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sldIdLst>
    <p:sldId id="256" r:id="rId2"/>
    <p:sldId id="426" r:id="rId3"/>
    <p:sldId id="431" r:id="rId4"/>
    <p:sldId id="289" r:id="rId5"/>
    <p:sldId id="429" r:id="rId6"/>
    <p:sldId id="427" r:id="rId7"/>
    <p:sldId id="430" r:id="rId8"/>
    <p:sldId id="394" r:id="rId9"/>
    <p:sldId id="396" r:id="rId10"/>
    <p:sldId id="409" r:id="rId11"/>
    <p:sldId id="410" r:id="rId12"/>
    <p:sldId id="411" r:id="rId13"/>
    <p:sldId id="412" r:id="rId14"/>
    <p:sldId id="413" r:id="rId15"/>
    <p:sldId id="414" r:id="rId16"/>
    <p:sldId id="415" r:id="rId17"/>
    <p:sldId id="416" r:id="rId18"/>
    <p:sldId id="417" r:id="rId19"/>
    <p:sldId id="418" r:id="rId20"/>
    <p:sldId id="433" r:id="rId21"/>
    <p:sldId id="434" r:id="rId22"/>
    <p:sldId id="419" r:id="rId23"/>
    <p:sldId id="436" r:id="rId24"/>
    <p:sldId id="437" r:id="rId25"/>
    <p:sldId id="439" r:id="rId26"/>
    <p:sldId id="420" r:id="rId27"/>
    <p:sldId id="438" r:id="rId28"/>
    <p:sldId id="421" r:id="rId29"/>
    <p:sldId id="422" r:id="rId30"/>
    <p:sldId id="440" r:id="rId31"/>
    <p:sldId id="424" r:id="rId32"/>
    <p:sldId id="425" r:id="rId33"/>
    <p:sldId id="328" r:id="rId3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06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11/11/2023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1916832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pt-BR" dirty="0"/>
              <a:t>Curso Popular de Formação de Defensoras e Defensores Públicos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482952" cy="248139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pt-BR" sz="5100" dirty="0"/>
              <a:t>Sistema Tributário Nacional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Helder Medeiros França</a:t>
            </a:r>
          </a:p>
          <a:p>
            <a:pPr algn="ctr"/>
            <a:r>
              <a:rPr lang="pt-BR" dirty="0"/>
              <a:t>2023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8019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r>
              <a:rPr lang="pt-BR" sz="2000" dirty="0"/>
              <a:t>Princípio da irretroatividade da lei </a:t>
            </a:r>
            <a:r>
              <a:rPr lang="pt-BR" sz="2000" dirty="0"/>
              <a:t>tributária (150, III, “a”): é vedada a cobrança de tributos em relação a fatos geradores ocorridos antes do início da vigência da lei que os houver instituído ou aumentado.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r>
              <a:rPr lang="pt-BR" sz="2000" dirty="0" err="1"/>
              <a:t>Obs</a:t>
            </a:r>
            <a:r>
              <a:rPr lang="pt-BR" sz="2000" dirty="0"/>
              <a:t>: é possível reduzir de forma pretérita.</a:t>
            </a:r>
          </a:p>
          <a:p>
            <a:pPr>
              <a:buFontTx/>
              <a:buChar char="-"/>
            </a:pPr>
            <a:endParaRPr lang="pt-BR" sz="2000" dirty="0"/>
          </a:p>
          <a:p>
            <a:pPr marL="109728" indent="0">
              <a:buNone/>
            </a:pP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3184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fontScale="85000" lnSpcReduction="20000"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r>
              <a:rPr lang="pt-BR" sz="2000" dirty="0"/>
              <a:t>Princípio da anterioridade da lei </a:t>
            </a:r>
            <a:r>
              <a:rPr lang="pt-BR" sz="2000" dirty="0" smtClean="0"/>
              <a:t>tributária (150, III, “b”): para alguns tributos, a CF apenas veda a criação ou aumento de tributos para fatos passados. Para outros, ela exige que a lei criadora ou </a:t>
            </a:r>
            <a:r>
              <a:rPr lang="pt-BR" sz="2000" dirty="0" err="1" smtClean="0"/>
              <a:t>majoradora</a:t>
            </a:r>
            <a:r>
              <a:rPr lang="pt-BR" sz="2000" dirty="0" smtClean="0"/>
              <a:t> do tributo sej</a:t>
            </a:r>
            <a:r>
              <a:rPr lang="pt-BR" sz="2000" dirty="0" smtClean="0"/>
              <a:t>a anterior, também, ao exercício financeiro de incidência, isto é, a Constituição veda cobrar tributos no mesmo exercício financeiro em que haja sido publicada a lei que os instituiu ou aumentou.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r>
              <a:rPr lang="pt-BR" sz="2000" dirty="0" err="1" smtClean="0"/>
              <a:t>Obs</a:t>
            </a:r>
            <a:r>
              <a:rPr lang="pt-BR" sz="2000" dirty="0" smtClean="0"/>
              <a:t>: Com a EC 42/2003, foi inserida a alínea “c” no art. 150, inciso III, vedando que se cobre tributos antes de decorridos 90 dias da data da publicação da lei que os instituiu ou aumentou (anterioridade </a:t>
            </a:r>
            <a:r>
              <a:rPr lang="pt-BR" sz="2000" dirty="0" err="1" smtClean="0"/>
              <a:t>nonagesimal</a:t>
            </a:r>
            <a:r>
              <a:rPr lang="pt-BR" sz="2000" dirty="0" smtClean="0"/>
              <a:t>).</a:t>
            </a:r>
          </a:p>
          <a:p>
            <a:pPr marL="109728" indent="0">
              <a:buNone/>
            </a:pPr>
            <a:r>
              <a:rPr lang="pt-BR" sz="2000" dirty="0" smtClean="0"/>
              <a:t> </a:t>
            </a:r>
          </a:p>
          <a:p>
            <a:pPr>
              <a:buFontTx/>
              <a:buChar char="-"/>
            </a:pPr>
            <a:r>
              <a:rPr lang="pt-BR" sz="2000" dirty="0" smtClean="0"/>
              <a:t>Obs2: alguns tributos não se sujeitam à anterioridade </a:t>
            </a:r>
            <a:r>
              <a:rPr lang="pt-BR" sz="2000" dirty="0" err="1" smtClean="0"/>
              <a:t>nonagesimal</a:t>
            </a:r>
            <a:r>
              <a:rPr lang="pt-BR" sz="2000" dirty="0" smtClean="0"/>
              <a:t> devido a objetivos extrafiscais (</a:t>
            </a:r>
            <a:r>
              <a:rPr lang="pt-BR" sz="2000" dirty="0" err="1" smtClean="0"/>
              <a:t>ex</a:t>
            </a:r>
            <a:r>
              <a:rPr lang="pt-BR" sz="2000" dirty="0" smtClean="0"/>
              <a:t>: II, IE, IOF) – política monetária e de comércio exterior (demandam mudanças rápidas).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2011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>
              <a:buFontTx/>
              <a:buChar char="-"/>
            </a:pPr>
            <a:endParaRPr lang="pt-BR" sz="2000" dirty="0"/>
          </a:p>
          <a:p>
            <a:pPr algn="just">
              <a:buFontTx/>
              <a:buChar char="-"/>
            </a:pPr>
            <a:r>
              <a:rPr lang="pt-BR" sz="2000" dirty="0"/>
              <a:t>Princípio da isonomia ou da igualdade </a:t>
            </a:r>
            <a:r>
              <a:rPr lang="pt-BR" sz="2000" dirty="0" smtClean="0"/>
              <a:t>tributária (150, II): todos são iguais perante a lei, proibindo qualquer distinção em razão de ocupação profissional ou função exercida, independentemente da denominação jurídica dos rendimentos, títulos ou direitos. </a:t>
            </a:r>
            <a:endParaRPr lang="pt-BR" sz="2000" dirty="0"/>
          </a:p>
          <a:p>
            <a:pPr marL="109728" indent="0" algn="just">
              <a:buNone/>
            </a:pP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2934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fontScale="92500"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>
              <a:buFontTx/>
              <a:buChar char="-"/>
            </a:pPr>
            <a:endParaRPr lang="pt-BR" sz="2000" dirty="0"/>
          </a:p>
          <a:p>
            <a:pPr algn="just">
              <a:buFontTx/>
              <a:buChar char="-"/>
            </a:pPr>
            <a:r>
              <a:rPr lang="pt-BR" sz="2000" dirty="0"/>
              <a:t>Princípio da capacidade </a:t>
            </a:r>
            <a:r>
              <a:rPr lang="pt-BR" sz="2000" dirty="0" smtClean="0"/>
              <a:t>contributiva (145, § 1º): </a:t>
            </a:r>
            <a:r>
              <a:rPr lang="pt-BR" sz="2000" dirty="0" smtClean="0"/>
              <a:t>a </a:t>
            </a:r>
            <a:r>
              <a:rPr lang="pt-BR" sz="2000" dirty="0"/>
              <a:t>norma tributária permite tratamento desigual entre contribuintes que não se encontrem em situação equivalente, como forma de materializar a capacidade contributiva (</a:t>
            </a:r>
            <a:r>
              <a:rPr lang="pt-BR" sz="2000" dirty="0" err="1"/>
              <a:t>ex</a:t>
            </a:r>
            <a:r>
              <a:rPr lang="pt-BR" sz="2000" dirty="0"/>
              <a:t>: progressividade de alíquotas no imposto de renda).</a:t>
            </a:r>
            <a:endParaRPr lang="pt-BR" sz="2000" dirty="0"/>
          </a:p>
          <a:p>
            <a:pPr marL="109728" indent="0">
              <a:buNone/>
            </a:pPr>
            <a:endParaRPr lang="pt-BR" sz="2000" dirty="0" smtClean="0"/>
          </a:p>
          <a:p>
            <a:pPr marL="667512" lvl="2" indent="0">
              <a:buNone/>
            </a:pPr>
            <a:r>
              <a:rPr lang="pt-BR" sz="1600" dirty="0" smtClean="0"/>
              <a:t>Art. 145 (...) </a:t>
            </a:r>
          </a:p>
          <a:p>
            <a:pPr marL="667512" lvl="2" indent="0">
              <a:buNone/>
            </a:pPr>
            <a:r>
              <a:rPr lang="pt-BR" sz="1600" dirty="0" smtClean="0"/>
              <a:t>§ </a:t>
            </a:r>
            <a:r>
              <a:rPr lang="pt-BR" sz="1600" dirty="0"/>
              <a:t>1º Sempre que possível, os impostos terão caráter pessoal e serão graduados segundo a capacidade econômica do contribuinte, facultado à administração tributária, especialmente para conferir efetividade a esses objetivos, identificar, respeitados os direitos individuais e nos termos da lei, o patrimônio, os rendimentos e as atividades econômicas do contribuinte.</a:t>
            </a: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43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>
              <a:buFontTx/>
              <a:buChar char="-"/>
            </a:pPr>
            <a:endParaRPr lang="pt-BR" sz="2000" dirty="0"/>
          </a:p>
          <a:p>
            <a:pPr algn="just">
              <a:buFontTx/>
              <a:buChar char="-"/>
            </a:pPr>
            <a:r>
              <a:rPr lang="pt-BR" sz="2000" dirty="0"/>
              <a:t>Princípio da vedação de tributo de </a:t>
            </a:r>
            <a:r>
              <a:rPr lang="pt-BR" sz="2000" dirty="0" smtClean="0"/>
              <a:t>confiscatório (150, IV): a CF garante o direito de propriedade, de modo que é vedado ao Estado desapossar alguém de seus bens em seu proveito – deve ser realizada a cobrança em parâmetros autorizados pelo texto constitucional.</a:t>
            </a:r>
            <a:endParaRPr lang="pt-BR" sz="2000" dirty="0"/>
          </a:p>
          <a:p>
            <a:pPr marL="109728" indent="0">
              <a:buNone/>
            </a:pP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3661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>
              <a:buFontTx/>
              <a:buChar char="-"/>
            </a:pPr>
            <a:endParaRPr lang="pt-BR" sz="2000" dirty="0"/>
          </a:p>
          <a:p>
            <a:pPr algn="just">
              <a:buFontTx/>
              <a:buChar char="-"/>
            </a:pPr>
            <a:r>
              <a:rPr lang="pt-BR" sz="2000" dirty="0"/>
              <a:t>Princípio da  liberdade de </a:t>
            </a:r>
            <a:r>
              <a:rPr lang="pt-BR" sz="2000" dirty="0" smtClean="0"/>
              <a:t>tráfego (150, V): proíbe a CF que se estabeleçam limitações ao tráfego de pessoas ou bens, por meio de tributos interestaduais ou intermunicipais, ressalvada a cobrança de pedágio pela utilização de vias conservadas pelo Poder Público.</a:t>
            </a:r>
            <a:endParaRPr lang="pt-BR" sz="2000" dirty="0"/>
          </a:p>
          <a:p>
            <a:pPr marL="109728" indent="0">
              <a:buNone/>
            </a:pP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6316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 algn="just">
              <a:buFontTx/>
              <a:buChar char="-"/>
            </a:pPr>
            <a:endParaRPr lang="pt-BR" sz="2000" dirty="0"/>
          </a:p>
          <a:p>
            <a:pPr algn="just">
              <a:buFontTx/>
              <a:buChar char="-"/>
            </a:pPr>
            <a:r>
              <a:rPr lang="pt-BR" sz="2000" dirty="0"/>
              <a:t>Princípio da </a:t>
            </a:r>
            <a:r>
              <a:rPr lang="pt-BR" sz="2000" dirty="0" smtClean="0"/>
              <a:t>transparência </a:t>
            </a:r>
            <a:r>
              <a:rPr lang="pt-BR" sz="2000" dirty="0"/>
              <a:t>dos </a:t>
            </a:r>
            <a:r>
              <a:rPr lang="pt-BR" sz="2000" dirty="0" smtClean="0"/>
              <a:t>impostos (150, § 5º): a regra é de que o consumidor seja esclarecido acerca dos impostos que incidam sobre as utilidades dos produtos e/ou serviços, devendo ser informados sobre a carga tributária (direito à informação também previsto na Lei nº 12.741/2012).</a:t>
            </a:r>
            <a:endParaRPr lang="pt-BR" sz="2000" dirty="0"/>
          </a:p>
          <a:p>
            <a:pPr marL="109728" indent="0">
              <a:buNone/>
            </a:pP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7631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fontScale="92500" lnSpcReduction="10000"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r>
              <a:rPr lang="pt-BR" sz="2000" dirty="0"/>
              <a:t>Princípios e regras específicos de determinados impostos</a:t>
            </a:r>
          </a:p>
          <a:p>
            <a:pPr marL="109728" indent="0">
              <a:buNone/>
            </a:pPr>
            <a:endParaRPr lang="pt-BR" sz="2000" dirty="0" smtClean="0"/>
          </a:p>
          <a:p>
            <a:pPr marL="566928" indent="-457200">
              <a:buAutoNum type="arabicPeriod"/>
            </a:pPr>
            <a:r>
              <a:rPr lang="pt-BR" sz="2000" dirty="0" smtClean="0"/>
              <a:t>Não cumulatividade (IPI, ICMS) – o tributo plurifásico, incidente em sucessivas operações, seja apurado sobre o valor agregado em cada uma delas, ou compensado com o que tenha incidido nas operações anteriores.</a:t>
            </a:r>
          </a:p>
          <a:p>
            <a:pPr marL="566928" indent="-457200">
              <a:buAutoNum type="arabicPeriod"/>
            </a:pPr>
            <a:r>
              <a:rPr lang="pt-BR" sz="2000" dirty="0" smtClean="0"/>
              <a:t>Seletivida</a:t>
            </a:r>
            <a:r>
              <a:rPr lang="pt-BR" sz="2000" dirty="0" smtClean="0"/>
              <a:t>de (IPI, ICMS) – Em função da essencialidade do produto, a carga tributária pode ser maior em produtos “supérfluos” em detrimento de produtos “essenciais”.</a:t>
            </a:r>
          </a:p>
          <a:p>
            <a:pPr marL="566928" indent="-457200">
              <a:buAutoNum type="arabicPeriod"/>
            </a:pPr>
            <a:r>
              <a:rPr lang="pt-BR" sz="2000" dirty="0" smtClean="0"/>
              <a:t>Generalidade, universalidade e progressividade (IR) – varia conforme a capacidade contributiva individual.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7814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fontScale="92500" lnSpcReduction="20000"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r>
              <a:rPr lang="pt-BR" sz="2000" dirty="0"/>
              <a:t>Princípios tributários decorrentes da ordem econômica</a:t>
            </a:r>
          </a:p>
          <a:p>
            <a:pPr marL="109728" indent="0">
              <a:buNone/>
            </a:pPr>
            <a:endParaRPr lang="pt-BR" sz="2000" dirty="0" smtClean="0"/>
          </a:p>
          <a:p>
            <a:pPr marL="566928" indent="-457200">
              <a:buAutoNum type="alphaLcParenR"/>
            </a:pPr>
            <a:r>
              <a:rPr lang="pt-BR" sz="2000" dirty="0" smtClean="0"/>
              <a:t>170, IX – tratamento favorecido para as empresas de pequeno porte, constituídas sob as leis brasileiras e que tenha sua sede e administração no país.</a:t>
            </a:r>
          </a:p>
          <a:p>
            <a:pPr marL="566928" indent="-457200">
              <a:buAutoNum type="alphaLcParenR"/>
            </a:pPr>
            <a:r>
              <a:rPr lang="pt-BR" sz="2000" dirty="0" smtClean="0"/>
              <a:t>172 – redução ou exclusão de imposto voltados para incentivar os reinvestimentos de lucros do capital estrangeiro.</a:t>
            </a:r>
          </a:p>
          <a:p>
            <a:pPr marL="566928" indent="-457200">
              <a:buAutoNum type="alphaLcParenR"/>
            </a:pPr>
            <a:r>
              <a:rPr lang="pt-BR" sz="2000" dirty="0" smtClean="0"/>
              <a:t>173, §§ 1º e 2º - tratamento igualitário nas obrigações tributárias entre empresas públicas e privadas.</a:t>
            </a:r>
          </a:p>
          <a:p>
            <a:pPr marL="566928" indent="-457200">
              <a:buAutoNum type="alphaLcParenR"/>
            </a:pPr>
            <a:r>
              <a:rPr lang="pt-BR" sz="2000" dirty="0" smtClean="0"/>
              <a:t>174 – incentivo à atividade econômica por normas tributárias.</a:t>
            </a:r>
          </a:p>
          <a:p>
            <a:pPr marL="566928" indent="-457200">
              <a:buAutoNum type="alphaLcParenR"/>
            </a:pPr>
            <a:r>
              <a:rPr lang="pt-BR" sz="2000" dirty="0" smtClean="0"/>
              <a:t>179 – tratamento diferenciado das microempresas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8480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r>
              <a:rPr lang="pt-BR" sz="2000" u="sng" dirty="0" smtClean="0"/>
              <a:t>Impostos</a:t>
            </a:r>
          </a:p>
          <a:p>
            <a:pPr marL="109728" indent="0">
              <a:buNone/>
            </a:pPr>
            <a:endParaRPr lang="pt-BR" sz="2000" u="sng" dirty="0" smtClean="0"/>
          </a:p>
          <a:p>
            <a:pPr>
              <a:buFontTx/>
              <a:buChar char="-"/>
            </a:pPr>
            <a:r>
              <a:rPr lang="pt-BR" sz="2000" dirty="0" smtClean="0"/>
              <a:t>CTN (art. 16) - </a:t>
            </a:r>
            <a:r>
              <a:rPr lang="pt-BR" sz="2000" dirty="0"/>
              <a:t>Imposto é o tributo cuja obrigação tem por fato gerador uma situação independente de qualquer atividade estatal específica, relativa ao contribuinte</a:t>
            </a:r>
            <a:r>
              <a:rPr lang="pt-BR" sz="2000" dirty="0" smtClean="0"/>
              <a:t>.</a:t>
            </a:r>
          </a:p>
          <a:p>
            <a:pPr>
              <a:buFontTx/>
              <a:buChar char="-"/>
            </a:pPr>
            <a:endParaRPr lang="pt-BR" sz="2000" u="sng" dirty="0" smtClean="0"/>
          </a:p>
          <a:p>
            <a:pPr>
              <a:buFontTx/>
              <a:buChar char="-"/>
            </a:pPr>
            <a:r>
              <a:rPr lang="pt-BR" sz="2000" u="sng" dirty="0" smtClean="0"/>
              <a:t>Fato gerador</a:t>
            </a:r>
            <a:r>
              <a:rPr lang="pt-BR" sz="2000" dirty="0" smtClean="0"/>
              <a:t>: situação que não supõe nem se conecta com nenhuma atividade do Estado especificamente dirigida ao contribuinte – ou seja, para exigir imposto, não é preciso que o Estado lhe preste algo. Na realidade, a situação se conecta ao próprio contribuinte (</a:t>
            </a:r>
            <a:r>
              <a:rPr lang="pt-BR" sz="2000" dirty="0" err="1" smtClean="0"/>
              <a:t>ex</a:t>
            </a:r>
            <a:r>
              <a:rPr lang="pt-BR" sz="2000" dirty="0" smtClean="0"/>
              <a:t>: aquisição de renda).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São </a:t>
            </a:r>
            <a:r>
              <a:rPr lang="pt-BR" sz="2000" dirty="0" err="1" smtClean="0"/>
              <a:t>instituíveis</a:t>
            </a:r>
            <a:r>
              <a:rPr lang="pt-BR" sz="2000" dirty="0" smtClean="0"/>
              <a:t> pela União, Estados, DF e Municípios (145,I), conforme a partilha constante dos </a:t>
            </a:r>
            <a:r>
              <a:rPr lang="pt-BR" sz="2000" dirty="0" err="1" smtClean="0"/>
              <a:t>arts</a:t>
            </a:r>
            <a:r>
              <a:rPr lang="pt-BR" sz="2000" dirty="0" smtClean="0"/>
              <a:t>. 153 e 154 (União), 155 (Estados e DF) e 156 (Municípios e DF).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10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u="sng" dirty="0"/>
              <a:t>Sistema tributário nacional   </a:t>
            </a:r>
          </a:p>
          <a:p>
            <a:endParaRPr lang="pt-BR" sz="2000" b="1" dirty="0"/>
          </a:p>
          <a:p>
            <a:r>
              <a:rPr lang="pt-BR" sz="1600" b="1" dirty="0" smtClean="0"/>
              <a:t>Por que estudar Direito Tributário?</a:t>
            </a:r>
          </a:p>
          <a:p>
            <a:endParaRPr lang="pt-BR" sz="1600" b="1" dirty="0"/>
          </a:p>
          <a:p>
            <a:pPr marL="109728" indent="0">
              <a:buNone/>
            </a:pP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833" y="2132856"/>
            <a:ext cx="3608136" cy="138481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725" y="3768090"/>
            <a:ext cx="3168352" cy="1433869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6944" y="2132856"/>
            <a:ext cx="3782780" cy="487241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710" y="5453597"/>
            <a:ext cx="3798302" cy="113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4044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r>
              <a:rPr lang="pt-BR" sz="2000" u="sng" dirty="0" smtClean="0"/>
              <a:t>Impostos</a:t>
            </a:r>
          </a:p>
          <a:p>
            <a:pPr marL="109728" indent="0">
              <a:buNone/>
            </a:pPr>
            <a:endParaRPr lang="pt-BR" sz="2000" u="sng" dirty="0" smtClean="0"/>
          </a:p>
          <a:p>
            <a:pPr>
              <a:buFontTx/>
              <a:buChar char="-"/>
            </a:pPr>
            <a:r>
              <a:rPr lang="pt-BR" sz="2000" dirty="0" smtClean="0"/>
              <a:t>União</a:t>
            </a:r>
          </a:p>
          <a:p>
            <a:pPr marL="667512" lvl="2" indent="0" algn="just">
              <a:buNone/>
            </a:pPr>
            <a:r>
              <a:rPr lang="pt-BR" sz="1600" dirty="0"/>
              <a:t>Art. 153. Compete à União instituir impostos sobre:</a:t>
            </a:r>
          </a:p>
          <a:p>
            <a:pPr marL="667512" lvl="2" indent="0" algn="just">
              <a:buNone/>
            </a:pPr>
            <a:r>
              <a:rPr lang="pt-BR" sz="1600" dirty="0"/>
              <a:t>I - importação de produtos estrangeiros;</a:t>
            </a:r>
          </a:p>
          <a:p>
            <a:pPr marL="667512" lvl="2" indent="0" algn="just">
              <a:buNone/>
            </a:pPr>
            <a:r>
              <a:rPr lang="pt-BR" sz="1600" dirty="0"/>
              <a:t>II - exportação, para o exterior, de produtos nacionais ou nacionalizados;</a:t>
            </a:r>
          </a:p>
          <a:p>
            <a:pPr marL="667512" lvl="2" indent="0" algn="just">
              <a:buNone/>
            </a:pPr>
            <a:r>
              <a:rPr lang="pt-BR" sz="1600" dirty="0"/>
              <a:t>III - renda e proventos de qualquer natureza;</a:t>
            </a:r>
          </a:p>
          <a:p>
            <a:pPr marL="667512" lvl="2" indent="0" algn="just">
              <a:buNone/>
            </a:pPr>
            <a:r>
              <a:rPr lang="pt-BR" sz="1600" dirty="0"/>
              <a:t>IV - produtos industrializados;</a:t>
            </a:r>
          </a:p>
          <a:p>
            <a:pPr marL="667512" lvl="2" indent="0" algn="just">
              <a:buNone/>
            </a:pPr>
            <a:r>
              <a:rPr lang="pt-BR" sz="1600" dirty="0"/>
              <a:t>V - operações de crédito, câmbio e seguro, ou relativas a títulos ou valores mobiliários;</a:t>
            </a:r>
          </a:p>
          <a:p>
            <a:pPr marL="667512" lvl="2" indent="0" algn="just">
              <a:buNone/>
            </a:pPr>
            <a:r>
              <a:rPr lang="pt-BR" sz="1600" dirty="0"/>
              <a:t>VI - propriedade territorial rural;</a:t>
            </a:r>
          </a:p>
          <a:p>
            <a:pPr marL="667512" lvl="2" indent="0" algn="just">
              <a:buNone/>
            </a:pPr>
            <a:r>
              <a:rPr lang="pt-BR" sz="1600" dirty="0"/>
              <a:t>VII - grandes fortunas, nos termos de lei </a:t>
            </a:r>
            <a:r>
              <a:rPr lang="pt-BR" sz="1600" dirty="0" smtClean="0"/>
              <a:t>complementar.</a:t>
            </a:r>
          </a:p>
          <a:p>
            <a:pPr marL="667512" lvl="2" indent="0" algn="just">
              <a:buNone/>
            </a:pPr>
            <a:endParaRPr lang="pt-BR" sz="1600" dirty="0"/>
          </a:p>
          <a:p>
            <a:pPr marL="667512" lvl="2" indent="0" algn="just">
              <a:buNone/>
            </a:pPr>
            <a:r>
              <a:rPr lang="pt-BR" sz="1600" dirty="0" smtClean="0"/>
              <a:t>Art</a:t>
            </a:r>
            <a:r>
              <a:rPr lang="pt-BR" sz="1600" dirty="0"/>
              <a:t>. 154. A União poderá </a:t>
            </a:r>
            <a:r>
              <a:rPr lang="pt-BR" sz="1600" dirty="0" smtClean="0"/>
              <a:t>instituir:</a:t>
            </a:r>
          </a:p>
          <a:p>
            <a:pPr marL="667512" lvl="2" indent="0" algn="just">
              <a:buNone/>
            </a:pPr>
            <a:r>
              <a:rPr lang="pt-BR" sz="1600" dirty="0" smtClean="0"/>
              <a:t>I </a:t>
            </a:r>
            <a:r>
              <a:rPr lang="pt-BR" sz="1600" dirty="0"/>
              <a:t>- mediante lei complementar, impostos não previstos no artigo anterior, desde que sejam não-cumulativos e não tenham fato gerador ou base de cálculo próprios dos discriminados nesta </a:t>
            </a:r>
            <a:r>
              <a:rPr lang="pt-BR" sz="1600" dirty="0" smtClean="0"/>
              <a:t>Constituição;</a:t>
            </a:r>
          </a:p>
          <a:p>
            <a:pPr marL="667512" lvl="2" indent="0" algn="just">
              <a:buNone/>
            </a:pPr>
            <a:r>
              <a:rPr lang="pt-BR" sz="1600" dirty="0" smtClean="0"/>
              <a:t>II </a:t>
            </a:r>
            <a:r>
              <a:rPr lang="pt-BR" sz="1600" dirty="0"/>
              <a:t>- na iminência ou no caso de guerra externa, impostos extraordinários, compreendidos ou não em sua competência tributária, os quais serão suprimidos, gradativamente, cessadas as causas de sua criação.</a:t>
            </a:r>
          </a:p>
          <a:p>
            <a:pPr marL="109728" indent="0">
              <a:buNone/>
            </a:pP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79860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r>
              <a:rPr lang="pt-BR" sz="2000" u="sng" dirty="0" smtClean="0"/>
              <a:t>Impostos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Estados e DF </a:t>
            </a:r>
          </a:p>
          <a:p>
            <a:pPr marL="667512" lvl="2" indent="0">
              <a:buNone/>
            </a:pPr>
            <a:r>
              <a:rPr lang="pt-BR" sz="1600" dirty="0" smtClean="0"/>
              <a:t>Art</a:t>
            </a:r>
            <a:r>
              <a:rPr lang="pt-BR" sz="1600" dirty="0"/>
              <a:t>. 155. Compete aos Estados e ao Distrito Federal instituir impostos sobre:     </a:t>
            </a:r>
          </a:p>
          <a:p>
            <a:pPr marL="667512" lvl="2" indent="0">
              <a:buNone/>
            </a:pPr>
            <a:r>
              <a:rPr lang="pt-BR" sz="1600" dirty="0"/>
              <a:t>I - transmissão causa mortis e doação, de quaisquer bens ou direitos</a:t>
            </a:r>
            <a:r>
              <a:rPr lang="pt-BR" sz="1600" dirty="0" smtClean="0"/>
              <a:t>;</a:t>
            </a:r>
            <a:endParaRPr lang="pt-BR" sz="1600" dirty="0"/>
          </a:p>
          <a:p>
            <a:pPr marL="667512" lvl="2" indent="0">
              <a:buNone/>
            </a:pPr>
            <a:r>
              <a:rPr lang="pt-BR" sz="1600" dirty="0"/>
              <a:t>II - operações relativas à circulação de mercadorias e sobre prestações de serviços de transporte interestadual e intermunicipal e de comunicação, ainda que as operações e as prestações se iniciem no exterior</a:t>
            </a:r>
            <a:r>
              <a:rPr lang="pt-BR" sz="1600" dirty="0" smtClean="0"/>
              <a:t>;</a:t>
            </a:r>
            <a:endParaRPr lang="pt-BR" sz="1600" dirty="0"/>
          </a:p>
          <a:p>
            <a:pPr marL="667512" lvl="2" indent="0">
              <a:buNone/>
            </a:pPr>
            <a:r>
              <a:rPr lang="pt-BR" sz="1600" dirty="0"/>
              <a:t>III - propriedade de veículos automotores.  </a:t>
            </a:r>
            <a:endParaRPr lang="pt-BR" sz="1600" dirty="0"/>
          </a:p>
          <a:p>
            <a:pPr marL="667512" lvl="2" indent="0">
              <a:buNone/>
            </a:pPr>
            <a:endParaRPr lang="pt-BR" sz="1600" dirty="0"/>
          </a:p>
          <a:p>
            <a:pPr>
              <a:buFontTx/>
              <a:buChar char="-"/>
            </a:pPr>
            <a:r>
              <a:rPr lang="pt-BR" sz="2000" dirty="0"/>
              <a:t>Municípios e DF</a:t>
            </a:r>
          </a:p>
          <a:p>
            <a:pPr>
              <a:buFontTx/>
              <a:buChar char="-"/>
            </a:pPr>
            <a:endParaRPr lang="pt-BR" sz="2000" dirty="0"/>
          </a:p>
          <a:p>
            <a:pPr marL="667512" lvl="2" indent="0">
              <a:buNone/>
            </a:pPr>
            <a:r>
              <a:rPr lang="pt-BR" sz="1600" dirty="0"/>
              <a:t>Art. 156. Compete aos Municípios instituir impostos sobre:</a:t>
            </a:r>
          </a:p>
          <a:p>
            <a:pPr marL="667512" lvl="2" indent="0">
              <a:buNone/>
            </a:pPr>
            <a:r>
              <a:rPr lang="pt-BR" sz="1600" dirty="0"/>
              <a:t>I - propriedade predial e territorial urbana;</a:t>
            </a:r>
          </a:p>
          <a:p>
            <a:pPr marL="667512" lvl="2" indent="0">
              <a:buNone/>
            </a:pPr>
            <a:r>
              <a:rPr lang="pt-BR" sz="1600" dirty="0"/>
              <a:t>II - transmissão "</a:t>
            </a:r>
            <a:r>
              <a:rPr lang="pt-BR" sz="1600" dirty="0" err="1"/>
              <a:t>inter</a:t>
            </a:r>
            <a:r>
              <a:rPr lang="pt-BR" sz="1600" dirty="0"/>
              <a:t> vivos", a qualquer título, por ato oneroso, de bens imóveis, por natureza ou acessão física, e de direitos reais sobre imóveis, exceto os de garantia, bem como cessão de direitos a sua aquisição;</a:t>
            </a:r>
          </a:p>
          <a:p>
            <a:pPr marL="667512" lvl="2" indent="0">
              <a:buNone/>
            </a:pPr>
            <a:r>
              <a:rPr lang="pt-BR" sz="1600" dirty="0"/>
              <a:t>III - serviços de qualquer natureza, não compreendidos no art. 155, II, definidos em lei complementar. </a:t>
            </a:r>
            <a:endParaRPr lang="pt-BR" dirty="0"/>
          </a:p>
          <a:p>
            <a:pPr marL="667512" lvl="2" indent="0">
              <a:buNone/>
            </a:pPr>
            <a:endParaRPr lang="pt-BR" sz="1600" dirty="0" smtClean="0"/>
          </a:p>
        </p:txBody>
      </p:sp>
    </p:spTree>
    <p:extLst>
      <p:ext uri="{BB962C8B-B14F-4D97-AF65-F5344CB8AC3E}">
        <p14:creationId xmlns:p14="http://schemas.microsoft.com/office/powerpoint/2010/main" val="14171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endParaRPr lang="pt-BR" sz="2000" dirty="0" smtClean="0"/>
          </a:p>
          <a:p>
            <a:r>
              <a:rPr lang="pt-BR" sz="2000" u="sng" dirty="0" smtClean="0"/>
              <a:t>Taxas</a:t>
            </a:r>
          </a:p>
          <a:p>
            <a:pPr>
              <a:buFontTx/>
              <a:buChar char="-"/>
            </a:pPr>
            <a:endParaRPr lang="pt-BR" sz="2000" dirty="0"/>
          </a:p>
          <a:p>
            <a:pPr algn="just">
              <a:buFontTx/>
              <a:buChar char="-"/>
            </a:pPr>
            <a:r>
              <a:rPr lang="pt-BR" sz="2000" dirty="0" smtClean="0"/>
              <a:t>São tributos cujo fato gerador é configurado por uma atuação estatal específica, referível ao contribuinte, que pode consistir: a) no exercício regular do </a:t>
            </a:r>
            <a:r>
              <a:rPr lang="pt-BR" sz="2000" i="1" dirty="0" smtClean="0"/>
              <a:t>poder de polícia</a:t>
            </a:r>
            <a:r>
              <a:rPr lang="pt-BR" sz="2000" dirty="0" smtClean="0"/>
              <a:t>; b) na prestação ao contribuinte, ou colocação à disposição deste, de </a:t>
            </a:r>
            <a:r>
              <a:rPr lang="pt-BR" sz="2000" i="1" dirty="0" smtClean="0"/>
              <a:t>serviço público</a:t>
            </a:r>
            <a:r>
              <a:rPr lang="pt-BR" sz="2000" dirty="0" smtClean="0"/>
              <a:t> específico e divisível (art. 145, II, CF e; art. 77, CTN).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u="sng" dirty="0" smtClean="0"/>
              <a:t>Fato gerador</a:t>
            </a:r>
            <a:r>
              <a:rPr lang="pt-BR" sz="2000" dirty="0" smtClean="0"/>
              <a:t>: fato do Estado, que exerce determinada atividade e cobra a taxa da pessoa a quem aproveita.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u="sng" dirty="0" smtClean="0"/>
              <a:t>Doutrina</a:t>
            </a:r>
            <a:r>
              <a:rPr lang="pt-BR" sz="2000" dirty="0" smtClean="0"/>
              <a:t>: vantagem para o contribuinte (contraprestação) x reembolso do custo da atuação estatal.</a:t>
            </a:r>
            <a:endParaRPr lang="pt-BR" sz="2000" dirty="0"/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r>
              <a:rPr lang="pt-BR" sz="2000" dirty="0" smtClean="0"/>
              <a:t>Taxa x preço público – este, decorre de um contrato.</a:t>
            </a: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26226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r>
              <a:rPr lang="pt-BR" sz="2000" u="sng" dirty="0" smtClean="0"/>
              <a:t>Taxas</a:t>
            </a:r>
            <a:endParaRPr lang="pt-BR" sz="2000" u="sng" dirty="0"/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u="sng" dirty="0" smtClean="0"/>
              <a:t>Taxas de polícia</a:t>
            </a:r>
          </a:p>
          <a:p>
            <a:pPr>
              <a:buFontTx/>
              <a:buChar char="-"/>
            </a:pPr>
            <a:endParaRPr lang="pt-BR" sz="2000" dirty="0"/>
          </a:p>
          <a:p>
            <a:pPr marL="566928" indent="-457200" algn="just">
              <a:buAutoNum type="arabicPeriod"/>
            </a:pPr>
            <a:r>
              <a:rPr lang="pt-BR" sz="2000" u="sng" dirty="0" smtClean="0"/>
              <a:t>Poder de polícia</a:t>
            </a:r>
            <a:r>
              <a:rPr lang="pt-BR" sz="2000" dirty="0" smtClean="0"/>
              <a:t> </a:t>
            </a:r>
            <a:r>
              <a:rPr lang="pt-BR" sz="2000" dirty="0"/>
              <a:t>(art. 78, CTN): atividade da administração pública que, limitando ou disciplinando direito, interesse ou liberdade, regula a prática de ato ou abstenção de fato, em razão de interesse público concernente à </a:t>
            </a:r>
            <a:r>
              <a:rPr lang="pt-BR" sz="2000" dirty="0" smtClean="0"/>
              <a:t>segurança, à higiene, à ordem, aos costumes, à disciplina da produção e do mercado, ao exercício de atividades econômicas dependentes de concessão ou autorização do Poder Público, à tranquilidade pública ou ao respeito à propriedade e aos direitos individuais ou coletivos.</a:t>
            </a:r>
            <a:r>
              <a:rPr lang="pt-BR" sz="2000" dirty="0"/>
              <a:t/>
            </a:r>
            <a:br>
              <a:rPr lang="pt-BR" sz="2000" dirty="0"/>
            </a:br>
            <a:endParaRPr lang="pt-BR" sz="2000" dirty="0" smtClean="0"/>
          </a:p>
          <a:p>
            <a:pPr marL="566928" indent="-457200" algn="just">
              <a:buAutoNum type="arabicPeriod"/>
            </a:pPr>
            <a:r>
              <a:rPr lang="pt-BR" sz="2000" u="sng" dirty="0" smtClean="0"/>
              <a:t>Ex</a:t>
            </a:r>
            <a:r>
              <a:rPr lang="pt-BR" sz="2000" u="sng" dirty="0" smtClean="0"/>
              <a:t>emplos de taxa de polícia</a:t>
            </a:r>
            <a:r>
              <a:rPr lang="pt-BR" sz="2000" dirty="0" smtClean="0"/>
              <a:t>: alvarás de funcionamento, licenças, autorização, etc.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5180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r>
              <a:rPr lang="pt-BR" sz="2000" u="sng" dirty="0" smtClean="0"/>
              <a:t>Taxas</a:t>
            </a:r>
            <a:endParaRPr lang="pt-BR" sz="2000" u="sng" dirty="0"/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u="sng" dirty="0" smtClean="0"/>
              <a:t>Taxas de serviços</a:t>
            </a:r>
          </a:p>
          <a:p>
            <a:pPr>
              <a:buFontTx/>
              <a:buChar char="-"/>
            </a:pPr>
            <a:endParaRPr lang="pt-BR" sz="2000" dirty="0"/>
          </a:p>
          <a:p>
            <a:pPr marL="566928" indent="-457200" algn="just">
              <a:buAutoNum type="arabicPeriod"/>
            </a:pPr>
            <a:r>
              <a:rPr lang="pt-BR" sz="2000" u="sng" dirty="0" smtClean="0"/>
              <a:t>CF, 145, II: </a:t>
            </a:r>
            <a:r>
              <a:rPr lang="pt-BR" sz="2000" dirty="0" smtClean="0"/>
              <a:t> tem por fato gerador uma atuação estatal consistente na execução de um serviço público, específico e divisível, efetivamente prestado ou posto à disposição do contribuinte.</a:t>
            </a:r>
          </a:p>
          <a:p>
            <a:pPr marL="566928" indent="-457200" algn="just">
              <a:buAutoNum type="arabicPeriod"/>
            </a:pPr>
            <a:endParaRPr lang="pt-BR" sz="2000" dirty="0"/>
          </a:p>
          <a:p>
            <a:pPr marL="566928" indent="-457200" algn="just">
              <a:buAutoNum type="arabicPeriod"/>
            </a:pPr>
            <a:r>
              <a:rPr lang="pt-BR" sz="2000" dirty="0" smtClean="0"/>
              <a:t>Serviços divisíveis são aqueles suscetíveis de ser fruídos isoladamente por cada indivíduo (diferentemente dos indivisíveis, como a segurança nacional, que não comportam taxação).</a:t>
            </a:r>
          </a:p>
          <a:p>
            <a:pPr marL="566928" indent="-457200" algn="just">
              <a:buAutoNum type="arabicPeriod"/>
            </a:pPr>
            <a:endParaRPr lang="pt-BR" sz="2000" dirty="0" smtClean="0"/>
          </a:p>
          <a:p>
            <a:pPr marL="566928" indent="-457200" algn="just">
              <a:buAutoNum type="arabicPeriod"/>
            </a:pPr>
            <a:r>
              <a:rPr lang="pt-BR" sz="2000" dirty="0" smtClean="0"/>
              <a:t>Serviços gerais são financiados por impostos (exemplo: segurança pública).</a:t>
            </a:r>
          </a:p>
          <a:p>
            <a:pPr marL="566928" indent="-457200" algn="just">
              <a:buAutoNum type="arabicPeriod"/>
            </a:pPr>
            <a:endParaRPr lang="pt-BR" sz="2000" dirty="0"/>
          </a:p>
          <a:p>
            <a:pPr marL="566928" indent="-457200" algn="just">
              <a:buAutoNum type="arabicPeriod"/>
            </a:pPr>
            <a:r>
              <a:rPr lang="pt-BR" sz="2000" dirty="0" smtClean="0"/>
              <a:t>Exemplos: taxa de lixo, pedágios (divergência doutrinária).</a:t>
            </a:r>
            <a:r>
              <a:rPr lang="pt-BR" sz="2000" dirty="0"/>
              <a:t/>
            </a:r>
            <a:br>
              <a:rPr lang="pt-BR" sz="2000" dirty="0"/>
            </a:b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889739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pPr marL="109728" indent="0">
              <a:buNone/>
            </a:pPr>
            <a:endParaRPr lang="pt-BR" sz="2000" dirty="0" smtClean="0"/>
          </a:p>
          <a:p>
            <a:r>
              <a:rPr lang="pt-BR" sz="2000" u="sng" dirty="0" smtClean="0"/>
              <a:t>Contribuições </a:t>
            </a:r>
            <a:r>
              <a:rPr lang="pt-BR" sz="2000" u="sng" dirty="0" smtClean="0"/>
              <a:t>de </a:t>
            </a:r>
            <a:r>
              <a:rPr lang="pt-BR" sz="2000" u="sng" dirty="0"/>
              <a:t>melhoria</a:t>
            </a:r>
          </a:p>
          <a:p>
            <a:pPr marL="109728" indent="0">
              <a:buNone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CF, 145, III: decorre de melhorias (valorização imobiliária) advindas de obras públicas.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Pressupõe a atuação estatal e não pode ser instituída se houver desvalorização.</a:t>
            </a:r>
            <a:r>
              <a:rPr lang="pt-BR" sz="2000" dirty="0"/>
              <a:t/>
            </a:r>
            <a:br>
              <a:rPr lang="pt-BR" sz="2000" dirty="0"/>
            </a:b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Valorização é diretamente proporcional à melhoria que venha da obra pública (demanda perícia).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Luciano Amaro entende as contribuições de melhoria como taxa.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21773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pPr marL="109728" indent="0">
              <a:buNone/>
            </a:pPr>
            <a:endParaRPr lang="pt-BR" sz="2000" dirty="0" smtClean="0"/>
          </a:p>
          <a:p>
            <a:r>
              <a:rPr lang="pt-BR" sz="2000" u="sng" dirty="0" smtClean="0"/>
              <a:t>Contribuições </a:t>
            </a:r>
          </a:p>
          <a:p>
            <a:endParaRPr lang="pt-BR" sz="2000" u="sng" dirty="0"/>
          </a:p>
          <a:p>
            <a:pPr marL="109728" indent="0" algn="just">
              <a:buNone/>
            </a:pPr>
            <a:r>
              <a:rPr lang="pt-BR" sz="2000" dirty="0" smtClean="0"/>
              <a:t>- </a:t>
            </a:r>
            <a:r>
              <a:rPr lang="pt-BR" sz="2000" u="sng" dirty="0" smtClean="0"/>
              <a:t>Luciano Amaro</a:t>
            </a:r>
            <a:r>
              <a:rPr lang="pt-BR" sz="2000" dirty="0" smtClean="0"/>
              <a:t>: um terceiro grupo de tributos é composto pelas exações cuja tônica não está nem no objetivo de custear as funções gerais e indivisíveis do Estado (como ocorrem com os impostos) nem numa utilidade divisível produzida pelo Estado e </a:t>
            </a:r>
            <a:r>
              <a:rPr lang="pt-BR" sz="2000" dirty="0" err="1" smtClean="0"/>
              <a:t>fruível</a:t>
            </a:r>
            <a:r>
              <a:rPr lang="pt-BR" sz="2000" dirty="0" smtClean="0"/>
              <a:t> pelo indivíduo (como ocorre com as taxas). A característica peculiar do regime jurídico deste terceiro grupo está na destinação a determinada atividade, exercitável por entidade estatal ou paraestatal, ou por entidade não estatal reconhecida pelo Estado como necessária ou útil à realização de uma função de interesse público.</a:t>
            </a:r>
            <a:endParaRPr lang="pt-BR" sz="2000" dirty="0" smtClean="0"/>
          </a:p>
          <a:p>
            <a:endParaRPr lang="pt-BR" sz="2000" u="sng" dirty="0"/>
          </a:p>
          <a:p>
            <a:endParaRPr lang="pt-BR" sz="2000" u="sng" dirty="0" smtClean="0"/>
          </a:p>
        </p:txBody>
      </p:sp>
    </p:spTree>
    <p:extLst>
      <p:ext uri="{BB962C8B-B14F-4D97-AF65-F5344CB8AC3E}">
        <p14:creationId xmlns:p14="http://schemas.microsoft.com/office/powerpoint/2010/main" val="35964979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pPr marL="109728" indent="0">
              <a:buNone/>
            </a:pPr>
            <a:endParaRPr lang="pt-BR" sz="2000" dirty="0" smtClean="0"/>
          </a:p>
          <a:p>
            <a:r>
              <a:rPr lang="pt-BR" sz="2000" u="sng" dirty="0" smtClean="0"/>
              <a:t>Contribuições </a:t>
            </a:r>
            <a:r>
              <a:rPr lang="pt-BR" sz="2000" u="sng" dirty="0"/>
              <a:t>de melhoria</a:t>
            </a:r>
          </a:p>
          <a:p>
            <a:pPr marL="109728" indent="0">
              <a:buNone/>
            </a:pPr>
            <a:endParaRPr lang="pt-BR" sz="2000" dirty="0" smtClean="0"/>
          </a:p>
          <a:p>
            <a:pPr marL="667512" lvl="2" indent="0">
              <a:buNone/>
            </a:pPr>
            <a:r>
              <a:rPr lang="pt-BR" sz="1600" dirty="0" smtClean="0"/>
              <a:t>Art</a:t>
            </a:r>
            <a:r>
              <a:rPr lang="pt-BR" sz="1600" dirty="0"/>
              <a:t>. 81. A contribuição de melhoria cobrada pela União, pelos Estados, pelo Distrito Federal ou pelos Municípios, no âmbito de suas respectivas atribuições, é instituída para fazer face ao custo de obras públicas de que decorra valorização imobiliária, tendo como limite total a despesa realizada e como limite individual o acréscimo de valor que da obra resultar para cada imóvel </a:t>
            </a:r>
            <a:r>
              <a:rPr lang="pt-BR" sz="1600" dirty="0" smtClean="0"/>
              <a:t>beneficiado.</a:t>
            </a:r>
          </a:p>
          <a:p>
            <a:pPr marL="667512" lvl="2" indent="0">
              <a:buNone/>
            </a:pPr>
            <a:endParaRPr lang="pt-BR" sz="1600" dirty="0" smtClean="0"/>
          </a:p>
          <a:p>
            <a:pPr marL="667512" lvl="2" indent="0">
              <a:buNone/>
            </a:pPr>
            <a:r>
              <a:rPr lang="pt-BR" sz="1600" dirty="0" smtClean="0"/>
              <a:t>Art</a:t>
            </a:r>
            <a:r>
              <a:rPr lang="pt-BR" sz="1600" dirty="0"/>
              <a:t>. 82. A lei relativa à contribuição de melhoria observará os seguintes requisitos mínimos</a:t>
            </a:r>
            <a:r>
              <a:rPr lang="pt-BR" sz="1600" dirty="0" smtClean="0"/>
              <a:t>:</a:t>
            </a:r>
          </a:p>
          <a:p>
            <a:pPr marL="667512" lvl="2" indent="0">
              <a:buNone/>
            </a:pPr>
            <a:r>
              <a:rPr lang="pt-BR" sz="1600" dirty="0"/>
              <a:t>        I - publicação prévia dos seguintes elementos:</a:t>
            </a:r>
          </a:p>
          <a:p>
            <a:pPr marL="667512" lvl="2" indent="0">
              <a:buNone/>
            </a:pPr>
            <a:r>
              <a:rPr lang="pt-BR" sz="1600" dirty="0"/>
              <a:t>       </a:t>
            </a:r>
            <a:r>
              <a:rPr lang="pt-BR" sz="1600" dirty="0" smtClean="0"/>
              <a:t> a</a:t>
            </a:r>
            <a:r>
              <a:rPr lang="pt-BR" sz="1600" dirty="0"/>
              <a:t>) memorial descritivo do projeto;</a:t>
            </a:r>
          </a:p>
          <a:p>
            <a:pPr marL="667512" lvl="2" indent="0">
              <a:buNone/>
            </a:pPr>
            <a:r>
              <a:rPr lang="pt-BR" sz="1600" dirty="0"/>
              <a:t>        b) orçamento do custo da obra;</a:t>
            </a:r>
          </a:p>
          <a:p>
            <a:pPr marL="667512" lvl="2" indent="0">
              <a:buNone/>
            </a:pPr>
            <a:r>
              <a:rPr lang="pt-BR" sz="1600" dirty="0"/>
              <a:t>        c) determinação da parcela do custo da obra a ser financiada pela contribuição;</a:t>
            </a:r>
          </a:p>
          <a:p>
            <a:pPr marL="667512" lvl="2" indent="0">
              <a:buNone/>
            </a:pPr>
            <a:r>
              <a:rPr lang="pt-BR" sz="1600" dirty="0"/>
              <a:t>        d) delimitação da zona beneficiada;</a:t>
            </a:r>
          </a:p>
          <a:p>
            <a:pPr marL="667512" lvl="2" indent="0">
              <a:buNone/>
            </a:pPr>
            <a:r>
              <a:rPr lang="pt-BR" sz="1600" dirty="0"/>
              <a:t>        e) determinação do fator de absorção do benefício da valorização para </a:t>
            </a:r>
            <a:r>
              <a:rPr lang="pt-BR" sz="1600" dirty="0" err="1"/>
              <a:t>tôda</a:t>
            </a:r>
            <a:r>
              <a:rPr lang="pt-BR" sz="1600" dirty="0"/>
              <a:t> a zona ou para cada uma das áreas diferenciadas, nela contidas;</a:t>
            </a:r>
          </a:p>
          <a:p>
            <a:pPr marL="667512" lvl="2" indent="0">
              <a:buNone/>
            </a:pPr>
            <a:r>
              <a:rPr lang="pt-BR" sz="1600" dirty="0"/>
              <a:t>        II - fixação de prazo não inferior a 30 (trinta) dias, para impugnação pelos interessados, de qualquer dos elementos referidos no inciso anterior;</a:t>
            </a:r>
          </a:p>
          <a:p>
            <a:pPr marL="667512" lvl="2" indent="0">
              <a:buNone/>
            </a:pPr>
            <a:r>
              <a:rPr lang="pt-BR" sz="1600" dirty="0"/>
              <a:t>        III - regulamentação do processo administrativo de instrução e julgamento da impugnação a que se refere o inciso anterior, sem prejuízo da sua apreciação judicial.</a:t>
            </a:r>
          </a:p>
          <a:p>
            <a:pPr marL="667512" lvl="2" indent="0">
              <a:buNone/>
            </a:pPr>
            <a:r>
              <a:rPr lang="pt-BR" sz="1600" dirty="0"/>
              <a:t>        § 1º A contribuição relativa a cada imóvel será determinada pelo rateio da parcela do custo da obra a que se refere a alínea c, do inciso I, pelos imóveis situados na zona beneficiada em função dos respectivos </a:t>
            </a:r>
            <a:r>
              <a:rPr lang="pt-BR" sz="1600" dirty="0" err="1"/>
              <a:t>fatôres</a:t>
            </a:r>
            <a:r>
              <a:rPr lang="pt-BR" sz="1600" dirty="0"/>
              <a:t> individuais de valorização.</a:t>
            </a:r>
          </a:p>
          <a:p>
            <a:pPr marL="667512" lvl="2" indent="0">
              <a:buNone/>
            </a:pPr>
            <a:r>
              <a:rPr lang="pt-BR" sz="1600" dirty="0"/>
              <a:t>        § 2º Por ocasião do respectivo lançamento, cada contribuinte deverá ser notificado do montante da contribuição, da forma e dos prazos de seu pagamento e dos elementos que integraram o respectivo cálculo.</a:t>
            </a:r>
          </a:p>
        </p:txBody>
      </p:sp>
    </p:spTree>
    <p:extLst>
      <p:ext uri="{BB962C8B-B14F-4D97-AF65-F5344CB8AC3E}">
        <p14:creationId xmlns:p14="http://schemas.microsoft.com/office/powerpoint/2010/main" val="15299298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pPr marL="109728" indent="0">
              <a:buNone/>
            </a:pPr>
            <a:endParaRPr lang="pt-BR" sz="2000" dirty="0" smtClean="0"/>
          </a:p>
          <a:p>
            <a:r>
              <a:rPr lang="pt-BR" sz="2000" u="sng" dirty="0" smtClean="0"/>
              <a:t>Empréstimo </a:t>
            </a:r>
            <a:r>
              <a:rPr lang="pt-BR" sz="2000" u="sng" dirty="0"/>
              <a:t>compulsório</a:t>
            </a:r>
          </a:p>
          <a:p>
            <a:pPr marL="109728" indent="0">
              <a:buNone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É o ingresso de recursos temporários nos cofres do Estado, pois a arrecadação acarreta ao Estado a obrigação de restituir a importância que foi emprestada.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CF somente possibilita que a União o institua em duas ocasiões: a) despesas extraordinárias decorrentes de calamidade pública e de guerra externa efetiva ou iminente (148, I); b) investimento público de caráter urgente e de relevante internacional (148, II).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Instituído por lei complementar, que definirá o fato gerador.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38180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pt-BR" sz="2000" b="1" dirty="0"/>
              <a:t>Espécies tributárias</a:t>
            </a:r>
          </a:p>
          <a:p>
            <a:pPr marL="109728" indent="0">
              <a:buNone/>
            </a:pPr>
            <a:endParaRPr lang="pt-BR" sz="2000" dirty="0" smtClean="0"/>
          </a:p>
          <a:p>
            <a:r>
              <a:rPr lang="pt-BR" sz="2000" u="sng" dirty="0" smtClean="0"/>
              <a:t>Contribuições </a:t>
            </a:r>
            <a:r>
              <a:rPr lang="pt-BR" sz="2000" u="sng" dirty="0"/>
              <a:t>sociais, </a:t>
            </a:r>
            <a:r>
              <a:rPr lang="pt-BR" sz="2000" u="sng" dirty="0" smtClean="0"/>
              <a:t>econômicas, corporativas e de iluminação pública</a:t>
            </a:r>
            <a:endParaRPr lang="pt-BR" sz="2000" u="sng" dirty="0"/>
          </a:p>
          <a:p>
            <a:pPr marL="109728" indent="0">
              <a:buNone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dirty="0" smtClean="0"/>
              <a:t>CF, 149: competência da União, que deve utilizá-las como instrumento de sua atuação nas respectivas áreas</a:t>
            </a:r>
          </a:p>
          <a:p>
            <a:pPr>
              <a:buFontTx/>
              <a:buChar char="-"/>
            </a:pPr>
            <a:endParaRPr lang="pt-BR" sz="2000" u="sng" dirty="0" smtClean="0"/>
          </a:p>
          <a:p>
            <a:pPr>
              <a:buFontTx/>
              <a:buChar char="-"/>
            </a:pPr>
            <a:r>
              <a:rPr lang="pt-BR" sz="2000" u="sng" dirty="0" smtClean="0"/>
              <a:t>Contribuições sociais</a:t>
            </a:r>
            <a:r>
              <a:rPr lang="pt-BR" sz="2000" dirty="0" smtClean="0"/>
              <a:t>: ingressos direcionados a instrumentar (ou financiar) a atuação da União (ou dos demais entes políticos) na ordem social (</a:t>
            </a:r>
            <a:r>
              <a:rPr lang="pt-BR" sz="2000" dirty="0" err="1" smtClean="0"/>
              <a:t>ex</a:t>
            </a:r>
            <a:r>
              <a:rPr lang="pt-BR" sz="2000" dirty="0" smtClean="0"/>
              <a:t>: assistência e seguridade social – PIS/COFINS).</a:t>
            </a:r>
          </a:p>
          <a:p>
            <a:pPr>
              <a:buFontTx/>
              <a:buChar char="-"/>
            </a:pPr>
            <a:endParaRPr lang="pt-BR" sz="2000" u="sng" dirty="0" smtClean="0"/>
          </a:p>
          <a:p>
            <a:pPr>
              <a:buFontTx/>
              <a:buChar char="-"/>
            </a:pPr>
            <a:r>
              <a:rPr lang="pt-BR" sz="2000" u="sng" dirty="0" smtClean="0"/>
              <a:t>Contribuições econômicas</a:t>
            </a:r>
            <a:r>
              <a:rPr lang="pt-BR" sz="2000" dirty="0" smtClean="0"/>
              <a:t>: só podem se destinar a instrumentar a atuação da União no domínio econômico, financiando custos e encargos (financiamento de infraestrutura - CIDE combustível).</a:t>
            </a:r>
          </a:p>
          <a:p>
            <a:pPr>
              <a:buFontTx/>
              <a:buChar char="-"/>
            </a:pPr>
            <a:endParaRPr lang="pt-BR" sz="2000" dirty="0" smtClean="0"/>
          </a:p>
          <a:p>
            <a:pPr>
              <a:buFontTx/>
              <a:buChar char="-"/>
            </a:pPr>
            <a:r>
              <a:rPr lang="pt-BR" sz="2000" u="sng" dirty="0" smtClean="0"/>
              <a:t>Contribuições corporativas</a:t>
            </a:r>
            <a:r>
              <a:rPr lang="pt-BR" sz="2000" dirty="0" smtClean="0"/>
              <a:t>: destinadas ao custeio das atividades das instituições fiscalizadoras e representativas de categorias profissionais, que exercem funções de interesse público (</a:t>
            </a:r>
            <a:r>
              <a:rPr lang="pt-BR" sz="2000" dirty="0" err="1" smtClean="0"/>
              <a:t>ex</a:t>
            </a:r>
            <a:r>
              <a:rPr lang="pt-BR" sz="2000" dirty="0" smtClean="0"/>
              <a:t>: contribuição de CFM).</a:t>
            </a:r>
          </a:p>
          <a:p>
            <a:pPr>
              <a:buFontTx/>
              <a:buChar char="-"/>
            </a:pPr>
            <a:endParaRPr lang="pt-BR" sz="2000" u="sng" dirty="0" smtClean="0"/>
          </a:p>
          <a:p>
            <a:pPr>
              <a:buFontTx/>
              <a:buChar char="-"/>
            </a:pPr>
            <a:r>
              <a:rPr lang="pt-BR" sz="2000" u="sng" dirty="0" smtClean="0"/>
              <a:t>Contribuição para iluminação pública</a:t>
            </a:r>
            <a:r>
              <a:rPr lang="pt-BR" sz="2000" dirty="0" smtClean="0"/>
              <a:t>: não pode ser por taxa, visto que não é um serviço divisível (COSIP).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0163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u="sng" dirty="0"/>
              <a:t>Sistema tributário nacional   </a:t>
            </a:r>
          </a:p>
          <a:p>
            <a:endParaRPr lang="pt-BR" sz="2000" b="1" dirty="0"/>
          </a:p>
          <a:p>
            <a:pPr marL="109728" indent="0">
              <a:buNone/>
            </a:pPr>
            <a:endParaRPr lang="pt-BR" sz="1600" b="1" dirty="0"/>
          </a:p>
          <a:p>
            <a:pPr marL="566928" indent="-457200">
              <a:buFont typeface="+mj-lt"/>
              <a:buAutoNum type="arabicPeriod"/>
            </a:pPr>
            <a:r>
              <a:rPr lang="pt-BR" sz="1600" b="1" dirty="0" smtClean="0"/>
              <a:t>Direito Financeiro x Direito Tributário (Luciano Amaro)</a:t>
            </a:r>
          </a:p>
          <a:p>
            <a:pPr marL="109728" indent="0" algn="just">
              <a:buNone/>
            </a:pPr>
            <a:endParaRPr lang="pt-BR" sz="1600" dirty="0" smtClean="0"/>
          </a:p>
          <a:p>
            <a:pPr marL="109728" indent="0" algn="just">
              <a:buNone/>
            </a:pPr>
            <a:r>
              <a:rPr lang="pt-BR" sz="1600" dirty="0" smtClean="0"/>
              <a:t>- </a:t>
            </a:r>
            <a:r>
              <a:rPr lang="pt-BR" sz="1600" u="sng" dirty="0" smtClean="0"/>
              <a:t>Financeiro</a:t>
            </a:r>
            <a:r>
              <a:rPr lang="pt-BR" sz="1600" dirty="0" smtClean="0"/>
              <a:t>: sistema </a:t>
            </a:r>
            <a:r>
              <a:rPr lang="pt-BR" sz="1600" dirty="0" err="1" smtClean="0"/>
              <a:t>normatizador</a:t>
            </a:r>
            <a:r>
              <a:rPr lang="pt-BR" sz="1600" dirty="0" smtClean="0"/>
              <a:t> de toda a atividade financeira do Estado, abarca, por compreensão, as prestações pecuniárias exigidas pelo Estado, abrangidas no conceito de tributo. Tem por objeto a disciplina do orçamento público, das receitas públicas (incluindo as receitas tributárias), da despesa pública e da dívida pública.</a:t>
            </a:r>
            <a:endParaRPr lang="pt-BR" sz="1600" dirty="0"/>
          </a:p>
          <a:p>
            <a:pPr marL="566928" indent="-457200" algn="just">
              <a:buFont typeface="+mj-lt"/>
              <a:buAutoNum type="arabicPeriod"/>
            </a:pPr>
            <a:endParaRPr lang="pt-BR" sz="1600" dirty="0" smtClean="0"/>
          </a:p>
          <a:p>
            <a:pPr marL="109728" indent="0" algn="just">
              <a:buNone/>
            </a:pPr>
            <a:r>
              <a:rPr lang="pt-BR" sz="1600" dirty="0" smtClean="0"/>
              <a:t>- </a:t>
            </a:r>
            <a:r>
              <a:rPr lang="pt-BR" sz="1600" u="sng" dirty="0" smtClean="0"/>
              <a:t>Tributário</a:t>
            </a:r>
            <a:r>
              <a:rPr lang="pt-BR" sz="1600" dirty="0" smtClean="0"/>
              <a:t>: espécie do qual o Direito Financeiro é gênero, guardando autonomia em relação àquele. Conjunto de princípios e regras que disciplinam a atividade financeira de tributar pertencente ao Estado.</a:t>
            </a:r>
            <a:r>
              <a:rPr lang="pt-BR" sz="1600" dirty="0"/>
              <a:t/>
            </a:r>
            <a:br>
              <a:rPr lang="pt-BR" sz="16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40820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pt-BR" sz="2000" b="1" dirty="0"/>
              <a:t>Imunidades tributárias</a:t>
            </a:r>
          </a:p>
          <a:p>
            <a:pPr>
              <a:buFontTx/>
              <a:buChar char="-"/>
            </a:pPr>
            <a:r>
              <a:rPr lang="pt-BR" sz="2000" dirty="0"/>
              <a:t>Imunidades na seção das “Limitações ao Poder de Tributar”;</a:t>
            </a:r>
          </a:p>
          <a:p>
            <a:pPr marL="109728" indent="0">
              <a:buNone/>
            </a:pPr>
            <a:endParaRPr lang="pt-BR" sz="2000" dirty="0" smtClean="0"/>
          </a:p>
          <a:p>
            <a:pPr marL="923544" lvl="3" indent="0">
              <a:buNone/>
            </a:pPr>
            <a:r>
              <a:rPr lang="pt-BR" sz="1400" dirty="0" smtClean="0"/>
              <a:t>Art</a:t>
            </a:r>
            <a:r>
              <a:rPr lang="pt-BR" sz="1400" dirty="0"/>
              <a:t>. 150. Sem prejuízo de outras garantias asseguradas ao contribuinte, é vedado à União, aos Estados, ao Distrito Federal e aos Municípios:</a:t>
            </a:r>
          </a:p>
          <a:p>
            <a:pPr marL="923544" lvl="3" indent="0">
              <a:buNone/>
            </a:pPr>
            <a:r>
              <a:rPr lang="pt-BR" sz="1400" dirty="0" smtClean="0"/>
              <a:t>(...)</a:t>
            </a:r>
          </a:p>
          <a:p>
            <a:pPr marL="923544" lvl="3" indent="0">
              <a:buNone/>
            </a:pPr>
            <a:r>
              <a:rPr lang="pt-BR" sz="1400" dirty="0" smtClean="0"/>
              <a:t>VI </a:t>
            </a:r>
            <a:r>
              <a:rPr lang="pt-BR" sz="1400" dirty="0"/>
              <a:t>- instituir impostos sobre:   </a:t>
            </a:r>
          </a:p>
          <a:p>
            <a:pPr marL="923544" lvl="3" indent="0">
              <a:buNone/>
            </a:pPr>
            <a:r>
              <a:rPr lang="pt-BR" sz="1400" dirty="0"/>
              <a:t>a) patrimônio, renda ou serviços, uns dos outros;</a:t>
            </a:r>
          </a:p>
          <a:p>
            <a:pPr marL="923544" lvl="3" indent="0">
              <a:buNone/>
            </a:pPr>
            <a:r>
              <a:rPr lang="pt-BR" sz="1400" dirty="0"/>
              <a:t>b) templos de qualquer culto;</a:t>
            </a:r>
          </a:p>
          <a:p>
            <a:pPr marL="923544" lvl="3" indent="0">
              <a:buNone/>
            </a:pPr>
            <a:r>
              <a:rPr lang="pt-BR" sz="1400" dirty="0"/>
              <a:t>c) patrimônio, renda ou serviços dos partidos políticos, inclusive suas fundações, das entidades sindicais dos trabalhadores, das instituições de educação e de assistência social, sem fins lucrativos, atendidos os requisitos da lei;</a:t>
            </a:r>
          </a:p>
          <a:p>
            <a:pPr marL="923544" lvl="3" indent="0">
              <a:buNone/>
            </a:pPr>
            <a:r>
              <a:rPr lang="pt-BR" sz="1400" dirty="0"/>
              <a:t>d) livros, jornais, periódicos e o papel destinado a sua impressão.</a:t>
            </a:r>
          </a:p>
          <a:p>
            <a:pPr marL="923544" lvl="3" indent="0">
              <a:buNone/>
            </a:pPr>
            <a:r>
              <a:rPr lang="pt-BR" sz="1400" dirty="0"/>
              <a:t>e) fonogramas e videofonogramas musicais produzidos no Brasil contendo obras musicais ou </a:t>
            </a:r>
            <a:r>
              <a:rPr lang="pt-BR" sz="1400" dirty="0" err="1"/>
              <a:t>literomusicais</a:t>
            </a:r>
            <a:r>
              <a:rPr lang="pt-BR" sz="1400" dirty="0"/>
              <a:t> de autores brasileiros e/ou obras em geral interpretadas por artistas brasileiros bem como os suportes materiais ou arquivos digitais que os contenham, salvo na etapa de replicação industrial de mídias ópticas de leitura a laser.   </a:t>
            </a:r>
            <a:endParaRPr lang="pt-BR" sz="1400" dirty="0" smtClean="0"/>
          </a:p>
          <a:p>
            <a:pPr marL="923544" lvl="3" indent="0">
              <a:buNone/>
            </a:pPr>
            <a:endParaRPr lang="pt-BR" sz="1400" dirty="0"/>
          </a:p>
          <a:p>
            <a:pPr marL="923544" lvl="3" indent="0">
              <a:buNone/>
            </a:pPr>
            <a:r>
              <a:rPr lang="pt-BR" sz="1500" dirty="0"/>
              <a:t>§ 2º - A vedação do inciso VI, "a", é extensiva às autarquias e às fundações instituídas e mantidas pelo Poder Público, no que se refere ao patrimônio, à renda e aos serviços, vinculados a suas finalidades essenciais ou às delas decorrentes.</a:t>
            </a:r>
          </a:p>
          <a:p>
            <a:pPr marL="923544" lvl="3" indent="0">
              <a:buNone/>
            </a:pPr>
            <a:r>
              <a:rPr lang="pt-BR" sz="1500" dirty="0"/>
              <a:t>§ 3º - As vedações do inciso VI, "a", e do parágrafo anterior não se aplicam ao patrimônio, à renda e aos serviços, relacionados com exploração de atividades econômicas regidas pelas normas aplicáveis a empreendimentos privados, ou em que haja contraprestação ou pagamento de preços ou tarifas pelo usuário, nem exonera o promitente comprador da obrigação de pagar imposto relativamente ao bem imóvel.</a:t>
            </a:r>
          </a:p>
          <a:p>
            <a:pPr marL="923544" lvl="3" indent="0">
              <a:buNone/>
            </a:pPr>
            <a:r>
              <a:rPr lang="pt-BR" sz="1500" dirty="0"/>
              <a:t>§ 4º - As vedações expressas no inciso VI, alíneas "b" e "c", compreendem somente o patrimônio, a renda e os serviços, relacionados com as finalidades essenciais das entidades nelas mencionadas.</a:t>
            </a:r>
          </a:p>
          <a:p>
            <a:endParaRPr lang="pt-BR" sz="1400" dirty="0"/>
          </a:p>
          <a:p>
            <a:pPr marL="109728" indent="0">
              <a:buNone/>
            </a:pP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44640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dirty="0"/>
              <a:t>Imunidades tributárias</a:t>
            </a:r>
          </a:p>
          <a:p>
            <a:pPr>
              <a:buFontTx/>
              <a:buChar char="-"/>
            </a:pPr>
            <a:r>
              <a:rPr lang="pt-BR" sz="2000" dirty="0"/>
              <a:t>Outras imunidades no sistema tributário constitucional</a:t>
            </a:r>
          </a:p>
          <a:p>
            <a:pPr marL="109728" indent="0">
              <a:buNone/>
            </a:pPr>
            <a:endParaRPr lang="pt-BR" dirty="0"/>
          </a:p>
          <a:p>
            <a:pPr marL="1380744" lvl="3" indent="-457200">
              <a:buAutoNum type="alphaLcParenR"/>
            </a:pPr>
            <a:r>
              <a:rPr lang="pt-BR" sz="1800" dirty="0" smtClean="0"/>
              <a:t>149, § 2º, I – imunidade das receitas de exportação, quanto às contribuições sociais e à contribuição de intervenção no domínio econômico.</a:t>
            </a:r>
          </a:p>
          <a:p>
            <a:pPr marL="1380744" lvl="3" indent="-457200">
              <a:buAutoNum type="alphaLcParenR"/>
            </a:pPr>
            <a:r>
              <a:rPr lang="pt-BR" sz="1800" dirty="0" smtClean="0"/>
              <a:t>153, § 3º, III – imunidade do IPI dos produtos industrializados voltados ao exterior.</a:t>
            </a:r>
          </a:p>
          <a:p>
            <a:pPr marL="1380744" lvl="3" indent="-457200">
              <a:buAutoNum type="alphaLcParenR"/>
            </a:pPr>
            <a:r>
              <a:rPr lang="pt-BR" sz="1800" dirty="0"/>
              <a:t>1</a:t>
            </a:r>
            <a:r>
              <a:rPr lang="pt-BR" sz="1800" dirty="0" smtClean="0"/>
              <a:t>53</a:t>
            </a:r>
            <a:r>
              <a:rPr lang="pt-BR" sz="1800" dirty="0"/>
              <a:t>, § </a:t>
            </a:r>
            <a:r>
              <a:rPr lang="pt-BR" sz="1800" dirty="0" smtClean="0"/>
              <a:t>4º, II – imunidade do ITR sobre pequenas glebas rurais, quando o proprietário não possuir outro imóvel.</a:t>
            </a:r>
          </a:p>
          <a:p>
            <a:pPr marL="1380744" lvl="3" indent="-457200">
              <a:buAutoNum type="alphaLcParenR"/>
            </a:pPr>
            <a:r>
              <a:rPr lang="pt-BR" sz="1800" dirty="0" smtClean="0"/>
              <a:t>155, § 2º, X, “a” – imunidade ICMS, sobre operações destinando mercadorias </a:t>
            </a:r>
            <a:r>
              <a:rPr lang="pt-BR" sz="1800" dirty="0" smtClean="0"/>
              <a:t>e serviços </a:t>
            </a:r>
            <a:r>
              <a:rPr lang="pt-BR" sz="1800" dirty="0" smtClean="0"/>
              <a:t>ao exterior.</a:t>
            </a:r>
          </a:p>
          <a:p>
            <a:pPr marL="1380744" lvl="3" indent="-457200">
              <a:buAutoNum type="alphaLcParenR"/>
            </a:pPr>
            <a:r>
              <a:rPr lang="pt-BR" sz="1800" dirty="0" smtClean="0"/>
              <a:t>156, § 2º, I – imunidade ITBI para aquisição de capital da pessoa jurídica.</a:t>
            </a:r>
          </a:p>
          <a:p>
            <a:pPr marL="1380744" lvl="3" indent="-457200">
              <a:buAutoNum type="alphaLcParenR"/>
            </a:pPr>
            <a:r>
              <a:rPr lang="pt-BR" sz="1800" dirty="0" smtClean="0"/>
              <a:t>156, § 3º, II – imunidade ISS para exportação de serviços.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8375827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4924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dirty="0"/>
              <a:t>Imunidades tributárias</a:t>
            </a:r>
          </a:p>
          <a:p>
            <a:pPr>
              <a:buFontTx/>
              <a:buChar char="-"/>
            </a:pPr>
            <a:r>
              <a:rPr lang="pt-BR" sz="2000" dirty="0"/>
              <a:t>Outras imunidades fora do </a:t>
            </a:r>
            <a:r>
              <a:rPr lang="pt-BR" sz="2000" dirty="0" smtClean="0"/>
              <a:t>capítulo do sistema </a:t>
            </a:r>
            <a:r>
              <a:rPr lang="pt-BR" sz="2000" dirty="0"/>
              <a:t>tributário constitucional</a:t>
            </a:r>
          </a:p>
          <a:p>
            <a:pPr marL="109728" indent="0">
              <a:buNone/>
            </a:pPr>
            <a:endParaRPr lang="pt-BR" sz="2000" dirty="0" smtClean="0"/>
          </a:p>
          <a:p>
            <a:pPr marL="1380744" lvl="3" indent="-457200" algn="just">
              <a:buAutoNum type="alphaLcParenR"/>
            </a:pPr>
            <a:r>
              <a:rPr lang="pt-BR" sz="1400" dirty="0" smtClean="0"/>
              <a:t>195, § 7º -  imunidade de contribuição para seguridade social às entidades beneficentes de assistência social que atendam às exigências em lei.</a:t>
            </a:r>
          </a:p>
          <a:p>
            <a:pPr marL="1380744" lvl="3" indent="-457200" algn="just">
              <a:buAutoNum type="alphaLcParenR"/>
            </a:pPr>
            <a:r>
              <a:rPr lang="pt-BR" sz="1400" dirty="0"/>
              <a:t>195, § </a:t>
            </a:r>
            <a:r>
              <a:rPr lang="pt-BR" sz="1400" dirty="0" smtClean="0"/>
              <a:t>7º, II – imunidade da contribuição social dos trabalhadores e segurados da previdência social sobre aposentadoria e pensão do regime geral.</a:t>
            </a:r>
          </a:p>
          <a:p>
            <a:pPr marL="1380744" lvl="3" indent="-457200" algn="just">
              <a:buAutoNum type="alphaLcParenR"/>
            </a:pPr>
            <a:r>
              <a:rPr lang="pt-BR" sz="1400" dirty="0" smtClean="0"/>
              <a:t>Art. 5º, XXXIV, LXXIV, LXXVI e LXXVII – petições aos poderes públicos, assistência jurídica aos necessitados, registro civil de nascimento e certidão de óbito aos necessitados, habeas corpus e habeas data.</a:t>
            </a:r>
          </a:p>
          <a:p>
            <a:pPr marL="1380744" lvl="3" indent="-457200" algn="just">
              <a:buAutoNum type="alphaLcParenR"/>
            </a:pPr>
            <a:r>
              <a:rPr lang="pt-BR" sz="1400" dirty="0" smtClean="0"/>
              <a:t>184, § 5º - imunidade de tributos às operaç</a:t>
            </a:r>
            <a:r>
              <a:rPr lang="pt-BR" sz="1400" dirty="0" smtClean="0"/>
              <a:t>ões de transferência de imóveis desapropriados para fins de reforma agrária.</a:t>
            </a:r>
            <a:r>
              <a:rPr lang="pt-BR" sz="1400" dirty="0"/>
              <a:t/>
            </a:r>
            <a:br>
              <a:rPr lang="pt-BR" sz="1400" dirty="0"/>
            </a:br>
            <a:r>
              <a:rPr lang="pt-BR" sz="1400" dirty="0"/>
              <a:t/>
            </a:r>
            <a:br>
              <a:rPr lang="pt-BR" sz="14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82312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Obrigado!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24"/>
            <a:ext cx="4402832" cy="432511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pt-BR" sz="2000" b="1" dirty="0">
                <a:solidFill>
                  <a:srgbClr val="002060"/>
                </a:solidFill>
              </a:rPr>
              <a:t>Helder Medeiros França</a:t>
            </a:r>
          </a:p>
          <a:p>
            <a:r>
              <a:rPr lang="pt-BR" sz="2000" dirty="0">
                <a:solidFill>
                  <a:srgbClr val="002060"/>
                </a:solidFill>
              </a:rPr>
              <a:t>Mestre em Políticas Públicas (UFABC)</a:t>
            </a:r>
          </a:p>
          <a:p>
            <a:r>
              <a:rPr lang="pt-BR" sz="2000" dirty="0">
                <a:solidFill>
                  <a:srgbClr val="002060"/>
                </a:solidFill>
              </a:rPr>
              <a:t>MBA em Gestão Tributária (USP)</a:t>
            </a:r>
          </a:p>
          <a:p>
            <a:r>
              <a:rPr lang="pt-BR" sz="2000" dirty="0">
                <a:solidFill>
                  <a:srgbClr val="002060"/>
                </a:solidFill>
              </a:rPr>
              <a:t>Bacharel em Direito (PUC-SP)</a:t>
            </a:r>
          </a:p>
          <a:p>
            <a:r>
              <a:rPr lang="pt-BR" sz="2000" dirty="0">
                <a:solidFill>
                  <a:srgbClr val="002060"/>
                </a:solidFill>
              </a:rPr>
              <a:t>Monitor da Pós-Graduação em Direito Tributário da FGV Direito/SP</a:t>
            </a:r>
            <a:r>
              <a:rPr lang="pt-BR" dirty="0">
                <a:solidFill>
                  <a:srgbClr val="002060"/>
                </a:solidFill>
              </a:rPr>
              <a:t/>
            </a:r>
            <a:br>
              <a:rPr lang="pt-BR" dirty="0">
                <a:solidFill>
                  <a:srgbClr val="002060"/>
                </a:solidFill>
              </a:rPr>
            </a:b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2060"/>
                </a:solidFill>
              </a:rPr>
              <a:t/>
            </a: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@</a:t>
            </a:r>
            <a:r>
              <a:rPr lang="pt-BR" sz="2000" dirty="0" err="1">
                <a:solidFill>
                  <a:srgbClr val="002060"/>
                </a:solidFill>
              </a:rPr>
              <a:t>helderfranca_adv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249424"/>
            <a:ext cx="1716024" cy="171602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8144" y="4149080"/>
            <a:ext cx="1993404" cy="199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048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pt-BR" sz="2900" b="1" u="sng" dirty="0"/>
              <a:t>Sistema tributário nacional   </a:t>
            </a:r>
          </a:p>
          <a:p>
            <a:pPr marL="566928" indent="-457200">
              <a:buFont typeface="+mj-lt"/>
              <a:buAutoNum type="arabicPeriod"/>
            </a:pPr>
            <a:endParaRPr lang="pt-BR" sz="2000" dirty="0" smtClean="0"/>
          </a:p>
          <a:p>
            <a:pPr marL="109728" indent="0">
              <a:buNone/>
            </a:pPr>
            <a:r>
              <a:rPr lang="pt-BR" sz="2200" b="1" dirty="0" smtClean="0"/>
              <a:t>2. Autonomia? Relação do Direito Tributário com outros ramos do Direito</a:t>
            </a:r>
          </a:p>
          <a:p>
            <a:pPr marL="566928" indent="-457200">
              <a:buFont typeface="+mj-lt"/>
              <a:buAutoNum type="arabicPeriod"/>
            </a:pPr>
            <a:endParaRPr lang="pt-BR" sz="2200" b="1" u="sng" dirty="0" smtClean="0"/>
          </a:p>
          <a:p>
            <a:pPr algn="just">
              <a:buFontTx/>
              <a:buChar char="-"/>
            </a:pPr>
            <a:r>
              <a:rPr lang="pt-BR" sz="2200" u="sng" dirty="0" smtClean="0"/>
              <a:t>Direito Constitucional</a:t>
            </a:r>
            <a:r>
              <a:rPr lang="pt-BR" sz="2200" dirty="0" smtClean="0"/>
              <a:t>:  CF apresenta as bases do ordenamento jurídico e o fundamento de validade do tributo; Outorga competências tributária para as pessoas políticas (União, Estados, DF e Municípios), define os lineamentos do sistema tributário nacional (princípios, imunidades, partilha de competência) e os tipos de normas veiculadoras (matérias de lei complementar, ordinária, resolução, </a:t>
            </a:r>
            <a:r>
              <a:rPr lang="pt-BR" sz="2200" dirty="0" err="1" smtClean="0"/>
              <a:t>etc</a:t>
            </a:r>
            <a:r>
              <a:rPr lang="pt-BR" sz="2200" dirty="0" smtClean="0"/>
              <a:t>).</a:t>
            </a:r>
          </a:p>
          <a:p>
            <a:pPr marL="109728" indent="0" algn="just">
              <a:buNone/>
            </a:pPr>
            <a:r>
              <a:rPr lang="pt-BR" sz="2200" dirty="0" smtClean="0"/>
              <a:t> </a:t>
            </a:r>
            <a:endParaRPr lang="pt-BR" sz="2200" u="sng" dirty="0" smtClean="0"/>
          </a:p>
          <a:p>
            <a:pPr algn="just">
              <a:buFontTx/>
              <a:buChar char="-"/>
            </a:pPr>
            <a:r>
              <a:rPr lang="pt-BR" sz="2200" u="sng" dirty="0" smtClean="0"/>
              <a:t>Direito Econômico</a:t>
            </a:r>
            <a:r>
              <a:rPr lang="pt-BR" sz="2200" dirty="0" smtClean="0"/>
              <a:t>: princípios da ordem econômica tem efeitos relevantes na esfera de tributos (</a:t>
            </a:r>
            <a:r>
              <a:rPr lang="pt-BR" sz="2200" dirty="0" err="1" smtClean="0"/>
              <a:t>ex</a:t>
            </a:r>
            <a:r>
              <a:rPr lang="pt-BR" sz="2200" dirty="0" smtClean="0"/>
              <a:t>: IPTU progressivo para cumprimento da função social da propriedade, isenções fiscais para promover a redução de desigualdades regionais).</a:t>
            </a:r>
            <a:endParaRPr lang="pt-BR" sz="2200" u="sng" dirty="0" smtClean="0"/>
          </a:p>
          <a:p>
            <a:pPr algn="just">
              <a:buFontTx/>
              <a:buChar char="-"/>
            </a:pPr>
            <a:endParaRPr lang="pt-BR" sz="2200" u="sng" dirty="0" smtClean="0"/>
          </a:p>
          <a:p>
            <a:pPr algn="just">
              <a:buFontTx/>
              <a:buChar char="-"/>
            </a:pPr>
            <a:r>
              <a:rPr lang="pt-BR" sz="2200" u="sng" dirty="0" smtClean="0"/>
              <a:t>Direito Administrativo</a:t>
            </a:r>
            <a:r>
              <a:rPr lang="pt-BR" sz="2200" dirty="0" smtClean="0"/>
              <a:t>: a atuação do Estado, visando à arrecadação e fiscalização de tributos, opera-se por intermédio dos órgãos que compõem a administração pública, cuja atuação é regida pelo Direito Administrativo (procedimentos administrativos tributários).</a:t>
            </a:r>
          </a:p>
          <a:p>
            <a:pPr marL="109728" indent="0">
              <a:buNone/>
            </a:pPr>
            <a:r>
              <a:rPr lang="pt-BR" sz="2200" dirty="0" smtClean="0"/>
              <a:t> </a:t>
            </a:r>
            <a:r>
              <a:rPr lang="pt-BR" sz="2200" dirty="0"/>
              <a:t/>
            </a:r>
            <a:br>
              <a:rPr lang="pt-BR" sz="2200" dirty="0"/>
            </a:b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625226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pt-BR" sz="2900" b="1" u="sng" dirty="0"/>
              <a:t>Sistema tributário nacional   </a:t>
            </a:r>
          </a:p>
          <a:p>
            <a:pPr marL="566928" indent="-457200">
              <a:buFont typeface="+mj-lt"/>
              <a:buAutoNum type="arabicPeriod"/>
            </a:pPr>
            <a:endParaRPr lang="pt-BR" sz="2000" dirty="0" smtClean="0"/>
          </a:p>
          <a:p>
            <a:pPr marL="109728" indent="0">
              <a:buNone/>
            </a:pPr>
            <a:r>
              <a:rPr lang="pt-BR" sz="2200" b="1" dirty="0" smtClean="0"/>
              <a:t>2. Autonomia? Relação do Direito Tributário com outros ramos do Direito</a:t>
            </a:r>
          </a:p>
          <a:p>
            <a:pPr marL="566928" indent="-457200">
              <a:buFont typeface="+mj-lt"/>
              <a:buAutoNum type="arabicPeriod"/>
            </a:pPr>
            <a:endParaRPr lang="pt-BR" sz="2200" b="1" u="sng" dirty="0" smtClean="0"/>
          </a:p>
          <a:p>
            <a:pPr>
              <a:buFontTx/>
              <a:buChar char="-"/>
            </a:pPr>
            <a:endParaRPr lang="pt-BR" sz="2200" u="sng" dirty="0"/>
          </a:p>
          <a:p>
            <a:pPr>
              <a:buFontTx/>
              <a:buChar char="-"/>
            </a:pPr>
            <a:r>
              <a:rPr lang="pt-BR" sz="2200" u="sng" dirty="0" smtClean="0"/>
              <a:t>Direito Civil e Empresarial</a:t>
            </a:r>
            <a:r>
              <a:rPr lang="pt-BR" sz="2200" dirty="0" smtClean="0"/>
              <a:t>: relação direta entre tributação e atividade privada (direitos reais, das obrigações, de família e sucessões, imobiliário, sociedades mercantis, atos de comércio, participação societária, </a:t>
            </a:r>
            <a:r>
              <a:rPr lang="pt-BR" sz="2200" dirty="0" err="1" smtClean="0"/>
              <a:t>etc</a:t>
            </a:r>
            <a:r>
              <a:rPr lang="pt-BR" sz="2200" dirty="0" smtClean="0"/>
              <a:t>).</a:t>
            </a:r>
          </a:p>
          <a:p>
            <a:pPr marL="109728" indent="0">
              <a:buNone/>
            </a:pPr>
            <a:r>
              <a:rPr lang="pt-BR" sz="2200" dirty="0" smtClean="0"/>
              <a:t> </a:t>
            </a:r>
            <a:r>
              <a:rPr lang="pt-BR" sz="2200" u="sng" dirty="0" smtClean="0"/>
              <a:t> </a:t>
            </a:r>
          </a:p>
          <a:p>
            <a:pPr>
              <a:buFontTx/>
              <a:buChar char="-"/>
            </a:pPr>
            <a:r>
              <a:rPr lang="pt-BR" sz="2200" u="sng" dirty="0" smtClean="0"/>
              <a:t>Direito do Trabalho:</a:t>
            </a:r>
            <a:r>
              <a:rPr lang="pt-BR" sz="2200" dirty="0" smtClean="0"/>
              <a:t> tributação sobre salário, aviso prévio, indenização por tempo de serviço, etc.</a:t>
            </a:r>
          </a:p>
          <a:p>
            <a:pPr>
              <a:buFontTx/>
              <a:buChar char="-"/>
            </a:pPr>
            <a:endParaRPr lang="pt-BR" sz="2200" u="sng" dirty="0" smtClean="0"/>
          </a:p>
          <a:p>
            <a:pPr>
              <a:buFontTx/>
              <a:buChar char="-"/>
            </a:pPr>
            <a:r>
              <a:rPr lang="pt-BR" sz="2200" u="sng" dirty="0" smtClean="0"/>
              <a:t>Direito Penal: </a:t>
            </a:r>
            <a:r>
              <a:rPr lang="pt-BR" sz="2200" dirty="0" smtClean="0"/>
              <a:t>multa pecuniária, crimes contra a ordem tributária, etc</a:t>
            </a:r>
            <a:r>
              <a:rPr lang="pt-BR" sz="2200" dirty="0"/>
              <a:t>.</a:t>
            </a:r>
            <a:endParaRPr lang="pt-BR" sz="2200" u="sng" dirty="0" smtClean="0"/>
          </a:p>
          <a:p>
            <a:pPr>
              <a:buFontTx/>
              <a:buChar char="-"/>
            </a:pPr>
            <a:endParaRPr lang="pt-BR" sz="2200" u="sng" dirty="0" smtClean="0"/>
          </a:p>
          <a:p>
            <a:pPr>
              <a:buFontTx/>
              <a:buChar char="-"/>
            </a:pPr>
            <a:r>
              <a:rPr lang="pt-BR" sz="2200" u="sng" dirty="0" smtClean="0"/>
              <a:t>Direito Internacional: </a:t>
            </a:r>
            <a:r>
              <a:rPr lang="pt-BR" sz="2200" dirty="0" smtClean="0"/>
              <a:t> acordos e tratados para evitar a bitributação, isenções para grandes eventos.</a:t>
            </a:r>
          </a:p>
          <a:p>
            <a:pPr>
              <a:buFontTx/>
              <a:buChar char="-"/>
            </a:pPr>
            <a:endParaRPr lang="pt-BR" sz="2200" dirty="0"/>
          </a:p>
          <a:p>
            <a:pPr>
              <a:buFontTx/>
              <a:buChar char="-"/>
            </a:pPr>
            <a:r>
              <a:rPr lang="pt-BR" sz="2200" u="sng" dirty="0" smtClean="0"/>
              <a:t>Direito Processual Civil e Penal</a:t>
            </a:r>
            <a:r>
              <a:rPr lang="pt-BR" sz="2200" dirty="0" smtClean="0"/>
              <a:t>: a depender do objeto da lide (persecução penal ou cobrança de débitos), se aplicam regras processuais específicas destes ramos. </a:t>
            </a:r>
            <a:r>
              <a:rPr lang="pt-BR" sz="2200" dirty="0"/>
              <a:t/>
            </a:r>
            <a:br>
              <a:rPr lang="pt-BR" sz="2200" dirty="0"/>
            </a:b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812980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u="sng" dirty="0"/>
              <a:t>Sistema tributário nacional   </a:t>
            </a:r>
          </a:p>
          <a:p>
            <a:pPr marL="566928" indent="-457200">
              <a:buFont typeface="+mj-lt"/>
              <a:buAutoNum type="arabicPeriod"/>
            </a:pPr>
            <a:endParaRPr lang="pt-BR" sz="2000" dirty="0" smtClean="0"/>
          </a:p>
          <a:p>
            <a:pPr marL="109728" indent="0">
              <a:buNone/>
            </a:pPr>
            <a:r>
              <a:rPr lang="pt-BR" sz="1600" b="1" dirty="0" smtClean="0"/>
              <a:t>3. Conceito de tributo</a:t>
            </a:r>
          </a:p>
          <a:p>
            <a:pPr marL="402336" lvl="1" indent="0">
              <a:buNone/>
            </a:pPr>
            <a:endParaRPr lang="pt-BR" sz="1400" b="1" dirty="0">
              <a:solidFill>
                <a:schemeClr val="tx1"/>
              </a:solidFill>
            </a:endParaRPr>
          </a:p>
          <a:p>
            <a:pPr marL="688086" lvl="1" indent="-285750">
              <a:buFontTx/>
              <a:buChar char="-"/>
            </a:pPr>
            <a:r>
              <a:rPr lang="pt-BR" sz="1400" dirty="0" smtClean="0">
                <a:solidFill>
                  <a:schemeClr val="tx1"/>
                </a:solidFill>
              </a:rPr>
              <a:t>CTN </a:t>
            </a:r>
            <a:r>
              <a:rPr lang="pt-BR" sz="1400" dirty="0">
                <a:solidFill>
                  <a:schemeClr val="tx1"/>
                </a:solidFill>
              </a:rPr>
              <a:t>(art. 3º): tributo é toda prestação pecuniária compulsória, em moeda ou cujo valor nela possa exprimir, que não constitua sanção de ato ilícito, instituída em lei e cobrada mediante atividade administrativa plenamente </a:t>
            </a:r>
            <a:r>
              <a:rPr lang="pt-BR" sz="1400" dirty="0" smtClean="0">
                <a:solidFill>
                  <a:schemeClr val="tx1"/>
                </a:solidFill>
              </a:rPr>
              <a:t>vinculada.</a:t>
            </a:r>
            <a:endParaRPr lang="pt-BR" sz="1400" dirty="0">
              <a:solidFill>
                <a:schemeClr val="tx1"/>
              </a:solidFill>
            </a:endParaRPr>
          </a:p>
          <a:p>
            <a:pPr marL="688086" lvl="1" indent="-285750">
              <a:buFontTx/>
              <a:buChar char="-"/>
            </a:pPr>
            <a:endParaRPr lang="pt-BR" sz="1400" dirty="0">
              <a:solidFill>
                <a:schemeClr val="tx1"/>
              </a:solidFill>
            </a:endParaRPr>
          </a:p>
          <a:p>
            <a:pPr marL="688086" lvl="1" indent="-285750">
              <a:buFontTx/>
              <a:buChar char="-"/>
            </a:pPr>
            <a:r>
              <a:rPr lang="pt-BR" sz="1400" u="sng" dirty="0" smtClean="0">
                <a:solidFill>
                  <a:schemeClr val="tx1"/>
                </a:solidFill>
              </a:rPr>
              <a:t>Elementos</a:t>
            </a:r>
            <a:r>
              <a:rPr lang="pt-BR" sz="1400" dirty="0">
                <a:solidFill>
                  <a:schemeClr val="tx1"/>
                </a:solidFill>
              </a:rPr>
              <a:t>: pecúnia (dinheiro) + compulsória (solidariedade) + não é sanção de ato ilícito (não é penal) + instituída por lei (legalidade) + cobrança por atividade administrativa vinculada (não é discricionário</a:t>
            </a:r>
            <a:r>
              <a:rPr lang="pt-BR" sz="1400" dirty="0" smtClean="0">
                <a:solidFill>
                  <a:schemeClr val="tx1"/>
                </a:solidFill>
              </a:rPr>
              <a:t>).</a:t>
            </a:r>
          </a:p>
          <a:p>
            <a:pPr marL="688086" lvl="1" indent="-285750">
              <a:buFontTx/>
              <a:buChar char="-"/>
            </a:pPr>
            <a:endParaRPr lang="pt-BR" sz="1400" dirty="0">
              <a:solidFill>
                <a:schemeClr val="tx1"/>
              </a:solidFill>
            </a:endParaRPr>
          </a:p>
          <a:p>
            <a:pPr marL="688086" lvl="1" indent="-285750">
              <a:buFontTx/>
              <a:buChar char="-"/>
            </a:pPr>
            <a:r>
              <a:rPr lang="pt-BR" sz="1400" u="sng" dirty="0" smtClean="0">
                <a:solidFill>
                  <a:schemeClr val="tx1"/>
                </a:solidFill>
              </a:rPr>
              <a:t>Luciano Amaro</a:t>
            </a:r>
            <a:r>
              <a:rPr lang="pt-BR" sz="1400" dirty="0" smtClean="0">
                <a:solidFill>
                  <a:schemeClr val="tx1"/>
                </a:solidFill>
              </a:rPr>
              <a:t>: tributo é a prestação pecuniária não sancionatória de ato ilícito instituída em lei e devida ao Estado ou a entidades não estatais de fins de interesse público (</a:t>
            </a:r>
            <a:r>
              <a:rPr lang="pt-BR" sz="1400" dirty="0" err="1" smtClean="0">
                <a:solidFill>
                  <a:schemeClr val="tx1"/>
                </a:solidFill>
              </a:rPr>
              <a:t>parafiscalidade</a:t>
            </a:r>
            <a:r>
              <a:rPr lang="pt-BR" sz="1400" dirty="0" smtClean="0">
                <a:solidFill>
                  <a:schemeClr val="tx1"/>
                </a:solidFill>
              </a:rPr>
              <a:t>).</a:t>
            </a:r>
            <a:endParaRPr lang="pt-BR" sz="1600" dirty="0" smtClean="0">
              <a:solidFill>
                <a:schemeClr val="tx1"/>
              </a:solidFill>
            </a:endParaRPr>
          </a:p>
          <a:p>
            <a:pPr marL="566928" indent="-457200">
              <a:buFont typeface="+mj-lt"/>
              <a:buAutoNum type="arabicPeriod"/>
            </a:pPr>
            <a:endParaRPr lang="pt-BR" sz="1600" b="1" dirty="0" smtClean="0"/>
          </a:p>
          <a:p>
            <a:pPr marL="109728" indent="0">
              <a:buNone/>
            </a:pPr>
            <a:r>
              <a:rPr lang="pt-BR" sz="2000" b="1" dirty="0"/>
              <a:t/>
            </a:r>
            <a:br>
              <a:rPr lang="pt-BR" sz="2000" b="1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6318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b="1" u="sng" dirty="0"/>
              <a:t>Sistema tributário nacional   </a:t>
            </a:r>
          </a:p>
          <a:p>
            <a:pPr marL="566928" indent="-457200">
              <a:buFont typeface="+mj-lt"/>
              <a:buAutoNum type="arabicPeriod"/>
            </a:pPr>
            <a:endParaRPr lang="pt-BR" sz="2000" dirty="0" smtClean="0"/>
          </a:p>
          <a:p>
            <a:pPr marL="109728" indent="0">
              <a:buNone/>
            </a:pPr>
            <a:endParaRPr lang="pt-BR" sz="1600" b="1" dirty="0" smtClean="0"/>
          </a:p>
          <a:p>
            <a:pPr marL="109728" indent="0">
              <a:buNone/>
            </a:pPr>
            <a:r>
              <a:rPr lang="pt-BR" sz="1600" b="1" dirty="0" smtClean="0"/>
              <a:t>4. Conceito de sistema</a:t>
            </a:r>
            <a:r>
              <a:rPr lang="pt-BR" sz="2000" b="1" dirty="0"/>
              <a:t/>
            </a:r>
            <a:br>
              <a:rPr lang="pt-BR" sz="2000" b="1" dirty="0"/>
            </a:br>
            <a:r>
              <a:rPr lang="pt-BR" sz="2000" dirty="0"/>
              <a:t/>
            </a:r>
            <a:br>
              <a:rPr lang="pt-BR" sz="2000" dirty="0"/>
            </a:br>
            <a:r>
              <a:rPr lang="pt-BR" sz="1400" dirty="0" smtClean="0"/>
              <a:t>- </a:t>
            </a:r>
            <a:r>
              <a:rPr lang="pt-BR" sz="1400" u="sng" dirty="0" smtClean="0"/>
              <a:t>Geraldo Ataliba</a:t>
            </a:r>
            <a:r>
              <a:rPr lang="pt-BR" sz="1400" dirty="0" smtClean="0"/>
              <a:t>: o caráter orgânico das realidades componentes do mundo que nos cerca e o caráter lógico do pensamento humano conduzem o homem a abordar as realidades que pretende estudar, sob critérios unitários, de alta utilidade científica e conveniência pedagógica, em tentativa de reconhecimento coerente e harmônico da composição de diversos elementos em um todo unitário, integrado em uma realidade maior. A esta composição de elementos, sob perspectiva unitária, se denomina </a:t>
            </a:r>
            <a:r>
              <a:rPr lang="pt-BR" sz="1400" b="1" u="sng" dirty="0" smtClean="0"/>
              <a:t>sistema</a:t>
            </a:r>
            <a:r>
              <a:rPr lang="pt-BR" sz="1400" dirty="0" smtClean="0"/>
              <a:t>.”</a:t>
            </a:r>
          </a:p>
          <a:p>
            <a:pPr marL="109728" indent="0">
              <a:buNone/>
            </a:pPr>
            <a:endParaRPr lang="pt-BR" sz="1400" dirty="0"/>
          </a:p>
          <a:p>
            <a:pPr marL="109728" indent="0">
              <a:buNone/>
            </a:pPr>
            <a:r>
              <a:rPr lang="pt-BR" sz="1400" dirty="0" smtClean="0"/>
              <a:t>- Sistema tributário nacional nada mais é, portanto, do que uma composição de diferentes princípios e normas integrados e aplicáveis em território nacional referentes ao poder de instituir e arrecadas tributos.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433234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200" b="1" dirty="0"/>
              <a:t>Sistema tributário nacional   </a:t>
            </a:r>
          </a:p>
          <a:p>
            <a:endParaRPr lang="pt-BR" sz="2000" b="1" dirty="0"/>
          </a:p>
          <a:p>
            <a:pPr marL="109728" indent="0">
              <a:buNone/>
            </a:pPr>
            <a:r>
              <a:rPr lang="pt-BR" sz="1600" u="sng" dirty="0" smtClean="0"/>
              <a:t>Constituição Federal – Título VI</a:t>
            </a:r>
            <a:r>
              <a:rPr lang="pt-BR" sz="1600" u="sng" dirty="0" smtClean="0"/>
              <a:t> – Da tributação e do orçamento – Capítulo I – Do sistema tributário nacional</a:t>
            </a:r>
          </a:p>
          <a:p>
            <a:pPr marL="109728" indent="0">
              <a:buNone/>
            </a:pPr>
            <a:endParaRPr lang="pt-BR" sz="1400" dirty="0" smtClean="0"/>
          </a:p>
          <a:p>
            <a:r>
              <a:rPr lang="pt-BR" sz="1400" cap="all" dirty="0" smtClean="0"/>
              <a:t>SEÇÃO I - </a:t>
            </a:r>
            <a:r>
              <a:rPr lang="pt-BR" sz="1400" cap="all" dirty="0" err="1" smtClean="0"/>
              <a:t>DOs</a:t>
            </a:r>
            <a:r>
              <a:rPr lang="pt-BR" sz="1400" cap="all" dirty="0" smtClean="0"/>
              <a:t> Princípios Gerais (145 a 149-a)</a:t>
            </a:r>
          </a:p>
          <a:p>
            <a:pPr marL="109728" indent="0">
              <a:buNone/>
            </a:pPr>
            <a:endParaRPr lang="pt-BR" sz="1400" dirty="0"/>
          </a:p>
          <a:p>
            <a:r>
              <a:rPr lang="pt-BR" sz="1400" cap="all" dirty="0" smtClean="0"/>
              <a:t>SEÇÃO II - DAS </a:t>
            </a:r>
            <a:r>
              <a:rPr lang="pt-BR" sz="1400" cap="all" dirty="0"/>
              <a:t>LIMITAÇÕES DO PODER DE </a:t>
            </a:r>
            <a:r>
              <a:rPr lang="pt-BR" sz="1400" cap="all" dirty="0" smtClean="0"/>
              <a:t>TRIBUTAR (150 a 152)</a:t>
            </a:r>
            <a:endParaRPr lang="pt-BR" sz="1400" dirty="0"/>
          </a:p>
          <a:p>
            <a:endParaRPr lang="pt-BR" sz="1400" cap="all" dirty="0" smtClean="0"/>
          </a:p>
          <a:p>
            <a:r>
              <a:rPr lang="pt-BR" sz="1400" cap="all" dirty="0" smtClean="0"/>
              <a:t>SEÇÃO III</a:t>
            </a:r>
            <a:r>
              <a:rPr lang="pt-BR" sz="1400" dirty="0"/>
              <a:t> </a:t>
            </a:r>
            <a:r>
              <a:rPr lang="pt-BR" sz="1400" dirty="0" smtClean="0"/>
              <a:t>- </a:t>
            </a:r>
            <a:r>
              <a:rPr lang="pt-BR" sz="1400" cap="all" dirty="0" smtClean="0"/>
              <a:t>DOS </a:t>
            </a:r>
            <a:r>
              <a:rPr lang="pt-BR" sz="1400" cap="all" dirty="0"/>
              <a:t>IMPOSTOS DA </a:t>
            </a:r>
            <a:r>
              <a:rPr lang="pt-BR" sz="1400" cap="all" dirty="0" smtClean="0"/>
              <a:t>UNIÃO (153 a 154)</a:t>
            </a:r>
            <a:endParaRPr lang="pt-BR" sz="1400" dirty="0"/>
          </a:p>
          <a:p>
            <a:endParaRPr lang="pt-BR" sz="1400" cap="all" dirty="0" smtClean="0"/>
          </a:p>
          <a:p>
            <a:r>
              <a:rPr lang="pt-BR" sz="1400" cap="all" dirty="0" smtClean="0"/>
              <a:t>SEÇÃO IV</a:t>
            </a:r>
            <a:r>
              <a:rPr lang="pt-BR" sz="1400" dirty="0"/>
              <a:t> </a:t>
            </a:r>
            <a:r>
              <a:rPr lang="pt-BR" sz="1400" dirty="0" smtClean="0"/>
              <a:t>- </a:t>
            </a:r>
            <a:r>
              <a:rPr lang="pt-BR" sz="1400" cap="all" dirty="0" smtClean="0"/>
              <a:t>DOS </a:t>
            </a:r>
            <a:r>
              <a:rPr lang="pt-BR" sz="1400" cap="all" dirty="0"/>
              <a:t>IMPOSTOS DOS ESTADOS E DO DISTRITO </a:t>
            </a:r>
            <a:r>
              <a:rPr lang="pt-BR" sz="1400" cap="all" dirty="0" smtClean="0"/>
              <a:t>FEDERAL (155)</a:t>
            </a:r>
            <a:endParaRPr lang="pt-BR" sz="1400" dirty="0"/>
          </a:p>
          <a:p>
            <a:endParaRPr lang="pt-BR" sz="1400" cap="all" dirty="0" smtClean="0"/>
          </a:p>
          <a:p>
            <a:r>
              <a:rPr lang="pt-BR" sz="1400" cap="all" dirty="0" smtClean="0"/>
              <a:t>SEÇÃO V</a:t>
            </a:r>
            <a:r>
              <a:rPr lang="pt-BR" sz="1400" dirty="0"/>
              <a:t> </a:t>
            </a:r>
            <a:r>
              <a:rPr lang="pt-BR" sz="1400" dirty="0" smtClean="0"/>
              <a:t>- </a:t>
            </a:r>
            <a:r>
              <a:rPr lang="pt-BR" sz="1400" cap="all" dirty="0" smtClean="0"/>
              <a:t>DOS </a:t>
            </a:r>
            <a:r>
              <a:rPr lang="pt-BR" sz="1400" cap="all" dirty="0"/>
              <a:t>IMPOSTOS DOS </a:t>
            </a:r>
            <a:r>
              <a:rPr lang="pt-BR" sz="1400" cap="all" dirty="0" smtClean="0"/>
              <a:t>MUNICÍPIOS (156)</a:t>
            </a:r>
            <a:endParaRPr lang="pt-BR" sz="1400" dirty="0"/>
          </a:p>
          <a:p>
            <a:endParaRPr lang="pt-BR" sz="1400" cap="all" dirty="0" smtClean="0"/>
          </a:p>
          <a:p>
            <a:r>
              <a:rPr lang="pt-BR" sz="1400" cap="all" dirty="0" smtClean="0"/>
              <a:t>SEÇÃO VI</a:t>
            </a:r>
            <a:r>
              <a:rPr lang="pt-BR" sz="1400" dirty="0"/>
              <a:t> </a:t>
            </a:r>
            <a:r>
              <a:rPr lang="pt-BR" sz="1400" dirty="0" smtClean="0"/>
              <a:t>- </a:t>
            </a:r>
            <a:r>
              <a:rPr lang="pt-BR" sz="1400" cap="all" dirty="0" smtClean="0"/>
              <a:t>DA </a:t>
            </a:r>
            <a:r>
              <a:rPr lang="pt-BR" sz="1400" cap="all" dirty="0"/>
              <a:t>REPARTIÇÃO DAS RECEITAS </a:t>
            </a:r>
            <a:r>
              <a:rPr lang="pt-BR" sz="1400" cap="all" dirty="0" smtClean="0"/>
              <a:t>TRIBUTÁRIAS (157 a 162)</a:t>
            </a:r>
            <a:endParaRPr lang="pt-BR" sz="1400" dirty="0"/>
          </a:p>
          <a:p>
            <a:pPr marL="109728" indent="0">
              <a:buNone/>
            </a:pP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1136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endParaRPr lang="pt-BR" sz="2000" b="1" dirty="0"/>
          </a:p>
          <a:p>
            <a:pPr marL="109728" indent="0">
              <a:buNone/>
            </a:pPr>
            <a:r>
              <a:rPr lang="pt-BR" sz="2000" b="1" dirty="0"/>
              <a:t>Princípios e limitações constitucionais ao poder de tributar</a:t>
            </a:r>
          </a:p>
          <a:p>
            <a:pPr marL="109728" indent="0">
              <a:buNone/>
            </a:pPr>
            <a:endParaRPr lang="pt-BR" sz="2000" dirty="0"/>
          </a:p>
          <a:p>
            <a:pPr marL="109728" indent="0">
              <a:buNone/>
            </a:pPr>
            <a:r>
              <a:rPr lang="pt-BR" sz="2000" u="sng" dirty="0"/>
              <a:t>Princípios e normas de limitação do poder de tributar</a:t>
            </a:r>
          </a:p>
          <a:p>
            <a:pPr marL="109728" indent="0">
              <a:buNone/>
            </a:pPr>
            <a:endParaRPr lang="pt-BR" sz="2000" u="sng" dirty="0"/>
          </a:p>
          <a:p>
            <a:pPr>
              <a:buFontTx/>
              <a:buChar char="-"/>
            </a:pPr>
            <a:r>
              <a:rPr lang="pt-BR" sz="2000" dirty="0"/>
              <a:t>Princípio da legalidade tributária e </a:t>
            </a:r>
            <a:r>
              <a:rPr lang="pt-BR" sz="2000" dirty="0" smtClean="0"/>
              <a:t>tipicidade (150, I, CF) – é vedado exigir ou aumentar tributo sem lei que o estabeleça e defina todos os aspectos relacionados ao fato gerador, necessários à quantificação do tributo devido em cada situação concreta que venha a espelhar a situação hipotética descrita na lei.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endParaRPr lang="pt-BR" sz="2000" dirty="0"/>
          </a:p>
          <a:p>
            <a:pPr marL="109728" indent="0">
              <a:buNone/>
            </a:pP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1032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516</TotalTime>
  <Words>2970</Words>
  <Application>Microsoft Office PowerPoint</Application>
  <PresentationFormat>Apresentação na tela (4:3)</PresentationFormat>
  <Paragraphs>328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8" baseType="lpstr">
      <vt:lpstr>Arial</vt:lpstr>
      <vt:lpstr>Georgia</vt:lpstr>
      <vt:lpstr>Trebuchet MS</vt:lpstr>
      <vt:lpstr>Wingdings 2</vt:lpstr>
      <vt:lpstr>Urbano</vt:lpstr>
      <vt:lpstr>Curso Popular de Formação de Defensoras e Defensores Públicos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</dc:title>
  <dc:creator>Helder França</dc:creator>
  <cp:lastModifiedBy>Helder França</cp:lastModifiedBy>
  <cp:revision>97</cp:revision>
  <dcterms:created xsi:type="dcterms:W3CDTF">2019-09-05T00:58:49Z</dcterms:created>
  <dcterms:modified xsi:type="dcterms:W3CDTF">2023-11-11T16:32:05Z</dcterms:modified>
</cp:coreProperties>
</file>