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60" r:id="rId1"/>
  </p:sldMasterIdLst>
  <p:notesMasterIdLst>
    <p:notesMasterId r:id="rId31"/>
  </p:notesMasterIdLst>
  <p:handoutMasterIdLst>
    <p:handoutMasterId r:id="rId32"/>
  </p:handoutMasterIdLst>
  <p:sldIdLst>
    <p:sldId id="256" r:id="rId2"/>
    <p:sldId id="339" r:id="rId3"/>
    <p:sldId id="340" r:id="rId4"/>
    <p:sldId id="341" r:id="rId5"/>
    <p:sldId id="342" r:id="rId6"/>
    <p:sldId id="346" r:id="rId7"/>
    <p:sldId id="347" r:id="rId8"/>
    <p:sldId id="370" r:id="rId9"/>
    <p:sldId id="371" r:id="rId10"/>
    <p:sldId id="373" r:id="rId11"/>
    <p:sldId id="374" r:id="rId12"/>
    <p:sldId id="375" r:id="rId13"/>
    <p:sldId id="376" r:id="rId14"/>
    <p:sldId id="377" r:id="rId15"/>
    <p:sldId id="378" r:id="rId16"/>
    <p:sldId id="379" r:id="rId17"/>
    <p:sldId id="380" r:id="rId18"/>
    <p:sldId id="383" r:id="rId19"/>
    <p:sldId id="389" r:id="rId20"/>
    <p:sldId id="390" r:id="rId21"/>
    <p:sldId id="391" r:id="rId22"/>
    <p:sldId id="392" r:id="rId23"/>
    <p:sldId id="393" r:id="rId24"/>
    <p:sldId id="394" r:id="rId25"/>
    <p:sldId id="395" r:id="rId26"/>
    <p:sldId id="396" r:id="rId27"/>
    <p:sldId id="397" r:id="rId28"/>
    <p:sldId id="398" r:id="rId29"/>
    <p:sldId id="399" r:id="rId30"/>
  </p:sldIdLst>
  <p:sldSz cx="12188825" cy="6858000"/>
  <p:notesSz cx="6858000" cy="9144000"/>
  <p:defaultTextStyle>
    <a:defPPr rtl="0">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599" autoAdjust="0"/>
  </p:normalViewPr>
  <p:slideViewPr>
    <p:cSldViewPr>
      <p:cViewPr varScale="1">
        <p:scale>
          <a:sx n="114" d="100"/>
          <a:sy n="114" d="100"/>
        </p:scale>
        <p:origin x="474" y="102"/>
      </p:cViewPr>
      <p:guideLst>
        <p:guide pos="3839"/>
        <p:guide orient="horz" pos="2160"/>
      </p:guideLst>
    </p:cSldViewPr>
  </p:slideViewPr>
  <p:notesTextViewPr>
    <p:cViewPr>
      <p:scale>
        <a:sx n="1" d="1"/>
        <a:sy n="1" d="1"/>
      </p:scale>
      <p:origin x="0" y="0"/>
    </p:cViewPr>
  </p:notesTextViewPr>
  <p:notesViewPr>
    <p:cSldViewPr showGuides="1">
      <p:cViewPr varScale="1">
        <p:scale>
          <a:sx n="88" d="100"/>
          <a:sy n="88" d="100"/>
        </p:scale>
        <p:origin x="3072"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bio Jacyntho Sorge" userId="973daa1f-d78a-4429-92de-401d73e772b8" providerId="ADAL" clId="{529B46E4-E48B-4CE5-B0BD-01E3BA80C7C3}"/>
    <pc:docChg chg="undo custSel delSld modSld">
      <pc:chgData name="Fabio Jacyntho Sorge" userId="973daa1f-d78a-4429-92de-401d73e772b8" providerId="ADAL" clId="{529B46E4-E48B-4CE5-B0BD-01E3BA80C7C3}" dt="2023-11-30T15:51:14.245" v="99" actId="113"/>
      <pc:docMkLst>
        <pc:docMk/>
      </pc:docMkLst>
      <pc:sldChg chg="del">
        <pc:chgData name="Fabio Jacyntho Sorge" userId="973daa1f-d78a-4429-92de-401d73e772b8" providerId="ADAL" clId="{529B46E4-E48B-4CE5-B0BD-01E3BA80C7C3}" dt="2023-11-30T14:58:41.022" v="0" actId="47"/>
        <pc:sldMkLst>
          <pc:docMk/>
          <pc:sldMk cId="2873150136" sldId="322"/>
        </pc:sldMkLst>
      </pc:sldChg>
      <pc:sldChg chg="modSp mod">
        <pc:chgData name="Fabio Jacyntho Sorge" userId="973daa1f-d78a-4429-92de-401d73e772b8" providerId="ADAL" clId="{529B46E4-E48B-4CE5-B0BD-01E3BA80C7C3}" dt="2023-11-30T15:51:14.245" v="99" actId="113"/>
        <pc:sldMkLst>
          <pc:docMk/>
          <pc:sldMk cId="3362389067" sldId="347"/>
        </pc:sldMkLst>
        <pc:spChg chg="mod">
          <ac:chgData name="Fabio Jacyntho Sorge" userId="973daa1f-d78a-4429-92de-401d73e772b8" providerId="ADAL" clId="{529B46E4-E48B-4CE5-B0BD-01E3BA80C7C3}" dt="2023-11-30T15:51:14.245" v="99" actId="113"/>
          <ac:spMkLst>
            <pc:docMk/>
            <pc:sldMk cId="3362389067" sldId="347"/>
            <ac:spMk id="3" creationId="{AAFA101B-91DC-07D3-8FCB-E18BDD711F34}"/>
          </ac:spMkLst>
        </pc:spChg>
      </pc:sldChg>
      <pc:sldChg chg="del">
        <pc:chgData name="Fabio Jacyntho Sorge" userId="973daa1f-d78a-4429-92de-401d73e772b8" providerId="ADAL" clId="{529B46E4-E48B-4CE5-B0BD-01E3BA80C7C3}" dt="2023-11-30T14:59:03.059" v="1" actId="47"/>
        <pc:sldMkLst>
          <pc:docMk/>
          <pc:sldMk cId="2476673412" sldId="355"/>
        </pc:sldMkLst>
      </pc:sldChg>
      <pc:sldChg chg="del">
        <pc:chgData name="Fabio Jacyntho Sorge" userId="973daa1f-d78a-4429-92de-401d73e772b8" providerId="ADAL" clId="{529B46E4-E48B-4CE5-B0BD-01E3BA80C7C3}" dt="2023-11-30T14:59:04.146" v="2" actId="47"/>
        <pc:sldMkLst>
          <pc:docMk/>
          <pc:sldMk cId="194077367" sldId="356"/>
        </pc:sldMkLst>
      </pc:sldChg>
      <pc:sldChg chg="del">
        <pc:chgData name="Fabio Jacyntho Sorge" userId="973daa1f-d78a-4429-92de-401d73e772b8" providerId="ADAL" clId="{529B46E4-E48B-4CE5-B0BD-01E3BA80C7C3}" dt="2023-11-30T14:59:04.974" v="3" actId="47"/>
        <pc:sldMkLst>
          <pc:docMk/>
          <pc:sldMk cId="583136459" sldId="357"/>
        </pc:sldMkLst>
      </pc:sldChg>
      <pc:sldChg chg="del">
        <pc:chgData name="Fabio Jacyntho Sorge" userId="973daa1f-d78a-4429-92de-401d73e772b8" providerId="ADAL" clId="{529B46E4-E48B-4CE5-B0BD-01E3BA80C7C3}" dt="2023-11-30T14:59:05.841" v="4" actId="47"/>
        <pc:sldMkLst>
          <pc:docMk/>
          <pc:sldMk cId="1503669570" sldId="358"/>
        </pc:sldMkLst>
      </pc:sldChg>
      <pc:sldChg chg="del">
        <pc:chgData name="Fabio Jacyntho Sorge" userId="973daa1f-d78a-4429-92de-401d73e772b8" providerId="ADAL" clId="{529B46E4-E48B-4CE5-B0BD-01E3BA80C7C3}" dt="2023-11-30T14:59:48.158" v="6" actId="47"/>
        <pc:sldMkLst>
          <pc:docMk/>
          <pc:sldMk cId="4228951418" sldId="382"/>
        </pc:sldMkLst>
      </pc:sldChg>
      <pc:sldChg chg="del">
        <pc:chgData name="Fabio Jacyntho Sorge" userId="973daa1f-d78a-4429-92de-401d73e772b8" providerId="ADAL" clId="{529B46E4-E48B-4CE5-B0BD-01E3BA80C7C3}" dt="2023-11-30T14:59:46.608" v="5" actId="47"/>
        <pc:sldMkLst>
          <pc:docMk/>
          <pc:sldMk cId="229764718" sldId="384"/>
        </pc:sldMkLst>
      </pc:sldChg>
      <pc:sldChg chg="del">
        <pc:chgData name="Fabio Jacyntho Sorge" userId="973daa1f-d78a-4429-92de-401d73e772b8" providerId="ADAL" clId="{529B46E4-E48B-4CE5-B0BD-01E3BA80C7C3}" dt="2023-11-30T14:59:56.724" v="7" actId="47"/>
        <pc:sldMkLst>
          <pc:docMk/>
          <pc:sldMk cId="3041601430" sldId="385"/>
        </pc:sldMkLst>
      </pc:sldChg>
      <pc:sldChg chg="del">
        <pc:chgData name="Fabio Jacyntho Sorge" userId="973daa1f-d78a-4429-92de-401d73e772b8" providerId="ADAL" clId="{529B46E4-E48B-4CE5-B0BD-01E3BA80C7C3}" dt="2023-11-30T14:59:57.611" v="8" actId="47"/>
        <pc:sldMkLst>
          <pc:docMk/>
          <pc:sldMk cId="1563347670" sldId="386"/>
        </pc:sldMkLst>
      </pc:sldChg>
      <pc:sldChg chg="del">
        <pc:chgData name="Fabio Jacyntho Sorge" userId="973daa1f-d78a-4429-92de-401d73e772b8" providerId="ADAL" clId="{529B46E4-E48B-4CE5-B0BD-01E3BA80C7C3}" dt="2023-11-30T15:00:00.360" v="9" actId="47"/>
        <pc:sldMkLst>
          <pc:docMk/>
          <pc:sldMk cId="3610821758" sldId="387"/>
        </pc:sldMkLst>
      </pc:sldChg>
      <pc:sldChg chg="del">
        <pc:chgData name="Fabio Jacyntho Sorge" userId="973daa1f-d78a-4429-92de-401d73e772b8" providerId="ADAL" clId="{529B46E4-E48B-4CE5-B0BD-01E3BA80C7C3}" dt="2023-11-30T15:00:01.341" v="10" actId="47"/>
        <pc:sldMkLst>
          <pc:docMk/>
          <pc:sldMk cId="2964704930" sldId="38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pt-BR" dirty="0"/>
          </a:p>
        </p:txBody>
      </p:sp>
      <p:sp>
        <p:nvSpPr>
          <p:cNvPr id="3" name="Espaço Reservado para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98D0EFA9-57C0-4188-B1C6-56EB9958F127}" type="datetime1">
              <a:rPr lang="pt-BR" smtClean="0"/>
              <a:t>30/11/2023</a:t>
            </a:fld>
            <a:endParaRPr lang="pt-BR" dirty="0"/>
          </a:p>
        </p:txBody>
      </p:sp>
      <p:sp>
        <p:nvSpPr>
          <p:cNvPr id="4" name="Espaço Reservado para Rodapé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pt-BR" dirty="0"/>
          </a:p>
        </p:txBody>
      </p:sp>
      <p:sp>
        <p:nvSpPr>
          <p:cNvPr id="5" name="Espaço Reservado para Número de Slid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850423A-8BCE-448E-A97B-03A88B2B12C1}" type="slidenum">
              <a:rPr lang="pt-BR" smtClean="0"/>
              <a:t>‹nº›</a:t>
            </a:fld>
            <a:endParaRPr lang="pt-BR" dirty="0"/>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pt-BR" dirty="0"/>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0477323E-F331-42C0-8ED8-298FE2B5981D}" type="datetime1">
              <a:rPr lang="pt-BR" smtClean="0"/>
              <a:t>30/11/2023</a:t>
            </a:fld>
            <a:endParaRPr lang="pt-BR" dirty="0"/>
          </a:p>
        </p:txBody>
      </p:sp>
      <p:sp>
        <p:nvSpPr>
          <p:cNvPr id="4" name="Espaço Reservado para Imagem de Slide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pt-BR" dirty="0"/>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pt-BR" dirty="0"/>
              <a:t>Clique para editar o texto Mestre</a:t>
            </a:r>
          </a:p>
          <a:p>
            <a:pPr lvl="1" rtl="0"/>
            <a:r>
              <a:rPr lang="pt-BR" dirty="0"/>
              <a:t>Segundo nível</a:t>
            </a:r>
          </a:p>
          <a:p>
            <a:pPr lvl="2" rtl="0"/>
            <a:r>
              <a:rPr lang="pt-BR" dirty="0"/>
              <a:t>Terceiro nível</a:t>
            </a:r>
          </a:p>
          <a:p>
            <a:pPr lvl="3" rtl="0"/>
            <a:r>
              <a:rPr lang="pt-BR" dirty="0"/>
              <a:t>Quarto nível</a:t>
            </a:r>
          </a:p>
          <a:p>
            <a:pPr lvl="4" rtl="0"/>
            <a:r>
              <a:rPr lang="pt-BR" dirty="0"/>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pt-BR" dirty="0"/>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01F2A70B-78F2-4DCF-B53B-C990D2FAFB8A}" type="slidenum">
              <a:rPr lang="pt-BR" smtClean="0"/>
              <a:t>‹nº›</a:t>
            </a:fld>
            <a:endParaRPr lang="pt-BR" dirty="0"/>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rtl="0"/>
            <a:fld id="{01F2A70B-78F2-4DCF-B53B-C990D2FAFB8A}" type="slidenum">
              <a:rPr lang="pt-BR" smtClean="0"/>
              <a:t>1</a:t>
            </a:fld>
            <a:endParaRPr lang="pt-BR" dirty="0"/>
          </a:p>
        </p:txBody>
      </p:sp>
    </p:spTree>
    <p:extLst>
      <p:ext uri="{BB962C8B-B14F-4D97-AF65-F5344CB8AC3E}">
        <p14:creationId xmlns:p14="http://schemas.microsoft.com/office/powerpoint/2010/main" val="3025624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hasCustomPrompt="1"/>
          </p:nvPr>
        </p:nvSpPr>
        <p:spPr>
          <a:xfrm>
            <a:off x="1522413" y="1905000"/>
            <a:ext cx="9144000" cy="2667000"/>
          </a:xfrm>
        </p:spPr>
        <p:txBody>
          <a:bodyPr rtlCol="0">
            <a:noAutofit/>
          </a:bodyPr>
          <a:lstStyle>
            <a:lvl1pPr rtl="0">
              <a:defRPr sz="5400"/>
            </a:lvl1pPr>
          </a:lstStyle>
          <a:p>
            <a:pPr rtl="0"/>
            <a:r>
              <a:rPr lang="pt-BR" dirty="0"/>
              <a:t>Clique para editar o estilo de título Mestre</a:t>
            </a:r>
          </a:p>
        </p:txBody>
      </p:sp>
      <p:grpSp>
        <p:nvGrpSpPr>
          <p:cNvPr id="256" name="linha" descr="Gráfico de linhas"/>
          <p:cNvGrpSpPr/>
          <p:nvPr/>
        </p:nvGrpSpPr>
        <p:grpSpPr bwMode="invGray">
          <a:xfrm>
            <a:off x="1584896" y="4724400"/>
            <a:ext cx="8631936" cy="64008"/>
            <a:chOff x="-4110038" y="2703513"/>
            <a:chExt cx="17394239" cy="160336"/>
          </a:xfrm>
          <a:solidFill>
            <a:schemeClr val="accent1"/>
          </a:solidFill>
        </p:grpSpPr>
        <p:sp>
          <p:nvSpPr>
            <p:cNvPr id="257" name="Forma Livre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58" name="Forma Livre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59" name="Forma Livre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0" name="Forma Livre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1" name="Forma Livre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2" name="Forma Livre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3" name="Forma Livre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4" name="Forma Livre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5" name="Forma Livre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6" name="Forma Livre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7" name="Forma Livre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8" name="Forma Livre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9" name="Forma Livre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0" name="Forma Livre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1" name="Forma Livre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2" name="Forma Livre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3" name="Forma Livre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4" name="Forma Livre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5" name="Forma Livre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6" name="Forma Livre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7" name="Forma Livre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8" name="Forma Livre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9" name="Forma Livre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0" name="Forma Livre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1" name="Forma Livre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2" name="Forma Livre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3" name="Forma Livre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4" name="Forma Livre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5" name="Forma Livre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6" name="Forma Livre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7" name="Forma Livre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8" name="Forma Livre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9" name="Forma Livre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0" name="Forma Livre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1" name="Forma Livre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2" name="Forma Livre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3" name="Forma Livre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4" name="Forma Livre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5" name="Forma Livre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6" name="Forma Livre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7" name="Forma Livre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8" name="Forma Livre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9" name="Forma Livre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0" name="Forma Livre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1" name="Forma Livre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2" name="Forma Livre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3" name="Forma Livre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4" name="Forma Livre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5" name="Forma Livre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6" name="Forma Livre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7" name="Forma Livre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8" name="Forma Livre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9" name="Forma Livre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0" name="Forma Livre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1" name="Forma Livre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2" name="Forma Livre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3" name="Forma Livre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4" name="Forma Livre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5" name="Forma Livre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6" name="Forma Livre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7" name="Forma Livre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8" name="Forma Livre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9" name="Forma Livre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0" name="Forma Livre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1" name="Forma Livre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2" name="Forma Livre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3" name="Forma Livre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4" name="Forma Livre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5" name="Forma Livre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6" name="Forma Livre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7" name="Forma Livre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8" name="Forma Livre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9" name="Forma Livre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0" name="Forma Livre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1" name="Forma Livre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2" name="Forma Livre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3" name="Forma Livre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4" name="Forma Livre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5" name="Forma Livre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6" name="Forma Livre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7" name="Forma Livre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8" name="Forma Livre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9" name="Forma Livre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0" name="Forma Livre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1" name="Forma Livre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2" name="Forma Livre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3" name="Forma Livre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4" name="Forma Livre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5" name="Forma Livre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6" name="Forma Livre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7" name="Forma Livre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8" name="Forma Livre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9" name="Forma Livre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0" name="Forma Livre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1" name="Forma Livre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2" name="Forma Livre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3" name="Forma Livre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4" name="Forma Livre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5" name="Forma Livre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6" name="Forma Livre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7" name="Forma Livre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8" name="Forma Livre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9" name="Forma Livre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0" name="Forma Livre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1" name="Forma Livre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2" name="Forma Livre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3" name="Forma Livre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4" name="Forma Livre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5" name="Forma Livre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6" name="Forma Livre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7" name="Forma Livre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8" name="Forma Livre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9" name="Forma Livre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0" name="Forma Livre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1" name="Forma Livre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2" name="Forma Livre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3" name="Forma Livre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4" name="Forma Livre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5" name="Forma Livre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6" name="Forma Livre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7" name="Forma Livre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8" name="Forma Livre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9" name="Forma Livre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grpSp>
      <p:sp>
        <p:nvSpPr>
          <p:cNvPr id="3" name="Subtítulo 2"/>
          <p:cNvSpPr>
            <a:spLocks noGrp="1"/>
          </p:cNvSpPr>
          <p:nvPr>
            <p:ph type="subTitle" idx="1"/>
          </p:nvPr>
        </p:nvSpPr>
        <p:spPr>
          <a:xfrm>
            <a:off x="1522413" y="5105400"/>
            <a:ext cx="9143999" cy="1066800"/>
          </a:xfrm>
        </p:spPr>
        <p:txBody>
          <a:bodyPr rtlCol="0"/>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pt-BR"/>
              <a:t>Clique para editar o estilo do subtítulo Mestre</a:t>
            </a:r>
            <a:endParaRPr lang="pt-BR" dirty="0"/>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a:t>Clique para editar o título Mestre</a:t>
            </a:r>
            <a:endParaRPr lang="pt-BR" dirty="0"/>
          </a:p>
        </p:txBody>
      </p:sp>
      <p:grpSp>
        <p:nvGrpSpPr>
          <p:cNvPr id="7" name="linha" descr="Gráfico de linhas"/>
          <p:cNvGrpSpPr/>
          <p:nvPr/>
        </p:nvGrpSpPr>
        <p:grpSpPr bwMode="invGray">
          <a:xfrm>
            <a:off x="1522413" y="1514475"/>
            <a:ext cx="10569575" cy="64008"/>
            <a:chOff x="1522413" y="1514475"/>
            <a:chExt cx="10569575" cy="64008"/>
          </a:xfrm>
        </p:grpSpPr>
        <p:sp>
          <p:nvSpPr>
            <p:cNvPr id="8" name="Forma Livre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 name="Forma Livre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0" name="Forma Livre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1"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2"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3"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4"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5"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4"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5"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6"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7"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8"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9"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0"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1"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2"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3"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4"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5"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6"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7"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8"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9"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0"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1"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2"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3"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4"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5"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6"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7"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8"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9"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0"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1"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2"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3"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4"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5"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6"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7"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8"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9"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0"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1"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sp>
        <p:nvSpPr>
          <p:cNvPr id="3" name="Espaço Reservado para Texto Vertical 2"/>
          <p:cNvSpPr>
            <a:spLocks noGrp="1"/>
          </p:cNvSpPr>
          <p:nvPr>
            <p:ph type="body" orient="vert" idx="1"/>
          </p:nvPr>
        </p:nvSpPr>
        <p:spPr/>
        <p:txBody>
          <a:bodyPr vert="eaVert" rtlCol="0"/>
          <a:lstStyle>
            <a:lvl5pPr>
              <a:defRPr/>
            </a:lvl5pPr>
            <a:lvl6pPr marL="1956816">
              <a:defRPr/>
            </a:lvl6pPr>
            <a:lvl7pPr marL="1956816">
              <a:defRPr/>
            </a:lvl7pPr>
            <a:lvl8pPr marL="1956816">
              <a:defRPr/>
            </a:lvl8pPr>
            <a:lvl9pPr marL="1956816">
              <a:defRPr/>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pt-BR" dirty="0"/>
          </a:p>
        </p:txBody>
      </p:sp>
      <p:sp>
        <p:nvSpPr>
          <p:cNvPr id="5" name="Espaço Reservado para Rodapé 4"/>
          <p:cNvSpPr>
            <a:spLocks noGrp="1"/>
          </p:cNvSpPr>
          <p:nvPr>
            <p:ph type="ftr" sz="quarter" idx="11"/>
          </p:nvPr>
        </p:nvSpPr>
        <p:spPr/>
        <p:txBody>
          <a:bodyPr rtlCol="0"/>
          <a:lstStyle/>
          <a:p>
            <a:pPr rtl="0"/>
            <a:endParaRPr lang="pt-BR" dirty="0"/>
          </a:p>
        </p:txBody>
      </p:sp>
      <p:sp>
        <p:nvSpPr>
          <p:cNvPr id="4" name="Espaço Reservado para Data 3"/>
          <p:cNvSpPr>
            <a:spLocks noGrp="1"/>
          </p:cNvSpPr>
          <p:nvPr>
            <p:ph type="dt" sz="half" idx="10"/>
          </p:nvPr>
        </p:nvSpPr>
        <p:spPr/>
        <p:txBody>
          <a:bodyPr rtlCol="0"/>
          <a:lstStyle/>
          <a:p>
            <a:pPr rtl="0"/>
            <a:fld id="{58215C2D-4C5F-41A8-B554-C650AF34C482}" type="datetime1">
              <a:rPr lang="pt-BR" smtClean="0"/>
              <a:t>30/11/2023</a:t>
            </a:fld>
            <a:endParaRPr lang="pt-BR" dirty="0"/>
          </a:p>
        </p:txBody>
      </p:sp>
      <p:sp>
        <p:nvSpPr>
          <p:cNvPr id="6" name="Espaço Reservado para Número de Slide 5"/>
          <p:cNvSpPr>
            <a:spLocks noGrp="1"/>
          </p:cNvSpPr>
          <p:nvPr>
            <p:ph type="sldNum" sz="quarter" idx="12"/>
          </p:nvPr>
        </p:nvSpPr>
        <p:spPr/>
        <p:txBody>
          <a:bodyPr rtlCol="0"/>
          <a:lstStyle/>
          <a:p>
            <a:pPr rtl="0"/>
            <a:fld id="{25BA54BD-C84D-46CE-8B72-31BFB26ABA43}" type="slidenum">
              <a:rPr lang="pt-BR" smtClean="0"/>
              <a:t>‹nº›</a:t>
            </a:fld>
            <a:endParaRPr lang="pt-BR" dirty="0"/>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0361612" y="274639"/>
            <a:ext cx="1371600" cy="5901747"/>
          </a:xfrm>
        </p:spPr>
        <p:txBody>
          <a:bodyPr vert="eaVert" rtlCol="0"/>
          <a:lstStyle/>
          <a:p>
            <a:pPr rtl="0"/>
            <a:r>
              <a:rPr lang="pt-BR"/>
              <a:t>Clique para editar o título Mestre</a:t>
            </a:r>
            <a:endParaRPr lang="pt-BR" dirty="0"/>
          </a:p>
        </p:txBody>
      </p:sp>
      <p:grpSp>
        <p:nvGrpSpPr>
          <p:cNvPr id="7" name="linha" descr="Gráfico de linhas"/>
          <p:cNvGrpSpPr/>
          <p:nvPr/>
        </p:nvGrpSpPr>
        <p:grpSpPr bwMode="invGray">
          <a:xfrm rot="5400000">
            <a:off x="6864412" y="3472598"/>
            <a:ext cx="6492240" cy="64008"/>
            <a:chOff x="1522413" y="1514475"/>
            <a:chExt cx="10569575" cy="64008"/>
          </a:xfrm>
        </p:grpSpPr>
        <p:sp>
          <p:nvSpPr>
            <p:cNvPr id="8" name="Forma Livre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 name="Forma Livre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0" name="Forma Livre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1"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2"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3"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4"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5"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4"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5"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6"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7"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8"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9"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0"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1"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2"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3"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4"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5"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6"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7"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8"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9"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0"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1"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2"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3"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4"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5"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6"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7"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8"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9"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0"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1"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2"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3"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4"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5"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6"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7"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8"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9"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0"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1"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sp>
        <p:nvSpPr>
          <p:cNvPr id="3" name="Espaço Reservado para Texto Vertical 2"/>
          <p:cNvSpPr>
            <a:spLocks noGrp="1"/>
          </p:cNvSpPr>
          <p:nvPr>
            <p:ph type="body" orient="vert" idx="1" hasCustomPrompt="1"/>
          </p:nvPr>
        </p:nvSpPr>
        <p:spPr>
          <a:xfrm>
            <a:off x="608012" y="277813"/>
            <a:ext cx="9144001" cy="5898573"/>
          </a:xfrm>
        </p:spPr>
        <p:txBody>
          <a:bodyPr vert="eaVert" rtlCol="0"/>
          <a:lstStyle>
            <a:lvl5pPr>
              <a:defRPr/>
            </a:lvl5pPr>
            <a:lvl6pPr marL="1261872" indent="0">
              <a:buNone/>
              <a:defRPr/>
            </a:lvl6pPr>
            <a:lvl7pPr>
              <a:defRPr/>
            </a:lvl7pPr>
            <a:lvl8pPr>
              <a:defRPr baseline="0"/>
            </a:lvl8pPr>
            <a:lvl9pPr>
              <a:defRPr baseline="0"/>
            </a:lvl9pPr>
          </a:lstStyle>
          <a:p>
            <a:pPr lvl="0" rtl="0"/>
            <a:r>
              <a:rPr lang="pt-BR" dirty="0"/>
              <a:t>Clique para editar o texto Mestre</a:t>
            </a:r>
          </a:p>
          <a:p>
            <a:pPr lvl="1" rtl="0"/>
            <a:r>
              <a:rPr lang="pt-BR" dirty="0"/>
              <a:t>Segundo nível</a:t>
            </a:r>
          </a:p>
          <a:p>
            <a:pPr lvl="2" rtl="0"/>
            <a:r>
              <a:rPr lang="pt-BR" dirty="0"/>
              <a:t>Terceiro nível</a:t>
            </a:r>
          </a:p>
          <a:p>
            <a:pPr lvl="3" rtl="0"/>
            <a:r>
              <a:rPr lang="pt-BR" dirty="0"/>
              <a:t>Quarto nível</a:t>
            </a:r>
          </a:p>
          <a:p>
            <a:pPr lvl="4" rtl="0"/>
            <a:r>
              <a:rPr lang="pt-BR" dirty="0"/>
              <a:t>Quinto nível</a:t>
            </a:r>
          </a:p>
        </p:txBody>
      </p:sp>
      <p:sp>
        <p:nvSpPr>
          <p:cNvPr id="5" name="Espaço Reservado para Rodapé 4"/>
          <p:cNvSpPr>
            <a:spLocks noGrp="1"/>
          </p:cNvSpPr>
          <p:nvPr>
            <p:ph type="ftr" sz="quarter" idx="11"/>
          </p:nvPr>
        </p:nvSpPr>
        <p:spPr/>
        <p:txBody>
          <a:bodyPr rtlCol="0"/>
          <a:lstStyle/>
          <a:p>
            <a:pPr rtl="0"/>
            <a:endParaRPr lang="pt-BR" dirty="0"/>
          </a:p>
        </p:txBody>
      </p:sp>
      <p:sp>
        <p:nvSpPr>
          <p:cNvPr id="4" name="Espaço Reservado para Data 3"/>
          <p:cNvSpPr>
            <a:spLocks noGrp="1"/>
          </p:cNvSpPr>
          <p:nvPr>
            <p:ph type="dt" sz="half" idx="10"/>
          </p:nvPr>
        </p:nvSpPr>
        <p:spPr/>
        <p:txBody>
          <a:bodyPr rtlCol="0"/>
          <a:lstStyle/>
          <a:p>
            <a:pPr rtl="0"/>
            <a:fld id="{90E39326-9852-4665-8E10-5CCFE1522248}" type="datetime1">
              <a:rPr lang="pt-BR" smtClean="0"/>
              <a:t>30/11/2023</a:t>
            </a:fld>
            <a:endParaRPr lang="pt-BR" dirty="0"/>
          </a:p>
        </p:txBody>
      </p:sp>
      <p:sp>
        <p:nvSpPr>
          <p:cNvPr id="6" name="Espaço Reservado para Número de Slide 5"/>
          <p:cNvSpPr>
            <a:spLocks noGrp="1"/>
          </p:cNvSpPr>
          <p:nvPr>
            <p:ph type="sldNum" sz="quarter" idx="12"/>
          </p:nvPr>
        </p:nvSpPr>
        <p:spPr/>
        <p:txBody>
          <a:bodyPr rtlCol="0"/>
          <a:lstStyle/>
          <a:p>
            <a:pPr rtl="0"/>
            <a:fld id="{25BA54BD-C84D-46CE-8B72-31BFB26ABA43}" type="slidenum">
              <a:rPr lang="pt-BR" smtClean="0"/>
              <a:t>‹nº›</a:t>
            </a:fld>
            <a:endParaRPr lang="pt-BR" dirty="0"/>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1522414" y="274638"/>
            <a:ext cx="9143998" cy="1020762"/>
          </a:xfrm>
        </p:spPr>
        <p:txBody>
          <a:bodyPr rtlCol="0"/>
          <a:lstStyle>
            <a:lvl1pPr rtl="0">
              <a:defRPr/>
            </a:lvl1pPr>
          </a:lstStyle>
          <a:p>
            <a:pPr rtl="0"/>
            <a:r>
              <a:rPr lang="pt-BR" dirty="0"/>
              <a:t>Clique para editar o estilo de título Mestre</a:t>
            </a:r>
          </a:p>
        </p:txBody>
      </p:sp>
      <p:grpSp>
        <p:nvGrpSpPr>
          <p:cNvPr id="167" name="linha" descr="Gráfico de linhas"/>
          <p:cNvGrpSpPr/>
          <p:nvPr/>
        </p:nvGrpSpPr>
        <p:grpSpPr bwMode="invGray">
          <a:xfrm>
            <a:off x="1522413" y="1514475"/>
            <a:ext cx="10569575" cy="64008"/>
            <a:chOff x="1522413" y="1514475"/>
            <a:chExt cx="10569575" cy="64008"/>
          </a:xfrm>
        </p:grpSpPr>
        <p:sp>
          <p:nvSpPr>
            <p:cNvPr id="168" name="Forma Livre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9" name="Forma Livre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0" name="Forma Livre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1"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2"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3"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4"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5"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6"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7"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8"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9"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0"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1"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2"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3"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4"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5"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6"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7"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8"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9"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0"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1"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2"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3"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4"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5"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6"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7"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8"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9"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0"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1"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2"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3"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4"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5"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6"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7"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8"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9"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0"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1"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2"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3"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4"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5"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6"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7"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8"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9"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0"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1"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2"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3"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4"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5"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6"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7"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8"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9"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0"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1"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2"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3"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4"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5"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6"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7"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8"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9"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40"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41"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sp>
        <p:nvSpPr>
          <p:cNvPr id="3" name="Espaço Reservado para Conteúdo 2"/>
          <p:cNvSpPr>
            <a:spLocks noGrp="1"/>
          </p:cNvSpPr>
          <p:nvPr>
            <p:ph idx="1"/>
          </p:nvPr>
        </p:nvSpPr>
        <p:spPr/>
        <p:txBody>
          <a:bodyPr rtlCol="0"/>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pt-BR" dirty="0"/>
          </a:p>
        </p:txBody>
      </p:sp>
      <p:sp>
        <p:nvSpPr>
          <p:cNvPr id="5" name="Espaço Reservado para Rodapé 4"/>
          <p:cNvSpPr>
            <a:spLocks noGrp="1"/>
          </p:cNvSpPr>
          <p:nvPr>
            <p:ph type="ftr" sz="quarter" idx="11"/>
          </p:nvPr>
        </p:nvSpPr>
        <p:spPr/>
        <p:txBody>
          <a:bodyPr rtlCol="0"/>
          <a:lstStyle/>
          <a:p>
            <a:pPr rtl="0"/>
            <a:endParaRPr lang="pt-BR" dirty="0"/>
          </a:p>
        </p:txBody>
      </p:sp>
      <p:sp>
        <p:nvSpPr>
          <p:cNvPr id="4" name="Espaço Reservado para Data 3"/>
          <p:cNvSpPr>
            <a:spLocks noGrp="1"/>
          </p:cNvSpPr>
          <p:nvPr>
            <p:ph type="dt" sz="half" idx="10"/>
          </p:nvPr>
        </p:nvSpPr>
        <p:spPr/>
        <p:txBody>
          <a:bodyPr rtlCol="0"/>
          <a:lstStyle/>
          <a:p>
            <a:pPr rtl="0"/>
            <a:fld id="{383396C3-3492-4496-8698-79E4814AE53F}" type="datetime1">
              <a:rPr lang="pt-BR" smtClean="0"/>
              <a:t>30/11/2023</a:t>
            </a:fld>
            <a:endParaRPr lang="pt-BR" dirty="0"/>
          </a:p>
        </p:txBody>
      </p:sp>
      <p:sp>
        <p:nvSpPr>
          <p:cNvPr id="6" name="Espaço Reservado para Número de Slide 5"/>
          <p:cNvSpPr>
            <a:spLocks noGrp="1"/>
          </p:cNvSpPr>
          <p:nvPr>
            <p:ph type="sldNum" sz="quarter" idx="12"/>
          </p:nvPr>
        </p:nvSpPr>
        <p:spPr/>
        <p:txBody>
          <a:bodyPr rtlCol="0"/>
          <a:lstStyle/>
          <a:p>
            <a:pPr rtl="0"/>
            <a:fld id="{25BA54BD-C84D-46CE-8B72-31BFB26ABA43}" type="slidenum">
              <a:rPr lang="pt-BR" smtClean="0"/>
              <a:t>‹nº›</a:t>
            </a:fld>
            <a:endParaRPr lang="pt-BR"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1522413" y="1905000"/>
            <a:ext cx="9144000" cy="2667000"/>
          </a:xfrm>
        </p:spPr>
        <p:txBody>
          <a:bodyPr rtlCol="0" anchor="b">
            <a:noAutofit/>
          </a:bodyPr>
          <a:lstStyle>
            <a:lvl1pPr algn="l" rtl="0">
              <a:defRPr sz="4400" b="0" cap="none" baseline="0"/>
            </a:lvl1pPr>
          </a:lstStyle>
          <a:p>
            <a:pPr rtl="0"/>
            <a:r>
              <a:rPr lang="pt-BR" dirty="0"/>
              <a:t>Clique para editar o estilo de título Mestre</a:t>
            </a:r>
          </a:p>
        </p:txBody>
      </p:sp>
      <p:grpSp>
        <p:nvGrpSpPr>
          <p:cNvPr id="255" name="linha" descr="Gráfico de linhas"/>
          <p:cNvGrpSpPr/>
          <p:nvPr/>
        </p:nvGrpSpPr>
        <p:grpSpPr bwMode="invGray">
          <a:xfrm>
            <a:off x="1584896" y="4724400"/>
            <a:ext cx="8631936" cy="64008"/>
            <a:chOff x="-4110038" y="2703513"/>
            <a:chExt cx="17394239" cy="160336"/>
          </a:xfrm>
          <a:solidFill>
            <a:schemeClr val="accent1"/>
          </a:solidFill>
        </p:grpSpPr>
        <p:sp>
          <p:nvSpPr>
            <p:cNvPr id="256" name="Forma Livre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57" name="Forma Livre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58" name="Forma Livre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59" name="Forma Livre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0" name="Forma Livre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1" name="Forma Livre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2" name="Forma Livre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3" name="Forma Livre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4" name="Forma Livre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5" name="Forma Livre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6" name="Forma Livre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7" name="Forma Livre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8" name="Forma Livre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9" name="Forma Livre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0" name="Forma Livre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1" name="Forma Livre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2" name="Forma Livre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3" name="Forma Livre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4" name="Forma Livre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5" name="Forma Livre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6" name="Forma Livre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7" name="Forma Livre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8" name="Forma Livre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9" name="Forma Livre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0" name="Forma Livre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1" name="Forma Livre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2" name="Forma Livre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3" name="Forma Livre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4" name="Forma Livre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5" name="Forma Livre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6" name="Forma Livre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7" name="Forma Livre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8" name="Forma Livre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9" name="Forma Livre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0" name="Forma Livre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1" name="Forma Livre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2" name="Forma Livre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3" name="Forma Livre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4" name="Forma Livre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5" name="Forma Livre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6" name="Forma Livre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7" name="Forma Livre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8" name="Forma Livre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9" name="Forma Livre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0" name="Forma Livre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1" name="Forma Livre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2" name="Forma Livre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3" name="Forma Livre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4" name="Forma Livre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5" name="Forma Livre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6" name="Forma Livre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7" name="Forma Livre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8" name="Forma Livre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9" name="Forma Livre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0" name="Forma Livre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1" name="Forma Livre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2" name="Forma Livre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3" name="Forma Livre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4" name="Forma Livre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5" name="Forma Livre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6" name="Forma Livre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7" name="Forma Livre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8" name="Forma Livre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9" name="Forma Livre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0" name="Forma Livre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1" name="Forma Livre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2" name="Forma Livre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3" name="Forma Livre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4" name="Forma Livre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5" name="Forma Livre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6" name="Forma Livre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7" name="Forma Livre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8" name="Forma Livre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9" name="Forma Livre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0" name="Forma Livre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1" name="Forma Livre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2" name="Forma Livre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3" name="Forma Livre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4" name="Forma Livre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5" name="Forma Livre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6" name="Forma Livre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7" name="Forma Livre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8" name="Forma Livre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9" name="Forma Livre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0" name="Forma Livre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1" name="Forma Livre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2" name="Forma Livre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3" name="Forma Livre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4" name="Forma Livre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5" name="Forma Livre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6" name="Forma Livre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7" name="Forma Livre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8" name="Forma Livre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9" name="Forma Livre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0" name="Forma Livre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1" name="Forma Livre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2" name="Forma Livre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3" name="Forma Livre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4" name="Forma Livre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5" name="Forma Livre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6" name="Forma Livre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7" name="Forma Livre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8" name="Forma Livre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9" name="Forma Livre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0" name="Forma Livre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1" name="Forma Livre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2" name="Forma Livre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3" name="Forma Livre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4" name="Forma Livre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5" name="Forma Livre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6" name="Forma Livre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7" name="Forma Livre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8" name="Forma Livre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9" name="Forma Livre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0" name="Forma Livre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1" name="Forma Livre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2" name="Forma Livre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3" name="Forma Livre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4" name="Forma Livre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5" name="Forma Livre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6" name="Forma Livre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7" name="Forma Livre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8" name="Forma Livre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grpSp>
      <p:sp>
        <p:nvSpPr>
          <p:cNvPr id="3" name="Espaço Reservado para Texto 2"/>
          <p:cNvSpPr>
            <a:spLocks noGrp="1"/>
          </p:cNvSpPr>
          <p:nvPr>
            <p:ph type="body" idx="1"/>
          </p:nvPr>
        </p:nvSpPr>
        <p:spPr>
          <a:xfrm>
            <a:off x="1522413" y="5102525"/>
            <a:ext cx="9143999" cy="1069675"/>
          </a:xfrm>
        </p:spPr>
        <p:txBody>
          <a:bodyPr rtlCol="0"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pt-BR"/>
              <a:t>Clique para editar os estilos de texto Mestres</a:t>
            </a:r>
          </a:p>
        </p:txBody>
      </p:sp>
      <p:sp>
        <p:nvSpPr>
          <p:cNvPr id="5" name="Espaço Reservado para Rodapé 4"/>
          <p:cNvSpPr>
            <a:spLocks noGrp="1"/>
          </p:cNvSpPr>
          <p:nvPr>
            <p:ph type="ftr" sz="quarter" idx="11"/>
          </p:nvPr>
        </p:nvSpPr>
        <p:spPr/>
        <p:txBody>
          <a:bodyPr rtlCol="0"/>
          <a:lstStyle/>
          <a:p>
            <a:pPr rtl="0"/>
            <a:endParaRPr lang="pt-BR" dirty="0"/>
          </a:p>
        </p:txBody>
      </p:sp>
      <p:sp>
        <p:nvSpPr>
          <p:cNvPr id="4" name="Espaço Reservado para Data 3"/>
          <p:cNvSpPr>
            <a:spLocks noGrp="1"/>
          </p:cNvSpPr>
          <p:nvPr>
            <p:ph type="dt" sz="half" idx="10"/>
          </p:nvPr>
        </p:nvSpPr>
        <p:spPr/>
        <p:txBody>
          <a:bodyPr rtlCol="0"/>
          <a:lstStyle/>
          <a:p>
            <a:pPr rtl="0"/>
            <a:fld id="{07F0D0AC-B9DC-491A-B40C-0529EC313878}" type="datetime1">
              <a:rPr lang="pt-BR" smtClean="0"/>
              <a:t>30/11/2023</a:t>
            </a:fld>
            <a:endParaRPr lang="pt-BR" dirty="0"/>
          </a:p>
        </p:txBody>
      </p:sp>
      <p:sp>
        <p:nvSpPr>
          <p:cNvPr id="6" name="Espaço Reservado para Número de Slide 5"/>
          <p:cNvSpPr>
            <a:spLocks noGrp="1"/>
          </p:cNvSpPr>
          <p:nvPr>
            <p:ph type="sldNum" sz="quarter" idx="12"/>
          </p:nvPr>
        </p:nvSpPr>
        <p:spPr/>
        <p:txBody>
          <a:bodyPr rtlCol="0"/>
          <a:lstStyle/>
          <a:p>
            <a:pPr rtl="0"/>
            <a:fld id="{25BA54BD-C84D-46CE-8B72-31BFB26ABA43}" type="slidenum">
              <a:rPr lang="pt-BR" smtClean="0"/>
              <a:t>‹nº›</a:t>
            </a:fld>
            <a:endParaRPr lang="pt-BR" dirty="0"/>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is Conteúdos">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1522414" y="274638"/>
            <a:ext cx="9143998" cy="1020762"/>
          </a:xfrm>
        </p:spPr>
        <p:txBody>
          <a:bodyPr rtlCol="0"/>
          <a:lstStyle>
            <a:lvl1pPr rtl="0">
              <a:defRPr/>
            </a:lvl1pPr>
          </a:lstStyle>
          <a:p>
            <a:pPr rtl="0"/>
            <a:r>
              <a:rPr lang="pt-BR" dirty="0"/>
              <a:t>Clique para editar o estilo de título Mestre</a:t>
            </a:r>
          </a:p>
        </p:txBody>
      </p:sp>
      <p:grpSp>
        <p:nvGrpSpPr>
          <p:cNvPr id="158" name="linha" descr="Gráfico de linhas"/>
          <p:cNvGrpSpPr/>
          <p:nvPr/>
        </p:nvGrpSpPr>
        <p:grpSpPr bwMode="invGray">
          <a:xfrm>
            <a:off x="1522413" y="1514475"/>
            <a:ext cx="10569575" cy="64008"/>
            <a:chOff x="1522413" y="1514475"/>
            <a:chExt cx="10569575" cy="64008"/>
          </a:xfrm>
        </p:grpSpPr>
        <p:sp>
          <p:nvSpPr>
            <p:cNvPr id="159" name="Forma Livre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0" name="Forma Livre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1" name="Forma Livre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2"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3"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4"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5"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6"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7"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8"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9"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0"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1"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2"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3"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4"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5"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6"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7"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8"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9"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0"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1"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2"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3"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4"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5"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6"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7"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8"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9"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0"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1"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2"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3"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4"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5"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6"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7"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8"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9"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0"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1"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2"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3"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4"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5"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6"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7"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8"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9"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0"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1"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2"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3"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4"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5"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6"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7"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8"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9"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0"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1"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2"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3"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4"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5"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6"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7"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8"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9"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0"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1"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2"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sp>
        <p:nvSpPr>
          <p:cNvPr id="3" name="Espaço Reservado para Conteúdo 2"/>
          <p:cNvSpPr>
            <a:spLocks noGrp="1"/>
          </p:cNvSpPr>
          <p:nvPr>
            <p:ph sz="half" idx="1"/>
          </p:nvPr>
        </p:nvSpPr>
        <p:spPr>
          <a:xfrm>
            <a:off x="1522413" y="1905000"/>
            <a:ext cx="4419599" cy="4267200"/>
          </a:xfrm>
        </p:spPr>
        <p:txBody>
          <a:bodyPr rtlCol="0">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pt-BR" dirty="0"/>
          </a:p>
        </p:txBody>
      </p:sp>
      <p:sp>
        <p:nvSpPr>
          <p:cNvPr id="4" name="Espaço Reservado para Conteúdo 3"/>
          <p:cNvSpPr>
            <a:spLocks noGrp="1"/>
          </p:cNvSpPr>
          <p:nvPr>
            <p:ph sz="half" idx="2"/>
          </p:nvPr>
        </p:nvSpPr>
        <p:spPr>
          <a:xfrm>
            <a:off x="6246815" y="1905000"/>
            <a:ext cx="4419598" cy="4267200"/>
          </a:xfrm>
        </p:spPr>
        <p:txBody>
          <a:bodyPr rtlCol="0">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pt-BR" dirty="0"/>
          </a:p>
        </p:txBody>
      </p:sp>
      <p:sp>
        <p:nvSpPr>
          <p:cNvPr id="6" name="Espaço Reservado para Rodapé 5"/>
          <p:cNvSpPr>
            <a:spLocks noGrp="1"/>
          </p:cNvSpPr>
          <p:nvPr>
            <p:ph type="ftr" sz="quarter" idx="11"/>
          </p:nvPr>
        </p:nvSpPr>
        <p:spPr/>
        <p:txBody>
          <a:bodyPr rtlCol="0"/>
          <a:lstStyle/>
          <a:p>
            <a:pPr rtl="0"/>
            <a:endParaRPr lang="pt-BR" dirty="0"/>
          </a:p>
        </p:txBody>
      </p:sp>
      <p:sp>
        <p:nvSpPr>
          <p:cNvPr id="5" name="Espaço Reservado para Data 4"/>
          <p:cNvSpPr>
            <a:spLocks noGrp="1"/>
          </p:cNvSpPr>
          <p:nvPr>
            <p:ph type="dt" sz="half" idx="10"/>
          </p:nvPr>
        </p:nvSpPr>
        <p:spPr/>
        <p:txBody>
          <a:bodyPr rtlCol="0"/>
          <a:lstStyle/>
          <a:p>
            <a:pPr rtl="0"/>
            <a:fld id="{FFA34909-1BC5-45CA-8566-BEB9E3794744}" type="datetime1">
              <a:rPr lang="pt-BR" smtClean="0"/>
              <a:t>30/11/2023</a:t>
            </a:fld>
            <a:endParaRPr lang="pt-BR" dirty="0"/>
          </a:p>
        </p:txBody>
      </p:sp>
      <p:sp>
        <p:nvSpPr>
          <p:cNvPr id="7" name="Espaço Reservado para Número de Slide 6"/>
          <p:cNvSpPr>
            <a:spLocks noGrp="1"/>
          </p:cNvSpPr>
          <p:nvPr>
            <p:ph type="sldNum" sz="quarter" idx="12"/>
          </p:nvPr>
        </p:nvSpPr>
        <p:spPr/>
        <p:txBody>
          <a:bodyPr rtlCol="0"/>
          <a:lstStyle/>
          <a:p>
            <a:pPr rtl="0"/>
            <a:fld id="{25BA54BD-C84D-46CE-8B72-31BFB26ABA43}" type="slidenum">
              <a:rPr lang="pt-BR" smtClean="0"/>
              <a:t>‹nº›</a:t>
            </a:fld>
            <a:endParaRPr lang="pt-BR" dirty="0"/>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çã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1522414" y="274638"/>
            <a:ext cx="9143998" cy="1020762"/>
          </a:xfrm>
        </p:spPr>
        <p:txBody>
          <a:bodyPr rtlCol="0"/>
          <a:lstStyle>
            <a:lvl1pPr rtl="0">
              <a:defRPr/>
            </a:lvl1pPr>
          </a:lstStyle>
          <a:p>
            <a:pPr rtl="0"/>
            <a:r>
              <a:rPr lang="pt-BR" dirty="0"/>
              <a:t>Clique para editar o estilo de título Mestre</a:t>
            </a:r>
          </a:p>
        </p:txBody>
      </p:sp>
      <p:grpSp>
        <p:nvGrpSpPr>
          <p:cNvPr id="160" name="linha" descr="Gráfico de linhas"/>
          <p:cNvGrpSpPr/>
          <p:nvPr/>
        </p:nvGrpSpPr>
        <p:grpSpPr bwMode="invGray">
          <a:xfrm>
            <a:off x="1522413" y="1514475"/>
            <a:ext cx="10569575" cy="64008"/>
            <a:chOff x="1522413" y="1514475"/>
            <a:chExt cx="10569575" cy="64008"/>
          </a:xfrm>
        </p:grpSpPr>
        <p:sp>
          <p:nvSpPr>
            <p:cNvPr id="161" name="Forma Livre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2" name="Forma Livre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3" name="Forma Livre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4"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5"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6"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7"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8"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9"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0"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1"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2"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3"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4"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5"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6"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7"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8"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9"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0"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1"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2"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3"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4"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5"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6"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7"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8"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9"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0"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1"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2"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3"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4"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5"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6"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7"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8"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9"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0"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1"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2"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3"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4"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5"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6"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7"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8"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9"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0"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1"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2"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3"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4"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5"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6"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7"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8"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9"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0"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1"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2"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3"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4"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5"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6"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7"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8"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9"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0"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1"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2"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3"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4"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sp>
        <p:nvSpPr>
          <p:cNvPr id="3" name="Espaço Reservado para Texto 2"/>
          <p:cNvSpPr>
            <a:spLocks noGrp="1"/>
          </p:cNvSpPr>
          <p:nvPr>
            <p:ph type="body" idx="1"/>
          </p:nvPr>
        </p:nvSpPr>
        <p:spPr>
          <a:xfrm>
            <a:off x="1522413" y="1905000"/>
            <a:ext cx="44165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pt-BR"/>
              <a:t>Clique para editar os estilos de texto Mestres</a:t>
            </a:r>
          </a:p>
        </p:txBody>
      </p:sp>
      <p:sp>
        <p:nvSpPr>
          <p:cNvPr id="4" name="Espaço Reservado para Conteúdo 3"/>
          <p:cNvSpPr>
            <a:spLocks noGrp="1"/>
          </p:cNvSpPr>
          <p:nvPr>
            <p:ph sz="half" idx="2"/>
          </p:nvPr>
        </p:nvSpPr>
        <p:spPr>
          <a:xfrm>
            <a:off x="1522413" y="2819399"/>
            <a:ext cx="4416552" cy="3352801"/>
          </a:xfrm>
        </p:spPr>
        <p:txBody>
          <a:bodyPr rtlCol="0"/>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pt-BR" dirty="0"/>
          </a:p>
        </p:txBody>
      </p:sp>
      <p:sp>
        <p:nvSpPr>
          <p:cNvPr id="5" name="Espaço Reservado para Texto 4"/>
          <p:cNvSpPr>
            <a:spLocks noGrp="1"/>
          </p:cNvSpPr>
          <p:nvPr>
            <p:ph type="body" sz="quarter" idx="3"/>
          </p:nvPr>
        </p:nvSpPr>
        <p:spPr>
          <a:xfrm>
            <a:off x="6249860" y="1905000"/>
            <a:ext cx="44165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pt-BR"/>
              <a:t>Clique para editar os estilos de texto Mestres</a:t>
            </a:r>
          </a:p>
        </p:txBody>
      </p:sp>
      <p:sp>
        <p:nvSpPr>
          <p:cNvPr id="8" name="Espaço Reservado para Rodapé 7"/>
          <p:cNvSpPr>
            <a:spLocks noGrp="1"/>
          </p:cNvSpPr>
          <p:nvPr>
            <p:ph type="ftr" sz="quarter" idx="11"/>
          </p:nvPr>
        </p:nvSpPr>
        <p:spPr/>
        <p:txBody>
          <a:bodyPr rtlCol="0"/>
          <a:lstStyle/>
          <a:p>
            <a:pPr rtl="0"/>
            <a:endParaRPr lang="pt-BR" dirty="0"/>
          </a:p>
        </p:txBody>
      </p:sp>
      <p:sp>
        <p:nvSpPr>
          <p:cNvPr id="7" name="Espaço Reservado para Data 6"/>
          <p:cNvSpPr>
            <a:spLocks noGrp="1"/>
          </p:cNvSpPr>
          <p:nvPr>
            <p:ph type="dt" sz="half" idx="10"/>
          </p:nvPr>
        </p:nvSpPr>
        <p:spPr/>
        <p:txBody>
          <a:bodyPr rtlCol="0"/>
          <a:lstStyle/>
          <a:p>
            <a:pPr rtl="0"/>
            <a:fld id="{93F48602-A83C-4B27-B476-20AF32AE1EED}" type="datetime1">
              <a:rPr lang="pt-BR" smtClean="0"/>
              <a:t>30/11/2023</a:t>
            </a:fld>
            <a:endParaRPr lang="pt-BR" dirty="0"/>
          </a:p>
        </p:txBody>
      </p:sp>
      <p:sp>
        <p:nvSpPr>
          <p:cNvPr id="9" name="Espaço Reservado para o Número do Slide 8"/>
          <p:cNvSpPr>
            <a:spLocks noGrp="1"/>
          </p:cNvSpPr>
          <p:nvPr>
            <p:ph type="sldNum" sz="quarter" idx="12"/>
          </p:nvPr>
        </p:nvSpPr>
        <p:spPr/>
        <p:txBody>
          <a:bodyPr rtlCol="0"/>
          <a:lstStyle/>
          <a:p>
            <a:pPr rtl="0"/>
            <a:fld id="{25BA54BD-C84D-46CE-8B72-31BFB26ABA43}" type="slidenum">
              <a:rPr lang="pt-BR" smtClean="0"/>
              <a:t>‹nº›</a:t>
            </a:fld>
            <a:endParaRPr lang="pt-BR" dirty="0"/>
          </a:p>
        </p:txBody>
      </p:sp>
      <p:sp>
        <p:nvSpPr>
          <p:cNvPr id="85" name="Espaço Reservado para Conteúdo 3"/>
          <p:cNvSpPr>
            <a:spLocks noGrp="1"/>
          </p:cNvSpPr>
          <p:nvPr>
            <p:ph sz="half" idx="13"/>
          </p:nvPr>
        </p:nvSpPr>
        <p:spPr>
          <a:xfrm>
            <a:off x="6249860" y="2819400"/>
            <a:ext cx="4416552" cy="3352801"/>
          </a:xfrm>
        </p:spPr>
        <p:txBody>
          <a:bodyPr rtlCol="0"/>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pt-BR" dirty="0"/>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rtlCol="0"/>
          <a:lstStyle>
            <a:lvl1pPr rtl="0">
              <a:defRPr/>
            </a:lvl1pPr>
          </a:lstStyle>
          <a:p>
            <a:pPr rtl="0"/>
            <a:r>
              <a:rPr lang="pt-BR" dirty="0"/>
              <a:t>Clique para editar o estilo de título Mestre</a:t>
            </a:r>
          </a:p>
        </p:txBody>
      </p:sp>
      <p:grpSp>
        <p:nvGrpSpPr>
          <p:cNvPr id="156" name="linha" descr="Gráfico de linhas"/>
          <p:cNvGrpSpPr/>
          <p:nvPr/>
        </p:nvGrpSpPr>
        <p:grpSpPr bwMode="invGray">
          <a:xfrm>
            <a:off x="1522413" y="1514475"/>
            <a:ext cx="10569575" cy="64008"/>
            <a:chOff x="1522413" y="1514475"/>
            <a:chExt cx="10569575" cy="64008"/>
          </a:xfrm>
        </p:grpSpPr>
        <p:sp>
          <p:nvSpPr>
            <p:cNvPr id="157" name="Forma Livre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58" name="Forma Livre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59" name="Forma Livre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0"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1"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2"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3"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4"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5"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6"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7"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8"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9"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0"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1"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2"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3"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4"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5"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6"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7"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8"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9"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0"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1"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2"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3"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4"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5"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6"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7"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8"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9"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0"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1"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2"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3"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4"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5"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6"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7"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8"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9"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0"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1"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2"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3"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4"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5"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6"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7"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8"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9"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0"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1"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2"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3"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4"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5"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6"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7"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8"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9"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0"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1"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2"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3"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4"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5"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6"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7"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8"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9"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0"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sp>
        <p:nvSpPr>
          <p:cNvPr id="4" name="Espaço Reservado para Rodapé 3"/>
          <p:cNvSpPr>
            <a:spLocks noGrp="1"/>
          </p:cNvSpPr>
          <p:nvPr>
            <p:ph type="ftr" sz="quarter" idx="11"/>
          </p:nvPr>
        </p:nvSpPr>
        <p:spPr/>
        <p:txBody>
          <a:bodyPr rtlCol="0"/>
          <a:lstStyle/>
          <a:p>
            <a:pPr rtl="0"/>
            <a:endParaRPr lang="pt-BR" dirty="0"/>
          </a:p>
        </p:txBody>
      </p:sp>
      <p:sp>
        <p:nvSpPr>
          <p:cNvPr id="3" name="Espaço Reservado para Data 2"/>
          <p:cNvSpPr>
            <a:spLocks noGrp="1"/>
          </p:cNvSpPr>
          <p:nvPr>
            <p:ph type="dt" sz="half" idx="10"/>
          </p:nvPr>
        </p:nvSpPr>
        <p:spPr/>
        <p:txBody>
          <a:bodyPr rtlCol="0"/>
          <a:lstStyle/>
          <a:p>
            <a:pPr rtl="0"/>
            <a:fld id="{AA02F2C7-204F-4F9D-81F3-C7CE8047CD3A}" type="datetime1">
              <a:rPr lang="pt-BR" smtClean="0"/>
              <a:t>30/11/2023</a:t>
            </a:fld>
            <a:endParaRPr lang="pt-BR" dirty="0"/>
          </a:p>
        </p:txBody>
      </p:sp>
      <p:sp>
        <p:nvSpPr>
          <p:cNvPr id="5" name="Espaço Reservado para Número de Slide 4"/>
          <p:cNvSpPr>
            <a:spLocks noGrp="1"/>
          </p:cNvSpPr>
          <p:nvPr>
            <p:ph type="sldNum" sz="quarter" idx="12"/>
          </p:nvPr>
        </p:nvSpPr>
        <p:spPr/>
        <p:txBody>
          <a:bodyPr rtlCol="0"/>
          <a:lstStyle/>
          <a:p>
            <a:pPr rtl="0"/>
            <a:fld id="{25BA54BD-C84D-46CE-8B72-31BFB26ABA43}" type="slidenum">
              <a:rPr lang="pt-BR" smtClean="0"/>
              <a:t>‹nº›</a:t>
            </a:fld>
            <a:endParaRPr lang="pt-BR" dirty="0"/>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3" name="Espaço Reservado para Rodapé 2"/>
          <p:cNvSpPr>
            <a:spLocks noGrp="1"/>
          </p:cNvSpPr>
          <p:nvPr>
            <p:ph type="ftr" sz="quarter" idx="11"/>
          </p:nvPr>
        </p:nvSpPr>
        <p:spPr/>
        <p:txBody>
          <a:bodyPr rtlCol="0"/>
          <a:lstStyle/>
          <a:p>
            <a:pPr rtl="0"/>
            <a:endParaRPr lang="pt-BR" dirty="0"/>
          </a:p>
        </p:txBody>
      </p:sp>
      <p:sp>
        <p:nvSpPr>
          <p:cNvPr id="2" name="Espaço Reservado para Data 1"/>
          <p:cNvSpPr>
            <a:spLocks noGrp="1"/>
          </p:cNvSpPr>
          <p:nvPr>
            <p:ph type="dt" sz="half" idx="10"/>
          </p:nvPr>
        </p:nvSpPr>
        <p:spPr/>
        <p:txBody>
          <a:bodyPr rtlCol="0"/>
          <a:lstStyle/>
          <a:p>
            <a:pPr rtl="0"/>
            <a:fld id="{671526F9-43E7-4B77-89D8-9DEFDDBA71B5}" type="datetime1">
              <a:rPr lang="pt-BR" smtClean="0"/>
              <a:t>30/11/2023</a:t>
            </a:fld>
            <a:endParaRPr lang="pt-BR" dirty="0"/>
          </a:p>
        </p:txBody>
      </p:sp>
      <p:sp>
        <p:nvSpPr>
          <p:cNvPr id="4" name="Espaço Reservado para Número de Slide 3"/>
          <p:cNvSpPr>
            <a:spLocks noGrp="1"/>
          </p:cNvSpPr>
          <p:nvPr>
            <p:ph type="sldNum" sz="quarter" idx="12"/>
          </p:nvPr>
        </p:nvSpPr>
        <p:spPr/>
        <p:txBody>
          <a:bodyPr rtlCol="0"/>
          <a:lstStyle/>
          <a:p>
            <a:pPr rtl="0"/>
            <a:fld id="{25BA54BD-C84D-46CE-8B72-31BFB26ABA43}" type="slidenum">
              <a:rPr lang="pt-BR" smtClean="0"/>
              <a:t>‹nº›</a:t>
            </a:fld>
            <a:endParaRPr lang="pt-BR" dirty="0"/>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1522414" y="274638"/>
            <a:ext cx="9143998" cy="1020762"/>
          </a:xfrm>
        </p:spPr>
        <p:txBody>
          <a:bodyPr rtlCol="0" anchor="b">
            <a:noAutofit/>
          </a:bodyPr>
          <a:lstStyle>
            <a:lvl1pPr algn="l" rtl="0">
              <a:defRPr sz="3200" b="0"/>
            </a:lvl1pPr>
          </a:lstStyle>
          <a:p>
            <a:pPr rtl="0"/>
            <a:r>
              <a:rPr lang="pt-BR" dirty="0"/>
              <a:t>Clique para editar o estilo de título Mestre</a:t>
            </a:r>
          </a:p>
        </p:txBody>
      </p:sp>
      <p:sp>
        <p:nvSpPr>
          <p:cNvPr id="4" name="Espaço Reservado para Texto 3"/>
          <p:cNvSpPr>
            <a:spLocks noGrp="1"/>
          </p:cNvSpPr>
          <p:nvPr>
            <p:ph type="body" sz="half" idx="2"/>
          </p:nvPr>
        </p:nvSpPr>
        <p:spPr>
          <a:xfrm>
            <a:off x="1522413" y="3429000"/>
            <a:ext cx="2743200" cy="2743200"/>
          </a:xfrm>
        </p:spPr>
        <p:txBody>
          <a:bodyPr rtlCol="0"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pt-BR"/>
              <a:t>Clique para editar os estilos de texto Mestres</a:t>
            </a:r>
          </a:p>
        </p:txBody>
      </p:sp>
      <p:sp>
        <p:nvSpPr>
          <p:cNvPr id="3" name="Espaço Reservado para Conteúdo 2"/>
          <p:cNvSpPr>
            <a:spLocks noGrp="1"/>
          </p:cNvSpPr>
          <p:nvPr>
            <p:ph idx="1"/>
          </p:nvPr>
        </p:nvSpPr>
        <p:spPr>
          <a:xfrm>
            <a:off x="4710022" y="1905000"/>
            <a:ext cx="5669280" cy="40386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pt-BR" dirty="0"/>
          </a:p>
        </p:txBody>
      </p:sp>
      <p:grpSp>
        <p:nvGrpSpPr>
          <p:cNvPr id="615" name="quadro" descr="Gráfico de caixas"/>
          <p:cNvGrpSpPr/>
          <p:nvPr/>
        </p:nvGrpSpPr>
        <p:grpSpPr bwMode="invGray">
          <a:xfrm>
            <a:off x="4417839" y="1630821"/>
            <a:ext cx="6291028" cy="4575885"/>
            <a:chOff x="4417839" y="1630821"/>
            <a:chExt cx="6291028" cy="4575885"/>
          </a:xfrm>
        </p:grpSpPr>
        <p:grpSp>
          <p:nvGrpSpPr>
            <p:cNvPr id="616" name="Grupo 615"/>
            <p:cNvGrpSpPr/>
            <p:nvPr/>
          </p:nvGrpSpPr>
          <p:grpSpPr bwMode="invGray">
            <a:xfrm>
              <a:off x="5414491" y="1630821"/>
              <a:ext cx="5294376" cy="4114800"/>
              <a:chOff x="3310555" y="716546"/>
              <a:chExt cx="5294376" cy="4114800"/>
            </a:xfrm>
          </p:grpSpPr>
          <p:grpSp>
            <p:nvGrpSpPr>
              <p:cNvPr id="768" name="Grupo 767"/>
              <p:cNvGrpSpPr/>
              <p:nvPr/>
            </p:nvGrpSpPr>
            <p:grpSpPr bwMode="invGray">
              <a:xfrm flipH="1">
                <a:off x="3310555" y="737968"/>
                <a:ext cx="5294376" cy="54864"/>
                <a:chOff x="1522413" y="1514475"/>
                <a:chExt cx="10569575" cy="64008"/>
              </a:xfrm>
              <a:solidFill>
                <a:schemeClr val="accent1"/>
              </a:solidFill>
            </p:grpSpPr>
            <p:sp>
              <p:nvSpPr>
                <p:cNvPr id="844" name="Forma Livre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5" name="Forma Livre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6" name="Forma Livre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7"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8"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9"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0"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1"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2"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3"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4"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5"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6"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7"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8"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9"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0"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1"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2"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3"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4"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5"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6"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7"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8"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9"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0"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1"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2"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3"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4"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5"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6"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7"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8"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9"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0"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1"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2"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3"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4"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5"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6"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7"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8"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9"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0"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1"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2"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3"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4"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5"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6"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7"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8"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9"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0"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1"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2"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3"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4"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5"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6"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7"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8"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9"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0"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1"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2"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3"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4"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5"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6"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7"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grpSp>
            <p:nvGrpSpPr>
              <p:cNvPr id="769" name="Grupo 768"/>
              <p:cNvGrpSpPr/>
              <p:nvPr/>
            </p:nvGrpSpPr>
            <p:grpSpPr bwMode="invGray">
              <a:xfrm rot="16200000" flipH="1">
                <a:off x="6492229" y="2755658"/>
                <a:ext cx="4114800" cy="36576"/>
                <a:chOff x="1522413" y="1514475"/>
                <a:chExt cx="10569575" cy="64008"/>
              </a:xfrm>
              <a:solidFill>
                <a:schemeClr val="accent1"/>
              </a:solidFill>
            </p:grpSpPr>
            <p:sp>
              <p:nvSpPr>
                <p:cNvPr id="770" name="Forma Livre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1" name="Forma Livre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2" name="Forma Livre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3"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4"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5"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6"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7"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8"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9"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0"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1"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2"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3"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4"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5"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6"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7"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8"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9"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0"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1"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2"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3"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4"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5"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6"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7"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8"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9"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0"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1"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2"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3"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4"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5"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6"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7"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8"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9"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0"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1"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2"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3"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4"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5"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6"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7"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8"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9"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0"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1"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2"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3"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4"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5"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6"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7"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8"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9"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0"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1"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2"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3"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4"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5"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6"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7"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8"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9"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0"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1"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2"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3"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grpSp>
        <p:grpSp>
          <p:nvGrpSpPr>
            <p:cNvPr id="617" name="Grupo 616"/>
            <p:cNvGrpSpPr/>
            <p:nvPr/>
          </p:nvGrpSpPr>
          <p:grpSpPr bwMode="invGray">
            <a:xfrm rot="10800000">
              <a:off x="4417839" y="2091906"/>
              <a:ext cx="5294376" cy="4114800"/>
              <a:chOff x="3310555" y="716546"/>
              <a:chExt cx="5294376" cy="4114800"/>
            </a:xfrm>
          </p:grpSpPr>
          <p:grpSp>
            <p:nvGrpSpPr>
              <p:cNvPr id="618" name="Grupo 617"/>
              <p:cNvGrpSpPr/>
              <p:nvPr/>
            </p:nvGrpSpPr>
            <p:grpSpPr bwMode="invGray">
              <a:xfrm flipH="1">
                <a:off x="3310555" y="737968"/>
                <a:ext cx="5294376" cy="54864"/>
                <a:chOff x="1522413" y="1514475"/>
                <a:chExt cx="10569575" cy="64008"/>
              </a:xfrm>
              <a:solidFill>
                <a:schemeClr val="accent1"/>
              </a:solidFill>
            </p:grpSpPr>
            <p:sp>
              <p:nvSpPr>
                <p:cNvPr id="694" name="Forma Livre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5" name="Forma Livre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6" name="Forma Livre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7"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8"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9"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0"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1"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2"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3"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4"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5"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6"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7"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8"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9"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0"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1"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2"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3"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4"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5"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6"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7"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8"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9"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0"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1"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2"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3"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4"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5"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6"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7"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8"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9"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0"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1"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2"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3"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4"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5"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6"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7"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8"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9"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0"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1"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2"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3"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4"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5"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6"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7"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8"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9"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0"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1"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2"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3"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4"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5"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6"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7"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8"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9"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0"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1"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2"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3"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4"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5"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6"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7"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grpSp>
            <p:nvGrpSpPr>
              <p:cNvPr id="619" name="Grupo 618"/>
              <p:cNvGrpSpPr/>
              <p:nvPr/>
            </p:nvGrpSpPr>
            <p:grpSpPr bwMode="invGray">
              <a:xfrm rot="16200000" flipH="1">
                <a:off x="6492229" y="2755658"/>
                <a:ext cx="4114800" cy="36576"/>
                <a:chOff x="1522413" y="1514475"/>
                <a:chExt cx="10569575" cy="64008"/>
              </a:xfrm>
              <a:solidFill>
                <a:schemeClr val="accent1"/>
              </a:solidFill>
            </p:grpSpPr>
            <p:sp>
              <p:nvSpPr>
                <p:cNvPr id="620" name="Forma Livre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1" name="Forma Livre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2" name="Forma Livre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3"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4"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5"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6"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7"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8"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9"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0"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1"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2"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3"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4"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5"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6"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7"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8"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9"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0"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1"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2"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3"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4"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5"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6"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7"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8"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9"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0"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1"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2"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3"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4"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5"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6"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7"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8"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9"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0"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1"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2"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3"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4"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5"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6"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7"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8"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9"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0"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1"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2"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3"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4"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5"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6"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7"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8"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9"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0"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1"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2"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3"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4"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5"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6"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7"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8"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9"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0"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1"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2"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3"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grpSp>
      </p:grpSp>
      <p:sp>
        <p:nvSpPr>
          <p:cNvPr id="6" name="Espaço Reservado para Rodapé 5"/>
          <p:cNvSpPr>
            <a:spLocks noGrp="1"/>
          </p:cNvSpPr>
          <p:nvPr>
            <p:ph type="ftr" sz="quarter" idx="11"/>
          </p:nvPr>
        </p:nvSpPr>
        <p:spPr/>
        <p:txBody>
          <a:bodyPr rtlCol="0"/>
          <a:lstStyle/>
          <a:p>
            <a:pPr rtl="0"/>
            <a:endParaRPr lang="pt-BR" dirty="0"/>
          </a:p>
        </p:txBody>
      </p:sp>
      <p:sp>
        <p:nvSpPr>
          <p:cNvPr id="5" name="Espaço Reservado para Data 4"/>
          <p:cNvSpPr>
            <a:spLocks noGrp="1"/>
          </p:cNvSpPr>
          <p:nvPr>
            <p:ph type="dt" sz="half" idx="10"/>
          </p:nvPr>
        </p:nvSpPr>
        <p:spPr/>
        <p:txBody>
          <a:bodyPr rtlCol="0"/>
          <a:lstStyle/>
          <a:p>
            <a:pPr rtl="0"/>
            <a:fld id="{9E5CA678-7531-4BBD-B1E6-6A1CA37BCB1B}" type="datetime1">
              <a:rPr lang="pt-BR" smtClean="0"/>
              <a:t>30/11/2023</a:t>
            </a:fld>
            <a:endParaRPr lang="pt-BR" dirty="0"/>
          </a:p>
        </p:txBody>
      </p:sp>
      <p:sp>
        <p:nvSpPr>
          <p:cNvPr id="7" name="Espaço Reservado para Número de Slide 6"/>
          <p:cNvSpPr>
            <a:spLocks noGrp="1"/>
          </p:cNvSpPr>
          <p:nvPr>
            <p:ph type="sldNum" sz="quarter" idx="12"/>
          </p:nvPr>
        </p:nvSpPr>
        <p:spPr/>
        <p:txBody>
          <a:bodyPr rtlCol="0"/>
          <a:lstStyle/>
          <a:p>
            <a:pPr rtl="0"/>
            <a:fld id="{25BA54BD-C84D-46CE-8B72-31BFB26ABA43}" type="slidenum">
              <a:rPr lang="pt-BR" smtClean="0"/>
              <a:t>‹nº›</a:t>
            </a:fld>
            <a:endParaRPr lang="pt-BR" dirty="0"/>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522414" y="274638"/>
            <a:ext cx="9143998" cy="1020762"/>
          </a:xfrm>
        </p:spPr>
        <p:txBody>
          <a:bodyPr rtlCol="0" anchor="b">
            <a:noAutofit/>
          </a:bodyPr>
          <a:lstStyle>
            <a:lvl1pPr algn="l">
              <a:defRPr sz="3200" b="0"/>
            </a:lvl1pPr>
          </a:lstStyle>
          <a:p>
            <a:pPr rtl="0"/>
            <a:r>
              <a:rPr lang="pt-BR"/>
              <a:t>Clique para editar o título Mestre</a:t>
            </a:r>
            <a:endParaRPr lang="pt-BR" dirty="0"/>
          </a:p>
        </p:txBody>
      </p:sp>
      <p:sp>
        <p:nvSpPr>
          <p:cNvPr id="3" name="Espaço Reservado para Imagem 2" descr="Um espaço reservado vazio para adicionar uma imagem. Clique no espaço reservado e selecione a imagem que você deseja adicionar."/>
          <p:cNvSpPr>
            <a:spLocks noGrp="1"/>
          </p:cNvSpPr>
          <p:nvPr>
            <p:ph type="pic" idx="1"/>
          </p:nvPr>
        </p:nvSpPr>
        <p:spPr>
          <a:xfrm>
            <a:off x="1745838" y="1884311"/>
            <a:ext cx="5669280" cy="4041648"/>
          </a:xfrm>
          <a:solidFill>
            <a:schemeClr val="bg1"/>
          </a:solidFill>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pt-BR"/>
              <a:t>Clique no ícone para adicionar uma imagem</a:t>
            </a:r>
            <a:endParaRPr lang="pt-BR" dirty="0"/>
          </a:p>
        </p:txBody>
      </p:sp>
      <p:grpSp>
        <p:nvGrpSpPr>
          <p:cNvPr id="614" name="quadro" descr="Gráfico de caixas"/>
          <p:cNvGrpSpPr/>
          <p:nvPr/>
        </p:nvGrpSpPr>
        <p:grpSpPr bwMode="invGray">
          <a:xfrm flipH="1">
            <a:off x="1447500" y="1630821"/>
            <a:ext cx="6291028" cy="4575885"/>
            <a:chOff x="4417839" y="1630821"/>
            <a:chExt cx="6291028" cy="4575885"/>
          </a:xfrm>
        </p:grpSpPr>
        <p:grpSp>
          <p:nvGrpSpPr>
            <p:cNvPr id="615" name="Grupo 614"/>
            <p:cNvGrpSpPr/>
            <p:nvPr/>
          </p:nvGrpSpPr>
          <p:grpSpPr bwMode="invGray">
            <a:xfrm>
              <a:off x="5414491" y="1630821"/>
              <a:ext cx="5294376" cy="4114800"/>
              <a:chOff x="3310555" y="716546"/>
              <a:chExt cx="5294376" cy="4114800"/>
            </a:xfrm>
          </p:grpSpPr>
          <p:grpSp>
            <p:nvGrpSpPr>
              <p:cNvPr id="767" name="Grupo 766"/>
              <p:cNvGrpSpPr/>
              <p:nvPr/>
            </p:nvGrpSpPr>
            <p:grpSpPr bwMode="invGray">
              <a:xfrm flipH="1">
                <a:off x="3310555" y="737968"/>
                <a:ext cx="5294376" cy="54864"/>
                <a:chOff x="1522413" y="1514475"/>
                <a:chExt cx="10569575" cy="64008"/>
              </a:xfrm>
              <a:solidFill>
                <a:schemeClr val="accent1"/>
              </a:solidFill>
            </p:grpSpPr>
            <p:sp>
              <p:nvSpPr>
                <p:cNvPr id="843" name="Forma Livre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4" name="Forma Livre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5" name="Forma Livre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6"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7"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8"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9"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0"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1"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2"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3"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4"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5"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6"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7"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8"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9"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0"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1"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2"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3"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4"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5"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6"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7"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8"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9"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0"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1"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2"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3"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4"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5"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6"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7"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8"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9"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0"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1"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2"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3"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4"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5"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6"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7"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8"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9"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0"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1"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2"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3"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4"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5"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6"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7"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8"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9"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0"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1"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2"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3"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4"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5"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6"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7"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8"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9"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0"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1"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2"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3"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4"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5"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6"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grpSp>
            <p:nvGrpSpPr>
              <p:cNvPr id="768" name="Grupo 767"/>
              <p:cNvGrpSpPr/>
              <p:nvPr/>
            </p:nvGrpSpPr>
            <p:grpSpPr bwMode="invGray">
              <a:xfrm rot="16200000" flipH="1">
                <a:off x="6492229" y="2755658"/>
                <a:ext cx="4114800" cy="36576"/>
                <a:chOff x="1522413" y="1514475"/>
                <a:chExt cx="10569575" cy="64008"/>
              </a:xfrm>
              <a:solidFill>
                <a:schemeClr val="accent1"/>
              </a:solidFill>
            </p:grpSpPr>
            <p:sp>
              <p:nvSpPr>
                <p:cNvPr id="769" name="Forma Livre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0" name="Forma Livre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1" name="Forma Livre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2"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3"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4"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5"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6"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7"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8"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9"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0"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1"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2"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3"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4"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5"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6"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7"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8"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9"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0"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1"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2"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3"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4"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5"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6"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7"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8"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9"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0"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1"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2"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3"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4"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5"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6"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7"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8"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9"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0"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1"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2"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3"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4"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5"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6"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7"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8"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9"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0"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1"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2"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3"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4"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5"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6"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7"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8"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9"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0"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1"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2"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3"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4"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5"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6"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7"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8"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9"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0"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1"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2"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grpSp>
        <p:grpSp>
          <p:nvGrpSpPr>
            <p:cNvPr id="616" name="Grupo 615"/>
            <p:cNvGrpSpPr/>
            <p:nvPr/>
          </p:nvGrpSpPr>
          <p:grpSpPr bwMode="invGray">
            <a:xfrm rot="10800000">
              <a:off x="4417839" y="2091906"/>
              <a:ext cx="5294376" cy="4114800"/>
              <a:chOff x="3310555" y="716546"/>
              <a:chExt cx="5294376" cy="4114800"/>
            </a:xfrm>
          </p:grpSpPr>
          <p:grpSp>
            <p:nvGrpSpPr>
              <p:cNvPr id="617" name="Grupo 616"/>
              <p:cNvGrpSpPr/>
              <p:nvPr/>
            </p:nvGrpSpPr>
            <p:grpSpPr bwMode="invGray">
              <a:xfrm flipH="1">
                <a:off x="3310555" y="737968"/>
                <a:ext cx="5294376" cy="54864"/>
                <a:chOff x="1522413" y="1514475"/>
                <a:chExt cx="10569575" cy="64008"/>
              </a:xfrm>
              <a:solidFill>
                <a:schemeClr val="accent1"/>
              </a:solidFill>
            </p:grpSpPr>
            <p:sp>
              <p:nvSpPr>
                <p:cNvPr id="693" name="Forma Livre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4" name="Forma Livre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5" name="Forma Livre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6"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7"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8"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9"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0"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1"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2"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3"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4"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5"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6"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7"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8"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9"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0"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1"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2"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3"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4"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5"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6"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7"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8"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9"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0"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1"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2"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3"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4"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5"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6"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7"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8"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9"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0"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1"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2"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3"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4"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5"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6"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7"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8"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9"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0"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1"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2"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3"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4"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5"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6"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7"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8"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9"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0"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1"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2"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3"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4"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5"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6"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7"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8"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9"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0"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1"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2"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3"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4"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5"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6"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grpSp>
            <p:nvGrpSpPr>
              <p:cNvPr id="618" name="Grupo 617"/>
              <p:cNvGrpSpPr/>
              <p:nvPr/>
            </p:nvGrpSpPr>
            <p:grpSpPr bwMode="invGray">
              <a:xfrm rot="16200000" flipH="1">
                <a:off x="6492229" y="2755658"/>
                <a:ext cx="4114800" cy="36576"/>
                <a:chOff x="1522413" y="1514475"/>
                <a:chExt cx="10569575" cy="64008"/>
              </a:xfrm>
              <a:solidFill>
                <a:schemeClr val="accent1"/>
              </a:solidFill>
            </p:grpSpPr>
            <p:sp>
              <p:nvSpPr>
                <p:cNvPr id="619" name="Forma Livre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0" name="Forma Livre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1" name="Forma Livre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2" name="Forma Livre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3" name="Forma Livre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4" name="Forma Livre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5" name="Forma Livre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6" name="Forma Livre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7" name="Forma Livre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8" name="Forma Livre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9" name="Forma Livre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0" name="Forma Livre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1" name="Forma Livre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2" name="Forma Livre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3" name="Forma Livre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4" name="Forma Livre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5" name="Forma Livre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6" name="Forma Livre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7" name="Forma Livre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8" name="Forma Livre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9" name="Forma Livre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0" name="Forma Livre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1" name="Forma Livre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2" name="Forma Livre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3" name="Forma Livre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4" name="Forma Livre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5" name="Forma Livre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6" name="Forma Livre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7" name="Forma Livre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8" name="Forma Livre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9" name="Forma Livre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0" name="Forma Livre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1" name="Forma Livre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2" name="Forma Livre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3" name="Forma Livre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4" name="Forma Livre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5" name="Forma Livre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6" name="Forma Livre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7" name="Forma Livre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8" name="Forma Livre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9" name="Forma Livre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0" name="Forma Livre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1" name="Forma Livre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2" name="Forma Livre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3" name="Forma Livre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4" name="Forma Livre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5" name="Forma Livre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6" name="Forma Livre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7" name="Forma Livre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8" name="Forma Livre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9" name="Forma Livre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0" name="Forma Livre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1" name="Forma Livre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2" name="Forma Livre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3" name="Forma Livre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4" name="Forma Livre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5" name="Forma Livre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6" name="Forma Livre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7" name="Forma Livre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8" name="Forma Livre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9" name="Forma Livre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0" name="Forma Livre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1" name="Forma Livre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2" name="Forma Livre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3" name="Forma Livre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4" name="Forma Livre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5" name="Forma Livre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6" name="Forma Livre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7" name="Forma Livre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8" name="Forma Livre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9" name="Forma Livre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0" name="Forma Livre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1" name="Forma Livre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2" name="Forma Livre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grpSp>
      </p:grpSp>
      <p:sp>
        <p:nvSpPr>
          <p:cNvPr id="4" name="Espaço Reservado para Texto 3"/>
          <p:cNvSpPr>
            <a:spLocks noGrp="1"/>
          </p:cNvSpPr>
          <p:nvPr>
            <p:ph type="body" sz="half" idx="2"/>
          </p:nvPr>
        </p:nvSpPr>
        <p:spPr>
          <a:xfrm>
            <a:off x="7905959" y="3411748"/>
            <a:ext cx="2743200" cy="2743200"/>
          </a:xfrm>
        </p:spPr>
        <p:txBody>
          <a:bodyPr rtlCol="0"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pt-BR"/>
              <a:t>Clique para editar os estilos de texto Mestres</a:t>
            </a:r>
          </a:p>
        </p:txBody>
      </p:sp>
      <p:sp>
        <p:nvSpPr>
          <p:cNvPr id="6" name="Espaço Reservado para Rodapé 5"/>
          <p:cNvSpPr>
            <a:spLocks noGrp="1"/>
          </p:cNvSpPr>
          <p:nvPr>
            <p:ph type="ftr" sz="quarter" idx="11"/>
          </p:nvPr>
        </p:nvSpPr>
        <p:spPr/>
        <p:txBody>
          <a:bodyPr rtlCol="0"/>
          <a:lstStyle/>
          <a:p>
            <a:pPr rtl="0"/>
            <a:endParaRPr lang="pt-BR" dirty="0"/>
          </a:p>
        </p:txBody>
      </p:sp>
      <p:sp>
        <p:nvSpPr>
          <p:cNvPr id="5" name="Espaço Reservado para Data 4"/>
          <p:cNvSpPr>
            <a:spLocks noGrp="1"/>
          </p:cNvSpPr>
          <p:nvPr>
            <p:ph type="dt" sz="half" idx="10"/>
          </p:nvPr>
        </p:nvSpPr>
        <p:spPr/>
        <p:txBody>
          <a:bodyPr rtlCol="0"/>
          <a:lstStyle/>
          <a:p>
            <a:pPr rtl="0"/>
            <a:fld id="{D2184FD6-C734-4162-88D8-0C01192F6E9B}" type="datetime1">
              <a:rPr lang="pt-BR" smtClean="0"/>
              <a:t>30/11/2023</a:t>
            </a:fld>
            <a:endParaRPr lang="pt-BR" dirty="0"/>
          </a:p>
        </p:txBody>
      </p:sp>
      <p:sp>
        <p:nvSpPr>
          <p:cNvPr id="7" name="Espaço Reservado para Número de Slide 6"/>
          <p:cNvSpPr>
            <a:spLocks noGrp="1"/>
          </p:cNvSpPr>
          <p:nvPr>
            <p:ph type="sldNum" sz="quarter" idx="12"/>
          </p:nvPr>
        </p:nvSpPr>
        <p:spPr/>
        <p:txBody>
          <a:bodyPr rtlCol="0"/>
          <a:lstStyle/>
          <a:p>
            <a:pPr rtl="0"/>
            <a:fld id="{25BA54BD-C84D-46CE-8B72-31BFB26ABA43}" type="slidenum">
              <a:rPr lang="pt-BR" smtClean="0"/>
              <a:t>‹nº›</a:t>
            </a:fld>
            <a:endParaRPr lang="pt-BR" dirty="0"/>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pPr rtl="0"/>
            <a:r>
              <a:rPr lang="pt-BR" dirty="0"/>
              <a:t>Clique para editar o estilo de título Mestre</a:t>
            </a:r>
          </a:p>
        </p:txBody>
      </p:sp>
      <p:sp>
        <p:nvSpPr>
          <p:cNvPr id="3" name="Espaço Reservado para Texto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rtl="0"/>
            <a:r>
              <a:rPr lang="pt-BR" dirty="0"/>
              <a:t>Clique para editar o texto Mestre</a:t>
            </a:r>
          </a:p>
          <a:p>
            <a:pPr lvl="1" rtl="0"/>
            <a:r>
              <a:rPr lang="pt-BR" dirty="0"/>
              <a:t>Segundo nível</a:t>
            </a:r>
          </a:p>
          <a:p>
            <a:pPr lvl="2" rtl="0"/>
            <a:r>
              <a:rPr lang="pt-BR" dirty="0"/>
              <a:t>Terceiro nível</a:t>
            </a:r>
          </a:p>
          <a:p>
            <a:pPr lvl="3" rtl="0"/>
            <a:r>
              <a:rPr lang="pt-BR" dirty="0"/>
              <a:t>Quarto nível</a:t>
            </a:r>
          </a:p>
          <a:p>
            <a:pPr lvl="4" rtl="0"/>
            <a:r>
              <a:rPr lang="pt-BR" dirty="0"/>
              <a:t>Quinto nível</a:t>
            </a:r>
          </a:p>
        </p:txBody>
      </p:sp>
      <p:sp>
        <p:nvSpPr>
          <p:cNvPr id="5" name="Espaço Reservado para Rodapé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pPr rtl="0"/>
            <a:endParaRPr lang="pt-BR" dirty="0"/>
          </a:p>
        </p:txBody>
      </p:sp>
      <p:sp>
        <p:nvSpPr>
          <p:cNvPr id="4" name="Espaço Reservado para Data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99758D4F-735F-46FE-9FCB-4849D9F60668}" type="datetime1">
              <a:rPr lang="pt-BR" smtClean="0"/>
              <a:t>30/11/2023</a:t>
            </a:fld>
            <a:endParaRPr lang="pt-BR" dirty="0"/>
          </a:p>
        </p:txBody>
      </p:sp>
      <p:sp>
        <p:nvSpPr>
          <p:cNvPr id="6" name="Espaço Reservado para Número de Slide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25BA54BD-C84D-46CE-8B72-31BFB26ABA43}" type="slidenum">
              <a:rPr lang="pt-BR" smtClean="0"/>
              <a:pPr rtl="0"/>
              <a:t>‹nº›</a:t>
            </a:fld>
            <a:endParaRPr lang="pt-BR" dirty="0"/>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rtlCol="0"/>
          <a:lstStyle/>
          <a:p>
            <a:pPr algn="ctr" rtl="0"/>
            <a:r>
              <a:rPr lang="pt-BR" dirty="0"/>
              <a:t>As Intervenções da Defesa no Procedimento do Júri: </a:t>
            </a:r>
          </a:p>
        </p:txBody>
      </p:sp>
      <p:sp>
        <p:nvSpPr>
          <p:cNvPr id="3" name="Subtítulo 2"/>
          <p:cNvSpPr>
            <a:spLocks noGrp="1"/>
          </p:cNvSpPr>
          <p:nvPr>
            <p:ph type="subTitle" idx="1"/>
          </p:nvPr>
        </p:nvSpPr>
        <p:spPr/>
        <p:txBody>
          <a:bodyPr rtlCol="0"/>
          <a:lstStyle/>
          <a:p>
            <a:pPr rtl="0"/>
            <a:r>
              <a:rPr lang="pt-BR" dirty="0"/>
              <a:t>Professor Fabio Jacyntho Sorge, </a:t>
            </a:r>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27F2F1-76E5-34D3-DD09-67B950EEF13D}"/>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DACB0BB-87D7-49E2-18B6-1790A5B9FD46}"/>
              </a:ext>
            </a:extLst>
          </p:cNvPr>
          <p:cNvSpPr>
            <a:spLocks noGrp="1"/>
          </p:cNvSpPr>
          <p:nvPr>
            <p:ph idx="1"/>
          </p:nvPr>
        </p:nvSpPr>
        <p:spPr/>
        <p:txBody>
          <a:bodyPr/>
          <a:lstStyle/>
          <a:p>
            <a:r>
              <a:rPr lang="pt-BR" sz="2400" dirty="0">
                <a:solidFill>
                  <a:schemeClr val="lt1"/>
                </a:solidFill>
                <a:latin typeface="Calibri"/>
                <a:ea typeface="Calibri"/>
                <a:cs typeface="Calibri"/>
                <a:sym typeface="Calibri"/>
              </a:rPr>
              <a:t>- esta decisão limita os termos da acusação que será feita em plenário, conforme artigo 476, CPP:</a:t>
            </a:r>
          </a:p>
          <a:p>
            <a:r>
              <a:rPr lang="pt-BR" sz="2400" dirty="0">
                <a:solidFill>
                  <a:schemeClr val="lt1"/>
                </a:solidFill>
                <a:latin typeface="Calibri"/>
                <a:ea typeface="Calibri"/>
                <a:cs typeface="Calibri"/>
                <a:sym typeface="Calibri"/>
              </a:rPr>
              <a:t>“</a:t>
            </a:r>
            <a:r>
              <a:rPr lang="pt-BR" sz="2400" i="1" dirty="0">
                <a:solidFill>
                  <a:schemeClr val="lt1"/>
                </a:solidFill>
                <a:latin typeface="Calibri"/>
                <a:ea typeface="Calibri"/>
                <a:cs typeface="Calibri"/>
                <a:sym typeface="Calibri"/>
              </a:rPr>
              <a:t>A</a:t>
            </a:r>
            <a:r>
              <a:rPr lang="pt-BR" sz="2400" b="1" i="1" dirty="0">
                <a:solidFill>
                  <a:schemeClr val="lt1"/>
                </a:solidFill>
                <a:latin typeface="Calibri"/>
                <a:ea typeface="Calibri"/>
                <a:cs typeface="Calibri"/>
                <a:sym typeface="Calibri"/>
              </a:rPr>
              <a:t>rt. 476.</a:t>
            </a:r>
            <a:r>
              <a:rPr lang="pt-BR" sz="2400" i="1" dirty="0">
                <a:solidFill>
                  <a:schemeClr val="lt1"/>
                </a:solidFill>
                <a:latin typeface="Calibri"/>
                <a:ea typeface="Calibri"/>
                <a:cs typeface="Calibri"/>
                <a:sym typeface="Calibri"/>
              </a:rPr>
              <a:t> Encerrada a instrução, será concedida a palavra ao Ministério Público, que fará a acusação, nos limites da pronúncia ou das decisões posteriores que julgaram admissível a acusação, sustentando, se for o caso, a existência de circunstância agravante.”</a:t>
            </a:r>
            <a:r>
              <a:rPr lang="pt-BR" sz="2400" dirty="0">
                <a:solidFill>
                  <a:schemeClr val="lt1"/>
                </a:solidFill>
                <a:latin typeface="Calibri"/>
                <a:ea typeface="Calibri"/>
                <a:cs typeface="Calibri"/>
                <a:sym typeface="Calibri"/>
              </a:rPr>
              <a:t> </a:t>
            </a:r>
          </a:p>
          <a:p>
            <a:endParaRPr lang="pt-BR" dirty="0"/>
          </a:p>
        </p:txBody>
      </p:sp>
    </p:spTree>
    <p:extLst>
      <p:ext uri="{BB962C8B-B14F-4D97-AF65-F5344CB8AC3E}">
        <p14:creationId xmlns:p14="http://schemas.microsoft.com/office/powerpoint/2010/main" val="1067251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986066-A079-C9B2-4851-B74DA7DCDA21}"/>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8BF1F5B-9A22-B21E-7BE6-DCADD0153E69}"/>
              </a:ext>
            </a:extLst>
          </p:cNvPr>
          <p:cNvSpPr>
            <a:spLocks noGrp="1"/>
          </p:cNvSpPr>
          <p:nvPr>
            <p:ph idx="1"/>
          </p:nvPr>
        </p:nvSpPr>
        <p:spPr/>
        <p:txBody>
          <a:bodyPr>
            <a:normAutofit lnSpcReduction="10000"/>
          </a:bodyPr>
          <a:lstStyle/>
          <a:p>
            <a:pPr marL="342900" lvl="0" indent="-342900" algn="just" rtl="0">
              <a:lnSpc>
                <a:spcPct val="90000"/>
              </a:lnSpc>
              <a:spcBef>
                <a:spcPts val="320"/>
              </a:spcBef>
              <a:spcAft>
                <a:spcPts val="0"/>
              </a:spcAft>
              <a:buClr>
                <a:schemeClr val="dk1"/>
              </a:buClr>
              <a:buSzPts val="1600"/>
              <a:buChar char="•"/>
            </a:pPr>
            <a:r>
              <a:rPr lang="pt-BR" sz="2400" dirty="0"/>
              <a:t>- Trata-se de decisão </a:t>
            </a:r>
            <a:r>
              <a:rPr lang="pt-BR" sz="2400" b="1" u="sng" dirty="0"/>
              <a:t>interlocutória mista não terminativa</a:t>
            </a:r>
            <a:r>
              <a:rPr lang="pt-BR" sz="2400" dirty="0"/>
              <a:t>, isto porque o Juiz deve resolver uma questão incidental, ou seja, se a acusação é ou não é admissível, a decisão pela qual o Juiz resolve uma questão incidental é denominada de interlocutória, em oposição às decisões terminativas, que encerram o processo;</a:t>
            </a:r>
            <a:endParaRPr lang="pt-BR" dirty="0"/>
          </a:p>
          <a:p>
            <a:pPr marL="342900" lvl="0" indent="-342900" algn="just" rtl="0">
              <a:lnSpc>
                <a:spcPct val="90000"/>
              </a:lnSpc>
              <a:spcBef>
                <a:spcPts val="320"/>
              </a:spcBef>
              <a:spcAft>
                <a:spcPts val="0"/>
              </a:spcAft>
              <a:buClr>
                <a:schemeClr val="dk1"/>
              </a:buClr>
              <a:buSzPts val="1600"/>
              <a:buChar char="•"/>
            </a:pPr>
            <a:r>
              <a:rPr lang="pt-BR" sz="2400" dirty="0"/>
              <a:t>- </a:t>
            </a:r>
            <a:r>
              <a:rPr lang="pt-BR" sz="2400" b="1" u="sng" dirty="0"/>
              <a:t>requisitos </a:t>
            </a:r>
            <a:r>
              <a:rPr lang="pt-BR" sz="2400" dirty="0"/>
              <a:t>para a decisão de pronúncia, </a:t>
            </a:r>
            <a:r>
              <a:rPr lang="pt-BR" sz="2400" b="1" dirty="0"/>
              <a:t>prova da materialidade do fato</a:t>
            </a:r>
            <a:r>
              <a:rPr lang="pt-BR" sz="2400" dirty="0"/>
              <a:t> e </a:t>
            </a:r>
            <a:r>
              <a:rPr lang="pt-BR" sz="2400" b="1" dirty="0"/>
              <a:t>indícios suficiente de autoria ou participação</a:t>
            </a:r>
            <a:r>
              <a:rPr lang="pt-BR" sz="2400" dirty="0"/>
              <a:t>;</a:t>
            </a:r>
            <a:endParaRPr lang="pt-BR" dirty="0"/>
          </a:p>
          <a:p>
            <a:pPr marL="342900" lvl="0" indent="-342900" algn="just" rtl="0">
              <a:lnSpc>
                <a:spcPct val="90000"/>
              </a:lnSpc>
              <a:spcBef>
                <a:spcPts val="320"/>
              </a:spcBef>
              <a:spcAft>
                <a:spcPts val="0"/>
              </a:spcAft>
              <a:buClr>
                <a:schemeClr val="dk1"/>
              </a:buClr>
              <a:buSzPts val="1600"/>
              <a:buChar char="•"/>
            </a:pPr>
            <a:r>
              <a:rPr lang="pt-BR" sz="2400" dirty="0"/>
              <a:t>- a existência do crime pode ser comprovada não só pela materialidade atestada no laudo de exame de corpo de delito, mas também por qualquer outro Direito, conforme previsão do artigo 167, do CPP, em que o legislador admite que a prova testemunhal possa suprir a falta de exame de corpo de delito, se os vestígios desaparecerem; </a:t>
            </a:r>
            <a:endParaRPr lang="pt-BR" dirty="0"/>
          </a:p>
          <a:p>
            <a:endParaRPr lang="pt-BR" dirty="0"/>
          </a:p>
        </p:txBody>
      </p:sp>
    </p:spTree>
    <p:extLst>
      <p:ext uri="{BB962C8B-B14F-4D97-AF65-F5344CB8AC3E}">
        <p14:creationId xmlns:p14="http://schemas.microsoft.com/office/powerpoint/2010/main" val="1437337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BAE468A-F138-9F32-09B8-C6CC8F67553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C63DA62-0343-6932-B5AA-92737F707302}"/>
              </a:ext>
            </a:extLst>
          </p:cNvPr>
          <p:cNvSpPr>
            <a:spLocks noGrp="1"/>
          </p:cNvSpPr>
          <p:nvPr>
            <p:ph idx="1"/>
          </p:nvPr>
        </p:nvSpPr>
        <p:spPr/>
        <p:txBody>
          <a:bodyPr/>
          <a:lstStyle/>
          <a:p>
            <a:pPr algn="just"/>
            <a:r>
              <a:rPr lang="pt-BR" dirty="0"/>
              <a:t>- pela doutrina tradicional impera o princípio do in dúbio pro </a:t>
            </a:r>
            <a:r>
              <a:rPr lang="pt-BR" dirty="0" err="1"/>
              <a:t>societate</a:t>
            </a:r>
            <a:r>
              <a:rPr lang="pt-BR" dirty="0"/>
              <a:t>, ou seja,  na dúvida, diante do material probatório que lhe é apresentado, deve o juiz decidir sempre a favor da sociedade, pronunciando o réu e o mandando o caso a júri, para que o Conselho de Sentença manifeste-se sobre a imputação feita na denúncia; </a:t>
            </a:r>
          </a:p>
          <a:p>
            <a:pPr algn="just"/>
            <a:r>
              <a:rPr lang="pt-BR" dirty="0"/>
              <a:t>- Paulo Rangel sustenta que “se há duvida, é porque o Ministério Público não logrou êxito na acusação que formulou em sua denúncia, sob o aspecto da autoria e materialidade, não sendo admissível que sua falência funcional seja resolvida em desfavor do acusado, mandando-o a júri, onde o sistema que impera, lamentavelmente, é o da íntima convicção.”</a:t>
            </a:r>
          </a:p>
          <a:p>
            <a:endParaRPr lang="pt-BR" dirty="0"/>
          </a:p>
        </p:txBody>
      </p:sp>
    </p:spTree>
    <p:extLst>
      <p:ext uri="{BB962C8B-B14F-4D97-AF65-F5344CB8AC3E}">
        <p14:creationId xmlns:p14="http://schemas.microsoft.com/office/powerpoint/2010/main" val="2924678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831D57-F3FE-F4A4-6A8F-43E565628BD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EA09D7A0-C118-084C-09A7-91FCAFFD9C50}"/>
              </a:ext>
            </a:extLst>
          </p:cNvPr>
          <p:cNvSpPr>
            <a:spLocks noGrp="1"/>
          </p:cNvSpPr>
          <p:nvPr>
            <p:ph idx="1"/>
          </p:nvPr>
        </p:nvSpPr>
        <p:spPr/>
        <p:txBody>
          <a:bodyPr>
            <a:normAutofit fontScale="92500" lnSpcReduction="20000"/>
          </a:bodyPr>
          <a:lstStyle/>
          <a:p>
            <a:pPr marL="342900" lvl="0" indent="-342900" algn="just" rtl="0">
              <a:lnSpc>
                <a:spcPct val="90000"/>
              </a:lnSpc>
              <a:spcBef>
                <a:spcPts val="0"/>
              </a:spcBef>
              <a:spcAft>
                <a:spcPts val="0"/>
              </a:spcAft>
              <a:buClr>
                <a:schemeClr val="dk1"/>
              </a:buClr>
              <a:buSzPts val="1300"/>
              <a:buChar char="•"/>
            </a:pPr>
            <a:r>
              <a:rPr lang="pt-BR" sz="2400" dirty="0"/>
              <a:t>- “</a:t>
            </a:r>
            <a:r>
              <a:rPr lang="pt-BR" sz="2400" i="1" dirty="0"/>
              <a:t>um promotor bem falante, convincente em suas palavras, pode condenar um réu, na dúvida. Júri é linguagem</a:t>
            </a:r>
            <a:r>
              <a:rPr lang="pt-BR" sz="2400" dirty="0"/>
              <a:t>”.</a:t>
            </a:r>
            <a:endParaRPr lang="pt-BR" dirty="0"/>
          </a:p>
          <a:p>
            <a:pPr marL="342900" lvl="0" indent="-342900" algn="just" rtl="0">
              <a:lnSpc>
                <a:spcPct val="90000"/>
              </a:lnSpc>
              <a:spcBef>
                <a:spcPts val="260"/>
              </a:spcBef>
              <a:spcAft>
                <a:spcPts val="0"/>
              </a:spcAft>
              <a:buClr>
                <a:schemeClr val="dk1"/>
              </a:buClr>
              <a:buSzPts val="1300"/>
              <a:buChar char="•"/>
            </a:pPr>
            <a:r>
              <a:rPr lang="pt-BR" sz="2400" dirty="0"/>
              <a:t>- O professor Fernando da Costa Tourinho Filho, cita a lição do Dr. José Henrique Rodrigues Torres, sobre o tema:</a:t>
            </a:r>
            <a:endParaRPr lang="pt-BR" dirty="0"/>
          </a:p>
          <a:p>
            <a:pPr marL="342900" lvl="0" indent="-342900" algn="just" rtl="0">
              <a:lnSpc>
                <a:spcPct val="90000"/>
              </a:lnSpc>
              <a:spcBef>
                <a:spcPts val="260"/>
              </a:spcBef>
              <a:spcAft>
                <a:spcPts val="0"/>
              </a:spcAft>
              <a:buClr>
                <a:schemeClr val="dk1"/>
              </a:buClr>
              <a:buSzPts val="1300"/>
              <a:buChar char="•"/>
            </a:pPr>
            <a:r>
              <a:rPr lang="pt-BR" sz="2400" b="1" u="sng" dirty="0"/>
              <a:t>“Incensurável a observação do Juiz de Direito da Vara do Júri de Campinas/SP, José Henrique Rodrigues Torres: “Não me parece devido nem jurídico, na pronúncia, o provérbio in dubio pro </a:t>
            </a:r>
            <a:r>
              <a:rPr lang="pt-BR" sz="2400" b="1" u="sng" dirty="0" err="1"/>
              <a:t>societate</a:t>
            </a:r>
            <a:r>
              <a:rPr lang="pt-BR" sz="2400" b="1" u="sng" dirty="0"/>
              <a:t>. Não se pode admitir nenhum julgamento com base na dúvida. Nenhum. O uso da mencionada expressão é um equívoco que, infelizmente, tem ocorrido com frequência. Para prolatar a pronúncia, embora a decisão não seja de mérito, mas sim de exame de viabilidade da acusação, deve o juiz auferir a suficiência das provas e indícios. É por isso que, na pronúncia, deve o juiz afirmar, fundamentadamente, que está convencido da existência de indícios de que o réu seja o autor desse crime.,.. O julgamento com base na dúvida não interessa a sociedade.”</a:t>
            </a:r>
            <a:endParaRPr lang="pt-BR" sz="2400" dirty="0"/>
          </a:p>
          <a:p>
            <a:pPr marL="342900" lvl="0" indent="-342900" algn="just" rtl="0">
              <a:lnSpc>
                <a:spcPct val="90000"/>
              </a:lnSpc>
              <a:spcBef>
                <a:spcPts val="260"/>
              </a:spcBef>
              <a:spcAft>
                <a:spcPts val="0"/>
              </a:spcAft>
              <a:buClr>
                <a:schemeClr val="dk1"/>
              </a:buClr>
              <a:buSzPts val="1300"/>
              <a:buChar char="•"/>
            </a:pPr>
            <a:r>
              <a:rPr lang="pt-BR" sz="2400" dirty="0"/>
              <a:t>Código de Processo Penal Comentado, volume 2, 10ª edição, São Paulo, Saraiva, 2007, págs:37</a:t>
            </a:r>
            <a:endParaRPr lang="pt-BR" dirty="0"/>
          </a:p>
          <a:p>
            <a:endParaRPr lang="pt-BR" dirty="0"/>
          </a:p>
        </p:txBody>
      </p:sp>
    </p:spTree>
    <p:extLst>
      <p:ext uri="{BB962C8B-B14F-4D97-AF65-F5344CB8AC3E}">
        <p14:creationId xmlns:p14="http://schemas.microsoft.com/office/powerpoint/2010/main" val="3522478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B8EAEE-437C-D44E-84BC-F3365D74F93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5C59276E-52E8-28C6-1886-0F0403D63A2C}"/>
              </a:ext>
            </a:extLst>
          </p:cNvPr>
          <p:cNvSpPr>
            <a:spLocks noGrp="1"/>
          </p:cNvSpPr>
          <p:nvPr>
            <p:ph idx="1"/>
          </p:nvPr>
        </p:nvSpPr>
        <p:spPr/>
        <p:txBody>
          <a:bodyPr>
            <a:normAutofit fontScale="92500" lnSpcReduction="10000"/>
          </a:bodyPr>
          <a:lstStyle/>
          <a:p>
            <a:pPr marL="342900" lvl="0" indent="-342900" algn="just" rtl="0">
              <a:lnSpc>
                <a:spcPct val="90000"/>
              </a:lnSpc>
              <a:spcBef>
                <a:spcPts val="320"/>
              </a:spcBef>
              <a:spcAft>
                <a:spcPts val="0"/>
              </a:spcAft>
              <a:buClr>
                <a:schemeClr val="dk1"/>
              </a:buClr>
              <a:buSzPts val="1600"/>
              <a:buChar char="•"/>
            </a:pPr>
            <a:r>
              <a:rPr lang="pt-BR" sz="2400" dirty="0"/>
              <a:t>- o Juiz, na fase de pronúncia, poderá deparar-se com crimes conexos, ou seja, um crime doloso contra a vida e outro da competência do juiz singular, mas que está sendo julgado pelo rito do Júri, por força da conexão;</a:t>
            </a:r>
            <a:endParaRPr lang="pt-BR" dirty="0"/>
          </a:p>
          <a:p>
            <a:pPr marL="342900" lvl="0" indent="-342900" algn="just" rtl="0">
              <a:lnSpc>
                <a:spcPct val="90000"/>
              </a:lnSpc>
              <a:spcBef>
                <a:spcPts val="320"/>
              </a:spcBef>
              <a:spcAft>
                <a:spcPts val="0"/>
              </a:spcAft>
              <a:buClr>
                <a:schemeClr val="dk1"/>
              </a:buClr>
              <a:buSzPts val="1600"/>
              <a:buChar char="•"/>
            </a:pPr>
            <a:r>
              <a:rPr lang="pt-BR" sz="2400" dirty="0"/>
              <a:t>- nesse caso, o Juiz não pode condenar ou absolver ou impronunciar o réu pelo crime comum (que não é de competência do Júri) </a:t>
            </a:r>
            <a:r>
              <a:rPr lang="pt-BR" sz="2400" b="1" u="sng" dirty="0"/>
              <a:t>e pronunciar o réu pelo crime doloso contra a vida</a:t>
            </a:r>
            <a:r>
              <a:rPr lang="pt-BR" sz="2400" dirty="0"/>
              <a:t>, pois a por força da conexão, é do Conselho de Sentença a competência para se manifestar também sobre o crime comum;</a:t>
            </a:r>
            <a:endParaRPr lang="pt-BR" dirty="0"/>
          </a:p>
          <a:p>
            <a:pPr marL="342900" lvl="0" indent="-342900" algn="just" rtl="0">
              <a:lnSpc>
                <a:spcPct val="90000"/>
              </a:lnSpc>
              <a:spcBef>
                <a:spcPts val="320"/>
              </a:spcBef>
              <a:spcAft>
                <a:spcPts val="0"/>
              </a:spcAft>
              <a:buClr>
                <a:schemeClr val="dk1"/>
              </a:buClr>
              <a:buSzPts val="1600"/>
              <a:buChar char="•"/>
            </a:pPr>
            <a:r>
              <a:rPr lang="pt-BR" sz="2400" dirty="0"/>
              <a:t>- há entendimentos minoritários (Guilherme Madeira </a:t>
            </a:r>
            <a:r>
              <a:rPr lang="pt-BR" sz="2400" dirty="0" err="1"/>
              <a:t>Dezem</a:t>
            </a:r>
            <a:r>
              <a:rPr lang="pt-BR" sz="2400" dirty="0"/>
              <a:t>), que julgam ser possível, nesta fase, que o pelo crime principal e p.ex., absolva ou impronuncie o réu pelo crime conexo; </a:t>
            </a:r>
            <a:endParaRPr lang="pt-BR" dirty="0"/>
          </a:p>
          <a:p>
            <a:pPr marL="342900" lvl="0" indent="-342900" algn="just" rtl="0">
              <a:lnSpc>
                <a:spcPct val="90000"/>
              </a:lnSpc>
              <a:spcBef>
                <a:spcPts val="320"/>
              </a:spcBef>
              <a:spcAft>
                <a:spcPts val="0"/>
              </a:spcAft>
              <a:buClr>
                <a:schemeClr val="dk1"/>
              </a:buClr>
              <a:buSzPts val="1600"/>
              <a:buChar char="•"/>
            </a:pPr>
            <a:r>
              <a:rPr lang="pt-BR" sz="2400" dirty="0"/>
              <a:t>- se impronunciar pelo crime doloso contra a vida, deve remeter o processo à Vara Singular, se entender que há evidências do crime conexo; </a:t>
            </a:r>
            <a:endParaRPr lang="pt-BR" dirty="0"/>
          </a:p>
          <a:p>
            <a:endParaRPr lang="pt-BR" dirty="0"/>
          </a:p>
        </p:txBody>
      </p:sp>
    </p:spTree>
    <p:extLst>
      <p:ext uri="{BB962C8B-B14F-4D97-AF65-F5344CB8AC3E}">
        <p14:creationId xmlns:p14="http://schemas.microsoft.com/office/powerpoint/2010/main" val="1356098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AF8B85-86AB-33A5-3DA5-47CA339FAB0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5AAEA83-C8B7-45FE-AFAD-9131E37D6774}"/>
              </a:ext>
            </a:extLst>
          </p:cNvPr>
          <p:cNvSpPr>
            <a:spLocks noGrp="1"/>
          </p:cNvSpPr>
          <p:nvPr>
            <p:ph idx="1"/>
          </p:nvPr>
        </p:nvSpPr>
        <p:spPr/>
        <p:txBody>
          <a:bodyPr>
            <a:normAutofit fontScale="92500" lnSpcReduction="20000"/>
          </a:bodyPr>
          <a:lstStyle/>
          <a:p>
            <a:pPr marL="342900" lvl="0" indent="-342900" algn="just" rtl="0">
              <a:lnSpc>
                <a:spcPct val="90000"/>
              </a:lnSpc>
              <a:spcBef>
                <a:spcPts val="300"/>
              </a:spcBef>
              <a:spcAft>
                <a:spcPts val="0"/>
              </a:spcAft>
              <a:buClr>
                <a:schemeClr val="dk1"/>
              </a:buClr>
              <a:buSzPts val="1500"/>
              <a:buChar char="•"/>
            </a:pPr>
            <a:r>
              <a:rPr lang="pt-BR" sz="2400" dirty="0"/>
              <a:t> - as qualificadoras são circunstâncias legais especiais do crime que se encontram previstas na parte especial do Código Penal e, uma vez retiradas do comportamento do agente, não excluem o ilícito penal, mas sim, diminuem sua sanção, ou seja, permitem punição somente pelo </a:t>
            </a:r>
            <a:r>
              <a:rPr lang="pt-BR" sz="2400" i="1" dirty="0"/>
              <a:t>caput </a:t>
            </a:r>
            <a:r>
              <a:rPr lang="pt-BR" sz="2400" dirty="0"/>
              <a:t>do dispositivo legal; </a:t>
            </a:r>
            <a:endParaRPr lang="pt-BR" dirty="0"/>
          </a:p>
          <a:p>
            <a:pPr marL="342900" lvl="0" indent="-342900" algn="just" rtl="0">
              <a:lnSpc>
                <a:spcPct val="90000"/>
              </a:lnSpc>
              <a:spcBef>
                <a:spcPts val="300"/>
              </a:spcBef>
              <a:spcAft>
                <a:spcPts val="0"/>
              </a:spcAft>
              <a:buClr>
                <a:schemeClr val="dk1"/>
              </a:buClr>
              <a:buSzPts val="1500"/>
              <a:buChar char="•"/>
            </a:pPr>
            <a:r>
              <a:rPr lang="pt-BR" sz="2400" dirty="0"/>
              <a:t>- dessa forma, não podem ser incluídas na pronúncia, qualificadoras não descritas na denúncia; </a:t>
            </a:r>
            <a:endParaRPr lang="pt-BR" dirty="0"/>
          </a:p>
          <a:p>
            <a:pPr marL="342900" lvl="0" indent="-342900" algn="just" rtl="0">
              <a:lnSpc>
                <a:spcPct val="90000"/>
              </a:lnSpc>
              <a:spcBef>
                <a:spcPts val="300"/>
              </a:spcBef>
              <a:spcAft>
                <a:spcPts val="0"/>
              </a:spcAft>
              <a:buClr>
                <a:schemeClr val="dk1"/>
              </a:buClr>
              <a:buSzPts val="1500"/>
              <a:buChar char="•"/>
            </a:pPr>
            <a:r>
              <a:rPr lang="pt-BR" sz="2400" dirty="0"/>
              <a:t>Pronúncia e seus efeitos:</a:t>
            </a:r>
            <a:endParaRPr lang="pt-BR" dirty="0"/>
          </a:p>
          <a:p>
            <a:pPr marL="342900" lvl="0" indent="-342900" algn="just" rtl="0">
              <a:lnSpc>
                <a:spcPct val="90000"/>
              </a:lnSpc>
              <a:spcBef>
                <a:spcPts val="300"/>
              </a:spcBef>
              <a:spcAft>
                <a:spcPts val="0"/>
              </a:spcAft>
              <a:buClr>
                <a:schemeClr val="dk1"/>
              </a:buClr>
              <a:buSzPts val="1500"/>
              <a:buChar char="•"/>
            </a:pPr>
            <a:r>
              <a:rPr lang="pt-BR" sz="2400" dirty="0"/>
              <a:t>- a pronúncia, uma vez prolatada, produz os seguintes efeitos:</a:t>
            </a:r>
            <a:endParaRPr lang="pt-BR" dirty="0"/>
          </a:p>
          <a:p>
            <a:pPr marL="342900" lvl="0" indent="-342900" algn="just" rtl="0">
              <a:lnSpc>
                <a:spcPct val="90000"/>
              </a:lnSpc>
              <a:spcBef>
                <a:spcPts val="300"/>
              </a:spcBef>
              <a:spcAft>
                <a:spcPts val="0"/>
              </a:spcAft>
              <a:buClr>
                <a:schemeClr val="dk1"/>
              </a:buClr>
              <a:buSzPts val="1500"/>
              <a:buChar char="•"/>
            </a:pPr>
            <a:r>
              <a:rPr lang="pt-BR" sz="2400" dirty="0"/>
              <a:t>a) interrompe a prescrição; </a:t>
            </a:r>
            <a:endParaRPr lang="pt-BR" dirty="0"/>
          </a:p>
          <a:p>
            <a:pPr marL="342900" lvl="0" indent="-342900" algn="just" rtl="0">
              <a:lnSpc>
                <a:spcPct val="90000"/>
              </a:lnSpc>
              <a:spcBef>
                <a:spcPts val="300"/>
              </a:spcBef>
              <a:spcAft>
                <a:spcPts val="0"/>
              </a:spcAft>
              <a:buClr>
                <a:schemeClr val="dk1"/>
              </a:buClr>
              <a:buSzPts val="1500"/>
              <a:buChar char="•"/>
            </a:pPr>
            <a:r>
              <a:rPr lang="pt-BR" sz="2400" i="1" dirty="0"/>
              <a:t>“</a:t>
            </a:r>
            <a:r>
              <a:rPr lang="pt-BR" sz="2400" b="1" i="1" dirty="0"/>
              <a:t>Art. 117 </a:t>
            </a:r>
            <a:r>
              <a:rPr lang="pt-BR" sz="2400" i="1" dirty="0"/>
              <a:t>- O curso da prescrição interrompe-se: (Redação dada pela Lei nº 7.209, de 11.7.1984)</a:t>
            </a:r>
            <a:endParaRPr lang="pt-BR" sz="2400" dirty="0"/>
          </a:p>
          <a:p>
            <a:pPr marL="342900" lvl="0" indent="-342900" algn="just" rtl="0">
              <a:lnSpc>
                <a:spcPct val="90000"/>
              </a:lnSpc>
              <a:spcBef>
                <a:spcPts val="300"/>
              </a:spcBef>
              <a:spcAft>
                <a:spcPts val="0"/>
              </a:spcAft>
              <a:buClr>
                <a:schemeClr val="dk1"/>
              </a:buClr>
              <a:buSzPts val="1500"/>
              <a:buChar char="•"/>
            </a:pPr>
            <a:r>
              <a:rPr lang="pt-BR" sz="2400" b="1" i="1" dirty="0"/>
              <a:t>II </a:t>
            </a:r>
            <a:r>
              <a:rPr lang="pt-BR" sz="2400" i="1" dirty="0"/>
              <a:t>- pela pronúncia; (Redação dada pela Lei nº 7.209, de 11.7.1984)”</a:t>
            </a:r>
            <a:endParaRPr lang="pt-BR" sz="2400" dirty="0"/>
          </a:p>
          <a:p>
            <a:pPr marL="342900" lvl="0" indent="-342900" algn="just" rtl="0">
              <a:lnSpc>
                <a:spcPct val="90000"/>
              </a:lnSpc>
              <a:spcBef>
                <a:spcPts val="300"/>
              </a:spcBef>
              <a:spcAft>
                <a:spcPts val="0"/>
              </a:spcAft>
              <a:buClr>
                <a:schemeClr val="dk1"/>
              </a:buClr>
              <a:buSzPts val="1500"/>
              <a:buChar char="•"/>
            </a:pPr>
            <a:r>
              <a:rPr lang="pt-BR" sz="2400" i="1" dirty="0"/>
              <a:t> </a:t>
            </a:r>
            <a:r>
              <a:rPr lang="pt-BR" sz="2400" dirty="0"/>
              <a:t>- esta interrupção é mantida, mesmo que o Tribunal do Júri, desclassifique o crime em decisão final, havendo súmula, sobre o tema (súmula 191, STJ):</a:t>
            </a:r>
            <a:endParaRPr lang="pt-BR" dirty="0"/>
          </a:p>
          <a:p>
            <a:endParaRPr lang="pt-BR" dirty="0"/>
          </a:p>
        </p:txBody>
      </p:sp>
    </p:spTree>
    <p:extLst>
      <p:ext uri="{BB962C8B-B14F-4D97-AF65-F5344CB8AC3E}">
        <p14:creationId xmlns:p14="http://schemas.microsoft.com/office/powerpoint/2010/main" val="23532631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0673622-82BA-5F83-E00F-D2AE846DA4C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B4139A0-35D0-E72F-7547-4468995EC41E}"/>
              </a:ext>
            </a:extLst>
          </p:cNvPr>
          <p:cNvSpPr>
            <a:spLocks noGrp="1"/>
          </p:cNvSpPr>
          <p:nvPr>
            <p:ph idx="1"/>
          </p:nvPr>
        </p:nvSpPr>
        <p:spPr/>
        <p:txBody>
          <a:bodyPr>
            <a:normAutofit fontScale="92500"/>
          </a:bodyPr>
          <a:lstStyle/>
          <a:p>
            <a:pPr marL="342900" lvl="0" indent="-342900" algn="just" rtl="0">
              <a:lnSpc>
                <a:spcPct val="90000"/>
              </a:lnSpc>
              <a:spcBef>
                <a:spcPts val="0"/>
              </a:spcBef>
              <a:spcAft>
                <a:spcPts val="0"/>
              </a:spcAft>
              <a:buClr>
                <a:schemeClr val="dk1"/>
              </a:buClr>
              <a:buSzPts val="1300"/>
              <a:buChar char="•"/>
            </a:pPr>
            <a:r>
              <a:rPr lang="pt-BR" sz="2400" dirty="0"/>
              <a:t>- pode ser modificada, se houver circunstância superveniente;</a:t>
            </a:r>
            <a:endParaRPr lang="pt-BR" dirty="0"/>
          </a:p>
          <a:p>
            <a:pPr marL="342900" lvl="0" indent="-342900" algn="just" rtl="0">
              <a:lnSpc>
                <a:spcPct val="90000"/>
              </a:lnSpc>
              <a:spcBef>
                <a:spcPts val="260"/>
              </a:spcBef>
              <a:spcAft>
                <a:spcPts val="0"/>
              </a:spcAft>
              <a:buClr>
                <a:schemeClr val="dk1"/>
              </a:buClr>
              <a:buSzPts val="1300"/>
              <a:buChar char="•"/>
            </a:pPr>
            <a:r>
              <a:rPr lang="pt-BR" sz="2400" b="1" i="1" dirty="0"/>
              <a:t>“Art. 421.</a:t>
            </a:r>
            <a:r>
              <a:rPr lang="pt-BR" sz="2400" i="1" dirty="0"/>
              <a:t> Preclusa a decisão de pronúncia, os autos serão encaminhados ao juiz presidente do Tribunal do Júri. (Redação dada pela Lei nº 11.689, de 2008)</a:t>
            </a:r>
            <a:endParaRPr lang="pt-BR" sz="2400" dirty="0"/>
          </a:p>
          <a:p>
            <a:pPr marL="342900" lvl="0" indent="-342900" algn="just" rtl="0">
              <a:lnSpc>
                <a:spcPct val="90000"/>
              </a:lnSpc>
              <a:spcBef>
                <a:spcPts val="260"/>
              </a:spcBef>
              <a:spcAft>
                <a:spcPts val="0"/>
              </a:spcAft>
              <a:buClr>
                <a:schemeClr val="dk1"/>
              </a:buClr>
              <a:buSzPts val="1300"/>
              <a:buChar char="•"/>
            </a:pPr>
            <a:r>
              <a:rPr lang="pt-BR" sz="2400" b="1" dirty="0"/>
              <a:t>§ 1o Ainda que preclusa a decisão de pronúncia, havendo circunstância superveniente que altere a classificação do crime, o juiz ordenará a remessa dos autos ao Ministério Público</a:t>
            </a:r>
            <a:r>
              <a:rPr lang="pt-BR" sz="2400" i="1" dirty="0"/>
              <a:t>. (Incluído pela Lei nº 11.689, de 2008)</a:t>
            </a:r>
            <a:endParaRPr lang="pt-BR" sz="2400" dirty="0"/>
          </a:p>
          <a:p>
            <a:pPr marL="342900" lvl="0" indent="-342900" algn="just" rtl="0">
              <a:lnSpc>
                <a:spcPct val="90000"/>
              </a:lnSpc>
              <a:spcBef>
                <a:spcPts val="260"/>
              </a:spcBef>
              <a:spcAft>
                <a:spcPts val="0"/>
              </a:spcAft>
              <a:buClr>
                <a:schemeClr val="dk1"/>
              </a:buClr>
              <a:buSzPts val="1300"/>
              <a:buChar char="•"/>
            </a:pPr>
            <a:r>
              <a:rPr lang="pt-BR" sz="2400" b="1" i="1" dirty="0"/>
              <a:t>§ 2o</a:t>
            </a:r>
            <a:r>
              <a:rPr lang="pt-BR" sz="2400" i="1" dirty="0"/>
              <a:t> Em seguida, os autos serão conclusos ao juiz para decisão. (Incluído pela Lei nº 11.689, de 2008</a:t>
            </a:r>
            <a:r>
              <a:rPr lang="pt-BR" sz="2400" dirty="0"/>
              <a:t>)”</a:t>
            </a:r>
            <a:endParaRPr lang="pt-BR" dirty="0"/>
          </a:p>
          <a:p>
            <a:pPr marL="342900" lvl="0" indent="-342900" algn="just" rtl="0">
              <a:lnSpc>
                <a:spcPct val="90000"/>
              </a:lnSpc>
              <a:spcBef>
                <a:spcPts val="260"/>
              </a:spcBef>
              <a:spcAft>
                <a:spcPts val="0"/>
              </a:spcAft>
              <a:buClr>
                <a:schemeClr val="dk1"/>
              </a:buClr>
              <a:buSzPts val="1300"/>
              <a:buChar char="•"/>
            </a:pPr>
            <a:r>
              <a:rPr lang="pt-BR" sz="2400" dirty="0"/>
              <a:t>b) prisão preventiva:</a:t>
            </a:r>
            <a:endParaRPr lang="pt-BR" dirty="0"/>
          </a:p>
          <a:p>
            <a:pPr marL="342900" lvl="0" indent="-342900" algn="just" rtl="0">
              <a:lnSpc>
                <a:spcPct val="90000"/>
              </a:lnSpc>
              <a:spcBef>
                <a:spcPts val="260"/>
              </a:spcBef>
              <a:spcAft>
                <a:spcPts val="0"/>
              </a:spcAft>
              <a:buClr>
                <a:schemeClr val="dk1"/>
              </a:buClr>
              <a:buSzPts val="1300"/>
              <a:buChar char="•"/>
            </a:pPr>
            <a:r>
              <a:rPr lang="pt-BR" sz="2400" dirty="0"/>
              <a:t>- pode ser decretada, se houver mudança na situação fática que autorize a sua decretação, o simples fato de se pronunciar o acusado, por si só, não autoriza a pronúncia; </a:t>
            </a:r>
            <a:endParaRPr lang="pt-BR" dirty="0"/>
          </a:p>
          <a:p>
            <a:endParaRPr lang="pt-BR" dirty="0"/>
          </a:p>
        </p:txBody>
      </p:sp>
    </p:spTree>
    <p:extLst>
      <p:ext uri="{BB962C8B-B14F-4D97-AF65-F5344CB8AC3E}">
        <p14:creationId xmlns:p14="http://schemas.microsoft.com/office/powerpoint/2010/main" val="3745017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62B385-4C17-F8DD-2621-024676BC5641}"/>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FE5E86C-D28F-B5FD-8C4C-9F9D072F7BEA}"/>
              </a:ext>
            </a:extLst>
          </p:cNvPr>
          <p:cNvSpPr>
            <a:spLocks noGrp="1"/>
          </p:cNvSpPr>
          <p:nvPr>
            <p:ph idx="1"/>
          </p:nvPr>
        </p:nvSpPr>
        <p:spPr/>
        <p:txBody>
          <a:bodyPr/>
          <a:lstStyle/>
          <a:p>
            <a:pPr marL="342900" lvl="0" indent="-342900" algn="just" rtl="0">
              <a:lnSpc>
                <a:spcPct val="90000"/>
              </a:lnSpc>
              <a:spcBef>
                <a:spcPts val="260"/>
              </a:spcBef>
              <a:spcAft>
                <a:spcPts val="0"/>
              </a:spcAft>
              <a:buClr>
                <a:schemeClr val="dk1"/>
              </a:buClr>
              <a:buSzPts val="1300"/>
              <a:buChar char="•"/>
            </a:pPr>
            <a:r>
              <a:rPr lang="pt-BR" sz="2400" dirty="0"/>
              <a:t>Recurso cabível:</a:t>
            </a:r>
            <a:endParaRPr lang="pt-BR" dirty="0"/>
          </a:p>
          <a:p>
            <a:pPr marL="342900" lvl="0" indent="-342900" algn="just" rtl="0">
              <a:lnSpc>
                <a:spcPct val="90000"/>
              </a:lnSpc>
              <a:spcBef>
                <a:spcPts val="260"/>
              </a:spcBef>
              <a:spcAft>
                <a:spcPts val="0"/>
              </a:spcAft>
              <a:buClr>
                <a:schemeClr val="dk1"/>
              </a:buClr>
              <a:buSzPts val="1300"/>
              <a:buChar char="•"/>
            </a:pPr>
            <a:r>
              <a:rPr lang="pt-BR" sz="2400" dirty="0"/>
              <a:t>- Recurso em sentido estrito (art. 581, IV, do Código de Processo Penal):</a:t>
            </a:r>
            <a:endParaRPr lang="pt-BR" dirty="0"/>
          </a:p>
          <a:p>
            <a:pPr marL="342900" lvl="0" indent="-342900" algn="just" rtl="0">
              <a:lnSpc>
                <a:spcPct val="90000"/>
              </a:lnSpc>
              <a:spcBef>
                <a:spcPts val="260"/>
              </a:spcBef>
              <a:spcAft>
                <a:spcPts val="0"/>
              </a:spcAft>
              <a:buClr>
                <a:schemeClr val="dk1"/>
              </a:buClr>
              <a:buSzPts val="1300"/>
              <a:buChar char="•"/>
            </a:pPr>
            <a:r>
              <a:rPr lang="pt-BR" sz="2400" i="1" dirty="0"/>
              <a:t>“Art. 581. Caberá recurso, no sentido estrito, da decisão, despacho ou sentença:</a:t>
            </a:r>
            <a:endParaRPr lang="pt-BR" sz="2400" dirty="0"/>
          </a:p>
          <a:p>
            <a:pPr marL="342900" lvl="0" indent="-342900" algn="just" rtl="0">
              <a:lnSpc>
                <a:spcPct val="90000"/>
              </a:lnSpc>
              <a:spcBef>
                <a:spcPts val="260"/>
              </a:spcBef>
              <a:spcAft>
                <a:spcPts val="0"/>
              </a:spcAft>
              <a:buClr>
                <a:schemeClr val="dk1"/>
              </a:buClr>
              <a:buSzPts val="1300"/>
              <a:buChar char="•"/>
            </a:pPr>
            <a:r>
              <a:rPr lang="pt-BR" sz="2400" i="1" dirty="0"/>
              <a:t>IV - que pronunciar o réu; (Redação dada pela Lei nº 11.689, de 2008</a:t>
            </a:r>
            <a:r>
              <a:rPr lang="pt-BR" sz="2400" dirty="0"/>
              <a:t>)”</a:t>
            </a:r>
          </a:p>
          <a:p>
            <a:pPr marL="342900" lvl="0" indent="-342900" algn="just" rtl="0">
              <a:lnSpc>
                <a:spcPct val="90000"/>
              </a:lnSpc>
              <a:spcBef>
                <a:spcPts val="260"/>
              </a:spcBef>
              <a:spcAft>
                <a:spcPts val="0"/>
              </a:spcAft>
              <a:buClr>
                <a:schemeClr val="dk1"/>
              </a:buClr>
              <a:buSzPts val="1300"/>
              <a:buChar char="•"/>
            </a:pPr>
            <a:r>
              <a:rPr lang="pt-BR" dirty="0"/>
              <a:t>Pronúncia e elementos informativos colhidos na investigação: </a:t>
            </a:r>
          </a:p>
          <a:p>
            <a:pPr marL="342900" lvl="0" indent="-342900" algn="just" rtl="0">
              <a:lnSpc>
                <a:spcPct val="90000"/>
              </a:lnSpc>
              <a:spcBef>
                <a:spcPts val="260"/>
              </a:spcBef>
              <a:spcAft>
                <a:spcPts val="0"/>
              </a:spcAft>
              <a:buClr>
                <a:schemeClr val="dk1"/>
              </a:buClr>
              <a:buSzPts val="1300"/>
              <a:buChar char="•"/>
            </a:pPr>
            <a:r>
              <a:rPr lang="pt-BR" dirty="0"/>
              <a:t>Em primeiro lugar, temos que o STF, sob a relatoria  do ministro Celso de Mello, pela Segunda Turma, no julgamento do HC 180.144/GO, foi decidido que não é possível decisão de pronúncia baseada exclusivamente em elementos colhidos durante a investigação. </a:t>
            </a:r>
          </a:p>
          <a:p>
            <a:pPr marL="342900" lvl="0" indent="-342900" algn="just" rtl="0">
              <a:lnSpc>
                <a:spcPct val="90000"/>
              </a:lnSpc>
              <a:spcBef>
                <a:spcPts val="260"/>
              </a:spcBef>
              <a:spcAft>
                <a:spcPts val="0"/>
              </a:spcAft>
              <a:buClr>
                <a:schemeClr val="dk1"/>
              </a:buClr>
              <a:buSzPts val="1300"/>
              <a:buChar char="•"/>
            </a:pPr>
            <a:endParaRPr lang="pt-BR" dirty="0"/>
          </a:p>
          <a:p>
            <a:endParaRPr lang="pt-BR" dirty="0"/>
          </a:p>
        </p:txBody>
      </p:sp>
    </p:spTree>
    <p:extLst>
      <p:ext uri="{BB962C8B-B14F-4D97-AF65-F5344CB8AC3E}">
        <p14:creationId xmlns:p14="http://schemas.microsoft.com/office/powerpoint/2010/main" val="2177149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A8DBA7-4490-99BA-5593-9681187C6CC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9EBD4A0-96AD-0FAE-92A6-9EC57F6C6C38}"/>
              </a:ext>
            </a:extLst>
          </p:cNvPr>
          <p:cNvSpPr>
            <a:spLocks noGrp="1"/>
          </p:cNvSpPr>
          <p:nvPr>
            <p:ph idx="1"/>
          </p:nvPr>
        </p:nvSpPr>
        <p:spPr/>
        <p:txBody>
          <a:bodyPr>
            <a:normAutofit fontScale="92500"/>
          </a:bodyPr>
          <a:lstStyle/>
          <a:p>
            <a:pPr algn="just"/>
            <a:r>
              <a:rPr lang="pt-BR" dirty="0"/>
              <a:t> A Sexta Turma do Superior Tribunal de Justiça (Recurso Especial n° 1932774 – AM), considerando que a única prova sobre a autoria do crime foi um depoimento colhido em inquérito, anulou uma condenação por homicídio e despronunciou o réu. Por unanimidade, o colegiado entendeu que não é possível admitir a pronúncia do acusado sem provas produzidas em juízo. </a:t>
            </a:r>
          </a:p>
          <a:p>
            <a:pPr algn="just"/>
            <a:r>
              <a:rPr lang="pt-BR" dirty="0"/>
              <a:t>“Ementa: RECURSO ESPECIAL. HOMICÍDIO. SÚMULA N. 284 DO STF. DISPOSITIVO APONTADO COMO VIOLADO DISSOCIADO DAS RAZÕES RECURSAIS. TRIBUNAL DO JÚRI. ART. 593, III, "D", e § 3º, DO CPP. AUSÊNCIA DE PROVAS JUDICIALIZADAS PARA SUSTENTAR A AUTORIA. ELEMENTOS DE INFORMAÇÃO EXCLUSIVAMENTE PRODUZIDOS NO INQUÉRITO POLICIAL. ART. 155 DO CPP VIOLADO. PRONÚNCIA INCABÍVEL. RECURSO ESPECIAL PARCIALMENTE CONHECIDO E PROVIDO. “</a:t>
            </a:r>
          </a:p>
        </p:txBody>
      </p:sp>
    </p:spTree>
    <p:extLst>
      <p:ext uri="{BB962C8B-B14F-4D97-AF65-F5344CB8AC3E}">
        <p14:creationId xmlns:p14="http://schemas.microsoft.com/office/powerpoint/2010/main" val="3601661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499509-CDC1-36C5-E57A-715314C30623}"/>
              </a:ext>
            </a:extLst>
          </p:cNvPr>
          <p:cNvSpPr>
            <a:spLocks noGrp="1"/>
          </p:cNvSpPr>
          <p:nvPr>
            <p:ph type="title"/>
          </p:nvPr>
        </p:nvSpPr>
        <p:spPr/>
        <p:txBody>
          <a:bodyPr/>
          <a:lstStyle/>
          <a:p>
            <a:pPr algn="ctr"/>
            <a:r>
              <a:rPr lang="pt-BR" dirty="0"/>
              <a:t>Impronúncia:</a:t>
            </a:r>
          </a:p>
        </p:txBody>
      </p:sp>
      <p:sp>
        <p:nvSpPr>
          <p:cNvPr id="3" name="Espaço Reservado para Conteúdo 2">
            <a:extLst>
              <a:ext uri="{FF2B5EF4-FFF2-40B4-BE49-F238E27FC236}">
                <a16:creationId xmlns:a16="http://schemas.microsoft.com/office/drawing/2014/main" id="{D510B218-E351-06BE-5F90-3025FBCA34F6}"/>
              </a:ext>
            </a:extLst>
          </p:cNvPr>
          <p:cNvSpPr>
            <a:spLocks noGrp="1"/>
          </p:cNvSpPr>
          <p:nvPr>
            <p:ph idx="1"/>
          </p:nvPr>
        </p:nvSpPr>
        <p:spPr/>
        <p:txBody>
          <a:bodyPr>
            <a:normAutofit fontScale="92500" lnSpcReduction="10000"/>
          </a:bodyPr>
          <a:lstStyle/>
          <a:p>
            <a:pPr marL="342900" lvl="0" indent="-342900" algn="just" rtl="0">
              <a:lnSpc>
                <a:spcPct val="90000"/>
              </a:lnSpc>
              <a:spcBef>
                <a:spcPts val="260"/>
              </a:spcBef>
              <a:spcAft>
                <a:spcPts val="0"/>
              </a:spcAft>
              <a:buClr>
                <a:schemeClr val="dk1"/>
              </a:buClr>
              <a:buSzPts val="1300"/>
              <a:buChar char="•"/>
            </a:pPr>
            <a:r>
              <a:rPr lang="pt-BR" sz="2400" b="1" i="1" dirty="0"/>
              <a:t>Art. 414.</a:t>
            </a:r>
            <a:r>
              <a:rPr lang="pt-BR" sz="2400" i="1" dirty="0"/>
              <a:t> Não se convencendo da materialidade do fato ou da existência de indícios suficientes de autoria ou de participação, o juiz, fundamentadamente, impronunciará o acusado. (Redação dada pela Lei nº 11.689, de 2008)</a:t>
            </a:r>
            <a:endParaRPr lang="pt-BR" sz="2400" dirty="0"/>
          </a:p>
          <a:p>
            <a:pPr marL="342900" lvl="0" indent="-342900" algn="just" rtl="0">
              <a:lnSpc>
                <a:spcPct val="90000"/>
              </a:lnSpc>
              <a:spcBef>
                <a:spcPts val="260"/>
              </a:spcBef>
              <a:spcAft>
                <a:spcPts val="0"/>
              </a:spcAft>
              <a:buClr>
                <a:schemeClr val="dk1"/>
              </a:buClr>
              <a:buSzPts val="1300"/>
              <a:buChar char="•"/>
            </a:pPr>
            <a:r>
              <a:rPr lang="pt-BR" sz="2400" b="1" i="1" dirty="0"/>
              <a:t>Parágrafo único</a:t>
            </a:r>
            <a:r>
              <a:rPr lang="pt-BR" sz="2400" i="1" dirty="0"/>
              <a:t>. Enquanto não ocorrer a extinção da punibilidade, poderá ser formulada nova denúncia ou queixa se houver prova nova. (Incluído pela Lei nº 11.689, de 2008)”</a:t>
            </a:r>
            <a:endParaRPr lang="pt-BR" sz="2400" dirty="0"/>
          </a:p>
          <a:p>
            <a:pPr marL="342900" lvl="0" indent="-342900" algn="just" rtl="0">
              <a:lnSpc>
                <a:spcPct val="90000"/>
              </a:lnSpc>
              <a:spcBef>
                <a:spcPts val="260"/>
              </a:spcBef>
              <a:spcAft>
                <a:spcPts val="0"/>
              </a:spcAft>
              <a:buClr>
                <a:schemeClr val="dk1"/>
              </a:buClr>
              <a:buSzPts val="1300"/>
              <a:buChar char="•"/>
            </a:pPr>
            <a:r>
              <a:rPr lang="pt-BR" sz="2400" dirty="0"/>
              <a:t> - A impronúncia é a decisão oposta à pronúncia, ou seja, acontece quando o juiz entende inadmissível a acusação, por não haver prova da existência do crime e/ou indícios suficientes de autoria;</a:t>
            </a:r>
            <a:endParaRPr lang="pt-BR" dirty="0"/>
          </a:p>
          <a:p>
            <a:pPr marL="342900" lvl="0" indent="-342900" algn="just" rtl="0">
              <a:lnSpc>
                <a:spcPct val="90000"/>
              </a:lnSpc>
              <a:spcBef>
                <a:spcPts val="260"/>
              </a:spcBef>
              <a:spcAft>
                <a:spcPts val="0"/>
              </a:spcAft>
              <a:buClr>
                <a:schemeClr val="dk1"/>
              </a:buClr>
              <a:buSzPts val="1300"/>
              <a:buChar char="•"/>
            </a:pPr>
            <a:r>
              <a:rPr lang="pt-BR" sz="2400" dirty="0"/>
              <a:t>- a doutrina tradicional, defende que pode haver nova denúncia, com o surgimento de nova provas, sendo que essas, as evidências que já existiam e não foram produzidas no momento oportuno, ou que surgiram, após o encerramento do processo, com a decisão de impronúncia; </a:t>
            </a:r>
            <a:endParaRPr lang="pt-BR" dirty="0"/>
          </a:p>
          <a:p>
            <a:endParaRPr lang="pt-BR" dirty="0"/>
          </a:p>
        </p:txBody>
      </p:sp>
    </p:spTree>
    <p:extLst>
      <p:ext uri="{BB962C8B-B14F-4D97-AF65-F5344CB8AC3E}">
        <p14:creationId xmlns:p14="http://schemas.microsoft.com/office/powerpoint/2010/main" val="37316098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D2BD8E-5FB4-EC9C-84C5-99346A206BE3}"/>
              </a:ext>
            </a:extLst>
          </p:cNvPr>
          <p:cNvSpPr>
            <a:spLocks noGrp="1"/>
          </p:cNvSpPr>
          <p:nvPr>
            <p:ph type="title"/>
          </p:nvPr>
        </p:nvSpPr>
        <p:spPr/>
        <p:txBody>
          <a:bodyPr/>
          <a:lstStyle/>
          <a:p>
            <a:pPr algn="ctr"/>
            <a:r>
              <a:rPr lang="pt-BR" dirty="0"/>
              <a:t>Coordenadas, Resposta à acusação: </a:t>
            </a:r>
          </a:p>
        </p:txBody>
      </p:sp>
      <p:sp>
        <p:nvSpPr>
          <p:cNvPr id="3" name="Espaço Reservado para Conteúdo 2">
            <a:extLst>
              <a:ext uri="{FF2B5EF4-FFF2-40B4-BE49-F238E27FC236}">
                <a16:creationId xmlns:a16="http://schemas.microsoft.com/office/drawing/2014/main" id="{CACEB6BD-9B68-4075-1DC9-752D1E8B1A51}"/>
              </a:ext>
            </a:extLst>
          </p:cNvPr>
          <p:cNvSpPr>
            <a:spLocks noGrp="1"/>
          </p:cNvSpPr>
          <p:nvPr>
            <p:ph idx="1"/>
          </p:nvPr>
        </p:nvSpPr>
        <p:spPr/>
        <p:txBody>
          <a:bodyPr>
            <a:normAutofit fontScale="92500" lnSpcReduction="10000"/>
          </a:bodyPr>
          <a:lstStyle/>
          <a:p>
            <a:pPr algn="just"/>
            <a:r>
              <a:rPr lang="pt-BR" dirty="0"/>
              <a:t>A resposta à acusação é um manifestação importante, especialmente para a produção das provas da defesa, </a:t>
            </a:r>
          </a:p>
          <a:p>
            <a:pPr algn="just"/>
            <a:r>
              <a:rPr lang="pt-BR" dirty="0"/>
              <a:t>Em primeiro lugar, vale a pena citar que ela não é uma contestação, assim, o Defensor não deve neste momento adiantar todas as teses que irá empregar, </a:t>
            </a:r>
          </a:p>
          <a:p>
            <a:pPr algn="just"/>
            <a:r>
              <a:rPr lang="pt-BR" dirty="0"/>
              <a:t>Isto porque, como Juiz recebeu a denúncia, por óbvio, ele entende que naquele caso, pela leitura do Inquérito Policial, existe justa causa para o exercício da ação penal, ou seja, indícios de autoria e prova de materialidade, </a:t>
            </a:r>
          </a:p>
          <a:p>
            <a:pPr algn="just"/>
            <a:r>
              <a:rPr lang="pt-BR" dirty="0"/>
              <a:t>Por isso, a absolvição sumária ou rejeição da denúncia, só devem ser pleiteados, se a acusação for teratológica, sempre tendo por base o Inquérito Policial, </a:t>
            </a:r>
          </a:p>
        </p:txBody>
      </p:sp>
    </p:spTree>
    <p:extLst>
      <p:ext uri="{BB962C8B-B14F-4D97-AF65-F5344CB8AC3E}">
        <p14:creationId xmlns:p14="http://schemas.microsoft.com/office/powerpoint/2010/main" val="1066678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EEBCA21-D425-1099-077A-B752EAE43131}"/>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E2BBF8B-9017-9985-205E-775F048CF393}"/>
              </a:ext>
            </a:extLst>
          </p:cNvPr>
          <p:cNvSpPr>
            <a:spLocks noGrp="1"/>
          </p:cNvSpPr>
          <p:nvPr>
            <p:ph idx="1"/>
          </p:nvPr>
        </p:nvSpPr>
        <p:spPr/>
        <p:txBody>
          <a:bodyPr>
            <a:normAutofit fontScale="92500"/>
          </a:bodyPr>
          <a:lstStyle/>
          <a:p>
            <a:pPr marL="342900" lvl="0" indent="-342900" algn="just" rtl="0">
              <a:lnSpc>
                <a:spcPct val="90000"/>
              </a:lnSpc>
              <a:spcBef>
                <a:spcPts val="0"/>
              </a:spcBef>
              <a:spcAft>
                <a:spcPts val="0"/>
              </a:spcAft>
              <a:buClr>
                <a:schemeClr val="dk1"/>
              </a:buClr>
              <a:buSzPts val="1600"/>
              <a:buChar char="•"/>
            </a:pPr>
            <a:r>
              <a:rPr lang="pt-BR" sz="2400" dirty="0"/>
              <a:t>Paulo Rangel e outros entendem que a impronúncia é inconstitucional, por não respeitar o princípio da presunção da inocência; </a:t>
            </a:r>
            <a:endParaRPr lang="pt-BR" dirty="0"/>
          </a:p>
          <a:p>
            <a:pPr marL="342900" lvl="0" indent="-342900" algn="just" rtl="0">
              <a:lnSpc>
                <a:spcPct val="90000"/>
              </a:lnSpc>
              <a:spcBef>
                <a:spcPts val="320"/>
              </a:spcBef>
              <a:spcAft>
                <a:spcPts val="0"/>
              </a:spcAft>
              <a:buClr>
                <a:schemeClr val="dk1"/>
              </a:buClr>
              <a:buSzPts val="1600"/>
              <a:buChar char="•"/>
            </a:pPr>
            <a:r>
              <a:rPr lang="pt-BR" sz="2400" dirty="0"/>
              <a:t>- de fato, se o réu é presumidamente inocente e não se acharam indícios suficientes de que é o autor do fato que lhe foi imputado, não faz sentido ser impronunciado e ficar aguardando, para sua (in) segurança, a extinção da punibilidade. Se não há indícios suficientes de autoria e prova da materialidade do fato, ou se apenas há prova da materialidade do fato, mas não há indícios de que o réu é seu autor, ele deve ser absolvido; </a:t>
            </a:r>
            <a:endParaRPr lang="pt-BR" dirty="0"/>
          </a:p>
          <a:p>
            <a:pPr marL="342900" lvl="0" indent="-342900" algn="just" rtl="0">
              <a:lnSpc>
                <a:spcPct val="90000"/>
              </a:lnSpc>
              <a:spcBef>
                <a:spcPts val="320"/>
              </a:spcBef>
              <a:spcAft>
                <a:spcPts val="0"/>
              </a:spcAft>
              <a:buClr>
                <a:schemeClr val="dk1"/>
              </a:buClr>
              <a:buSzPts val="1600"/>
              <a:buChar char="•"/>
            </a:pPr>
            <a:r>
              <a:rPr lang="pt-BR" sz="2400" dirty="0"/>
              <a:t>- na expressão de Paulo Rangel, </a:t>
            </a:r>
            <a:r>
              <a:rPr lang="pt-BR" sz="2400" i="1" dirty="0"/>
              <a:t>“no estado democrático de direito, não podemos admitir que coloque o indivíduo no banco dos réus, não se encontre o menor indício de que ele praticou o fato e </a:t>
            </a:r>
            <a:r>
              <a:rPr lang="pt-BR" sz="2400" b="1" i="1" u="sng" dirty="0"/>
              <a:t>mesmo assim fique sentado, agora, no banco de reserva, aguardando ou novas provas ou a extinção da punibilidade</a:t>
            </a:r>
            <a:r>
              <a:rPr lang="pt-BR" sz="2400" b="1" u="sng" dirty="0"/>
              <a:t>”</a:t>
            </a:r>
            <a:r>
              <a:rPr lang="pt-BR" sz="2400" dirty="0"/>
              <a:t>;</a:t>
            </a:r>
            <a:endParaRPr lang="pt-BR" dirty="0"/>
          </a:p>
          <a:p>
            <a:endParaRPr lang="pt-BR" dirty="0"/>
          </a:p>
        </p:txBody>
      </p:sp>
    </p:spTree>
    <p:extLst>
      <p:ext uri="{BB962C8B-B14F-4D97-AF65-F5344CB8AC3E}">
        <p14:creationId xmlns:p14="http://schemas.microsoft.com/office/powerpoint/2010/main" val="2394763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6FFD2C-EDEF-2E01-49F8-68773FE9209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58B7333-382D-D96F-D73D-0A072CC692DE}"/>
              </a:ext>
            </a:extLst>
          </p:cNvPr>
          <p:cNvSpPr>
            <a:spLocks noGrp="1"/>
          </p:cNvSpPr>
          <p:nvPr>
            <p:ph idx="1"/>
          </p:nvPr>
        </p:nvSpPr>
        <p:spPr/>
        <p:txBody>
          <a:bodyPr>
            <a:normAutofit fontScale="92500" lnSpcReduction="20000"/>
          </a:bodyPr>
          <a:lstStyle/>
          <a:p>
            <a:pPr marL="342900" lvl="0" indent="-342900" algn="just" rtl="0">
              <a:lnSpc>
                <a:spcPct val="90000"/>
              </a:lnSpc>
              <a:spcBef>
                <a:spcPts val="0"/>
              </a:spcBef>
              <a:spcAft>
                <a:spcPts val="0"/>
              </a:spcAft>
              <a:buClr>
                <a:schemeClr val="dk1"/>
              </a:buClr>
              <a:buSzPts val="1600"/>
              <a:buChar char="•"/>
            </a:pPr>
            <a:r>
              <a:rPr lang="pt-BR" sz="2400" dirty="0"/>
              <a:t>Impronúncia e crimes conexos:</a:t>
            </a:r>
            <a:endParaRPr lang="pt-BR" dirty="0"/>
          </a:p>
          <a:p>
            <a:pPr marL="342900" lvl="0" indent="-342900" algn="just" rtl="0">
              <a:lnSpc>
                <a:spcPct val="90000"/>
              </a:lnSpc>
              <a:spcBef>
                <a:spcPts val="320"/>
              </a:spcBef>
              <a:spcAft>
                <a:spcPts val="0"/>
              </a:spcAft>
              <a:buClr>
                <a:schemeClr val="dk1"/>
              </a:buClr>
              <a:buSzPts val="1600"/>
              <a:buChar char="•"/>
            </a:pPr>
            <a:r>
              <a:rPr lang="pt-BR" sz="2400" dirty="0"/>
              <a:t>- em havendo impronúncia, pelo crime doloso contra a vida, e com o trânsito em julgado dessa decisão, os autos devem ser remetidos ao Juiz Singular para o julgamento dos crimes conexos, não podendo o juiz tomar qualquer outra decisão para esses delitos; </a:t>
            </a:r>
            <a:endParaRPr lang="pt-BR" dirty="0"/>
          </a:p>
          <a:p>
            <a:pPr marL="342900" lvl="0" indent="-241300" algn="just" rtl="0">
              <a:lnSpc>
                <a:spcPct val="90000"/>
              </a:lnSpc>
              <a:spcBef>
                <a:spcPts val="320"/>
              </a:spcBef>
              <a:spcAft>
                <a:spcPts val="0"/>
              </a:spcAft>
              <a:buClr>
                <a:schemeClr val="dk1"/>
              </a:buClr>
              <a:buSzPts val="1600"/>
              <a:buNone/>
            </a:pPr>
            <a:endParaRPr lang="pt-BR" sz="2400" dirty="0"/>
          </a:p>
          <a:p>
            <a:pPr marL="342900" lvl="0" indent="-342900" algn="just" rtl="0">
              <a:lnSpc>
                <a:spcPct val="90000"/>
              </a:lnSpc>
              <a:spcBef>
                <a:spcPts val="320"/>
              </a:spcBef>
              <a:spcAft>
                <a:spcPts val="0"/>
              </a:spcAft>
              <a:buClr>
                <a:schemeClr val="dk1"/>
              </a:buClr>
              <a:buSzPts val="1600"/>
              <a:buChar char="•"/>
            </a:pPr>
            <a:r>
              <a:rPr lang="pt-BR" sz="2400" dirty="0"/>
              <a:t>Impronúncia e efeitos civis:</a:t>
            </a:r>
            <a:endParaRPr lang="pt-BR" dirty="0"/>
          </a:p>
          <a:p>
            <a:pPr marL="342900" lvl="0" indent="-342900" algn="just" rtl="0">
              <a:lnSpc>
                <a:spcPct val="90000"/>
              </a:lnSpc>
              <a:spcBef>
                <a:spcPts val="320"/>
              </a:spcBef>
              <a:spcAft>
                <a:spcPts val="0"/>
              </a:spcAft>
              <a:buClr>
                <a:schemeClr val="dk1"/>
              </a:buClr>
              <a:buSzPts val="1600"/>
              <a:buChar char="•"/>
            </a:pPr>
            <a:r>
              <a:rPr lang="pt-BR" sz="2400" dirty="0"/>
              <a:t>- a impronúncia, por ser uma decisão de natureza meramente processual, não tem o condão de subtrair qualquer efeito de natureza patrimonial, ou seja, não impede ela (a decisão) a responsabilidade civil do acusado que foi impronunciado; </a:t>
            </a:r>
            <a:endParaRPr lang="pt-BR" dirty="0"/>
          </a:p>
          <a:p>
            <a:pPr marL="342900" lvl="0" indent="-342900" algn="just" rtl="0">
              <a:lnSpc>
                <a:spcPct val="90000"/>
              </a:lnSpc>
              <a:spcBef>
                <a:spcPts val="320"/>
              </a:spcBef>
              <a:spcAft>
                <a:spcPts val="0"/>
              </a:spcAft>
              <a:buClr>
                <a:schemeClr val="dk1"/>
              </a:buClr>
              <a:buSzPts val="1600"/>
              <a:buChar char="•"/>
            </a:pPr>
            <a:r>
              <a:rPr lang="pt-BR" sz="2400" dirty="0"/>
              <a:t> </a:t>
            </a:r>
            <a:endParaRPr lang="pt-BR" dirty="0"/>
          </a:p>
          <a:p>
            <a:pPr marL="342900" lvl="0" indent="-342900" algn="just" rtl="0">
              <a:lnSpc>
                <a:spcPct val="90000"/>
              </a:lnSpc>
              <a:spcBef>
                <a:spcPts val="320"/>
              </a:spcBef>
              <a:spcAft>
                <a:spcPts val="0"/>
              </a:spcAft>
              <a:buClr>
                <a:schemeClr val="dk1"/>
              </a:buClr>
              <a:buSzPts val="1600"/>
              <a:buChar char="•"/>
            </a:pPr>
            <a:r>
              <a:rPr lang="pt-BR" sz="2400" dirty="0"/>
              <a:t> Interesse do réu em recorrer da decisão de impronúncia;</a:t>
            </a:r>
            <a:endParaRPr lang="pt-BR" dirty="0"/>
          </a:p>
          <a:p>
            <a:pPr marL="342900" lvl="0" indent="-342900" algn="just" rtl="0">
              <a:lnSpc>
                <a:spcPct val="90000"/>
              </a:lnSpc>
              <a:spcBef>
                <a:spcPts val="320"/>
              </a:spcBef>
              <a:spcAft>
                <a:spcPts val="0"/>
              </a:spcAft>
              <a:buClr>
                <a:schemeClr val="dk1"/>
              </a:buClr>
              <a:buSzPts val="1600"/>
              <a:buChar char="•"/>
            </a:pPr>
            <a:r>
              <a:rPr lang="pt-BR" sz="2400" dirty="0"/>
              <a:t>- pode haver, se o réu quiser pleitear uma absolvição sumária, principalmente, se houver confissão do réu; </a:t>
            </a:r>
            <a:endParaRPr lang="pt-BR" dirty="0"/>
          </a:p>
          <a:p>
            <a:endParaRPr lang="pt-BR" dirty="0"/>
          </a:p>
        </p:txBody>
      </p:sp>
    </p:spTree>
    <p:extLst>
      <p:ext uri="{BB962C8B-B14F-4D97-AF65-F5344CB8AC3E}">
        <p14:creationId xmlns:p14="http://schemas.microsoft.com/office/powerpoint/2010/main" val="2939750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EDADA0-F23A-ED11-70F1-75FDE62A057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3035395B-C47F-E0D8-75F6-C1E2231CE831}"/>
              </a:ext>
            </a:extLst>
          </p:cNvPr>
          <p:cNvSpPr>
            <a:spLocks noGrp="1"/>
          </p:cNvSpPr>
          <p:nvPr>
            <p:ph idx="1"/>
          </p:nvPr>
        </p:nvSpPr>
        <p:spPr/>
        <p:txBody>
          <a:bodyPr>
            <a:normAutofit lnSpcReduction="10000"/>
          </a:bodyPr>
          <a:lstStyle/>
          <a:p>
            <a:r>
              <a:rPr lang="pt-BR" dirty="0"/>
              <a:t>recurso cabível:</a:t>
            </a:r>
          </a:p>
          <a:p>
            <a:r>
              <a:rPr lang="pt-BR" dirty="0"/>
              <a:t>- Apelação (art. 416, Código de Processo Penal):</a:t>
            </a:r>
          </a:p>
          <a:p>
            <a:r>
              <a:rPr lang="pt-BR" dirty="0"/>
              <a:t>“Art. 416. Contra a sentença de impronúncia ou de absolvição sumária caberá apelação. (Redação dada pela Lei nº 11.689, de 2008)”</a:t>
            </a:r>
          </a:p>
          <a:p>
            <a:r>
              <a:rPr lang="pt-BR" dirty="0"/>
              <a:t> Despronúncia:</a:t>
            </a:r>
          </a:p>
          <a:p>
            <a:r>
              <a:rPr lang="pt-BR" dirty="0"/>
              <a:t>- ocorre quando o réu é pronunciado pelo juiz e interpõe recurso em sentido estrito e há reforma dessa decisão, pelo próprio Juiz, em juízo de retratação ou pelo Tribunal de Justiça (ou Tribunal Regional Federal), quando dão provimento ao recurso do réu; </a:t>
            </a:r>
          </a:p>
          <a:p>
            <a:endParaRPr lang="pt-BR" dirty="0"/>
          </a:p>
        </p:txBody>
      </p:sp>
    </p:spTree>
    <p:extLst>
      <p:ext uri="{BB962C8B-B14F-4D97-AF65-F5344CB8AC3E}">
        <p14:creationId xmlns:p14="http://schemas.microsoft.com/office/powerpoint/2010/main" val="4074485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9ED84C-E336-C3E3-64DA-FBCD0D7DE4D8}"/>
              </a:ext>
            </a:extLst>
          </p:cNvPr>
          <p:cNvSpPr>
            <a:spLocks noGrp="1"/>
          </p:cNvSpPr>
          <p:nvPr>
            <p:ph type="title"/>
          </p:nvPr>
        </p:nvSpPr>
        <p:spPr/>
        <p:txBody>
          <a:bodyPr/>
          <a:lstStyle/>
          <a:p>
            <a:pPr algn="ctr"/>
            <a:r>
              <a:rPr lang="pt-BR" dirty="0"/>
              <a:t>Desclassificação: </a:t>
            </a:r>
          </a:p>
        </p:txBody>
      </p:sp>
      <p:sp>
        <p:nvSpPr>
          <p:cNvPr id="3" name="Espaço Reservado para Conteúdo 2">
            <a:extLst>
              <a:ext uri="{FF2B5EF4-FFF2-40B4-BE49-F238E27FC236}">
                <a16:creationId xmlns:a16="http://schemas.microsoft.com/office/drawing/2014/main" id="{A2BF8E22-604D-78DE-AFBB-F90168CCB917}"/>
              </a:ext>
            </a:extLst>
          </p:cNvPr>
          <p:cNvSpPr>
            <a:spLocks noGrp="1"/>
          </p:cNvSpPr>
          <p:nvPr>
            <p:ph idx="1"/>
          </p:nvPr>
        </p:nvSpPr>
        <p:spPr/>
        <p:txBody>
          <a:bodyPr>
            <a:normAutofit fontScale="92500"/>
          </a:bodyPr>
          <a:lstStyle/>
          <a:p>
            <a:pPr algn="just"/>
            <a:r>
              <a:rPr lang="pt-BR" dirty="0"/>
              <a:t>“Art. 419. Quando o juiz se convencer, em discordância com a acusação, da existência de crime diverso dos referidos no § 1o do art. 74 deste Código e não for competente para o julgamento, remeterá os autos ao juiz que o seja. (Redação dada pela Lei nº 11.689, de 2008)</a:t>
            </a:r>
          </a:p>
          <a:p>
            <a:pPr algn="just"/>
            <a:r>
              <a:rPr lang="pt-BR" sz="2400" b="1" i="1" dirty="0">
                <a:solidFill>
                  <a:schemeClr val="lt1"/>
                </a:solidFill>
                <a:latin typeface="Calibri"/>
                <a:ea typeface="Calibri"/>
                <a:cs typeface="Calibri"/>
                <a:sym typeface="Calibri"/>
              </a:rPr>
              <a:t>Parágrafo único</a:t>
            </a:r>
            <a:r>
              <a:rPr lang="pt-BR" sz="2400" i="1" dirty="0">
                <a:solidFill>
                  <a:schemeClr val="lt1"/>
                </a:solidFill>
                <a:latin typeface="Calibri"/>
                <a:ea typeface="Calibri"/>
                <a:cs typeface="Calibri"/>
                <a:sym typeface="Calibri"/>
              </a:rPr>
              <a:t>. Remetidos os autos do processo a outro juiz, à disposição deste ficará o acusado preso. (Incluído pela Lei nº 11.689, de 2008)”</a:t>
            </a:r>
            <a:endParaRPr lang="pt-BR" sz="2400" dirty="0">
              <a:solidFill>
                <a:schemeClr val="lt1"/>
              </a:solidFill>
              <a:latin typeface="Calibri"/>
              <a:ea typeface="Calibri"/>
              <a:cs typeface="Calibri"/>
              <a:sym typeface="Calibri"/>
            </a:endParaRPr>
          </a:p>
          <a:p>
            <a:pPr algn="just"/>
            <a:r>
              <a:rPr lang="pt-BR" sz="2400" dirty="0">
                <a:solidFill>
                  <a:schemeClr val="lt1"/>
                </a:solidFill>
                <a:latin typeface="Calibri"/>
                <a:ea typeface="Calibri"/>
                <a:cs typeface="Calibri"/>
                <a:sym typeface="Calibri"/>
              </a:rPr>
              <a:t>- desclassificação é mudança, alteração, deslocar ou tirar de uma classe ou categoria, sendo que, desclassificar uma infração é retirá-la da classificação inicial e colocá-la em outra; </a:t>
            </a:r>
          </a:p>
          <a:p>
            <a:pPr algn="just"/>
            <a:r>
              <a:rPr lang="pt-BR" sz="2400" dirty="0">
                <a:solidFill>
                  <a:schemeClr val="lt1"/>
                </a:solidFill>
                <a:latin typeface="Calibri"/>
                <a:ea typeface="Calibri"/>
                <a:cs typeface="Calibri"/>
                <a:sym typeface="Calibri"/>
              </a:rPr>
              <a:t>- nesse caso, o crime sai da categoria de doloso contra a vida, para passar para outra; </a:t>
            </a:r>
          </a:p>
          <a:p>
            <a:endParaRPr lang="pt-BR" sz="2400" dirty="0">
              <a:solidFill>
                <a:schemeClr val="lt1"/>
              </a:solidFill>
              <a:latin typeface="Calibri"/>
              <a:ea typeface="Calibri"/>
              <a:cs typeface="Calibri"/>
              <a:sym typeface="Calibri"/>
            </a:endParaRPr>
          </a:p>
          <a:p>
            <a:endParaRPr lang="pt-BR" dirty="0"/>
          </a:p>
          <a:p>
            <a:endParaRPr lang="pt-BR" dirty="0"/>
          </a:p>
        </p:txBody>
      </p:sp>
    </p:spTree>
    <p:extLst>
      <p:ext uri="{BB962C8B-B14F-4D97-AF65-F5344CB8AC3E}">
        <p14:creationId xmlns:p14="http://schemas.microsoft.com/office/powerpoint/2010/main" val="170883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902E06-DED4-8CED-DBEB-8ECA44A5C89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FC8ED51-8ABE-8B42-513C-CA2FC0C96376}"/>
              </a:ext>
            </a:extLst>
          </p:cNvPr>
          <p:cNvSpPr>
            <a:spLocks noGrp="1"/>
          </p:cNvSpPr>
          <p:nvPr>
            <p:ph idx="1"/>
          </p:nvPr>
        </p:nvSpPr>
        <p:spPr/>
        <p:txBody>
          <a:bodyPr>
            <a:normAutofit fontScale="85000" lnSpcReduction="10000"/>
          </a:bodyPr>
          <a:lstStyle/>
          <a:p>
            <a:pPr algn="just"/>
            <a:r>
              <a:rPr lang="pt-BR" dirty="0"/>
              <a:t>- é importante observar que a expressão desclassificação somente poderá ser utilizada quando o juiz de convencer de que não se trata de crime doloso contra a vida (desclassificação própria), pois caso entenda se tratar de outro crime doloso contra a vida, diverso do capitulado na denúncia, então será hipótese de </a:t>
            </a:r>
            <a:r>
              <a:rPr lang="pt-BR" dirty="0" err="1"/>
              <a:t>emendatio</a:t>
            </a:r>
            <a:r>
              <a:rPr lang="pt-BR" dirty="0"/>
              <a:t> ou </a:t>
            </a:r>
            <a:r>
              <a:rPr lang="pt-BR" dirty="0" err="1"/>
              <a:t>mutatio</a:t>
            </a:r>
            <a:r>
              <a:rPr lang="pt-BR" dirty="0"/>
              <a:t> </a:t>
            </a:r>
            <a:r>
              <a:rPr lang="pt-BR" dirty="0" err="1"/>
              <a:t>libeli</a:t>
            </a:r>
            <a:r>
              <a:rPr lang="pt-BR" dirty="0"/>
              <a:t> e eventual pronúncia (parte da doutrina a chama de desclassificação imprópria). </a:t>
            </a:r>
          </a:p>
          <a:p>
            <a:pPr algn="just"/>
            <a:r>
              <a:rPr lang="pt-BR" dirty="0"/>
              <a:t>- caso o juiz simplesmente entenda ser caso de afastamento das qualificadoras, então também não será hipótese de desclassificação, mas de desqualificação; </a:t>
            </a:r>
          </a:p>
          <a:p>
            <a:pPr algn="just"/>
            <a:r>
              <a:rPr lang="pt-BR" dirty="0"/>
              <a:t>Recurso cabível:</a:t>
            </a:r>
          </a:p>
          <a:p>
            <a:pPr algn="just"/>
            <a:r>
              <a:rPr lang="pt-BR" dirty="0"/>
              <a:t>- Recurso em sentido estrito; art. 581, II, do Código de Processo Penal:</a:t>
            </a:r>
          </a:p>
          <a:p>
            <a:pPr algn="just"/>
            <a:r>
              <a:rPr lang="pt-BR" dirty="0"/>
              <a:t>“Art. 581. Caberá recurso, no sentido estrito, da decisão, despacho ou sentença:</a:t>
            </a:r>
          </a:p>
          <a:p>
            <a:pPr algn="just"/>
            <a:r>
              <a:rPr lang="pt-BR" dirty="0"/>
              <a:t>II - que concluir pela incompetência do juízo;”</a:t>
            </a:r>
          </a:p>
          <a:p>
            <a:endParaRPr lang="pt-BR" dirty="0"/>
          </a:p>
        </p:txBody>
      </p:sp>
    </p:spTree>
    <p:extLst>
      <p:ext uri="{BB962C8B-B14F-4D97-AF65-F5344CB8AC3E}">
        <p14:creationId xmlns:p14="http://schemas.microsoft.com/office/powerpoint/2010/main" val="2835067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DC6B99-DB5C-B6C8-1DB6-56774001F681}"/>
              </a:ext>
            </a:extLst>
          </p:cNvPr>
          <p:cNvSpPr>
            <a:spLocks noGrp="1"/>
          </p:cNvSpPr>
          <p:nvPr>
            <p:ph type="title"/>
          </p:nvPr>
        </p:nvSpPr>
        <p:spPr/>
        <p:txBody>
          <a:bodyPr/>
          <a:lstStyle/>
          <a:p>
            <a:pPr algn="ctr"/>
            <a:r>
              <a:rPr lang="pt-BR" dirty="0"/>
              <a:t>Absolvição Sumária: </a:t>
            </a:r>
          </a:p>
        </p:txBody>
      </p:sp>
      <p:sp>
        <p:nvSpPr>
          <p:cNvPr id="3" name="Espaço Reservado para Conteúdo 2">
            <a:extLst>
              <a:ext uri="{FF2B5EF4-FFF2-40B4-BE49-F238E27FC236}">
                <a16:creationId xmlns:a16="http://schemas.microsoft.com/office/drawing/2014/main" id="{7310524C-4305-E3A6-2297-300D269CE8D0}"/>
              </a:ext>
            </a:extLst>
          </p:cNvPr>
          <p:cNvSpPr>
            <a:spLocks noGrp="1"/>
          </p:cNvSpPr>
          <p:nvPr>
            <p:ph idx="1"/>
          </p:nvPr>
        </p:nvSpPr>
        <p:spPr/>
        <p:txBody>
          <a:bodyPr>
            <a:normAutofit fontScale="85000" lnSpcReduction="10000"/>
          </a:bodyPr>
          <a:lstStyle/>
          <a:p>
            <a:pPr marL="342900" lvl="0" indent="-342900" algn="just" rtl="0">
              <a:lnSpc>
                <a:spcPct val="90000"/>
              </a:lnSpc>
              <a:spcBef>
                <a:spcPts val="260"/>
              </a:spcBef>
              <a:spcAft>
                <a:spcPts val="0"/>
              </a:spcAft>
              <a:buClr>
                <a:schemeClr val="dk1"/>
              </a:buClr>
              <a:buSzPts val="1300"/>
              <a:buChar char="•"/>
            </a:pPr>
            <a:r>
              <a:rPr lang="pt-BR" sz="2400" dirty="0"/>
              <a:t>“</a:t>
            </a:r>
            <a:r>
              <a:rPr lang="pt-BR" sz="2400" b="1" i="1" dirty="0"/>
              <a:t>Art. 415.</a:t>
            </a:r>
            <a:r>
              <a:rPr lang="pt-BR" sz="2400" i="1" dirty="0"/>
              <a:t> O juiz, fundamentadamente, absolverá desde logo o acusado, quando: (Redação dada pela Lei nº 11.689, de 2008)</a:t>
            </a:r>
            <a:endParaRPr lang="pt-BR" sz="2400" dirty="0"/>
          </a:p>
          <a:p>
            <a:pPr marL="342900" lvl="0" indent="-342900" algn="just" rtl="0">
              <a:lnSpc>
                <a:spcPct val="90000"/>
              </a:lnSpc>
              <a:spcBef>
                <a:spcPts val="260"/>
              </a:spcBef>
              <a:spcAft>
                <a:spcPts val="0"/>
              </a:spcAft>
              <a:buClr>
                <a:schemeClr val="dk1"/>
              </a:buClr>
              <a:buSzPts val="1300"/>
              <a:buChar char="•"/>
            </a:pPr>
            <a:r>
              <a:rPr lang="pt-BR" sz="2400" b="1" i="1" dirty="0"/>
              <a:t>I </a:t>
            </a:r>
            <a:r>
              <a:rPr lang="pt-BR" sz="2400" i="1" dirty="0"/>
              <a:t>- provada a inexistência do fato; (Redação dada pela Lei nº 11.689, de 2008)</a:t>
            </a:r>
            <a:endParaRPr lang="pt-BR" sz="2400" dirty="0"/>
          </a:p>
          <a:p>
            <a:pPr marL="342900" lvl="0" indent="-342900" algn="just" rtl="0">
              <a:lnSpc>
                <a:spcPct val="90000"/>
              </a:lnSpc>
              <a:spcBef>
                <a:spcPts val="260"/>
              </a:spcBef>
              <a:spcAft>
                <a:spcPts val="0"/>
              </a:spcAft>
              <a:buClr>
                <a:schemeClr val="dk1"/>
              </a:buClr>
              <a:buSzPts val="1300"/>
              <a:buChar char="•"/>
            </a:pPr>
            <a:r>
              <a:rPr lang="pt-BR" sz="2400" b="1" i="1" dirty="0"/>
              <a:t>II </a:t>
            </a:r>
            <a:r>
              <a:rPr lang="pt-BR" sz="2400" i="1" dirty="0"/>
              <a:t>- provado não ser ele autor ou partícipe do fato; (Redação dada pela Lei nº 11.689, de 2008)</a:t>
            </a:r>
            <a:endParaRPr lang="pt-BR" sz="2400" dirty="0"/>
          </a:p>
          <a:p>
            <a:pPr marL="342900" lvl="0" indent="-342900" algn="just" rtl="0">
              <a:lnSpc>
                <a:spcPct val="90000"/>
              </a:lnSpc>
              <a:spcBef>
                <a:spcPts val="260"/>
              </a:spcBef>
              <a:spcAft>
                <a:spcPts val="0"/>
              </a:spcAft>
              <a:buClr>
                <a:schemeClr val="dk1"/>
              </a:buClr>
              <a:buSzPts val="1300"/>
              <a:buChar char="•"/>
            </a:pPr>
            <a:r>
              <a:rPr lang="pt-BR" sz="2400" b="1" i="1" dirty="0"/>
              <a:t>III </a:t>
            </a:r>
            <a:r>
              <a:rPr lang="pt-BR" sz="2400" i="1" dirty="0"/>
              <a:t>- o fato não constituir infração penal; (Redação dada pela Lei nº 11.689, de 2008)</a:t>
            </a:r>
            <a:endParaRPr lang="pt-BR" sz="2400" dirty="0"/>
          </a:p>
          <a:p>
            <a:pPr marL="342900" lvl="0" indent="-342900" algn="just" rtl="0">
              <a:lnSpc>
                <a:spcPct val="90000"/>
              </a:lnSpc>
              <a:spcBef>
                <a:spcPts val="260"/>
              </a:spcBef>
              <a:spcAft>
                <a:spcPts val="0"/>
              </a:spcAft>
              <a:buClr>
                <a:schemeClr val="dk1"/>
              </a:buClr>
              <a:buSzPts val="1300"/>
              <a:buChar char="•"/>
            </a:pPr>
            <a:r>
              <a:rPr lang="pt-BR" sz="2400" b="1" i="1" dirty="0"/>
              <a:t>IV </a:t>
            </a:r>
            <a:r>
              <a:rPr lang="pt-BR" sz="2400" i="1" dirty="0"/>
              <a:t>- demonstrada causa de isenção de pena ou de exclusão do crime. (Redação dada pela Lei nº 11.689, de 2008)</a:t>
            </a:r>
            <a:endParaRPr lang="pt-BR" sz="2400" dirty="0"/>
          </a:p>
          <a:p>
            <a:pPr marL="342900" lvl="0" indent="-342900" algn="just" rtl="0">
              <a:lnSpc>
                <a:spcPct val="90000"/>
              </a:lnSpc>
              <a:spcBef>
                <a:spcPts val="260"/>
              </a:spcBef>
              <a:spcAft>
                <a:spcPts val="0"/>
              </a:spcAft>
              <a:buClr>
                <a:schemeClr val="dk1"/>
              </a:buClr>
              <a:buSzPts val="1300"/>
              <a:buChar char="•"/>
            </a:pPr>
            <a:r>
              <a:rPr lang="pt-BR" sz="2400" b="1" i="1" dirty="0"/>
              <a:t>Parágrafo único</a:t>
            </a:r>
            <a:r>
              <a:rPr lang="pt-BR" sz="2400" i="1" dirty="0"/>
              <a:t>. Não se aplica o disposto no inciso IV do caput deste artigo ao caso de inimputabilidade prevista no caput do art. 26 do Decreto-Lei no 2.848, de 7 de dezembro de 1940 - Código Penal, salvo quando esta for a única tese defensiva. (Incluído pela Lei nº 11.689, de 2008</a:t>
            </a:r>
            <a:r>
              <a:rPr lang="pt-BR" sz="2400" dirty="0"/>
              <a:t>”</a:t>
            </a:r>
            <a:endParaRPr lang="pt-BR" dirty="0"/>
          </a:p>
          <a:p>
            <a:pPr marL="342900" lvl="0" indent="-342900" algn="just" rtl="0">
              <a:lnSpc>
                <a:spcPct val="90000"/>
              </a:lnSpc>
              <a:spcBef>
                <a:spcPts val="260"/>
              </a:spcBef>
              <a:spcAft>
                <a:spcPts val="0"/>
              </a:spcAft>
              <a:buClr>
                <a:schemeClr val="dk1"/>
              </a:buClr>
              <a:buSzPts val="1300"/>
              <a:buChar char="•"/>
            </a:pPr>
            <a:r>
              <a:rPr lang="pt-BR" sz="2400" dirty="0"/>
              <a:t> - a absolvição sumária é decisão de mérito, onde o juiz julga improcedente o pedido do Ministério Público, formulado na denúncia, com a consequente absolvição do acusado, em face da presença de uma das condições mencionadas no artigo acima citado; </a:t>
            </a:r>
            <a:endParaRPr lang="pt-BR" dirty="0"/>
          </a:p>
          <a:p>
            <a:endParaRPr lang="pt-BR" dirty="0"/>
          </a:p>
        </p:txBody>
      </p:sp>
    </p:spTree>
    <p:extLst>
      <p:ext uri="{BB962C8B-B14F-4D97-AF65-F5344CB8AC3E}">
        <p14:creationId xmlns:p14="http://schemas.microsoft.com/office/powerpoint/2010/main" val="4111375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757E847-B6B5-BE92-E78C-9F86D134A909}"/>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454D877-A640-FBED-BF50-DA3E80AF597A}"/>
              </a:ext>
            </a:extLst>
          </p:cNvPr>
          <p:cNvSpPr>
            <a:spLocks noGrp="1"/>
          </p:cNvSpPr>
          <p:nvPr>
            <p:ph idx="1"/>
          </p:nvPr>
        </p:nvSpPr>
        <p:spPr/>
        <p:txBody>
          <a:bodyPr>
            <a:normAutofit lnSpcReduction="10000"/>
          </a:bodyPr>
          <a:lstStyle/>
          <a:p>
            <a:pPr marL="342900" lvl="0" indent="-342900" algn="just" rtl="0">
              <a:lnSpc>
                <a:spcPct val="90000"/>
              </a:lnSpc>
              <a:spcBef>
                <a:spcPts val="0"/>
              </a:spcBef>
              <a:spcAft>
                <a:spcPts val="0"/>
              </a:spcAft>
              <a:buClr>
                <a:schemeClr val="dk1"/>
              </a:buClr>
              <a:buSzPts val="1600"/>
              <a:buChar char="•"/>
            </a:pPr>
            <a:r>
              <a:rPr lang="pt-BR" dirty="0"/>
              <a:t>1</a:t>
            </a:r>
            <a:r>
              <a:rPr lang="pt-BR" sz="2400" dirty="0"/>
              <a:t>.1) Hipótese de absolvição sumária:</a:t>
            </a:r>
            <a:endParaRPr lang="pt-BR" dirty="0"/>
          </a:p>
          <a:p>
            <a:pPr marL="342900" lvl="0" indent="-342900" algn="just" rtl="0">
              <a:lnSpc>
                <a:spcPct val="90000"/>
              </a:lnSpc>
              <a:spcBef>
                <a:spcPts val="320"/>
              </a:spcBef>
              <a:spcAft>
                <a:spcPts val="0"/>
              </a:spcAft>
              <a:buClr>
                <a:schemeClr val="dk1"/>
              </a:buClr>
              <a:buSzPts val="1600"/>
              <a:buChar char="•"/>
            </a:pPr>
            <a:r>
              <a:rPr lang="pt-BR" sz="2400" dirty="0"/>
              <a:t> 1.1.1) provada a inexistência do fato:</a:t>
            </a:r>
            <a:endParaRPr lang="pt-BR" dirty="0"/>
          </a:p>
          <a:p>
            <a:pPr marL="342900" lvl="0" indent="-342900" algn="just" rtl="0">
              <a:lnSpc>
                <a:spcPct val="90000"/>
              </a:lnSpc>
              <a:spcBef>
                <a:spcPts val="320"/>
              </a:spcBef>
              <a:spcAft>
                <a:spcPts val="0"/>
              </a:spcAft>
              <a:buClr>
                <a:schemeClr val="dk1"/>
              </a:buClr>
              <a:buSzPts val="1600"/>
              <a:buChar char="•"/>
            </a:pPr>
            <a:r>
              <a:rPr lang="pt-BR" sz="2400" dirty="0"/>
              <a:t>- ao final da instrução está provado que o fato não existiu, o que é diferente de se afirmar que não ha provas da existência do fato; </a:t>
            </a:r>
            <a:endParaRPr lang="pt-BR" dirty="0"/>
          </a:p>
          <a:p>
            <a:pPr marL="342900" lvl="0" indent="-342900" algn="just" rtl="0">
              <a:lnSpc>
                <a:spcPct val="90000"/>
              </a:lnSpc>
              <a:spcBef>
                <a:spcPts val="320"/>
              </a:spcBef>
              <a:spcAft>
                <a:spcPts val="0"/>
              </a:spcAft>
              <a:buClr>
                <a:schemeClr val="dk1"/>
              </a:buClr>
              <a:buSzPts val="1600"/>
              <a:buChar char="•"/>
            </a:pPr>
            <a:r>
              <a:rPr lang="pt-BR" sz="2400" dirty="0"/>
              <a:t>- a inexistência do fato se dá, por exemplo, quando a vítima dita assassinada, viva se encontra e aparece aos olhos de todos; </a:t>
            </a:r>
            <a:endParaRPr lang="pt-BR" dirty="0"/>
          </a:p>
          <a:p>
            <a:pPr marL="342900" lvl="0" indent="-342900" algn="just" rtl="0">
              <a:lnSpc>
                <a:spcPct val="90000"/>
              </a:lnSpc>
              <a:spcBef>
                <a:spcPts val="320"/>
              </a:spcBef>
              <a:spcAft>
                <a:spcPts val="0"/>
              </a:spcAft>
              <a:buClr>
                <a:schemeClr val="dk1"/>
              </a:buClr>
              <a:buSzPts val="1600"/>
              <a:buChar char="•"/>
            </a:pPr>
            <a:r>
              <a:rPr lang="pt-BR" sz="2400" dirty="0"/>
              <a:t> 1.1.2) provado não ser ele autor ou partícipe do fato:</a:t>
            </a:r>
            <a:endParaRPr lang="pt-BR" dirty="0"/>
          </a:p>
          <a:p>
            <a:pPr marL="342900" lvl="0" indent="-342900" algn="just" rtl="0">
              <a:lnSpc>
                <a:spcPct val="90000"/>
              </a:lnSpc>
              <a:spcBef>
                <a:spcPts val="320"/>
              </a:spcBef>
              <a:spcAft>
                <a:spcPts val="0"/>
              </a:spcAft>
              <a:buClr>
                <a:schemeClr val="dk1"/>
              </a:buClr>
              <a:buSzPts val="1600"/>
              <a:buChar char="•"/>
            </a:pPr>
            <a:r>
              <a:rPr lang="pt-BR" sz="2400" dirty="0"/>
              <a:t>- p.ex., o réu tem um álibi, comprovado por muitas pessoas, que o colocam em outro local, quando o crime ocorria; </a:t>
            </a:r>
            <a:endParaRPr lang="pt-BR" dirty="0"/>
          </a:p>
          <a:p>
            <a:pPr marL="342900" lvl="0" indent="-342900" algn="just" rtl="0">
              <a:lnSpc>
                <a:spcPct val="90000"/>
              </a:lnSpc>
              <a:spcBef>
                <a:spcPts val="320"/>
              </a:spcBef>
              <a:spcAft>
                <a:spcPts val="0"/>
              </a:spcAft>
              <a:buClr>
                <a:schemeClr val="dk1"/>
              </a:buClr>
              <a:buSzPts val="1600"/>
              <a:buChar char="•"/>
            </a:pPr>
            <a:r>
              <a:rPr lang="pt-BR" dirty="0"/>
              <a:t>1</a:t>
            </a:r>
            <a:r>
              <a:rPr lang="pt-BR" sz="2400" dirty="0"/>
              <a:t>.1.3) o fato não constituir infração penal:</a:t>
            </a:r>
            <a:endParaRPr lang="pt-BR" dirty="0"/>
          </a:p>
          <a:p>
            <a:pPr marL="342900" lvl="0" indent="-342900" algn="just" rtl="0">
              <a:lnSpc>
                <a:spcPct val="90000"/>
              </a:lnSpc>
              <a:spcBef>
                <a:spcPts val="320"/>
              </a:spcBef>
              <a:spcAft>
                <a:spcPts val="0"/>
              </a:spcAft>
              <a:buClr>
                <a:schemeClr val="dk1"/>
              </a:buClr>
              <a:buSzPts val="1600"/>
              <a:buChar char="•"/>
            </a:pPr>
            <a:r>
              <a:rPr lang="pt-BR" sz="2400" dirty="0"/>
              <a:t>- o crime é um fato típico, ilícito e culpável, logo a ausência de um dos seus requisitos leva à inexistência do crime, </a:t>
            </a:r>
            <a:endParaRPr lang="pt-BR" dirty="0"/>
          </a:p>
          <a:p>
            <a:endParaRPr lang="pt-BR" dirty="0"/>
          </a:p>
        </p:txBody>
      </p:sp>
    </p:spTree>
    <p:extLst>
      <p:ext uri="{BB962C8B-B14F-4D97-AF65-F5344CB8AC3E}">
        <p14:creationId xmlns:p14="http://schemas.microsoft.com/office/powerpoint/2010/main" val="197746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DC2C33B-A54C-44F2-1CEA-EFB00CC346A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A609623-9783-4504-F33F-E2470D870878}"/>
              </a:ext>
            </a:extLst>
          </p:cNvPr>
          <p:cNvSpPr>
            <a:spLocks noGrp="1"/>
          </p:cNvSpPr>
          <p:nvPr>
            <p:ph idx="1"/>
          </p:nvPr>
        </p:nvSpPr>
        <p:spPr/>
        <p:txBody>
          <a:bodyPr>
            <a:normAutofit fontScale="92500" lnSpcReduction="10000"/>
          </a:bodyPr>
          <a:lstStyle/>
          <a:p>
            <a:pPr marL="342900" lvl="0" indent="-342900" algn="just" rtl="0">
              <a:lnSpc>
                <a:spcPct val="90000"/>
              </a:lnSpc>
              <a:spcBef>
                <a:spcPts val="260"/>
              </a:spcBef>
              <a:spcAft>
                <a:spcPts val="0"/>
              </a:spcAft>
              <a:buClr>
                <a:schemeClr val="dk1"/>
              </a:buClr>
              <a:buSzPts val="1300"/>
              <a:buChar char="•"/>
            </a:pPr>
            <a:r>
              <a:rPr lang="pt-BR" dirty="0"/>
              <a:t>1</a:t>
            </a:r>
            <a:r>
              <a:rPr lang="pt-BR" sz="2400" dirty="0"/>
              <a:t>.1.4) demonstrada causa de isenção de pena ou de exclusão do crime:</a:t>
            </a:r>
            <a:endParaRPr lang="pt-BR" dirty="0"/>
          </a:p>
          <a:p>
            <a:pPr marL="342900" lvl="0" indent="-342900" algn="just" rtl="0">
              <a:lnSpc>
                <a:spcPct val="90000"/>
              </a:lnSpc>
              <a:spcBef>
                <a:spcPts val="260"/>
              </a:spcBef>
              <a:spcAft>
                <a:spcPts val="0"/>
              </a:spcAft>
              <a:buClr>
                <a:schemeClr val="dk1"/>
              </a:buClr>
              <a:buSzPts val="1300"/>
              <a:buChar char="•"/>
            </a:pPr>
            <a:r>
              <a:rPr lang="pt-BR" sz="2400" dirty="0"/>
              <a:t>- na primeira hipótese, o réu é isento de pena, pois o fato é típico e ilícito, mas não é punível (culpável):</a:t>
            </a:r>
            <a:endParaRPr lang="pt-BR" dirty="0"/>
          </a:p>
          <a:p>
            <a:pPr marL="342900" lvl="0" indent="-342900" algn="just" rtl="0">
              <a:lnSpc>
                <a:spcPct val="90000"/>
              </a:lnSpc>
              <a:spcBef>
                <a:spcPts val="260"/>
              </a:spcBef>
              <a:spcAft>
                <a:spcPts val="0"/>
              </a:spcAft>
              <a:buClr>
                <a:schemeClr val="dk1"/>
              </a:buClr>
              <a:buSzPts val="1300"/>
              <a:buChar char="•"/>
            </a:pPr>
            <a:r>
              <a:rPr lang="pt-BR" sz="2400" dirty="0"/>
              <a:t>se além da inimputabilidade, for alegada outra tese, em defesa do réu, o Juiz não deve absolvê-lo sumariamente, vez que a outra tese, legitima defesa </a:t>
            </a:r>
            <a:r>
              <a:rPr lang="pt-BR" sz="2400" dirty="0" err="1"/>
              <a:t>p.ex</a:t>
            </a:r>
            <a:r>
              <a:rPr lang="pt-BR" sz="2400" dirty="0"/>
              <a:t>, pode ser mais favorável ao acusado, vez que se ele for absolvido sumariamente, por ser reconhecida a sua inimputabilidade, terá medida de segurança aplicada em seu desfavor; </a:t>
            </a:r>
            <a:endParaRPr lang="pt-BR" dirty="0"/>
          </a:p>
          <a:p>
            <a:pPr marL="342900" lvl="0" indent="-342900" algn="just" rtl="0">
              <a:lnSpc>
                <a:spcPct val="90000"/>
              </a:lnSpc>
              <a:spcBef>
                <a:spcPts val="260"/>
              </a:spcBef>
              <a:spcAft>
                <a:spcPts val="0"/>
              </a:spcAft>
              <a:buClr>
                <a:schemeClr val="dk1"/>
              </a:buClr>
              <a:buSzPts val="1300"/>
              <a:buChar char="•"/>
            </a:pPr>
            <a:r>
              <a:rPr lang="pt-BR" sz="2400" dirty="0"/>
              <a:t>“</a:t>
            </a:r>
            <a:r>
              <a:rPr lang="pt-BR" sz="2400" b="1" i="1" dirty="0"/>
              <a:t>Art. 415.</a:t>
            </a:r>
            <a:r>
              <a:rPr lang="pt-BR" sz="2400" i="1" dirty="0"/>
              <a:t> O juiz, fundamentadamente, absolverá desde logo o acusado, quando: (Redação dada pela Lei nº 11.689, de 2008)</a:t>
            </a:r>
            <a:endParaRPr lang="pt-BR" sz="2400" dirty="0"/>
          </a:p>
          <a:p>
            <a:pPr marL="342900" lvl="0" indent="-342900" algn="just" rtl="0">
              <a:lnSpc>
                <a:spcPct val="90000"/>
              </a:lnSpc>
              <a:spcBef>
                <a:spcPts val="260"/>
              </a:spcBef>
              <a:spcAft>
                <a:spcPts val="0"/>
              </a:spcAft>
              <a:buClr>
                <a:schemeClr val="dk1"/>
              </a:buClr>
              <a:buSzPts val="1300"/>
              <a:buChar char="•"/>
            </a:pPr>
            <a:r>
              <a:rPr lang="pt-BR" sz="2400" b="1" i="1" dirty="0"/>
              <a:t>Parágrafo único</a:t>
            </a:r>
            <a:r>
              <a:rPr lang="pt-BR" sz="2400" i="1" dirty="0"/>
              <a:t>. Não se aplica o disposto no inciso IV do caput deste artigo ao caso de inimputabilidade prevista no caput do art. 26 do Decreto-Lei no 2.848, de 7 de dezembro de 1940 - Código Penal, salvo quando esta for a única tese defensiva. (Incluído pela Lei nº 11.689, de 2008”</a:t>
            </a:r>
            <a:endParaRPr lang="pt-BR" sz="2400" dirty="0"/>
          </a:p>
          <a:p>
            <a:endParaRPr lang="pt-BR" dirty="0"/>
          </a:p>
        </p:txBody>
      </p:sp>
    </p:spTree>
    <p:extLst>
      <p:ext uri="{BB962C8B-B14F-4D97-AF65-F5344CB8AC3E}">
        <p14:creationId xmlns:p14="http://schemas.microsoft.com/office/powerpoint/2010/main" val="1344084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07334A-0A51-1E08-EBE7-4B5182F16A3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CA612F6-CC47-F6BD-2DE3-A4B1E93C0E14}"/>
              </a:ext>
            </a:extLst>
          </p:cNvPr>
          <p:cNvSpPr>
            <a:spLocks noGrp="1"/>
          </p:cNvSpPr>
          <p:nvPr>
            <p:ph idx="1"/>
          </p:nvPr>
        </p:nvSpPr>
        <p:spPr/>
        <p:txBody>
          <a:bodyPr/>
          <a:lstStyle/>
          <a:p>
            <a:r>
              <a:rPr lang="pt-BR" dirty="0"/>
              <a:t>Absolvição sumária e crimes conexos:</a:t>
            </a:r>
          </a:p>
          <a:p>
            <a:r>
              <a:rPr lang="pt-BR" dirty="0"/>
              <a:t>- em havendo absolvição sumária pelo crime doloso contra a vida, o magistrado não deve se manifestar sobre o crime conexo, remetendo os autos ao Juiz competente ou caso ele seja competente, deverá cumprir as formalidades inerentes ao direito de defesa e julgar o réu; </a:t>
            </a:r>
          </a:p>
          <a:p>
            <a:pPr algn="just"/>
            <a:r>
              <a:rPr lang="pt-BR" dirty="0"/>
              <a:t>- É possível recurso do assistente de acusação? Sim, pois ele busca o ressarcimento e se for mantida a absolvição não poderá apresentar esse pleito na justiça cível, além disso, o art. 598, do CPP, abre ao Assistente de acusação, a possibilidade apelar de decisão condenatória, caso o MP não o faça:</a:t>
            </a:r>
          </a:p>
          <a:p>
            <a:endParaRPr lang="pt-BR" dirty="0"/>
          </a:p>
          <a:p>
            <a:endParaRPr lang="pt-BR" dirty="0"/>
          </a:p>
        </p:txBody>
      </p:sp>
    </p:spTree>
    <p:extLst>
      <p:ext uri="{BB962C8B-B14F-4D97-AF65-F5344CB8AC3E}">
        <p14:creationId xmlns:p14="http://schemas.microsoft.com/office/powerpoint/2010/main" val="3099748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7517E6-B2BE-53E7-40BA-DE4A0736B1F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10C81FD5-DEB0-7C32-176E-B812730CA756}"/>
              </a:ext>
            </a:extLst>
          </p:cNvPr>
          <p:cNvSpPr>
            <a:spLocks noGrp="1"/>
          </p:cNvSpPr>
          <p:nvPr>
            <p:ph idx="1"/>
          </p:nvPr>
        </p:nvSpPr>
        <p:spPr/>
        <p:txBody>
          <a:bodyPr/>
          <a:lstStyle/>
          <a:p>
            <a:pPr algn="just"/>
            <a:r>
              <a:rPr lang="pt-BR" dirty="0"/>
              <a:t>“Art. 598. Nos crimes de competência do Tribunal do Júri, ou do juiz singular, se da sentença não for interposta apelação pelo Ministério Público no prazo legal, o ofendido ou qualquer das pessoas enumeradas no art. 31, ainda que não se tenha habilitado como assistente, poderá interpor apelação, que não terá, porém, efeito suspensivo.</a:t>
            </a:r>
          </a:p>
          <a:p>
            <a:pPr algn="just"/>
            <a:r>
              <a:rPr lang="pt-BR" dirty="0"/>
              <a:t>Parágrafo único. O prazo para interposição desse recurso será de quinze dias e correrá do dia em que terminar o do Ministério Público.”</a:t>
            </a:r>
          </a:p>
          <a:p>
            <a:endParaRPr lang="pt-BR" dirty="0"/>
          </a:p>
        </p:txBody>
      </p:sp>
    </p:spTree>
    <p:extLst>
      <p:ext uri="{BB962C8B-B14F-4D97-AF65-F5344CB8AC3E}">
        <p14:creationId xmlns:p14="http://schemas.microsoft.com/office/powerpoint/2010/main" val="35878192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78DF0B-49FA-5E3C-FD37-CB1D0C0FC2D8}"/>
              </a:ext>
            </a:extLst>
          </p:cNvPr>
          <p:cNvSpPr>
            <a:spLocks noGrp="1"/>
          </p:cNvSpPr>
          <p:nvPr>
            <p:ph type="title"/>
          </p:nvPr>
        </p:nvSpPr>
        <p:spPr/>
        <p:txBody>
          <a:bodyPr/>
          <a:lstStyle/>
          <a:p>
            <a:pPr algn="ctr"/>
            <a:r>
              <a:rPr lang="pt-BR" dirty="0"/>
              <a:t>Coordenadas, Resposta à acusação: </a:t>
            </a:r>
          </a:p>
        </p:txBody>
      </p:sp>
      <p:sp>
        <p:nvSpPr>
          <p:cNvPr id="3" name="Espaço Reservado para Conteúdo 2">
            <a:extLst>
              <a:ext uri="{FF2B5EF4-FFF2-40B4-BE49-F238E27FC236}">
                <a16:creationId xmlns:a16="http://schemas.microsoft.com/office/drawing/2014/main" id="{CB6F3622-EF62-ECB9-060D-9B2EBF8AA182}"/>
              </a:ext>
            </a:extLst>
          </p:cNvPr>
          <p:cNvSpPr>
            <a:spLocks noGrp="1"/>
          </p:cNvSpPr>
          <p:nvPr>
            <p:ph idx="1"/>
          </p:nvPr>
        </p:nvSpPr>
        <p:spPr/>
        <p:txBody>
          <a:bodyPr>
            <a:normAutofit/>
          </a:bodyPr>
          <a:lstStyle/>
          <a:p>
            <a:pPr algn="just"/>
            <a:r>
              <a:rPr lang="pt-BR" dirty="0"/>
              <a:t>Isto posto, para a apresentação da Resposta à Acusação, é importante que o Defensor percorra três etapas:</a:t>
            </a:r>
          </a:p>
          <a:p>
            <a:pPr algn="just"/>
            <a:r>
              <a:rPr lang="pt-BR" dirty="0"/>
              <a:t>A primeira delas é a leitura crítica dos autos, ou seja, compete ao Defensor ao assumir qualquer causa, fazer uma leitura aprofundada do processo, como se fosse o Juiz; </a:t>
            </a:r>
            <a:endParaRPr lang="en-US" dirty="0"/>
          </a:p>
          <a:p>
            <a:pPr algn="just"/>
            <a:r>
              <a:rPr lang="pt-BR" dirty="0"/>
              <a:t>Ele deve ter uma visão “severa”, buscando fazer uma avaliação bastante realista da situação do processo que irá defender; </a:t>
            </a:r>
            <a:endParaRPr lang="en-US" dirty="0"/>
          </a:p>
          <a:p>
            <a:pPr algn="just"/>
            <a:r>
              <a:rPr lang="pt-BR" dirty="0"/>
              <a:t>o Defensor deve formar neste momento uma primeira convicção sobre a(s)  tese(s) defensiva que serão utilizadas no caso; </a:t>
            </a:r>
            <a:endParaRPr lang="en-US" dirty="0"/>
          </a:p>
          <a:p>
            <a:pPr algn="just"/>
            <a:endParaRPr lang="pt-BR" dirty="0"/>
          </a:p>
        </p:txBody>
      </p:sp>
    </p:spTree>
    <p:extLst>
      <p:ext uri="{BB962C8B-B14F-4D97-AF65-F5344CB8AC3E}">
        <p14:creationId xmlns:p14="http://schemas.microsoft.com/office/powerpoint/2010/main" val="1778765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B22488-BE13-3F7B-4BDE-B872BFB3BE6E}"/>
              </a:ext>
            </a:extLst>
          </p:cNvPr>
          <p:cNvSpPr>
            <a:spLocks noGrp="1"/>
          </p:cNvSpPr>
          <p:nvPr>
            <p:ph type="title"/>
          </p:nvPr>
        </p:nvSpPr>
        <p:spPr/>
        <p:txBody>
          <a:bodyPr/>
          <a:lstStyle/>
          <a:p>
            <a:pPr algn="ctr"/>
            <a:r>
              <a:rPr lang="pt-BR" dirty="0"/>
              <a:t>Coordenadas, Resposta à acusação: </a:t>
            </a:r>
          </a:p>
        </p:txBody>
      </p:sp>
      <p:sp>
        <p:nvSpPr>
          <p:cNvPr id="3" name="Espaço Reservado para Conteúdo 2">
            <a:extLst>
              <a:ext uri="{FF2B5EF4-FFF2-40B4-BE49-F238E27FC236}">
                <a16:creationId xmlns:a16="http://schemas.microsoft.com/office/drawing/2014/main" id="{F4AF890A-EA41-D7C8-CD7B-7A0C2C88D254}"/>
              </a:ext>
            </a:extLst>
          </p:cNvPr>
          <p:cNvSpPr>
            <a:spLocks noGrp="1"/>
          </p:cNvSpPr>
          <p:nvPr>
            <p:ph idx="1"/>
          </p:nvPr>
        </p:nvSpPr>
        <p:spPr/>
        <p:txBody>
          <a:bodyPr>
            <a:normAutofit fontScale="92500" lnSpcReduction="10000"/>
          </a:bodyPr>
          <a:lstStyle/>
          <a:p>
            <a:pPr algn="just"/>
            <a:r>
              <a:rPr lang="pt-BR" dirty="0"/>
              <a:t>Neste ponto, é importante usar a Teoria do Caso, como fundamento para a leitura crítica, </a:t>
            </a:r>
          </a:p>
          <a:p>
            <a:pPr algn="just"/>
            <a:r>
              <a:rPr lang="pt-BR" dirty="0"/>
              <a:t>A defensora pública Renata Tavares da Caso, na obra Manual do Tribunal do Júri, organizada pelo também defensor Público Denis Sampaio, traz excelente artigo sobre a teoria do caso, do qual tiraremos algumas lições para a leitura crítica do processo:</a:t>
            </a:r>
            <a:endParaRPr lang="en-US" dirty="0"/>
          </a:p>
          <a:p>
            <a:pPr algn="just"/>
            <a:r>
              <a:rPr lang="pt-BR" dirty="0"/>
              <a:t>Em primeiro lugar, temos que Teoria do Caso, consiste em “um conjunto de técnicas de litigância estratégica oral que, ao serem aplicadas no Tribunal do Júri, colocam em xeque as figuras do “grande orador” ou ‘grande tribuno”. O protagonismo do advogado é substituído por uma ação estratégica baseada nas provas.(...) “ É um plano de trabalho, um relato fático que se funda um teoria probatória que, por sua vez, dá sustentação a um argumento jurídico”</a:t>
            </a:r>
          </a:p>
          <a:p>
            <a:endParaRPr lang="pt-BR" dirty="0"/>
          </a:p>
        </p:txBody>
      </p:sp>
    </p:spTree>
    <p:extLst>
      <p:ext uri="{BB962C8B-B14F-4D97-AF65-F5344CB8AC3E}">
        <p14:creationId xmlns:p14="http://schemas.microsoft.com/office/powerpoint/2010/main" val="2881134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F7EB9B-74EA-448E-A4C3-D1C5E13A95D6}"/>
              </a:ext>
            </a:extLst>
          </p:cNvPr>
          <p:cNvSpPr>
            <a:spLocks noGrp="1"/>
          </p:cNvSpPr>
          <p:nvPr>
            <p:ph type="title"/>
          </p:nvPr>
        </p:nvSpPr>
        <p:spPr/>
        <p:txBody>
          <a:bodyPr/>
          <a:lstStyle/>
          <a:p>
            <a:pPr algn="ctr"/>
            <a:r>
              <a:rPr lang="pt-BR" dirty="0"/>
              <a:t>Coordenadas, Resposta à acusação: </a:t>
            </a:r>
          </a:p>
        </p:txBody>
      </p:sp>
      <p:sp>
        <p:nvSpPr>
          <p:cNvPr id="3" name="Espaço Reservado para Conteúdo 2">
            <a:extLst>
              <a:ext uri="{FF2B5EF4-FFF2-40B4-BE49-F238E27FC236}">
                <a16:creationId xmlns:a16="http://schemas.microsoft.com/office/drawing/2014/main" id="{C42D7C32-A75D-AC04-CD11-30B90C3D487A}"/>
              </a:ext>
            </a:extLst>
          </p:cNvPr>
          <p:cNvSpPr>
            <a:spLocks noGrp="1"/>
          </p:cNvSpPr>
          <p:nvPr>
            <p:ph idx="1"/>
          </p:nvPr>
        </p:nvSpPr>
        <p:spPr/>
        <p:txBody>
          <a:bodyPr>
            <a:normAutofit fontScale="92500" lnSpcReduction="10000"/>
          </a:bodyPr>
          <a:lstStyle/>
          <a:p>
            <a:pPr algn="just"/>
            <a:r>
              <a:rPr lang="pt-BR" dirty="0"/>
              <a:t>“Ela se constitui por três elementos: uma teoria fática, uma teoria jurídica e uma teoria probatória”</a:t>
            </a:r>
            <a:endParaRPr lang="en-US" dirty="0"/>
          </a:p>
          <a:p>
            <a:pPr algn="just"/>
            <a:r>
              <a:rPr lang="pt-BR" dirty="0"/>
              <a:t>O primeiro passo é o estudo do processo, “neste momento é preciso avaliar os fatos controvertidos e os não controvertidos. A partir da prova produzida nos autos, a defesa vai construir uma hipótese fática para então subsumir a uma hipótese jurídica”. </a:t>
            </a:r>
          </a:p>
          <a:p>
            <a:pPr algn="just"/>
            <a:r>
              <a:rPr lang="pt-BR" dirty="0"/>
              <a:t>Neste ponto, sugere-se a elaboração de um relatório cronológico dos fatos, uma linha do tempo, </a:t>
            </a:r>
            <a:endParaRPr lang="en-US" dirty="0"/>
          </a:p>
          <a:p>
            <a:pPr algn="just"/>
            <a:r>
              <a:rPr lang="pt-BR" dirty="0"/>
              <a:t>Depois, “é importante estabelecer de onde vieram estes fatos. Sem uma base probatória, a teoria vira uma “boa história”. Desse modo, é preciso estabelecer a fonte da prova e sua credibilidade.” Ou seja, de onde vieram as informações usadas para alicerçar a acusação, bem como, se são dignas de fé. </a:t>
            </a:r>
            <a:endParaRPr lang="en-US" dirty="0"/>
          </a:p>
          <a:p>
            <a:endParaRPr lang="pt-BR" dirty="0"/>
          </a:p>
        </p:txBody>
      </p:sp>
    </p:spTree>
    <p:extLst>
      <p:ext uri="{BB962C8B-B14F-4D97-AF65-F5344CB8AC3E}">
        <p14:creationId xmlns:p14="http://schemas.microsoft.com/office/powerpoint/2010/main" val="479307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FE66DD-D4AC-D548-CD35-18A4A0612262}"/>
              </a:ext>
            </a:extLst>
          </p:cNvPr>
          <p:cNvSpPr>
            <a:spLocks noGrp="1"/>
          </p:cNvSpPr>
          <p:nvPr>
            <p:ph type="title"/>
          </p:nvPr>
        </p:nvSpPr>
        <p:spPr/>
        <p:txBody>
          <a:bodyPr/>
          <a:lstStyle/>
          <a:p>
            <a:pPr algn="ctr"/>
            <a:r>
              <a:rPr lang="pt-BR" dirty="0"/>
              <a:t>Coordenadas, Resposta à acusação: </a:t>
            </a:r>
          </a:p>
        </p:txBody>
      </p:sp>
      <p:sp>
        <p:nvSpPr>
          <p:cNvPr id="3" name="Espaço Reservado para Conteúdo 2">
            <a:extLst>
              <a:ext uri="{FF2B5EF4-FFF2-40B4-BE49-F238E27FC236}">
                <a16:creationId xmlns:a16="http://schemas.microsoft.com/office/drawing/2014/main" id="{F514773C-927A-2607-9C02-2077A91FFB71}"/>
              </a:ext>
            </a:extLst>
          </p:cNvPr>
          <p:cNvSpPr>
            <a:spLocks noGrp="1"/>
          </p:cNvSpPr>
          <p:nvPr>
            <p:ph idx="1"/>
          </p:nvPr>
        </p:nvSpPr>
        <p:spPr/>
        <p:txBody>
          <a:bodyPr/>
          <a:lstStyle/>
          <a:p>
            <a:pPr algn="just"/>
            <a:r>
              <a:rPr lang="pt-BR" dirty="0"/>
              <a:t>Após a entrevista pessoal, é possível ter em mente a tese defensiva, ou seja, a teoria jurídica, para ficarmos na estrutura da teoria do caso, </a:t>
            </a:r>
          </a:p>
          <a:p>
            <a:pPr algn="just"/>
            <a:r>
              <a:rPr lang="pt-BR" dirty="0"/>
              <a:t>Sobre as teses, é importante Defensor tenha repertório para escolher a tese a ser defendida, não se limitando apenas a negativa de autoria ou a legítima defesa; </a:t>
            </a:r>
          </a:p>
          <a:p>
            <a:pPr algn="just"/>
            <a:r>
              <a:rPr lang="pt-BR" dirty="0"/>
              <a:t>Infelizmente, é muito comum que a defesa vire “um samba de duas notas”, tratando somente das duas teses acima citadas; </a:t>
            </a:r>
            <a:endParaRPr lang="en-US" dirty="0"/>
          </a:p>
          <a:p>
            <a:pPr algn="just"/>
            <a:r>
              <a:rPr lang="pt-BR" dirty="0"/>
              <a:t>Isto é um equivoco, pois a negativa de autoria e a legítima são teses de difícil reconhecimento pelo Conselho de Sentença, assim, podem ser alegadas, mas sempre com teses subsidiárias; </a:t>
            </a:r>
            <a:endParaRPr lang="en-US" dirty="0"/>
          </a:p>
          <a:p>
            <a:endParaRPr lang="pt-BR" dirty="0"/>
          </a:p>
        </p:txBody>
      </p:sp>
    </p:spTree>
    <p:extLst>
      <p:ext uri="{BB962C8B-B14F-4D97-AF65-F5344CB8AC3E}">
        <p14:creationId xmlns:p14="http://schemas.microsoft.com/office/powerpoint/2010/main" val="3664356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1CAC92-359E-BF53-5E62-777D277C2B81}"/>
              </a:ext>
            </a:extLst>
          </p:cNvPr>
          <p:cNvSpPr>
            <a:spLocks noGrp="1"/>
          </p:cNvSpPr>
          <p:nvPr>
            <p:ph type="title"/>
          </p:nvPr>
        </p:nvSpPr>
        <p:spPr/>
        <p:txBody>
          <a:bodyPr/>
          <a:lstStyle/>
          <a:p>
            <a:pPr algn="ctr"/>
            <a:r>
              <a:rPr lang="pt-BR" dirty="0"/>
              <a:t>Coordenadas, Resposta à acusação: </a:t>
            </a:r>
          </a:p>
        </p:txBody>
      </p:sp>
      <p:sp>
        <p:nvSpPr>
          <p:cNvPr id="3" name="Espaço Reservado para Conteúdo 2">
            <a:extLst>
              <a:ext uri="{FF2B5EF4-FFF2-40B4-BE49-F238E27FC236}">
                <a16:creationId xmlns:a16="http://schemas.microsoft.com/office/drawing/2014/main" id="{AAFA101B-91DC-07D3-8FCB-E18BDD711F34}"/>
              </a:ext>
            </a:extLst>
          </p:cNvPr>
          <p:cNvSpPr>
            <a:spLocks noGrp="1"/>
          </p:cNvSpPr>
          <p:nvPr>
            <p:ph idx="1"/>
          </p:nvPr>
        </p:nvSpPr>
        <p:spPr/>
        <p:txBody>
          <a:bodyPr>
            <a:normAutofit fontScale="85000" lnSpcReduction="20000"/>
          </a:bodyPr>
          <a:lstStyle/>
          <a:p>
            <a:pPr marL="342900" algn="just">
              <a:spcBef>
                <a:spcPts val="0"/>
              </a:spcBef>
              <a:buSzPts val="2100"/>
            </a:pPr>
            <a:r>
              <a:rPr lang="pt-BR" dirty="0"/>
              <a:t>Para a construção da tese, é importante ressaltar que </a:t>
            </a:r>
            <a:r>
              <a:rPr lang="pt-BR" sz="2400" b="0" i="0" dirty="0"/>
              <a:t>que o caminho ser percorrido prevê 05 etapas:</a:t>
            </a:r>
          </a:p>
          <a:p>
            <a:pPr marL="342900" algn="just">
              <a:spcBef>
                <a:spcPts val="0"/>
              </a:spcBef>
              <a:buSzPts val="2100"/>
            </a:pPr>
            <a:endParaRPr lang="pt-BR" sz="2400" b="1" i="0" dirty="0"/>
          </a:p>
          <a:p>
            <a:pPr marL="525780" indent="-457200" algn="just">
              <a:spcBef>
                <a:spcPts val="0"/>
              </a:spcBef>
              <a:buSzPts val="2100"/>
              <a:buFont typeface="+mj-lt"/>
              <a:buAutoNum type="arabicPeriod"/>
            </a:pPr>
            <a:r>
              <a:rPr lang="pt-BR" sz="2400" b="1" i="0" dirty="0"/>
              <a:t>Prescrição, </a:t>
            </a:r>
          </a:p>
          <a:p>
            <a:pPr marL="525780" indent="-457200" algn="just">
              <a:spcBef>
                <a:spcPts val="0"/>
              </a:spcBef>
              <a:buSzPts val="2100"/>
              <a:buFont typeface="+mj-lt"/>
              <a:buAutoNum type="arabicPeriod"/>
            </a:pPr>
            <a:endParaRPr lang="pt-BR" b="1" dirty="0"/>
          </a:p>
          <a:p>
            <a:pPr marL="525780" indent="-457200" algn="just">
              <a:spcBef>
                <a:spcPts val="0"/>
              </a:spcBef>
              <a:buSzPts val="2100"/>
              <a:buFont typeface="+mj-lt"/>
              <a:buAutoNum type="arabicPeriod"/>
            </a:pPr>
            <a:r>
              <a:rPr lang="pt-BR" sz="2400" b="1" i="0" dirty="0"/>
              <a:t>Nulidades, </a:t>
            </a:r>
          </a:p>
          <a:p>
            <a:pPr marL="525780" indent="-457200" algn="just">
              <a:spcBef>
                <a:spcPts val="0"/>
              </a:spcBef>
              <a:buSzPts val="2100"/>
              <a:buFont typeface="+mj-lt"/>
              <a:buAutoNum type="arabicPeriod"/>
            </a:pPr>
            <a:endParaRPr lang="pt-BR" sz="2400" b="0" i="0" dirty="0"/>
          </a:p>
          <a:p>
            <a:pPr marL="525780" indent="-457200" algn="just">
              <a:spcBef>
                <a:spcPts val="0"/>
              </a:spcBef>
              <a:buSzPts val="2100"/>
              <a:buFont typeface="+mj-lt"/>
              <a:buAutoNum type="arabicPeriod"/>
            </a:pPr>
            <a:r>
              <a:rPr lang="pt-BR" sz="2400" b="1" i="0" dirty="0"/>
              <a:t>Absolvição </a:t>
            </a:r>
            <a:r>
              <a:rPr lang="pt-BR" sz="2400" b="0" i="0" dirty="0"/>
              <a:t>(excludentes de ilicitude: legítima defesa, estado de necessidade, exercício regular do direito e estrito cumprimento do dever, inexigibilidade de conduta diversa,  clemência, negativa de autoria ou falta de prova de materialidade, absolvição imprópria*, </a:t>
            </a:r>
          </a:p>
          <a:p>
            <a:pPr marL="525780" indent="-457200" algn="just">
              <a:spcBef>
                <a:spcPts val="0"/>
              </a:spcBef>
              <a:buSzPts val="2100"/>
              <a:buFont typeface="+mj-lt"/>
              <a:buAutoNum type="arabicPeriod"/>
            </a:pPr>
            <a:endParaRPr lang="en-US" sz="2400" dirty="0"/>
          </a:p>
          <a:p>
            <a:pPr marL="525780" indent="-457200" algn="just">
              <a:spcBef>
                <a:spcPts val="0"/>
              </a:spcBef>
              <a:buSzPts val="2100"/>
              <a:buFont typeface="+mj-lt"/>
              <a:buAutoNum type="arabicPeriod"/>
            </a:pPr>
            <a:r>
              <a:rPr lang="pt-BR" sz="2400" b="1" dirty="0"/>
              <a:t>Desclassificação</a:t>
            </a:r>
            <a:r>
              <a:rPr lang="pt-BR" sz="2400" dirty="0"/>
              <a:t>, em caso de tentativa, (desistência voluntária, arrependimento eficaz), ausência de dolo homicida, lesão corporal seguida de morte e homicídio culposo, lesão corporal, </a:t>
            </a:r>
          </a:p>
          <a:p>
            <a:pPr marL="525780" indent="-457200" algn="just">
              <a:spcBef>
                <a:spcPts val="0"/>
              </a:spcBef>
              <a:buSzPts val="2100"/>
              <a:buFont typeface="+mj-lt"/>
              <a:buAutoNum type="arabicPeriod"/>
            </a:pPr>
            <a:endParaRPr lang="pt-BR" sz="2400" dirty="0"/>
          </a:p>
          <a:p>
            <a:pPr marL="525780" indent="-457200" algn="just">
              <a:spcBef>
                <a:spcPts val="0"/>
              </a:spcBef>
              <a:buSzPts val="2100"/>
              <a:buFont typeface="+mj-lt"/>
              <a:buAutoNum type="arabicPeriod"/>
            </a:pPr>
            <a:r>
              <a:rPr lang="pt-BR" sz="2400" b="1" dirty="0"/>
              <a:t>Redução de pena</a:t>
            </a:r>
            <a:r>
              <a:rPr lang="pt-BR" sz="2400" dirty="0"/>
              <a:t>, homicídio privilegiado, cooperação dolosamente distinta, participação de menor importância, </a:t>
            </a:r>
            <a:r>
              <a:rPr lang="pt-BR" sz="2400" dirty="0" err="1"/>
              <a:t>semi-imputabilidade</a:t>
            </a:r>
            <a:r>
              <a:rPr lang="pt-BR" sz="2400" dirty="0"/>
              <a:t>, afastamento das qualificadoras,</a:t>
            </a:r>
            <a:endParaRPr lang="pt-BR" dirty="0"/>
          </a:p>
        </p:txBody>
      </p:sp>
    </p:spTree>
    <p:extLst>
      <p:ext uri="{BB962C8B-B14F-4D97-AF65-F5344CB8AC3E}">
        <p14:creationId xmlns:p14="http://schemas.microsoft.com/office/powerpoint/2010/main" val="3362389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0BE569-6A49-AC1D-1014-4AE676094E65}"/>
              </a:ext>
            </a:extLst>
          </p:cNvPr>
          <p:cNvSpPr>
            <a:spLocks noGrp="1"/>
          </p:cNvSpPr>
          <p:nvPr>
            <p:ph type="title"/>
          </p:nvPr>
        </p:nvSpPr>
        <p:spPr/>
        <p:txBody>
          <a:bodyPr/>
          <a:lstStyle/>
          <a:p>
            <a:pPr algn="ctr"/>
            <a:r>
              <a:rPr lang="pt-BR" dirty="0"/>
              <a:t>Coordenadas, audiência de instrução, debates e julgamento:</a:t>
            </a:r>
          </a:p>
        </p:txBody>
      </p:sp>
      <p:sp>
        <p:nvSpPr>
          <p:cNvPr id="3" name="Espaço Reservado para Conteúdo 2">
            <a:extLst>
              <a:ext uri="{FF2B5EF4-FFF2-40B4-BE49-F238E27FC236}">
                <a16:creationId xmlns:a16="http://schemas.microsoft.com/office/drawing/2014/main" id="{2F5D412D-353A-BDB2-640E-A91528BED098}"/>
              </a:ext>
            </a:extLst>
          </p:cNvPr>
          <p:cNvSpPr>
            <a:spLocks noGrp="1"/>
          </p:cNvSpPr>
          <p:nvPr>
            <p:ph idx="1"/>
          </p:nvPr>
        </p:nvSpPr>
        <p:spPr/>
        <p:txBody>
          <a:bodyPr>
            <a:normAutofit lnSpcReduction="10000"/>
          </a:bodyPr>
          <a:lstStyle/>
          <a:p>
            <a:pPr algn="just"/>
            <a:r>
              <a:rPr lang="pt-BR" dirty="0"/>
              <a:t>Em relação à apresentação dos memoriais da defesa, sejam eles orais ou escritos, é importante ter em mente que a decisão que encerra a 1ª fase do procedimento do Júri não é de condenação ou absolvição, </a:t>
            </a:r>
          </a:p>
          <a:p>
            <a:pPr algn="just"/>
            <a:r>
              <a:rPr lang="pt-BR" dirty="0"/>
              <a:t>Aqui, o Juiz irá verificar se pronuncia, impronuncia, absolve sumariamente ou desclassifica a conduta imputada ao réu, </a:t>
            </a:r>
          </a:p>
          <a:p>
            <a:pPr algn="just"/>
            <a:r>
              <a:rPr lang="pt-BR" dirty="0"/>
              <a:t>Sem levar isso em conta, e trabalhando com a dinâmica dos processo comuns, é possível que os memorias sejam escritos de forma errada e não consigam obter um resultado favorável ao réu, </a:t>
            </a:r>
          </a:p>
          <a:p>
            <a:pPr algn="just"/>
            <a:r>
              <a:rPr lang="pt-BR" dirty="0"/>
              <a:t>Por isso, antes de explicar a intervenção defensiva dos memoriais, iremos abordar as decisões que o magistrado pode tomar, ao final da 1ª fase do procedimento do Júri:</a:t>
            </a:r>
          </a:p>
          <a:p>
            <a:pPr algn="just"/>
            <a:endParaRPr lang="pt-BR" dirty="0"/>
          </a:p>
        </p:txBody>
      </p:sp>
    </p:spTree>
    <p:extLst>
      <p:ext uri="{BB962C8B-B14F-4D97-AF65-F5344CB8AC3E}">
        <p14:creationId xmlns:p14="http://schemas.microsoft.com/office/powerpoint/2010/main" val="3239879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CD50420-D81E-ECDC-621E-D12C68DC88D6}"/>
              </a:ext>
            </a:extLst>
          </p:cNvPr>
          <p:cNvSpPr>
            <a:spLocks noGrp="1"/>
          </p:cNvSpPr>
          <p:nvPr>
            <p:ph type="title"/>
          </p:nvPr>
        </p:nvSpPr>
        <p:spPr/>
        <p:txBody>
          <a:bodyPr/>
          <a:lstStyle/>
          <a:p>
            <a:pPr algn="ctr"/>
            <a:r>
              <a:rPr lang="pt-BR" dirty="0"/>
              <a:t>Pronúncia: </a:t>
            </a:r>
          </a:p>
        </p:txBody>
      </p:sp>
      <p:sp>
        <p:nvSpPr>
          <p:cNvPr id="3" name="Espaço Reservado para Conteúdo 2">
            <a:extLst>
              <a:ext uri="{FF2B5EF4-FFF2-40B4-BE49-F238E27FC236}">
                <a16:creationId xmlns:a16="http://schemas.microsoft.com/office/drawing/2014/main" id="{825B1606-0343-C94D-4564-FE66450469FF}"/>
              </a:ext>
            </a:extLst>
          </p:cNvPr>
          <p:cNvSpPr>
            <a:spLocks noGrp="1"/>
          </p:cNvSpPr>
          <p:nvPr>
            <p:ph idx="1"/>
          </p:nvPr>
        </p:nvSpPr>
        <p:spPr/>
        <p:txBody>
          <a:bodyPr>
            <a:normAutofit fontScale="92500" lnSpcReduction="10000"/>
          </a:bodyPr>
          <a:lstStyle/>
          <a:p>
            <a:pPr algn="just"/>
            <a:r>
              <a:rPr lang="pt-BR" dirty="0"/>
              <a:t>Conforme o professor Aury Lopes Júnior: </a:t>
            </a:r>
          </a:p>
          <a:p>
            <a:pPr algn="just"/>
            <a:r>
              <a:rPr lang="pt-BR" dirty="0"/>
              <a:t>“</a:t>
            </a:r>
            <a:r>
              <a:rPr lang="pt-BR" sz="2400" dirty="0"/>
              <a:t>“</a:t>
            </a:r>
            <a:r>
              <a:rPr lang="pt-BR" sz="2400" dirty="0">
                <a:effectLst>
                  <a:outerShdw blurRad="38100" dist="38100" dir="2700000" algn="tl">
                    <a:srgbClr val="000000">
                      <a:alpha val="43137"/>
                    </a:srgbClr>
                  </a:outerShdw>
                </a:effectLst>
              </a:rPr>
              <a:t>A decisão de pronúncia marca o acolhimento provisório, por parte do juiz, da pretensão acusatória, determinando que o réu seja submetido ao julgamento do Tribunal do Júri</a:t>
            </a:r>
            <a:r>
              <a:rPr lang="pt-BR" sz="2400" dirty="0"/>
              <a:t>. Preclusa a via recursal para impugnar a pronúncia, inicia-se a segunda fase (plenário). Trata-se de uma decisão interlocutória mista, não terminativa, que deve preencher os requisitos do art. 381 do CPP. O recurso cabível para atacar a decisão de pronúncia é o recurso em sentido estrito, previsto no art. 581, IV, do CPP.”</a:t>
            </a:r>
          </a:p>
          <a:p>
            <a:pPr algn="just"/>
            <a:r>
              <a:rPr lang="pt-BR" sz="2400" dirty="0">
                <a:solidFill>
                  <a:schemeClr val="lt1"/>
                </a:solidFill>
                <a:latin typeface="Calibri"/>
                <a:ea typeface="Calibri"/>
                <a:cs typeface="Calibri"/>
                <a:sym typeface="Calibri"/>
              </a:rPr>
              <a:t>- decisão de cunho declaratório, reconhece a plausibilidade da acusação feita; </a:t>
            </a:r>
          </a:p>
          <a:p>
            <a:pPr algn="just"/>
            <a:r>
              <a:rPr lang="pt-BR" sz="2400" dirty="0"/>
              <a:t>- </a:t>
            </a:r>
            <a:r>
              <a:rPr lang="pt-BR" sz="2400" b="1" u="sng" dirty="0"/>
              <a:t>requisitos </a:t>
            </a:r>
            <a:r>
              <a:rPr lang="pt-BR" sz="2400" dirty="0"/>
              <a:t>para a decisão de pronúncia, </a:t>
            </a:r>
            <a:r>
              <a:rPr lang="pt-BR" sz="2400" b="1" dirty="0"/>
              <a:t>prova da materialidade do fato</a:t>
            </a:r>
            <a:r>
              <a:rPr lang="pt-BR" sz="2400" dirty="0"/>
              <a:t> e </a:t>
            </a:r>
            <a:r>
              <a:rPr lang="pt-BR" sz="2400" b="1" dirty="0"/>
              <a:t>indícios suficiente de autoria ou participação</a:t>
            </a:r>
            <a:r>
              <a:rPr lang="pt-BR" sz="2400" dirty="0"/>
              <a:t>;</a:t>
            </a:r>
            <a:endParaRPr lang="pt-BR" dirty="0"/>
          </a:p>
          <a:p>
            <a:endParaRPr lang="pt-BR" sz="2400" dirty="0">
              <a:solidFill>
                <a:schemeClr val="lt1"/>
              </a:solidFill>
              <a:latin typeface="Calibri"/>
              <a:ea typeface="Calibri"/>
              <a:cs typeface="Calibri"/>
              <a:sym typeface="Calibri"/>
            </a:endParaRPr>
          </a:p>
          <a:p>
            <a:endParaRPr lang="pt-BR" dirty="0"/>
          </a:p>
        </p:txBody>
      </p:sp>
    </p:spTree>
    <p:extLst>
      <p:ext uri="{BB962C8B-B14F-4D97-AF65-F5344CB8AC3E}">
        <p14:creationId xmlns:p14="http://schemas.microsoft.com/office/powerpoint/2010/main" val="1891444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adro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Office_9529463_TF02804846_TF02804846.potx" id="{6015D36F-FE88-4299-9413-9A6625F0A96F}" vid="{686326CD-C078-4685-B568-5DB8C1FEF170}"/>
    </a:ext>
  </a:extLst>
</a:theme>
</file>

<file path=ppt/theme/theme2.xml><?xml version="1.0" encoding="utf-8"?>
<a:theme xmlns:a="http://schemas.openxmlformats.org/drawingml/2006/main" name="Tema do Offic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Apresentação de educação em lousa (widescreen)</Template>
  <TotalTime>613</TotalTime>
  <Words>4029</Words>
  <Application>Microsoft Office PowerPoint</Application>
  <PresentationFormat>Personalizar</PresentationFormat>
  <Paragraphs>145</Paragraphs>
  <Slides>29</Slides>
  <Notes>1</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29</vt:i4>
      </vt:variant>
    </vt:vector>
  </HeadingPairs>
  <TitlesOfParts>
    <vt:vector size="34" baseType="lpstr">
      <vt:lpstr>Arial</vt:lpstr>
      <vt:lpstr>Calibri</vt:lpstr>
      <vt:lpstr>Consolas</vt:lpstr>
      <vt:lpstr>Corbel</vt:lpstr>
      <vt:lpstr>Quadro 16x9</vt:lpstr>
      <vt:lpstr>As Intervenções da Defesa no Procedimento do Júri: </vt:lpstr>
      <vt:lpstr>Coordenadas, Resposta à acusação: </vt:lpstr>
      <vt:lpstr>Coordenadas, Resposta à acusação: </vt:lpstr>
      <vt:lpstr>Coordenadas, Resposta à acusação: </vt:lpstr>
      <vt:lpstr>Coordenadas, Resposta à acusação: </vt:lpstr>
      <vt:lpstr>Coordenadas, Resposta à acusação: </vt:lpstr>
      <vt:lpstr>Coordenadas, Resposta à acusação: </vt:lpstr>
      <vt:lpstr>Coordenadas, audiência de instrução, debates e julgamento:</vt:lpstr>
      <vt:lpstr>Pronúncia: </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Impronúncia:</vt:lpstr>
      <vt:lpstr>Apresentação do PowerPoint</vt:lpstr>
      <vt:lpstr>Apresentação do PowerPoint</vt:lpstr>
      <vt:lpstr>Apresentação do PowerPoint</vt:lpstr>
      <vt:lpstr>Desclassificação: </vt:lpstr>
      <vt:lpstr>Apresentação do PowerPoint</vt:lpstr>
      <vt:lpstr>Absolvição Sumária: </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 Intervenções da Defesa no Procedimento do Júri: </dc:title>
  <dc:creator>Fabio Jacyntho Sorge</dc:creator>
  <cp:lastModifiedBy>Fabio Jacyntho Sorge</cp:lastModifiedBy>
  <cp:revision>20</cp:revision>
  <dcterms:created xsi:type="dcterms:W3CDTF">2023-03-11T15:22:19Z</dcterms:created>
  <dcterms:modified xsi:type="dcterms:W3CDTF">2023-11-30T15:51:18Z</dcterms:modified>
</cp:coreProperties>
</file>