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4"/>
  </p:sldMasterIdLst>
  <p:sldIdLst>
    <p:sldId id="256" r:id="rId5"/>
    <p:sldId id="526" r:id="rId6"/>
    <p:sldId id="524" r:id="rId7"/>
    <p:sldId id="525" r:id="rId8"/>
    <p:sldId id="523" r:id="rId9"/>
    <p:sldId id="522" r:id="rId10"/>
    <p:sldId id="521" r:id="rId11"/>
    <p:sldId id="520" r:id="rId12"/>
    <p:sldId id="527" r:id="rId13"/>
    <p:sldId id="528" r:id="rId14"/>
    <p:sldId id="529" r:id="rId15"/>
    <p:sldId id="530" r:id="rId16"/>
    <p:sldId id="531" r:id="rId17"/>
    <p:sldId id="532" r:id="rId18"/>
    <p:sldId id="564" r:id="rId19"/>
    <p:sldId id="533" r:id="rId20"/>
    <p:sldId id="534" r:id="rId21"/>
    <p:sldId id="535" r:id="rId22"/>
    <p:sldId id="536" r:id="rId23"/>
    <p:sldId id="537" r:id="rId24"/>
    <p:sldId id="538" r:id="rId25"/>
    <p:sldId id="565" r:id="rId26"/>
    <p:sldId id="539" r:id="rId27"/>
    <p:sldId id="540" r:id="rId28"/>
    <p:sldId id="566" r:id="rId29"/>
    <p:sldId id="541" r:id="rId30"/>
    <p:sldId id="543" r:id="rId31"/>
    <p:sldId id="567" r:id="rId32"/>
    <p:sldId id="568" r:id="rId33"/>
    <p:sldId id="548" r:id="rId34"/>
    <p:sldId id="553" r:id="rId35"/>
    <p:sldId id="552" r:id="rId36"/>
    <p:sldId id="551" r:id="rId37"/>
    <p:sldId id="569" r:id="rId38"/>
    <p:sldId id="550" r:id="rId39"/>
    <p:sldId id="549" r:id="rId40"/>
    <p:sldId id="557" r:id="rId41"/>
    <p:sldId id="556" r:id="rId42"/>
    <p:sldId id="555" r:id="rId43"/>
    <p:sldId id="554" r:id="rId44"/>
    <p:sldId id="561" r:id="rId45"/>
    <p:sldId id="560" r:id="rId46"/>
    <p:sldId id="559" r:id="rId47"/>
    <p:sldId id="558" r:id="rId48"/>
    <p:sldId id="562" r:id="rId49"/>
    <p:sldId id="563" r:id="rId5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90" d="100"/>
          <a:sy n="90" d="100"/>
        </p:scale>
        <p:origin x="600" y="-5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2E700DB3-DBF0-4086-B675-117E7A9610B8}" type="datetimeFigureOut">
              <a:rPr lang="pt-BR" smtClean="0"/>
              <a:pPr/>
              <a:t>27/11/2023</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2119D8CF-8DEC-4D9F-84EE-ADF04DFF3391}"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pPr/>
              <a:t>27/11/2023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pPr/>
              <a:t>27/11/2023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2E700DB3-DBF0-4086-B675-117E7A9610B8}" type="datetimeFigureOut">
              <a:rPr lang="pt-BR" smtClean="0"/>
              <a:pPr/>
              <a:t>27/11/2023</a:t>
            </a:fld>
            <a:endParaRPr lang="pt-BR"/>
          </a:p>
        </p:txBody>
      </p:sp>
      <p:sp>
        <p:nvSpPr>
          <p:cNvPr id="9" name="Espaço Reservado para Número de Slide 8"/>
          <p:cNvSpPr>
            <a:spLocks noGrp="1"/>
          </p:cNvSpPr>
          <p:nvPr>
            <p:ph type="sldNum" sz="quarter" idx="15"/>
          </p:nvPr>
        </p:nvSpPr>
        <p:spPr/>
        <p:txBody>
          <a:bodyPr rtlCol="0"/>
          <a:lstStyle/>
          <a:p>
            <a:fld id="{2119D8CF-8DEC-4D9F-84EE-ADF04DFF3391}" type="slidenum">
              <a:rPr lang="pt-BR" smtClean="0"/>
              <a:pPr/>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2E700DB3-DBF0-4086-B675-117E7A9610B8}" type="datetimeFigureOut">
              <a:rPr lang="pt-BR" smtClean="0"/>
              <a:pPr/>
              <a:t>27/11/2023</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2119D8CF-8DEC-4D9F-84EE-ADF04DFF3391}"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2E700DB3-DBF0-4086-B675-117E7A9610B8}" type="datetimeFigureOut">
              <a:rPr lang="pt-BR" smtClean="0"/>
              <a:pPr/>
              <a:t>27/11/2023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estilo do título mestre</a:t>
            </a:r>
            <a:endParaRPr kumimoji="0" lang="en-US"/>
          </a:p>
        </p:txBody>
      </p:sp>
      <p:sp>
        <p:nvSpPr>
          <p:cNvPr id="7" name="Espaço Reservado para Data 6"/>
          <p:cNvSpPr>
            <a:spLocks noGrp="1"/>
          </p:cNvSpPr>
          <p:nvPr>
            <p:ph type="dt" sz="half" idx="10"/>
          </p:nvPr>
        </p:nvSpPr>
        <p:spPr/>
        <p:txBody>
          <a:bodyPr/>
          <a:lstStyle/>
          <a:p>
            <a:fld id="{2E700DB3-DBF0-4086-B675-117E7A9610B8}" type="datetimeFigureOut">
              <a:rPr lang="pt-BR" smtClean="0"/>
              <a:pPr/>
              <a:t>27/11/2023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119D8CF-8DEC-4D9F-84EE-ADF04DFF3391}" type="slidenum">
              <a:rPr lang="pt-BR" smtClean="0"/>
              <a:pPr/>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6" name="Espaço Reservado para Data 5"/>
          <p:cNvSpPr>
            <a:spLocks noGrp="1"/>
          </p:cNvSpPr>
          <p:nvPr>
            <p:ph type="dt" sz="half" idx="10"/>
          </p:nvPr>
        </p:nvSpPr>
        <p:spPr/>
        <p:txBody>
          <a:bodyPr rtlCol="0"/>
          <a:lstStyle/>
          <a:p>
            <a:fld id="{2E700DB3-DBF0-4086-B675-117E7A9610B8}" type="datetimeFigureOut">
              <a:rPr lang="pt-BR" smtClean="0"/>
              <a:pPr/>
              <a:t>27/11/2023</a:t>
            </a:fld>
            <a:endParaRPr lang="pt-BR"/>
          </a:p>
        </p:txBody>
      </p:sp>
      <p:sp>
        <p:nvSpPr>
          <p:cNvPr id="7" name="Espaço Reservado para Número de Slide 6"/>
          <p:cNvSpPr>
            <a:spLocks noGrp="1"/>
          </p:cNvSpPr>
          <p:nvPr>
            <p:ph type="sldNum" sz="quarter" idx="11"/>
          </p:nvPr>
        </p:nvSpPr>
        <p:spPr/>
        <p:txBody>
          <a:bodyPr rtlCol="0"/>
          <a:lstStyle/>
          <a:p>
            <a:fld id="{2119D8CF-8DEC-4D9F-84EE-ADF04DFF3391}" type="slidenum">
              <a:rPr lang="pt-BR" smtClean="0"/>
              <a:pPr/>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E700DB3-DBF0-4086-B675-117E7A9610B8}" type="datetimeFigureOut">
              <a:rPr lang="pt-BR" smtClean="0"/>
              <a:pPr/>
              <a:t>27/11/2023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2E700DB3-DBF0-4086-B675-117E7A9610B8}" type="datetimeFigureOut">
              <a:rPr lang="pt-BR" smtClean="0"/>
              <a:pPr/>
              <a:t>27/11/2023</a:t>
            </a:fld>
            <a:endParaRPr lang="pt-BR"/>
          </a:p>
        </p:txBody>
      </p:sp>
      <p:sp>
        <p:nvSpPr>
          <p:cNvPr id="22" name="Espaço Reservado para Número de Slide 21"/>
          <p:cNvSpPr>
            <a:spLocks noGrp="1"/>
          </p:cNvSpPr>
          <p:nvPr>
            <p:ph type="sldNum" sz="quarter" idx="15"/>
          </p:nvPr>
        </p:nvSpPr>
        <p:spPr/>
        <p:txBody>
          <a:bodyPr rtlCol="0"/>
          <a:lstStyle/>
          <a:p>
            <a:fld id="{2119D8CF-8DEC-4D9F-84EE-ADF04DFF3391}" type="slidenum">
              <a:rPr lang="pt-BR" smtClean="0"/>
              <a:pPr/>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2E700DB3-DBF0-4086-B675-117E7A9610B8}" type="datetimeFigureOut">
              <a:rPr lang="pt-BR" smtClean="0"/>
              <a:pPr/>
              <a:t>27/11/2023</a:t>
            </a:fld>
            <a:endParaRPr lang="pt-BR"/>
          </a:p>
        </p:txBody>
      </p:sp>
      <p:sp>
        <p:nvSpPr>
          <p:cNvPr id="18" name="Espaço Reservado para Número de Slide 17"/>
          <p:cNvSpPr>
            <a:spLocks noGrp="1"/>
          </p:cNvSpPr>
          <p:nvPr>
            <p:ph type="sldNum" sz="quarter" idx="11"/>
          </p:nvPr>
        </p:nvSpPr>
        <p:spPr/>
        <p:txBody>
          <a:bodyPr rtlCol="0"/>
          <a:lstStyle/>
          <a:p>
            <a:fld id="{2119D8CF-8DEC-4D9F-84EE-ADF04DFF3391}" type="slidenum">
              <a:rPr lang="pt-BR" smtClean="0"/>
              <a:pPr/>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E700DB3-DBF0-4086-B675-117E7A9610B8}" type="datetimeFigureOut">
              <a:rPr lang="pt-BR" smtClean="0"/>
              <a:pPr/>
              <a:t>27/11/2023</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119D8CF-8DEC-4D9F-84EE-ADF04DFF339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86000" y="1412776"/>
            <a:ext cx="6174432" cy="2664296"/>
          </a:xfrm>
        </p:spPr>
        <p:txBody>
          <a:bodyPr>
            <a:noAutofit/>
          </a:bodyPr>
          <a:lstStyle/>
          <a:p>
            <a:pPr algn="ctr"/>
            <a:r>
              <a:rPr lang="pt-BR" sz="4200" dirty="0">
                <a:solidFill>
                  <a:schemeClr val="accent3"/>
                </a:solidFill>
                <a:effectLst>
                  <a:outerShdw blurRad="38100" dist="38100" dir="2700000" algn="tl">
                    <a:srgbClr val="000000">
                      <a:alpha val="43137"/>
                    </a:srgbClr>
                  </a:outerShdw>
                </a:effectLst>
              </a:rPr>
              <a:t>DIREITO ADMINISTRATIVO</a:t>
            </a:r>
            <a:br>
              <a:rPr lang="pt-BR" sz="4200" dirty="0">
                <a:solidFill>
                  <a:schemeClr val="accent3"/>
                </a:solidFill>
                <a:effectLst>
                  <a:outerShdw blurRad="38100" dist="38100" dir="2700000" algn="tl">
                    <a:srgbClr val="000000">
                      <a:alpha val="43137"/>
                    </a:srgbClr>
                  </a:outerShdw>
                </a:effectLst>
              </a:rPr>
            </a:br>
            <a:r>
              <a:rPr lang="pt-BR" sz="4200" dirty="0">
                <a:solidFill>
                  <a:schemeClr val="accent3"/>
                </a:solidFill>
                <a:effectLst>
                  <a:outerShdw blurRad="38100" dist="38100" dir="2700000" algn="tl">
                    <a:srgbClr val="000000">
                      <a:alpha val="43137"/>
                    </a:srgbClr>
                  </a:outerShdw>
                </a:effectLst>
              </a:rPr>
              <a:t>questões</a:t>
            </a:r>
          </a:p>
        </p:txBody>
      </p:sp>
      <p:sp>
        <p:nvSpPr>
          <p:cNvPr id="3" name="Subtítulo 2"/>
          <p:cNvSpPr>
            <a:spLocks noGrp="1"/>
          </p:cNvSpPr>
          <p:nvPr>
            <p:ph type="subTitle" idx="1"/>
          </p:nvPr>
        </p:nvSpPr>
        <p:spPr>
          <a:xfrm>
            <a:off x="2286000" y="5229200"/>
            <a:ext cx="6172200" cy="1145722"/>
          </a:xfrm>
        </p:spPr>
        <p:txBody>
          <a:bodyPr/>
          <a:lstStyle/>
          <a:p>
            <a:pPr algn="ctr"/>
            <a:r>
              <a:rPr lang="pt-BR" sz="3200" dirty="0">
                <a:solidFill>
                  <a:schemeClr val="tx1"/>
                </a:solidFill>
              </a:rPr>
              <a:t>Renata Cestari</a:t>
            </a:r>
          </a:p>
          <a:p>
            <a:pPr algn="ct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3744702380"/>
              </p:ext>
            </p:extLst>
          </p:nvPr>
        </p:nvGraphicFramePr>
        <p:xfrm>
          <a:off x="1187624" y="260648"/>
          <a:ext cx="7488832" cy="936104"/>
        </p:xfrm>
        <a:graphic>
          <a:graphicData uri="http://schemas.openxmlformats.org/drawingml/2006/table">
            <a:tbl>
              <a:tblPr/>
              <a:tblGrid>
                <a:gridCol w="1512168">
                  <a:extLst>
                    <a:ext uri="{9D8B030D-6E8A-4147-A177-3AD203B41FA5}">
                      <a16:colId xmlns:a16="http://schemas.microsoft.com/office/drawing/2014/main" val="20000"/>
                    </a:ext>
                  </a:extLst>
                </a:gridCol>
                <a:gridCol w="5976664">
                  <a:extLst>
                    <a:ext uri="{9D8B030D-6E8A-4147-A177-3AD203B41FA5}">
                      <a16:colId xmlns:a16="http://schemas.microsoft.com/office/drawing/2014/main" val="20001"/>
                    </a:ext>
                  </a:extLst>
                </a:gridCol>
              </a:tblGrid>
              <a:tr h="936104">
                <a:tc>
                  <a:txBody>
                    <a:bodyPr/>
                    <a:lstStyle/>
                    <a:p>
                      <a:endParaRPr lang="pt-BR" dirty="0"/>
                    </a:p>
                  </a:txBody>
                  <a:tcPr marL="44450" marR="44450" marT="0" marB="0">
                    <a:lnL>
                      <a:noFill/>
                    </a:lnL>
                    <a:lnR>
                      <a:noFill/>
                    </a:lnR>
                    <a:lnT>
                      <a:noFill/>
                    </a:lnT>
                    <a:lnB>
                      <a:noFill/>
                    </a:lnB>
                  </a:tcPr>
                </a:tc>
                <a:tc>
                  <a:txBody>
                    <a:bodyPr/>
                    <a:lstStyle/>
                    <a:p>
                      <a:endParaRPr lang="pt-BR" dirty="0"/>
                    </a:p>
                  </a:txBody>
                  <a:tcPr marL="44450" marR="44450" marT="0" marB="0">
                    <a:lnL>
                      <a:noFill/>
                    </a:lnL>
                    <a:lnR>
                      <a:noFill/>
                    </a:lnR>
                    <a:lnT>
                      <a:noFill/>
                    </a:lnT>
                    <a:lnB>
                      <a:noFill/>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dirty="0"/>
              <a:t>RESPOSTA INDICADA PELA BANCA:</a:t>
            </a:r>
          </a:p>
          <a:p>
            <a:pPr lvl="0" algn="just"/>
            <a:r>
              <a:rPr lang="pt-BR" b="1" dirty="0">
                <a:solidFill>
                  <a:schemeClr val="accent1">
                    <a:lumMod val="75000"/>
                  </a:schemeClr>
                </a:solidFill>
              </a:rPr>
              <a:t>LETRA A - SIM</a:t>
            </a:r>
          </a:p>
          <a:p>
            <a:pPr lvl="0" algn="just"/>
            <a:r>
              <a:rPr lang="pt-BR" b="1" dirty="0">
                <a:solidFill>
                  <a:srgbClr val="FF0000"/>
                </a:solidFill>
              </a:rPr>
              <a:t>A) </a:t>
            </a:r>
            <a:r>
              <a:rPr lang="pt-BR" dirty="0"/>
              <a:t>Citar os três requisitos/limites listados pelo Supremo Tribunal Federal no precedente paradigma da </a:t>
            </a:r>
            <a:r>
              <a:rPr lang="pt-BR" b="1" dirty="0">
                <a:solidFill>
                  <a:schemeClr val="accent1">
                    <a:lumMod val="75000"/>
                  </a:schemeClr>
                </a:solidFill>
              </a:rPr>
              <a:t>ADPF 45/DF</a:t>
            </a:r>
            <a:r>
              <a:rPr lang="pt-BR" dirty="0">
                <a:solidFill>
                  <a:schemeClr val="accent1">
                    <a:lumMod val="75000"/>
                  </a:schemeClr>
                </a:solidFill>
              </a:rPr>
              <a:t> </a:t>
            </a:r>
            <a:r>
              <a:rPr lang="pt-BR" dirty="0"/>
              <a:t>para o </a:t>
            </a:r>
            <a:r>
              <a:rPr lang="pt-BR" dirty="0">
                <a:solidFill>
                  <a:schemeClr val="accent1">
                    <a:lumMod val="75000"/>
                  </a:schemeClr>
                </a:solidFill>
              </a:rPr>
              <a:t>controle jurisdicional de políticas públicas </a:t>
            </a:r>
            <a:r>
              <a:rPr lang="pt-BR" dirty="0"/>
              <a:t>(que influenciou outros julgados, a exemplo, AI 583.476/ SC, ARE 745745 </a:t>
            </a:r>
            <a:r>
              <a:rPr lang="pt-BR" dirty="0" err="1"/>
              <a:t>AgR</a:t>
            </a:r>
            <a:r>
              <a:rPr lang="pt-BR" dirty="0"/>
              <a:t> /MG e RE 1165054 </a:t>
            </a:r>
            <a:r>
              <a:rPr lang="pt-BR" dirty="0" err="1"/>
              <a:t>AgR</a:t>
            </a:r>
            <a:r>
              <a:rPr lang="pt-BR" dirty="0"/>
              <a:t>/RN):</a:t>
            </a:r>
          </a:p>
        </p:txBody>
      </p:sp>
    </p:spTree>
    <p:extLst>
      <p:ext uri="{BB962C8B-B14F-4D97-AF65-F5344CB8AC3E}">
        <p14:creationId xmlns:p14="http://schemas.microsoft.com/office/powerpoint/2010/main" val="1440994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algn="just"/>
            <a:r>
              <a:rPr lang="pt-BR" dirty="0"/>
              <a:t>1) garantia do </a:t>
            </a:r>
            <a:r>
              <a:rPr lang="pt-BR" dirty="0">
                <a:solidFill>
                  <a:schemeClr val="accent1">
                    <a:lumMod val="75000"/>
                  </a:schemeClr>
                </a:solidFill>
              </a:rPr>
              <a:t>mínimo existencial </a:t>
            </a:r>
            <a:r>
              <a:rPr lang="pt-BR" dirty="0"/>
              <a:t>ao cidadão; de outro, o binômio da cláusula da </a:t>
            </a:r>
            <a:r>
              <a:rPr lang="pt-BR" dirty="0">
                <a:solidFill>
                  <a:schemeClr val="accent1">
                    <a:lumMod val="75000"/>
                  </a:schemeClr>
                </a:solidFill>
              </a:rPr>
              <a:t>reserva do possível: </a:t>
            </a:r>
          </a:p>
          <a:p>
            <a:pPr algn="just"/>
            <a:endParaRPr lang="pt-BR" dirty="0"/>
          </a:p>
          <a:p>
            <a:pPr algn="just"/>
            <a:r>
              <a:rPr lang="pt-BR" dirty="0"/>
              <a:t>2) a </a:t>
            </a:r>
            <a:r>
              <a:rPr lang="pt-BR" dirty="0">
                <a:solidFill>
                  <a:schemeClr val="accent1">
                    <a:lumMod val="75000"/>
                  </a:schemeClr>
                </a:solidFill>
              </a:rPr>
              <a:t>razoabilidade da pretensão </a:t>
            </a:r>
            <a:r>
              <a:rPr lang="pt-BR" dirty="0"/>
              <a:t>individual/social deduzida em face do Poder Público; e </a:t>
            </a:r>
          </a:p>
          <a:p>
            <a:pPr algn="just"/>
            <a:endParaRPr lang="pt-BR" dirty="0"/>
          </a:p>
          <a:p>
            <a:pPr algn="just"/>
            <a:r>
              <a:rPr lang="pt-BR" dirty="0"/>
              <a:t>3) a </a:t>
            </a:r>
            <a:r>
              <a:rPr lang="pt-BR" dirty="0">
                <a:solidFill>
                  <a:schemeClr val="accent1">
                    <a:lumMod val="75000"/>
                  </a:schemeClr>
                </a:solidFill>
              </a:rPr>
              <a:t>existência de disponibilidade financeira </a:t>
            </a:r>
            <a:r>
              <a:rPr lang="pt-BR" dirty="0"/>
              <a:t>do Estado para tornar efetivas as prestações positivas dele reclamadas;</a:t>
            </a:r>
          </a:p>
          <a:p>
            <a:pPr lvl="0" algn="just"/>
            <a:endParaRPr lang="pt-BR" dirty="0"/>
          </a:p>
          <a:p>
            <a:pPr lvl="0" algn="just"/>
            <a:endParaRPr lang="pt-BR" dirty="0"/>
          </a:p>
        </p:txBody>
      </p:sp>
    </p:spTree>
    <p:extLst>
      <p:ext uri="{BB962C8B-B14F-4D97-AF65-F5344CB8AC3E}">
        <p14:creationId xmlns:p14="http://schemas.microsoft.com/office/powerpoint/2010/main" val="1593638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70000" lnSpcReduction="20000"/>
          </a:bodyPr>
          <a:lstStyle/>
          <a:p>
            <a:pPr lvl="0" algn="just"/>
            <a:r>
              <a:rPr lang="pt-BR" b="1" i="0" dirty="0">
                <a:effectLst/>
                <a:latin typeface="tahoma" panose="020B0604030504040204" pitchFamily="34" charset="0"/>
              </a:rPr>
              <a:t>RELATOR: MIN. CELSO DE MELLO</a:t>
            </a:r>
          </a:p>
          <a:p>
            <a:pPr lvl="0" algn="just"/>
            <a:br>
              <a:rPr lang="pt-BR" dirty="0"/>
            </a:br>
            <a:br>
              <a:rPr lang="pt-BR" sz="2700" dirty="0"/>
            </a:br>
            <a:r>
              <a:rPr lang="pt-BR" sz="2700" b="0" i="0" dirty="0">
                <a:effectLst/>
                <a:latin typeface="tahoma" panose="020B0604030504040204" pitchFamily="34" charset="0"/>
              </a:rPr>
              <a:t>EMENTA: ADPF. A QUESTÃO DA LEGITIMIDADE CONSTITUCIONAL DO CONTROLE E DA INTERVENÇÃO DO PODER JUDICIÁRIO EM TEMA DE IMPLEMENTAÇÃO DE POLÍTICAS PÚBLICAS, QUANDO CONFIGURADA HIPÓTESE DE </a:t>
            </a:r>
            <a:r>
              <a:rPr lang="pt-BR" sz="2700" b="0" i="0" dirty="0">
                <a:solidFill>
                  <a:schemeClr val="accent1">
                    <a:lumMod val="75000"/>
                  </a:schemeClr>
                </a:solidFill>
                <a:effectLst/>
                <a:latin typeface="tahoma" panose="020B0604030504040204" pitchFamily="34" charset="0"/>
              </a:rPr>
              <a:t>ABUSIVIDADE GOVERNAMENTAL. </a:t>
            </a:r>
            <a:r>
              <a:rPr lang="pt-BR" sz="2700" b="0" i="0" dirty="0">
                <a:effectLst/>
                <a:latin typeface="tahoma" panose="020B0604030504040204" pitchFamily="34" charset="0"/>
              </a:rPr>
              <a:t>DIMENSÃO POLÍTICA DA JURISDIÇÃO CONSTITUCIONAL ATRIBUÍDA AO STF. </a:t>
            </a:r>
            <a:r>
              <a:rPr lang="pt-BR" sz="2700" b="0" i="0" dirty="0">
                <a:solidFill>
                  <a:schemeClr val="accent1">
                    <a:lumMod val="75000"/>
                  </a:schemeClr>
                </a:solidFill>
                <a:effectLst/>
                <a:latin typeface="tahoma" panose="020B0604030504040204" pitchFamily="34" charset="0"/>
              </a:rPr>
              <a:t>INOPONIBILIDADE DO ARBÍTRIO ESTATAL À EFETIVAÇÃO DOS DIREITOS SOCIAIS, ECONÔMICOS E CULTURAIS</a:t>
            </a:r>
            <a:r>
              <a:rPr lang="pt-BR" sz="2700" b="0" i="0" dirty="0">
                <a:effectLst/>
                <a:latin typeface="tahoma" panose="020B0604030504040204" pitchFamily="34" charset="0"/>
              </a:rPr>
              <a:t>. CARÁTER RELATIVO DA LIBERDADE DE CONFORMAÇÃO DO LEGISLADOR. CONSIDERAÇÕES EM TORNO DA CLÁUSULA DA </a:t>
            </a:r>
            <a:r>
              <a:rPr lang="pt-BR" sz="2700" b="0" i="0" dirty="0">
                <a:solidFill>
                  <a:schemeClr val="accent1">
                    <a:lumMod val="75000"/>
                  </a:schemeClr>
                </a:solidFill>
                <a:effectLst/>
                <a:latin typeface="tahoma" panose="020B0604030504040204" pitchFamily="34" charset="0"/>
              </a:rPr>
              <a:t>"RESERVA DO POSSÍVEL". </a:t>
            </a:r>
            <a:r>
              <a:rPr lang="pt-BR" sz="2700" b="0" i="0" dirty="0">
                <a:effectLst/>
                <a:latin typeface="tahoma" panose="020B0604030504040204" pitchFamily="34" charset="0"/>
              </a:rPr>
              <a:t>NECESSIDADE DE PRESERVAÇÃO, EM FAVOR DOS INDIVÍDUOS, DA INTEGRIDADE E DA INTANGIBILIDADE DO NÚCLEO CONSUBSTANCIADOR DO </a:t>
            </a:r>
            <a:r>
              <a:rPr lang="pt-BR" sz="2700" b="0" i="0" dirty="0">
                <a:solidFill>
                  <a:schemeClr val="accent1">
                    <a:lumMod val="75000"/>
                  </a:schemeClr>
                </a:solidFill>
                <a:effectLst/>
                <a:latin typeface="tahoma" panose="020B0604030504040204" pitchFamily="34" charset="0"/>
              </a:rPr>
              <a:t>"MÍNIMO EXISTENCIAL</a:t>
            </a:r>
            <a:r>
              <a:rPr lang="pt-BR" sz="2700" b="0" i="0" dirty="0">
                <a:effectLst/>
                <a:latin typeface="tahoma" panose="020B0604030504040204" pitchFamily="34" charset="0"/>
              </a:rPr>
              <a:t>". VIABILIDADE INSTRUMENTAL DA ARGÜIÇÃO DE DESCUMPRIMENTO NO PROCESSO DE CONCRETIZAÇÃO DAS LIBERDADES POSITIVAS (DIREITOS CONSTITUCIONAIS DE SEGUNDA GERAÇÃO).</a:t>
            </a:r>
            <a:endParaRPr lang="pt-BR" sz="2700" dirty="0"/>
          </a:p>
          <a:p>
            <a:pPr lvl="0" algn="just"/>
            <a:endParaRPr lang="pt-BR" dirty="0"/>
          </a:p>
        </p:txBody>
      </p:sp>
    </p:spTree>
    <p:extLst>
      <p:ext uri="{BB962C8B-B14F-4D97-AF65-F5344CB8AC3E}">
        <p14:creationId xmlns:p14="http://schemas.microsoft.com/office/powerpoint/2010/main" val="249744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b="0" i="0" dirty="0">
                <a:effectLst/>
                <a:latin typeface="tahoma" panose="020B0604030504040204" pitchFamily="34" charset="0"/>
              </a:rPr>
              <a:t>Trata-se de arguição de descumprimento de preceito fundamental promovida contra veto, que, emanado do Senhor Presidente da República, incidiu sobre o § 2º do art. 55 (posteriormente renumerado para art. 59), de proposição legislativa que se converteu na Lei nº 10.707/2003 </a:t>
            </a:r>
            <a:r>
              <a:rPr lang="pt-BR" b="0" i="0" dirty="0">
                <a:solidFill>
                  <a:schemeClr val="accent1">
                    <a:lumMod val="75000"/>
                  </a:schemeClr>
                </a:solidFill>
                <a:effectLst/>
                <a:latin typeface="tahoma" panose="020B0604030504040204" pitchFamily="34" charset="0"/>
              </a:rPr>
              <a:t>(LDO), </a:t>
            </a:r>
            <a:r>
              <a:rPr lang="pt-BR" b="0" i="0" dirty="0">
                <a:effectLst/>
                <a:latin typeface="tahoma" panose="020B0604030504040204" pitchFamily="34" charset="0"/>
              </a:rPr>
              <a:t>destinada a fixar as diretrizes pertinentes à elaboração da lei orçamentária anual de 2004.</a:t>
            </a:r>
          </a:p>
          <a:p>
            <a:pPr lvl="0" algn="just"/>
            <a:r>
              <a:rPr lang="pt-BR" dirty="0">
                <a:latin typeface="tahoma" panose="020B0604030504040204" pitchFamily="34" charset="0"/>
              </a:rPr>
              <a:t>(...)</a:t>
            </a:r>
            <a:endParaRPr lang="pt-BR" dirty="0"/>
          </a:p>
          <a:p>
            <a:pPr lvl="0" algn="just"/>
            <a:endParaRPr lang="pt-BR" dirty="0"/>
          </a:p>
        </p:txBody>
      </p:sp>
    </p:spTree>
    <p:extLst>
      <p:ext uri="{BB962C8B-B14F-4D97-AF65-F5344CB8AC3E}">
        <p14:creationId xmlns:p14="http://schemas.microsoft.com/office/powerpoint/2010/main" val="3478880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endParaRPr lang="pt-BR" dirty="0"/>
          </a:p>
          <a:p>
            <a:pPr lvl="0" algn="just"/>
            <a:r>
              <a:rPr lang="pt-BR" b="0" i="0" dirty="0">
                <a:effectLst/>
                <a:latin typeface="tahoma" panose="020B0604030504040204" pitchFamily="34" charset="0"/>
              </a:rPr>
              <a:t>É certo que não se inclui, ordinariamente, no âmbito das funções institucionais do Poder Judiciário - e nas desta Suprema Corte, em especial - a </a:t>
            </a:r>
            <a:r>
              <a:rPr lang="pt-BR" b="1" i="0" dirty="0">
                <a:solidFill>
                  <a:schemeClr val="accent1">
                    <a:lumMod val="75000"/>
                  </a:schemeClr>
                </a:solidFill>
                <a:effectLst/>
                <a:latin typeface="tahoma" panose="020B0604030504040204" pitchFamily="34" charset="0"/>
              </a:rPr>
              <a:t>atribuição de formular e de implementar políticas públicas </a:t>
            </a:r>
            <a:r>
              <a:rPr lang="pt-BR" b="0" i="0" dirty="0">
                <a:effectLst/>
                <a:latin typeface="tahoma" panose="020B0604030504040204" pitchFamily="34" charset="0"/>
              </a:rPr>
              <a:t>(JOSÉ CARLOS VIEIRA DE ANDRADE, "Os Direitos Fundamentais na Constituição Portuguesa de 1976", p. 207, item n. 05, 1987, Almedina, Coimbra), pois, nesse domínio, o encargo reside, primariamente, nos </a:t>
            </a:r>
            <a:r>
              <a:rPr lang="pt-BR" b="1" i="0" dirty="0">
                <a:solidFill>
                  <a:schemeClr val="accent1">
                    <a:lumMod val="75000"/>
                  </a:schemeClr>
                </a:solidFill>
                <a:effectLst/>
                <a:latin typeface="tahoma" panose="020B0604030504040204" pitchFamily="34" charset="0"/>
              </a:rPr>
              <a:t>Poderes Legislativo e Executivo.</a:t>
            </a:r>
          </a:p>
          <a:p>
            <a:pPr lvl="0" algn="just"/>
            <a:br>
              <a:rPr lang="pt-BR" dirty="0"/>
            </a:br>
            <a:endParaRPr lang="pt-BR" dirty="0"/>
          </a:p>
        </p:txBody>
      </p:sp>
    </p:spTree>
    <p:extLst>
      <p:ext uri="{BB962C8B-B14F-4D97-AF65-F5344CB8AC3E}">
        <p14:creationId xmlns:p14="http://schemas.microsoft.com/office/powerpoint/2010/main" val="527376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b="0" i="0" dirty="0">
                <a:effectLst/>
                <a:latin typeface="tahoma" panose="020B0604030504040204" pitchFamily="34" charset="0"/>
              </a:rPr>
              <a:t>Tal incumbência, no entanto, embora em </a:t>
            </a:r>
            <a:r>
              <a:rPr lang="pt-BR" b="1" i="0" dirty="0">
                <a:solidFill>
                  <a:schemeClr val="accent1">
                    <a:lumMod val="75000"/>
                  </a:schemeClr>
                </a:solidFill>
                <a:effectLst/>
                <a:latin typeface="tahoma" panose="020B0604030504040204" pitchFamily="34" charset="0"/>
              </a:rPr>
              <a:t>bases excepcionais, poderá atribuir-se ao Poder Judiciário, </a:t>
            </a:r>
            <a:r>
              <a:rPr lang="pt-BR" b="0" i="0" dirty="0">
                <a:effectLst/>
                <a:latin typeface="tahoma" panose="020B0604030504040204" pitchFamily="34" charset="0"/>
              </a:rPr>
              <a:t>se e quando os órgãos estatais competentes, por descumprirem os encargos político-jurídicos que sobre eles incidem, vierem a comprometer, com tal comportamento, a </a:t>
            </a:r>
            <a:r>
              <a:rPr lang="pt-BR" b="1" i="0" dirty="0">
                <a:solidFill>
                  <a:schemeClr val="accent1">
                    <a:lumMod val="75000"/>
                  </a:schemeClr>
                </a:solidFill>
                <a:effectLst/>
                <a:latin typeface="tahoma" panose="020B0604030504040204" pitchFamily="34" charset="0"/>
              </a:rPr>
              <a:t>eficácia e a integridade de direitos individuais e/ou coletivos </a:t>
            </a:r>
            <a:r>
              <a:rPr lang="pt-BR" b="0" i="0" dirty="0">
                <a:effectLst/>
                <a:latin typeface="tahoma" panose="020B0604030504040204" pitchFamily="34" charset="0"/>
              </a:rPr>
              <a:t>impregnados de estatura constitucional, ainda que derivados de cláusulas revestidas de conteúdo programático.</a:t>
            </a:r>
            <a:endParaRPr lang="pt-BR" dirty="0"/>
          </a:p>
        </p:txBody>
      </p:sp>
    </p:spTree>
    <p:extLst>
      <p:ext uri="{BB962C8B-B14F-4D97-AF65-F5344CB8AC3E}">
        <p14:creationId xmlns:p14="http://schemas.microsoft.com/office/powerpoint/2010/main" val="1747850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b="0" i="0" dirty="0">
                <a:effectLst/>
                <a:latin typeface="tahoma" panose="020B0604030504040204" pitchFamily="34" charset="0"/>
              </a:rPr>
              <a:t>Não deixo de conferir, no entanto, assentadas tais premissas, significativo relevo ao tema pertinente à </a:t>
            </a:r>
            <a:r>
              <a:rPr lang="pt-BR" b="1" i="0" dirty="0">
                <a:solidFill>
                  <a:schemeClr val="accent1">
                    <a:lumMod val="75000"/>
                  </a:schemeClr>
                </a:solidFill>
                <a:effectLst/>
                <a:latin typeface="tahoma" panose="020B0604030504040204" pitchFamily="34" charset="0"/>
              </a:rPr>
              <a:t>"reserva do possível" </a:t>
            </a:r>
            <a:r>
              <a:rPr lang="pt-BR" b="0" i="0" dirty="0">
                <a:effectLst/>
                <a:latin typeface="tahoma" panose="020B0604030504040204" pitchFamily="34" charset="0"/>
              </a:rPr>
              <a:t>(STEPHEN HOLMES/CASS R. SUNSTEIN, </a:t>
            </a:r>
            <a:r>
              <a:rPr lang="pt-BR" b="1" i="0" dirty="0">
                <a:solidFill>
                  <a:schemeClr val="accent1">
                    <a:lumMod val="75000"/>
                  </a:schemeClr>
                </a:solidFill>
                <a:effectLst/>
                <a:latin typeface="tahoma" panose="020B0604030504040204" pitchFamily="34" charset="0"/>
              </a:rPr>
              <a:t>"The </a:t>
            </a:r>
            <a:r>
              <a:rPr lang="pt-BR" b="1" i="0" dirty="0" err="1">
                <a:solidFill>
                  <a:schemeClr val="accent1">
                    <a:lumMod val="75000"/>
                  </a:schemeClr>
                </a:solidFill>
                <a:effectLst/>
                <a:latin typeface="tahoma" panose="020B0604030504040204" pitchFamily="34" charset="0"/>
              </a:rPr>
              <a:t>Cost</a:t>
            </a:r>
            <a:r>
              <a:rPr lang="pt-BR" b="1" i="0" dirty="0">
                <a:solidFill>
                  <a:schemeClr val="accent1">
                    <a:lumMod val="75000"/>
                  </a:schemeClr>
                </a:solidFill>
                <a:effectLst/>
                <a:latin typeface="tahoma" panose="020B0604030504040204" pitchFamily="34" charset="0"/>
              </a:rPr>
              <a:t> </a:t>
            </a:r>
            <a:r>
              <a:rPr lang="pt-BR" b="1" i="0" dirty="0" err="1">
                <a:solidFill>
                  <a:schemeClr val="accent1">
                    <a:lumMod val="75000"/>
                  </a:schemeClr>
                </a:solidFill>
                <a:effectLst/>
                <a:latin typeface="tahoma" panose="020B0604030504040204" pitchFamily="34" charset="0"/>
              </a:rPr>
              <a:t>of</a:t>
            </a:r>
            <a:r>
              <a:rPr lang="pt-BR" b="1" i="0" dirty="0">
                <a:solidFill>
                  <a:schemeClr val="accent1">
                    <a:lumMod val="75000"/>
                  </a:schemeClr>
                </a:solidFill>
                <a:effectLst/>
                <a:latin typeface="tahoma" panose="020B0604030504040204" pitchFamily="34" charset="0"/>
              </a:rPr>
              <a:t> </a:t>
            </a:r>
            <a:r>
              <a:rPr lang="pt-BR" b="1" i="0" dirty="0" err="1">
                <a:solidFill>
                  <a:schemeClr val="accent1">
                    <a:lumMod val="75000"/>
                  </a:schemeClr>
                </a:solidFill>
                <a:effectLst/>
                <a:latin typeface="tahoma" panose="020B0604030504040204" pitchFamily="34" charset="0"/>
              </a:rPr>
              <a:t>Rights</a:t>
            </a:r>
            <a:r>
              <a:rPr lang="pt-BR" b="1" i="0" dirty="0">
                <a:solidFill>
                  <a:schemeClr val="accent1">
                    <a:lumMod val="75000"/>
                  </a:schemeClr>
                </a:solidFill>
                <a:effectLst/>
                <a:latin typeface="tahoma" panose="020B0604030504040204" pitchFamily="34" charset="0"/>
              </a:rPr>
              <a:t>", </a:t>
            </a:r>
            <a:r>
              <a:rPr lang="pt-BR" b="0" i="0" dirty="0">
                <a:effectLst/>
                <a:latin typeface="tahoma" panose="020B0604030504040204" pitchFamily="34" charset="0"/>
              </a:rPr>
              <a:t>1999, Norton, New York), notadamente em sede de </a:t>
            </a:r>
            <a:r>
              <a:rPr lang="pt-BR" b="1" i="0" dirty="0">
                <a:solidFill>
                  <a:schemeClr val="accent1">
                    <a:lumMod val="75000"/>
                  </a:schemeClr>
                </a:solidFill>
                <a:effectLst/>
                <a:latin typeface="tahoma" panose="020B0604030504040204" pitchFamily="34" charset="0"/>
              </a:rPr>
              <a:t>efetivação e implementação </a:t>
            </a:r>
            <a:r>
              <a:rPr lang="pt-BR" b="0" i="0" dirty="0">
                <a:effectLst/>
                <a:latin typeface="tahoma" panose="020B0604030504040204" pitchFamily="34" charset="0"/>
              </a:rPr>
              <a:t>(sempre onerosas) dos direitos de segunda geração (direitos econômicos, sociais e culturais), cujo adimplemento, pelo Poder Público, impõe e exige, deste, prestações estatais positivas concretizadoras de tais prerrogativas individuais e/ou coletivas.</a:t>
            </a:r>
            <a:endParaRPr lang="pt-BR" dirty="0"/>
          </a:p>
        </p:txBody>
      </p:sp>
    </p:spTree>
    <p:extLst>
      <p:ext uri="{BB962C8B-B14F-4D97-AF65-F5344CB8AC3E}">
        <p14:creationId xmlns:p14="http://schemas.microsoft.com/office/powerpoint/2010/main" val="2858914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b="0" i="0" dirty="0">
                <a:effectLst/>
                <a:latin typeface="tahoma" panose="020B0604030504040204" pitchFamily="34" charset="0"/>
              </a:rPr>
              <a:t>É que a realização dos direitos econômicos, sociais e culturais - além de caracterizar-se </a:t>
            </a:r>
            <a:r>
              <a:rPr lang="pt-BR" b="1" i="0" dirty="0">
                <a:solidFill>
                  <a:schemeClr val="accent1">
                    <a:lumMod val="75000"/>
                  </a:schemeClr>
                </a:solidFill>
                <a:effectLst/>
                <a:latin typeface="tahoma" panose="020B0604030504040204" pitchFamily="34" charset="0"/>
              </a:rPr>
              <a:t>pela gradualidade</a:t>
            </a:r>
            <a:r>
              <a:rPr lang="pt-BR" b="0" i="0" dirty="0">
                <a:effectLst/>
                <a:latin typeface="tahoma" panose="020B0604030504040204" pitchFamily="34" charset="0"/>
              </a:rPr>
              <a:t> de seu processo de concretização - depende, em grande medida, de um inescapável vínculo financeiro subordinado às possibilidades orçamentárias do Estado, de tal modo que, </a:t>
            </a:r>
            <a:r>
              <a:rPr lang="pt-BR" b="1" i="0" dirty="0">
                <a:solidFill>
                  <a:schemeClr val="accent1">
                    <a:lumMod val="75000"/>
                  </a:schemeClr>
                </a:solidFill>
                <a:effectLst/>
                <a:latin typeface="tahoma" panose="020B0604030504040204" pitchFamily="34" charset="0"/>
              </a:rPr>
              <a:t>comprovada, objetivamente, a incapacidade econômico-financeira da pessoa estatal</a:t>
            </a:r>
            <a:r>
              <a:rPr lang="pt-BR" b="0" i="0" dirty="0">
                <a:effectLst/>
                <a:latin typeface="tahoma" panose="020B0604030504040204" pitchFamily="34" charset="0"/>
              </a:rPr>
              <a:t>, desta não se poderá razoavelmente exigir, considerada a limitação material referida, </a:t>
            </a:r>
            <a:r>
              <a:rPr lang="pt-BR" b="1" i="0" dirty="0">
                <a:solidFill>
                  <a:schemeClr val="accent1">
                    <a:lumMod val="75000"/>
                  </a:schemeClr>
                </a:solidFill>
                <a:effectLst/>
                <a:latin typeface="tahoma" panose="020B0604030504040204" pitchFamily="34" charset="0"/>
              </a:rPr>
              <a:t>a imediata efetivação </a:t>
            </a:r>
            <a:r>
              <a:rPr lang="pt-BR" b="0" i="0" dirty="0">
                <a:effectLst/>
                <a:latin typeface="tahoma" panose="020B0604030504040204" pitchFamily="34" charset="0"/>
              </a:rPr>
              <a:t>do comando fundado no texto da Carta Política.</a:t>
            </a:r>
            <a:br>
              <a:rPr lang="pt-BR" dirty="0"/>
            </a:br>
            <a:endParaRPr lang="pt-BR" dirty="0"/>
          </a:p>
        </p:txBody>
      </p:sp>
    </p:spTree>
    <p:extLst>
      <p:ext uri="{BB962C8B-B14F-4D97-AF65-F5344CB8AC3E}">
        <p14:creationId xmlns:p14="http://schemas.microsoft.com/office/powerpoint/2010/main" val="3331294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algn="just"/>
            <a:r>
              <a:rPr lang="pt-BR" b="0" i="0" dirty="0">
                <a:effectLst/>
                <a:latin typeface="tahoma" panose="020B0604030504040204" pitchFamily="34" charset="0"/>
              </a:rPr>
              <a:t>Não se mostrará lícito, no entanto, ao Poder Público, em tal hipótese - mediante </a:t>
            </a:r>
            <a:r>
              <a:rPr lang="pt-BR" b="1" i="0" dirty="0">
                <a:solidFill>
                  <a:schemeClr val="accent1">
                    <a:lumMod val="75000"/>
                  </a:schemeClr>
                </a:solidFill>
                <a:effectLst/>
                <a:latin typeface="tahoma" panose="020B0604030504040204" pitchFamily="34" charset="0"/>
              </a:rPr>
              <a:t>indevida manipulação de sua atividade financeira </a:t>
            </a:r>
            <a:r>
              <a:rPr lang="pt-BR" b="0" i="0" dirty="0">
                <a:effectLst/>
                <a:latin typeface="tahoma" panose="020B0604030504040204" pitchFamily="34" charset="0"/>
              </a:rPr>
              <a:t>e/ou político-administrativa - </a:t>
            </a:r>
            <a:r>
              <a:rPr lang="pt-BR" b="1" i="0" dirty="0">
                <a:solidFill>
                  <a:schemeClr val="accent1">
                    <a:lumMod val="75000"/>
                  </a:schemeClr>
                </a:solidFill>
                <a:effectLst/>
                <a:latin typeface="tahoma" panose="020B0604030504040204" pitchFamily="34" charset="0"/>
              </a:rPr>
              <a:t>criar obstáculo artificial </a:t>
            </a:r>
            <a:r>
              <a:rPr lang="pt-BR" b="0" i="0" dirty="0">
                <a:effectLst/>
                <a:latin typeface="tahoma" panose="020B0604030504040204" pitchFamily="34" charset="0"/>
              </a:rPr>
              <a:t>que revele o ilegítimo, arbitrário e censurável propósito de fraudar, de frustrar e de inviabilizar o estabelecimento e a preservação, em favor da pessoa e dos cidadãos, de condições materiais mínimas de existência.</a:t>
            </a:r>
            <a:endParaRPr lang="pt-BR" dirty="0"/>
          </a:p>
          <a:p>
            <a:pPr lvl="0" algn="just"/>
            <a:endParaRPr lang="pt-BR" dirty="0"/>
          </a:p>
        </p:txBody>
      </p:sp>
    </p:spTree>
    <p:extLst>
      <p:ext uri="{BB962C8B-B14F-4D97-AF65-F5344CB8AC3E}">
        <p14:creationId xmlns:p14="http://schemas.microsoft.com/office/powerpoint/2010/main" val="981773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b="0" i="0" dirty="0">
                <a:effectLst/>
                <a:latin typeface="tahoma" panose="020B0604030504040204" pitchFamily="34" charset="0"/>
              </a:rPr>
              <a:t>Cumpre advertir, desse modo, que a cláusula da </a:t>
            </a:r>
            <a:r>
              <a:rPr lang="pt-BR" b="1" i="0" dirty="0">
                <a:solidFill>
                  <a:schemeClr val="accent1">
                    <a:lumMod val="75000"/>
                  </a:schemeClr>
                </a:solidFill>
                <a:effectLst/>
                <a:latin typeface="tahoma" panose="020B0604030504040204" pitchFamily="34" charset="0"/>
              </a:rPr>
              <a:t>"reserva do possível" </a:t>
            </a:r>
            <a:r>
              <a:rPr lang="pt-BR" b="0" i="0" dirty="0">
                <a:effectLst/>
                <a:latin typeface="tahoma" panose="020B0604030504040204" pitchFamily="34" charset="0"/>
              </a:rPr>
              <a:t>- ressalvada a ocorrência de </a:t>
            </a:r>
            <a:r>
              <a:rPr lang="pt-BR" b="1" i="0" dirty="0">
                <a:solidFill>
                  <a:schemeClr val="accent1">
                    <a:lumMod val="75000"/>
                  </a:schemeClr>
                </a:solidFill>
                <a:effectLst/>
                <a:latin typeface="tahoma" panose="020B0604030504040204" pitchFamily="34" charset="0"/>
              </a:rPr>
              <a:t>justo motivo objetivamente aferível </a:t>
            </a:r>
            <a:r>
              <a:rPr lang="pt-BR" b="0" i="0" dirty="0">
                <a:effectLst/>
                <a:latin typeface="tahoma" panose="020B0604030504040204" pitchFamily="34" charset="0"/>
              </a:rPr>
              <a:t>- não pode ser invocada, pelo Estado, com a finalidade de exonerar-se do cumprimento de suas obrigações constitucionais, notadamente quando, dessa conduta governamental negativa, puder resultar </a:t>
            </a:r>
            <a:r>
              <a:rPr lang="pt-BR" b="1" i="0" dirty="0">
                <a:solidFill>
                  <a:schemeClr val="accent1">
                    <a:lumMod val="75000"/>
                  </a:schemeClr>
                </a:solidFill>
                <a:effectLst/>
                <a:latin typeface="tahoma" panose="020B0604030504040204" pitchFamily="34" charset="0"/>
              </a:rPr>
              <a:t>nulificação ou, até mesmo, aniquilação de direitos constitucionais </a:t>
            </a:r>
            <a:r>
              <a:rPr lang="pt-BR" b="0" i="0" dirty="0">
                <a:effectLst/>
                <a:latin typeface="tahoma" panose="020B0604030504040204" pitchFamily="34" charset="0"/>
              </a:rPr>
              <a:t>impregnados de um sentido de essencial fundamentalidade.</a:t>
            </a:r>
            <a:endParaRPr lang="pt-BR" dirty="0"/>
          </a:p>
        </p:txBody>
      </p:sp>
    </p:spTree>
    <p:extLst>
      <p:ext uri="{BB962C8B-B14F-4D97-AF65-F5344CB8AC3E}">
        <p14:creationId xmlns:p14="http://schemas.microsoft.com/office/powerpoint/2010/main" val="2776780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algn="just"/>
            <a:r>
              <a:rPr lang="pt-BR" sz="1800" b="1" i="0" u="none" strike="noStrike" baseline="0" dirty="0">
                <a:solidFill>
                  <a:srgbClr val="000000"/>
                </a:solidFill>
                <a:latin typeface="Calibri" panose="020F0502020204030204" pitchFamily="34" charset="0"/>
              </a:rPr>
              <a:t>Questão 04 (20 pontos) DEFENSORIA PÚBLICA </a:t>
            </a:r>
            <a:endParaRPr lang="pt-BR" sz="1800" b="0" i="0" u="none" strike="noStrike" baseline="0" dirty="0">
              <a:solidFill>
                <a:srgbClr val="000000"/>
              </a:solidFill>
              <a:latin typeface="Calibri" panose="020F0502020204030204" pitchFamily="34" charset="0"/>
            </a:endParaRPr>
          </a:p>
          <a:p>
            <a:pPr algn="just"/>
            <a:r>
              <a:rPr lang="pt-BR" b="0" i="0" u="none" strike="noStrike" baseline="0" dirty="0">
                <a:solidFill>
                  <a:srgbClr val="000000"/>
                </a:solidFill>
                <a:latin typeface="Calibri" panose="020F0502020204030204" pitchFamily="34" charset="0"/>
              </a:rPr>
              <a:t>Sob o argumento de que necessitava cumprir as metas previstas em seu Plano Estadual de Saúde, o Estado XX decidiu </a:t>
            </a:r>
            <a:r>
              <a:rPr lang="pt-BR" b="1" i="0" u="sng" strike="noStrike" baseline="0" dirty="0">
                <a:solidFill>
                  <a:srgbClr val="0070C0"/>
                </a:solidFill>
                <a:latin typeface="Calibri" panose="020F0502020204030204" pitchFamily="34" charset="0"/>
              </a:rPr>
              <a:t>formar parceria</a:t>
            </a:r>
            <a:r>
              <a:rPr lang="pt-BR" b="0" i="0" u="none" strike="noStrike" baseline="0" dirty="0">
                <a:solidFill>
                  <a:srgbClr val="000000"/>
                </a:solidFill>
                <a:latin typeface="Calibri" panose="020F0502020204030204" pitchFamily="34" charset="0"/>
              </a:rPr>
              <a:t>, pelo prazo de 1 ano, com a </a:t>
            </a:r>
            <a:r>
              <a:rPr lang="pt-BR" b="1" i="0" u="sng" strike="noStrike" baseline="0" dirty="0">
                <a:solidFill>
                  <a:srgbClr val="0070C0"/>
                </a:solidFill>
                <a:latin typeface="Calibri" panose="020F0502020204030204" pitchFamily="34" charset="0"/>
              </a:rPr>
              <a:t>Organização Social “Criança Feliz”</a:t>
            </a:r>
            <a:r>
              <a:rPr lang="pt-BR" b="1" i="0" strike="noStrike" baseline="0" dirty="0">
                <a:solidFill>
                  <a:srgbClr val="0070C0"/>
                </a:solidFill>
                <a:latin typeface="Calibri" panose="020F0502020204030204" pitchFamily="34" charset="0"/>
              </a:rPr>
              <a:t> </a:t>
            </a:r>
            <a:r>
              <a:rPr lang="pt-BR" b="0" i="0" u="none" strike="noStrike" baseline="0" dirty="0">
                <a:solidFill>
                  <a:srgbClr val="000000"/>
                </a:solidFill>
                <a:latin typeface="Calibri" panose="020F0502020204030204" pitchFamily="34" charset="0"/>
              </a:rPr>
              <a:t>para </a:t>
            </a:r>
            <a:r>
              <a:rPr lang="pt-BR" b="1" i="0" u="sng" strike="noStrike" baseline="0" dirty="0">
                <a:solidFill>
                  <a:srgbClr val="0070C0"/>
                </a:solidFill>
                <a:latin typeface="Calibri" panose="020F0502020204030204" pitchFamily="34" charset="0"/>
              </a:rPr>
              <a:t>gerir as duas únicas unidades </a:t>
            </a:r>
            <a:r>
              <a:rPr lang="pt-BR" b="0" i="0" u="none" strike="noStrike" baseline="0" dirty="0">
                <a:solidFill>
                  <a:srgbClr val="000000"/>
                </a:solidFill>
                <a:latin typeface="Calibri" panose="020F0502020204030204" pitchFamily="34" charset="0"/>
              </a:rPr>
              <a:t>de atenção às urgências e emergências com atendimento pediátrico e atenção psicossocial infanto-juvenil na Região de Saúde KK: o </a:t>
            </a:r>
            <a:r>
              <a:rPr lang="pt-BR" b="0" i="0" u="none" strike="noStrike" baseline="0" dirty="0" err="1">
                <a:solidFill>
                  <a:srgbClr val="0070C0"/>
                </a:solidFill>
                <a:latin typeface="Calibri" panose="020F0502020204030204" pitchFamily="34" charset="0"/>
              </a:rPr>
              <a:t>CAPSi</a:t>
            </a:r>
            <a:r>
              <a:rPr lang="pt-BR" b="0" i="0" u="none" strike="noStrike" baseline="0" dirty="0">
                <a:solidFill>
                  <a:srgbClr val="0070C0"/>
                </a:solidFill>
                <a:latin typeface="Calibri" panose="020F0502020204030204" pitchFamily="34" charset="0"/>
              </a:rPr>
              <a:t> YY e a UPA 24h pediátrica AA</a:t>
            </a:r>
            <a:r>
              <a:rPr lang="pt-BR" b="0" i="0" u="none" strike="noStrike" baseline="0" dirty="0">
                <a:solidFill>
                  <a:srgbClr val="000000"/>
                </a:solidFill>
                <a:latin typeface="Calibri" panose="020F0502020204030204" pitchFamily="34" charset="0"/>
              </a:rPr>
              <a:t>. Todavia, faltando quatro meses para o término do </a:t>
            </a:r>
            <a:r>
              <a:rPr lang="pt-BR" b="1" i="0" u="sng" strike="noStrike" baseline="0" dirty="0">
                <a:solidFill>
                  <a:srgbClr val="0070C0"/>
                </a:solidFill>
                <a:latin typeface="Calibri" panose="020F0502020204030204" pitchFamily="34" charset="0"/>
              </a:rPr>
              <a:t>contrato de gestão</a:t>
            </a:r>
            <a:r>
              <a:rPr lang="pt-BR" b="0" i="0" u="none" strike="noStrike" baseline="0" dirty="0">
                <a:solidFill>
                  <a:srgbClr val="000000"/>
                </a:solidFill>
                <a:latin typeface="Calibri" panose="020F0502020204030204" pitchFamily="34" charset="0"/>
              </a:rPr>
              <a:t>, o Estado XX </a:t>
            </a:r>
            <a:r>
              <a:rPr lang="pt-BR" b="1" i="0" u="sng" strike="noStrike" baseline="0" dirty="0">
                <a:solidFill>
                  <a:srgbClr val="0070C0"/>
                </a:solidFill>
                <a:latin typeface="Calibri" panose="020F0502020204030204" pitchFamily="34" charset="0"/>
              </a:rPr>
              <a:t>interrompeu o repasse dos recursos orçamentários devidos à Organização Social “Criança Feliz”. </a:t>
            </a:r>
          </a:p>
        </p:txBody>
      </p:sp>
    </p:spTree>
    <p:extLst>
      <p:ext uri="{BB962C8B-B14F-4D97-AF65-F5344CB8AC3E}">
        <p14:creationId xmlns:p14="http://schemas.microsoft.com/office/powerpoint/2010/main" val="3455276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10000"/>
          </a:bodyPr>
          <a:lstStyle/>
          <a:p>
            <a:pPr lvl="0" algn="just"/>
            <a:r>
              <a:rPr lang="pt-BR" b="0" i="0" dirty="0">
                <a:effectLst/>
                <a:latin typeface="tahoma" panose="020B0604030504040204" pitchFamily="34" charset="0"/>
              </a:rPr>
              <a:t>Daí a correta ponderação de ANA PAULA DE BARCELLOS ("A Eficácia Jurídica dos Princípios Constitucionais", p. 245-246, 2002, Renovar):</a:t>
            </a:r>
            <a:br>
              <a:rPr lang="pt-BR" dirty="0"/>
            </a:br>
            <a:br>
              <a:rPr lang="pt-BR" dirty="0"/>
            </a:br>
            <a:r>
              <a:rPr lang="pt-BR" b="0" i="0" dirty="0">
                <a:effectLst/>
                <a:latin typeface="tahoma" panose="020B0604030504040204" pitchFamily="34" charset="0"/>
              </a:rPr>
              <a:t>"Em resumo: a </a:t>
            </a:r>
            <a:r>
              <a:rPr lang="pt-BR" b="1" i="0" dirty="0">
                <a:solidFill>
                  <a:schemeClr val="accent1">
                    <a:lumMod val="75000"/>
                  </a:schemeClr>
                </a:solidFill>
                <a:effectLst/>
                <a:latin typeface="tahoma" panose="020B0604030504040204" pitchFamily="34" charset="0"/>
              </a:rPr>
              <a:t>limitação de recursos existe e é uma contingência que não se pode ignorar</a:t>
            </a:r>
            <a:r>
              <a:rPr lang="pt-BR" b="0" i="0" dirty="0">
                <a:effectLst/>
                <a:latin typeface="tahoma" panose="020B0604030504040204" pitchFamily="34" charset="0"/>
              </a:rPr>
              <a:t>. O intérprete deverá levá-la em conta ao afirmar que algum bem pode ser exigido judicialmente, assim como o magistrado, ao determinar seu fornecimento pelo Estado. Por outro lado, não se pode esquecer que a finalidade do Estado ao obter recursos, para, em seguida, gastá-los sob a forma de obras, prestação de serviços, ou qualquer outra política pública, é exatamente realizar os objetivos fundamentais da Constituição.</a:t>
            </a:r>
            <a:endParaRPr lang="pt-BR" dirty="0"/>
          </a:p>
          <a:p>
            <a:pPr lvl="0" algn="just"/>
            <a:endParaRPr lang="pt-BR" dirty="0"/>
          </a:p>
        </p:txBody>
      </p:sp>
    </p:spTree>
    <p:extLst>
      <p:ext uri="{BB962C8B-B14F-4D97-AF65-F5344CB8AC3E}">
        <p14:creationId xmlns:p14="http://schemas.microsoft.com/office/powerpoint/2010/main" val="672970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b="0" i="0" dirty="0">
                <a:effectLst/>
                <a:latin typeface="tahoma" panose="020B0604030504040204" pitchFamily="34" charset="0"/>
              </a:rPr>
              <a:t>A meta central das Constituições modernas, e da Carta de 1988 em particular, pode ser resumida, como já exposto, na promoção do bem-estar do homem, cujo ponto de partida está em </a:t>
            </a:r>
            <a:r>
              <a:rPr lang="pt-BR" b="1" i="0" dirty="0">
                <a:solidFill>
                  <a:schemeClr val="accent1">
                    <a:lumMod val="75000"/>
                  </a:schemeClr>
                </a:solidFill>
                <a:effectLst/>
                <a:latin typeface="tahoma" panose="020B0604030504040204" pitchFamily="34" charset="0"/>
              </a:rPr>
              <a:t>assegurar as condições de sua própria dignidade</a:t>
            </a:r>
            <a:r>
              <a:rPr lang="pt-BR" b="0" i="0" dirty="0">
                <a:effectLst/>
                <a:latin typeface="tahoma" panose="020B0604030504040204" pitchFamily="34" charset="0"/>
              </a:rPr>
              <a:t>, que inclui, além da proteção dos direitos individuais, </a:t>
            </a:r>
            <a:r>
              <a:rPr lang="pt-BR" b="1" i="0" dirty="0">
                <a:solidFill>
                  <a:schemeClr val="accent1">
                    <a:lumMod val="75000"/>
                  </a:schemeClr>
                </a:solidFill>
                <a:effectLst/>
                <a:latin typeface="tahoma" panose="020B0604030504040204" pitchFamily="34" charset="0"/>
              </a:rPr>
              <a:t>condições materiais mínimas de existência. </a:t>
            </a:r>
            <a:endParaRPr lang="pt-BR" b="1" dirty="0">
              <a:solidFill>
                <a:schemeClr val="accent1">
                  <a:lumMod val="75000"/>
                </a:schemeClr>
              </a:solidFill>
            </a:endParaRPr>
          </a:p>
        </p:txBody>
      </p:sp>
    </p:spTree>
    <p:extLst>
      <p:ext uri="{BB962C8B-B14F-4D97-AF65-F5344CB8AC3E}">
        <p14:creationId xmlns:p14="http://schemas.microsoft.com/office/powerpoint/2010/main" val="823962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b="0" i="0" dirty="0">
                <a:effectLst/>
                <a:latin typeface="tahoma" panose="020B0604030504040204" pitchFamily="34" charset="0"/>
              </a:rPr>
              <a:t>Ao apurar os elementos fundamentais dessa dignidade (o mínimo existencial), estar-se-ão estabelecendo exatamente os </a:t>
            </a:r>
            <a:r>
              <a:rPr lang="pt-BR" b="1" i="0" dirty="0">
                <a:solidFill>
                  <a:schemeClr val="accent1">
                    <a:lumMod val="75000"/>
                  </a:schemeClr>
                </a:solidFill>
                <a:effectLst/>
                <a:latin typeface="tahoma" panose="020B0604030504040204" pitchFamily="34" charset="0"/>
              </a:rPr>
              <a:t>alvos prioritários dos gastos públicos</a:t>
            </a:r>
            <a:r>
              <a:rPr lang="pt-BR" b="0" i="0" dirty="0">
                <a:effectLst/>
                <a:latin typeface="tahoma" panose="020B0604030504040204" pitchFamily="34" charset="0"/>
              </a:rPr>
              <a:t>. Apenas depois de atingi-los é que se poderá discutir, relativamente aos recursos remanescentes, em que outros projetos se deverá investir. </a:t>
            </a:r>
          </a:p>
          <a:p>
            <a:pPr lvl="0" algn="just"/>
            <a:r>
              <a:rPr lang="pt-BR" b="0" i="0" dirty="0">
                <a:effectLst/>
                <a:latin typeface="tahoma" panose="020B0604030504040204" pitchFamily="34" charset="0"/>
              </a:rPr>
              <a:t>O mínimo existencial, como se vê, </a:t>
            </a:r>
            <a:r>
              <a:rPr lang="pt-BR" b="1" i="0" dirty="0">
                <a:solidFill>
                  <a:schemeClr val="accent1">
                    <a:lumMod val="75000"/>
                  </a:schemeClr>
                </a:solidFill>
                <a:effectLst/>
                <a:latin typeface="tahoma" panose="020B0604030504040204" pitchFamily="34" charset="0"/>
              </a:rPr>
              <a:t>associado ao estabelecimento de prioridades orçamentárias</a:t>
            </a:r>
            <a:r>
              <a:rPr lang="pt-BR" b="0" i="0" dirty="0">
                <a:effectLst/>
                <a:latin typeface="tahoma" panose="020B0604030504040204" pitchFamily="34" charset="0"/>
              </a:rPr>
              <a:t>, é capaz de conviver produtivamente com a reserva do possível." (grifei).</a:t>
            </a:r>
            <a:endParaRPr lang="pt-BR" dirty="0"/>
          </a:p>
        </p:txBody>
      </p:sp>
    </p:spTree>
    <p:extLst>
      <p:ext uri="{BB962C8B-B14F-4D97-AF65-F5344CB8AC3E}">
        <p14:creationId xmlns:p14="http://schemas.microsoft.com/office/powerpoint/2010/main" val="3885821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endParaRPr lang="pt-BR" dirty="0"/>
          </a:p>
          <a:p>
            <a:pPr lvl="0" algn="just"/>
            <a:r>
              <a:rPr lang="pt-BR" b="0" i="0" dirty="0">
                <a:effectLst/>
                <a:latin typeface="tahoma" panose="020B0604030504040204" pitchFamily="34" charset="0"/>
              </a:rPr>
              <a:t>Vê-se, pois, que os condicionamentos impostos, pela cláusula da </a:t>
            </a:r>
            <a:r>
              <a:rPr lang="pt-BR" b="1" i="0" dirty="0">
                <a:solidFill>
                  <a:schemeClr val="accent1">
                    <a:lumMod val="75000"/>
                  </a:schemeClr>
                </a:solidFill>
                <a:effectLst/>
                <a:latin typeface="tahoma" panose="020B0604030504040204" pitchFamily="34" charset="0"/>
              </a:rPr>
              <a:t>"reserva do possível",</a:t>
            </a:r>
            <a:r>
              <a:rPr lang="pt-BR" b="0" i="0" dirty="0">
                <a:effectLst/>
                <a:latin typeface="tahoma" panose="020B0604030504040204" pitchFamily="34" charset="0"/>
              </a:rPr>
              <a:t> ao processo de concretização dos direitos de segunda geração - de implantação sempre onerosa -, traduzem-se em um binômio que compreende, de um lado, (1) a </a:t>
            </a:r>
            <a:r>
              <a:rPr lang="pt-BR" b="1" i="0" dirty="0">
                <a:solidFill>
                  <a:schemeClr val="accent1">
                    <a:lumMod val="75000"/>
                  </a:schemeClr>
                </a:solidFill>
                <a:effectLst/>
                <a:latin typeface="tahoma" panose="020B0604030504040204" pitchFamily="34" charset="0"/>
              </a:rPr>
              <a:t>razoabilidade da pretensão individual/social deduzida </a:t>
            </a:r>
            <a:r>
              <a:rPr lang="pt-BR" b="0" i="0" dirty="0">
                <a:effectLst/>
                <a:latin typeface="tahoma" panose="020B0604030504040204" pitchFamily="34" charset="0"/>
              </a:rPr>
              <a:t>em face do Poder Público e, de outro, (2) a </a:t>
            </a:r>
            <a:r>
              <a:rPr lang="pt-BR" b="1" i="0" dirty="0">
                <a:solidFill>
                  <a:schemeClr val="accent1">
                    <a:lumMod val="75000"/>
                  </a:schemeClr>
                </a:solidFill>
                <a:effectLst/>
                <a:latin typeface="tahoma" panose="020B0604030504040204" pitchFamily="34" charset="0"/>
              </a:rPr>
              <a:t>existência de disponibilidade financeira</a:t>
            </a:r>
            <a:r>
              <a:rPr lang="pt-BR" b="0" i="0" dirty="0">
                <a:effectLst/>
                <a:latin typeface="tahoma" panose="020B0604030504040204" pitchFamily="34" charset="0"/>
              </a:rPr>
              <a:t> do Estado para tornar efetivas as prestações positivas dele reclamadas.</a:t>
            </a:r>
          </a:p>
          <a:p>
            <a:pPr marL="0" lvl="0" indent="0" algn="just">
              <a:buNone/>
            </a:pPr>
            <a:br>
              <a:rPr lang="pt-BR" dirty="0"/>
            </a:br>
            <a:endParaRPr lang="pt-BR" dirty="0"/>
          </a:p>
        </p:txBody>
      </p:sp>
    </p:spTree>
    <p:extLst>
      <p:ext uri="{BB962C8B-B14F-4D97-AF65-F5344CB8AC3E}">
        <p14:creationId xmlns:p14="http://schemas.microsoft.com/office/powerpoint/2010/main" val="2109756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endParaRPr lang="pt-BR" dirty="0"/>
          </a:p>
          <a:p>
            <a:pPr lvl="0" algn="just"/>
            <a:r>
              <a:rPr lang="pt-BR" b="0" i="0" dirty="0">
                <a:effectLst/>
                <a:latin typeface="tahoma" panose="020B0604030504040204" pitchFamily="34" charset="0"/>
              </a:rPr>
              <a:t>Desnecessário acentuar-se, considerado o encargo governamental de tornar efetiva a aplicação dos direitos econômicos, sociais e culturais, que os elementos componentes do mencionado binômio </a:t>
            </a:r>
            <a:r>
              <a:rPr lang="pt-BR" b="1" i="0" dirty="0">
                <a:solidFill>
                  <a:schemeClr val="accent1">
                    <a:lumMod val="75000"/>
                  </a:schemeClr>
                </a:solidFill>
                <a:effectLst/>
                <a:latin typeface="tahoma" panose="020B0604030504040204" pitchFamily="34" charset="0"/>
              </a:rPr>
              <a:t>(razoabilidade da pretensão + disponibilidade financeira do Estado) </a:t>
            </a:r>
            <a:r>
              <a:rPr lang="pt-BR" b="0" i="0" dirty="0">
                <a:effectLst/>
                <a:latin typeface="tahoma" panose="020B0604030504040204" pitchFamily="34" charset="0"/>
              </a:rPr>
              <a:t>devem configurar-se de modo afirmativo e em situação de </a:t>
            </a:r>
            <a:r>
              <a:rPr lang="pt-BR" b="1" i="0" dirty="0">
                <a:solidFill>
                  <a:schemeClr val="accent1">
                    <a:lumMod val="75000"/>
                  </a:schemeClr>
                </a:solidFill>
                <a:effectLst/>
                <a:latin typeface="tahoma" panose="020B0604030504040204" pitchFamily="34" charset="0"/>
              </a:rPr>
              <a:t>cumulativa ocorrência</a:t>
            </a:r>
            <a:r>
              <a:rPr lang="pt-BR" b="0" i="0" dirty="0">
                <a:effectLst/>
                <a:latin typeface="tahoma" panose="020B0604030504040204" pitchFamily="34" charset="0"/>
              </a:rPr>
              <a:t>, pois, ausente qualquer desses elementos, descaracterizar-se-á a possibilidade estatal de realização prática de tais direitos.</a:t>
            </a:r>
          </a:p>
          <a:p>
            <a:pPr lvl="0" algn="just"/>
            <a:br>
              <a:rPr lang="pt-BR" dirty="0"/>
            </a:br>
            <a:endParaRPr lang="pt-BR" dirty="0"/>
          </a:p>
        </p:txBody>
      </p:sp>
    </p:spTree>
    <p:extLst>
      <p:ext uri="{BB962C8B-B14F-4D97-AF65-F5344CB8AC3E}">
        <p14:creationId xmlns:p14="http://schemas.microsoft.com/office/powerpoint/2010/main" val="350575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marL="0" lvl="0" indent="0" algn="just">
              <a:buNone/>
            </a:pPr>
            <a:br>
              <a:rPr lang="pt-BR" dirty="0"/>
            </a:br>
            <a:endParaRPr lang="pt-BR" dirty="0"/>
          </a:p>
          <a:p>
            <a:pPr lvl="0" algn="just"/>
            <a:r>
              <a:rPr lang="pt-BR" b="0" i="0" dirty="0">
                <a:effectLst/>
                <a:latin typeface="tahoma" panose="020B0604030504040204" pitchFamily="34" charset="0"/>
              </a:rPr>
              <a:t>Não obstante a </a:t>
            </a:r>
            <a:r>
              <a:rPr lang="pt-BR" b="1" i="0" dirty="0">
                <a:solidFill>
                  <a:schemeClr val="accent1">
                    <a:lumMod val="75000"/>
                  </a:schemeClr>
                </a:solidFill>
                <a:effectLst/>
                <a:latin typeface="tahoma" panose="020B0604030504040204" pitchFamily="34" charset="0"/>
              </a:rPr>
              <a:t>formulação e a execução de políticas públicas </a:t>
            </a:r>
            <a:r>
              <a:rPr lang="pt-BR" b="0" i="0" dirty="0">
                <a:effectLst/>
                <a:latin typeface="tahoma" panose="020B0604030504040204" pitchFamily="34" charset="0"/>
              </a:rPr>
              <a:t>dependam de opções políticas a cargo daqueles que, por delegação popular, receberam investidura em </a:t>
            </a:r>
            <a:r>
              <a:rPr lang="pt-BR" b="1" i="0" dirty="0">
                <a:solidFill>
                  <a:schemeClr val="accent1">
                    <a:lumMod val="75000"/>
                  </a:schemeClr>
                </a:solidFill>
                <a:effectLst/>
                <a:latin typeface="tahoma" panose="020B0604030504040204" pitchFamily="34" charset="0"/>
              </a:rPr>
              <a:t>mandato eletivo</a:t>
            </a:r>
            <a:r>
              <a:rPr lang="pt-BR" b="0" i="0" dirty="0">
                <a:effectLst/>
                <a:latin typeface="tahoma" panose="020B0604030504040204" pitchFamily="34" charset="0"/>
              </a:rPr>
              <a:t>, cumpre reconhecer que </a:t>
            </a:r>
            <a:r>
              <a:rPr lang="pt-BR" b="1" i="0" dirty="0">
                <a:solidFill>
                  <a:schemeClr val="accent1">
                    <a:lumMod val="75000"/>
                  </a:schemeClr>
                </a:solidFill>
                <a:effectLst/>
                <a:latin typeface="tahoma" panose="020B0604030504040204" pitchFamily="34" charset="0"/>
              </a:rPr>
              <a:t>não se revela absoluta</a:t>
            </a:r>
            <a:r>
              <a:rPr lang="pt-BR" b="0" i="0" dirty="0">
                <a:effectLst/>
                <a:latin typeface="tahoma" panose="020B0604030504040204" pitchFamily="34" charset="0"/>
              </a:rPr>
              <a:t>, nesse domínio, a liberdade de conformação do legislador, nem a de atuação do Poder Executivo.</a:t>
            </a:r>
            <a:endParaRPr lang="pt-BR" dirty="0"/>
          </a:p>
        </p:txBody>
      </p:sp>
    </p:spTree>
    <p:extLst>
      <p:ext uri="{BB962C8B-B14F-4D97-AF65-F5344CB8AC3E}">
        <p14:creationId xmlns:p14="http://schemas.microsoft.com/office/powerpoint/2010/main" val="3550970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20000"/>
          </a:bodyPr>
          <a:lstStyle/>
          <a:p>
            <a:pPr lvl="0" algn="just"/>
            <a:endParaRPr lang="pt-BR" dirty="0"/>
          </a:p>
          <a:p>
            <a:pPr lvl="0" algn="just"/>
            <a:r>
              <a:rPr lang="pt-BR" b="0" i="0" dirty="0">
                <a:effectLst/>
                <a:latin typeface="tahoma" panose="020B0604030504040204" pitchFamily="34" charset="0"/>
              </a:rPr>
              <a:t>É que, se tais Poderes do Estado agirem de </a:t>
            </a:r>
            <a:r>
              <a:rPr lang="pt-BR" b="1" i="0" dirty="0">
                <a:solidFill>
                  <a:schemeClr val="accent1">
                    <a:lumMod val="75000"/>
                  </a:schemeClr>
                </a:solidFill>
                <a:effectLst/>
                <a:latin typeface="tahoma" panose="020B0604030504040204" pitchFamily="34" charset="0"/>
              </a:rPr>
              <a:t>modo irrazoável</a:t>
            </a:r>
            <a:r>
              <a:rPr lang="pt-BR" b="0" i="0" dirty="0">
                <a:effectLst/>
                <a:latin typeface="tahoma" panose="020B0604030504040204" pitchFamily="34" charset="0"/>
              </a:rPr>
              <a:t> ou procederem com a </a:t>
            </a:r>
            <a:r>
              <a:rPr lang="pt-BR" b="1" i="0" dirty="0">
                <a:solidFill>
                  <a:schemeClr val="accent1">
                    <a:lumMod val="75000"/>
                  </a:schemeClr>
                </a:solidFill>
                <a:effectLst/>
                <a:latin typeface="tahoma" panose="020B0604030504040204" pitchFamily="34" charset="0"/>
              </a:rPr>
              <a:t>clara intenção de neutralizar</a:t>
            </a:r>
            <a:r>
              <a:rPr lang="pt-BR" b="0" i="0" dirty="0">
                <a:effectLst/>
                <a:latin typeface="tahoma" panose="020B0604030504040204" pitchFamily="34" charset="0"/>
              </a:rPr>
              <a:t>, comprometendo-a, a eficácia dos direitos sociais, econômicos e culturais, afetando, como decorrência causal de uma </a:t>
            </a:r>
            <a:r>
              <a:rPr lang="pt-BR" b="1" i="0" dirty="0">
                <a:solidFill>
                  <a:schemeClr val="accent1">
                    <a:lumMod val="75000"/>
                  </a:schemeClr>
                </a:solidFill>
                <a:effectLst/>
                <a:latin typeface="tahoma" panose="020B0604030504040204" pitchFamily="34" charset="0"/>
              </a:rPr>
              <a:t>injustificável inércia estatal </a:t>
            </a:r>
            <a:r>
              <a:rPr lang="pt-BR" b="0" i="0" dirty="0">
                <a:effectLst/>
                <a:latin typeface="tahoma" panose="020B0604030504040204" pitchFamily="34" charset="0"/>
              </a:rPr>
              <a:t>ou de um </a:t>
            </a:r>
            <a:r>
              <a:rPr lang="pt-BR" b="1" i="0" dirty="0">
                <a:solidFill>
                  <a:schemeClr val="accent1">
                    <a:lumMod val="75000"/>
                  </a:schemeClr>
                </a:solidFill>
                <a:effectLst/>
                <a:latin typeface="tahoma" panose="020B0604030504040204" pitchFamily="34" charset="0"/>
              </a:rPr>
              <a:t>abusivo comportamento governamental</a:t>
            </a:r>
            <a:r>
              <a:rPr lang="pt-BR" b="0" i="0" dirty="0">
                <a:effectLst/>
                <a:latin typeface="tahoma" panose="020B0604030504040204" pitchFamily="34" charset="0"/>
              </a:rPr>
              <a:t>, aquele núcleo intangível </a:t>
            </a:r>
            <a:r>
              <a:rPr lang="pt-BR" b="0" i="0" dirty="0" err="1">
                <a:effectLst/>
                <a:latin typeface="tahoma" panose="020B0604030504040204" pitchFamily="34" charset="0"/>
              </a:rPr>
              <a:t>consubstanciador</a:t>
            </a:r>
            <a:r>
              <a:rPr lang="pt-BR" b="0" i="0" dirty="0">
                <a:effectLst/>
                <a:latin typeface="tahoma" panose="020B0604030504040204" pitchFamily="34" charset="0"/>
              </a:rPr>
              <a:t> de um conjunto irredutível de condições mínimas necessárias a uma existência digna e essenciais à própria sobrevivência do indivíduo, aí, então, justificar-se-á, como precedentemente já enfatizado –</a:t>
            </a:r>
            <a:r>
              <a:rPr lang="pt-BR" dirty="0">
                <a:latin typeface="tahoma" panose="020B0604030504040204" pitchFamily="34" charset="0"/>
              </a:rPr>
              <a:t> (...) </a:t>
            </a:r>
            <a:r>
              <a:rPr lang="pt-BR" b="0" i="0" dirty="0">
                <a:effectLst/>
                <a:latin typeface="tahoma" panose="020B0604030504040204" pitchFamily="34" charset="0"/>
              </a:rPr>
              <a:t>-, a possibilidade de intervenção do Poder Judiciário, em ordem a viabilizar, a todos, o acesso aos bens cuja fruição lhes haja sido injustamente recusada pelo Estado.</a:t>
            </a:r>
            <a:endParaRPr lang="pt-BR" dirty="0"/>
          </a:p>
        </p:txBody>
      </p:sp>
    </p:spTree>
    <p:extLst>
      <p:ext uri="{BB962C8B-B14F-4D97-AF65-F5344CB8AC3E}">
        <p14:creationId xmlns:p14="http://schemas.microsoft.com/office/powerpoint/2010/main" val="16166807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20000"/>
          </a:bodyPr>
          <a:lstStyle/>
          <a:p>
            <a:pPr lvl="0" algn="just"/>
            <a:r>
              <a:rPr lang="pt-BR" b="0" i="0" dirty="0">
                <a:effectLst/>
                <a:latin typeface="tahoma" panose="020B0604030504040204" pitchFamily="34" charset="0"/>
              </a:rPr>
              <a:t>“No entanto, parece-nos cada vez mais necessária a </a:t>
            </a:r>
            <a:r>
              <a:rPr lang="pt-BR" b="1" i="0" dirty="0">
                <a:solidFill>
                  <a:schemeClr val="accent1">
                    <a:lumMod val="75000"/>
                  </a:schemeClr>
                </a:solidFill>
                <a:effectLst/>
                <a:latin typeface="tahoma" panose="020B0604030504040204" pitchFamily="34" charset="0"/>
              </a:rPr>
              <a:t>revisão do vetusto dogma da Separação dos Poderes </a:t>
            </a:r>
            <a:r>
              <a:rPr lang="pt-BR" b="0" i="0" dirty="0">
                <a:effectLst/>
                <a:latin typeface="tahoma" panose="020B0604030504040204" pitchFamily="34" charset="0"/>
              </a:rPr>
              <a:t>em relação ao controle dos gastos públicos e da prestação dos serviços básicos no Estado Social, visto que os Poderes Legislativo e Executivo no Brasil se mostraram incapazes de garantir um cumprimento racional dos respectivos preceitos constitucionais.</a:t>
            </a:r>
            <a:br>
              <a:rPr lang="pt-BR" dirty="0"/>
            </a:br>
            <a:r>
              <a:rPr lang="pt-BR" b="0" i="0" dirty="0">
                <a:effectLst/>
                <a:latin typeface="tahoma" panose="020B0604030504040204" pitchFamily="34" charset="0"/>
              </a:rPr>
              <a:t>A eficácia dos Direitos Fundamentais Sociais a prestações materiais depende, naturalmente, dos recursos públicos disponíveis; normalmente, há uma delegação constitucional para o legislador concretizar o conteúdo desses direitos. </a:t>
            </a:r>
            <a:r>
              <a:rPr lang="pt-BR" b="1" i="0" dirty="0">
                <a:solidFill>
                  <a:schemeClr val="accent1">
                    <a:lumMod val="75000"/>
                  </a:schemeClr>
                </a:solidFill>
                <a:effectLst/>
                <a:latin typeface="tahoma" panose="020B0604030504040204" pitchFamily="34" charset="0"/>
              </a:rPr>
              <a:t>Muitos autores entendem que seria ilegítima a conformação desse conteúdo pelo Poder Judiciário, por atentar contra o princípio da Separação dos Poderes (...).</a:t>
            </a:r>
          </a:p>
          <a:p>
            <a:pPr lvl="0" algn="just"/>
            <a:br>
              <a:rPr lang="pt-BR" dirty="0"/>
            </a:br>
            <a:endParaRPr lang="pt-BR" dirty="0"/>
          </a:p>
        </p:txBody>
      </p:sp>
    </p:spTree>
    <p:extLst>
      <p:ext uri="{BB962C8B-B14F-4D97-AF65-F5344CB8AC3E}">
        <p14:creationId xmlns:p14="http://schemas.microsoft.com/office/powerpoint/2010/main" val="1171678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a:bodyPr>
          <a:lstStyle/>
          <a:p>
            <a:pPr lvl="0" algn="just"/>
            <a:br>
              <a:rPr lang="pt-BR" dirty="0"/>
            </a:br>
            <a:r>
              <a:rPr lang="pt-BR" b="0" i="0" dirty="0">
                <a:effectLst/>
                <a:latin typeface="tahoma" panose="020B0604030504040204" pitchFamily="34" charset="0"/>
              </a:rPr>
              <a:t>Muitos autores e juízes não aceitam, até hoje, uma obrigação do Estado de prover diretamente uma prestação a cada pessoa necessitada de alguma atividade de atendimento médico, ensino, de moradia ou alimentação. </a:t>
            </a:r>
          </a:p>
          <a:p>
            <a:pPr lvl="0" algn="just"/>
            <a:endParaRPr lang="pt-BR" b="0" i="0" dirty="0">
              <a:effectLst/>
              <a:latin typeface="tahoma" panose="020B0604030504040204" pitchFamily="34" charset="0"/>
            </a:endParaRPr>
          </a:p>
          <a:p>
            <a:pPr lvl="0" algn="just"/>
            <a:r>
              <a:rPr lang="pt-BR" b="0" i="0" dirty="0">
                <a:effectLst/>
                <a:latin typeface="tahoma" panose="020B0604030504040204" pitchFamily="34" charset="0"/>
              </a:rPr>
              <a:t>Nem a doutrina nem a jurisprudência têm percebido o alcance das normas constitucionais programáticas sobre direitos sociais, nem lhes dado aplicação adequada como princípios-condição da justiça social.</a:t>
            </a:r>
          </a:p>
          <a:p>
            <a:pPr lvl="0" algn="just"/>
            <a:br>
              <a:rPr lang="pt-BR" dirty="0"/>
            </a:br>
            <a:endParaRPr lang="pt-BR" dirty="0"/>
          </a:p>
        </p:txBody>
      </p:sp>
    </p:spTree>
    <p:extLst>
      <p:ext uri="{BB962C8B-B14F-4D97-AF65-F5344CB8AC3E}">
        <p14:creationId xmlns:p14="http://schemas.microsoft.com/office/powerpoint/2010/main" val="2677852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marL="0" lvl="0" indent="0" algn="just">
              <a:buNone/>
            </a:pPr>
            <a:br>
              <a:rPr lang="pt-BR" dirty="0"/>
            </a:br>
            <a:r>
              <a:rPr lang="pt-BR" b="0" i="0" dirty="0">
                <a:effectLst/>
                <a:latin typeface="tahoma" panose="020B0604030504040204" pitchFamily="34" charset="0"/>
              </a:rPr>
              <a:t>A negação de qualquer tipo de obrigação a ser cumprida na base dos Direitos Fundamentais Sociais tem como consequência a </a:t>
            </a:r>
            <a:r>
              <a:rPr lang="pt-BR" b="1" i="0" dirty="0">
                <a:solidFill>
                  <a:schemeClr val="accent1">
                    <a:lumMod val="75000"/>
                  </a:schemeClr>
                </a:solidFill>
                <a:effectLst/>
                <a:latin typeface="tahoma" panose="020B0604030504040204" pitchFamily="34" charset="0"/>
              </a:rPr>
              <a:t>renúncia de reconhecê-los como verdadeiros direitos. (...) </a:t>
            </a:r>
          </a:p>
          <a:p>
            <a:pPr marL="0" lvl="0" indent="0" algn="just">
              <a:buNone/>
            </a:pPr>
            <a:endParaRPr lang="pt-BR" dirty="0">
              <a:latin typeface="tahoma" panose="020B0604030504040204" pitchFamily="34" charset="0"/>
            </a:endParaRPr>
          </a:p>
          <a:p>
            <a:pPr marL="0" lvl="0" indent="0" algn="just">
              <a:buNone/>
            </a:pPr>
            <a:r>
              <a:rPr lang="pt-BR" b="0" i="0" dirty="0">
                <a:effectLst/>
                <a:latin typeface="tahoma" panose="020B0604030504040204" pitchFamily="34" charset="0"/>
              </a:rPr>
              <a:t>Em geral, está crescendo o grupo daqueles que consideram os princípios constitucionais e as normas sobre direitos sociais como fonte de direitos e obrigações e admitem a intervenção do Judiciário em caso de omissões inconstitucionais." (grifei)</a:t>
            </a:r>
          </a:p>
          <a:p>
            <a:pPr marL="0" indent="0" algn="ctr">
              <a:buNone/>
            </a:pPr>
            <a:r>
              <a:rPr lang="pt-BR" sz="3200" b="1" dirty="0" err="1"/>
              <a:t>xxxxxx</a:t>
            </a:r>
            <a:endParaRPr lang="pt-BR" sz="3200" b="1" dirty="0"/>
          </a:p>
          <a:p>
            <a:pPr marL="0" lvl="0" indent="0" algn="just">
              <a:buNone/>
            </a:pPr>
            <a:endParaRPr lang="pt-BR" dirty="0"/>
          </a:p>
          <a:p>
            <a:pPr lvl="0" algn="just"/>
            <a:endParaRPr lang="pt-BR" dirty="0"/>
          </a:p>
        </p:txBody>
      </p:sp>
    </p:spTree>
    <p:extLst>
      <p:ext uri="{BB962C8B-B14F-4D97-AF65-F5344CB8AC3E}">
        <p14:creationId xmlns:p14="http://schemas.microsoft.com/office/powerpoint/2010/main" val="138164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r>
              <a:rPr lang="pt-BR" sz="4400" b="1" dirty="0">
                <a:solidFill>
                  <a:schemeClr val="bg1"/>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pt-BR" sz="4400"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lnSpcReduction="10000"/>
          </a:bodyPr>
          <a:lstStyle/>
          <a:p>
            <a:pPr lvl="0" algn="just"/>
            <a:r>
              <a:rPr lang="pt-BR" sz="2400" b="0" i="0" u="none" strike="noStrike" baseline="0" dirty="0">
                <a:solidFill>
                  <a:srgbClr val="000000"/>
                </a:solidFill>
                <a:latin typeface="Calibri" panose="020F0502020204030204" pitchFamily="34" charset="0"/>
              </a:rPr>
              <a:t>Após dois meses sem pagamento, os profissionais de saúde </a:t>
            </a:r>
            <a:r>
              <a:rPr lang="pt-BR" sz="2400" b="1" i="0" u="none" strike="noStrike" baseline="0" dirty="0">
                <a:solidFill>
                  <a:srgbClr val="0070C0"/>
                </a:solidFill>
                <a:latin typeface="Calibri" panose="020F0502020204030204" pitchFamily="34" charset="0"/>
              </a:rPr>
              <a:t>começaram a faltar ao trabalho </a:t>
            </a:r>
            <a:r>
              <a:rPr lang="pt-BR" sz="2400" b="0" i="0" u="none" strike="noStrike" baseline="0" dirty="0">
                <a:solidFill>
                  <a:srgbClr val="000000"/>
                </a:solidFill>
                <a:latin typeface="Calibri" panose="020F0502020204030204" pitchFamily="34" charset="0"/>
              </a:rPr>
              <a:t>e os fornecedores e prestadores de serviços, por sua vez, </a:t>
            </a:r>
            <a:r>
              <a:rPr lang="pt-BR" sz="2400" b="1" i="0" u="sng" strike="noStrike" baseline="0" dirty="0">
                <a:solidFill>
                  <a:srgbClr val="0070C0"/>
                </a:solidFill>
                <a:latin typeface="Calibri" panose="020F0502020204030204" pitchFamily="34" charset="0"/>
              </a:rPr>
              <a:t>suspenderam a execução dos seus contratos</a:t>
            </a:r>
            <a:r>
              <a:rPr lang="pt-BR" sz="2400" b="0" i="0" u="none" strike="noStrike" baseline="0" dirty="0">
                <a:solidFill>
                  <a:srgbClr val="000000"/>
                </a:solidFill>
                <a:latin typeface="Calibri" panose="020F0502020204030204" pitchFamily="34" charset="0"/>
              </a:rPr>
              <a:t>. Diante de tal quadro, a </a:t>
            </a:r>
            <a:r>
              <a:rPr lang="pt-BR" sz="2400" b="1" i="0" u="sng" strike="noStrike" baseline="0" dirty="0">
                <a:solidFill>
                  <a:srgbClr val="0070C0"/>
                </a:solidFill>
                <a:latin typeface="Calibri" panose="020F0502020204030204" pitchFamily="34" charset="0"/>
              </a:rPr>
              <a:t>Organização Social “Criança Feliz” notificou o Estado </a:t>
            </a:r>
            <a:r>
              <a:rPr lang="pt-BR" sz="2400" b="0" i="0" u="none" strike="noStrike" baseline="0" dirty="0">
                <a:solidFill>
                  <a:srgbClr val="000000"/>
                </a:solidFill>
                <a:latin typeface="Calibri" panose="020F0502020204030204" pitchFamily="34" charset="0"/>
              </a:rPr>
              <a:t>XX para que purgasse a mora no prazo de 30 (trinta) dias, </a:t>
            </a:r>
            <a:r>
              <a:rPr lang="pt-BR" sz="2400" b="1" i="0" u="sng" strike="noStrike" baseline="0" dirty="0">
                <a:solidFill>
                  <a:srgbClr val="0070C0"/>
                </a:solidFill>
                <a:latin typeface="Calibri" panose="020F0502020204030204" pitchFamily="34" charset="0"/>
              </a:rPr>
              <a:t>sob pena de suspensão do funcionamento </a:t>
            </a:r>
            <a:r>
              <a:rPr lang="pt-BR" sz="2400" b="0" i="0" u="none" strike="noStrike" baseline="0" dirty="0">
                <a:solidFill>
                  <a:srgbClr val="000000"/>
                </a:solidFill>
                <a:latin typeface="Calibri" panose="020F0502020204030204" pitchFamily="34" charset="0"/>
              </a:rPr>
              <a:t>das unidades, e, consequentemente, desassistência de crianças e adolescentes, incluindo as que vinham sendo acompanhadas com quadros graves de depressão, sofrimento psíquico e necessidades decorrentes do uso de drogas intensificados pelo distanciamento social imposto pela pandemia da COVID-19.</a:t>
            </a:r>
            <a:endParaRPr lang="pt-BR" dirty="0"/>
          </a:p>
        </p:txBody>
      </p:sp>
    </p:spTree>
    <p:extLst>
      <p:ext uri="{BB962C8B-B14F-4D97-AF65-F5344CB8AC3E}">
        <p14:creationId xmlns:p14="http://schemas.microsoft.com/office/powerpoint/2010/main" val="29500990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r>
              <a:rPr lang="pt-BR" b="1" dirty="0"/>
              <a:t>(1) garantia do </a:t>
            </a:r>
            <a:r>
              <a:rPr lang="pt-BR" b="1" dirty="0">
                <a:solidFill>
                  <a:schemeClr val="accent1">
                    <a:lumMod val="75000"/>
                  </a:schemeClr>
                </a:solidFill>
              </a:rPr>
              <a:t>mínimo existencial </a:t>
            </a:r>
            <a:r>
              <a:rPr lang="pt-BR" b="1" dirty="0"/>
              <a:t>ao cidadão; de outro, o </a:t>
            </a:r>
            <a:r>
              <a:rPr lang="pt-BR" b="1" dirty="0">
                <a:solidFill>
                  <a:schemeClr val="accent1">
                    <a:lumMod val="75000"/>
                  </a:schemeClr>
                </a:solidFill>
              </a:rPr>
              <a:t>binômio da cláusula da reserva do possível.</a:t>
            </a:r>
          </a:p>
          <a:p>
            <a:pPr lvl="0" algn="just"/>
            <a:r>
              <a:rPr lang="pt-BR" dirty="0"/>
              <a:t>sustentar, relacionando às gravíssimas consequências práticas da interrupção abrupta dos serviços de atenção psicossocial e de urgências e emergências prestados no </a:t>
            </a:r>
            <a:r>
              <a:rPr lang="pt-BR" dirty="0" err="1"/>
              <a:t>CAPSi</a:t>
            </a:r>
            <a:r>
              <a:rPr lang="pt-BR" dirty="0"/>
              <a:t> YY e na UPA 24h AA ( personificadas em João, que perdeu a própria vida), a violação, pelo Estado XX, do </a:t>
            </a:r>
            <a:r>
              <a:rPr lang="pt-BR" b="1" dirty="0">
                <a:solidFill>
                  <a:schemeClr val="accent1">
                    <a:lumMod val="75000"/>
                  </a:schemeClr>
                </a:solidFill>
              </a:rPr>
              <a:t>dever de proteção integral, sem retrocesso</a:t>
            </a:r>
            <a:r>
              <a:rPr lang="pt-BR" dirty="0"/>
              <a:t>, da saúde e da vida das crianças e adolescentes da Região KK, </a:t>
            </a:r>
            <a:r>
              <a:rPr lang="pt-BR" b="1" dirty="0"/>
              <a:t>comprometendo o mínimo existencial</a:t>
            </a:r>
          </a:p>
        </p:txBody>
      </p:sp>
    </p:spTree>
    <p:extLst>
      <p:ext uri="{BB962C8B-B14F-4D97-AF65-F5344CB8AC3E}">
        <p14:creationId xmlns:p14="http://schemas.microsoft.com/office/powerpoint/2010/main" val="2543187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dirty="0"/>
              <a:t>(</a:t>
            </a:r>
            <a:r>
              <a:rPr lang="pt-BR" dirty="0" err="1"/>
              <a:t>arts</a:t>
            </a:r>
            <a:r>
              <a:rPr lang="pt-BR" dirty="0"/>
              <a:t>. 23 e 24 da Convenção sobre os Direitos da Criança na ONU, art. 25 da Convenção sobre Pessoas com Deficiência, </a:t>
            </a:r>
            <a:r>
              <a:rPr lang="pt-BR" dirty="0" err="1"/>
              <a:t>arts</a:t>
            </a:r>
            <a:r>
              <a:rPr lang="pt-BR" dirty="0"/>
              <a:t>. 1º, III, 5º, caput, 6º, 196 e seguintes, e 227 da CRFB/88, </a:t>
            </a:r>
            <a:r>
              <a:rPr lang="pt-BR" dirty="0" err="1"/>
              <a:t>arts</a:t>
            </a:r>
            <a:r>
              <a:rPr lang="pt-BR" dirty="0"/>
              <a:t>. 2º, 7º, 17, II e III, da Lei nº 8.080/90, </a:t>
            </a:r>
            <a:r>
              <a:rPr lang="pt-BR" dirty="0" err="1"/>
              <a:t>arts</a:t>
            </a:r>
            <a:r>
              <a:rPr lang="pt-BR" dirty="0"/>
              <a:t>. 3º, 4º e 7º da Lei nº 8.069/90, </a:t>
            </a:r>
            <a:r>
              <a:rPr lang="pt-BR" dirty="0" err="1"/>
              <a:t>arts</a:t>
            </a:r>
            <a:r>
              <a:rPr lang="pt-BR" dirty="0"/>
              <a:t>. 2º e 18 da Lei nº 13.146/2015, e </a:t>
            </a:r>
            <a:r>
              <a:rPr lang="pt-BR" b="1" dirty="0">
                <a:solidFill>
                  <a:schemeClr val="accent1">
                    <a:lumMod val="75000"/>
                  </a:schemeClr>
                </a:solidFill>
              </a:rPr>
              <a:t>princípios da continuidade do serviço público essencial de saúde e da proibição do retrocesso)</a:t>
            </a:r>
          </a:p>
          <a:p>
            <a:pPr lvl="0" algn="just"/>
            <a:endParaRPr lang="pt-BR" dirty="0"/>
          </a:p>
        </p:txBody>
      </p:sp>
    </p:spTree>
    <p:extLst>
      <p:ext uri="{BB962C8B-B14F-4D97-AF65-F5344CB8AC3E}">
        <p14:creationId xmlns:p14="http://schemas.microsoft.com/office/powerpoint/2010/main" val="1240947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r>
              <a:rPr lang="pt-BR" dirty="0"/>
              <a:t>Abordar a existência, </a:t>
            </a:r>
            <a:r>
              <a:rPr lang="pt-BR" i="1" dirty="0"/>
              <a:t>in </a:t>
            </a:r>
            <a:r>
              <a:rPr lang="pt-BR" i="1" dirty="0" err="1"/>
              <a:t>casu</a:t>
            </a:r>
            <a:r>
              <a:rPr lang="pt-BR" dirty="0"/>
              <a:t>, de </a:t>
            </a:r>
            <a:r>
              <a:rPr lang="pt-BR" b="1" dirty="0">
                <a:solidFill>
                  <a:schemeClr val="accent1">
                    <a:lumMod val="75000"/>
                  </a:schemeClr>
                </a:solidFill>
              </a:rPr>
              <a:t>políticas públicas específicas de âmbito nacional </a:t>
            </a:r>
            <a:r>
              <a:rPr lang="pt-BR" dirty="0"/>
              <a:t>e estadual que preconizam o dever do Estado XX de garantir o direito fundamental à saúde de crianças e adolescentes mediante a implantação e manutenção do </a:t>
            </a:r>
            <a:r>
              <a:rPr lang="pt-BR" dirty="0" err="1"/>
              <a:t>CAPSi</a:t>
            </a:r>
            <a:r>
              <a:rPr lang="pt-BR" dirty="0"/>
              <a:t> YY e da UPA 24h AA: Redes de Atenção Psicossocial e de Atenção às Urgências e Emergências (art. 198, caput, da CRFB/88, </a:t>
            </a:r>
            <a:r>
              <a:rPr lang="pt-BR" dirty="0" err="1"/>
              <a:t>arts</a:t>
            </a:r>
            <a:r>
              <a:rPr lang="pt-BR" dirty="0"/>
              <a:t>. 7º, IX e 14-a, II, da Lei nº 8.080/90 e </a:t>
            </a:r>
            <a:r>
              <a:rPr lang="pt-BR" dirty="0" err="1"/>
              <a:t>arts</a:t>
            </a:r>
            <a:r>
              <a:rPr lang="pt-BR" dirty="0"/>
              <a:t>. 7º, 8º, 9º, 20, 32 do Decreto nº 7.508/2011) e Plano Estadual de Saúde do Estado XX;</a:t>
            </a:r>
          </a:p>
        </p:txBody>
      </p:sp>
    </p:spTree>
    <p:extLst>
      <p:ext uri="{BB962C8B-B14F-4D97-AF65-F5344CB8AC3E}">
        <p14:creationId xmlns:p14="http://schemas.microsoft.com/office/powerpoint/2010/main" val="41055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endParaRPr lang="pt-BR" dirty="0"/>
          </a:p>
          <a:p>
            <a:pPr lvl="0" algn="just"/>
            <a:r>
              <a:rPr lang="pt-BR" dirty="0"/>
              <a:t>De outro lado, abordar a </a:t>
            </a:r>
            <a:r>
              <a:rPr lang="pt-BR" b="1" dirty="0">
                <a:solidFill>
                  <a:schemeClr val="accent1">
                    <a:lumMod val="75000"/>
                  </a:schemeClr>
                </a:solidFill>
              </a:rPr>
              <a:t>impossibilidade de compensação do fechamento do </a:t>
            </a:r>
            <a:r>
              <a:rPr lang="pt-BR" b="1" dirty="0" err="1">
                <a:solidFill>
                  <a:schemeClr val="accent1">
                    <a:lumMod val="75000"/>
                  </a:schemeClr>
                </a:solidFill>
              </a:rPr>
              <a:t>CAPSi</a:t>
            </a:r>
            <a:r>
              <a:rPr lang="pt-BR" b="1" dirty="0">
                <a:solidFill>
                  <a:schemeClr val="accent1">
                    <a:lumMod val="75000"/>
                  </a:schemeClr>
                </a:solidFill>
              </a:rPr>
              <a:t> YY e da UPA </a:t>
            </a:r>
            <a:r>
              <a:rPr lang="pt-BR" dirty="0"/>
              <a:t>24h AA pelo </a:t>
            </a:r>
            <a:r>
              <a:rPr lang="pt-BR" b="1" dirty="0">
                <a:solidFill>
                  <a:schemeClr val="accent1">
                    <a:lumMod val="75000"/>
                  </a:schemeClr>
                </a:solidFill>
              </a:rPr>
              <a:t>programa estadual de comunidades terapêuticas</a:t>
            </a:r>
            <a:r>
              <a:rPr lang="pt-BR" dirty="0"/>
              <a:t> (inexistência de política pública compensatória legítima). </a:t>
            </a:r>
          </a:p>
        </p:txBody>
      </p:sp>
    </p:spTree>
    <p:extLst>
      <p:ext uri="{BB962C8B-B14F-4D97-AF65-F5344CB8AC3E}">
        <p14:creationId xmlns:p14="http://schemas.microsoft.com/office/powerpoint/2010/main" val="12536006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r>
              <a:rPr lang="pt-BR" dirty="0"/>
              <a:t>Inconstitucionalidade, </a:t>
            </a:r>
            <a:r>
              <a:rPr lang="pt-BR" dirty="0" err="1"/>
              <a:t>inconvencionalidade</a:t>
            </a:r>
            <a:r>
              <a:rPr lang="pt-BR" dirty="0"/>
              <a:t> e ilegalidade de uma política pública de saúde destinada ao tratamento de crianças e adolescentes com sofrimento psíquico e quadros agudos de urgência e emergência </a:t>
            </a:r>
            <a:r>
              <a:rPr lang="pt-BR" b="1" dirty="0">
                <a:solidFill>
                  <a:schemeClr val="accent1">
                    <a:lumMod val="75000"/>
                  </a:schemeClr>
                </a:solidFill>
              </a:rPr>
              <a:t>mediante a oferta de comunidades terapêuticas com finalidades diversas e características asilares, na contramão da reorientação do modelo assistencial </a:t>
            </a:r>
            <a:r>
              <a:rPr lang="pt-BR" dirty="0"/>
              <a:t>em saúde implementado pela Lei nº 10.216/01 (</a:t>
            </a:r>
            <a:r>
              <a:rPr lang="pt-BR" dirty="0" err="1"/>
              <a:t>arts</a:t>
            </a:r>
            <a:r>
              <a:rPr lang="pt-BR" dirty="0"/>
              <a:t>. 2º e 4º - priorização do tratamento ambulatorial) e dos princípios da reforma psiquiátrica (respeito aos direitos humanos, </a:t>
            </a:r>
            <a:r>
              <a:rPr lang="pt-BR" dirty="0" err="1"/>
              <a:t>resinserção</a:t>
            </a:r>
            <a:r>
              <a:rPr lang="pt-BR" dirty="0"/>
              <a:t> social e desinstitucionalização). </a:t>
            </a:r>
          </a:p>
        </p:txBody>
      </p:sp>
    </p:spTree>
    <p:extLst>
      <p:ext uri="{BB962C8B-B14F-4D97-AF65-F5344CB8AC3E}">
        <p14:creationId xmlns:p14="http://schemas.microsoft.com/office/powerpoint/2010/main" val="300973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algn="just"/>
            <a:r>
              <a:rPr lang="pt-BR" dirty="0"/>
              <a:t>Inexistência de previsão legal do acolhimento de crianças e adolescentes mediante adesão e permanência voluntária (</a:t>
            </a:r>
            <a:r>
              <a:rPr lang="pt-BR" dirty="0" err="1"/>
              <a:t>arts</a:t>
            </a:r>
            <a:r>
              <a:rPr lang="pt-BR" dirty="0"/>
              <a:t>. 101, VII, §§1º, 2º e 3º da Lei nº 8.069/90). </a:t>
            </a:r>
            <a:r>
              <a:rPr lang="pt-BR" b="1" dirty="0">
                <a:solidFill>
                  <a:schemeClr val="accent1">
                    <a:lumMod val="75000"/>
                  </a:schemeClr>
                </a:solidFill>
              </a:rPr>
              <a:t>Vedação expressa da possibilidade de qualquer modalidade de internação em comunidades terapêuticas </a:t>
            </a:r>
            <a:r>
              <a:rPr lang="pt-BR" dirty="0"/>
              <a:t>(art. 23-A, §§2º e 3º da Lei nº 11.343/2006 com as alterações promovidas pela recente Lei nº 13.840/2019).</a:t>
            </a:r>
          </a:p>
          <a:p>
            <a:pPr lvl="0" algn="just"/>
            <a:endParaRPr lang="pt-BR" dirty="0"/>
          </a:p>
          <a:p>
            <a:pPr lvl="0" algn="just"/>
            <a:endParaRPr lang="pt-BR" dirty="0"/>
          </a:p>
        </p:txBody>
      </p:sp>
    </p:spTree>
    <p:extLst>
      <p:ext uri="{BB962C8B-B14F-4D97-AF65-F5344CB8AC3E}">
        <p14:creationId xmlns:p14="http://schemas.microsoft.com/office/powerpoint/2010/main" val="13509170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algn="just"/>
            <a:r>
              <a:rPr lang="pt-BR" b="1" dirty="0"/>
              <a:t>(2) a </a:t>
            </a:r>
            <a:r>
              <a:rPr lang="pt-BR" b="1" dirty="0">
                <a:solidFill>
                  <a:schemeClr val="accent1">
                    <a:lumMod val="75000"/>
                  </a:schemeClr>
                </a:solidFill>
              </a:rPr>
              <a:t>razoabilidade da pretensão </a:t>
            </a:r>
            <a:r>
              <a:rPr lang="pt-BR" b="1" dirty="0"/>
              <a:t>individual/social deduzida em face do Poder Público; e (3) a </a:t>
            </a:r>
            <a:r>
              <a:rPr lang="pt-BR" b="1" dirty="0">
                <a:solidFill>
                  <a:schemeClr val="accent1">
                    <a:lumMod val="75000"/>
                  </a:schemeClr>
                </a:solidFill>
              </a:rPr>
              <a:t>existência de disponibilidade financeira </a:t>
            </a:r>
            <a:r>
              <a:rPr lang="pt-BR" b="1" dirty="0"/>
              <a:t>do Estado para tornar efetivas as prestações positivas dele reclamadas;</a:t>
            </a:r>
          </a:p>
          <a:p>
            <a:pPr lvl="0" algn="just"/>
            <a:endParaRPr lang="pt-BR" dirty="0"/>
          </a:p>
          <a:p>
            <a:pPr lvl="0" algn="just"/>
            <a:endParaRPr lang="pt-BR" dirty="0"/>
          </a:p>
        </p:txBody>
      </p:sp>
    </p:spTree>
    <p:extLst>
      <p:ext uri="{BB962C8B-B14F-4D97-AF65-F5344CB8AC3E}">
        <p14:creationId xmlns:p14="http://schemas.microsoft.com/office/powerpoint/2010/main" val="609893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20000"/>
          </a:bodyPr>
          <a:lstStyle/>
          <a:p>
            <a:pPr lvl="0" algn="just"/>
            <a:endParaRPr lang="pt-BR" dirty="0"/>
          </a:p>
          <a:p>
            <a:pPr lvl="0" algn="just"/>
            <a:r>
              <a:rPr lang="pt-BR" dirty="0"/>
              <a:t>abordar a </a:t>
            </a:r>
            <a:r>
              <a:rPr lang="pt-BR" dirty="0" err="1"/>
              <a:t>inoponibilidade</a:t>
            </a:r>
            <a:r>
              <a:rPr lang="pt-BR" dirty="0"/>
              <a:t>, </a:t>
            </a:r>
            <a:r>
              <a:rPr lang="pt-BR" i="1" dirty="0"/>
              <a:t>in </a:t>
            </a:r>
            <a:r>
              <a:rPr lang="pt-BR" i="1" dirty="0" err="1"/>
              <a:t>casu</a:t>
            </a:r>
            <a:r>
              <a:rPr lang="pt-BR" dirty="0"/>
              <a:t>, da </a:t>
            </a:r>
            <a:r>
              <a:rPr lang="pt-BR" b="1" dirty="0">
                <a:solidFill>
                  <a:schemeClr val="accent1">
                    <a:lumMod val="75000"/>
                  </a:schemeClr>
                </a:solidFill>
              </a:rPr>
              <a:t>cláusula de reserva do possível</a:t>
            </a:r>
            <a:r>
              <a:rPr lang="pt-BR" dirty="0"/>
              <a:t>, sobretudo diante da demonstrada disponibilidade financeira do Estado XX extraída da previsão do </a:t>
            </a:r>
            <a:r>
              <a:rPr lang="pt-BR" dirty="0" err="1"/>
              <a:t>CAPSi</a:t>
            </a:r>
            <a:r>
              <a:rPr lang="pt-BR" dirty="0"/>
              <a:t> YY e da UPA 24h AA no </a:t>
            </a:r>
            <a:r>
              <a:rPr lang="pt-BR" b="1" dirty="0">
                <a:solidFill>
                  <a:schemeClr val="accent1">
                    <a:lumMod val="75000"/>
                  </a:schemeClr>
                </a:solidFill>
              </a:rPr>
              <a:t>Plano Estadual de Saúde </a:t>
            </a:r>
            <a:r>
              <a:rPr lang="pt-BR" dirty="0"/>
              <a:t>(art. 36 da Lei nº 8.080/90 e art. 15 e seguintes do Decreto nº 7.508/2011) e do investimento em políticas públicas ilícitas, ilegítimas e, portanto, </a:t>
            </a:r>
            <a:r>
              <a:rPr lang="pt-BR" b="1" dirty="0">
                <a:solidFill>
                  <a:schemeClr val="accent1">
                    <a:lumMod val="75000"/>
                  </a:schemeClr>
                </a:solidFill>
              </a:rPr>
              <a:t>não prioritárias (programa estadual de comunidades terapêuticas). </a:t>
            </a:r>
            <a:r>
              <a:rPr lang="pt-BR" dirty="0"/>
              <a:t>Ausência de cumprimento, pelo Estado, do ônus de </a:t>
            </a:r>
            <a:r>
              <a:rPr lang="pt-BR" b="1" dirty="0">
                <a:solidFill>
                  <a:schemeClr val="accent1">
                    <a:lumMod val="75000"/>
                  </a:schemeClr>
                </a:solidFill>
              </a:rPr>
              <a:t>comprovação da efetiva indisponibilidade financeira </a:t>
            </a:r>
            <a:r>
              <a:rPr lang="pt-BR" dirty="0"/>
              <a:t>(aplicação, por analogia, da regra de inversão do ônus da prova prevista no art. 6º, VIII, da Lei nº 8.078/90 e distribuição da carga dinâmica do ônus da prova);</a:t>
            </a:r>
          </a:p>
        </p:txBody>
      </p:sp>
    </p:spTree>
    <p:extLst>
      <p:ext uri="{BB962C8B-B14F-4D97-AF65-F5344CB8AC3E}">
        <p14:creationId xmlns:p14="http://schemas.microsoft.com/office/powerpoint/2010/main" val="2127441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endParaRPr lang="pt-BR" dirty="0"/>
          </a:p>
          <a:p>
            <a:pPr lvl="0" algn="just"/>
            <a:r>
              <a:rPr lang="pt-BR" dirty="0"/>
              <a:t>Reforçar, com base no art. 20 da LINDB, que o administrador (e o Poder Judiciário) deve </a:t>
            </a:r>
            <a:r>
              <a:rPr lang="pt-BR" b="1" dirty="0">
                <a:solidFill>
                  <a:schemeClr val="accent1">
                    <a:lumMod val="75000"/>
                  </a:schemeClr>
                </a:solidFill>
              </a:rPr>
              <a:t>considerar todas as consequências práticas de sua decisão,</a:t>
            </a:r>
            <a:r>
              <a:rPr lang="pt-BR" dirty="0"/>
              <a:t> sobretudo a nulificação de direitos fundamentais, e não apenas as econômicas, financeiras e orçamentárias; que </a:t>
            </a:r>
            <a:r>
              <a:rPr lang="pt-BR" b="1" dirty="0">
                <a:solidFill>
                  <a:schemeClr val="accent1">
                    <a:lumMod val="75000"/>
                  </a:schemeClr>
                </a:solidFill>
              </a:rPr>
              <a:t>elas devem ser demonstradas</a:t>
            </a:r>
            <a:r>
              <a:rPr lang="pt-BR" dirty="0"/>
              <a:t> e não podem ser invocadas com o notório intuito de frustrar e esvaziar direitos fundamentais atrelados à garantia do mínimo existencial. Impossibilidade de invocação do art. 20 da LINDB para legitimar uma decisão em desconformidade com o Direito.</a:t>
            </a:r>
          </a:p>
        </p:txBody>
      </p:sp>
    </p:spTree>
    <p:extLst>
      <p:ext uri="{BB962C8B-B14F-4D97-AF65-F5344CB8AC3E}">
        <p14:creationId xmlns:p14="http://schemas.microsoft.com/office/powerpoint/2010/main" val="5103398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lnSpcReduction="10000"/>
          </a:bodyPr>
          <a:lstStyle/>
          <a:p>
            <a:pPr lvl="0" algn="just"/>
            <a:r>
              <a:rPr lang="pt-BR" dirty="0"/>
              <a:t>Abordar a </a:t>
            </a:r>
            <a:r>
              <a:rPr lang="pt-BR" b="1" dirty="0">
                <a:solidFill>
                  <a:schemeClr val="accent1">
                    <a:lumMod val="75000"/>
                  </a:schemeClr>
                </a:solidFill>
              </a:rPr>
              <a:t>inexistência de violação ao princípio da separação de poderes </a:t>
            </a:r>
            <a:r>
              <a:rPr lang="pt-BR" dirty="0"/>
              <a:t>e consequente interferência no mérito administrativo quando se trata de controle/correção de uma conduta inconstitucional do Estado XX, em manifesta desconformidade com o fundamento, objetivos e princípios do Estado Democrático de Direito insculpidos na Carta Maior (art. 1º, III, 3º e 4º, da CRFB/88) e do qual resulta comprometimento ao mínimo existencial. Qualificação do dever estatal de atribuir efetividade aos direitos fundamentais como </a:t>
            </a:r>
            <a:r>
              <a:rPr lang="pt-BR" b="1" dirty="0">
                <a:solidFill>
                  <a:schemeClr val="accent1">
                    <a:lumMod val="75000"/>
                  </a:schemeClr>
                </a:solidFill>
              </a:rPr>
              <a:t>expressiva limitação à discricionariedade administrativa.</a:t>
            </a:r>
          </a:p>
          <a:p>
            <a:pPr lvl="0" algn="just"/>
            <a:endParaRPr lang="pt-BR" dirty="0"/>
          </a:p>
        </p:txBody>
      </p:sp>
    </p:spTree>
    <p:extLst>
      <p:ext uri="{BB962C8B-B14F-4D97-AF65-F5344CB8AC3E}">
        <p14:creationId xmlns:p14="http://schemas.microsoft.com/office/powerpoint/2010/main" val="292228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a:bodyPr>
          <a:lstStyle/>
          <a:p>
            <a:pPr algn="just"/>
            <a:r>
              <a:rPr lang="pt-BR" sz="2400" b="0" i="0" u="none" strike="noStrike" baseline="0" dirty="0">
                <a:solidFill>
                  <a:srgbClr val="000000"/>
                </a:solidFill>
                <a:latin typeface="Calibri" panose="020F0502020204030204" pitchFamily="34" charset="0"/>
              </a:rPr>
              <a:t>Dois dias depois, João, de apenas 14 anos, que vinha sendo acompanhado pelo </a:t>
            </a:r>
            <a:r>
              <a:rPr lang="pt-BR" sz="2400" b="0" i="0" u="none" strike="noStrike" baseline="0" dirty="0" err="1">
                <a:solidFill>
                  <a:srgbClr val="000000"/>
                </a:solidFill>
                <a:latin typeface="Calibri" panose="020F0502020204030204" pitchFamily="34" charset="0"/>
              </a:rPr>
              <a:t>CAPSi</a:t>
            </a:r>
            <a:r>
              <a:rPr lang="pt-BR" sz="2400" b="0" i="0" u="none" strike="noStrike" baseline="0" dirty="0">
                <a:solidFill>
                  <a:srgbClr val="000000"/>
                </a:solidFill>
                <a:latin typeface="Calibri" panose="020F0502020204030204" pitchFamily="34" charset="0"/>
              </a:rPr>
              <a:t> YY com quadro de depressão infantil grave, desmaiou à noite em sua residência, em razão de intoxicação decorrente do uso abusivo de drogas, e foi conduzido às pressas por seus pais para socorro na UPA 24h pediátrica AA. </a:t>
            </a:r>
          </a:p>
          <a:p>
            <a:pPr algn="just"/>
            <a:r>
              <a:rPr lang="pt-BR" sz="2400" b="0" i="0" u="none" strike="noStrike" baseline="0" dirty="0">
                <a:solidFill>
                  <a:srgbClr val="000000"/>
                </a:solidFill>
                <a:latin typeface="Calibri" panose="020F0502020204030204" pitchFamily="34" charset="0"/>
              </a:rPr>
              <a:t>Mas, em razão da ausência de médicos e da falta de medicamentos, insumos e materiais para a sua rápida estabilização, </a:t>
            </a:r>
            <a:r>
              <a:rPr lang="pt-BR" sz="2400" b="1" i="0" u="sng" strike="noStrike" baseline="0" dirty="0">
                <a:solidFill>
                  <a:srgbClr val="0070C0"/>
                </a:solidFill>
                <a:latin typeface="Calibri" panose="020F0502020204030204" pitchFamily="34" charset="0"/>
              </a:rPr>
              <a:t>João veio a óbito</a:t>
            </a:r>
            <a:r>
              <a:rPr lang="pt-BR" sz="2400" b="0" i="0" u="none" strike="noStrike" baseline="0" dirty="0">
                <a:solidFill>
                  <a:srgbClr val="000000"/>
                </a:solidFill>
                <a:latin typeface="Calibri" panose="020F0502020204030204" pitchFamily="34" charset="0"/>
              </a:rPr>
              <a:t>. O fato foi noticiado amplamente em todos os meios de comunicação, assim como relatos de inúmeras mães desesperadas informando que os seus filhos não estavam mais conseguindo atendimento no </a:t>
            </a:r>
            <a:r>
              <a:rPr lang="pt-BR" sz="2400" b="0" i="0" u="none" strike="noStrike" baseline="0" dirty="0" err="1">
                <a:solidFill>
                  <a:srgbClr val="000000"/>
                </a:solidFill>
                <a:latin typeface="Calibri" panose="020F0502020204030204" pitchFamily="34" charset="0"/>
              </a:rPr>
              <a:t>CAPSi</a:t>
            </a:r>
            <a:r>
              <a:rPr lang="pt-BR" sz="2400" b="0" i="0" u="none" strike="noStrike" baseline="0" dirty="0">
                <a:solidFill>
                  <a:srgbClr val="000000"/>
                </a:solidFill>
                <a:latin typeface="Calibri" panose="020F0502020204030204" pitchFamily="34" charset="0"/>
              </a:rPr>
              <a:t> YY e na UPA 24h pediátrica AA em razão da </a:t>
            </a:r>
            <a:r>
              <a:rPr lang="pt-BR" sz="2400" b="1" i="0" u="sng" strike="noStrike" baseline="0" dirty="0">
                <a:solidFill>
                  <a:srgbClr val="0070C0"/>
                </a:solidFill>
                <a:latin typeface="Calibri" panose="020F0502020204030204" pitchFamily="34" charset="0"/>
              </a:rPr>
              <a:t>falta de médicos, psicólogos, medicamentos, materiais e insumos. </a:t>
            </a:r>
            <a:endParaRPr lang="pt-BR" b="1" u="sng" dirty="0">
              <a:solidFill>
                <a:srgbClr val="0070C0"/>
              </a:solidFill>
            </a:endParaRPr>
          </a:p>
          <a:p>
            <a:pPr lvl="0"/>
            <a:endParaRPr lang="pt-BR" dirty="0"/>
          </a:p>
        </p:txBody>
      </p:sp>
    </p:spTree>
    <p:extLst>
      <p:ext uri="{BB962C8B-B14F-4D97-AF65-F5344CB8AC3E}">
        <p14:creationId xmlns:p14="http://schemas.microsoft.com/office/powerpoint/2010/main" val="2439567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b="1" dirty="0">
                <a:solidFill>
                  <a:srgbClr val="FF0000"/>
                </a:solidFill>
              </a:rPr>
              <a:t>LETRA B</a:t>
            </a:r>
          </a:p>
          <a:p>
            <a:pPr algn="just"/>
            <a:r>
              <a:rPr lang="pt-BR" sz="2400" b="1" i="0" u="none" strike="noStrike" baseline="0" dirty="0">
                <a:solidFill>
                  <a:srgbClr val="FF0000"/>
                </a:solidFill>
                <a:latin typeface="Calibri" panose="020F0502020204030204" pitchFamily="34" charset="0"/>
              </a:rPr>
              <a:t>b) </a:t>
            </a:r>
            <a:r>
              <a:rPr lang="pt-BR" sz="2400" b="0" i="0" u="none" strike="noStrike" baseline="0" dirty="0">
                <a:solidFill>
                  <a:srgbClr val="000000"/>
                </a:solidFill>
                <a:latin typeface="Calibri" panose="020F0502020204030204" pitchFamily="34" charset="0"/>
              </a:rPr>
              <a:t>Em caso positivo, ajuizada uma ação civil pública para restabelecer os serviços de saúde prestados no </a:t>
            </a:r>
            <a:r>
              <a:rPr lang="pt-BR" sz="2400" b="0" i="0" u="none" strike="noStrike" baseline="0" dirty="0" err="1">
                <a:solidFill>
                  <a:srgbClr val="000000"/>
                </a:solidFill>
                <a:latin typeface="Calibri" panose="020F0502020204030204" pitchFamily="34" charset="0"/>
              </a:rPr>
              <a:t>CAPSi</a:t>
            </a:r>
            <a:r>
              <a:rPr lang="pt-BR" sz="2400" b="0" i="0" u="none" strike="noStrike" baseline="0" dirty="0">
                <a:solidFill>
                  <a:srgbClr val="000000"/>
                </a:solidFill>
                <a:latin typeface="Calibri" panose="020F0502020204030204" pitchFamily="34" charset="0"/>
              </a:rPr>
              <a:t> YY e na UPA 24h AA, aponte, </a:t>
            </a:r>
            <a:r>
              <a:rPr lang="pt-BR" sz="2400" b="1" i="0" u="none" strike="noStrike" baseline="0" dirty="0">
                <a:solidFill>
                  <a:schemeClr val="accent1">
                    <a:lumMod val="75000"/>
                  </a:schemeClr>
                </a:solidFill>
                <a:latin typeface="Calibri" panose="020F0502020204030204" pitchFamily="34" charset="0"/>
              </a:rPr>
              <a:t>justificadamente, a composição do polo passivo </a:t>
            </a:r>
            <a:r>
              <a:rPr lang="pt-BR" sz="2400" b="0" i="0" u="none" strike="noStrike" baseline="0" dirty="0">
                <a:solidFill>
                  <a:srgbClr val="000000"/>
                </a:solidFill>
                <a:latin typeface="Calibri" panose="020F0502020204030204" pitchFamily="34" charset="0"/>
              </a:rPr>
              <a:t>(Estado XX, OS “Criança Feliz”, União Federal, Estado XX e OS “Criança Feliz, Estado e União Federal ou todas em litisconsórcio) e o Juízo competente (Justiça Federal ou Estadual). </a:t>
            </a:r>
          </a:p>
          <a:p>
            <a:pPr lvl="0" algn="just"/>
            <a:endParaRPr lang="pt-BR" dirty="0"/>
          </a:p>
        </p:txBody>
      </p:sp>
    </p:spTree>
    <p:extLst>
      <p:ext uri="{BB962C8B-B14F-4D97-AF65-F5344CB8AC3E}">
        <p14:creationId xmlns:p14="http://schemas.microsoft.com/office/powerpoint/2010/main" val="4453531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20000"/>
          </a:bodyPr>
          <a:lstStyle/>
          <a:p>
            <a:pPr lvl="0" algn="just"/>
            <a:r>
              <a:rPr lang="pt-BR" dirty="0"/>
              <a:t>Neste item, o candidato deverá responder que </a:t>
            </a:r>
            <a:r>
              <a:rPr lang="pt-BR" b="1" dirty="0">
                <a:solidFill>
                  <a:schemeClr val="accent1">
                    <a:lumMod val="75000"/>
                  </a:schemeClr>
                </a:solidFill>
              </a:rPr>
              <a:t>apenas o Estado XX, que possui a obrigação constitucional de prestar saúde aos seus cidadãos</a:t>
            </a:r>
            <a:r>
              <a:rPr lang="pt-BR" dirty="0"/>
              <a:t> (art. 196 da CRFB/88) e é o titular do serviço público de saúde outrora prestado nas unidades </a:t>
            </a:r>
            <a:r>
              <a:rPr lang="pt-BR" dirty="0" err="1"/>
              <a:t>CAPSi</a:t>
            </a:r>
            <a:r>
              <a:rPr lang="pt-BR" dirty="0"/>
              <a:t> YY e na UPA 24h AA possui pertinência subjetiva para figurar no polo passivo do feito. Impossibilidade de direcionar o pleito de restabelecimento dos serviços de saúde prestados no </a:t>
            </a:r>
            <a:r>
              <a:rPr lang="pt-BR" dirty="0" err="1"/>
              <a:t>CAPSi</a:t>
            </a:r>
            <a:r>
              <a:rPr lang="pt-BR" dirty="0"/>
              <a:t> YY e na UPA 24h AA à Organização Social “Criança Feliz”, tendo em conta o término do prazo do contrato de gestão e a </a:t>
            </a:r>
            <a:r>
              <a:rPr lang="pt-BR" b="1" dirty="0">
                <a:solidFill>
                  <a:schemeClr val="accent1">
                    <a:lumMod val="75000"/>
                  </a:schemeClr>
                </a:solidFill>
              </a:rPr>
              <a:t>impossibilidade do Poder Judiciário forçar a manutenção da parceria com o Estado XX</a:t>
            </a:r>
            <a:r>
              <a:rPr lang="pt-BR" dirty="0"/>
              <a:t>, sob pena de substituir o Administrador Público na autoadministração ou no modo de sua organização administrativa. </a:t>
            </a:r>
          </a:p>
          <a:p>
            <a:pPr lvl="0" algn="just"/>
            <a:endParaRPr lang="pt-BR" dirty="0"/>
          </a:p>
        </p:txBody>
      </p:sp>
    </p:spTree>
    <p:extLst>
      <p:ext uri="{BB962C8B-B14F-4D97-AF65-F5344CB8AC3E}">
        <p14:creationId xmlns:p14="http://schemas.microsoft.com/office/powerpoint/2010/main" val="28746728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fontScale="92500" lnSpcReduction="10000"/>
          </a:bodyPr>
          <a:lstStyle/>
          <a:p>
            <a:pPr lvl="0" algn="just"/>
            <a:r>
              <a:rPr lang="pt-BR" dirty="0"/>
              <a:t>Ausência de pertinência subjetiva da União Federal à luz do </a:t>
            </a:r>
            <a:r>
              <a:rPr lang="pt-BR" b="1" dirty="0">
                <a:solidFill>
                  <a:schemeClr val="accent1">
                    <a:lumMod val="75000"/>
                  </a:schemeClr>
                </a:solidFill>
              </a:rPr>
              <a:t>pedido (restabelecimento dos serviços de saúde prestados no </a:t>
            </a:r>
            <a:r>
              <a:rPr lang="pt-BR" b="1" dirty="0" err="1">
                <a:solidFill>
                  <a:schemeClr val="accent1">
                    <a:lumMod val="75000"/>
                  </a:schemeClr>
                </a:solidFill>
              </a:rPr>
              <a:t>CAPSi</a:t>
            </a:r>
            <a:r>
              <a:rPr lang="pt-BR" b="1" dirty="0">
                <a:solidFill>
                  <a:schemeClr val="accent1">
                    <a:lumMod val="75000"/>
                  </a:schemeClr>
                </a:solidFill>
              </a:rPr>
              <a:t> YY e na UPA 24h AA). </a:t>
            </a:r>
            <a:r>
              <a:rPr lang="pt-BR" dirty="0"/>
              <a:t>Mero financiamento que não atrai o interesse ou a legitimidade passiva ad causam da União. </a:t>
            </a:r>
            <a:r>
              <a:rPr lang="pt-BR" b="1" dirty="0">
                <a:solidFill>
                  <a:schemeClr val="accent1">
                    <a:lumMod val="75000"/>
                  </a:schemeClr>
                </a:solidFill>
              </a:rPr>
              <a:t>Obrigação solidária do dever constitucional de prestação da saúde.</a:t>
            </a:r>
            <a:r>
              <a:rPr lang="pt-BR" dirty="0"/>
              <a:t> Correta interpretação do Tema 793 do STF (competências administrativas no SUS não devem ser invocadas pelos magistrados para fins de alteração da composição do polo passivo delineado pela parte no momento do ajuizamento da demanda). Impossibilidade de criação de um Juízo Universal Federal. Regionalização e Descentralização do SUS. Inadequação do chamamento ao processo (Tema 686 do STJ). </a:t>
            </a:r>
          </a:p>
          <a:p>
            <a:pPr lvl="0" algn="just"/>
            <a:endParaRPr lang="pt-BR" dirty="0"/>
          </a:p>
        </p:txBody>
      </p:sp>
    </p:spTree>
    <p:extLst>
      <p:ext uri="{BB962C8B-B14F-4D97-AF65-F5344CB8AC3E}">
        <p14:creationId xmlns:p14="http://schemas.microsoft.com/office/powerpoint/2010/main" val="24103127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dirty="0"/>
              <a:t>DPE AMAZONAS 2018</a:t>
            </a:r>
          </a:p>
          <a:p>
            <a:pPr lvl="0" algn="just"/>
            <a:endParaRPr lang="pt-BR" dirty="0"/>
          </a:p>
        </p:txBody>
      </p:sp>
      <p:pic>
        <p:nvPicPr>
          <p:cNvPr id="8" name="Imagem 7">
            <a:extLst>
              <a:ext uri="{FF2B5EF4-FFF2-40B4-BE49-F238E27FC236}">
                <a16:creationId xmlns:a16="http://schemas.microsoft.com/office/drawing/2014/main" id="{54040EDA-2EE7-5C71-3193-F30EADA5F10F}"/>
              </a:ext>
            </a:extLst>
          </p:cNvPr>
          <p:cNvPicPr>
            <a:picLocks noChangeAspect="1"/>
          </p:cNvPicPr>
          <p:nvPr/>
        </p:nvPicPr>
        <p:blipFill>
          <a:blip r:embed="rId2"/>
          <a:stretch>
            <a:fillRect/>
          </a:stretch>
        </p:blipFill>
        <p:spPr>
          <a:xfrm>
            <a:off x="284820" y="2375104"/>
            <a:ext cx="7812360" cy="4208258"/>
          </a:xfrm>
          <a:prstGeom prst="rect">
            <a:avLst/>
          </a:prstGeom>
        </p:spPr>
      </p:pic>
    </p:spTree>
    <p:extLst>
      <p:ext uri="{BB962C8B-B14F-4D97-AF65-F5344CB8AC3E}">
        <p14:creationId xmlns:p14="http://schemas.microsoft.com/office/powerpoint/2010/main" val="22345672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endParaRPr lang="pt-BR" dirty="0"/>
          </a:p>
        </p:txBody>
      </p:sp>
      <p:pic>
        <p:nvPicPr>
          <p:cNvPr id="5" name="Imagem 4" descr="Texto&#10;&#10;Descrição gerada automaticamente">
            <a:extLst>
              <a:ext uri="{FF2B5EF4-FFF2-40B4-BE49-F238E27FC236}">
                <a16:creationId xmlns:a16="http://schemas.microsoft.com/office/drawing/2014/main" id="{BB4F19D4-E690-4005-B758-926D54194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242" y="1401595"/>
            <a:ext cx="6845515" cy="5471092"/>
          </a:xfrm>
          <a:prstGeom prst="rect">
            <a:avLst/>
          </a:prstGeom>
        </p:spPr>
      </p:pic>
    </p:spTree>
    <p:extLst>
      <p:ext uri="{BB962C8B-B14F-4D97-AF65-F5344CB8AC3E}">
        <p14:creationId xmlns:p14="http://schemas.microsoft.com/office/powerpoint/2010/main" val="13792520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just"/>
            <a:endParaRPr lang="pt-BR" dirty="0"/>
          </a:p>
        </p:txBody>
      </p:sp>
      <p:pic>
        <p:nvPicPr>
          <p:cNvPr id="6" name="Imagem 5" descr="Texto, Carta&#10;&#10;Descrição gerada automaticamente">
            <a:extLst>
              <a:ext uri="{FF2B5EF4-FFF2-40B4-BE49-F238E27FC236}">
                <a16:creationId xmlns:a16="http://schemas.microsoft.com/office/drawing/2014/main" id="{0D5E9AC6-1512-4852-1BC0-AFDC3192B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625" y="1804761"/>
            <a:ext cx="8230175" cy="3248478"/>
          </a:xfrm>
          <a:prstGeom prst="rect">
            <a:avLst/>
          </a:prstGeom>
        </p:spPr>
      </p:pic>
    </p:spTree>
    <p:extLst>
      <p:ext uri="{BB962C8B-B14F-4D97-AF65-F5344CB8AC3E}">
        <p14:creationId xmlns:p14="http://schemas.microsoft.com/office/powerpoint/2010/main" val="32410149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endParaRPr lang="pt-BR" dirty="0"/>
          </a:p>
          <a:p>
            <a:pPr lvl="0" algn="ctr"/>
            <a:endParaRPr lang="pt-BR" dirty="0"/>
          </a:p>
          <a:p>
            <a:pPr lvl="0" algn="ctr"/>
            <a:endParaRPr lang="pt-BR" dirty="0"/>
          </a:p>
          <a:p>
            <a:pPr lvl="0" algn="ctr"/>
            <a:endParaRPr lang="pt-BR" dirty="0"/>
          </a:p>
          <a:p>
            <a:pPr lvl="0" algn="ctr"/>
            <a:r>
              <a:rPr lang="pt-BR" sz="4400" dirty="0"/>
              <a:t>BONS ESTUDOS!!!!</a:t>
            </a:r>
          </a:p>
        </p:txBody>
      </p:sp>
    </p:spTree>
    <p:extLst>
      <p:ext uri="{BB962C8B-B14F-4D97-AF65-F5344CB8AC3E}">
        <p14:creationId xmlns:p14="http://schemas.microsoft.com/office/powerpoint/2010/main" val="1676173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sz="2800" b="0" i="0" u="none" strike="noStrike" baseline="0" dirty="0">
                <a:solidFill>
                  <a:srgbClr val="000000"/>
                </a:solidFill>
                <a:latin typeface="Calibri" panose="020F0502020204030204" pitchFamily="34" charset="0"/>
              </a:rPr>
              <a:t>Oficiado pelo Defensor Público do Núcleo Regional de Tutela Coletiva com atribuição, o Estado XX informou que </a:t>
            </a:r>
            <a:r>
              <a:rPr lang="pt-BR" sz="2800" b="1" i="0" u="sng" strike="noStrike" baseline="0" dirty="0">
                <a:solidFill>
                  <a:srgbClr val="0070C0"/>
                </a:solidFill>
                <a:latin typeface="Calibri" panose="020F0502020204030204" pitchFamily="34" charset="0"/>
              </a:rPr>
              <a:t>instaurou procedimento administrativo para apurar a prática de infração contratual pela Organização </a:t>
            </a:r>
            <a:r>
              <a:rPr lang="pt-BR" sz="2800" b="0" i="0" u="none" strike="noStrike" baseline="0" dirty="0">
                <a:solidFill>
                  <a:srgbClr val="000000"/>
                </a:solidFill>
                <a:latin typeface="Calibri" panose="020F0502020204030204" pitchFamily="34" charset="0"/>
              </a:rPr>
              <a:t>Social “Criança Feliz”, uma vez que ela não poderia ter suspendido o atendimento à população </a:t>
            </a:r>
            <a:r>
              <a:rPr lang="pt-BR" sz="2800" b="0" i="1" u="none" strike="noStrike" baseline="0" dirty="0" err="1">
                <a:solidFill>
                  <a:srgbClr val="000000"/>
                </a:solidFill>
                <a:latin typeface="Calibri" panose="020F0502020204030204" pitchFamily="34" charset="0"/>
              </a:rPr>
              <a:t>manu</a:t>
            </a:r>
            <a:r>
              <a:rPr lang="pt-BR" sz="2800" b="0" i="1" u="none" strike="noStrike" baseline="0" dirty="0">
                <a:solidFill>
                  <a:srgbClr val="000000"/>
                </a:solidFill>
                <a:latin typeface="Calibri" panose="020F0502020204030204" pitchFamily="34" charset="0"/>
              </a:rPr>
              <a:t> militari </a:t>
            </a:r>
            <a:r>
              <a:rPr lang="pt-BR" sz="2800" b="1" i="0" u="sng" strike="noStrike" baseline="0" dirty="0">
                <a:solidFill>
                  <a:srgbClr val="0070C0"/>
                </a:solidFill>
                <a:latin typeface="Calibri" panose="020F0502020204030204" pitchFamily="34" charset="0"/>
              </a:rPr>
              <a:t>sem um plano de transição; </a:t>
            </a:r>
            <a:endParaRPr lang="pt-BR" sz="2800" b="1" u="sng" dirty="0">
              <a:solidFill>
                <a:srgbClr val="0070C0"/>
              </a:solidFill>
            </a:endParaRPr>
          </a:p>
        </p:txBody>
      </p:sp>
    </p:spTree>
    <p:extLst>
      <p:ext uri="{BB962C8B-B14F-4D97-AF65-F5344CB8AC3E}">
        <p14:creationId xmlns:p14="http://schemas.microsoft.com/office/powerpoint/2010/main" val="47871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sz="2400" b="0" i="0" u="none" strike="noStrike" baseline="0" dirty="0">
                <a:solidFill>
                  <a:srgbClr val="000000"/>
                </a:solidFill>
                <a:latin typeface="Calibri" panose="020F0502020204030204" pitchFamily="34" charset="0"/>
              </a:rPr>
              <a:t>que a </a:t>
            </a:r>
            <a:r>
              <a:rPr lang="pt-BR" sz="2400" b="1" i="0" u="sng" strike="noStrike" baseline="0" dirty="0">
                <a:solidFill>
                  <a:srgbClr val="0070C0"/>
                </a:solidFill>
                <a:latin typeface="Calibri" panose="020F0502020204030204" pitchFamily="34" charset="0"/>
              </a:rPr>
              <a:t>União Federal estava há meses sem efetuar os repasses devidos a título do </a:t>
            </a:r>
            <a:r>
              <a:rPr lang="pt-BR" sz="2400" b="1" i="0" u="sng" strike="noStrike" baseline="0" dirty="0" err="1">
                <a:solidFill>
                  <a:srgbClr val="0070C0"/>
                </a:solidFill>
                <a:latin typeface="Calibri" panose="020F0502020204030204" pitchFamily="34" charset="0"/>
              </a:rPr>
              <a:t>co-financiamento</a:t>
            </a:r>
            <a:r>
              <a:rPr lang="pt-BR" sz="2400" b="1" i="0" u="sng" strike="noStrike" baseline="0" dirty="0">
                <a:solidFill>
                  <a:srgbClr val="0070C0"/>
                </a:solidFill>
                <a:latin typeface="Calibri" panose="020F0502020204030204" pitchFamily="34" charset="0"/>
              </a:rPr>
              <a:t> das Redes de Atenção às Urgências e Emergências e da Rede de Atenção Psicossocial</a:t>
            </a:r>
            <a:r>
              <a:rPr lang="pt-BR" sz="2400" b="0" i="0" u="none" strike="noStrike" baseline="0" dirty="0">
                <a:solidFill>
                  <a:srgbClr val="000000"/>
                </a:solidFill>
                <a:latin typeface="Calibri" panose="020F0502020204030204" pitchFamily="34" charset="0"/>
              </a:rPr>
              <a:t>, o que, somado à crise econômica, impossibilitou a manutenção dos repasses devidos à Organização Social “Criança Feliz” para o custeio das unidades; que, por isso, </a:t>
            </a:r>
            <a:r>
              <a:rPr lang="pt-BR" sz="2400" b="1" i="0" u="sng" strike="noStrike" baseline="0" dirty="0">
                <a:solidFill>
                  <a:srgbClr val="0070C0"/>
                </a:solidFill>
                <a:latin typeface="Calibri" panose="020F0502020204030204" pitchFamily="34" charset="0"/>
              </a:rPr>
              <a:t>o contrato de gestão firmado com a Organização Social “Criança Feliz” não foi renovado</a:t>
            </a:r>
            <a:r>
              <a:rPr lang="pt-BR" sz="2400" b="0" i="0" u="none" strike="noStrike" baseline="0" dirty="0">
                <a:solidFill>
                  <a:srgbClr val="000000"/>
                </a:solidFill>
                <a:latin typeface="Calibri" panose="020F0502020204030204" pitchFamily="34" charset="0"/>
              </a:rPr>
              <a:t> e as unidades de saúde </a:t>
            </a:r>
            <a:r>
              <a:rPr lang="pt-BR" sz="2400" b="0" i="0" u="none" strike="noStrike" baseline="0" dirty="0" err="1">
                <a:solidFill>
                  <a:srgbClr val="000000"/>
                </a:solidFill>
                <a:latin typeface="Calibri" panose="020F0502020204030204" pitchFamily="34" charset="0"/>
              </a:rPr>
              <a:t>CAPSi</a:t>
            </a:r>
            <a:r>
              <a:rPr lang="pt-BR" sz="2400" b="0" i="0" u="none" strike="noStrike" baseline="0" dirty="0">
                <a:solidFill>
                  <a:srgbClr val="000000"/>
                </a:solidFill>
                <a:latin typeface="Calibri" panose="020F0502020204030204" pitchFamily="34" charset="0"/>
              </a:rPr>
              <a:t> YY e a UPA 24h pediátrica AA foram fechadas; que a Defensoria Pública poderia, se assim o quisesse e pudesse, cooperar exigindo que a União Federal regularizasse as transferências para o Estado XX; </a:t>
            </a:r>
            <a:endParaRPr lang="pt-BR" dirty="0"/>
          </a:p>
        </p:txBody>
      </p:sp>
    </p:spTree>
    <p:extLst>
      <p:ext uri="{BB962C8B-B14F-4D97-AF65-F5344CB8AC3E}">
        <p14:creationId xmlns:p14="http://schemas.microsoft.com/office/powerpoint/2010/main" val="3839903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sz="2400" b="0" i="0" u="none" strike="noStrike" baseline="0" dirty="0">
                <a:solidFill>
                  <a:srgbClr val="000000"/>
                </a:solidFill>
                <a:latin typeface="Calibri" panose="020F0502020204030204" pitchFamily="34" charset="0"/>
              </a:rPr>
              <a:t>que, de qualquer modo, as crianças e os adolescentes não ficariam desassistidos, pois seriam absorvidos pela recém inaugurada Comunidade Terapêutica da região, que faz parte de um novo programa estadual de combate ao uso abusivo de álcool e drogas que vem acolhendo e tratando crianças e adolescentes com êxito; que </a:t>
            </a:r>
            <a:r>
              <a:rPr lang="pt-BR" sz="2400" b="1" i="0" u="none" strike="noStrike" baseline="0" dirty="0">
                <a:solidFill>
                  <a:srgbClr val="0070C0"/>
                </a:solidFill>
                <a:latin typeface="Calibri" panose="020F0502020204030204" pitchFamily="34" charset="0"/>
              </a:rPr>
              <a:t>compete ao administrador público</a:t>
            </a:r>
            <a:r>
              <a:rPr lang="pt-BR" sz="2400" b="0" i="0" u="none" strike="noStrike" baseline="0" dirty="0">
                <a:solidFill>
                  <a:srgbClr val="000000"/>
                </a:solidFill>
                <a:latin typeface="Calibri" panose="020F0502020204030204" pitchFamily="34" charset="0"/>
              </a:rPr>
              <a:t>, atento às consequências práticas e econômicas de suas decisões, </a:t>
            </a:r>
            <a:r>
              <a:rPr lang="pt-BR" sz="2400" b="1" i="0" u="none" strike="noStrike" baseline="0" dirty="0">
                <a:solidFill>
                  <a:srgbClr val="0070C0"/>
                </a:solidFill>
                <a:latin typeface="Calibri" panose="020F0502020204030204" pitchFamily="34" charset="0"/>
              </a:rPr>
              <a:t>definir as políticas públicas de saúde</a:t>
            </a:r>
            <a:r>
              <a:rPr lang="pt-BR" sz="2400" b="0" i="0" u="none" strike="noStrike" baseline="0" dirty="0">
                <a:solidFill>
                  <a:srgbClr val="000000"/>
                </a:solidFill>
                <a:latin typeface="Calibri" panose="020F0502020204030204" pitchFamily="34" charset="0"/>
              </a:rPr>
              <a:t> em seu território, zelando pela observância aos princípios constitucionais da economicidade e eficiência. </a:t>
            </a:r>
            <a:endParaRPr lang="pt-BR" dirty="0"/>
          </a:p>
        </p:txBody>
      </p:sp>
    </p:spTree>
    <p:extLst>
      <p:ext uri="{BB962C8B-B14F-4D97-AF65-F5344CB8AC3E}">
        <p14:creationId xmlns:p14="http://schemas.microsoft.com/office/powerpoint/2010/main" val="2861335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lvl="0" algn="just"/>
            <a:r>
              <a:rPr lang="pt-BR" sz="2400" b="0" i="0" u="none" strike="noStrike" baseline="0" dirty="0">
                <a:solidFill>
                  <a:srgbClr val="000000"/>
                </a:solidFill>
                <a:latin typeface="Calibri" panose="020F0502020204030204" pitchFamily="34" charset="0"/>
              </a:rPr>
              <a:t>Também oficiada, a Organização Social “Criança Feliz” informou, por sua vez, que o </a:t>
            </a:r>
            <a:r>
              <a:rPr lang="pt-BR" sz="2400" b="1" i="0" u="none" strike="noStrike" baseline="0" dirty="0">
                <a:solidFill>
                  <a:srgbClr val="0070C0"/>
                </a:solidFill>
                <a:latin typeface="Calibri" panose="020F0502020204030204" pitchFamily="34" charset="0"/>
              </a:rPr>
              <a:t>Estado estava há mais de dois meses sem efetuar os repasses contratuais devidos</a:t>
            </a:r>
            <a:r>
              <a:rPr lang="pt-BR" sz="2400" b="0" i="0" u="none" strike="noStrike" baseline="0" dirty="0">
                <a:solidFill>
                  <a:srgbClr val="000000"/>
                </a:solidFill>
                <a:latin typeface="Calibri" panose="020F0502020204030204" pitchFamily="34" charset="0"/>
              </a:rPr>
              <a:t>, inviabilizando o pagamento dos trabalhadores, fornecedores e prestadores de serviços, que notificara o Estado para a purga da mora, e que vem adotando todas as medidas possíveis para manter o funcionamento regular do </a:t>
            </a:r>
            <a:r>
              <a:rPr lang="pt-BR" sz="2400" b="0" i="0" u="none" strike="noStrike" baseline="0" dirty="0" err="1">
                <a:solidFill>
                  <a:srgbClr val="000000"/>
                </a:solidFill>
                <a:latin typeface="Calibri" panose="020F0502020204030204" pitchFamily="34" charset="0"/>
              </a:rPr>
              <a:t>CAPSi</a:t>
            </a:r>
            <a:r>
              <a:rPr lang="pt-BR" sz="2400" b="0" i="0" u="none" strike="noStrike" baseline="0" dirty="0">
                <a:solidFill>
                  <a:srgbClr val="000000"/>
                </a:solidFill>
                <a:latin typeface="Calibri" panose="020F0502020204030204" pitchFamily="34" charset="0"/>
              </a:rPr>
              <a:t> YY e na UPA 24h pediátrica AA.</a:t>
            </a:r>
            <a:endParaRPr lang="pt-BR" dirty="0"/>
          </a:p>
        </p:txBody>
      </p:sp>
    </p:spTree>
    <p:extLst>
      <p:ext uri="{BB962C8B-B14F-4D97-AF65-F5344CB8AC3E}">
        <p14:creationId xmlns:p14="http://schemas.microsoft.com/office/powerpoint/2010/main" val="4167083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4400" b="1" dirty="0">
                <a:solidFill>
                  <a:schemeClr val="bg1"/>
                </a:solidFill>
                <a:effectLst>
                  <a:outerShdw blurRad="38100" dist="38100" dir="2700000" algn="tl">
                    <a:srgbClr val="000000">
                      <a:alpha val="43137"/>
                    </a:srgbClr>
                  </a:outerShdw>
                </a:effectLst>
              </a:rPr>
              <a:t>questões</a:t>
            </a:r>
          </a:p>
        </p:txBody>
      </p:sp>
      <p:sp>
        <p:nvSpPr>
          <p:cNvPr id="3" name="Espaço Reservado para Conteúdo 2"/>
          <p:cNvSpPr>
            <a:spLocks noGrp="1"/>
          </p:cNvSpPr>
          <p:nvPr>
            <p:ph sz="quarter" idx="1"/>
          </p:nvPr>
        </p:nvSpPr>
        <p:spPr/>
        <p:txBody>
          <a:bodyPr>
            <a:normAutofit/>
          </a:bodyPr>
          <a:lstStyle/>
          <a:p>
            <a:pPr algn="just"/>
            <a:r>
              <a:rPr lang="pt-BR" sz="1800" b="0" i="0" u="none" strike="noStrike" baseline="0" dirty="0">
                <a:solidFill>
                  <a:srgbClr val="000000"/>
                </a:solidFill>
                <a:latin typeface="Calibri" panose="020F0502020204030204" pitchFamily="34" charset="0"/>
              </a:rPr>
              <a:t>Com base nos elementos informados sobre o caso concreto, responda: </a:t>
            </a:r>
          </a:p>
          <a:p>
            <a:pPr algn="just"/>
            <a:r>
              <a:rPr lang="pt-BR" sz="1800" b="1" i="0" u="none" strike="noStrike" baseline="0" dirty="0">
                <a:solidFill>
                  <a:srgbClr val="000000"/>
                </a:solidFill>
                <a:latin typeface="Calibri" panose="020F0502020204030204" pitchFamily="34" charset="0"/>
              </a:rPr>
              <a:t>a) </a:t>
            </a:r>
            <a:r>
              <a:rPr lang="pt-BR" sz="1800" b="0" i="0" u="none" strike="noStrike" baseline="0" dirty="0">
                <a:solidFill>
                  <a:srgbClr val="000000"/>
                </a:solidFill>
                <a:latin typeface="Calibri" panose="020F0502020204030204" pitchFamily="34" charset="0"/>
              </a:rPr>
              <a:t>À luz da jurisprudência do Supremo Tribunal Federal sobre os </a:t>
            </a:r>
            <a:r>
              <a:rPr lang="pt-BR" sz="1800" b="1" i="0" u="none" strike="noStrike" baseline="0" dirty="0">
                <a:solidFill>
                  <a:schemeClr val="accent1">
                    <a:lumMod val="75000"/>
                  </a:schemeClr>
                </a:solidFill>
                <a:latin typeface="Calibri" panose="020F0502020204030204" pitchFamily="34" charset="0"/>
              </a:rPr>
              <a:t>requisitos/limites do controle jurisdicional de políticas públicas </a:t>
            </a:r>
            <a:r>
              <a:rPr lang="pt-BR" sz="1800" b="0" i="0" u="none" strike="noStrike" baseline="0" dirty="0">
                <a:solidFill>
                  <a:srgbClr val="000000"/>
                </a:solidFill>
                <a:latin typeface="Calibri" panose="020F0502020204030204" pitchFamily="34" charset="0"/>
              </a:rPr>
              <a:t>destinadas à efetivação dos direitos sociais e analisando os argumentos invocados pelo Estado XX, </a:t>
            </a:r>
            <a:r>
              <a:rPr lang="pt-BR" sz="1800" b="1" i="0" u="none" strike="noStrike" baseline="0" dirty="0">
                <a:solidFill>
                  <a:schemeClr val="accent1">
                    <a:lumMod val="75000"/>
                  </a:schemeClr>
                </a:solidFill>
                <a:latin typeface="Calibri" panose="020F0502020204030204" pitchFamily="34" charset="0"/>
              </a:rPr>
              <a:t>é possível </a:t>
            </a:r>
            <a:r>
              <a:rPr lang="pt-BR" sz="1800" b="0" i="0" u="none" strike="noStrike" baseline="0" dirty="0">
                <a:solidFill>
                  <a:srgbClr val="000000"/>
                </a:solidFill>
                <a:latin typeface="Calibri" panose="020F0502020204030204" pitchFamily="34" charset="0"/>
              </a:rPr>
              <a:t>que, após provocado por intermédio de ação coletiva, o Poder Judiciário intervenha no caso para </a:t>
            </a:r>
            <a:r>
              <a:rPr lang="pt-BR" sz="1800" b="1" i="0" u="none" strike="noStrike" baseline="0" dirty="0">
                <a:solidFill>
                  <a:schemeClr val="accent1">
                    <a:lumMod val="75000"/>
                  </a:schemeClr>
                </a:solidFill>
                <a:latin typeface="Calibri" panose="020F0502020204030204" pitchFamily="34" charset="0"/>
              </a:rPr>
              <a:t>determinar o restabelecimento dos serviços de saúde </a:t>
            </a:r>
            <a:r>
              <a:rPr lang="pt-BR" sz="1800" b="0" i="0" u="none" strike="noStrike" baseline="0" dirty="0">
                <a:solidFill>
                  <a:srgbClr val="000000"/>
                </a:solidFill>
                <a:latin typeface="Calibri" panose="020F0502020204030204" pitchFamily="34" charset="0"/>
              </a:rPr>
              <a:t>prestados no </a:t>
            </a:r>
            <a:r>
              <a:rPr lang="pt-BR" sz="1800" b="0" i="0" u="none" strike="noStrike" baseline="0" dirty="0" err="1">
                <a:solidFill>
                  <a:srgbClr val="000000"/>
                </a:solidFill>
                <a:latin typeface="Calibri" panose="020F0502020204030204" pitchFamily="34" charset="0"/>
              </a:rPr>
              <a:t>CAPSi</a:t>
            </a:r>
            <a:r>
              <a:rPr lang="pt-BR" sz="1800" b="0" i="0" u="none" strike="noStrike" baseline="0" dirty="0">
                <a:solidFill>
                  <a:srgbClr val="000000"/>
                </a:solidFill>
                <a:latin typeface="Calibri" panose="020F0502020204030204" pitchFamily="34" charset="0"/>
              </a:rPr>
              <a:t> YY e na UPA 24h pediátrica AA? </a:t>
            </a:r>
          </a:p>
          <a:p>
            <a:pPr algn="just"/>
            <a:endParaRPr lang="pt-BR" sz="1800" b="0" i="0" u="none" strike="noStrike" baseline="0" dirty="0">
              <a:solidFill>
                <a:srgbClr val="000000"/>
              </a:solidFill>
              <a:latin typeface="Calibri" panose="020F0502020204030204" pitchFamily="34" charset="0"/>
            </a:endParaRPr>
          </a:p>
          <a:p>
            <a:pPr algn="just"/>
            <a:r>
              <a:rPr lang="pt-BR" sz="1800" b="1" i="0" u="none" strike="noStrike" baseline="0" dirty="0">
                <a:solidFill>
                  <a:srgbClr val="000000"/>
                </a:solidFill>
                <a:latin typeface="Calibri" panose="020F0502020204030204" pitchFamily="34" charset="0"/>
              </a:rPr>
              <a:t>b) </a:t>
            </a:r>
            <a:r>
              <a:rPr lang="pt-BR" sz="1800" b="0" i="0" u="none" strike="noStrike" baseline="0" dirty="0">
                <a:solidFill>
                  <a:srgbClr val="000000"/>
                </a:solidFill>
                <a:latin typeface="Calibri" panose="020F0502020204030204" pitchFamily="34" charset="0"/>
              </a:rPr>
              <a:t>Em caso positivo, ajuizada uma ação civil pública para restabelecer os serviços de saúde prestados no </a:t>
            </a:r>
            <a:r>
              <a:rPr lang="pt-BR" sz="1800" b="0" i="0" u="none" strike="noStrike" baseline="0" dirty="0" err="1">
                <a:solidFill>
                  <a:srgbClr val="000000"/>
                </a:solidFill>
                <a:latin typeface="Calibri" panose="020F0502020204030204" pitchFamily="34" charset="0"/>
              </a:rPr>
              <a:t>CAPSi</a:t>
            </a:r>
            <a:r>
              <a:rPr lang="pt-BR" sz="1800" b="0" i="0" u="none" strike="noStrike" baseline="0" dirty="0">
                <a:solidFill>
                  <a:srgbClr val="000000"/>
                </a:solidFill>
                <a:latin typeface="Calibri" panose="020F0502020204030204" pitchFamily="34" charset="0"/>
              </a:rPr>
              <a:t> YY e na UPA 24h AA, aponte, justificadamente, </a:t>
            </a:r>
            <a:r>
              <a:rPr lang="pt-BR" sz="1800" b="1" i="0" u="none" strike="noStrike" baseline="0" dirty="0">
                <a:solidFill>
                  <a:schemeClr val="accent1">
                    <a:lumMod val="75000"/>
                  </a:schemeClr>
                </a:solidFill>
                <a:latin typeface="Calibri" panose="020F0502020204030204" pitchFamily="34" charset="0"/>
              </a:rPr>
              <a:t>a composição do polo passivo</a:t>
            </a:r>
            <a:r>
              <a:rPr lang="pt-BR" sz="1800" b="0" i="0" u="none" strike="noStrike" baseline="0" dirty="0">
                <a:solidFill>
                  <a:schemeClr val="accent1">
                    <a:lumMod val="75000"/>
                  </a:schemeClr>
                </a:solidFill>
                <a:latin typeface="Calibri" panose="020F0502020204030204" pitchFamily="34" charset="0"/>
              </a:rPr>
              <a:t> </a:t>
            </a:r>
            <a:r>
              <a:rPr lang="pt-BR" sz="1800" b="0" i="0" u="none" strike="noStrike" baseline="0" dirty="0">
                <a:solidFill>
                  <a:srgbClr val="000000"/>
                </a:solidFill>
                <a:latin typeface="Calibri" panose="020F0502020204030204" pitchFamily="34" charset="0"/>
              </a:rPr>
              <a:t>(Estado XX, OS “Criança Feliz”, União Federal, Estado XX e OS “Criança Feliz, Estado e União Federal ou todas em litisconsórcio) e o </a:t>
            </a:r>
            <a:r>
              <a:rPr lang="pt-BR" sz="1800" b="1" i="0" u="none" strike="noStrike" baseline="0" dirty="0">
                <a:solidFill>
                  <a:schemeClr val="accent1">
                    <a:lumMod val="75000"/>
                  </a:schemeClr>
                </a:solidFill>
                <a:latin typeface="Calibri" panose="020F0502020204030204" pitchFamily="34" charset="0"/>
              </a:rPr>
              <a:t>Juízo competente (Justiça Federal ou Estadual). </a:t>
            </a:r>
          </a:p>
          <a:p>
            <a:pPr lvl="0" algn="just"/>
            <a:endParaRPr lang="pt-BR" dirty="0"/>
          </a:p>
          <a:p>
            <a:pPr lvl="0" algn="just"/>
            <a:endParaRPr lang="pt-BR" dirty="0"/>
          </a:p>
        </p:txBody>
      </p:sp>
    </p:spTree>
    <p:extLst>
      <p:ext uri="{BB962C8B-B14F-4D97-AF65-F5344CB8AC3E}">
        <p14:creationId xmlns:p14="http://schemas.microsoft.com/office/powerpoint/2010/main" val="2696987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A8026FBF6DF06499ABFFB87EE7582C2" ma:contentTypeVersion="3" ma:contentTypeDescription="Create a new document." ma:contentTypeScope="" ma:versionID="dc84725b4222fb562db710ca16b833a4">
  <xsd:schema xmlns:xsd="http://www.w3.org/2001/XMLSchema" xmlns:xs="http://www.w3.org/2001/XMLSchema" xmlns:p="http://schemas.microsoft.com/office/2006/metadata/properties" xmlns:ns3="c0b6bcd8-cf45-43ad-abdb-9b07ce58b657" targetNamespace="http://schemas.microsoft.com/office/2006/metadata/properties" ma:root="true" ma:fieldsID="4394af0c66207d597e21caa67d0dafc1" ns3:_="">
    <xsd:import namespace="c0b6bcd8-cf45-43ad-abdb-9b07ce58b657"/>
    <xsd:element name="properties">
      <xsd:complexType>
        <xsd:sequence>
          <xsd:element name="documentManagement">
            <xsd:complexType>
              <xsd:all>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b6bcd8-cf45-43ad-abdb-9b07ce58b6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BAA161-ABC5-45D9-942F-1982E39214BC}">
  <ds:schemaRefs>
    <ds:schemaRef ds:uri="http://schemas.microsoft.com/sharepoint/v3/contenttype/forms"/>
  </ds:schemaRefs>
</ds:datastoreItem>
</file>

<file path=customXml/itemProps2.xml><?xml version="1.0" encoding="utf-8"?>
<ds:datastoreItem xmlns:ds="http://schemas.openxmlformats.org/officeDocument/2006/customXml" ds:itemID="{FD94B96C-D90B-4AFF-89DA-1AF29CFE20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b6bcd8-cf45-43ad-abdb-9b07ce58b6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101B62-5C1A-4E5B-BB6F-58F2AA811F06}">
  <ds:schemaRefs>
    <ds:schemaRef ds:uri="http://schemas.microsoft.com/office/2006/documentManagement/types"/>
    <ds:schemaRef ds:uri="http://schemas.openxmlformats.org/package/2006/metadata/core-properties"/>
    <ds:schemaRef ds:uri="http://purl.org/dc/dcmitype/"/>
    <ds:schemaRef ds:uri="c0b6bcd8-cf45-43ad-abdb-9b07ce58b657"/>
    <ds:schemaRef ds:uri="http://purl.org/dc/elements/1.1/"/>
    <ds:schemaRef ds:uri="http://schemas.microsoft.com/office/2006/metadata/properties"/>
    <ds:schemaRef ds:uri="http://schemas.microsoft.com/office/infopath/2007/PartnerControl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Oriel</Template>
  <TotalTime>33638</TotalTime>
  <Words>3727</Words>
  <Application>Microsoft Office PowerPoint</Application>
  <PresentationFormat>Apresentação na tela (4:3)</PresentationFormat>
  <Paragraphs>136</Paragraphs>
  <Slides>46</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46</vt:i4>
      </vt:variant>
    </vt:vector>
  </HeadingPairs>
  <TitlesOfParts>
    <vt:vector size="53" baseType="lpstr">
      <vt:lpstr>Book Antiqua</vt:lpstr>
      <vt:lpstr>Calibri</vt:lpstr>
      <vt:lpstr>Century Schoolbook</vt:lpstr>
      <vt:lpstr>tahoma</vt:lpstr>
      <vt:lpstr>Wingdings</vt:lpstr>
      <vt:lpstr>Wingdings 2</vt:lpstr>
      <vt:lpstr>Balcão Envidraçado</vt:lpstr>
      <vt:lpstr>DIREITO ADMINISTRATIVO questões</vt:lpstr>
      <vt:lpstr>questões</vt:lpstr>
      <vt:lpstr>questões </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lpstr>questões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Aspectos Legais e Contábeis Relativos às Contas Municipais</dc:title>
  <dc:creator>Renata Constante Cestari</dc:creator>
  <cp:lastModifiedBy>Procuradora Renata Constante Cestari</cp:lastModifiedBy>
  <cp:revision>720</cp:revision>
  <dcterms:modified xsi:type="dcterms:W3CDTF">2023-11-29T21:51:24Z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0x010100FA8026FBF6DF06499ABFFB87EE7582C2</vt:lpwstr>
  </property>
</Properties>
</file>