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74" r:id="rId2"/>
    <p:sldId id="275" r:id="rId3"/>
    <p:sldId id="279" r:id="rId4"/>
    <p:sldId id="282" r:id="rId5"/>
    <p:sldId id="278" r:id="rId6"/>
    <p:sldId id="306" r:id="rId7"/>
    <p:sldId id="309" r:id="rId8"/>
    <p:sldId id="283" r:id="rId9"/>
    <p:sldId id="290" r:id="rId10"/>
    <p:sldId id="291" r:id="rId11"/>
    <p:sldId id="292" r:id="rId12"/>
    <p:sldId id="293" r:id="rId13"/>
    <p:sldId id="294" r:id="rId14"/>
    <p:sldId id="295" r:id="rId15"/>
    <p:sldId id="296" r:id="rId16"/>
    <p:sldId id="308" r:id="rId17"/>
    <p:sldId id="297" r:id="rId18"/>
    <p:sldId id="298" r:id="rId19"/>
    <p:sldId id="307" r:id="rId20"/>
    <p:sldId id="299" r:id="rId21"/>
    <p:sldId id="300" r:id="rId22"/>
    <p:sldId id="310" r:id="rId23"/>
    <p:sldId id="301" r:id="rId24"/>
    <p:sldId id="311" r:id="rId25"/>
    <p:sldId id="302" r:id="rId26"/>
    <p:sldId id="312" r:id="rId27"/>
    <p:sldId id="303" r:id="rId28"/>
    <p:sldId id="304" r:id="rId29"/>
    <p:sldId id="315" r:id="rId30"/>
    <p:sldId id="321" r:id="rId31"/>
    <p:sldId id="322" r:id="rId32"/>
    <p:sldId id="313" r:id="rId33"/>
    <p:sldId id="316" r:id="rId34"/>
    <p:sldId id="317" r:id="rId35"/>
    <p:sldId id="318" r:id="rId36"/>
    <p:sldId id="319" r:id="rId37"/>
    <p:sldId id="320" r:id="rId38"/>
    <p:sldId id="324" r:id="rId39"/>
    <p:sldId id="325" r:id="rId40"/>
    <p:sldId id="326" r:id="rId41"/>
    <p:sldId id="327" r:id="rId42"/>
    <p:sldId id="329" r:id="rId43"/>
    <p:sldId id="328" r:id="rId44"/>
    <p:sldId id="330" r:id="rId45"/>
    <p:sldId id="331" r:id="rId46"/>
    <p:sldId id="288" r:id="rId47"/>
    <p:sldId id="289" r:id="rId48"/>
    <p:sldId id="287" r:id="rId49"/>
    <p:sldId id="286" r:id="rId50"/>
    <p:sldId id="276" r:id="rId51"/>
    <p:sldId id="284" r:id="rId52"/>
    <p:sldId id="277" r:id="rId53"/>
    <p:sldId id="285" r:id="rId54"/>
  </p:sldIdLst>
  <p:sldSz cx="12192000" cy="6858000"/>
  <p:notesSz cx="6724650" cy="9774238"/>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632"/>
    <a:srgbClr val="D1E4FF"/>
    <a:srgbClr val="FFCCFF"/>
    <a:srgbClr val="FFE1FF"/>
    <a:srgbClr val="FF33CC"/>
    <a:srgbClr val="99FFCC"/>
    <a:srgbClr val="57FF8F"/>
    <a:srgbClr val="66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147" autoAdjust="0"/>
    <p:restoredTop sz="94485" autoAdjust="0"/>
  </p:normalViewPr>
  <p:slideViewPr>
    <p:cSldViewPr snapToGrid="0">
      <p:cViewPr varScale="1">
        <p:scale>
          <a:sx n="92" d="100"/>
          <a:sy n="92" d="100"/>
        </p:scale>
        <p:origin x="492" y="90"/>
      </p:cViewPr>
      <p:guideLst>
        <p:guide orient="horz" pos="2183"/>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2E4FA5A2-225A-4DBE-98C3-87527C69EEC0}" type="datetimeFigureOut">
              <a:rPr lang="pt-BR" smtClean="0"/>
              <a:t>28/02/2019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A58AE5D4-E4E7-447C-BA53-A369B664FB83}" type="slidenum">
              <a:rPr lang="pt-BR" smtClean="0"/>
              <a:t>‹nº›</a:t>
            </a:fld>
            <a:endParaRPr lang="pt-BR"/>
          </a:p>
        </p:txBody>
      </p:sp>
    </p:spTree>
    <p:extLst>
      <p:ext uri="{BB962C8B-B14F-4D97-AF65-F5344CB8AC3E}">
        <p14:creationId xmlns:p14="http://schemas.microsoft.com/office/powerpoint/2010/main" val="11005959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Texto Vertical 2"/>
          <p:cNvSpPr>
            <a:spLocks noGrp="1"/>
          </p:cNvSpPr>
          <p:nvPr>
            <p:ph type="body" orient="vert" idx="1"/>
          </p:nvPr>
        </p:nvSpPr>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2E4FA5A2-225A-4DBE-98C3-87527C69EEC0}" type="datetimeFigureOut">
              <a:rPr lang="pt-BR" smtClean="0"/>
              <a:t>28/02/2019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A58AE5D4-E4E7-447C-BA53-A369B664FB83}" type="slidenum">
              <a:rPr lang="pt-BR" smtClean="0"/>
              <a:t>‹nº›</a:t>
            </a:fld>
            <a:endParaRPr lang="pt-BR"/>
          </a:p>
        </p:txBody>
      </p:sp>
    </p:spTree>
    <p:extLst>
      <p:ext uri="{BB962C8B-B14F-4D97-AF65-F5344CB8AC3E}">
        <p14:creationId xmlns:p14="http://schemas.microsoft.com/office/powerpoint/2010/main" val="3998730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p:cNvSpPr>
            <a:spLocks noGrp="1"/>
          </p:cNvSpPr>
          <p:nvPr>
            <p:ph type="body" orient="vert" idx="1"/>
          </p:nvPr>
        </p:nvSpPr>
        <p:spPr>
          <a:xfrm>
            <a:off x="838200" y="365125"/>
            <a:ext cx="7734300" cy="5811838"/>
          </a:xfr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2E4FA5A2-225A-4DBE-98C3-87527C69EEC0}" type="datetimeFigureOut">
              <a:rPr lang="pt-BR" smtClean="0"/>
              <a:t>28/02/2019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A58AE5D4-E4E7-447C-BA53-A369B664FB83}" type="slidenum">
              <a:rPr lang="pt-BR" smtClean="0"/>
              <a:t>‹nº›</a:t>
            </a:fld>
            <a:endParaRPr lang="pt-BR"/>
          </a:p>
        </p:txBody>
      </p:sp>
    </p:spTree>
    <p:extLst>
      <p:ext uri="{BB962C8B-B14F-4D97-AF65-F5344CB8AC3E}">
        <p14:creationId xmlns:p14="http://schemas.microsoft.com/office/powerpoint/2010/main" val="81252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idx="1"/>
          </p:nvPr>
        </p:nvSpPr>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2E4FA5A2-225A-4DBE-98C3-87527C69EEC0}" type="datetimeFigureOut">
              <a:rPr lang="pt-BR" smtClean="0"/>
              <a:t>28/02/2019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A58AE5D4-E4E7-447C-BA53-A369B664FB83}" type="slidenum">
              <a:rPr lang="pt-BR" smtClean="0"/>
              <a:t>‹nº›</a:t>
            </a:fld>
            <a:endParaRPr lang="pt-BR"/>
          </a:p>
        </p:txBody>
      </p:sp>
    </p:spTree>
    <p:extLst>
      <p:ext uri="{BB962C8B-B14F-4D97-AF65-F5344CB8AC3E}">
        <p14:creationId xmlns:p14="http://schemas.microsoft.com/office/powerpoint/2010/main" val="151182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 texto mestre</a:t>
            </a:r>
          </a:p>
        </p:txBody>
      </p:sp>
      <p:sp>
        <p:nvSpPr>
          <p:cNvPr id="4" name="Espaço Reservado para Data 3"/>
          <p:cNvSpPr>
            <a:spLocks noGrp="1"/>
          </p:cNvSpPr>
          <p:nvPr>
            <p:ph type="dt" sz="half" idx="10"/>
          </p:nvPr>
        </p:nvSpPr>
        <p:spPr/>
        <p:txBody>
          <a:bodyPr/>
          <a:lstStyle/>
          <a:p>
            <a:fld id="{2E4FA5A2-225A-4DBE-98C3-87527C69EEC0}" type="datetimeFigureOut">
              <a:rPr lang="pt-BR" smtClean="0"/>
              <a:t>28/02/2019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A58AE5D4-E4E7-447C-BA53-A369B664FB83}" type="slidenum">
              <a:rPr lang="pt-BR" smtClean="0"/>
              <a:t>‹nº›</a:t>
            </a:fld>
            <a:endParaRPr lang="pt-BR"/>
          </a:p>
        </p:txBody>
      </p:sp>
    </p:spTree>
    <p:extLst>
      <p:ext uri="{BB962C8B-B14F-4D97-AF65-F5344CB8AC3E}">
        <p14:creationId xmlns:p14="http://schemas.microsoft.com/office/powerpoint/2010/main" val="8272056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sz="half" idx="1"/>
          </p:nvPr>
        </p:nvSpPr>
        <p:spPr>
          <a:xfrm>
            <a:off x="838200" y="1825625"/>
            <a:ext cx="5181600" cy="4351338"/>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6172200" y="1825625"/>
            <a:ext cx="5181600" cy="4351338"/>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2E4FA5A2-225A-4DBE-98C3-87527C69EEC0}" type="datetimeFigureOut">
              <a:rPr lang="pt-BR" smtClean="0"/>
              <a:t>28/02/2019</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A58AE5D4-E4E7-447C-BA53-A369B664FB83}" type="slidenum">
              <a:rPr lang="pt-BR" smtClean="0"/>
              <a:t>‹nº›</a:t>
            </a:fld>
            <a:endParaRPr lang="pt-BR"/>
          </a:p>
        </p:txBody>
      </p:sp>
    </p:spTree>
    <p:extLst>
      <p:ext uri="{BB962C8B-B14F-4D97-AF65-F5344CB8AC3E}">
        <p14:creationId xmlns:p14="http://schemas.microsoft.com/office/powerpoint/2010/main" val="152211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4" name="Espaço Reservado para Conteúdo 3"/>
          <p:cNvSpPr>
            <a:spLocks noGrp="1"/>
          </p:cNvSpPr>
          <p:nvPr>
            <p:ph sz="half" idx="2"/>
          </p:nvPr>
        </p:nvSpPr>
        <p:spPr>
          <a:xfrm>
            <a:off x="839788" y="2505075"/>
            <a:ext cx="5157787" cy="3684588"/>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6" name="Espaço Reservado para Conteúdo 5"/>
          <p:cNvSpPr>
            <a:spLocks noGrp="1"/>
          </p:cNvSpPr>
          <p:nvPr>
            <p:ph sz="quarter" idx="4"/>
          </p:nvPr>
        </p:nvSpPr>
        <p:spPr>
          <a:xfrm>
            <a:off x="6172200" y="2505075"/>
            <a:ext cx="5183188" cy="3684588"/>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2E4FA5A2-225A-4DBE-98C3-87527C69EEC0}" type="datetimeFigureOut">
              <a:rPr lang="pt-BR" smtClean="0"/>
              <a:t>28/02/2019</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A58AE5D4-E4E7-447C-BA53-A369B664FB83}" type="slidenum">
              <a:rPr lang="pt-BR" smtClean="0"/>
              <a:t>‹nº›</a:t>
            </a:fld>
            <a:endParaRPr lang="pt-BR"/>
          </a:p>
        </p:txBody>
      </p:sp>
    </p:spTree>
    <p:extLst>
      <p:ext uri="{BB962C8B-B14F-4D97-AF65-F5344CB8AC3E}">
        <p14:creationId xmlns:p14="http://schemas.microsoft.com/office/powerpoint/2010/main" val="16768409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Data 2"/>
          <p:cNvSpPr>
            <a:spLocks noGrp="1"/>
          </p:cNvSpPr>
          <p:nvPr>
            <p:ph type="dt" sz="half" idx="10"/>
          </p:nvPr>
        </p:nvSpPr>
        <p:spPr/>
        <p:txBody>
          <a:bodyPr/>
          <a:lstStyle/>
          <a:p>
            <a:fld id="{2E4FA5A2-225A-4DBE-98C3-87527C69EEC0}" type="datetimeFigureOut">
              <a:rPr lang="pt-BR" smtClean="0"/>
              <a:t>28/02/2019</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A58AE5D4-E4E7-447C-BA53-A369B664FB83}" type="slidenum">
              <a:rPr lang="pt-BR" smtClean="0"/>
              <a:t>‹nº›</a:t>
            </a:fld>
            <a:endParaRPr lang="pt-BR"/>
          </a:p>
        </p:txBody>
      </p:sp>
    </p:spTree>
    <p:extLst>
      <p:ext uri="{BB962C8B-B14F-4D97-AF65-F5344CB8AC3E}">
        <p14:creationId xmlns:p14="http://schemas.microsoft.com/office/powerpoint/2010/main" val="32320733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2E4FA5A2-225A-4DBE-98C3-87527C69EEC0}" type="datetimeFigureOut">
              <a:rPr lang="pt-BR" smtClean="0"/>
              <a:t>28/02/2019</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A58AE5D4-E4E7-447C-BA53-A369B664FB83}" type="slidenum">
              <a:rPr lang="pt-BR" smtClean="0"/>
              <a:t>‹nº›</a:t>
            </a:fld>
            <a:endParaRPr lang="pt-BR"/>
          </a:p>
        </p:txBody>
      </p:sp>
    </p:spTree>
    <p:extLst>
      <p:ext uri="{BB962C8B-B14F-4D97-AF65-F5344CB8AC3E}">
        <p14:creationId xmlns:p14="http://schemas.microsoft.com/office/powerpoint/2010/main" val="9988737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 texto mestre</a:t>
            </a:r>
          </a:p>
        </p:txBody>
      </p:sp>
      <p:sp>
        <p:nvSpPr>
          <p:cNvPr id="5" name="Espaço Reservado para Data 4"/>
          <p:cNvSpPr>
            <a:spLocks noGrp="1"/>
          </p:cNvSpPr>
          <p:nvPr>
            <p:ph type="dt" sz="half" idx="10"/>
          </p:nvPr>
        </p:nvSpPr>
        <p:spPr/>
        <p:txBody>
          <a:bodyPr/>
          <a:lstStyle/>
          <a:p>
            <a:fld id="{2E4FA5A2-225A-4DBE-98C3-87527C69EEC0}" type="datetimeFigureOut">
              <a:rPr lang="pt-BR" smtClean="0"/>
              <a:t>28/02/2019</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A58AE5D4-E4E7-447C-BA53-A369B664FB83}" type="slidenum">
              <a:rPr lang="pt-BR" smtClean="0"/>
              <a:t>‹nº›</a:t>
            </a:fld>
            <a:endParaRPr lang="pt-BR"/>
          </a:p>
        </p:txBody>
      </p:sp>
    </p:spTree>
    <p:extLst>
      <p:ext uri="{BB962C8B-B14F-4D97-AF65-F5344CB8AC3E}">
        <p14:creationId xmlns:p14="http://schemas.microsoft.com/office/powerpoint/2010/main" val="37198982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 texto mestre</a:t>
            </a:r>
          </a:p>
        </p:txBody>
      </p:sp>
      <p:sp>
        <p:nvSpPr>
          <p:cNvPr id="5" name="Espaço Reservado para Data 4"/>
          <p:cNvSpPr>
            <a:spLocks noGrp="1"/>
          </p:cNvSpPr>
          <p:nvPr>
            <p:ph type="dt" sz="half" idx="10"/>
          </p:nvPr>
        </p:nvSpPr>
        <p:spPr/>
        <p:txBody>
          <a:bodyPr/>
          <a:lstStyle/>
          <a:p>
            <a:fld id="{2E4FA5A2-225A-4DBE-98C3-87527C69EEC0}" type="datetimeFigureOut">
              <a:rPr lang="pt-BR" smtClean="0"/>
              <a:t>28/02/2019</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A58AE5D4-E4E7-447C-BA53-A369B664FB83}" type="slidenum">
              <a:rPr lang="pt-BR" smtClean="0"/>
              <a:t>‹nº›</a:t>
            </a:fld>
            <a:endParaRPr lang="pt-BR"/>
          </a:p>
        </p:txBody>
      </p:sp>
    </p:spTree>
    <p:extLst>
      <p:ext uri="{BB962C8B-B14F-4D97-AF65-F5344CB8AC3E}">
        <p14:creationId xmlns:p14="http://schemas.microsoft.com/office/powerpoint/2010/main" val="20148857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4FA5A2-225A-4DBE-98C3-87527C69EEC0}" type="datetimeFigureOut">
              <a:rPr lang="pt-BR" smtClean="0"/>
              <a:t>28/02/2019</a:t>
            </a:fld>
            <a:endParaRPr lang="pt-BR"/>
          </a:p>
        </p:txBody>
      </p:sp>
      <p:sp>
        <p:nvSpPr>
          <p:cNvPr id="5" name="Espaço Reservado para Rodapé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8AE5D4-E4E7-447C-BA53-A369B664FB83}" type="slidenum">
              <a:rPr lang="pt-BR" smtClean="0"/>
              <a:t>‹nº›</a:t>
            </a:fld>
            <a:endParaRPr lang="pt-BR"/>
          </a:p>
        </p:txBody>
      </p:sp>
    </p:spTree>
    <p:extLst>
      <p:ext uri="{BB962C8B-B14F-4D97-AF65-F5344CB8AC3E}">
        <p14:creationId xmlns:p14="http://schemas.microsoft.com/office/powerpoint/2010/main" val="13744022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anvisa.gov.br/scriptsweb/anvisalegis/VisualizaDocumento.asp?ID=939&amp;Versao=2"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www.planalto.gov.br/ccivil_03/LEIS/L9099.htm#art76" TargetMode="External"/><Relationship Id="rId2" Type="http://schemas.openxmlformats.org/officeDocument/2006/relationships/hyperlink" Target="http://www.planalto.gov.br/ccivil_03/LEIS/L9099.htm#art60" TargetMode="External"/><Relationship Id="rId1" Type="http://schemas.openxmlformats.org/officeDocument/2006/relationships/slideLayout" Target="../slideLayouts/slideLayout2.xml"/><Relationship Id="rId4" Type="http://schemas.openxmlformats.org/officeDocument/2006/relationships/hyperlink" Target="http://www.planalto.gov.br/ccivil_03/LEIS/L9807.htm"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www.planalto.gov.br/ccivil_03/_Ato2011-2014/2014/Lei/L12961.htm#art5" TargetMode="External"/><Relationship Id="rId2" Type="http://schemas.openxmlformats.org/officeDocument/2006/relationships/hyperlink" Target="http://www.planalto.gov.br/ccivil_03/_Ato2011-2014/2014/Lei/L12961.htm#art3"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http://www.planalto.gov.br/ccivil_03/Decreto-Lei/Del3689.htm#art125"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hyperlink" Target="https://www.planalto.gov.br/ccivil_03/_ato2007-2010/2008/decreto/d6462.htm" TargetMode="External"/><Relationship Id="rId13" Type="http://schemas.openxmlformats.org/officeDocument/2006/relationships/hyperlink" Target="https://www.planalto.gov.br/ccivil_03/decreto/1990-1994/d0862.htm" TargetMode="External"/><Relationship Id="rId18" Type="http://schemas.openxmlformats.org/officeDocument/2006/relationships/hyperlink" Target="https://www.planalto.gov.br/ccivil_03/decreto/1990-1994/d1320.htm" TargetMode="External"/><Relationship Id="rId3" Type="http://schemas.openxmlformats.org/officeDocument/2006/relationships/hyperlink" Target="http://www.planalto.gov.br/ccivil_03/_Ato2015-2018/2017/Decreto/D9130.htm" TargetMode="External"/><Relationship Id="rId21" Type="http://schemas.openxmlformats.org/officeDocument/2006/relationships/hyperlink" Target="https://www.planalto.gov.br/ccivil_03/_ato2007-2010/2009/decreto/d6832.htm" TargetMode="External"/><Relationship Id="rId7" Type="http://schemas.openxmlformats.org/officeDocument/2006/relationships/hyperlink" Target="https://www.planalto.gov.br/ccivil_03/_Ato2004-2006/2006/Decreto/D5721.htm" TargetMode="External"/><Relationship Id="rId12" Type="http://schemas.openxmlformats.org/officeDocument/2006/relationships/hyperlink" Target="http://www.planalto.gov.br/ccivil_03/_Ato2011-2014/2013/Decreto/D8046.htm" TargetMode="External"/><Relationship Id="rId17" Type="http://schemas.openxmlformats.org/officeDocument/2006/relationships/hyperlink" Target="https://www.planalto.gov.br/ccivil_03/decreto/2001/d3988.htm" TargetMode="External"/><Relationship Id="rId2" Type="http://schemas.openxmlformats.org/officeDocument/2006/relationships/hyperlink" Target="http://www.mpf.mp.br/atuacao-tematica/sci/normas-e-legislacao/tratados" TargetMode="External"/><Relationship Id="rId16" Type="http://schemas.openxmlformats.org/officeDocument/2006/relationships/hyperlink" Target="http://www.planalto.gov.br/ccivil_03/_Ato2011-2014/2011/Decreto/D7596.htm" TargetMode="External"/><Relationship Id="rId20" Type="http://schemas.openxmlformats.org/officeDocument/2006/relationships/hyperlink" Target="https://www.planalto.gov.br/ccivil_03/_ato2007-2010/2009/decreto/d6974.htm" TargetMode="External"/><Relationship Id="rId1" Type="http://schemas.openxmlformats.org/officeDocument/2006/relationships/slideLayout" Target="../slideLayouts/slideLayout2.xml"/><Relationship Id="rId6" Type="http://schemas.openxmlformats.org/officeDocument/2006/relationships/hyperlink" Target="https://www.planalto.gov.br/ccivil_03/decreto/2001/d3895.htm" TargetMode="External"/><Relationship Id="rId11" Type="http://schemas.openxmlformats.org/officeDocument/2006/relationships/hyperlink" Target="http://www2.camara.leg.br/legin/fed/decret/1999/decreto-3324-30-dezembro-1999-370153-publicacaooriginal-1-pe.html" TargetMode="External"/><Relationship Id="rId5" Type="http://schemas.openxmlformats.org/officeDocument/2006/relationships/hyperlink" Target="https://www.planalto.gov.br/ccivil_03/_ato2007-2010/2007/decreto/d6282.htm" TargetMode="External"/><Relationship Id="rId15" Type="http://schemas.openxmlformats.org/officeDocument/2006/relationships/hyperlink" Target="http://www.planalto.gov.br/CCIVIL_03/_Ato2011-2014/2011/Decreto/D7582.htm" TargetMode="External"/><Relationship Id="rId10" Type="http://schemas.openxmlformats.org/officeDocument/2006/relationships/hyperlink" Target="https://www.planalto.gov.br/ccivil_03/decreto/2001/d3810.htm" TargetMode="External"/><Relationship Id="rId19" Type="http://schemas.openxmlformats.org/officeDocument/2006/relationships/hyperlink" Target="http://www.planalto.gov.br/ccivil_03/_Ato2011-2014/2013/Decreto/D8047.htm" TargetMode="External"/><Relationship Id="rId4" Type="http://schemas.openxmlformats.org/officeDocument/2006/relationships/hyperlink" Target="https://www.planalto.gov.br/ccivil_03/_ato2007-2010/2009/decreto/d6747.htm" TargetMode="External"/><Relationship Id="rId9" Type="http://schemas.openxmlformats.org/officeDocument/2006/relationships/hyperlink" Target="https://www.planalto.gov.br/ccivil_03/_ato2007-2010/2008/decreto/d6681.htm" TargetMode="External"/><Relationship Id="rId14" Type="http://schemas.openxmlformats.org/officeDocument/2006/relationships/hyperlink" Target="http://www.planalto.gov.br/ccivil_03/_Ato2011-2014/2011/Decreto/D7595.htm" TargetMode="External"/><Relationship Id="rId22" Type="http://schemas.openxmlformats.org/officeDocument/2006/relationships/hyperlink" Target="https://www.planalto.gov.br/ccivil_03/_Ato2004-2006/2006/Decreto/D5984.htm" TargetMode="Externa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hyperlink" Target="http://www.planalto.gov.br/ccivil_03/_Ato2011-2014/2014/Lei/L12961.htm#art4"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38858"/>
            <a:ext cx="9144000" cy="1111386"/>
          </a:xfrm>
        </p:spPr>
        <p:txBody>
          <a:bodyPr>
            <a:normAutofit fontScale="90000"/>
          </a:bodyPr>
          <a:lstStyle/>
          <a:p>
            <a:r>
              <a:rPr lang="pt-BR" b="1" dirty="0" smtClean="0">
                <a:latin typeface="Arial" panose="020B0604020202020204" pitchFamily="34" charset="0"/>
                <a:cs typeface="Arial" panose="020B0604020202020204" pitchFamily="34" charset="0"/>
              </a:rPr>
              <a:t>LEI Nº 11343/06 – DROGAS</a:t>
            </a:r>
            <a:endParaRPr lang="pt-BR" b="1" dirty="0">
              <a:latin typeface="Arial" panose="020B0604020202020204" pitchFamily="34" charset="0"/>
              <a:cs typeface="Arial" panose="020B0604020202020204" pitchFamily="34" charset="0"/>
            </a:endParaRPr>
          </a:p>
        </p:txBody>
      </p:sp>
      <p:sp>
        <p:nvSpPr>
          <p:cNvPr id="3" name="Subtítulo 2"/>
          <p:cNvSpPr>
            <a:spLocks noGrp="1"/>
          </p:cNvSpPr>
          <p:nvPr>
            <p:ph type="subTitle" idx="1"/>
          </p:nvPr>
        </p:nvSpPr>
        <p:spPr>
          <a:xfrm>
            <a:off x="1524000" y="4839273"/>
            <a:ext cx="9144000" cy="1012750"/>
          </a:xfrm>
        </p:spPr>
        <p:txBody>
          <a:bodyPr>
            <a:noAutofit/>
          </a:bodyPr>
          <a:lstStyle/>
          <a:p>
            <a:r>
              <a:rPr lang="pt-BR" b="1" dirty="0"/>
              <a:t>Rodrigo Ferreira dos Santos Ruiz Calejon</a:t>
            </a:r>
          </a:p>
          <a:p>
            <a:r>
              <a:rPr lang="pt-BR" dirty="0"/>
              <a:t>Defensor Público do Estado </a:t>
            </a:r>
            <a:r>
              <a:rPr lang="pt-BR" dirty="0" smtClean="0"/>
              <a:t>de São Paulo</a:t>
            </a:r>
          </a:p>
          <a:p>
            <a:r>
              <a:rPr lang="pt-BR" dirty="0" smtClean="0"/>
              <a:t>Instagram: @</a:t>
            </a:r>
            <a:r>
              <a:rPr lang="pt-BR" dirty="0" err="1" smtClean="0"/>
              <a:t>calejonrodrigo</a:t>
            </a:r>
            <a:endParaRPr lang="pt-BR" dirty="0" smtClean="0"/>
          </a:p>
          <a:p>
            <a:r>
              <a:rPr lang="pt-BR" dirty="0" smtClean="0"/>
              <a:t>Contato: rcalejon@gmail.com</a:t>
            </a:r>
            <a:endParaRPr lang="pt-BR" dirty="0"/>
          </a:p>
        </p:txBody>
      </p:sp>
      <p:pic>
        <p:nvPicPr>
          <p:cNvPr id="4" name="Image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57986" y="1552749"/>
            <a:ext cx="4476027" cy="2984018"/>
          </a:xfrm>
          <a:prstGeom prst="rect">
            <a:avLst/>
          </a:prstGeom>
        </p:spPr>
      </p:pic>
    </p:spTree>
    <p:extLst>
      <p:ext uri="{BB962C8B-B14F-4D97-AF65-F5344CB8AC3E}">
        <p14:creationId xmlns:p14="http://schemas.microsoft.com/office/powerpoint/2010/main" val="24526293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0"/>
            <a:ext cx="12192000" cy="6858000"/>
          </a:xfrm>
        </p:spPr>
        <p:txBody>
          <a:bodyPr>
            <a:normAutofit/>
          </a:bodyPr>
          <a:lstStyle/>
          <a:p>
            <a:pPr algn="just">
              <a:lnSpc>
                <a:spcPct val="170000"/>
              </a:lnSpc>
              <a:spcBef>
                <a:spcPts val="600"/>
              </a:spcBef>
              <a:spcAft>
                <a:spcPts val="600"/>
              </a:spcAft>
            </a:pPr>
            <a:r>
              <a:rPr lang="pt-BR" sz="1900" dirty="0" smtClean="0">
                <a:latin typeface="Arial" panose="020B0604020202020204" pitchFamily="34" charset="0"/>
                <a:cs typeface="Arial" panose="020B0604020202020204" pitchFamily="34" charset="0"/>
              </a:rPr>
              <a:t>O SISNAD possui como </a:t>
            </a:r>
            <a:r>
              <a:rPr lang="pt-BR" sz="1900" b="1" u="sng" dirty="0" smtClean="0">
                <a:latin typeface="Arial" panose="020B0604020202020204" pitchFamily="34" charset="0"/>
                <a:cs typeface="Arial" panose="020B0604020202020204" pitchFamily="34" charset="0"/>
              </a:rPr>
              <a:t>objetivos</a:t>
            </a:r>
            <a:r>
              <a:rPr lang="pt-BR" sz="1900" dirty="0" smtClean="0">
                <a:latin typeface="Arial" panose="020B0604020202020204" pitchFamily="34" charset="0"/>
                <a:cs typeface="Arial" panose="020B0604020202020204" pitchFamily="34" charset="0"/>
              </a:rPr>
              <a:t>, de acordo com o art. 5º:</a:t>
            </a:r>
            <a:endParaRPr lang="pt-BR" sz="1900" dirty="0">
              <a:latin typeface="Arial" panose="020B0604020202020204" pitchFamily="34" charset="0"/>
              <a:cs typeface="Arial" panose="020B0604020202020204" pitchFamily="34" charset="0"/>
            </a:endParaRPr>
          </a:p>
          <a:p>
            <a:pPr marL="0" indent="0" algn="just">
              <a:lnSpc>
                <a:spcPct val="170000"/>
              </a:lnSpc>
              <a:spcBef>
                <a:spcPts val="600"/>
              </a:spcBef>
              <a:spcAft>
                <a:spcPts val="600"/>
              </a:spcAft>
              <a:buNone/>
            </a:pPr>
            <a:r>
              <a:rPr lang="pt-BR" sz="1900" dirty="0">
                <a:latin typeface="Arial" panose="020B0604020202020204" pitchFamily="34" charset="0"/>
                <a:cs typeface="Arial" panose="020B0604020202020204" pitchFamily="34" charset="0"/>
              </a:rPr>
              <a:t>I - contribuir para a inclusão social do cidadão, visando a torná-lo menos vulnerável a assumir comportamentos de risco para o uso indevido de drogas, seu tráfico ilícito e outros comportamentos correlacionados;</a:t>
            </a:r>
          </a:p>
          <a:p>
            <a:pPr marL="0" indent="0" algn="just">
              <a:lnSpc>
                <a:spcPct val="170000"/>
              </a:lnSpc>
              <a:spcBef>
                <a:spcPts val="600"/>
              </a:spcBef>
              <a:spcAft>
                <a:spcPts val="600"/>
              </a:spcAft>
              <a:buNone/>
            </a:pPr>
            <a:r>
              <a:rPr lang="pt-BR" sz="1900" dirty="0" smtClean="0">
                <a:latin typeface="Arial" panose="020B0604020202020204" pitchFamily="34" charset="0"/>
                <a:cs typeface="Arial" panose="020B0604020202020204" pitchFamily="34" charset="0"/>
              </a:rPr>
              <a:t>II </a:t>
            </a:r>
            <a:r>
              <a:rPr lang="pt-BR" sz="1900" dirty="0">
                <a:latin typeface="Arial" panose="020B0604020202020204" pitchFamily="34" charset="0"/>
                <a:cs typeface="Arial" panose="020B0604020202020204" pitchFamily="34" charset="0"/>
              </a:rPr>
              <a:t>- promover a construção e a socialização do conhecimento sobre drogas no país;</a:t>
            </a:r>
          </a:p>
          <a:p>
            <a:pPr marL="0" indent="0" algn="just">
              <a:lnSpc>
                <a:spcPct val="170000"/>
              </a:lnSpc>
              <a:spcBef>
                <a:spcPts val="600"/>
              </a:spcBef>
              <a:spcAft>
                <a:spcPts val="600"/>
              </a:spcAft>
              <a:buNone/>
            </a:pPr>
            <a:r>
              <a:rPr lang="pt-BR" sz="1900" dirty="0" smtClean="0">
                <a:latin typeface="Arial" panose="020B0604020202020204" pitchFamily="34" charset="0"/>
                <a:cs typeface="Arial" panose="020B0604020202020204" pitchFamily="34" charset="0"/>
              </a:rPr>
              <a:t>III </a:t>
            </a:r>
            <a:r>
              <a:rPr lang="pt-BR" sz="1900" dirty="0">
                <a:latin typeface="Arial" panose="020B0604020202020204" pitchFamily="34" charset="0"/>
                <a:cs typeface="Arial" panose="020B0604020202020204" pitchFamily="34" charset="0"/>
              </a:rPr>
              <a:t>- promover a integração entre as políticas de prevenção do uso indevido, atenção e reinserção social de usuários e dependentes de drogas e de repressão à sua produção não autorizada e ao tráfico ilícito e as políticas públicas setoriais dos órgãos do Poder Executivo da União, Distrito Federal, Estados e Municípios;</a:t>
            </a:r>
          </a:p>
          <a:p>
            <a:pPr marL="0" indent="0" algn="just">
              <a:lnSpc>
                <a:spcPct val="170000"/>
              </a:lnSpc>
              <a:spcBef>
                <a:spcPts val="600"/>
              </a:spcBef>
              <a:spcAft>
                <a:spcPts val="600"/>
              </a:spcAft>
              <a:buNone/>
            </a:pPr>
            <a:r>
              <a:rPr lang="pt-BR" sz="1900" dirty="0" smtClean="0">
                <a:latin typeface="Arial" panose="020B0604020202020204" pitchFamily="34" charset="0"/>
                <a:cs typeface="Arial" panose="020B0604020202020204" pitchFamily="34" charset="0"/>
              </a:rPr>
              <a:t>IV </a:t>
            </a:r>
            <a:r>
              <a:rPr lang="pt-BR" sz="1900" dirty="0">
                <a:latin typeface="Arial" panose="020B0604020202020204" pitchFamily="34" charset="0"/>
                <a:cs typeface="Arial" panose="020B0604020202020204" pitchFamily="34" charset="0"/>
              </a:rPr>
              <a:t>- assegurar as condições para a coordenação, a integração e a articulação das atividades de que trata o art. 3o desta Lei</a:t>
            </a:r>
            <a:r>
              <a:rPr lang="pt-BR" sz="1900" dirty="0" smtClean="0">
                <a:latin typeface="Arial" panose="020B0604020202020204" pitchFamily="34" charset="0"/>
                <a:cs typeface="Arial" panose="020B0604020202020204" pitchFamily="34" charset="0"/>
              </a:rPr>
              <a:t>.</a:t>
            </a:r>
          </a:p>
          <a:p>
            <a:pPr algn="just">
              <a:lnSpc>
                <a:spcPct val="170000"/>
              </a:lnSpc>
              <a:spcBef>
                <a:spcPts val="600"/>
              </a:spcBef>
              <a:spcAft>
                <a:spcPts val="600"/>
              </a:spcAft>
            </a:pPr>
            <a:r>
              <a:rPr lang="pt-BR" sz="1900" dirty="0" smtClean="0">
                <a:latin typeface="Arial" panose="020B0604020202020204" pitchFamily="34" charset="0"/>
                <a:cs typeface="Arial" panose="020B0604020202020204" pitchFamily="34" charset="0"/>
              </a:rPr>
              <a:t>Por sua vez, o art. 7º explicita que a </a:t>
            </a:r>
            <a:r>
              <a:rPr lang="pt-BR" sz="1900" dirty="0">
                <a:latin typeface="Arial" panose="020B0604020202020204" pitchFamily="34" charset="0"/>
                <a:cs typeface="Arial" panose="020B0604020202020204" pitchFamily="34" charset="0"/>
              </a:rPr>
              <a:t>organização do </a:t>
            </a:r>
            <a:r>
              <a:rPr lang="pt-BR" sz="1900" dirty="0" smtClean="0">
                <a:latin typeface="Arial" panose="020B0604020202020204" pitchFamily="34" charset="0"/>
                <a:cs typeface="Arial" panose="020B0604020202020204" pitchFamily="34" charset="0"/>
              </a:rPr>
              <a:t>SISNAD assegurará </a:t>
            </a:r>
            <a:r>
              <a:rPr lang="pt-BR" sz="1900" dirty="0">
                <a:latin typeface="Arial" panose="020B0604020202020204" pitchFamily="34" charset="0"/>
                <a:cs typeface="Arial" panose="020B0604020202020204" pitchFamily="34" charset="0"/>
              </a:rPr>
              <a:t>a </a:t>
            </a:r>
            <a:r>
              <a:rPr lang="pt-BR" sz="1900" b="1" u="sng" dirty="0">
                <a:latin typeface="Arial" panose="020B0604020202020204" pitchFamily="34" charset="0"/>
                <a:cs typeface="Arial" panose="020B0604020202020204" pitchFamily="34" charset="0"/>
              </a:rPr>
              <a:t>orientação central</a:t>
            </a:r>
            <a:r>
              <a:rPr lang="pt-BR" sz="1900" dirty="0">
                <a:latin typeface="Arial" panose="020B0604020202020204" pitchFamily="34" charset="0"/>
                <a:cs typeface="Arial" panose="020B0604020202020204" pitchFamily="34" charset="0"/>
              </a:rPr>
              <a:t> e a </a:t>
            </a:r>
            <a:r>
              <a:rPr lang="pt-BR" sz="1900" b="1" u="sng" dirty="0">
                <a:latin typeface="Arial" panose="020B0604020202020204" pitchFamily="34" charset="0"/>
                <a:cs typeface="Arial" panose="020B0604020202020204" pitchFamily="34" charset="0"/>
              </a:rPr>
              <a:t>execução descentralizada</a:t>
            </a:r>
            <a:r>
              <a:rPr lang="pt-BR" sz="1900" dirty="0">
                <a:latin typeface="Arial" panose="020B0604020202020204" pitchFamily="34" charset="0"/>
                <a:cs typeface="Arial" panose="020B0604020202020204" pitchFamily="34" charset="0"/>
              </a:rPr>
              <a:t> das atividades realizadas em seu âmbito, nas esferas federal, distrital, estadual e municipal e se constitui matéria definida no </a:t>
            </a:r>
            <a:r>
              <a:rPr lang="pt-BR" sz="1900" dirty="0" smtClean="0">
                <a:latin typeface="Arial" panose="020B0604020202020204" pitchFamily="34" charset="0"/>
                <a:cs typeface="Arial" panose="020B0604020202020204" pitchFamily="34" charset="0"/>
              </a:rPr>
              <a:t>respectivo regulamento.</a:t>
            </a:r>
            <a:endParaRPr lang="pt-BR" sz="1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503956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0"/>
            <a:ext cx="12192000" cy="6858000"/>
          </a:xfrm>
        </p:spPr>
        <p:txBody>
          <a:bodyPr>
            <a:normAutofit/>
          </a:bodyPr>
          <a:lstStyle/>
          <a:p>
            <a:pPr algn="just">
              <a:lnSpc>
                <a:spcPct val="170000"/>
              </a:lnSpc>
              <a:spcBef>
                <a:spcPts val="600"/>
              </a:spcBef>
              <a:spcAft>
                <a:spcPts val="600"/>
              </a:spcAft>
            </a:pPr>
            <a:r>
              <a:rPr lang="pt-BR" b="1" u="sng" dirty="0" smtClean="0">
                <a:latin typeface="Arial" panose="020B0604020202020204" pitchFamily="34" charset="0"/>
                <a:cs typeface="Arial" panose="020B0604020202020204" pitchFamily="34" charset="0"/>
              </a:rPr>
              <a:t>Atenção para o art</a:t>
            </a:r>
            <a:r>
              <a:rPr lang="pt-BR" b="1" u="sng" dirty="0">
                <a:latin typeface="Arial" panose="020B0604020202020204" pitchFamily="34" charset="0"/>
                <a:cs typeface="Arial" panose="020B0604020202020204" pitchFamily="34" charset="0"/>
              </a:rPr>
              <a:t>. </a:t>
            </a:r>
            <a:r>
              <a:rPr lang="pt-BR" b="1" u="sng" dirty="0" smtClean="0">
                <a:latin typeface="Arial" panose="020B0604020202020204" pitchFamily="34" charset="0"/>
                <a:cs typeface="Arial" panose="020B0604020202020204" pitchFamily="34" charset="0"/>
              </a:rPr>
              <a:t>16</a:t>
            </a:r>
            <a:r>
              <a:rPr lang="pt-BR" b="1" dirty="0" smtClean="0">
                <a:latin typeface="Arial" panose="020B0604020202020204" pitchFamily="34" charset="0"/>
                <a:cs typeface="Arial" panose="020B0604020202020204" pitchFamily="34" charset="0"/>
              </a:rPr>
              <a:t>:</a:t>
            </a:r>
            <a:r>
              <a:rPr lang="pt-BR" dirty="0" smtClean="0">
                <a:latin typeface="Arial" panose="020B0604020202020204" pitchFamily="34" charset="0"/>
                <a:cs typeface="Arial" panose="020B0604020202020204" pitchFamily="34" charset="0"/>
              </a:rPr>
              <a:t> as </a:t>
            </a:r>
            <a:r>
              <a:rPr lang="pt-BR" dirty="0">
                <a:latin typeface="Arial" panose="020B0604020202020204" pitchFamily="34" charset="0"/>
                <a:cs typeface="Arial" panose="020B0604020202020204" pitchFamily="34" charset="0"/>
              </a:rPr>
              <a:t>instituições com atuação nas áreas da atenção à saúde e da assistência social que atendam usuários ou dependentes de drogas devem comunicar ao órgão competente do respectivo sistema municipal de saúde os casos atendidos e os óbitos ocorridos, </a:t>
            </a:r>
            <a:r>
              <a:rPr lang="pt-BR" b="1" u="sng" dirty="0">
                <a:latin typeface="Arial" panose="020B0604020202020204" pitchFamily="34" charset="0"/>
                <a:cs typeface="Arial" panose="020B0604020202020204" pitchFamily="34" charset="0"/>
              </a:rPr>
              <a:t>preservando a identidade das pessoas</a:t>
            </a:r>
            <a:r>
              <a:rPr lang="pt-BR" dirty="0">
                <a:latin typeface="Arial" panose="020B0604020202020204" pitchFamily="34" charset="0"/>
                <a:cs typeface="Arial" panose="020B0604020202020204" pitchFamily="34" charset="0"/>
              </a:rPr>
              <a:t>, conforme orientações emanadas da </a:t>
            </a:r>
            <a:r>
              <a:rPr lang="pt-BR" dirty="0" smtClean="0">
                <a:latin typeface="Arial" panose="020B0604020202020204" pitchFamily="34" charset="0"/>
                <a:cs typeface="Arial" panose="020B0604020202020204" pitchFamily="34" charset="0"/>
              </a:rPr>
              <a:t>União.</a:t>
            </a:r>
            <a:endParaRPr lang="pt-BR" dirty="0">
              <a:latin typeface="Arial" panose="020B0604020202020204" pitchFamily="34" charset="0"/>
              <a:cs typeface="Arial" panose="020B0604020202020204" pitchFamily="34" charset="0"/>
            </a:endParaRPr>
          </a:p>
          <a:p>
            <a:pPr algn="just">
              <a:lnSpc>
                <a:spcPct val="170000"/>
              </a:lnSpc>
              <a:spcBef>
                <a:spcPts val="600"/>
              </a:spcBef>
              <a:spcAft>
                <a:spcPts val="600"/>
              </a:spcAft>
            </a:pPr>
            <a:r>
              <a:rPr lang="pt-BR" dirty="0" smtClean="0">
                <a:latin typeface="Arial" panose="020B0604020202020204" pitchFamily="34" charset="0"/>
                <a:cs typeface="Arial" panose="020B0604020202020204" pitchFamily="34" charset="0"/>
              </a:rPr>
              <a:t>Art</a:t>
            </a:r>
            <a:r>
              <a:rPr lang="pt-BR" dirty="0">
                <a:latin typeface="Arial" panose="020B0604020202020204" pitchFamily="34" charset="0"/>
                <a:cs typeface="Arial" panose="020B0604020202020204" pitchFamily="34" charset="0"/>
              </a:rPr>
              <a:t>. </a:t>
            </a:r>
            <a:r>
              <a:rPr lang="pt-BR" dirty="0" smtClean="0">
                <a:latin typeface="Arial" panose="020B0604020202020204" pitchFamily="34" charset="0"/>
                <a:cs typeface="Arial" panose="020B0604020202020204" pitchFamily="34" charset="0"/>
              </a:rPr>
              <a:t>17:  os </a:t>
            </a:r>
            <a:r>
              <a:rPr lang="pt-BR" b="1" u="sng" dirty="0">
                <a:latin typeface="Arial" panose="020B0604020202020204" pitchFamily="34" charset="0"/>
                <a:cs typeface="Arial" panose="020B0604020202020204" pitchFamily="34" charset="0"/>
              </a:rPr>
              <a:t>dados estatísticos nacionais</a:t>
            </a:r>
            <a:r>
              <a:rPr lang="pt-BR" dirty="0">
                <a:latin typeface="Arial" panose="020B0604020202020204" pitchFamily="34" charset="0"/>
                <a:cs typeface="Arial" panose="020B0604020202020204" pitchFamily="34" charset="0"/>
              </a:rPr>
              <a:t> de repressão ao tráfico ilícito de drogas integrarão sistema de informações do Poder Executivo.</a:t>
            </a:r>
          </a:p>
        </p:txBody>
      </p:sp>
    </p:spTree>
    <p:extLst>
      <p:ext uri="{BB962C8B-B14F-4D97-AF65-F5344CB8AC3E}">
        <p14:creationId xmlns:p14="http://schemas.microsoft.com/office/powerpoint/2010/main" val="5153743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0"/>
            <a:ext cx="12192000" cy="6858000"/>
          </a:xfrm>
        </p:spPr>
        <p:txBody>
          <a:bodyPr>
            <a:noAutofit/>
          </a:bodyPr>
          <a:lstStyle/>
          <a:p>
            <a:pPr algn="just">
              <a:lnSpc>
                <a:spcPct val="170000"/>
              </a:lnSpc>
              <a:spcBef>
                <a:spcPts val="600"/>
              </a:spcBef>
              <a:spcAft>
                <a:spcPts val="600"/>
              </a:spcAft>
            </a:pPr>
            <a:r>
              <a:rPr lang="pt-BR" sz="1600" dirty="0">
                <a:latin typeface="Arial" panose="020B0604020202020204" pitchFamily="34" charset="0"/>
                <a:cs typeface="Arial" panose="020B0604020202020204" pitchFamily="34" charset="0"/>
              </a:rPr>
              <a:t>Art. </a:t>
            </a:r>
            <a:r>
              <a:rPr lang="pt-BR" sz="1600" dirty="0" smtClean="0">
                <a:latin typeface="Arial" panose="020B0604020202020204" pitchFamily="34" charset="0"/>
                <a:cs typeface="Arial" panose="020B0604020202020204" pitchFamily="34" charset="0"/>
              </a:rPr>
              <a:t>18: constituem </a:t>
            </a:r>
            <a:r>
              <a:rPr lang="pt-BR" sz="1600" b="1" u="sng" dirty="0">
                <a:latin typeface="Arial" panose="020B0604020202020204" pitchFamily="34" charset="0"/>
                <a:cs typeface="Arial" panose="020B0604020202020204" pitchFamily="34" charset="0"/>
              </a:rPr>
              <a:t>atividades de prevenção do uso indevido de drogas</a:t>
            </a:r>
            <a:r>
              <a:rPr lang="pt-BR" sz="1600" dirty="0">
                <a:latin typeface="Arial" panose="020B0604020202020204" pitchFamily="34" charset="0"/>
                <a:cs typeface="Arial" panose="020B0604020202020204" pitchFamily="34" charset="0"/>
              </a:rPr>
              <a:t>, para efeito desta Lei, aquelas direcionadas para a redução dos fatores de </a:t>
            </a:r>
            <a:r>
              <a:rPr lang="pt-BR" sz="1600" b="1" u="sng" dirty="0">
                <a:latin typeface="Arial" panose="020B0604020202020204" pitchFamily="34" charset="0"/>
                <a:cs typeface="Arial" panose="020B0604020202020204" pitchFamily="34" charset="0"/>
              </a:rPr>
              <a:t>vulnerabilidade e risco</a:t>
            </a:r>
            <a:r>
              <a:rPr lang="pt-BR" sz="1600" dirty="0">
                <a:latin typeface="Arial" panose="020B0604020202020204" pitchFamily="34" charset="0"/>
                <a:cs typeface="Arial" panose="020B0604020202020204" pitchFamily="34" charset="0"/>
              </a:rPr>
              <a:t> e para a promoção e o fortalecimento dos fatores de proteção.</a:t>
            </a:r>
          </a:p>
          <a:p>
            <a:pPr algn="just">
              <a:lnSpc>
                <a:spcPct val="170000"/>
              </a:lnSpc>
              <a:spcBef>
                <a:spcPts val="600"/>
              </a:spcBef>
              <a:spcAft>
                <a:spcPts val="600"/>
              </a:spcAft>
            </a:pPr>
            <a:r>
              <a:rPr lang="pt-BR" sz="1600" dirty="0" smtClean="0">
                <a:latin typeface="Arial" panose="020B0604020202020204" pitchFamily="34" charset="0"/>
                <a:cs typeface="Arial" panose="020B0604020202020204" pitchFamily="34" charset="0"/>
              </a:rPr>
              <a:t>Art</a:t>
            </a:r>
            <a:r>
              <a:rPr lang="pt-BR" sz="1600" dirty="0">
                <a:latin typeface="Arial" panose="020B0604020202020204" pitchFamily="34" charset="0"/>
                <a:cs typeface="Arial" panose="020B0604020202020204" pitchFamily="34" charset="0"/>
              </a:rPr>
              <a:t>. </a:t>
            </a:r>
            <a:r>
              <a:rPr lang="pt-BR" sz="1600" dirty="0" smtClean="0">
                <a:latin typeface="Arial" panose="020B0604020202020204" pitchFamily="34" charset="0"/>
                <a:cs typeface="Arial" panose="020B0604020202020204" pitchFamily="34" charset="0"/>
              </a:rPr>
              <a:t>19: as </a:t>
            </a:r>
            <a:r>
              <a:rPr lang="pt-BR" sz="1600" dirty="0">
                <a:latin typeface="Arial" panose="020B0604020202020204" pitchFamily="34" charset="0"/>
                <a:cs typeface="Arial" panose="020B0604020202020204" pitchFamily="34" charset="0"/>
              </a:rPr>
              <a:t>atividades de prevenção do uso indevido de drogas devem observar os seguintes </a:t>
            </a:r>
            <a:r>
              <a:rPr lang="pt-BR" sz="1600" b="1" u="sng" dirty="0">
                <a:latin typeface="Arial" panose="020B0604020202020204" pitchFamily="34" charset="0"/>
                <a:cs typeface="Arial" panose="020B0604020202020204" pitchFamily="34" charset="0"/>
              </a:rPr>
              <a:t>princípios e diretrizes</a:t>
            </a:r>
            <a:r>
              <a:rPr lang="pt-BR" sz="1600" dirty="0">
                <a:latin typeface="Arial" panose="020B0604020202020204" pitchFamily="34" charset="0"/>
                <a:cs typeface="Arial" panose="020B0604020202020204" pitchFamily="34" charset="0"/>
              </a:rPr>
              <a:t>:</a:t>
            </a:r>
          </a:p>
          <a:p>
            <a:pPr marL="0" indent="0" algn="just">
              <a:lnSpc>
                <a:spcPct val="170000"/>
              </a:lnSpc>
              <a:spcBef>
                <a:spcPts val="600"/>
              </a:spcBef>
              <a:spcAft>
                <a:spcPts val="600"/>
              </a:spcAft>
              <a:buNone/>
            </a:pPr>
            <a:r>
              <a:rPr lang="pt-BR" sz="1600" dirty="0" smtClean="0">
                <a:latin typeface="Arial" panose="020B0604020202020204" pitchFamily="34" charset="0"/>
                <a:cs typeface="Arial" panose="020B0604020202020204" pitchFamily="34" charset="0"/>
              </a:rPr>
              <a:t>I </a:t>
            </a:r>
            <a:r>
              <a:rPr lang="pt-BR" sz="1600" dirty="0">
                <a:latin typeface="Arial" panose="020B0604020202020204" pitchFamily="34" charset="0"/>
                <a:cs typeface="Arial" panose="020B0604020202020204" pitchFamily="34" charset="0"/>
              </a:rPr>
              <a:t>- o reconhecimento do uso indevido de drogas como fator de interferência na qualidade de vida do indivíduo e na sua relação com a comunidade à qual pertence;</a:t>
            </a:r>
          </a:p>
          <a:p>
            <a:pPr marL="0" indent="0" algn="just">
              <a:lnSpc>
                <a:spcPct val="170000"/>
              </a:lnSpc>
              <a:spcBef>
                <a:spcPts val="600"/>
              </a:spcBef>
              <a:spcAft>
                <a:spcPts val="600"/>
              </a:spcAft>
              <a:buNone/>
            </a:pPr>
            <a:r>
              <a:rPr lang="pt-BR" sz="1600" dirty="0" smtClean="0">
                <a:latin typeface="Arial" panose="020B0604020202020204" pitchFamily="34" charset="0"/>
                <a:cs typeface="Arial" panose="020B0604020202020204" pitchFamily="34" charset="0"/>
              </a:rPr>
              <a:t>II </a:t>
            </a:r>
            <a:r>
              <a:rPr lang="pt-BR" sz="1600" dirty="0">
                <a:latin typeface="Arial" panose="020B0604020202020204" pitchFamily="34" charset="0"/>
                <a:cs typeface="Arial" panose="020B0604020202020204" pitchFamily="34" charset="0"/>
              </a:rPr>
              <a:t>- a adoção de conceitos objetivos e de fundamentação científica como forma de orientar as ações dos serviços públicos comunitários e privados e de evitar preconceitos e estigmatização das pessoas e dos serviços que as atendam;</a:t>
            </a:r>
          </a:p>
          <a:p>
            <a:pPr marL="0" indent="0" algn="just">
              <a:lnSpc>
                <a:spcPct val="170000"/>
              </a:lnSpc>
              <a:spcBef>
                <a:spcPts val="600"/>
              </a:spcBef>
              <a:spcAft>
                <a:spcPts val="600"/>
              </a:spcAft>
              <a:buNone/>
            </a:pPr>
            <a:r>
              <a:rPr lang="pt-BR" sz="1600" dirty="0" smtClean="0">
                <a:latin typeface="Arial" panose="020B0604020202020204" pitchFamily="34" charset="0"/>
                <a:cs typeface="Arial" panose="020B0604020202020204" pitchFamily="34" charset="0"/>
              </a:rPr>
              <a:t>III </a:t>
            </a:r>
            <a:r>
              <a:rPr lang="pt-BR" sz="1600" dirty="0">
                <a:latin typeface="Arial" panose="020B0604020202020204" pitchFamily="34" charset="0"/>
                <a:cs typeface="Arial" panose="020B0604020202020204" pitchFamily="34" charset="0"/>
              </a:rPr>
              <a:t>- o fortalecimento da autonomia e da responsabilidade individual em relação ao uso indevido de drogas;</a:t>
            </a:r>
          </a:p>
          <a:p>
            <a:pPr marL="0" indent="0" algn="just">
              <a:lnSpc>
                <a:spcPct val="170000"/>
              </a:lnSpc>
              <a:spcBef>
                <a:spcPts val="600"/>
              </a:spcBef>
              <a:spcAft>
                <a:spcPts val="600"/>
              </a:spcAft>
              <a:buNone/>
            </a:pPr>
            <a:r>
              <a:rPr lang="pt-BR" sz="1600" dirty="0" smtClean="0">
                <a:latin typeface="Arial" panose="020B0604020202020204" pitchFamily="34" charset="0"/>
                <a:cs typeface="Arial" panose="020B0604020202020204" pitchFamily="34" charset="0"/>
              </a:rPr>
              <a:t>IV </a:t>
            </a:r>
            <a:r>
              <a:rPr lang="pt-BR" sz="1600" dirty="0">
                <a:latin typeface="Arial" panose="020B0604020202020204" pitchFamily="34" charset="0"/>
                <a:cs typeface="Arial" panose="020B0604020202020204" pitchFamily="34" charset="0"/>
              </a:rPr>
              <a:t>- o compartilhamento de responsabilidades e a colaboração mútua com as instituições do setor privado e com os diversos segmentos sociais, incluindo usuários e dependentes de drogas e respectivos familiares, por meio do estabelecimento de parcerias;</a:t>
            </a:r>
          </a:p>
          <a:p>
            <a:pPr marL="0" indent="0" algn="just">
              <a:lnSpc>
                <a:spcPct val="170000"/>
              </a:lnSpc>
              <a:spcBef>
                <a:spcPts val="600"/>
              </a:spcBef>
              <a:spcAft>
                <a:spcPts val="600"/>
              </a:spcAft>
              <a:buNone/>
            </a:pPr>
            <a:r>
              <a:rPr lang="pt-BR" sz="1600" dirty="0" smtClean="0">
                <a:latin typeface="Arial" panose="020B0604020202020204" pitchFamily="34" charset="0"/>
                <a:cs typeface="Arial" panose="020B0604020202020204" pitchFamily="34" charset="0"/>
              </a:rPr>
              <a:t>V </a:t>
            </a:r>
            <a:r>
              <a:rPr lang="pt-BR" sz="1600" dirty="0">
                <a:latin typeface="Arial" panose="020B0604020202020204" pitchFamily="34" charset="0"/>
                <a:cs typeface="Arial" panose="020B0604020202020204" pitchFamily="34" charset="0"/>
              </a:rPr>
              <a:t>- a adoção de estratégias preventivas diferenciadas e adequadas às especificidades socioculturais das diversas populações, bem como das diferentes drogas utilizadas;</a:t>
            </a:r>
          </a:p>
          <a:p>
            <a:pPr marL="0" indent="0" algn="just">
              <a:lnSpc>
                <a:spcPct val="170000"/>
              </a:lnSpc>
              <a:spcBef>
                <a:spcPts val="600"/>
              </a:spcBef>
              <a:spcAft>
                <a:spcPts val="600"/>
              </a:spcAft>
              <a:buNone/>
            </a:pPr>
            <a:r>
              <a:rPr lang="pt-BR" sz="1600" dirty="0" smtClean="0">
                <a:latin typeface="Arial" panose="020B0604020202020204" pitchFamily="34" charset="0"/>
                <a:cs typeface="Arial" panose="020B0604020202020204" pitchFamily="34" charset="0"/>
              </a:rPr>
              <a:t>VI </a:t>
            </a:r>
            <a:r>
              <a:rPr lang="pt-BR" sz="1600" dirty="0">
                <a:latin typeface="Arial" panose="020B0604020202020204" pitchFamily="34" charset="0"/>
                <a:cs typeface="Arial" panose="020B0604020202020204" pitchFamily="34" charset="0"/>
              </a:rPr>
              <a:t>- o reconhecimento do “não-uso”, do “retardamento do uso” e da redução de riscos como resultados desejáveis das atividades de natureza preventiva, quando da definição dos objetivos a serem alcançados</a:t>
            </a:r>
            <a:r>
              <a:rPr lang="pt-BR" sz="1600" dirty="0" smtClean="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4103291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0"/>
            <a:ext cx="12192000" cy="6858000"/>
          </a:xfrm>
        </p:spPr>
        <p:txBody>
          <a:bodyPr>
            <a:normAutofit fontScale="55000" lnSpcReduction="20000"/>
          </a:bodyPr>
          <a:lstStyle/>
          <a:p>
            <a:pPr marL="0" indent="0" algn="just">
              <a:lnSpc>
                <a:spcPct val="170000"/>
              </a:lnSpc>
              <a:spcBef>
                <a:spcPts val="600"/>
              </a:spcBef>
              <a:spcAft>
                <a:spcPts val="600"/>
              </a:spcAft>
              <a:buNone/>
            </a:pPr>
            <a:r>
              <a:rPr lang="pt-BR" dirty="0" smtClean="0">
                <a:latin typeface="Arial" panose="020B0604020202020204" pitchFamily="34" charset="0"/>
                <a:cs typeface="Arial" panose="020B0604020202020204" pitchFamily="34" charset="0"/>
              </a:rPr>
              <a:t>VII </a:t>
            </a:r>
            <a:r>
              <a:rPr lang="pt-BR" dirty="0">
                <a:latin typeface="Arial" panose="020B0604020202020204" pitchFamily="34" charset="0"/>
                <a:cs typeface="Arial" panose="020B0604020202020204" pitchFamily="34" charset="0"/>
              </a:rPr>
              <a:t>- o tratamento especial dirigido às parcelas mais vulneráveis da população, levando em consideração as suas necessidades específicas;</a:t>
            </a:r>
          </a:p>
          <a:p>
            <a:pPr marL="0" indent="0" algn="just">
              <a:lnSpc>
                <a:spcPct val="170000"/>
              </a:lnSpc>
              <a:spcBef>
                <a:spcPts val="600"/>
              </a:spcBef>
              <a:spcAft>
                <a:spcPts val="600"/>
              </a:spcAft>
              <a:buNone/>
            </a:pPr>
            <a:r>
              <a:rPr lang="pt-BR" dirty="0" smtClean="0">
                <a:latin typeface="Arial" panose="020B0604020202020204" pitchFamily="34" charset="0"/>
                <a:cs typeface="Arial" panose="020B0604020202020204" pitchFamily="34" charset="0"/>
              </a:rPr>
              <a:t>VIII </a:t>
            </a:r>
            <a:r>
              <a:rPr lang="pt-BR" dirty="0">
                <a:latin typeface="Arial" panose="020B0604020202020204" pitchFamily="34" charset="0"/>
                <a:cs typeface="Arial" panose="020B0604020202020204" pitchFamily="34" charset="0"/>
              </a:rPr>
              <a:t>- a articulação entre os serviços e organizações que atuam em atividades de prevenção do uso indevido de drogas e a rede de atenção a usuários e dependentes de drogas e respectivos familiares;</a:t>
            </a:r>
          </a:p>
          <a:p>
            <a:pPr marL="0" indent="0" algn="just">
              <a:lnSpc>
                <a:spcPct val="170000"/>
              </a:lnSpc>
              <a:spcBef>
                <a:spcPts val="600"/>
              </a:spcBef>
              <a:spcAft>
                <a:spcPts val="600"/>
              </a:spcAft>
              <a:buNone/>
            </a:pPr>
            <a:r>
              <a:rPr lang="pt-BR" dirty="0">
                <a:latin typeface="Arial" panose="020B0604020202020204" pitchFamily="34" charset="0"/>
                <a:cs typeface="Arial" panose="020B0604020202020204" pitchFamily="34" charset="0"/>
              </a:rPr>
              <a:t>IX - o investimento em alternativas esportivas, culturais, artísticas, profissionais, entre outras, como forma de inclusão social e de melhoria da qualidade de vida;</a:t>
            </a:r>
          </a:p>
          <a:p>
            <a:pPr marL="0" indent="0" algn="just">
              <a:lnSpc>
                <a:spcPct val="170000"/>
              </a:lnSpc>
              <a:spcBef>
                <a:spcPts val="600"/>
              </a:spcBef>
              <a:spcAft>
                <a:spcPts val="600"/>
              </a:spcAft>
              <a:buNone/>
            </a:pPr>
            <a:r>
              <a:rPr lang="pt-BR" dirty="0">
                <a:latin typeface="Arial" panose="020B0604020202020204" pitchFamily="34" charset="0"/>
                <a:cs typeface="Arial" panose="020B0604020202020204" pitchFamily="34" charset="0"/>
              </a:rPr>
              <a:t>X - o estabelecimento de políticas de formação continuada na área da prevenção do uso indevido de drogas para profissionais de educação nos 3 (três) níveis de ensino;</a:t>
            </a:r>
          </a:p>
          <a:p>
            <a:pPr marL="0" indent="0" algn="just">
              <a:lnSpc>
                <a:spcPct val="170000"/>
              </a:lnSpc>
              <a:spcBef>
                <a:spcPts val="600"/>
              </a:spcBef>
              <a:spcAft>
                <a:spcPts val="600"/>
              </a:spcAft>
              <a:buNone/>
            </a:pPr>
            <a:r>
              <a:rPr lang="pt-BR" dirty="0">
                <a:latin typeface="Arial" panose="020B0604020202020204" pitchFamily="34" charset="0"/>
                <a:cs typeface="Arial" panose="020B0604020202020204" pitchFamily="34" charset="0"/>
              </a:rPr>
              <a:t>XI - a implantação de projetos pedagógicos de prevenção do uso indevido de drogas, nas instituições de ensino público e privado, alinhados às Diretrizes Curriculares Nacionais e aos conhecimentos relacionados a drogas;</a:t>
            </a:r>
          </a:p>
          <a:p>
            <a:pPr marL="0" indent="0" algn="just">
              <a:lnSpc>
                <a:spcPct val="170000"/>
              </a:lnSpc>
              <a:spcBef>
                <a:spcPts val="600"/>
              </a:spcBef>
              <a:spcAft>
                <a:spcPts val="600"/>
              </a:spcAft>
              <a:buNone/>
            </a:pPr>
            <a:r>
              <a:rPr lang="pt-BR" dirty="0">
                <a:latin typeface="Arial" panose="020B0604020202020204" pitchFamily="34" charset="0"/>
                <a:cs typeface="Arial" panose="020B0604020202020204" pitchFamily="34" charset="0"/>
              </a:rPr>
              <a:t>XII - a observância das orientações e normas emanadas do </a:t>
            </a:r>
            <a:r>
              <a:rPr lang="pt-BR" dirty="0" err="1">
                <a:latin typeface="Arial" panose="020B0604020202020204" pitchFamily="34" charset="0"/>
                <a:cs typeface="Arial" panose="020B0604020202020204" pitchFamily="34" charset="0"/>
              </a:rPr>
              <a:t>Conad</a:t>
            </a:r>
            <a:r>
              <a:rPr lang="pt-BR" dirty="0">
                <a:latin typeface="Arial" panose="020B0604020202020204" pitchFamily="34" charset="0"/>
                <a:cs typeface="Arial" panose="020B0604020202020204" pitchFamily="34" charset="0"/>
              </a:rPr>
              <a:t>;</a:t>
            </a:r>
          </a:p>
          <a:p>
            <a:pPr marL="0" indent="0" algn="just">
              <a:lnSpc>
                <a:spcPct val="170000"/>
              </a:lnSpc>
              <a:spcBef>
                <a:spcPts val="600"/>
              </a:spcBef>
              <a:spcAft>
                <a:spcPts val="600"/>
              </a:spcAft>
              <a:buNone/>
            </a:pPr>
            <a:r>
              <a:rPr lang="pt-BR" dirty="0">
                <a:latin typeface="Arial" panose="020B0604020202020204" pitchFamily="34" charset="0"/>
                <a:cs typeface="Arial" panose="020B0604020202020204" pitchFamily="34" charset="0"/>
              </a:rPr>
              <a:t>XIII - o alinhamento às diretrizes dos órgãos de controle social de políticas setoriais específicas.</a:t>
            </a:r>
          </a:p>
          <a:p>
            <a:pPr algn="just">
              <a:lnSpc>
                <a:spcPct val="170000"/>
              </a:lnSpc>
              <a:spcBef>
                <a:spcPts val="600"/>
              </a:spcBef>
              <a:spcAft>
                <a:spcPts val="600"/>
              </a:spcAft>
            </a:pPr>
            <a:r>
              <a:rPr lang="pt-BR" dirty="0" smtClean="0">
                <a:latin typeface="Arial" panose="020B0604020202020204" pitchFamily="34" charset="0"/>
                <a:cs typeface="Arial" panose="020B0604020202020204" pitchFamily="34" charset="0"/>
              </a:rPr>
              <a:t>O parágrafo único acrescenta que as </a:t>
            </a:r>
            <a:r>
              <a:rPr lang="pt-BR" dirty="0">
                <a:latin typeface="Arial" panose="020B0604020202020204" pitchFamily="34" charset="0"/>
                <a:cs typeface="Arial" panose="020B0604020202020204" pitchFamily="34" charset="0"/>
              </a:rPr>
              <a:t>atividades de prevenção do uso indevido de drogas dirigidas à criança e ao adolescente deverão estar em consonância com as diretrizes emanadas pelo Conselho Nacional dos Direitos da Criança e do </a:t>
            </a:r>
            <a:r>
              <a:rPr lang="pt-BR" dirty="0" smtClean="0">
                <a:latin typeface="Arial" panose="020B0604020202020204" pitchFamily="34" charset="0"/>
                <a:cs typeface="Arial" panose="020B0604020202020204" pitchFamily="34" charset="0"/>
              </a:rPr>
              <a:t>Adolescente (Conanda).</a:t>
            </a:r>
          </a:p>
          <a:p>
            <a:pPr marL="0" indent="0" algn="just">
              <a:lnSpc>
                <a:spcPct val="170000"/>
              </a:lnSpc>
              <a:spcBef>
                <a:spcPts val="600"/>
              </a:spcBef>
              <a:spcAft>
                <a:spcPts val="600"/>
              </a:spcAft>
              <a:buNone/>
            </a:pPr>
            <a:r>
              <a:rPr lang="pt-BR" b="1" u="sng" dirty="0">
                <a:latin typeface="Arial" panose="020B0604020202020204" pitchFamily="34" charset="0"/>
                <a:cs typeface="Arial" panose="020B0604020202020204" pitchFamily="34" charset="0"/>
              </a:rPr>
              <a:t>OBS.</a:t>
            </a:r>
            <a:r>
              <a:rPr lang="pt-BR" b="1" dirty="0">
                <a:latin typeface="Arial" panose="020B0604020202020204" pitchFamily="34" charset="0"/>
                <a:cs typeface="Arial" panose="020B0604020202020204" pitchFamily="34" charset="0"/>
              </a:rPr>
              <a:t>: </a:t>
            </a:r>
            <a:r>
              <a:rPr lang="pt-BR" dirty="0">
                <a:latin typeface="Arial" panose="020B0604020202020204" pitchFamily="34" charset="0"/>
                <a:cs typeface="Arial" panose="020B0604020202020204" pitchFamily="34" charset="0"/>
              </a:rPr>
              <a:t>percebe-se que a lei aborda a questão do uso sob as óticas da educação, da saúde, da diversidade sociocultural e da redução de danos, de maneira bem diferente daquela comumente vista na Seara Penal</a:t>
            </a:r>
            <a:r>
              <a:rPr lang="pt-BR" dirty="0" smtClean="0">
                <a:latin typeface="Arial" panose="020B0604020202020204" pitchFamily="34" charset="0"/>
                <a:cs typeface="Arial" panose="020B0604020202020204" pitchFamily="34" charset="0"/>
              </a:rPr>
              <a:t>.</a:t>
            </a:r>
            <a:endParaRPr lang="pt-B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985146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0"/>
            <a:ext cx="12192000" cy="6858000"/>
          </a:xfrm>
        </p:spPr>
        <p:txBody>
          <a:bodyPr>
            <a:normAutofit fontScale="55000" lnSpcReduction="20000"/>
          </a:bodyPr>
          <a:lstStyle/>
          <a:p>
            <a:pPr algn="just">
              <a:lnSpc>
                <a:spcPct val="170000"/>
              </a:lnSpc>
              <a:spcBef>
                <a:spcPts val="600"/>
              </a:spcBef>
              <a:spcAft>
                <a:spcPts val="600"/>
              </a:spcAft>
            </a:pPr>
            <a:r>
              <a:rPr lang="pt-BR" dirty="0">
                <a:latin typeface="Arial" panose="020B0604020202020204" pitchFamily="34" charset="0"/>
                <a:cs typeface="Arial" panose="020B0604020202020204" pitchFamily="34" charset="0"/>
              </a:rPr>
              <a:t>Art. </a:t>
            </a:r>
            <a:r>
              <a:rPr lang="pt-BR" dirty="0" smtClean="0">
                <a:latin typeface="Arial" panose="020B0604020202020204" pitchFamily="34" charset="0"/>
                <a:cs typeface="Arial" panose="020B0604020202020204" pitchFamily="34" charset="0"/>
              </a:rPr>
              <a:t>20: constituem </a:t>
            </a:r>
            <a:r>
              <a:rPr lang="pt-BR" b="1" u="sng" dirty="0">
                <a:latin typeface="Arial" panose="020B0604020202020204" pitchFamily="34" charset="0"/>
                <a:cs typeface="Arial" panose="020B0604020202020204" pitchFamily="34" charset="0"/>
              </a:rPr>
              <a:t>atividades de atenção ao usuário e dependente de drogas e respectivos familiares</a:t>
            </a:r>
            <a:r>
              <a:rPr lang="pt-BR" dirty="0">
                <a:latin typeface="Arial" panose="020B0604020202020204" pitchFamily="34" charset="0"/>
                <a:cs typeface="Arial" panose="020B0604020202020204" pitchFamily="34" charset="0"/>
              </a:rPr>
              <a:t>, para efeito desta Lei, aquelas que visem à melhoria da qualidade de vida e à redução dos riscos e dos danos associados ao uso de drogas</a:t>
            </a:r>
            <a:r>
              <a:rPr lang="pt-BR" dirty="0" smtClean="0">
                <a:latin typeface="Arial" panose="020B0604020202020204" pitchFamily="34" charset="0"/>
                <a:cs typeface="Arial" panose="020B0604020202020204" pitchFamily="34" charset="0"/>
              </a:rPr>
              <a:t>. Aqui podem atuar CAPS e CRAS (prevenção à perda dos laços familiares e comunitários).</a:t>
            </a:r>
            <a:endParaRPr lang="pt-BR" dirty="0">
              <a:latin typeface="Arial" panose="020B0604020202020204" pitchFamily="34" charset="0"/>
              <a:cs typeface="Arial" panose="020B0604020202020204" pitchFamily="34" charset="0"/>
            </a:endParaRPr>
          </a:p>
          <a:p>
            <a:pPr algn="just">
              <a:lnSpc>
                <a:spcPct val="170000"/>
              </a:lnSpc>
              <a:spcBef>
                <a:spcPts val="600"/>
              </a:spcBef>
              <a:spcAft>
                <a:spcPts val="600"/>
              </a:spcAft>
            </a:pPr>
            <a:r>
              <a:rPr lang="pt-BR" dirty="0" smtClean="0">
                <a:latin typeface="Arial" panose="020B0604020202020204" pitchFamily="34" charset="0"/>
                <a:cs typeface="Arial" panose="020B0604020202020204" pitchFamily="34" charset="0"/>
              </a:rPr>
              <a:t>Art</a:t>
            </a:r>
            <a:r>
              <a:rPr lang="pt-BR" dirty="0">
                <a:latin typeface="Arial" panose="020B0604020202020204" pitchFamily="34" charset="0"/>
                <a:cs typeface="Arial" panose="020B0604020202020204" pitchFamily="34" charset="0"/>
              </a:rPr>
              <a:t>. </a:t>
            </a:r>
            <a:r>
              <a:rPr lang="pt-BR" dirty="0" smtClean="0">
                <a:latin typeface="Arial" panose="020B0604020202020204" pitchFamily="34" charset="0"/>
                <a:cs typeface="Arial" panose="020B0604020202020204" pitchFamily="34" charset="0"/>
              </a:rPr>
              <a:t>21</a:t>
            </a:r>
            <a:r>
              <a:rPr lang="pt-BR" dirty="0">
                <a:latin typeface="Arial" panose="020B0604020202020204" pitchFamily="34" charset="0"/>
                <a:cs typeface="Arial" panose="020B0604020202020204" pitchFamily="34" charset="0"/>
              </a:rPr>
              <a:t>:</a:t>
            </a:r>
            <a:r>
              <a:rPr lang="pt-BR" dirty="0" smtClean="0">
                <a:latin typeface="Arial" panose="020B0604020202020204" pitchFamily="34" charset="0"/>
                <a:cs typeface="Arial" panose="020B0604020202020204" pitchFamily="34" charset="0"/>
              </a:rPr>
              <a:t> constituem </a:t>
            </a:r>
            <a:r>
              <a:rPr lang="pt-BR" b="1" u="sng" dirty="0">
                <a:latin typeface="Arial" panose="020B0604020202020204" pitchFamily="34" charset="0"/>
                <a:cs typeface="Arial" panose="020B0604020202020204" pitchFamily="34" charset="0"/>
              </a:rPr>
              <a:t>atividades de reinserção social do usuário ou do dependente de drogas e respectivos familiares</a:t>
            </a:r>
            <a:r>
              <a:rPr lang="pt-BR" dirty="0">
                <a:latin typeface="Arial" panose="020B0604020202020204" pitchFamily="34" charset="0"/>
                <a:cs typeface="Arial" panose="020B0604020202020204" pitchFamily="34" charset="0"/>
              </a:rPr>
              <a:t>, para efeito desta Lei, aquelas direcionadas para sua integração ou reintegração em redes sociais</a:t>
            </a:r>
            <a:r>
              <a:rPr lang="pt-BR" dirty="0" smtClean="0">
                <a:latin typeface="Arial" panose="020B0604020202020204" pitchFamily="34" charset="0"/>
                <a:cs typeface="Arial" panose="020B0604020202020204" pitchFamily="34" charset="0"/>
              </a:rPr>
              <a:t>. Aqui atuam CAPS e CREAS (os laços familiares e comunitários já foram rompidos).</a:t>
            </a:r>
            <a:endParaRPr lang="pt-BR" dirty="0">
              <a:latin typeface="Arial" panose="020B0604020202020204" pitchFamily="34" charset="0"/>
              <a:cs typeface="Arial" panose="020B0604020202020204" pitchFamily="34" charset="0"/>
            </a:endParaRPr>
          </a:p>
          <a:p>
            <a:pPr algn="just">
              <a:lnSpc>
                <a:spcPct val="170000"/>
              </a:lnSpc>
              <a:spcBef>
                <a:spcPts val="600"/>
              </a:spcBef>
              <a:spcAft>
                <a:spcPts val="600"/>
              </a:spcAft>
            </a:pPr>
            <a:r>
              <a:rPr lang="pt-BR" dirty="0" smtClean="0">
                <a:latin typeface="Arial" panose="020B0604020202020204" pitchFamily="34" charset="0"/>
                <a:cs typeface="Arial" panose="020B0604020202020204" pitchFamily="34" charset="0"/>
              </a:rPr>
              <a:t>Art</a:t>
            </a:r>
            <a:r>
              <a:rPr lang="pt-BR" dirty="0">
                <a:latin typeface="Arial" panose="020B0604020202020204" pitchFamily="34" charset="0"/>
                <a:cs typeface="Arial" panose="020B0604020202020204" pitchFamily="34" charset="0"/>
              </a:rPr>
              <a:t>. </a:t>
            </a:r>
            <a:r>
              <a:rPr lang="pt-BR" dirty="0" smtClean="0">
                <a:latin typeface="Arial" panose="020B0604020202020204" pitchFamily="34" charset="0"/>
                <a:cs typeface="Arial" panose="020B0604020202020204" pitchFamily="34" charset="0"/>
              </a:rPr>
              <a:t>22</a:t>
            </a:r>
            <a:r>
              <a:rPr lang="pt-BR" dirty="0">
                <a:latin typeface="Arial" panose="020B0604020202020204" pitchFamily="34" charset="0"/>
                <a:cs typeface="Arial" panose="020B0604020202020204" pitchFamily="34" charset="0"/>
              </a:rPr>
              <a:t>:</a:t>
            </a:r>
            <a:r>
              <a:rPr lang="pt-BR" dirty="0" smtClean="0">
                <a:latin typeface="Arial" panose="020B0604020202020204" pitchFamily="34" charset="0"/>
                <a:cs typeface="Arial" panose="020B0604020202020204" pitchFamily="34" charset="0"/>
              </a:rPr>
              <a:t> definição dos </a:t>
            </a:r>
            <a:r>
              <a:rPr lang="pt-BR" b="1" u="sng" dirty="0" smtClean="0">
                <a:latin typeface="Arial" panose="020B0604020202020204" pitchFamily="34" charset="0"/>
                <a:cs typeface="Arial" panose="020B0604020202020204" pitchFamily="34" charset="0"/>
              </a:rPr>
              <a:t>princípios correspondentes</a:t>
            </a:r>
            <a:r>
              <a:rPr lang="pt-BR" dirty="0" smtClean="0">
                <a:latin typeface="Arial" panose="020B0604020202020204" pitchFamily="34" charset="0"/>
                <a:cs typeface="Arial" panose="020B0604020202020204" pitchFamily="34" charset="0"/>
              </a:rPr>
              <a:t>. Reiteração e reforço das orientações presentes no art. 19.</a:t>
            </a:r>
            <a:endParaRPr lang="pt-BR" dirty="0">
              <a:latin typeface="Arial" panose="020B0604020202020204" pitchFamily="34" charset="0"/>
              <a:cs typeface="Arial" panose="020B0604020202020204" pitchFamily="34" charset="0"/>
            </a:endParaRPr>
          </a:p>
          <a:p>
            <a:pPr marL="0" indent="0" algn="just">
              <a:lnSpc>
                <a:spcPct val="170000"/>
              </a:lnSpc>
              <a:spcBef>
                <a:spcPts val="600"/>
              </a:spcBef>
              <a:spcAft>
                <a:spcPts val="600"/>
              </a:spcAft>
              <a:buNone/>
            </a:pPr>
            <a:r>
              <a:rPr lang="pt-BR" dirty="0" smtClean="0">
                <a:latin typeface="Arial" panose="020B0604020202020204" pitchFamily="34" charset="0"/>
                <a:cs typeface="Arial" panose="020B0604020202020204" pitchFamily="34" charset="0"/>
              </a:rPr>
              <a:t>I </a:t>
            </a:r>
            <a:r>
              <a:rPr lang="pt-BR" dirty="0">
                <a:latin typeface="Arial" panose="020B0604020202020204" pitchFamily="34" charset="0"/>
                <a:cs typeface="Arial" panose="020B0604020202020204" pitchFamily="34" charset="0"/>
              </a:rPr>
              <a:t>- respeito ao usuário e ao dependente de drogas, independentemente de quaisquer condições, observados os direitos fundamentais da pessoa humana, os princípios e diretrizes do Sistema Único de Saúde e da Política Nacional de Assistência Social;</a:t>
            </a:r>
          </a:p>
          <a:p>
            <a:pPr marL="0" indent="0" algn="just">
              <a:lnSpc>
                <a:spcPct val="170000"/>
              </a:lnSpc>
              <a:spcBef>
                <a:spcPts val="600"/>
              </a:spcBef>
              <a:spcAft>
                <a:spcPts val="600"/>
              </a:spcAft>
              <a:buNone/>
            </a:pPr>
            <a:r>
              <a:rPr lang="pt-BR" dirty="0" smtClean="0">
                <a:latin typeface="Arial" panose="020B0604020202020204" pitchFamily="34" charset="0"/>
                <a:cs typeface="Arial" panose="020B0604020202020204" pitchFamily="34" charset="0"/>
              </a:rPr>
              <a:t>II </a:t>
            </a:r>
            <a:r>
              <a:rPr lang="pt-BR" dirty="0">
                <a:latin typeface="Arial" panose="020B0604020202020204" pitchFamily="34" charset="0"/>
                <a:cs typeface="Arial" panose="020B0604020202020204" pitchFamily="34" charset="0"/>
              </a:rPr>
              <a:t>- a adoção de estratégias diferenciadas de atenção e reinserção social do usuário e do dependente de drogas e respectivos familiares que considerem as suas peculiaridades socioculturais;</a:t>
            </a:r>
          </a:p>
          <a:p>
            <a:pPr marL="0" indent="0" algn="just">
              <a:lnSpc>
                <a:spcPct val="170000"/>
              </a:lnSpc>
              <a:spcBef>
                <a:spcPts val="600"/>
              </a:spcBef>
              <a:spcAft>
                <a:spcPts val="600"/>
              </a:spcAft>
              <a:buNone/>
            </a:pPr>
            <a:r>
              <a:rPr lang="pt-BR" dirty="0" smtClean="0">
                <a:latin typeface="Arial" panose="020B0604020202020204" pitchFamily="34" charset="0"/>
                <a:cs typeface="Arial" panose="020B0604020202020204" pitchFamily="34" charset="0"/>
              </a:rPr>
              <a:t>III </a:t>
            </a:r>
            <a:r>
              <a:rPr lang="pt-BR" dirty="0">
                <a:latin typeface="Arial" panose="020B0604020202020204" pitchFamily="34" charset="0"/>
                <a:cs typeface="Arial" panose="020B0604020202020204" pitchFamily="34" charset="0"/>
              </a:rPr>
              <a:t>- definição de projeto terapêutico individualizado, orientado para a inclusão social e para a redução de riscos e de danos sociais e à saúde;</a:t>
            </a:r>
          </a:p>
          <a:p>
            <a:pPr marL="0" indent="0" algn="just">
              <a:lnSpc>
                <a:spcPct val="170000"/>
              </a:lnSpc>
              <a:spcBef>
                <a:spcPts val="600"/>
              </a:spcBef>
              <a:spcAft>
                <a:spcPts val="600"/>
              </a:spcAft>
              <a:buNone/>
            </a:pPr>
            <a:r>
              <a:rPr lang="pt-BR" dirty="0" smtClean="0">
                <a:latin typeface="Arial" panose="020B0604020202020204" pitchFamily="34" charset="0"/>
                <a:cs typeface="Arial" panose="020B0604020202020204" pitchFamily="34" charset="0"/>
              </a:rPr>
              <a:t>IV </a:t>
            </a:r>
            <a:r>
              <a:rPr lang="pt-BR" dirty="0">
                <a:latin typeface="Arial" panose="020B0604020202020204" pitchFamily="34" charset="0"/>
                <a:cs typeface="Arial" panose="020B0604020202020204" pitchFamily="34" charset="0"/>
              </a:rPr>
              <a:t>- atenção ao usuário ou dependente de drogas e aos respectivos familiares, sempre que possível, de forma multidisciplinar e por equipes multiprofissionais;</a:t>
            </a:r>
          </a:p>
          <a:p>
            <a:pPr marL="0" indent="0" algn="just">
              <a:lnSpc>
                <a:spcPct val="170000"/>
              </a:lnSpc>
              <a:spcBef>
                <a:spcPts val="600"/>
              </a:spcBef>
              <a:spcAft>
                <a:spcPts val="600"/>
              </a:spcAft>
              <a:buNone/>
            </a:pPr>
            <a:r>
              <a:rPr lang="pt-BR" dirty="0" smtClean="0">
                <a:latin typeface="Arial" panose="020B0604020202020204" pitchFamily="34" charset="0"/>
                <a:cs typeface="Arial" panose="020B0604020202020204" pitchFamily="34" charset="0"/>
              </a:rPr>
              <a:t>V </a:t>
            </a:r>
            <a:r>
              <a:rPr lang="pt-BR" dirty="0">
                <a:latin typeface="Arial" panose="020B0604020202020204" pitchFamily="34" charset="0"/>
                <a:cs typeface="Arial" panose="020B0604020202020204" pitchFamily="34" charset="0"/>
              </a:rPr>
              <a:t>- observância das orientações e normas emanadas do </a:t>
            </a:r>
            <a:r>
              <a:rPr lang="pt-BR" dirty="0" err="1">
                <a:latin typeface="Arial" panose="020B0604020202020204" pitchFamily="34" charset="0"/>
                <a:cs typeface="Arial" panose="020B0604020202020204" pitchFamily="34" charset="0"/>
              </a:rPr>
              <a:t>Conad</a:t>
            </a:r>
            <a:r>
              <a:rPr lang="pt-BR" dirty="0">
                <a:latin typeface="Arial" panose="020B0604020202020204" pitchFamily="34" charset="0"/>
                <a:cs typeface="Arial" panose="020B0604020202020204" pitchFamily="34" charset="0"/>
              </a:rPr>
              <a:t>;</a:t>
            </a:r>
          </a:p>
          <a:p>
            <a:pPr marL="0" indent="0" algn="just">
              <a:lnSpc>
                <a:spcPct val="170000"/>
              </a:lnSpc>
              <a:spcBef>
                <a:spcPts val="600"/>
              </a:spcBef>
              <a:spcAft>
                <a:spcPts val="600"/>
              </a:spcAft>
              <a:buNone/>
            </a:pPr>
            <a:r>
              <a:rPr lang="pt-BR" dirty="0" smtClean="0">
                <a:latin typeface="Arial" panose="020B0604020202020204" pitchFamily="34" charset="0"/>
                <a:cs typeface="Arial" panose="020B0604020202020204" pitchFamily="34" charset="0"/>
              </a:rPr>
              <a:t>VI </a:t>
            </a:r>
            <a:r>
              <a:rPr lang="pt-BR" dirty="0">
                <a:latin typeface="Arial" panose="020B0604020202020204" pitchFamily="34" charset="0"/>
                <a:cs typeface="Arial" panose="020B0604020202020204" pitchFamily="34" charset="0"/>
              </a:rPr>
              <a:t>- o alinhamento às diretrizes dos órgãos de controle social de políticas setoriais específicas</a:t>
            </a:r>
            <a:r>
              <a:rPr lang="pt-BR" dirty="0" smtClean="0">
                <a:latin typeface="Arial" panose="020B0604020202020204" pitchFamily="34" charset="0"/>
                <a:cs typeface="Arial" panose="020B0604020202020204" pitchFamily="34" charset="0"/>
              </a:rPr>
              <a:t>.</a:t>
            </a:r>
            <a:endParaRPr lang="pt-B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916305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0"/>
            <a:ext cx="12192000" cy="6858000"/>
          </a:xfrm>
        </p:spPr>
        <p:txBody>
          <a:bodyPr>
            <a:noAutofit/>
          </a:bodyPr>
          <a:lstStyle/>
          <a:p>
            <a:pPr algn="just">
              <a:lnSpc>
                <a:spcPct val="170000"/>
              </a:lnSpc>
              <a:spcBef>
                <a:spcPts val="600"/>
              </a:spcBef>
              <a:spcAft>
                <a:spcPts val="600"/>
              </a:spcAft>
            </a:pPr>
            <a:r>
              <a:rPr lang="pt-BR" sz="1600" dirty="0">
                <a:latin typeface="Arial" panose="020B0604020202020204" pitchFamily="34" charset="0"/>
                <a:cs typeface="Arial" panose="020B0604020202020204" pitchFamily="34" charset="0"/>
              </a:rPr>
              <a:t>Art. </a:t>
            </a:r>
            <a:r>
              <a:rPr lang="pt-BR" sz="1600" dirty="0" smtClean="0">
                <a:latin typeface="Arial" panose="020B0604020202020204" pitchFamily="34" charset="0"/>
                <a:cs typeface="Arial" panose="020B0604020202020204" pitchFamily="34" charset="0"/>
              </a:rPr>
              <a:t>23</a:t>
            </a:r>
            <a:r>
              <a:rPr lang="pt-BR" sz="1600" dirty="0">
                <a:latin typeface="Arial" panose="020B0604020202020204" pitchFamily="34" charset="0"/>
                <a:cs typeface="Arial" panose="020B0604020202020204" pitchFamily="34" charset="0"/>
              </a:rPr>
              <a:t>:</a:t>
            </a:r>
            <a:r>
              <a:rPr lang="pt-BR" sz="1600" dirty="0" smtClean="0">
                <a:latin typeface="Arial" panose="020B0604020202020204" pitchFamily="34" charset="0"/>
                <a:cs typeface="Arial" panose="020B0604020202020204" pitchFamily="34" charset="0"/>
              </a:rPr>
              <a:t> as </a:t>
            </a:r>
            <a:r>
              <a:rPr lang="pt-BR" sz="1600" b="1" u="sng" dirty="0">
                <a:latin typeface="Arial" panose="020B0604020202020204" pitchFamily="34" charset="0"/>
                <a:cs typeface="Arial" panose="020B0604020202020204" pitchFamily="34" charset="0"/>
              </a:rPr>
              <a:t>redes dos serviços de saúde</a:t>
            </a:r>
            <a:r>
              <a:rPr lang="pt-BR" sz="1600" dirty="0">
                <a:latin typeface="Arial" panose="020B0604020202020204" pitchFamily="34" charset="0"/>
                <a:cs typeface="Arial" panose="020B0604020202020204" pitchFamily="34" charset="0"/>
              </a:rPr>
              <a:t> da União, dos Estados, do Distrito Federal, dos Municípios desenvolverão programas de atenção ao usuário e ao dependente de drogas, respeitadas as diretrizes do Ministério da Saúde e os princípios explicitados no art. </a:t>
            </a:r>
            <a:r>
              <a:rPr lang="pt-BR" sz="1600" dirty="0" smtClean="0">
                <a:latin typeface="Arial" panose="020B0604020202020204" pitchFamily="34" charset="0"/>
                <a:cs typeface="Arial" panose="020B0604020202020204" pitchFamily="34" charset="0"/>
              </a:rPr>
              <a:t>22, </a:t>
            </a:r>
            <a:r>
              <a:rPr lang="pt-BR" sz="1600" dirty="0">
                <a:latin typeface="Arial" panose="020B0604020202020204" pitchFamily="34" charset="0"/>
                <a:cs typeface="Arial" panose="020B0604020202020204" pitchFamily="34" charset="0"/>
              </a:rPr>
              <a:t>obrigatória a previsão orçamentária adequada.</a:t>
            </a:r>
          </a:p>
          <a:p>
            <a:pPr algn="just">
              <a:lnSpc>
                <a:spcPct val="170000"/>
              </a:lnSpc>
              <a:spcBef>
                <a:spcPts val="600"/>
              </a:spcBef>
              <a:spcAft>
                <a:spcPts val="600"/>
              </a:spcAft>
            </a:pPr>
            <a:r>
              <a:rPr lang="pt-BR" sz="1600" dirty="0">
                <a:latin typeface="Arial" panose="020B0604020202020204" pitchFamily="34" charset="0"/>
                <a:cs typeface="Arial" panose="020B0604020202020204" pitchFamily="34" charset="0"/>
              </a:rPr>
              <a:t>Art. </a:t>
            </a:r>
            <a:r>
              <a:rPr lang="pt-BR" sz="1600" dirty="0" smtClean="0">
                <a:latin typeface="Arial" panose="020B0604020202020204" pitchFamily="34" charset="0"/>
                <a:cs typeface="Arial" panose="020B0604020202020204" pitchFamily="34" charset="0"/>
              </a:rPr>
              <a:t>24: a </a:t>
            </a:r>
            <a:r>
              <a:rPr lang="pt-BR" sz="1600" dirty="0">
                <a:latin typeface="Arial" panose="020B0604020202020204" pitchFamily="34" charset="0"/>
                <a:cs typeface="Arial" panose="020B0604020202020204" pitchFamily="34" charset="0"/>
              </a:rPr>
              <a:t>União, os Estados, o Distrito Federal e os Municípios poderão conceder </a:t>
            </a:r>
            <a:r>
              <a:rPr lang="pt-BR" sz="1600" b="1" u="sng" dirty="0">
                <a:latin typeface="Arial" panose="020B0604020202020204" pitchFamily="34" charset="0"/>
                <a:cs typeface="Arial" panose="020B0604020202020204" pitchFamily="34" charset="0"/>
              </a:rPr>
              <a:t>benefícios</a:t>
            </a:r>
            <a:r>
              <a:rPr lang="pt-BR" sz="1600" dirty="0">
                <a:latin typeface="Arial" panose="020B0604020202020204" pitchFamily="34" charset="0"/>
                <a:cs typeface="Arial" panose="020B0604020202020204" pitchFamily="34" charset="0"/>
              </a:rPr>
              <a:t> às instituições privadas que desenvolverem </a:t>
            </a:r>
            <a:r>
              <a:rPr lang="pt-BR" sz="1600" b="1" u="sng" dirty="0">
                <a:latin typeface="Arial" panose="020B0604020202020204" pitchFamily="34" charset="0"/>
                <a:cs typeface="Arial" panose="020B0604020202020204" pitchFamily="34" charset="0"/>
              </a:rPr>
              <a:t>programas de reinserção no mercado de trabalho</a:t>
            </a:r>
            <a:r>
              <a:rPr lang="pt-BR" sz="1600" dirty="0">
                <a:latin typeface="Arial" panose="020B0604020202020204" pitchFamily="34" charset="0"/>
                <a:cs typeface="Arial" panose="020B0604020202020204" pitchFamily="34" charset="0"/>
              </a:rPr>
              <a:t>, do usuário e do dependente de drogas encaminhados por órgão oficial</a:t>
            </a:r>
            <a:r>
              <a:rPr lang="pt-BR" sz="1600" dirty="0" smtClean="0">
                <a:latin typeface="Arial" panose="020B0604020202020204" pitchFamily="34" charset="0"/>
                <a:cs typeface="Arial" panose="020B0604020202020204" pitchFamily="34" charset="0"/>
              </a:rPr>
              <a:t>. No Município de São Paulo, havia o Programa Braços Abertos, descontinuado em 2018.</a:t>
            </a:r>
            <a:endParaRPr lang="pt-BR" sz="1600" dirty="0">
              <a:latin typeface="Arial" panose="020B0604020202020204" pitchFamily="34" charset="0"/>
              <a:cs typeface="Arial" panose="020B0604020202020204" pitchFamily="34" charset="0"/>
            </a:endParaRPr>
          </a:p>
          <a:p>
            <a:pPr algn="just">
              <a:lnSpc>
                <a:spcPct val="170000"/>
              </a:lnSpc>
              <a:spcBef>
                <a:spcPts val="600"/>
              </a:spcBef>
              <a:spcAft>
                <a:spcPts val="600"/>
              </a:spcAft>
            </a:pPr>
            <a:r>
              <a:rPr lang="pt-BR" sz="1600" dirty="0">
                <a:latin typeface="Arial" panose="020B0604020202020204" pitchFamily="34" charset="0"/>
                <a:cs typeface="Arial" panose="020B0604020202020204" pitchFamily="34" charset="0"/>
              </a:rPr>
              <a:t>Art. </a:t>
            </a:r>
            <a:r>
              <a:rPr lang="pt-BR" sz="1600" dirty="0" smtClean="0">
                <a:latin typeface="Arial" panose="020B0604020202020204" pitchFamily="34" charset="0"/>
                <a:cs typeface="Arial" panose="020B0604020202020204" pitchFamily="34" charset="0"/>
              </a:rPr>
              <a:t>25: as </a:t>
            </a:r>
            <a:r>
              <a:rPr lang="pt-BR" sz="1600" b="1" u="sng" dirty="0">
                <a:latin typeface="Arial" panose="020B0604020202020204" pitchFamily="34" charset="0"/>
                <a:cs typeface="Arial" panose="020B0604020202020204" pitchFamily="34" charset="0"/>
              </a:rPr>
              <a:t>instituições da sociedade civil, sem fins lucrativos</a:t>
            </a:r>
            <a:r>
              <a:rPr lang="pt-BR" sz="1600" dirty="0">
                <a:latin typeface="Arial" panose="020B0604020202020204" pitchFamily="34" charset="0"/>
                <a:cs typeface="Arial" panose="020B0604020202020204" pitchFamily="34" charset="0"/>
              </a:rPr>
              <a:t>, com atuação nas áreas da atenção à saúde e da assistência social, que atendam usuários ou dependentes de drogas poderão receber </a:t>
            </a:r>
            <a:r>
              <a:rPr lang="pt-BR" sz="1600" b="1" u="sng" dirty="0">
                <a:latin typeface="Arial" panose="020B0604020202020204" pitchFamily="34" charset="0"/>
                <a:cs typeface="Arial" panose="020B0604020202020204" pitchFamily="34" charset="0"/>
              </a:rPr>
              <a:t>recursos do </a:t>
            </a:r>
            <a:r>
              <a:rPr lang="pt-BR" sz="1600" b="1" u="sng" dirty="0" smtClean="0">
                <a:latin typeface="Arial" panose="020B0604020202020204" pitchFamily="34" charset="0"/>
                <a:cs typeface="Arial" panose="020B0604020202020204" pitchFamily="34" charset="0"/>
              </a:rPr>
              <a:t>FUNAD</a:t>
            </a:r>
            <a:r>
              <a:rPr lang="pt-BR" sz="1600" dirty="0" smtClean="0">
                <a:latin typeface="Arial" panose="020B0604020202020204" pitchFamily="34" charset="0"/>
                <a:cs typeface="Arial" panose="020B0604020202020204" pitchFamily="34" charset="0"/>
              </a:rPr>
              <a:t>, </a:t>
            </a:r>
            <a:r>
              <a:rPr lang="pt-BR" sz="1600" dirty="0">
                <a:latin typeface="Arial" panose="020B0604020202020204" pitchFamily="34" charset="0"/>
                <a:cs typeface="Arial" panose="020B0604020202020204" pitchFamily="34" charset="0"/>
              </a:rPr>
              <a:t>condicionados à sua disponibilidade orçamentária e financeira.</a:t>
            </a:r>
          </a:p>
          <a:p>
            <a:pPr algn="just">
              <a:lnSpc>
                <a:spcPct val="170000"/>
              </a:lnSpc>
              <a:spcBef>
                <a:spcPts val="600"/>
              </a:spcBef>
              <a:spcAft>
                <a:spcPts val="600"/>
              </a:spcAft>
            </a:pPr>
            <a:r>
              <a:rPr lang="pt-BR" sz="1600" dirty="0">
                <a:latin typeface="Arial" panose="020B0604020202020204" pitchFamily="34" charset="0"/>
                <a:cs typeface="Arial" panose="020B0604020202020204" pitchFamily="34" charset="0"/>
              </a:rPr>
              <a:t>Art. </a:t>
            </a:r>
            <a:r>
              <a:rPr lang="pt-BR" sz="1600" dirty="0" smtClean="0">
                <a:latin typeface="Arial" panose="020B0604020202020204" pitchFamily="34" charset="0"/>
                <a:cs typeface="Arial" panose="020B0604020202020204" pitchFamily="34" charset="0"/>
              </a:rPr>
              <a:t>26: o </a:t>
            </a:r>
            <a:r>
              <a:rPr lang="pt-BR" sz="1600" dirty="0">
                <a:latin typeface="Arial" panose="020B0604020202020204" pitchFamily="34" charset="0"/>
                <a:cs typeface="Arial" panose="020B0604020202020204" pitchFamily="34" charset="0"/>
              </a:rPr>
              <a:t>usuário e o dependente de drogas que, em razão da prática de </a:t>
            </a:r>
            <a:r>
              <a:rPr lang="pt-BR" sz="1600" b="1" u="sng" dirty="0">
                <a:latin typeface="Arial" panose="020B0604020202020204" pitchFamily="34" charset="0"/>
                <a:cs typeface="Arial" panose="020B0604020202020204" pitchFamily="34" charset="0"/>
              </a:rPr>
              <a:t>infração penal</a:t>
            </a:r>
            <a:r>
              <a:rPr lang="pt-BR" sz="1600" dirty="0">
                <a:latin typeface="Arial" panose="020B0604020202020204" pitchFamily="34" charset="0"/>
                <a:cs typeface="Arial" panose="020B0604020202020204" pitchFamily="34" charset="0"/>
              </a:rPr>
              <a:t>, estiverem cumprindo pena privativa de liberdade ou submetidos a medida de segurança, têm </a:t>
            </a:r>
            <a:r>
              <a:rPr lang="pt-BR" sz="1600" b="1" u="sng" dirty="0">
                <a:latin typeface="Arial" panose="020B0604020202020204" pitchFamily="34" charset="0"/>
                <a:cs typeface="Arial" panose="020B0604020202020204" pitchFamily="34" charset="0"/>
              </a:rPr>
              <a:t>garantidos</a:t>
            </a:r>
            <a:r>
              <a:rPr lang="pt-BR" sz="1600" dirty="0">
                <a:latin typeface="Arial" panose="020B0604020202020204" pitchFamily="34" charset="0"/>
                <a:cs typeface="Arial" panose="020B0604020202020204" pitchFamily="34" charset="0"/>
              </a:rPr>
              <a:t> os serviços de atenção à sua saúde, definidos pelo respectivo sistema penitenciário</a:t>
            </a:r>
            <a:r>
              <a:rPr lang="pt-BR" sz="1600" dirty="0" smtClean="0">
                <a:latin typeface="Arial" panose="020B0604020202020204" pitchFamily="34" charset="0"/>
                <a:cs typeface="Arial" panose="020B0604020202020204" pitchFamily="34" charset="0"/>
              </a:rPr>
              <a:t>.</a:t>
            </a:r>
          </a:p>
          <a:p>
            <a:pPr algn="just">
              <a:lnSpc>
                <a:spcPct val="170000"/>
              </a:lnSpc>
              <a:spcBef>
                <a:spcPts val="600"/>
              </a:spcBef>
              <a:spcAft>
                <a:spcPts val="600"/>
              </a:spcAft>
            </a:pPr>
            <a:r>
              <a:rPr lang="pt-BR" sz="1600" dirty="0">
                <a:latin typeface="Arial" panose="020B0604020202020204" pitchFamily="34" charset="0"/>
                <a:cs typeface="Arial" panose="020B0604020202020204" pitchFamily="34" charset="0"/>
              </a:rPr>
              <a:t>Art. 27: as penas previstas neste Capítulo poderão ser aplicadas isolada ou cumulativamente, bem como substituídas a qualquer tempo, ouvidos o Ministério Público e o defensor</a:t>
            </a:r>
            <a:r>
              <a:rPr lang="pt-BR" sz="1600" dirty="0" smtClean="0">
                <a:latin typeface="Arial" panose="020B0604020202020204" pitchFamily="34" charset="0"/>
                <a:cs typeface="Arial" panose="020B0604020202020204" pitchFamily="34" charset="0"/>
              </a:rPr>
              <a:t>.</a:t>
            </a:r>
            <a:endParaRPr lang="pt-BR"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868081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2103437"/>
            <a:ext cx="10515600" cy="1325563"/>
          </a:xfrm>
        </p:spPr>
        <p:txBody>
          <a:bodyPr/>
          <a:lstStyle/>
          <a:p>
            <a:pPr algn="ctr"/>
            <a:r>
              <a:rPr lang="pt-BR" b="1" dirty="0" smtClean="0">
                <a:latin typeface="Arial" panose="020B0604020202020204" pitchFamily="34" charset="0"/>
                <a:cs typeface="Arial" panose="020B0604020202020204" pitchFamily="34" charset="0"/>
              </a:rPr>
              <a:t>As Infrações Penais na Lei nº 11343/06</a:t>
            </a:r>
            <a:endParaRPr lang="pt-B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573960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1"/>
            <a:ext cx="12192000" cy="6858000"/>
          </a:xfrm>
        </p:spPr>
        <p:txBody>
          <a:bodyPr>
            <a:noAutofit/>
          </a:bodyPr>
          <a:lstStyle/>
          <a:p>
            <a:pPr marL="0" indent="0" algn="just">
              <a:lnSpc>
                <a:spcPct val="170000"/>
              </a:lnSpc>
              <a:spcBef>
                <a:spcPts val="600"/>
              </a:spcBef>
              <a:spcAft>
                <a:spcPts val="600"/>
              </a:spcAft>
              <a:buNone/>
            </a:pPr>
            <a:r>
              <a:rPr lang="pt-BR" sz="1400" b="1" dirty="0" smtClean="0">
                <a:latin typeface="Arial" panose="020B0604020202020204" pitchFamily="34" charset="0"/>
                <a:cs typeface="Arial" panose="020B0604020202020204" pitchFamily="34" charset="0"/>
              </a:rPr>
              <a:t>Porte de Drogas Para Consumo Pessoal</a:t>
            </a:r>
          </a:p>
          <a:p>
            <a:pPr algn="just">
              <a:lnSpc>
                <a:spcPct val="170000"/>
              </a:lnSpc>
              <a:spcBef>
                <a:spcPts val="600"/>
              </a:spcBef>
              <a:spcAft>
                <a:spcPts val="600"/>
              </a:spcAft>
            </a:pPr>
            <a:r>
              <a:rPr lang="pt-BR" sz="1400" b="1" u="sng" dirty="0" smtClean="0">
                <a:latin typeface="Arial" panose="020B0604020202020204" pitchFamily="34" charset="0"/>
                <a:cs typeface="Arial" panose="020B0604020202020204" pitchFamily="34" charset="0"/>
              </a:rPr>
              <a:t>Art</a:t>
            </a:r>
            <a:r>
              <a:rPr lang="pt-BR" sz="1400" b="1" u="sng" dirty="0">
                <a:latin typeface="Arial" panose="020B0604020202020204" pitchFamily="34" charset="0"/>
                <a:cs typeface="Arial" panose="020B0604020202020204" pitchFamily="34" charset="0"/>
              </a:rPr>
              <a:t>. 28</a:t>
            </a:r>
            <a:r>
              <a:rPr lang="pt-BR" sz="1400" dirty="0">
                <a:latin typeface="Arial" panose="020B0604020202020204" pitchFamily="34" charset="0"/>
                <a:cs typeface="Arial" panose="020B0604020202020204" pitchFamily="34" charset="0"/>
              </a:rPr>
              <a:t>.  Quem adquirir, guardar, tiver em depósito, transportar ou trouxer consigo, para consumo pessoal, drogas sem autorização ou em desacordo com determinação legal ou regulamentar será submetido às seguintes </a:t>
            </a:r>
            <a:r>
              <a:rPr lang="pt-BR" sz="1400" dirty="0" smtClean="0">
                <a:latin typeface="Arial" panose="020B0604020202020204" pitchFamily="34" charset="0"/>
                <a:cs typeface="Arial" panose="020B0604020202020204" pitchFamily="34" charset="0"/>
              </a:rPr>
              <a:t>penas (</a:t>
            </a:r>
            <a:r>
              <a:rPr lang="pt-BR" sz="1400" b="1" dirty="0" smtClean="0">
                <a:latin typeface="Arial" panose="020B0604020202020204" pitchFamily="34" charset="0"/>
                <a:cs typeface="Arial" panose="020B0604020202020204" pitchFamily="34" charset="0"/>
              </a:rPr>
              <a:t>alternada ou cumulativamente</a:t>
            </a:r>
            <a:r>
              <a:rPr lang="pt-BR" sz="1400" dirty="0" smtClean="0">
                <a:latin typeface="Arial" panose="020B0604020202020204" pitchFamily="34" charset="0"/>
                <a:cs typeface="Arial" panose="020B0604020202020204" pitchFamily="34" charset="0"/>
              </a:rPr>
              <a:t>):</a:t>
            </a:r>
          </a:p>
          <a:p>
            <a:pPr marL="0" indent="0" algn="just">
              <a:lnSpc>
                <a:spcPct val="170000"/>
              </a:lnSpc>
              <a:spcBef>
                <a:spcPts val="600"/>
              </a:spcBef>
              <a:spcAft>
                <a:spcPts val="600"/>
              </a:spcAft>
              <a:buNone/>
            </a:pPr>
            <a:r>
              <a:rPr lang="pt-BR" sz="1400" dirty="0" smtClean="0">
                <a:latin typeface="Arial" panose="020B0604020202020204" pitchFamily="34" charset="0"/>
                <a:cs typeface="Arial" panose="020B0604020202020204" pitchFamily="34" charset="0"/>
              </a:rPr>
              <a:t>I </a:t>
            </a:r>
            <a:r>
              <a:rPr lang="pt-BR" sz="1400" dirty="0">
                <a:latin typeface="Arial" panose="020B0604020202020204" pitchFamily="34" charset="0"/>
                <a:cs typeface="Arial" panose="020B0604020202020204" pitchFamily="34" charset="0"/>
              </a:rPr>
              <a:t>- advertência sobre os efeitos das </a:t>
            </a:r>
            <a:r>
              <a:rPr lang="pt-BR" sz="1400" dirty="0" smtClean="0">
                <a:latin typeface="Arial" panose="020B0604020202020204" pitchFamily="34" charset="0"/>
                <a:cs typeface="Arial" panose="020B0604020202020204" pitchFamily="34" charset="0"/>
              </a:rPr>
              <a:t>drogas (</a:t>
            </a:r>
            <a:r>
              <a:rPr lang="pt-BR" sz="1400" b="1" dirty="0" smtClean="0">
                <a:latin typeface="Arial" panose="020B0604020202020204" pitchFamily="34" charset="0"/>
                <a:cs typeface="Arial" panose="020B0604020202020204" pitchFamily="34" charset="0"/>
              </a:rPr>
              <a:t>não é o mesmo que admoestação verbal</a:t>
            </a:r>
            <a:r>
              <a:rPr lang="pt-BR" sz="1400" dirty="0" smtClean="0">
                <a:latin typeface="Arial" panose="020B0604020202020204" pitchFamily="34" charset="0"/>
                <a:cs typeface="Arial" panose="020B0604020202020204" pitchFamily="34" charset="0"/>
              </a:rPr>
              <a:t>);</a:t>
            </a:r>
            <a:endParaRPr lang="pt-BR" sz="1400" dirty="0">
              <a:latin typeface="Arial" panose="020B0604020202020204" pitchFamily="34" charset="0"/>
              <a:cs typeface="Arial" panose="020B0604020202020204" pitchFamily="34" charset="0"/>
            </a:endParaRPr>
          </a:p>
          <a:p>
            <a:pPr marL="0" indent="0" algn="just">
              <a:lnSpc>
                <a:spcPct val="170000"/>
              </a:lnSpc>
              <a:spcBef>
                <a:spcPts val="600"/>
              </a:spcBef>
              <a:spcAft>
                <a:spcPts val="600"/>
              </a:spcAft>
              <a:buNone/>
            </a:pPr>
            <a:r>
              <a:rPr lang="pt-BR" sz="1400" dirty="0" smtClean="0">
                <a:latin typeface="Arial" panose="020B0604020202020204" pitchFamily="34" charset="0"/>
                <a:cs typeface="Arial" panose="020B0604020202020204" pitchFamily="34" charset="0"/>
              </a:rPr>
              <a:t>II </a:t>
            </a:r>
            <a:r>
              <a:rPr lang="pt-BR" sz="1400" dirty="0">
                <a:latin typeface="Arial" panose="020B0604020202020204" pitchFamily="34" charset="0"/>
                <a:cs typeface="Arial" panose="020B0604020202020204" pitchFamily="34" charset="0"/>
              </a:rPr>
              <a:t>- prestação de serviços à </a:t>
            </a:r>
            <a:r>
              <a:rPr lang="pt-BR" sz="1400" dirty="0" smtClean="0">
                <a:latin typeface="Arial" panose="020B0604020202020204" pitchFamily="34" charset="0"/>
                <a:cs typeface="Arial" panose="020B0604020202020204" pitchFamily="34" charset="0"/>
              </a:rPr>
              <a:t>comunidade;</a:t>
            </a:r>
            <a:endParaRPr lang="pt-BR" sz="1400" dirty="0">
              <a:latin typeface="Arial" panose="020B0604020202020204" pitchFamily="34" charset="0"/>
              <a:cs typeface="Arial" panose="020B0604020202020204" pitchFamily="34" charset="0"/>
            </a:endParaRPr>
          </a:p>
          <a:p>
            <a:pPr marL="0" indent="0" algn="just">
              <a:lnSpc>
                <a:spcPct val="170000"/>
              </a:lnSpc>
              <a:spcBef>
                <a:spcPts val="600"/>
              </a:spcBef>
              <a:spcAft>
                <a:spcPts val="600"/>
              </a:spcAft>
              <a:buNone/>
            </a:pPr>
            <a:r>
              <a:rPr lang="pt-BR" sz="1400" dirty="0" smtClean="0">
                <a:latin typeface="Arial" panose="020B0604020202020204" pitchFamily="34" charset="0"/>
                <a:cs typeface="Arial" panose="020B0604020202020204" pitchFamily="34" charset="0"/>
              </a:rPr>
              <a:t>III </a:t>
            </a:r>
            <a:r>
              <a:rPr lang="pt-BR" sz="1400" dirty="0">
                <a:latin typeface="Arial" panose="020B0604020202020204" pitchFamily="34" charset="0"/>
                <a:cs typeface="Arial" panose="020B0604020202020204" pitchFamily="34" charset="0"/>
              </a:rPr>
              <a:t>- medida educativa de comparecimento a programa ou curso </a:t>
            </a:r>
            <a:r>
              <a:rPr lang="pt-BR" sz="1400" dirty="0" smtClean="0">
                <a:latin typeface="Arial" panose="020B0604020202020204" pitchFamily="34" charset="0"/>
                <a:cs typeface="Arial" panose="020B0604020202020204" pitchFamily="34" charset="0"/>
              </a:rPr>
              <a:t>educativo.</a:t>
            </a:r>
            <a:endParaRPr lang="pt-BR" sz="1400" dirty="0">
              <a:latin typeface="Arial" panose="020B0604020202020204" pitchFamily="34" charset="0"/>
              <a:cs typeface="Arial" panose="020B0604020202020204" pitchFamily="34" charset="0"/>
            </a:endParaRPr>
          </a:p>
          <a:p>
            <a:pPr marL="0" indent="0" algn="just">
              <a:lnSpc>
                <a:spcPct val="170000"/>
              </a:lnSpc>
              <a:spcBef>
                <a:spcPts val="600"/>
              </a:spcBef>
              <a:spcAft>
                <a:spcPts val="600"/>
              </a:spcAft>
              <a:buNone/>
            </a:pPr>
            <a:r>
              <a:rPr lang="pt-BR" sz="1400" dirty="0" smtClean="0">
                <a:latin typeface="Arial" panose="020B0604020202020204" pitchFamily="34" charset="0"/>
                <a:cs typeface="Arial" panose="020B0604020202020204" pitchFamily="34" charset="0"/>
              </a:rPr>
              <a:t>§ 1º: Às </a:t>
            </a:r>
            <a:r>
              <a:rPr lang="pt-BR" sz="1400" dirty="0">
                <a:latin typeface="Arial" panose="020B0604020202020204" pitchFamily="34" charset="0"/>
                <a:cs typeface="Arial" panose="020B0604020202020204" pitchFamily="34" charset="0"/>
              </a:rPr>
              <a:t>mesmas medidas submete-se quem, para seu </a:t>
            </a:r>
            <a:r>
              <a:rPr lang="pt-BR" sz="1400" b="1" u="sng" dirty="0">
                <a:latin typeface="Arial" panose="020B0604020202020204" pitchFamily="34" charset="0"/>
                <a:cs typeface="Arial" panose="020B0604020202020204" pitchFamily="34" charset="0"/>
              </a:rPr>
              <a:t>consumo pessoal</a:t>
            </a:r>
            <a:r>
              <a:rPr lang="pt-BR" sz="1400" dirty="0">
                <a:latin typeface="Arial" panose="020B0604020202020204" pitchFamily="34" charset="0"/>
                <a:cs typeface="Arial" panose="020B0604020202020204" pitchFamily="34" charset="0"/>
              </a:rPr>
              <a:t>, semeia, cultiva ou colhe plantas destinadas à preparação de pequena quantidade de substância ou produto capaz de causar dependência física ou psíquica</a:t>
            </a:r>
            <a:r>
              <a:rPr lang="pt-BR" sz="1400" dirty="0" smtClean="0">
                <a:latin typeface="Arial" panose="020B0604020202020204" pitchFamily="34" charset="0"/>
                <a:cs typeface="Arial" panose="020B0604020202020204" pitchFamily="34" charset="0"/>
              </a:rPr>
              <a:t>. </a:t>
            </a:r>
            <a:r>
              <a:rPr lang="pt-BR" sz="1400" b="1" u="sng" dirty="0">
                <a:latin typeface="Arial" panose="020B0604020202020204" pitchFamily="34" charset="0"/>
                <a:cs typeface="Arial" panose="020B0604020202020204" pitchFamily="34" charset="0"/>
              </a:rPr>
              <a:t>*31/01/2019</a:t>
            </a:r>
            <a:r>
              <a:rPr lang="pt-BR" sz="1400" b="1" dirty="0">
                <a:latin typeface="Arial" panose="020B0604020202020204" pitchFamily="34" charset="0"/>
                <a:cs typeface="Arial" panose="020B0604020202020204" pitchFamily="34" charset="0"/>
              </a:rPr>
              <a:t>:</a:t>
            </a:r>
            <a:r>
              <a:rPr lang="pt-BR" sz="1400" dirty="0">
                <a:latin typeface="Arial" panose="020B0604020202020204" pitchFamily="34" charset="0"/>
                <a:cs typeface="Arial" panose="020B0604020202020204" pitchFamily="34" charset="0"/>
              </a:rPr>
              <a:t> DPESP obtém salvo-conduto em HC no TJSP para que uma mãe de uma criança com autismo cultive maconha em casa para seu </a:t>
            </a:r>
            <a:r>
              <a:rPr lang="pt-BR" sz="1400" dirty="0" smtClean="0">
                <a:latin typeface="Arial" panose="020B0604020202020204" pitchFamily="34" charset="0"/>
                <a:cs typeface="Arial" panose="020B0604020202020204" pitchFamily="34" charset="0"/>
              </a:rPr>
              <a:t>tratamento (não era para “consumo pessoal”).</a:t>
            </a:r>
          </a:p>
          <a:p>
            <a:pPr marL="0" indent="0" algn="just">
              <a:lnSpc>
                <a:spcPct val="170000"/>
              </a:lnSpc>
              <a:spcBef>
                <a:spcPts val="600"/>
              </a:spcBef>
              <a:spcAft>
                <a:spcPts val="600"/>
              </a:spcAft>
              <a:buNone/>
            </a:pPr>
            <a:r>
              <a:rPr lang="pt-BR" sz="1400" dirty="0" smtClean="0">
                <a:latin typeface="Arial" panose="020B0604020202020204" pitchFamily="34" charset="0"/>
                <a:cs typeface="Arial" panose="020B0604020202020204" pitchFamily="34" charset="0"/>
              </a:rPr>
              <a:t>§ 2º: Para </a:t>
            </a:r>
            <a:r>
              <a:rPr lang="pt-BR" sz="1400" b="1" u="sng" dirty="0">
                <a:latin typeface="Arial" panose="020B0604020202020204" pitchFamily="34" charset="0"/>
                <a:cs typeface="Arial" panose="020B0604020202020204" pitchFamily="34" charset="0"/>
              </a:rPr>
              <a:t>determinar</a:t>
            </a:r>
            <a:r>
              <a:rPr lang="pt-BR" sz="1400" dirty="0">
                <a:latin typeface="Arial" panose="020B0604020202020204" pitchFamily="34" charset="0"/>
                <a:cs typeface="Arial" panose="020B0604020202020204" pitchFamily="34" charset="0"/>
              </a:rPr>
              <a:t> se a droga destinava-se a consumo pessoal, o juiz atenderá à natureza e à quantidade da substância apreendida, ao local e às condições em que se desenvolveu a ação, às circunstâncias sociais e pessoais, bem como à conduta e aos antecedentes do agente</a:t>
            </a:r>
            <a:r>
              <a:rPr lang="pt-BR" sz="1400" dirty="0" smtClean="0">
                <a:latin typeface="Arial" panose="020B0604020202020204" pitchFamily="34" charset="0"/>
                <a:cs typeface="Arial" panose="020B0604020202020204" pitchFamily="34" charset="0"/>
              </a:rPr>
              <a:t>.</a:t>
            </a:r>
          </a:p>
          <a:p>
            <a:pPr marL="0" indent="0" algn="just">
              <a:lnSpc>
                <a:spcPct val="170000"/>
              </a:lnSpc>
              <a:spcBef>
                <a:spcPts val="600"/>
              </a:spcBef>
              <a:spcAft>
                <a:spcPts val="600"/>
              </a:spcAft>
              <a:buNone/>
            </a:pPr>
            <a:r>
              <a:rPr lang="pt-BR" sz="1400" b="1" u="sng" dirty="0" smtClean="0">
                <a:latin typeface="Arial" panose="020B0604020202020204" pitchFamily="34" charset="0"/>
                <a:cs typeface="Arial" panose="020B0604020202020204" pitchFamily="34" charset="0"/>
              </a:rPr>
              <a:t>OBS.</a:t>
            </a:r>
            <a:r>
              <a:rPr lang="pt-BR" sz="1400" b="1" dirty="0" smtClean="0">
                <a:latin typeface="Arial" panose="020B0604020202020204" pitchFamily="34" charset="0"/>
                <a:cs typeface="Arial" panose="020B0604020202020204" pitchFamily="34" charset="0"/>
              </a:rPr>
              <a:t>: quem são os mais atingidos por esses critérios? Análise dos </a:t>
            </a:r>
            <a:r>
              <a:rPr lang="pt-BR" sz="1400" b="1" dirty="0" err="1" smtClean="0">
                <a:latin typeface="Arial" panose="020B0604020202020204" pitchFamily="34" charset="0"/>
                <a:cs typeface="Arial" panose="020B0604020202020204" pitchFamily="34" charset="0"/>
              </a:rPr>
              <a:t>ilegalismos</a:t>
            </a:r>
            <a:r>
              <a:rPr lang="pt-BR" sz="1400" b="1" dirty="0" smtClean="0">
                <a:latin typeface="Arial" panose="020B0604020202020204" pitchFamily="34" charset="0"/>
                <a:cs typeface="Arial" panose="020B0604020202020204" pitchFamily="34" charset="0"/>
              </a:rPr>
              <a:t> em Michel Foucault.</a:t>
            </a:r>
            <a:endParaRPr lang="pt-BR" sz="1400" b="1" dirty="0">
              <a:latin typeface="Arial" panose="020B0604020202020204" pitchFamily="34" charset="0"/>
              <a:cs typeface="Arial" panose="020B0604020202020204" pitchFamily="34" charset="0"/>
            </a:endParaRPr>
          </a:p>
          <a:p>
            <a:pPr marL="0" indent="0" algn="just">
              <a:lnSpc>
                <a:spcPct val="170000"/>
              </a:lnSpc>
              <a:spcBef>
                <a:spcPts val="600"/>
              </a:spcBef>
              <a:spcAft>
                <a:spcPts val="600"/>
              </a:spcAft>
              <a:buNone/>
            </a:pPr>
            <a:r>
              <a:rPr lang="pt-BR" sz="1400" dirty="0" smtClean="0">
                <a:latin typeface="Arial" panose="020B0604020202020204" pitchFamily="34" charset="0"/>
                <a:cs typeface="Arial" panose="020B0604020202020204" pitchFamily="34" charset="0"/>
              </a:rPr>
              <a:t>§§ 3º e 4º: prazo </a:t>
            </a:r>
            <a:r>
              <a:rPr lang="pt-BR" sz="1400" dirty="0">
                <a:latin typeface="Arial" panose="020B0604020202020204" pitchFamily="34" charset="0"/>
                <a:cs typeface="Arial" panose="020B0604020202020204" pitchFamily="34" charset="0"/>
              </a:rPr>
              <a:t>máximo de </a:t>
            </a:r>
            <a:r>
              <a:rPr lang="pt-BR" sz="1400" dirty="0" smtClean="0">
                <a:latin typeface="Arial" panose="020B0604020202020204" pitchFamily="34" charset="0"/>
                <a:cs typeface="Arial" panose="020B0604020202020204" pitchFamily="34" charset="0"/>
              </a:rPr>
              <a:t>05 meses para o “</a:t>
            </a:r>
            <a:r>
              <a:rPr lang="pt-BR" sz="1400" dirty="0">
                <a:latin typeface="Arial" panose="020B0604020202020204" pitchFamily="34" charset="0"/>
                <a:cs typeface="Arial" panose="020B0604020202020204" pitchFamily="34" charset="0"/>
              </a:rPr>
              <a:t>primário</a:t>
            </a:r>
            <a:r>
              <a:rPr lang="pt-BR" sz="1400" dirty="0" smtClean="0">
                <a:latin typeface="Arial" panose="020B0604020202020204" pitchFamily="34" charset="0"/>
                <a:cs typeface="Arial" panose="020B0604020202020204" pitchFamily="34" charset="0"/>
              </a:rPr>
              <a:t>” e </a:t>
            </a:r>
            <a:r>
              <a:rPr lang="pt-BR" sz="1400" dirty="0">
                <a:latin typeface="Arial" panose="020B0604020202020204" pitchFamily="34" charset="0"/>
                <a:cs typeface="Arial" panose="020B0604020202020204" pitchFamily="34" charset="0"/>
              </a:rPr>
              <a:t>de 10 (dez) meses para o “reincidente específico</a:t>
            </a:r>
            <a:r>
              <a:rPr lang="pt-BR" sz="1400" dirty="0" smtClean="0">
                <a:latin typeface="Arial" panose="020B0604020202020204" pitchFamily="34" charset="0"/>
                <a:cs typeface="Arial" panose="020B0604020202020204" pitchFamily="34" charset="0"/>
              </a:rPr>
              <a:t>”. </a:t>
            </a:r>
            <a:r>
              <a:rPr lang="pt-BR" sz="1400" b="1" u="sng" dirty="0" smtClean="0">
                <a:latin typeface="Arial" panose="020B0604020202020204" pitchFamily="34" charset="0"/>
                <a:cs typeface="Arial" panose="020B0604020202020204" pitchFamily="34" charset="0"/>
              </a:rPr>
              <a:t>RE 635659/SP/STF</a:t>
            </a:r>
            <a:r>
              <a:rPr lang="pt-BR" sz="1400" b="1" dirty="0" smtClean="0">
                <a:latin typeface="Arial" panose="020B0604020202020204" pitchFamily="34" charset="0"/>
                <a:cs typeface="Arial" panose="020B0604020202020204" pitchFamily="34" charset="0"/>
              </a:rPr>
              <a:t>: </a:t>
            </a:r>
            <a:r>
              <a:rPr lang="pt-BR" sz="1400" dirty="0" smtClean="0">
                <a:latin typeface="Arial" panose="020B0604020202020204" pitchFamily="34" charset="0"/>
                <a:cs typeface="Arial" panose="020B0604020202020204" pitchFamily="34" charset="0"/>
              </a:rPr>
              <a:t>Gilmar Mendes já entendia que o art. 28 é inconstitucional por violação dos princípios da subsidiariedade e da ofensividade. </a:t>
            </a:r>
            <a:r>
              <a:rPr lang="pt-BR" sz="1400" b="1" u="sng" dirty="0" smtClean="0">
                <a:latin typeface="Arial" panose="020B0604020202020204" pitchFamily="34" charset="0"/>
                <a:cs typeface="Arial" panose="020B0604020202020204" pitchFamily="34" charset="0"/>
              </a:rPr>
              <a:t>17/02/2019</a:t>
            </a:r>
            <a:r>
              <a:rPr lang="pt-BR" sz="1400" b="1" dirty="0" smtClean="0">
                <a:latin typeface="Arial" panose="020B0604020202020204" pitchFamily="34" charset="0"/>
                <a:cs typeface="Arial" panose="020B0604020202020204" pitchFamily="34" charset="0"/>
              </a:rPr>
              <a:t>:</a:t>
            </a:r>
            <a:r>
              <a:rPr lang="pt-BR" sz="1400" dirty="0" smtClean="0">
                <a:latin typeface="Arial" panose="020B0604020202020204" pitchFamily="34" charset="0"/>
                <a:cs typeface="Arial" panose="020B0604020202020204" pitchFamily="34" charset="0"/>
              </a:rPr>
              <a:t> o STJ negou provimento a um recurso especial do MPSP para reiterar que o cometimento anterior do crime previsto no art. 28 não implica em reincidência (proporcionalidade).</a:t>
            </a:r>
            <a:endParaRPr lang="pt-BR"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4326454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0"/>
            <a:ext cx="12192000" cy="6858000"/>
          </a:xfrm>
        </p:spPr>
        <p:txBody>
          <a:bodyPr>
            <a:normAutofit fontScale="55000" lnSpcReduction="20000"/>
          </a:bodyPr>
          <a:lstStyle/>
          <a:p>
            <a:pPr marL="0" indent="0" algn="just">
              <a:lnSpc>
                <a:spcPct val="170000"/>
              </a:lnSpc>
              <a:spcBef>
                <a:spcPts val="600"/>
              </a:spcBef>
              <a:spcAft>
                <a:spcPts val="600"/>
              </a:spcAft>
              <a:buNone/>
            </a:pPr>
            <a:r>
              <a:rPr lang="pt-BR" dirty="0">
                <a:latin typeface="Arial" panose="020B0604020202020204" pitchFamily="34" charset="0"/>
                <a:cs typeface="Arial" panose="020B0604020202020204" pitchFamily="34" charset="0"/>
              </a:rPr>
              <a:t>§ 5º: a </a:t>
            </a:r>
            <a:r>
              <a:rPr lang="pt-BR" b="1" u="sng" dirty="0">
                <a:latin typeface="Arial" panose="020B0604020202020204" pitchFamily="34" charset="0"/>
                <a:cs typeface="Arial" panose="020B0604020202020204" pitchFamily="34" charset="0"/>
              </a:rPr>
              <a:t>prestação de serviços à comunidade</a:t>
            </a:r>
            <a:r>
              <a:rPr lang="pt-BR" dirty="0">
                <a:latin typeface="Arial" panose="020B0604020202020204" pitchFamily="34" charset="0"/>
                <a:cs typeface="Arial" panose="020B0604020202020204" pitchFamily="34" charset="0"/>
              </a:rPr>
              <a:t> será cumprida em programas comunitários, entidades educacionais ou assistenciais, hospitais, estabelecimentos congêneres, públicos ou privados sem fins lucrativos, que se ocupem, </a:t>
            </a:r>
            <a:r>
              <a:rPr lang="pt-BR" b="1" u="sng" dirty="0">
                <a:latin typeface="Arial" panose="020B0604020202020204" pitchFamily="34" charset="0"/>
                <a:cs typeface="Arial" panose="020B0604020202020204" pitchFamily="34" charset="0"/>
              </a:rPr>
              <a:t>preferencialmente</a:t>
            </a:r>
            <a:r>
              <a:rPr lang="pt-BR" dirty="0">
                <a:latin typeface="Arial" panose="020B0604020202020204" pitchFamily="34" charset="0"/>
                <a:cs typeface="Arial" panose="020B0604020202020204" pitchFamily="34" charset="0"/>
              </a:rPr>
              <a:t>, da prevenção do consumo ou da recuperação de usuários e dependentes de drogas.</a:t>
            </a:r>
          </a:p>
          <a:p>
            <a:pPr marL="0" indent="0" algn="just">
              <a:lnSpc>
                <a:spcPct val="170000"/>
              </a:lnSpc>
              <a:spcBef>
                <a:spcPts val="600"/>
              </a:spcBef>
              <a:spcAft>
                <a:spcPts val="600"/>
              </a:spcAft>
              <a:buNone/>
            </a:pPr>
            <a:r>
              <a:rPr lang="pt-BR" dirty="0" smtClean="0">
                <a:latin typeface="Arial" panose="020B0604020202020204" pitchFamily="34" charset="0"/>
                <a:cs typeface="Arial" panose="020B0604020202020204" pitchFamily="34" charset="0"/>
              </a:rPr>
              <a:t>§ 6º: Para </a:t>
            </a:r>
            <a:r>
              <a:rPr lang="pt-BR" b="1" u="sng" dirty="0">
                <a:latin typeface="Arial" panose="020B0604020202020204" pitchFamily="34" charset="0"/>
                <a:cs typeface="Arial" panose="020B0604020202020204" pitchFamily="34" charset="0"/>
              </a:rPr>
              <a:t>garantia do cumprimento</a:t>
            </a:r>
            <a:r>
              <a:rPr lang="pt-BR" dirty="0">
                <a:latin typeface="Arial" panose="020B0604020202020204" pitchFamily="34" charset="0"/>
                <a:cs typeface="Arial" panose="020B0604020202020204" pitchFamily="34" charset="0"/>
              </a:rPr>
              <a:t> das </a:t>
            </a:r>
            <a:r>
              <a:rPr lang="pt-BR" b="1" u="sng" dirty="0">
                <a:latin typeface="Arial" panose="020B0604020202020204" pitchFamily="34" charset="0"/>
                <a:cs typeface="Arial" panose="020B0604020202020204" pitchFamily="34" charset="0"/>
              </a:rPr>
              <a:t>medidas educativas</a:t>
            </a:r>
            <a:r>
              <a:rPr lang="pt-BR" dirty="0">
                <a:latin typeface="Arial" panose="020B0604020202020204" pitchFamily="34" charset="0"/>
                <a:cs typeface="Arial" panose="020B0604020202020204" pitchFamily="34" charset="0"/>
              </a:rPr>
              <a:t> a que se refere o caput, nos incisos I, II e III, a que injustificadamente se recuse o agente, poderá o juiz submetê-lo, sucessivamente a:</a:t>
            </a:r>
          </a:p>
          <a:p>
            <a:pPr marL="0" indent="0" algn="just">
              <a:lnSpc>
                <a:spcPct val="170000"/>
              </a:lnSpc>
              <a:spcBef>
                <a:spcPts val="600"/>
              </a:spcBef>
              <a:spcAft>
                <a:spcPts val="600"/>
              </a:spcAft>
              <a:buNone/>
            </a:pPr>
            <a:r>
              <a:rPr lang="pt-BR" dirty="0">
                <a:latin typeface="Arial" panose="020B0604020202020204" pitchFamily="34" charset="0"/>
                <a:cs typeface="Arial" panose="020B0604020202020204" pitchFamily="34" charset="0"/>
              </a:rPr>
              <a:t>I - admoestação </a:t>
            </a:r>
            <a:r>
              <a:rPr lang="pt-BR" dirty="0" smtClean="0">
                <a:latin typeface="Arial" panose="020B0604020202020204" pitchFamily="34" charset="0"/>
                <a:cs typeface="Arial" panose="020B0604020202020204" pitchFamily="34" charset="0"/>
              </a:rPr>
              <a:t>verbal (</a:t>
            </a:r>
            <a:r>
              <a:rPr lang="pt-BR" b="1" u="sng" dirty="0" smtClean="0">
                <a:latin typeface="Arial" panose="020B0604020202020204" pitchFamily="34" charset="0"/>
                <a:cs typeface="Arial" panose="020B0604020202020204" pitchFamily="34" charset="0"/>
              </a:rPr>
              <a:t>“pena da pena”</a:t>
            </a:r>
            <a:r>
              <a:rPr lang="pt-BR" dirty="0" smtClean="0">
                <a:latin typeface="Arial" panose="020B0604020202020204" pitchFamily="34" charset="0"/>
                <a:cs typeface="Arial" panose="020B0604020202020204" pitchFamily="34" charset="0"/>
              </a:rPr>
              <a:t>);</a:t>
            </a:r>
            <a:endParaRPr lang="pt-BR" dirty="0">
              <a:latin typeface="Arial" panose="020B0604020202020204" pitchFamily="34" charset="0"/>
              <a:cs typeface="Arial" panose="020B0604020202020204" pitchFamily="34" charset="0"/>
            </a:endParaRPr>
          </a:p>
          <a:p>
            <a:pPr marL="0" indent="0" algn="just">
              <a:lnSpc>
                <a:spcPct val="170000"/>
              </a:lnSpc>
              <a:spcBef>
                <a:spcPts val="600"/>
              </a:spcBef>
              <a:spcAft>
                <a:spcPts val="600"/>
              </a:spcAft>
              <a:buNone/>
            </a:pPr>
            <a:r>
              <a:rPr lang="pt-BR" dirty="0">
                <a:latin typeface="Arial" panose="020B0604020202020204" pitchFamily="34" charset="0"/>
                <a:cs typeface="Arial" panose="020B0604020202020204" pitchFamily="34" charset="0"/>
              </a:rPr>
              <a:t>II - multa.</a:t>
            </a:r>
          </a:p>
          <a:p>
            <a:pPr marL="0" indent="0" algn="just">
              <a:lnSpc>
                <a:spcPct val="170000"/>
              </a:lnSpc>
              <a:spcBef>
                <a:spcPts val="600"/>
              </a:spcBef>
              <a:spcAft>
                <a:spcPts val="600"/>
              </a:spcAft>
              <a:buNone/>
            </a:pPr>
            <a:r>
              <a:rPr lang="pt-BR" dirty="0" smtClean="0">
                <a:latin typeface="Arial" panose="020B0604020202020204" pitchFamily="34" charset="0"/>
                <a:cs typeface="Arial" panose="020B0604020202020204" pitchFamily="34" charset="0"/>
              </a:rPr>
              <a:t>§ 7º: O </a:t>
            </a:r>
            <a:r>
              <a:rPr lang="pt-BR" dirty="0">
                <a:latin typeface="Arial" panose="020B0604020202020204" pitchFamily="34" charset="0"/>
                <a:cs typeface="Arial" panose="020B0604020202020204" pitchFamily="34" charset="0"/>
              </a:rPr>
              <a:t>juiz determinará ao Poder Público que coloque à disposição do infrator, </a:t>
            </a:r>
            <a:r>
              <a:rPr lang="pt-BR" b="1" u="sng" dirty="0">
                <a:latin typeface="Arial" panose="020B0604020202020204" pitchFamily="34" charset="0"/>
                <a:cs typeface="Arial" panose="020B0604020202020204" pitchFamily="34" charset="0"/>
              </a:rPr>
              <a:t>gratuitamente</a:t>
            </a:r>
            <a:r>
              <a:rPr lang="pt-BR" dirty="0">
                <a:latin typeface="Arial" panose="020B0604020202020204" pitchFamily="34" charset="0"/>
                <a:cs typeface="Arial" panose="020B0604020202020204" pitchFamily="34" charset="0"/>
              </a:rPr>
              <a:t>, estabelecimento de saúde, </a:t>
            </a:r>
            <a:r>
              <a:rPr lang="pt-BR" b="1" u="sng" dirty="0">
                <a:latin typeface="Arial" panose="020B0604020202020204" pitchFamily="34" charset="0"/>
                <a:cs typeface="Arial" panose="020B0604020202020204" pitchFamily="34" charset="0"/>
              </a:rPr>
              <a:t>preferencialmente ambulatorial</a:t>
            </a:r>
            <a:r>
              <a:rPr lang="pt-BR" dirty="0">
                <a:latin typeface="Arial" panose="020B0604020202020204" pitchFamily="34" charset="0"/>
                <a:cs typeface="Arial" panose="020B0604020202020204" pitchFamily="34" charset="0"/>
              </a:rPr>
              <a:t>, para tratamento especializado.</a:t>
            </a:r>
          </a:p>
          <a:p>
            <a:pPr algn="just">
              <a:lnSpc>
                <a:spcPct val="170000"/>
              </a:lnSpc>
              <a:spcBef>
                <a:spcPts val="600"/>
              </a:spcBef>
              <a:spcAft>
                <a:spcPts val="600"/>
              </a:spcAft>
            </a:pPr>
            <a:r>
              <a:rPr lang="pt-BR" dirty="0">
                <a:latin typeface="Arial" panose="020B0604020202020204" pitchFamily="34" charset="0"/>
                <a:cs typeface="Arial" panose="020B0604020202020204" pitchFamily="34" charset="0"/>
              </a:rPr>
              <a:t>Art. 29.  Na imposição da medida educativa a que se refere o inciso II do § </a:t>
            </a:r>
            <a:r>
              <a:rPr lang="pt-BR" dirty="0" smtClean="0">
                <a:latin typeface="Arial" panose="020B0604020202020204" pitchFamily="34" charset="0"/>
                <a:cs typeface="Arial" panose="020B0604020202020204" pitchFamily="34" charset="0"/>
              </a:rPr>
              <a:t>6º </a:t>
            </a:r>
            <a:r>
              <a:rPr lang="pt-BR" dirty="0">
                <a:latin typeface="Arial" panose="020B0604020202020204" pitchFamily="34" charset="0"/>
                <a:cs typeface="Arial" panose="020B0604020202020204" pitchFamily="34" charset="0"/>
              </a:rPr>
              <a:t>do art. </a:t>
            </a:r>
            <a:r>
              <a:rPr lang="pt-BR" dirty="0" smtClean="0">
                <a:latin typeface="Arial" panose="020B0604020202020204" pitchFamily="34" charset="0"/>
                <a:cs typeface="Arial" panose="020B0604020202020204" pitchFamily="34" charset="0"/>
              </a:rPr>
              <a:t>28 (</a:t>
            </a:r>
            <a:r>
              <a:rPr lang="pt-BR" b="1" u="sng" dirty="0" smtClean="0">
                <a:latin typeface="Arial" panose="020B0604020202020204" pitchFamily="34" charset="0"/>
                <a:cs typeface="Arial" panose="020B0604020202020204" pitchFamily="34" charset="0"/>
              </a:rPr>
              <a:t>multa</a:t>
            </a:r>
            <a:r>
              <a:rPr lang="pt-BR" dirty="0" smtClean="0">
                <a:latin typeface="Arial" panose="020B0604020202020204" pitchFamily="34" charset="0"/>
                <a:cs typeface="Arial" panose="020B0604020202020204" pitchFamily="34" charset="0"/>
              </a:rPr>
              <a:t>), </a:t>
            </a:r>
            <a:r>
              <a:rPr lang="pt-BR" dirty="0">
                <a:latin typeface="Arial" panose="020B0604020202020204" pitchFamily="34" charset="0"/>
                <a:cs typeface="Arial" panose="020B0604020202020204" pitchFamily="34" charset="0"/>
              </a:rPr>
              <a:t>o juiz, atendendo à </a:t>
            </a:r>
            <a:r>
              <a:rPr lang="pt-BR" b="1" u="sng" dirty="0">
                <a:latin typeface="Arial" panose="020B0604020202020204" pitchFamily="34" charset="0"/>
                <a:cs typeface="Arial" panose="020B0604020202020204" pitchFamily="34" charset="0"/>
              </a:rPr>
              <a:t>reprovabilidade da conduta</a:t>
            </a:r>
            <a:r>
              <a:rPr lang="pt-BR" dirty="0">
                <a:latin typeface="Arial" panose="020B0604020202020204" pitchFamily="34" charset="0"/>
                <a:cs typeface="Arial" panose="020B0604020202020204" pitchFamily="34" charset="0"/>
              </a:rPr>
              <a:t>, fixará o número de dias-multa, em quantidade nunca inferior a 40 </a:t>
            </a:r>
            <a:r>
              <a:rPr lang="pt-BR" dirty="0" smtClean="0">
                <a:latin typeface="Arial" panose="020B0604020202020204" pitchFamily="34" charset="0"/>
                <a:cs typeface="Arial" panose="020B0604020202020204" pitchFamily="34" charset="0"/>
              </a:rPr>
              <a:t>nem </a:t>
            </a:r>
            <a:r>
              <a:rPr lang="pt-BR" dirty="0">
                <a:latin typeface="Arial" panose="020B0604020202020204" pitchFamily="34" charset="0"/>
                <a:cs typeface="Arial" panose="020B0604020202020204" pitchFamily="34" charset="0"/>
              </a:rPr>
              <a:t>superior a </a:t>
            </a:r>
            <a:r>
              <a:rPr lang="pt-BR" dirty="0" smtClean="0">
                <a:latin typeface="Arial" panose="020B0604020202020204" pitchFamily="34" charset="0"/>
                <a:cs typeface="Arial" panose="020B0604020202020204" pitchFamily="34" charset="0"/>
              </a:rPr>
              <a:t>100, </a:t>
            </a:r>
            <a:r>
              <a:rPr lang="pt-BR" dirty="0">
                <a:latin typeface="Arial" panose="020B0604020202020204" pitchFamily="34" charset="0"/>
                <a:cs typeface="Arial" panose="020B0604020202020204" pitchFamily="34" charset="0"/>
              </a:rPr>
              <a:t>atribuindo depois a cada um, </a:t>
            </a:r>
            <a:r>
              <a:rPr lang="pt-BR" b="1" u="sng" dirty="0">
                <a:latin typeface="Arial" panose="020B0604020202020204" pitchFamily="34" charset="0"/>
                <a:cs typeface="Arial" panose="020B0604020202020204" pitchFamily="34" charset="0"/>
              </a:rPr>
              <a:t>segundo a capacidade econômica do agente</a:t>
            </a:r>
            <a:r>
              <a:rPr lang="pt-BR" dirty="0">
                <a:latin typeface="Arial" panose="020B0604020202020204" pitchFamily="34" charset="0"/>
                <a:cs typeface="Arial" panose="020B0604020202020204" pitchFamily="34" charset="0"/>
              </a:rPr>
              <a:t>, o valor de um trinta avos </a:t>
            </a:r>
            <a:r>
              <a:rPr lang="pt-BR" dirty="0" smtClean="0">
                <a:latin typeface="Arial" panose="020B0604020202020204" pitchFamily="34" charset="0"/>
                <a:cs typeface="Arial" panose="020B0604020202020204" pitchFamily="34" charset="0"/>
              </a:rPr>
              <a:t>(1/30) até 03 </a:t>
            </a:r>
            <a:r>
              <a:rPr lang="pt-BR" dirty="0">
                <a:latin typeface="Arial" panose="020B0604020202020204" pitchFamily="34" charset="0"/>
                <a:cs typeface="Arial" panose="020B0604020202020204" pitchFamily="34" charset="0"/>
              </a:rPr>
              <a:t>vezes o valor do maior salário mínimo.</a:t>
            </a:r>
          </a:p>
          <a:p>
            <a:pPr marL="0" indent="0" algn="just">
              <a:lnSpc>
                <a:spcPct val="170000"/>
              </a:lnSpc>
              <a:spcBef>
                <a:spcPts val="600"/>
              </a:spcBef>
              <a:spcAft>
                <a:spcPts val="600"/>
              </a:spcAft>
              <a:buNone/>
            </a:pPr>
            <a:r>
              <a:rPr lang="pt-BR" dirty="0">
                <a:latin typeface="Arial" panose="020B0604020202020204" pitchFamily="34" charset="0"/>
                <a:cs typeface="Arial" panose="020B0604020202020204" pitchFamily="34" charset="0"/>
              </a:rPr>
              <a:t>Parágrafo </a:t>
            </a:r>
            <a:r>
              <a:rPr lang="pt-BR" dirty="0" smtClean="0">
                <a:latin typeface="Arial" panose="020B0604020202020204" pitchFamily="34" charset="0"/>
                <a:cs typeface="Arial" panose="020B0604020202020204" pitchFamily="34" charset="0"/>
              </a:rPr>
              <a:t>único: Os </a:t>
            </a:r>
            <a:r>
              <a:rPr lang="pt-BR" dirty="0">
                <a:latin typeface="Arial" panose="020B0604020202020204" pitchFamily="34" charset="0"/>
                <a:cs typeface="Arial" panose="020B0604020202020204" pitchFamily="34" charset="0"/>
              </a:rPr>
              <a:t>valores decorrentes da imposição da multa a que se refere o § </a:t>
            </a:r>
            <a:r>
              <a:rPr lang="pt-BR" dirty="0" smtClean="0">
                <a:latin typeface="Arial" panose="020B0604020202020204" pitchFamily="34" charset="0"/>
                <a:cs typeface="Arial" panose="020B0604020202020204" pitchFamily="34" charset="0"/>
              </a:rPr>
              <a:t>6º </a:t>
            </a:r>
            <a:r>
              <a:rPr lang="pt-BR" dirty="0">
                <a:latin typeface="Arial" panose="020B0604020202020204" pitchFamily="34" charset="0"/>
                <a:cs typeface="Arial" panose="020B0604020202020204" pitchFamily="34" charset="0"/>
              </a:rPr>
              <a:t>do art. 28 serão creditados à conta do </a:t>
            </a:r>
            <a:r>
              <a:rPr lang="pt-BR" b="1" u="sng" dirty="0">
                <a:latin typeface="Arial" panose="020B0604020202020204" pitchFamily="34" charset="0"/>
                <a:cs typeface="Arial" panose="020B0604020202020204" pitchFamily="34" charset="0"/>
              </a:rPr>
              <a:t>Fundo Nacional Antidrogas</a:t>
            </a:r>
            <a:r>
              <a:rPr lang="pt-BR" dirty="0">
                <a:latin typeface="Arial" panose="020B0604020202020204" pitchFamily="34" charset="0"/>
                <a:cs typeface="Arial" panose="020B0604020202020204" pitchFamily="34" charset="0"/>
              </a:rPr>
              <a:t>.</a:t>
            </a:r>
          </a:p>
          <a:p>
            <a:pPr algn="just">
              <a:lnSpc>
                <a:spcPct val="170000"/>
              </a:lnSpc>
              <a:spcBef>
                <a:spcPts val="600"/>
              </a:spcBef>
              <a:spcAft>
                <a:spcPts val="600"/>
              </a:spcAft>
            </a:pPr>
            <a:r>
              <a:rPr lang="pt-BR" dirty="0">
                <a:latin typeface="Arial" panose="020B0604020202020204" pitchFamily="34" charset="0"/>
                <a:cs typeface="Arial" panose="020B0604020202020204" pitchFamily="34" charset="0"/>
              </a:rPr>
              <a:t>Art. 30.  </a:t>
            </a:r>
            <a:r>
              <a:rPr lang="pt-BR" b="1" u="sng" dirty="0">
                <a:latin typeface="Arial" panose="020B0604020202020204" pitchFamily="34" charset="0"/>
                <a:cs typeface="Arial" panose="020B0604020202020204" pitchFamily="34" charset="0"/>
              </a:rPr>
              <a:t>Prescrevem em 2 (dois) anos</a:t>
            </a:r>
            <a:r>
              <a:rPr lang="pt-BR" dirty="0">
                <a:latin typeface="Arial" panose="020B0604020202020204" pitchFamily="34" charset="0"/>
                <a:cs typeface="Arial" panose="020B0604020202020204" pitchFamily="34" charset="0"/>
              </a:rPr>
              <a:t> a imposição e a execução das penas, observado, no tocante à interrupção do prazo, o disposto nos </a:t>
            </a:r>
            <a:r>
              <a:rPr lang="pt-BR" dirty="0" err="1">
                <a:latin typeface="Arial" panose="020B0604020202020204" pitchFamily="34" charset="0"/>
                <a:cs typeface="Arial" panose="020B0604020202020204" pitchFamily="34" charset="0"/>
              </a:rPr>
              <a:t>arts</a:t>
            </a:r>
            <a:r>
              <a:rPr lang="pt-BR" dirty="0">
                <a:latin typeface="Arial" panose="020B0604020202020204" pitchFamily="34" charset="0"/>
                <a:cs typeface="Arial" panose="020B0604020202020204" pitchFamily="34" charset="0"/>
              </a:rPr>
              <a:t>. 107 e seguintes do Código Penal</a:t>
            </a:r>
            <a:r>
              <a:rPr lang="pt-BR" dirty="0" smtClean="0">
                <a:latin typeface="Arial" panose="020B0604020202020204" pitchFamily="34" charset="0"/>
                <a:cs typeface="Arial" panose="020B0604020202020204" pitchFamily="34" charset="0"/>
              </a:rPr>
              <a:t>.</a:t>
            </a:r>
            <a:endParaRPr lang="pt-B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1876610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363682"/>
            <a:ext cx="12192000" cy="6494318"/>
          </a:xfrm>
        </p:spPr>
        <p:txBody>
          <a:bodyPr>
            <a:normAutofit/>
          </a:bodyPr>
          <a:lstStyle/>
          <a:p>
            <a:pPr algn="just"/>
            <a:r>
              <a:rPr lang="pt-BR" dirty="0" smtClean="0">
                <a:latin typeface="Arial" panose="020B0604020202020204" pitchFamily="34" charset="0"/>
                <a:cs typeface="Arial" panose="020B0604020202020204" pitchFamily="34" charset="0"/>
              </a:rPr>
              <a:t>Para </a:t>
            </a:r>
            <a:r>
              <a:rPr lang="pt-BR" dirty="0">
                <a:latin typeface="Arial" panose="020B0604020202020204" pitchFamily="34" charset="0"/>
                <a:cs typeface="Arial" panose="020B0604020202020204" pitchFamily="34" charset="0"/>
              </a:rPr>
              <a:t>a doutrina, é polêmica a natureza jurídica do art. </a:t>
            </a:r>
            <a:r>
              <a:rPr lang="pt-BR" dirty="0" smtClean="0">
                <a:latin typeface="Arial" panose="020B0604020202020204" pitchFamily="34" charset="0"/>
                <a:cs typeface="Arial" panose="020B0604020202020204" pitchFamily="34" charset="0"/>
              </a:rPr>
              <a:t>28.</a:t>
            </a:r>
          </a:p>
          <a:p>
            <a:pPr algn="just"/>
            <a:r>
              <a:rPr lang="pt-BR" dirty="0" smtClean="0">
                <a:latin typeface="Arial" panose="020B0604020202020204" pitchFamily="34" charset="0"/>
                <a:cs typeface="Arial" panose="020B0604020202020204" pitchFamily="34" charset="0"/>
              </a:rPr>
              <a:t>Há </a:t>
            </a:r>
            <a:r>
              <a:rPr lang="pt-BR" dirty="0">
                <a:latin typeface="Arial" panose="020B0604020202020204" pitchFamily="34" charset="0"/>
                <a:cs typeface="Arial" panose="020B0604020202020204" pitchFamily="34" charset="0"/>
              </a:rPr>
              <a:t>04 </a:t>
            </a:r>
            <a:r>
              <a:rPr lang="pt-BR" dirty="0" smtClean="0">
                <a:latin typeface="Arial" panose="020B0604020202020204" pitchFamily="34" charset="0"/>
                <a:cs typeface="Arial" panose="020B0604020202020204" pitchFamily="34" charset="0"/>
              </a:rPr>
              <a:t>posições:</a:t>
            </a:r>
          </a:p>
          <a:p>
            <a:pPr marL="514350" indent="-514350" algn="just">
              <a:buAutoNum type="arabicParenR"/>
            </a:pPr>
            <a:r>
              <a:rPr lang="pt-BR" b="1" dirty="0" smtClean="0">
                <a:latin typeface="Arial" panose="020B0604020202020204" pitchFamily="34" charset="0"/>
                <a:cs typeface="Arial" panose="020B0604020202020204" pitchFamily="34" charset="0"/>
              </a:rPr>
              <a:t>infração administrativa</a:t>
            </a:r>
            <a:r>
              <a:rPr lang="pt-BR" dirty="0" smtClean="0">
                <a:latin typeface="Arial" panose="020B0604020202020204" pitchFamily="34" charset="0"/>
                <a:cs typeface="Arial" panose="020B0604020202020204" pitchFamily="34" charset="0"/>
              </a:rPr>
              <a:t>. Teria havido a descriminalização plena</a:t>
            </a:r>
            <a:r>
              <a:rPr lang="pt-BR" dirty="0">
                <a:latin typeface="Arial" panose="020B0604020202020204" pitchFamily="34" charset="0"/>
                <a:cs typeface="Arial" panose="020B0604020202020204" pitchFamily="34" charset="0"/>
              </a:rPr>
              <a:t> </a:t>
            </a:r>
            <a:r>
              <a:rPr lang="pt-BR" dirty="0" smtClean="0">
                <a:latin typeface="Arial" panose="020B0604020202020204" pitchFamily="34" charset="0"/>
                <a:cs typeface="Arial" panose="020B0604020202020204" pitchFamily="34" charset="0"/>
              </a:rPr>
              <a:t>da conduta. Minoritária, eis que a sanção só pode ser imposta pelo Poder Judiciário, não por autoridade administrativa.</a:t>
            </a:r>
          </a:p>
          <a:p>
            <a:pPr marL="514350" indent="-514350" algn="just">
              <a:buAutoNum type="arabicParenR"/>
            </a:pPr>
            <a:r>
              <a:rPr lang="pt-BR" b="1" dirty="0" smtClean="0">
                <a:latin typeface="Arial" panose="020B0604020202020204" pitchFamily="34" charset="0"/>
                <a:cs typeface="Arial" panose="020B0604020202020204" pitchFamily="34" charset="0"/>
              </a:rPr>
              <a:t>infração </a:t>
            </a:r>
            <a:r>
              <a:rPr lang="pt-BR" b="1" dirty="0">
                <a:latin typeface="Arial" panose="020B0604020202020204" pitchFamily="34" charset="0"/>
                <a:cs typeface="Arial" panose="020B0604020202020204" pitchFamily="34" charset="0"/>
              </a:rPr>
              <a:t>penal </a:t>
            </a:r>
            <a:r>
              <a:rPr lang="pt-BR" b="1" i="1" dirty="0">
                <a:latin typeface="Arial" panose="020B0604020202020204" pitchFamily="34" charset="0"/>
                <a:cs typeface="Arial" panose="020B0604020202020204" pitchFamily="34" charset="0"/>
              </a:rPr>
              <a:t>sui </a:t>
            </a:r>
            <a:r>
              <a:rPr lang="pt-BR" b="1" i="1" dirty="0" smtClean="0">
                <a:latin typeface="Arial" panose="020B0604020202020204" pitchFamily="34" charset="0"/>
                <a:cs typeface="Arial" panose="020B0604020202020204" pitchFamily="34" charset="0"/>
              </a:rPr>
              <a:t>generis</a:t>
            </a:r>
            <a:r>
              <a:rPr lang="pt-BR" dirty="0" smtClean="0">
                <a:latin typeface="Arial" panose="020B0604020202020204" pitchFamily="34" charset="0"/>
                <a:cs typeface="Arial" panose="020B0604020202020204" pitchFamily="34" charset="0"/>
              </a:rPr>
              <a:t>. Seria o caso de descriminalização </a:t>
            </a:r>
            <a:r>
              <a:rPr lang="pt-BR" dirty="0">
                <a:latin typeface="Arial" panose="020B0604020202020204" pitchFamily="34" charset="0"/>
                <a:cs typeface="Arial" panose="020B0604020202020204" pitchFamily="34" charset="0"/>
              </a:rPr>
              <a:t>em sentido amplo, defendida por </a:t>
            </a:r>
            <a:r>
              <a:rPr lang="pt-BR" dirty="0" smtClean="0">
                <a:latin typeface="Arial" panose="020B0604020202020204" pitchFamily="34" charset="0"/>
                <a:cs typeface="Arial" panose="020B0604020202020204" pitchFamily="34" charset="0"/>
              </a:rPr>
              <a:t>Luiz Flávio Gomes e </a:t>
            </a:r>
            <a:r>
              <a:rPr lang="pt-BR" dirty="0">
                <a:latin typeface="Arial" panose="020B0604020202020204" pitchFamily="34" charset="0"/>
                <a:cs typeface="Arial" panose="020B0604020202020204" pitchFamily="34" charset="0"/>
              </a:rPr>
              <a:t>Rogério Sanches Cunha, por não haver previsão de reclusão ou </a:t>
            </a:r>
            <a:r>
              <a:rPr lang="pt-BR" dirty="0" smtClean="0">
                <a:latin typeface="Arial" panose="020B0604020202020204" pitchFamily="34" charset="0"/>
                <a:cs typeface="Arial" panose="020B0604020202020204" pitchFamily="34" charset="0"/>
              </a:rPr>
              <a:t>detenção.</a:t>
            </a:r>
          </a:p>
          <a:p>
            <a:pPr marL="514350" indent="-514350" algn="just">
              <a:buAutoNum type="arabicParenR"/>
            </a:pPr>
            <a:r>
              <a:rPr lang="pt-BR" b="1" dirty="0" smtClean="0">
                <a:latin typeface="Arial" panose="020B0604020202020204" pitchFamily="34" charset="0"/>
                <a:cs typeface="Arial" panose="020B0604020202020204" pitchFamily="34" charset="0"/>
              </a:rPr>
              <a:t>contravenção penal</a:t>
            </a:r>
            <a:r>
              <a:rPr lang="pt-BR" dirty="0" smtClean="0">
                <a:latin typeface="Arial" panose="020B0604020202020204" pitchFamily="34" charset="0"/>
                <a:cs typeface="Arial" panose="020B0604020202020204" pitchFamily="34" charset="0"/>
              </a:rPr>
              <a:t>. Hipótese de descriminalização </a:t>
            </a:r>
            <a:r>
              <a:rPr lang="pt-BR" dirty="0">
                <a:latin typeface="Arial" panose="020B0604020202020204" pitchFamily="34" charset="0"/>
                <a:cs typeface="Arial" panose="020B0604020202020204" pitchFamily="34" charset="0"/>
              </a:rPr>
              <a:t>em sentido estrito, conforme Eduardo Luiz Santos </a:t>
            </a:r>
            <a:r>
              <a:rPr lang="pt-BR" dirty="0" err="1">
                <a:latin typeface="Arial" panose="020B0604020202020204" pitchFamily="34" charset="0"/>
                <a:cs typeface="Arial" panose="020B0604020202020204" pitchFamily="34" charset="0"/>
              </a:rPr>
              <a:t>Cabette</a:t>
            </a:r>
            <a:r>
              <a:rPr lang="pt-BR" dirty="0">
                <a:latin typeface="Arial" panose="020B0604020202020204" pitchFamily="34" charset="0"/>
                <a:cs typeface="Arial" panose="020B0604020202020204" pitchFamily="34" charset="0"/>
              </a:rPr>
              <a:t>, eis que há a possibilidade de cominação isolada de </a:t>
            </a:r>
            <a:r>
              <a:rPr lang="pt-BR" dirty="0" smtClean="0">
                <a:latin typeface="Arial" panose="020B0604020202020204" pitchFamily="34" charset="0"/>
                <a:cs typeface="Arial" panose="020B0604020202020204" pitchFamily="34" charset="0"/>
              </a:rPr>
              <a:t>multa.</a:t>
            </a:r>
          </a:p>
          <a:p>
            <a:pPr marL="514350" indent="-514350" algn="just">
              <a:buAutoNum type="arabicParenR"/>
            </a:pPr>
            <a:r>
              <a:rPr lang="pt-BR" b="1" dirty="0" smtClean="0">
                <a:latin typeface="Arial" panose="020B0604020202020204" pitchFamily="34" charset="0"/>
                <a:cs typeface="Arial" panose="020B0604020202020204" pitchFamily="34" charset="0"/>
              </a:rPr>
              <a:t>crime</a:t>
            </a:r>
            <a:r>
              <a:rPr lang="pt-BR" dirty="0" smtClean="0">
                <a:latin typeface="Arial" panose="020B0604020202020204" pitchFamily="34" charset="0"/>
                <a:cs typeface="Arial" panose="020B0604020202020204" pitchFamily="34" charset="0"/>
              </a:rPr>
              <a:t>. Posição ainda majoritária.</a:t>
            </a:r>
          </a:p>
          <a:p>
            <a:pPr marL="0" indent="0" algn="just">
              <a:buNone/>
            </a:pPr>
            <a:r>
              <a:rPr lang="pt-BR" b="1" dirty="0" smtClean="0">
                <a:latin typeface="Arial" panose="020B0604020202020204" pitchFamily="34" charset="0"/>
                <a:cs typeface="Arial" panose="020B0604020202020204" pitchFamily="34" charset="0"/>
              </a:rPr>
              <a:t>OBS.: </a:t>
            </a:r>
            <a:r>
              <a:rPr lang="pt-BR" dirty="0" smtClean="0">
                <a:latin typeface="Arial" panose="020B0604020202020204" pitchFamily="34" charset="0"/>
                <a:cs typeface="Arial" panose="020B0604020202020204" pitchFamily="34" charset="0"/>
              </a:rPr>
              <a:t>debate-se se pode ter havido despenalização (QO/RJ no RE 430105/STF, Sepúlveda Pertence, 13/02/2007; LFG e RSC).</a:t>
            </a:r>
            <a:endParaRPr lang="pt-B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56588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pt-BR" sz="3500" b="1" dirty="0" smtClean="0">
                <a:latin typeface="Arial" panose="020B0604020202020204" pitchFamily="34" charset="0"/>
                <a:cs typeface="Arial" panose="020B0604020202020204" pitchFamily="34" charset="0"/>
              </a:rPr>
              <a:t>O QUE SÃO AS “DROGAS” NA LEI Nº 11343/06?</a:t>
            </a:r>
            <a:endParaRPr lang="pt-BR" sz="3500" b="1" dirty="0">
              <a:latin typeface="Arial" panose="020B0604020202020204" pitchFamily="34" charset="0"/>
              <a:cs typeface="Arial" panose="020B0604020202020204" pitchFamily="34" charset="0"/>
            </a:endParaRPr>
          </a:p>
        </p:txBody>
      </p:sp>
      <p:sp>
        <p:nvSpPr>
          <p:cNvPr id="3" name="Espaço Reservado para Conteúdo 2"/>
          <p:cNvSpPr>
            <a:spLocks noGrp="1"/>
          </p:cNvSpPr>
          <p:nvPr>
            <p:ph idx="1"/>
          </p:nvPr>
        </p:nvSpPr>
        <p:spPr/>
        <p:txBody>
          <a:bodyPr>
            <a:normAutofit/>
          </a:bodyPr>
          <a:lstStyle/>
          <a:p>
            <a:pPr algn="just">
              <a:lnSpc>
                <a:spcPct val="170000"/>
              </a:lnSpc>
              <a:spcBef>
                <a:spcPts val="600"/>
              </a:spcBef>
              <a:spcAft>
                <a:spcPts val="600"/>
              </a:spcAft>
            </a:pPr>
            <a:r>
              <a:rPr lang="pt-BR" dirty="0" smtClean="0">
                <a:latin typeface="Arial" panose="020B0604020202020204" pitchFamily="34" charset="0"/>
                <a:cs typeface="Arial" panose="020B0604020202020204" pitchFamily="34" charset="0"/>
              </a:rPr>
              <a:t>Art. 1º, </a:t>
            </a:r>
            <a:r>
              <a:rPr lang="pt-BR" dirty="0">
                <a:latin typeface="Arial" panose="020B0604020202020204" pitchFamily="34" charset="0"/>
                <a:cs typeface="Arial" panose="020B0604020202020204" pitchFamily="34" charset="0"/>
              </a:rPr>
              <a:t>parágrafo único: Para fins desta Lei, consideram-se como drogas as substâncias ou os produtos capazes de causar dependência, assim especificados em lei </a:t>
            </a:r>
            <a:r>
              <a:rPr lang="pt-BR" b="1" u="sng" dirty="0">
                <a:latin typeface="Arial" panose="020B0604020202020204" pitchFamily="34" charset="0"/>
                <a:cs typeface="Arial" panose="020B0604020202020204" pitchFamily="34" charset="0"/>
              </a:rPr>
              <a:t>ou relacionados em listas atualizadas periodicamente pelo Poder Executivo da União</a:t>
            </a:r>
            <a:r>
              <a:rPr lang="pt-BR"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6053131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0"/>
            <a:ext cx="12192000" cy="6858000"/>
          </a:xfrm>
        </p:spPr>
        <p:txBody>
          <a:bodyPr>
            <a:normAutofit/>
          </a:bodyPr>
          <a:lstStyle/>
          <a:p>
            <a:pPr algn="just">
              <a:lnSpc>
                <a:spcPct val="170000"/>
              </a:lnSpc>
              <a:spcBef>
                <a:spcPts val="600"/>
              </a:spcBef>
              <a:spcAft>
                <a:spcPts val="600"/>
              </a:spcAft>
            </a:pPr>
            <a:r>
              <a:rPr lang="pt-BR" sz="1600" dirty="0">
                <a:latin typeface="Arial" panose="020B0604020202020204" pitchFamily="34" charset="0"/>
                <a:cs typeface="Arial" panose="020B0604020202020204" pitchFamily="34" charset="0"/>
              </a:rPr>
              <a:t>Art. 31.  É indispensável a </a:t>
            </a:r>
            <a:r>
              <a:rPr lang="pt-BR" sz="1600" b="1" u="sng" dirty="0">
                <a:latin typeface="Arial" panose="020B0604020202020204" pitchFamily="34" charset="0"/>
                <a:cs typeface="Arial" panose="020B0604020202020204" pitchFamily="34" charset="0"/>
              </a:rPr>
              <a:t>licença prévia</a:t>
            </a:r>
            <a:r>
              <a:rPr lang="pt-BR" sz="1600" dirty="0">
                <a:latin typeface="Arial" panose="020B0604020202020204" pitchFamily="34" charset="0"/>
                <a:cs typeface="Arial" panose="020B0604020202020204" pitchFamily="34" charset="0"/>
              </a:rPr>
              <a:t> da autoridade competente para produzir, extrair, fabricar, transformar, preparar, possuir, manter em depósito, importar, exportar, reexportar, remeter, transportar, expor, oferecer, vender, comprar, trocar, ceder ou adquirir, para qualquer fim, drogas ou matéria-prima destinada à sua preparação, observadas as demais exigências legais.</a:t>
            </a:r>
          </a:p>
          <a:p>
            <a:pPr algn="just">
              <a:lnSpc>
                <a:spcPct val="170000"/>
              </a:lnSpc>
              <a:spcBef>
                <a:spcPts val="600"/>
              </a:spcBef>
              <a:spcAft>
                <a:spcPts val="600"/>
              </a:spcAft>
            </a:pPr>
            <a:r>
              <a:rPr lang="pt-BR" sz="1600" dirty="0" smtClean="0">
                <a:latin typeface="Arial" panose="020B0604020202020204" pitchFamily="34" charset="0"/>
                <a:cs typeface="Arial" panose="020B0604020202020204" pitchFamily="34" charset="0"/>
              </a:rPr>
              <a:t>Art</a:t>
            </a:r>
            <a:r>
              <a:rPr lang="pt-BR" sz="1600" dirty="0">
                <a:latin typeface="Arial" panose="020B0604020202020204" pitchFamily="34" charset="0"/>
                <a:cs typeface="Arial" panose="020B0604020202020204" pitchFamily="34" charset="0"/>
              </a:rPr>
              <a:t>. 32.  As plantações ilícitas serão </a:t>
            </a:r>
            <a:r>
              <a:rPr lang="pt-BR" sz="1600" b="1" u="sng" dirty="0">
                <a:latin typeface="Arial" panose="020B0604020202020204" pitchFamily="34" charset="0"/>
                <a:cs typeface="Arial" panose="020B0604020202020204" pitchFamily="34" charset="0"/>
              </a:rPr>
              <a:t>imediatamente destruídas</a:t>
            </a:r>
            <a:r>
              <a:rPr lang="pt-BR" sz="1600" dirty="0">
                <a:latin typeface="Arial" panose="020B0604020202020204" pitchFamily="34" charset="0"/>
                <a:cs typeface="Arial" panose="020B0604020202020204" pitchFamily="34" charset="0"/>
              </a:rPr>
              <a:t> pelo delegado de polícia na forma do art. 50-A, que recolherá quantidade suficiente para exame pericial, de tudo lavrando auto de levantamento das condições encontradas, com a delimitação do local, asseguradas as medidas necessárias para a preservação da prova. </a:t>
            </a:r>
            <a:r>
              <a:rPr lang="pt-BR" sz="1600" b="1" dirty="0">
                <a:latin typeface="Arial" panose="020B0604020202020204" pitchFamily="34" charset="0"/>
                <a:cs typeface="Arial" panose="020B0604020202020204" pitchFamily="34" charset="0"/>
              </a:rPr>
              <a:t>(</a:t>
            </a:r>
            <a:r>
              <a:rPr lang="pt-BR" sz="1600" b="1" u="sng" dirty="0">
                <a:latin typeface="Arial" panose="020B0604020202020204" pitchFamily="34" charset="0"/>
                <a:cs typeface="Arial" panose="020B0604020202020204" pitchFamily="34" charset="0"/>
              </a:rPr>
              <a:t>Redação dada pela Lei nº 12.961, de 2014</a:t>
            </a:r>
            <a:r>
              <a:rPr lang="pt-BR" sz="1600" b="1" dirty="0">
                <a:latin typeface="Arial" panose="020B0604020202020204" pitchFamily="34" charset="0"/>
                <a:cs typeface="Arial" panose="020B0604020202020204" pitchFamily="34" charset="0"/>
              </a:rPr>
              <a:t>)</a:t>
            </a:r>
          </a:p>
          <a:p>
            <a:pPr marL="0" indent="0" algn="just">
              <a:lnSpc>
                <a:spcPct val="170000"/>
              </a:lnSpc>
              <a:spcBef>
                <a:spcPts val="600"/>
              </a:spcBef>
              <a:spcAft>
                <a:spcPts val="600"/>
              </a:spcAft>
              <a:buNone/>
            </a:pPr>
            <a:r>
              <a:rPr lang="pt-BR" sz="1600" b="1" dirty="0" smtClean="0">
                <a:latin typeface="Arial" panose="020B0604020202020204" pitchFamily="34" charset="0"/>
                <a:cs typeface="Arial" panose="020B0604020202020204" pitchFamily="34" charset="0"/>
              </a:rPr>
              <a:t>§ </a:t>
            </a:r>
            <a:r>
              <a:rPr lang="pt-BR" sz="1600" b="1" dirty="0">
                <a:latin typeface="Arial" panose="020B0604020202020204" pitchFamily="34" charset="0"/>
                <a:cs typeface="Arial" panose="020B0604020202020204" pitchFamily="34" charset="0"/>
              </a:rPr>
              <a:t>1o  (Revogado).  (</a:t>
            </a:r>
            <a:r>
              <a:rPr lang="pt-BR" sz="1600" b="1" u="sng" dirty="0">
                <a:latin typeface="Arial" panose="020B0604020202020204" pitchFamily="34" charset="0"/>
                <a:cs typeface="Arial" panose="020B0604020202020204" pitchFamily="34" charset="0"/>
              </a:rPr>
              <a:t>Redação dada pela Lei nº 12.961, de 2014</a:t>
            </a:r>
            <a:r>
              <a:rPr lang="pt-BR" sz="1600" b="1" dirty="0">
                <a:latin typeface="Arial" panose="020B0604020202020204" pitchFamily="34" charset="0"/>
                <a:cs typeface="Arial" panose="020B0604020202020204" pitchFamily="34" charset="0"/>
              </a:rPr>
              <a:t>)</a:t>
            </a:r>
          </a:p>
          <a:p>
            <a:pPr marL="0" indent="0" algn="just">
              <a:lnSpc>
                <a:spcPct val="170000"/>
              </a:lnSpc>
              <a:spcBef>
                <a:spcPts val="600"/>
              </a:spcBef>
              <a:spcAft>
                <a:spcPts val="600"/>
              </a:spcAft>
              <a:buNone/>
            </a:pPr>
            <a:r>
              <a:rPr lang="pt-BR" sz="1600" b="1" dirty="0" smtClean="0">
                <a:latin typeface="Arial" panose="020B0604020202020204" pitchFamily="34" charset="0"/>
                <a:cs typeface="Arial" panose="020B0604020202020204" pitchFamily="34" charset="0"/>
              </a:rPr>
              <a:t>§ </a:t>
            </a:r>
            <a:r>
              <a:rPr lang="pt-BR" sz="1600" b="1" dirty="0">
                <a:latin typeface="Arial" panose="020B0604020202020204" pitchFamily="34" charset="0"/>
                <a:cs typeface="Arial" panose="020B0604020202020204" pitchFamily="34" charset="0"/>
              </a:rPr>
              <a:t>2o  (Revogado).  (</a:t>
            </a:r>
            <a:r>
              <a:rPr lang="pt-BR" sz="1600" b="1" u="sng" dirty="0">
                <a:latin typeface="Arial" panose="020B0604020202020204" pitchFamily="34" charset="0"/>
                <a:cs typeface="Arial" panose="020B0604020202020204" pitchFamily="34" charset="0"/>
              </a:rPr>
              <a:t>Redação dada pela Lei nº 12.961, de 2014</a:t>
            </a:r>
            <a:r>
              <a:rPr lang="pt-BR" sz="1600" b="1" dirty="0">
                <a:latin typeface="Arial" panose="020B0604020202020204" pitchFamily="34" charset="0"/>
                <a:cs typeface="Arial" panose="020B0604020202020204" pitchFamily="34" charset="0"/>
              </a:rPr>
              <a:t>)</a:t>
            </a:r>
          </a:p>
          <a:p>
            <a:pPr marL="0" indent="0" algn="just">
              <a:lnSpc>
                <a:spcPct val="170000"/>
              </a:lnSpc>
              <a:spcBef>
                <a:spcPts val="600"/>
              </a:spcBef>
              <a:spcAft>
                <a:spcPts val="600"/>
              </a:spcAft>
              <a:buNone/>
            </a:pPr>
            <a:r>
              <a:rPr lang="pt-BR" sz="1600" dirty="0" smtClean="0">
                <a:latin typeface="Arial" panose="020B0604020202020204" pitchFamily="34" charset="0"/>
                <a:cs typeface="Arial" panose="020B0604020202020204" pitchFamily="34" charset="0"/>
              </a:rPr>
              <a:t>§ 3º: (...)</a:t>
            </a:r>
            <a:endParaRPr lang="pt-BR" sz="1600" dirty="0">
              <a:latin typeface="Arial" panose="020B0604020202020204" pitchFamily="34" charset="0"/>
              <a:cs typeface="Arial" panose="020B0604020202020204" pitchFamily="34" charset="0"/>
            </a:endParaRPr>
          </a:p>
          <a:p>
            <a:pPr marL="0" indent="0" algn="just">
              <a:lnSpc>
                <a:spcPct val="170000"/>
              </a:lnSpc>
              <a:spcBef>
                <a:spcPts val="600"/>
              </a:spcBef>
              <a:spcAft>
                <a:spcPts val="600"/>
              </a:spcAft>
              <a:buNone/>
            </a:pPr>
            <a:r>
              <a:rPr lang="pt-BR" sz="1600" dirty="0" smtClean="0">
                <a:latin typeface="Arial" panose="020B0604020202020204" pitchFamily="34" charset="0"/>
                <a:cs typeface="Arial" panose="020B0604020202020204" pitchFamily="34" charset="0"/>
              </a:rPr>
              <a:t>§ 4º: As </a:t>
            </a:r>
            <a:r>
              <a:rPr lang="pt-BR" sz="1600" dirty="0">
                <a:latin typeface="Arial" panose="020B0604020202020204" pitchFamily="34" charset="0"/>
                <a:cs typeface="Arial" panose="020B0604020202020204" pitchFamily="34" charset="0"/>
              </a:rPr>
              <a:t>glebas cultivadas com plantações ilícitas serão </a:t>
            </a:r>
            <a:r>
              <a:rPr lang="pt-BR" sz="1600" b="1" u="sng" dirty="0">
                <a:latin typeface="Arial" panose="020B0604020202020204" pitchFamily="34" charset="0"/>
                <a:cs typeface="Arial" panose="020B0604020202020204" pitchFamily="34" charset="0"/>
              </a:rPr>
              <a:t>expropriadas</a:t>
            </a:r>
            <a:r>
              <a:rPr lang="pt-BR" sz="1600" dirty="0">
                <a:latin typeface="Arial" panose="020B0604020202020204" pitchFamily="34" charset="0"/>
                <a:cs typeface="Arial" panose="020B0604020202020204" pitchFamily="34" charset="0"/>
              </a:rPr>
              <a:t>, conforme o disposto no art. 243 da Constituição Federal, de acordo com a legislação em vigor</a:t>
            </a:r>
            <a:r>
              <a:rPr lang="pt-BR" sz="1600" dirty="0" smtClean="0">
                <a:latin typeface="Arial" panose="020B0604020202020204" pitchFamily="34" charset="0"/>
                <a:cs typeface="Arial" panose="020B0604020202020204" pitchFamily="34" charset="0"/>
              </a:rPr>
              <a:t>.</a:t>
            </a:r>
          </a:p>
          <a:p>
            <a:pPr marL="0" indent="0" algn="just">
              <a:lnSpc>
                <a:spcPct val="170000"/>
              </a:lnSpc>
              <a:spcBef>
                <a:spcPts val="600"/>
              </a:spcBef>
              <a:spcAft>
                <a:spcPts val="600"/>
              </a:spcAft>
              <a:buNone/>
            </a:pPr>
            <a:r>
              <a:rPr lang="pt-BR" sz="1600" b="1" u="sng" dirty="0" smtClean="0">
                <a:latin typeface="Arial" panose="020B0604020202020204" pitchFamily="34" charset="0"/>
                <a:cs typeface="Arial" panose="020B0604020202020204" pitchFamily="34" charset="0"/>
              </a:rPr>
              <a:t>Obs</a:t>
            </a:r>
            <a:r>
              <a:rPr lang="pt-BR" sz="1600" b="1" dirty="0" smtClean="0">
                <a:latin typeface="Arial" panose="020B0604020202020204" pitchFamily="34" charset="0"/>
                <a:cs typeface="Arial" panose="020B0604020202020204" pitchFamily="34" charset="0"/>
              </a:rPr>
              <a:t>.: os dispositivos revogados ou modificados tratavam, em essência, do procedimento de destruição de drogas, agora previsto no art. 50-A.</a:t>
            </a:r>
            <a:endParaRPr lang="pt-BR" sz="1600" b="1" u="sn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429480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1"/>
            <a:ext cx="12192000" cy="6858001"/>
          </a:xfrm>
        </p:spPr>
        <p:txBody>
          <a:bodyPr>
            <a:noAutofit/>
          </a:bodyPr>
          <a:lstStyle/>
          <a:p>
            <a:pPr marL="0" indent="0" algn="just">
              <a:lnSpc>
                <a:spcPct val="170000"/>
              </a:lnSpc>
              <a:spcBef>
                <a:spcPts val="600"/>
              </a:spcBef>
              <a:spcAft>
                <a:spcPts val="600"/>
              </a:spcAft>
              <a:buNone/>
            </a:pPr>
            <a:r>
              <a:rPr lang="pt-BR" sz="1500" b="1" dirty="0" smtClean="0">
                <a:latin typeface="Arial" panose="020B0604020202020204" pitchFamily="34" charset="0"/>
                <a:cs typeface="Arial" panose="020B0604020202020204" pitchFamily="34" charset="0"/>
              </a:rPr>
              <a:t>Tráfico de Drogas</a:t>
            </a:r>
          </a:p>
          <a:p>
            <a:pPr algn="just">
              <a:lnSpc>
                <a:spcPct val="170000"/>
              </a:lnSpc>
              <a:spcBef>
                <a:spcPts val="600"/>
              </a:spcBef>
              <a:spcAft>
                <a:spcPts val="600"/>
              </a:spcAft>
            </a:pPr>
            <a:r>
              <a:rPr lang="pt-BR" sz="1500" b="1" u="sng" dirty="0" smtClean="0">
                <a:latin typeface="Arial" panose="020B0604020202020204" pitchFamily="34" charset="0"/>
                <a:cs typeface="Arial" panose="020B0604020202020204" pitchFamily="34" charset="0"/>
              </a:rPr>
              <a:t>Art</a:t>
            </a:r>
            <a:r>
              <a:rPr lang="pt-BR" sz="1500" b="1" u="sng" dirty="0">
                <a:latin typeface="Arial" panose="020B0604020202020204" pitchFamily="34" charset="0"/>
                <a:cs typeface="Arial" panose="020B0604020202020204" pitchFamily="34" charset="0"/>
              </a:rPr>
              <a:t>. 33</a:t>
            </a:r>
            <a:r>
              <a:rPr lang="pt-BR" sz="1500" dirty="0">
                <a:latin typeface="Arial" panose="020B0604020202020204" pitchFamily="34" charset="0"/>
                <a:cs typeface="Arial" panose="020B0604020202020204" pitchFamily="34" charset="0"/>
              </a:rPr>
              <a:t>.  Importar, exportar, remeter, preparar, produzir, fabricar, adquirir, vender, expor à venda, oferecer, ter em depósito, transportar, trazer consigo, guardar, prescrever, ministrar, entregar a consumo ou fornecer drogas, ainda que gratuitamente, sem autorização ou em desacordo com determinação legal ou regulamentar:</a:t>
            </a:r>
          </a:p>
          <a:p>
            <a:pPr marL="0" indent="0" algn="just">
              <a:lnSpc>
                <a:spcPct val="170000"/>
              </a:lnSpc>
              <a:spcBef>
                <a:spcPts val="600"/>
              </a:spcBef>
              <a:spcAft>
                <a:spcPts val="600"/>
              </a:spcAft>
              <a:buNone/>
            </a:pPr>
            <a:r>
              <a:rPr lang="pt-BR" sz="1500" dirty="0" smtClean="0">
                <a:latin typeface="Arial" panose="020B0604020202020204" pitchFamily="34" charset="0"/>
                <a:cs typeface="Arial" panose="020B0604020202020204" pitchFamily="34" charset="0"/>
              </a:rPr>
              <a:t>Pena </a:t>
            </a:r>
            <a:r>
              <a:rPr lang="pt-BR" sz="1500" dirty="0">
                <a:latin typeface="Arial" panose="020B0604020202020204" pitchFamily="34" charset="0"/>
                <a:cs typeface="Arial" panose="020B0604020202020204" pitchFamily="34" charset="0"/>
              </a:rPr>
              <a:t>- reclusão de </a:t>
            </a:r>
            <a:r>
              <a:rPr lang="pt-BR" sz="1500" dirty="0" smtClean="0">
                <a:latin typeface="Arial" panose="020B0604020202020204" pitchFamily="34" charset="0"/>
                <a:cs typeface="Arial" panose="020B0604020202020204" pitchFamily="34" charset="0"/>
              </a:rPr>
              <a:t>05 </a:t>
            </a:r>
            <a:r>
              <a:rPr lang="pt-BR" sz="1500" dirty="0">
                <a:latin typeface="Arial" panose="020B0604020202020204" pitchFamily="34" charset="0"/>
                <a:cs typeface="Arial" panose="020B0604020202020204" pitchFamily="34" charset="0"/>
              </a:rPr>
              <a:t>a 15 </a:t>
            </a:r>
            <a:r>
              <a:rPr lang="pt-BR" sz="1500" dirty="0" smtClean="0">
                <a:latin typeface="Arial" panose="020B0604020202020204" pitchFamily="34" charset="0"/>
                <a:cs typeface="Arial" panose="020B0604020202020204" pitchFamily="34" charset="0"/>
              </a:rPr>
              <a:t>anos </a:t>
            </a:r>
            <a:r>
              <a:rPr lang="pt-BR" sz="1500" dirty="0">
                <a:latin typeface="Arial" panose="020B0604020202020204" pitchFamily="34" charset="0"/>
                <a:cs typeface="Arial" panose="020B0604020202020204" pitchFamily="34" charset="0"/>
              </a:rPr>
              <a:t>e pagamento de 500 </a:t>
            </a:r>
            <a:r>
              <a:rPr lang="pt-BR" sz="1500" dirty="0" smtClean="0">
                <a:latin typeface="Arial" panose="020B0604020202020204" pitchFamily="34" charset="0"/>
                <a:cs typeface="Arial" panose="020B0604020202020204" pitchFamily="34" charset="0"/>
              </a:rPr>
              <a:t>a </a:t>
            </a:r>
            <a:r>
              <a:rPr lang="pt-BR" sz="1500" dirty="0">
                <a:latin typeface="Arial" panose="020B0604020202020204" pitchFamily="34" charset="0"/>
                <a:cs typeface="Arial" panose="020B0604020202020204" pitchFamily="34" charset="0"/>
              </a:rPr>
              <a:t>1.500 </a:t>
            </a:r>
            <a:r>
              <a:rPr lang="pt-BR" sz="1500" dirty="0" smtClean="0">
                <a:latin typeface="Arial" panose="020B0604020202020204" pitchFamily="34" charset="0"/>
                <a:cs typeface="Arial" panose="020B0604020202020204" pitchFamily="34" charset="0"/>
              </a:rPr>
              <a:t>dias-multa</a:t>
            </a:r>
            <a:r>
              <a:rPr lang="pt-BR" sz="1500" dirty="0">
                <a:latin typeface="Arial" panose="020B0604020202020204" pitchFamily="34" charset="0"/>
                <a:cs typeface="Arial" panose="020B0604020202020204" pitchFamily="34" charset="0"/>
              </a:rPr>
              <a:t>.</a:t>
            </a:r>
          </a:p>
          <a:p>
            <a:pPr marL="0" indent="0" algn="just">
              <a:lnSpc>
                <a:spcPct val="170000"/>
              </a:lnSpc>
              <a:spcBef>
                <a:spcPts val="600"/>
              </a:spcBef>
              <a:spcAft>
                <a:spcPts val="600"/>
              </a:spcAft>
              <a:buNone/>
            </a:pPr>
            <a:r>
              <a:rPr lang="pt-BR" sz="1500" dirty="0" smtClean="0">
                <a:latin typeface="Arial" panose="020B0604020202020204" pitchFamily="34" charset="0"/>
                <a:cs typeface="Arial" panose="020B0604020202020204" pitchFamily="34" charset="0"/>
              </a:rPr>
              <a:t>§ 1º: Nas </a:t>
            </a:r>
            <a:r>
              <a:rPr lang="pt-BR" sz="1500" b="1" u="sng" dirty="0">
                <a:latin typeface="Arial" panose="020B0604020202020204" pitchFamily="34" charset="0"/>
                <a:cs typeface="Arial" panose="020B0604020202020204" pitchFamily="34" charset="0"/>
              </a:rPr>
              <a:t>mesmas penas</a:t>
            </a:r>
            <a:r>
              <a:rPr lang="pt-BR" sz="1500" dirty="0">
                <a:latin typeface="Arial" panose="020B0604020202020204" pitchFamily="34" charset="0"/>
                <a:cs typeface="Arial" panose="020B0604020202020204" pitchFamily="34" charset="0"/>
              </a:rPr>
              <a:t> incorre quem:</a:t>
            </a:r>
          </a:p>
          <a:p>
            <a:pPr marL="0" indent="0" algn="just">
              <a:lnSpc>
                <a:spcPct val="170000"/>
              </a:lnSpc>
              <a:spcBef>
                <a:spcPts val="600"/>
              </a:spcBef>
              <a:spcAft>
                <a:spcPts val="600"/>
              </a:spcAft>
              <a:buNone/>
            </a:pPr>
            <a:r>
              <a:rPr lang="pt-BR" sz="1500" dirty="0" smtClean="0">
                <a:latin typeface="Arial" panose="020B0604020202020204" pitchFamily="34" charset="0"/>
                <a:cs typeface="Arial" panose="020B0604020202020204" pitchFamily="34" charset="0"/>
              </a:rPr>
              <a:t>I </a:t>
            </a:r>
            <a:r>
              <a:rPr lang="pt-BR" sz="1500" dirty="0">
                <a:latin typeface="Arial" panose="020B0604020202020204" pitchFamily="34" charset="0"/>
                <a:cs typeface="Arial" panose="020B0604020202020204" pitchFamily="34" charset="0"/>
              </a:rPr>
              <a:t>- importa, exporta, remete, produz, fabrica, adquire, vende, expõe à venda, oferece, fornece, tem em depósito, transporta, traz consigo ou guarda, ainda que gratuitamente, sem autorização ou em desacordo com determinação legal ou regulamentar, matéria-prima, insumo ou produto químico destinado à preparação de drogas;</a:t>
            </a:r>
          </a:p>
          <a:p>
            <a:pPr marL="0" indent="0" algn="just">
              <a:lnSpc>
                <a:spcPct val="170000"/>
              </a:lnSpc>
              <a:spcBef>
                <a:spcPts val="600"/>
              </a:spcBef>
              <a:spcAft>
                <a:spcPts val="600"/>
              </a:spcAft>
              <a:buNone/>
            </a:pPr>
            <a:r>
              <a:rPr lang="pt-BR" sz="1500" dirty="0" smtClean="0">
                <a:latin typeface="Arial" panose="020B0604020202020204" pitchFamily="34" charset="0"/>
                <a:cs typeface="Arial" panose="020B0604020202020204" pitchFamily="34" charset="0"/>
              </a:rPr>
              <a:t>II </a:t>
            </a:r>
            <a:r>
              <a:rPr lang="pt-BR" sz="1500" dirty="0">
                <a:latin typeface="Arial" panose="020B0604020202020204" pitchFamily="34" charset="0"/>
                <a:cs typeface="Arial" panose="020B0604020202020204" pitchFamily="34" charset="0"/>
              </a:rPr>
              <a:t>- semeia, cultiva ou faz a colheita, sem autorização ou em desacordo com determinação legal ou regulamentar, de plantas que se constituam em matéria-prima para a preparação de drogas;</a:t>
            </a:r>
          </a:p>
          <a:p>
            <a:pPr marL="0" indent="0" algn="just">
              <a:lnSpc>
                <a:spcPct val="170000"/>
              </a:lnSpc>
              <a:spcBef>
                <a:spcPts val="600"/>
              </a:spcBef>
              <a:spcAft>
                <a:spcPts val="600"/>
              </a:spcAft>
              <a:buNone/>
            </a:pPr>
            <a:r>
              <a:rPr lang="pt-BR" sz="1500" dirty="0" smtClean="0">
                <a:latin typeface="Arial" panose="020B0604020202020204" pitchFamily="34" charset="0"/>
                <a:cs typeface="Arial" panose="020B0604020202020204" pitchFamily="34" charset="0"/>
              </a:rPr>
              <a:t>III </a:t>
            </a:r>
            <a:r>
              <a:rPr lang="pt-BR" sz="1500" dirty="0">
                <a:latin typeface="Arial" panose="020B0604020202020204" pitchFamily="34" charset="0"/>
                <a:cs typeface="Arial" panose="020B0604020202020204" pitchFamily="34" charset="0"/>
              </a:rPr>
              <a:t>- utiliza local ou bem de qualquer natureza de que tem a propriedade, posse, administração, guarda ou vigilância, ou consente que outrem dele se utilize, ainda que gratuitamente, sem autorização ou em desacordo com determinação legal ou regulamentar, para o tráfico ilícito de drogas</a:t>
            </a:r>
            <a:r>
              <a:rPr lang="pt-BR" sz="1500" dirty="0" smtClean="0">
                <a:latin typeface="Arial" panose="020B0604020202020204" pitchFamily="34" charset="0"/>
                <a:cs typeface="Arial" panose="020B0604020202020204" pitchFamily="34" charset="0"/>
              </a:rPr>
              <a:t>.</a:t>
            </a:r>
            <a:endParaRPr lang="pt-BR" sz="15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7533501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166255"/>
            <a:ext cx="12192000" cy="6691745"/>
          </a:xfrm>
        </p:spPr>
        <p:txBody>
          <a:bodyPr>
            <a:normAutofit fontScale="62500" lnSpcReduction="20000"/>
          </a:bodyPr>
          <a:lstStyle/>
          <a:p>
            <a:pPr marL="0" indent="0" algn="just">
              <a:lnSpc>
                <a:spcPct val="170000"/>
              </a:lnSpc>
              <a:spcBef>
                <a:spcPts val="600"/>
              </a:spcBef>
              <a:spcAft>
                <a:spcPts val="600"/>
              </a:spcAft>
              <a:buNone/>
            </a:pPr>
            <a:r>
              <a:rPr lang="pt-BR" b="1" dirty="0" smtClean="0">
                <a:latin typeface="Arial" panose="020B0604020202020204" pitchFamily="34" charset="0"/>
                <a:cs typeface="Arial" panose="020B0604020202020204" pitchFamily="34" charset="0"/>
              </a:rPr>
              <a:t>Induzimento, Instigação ou Auxílio ao Uso de Drogas</a:t>
            </a:r>
          </a:p>
          <a:p>
            <a:pPr marL="0" indent="0" algn="just">
              <a:lnSpc>
                <a:spcPct val="170000"/>
              </a:lnSpc>
              <a:spcBef>
                <a:spcPts val="600"/>
              </a:spcBef>
              <a:spcAft>
                <a:spcPts val="600"/>
              </a:spcAft>
              <a:buNone/>
            </a:pPr>
            <a:r>
              <a:rPr lang="pt-BR" dirty="0" smtClean="0">
                <a:latin typeface="Arial" panose="020B0604020202020204" pitchFamily="34" charset="0"/>
                <a:cs typeface="Arial" panose="020B0604020202020204" pitchFamily="34" charset="0"/>
              </a:rPr>
              <a:t>§ 2º: Induzir</a:t>
            </a:r>
            <a:r>
              <a:rPr lang="pt-BR" dirty="0">
                <a:latin typeface="Arial" panose="020B0604020202020204" pitchFamily="34" charset="0"/>
                <a:cs typeface="Arial" panose="020B0604020202020204" pitchFamily="34" charset="0"/>
              </a:rPr>
              <a:t>, instigar ou auxiliar alguém ao uso indevido de </a:t>
            </a:r>
            <a:r>
              <a:rPr lang="pt-BR" dirty="0" smtClean="0">
                <a:latin typeface="Arial" panose="020B0604020202020204" pitchFamily="34" charset="0"/>
                <a:cs typeface="Arial" panose="020B0604020202020204" pitchFamily="34" charset="0"/>
              </a:rPr>
              <a:t>droga:</a:t>
            </a:r>
          </a:p>
          <a:p>
            <a:pPr marL="0" indent="0" algn="just">
              <a:lnSpc>
                <a:spcPct val="170000"/>
              </a:lnSpc>
              <a:spcBef>
                <a:spcPts val="600"/>
              </a:spcBef>
              <a:spcAft>
                <a:spcPts val="600"/>
              </a:spcAft>
              <a:buNone/>
            </a:pPr>
            <a:r>
              <a:rPr lang="pt-BR" dirty="0" smtClean="0">
                <a:latin typeface="Arial" panose="020B0604020202020204" pitchFamily="34" charset="0"/>
                <a:cs typeface="Arial" panose="020B0604020202020204" pitchFamily="34" charset="0"/>
              </a:rPr>
              <a:t>Pena </a:t>
            </a:r>
            <a:r>
              <a:rPr lang="pt-BR" dirty="0">
                <a:latin typeface="Arial" panose="020B0604020202020204" pitchFamily="34" charset="0"/>
                <a:cs typeface="Arial" panose="020B0604020202020204" pitchFamily="34" charset="0"/>
              </a:rPr>
              <a:t>- detenção, de 1 (um) a 3 (três) anos, e multa de 100 (cem) a 300 (trezentos) dias-multa</a:t>
            </a:r>
            <a:r>
              <a:rPr lang="pt-BR" dirty="0" smtClean="0">
                <a:latin typeface="Arial" panose="020B0604020202020204" pitchFamily="34" charset="0"/>
                <a:cs typeface="Arial" panose="020B0604020202020204" pitchFamily="34" charset="0"/>
              </a:rPr>
              <a:t>.</a:t>
            </a:r>
          </a:p>
          <a:p>
            <a:pPr marL="0" indent="0" algn="just">
              <a:lnSpc>
                <a:spcPct val="170000"/>
              </a:lnSpc>
              <a:spcBef>
                <a:spcPts val="600"/>
              </a:spcBef>
              <a:spcAft>
                <a:spcPts val="600"/>
              </a:spcAft>
              <a:buNone/>
            </a:pPr>
            <a:r>
              <a:rPr lang="pt-BR" b="1" u="sng" dirty="0" smtClean="0">
                <a:latin typeface="Arial" panose="020B0604020202020204" pitchFamily="34" charset="0"/>
                <a:cs typeface="Arial" panose="020B0604020202020204" pitchFamily="34" charset="0"/>
              </a:rPr>
              <a:t>ADI </a:t>
            </a:r>
            <a:r>
              <a:rPr lang="pt-BR" b="1" u="sng" dirty="0">
                <a:latin typeface="Arial" panose="020B0604020202020204" pitchFamily="34" charset="0"/>
                <a:cs typeface="Arial" panose="020B0604020202020204" pitchFamily="34" charset="0"/>
              </a:rPr>
              <a:t>nº 4.274/2009</a:t>
            </a:r>
            <a:r>
              <a:rPr lang="pt-BR" b="1" dirty="0">
                <a:latin typeface="Arial" panose="020B0604020202020204" pitchFamily="34" charset="0"/>
                <a:cs typeface="Arial" panose="020B0604020202020204" pitchFamily="34" charset="0"/>
              </a:rPr>
              <a:t>: interpretação conforme a </a:t>
            </a:r>
            <a:r>
              <a:rPr lang="pt-BR" b="1" dirty="0" smtClean="0">
                <a:latin typeface="Arial" panose="020B0604020202020204" pitchFamily="34" charset="0"/>
                <a:cs typeface="Arial" panose="020B0604020202020204" pitchFamily="34" charset="0"/>
              </a:rPr>
              <a:t>CF na discussão sobre a “Marcha da Maconha”.</a:t>
            </a:r>
            <a:endParaRPr lang="pt-BR" b="1" dirty="0">
              <a:latin typeface="Arial" panose="020B0604020202020204" pitchFamily="34" charset="0"/>
              <a:cs typeface="Arial" panose="020B0604020202020204" pitchFamily="34" charset="0"/>
            </a:endParaRPr>
          </a:p>
          <a:p>
            <a:pPr marL="0" indent="0" algn="just">
              <a:lnSpc>
                <a:spcPct val="170000"/>
              </a:lnSpc>
              <a:spcBef>
                <a:spcPts val="600"/>
              </a:spcBef>
              <a:spcAft>
                <a:spcPts val="600"/>
              </a:spcAft>
              <a:buNone/>
            </a:pPr>
            <a:r>
              <a:rPr lang="pt-BR" b="1" dirty="0" smtClean="0">
                <a:latin typeface="Arial" panose="020B0604020202020204" pitchFamily="34" charset="0"/>
                <a:cs typeface="Arial" panose="020B0604020202020204" pitchFamily="34" charset="0"/>
              </a:rPr>
              <a:t>Posse de Droga Para Consumo Compartilhado</a:t>
            </a:r>
          </a:p>
          <a:p>
            <a:pPr marL="0" indent="0" algn="just">
              <a:lnSpc>
                <a:spcPct val="170000"/>
              </a:lnSpc>
              <a:spcBef>
                <a:spcPts val="600"/>
              </a:spcBef>
              <a:spcAft>
                <a:spcPts val="600"/>
              </a:spcAft>
              <a:buNone/>
            </a:pPr>
            <a:r>
              <a:rPr lang="pt-BR" dirty="0" smtClean="0">
                <a:latin typeface="Arial" panose="020B0604020202020204" pitchFamily="34" charset="0"/>
                <a:cs typeface="Arial" panose="020B0604020202020204" pitchFamily="34" charset="0"/>
              </a:rPr>
              <a:t>§ 3º: Oferecer </a:t>
            </a:r>
            <a:r>
              <a:rPr lang="pt-BR" dirty="0">
                <a:latin typeface="Arial" panose="020B0604020202020204" pitchFamily="34" charset="0"/>
                <a:cs typeface="Arial" panose="020B0604020202020204" pitchFamily="34" charset="0"/>
              </a:rPr>
              <a:t>droga, eventualmente e sem objetivo de lucro, a pessoa de seu relacionamento, para juntos a consumirem:</a:t>
            </a:r>
          </a:p>
          <a:p>
            <a:pPr marL="0" indent="0" algn="just">
              <a:lnSpc>
                <a:spcPct val="170000"/>
              </a:lnSpc>
              <a:spcBef>
                <a:spcPts val="600"/>
              </a:spcBef>
              <a:spcAft>
                <a:spcPts val="600"/>
              </a:spcAft>
              <a:buNone/>
            </a:pPr>
            <a:r>
              <a:rPr lang="pt-BR" dirty="0">
                <a:latin typeface="Arial" panose="020B0604020202020204" pitchFamily="34" charset="0"/>
                <a:cs typeface="Arial" panose="020B0604020202020204" pitchFamily="34" charset="0"/>
              </a:rPr>
              <a:t>Pena - detenção, de </a:t>
            </a:r>
            <a:r>
              <a:rPr lang="pt-BR" dirty="0" smtClean="0">
                <a:latin typeface="Arial" panose="020B0604020202020204" pitchFamily="34" charset="0"/>
                <a:cs typeface="Arial" panose="020B0604020202020204" pitchFamily="34" charset="0"/>
              </a:rPr>
              <a:t>06 meses </a:t>
            </a:r>
            <a:r>
              <a:rPr lang="pt-BR" dirty="0">
                <a:latin typeface="Arial" panose="020B0604020202020204" pitchFamily="34" charset="0"/>
                <a:cs typeface="Arial" panose="020B0604020202020204" pitchFamily="34" charset="0"/>
              </a:rPr>
              <a:t>a </a:t>
            </a:r>
            <a:r>
              <a:rPr lang="pt-BR" dirty="0" smtClean="0">
                <a:latin typeface="Arial" panose="020B0604020202020204" pitchFamily="34" charset="0"/>
                <a:cs typeface="Arial" panose="020B0604020202020204" pitchFamily="34" charset="0"/>
              </a:rPr>
              <a:t>01 ano</a:t>
            </a:r>
            <a:r>
              <a:rPr lang="pt-BR" dirty="0">
                <a:latin typeface="Arial" panose="020B0604020202020204" pitchFamily="34" charset="0"/>
                <a:cs typeface="Arial" panose="020B0604020202020204" pitchFamily="34" charset="0"/>
              </a:rPr>
              <a:t>, e pagamento de 700 </a:t>
            </a:r>
            <a:r>
              <a:rPr lang="pt-BR" dirty="0" smtClean="0">
                <a:latin typeface="Arial" panose="020B0604020202020204" pitchFamily="34" charset="0"/>
                <a:cs typeface="Arial" panose="020B0604020202020204" pitchFamily="34" charset="0"/>
              </a:rPr>
              <a:t>a </a:t>
            </a:r>
            <a:r>
              <a:rPr lang="pt-BR" dirty="0">
                <a:latin typeface="Arial" panose="020B0604020202020204" pitchFamily="34" charset="0"/>
                <a:cs typeface="Arial" panose="020B0604020202020204" pitchFamily="34" charset="0"/>
              </a:rPr>
              <a:t>1.500 </a:t>
            </a:r>
            <a:r>
              <a:rPr lang="pt-BR" dirty="0" smtClean="0">
                <a:latin typeface="Arial" panose="020B0604020202020204" pitchFamily="34" charset="0"/>
                <a:cs typeface="Arial" panose="020B0604020202020204" pitchFamily="34" charset="0"/>
              </a:rPr>
              <a:t>dias-multa</a:t>
            </a:r>
            <a:r>
              <a:rPr lang="pt-BR" dirty="0">
                <a:latin typeface="Arial" panose="020B0604020202020204" pitchFamily="34" charset="0"/>
                <a:cs typeface="Arial" panose="020B0604020202020204" pitchFamily="34" charset="0"/>
              </a:rPr>
              <a:t>, sem prejuízo das penas previstas no art. 28.</a:t>
            </a:r>
          </a:p>
          <a:p>
            <a:pPr marL="0" indent="0" algn="just">
              <a:lnSpc>
                <a:spcPct val="170000"/>
              </a:lnSpc>
              <a:spcBef>
                <a:spcPts val="600"/>
              </a:spcBef>
              <a:spcAft>
                <a:spcPts val="600"/>
              </a:spcAft>
              <a:buNone/>
            </a:pPr>
            <a:r>
              <a:rPr lang="pt-BR" dirty="0">
                <a:latin typeface="Arial" panose="020B0604020202020204" pitchFamily="34" charset="0"/>
                <a:cs typeface="Arial" panose="020B0604020202020204" pitchFamily="34" charset="0"/>
              </a:rPr>
              <a:t>§ </a:t>
            </a:r>
            <a:r>
              <a:rPr lang="pt-BR" dirty="0" smtClean="0">
                <a:latin typeface="Arial" panose="020B0604020202020204" pitchFamily="34" charset="0"/>
                <a:cs typeface="Arial" panose="020B0604020202020204" pitchFamily="34" charset="0"/>
              </a:rPr>
              <a:t>4º: </a:t>
            </a:r>
            <a:r>
              <a:rPr lang="pt-BR" dirty="0">
                <a:latin typeface="Arial" panose="020B0604020202020204" pitchFamily="34" charset="0"/>
                <a:cs typeface="Arial" panose="020B0604020202020204" pitchFamily="34" charset="0"/>
              </a:rPr>
              <a:t>Nos delitos definidos no caput e no § </a:t>
            </a:r>
            <a:r>
              <a:rPr lang="pt-BR" dirty="0" smtClean="0">
                <a:latin typeface="Arial" panose="020B0604020202020204" pitchFamily="34" charset="0"/>
                <a:cs typeface="Arial" panose="020B0604020202020204" pitchFamily="34" charset="0"/>
              </a:rPr>
              <a:t>1º </a:t>
            </a:r>
            <a:r>
              <a:rPr lang="pt-BR" dirty="0">
                <a:latin typeface="Arial" panose="020B0604020202020204" pitchFamily="34" charset="0"/>
                <a:cs typeface="Arial" panose="020B0604020202020204" pitchFamily="34" charset="0"/>
              </a:rPr>
              <a:t>deste artigo, as penas poderão ser reduzidas de um sexto a dois terços, </a:t>
            </a:r>
            <a:r>
              <a:rPr lang="pt-BR" b="1" strike="sngStrike" dirty="0">
                <a:latin typeface="Arial" panose="020B0604020202020204" pitchFamily="34" charset="0"/>
                <a:cs typeface="Arial" panose="020B0604020202020204" pitchFamily="34" charset="0"/>
              </a:rPr>
              <a:t>vedada a conversão em penas restritivas de direitos</a:t>
            </a:r>
            <a:r>
              <a:rPr lang="pt-BR" dirty="0">
                <a:latin typeface="Arial" panose="020B0604020202020204" pitchFamily="34" charset="0"/>
                <a:cs typeface="Arial" panose="020B0604020202020204" pitchFamily="34" charset="0"/>
              </a:rPr>
              <a:t>, desde que o agente seja primário, de bons antecedentes, não se dedique às atividades criminosas nem integre organização criminosa. </a:t>
            </a:r>
            <a:r>
              <a:rPr lang="pt-BR" b="1" dirty="0">
                <a:latin typeface="Arial" panose="020B0604020202020204" pitchFamily="34" charset="0"/>
                <a:cs typeface="Arial" panose="020B0604020202020204" pitchFamily="34" charset="0"/>
              </a:rPr>
              <a:t>(</a:t>
            </a:r>
            <a:r>
              <a:rPr lang="pt-BR" b="1" u="sng" dirty="0">
                <a:latin typeface="Arial" panose="020B0604020202020204" pitchFamily="34" charset="0"/>
                <a:cs typeface="Arial" panose="020B0604020202020204" pitchFamily="34" charset="0"/>
              </a:rPr>
              <a:t>Vide Resolução nº 5, de 2012 do Senado Federal</a:t>
            </a:r>
            <a:r>
              <a:rPr lang="pt-BR" b="1" dirty="0" smtClean="0">
                <a:latin typeface="Arial" panose="020B0604020202020204" pitchFamily="34" charset="0"/>
                <a:cs typeface="Arial" panose="020B0604020202020204" pitchFamily="34" charset="0"/>
              </a:rPr>
              <a:t>)</a:t>
            </a:r>
            <a:endParaRPr lang="pt-B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798089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1"/>
            <a:ext cx="12192000" cy="6858001"/>
          </a:xfrm>
        </p:spPr>
        <p:txBody>
          <a:bodyPr>
            <a:noAutofit/>
          </a:bodyPr>
          <a:lstStyle/>
          <a:p>
            <a:pPr marL="0" indent="0" algn="just">
              <a:lnSpc>
                <a:spcPct val="170000"/>
              </a:lnSpc>
              <a:spcBef>
                <a:spcPts val="600"/>
              </a:spcBef>
              <a:spcAft>
                <a:spcPts val="600"/>
              </a:spcAft>
              <a:buNone/>
            </a:pPr>
            <a:r>
              <a:rPr lang="pt-BR" sz="1500" b="1" dirty="0" smtClean="0">
                <a:latin typeface="Arial" panose="020B0604020202020204" pitchFamily="34" charset="0"/>
                <a:cs typeface="Arial" panose="020B0604020202020204" pitchFamily="34" charset="0"/>
              </a:rPr>
              <a:t>Aquisição e Posse de Petrechos</a:t>
            </a:r>
          </a:p>
          <a:p>
            <a:pPr algn="just">
              <a:lnSpc>
                <a:spcPct val="170000"/>
              </a:lnSpc>
              <a:spcBef>
                <a:spcPts val="600"/>
              </a:spcBef>
              <a:spcAft>
                <a:spcPts val="600"/>
              </a:spcAft>
            </a:pPr>
            <a:r>
              <a:rPr lang="pt-BR" sz="1500" b="1" u="sng" dirty="0" smtClean="0">
                <a:latin typeface="Arial" panose="020B0604020202020204" pitchFamily="34" charset="0"/>
                <a:cs typeface="Arial" panose="020B0604020202020204" pitchFamily="34" charset="0"/>
              </a:rPr>
              <a:t>Art</a:t>
            </a:r>
            <a:r>
              <a:rPr lang="pt-BR" sz="1500" b="1" u="sng" dirty="0">
                <a:latin typeface="Arial" panose="020B0604020202020204" pitchFamily="34" charset="0"/>
                <a:cs typeface="Arial" panose="020B0604020202020204" pitchFamily="34" charset="0"/>
              </a:rPr>
              <a:t>. 34</a:t>
            </a:r>
            <a:r>
              <a:rPr lang="pt-BR" sz="1500" dirty="0">
                <a:latin typeface="Arial" panose="020B0604020202020204" pitchFamily="34" charset="0"/>
                <a:cs typeface="Arial" panose="020B0604020202020204" pitchFamily="34" charset="0"/>
              </a:rPr>
              <a:t>.  Fabricar, adquirir, utilizar, transportar, oferecer, vender, distribuir, entregar a qualquer título, possuir, guardar ou fornecer, ainda que gratuitamente, maquinário, aparelho, instrumento ou </a:t>
            </a:r>
            <a:r>
              <a:rPr lang="pt-BR" sz="1500" b="1" u="sng" dirty="0">
                <a:latin typeface="Arial" panose="020B0604020202020204" pitchFamily="34" charset="0"/>
                <a:cs typeface="Arial" panose="020B0604020202020204" pitchFamily="34" charset="0"/>
              </a:rPr>
              <a:t>qualquer objeto destinado à fabricação, preparação, produção ou transformação de drogas</a:t>
            </a:r>
            <a:r>
              <a:rPr lang="pt-BR" sz="1500" dirty="0">
                <a:latin typeface="Arial" panose="020B0604020202020204" pitchFamily="34" charset="0"/>
                <a:cs typeface="Arial" panose="020B0604020202020204" pitchFamily="34" charset="0"/>
              </a:rPr>
              <a:t>, sem autorização ou em desacordo com determinação legal ou regulamentar</a:t>
            </a:r>
            <a:r>
              <a:rPr lang="pt-BR" sz="1500" dirty="0" smtClean="0">
                <a:latin typeface="Arial" panose="020B0604020202020204" pitchFamily="34" charset="0"/>
                <a:cs typeface="Arial" panose="020B0604020202020204" pitchFamily="34" charset="0"/>
              </a:rPr>
              <a:t>:</a:t>
            </a:r>
            <a:endParaRPr lang="pt-BR" sz="1500" dirty="0">
              <a:latin typeface="Arial" panose="020B0604020202020204" pitchFamily="34" charset="0"/>
              <a:cs typeface="Arial" panose="020B0604020202020204" pitchFamily="34" charset="0"/>
            </a:endParaRPr>
          </a:p>
          <a:p>
            <a:pPr marL="0" indent="0" algn="just">
              <a:lnSpc>
                <a:spcPct val="170000"/>
              </a:lnSpc>
              <a:spcBef>
                <a:spcPts val="600"/>
              </a:spcBef>
              <a:spcAft>
                <a:spcPts val="600"/>
              </a:spcAft>
              <a:buNone/>
            </a:pPr>
            <a:r>
              <a:rPr lang="pt-BR" sz="1500" dirty="0">
                <a:latin typeface="Arial" panose="020B0604020202020204" pitchFamily="34" charset="0"/>
                <a:cs typeface="Arial" panose="020B0604020202020204" pitchFamily="34" charset="0"/>
              </a:rPr>
              <a:t>Pena - reclusão, de </a:t>
            </a:r>
            <a:r>
              <a:rPr lang="pt-BR" sz="1500" dirty="0" smtClean="0">
                <a:latin typeface="Arial" panose="020B0604020202020204" pitchFamily="34" charset="0"/>
                <a:cs typeface="Arial" panose="020B0604020202020204" pitchFamily="34" charset="0"/>
              </a:rPr>
              <a:t>03 a </a:t>
            </a:r>
            <a:r>
              <a:rPr lang="pt-BR" sz="1500" dirty="0">
                <a:latin typeface="Arial" panose="020B0604020202020204" pitchFamily="34" charset="0"/>
                <a:cs typeface="Arial" panose="020B0604020202020204" pitchFamily="34" charset="0"/>
              </a:rPr>
              <a:t>10 </a:t>
            </a:r>
            <a:r>
              <a:rPr lang="pt-BR" sz="1500" dirty="0" smtClean="0">
                <a:latin typeface="Arial" panose="020B0604020202020204" pitchFamily="34" charset="0"/>
                <a:cs typeface="Arial" panose="020B0604020202020204" pitchFamily="34" charset="0"/>
              </a:rPr>
              <a:t>anos</a:t>
            </a:r>
            <a:r>
              <a:rPr lang="pt-BR" sz="1500" dirty="0">
                <a:latin typeface="Arial" panose="020B0604020202020204" pitchFamily="34" charset="0"/>
                <a:cs typeface="Arial" panose="020B0604020202020204" pitchFamily="34" charset="0"/>
              </a:rPr>
              <a:t>, e pagamento de 1.200 </a:t>
            </a:r>
            <a:r>
              <a:rPr lang="pt-BR" sz="1500" dirty="0" smtClean="0">
                <a:latin typeface="Arial" panose="020B0604020202020204" pitchFamily="34" charset="0"/>
                <a:cs typeface="Arial" panose="020B0604020202020204" pitchFamily="34" charset="0"/>
              </a:rPr>
              <a:t>a </a:t>
            </a:r>
            <a:r>
              <a:rPr lang="pt-BR" sz="1500" dirty="0">
                <a:latin typeface="Arial" panose="020B0604020202020204" pitchFamily="34" charset="0"/>
                <a:cs typeface="Arial" panose="020B0604020202020204" pitchFamily="34" charset="0"/>
              </a:rPr>
              <a:t>2.000 </a:t>
            </a:r>
            <a:r>
              <a:rPr lang="pt-BR" sz="1500" dirty="0" smtClean="0">
                <a:latin typeface="Arial" panose="020B0604020202020204" pitchFamily="34" charset="0"/>
                <a:cs typeface="Arial" panose="020B0604020202020204" pitchFamily="34" charset="0"/>
              </a:rPr>
              <a:t>dias-multa</a:t>
            </a:r>
            <a:r>
              <a:rPr lang="pt-BR" sz="1500" dirty="0">
                <a:latin typeface="Arial" panose="020B0604020202020204" pitchFamily="34" charset="0"/>
                <a:cs typeface="Arial" panose="020B0604020202020204" pitchFamily="34" charset="0"/>
              </a:rPr>
              <a:t>.</a:t>
            </a:r>
          </a:p>
          <a:p>
            <a:pPr marL="0" indent="0" algn="just">
              <a:lnSpc>
                <a:spcPct val="170000"/>
              </a:lnSpc>
              <a:spcBef>
                <a:spcPts val="600"/>
              </a:spcBef>
              <a:spcAft>
                <a:spcPts val="600"/>
              </a:spcAft>
              <a:buNone/>
            </a:pPr>
            <a:r>
              <a:rPr lang="pt-BR" sz="1500" b="1" dirty="0" smtClean="0">
                <a:latin typeface="Arial" panose="020B0604020202020204" pitchFamily="34" charset="0"/>
                <a:cs typeface="Arial" panose="020B0604020202020204" pitchFamily="34" charset="0"/>
              </a:rPr>
              <a:t>Associação Para o Tráfico</a:t>
            </a:r>
          </a:p>
          <a:p>
            <a:pPr algn="just">
              <a:lnSpc>
                <a:spcPct val="170000"/>
              </a:lnSpc>
              <a:spcBef>
                <a:spcPts val="600"/>
              </a:spcBef>
              <a:spcAft>
                <a:spcPts val="600"/>
              </a:spcAft>
            </a:pPr>
            <a:r>
              <a:rPr lang="pt-BR" sz="1500" b="1" u="sng" dirty="0" smtClean="0">
                <a:latin typeface="Arial" panose="020B0604020202020204" pitchFamily="34" charset="0"/>
                <a:cs typeface="Arial" panose="020B0604020202020204" pitchFamily="34" charset="0"/>
              </a:rPr>
              <a:t>Art</a:t>
            </a:r>
            <a:r>
              <a:rPr lang="pt-BR" sz="1500" b="1" u="sng" dirty="0">
                <a:latin typeface="Arial" panose="020B0604020202020204" pitchFamily="34" charset="0"/>
                <a:cs typeface="Arial" panose="020B0604020202020204" pitchFamily="34" charset="0"/>
              </a:rPr>
              <a:t>. 35</a:t>
            </a:r>
            <a:r>
              <a:rPr lang="pt-BR" sz="1500" dirty="0">
                <a:latin typeface="Arial" panose="020B0604020202020204" pitchFamily="34" charset="0"/>
                <a:cs typeface="Arial" panose="020B0604020202020204" pitchFamily="34" charset="0"/>
              </a:rPr>
              <a:t>.  </a:t>
            </a:r>
            <a:r>
              <a:rPr lang="pt-BR" sz="1500" b="1" u="sng" dirty="0">
                <a:latin typeface="Arial" panose="020B0604020202020204" pitchFamily="34" charset="0"/>
                <a:cs typeface="Arial" panose="020B0604020202020204" pitchFamily="34" charset="0"/>
              </a:rPr>
              <a:t>Associarem-se</a:t>
            </a:r>
            <a:r>
              <a:rPr lang="pt-BR" sz="1500" dirty="0">
                <a:latin typeface="Arial" panose="020B0604020202020204" pitchFamily="34" charset="0"/>
                <a:cs typeface="Arial" panose="020B0604020202020204" pitchFamily="34" charset="0"/>
              </a:rPr>
              <a:t> duas ou mais pessoas para o fim de praticar, </a:t>
            </a:r>
            <a:r>
              <a:rPr lang="pt-BR" sz="1500" b="1" u="sng" dirty="0">
                <a:latin typeface="Arial" panose="020B0604020202020204" pitchFamily="34" charset="0"/>
                <a:cs typeface="Arial" panose="020B0604020202020204" pitchFamily="34" charset="0"/>
              </a:rPr>
              <a:t>reiteradamente ou não</a:t>
            </a:r>
            <a:r>
              <a:rPr lang="pt-BR" sz="1500" dirty="0">
                <a:latin typeface="Arial" panose="020B0604020202020204" pitchFamily="34" charset="0"/>
                <a:cs typeface="Arial" panose="020B0604020202020204" pitchFamily="34" charset="0"/>
              </a:rPr>
              <a:t>, </a:t>
            </a:r>
            <a:r>
              <a:rPr lang="pt-BR" sz="1500" b="1" u="sng" dirty="0">
                <a:latin typeface="Arial" panose="020B0604020202020204" pitchFamily="34" charset="0"/>
                <a:cs typeface="Arial" panose="020B0604020202020204" pitchFamily="34" charset="0"/>
              </a:rPr>
              <a:t>qualquer</a:t>
            </a:r>
            <a:r>
              <a:rPr lang="pt-BR" sz="1500" dirty="0">
                <a:latin typeface="Arial" panose="020B0604020202020204" pitchFamily="34" charset="0"/>
                <a:cs typeface="Arial" panose="020B0604020202020204" pitchFamily="34" charset="0"/>
              </a:rPr>
              <a:t> dos crimes previstos nos </a:t>
            </a:r>
            <a:r>
              <a:rPr lang="pt-BR" sz="1500" dirty="0" err="1">
                <a:latin typeface="Arial" panose="020B0604020202020204" pitchFamily="34" charset="0"/>
                <a:cs typeface="Arial" panose="020B0604020202020204" pitchFamily="34" charset="0"/>
              </a:rPr>
              <a:t>arts</a:t>
            </a:r>
            <a:r>
              <a:rPr lang="pt-BR" sz="1500" dirty="0">
                <a:latin typeface="Arial" panose="020B0604020202020204" pitchFamily="34" charset="0"/>
                <a:cs typeface="Arial" panose="020B0604020202020204" pitchFamily="34" charset="0"/>
              </a:rPr>
              <a:t>. 33, caput e § </a:t>
            </a:r>
            <a:r>
              <a:rPr lang="pt-BR" sz="1500" dirty="0" smtClean="0">
                <a:latin typeface="Arial" panose="020B0604020202020204" pitchFamily="34" charset="0"/>
                <a:cs typeface="Arial" panose="020B0604020202020204" pitchFamily="34" charset="0"/>
              </a:rPr>
              <a:t>1º, </a:t>
            </a:r>
            <a:r>
              <a:rPr lang="pt-BR" sz="1500" dirty="0">
                <a:latin typeface="Arial" panose="020B0604020202020204" pitchFamily="34" charset="0"/>
                <a:cs typeface="Arial" panose="020B0604020202020204" pitchFamily="34" charset="0"/>
              </a:rPr>
              <a:t>e 34 desta Lei:</a:t>
            </a:r>
          </a:p>
          <a:p>
            <a:pPr marL="0" indent="0" algn="just">
              <a:lnSpc>
                <a:spcPct val="170000"/>
              </a:lnSpc>
              <a:spcBef>
                <a:spcPts val="600"/>
              </a:spcBef>
              <a:spcAft>
                <a:spcPts val="600"/>
              </a:spcAft>
              <a:buNone/>
            </a:pPr>
            <a:r>
              <a:rPr lang="pt-BR" sz="1500" dirty="0" smtClean="0">
                <a:latin typeface="Arial" panose="020B0604020202020204" pitchFamily="34" charset="0"/>
                <a:cs typeface="Arial" panose="020B0604020202020204" pitchFamily="34" charset="0"/>
              </a:rPr>
              <a:t>Pena </a:t>
            </a:r>
            <a:r>
              <a:rPr lang="pt-BR" sz="1500" dirty="0">
                <a:latin typeface="Arial" panose="020B0604020202020204" pitchFamily="34" charset="0"/>
                <a:cs typeface="Arial" panose="020B0604020202020204" pitchFamily="34" charset="0"/>
              </a:rPr>
              <a:t>- reclusão, de </a:t>
            </a:r>
            <a:r>
              <a:rPr lang="pt-BR" sz="1500" dirty="0" smtClean="0">
                <a:latin typeface="Arial" panose="020B0604020202020204" pitchFamily="34" charset="0"/>
                <a:cs typeface="Arial" panose="020B0604020202020204" pitchFamily="34" charset="0"/>
              </a:rPr>
              <a:t>03 a </a:t>
            </a:r>
            <a:r>
              <a:rPr lang="pt-BR" sz="1500" dirty="0">
                <a:latin typeface="Arial" panose="020B0604020202020204" pitchFamily="34" charset="0"/>
                <a:cs typeface="Arial" panose="020B0604020202020204" pitchFamily="34" charset="0"/>
              </a:rPr>
              <a:t>10 </a:t>
            </a:r>
            <a:r>
              <a:rPr lang="pt-BR" sz="1500" dirty="0" smtClean="0">
                <a:latin typeface="Arial" panose="020B0604020202020204" pitchFamily="34" charset="0"/>
                <a:cs typeface="Arial" panose="020B0604020202020204" pitchFamily="34" charset="0"/>
              </a:rPr>
              <a:t>anos</a:t>
            </a:r>
            <a:r>
              <a:rPr lang="pt-BR" sz="1500" dirty="0">
                <a:latin typeface="Arial" panose="020B0604020202020204" pitchFamily="34" charset="0"/>
                <a:cs typeface="Arial" panose="020B0604020202020204" pitchFamily="34" charset="0"/>
              </a:rPr>
              <a:t>, e pagamento de 700 </a:t>
            </a:r>
            <a:r>
              <a:rPr lang="pt-BR" sz="1500" dirty="0" smtClean="0">
                <a:latin typeface="Arial" panose="020B0604020202020204" pitchFamily="34" charset="0"/>
                <a:cs typeface="Arial" panose="020B0604020202020204" pitchFamily="34" charset="0"/>
              </a:rPr>
              <a:t>a </a:t>
            </a:r>
            <a:r>
              <a:rPr lang="pt-BR" sz="1500" dirty="0">
                <a:latin typeface="Arial" panose="020B0604020202020204" pitchFamily="34" charset="0"/>
                <a:cs typeface="Arial" panose="020B0604020202020204" pitchFamily="34" charset="0"/>
              </a:rPr>
              <a:t>1.200 </a:t>
            </a:r>
            <a:r>
              <a:rPr lang="pt-BR" sz="1500" dirty="0" smtClean="0">
                <a:latin typeface="Arial" panose="020B0604020202020204" pitchFamily="34" charset="0"/>
                <a:cs typeface="Arial" panose="020B0604020202020204" pitchFamily="34" charset="0"/>
              </a:rPr>
              <a:t>dias-multa</a:t>
            </a:r>
            <a:r>
              <a:rPr lang="pt-BR" sz="1500" dirty="0">
                <a:latin typeface="Arial" panose="020B0604020202020204" pitchFamily="34" charset="0"/>
                <a:cs typeface="Arial" panose="020B0604020202020204" pitchFamily="34" charset="0"/>
              </a:rPr>
              <a:t>.</a:t>
            </a:r>
          </a:p>
          <a:p>
            <a:pPr marL="0" indent="0" algn="just">
              <a:lnSpc>
                <a:spcPct val="170000"/>
              </a:lnSpc>
              <a:spcBef>
                <a:spcPts val="600"/>
              </a:spcBef>
              <a:spcAft>
                <a:spcPts val="600"/>
              </a:spcAft>
              <a:buNone/>
            </a:pPr>
            <a:r>
              <a:rPr lang="pt-BR" sz="1500" dirty="0" smtClean="0">
                <a:latin typeface="Arial" panose="020B0604020202020204" pitchFamily="34" charset="0"/>
                <a:cs typeface="Arial" panose="020B0604020202020204" pitchFamily="34" charset="0"/>
              </a:rPr>
              <a:t>Parágrafo </a:t>
            </a:r>
            <a:r>
              <a:rPr lang="pt-BR" sz="1500" dirty="0">
                <a:latin typeface="Arial" panose="020B0604020202020204" pitchFamily="34" charset="0"/>
                <a:cs typeface="Arial" panose="020B0604020202020204" pitchFamily="34" charset="0"/>
              </a:rPr>
              <a:t>único.  Nas mesmas penas do caput deste artigo incorre quem se associa para a </a:t>
            </a:r>
            <a:r>
              <a:rPr lang="pt-BR" sz="1500" b="1" u="sng" dirty="0">
                <a:latin typeface="Arial" panose="020B0604020202020204" pitchFamily="34" charset="0"/>
                <a:cs typeface="Arial" panose="020B0604020202020204" pitchFamily="34" charset="0"/>
              </a:rPr>
              <a:t>prática reiterada do crime definido no art. 36</a:t>
            </a:r>
            <a:r>
              <a:rPr lang="pt-BR" sz="1500" dirty="0">
                <a:latin typeface="Arial" panose="020B0604020202020204" pitchFamily="34" charset="0"/>
                <a:cs typeface="Arial" panose="020B0604020202020204" pitchFamily="34" charset="0"/>
              </a:rPr>
              <a:t> desta Lei.</a:t>
            </a:r>
          </a:p>
          <a:p>
            <a:pPr marL="0" indent="0" algn="just">
              <a:lnSpc>
                <a:spcPct val="170000"/>
              </a:lnSpc>
              <a:spcBef>
                <a:spcPts val="600"/>
              </a:spcBef>
              <a:spcAft>
                <a:spcPts val="600"/>
              </a:spcAft>
              <a:buNone/>
            </a:pPr>
            <a:r>
              <a:rPr lang="pt-BR" sz="1500" b="1" dirty="0" smtClean="0">
                <a:latin typeface="Arial" panose="020B0604020202020204" pitchFamily="34" charset="0"/>
                <a:cs typeface="Arial" panose="020B0604020202020204" pitchFamily="34" charset="0"/>
              </a:rPr>
              <a:t>Financiamento do Tráfico</a:t>
            </a:r>
          </a:p>
          <a:p>
            <a:pPr algn="just">
              <a:lnSpc>
                <a:spcPct val="170000"/>
              </a:lnSpc>
              <a:spcBef>
                <a:spcPts val="600"/>
              </a:spcBef>
              <a:spcAft>
                <a:spcPts val="600"/>
              </a:spcAft>
            </a:pPr>
            <a:r>
              <a:rPr lang="pt-BR" sz="1500" b="1" u="sng" dirty="0" smtClean="0">
                <a:latin typeface="Arial" panose="020B0604020202020204" pitchFamily="34" charset="0"/>
                <a:cs typeface="Arial" panose="020B0604020202020204" pitchFamily="34" charset="0"/>
              </a:rPr>
              <a:t>Art</a:t>
            </a:r>
            <a:r>
              <a:rPr lang="pt-BR" sz="1500" b="1" u="sng" dirty="0">
                <a:latin typeface="Arial" panose="020B0604020202020204" pitchFamily="34" charset="0"/>
                <a:cs typeface="Arial" panose="020B0604020202020204" pitchFamily="34" charset="0"/>
              </a:rPr>
              <a:t>. 36</a:t>
            </a:r>
            <a:r>
              <a:rPr lang="pt-BR" sz="1500" dirty="0">
                <a:latin typeface="Arial" panose="020B0604020202020204" pitchFamily="34" charset="0"/>
                <a:cs typeface="Arial" panose="020B0604020202020204" pitchFamily="34" charset="0"/>
              </a:rPr>
              <a:t>.  </a:t>
            </a:r>
            <a:r>
              <a:rPr lang="pt-BR" sz="1500" b="1" u="sng" dirty="0">
                <a:latin typeface="Arial" panose="020B0604020202020204" pitchFamily="34" charset="0"/>
                <a:cs typeface="Arial" panose="020B0604020202020204" pitchFamily="34" charset="0"/>
              </a:rPr>
              <a:t>Financiar ou custear</a:t>
            </a:r>
            <a:r>
              <a:rPr lang="pt-BR" sz="1500" dirty="0">
                <a:latin typeface="Arial" panose="020B0604020202020204" pitchFamily="34" charset="0"/>
                <a:cs typeface="Arial" panose="020B0604020202020204" pitchFamily="34" charset="0"/>
              </a:rPr>
              <a:t> a prática de qualquer dos crimes previstos nos </a:t>
            </a:r>
            <a:r>
              <a:rPr lang="pt-BR" sz="1500" dirty="0" err="1">
                <a:latin typeface="Arial" panose="020B0604020202020204" pitchFamily="34" charset="0"/>
                <a:cs typeface="Arial" panose="020B0604020202020204" pitchFamily="34" charset="0"/>
              </a:rPr>
              <a:t>arts</a:t>
            </a:r>
            <a:r>
              <a:rPr lang="pt-BR" sz="1500" dirty="0">
                <a:latin typeface="Arial" panose="020B0604020202020204" pitchFamily="34" charset="0"/>
                <a:cs typeface="Arial" panose="020B0604020202020204" pitchFamily="34" charset="0"/>
              </a:rPr>
              <a:t>. 33, caput e § </a:t>
            </a:r>
            <a:r>
              <a:rPr lang="pt-BR" sz="1500" dirty="0" smtClean="0">
                <a:latin typeface="Arial" panose="020B0604020202020204" pitchFamily="34" charset="0"/>
                <a:cs typeface="Arial" panose="020B0604020202020204" pitchFamily="34" charset="0"/>
              </a:rPr>
              <a:t>1º, </a:t>
            </a:r>
            <a:r>
              <a:rPr lang="pt-BR" sz="1500" dirty="0">
                <a:latin typeface="Arial" panose="020B0604020202020204" pitchFamily="34" charset="0"/>
                <a:cs typeface="Arial" panose="020B0604020202020204" pitchFamily="34" charset="0"/>
              </a:rPr>
              <a:t>e 34 desta Lei:</a:t>
            </a:r>
          </a:p>
          <a:p>
            <a:pPr marL="0" indent="0" algn="just">
              <a:lnSpc>
                <a:spcPct val="170000"/>
              </a:lnSpc>
              <a:spcBef>
                <a:spcPts val="600"/>
              </a:spcBef>
              <a:spcAft>
                <a:spcPts val="600"/>
              </a:spcAft>
              <a:buNone/>
            </a:pPr>
            <a:r>
              <a:rPr lang="pt-BR" sz="1500" dirty="0" smtClean="0">
                <a:latin typeface="Arial" panose="020B0604020202020204" pitchFamily="34" charset="0"/>
                <a:cs typeface="Arial" panose="020B0604020202020204" pitchFamily="34" charset="0"/>
              </a:rPr>
              <a:t>Pena </a:t>
            </a:r>
            <a:r>
              <a:rPr lang="pt-BR" sz="1500" dirty="0">
                <a:latin typeface="Arial" panose="020B0604020202020204" pitchFamily="34" charset="0"/>
                <a:cs typeface="Arial" panose="020B0604020202020204" pitchFamily="34" charset="0"/>
              </a:rPr>
              <a:t>- reclusão, de </a:t>
            </a:r>
            <a:r>
              <a:rPr lang="pt-BR" sz="1500" dirty="0" smtClean="0">
                <a:latin typeface="Arial" panose="020B0604020202020204" pitchFamily="34" charset="0"/>
                <a:cs typeface="Arial" panose="020B0604020202020204" pitchFamily="34" charset="0"/>
              </a:rPr>
              <a:t>08 a </a:t>
            </a:r>
            <a:r>
              <a:rPr lang="pt-BR" sz="1500" dirty="0">
                <a:latin typeface="Arial" panose="020B0604020202020204" pitchFamily="34" charset="0"/>
                <a:cs typeface="Arial" panose="020B0604020202020204" pitchFamily="34" charset="0"/>
              </a:rPr>
              <a:t>20 </a:t>
            </a:r>
            <a:r>
              <a:rPr lang="pt-BR" sz="1500" dirty="0" smtClean="0">
                <a:latin typeface="Arial" panose="020B0604020202020204" pitchFamily="34" charset="0"/>
                <a:cs typeface="Arial" panose="020B0604020202020204" pitchFamily="34" charset="0"/>
              </a:rPr>
              <a:t>anos</a:t>
            </a:r>
            <a:r>
              <a:rPr lang="pt-BR" sz="1500" dirty="0">
                <a:latin typeface="Arial" panose="020B0604020202020204" pitchFamily="34" charset="0"/>
                <a:cs typeface="Arial" panose="020B0604020202020204" pitchFamily="34" charset="0"/>
              </a:rPr>
              <a:t>, e pagamento de 1.500 </a:t>
            </a:r>
            <a:r>
              <a:rPr lang="pt-BR" sz="1500" dirty="0" smtClean="0">
                <a:latin typeface="Arial" panose="020B0604020202020204" pitchFamily="34" charset="0"/>
                <a:cs typeface="Arial" panose="020B0604020202020204" pitchFamily="34" charset="0"/>
              </a:rPr>
              <a:t>a </a:t>
            </a:r>
            <a:r>
              <a:rPr lang="pt-BR" sz="1500" dirty="0">
                <a:latin typeface="Arial" panose="020B0604020202020204" pitchFamily="34" charset="0"/>
                <a:cs typeface="Arial" panose="020B0604020202020204" pitchFamily="34" charset="0"/>
              </a:rPr>
              <a:t>4.000 </a:t>
            </a:r>
            <a:r>
              <a:rPr lang="pt-BR" sz="1500" dirty="0" smtClean="0">
                <a:latin typeface="Arial" panose="020B0604020202020204" pitchFamily="34" charset="0"/>
                <a:cs typeface="Arial" panose="020B0604020202020204" pitchFamily="34" charset="0"/>
              </a:rPr>
              <a:t>dias-multa.</a:t>
            </a:r>
            <a:endParaRPr lang="pt-BR" sz="15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9747643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1"/>
            <a:ext cx="12192000" cy="6858001"/>
          </a:xfrm>
        </p:spPr>
        <p:txBody>
          <a:bodyPr>
            <a:noAutofit/>
          </a:bodyPr>
          <a:lstStyle/>
          <a:p>
            <a:pPr marL="0" indent="0" algn="just">
              <a:lnSpc>
                <a:spcPct val="170000"/>
              </a:lnSpc>
              <a:spcBef>
                <a:spcPts val="600"/>
              </a:spcBef>
              <a:spcAft>
                <a:spcPts val="600"/>
              </a:spcAft>
              <a:buNone/>
            </a:pPr>
            <a:r>
              <a:rPr lang="pt-BR" sz="1400" b="1" dirty="0" smtClean="0">
                <a:latin typeface="Arial" panose="020B0604020202020204" pitchFamily="34" charset="0"/>
                <a:cs typeface="Arial" panose="020B0604020202020204" pitchFamily="34" charset="0"/>
              </a:rPr>
              <a:t>Crime do “Olheiro” ou “Aviãozinho” do Tráfico</a:t>
            </a:r>
          </a:p>
          <a:p>
            <a:pPr algn="just">
              <a:lnSpc>
                <a:spcPct val="170000"/>
              </a:lnSpc>
              <a:spcBef>
                <a:spcPts val="600"/>
              </a:spcBef>
              <a:spcAft>
                <a:spcPts val="600"/>
              </a:spcAft>
            </a:pPr>
            <a:r>
              <a:rPr lang="pt-BR" sz="1400" b="1" u="sng" dirty="0" smtClean="0">
                <a:latin typeface="Arial" panose="020B0604020202020204" pitchFamily="34" charset="0"/>
                <a:cs typeface="Arial" panose="020B0604020202020204" pitchFamily="34" charset="0"/>
              </a:rPr>
              <a:t>Art</a:t>
            </a:r>
            <a:r>
              <a:rPr lang="pt-BR" sz="1400" b="1" u="sng" dirty="0">
                <a:latin typeface="Arial" panose="020B0604020202020204" pitchFamily="34" charset="0"/>
                <a:cs typeface="Arial" panose="020B0604020202020204" pitchFamily="34" charset="0"/>
              </a:rPr>
              <a:t>. 37</a:t>
            </a:r>
            <a:r>
              <a:rPr lang="pt-BR" sz="1400" dirty="0">
                <a:latin typeface="Arial" panose="020B0604020202020204" pitchFamily="34" charset="0"/>
                <a:cs typeface="Arial" panose="020B0604020202020204" pitchFamily="34" charset="0"/>
              </a:rPr>
              <a:t>.  </a:t>
            </a:r>
            <a:r>
              <a:rPr lang="pt-BR" sz="1400" b="1" u="sng" dirty="0">
                <a:latin typeface="Arial" panose="020B0604020202020204" pitchFamily="34" charset="0"/>
                <a:cs typeface="Arial" panose="020B0604020202020204" pitchFamily="34" charset="0"/>
              </a:rPr>
              <a:t>Colaborar, como informante</a:t>
            </a:r>
            <a:r>
              <a:rPr lang="pt-BR" sz="1400" dirty="0">
                <a:latin typeface="Arial" panose="020B0604020202020204" pitchFamily="34" charset="0"/>
                <a:cs typeface="Arial" panose="020B0604020202020204" pitchFamily="34" charset="0"/>
              </a:rPr>
              <a:t>, com grupo, organização ou associação destinados à prática de qualquer dos crimes previstos nos arts. 33, caput e § </a:t>
            </a:r>
            <a:r>
              <a:rPr lang="pt-BR" sz="1400" dirty="0" smtClean="0">
                <a:latin typeface="Arial" panose="020B0604020202020204" pitchFamily="34" charset="0"/>
                <a:cs typeface="Arial" panose="020B0604020202020204" pitchFamily="34" charset="0"/>
              </a:rPr>
              <a:t>1º, </a:t>
            </a:r>
            <a:r>
              <a:rPr lang="pt-BR" sz="1400" dirty="0">
                <a:latin typeface="Arial" panose="020B0604020202020204" pitchFamily="34" charset="0"/>
                <a:cs typeface="Arial" panose="020B0604020202020204" pitchFamily="34" charset="0"/>
              </a:rPr>
              <a:t>e 34 desta Lei:</a:t>
            </a:r>
          </a:p>
          <a:p>
            <a:pPr marL="0" indent="0" algn="just">
              <a:lnSpc>
                <a:spcPct val="170000"/>
              </a:lnSpc>
              <a:spcBef>
                <a:spcPts val="600"/>
              </a:spcBef>
              <a:spcAft>
                <a:spcPts val="600"/>
              </a:spcAft>
              <a:buNone/>
            </a:pPr>
            <a:r>
              <a:rPr lang="pt-BR" sz="1400" dirty="0">
                <a:latin typeface="Arial" panose="020B0604020202020204" pitchFamily="34" charset="0"/>
                <a:cs typeface="Arial" panose="020B0604020202020204" pitchFamily="34" charset="0"/>
              </a:rPr>
              <a:t>Pena - reclusão, de </a:t>
            </a:r>
            <a:r>
              <a:rPr lang="pt-BR" sz="1400" dirty="0" smtClean="0">
                <a:latin typeface="Arial" panose="020B0604020202020204" pitchFamily="34" charset="0"/>
                <a:cs typeface="Arial" panose="020B0604020202020204" pitchFamily="34" charset="0"/>
              </a:rPr>
              <a:t>02 a </a:t>
            </a:r>
            <a:r>
              <a:rPr lang="pt-BR" sz="1400" dirty="0">
                <a:latin typeface="Arial" panose="020B0604020202020204" pitchFamily="34" charset="0"/>
                <a:cs typeface="Arial" panose="020B0604020202020204" pitchFamily="34" charset="0"/>
              </a:rPr>
              <a:t>6 </a:t>
            </a:r>
            <a:r>
              <a:rPr lang="pt-BR" sz="1400" dirty="0" smtClean="0">
                <a:latin typeface="Arial" panose="020B0604020202020204" pitchFamily="34" charset="0"/>
                <a:cs typeface="Arial" panose="020B0604020202020204" pitchFamily="34" charset="0"/>
              </a:rPr>
              <a:t>anos</a:t>
            </a:r>
            <a:r>
              <a:rPr lang="pt-BR" sz="1400" dirty="0">
                <a:latin typeface="Arial" panose="020B0604020202020204" pitchFamily="34" charset="0"/>
                <a:cs typeface="Arial" panose="020B0604020202020204" pitchFamily="34" charset="0"/>
              </a:rPr>
              <a:t>, e pagamento de 300 </a:t>
            </a:r>
            <a:r>
              <a:rPr lang="pt-BR" sz="1400" dirty="0" smtClean="0">
                <a:latin typeface="Arial" panose="020B0604020202020204" pitchFamily="34" charset="0"/>
                <a:cs typeface="Arial" panose="020B0604020202020204" pitchFamily="34" charset="0"/>
              </a:rPr>
              <a:t>a </a:t>
            </a:r>
            <a:r>
              <a:rPr lang="pt-BR" sz="1400" dirty="0">
                <a:latin typeface="Arial" panose="020B0604020202020204" pitchFamily="34" charset="0"/>
                <a:cs typeface="Arial" panose="020B0604020202020204" pitchFamily="34" charset="0"/>
              </a:rPr>
              <a:t>700 </a:t>
            </a:r>
            <a:r>
              <a:rPr lang="pt-BR" sz="1400" dirty="0" smtClean="0">
                <a:latin typeface="Arial" panose="020B0604020202020204" pitchFamily="34" charset="0"/>
                <a:cs typeface="Arial" panose="020B0604020202020204" pitchFamily="34" charset="0"/>
              </a:rPr>
              <a:t>dias-multa.</a:t>
            </a:r>
          </a:p>
          <a:p>
            <a:pPr marL="0" indent="0" algn="just">
              <a:lnSpc>
                <a:spcPct val="170000"/>
              </a:lnSpc>
              <a:spcBef>
                <a:spcPts val="600"/>
              </a:spcBef>
              <a:spcAft>
                <a:spcPts val="600"/>
              </a:spcAft>
              <a:buNone/>
            </a:pPr>
            <a:r>
              <a:rPr lang="pt-BR" sz="1400" b="1" dirty="0" smtClean="0">
                <a:latin typeface="Arial" panose="020B0604020202020204" pitchFamily="34" charset="0"/>
                <a:cs typeface="Arial" panose="020B0604020202020204" pitchFamily="34" charset="0"/>
              </a:rPr>
              <a:t>OBS.: </a:t>
            </a:r>
            <a:r>
              <a:rPr lang="pt-BR" sz="1400" dirty="0" smtClean="0">
                <a:latin typeface="Arial" panose="020B0604020202020204" pitchFamily="34" charset="0"/>
                <a:cs typeface="Arial" panose="020B0604020202020204" pitchFamily="34" charset="0"/>
              </a:rPr>
              <a:t>essa conduta é norma especial em relação ao art. 33, porque intencionalmente separada do tipo misto alternativo do tráfico para punir com menos rigor a colaboração feita pelo “olheiro” ou “aviãozinho”. No entanto, é comum, no Sistema de Justiça, o esquecimento deste dispositivo em prol do “combate ao crime”, com analogias tecnicamente incorretas, a exemplo do partícipe do roubo que apenas pilota o veículo de fuga (não há norma especial para sua conduta, logo, pune-se como partícipe, sem prejuízo, conforme o caso concreto, da aplicação dos institutos da participação de menor importância e da participação em crime menos grave – art. 29, §§ 1º e 2º, CP).</a:t>
            </a:r>
            <a:endParaRPr lang="pt-BR" sz="1400" b="1" dirty="0">
              <a:latin typeface="Arial" panose="020B0604020202020204" pitchFamily="34" charset="0"/>
              <a:cs typeface="Arial" panose="020B0604020202020204" pitchFamily="34" charset="0"/>
            </a:endParaRPr>
          </a:p>
          <a:p>
            <a:pPr marL="0" indent="0" algn="just">
              <a:lnSpc>
                <a:spcPct val="170000"/>
              </a:lnSpc>
              <a:spcBef>
                <a:spcPts val="600"/>
              </a:spcBef>
              <a:spcAft>
                <a:spcPts val="600"/>
              </a:spcAft>
              <a:buNone/>
            </a:pPr>
            <a:r>
              <a:rPr lang="pt-BR" sz="1400" b="1" dirty="0" smtClean="0">
                <a:latin typeface="Arial" panose="020B0604020202020204" pitchFamily="34" charset="0"/>
                <a:cs typeface="Arial" panose="020B0604020202020204" pitchFamily="34" charset="0"/>
              </a:rPr>
              <a:t>Prescrição ou Ministração Culposa por Profissional de Saúde</a:t>
            </a:r>
          </a:p>
          <a:p>
            <a:pPr algn="just">
              <a:lnSpc>
                <a:spcPct val="170000"/>
              </a:lnSpc>
              <a:spcBef>
                <a:spcPts val="600"/>
              </a:spcBef>
              <a:spcAft>
                <a:spcPts val="600"/>
              </a:spcAft>
            </a:pPr>
            <a:r>
              <a:rPr lang="pt-BR" sz="1400" b="1" u="sng" dirty="0" smtClean="0">
                <a:latin typeface="Arial" panose="020B0604020202020204" pitchFamily="34" charset="0"/>
                <a:cs typeface="Arial" panose="020B0604020202020204" pitchFamily="34" charset="0"/>
              </a:rPr>
              <a:t>Art</a:t>
            </a:r>
            <a:r>
              <a:rPr lang="pt-BR" sz="1400" b="1" u="sng" dirty="0">
                <a:latin typeface="Arial" panose="020B0604020202020204" pitchFamily="34" charset="0"/>
                <a:cs typeface="Arial" panose="020B0604020202020204" pitchFamily="34" charset="0"/>
              </a:rPr>
              <a:t>. 38</a:t>
            </a:r>
            <a:r>
              <a:rPr lang="pt-BR" sz="1400" dirty="0">
                <a:latin typeface="Arial" panose="020B0604020202020204" pitchFamily="34" charset="0"/>
                <a:cs typeface="Arial" panose="020B0604020202020204" pitchFamily="34" charset="0"/>
              </a:rPr>
              <a:t>.  </a:t>
            </a:r>
            <a:r>
              <a:rPr lang="pt-BR" sz="1400" b="1" u="sng" dirty="0">
                <a:latin typeface="Arial" panose="020B0604020202020204" pitchFamily="34" charset="0"/>
                <a:cs typeface="Arial" panose="020B0604020202020204" pitchFamily="34" charset="0"/>
              </a:rPr>
              <a:t>Prescrever ou ministrar, culposamente</a:t>
            </a:r>
            <a:r>
              <a:rPr lang="pt-BR" sz="1400" dirty="0">
                <a:latin typeface="Arial" panose="020B0604020202020204" pitchFamily="34" charset="0"/>
                <a:cs typeface="Arial" panose="020B0604020202020204" pitchFamily="34" charset="0"/>
              </a:rPr>
              <a:t>, drogas, sem que delas necessite o paciente, ou fazê-lo em doses excessivas ou em desacordo com determinação legal ou regulamentar:</a:t>
            </a:r>
          </a:p>
          <a:p>
            <a:pPr marL="0" indent="0" algn="just">
              <a:lnSpc>
                <a:spcPct val="170000"/>
              </a:lnSpc>
              <a:spcBef>
                <a:spcPts val="600"/>
              </a:spcBef>
              <a:spcAft>
                <a:spcPts val="600"/>
              </a:spcAft>
              <a:buNone/>
            </a:pPr>
            <a:r>
              <a:rPr lang="pt-BR" sz="1400" dirty="0">
                <a:latin typeface="Arial" panose="020B0604020202020204" pitchFamily="34" charset="0"/>
                <a:cs typeface="Arial" panose="020B0604020202020204" pitchFamily="34" charset="0"/>
              </a:rPr>
              <a:t>Pena - detenção, de </a:t>
            </a:r>
            <a:r>
              <a:rPr lang="pt-BR" sz="1400" dirty="0" smtClean="0">
                <a:latin typeface="Arial" panose="020B0604020202020204" pitchFamily="34" charset="0"/>
                <a:cs typeface="Arial" panose="020B0604020202020204" pitchFamily="34" charset="0"/>
              </a:rPr>
              <a:t>06 meses </a:t>
            </a:r>
            <a:r>
              <a:rPr lang="pt-BR" sz="1400" dirty="0">
                <a:latin typeface="Arial" panose="020B0604020202020204" pitchFamily="34" charset="0"/>
                <a:cs typeface="Arial" panose="020B0604020202020204" pitchFamily="34" charset="0"/>
              </a:rPr>
              <a:t>a 2 </a:t>
            </a:r>
            <a:r>
              <a:rPr lang="pt-BR" sz="1400" dirty="0" smtClean="0">
                <a:latin typeface="Arial" panose="020B0604020202020204" pitchFamily="34" charset="0"/>
                <a:cs typeface="Arial" panose="020B0604020202020204" pitchFamily="34" charset="0"/>
              </a:rPr>
              <a:t>anos</a:t>
            </a:r>
            <a:r>
              <a:rPr lang="pt-BR" sz="1400" dirty="0">
                <a:latin typeface="Arial" panose="020B0604020202020204" pitchFamily="34" charset="0"/>
                <a:cs typeface="Arial" panose="020B0604020202020204" pitchFamily="34" charset="0"/>
              </a:rPr>
              <a:t>, e pagamento de 50 </a:t>
            </a:r>
            <a:r>
              <a:rPr lang="pt-BR" sz="1400" dirty="0" smtClean="0">
                <a:latin typeface="Arial" panose="020B0604020202020204" pitchFamily="34" charset="0"/>
                <a:cs typeface="Arial" panose="020B0604020202020204" pitchFamily="34" charset="0"/>
              </a:rPr>
              <a:t>a </a:t>
            </a:r>
            <a:r>
              <a:rPr lang="pt-BR" sz="1400" dirty="0">
                <a:latin typeface="Arial" panose="020B0604020202020204" pitchFamily="34" charset="0"/>
                <a:cs typeface="Arial" panose="020B0604020202020204" pitchFamily="34" charset="0"/>
              </a:rPr>
              <a:t>200 </a:t>
            </a:r>
            <a:r>
              <a:rPr lang="pt-BR" sz="1400" dirty="0" smtClean="0">
                <a:latin typeface="Arial" panose="020B0604020202020204" pitchFamily="34" charset="0"/>
                <a:cs typeface="Arial" panose="020B0604020202020204" pitchFamily="34" charset="0"/>
              </a:rPr>
              <a:t>dias-multa</a:t>
            </a:r>
            <a:r>
              <a:rPr lang="pt-BR" sz="1400" dirty="0">
                <a:latin typeface="Arial" panose="020B0604020202020204" pitchFamily="34" charset="0"/>
                <a:cs typeface="Arial" panose="020B0604020202020204" pitchFamily="34" charset="0"/>
              </a:rPr>
              <a:t>.</a:t>
            </a:r>
          </a:p>
          <a:p>
            <a:pPr marL="0" indent="0" algn="just">
              <a:lnSpc>
                <a:spcPct val="170000"/>
              </a:lnSpc>
              <a:spcBef>
                <a:spcPts val="600"/>
              </a:spcBef>
              <a:spcAft>
                <a:spcPts val="600"/>
              </a:spcAft>
              <a:buNone/>
            </a:pPr>
            <a:r>
              <a:rPr lang="pt-BR" sz="1400" dirty="0">
                <a:latin typeface="Arial" panose="020B0604020202020204" pitchFamily="34" charset="0"/>
                <a:cs typeface="Arial" panose="020B0604020202020204" pitchFamily="34" charset="0"/>
              </a:rPr>
              <a:t>Parágrafo único.  O juiz comunicará a condenação ao Conselho Federal da categoria profissional a que pertença o agente</a:t>
            </a:r>
            <a:r>
              <a:rPr lang="pt-BR" sz="1400" dirty="0" smtClean="0">
                <a:latin typeface="Arial" panose="020B0604020202020204" pitchFamily="34" charset="0"/>
                <a:cs typeface="Arial" panose="020B0604020202020204" pitchFamily="34" charset="0"/>
              </a:rPr>
              <a:t>.</a:t>
            </a:r>
          </a:p>
          <a:p>
            <a:pPr marL="0" indent="0" algn="just">
              <a:lnSpc>
                <a:spcPct val="170000"/>
              </a:lnSpc>
              <a:spcBef>
                <a:spcPts val="600"/>
              </a:spcBef>
              <a:spcAft>
                <a:spcPts val="600"/>
              </a:spcAft>
              <a:buNone/>
            </a:pPr>
            <a:r>
              <a:rPr lang="pt-BR" sz="1400" b="1" dirty="0" smtClean="0">
                <a:latin typeface="Arial" panose="020B0604020202020204" pitchFamily="34" charset="0"/>
                <a:cs typeface="Arial" panose="020B0604020202020204" pitchFamily="34" charset="0"/>
              </a:rPr>
              <a:t>OBS.: </a:t>
            </a:r>
            <a:r>
              <a:rPr lang="pt-BR" sz="1400" dirty="0" smtClean="0">
                <a:latin typeface="Arial" panose="020B0604020202020204" pitchFamily="34" charset="0"/>
                <a:cs typeface="Arial" panose="020B0604020202020204" pitchFamily="34" charset="0"/>
              </a:rPr>
              <a:t>trata-se de crime próprio, cometido apenas por profissionais da área de saúde, não necessariamente a médica ou o médico.</a:t>
            </a:r>
            <a:endParaRPr lang="pt-BR"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1034586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1184563"/>
            <a:ext cx="12192000" cy="4488874"/>
          </a:xfrm>
        </p:spPr>
        <p:txBody>
          <a:bodyPr>
            <a:noAutofit/>
          </a:bodyPr>
          <a:lstStyle/>
          <a:p>
            <a:pPr marL="0" indent="0" algn="just">
              <a:lnSpc>
                <a:spcPct val="170000"/>
              </a:lnSpc>
              <a:spcBef>
                <a:spcPts val="600"/>
              </a:spcBef>
              <a:spcAft>
                <a:spcPts val="600"/>
              </a:spcAft>
              <a:buNone/>
            </a:pPr>
            <a:r>
              <a:rPr lang="pt-BR" sz="1500" b="1" dirty="0" smtClean="0">
                <a:latin typeface="Arial" panose="020B0604020202020204" pitchFamily="34" charset="0"/>
                <a:cs typeface="Arial" panose="020B0604020202020204" pitchFamily="34" charset="0"/>
              </a:rPr>
              <a:t>Condução de Embarcação ou Aeronave Sob Efeito de Drogas</a:t>
            </a:r>
          </a:p>
          <a:p>
            <a:pPr algn="just">
              <a:lnSpc>
                <a:spcPct val="170000"/>
              </a:lnSpc>
              <a:spcBef>
                <a:spcPts val="600"/>
              </a:spcBef>
              <a:spcAft>
                <a:spcPts val="600"/>
              </a:spcAft>
            </a:pPr>
            <a:r>
              <a:rPr lang="pt-BR" sz="1500" b="1" u="sng" dirty="0" smtClean="0">
                <a:latin typeface="Arial" panose="020B0604020202020204" pitchFamily="34" charset="0"/>
                <a:cs typeface="Arial" panose="020B0604020202020204" pitchFamily="34" charset="0"/>
              </a:rPr>
              <a:t>Art</a:t>
            </a:r>
            <a:r>
              <a:rPr lang="pt-BR" sz="1500" b="1" u="sng" dirty="0">
                <a:latin typeface="Arial" panose="020B0604020202020204" pitchFamily="34" charset="0"/>
                <a:cs typeface="Arial" panose="020B0604020202020204" pitchFamily="34" charset="0"/>
              </a:rPr>
              <a:t>. 39</a:t>
            </a:r>
            <a:r>
              <a:rPr lang="pt-BR" sz="1500" dirty="0">
                <a:latin typeface="Arial" panose="020B0604020202020204" pitchFamily="34" charset="0"/>
                <a:cs typeface="Arial" panose="020B0604020202020204" pitchFamily="34" charset="0"/>
              </a:rPr>
              <a:t>.  Conduzir embarcação ou aeronave após o consumo de drogas, </a:t>
            </a:r>
            <a:r>
              <a:rPr lang="pt-BR" sz="1500" b="1" u="sng" dirty="0">
                <a:latin typeface="Arial" panose="020B0604020202020204" pitchFamily="34" charset="0"/>
                <a:cs typeface="Arial" panose="020B0604020202020204" pitchFamily="34" charset="0"/>
              </a:rPr>
              <a:t>expondo a dano potencial</a:t>
            </a:r>
            <a:r>
              <a:rPr lang="pt-BR" sz="1500" dirty="0">
                <a:latin typeface="Arial" panose="020B0604020202020204" pitchFamily="34" charset="0"/>
                <a:cs typeface="Arial" panose="020B0604020202020204" pitchFamily="34" charset="0"/>
              </a:rPr>
              <a:t> a incolumidade de </a:t>
            </a:r>
            <a:r>
              <a:rPr lang="pt-BR" sz="1500" dirty="0" smtClean="0">
                <a:latin typeface="Arial" panose="020B0604020202020204" pitchFamily="34" charset="0"/>
                <a:cs typeface="Arial" panose="020B0604020202020204" pitchFamily="34" charset="0"/>
              </a:rPr>
              <a:t>outrem:</a:t>
            </a:r>
          </a:p>
          <a:p>
            <a:pPr marL="0" indent="0" algn="just">
              <a:lnSpc>
                <a:spcPct val="170000"/>
              </a:lnSpc>
              <a:spcBef>
                <a:spcPts val="600"/>
              </a:spcBef>
              <a:spcAft>
                <a:spcPts val="600"/>
              </a:spcAft>
              <a:buNone/>
            </a:pPr>
            <a:r>
              <a:rPr lang="pt-BR" sz="1500" dirty="0" smtClean="0">
                <a:latin typeface="Arial" panose="020B0604020202020204" pitchFamily="34" charset="0"/>
                <a:cs typeface="Arial" panose="020B0604020202020204" pitchFamily="34" charset="0"/>
              </a:rPr>
              <a:t>Pena </a:t>
            </a:r>
            <a:r>
              <a:rPr lang="pt-BR" sz="1500" dirty="0">
                <a:latin typeface="Arial" panose="020B0604020202020204" pitchFamily="34" charset="0"/>
                <a:cs typeface="Arial" panose="020B0604020202020204" pitchFamily="34" charset="0"/>
              </a:rPr>
              <a:t>- detenção, de </a:t>
            </a:r>
            <a:r>
              <a:rPr lang="pt-BR" sz="1500" dirty="0" smtClean="0">
                <a:latin typeface="Arial" panose="020B0604020202020204" pitchFamily="34" charset="0"/>
                <a:cs typeface="Arial" panose="020B0604020202020204" pitchFamily="34" charset="0"/>
              </a:rPr>
              <a:t>06 meses </a:t>
            </a:r>
            <a:r>
              <a:rPr lang="pt-BR" sz="1500" dirty="0">
                <a:latin typeface="Arial" panose="020B0604020202020204" pitchFamily="34" charset="0"/>
                <a:cs typeface="Arial" panose="020B0604020202020204" pitchFamily="34" charset="0"/>
              </a:rPr>
              <a:t>a </a:t>
            </a:r>
            <a:r>
              <a:rPr lang="pt-BR" sz="1500" dirty="0" smtClean="0">
                <a:latin typeface="Arial" panose="020B0604020202020204" pitchFamily="34" charset="0"/>
                <a:cs typeface="Arial" panose="020B0604020202020204" pitchFamily="34" charset="0"/>
              </a:rPr>
              <a:t>03 anos</a:t>
            </a:r>
            <a:r>
              <a:rPr lang="pt-BR" sz="1500" dirty="0">
                <a:latin typeface="Arial" panose="020B0604020202020204" pitchFamily="34" charset="0"/>
                <a:cs typeface="Arial" panose="020B0604020202020204" pitchFamily="34" charset="0"/>
              </a:rPr>
              <a:t>, além da apreensão do veículo, cassação da habilitação respectiva ou proibição de obtê-la, pelo mesmo prazo da pena privativa de liberdade aplicada, e pagamento de 200 </a:t>
            </a:r>
            <a:r>
              <a:rPr lang="pt-BR" sz="1500" dirty="0" smtClean="0">
                <a:latin typeface="Arial" panose="020B0604020202020204" pitchFamily="34" charset="0"/>
                <a:cs typeface="Arial" panose="020B0604020202020204" pitchFamily="34" charset="0"/>
              </a:rPr>
              <a:t>a </a:t>
            </a:r>
            <a:r>
              <a:rPr lang="pt-BR" sz="1500" dirty="0">
                <a:latin typeface="Arial" panose="020B0604020202020204" pitchFamily="34" charset="0"/>
                <a:cs typeface="Arial" panose="020B0604020202020204" pitchFamily="34" charset="0"/>
              </a:rPr>
              <a:t>400 </a:t>
            </a:r>
            <a:r>
              <a:rPr lang="pt-BR" sz="1500" dirty="0" smtClean="0">
                <a:latin typeface="Arial" panose="020B0604020202020204" pitchFamily="34" charset="0"/>
                <a:cs typeface="Arial" panose="020B0604020202020204" pitchFamily="34" charset="0"/>
              </a:rPr>
              <a:t>dias-multa</a:t>
            </a:r>
            <a:r>
              <a:rPr lang="pt-BR" sz="1500" dirty="0">
                <a:latin typeface="Arial" panose="020B0604020202020204" pitchFamily="34" charset="0"/>
                <a:cs typeface="Arial" panose="020B0604020202020204" pitchFamily="34" charset="0"/>
              </a:rPr>
              <a:t>.</a:t>
            </a:r>
          </a:p>
          <a:p>
            <a:pPr marL="0" indent="0" algn="just">
              <a:lnSpc>
                <a:spcPct val="170000"/>
              </a:lnSpc>
              <a:spcBef>
                <a:spcPts val="600"/>
              </a:spcBef>
              <a:spcAft>
                <a:spcPts val="600"/>
              </a:spcAft>
              <a:buNone/>
            </a:pPr>
            <a:r>
              <a:rPr lang="pt-BR" sz="1500" dirty="0" smtClean="0">
                <a:latin typeface="Arial" panose="020B0604020202020204" pitchFamily="34" charset="0"/>
                <a:cs typeface="Arial" panose="020B0604020202020204" pitchFamily="34" charset="0"/>
              </a:rPr>
              <a:t>Parágrafo </a:t>
            </a:r>
            <a:r>
              <a:rPr lang="pt-BR" sz="1500" dirty="0">
                <a:latin typeface="Arial" panose="020B0604020202020204" pitchFamily="34" charset="0"/>
                <a:cs typeface="Arial" panose="020B0604020202020204" pitchFamily="34" charset="0"/>
              </a:rPr>
              <a:t>único.  As penas de prisão e multa, aplicadas cumulativamente com as demais, serão de </a:t>
            </a:r>
            <a:r>
              <a:rPr lang="pt-BR" sz="1500" dirty="0" smtClean="0">
                <a:latin typeface="Arial" panose="020B0604020202020204" pitchFamily="34" charset="0"/>
                <a:cs typeface="Arial" panose="020B0604020202020204" pitchFamily="34" charset="0"/>
              </a:rPr>
              <a:t>04 a 06 anos </a:t>
            </a:r>
            <a:r>
              <a:rPr lang="pt-BR" sz="1500" dirty="0">
                <a:latin typeface="Arial" panose="020B0604020202020204" pitchFamily="34" charset="0"/>
                <a:cs typeface="Arial" panose="020B0604020202020204" pitchFamily="34" charset="0"/>
              </a:rPr>
              <a:t>e de 400 </a:t>
            </a:r>
            <a:r>
              <a:rPr lang="pt-BR" sz="1500" dirty="0" smtClean="0">
                <a:latin typeface="Arial" panose="020B0604020202020204" pitchFamily="34" charset="0"/>
                <a:cs typeface="Arial" panose="020B0604020202020204" pitchFamily="34" charset="0"/>
              </a:rPr>
              <a:t>a </a:t>
            </a:r>
            <a:r>
              <a:rPr lang="pt-BR" sz="1500" dirty="0">
                <a:latin typeface="Arial" panose="020B0604020202020204" pitchFamily="34" charset="0"/>
                <a:cs typeface="Arial" panose="020B0604020202020204" pitchFamily="34" charset="0"/>
              </a:rPr>
              <a:t>600 </a:t>
            </a:r>
            <a:r>
              <a:rPr lang="pt-BR" sz="1500" dirty="0" smtClean="0">
                <a:latin typeface="Arial" panose="020B0604020202020204" pitchFamily="34" charset="0"/>
                <a:cs typeface="Arial" panose="020B0604020202020204" pitchFamily="34" charset="0"/>
              </a:rPr>
              <a:t>dias-multa</a:t>
            </a:r>
            <a:r>
              <a:rPr lang="pt-BR" sz="1500" dirty="0">
                <a:latin typeface="Arial" panose="020B0604020202020204" pitchFamily="34" charset="0"/>
                <a:cs typeface="Arial" panose="020B0604020202020204" pitchFamily="34" charset="0"/>
              </a:rPr>
              <a:t>, se o veículo referido no caput deste artigo for de transporte coletivo de passageiros</a:t>
            </a:r>
            <a:r>
              <a:rPr lang="pt-BR" sz="1500" dirty="0" smtClean="0">
                <a:latin typeface="Arial" panose="020B0604020202020204" pitchFamily="34" charset="0"/>
                <a:cs typeface="Arial" panose="020B0604020202020204" pitchFamily="34" charset="0"/>
              </a:rPr>
              <a:t>.</a:t>
            </a:r>
          </a:p>
          <a:p>
            <a:pPr algn="just">
              <a:lnSpc>
                <a:spcPct val="170000"/>
              </a:lnSpc>
              <a:spcBef>
                <a:spcPts val="600"/>
              </a:spcBef>
              <a:spcAft>
                <a:spcPts val="600"/>
              </a:spcAft>
            </a:pPr>
            <a:r>
              <a:rPr lang="pt-BR" sz="1500" dirty="0" smtClean="0">
                <a:latin typeface="Arial" panose="020B0604020202020204" pitchFamily="34" charset="0"/>
                <a:cs typeface="Arial" panose="020B0604020202020204" pitchFamily="34" charset="0"/>
              </a:rPr>
              <a:t>Hipótese doutrinária de crime de perigo concreto, em razão da exposição a dano potencial (aferível apenas no caso concreto).</a:t>
            </a:r>
          </a:p>
          <a:p>
            <a:pPr algn="just">
              <a:lnSpc>
                <a:spcPct val="170000"/>
              </a:lnSpc>
              <a:spcBef>
                <a:spcPts val="600"/>
              </a:spcBef>
              <a:spcAft>
                <a:spcPts val="600"/>
              </a:spcAft>
            </a:pPr>
            <a:r>
              <a:rPr lang="pt-BR" sz="1500" dirty="0" smtClean="0">
                <a:latin typeface="Arial" panose="020B0604020202020204" pitchFamily="34" charset="0"/>
                <a:cs typeface="Arial" panose="020B0604020202020204" pitchFamily="34" charset="0"/>
              </a:rPr>
              <a:t>O tipo penal não abrange o consumo excessivo de álcool (interpretação gramatical).</a:t>
            </a:r>
          </a:p>
        </p:txBody>
      </p:sp>
    </p:spTree>
    <p:extLst>
      <p:ext uri="{BB962C8B-B14F-4D97-AF65-F5344CB8AC3E}">
        <p14:creationId xmlns:p14="http://schemas.microsoft.com/office/powerpoint/2010/main" val="267501162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1"/>
            <a:ext cx="12192000" cy="6858001"/>
          </a:xfrm>
        </p:spPr>
        <p:txBody>
          <a:bodyPr>
            <a:noAutofit/>
          </a:bodyPr>
          <a:lstStyle/>
          <a:p>
            <a:pPr marL="0" indent="0" algn="just">
              <a:lnSpc>
                <a:spcPct val="170000"/>
              </a:lnSpc>
              <a:spcBef>
                <a:spcPts val="600"/>
              </a:spcBef>
              <a:spcAft>
                <a:spcPts val="600"/>
              </a:spcAft>
              <a:buNone/>
            </a:pPr>
            <a:r>
              <a:rPr lang="pt-BR" sz="1200" b="1" dirty="0" smtClean="0">
                <a:latin typeface="Arial" panose="020B0604020202020204" pitchFamily="34" charset="0"/>
                <a:cs typeface="Arial" panose="020B0604020202020204" pitchFamily="34" charset="0"/>
              </a:rPr>
              <a:t>Causas Especiais de Aumento de Pena</a:t>
            </a:r>
          </a:p>
          <a:p>
            <a:pPr algn="just">
              <a:lnSpc>
                <a:spcPct val="170000"/>
              </a:lnSpc>
              <a:spcBef>
                <a:spcPts val="600"/>
              </a:spcBef>
              <a:spcAft>
                <a:spcPts val="600"/>
              </a:spcAft>
            </a:pPr>
            <a:r>
              <a:rPr lang="pt-BR" sz="1200" dirty="0">
                <a:latin typeface="Arial" panose="020B0604020202020204" pitchFamily="34" charset="0"/>
                <a:cs typeface="Arial" panose="020B0604020202020204" pitchFamily="34" charset="0"/>
              </a:rPr>
              <a:t>Terceira fase da dosimetria da pena: podem ultrapassar o </a:t>
            </a:r>
            <a:r>
              <a:rPr lang="pt-BR" sz="1200" dirty="0" smtClean="0">
                <a:latin typeface="Arial" panose="020B0604020202020204" pitchFamily="34" charset="0"/>
                <a:cs typeface="Arial" panose="020B0604020202020204" pitchFamily="34" charset="0"/>
              </a:rPr>
              <a:t>limite máximo em abstrato.</a:t>
            </a:r>
            <a:endParaRPr lang="pt-BR" sz="1200" dirty="0">
              <a:latin typeface="Arial" panose="020B0604020202020204" pitchFamily="34" charset="0"/>
              <a:cs typeface="Arial" panose="020B0604020202020204" pitchFamily="34" charset="0"/>
            </a:endParaRPr>
          </a:p>
          <a:p>
            <a:pPr algn="just">
              <a:lnSpc>
                <a:spcPct val="170000"/>
              </a:lnSpc>
              <a:spcBef>
                <a:spcPts val="600"/>
              </a:spcBef>
              <a:spcAft>
                <a:spcPts val="600"/>
              </a:spcAft>
            </a:pPr>
            <a:r>
              <a:rPr lang="pt-BR" sz="1200" b="1" u="sng" dirty="0" smtClean="0">
                <a:latin typeface="Arial" panose="020B0604020202020204" pitchFamily="34" charset="0"/>
                <a:cs typeface="Arial" panose="020B0604020202020204" pitchFamily="34" charset="0"/>
              </a:rPr>
              <a:t>Art</a:t>
            </a:r>
            <a:r>
              <a:rPr lang="pt-BR" sz="1200" b="1" u="sng" dirty="0">
                <a:latin typeface="Arial" panose="020B0604020202020204" pitchFamily="34" charset="0"/>
                <a:cs typeface="Arial" panose="020B0604020202020204" pitchFamily="34" charset="0"/>
              </a:rPr>
              <a:t>. 40</a:t>
            </a:r>
            <a:r>
              <a:rPr lang="pt-BR" sz="1200" dirty="0">
                <a:latin typeface="Arial" panose="020B0604020202020204" pitchFamily="34" charset="0"/>
                <a:cs typeface="Arial" panose="020B0604020202020204" pitchFamily="34" charset="0"/>
              </a:rPr>
              <a:t>.  As penas previstas nos </a:t>
            </a:r>
            <a:r>
              <a:rPr lang="pt-BR" sz="1200" b="1" u="sng" dirty="0">
                <a:latin typeface="Arial" panose="020B0604020202020204" pitchFamily="34" charset="0"/>
                <a:cs typeface="Arial" panose="020B0604020202020204" pitchFamily="34" charset="0"/>
              </a:rPr>
              <a:t>arts. 33 a 37</a:t>
            </a:r>
            <a:r>
              <a:rPr lang="pt-BR" sz="1200" dirty="0">
                <a:latin typeface="Arial" panose="020B0604020202020204" pitchFamily="34" charset="0"/>
                <a:cs typeface="Arial" panose="020B0604020202020204" pitchFamily="34" charset="0"/>
              </a:rPr>
              <a:t> desta Lei são </a:t>
            </a:r>
            <a:r>
              <a:rPr lang="pt-BR" sz="1200" b="1" u="sng" dirty="0">
                <a:latin typeface="Arial" panose="020B0604020202020204" pitchFamily="34" charset="0"/>
                <a:cs typeface="Arial" panose="020B0604020202020204" pitchFamily="34" charset="0"/>
              </a:rPr>
              <a:t>aumentadas de um sexto a dois terços</a:t>
            </a:r>
            <a:r>
              <a:rPr lang="pt-BR" sz="1200" dirty="0">
                <a:latin typeface="Arial" panose="020B0604020202020204" pitchFamily="34" charset="0"/>
                <a:cs typeface="Arial" panose="020B0604020202020204" pitchFamily="34" charset="0"/>
              </a:rPr>
              <a:t>, </a:t>
            </a:r>
            <a:r>
              <a:rPr lang="pt-BR" sz="1200" dirty="0" smtClean="0">
                <a:latin typeface="Arial" panose="020B0604020202020204" pitchFamily="34" charset="0"/>
                <a:cs typeface="Arial" panose="020B0604020202020204" pitchFamily="34" charset="0"/>
              </a:rPr>
              <a:t>se:</a:t>
            </a:r>
          </a:p>
          <a:p>
            <a:pPr marL="0" indent="0" algn="just">
              <a:lnSpc>
                <a:spcPct val="170000"/>
              </a:lnSpc>
              <a:spcBef>
                <a:spcPts val="600"/>
              </a:spcBef>
              <a:spcAft>
                <a:spcPts val="600"/>
              </a:spcAft>
              <a:buNone/>
            </a:pPr>
            <a:r>
              <a:rPr lang="pt-BR" sz="1200" dirty="0" smtClean="0">
                <a:latin typeface="Arial" panose="020B0604020202020204" pitchFamily="34" charset="0"/>
                <a:cs typeface="Arial" panose="020B0604020202020204" pitchFamily="34" charset="0"/>
              </a:rPr>
              <a:t>I </a:t>
            </a:r>
            <a:r>
              <a:rPr lang="pt-BR" sz="1200" dirty="0">
                <a:latin typeface="Arial" panose="020B0604020202020204" pitchFamily="34" charset="0"/>
                <a:cs typeface="Arial" panose="020B0604020202020204" pitchFamily="34" charset="0"/>
              </a:rPr>
              <a:t>- a natureza, a procedência da substância ou do produto apreendido e as circunstâncias do fato evidenciarem a </a:t>
            </a:r>
            <a:r>
              <a:rPr lang="pt-BR" sz="1200" b="1" u="sng" dirty="0" err="1">
                <a:latin typeface="Arial" panose="020B0604020202020204" pitchFamily="34" charset="0"/>
                <a:cs typeface="Arial" panose="020B0604020202020204" pitchFamily="34" charset="0"/>
              </a:rPr>
              <a:t>transnacionalidade</a:t>
            </a:r>
            <a:r>
              <a:rPr lang="pt-BR" sz="1200" b="1" u="sng" dirty="0">
                <a:latin typeface="Arial" panose="020B0604020202020204" pitchFamily="34" charset="0"/>
                <a:cs typeface="Arial" panose="020B0604020202020204" pitchFamily="34" charset="0"/>
              </a:rPr>
              <a:t> do </a:t>
            </a:r>
            <a:r>
              <a:rPr lang="pt-BR" sz="1200" b="1" u="sng" dirty="0" smtClean="0">
                <a:latin typeface="Arial" panose="020B0604020202020204" pitchFamily="34" charset="0"/>
                <a:cs typeface="Arial" panose="020B0604020202020204" pitchFamily="34" charset="0"/>
              </a:rPr>
              <a:t>delito</a:t>
            </a:r>
            <a:r>
              <a:rPr lang="pt-BR" sz="1200" dirty="0">
                <a:latin typeface="Arial" panose="020B0604020202020204" pitchFamily="34" charset="0"/>
                <a:cs typeface="Arial" panose="020B0604020202020204" pitchFamily="34" charset="0"/>
              </a:rPr>
              <a:t> </a:t>
            </a:r>
            <a:r>
              <a:rPr lang="pt-BR" sz="1200" dirty="0" smtClean="0">
                <a:latin typeface="Arial" panose="020B0604020202020204" pitchFamily="34" charset="0"/>
                <a:cs typeface="Arial" panose="020B0604020202020204" pitchFamily="34" charset="0"/>
              </a:rPr>
              <a:t>(</a:t>
            </a:r>
            <a:r>
              <a:rPr lang="pt-BR" sz="1200" b="1" dirty="0" smtClean="0">
                <a:latin typeface="Arial" panose="020B0604020202020204" pitchFamily="34" charset="0"/>
                <a:cs typeface="Arial" panose="020B0604020202020204" pitchFamily="34" charset="0"/>
              </a:rPr>
              <a:t>art</a:t>
            </a:r>
            <a:r>
              <a:rPr lang="pt-BR" sz="1200" b="1" dirty="0">
                <a:latin typeface="Arial" panose="020B0604020202020204" pitchFamily="34" charset="0"/>
                <a:cs typeface="Arial" panose="020B0604020202020204" pitchFamily="34" charset="0"/>
              </a:rPr>
              <a:t>. 109, </a:t>
            </a:r>
            <a:r>
              <a:rPr lang="pt-BR" sz="1200" b="1" dirty="0" smtClean="0">
                <a:latin typeface="Arial" panose="020B0604020202020204" pitchFamily="34" charset="0"/>
                <a:cs typeface="Arial" panose="020B0604020202020204" pitchFamily="34" charset="0"/>
              </a:rPr>
              <a:t>CF: competência da Justiça Federal</a:t>
            </a:r>
            <a:r>
              <a:rPr lang="pt-BR" sz="1200" dirty="0" smtClean="0">
                <a:latin typeface="Arial" panose="020B0604020202020204" pitchFamily="34" charset="0"/>
                <a:cs typeface="Arial" panose="020B0604020202020204" pitchFamily="34" charset="0"/>
              </a:rPr>
              <a:t>)</a:t>
            </a:r>
            <a:endParaRPr lang="pt-BR" sz="1200" dirty="0">
              <a:latin typeface="Arial" panose="020B0604020202020204" pitchFamily="34" charset="0"/>
              <a:cs typeface="Arial" panose="020B0604020202020204" pitchFamily="34" charset="0"/>
            </a:endParaRPr>
          </a:p>
          <a:p>
            <a:pPr marL="0" indent="0" algn="just">
              <a:lnSpc>
                <a:spcPct val="170000"/>
              </a:lnSpc>
              <a:spcBef>
                <a:spcPts val="600"/>
              </a:spcBef>
              <a:spcAft>
                <a:spcPts val="600"/>
              </a:spcAft>
              <a:buNone/>
            </a:pPr>
            <a:r>
              <a:rPr lang="pt-BR" sz="1200" dirty="0">
                <a:latin typeface="Arial" panose="020B0604020202020204" pitchFamily="34" charset="0"/>
                <a:cs typeface="Arial" panose="020B0604020202020204" pitchFamily="34" charset="0"/>
              </a:rPr>
              <a:t>II - o agente praticar o crime prevalecendo-se de </a:t>
            </a:r>
            <a:r>
              <a:rPr lang="pt-BR" sz="1200" b="1" u="sng" dirty="0">
                <a:latin typeface="Arial" panose="020B0604020202020204" pitchFamily="34" charset="0"/>
                <a:cs typeface="Arial" panose="020B0604020202020204" pitchFamily="34" charset="0"/>
              </a:rPr>
              <a:t>função pública</a:t>
            </a:r>
            <a:r>
              <a:rPr lang="pt-BR" sz="1200" dirty="0">
                <a:latin typeface="Arial" panose="020B0604020202020204" pitchFamily="34" charset="0"/>
                <a:cs typeface="Arial" panose="020B0604020202020204" pitchFamily="34" charset="0"/>
              </a:rPr>
              <a:t> </a:t>
            </a:r>
            <a:r>
              <a:rPr lang="pt-BR" sz="1200" dirty="0" smtClean="0">
                <a:latin typeface="Arial" panose="020B0604020202020204" pitchFamily="34" charset="0"/>
                <a:cs typeface="Arial" panose="020B0604020202020204" pitchFamily="34" charset="0"/>
              </a:rPr>
              <a:t>(</a:t>
            </a:r>
            <a:r>
              <a:rPr lang="pt-BR" sz="1200" b="1" dirty="0" smtClean="0">
                <a:latin typeface="Arial" panose="020B0604020202020204" pitchFamily="34" charset="0"/>
                <a:cs typeface="Arial" panose="020B0604020202020204" pitchFamily="34" charset="0"/>
              </a:rPr>
              <a:t>art. 327 do CP</a:t>
            </a:r>
            <a:r>
              <a:rPr lang="pt-BR" sz="1200" dirty="0" smtClean="0">
                <a:latin typeface="Arial" panose="020B0604020202020204" pitchFamily="34" charset="0"/>
                <a:cs typeface="Arial" panose="020B0604020202020204" pitchFamily="34" charset="0"/>
              </a:rPr>
              <a:t>) ou </a:t>
            </a:r>
            <a:r>
              <a:rPr lang="pt-BR" sz="1200" dirty="0">
                <a:latin typeface="Arial" panose="020B0604020202020204" pitchFamily="34" charset="0"/>
                <a:cs typeface="Arial" panose="020B0604020202020204" pitchFamily="34" charset="0"/>
              </a:rPr>
              <a:t>no desempenho de </a:t>
            </a:r>
            <a:r>
              <a:rPr lang="pt-BR" sz="1200" b="1" u="sng" dirty="0">
                <a:latin typeface="Arial" panose="020B0604020202020204" pitchFamily="34" charset="0"/>
                <a:cs typeface="Arial" panose="020B0604020202020204" pitchFamily="34" charset="0"/>
              </a:rPr>
              <a:t>missão de educação, poder familiar, guarda ou </a:t>
            </a:r>
            <a:r>
              <a:rPr lang="pt-BR" sz="1200" b="1" u="sng" dirty="0" smtClean="0">
                <a:latin typeface="Arial" panose="020B0604020202020204" pitchFamily="34" charset="0"/>
                <a:cs typeface="Arial" panose="020B0604020202020204" pitchFamily="34" charset="0"/>
              </a:rPr>
              <a:t>vigilância</a:t>
            </a:r>
            <a:r>
              <a:rPr lang="pt-BR" sz="1200" dirty="0" smtClean="0">
                <a:latin typeface="Arial" panose="020B0604020202020204" pitchFamily="34" charset="0"/>
                <a:cs typeface="Arial" panose="020B0604020202020204" pitchFamily="34" charset="0"/>
              </a:rPr>
              <a:t> (</a:t>
            </a:r>
            <a:r>
              <a:rPr lang="pt-BR" sz="1200" b="1" dirty="0" smtClean="0">
                <a:latin typeface="Arial" panose="020B0604020202020204" pitchFamily="34" charset="0"/>
                <a:cs typeface="Arial" panose="020B0604020202020204" pitchFamily="34" charset="0"/>
              </a:rPr>
              <a:t>abrange inclusive professores e monitores escolares, guardiões de acolhimento institucional etc.</a:t>
            </a:r>
            <a:r>
              <a:rPr lang="pt-BR" sz="1200" dirty="0" smtClean="0">
                <a:latin typeface="Arial" panose="020B0604020202020204" pitchFamily="34" charset="0"/>
                <a:cs typeface="Arial" panose="020B0604020202020204" pitchFamily="34" charset="0"/>
              </a:rPr>
              <a:t>)</a:t>
            </a:r>
            <a:endParaRPr lang="pt-BR" sz="1200" dirty="0">
              <a:latin typeface="Arial" panose="020B0604020202020204" pitchFamily="34" charset="0"/>
              <a:cs typeface="Arial" panose="020B0604020202020204" pitchFamily="34" charset="0"/>
            </a:endParaRPr>
          </a:p>
          <a:p>
            <a:pPr marL="0" indent="0" algn="just">
              <a:lnSpc>
                <a:spcPct val="170000"/>
              </a:lnSpc>
              <a:spcBef>
                <a:spcPts val="600"/>
              </a:spcBef>
              <a:spcAft>
                <a:spcPts val="600"/>
              </a:spcAft>
              <a:buNone/>
            </a:pPr>
            <a:r>
              <a:rPr lang="pt-BR" sz="1200" dirty="0">
                <a:latin typeface="Arial" panose="020B0604020202020204" pitchFamily="34" charset="0"/>
                <a:cs typeface="Arial" panose="020B0604020202020204" pitchFamily="34" charset="0"/>
              </a:rPr>
              <a:t>III - a infração tiver sido cometida nas </a:t>
            </a:r>
            <a:r>
              <a:rPr lang="pt-BR" sz="1200" b="1" u="sng" dirty="0">
                <a:latin typeface="Arial" panose="020B0604020202020204" pitchFamily="34" charset="0"/>
                <a:cs typeface="Arial" panose="020B0604020202020204" pitchFamily="34" charset="0"/>
              </a:rPr>
              <a:t>dependências ou imediações</a:t>
            </a:r>
            <a:r>
              <a:rPr lang="pt-BR" sz="1200" dirty="0">
                <a:latin typeface="Arial" panose="020B0604020202020204" pitchFamily="34" charset="0"/>
                <a:cs typeface="Arial" panose="020B0604020202020204" pitchFamily="34" charset="0"/>
              </a:rPr>
              <a:t> de estabelecimentos prisionais, de ensino ou hospitalares, de sedes de entidades estudantis, sociais, culturais, recreativas, esportivas, ou beneficentes, de locais de trabalho coletivo, de recintos onde se realizem espetáculos ou diversões de qualquer natureza, de serviços de tratamento de dependentes de drogas ou de reinserção social, de unidades militares ou policiais ou em transportes </a:t>
            </a:r>
            <a:r>
              <a:rPr lang="pt-BR" sz="1200" dirty="0" smtClean="0">
                <a:latin typeface="Arial" panose="020B0604020202020204" pitchFamily="34" charset="0"/>
                <a:cs typeface="Arial" panose="020B0604020202020204" pitchFamily="34" charset="0"/>
              </a:rPr>
              <a:t>públicos (</a:t>
            </a:r>
            <a:r>
              <a:rPr lang="pt-BR" sz="1200" b="1" dirty="0" smtClean="0">
                <a:latin typeface="Arial" panose="020B0604020202020204" pitchFamily="34" charset="0"/>
                <a:cs typeface="Arial" panose="020B0604020202020204" pitchFamily="34" charset="0"/>
              </a:rPr>
              <a:t>atenção para transportes públicos: o STJ já pacificou que só se caracteriza essa hipótese se houver o comércio da droga, não o mero transporte</a:t>
            </a:r>
            <a:r>
              <a:rPr lang="pt-BR" sz="1200" dirty="0" smtClean="0">
                <a:latin typeface="Arial" panose="020B0604020202020204" pitchFamily="34" charset="0"/>
                <a:cs typeface="Arial" panose="020B0604020202020204" pitchFamily="34" charset="0"/>
              </a:rPr>
              <a:t>)</a:t>
            </a:r>
            <a:endParaRPr lang="pt-BR" sz="1200" dirty="0">
              <a:latin typeface="Arial" panose="020B0604020202020204" pitchFamily="34" charset="0"/>
              <a:cs typeface="Arial" panose="020B0604020202020204" pitchFamily="34" charset="0"/>
            </a:endParaRPr>
          </a:p>
          <a:p>
            <a:pPr marL="0" indent="0" algn="just">
              <a:lnSpc>
                <a:spcPct val="170000"/>
              </a:lnSpc>
              <a:spcBef>
                <a:spcPts val="600"/>
              </a:spcBef>
              <a:spcAft>
                <a:spcPts val="600"/>
              </a:spcAft>
              <a:buNone/>
            </a:pPr>
            <a:r>
              <a:rPr lang="pt-BR" sz="1200" dirty="0">
                <a:latin typeface="Arial" panose="020B0604020202020204" pitchFamily="34" charset="0"/>
                <a:cs typeface="Arial" panose="020B0604020202020204" pitchFamily="34" charset="0"/>
              </a:rPr>
              <a:t>IV - o crime tiver sido praticado com </a:t>
            </a:r>
            <a:r>
              <a:rPr lang="pt-BR" sz="1200" b="1" u="sng" dirty="0">
                <a:latin typeface="Arial" panose="020B0604020202020204" pitchFamily="34" charset="0"/>
                <a:cs typeface="Arial" panose="020B0604020202020204" pitchFamily="34" charset="0"/>
              </a:rPr>
              <a:t>violência, grave ameaça, emprego de arma de fogo, ou qualquer processo de intimidação difusa ou </a:t>
            </a:r>
            <a:r>
              <a:rPr lang="pt-BR" sz="1200" b="1" u="sng" dirty="0" smtClean="0">
                <a:latin typeface="Arial" panose="020B0604020202020204" pitchFamily="34" charset="0"/>
                <a:cs typeface="Arial" panose="020B0604020202020204" pitchFamily="34" charset="0"/>
              </a:rPr>
              <a:t>coletiva</a:t>
            </a:r>
            <a:endParaRPr lang="pt-BR" sz="1200" dirty="0">
              <a:latin typeface="Arial" panose="020B0604020202020204" pitchFamily="34" charset="0"/>
              <a:cs typeface="Arial" panose="020B0604020202020204" pitchFamily="34" charset="0"/>
            </a:endParaRPr>
          </a:p>
          <a:p>
            <a:pPr marL="0" indent="0" algn="just">
              <a:lnSpc>
                <a:spcPct val="170000"/>
              </a:lnSpc>
              <a:spcBef>
                <a:spcPts val="600"/>
              </a:spcBef>
              <a:spcAft>
                <a:spcPts val="600"/>
              </a:spcAft>
              <a:buNone/>
            </a:pPr>
            <a:r>
              <a:rPr lang="pt-BR" sz="1200" dirty="0">
                <a:latin typeface="Arial" panose="020B0604020202020204" pitchFamily="34" charset="0"/>
                <a:cs typeface="Arial" panose="020B0604020202020204" pitchFamily="34" charset="0"/>
              </a:rPr>
              <a:t>V - caracterizado o tráfico </a:t>
            </a:r>
            <a:r>
              <a:rPr lang="pt-BR" sz="1200" b="1" u="sng" dirty="0">
                <a:latin typeface="Arial" panose="020B0604020202020204" pitchFamily="34" charset="0"/>
                <a:cs typeface="Arial" panose="020B0604020202020204" pitchFamily="34" charset="0"/>
              </a:rPr>
              <a:t>entre Estados da Federação ou entre estes e o Distrito </a:t>
            </a:r>
            <a:r>
              <a:rPr lang="pt-BR" sz="1200" b="1" u="sng" dirty="0" smtClean="0">
                <a:latin typeface="Arial" panose="020B0604020202020204" pitchFamily="34" charset="0"/>
                <a:cs typeface="Arial" panose="020B0604020202020204" pitchFamily="34" charset="0"/>
              </a:rPr>
              <a:t>Federal</a:t>
            </a:r>
            <a:r>
              <a:rPr lang="pt-BR" sz="1200" dirty="0" smtClean="0">
                <a:latin typeface="Arial" panose="020B0604020202020204" pitchFamily="34" charset="0"/>
                <a:cs typeface="Arial" panose="020B0604020202020204" pitchFamily="34" charset="0"/>
              </a:rPr>
              <a:t> </a:t>
            </a:r>
            <a:r>
              <a:rPr lang="pt-BR" sz="1200" dirty="0">
                <a:latin typeface="Arial" panose="020B0604020202020204" pitchFamily="34" charset="0"/>
                <a:cs typeface="Arial" panose="020B0604020202020204" pitchFamily="34" charset="0"/>
              </a:rPr>
              <a:t>(</a:t>
            </a:r>
            <a:r>
              <a:rPr lang="pt-BR" sz="1200" b="1" dirty="0">
                <a:latin typeface="Arial" panose="020B0604020202020204" pitchFamily="34" charset="0"/>
                <a:cs typeface="Arial" panose="020B0604020202020204" pitchFamily="34" charset="0"/>
              </a:rPr>
              <a:t>diferente do inciso </a:t>
            </a:r>
            <a:r>
              <a:rPr lang="pt-BR" sz="1200" b="1" dirty="0" smtClean="0">
                <a:latin typeface="Arial" panose="020B0604020202020204" pitchFamily="34" charset="0"/>
                <a:cs typeface="Arial" panose="020B0604020202020204" pitchFamily="34" charset="0"/>
              </a:rPr>
              <a:t>I, aplicam-se as regras de competência dos arts. 69 a 70 do CPP – competência </a:t>
            </a:r>
            <a:r>
              <a:rPr lang="pt-BR" sz="1200" b="1" i="1" dirty="0" smtClean="0">
                <a:latin typeface="Arial" panose="020B0604020202020204" pitchFamily="34" charset="0"/>
                <a:cs typeface="Arial" panose="020B0604020202020204" pitchFamily="34" charset="0"/>
              </a:rPr>
              <a:t>ratione loci</a:t>
            </a:r>
            <a:r>
              <a:rPr lang="pt-BR" sz="1200" dirty="0" smtClean="0">
                <a:latin typeface="Arial" panose="020B0604020202020204" pitchFamily="34" charset="0"/>
                <a:cs typeface="Arial" panose="020B0604020202020204" pitchFamily="34" charset="0"/>
              </a:rPr>
              <a:t>)</a:t>
            </a:r>
            <a:endParaRPr lang="pt-BR" sz="1200" dirty="0">
              <a:latin typeface="Arial" panose="020B0604020202020204" pitchFamily="34" charset="0"/>
              <a:cs typeface="Arial" panose="020B0604020202020204" pitchFamily="34" charset="0"/>
            </a:endParaRPr>
          </a:p>
          <a:p>
            <a:pPr marL="0" indent="0" algn="just">
              <a:lnSpc>
                <a:spcPct val="170000"/>
              </a:lnSpc>
              <a:spcBef>
                <a:spcPts val="600"/>
              </a:spcBef>
              <a:spcAft>
                <a:spcPts val="600"/>
              </a:spcAft>
              <a:buNone/>
            </a:pPr>
            <a:r>
              <a:rPr lang="pt-BR" sz="1200" dirty="0">
                <a:latin typeface="Arial" panose="020B0604020202020204" pitchFamily="34" charset="0"/>
                <a:cs typeface="Arial" panose="020B0604020202020204" pitchFamily="34" charset="0"/>
              </a:rPr>
              <a:t>VI - sua prática envolver ou visar a atingir </a:t>
            </a:r>
            <a:r>
              <a:rPr lang="pt-BR" sz="1200" b="1" u="sng" dirty="0">
                <a:latin typeface="Arial" panose="020B0604020202020204" pitchFamily="34" charset="0"/>
                <a:cs typeface="Arial" panose="020B0604020202020204" pitchFamily="34" charset="0"/>
              </a:rPr>
              <a:t>criança ou adolescente</a:t>
            </a:r>
            <a:r>
              <a:rPr lang="pt-BR" sz="1200" dirty="0">
                <a:latin typeface="Arial" panose="020B0604020202020204" pitchFamily="34" charset="0"/>
                <a:cs typeface="Arial" panose="020B0604020202020204" pitchFamily="34" charset="0"/>
              </a:rPr>
              <a:t> ou a quem tenha, por qualquer motivo, diminuída ou suprimida a capacidade de entendimento e </a:t>
            </a:r>
            <a:r>
              <a:rPr lang="pt-BR" sz="1200" dirty="0" smtClean="0">
                <a:latin typeface="Arial" panose="020B0604020202020204" pitchFamily="34" charset="0"/>
                <a:cs typeface="Arial" panose="020B0604020202020204" pitchFamily="34" charset="0"/>
              </a:rPr>
              <a:t>determinação </a:t>
            </a:r>
            <a:r>
              <a:rPr lang="pt-BR" sz="1200" dirty="0">
                <a:latin typeface="Arial" panose="020B0604020202020204" pitchFamily="34" charset="0"/>
                <a:cs typeface="Arial" panose="020B0604020202020204" pitchFamily="34" charset="0"/>
              </a:rPr>
              <a:t>(</a:t>
            </a:r>
            <a:r>
              <a:rPr lang="pt-BR" sz="1200" b="1" dirty="0">
                <a:latin typeface="Arial" panose="020B0604020202020204" pitchFamily="34" charset="0"/>
                <a:cs typeface="Arial" panose="020B0604020202020204" pitchFamily="34" charset="0"/>
              </a:rPr>
              <a:t>conflito aparente com o art. 244-B da Lei nº 8069/90: este artigo é afastado pelo critério da especialidade da Lei nº </a:t>
            </a:r>
            <a:r>
              <a:rPr lang="pt-BR" sz="1200" b="1" dirty="0" smtClean="0">
                <a:latin typeface="Arial" panose="020B0604020202020204" pitchFamily="34" charset="0"/>
                <a:cs typeface="Arial" panose="020B0604020202020204" pitchFamily="34" charset="0"/>
              </a:rPr>
              <a:t>11343/06, conforme STJ e TJSP majoritários</a:t>
            </a:r>
            <a:r>
              <a:rPr lang="pt-BR" sz="1200" dirty="0" smtClean="0">
                <a:latin typeface="Arial" panose="020B0604020202020204" pitchFamily="34" charset="0"/>
                <a:cs typeface="Arial" panose="020B0604020202020204" pitchFamily="34" charset="0"/>
              </a:rPr>
              <a:t>)</a:t>
            </a:r>
            <a:endParaRPr lang="pt-BR" sz="1200" dirty="0">
              <a:latin typeface="Arial" panose="020B0604020202020204" pitchFamily="34" charset="0"/>
              <a:cs typeface="Arial" panose="020B0604020202020204" pitchFamily="34" charset="0"/>
            </a:endParaRPr>
          </a:p>
          <a:p>
            <a:pPr marL="0" indent="0" algn="just">
              <a:lnSpc>
                <a:spcPct val="170000"/>
              </a:lnSpc>
              <a:spcBef>
                <a:spcPts val="600"/>
              </a:spcBef>
              <a:spcAft>
                <a:spcPts val="600"/>
              </a:spcAft>
              <a:buNone/>
            </a:pPr>
            <a:r>
              <a:rPr lang="pt-BR" sz="1200" dirty="0">
                <a:latin typeface="Arial" panose="020B0604020202020204" pitchFamily="34" charset="0"/>
                <a:cs typeface="Arial" panose="020B0604020202020204" pitchFamily="34" charset="0"/>
              </a:rPr>
              <a:t>VII - o agente </a:t>
            </a:r>
            <a:r>
              <a:rPr lang="pt-BR" sz="1200" b="1" u="sng" dirty="0">
                <a:latin typeface="Arial" panose="020B0604020202020204" pitchFamily="34" charset="0"/>
                <a:cs typeface="Arial" panose="020B0604020202020204" pitchFamily="34" charset="0"/>
              </a:rPr>
              <a:t>financiar ou custear</a:t>
            </a:r>
            <a:r>
              <a:rPr lang="pt-BR" sz="1200" dirty="0">
                <a:latin typeface="Arial" panose="020B0604020202020204" pitchFamily="34" charset="0"/>
                <a:cs typeface="Arial" panose="020B0604020202020204" pitchFamily="34" charset="0"/>
              </a:rPr>
              <a:t> a prática do </a:t>
            </a:r>
            <a:r>
              <a:rPr lang="pt-BR" sz="1200" dirty="0" smtClean="0">
                <a:latin typeface="Arial" panose="020B0604020202020204" pitchFamily="34" charset="0"/>
                <a:cs typeface="Arial" panose="020B0604020202020204" pitchFamily="34" charset="0"/>
              </a:rPr>
              <a:t>crime </a:t>
            </a:r>
            <a:r>
              <a:rPr lang="pt-BR" sz="1200" dirty="0">
                <a:latin typeface="Arial" panose="020B0604020202020204" pitchFamily="34" charset="0"/>
                <a:cs typeface="Arial" panose="020B0604020202020204" pitchFamily="34" charset="0"/>
              </a:rPr>
              <a:t>(</a:t>
            </a:r>
            <a:r>
              <a:rPr lang="pt-BR" sz="1200" b="1" dirty="0">
                <a:latin typeface="Arial" panose="020B0604020202020204" pitchFamily="34" charset="0"/>
                <a:cs typeface="Arial" panose="020B0604020202020204" pitchFamily="34" charset="0"/>
              </a:rPr>
              <a:t>critério da especialidade: se reiteradamente, responde pelo art. 36</a:t>
            </a:r>
            <a:r>
              <a:rPr lang="pt-BR" sz="1200" dirty="0" smtClean="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01431749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1"/>
            <a:ext cx="12192000" cy="6858001"/>
          </a:xfrm>
        </p:spPr>
        <p:txBody>
          <a:bodyPr>
            <a:noAutofit/>
          </a:bodyPr>
          <a:lstStyle/>
          <a:p>
            <a:pPr algn="just">
              <a:lnSpc>
                <a:spcPct val="170000"/>
              </a:lnSpc>
              <a:spcBef>
                <a:spcPts val="600"/>
              </a:spcBef>
              <a:spcAft>
                <a:spcPts val="600"/>
              </a:spcAft>
            </a:pPr>
            <a:r>
              <a:rPr lang="pt-BR" sz="1500" dirty="0">
                <a:latin typeface="Arial" panose="020B0604020202020204" pitchFamily="34" charset="0"/>
                <a:cs typeface="Arial" panose="020B0604020202020204" pitchFamily="34" charset="0"/>
              </a:rPr>
              <a:t>Art. 41.  O indiciado ou acusado que </a:t>
            </a:r>
            <a:r>
              <a:rPr lang="pt-BR" sz="1500" b="1" u="sng" dirty="0">
                <a:latin typeface="Arial" panose="020B0604020202020204" pitchFamily="34" charset="0"/>
                <a:cs typeface="Arial" panose="020B0604020202020204" pitchFamily="34" charset="0"/>
              </a:rPr>
              <a:t>colaborar voluntariamente</a:t>
            </a:r>
            <a:r>
              <a:rPr lang="pt-BR" sz="1500" dirty="0">
                <a:latin typeface="Arial" panose="020B0604020202020204" pitchFamily="34" charset="0"/>
                <a:cs typeface="Arial" panose="020B0604020202020204" pitchFamily="34" charset="0"/>
              </a:rPr>
              <a:t> com a investigação policial e o processo criminal na identificação dos demais </a:t>
            </a:r>
            <a:r>
              <a:rPr lang="pt-BR" sz="1500" dirty="0" err="1">
                <a:latin typeface="Arial" panose="020B0604020202020204" pitchFamily="34" charset="0"/>
                <a:cs typeface="Arial" panose="020B0604020202020204" pitchFamily="34" charset="0"/>
              </a:rPr>
              <a:t>co-autores</a:t>
            </a:r>
            <a:r>
              <a:rPr lang="pt-BR" sz="1500" dirty="0">
                <a:latin typeface="Arial" panose="020B0604020202020204" pitchFamily="34" charset="0"/>
                <a:cs typeface="Arial" panose="020B0604020202020204" pitchFamily="34" charset="0"/>
              </a:rPr>
              <a:t> ou partícipes do crime e na recuperação total ou parcial do produto do crime, no caso de condenação, terá </a:t>
            </a:r>
            <a:r>
              <a:rPr lang="pt-BR" sz="1500" b="1" u="sng" dirty="0">
                <a:latin typeface="Arial" panose="020B0604020202020204" pitchFamily="34" charset="0"/>
                <a:cs typeface="Arial" panose="020B0604020202020204" pitchFamily="34" charset="0"/>
              </a:rPr>
              <a:t>pena reduzida de um terço a dois terços</a:t>
            </a:r>
            <a:r>
              <a:rPr lang="pt-BR" sz="1500" dirty="0">
                <a:latin typeface="Arial" panose="020B0604020202020204" pitchFamily="34" charset="0"/>
                <a:cs typeface="Arial" panose="020B0604020202020204" pitchFamily="34" charset="0"/>
              </a:rPr>
              <a:t>.</a:t>
            </a:r>
          </a:p>
          <a:p>
            <a:pPr algn="just">
              <a:lnSpc>
                <a:spcPct val="170000"/>
              </a:lnSpc>
              <a:spcBef>
                <a:spcPts val="600"/>
              </a:spcBef>
              <a:spcAft>
                <a:spcPts val="600"/>
              </a:spcAft>
            </a:pPr>
            <a:r>
              <a:rPr lang="pt-BR" sz="1500" dirty="0" smtClean="0">
                <a:latin typeface="Arial" panose="020B0604020202020204" pitchFamily="34" charset="0"/>
                <a:cs typeface="Arial" panose="020B0604020202020204" pitchFamily="34" charset="0"/>
              </a:rPr>
              <a:t>Art</a:t>
            </a:r>
            <a:r>
              <a:rPr lang="pt-BR" sz="1500" dirty="0">
                <a:latin typeface="Arial" panose="020B0604020202020204" pitchFamily="34" charset="0"/>
                <a:cs typeface="Arial" panose="020B0604020202020204" pitchFamily="34" charset="0"/>
              </a:rPr>
              <a:t>. 42.  O juiz, na fixação das penas, considerará, com </a:t>
            </a:r>
            <a:r>
              <a:rPr lang="pt-BR" sz="1500" b="1" u="sng" dirty="0">
                <a:latin typeface="Arial" panose="020B0604020202020204" pitchFamily="34" charset="0"/>
                <a:cs typeface="Arial" panose="020B0604020202020204" pitchFamily="34" charset="0"/>
              </a:rPr>
              <a:t>preponderância</a:t>
            </a:r>
            <a:r>
              <a:rPr lang="pt-BR" sz="1500" dirty="0">
                <a:latin typeface="Arial" panose="020B0604020202020204" pitchFamily="34" charset="0"/>
                <a:cs typeface="Arial" panose="020B0604020202020204" pitchFamily="34" charset="0"/>
              </a:rPr>
              <a:t> sobre o previsto no art. 59 do Código Penal, a natureza e a quantidade da substância ou do produto, a personalidade e a conduta social do </a:t>
            </a:r>
            <a:r>
              <a:rPr lang="pt-BR" sz="1500" dirty="0" smtClean="0">
                <a:latin typeface="Arial" panose="020B0604020202020204" pitchFamily="34" charset="0"/>
                <a:cs typeface="Arial" panose="020B0604020202020204" pitchFamily="34" charset="0"/>
              </a:rPr>
              <a:t>agente.</a:t>
            </a:r>
          </a:p>
          <a:p>
            <a:pPr marL="0" indent="0" algn="just">
              <a:lnSpc>
                <a:spcPct val="170000"/>
              </a:lnSpc>
              <a:spcBef>
                <a:spcPts val="600"/>
              </a:spcBef>
              <a:spcAft>
                <a:spcPts val="600"/>
              </a:spcAft>
              <a:buNone/>
            </a:pPr>
            <a:r>
              <a:rPr lang="pt-BR" sz="1500" b="1" u="sng" dirty="0" smtClean="0">
                <a:latin typeface="Arial" panose="020B0604020202020204" pitchFamily="34" charset="0"/>
                <a:cs typeface="Arial" panose="020B0604020202020204" pitchFamily="34" charset="0"/>
              </a:rPr>
              <a:t>OBS.</a:t>
            </a:r>
            <a:r>
              <a:rPr lang="pt-BR" sz="1500" b="1" dirty="0" smtClean="0">
                <a:latin typeface="Arial" panose="020B0604020202020204" pitchFamily="34" charset="0"/>
                <a:cs typeface="Arial" panose="020B0604020202020204" pitchFamily="34" charset="0"/>
              </a:rPr>
              <a:t>: novamente, os critérios acima são comumente avaliados em desfavor dos grupos mais estigmatizados.</a:t>
            </a:r>
            <a:endParaRPr lang="pt-BR" sz="1500" dirty="0">
              <a:latin typeface="Arial" panose="020B0604020202020204" pitchFamily="34" charset="0"/>
              <a:cs typeface="Arial" panose="020B0604020202020204" pitchFamily="34" charset="0"/>
            </a:endParaRPr>
          </a:p>
          <a:p>
            <a:pPr algn="just">
              <a:lnSpc>
                <a:spcPct val="170000"/>
              </a:lnSpc>
              <a:spcBef>
                <a:spcPts val="600"/>
              </a:spcBef>
              <a:spcAft>
                <a:spcPts val="600"/>
              </a:spcAft>
            </a:pPr>
            <a:r>
              <a:rPr lang="pt-BR" sz="1500" dirty="0" smtClean="0">
                <a:latin typeface="Arial" panose="020B0604020202020204" pitchFamily="34" charset="0"/>
                <a:cs typeface="Arial" panose="020B0604020202020204" pitchFamily="34" charset="0"/>
              </a:rPr>
              <a:t>Art</a:t>
            </a:r>
            <a:r>
              <a:rPr lang="pt-BR" sz="1500" dirty="0">
                <a:latin typeface="Arial" panose="020B0604020202020204" pitchFamily="34" charset="0"/>
                <a:cs typeface="Arial" panose="020B0604020202020204" pitchFamily="34" charset="0"/>
              </a:rPr>
              <a:t>. 43.  Na fixação da multa a que se referem os </a:t>
            </a:r>
            <a:r>
              <a:rPr lang="pt-BR" sz="1500" dirty="0" err="1">
                <a:latin typeface="Arial" panose="020B0604020202020204" pitchFamily="34" charset="0"/>
                <a:cs typeface="Arial" panose="020B0604020202020204" pitchFamily="34" charset="0"/>
              </a:rPr>
              <a:t>arts</a:t>
            </a:r>
            <a:r>
              <a:rPr lang="pt-BR" sz="1500" dirty="0">
                <a:latin typeface="Arial" panose="020B0604020202020204" pitchFamily="34" charset="0"/>
                <a:cs typeface="Arial" panose="020B0604020202020204" pitchFamily="34" charset="0"/>
              </a:rPr>
              <a:t>. 33 a 39 desta Lei, o juiz, atendendo ao que dispõe o art. 42 desta Lei, determinará o número de dias-multa, atribuindo a cada um, segundo as condições econômicas dos acusados, valor não inferior a um trinta avos nem superior a 5 (cinco) vezes o maior salário-mínimo.</a:t>
            </a:r>
          </a:p>
          <a:p>
            <a:pPr marL="0" indent="0" algn="just">
              <a:lnSpc>
                <a:spcPct val="170000"/>
              </a:lnSpc>
              <a:spcBef>
                <a:spcPts val="600"/>
              </a:spcBef>
              <a:spcAft>
                <a:spcPts val="600"/>
              </a:spcAft>
              <a:buNone/>
            </a:pPr>
            <a:r>
              <a:rPr lang="pt-BR" sz="1500" dirty="0" smtClean="0">
                <a:latin typeface="Arial" panose="020B0604020202020204" pitchFamily="34" charset="0"/>
                <a:cs typeface="Arial" panose="020B0604020202020204" pitchFamily="34" charset="0"/>
              </a:rPr>
              <a:t>Parágrafo </a:t>
            </a:r>
            <a:r>
              <a:rPr lang="pt-BR" sz="1500" dirty="0">
                <a:latin typeface="Arial" panose="020B0604020202020204" pitchFamily="34" charset="0"/>
                <a:cs typeface="Arial" panose="020B0604020202020204" pitchFamily="34" charset="0"/>
              </a:rPr>
              <a:t>único.  As multas, que em caso de concurso de crimes serão impostas sempre cumulativamente, podem ser aumentadas até o décuplo se, em virtude da situação econômica do acusado, considerá-las o juiz ineficazes, ainda que aplicadas no máximo.</a:t>
            </a:r>
          </a:p>
          <a:p>
            <a:pPr algn="just">
              <a:lnSpc>
                <a:spcPct val="170000"/>
              </a:lnSpc>
              <a:spcBef>
                <a:spcPts val="600"/>
              </a:spcBef>
              <a:spcAft>
                <a:spcPts val="600"/>
              </a:spcAft>
            </a:pPr>
            <a:r>
              <a:rPr lang="pt-BR" sz="1500" dirty="0" smtClean="0">
                <a:latin typeface="Arial" panose="020B0604020202020204" pitchFamily="34" charset="0"/>
                <a:cs typeface="Arial" panose="020B0604020202020204" pitchFamily="34" charset="0"/>
              </a:rPr>
              <a:t>Art</a:t>
            </a:r>
            <a:r>
              <a:rPr lang="pt-BR" sz="1500" dirty="0">
                <a:latin typeface="Arial" panose="020B0604020202020204" pitchFamily="34" charset="0"/>
                <a:cs typeface="Arial" panose="020B0604020202020204" pitchFamily="34" charset="0"/>
              </a:rPr>
              <a:t>. 44.  Os crimes previstos nos </a:t>
            </a:r>
            <a:r>
              <a:rPr lang="pt-BR" sz="1500" dirty="0" err="1">
                <a:latin typeface="Arial" panose="020B0604020202020204" pitchFamily="34" charset="0"/>
                <a:cs typeface="Arial" panose="020B0604020202020204" pitchFamily="34" charset="0"/>
              </a:rPr>
              <a:t>arts</a:t>
            </a:r>
            <a:r>
              <a:rPr lang="pt-BR" sz="1500" dirty="0">
                <a:latin typeface="Arial" panose="020B0604020202020204" pitchFamily="34" charset="0"/>
                <a:cs typeface="Arial" panose="020B0604020202020204" pitchFamily="34" charset="0"/>
              </a:rPr>
              <a:t>. 33, caput e § 1o, e 34 a 37 desta Lei são </a:t>
            </a:r>
            <a:r>
              <a:rPr lang="pt-BR" sz="1500" b="1" u="sng" dirty="0">
                <a:latin typeface="Arial" panose="020B0604020202020204" pitchFamily="34" charset="0"/>
                <a:cs typeface="Arial" panose="020B0604020202020204" pitchFamily="34" charset="0"/>
              </a:rPr>
              <a:t>inafiançáveis e insuscetíveis de sursis, graça, indulto, anistia</a:t>
            </a:r>
            <a:r>
              <a:rPr lang="pt-BR" sz="1500" b="1" dirty="0">
                <a:latin typeface="Arial" panose="020B0604020202020204" pitchFamily="34" charset="0"/>
                <a:cs typeface="Arial" panose="020B0604020202020204" pitchFamily="34" charset="0"/>
              </a:rPr>
              <a:t> </a:t>
            </a:r>
            <a:r>
              <a:rPr lang="pt-BR" sz="1500" b="1" strike="sngStrike" dirty="0">
                <a:latin typeface="Arial" panose="020B0604020202020204" pitchFamily="34" charset="0"/>
                <a:cs typeface="Arial" panose="020B0604020202020204" pitchFamily="34" charset="0"/>
              </a:rPr>
              <a:t>e liberdade provisória</a:t>
            </a:r>
            <a:r>
              <a:rPr lang="pt-BR" sz="1500" dirty="0">
                <a:latin typeface="Arial" panose="020B0604020202020204" pitchFamily="34" charset="0"/>
                <a:cs typeface="Arial" panose="020B0604020202020204" pitchFamily="34" charset="0"/>
              </a:rPr>
              <a:t>, </a:t>
            </a:r>
            <a:r>
              <a:rPr lang="pt-BR" sz="1500" b="1" u="sng" dirty="0">
                <a:latin typeface="Arial" panose="020B0604020202020204" pitchFamily="34" charset="0"/>
                <a:cs typeface="Arial" panose="020B0604020202020204" pitchFamily="34" charset="0"/>
              </a:rPr>
              <a:t>vedada a conversão de suas penas em restritivas de direitos</a:t>
            </a:r>
            <a:r>
              <a:rPr lang="pt-BR" sz="1500" dirty="0" smtClean="0">
                <a:latin typeface="Arial" panose="020B0604020202020204" pitchFamily="34" charset="0"/>
                <a:cs typeface="Arial" panose="020B0604020202020204" pitchFamily="34" charset="0"/>
              </a:rPr>
              <a:t>. </a:t>
            </a:r>
            <a:r>
              <a:rPr lang="pt-BR" sz="1500" b="1" dirty="0" smtClean="0">
                <a:latin typeface="Arial" panose="020B0604020202020204" pitchFamily="34" charset="0"/>
                <a:cs typeface="Arial" panose="020B0604020202020204" pitchFamily="34" charset="0"/>
              </a:rPr>
              <a:t>(RE 1038925/SP, 19/09/2017)</a:t>
            </a:r>
            <a:endParaRPr lang="pt-BR" sz="1500" dirty="0">
              <a:latin typeface="Arial" panose="020B0604020202020204" pitchFamily="34" charset="0"/>
              <a:cs typeface="Arial" panose="020B0604020202020204" pitchFamily="34" charset="0"/>
            </a:endParaRPr>
          </a:p>
          <a:p>
            <a:pPr marL="0" indent="0" algn="just">
              <a:lnSpc>
                <a:spcPct val="170000"/>
              </a:lnSpc>
              <a:spcBef>
                <a:spcPts val="600"/>
              </a:spcBef>
              <a:spcAft>
                <a:spcPts val="600"/>
              </a:spcAft>
              <a:buNone/>
            </a:pPr>
            <a:r>
              <a:rPr lang="pt-BR" sz="1500" dirty="0" smtClean="0">
                <a:latin typeface="Arial" panose="020B0604020202020204" pitchFamily="34" charset="0"/>
                <a:cs typeface="Arial" panose="020B0604020202020204" pitchFamily="34" charset="0"/>
              </a:rPr>
              <a:t>Parágrafo </a:t>
            </a:r>
            <a:r>
              <a:rPr lang="pt-BR" sz="1500" dirty="0">
                <a:latin typeface="Arial" panose="020B0604020202020204" pitchFamily="34" charset="0"/>
                <a:cs typeface="Arial" panose="020B0604020202020204" pitchFamily="34" charset="0"/>
              </a:rPr>
              <a:t>único.  </a:t>
            </a:r>
            <a:r>
              <a:rPr lang="pt-BR" sz="1500" dirty="0" smtClean="0">
                <a:latin typeface="Arial" panose="020B0604020202020204" pitchFamily="34" charset="0"/>
                <a:cs typeface="Arial" panose="020B0604020202020204" pitchFamily="34" charset="0"/>
              </a:rPr>
              <a:t>Nos </a:t>
            </a:r>
            <a:r>
              <a:rPr lang="pt-BR" sz="1500" dirty="0">
                <a:latin typeface="Arial" panose="020B0604020202020204" pitchFamily="34" charset="0"/>
                <a:cs typeface="Arial" panose="020B0604020202020204" pitchFamily="34" charset="0"/>
              </a:rPr>
              <a:t>crimes previstos no caput deste artigo, dar-se-á o </a:t>
            </a:r>
            <a:r>
              <a:rPr lang="pt-BR" sz="1500" b="1" u="sng" dirty="0">
                <a:latin typeface="Arial" panose="020B0604020202020204" pitchFamily="34" charset="0"/>
                <a:cs typeface="Arial" panose="020B0604020202020204" pitchFamily="34" charset="0"/>
              </a:rPr>
              <a:t>livramento condicional após o cumprimento de dois terços da pena</a:t>
            </a:r>
            <a:r>
              <a:rPr lang="pt-BR" sz="1500" dirty="0">
                <a:latin typeface="Arial" panose="020B0604020202020204" pitchFamily="34" charset="0"/>
                <a:cs typeface="Arial" panose="020B0604020202020204" pitchFamily="34" charset="0"/>
              </a:rPr>
              <a:t>, </a:t>
            </a:r>
            <a:r>
              <a:rPr lang="pt-BR" sz="1500" b="1" u="sng" dirty="0">
                <a:latin typeface="Arial" panose="020B0604020202020204" pitchFamily="34" charset="0"/>
                <a:cs typeface="Arial" panose="020B0604020202020204" pitchFamily="34" charset="0"/>
              </a:rPr>
              <a:t>vedada sua concessão ao reincidente específico</a:t>
            </a:r>
            <a:r>
              <a:rPr lang="pt-BR" sz="1500" dirty="0" smtClean="0">
                <a:latin typeface="Arial" panose="020B0604020202020204" pitchFamily="34" charset="0"/>
                <a:cs typeface="Arial" panose="020B0604020202020204" pitchFamily="34" charset="0"/>
              </a:rPr>
              <a:t>.</a:t>
            </a:r>
            <a:endParaRPr lang="pt-BR" sz="15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2620663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1"/>
            <a:ext cx="12192000" cy="6858001"/>
          </a:xfrm>
        </p:spPr>
        <p:txBody>
          <a:bodyPr>
            <a:noAutofit/>
          </a:bodyPr>
          <a:lstStyle/>
          <a:p>
            <a:pPr algn="just">
              <a:lnSpc>
                <a:spcPct val="170000"/>
              </a:lnSpc>
              <a:spcBef>
                <a:spcPts val="600"/>
              </a:spcBef>
              <a:spcAft>
                <a:spcPts val="600"/>
              </a:spcAft>
            </a:pPr>
            <a:r>
              <a:rPr lang="pt-BR" sz="1700" dirty="0">
                <a:latin typeface="Arial" panose="020B0604020202020204" pitchFamily="34" charset="0"/>
                <a:cs typeface="Arial" panose="020B0604020202020204" pitchFamily="34" charset="0"/>
              </a:rPr>
              <a:t>Art. 45.  É </a:t>
            </a:r>
            <a:r>
              <a:rPr lang="pt-BR" sz="1700" b="1" u="sng" dirty="0">
                <a:latin typeface="Arial" panose="020B0604020202020204" pitchFamily="34" charset="0"/>
                <a:cs typeface="Arial" panose="020B0604020202020204" pitchFamily="34" charset="0"/>
              </a:rPr>
              <a:t>isento de pena</a:t>
            </a:r>
            <a:r>
              <a:rPr lang="pt-BR" sz="1700" dirty="0">
                <a:latin typeface="Arial" panose="020B0604020202020204" pitchFamily="34" charset="0"/>
                <a:cs typeface="Arial" panose="020B0604020202020204" pitchFamily="34" charset="0"/>
              </a:rPr>
              <a:t> o agente que, em razão da dependência, ou sob o efeito, proveniente de caso fortuito ou força maior, de droga, era, </a:t>
            </a:r>
            <a:r>
              <a:rPr lang="pt-BR" sz="1700" b="1" u="sng" dirty="0">
                <a:latin typeface="Arial" panose="020B0604020202020204" pitchFamily="34" charset="0"/>
                <a:cs typeface="Arial" panose="020B0604020202020204" pitchFamily="34" charset="0"/>
              </a:rPr>
              <a:t>ao tempo da ação ou da omissão</a:t>
            </a:r>
            <a:r>
              <a:rPr lang="pt-BR" sz="1700" dirty="0">
                <a:latin typeface="Arial" panose="020B0604020202020204" pitchFamily="34" charset="0"/>
                <a:cs typeface="Arial" panose="020B0604020202020204" pitchFamily="34" charset="0"/>
              </a:rPr>
              <a:t>, qualquer que tenha sido a infração penal praticada, </a:t>
            </a:r>
            <a:r>
              <a:rPr lang="pt-BR" sz="1700" b="1" u="sng" dirty="0">
                <a:latin typeface="Arial" panose="020B0604020202020204" pitchFamily="34" charset="0"/>
                <a:cs typeface="Arial" panose="020B0604020202020204" pitchFamily="34" charset="0"/>
              </a:rPr>
              <a:t>inteiramente incapaz de entender o caráter ilícito do fato ou de determinar-se de acordo com esse entendimento</a:t>
            </a:r>
            <a:r>
              <a:rPr lang="pt-BR" sz="1700" dirty="0">
                <a:latin typeface="Arial" panose="020B0604020202020204" pitchFamily="34" charset="0"/>
                <a:cs typeface="Arial" panose="020B0604020202020204" pitchFamily="34" charset="0"/>
              </a:rPr>
              <a:t>.</a:t>
            </a:r>
          </a:p>
          <a:p>
            <a:pPr marL="0" indent="0" algn="just">
              <a:lnSpc>
                <a:spcPct val="170000"/>
              </a:lnSpc>
              <a:spcBef>
                <a:spcPts val="600"/>
              </a:spcBef>
              <a:spcAft>
                <a:spcPts val="600"/>
              </a:spcAft>
              <a:buNone/>
            </a:pPr>
            <a:r>
              <a:rPr lang="pt-BR" sz="1700" dirty="0">
                <a:latin typeface="Arial" panose="020B0604020202020204" pitchFamily="34" charset="0"/>
                <a:cs typeface="Arial" panose="020B0604020202020204" pitchFamily="34" charset="0"/>
              </a:rPr>
              <a:t>Parágrafo único.  Quando absolver o agente, reconhecendo, por força pericial, que este apresentava, à época do fato previsto neste artigo, as condições referidas no caput deste artigo, poderá determinar o juiz, na sentença, o seu encaminhamento para </a:t>
            </a:r>
            <a:r>
              <a:rPr lang="pt-BR" sz="1700" b="1" u="sng" dirty="0">
                <a:latin typeface="Arial" panose="020B0604020202020204" pitchFamily="34" charset="0"/>
                <a:cs typeface="Arial" panose="020B0604020202020204" pitchFamily="34" charset="0"/>
              </a:rPr>
              <a:t>tratamento médico adequado</a:t>
            </a:r>
            <a:r>
              <a:rPr lang="pt-BR" sz="1700" dirty="0">
                <a:latin typeface="Arial" panose="020B0604020202020204" pitchFamily="34" charset="0"/>
                <a:cs typeface="Arial" panose="020B0604020202020204" pitchFamily="34" charset="0"/>
              </a:rPr>
              <a:t>.</a:t>
            </a:r>
          </a:p>
          <a:p>
            <a:pPr algn="just">
              <a:lnSpc>
                <a:spcPct val="170000"/>
              </a:lnSpc>
              <a:spcBef>
                <a:spcPts val="600"/>
              </a:spcBef>
              <a:spcAft>
                <a:spcPts val="600"/>
              </a:spcAft>
            </a:pPr>
            <a:r>
              <a:rPr lang="pt-BR" sz="1700" dirty="0">
                <a:latin typeface="Arial" panose="020B0604020202020204" pitchFamily="34" charset="0"/>
                <a:cs typeface="Arial" panose="020B0604020202020204" pitchFamily="34" charset="0"/>
              </a:rPr>
              <a:t>Art. 46.  As penas podem ser </a:t>
            </a:r>
            <a:r>
              <a:rPr lang="pt-BR" sz="1700" b="1" u="sng" dirty="0">
                <a:latin typeface="Arial" panose="020B0604020202020204" pitchFamily="34" charset="0"/>
                <a:cs typeface="Arial" panose="020B0604020202020204" pitchFamily="34" charset="0"/>
              </a:rPr>
              <a:t>reduzidas de um terço a dois terços</a:t>
            </a:r>
            <a:r>
              <a:rPr lang="pt-BR" sz="1700" dirty="0">
                <a:latin typeface="Arial" panose="020B0604020202020204" pitchFamily="34" charset="0"/>
                <a:cs typeface="Arial" panose="020B0604020202020204" pitchFamily="34" charset="0"/>
              </a:rPr>
              <a:t> se, por força das circunstâncias previstas no art. 45 desta Lei, o agente </a:t>
            </a:r>
            <a:r>
              <a:rPr lang="pt-BR" sz="1700" b="1" u="sng" dirty="0">
                <a:latin typeface="Arial" panose="020B0604020202020204" pitchFamily="34" charset="0"/>
                <a:cs typeface="Arial" panose="020B0604020202020204" pitchFamily="34" charset="0"/>
              </a:rPr>
              <a:t>não possuía</a:t>
            </a:r>
            <a:r>
              <a:rPr lang="pt-BR" sz="1700" dirty="0">
                <a:latin typeface="Arial" panose="020B0604020202020204" pitchFamily="34" charset="0"/>
                <a:cs typeface="Arial" panose="020B0604020202020204" pitchFamily="34" charset="0"/>
              </a:rPr>
              <a:t>, ao tempo da ação ou da omissão, a </a:t>
            </a:r>
            <a:r>
              <a:rPr lang="pt-BR" sz="1700" b="1" u="sng" dirty="0">
                <a:latin typeface="Arial" panose="020B0604020202020204" pitchFamily="34" charset="0"/>
                <a:cs typeface="Arial" panose="020B0604020202020204" pitchFamily="34" charset="0"/>
              </a:rPr>
              <a:t>plena capacidade</a:t>
            </a:r>
            <a:r>
              <a:rPr lang="pt-BR" sz="1700" dirty="0">
                <a:latin typeface="Arial" panose="020B0604020202020204" pitchFamily="34" charset="0"/>
                <a:cs typeface="Arial" panose="020B0604020202020204" pitchFamily="34" charset="0"/>
              </a:rPr>
              <a:t> de entender o caráter ilícito do fato ou de determinar-se de acordo com esse entendimento.</a:t>
            </a:r>
          </a:p>
          <a:p>
            <a:pPr algn="just">
              <a:lnSpc>
                <a:spcPct val="170000"/>
              </a:lnSpc>
              <a:spcBef>
                <a:spcPts val="600"/>
              </a:spcBef>
              <a:spcAft>
                <a:spcPts val="600"/>
              </a:spcAft>
            </a:pPr>
            <a:r>
              <a:rPr lang="pt-BR" sz="1700" dirty="0" smtClean="0">
                <a:latin typeface="Arial" panose="020B0604020202020204" pitchFamily="34" charset="0"/>
                <a:cs typeface="Arial" panose="020B0604020202020204" pitchFamily="34" charset="0"/>
              </a:rPr>
              <a:t>Art</a:t>
            </a:r>
            <a:r>
              <a:rPr lang="pt-BR" sz="1700" dirty="0">
                <a:latin typeface="Arial" panose="020B0604020202020204" pitchFamily="34" charset="0"/>
                <a:cs typeface="Arial" panose="020B0604020202020204" pitchFamily="34" charset="0"/>
              </a:rPr>
              <a:t>. 47.  Na sentença condenatória, o juiz, com base em avaliação que ateste a necessidade de encaminhamento do agente para tratamento, realizada por profissional de saúde com competência específica na forma da </a:t>
            </a:r>
            <a:r>
              <a:rPr lang="pt-BR" sz="1700" dirty="0" smtClean="0">
                <a:latin typeface="Arial" panose="020B0604020202020204" pitchFamily="34" charset="0"/>
                <a:cs typeface="Arial" panose="020B0604020202020204" pitchFamily="34" charset="0"/>
              </a:rPr>
              <a:t>lei </a:t>
            </a:r>
            <a:r>
              <a:rPr lang="pt-BR" sz="1700" b="1" dirty="0" smtClean="0">
                <a:latin typeface="Arial" panose="020B0604020202020204" pitchFamily="34" charset="0"/>
                <a:cs typeface="Arial" panose="020B0604020202020204" pitchFamily="34" charset="0"/>
              </a:rPr>
              <a:t>(médica/o psiquiatra)</a:t>
            </a:r>
            <a:r>
              <a:rPr lang="pt-BR" sz="1700" dirty="0" smtClean="0">
                <a:latin typeface="Arial" panose="020B0604020202020204" pitchFamily="34" charset="0"/>
                <a:cs typeface="Arial" panose="020B0604020202020204" pitchFamily="34" charset="0"/>
              </a:rPr>
              <a:t>, </a:t>
            </a:r>
            <a:r>
              <a:rPr lang="pt-BR" sz="1700" dirty="0">
                <a:latin typeface="Arial" panose="020B0604020202020204" pitchFamily="34" charset="0"/>
                <a:cs typeface="Arial" panose="020B0604020202020204" pitchFamily="34" charset="0"/>
              </a:rPr>
              <a:t>determinará que a tal se proceda, observado o disposto no art. 26 desta Lei</a:t>
            </a:r>
            <a:r>
              <a:rPr lang="pt-BR" sz="1700" dirty="0" smtClean="0">
                <a:latin typeface="Arial" panose="020B0604020202020204" pitchFamily="34" charset="0"/>
                <a:cs typeface="Arial" panose="020B0604020202020204" pitchFamily="34" charset="0"/>
              </a:rPr>
              <a:t>.</a:t>
            </a:r>
            <a:endParaRPr lang="pt-BR" sz="17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020230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2103437"/>
            <a:ext cx="10515600" cy="1325563"/>
          </a:xfrm>
        </p:spPr>
        <p:txBody>
          <a:bodyPr/>
          <a:lstStyle/>
          <a:p>
            <a:pPr algn="ctr"/>
            <a:r>
              <a:rPr lang="pt-BR" b="1" dirty="0" smtClean="0">
                <a:latin typeface="Arial" panose="020B0604020202020204" pitchFamily="34" charset="0"/>
                <a:cs typeface="Arial" panose="020B0604020202020204" pitchFamily="34" charset="0"/>
              </a:rPr>
              <a:t>Regras Gerais dos Procedimentos de Investigação e Processos Judiciais</a:t>
            </a:r>
            <a:endParaRPr lang="pt-B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263749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pt-BR" sz="3300" b="1" dirty="0">
                <a:latin typeface="Arial" panose="020B0604020202020204" pitchFamily="34" charset="0"/>
                <a:cs typeface="Arial" panose="020B0604020202020204" pitchFamily="34" charset="0"/>
              </a:rPr>
              <a:t>PORTARIA </a:t>
            </a:r>
            <a:r>
              <a:rPr lang="pt-BR" sz="3300" b="1" dirty="0" smtClean="0">
                <a:latin typeface="Arial" panose="020B0604020202020204" pitchFamily="34" charset="0"/>
                <a:cs typeface="Arial" panose="020B0604020202020204" pitchFamily="34" charset="0"/>
              </a:rPr>
              <a:t>ANVISA Nº 344 </a:t>
            </a:r>
            <a:r>
              <a:rPr lang="pt-BR" sz="3300" b="1" dirty="0">
                <a:latin typeface="Arial" panose="020B0604020202020204" pitchFamily="34" charset="0"/>
                <a:cs typeface="Arial" panose="020B0604020202020204" pitchFamily="34" charset="0"/>
              </a:rPr>
              <a:t>DE 12 DE MAIO DE </a:t>
            </a:r>
            <a:r>
              <a:rPr lang="pt-BR" sz="3300" b="1" dirty="0" smtClean="0">
                <a:latin typeface="Arial" panose="020B0604020202020204" pitchFamily="34" charset="0"/>
                <a:cs typeface="Arial" panose="020B0604020202020204" pitchFamily="34" charset="0"/>
              </a:rPr>
              <a:t>1998</a:t>
            </a:r>
            <a:endParaRPr lang="pt-BR" sz="3300" b="1" dirty="0">
              <a:latin typeface="Arial" panose="020B0604020202020204" pitchFamily="34" charset="0"/>
              <a:cs typeface="Arial" panose="020B0604020202020204" pitchFamily="34" charset="0"/>
            </a:endParaRPr>
          </a:p>
        </p:txBody>
      </p:sp>
      <p:sp>
        <p:nvSpPr>
          <p:cNvPr id="3" name="Espaço Reservado para Conteúdo 2"/>
          <p:cNvSpPr>
            <a:spLocks noGrp="1"/>
          </p:cNvSpPr>
          <p:nvPr>
            <p:ph idx="1"/>
          </p:nvPr>
        </p:nvSpPr>
        <p:spPr>
          <a:xfrm>
            <a:off x="0" y="1825625"/>
            <a:ext cx="12192000" cy="4351338"/>
          </a:xfrm>
        </p:spPr>
        <p:txBody>
          <a:bodyPr>
            <a:normAutofit fontScale="77500" lnSpcReduction="20000"/>
          </a:bodyPr>
          <a:lstStyle/>
          <a:p>
            <a:pPr algn="just">
              <a:lnSpc>
                <a:spcPct val="170000"/>
              </a:lnSpc>
              <a:spcBef>
                <a:spcPts val="600"/>
              </a:spcBef>
              <a:spcAft>
                <a:spcPts val="600"/>
              </a:spcAft>
            </a:pPr>
            <a:r>
              <a:rPr lang="pt-BR" dirty="0" smtClean="0">
                <a:latin typeface="Arial" panose="020B0604020202020204" pitchFamily="34" charset="0"/>
                <a:cs typeface="Arial" panose="020B0604020202020204" pitchFamily="34" charset="0"/>
              </a:rPr>
              <a:t>Lista federal atualizada pela União com relação às substâncias abrangidas pelo conceito de “droga”.</a:t>
            </a:r>
          </a:p>
          <a:p>
            <a:pPr algn="just">
              <a:lnSpc>
                <a:spcPct val="170000"/>
              </a:lnSpc>
              <a:spcBef>
                <a:spcPts val="600"/>
              </a:spcBef>
              <a:spcAft>
                <a:spcPts val="600"/>
              </a:spcAft>
            </a:pPr>
            <a:r>
              <a:rPr lang="pt-BR" dirty="0" smtClean="0">
                <a:latin typeface="Arial" panose="020B0604020202020204" pitchFamily="34" charset="0"/>
                <a:cs typeface="Arial" panose="020B0604020202020204" pitchFamily="34" charset="0"/>
              </a:rPr>
              <a:t>Abrange diversos procedimentos farmacológicos, logísticos etc.</a:t>
            </a:r>
          </a:p>
          <a:p>
            <a:pPr algn="just">
              <a:lnSpc>
                <a:spcPct val="170000"/>
              </a:lnSpc>
              <a:spcBef>
                <a:spcPts val="600"/>
              </a:spcBef>
              <a:spcAft>
                <a:spcPts val="600"/>
              </a:spcAft>
            </a:pPr>
            <a:r>
              <a:rPr lang="pt-BR" dirty="0" smtClean="0">
                <a:latin typeface="Arial" panose="020B0604020202020204" pitchFamily="34" charset="0"/>
                <a:cs typeface="Arial" panose="020B0604020202020204" pitchFamily="34" charset="0"/>
              </a:rPr>
              <a:t>Inclui, dentre várias outras substâncias</a:t>
            </a:r>
            <a:r>
              <a:rPr lang="pt-BR" dirty="0">
                <a:latin typeface="Arial" panose="020B0604020202020204" pitchFamily="34" charset="0"/>
                <a:cs typeface="Arial" panose="020B0604020202020204" pitchFamily="34" charset="0"/>
              </a:rPr>
              <a:t>: </a:t>
            </a:r>
            <a:r>
              <a:rPr lang="pt-BR" dirty="0" smtClean="0">
                <a:latin typeface="Arial" panose="020B0604020202020204" pitchFamily="34" charset="0"/>
                <a:cs typeface="Arial" panose="020B0604020202020204" pitchFamily="34" charset="0"/>
              </a:rPr>
              <a:t>tetraidrocanabinol </a:t>
            </a:r>
            <a:r>
              <a:rPr lang="pt-BR" dirty="0">
                <a:latin typeface="Arial" panose="020B0604020202020204" pitchFamily="34" charset="0"/>
                <a:cs typeface="Arial" panose="020B0604020202020204" pitchFamily="34" charset="0"/>
              </a:rPr>
              <a:t>(THC), </a:t>
            </a:r>
            <a:r>
              <a:rPr lang="pt-BR" dirty="0" err="1" smtClean="0">
                <a:latin typeface="Arial" panose="020B0604020202020204" pitchFamily="34" charset="0"/>
                <a:cs typeface="Arial" panose="020B0604020202020204" pitchFamily="34" charset="0"/>
              </a:rPr>
              <a:t>erytroxylum</a:t>
            </a:r>
            <a:r>
              <a:rPr lang="pt-BR" dirty="0" smtClean="0">
                <a:latin typeface="Arial" panose="020B0604020202020204" pitchFamily="34" charset="0"/>
                <a:cs typeface="Arial" panose="020B0604020202020204" pitchFamily="34" charset="0"/>
              </a:rPr>
              <a:t> coca, </a:t>
            </a:r>
            <a:r>
              <a:rPr lang="pt-BR" dirty="0" err="1" smtClean="0">
                <a:latin typeface="Arial" panose="020B0604020202020204" pitchFamily="34" charset="0"/>
                <a:cs typeface="Arial" panose="020B0604020202020204" pitchFamily="34" charset="0"/>
              </a:rPr>
              <a:t>metanfetamina</a:t>
            </a:r>
            <a:r>
              <a:rPr lang="pt-BR" dirty="0">
                <a:latin typeface="Arial" panose="020B0604020202020204" pitchFamily="34" charset="0"/>
                <a:cs typeface="Arial" panose="020B0604020202020204" pitchFamily="34" charset="0"/>
              </a:rPr>
              <a:t>, </a:t>
            </a:r>
            <a:r>
              <a:rPr lang="pt-BR" dirty="0" err="1" smtClean="0">
                <a:latin typeface="Arial" panose="020B0604020202020204" pitchFamily="34" charset="0"/>
                <a:cs typeface="Arial" panose="020B0604020202020204" pitchFamily="34" charset="0"/>
              </a:rPr>
              <a:t>metilenodioximetanfetamina</a:t>
            </a:r>
            <a:r>
              <a:rPr lang="pt-BR" dirty="0" smtClean="0">
                <a:latin typeface="Arial" panose="020B0604020202020204" pitchFamily="34" charset="0"/>
                <a:cs typeface="Arial" panose="020B0604020202020204" pitchFamily="34" charset="0"/>
              </a:rPr>
              <a:t> (</a:t>
            </a:r>
            <a:r>
              <a:rPr lang="pt-BR" i="1" dirty="0" smtClean="0">
                <a:latin typeface="Arial" panose="020B0604020202020204" pitchFamily="34" charset="0"/>
                <a:cs typeface="Arial" panose="020B0604020202020204" pitchFamily="34" charset="0"/>
              </a:rPr>
              <a:t>ecstasy</a:t>
            </a:r>
            <a:r>
              <a:rPr lang="pt-BR" dirty="0" smtClean="0">
                <a:latin typeface="Arial" panose="020B0604020202020204" pitchFamily="34" charset="0"/>
                <a:cs typeface="Arial" panose="020B0604020202020204" pitchFamily="34" charset="0"/>
              </a:rPr>
              <a:t>) etc.</a:t>
            </a:r>
          </a:p>
          <a:p>
            <a:pPr algn="just">
              <a:lnSpc>
                <a:spcPct val="170000"/>
              </a:lnSpc>
              <a:spcBef>
                <a:spcPts val="600"/>
              </a:spcBef>
              <a:spcAft>
                <a:spcPts val="600"/>
              </a:spcAft>
            </a:pPr>
            <a:r>
              <a:rPr lang="pt-BR" dirty="0">
                <a:latin typeface="Arial" panose="020B0604020202020204" pitchFamily="34" charset="0"/>
                <a:cs typeface="Arial" panose="020B0604020202020204" pitchFamily="34" charset="0"/>
              </a:rPr>
              <a:t>Disponível </a:t>
            </a:r>
            <a:r>
              <a:rPr lang="pt-BR" dirty="0" smtClean="0">
                <a:latin typeface="Arial" panose="020B0604020202020204" pitchFamily="34" charset="0"/>
                <a:cs typeface="Arial" panose="020B0604020202020204" pitchFamily="34" charset="0"/>
              </a:rPr>
              <a:t>em:</a:t>
            </a:r>
          </a:p>
          <a:p>
            <a:pPr marL="0" indent="0" algn="just">
              <a:lnSpc>
                <a:spcPct val="170000"/>
              </a:lnSpc>
              <a:spcBef>
                <a:spcPts val="600"/>
              </a:spcBef>
              <a:spcAft>
                <a:spcPts val="600"/>
              </a:spcAft>
              <a:buNone/>
            </a:pPr>
            <a:r>
              <a:rPr lang="pt-BR" dirty="0" smtClean="0">
                <a:latin typeface="Arial" panose="020B0604020202020204" pitchFamily="34" charset="0"/>
                <a:cs typeface="Arial" panose="020B0604020202020204" pitchFamily="34" charset="0"/>
                <a:hlinkClick r:id="rId2"/>
              </a:rPr>
              <a:t>http</a:t>
            </a:r>
            <a:r>
              <a:rPr lang="pt-BR" dirty="0">
                <a:latin typeface="Arial" panose="020B0604020202020204" pitchFamily="34" charset="0"/>
                <a:cs typeface="Arial" panose="020B0604020202020204" pitchFamily="34" charset="0"/>
                <a:hlinkClick r:id="rId2"/>
              </a:rPr>
              <a:t>://</a:t>
            </a:r>
            <a:r>
              <a:rPr lang="pt-BR" dirty="0" smtClean="0">
                <a:latin typeface="Arial" panose="020B0604020202020204" pitchFamily="34" charset="0"/>
                <a:cs typeface="Arial" panose="020B0604020202020204" pitchFamily="34" charset="0"/>
                <a:hlinkClick r:id="rId2"/>
              </a:rPr>
              <a:t>www.anvisa.gov.br/scriptsweb/anvisalegis/VisualizaDocumento.asp?ID=939&amp;Versao=2</a:t>
            </a:r>
            <a:endParaRPr lang="pt-B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9087022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1"/>
            <a:ext cx="12192000" cy="6858001"/>
          </a:xfrm>
        </p:spPr>
        <p:txBody>
          <a:bodyPr>
            <a:noAutofit/>
          </a:bodyPr>
          <a:lstStyle/>
          <a:p>
            <a:pPr algn="just"/>
            <a:r>
              <a:rPr lang="pt-BR" sz="2000" dirty="0">
                <a:latin typeface="Arial" panose="020B0604020202020204" pitchFamily="34" charset="0"/>
                <a:cs typeface="Arial" panose="020B0604020202020204" pitchFamily="34" charset="0"/>
              </a:rPr>
              <a:t>Art. 48.  O procedimento relativo aos processos por crimes definidos neste Título rege-se pelo disposto neste Capítulo, aplicando-se, </a:t>
            </a:r>
            <a:r>
              <a:rPr lang="pt-BR" sz="2000" b="1" u="sng" dirty="0">
                <a:latin typeface="Arial" panose="020B0604020202020204" pitchFamily="34" charset="0"/>
                <a:cs typeface="Arial" panose="020B0604020202020204" pitchFamily="34" charset="0"/>
              </a:rPr>
              <a:t>subsidiariamente</a:t>
            </a:r>
            <a:r>
              <a:rPr lang="pt-BR" sz="2000" dirty="0">
                <a:latin typeface="Arial" panose="020B0604020202020204" pitchFamily="34" charset="0"/>
                <a:cs typeface="Arial" panose="020B0604020202020204" pitchFamily="34" charset="0"/>
              </a:rPr>
              <a:t>, as disposições do </a:t>
            </a:r>
            <a:r>
              <a:rPr lang="pt-BR" sz="2000" b="1" u="sng" dirty="0">
                <a:latin typeface="Arial" panose="020B0604020202020204" pitchFamily="34" charset="0"/>
                <a:cs typeface="Arial" panose="020B0604020202020204" pitchFamily="34" charset="0"/>
              </a:rPr>
              <a:t>Código de Processo Penal</a:t>
            </a:r>
            <a:r>
              <a:rPr lang="pt-BR" sz="2000" dirty="0">
                <a:latin typeface="Arial" panose="020B0604020202020204" pitchFamily="34" charset="0"/>
                <a:cs typeface="Arial" panose="020B0604020202020204" pitchFamily="34" charset="0"/>
              </a:rPr>
              <a:t> e da </a:t>
            </a:r>
            <a:r>
              <a:rPr lang="pt-BR" sz="2000" b="1" u="sng" dirty="0">
                <a:latin typeface="Arial" panose="020B0604020202020204" pitchFamily="34" charset="0"/>
                <a:cs typeface="Arial" panose="020B0604020202020204" pitchFamily="34" charset="0"/>
              </a:rPr>
              <a:t>Lei de Execução Penal</a:t>
            </a:r>
            <a:r>
              <a:rPr lang="pt-BR" sz="2000" dirty="0">
                <a:latin typeface="Arial" panose="020B0604020202020204" pitchFamily="34" charset="0"/>
                <a:cs typeface="Arial" panose="020B0604020202020204" pitchFamily="34" charset="0"/>
              </a:rPr>
              <a:t>.</a:t>
            </a:r>
          </a:p>
          <a:p>
            <a:pPr marL="0" indent="0" algn="just">
              <a:buNone/>
            </a:pPr>
            <a:r>
              <a:rPr lang="pt-BR" sz="2000" dirty="0">
                <a:latin typeface="Arial" panose="020B0604020202020204" pitchFamily="34" charset="0"/>
                <a:cs typeface="Arial" panose="020B0604020202020204" pitchFamily="34" charset="0"/>
              </a:rPr>
              <a:t>§ </a:t>
            </a:r>
            <a:r>
              <a:rPr lang="pt-BR" sz="2000" dirty="0" smtClean="0">
                <a:latin typeface="Arial" panose="020B0604020202020204" pitchFamily="34" charset="0"/>
                <a:cs typeface="Arial" panose="020B0604020202020204" pitchFamily="34" charset="0"/>
              </a:rPr>
              <a:t>1º: O </a:t>
            </a:r>
            <a:r>
              <a:rPr lang="pt-BR" sz="2000" dirty="0">
                <a:latin typeface="Arial" panose="020B0604020202020204" pitchFamily="34" charset="0"/>
                <a:cs typeface="Arial" panose="020B0604020202020204" pitchFamily="34" charset="0"/>
              </a:rPr>
              <a:t>agente de qualquer das condutas previstas no </a:t>
            </a:r>
            <a:r>
              <a:rPr lang="pt-BR" sz="2000" b="1" u="sng" dirty="0">
                <a:latin typeface="Arial" panose="020B0604020202020204" pitchFamily="34" charset="0"/>
                <a:cs typeface="Arial" panose="020B0604020202020204" pitchFamily="34" charset="0"/>
              </a:rPr>
              <a:t>art. 28</a:t>
            </a:r>
            <a:r>
              <a:rPr lang="pt-BR" sz="2000" dirty="0">
                <a:latin typeface="Arial" panose="020B0604020202020204" pitchFamily="34" charset="0"/>
                <a:cs typeface="Arial" panose="020B0604020202020204" pitchFamily="34" charset="0"/>
              </a:rPr>
              <a:t> desta Lei, salvo se houver concurso com os crimes previstos nos arts. 33 a 37 desta Lei, será processado e julgado na forma dos </a:t>
            </a:r>
            <a:r>
              <a:rPr lang="pt-BR" sz="2000" dirty="0">
                <a:latin typeface="Arial" panose="020B0604020202020204" pitchFamily="34" charset="0"/>
                <a:cs typeface="Arial" panose="020B0604020202020204" pitchFamily="34" charset="0"/>
                <a:hlinkClick r:id="rId2"/>
              </a:rPr>
              <a:t>arts. 60 e seguintes da Lei n</a:t>
            </a:r>
            <a:r>
              <a:rPr lang="pt-BR" sz="2000" u="sng" baseline="30000" dirty="0">
                <a:latin typeface="Arial" panose="020B0604020202020204" pitchFamily="34" charset="0"/>
                <a:cs typeface="Arial" panose="020B0604020202020204" pitchFamily="34" charset="0"/>
                <a:hlinkClick r:id="rId2"/>
              </a:rPr>
              <a:t>o</a:t>
            </a:r>
            <a:r>
              <a:rPr lang="pt-BR" sz="2000" dirty="0">
                <a:latin typeface="Arial" panose="020B0604020202020204" pitchFamily="34" charset="0"/>
                <a:cs typeface="Arial" panose="020B0604020202020204" pitchFamily="34" charset="0"/>
                <a:hlinkClick r:id="rId2"/>
              </a:rPr>
              <a:t> 9.099, de 26 de setembro de 1995</a:t>
            </a:r>
            <a:r>
              <a:rPr lang="pt-BR" sz="2000" dirty="0">
                <a:latin typeface="Arial" panose="020B0604020202020204" pitchFamily="34" charset="0"/>
                <a:cs typeface="Arial" panose="020B0604020202020204" pitchFamily="34" charset="0"/>
              </a:rPr>
              <a:t>, que dispõe sobre os </a:t>
            </a:r>
            <a:r>
              <a:rPr lang="pt-BR" sz="2000" b="1" u="sng" dirty="0">
                <a:latin typeface="Arial" panose="020B0604020202020204" pitchFamily="34" charset="0"/>
                <a:cs typeface="Arial" panose="020B0604020202020204" pitchFamily="34" charset="0"/>
              </a:rPr>
              <a:t>Juizados Especiais Criminais</a:t>
            </a:r>
            <a:r>
              <a:rPr lang="pt-BR" sz="2000" dirty="0">
                <a:latin typeface="Arial" panose="020B0604020202020204" pitchFamily="34" charset="0"/>
                <a:cs typeface="Arial" panose="020B0604020202020204" pitchFamily="34" charset="0"/>
              </a:rPr>
              <a:t>.</a:t>
            </a:r>
          </a:p>
          <a:p>
            <a:pPr marL="0" indent="0" algn="just">
              <a:buNone/>
            </a:pPr>
            <a:r>
              <a:rPr lang="pt-BR" sz="2000" dirty="0">
                <a:latin typeface="Arial" panose="020B0604020202020204" pitchFamily="34" charset="0"/>
                <a:cs typeface="Arial" panose="020B0604020202020204" pitchFamily="34" charset="0"/>
              </a:rPr>
              <a:t>§ </a:t>
            </a:r>
            <a:r>
              <a:rPr lang="pt-BR" sz="2000" dirty="0" smtClean="0">
                <a:latin typeface="Arial" panose="020B0604020202020204" pitchFamily="34" charset="0"/>
                <a:cs typeface="Arial" panose="020B0604020202020204" pitchFamily="34" charset="0"/>
              </a:rPr>
              <a:t>2º: Tratando-se </a:t>
            </a:r>
            <a:r>
              <a:rPr lang="pt-BR" sz="2000" dirty="0">
                <a:latin typeface="Arial" panose="020B0604020202020204" pitchFamily="34" charset="0"/>
                <a:cs typeface="Arial" panose="020B0604020202020204" pitchFamily="34" charset="0"/>
              </a:rPr>
              <a:t>da conduta prevista no </a:t>
            </a:r>
            <a:r>
              <a:rPr lang="pt-BR" sz="2000" b="1" u="sng" dirty="0">
                <a:latin typeface="Arial" panose="020B0604020202020204" pitchFamily="34" charset="0"/>
                <a:cs typeface="Arial" panose="020B0604020202020204" pitchFamily="34" charset="0"/>
              </a:rPr>
              <a:t>art. 28</a:t>
            </a:r>
            <a:r>
              <a:rPr lang="pt-BR" sz="2000" dirty="0">
                <a:latin typeface="Arial" panose="020B0604020202020204" pitchFamily="34" charset="0"/>
                <a:cs typeface="Arial" panose="020B0604020202020204" pitchFamily="34" charset="0"/>
              </a:rPr>
              <a:t> desta Lei, </a:t>
            </a:r>
            <a:r>
              <a:rPr lang="pt-BR" sz="2000" b="1" u="sng" dirty="0">
                <a:latin typeface="Arial" panose="020B0604020202020204" pitchFamily="34" charset="0"/>
                <a:cs typeface="Arial" panose="020B0604020202020204" pitchFamily="34" charset="0"/>
              </a:rPr>
              <a:t>não se imporá prisão em flagrante</a:t>
            </a:r>
            <a:r>
              <a:rPr lang="pt-BR" sz="2000" dirty="0">
                <a:latin typeface="Arial" panose="020B0604020202020204" pitchFamily="34" charset="0"/>
                <a:cs typeface="Arial" panose="020B0604020202020204" pitchFamily="34" charset="0"/>
              </a:rPr>
              <a:t>, devendo o autor do fato ser imediatamente encaminhado ao juízo competente ou, na falta deste, assumir o compromisso de a ele comparecer, lavrando-se </a:t>
            </a:r>
            <a:r>
              <a:rPr lang="pt-BR" sz="2000" b="1" u="sng" dirty="0">
                <a:latin typeface="Arial" panose="020B0604020202020204" pitchFamily="34" charset="0"/>
                <a:cs typeface="Arial" panose="020B0604020202020204" pitchFamily="34" charset="0"/>
              </a:rPr>
              <a:t>termo circunstanciado</a:t>
            </a:r>
            <a:r>
              <a:rPr lang="pt-BR" sz="2000" dirty="0">
                <a:latin typeface="Arial" panose="020B0604020202020204" pitchFamily="34" charset="0"/>
                <a:cs typeface="Arial" panose="020B0604020202020204" pitchFamily="34" charset="0"/>
              </a:rPr>
              <a:t> e providenciando-se as requisições dos exames e perícias necessários.</a:t>
            </a:r>
          </a:p>
          <a:p>
            <a:pPr marL="0" indent="0" algn="just">
              <a:buNone/>
            </a:pPr>
            <a:r>
              <a:rPr lang="pt-BR" sz="2000" dirty="0">
                <a:latin typeface="Arial" panose="020B0604020202020204" pitchFamily="34" charset="0"/>
                <a:cs typeface="Arial" panose="020B0604020202020204" pitchFamily="34" charset="0"/>
              </a:rPr>
              <a:t>§ </a:t>
            </a:r>
            <a:r>
              <a:rPr lang="pt-BR" sz="2000" dirty="0" smtClean="0">
                <a:latin typeface="Arial" panose="020B0604020202020204" pitchFamily="34" charset="0"/>
                <a:cs typeface="Arial" panose="020B0604020202020204" pitchFamily="34" charset="0"/>
              </a:rPr>
              <a:t>3º: Se </a:t>
            </a:r>
            <a:r>
              <a:rPr lang="pt-BR" sz="2000" dirty="0">
                <a:latin typeface="Arial" panose="020B0604020202020204" pitchFamily="34" charset="0"/>
                <a:cs typeface="Arial" panose="020B0604020202020204" pitchFamily="34" charset="0"/>
              </a:rPr>
              <a:t>ausente a autoridade judicial, as providências previstas no § 2</a:t>
            </a:r>
            <a:r>
              <a:rPr lang="pt-BR" sz="2000" u="sng" baseline="30000" dirty="0">
                <a:latin typeface="Arial" panose="020B0604020202020204" pitchFamily="34" charset="0"/>
                <a:cs typeface="Arial" panose="020B0604020202020204" pitchFamily="34" charset="0"/>
              </a:rPr>
              <a:t>o</a:t>
            </a:r>
            <a:r>
              <a:rPr lang="pt-BR" sz="2000" dirty="0">
                <a:latin typeface="Arial" panose="020B0604020202020204" pitchFamily="34" charset="0"/>
                <a:cs typeface="Arial" panose="020B0604020202020204" pitchFamily="34" charset="0"/>
              </a:rPr>
              <a:t> deste artigo serão tomadas de imediato pela autoridade policial, no local em que se encontrar, </a:t>
            </a:r>
            <a:r>
              <a:rPr lang="pt-BR" sz="2000" b="1" u="sng" dirty="0">
                <a:latin typeface="Arial" panose="020B0604020202020204" pitchFamily="34" charset="0"/>
                <a:cs typeface="Arial" panose="020B0604020202020204" pitchFamily="34" charset="0"/>
              </a:rPr>
              <a:t>vedada a detenção do agente</a:t>
            </a:r>
            <a:r>
              <a:rPr lang="pt-BR" sz="2000" dirty="0">
                <a:latin typeface="Arial" panose="020B0604020202020204" pitchFamily="34" charset="0"/>
                <a:cs typeface="Arial" panose="020B0604020202020204" pitchFamily="34" charset="0"/>
              </a:rPr>
              <a:t>.</a:t>
            </a:r>
          </a:p>
          <a:p>
            <a:pPr marL="0" indent="0" algn="just">
              <a:buNone/>
            </a:pPr>
            <a:r>
              <a:rPr lang="pt-BR" sz="2000" dirty="0">
                <a:latin typeface="Arial" panose="020B0604020202020204" pitchFamily="34" charset="0"/>
                <a:cs typeface="Arial" panose="020B0604020202020204" pitchFamily="34" charset="0"/>
              </a:rPr>
              <a:t>§ </a:t>
            </a:r>
            <a:r>
              <a:rPr lang="pt-BR" sz="2000" dirty="0" smtClean="0">
                <a:latin typeface="Arial" panose="020B0604020202020204" pitchFamily="34" charset="0"/>
                <a:cs typeface="Arial" panose="020B0604020202020204" pitchFamily="34" charset="0"/>
              </a:rPr>
              <a:t>4º: Concluídos </a:t>
            </a:r>
            <a:r>
              <a:rPr lang="pt-BR" sz="2000" dirty="0">
                <a:latin typeface="Arial" panose="020B0604020202020204" pitchFamily="34" charset="0"/>
                <a:cs typeface="Arial" panose="020B0604020202020204" pitchFamily="34" charset="0"/>
              </a:rPr>
              <a:t>os procedimentos de que trata o § 2</a:t>
            </a:r>
            <a:r>
              <a:rPr lang="pt-BR" sz="2000" u="sng" baseline="30000" dirty="0">
                <a:latin typeface="Arial" panose="020B0604020202020204" pitchFamily="34" charset="0"/>
                <a:cs typeface="Arial" panose="020B0604020202020204" pitchFamily="34" charset="0"/>
              </a:rPr>
              <a:t>o</a:t>
            </a:r>
            <a:r>
              <a:rPr lang="pt-BR" sz="2000" dirty="0">
                <a:latin typeface="Arial" panose="020B0604020202020204" pitchFamily="34" charset="0"/>
                <a:cs typeface="Arial" panose="020B0604020202020204" pitchFamily="34" charset="0"/>
              </a:rPr>
              <a:t> deste artigo, o agente será submetido a </a:t>
            </a:r>
            <a:r>
              <a:rPr lang="pt-BR" sz="2000" b="1" u="sng" dirty="0">
                <a:latin typeface="Arial" panose="020B0604020202020204" pitchFamily="34" charset="0"/>
                <a:cs typeface="Arial" panose="020B0604020202020204" pitchFamily="34" charset="0"/>
              </a:rPr>
              <a:t>exame de corpo de delito</a:t>
            </a:r>
            <a:r>
              <a:rPr lang="pt-BR" sz="2000" dirty="0">
                <a:latin typeface="Arial" panose="020B0604020202020204" pitchFamily="34" charset="0"/>
                <a:cs typeface="Arial" panose="020B0604020202020204" pitchFamily="34" charset="0"/>
              </a:rPr>
              <a:t>, </a:t>
            </a:r>
            <a:r>
              <a:rPr lang="pt-BR" sz="2000" b="1" u="sng" dirty="0">
                <a:latin typeface="Arial" panose="020B0604020202020204" pitchFamily="34" charset="0"/>
                <a:cs typeface="Arial" panose="020B0604020202020204" pitchFamily="34" charset="0"/>
              </a:rPr>
              <a:t>se o requerer ou se a autoridade de polícia judiciária entender conveniente</a:t>
            </a:r>
            <a:r>
              <a:rPr lang="pt-BR" sz="2000" dirty="0">
                <a:latin typeface="Arial" panose="020B0604020202020204" pitchFamily="34" charset="0"/>
                <a:cs typeface="Arial" panose="020B0604020202020204" pitchFamily="34" charset="0"/>
              </a:rPr>
              <a:t>, e em seguida liberado.</a:t>
            </a:r>
          </a:p>
          <a:p>
            <a:pPr marL="0" indent="0" algn="just">
              <a:buNone/>
            </a:pPr>
            <a:r>
              <a:rPr lang="pt-BR" sz="2000" dirty="0">
                <a:latin typeface="Arial" panose="020B0604020202020204" pitchFamily="34" charset="0"/>
                <a:cs typeface="Arial" panose="020B0604020202020204" pitchFamily="34" charset="0"/>
              </a:rPr>
              <a:t>§ </a:t>
            </a:r>
            <a:r>
              <a:rPr lang="pt-BR" sz="2000" dirty="0" smtClean="0">
                <a:latin typeface="Arial" panose="020B0604020202020204" pitchFamily="34" charset="0"/>
                <a:cs typeface="Arial" panose="020B0604020202020204" pitchFamily="34" charset="0"/>
              </a:rPr>
              <a:t>5º: Para </a:t>
            </a:r>
            <a:r>
              <a:rPr lang="pt-BR" sz="2000" dirty="0">
                <a:latin typeface="Arial" panose="020B0604020202020204" pitchFamily="34" charset="0"/>
                <a:cs typeface="Arial" panose="020B0604020202020204" pitchFamily="34" charset="0"/>
              </a:rPr>
              <a:t>os fins do disposto no </a:t>
            </a:r>
            <a:r>
              <a:rPr lang="pt-BR" sz="2000" dirty="0">
                <a:latin typeface="Arial" panose="020B0604020202020204" pitchFamily="34" charset="0"/>
                <a:cs typeface="Arial" panose="020B0604020202020204" pitchFamily="34" charset="0"/>
                <a:hlinkClick r:id="rId3"/>
              </a:rPr>
              <a:t>art. 76 da Lei n</a:t>
            </a:r>
            <a:r>
              <a:rPr lang="pt-BR" sz="2000" u="sng" baseline="30000" dirty="0">
                <a:latin typeface="Arial" panose="020B0604020202020204" pitchFamily="34" charset="0"/>
                <a:cs typeface="Arial" panose="020B0604020202020204" pitchFamily="34" charset="0"/>
                <a:hlinkClick r:id="rId3"/>
              </a:rPr>
              <a:t>o</a:t>
            </a:r>
            <a:r>
              <a:rPr lang="pt-BR" sz="2000" dirty="0">
                <a:latin typeface="Arial" panose="020B0604020202020204" pitchFamily="34" charset="0"/>
                <a:cs typeface="Arial" panose="020B0604020202020204" pitchFamily="34" charset="0"/>
                <a:hlinkClick r:id="rId3"/>
              </a:rPr>
              <a:t> 9.099, de 1995</a:t>
            </a:r>
            <a:r>
              <a:rPr lang="pt-BR" sz="2000" dirty="0">
                <a:latin typeface="Arial" panose="020B0604020202020204" pitchFamily="34" charset="0"/>
                <a:cs typeface="Arial" panose="020B0604020202020204" pitchFamily="34" charset="0"/>
              </a:rPr>
              <a:t>, que dispõe sobre os Juizados Especiais Criminais, o Ministério Público poderá propor a </a:t>
            </a:r>
            <a:r>
              <a:rPr lang="pt-BR" sz="2000" b="1" u="sng" dirty="0">
                <a:latin typeface="Arial" panose="020B0604020202020204" pitchFamily="34" charset="0"/>
                <a:cs typeface="Arial" panose="020B0604020202020204" pitchFamily="34" charset="0"/>
              </a:rPr>
              <a:t>aplicação imediata de pena prevista no art. 28</a:t>
            </a:r>
            <a:r>
              <a:rPr lang="pt-BR" sz="2000" dirty="0">
                <a:latin typeface="Arial" panose="020B0604020202020204" pitchFamily="34" charset="0"/>
                <a:cs typeface="Arial" panose="020B0604020202020204" pitchFamily="34" charset="0"/>
              </a:rPr>
              <a:t> desta Lei, a ser especificada na proposta.</a:t>
            </a:r>
          </a:p>
          <a:p>
            <a:pPr algn="just"/>
            <a:r>
              <a:rPr lang="pt-BR" sz="2000" dirty="0">
                <a:latin typeface="Arial" panose="020B0604020202020204" pitchFamily="34" charset="0"/>
                <a:cs typeface="Arial" panose="020B0604020202020204" pitchFamily="34" charset="0"/>
              </a:rPr>
              <a:t>Art. 49.  Tratando-se de condutas tipificadas nos arts. 33, caput e § 1</a:t>
            </a:r>
            <a:r>
              <a:rPr lang="pt-BR" sz="2000" u="sng" baseline="30000" dirty="0">
                <a:latin typeface="Arial" panose="020B0604020202020204" pitchFamily="34" charset="0"/>
                <a:cs typeface="Arial" panose="020B0604020202020204" pitchFamily="34" charset="0"/>
              </a:rPr>
              <a:t>o</a:t>
            </a:r>
            <a:r>
              <a:rPr lang="pt-BR" sz="2000" dirty="0">
                <a:latin typeface="Arial" panose="020B0604020202020204" pitchFamily="34" charset="0"/>
                <a:cs typeface="Arial" panose="020B0604020202020204" pitchFamily="34" charset="0"/>
              </a:rPr>
              <a:t>, e 34 a 37 desta Lei, o juiz, sempre que as circunstâncias o recomendem, empregará os </a:t>
            </a:r>
            <a:r>
              <a:rPr lang="pt-BR" sz="2000" b="1" u="sng" dirty="0">
                <a:latin typeface="Arial" panose="020B0604020202020204" pitchFamily="34" charset="0"/>
                <a:cs typeface="Arial" panose="020B0604020202020204" pitchFamily="34" charset="0"/>
              </a:rPr>
              <a:t>instrumentos protetivos de colaboradores e testemunhas</a:t>
            </a:r>
            <a:r>
              <a:rPr lang="pt-BR" sz="2000" dirty="0">
                <a:latin typeface="Arial" panose="020B0604020202020204" pitchFamily="34" charset="0"/>
                <a:cs typeface="Arial" panose="020B0604020202020204" pitchFamily="34" charset="0"/>
              </a:rPr>
              <a:t> previstos na </a:t>
            </a:r>
            <a:r>
              <a:rPr lang="pt-BR" sz="2000" dirty="0">
                <a:latin typeface="Arial" panose="020B0604020202020204" pitchFamily="34" charset="0"/>
                <a:cs typeface="Arial" panose="020B0604020202020204" pitchFamily="34" charset="0"/>
                <a:hlinkClick r:id="rId4"/>
              </a:rPr>
              <a:t>Lei n</a:t>
            </a:r>
            <a:r>
              <a:rPr lang="pt-BR" sz="2000" u="sng" baseline="30000" dirty="0">
                <a:latin typeface="Arial" panose="020B0604020202020204" pitchFamily="34" charset="0"/>
                <a:cs typeface="Arial" panose="020B0604020202020204" pitchFamily="34" charset="0"/>
                <a:hlinkClick r:id="rId4"/>
              </a:rPr>
              <a:t>o</a:t>
            </a:r>
            <a:r>
              <a:rPr lang="pt-BR" sz="2000" dirty="0">
                <a:latin typeface="Arial" panose="020B0604020202020204" pitchFamily="34" charset="0"/>
                <a:cs typeface="Arial" panose="020B0604020202020204" pitchFamily="34" charset="0"/>
                <a:hlinkClick r:id="rId4"/>
              </a:rPr>
              <a:t> 9.807, de 13 de julho de 1999</a:t>
            </a:r>
            <a:r>
              <a:rPr lang="pt-BR" sz="2000" dirty="0" smtClean="0">
                <a:latin typeface="Arial" panose="020B0604020202020204" pitchFamily="34" charset="0"/>
                <a:cs typeface="Arial" panose="020B0604020202020204" pitchFamily="34" charset="0"/>
              </a:rPr>
              <a:t>.</a:t>
            </a:r>
            <a:endParaRPr lang="pt-B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9849292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2103437"/>
            <a:ext cx="10515600" cy="1325563"/>
          </a:xfrm>
        </p:spPr>
        <p:txBody>
          <a:bodyPr/>
          <a:lstStyle/>
          <a:p>
            <a:pPr algn="ctr"/>
            <a:r>
              <a:rPr lang="pt-BR" b="1" dirty="0" smtClean="0">
                <a:latin typeface="Arial" panose="020B0604020202020204" pitchFamily="34" charset="0"/>
                <a:cs typeface="Arial" panose="020B0604020202020204" pitchFamily="34" charset="0"/>
              </a:rPr>
              <a:t>A Investigação do Tráfico</a:t>
            </a:r>
            <a:endParaRPr lang="pt-B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655051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1"/>
            <a:ext cx="12192000" cy="6858001"/>
          </a:xfrm>
        </p:spPr>
        <p:txBody>
          <a:bodyPr>
            <a:noAutofit/>
          </a:bodyPr>
          <a:lstStyle/>
          <a:p>
            <a:pPr algn="just"/>
            <a:r>
              <a:rPr lang="pt-BR" sz="2000" dirty="0">
                <a:latin typeface="Arial" panose="020B0604020202020204" pitchFamily="34" charset="0"/>
                <a:cs typeface="Arial" panose="020B0604020202020204" pitchFamily="34" charset="0"/>
              </a:rPr>
              <a:t>Art. 50.  </a:t>
            </a:r>
            <a:r>
              <a:rPr lang="pt-BR" sz="2000" b="1" u="sng" dirty="0">
                <a:latin typeface="Arial" panose="020B0604020202020204" pitchFamily="34" charset="0"/>
                <a:cs typeface="Arial" panose="020B0604020202020204" pitchFamily="34" charset="0"/>
              </a:rPr>
              <a:t>Ocorrendo prisão em flagrante</a:t>
            </a:r>
            <a:r>
              <a:rPr lang="pt-BR" sz="2000" dirty="0">
                <a:latin typeface="Arial" panose="020B0604020202020204" pitchFamily="34" charset="0"/>
                <a:cs typeface="Arial" panose="020B0604020202020204" pitchFamily="34" charset="0"/>
              </a:rPr>
              <a:t>, a autoridade de polícia judiciária fará, imediatamente, comunicação ao juiz competente, remetendo-lhe </a:t>
            </a:r>
            <a:r>
              <a:rPr lang="pt-BR" sz="2000" b="1" u="sng" dirty="0">
                <a:latin typeface="Arial" panose="020B0604020202020204" pitchFamily="34" charset="0"/>
                <a:cs typeface="Arial" panose="020B0604020202020204" pitchFamily="34" charset="0"/>
              </a:rPr>
              <a:t>cópia do auto lavrado</a:t>
            </a:r>
            <a:r>
              <a:rPr lang="pt-BR" sz="2000" dirty="0">
                <a:latin typeface="Arial" panose="020B0604020202020204" pitchFamily="34" charset="0"/>
                <a:cs typeface="Arial" panose="020B0604020202020204" pitchFamily="34" charset="0"/>
              </a:rPr>
              <a:t>, do qual será dada vista ao órgão do Ministério Público, em 24 (vinte e quatro) </a:t>
            </a:r>
            <a:r>
              <a:rPr lang="pt-BR" sz="2000" dirty="0" smtClean="0">
                <a:latin typeface="Arial" panose="020B0604020202020204" pitchFamily="34" charset="0"/>
                <a:cs typeface="Arial" panose="020B0604020202020204" pitchFamily="34" charset="0"/>
              </a:rPr>
              <a:t>horas.</a:t>
            </a:r>
          </a:p>
          <a:p>
            <a:pPr marL="0" indent="0" algn="just">
              <a:buNone/>
            </a:pPr>
            <a:r>
              <a:rPr lang="pt-BR" sz="2000" b="1" dirty="0" smtClean="0">
                <a:latin typeface="Arial" panose="020B0604020202020204" pitchFamily="34" charset="0"/>
                <a:cs typeface="Arial" panose="020B0604020202020204" pitchFamily="34" charset="0"/>
              </a:rPr>
              <a:t>OBS.: não é previsão de audiência de custódia/apresentação.</a:t>
            </a:r>
            <a:endParaRPr lang="pt-BR" sz="2000" dirty="0">
              <a:latin typeface="Arial" panose="020B0604020202020204" pitchFamily="34" charset="0"/>
              <a:cs typeface="Arial" panose="020B0604020202020204" pitchFamily="34" charset="0"/>
            </a:endParaRPr>
          </a:p>
          <a:p>
            <a:pPr marL="0" indent="0" algn="just">
              <a:buNone/>
            </a:pPr>
            <a:r>
              <a:rPr lang="pt-BR" sz="2000" dirty="0">
                <a:latin typeface="Arial" panose="020B0604020202020204" pitchFamily="34" charset="0"/>
                <a:cs typeface="Arial" panose="020B0604020202020204" pitchFamily="34" charset="0"/>
              </a:rPr>
              <a:t>§ </a:t>
            </a:r>
            <a:r>
              <a:rPr lang="pt-BR" sz="2000" dirty="0" smtClean="0">
                <a:latin typeface="Arial" panose="020B0604020202020204" pitchFamily="34" charset="0"/>
                <a:cs typeface="Arial" panose="020B0604020202020204" pitchFamily="34" charset="0"/>
              </a:rPr>
              <a:t>1º: </a:t>
            </a:r>
            <a:r>
              <a:rPr lang="pt-BR" sz="2000" dirty="0">
                <a:latin typeface="Arial" panose="020B0604020202020204" pitchFamily="34" charset="0"/>
                <a:cs typeface="Arial" panose="020B0604020202020204" pitchFamily="34" charset="0"/>
              </a:rPr>
              <a:t>Para efeito da lavratura do auto de prisão em flagrante e estabelecimento da materialidade do delito, </a:t>
            </a:r>
            <a:r>
              <a:rPr lang="pt-BR" sz="2000" b="1" u="sng" dirty="0">
                <a:latin typeface="Arial" panose="020B0604020202020204" pitchFamily="34" charset="0"/>
                <a:cs typeface="Arial" panose="020B0604020202020204" pitchFamily="34" charset="0"/>
              </a:rPr>
              <a:t>é suficiente o laudo</a:t>
            </a:r>
            <a:r>
              <a:rPr lang="pt-BR" sz="2000" dirty="0">
                <a:latin typeface="Arial" panose="020B0604020202020204" pitchFamily="34" charset="0"/>
                <a:cs typeface="Arial" panose="020B0604020202020204" pitchFamily="34" charset="0"/>
              </a:rPr>
              <a:t> de constatação da natureza e quantidade da droga, firmado por </a:t>
            </a:r>
            <a:r>
              <a:rPr lang="pt-BR" sz="2000" b="1" u="sng" dirty="0">
                <a:latin typeface="Arial" panose="020B0604020202020204" pitchFamily="34" charset="0"/>
                <a:cs typeface="Arial" panose="020B0604020202020204" pitchFamily="34" charset="0"/>
              </a:rPr>
              <a:t>perito oficial</a:t>
            </a:r>
            <a:r>
              <a:rPr lang="pt-BR" sz="2000" dirty="0">
                <a:latin typeface="Arial" panose="020B0604020202020204" pitchFamily="34" charset="0"/>
                <a:cs typeface="Arial" panose="020B0604020202020204" pitchFamily="34" charset="0"/>
              </a:rPr>
              <a:t> ou, na falta deste, por </a:t>
            </a:r>
            <a:r>
              <a:rPr lang="pt-BR" sz="2000" b="1" u="sng" dirty="0">
                <a:latin typeface="Arial" panose="020B0604020202020204" pitchFamily="34" charset="0"/>
                <a:cs typeface="Arial" panose="020B0604020202020204" pitchFamily="34" charset="0"/>
              </a:rPr>
              <a:t>pessoa idônea</a:t>
            </a:r>
            <a:r>
              <a:rPr lang="pt-BR" sz="2000" dirty="0" smtClean="0">
                <a:latin typeface="Arial" panose="020B0604020202020204" pitchFamily="34" charset="0"/>
                <a:cs typeface="Arial" panose="020B0604020202020204" pitchFamily="34" charset="0"/>
              </a:rPr>
              <a:t>.</a:t>
            </a:r>
          </a:p>
          <a:p>
            <a:pPr marL="0" indent="0" algn="just">
              <a:buNone/>
            </a:pPr>
            <a:r>
              <a:rPr lang="pt-BR" sz="2000" dirty="0" smtClean="0">
                <a:latin typeface="Arial" panose="020B0604020202020204" pitchFamily="34" charset="0"/>
                <a:cs typeface="Arial" panose="020B0604020202020204" pitchFamily="34" charset="0"/>
              </a:rPr>
              <a:t>§ 2º: O </a:t>
            </a:r>
            <a:r>
              <a:rPr lang="pt-BR" sz="2000" dirty="0">
                <a:latin typeface="Arial" panose="020B0604020202020204" pitchFamily="34" charset="0"/>
                <a:cs typeface="Arial" panose="020B0604020202020204" pitchFamily="34" charset="0"/>
              </a:rPr>
              <a:t>perito que subscrever o laudo a que se refere o § 1</a:t>
            </a:r>
            <a:r>
              <a:rPr lang="pt-BR" sz="2000" u="sng" baseline="30000" dirty="0">
                <a:latin typeface="Arial" panose="020B0604020202020204" pitchFamily="34" charset="0"/>
                <a:cs typeface="Arial" panose="020B0604020202020204" pitchFamily="34" charset="0"/>
              </a:rPr>
              <a:t>o</a:t>
            </a:r>
            <a:r>
              <a:rPr lang="pt-BR" sz="2000" dirty="0">
                <a:latin typeface="Arial" panose="020B0604020202020204" pitchFamily="34" charset="0"/>
                <a:cs typeface="Arial" panose="020B0604020202020204" pitchFamily="34" charset="0"/>
              </a:rPr>
              <a:t> deste artigo </a:t>
            </a:r>
            <a:r>
              <a:rPr lang="pt-BR" sz="2000" b="1" u="sng" dirty="0">
                <a:latin typeface="Arial" panose="020B0604020202020204" pitchFamily="34" charset="0"/>
                <a:cs typeface="Arial" panose="020B0604020202020204" pitchFamily="34" charset="0"/>
              </a:rPr>
              <a:t>não</a:t>
            </a:r>
            <a:r>
              <a:rPr lang="pt-BR" sz="2000" dirty="0">
                <a:latin typeface="Arial" panose="020B0604020202020204" pitchFamily="34" charset="0"/>
                <a:cs typeface="Arial" panose="020B0604020202020204" pitchFamily="34" charset="0"/>
              </a:rPr>
              <a:t> ficará impedido de participar da elaboração do laudo definitivo.</a:t>
            </a:r>
          </a:p>
          <a:p>
            <a:pPr marL="0" indent="0" algn="just">
              <a:buNone/>
            </a:pPr>
            <a:r>
              <a:rPr lang="pt-BR" sz="2000" dirty="0">
                <a:latin typeface="Arial" panose="020B0604020202020204" pitchFamily="34" charset="0"/>
                <a:cs typeface="Arial" panose="020B0604020202020204" pitchFamily="34" charset="0"/>
              </a:rPr>
              <a:t>§ </a:t>
            </a:r>
            <a:r>
              <a:rPr lang="pt-BR" sz="2000" dirty="0" smtClean="0">
                <a:latin typeface="Arial" panose="020B0604020202020204" pitchFamily="34" charset="0"/>
                <a:cs typeface="Arial" panose="020B0604020202020204" pitchFamily="34" charset="0"/>
              </a:rPr>
              <a:t>3º: Recebida </a:t>
            </a:r>
            <a:r>
              <a:rPr lang="pt-BR" sz="2000" dirty="0">
                <a:latin typeface="Arial" panose="020B0604020202020204" pitchFamily="34" charset="0"/>
                <a:cs typeface="Arial" panose="020B0604020202020204" pitchFamily="34" charset="0"/>
              </a:rPr>
              <a:t>cópia do auto de prisão em flagrante, o juiz, no prazo de 10 (dez) dias, certificará a regularidade formal do laudo de constatação e determinará a </a:t>
            </a:r>
            <a:r>
              <a:rPr lang="pt-BR" sz="2000" b="1" u="sng" dirty="0">
                <a:latin typeface="Arial" panose="020B0604020202020204" pitchFamily="34" charset="0"/>
                <a:cs typeface="Arial" panose="020B0604020202020204" pitchFamily="34" charset="0"/>
              </a:rPr>
              <a:t>destruição das drogas apreendidas</a:t>
            </a:r>
            <a:r>
              <a:rPr lang="pt-BR" sz="2000" dirty="0">
                <a:latin typeface="Arial" panose="020B0604020202020204" pitchFamily="34" charset="0"/>
                <a:cs typeface="Arial" panose="020B0604020202020204" pitchFamily="34" charset="0"/>
              </a:rPr>
              <a:t>, guardando-se </a:t>
            </a:r>
            <a:r>
              <a:rPr lang="pt-BR" sz="2000" b="1" u="sng" dirty="0">
                <a:latin typeface="Arial" panose="020B0604020202020204" pitchFamily="34" charset="0"/>
                <a:cs typeface="Arial" panose="020B0604020202020204" pitchFamily="34" charset="0"/>
              </a:rPr>
              <a:t>amostra</a:t>
            </a:r>
            <a:r>
              <a:rPr lang="pt-BR" sz="2000" dirty="0">
                <a:latin typeface="Arial" panose="020B0604020202020204" pitchFamily="34" charset="0"/>
                <a:cs typeface="Arial" panose="020B0604020202020204" pitchFamily="34" charset="0"/>
              </a:rPr>
              <a:t> necessária à realização do laudo definitivo. </a:t>
            </a:r>
            <a:r>
              <a:rPr lang="pt-BR" sz="2000" dirty="0">
                <a:latin typeface="Arial" panose="020B0604020202020204" pitchFamily="34" charset="0"/>
                <a:cs typeface="Arial" panose="020B0604020202020204" pitchFamily="34" charset="0"/>
                <a:hlinkClick r:id="rId2"/>
              </a:rPr>
              <a:t>(Incluído pela Lei nº </a:t>
            </a:r>
            <a:r>
              <a:rPr lang="pt-BR" sz="2000" dirty="0" smtClean="0">
                <a:latin typeface="Arial" panose="020B0604020202020204" pitchFamily="34" charset="0"/>
                <a:cs typeface="Arial" panose="020B0604020202020204" pitchFamily="34" charset="0"/>
                <a:hlinkClick r:id="rId2"/>
              </a:rPr>
              <a:t>12961/14)</a:t>
            </a:r>
            <a:endParaRPr lang="pt-BR" sz="2000" dirty="0">
              <a:latin typeface="Arial" panose="020B0604020202020204" pitchFamily="34" charset="0"/>
              <a:cs typeface="Arial" panose="020B0604020202020204" pitchFamily="34" charset="0"/>
            </a:endParaRPr>
          </a:p>
          <a:p>
            <a:pPr marL="0" indent="0" algn="just">
              <a:buNone/>
            </a:pPr>
            <a:r>
              <a:rPr lang="pt-BR" sz="2000" dirty="0">
                <a:latin typeface="Arial" panose="020B0604020202020204" pitchFamily="34" charset="0"/>
                <a:cs typeface="Arial" panose="020B0604020202020204" pitchFamily="34" charset="0"/>
              </a:rPr>
              <a:t>§ </a:t>
            </a:r>
            <a:r>
              <a:rPr lang="pt-BR" sz="2000" dirty="0" smtClean="0">
                <a:latin typeface="Arial" panose="020B0604020202020204" pitchFamily="34" charset="0"/>
                <a:cs typeface="Arial" panose="020B0604020202020204" pitchFamily="34" charset="0"/>
              </a:rPr>
              <a:t>4º: A </a:t>
            </a:r>
            <a:r>
              <a:rPr lang="pt-BR" sz="2000" dirty="0">
                <a:latin typeface="Arial" panose="020B0604020202020204" pitchFamily="34" charset="0"/>
                <a:cs typeface="Arial" panose="020B0604020202020204" pitchFamily="34" charset="0"/>
              </a:rPr>
              <a:t>destruição das drogas será executada pelo </a:t>
            </a:r>
            <a:r>
              <a:rPr lang="pt-BR" sz="2000" b="1" u="sng" dirty="0">
                <a:latin typeface="Arial" panose="020B0604020202020204" pitchFamily="34" charset="0"/>
                <a:cs typeface="Arial" panose="020B0604020202020204" pitchFamily="34" charset="0"/>
              </a:rPr>
              <a:t>delegado de polícia</a:t>
            </a:r>
            <a:r>
              <a:rPr lang="pt-BR" sz="2000" dirty="0">
                <a:latin typeface="Arial" panose="020B0604020202020204" pitchFamily="34" charset="0"/>
                <a:cs typeface="Arial" panose="020B0604020202020204" pitchFamily="34" charset="0"/>
              </a:rPr>
              <a:t> competente no prazo de 15 (quinze) dias na presença do Ministério Público e da autoridade sanitária. </a:t>
            </a:r>
            <a:r>
              <a:rPr lang="pt-BR" sz="2000" dirty="0">
                <a:latin typeface="Arial" panose="020B0604020202020204" pitchFamily="34" charset="0"/>
                <a:cs typeface="Arial" panose="020B0604020202020204" pitchFamily="34" charset="0"/>
                <a:hlinkClick r:id="rId2"/>
              </a:rPr>
              <a:t>(Incluído pela Lei nº </a:t>
            </a:r>
            <a:r>
              <a:rPr lang="pt-BR" sz="2000" dirty="0" smtClean="0">
                <a:latin typeface="Arial" panose="020B0604020202020204" pitchFamily="34" charset="0"/>
                <a:cs typeface="Arial" panose="020B0604020202020204" pitchFamily="34" charset="0"/>
                <a:hlinkClick r:id="rId2"/>
              </a:rPr>
              <a:t>12961/14</a:t>
            </a:r>
            <a:r>
              <a:rPr lang="pt-BR" sz="2000" dirty="0">
                <a:latin typeface="Arial" panose="020B0604020202020204" pitchFamily="34" charset="0"/>
                <a:cs typeface="Arial" panose="020B0604020202020204" pitchFamily="34" charset="0"/>
                <a:hlinkClick r:id="rId2"/>
              </a:rPr>
              <a:t>)</a:t>
            </a:r>
            <a:endParaRPr lang="pt-BR" sz="2000" dirty="0">
              <a:latin typeface="Arial" panose="020B0604020202020204" pitchFamily="34" charset="0"/>
              <a:cs typeface="Arial" panose="020B0604020202020204" pitchFamily="34" charset="0"/>
            </a:endParaRPr>
          </a:p>
          <a:p>
            <a:pPr marL="0" indent="0" algn="just">
              <a:buNone/>
            </a:pPr>
            <a:r>
              <a:rPr lang="pt-BR" sz="2000" dirty="0">
                <a:latin typeface="Arial" panose="020B0604020202020204" pitchFamily="34" charset="0"/>
                <a:cs typeface="Arial" panose="020B0604020202020204" pitchFamily="34" charset="0"/>
              </a:rPr>
              <a:t>§ </a:t>
            </a:r>
            <a:r>
              <a:rPr lang="pt-BR" sz="2000" dirty="0" smtClean="0">
                <a:latin typeface="Arial" panose="020B0604020202020204" pitchFamily="34" charset="0"/>
                <a:cs typeface="Arial" panose="020B0604020202020204" pitchFamily="34" charset="0"/>
              </a:rPr>
              <a:t>5º: O </a:t>
            </a:r>
            <a:r>
              <a:rPr lang="pt-BR" sz="2000" dirty="0">
                <a:latin typeface="Arial" panose="020B0604020202020204" pitchFamily="34" charset="0"/>
                <a:cs typeface="Arial" panose="020B0604020202020204" pitchFamily="34" charset="0"/>
              </a:rPr>
              <a:t>local será vistoriado antes e depois de efetivada a destruição das drogas referida no § 3</a:t>
            </a:r>
            <a:r>
              <a:rPr lang="pt-BR" sz="2000" u="sng" baseline="30000" dirty="0">
                <a:latin typeface="Arial" panose="020B0604020202020204" pitchFamily="34" charset="0"/>
                <a:cs typeface="Arial" panose="020B0604020202020204" pitchFamily="34" charset="0"/>
              </a:rPr>
              <a:t>o</a:t>
            </a:r>
            <a:r>
              <a:rPr lang="pt-BR" sz="2000" dirty="0">
                <a:latin typeface="Arial" panose="020B0604020202020204" pitchFamily="34" charset="0"/>
                <a:cs typeface="Arial" panose="020B0604020202020204" pitchFamily="34" charset="0"/>
              </a:rPr>
              <a:t>, sendo lavrado auto circunstanciado pelo delegado de polícia, certificando-se neste a destruição total delas.  </a:t>
            </a:r>
            <a:r>
              <a:rPr lang="pt-BR" sz="2000" dirty="0">
                <a:latin typeface="Arial" panose="020B0604020202020204" pitchFamily="34" charset="0"/>
                <a:cs typeface="Arial" panose="020B0604020202020204" pitchFamily="34" charset="0"/>
                <a:hlinkClick r:id="rId2"/>
              </a:rPr>
              <a:t>(Incluído pela Lei nº </a:t>
            </a:r>
            <a:r>
              <a:rPr lang="pt-BR" sz="2000" dirty="0" smtClean="0">
                <a:latin typeface="Arial" panose="020B0604020202020204" pitchFamily="34" charset="0"/>
                <a:cs typeface="Arial" panose="020B0604020202020204" pitchFamily="34" charset="0"/>
                <a:hlinkClick r:id="rId2"/>
              </a:rPr>
              <a:t>12961/14</a:t>
            </a:r>
            <a:r>
              <a:rPr lang="pt-BR" sz="2000" dirty="0">
                <a:latin typeface="Arial" panose="020B0604020202020204" pitchFamily="34" charset="0"/>
                <a:cs typeface="Arial" panose="020B0604020202020204" pitchFamily="34" charset="0"/>
                <a:hlinkClick r:id="rId2"/>
              </a:rPr>
              <a:t>)</a:t>
            </a:r>
            <a:endParaRPr lang="pt-BR" sz="2000" dirty="0">
              <a:latin typeface="Arial" panose="020B0604020202020204" pitchFamily="34" charset="0"/>
              <a:cs typeface="Arial" panose="020B0604020202020204" pitchFamily="34" charset="0"/>
            </a:endParaRPr>
          </a:p>
          <a:p>
            <a:pPr algn="just"/>
            <a:r>
              <a:rPr lang="pt-BR" sz="2000" dirty="0">
                <a:latin typeface="Arial" panose="020B0604020202020204" pitchFamily="34" charset="0"/>
                <a:cs typeface="Arial" panose="020B0604020202020204" pitchFamily="34" charset="0"/>
              </a:rPr>
              <a:t>Art. 50-A.  A destruição de drogas apreendidas </a:t>
            </a:r>
            <a:r>
              <a:rPr lang="pt-BR" sz="2000" b="1" u="sng" dirty="0">
                <a:latin typeface="Arial" panose="020B0604020202020204" pitchFamily="34" charset="0"/>
                <a:cs typeface="Arial" panose="020B0604020202020204" pitchFamily="34" charset="0"/>
              </a:rPr>
              <a:t>sem a ocorrência de prisão em flagrante</a:t>
            </a:r>
            <a:r>
              <a:rPr lang="pt-BR" sz="2000" dirty="0">
                <a:latin typeface="Arial" panose="020B0604020202020204" pitchFamily="34" charset="0"/>
                <a:cs typeface="Arial" panose="020B0604020202020204" pitchFamily="34" charset="0"/>
              </a:rPr>
              <a:t> será feita por </a:t>
            </a:r>
            <a:r>
              <a:rPr lang="pt-BR" sz="2000" b="1" u="sng" dirty="0">
                <a:latin typeface="Arial" panose="020B0604020202020204" pitchFamily="34" charset="0"/>
                <a:cs typeface="Arial" panose="020B0604020202020204" pitchFamily="34" charset="0"/>
              </a:rPr>
              <a:t>incineração</a:t>
            </a:r>
            <a:r>
              <a:rPr lang="pt-BR" sz="2000" dirty="0">
                <a:latin typeface="Arial" panose="020B0604020202020204" pitchFamily="34" charset="0"/>
                <a:cs typeface="Arial" panose="020B0604020202020204" pitchFamily="34" charset="0"/>
              </a:rPr>
              <a:t>, no prazo máximo de 30 (trinta) dias contado da data da apreensão, guardando-se amostra necessária à realização do laudo definitivo, aplicando-se, no que couber, o procedimento dos §§ 3</a:t>
            </a:r>
            <a:r>
              <a:rPr lang="pt-BR" sz="2000" u="sng" baseline="30000" dirty="0">
                <a:latin typeface="Arial" panose="020B0604020202020204" pitchFamily="34" charset="0"/>
                <a:cs typeface="Arial" panose="020B0604020202020204" pitchFamily="34" charset="0"/>
              </a:rPr>
              <a:t>o</a:t>
            </a:r>
            <a:r>
              <a:rPr lang="pt-BR" sz="2000" dirty="0">
                <a:latin typeface="Arial" panose="020B0604020202020204" pitchFamily="34" charset="0"/>
                <a:cs typeface="Arial" panose="020B0604020202020204" pitchFamily="34" charset="0"/>
              </a:rPr>
              <a:t> a 5</a:t>
            </a:r>
            <a:r>
              <a:rPr lang="pt-BR" sz="2000" u="sng" baseline="30000" dirty="0">
                <a:latin typeface="Arial" panose="020B0604020202020204" pitchFamily="34" charset="0"/>
                <a:cs typeface="Arial" panose="020B0604020202020204" pitchFamily="34" charset="0"/>
              </a:rPr>
              <a:t>o</a:t>
            </a:r>
            <a:r>
              <a:rPr lang="pt-BR" sz="2000" dirty="0">
                <a:latin typeface="Arial" panose="020B0604020202020204" pitchFamily="34" charset="0"/>
                <a:cs typeface="Arial" panose="020B0604020202020204" pitchFamily="34" charset="0"/>
              </a:rPr>
              <a:t> do art. 50.   </a:t>
            </a:r>
            <a:r>
              <a:rPr lang="pt-BR" sz="2000" dirty="0">
                <a:latin typeface="Arial" panose="020B0604020202020204" pitchFamily="34" charset="0"/>
                <a:cs typeface="Arial" panose="020B0604020202020204" pitchFamily="34" charset="0"/>
                <a:hlinkClick r:id="rId3"/>
              </a:rPr>
              <a:t>(Incluído pela Lei nº </a:t>
            </a:r>
            <a:r>
              <a:rPr lang="pt-BR" sz="2000" dirty="0" smtClean="0">
                <a:latin typeface="Arial" panose="020B0604020202020204" pitchFamily="34" charset="0"/>
                <a:cs typeface="Arial" panose="020B0604020202020204" pitchFamily="34" charset="0"/>
                <a:hlinkClick r:id="rId3"/>
              </a:rPr>
              <a:t>12961/14)</a:t>
            </a:r>
            <a:endParaRPr lang="pt-B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123259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1"/>
            <a:ext cx="12192000" cy="6858001"/>
          </a:xfrm>
        </p:spPr>
        <p:txBody>
          <a:bodyPr>
            <a:noAutofit/>
          </a:bodyPr>
          <a:lstStyle/>
          <a:p>
            <a:pPr algn="just"/>
            <a:r>
              <a:rPr lang="pt-BR" sz="2300" dirty="0">
                <a:latin typeface="Arial" panose="020B0604020202020204" pitchFamily="34" charset="0"/>
                <a:cs typeface="Arial" panose="020B0604020202020204" pitchFamily="34" charset="0"/>
              </a:rPr>
              <a:t>Art. 51.  O </a:t>
            </a:r>
            <a:r>
              <a:rPr lang="pt-BR" sz="2300" b="1" u="sng" dirty="0">
                <a:latin typeface="Arial" panose="020B0604020202020204" pitchFamily="34" charset="0"/>
                <a:cs typeface="Arial" panose="020B0604020202020204" pitchFamily="34" charset="0"/>
              </a:rPr>
              <a:t>inquérito policial</a:t>
            </a:r>
            <a:r>
              <a:rPr lang="pt-BR" sz="2300" dirty="0">
                <a:latin typeface="Arial" panose="020B0604020202020204" pitchFamily="34" charset="0"/>
                <a:cs typeface="Arial" panose="020B0604020202020204" pitchFamily="34" charset="0"/>
              </a:rPr>
              <a:t> será concluído no prazo de </a:t>
            </a:r>
            <a:r>
              <a:rPr lang="pt-BR" sz="2300" b="1" u="sng" dirty="0">
                <a:latin typeface="Arial" panose="020B0604020202020204" pitchFamily="34" charset="0"/>
                <a:cs typeface="Arial" panose="020B0604020202020204" pitchFamily="34" charset="0"/>
              </a:rPr>
              <a:t>30 </a:t>
            </a:r>
            <a:r>
              <a:rPr lang="pt-BR" sz="2300" b="1" u="sng" dirty="0" smtClean="0">
                <a:latin typeface="Arial" panose="020B0604020202020204" pitchFamily="34" charset="0"/>
                <a:cs typeface="Arial" panose="020B0604020202020204" pitchFamily="34" charset="0"/>
              </a:rPr>
              <a:t>dias</a:t>
            </a:r>
            <a:r>
              <a:rPr lang="pt-BR" sz="2300" dirty="0">
                <a:latin typeface="Arial" panose="020B0604020202020204" pitchFamily="34" charset="0"/>
                <a:cs typeface="Arial" panose="020B0604020202020204" pitchFamily="34" charset="0"/>
              </a:rPr>
              <a:t>, se o indiciado estiver </a:t>
            </a:r>
            <a:r>
              <a:rPr lang="pt-BR" sz="2300" b="1" u="sng" dirty="0">
                <a:latin typeface="Arial" panose="020B0604020202020204" pitchFamily="34" charset="0"/>
                <a:cs typeface="Arial" panose="020B0604020202020204" pitchFamily="34" charset="0"/>
              </a:rPr>
              <a:t>preso</a:t>
            </a:r>
            <a:r>
              <a:rPr lang="pt-BR" sz="2300" dirty="0">
                <a:latin typeface="Arial" panose="020B0604020202020204" pitchFamily="34" charset="0"/>
                <a:cs typeface="Arial" panose="020B0604020202020204" pitchFamily="34" charset="0"/>
              </a:rPr>
              <a:t>, e de </a:t>
            </a:r>
            <a:r>
              <a:rPr lang="pt-BR" sz="2300" b="1" u="sng" dirty="0">
                <a:latin typeface="Arial" panose="020B0604020202020204" pitchFamily="34" charset="0"/>
                <a:cs typeface="Arial" panose="020B0604020202020204" pitchFamily="34" charset="0"/>
              </a:rPr>
              <a:t>90 </a:t>
            </a:r>
            <a:r>
              <a:rPr lang="pt-BR" sz="2300" b="1" u="sng" dirty="0" smtClean="0">
                <a:latin typeface="Arial" panose="020B0604020202020204" pitchFamily="34" charset="0"/>
                <a:cs typeface="Arial" panose="020B0604020202020204" pitchFamily="34" charset="0"/>
              </a:rPr>
              <a:t>dias</a:t>
            </a:r>
            <a:r>
              <a:rPr lang="pt-BR" sz="2300" dirty="0">
                <a:latin typeface="Arial" panose="020B0604020202020204" pitchFamily="34" charset="0"/>
                <a:cs typeface="Arial" panose="020B0604020202020204" pitchFamily="34" charset="0"/>
              </a:rPr>
              <a:t>, quando </a:t>
            </a:r>
            <a:r>
              <a:rPr lang="pt-BR" sz="2300" b="1" u="sng" dirty="0">
                <a:latin typeface="Arial" panose="020B0604020202020204" pitchFamily="34" charset="0"/>
                <a:cs typeface="Arial" panose="020B0604020202020204" pitchFamily="34" charset="0"/>
              </a:rPr>
              <a:t>solto</a:t>
            </a:r>
            <a:r>
              <a:rPr lang="pt-BR" sz="2300" dirty="0">
                <a:latin typeface="Arial" panose="020B0604020202020204" pitchFamily="34" charset="0"/>
                <a:cs typeface="Arial" panose="020B0604020202020204" pitchFamily="34" charset="0"/>
              </a:rPr>
              <a:t>.</a:t>
            </a:r>
          </a:p>
          <a:p>
            <a:pPr marL="0" indent="0" algn="just">
              <a:buNone/>
            </a:pPr>
            <a:r>
              <a:rPr lang="pt-BR" sz="2300" dirty="0">
                <a:latin typeface="Arial" panose="020B0604020202020204" pitchFamily="34" charset="0"/>
                <a:cs typeface="Arial" panose="020B0604020202020204" pitchFamily="34" charset="0"/>
              </a:rPr>
              <a:t>Parágrafo único.  Os prazos a que se refere este artigo podem ser </a:t>
            </a:r>
            <a:r>
              <a:rPr lang="pt-BR" sz="2300" b="1" u="sng" dirty="0">
                <a:latin typeface="Arial" panose="020B0604020202020204" pitchFamily="34" charset="0"/>
                <a:cs typeface="Arial" panose="020B0604020202020204" pitchFamily="34" charset="0"/>
              </a:rPr>
              <a:t>duplicados pelo juiz</a:t>
            </a:r>
            <a:r>
              <a:rPr lang="pt-BR" sz="2300" dirty="0">
                <a:latin typeface="Arial" panose="020B0604020202020204" pitchFamily="34" charset="0"/>
                <a:cs typeface="Arial" panose="020B0604020202020204" pitchFamily="34" charset="0"/>
              </a:rPr>
              <a:t>, ouvido o Ministério Público, mediante pedido justificado da autoridade de polícia judiciária.</a:t>
            </a:r>
          </a:p>
          <a:p>
            <a:pPr algn="just"/>
            <a:r>
              <a:rPr lang="pt-BR" sz="2300" dirty="0">
                <a:latin typeface="Arial" panose="020B0604020202020204" pitchFamily="34" charset="0"/>
                <a:cs typeface="Arial" panose="020B0604020202020204" pitchFamily="34" charset="0"/>
              </a:rPr>
              <a:t>Art. 52.  Findos os prazos a que se refere o art. 51 desta Lei, a autoridade de polícia judiciária, remetendo os autos do inquérito ao juízo:</a:t>
            </a:r>
          </a:p>
          <a:p>
            <a:pPr marL="0" indent="0" algn="just">
              <a:buNone/>
            </a:pPr>
            <a:r>
              <a:rPr lang="pt-BR" sz="2300" dirty="0">
                <a:latin typeface="Arial" panose="020B0604020202020204" pitchFamily="34" charset="0"/>
                <a:cs typeface="Arial" panose="020B0604020202020204" pitchFamily="34" charset="0"/>
              </a:rPr>
              <a:t>I - relatará sumariamente as circunstâncias do fato, justificando as razões que a levaram à classificação do delito, indicando a quantidade e natureza da substância ou do produto apreendido, o local e as condições em que se desenvolveu a ação criminosa, as circunstâncias da prisão, a conduta, a qualificação e os antecedentes do agente; ou</a:t>
            </a:r>
          </a:p>
          <a:p>
            <a:pPr marL="0" indent="0" algn="just">
              <a:buNone/>
            </a:pPr>
            <a:r>
              <a:rPr lang="pt-BR" sz="2300" dirty="0">
                <a:latin typeface="Arial" panose="020B0604020202020204" pitchFamily="34" charset="0"/>
                <a:cs typeface="Arial" panose="020B0604020202020204" pitchFamily="34" charset="0"/>
              </a:rPr>
              <a:t>II - requererá sua devolução para a realização de diligências necessárias.</a:t>
            </a:r>
          </a:p>
          <a:p>
            <a:pPr marL="0" indent="0" algn="just">
              <a:buNone/>
            </a:pPr>
            <a:r>
              <a:rPr lang="pt-BR" sz="2300" dirty="0">
                <a:latin typeface="Arial" panose="020B0604020202020204" pitchFamily="34" charset="0"/>
                <a:cs typeface="Arial" panose="020B0604020202020204" pitchFamily="34" charset="0"/>
              </a:rPr>
              <a:t>Parágrafo único.  A remessa dos autos far-se-á sem prejuízo de diligências complementares:</a:t>
            </a:r>
          </a:p>
          <a:p>
            <a:pPr marL="0" indent="0" algn="just">
              <a:buNone/>
            </a:pPr>
            <a:r>
              <a:rPr lang="pt-BR" sz="2300" dirty="0">
                <a:latin typeface="Arial" panose="020B0604020202020204" pitchFamily="34" charset="0"/>
                <a:cs typeface="Arial" panose="020B0604020202020204" pitchFamily="34" charset="0"/>
              </a:rPr>
              <a:t>I - necessárias ou úteis à plena elucidação do fato, cujo resultado deverá ser encaminhado ao juízo competente </a:t>
            </a:r>
            <a:r>
              <a:rPr lang="pt-BR" sz="2300" b="1" u="sng" dirty="0">
                <a:latin typeface="Arial" panose="020B0604020202020204" pitchFamily="34" charset="0"/>
                <a:cs typeface="Arial" panose="020B0604020202020204" pitchFamily="34" charset="0"/>
              </a:rPr>
              <a:t>até </a:t>
            </a:r>
            <a:r>
              <a:rPr lang="pt-BR" sz="2300" b="1" u="sng" dirty="0" smtClean="0">
                <a:latin typeface="Arial" panose="020B0604020202020204" pitchFamily="34" charset="0"/>
                <a:cs typeface="Arial" panose="020B0604020202020204" pitchFamily="34" charset="0"/>
              </a:rPr>
              <a:t>03 dias </a:t>
            </a:r>
            <a:r>
              <a:rPr lang="pt-BR" sz="2300" b="1" u="sng" dirty="0">
                <a:latin typeface="Arial" panose="020B0604020202020204" pitchFamily="34" charset="0"/>
                <a:cs typeface="Arial" panose="020B0604020202020204" pitchFamily="34" charset="0"/>
              </a:rPr>
              <a:t>antes</a:t>
            </a:r>
            <a:r>
              <a:rPr lang="pt-BR" sz="2300" dirty="0">
                <a:latin typeface="Arial" panose="020B0604020202020204" pitchFamily="34" charset="0"/>
                <a:cs typeface="Arial" panose="020B0604020202020204" pitchFamily="34" charset="0"/>
              </a:rPr>
              <a:t> da audiência de instrução e julgamento;</a:t>
            </a:r>
          </a:p>
          <a:p>
            <a:pPr marL="0" indent="0" algn="just">
              <a:buNone/>
            </a:pPr>
            <a:r>
              <a:rPr lang="pt-BR" sz="2300" dirty="0">
                <a:latin typeface="Arial" panose="020B0604020202020204" pitchFamily="34" charset="0"/>
                <a:cs typeface="Arial" panose="020B0604020202020204" pitchFamily="34" charset="0"/>
              </a:rPr>
              <a:t>II - necessárias ou úteis à indicação dos bens, direitos e valores de que seja titular o agente, ou que figurem em seu nome, cujo resultado deverá ser encaminhado ao juízo competente </a:t>
            </a:r>
            <a:r>
              <a:rPr lang="pt-BR" sz="2300" b="1" u="sng" dirty="0">
                <a:latin typeface="Arial" panose="020B0604020202020204" pitchFamily="34" charset="0"/>
                <a:cs typeface="Arial" panose="020B0604020202020204" pitchFamily="34" charset="0"/>
              </a:rPr>
              <a:t>até </a:t>
            </a:r>
            <a:r>
              <a:rPr lang="pt-BR" sz="2300" b="1" u="sng" dirty="0" smtClean="0">
                <a:latin typeface="Arial" panose="020B0604020202020204" pitchFamily="34" charset="0"/>
                <a:cs typeface="Arial" panose="020B0604020202020204" pitchFamily="34" charset="0"/>
              </a:rPr>
              <a:t>03 dias </a:t>
            </a:r>
            <a:r>
              <a:rPr lang="pt-BR" sz="2300" b="1" u="sng" dirty="0">
                <a:latin typeface="Arial" panose="020B0604020202020204" pitchFamily="34" charset="0"/>
                <a:cs typeface="Arial" panose="020B0604020202020204" pitchFamily="34" charset="0"/>
              </a:rPr>
              <a:t>antes</a:t>
            </a:r>
            <a:r>
              <a:rPr lang="pt-BR" sz="2300" dirty="0">
                <a:latin typeface="Arial" panose="020B0604020202020204" pitchFamily="34" charset="0"/>
                <a:cs typeface="Arial" panose="020B0604020202020204" pitchFamily="34" charset="0"/>
              </a:rPr>
              <a:t> da audiência de instrução e julgamento</a:t>
            </a:r>
            <a:r>
              <a:rPr lang="pt-BR" sz="2300" dirty="0" smtClean="0">
                <a:latin typeface="Arial" panose="020B0604020202020204" pitchFamily="34" charset="0"/>
                <a:cs typeface="Arial" panose="020B0604020202020204" pitchFamily="34" charset="0"/>
              </a:rPr>
              <a:t>.</a:t>
            </a:r>
            <a:endParaRPr lang="pt-BR" sz="23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3666817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1"/>
            <a:ext cx="12192000" cy="6858001"/>
          </a:xfrm>
        </p:spPr>
        <p:txBody>
          <a:bodyPr>
            <a:noAutofit/>
          </a:bodyPr>
          <a:lstStyle/>
          <a:p>
            <a:pPr algn="just"/>
            <a:r>
              <a:rPr lang="pt-BR" sz="2700" dirty="0">
                <a:latin typeface="Arial" panose="020B0604020202020204" pitchFamily="34" charset="0"/>
                <a:cs typeface="Arial" panose="020B0604020202020204" pitchFamily="34" charset="0"/>
              </a:rPr>
              <a:t>Art. 53.  Em </a:t>
            </a:r>
            <a:r>
              <a:rPr lang="pt-BR" sz="2700" b="1" u="sng" dirty="0">
                <a:latin typeface="Arial" panose="020B0604020202020204" pitchFamily="34" charset="0"/>
                <a:cs typeface="Arial" panose="020B0604020202020204" pitchFamily="34" charset="0"/>
              </a:rPr>
              <a:t>qualquer fase da persecução criminal</a:t>
            </a:r>
            <a:r>
              <a:rPr lang="pt-BR" sz="2700" dirty="0">
                <a:latin typeface="Arial" panose="020B0604020202020204" pitchFamily="34" charset="0"/>
                <a:cs typeface="Arial" panose="020B0604020202020204" pitchFamily="34" charset="0"/>
              </a:rPr>
              <a:t> relativa aos crimes previstos nesta Lei, são permitidos, </a:t>
            </a:r>
            <a:r>
              <a:rPr lang="pt-BR" sz="2700" b="1" u="sng" dirty="0">
                <a:latin typeface="Arial" panose="020B0604020202020204" pitchFamily="34" charset="0"/>
                <a:cs typeface="Arial" panose="020B0604020202020204" pitchFamily="34" charset="0"/>
              </a:rPr>
              <a:t>além dos previstos em lei</a:t>
            </a:r>
            <a:r>
              <a:rPr lang="pt-BR" sz="2700" dirty="0">
                <a:latin typeface="Arial" panose="020B0604020202020204" pitchFamily="34" charset="0"/>
                <a:cs typeface="Arial" panose="020B0604020202020204" pitchFamily="34" charset="0"/>
              </a:rPr>
              <a:t>, mediante autorização judicial e ouvido o Ministério Público, os seguintes </a:t>
            </a:r>
            <a:r>
              <a:rPr lang="pt-BR" sz="2700" b="1" u="sng" dirty="0">
                <a:latin typeface="Arial" panose="020B0604020202020204" pitchFamily="34" charset="0"/>
                <a:cs typeface="Arial" panose="020B0604020202020204" pitchFamily="34" charset="0"/>
              </a:rPr>
              <a:t>procedimentos investigatórios</a:t>
            </a:r>
            <a:r>
              <a:rPr lang="pt-BR" sz="2700" dirty="0">
                <a:latin typeface="Arial" panose="020B0604020202020204" pitchFamily="34" charset="0"/>
                <a:cs typeface="Arial" panose="020B0604020202020204" pitchFamily="34" charset="0"/>
              </a:rPr>
              <a:t>:</a:t>
            </a:r>
          </a:p>
          <a:p>
            <a:pPr marL="0" indent="0" algn="just">
              <a:buNone/>
            </a:pPr>
            <a:r>
              <a:rPr lang="pt-BR" sz="2700" dirty="0">
                <a:latin typeface="Arial" panose="020B0604020202020204" pitchFamily="34" charset="0"/>
                <a:cs typeface="Arial" panose="020B0604020202020204" pitchFamily="34" charset="0"/>
              </a:rPr>
              <a:t>I - a </a:t>
            </a:r>
            <a:r>
              <a:rPr lang="pt-BR" sz="2700" b="1" u="sng" dirty="0">
                <a:latin typeface="Arial" panose="020B0604020202020204" pitchFamily="34" charset="0"/>
                <a:cs typeface="Arial" panose="020B0604020202020204" pitchFamily="34" charset="0"/>
              </a:rPr>
              <a:t>infiltração por agentes de polícia</a:t>
            </a:r>
            <a:r>
              <a:rPr lang="pt-BR" sz="2700" dirty="0">
                <a:latin typeface="Arial" panose="020B0604020202020204" pitchFamily="34" charset="0"/>
                <a:cs typeface="Arial" panose="020B0604020202020204" pitchFamily="34" charset="0"/>
              </a:rPr>
              <a:t>, em tarefas de investigação, constituída pelos órgãos especializados pertinentes;</a:t>
            </a:r>
          </a:p>
          <a:p>
            <a:pPr marL="0" indent="0" algn="just">
              <a:buNone/>
            </a:pPr>
            <a:r>
              <a:rPr lang="pt-BR" sz="2700" dirty="0">
                <a:latin typeface="Arial" panose="020B0604020202020204" pitchFamily="34" charset="0"/>
                <a:cs typeface="Arial" panose="020B0604020202020204" pitchFamily="34" charset="0"/>
              </a:rPr>
              <a:t>II - a </a:t>
            </a:r>
            <a:r>
              <a:rPr lang="pt-BR" sz="2700" b="1" u="sng" dirty="0">
                <a:latin typeface="Arial" panose="020B0604020202020204" pitchFamily="34" charset="0"/>
                <a:cs typeface="Arial" panose="020B0604020202020204" pitchFamily="34" charset="0"/>
              </a:rPr>
              <a:t>não-atuação policial</a:t>
            </a:r>
            <a:r>
              <a:rPr lang="pt-BR" sz="2700" dirty="0">
                <a:latin typeface="Arial" panose="020B0604020202020204" pitchFamily="34" charset="0"/>
                <a:cs typeface="Arial" panose="020B0604020202020204" pitchFamily="34" charset="0"/>
              </a:rPr>
              <a:t> sobre os portadores de drogas, seus precursores químicos ou outros produtos utilizados em sua produção, que se encontrem no território brasileiro, com a finalidade de identificar e responsabilizar maior número de integrantes de operações de tráfico e distribuição, sem prejuízo da ação penal cabível.</a:t>
            </a:r>
          </a:p>
          <a:p>
            <a:pPr marL="0" indent="0" algn="just">
              <a:buNone/>
            </a:pPr>
            <a:r>
              <a:rPr lang="pt-BR" sz="2700" dirty="0">
                <a:latin typeface="Arial" panose="020B0604020202020204" pitchFamily="34" charset="0"/>
                <a:cs typeface="Arial" panose="020B0604020202020204" pitchFamily="34" charset="0"/>
              </a:rPr>
              <a:t>Parágrafo único.  Na hipótese do inciso II deste artigo, a autorização será concedida desde que sejam conhecidos o </a:t>
            </a:r>
            <a:r>
              <a:rPr lang="pt-BR" sz="2700" b="1" u="sng" dirty="0">
                <a:latin typeface="Arial" panose="020B0604020202020204" pitchFamily="34" charset="0"/>
                <a:cs typeface="Arial" panose="020B0604020202020204" pitchFamily="34" charset="0"/>
              </a:rPr>
              <a:t>itinerário provável</a:t>
            </a:r>
            <a:r>
              <a:rPr lang="pt-BR" sz="2700" dirty="0">
                <a:latin typeface="Arial" panose="020B0604020202020204" pitchFamily="34" charset="0"/>
                <a:cs typeface="Arial" panose="020B0604020202020204" pitchFamily="34" charset="0"/>
              </a:rPr>
              <a:t> e a </a:t>
            </a:r>
            <a:r>
              <a:rPr lang="pt-BR" sz="2700" b="1" u="sng" dirty="0">
                <a:latin typeface="Arial" panose="020B0604020202020204" pitchFamily="34" charset="0"/>
                <a:cs typeface="Arial" panose="020B0604020202020204" pitchFamily="34" charset="0"/>
              </a:rPr>
              <a:t>identificação dos agentes</a:t>
            </a:r>
            <a:r>
              <a:rPr lang="pt-BR" sz="2700" dirty="0">
                <a:latin typeface="Arial" panose="020B0604020202020204" pitchFamily="34" charset="0"/>
                <a:cs typeface="Arial" panose="020B0604020202020204" pitchFamily="34" charset="0"/>
              </a:rPr>
              <a:t> do delito ou de colaboradores</a:t>
            </a:r>
            <a:r>
              <a:rPr lang="pt-BR" sz="2700" dirty="0" smtClean="0">
                <a:latin typeface="Arial" panose="020B0604020202020204" pitchFamily="34" charset="0"/>
                <a:cs typeface="Arial" panose="020B0604020202020204" pitchFamily="34" charset="0"/>
              </a:rPr>
              <a:t>.</a:t>
            </a:r>
            <a:endParaRPr lang="pt-BR" sz="27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9043945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2103437"/>
            <a:ext cx="10515600" cy="1325563"/>
          </a:xfrm>
        </p:spPr>
        <p:txBody>
          <a:bodyPr/>
          <a:lstStyle/>
          <a:p>
            <a:pPr algn="ctr"/>
            <a:r>
              <a:rPr lang="pt-BR" b="1" dirty="0" smtClean="0">
                <a:latin typeface="Arial" panose="020B0604020202020204" pitchFamily="34" charset="0"/>
                <a:cs typeface="Arial" panose="020B0604020202020204" pitchFamily="34" charset="0"/>
              </a:rPr>
              <a:t>O Processo do Tráfico</a:t>
            </a:r>
            <a:endParaRPr lang="pt-B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0521313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1"/>
            <a:ext cx="12192000" cy="6858001"/>
          </a:xfrm>
        </p:spPr>
        <p:txBody>
          <a:bodyPr>
            <a:noAutofit/>
          </a:bodyPr>
          <a:lstStyle/>
          <a:p>
            <a:pPr algn="just"/>
            <a:r>
              <a:rPr lang="pt-BR" sz="1900" dirty="0">
                <a:latin typeface="Arial" panose="020B0604020202020204" pitchFamily="34" charset="0"/>
                <a:cs typeface="Arial" panose="020B0604020202020204" pitchFamily="34" charset="0"/>
              </a:rPr>
              <a:t>Art. 54.  Recebidos em juízo os autos do inquérito policial, de Comissão Parlamentar de Inquérito ou peças de informação, dar-se-á vista ao Ministério Público para, no </a:t>
            </a:r>
            <a:r>
              <a:rPr lang="pt-BR" sz="1900" b="1" u="sng" dirty="0">
                <a:latin typeface="Arial" panose="020B0604020202020204" pitchFamily="34" charset="0"/>
                <a:cs typeface="Arial" panose="020B0604020202020204" pitchFamily="34" charset="0"/>
              </a:rPr>
              <a:t>prazo de 10 </a:t>
            </a:r>
            <a:r>
              <a:rPr lang="pt-BR" sz="1900" b="1" u="sng" dirty="0" smtClean="0">
                <a:latin typeface="Arial" panose="020B0604020202020204" pitchFamily="34" charset="0"/>
                <a:cs typeface="Arial" panose="020B0604020202020204" pitchFamily="34" charset="0"/>
              </a:rPr>
              <a:t>dias</a:t>
            </a:r>
            <a:r>
              <a:rPr lang="pt-BR" sz="1900" dirty="0">
                <a:latin typeface="Arial" panose="020B0604020202020204" pitchFamily="34" charset="0"/>
                <a:cs typeface="Arial" panose="020B0604020202020204" pitchFamily="34" charset="0"/>
              </a:rPr>
              <a:t>, adotar uma das seguintes providências:</a:t>
            </a:r>
          </a:p>
          <a:p>
            <a:pPr marL="0" indent="0" algn="just">
              <a:buNone/>
            </a:pPr>
            <a:r>
              <a:rPr lang="pt-BR" sz="1900" dirty="0">
                <a:latin typeface="Arial" panose="020B0604020202020204" pitchFamily="34" charset="0"/>
                <a:cs typeface="Arial" panose="020B0604020202020204" pitchFamily="34" charset="0"/>
              </a:rPr>
              <a:t>I - requerer o </a:t>
            </a:r>
            <a:r>
              <a:rPr lang="pt-BR" sz="1900" b="1" u="sng" dirty="0">
                <a:latin typeface="Arial" panose="020B0604020202020204" pitchFamily="34" charset="0"/>
                <a:cs typeface="Arial" panose="020B0604020202020204" pitchFamily="34" charset="0"/>
              </a:rPr>
              <a:t>arquivamento</a:t>
            </a:r>
            <a:r>
              <a:rPr lang="pt-BR" sz="1900" dirty="0">
                <a:latin typeface="Arial" panose="020B0604020202020204" pitchFamily="34" charset="0"/>
                <a:cs typeface="Arial" panose="020B0604020202020204" pitchFamily="34" charset="0"/>
              </a:rPr>
              <a:t>;</a:t>
            </a:r>
          </a:p>
          <a:p>
            <a:pPr marL="0" indent="0" algn="just">
              <a:buNone/>
            </a:pPr>
            <a:r>
              <a:rPr lang="pt-BR" sz="1900" dirty="0">
                <a:latin typeface="Arial" panose="020B0604020202020204" pitchFamily="34" charset="0"/>
                <a:cs typeface="Arial" panose="020B0604020202020204" pitchFamily="34" charset="0"/>
              </a:rPr>
              <a:t>II - requisitar as </a:t>
            </a:r>
            <a:r>
              <a:rPr lang="pt-BR" sz="1900" b="1" u="sng" dirty="0">
                <a:latin typeface="Arial" panose="020B0604020202020204" pitchFamily="34" charset="0"/>
                <a:cs typeface="Arial" panose="020B0604020202020204" pitchFamily="34" charset="0"/>
              </a:rPr>
              <a:t>diligências</a:t>
            </a:r>
            <a:r>
              <a:rPr lang="pt-BR" sz="1900" dirty="0">
                <a:latin typeface="Arial" panose="020B0604020202020204" pitchFamily="34" charset="0"/>
                <a:cs typeface="Arial" panose="020B0604020202020204" pitchFamily="34" charset="0"/>
              </a:rPr>
              <a:t> que entender necessárias;</a:t>
            </a:r>
          </a:p>
          <a:p>
            <a:pPr marL="0" indent="0" algn="just">
              <a:buNone/>
            </a:pPr>
            <a:r>
              <a:rPr lang="pt-BR" sz="1900" dirty="0">
                <a:latin typeface="Arial" panose="020B0604020202020204" pitchFamily="34" charset="0"/>
                <a:cs typeface="Arial" panose="020B0604020202020204" pitchFamily="34" charset="0"/>
              </a:rPr>
              <a:t>III - oferecer </a:t>
            </a:r>
            <a:r>
              <a:rPr lang="pt-BR" sz="1900" b="1" u="sng" dirty="0">
                <a:latin typeface="Arial" panose="020B0604020202020204" pitchFamily="34" charset="0"/>
                <a:cs typeface="Arial" panose="020B0604020202020204" pitchFamily="34" charset="0"/>
              </a:rPr>
              <a:t>denúncia</a:t>
            </a:r>
            <a:r>
              <a:rPr lang="pt-BR" sz="1900" dirty="0">
                <a:latin typeface="Arial" panose="020B0604020202020204" pitchFamily="34" charset="0"/>
                <a:cs typeface="Arial" panose="020B0604020202020204" pitchFamily="34" charset="0"/>
              </a:rPr>
              <a:t>, arrolar até </a:t>
            </a:r>
            <a:r>
              <a:rPr lang="pt-BR" sz="1900" b="1" u="sng" dirty="0" smtClean="0">
                <a:latin typeface="Arial" panose="020B0604020202020204" pitchFamily="34" charset="0"/>
                <a:cs typeface="Arial" panose="020B0604020202020204" pitchFamily="34" charset="0"/>
              </a:rPr>
              <a:t>05 testemunhas</a:t>
            </a:r>
            <a:r>
              <a:rPr lang="pt-BR" sz="1900" dirty="0" smtClean="0">
                <a:latin typeface="Arial" panose="020B0604020202020204" pitchFamily="34" charset="0"/>
                <a:cs typeface="Arial" panose="020B0604020202020204" pitchFamily="34" charset="0"/>
              </a:rPr>
              <a:t> </a:t>
            </a:r>
            <a:r>
              <a:rPr lang="pt-BR" sz="1900" dirty="0">
                <a:latin typeface="Arial" panose="020B0604020202020204" pitchFamily="34" charset="0"/>
                <a:cs typeface="Arial" panose="020B0604020202020204" pitchFamily="34" charset="0"/>
              </a:rPr>
              <a:t>e requerer as demais provas que entender pertinentes.</a:t>
            </a:r>
          </a:p>
          <a:p>
            <a:pPr algn="just"/>
            <a:r>
              <a:rPr lang="pt-BR" sz="1900" dirty="0">
                <a:latin typeface="Arial" panose="020B0604020202020204" pitchFamily="34" charset="0"/>
                <a:cs typeface="Arial" panose="020B0604020202020204" pitchFamily="34" charset="0"/>
              </a:rPr>
              <a:t>Art. 55.  </a:t>
            </a:r>
            <a:r>
              <a:rPr lang="pt-BR" sz="1900" b="1" u="sng" dirty="0">
                <a:latin typeface="Arial" panose="020B0604020202020204" pitchFamily="34" charset="0"/>
                <a:cs typeface="Arial" panose="020B0604020202020204" pitchFamily="34" charset="0"/>
              </a:rPr>
              <a:t>Oferecida</a:t>
            </a:r>
            <a:r>
              <a:rPr lang="pt-BR" sz="1900" dirty="0">
                <a:latin typeface="Arial" panose="020B0604020202020204" pitchFamily="34" charset="0"/>
                <a:cs typeface="Arial" panose="020B0604020202020204" pitchFamily="34" charset="0"/>
              </a:rPr>
              <a:t> a denúncia, o juiz ordenará a </a:t>
            </a:r>
            <a:r>
              <a:rPr lang="pt-BR" sz="1900" b="1" u="sng" dirty="0">
                <a:latin typeface="Arial" panose="020B0604020202020204" pitchFamily="34" charset="0"/>
                <a:cs typeface="Arial" panose="020B0604020202020204" pitchFamily="34" charset="0"/>
              </a:rPr>
              <a:t>notificação</a:t>
            </a:r>
            <a:r>
              <a:rPr lang="pt-BR" sz="1900" dirty="0">
                <a:latin typeface="Arial" panose="020B0604020202020204" pitchFamily="34" charset="0"/>
                <a:cs typeface="Arial" panose="020B0604020202020204" pitchFamily="34" charset="0"/>
              </a:rPr>
              <a:t> do acusado para oferecer </a:t>
            </a:r>
            <a:r>
              <a:rPr lang="pt-BR" sz="1900" b="1" u="sng" dirty="0">
                <a:latin typeface="Arial" panose="020B0604020202020204" pitchFamily="34" charset="0"/>
                <a:cs typeface="Arial" panose="020B0604020202020204" pitchFamily="34" charset="0"/>
              </a:rPr>
              <a:t>defesa prévia</a:t>
            </a:r>
            <a:r>
              <a:rPr lang="pt-BR" sz="1900" dirty="0">
                <a:latin typeface="Arial" panose="020B0604020202020204" pitchFamily="34" charset="0"/>
                <a:cs typeface="Arial" panose="020B0604020202020204" pitchFamily="34" charset="0"/>
              </a:rPr>
              <a:t>, por escrito, no prazo de </a:t>
            </a:r>
            <a:r>
              <a:rPr lang="pt-BR" sz="1900" b="1" u="sng" dirty="0">
                <a:latin typeface="Arial" panose="020B0604020202020204" pitchFamily="34" charset="0"/>
                <a:cs typeface="Arial" panose="020B0604020202020204" pitchFamily="34" charset="0"/>
              </a:rPr>
              <a:t>10 </a:t>
            </a:r>
            <a:r>
              <a:rPr lang="pt-BR" sz="1900" b="1" u="sng" dirty="0" smtClean="0">
                <a:latin typeface="Arial" panose="020B0604020202020204" pitchFamily="34" charset="0"/>
                <a:cs typeface="Arial" panose="020B0604020202020204" pitchFamily="34" charset="0"/>
              </a:rPr>
              <a:t>dias</a:t>
            </a:r>
            <a:r>
              <a:rPr lang="pt-BR" sz="1900" dirty="0">
                <a:latin typeface="Arial" panose="020B0604020202020204" pitchFamily="34" charset="0"/>
                <a:cs typeface="Arial" panose="020B0604020202020204" pitchFamily="34" charset="0"/>
              </a:rPr>
              <a:t>.</a:t>
            </a:r>
          </a:p>
          <a:p>
            <a:pPr marL="0" indent="0" algn="just">
              <a:buNone/>
            </a:pPr>
            <a:r>
              <a:rPr lang="pt-BR" sz="1900" dirty="0">
                <a:latin typeface="Arial" panose="020B0604020202020204" pitchFamily="34" charset="0"/>
                <a:cs typeface="Arial" panose="020B0604020202020204" pitchFamily="34" charset="0"/>
              </a:rPr>
              <a:t>§ </a:t>
            </a:r>
            <a:r>
              <a:rPr lang="pt-BR" sz="1900" dirty="0" smtClean="0">
                <a:latin typeface="Arial" panose="020B0604020202020204" pitchFamily="34" charset="0"/>
                <a:cs typeface="Arial" panose="020B0604020202020204" pitchFamily="34" charset="0"/>
              </a:rPr>
              <a:t>1º: Na </a:t>
            </a:r>
            <a:r>
              <a:rPr lang="pt-BR" sz="1900" dirty="0">
                <a:latin typeface="Arial" panose="020B0604020202020204" pitchFamily="34" charset="0"/>
                <a:cs typeface="Arial" panose="020B0604020202020204" pitchFamily="34" charset="0"/>
              </a:rPr>
              <a:t>resposta, consistente em defesa preliminar e exceções, o acusado poderá </a:t>
            </a:r>
            <a:r>
              <a:rPr lang="pt-BR" sz="1900" dirty="0" err="1">
                <a:latin typeface="Arial" panose="020B0604020202020204" pitchFamily="34" charset="0"/>
                <a:cs typeface="Arial" panose="020B0604020202020204" pitchFamily="34" charset="0"/>
              </a:rPr>
              <a:t>argüir</a:t>
            </a:r>
            <a:r>
              <a:rPr lang="pt-BR" sz="1900" dirty="0">
                <a:latin typeface="Arial" panose="020B0604020202020204" pitchFamily="34" charset="0"/>
                <a:cs typeface="Arial" panose="020B0604020202020204" pitchFamily="34" charset="0"/>
              </a:rPr>
              <a:t> preliminares e invocar todas as razões de defesa, oferecer documentos e justificações, especificar as provas que pretende produzir e, até o número de </a:t>
            </a:r>
            <a:r>
              <a:rPr lang="pt-BR" sz="1900" dirty="0" smtClean="0">
                <a:latin typeface="Arial" panose="020B0604020202020204" pitchFamily="34" charset="0"/>
                <a:cs typeface="Arial" panose="020B0604020202020204" pitchFamily="34" charset="0"/>
              </a:rPr>
              <a:t>05, </a:t>
            </a:r>
            <a:r>
              <a:rPr lang="pt-BR" sz="1900" dirty="0">
                <a:latin typeface="Arial" panose="020B0604020202020204" pitchFamily="34" charset="0"/>
                <a:cs typeface="Arial" panose="020B0604020202020204" pitchFamily="34" charset="0"/>
              </a:rPr>
              <a:t>arrolar testemunhas</a:t>
            </a:r>
            <a:r>
              <a:rPr lang="pt-BR" sz="1900" dirty="0" smtClean="0">
                <a:latin typeface="Arial" panose="020B0604020202020204" pitchFamily="34" charset="0"/>
                <a:cs typeface="Arial" panose="020B0604020202020204" pitchFamily="34" charset="0"/>
              </a:rPr>
              <a:t>.</a:t>
            </a:r>
          </a:p>
          <a:p>
            <a:pPr marL="0" indent="0" algn="just">
              <a:buNone/>
            </a:pPr>
            <a:r>
              <a:rPr lang="pt-BR" sz="1900" b="1" dirty="0" smtClean="0">
                <a:latin typeface="Arial" panose="020B0604020202020204" pitchFamily="34" charset="0"/>
                <a:cs typeface="Arial" panose="020B0604020202020204" pitchFamily="34" charset="0"/>
              </a:rPr>
              <a:t>OBS.: testemunhas no CPP – a) até 08 (geral), b) até 08 (1ª fase do júri) e c) até 05 (2ª fase do júri).</a:t>
            </a:r>
            <a:endParaRPr lang="pt-BR" sz="1900" b="1" u="sng" dirty="0">
              <a:latin typeface="Arial" panose="020B0604020202020204" pitchFamily="34" charset="0"/>
              <a:cs typeface="Arial" panose="020B0604020202020204" pitchFamily="34" charset="0"/>
            </a:endParaRPr>
          </a:p>
          <a:p>
            <a:pPr marL="0" indent="0" algn="just">
              <a:buNone/>
            </a:pPr>
            <a:r>
              <a:rPr lang="pt-BR" sz="1900" dirty="0">
                <a:latin typeface="Arial" panose="020B0604020202020204" pitchFamily="34" charset="0"/>
                <a:cs typeface="Arial" panose="020B0604020202020204" pitchFamily="34" charset="0"/>
              </a:rPr>
              <a:t>§ </a:t>
            </a:r>
            <a:r>
              <a:rPr lang="pt-BR" sz="1900" dirty="0" smtClean="0">
                <a:latin typeface="Arial" panose="020B0604020202020204" pitchFamily="34" charset="0"/>
                <a:cs typeface="Arial" panose="020B0604020202020204" pitchFamily="34" charset="0"/>
              </a:rPr>
              <a:t>2º: As </a:t>
            </a:r>
            <a:r>
              <a:rPr lang="pt-BR" sz="1900" b="1" u="sng" dirty="0">
                <a:latin typeface="Arial" panose="020B0604020202020204" pitchFamily="34" charset="0"/>
                <a:cs typeface="Arial" panose="020B0604020202020204" pitchFamily="34" charset="0"/>
              </a:rPr>
              <a:t>exceções</a:t>
            </a:r>
            <a:r>
              <a:rPr lang="pt-BR" sz="1900" dirty="0">
                <a:latin typeface="Arial" panose="020B0604020202020204" pitchFamily="34" charset="0"/>
                <a:cs typeface="Arial" panose="020B0604020202020204" pitchFamily="34" charset="0"/>
              </a:rPr>
              <a:t> serão processadas em apartado, nos termos </a:t>
            </a:r>
            <a:r>
              <a:rPr lang="pt-BR" sz="1900" dirty="0" smtClean="0">
                <a:latin typeface="Arial" panose="020B0604020202020204" pitchFamily="34" charset="0"/>
                <a:cs typeface="Arial" panose="020B0604020202020204" pitchFamily="34" charset="0"/>
              </a:rPr>
              <a:t>do CPP.</a:t>
            </a:r>
            <a:endParaRPr lang="pt-BR" sz="1900" dirty="0">
              <a:latin typeface="Arial" panose="020B0604020202020204" pitchFamily="34" charset="0"/>
              <a:cs typeface="Arial" panose="020B0604020202020204" pitchFamily="34" charset="0"/>
            </a:endParaRPr>
          </a:p>
          <a:p>
            <a:pPr marL="0" indent="0" algn="just">
              <a:buNone/>
            </a:pPr>
            <a:r>
              <a:rPr lang="pt-BR" sz="1900" dirty="0">
                <a:latin typeface="Arial" panose="020B0604020202020204" pitchFamily="34" charset="0"/>
                <a:cs typeface="Arial" panose="020B0604020202020204" pitchFamily="34" charset="0"/>
              </a:rPr>
              <a:t>§ </a:t>
            </a:r>
            <a:r>
              <a:rPr lang="pt-BR" sz="1900" dirty="0" smtClean="0">
                <a:latin typeface="Arial" panose="020B0604020202020204" pitchFamily="34" charset="0"/>
                <a:cs typeface="Arial" panose="020B0604020202020204" pitchFamily="34" charset="0"/>
              </a:rPr>
              <a:t>3º: Se </a:t>
            </a:r>
            <a:r>
              <a:rPr lang="pt-BR" sz="1900" dirty="0">
                <a:latin typeface="Arial" panose="020B0604020202020204" pitchFamily="34" charset="0"/>
                <a:cs typeface="Arial" panose="020B0604020202020204" pitchFamily="34" charset="0"/>
              </a:rPr>
              <a:t>a resposta não for apresentada no prazo, o juiz nomeará defensor para oferecê-la em </a:t>
            </a:r>
            <a:r>
              <a:rPr lang="pt-BR" sz="1900" dirty="0" smtClean="0">
                <a:latin typeface="Arial" panose="020B0604020202020204" pitchFamily="34" charset="0"/>
                <a:cs typeface="Arial" panose="020B0604020202020204" pitchFamily="34" charset="0"/>
              </a:rPr>
              <a:t>10 </a:t>
            </a:r>
            <a:r>
              <a:rPr lang="pt-BR" sz="1900" dirty="0">
                <a:latin typeface="Arial" panose="020B0604020202020204" pitchFamily="34" charset="0"/>
                <a:cs typeface="Arial" panose="020B0604020202020204" pitchFamily="34" charset="0"/>
              </a:rPr>
              <a:t>dias, concedendo-lhe vista dos autos no ato de nomeação.</a:t>
            </a:r>
          </a:p>
          <a:p>
            <a:pPr marL="0" indent="0" algn="just">
              <a:buNone/>
            </a:pPr>
            <a:r>
              <a:rPr lang="pt-BR" sz="1900" dirty="0">
                <a:latin typeface="Arial" panose="020B0604020202020204" pitchFamily="34" charset="0"/>
                <a:cs typeface="Arial" panose="020B0604020202020204" pitchFamily="34" charset="0"/>
              </a:rPr>
              <a:t>§ </a:t>
            </a:r>
            <a:r>
              <a:rPr lang="pt-BR" sz="1900" dirty="0" smtClean="0">
                <a:latin typeface="Arial" panose="020B0604020202020204" pitchFamily="34" charset="0"/>
                <a:cs typeface="Arial" panose="020B0604020202020204" pitchFamily="34" charset="0"/>
              </a:rPr>
              <a:t>4º: Apresentada </a:t>
            </a:r>
            <a:r>
              <a:rPr lang="pt-BR" sz="1900" dirty="0">
                <a:latin typeface="Arial" panose="020B0604020202020204" pitchFamily="34" charset="0"/>
                <a:cs typeface="Arial" panose="020B0604020202020204" pitchFamily="34" charset="0"/>
              </a:rPr>
              <a:t>a defesa, o juiz decidirá em </a:t>
            </a:r>
            <a:r>
              <a:rPr lang="pt-BR" sz="1900" dirty="0" smtClean="0">
                <a:latin typeface="Arial" panose="020B0604020202020204" pitchFamily="34" charset="0"/>
                <a:cs typeface="Arial" panose="020B0604020202020204" pitchFamily="34" charset="0"/>
              </a:rPr>
              <a:t>05 dias</a:t>
            </a:r>
            <a:r>
              <a:rPr lang="pt-BR" sz="1900" dirty="0">
                <a:latin typeface="Arial" panose="020B0604020202020204" pitchFamily="34" charset="0"/>
                <a:cs typeface="Arial" panose="020B0604020202020204" pitchFamily="34" charset="0"/>
              </a:rPr>
              <a:t>.</a:t>
            </a:r>
          </a:p>
          <a:p>
            <a:pPr marL="0" indent="0" algn="just">
              <a:buNone/>
            </a:pPr>
            <a:r>
              <a:rPr lang="pt-BR" sz="1900" dirty="0">
                <a:latin typeface="Arial" panose="020B0604020202020204" pitchFamily="34" charset="0"/>
                <a:cs typeface="Arial" panose="020B0604020202020204" pitchFamily="34" charset="0"/>
              </a:rPr>
              <a:t>§ </a:t>
            </a:r>
            <a:r>
              <a:rPr lang="pt-BR" sz="1900" dirty="0" smtClean="0">
                <a:latin typeface="Arial" panose="020B0604020202020204" pitchFamily="34" charset="0"/>
                <a:cs typeface="Arial" panose="020B0604020202020204" pitchFamily="34" charset="0"/>
              </a:rPr>
              <a:t>5º: Se </a:t>
            </a:r>
            <a:r>
              <a:rPr lang="pt-BR" sz="1900" dirty="0">
                <a:latin typeface="Arial" panose="020B0604020202020204" pitchFamily="34" charset="0"/>
                <a:cs typeface="Arial" panose="020B0604020202020204" pitchFamily="34" charset="0"/>
              </a:rPr>
              <a:t>entender imprescindível, o juiz, no prazo máximo de 10 </a:t>
            </a:r>
            <a:r>
              <a:rPr lang="pt-BR" sz="1900" dirty="0" smtClean="0">
                <a:latin typeface="Arial" panose="020B0604020202020204" pitchFamily="34" charset="0"/>
                <a:cs typeface="Arial" panose="020B0604020202020204" pitchFamily="34" charset="0"/>
              </a:rPr>
              <a:t>dias</a:t>
            </a:r>
            <a:r>
              <a:rPr lang="pt-BR" sz="1900" dirty="0">
                <a:latin typeface="Arial" panose="020B0604020202020204" pitchFamily="34" charset="0"/>
                <a:cs typeface="Arial" panose="020B0604020202020204" pitchFamily="34" charset="0"/>
              </a:rPr>
              <a:t>, determinará a apresentação do preso, realização de diligências, exames e perícias</a:t>
            </a:r>
            <a:r>
              <a:rPr lang="pt-BR" sz="1900" dirty="0" smtClean="0">
                <a:latin typeface="Arial" panose="020B0604020202020204" pitchFamily="34" charset="0"/>
                <a:cs typeface="Arial" panose="020B0604020202020204" pitchFamily="34" charset="0"/>
              </a:rPr>
              <a:t>.</a:t>
            </a:r>
          </a:p>
          <a:p>
            <a:pPr marL="0" indent="0" algn="just">
              <a:buNone/>
            </a:pPr>
            <a:r>
              <a:rPr lang="pt-BR" sz="1900" b="1" dirty="0" smtClean="0">
                <a:latin typeface="Arial" panose="020B0604020202020204" pitchFamily="34" charset="0"/>
                <a:cs typeface="Arial" panose="020B0604020202020204" pitchFamily="34" charset="0"/>
              </a:rPr>
              <a:t>OBS. 1: a defesa prévia é essencialmente idêntica à resposta à acusação do CPP.</a:t>
            </a:r>
          </a:p>
          <a:p>
            <a:pPr marL="0" indent="0" algn="just">
              <a:buNone/>
            </a:pPr>
            <a:r>
              <a:rPr lang="pt-BR" sz="1900" b="1" dirty="0" smtClean="0">
                <a:latin typeface="Arial" panose="020B0604020202020204" pitchFamily="34" charset="0"/>
                <a:cs typeface="Arial" panose="020B0604020202020204" pitchFamily="34" charset="0"/>
              </a:rPr>
              <a:t>OBS. 2: notificação X recebimento – entende-se hoje pela aplicação do CPP (plenitude da defesa).</a:t>
            </a:r>
            <a:endParaRPr lang="pt-BR" sz="19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701981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1"/>
            <a:ext cx="12192000" cy="6858001"/>
          </a:xfrm>
        </p:spPr>
        <p:txBody>
          <a:bodyPr>
            <a:noAutofit/>
          </a:bodyPr>
          <a:lstStyle/>
          <a:p>
            <a:pPr algn="just"/>
            <a:r>
              <a:rPr lang="pt-BR" sz="2000" dirty="0">
                <a:latin typeface="Arial" panose="020B0604020202020204" pitchFamily="34" charset="0"/>
                <a:cs typeface="Arial" panose="020B0604020202020204" pitchFamily="34" charset="0"/>
              </a:rPr>
              <a:t>Art. 56.  Recebida a denúncia, o juiz designará dia e hora para a audiência de instrução e julgamento, ordenará a citação pessoal do acusado, a intimação do Ministério Público, do assistente, se for o caso, e requisitará os laudos periciais.</a:t>
            </a:r>
          </a:p>
          <a:p>
            <a:pPr marL="0" indent="0" algn="just">
              <a:buNone/>
            </a:pPr>
            <a:r>
              <a:rPr lang="pt-BR" sz="2000" dirty="0">
                <a:latin typeface="Arial" panose="020B0604020202020204" pitchFamily="34" charset="0"/>
                <a:cs typeface="Arial" panose="020B0604020202020204" pitchFamily="34" charset="0"/>
              </a:rPr>
              <a:t>§ </a:t>
            </a:r>
            <a:r>
              <a:rPr lang="pt-BR" sz="2000" dirty="0" smtClean="0">
                <a:latin typeface="Arial" panose="020B0604020202020204" pitchFamily="34" charset="0"/>
                <a:cs typeface="Arial" panose="020B0604020202020204" pitchFamily="34" charset="0"/>
              </a:rPr>
              <a:t>1º: Tratando-se </a:t>
            </a:r>
            <a:r>
              <a:rPr lang="pt-BR" sz="2000" dirty="0">
                <a:latin typeface="Arial" panose="020B0604020202020204" pitchFamily="34" charset="0"/>
                <a:cs typeface="Arial" panose="020B0604020202020204" pitchFamily="34" charset="0"/>
              </a:rPr>
              <a:t>de condutas tipificadas como infração do disposto nos arts. 33, caput e § 1</a:t>
            </a:r>
            <a:r>
              <a:rPr lang="pt-BR" sz="2000" u="sng" baseline="30000" dirty="0">
                <a:latin typeface="Arial" panose="020B0604020202020204" pitchFamily="34" charset="0"/>
                <a:cs typeface="Arial" panose="020B0604020202020204" pitchFamily="34" charset="0"/>
              </a:rPr>
              <a:t>o</a:t>
            </a:r>
            <a:r>
              <a:rPr lang="pt-BR" sz="2000" dirty="0">
                <a:latin typeface="Arial" panose="020B0604020202020204" pitchFamily="34" charset="0"/>
                <a:cs typeface="Arial" panose="020B0604020202020204" pitchFamily="34" charset="0"/>
              </a:rPr>
              <a:t>, e 34 a 37 desta Lei, o juiz, ao receber a denúncia, poderá decretar o afastamento cautelar do denunciado de suas atividades, se for funcionário público, comunicando ao órgão respectivo.</a:t>
            </a:r>
          </a:p>
          <a:p>
            <a:pPr marL="0" indent="0" algn="just">
              <a:buNone/>
            </a:pPr>
            <a:r>
              <a:rPr lang="pt-BR" sz="2000" dirty="0">
                <a:latin typeface="Arial" panose="020B0604020202020204" pitchFamily="34" charset="0"/>
                <a:cs typeface="Arial" panose="020B0604020202020204" pitchFamily="34" charset="0"/>
              </a:rPr>
              <a:t>§ </a:t>
            </a:r>
            <a:r>
              <a:rPr lang="pt-BR" sz="2000" dirty="0" smtClean="0">
                <a:latin typeface="Arial" panose="020B0604020202020204" pitchFamily="34" charset="0"/>
                <a:cs typeface="Arial" panose="020B0604020202020204" pitchFamily="34" charset="0"/>
              </a:rPr>
              <a:t>2º: A </a:t>
            </a:r>
            <a:r>
              <a:rPr lang="pt-BR" sz="2000" dirty="0">
                <a:latin typeface="Arial" panose="020B0604020202020204" pitchFamily="34" charset="0"/>
                <a:cs typeface="Arial" panose="020B0604020202020204" pitchFamily="34" charset="0"/>
              </a:rPr>
              <a:t>audiência a que se refere o caput deste artigo será realizada dentro dos 30 </a:t>
            </a:r>
            <a:r>
              <a:rPr lang="pt-BR" sz="2000" dirty="0" smtClean="0">
                <a:latin typeface="Arial" panose="020B0604020202020204" pitchFamily="34" charset="0"/>
                <a:cs typeface="Arial" panose="020B0604020202020204" pitchFamily="34" charset="0"/>
              </a:rPr>
              <a:t>dias </a:t>
            </a:r>
            <a:r>
              <a:rPr lang="pt-BR" sz="2000" dirty="0">
                <a:latin typeface="Arial" panose="020B0604020202020204" pitchFamily="34" charset="0"/>
                <a:cs typeface="Arial" panose="020B0604020202020204" pitchFamily="34" charset="0"/>
              </a:rPr>
              <a:t>seguintes ao recebimento da denúncia, salvo se determinada a realização de avaliação para atestar dependência de drogas, quando se realizará em 90 </a:t>
            </a:r>
            <a:r>
              <a:rPr lang="pt-BR" sz="2000" dirty="0" smtClean="0">
                <a:latin typeface="Arial" panose="020B0604020202020204" pitchFamily="34" charset="0"/>
                <a:cs typeface="Arial" panose="020B0604020202020204" pitchFamily="34" charset="0"/>
              </a:rPr>
              <a:t>dias</a:t>
            </a:r>
            <a:r>
              <a:rPr lang="pt-BR" sz="2000" dirty="0">
                <a:latin typeface="Arial" panose="020B0604020202020204" pitchFamily="34" charset="0"/>
                <a:cs typeface="Arial" panose="020B0604020202020204" pitchFamily="34" charset="0"/>
              </a:rPr>
              <a:t>.</a:t>
            </a:r>
          </a:p>
          <a:p>
            <a:pPr algn="just"/>
            <a:r>
              <a:rPr lang="pt-BR" sz="2000" dirty="0">
                <a:latin typeface="Arial" panose="020B0604020202020204" pitchFamily="34" charset="0"/>
                <a:cs typeface="Arial" panose="020B0604020202020204" pitchFamily="34" charset="0"/>
              </a:rPr>
              <a:t>Art. 57.  Na audiência de instrução e julgamento, após o interrogatório do acusado e a inquirição das testemunhas, será dada a palavra, sucessivamente, ao representante do Ministério Público e ao defensor do acusado, para sustentação oral, pelo prazo de 20 </a:t>
            </a:r>
            <a:r>
              <a:rPr lang="pt-BR" sz="2000" dirty="0" smtClean="0">
                <a:latin typeface="Arial" panose="020B0604020202020204" pitchFamily="34" charset="0"/>
                <a:cs typeface="Arial" panose="020B0604020202020204" pitchFamily="34" charset="0"/>
              </a:rPr>
              <a:t>minutos </a:t>
            </a:r>
            <a:r>
              <a:rPr lang="pt-BR" sz="2000" dirty="0">
                <a:latin typeface="Arial" panose="020B0604020202020204" pitchFamily="34" charset="0"/>
                <a:cs typeface="Arial" panose="020B0604020202020204" pitchFamily="34" charset="0"/>
              </a:rPr>
              <a:t>para cada um, prorrogável por mais </a:t>
            </a:r>
            <a:r>
              <a:rPr lang="pt-BR" sz="2000" dirty="0" smtClean="0">
                <a:latin typeface="Arial" panose="020B0604020202020204" pitchFamily="34" charset="0"/>
                <a:cs typeface="Arial" panose="020B0604020202020204" pitchFamily="34" charset="0"/>
              </a:rPr>
              <a:t>10, </a:t>
            </a:r>
            <a:r>
              <a:rPr lang="pt-BR" sz="2000" dirty="0">
                <a:latin typeface="Arial" panose="020B0604020202020204" pitchFamily="34" charset="0"/>
                <a:cs typeface="Arial" panose="020B0604020202020204" pitchFamily="34" charset="0"/>
              </a:rPr>
              <a:t>a critério do juiz.</a:t>
            </a:r>
          </a:p>
          <a:p>
            <a:pPr marL="0" indent="0" algn="just">
              <a:buNone/>
            </a:pPr>
            <a:r>
              <a:rPr lang="pt-BR" sz="2000" dirty="0">
                <a:latin typeface="Arial" panose="020B0604020202020204" pitchFamily="34" charset="0"/>
                <a:cs typeface="Arial" panose="020B0604020202020204" pitchFamily="34" charset="0"/>
              </a:rPr>
              <a:t>Parágrafo único.  Após proceder ao interrogatório, o juiz indagará das partes se restou algum fato para ser esclarecido, formulando as perguntas correspondentes se o entender pertinente e relevante.</a:t>
            </a:r>
          </a:p>
          <a:p>
            <a:pPr algn="just"/>
            <a:r>
              <a:rPr lang="pt-BR" sz="2000" dirty="0">
                <a:latin typeface="Arial" panose="020B0604020202020204" pitchFamily="34" charset="0"/>
                <a:cs typeface="Arial" panose="020B0604020202020204" pitchFamily="34" charset="0"/>
              </a:rPr>
              <a:t>Art. 58.  Encerrados os debates, proferirá o juiz sentença de imediato, ou o fará em 10 </a:t>
            </a:r>
            <a:r>
              <a:rPr lang="pt-BR" sz="2000" dirty="0" smtClean="0">
                <a:latin typeface="Arial" panose="020B0604020202020204" pitchFamily="34" charset="0"/>
                <a:cs typeface="Arial" panose="020B0604020202020204" pitchFamily="34" charset="0"/>
              </a:rPr>
              <a:t>dias</a:t>
            </a:r>
            <a:r>
              <a:rPr lang="pt-BR" sz="2000" dirty="0">
                <a:latin typeface="Arial" panose="020B0604020202020204" pitchFamily="34" charset="0"/>
                <a:cs typeface="Arial" panose="020B0604020202020204" pitchFamily="34" charset="0"/>
              </a:rPr>
              <a:t>, ordenando que os autos para isso lhe sejam conclusos.</a:t>
            </a:r>
          </a:p>
          <a:p>
            <a:pPr marL="0" indent="0" algn="just">
              <a:buNone/>
            </a:pPr>
            <a:r>
              <a:rPr lang="pt-BR" sz="2000" dirty="0" smtClean="0">
                <a:latin typeface="Arial" panose="020B0604020202020204" pitchFamily="34" charset="0"/>
                <a:cs typeface="Arial" panose="020B0604020202020204" pitchFamily="34" charset="0"/>
              </a:rPr>
              <a:t>§§ 1º e 2º: Revogados </a:t>
            </a:r>
            <a:r>
              <a:rPr lang="pt-BR" sz="2000" dirty="0">
                <a:latin typeface="Arial" panose="020B0604020202020204" pitchFamily="34" charset="0"/>
                <a:cs typeface="Arial" panose="020B0604020202020204" pitchFamily="34" charset="0"/>
              </a:rPr>
              <a:t>pela Lei nº </a:t>
            </a:r>
            <a:r>
              <a:rPr lang="pt-BR" sz="2000" dirty="0" smtClean="0">
                <a:latin typeface="Arial" panose="020B0604020202020204" pitchFamily="34" charset="0"/>
                <a:cs typeface="Arial" panose="020B0604020202020204" pitchFamily="34" charset="0"/>
              </a:rPr>
              <a:t>12961/14. Tratavam do procedimento de destruição das drogas.</a:t>
            </a:r>
          </a:p>
          <a:p>
            <a:pPr algn="just"/>
            <a:r>
              <a:rPr lang="pt-BR" sz="2000" dirty="0">
                <a:latin typeface="Arial" panose="020B0604020202020204" pitchFamily="34" charset="0"/>
                <a:cs typeface="Arial" panose="020B0604020202020204" pitchFamily="34" charset="0"/>
              </a:rPr>
              <a:t>Art. 59.  Nos crimes previstos nos arts. 33, caput e § 1</a:t>
            </a:r>
            <a:r>
              <a:rPr lang="pt-BR" sz="2000" u="sng" baseline="30000" dirty="0">
                <a:latin typeface="Arial" panose="020B0604020202020204" pitchFamily="34" charset="0"/>
                <a:cs typeface="Arial" panose="020B0604020202020204" pitchFamily="34" charset="0"/>
              </a:rPr>
              <a:t>o</a:t>
            </a:r>
            <a:r>
              <a:rPr lang="pt-BR" sz="2000" dirty="0">
                <a:latin typeface="Arial" panose="020B0604020202020204" pitchFamily="34" charset="0"/>
                <a:cs typeface="Arial" panose="020B0604020202020204" pitchFamily="34" charset="0"/>
              </a:rPr>
              <a:t>, e 34 a 37 desta Lei, o réu não poderá apelar sem recolher-se à prisão, salvo se for primário e de bons antecedentes, assim reconhecido na sentença condenatória</a:t>
            </a:r>
            <a:r>
              <a:rPr lang="pt-BR" sz="2000" dirty="0" smtClean="0">
                <a:latin typeface="Arial" panose="020B0604020202020204" pitchFamily="34" charset="0"/>
                <a:cs typeface="Arial" panose="020B0604020202020204" pitchFamily="34" charset="0"/>
              </a:rPr>
              <a:t>. – </a:t>
            </a:r>
            <a:r>
              <a:rPr lang="pt-BR" sz="2000" b="1" u="sng" dirty="0" smtClean="0">
                <a:latin typeface="Arial" panose="020B0604020202020204" pitchFamily="34" charset="0"/>
                <a:cs typeface="Arial" panose="020B0604020202020204" pitchFamily="34" charset="0"/>
              </a:rPr>
              <a:t>Não se aplica por manifesta inconstitucionalidade</a:t>
            </a:r>
            <a:r>
              <a:rPr lang="pt-BR" sz="2000" b="1" dirty="0" smtClean="0">
                <a:latin typeface="Arial" panose="020B0604020202020204" pitchFamily="34" charset="0"/>
                <a:cs typeface="Arial" panose="020B0604020202020204" pitchFamily="34" charset="0"/>
              </a:rPr>
              <a:t>.</a:t>
            </a:r>
            <a:endParaRPr lang="pt-B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3224996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2103437"/>
            <a:ext cx="10515600" cy="1325563"/>
          </a:xfrm>
        </p:spPr>
        <p:txBody>
          <a:bodyPr/>
          <a:lstStyle/>
          <a:p>
            <a:pPr algn="ctr"/>
            <a:r>
              <a:rPr lang="pt-BR" b="1" dirty="0" smtClean="0">
                <a:latin typeface="Arial" panose="020B0604020202020204" pitchFamily="34" charset="0"/>
                <a:cs typeface="Arial" panose="020B0604020202020204" pitchFamily="34" charset="0"/>
              </a:rPr>
              <a:t>Dos Bens Apreendidos</a:t>
            </a:r>
            <a:endParaRPr lang="pt-B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8331705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1"/>
            <a:ext cx="12192000" cy="6858001"/>
          </a:xfrm>
        </p:spPr>
        <p:txBody>
          <a:bodyPr>
            <a:noAutofit/>
          </a:bodyPr>
          <a:lstStyle/>
          <a:p>
            <a:pPr algn="just"/>
            <a:r>
              <a:rPr lang="pt-BR" sz="1900" dirty="0">
                <a:latin typeface="Arial" panose="020B0604020202020204" pitchFamily="34" charset="0"/>
                <a:cs typeface="Arial" panose="020B0604020202020204" pitchFamily="34" charset="0"/>
              </a:rPr>
              <a:t>Art. 60.  O juiz, de ofício, a requerimento do Ministério Público ou mediante representação da autoridade de polícia judiciária, ouvido o Ministério Público, havendo </a:t>
            </a:r>
            <a:r>
              <a:rPr lang="pt-BR" sz="1900" b="1" u="sng" dirty="0">
                <a:latin typeface="Arial" panose="020B0604020202020204" pitchFamily="34" charset="0"/>
                <a:cs typeface="Arial" panose="020B0604020202020204" pitchFamily="34" charset="0"/>
              </a:rPr>
              <a:t>indícios suficientes</a:t>
            </a:r>
            <a:r>
              <a:rPr lang="pt-BR" sz="1900" dirty="0">
                <a:latin typeface="Arial" panose="020B0604020202020204" pitchFamily="34" charset="0"/>
                <a:cs typeface="Arial" panose="020B0604020202020204" pitchFamily="34" charset="0"/>
              </a:rPr>
              <a:t>, poderá decretar, </a:t>
            </a:r>
            <a:r>
              <a:rPr lang="pt-BR" sz="1900" b="1" u="sng" dirty="0">
                <a:latin typeface="Arial" panose="020B0604020202020204" pitchFamily="34" charset="0"/>
                <a:cs typeface="Arial" panose="020B0604020202020204" pitchFamily="34" charset="0"/>
              </a:rPr>
              <a:t>no curso do inquérito ou da ação penal</a:t>
            </a:r>
            <a:r>
              <a:rPr lang="pt-BR" sz="1900" dirty="0">
                <a:latin typeface="Arial" panose="020B0604020202020204" pitchFamily="34" charset="0"/>
                <a:cs typeface="Arial" panose="020B0604020202020204" pitchFamily="34" charset="0"/>
              </a:rPr>
              <a:t>, a apreensão e outras medidas assecuratórias relacionadas aos </a:t>
            </a:r>
            <a:r>
              <a:rPr lang="pt-BR" sz="1900" b="1" u="sng" dirty="0">
                <a:latin typeface="Arial" panose="020B0604020202020204" pitchFamily="34" charset="0"/>
                <a:cs typeface="Arial" panose="020B0604020202020204" pitchFamily="34" charset="0"/>
              </a:rPr>
              <a:t>bens móveis e imóveis ou valores consistentes em produtos dos crimes previstos nesta Lei</a:t>
            </a:r>
            <a:r>
              <a:rPr lang="pt-BR" sz="1900" dirty="0">
                <a:latin typeface="Arial" panose="020B0604020202020204" pitchFamily="34" charset="0"/>
                <a:cs typeface="Arial" panose="020B0604020202020204" pitchFamily="34" charset="0"/>
              </a:rPr>
              <a:t>, ou que constituam proveito auferido com sua prática, procedendo-se na forma dos </a:t>
            </a:r>
            <a:r>
              <a:rPr lang="pt-BR" sz="1900" dirty="0">
                <a:latin typeface="Arial" panose="020B0604020202020204" pitchFamily="34" charset="0"/>
                <a:cs typeface="Arial" panose="020B0604020202020204" pitchFamily="34" charset="0"/>
                <a:hlinkClick r:id="rId2"/>
              </a:rPr>
              <a:t>arts. </a:t>
            </a:r>
            <a:r>
              <a:rPr lang="pt-BR" sz="1900" dirty="0" smtClean="0">
                <a:latin typeface="Arial" panose="020B0604020202020204" pitchFamily="34" charset="0"/>
                <a:cs typeface="Arial" panose="020B0604020202020204" pitchFamily="34" charset="0"/>
                <a:hlinkClick r:id="rId2"/>
              </a:rPr>
              <a:t>119, 125 </a:t>
            </a:r>
            <a:r>
              <a:rPr lang="pt-BR" sz="1900" dirty="0">
                <a:latin typeface="Arial" panose="020B0604020202020204" pitchFamily="34" charset="0"/>
                <a:cs typeface="Arial" panose="020B0604020202020204" pitchFamily="34" charset="0"/>
                <a:hlinkClick r:id="rId2"/>
              </a:rPr>
              <a:t>a 144 do </a:t>
            </a:r>
            <a:r>
              <a:rPr lang="pt-BR" sz="1900" dirty="0" smtClean="0">
                <a:latin typeface="Arial" panose="020B0604020202020204" pitchFamily="34" charset="0"/>
                <a:cs typeface="Arial" panose="020B0604020202020204" pitchFamily="34" charset="0"/>
                <a:hlinkClick r:id="rId2"/>
              </a:rPr>
              <a:t>CPP.</a:t>
            </a:r>
            <a:endParaRPr lang="pt-BR" sz="1900" dirty="0">
              <a:latin typeface="Arial" panose="020B0604020202020204" pitchFamily="34" charset="0"/>
              <a:cs typeface="Arial" panose="020B0604020202020204" pitchFamily="34" charset="0"/>
            </a:endParaRPr>
          </a:p>
          <a:p>
            <a:pPr marL="0" indent="0" algn="just">
              <a:buNone/>
            </a:pPr>
            <a:r>
              <a:rPr lang="pt-BR" sz="1900" b="1" dirty="0" smtClean="0">
                <a:latin typeface="Arial" panose="020B0604020202020204" pitchFamily="34" charset="0"/>
                <a:cs typeface="Arial" panose="020B0604020202020204" pitchFamily="34" charset="0"/>
              </a:rPr>
              <a:t>OBS.: pedido (regra) ou incidente (exceção, por conversão do pedido) de restituição de coisas apreendidas. Da decisão cabe apelação (art. 593, III, CPP) ou mandado de segurança (RMS 17994/SP, STJ, 2005).</a:t>
            </a:r>
          </a:p>
          <a:p>
            <a:pPr marL="0" indent="0" algn="just">
              <a:buNone/>
            </a:pPr>
            <a:r>
              <a:rPr lang="pt-BR" sz="1900" dirty="0" smtClean="0">
                <a:latin typeface="Arial" panose="020B0604020202020204" pitchFamily="34" charset="0"/>
                <a:cs typeface="Arial" panose="020B0604020202020204" pitchFamily="34" charset="0"/>
              </a:rPr>
              <a:t>§ 1º: Decretadas </a:t>
            </a:r>
            <a:r>
              <a:rPr lang="pt-BR" sz="1900" dirty="0">
                <a:latin typeface="Arial" panose="020B0604020202020204" pitchFamily="34" charset="0"/>
                <a:cs typeface="Arial" panose="020B0604020202020204" pitchFamily="34" charset="0"/>
              </a:rPr>
              <a:t>quaisquer das medidas previstas neste artigo, o juiz facultará ao acusado que, no prazo de </a:t>
            </a:r>
            <a:r>
              <a:rPr lang="pt-BR" sz="1900" dirty="0" smtClean="0">
                <a:latin typeface="Arial" panose="020B0604020202020204" pitchFamily="34" charset="0"/>
                <a:cs typeface="Arial" panose="020B0604020202020204" pitchFamily="34" charset="0"/>
              </a:rPr>
              <a:t>05 dias</a:t>
            </a:r>
            <a:r>
              <a:rPr lang="pt-BR" sz="1900" dirty="0">
                <a:latin typeface="Arial" panose="020B0604020202020204" pitchFamily="34" charset="0"/>
                <a:cs typeface="Arial" panose="020B0604020202020204" pitchFamily="34" charset="0"/>
              </a:rPr>
              <a:t>, apresente ou requeira a </a:t>
            </a:r>
            <a:r>
              <a:rPr lang="pt-BR" sz="1900" b="1" u="sng" dirty="0">
                <a:latin typeface="Arial" panose="020B0604020202020204" pitchFamily="34" charset="0"/>
                <a:cs typeface="Arial" panose="020B0604020202020204" pitchFamily="34" charset="0"/>
              </a:rPr>
              <a:t>produção de provas</a:t>
            </a:r>
            <a:r>
              <a:rPr lang="pt-BR" sz="1900" dirty="0">
                <a:latin typeface="Arial" panose="020B0604020202020204" pitchFamily="34" charset="0"/>
                <a:cs typeface="Arial" panose="020B0604020202020204" pitchFamily="34" charset="0"/>
              </a:rPr>
              <a:t> acerca da origem lícita do produto, bem ou valor objeto da decisão.</a:t>
            </a:r>
          </a:p>
          <a:p>
            <a:pPr marL="0" indent="0" algn="just">
              <a:buNone/>
            </a:pPr>
            <a:r>
              <a:rPr lang="pt-BR" sz="1900" dirty="0">
                <a:latin typeface="Arial" panose="020B0604020202020204" pitchFamily="34" charset="0"/>
                <a:cs typeface="Arial" panose="020B0604020202020204" pitchFamily="34" charset="0"/>
              </a:rPr>
              <a:t>§ </a:t>
            </a:r>
            <a:r>
              <a:rPr lang="pt-BR" sz="1900" dirty="0" smtClean="0">
                <a:latin typeface="Arial" panose="020B0604020202020204" pitchFamily="34" charset="0"/>
                <a:cs typeface="Arial" panose="020B0604020202020204" pitchFamily="34" charset="0"/>
              </a:rPr>
              <a:t>2º: </a:t>
            </a:r>
            <a:r>
              <a:rPr lang="pt-BR" sz="1900" b="1" u="sng" dirty="0" smtClean="0">
                <a:latin typeface="Arial" panose="020B0604020202020204" pitchFamily="34" charset="0"/>
                <a:cs typeface="Arial" panose="020B0604020202020204" pitchFamily="34" charset="0"/>
              </a:rPr>
              <a:t>Provada </a:t>
            </a:r>
            <a:r>
              <a:rPr lang="pt-BR" sz="1900" b="1" u="sng" dirty="0">
                <a:latin typeface="Arial" panose="020B0604020202020204" pitchFamily="34" charset="0"/>
                <a:cs typeface="Arial" panose="020B0604020202020204" pitchFamily="34" charset="0"/>
              </a:rPr>
              <a:t>a origem lícita</a:t>
            </a:r>
            <a:r>
              <a:rPr lang="pt-BR" sz="1900" dirty="0">
                <a:latin typeface="Arial" panose="020B0604020202020204" pitchFamily="34" charset="0"/>
                <a:cs typeface="Arial" panose="020B0604020202020204" pitchFamily="34" charset="0"/>
              </a:rPr>
              <a:t> do produto, bem ou valor, o juiz decidirá pela sua liberação</a:t>
            </a:r>
            <a:r>
              <a:rPr lang="pt-BR" sz="1900" dirty="0" smtClean="0">
                <a:latin typeface="Arial" panose="020B0604020202020204" pitchFamily="34" charset="0"/>
                <a:cs typeface="Arial" panose="020B0604020202020204" pitchFamily="34" charset="0"/>
              </a:rPr>
              <a:t>.</a:t>
            </a:r>
          </a:p>
          <a:p>
            <a:pPr marL="0" indent="0" algn="just">
              <a:buNone/>
            </a:pPr>
            <a:r>
              <a:rPr lang="pt-BR" sz="1900" b="1" dirty="0" smtClean="0">
                <a:latin typeface="Arial" panose="020B0604020202020204" pitchFamily="34" charset="0"/>
                <a:cs typeface="Arial" panose="020B0604020202020204" pitchFamily="34" charset="0"/>
              </a:rPr>
              <a:t>OBS. 1: entendimento majoritário – não há inversão do ônus da prova contra o réu, porque a decretação de medidas cautelares sobre coisas depende de indícios de ilicitude na origem.</a:t>
            </a:r>
          </a:p>
          <a:p>
            <a:pPr marL="0" indent="0" algn="just">
              <a:buNone/>
            </a:pPr>
            <a:r>
              <a:rPr lang="pt-BR" sz="1900" b="1" dirty="0" smtClean="0">
                <a:latin typeface="Arial" panose="020B0604020202020204" pitchFamily="34" charset="0"/>
                <a:cs typeface="Arial" panose="020B0604020202020204" pitchFamily="34" charset="0"/>
              </a:rPr>
              <a:t>OBS. 2: ainda que provada a origem lícita, a liberação pode ser postergada até o desinteresse processual da coisa.</a:t>
            </a:r>
            <a:endParaRPr lang="pt-BR" sz="1900" b="1" dirty="0">
              <a:latin typeface="Arial" panose="020B0604020202020204" pitchFamily="34" charset="0"/>
              <a:cs typeface="Arial" panose="020B0604020202020204" pitchFamily="34" charset="0"/>
            </a:endParaRPr>
          </a:p>
          <a:p>
            <a:pPr marL="0" indent="0" algn="just">
              <a:buNone/>
            </a:pPr>
            <a:r>
              <a:rPr lang="pt-BR" sz="1900" dirty="0">
                <a:latin typeface="Arial" panose="020B0604020202020204" pitchFamily="34" charset="0"/>
                <a:cs typeface="Arial" panose="020B0604020202020204" pitchFamily="34" charset="0"/>
              </a:rPr>
              <a:t>§ </a:t>
            </a:r>
            <a:r>
              <a:rPr lang="pt-BR" sz="1900" dirty="0" smtClean="0">
                <a:latin typeface="Arial" panose="020B0604020202020204" pitchFamily="34" charset="0"/>
                <a:cs typeface="Arial" panose="020B0604020202020204" pitchFamily="34" charset="0"/>
              </a:rPr>
              <a:t>3º: Nenhum </a:t>
            </a:r>
            <a:r>
              <a:rPr lang="pt-BR" sz="1900" dirty="0">
                <a:latin typeface="Arial" panose="020B0604020202020204" pitchFamily="34" charset="0"/>
                <a:cs typeface="Arial" panose="020B0604020202020204" pitchFamily="34" charset="0"/>
              </a:rPr>
              <a:t>pedido de restituição será conhecido </a:t>
            </a:r>
            <a:r>
              <a:rPr lang="pt-BR" sz="1900" b="1" u="sng" dirty="0">
                <a:latin typeface="Arial" panose="020B0604020202020204" pitchFamily="34" charset="0"/>
                <a:cs typeface="Arial" panose="020B0604020202020204" pitchFamily="34" charset="0"/>
              </a:rPr>
              <a:t>sem o comparecimento pessoal do acusado</a:t>
            </a:r>
            <a:r>
              <a:rPr lang="pt-BR" sz="1900" dirty="0">
                <a:latin typeface="Arial" panose="020B0604020202020204" pitchFamily="34" charset="0"/>
                <a:cs typeface="Arial" panose="020B0604020202020204" pitchFamily="34" charset="0"/>
              </a:rPr>
              <a:t>, podendo o juiz determinar a prática de atos necessários à conservação de bens, direitos ou valores</a:t>
            </a:r>
            <a:r>
              <a:rPr lang="pt-BR" sz="1900" dirty="0" smtClean="0">
                <a:latin typeface="Arial" panose="020B0604020202020204" pitchFamily="34" charset="0"/>
                <a:cs typeface="Arial" panose="020B0604020202020204" pitchFamily="34" charset="0"/>
              </a:rPr>
              <a:t>.</a:t>
            </a:r>
          </a:p>
          <a:p>
            <a:pPr marL="0" indent="0" algn="just">
              <a:buNone/>
            </a:pPr>
            <a:r>
              <a:rPr lang="pt-BR" sz="1900" b="1" dirty="0" smtClean="0">
                <a:latin typeface="Arial" panose="020B0604020202020204" pitchFamily="34" charset="0"/>
                <a:cs typeface="Arial" panose="020B0604020202020204" pitchFamily="34" charset="0"/>
              </a:rPr>
              <a:t>OBS.: hipótese de restituição condicionada.</a:t>
            </a:r>
            <a:endParaRPr lang="pt-BR" sz="1900" b="1" dirty="0">
              <a:latin typeface="Arial" panose="020B0604020202020204" pitchFamily="34" charset="0"/>
              <a:cs typeface="Arial" panose="020B0604020202020204" pitchFamily="34" charset="0"/>
            </a:endParaRPr>
          </a:p>
          <a:p>
            <a:pPr marL="0" indent="0" algn="just">
              <a:buNone/>
            </a:pPr>
            <a:r>
              <a:rPr lang="pt-BR" sz="1900" dirty="0">
                <a:latin typeface="Arial" panose="020B0604020202020204" pitchFamily="34" charset="0"/>
                <a:cs typeface="Arial" panose="020B0604020202020204" pitchFamily="34" charset="0"/>
              </a:rPr>
              <a:t>§ </a:t>
            </a:r>
            <a:r>
              <a:rPr lang="pt-BR" sz="1900" dirty="0" smtClean="0">
                <a:latin typeface="Arial" panose="020B0604020202020204" pitchFamily="34" charset="0"/>
                <a:cs typeface="Arial" panose="020B0604020202020204" pitchFamily="34" charset="0"/>
              </a:rPr>
              <a:t>4º: A </a:t>
            </a:r>
            <a:r>
              <a:rPr lang="pt-BR" sz="1900" dirty="0">
                <a:latin typeface="Arial" panose="020B0604020202020204" pitchFamily="34" charset="0"/>
                <a:cs typeface="Arial" panose="020B0604020202020204" pitchFamily="34" charset="0"/>
              </a:rPr>
              <a:t>ordem de apreensão ou </a:t>
            </a:r>
            <a:r>
              <a:rPr lang="pt-BR" sz="1900" dirty="0" err="1">
                <a:latin typeface="Arial" panose="020B0604020202020204" pitchFamily="34" charset="0"/>
                <a:cs typeface="Arial" panose="020B0604020202020204" pitchFamily="34" charset="0"/>
              </a:rPr>
              <a:t>seqüestro</a:t>
            </a:r>
            <a:r>
              <a:rPr lang="pt-BR" sz="1900" dirty="0">
                <a:latin typeface="Arial" panose="020B0604020202020204" pitchFamily="34" charset="0"/>
                <a:cs typeface="Arial" panose="020B0604020202020204" pitchFamily="34" charset="0"/>
              </a:rPr>
              <a:t> de bens, direitos ou valores poderá ser </a:t>
            </a:r>
            <a:r>
              <a:rPr lang="pt-BR" sz="1900" b="1" u="sng" dirty="0">
                <a:latin typeface="Arial" panose="020B0604020202020204" pitchFamily="34" charset="0"/>
                <a:cs typeface="Arial" panose="020B0604020202020204" pitchFamily="34" charset="0"/>
              </a:rPr>
              <a:t>suspensa</a:t>
            </a:r>
            <a:r>
              <a:rPr lang="pt-BR" sz="1900" dirty="0">
                <a:latin typeface="Arial" panose="020B0604020202020204" pitchFamily="34" charset="0"/>
                <a:cs typeface="Arial" panose="020B0604020202020204" pitchFamily="34" charset="0"/>
              </a:rPr>
              <a:t> pelo juiz, ouvido o Ministério Público, quando a sua </a:t>
            </a:r>
            <a:r>
              <a:rPr lang="pt-BR" sz="1900" b="1" u="sng" dirty="0">
                <a:latin typeface="Arial" panose="020B0604020202020204" pitchFamily="34" charset="0"/>
                <a:cs typeface="Arial" panose="020B0604020202020204" pitchFamily="34" charset="0"/>
              </a:rPr>
              <a:t>execução imediata possa comprometer as investigações</a:t>
            </a:r>
            <a:r>
              <a:rPr lang="pt-BR" sz="1900" dirty="0" smtClean="0">
                <a:latin typeface="Arial" panose="020B0604020202020204" pitchFamily="34" charset="0"/>
                <a:cs typeface="Arial" panose="020B0604020202020204" pitchFamily="34" charset="0"/>
              </a:rPr>
              <a:t>.</a:t>
            </a:r>
            <a:endParaRPr lang="pt-BR" sz="1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431066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0"/>
            <a:ext cx="10515600" cy="1325563"/>
          </a:xfrm>
        </p:spPr>
        <p:txBody>
          <a:bodyPr>
            <a:normAutofit fontScale="90000"/>
          </a:bodyPr>
          <a:lstStyle/>
          <a:p>
            <a:pPr algn="ctr"/>
            <a:r>
              <a:rPr lang="pt-BR" sz="4000" b="1" dirty="0" smtClean="0">
                <a:latin typeface="Arial" panose="020B0604020202020204" pitchFamily="34" charset="0"/>
                <a:cs typeface="Arial" panose="020B0604020202020204" pitchFamily="34" charset="0"/>
              </a:rPr>
              <a:t>NORMAS INTERNACIONAIS E COOPERAÇÃO INTERNACIONAL (</a:t>
            </a:r>
            <a:r>
              <a:rPr lang="pt-BR" sz="4000" b="1" i="1" dirty="0" smtClean="0">
                <a:latin typeface="Arial" panose="020B0604020202020204" pitchFamily="34" charset="0"/>
                <a:cs typeface="Arial" panose="020B0604020202020204" pitchFamily="34" charset="0"/>
              </a:rPr>
              <a:t>Mutual Legal </a:t>
            </a:r>
            <a:r>
              <a:rPr lang="pt-BR" sz="4000" b="1" i="1" dirty="0" err="1" smtClean="0">
                <a:latin typeface="Arial" panose="020B0604020202020204" pitchFamily="34" charset="0"/>
                <a:cs typeface="Arial" panose="020B0604020202020204" pitchFamily="34" charset="0"/>
              </a:rPr>
              <a:t>Assistance</a:t>
            </a:r>
            <a:r>
              <a:rPr lang="pt-BR" sz="4000" b="1" dirty="0" smtClean="0">
                <a:latin typeface="Arial" panose="020B0604020202020204" pitchFamily="34" charset="0"/>
                <a:cs typeface="Arial" panose="020B0604020202020204" pitchFamily="34" charset="0"/>
              </a:rPr>
              <a:t>)</a:t>
            </a:r>
            <a:endParaRPr lang="pt-BR" sz="4000" b="1" dirty="0">
              <a:latin typeface="Arial" panose="020B0604020202020204" pitchFamily="34" charset="0"/>
              <a:cs typeface="Arial" panose="020B0604020202020204" pitchFamily="34" charset="0"/>
            </a:endParaRPr>
          </a:p>
        </p:txBody>
      </p:sp>
      <p:sp>
        <p:nvSpPr>
          <p:cNvPr id="3" name="Espaço Reservado para Conteúdo 2"/>
          <p:cNvSpPr>
            <a:spLocks noGrp="1"/>
          </p:cNvSpPr>
          <p:nvPr>
            <p:ph idx="1"/>
          </p:nvPr>
        </p:nvSpPr>
        <p:spPr>
          <a:xfrm>
            <a:off x="0" y="1163782"/>
            <a:ext cx="12192000" cy="5694217"/>
          </a:xfrm>
        </p:spPr>
        <p:txBody>
          <a:bodyPr>
            <a:normAutofit fontScale="62500" lnSpcReduction="20000"/>
          </a:bodyPr>
          <a:lstStyle/>
          <a:p>
            <a:pPr algn="just">
              <a:lnSpc>
                <a:spcPct val="170000"/>
              </a:lnSpc>
              <a:spcBef>
                <a:spcPts val="600"/>
              </a:spcBef>
              <a:spcAft>
                <a:spcPts val="600"/>
              </a:spcAft>
            </a:pPr>
            <a:r>
              <a:rPr lang="pt-BR" dirty="0">
                <a:latin typeface="Arial" panose="020B0604020202020204" pitchFamily="34" charset="0"/>
                <a:cs typeface="Arial" panose="020B0604020202020204" pitchFamily="34" charset="0"/>
              </a:rPr>
              <a:t>Convenção Contra o Tráfico Ilícito de Entorpecentes e Substâncias </a:t>
            </a:r>
            <a:r>
              <a:rPr lang="pt-BR" dirty="0" smtClean="0">
                <a:latin typeface="Arial" panose="020B0604020202020204" pitchFamily="34" charset="0"/>
                <a:cs typeface="Arial" panose="020B0604020202020204" pitchFamily="34" charset="0"/>
              </a:rPr>
              <a:t>Psicotrópicas (Convenção de Viena de 1988).</a:t>
            </a:r>
          </a:p>
          <a:p>
            <a:pPr algn="just">
              <a:lnSpc>
                <a:spcPct val="170000"/>
              </a:lnSpc>
              <a:spcBef>
                <a:spcPts val="600"/>
              </a:spcBef>
              <a:spcAft>
                <a:spcPts val="600"/>
              </a:spcAft>
            </a:pPr>
            <a:r>
              <a:rPr lang="pt-BR" dirty="0">
                <a:latin typeface="Arial" panose="020B0604020202020204" pitchFamily="34" charset="0"/>
                <a:cs typeface="Arial" panose="020B0604020202020204" pitchFamily="34" charset="0"/>
              </a:rPr>
              <a:t>Convenção Única sobre </a:t>
            </a:r>
            <a:r>
              <a:rPr lang="pt-BR" dirty="0" smtClean="0">
                <a:latin typeface="Arial" panose="020B0604020202020204" pitchFamily="34" charset="0"/>
                <a:cs typeface="Arial" panose="020B0604020202020204" pitchFamily="34" charset="0"/>
              </a:rPr>
              <a:t>Entorpecentes (ONU/1961).</a:t>
            </a:r>
          </a:p>
          <a:p>
            <a:pPr algn="just">
              <a:lnSpc>
                <a:spcPct val="170000"/>
              </a:lnSpc>
              <a:spcBef>
                <a:spcPts val="600"/>
              </a:spcBef>
              <a:spcAft>
                <a:spcPts val="600"/>
              </a:spcAft>
            </a:pPr>
            <a:r>
              <a:rPr lang="pt-BR" dirty="0">
                <a:latin typeface="Arial" panose="020B0604020202020204" pitchFamily="34" charset="0"/>
                <a:cs typeface="Arial" panose="020B0604020202020204" pitchFamily="34" charset="0"/>
              </a:rPr>
              <a:t>Convenção sobre Substâncias </a:t>
            </a:r>
            <a:r>
              <a:rPr lang="pt-BR" dirty="0" smtClean="0">
                <a:latin typeface="Arial" panose="020B0604020202020204" pitchFamily="34" charset="0"/>
                <a:cs typeface="Arial" panose="020B0604020202020204" pitchFamily="34" charset="0"/>
              </a:rPr>
              <a:t>Psicotrópicas (ONU/1971).</a:t>
            </a:r>
          </a:p>
          <a:p>
            <a:pPr algn="just"/>
            <a:r>
              <a:rPr lang="pt-BR" dirty="0" smtClean="0">
                <a:latin typeface="Arial" panose="020B0604020202020204" pitchFamily="34" charset="0"/>
                <a:cs typeface="Arial" panose="020B0604020202020204" pitchFamily="34" charset="0"/>
              </a:rPr>
              <a:t>Art. 65 da Lei nº 11343/06:</a:t>
            </a:r>
          </a:p>
          <a:p>
            <a:pPr marL="0" indent="0" algn="just">
              <a:buNone/>
            </a:pPr>
            <a:r>
              <a:rPr lang="pt-BR" dirty="0" smtClean="0">
                <a:latin typeface="Arial" panose="020B0604020202020204" pitchFamily="34" charset="0"/>
                <a:cs typeface="Arial" panose="020B0604020202020204" pitchFamily="34" charset="0"/>
              </a:rPr>
              <a:t>I </a:t>
            </a:r>
            <a:r>
              <a:rPr lang="pt-BR" dirty="0">
                <a:latin typeface="Arial" panose="020B0604020202020204" pitchFamily="34" charset="0"/>
                <a:cs typeface="Arial" panose="020B0604020202020204" pitchFamily="34" charset="0"/>
              </a:rPr>
              <a:t>- intercâmbio de informações sobre legislações, experiências, projetos e programas voltados para atividades de prevenção do uso indevido, de atenção e de reinserção social de usuários e dependentes de drogas;</a:t>
            </a:r>
          </a:p>
          <a:p>
            <a:pPr marL="0" indent="0" algn="just">
              <a:buNone/>
            </a:pPr>
            <a:r>
              <a:rPr lang="pt-BR" dirty="0">
                <a:latin typeface="Arial" panose="020B0604020202020204" pitchFamily="34" charset="0"/>
                <a:cs typeface="Arial" panose="020B0604020202020204" pitchFamily="34" charset="0"/>
              </a:rPr>
              <a:t>II - intercâmbio de inteligência policial sobre produção e tráfico de drogas e delitos conexos, em especial o tráfico de armas, a lavagem de dinheiro e o desvio de precursores químicos;</a:t>
            </a:r>
          </a:p>
          <a:p>
            <a:pPr marL="0" indent="0" algn="just">
              <a:buNone/>
            </a:pPr>
            <a:r>
              <a:rPr lang="pt-BR" dirty="0">
                <a:latin typeface="Arial" panose="020B0604020202020204" pitchFamily="34" charset="0"/>
                <a:cs typeface="Arial" panose="020B0604020202020204" pitchFamily="34" charset="0"/>
              </a:rPr>
              <a:t>III - intercâmbio de informações policiais e judiciais sobre produtores e traficantes de drogas e seus precursores químicos</a:t>
            </a:r>
            <a:r>
              <a:rPr lang="pt-BR" dirty="0" smtClean="0">
                <a:latin typeface="Arial" panose="020B0604020202020204" pitchFamily="34" charset="0"/>
                <a:cs typeface="Arial" panose="020B0604020202020204" pitchFamily="34" charset="0"/>
              </a:rPr>
              <a:t>.</a:t>
            </a:r>
          </a:p>
          <a:p>
            <a:pPr marL="0" indent="0" algn="just">
              <a:buNone/>
            </a:pPr>
            <a:r>
              <a:rPr lang="pt-BR" b="1" dirty="0" smtClean="0">
                <a:latin typeface="Arial" panose="020B0604020202020204" pitchFamily="34" charset="0"/>
                <a:cs typeface="Arial" panose="020B0604020202020204" pitchFamily="34" charset="0"/>
              </a:rPr>
              <a:t>OBS. 1: </a:t>
            </a:r>
            <a:r>
              <a:rPr lang="pt-BR" dirty="0" smtClean="0">
                <a:latin typeface="Arial" panose="020B0604020202020204" pitchFamily="34" charset="0"/>
                <a:cs typeface="Arial" panose="020B0604020202020204" pitchFamily="34" charset="0"/>
              </a:rPr>
              <a:t>Os tratados sobre cooperação internacional podem </a:t>
            </a:r>
            <a:r>
              <a:rPr lang="pt-BR" dirty="0">
                <a:latin typeface="Arial" panose="020B0604020202020204" pitchFamily="34" charset="0"/>
                <a:cs typeface="Arial" panose="020B0604020202020204" pitchFamily="34" charset="0"/>
              </a:rPr>
              <a:t>ser visualizados em </a:t>
            </a:r>
            <a:r>
              <a:rPr lang="pt-BR" dirty="0">
                <a:latin typeface="Arial" panose="020B0604020202020204" pitchFamily="34" charset="0"/>
                <a:cs typeface="Arial" panose="020B0604020202020204" pitchFamily="34" charset="0"/>
                <a:hlinkClick r:id="rId2"/>
              </a:rPr>
              <a:t>http://</a:t>
            </a:r>
            <a:r>
              <a:rPr lang="pt-BR" dirty="0" smtClean="0">
                <a:latin typeface="Arial" panose="020B0604020202020204" pitchFamily="34" charset="0"/>
                <a:cs typeface="Arial" panose="020B0604020202020204" pitchFamily="34" charset="0"/>
                <a:hlinkClick r:id="rId2"/>
              </a:rPr>
              <a:t>www.mpf.mp.br/atuacao-tematica/sci/normas-e-legislacao/tratados</a:t>
            </a:r>
            <a:r>
              <a:rPr lang="pt-BR" dirty="0" smtClean="0">
                <a:latin typeface="Arial" panose="020B0604020202020204" pitchFamily="34" charset="0"/>
                <a:cs typeface="Arial" panose="020B0604020202020204" pitchFamily="34" charset="0"/>
              </a:rPr>
              <a:t>.</a:t>
            </a:r>
          </a:p>
          <a:p>
            <a:pPr marL="0" indent="0" fontAlgn="base">
              <a:buNone/>
            </a:pPr>
            <a:r>
              <a:rPr lang="pt-BR" b="1" dirty="0" smtClean="0">
                <a:latin typeface="Arial" panose="020B0604020202020204" pitchFamily="34" charset="0"/>
                <a:cs typeface="Arial" panose="020B0604020202020204" pitchFamily="34" charset="0"/>
              </a:rPr>
              <a:t>OBS. 2: </a:t>
            </a:r>
            <a:r>
              <a:rPr lang="pt-BR" dirty="0" smtClean="0">
                <a:latin typeface="Arial" panose="020B0604020202020204" pitchFamily="34" charset="0"/>
                <a:cs typeface="Arial" panose="020B0604020202020204" pitchFamily="34" charset="0"/>
              </a:rPr>
              <a:t>20 acordos bilaterais: </a:t>
            </a:r>
            <a:r>
              <a:rPr lang="pt-BR" dirty="0"/>
              <a:t>Bélgica (</a:t>
            </a:r>
            <a:r>
              <a:rPr lang="pt-BR" dirty="0">
                <a:hlinkClick r:id="rId3"/>
              </a:rPr>
              <a:t>Decreto n. 9.130/2017</a:t>
            </a:r>
            <a:r>
              <a:rPr lang="pt-BR" dirty="0" smtClean="0"/>
              <a:t>), Canadá </a:t>
            </a:r>
            <a:r>
              <a:rPr lang="pt-BR" dirty="0"/>
              <a:t>(</a:t>
            </a:r>
            <a:r>
              <a:rPr lang="pt-BR" dirty="0">
                <a:hlinkClick r:id="rId4"/>
              </a:rPr>
              <a:t>Decreto n. 6.747/2009</a:t>
            </a:r>
            <a:r>
              <a:rPr lang="pt-BR" dirty="0" smtClean="0"/>
              <a:t>), China </a:t>
            </a:r>
            <a:r>
              <a:rPr lang="pt-BR" dirty="0"/>
              <a:t>– República Popular da China (</a:t>
            </a:r>
            <a:r>
              <a:rPr lang="pt-BR" dirty="0">
                <a:hlinkClick r:id="rId5"/>
              </a:rPr>
              <a:t>Decreto n. 6.282/2007</a:t>
            </a:r>
            <a:r>
              <a:rPr lang="pt-BR" dirty="0" smtClean="0"/>
              <a:t>), Colômbia </a:t>
            </a:r>
            <a:r>
              <a:rPr lang="pt-BR" dirty="0"/>
              <a:t>(</a:t>
            </a:r>
            <a:r>
              <a:rPr lang="pt-BR" dirty="0">
                <a:hlinkClick r:id="rId6"/>
              </a:rPr>
              <a:t>Decreto n. 3.895/2001</a:t>
            </a:r>
            <a:r>
              <a:rPr lang="pt-BR" dirty="0" smtClean="0"/>
              <a:t>), Coreia </a:t>
            </a:r>
            <a:r>
              <a:rPr lang="pt-BR" dirty="0"/>
              <a:t>do Sul (</a:t>
            </a:r>
            <a:r>
              <a:rPr lang="pt-BR" dirty="0">
                <a:hlinkClick r:id="rId7"/>
              </a:rPr>
              <a:t>Decreto n. 5.721/2006</a:t>
            </a:r>
            <a:r>
              <a:rPr lang="pt-BR" dirty="0" smtClean="0"/>
              <a:t>), Cuba </a:t>
            </a:r>
            <a:r>
              <a:rPr lang="pt-BR" dirty="0"/>
              <a:t>(</a:t>
            </a:r>
            <a:r>
              <a:rPr lang="pt-BR" dirty="0">
                <a:hlinkClick r:id="rId8"/>
              </a:rPr>
              <a:t>Decreto n. 6.462/2008</a:t>
            </a:r>
            <a:r>
              <a:rPr lang="pt-BR" dirty="0" smtClean="0"/>
              <a:t>), Espanha </a:t>
            </a:r>
            <a:r>
              <a:rPr lang="pt-BR" dirty="0"/>
              <a:t>(</a:t>
            </a:r>
            <a:r>
              <a:rPr lang="pt-BR" dirty="0">
                <a:hlinkClick r:id="rId9"/>
              </a:rPr>
              <a:t>Decreto n. 6.681/2008</a:t>
            </a:r>
            <a:r>
              <a:rPr lang="pt-BR" dirty="0" smtClean="0"/>
              <a:t>), Estados </a:t>
            </a:r>
            <a:r>
              <a:rPr lang="pt-BR" dirty="0"/>
              <a:t>Unidos da América (</a:t>
            </a:r>
            <a:r>
              <a:rPr lang="pt-BR" dirty="0">
                <a:hlinkClick r:id="rId10"/>
              </a:rPr>
              <a:t>Decreto n. 3.810/2001</a:t>
            </a:r>
            <a:r>
              <a:rPr lang="pt-BR" dirty="0" smtClean="0"/>
              <a:t>), França </a:t>
            </a:r>
            <a:r>
              <a:rPr lang="pt-BR" dirty="0"/>
              <a:t>(</a:t>
            </a:r>
            <a:r>
              <a:rPr lang="pt-BR" dirty="0">
                <a:hlinkClick r:id="rId11"/>
              </a:rPr>
              <a:t>Decreto n. 3.324/1999</a:t>
            </a:r>
            <a:r>
              <a:rPr lang="pt-BR" dirty="0" smtClean="0"/>
              <a:t>), Honduras </a:t>
            </a:r>
            <a:r>
              <a:rPr lang="pt-BR" dirty="0"/>
              <a:t>(</a:t>
            </a:r>
            <a:r>
              <a:rPr lang="pt-BR" dirty="0">
                <a:hlinkClick r:id="rId12"/>
              </a:rPr>
              <a:t>Decreto n. 8.046/2013</a:t>
            </a:r>
            <a:r>
              <a:rPr lang="pt-BR" dirty="0" smtClean="0"/>
              <a:t>), Itália </a:t>
            </a:r>
            <a:r>
              <a:rPr lang="pt-BR" dirty="0"/>
              <a:t>(</a:t>
            </a:r>
            <a:r>
              <a:rPr lang="pt-BR" dirty="0">
                <a:hlinkClick r:id="rId13"/>
              </a:rPr>
              <a:t>Decreto n. 862/1993</a:t>
            </a:r>
            <a:r>
              <a:rPr lang="pt-BR" dirty="0" smtClean="0"/>
              <a:t>), México </a:t>
            </a:r>
            <a:r>
              <a:rPr lang="pt-BR" dirty="0"/>
              <a:t>(</a:t>
            </a:r>
            <a:r>
              <a:rPr lang="pt-BR" dirty="0">
                <a:hlinkClick r:id="rId14"/>
              </a:rPr>
              <a:t>Decreto 7.595/2011</a:t>
            </a:r>
            <a:r>
              <a:rPr lang="pt-BR" dirty="0" smtClean="0"/>
              <a:t>), Nigéria </a:t>
            </a:r>
            <a:r>
              <a:rPr lang="pt-BR" dirty="0"/>
              <a:t>(</a:t>
            </a:r>
            <a:r>
              <a:rPr lang="pt-BR" dirty="0">
                <a:hlinkClick r:id="rId15"/>
              </a:rPr>
              <a:t>Decreto 7.582/2011</a:t>
            </a:r>
            <a:r>
              <a:rPr lang="pt-BR" dirty="0" smtClean="0"/>
              <a:t>), Panamá </a:t>
            </a:r>
            <a:r>
              <a:rPr lang="pt-BR" dirty="0"/>
              <a:t>(</a:t>
            </a:r>
            <a:r>
              <a:rPr lang="pt-BR" dirty="0">
                <a:hlinkClick r:id="rId16"/>
              </a:rPr>
              <a:t>Decreto 7.596/2011</a:t>
            </a:r>
            <a:r>
              <a:rPr lang="pt-BR" dirty="0" smtClean="0"/>
              <a:t>), Peru </a:t>
            </a:r>
            <a:r>
              <a:rPr lang="pt-BR" dirty="0"/>
              <a:t>(</a:t>
            </a:r>
            <a:r>
              <a:rPr lang="pt-BR" dirty="0">
                <a:hlinkClick r:id="rId17"/>
              </a:rPr>
              <a:t>Decreto 3.988/2001</a:t>
            </a:r>
            <a:r>
              <a:rPr lang="pt-BR" dirty="0" smtClean="0"/>
              <a:t>), Portugal </a:t>
            </a:r>
            <a:r>
              <a:rPr lang="pt-BR" dirty="0"/>
              <a:t>(</a:t>
            </a:r>
            <a:r>
              <a:rPr lang="pt-BR" dirty="0">
                <a:hlinkClick r:id="rId18"/>
              </a:rPr>
              <a:t>Decreto n. 1.320/1994</a:t>
            </a:r>
            <a:r>
              <a:rPr lang="pt-BR" dirty="0" smtClean="0"/>
              <a:t>), Reino </a:t>
            </a:r>
            <a:r>
              <a:rPr lang="pt-BR" dirty="0"/>
              <a:t>Unido (</a:t>
            </a:r>
            <a:r>
              <a:rPr lang="pt-BR" dirty="0">
                <a:hlinkClick r:id="rId19"/>
              </a:rPr>
              <a:t>Decreto n. 8.047/2013</a:t>
            </a:r>
            <a:r>
              <a:rPr lang="pt-BR" dirty="0" smtClean="0"/>
              <a:t>), Suíça </a:t>
            </a:r>
            <a:r>
              <a:rPr lang="pt-BR" dirty="0"/>
              <a:t>(</a:t>
            </a:r>
            <a:r>
              <a:rPr lang="pt-BR" dirty="0">
                <a:hlinkClick r:id="rId20"/>
              </a:rPr>
              <a:t>Decreto n. 6.974/2009</a:t>
            </a:r>
            <a:r>
              <a:rPr lang="pt-BR" dirty="0" smtClean="0"/>
              <a:t>), Suriname </a:t>
            </a:r>
            <a:r>
              <a:rPr lang="pt-BR" dirty="0"/>
              <a:t>(</a:t>
            </a:r>
            <a:r>
              <a:rPr lang="pt-BR" dirty="0">
                <a:hlinkClick r:id="rId21"/>
              </a:rPr>
              <a:t>Decreto n. 6.832/2009</a:t>
            </a:r>
            <a:r>
              <a:rPr lang="pt-BR" dirty="0"/>
              <a:t>) </a:t>
            </a:r>
            <a:r>
              <a:rPr lang="pt-BR" dirty="0" smtClean="0"/>
              <a:t>e Ucrânia </a:t>
            </a:r>
            <a:r>
              <a:rPr lang="pt-BR" dirty="0"/>
              <a:t>(</a:t>
            </a:r>
            <a:r>
              <a:rPr lang="pt-BR" dirty="0">
                <a:hlinkClick r:id="rId22"/>
              </a:rPr>
              <a:t>Decreto n. 5.984/2006</a:t>
            </a:r>
            <a:r>
              <a:rPr lang="pt-BR" dirty="0" smtClean="0"/>
              <a:t>).</a:t>
            </a:r>
            <a:endParaRPr lang="pt-BR" dirty="0"/>
          </a:p>
        </p:txBody>
      </p:sp>
    </p:spTree>
    <p:extLst>
      <p:ext uri="{BB962C8B-B14F-4D97-AF65-F5344CB8AC3E}">
        <p14:creationId xmlns:p14="http://schemas.microsoft.com/office/powerpoint/2010/main" val="111534934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1"/>
            <a:ext cx="12192000" cy="6858001"/>
          </a:xfrm>
        </p:spPr>
        <p:txBody>
          <a:bodyPr>
            <a:noAutofit/>
          </a:bodyPr>
          <a:lstStyle/>
          <a:p>
            <a:pPr algn="just"/>
            <a:r>
              <a:rPr lang="pt-BR" sz="1650" dirty="0">
                <a:latin typeface="Arial" panose="020B0604020202020204" pitchFamily="34" charset="0"/>
                <a:cs typeface="Arial" panose="020B0604020202020204" pitchFamily="34" charset="0"/>
              </a:rPr>
              <a:t>Art. 61.  </a:t>
            </a:r>
            <a:r>
              <a:rPr lang="pt-BR" sz="1650" b="1" u="sng" dirty="0">
                <a:latin typeface="Arial" panose="020B0604020202020204" pitchFamily="34" charset="0"/>
                <a:cs typeface="Arial" panose="020B0604020202020204" pitchFamily="34" charset="0"/>
              </a:rPr>
              <a:t>Não havendo prejuízo para a produção da prova dos fatos e comprovado o interesse público ou social</a:t>
            </a:r>
            <a:r>
              <a:rPr lang="pt-BR" sz="1650" dirty="0">
                <a:latin typeface="Arial" panose="020B0604020202020204" pitchFamily="34" charset="0"/>
                <a:cs typeface="Arial" panose="020B0604020202020204" pitchFamily="34" charset="0"/>
              </a:rPr>
              <a:t>, ressalvado o disposto no art. 62 desta Lei, mediante autorização do juízo competente, ouvido o Ministério Público e cientificada a SENAD (Secretaria Nacional de Políticas Sobre Drogas), </a:t>
            </a:r>
            <a:r>
              <a:rPr lang="pt-BR" sz="1650" b="1" u="sng" dirty="0">
                <a:latin typeface="Arial" panose="020B0604020202020204" pitchFamily="34" charset="0"/>
                <a:cs typeface="Arial" panose="020B0604020202020204" pitchFamily="34" charset="0"/>
              </a:rPr>
              <a:t>os bens apreendidos poderão ser utilizados</a:t>
            </a:r>
            <a:r>
              <a:rPr lang="pt-BR" sz="1650" dirty="0">
                <a:latin typeface="Arial" panose="020B0604020202020204" pitchFamily="34" charset="0"/>
                <a:cs typeface="Arial" panose="020B0604020202020204" pitchFamily="34" charset="0"/>
              </a:rPr>
              <a:t> pelos órgãos ou pelas entidades que atuam na prevenção do uso indevido, na atenção e reinserção social de usuários e dependentes de drogas e na repressão à produção não autorizada e ao tráfico ilícito de drogas, </a:t>
            </a:r>
            <a:r>
              <a:rPr lang="pt-BR" sz="1650" b="1" u="sng" dirty="0">
                <a:latin typeface="Arial" panose="020B0604020202020204" pitchFamily="34" charset="0"/>
                <a:cs typeface="Arial" panose="020B0604020202020204" pitchFamily="34" charset="0"/>
              </a:rPr>
              <a:t>exclusivamente no interesse dessas atividades</a:t>
            </a:r>
            <a:r>
              <a:rPr lang="pt-BR" sz="1650" dirty="0">
                <a:latin typeface="Arial" panose="020B0604020202020204" pitchFamily="34" charset="0"/>
                <a:cs typeface="Arial" panose="020B0604020202020204" pitchFamily="34" charset="0"/>
              </a:rPr>
              <a:t>.</a:t>
            </a:r>
          </a:p>
          <a:p>
            <a:pPr marL="0" indent="0" algn="just">
              <a:buNone/>
            </a:pPr>
            <a:r>
              <a:rPr lang="pt-BR" sz="1650" dirty="0">
                <a:latin typeface="Arial" panose="020B0604020202020204" pitchFamily="34" charset="0"/>
                <a:cs typeface="Arial" panose="020B0604020202020204" pitchFamily="34" charset="0"/>
              </a:rPr>
              <a:t>Parágrafo único.  Recaindo a autorização sobre </a:t>
            </a:r>
            <a:r>
              <a:rPr lang="pt-BR" sz="1650" b="1" u="sng" dirty="0">
                <a:latin typeface="Arial" panose="020B0604020202020204" pitchFamily="34" charset="0"/>
                <a:cs typeface="Arial" panose="020B0604020202020204" pitchFamily="34" charset="0"/>
              </a:rPr>
              <a:t>veículos, embarcações ou aeronaves</a:t>
            </a:r>
            <a:r>
              <a:rPr lang="pt-BR" sz="1650" dirty="0">
                <a:latin typeface="Arial" panose="020B0604020202020204" pitchFamily="34" charset="0"/>
                <a:cs typeface="Arial" panose="020B0604020202020204" pitchFamily="34" charset="0"/>
              </a:rPr>
              <a:t>, o juiz ordenará à autoridade de trânsito ou ao equivalente órgão de registro e controle a expedição de </a:t>
            </a:r>
            <a:r>
              <a:rPr lang="pt-BR" sz="1650" b="1" u="sng" dirty="0">
                <a:latin typeface="Arial" panose="020B0604020202020204" pitchFamily="34" charset="0"/>
                <a:cs typeface="Arial" panose="020B0604020202020204" pitchFamily="34" charset="0"/>
              </a:rPr>
              <a:t>certificado provisório de registro e licenciamento</a:t>
            </a:r>
            <a:r>
              <a:rPr lang="pt-BR" sz="1650" dirty="0">
                <a:latin typeface="Arial" panose="020B0604020202020204" pitchFamily="34" charset="0"/>
                <a:cs typeface="Arial" panose="020B0604020202020204" pitchFamily="34" charset="0"/>
              </a:rPr>
              <a:t>, em favor da instituição à qual tenha deferido o uso, ficando esta livre do pagamento de multas, encargos e tributos anteriores, até o trânsito em julgado da decisão que decretar o seu perdimento em favor da União</a:t>
            </a:r>
            <a:r>
              <a:rPr lang="pt-BR" sz="1650" dirty="0" smtClean="0">
                <a:latin typeface="Arial" panose="020B0604020202020204" pitchFamily="34" charset="0"/>
                <a:cs typeface="Arial" panose="020B0604020202020204" pitchFamily="34" charset="0"/>
              </a:rPr>
              <a:t>.</a:t>
            </a:r>
          </a:p>
          <a:p>
            <a:pPr algn="just"/>
            <a:r>
              <a:rPr lang="pt-BR" sz="1650" dirty="0">
                <a:latin typeface="Arial" panose="020B0604020202020204" pitchFamily="34" charset="0"/>
                <a:cs typeface="Arial" panose="020B0604020202020204" pitchFamily="34" charset="0"/>
              </a:rPr>
              <a:t>Art. 62.  Os veículos, embarcações, aeronaves e quaisquer outros meios de transporte, os maquinários, utensílios, instrumentos e objetos de qualquer natureza, utilizados para a prática dos crimes definidos nesta Lei, após a sua regular apreensão, ficarão sob custódia da autoridade de polícia judiciária, excetuadas as armas, que serão recolhidas na forma de legislação específica.</a:t>
            </a:r>
          </a:p>
          <a:p>
            <a:pPr marL="0" indent="0" algn="just">
              <a:buNone/>
            </a:pPr>
            <a:r>
              <a:rPr lang="pt-BR" sz="1650" dirty="0" smtClean="0">
                <a:latin typeface="Arial" panose="020B0604020202020204" pitchFamily="34" charset="0"/>
                <a:cs typeface="Arial" panose="020B0604020202020204" pitchFamily="34" charset="0"/>
              </a:rPr>
              <a:t>§§ 1º e 11: o juiz pode autorizar, mediante prova do interesse público, o uso dos veículos pela autoridade policial, sob sua responsabilidade. O certificado provisório isenta de pagamento de tributos e multas o órgão que os utilizar, até o trânsito em julgado, quando ocorrerá, se o caso, o perdimento dos bens em favor da União.</a:t>
            </a:r>
            <a:endParaRPr lang="pt-BR" sz="1650" dirty="0">
              <a:latin typeface="Arial" panose="020B0604020202020204" pitchFamily="34" charset="0"/>
              <a:cs typeface="Arial" panose="020B0604020202020204" pitchFamily="34" charset="0"/>
            </a:endParaRPr>
          </a:p>
          <a:p>
            <a:pPr marL="0" indent="0" algn="just">
              <a:buNone/>
            </a:pPr>
            <a:r>
              <a:rPr lang="pt-BR" sz="1650" dirty="0" smtClean="0">
                <a:latin typeface="Arial" panose="020B0604020202020204" pitchFamily="34" charset="0"/>
                <a:cs typeface="Arial" panose="020B0604020202020204" pitchFamily="34" charset="0"/>
              </a:rPr>
              <a:t>§§ 2º e 3º: </a:t>
            </a:r>
            <a:r>
              <a:rPr lang="pt-BR" sz="1650" dirty="0">
                <a:latin typeface="Arial" panose="020B0604020202020204" pitchFamily="34" charset="0"/>
                <a:cs typeface="Arial" panose="020B0604020202020204" pitchFamily="34" charset="0"/>
              </a:rPr>
              <a:t>valores </a:t>
            </a:r>
            <a:r>
              <a:rPr lang="pt-BR" sz="1650" dirty="0" smtClean="0">
                <a:latin typeface="Arial" panose="020B0604020202020204" pitchFamily="34" charset="0"/>
                <a:cs typeface="Arial" panose="020B0604020202020204" pitchFamily="34" charset="0"/>
              </a:rPr>
              <a:t>apreendidos devem ser convertidos em moeda corrente nacional, enquanto </a:t>
            </a:r>
            <a:r>
              <a:rPr lang="pt-BR" sz="1650" dirty="0">
                <a:latin typeface="Arial" panose="020B0604020202020204" pitchFamily="34" charset="0"/>
                <a:cs typeface="Arial" panose="020B0604020202020204" pitchFamily="34" charset="0"/>
              </a:rPr>
              <a:t>títulos de crédito devem ser </a:t>
            </a:r>
            <a:r>
              <a:rPr lang="pt-BR" sz="1650" dirty="0" smtClean="0">
                <a:latin typeface="Arial" panose="020B0604020202020204" pitchFamily="34" charset="0"/>
                <a:cs typeface="Arial" panose="020B0604020202020204" pitchFamily="34" charset="0"/>
              </a:rPr>
              <a:t>compensados após a instrução do IP com as respectivas cópias. Tudo deve ser depositado em conta judicial, com juntada aos autos de recibo.</a:t>
            </a:r>
          </a:p>
          <a:p>
            <a:pPr marL="0" indent="0" algn="just">
              <a:buNone/>
            </a:pPr>
            <a:r>
              <a:rPr lang="pt-BR" sz="1650" dirty="0" smtClean="0">
                <a:latin typeface="Arial" panose="020B0604020202020204" pitchFamily="34" charset="0"/>
                <a:cs typeface="Arial" panose="020B0604020202020204" pitchFamily="34" charset="0"/>
              </a:rPr>
              <a:t>§§ 4º a 7º: em petição autônoma e autuada em apartado, o MP deve pedir a alienação dos bens apreendidos, relacionados pormenorizadamente, com exceção daqueles que a SENAD considerar úteis ao trabalho policial. O juiz decidirá, confirmando o nexo de instrumentalidade entre infrações penais sob exame e coisas apreendidas, além do risco de deterioração ou perda do valor econômico pelo decurso do tempo. O interessado, se o caso, será intimado até por edital com prazo de 05 dias.</a:t>
            </a:r>
            <a:endParaRPr lang="pt-BR" sz="1650" dirty="0">
              <a:latin typeface="Arial" panose="020B0604020202020204" pitchFamily="34" charset="0"/>
              <a:cs typeface="Arial" panose="020B0604020202020204" pitchFamily="34" charset="0"/>
            </a:endParaRPr>
          </a:p>
          <a:p>
            <a:pPr marL="0" indent="0">
              <a:buNone/>
            </a:pPr>
            <a:r>
              <a:rPr lang="pt-BR" sz="1650" dirty="0" smtClean="0">
                <a:latin typeface="Arial" panose="020B0604020202020204" pitchFamily="34" charset="0"/>
                <a:cs typeface="Arial" panose="020B0604020202020204" pitchFamily="34" charset="0"/>
              </a:rPr>
              <a:t>§§ 8º e 9º: as coisas alienadas em leilão terão os respectivos valores disponibilizados em conta judicial até o fim da ação penal, sendo remetidos ao FUNAD se nenhum interessado surgir ou comprovar seu direito sobre eles.</a:t>
            </a:r>
          </a:p>
        </p:txBody>
      </p:sp>
    </p:spTree>
    <p:extLst>
      <p:ext uri="{BB962C8B-B14F-4D97-AF65-F5344CB8AC3E}">
        <p14:creationId xmlns:p14="http://schemas.microsoft.com/office/powerpoint/2010/main" val="199076374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1"/>
            <a:ext cx="12192000" cy="6858001"/>
          </a:xfrm>
        </p:spPr>
        <p:txBody>
          <a:bodyPr>
            <a:noAutofit/>
          </a:bodyPr>
          <a:lstStyle/>
          <a:p>
            <a:pPr marL="0" indent="0" algn="just">
              <a:buNone/>
            </a:pPr>
            <a:r>
              <a:rPr lang="pt-BR" sz="2000" dirty="0" smtClean="0">
                <a:latin typeface="Arial" panose="020B0604020202020204" pitchFamily="34" charset="0"/>
                <a:cs typeface="Arial" panose="020B0604020202020204" pitchFamily="34" charset="0"/>
              </a:rPr>
              <a:t>§ 10: Terão </a:t>
            </a:r>
            <a:r>
              <a:rPr lang="pt-BR" sz="2000" dirty="0">
                <a:latin typeface="Arial" panose="020B0604020202020204" pitchFamily="34" charset="0"/>
                <a:cs typeface="Arial" panose="020B0604020202020204" pitchFamily="34" charset="0"/>
              </a:rPr>
              <a:t>apenas </a:t>
            </a:r>
            <a:r>
              <a:rPr lang="pt-BR" sz="2000" b="1" u="sng" dirty="0">
                <a:latin typeface="Arial" panose="020B0604020202020204" pitchFamily="34" charset="0"/>
                <a:cs typeface="Arial" panose="020B0604020202020204" pitchFamily="34" charset="0"/>
              </a:rPr>
              <a:t>efeito devolutivo</a:t>
            </a:r>
            <a:r>
              <a:rPr lang="pt-BR" sz="2000" dirty="0">
                <a:latin typeface="Arial" panose="020B0604020202020204" pitchFamily="34" charset="0"/>
                <a:cs typeface="Arial" panose="020B0604020202020204" pitchFamily="34" charset="0"/>
              </a:rPr>
              <a:t> os </a:t>
            </a:r>
            <a:r>
              <a:rPr lang="pt-BR" sz="2000" b="1" u="sng" dirty="0">
                <a:latin typeface="Arial" panose="020B0604020202020204" pitchFamily="34" charset="0"/>
                <a:cs typeface="Arial" panose="020B0604020202020204" pitchFamily="34" charset="0"/>
              </a:rPr>
              <a:t>recursos</a:t>
            </a:r>
            <a:r>
              <a:rPr lang="pt-BR" sz="2000" dirty="0">
                <a:latin typeface="Arial" panose="020B0604020202020204" pitchFamily="34" charset="0"/>
                <a:cs typeface="Arial" panose="020B0604020202020204" pitchFamily="34" charset="0"/>
              </a:rPr>
              <a:t> interpostos contra as decisões proferidas no curso do procedimento previsto neste artigo.</a:t>
            </a:r>
          </a:p>
          <a:p>
            <a:pPr algn="just"/>
            <a:r>
              <a:rPr lang="pt-BR" sz="2000" dirty="0" smtClean="0">
                <a:latin typeface="Arial" panose="020B0604020202020204" pitchFamily="34" charset="0"/>
                <a:cs typeface="Arial" panose="020B0604020202020204" pitchFamily="34" charset="0"/>
              </a:rPr>
              <a:t>Art</a:t>
            </a:r>
            <a:r>
              <a:rPr lang="pt-BR" sz="2000" dirty="0">
                <a:latin typeface="Arial" panose="020B0604020202020204" pitchFamily="34" charset="0"/>
                <a:cs typeface="Arial" panose="020B0604020202020204" pitchFamily="34" charset="0"/>
              </a:rPr>
              <a:t>. 63.  Ao proferir a sentença de mérito, o juiz decidirá sobre o perdimento do produto, bem ou valor apreendido, </a:t>
            </a:r>
            <a:r>
              <a:rPr lang="pt-BR" sz="2000" dirty="0" err="1">
                <a:latin typeface="Arial" panose="020B0604020202020204" pitchFamily="34" charset="0"/>
                <a:cs typeface="Arial" panose="020B0604020202020204" pitchFamily="34" charset="0"/>
              </a:rPr>
              <a:t>seqüestrado</a:t>
            </a:r>
            <a:r>
              <a:rPr lang="pt-BR" sz="2000" dirty="0">
                <a:latin typeface="Arial" panose="020B0604020202020204" pitchFamily="34" charset="0"/>
                <a:cs typeface="Arial" panose="020B0604020202020204" pitchFamily="34" charset="0"/>
              </a:rPr>
              <a:t> ou declarado indisponível.</a:t>
            </a:r>
          </a:p>
          <a:p>
            <a:pPr marL="0" indent="0" algn="just">
              <a:buNone/>
            </a:pPr>
            <a:r>
              <a:rPr lang="pt-BR" sz="2000" dirty="0">
                <a:latin typeface="Arial" panose="020B0604020202020204" pitchFamily="34" charset="0"/>
                <a:cs typeface="Arial" panose="020B0604020202020204" pitchFamily="34" charset="0"/>
              </a:rPr>
              <a:t>§ </a:t>
            </a:r>
            <a:r>
              <a:rPr lang="pt-BR" sz="2000" dirty="0" smtClean="0">
                <a:latin typeface="Arial" panose="020B0604020202020204" pitchFamily="34" charset="0"/>
                <a:cs typeface="Arial" panose="020B0604020202020204" pitchFamily="34" charset="0"/>
              </a:rPr>
              <a:t>1º: Os </a:t>
            </a:r>
            <a:r>
              <a:rPr lang="pt-BR" sz="2000" dirty="0">
                <a:latin typeface="Arial" panose="020B0604020202020204" pitchFamily="34" charset="0"/>
                <a:cs typeface="Arial" panose="020B0604020202020204" pitchFamily="34" charset="0"/>
              </a:rPr>
              <a:t>valores apreendidos em decorrência dos crimes tipificados nesta Lei e que não forem objeto de tutela cautelar, após decretado o seu perdimento em favor da União, serão revertidos diretamente ao </a:t>
            </a:r>
            <a:r>
              <a:rPr lang="pt-BR" sz="2000" dirty="0" smtClean="0">
                <a:latin typeface="Arial" panose="020B0604020202020204" pitchFamily="34" charset="0"/>
                <a:cs typeface="Arial" panose="020B0604020202020204" pitchFamily="34" charset="0"/>
              </a:rPr>
              <a:t>FUNAD.</a:t>
            </a:r>
            <a:endParaRPr lang="pt-BR" sz="2000" dirty="0">
              <a:latin typeface="Arial" panose="020B0604020202020204" pitchFamily="34" charset="0"/>
              <a:cs typeface="Arial" panose="020B0604020202020204" pitchFamily="34" charset="0"/>
            </a:endParaRPr>
          </a:p>
          <a:p>
            <a:pPr marL="0" indent="0" algn="just">
              <a:buNone/>
            </a:pPr>
            <a:r>
              <a:rPr lang="pt-BR" sz="2000" dirty="0">
                <a:latin typeface="Arial" panose="020B0604020202020204" pitchFamily="34" charset="0"/>
                <a:cs typeface="Arial" panose="020B0604020202020204" pitchFamily="34" charset="0"/>
              </a:rPr>
              <a:t>§ </a:t>
            </a:r>
            <a:r>
              <a:rPr lang="pt-BR" sz="2000" dirty="0" smtClean="0">
                <a:latin typeface="Arial" panose="020B0604020202020204" pitchFamily="34" charset="0"/>
                <a:cs typeface="Arial" panose="020B0604020202020204" pitchFamily="34" charset="0"/>
              </a:rPr>
              <a:t>2º: </a:t>
            </a:r>
            <a:r>
              <a:rPr lang="pt-BR" sz="2000" b="1" u="sng" dirty="0" smtClean="0">
                <a:latin typeface="Arial" panose="020B0604020202020204" pitchFamily="34" charset="0"/>
                <a:cs typeface="Arial" panose="020B0604020202020204" pitchFamily="34" charset="0"/>
              </a:rPr>
              <a:t>Compete </a:t>
            </a:r>
            <a:r>
              <a:rPr lang="pt-BR" sz="2000" b="1" u="sng" dirty="0">
                <a:latin typeface="Arial" panose="020B0604020202020204" pitchFamily="34" charset="0"/>
                <a:cs typeface="Arial" panose="020B0604020202020204" pitchFamily="34" charset="0"/>
              </a:rPr>
              <a:t>à </a:t>
            </a:r>
            <a:r>
              <a:rPr lang="pt-BR" sz="2000" b="1" u="sng" dirty="0" smtClean="0">
                <a:latin typeface="Arial" panose="020B0604020202020204" pitchFamily="34" charset="0"/>
                <a:cs typeface="Arial" panose="020B0604020202020204" pitchFamily="34" charset="0"/>
              </a:rPr>
              <a:t>SENAD a </a:t>
            </a:r>
            <a:r>
              <a:rPr lang="pt-BR" sz="2000" b="1" u="sng" dirty="0">
                <a:latin typeface="Arial" panose="020B0604020202020204" pitchFamily="34" charset="0"/>
                <a:cs typeface="Arial" panose="020B0604020202020204" pitchFamily="34" charset="0"/>
              </a:rPr>
              <a:t>alienação</a:t>
            </a:r>
            <a:r>
              <a:rPr lang="pt-BR" sz="2000" dirty="0">
                <a:latin typeface="Arial" panose="020B0604020202020204" pitchFamily="34" charset="0"/>
                <a:cs typeface="Arial" panose="020B0604020202020204" pitchFamily="34" charset="0"/>
              </a:rPr>
              <a:t> dos bens apreendidos e não leiloados em caráter cautelar, cujo perdimento já tenha sido decretado em favor da União</a:t>
            </a:r>
            <a:r>
              <a:rPr lang="pt-BR" sz="2000" dirty="0" smtClean="0">
                <a:latin typeface="Arial" panose="020B0604020202020204" pitchFamily="34" charset="0"/>
                <a:cs typeface="Arial" panose="020B0604020202020204" pitchFamily="34" charset="0"/>
              </a:rPr>
              <a:t>.</a:t>
            </a:r>
          </a:p>
          <a:p>
            <a:pPr marL="0" indent="0" algn="just">
              <a:buNone/>
            </a:pPr>
            <a:r>
              <a:rPr lang="pt-BR" sz="2000" dirty="0" smtClean="0">
                <a:latin typeface="Arial" panose="020B0604020202020204" pitchFamily="34" charset="0"/>
                <a:cs typeface="Arial" panose="020B0604020202020204" pitchFamily="34" charset="0"/>
              </a:rPr>
              <a:t>§ 3º: A SENAD poderá </a:t>
            </a:r>
            <a:r>
              <a:rPr lang="pt-BR" sz="2000" dirty="0">
                <a:latin typeface="Arial" panose="020B0604020202020204" pitchFamily="34" charset="0"/>
                <a:cs typeface="Arial" panose="020B0604020202020204" pitchFamily="34" charset="0"/>
              </a:rPr>
              <a:t>firmar </a:t>
            </a:r>
            <a:r>
              <a:rPr lang="pt-BR" sz="2000" b="1" u="sng" dirty="0">
                <a:latin typeface="Arial" panose="020B0604020202020204" pitchFamily="34" charset="0"/>
                <a:cs typeface="Arial" panose="020B0604020202020204" pitchFamily="34" charset="0"/>
              </a:rPr>
              <a:t>convênios de cooperação</a:t>
            </a:r>
            <a:r>
              <a:rPr lang="pt-BR" sz="2000" dirty="0">
                <a:latin typeface="Arial" panose="020B0604020202020204" pitchFamily="34" charset="0"/>
                <a:cs typeface="Arial" panose="020B0604020202020204" pitchFamily="34" charset="0"/>
              </a:rPr>
              <a:t>, a fim de dar imediato cumprimento ao estabelecido no § 2</a:t>
            </a:r>
            <a:r>
              <a:rPr lang="pt-BR" sz="2000" u="sng" baseline="30000" dirty="0">
                <a:latin typeface="Arial" panose="020B0604020202020204" pitchFamily="34" charset="0"/>
                <a:cs typeface="Arial" panose="020B0604020202020204" pitchFamily="34" charset="0"/>
              </a:rPr>
              <a:t>o</a:t>
            </a:r>
            <a:r>
              <a:rPr lang="pt-BR" sz="2000" dirty="0">
                <a:latin typeface="Arial" panose="020B0604020202020204" pitchFamily="34" charset="0"/>
                <a:cs typeface="Arial" panose="020B0604020202020204" pitchFamily="34" charset="0"/>
              </a:rPr>
              <a:t> deste artigo</a:t>
            </a:r>
            <a:r>
              <a:rPr lang="pt-BR" sz="2000" dirty="0" smtClean="0">
                <a:latin typeface="Arial" panose="020B0604020202020204" pitchFamily="34" charset="0"/>
                <a:cs typeface="Arial" panose="020B0604020202020204" pitchFamily="34" charset="0"/>
              </a:rPr>
              <a:t>.</a:t>
            </a:r>
          </a:p>
          <a:p>
            <a:pPr marL="0" indent="0" algn="just">
              <a:buNone/>
            </a:pPr>
            <a:r>
              <a:rPr lang="pt-BR" sz="2000" dirty="0" smtClean="0">
                <a:latin typeface="Arial" panose="020B0604020202020204" pitchFamily="34" charset="0"/>
                <a:cs typeface="Arial" panose="020B0604020202020204" pitchFamily="34" charset="0"/>
              </a:rPr>
              <a:t>§ 4º: Transitada </a:t>
            </a:r>
            <a:r>
              <a:rPr lang="pt-BR" sz="2000" dirty="0">
                <a:latin typeface="Arial" panose="020B0604020202020204" pitchFamily="34" charset="0"/>
                <a:cs typeface="Arial" panose="020B0604020202020204" pitchFamily="34" charset="0"/>
              </a:rPr>
              <a:t>em julgado a sentença condenatória, o juiz do processo, de ofício ou a requerimento do Ministério Público, remeterá à </a:t>
            </a:r>
            <a:r>
              <a:rPr lang="pt-BR" sz="2000" dirty="0" smtClean="0">
                <a:latin typeface="Arial" panose="020B0604020202020204" pitchFamily="34" charset="0"/>
                <a:cs typeface="Arial" panose="020B0604020202020204" pitchFamily="34" charset="0"/>
              </a:rPr>
              <a:t>SENAD a relação </a:t>
            </a:r>
            <a:r>
              <a:rPr lang="pt-BR" sz="2000" dirty="0">
                <a:latin typeface="Arial" panose="020B0604020202020204" pitchFamily="34" charset="0"/>
                <a:cs typeface="Arial" panose="020B0604020202020204" pitchFamily="34" charset="0"/>
              </a:rPr>
              <a:t>dos bens, direitos e valores declarados perdidos em favor da União, indicando, quanto aos bens, o local em que se encontram e a entidade ou o órgão em cujo poder estejam, para os fins de sua destinação nos termos da legislação vigente.</a:t>
            </a:r>
          </a:p>
          <a:p>
            <a:pPr algn="just"/>
            <a:r>
              <a:rPr lang="pt-BR" sz="2000" dirty="0">
                <a:latin typeface="Arial" panose="020B0604020202020204" pitchFamily="34" charset="0"/>
                <a:cs typeface="Arial" panose="020B0604020202020204" pitchFamily="34" charset="0"/>
              </a:rPr>
              <a:t>Art. 64.  A União, por intermédio da </a:t>
            </a:r>
            <a:r>
              <a:rPr lang="pt-BR" sz="2000" dirty="0" smtClean="0">
                <a:latin typeface="Arial" panose="020B0604020202020204" pitchFamily="34" charset="0"/>
                <a:cs typeface="Arial" panose="020B0604020202020204" pitchFamily="34" charset="0"/>
              </a:rPr>
              <a:t>SENAD, </a:t>
            </a:r>
            <a:r>
              <a:rPr lang="pt-BR" sz="2000" dirty="0">
                <a:latin typeface="Arial" panose="020B0604020202020204" pitchFamily="34" charset="0"/>
                <a:cs typeface="Arial" panose="020B0604020202020204" pitchFamily="34" charset="0"/>
              </a:rPr>
              <a:t>poderá firmar </a:t>
            </a:r>
            <a:r>
              <a:rPr lang="pt-BR" sz="2000" b="1" u="sng" dirty="0">
                <a:latin typeface="Arial" panose="020B0604020202020204" pitchFamily="34" charset="0"/>
                <a:cs typeface="Arial" panose="020B0604020202020204" pitchFamily="34" charset="0"/>
              </a:rPr>
              <a:t>convênio</a:t>
            </a:r>
            <a:r>
              <a:rPr lang="pt-BR" sz="2000" dirty="0">
                <a:latin typeface="Arial" panose="020B0604020202020204" pitchFamily="34" charset="0"/>
                <a:cs typeface="Arial" panose="020B0604020202020204" pitchFamily="34" charset="0"/>
              </a:rPr>
              <a:t> com os Estados, com o Distrito Federal e com organismos orientados para a prevenção do uso indevido de drogas, a atenção e a reinserção social de usuários ou dependentes e a atuação na repressão à produção não autorizada e ao tráfico ilícito de drogas, com vistas na liberação de equipamentos e de recursos por ela arrecadados, para a implantação e execução de programas relacionados à questão das drogas</a:t>
            </a:r>
            <a:r>
              <a:rPr lang="pt-BR" sz="2000" dirty="0" smtClean="0">
                <a:latin typeface="Arial" panose="020B0604020202020204" pitchFamily="34" charset="0"/>
                <a:cs typeface="Arial" panose="020B0604020202020204" pitchFamily="34" charset="0"/>
              </a:rPr>
              <a:t>.</a:t>
            </a:r>
          </a:p>
          <a:p>
            <a:pPr marL="0" indent="0" algn="just">
              <a:buNone/>
            </a:pPr>
            <a:r>
              <a:rPr lang="pt-BR" sz="2000" b="1" dirty="0" smtClean="0">
                <a:latin typeface="Arial" panose="020B0604020202020204" pitchFamily="34" charset="0"/>
                <a:cs typeface="Arial" panose="020B0604020202020204" pitchFamily="34" charset="0"/>
              </a:rPr>
              <a:t>OBS.: o art. 73, das disposições transitórias, tratou do tema originalmente.</a:t>
            </a:r>
            <a:endParaRPr lang="pt-BR"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0774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2103437"/>
            <a:ext cx="10515600" cy="1325563"/>
          </a:xfrm>
        </p:spPr>
        <p:txBody>
          <a:bodyPr/>
          <a:lstStyle/>
          <a:p>
            <a:pPr algn="ctr"/>
            <a:r>
              <a:rPr lang="pt-BR" b="1" dirty="0" smtClean="0">
                <a:latin typeface="Arial" panose="020B0604020202020204" pitchFamily="34" charset="0"/>
                <a:cs typeface="Arial" panose="020B0604020202020204" pitchFamily="34" charset="0"/>
              </a:rPr>
              <a:t>Disposições Finais e Transitórias</a:t>
            </a:r>
            <a:endParaRPr lang="pt-B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0708868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1"/>
            <a:ext cx="12192000" cy="6858001"/>
          </a:xfrm>
        </p:spPr>
        <p:txBody>
          <a:bodyPr>
            <a:noAutofit/>
          </a:bodyPr>
          <a:lstStyle/>
          <a:p>
            <a:pPr algn="just"/>
            <a:r>
              <a:rPr lang="pt-BR" sz="1800" dirty="0">
                <a:latin typeface="Arial" panose="020B0604020202020204" pitchFamily="34" charset="0"/>
                <a:cs typeface="Arial" panose="020B0604020202020204" pitchFamily="34" charset="0"/>
              </a:rPr>
              <a:t>Art. 68.  A União, os Estados, o Distrito Federal e os Municípios poderão criar </a:t>
            </a:r>
            <a:r>
              <a:rPr lang="pt-BR" sz="1800" b="1" u="sng" dirty="0">
                <a:latin typeface="Arial" panose="020B0604020202020204" pitchFamily="34" charset="0"/>
                <a:cs typeface="Arial" panose="020B0604020202020204" pitchFamily="34" charset="0"/>
              </a:rPr>
              <a:t>estímulos fiscais e outros</a:t>
            </a:r>
            <a:r>
              <a:rPr lang="pt-BR" sz="1800" dirty="0">
                <a:latin typeface="Arial" panose="020B0604020202020204" pitchFamily="34" charset="0"/>
                <a:cs typeface="Arial" panose="020B0604020202020204" pitchFamily="34" charset="0"/>
              </a:rPr>
              <a:t>, destinados às pessoas físicas e jurídicas que colaborem na prevenção do uso indevido de drogas, atenção e reinserção social de usuários e dependentes e na repressão da produção não autorizada e do tráfico ilícito de drogas.</a:t>
            </a:r>
          </a:p>
          <a:p>
            <a:pPr algn="just"/>
            <a:r>
              <a:rPr lang="pt-BR" sz="1800" dirty="0">
                <a:latin typeface="Arial" panose="020B0604020202020204" pitchFamily="34" charset="0"/>
                <a:cs typeface="Arial" panose="020B0604020202020204" pitchFamily="34" charset="0"/>
              </a:rPr>
              <a:t>Art. 69.  No caso de </a:t>
            </a:r>
            <a:r>
              <a:rPr lang="pt-BR" sz="1800" b="1" u="sng" dirty="0">
                <a:latin typeface="Arial" panose="020B0604020202020204" pitchFamily="34" charset="0"/>
                <a:cs typeface="Arial" panose="020B0604020202020204" pitchFamily="34" charset="0"/>
              </a:rPr>
              <a:t>falência ou liquidação extrajudicial</a:t>
            </a:r>
            <a:r>
              <a:rPr lang="pt-BR" sz="1800" dirty="0">
                <a:latin typeface="Arial" panose="020B0604020202020204" pitchFamily="34" charset="0"/>
                <a:cs typeface="Arial" panose="020B0604020202020204" pitchFamily="34" charset="0"/>
              </a:rPr>
              <a:t> de empresas ou estabelecimentos hospitalares, de pesquisa, de ensino, ou congêneres, assim como nos serviços de saúde que produzirem, venderem, adquirirem, consumirem, prescreverem ou fornecerem drogas ou de qualquer outro em que existam essas substâncias ou produtos, incumbe ao juízo perante o qual tramite o feito:</a:t>
            </a:r>
          </a:p>
          <a:p>
            <a:pPr marL="0" indent="0" algn="just">
              <a:buNone/>
            </a:pPr>
            <a:r>
              <a:rPr lang="pt-BR" sz="1800" dirty="0">
                <a:latin typeface="Arial" panose="020B0604020202020204" pitchFamily="34" charset="0"/>
                <a:cs typeface="Arial" panose="020B0604020202020204" pitchFamily="34" charset="0"/>
              </a:rPr>
              <a:t>I - determinar, imediatamente à ciência da falência ou liquidação, sejam lacradas suas instalações;</a:t>
            </a:r>
          </a:p>
          <a:p>
            <a:pPr marL="0" indent="0" algn="just">
              <a:buNone/>
            </a:pPr>
            <a:r>
              <a:rPr lang="pt-BR" sz="1800" dirty="0">
                <a:latin typeface="Arial" panose="020B0604020202020204" pitchFamily="34" charset="0"/>
                <a:cs typeface="Arial" panose="020B0604020202020204" pitchFamily="34" charset="0"/>
              </a:rPr>
              <a:t>II - ordenar à autoridade sanitária competente a urgente adoção das medidas necessárias ao recebimento e guarda, em depósito, das drogas arrecadadas;</a:t>
            </a:r>
          </a:p>
          <a:p>
            <a:pPr marL="0" indent="0" algn="just">
              <a:buNone/>
            </a:pPr>
            <a:r>
              <a:rPr lang="pt-BR" sz="1800" dirty="0">
                <a:latin typeface="Arial" panose="020B0604020202020204" pitchFamily="34" charset="0"/>
                <a:cs typeface="Arial" panose="020B0604020202020204" pitchFamily="34" charset="0"/>
              </a:rPr>
              <a:t>III - dar ciência ao órgão do Ministério Público, para acompanhar o feito.</a:t>
            </a:r>
          </a:p>
          <a:p>
            <a:pPr marL="0" indent="0" algn="just">
              <a:buNone/>
            </a:pPr>
            <a:r>
              <a:rPr lang="pt-BR" sz="1800" dirty="0">
                <a:latin typeface="Arial" panose="020B0604020202020204" pitchFamily="34" charset="0"/>
                <a:cs typeface="Arial" panose="020B0604020202020204" pitchFamily="34" charset="0"/>
              </a:rPr>
              <a:t>§ </a:t>
            </a:r>
            <a:r>
              <a:rPr lang="pt-BR" sz="1800" dirty="0" smtClean="0">
                <a:latin typeface="Arial" panose="020B0604020202020204" pitchFamily="34" charset="0"/>
                <a:cs typeface="Arial" panose="020B0604020202020204" pitchFamily="34" charset="0"/>
              </a:rPr>
              <a:t>1º: Da </a:t>
            </a:r>
            <a:r>
              <a:rPr lang="pt-BR" sz="1800" dirty="0">
                <a:latin typeface="Arial" panose="020B0604020202020204" pitchFamily="34" charset="0"/>
                <a:cs typeface="Arial" panose="020B0604020202020204" pitchFamily="34" charset="0"/>
              </a:rPr>
              <a:t>licitação para alienação de substâncias ou produtos não proscritos referidos no inciso II do caput deste artigo, só podem participar pessoas jurídicas regularmente habilitadas na área de saúde ou de pesquisa científica que comprovem a destinação lícita a ser dada ao produto a ser arrematado.</a:t>
            </a:r>
          </a:p>
          <a:p>
            <a:pPr algn="just"/>
            <a:r>
              <a:rPr lang="pt-BR" sz="1800" dirty="0">
                <a:latin typeface="Arial" panose="020B0604020202020204" pitchFamily="34" charset="0"/>
                <a:cs typeface="Arial" panose="020B0604020202020204" pitchFamily="34" charset="0"/>
              </a:rPr>
              <a:t>Art. 70.  O processo e o julgamento dos </a:t>
            </a:r>
            <a:r>
              <a:rPr lang="pt-BR" sz="1800" b="1" u="sng" dirty="0">
                <a:latin typeface="Arial" panose="020B0604020202020204" pitchFamily="34" charset="0"/>
                <a:cs typeface="Arial" panose="020B0604020202020204" pitchFamily="34" charset="0"/>
              </a:rPr>
              <a:t>crimes previstos nos arts. 33 a 37 desta Lei</a:t>
            </a:r>
            <a:r>
              <a:rPr lang="pt-BR" sz="1800" dirty="0">
                <a:latin typeface="Arial" panose="020B0604020202020204" pitchFamily="34" charset="0"/>
                <a:cs typeface="Arial" panose="020B0604020202020204" pitchFamily="34" charset="0"/>
              </a:rPr>
              <a:t>, se caracterizado </a:t>
            </a:r>
            <a:r>
              <a:rPr lang="pt-BR" sz="1800" b="1" u="sng" dirty="0">
                <a:latin typeface="Arial" panose="020B0604020202020204" pitchFamily="34" charset="0"/>
                <a:cs typeface="Arial" panose="020B0604020202020204" pitchFamily="34" charset="0"/>
              </a:rPr>
              <a:t>ilícito transnacional</a:t>
            </a:r>
            <a:r>
              <a:rPr lang="pt-BR" sz="1800" dirty="0">
                <a:latin typeface="Arial" panose="020B0604020202020204" pitchFamily="34" charset="0"/>
                <a:cs typeface="Arial" panose="020B0604020202020204" pitchFamily="34" charset="0"/>
              </a:rPr>
              <a:t>, são da </a:t>
            </a:r>
            <a:r>
              <a:rPr lang="pt-BR" sz="1800" b="1" u="sng" dirty="0">
                <a:latin typeface="Arial" panose="020B0604020202020204" pitchFamily="34" charset="0"/>
                <a:cs typeface="Arial" panose="020B0604020202020204" pitchFamily="34" charset="0"/>
              </a:rPr>
              <a:t>competência da Justiça Federal</a:t>
            </a:r>
            <a:r>
              <a:rPr lang="pt-BR" sz="1800" dirty="0">
                <a:latin typeface="Arial" panose="020B0604020202020204" pitchFamily="34" charset="0"/>
                <a:cs typeface="Arial" panose="020B0604020202020204" pitchFamily="34" charset="0"/>
              </a:rPr>
              <a:t>.</a:t>
            </a:r>
          </a:p>
          <a:p>
            <a:pPr marL="0" indent="0" algn="just">
              <a:buNone/>
            </a:pPr>
            <a:r>
              <a:rPr lang="pt-BR" sz="1800" dirty="0">
                <a:latin typeface="Arial" panose="020B0604020202020204" pitchFamily="34" charset="0"/>
                <a:cs typeface="Arial" panose="020B0604020202020204" pitchFamily="34" charset="0"/>
              </a:rPr>
              <a:t>Parágrafo único.  Os crimes praticados nos </a:t>
            </a:r>
            <a:r>
              <a:rPr lang="pt-BR" sz="1800" b="1" u="sng" dirty="0">
                <a:latin typeface="Arial" panose="020B0604020202020204" pitchFamily="34" charset="0"/>
                <a:cs typeface="Arial" panose="020B0604020202020204" pitchFamily="34" charset="0"/>
              </a:rPr>
              <a:t>Municípios</a:t>
            </a:r>
            <a:r>
              <a:rPr lang="pt-BR" sz="1800" dirty="0">
                <a:latin typeface="Arial" panose="020B0604020202020204" pitchFamily="34" charset="0"/>
                <a:cs typeface="Arial" panose="020B0604020202020204" pitchFamily="34" charset="0"/>
              </a:rPr>
              <a:t> que não sejam sede de vara federal serão processados e julgados na </a:t>
            </a:r>
            <a:r>
              <a:rPr lang="pt-BR" sz="1800" b="1" u="sng" dirty="0">
                <a:latin typeface="Arial" panose="020B0604020202020204" pitchFamily="34" charset="0"/>
                <a:cs typeface="Arial" panose="020B0604020202020204" pitchFamily="34" charset="0"/>
              </a:rPr>
              <a:t>vara federal da circunscrição respectiva</a:t>
            </a:r>
            <a:r>
              <a:rPr lang="pt-BR" sz="1800" dirty="0" smtClean="0">
                <a:latin typeface="Arial" panose="020B0604020202020204" pitchFamily="34" charset="0"/>
                <a:cs typeface="Arial" panose="020B0604020202020204" pitchFamily="34" charset="0"/>
              </a:rPr>
              <a:t>.</a:t>
            </a:r>
          </a:p>
          <a:p>
            <a:pPr algn="just"/>
            <a:r>
              <a:rPr lang="pt-BR" sz="1800" dirty="0">
                <a:latin typeface="Arial" panose="020B0604020202020204" pitchFamily="34" charset="0"/>
                <a:cs typeface="Arial" panose="020B0604020202020204" pitchFamily="34" charset="0"/>
              </a:rPr>
              <a:t>Art. 72.  Encerrado o processo penal ou arquivado o inquérito policial, o juiz, de ofício, mediante representação do delegado de polícia ou a requerimento do Ministério Público, determinará a </a:t>
            </a:r>
            <a:r>
              <a:rPr lang="pt-BR" sz="1800" b="1" u="sng" dirty="0">
                <a:latin typeface="Arial" panose="020B0604020202020204" pitchFamily="34" charset="0"/>
                <a:cs typeface="Arial" panose="020B0604020202020204" pitchFamily="34" charset="0"/>
              </a:rPr>
              <a:t>destruição</a:t>
            </a:r>
            <a:r>
              <a:rPr lang="pt-BR" sz="1800" dirty="0">
                <a:latin typeface="Arial" panose="020B0604020202020204" pitchFamily="34" charset="0"/>
                <a:cs typeface="Arial" panose="020B0604020202020204" pitchFamily="34" charset="0"/>
              </a:rPr>
              <a:t> das amostras guardadas para contraprova, certificando isso nos autos</a:t>
            </a:r>
            <a:r>
              <a:rPr lang="pt-BR" sz="1800" dirty="0" smtClean="0">
                <a:latin typeface="Arial" panose="020B0604020202020204" pitchFamily="34" charset="0"/>
                <a:cs typeface="Arial" panose="020B0604020202020204" pitchFamily="34" charset="0"/>
              </a:rPr>
              <a:t>.</a:t>
            </a:r>
            <a:r>
              <a:rPr lang="pt-BR" sz="1800" dirty="0">
                <a:latin typeface="Arial" panose="020B0604020202020204" pitchFamily="34" charset="0"/>
                <a:cs typeface="Arial" panose="020B0604020202020204" pitchFamily="34" charset="0"/>
              </a:rPr>
              <a:t> </a:t>
            </a:r>
            <a:r>
              <a:rPr lang="pt-BR" sz="1800" dirty="0" smtClean="0">
                <a:latin typeface="Arial" panose="020B0604020202020204" pitchFamily="34" charset="0"/>
                <a:cs typeface="Arial" panose="020B0604020202020204" pitchFamily="34" charset="0"/>
                <a:hlinkClick r:id="rId2"/>
              </a:rPr>
              <a:t>(</a:t>
            </a:r>
            <a:r>
              <a:rPr lang="pt-BR" sz="1800" dirty="0">
                <a:latin typeface="Arial" panose="020B0604020202020204" pitchFamily="34" charset="0"/>
                <a:cs typeface="Arial" panose="020B0604020202020204" pitchFamily="34" charset="0"/>
                <a:hlinkClick r:id="rId2"/>
              </a:rPr>
              <a:t>Redação dada pela Lei nº </a:t>
            </a:r>
            <a:r>
              <a:rPr lang="pt-BR" sz="1800" dirty="0" smtClean="0">
                <a:latin typeface="Arial" panose="020B0604020202020204" pitchFamily="34" charset="0"/>
                <a:cs typeface="Arial" panose="020B0604020202020204" pitchFamily="34" charset="0"/>
                <a:hlinkClick r:id="rId2"/>
              </a:rPr>
              <a:t>12961/14</a:t>
            </a:r>
            <a:r>
              <a:rPr lang="pt-BR" sz="1800" dirty="0">
                <a:latin typeface="Arial" panose="020B0604020202020204" pitchFamily="34" charset="0"/>
                <a:cs typeface="Arial" panose="020B0604020202020204" pitchFamily="34" charset="0"/>
                <a:hlinkClick r:id="rId2"/>
              </a:rPr>
              <a:t>)</a:t>
            </a:r>
            <a:endParaRPr lang="pt-BR"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7745719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2103437"/>
            <a:ext cx="10515600" cy="1325563"/>
          </a:xfrm>
        </p:spPr>
        <p:txBody>
          <a:bodyPr/>
          <a:lstStyle/>
          <a:p>
            <a:pPr algn="ctr"/>
            <a:r>
              <a:rPr lang="pt-BR" b="1" dirty="0" smtClean="0">
                <a:latin typeface="Arial" panose="020B0604020202020204" pitchFamily="34" charset="0"/>
                <a:cs typeface="Arial" panose="020B0604020202020204" pitchFamily="34" charset="0"/>
              </a:rPr>
              <a:t>Outros Temas Importantes</a:t>
            </a:r>
            <a:endParaRPr lang="pt-B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7606115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0"/>
            <a:ext cx="10515600" cy="1184564"/>
          </a:xfrm>
        </p:spPr>
        <p:txBody>
          <a:bodyPr>
            <a:normAutofit/>
          </a:bodyPr>
          <a:lstStyle/>
          <a:p>
            <a:pPr algn="ctr"/>
            <a:r>
              <a:rPr lang="pt-BR" sz="4000" b="1" dirty="0" smtClean="0">
                <a:latin typeface="Arial" panose="020B0604020202020204" pitchFamily="34" charset="0"/>
                <a:cs typeface="Arial" panose="020B0604020202020204" pitchFamily="34" charset="0"/>
              </a:rPr>
              <a:t>TRÁFICO: CRIME X ATO INFRACIONAL</a:t>
            </a:r>
            <a:endParaRPr lang="pt-BR" sz="4000" b="1" dirty="0">
              <a:latin typeface="Arial" panose="020B0604020202020204" pitchFamily="34" charset="0"/>
              <a:cs typeface="Arial" panose="020B0604020202020204" pitchFamily="34" charset="0"/>
            </a:endParaRPr>
          </a:p>
        </p:txBody>
      </p:sp>
      <p:sp>
        <p:nvSpPr>
          <p:cNvPr id="3" name="Espaço Reservado para Conteúdo 2"/>
          <p:cNvSpPr>
            <a:spLocks noGrp="1"/>
          </p:cNvSpPr>
          <p:nvPr>
            <p:ph idx="1"/>
          </p:nvPr>
        </p:nvSpPr>
        <p:spPr>
          <a:xfrm>
            <a:off x="0" y="1184564"/>
            <a:ext cx="12192000" cy="5673435"/>
          </a:xfrm>
        </p:spPr>
        <p:txBody>
          <a:bodyPr>
            <a:normAutofit fontScale="55000" lnSpcReduction="20000"/>
          </a:bodyPr>
          <a:lstStyle/>
          <a:p>
            <a:pPr algn="just">
              <a:lnSpc>
                <a:spcPct val="170000"/>
              </a:lnSpc>
              <a:spcBef>
                <a:spcPts val="600"/>
              </a:spcBef>
              <a:spcAft>
                <a:spcPts val="600"/>
              </a:spcAft>
            </a:pPr>
            <a:r>
              <a:rPr lang="pt-BR" dirty="0" smtClean="0">
                <a:latin typeface="Arial" panose="020B0604020202020204" pitchFamily="34" charset="0"/>
                <a:cs typeface="Arial" panose="020B0604020202020204" pitchFamily="34" charset="0"/>
              </a:rPr>
              <a:t>Os tipos penais relacionados com o tráfico não pressupõem violência ou grave ameaça, não sendo acolhida pela jurisprudência dos Tribunais Superiores a tese da “violência ou grave ameaça à sociedade” (violação da súmula 492/STJ, conforme HC 465259/SP, 30/10/2018).</a:t>
            </a:r>
          </a:p>
          <a:p>
            <a:pPr algn="just">
              <a:lnSpc>
                <a:spcPct val="170000"/>
              </a:lnSpc>
              <a:spcBef>
                <a:spcPts val="600"/>
              </a:spcBef>
              <a:spcAft>
                <a:spcPts val="600"/>
              </a:spcAft>
            </a:pPr>
            <a:r>
              <a:rPr lang="pt-BR" dirty="0" smtClean="0">
                <a:latin typeface="Arial" panose="020B0604020202020204" pitchFamily="34" charset="0"/>
                <a:cs typeface="Arial" panose="020B0604020202020204" pitchFamily="34" charset="0"/>
              </a:rPr>
              <a:t>A medida socioeducativa de internação deve obedecer aos princípios de brevidade e excepcionalidade, bem como deve respeitar a condição peculiar de pessoa em desenvolvimento inerente à adolescência (</a:t>
            </a:r>
            <a:r>
              <a:rPr lang="pt-BR" dirty="0" err="1" smtClean="0">
                <a:latin typeface="Arial" panose="020B0604020202020204" pitchFamily="34" charset="0"/>
                <a:cs typeface="Arial" panose="020B0604020202020204" pitchFamily="34" charset="0"/>
              </a:rPr>
              <a:t>arts</a:t>
            </a:r>
            <a:r>
              <a:rPr lang="pt-BR" dirty="0" smtClean="0">
                <a:latin typeface="Arial" panose="020B0604020202020204" pitchFamily="34" charset="0"/>
                <a:cs typeface="Arial" panose="020B0604020202020204" pitchFamily="34" charset="0"/>
              </a:rPr>
              <a:t>. 121, ECA, e 227, CF).</a:t>
            </a:r>
            <a:endParaRPr lang="pt-BR" dirty="0" smtClean="0">
              <a:latin typeface="Arial" panose="020B0604020202020204" pitchFamily="34" charset="0"/>
              <a:cs typeface="Arial" panose="020B0604020202020204" pitchFamily="34" charset="0"/>
            </a:endParaRPr>
          </a:p>
          <a:p>
            <a:pPr algn="just">
              <a:lnSpc>
                <a:spcPct val="170000"/>
              </a:lnSpc>
              <a:spcBef>
                <a:spcPts val="600"/>
              </a:spcBef>
              <a:spcAft>
                <a:spcPts val="600"/>
              </a:spcAft>
            </a:pPr>
            <a:r>
              <a:rPr lang="pt-BR" b="1" dirty="0" smtClean="0">
                <a:latin typeface="Arial" panose="020B0604020202020204" pitchFamily="34" charset="0"/>
                <a:cs typeface="Arial" panose="020B0604020202020204" pitchFamily="34" charset="0"/>
              </a:rPr>
              <a:t>ECA: </a:t>
            </a:r>
            <a:r>
              <a:rPr lang="pt-BR" dirty="0">
                <a:latin typeface="Arial" panose="020B0604020202020204" pitchFamily="34" charset="0"/>
                <a:cs typeface="Arial" panose="020B0604020202020204" pitchFamily="34" charset="0"/>
              </a:rPr>
              <a:t>Art. 122. A medida de internação só poderá ser aplicada </a:t>
            </a:r>
            <a:r>
              <a:rPr lang="pt-BR" dirty="0" smtClean="0">
                <a:latin typeface="Arial" panose="020B0604020202020204" pitchFamily="34" charset="0"/>
                <a:cs typeface="Arial" panose="020B0604020202020204" pitchFamily="34" charset="0"/>
              </a:rPr>
              <a:t>quando: I </a:t>
            </a:r>
            <a:r>
              <a:rPr lang="pt-BR" dirty="0">
                <a:latin typeface="Arial" panose="020B0604020202020204" pitchFamily="34" charset="0"/>
                <a:cs typeface="Arial" panose="020B0604020202020204" pitchFamily="34" charset="0"/>
              </a:rPr>
              <a:t>- tratar-se de ato infracional cometido mediante grave ameaça ou violência a </a:t>
            </a:r>
            <a:r>
              <a:rPr lang="pt-BR" dirty="0" smtClean="0">
                <a:latin typeface="Arial" panose="020B0604020202020204" pitchFamily="34" charset="0"/>
                <a:cs typeface="Arial" panose="020B0604020202020204" pitchFamily="34" charset="0"/>
              </a:rPr>
              <a:t>pessoa; e II </a:t>
            </a:r>
            <a:r>
              <a:rPr lang="pt-BR" dirty="0">
                <a:latin typeface="Arial" panose="020B0604020202020204" pitchFamily="34" charset="0"/>
                <a:cs typeface="Arial" panose="020B0604020202020204" pitchFamily="34" charset="0"/>
              </a:rPr>
              <a:t>- por reiteração no cometimento de outras infrações </a:t>
            </a:r>
            <a:r>
              <a:rPr lang="pt-BR" dirty="0" smtClean="0">
                <a:latin typeface="Arial" panose="020B0604020202020204" pitchFamily="34" charset="0"/>
                <a:cs typeface="Arial" panose="020B0604020202020204" pitchFamily="34" charset="0"/>
              </a:rPr>
              <a:t>graves;</a:t>
            </a:r>
          </a:p>
          <a:p>
            <a:pPr algn="just">
              <a:lnSpc>
                <a:spcPct val="170000"/>
              </a:lnSpc>
              <a:spcBef>
                <a:spcPts val="600"/>
              </a:spcBef>
              <a:spcAft>
                <a:spcPts val="600"/>
              </a:spcAft>
            </a:pPr>
            <a:r>
              <a:rPr lang="pt-BR" b="1" dirty="0" smtClean="0">
                <a:latin typeface="Arial" panose="020B0604020202020204" pitchFamily="34" charset="0"/>
                <a:cs typeface="Arial" panose="020B0604020202020204" pitchFamily="34" charset="0"/>
              </a:rPr>
              <a:t>Diretrizes das Nações Unidas </a:t>
            </a:r>
            <a:r>
              <a:rPr lang="pt-BR" b="1" dirty="0" smtClean="0">
                <a:latin typeface="Arial" panose="020B0604020202020204" pitchFamily="34" charset="0"/>
                <a:cs typeface="Arial" panose="020B0604020202020204" pitchFamily="34" charset="0"/>
              </a:rPr>
              <a:t>Para </a:t>
            </a:r>
            <a:r>
              <a:rPr lang="pt-BR" b="1" dirty="0">
                <a:latin typeface="Arial" panose="020B0604020202020204" pitchFamily="34" charset="0"/>
                <a:cs typeface="Arial" panose="020B0604020202020204" pitchFamily="34" charset="0"/>
              </a:rPr>
              <a:t>Prevenção da Delinquência </a:t>
            </a:r>
            <a:r>
              <a:rPr lang="pt-BR" b="1" dirty="0" smtClean="0">
                <a:latin typeface="Arial" panose="020B0604020202020204" pitchFamily="34" charset="0"/>
                <a:cs typeface="Arial" panose="020B0604020202020204" pitchFamily="34" charset="0"/>
              </a:rPr>
              <a:t>Juvenil de 14/12/1990 </a:t>
            </a:r>
            <a:r>
              <a:rPr lang="pt-BR" b="1" dirty="0">
                <a:latin typeface="Arial" panose="020B0604020202020204" pitchFamily="34" charset="0"/>
                <a:cs typeface="Arial" panose="020B0604020202020204" pitchFamily="34" charset="0"/>
              </a:rPr>
              <a:t>(Diretrizes de Riad</a:t>
            </a:r>
            <a:r>
              <a:rPr lang="pt-BR" b="1" dirty="0" smtClean="0">
                <a:latin typeface="Arial" panose="020B0604020202020204" pitchFamily="34" charset="0"/>
                <a:cs typeface="Arial" panose="020B0604020202020204" pitchFamily="34" charset="0"/>
              </a:rPr>
              <a:t>): </a:t>
            </a:r>
            <a:r>
              <a:rPr lang="pt-BR" dirty="0" smtClean="0">
                <a:latin typeface="Arial" panose="020B0604020202020204" pitchFamily="34" charset="0"/>
                <a:cs typeface="Arial" panose="020B0604020202020204" pitchFamily="34" charset="0"/>
              </a:rPr>
              <a:t>Art. 54</a:t>
            </a:r>
            <a:r>
              <a:rPr lang="pt-BR" dirty="0">
                <a:latin typeface="Arial" panose="020B0604020202020204" pitchFamily="34" charset="0"/>
                <a:cs typeface="Arial" panose="020B0604020202020204" pitchFamily="34" charset="0"/>
              </a:rPr>
              <a:t>. Com o objetivo de impedir que se prossiga à </a:t>
            </a:r>
            <a:r>
              <a:rPr lang="pt-BR" dirty="0" err="1">
                <a:latin typeface="Arial" panose="020B0604020202020204" pitchFamily="34" charset="0"/>
                <a:cs typeface="Arial" panose="020B0604020202020204" pitchFamily="34" charset="0"/>
              </a:rPr>
              <a:t>estigmatização</a:t>
            </a:r>
            <a:r>
              <a:rPr lang="pt-BR" dirty="0">
                <a:latin typeface="Arial" panose="020B0604020202020204" pitchFamily="34" charset="0"/>
                <a:cs typeface="Arial" panose="020B0604020202020204" pitchFamily="34" charset="0"/>
              </a:rPr>
              <a:t>, à vitimização e à incriminação dos jovens, deverá ser promulgada uma legislação pela qual seja garantido que todo ato que não seja considerado um delito, nem seja punido quando cometido por um adulto, também não deverá ser considerado um delito, nem ser objeto de punição quando for cometido por um jovem</a:t>
            </a:r>
            <a:r>
              <a:rPr lang="pt-BR" dirty="0" smtClean="0">
                <a:latin typeface="Arial" panose="020B0604020202020204" pitchFamily="34" charset="0"/>
                <a:cs typeface="Arial" panose="020B0604020202020204" pitchFamily="34" charset="0"/>
              </a:rPr>
              <a:t>.</a:t>
            </a:r>
          </a:p>
          <a:p>
            <a:pPr algn="just">
              <a:lnSpc>
                <a:spcPct val="170000"/>
              </a:lnSpc>
              <a:spcBef>
                <a:spcPts val="600"/>
              </a:spcBef>
              <a:spcAft>
                <a:spcPts val="600"/>
              </a:spcAft>
            </a:pPr>
            <a:r>
              <a:rPr lang="pt-BR" b="1" dirty="0">
                <a:latin typeface="Arial" panose="020B0604020202020204" pitchFamily="34" charset="0"/>
                <a:cs typeface="Arial" panose="020B0604020202020204" pitchFamily="34" charset="0"/>
              </a:rPr>
              <a:t>Lei nº 12594/12: </a:t>
            </a:r>
            <a:r>
              <a:rPr lang="pt-BR" dirty="0">
                <a:latin typeface="Arial" panose="020B0604020202020204" pitchFamily="34" charset="0"/>
                <a:cs typeface="Arial" panose="020B0604020202020204" pitchFamily="34" charset="0"/>
              </a:rPr>
              <a:t>Art. 35.  A execução das medidas socioeducativas reger-se-á pelos seguintes princípios: I - legalidade, não podendo o adolescente receber tratamento mais gravoso do que o conferido ao adulto</a:t>
            </a:r>
            <a:r>
              <a:rPr lang="pt-BR" dirty="0" smtClean="0">
                <a:latin typeface="Arial" panose="020B0604020202020204" pitchFamily="34" charset="0"/>
                <a:cs typeface="Arial" panose="020B0604020202020204" pitchFamily="34" charset="0"/>
              </a:rPr>
              <a:t>;</a:t>
            </a:r>
            <a:endParaRPr lang="pt-B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4685837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110482"/>
            <a:ext cx="10515600" cy="676597"/>
          </a:xfrm>
        </p:spPr>
        <p:txBody>
          <a:bodyPr>
            <a:normAutofit/>
          </a:bodyPr>
          <a:lstStyle/>
          <a:p>
            <a:pPr algn="ctr"/>
            <a:r>
              <a:rPr lang="pt-BR" sz="4000" b="1" dirty="0" smtClean="0">
                <a:latin typeface="Arial" panose="020B0604020202020204" pitchFamily="34" charset="0"/>
                <a:cs typeface="Arial" panose="020B0604020202020204" pitchFamily="34" charset="0"/>
              </a:rPr>
              <a:t>CRAS</a:t>
            </a:r>
            <a:r>
              <a:rPr lang="pt-BR" sz="4000" b="1" dirty="0">
                <a:latin typeface="Arial" panose="020B0604020202020204" pitchFamily="34" charset="0"/>
                <a:cs typeface="Arial" panose="020B0604020202020204" pitchFamily="34" charset="0"/>
              </a:rPr>
              <a:t> </a:t>
            </a:r>
            <a:r>
              <a:rPr lang="pt-BR" sz="4000" b="1" dirty="0" smtClean="0">
                <a:latin typeface="Arial" panose="020B0604020202020204" pitchFamily="34" charset="0"/>
                <a:cs typeface="Arial" panose="020B0604020202020204" pitchFamily="34" charset="0"/>
              </a:rPr>
              <a:t>E CREAS</a:t>
            </a:r>
            <a:endParaRPr lang="pt-BR" sz="4000" b="1" dirty="0">
              <a:latin typeface="Arial" panose="020B0604020202020204" pitchFamily="34" charset="0"/>
              <a:cs typeface="Arial" panose="020B0604020202020204" pitchFamily="34" charset="0"/>
            </a:endParaRPr>
          </a:p>
        </p:txBody>
      </p:sp>
      <p:sp>
        <p:nvSpPr>
          <p:cNvPr id="3" name="Espaço Reservado para Conteúdo 2"/>
          <p:cNvSpPr>
            <a:spLocks noGrp="1"/>
          </p:cNvSpPr>
          <p:nvPr>
            <p:ph idx="1"/>
          </p:nvPr>
        </p:nvSpPr>
        <p:spPr>
          <a:xfrm>
            <a:off x="0" y="787080"/>
            <a:ext cx="12192000" cy="6605238"/>
          </a:xfrm>
        </p:spPr>
        <p:txBody>
          <a:bodyPr>
            <a:normAutofit fontScale="55000" lnSpcReduction="20000"/>
          </a:bodyPr>
          <a:lstStyle/>
          <a:p>
            <a:pPr algn="just">
              <a:lnSpc>
                <a:spcPct val="170000"/>
              </a:lnSpc>
              <a:spcBef>
                <a:spcPts val="600"/>
              </a:spcBef>
              <a:spcAft>
                <a:spcPts val="600"/>
              </a:spcAft>
            </a:pPr>
            <a:r>
              <a:rPr lang="pt-BR" b="1" dirty="0" smtClean="0">
                <a:latin typeface="Arial" panose="020B0604020202020204" pitchFamily="34" charset="0"/>
                <a:cs typeface="Arial" panose="020B0604020202020204" pitchFamily="34" charset="0"/>
              </a:rPr>
              <a:t>Lei nº 8742/93 (LOAS), com as alterações da Lei nº 12435/11:</a:t>
            </a:r>
          </a:p>
          <a:p>
            <a:pPr marL="0" indent="0" algn="just">
              <a:lnSpc>
                <a:spcPct val="170000"/>
              </a:lnSpc>
              <a:spcBef>
                <a:spcPts val="600"/>
              </a:spcBef>
              <a:spcAft>
                <a:spcPts val="600"/>
              </a:spcAft>
              <a:buNone/>
            </a:pPr>
            <a:r>
              <a:rPr lang="pt-BR" b="1" dirty="0">
                <a:latin typeface="Arial" panose="020B0604020202020204" pitchFamily="34" charset="0"/>
                <a:cs typeface="Arial" panose="020B0604020202020204" pitchFamily="34" charset="0"/>
              </a:rPr>
              <a:t>Art. 6o-C.  As proteções sociais, básica e especial, serão ofertadas precipuamente no Centro de Referência de Assistência Social (</a:t>
            </a:r>
            <a:r>
              <a:rPr lang="pt-BR" b="1" dirty="0" err="1">
                <a:latin typeface="Arial" panose="020B0604020202020204" pitchFamily="34" charset="0"/>
                <a:cs typeface="Arial" panose="020B0604020202020204" pitchFamily="34" charset="0"/>
              </a:rPr>
              <a:t>Cras</a:t>
            </a:r>
            <a:r>
              <a:rPr lang="pt-BR" b="1" dirty="0">
                <a:latin typeface="Arial" panose="020B0604020202020204" pitchFamily="34" charset="0"/>
                <a:cs typeface="Arial" panose="020B0604020202020204" pitchFamily="34" charset="0"/>
              </a:rPr>
              <a:t>) e no Centro de Referência Especializado de Assistência Social (</a:t>
            </a:r>
            <a:r>
              <a:rPr lang="pt-BR" b="1" dirty="0" err="1">
                <a:latin typeface="Arial" panose="020B0604020202020204" pitchFamily="34" charset="0"/>
                <a:cs typeface="Arial" panose="020B0604020202020204" pitchFamily="34" charset="0"/>
              </a:rPr>
              <a:t>Creas</a:t>
            </a:r>
            <a:r>
              <a:rPr lang="pt-BR" b="1" dirty="0">
                <a:latin typeface="Arial" panose="020B0604020202020204" pitchFamily="34" charset="0"/>
                <a:cs typeface="Arial" panose="020B0604020202020204" pitchFamily="34" charset="0"/>
              </a:rPr>
              <a:t>), respectivamente, e pelas entidades sem fins lucrativos de assistência social de que trata o art. 3o desta </a:t>
            </a:r>
            <a:r>
              <a:rPr lang="pt-BR" b="1" dirty="0" smtClean="0">
                <a:latin typeface="Arial" panose="020B0604020202020204" pitchFamily="34" charset="0"/>
                <a:cs typeface="Arial" panose="020B0604020202020204" pitchFamily="34" charset="0"/>
              </a:rPr>
              <a:t>Lei.</a:t>
            </a:r>
            <a:endParaRPr lang="pt-BR" b="1" dirty="0">
              <a:latin typeface="Arial" panose="020B0604020202020204" pitchFamily="34" charset="0"/>
              <a:cs typeface="Arial" panose="020B0604020202020204" pitchFamily="34" charset="0"/>
            </a:endParaRPr>
          </a:p>
          <a:p>
            <a:pPr marL="0" indent="0" algn="just">
              <a:lnSpc>
                <a:spcPct val="170000"/>
              </a:lnSpc>
              <a:spcBef>
                <a:spcPts val="600"/>
              </a:spcBef>
              <a:spcAft>
                <a:spcPts val="600"/>
              </a:spcAft>
              <a:buNone/>
            </a:pPr>
            <a:r>
              <a:rPr lang="pt-BR" b="1" dirty="0" smtClean="0">
                <a:latin typeface="Arial" panose="020B0604020202020204" pitchFamily="34" charset="0"/>
                <a:cs typeface="Arial" panose="020B0604020202020204" pitchFamily="34" charset="0"/>
              </a:rPr>
              <a:t>§ </a:t>
            </a:r>
            <a:r>
              <a:rPr lang="pt-BR" b="1" dirty="0">
                <a:latin typeface="Arial" panose="020B0604020202020204" pitchFamily="34" charset="0"/>
                <a:cs typeface="Arial" panose="020B0604020202020204" pitchFamily="34" charset="0"/>
              </a:rPr>
              <a:t>1o  O </a:t>
            </a:r>
            <a:r>
              <a:rPr lang="pt-BR" b="1" dirty="0" err="1">
                <a:latin typeface="Arial" panose="020B0604020202020204" pitchFamily="34" charset="0"/>
                <a:cs typeface="Arial" panose="020B0604020202020204" pitchFamily="34" charset="0"/>
              </a:rPr>
              <a:t>Cras</a:t>
            </a:r>
            <a:r>
              <a:rPr lang="pt-BR" b="1" dirty="0">
                <a:latin typeface="Arial" panose="020B0604020202020204" pitchFamily="34" charset="0"/>
                <a:cs typeface="Arial" panose="020B0604020202020204" pitchFamily="34" charset="0"/>
              </a:rPr>
              <a:t> é a unidade pública municipal, de base territorial, localizada em áreas com maiores índices de vulnerabilidade e risco social, destinada à articulação dos serviços </a:t>
            </a:r>
            <a:r>
              <a:rPr lang="pt-BR" b="1" dirty="0" err="1">
                <a:latin typeface="Arial" panose="020B0604020202020204" pitchFamily="34" charset="0"/>
                <a:cs typeface="Arial" panose="020B0604020202020204" pitchFamily="34" charset="0"/>
              </a:rPr>
              <a:t>socioassistenciais</a:t>
            </a:r>
            <a:r>
              <a:rPr lang="pt-BR" b="1" dirty="0">
                <a:latin typeface="Arial" panose="020B0604020202020204" pitchFamily="34" charset="0"/>
                <a:cs typeface="Arial" panose="020B0604020202020204" pitchFamily="34" charset="0"/>
              </a:rPr>
              <a:t> no seu território de abrangência e à prestação de serviços, programas e projetos </a:t>
            </a:r>
            <a:r>
              <a:rPr lang="pt-BR" b="1" dirty="0" err="1">
                <a:latin typeface="Arial" panose="020B0604020202020204" pitchFamily="34" charset="0"/>
                <a:cs typeface="Arial" panose="020B0604020202020204" pitchFamily="34" charset="0"/>
              </a:rPr>
              <a:t>socioassistenciais</a:t>
            </a:r>
            <a:r>
              <a:rPr lang="pt-BR" b="1" dirty="0">
                <a:latin typeface="Arial" panose="020B0604020202020204" pitchFamily="34" charset="0"/>
                <a:cs typeface="Arial" panose="020B0604020202020204" pitchFamily="34" charset="0"/>
              </a:rPr>
              <a:t> de proteção social básica às famílias</a:t>
            </a:r>
            <a:r>
              <a:rPr lang="pt-BR" b="1" dirty="0" smtClean="0">
                <a:latin typeface="Arial" panose="020B0604020202020204" pitchFamily="34" charset="0"/>
                <a:cs typeface="Arial" panose="020B0604020202020204" pitchFamily="34" charset="0"/>
              </a:rPr>
              <a:t>.</a:t>
            </a:r>
            <a:endParaRPr lang="pt-BR" b="1" dirty="0">
              <a:latin typeface="Arial" panose="020B0604020202020204" pitchFamily="34" charset="0"/>
              <a:cs typeface="Arial" panose="020B0604020202020204" pitchFamily="34" charset="0"/>
            </a:endParaRPr>
          </a:p>
          <a:p>
            <a:pPr marL="0" indent="0" algn="just">
              <a:lnSpc>
                <a:spcPct val="170000"/>
              </a:lnSpc>
              <a:spcBef>
                <a:spcPts val="600"/>
              </a:spcBef>
              <a:spcAft>
                <a:spcPts val="600"/>
              </a:spcAft>
              <a:buNone/>
            </a:pPr>
            <a:r>
              <a:rPr lang="pt-BR" b="1" dirty="0">
                <a:latin typeface="Arial" panose="020B0604020202020204" pitchFamily="34" charset="0"/>
                <a:cs typeface="Arial" panose="020B0604020202020204" pitchFamily="34" charset="0"/>
              </a:rPr>
              <a:t>§ 2o  O </a:t>
            </a:r>
            <a:r>
              <a:rPr lang="pt-BR" b="1" dirty="0" err="1">
                <a:latin typeface="Arial" panose="020B0604020202020204" pitchFamily="34" charset="0"/>
                <a:cs typeface="Arial" panose="020B0604020202020204" pitchFamily="34" charset="0"/>
              </a:rPr>
              <a:t>Creas</a:t>
            </a:r>
            <a:r>
              <a:rPr lang="pt-BR" b="1" dirty="0">
                <a:latin typeface="Arial" panose="020B0604020202020204" pitchFamily="34" charset="0"/>
                <a:cs typeface="Arial" panose="020B0604020202020204" pitchFamily="34" charset="0"/>
              </a:rPr>
              <a:t> é a unidade pública de abrangência e gestão municipal, estadual ou regional, destinada à prestação de serviços a indivíduos e famílias que se encontram em situação de risco pessoal ou social, por violação de direitos ou contingência, que demandam intervenções especializadas da proteção social especial</a:t>
            </a:r>
            <a:r>
              <a:rPr lang="pt-BR" b="1" dirty="0" smtClean="0">
                <a:latin typeface="Arial" panose="020B0604020202020204" pitchFamily="34" charset="0"/>
                <a:cs typeface="Arial" panose="020B0604020202020204" pitchFamily="34" charset="0"/>
              </a:rPr>
              <a:t>.</a:t>
            </a:r>
            <a:endParaRPr lang="pt-BR" b="1" dirty="0">
              <a:latin typeface="Arial" panose="020B0604020202020204" pitchFamily="34" charset="0"/>
              <a:cs typeface="Arial" panose="020B0604020202020204" pitchFamily="34" charset="0"/>
            </a:endParaRPr>
          </a:p>
          <a:p>
            <a:pPr marL="0" indent="0" algn="just">
              <a:lnSpc>
                <a:spcPct val="170000"/>
              </a:lnSpc>
              <a:spcBef>
                <a:spcPts val="600"/>
              </a:spcBef>
              <a:spcAft>
                <a:spcPts val="600"/>
              </a:spcAft>
              <a:buNone/>
            </a:pPr>
            <a:r>
              <a:rPr lang="pt-BR" b="1" dirty="0">
                <a:latin typeface="Arial" panose="020B0604020202020204" pitchFamily="34" charset="0"/>
                <a:cs typeface="Arial" panose="020B0604020202020204" pitchFamily="34" charset="0"/>
              </a:rPr>
              <a:t>§ 3o  Os </a:t>
            </a:r>
            <a:r>
              <a:rPr lang="pt-BR" b="1" dirty="0" err="1">
                <a:latin typeface="Arial" panose="020B0604020202020204" pitchFamily="34" charset="0"/>
                <a:cs typeface="Arial" panose="020B0604020202020204" pitchFamily="34" charset="0"/>
              </a:rPr>
              <a:t>Cras</a:t>
            </a:r>
            <a:r>
              <a:rPr lang="pt-BR" b="1" dirty="0">
                <a:latin typeface="Arial" panose="020B0604020202020204" pitchFamily="34" charset="0"/>
                <a:cs typeface="Arial" panose="020B0604020202020204" pitchFamily="34" charset="0"/>
              </a:rPr>
              <a:t> e os </a:t>
            </a:r>
            <a:r>
              <a:rPr lang="pt-BR" b="1" dirty="0" err="1">
                <a:latin typeface="Arial" panose="020B0604020202020204" pitchFamily="34" charset="0"/>
                <a:cs typeface="Arial" panose="020B0604020202020204" pitchFamily="34" charset="0"/>
              </a:rPr>
              <a:t>Creas</a:t>
            </a:r>
            <a:r>
              <a:rPr lang="pt-BR" b="1" dirty="0">
                <a:latin typeface="Arial" panose="020B0604020202020204" pitchFamily="34" charset="0"/>
                <a:cs typeface="Arial" panose="020B0604020202020204" pitchFamily="34" charset="0"/>
              </a:rPr>
              <a:t> são unidades públicas estatais instituídas no âmbito do Suas, que possuem interface com as demais políticas públicas e articulam, coordenam e ofertam os serviços, programas, projetos e benefícios da assistência </a:t>
            </a:r>
            <a:r>
              <a:rPr lang="pt-BR" b="1" dirty="0" smtClean="0">
                <a:latin typeface="Arial" panose="020B0604020202020204" pitchFamily="34" charset="0"/>
                <a:cs typeface="Arial" panose="020B0604020202020204" pitchFamily="34" charset="0"/>
              </a:rPr>
              <a:t>social.</a:t>
            </a:r>
            <a:endParaRPr lang="pt-BR" b="1" dirty="0">
              <a:latin typeface="Arial" panose="020B0604020202020204" pitchFamily="34" charset="0"/>
              <a:cs typeface="Arial" panose="020B0604020202020204" pitchFamily="34" charset="0"/>
            </a:endParaRPr>
          </a:p>
          <a:p>
            <a:pPr marL="0" indent="0" algn="just">
              <a:lnSpc>
                <a:spcPct val="170000"/>
              </a:lnSpc>
              <a:spcBef>
                <a:spcPts val="600"/>
              </a:spcBef>
              <a:spcAft>
                <a:spcPts val="600"/>
              </a:spcAft>
              <a:buNone/>
            </a:pPr>
            <a:r>
              <a:rPr lang="pt-BR" b="1" dirty="0" smtClean="0">
                <a:latin typeface="Arial" panose="020B0604020202020204" pitchFamily="34" charset="0"/>
                <a:cs typeface="Arial" panose="020B0604020202020204" pitchFamily="34" charset="0"/>
              </a:rPr>
              <a:t>Art</a:t>
            </a:r>
            <a:r>
              <a:rPr lang="pt-BR" b="1" dirty="0">
                <a:latin typeface="Arial" panose="020B0604020202020204" pitchFamily="34" charset="0"/>
                <a:cs typeface="Arial" panose="020B0604020202020204" pitchFamily="34" charset="0"/>
              </a:rPr>
              <a:t>. 6o-D.  As instalações dos </a:t>
            </a:r>
            <a:r>
              <a:rPr lang="pt-BR" b="1" dirty="0" err="1">
                <a:latin typeface="Arial" panose="020B0604020202020204" pitchFamily="34" charset="0"/>
                <a:cs typeface="Arial" panose="020B0604020202020204" pitchFamily="34" charset="0"/>
              </a:rPr>
              <a:t>Cras</a:t>
            </a:r>
            <a:r>
              <a:rPr lang="pt-BR" b="1" dirty="0">
                <a:latin typeface="Arial" panose="020B0604020202020204" pitchFamily="34" charset="0"/>
                <a:cs typeface="Arial" panose="020B0604020202020204" pitchFamily="34" charset="0"/>
              </a:rPr>
              <a:t> e dos </a:t>
            </a:r>
            <a:r>
              <a:rPr lang="pt-BR" b="1" dirty="0" err="1">
                <a:latin typeface="Arial" panose="020B0604020202020204" pitchFamily="34" charset="0"/>
                <a:cs typeface="Arial" panose="020B0604020202020204" pitchFamily="34" charset="0"/>
              </a:rPr>
              <a:t>Creas</a:t>
            </a:r>
            <a:r>
              <a:rPr lang="pt-BR" b="1" dirty="0">
                <a:latin typeface="Arial" panose="020B0604020202020204" pitchFamily="34" charset="0"/>
                <a:cs typeface="Arial" panose="020B0604020202020204" pitchFamily="34" charset="0"/>
              </a:rPr>
              <a:t> devem ser compatíveis com os serviços neles ofertados, com espaços para trabalhos em grupo e ambientes específicos para recepção e atendimento reservado das famílias e indivíduos, assegurada a acessibilidade às pessoas idosas e com deficiência</a:t>
            </a:r>
            <a:r>
              <a:rPr lang="pt-BR" b="1" dirty="0" smtClean="0">
                <a:latin typeface="Arial" panose="020B0604020202020204" pitchFamily="34" charset="0"/>
                <a:cs typeface="Arial" panose="020B0604020202020204" pitchFamily="34" charset="0"/>
              </a:rPr>
              <a:t>.</a:t>
            </a:r>
            <a:endParaRPr lang="pt-B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7960174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110482"/>
            <a:ext cx="10515600" cy="676597"/>
          </a:xfrm>
        </p:spPr>
        <p:txBody>
          <a:bodyPr>
            <a:normAutofit/>
          </a:bodyPr>
          <a:lstStyle/>
          <a:p>
            <a:pPr algn="ctr"/>
            <a:r>
              <a:rPr lang="pt-BR" sz="4000" b="1" dirty="0" smtClean="0">
                <a:latin typeface="Arial" panose="020B0604020202020204" pitchFamily="34" charset="0"/>
                <a:cs typeface="Arial" panose="020B0604020202020204" pitchFamily="34" charset="0"/>
              </a:rPr>
              <a:t>CAPS</a:t>
            </a:r>
            <a:endParaRPr lang="pt-BR" sz="4000" b="1" dirty="0">
              <a:latin typeface="Arial" panose="020B0604020202020204" pitchFamily="34" charset="0"/>
              <a:cs typeface="Arial" panose="020B0604020202020204" pitchFamily="34" charset="0"/>
            </a:endParaRPr>
          </a:p>
        </p:txBody>
      </p:sp>
      <p:sp>
        <p:nvSpPr>
          <p:cNvPr id="3" name="Espaço Reservado para Conteúdo 2"/>
          <p:cNvSpPr>
            <a:spLocks noGrp="1"/>
          </p:cNvSpPr>
          <p:nvPr>
            <p:ph idx="1"/>
          </p:nvPr>
        </p:nvSpPr>
        <p:spPr>
          <a:xfrm>
            <a:off x="0" y="787080"/>
            <a:ext cx="12192000" cy="6605238"/>
          </a:xfrm>
        </p:spPr>
        <p:txBody>
          <a:bodyPr>
            <a:normAutofit/>
          </a:bodyPr>
          <a:lstStyle/>
          <a:p>
            <a:pPr algn="just">
              <a:lnSpc>
                <a:spcPct val="170000"/>
              </a:lnSpc>
              <a:spcBef>
                <a:spcPts val="600"/>
              </a:spcBef>
              <a:spcAft>
                <a:spcPts val="600"/>
              </a:spcAft>
            </a:pPr>
            <a:r>
              <a:rPr lang="pt-BR" b="1" dirty="0">
                <a:latin typeface="Arial" panose="020B0604020202020204" pitchFamily="34" charset="0"/>
                <a:cs typeface="Arial" panose="020B0604020202020204" pitchFamily="34" charset="0"/>
              </a:rPr>
              <a:t>Portarias </a:t>
            </a:r>
            <a:r>
              <a:rPr lang="pt-BR" b="1" dirty="0" smtClean="0">
                <a:latin typeface="Arial" panose="020B0604020202020204" pitchFamily="34" charset="0"/>
                <a:cs typeface="Arial" panose="020B0604020202020204" pitchFamily="34" charset="0"/>
              </a:rPr>
              <a:t>nº 336/GM/MS, </a:t>
            </a:r>
            <a:r>
              <a:rPr lang="pt-BR" b="1" dirty="0">
                <a:latin typeface="Arial" panose="020B0604020202020204" pitchFamily="34" charset="0"/>
                <a:cs typeface="Arial" panose="020B0604020202020204" pitchFamily="34" charset="0"/>
              </a:rPr>
              <a:t>de </a:t>
            </a:r>
            <a:r>
              <a:rPr lang="pt-BR" b="1" dirty="0" smtClean="0">
                <a:latin typeface="Arial" panose="020B0604020202020204" pitchFamily="34" charset="0"/>
                <a:cs typeface="Arial" panose="020B0604020202020204" pitchFamily="34" charset="0"/>
              </a:rPr>
              <a:t>19/02/02 e nº 3088/GM/MS</a:t>
            </a:r>
            <a:r>
              <a:rPr lang="pt-BR" b="1" dirty="0">
                <a:latin typeface="Arial" panose="020B0604020202020204" pitchFamily="34" charset="0"/>
                <a:cs typeface="Arial" panose="020B0604020202020204" pitchFamily="34" charset="0"/>
              </a:rPr>
              <a:t>, de </a:t>
            </a:r>
            <a:r>
              <a:rPr lang="pt-BR" b="1" dirty="0" smtClean="0">
                <a:latin typeface="Arial" panose="020B0604020202020204" pitchFamily="34" charset="0"/>
                <a:cs typeface="Arial" panose="020B0604020202020204" pitchFamily="34" charset="0"/>
              </a:rPr>
              <a:t>23/12/11:</a:t>
            </a:r>
          </a:p>
          <a:p>
            <a:pPr algn="just">
              <a:lnSpc>
                <a:spcPct val="170000"/>
              </a:lnSpc>
              <a:spcBef>
                <a:spcPts val="600"/>
              </a:spcBef>
              <a:spcAft>
                <a:spcPts val="600"/>
              </a:spcAft>
            </a:pPr>
            <a:r>
              <a:rPr lang="pt-BR" dirty="0" smtClean="0">
                <a:latin typeface="Arial" panose="020B0604020202020204" pitchFamily="34" charset="0"/>
                <a:cs typeface="Arial" panose="020B0604020202020204" pitchFamily="34" charset="0"/>
              </a:rPr>
              <a:t>Centro de Atendimento Psicossocial, escalonado em três níveis de especialidade (I, II e III), com estrutura física independente de hospitais e para atendimento ambulatorial.</a:t>
            </a:r>
          </a:p>
          <a:p>
            <a:pPr algn="just">
              <a:lnSpc>
                <a:spcPct val="170000"/>
              </a:lnSpc>
              <a:spcBef>
                <a:spcPts val="600"/>
              </a:spcBef>
              <a:spcAft>
                <a:spcPts val="600"/>
              </a:spcAft>
            </a:pPr>
            <a:r>
              <a:rPr lang="pt-BR" dirty="0" smtClean="0">
                <a:latin typeface="Arial" panose="020B0604020202020204" pitchFamily="34" charset="0"/>
                <a:cs typeface="Arial" panose="020B0604020202020204" pitchFamily="34" charset="0"/>
              </a:rPr>
              <a:t>Modalidade especial AD: álcool e drogas. Também escalonado por níveis de complexidade (I, II e III).</a:t>
            </a:r>
          </a:p>
          <a:p>
            <a:pPr marL="0" indent="0" algn="just">
              <a:lnSpc>
                <a:spcPct val="170000"/>
              </a:lnSpc>
              <a:spcBef>
                <a:spcPts val="600"/>
              </a:spcBef>
              <a:spcAft>
                <a:spcPts val="600"/>
              </a:spcAft>
              <a:buNone/>
            </a:pPr>
            <a:r>
              <a:rPr lang="pt-BR" b="1" dirty="0" smtClean="0">
                <a:latin typeface="Arial" panose="020B0604020202020204" pitchFamily="34" charset="0"/>
                <a:cs typeface="Arial" panose="020B0604020202020204" pitchFamily="34" charset="0"/>
              </a:rPr>
              <a:t>OBS.: </a:t>
            </a:r>
            <a:r>
              <a:rPr lang="pt-BR" dirty="0" smtClean="0">
                <a:latin typeface="Arial" panose="020B0604020202020204" pitchFamily="34" charset="0"/>
                <a:cs typeface="Arial" panose="020B0604020202020204" pitchFamily="34" charset="0"/>
              </a:rPr>
              <a:t>há outras modalidades, como o CAPS i etc.</a:t>
            </a:r>
            <a:endParaRPr lang="pt-B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0054409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110482"/>
            <a:ext cx="10515600" cy="676597"/>
          </a:xfrm>
        </p:spPr>
        <p:txBody>
          <a:bodyPr>
            <a:normAutofit/>
          </a:bodyPr>
          <a:lstStyle/>
          <a:p>
            <a:pPr algn="ctr"/>
            <a:r>
              <a:rPr lang="pt-BR" sz="4000" b="1" dirty="0" smtClean="0">
                <a:latin typeface="Arial" panose="020B0604020202020204" pitchFamily="34" charset="0"/>
                <a:cs typeface="Arial" panose="020B0604020202020204" pitchFamily="34" charset="0"/>
              </a:rPr>
              <a:t>MARCHA DA MACONHA</a:t>
            </a:r>
            <a:endParaRPr lang="pt-BR" sz="4000" b="1" dirty="0">
              <a:latin typeface="Arial" panose="020B0604020202020204" pitchFamily="34" charset="0"/>
              <a:cs typeface="Arial" panose="020B0604020202020204" pitchFamily="34" charset="0"/>
            </a:endParaRPr>
          </a:p>
        </p:txBody>
      </p:sp>
      <p:sp>
        <p:nvSpPr>
          <p:cNvPr id="3" name="Espaço Reservado para Conteúdo 2"/>
          <p:cNvSpPr>
            <a:spLocks noGrp="1"/>
          </p:cNvSpPr>
          <p:nvPr>
            <p:ph idx="1"/>
          </p:nvPr>
        </p:nvSpPr>
        <p:spPr>
          <a:xfrm>
            <a:off x="0" y="787081"/>
            <a:ext cx="12192000" cy="6070920"/>
          </a:xfrm>
        </p:spPr>
        <p:txBody>
          <a:bodyPr>
            <a:normAutofit fontScale="62500" lnSpcReduction="20000"/>
          </a:bodyPr>
          <a:lstStyle/>
          <a:p>
            <a:pPr algn="just">
              <a:lnSpc>
                <a:spcPct val="170000"/>
              </a:lnSpc>
              <a:spcBef>
                <a:spcPts val="600"/>
              </a:spcBef>
              <a:spcAft>
                <a:spcPts val="600"/>
              </a:spcAft>
            </a:pPr>
            <a:r>
              <a:rPr lang="pt-BR" b="1" dirty="0" smtClean="0">
                <a:latin typeface="Arial" panose="020B0604020202020204" pitchFamily="34" charset="0"/>
                <a:cs typeface="Arial" panose="020B0604020202020204" pitchFamily="34" charset="0"/>
              </a:rPr>
              <a:t>STF: </a:t>
            </a:r>
            <a:r>
              <a:rPr lang="pt-BR" dirty="0" smtClean="0">
                <a:latin typeface="Arial" panose="020B0604020202020204" pitchFamily="34" charset="0"/>
                <a:cs typeface="Arial" panose="020B0604020202020204" pitchFamily="34" charset="0"/>
              </a:rPr>
              <a:t>em 15/06/2011, por votação unânime na ADPF 187 da PGR, o STF concluiu que a “marcha da maconha” não constitui apologia ao crime (art. 286, CP), mas exercício regular do direito de liberdade de reunião (art. 5º, XVI, CF). “</a:t>
            </a:r>
            <a:r>
              <a:rPr lang="pt-BR" dirty="0">
                <a:latin typeface="Arial" panose="020B0604020202020204" pitchFamily="34" charset="0"/>
                <a:cs typeface="Arial" panose="020B0604020202020204" pitchFamily="34" charset="0"/>
              </a:rPr>
              <a:t>No mérito, também por unanimidade, o Tribunal julgou procedente a </a:t>
            </a:r>
            <a:r>
              <a:rPr lang="pt-BR" dirty="0" err="1">
                <a:latin typeface="Arial" panose="020B0604020202020204" pitchFamily="34" charset="0"/>
                <a:cs typeface="Arial" panose="020B0604020202020204" pitchFamily="34" charset="0"/>
              </a:rPr>
              <a:t>argüição</a:t>
            </a:r>
            <a:r>
              <a:rPr lang="pt-BR" dirty="0">
                <a:latin typeface="Arial" panose="020B0604020202020204" pitchFamily="34" charset="0"/>
                <a:cs typeface="Arial" panose="020B0604020202020204" pitchFamily="34" charset="0"/>
              </a:rPr>
              <a:t> de descumprimento de preceito fundamental, para dar, ao artigo 287 do Código Penal, com efeito vinculante, interpretação conforme à Constituição, </a:t>
            </a:r>
            <a:r>
              <a:rPr lang="pt-BR" dirty="0" smtClean="0">
                <a:latin typeface="Arial" panose="020B0604020202020204" pitchFamily="34" charset="0"/>
                <a:cs typeface="Arial" panose="020B0604020202020204" pitchFamily="34" charset="0"/>
              </a:rPr>
              <a:t>‘de </a:t>
            </a:r>
            <a:r>
              <a:rPr lang="pt-BR" dirty="0">
                <a:latin typeface="Arial" panose="020B0604020202020204" pitchFamily="34" charset="0"/>
                <a:cs typeface="Arial" panose="020B0604020202020204" pitchFamily="34" charset="0"/>
              </a:rPr>
              <a:t>forma a excluir qualquer exegese que possa ensejar a criminalização da defesa da legalização das drogas, ou de qualquer substância entorpecente específica, inclusive através de manifestações e eventos </a:t>
            </a:r>
            <a:r>
              <a:rPr lang="pt-BR" dirty="0" smtClean="0">
                <a:latin typeface="Arial" panose="020B0604020202020204" pitchFamily="34" charset="0"/>
                <a:cs typeface="Arial" panose="020B0604020202020204" pitchFamily="34" charset="0"/>
              </a:rPr>
              <a:t>públicos’, </a:t>
            </a:r>
            <a:r>
              <a:rPr lang="pt-BR" dirty="0">
                <a:latin typeface="Arial" panose="020B0604020202020204" pitchFamily="34" charset="0"/>
                <a:cs typeface="Arial" panose="020B0604020202020204" pitchFamily="34" charset="0"/>
              </a:rPr>
              <a:t>tudo nos termos do voto do </a:t>
            </a:r>
            <a:r>
              <a:rPr lang="pt-BR" dirty="0" smtClean="0">
                <a:latin typeface="Arial" panose="020B0604020202020204" pitchFamily="34" charset="0"/>
                <a:cs typeface="Arial" panose="020B0604020202020204" pitchFamily="34" charset="0"/>
              </a:rPr>
              <a:t>Relator”.</a:t>
            </a:r>
          </a:p>
          <a:p>
            <a:pPr algn="just">
              <a:lnSpc>
                <a:spcPct val="170000"/>
              </a:lnSpc>
              <a:spcBef>
                <a:spcPts val="600"/>
              </a:spcBef>
              <a:spcAft>
                <a:spcPts val="600"/>
              </a:spcAft>
            </a:pPr>
            <a:r>
              <a:rPr lang="pt-BR" b="1" dirty="0">
                <a:latin typeface="Arial" panose="020B0604020202020204" pitchFamily="34" charset="0"/>
                <a:cs typeface="Arial" panose="020B0604020202020204" pitchFamily="34" charset="0"/>
              </a:rPr>
              <a:t>ADI 4274/2009: </a:t>
            </a:r>
            <a:r>
              <a:rPr lang="pt-BR" dirty="0" smtClean="0">
                <a:latin typeface="Arial" panose="020B0604020202020204" pitchFamily="34" charset="0"/>
                <a:cs typeface="Arial" panose="020B0604020202020204" pitchFamily="34" charset="0"/>
              </a:rPr>
              <a:t>“O </a:t>
            </a:r>
            <a:r>
              <a:rPr lang="pt-BR" dirty="0">
                <a:latin typeface="Arial" panose="020B0604020202020204" pitchFamily="34" charset="0"/>
                <a:cs typeface="Arial" panose="020B0604020202020204" pitchFamily="34" charset="0"/>
              </a:rPr>
              <a:t>Tribunal, por unanimidade e nos  termos  do  voto  do  </a:t>
            </a:r>
            <a:r>
              <a:rPr lang="pt-BR" dirty="0" smtClean="0">
                <a:latin typeface="Arial" panose="020B0604020202020204" pitchFamily="34" charset="0"/>
                <a:cs typeface="Arial" panose="020B0604020202020204" pitchFamily="34" charset="0"/>
              </a:rPr>
              <a:t>Relator, julgou </a:t>
            </a:r>
            <a:r>
              <a:rPr lang="pt-BR" dirty="0">
                <a:latin typeface="Arial" panose="020B0604020202020204" pitchFamily="34" charset="0"/>
                <a:cs typeface="Arial" panose="020B0604020202020204" pitchFamily="34" charset="0"/>
              </a:rPr>
              <a:t>procedente a ação direta para dar ao § 2º do artigo 33  da  </a:t>
            </a:r>
            <a:r>
              <a:rPr lang="pt-BR" dirty="0" smtClean="0">
                <a:latin typeface="Arial" panose="020B0604020202020204" pitchFamily="34" charset="0"/>
                <a:cs typeface="Arial" panose="020B0604020202020204" pitchFamily="34" charset="0"/>
              </a:rPr>
              <a:t>Lei nº  </a:t>
            </a:r>
            <a:r>
              <a:rPr lang="pt-BR" dirty="0">
                <a:latin typeface="Arial" panose="020B0604020202020204" pitchFamily="34" charset="0"/>
                <a:cs typeface="Arial" panose="020B0604020202020204" pitchFamily="34" charset="0"/>
              </a:rPr>
              <a:t>11.343/2006  interpretação  conforme  à Constituição,  para   </a:t>
            </a:r>
            <a:r>
              <a:rPr lang="pt-BR" dirty="0" smtClean="0">
                <a:latin typeface="Arial" panose="020B0604020202020204" pitchFamily="34" charset="0"/>
                <a:cs typeface="Arial" panose="020B0604020202020204" pitchFamily="34" charset="0"/>
              </a:rPr>
              <a:t>dele excluir </a:t>
            </a:r>
            <a:r>
              <a:rPr lang="pt-BR" dirty="0">
                <a:latin typeface="Arial" panose="020B0604020202020204" pitchFamily="34" charset="0"/>
                <a:cs typeface="Arial" panose="020B0604020202020204" pitchFamily="34" charset="0"/>
              </a:rPr>
              <a:t>qualquer significado que enseje a proibição de manifestações </a:t>
            </a:r>
            <a:r>
              <a:rPr lang="pt-BR" dirty="0" smtClean="0">
                <a:latin typeface="Arial" panose="020B0604020202020204" pitchFamily="34" charset="0"/>
                <a:cs typeface="Arial" panose="020B0604020202020204" pitchFamily="34" charset="0"/>
              </a:rPr>
              <a:t>e debates </a:t>
            </a:r>
            <a:r>
              <a:rPr lang="pt-BR" dirty="0">
                <a:latin typeface="Arial" panose="020B0604020202020204" pitchFamily="34" charset="0"/>
                <a:cs typeface="Arial" panose="020B0604020202020204" pitchFamily="34" charset="0"/>
              </a:rPr>
              <a:t>públicos acerca da descriminalização ou legalização do uso  </a:t>
            </a:r>
            <a:r>
              <a:rPr lang="pt-BR" dirty="0" smtClean="0">
                <a:latin typeface="Arial" panose="020B0604020202020204" pitchFamily="34" charset="0"/>
                <a:cs typeface="Arial" panose="020B0604020202020204" pitchFamily="34" charset="0"/>
              </a:rPr>
              <a:t>de drogas  </a:t>
            </a:r>
            <a:r>
              <a:rPr lang="pt-BR" dirty="0">
                <a:latin typeface="Arial" panose="020B0604020202020204" pitchFamily="34" charset="0"/>
                <a:cs typeface="Arial" panose="020B0604020202020204" pitchFamily="34" charset="0"/>
              </a:rPr>
              <a:t>ou  de  qualquer  substância que  leve   o   ser   humano   </a:t>
            </a:r>
            <a:r>
              <a:rPr lang="pt-BR" dirty="0" smtClean="0">
                <a:latin typeface="Arial" panose="020B0604020202020204" pitchFamily="34" charset="0"/>
                <a:cs typeface="Arial" panose="020B0604020202020204" pitchFamily="34" charset="0"/>
              </a:rPr>
              <a:t>ao entorpecimento  </a:t>
            </a:r>
            <a:r>
              <a:rPr lang="pt-BR" dirty="0">
                <a:latin typeface="Arial" panose="020B0604020202020204" pitchFamily="34" charset="0"/>
                <a:cs typeface="Arial" panose="020B0604020202020204" pitchFamily="34" charset="0"/>
              </a:rPr>
              <a:t>episódico,  ou  então  viciado,  das  suas  </a:t>
            </a:r>
            <a:r>
              <a:rPr lang="pt-BR" dirty="0" smtClean="0">
                <a:latin typeface="Arial" panose="020B0604020202020204" pitchFamily="34" charset="0"/>
                <a:cs typeface="Arial" panose="020B0604020202020204" pitchFamily="34" charset="0"/>
              </a:rPr>
              <a:t>faculdades </a:t>
            </a:r>
            <a:r>
              <a:rPr lang="pt-BR" dirty="0" err="1" smtClean="0">
                <a:latin typeface="Arial" panose="020B0604020202020204" pitchFamily="34" charset="0"/>
                <a:cs typeface="Arial" panose="020B0604020202020204" pitchFamily="34" charset="0"/>
              </a:rPr>
              <a:t>psico-físicas</a:t>
            </a:r>
            <a:r>
              <a:rPr lang="pt-BR" dirty="0">
                <a:latin typeface="Arial" panose="020B0604020202020204" pitchFamily="34" charset="0"/>
                <a:cs typeface="Arial" panose="020B0604020202020204" pitchFamily="34" charset="0"/>
              </a:rPr>
              <a:t>. Votou o Presidente, Ministro Cezar </a:t>
            </a:r>
            <a:r>
              <a:rPr lang="pt-BR" dirty="0" err="1">
                <a:latin typeface="Arial" panose="020B0604020202020204" pitchFamily="34" charset="0"/>
                <a:cs typeface="Arial" panose="020B0604020202020204" pitchFamily="34" charset="0"/>
              </a:rPr>
              <a:t>Peluso</a:t>
            </a:r>
            <a:r>
              <a:rPr lang="pt-BR" dirty="0">
                <a:latin typeface="Arial" panose="020B0604020202020204" pitchFamily="34" charset="0"/>
                <a:cs typeface="Arial" panose="020B0604020202020204" pitchFamily="34" charset="0"/>
              </a:rPr>
              <a:t>.  Impedido  </a:t>
            </a:r>
            <a:r>
              <a:rPr lang="pt-BR" dirty="0" smtClean="0">
                <a:latin typeface="Arial" panose="020B0604020202020204" pitchFamily="34" charset="0"/>
                <a:cs typeface="Arial" panose="020B0604020202020204" pitchFamily="34" charset="0"/>
              </a:rPr>
              <a:t>o Senhor </a:t>
            </a:r>
            <a:r>
              <a:rPr lang="pt-BR" dirty="0">
                <a:latin typeface="Arial" panose="020B0604020202020204" pitchFamily="34" charset="0"/>
                <a:cs typeface="Arial" panose="020B0604020202020204" pitchFamily="34" charset="0"/>
              </a:rPr>
              <a:t>Ministro Dias </a:t>
            </a:r>
            <a:r>
              <a:rPr lang="pt-BR" dirty="0" err="1">
                <a:latin typeface="Arial" panose="020B0604020202020204" pitchFamily="34" charset="0"/>
                <a:cs typeface="Arial" panose="020B0604020202020204" pitchFamily="34" charset="0"/>
              </a:rPr>
              <a:t>Toffoli</a:t>
            </a:r>
            <a:r>
              <a:rPr lang="pt-BR" dirty="0">
                <a:latin typeface="Arial" panose="020B0604020202020204" pitchFamily="34" charset="0"/>
                <a:cs typeface="Arial" panose="020B0604020202020204" pitchFamily="34" charset="0"/>
              </a:rPr>
              <a:t>. Falou, pelo Ministério Público  </a:t>
            </a:r>
            <a:r>
              <a:rPr lang="pt-BR" dirty="0" smtClean="0">
                <a:latin typeface="Arial" panose="020B0604020202020204" pitchFamily="34" charset="0"/>
                <a:cs typeface="Arial" panose="020B0604020202020204" pitchFamily="34" charset="0"/>
              </a:rPr>
              <a:t>Federal, a </a:t>
            </a:r>
            <a:r>
              <a:rPr lang="pt-BR" dirty="0">
                <a:latin typeface="Arial" panose="020B0604020202020204" pitchFamily="34" charset="0"/>
                <a:cs typeface="Arial" panose="020B0604020202020204" pitchFamily="34" charset="0"/>
              </a:rPr>
              <a:t>Vice-Procuradora-Geral da República Dra. Deborah Macedo Duprat </a:t>
            </a:r>
            <a:r>
              <a:rPr lang="pt-BR" dirty="0" smtClean="0">
                <a:latin typeface="Arial" panose="020B0604020202020204" pitchFamily="34" charset="0"/>
                <a:cs typeface="Arial" panose="020B0604020202020204" pitchFamily="34" charset="0"/>
              </a:rPr>
              <a:t>de Britto Pereira” (23/11/2011).</a:t>
            </a:r>
            <a:endParaRPr lang="pt-B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52173326"/>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110482"/>
            <a:ext cx="10515600" cy="676597"/>
          </a:xfrm>
        </p:spPr>
        <p:txBody>
          <a:bodyPr>
            <a:normAutofit/>
          </a:bodyPr>
          <a:lstStyle/>
          <a:p>
            <a:pPr algn="ctr"/>
            <a:r>
              <a:rPr lang="pt-BR" sz="4000" b="1" dirty="0" smtClean="0">
                <a:latin typeface="Arial" panose="020B0604020202020204" pitchFamily="34" charset="0"/>
                <a:cs typeface="Arial" panose="020B0604020202020204" pitchFamily="34" charset="0"/>
              </a:rPr>
              <a:t>TESES INSTITUCIONAIS DA DPESP</a:t>
            </a:r>
            <a:endParaRPr lang="pt-BR" sz="4000" b="1" dirty="0">
              <a:latin typeface="Arial" panose="020B0604020202020204" pitchFamily="34" charset="0"/>
              <a:cs typeface="Arial" panose="020B0604020202020204" pitchFamily="34" charset="0"/>
            </a:endParaRPr>
          </a:p>
        </p:txBody>
      </p:sp>
      <p:sp>
        <p:nvSpPr>
          <p:cNvPr id="3" name="Espaço Reservado para Conteúdo 2"/>
          <p:cNvSpPr>
            <a:spLocks noGrp="1"/>
          </p:cNvSpPr>
          <p:nvPr>
            <p:ph idx="1"/>
          </p:nvPr>
        </p:nvSpPr>
        <p:spPr>
          <a:xfrm>
            <a:off x="0" y="787080"/>
            <a:ext cx="12192000" cy="6605238"/>
          </a:xfrm>
        </p:spPr>
        <p:txBody>
          <a:bodyPr>
            <a:normAutofit fontScale="62500" lnSpcReduction="20000"/>
          </a:bodyPr>
          <a:lstStyle/>
          <a:p>
            <a:pPr algn="just">
              <a:lnSpc>
                <a:spcPct val="170000"/>
              </a:lnSpc>
              <a:spcBef>
                <a:spcPts val="600"/>
              </a:spcBef>
              <a:spcAft>
                <a:spcPts val="600"/>
              </a:spcAft>
            </a:pPr>
            <a:r>
              <a:rPr lang="pt-BR" b="1" dirty="0">
                <a:latin typeface="Arial" panose="020B0604020202020204" pitchFamily="34" charset="0"/>
                <a:cs typeface="Arial" panose="020B0604020202020204" pitchFamily="34" charset="0"/>
              </a:rPr>
              <a:t>Tese 17: </a:t>
            </a:r>
            <a:r>
              <a:rPr lang="pt-BR" dirty="0" smtClean="0">
                <a:latin typeface="Arial" panose="020B0604020202020204" pitchFamily="34" charset="0"/>
                <a:cs typeface="Arial" panose="020B0604020202020204" pitchFamily="34" charset="0"/>
              </a:rPr>
              <a:t>A condenação pelo artigo 28 da Lei de Drogas não gera reincidência e outros efeitos secundários (II Encontro Estadual - 2008).</a:t>
            </a:r>
          </a:p>
          <a:p>
            <a:pPr algn="just">
              <a:lnSpc>
                <a:spcPct val="170000"/>
              </a:lnSpc>
              <a:spcBef>
                <a:spcPts val="600"/>
              </a:spcBef>
              <a:spcAft>
                <a:spcPts val="600"/>
              </a:spcAft>
            </a:pPr>
            <a:r>
              <a:rPr lang="pt-BR" b="1" dirty="0" smtClean="0">
                <a:latin typeface="Arial" panose="020B0604020202020204" pitchFamily="34" charset="0"/>
                <a:cs typeface="Arial" panose="020B0604020202020204" pitchFamily="34" charset="0"/>
              </a:rPr>
              <a:t>Tese 22: </a:t>
            </a:r>
            <a:r>
              <a:rPr lang="pt-BR" dirty="0" smtClean="0">
                <a:latin typeface="Arial" panose="020B0604020202020204" pitchFamily="34" charset="0"/>
                <a:cs typeface="Arial" panose="020B0604020202020204" pitchFamily="34" charset="0"/>
              </a:rPr>
              <a:t>Não cabe medida socioeducativa de internação por tráfico de entorpecentes em caso de adolescente sem antecedentes ou com apenas um antecedente por infração grave (II Encontro Estadual - 2008).</a:t>
            </a:r>
          </a:p>
          <a:p>
            <a:pPr algn="just">
              <a:lnSpc>
                <a:spcPct val="170000"/>
              </a:lnSpc>
              <a:spcBef>
                <a:spcPts val="600"/>
              </a:spcBef>
              <a:spcAft>
                <a:spcPts val="600"/>
              </a:spcAft>
            </a:pPr>
            <a:r>
              <a:rPr lang="pt-BR" b="1" dirty="0" smtClean="0">
                <a:latin typeface="Arial" panose="020B0604020202020204" pitchFamily="34" charset="0"/>
                <a:cs typeface="Arial" panose="020B0604020202020204" pitchFamily="34" charset="0"/>
              </a:rPr>
              <a:t>Tese </a:t>
            </a:r>
            <a:r>
              <a:rPr lang="pt-BR" b="1" dirty="0">
                <a:latin typeface="Arial" panose="020B0604020202020204" pitchFamily="34" charset="0"/>
                <a:cs typeface="Arial" panose="020B0604020202020204" pitchFamily="34" charset="0"/>
              </a:rPr>
              <a:t>46: </a:t>
            </a:r>
            <a:r>
              <a:rPr lang="pt-BR" dirty="0">
                <a:latin typeface="Arial" panose="020B0604020202020204" pitchFamily="34" charset="0"/>
                <a:cs typeface="Arial" panose="020B0604020202020204" pitchFamily="34" charset="0"/>
              </a:rPr>
              <a:t>É inconstitucional e ilegal a vedação da concessão de liberdade provisória no caso de crime de tráfico de </a:t>
            </a:r>
            <a:r>
              <a:rPr lang="pt-BR" dirty="0" smtClean="0">
                <a:latin typeface="Arial" panose="020B0604020202020204" pitchFamily="34" charset="0"/>
                <a:cs typeface="Arial" panose="020B0604020202020204" pitchFamily="34" charset="0"/>
              </a:rPr>
              <a:t>entorpecentes </a:t>
            </a:r>
            <a:r>
              <a:rPr lang="pt-BR" dirty="0">
                <a:latin typeface="Arial" panose="020B0604020202020204" pitchFamily="34" charset="0"/>
                <a:cs typeface="Arial" panose="020B0604020202020204" pitchFamily="34" charset="0"/>
              </a:rPr>
              <a:t>(II </a:t>
            </a:r>
            <a:r>
              <a:rPr lang="pt-BR" dirty="0" smtClean="0">
                <a:latin typeface="Arial" panose="020B0604020202020204" pitchFamily="34" charset="0"/>
                <a:cs typeface="Arial" panose="020B0604020202020204" pitchFamily="34" charset="0"/>
              </a:rPr>
              <a:t>Encontro Estadual </a:t>
            </a:r>
            <a:r>
              <a:rPr lang="pt-BR" dirty="0">
                <a:latin typeface="Arial" panose="020B0604020202020204" pitchFamily="34" charset="0"/>
                <a:cs typeface="Arial" panose="020B0604020202020204" pitchFamily="34" charset="0"/>
              </a:rPr>
              <a:t>- 2008</a:t>
            </a:r>
            <a:r>
              <a:rPr lang="pt-BR" dirty="0" smtClean="0">
                <a:latin typeface="Arial" panose="020B0604020202020204" pitchFamily="34" charset="0"/>
                <a:cs typeface="Arial" panose="020B0604020202020204" pitchFamily="34" charset="0"/>
              </a:rPr>
              <a:t>).</a:t>
            </a:r>
          </a:p>
          <a:p>
            <a:pPr algn="just">
              <a:lnSpc>
                <a:spcPct val="170000"/>
              </a:lnSpc>
              <a:spcBef>
                <a:spcPts val="600"/>
              </a:spcBef>
              <a:spcAft>
                <a:spcPts val="600"/>
              </a:spcAft>
            </a:pPr>
            <a:r>
              <a:rPr lang="pt-BR" b="1" dirty="0">
                <a:latin typeface="Arial" panose="020B0604020202020204" pitchFamily="34" charset="0"/>
                <a:cs typeface="Arial" panose="020B0604020202020204" pitchFamily="34" charset="0"/>
              </a:rPr>
              <a:t>Tese 66: </a:t>
            </a:r>
            <a:r>
              <a:rPr lang="pt-BR" dirty="0">
                <a:latin typeface="Arial" panose="020B0604020202020204" pitchFamily="34" charset="0"/>
                <a:cs typeface="Arial" panose="020B0604020202020204" pitchFamily="34" charset="0"/>
              </a:rPr>
              <a:t>Cabe ao defensor público pleitear a substituição da pena privativa de liberdade pela restritiva de direitos, ao assistido processado </a:t>
            </a:r>
            <a:r>
              <a:rPr lang="pt-BR" dirty="0" smtClean="0">
                <a:latin typeface="Arial" panose="020B0604020202020204" pitchFamily="34" charset="0"/>
                <a:cs typeface="Arial" panose="020B0604020202020204" pitchFamily="34" charset="0"/>
              </a:rPr>
              <a:t>pela prática </a:t>
            </a:r>
            <a:r>
              <a:rPr lang="pt-BR" dirty="0">
                <a:latin typeface="Arial" panose="020B0604020202020204" pitchFamily="34" charset="0"/>
                <a:cs typeface="Arial" panose="020B0604020202020204" pitchFamily="34" charset="0"/>
              </a:rPr>
              <a:t>de algum dos delitos previstos de tráfico ilícito de entorpecentes, quando presentes os requisitos objetivos e </a:t>
            </a:r>
            <a:r>
              <a:rPr lang="pt-BR" dirty="0" smtClean="0">
                <a:latin typeface="Arial" panose="020B0604020202020204" pitchFamily="34" charset="0"/>
                <a:cs typeface="Arial" panose="020B0604020202020204" pitchFamily="34" charset="0"/>
              </a:rPr>
              <a:t>subjetivos necessários </a:t>
            </a:r>
            <a:r>
              <a:rPr lang="pt-BR" dirty="0">
                <a:latin typeface="Arial" panose="020B0604020202020204" pitchFamily="34" charset="0"/>
                <a:cs typeface="Arial" panose="020B0604020202020204" pitchFamily="34" charset="0"/>
              </a:rPr>
              <a:t>para a concessão desse benefício, em que pese a vedação prevista no artigo 44 da Lei </a:t>
            </a:r>
            <a:r>
              <a:rPr lang="pt-BR" dirty="0" smtClean="0">
                <a:latin typeface="Arial" panose="020B0604020202020204" pitchFamily="34" charset="0"/>
                <a:cs typeface="Arial" panose="020B0604020202020204" pitchFamily="34" charset="0"/>
              </a:rPr>
              <a:t>11.343/2006 </a:t>
            </a:r>
            <a:r>
              <a:rPr lang="pt-BR" dirty="0">
                <a:latin typeface="Arial" panose="020B0604020202020204" pitchFamily="34" charset="0"/>
                <a:cs typeface="Arial" panose="020B0604020202020204" pitchFamily="34" charset="0"/>
              </a:rPr>
              <a:t>(III Encontro Estadual </a:t>
            </a:r>
            <a:r>
              <a:rPr lang="pt-BR" dirty="0" smtClean="0">
                <a:latin typeface="Arial" panose="020B0604020202020204" pitchFamily="34" charset="0"/>
                <a:cs typeface="Arial" panose="020B0604020202020204" pitchFamily="34" charset="0"/>
              </a:rPr>
              <a:t>- 2009).</a:t>
            </a:r>
          </a:p>
          <a:p>
            <a:pPr algn="just">
              <a:lnSpc>
                <a:spcPct val="170000"/>
              </a:lnSpc>
              <a:spcBef>
                <a:spcPts val="600"/>
              </a:spcBef>
              <a:spcAft>
                <a:spcPts val="600"/>
              </a:spcAft>
            </a:pPr>
            <a:r>
              <a:rPr lang="pt-BR" b="1" dirty="0">
                <a:latin typeface="Arial" panose="020B0604020202020204" pitchFamily="34" charset="0"/>
                <a:cs typeface="Arial" panose="020B0604020202020204" pitchFamily="34" charset="0"/>
              </a:rPr>
              <a:t>Tese 68: </a:t>
            </a:r>
            <a:r>
              <a:rPr lang="pt-BR" dirty="0">
                <a:latin typeface="Arial" panose="020B0604020202020204" pitchFamily="34" charset="0"/>
                <a:cs typeface="Arial" panose="020B0604020202020204" pitchFamily="34" charset="0"/>
              </a:rPr>
              <a:t>O tráfico na sua forma privilegiada (art. 33, parágrafo quarto da lei 11.3430/06) não é crime equiparado a hediondo e a pena </a:t>
            </a:r>
            <a:r>
              <a:rPr lang="pt-BR" dirty="0" smtClean="0">
                <a:latin typeface="Arial" panose="020B0604020202020204" pitchFamily="34" charset="0"/>
                <a:cs typeface="Arial" panose="020B0604020202020204" pitchFamily="34" charset="0"/>
              </a:rPr>
              <a:t>aplicada pode </a:t>
            </a:r>
            <a:r>
              <a:rPr lang="pt-BR" dirty="0">
                <a:latin typeface="Arial" panose="020B0604020202020204" pitchFamily="34" charset="0"/>
                <a:cs typeface="Arial" panose="020B0604020202020204" pitchFamily="34" charset="0"/>
              </a:rPr>
              <a:t>ser suspensa condicionalmente, se presentes os requisitos do artigo 77 do código </a:t>
            </a:r>
            <a:r>
              <a:rPr lang="pt-BR" dirty="0" smtClean="0">
                <a:latin typeface="Arial" panose="020B0604020202020204" pitchFamily="34" charset="0"/>
                <a:cs typeface="Arial" panose="020B0604020202020204" pitchFamily="34" charset="0"/>
              </a:rPr>
              <a:t>penal </a:t>
            </a:r>
            <a:r>
              <a:rPr lang="pt-BR" dirty="0">
                <a:latin typeface="Arial" panose="020B0604020202020204" pitchFamily="34" charset="0"/>
                <a:cs typeface="Arial" panose="020B0604020202020204" pitchFamily="34" charset="0"/>
              </a:rPr>
              <a:t>(III Encontro Estadual - 2009</a:t>
            </a:r>
            <a:r>
              <a:rPr lang="pt-BR" dirty="0" smtClean="0">
                <a:latin typeface="Arial" panose="020B0604020202020204" pitchFamily="34" charset="0"/>
                <a:cs typeface="Arial" panose="020B0604020202020204" pitchFamily="34" charset="0"/>
              </a:rPr>
              <a:t>).</a:t>
            </a:r>
            <a:endParaRPr lang="pt-BR" dirty="0">
              <a:latin typeface="Arial" panose="020B0604020202020204" pitchFamily="34" charset="0"/>
              <a:cs typeface="Arial" panose="020B0604020202020204" pitchFamily="34" charset="0"/>
            </a:endParaRPr>
          </a:p>
          <a:p>
            <a:pPr algn="just">
              <a:lnSpc>
                <a:spcPct val="170000"/>
              </a:lnSpc>
              <a:spcBef>
                <a:spcPts val="600"/>
              </a:spcBef>
              <a:spcAft>
                <a:spcPts val="600"/>
              </a:spcAft>
            </a:pPr>
            <a:endParaRPr lang="pt-BR" b="1" dirty="0">
              <a:latin typeface="Arial" panose="020B0604020202020204" pitchFamily="34" charset="0"/>
              <a:cs typeface="Arial" panose="020B0604020202020204" pitchFamily="34" charset="0"/>
            </a:endParaRPr>
          </a:p>
          <a:p>
            <a:pPr algn="just">
              <a:lnSpc>
                <a:spcPct val="170000"/>
              </a:lnSpc>
              <a:spcBef>
                <a:spcPts val="600"/>
              </a:spcBef>
              <a:spcAft>
                <a:spcPts val="600"/>
              </a:spcAft>
            </a:pPr>
            <a:endParaRPr lang="pt-B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796369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11321"/>
          </a:xfrm>
        </p:spPr>
        <p:txBody>
          <a:bodyPr>
            <a:normAutofit/>
          </a:bodyPr>
          <a:lstStyle/>
          <a:p>
            <a:pPr algn="ctr"/>
            <a:r>
              <a:rPr lang="pt-BR" sz="4000" b="1" dirty="0" smtClean="0">
                <a:latin typeface="Arial" panose="020B0604020202020204" pitchFamily="34" charset="0"/>
                <a:cs typeface="Arial" panose="020B0604020202020204" pitchFamily="34" charset="0"/>
              </a:rPr>
              <a:t>NORMAS CONSTITUCIONAIS</a:t>
            </a:r>
            <a:endParaRPr lang="pt-BR" sz="4000" b="1" dirty="0">
              <a:latin typeface="Arial" panose="020B0604020202020204" pitchFamily="34" charset="0"/>
              <a:cs typeface="Arial" panose="020B0604020202020204" pitchFamily="34" charset="0"/>
            </a:endParaRPr>
          </a:p>
        </p:txBody>
      </p:sp>
      <p:sp>
        <p:nvSpPr>
          <p:cNvPr id="3" name="Espaço Reservado para Conteúdo 2"/>
          <p:cNvSpPr>
            <a:spLocks noGrp="1"/>
          </p:cNvSpPr>
          <p:nvPr>
            <p:ph idx="1"/>
          </p:nvPr>
        </p:nvSpPr>
        <p:spPr>
          <a:xfrm>
            <a:off x="0" y="1076446"/>
            <a:ext cx="12192000" cy="5781553"/>
          </a:xfrm>
        </p:spPr>
        <p:txBody>
          <a:bodyPr>
            <a:normAutofit fontScale="47500" lnSpcReduction="20000"/>
          </a:bodyPr>
          <a:lstStyle/>
          <a:p>
            <a:pPr marL="0" indent="0" algn="just">
              <a:lnSpc>
                <a:spcPct val="170000"/>
              </a:lnSpc>
              <a:spcBef>
                <a:spcPts val="600"/>
              </a:spcBef>
              <a:spcAft>
                <a:spcPts val="600"/>
              </a:spcAft>
              <a:buNone/>
            </a:pPr>
            <a:r>
              <a:rPr lang="pt-BR" b="1" dirty="0" smtClean="0">
                <a:latin typeface="Arial" panose="020B0604020202020204" pitchFamily="34" charset="0"/>
                <a:cs typeface="Arial" panose="020B0604020202020204" pitchFamily="34" charset="0"/>
              </a:rPr>
              <a:t>Art. </a:t>
            </a:r>
            <a:r>
              <a:rPr lang="pt-BR" b="1" dirty="0">
                <a:latin typeface="Arial" panose="020B0604020202020204" pitchFamily="34" charset="0"/>
                <a:cs typeface="Arial" panose="020B0604020202020204" pitchFamily="34" charset="0"/>
              </a:rPr>
              <a:t>5º (...) </a:t>
            </a:r>
            <a:r>
              <a:rPr lang="pt-BR" dirty="0">
                <a:latin typeface="Arial" panose="020B0604020202020204" pitchFamily="34" charset="0"/>
                <a:cs typeface="Arial" panose="020B0604020202020204" pitchFamily="34" charset="0"/>
              </a:rPr>
              <a:t>XLIII - a lei considerará crimes inafiançáveis e insuscetíveis de graça ou anistia a prática da tortura , o tráfico ilícito de entorpecentes e drogas afins, o terrorismo e os definidos como crimes hediondos, por eles respondendo os mandantes, os executores e os que, podendo evitá-los, se omitirem</a:t>
            </a:r>
            <a:r>
              <a:rPr lang="pt-BR" dirty="0" smtClean="0">
                <a:latin typeface="Arial" panose="020B0604020202020204" pitchFamily="34" charset="0"/>
                <a:cs typeface="Arial" panose="020B0604020202020204" pitchFamily="34" charset="0"/>
              </a:rPr>
              <a:t>;</a:t>
            </a:r>
          </a:p>
          <a:p>
            <a:pPr marL="0" indent="0" algn="just">
              <a:lnSpc>
                <a:spcPct val="170000"/>
              </a:lnSpc>
              <a:spcBef>
                <a:spcPts val="600"/>
              </a:spcBef>
              <a:spcAft>
                <a:spcPts val="600"/>
              </a:spcAft>
              <a:buNone/>
            </a:pPr>
            <a:r>
              <a:rPr lang="pt-BR" dirty="0">
                <a:latin typeface="Arial" panose="020B0604020202020204" pitchFamily="34" charset="0"/>
                <a:cs typeface="Arial" panose="020B0604020202020204" pitchFamily="34" charset="0"/>
              </a:rPr>
              <a:t>LI - nenhum brasileiro será extraditado, salvo o naturalizado, em caso de crime comum, praticado antes da naturalização, ou de comprovado envolvimento em tráfico ilícito de entorpecentes e drogas afins, na forma da lei</a:t>
            </a:r>
            <a:r>
              <a:rPr lang="pt-BR" dirty="0" smtClean="0">
                <a:latin typeface="Arial" panose="020B0604020202020204" pitchFamily="34" charset="0"/>
                <a:cs typeface="Arial" panose="020B0604020202020204" pitchFamily="34" charset="0"/>
              </a:rPr>
              <a:t>;</a:t>
            </a:r>
          </a:p>
          <a:p>
            <a:pPr marL="0" indent="0" algn="just">
              <a:lnSpc>
                <a:spcPct val="170000"/>
              </a:lnSpc>
              <a:spcBef>
                <a:spcPts val="600"/>
              </a:spcBef>
              <a:spcAft>
                <a:spcPts val="600"/>
              </a:spcAft>
              <a:buNone/>
            </a:pPr>
            <a:r>
              <a:rPr lang="pt-BR" b="1" dirty="0" smtClean="0">
                <a:latin typeface="Arial" panose="020B0604020202020204" pitchFamily="34" charset="0"/>
                <a:cs typeface="Arial" panose="020B0604020202020204" pitchFamily="34" charset="0"/>
              </a:rPr>
              <a:t>Art. 144. (...) </a:t>
            </a:r>
            <a:r>
              <a:rPr lang="pt-BR" dirty="0" smtClean="0">
                <a:latin typeface="Arial" panose="020B0604020202020204" pitchFamily="34" charset="0"/>
                <a:cs typeface="Arial" panose="020B0604020202020204" pitchFamily="34" charset="0"/>
              </a:rPr>
              <a:t>§ </a:t>
            </a:r>
            <a:r>
              <a:rPr lang="pt-BR" dirty="0">
                <a:latin typeface="Arial" panose="020B0604020202020204" pitchFamily="34" charset="0"/>
                <a:cs typeface="Arial" panose="020B0604020202020204" pitchFamily="34" charset="0"/>
              </a:rPr>
              <a:t>1º A polícia federal, instituída por lei como órgão permanente, organizado e mantido pela União e estruturado em carreira, destina-se a: (...) II - prevenir e reprimir o tráfico ilícito de entorpecentes e drogas afins, o contrabando e o descaminho, sem prejuízo da ação fazendária e de outros órgãos públicos nas respectivas áreas de competência</a:t>
            </a:r>
            <a:r>
              <a:rPr lang="pt-BR" dirty="0" smtClean="0">
                <a:latin typeface="Arial" panose="020B0604020202020204" pitchFamily="34" charset="0"/>
                <a:cs typeface="Arial" panose="020B0604020202020204" pitchFamily="34" charset="0"/>
              </a:rPr>
              <a:t>;</a:t>
            </a:r>
          </a:p>
          <a:p>
            <a:pPr marL="0" indent="0" algn="just">
              <a:lnSpc>
                <a:spcPct val="170000"/>
              </a:lnSpc>
              <a:spcBef>
                <a:spcPts val="600"/>
              </a:spcBef>
              <a:spcAft>
                <a:spcPts val="600"/>
              </a:spcAft>
              <a:buNone/>
            </a:pPr>
            <a:r>
              <a:rPr lang="pt-BR" b="1" dirty="0" smtClean="0">
                <a:latin typeface="Arial" panose="020B0604020202020204" pitchFamily="34" charset="0"/>
                <a:cs typeface="Arial" panose="020B0604020202020204" pitchFamily="34" charset="0"/>
              </a:rPr>
              <a:t>Art. 227. </a:t>
            </a:r>
            <a:r>
              <a:rPr lang="pt-BR" b="1" dirty="0">
                <a:latin typeface="Arial" panose="020B0604020202020204" pitchFamily="34" charset="0"/>
                <a:cs typeface="Arial" panose="020B0604020202020204" pitchFamily="34" charset="0"/>
              </a:rPr>
              <a:t>(...) </a:t>
            </a:r>
            <a:r>
              <a:rPr lang="pt-BR" dirty="0">
                <a:latin typeface="Arial" panose="020B0604020202020204" pitchFamily="34" charset="0"/>
                <a:cs typeface="Arial" panose="020B0604020202020204" pitchFamily="34" charset="0"/>
              </a:rPr>
              <a:t>§ 3º O direito a proteção especial abrangerá os seguintes aspectos: (...) VII - programas de prevenção e atendimento especializado à criança, ao adolescente e ao jovem dependente de entorpecentes e drogas afins</a:t>
            </a:r>
            <a:r>
              <a:rPr lang="pt-BR" dirty="0" smtClean="0">
                <a:latin typeface="Arial" panose="020B0604020202020204" pitchFamily="34" charset="0"/>
                <a:cs typeface="Arial" panose="020B0604020202020204" pitchFamily="34" charset="0"/>
              </a:rPr>
              <a:t>.</a:t>
            </a:r>
          </a:p>
          <a:p>
            <a:pPr marL="0" indent="0" algn="just">
              <a:lnSpc>
                <a:spcPct val="170000"/>
              </a:lnSpc>
              <a:spcBef>
                <a:spcPts val="600"/>
              </a:spcBef>
              <a:spcAft>
                <a:spcPts val="600"/>
              </a:spcAft>
              <a:buNone/>
            </a:pPr>
            <a:r>
              <a:rPr lang="pt-BR" b="1" dirty="0">
                <a:latin typeface="Arial" panose="020B0604020202020204" pitchFamily="34" charset="0"/>
                <a:cs typeface="Arial" panose="020B0604020202020204" pitchFamily="34" charset="0"/>
              </a:rPr>
              <a:t>Art. 243. </a:t>
            </a:r>
            <a:r>
              <a:rPr lang="pt-BR" dirty="0">
                <a:latin typeface="Arial" panose="020B0604020202020204" pitchFamily="34" charset="0"/>
                <a:cs typeface="Arial" panose="020B0604020202020204" pitchFamily="34" charset="0"/>
              </a:rPr>
              <a:t>As propriedades rurais e urbanas de qualquer região do País onde forem localizadas culturas ilegais de plantas psicotrópicas ou a exploração de trabalho escravo na forma da lei serão expropriadas e destinadas à reforma agrária e a programas de habitação popular, sem qualquer indenização ao proprietário e sem prejuízo de outras sanções previstas em lei, observado, no que couber, o disposto no art. </a:t>
            </a:r>
            <a:r>
              <a:rPr lang="pt-BR" dirty="0" smtClean="0">
                <a:latin typeface="Arial" panose="020B0604020202020204" pitchFamily="34" charset="0"/>
                <a:cs typeface="Arial" panose="020B0604020202020204" pitchFamily="34" charset="0"/>
              </a:rPr>
              <a:t>5º. (Emenda </a:t>
            </a:r>
            <a:r>
              <a:rPr lang="pt-BR" dirty="0">
                <a:latin typeface="Arial" panose="020B0604020202020204" pitchFamily="34" charset="0"/>
                <a:cs typeface="Arial" panose="020B0604020202020204" pitchFamily="34" charset="0"/>
              </a:rPr>
              <a:t>Constitucional nº 81, de </a:t>
            </a:r>
            <a:r>
              <a:rPr lang="pt-BR" dirty="0" smtClean="0">
                <a:latin typeface="Arial" panose="020B0604020202020204" pitchFamily="34" charset="0"/>
                <a:cs typeface="Arial" panose="020B0604020202020204" pitchFamily="34" charset="0"/>
              </a:rPr>
              <a:t>2014) Parágrafo </a:t>
            </a:r>
            <a:r>
              <a:rPr lang="pt-BR" dirty="0">
                <a:latin typeface="Arial" panose="020B0604020202020204" pitchFamily="34" charset="0"/>
                <a:cs typeface="Arial" panose="020B0604020202020204" pitchFamily="34" charset="0"/>
              </a:rPr>
              <a:t>único. Todo e qualquer bem de valor econômico apreendido em decorrência do tráfico ilícito de entorpecentes e drogas afins e da exploração de trabalho escravo será confiscado e reverterá a fundo especial com destinação específica, na forma da lei.</a:t>
            </a:r>
          </a:p>
        </p:txBody>
      </p:sp>
    </p:spTree>
    <p:extLst>
      <p:ext uri="{BB962C8B-B14F-4D97-AF65-F5344CB8AC3E}">
        <p14:creationId xmlns:p14="http://schemas.microsoft.com/office/powerpoint/2010/main" val="807502804"/>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74975"/>
            <a:ext cx="10515600" cy="735253"/>
          </a:xfrm>
        </p:spPr>
        <p:txBody>
          <a:bodyPr>
            <a:normAutofit/>
          </a:bodyPr>
          <a:lstStyle/>
          <a:p>
            <a:pPr algn="ctr"/>
            <a:r>
              <a:rPr lang="pt-BR" sz="4000" b="1" dirty="0" smtClean="0">
                <a:latin typeface="Arial" panose="020B0604020202020204" pitchFamily="34" charset="0"/>
                <a:cs typeface="Arial" panose="020B0604020202020204" pitchFamily="34" charset="0"/>
              </a:rPr>
              <a:t>SÚMULAS DO STJ</a:t>
            </a:r>
            <a:endParaRPr lang="pt-BR" sz="4000" b="1" dirty="0">
              <a:latin typeface="Arial" panose="020B0604020202020204" pitchFamily="34" charset="0"/>
              <a:cs typeface="Arial" panose="020B0604020202020204" pitchFamily="34" charset="0"/>
            </a:endParaRPr>
          </a:p>
        </p:txBody>
      </p:sp>
      <p:sp>
        <p:nvSpPr>
          <p:cNvPr id="3" name="Espaço Reservado para Conteúdo 2"/>
          <p:cNvSpPr>
            <a:spLocks noGrp="1"/>
          </p:cNvSpPr>
          <p:nvPr>
            <p:ph idx="1"/>
          </p:nvPr>
        </p:nvSpPr>
        <p:spPr>
          <a:xfrm>
            <a:off x="0" y="729205"/>
            <a:ext cx="12192000" cy="6128795"/>
          </a:xfrm>
        </p:spPr>
        <p:txBody>
          <a:bodyPr>
            <a:normAutofit fontScale="55000" lnSpcReduction="20000"/>
          </a:bodyPr>
          <a:lstStyle/>
          <a:p>
            <a:pPr marL="0" indent="0" algn="just">
              <a:lnSpc>
                <a:spcPct val="170000"/>
              </a:lnSpc>
              <a:spcBef>
                <a:spcPts val="600"/>
              </a:spcBef>
              <a:spcAft>
                <a:spcPts val="600"/>
              </a:spcAft>
              <a:buNone/>
            </a:pPr>
            <a:r>
              <a:rPr lang="pt-BR" b="1" dirty="0">
                <a:latin typeface="Arial" panose="020B0604020202020204" pitchFamily="34" charset="0"/>
                <a:cs typeface="Arial" panose="020B0604020202020204" pitchFamily="34" charset="0"/>
              </a:rPr>
              <a:t>Súmula 234 - </a:t>
            </a:r>
            <a:r>
              <a:rPr lang="pt-BR" dirty="0">
                <a:latin typeface="Arial" panose="020B0604020202020204" pitchFamily="34" charset="0"/>
                <a:cs typeface="Arial" panose="020B0604020202020204" pitchFamily="34" charset="0"/>
              </a:rPr>
              <a:t>A participação de membro do Ministério Público na fase investigatória criminal não acarreta o seu impedimento ou suspeição para o oferecimento da </a:t>
            </a:r>
            <a:r>
              <a:rPr lang="pt-BR" dirty="0" smtClean="0">
                <a:latin typeface="Arial" panose="020B0604020202020204" pitchFamily="34" charset="0"/>
                <a:cs typeface="Arial" panose="020B0604020202020204" pitchFamily="34" charset="0"/>
              </a:rPr>
              <a:t>denúncia.</a:t>
            </a:r>
          </a:p>
          <a:p>
            <a:pPr marL="0" indent="0" algn="just">
              <a:lnSpc>
                <a:spcPct val="170000"/>
              </a:lnSpc>
              <a:spcBef>
                <a:spcPts val="600"/>
              </a:spcBef>
              <a:spcAft>
                <a:spcPts val="600"/>
              </a:spcAft>
              <a:buNone/>
            </a:pPr>
            <a:r>
              <a:rPr lang="pt-BR" b="1" dirty="0" smtClean="0">
                <a:latin typeface="Arial" panose="020B0604020202020204" pitchFamily="34" charset="0"/>
                <a:cs typeface="Arial" panose="020B0604020202020204" pitchFamily="34" charset="0"/>
              </a:rPr>
              <a:t>Súmula </a:t>
            </a:r>
            <a:r>
              <a:rPr lang="pt-BR" b="1" dirty="0">
                <a:latin typeface="Arial" panose="020B0604020202020204" pitchFamily="34" charset="0"/>
                <a:cs typeface="Arial" panose="020B0604020202020204" pitchFamily="34" charset="0"/>
              </a:rPr>
              <a:t>492 - </a:t>
            </a:r>
            <a:r>
              <a:rPr lang="pt-BR" dirty="0">
                <a:latin typeface="Arial" panose="020B0604020202020204" pitchFamily="34" charset="0"/>
                <a:cs typeface="Arial" panose="020B0604020202020204" pitchFamily="34" charset="0"/>
              </a:rPr>
              <a:t>O ato infracional análogo ao tráfico de drogas, por si só, não conduz obrigatoriamente à imposição de medida socioeducativa de internação do </a:t>
            </a:r>
            <a:r>
              <a:rPr lang="pt-BR" dirty="0" smtClean="0">
                <a:latin typeface="Arial" panose="020B0604020202020204" pitchFamily="34" charset="0"/>
                <a:cs typeface="Arial" panose="020B0604020202020204" pitchFamily="34" charset="0"/>
              </a:rPr>
              <a:t>adolescente.</a:t>
            </a:r>
          </a:p>
          <a:p>
            <a:pPr marL="0" indent="0" algn="just">
              <a:lnSpc>
                <a:spcPct val="170000"/>
              </a:lnSpc>
              <a:spcBef>
                <a:spcPts val="600"/>
              </a:spcBef>
              <a:spcAft>
                <a:spcPts val="600"/>
              </a:spcAft>
              <a:buNone/>
            </a:pPr>
            <a:r>
              <a:rPr lang="pt-BR" b="1" dirty="0" smtClean="0">
                <a:latin typeface="Arial" panose="020B0604020202020204" pitchFamily="34" charset="0"/>
                <a:cs typeface="Arial" panose="020B0604020202020204" pitchFamily="34" charset="0"/>
              </a:rPr>
              <a:t>Súmula </a:t>
            </a:r>
            <a:r>
              <a:rPr lang="pt-BR" b="1" dirty="0">
                <a:latin typeface="Arial" panose="020B0604020202020204" pitchFamily="34" charset="0"/>
                <a:cs typeface="Arial" panose="020B0604020202020204" pitchFamily="34" charset="0"/>
              </a:rPr>
              <a:t>501 - </a:t>
            </a:r>
            <a:r>
              <a:rPr lang="pt-BR" dirty="0">
                <a:latin typeface="Arial" panose="020B0604020202020204" pitchFamily="34" charset="0"/>
                <a:cs typeface="Arial" panose="020B0604020202020204" pitchFamily="34" charset="0"/>
              </a:rPr>
              <a:t>É cabível a aplicação retroativa da Lei n. 11.343/2006, desde que o resultado da incidência das suas disposições, na íntegra, seja mais favorável ao réu do que o advindo da aplicação da Lei n. 6.368/1976, sendo vedada a combinação de </a:t>
            </a:r>
            <a:r>
              <a:rPr lang="pt-BR" dirty="0" smtClean="0">
                <a:latin typeface="Arial" panose="020B0604020202020204" pitchFamily="34" charset="0"/>
                <a:cs typeface="Arial" panose="020B0604020202020204" pitchFamily="34" charset="0"/>
              </a:rPr>
              <a:t>leis.</a:t>
            </a:r>
          </a:p>
          <a:p>
            <a:pPr marL="0" indent="0" algn="just">
              <a:lnSpc>
                <a:spcPct val="170000"/>
              </a:lnSpc>
              <a:spcBef>
                <a:spcPts val="600"/>
              </a:spcBef>
              <a:spcAft>
                <a:spcPts val="600"/>
              </a:spcAft>
              <a:buNone/>
            </a:pPr>
            <a:r>
              <a:rPr lang="pt-BR" b="1" dirty="0" smtClean="0">
                <a:latin typeface="Arial" panose="020B0604020202020204" pitchFamily="34" charset="0"/>
                <a:cs typeface="Arial" panose="020B0604020202020204" pitchFamily="34" charset="0"/>
              </a:rPr>
              <a:t>Súmula </a:t>
            </a:r>
            <a:r>
              <a:rPr lang="pt-BR" b="1" dirty="0">
                <a:latin typeface="Arial" panose="020B0604020202020204" pitchFamily="34" charset="0"/>
                <a:cs typeface="Arial" panose="020B0604020202020204" pitchFamily="34" charset="0"/>
              </a:rPr>
              <a:t>512 - </a:t>
            </a:r>
            <a:r>
              <a:rPr lang="pt-BR" dirty="0">
                <a:latin typeface="Arial" panose="020B0604020202020204" pitchFamily="34" charset="0"/>
                <a:cs typeface="Arial" panose="020B0604020202020204" pitchFamily="34" charset="0"/>
              </a:rPr>
              <a:t>A aplicação da causa de diminuição de pena prevista no art. 33, § 4º, da Lei n. 11.343/2006 não afasta a hediondez do crime de tráfico de drogas. </a:t>
            </a:r>
            <a:r>
              <a:rPr lang="pt-BR" dirty="0" smtClean="0">
                <a:latin typeface="Arial" panose="020B0604020202020204" pitchFamily="34" charset="0"/>
                <a:cs typeface="Arial" panose="020B0604020202020204" pitchFamily="34" charset="0"/>
              </a:rPr>
              <a:t>– </a:t>
            </a:r>
            <a:r>
              <a:rPr lang="pt-BR" b="1" dirty="0" smtClean="0">
                <a:latin typeface="Arial" panose="020B0604020202020204" pitchFamily="34" charset="0"/>
                <a:cs typeface="Arial" panose="020B0604020202020204" pitchFamily="34" charset="0"/>
              </a:rPr>
              <a:t>SÚMULA CANCELADA (julgamento do STF)</a:t>
            </a:r>
            <a:endParaRPr lang="pt-BR" b="1" dirty="0">
              <a:latin typeface="Arial" panose="020B0604020202020204" pitchFamily="34" charset="0"/>
              <a:cs typeface="Arial" panose="020B0604020202020204" pitchFamily="34" charset="0"/>
            </a:endParaRPr>
          </a:p>
          <a:p>
            <a:pPr marL="0" indent="0" algn="just">
              <a:lnSpc>
                <a:spcPct val="170000"/>
              </a:lnSpc>
              <a:spcBef>
                <a:spcPts val="600"/>
              </a:spcBef>
              <a:spcAft>
                <a:spcPts val="600"/>
              </a:spcAft>
              <a:buNone/>
            </a:pPr>
            <a:r>
              <a:rPr lang="pt-BR" b="1" dirty="0">
                <a:latin typeface="Arial" panose="020B0604020202020204" pitchFamily="34" charset="0"/>
                <a:cs typeface="Arial" panose="020B0604020202020204" pitchFamily="34" charset="0"/>
              </a:rPr>
              <a:t>Súmula 528 - </a:t>
            </a:r>
            <a:r>
              <a:rPr lang="pt-BR" dirty="0">
                <a:latin typeface="Arial" panose="020B0604020202020204" pitchFamily="34" charset="0"/>
                <a:cs typeface="Arial" panose="020B0604020202020204" pitchFamily="34" charset="0"/>
              </a:rPr>
              <a:t>Compete ao juiz federal do local da apreensão da droga remetida do exterior pela via postal processar e julgar o crime de tráfico </a:t>
            </a:r>
            <a:r>
              <a:rPr lang="pt-BR" dirty="0" smtClean="0">
                <a:latin typeface="Arial" panose="020B0604020202020204" pitchFamily="34" charset="0"/>
                <a:cs typeface="Arial" panose="020B0604020202020204" pitchFamily="34" charset="0"/>
              </a:rPr>
              <a:t>internacional.</a:t>
            </a:r>
          </a:p>
          <a:p>
            <a:pPr marL="0" indent="0" algn="just">
              <a:lnSpc>
                <a:spcPct val="170000"/>
              </a:lnSpc>
              <a:spcBef>
                <a:spcPts val="600"/>
              </a:spcBef>
              <a:spcAft>
                <a:spcPts val="600"/>
              </a:spcAft>
              <a:buNone/>
            </a:pPr>
            <a:r>
              <a:rPr lang="pt-BR" b="1" dirty="0" smtClean="0">
                <a:latin typeface="Arial" panose="020B0604020202020204" pitchFamily="34" charset="0"/>
                <a:cs typeface="Arial" panose="020B0604020202020204" pitchFamily="34" charset="0"/>
              </a:rPr>
              <a:t>SÚMULA </a:t>
            </a:r>
            <a:r>
              <a:rPr lang="pt-BR" b="1" dirty="0">
                <a:latin typeface="Arial" panose="020B0604020202020204" pitchFamily="34" charset="0"/>
                <a:cs typeface="Arial" panose="020B0604020202020204" pitchFamily="34" charset="0"/>
              </a:rPr>
              <a:t>587 - </a:t>
            </a:r>
            <a:r>
              <a:rPr lang="pt-BR" dirty="0">
                <a:latin typeface="Arial" panose="020B0604020202020204" pitchFamily="34" charset="0"/>
                <a:cs typeface="Arial" panose="020B0604020202020204" pitchFamily="34" charset="0"/>
              </a:rPr>
              <a:t>Para a incidência da </a:t>
            </a:r>
            <a:r>
              <a:rPr lang="pt-BR" dirty="0" err="1">
                <a:latin typeface="Arial" panose="020B0604020202020204" pitchFamily="34" charset="0"/>
                <a:cs typeface="Arial" panose="020B0604020202020204" pitchFamily="34" charset="0"/>
              </a:rPr>
              <a:t>majorante</a:t>
            </a:r>
            <a:r>
              <a:rPr lang="pt-BR" dirty="0">
                <a:latin typeface="Arial" panose="020B0604020202020204" pitchFamily="34" charset="0"/>
                <a:cs typeface="Arial" panose="020B0604020202020204" pitchFamily="34" charset="0"/>
              </a:rPr>
              <a:t> prevista no art. 40, V, da Lei n. 11.343/2006, é desnecessária a efetiva transposição de fronteiras entre estados da Federação, sendo suficiente a demonstração inequívoca da intenção de realizar o tráfico </a:t>
            </a:r>
            <a:r>
              <a:rPr lang="pt-BR" dirty="0" smtClean="0">
                <a:latin typeface="Arial" panose="020B0604020202020204" pitchFamily="34" charset="0"/>
                <a:cs typeface="Arial" panose="020B0604020202020204" pitchFamily="34" charset="0"/>
              </a:rPr>
              <a:t>interestadual.</a:t>
            </a:r>
          </a:p>
          <a:p>
            <a:pPr marL="0" indent="0" algn="just">
              <a:lnSpc>
                <a:spcPct val="170000"/>
              </a:lnSpc>
              <a:spcBef>
                <a:spcPts val="600"/>
              </a:spcBef>
              <a:spcAft>
                <a:spcPts val="600"/>
              </a:spcAft>
              <a:buNone/>
            </a:pPr>
            <a:r>
              <a:rPr lang="pt-BR" b="1" dirty="0" smtClean="0">
                <a:latin typeface="Arial" panose="020B0604020202020204" pitchFamily="34" charset="0"/>
                <a:cs typeface="Arial" panose="020B0604020202020204" pitchFamily="34" charset="0"/>
              </a:rPr>
              <a:t>Súmula </a:t>
            </a:r>
            <a:r>
              <a:rPr lang="pt-BR" b="1" dirty="0">
                <a:latin typeface="Arial" panose="020B0604020202020204" pitchFamily="34" charset="0"/>
                <a:cs typeface="Arial" panose="020B0604020202020204" pitchFamily="34" charset="0"/>
              </a:rPr>
              <a:t>607 - </a:t>
            </a:r>
            <a:r>
              <a:rPr lang="pt-BR" dirty="0">
                <a:latin typeface="Arial" panose="020B0604020202020204" pitchFamily="34" charset="0"/>
                <a:cs typeface="Arial" panose="020B0604020202020204" pitchFamily="34" charset="0"/>
              </a:rPr>
              <a:t>A </a:t>
            </a:r>
            <a:r>
              <a:rPr lang="pt-BR" dirty="0" err="1">
                <a:latin typeface="Arial" panose="020B0604020202020204" pitchFamily="34" charset="0"/>
                <a:cs typeface="Arial" panose="020B0604020202020204" pitchFamily="34" charset="0"/>
              </a:rPr>
              <a:t>majorante</a:t>
            </a:r>
            <a:r>
              <a:rPr lang="pt-BR" dirty="0">
                <a:latin typeface="Arial" panose="020B0604020202020204" pitchFamily="34" charset="0"/>
                <a:cs typeface="Arial" panose="020B0604020202020204" pitchFamily="34" charset="0"/>
              </a:rPr>
              <a:t> do tráfico transnacional de drogas (art. 40, I, da Lei n. 11.343/2006) configura-se com a prova da destinação internacional das drogas, ainda que não consumada a transposição de fronteiras</a:t>
            </a:r>
            <a:r>
              <a:rPr lang="pt-BR" dirty="0" smtClean="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67615391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74975"/>
            <a:ext cx="10515600" cy="735253"/>
          </a:xfrm>
        </p:spPr>
        <p:txBody>
          <a:bodyPr>
            <a:normAutofit/>
          </a:bodyPr>
          <a:lstStyle/>
          <a:p>
            <a:pPr algn="ctr"/>
            <a:r>
              <a:rPr lang="pt-BR" sz="4000" b="1" dirty="0" smtClean="0">
                <a:latin typeface="Arial" panose="020B0604020202020204" pitchFamily="34" charset="0"/>
                <a:cs typeface="Arial" panose="020B0604020202020204" pitchFamily="34" charset="0"/>
              </a:rPr>
              <a:t>PRINCÍPIO DA INSIGNIFÂNCIA NO STJ</a:t>
            </a:r>
            <a:endParaRPr lang="pt-BR" sz="4000" b="1" dirty="0">
              <a:latin typeface="Arial" panose="020B0604020202020204" pitchFamily="34" charset="0"/>
              <a:cs typeface="Arial" panose="020B0604020202020204" pitchFamily="34" charset="0"/>
            </a:endParaRPr>
          </a:p>
        </p:txBody>
      </p:sp>
      <p:sp>
        <p:nvSpPr>
          <p:cNvPr id="3" name="Espaço Reservado para Conteúdo 2"/>
          <p:cNvSpPr>
            <a:spLocks noGrp="1"/>
          </p:cNvSpPr>
          <p:nvPr>
            <p:ph idx="1"/>
          </p:nvPr>
        </p:nvSpPr>
        <p:spPr>
          <a:xfrm>
            <a:off x="838200" y="810228"/>
            <a:ext cx="10515600" cy="5348201"/>
          </a:xfrm>
        </p:spPr>
        <p:txBody>
          <a:bodyPr>
            <a:normAutofit/>
          </a:bodyPr>
          <a:lstStyle/>
          <a:p>
            <a:pPr algn="just">
              <a:lnSpc>
                <a:spcPct val="170000"/>
              </a:lnSpc>
              <a:spcBef>
                <a:spcPts val="600"/>
              </a:spcBef>
              <a:spcAft>
                <a:spcPts val="600"/>
              </a:spcAft>
            </a:pPr>
            <a:r>
              <a:rPr lang="pt-BR" b="1" dirty="0" err="1" smtClean="0">
                <a:latin typeface="Arial" panose="020B0604020202020204" pitchFamily="34" charset="0"/>
                <a:cs typeface="Arial" panose="020B0604020202020204" pitchFamily="34" charset="0"/>
              </a:rPr>
              <a:t>REsp</a:t>
            </a:r>
            <a:r>
              <a:rPr lang="pt-BR" b="1" dirty="0" smtClean="0">
                <a:latin typeface="Arial" panose="020B0604020202020204" pitchFamily="34" charset="0"/>
                <a:cs typeface="Arial" panose="020B0604020202020204" pitchFamily="34" charset="0"/>
              </a:rPr>
              <a:t> 1.637.113 (06/04/2017): </a:t>
            </a:r>
            <a:r>
              <a:rPr lang="pt-BR" dirty="0" smtClean="0">
                <a:latin typeface="Arial" panose="020B0604020202020204" pitchFamily="34" charset="0"/>
                <a:cs typeface="Arial" panose="020B0604020202020204" pitchFamily="34" charset="0"/>
              </a:rPr>
              <a:t>o princípio da insignificância não se aplica ao porte ilegal para uso próprio ou para o tráfico de drogas.</a:t>
            </a:r>
          </a:p>
          <a:p>
            <a:pPr algn="just">
              <a:lnSpc>
                <a:spcPct val="170000"/>
              </a:lnSpc>
              <a:spcBef>
                <a:spcPts val="600"/>
              </a:spcBef>
              <a:spcAft>
                <a:spcPts val="600"/>
              </a:spcAft>
            </a:pPr>
            <a:r>
              <a:rPr lang="pt-BR" dirty="0" smtClean="0">
                <a:latin typeface="Arial" panose="020B0604020202020204" pitchFamily="34" charset="0"/>
                <a:cs typeface="Arial" panose="020B0604020202020204" pitchFamily="34" charset="0"/>
              </a:rPr>
              <a:t>Há casos concretos, sobretudo em primeira instância, em que se tem aplicado o princípio da insignificância, sugerindo uma possível mudança jurisprudencial com o passar do tempo.</a:t>
            </a:r>
          </a:p>
        </p:txBody>
      </p:sp>
    </p:spTree>
    <p:extLst>
      <p:ext uri="{BB962C8B-B14F-4D97-AF65-F5344CB8AC3E}">
        <p14:creationId xmlns:p14="http://schemas.microsoft.com/office/powerpoint/2010/main" val="170616680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74975"/>
            <a:ext cx="10515600" cy="1325563"/>
          </a:xfrm>
        </p:spPr>
        <p:txBody>
          <a:bodyPr>
            <a:normAutofit/>
          </a:bodyPr>
          <a:lstStyle/>
          <a:p>
            <a:pPr algn="ctr"/>
            <a:r>
              <a:rPr lang="pt-BR" sz="4000" b="1" dirty="0" smtClean="0">
                <a:latin typeface="Arial" panose="020B0604020202020204" pitchFamily="34" charset="0"/>
                <a:cs typeface="Arial" panose="020B0604020202020204" pitchFamily="34" charset="0"/>
              </a:rPr>
              <a:t>SÚMULAS DO STF</a:t>
            </a:r>
            <a:endParaRPr lang="pt-BR" sz="4000" b="1" dirty="0">
              <a:latin typeface="Arial" panose="020B0604020202020204" pitchFamily="34" charset="0"/>
              <a:cs typeface="Arial" panose="020B0604020202020204" pitchFamily="34" charset="0"/>
            </a:endParaRPr>
          </a:p>
        </p:txBody>
      </p:sp>
      <p:sp>
        <p:nvSpPr>
          <p:cNvPr id="3" name="Espaço Reservado para Conteúdo 2"/>
          <p:cNvSpPr>
            <a:spLocks noGrp="1"/>
          </p:cNvSpPr>
          <p:nvPr>
            <p:ph idx="1"/>
          </p:nvPr>
        </p:nvSpPr>
        <p:spPr>
          <a:xfrm>
            <a:off x="0" y="1134319"/>
            <a:ext cx="12192000" cy="5723681"/>
          </a:xfrm>
        </p:spPr>
        <p:txBody>
          <a:bodyPr>
            <a:normAutofit fontScale="92500" lnSpcReduction="20000"/>
          </a:bodyPr>
          <a:lstStyle/>
          <a:p>
            <a:pPr marL="0" indent="0" algn="just">
              <a:lnSpc>
                <a:spcPct val="170000"/>
              </a:lnSpc>
              <a:spcBef>
                <a:spcPts val="600"/>
              </a:spcBef>
              <a:spcAft>
                <a:spcPts val="600"/>
              </a:spcAft>
              <a:buNone/>
            </a:pPr>
            <a:r>
              <a:rPr lang="pt-BR" b="1" dirty="0" smtClean="0">
                <a:latin typeface="Arial" panose="020B0604020202020204" pitchFamily="34" charset="0"/>
                <a:cs typeface="Arial" panose="020B0604020202020204" pitchFamily="34" charset="0"/>
              </a:rPr>
              <a:t>Súmula 522 – </a:t>
            </a:r>
            <a:r>
              <a:rPr lang="pt-BR" dirty="0" smtClean="0">
                <a:latin typeface="Arial" panose="020B0604020202020204" pitchFamily="34" charset="0"/>
                <a:cs typeface="Arial" panose="020B0604020202020204" pitchFamily="34" charset="0"/>
              </a:rPr>
              <a:t>Salvo </a:t>
            </a:r>
            <a:r>
              <a:rPr lang="pt-BR" dirty="0">
                <a:latin typeface="Arial" panose="020B0604020202020204" pitchFamily="34" charset="0"/>
                <a:cs typeface="Arial" panose="020B0604020202020204" pitchFamily="34" charset="0"/>
              </a:rPr>
              <a:t>ocorrência de tráfico para o Exterior, quando, então, a competência será da Justiça Federal, compete à Justiça dos Estados o processo e julgamento dos crimes relativos a entorpecentes.</a:t>
            </a:r>
          </a:p>
          <a:p>
            <a:pPr marL="0" indent="0" algn="just">
              <a:lnSpc>
                <a:spcPct val="170000"/>
              </a:lnSpc>
              <a:spcBef>
                <a:spcPts val="600"/>
              </a:spcBef>
              <a:spcAft>
                <a:spcPts val="600"/>
              </a:spcAft>
              <a:buNone/>
            </a:pPr>
            <a:r>
              <a:rPr lang="pt-BR" b="1" dirty="0" smtClean="0">
                <a:latin typeface="Arial" panose="020B0604020202020204" pitchFamily="34" charset="0"/>
                <a:cs typeface="Arial" panose="020B0604020202020204" pitchFamily="34" charset="0"/>
              </a:rPr>
              <a:t>Súmula vinculante 26 – </a:t>
            </a:r>
            <a:r>
              <a:rPr lang="pt-BR" dirty="0" smtClean="0">
                <a:latin typeface="Arial" panose="020B0604020202020204" pitchFamily="34" charset="0"/>
                <a:cs typeface="Arial" panose="020B0604020202020204" pitchFamily="34" charset="0"/>
              </a:rPr>
              <a:t>Para </a:t>
            </a:r>
            <a:r>
              <a:rPr lang="pt-BR" dirty="0">
                <a:latin typeface="Arial" panose="020B0604020202020204" pitchFamily="34" charset="0"/>
                <a:cs typeface="Arial" panose="020B0604020202020204" pitchFamily="34" charset="0"/>
              </a:rPr>
              <a:t>efeito de progressão de regime no cumprimento de pena por crime hediondo, ou equiparado, o juízo da execução observará a inconstitucionalidade do art. 2º da Lei nº 8.072, de 25 de julho de 1990, sem prejuízo de avaliar se o condenado preenche, ou não, os requisitos objetivos e subjetivos do benefício, podendo determinar, para tal fim, de modo fundamentado, a realização de exame criminológico.</a:t>
            </a:r>
            <a:endParaRPr lang="pt-BR"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2776030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74975"/>
            <a:ext cx="10515600" cy="735253"/>
          </a:xfrm>
        </p:spPr>
        <p:txBody>
          <a:bodyPr>
            <a:normAutofit/>
          </a:bodyPr>
          <a:lstStyle/>
          <a:p>
            <a:pPr algn="ctr"/>
            <a:r>
              <a:rPr lang="pt-BR" sz="4000" b="1" dirty="0" smtClean="0">
                <a:latin typeface="Arial" panose="020B0604020202020204" pitchFamily="34" charset="0"/>
                <a:cs typeface="Arial" panose="020B0604020202020204" pitchFamily="34" charset="0"/>
              </a:rPr>
              <a:t>JURISPRUDÊNCIA DO STF</a:t>
            </a:r>
            <a:endParaRPr lang="pt-BR" sz="4000" b="1" dirty="0">
              <a:latin typeface="Arial" panose="020B0604020202020204" pitchFamily="34" charset="0"/>
              <a:cs typeface="Arial" panose="020B0604020202020204" pitchFamily="34" charset="0"/>
            </a:endParaRPr>
          </a:p>
        </p:txBody>
      </p:sp>
      <p:sp>
        <p:nvSpPr>
          <p:cNvPr id="3" name="Espaço Reservado para Conteúdo 2"/>
          <p:cNvSpPr>
            <a:spLocks noGrp="1"/>
          </p:cNvSpPr>
          <p:nvPr>
            <p:ph idx="1"/>
          </p:nvPr>
        </p:nvSpPr>
        <p:spPr>
          <a:xfrm>
            <a:off x="0" y="729205"/>
            <a:ext cx="12192000" cy="6128795"/>
          </a:xfrm>
        </p:spPr>
        <p:txBody>
          <a:bodyPr>
            <a:normAutofit fontScale="85000" lnSpcReduction="20000"/>
          </a:bodyPr>
          <a:lstStyle/>
          <a:p>
            <a:pPr algn="just">
              <a:lnSpc>
                <a:spcPct val="170000"/>
              </a:lnSpc>
              <a:spcBef>
                <a:spcPts val="600"/>
              </a:spcBef>
              <a:spcAft>
                <a:spcPts val="600"/>
              </a:spcAft>
            </a:pPr>
            <a:r>
              <a:rPr lang="pt-BR" b="1" dirty="0">
                <a:latin typeface="Arial" panose="020B0604020202020204" pitchFamily="34" charset="0"/>
                <a:cs typeface="Arial" panose="020B0604020202020204" pitchFamily="34" charset="0"/>
              </a:rPr>
              <a:t>RHC </a:t>
            </a:r>
            <a:r>
              <a:rPr lang="pt-BR" b="1" dirty="0" smtClean="0">
                <a:latin typeface="Arial" panose="020B0604020202020204" pitchFamily="34" charset="0"/>
                <a:cs typeface="Arial" panose="020B0604020202020204" pitchFamily="34" charset="0"/>
              </a:rPr>
              <a:t>138715/MS (23/05/2017): </a:t>
            </a:r>
            <a:r>
              <a:rPr lang="pt-BR" dirty="0" smtClean="0">
                <a:latin typeface="Arial" panose="020B0604020202020204" pitchFamily="34" charset="0"/>
                <a:cs typeface="Arial" panose="020B0604020202020204" pitchFamily="34" charset="0"/>
              </a:rPr>
              <a:t>a quantidade e a variedade de drogas apreendidas não podem levar automaticamente à conclusão de dedicação ao crime ou participação em organização criminosa, ausentes outros elementos concretos nesse sentido (</a:t>
            </a:r>
            <a:r>
              <a:rPr lang="pt-BR" dirty="0">
                <a:latin typeface="Arial" panose="020B0604020202020204" pitchFamily="34" charset="0"/>
                <a:cs typeface="Arial" panose="020B0604020202020204" pitchFamily="34" charset="0"/>
              </a:rPr>
              <a:t>Informativo 866</a:t>
            </a:r>
            <a:r>
              <a:rPr lang="pt-BR" dirty="0" smtClean="0">
                <a:latin typeface="Arial" panose="020B0604020202020204" pitchFamily="34" charset="0"/>
                <a:cs typeface="Arial" panose="020B0604020202020204" pitchFamily="34" charset="0"/>
              </a:rPr>
              <a:t>).</a:t>
            </a:r>
          </a:p>
          <a:p>
            <a:pPr algn="just">
              <a:lnSpc>
                <a:spcPct val="170000"/>
              </a:lnSpc>
              <a:spcBef>
                <a:spcPts val="600"/>
              </a:spcBef>
              <a:spcAft>
                <a:spcPts val="600"/>
              </a:spcAft>
            </a:pPr>
            <a:r>
              <a:rPr lang="pt-BR" b="1" dirty="0" smtClean="0">
                <a:latin typeface="Arial" panose="020B0604020202020204" pitchFamily="34" charset="0"/>
                <a:cs typeface="Arial" panose="020B0604020202020204" pitchFamily="34" charset="0"/>
              </a:rPr>
              <a:t>RE 1038925/SP (19/09/2017): </a:t>
            </a:r>
            <a:r>
              <a:rPr lang="pt-BR" dirty="0" smtClean="0">
                <a:latin typeface="Arial" panose="020B0604020202020204" pitchFamily="34" charset="0"/>
                <a:cs typeface="Arial" panose="020B0604020202020204" pitchFamily="34" charset="0"/>
              </a:rPr>
              <a:t>reafirmou a inconstitucionalidade da vedação automática de concessão de liberdade provisória prevista no art. 44 da Lei nº 11343/06 (vide HC 104339/2012).</a:t>
            </a:r>
          </a:p>
          <a:p>
            <a:pPr algn="just">
              <a:lnSpc>
                <a:spcPct val="170000"/>
              </a:lnSpc>
              <a:spcBef>
                <a:spcPts val="600"/>
              </a:spcBef>
              <a:spcAft>
                <a:spcPts val="600"/>
              </a:spcAft>
            </a:pPr>
            <a:r>
              <a:rPr lang="pt-BR" b="1" dirty="0">
                <a:latin typeface="Arial" panose="020B0604020202020204" pitchFamily="34" charset="0"/>
                <a:cs typeface="Arial" panose="020B0604020202020204" pitchFamily="34" charset="0"/>
              </a:rPr>
              <a:t>HC </a:t>
            </a:r>
            <a:r>
              <a:rPr lang="pt-BR" b="1" dirty="0" smtClean="0">
                <a:latin typeface="Arial" panose="020B0604020202020204" pitchFamily="34" charset="0"/>
                <a:cs typeface="Arial" panose="020B0604020202020204" pitchFamily="34" charset="0"/>
              </a:rPr>
              <a:t>110475/SC (14/02/2012): </a:t>
            </a:r>
            <a:r>
              <a:rPr lang="pt-BR" dirty="0" smtClean="0">
                <a:latin typeface="Arial" panose="020B0604020202020204" pitchFamily="34" charset="0"/>
                <a:cs typeface="Arial" panose="020B0604020202020204" pitchFamily="34" charset="0"/>
              </a:rPr>
              <a:t>reconheceu a aplicabilidade do princípio da insignificância para o art. 28 da Lei nº 11343/06 (crime de perigo abstrato X princípio da proporcionalidade no caso concreto).</a:t>
            </a:r>
            <a:endParaRPr lang="pt-BR" b="1"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509730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ço Reservado para Conteúdo 3"/>
          <p:cNvGraphicFramePr>
            <a:graphicFrameLocks noGrp="1"/>
          </p:cNvGraphicFramePr>
          <p:nvPr>
            <p:ph idx="1"/>
            <p:extLst>
              <p:ext uri="{D42A27DB-BD31-4B8C-83A1-F6EECF244321}">
                <p14:modId xmlns:p14="http://schemas.microsoft.com/office/powerpoint/2010/main" val="4127415892"/>
              </p:ext>
            </p:extLst>
          </p:nvPr>
        </p:nvGraphicFramePr>
        <p:xfrm>
          <a:off x="827184" y="154240"/>
          <a:ext cx="10515600" cy="6539577"/>
        </p:xfrm>
        <a:graphic>
          <a:graphicData uri="http://schemas.openxmlformats.org/drawingml/2006/table">
            <a:tbl>
              <a:tblPr firstRow="1" bandRow="1">
                <a:tableStyleId>{5C22544A-7EE6-4342-B048-85BDC9FD1C3A}</a:tableStyleId>
              </a:tblPr>
              <a:tblGrid>
                <a:gridCol w="5257800"/>
                <a:gridCol w="5257800"/>
              </a:tblGrid>
              <a:tr h="472979">
                <a:tc>
                  <a:txBody>
                    <a:bodyPr/>
                    <a:lstStyle/>
                    <a:p>
                      <a:pPr algn="ctr"/>
                      <a:r>
                        <a:rPr lang="pt-BR" sz="2000" b="1" dirty="0" smtClean="0"/>
                        <a:t>Lei nº 6368/76</a:t>
                      </a:r>
                      <a:endParaRPr lang="pt-BR" sz="2000" b="1" dirty="0"/>
                    </a:p>
                  </a:txBody>
                  <a:tcPr/>
                </a:tc>
                <a:tc>
                  <a:txBody>
                    <a:bodyPr/>
                    <a:lstStyle/>
                    <a:p>
                      <a:pPr algn="ctr"/>
                      <a:r>
                        <a:rPr lang="pt-BR" sz="2000" b="1" dirty="0" smtClean="0"/>
                        <a:t>Lei nº 11343/06</a:t>
                      </a:r>
                      <a:endParaRPr lang="pt-BR" sz="2000" b="1" dirty="0"/>
                    </a:p>
                  </a:txBody>
                  <a:tcPr/>
                </a:tc>
              </a:tr>
              <a:tr h="472979">
                <a:tc>
                  <a:txBody>
                    <a:bodyPr/>
                    <a:lstStyle/>
                    <a:p>
                      <a:r>
                        <a:rPr lang="pt-BR" dirty="0" smtClean="0"/>
                        <a:t>Tráfico</a:t>
                      </a:r>
                    </a:p>
                    <a:p>
                      <a:r>
                        <a:rPr lang="pt-BR" dirty="0" smtClean="0"/>
                        <a:t>Art. 12, </a:t>
                      </a:r>
                      <a:r>
                        <a:rPr lang="pt-BR" i="1" dirty="0" smtClean="0"/>
                        <a:t>caput </a:t>
                      </a:r>
                      <a:r>
                        <a:rPr lang="pt-BR" i="0" dirty="0" smtClean="0"/>
                        <a:t>e</a:t>
                      </a:r>
                      <a:r>
                        <a:rPr lang="pt-BR" i="0" baseline="0" dirty="0" smtClean="0"/>
                        <a:t> § 1º (reclusão de 03 a 15 anos)</a:t>
                      </a:r>
                      <a:endParaRPr lang="pt-BR" dirty="0"/>
                    </a:p>
                  </a:txBody>
                  <a:tcPr/>
                </a:tc>
                <a:tc>
                  <a:txBody>
                    <a:bodyPr/>
                    <a:lstStyle/>
                    <a:p>
                      <a:r>
                        <a:rPr lang="pt-BR" dirty="0" smtClean="0"/>
                        <a:t>Tráfico</a:t>
                      </a:r>
                    </a:p>
                    <a:p>
                      <a:r>
                        <a:rPr lang="pt-BR" dirty="0" smtClean="0"/>
                        <a:t>Art. 33, </a:t>
                      </a:r>
                      <a:r>
                        <a:rPr lang="pt-BR" i="1" dirty="0" smtClean="0"/>
                        <a:t>caput</a:t>
                      </a:r>
                      <a:r>
                        <a:rPr lang="pt-BR" i="0" dirty="0" smtClean="0"/>
                        <a:t> (reclusão de </a:t>
                      </a:r>
                      <a:r>
                        <a:rPr lang="pt-BR" i="0" u="sng" dirty="0" smtClean="0"/>
                        <a:t>05</a:t>
                      </a:r>
                      <a:r>
                        <a:rPr lang="pt-BR" i="0" baseline="0" dirty="0" smtClean="0"/>
                        <a:t> a </a:t>
                      </a:r>
                      <a:r>
                        <a:rPr lang="pt-BR" i="0" dirty="0" smtClean="0"/>
                        <a:t>15</a:t>
                      </a:r>
                      <a:r>
                        <a:rPr lang="pt-BR" i="0" baseline="0" dirty="0" smtClean="0"/>
                        <a:t> anos)</a:t>
                      </a:r>
                      <a:endParaRPr lang="pt-BR" dirty="0"/>
                    </a:p>
                  </a:txBody>
                  <a:tcPr/>
                </a:tc>
              </a:tr>
              <a:tr h="47297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dirty="0" smtClean="0"/>
                        <a:t>Tráfico</a:t>
                      </a:r>
                    </a:p>
                    <a:p>
                      <a:r>
                        <a:rPr lang="pt-BR" dirty="0" smtClean="0"/>
                        <a:t>Art.</a:t>
                      </a:r>
                      <a:r>
                        <a:rPr lang="pt-BR" baseline="0" dirty="0" smtClean="0"/>
                        <a:t> 12, § 2º, I e III </a:t>
                      </a:r>
                      <a:r>
                        <a:rPr lang="pt-BR" i="0" baseline="0" dirty="0" smtClean="0"/>
                        <a:t>(reclusão de 03 a 15 anos)</a:t>
                      </a:r>
                      <a:endParaRPr lang="pt-BR" dirty="0"/>
                    </a:p>
                  </a:txBody>
                  <a:tcPr/>
                </a:tc>
                <a:tc>
                  <a:txBody>
                    <a:bodyPr/>
                    <a:lstStyle/>
                    <a:p>
                      <a:r>
                        <a:rPr lang="pt-BR" b="1" dirty="0" smtClean="0"/>
                        <a:t>Indução, instigação</a:t>
                      </a:r>
                      <a:r>
                        <a:rPr lang="pt-BR" b="1" baseline="0" dirty="0" smtClean="0"/>
                        <a:t> ou auxílio ao uso de drogas</a:t>
                      </a:r>
                      <a:endParaRPr lang="pt-BR" b="1" dirty="0" smtClean="0"/>
                    </a:p>
                    <a:p>
                      <a:r>
                        <a:rPr lang="pt-BR" dirty="0" smtClean="0"/>
                        <a:t>Art. 33, § 2º (</a:t>
                      </a:r>
                      <a:r>
                        <a:rPr lang="pt-BR" b="1" u="none" dirty="0" smtClean="0"/>
                        <a:t>detenção de 01 a 03 anos</a:t>
                      </a:r>
                      <a:r>
                        <a:rPr lang="pt-BR" dirty="0" smtClean="0"/>
                        <a:t>)</a:t>
                      </a:r>
                      <a:endParaRPr lang="pt-BR" dirty="0"/>
                    </a:p>
                  </a:txBody>
                  <a:tcPr/>
                </a:tc>
              </a:tr>
              <a:tr h="47297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dirty="0" smtClean="0"/>
                        <a:t>Tráfico</a:t>
                      </a:r>
                    </a:p>
                    <a:p>
                      <a:r>
                        <a:rPr lang="pt-BR" dirty="0" smtClean="0"/>
                        <a:t>Art. 12, § 2º, II </a:t>
                      </a:r>
                      <a:r>
                        <a:rPr lang="pt-BR" i="0" baseline="0" dirty="0" smtClean="0"/>
                        <a:t>(reclusão de 03 a 15 anos)</a:t>
                      </a:r>
                      <a:endParaRPr lang="pt-BR" dirty="0"/>
                    </a:p>
                  </a:txBody>
                  <a:tcPr/>
                </a:tc>
                <a:tc>
                  <a:txBody>
                    <a:bodyPr/>
                    <a:lstStyle/>
                    <a:p>
                      <a:r>
                        <a:rPr lang="pt-BR" dirty="0" smtClean="0"/>
                        <a:t>Tráfico</a:t>
                      </a:r>
                    </a:p>
                    <a:p>
                      <a:r>
                        <a:rPr lang="pt-BR" dirty="0" smtClean="0"/>
                        <a:t>Art. 33, § 1º, III</a:t>
                      </a:r>
                      <a:r>
                        <a:rPr lang="pt-BR" i="0" dirty="0" smtClean="0"/>
                        <a:t> (reclusão de </a:t>
                      </a:r>
                      <a:r>
                        <a:rPr lang="pt-BR" i="0" u="sng" dirty="0" smtClean="0"/>
                        <a:t>05</a:t>
                      </a:r>
                      <a:r>
                        <a:rPr lang="pt-BR" i="0" baseline="0" dirty="0" smtClean="0"/>
                        <a:t> a </a:t>
                      </a:r>
                      <a:r>
                        <a:rPr lang="pt-BR" i="0" dirty="0" smtClean="0"/>
                        <a:t>15</a:t>
                      </a:r>
                      <a:r>
                        <a:rPr lang="pt-BR" i="0" baseline="0" dirty="0" smtClean="0"/>
                        <a:t> anos)</a:t>
                      </a:r>
                      <a:endParaRPr lang="pt-BR" dirty="0"/>
                    </a:p>
                  </a:txBody>
                  <a:tcPr/>
                </a:tc>
              </a:tr>
              <a:tr h="472979">
                <a:tc>
                  <a:txBody>
                    <a:bodyPr/>
                    <a:lstStyle/>
                    <a:p>
                      <a:r>
                        <a:rPr lang="pt-BR" dirty="0" smtClean="0"/>
                        <a:t>Aquisição</a:t>
                      </a:r>
                      <a:r>
                        <a:rPr lang="pt-BR" baseline="0" dirty="0" smtClean="0"/>
                        <a:t> e posse de petrechos</a:t>
                      </a:r>
                      <a:endParaRPr lang="pt-BR" dirty="0" smtClean="0"/>
                    </a:p>
                    <a:p>
                      <a:r>
                        <a:rPr lang="pt-BR" dirty="0" smtClean="0"/>
                        <a:t>Art. 13 </a:t>
                      </a:r>
                      <a:r>
                        <a:rPr lang="pt-BR" i="0" baseline="0" dirty="0" smtClean="0"/>
                        <a:t>(reclusão de 03 a 10 anos)</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dirty="0" smtClean="0"/>
                        <a:t>Aquisição</a:t>
                      </a:r>
                      <a:r>
                        <a:rPr lang="pt-BR" baseline="0" dirty="0" smtClean="0"/>
                        <a:t> e posse de petrechos</a:t>
                      </a:r>
                      <a:endParaRPr lang="pt-BR" dirty="0" smtClean="0"/>
                    </a:p>
                    <a:p>
                      <a:r>
                        <a:rPr lang="pt-BR" dirty="0" smtClean="0"/>
                        <a:t>Art. 34 </a:t>
                      </a:r>
                      <a:r>
                        <a:rPr lang="pt-BR" i="0" baseline="0" dirty="0" smtClean="0"/>
                        <a:t>(reclusão de 03 a 10 anos)</a:t>
                      </a:r>
                      <a:endParaRPr lang="pt-BR" dirty="0"/>
                    </a:p>
                  </a:txBody>
                  <a:tcPr/>
                </a:tc>
              </a:tr>
              <a:tr h="472979">
                <a:tc>
                  <a:txBody>
                    <a:bodyPr/>
                    <a:lstStyle/>
                    <a:p>
                      <a:r>
                        <a:rPr lang="pt-BR" dirty="0" smtClean="0"/>
                        <a:t>Associação para o tráfico</a:t>
                      </a:r>
                    </a:p>
                    <a:p>
                      <a:r>
                        <a:rPr lang="pt-BR" dirty="0" smtClean="0"/>
                        <a:t>Art. 14 </a:t>
                      </a:r>
                      <a:r>
                        <a:rPr lang="pt-BR" i="0" baseline="0" dirty="0" smtClean="0"/>
                        <a:t>(reclusão de 03 a 10 anos)</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dirty="0" smtClean="0"/>
                        <a:t>Associação para o tráfico</a:t>
                      </a:r>
                    </a:p>
                    <a:p>
                      <a:r>
                        <a:rPr lang="pt-BR" dirty="0" smtClean="0"/>
                        <a:t>Art. 35 </a:t>
                      </a:r>
                      <a:r>
                        <a:rPr lang="pt-BR" i="0" baseline="0" dirty="0" smtClean="0"/>
                        <a:t>(reclusão de 03 a 10 anos)</a:t>
                      </a:r>
                      <a:endParaRPr lang="pt-BR" dirty="0"/>
                    </a:p>
                  </a:txBody>
                  <a:tcPr/>
                </a:tc>
              </a:tr>
              <a:tr h="472979">
                <a:tc>
                  <a:txBody>
                    <a:bodyPr/>
                    <a:lstStyle/>
                    <a:p>
                      <a:r>
                        <a:rPr lang="pt-BR" dirty="0" smtClean="0"/>
                        <a:t>Prescrição culposa por profissional de saúde</a:t>
                      </a:r>
                    </a:p>
                    <a:p>
                      <a:r>
                        <a:rPr lang="pt-BR" dirty="0" smtClean="0"/>
                        <a:t>Art. 15 (detenção</a:t>
                      </a:r>
                      <a:r>
                        <a:rPr lang="pt-BR" baseline="0" dirty="0" smtClean="0"/>
                        <a:t> de 06 meses a dois anos)</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dirty="0" smtClean="0"/>
                        <a:t>Prescrição culposa por profissional de saúde</a:t>
                      </a:r>
                    </a:p>
                    <a:p>
                      <a:r>
                        <a:rPr lang="pt-BR" dirty="0" smtClean="0"/>
                        <a:t>Art. 38 (detenção</a:t>
                      </a:r>
                      <a:r>
                        <a:rPr lang="pt-BR" baseline="0" dirty="0" smtClean="0"/>
                        <a:t> de 06 meses a dois anos)</a:t>
                      </a:r>
                      <a:endParaRPr lang="pt-BR" dirty="0"/>
                    </a:p>
                  </a:txBody>
                  <a:tcPr/>
                </a:tc>
              </a:tr>
              <a:tr h="472979">
                <a:tc>
                  <a:txBody>
                    <a:bodyPr/>
                    <a:lstStyle/>
                    <a:p>
                      <a:r>
                        <a:rPr lang="pt-BR" dirty="0" smtClean="0"/>
                        <a:t>Posse para uso pessoal</a:t>
                      </a:r>
                    </a:p>
                    <a:p>
                      <a:r>
                        <a:rPr lang="pt-BR" dirty="0" smtClean="0"/>
                        <a:t>Art. 16 (detenção</a:t>
                      </a:r>
                      <a:r>
                        <a:rPr lang="pt-BR" baseline="0" dirty="0" smtClean="0"/>
                        <a:t> de 06 meses a dois anos)</a:t>
                      </a:r>
                      <a:endParaRPr lang="pt-B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dirty="0" smtClean="0"/>
                        <a:t>Posse para uso pessoal</a:t>
                      </a:r>
                    </a:p>
                    <a:p>
                      <a:r>
                        <a:rPr lang="pt-BR" dirty="0" smtClean="0"/>
                        <a:t>Art. 28 (</a:t>
                      </a:r>
                      <a:r>
                        <a:rPr lang="pt-BR" b="1" dirty="0" smtClean="0"/>
                        <a:t>penas não privativas de liberdade</a:t>
                      </a:r>
                      <a:r>
                        <a:rPr lang="pt-BR" dirty="0" smtClean="0"/>
                        <a:t>)</a:t>
                      </a:r>
                      <a:endParaRPr lang="pt-BR" dirty="0"/>
                    </a:p>
                  </a:txBody>
                  <a:tcPr/>
                </a:tc>
              </a:tr>
              <a:tr h="472979">
                <a:tc>
                  <a:txBody>
                    <a:bodyPr/>
                    <a:lstStyle/>
                    <a:p>
                      <a:r>
                        <a:rPr lang="pt-BR" dirty="0" smtClean="0"/>
                        <a:t>Violação de sigilo</a:t>
                      </a:r>
                    </a:p>
                    <a:p>
                      <a:r>
                        <a:rPr lang="pt-BR" dirty="0" smtClean="0"/>
                        <a:t>Art. 17 (detenção</a:t>
                      </a:r>
                      <a:r>
                        <a:rPr lang="pt-BR" baseline="0" dirty="0" smtClean="0"/>
                        <a:t> de 02 a 06 meses)</a:t>
                      </a:r>
                      <a:endParaRPr lang="pt-BR" dirty="0"/>
                    </a:p>
                  </a:txBody>
                  <a:tcPr/>
                </a:tc>
                <a:tc>
                  <a:txBody>
                    <a:bodyPr/>
                    <a:lstStyle/>
                    <a:p>
                      <a:r>
                        <a:rPr lang="pt-BR" dirty="0" smtClean="0"/>
                        <a:t>Sem correspondente (o procedimento não é mais automaticamente sigiloso)</a:t>
                      </a:r>
                      <a:endParaRPr lang="pt-BR" dirty="0"/>
                    </a:p>
                  </a:txBody>
                  <a:tcPr/>
                </a:tc>
              </a:tr>
              <a:tr h="472979">
                <a:tc>
                  <a:txBody>
                    <a:bodyPr/>
                    <a:lstStyle/>
                    <a:p>
                      <a:r>
                        <a:rPr lang="pt-BR" dirty="0" smtClean="0"/>
                        <a:t>Art. 18 (causas</a:t>
                      </a:r>
                      <a:r>
                        <a:rPr lang="pt-BR" baseline="0" dirty="0" smtClean="0"/>
                        <a:t> de aumento de pena)</a:t>
                      </a:r>
                      <a:endParaRPr lang="pt-BR" dirty="0"/>
                    </a:p>
                  </a:txBody>
                  <a:tcPr/>
                </a:tc>
                <a:tc>
                  <a:txBody>
                    <a:bodyPr/>
                    <a:lstStyle/>
                    <a:p>
                      <a:r>
                        <a:rPr lang="pt-BR" dirty="0" smtClean="0"/>
                        <a:t>Art. 40 (corresponde parcialmente, sem art. 28)</a:t>
                      </a:r>
                      <a:endParaRPr lang="pt-BR" dirty="0"/>
                    </a:p>
                  </a:txBody>
                  <a:tcPr/>
                </a:tc>
              </a:tr>
              <a:tr h="472979">
                <a:tc>
                  <a:txBody>
                    <a:bodyPr/>
                    <a:lstStyle/>
                    <a:p>
                      <a:r>
                        <a:rPr lang="pt-BR" dirty="0" smtClean="0"/>
                        <a:t>Art. 19 (isenção/redução</a:t>
                      </a:r>
                      <a:r>
                        <a:rPr lang="pt-BR" baseline="0" dirty="0" smtClean="0"/>
                        <a:t> de pena – inimputabilidade)</a:t>
                      </a:r>
                      <a:endParaRPr lang="pt-BR" dirty="0"/>
                    </a:p>
                  </a:txBody>
                  <a:tcPr/>
                </a:tc>
                <a:tc>
                  <a:txBody>
                    <a:bodyPr/>
                    <a:lstStyle/>
                    <a:p>
                      <a:r>
                        <a:rPr lang="pt-BR" dirty="0" smtClean="0"/>
                        <a:t>Sem correspondente na lei (*Art. 26 do Código Penal)</a:t>
                      </a:r>
                      <a:endParaRPr lang="pt-BR" dirty="0"/>
                    </a:p>
                  </a:txBody>
                  <a:tcPr/>
                </a:tc>
              </a:tr>
            </a:tbl>
          </a:graphicData>
        </a:graphic>
      </p:graphicFrame>
    </p:spTree>
    <p:extLst>
      <p:ext uri="{BB962C8B-B14F-4D97-AF65-F5344CB8AC3E}">
        <p14:creationId xmlns:p14="http://schemas.microsoft.com/office/powerpoint/2010/main" val="28704924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2103437"/>
            <a:ext cx="10515600" cy="1325563"/>
          </a:xfrm>
        </p:spPr>
        <p:txBody>
          <a:bodyPr/>
          <a:lstStyle/>
          <a:p>
            <a:pPr algn="ctr"/>
            <a:r>
              <a:rPr lang="pt-BR" b="1" dirty="0" smtClean="0">
                <a:latin typeface="Arial" panose="020B0604020202020204" pitchFamily="34" charset="0"/>
                <a:cs typeface="Arial" panose="020B0604020202020204" pitchFamily="34" charset="0"/>
              </a:rPr>
              <a:t>A Lei nº 11343/06 – Análise Inicial</a:t>
            </a:r>
            <a:endParaRPr lang="pt-B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421896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374073"/>
            <a:ext cx="12192000" cy="6483927"/>
          </a:xfrm>
        </p:spPr>
        <p:txBody>
          <a:bodyPr>
            <a:normAutofit/>
          </a:bodyPr>
          <a:lstStyle/>
          <a:p>
            <a:pPr algn="just">
              <a:lnSpc>
                <a:spcPct val="170000"/>
              </a:lnSpc>
              <a:spcBef>
                <a:spcPts val="600"/>
              </a:spcBef>
              <a:spcAft>
                <a:spcPts val="600"/>
              </a:spcAft>
            </a:pPr>
            <a:r>
              <a:rPr lang="pt-BR" sz="1900" dirty="0" smtClean="0">
                <a:latin typeface="Arial" panose="020B0604020202020204" pitchFamily="34" charset="0"/>
                <a:cs typeface="Arial" panose="020B0604020202020204" pitchFamily="34" charset="0"/>
              </a:rPr>
              <a:t>Legislação que substituiu a </a:t>
            </a:r>
            <a:r>
              <a:rPr lang="pt-BR" sz="1900" b="1" u="sng" dirty="0" smtClean="0">
                <a:latin typeface="Arial" panose="020B0604020202020204" pitchFamily="34" charset="0"/>
                <a:cs typeface="Arial" panose="020B0604020202020204" pitchFamily="34" charset="0"/>
              </a:rPr>
              <a:t>Lei nº 6368/76</a:t>
            </a:r>
            <a:r>
              <a:rPr lang="pt-BR" sz="1900" dirty="0" smtClean="0">
                <a:latin typeface="Arial" panose="020B0604020202020204" pitchFamily="34" charset="0"/>
                <a:cs typeface="Arial" panose="020B0604020202020204" pitchFamily="34" charset="0"/>
              </a:rPr>
              <a:t>.</a:t>
            </a:r>
          </a:p>
          <a:p>
            <a:pPr algn="just">
              <a:lnSpc>
                <a:spcPct val="170000"/>
              </a:lnSpc>
              <a:spcBef>
                <a:spcPts val="600"/>
              </a:spcBef>
              <a:spcAft>
                <a:spcPts val="600"/>
              </a:spcAft>
            </a:pPr>
            <a:r>
              <a:rPr lang="pt-BR" sz="1900" dirty="0" smtClean="0">
                <a:latin typeface="Arial" panose="020B0604020202020204" pitchFamily="34" charset="0"/>
                <a:cs typeface="Arial" panose="020B0604020202020204" pitchFamily="34" charset="0"/>
              </a:rPr>
              <a:t>Instituiu o </a:t>
            </a:r>
            <a:r>
              <a:rPr lang="pt-BR" sz="1900" b="1" u="sng" dirty="0">
                <a:latin typeface="Arial" panose="020B0604020202020204" pitchFamily="34" charset="0"/>
                <a:cs typeface="Arial" panose="020B0604020202020204" pitchFamily="34" charset="0"/>
              </a:rPr>
              <a:t>Sistema Nacional de Políticas Públicas sobre Drogas - </a:t>
            </a:r>
            <a:r>
              <a:rPr lang="pt-BR" sz="1900" b="1" u="sng" dirty="0" err="1">
                <a:latin typeface="Arial" panose="020B0604020202020204" pitchFamily="34" charset="0"/>
                <a:cs typeface="Arial" panose="020B0604020202020204" pitchFamily="34" charset="0"/>
              </a:rPr>
              <a:t>Sisnad</a:t>
            </a:r>
            <a:r>
              <a:rPr lang="pt-BR" sz="1900" dirty="0">
                <a:latin typeface="Arial" panose="020B0604020202020204" pitchFamily="34" charset="0"/>
                <a:cs typeface="Arial" panose="020B0604020202020204" pitchFamily="34" charset="0"/>
              </a:rPr>
              <a:t>; prescreve medidas para prevenção do uso indevido, atenção e reinserção social de usuários e dependentes de drogas; estabelece normas para repressão à produção não autorizada e ao tráfico ilícito de drogas e define crimes</a:t>
            </a:r>
            <a:r>
              <a:rPr lang="pt-BR" sz="1900" dirty="0" smtClean="0">
                <a:latin typeface="Arial" panose="020B0604020202020204" pitchFamily="34" charset="0"/>
                <a:cs typeface="Arial" panose="020B0604020202020204" pitchFamily="34" charset="0"/>
              </a:rPr>
              <a:t>.</a:t>
            </a:r>
            <a:endParaRPr lang="pt-BR" sz="1900" dirty="0">
              <a:latin typeface="Arial" panose="020B0604020202020204" pitchFamily="34" charset="0"/>
              <a:cs typeface="Arial" panose="020B0604020202020204" pitchFamily="34" charset="0"/>
            </a:endParaRPr>
          </a:p>
          <a:p>
            <a:pPr algn="just">
              <a:lnSpc>
                <a:spcPct val="170000"/>
              </a:lnSpc>
              <a:spcBef>
                <a:spcPts val="600"/>
              </a:spcBef>
              <a:spcAft>
                <a:spcPts val="600"/>
              </a:spcAft>
            </a:pPr>
            <a:r>
              <a:rPr lang="pt-BR" sz="1900" dirty="0" smtClean="0">
                <a:latin typeface="Arial" panose="020B0604020202020204" pitchFamily="34" charset="0"/>
                <a:cs typeface="Arial" panose="020B0604020202020204" pitchFamily="34" charset="0"/>
              </a:rPr>
              <a:t>O art. 2º proíbe o plantio e o cultivo, exceto para </a:t>
            </a:r>
            <a:r>
              <a:rPr lang="pt-BR" sz="1900" b="1" u="sng" dirty="0" smtClean="0">
                <a:latin typeface="Arial" panose="020B0604020202020204" pitchFamily="34" charset="0"/>
                <a:cs typeface="Arial" panose="020B0604020202020204" pitchFamily="34" charset="0"/>
              </a:rPr>
              <a:t>plantas </a:t>
            </a:r>
            <a:r>
              <a:rPr lang="pt-BR" sz="1900" b="1" u="sng" dirty="0">
                <a:latin typeface="Arial" panose="020B0604020202020204" pitchFamily="34" charset="0"/>
                <a:cs typeface="Arial" panose="020B0604020202020204" pitchFamily="34" charset="0"/>
              </a:rPr>
              <a:t>de uso estritamente </a:t>
            </a:r>
            <a:r>
              <a:rPr lang="pt-BR" sz="1900" b="1" u="sng" dirty="0" smtClean="0">
                <a:latin typeface="Arial" panose="020B0604020202020204" pitchFamily="34" charset="0"/>
                <a:cs typeface="Arial" panose="020B0604020202020204" pitchFamily="34" charset="0"/>
              </a:rPr>
              <a:t>ritualístico-religioso</a:t>
            </a:r>
            <a:r>
              <a:rPr lang="pt-BR" sz="1900" dirty="0" smtClean="0">
                <a:latin typeface="Arial" panose="020B0604020202020204" pitchFamily="34" charset="0"/>
                <a:cs typeface="Arial" panose="020B0604020202020204" pitchFamily="34" charset="0"/>
              </a:rPr>
              <a:t>, na forma da Convenção de Viena de 1988. Todavia, pode </a:t>
            </a:r>
            <a:r>
              <a:rPr lang="pt-BR" sz="1900" dirty="0">
                <a:latin typeface="Arial" panose="020B0604020202020204" pitchFamily="34" charset="0"/>
                <a:cs typeface="Arial" panose="020B0604020202020204" pitchFamily="34" charset="0"/>
              </a:rPr>
              <a:t>a União autorizar o plantio, a cultura e a colheita dos </a:t>
            </a:r>
            <a:r>
              <a:rPr lang="pt-BR" sz="1900" dirty="0" smtClean="0">
                <a:latin typeface="Arial" panose="020B0604020202020204" pitchFamily="34" charset="0"/>
                <a:cs typeface="Arial" panose="020B0604020202020204" pitchFamily="34" charset="0"/>
              </a:rPr>
              <a:t>referidos vegetais, </a:t>
            </a:r>
            <a:r>
              <a:rPr lang="pt-BR" sz="1900" dirty="0">
                <a:latin typeface="Arial" panose="020B0604020202020204" pitchFamily="34" charset="0"/>
                <a:cs typeface="Arial" panose="020B0604020202020204" pitchFamily="34" charset="0"/>
              </a:rPr>
              <a:t>exclusivamente para </a:t>
            </a:r>
            <a:r>
              <a:rPr lang="pt-BR" sz="1900" b="1" u="sng" dirty="0">
                <a:latin typeface="Arial" panose="020B0604020202020204" pitchFamily="34" charset="0"/>
                <a:cs typeface="Arial" panose="020B0604020202020204" pitchFamily="34" charset="0"/>
              </a:rPr>
              <a:t>fins medicinais ou científicos</a:t>
            </a:r>
            <a:r>
              <a:rPr lang="pt-BR" sz="1900" dirty="0">
                <a:latin typeface="Arial" panose="020B0604020202020204" pitchFamily="34" charset="0"/>
                <a:cs typeface="Arial" panose="020B0604020202020204" pitchFamily="34" charset="0"/>
              </a:rPr>
              <a:t>, em local e prazo predeterminados, mediante </a:t>
            </a:r>
            <a:r>
              <a:rPr lang="pt-BR" sz="1900" dirty="0" smtClean="0">
                <a:latin typeface="Arial" panose="020B0604020202020204" pitchFamily="34" charset="0"/>
                <a:cs typeface="Arial" panose="020B0604020202020204" pitchFamily="34" charset="0"/>
              </a:rPr>
              <a:t>fiscalização. </a:t>
            </a:r>
            <a:r>
              <a:rPr lang="pt-BR" sz="1900" b="1" u="sng" dirty="0" smtClean="0">
                <a:latin typeface="Arial" panose="020B0604020202020204" pitchFamily="34" charset="0"/>
                <a:cs typeface="Arial" panose="020B0604020202020204" pitchFamily="34" charset="0"/>
              </a:rPr>
              <a:t>*31/01/2019</a:t>
            </a:r>
            <a:r>
              <a:rPr lang="pt-BR" sz="1900" b="1" dirty="0" smtClean="0">
                <a:latin typeface="Arial" panose="020B0604020202020204" pitchFamily="34" charset="0"/>
                <a:cs typeface="Arial" panose="020B0604020202020204" pitchFamily="34" charset="0"/>
              </a:rPr>
              <a:t>:</a:t>
            </a:r>
            <a:r>
              <a:rPr lang="pt-BR" sz="1900" dirty="0" smtClean="0">
                <a:latin typeface="Arial" panose="020B0604020202020204" pitchFamily="34" charset="0"/>
                <a:cs typeface="Arial" panose="020B0604020202020204" pitchFamily="34" charset="0"/>
              </a:rPr>
              <a:t> DPESP obtém salvo-conduto em HC no TJSP para que uma mãe de uma criança com autismo cultive maconha em casa para seu tratamento (não era para “consumo pessoal”).</a:t>
            </a:r>
            <a:endParaRPr lang="pt-BR" sz="1900" dirty="0">
              <a:latin typeface="Arial" panose="020B0604020202020204" pitchFamily="34" charset="0"/>
              <a:cs typeface="Arial" panose="020B0604020202020204" pitchFamily="34" charset="0"/>
            </a:endParaRPr>
          </a:p>
          <a:p>
            <a:pPr algn="just">
              <a:lnSpc>
                <a:spcPct val="170000"/>
              </a:lnSpc>
              <a:spcBef>
                <a:spcPts val="600"/>
              </a:spcBef>
              <a:spcAft>
                <a:spcPts val="600"/>
              </a:spcAft>
            </a:pPr>
            <a:r>
              <a:rPr lang="pt-BR" sz="1900" dirty="0" smtClean="0">
                <a:latin typeface="Arial" panose="020B0604020202020204" pitchFamily="34" charset="0"/>
                <a:cs typeface="Arial" panose="020B0604020202020204" pitchFamily="34" charset="0"/>
              </a:rPr>
              <a:t>O art. 3º especifica as </a:t>
            </a:r>
            <a:r>
              <a:rPr lang="pt-BR" sz="1900" b="1" u="sng" dirty="0" smtClean="0">
                <a:latin typeface="Arial" panose="020B0604020202020204" pitchFamily="34" charset="0"/>
                <a:cs typeface="Arial" panose="020B0604020202020204" pitchFamily="34" charset="0"/>
              </a:rPr>
              <a:t>finalidades</a:t>
            </a:r>
            <a:r>
              <a:rPr lang="pt-BR" sz="1900" dirty="0" smtClean="0">
                <a:latin typeface="Arial" panose="020B0604020202020204" pitchFamily="34" charset="0"/>
                <a:cs typeface="Arial" panose="020B0604020202020204" pitchFamily="34" charset="0"/>
              </a:rPr>
              <a:t> do SISNAD: prevenção </a:t>
            </a:r>
            <a:r>
              <a:rPr lang="pt-BR" sz="1900" dirty="0">
                <a:latin typeface="Arial" panose="020B0604020202020204" pitchFamily="34" charset="0"/>
                <a:cs typeface="Arial" panose="020B0604020202020204" pitchFamily="34" charset="0"/>
              </a:rPr>
              <a:t>do uso indevido, </a:t>
            </a:r>
            <a:r>
              <a:rPr lang="pt-BR" sz="1900" dirty="0" smtClean="0">
                <a:latin typeface="Arial" panose="020B0604020202020204" pitchFamily="34" charset="0"/>
                <a:cs typeface="Arial" panose="020B0604020202020204" pitchFamily="34" charset="0"/>
              </a:rPr>
              <a:t>atenção </a:t>
            </a:r>
            <a:r>
              <a:rPr lang="pt-BR" sz="1900" dirty="0">
                <a:latin typeface="Arial" panose="020B0604020202020204" pitchFamily="34" charset="0"/>
                <a:cs typeface="Arial" panose="020B0604020202020204" pitchFamily="34" charset="0"/>
              </a:rPr>
              <a:t>e </a:t>
            </a:r>
            <a:r>
              <a:rPr lang="pt-BR" sz="1900" dirty="0" smtClean="0">
                <a:latin typeface="Arial" panose="020B0604020202020204" pitchFamily="34" charset="0"/>
                <a:cs typeface="Arial" panose="020B0604020202020204" pitchFamily="34" charset="0"/>
              </a:rPr>
              <a:t>reinserção </a:t>
            </a:r>
            <a:r>
              <a:rPr lang="pt-BR" sz="1900" dirty="0">
                <a:latin typeface="Arial" panose="020B0604020202020204" pitchFamily="34" charset="0"/>
                <a:cs typeface="Arial" panose="020B0604020202020204" pitchFamily="34" charset="0"/>
              </a:rPr>
              <a:t>social de usuários e </a:t>
            </a:r>
            <a:r>
              <a:rPr lang="pt-BR" sz="1900" dirty="0" smtClean="0">
                <a:latin typeface="Arial" panose="020B0604020202020204" pitchFamily="34" charset="0"/>
                <a:cs typeface="Arial" panose="020B0604020202020204" pitchFamily="34" charset="0"/>
              </a:rPr>
              <a:t>dependentes, repressão </a:t>
            </a:r>
            <a:r>
              <a:rPr lang="pt-BR" sz="1900" dirty="0">
                <a:latin typeface="Arial" panose="020B0604020202020204" pitchFamily="34" charset="0"/>
                <a:cs typeface="Arial" panose="020B0604020202020204" pitchFamily="34" charset="0"/>
              </a:rPr>
              <a:t>da produção não autorizada e do tráfico ilícito de drogas</a:t>
            </a:r>
            <a:r>
              <a:rPr lang="pt-BR" sz="1900" dirty="0" smtClean="0">
                <a:latin typeface="Arial" panose="020B0604020202020204" pitchFamily="34" charset="0"/>
                <a:cs typeface="Arial" panose="020B0604020202020204" pitchFamily="34" charset="0"/>
              </a:rPr>
              <a:t>.</a:t>
            </a:r>
            <a:endParaRPr lang="pt-BR" sz="1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508890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0"/>
            <a:ext cx="12192000" cy="6858000"/>
          </a:xfrm>
        </p:spPr>
        <p:txBody>
          <a:bodyPr>
            <a:normAutofit fontScale="47500" lnSpcReduction="20000"/>
          </a:bodyPr>
          <a:lstStyle/>
          <a:p>
            <a:pPr algn="just">
              <a:lnSpc>
                <a:spcPct val="170000"/>
              </a:lnSpc>
              <a:spcBef>
                <a:spcPts val="600"/>
              </a:spcBef>
              <a:spcAft>
                <a:spcPts val="600"/>
              </a:spcAft>
            </a:pPr>
            <a:r>
              <a:rPr lang="pt-BR" dirty="0" smtClean="0">
                <a:latin typeface="Arial" panose="020B0604020202020204" pitchFamily="34" charset="0"/>
                <a:cs typeface="Arial" panose="020B0604020202020204" pitchFamily="34" charset="0"/>
              </a:rPr>
              <a:t>O art. 4º define os </a:t>
            </a:r>
            <a:r>
              <a:rPr lang="pt-BR" b="1" u="sng" dirty="0">
                <a:latin typeface="Arial" panose="020B0604020202020204" pitchFamily="34" charset="0"/>
                <a:cs typeface="Arial" panose="020B0604020202020204" pitchFamily="34" charset="0"/>
              </a:rPr>
              <a:t>princípios</a:t>
            </a:r>
            <a:r>
              <a:rPr lang="pt-BR" dirty="0">
                <a:latin typeface="Arial" panose="020B0604020202020204" pitchFamily="34" charset="0"/>
                <a:cs typeface="Arial" panose="020B0604020202020204" pitchFamily="34" charset="0"/>
              </a:rPr>
              <a:t> do </a:t>
            </a:r>
            <a:r>
              <a:rPr lang="pt-BR" dirty="0" smtClean="0">
                <a:latin typeface="Arial" panose="020B0604020202020204" pitchFamily="34" charset="0"/>
                <a:cs typeface="Arial" panose="020B0604020202020204" pitchFamily="34" charset="0"/>
              </a:rPr>
              <a:t>SISNAD, com ênfase na heterogeneidade da sociedade e na necessária multidisciplinaridade na abordagem do tema.</a:t>
            </a:r>
          </a:p>
          <a:p>
            <a:pPr marL="0" indent="0" algn="just">
              <a:lnSpc>
                <a:spcPct val="170000"/>
              </a:lnSpc>
              <a:spcBef>
                <a:spcPts val="600"/>
              </a:spcBef>
              <a:spcAft>
                <a:spcPts val="600"/>
              </a:spcAft>
              <a:buNone/>
            </a:pPr>
            <a:r>
              <a:rPr lang="pt-BR" dirty="0" smtClean="0">
                <a:latin typeface="Arial" panose="020B0604020202020204" pitchFamily="34" charset="0"/>
                <a:cs typeface="Arial" panose="020B0604020202020204" pitchFamily="34" charset="0"/>
              </a:rPr>
              <a:t>I - o respeito aos direitos fundamentais da pessoa humana, especialmente quanto à sua autonomia e à sua liberdade;</a:t>
            </a:r>
          </a:p>
          <a:p>
            <a:pPr marL="0" indent="0" algn="just">
              <a:lnSpc>
                <a:spcPct val="170000"/>
              </a:lnSpc>
              <a:spcBef>
                <a:spcPts val="600"/>
              </a:spcBef>
              <a:spcAft>
                <a:spcPts val="600"/>
              </a:spcAft>
              <a:buNone/>
            </a:pPr>
            <a:r>
              <a:rPr lang="pt-BR" dirty="0" smtClean="0">
                <a:latin typeface="Arial" panose="020B0604020202020204" pitchFamily="34" charset="0"/>
                <a:cs typeface="Arial" panose="020B0604020202020204" pitchFamily="34" charset="0"/>
              </a:rPr>
              <a:t>II </a:t>
            </a:r>
            <a:r>
              <a:rPr lang="pt-BR" dirty="0">
                <a:latin typeface="Arial" panose="020B0604020202020204" pitchFamily="34" charset="0"/>
                <a:cs typeface="Arial" panose="020B0604020202020204" pitchFamily="34" charset="0"/>
              </a:rPr>
              <a:t>- o respeito à diversidade e às especificidades populacionais existentes;</a:t>
            </a:r>
          </a:p>
          <a:p>
            <a:pPr marL="0" indent="0" algn="just">
              <a:lnSpc>
                <a:spcPct val="170000"/>
              </a:lnSpc>
              <a:spcBef>
                <a:spcPts val="600"/>
              </a:spcBef>
              <a:spcAft>
                <a:spcPts val="600"/>
              </a:spcAft>
              <a:buNone/>
            </a:pPr>
            <a:r>
              <a:rPr lang="pt-BR" dirty="0" smtClean="0">
                <a:latin typeface="Arial" panose="020B0604020202020204" pitchFamily="34" charset="0"/>
                <a:cs typeface="Arial" panose="020B0604020202020204" pitchFamily="34" charset="0"/>
              </a:rPr>
              <a:t>III </a:t>
            </a:r>
            <a:r>
              <a:rPr lang="pt-BR" dirty="0">
                <a:latin typeface="Arial" panose="020B0604020202020204" pitchFamily="34" charset="0"/>
                <a:cs typeface="Arial" panose="020B0604020202020204" pitchFamily="34" charset="0"/>
              </a:rPr>
              <a:t>- a promoção dos valores éticos, culturais e de cidadania do povo brasileiro, reconhecendo-os como fatores de proteção para o uso indevido de drogas e outros comportamentos correlacionados;</a:t>
            </a:r>
          </a:p>
          <a:p>
            <a:pPr marL="0" indent="0" algn="just">
              <a:lnSpc>
                <a:spcPct val="170000"/>
              </a:lnSpc>
              <a:spcBef>
                <a:spcPts val="600"/>
              </a:spcBef>
              <a:spcAft>
                <a:spcPts val="600"/>
              </a:spcAft>
              <a:buNone/>
            </a:pPr>
            <a:r>
              <a:rPr lang="pt-BR" dirty="0" smtClean="0">
                <a:latin typeface="Arial" panose="020B0604020202020204" pitchFamily="34" charset="0"/>
                <a:cs typeface="Arial" panose="020B0604020202020204" pitchFamily="34" charset="0"/>
              </a:rPr>
              <a:t>IV </a:t>
            </a:r>
            <a:r>
              <a:rPr lang="pt-BR" dirty="0">
                <a:latin typeface="Arial" panose="020B0604020202020204" pitchFamily="34" charset="0"/>
                <a:cs typeface="Arial" panose="020B0604020202020204" pitchFamily="34" charset="0"/>
              </a:rPr>
              <a:t>- a promoção de consensos nacionais, de ampla participação social, para o estabelecimento dos fundamentos e estratégias do </a:t>
            </a:r>
            <a:r>
              <a:rPr lang="pt-BR" dirty="0" err="1">
                <a:latin typeface="Arial" panose="020B0604020202020204" pitchFamily="34" charset="0"/>
                <a:cs typeface="Arial" panose="020B0604020202020204" pitchFamily="34" charset="0"/>
              </a:rPr>
              <a:t>Sisnad</a:t>
            </a:r>
            <a:r>
              <a:rPr lang="pt-BR" dirty="0">
                <a:latin typeface="Arial" panose="020B0604020202020204" pitchFamily="34" charset="0"/>
                <a:cs typeface="Arial" panose="020B0604020202020204" pitchFamily="34" charset="0"/>
              </a:rPr>
              <a:t>;</a:t>
            </a:r>
          </a:p>
          <a:p>
            <a:pPr marL="0" indent="0" algn="just">
              <a:lnSpc>
                <a:spcPct val="170000"/>
              </a:lnSpc>
              <a:spcBef>
                <a:spcPts val="600"/>
              </a:spcBef>
              <a:spcAft>
                <a:spcPts val="600"/>
              </a:spcAft>
              <a:buNone/>
            </a:pPr>
            <a:r>
              <a:rPr lang="pt-BR" dirty="0" smtClean="0">
                <a:latin typeface="Arial" panose="020B0604020202020204" pitchFamily="34" charset="0"/>
                <a:cs typeface="Arial" panose="020B0604020202020204" pitchFamily="34" charset="0"/>
              </a:rPr>
              <a:t>V </a:t>
            </a:r>
            <a:r>
              <a:rPr lang="pt-BR" dirty="0">
                <a:latin typeface="Arial" panose="020B0604020202020204" pitchFamily="34" charset="0"/>
                <a:cs typeface="Arial" panose="020B0604020202020204" pitchFamily="34" charset="0"/>
              </a:rPr>
              <a:t>- a promoção da responsabilidade compartilhada entre Estado e Sociedade, reconhecendo a importância da participação social nas atividades do </a:t>
            </a:r>
            <a:r>
              <a:rPr lang="pt-BR" dirty="0" err="1">
                <a:latin typeface="Arial" panose="020B0604020202020204" pitchFamily="34" charset="0"/>
                <a:cs typeface="Arial" panose="020B0604020202020204" pitchFamily="34" charset="0"/>
              </a:rPr>
              <a:t>Sisnad</a:t>
            </a:r>
            <a:r>
              <a:rPr lang="pt-BR" dirty="0">
                <a:latin typeface="Arial" panose="020B0604020202020204" pitchFamily="34" charset="0"/>
                <a:cs typeface="Arial" panose="020B0604020202020204" pitchFamily="34" charset="0"/>
              </a:rPr>
              <a:t>;</a:t>
            </a:r>
          </a:p>
          <a:p>
            <a:pPr marL="0" indent="0" algn="just">
              <a:lnSpc>
                <a:spcPct val="170000"/>
              </a:lnSpc>
              <a:spcBef>
                <a:spcPts val="600"/>
              </a:spcBef>
              <a:spcAft>
                <a:spcPts val="600"/>
              </a:spcAft>
              <a:buNone/>
            </a:pPr>
            <a:r>
              <a:rPr lang="pt-BR" dirty="0" smtClean="0">
                <a:latin typeface="Arial" panose="020B0604020202020204" pitchFamily="34" charset="0"/>
                <a:cs typeface="Arial" panose="020B0604020202020204" pitchFamily="34" charset="0"/>
              </a:rPr>
              <a:t>VI </a:t>
            </a:r>
            <a:r>
              <a:rPr lang="pt-BR" dirty="0">
                <a:latin typeface="Arial" panose="020B0604020202020204" pitchFamily="34" charset="0"/>
                <a:cs typeface="Arial" panose="020B0604020202020204" pitchFamily="34" charset="0"/>
              </a:rPr>
              <a:t>- o reconhecimento da </a:t>
            </a:r>
            <a:r>
              <a:rPr lang="pt-BR" dirty="0" err="1">
                <a:latin typeface="Arial" panose="020B0604020202020204" pitchFamily="34" charset="0"/>
                <a:cs typeface="Arial" panose="020B0604020202020204" pitchFamily="34" charset="0"/>
              </a:rPr>
              <a:t>intersetorialidade</a:t>
            </a:r>
            <a:r>
              <a:rPr lang="pt-BR" dirty="0">
                <a:latin typeface="Arial" panose="020B0604020202020204" pitchFamily="34" charset="0"/>
                <a:cs typeface="Arial" panose="020B0604020202020204" pitchFamily="34" charset="0"/>
              </a:rPr>
              <a:t> dos fatores correlacionados com o uso indevido de drogas, com a sua produção não autorizada e o seu tráfico ilícito;</a:t>
            </a:r>
          </a:p>
          <a:p>
            <a:pPr marL="0" indent="0" algn="just">
              <a:lnSpc>
                <a:spcPct val="170000"/>
              </a:lnSpc>
              <a:spcBef>
                <a:spcPts val="600"/>
              </a:spcBef>
              <a:spcAft>
                <a:spcPts val="600"/>
              </a:spcAft>
              <a:buNone/>
            </a:pPr>
            <a:r>
              <a:rPr lang="pt-BR" dirty="0" smtClean="0">
                <a:latin typeface="Arial" panose="020B0604020202020204" pitchFamily="34" charset="0"/>
                <a:cs typeface="Arial" panose="020B0604020202020204" pitchFamily="34" charset="0"/>
              </a:rPr>
              <a:t>VII </a:t>
            </a:r>
            <a:r>
              <a:rPr lang="pt-BR" dirty="0">
                <a:latin typeface="Arial" panose="020B0604020202020204" pitchFamily="34" charset="0"/>
                <a:cs typeface="Arial" panose="020B0604020202020204" pitchFamily="34" charset="0"/>
              </a:rPr>
              <a:t>- a integração das estratégias nacionais e internacionais de prevenção do uso indevido, atenção e reinserção social de usuários e dependentes de drogas e de repressão à sua produção não autorizada e ao seu tráfico ilícito;</a:t>
            </a:r>
          </a:p>
          <a:p>
            <a:pPr marL="0" indent="0" algn="just">
              <a:lnSpc>
                <a:spcPct val="170000"/>
              </a:lnSpc>
              <a:spcBef>
                <a:spcPts val="600"/>
              </a:spcBef>
              <a:spcAft>
                <a:spcPts val="600"/>
              </a:spcAft>
              <a:buNone/>
            </a:pPr>
            <a:r>
              <a:rPr lang="pt-BR" dirty="0" smtClean="0">
                <a:latin typeface="Arial" panose="020B0604020202020204" pitchFamily="34" charset="0"/>
                <a:cs typeface="Arial" panose="020B0604020202020204" pitchFamily="34" charset="0"/>
              </a:rPr>
              <a:t>VIII </a:t>
            </a:r>
            <a:r>
              <a:rPr lang="pt-BR" dirty="0">
                <a:latin typeface="Arial" panose="020B0604020202020204" pitchFamily="34" charset="0"/>
                <a:cs typeface="Arial" panose="020B0604020202020204" pitchFamily="34" charset="0"/>
              </a:rPr>
              <a:t>- a articulação com os órgãos do Ministério Público e dos Poderes Legislativo e Judiciário visando à cooperação mútua nas atividades do </a:t>
            </a:r>
            <a:r>
              <a:rPr lang="pt-BR" dirty="0" err="1">
                <a:latin typeface="Arial" panose="020B0604020202020204" pitchFamily="34" charset="0"/>
                <a:cs typeface="Arial" panose="020B0604020202020204" pitchFamily="34" charset="0"/>
              </a:rPr>
              <a:t>Sisnad</a:t>
            </a:r>
            <a:r>
              <a:rPr lang="pt-BR" dirty="0">
                <a:latin typeface="Arial" panose="020B0604020202020204" pitchFamily="34" charset="0"/>
                <a:cs typeface="Arial" panose="020B0604020202020204" pitchFamily="34" charset="0"/>
              </a:rPr>
              <a:t>;</a:t>
            </a:r>
          </a:p>
          <a:p>
            <a:pPr marL="0" indent="0" algn="just">
              <a:lnSpc>
                <a:spcPct val="170000"/>
              </a:lnSpc>
              <a:spcBef>
                <a:spcPts val="600"/>
              </a:spcBef>
              <a:spcAft>
                <a:spcPts val="600"/>
              </a:spcAft>
              <a:buNone/>
            </a:pPr>
            <a:r>
              <a:rPr lang="pt-BR" dirty="0" smtClean="0">
                <a:latin typeface="Arial" panose="020B0604020202020204" pitchFamily="34" charset="0"/>
                <a:cs typeface="Arial" panose="020B0604020202020204" pitchFamily="34" charset="0"/>
              </a:rPr>
              <a:t>IX </a:t>
            </a:r>
            <a:r>
              <a:rPr lang="pt-BR" dirty="0">
                <a:latin typeface="Arial" panose="020B0604020202020204" pitchFamily="34" charset="0"/>
                <a:cs typeface="Arial" panose="020B0604020202020204" pitchFamily="34" charset="0"/>
              </a:rPr>
              <a:t>- a adoção de abordagem multidisciplinar que reconheça a interdependência e a natureza complementar das atividades de prevenção do uso indevido, atenção e reinserção social de usuários e dependentes de drogas, repressão da produção não autorizada e do tráfico ilícito de drogas;</a:t>
            </a:r>
          </a:p>
          <a:p>
            <a:pPr marL="0" indent="0" algn="just">
              <a:lnSpc>
                <a:spcPct val="170000"/>
              </a:lnSpc>
              <a:spcBef>
                <a:spcPts val="600"/>
              </a:spcBef>
              <a:spcAft>
                <a:spcPts val="600"/>
              </a:spcAft>
              <a:buNone/>
            </a:pPr>
            <a:r>
              <a:rPr lang="pt-BR" dirty="0" smtClean="0">
                <a:latin typeface="Arial" panose="020B0604020202020204" pitchFamily="34" charset="0"/>
                <a:cs typeface="Arial" panose="020B0604020202020204" pitchFamily="34" charset="0"/>
              </a:rPr>
              <a:t>X </a:t>
            </a:r>
            <a:r>
              <a:rPr lang="pt-BR" dirty="0">
                <a:latin typeface="Arial" panose="020B0604020202020204" pitchFamily="34" charset="0"/>
                <a:cs typeface="Arial" panose="020B0604020202020204" pitchFamily="34" charset="0"/>
              </a:rPr>
              <a:t>- a observância do equilíbrio entre as atividades de prevenção do uso indevido, atenção e reinserção social de usuários e dependentes de drogas e de repressão à sua produção não autorizada e ao seu tráfico ilícito, visando a garantir a estabilidade e o bem-estar social;</a:t>
            </a:r>
          </a:p>
          <a:p>
            <a:pPr marL="0" indent="0" algn="just">
              <a:lnSpc>
                <a:spcPct val="170000"/>
              </a:lnSpc>
              <a:spcBef>
                <a:spcPts val="600"/>
              </a:spcBef>
              <a:spcAft>
                <a:spcPts val="600"/>
              </a:spcAft>
              <a:buNone/>
            </a:pPr>
            <a:r>
              <a:rPr lang="pt-BR" dirty="0" smtClean="0">
                <a:latin typeface="Arial" panose="020B0604020202020204" pitchFamily="34" charset="0"/>
                <a:cs typeface="Arial" panose="020B0604020202020204" pitchFamily="34" charset="0"/>
              </a:rPr>
              <a:t>XI </a:t>
            </a:r>
            <a:r>
              <a:rPr lang="pt-BR" dirty="0">
                <a:latin typeface="Arial" panose="020B0604020202020204" pitchFamily="34" charset="0"/>
                <a:cs typeface="Arial" panose="020B0604020202020204" pitchFamily="34" charset="0"/>
              </a:rPr>
              <a:t>- a observância às orientações e normas emanadas do Conselho Nacional Antidrogas - </a:t>
            </a:r>
            <a:r>
              <a:rPr lang="pt-BR" dirty="0" err="1">
                <a:latin typeface="Arial" panose="020B0604020202020204" pitchFamily="34" charset="0"/>
                <a:cs typeface="Arial" panose="020B0604020202020204" pitchFamily="34" charset="0"/>
              </a:rPr>
              <a:t>Conad</a:t>
            </a:r>
            <a:r>
              <a:rPr lang="pt-BR"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629034126"/>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1544</TotalTime>
  <Words>7710</Words>
  <Application>Microsoft Office PowerPoint</Application>
  <PresentationFormat>Widescreen</PresentationFormat>
  <Paragraphs>347</Paragraphs>
  <Slides>53</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53</vt:i4>
      </vt:variant>
    </vt:vector>
  </HeadingPairs>
  <TitlesOfParts>
    <vt:vector size="57" baseType="lpstr">
      <vt:lpstr>Arial</vt:lpstr>
      <vt:lpstr>Calibri</vt:lpstr>
      <vt:lpstr>Calibri Light</vt:lpstr>
      <vt:lpstr>Tema do Office</vt:lpstr>
      <vt:lpstr>LEI Nº 11343/06 – DROGAS</vt:lpstr>
      <vt:lpstr>O QUE SÃO AS “DROGAS” NA LEI Nº 11343/06?</vt:lpstr>
      <vt:lpstr>PORTARIA ANVISA Nº 344 DE 12 DE MAIO DE 1998</vt:lpstr>
      <vt:lpstr>NORMAS INTERNACIONAIS E COOPERAÇÃO INTERNACIONAL (Mutual Legal Assistance)</vt:lpstr>
      <vt:lpstr>NORMAS CONSTITUCIONAIS</vt:lpstr>
      <vt:lpstr>Apresentação do PowerPoint</vt:lpstr>
      <vt:lpstr>A Lei nº 11343/06 – Análise Inicial</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As Infrações Penais na Lei nº 11343/06</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Regras Gerais dos Procedimentos de Investigação e Processos Judiciais</vt:lpstr>
      <vt:lpstr>Apresentação do PowerPoint</vt:lpstr>
      <vt:lpstr>A Investigação do Tráfico</vt:lpstr>
      <vt:lpstr>Apresentação do PowerPoint</vt:lpstr>
      <vt:lpstr>Apresentação do PowerPoint</vt:lpstr>
      <vt:lpstr>Apresentação do PowerPoint</vt:lpstr>
      <vt:lpstr>O Processo do Tráfico</vt:lpstr>
      <vt:lpstr>Apresentação do PowerPoint</vt:lpstr>
      <vt:lpstr>Apresentação do PowerPoint</vt:lpstr>
      <vt:lpstr>Dos Bens Apreendidos</vt:lpstr>
      <vt:lpstr>Apresentação do PowerPoint</vt:lpstr>
      <vt:lpstr>Apresentação do PowerPoint</vt:lpstr>
      <vt:lpstr>Apresentação do PowerPoint</vt:lpstr>
      <vt:lpstr>Disposições Finais e Transitórias</vt:lpstr>
      <vt:lpstr>Apresentação do PowerPoint</vt:lpstr>
      <vt:lpstr>Outros Temas Importantes</vt:lpstr>
      <vt:lpstr>TRÁFICO: CRIME X ATO INFRACIONAL</vt:lpstr>
      <vt:lpstr>CRAS E CREAS</vt:lpstr>
      <vt:lpstr>CAPS</vt:lpstr>
      <vt:lpstr>MARCHA DA MACONHA</vt:lpstr>
      <vt:lpstr>TESES INSTITUCIONAIS DA DPESP</vt:lpstr>
      <vt:lpstr>SÚMULAS DO STJ</vt:lpstr>
      <vt:lpstr>PRINCÍPIO DA INSIGNIFÂNCIA NO STJ</vt:lpstr>
      <vt:lpstr>SÚMULAS DO STF</vt:lpstr>
      <vt:lpstr>JURISPRUDÊNCIA DO STF</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DEFENSORIA PÚBLICA</dc:title>
  <dc:creator>Rodrigo F. dos Santos Ruiz Calejon</dc:creator>
  <cp:lastModifiedBy>Rodrigo Ferreira dos Santos Ruiz Calejon</cp:lastModifiedBy>
  <cp:revision>665</cp:revision>
  <cp:lastPrinted>2018-03-27T14:30:58Z</cp:lastPrinted>
  <dcterms:created xsi:type="dcterms:W3CDTF">2016-08-12T12:23:25Z</dcterms:created>
  <dcterms:modified xsi:type="dcterms:W3CDTF">2019-02-28T13:31:53Z</dcterms:modified>
</cp:coreProperties>
</file>