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7CC76-BFA3-4D62-835F-CEE40EB88874}" type="datetimeFigureOut">
              <a:rPr lang="pt-BR" smtClean="0"/>
              <a:t>24/08/2016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ECB6F-E756-4B15-81EF-5639A8534F8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7772400" cy="5072098"/>
          </a:xfrm>
        </p:spPr>
        <p:txBody>
          <a:bodyPr>
            <a:normAutofit/>
          </a:bodyPr>
          <a:lstStyle/>
          <a:p>
            <a:r>
              <a:rPr lang="pt-BR" sz="3600" dirty="0" smtClean="0"/>
              <a:t>Curso Popular de Formação de Defensoras e Defensores Públicos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Língua Portuguesa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62752" y="4576752"/>
            <a:ext cx="2281248" cy="228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14282" y="785795"/>
            <a:ext cx="8643998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Atividade </a:t>
            </a:r>
          </a:p>
          <a:p>
            <a:pPr marL="457200" indent="-457200"/>
            <a:r>
              <a:rPr lang="pt-BR" sz="2000" dirty="0" smtClean="0"/>
              <a:t>1. Corrija os períodos abaixo. </a:t>
            </a:r>
          </a:p>
          <a:p>
            <a:pPr marL="457200" indent="-457200"/>
            <a:endParaRPr lang="pt-BR" sz="2000" dirty="0" smtClean="0"/>
          </a:p>
          <a:p>
            <a:r>
              <a:rPr lang="pt-BR" sz="2000" dirty="0" smtClean="0"/>
              <a:t>O processo do qual não tivemos acesso está em andamento.</a:t>
            </a:r>
          </a:p>
          <a:p>
            <a:endParaRPr lang="pt-BR" sz="2000" dirty="0"/>
          </a:p>
          <a:p>
            <a:r>
              <a:rPr lang="pt-BR" sz="2000" dirty="0" smtClean="0"/>
              <a:t>Estamos em uma situação pela qual não estávamos preparados.</a:t>
            </a:r>
          </a:p>
          <a:p>
            <a:endParaRPr lang="pt-BR" sz="2000" dirty="0"/>
          </a:p>
          <a:p>
            <a:pPr marL="457200" indent="-457200">
              <a:buAutoNum type="arabicPeriod" startAt="2"/>
            </a:pPr>
            <a:r>
              <a:rPr lang="pt-BR" sz="2000" dirty="0" smtClean="0"/>
              <a:t>Transforme os pares de períodos simples em período composto, utilizando pronome relativo.   </a:t>
            </a:r>
          </a:p>
          <a:p>
            <a:pPr marL="457200" indent="-457200"/>
            <a:endParaRPr lang="pt-BR" sz="2000" dirty="0"/>
          </a:p>
          <a:p>
            <a:pPr marL="457200" indent="-457200"/>
            <a:r>
              <a:rPr lang="pt-BR" sz="2000" dirty="0" smtClean="0"/>
              <a:t>Este é o livro. A professora não gosta do autor deste livro.</a:t>
            </a:r>
          </a:p>
          <a:p>
            <a:pPr marL="457200" indent="-457200"/>
            <a:endParaRPr lang="pt-BR" sz="2000" dirty="0"/>
          </a:p>
          <a:p>
            <a:pPr marL="457200" indent="-457200"/>
            <a:r>
              <a:rPr lang="pt-BR" sz="2000" dirty="0" smtClean="0"/>
              <a:t>Não vamos abrir mão dos direitos. Lutamos muito por esses direitos. </a:t>
            </a:r>
          </a:p>
          <a:p>
            <a:pPr marL="457200" indent="-457200"/>
            <a:endParaRPr lang="pt-BR" sz="2000" dirty="0"/>
          </a:p>
          <a:p>
            <a:pPr marL="457200" indent="-457200"/>
            <a:r>
              <a:rPr lang="pt-BR" sz="2000" dirty="0" smtClean="0"/>
              <a:t> </a:t>
            </a:r>
          </a:p>
          <a:p>
            <a:pPr marL="457200" indent="-457200"/>
            <a:endParaRPr lang="pt-BR" sz="2000" dirty="0"/>
          </a:p>
          <a:p>
            <a:pPr marL="457200" indent="-457200"/>
            <a:endParaRPr lang="pt-BR" sz="2000" dirty="0" smtClean="0"/>
          </a:p>
          <a:p>
            <a:pPr marL="457200" indent="-457200"/>
            <a:endParaRPr lang="pt-BR" sz="2000" dirty="0" smtClean="0"/>
          </a:p>
          <a:p>
            <a:pPr marL="457200" indent="-457200"/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  <a:p>
            <a:r>
              <a:rPr lang="pt-BR" sz="2000" dirty="0" smtClean="0"/>
              <a:t> </a:t>
            </a:r>
          </a:p>
          <a:p>
            <a:endParaRPr lang="pt-BR" sz="2000" dirty="0"/>
          </a:p>
          <a:p>
            <a:endParaRPr lang="pt-BR" sz="2000" dirty="0"/>
          </a:p>
          <a:p>
            <a:endParaRPr lang="pt-BR" sz="2800" b="1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14282" y="785795"/>
            <a:ext cx="8643998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dirty="0" smtClean="0"/>
          </a:p>
          <a:p>
            <a:pPr marL="457200" indent="-457200"/>
            <a:endParaRPr lang="pt-BR" sz="2000" dirty="0" smtClean="0"/>
          </a:p>
          <a:p>
            <a:pPr marL="457200" indent="-457200"/>
            <a:r>
              <a:rPr lang="pt-BR" sz="2000" dirty="0" smtClean="0"/>
              <a:t>3. Complete</a:t>
            </a:r>
            <a:endParaRPr lang="pt-BR" sz="2000" dirty="0"/>
          </a:p>
          <a:p>
            <a:pPr marL="457200" indent="-457200"/>
            <a:r>
              <a:rPr lang="pt-BR" sz="2000" dirty="0" smtClean="0"/>
              <a:t> </a:t>
            </a:r>
          </a:p>
          <a:p>
            <a:pPr marL="457200" indent="-457200"/>
            <a:endParaRPr lang="pt-BR" sz="2000" dirty="0"/>
          </a:p>
          <a:p>
            <a:pPr marL="457200" indent="-457200"/>
            <a:endParaRPr lang="pt-BR" sz="2000" dirty="0" smtClean="0"/>
          </a:p>
          <a:p>
            <a:pPr marL="457200" indent="-457200"/>
            <a:endParaRPr lang="pt-BR" sz="2000" dirty="0" smtClean="0"/>
          </a:p>
          <a:p>
            <a:pPr marL="457200" indent="-457200"/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  <a:p>
            <a:r>
              <a:rPr lang="pt-BR" sz="2000" dirty="0" smtClean="0"/>
              <a:t> </a:t>
            </a:r>
          </a:p>
          <a:p>
            <a:endParaRPr lang="pt-BR" sz="2000" dirty="0"/>
          </a:p>
          <a:p>
            <a:endParaRPr lang="pt-BR" sz="2000" dirty="0"/>
          </a:p>
          <a:p>
            <a:endParaRPr lang="pt-BR" sz="2800" b="1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019299"/>
            <a:ext cx="4686322" cy="4281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57158" y="214290"/>
            <a:ext cx="835824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Programa </a:t>
            </a:r>
            <a:r>
              <a:rPr lang="pt-BR" b="1" dirty="0"/>
              <a:t>de Língua Portuguesa/ Questões Textuais</a:t>
            </a:r>
            <a:endParaRPr lang="pt-BR" dirty="0"/>
          </a:p>
          <a:p>
            <a:endParaRPr lang="pt-BR" sz="1600" b="1" dirty="0" smtClean="0"/>
          </a:p>
          <a:p>
            <a:r>
              <a:rPr lang="pt-BR" sz="1600" b="1" dirty="0" smtClean="0"/>
              <a:t>Aula </a:t>
            </a:r>
            <a:r>
              <a:rPr lang="pt-BR" sz="1600" b="1" dirty="0"/>
              <a:t>1</a:t>
            </a:r>
            <a:endParaRPr lang="pt-BR" sz="1600" dirty="0"/>
          </a:p>
          <a:p>
            <a:r>
              <a:rPr lang="pt-BR" sz="1600" dirty="0"/>
              <a:t>Apresentação do curso</a:t>
            </a:r>
          </a:p>
          <a:p>
            <a:r>
              <a:rPr lang="pt-BR" sz="1600" dirty="0" smtClean="0"/>
              <a:t>Adequação </a:t>
            </a:r>
            <a:r>
              <a:rPr lang="pt-BR" sz="1600" dirty="0" err="1"/>
              <a:t>linguística</a:t>
            </a:r>
            <a:endParaRPr lang="pt-BR" sz="1600" dirty="0"/>
          </a:p>
          <a:p>
            <a:r>
              <a:rPr lang="pt-BR" sz="1600" dirty="0" smtClean="0"/>
              <a:t>Pronomes Relativos</a:t>
            </a:r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2 </a:t>
            </a:r>
            <a:endParaRPr lang="pt-BR" sz="1600" dirty="0"/>
          </a:p>
          <a:p>
            <a:r>
              <a:rPr lang="pt-BR" sz="1600" dirty="0"/>
              <a:t>Elementos de coesão: o uso dos conectores </a:t>
            </a:r>
          </a:p>
          <a:p>
            <a:r>
              <a:rPr lang="pt-BR" sz="1600" dirty="0"/>
              <a:t>Inadequações comuns</a:t>
            </a:r>
          </a:p>
          <a:p>
            <a:r>
              <a:rPr lang="pt-BR" sz="1600" dirty="0"/>
              <a:t>Regência verbal e nominal</a:t>
            </a:r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3</a:t>
            </a:r>
            <a:endParaRPr lang="pt-BR" sz="1600" dirty="0"/>
          </a:p>
          <a:p>
            <a:r>
              <a:rPr lang="pt-BR" sz="1600" dirty="0"/>
              <a:t>Paragrafação / Períodos</a:t>
            </a:r>
          </a:p>
          <a:p>
            <a:r>
              <a:rPr lang="pt-BR" sz="1600" dirty="0" smtClean="0"/>
              <a:t>Coerência</a:t>
            </a:r>
          </a:p>
          <a:p>
            <a:r>
              <a:rPr lang="pt-BR" sz="1600" dirty="0" smtClean="0"/>
              <a:t>Pontuação</a:t>
            </a:r>
            <a:endParaRPr lang="pt-BR" sz="1600" dirty="0"/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4</a:t>
            </a:r>
            <a:endParaRPr lang="pt-BR" sz="1600" dirty="0"/>
          </a:p>
          <a:p>
            <a:r>
              <a:rPr lang="pt-BR" sz="1600" dirty="0"/>
              <a:t>Acentuação: o que mudou com a reforma ortográfica?</a:t>
            </a:r>
          </a:p>
          <a:p>
            <a:r>
              <a:rPr lang="pt-BR" sz="1600" dirty="0"/>
              <a:t>Crase</a:t>
            </a:r>
          </a:p>
          <a:p>
            <a:r>
              <a:rPr lang="pt-BR" sz="1600" dirty="0"/>
              <a:t> </a:t>
            </a:r>
          </a:p>
          <a:p>
            <a:r>
              <a:rPr lang="pt-BR" sz="1600" b="1" dirty="0"/>
              <a:t>Aula 5</a:t>
            </a:r>
            <a:endParaRPr lang="pt-BR" sz="1600" dirty="0"/>
          </a:p>
          <a:p>
            <a:r>
              <a:rPr lang="pt-BR" sz="1600" dirty="0"/>
              <a:t>Colocação pronominal</a:t>
            </a:r>
          </a:p>
          <a:p>
            <a:r>
              <a:rPr lang="pt-BR" sz="1600" dirty="0"/>
              <a:t>Concordância verbal e nominal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57158" y="214290"/>
            <a:ext cx="8358246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 smtClean="0"/>
          </a:p>
          <a:p>
            <a:r>
              <a:rPr lang="pt-BR" b="1" dirty="0" smtClean="0"/>
              <a:t>Aula 1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sz="3200" dirty="0" smtClean="0"/>
              <a:t>“Na </a:t>
            </a:r>
            <a:r>
              <a:rPr lang="pt-BR" sz="3200" dirty="0"/>
              <a:t>avaliação das Provas Escritas serão considerados o acerto das respostas dadas, o grau de conhecimento do tema, a </a:t>
            </a:r>
            <a:r>
              <a:rPr lang="pt-BR" sz="3200" b="1" dirty="0"/>
              <a:t>fluência</a:t>
            </a:r>
            <a:r>
              <a:rPr lang="pt-BR" sz="3200" dirty="0"/>
              <a:t> e a </a:t>
            </a:r>
            <a:r>
              <a:rPr lang="pt-BR" sz="3200" b="1" dirty="0"/>
              <a:t>coerência da exposição</a:t>
            </a:r>
            <a:r>
              <a:rPr lang="pt-BR" sz="3200" dirty="0"/>
              <a:t>, a </a:t>
            </a:r>
            <a:r>
              <a:rPr lang="pt-BR" sz="3200" b="1" dirty="0"/>
              <a:t>correção gramatical</a:t>
            </a:r>
            <a:r>
              <a:rPr lang="pt-BR" sz="3200" dirty="0"/>
              <a:t> e a precisão da linguagem jurídica</a:t>
            </a:r>
            <a:r>
              <a:rPr lang="pt-BR" sz="3200" dirty="0" smtClean="0"/>
              <a:t>.”</a:t>
            </a:r>
          </a:p>
          <a:p>
            <a:pPr algn="just"/>
            <a:endParaRPr lang="pt-BR" sz="3200" dirty="0"/>
          </a:p>
          <a:p>
            <a:pPr algn="just"/>
            <a:r>
              <a:rPr lang="pt-BR" sz="2000" dirty="0" smtClean="0"/>
              <a:t>Abordagem do curso: o estudo de aspectos gramaticais para o desenvolvimento da escrita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00034" y="357166"/>
            <a:ext cx="83582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r>
              <a:rPr lang="pt-BR" dirty="0" smtClean="0"/>
              <a:t> Para melhorar a elaboração de textos:</a:t>
            </a:r>
          </a:p>
          <a:p>
            <a:endParaRPr lang="pt-BR" dirty="0" smtClean="0"/>
          </a:p>
          <a:p>
            <a:r>
              <a:rPr lang="pt-BR" dirty="0" smtClean="0"/>
              <a:t>- Ler e escrever mais</a:t>
            </a:r>
          </a:p>
          <a:p>
            <a:r>
              <a:rPr lang="pt-BR" dirty="0" smtClean="0"/>
              <a:t>- Organizar as </a:t>
            </a:r>
            <a:r>
              <a:rPr lang="pt-BR" dirty="0" err="1" smtClean="0"/>
              <a:t>ideias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Pontuar adequadamente</a:t>
            </a:r>
          </a:p>
          <a:p>
            <a:pPr>
              <a:buFontTx/>
              <a:buChar char="-"/>
            </a:pPr>
            <a:endParaRPr lang="pt-BR" dirty="0"/>
          </a:p>
          <a:p>
            <a:endParaRPr lang="pt-BR" dirty="0"/>
          </a:p>
          <a:p>
            <a:r>
              <a:rPr lang="pt-BR" dirty="0" smtClean="0"/>
              <a:t>Levar em consideração no momento da escrita:</a:t>
            </a:r>
          </a:p>
          <a:p>
            <a:endParaRPr lang="pt-BR" dirty="0"/>
          </a:p>
          <a:p>
            <a:pPr>
              <a:buFontTx/>
              <a:buChar char="-"/>
            </a:pPr>
            <a:r>
              <a:rPr lang="pt-BR" dirty="0" smtClean="0"/>
              <a:t>Impessoalidade </a:t>
            </a:r>
          </a:p>
          <a:p>
            <a:pPr>
              <a:buFontTx/>
              <a:buChar char="-"/>
            </a:pPr>
            <a:r>
              <a:rPr lang="pt-BR" dirty="0" smtClean="0"/>
              <a:t>Objetividade</a:t>
            </a:r>
          </a:p>
          <a:p>
            <a:pPr>
              <a:buFontTx/>
              <a:buChar char="-"/>
            </a:pPr>
            <a:r>
              <a:rPr lang="pt-BR" dirty="0"/>
              <a:t> </a:t>
            </a:r>
            <a:r>
              <a:rPr lang="pt-BR" dirty="0" smtClean="0"/>
              <a:t>Norma Culta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00034" y="357166"/>
            <a:ext cx="835824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 usar</a:t>
            </a:r>
          </a:p>
          <a:p>
            <a:endParaRPr lang="pt-BR" dirty="0" smtClean="0"/>
          </a:p>
          <a:p>
            <a:pPr>
              <a:buFontTx/>
              <a:buChar char="-"/>
            </a:pPr>
            <a:r>
              <a:rPr lang="pt-BR" b="1" dirty="0" smtClean="0"/>
              <a:t>Linguagem figurada</a:t>
            </a:r>
          </a:p>
          <a:p>
            <a:pPr>
              <a:buFontTx/>
              <a:buChar char="-"/>
            </a:pPr>
            <a:endParaRPr lang="pt-BR" dirty="0" smtClean="0"/>
          </a:p>
          <a:p>
            <a:r>
              <a:rPr lang="pt-BR" dirty="0" smtClean="0"/>
              <a:t> “O país se afunda em um mar de lama.”</a:t>
            </a:r>
          </a:p>
          <a:p>
            <a:endParaRPr lang="pt-BR" dirty="0"/>
          </a:p>
          <a:p>
            <a:endParaRPr lang="pt-BR" dirty="0" smtClean="0"/>
          </a:p>
          <a:p>
            <a:pPr>
              <a:buFontTx/>
              <a:buChar char="-"/>
            </a:pPr>
            <a:r>
              <a:rPr lang="pt-BR" b="1" dirty="0"/>
              <a:t> </a:t>
            </a:r>
            <a:r>
              <a:rPr lang="pt-BR" b="1" dirty="0" smtClean="0"/>
              <a:t>Ditados populares</a:t>
            </a:r>
          </a:p>
          <a:p>
            <a:pPr>
              <a:buFontTx/>
              <a:buChar char="-"/>
            </a:pPr>
            <a:endParaRPr lang="pt-BR" dirty="0" smtClean="0"/>
          </a:p>
          <a:p>
            <a:r>
              <a:rPr lang="pt-BR" dirty="0" smtClean="0"/>
              <a:t>“E, como em casa de ferreiro, o espeto é de pau, a situação se prolongou.”</a:t>
            </a:r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pPr>
              <a:buFontTx/>
              <a:buChar char="-"/>
            </a:pPr>
            <a:r>
              <a:rPr lang="pt-BR" b="1" dirty="0"/>
              <a:t> </a:t>
            </a:r>
            <a:r>
              <a:rPr lang="pt-BR" b="1" dirty="0" smtClean="0"/>
              <a:t>Coloquialismos</a:t>
            </a:r>
          </a:p>
          <a:p>
            <a:pPr>
              <a:buFontTx/>
              <a:buChar char="-"/>
            </a:pPr>
            <a:endParaRPr lang="pt-BR" dirty="0" smtClean="0"/>
          </a:p>
          <a:p>
            <a:r>
              <a:rPr lang="pt-BR" dirty="0" smtClean="0"/>
              <a:t>“Nessas condições, não </a:t>
            </a:r>
            <a:r>
              <a:rPr lang="pt-BR" b="1" dirty="0" smtClean="0"/>
              <a:t>dá para </a:t>
            </a:r>
            <a:r>
              <a:rPr lang="pt-BR" dirty="0" smtClean="0"/>
              <a:t>estabelecer um prazo para o pagamento.” (é possível)</a:t>
            </a:r>
          </a:p>
          <a:p>
            <a:r>
              <a:rPr lang="pt-BR" dirty="0" smtClean="0"/>
              <a:t>“Não </a:t>
            </a:r>
            <a:r>
              <a:rPr lang="pt-BR" b="1" dirty="0" smtClean="0"/>
              <a:t>tem</a:t>
            </a:r>
            <a:r>
              <a:rPr lang="pt-BR" dirty="0" smtClean="0"/>
              <a:t> acordo possível.” (há)</a:t>
            </a:r>
          </a:p>
          <a:p>
            <a:r>
              <a:rPr lang="pt-BR" dirty="0" smtClean="0"/>
              <a:t>“Eles têm </a:t>
            </a:r>
            <a:r>
              <a:rPr lang="pt-BR" b="1" dirty="0" smtClean="0"/>
              <a:t>que</a:t>
            </a:r>
            <a:r>
              <a:rPr lang="pt-BR" dirty="0" smtClean="0"/>
              <a:t> pagar.” (têm de)</a:t>
            </a:r>
          </a:p>
          <a:p>
            <a:endParaRPr lang="pt-BR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57158" y="214291"/>
            <a:ext cx="835824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 smtClean="0"/>
          </a:p>
          <a:p>
            <a:endParaRPr lang="pt-BR" b="1" dirty="0"/>
          </a:p>
          <a:p>
            <a:r>
              <a:rPr lang="pt-BR" b="1" dirty="0" smtClean="0"/>
              <a:t>Pronomes Relativos</a:t>
            </a:r>
          </a:p>
          <a:p>
            <a:endParaRPr lang="pt-BR" b="1" dirty="0"/>
          </a:p>
          <a:p>
            <a:r>
              <a:rPr lang="pt-BR" dirty="0" smtClean="0"/>
              <a:t>Iniciam orações subordinadas adjetivas</a:t>
            </a:r>
          </a:p>
          <a:p>
            <a:endParaRPr lang="pt-BR" dirty="0"/>
          </a:p>
          <a:p>
            <a:r>
              <a:rPr lang="pt-BR" dirty="0" smtClean="0"/>
              <a:t>Foi solto o homem </a:t>
            </a:r>
            <a:r>
              <a:rPr lang="pt-BR" u="sng" dirty="0" smtClean="0"/>
              <a:t>criminoso</a:t>
            </a:r>
            <a:r>
              <a:rPr lang="pt-BR" dirty="0" smtClean="0"/>
              <a:t>.</a:t>
            </a:r>
          </a:p>
          <a:p>
            <a:r>
              <a:rPr lang="pt-BR" dirty="0" smtClean="0"/>
              <a:t>Foi solto o homem </a:t>
            </a:r>
            <a:r>
              <a:rPr lang="pt-BR" u="sng" dirty="0" smtClean="0"/>
              <a:t>que cometeu o crime. </a:t>
            </a:r>
          </a:p>
          <a:p>
            <a:endParaRPr lang="pt-BR" dirty="0"/>
          </a:p>
          <a:p>
            <a:pPr algn="ctr"/>
            <a:r>
              <a:rPr lang="pt-BR" b="1" dirty="0" smtClean="0"/>
              <a:t>que – o qual – onde – quem – cujo </a:t>
            </a:r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“(...) os denunciados constrangeram as pessoas, que estavam sob o poder dos policiais militares, com emprego de violência e ameaça (...)”</a:t>
            </a:r>
          </a:p>
          <a:p>
            <a:endParaRPr lang="pt-BR" dirty="0"/>
          </a:p>
          <a:p>
            <a:r>
              <a:rPr lang="pt-BR" dirty="0" smtClean="0"/>
              <a:t>“(...) os denunciados constrangeram as pessoas que estavam sob o poder dos policiais militares, com emprego de violência e ameaça (...)”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57158" y="214291"/>
            <a:ext cx="8643998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dirty="0" smtClean="0"/>
          </a:p>
          <a:p>
            <a:r>
              <a:rPr lang="pt-BR" b="1" dirty="0" smtClean="0"/>
              <a:t>Pronomes Relativos</a:t>
            </a:r>
          </a:p>
          <a:p>
            <a:endParaRPr lang="pt-BR" b="1" dirty="0"/>
          </a:p>
          <a:p>
            <a:r>
              <a:rPr lang="pt-BR" dirty="0" smtClean="0"/>
              <a:t>Foram levados a uma </a:t>
            </a:r>
            <a:r>
              <a:rPr lang="pt-BR" b="1" dirty="0" smtClean="0"/>
              <a:t>rua</a:t>
            </a:r>
            <a:r>
              <a:rPr lang="pt-BR" dirty="0" smtClean="0"/>
              <a:t> paralela e menos movimentada. Nessa </a:t>
            </a:r>
            <a:r>
              <a:rPr lang="pt-BR" b="1" dirty="0" smtClean="0"/>
              <a:t>rua</a:t>
            </a:r>
            <a:r>
              <a:rPr lang="pt-BR" dirty="0" smtClean="0"/>
              <a:t>, foram espancados.</a:t>
            </a:r>
          </a:p>
          <a:p>
            <a:endParaRPr lang="pt-BR" dirty="0"/>
          </a:p>
          <a:p>
            <a:r>
              <a:rPr lang="pt-BR" dirty="0" smtClean="0"/>
              <a:t>Foram levados a uma rua paralela e menos movimentada </a:t>
            </a:r>
            <a:r>
              <a:rPr lang="pt-BR" b="1" dirty="0" smtClean="0"/>
              <a:t>onde</a:t>
            </a:r>
            <a:r>
              <a:rPr lang="pt-BR" dirty="0" smtClean="0"/>
              <a:t> foram espancados.  </a:t>
            </a:r>
          </a:p>
          <a:p>
            <a:endParaRPr lang="pt-BR" dirty="0"/>
          </a:p>
          <a:p>
            <a:r>
              <a:rPr lang="pt-BR" b="1" u="sng" dirty="0" smtClean="0"/>
              <a:t>Atenção</a:t>
            </a:r>
            <a:r>
              <a:rPr lang="pt-BR" dirty="0" smtClean="0"/>
              <a:t>: “onde” só se usa para lugares físicos</a:t>
            </a:r>
          </a:p>
          <a:p>
            <a:endParaRPr lang="pt-BR" dirty="0" smtClean="0"/>
          </a:p>
          <a:p>
            <a:r>
              <a:rPr lang="pt-BR" dirty="0" smtClean="0"/>
              <a:t>O Brasil vive uma crise </a:t>
            </a:r>
            <a:r>
              <a:rPr lang="pt-BR" dirty="0" smtClean="0">
                <a:solidFill>
                  <a:srgbClr val="FF0000"/>
                </a:solidFill>
              </a:rPr>
              <a:t>onde</a:t>
            </a:r>
            <a:r>
              <a:rPr lang="pt-BR" dirty="0" smtClean="0"/>
              <a:t> praticamente todos os setores da economia estão sendo afetados. </a:t>
            </a:r>
          </a:p>
          <a:p>
            <a:endParaRPr lang="pt-BR" dirty="0"/>
          </a:p>
          <a:p>
            <a:r>
              <a:rPr lang="pt-BR" dirty="0" smtClean="0"/>
              <a:t>O Brasil vive uma crise </a:t>
            </a:r>
            <a:r>
              <a:rPr lang="pt-BR" dirty="0" smtClean="0">
                <a:solidFill>
                  <a:srgbClr val="FF0000"/>
                </a:solidFill>
              </a:rPr>
              <a:t>que</a:t>
            </a:r>
            <a:r>
              <a:rPr lang="pt-BR" dirty="0" smtClean="0"/>
              <a:t> praticamente todos os setores da economia estão sendo afetados. </a:t>
            </a:r>
          </a:p>
          <a:p>
            <a:endParaRPr lang="pt-BR" dirty="0"/>
          </a:p>
          <a:p>
            <a:r>
              <a:rPr lang="pt-BR" dirty="0" smtClean="0"/>
              <a:t>O Brasil vive uma crise </a:t>
            </a:r>
            <a:r>
              <a:rPr lang="pt-BR" b="1" dirty="0" smtClean="0"/>
              <a:t>em que </a:t>
            </a:r>
            <a:r>
              <a:rPr lang="pt-BR" dirty="0" smtClean="0"/>
              <a:t>praticamente todos os setores da economia estão sendo afetados. 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“</a:t>
            </a:r>
            <a:r>
              <a:rPr lang="pt-BR" i="1" dirty="0"/>
              <a:t>Editou-se uma lei </a:t>
            </a:r>
            <a:r>
              <a:rPr lang="pt-BR" b="1" i="1" dirty="0"/>
              <a:t>em </a:t>
            </a:r>
            <a:r>
              <a:rPr lang="pt-BR" i="1" dirty="0"/>
              <a:t>que acreditamos, </a:t>
            </a:r>
            <a:r>
              <a:rPr lang="pt-BR" b="1" i="1" dirty="0"/>
              <a:t>com </a:t>
            </a:r>
            <a:r>
              <a:rPr lang="pt-BR" i="1" dirty="0"/>
              <a:t>que simpatizamos e </a:t>
            </a:r>
            <a:r>
              <a:rPr lang="pt-BR" b="1" i="1" dirty="0"/>
              <a:t>por </a:t>
            </a:r>
            <a:r>
              <a:rPr lang="pt-BR" i="1" dirty="0"/>
              <a:t>que lutamos”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57158" y="214291"/>
            <a:ext cx="864399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Pronomes Relativos e Regência Verbal</a:t>
            </a:r>
          </a:p>
          <a:p>
            <a:endParaRPr lang="pt-BR" b="1" dirty="0"/>
          </a:p>
          <a:p>
            <a:endParaRPr lang="pt-BR" b="1" dirty="0" smtClean="0"/>
          </a:p>
          <a:p>
            <a:r>
              <a:rPr lang="pt-BR" dirty="0" smtClean="0"/>
              <a:t>A testemunha é fundamental para o caso. Falamos </a:t>
            </a:r>
            <a:r>
              <a:rPr lang="pt-BR" b="1" dirty="0" smtClean="0"/>
              <a:t>sobre</a:t>
            </a:r>
            <a:r>
              <a:rPr lang="pt-BR" dirty="0" smtClean="0"/>
              <a:t> a testemunha.</a:t>
            </a:r>
          </a:p>
          <a:p>
            <a:endParaRPr lang="pt-BR" dirty="0"/>
          </a:p>
          <a:p>
            <a:r>
              <a:rPr lang="pt-BR" dirty="0" smtClean="0"/>
              <a:t>A testemunha </a:t>
            </a:r>
            <a:r>
              <a:rPr lang="pt-BR" b="1" dirty="0" smtClean="0"/>
              <a:t>sobre quem </a:t>
            </a:r>
            <a:r>
              <a:rPr lang="pt-BR" dirty="0" smtClean="0"/>
              <a:t>falamos é fundamental para o caso. </a:t>
            </a:r>
          </a:p>
          <a:p>
            <a:endParaRPr lang="pt-BR" dirty="0"/>
          </a:p>
          <a:p>
            <a:r>
              <a:rPr lang="pt-BR" dirty="0" smtClean="0"/>
              <a:t>A prova foi cancelada. Eu estudei muito </a:t>
            </a:r>
            <a:r>
              <a:rPr lang="pt-BR" b="1" dirty="0" smtClean="0"/>
              <a:t>para</a:t>
            </a:r>
            <a:r>
              <a:rPr lang="pt-BR" dirty="0" smtClean="0"/>
              <a:t> a prova. </a:t>
            </a:r>
          </a:p>
          <a:p>
            <a:endParaRPr lang="pt-BR" dirty="0"/>
          </a:p>
          <a:p>
            <a:r>
              <a:rPr lang="pt-BR" dirty="0" smtClean="0"/>
              <a:t>A prova </a:t>
            </a:r>
            <a:r>
              <a:rPr lang="pt-BR" b="1" dirty="0" smtClean="0"/>
              <a:t>para a qual</a:t>
            </a:r>
            <a:r>
              <a:rPr lang="pt-BR" dirty="0" smtClean="0"/>
              <a:t> eu estudei muito foi cancelada. </a:t>
            </a:r>
          </a:p>
          <a:p>
            <a:endParaRPr lang="pt-BR" dirty="0"/>
          </a:p>
          <a:p>
            <a:r>
              <a:rPr lang="pt-BR" dirty="0" smtClean="0"/>
              <a:t>Lutamos </a:t>
            </a:r>
            <a:r>
              <a:rPr lang="pt-BR" b="1" dirty="0" smtClean="0"/>
              <a:t>contra</a:t>
            </a:r>
            <a:r>
              <a:rPr lang="pt-BR" dirty="0" smtClean="0"/>
              <a:t> os vícios. Os vícios não são mais fortes do que nós. </a:t>
            </a:r>
          </a:p>
          <a:p>
            <a:endParaRPr lang="pt-BR" dirty="0"/>
          </a:p>
          <a:p>
            <a:r>
              <a:rPr lang="pt-BR" dirty="0" smtClean="0"/>
              <a:t>Os vícios </a:t>
            </a:r>
            <a:r>
              <a:rPr lang="pt-BR" b="1" dirty="0" smtClean="0"/>
              <a:t>contra os quais </a:t>
            </a:r>
            <a:r>
              <a:rPr lang="pt-BR" dirty="0" smtClean="0"/>
              <a:t>lutamos não são mais fortes do que nós. </a:t>
            </a:r>
          </a:p>
          <a:p>
            <a:endParaRPr lang="pt-BR" dirty="0"/>
          </a:p>
          <a:p>
            <a:r>
              <a:rPr lang="pt-BR" dirty="0" smtClean="0"/>
              <a:t>Ele precisa de esclarecimentos. Esses esclarecimentos só você pode dar.</a:t>
            </a:r>
          </a:p>
          <a:p>
            <a:endParaRPr lang="pt-BR" dirty="0"/>
          </a:p>
          <a:p>
            <a:r>
              <a:rPr lang="pt-BR" dirty="0" smtClean="0"/>
              <a:t>Os esclarecimentos </a:t>
            </a:r>
            <a:r>
              <a:rPr lang="pt-BR" b="1" dirty="0" smtClean="0"/>
              <a:t>de que </a:t>
            </a:r>
            <a:r>
              <a:rPr lang="pt-BR" dirty="0" smtClean="0"/>
              <a:t>ele precisa só você pode dar. </a:t>
            </a:r>
          </a:p>
          <a:p>
            <a:endParaRPr lang="pt-BR" dirty="0"/>
          </a:p>
          <a:p>
            <a:r>
              <a:rPr lang="pt-BR" dirty="0" smtClean="0"/>
              <a:t>A via foi interditada. </a:t>
            </a:r>
            <a:r>
              <a:rPr lang="pt-BR" b="1" dirty="0" smtClean="0"/>
              <a:t>Por</a:t>
            </a:r>
            <a:r>
              <a:rPr lang="pt-BR" dirty="0" smtClean="0"/>
              <a:t> essa via, passam ambulâncias constantemente. </a:t>
            </a:r>
          </a:p>
          <a:p>
            <a:endParaRPr lang="pt-BR" dirty="0"/>
          </a:p>
          <a:p>
            <a:r>
              <a:rPr lang="pt-BR" dirty="0" smtClean="0"/>
              <a:t>A via </a:t>
            </a:r>
            <a:r>
              <a:rPr lang="pt-BR" b="1" dirty="0" smtClean="0"/>
              <a:t>por onde </a:t>
            </a:r>
            <a:r>
              <a:rPr lang="pt-BR" dirty="0" smtClean="0"/>
              <a:t>passam ambulâncias constantemente foi interditada. </a:t>
            </a:r>
          </a:p>
        </p:txBody>
      </p:sp>
      <p:sp>
        <p:nvSpPr>
          <p:cNvPr id="3" name="Chave esquerda 2"/>
          <p:cNvSpPr/>
          <p:nvPr/>
        </p:nvSpPr>
        <p:spPr>
          <a:xfrm>
            <a:off x="214282" y="1071546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have esquerda 6"/>
          <p:cNvSpPr/>
          <p:nvPr/>
        </p:nvSpPr>
        <p:spPr>
          <a:xfrm>
            <a:off x="214282" y="2143116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have esquerda 7"/>
          <p:cNvSpPr/>
          <p:nvPr/>
        </p:nvSpPr>
        <p:spPr>
          <a:xfrm>
            <a:off x="214282" y="3214686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have esquerda 8"/>
          <p:cNvSpPr/>
          <p:nvPr/>
        </p:nvSpPr>
        <p:spPr>
          <a:xfrm>
            <a:off x="214282" y="4357694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have esquerda 9"/>
          <p:cNvSpPr/>
          <p:nvPr/>
        </p:nvSpPr>
        <p:spPr>
          <a:xfrm>
            <a:off x="214282" y="5500702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357158" y="214291"/>
            <a:ext cx="86439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Pronomes Relativos e Regência Verbal</a:t>
            </a:r>
          </a:p>
          <a:p>
            <a:endParaRPr lang="pt-BR" b="1" dirty="0"/>
          </a:p>
          <a:p>
            <a:endParaRPr lang="pt-BR" b="1" dirty="0" smtClean="0"/>
          </a:p>
          <a:p>
            <a:r>
              <a:rPr lang="pt-BR" dirty="0" smtClean="0"/>
              <a:t>Citou um sujeito. Não se lembrava </a:t>
            </a:r>
            <a:r>
              <a:rPr lang="pt-BR" b="1" dirty="0" smtClean="0"/>
              <a:t>do</a:t>
            </a:r>
            <a:r>
              <a:rPr lang="pt-BR" dirty="0" smtClean="0"/>
              <a:t> nome do sujeito.</a:t>
            </a:r>
          </a:p>
          <a:p>
            <a:endParaRPr lang="pt-BR" dirty="0"/>
          </a:p>
          <a:p>
            <a:r>
              <a:rPr lang="pt-BR" dirty="0" smtClean="0"/>
              <a:t>Citou um sujeito </a:t>
            </a:r>
            <a:r>
              <a:rPr lang="pt-BR" b="1" dirty="0" smtClean="0"/>
              <a:t>de cujo</a:t>
            </a:r>
            <a:r>
              <a:rPr lang="pt-BR" dirty="0" smtClean="0"/>
              <a:t> nome não se lembrava. </a:t>
            </a:r>
          </a:p>
          <a:p>
            <a:endParaRPr lang="pt-BR" dirty="0"/>
          </a:p>
          <a:p>
            <a:r>
              <a:rPr lang="pt-BR" dirty="0" smtClean="0"/>
              <a:t> </a:t>
            </a:r>
          </a:p>
        </p:txBody>
      </p:sp>
      <p:sp>
        <p:nvSpPr>
          <p:cNvPr id="3" name="Chave esquerda 2"/>
          <p:cNvSpPr/>
          <p:nvPr/>
        </p:nvSpPr>
        <p:spPr>
          <a:xfrm>
            <a:off x="214282" y="1071546"/>
            <a:ext cx="285752" cy="857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595</Words>
  <Application>Microsoft Office PowerPoint</Application>
  <PresentationFormat>Apresentação na tela (4:3)</PresentationFormat>
  <Paragraphs>197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Curso Popular de Formação de Defensoras e Defensores Públicos   Língua Portuguesa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   Língua Portuguesa</dc:title>
  <dc:creator>Caroline</dc:creator>
  <cp:lastModifiedBy>Caroline</cp:lastModifiedBy>
  <cp:revision>23</cp:revision>
  <dcterms:created xsi:type="dcterms:W3CDTF">2016-08-24T15:08:18Z</dcterms:created>
  <dcterms:modified xsi:type="dcterms:W3CDTF">2016-08-24T18:53:00Z</dcterms:modified>
</cp:coreProperties>
</file>