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327" r:id="rId2"/>
    <p:sldId id="588" r:id="rId3"/>
    <p:sldId id="351" r:id="rId4"/>
    <p:sldId id="589" r:id="rId5"/>
    <p:sldId id="593" r:id="rId6"/>
    <p:sldId id="590" r:id="rId7"/>
    <p:sldId id="591" r:id="rId8"/>
    <p:sldId id="592" r:id="rId9"/>
    <p:sldId id="594" r:id="rId10"/>
    <p:sldId id="595" r:id="rId11"/>
    <p:sldId id="661" r:id="rId12"/>
    <p:sldId id="596" r:id="rId13"/>
    <p:sldId id="597" r:id="rId14"/>
    <p:sldId id="598" r:id="rId15"/>
    <p:sldId id="599" r:id="rId16"/>
    <p:sldId id="600" r:id="rId17"/>
    <p:sldId id="601" r:id="rId18"/>
    <p:sldId id="602" r:id="rId19"/>
    <p:sldId id="603" r:id="rId20"/>
    <p:sldId id="604" r:id="rId21"/>
    <p:sldId id="605" r:id="rId22"/>
    <p:sldId id="606" r:id="rId23"/>
    <p:sldId id="607" r:id="rId24"/>
    <p:sldId id="609" r:id="rId25"/>
    <p:sldId id="610" r:id="rId26"/>
    <p:sldId id="611" r:id="rId27"/>
    <p:sldId id="612" r:id="rId28"/>
    <p:sldId id="613" r:id="rId29"/>
    <p:sldId id="614" r:id="rId30"/>
    <p:sldId id="615" r:id="rId31"/>
    <p:sldId id="616" r:id="rId32"/>
    <p:sldId id="617" r:id="rId33"/>
    <p:sldId id="618" r:id="rId34"/>
    <p:sldId id="619" r:id="rId35"/>
    <p:sldId id="620" r:id="rId36"/>
    <p:sldId id="621" r:id="rId37"/>
    <p:sldId id="622" r:id="rId38"/>
    <p:sldId id="623" r:id="rId39"/>
    <p:sldId id="624" r:id="rId40"/>
    <p:sldId id="625" r:id="rId41"/>
    <p:sldId id="626" r:id="rId42"/>
    <p:sldId id="627" r:id="rId43"/>
    <p:sldId id="628" r:id="rId44"/>
    <p:sldId id="629" r:id="rId45"/>
    <p:sldId id="630" r:id="rId46"/>
    <p:sldId id="631" r:id="rId47"/>
    <p:sldId id="632" r:id="rId48"/>
    <p:sldId id="633" r:id="rId49"/>
    <p:sldId id="634" r:id="rId50"/>
    <p:sldId id="635" r:id="rId51"/>
    <p:sldId id="636" r:id="rId52"/>
    <p:sldId id="637" r:id="rId53"/>
    <p:sldId id="638" r:id="rId54"/>
    <p:sldId id="639" r:id="rId55"/>
    <p:sldId id="640" r:id="rId56"/>
    <p:sldId id="641" r:id="rId57"/>
    <p:sldId id="642" r:id="rId58"/>
    <p:sldId id="643" r:id="rId59"/>
    <p:sldId id="644" r:id="rId60"/>
    <p:sldId id="645" r:id="rId61"/>
    <p:sldId id="646" r:id="rId62"/>
    <p:sldId id="647" r:id="rId63"/>
    <p:sldId id="648" r:id="rId64"/>
    <p:sldId id="649" r:id="rId65"/>
    <p:sldId id="650" r:id="rId66"/>
    <p:sldId id="651" r:id="rId67"/>
    <p:sldId id="657" r:id="rId68"/>
    <p:sldId id="652" r:id="rId69"/>
    <p:sldId id="653" r:id="rId70"/>
    <p:sldId id="654" r:id="rId71"/>
    <p:sldId id="655" r:id="rId72"/>
    <p:sldId id="656" r:id="rId73"/>
    <p:sldId id="658" r:id="rId74"/>
    <p:sldId id="659" r:id="rId75"/>
    <p:sldId id="660" r:id="rId76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0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C0CEE2-5392-4C8F-9479-9CC8437FB20E}" type="datetimeFigureOut">
              <a:rPr lang="pt-BR" smtClean="0"/>
              <a:t>23/06/2019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3B66AC-F21E-4011-89E8-DBDFB86499B9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con.stj.jus.br/SCON/sumanot/toc.jsp?livre=(sumula%20adj1%20%27567%27).sub.#TIT1TEMA0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9AFB41-AEB1-40C3-9503-081B1A4E0F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r>
              <a:rPr lang="pt-BR" dirty="0"/>
              <a:t>Crimes Patrimoniais   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FDCB4A-EA6F-4618-AD00-7F07AB8707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 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7910EB4-E58E-4BF1-A0A6-B8140209E05E}"/>
              </a:ext>
            </a:extLst>
          </p:cNvPr>
          <p:cNvSpPr/>
          <p:nvPr/>
        </p:nvSpPr>
        <p:spPr>
          <a:xfrm>
            <a:off x="0" y="4653135"/>
            <a:ext cx="9144000" cy="2231369"/>
          </a:xfrm>
          <a:prstGeom prst="rect">
            <a:avLst/>
          </a:prstGeom>
          <a:solidFill>
            <a:schemeClr val="accent2"/>
          </a:solidFill>
          <a:ln>
            <a:solidFill>
              <a:srgbClr val="9CB0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ED9C36A-5253-418C-8887-4C190037A035}"/>
              </a:ext>
            </a:extLst>
          </p:cNvPr>
          <p:cNvSpPr txBox="1"/>
          <p:nvPr/>
        </p:nvSpPr>
        <p:spPr>
          <a:xfrm>
            <a:off x="2915816" y="4901098"/>
            <a:ext cx="5616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/>
              <a:t>Aula dia 24/06/2019</a:t>
            </a:r>
          </a:p>
        </p:txBody>
      </p:sp>
    </p:spTree>
    <p:extLst>
      <p:ext uri="{BB962C8B-B14F-4D97-AF65-F5344CB8AC3E}">
        <p14:creationId xmlns:p14="http://schemas.microsoft.com/office/powerpoint/2010/main" val="2063582891"/>
      </p:ext>
    </p:extLst>
  </p:cSld>
  <p:clrMapOvr>
    <a:masterClrMapping/>
  </p:clrMapOvr>
  <p:transition spd="slow">
    <p:push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Consumação (teorias)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pt-B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Concretatio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consumação quando o agente toca na coisa;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pt-B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Apprehessio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consumação ao segurar a coisa;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pt-B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Amotio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inversão da posse do bem (deixa de integrar a posse da vítima)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pt-B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Ablatio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apreensão + transporte da coisa. 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50188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Consumação (STJ)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RECURSO  ESPECIAL  REPRESENTATIVO  DA CONTROVÉRSIA. RITO PREVISTO NO ART.  543-C  DO  CPC.  DIREITO  PENAL. 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FURTO.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MOMENTO DA 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CONSUMAÇÃO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.LEADING CASE. RECURSO EXTRAORDINÁRIO N. 102.490/SP. ADOÇÃO DA TEORIA DA  APPREHENSIO  (OU  AMOTIO).  PRESCINDIBILIDADE  DA  POSSE MANSA E PACÍFICA. PRECEDENTES DO STJ E DO STF. RECURSO ESPECIAL PROVIDO. 1.  Recurso  especial  processado sob o rito do art. 543-C, § 2º, do CPC e da Resolução n. 8/2008 do STJ. 2.  O Plenário do Supremo Tribunal Federal, superando a controvérsia em  torno  do tema, consolidou a adoção da teoria da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apprehensio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(ou 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amotio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 segundo  a  qual  se considera consumado o delito de 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furto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quando,  cessada a clandestinidade, o agente detenha a posse de fato sobre o bem, ainda que seja possível à vitima retomá-lo, por ato seu ou  de  terceiro, em virtude de perseguição imediata. Desde então, o tema   encontra-se   pacificado   na  jurisprudência  dos  Tribunais Superiores. (</a:t>
            </a:r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1524450/RJ.  Terceira Seção. 14/10/2015)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dirty="0"/>
          </a:p>
          <a:p>
            <a:pPr algn="just"/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11764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Crime Impossível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6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Súmula 567 do STJ - </a:t>
            </a:r>
            <a:r>
              <a:rPr lang="pt-BR" sz="2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Sistema de vigilância realizado por monitoramento eletrônico ou por existência de segurança no interior de estabelecimento comercial, por si só, não torna impossível a configuração do crime de furto. (TERCEIRA SEÇÃO, julgado em 24/02/2016, </a:t>
            </a:r>
            <a:r>
              <a:rPr lang="pt-BR" sz="26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DJe</a:t>
            </a:r>
            <a:r>
              <a:rPr lang="pt-BR" sz="2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29/02/2016)</a:t>
            </a:r>
            <a:endParaRPr lang="pt-BR" sz="26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86564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Repouso Noturno (§ 1º)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Menos vigilância = maior probabilidade de êxito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Não é sinônimo de </a:t>
            </a: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noite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(características locais)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Interpretação restritiva &gt; pessoa repousando + lugar habitado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908507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Pequeno Valor (§ 2º)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Réu Primário + coisa de pequeno valor.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Valor de referência &gt; 1 salário mínimo (tempo do crime).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Âmbito de aplicação &gt; Furto Simples; Repouso Noturno; Furto Qualificado (divergência).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Não é sinônimo de </a:t>
            </a: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pequeno prejuízo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(§ 1º do artigo 171 do CP).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97648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Insignificância 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Requisitos “Objetivos” (STF):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i) mínima ofensividade da conduta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ausência de periculosidade social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iii</a:t>
            </a: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reduzido grau de reprovabilidade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pt-BR" sz="2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iv</a:t>
            </a: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inexpressividade da lesão jurídica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Requisitos Subjetivos: situação econômica da vítima; valor sentimental e circunstâncias/resultado do crime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STJ&gt; tem entendido que a insignificância não se aplica ao furto qualificado (ausência de mínima ofensividade e de reduzida reprovação). Parâmetro em 10% do salário mínimo. Ver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AgRg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1804143/GO. 5ª turma. 2019 e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AgRg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pt-B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AREsp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1455789 / MG 6ª turma. 2019)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227125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Qualificadas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i) </a:t>
            </a: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Rompimento/Destruição de obstáculo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Deve proteger a coisa (não integrá-la) &gt; não se pode confundir com a resistência inerente a própria coisa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 ocorrer após a consumação &gt; crime de dano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Pode ocorrer após a apreensão física da coisa (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pex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entrar na loja e ficar escondido)</a:t>
            </a:r>
          </a:p>
          <a:p>
            <a:pPr marL="457200" indent="-457200" algn="ctr">
              <a:buFont typeface="Wingdings" panose="05000000000000000000" pitchFamily="2" charset="2"/>
              <a:buChar char="à"/>
            </a:pP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Vidros do automóvel &gt; coisas dentro do veículo (desproporcionalidade &gt; furto do carro &gt; forma simples) 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97925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Qualificadas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Abuso de Confiança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Acesso facilitado a res furtiva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Especial relação de confiança (diferente do artigo 61, inciso II, f do CP) &gt; não basta ter relação de emprego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Caráter pessoal (se comunica aos demais por ser uma elementar do furto qualificado &gt; art. 30 do CP)</a:t>
            </a: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Não confundir com a apropriação indébita: i) posse em nome de outrem e </a:t>
            </a:r>
            <a:r>
              <a:rPr lang="pt-BR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dolo superveniente 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906927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Qualificadas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Fraude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Vencer a vigilância da vítima pela fraude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Estelionato &gt; a fraude induz a vítima ao erro (voluntariamente entrega o patrimônio)</a:t>
            </a:r>
          </a:p>
        </p:txBody>
      </p:sp>
    </p:spTree>
    <p:extLst>
      <p:ext uri="{BB962C8B-B14F-4D97-AF65-F5344CB8AC3E}">
        <p14:creationId xmlns:p14="http://schemas.microsoft.com/office/powerpoint/2010/main" val="8582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Qualificadas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Chave Falsa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Qualquer instrumento &gt; tendo ou não a forma de chave (ampliação da legalidade estrita)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Deve ser utilizada na empreitada (“com emprego”)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Posse/Porte da chave (mero ato preparatório)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Chave verdadeira &gt; não qualifica o furto</a:t>
            </a:r>
          </a:p>
        </p:txBody>
      </p:sp>
    </p:spTree>
    <p:extLst>
      <p:ext uri="{BB962C8B-B14F-4D97-AF65-F5344CB8AC3E}">
        <p14:creationId xmlns:p14="http://schemas.microsoft.com/office/powerpoint/2010/main" val="44807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ELEMENTOS GERAIS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“Proteção” &gt; Posse e Propriedade;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Elemento patrimonial &gt; aquilo que pode ser traduzível em pecúnia;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Seletividade penal &gt; criminalização que normalmente incidem sobre os grupos mais vulneráveis;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Relevância do tema para a Defensoria Pública.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b="1" u="sng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b="1" u="sng" dirty="0"/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379014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Formas Qualificadas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iv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Concurso de duas ou mais pessoas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Necessidade de presença in loco &gt; não basta o mero ajuste prévio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Maior gravidade do crime associado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Um dos participantes pode ser inimputável/isento de pena (entendimento questionável)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Corrupção de menores &gt; artigo 244-B do ECA + súmula 500 do STJ (delito formal &gt;prescinde de prova da corrupção)</a:t>
            </a:r>
          </a:p>
        </p:txBody>
      </p:sp>
    </p:spTree>
    <p:extLst>
      <p:ext uri="{BB962C8B-B14F-4D97-AF65-F5344CB8AC3E}">
        <p14:creationId xmlns:p14="http://schemas.microsoft.com/office/powerpoint/2010/main" val="4020164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Questões Especiais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Furto de semovente domesticável de produção (não doméstico/não feroz)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Lei 13.654/18 &gt; Material Explosivo (subtração e emprego &gt; meio que cause perigo comum)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Concorrência entre qualificadoras &gt; uma qualifica o furto e a outra é utilizada no cálculo de pena (1ª ou 2ª fase)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Furto Qualificado – Privilegiado &gt; possibilidade (STJ </a:t>
            </a:r>
            <a:r>
              <a:rPr lang="pt-BR" dirty="0" err="1"/>
              <a:t>REsp</a:t>
            </a:r>
            <a:r>
              <a:rPr lang="pt-BR" dirty="0"/>
              <a:t> 1193194 / MG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691163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Furto de Uso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Intenção de restituir/utilização momentânea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restituição deve se dar na íntegra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Ausência de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animus </a:t>
            </a:r>
            <a:r>
              <a:rPr lang="pt-BR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furandi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(apropriar-se em definitivo)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abandono seria incompatível com o furto de uso</a:t>
            </a:r>
          </a:p>
          <a:p>
            <a:pPr marL="457200" indent="-457200" algn="ctr">
              <a:buFont typeface="Wingdings" panose="05000000000000000000" pitchFamily="2" charset="2"/>
              <a:buChar char="à"/>
            </a:pP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Elementos: i) devolução rápida; </a:t>
            </a:r>
            <a:r>
              <a:rPr lang="pt-B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integralidade da coisa; </a:t>
            </a:r>
            <a:r>
              <a:rPr lang="pt-B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iii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devolução antes da constatação da subtração e </a:t>
            </a:r>
            <a:r>
              <a:rPr lang="pt-B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iv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fim exclusivo de uso  </a:t>
            </a:r>
          </a:p>
        </p:txBody>
      </p:sp>
    </p:spTree>
    <p:extLst>
      <p:ext uri="{BB962C8B-B14F-4D97-AF65-F5344CB8AC3E}">
        <p14:creationId xmlns:p14="http://schemas.microsoft.com/office/powerpoint/2010/main" val="39870576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Furto de Energia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Pressupõe ligação clandestina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Fraudar o medidor = estelionato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Furto de sinal de TV/Internet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Pela tipicidade estrita o sinal de TV não se equipara a energia (se gasta/consome) </a:t>
            </a:r>
          </a:p>
        </p:txBody>
      </p:sp>
    </p:spTree>
    <p:extLst>
      <p:ext uri="{BB962C8B-B14F-4D97-AF65-F5344CB8AC3E}">
        <p14:creationId xmlns:p14="http://schemas.microsoft.com/office/powerpoint/2010/main" val="14794940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Princípio da Consunção 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Para furtar invade residência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invasão de domicílio (artigo 150 do CP) é absorvida pelo furto (fato anterior impunível)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Furto e destruição do bem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o crime de dano é absorvido pelo furto (fato posterior impunível) 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Furto e venda do bem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1ª posição: absorção da coisa alheia como própria e 2ª posição: concurso material entre furto e estelionato.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338313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Crime complexo &gt;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atinge um plexo de bens jurídicos (patrimônio, liberdade individual, integridade física e vida)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Sujeito passivo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violência + patrimônio (é possível ameaçar um terceiro visando o patrimônio da vítima)</a:t>
            </a: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36731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Elementares Normativas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Violência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lesão corporal ou vias de fato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Empurrões (se for só para distrair a vítima seria furto)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Puxar o bem (violência contra a coisa X contra a pessoa) </a:t>
            </a: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49136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Elementares Normativas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Grave Ameaça &gt;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ameaça moral (atemorizar a vítima).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mal deve ser determinado (futuro e imediato)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Simulação de arma/brinquedo &gt; idoneidade para gerar grave ameaça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Idoneidade da grave ameaça &gt; circunstâncias concretas</a:t>
            </a:r>
          </a:p>
        </p:txBody>
      </p:sp>
    </p:spTree>
    <p:extLst>
      <p:ext uri="{BB962C8B-B14F-4D97-AF65-F5344CB8AC3E}">
        <p14:creationId xmlns:p14="http://schemas.microsoft.com/office/powerpoint/2010/main" val="34740147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Elementares Normativas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Qualquer outro meio de redução da resistência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soníferos, narcóticos, hipnose, superioridade numérica.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Devem ser desacompanhados da violência ou grave ameaça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liberdade individual não está plenamente garantida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Deve ser produzida pelo agente &gt; se for pela vítima seria furto</a:t>
            </a: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256686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Crime Impossível (vítima sem patrimônio)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1ª corrente &gt;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seria roubo pela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pluriofensividade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da conduta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2ª corrente &gt;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trata-se de crime patrimonial. Sem patrimônio estaríamos diante de um crime impossível. Podendo caracterizar o crime de ameaça (artigo 147 do CP) ou constrangimento ilegal (artigo 146 do CP)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10148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Objeto Material &gt; Coisa móvel e corpórea (passível de ser transportada);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humano &gt; não pode ser objeto de furto (não é coisa);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Vivo &gt; sequestro; cárcere privado; subtração de incapazes;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Morto &gt; subtração de cadáver (artigo 211 do CP).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Obs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se o cadáver for de propriedade de alguém pode ser objeto de furto. 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761847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Impróprio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Violência ou grave ameaça para a assegurar a impunidade ou detenção da coisa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Devem ser empregadas “logo após” a subtração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Não se admite a utilização dos meios genéricos para a execução (violência imprópria)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Diferenças para o roubo próprio: i) momento do emprego da violência ou grave ameaça 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finalidade da utilização</a:t>
            </a:r>
          </a:p>
          <a:p>
            <a:pPr algn="ctr"/>
            <a:endParaRPr lang="pt-BR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Tentativa: 1ª corrente: não é possível (majoritária) e 2ª corrente: tenta empregar a violência e não consegue. </a:t>
            </a:r>
          </a:p>
        </p:txBody>
      </p:sp>
    </p:spTree>
    <p:extLst>
      <p:ext uri="{BB962C8B-B14F-4D97-AF65-F5344CB8AC3E}">
        <p14:creationId xmlns:p14="http://schemas.microsoft.com/office/powerpoint/2010/main" val="25430226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Majorado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i) </a:t>
            </a: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Emprego de Arma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Lei 13.654/18 &gt; o aumento de pena só deve haver com a utilização de arma de fogo (arma branca &gt; mudança benéfica)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É necessário o emprego efetivo da arma (insuficiente o mero porte)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Arma de brinquedo &gt; súmula 174 do STJ (revogada) &gt; não autoriza o aumento de pena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902093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Majorado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i) </a:t>
            </a: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Emprego de Arma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Não apreensão da arma  &gt; pode majorar se for comprovada por outros meios (inversão do ônus da prova para a defesa)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Inidoneidade lesiva da arma &gt; não majora a pena (a arma de ter capacidade de efetuar disparos)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Princípio da consunção &gt; o crime de porte/posse é absorvido pelo roubo (meio para a realização do fim)</a:t>
            </a:r>
          </a:p>
          <a:p>
            <a:pPr algn="ctr"/>
            <a:endParaRPr lang="pt-BR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50391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Majorado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Restrição da liberdade da vítima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Deve ocorrer por tempo juridicamente relevante (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pex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abandonar a vítima em local distante)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Deve ocorrer em conjunto com o roubo como garantia contra a ação policial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 for praticado após a consumação do roubo pode caracterizar sequestro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Diferente do “sequestro relâmpago” &gt; ações que dependem da atuação da vítima (saques e utilização de cartões)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endParaRPr lang="pt-BR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833906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Questões especiais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Mais de uma majorante &gt; influência na dosimetria </a:t>
            </a:r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Súmula 582 do STJ &gt; Consumação no Roubo (inversão da posse, ainda que breve)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§ 2º-A do Artigo 157 &gt;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violência ou grave ameaça para subtração de explosivos (e acessórios) ou mediante o emprego desses elementos</a:t>
            </a:r>
            <a:endParaRPr lang="pt-BR" sz="2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139074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Qualificado (Latrocínio)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Morte ou lesão corporal grave (graves ou gravíssimas)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lesão corporal leve é absorvida pela elementar “violência” do roubo simples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resultado pode se dar tanto a título de culpa/dolo </a:t>
            </a:r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Não é um crime preterdoloso (culpa no antecedente dolo no consequente), mas sim qualificado pelo resultado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50720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Qualificado (Latrocínio)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Morte decorrente da grave ameaça &gt; não é latrocínio (resultado é agravador deve resultar da violência)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Várias vítimas &gt; verificação na dosimetria (artigo 59 do CP)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Morte do comparsa &gt; não configura latrocínio (não é meio ou modo de agravar a atuação no roubo)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Morte decorrente da violência imprópria &gt; não é latrocínio (roubo + homicídio/lesão corporal)</a:t>
            </a:r>
          </a:p>
        </p:txBody>
      </p:sp>
    </p:spTree>
    <p:extLst>
      <p:ext uri="{BB962C8B-B14F-4D97-AF65-F5344CB8AC3E}">
        <p14:creationId xmlns:p14="http://schemas.microsoft.com/office/powerpoint/2010/main" val="17727540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ROUBO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Tentativa Latrocínio (hipóteses)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Não Subtração + Não Morte = Tentativa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Subtração + Morte = Consumação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Não Subtração + Morte = 4 correntes: i) Latrocínio Consumado (STJ);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tentativa de Latrocínio;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homicídio qualificado + roubo tentado 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iv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homicídio qualificado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Subtração + Não Morte = 2 correntes: i) Tentativa de Latrocínio (STF) 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Tentativa de Homicídio Qualificado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572196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EXTORSÃO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Indevida vantagem econômica (deve ter natureza econômica)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 não tiver conteúdo econômico pode caracterizar constrangimento ilegal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vantagem aqui é mais ampla que no Roubo/Furto (coisa alheia móvel)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Crime formal &gt; se consuma com a violência/grave ameaça (obtenção da vantagem econômica &gt; mero exaurimento)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878961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EXTORSÃO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Diferenças/Semelhanças com o Roubo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Ambos os crimes se utilizam da violência ou grave ameaça para submeter a vontade da vítima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Roubo = mal iminente + proveito contemporâneo (toma-se a coisa)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Extorsão = mal é futuro + proveito a termo (obriga a vítima a entregar a coisa)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Estelionato = a vítima entrega a coisa, mas mediante o engano pela fraude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07670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pode ser Objeto Material: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 </a:t>
            </a:r>
            <a:r>
              <a:rPr lang="pt-B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Nullis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(coisa que nunca teve dono).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 </a:t>
            </a:r>
            <a:r>
              <a:rPr lang="pt-B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Derelicta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(coisa abandonada).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 </a:t>
            </a:r>
            <a:r>
              <a:rPr lang="pt-B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Comune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(coisa de uso comum).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coisa deve pertencer a alguém (elementar normativa “coisa alheia” &gt; deve haver uma posse/propriedade minimamente atual. 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838606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EXTORSÃO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Sequestro Relâmpago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Constrangimento ilegal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Especial fim de obtenção de vantagem econômica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Restrição da liberdade da vítima como condição necessária para a obtenção da vantagem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restrição da liberdade pode se transformar o crime em extorsão mediante sequestro (contato com familiares ou terceiros para fornecimento do resgate)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512703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EXTORSÃO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Liberdade e Crimes Patrimoniais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Majorante no Roubo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Meio de execução + garantia contra ação policial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Sequestro Relâmpago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restrição da liberdade como condição para a obtenção da vantagem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Extorsão Mediante Sequestro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vítima mantém contato com terceiros para assegurara sua liberdade mediante o fornecimento de vantagem econômica</a:t>
            </a:r>
          </a:p>
        </p:txBody>
      </p:sp>
    </p:spTree>
    <p:extLst>
      <p:ext uri="{BB962C8B-B14F-4D97-AF65-F5344CB8AC3E}">
        <p14:creationId xmlns:p14="http://schemas.microsoft.com/office/powerpoint/2010/main" val="18058789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EXTORSÃO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Tentativa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Houve o constrangimento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vítima não se submeteu a vontade do agente (não atuação da vítima)</a:t>
            </a:r>
          </a:p>
        </p:txBody>
      </p:sp>
    </p:spTree>
    <p:extLst>
      <p:ext uri="{BB962C8B-B14F-4D97-AF65-F5344CB8AC3E}">
        <p14:creationId xmlns:p14="http://schemas.microsoft.com/office/powerpoint/2010/main" val="13603604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EXTORSÃO MEDIANTE SEQUESTRO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Sequestrar a pessoa com o fim de obter: qualquer vantagem indevida + como condição para liberdade/preço do resgate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 a vantagem for devida &gt; exercício arbitrário das próprias razões (art. 345 do CP)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Privação da liberdade da vítima, conforme os seguintes elementos: i) retirada de circulação;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dissenso expresso ou implícito 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finalidade de obter qualquer vantagem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070701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EXTORSÃO MEDIANTE SEQUESTRO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Formas Qualificadas e Privilégio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Duração do sequestro (mais de 24hs) ou idade de vítima (menor de 18 ou maior de 60)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Lesão Corporal Grave ou Morte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§4º &gt; espécie de delação premiada (concorrente que facilita a libertação da vítima mediante o fornecimento de informações) &gt; redução da pena (1/3 a 2/3)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Recebimento da vantagem &gt; exaurimento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680360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DANO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Sujeito ativo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o proprietário não pode ser sujeito ativo (mesmo que não tenha a posse direta do bem)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possuidor pode ser sujeito ativo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Sujeito passivo &gt; em regra é o proprietário, mas em determinadas hipóteses o possuidor (alienação fiduciária, reservas de domínio, longas posses mansas e pacíficas)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9580862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DANO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Destruir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Eliminar/Desaparecer (o bem não existe mais em sua individualidade)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Inutilizar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Tornar imprestável (não pode mais ser utilizado para o fim a que se destina)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Deteriorar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Estragar/ Piorar o estado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dano pode ser total ou parcial. Todas as condutas descritas implicam em diminuição do valor e da utilidade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403170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DANO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Objeto Material &gt; coisa alheia (móvel ou imóvel).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Ação que melhora e eleve o conteúdo econômico do bem &gt; fato atípico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Fazer desaparecer &gt; duas correntes: i) conduta atípica 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é uma forma de destruição.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Deve haver um nexo causal entre a ação do sujeito e o dano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3816674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DANO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Elementos Subjetivos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Somente ocorre na modalidade dolosa (dano culposo pode ensejar responsabilidade civil)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especial fim de agir do sujeito ativo pode desnaturar o crime de dano: i) furto com destruição de obstáculo;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destruição de prova documental (artigo 305 do CP) e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violação de sepultura (artigo 210 do CP)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 houver perigo comum &gt; i) incêndio;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inundação e explosão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2403946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DANO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Figuras Qualificadas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i)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Violência ou Grave Ameaça 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Meio para a prática do dano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 for praticada após o dano ocorre concurso material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ameaça (art. 147) e as vias de fato (art. 21 da LCP) são absorvidas pelo dano qualificado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 houver lesões corporais (art. 129 do CP) &gt; concurso material</a:t>
            </a:r>
          </a:p>
        </p:txBody>
      </p:sp>
    </p:spTree>
    <p:extLst>
      <p:ext uri="{BB962C8B-B14F-4D97-AF65-F5344CB8AC3E}">
        <p14:creationId xmlns:p14="http://schemas.microsoft.com/office/powerpoint/2010/main" val="1953758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pode ser Objeto Material: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Imóvel (não é passível de furto, podendo ser objeto de esbulho possessório).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v) Coisa Perdida (não está na posse de ninguém).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coisa perdida pode gerar o crime de apropriação de coisa achada (art. 169, inciso II do CP)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9477976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DANO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Figuras Qualificadas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Emprego de substância inflamável ou explosiva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Subsidiariedade dessa qualificadora ante a existência de perigo comum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Órgão Público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Atingir o patrimônio de pessoas jurídicas de direito público ou de caráter público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Coisas locadas ou usadas pelos órgãos &gt; não são propriedade, logo, não qualificam o dano (não integram o patrimônio público)</a:t>
            </a:r>
          </a:p>
        </p:txBody>
      </p:sp>
    </p:spTree>
    <p:extLst>
      <p:ext uri="{BB962C8B-B14F-4D97-AF65-F5344CB8AC3E}">
        <p14:creationId xmlns:p14="http://schemas.microsoft.com/office/powerpoint/2010/main" val="20988093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DANO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Figuras Qualificadas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iv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Motivo egoístico/causando prejuízo considerável a vítima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Leva em consideração o patrimônio da vítima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Importante lembrar da discussão a respeito da insignificância no furto (a lei aqui foi expressa) </a:t>
            </a:r>
          </a:p>
        </p:txBody>
      </p:sp>
    </p:spTree>
    <p:extLst>
      <p:ext uri="{BB962C8B-B14F-4D97-AF65-F5344CB8AC3E}">
        <p14:creationId xmlns:p14="http://schemas.microsoft.com/office/powerpoint/2010/main" val="32859388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DANO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Questões Especiais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Necessidade de comprovação pericial do dano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Ação Penal Privada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(caput e inciso IV do § único)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Ação Penal Pública Incondicionada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(incisos I, II e III)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336219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APROPRIAÇÃO INDÉBITA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Tentativa de proteger a propriedade contra abusos do possuidor/detentor &gt; dispor da coisa como se fosse própria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posse aqui não recebe tutela jurídica (diferente do furto)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Objeto material &gt; coisa alheia móvel </a:t>
            </a:r>
          </a:p>
          <a:p>
            <a:pPr marL="457200" indent="-457200" algn="ctr">
              <a:buFont typeface="Wingdings" panose="05000000000000000000" pitchFamily="2" charset="2"/>
              <a:buChar char="à"/>
            </a:pP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Empréstimo em dinheiro não pode ser objeto de apropriação indébita (fungível) </a:t>
            </a:r>
          </a:p>
        </p:txBody>
      </p:sp>
    </p:spTree>
    <p:extLst>
      <p:ext uri="{BB962C8B-B14F-4D97-AF65-F5344CB8AC3E}">
        <p14:creationId xmlns:p14="http://schemas.microsoft.com/office/powerpoint/2010/main" val="159889660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APROPRIAÇÃO INDÉBITA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Pressupostos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Posse anterior do bem de origem lícita (não pode estar viciada por violência, fraude ou erro)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Inverter a natureza da posse (agir como dono)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dolo é subsequente (após ter a posse muda o animus que o liga a coisa)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simples demora na devolução da coisa não caracteriza apropriação (ainda mais se não tiver prazo definido) </a:t>
            </a:r>
          </a:p>
          <a:p>
            <a:pPr algn="just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690394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APROPRIAÇÃO INDÉBITA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Pressupostos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Posse anterior do bem de origem lícita (não pode estar viciada por violência, fraude ou erro)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Inverter a natureza da posse (agir como dono)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dolo é subsequente (após ter a posse muda o animus que o liga a coisa)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simples demora na devolução da coisa não caracteriza apropriação (ainda mais se não tiver prazo definido) </a:t>
            </a:r>
          </a:p>
          <a:p>
            <a:pPr algn="just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260742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APROPRIAÇÃO INDÉBITA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Formas Majoradas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Depósito necessário &gt; somente o miserável (decorrente de alguma calamidade), pois o legal pode ensejar peculato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Qualidade pessoal do agente &gt; Prevalência de ofício, emprego ou profissão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1860100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ESTELIONATO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Stellio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&gt; camaleão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Primo rico dos crimes patrimoniais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Proteção da inviolabilidade do patrimônio que pode ser afetado mediante a utilização de fraude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Sujeito passivo &gt; dono do patrimônio/pessoa que incide em erro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vítima deve ser pessoa determinada. Se for indeterminada poderia caracterizar crime contra a economia popular/ relações de consumo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978239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ESTELIONATO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Fraude Civil e Penal &gt; são ontologicamente iguais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Venda de um carro &gt; defeito – sem motor (grau de de intensidade da fraude)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Induzir ou manter a vítima em erro para obter vantagem patrimonial ilícita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Erro = falsa representação da realidade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erro deve ser utilizado para obter a vantagem patrimonial. A vantagem deve decorrer do erro (se decorrer de outro elemento pode descaracterizar o estelionato)</a:t>
            </a:r>
          </a:p>
        </p:txBody>
      </p:sp>
    </p:spTree>
    <p:extLst>
      <p:ext uri="{BB962C8B-B14F-4D97-AF65-F5344CB8AC3E}">
        <p14:creationId xmlns:p14="http://schemas.microsoft.com/office/powerpoint/2010/main" val="4286712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ESTELIONATO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Artifício/Ardil (meio fraudulento)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Deve ser idôneo para enganar a vítima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Relativamente idôneo &gt; tentativa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Absolutamente inidôneo &gt; crime impossível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Vantagem = 1ª corrente: prejuízo patrimonial (decorre do termo prejuízo), deve ser economicamente apreciável + localização topográfica (crimes patrimoniais)  ou 2ª corrente: sentido amplo (a vantagem não precisa ter natureza econômica) </a:t>
            </a:r>
          </a:p>
        </p:txBody>
      </p:sp>
    </p:spTree>
    <p:extLst>
      <p:ext uri="{BB962C8B-B14F-4D97-AF65-F5344CB8AC3E}">
        <p14:creationId xmlns:p14="http://schemas.microsoft.com/office/powerpoint/2010/main" val="709395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Sujeitos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pt-B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Ativo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qualquer pessoa, menos o proprietário/possuidor (a coisa é própria)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Possuidor &gt; se inverter a posse (art. 168 do CP);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Pode ocorrer o crime de exercício arbitrário das próprias razões pelos possuidor/proprietário.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3732769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ESTELIONATO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Consumação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Engano da vítima = início da execução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 o agente não consegue enganar a vítima estava somente em atos preparatórios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6456760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ESTELIONATO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Estelionato e Falsidade (correntes)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i) Estelionato absorve a falsidade (súmula 17 do STJ) &gt; se o falso for meio para a prática do crime-fim (estelionato)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Concurso formal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Crime de falso prevalece sobre o estelionato &gt; se o falso for sobre documento público (pena superior ao estelionato)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iv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Concurso Material entre os crimes (bens jurídicos distintos)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8754066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ESTELIONATO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Estelionato Privilegiado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Pequeno valor do prejuízo (§ 1º do artigo 171 do CP)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Salário mínimo como parâmetro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Vítima (subjetivo) ou noção geral (objetivo)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0738671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ESTELIONATO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Estelionato Majorado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Lei 13.228/2015 &gt; nova causa especial de aumento (pena em dobro)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Crime cometido contra pessoa idosa &gt; 60 anos (estatuto do idoso) ou 65 anos (art. 230, § 2º da CF)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1107432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RECEPTAÇÃO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Objeto &gt; coisa móvel (o imóvel não pode ser objeto, pois a receptação pressupõe o deslocamento da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Direitos não podem ser objeto de receptação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Ver elementos que não podem ser objetos do furto (aplicação aqui)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Objeto material &gt; produto de crime </a:t>
            </a:r>
          </a:p>
        </p:txBody>
      </p:sp>
    </p:spTree>
    <p:extLst>
      <p:ext uri="{BB962C8B-B14F-4D97-AF65-F5344CB8AC3E}">
        <p14:creationId xmlns:p14="http://schemas.microsoft.com/office/powerpoint/2010/main" val="32514249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RECEPTAÇÃO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crime precedente não precisa ser patrimonial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Autor do crime anterior &gt; </a:t>
            </a: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pós-fato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impunível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§1º do artigo 180 do CP &gt; crime próprio (comerciante ou industrial)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Instrumenta sceleris </a:t>
            </a:r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(instrumentos utilizados para a prática do crime) &gt; não são produtos de crime (podem configurar o crime de favorecimento pessoal &gt; artigo 348 do CP)</a:t>
            </a:r>
          </a:p>
        </p:txBody>
      </p:sp>
    </p:spTree>
    <p:extLst>
      <p:ext uri="{BB962C8B-B14F-4D97-AF65-F5344CB8AC3E}">
        <p14:creationId xmlns:p14="http://schemas.microsoft.com/office/powerpoint/2010/main" val="160385762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RECEPTAÇÃO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Produz manutenção/consolidação/perpetuidade numa situação patrimonial anormal (decorrente de um crime anterior)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Crime acessório (parasitário de outro crime) &gt; deve ser precedida de outro crime (necessidade de comprovar o crime antecedente)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É punível mesmo que o autor do crime anterior seja desconhecido/isento de pena (basta a coisa ser produto de crime)</a:t>
            </a:r>
          </a:p>
        </p:txBody>
      </p:sp>
    </p:spTree>
    <p:extLst>
      <p:ext uri="{BB962C8B-B14F-4D97-AF65-F5344CB8AC3E}">
        <p14:creationId xmlns:p14="http://schemas.microsoft.com/office/powerpoint/2010/main" val="231552441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RECEPTAÇÃO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Receptação imprópria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 mediação para a receptação (influência para que terceiro de boa-fé adquira, receba ou oculte bem de origem ilícita)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Crime formal &gt; consuma-se com a influência exercida) </a:t>
            </a:r>
          </a:p>
        </p:txBody>
      </p:sp>
    </p:spTree>
    <p:extLst>
      <p:ext uri="{BB962C8B-B14F-4D97-AF65-F5344CB8AC3E}">
        <p14:creationId xmlns:p14="http://schemas.microsoft.com/office/powerpoint/2010/main" val="380429863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RECEPTAÇÃO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Preço vil &gt; pode ser um indício de receptação culposa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Caput &gt; tipo misto alternativo cumulativo &gt; podem as condutas ocorrerem mais de uma vez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Favorecimento Real (artigo 349 do CP) &gt; crime contra a administração da justiça (ausência de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animus </a:t>
            </a:r>
            <a:r>
              <a:rPr lang="pt-BR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lucrandi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(elementar “proveito próprio ou alheio”)&gt; típico da receptação) </a:t>
            </a:r>
          </a:p>
        </p:txBody>
      </p:sp>
    </p:spTree>
    <p:extLst>
      <p:ext uri="{BB962C8B-B14F-4D97-AF65-F5344CB8AC3E}">
        <p14:creationId xmlns:p14="http://schemas.microsoft.com/office/powerpoint/2010/main" val="97948434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RECEPTAÇÃO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Sabe/Deve Saber (receptação qualificada)</a:t>
            </a:r>
          </a:p>
          <a:p>
            <a:pPr algn="ctr"/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Dolo Direto (consciência da origem ilícita) X Dolo Eventual (possibilidade de ter essa consciência) &gt;  (doutrina tradicional)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Crítica &gt; impossibilidade de uma presunção de dolo eventual (viola o princípio da culpabilidade), uma vez que o conhecimento deve ser atual e não presumido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Doutrina contemporânea &gt; são elementos normativos do tipo &gt; estabelecem a gradação da censura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56617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Sujeitos: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pt-B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Passivo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Proprietário/Possuidor/Detentor.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Detentor &gt; não é quem tem uma disposição momentânea da coisa;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Identificação da vítima &gt; prevalece que é irrelevante (a proteção seria ao patrimônio de forma geral). Crítica: sem a identificação não é possível saber se a coisa pertence a alguém (coisa alheia).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2576941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RECEPTAÇÃO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Sabe/Deve Saber (Receptação Qualificada)</a:t>
            </a:r>
          </a:p>
          <a:p>
            <a:pPr algn="ctr"/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Violação da proporcionalidade &gt; a pena de quem “devia saber” é mais intensa do que de quem sabe (caput)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Resquício de direito penal do autor/ responsabilidade objetiva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/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Saída  &gt; parte da doutrina indica que seria possível a criação de um tipo misto (preceito primário do §1º + preceito secundário do caput). Crítica: violação da legalidade estrita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6762786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RECEPTAÇÃO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Receptação Qualificada</a:t>
            </a:r>
          </a:p>
          <a:p>
            <a:pPr algn="ctr"/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Elemento normativo &gt; exercício de atividade comercial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 atividade comercial pode ser regular, irregular ou clandestina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8561399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RECEPTAÇÃO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Receptação Culposa</a:t>
            </a:r>
          </a:p>
          <a:p>
            <a:pPr algn="ctr"/>
            <a:endParaRPr lang="pt-BR" sz="2800" b="1" u="sng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Indícios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i) Natureza da coisa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Desproporção entre valor e preço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iii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Condição de quem oferece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Primariedade do agente + circunstâncias (possibilidade de perdão judicial &gt; pequeno prejuízo causado)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3550495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ESCUSAS ABSOLUTÓRIAS 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Artigo 181 do CP (isenção de pena):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Imunidade penal absoluta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Conjugue (sociedade conjugal)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Ascendente/ Descendente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Discussão &gt; aplicação para companheiros e em crimes patrimoniais decorrentes de violência doméstica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5606318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ESCUSAS ABSOLUTÓRIAS 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Artigo 182 do CP (mediante representação):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Imunidade penal relativa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Condição de procedibilidade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Cônjuge desquitado ou separado judicialmente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Irmão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Tio/Sobrinho (com quem coabita)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0189431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ESCUSAS ABSOLUTÓRIAS  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36064"/>
            <a:ext cx="798848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Artigo 183 do CP (inaplicabilidade das escusas):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Roubo/Extorsão (violência ou grave ameaça)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Terceiro que participa do crime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Contra pessoa com 60 anos ou mais</a:t>
            </a:r>
          </a:p>
        </p:txBody>
      </p:sp>
    </p:spTree>
    <p:extLst>
      <p:ext uri="{BB962C8B-B14F-4D97-AF65-F5344CB8AC3E}">
        <p14:creationId xmlns:p14="http://schemas.microsoft.com/office/powerpoint/2010/main" val="3237513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Lesão Patrimonial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(duas correntes):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Bem economicamente apreciável (Fragoso)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Bem moral (Hungria)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Bitencourt &gt; necessidade de diminuição do patrimônio alheio.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é necessário o 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animus </a:t>
            </a:r>
            <a:r>
              <a:rPr lang="pt-BR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lucrandi</a:t>
            </a:r>
            <a:r>
              <a:rPr lang="pt-B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(Robin Hood)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Furto de cartão bancário/folha de cheque &gt; insignificância, podendo responder por estelionato se houver uso.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49376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5"/>
          <p:cNvSpPr txBox="1">
            <a:spLocks/>
          </p:cNvSpPr>
          <p:nvPr/>
        </p:nvSpPr>
        <p:spPr>
          <a:xfrm>
            <a:off x="-1" y="476672"/>
            <a:ext cx="9144000" cy="806946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anose="020B0503020204020204" pitchFamily="34" charset="0"/>
                <a:cs typeface="Times New Roman" panose="02020603050405020304" pitchFamily="18" charset="0"/>
              </a:rPr>
              <a:t>FURTO</a:t>
            </a:r>
            <a:br>
              <a:rPr lang="pt-BR" sz="4000" b="1" u="sng" dirty="0">
                <a:latin typeface="Corbel" panose="020B0503020204020204" pitchFamily="34" charset="0"/>
                <a:cs typeface="Times New Roman" panose="02020603050405020304" pitchFamily="18" charset="0"/>
              </a:rPr>
            </a:br>
            <a:endParaRPr lang="pt-BR" sz="4000" b="1" u="sng" dirty="0">
              <a:solidFill>
                <a:schemeClr val="tx1"/>
              </a:solidFill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7757" y="1149718"/>
            <a:ext cx="7988485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Consumação (hipóteses)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Deslocamento da coisa (ainda que não tenha saída da esfera de vigilância).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Afastar-se da esfera de vigilância da vítima.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Estado de posse tranquila. 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endParaRPr lang="pt-BR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60757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25710</TotalTime>
  <Words>4165</Words>
  <Application>Microsoft Office PowerPoint</Application>
  <PresentationFormat>Apresentação na tela (4:3)</PresentationFormat>
  <Paragraphs>619</Paragraphs>
  <Slides>75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75</vt:i4>
      </vt:variant>
    </vt:vector>
  </HeadingPairs>
  <TitlesOfParts>
    <vt:vector size="83" baseType="lpstr">
      <vt:lpstr>Arial</vt:lpstr>
      <vt:lpstr>Calibri</vt:lpstr>
      <vt:lpstr>Constantia</vt:lpstr>
      <vt:lpstr>Corbel</vt:lpstr>
      <vt:lpstr>Times New Roman</vt:lpstr>
      <vt:lpstr>Wingdings</vt:lpstr>
      <vt:lpstr>Wingdings 2</vt:lpstr>
      <vt:lpstr>Fluxo</vt:lpstr>
      <vt:lpstr>Crimes Patrimoniais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do Delito</dc:title>
  <dc:creator>Usuário do Windows</dc:creator>
  <cp:lastModifiedBy>rafael barcelos tristão</cp:lastModifiedBy>
  <cp:revision>497</cp:revision>
  <cp:lastPrinted>2018-11-27T12:41:27Z</cp:lastPrinted>
  <dcterms:created xsi:type="dcterms:W3CDTF">2017-09-29T19:01:22Z</dcterms:created>
  <dcterms:modified xsi:type="dcterms:W3CDTF">2019-06-24T16:17:00Z</dcterms:modified>
</cp:coreProperties>
</file>