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597" r:id="rId2"/>
    <p:sldId id="631" r:id="rId3"/>
    <p:sldId id="596" r:id="rId4"/>
    <p:sldId id="578" r:id="rId5"/>
    <p:sldId id="601" r:id="rId6"/>
    <p:sldId id="577" r:id="rId7"/>
    <p:sldId id="602" r:id="rId8"/>
    <p:sldId id="603" r:id="rId9"/>
    <p:sldId id="598" r:id="rId10"/>
    <p:sldId id="595" r:id="rId11"/>
    <p:sldId id="593" r:id="rId12"/>
    <p:sldId id="607" r:id="rId13"/>
    <p:sldId id="614" r:id="rId14"/>
    <p:sldId id="613" r:id="rId15"/>
    <p:sldId id="612" r:id="rId16"/>
    <p:sldId id="611" r:id="rId17"/>
    <p:sldId id="610" r:id="rId18"/>
    <p:sldId id="600" r:id="rId19"/>
    <p:sldId id="608" r:id="rId20"/>
    <p:sldId id="618" r:id="rId21"/>
    <p:sldId id="617" r:id="rId22"/>
    <p:sldId id="616" r:id="rId23"/>
    <p:sldId id="615" r:id="rId24"/>
    <p:sldId id="620" r:id="rId25"/>
    <p:sldId id="619" r:id="rId26"/>
    <p:sldId id="625" r:id="rId27"/>
    <p:sldId id="624" r:id="rId28"/>
    <p:sldId id="623" r:id="rId29"/>
    <p:sldId id="622" r:id="rId30"/>
    <p:sldId id="621" r:id="rId31"/>
    <p:sldId id="626" r:id="rId32"/>
    <p:sldId id="627" r:id="rId33"/>
    <p:sldId id="628" r:id="rId34"/>
    <p:sldId id="592" r:id="rId35"/>
    <p:sldId id="606" r:id="rId36"/>
    <p:sldId id="605" r:id="rId37"/>
    <p:sldId id="604" r:id="rId38"/>
    <p:sldId id="591" r:id="rId39"/>
    <p:sldId id="599" r:id="rId40"/>
    <p:sldId id="590" r:id="rId41"/>
    <p:sldId id="589" r:id="rId42"/>
    <p:sldId id="586" r:id="rId43"/>
    <p:sldId id="629" r:id="rId44"/>
    <p:sldId id="630" r:id="rId4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12/06/2023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Art. 95. O instrumento de contrato é </a:t>
            </a:r>
            <a:r>
              <a:rPr lang="pt-BR" b="1" u="sng" dirty="0">
                <a:solidFill>
                  <a:srgbClr val="FFC000"/>
                </a:solidFill>
              </a:rPr>
              <a:t>obrigatório,</a:t>
            </a:r>
            <a:r>
              <a:rPr lang="pt-BR" b="1" dirty="0">
                <a:solidFill>
                  <a:srgbClr val="FFC000"/>
                </a:solidFill>
              </a:rPr>
              <a:t> </a:t>
            </a:r>
            <a:r>
              <a:rPr lang="pt-BR" dirty="0"/>
              <a:t>salvo nas seguintes hipóteses, em que a Administração poderá substituí-lo por outro instrumento hábil, como carta-contrato, nota de empenho de despesa, autorização de compra ou ordem de execução de serviço:</a:t>
            </a:r>
          </a:p>
          <a:p>
            <a:pPr algn="just"/>
            <a:r>
              <a:rPr lang="pt-BR" dirty="0"/>
              <a:t>I - dispensa de licitação em razão de valor;</a:t>
            </a:r>
          </a:p>
          <a:p>
            <a:pPr algn="just"/>
            <a:r>
              <a:rPr lang="pt-BR" dirty="0"/>
              <a:t>II - compras com entrega imediata e integral dos bens adquiridos e dos quais não resultem obrigações futuras, inclusive quanto a assistência técnica, independentemente de seu valor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96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 smtClean="0"/>
              <a:t>Extinção dos contratos</a:t>
            </a:r>
            <a:endParaRPr lang="pt-BR" b="1" dirty="0" smtClean="0"/>
          </a:p>
          <a:p>
            <a:pPr algn="just"/>
            <a:r>
              <a:rPr lang="pt-BR" dirty="0"/>
              <a:t>Art. 138. A extinção do contrato poderá ser:</a:t>
            </a:r>
          </a:p>
          <a:p>
            <a:pPr algn="just"/>
            <a:r>
              <a:rPr lang="pt-BR" dirty="0"/>
              <a:t>I - determinada por </a:t>
            </a:r>
            <a:r>
              <a:rPr lang="pt-BR" b="1" u="sng" dirty="0">
                <a:solidFill>
                  <a:srgbClr val="FFC000"/>
                </a:solidFill>
              </a:rPr>
              <a:t>ato unilateral</a:t>
            </a:r>
            <a:r>
              <a:rPr lang="pt-BR" b="1" dirty="0">
                <a:solidFill>
                  <a:srgbClr val="FFC000"/>
                </a:solidFill>
              </a:rPr>
              <a:t> </a:t>
            </a:r>
            <a:r>
              <a:rPr lang="pt-BR" dirty="0"/>
              <a:t>e escrito da Administração, exceto no caso de descumprimento decorrente de sua própria conduta;</a:t>
            </a:r>
          </a:p>
          <a:p>
            <a:pPr algn="just"/>
            <a:r>
              <a:rPr lang="pt-BR" dirty="0"/>
              <a:t>II - </a:t>
            </a:r>
            <a:r>
              <a:rPr lang="pt-BR" b="1" u="sng" dirty="0">
                <a:solidFill>
                  <a:srgbClr val="FFC000"/>
                </a:solidFill>
              </a:rPr>
              <a:t>consensual</a:t>
            </a:r>
            <a:r>
              <a:rPr lang="pt-BR" b="1" dirty="0"/>
              <a:t>,</a:t>
            </a:r>
            <a:r>
              <a:rPr lang="pt-BR" dirty="0"/>
              <a:t> por acordo entre as partes, por </a:t>
            </a:r>
            <a:r>
              <a:rPr lang="pt-BR" b="1" dirty="0">
                <a:solidFill>
                  <a:srgbClr val="FFC000"/>
                </a:solidFill>
              </a:rPr>
              <a:t>conciliação, por mediação ou por comitê de resolução de disputas</a:t>
            </a:r>
            <a:r>
              <a:rPr lang="pt-BR" dirty="0"/>
              <a:t>, desde que haja interesse da Administração;</a:t>
            </a:r>
          </a:p>
          <a:p>
            <a:pPr algn="just"/>
            <a:r>
              <a:rPr lang="pt-BR" dirty="0"/>
              <a:t>III - determinada por </a:t>
            </a:r>
            <a:r>
              <a:rPr lang="pt-BR" b="1" u="sng" dirty="0">
                <a:solidFill>
                  <a:srgbClr val="FFC000"/>
                </a:solidFill>
              </a:rPr>
              <a:t>decisão arbitral</a:t>
            </a:r>
            <a:r>
              <a:rPr lang="pt-BR" dirty="0"/>
              <a:t>, em decorrência de cláusula compromissória ou compromisso arbitral, ou por </a:t>
            </a:r>
            <a:r>
              <a:rPr lang="pt-BR" b="1" u="sng" dirty="0">
                <a:solidFill>
                  <a:srgbClr val="FFC000"/>
                </a:solidFill>
              </a:rPr>
              <a:t>decisão judicial</a:t>
            </a:r>
            <a:r>
              <a:rPr lang="pt-BR" dirty="0"/>
              <a:t>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49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Reproduz instrumentos tradicionais de </a:t>
            </a:r>
            <a:r>
              <a:rPr lang="pt-BR" b="1" dirty="0" err="1">
                <a:solidFill>
                  <a:srgbClr val="FFC000"/>
                </a:solidFill>
              </a:rPr>
              <a:t>autocomposição</a:t>
            </a:r>
            <a:r>
              <a:rPr lang="pt-BR" b="1" dirty="0">
                <a:solidFill>
                  <a:srgbClr val="FFC000"/>
                </a:solidFill>
              </a:rPr>
              <a:t> e </a:t>
            </a:r>
            <a:r>
              <a:rPr lang="pt-BR" b="1" dirty="0" err="1">
                <a:solidFill>
                  <a:srgbClr val="FFC000"/>
                </a:solidFill>
              </a:rPr>
              <a:t>heterocomposição</a:t>
            </a:r>
            <a:r>
              <a:rPr lang="pt-BR" dirty="0">
                <a:solidFill>
                  <a:srgbClr val="FFC000"/>
                </a:solidFill>
              </a:rPr>
              <a:t> </a:t>
            </a:r>
            <a:r>
              <a:rPr lang="pt-BR" dirty="0"/>
              <a:t>no âmbito </a:t>
            </a:r>
            <a:r>
              <a:rPr lang="pt-BR" b="1" dirty="0"/>
              <a:t>privado</a:t>
            </a:r>
            <a:r>
              <a:rPr lang="pt-BR" dirty="0"/>
              <a:t> e já previstos em outras leis administrativas. </a:t>
            </a:r>
            <a:endParaRPr lang="pt-BR" dirty="0" smtClean="0"/>
          </a:p>
          <a:p>
            <a:pPr algn="just"/>
            <a:r>
              <a:rPr lang="pt-BR" dirty="0" smtClean="0"/>
              <a:t>Positiva </a:t>
            </a:r>
            <a:r>
              <a:rPr lang="pt-BR" dirty="0"/>
              <a:t>uma </a:t>
            </a:r>
            <a:r>
              <a:rPr lang="pt-BR" b="1" dirty="0">
                <a:solidFill>
                  <a:srgbClr val="FFC000"/>
                </a:solidFill>
              </a:rPr>
              <a:t>cláusula geral autorizativa dos meios alternativos de resolução de controvérsias</a:t>
            </a:r>
            <a:r>
              <a:rPr lang="pt-BR" dirty="0">
                <a:solidFill>
                  <a:srgbClr val="FFC000"/>
                </a:solidFill>
              </a:rPr>
              <a:t>,</a:t>
            </a:r>
            <a:r>
              <a:rPr lang="pt-BR" dirty="0"/>
              <a:t> evidenciando, até mesmo para os mais incrédulos, que a administração pública pode valer-se desses mecanismos. 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9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Art. 151. Nas contratações regidas por esta Lei, poderão ser utilizados </a:t>
            </a:r>
            <a:r>
              <a:rPr lang="pt-BR" b="1" u="sng" dirty="0">
                <a:solidFill>
                  <a:srgbClr val="FFC000"/>
                </a:solidFill>
              </a:rPr>
              <a:t>meios alternativos de prevenção e resolução de controvérsias</a:t>
            </a:r>
            <a:r>
              <a:rPr lang="pt-BR" dirty="0"/>
              <a:t>, notadamente a conciliação, a mediação, o comitê de resolução de disputas e a arbitragem.</a:t>
            </a:r>
          </a:p>
          <a:p>
            <a:pPr algn="just"/>
            <a:r>
              <a:rPr lang="pt-BR" dirty="0"/>
              <a:t>Parágrafo único. Será aplicado o disposto no </a:t>
            </a:r>
            <a:r>
              <a:rPr lang="pt-BR" b="1" dirty="0"/>
              <a:t>caput</a:t>
            </a:r>
            <a:r>
              <a:rPr lang="pt-BR" dirty="0"/>
              <a:t> deste artigo às controvérsias relacionadas a </a:t>
            </a:r>
            <a:r>
              <a:rPr lang="pt-BR" b="1" u="sng" dirty="0">
                <a:solidFill>
                  <a:srgbClr val="FFC000"/>
                </a:solidFill>
              </a:rPr>
              <a:t>direitos patrimoniais disponíveis</a:t>
            </a:r>
            <a:r>
              <a:rPr lang="pt-BR" dirty="0"/>
              <a:t>, como as questões relacionadas ao restabelecimento do equilíbrio econômico-financeiro do contrato, ao inadimplemento de obrigações contratuais por quaisquer das partes e ao cálculo de indenizações.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846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/>
              <a:t>Quanto a </a:t>
            </a:r>
            <a:r>
              <a:rPr lang="pt-BR" b="1" dirty="0">
                <a:solidFill>
                  <a:srgbClr val="FFC000"/>
                </a:solidFill>
              </a:rPr>
              <a:t>conciliação e a mediação</a:t>
            </a:r>
            <a:r>
              <a:rPr lang="pt-BR" dirty="0"/>
              <a:t>, trata-se de métodos já previstos há bastante tempo em âmbito do Direito Administrativo e, portanto, não são geradores de tantas controvérsias.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Todavia, o mesmo não se pode dizer da </a:t>
            </a:r>
            <a:r>
              <a:rPr lang="pt-BR" b="1" dirty="0">
                <a:solidFill>
                  <a:srgbClr val="FFC000"/>
                </a:solidFill>
              </a:rPr>
              <a:t>arbitragem e do comitê de resolução de disputas </a:t>
            </a:r>
            <a:r>
              <a:rPr lang="pt-BR" dirty="0"/>
              <a:t>(Dispute </a:t>
            </a:r>
            <a:r>
              <a:rPr lang="pt-BR" dirty="0" err="1"/>
              <a:t>Boards</a:t>
            </a:r>
            <a:r>
              <a:rPr lang="pt-BR" dirty="0"/>
              <a:t>).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último, inclusive, tem na Lei n. 14.133/2021 a sua </a:t>
            </a:r>
            <a:r>
              <a:rPr lang="pt-BR" b="1" dirty="0">
                <a:solidFill>
                  <a:srgbClr val="FFC000"/>
                </a:solidFill>
              </a:rPr>
              <a:t>estreia em uma legislação federal brasileira</a:t>
            </a:r>
            <a:r>
              <a:rPr lang="pt-BR" dirty="0"/>
              <a:t>. É a primeira vez que o comitê de resolução de disputas (Dispute </a:t>
            </a:r>
            <a:r>
              <a:rPr lang="pt-BR" dirty="0" err="1"/>
              <a:t>Boards</a:t>
            </a:r>
            <a:r>
              <a:rPr lang="pt-BR" dirty="0"/>
              <a:t>) é previsto por uma lei federal.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429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>
                <a:solidFill>
                  <a:srgbClr val="FFC000"/>
                </a:solidFill>
              </a:rPr>
              <a:t>Arbitragem. </a:t>
            </a:r>
            <a:r>
              <a:rPr lang="pt-BR" dirty="0"/>
              <a:t>Em resumo, pode-se dizer que o instituto começa a alcançar maior popularidade quando se torna uma alternativa a dois grandes problemas: </a:t>
            </a:r>
          </a:p>
          <a:p>
            <a:pPr algn="just"/>
            <a:r>
              <a:rPr lang="pt-BR" dirty="0"/>
              <a:t>(i) à impossibilidade enfrentada pelo </a:t>
            </a:r>
            <a:r>
              <a:rPr lang="pt-BR" b="1" dirty="0">
                <a:solidFill>
                  <a:srgbClr val="FFC000"/>
                </a:solidFill>
              </a:rPr>
              <a:t>Poder Judiciário</a:t>
            </a:r>
            <a:r>
              <a:rPr lang="pt-BR" b="1" dirty="0"/>
              <a:t> </a:t>
            </a:r>
            <a:r>
              <a:rPr lang="pt-BR" dirty="0"/>
              <a:t>de suportar o crescente aumento no volume de processos; e </a:t>
            </a:r>
          </a:p>
          <a:p>
            <a:pPr algn="just"/>
            <a:r>
              <a:rPr lang="pt-BR" dirty="0"/>
              <a:t>(</a:t>
            </a:r>
            <a:r>
              <a:rPr lang="pt-BR" dirty="0" err="1"/>
              <a:t>ii</a:t>
            </a:r>
            <a:r>
              <a:rPr lang="pt-BR" dirty="0"/>
              <a:t>) a </a:t>
            </a:r>
            <a:r>
              <a:rPr lang="pt-BR" b="1" dirty="0">
                <a:solidFill>
                  <a:srgbClr val="FFC000"/>
                </a:solidFill>
              </a:rPr>
              <a:t>maior complexidade </a:t>
            </a:r>
            <a:r>
              <a:rPr lang="pt-BR" dirty="0"/>
              <a:t>técnica das demandas que o desenvolvimento social e tecnológico trouxeram.</a:t>
            </a:r>
          </a:p>
          <a:p>
            <a:pPr algn="just"/>
            <a:r>
              <a:rPr lang="pt-BR" dirty="0"/>
              <a:t>A primeira jurisprudência sobre o tema foi em </a:t>
            </a:r>
            <a:r>
              <a:rPr lang="pt-BR" b="1" dirty="0">
                <a:solidFill>
                  <a:srgbClr val="FFC000"/>
                </a:solidFill>
              </a:rPr>
              <a:t>1973</a:t>
            </a:r>
            <a:r>
              <a:rPr lang="pt-BR" dirty="0"/>
              <a:t>, quando o STF entendeu que o Estado poderia participar de arbitragens.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324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“a natureza consensual do pacto de compromisso, sendo de natureza consensual, não constitui foro privilegiado, </a:t>
            </a:r>
            <a:r>
              <a:rPr lang="pt-BR" b="1" dirty="0">
                <a:solidFill>
                  <a:srgbClr val="FFC000"/>
                </a:solidFill>
              </a:rPr>
              <a:t>nem tribunal de exceção</a:t>
            </a:r>
            <a:r>
              <a:rPr lang="pt-BR" dirty="0"/>
              <a:t>, ainda que regulado por lei específica”. (STF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 Ainda assim, o julgamento acima não serviu para que a resistência que se tinha com a Administração Pública valendo-se de procedimentos arbitrais diminuísse. O </a:t>
            </a:r>
            <a:r>
              <a:rPr lang="pt-BR" b="1" dirty="0">
                <a:solidFill>
                  <a:srgbClr val="FFC000"/>
                </a:solidFill>
              </a:rPr>
              <a:t>TCU</a:t>
            </a:r>
            <a:r>
              <a:rPr lang="pt-BR" dirty="0"/>
              <a:t> era Corte que constantemente manifestava-se contrária.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562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 bem da verdade, o instituto só começou a alcançar novos patamares dentro do ordenamento jurídico nacional a partir do momento em que surgiu  uma série de </a:t>
            </a:r>
            <a:r>
              <a:rPr lang="pt-BR" b="1" dirty="0">
                <a:solidFill>
                  <a:srgbClr val="FFC000"/>
                </a:solidFill>
              </a:rPr>
              <a:t>leis esparsas prevendo o instituto.</a:t>
            </a:r>
            <a:r>
              <a:rPr lang="pt-BR" b="1" dirty="0"/>
              <a:t> </a:t>
            </a:r>
            <a:r>
              <a:rPr lang="pt-BR" dirty="0"/>
              <a:t>Lei 11.079/2004 (PPP); Lei n. 8.987/1995 (concessões).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183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 chamada </a:t>
            </a:r>
            <a:r>
              <a:rPr lang="pt-BR" b="1" dirty="0">
                <a:solidFill>
                  <a:srgbClr val="FFC000"/>
                </a:solidFill>
              </a:rPr>
              <a:t>“Reforma da Lei de Arbitragem” </a:t>
            </a:r>
            <a:r>
              <a:rPr lang="pt-BR" dirty="0"/>
              <a:t>– n. 13.129/2015 acrescentou aos textos dos artigos 1º e 2º da Lei n. 9.307/1996, respectivamente, as seguintes previsões: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§ 1º A </a:t>
            </a:r>
            <a:r>
              <a:rPr lang="pt-BR" b="1" dirty="0">
                <a:solidFill>
                  <a:srgbClr val="FFC000"/>
                </a:solidFill>
              </a:rPr>
              <a:t>administração pública </a:t>
            </a:r>
            <a:r>
              <a:rPr lang="pt-BR" dirty="0"/>
              <a:t>direta e indireta </a:t>
            </a:r>
            <a:r>
              <a:rPr lang="pt-BR" b="1" dirty="0">
                <a:solidFill>
                  <a:srgbClr val="FFC000"/>
                </a:solidFill>
              </a:rPr>
              <a:t>poderá utilizar-se da arbitragem</a:t>
            </a:r>
            <a:r>
              <a:rPr lang="pt-BR" dirty="0">
                <a:solidFill>
                  <a:srgbClr val="FFC000"/>
                </a:solidFill>
              </a:rPr>
              <a:t> </a:t>
            </a:r>
            <a:r>
              <a:rPr lang="pt-BR" dirty="0"/>
              <a:t>para dirimir conflitos relativos a direitos patrimoniais disponíveis. [...] 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255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 152. A arbitragem será sempre de direito e observará o princípio da </a:t>
            </a:r>
            <a:r>
              <a:rPr lang="pt-BR" b="1" u="sng" dirty="0">
                <a:solidFill>
                  <a:srgbClr val="FFC000"/>
                </a:solidFill>
              </a:rPr>
              <a:t>publicidade.</a:t>
            </a:r>
          </a:p>
          <a:p>
            <a:pPr algn="just"/>
            <a:r>
              <a:rPr lang="pt-BR" dirty="0"/>
              <a:t>Art. 153. Os contratos poderão ser </a:t>
            </a:r>
            <a:r>
              <a:rPr lang="pt-BR" b="1" u="sng" dirty="0">
                <a:solidFill>
                  <a:srgbClr val="FFC000"/>
                </a:solidFill>
              </a:rPr>
              <a:t>aditados</a:t>
            </a:r>
            <a:r>
              <a:rPr lang="pt-BR" dirty="0"/>
              <a:t> para permitir a adoção dos meios alternativos de resolução de controvérsias.</a:t>
            </a:r>
          </a:p>
          <a:p>
            <a:pPr algn="just"/>
            <a:r>
              <a:rPr lang="pt-BR" dirty="0"/>
              <a:t>Art. 154.</a:t>
            </a:r>
            <a:r>
              <a:rPr lang="pt-BR" b="1" dirty="0"/>
              <a:t> </a:t>
            </a:r>
            <a:r>
              <a:rPr lang="pt-BR" dirty="0"/>
              <a:t>O processo de </a:t>
            </a:r>
            <a:r>
              <a:rPr lang="pt-BR" b="1" dirty="0">
                <a:solidFill>
                  <a:srgbClr val="FFC000"/>
                </a:solidFill>
              </a:rPr>
              <a:t>escolha dos árbitros</a:t>
            </a:r>
            <a:r>
              <a:rPr lang="pt-BR" dirty="0"/>
              <a:t>, dos colegiados arbitrais e dos comitês de resolução de disputas observará critérios isonômicos, técnicos e transparentes.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421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Não se tem qualquer explicação adicional do que o Legislador entende por um </a:t>
            </a:r>
            <a:r>
              <a:rPr lang="pt-BR" b="1" dirty="0">
                <a:solidFill>
                  <a:srgbClr val="FFC000"/>
                </a:solidFill>
              </a:rPr>
              <a:t>processo de escolha </a:t>
            </a:r>
            <a:r>
              <a:rPr lang="pt-BR" dirty="0"/>
              <a:t>com essas características. 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São </a:t>
            </a:r>
            <a:r>
              <a:rPr lang="pt-BR" b="1" dirty="0">
                <a:solidFill>
                  <a:srgbClr val="FFC000"/>
                </a:solidFill>
              </a:rPr>
              <a:t>previsões </a:t>
            </a:r>
            <a:r>
              <a:rPr lang="pt-BR" b="1" dirty="0" smtClean="0">
                <a:solidFill>
                  <a:srgbClr val="FFC000"/>
                </a:solidFill>
              </a:rPr>
              <a:t>genéricas</a:t>
            </a:r>
            <a:r>
              <a:rPr lang="pt-BR" dirty="0" smtClean="0"/>
              <a:t>. Não </a:t>
            </a:r>
            <a:r>
              <a:rPr lang="pt-BR" dirty="0"/>
              <a:t>apresenta qualquer indicativo de que maneira essa publicidade deve se dar.</a:t>
            </a:r>
            <a:endParaRPr lang="pt-BR" b="1" dirty="0"/>
          </a:p>
          <a:p>
            <a:pPr algn="just"/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498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§ </a:t>
            </a:r>
            <a:r>
              <a:rPr lang="pt-BR" dirty="0"/>
              <a:t>2º </a:t>
            </a:r>
            <a:r>
              <a:rPr lang="pt-BR" b="1" u="sng" dirty="0">
                <a:solidFill>
                  <a:srgbClr val="FFC000"/>
                </a:solidFill>
              </a:rPr>
              <a:t>É nulo e de nenhum efeito o contrato verbal</a:t>
            </a:r>
            <a:r>
              <a:rPr lang="pt-BR" b="1" dirty="0">
                <a:solidFill>
                  <a:srgbClr val="FFC000"/>
                </a:solidFill>
              </a:rPr>
              <a:t> </a:t>
            </a:r>
            <a:r>
              <a:rPr lang="pt-BR" dirty="0"/>
              <a:t>com a Administração, salvo o de pequenas compras ou o de prestação de serviços de pronto pagamento, assim entendidos aqueles de valor não superior a R$ 10.000,00 (dez mil reais).  R$ 11.441,66 Decreto nº 11.317, de 2022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105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Durante </a:t>
            </a:r>
            <a:r>
              <a:rPr lang="pt-BR" dirty="0"/>
              <a:t>muito tempo a </a:t>
            </a:r>
            <a:r>
              <a:rPr lang="pt-BR" b="1" dirty="0">
                <a:solidFill>
                  <a:srgbClr val="FFC000"/>
                </a:solidFill>
              </a:rPr>
              <a:t>indisponibilidade do interesse público</a:t>
            </a:r>
            <a:r>
              <a:rPr lang="pt-BR" dirty="0">
                <a:solidFill>
                  <a:srgbClr val="FFC000"/>
                </a:solidFill>
              </a:rPr>
              <a:t> </a:t>
            </a:r>
            <a:r>
              <a:rPr lang="pt-BR" dirty="0"/>
              <a:t>foi o principal obstáculo da Administração Pública.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Permitir que </a:t>
            </a:r>
            <a:r>
              <a:rPr lang="pt-BR" b="1" dirty="0">
                <a:solidFill>
                  <a:srgbClr val="FFC000"/>
                </a:solidFill>
              </a:rPr>
              <a:t>simples árbitros </a:t>
            </a:r>
            <a:r>
              <a:rPr lang="pt-BR" dirty="0"/>
              <a:t>disponham sobre matéria litigiosa que circunde um </a:t>
            </a:r>
            <a:r>
              <a:rPr lang="pt-BR" b="1" dirty="0">
                <a:solidFill>
                  <a:srgbClr val="FFC000"/>
                </a:solidFill>
              </a:rPr>
              <a:t>serviço público </a:t>
            </a:r>
            <a:r>
              <a:rPr lang="pt-BR" dirty="0"/>
              <a:t>ofenderia o papel constitucional do serviço público e a própria dignidade que o envolve. Todavia, esse posicionamento da doutrina </a:t>
            </a:r>
            <a:r>
              <a:rPr lang="pt-BR" b="1" dirty="0">
                <a:solidFill>
                  <a:srgbClr val="FFC000"/>
                </a:solidFill>
              </a:rPr>
              <a:t>encontra-se superado</a:t>
            </a:r>
            <a:r>
              <a:rPr lang="pt-BR" dirty="0"/>
              <a:t>, sendo hoje </a:t>
            </a:r>
            <a:r>
              <a:rPr lang="pt-BR" b="1" dirty="0">
                <a:solidFill>
                  <a:srgbClr val="FFC000"/>
                </a:solidFill>
              </a:rPr>
              <a:t>minoritário.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031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Dispor de direitos patrimoniais é transferi-los para terceiros. </a:t>
            </a:r>
            <a:r>
              <a:rPr lang="pt-BR" b="1" dirty="0">
                <a:solidFill>
                  <a:srgbClr val="FFC000"/>
                </a:solidFill>
              </a:rPr>
              <a:t>Disponíveis são os Direitos Patrimoniais que podem ser alienados. </a:t>
            </a:r>
            <a:endParaRPr lang="pt-BR" b="1" dirty="0" smtClean="0">
              <a:solidFill>
                <a:srgbClr val="FFC000"/>
              </a:solidFill>
            </a:endParaRP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 </a:t>
            </a:r>
            <a:r>
              <a:rPr lang="pt-BR" dirty="0"/>
              <a:t>Administração, para a realização do interesse público pratica atos, da mais variada ordem, dispondo de determinados direitos patrimoniais, ainda que não possa fazê-lo em relação a outros deles.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56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Por exemplo, </a:t>
            </a:r>
            <a:r>
              <a:rPr lang="pt-BR" b="1" dirty="0">
                <a:solidFill>
                  <a:srgbClr val="FFC000"/>
                </a:solidFill>
              </a:rPr>
              <a:t>não pode dispor dos direitos patrimoniais que detém sobre os bens públicos de uso comum. </a:t>
            </a:r>
            <a:r>
              <a:rPr lang="pt-BR" dirty="0"/>
              <a:t>Mas é certo que inúmeras vezes deve dispor de direitos patrimoniais, sem que com isso esteja a dispor do interesse público, porque a realização deste último é alcançada mediante disposição daquele.</a:t>
            </a:r>
          </a:p>
          <a:p>
            <a:pPr algn="just"/>
            <a:r>
              <a:rPr lang="pt-BR" dirty="0"/>
              <a:t> Logo, o princípio da indisponibilidade do interesse público, em si, não é obstáculo para o uso da arbitragem com o Poder Público. 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24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  Lei n. 14.133/21 ilustra alguns </a:t>
            </a:r>
            <a:r>
              <a:rPr lang="pt-BR" dirty="0" smtClean="0"/>
              <a:t>temas: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Para estes, seriam arbitráveis: 1. os termos sacramentados no contrato administrativo, pelas </a:t>
            </a:r>
            <a:r>
              <a:rPr lang="pt-BR" b="1" dirty="0" smtClean="0">
                <a:solidFill>
                  <a:srgbClr val="FFC000"/>
                </a:solidFill>
              </a:rPr>
              <a:t>cláusulas regulamentares</a:t>
            </a:r>
            <a:r>
              <a:rPr lang="pt-BR" dirty="0" smtClean="0">
                <a:solidFill>
                  <a:srgbClr val="FFC000"/>
                </a:solidFill>
              </a:rPr>
              <a:t> </a:t>
            </a:r>
            <a:r>
              <a:rPr lang="pt-BR" dirty="0" smtClean="0"/>
              <a:t>que são aquelas que disciplinam o modo e a forma da prestação do serviço; 2. as </a:t>
            </a:r>
            <a:r>
              <a:rPr lang="pt-BR" b="1" dirty="0" smtClean="0">
                <a:solidFill>
                  <a:srgbClr val="FFC000"/>
                </a:solidFill>
              </a:rPr>
              <a:t>cláusulas econômico-financeiras e monetárias </a:t>
            </a:r>
            <a:r>
              <a:rPr lang="pt-BR" dirty="0" smtClean="0"/>
              <a:t>que são aquelas correspondentes à equação econômico-financeira do contrato;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23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3. as hipóteses em que se assegura a </a:t>
            </a:r>
            <a:r>
              <a:rPr lang="pt-BR" b="1" dirty="0">
                <a:solidFill>
                  <a:srgbClr val="FFC000"/>
                </a:solidFill>
              </a:rPr>
              <a:t>manutenção do equilíbrio econômico-financeiro</a:t>
            </a:r>
            <a:r>
              <a:rPr lang="pt-BR" dirty="0"/>
              <a:t>, pois dizem respeito à economia do contrato; 4. as </a:t>
            </a:r>
            <a:r>
              <a:rPr lang="pt-BR" b="1" dirty="0">
                <a:solidFill>
                  <a:srgbClr val="FFC000"/>
                </a:solidFill>
              </a:rPr>
              <a:t>consequências patrimoniais </a:t>
            </a:r>
            <a:r>
              <a:rPr lang="pt-BR" dirty="0"/>
              <a:t>advindas do uso das prerrogativas administrativas determinadas em cláusulas exorbitantes que afetem direitos do particular, especialmente as relacionadas ao dever de indenizar e recompor o equilíbrio econômico-financeiro. 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55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Essa parece ser uma das saídas: que cada vez mais as previsões legais envolvendo o instituto arbitral </a:t>
            </a:r>
            <a:r>
              <a:rPr lang="pt-BR" b="1" dirty="0">
                <a:solidFill>
                  <a:srgbClr val="FFC000"/>
                </a:solidFill>
              </a:rPr>
              <a:t>especifiquem</a:t>
            </a:r>
            <a:r>
              <a:rPr lang="pt-BR" dirty="0"/>
              <a:t> os direitos patrimoniais passíveis de serem arbitrados, </a:t>
            </a:r>
            <a:r>
              <a:rPr lang="pt-BR" b="1" dirty="0">
                <a:solidFill>
                  <a:srgbClr val="FFC000"/>
                </a:solidFill>
              </a:rPr>
              <a:t>trazendo listas exemplificativas mais robustas, como forma de dar maior segurança jurídica ao instituto</a:t>
            </a:r>
            <a:r>
              <a:rPr lang="pt-BR" dirty="0">
                <a:solidFill>
                  <a:srgbClr val="FFC000"/>
                </a:solidFill>
              </a:rPr>
              <a:t>.</a:t>
            </a:r>
            <a:r>
              <a:rPr lang="pt-BR" dirty="0"/>
              <a:t> É nesse ponto que, ao apresentar previsões tão genéricas, a Lei n. 14.133/2021 perdeu a grande oportunidade que tinha de dar uma maior clareza ao assunto e pôr fim em algumas controvérsias. 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932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Apesar da Lei n. 14.133/2021 não os prever, chama-se atenção que as convenções arbitrais devem esclarecer a </a:t>
            </a:r>
            <a:r>
              <a:rPr lang="pt-BR" b="1" dirty="0">
                <a:solidFill>
                  <a:srgbClr val="FFC000"/>
                </a:solidFill>
              </a:rPr>
              <a:t>forma de instituição do processo arbitral,</a:t>
            </a:r>
            <a:r>
              <a:rPr lang="pt-BR" dirty="0"/>
              <a:t> isso é, se ele vai se dar de maneira ad hoc ou institucional. </a:t>
            </a:r>
          </a:p>
          <a:p>
            <a:pPr algn="just"/>
            <a:r>
              <a:rPr lang="pt-BR" dirty="0"/>
              <a:t>Via de regra, a escolha pelas </a:t>
            </a:r>
            <a:r>
              <a:rPr lang="pt-BR" b="1" dirty="0">
                <a:solidFill>
                  <a:srgbClr val="FFC000"/>
                </a:solidFill>
              </a:rPr>
              <a:t>arbitragens institucionais</a:t>
            </a:r>
            <a:r>
              <a:rPr lang="pt-BR" dirty="0"/>
              <a:t> é mais interessante à segurança procedimental, sobretudo pelo fato de vincular o litígio às regras de procedimento previamente estipuladas por </a:t>
            </a:r>
            <a:r>
              <a:rPr lang="pt-BR" b="1" dirty="0">
                <a:solidFill>
                  <a:srgbClr val="FFC000"/>
                </a:solidFill>
              </a:rPr>
              <a:t>Câmaras Arbitrais especializadas.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782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>
                <a:solidFill>
                  <a:srgbClr val="FFC000"/>
                </a:solidFill>
              </a:rPr>
              <a:t>Comitês de Resolução de Disputas </a:t>
            </a:r>
            <a:r>
              <a:rPr lang="pt-BR" dirty="0"/>
              <a:t>(Dispute </a:t>
            </a:r>
            <a:r>
              <a:rPr lang="pt-BR" dirty="0" err="1"/>
              <a:t>Boards</a:t>
            </a:r>
            <a:r>
              <a:rPr lang="pt-BR" dirty="0"/>
              <a:t>) </a:t>
            </a:r>
          </a:p>
          <a:p>
            <a:pPr algn="just"/>
            <a:r>
              <a:rPr lang="pt-BR" dirty="0"/>
              <a:t>A grande novidade é a previsão expressa dos comitês de resolução de disputas. </a:t>
            </a:r>
          </a:p>
          <a:p>
            <a:pPr algn="just"/>
            <a:r>
              <a:rPr lang="pt-BR" dirty="0"/>
              <a:t>O ganho, nesse aspecto, é duplo: além de positivar que os contratos administrativos podem valer-se dos comitês de resolução de disputas ainda se torna a </a:t>
            </a:r>
            <a:r>
              <a:rPr lang="pt-BR" b="1" dirty="0">
                <a:solidFill>
                  <a:srgbClr val="FFC000"/>
                </a:solidFill>
              </a:rPr>
              <a:t>primeira lei federal brasileira a prever o instituto</a:t>
            </a:r>
            <a:r>
              <a:rPr lang="pt-BR" dirty="0"/>
              <a:t>, colocando uma pá de cal nas discussões atinentes à possibilidade de a Administração Pública valer-se do seu uso, visto que não existia previsão legal. </a:t>
            </a:r>
          </a:p>
          <a:p>
            <a:pPr algn="just"/>
            <a:r>
              <a:rPr lang="pt-BR" dirty="0"/>
              <a:t>Por outro lado, a Lei n. 14.133/2021 fez uma </a:t>
            </a:r>
            <a:r>
              <a:rPr lang="pt-BR" b="1" dirty="0">
                <a:solidFill>
                  <a:srgbClr val="FFC000"/>
                </a:solidFill>
              </a:rPr>
              <a:t>previsão solta do instituto</a:t>
            </a:r>
            <a:r>
              <a:rPr lang="pt-BR" dirty="0"/>
              <a:t>, não trazendo qualquer explicação ou regulamentação à modalidade.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52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Os comitês de resolução de disputas consistem na </a:t>
            </a:r>
            <a:r>
              <a:rPr lang="pt-BR" b="1" dirty="0">
                <a:solidFill>
                  <a:srgbClr val="FFC000"/>
                </a:solidFill>
              </a:rPr>
              <a:t>formação de um comitê de especialistas </a:t>
            </a:r>
            <a:r>
              <a:rPr lang="pt-BR" dirty="0"/>
              <a:t>em matérias técnicas e diversas que, juntos, vão </a:t>
            </a:r>
            <a:r>
              <a:rPr lang="pt-BR" b="1" dirty="0">
                <a:solidFill>
                  <a:srgbClr val="FFC000"/>
                </a:solidFill>
              </a:rPr>
              <a:t>acompanhar o desenvolvimento de um contrato </a:t>
            </a:r>
            <a:r>
              <a:rPr lang="pt-BR" dirty="0"/>
              <a:t>(geralmente de longa duração). Esse comitê acompanha a execução contratual desde o seu início, permitindo que seus membros compreendam </a:t>
            </a:r>
            <a:r>
              <a:rPr lang="pt-BR" b="1" dirty="0">
                <a:solidFill>
                  <a:srgbClr val="FFC000"/>
                </a:solidFill>
              </a:rPr>
              <a:t>todas as etapas de execução </a:t>
            </a:r>
            <a:r>
              <a:rPr lang="pt-BR" dirty="0"/>
              <a:t>do objeto e, por consequência, possam atuar da melhor forma possível tanto na </a:t>
            </a:r>
            <a:r>
              <a:rPr lang="pt-BR" b="1" dirty="0">
                <a:solidFill>
                  <a:srgbClr val="FFC000"/>
                </a:solidFill>
              </a:rPr>
              <a:t>prevenção, </a:t>
            </a:r>
            <a:r>
              <a:rPr lang="pt-BR" dirty="0"/>
              <a:t>quanto na </a:t>
            </a:r>
            <a:r>
              <a:rPr lang="pt-BR" b="1" dirty="0">
                <a:solidFill>
                  <a:srgbClr val="FFC000"/>
                </a:solidFill>
              </a:rPr>
              <a:t>resolução</a:t>
            </a:r>
            <a:r>
              <a:rPr lang="pt-BR" dirty="0"/>
              <a:t> de possíveis conflitos que venham a surgir.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327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O instituto dos comitês de resolução de disputas se trata de: [...] painéis, comitês ou conselhos, podendo, conforme o caso, </a:t>
            </a:r>
            <a:r>
              <a:rPr lang="pt-BR" b="1" dirty="0">
                <a:solidFill>
                  <a:srgbClr val="FFC000"/>
                </a:solidFill>
              </a:rPr>
              <a:t>fazer recomendações ou tomar decisões ou até tendo ambas as funções</a:t>
            </a:r>
            <a:r>
              <a:rPr lang="pt-BR" dirty="0"/>
              <a:t>, conforme o caso, e dependendo dos poderes que lhes foram outorgados pelas partes.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07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Art. 94. A divulgação no </a:t>
            </a:r>
            <a:r>
              <a:rPr lang="pt-BR" b="1" u="sng" dirty="0">
                <a:solidFill>
                  <a:srgbClr val="FFC000"/>
                </a:solidFill>
              </a:rPr>
              <a:t>Portal Nacional de Contratações Públicas (PNCP)</a:t>
            </a:r>
            <a:r>
              <a:rPr lang="pt-BR" dirty="0"/>
              <a:t> é condição indispensável para a eficácia do contrato e de seus aditamentos e deverá ocorrer nos seguintes prazos, contados da data de sua assinatura:</a:t>
            </a:r>
          </a:p>
          <a:p>
            <a:pPr algn="just"/>
            <a:r>
              <a:rPr lang="pt-BR" dirty="0"/>
              <a:t>I - 20 (vinte) dias úteis, no caso de licitação;</a:t>
            </a:r>
          </a:p>
          <a:p>
            <a:pPr algn="just"/>
            <a:r>
              <a:rPr lang="pt-BR" dirty="0"/>
              <a:t>II - 10 (dez) dias úteis, no caso de contratação direta.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55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Um dos grandes diferenciais dos comitês de resolução de disputas é o </a:t>
            </a:r>
            <a:r>
              <a:rPr lang="pt-BR" b="1" dirty="0">
                <a:solidFill>
                  <a:srgbClr val="FFC000"/>
                </a:solidFill>
              </a:rPr>
              <a:t>momento em que o comitê é formado</a:t>
            </a:r>
            <a:r>
              <a:rPr lang="pt-BR" dirty="0"/>
              <a:t>. Geralmente a indicação de especialistas e a formação do comitê ocorre no início da relação contratual, ou seja, antes mesmo que alguma desavença.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Nos contratos que tenham como objeto de obras, uma das principais vantagens é </a:t>
            </a:r>
            <a:r>
              <a:rPr lang="pt-BR" b="1" dirty="0">
                <a:solidFill>
                  <a:srgbClr val="FFC000"/>
                </a:solidFill>
              </a:rPr>
              <a:t>evitar que os trabalhos sejam paralisados ou até inviabilizados </a:t>
            </a:r>
            <a:r>
              <a:rPr lang="pt-BR" dirty="0"/>
              <a:t>em razão de disputas técnicas. Além de diminuir os </a:t>
            </a:r>
            <a:r>
              <a:rPr lang="pt-BR" b="1" dirty="0">
                <a:solidFill>
                  <a:srgbClr val="FFC000"/>
                </a:solidFill>
              </a:rPr>
              <a:t>custos</a:t>
            </a:r>
            <a:r>
              <a:rPr lang="pt-BR" dirty="0"/>
              <a:t> inerentes aos litígios, evita-se o atraso na execução do contrato. A utilização dos comitês conterá requisitos especiais que deverão ser observados pelas partes contratantes. Deve constar no edital e no anexo referente à minuta do contrato que será firmado. 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38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Quanto ao momento de formação, pode-se dizer que há duas alternativas possíveis.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/>
              <a:t>A primeira é o “Dispute </a:t>
            </a:r>
            <a:r>
              <a:rPr lang="pt-BR" dirty="0" err="1"/>
              <a:t>Board</a:t>
            </a:r>
            <a:r>
              <a:rPr lang="pt-BR" dirty="0"/>
              <a:t> </a:t>
            </a:r>
            <a:r>
              <a:rPr lang="pt-BR" b="1" dirty="0">
                <a:solidFill>
                  <a:srgbClr val="FFC000"/>
                </a:solidFill>
              </a:rPr>
              <a:t>permanente”. </a:t>
            </a:r>
            <a:r>
              <a:rPr lang="pt-BR" dirty="0"/>
              <a:t>Nessa hipótese o Comitê é formado no momento da </a:t>
            </a:r>
            <a:r>
              <a:rPr lang="pt-BR" dirty="0" err="1"/>
              <a:t>pactuação</a:t>
            </a:r>
            <a:r>
              <a:rPr lang="pt-BR" dirty="0"/>
              <a:t> do negócio jurídico e permanece em funcionamento ao longo de toda a relação contratual, ainda que não surjam controvérsias entre as partes. </a:t>
            </a:r>
          </a:p>
          <a:p>
            <a:pPr marL="0" lv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 segunda alternativa é o “Dispute </a:t>
            </a:r>
            <a:r>
              <a:rPr lang="pt-BR" dirty="0" err="1"/>
              <a:t>Board</a:t>
            </a:r>
            <a:r>
              <a:rPr lang="pt-BR" dirty="0"/>
              <a:t> </a:t>
            </a:r>
            <a:r>
              <a:rPr lang="pt-BR" b="1" dirty="0">
                <a:solidFill>
                  <a:srgbClr val="FFC000"/>
                </a:solidFill>
              </a:rPr>
              <a:t>ad hoc”, </a:t>
            </a:r>
            <a:r>
              <a:rPr lang="pt-BR" dirty="0"/>
              <a:t>que seria o caso em que o Comitê é formado somente se surgirem desavenças contratuais e permanecerá até a prolação da decisão e a finalização dos demais procedimentos a ela aplicáveis</a:t>
            </a:r>
            <a:endParaRPr lang="pt-BR" b="1" dirty="0"/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80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O estabelecimento do comitê em um contrato é feito através de </a:t>
            </a:r>
            <a:r>
              <a:rPr lang="pt-BR" b="1" dirty="0">
                <a:solidFill>
                  <a:srgbClr val="FFC000"/>
                </a:solidFill>
              </a:rPr>
              <a:t>cláusula contratual</a:t>
            </a:r>
            <a:r>
              <a:rPr lang="pt-BR" dirty="0"/>
              <a:t>, por meio da qual as </a:t>
            </a:r>
            <a:r>
              <a:rPr lang="pt-BR" b="1" dirty="0">
                <a:solidFill>
                  <a:srgbClr val="FFC000"/>
                </a:solidFill>
              </a:rPr>
              <a:t>partes escolhem os membros</a:t>
            </a:r>
            <a:r>
              <a:rPr lang="pt-BR" dirty="0"/>
              <a:t> </a:t>
            </a:r>
            <a:r>
              <a:rPr lang="pt-BR" dirty="0" smtClean="0"/>
              <a:t>—normalmente</a:t>
            </a:r>
            <a:r>
              <a:rPr lang="pt-BR" dirty="0"/>
              <a:t>, um ou três —, e as regras que regerão o funcionamento do comitê, podendo defini-las contratualmente ou eleger as regras de uma câmara especializada.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Ou seja: para além da inclusão de cláusulas arbitrais, de eleição de foro, de mediação, de não recorrer no contrato, as </a:t>
            </a:r>
            <a:r>
              <a:rPr lang="pt-BR" b="1" dirty="0">
                <a:solidFill>
                  <a:srgbClr val="FFC000"/>
                </a:solidFill>
              </a:rPr>
              <a:t>partes poderão estabelecer a formação de um comitê</a:t>
            </a:r>
            <a:r>
              <a:rPr lang="pt-BR" dirty="0">
                <a:solidFill>
                  <a:srgbClr val="FFC000"/>
                </a:solidFill>
              </a:rPr>
              <a:t> </a:t>
            </a:r>
            <a:r>
              <a:rPr lang="pt-BR" dirty="0"/>
              <a:t>de resolução de disputas formado por especialistas para a prevenção e resolução de disputas. 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14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u="sng" dirty="0" smtClean="0"/>
              <a:t>SANÇÕES</a:t>
            </a:r>
          </a:p>
          <a:p>
            <a:pPr algn="just"/>
            <a:r>
              <a:rPr lang="pt-BR" dirty="0" smtClean="0"/>
              <a:t>Art</a:t>
            </a:r>
            <a:r>
              <a:rPr lang="pt-BR" dirty="0"/>
              <a:t>. 155.</a:t>
            </a:r>
            <a:r>
              <a:rPr lang="pt-BR" b="1" dirty="0"/>
              <a:t> </a:t>
            </a:r>
            <a:r>
              <a:rPr lang="pt-BR" dirty="0"/>
              <a:t>O </a:t>
            </a:r>
            <a:r>
              <a:rPr lang="pt-BR" b="1" dirty="0">
                <a:solidFill>
                  <a:srgbClr val="FFC000"/>
                </a:solidFill>
              </a:rPr>
              <a:t>licitante ou o contratado </a:t>
            </a:r>
            <a:r>
              <a:rPr lang="pt-BR" dirty="0"/>
              <a:t>será responsabilizado administrativamente pelas seguintes infrações:</a:t>
            </a:r>
          </a:p>
          <a:p>
            <a:pPr algn="just"/>
            <a:r>
              <a:rPr lang="pt-BR" dirty="0"/>
              <a:t>I - dar causa à inexecução parcial do contrato;</a:t>
            </a:r>
          </a:p>
          <a:p>
            <a:pPr algn="just"/>
            <a:r>
              <a:rPr lang="pt-BR" dirty="0"/>
              <a:t>II - dar causa à inexecução parcial do contrato que cause grave dano à Administração, ao funcionamento dos serviços públicos ou ao interesse coletivo;</a:t>
            </a:r>
          </a:p>
          <a:p>
            <a:pPr algn="just"/>
            <a:r>
              <a:rPr lang="pt-BR" dirty="0"/>
              <a:t>III - dar causa à inexecução total do contrato;</a:t>
            </a:r>
          </a:p>
          <a:p>
            <a:pPr algn="just"/>
            <a:r>
              <a:rPr lang="pt-BR" dirty="0"/>
              <a:t>IV - deixar de entregar a documentação exigida para o certame;</a:t>
            </a:r>
          </a:p>
          <a:p>
            <a:pPr algn="just"/>
            <a:r>
              <a:rPr lang="pt-BR" dirty="0"/>
              <a:t>V - não manter a proposta, salvo em decorrência de fato superveniente devidamente justificado;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991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VI </a:t>
            </a:r>
            <a:r>
              <a:rPr lang="pt-BR" dirty="0"/>
              <a:t>- não celebrar o contrato ou não entregar a documentação exigida para a contratação, quando convocado dentro do prazo de validade de sua proposta;</a:t>
            </a:r>
          </a:p>
          <a:p>
            <a:pPr algn="just"/>
            <a:r>
              <a:rPr lang="pt-BR" dirty="0"/>
              <a:t>VII - ensejar o retardamento da execução ou da entrega do objeto da licitação sem motivo justificado;</a:t>
            </a:r>
          </a:p>
          <a:p>
            <a:pPr algn="just"/>
            <a:r>
              <a:rPr lang="pt-BR" dirty="0"/>
              <a:t>VIII - apresentar declaração ou documentação falsa exigida para o certame ou prestar declaração falsa durante a licitação ou a execução do contrato;</a:t>
            </a:r>
          </a:p>
          <a:p>
            <a:pPr algn="just"/>
            <a:r>
              <a:rPr lang="pt-BR" dirty="0"/>
              <a:t>IX - fraudar a licitação ou praticar ato fraudulento na execução do contrato;</a:t>
            </a:r>
          </a:p>
          <a:p>
            <a:pPr algn="just"/>
            <a:r>
              <a:rPr lang="pt-BR" dirty="0"/>
              <a:t>X - comportar-se de modo inidôneo ou cometer fraude de qualquer natureza;</a:t>
            </a:r>
          </a:p>
          <a:p>
            <a:pPr algn="just"/>
            <a:r>
              <a:rPr lang="pt-BR" dirty="0"/>
              <a:t>XI - praticar atos ilícitos com vistas a frustrar os objetivos da licitação;</a:t>
            </a:r>
          </a:p>
          <a:p>
            <a:pPr algn="just"/>
            <a:r>
              <a:rPr lang="pt-BR" b="1" dirty="0">
                <a:solidFill>
                  <a:srgbClr val="FFC000"/>
                </a:solidFill>
              </a:rPr>
              <a:t>XII - praticar ato lesivo previsto no art. 5º da Lei nº 12.846, de 1º de agosto de 2013.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0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Art. 156. Serão aplicadas ao responsável pelas </a:t>
            </a:r>
            <a:r>
              <a:rPr lang="pt-BR" b="1" u="sng" dirty="0">
                <a:solidFill>
                  <a:srgbClr val="FFC000"/>
                </a:solidFill>
              </a:rPr>
              <a:t>infrações</a:t>
            </a:r>
            <a:r>
              <a:rPr lang="pt-BR" dirty="0"/>
              <a:t> administrativas previstas nesta Lei as seguintes sanções:</a:t>
            </a:r>
          </a:p>
          <a:p>
            <a:pPr algn="just"/>
            <a:r>
              <a:rPr lang="pt-BR" dirty="0"/>
              <a:t>I - advertência;</a:t>
            </a:r>
          </a:p>
          <a:p>
            <a:pPr algn="just"/>
            <a:r>
              <a:rPr lang="pt-BR" dirty="0"/>
              <a:t>II - multa;</a:t>
            </a:r>
          </a:p>
          <a:p>
            <a:pPr algn="just"/>
            <a:r>
              <a:rPr lang="pt-BR" dirty="0"/>
              <a:t>III - impedimento de licitar e contratar;</a:t>
            </a:r>
          </a:p>
          <a:p>
            <a:pPr algn="just"/>
            <a:r>
              <a:rPr lang="pt-BR" dirty="0"/>
              <a:t>IV - declaração de inidoneidade para licitar ou contratar.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576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§ 1º Na aplicação das sanções serão considerados:</a:t>
            </a:r>
          </a:p>
          <a:p>
            <a:pPr algn="just"/>
            <a:r>
              <a:rPr lang="pt-BR" dirty="0"/>
              <a:t>I - a natureza e a gravidade da infração cometida;</a:t>
            </a:r>
          </a:p>
          <a:p>
            <a:pPr algn="just"/>
            <a:r>
              <a:rPr lang="pt-BR" dirty="0"/>
              <a:t>II - as peculiaridades do caso concreto;</a:t>
            </a:r>
          </a:p>
          <a:p>
            <a:pPr algn="just"/>
            <a:r>
              <a:rPr lang="pt-BR" dirty="0"/>
              <a:t>III - as circunstâncias agravantes ou atenuantes;</a:t>
            </a:r>
          </a:p>
          <a:p>
            <a:pPr algn="just"/>
            <a:r>
              <a:rPr lang="pt-BR" dirty="0"/>
              <a:t>IV - os danos que dela provierem para a Administração Pública;</a:t>
            </a:r>
          </a:p>
          <a:p>
            <a:pPr algn="just"/>
            <a:r>
              <a:rPr lang="pt-BR" dirty="0"/>
              <a:t>V - a implantação ou o aperfeiçoamento de programa de </a:t>
            </a:r>
            <a:r>
              <a:rPr lang="pt-BR" b="1" dirty="0">
                <a:solidFill>
                  <a:srgbClr val="FFC000"/>
                </a:solidFill>
              </a:rPr>
              <a:t>integridade, </a:t>
            </a:r>
            <a:r>
              <a:rPr lang="pt-BR" dirty="0"/>
              <a:t>conforme normas e orientações dos órgãos de controle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81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 smtClean="0"/>
              <a:t>§ </a:t>
            </a:r>
            <a:r>
              <a:rPr lang="pt-BR" dirty="0"/>
              <a:t>2º A sanção prevista no inciso I do </a:t>
            </a:r>
            <a:r>
              <a:rPr lang="pt-BR" b="1" dirty="0"/>
              <a:t>caput</a:t>
            </a:r>
            <a:r>
              <a:rPr lang="pt-BR" dirty="0"/>
              <a:t> deste artigo será aplicada exclusivamente pela infração administrativa prevista no inciso I do </a:t>
            </a:r>
            <a:r>
              <a:rPr lang="pt-BR" b="1" dirty="0"/>
              <a:t>caput</a:t>
            </a:r>
            <a:r>
              <a:rPr lang="pt-BR" dirty="0"/>
              <a:t> do art. 155 desta Lei, quando não se justificar a imposição de penalidade mais grave</a:t>
            </a:r>
            <a:r>
              <a:rPr lang="pt-BR" dirty="0" smtClean="0"/>
              <a:t>. </a:t>
            </a:r>
            <a:r>
              <a:rPr lang="pt-BR" dirty="0" smtClean="0">
                <a:solidFill>
                  <a:srgbClr val="FFC000"/>
                </a:solidFill>
              </a:rPr>
              <a:t>(ADVERTÊNCIA – INEXECUÇÃO PARCIAL DOS CONTRATOS)</a:t>
            </a:r>
            <a:endParaRPr lang="pt-BR" dirty="0">
              <a:solidFill>
                <a:srgbClr val="FFC000"/>
              </a:solidFill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624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§ </a:t>
            </a:r>
            <a:r>
              <a:rPr lang="pt-BR" dirty="0"/>
              <a:t>3º A sanção prevista no inciso II do </a:t>
            </a:r>
            <a:r>
              <a:rPr lang="pt-BR" b="1" dirty="0"/>
              <a:t>caput</a:t>
            </a:r>
            <a:r>
              <a:rPr lang="pt-BR" dirty="0"/>
              <a:t> deste artigo, calculada na forma do edital ou do contrato, não poderá ser </a:t>
            </a:r>
            <a:r>
              <a:rPr lang="pt-BR" b="1" u="sng" dirty="0">
                <a:solidFill>
                  <a:srgbClr val="FFC000"/>
                </a:solidFill>
              </a:rPr>
              <a:t>inferior a 0,5% (cinco décimos por cento) nem superior a 30% (trinta por cento)</a:t>
            </a:r>
            <a:r>
              <a:rPr lang="pt-BR" dirty="0"/>
              <a:t> do valor do contrato licitado ou celebrado com contratação direta e será aplicada ao responsável por qualquer das infrações administrativas previstas no art. 155 desta </a:t>
            </a:r>
            <a:r>
              <a:rPr lang="pt-BR" dirty="0" smtClean="0"/>
              <a:t>Lei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4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 smtClean="0"/>
              <a:t>DURAÇÃO DOS CONTRATOS</a:t>
            </a:r>
            <a:endParaRPr lang="pt-BR" b="1" dirty="0" smtClean="0"/>
          </a:p>
          <a:p>
            <a:pPr algn="just"/>
            <a:r>
              <a:rPr lang="pt-BR" dirty="0"/>
              <a:t>Art. 106. A Administração poderá celebrar contratos com prazo de até 5 anos nas hipóteses de serviços e </a:t>
            </a:r>
            <a:r>
              <a:rPr lang="pt-BR" b="1" u="sng" dirty="0">
                <a:solidFill>
                  <a:srgbClr val="FFC000"/>
                </a:solidFill>
              </a:rPr>
              <a:t>fornecimentos contínuos</a:t>
            </a:r>
            <a:r>
              <a:rPr lang="pt-BR" dirty="0"/>
              <a:t>, observadas as seguintes diretrizes: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 </a:t>
            </a:r>
            <a:r>
              <a:rPr lang="pt-BR" dirty="0"/>
              <a:t>- a autoridade competente do órgão ou entidade contratante deverá atestar a </a:t>
            </a:r>
            <a:r>
              <a:rPr lang="pt-BR" b="1" dirty="0">
                <a:solidFill>
                  <a:srgbClr val="FFC000"/>
                </a:solidFill>
              </a:rPr>
              <a:t>maior vantagem econômica</a:t>
            </a:r>
            <a:r>
              <a:rPr lang="pt-BR" dirty="0"/>
              <a:t> vislumbrada em razão da contratação plurianual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975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§ 4º A sanção prevista no inciso III do </a:t>
            </a:r>
            <a:r>
              <a:rPr lang="pt-BR" b="1" dirty="0"/>
              <a:t>caput</a:t>
            </a:r>
            <a:r>
              <a:rPr lang="pt-BR" dirty="0"/>
              <a:t> deste artigo será aplicada ao responsável pelas infrações administrativas previstas nos incisos II, III, IV, V, VI e VII do </a:t>
            </a:r>
            <a:r>
              <a:rPr lang="pt-BR" b="1" dirty="0"/>
              <a:t>caput</a:t>
            </a:r>
            <a:r>
              <a:rPr lang="pt-BR" dirty="0"/>
              <a:t> do art. 155 desta Lei</a:t>
            </a:r>
            <a:r>
              <a:rPr lang="pt-BR" dirty="0" smtClean="0"/>
              <a:t>, </a:t>
            </a:r>
            <a:r>
              <a:rPr lang="pt-BR" dirty="0"/>
              <a:t> quando não se justificar a imposição de penalidade mais grave, e </a:t>
            </a:r>
            <a:r>
              <a:rPr lang="pt-BR" b="1" dirty="0">
                <a:solidFill>
                  <a:srgbClr val="FFC000"/>
                </a:solidFill>
              </a:rPr>
              <a:t>impedirá o responsável de licitar ou contratar </a:t>
            </a:r>
            <a:r>
              <a:rPr lang="pt-BR" dirty="0"/>
              <a:t>no </a:t>
            </a:r>
            <a:r>
              <a:rPr lang="pt-BR" b="1" dirty="0">
                <a:solidFill>
                  <a:srgbClr val="FFC000"/>
                </a:solidFill>
              </a:rPr>
              <a:t>âmbito da Administração Pública </a:t>
            </a:r>
            <a:r>
              <a:rPr lang="pt-BR" dirty="0"/>
              <a:t>direta e indireta do ente federativo que tiver aplicado a sanção, pelo </a:t>
            </a:r>
            <a:r>
              <a:rPr lang="pt-BR" b="1" dirty="0">
                <a:solidFill>
                  <a:srgbClr val="FFC000"/>
                </a:solidFill>
              </a:rPr>
              <a:t>prazo máximo de 3 (três) anos.</a:t>
            </a:r>
          </a:p>
          <a:p>
            <a:pPr marL="0" indent="0" algn="just">
              <a:buNone/>
            </a:pP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06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b="1" dirty="0" smtClean="0">
                <a:solidFill>
                  <a:srgbClr val="FFC000"/>
                </a:solidFill>
              </a:rPr>
              <a:t>DECLARAÇÃO DE INIDONEIDADE</a:t>
            </a:r>
            <a:endParaRPr lang="pt-BR" b="1" dirty="0" smtClean="0">
              <a:solidFill>
                <a:srgbClr val="FFC000"/>
              </a:solidFill>
            </a:endParaRPr>
          </a:p>
          <a:p>
            <a:pPr lvl="0" algn="just"/>
            <a:r>
              <a:rPr lang="pt-BR" dirty="0"/>
              <a:t>§ 5º A sanção prevista no inciso IV do </a:t>
            </a:r>
            <a:r>
              <a:rPr lang="pt-BR" b="1" dirty="0"/>
              <a:t>caput</a:t>
            </a:r>
            <a:r>
              <a:rPr lang="pt-BR" dirty="0"/>
              <a:t> deste artigo será aplicada ao responsável pelas infrações administrativas previstas nos incisos VIII, IX, X, XI e XII do </a:t>
            </a:r>
            <a:r>
              <a:rPr lang="pt-BR" b="1" dirty="0"/>
              <a:t>caput</a:t>
            </a:r>
            <a:r>
              <a:rPr lang="pt-BR" dirty="0"/>
              <a:t> do art. 155 desta </a:t>
            </a:r>
            <a:r>
              <a:rPr lang="pt-BR" dirty="0" smtClean="0"/>
              <a:t>Lei, </a:t>
            </a:r>
            <a:r>
              <a:rPr lang="pt-BR" dirty="0"/>
              <a:t>bem como pelas infrações administrativas previstas nos incisos II, III, IV, V, VI e VII do </a:t>
            </a:r>
            <a:r>
              <a:rPr lang="pt-BR" b="1" dirty="0"/>
              <a:t>caput</a:t>
            </a:r>
            <a:r>
              <a:rPr lang="pt-BR" dirty="0"/>
              <a:t> do referido artigo que justifiquem a imposição de penalidade mais grave que a sanção referida no § 4º deste artigo, e </a:t>
            </a:r>
            <a:r>
              <a:rPr lang="pt-BR" b="1" dirty="0">
                <a:solidFill>
                  <a:srgbClr val="FFC000"/>
                </a:solidFill>
              </a:rPr>
              <a:t>impedirá o responsável de licitar ou contratar </a:t>
            </a:r>
            <a:r>
              <a:rPr lang="pt-BR" dirty="0"/>
              <a:t>no âmbito da Administração Pública direta e indireta de </a:t>
            </a:r>
            <a:r>
              <a:rPr lang="pt-BR" b="1" u="sng" dirty="0">
                <a:solidFill>
                  <a:srgbClr val="FFC000"/>
                </a:solidFill>
              </a:rPr>
              <a:t>todos os entes federativos</a:t>
            </a:r>
            <a:r>
              <a:rPr lang="pt-BR" b="1" dirty="0">
                <a:solidFill>
                  <a:srgbClr val="FFC000"/>
                </a:solidFill>
              </a:rPr>
              <a:t>, </a:t>
            </a:r>
            <a:r>
              <a:rPr lang="pt-BR" b="1" dirty="0"/>
              <a:t>pelo prazo mínimo de </a:t>
            </a:r>
            <a:r>
              <a:rPr lang="pt-BR" b="1" dirty="0">
                <a:solidFill>
                  <a:srgbClr val="FFC000"/>
                </a:solidFill>
              </a:rPr>
              <a:t>3 (três) anos e máximo de 6 (seis) anos</a:t>
            </a:r>
          </a:p>
        </p:txBody>
      </p:sp>
    </p:spTree>
    <p:extLst>
      <p:ext uri="{BB962C8B-B14F-4D97-AF65-F5344CB8AC3E}">
        <p14:creationId xmlns:p14="http://schemas.microsoft.com/office/powerpoint/2010/main" val="138083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Art. 176. Os Municípios com até </a:t>
            </a:r>
            <a:r>
              <a:rPr lang="pt-BR" b="1" dirty="0">
                <a:solidFill>
                  <a:srgbClr val="FFC000"/>
                </a:solidFill>
              </a:rPr>
              <a:t>20.000 (vinte mil) habitantes</a:t>
            </a:r>
            <a:r>
              <a:rPr lang="pt-BR" dirty="0"/>
              <a:t> terão o prazo de </a:t>
            </a:r>
            <a:r>
              <a:rPr lang="pt-BR" b="1" dirty="0">
                <a:solidFill>
                  <a:srgbClr val="FFC000"/>
                </a:solidFill>
              </a:rPr>
              <a:t>6 (seis) anos</a:t>
            </a:r>
            <a:r>
              <a:rPr lang="pt-BR" dirty="0"/>
              <a:t>, contado da data de publicação desta Lei, para cumprimento:</a:t>
            </a:r>
          </a:p>
          <a:p>
            <a:pPr algn="just"/>
            <a:r>
              <a:rPr lang="pt-BR" dirty="0"/>
              <a:t>I - dos requisitos estabelecidos no art. 7º e no </a:t>
            </a:r>
            <a:r>
              <a:rPr lang="pt-BR" b="1" dirty="0"/>
              <a:t>caput</a:t>
            </a:r>
            <a:r>
              <a:rPr lang="pt-BR" dirty="0"/>
              <a:t> do art. 8º desta Lei;</a:t>
            </a:r>
          </a:p>
          <a:p>
            <a:pPr algn="just"/>
            <a:r>
              <a:rPr lang="pt-BR" dirty="0"/>
              <a:t>II - da obrigatoriedade de realização da licitação sob a forma eletrônica a que se refere o § 2º do art. 17 desta Lei;</a:t>
            </a:r>
          </a:p>
          <a:p>
            <a:pPr algn="just"/>
            <a:r>
              <a:rPr lang="pt-BR" dirty="0"/>
              <a:t>III - das regras relativas à divulgação em sítio eletrônico oficial.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617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PROVA CONCURSO DPSP – 2023.</a:t>
            </a:r>
          </a:p>
          <a:p>
            <a:pPr algn="just"/>
            <a:r>
              <a:rPr lang="pt-BR" dirty="0"/>
              <a:t>9. De acordo com a Nova Lei de Licitações,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(A) os casos de dispensa de licitação em razão do valor do objeto foram reduzidos para até R$ 50.000,00 (cinquenta mil reais) para obras ou serviços de engenharia, ou serviços de manutenção de veículos automotores.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(B) o diálogo competitivo surge como uma nova modalidade de licitação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144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C) a etapa de análise dos documentos de habilitação deve preceder às etapas de propostas e julgamento.</a:t>
            </a:r>
          </a:p>
          <a:p>
            <a:pPr algn="just"/>
            <a:r>
              <a:rPr lang="pt-BR" dirty="0"/>
              <a:t>(D) não há definição da modalidade em razão da natureza do objeto, de modo que as modalidades de tomada de preços e concorrência deixam de existir.</a:t>
            </a:r>
          </a:p>
          <a:p>
            <a:pPr algn="just"/>
            <a:r>
              <a:rPr lang="pt-BR" dirty="0"/>
              <a:t>(E) a possibilidade de resolução de controvérsias por meio do comitê de resolução de disputas foi suprimida.</a:t>
            </a:r>
          </a:p>
          <a:p>
            <a:pPr algn="just"/>
            <a:endParaRPr lang="pt-BR" b="1" dirty="0" smtClean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69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II </a:t>
            </a:r>
            <a:r>
              <a:rPr lang="pt-BR" dirty="0"/>
              <a:t>- a Administração deverá atestar, no início da contratação e de cada exercício, a existência de </a:t>
            </a:r>
            <a:r>
              <a:rPr lang="pt-BR" b="1" dirty="0">
                <a:solidFill>
                  <a:srgbClr val="FFC000"/>
                </a:solidFill>
              </a:rPr>
              <a:t>créditos orçamentários </a:t>
            </a:r>
            <a:r>
              <a:rPr lang="pt-BR" dirty="0"/>
              <a:t>vinculados à contratação e a vantagem em sua manutenção;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III </a:t>
            </a:r>
            <a:r>
              <a:rPr lang="pt-BR" dirty="0"/>
              <a:t>- a Administração terá a </a:t>
            </a:r>
            <a:r>
              <a:rPr lang="pt-BR" b="1" dirty="0">
                <a:solidFill>
                  <a:srgbClr val="FFC000"/>
                </a:solidFill>
              </a:rPr>
              <a:t>opção de extinguir o contrato, sem ônus</a:t>
            </a:r>
            <a:r>
              <a:rPr lang="pt-BR" dirty="0"/>
              <a:t>, quando não dispuser de créditos orçamentários para sua continuidade ou quando entender que o contrato não mais lhe oferece vantagem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760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/>
              <a:t>Art. 107. Os contratos de serviços e fornecimentos contínuos poderão ser prorrogados sucessivamente, respeitada a </a:t>
            </a:r>
            <a:r>
              <a:rPr lang="pt-BR" b="1" u="sng" dirty="0">
                <a:solidFill>
                  <a:srgbClr val="FFC000"/>
                </a:solidFill>
              </a:rPr>
              <a:t>vigência máxima decenal,</a:t>
            </a:r>
            <a:r>
              <a:rPr lang="pt-BR" dirty="0"/>
              <a:t> desde que haja previsão em edital e que a autoridade competente ateste que as condições e os preços permanecem vantajosos para a </a:t>
            </a:r>
            <a:r>
              <a:rPr lang="pt-BR" dirty="0" err="1"/>
              <a:t>Adm</a:t>
            </a:r>
            <a:r>
              <a:rPr lang="pt-BR" dirty="0"/>
              <a:t>, permitida a </a:t>
            </a:r>
            <a:r>
              <a:rPr lang="pt-BR" b="1" u="sng" dirty="0">
                <a:solidFill>
                  <a:srgbClr val="FFC000"/>
                </a:solidFill>
              </a:rPr>
              <a:t>negociação com o contratado </a:t>
            </a:r>
            <a:r>
              <a:rPr lang="pt-BR" dirty="0"/>
              <a:t>ou a extinção contratual sem ônus para as partes.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150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1" dirty="0" smtClean="0"/>
          </a:p>
          <a:p>
            <a:pPr algn="just"/>
            <a:r>
              <a:rPr lang="pt-BR" dirty="0" smtClean="0"/>
              <a:t>Art</a:t>
            </a:r>
            <a:r>
              <a:rPr lang="pt-BR" dirty="0"/>
              <a:t>. 109. A Adm. poderá estabelecer a vigência por </a:t>
            </a:r>
            <a:r>
              <a:rPr lang="pt-BR" b="1" u="sng" dirty="0">
                <a:solidFill>
                  <a:srgbClr val="FFC000"/>
                </a:solidFill>
              </a:rPr>
              <a:t>prazo indeterminado</a:t>
            </a:r>
            <a:r>
              <a:rPr lang="pt-BR" b="1" dirty="0">
                <a:solidFill>
                  <a:srgbClr val="FFC000"/>
                </a:solidFill>
              </a:rPr>
              <a:t> </a:t>
            </a:r>
            <a:r>
              <a:rPr lang="pt-BR" dirty="0"/>
              <a:t>nos contratos em que seja usuária de serviço público oferecido em regime de </a:t>
            </a:r>
            <a:r>
              <a:rPr lang="pt-BR" b="1" u="sng" dirty="0">
                <a:solidFill>
                  <a:srgbClr val="FFC000"/>
                </a:solidFill>
              </a:rPr>
              <a:t>monopólio</a:t>
            </a:r>
            <a:r>
              <a:rPr lang="pt-BR" dirty="0"/>
              <a:t>, desde que comprovada, a cada exercício financeiro, a existência de créditos orçamentários vinculados à contratação.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593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 110. Na contratação que gere receita e no </a:t>
            </a:r>
            <a:r>
              <a:rPr lang="pt-BR" b="1" u="sng" dirty="0">
                <a:solidFill>
                  <a:srgbClr val="FFC000"/>
                </a:solidFill>
              </a:rPr>
              <a:t>contrato de eficiência</a:t>
            </a:r>
            <a:r>
              <a:rPr lang="pt-BR" b="1" dirty="0">
                <a:solidFill>
                  <a:srgbClr val="FFC000"/>
                </a:solidFill>
              </a:rPr>
              <a:t> </a:t>
            </a:r>
            <a:r>
              <a:rPr lang="pt-BR" dirty="0"/>
              <a:t>que gere economia para a Administração, os prazos serão de:</a:t>
            </a:r>
          </a:p>
          <a:p>
            <a:pPr algn="just"/>
            <a:r>
              <a:rPr lang="pt-BR" dirty="0"/>
              <a:t>I - até </a:t>
            </a:r>
            <a:r>
              <a:rPr lang="pt-BR" b="1" dirty="0">
                <a:solidFill>
                  <a:srgbClr val="FFC000"/>
                </a:solidFill>
              </a:rPr>
              <a:t>10 anos</a:t>
            </a:r>
            <a:r>
              <a:rPr lang="pt-BR" dirty="0"/>
              <a:t>, nos contratos sem investimento;</a:t>
            </a:r>
          </a:p>
          <a:p>
            <a:pPr algn="just"/>
            <a:r>
              <a:rPr lang="pt-BR" dirty="0"/>
              <a:t>II - até </a:t>
            </a:r>
            <a:r>
              <a:rPr lang="pt-BR" b="1" dirty="0">
                <a:solidFill>
                  <a:srgbClr val="FFC000"/>
                </a:solidFill>
              </a:rPr>
              <a:t>35 anos, </a:t>
            </a:r>
            <a:r>
              <a:rPr lang="pt-BR" dirty="0"/>
              <a:t>nos contratos com investimento, assim considerados aqueles que impliquem a elaboração de benfeitorias permanentes, realizadas exclusivamente a expensas do contratado, que serão revertidas ao patrimônio da Administração Pública ao término do contrato.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30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Contratos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Art. 111. Na contratação que previr a conclusão de </a:t>
            </a:r>
            <a:r>
              <a:rPr lang="pt-BR" b="1" u="sng" dirty="0">
                <a:solidFill>
                  <a:srgbClr val="FFC000"/>
                </a:solidFill>
              </a:rPr>
              <a:t>escopo predefinido</a:t>
            </a:r>
            <a:r>
              <a:rPr lang="pt-BR" dirty="0"/>
              <a:t>, o prazo de vigência será automaticamente prorrogado quando seu objeto não for concluído no período firmado no contrato.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dirty="0"/>
              <a:t>Art. 114. O contrato que previr a operação continuada de sistemas estruturantes de </a:t>
            </a:r>
            <a:r>
              <a:rPr lang="pt-BR" b="1" dirty="0">
                <a:solidFill>
                  <a:srgbClr val="FFC000"/>
                </a:solidFill>
              </a:rPr>
              <a:t>tecnologia da informação </a:t>
            </a:r>
            <a:r>
              <a:rPr lang="pt-BR" dirty="0"/>
              <a:t>poderá ter vigência máxima de 15 (quinze) anos.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922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22289</TotalTime>
  <Words>2636</Words>
  <Application>Microsoft Office PowerPoint</Application>
  <PresentationFormat>Apresentação na tela (4:3)</PresentationFormat>
  <Paragraphs>188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5" baseType="lpstr">
      <vt:lpstr>Balcão Envidraçado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  <vt:lpstr>Contratos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Aspectos Legais e Contábeis Relativos às Contas Municipais</dc:title>
  <dc:creator>Renata Constante Cestari</dc:creator>
  <cp:lastModifiedBy>Procuradora Renata Constante Cestari</cp:lastModifiedBy>
  <cp:revision>707</cp:revision>
  <dcterms:modified xsi:type="dcterms:W3CDTF">2023-06-12T21:24:37Z</dcterms:modified>
</cp:coreProperties>
</file>