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8" r:id="rId5"/>
    <p:sldId id="260" r:id="rId6"/>
    <p:sldId id="261" r:id="rId7"/>
    <p:sldId id="279" r:id="rId8"/>
    <p:sldId id="262" r:id="rId9"/>
    <p:sldId id="263" r:id="rId10"/>
    <p:sldId id="280" r:id="rId11"/>
    <p:sldId id="264" r:id="rId12"/>
    <p:sldId id="265" r:id="rId13"/>
    <p:sldId id="281" r:id="rId14"/>
    <p:sldId id="266" r:id="rId15"/>
    <p:sldId id="267" r:id="rId16"/>
    <p:sldId id="282" r:id="rId17"/>
    <p:sldId id="268" r:id="rId18"/>
    <p:sldId id="269" r:id="rId19"/>
    <p:sldId id="283" r:id="rId20"/>
    <p:sldId id="270" r:id="rId21"/>
    <p:sldId id="271" r:id="rId22"/>
    <p:sldId id="284" r:id="rId23"/>
    <p:sldId id="272" r:id="rId24"/>
    <p:sldId id="273" r:id="rId25"/>
    <p:sldId id="285" r:id="rId26"/>
    <p:sldId id="274" r:id="rId27"/>
    <p:sldId id="275" r:id="rId28"/>
    <p:sldId id="286" r:id="rId29"/>
    <p:sldId id="276" r:id="rId30"/>
    <p:sldId id="277" r:id="rId31"/>
    <p:sldId id="287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06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107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425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75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742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404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043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53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93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236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68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21DF-8A74-4E24-B6E6-858E38361902}" type="datetimeFigureOut">
              <a:rPr lang="pt-BR" smtClean="0"/>
              <a:t>10/10/2016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6F4E1-DC65-47D4-AD4C-4271EF5A4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00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rteidh.or.cr/docs/casos/articulos/seriec_114_esp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as.org/es/cidh/decisiones/corte/2016/12728FondoPt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uzazul.org.br/uploads/Resolucao-N-1-2015-CONAD-Regulamentacao-CTs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 POPULAR DE FORMAÇÃO DE DEFENSORAS E DEFENSORES PÚBLICOS</a:t>
            </a:r>
            <a:endParaRPr lang="pt-BR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9604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Direitos Humanos</a:t>
            </a:r>
          </a:p>
          <a:p>
            <a:pPr marL="0" indent="0" algn="just">
              <a:buNone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Atividade complementar: resolução das questões da prova da DPE-BA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Professor: Rafael Alvarez Moreno</a:t>
            </a:r>
          </a:p>
          <a:p>
            <a:pPr marL="0" indent="0"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229200"/>
            <a:ext cx="1152128" cy="12486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4821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3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Na evolução dos direitos humanos, a primeira classe ou grupo de direitos a ser recepcionada em diplomas legislativos é a dos direitos civis e políticos (ou direitos de primeira “geração”), fruto do movimento conhecido como 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constitucionalismo liberal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Já os direitos sociais, a exemplo dos direitos trabalhistas e previdenciários, só aparecem no começo do Século XX, sendo recepcionados, pioneiramente, pelas Constituição do México (1917) e da República de Weimar (1919).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665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4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4) No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que tange à responsabilização internacional do Estado por violação de compromissos assumidos no âmbito internacional,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em respeito à soberania, o Estado não pode ser responsabilizado, internacionalmente, a fazer ou deixar de fazer algo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 âmbito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interno e as condenações se limitam a obrigações de dar.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prevalece que a responsabilidade é subjetiva, ou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seja,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prescinde de dolo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ou culpa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para que o Estado seja responsabilizado.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prevalece que, em matéria de Direitos Humanos, a responsabilidade é objetiva, devendo haver a violação de uma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obrigação internacional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acompanhada do nexo de causalidade entre a mencionada violação e o dano sofrido.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o Estado não é responsabilizado se comprovar que investigou e puniu os seus agentes internos.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não há que se falar em responsabilização internacional, na medida em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que não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existe um órgão internacional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execução 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sentenças condenatórias das cortes internacionais.</a:t>
            </a:r>
          </a:p>
        </p:txBody>
      </p:sp>
    </p:spTree>
    <p:extLst>
      <p:ext uri="{BB962C8B-B14F-4D97-AF65-F5344CB8AC3E}">
        <p14:creationId xmlns:p14="http://schemas.microsoft.com/office/powerpoint/2010/main" val="1267189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4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(C) prevalece que, em matéria de Direitos Humanos, a responsabilidade é objetiva, devendo haver a violação de uma obrigação internacional, acompanhada do nexo de causalidade entre a mencionada violação e o dano sofrido.</a:t>
            </a:r>
          </a:p>
        </p:txBody>
      </p:sp>
    </p:spTree>
    <p:extLst>
      <p:ext uri="{BB962C8B-B14F-4D97-AF65-F5344CB8AC3E}">
        <p14:creationId xmlns:p14="http://schemas.microsoft.com/office/powerpoint/2010/main" val="783376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4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responsabilização internacional do Estado por violação aos direitos humanos é baseada na responsabilidade objetiva, isto é, independentemente de culpa, bastando ao lesionado demonstrar a conduta estatal e nexo de causalidade entre esta e o dano experimentado. Isso porque o Estado, ao ratificar um tratado, assume o compromisso de implementar suas disposições, adotando medidas legislativas ou de outra natureza para tanto. Serve de exemplo o disposto no art. 2º da CADH.</a:t>
            </a:r>
          </a:p>
        </p:txBody>
      </p:sp>
    </p:spTree>
    <p:extLst>
      <p:ext uri="{BB962C8B-B14F-4D97-AF65-F5344CB8AC3E}">
        <p14:creationId xmlns:p14="http://schemas.microsoft.com/office/powerpoint/2010/main" val="1769149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5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5) No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famoso caso apreciado pela Corte Interamericana de Direitos Humanos, TIBI </a:t>
            </a:r>
            <a:r>
              <a:rPr lang="pt-BR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vs.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Equador, houve a violação específica do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artigo 7.5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da Convenção Americana de Direitos Humanos. Por meio desta violação, o Estado foi condenado, tratando-se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violação 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direito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à assistência jurídica integral e gratuita.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ao duplo grau de jurisdição.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à liberdade de expressão.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a não extradição de um nacional.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de condução, sem demora, do preso à autoridade judicial competente.</a:t>
            </a:r>
          </a:p>
        </p:txBody>
      </p:sp>
    </p:spTree>
    <p:extLst>
      <p:ext uri="{BB962C8B-B14F-4D97-AF65-F5344CB8AC3E}">
        <p14:creationId xmlns:p14="http://schemas.microsoft.com/office/powerpoint/2010/main" val="1135247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5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(E) de condução, sem demora, do preso à autoridade judicial competente.</a:t>
            </a:r>
          </a:p>
        </p:txBody>
      </p:sp>
    </p:spTree>
    <p:extLst>
      <p:ext uri="{BB962C8B-B14F-4D97-AF65-F5344CB8AC3E}">
        <p14:creationId xmlns:p14="http://schemas.microsoft.com/office/powerpoint/2010/main" val="2483695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5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art. 7º, § 5º, da CADH, refere-se ao direito à liberdade pessoa, servindo de fundamento para a implementação das audiências de custódia. O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Caso Daniel </a:t>
            </a:r>
            <a:r>
              <a:rPr lang="pt-BR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Tibi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vs. Equador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refere-se a fatos ocorridos no de 1995, em que um comerciante de pedras preciosas foi detido por policiais sem qualquer ordem judicial, na cidade de Quito, e levado para a Cidade de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Guayquil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permanecendo irregularmente encarcerado por 28 meses, local em que foi submetido a tortura para que confessasse sua participação em caso de tráfico de drogas.</a:t>
            </a:r>
          </a:p>
          <a:p>
            <a:pPr algn="just">
              <a:buFont typeface="Arial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Acesso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à sentença: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www.corteidh.or.cr/docs/casos/articulos/seriec_114_esp.pdf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484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6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6) 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Comissão Interamericana de Direitos Humanos, em 16 de março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2016, submeteu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à Corte Interamericana o caso no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12.728 que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trata do Povo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Xurucu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e seus membros. Nesse caso houve violação prioritária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do direito à nacionalidade do povo indígena.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do direito à propriedade coletiva do povo indígena.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do direito à integridade física do povo indígena.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do direito do povo indígena contra o trabalho escravo e a servidão.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da liberdade de pensamento e de expressão do povo indígena.</a:t>
            </a:r>
          </a:p>
        </p:txBody>
      </p:sp>
    </p:spTree>
    <p:extLst>
      <p:ext uri="{BB962C8B-B14F-4D97-AF65-F5344CB8AC3E}">
        <p14:creationId xmlns:p14="http://schemas.microsoft.com/office/powerpoint/2010/main" val="2349527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6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(B) do direito à propriedade coletiva do povo indígena.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983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6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Caso do Povo Xucuru vs. Brasil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foi recentemente apreciado pela Comissão Interamericana de Direitos Humanos e tem como objeto a violação do direito à propriedade coletiva pela demora na conclusão do procedimento de demarcação das terras indígenas. Ao concluir o julgamento, a Comissão emitiu as seguintes recomendações: 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 garantir o direito de propriedade ao Povo Xucuru; b) concluir as ações intentadas por não indígenas questionando o direito do Povo Xucuru sobre o território ocupado; c) reparação dos danos; d) adoção de medidas para evitar repetição em casos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futuros.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Acesso ao relatório: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www.oas.org/es/cidh/decisiones/corte/2016/12728FondoPt.pdf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20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1) 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conceito de refugiado, dentro da convenção relativa ao Estatuto dos Refugiados (1951), respeita algumas premissas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determinações, sendo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correto afirmar que cessa a condição de refugiado e passa a NÃO gozar de toda a sua proteção 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agente contra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quem houver sérias razões para pensar que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pretendeu voltar ao seu país de origem sem que haja autorização expressa da autoridade consular.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cometeu um crime contra a paz, um crime de guerra ou um crime contra a humanidade, no sentido dos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instrumentos internacionais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elaborados para prever tais crimes.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não abriu mão de sua nacionalidade no país que o acolher.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pleiteou, no que tange ao direito de associação, o tratamento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mais favorável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concedido aos nacionais de um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país estrangeiro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adotou, no território do país que o acolher, religião diversa da oficial deste país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453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7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7) João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é pai solteiro e educa seus 4 filhos com todo carinho e dedicação. Um dos seus filhos, Renato, desenvolveu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dependência 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substância psicoativa e, em estado de desespero, procurou a Defensoria Pública na busca de uma solução adequada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ao caso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 Com base na resolução CONAD 01/2015, Renato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deverá se submeter ao PAS – Plano de Atendimento Singular que é de caráter facultativo e a sua elaboração contará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 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participação das Defensorias Públicas.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não tem o direito de descontinuar o tratamento, uma vez acolhido, voluntária ou involuntariamente sob pena de violar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resolução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do CONAD e o seu tratamento médico.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poderá ser internado compulsoriamente pelo pai em uma unidade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 acolhimento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eis que o caso é de saúde pública e familiar.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poderá ser acolhido em uma entidade de acolhimento de pessoas,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desde que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adesão ocorra de forma voluntária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como uma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etapa transitória para a reinserção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sócio-familiar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e econômica do acolhido.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será segregado de seus familiares por até 120 dias, assim que for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acolhido na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entidade correspondente.</a:t>
            </a:r>
          </a:p>
        </p:txBody>
      </p:sp>
    </p:spTree>
    <p:extLst>
      <p:ext uri="{BB962C8B-B14F-4D97-AF65-F5344CB8AC3E}">
        <p14:creationId xmlns:p14="http://schemas.microsoft.com/office/powerpoint/2010/main" val="3482548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7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(D) poderá ser acolhido em uma entidade de acolhimento de pessoas, desde que a adesão ocorra de forma voluntária e como uma etapa transitória para a reinserção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sócio-familiar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 econômica do acolhido.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922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7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Resolução n. 1/2015 do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CONAD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regulamenta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no âmbito do Sistema Nacional de Políticas Públicas sobre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Drogas (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Sisnad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as entidades que realizam o acolhimento de pessoas, em caráter voluntário, com problemas associados ao uso nocivo ou dependência de substância psicoativa, caracterizadas como comunidades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terapêuticas. De acordo com suas disposições, o acolhimento deve ser feito em caráter voluntário. A Resolução estabelece a proibição do acolhimento de crianças, dispondo sua inaplicabilidade aos adolescentes, já que deve ser estabelecida normativa própria para estes (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10 e 29).</a:t>
            </a:r>
          </a:p>
          <a:p>
            <a:pPr algn="just">
              <a:buFont typeface="Arial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Acesso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à Resolução: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www.cruzazul.org.br/uploads/Resolucao-N-1-2015-CONAD-Regulamentacao-CTs.pdf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3313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8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 Convenção Interamericana para prevenir, punir e erradicar a violência contra a mulher fortaleceu o quadro protetivo da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mulher, e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, entre os quadros de violência tratados pelo documento, é correto afirmar: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(A) Em que pese o desejo internacional, os Estados signatários não se obrigaram em editar outras medidas para a combater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a violência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e a tomar as medidas adequadas, inclusive legislativas, para modificar ou abolir leis e regulamentos vigentes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ou modificar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práticas jurídicas ou consuetudinárias que respaldem a persistência e a tolerância da violência contra a mulher.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(B) É considerada violência contra a mulher não somente a violência física, sexual e psicológica ocorrida no âmbito da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família ou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unidade doméstica ou em qualquer relação interpessoal, quer o agressor compartilhe, tenha compartilhado ou não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a sua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residência, incluindo-se, entre outras formas, o estupro, maus-tratos e abuso sexual.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(C) Não se inclui no conceito de violência contra a mulher, para fins da mencionada convenção, a violência perpetrada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ou tolerada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pelo Estado.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(D) O assédio sexual no local de trabalho, por ser figura tratada em lei específica, não se insere na violência contra a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mulher para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 mencionada convenção.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(E) A preocupação da convenção limita-se, apenas, ao âmbito doméstico e familiar.</a:t>
            </a:r>
          </a:p>
        </p:txBody>
      </p:sp>
    </p:spTree>
    <p:extLst>
      <p:ext uri="{BB962C8B-B14F-4D97-AF65-F5344CB8AC3E}">
        <p14:creationId xmlns:p14="http://schemas.microsoft.com/office/powerpoint/2010/main" val="24360561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8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(B) É considerada violência contra a mulher não somente a violência física, sexual e psicológica ocorrida no âmbito da família ou unidade doméstica ou em qualquer relação interpessoal, quer o agressor compartilhe, tenha compartilhado ou não a sua residência, incluindo-se, entre outras formas, o estupro, maus-tratos e abuso sexual.</a:t>
            </a: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527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8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Convenção Interamericana para Prevenir, Punir e Erradicar a Violência contra a Mulher, art. 2º: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“Entende-se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que a violência contra a mulher abrange a violência física, sexual e psicológica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ocorrida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 âmbito da família ou unidade doméstica ou em qualquer relação interpessoal, quer o agressor compartilhe, tenha compartilhado ou não a sua residência, incluindo-se, entre outras formas, o estupro, maus-tratos e abuso sexual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ocorrida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comunidade e cometida por qualquer pessoa, incluindo, entre outras formas, o estupro, abuso sexual, tortura, tráfico de mulheres, prostituição forçada,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sequestro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 assédio sexual no local de trabalho, bem como em instituições educacionais, serviços de saúde ou qualquer outro local;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c) perpetrada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ou tolerada pelo Estado ou seus agentes, onde quer que ocorra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824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9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9) 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competência consultiva do sistema regional interamericano de proteção aos direitos humanos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possibilita que qualquer cidadão de um dos estados membros da OAE tenha o direito de acessar a Comissão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Interamericana para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que esta exerça o papel consultivo relacionado à interpretação da Convenção Americana de Direitos Humanos.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é uma das atuações preventivas da Comissão Interamericana e visa evitar 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judicialização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dos casos perante a Corte.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é uma das competências da Corte Interamericana e refere-se à faculdade de qualquer membro da OEA solicitar 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parecer da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Corte relativamente à interpretação da Convenção ou de qualquer outro tratado relativo à proteção dos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direitos humanos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nos Estados Americanos.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é uma consulta, e portanto o resultado de tal comportamento não vincula os estados-membros.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não aprecia a compatibilidade entre as leis internas e os instrumentos internacionais mencionados na consulta, no bojo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 sistema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interamericano.</a:t>
            </a:r>
          </a:p>
        </p:txBody>
      </p:sp>
    </p:spTree>
    <p:extLst>
      <p:ext uri="{BB962C8B-B14F-4D97-AF65-F5344CB8AC3E}">
        <p14:creationId xmlns:p14="http://schemas.microsoft.com/office/powerpoint/2010/main" val="16939921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9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(C) é uma das competências da Corte Interamericana e refere-se à faculdade de qualquer membro da OEA solicitar o parecer da Corte relativamente à interpretação da Convenção ou de qualquer outro tratado relativo à proteção dos direitos humanos nos Estados Americanos.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1706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9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CADH, artigo 64: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 Os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Estados-membros da Organização poderão consultar a Corte sobre a interpretação desta Convenção ou de outros tratados concernentes à proteção dos direitos humanos nos Estados americanos. Também poderão consultá-la, no que lhes compete, os órgãos enumerados no capítulo X da Carta da Organização dos Estados Americanos, reformada pelo Protocolo de Buenos Aires.</a:t>
            </a:r>
          </a:p>
          <a:p>
            <a:pPr marL="0" indent="0" algn="just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2. A Corte, a pedido de um Estado-membro da Organização, poderá emitir pareceres sobre a compatibilidade entre qualquer de suas leis internas e os mencionados instrumentos internacionais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722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10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10) 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pessoa com deficiência recebeu um novo estatuto que, dentro dos limites legais, destina-se a assegurar e a promover,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em condições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igualdade, o exercício dos direitos e das liberdades fundamentais por pessoa com deficiência, visando à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sua inclusão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social e cidadania. Dentre as novidades introduzidas, destaca-se o entendimento que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a deficiência não afeta a plena capacidade civil da pessoa, inclusive para casar-se, constituir união estável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exercer direitos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sexuais e reprodutivos.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para emissão de documentos oficiais será exigida a situação de curatela da pessoa com deficiência.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a pessoa com deficiência está obrigada à fruição de benefícios decorrentes de ação afirmativa.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a pessoa com deficiência poderá ser obrigada a se submeter à intervenção clínica ou cirúrgica, a tratamento ou à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institucionalização forçada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sempre com recomendação médica, independentemente de risco de morte ou emergência.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a educação constitui direito da pessoa com deficiência, a ser exercido em escola especial e direcionada, em um local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que não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se conviva deficientes e não-deficientes.</a:t>
            </a:r>
          </a:p>
        </p:txBody>
      </p:sp>
    </p:spTree>
    <p:extLst>
      <p:ext uri="{BB962C8B-B14F-4D97-AF65-F5344CB8AC3E}">
        <p14:creationId xmlns:p14="http://schemas.microsoft.com/office/powerpoint/2010/main" val="382802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(B) cometeu um crime contra a paz, um crime de guerra ou um crime contra a humanidade, no sentido dos instrumentos internacionais elaborados para prever tais crimes.</a:t>
            </a: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9358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10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(A) a deficiência não afeta a plena capacidade civil da pessoa, inclusive para casar-se, constituir união estável e exercer direitos sexuais e reprodutivos.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7153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10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Estatuto da Pessoa com Deficiência, art. 6º: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deficiência não afeta a plena capacidade civil da pessoa, inclusive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para: 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casar-se e constituir união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estável;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II - exercer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direitos sexuais e reprodutivos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[...]”.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967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1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Convenção Relativa ao Estatuto dos Refugiados, art.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1º, “F”: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“As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disposições desta Convenção não serão aplicáveis às pessoas a respeito das quais houver razões sérias para pensar que: a) elas cometeram um crime contra a paz, um crime de guerra ou um crime contra a humanidade, no sentido dos instrumentos internacionais elaborados para prever tais crimes; b) elas cometeram um crime grave de direito comum fora do país de refúgio antes de serem nele admitidas como refugiados; c) elas se tornaram culpadas de atos contrários aos fins e princípios das Nações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Unidas”.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656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2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2) 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controle de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convencionalidade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na sua vertente nacional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quando comparado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 a vertente internacional apresenta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inúmeras diferenças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destacando-se: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Para que o controle de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convencionalidade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seja exercido, no âmbito interno, é necessário o prévio esgotamento das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vias ordinárias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 a matéria precisa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ser objeto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prequestionamento.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Na vertente internacional o parâmetro de controle é a norma internacional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pouco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importa a hierarquia da lei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local, podendo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inclusive, ser oriunda do poder constituinte originário.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No que diz respeito ao aspecto nacional apenas o Supremo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Tribunal Federal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tem competência para exercê-lo e, por isso,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é uma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forma de se apresentar o controle concentrado de constitucionalidade.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Na vertente internacional o parâmetro de controle é a norma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internacional, porém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é impossível exercer tal controle no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que diz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respeito às normas oriundas do poder constituinte originário.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Em que pese ser objeto de estudo, o controle de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convencionalidade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 resume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à aplicação doutrinária.</a:t>
            </a:r>
          </a:p>
        </p:txBody>
      </p:sp>
    </p:spTree>
    <p:extLst>
      <p:ext uri="{BB962C8B-B14F-4D97-AF65-F5344CB8AC3E}">
        <p14:creationId xmlns:p14="http://schemas.microsoft.com/office/powerpoint/2010/main" val="304324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2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(B) Na vertente internacional o parâmetro de controle é a norma internacional e pouco importa a hierarquia da lei local, podendo, inclusive, ser oriunda do poder constituinte originário.</a:t>
            </a: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57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2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“O parâmetro de confronto no controle de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convencionalidade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internacional é a norma internacional, em geral um determinado tratado. Já o objeto desse controle é toda norma interna, não importando a sua hierarquia nacional. Como exemplo, o controle de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convencionalidade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internacional exercido pelos tribunais pode inclusive analisar a compatibilidade de uma norma oriunda do Poder Constituinte originário com as normas previstas em um tratado internacional de direitos humanos.” (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RAMOS, André de Carvalho. 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Curso de direitos humanos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São Paulo: Saraiva,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2014, p. 402)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526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3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3) Com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relação à origem histórica dos direitos humanos, um grande número de documentos e veículos normativos podem ser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mencionados, dentre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eles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é correto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afirmar que cada um dos documentos abaixo mencionados está relacionado com um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direito humano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específico, com EXCEÇÃO de: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Declaração de Direitos do Estado da Virgínia, 1776, que disciplinou os direitos trabalhistas e previdenciários como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direitos sociais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Declaração de Direitos </a:t>
            </a:r>
            <a: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  <a:t>(Bill </a:t>
            </a:r>
            <a:r>
              <a:rPr lang="pt-BR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1689, que previu a separação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 poderes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 o direito de petição.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Convenção de Genebra, 1864, que teve relevante destaque no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tratamento 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direito humanitário.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Constituição de Weimar, 1919, que trouxe a igualdade jurídica entre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marido 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mulher, equiparou os filhos legítimos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aos ilegítimos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 relação à política social do Estado.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Constituição Mexicana, 1917, que expandiu o sistema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educação pública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deu base à reforma agrária e protegeu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 trabalhador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assalariado.</a:t>
            </a:r>
          </a:p>
        </p:txBody>
      </p:sp>
    </p:spTree>
    <p:extLst>
      <p:ext uri="{BB962C8B-B14F-4D97-AF65-F5344CB8AC3E}">
        <p14:creationId xmlns:p14="http://schemas.microsoft.com/office/powerpoint/2010/main" val="1152708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3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(A) Declaração de Direitos do Estado da Virgínia, 1776, que disciplinou os direitos trabalhistas e previdenciários como direitos sociais.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1453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3045</Words>
  <Application>Microsoft Office PowerPoint</Application>
  <PresentationFormat>Apresentação na tela (4:3)</PresentationFormat>
  <Paragraphs>134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Tema do Office</vt:lpstr>
      <vt:lpstr>CURSO POPULAR DE FORMAÇÃO DE DEFENSORAS E DEFENSORES PÚBLICOS</vt:lpstr>
      <vt:lpstr>Questão 1</vt:lpstr>
      <vt:lpstr>Questão 1</vt:lpstr>
      <vt:lpstr>Questão 1</vt:lpstr>
      <vt:lpstr>Questão 2</vt:lpstr>
      <vt:lpstr>Questão 2</vt:lpstr>
      <vt:lpstr>Questão 2</vt:lpstr>
      <vt:lpstr>Questão 3</vt:lpstr>
      <vt:lpstr>Questão 3</vt:lpstr>
      <vt:lpstr>Questão 3</vt:lpstr>
      <vt:lpstr>Questão 4</vt:lpstr>
      <vt:lpstr>Questão 4</vt:lpstr>
      <vt:lpstr>Questão 4</vt:lpstr>
      <vt:lpstr>Questão 5</vt:lpstr>
      <vt:lpstr>Questão 5</vt:lpstr>
      <vt:lpstr>Questão 5</vt:lpstr>
      <vt:lpstr>Questão 6</vt:lpstr>
      <vt:lpstr>Questão 6</vt:lpstr>
      <vt:lpstr>Questão 6</vt:lpstr>
      <vt:lpstr>Questão 7</vt:lpstr>
      <vt:lpstr>Questão 7</vt:lpstr>
      <vt:lpstr>Questão 7</vt:lpstr>
      <vt:lpstr>Questão 8</vt:lpstr>
      <vt:lpstr>Questão 8</vt:lpstr>
      <vt:lpstr>Questão 8</vt:lpstr>
      <vt:lpstr>Questão 9</vt:lpstr>
      <vt:lpstr>Questão 9</vt:lpstr>
      <vt:lpstr>Questão 9</vt:lpstr>
      <vt:lpstr>Questão 10</vt:lpstr>
      <vt:lpstr>Questão 10</vt:lpstr>
      <vt:lpstr>Questão 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PORTATIL</dc:creator>
  <cp:lastModifiedBy>PORTATIL</cp:lastModifiedBy>
  <cp:revision>9</cp:revision>
  <dcterms:created xsi:type="dcterms:W3CDTF">2016-09-22T14:34:21Z</dcterms:created>
  <dcterms:modified xsi:type="dcterms:W3CDTF">2016-10-10T18:20:19Z</dcterms:modified>
</cp:coreProperties>
</file>