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5">
  <p:sldMasterIdLst>
    <p:sldMasterId id="2147483855" r:id="rId4"/>
    <p:sldMasterId id="2147483867" r:id="rId5"/>
  </p:sldMasterIdLst>
  <p:sldIdLst>
    <p:sldId id="256" r:id="rId6"/>
    <p:sldId id="257" r:id="rId7"/>
    <p:sldId id="299" r:id="rId8"/>
    <p:sldId id="313" r:id="rId9"/>
    <p:sldId id="308" r:id="rId10"/>
    <p:sldId id="309" r:id="rId11"/>
    <p:sldId id="310" r:id="rId12"/>
    <p:sldId id="311" r:id="rId13"/>
    <p:sldId id="315" r:id="rId14"/>
    <p:sldId id="316" r:id="rId15"/>
    <p:sldId id="317" r:id="rId16"/>
    <p:sldId id="349" r:id="rId17"/>
    <p:sldId id="351" r:id="rId18"/>
    <p:sldId id="318" r:id="rId19"/>
    <p:sldId id="319" r:id="rId20"/>
    <p:sldId id="348" r:id="rId21"/>
    <p:sldId id="320" r:id="rId22"/>
    <p:sldId id="321" r:id="rId23"/>
    <p:sldId id="322" r:id="rId24"/>
    <p:sldId id="323" r:id="rId25"/>
    <p:sldId id="324" r:id="rId26"/>
    <p:sldId id="325" r:id="rId27"/>
    <p:sldId id="326" r:id="rId28"/>
    <p:sldId id="350" r:id="rId29"/>
    <p:sldId id="327" r:id="rId30"/>
    <p:sldId id="328" r:id="rId31"/>
    <p:sldId id="329" r:id="rId32"/>
    <p:sldId id="330" r:id="rId33"/>
    <p:sldId id="331" r:id="rId34"/>
    <p:sldId id="332" r:id="rId35"/>
    <p:sldId id="333" r:id="rId36"/>
    <p:sldId id="334" r:id="rId37"/>
    <p:sldId id="335" r:id="rId38"/>
    <p:sldId id="336" r:id="rId39"/>
    <p:sldId id="342" r:id="rId40"/>
    <p:sldId id="337" r:id="rId41"/>
    <p:sldId id="341" r:id="rId42"/>
    <p:sldId id="338" r:id="rId43"/>
    <p:sldId id="339" r:id="rId44"/>
    <p:sldId id="343" r:id="rId45"/>
    <p:sldId id="344" r:id="rId46"/>
    <p:sldId id="345" r:id="rId47"/>
    <p:sldId id="346" r:id="rId48"/>
    <p:sldId id="352" r:id="rId4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CFAA5E8-2E80-4835-84BF-8962E0B2BF54}" v="12" dt="2021-02-26T19:27:04.624"/>
  </p1510:revLst>
</p1510:revInfo>
</file>

<file path=ppt/tableStyles.xml><?xml version="1.0" encoding="utf-8"?>
<a:tblStyleLst xmlns:a="http://schemas.openxmlformats.org/drawingml/2006/main" def="{5C22544A-7EE6-4342-B048-85BDC9FD1C3A}">
  <a:tblStyle styleId="{5C22544A-7EE6-4342-B048-85BDC9FD1C3A}" styleName="Estilo Médio 2 - Ênfas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3" autoAdjust="0"/>
    <p:restoredTop sz="94660"/>
  </p:normalViewPr>
  <p:slideViewPr>
    <p:cSldViewPr snapToGrid="0">
      <p:cViewPr varScale="1">
        <p:scale>
          <a:sx n="68" d="100"/>
          <a:sy n="68" d="100"/>
        </p:scale>
        <p:origin x="738"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39" Type="http://schemas.openxmlformats.org/officeDocument/2006/relationships/slide" Target="slides/slide34.xml"/><Relationship Id="rId21" Type="http://schemas.openxmlformats.org/officeDocument/2006/relationships/slide" Target="slides/slide16.xml"/><Relationship Id="rId34" Type="http://schemas.openxmlformats.org/officeDocument/2006/relationships/slide" Target="slides/slide29.xml"/><Relationship Id="rId42" Type="http://schemas.openxmlformats.org/officeDocument/2006/relationships/slide" Target="slides/slide37.xml"/><Relationship Id="rId47" Type="http://schemas.openxmlformats.org/officeDocument/2006/relationships/slide" Target="slides/slide42.xml"/><Relationship Id="rId50" Type="http://schemas.openxmlformats.org/officeDocument/2006/relationships/presProps" Target="presProps.xml"/><Relationship Id="rId55" Type="http://schemas.microsoft.com/office/2015/10/relationships/revisionInfo" Target="revisionInfo.xml"/><Relationship Id="rId7" Type="http://schemas.openxmlformats.org/officeDocument/2006/relationships/slide" Target="slides/slide2.xml"/><Relationship Id="rId2" Type="http://schemas.openxmlformats.org/officeDocument/2006/relationships/customXml" Target="../customXml/item2.xml"/><Relationship Id="rId16" Type="http://schemas.openxmlformats.org/officeDocument/2006/relationships/slide" Target="slides/slide11.xml"/><Relationship Id="rId29" Type="http://schemas.openxmlformats.org/officeDocument/2006/relationships/slide" Target="slides/slide24.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slide" Target="slides/slide27.xml"/><Relationship Id="rId37" Type="http://schemas.openxmlformats.org/officeDocument/2006/relationships/slide" Target="slides/slide32.xml"/><Relationship Id="rId40" Type="http://schemas.openxmlformats.org/officeDocument/2006/relationships/slide" Target="slides/slide35.xml"/><Relationship Id="rId45" Type="http://schemas.openxmlformats.org/officeDocument/2006/relationships/slide" Target="slides/slide40.xml"/><Relationship Id="rId53" Type="http://schemas.openxmlformats.org/officeDocument/2006/relationships/tableStyles" Target="tableStyles.xml"/><Relationship Id="rId5" Type="http://schemas.openxmlformats.org/officeDocument/2006/relationships/slideMaster" Target="slideMasters/slideMaster2.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slide" Target="slides/slide26.xml"/><Relationship Id="rId44" Type="http://schemas.openxmlformats.org/officeDocument/2006/relationships/slide" Target="slides/slide39.xml"/><Relationship Id="rId52"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slide" Target="slides/slide25.xml"/><Relationship Id="rId35" Type="http://schemas.openxmlformats.org/officeDocument/2006/relationships/slide" Target="slides/slide30.xml"/><Relationship Id="rId43" Type="http://schemas.openxmlformats.org/officeDocument/2006/relationships/slide" Target="slides/slide38.xml"/><Relationship Id="rId48" Type="http://schemas.openxmlformats.org/officeDocument/2006/relationships/slide" Target="slides/slide43.xml"/><Relationship Id="rId8" Type="http://schemas.openxmlformats.org/officeDocument/2006/relationships/slide" Target="slides/slide3.xml"/><Relationship Id="rId51" Type="http://schemas.openxmlformats.org/officeDocument/2006/relationships/viewProps" Target="viewProps.xml"/><Relationship Id="rId3" Type="http://schemas.openxmlformats.org/officeDocument/2006/relationships/customXml" Target="../customXml/item3.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slide" Target="slides/slide28.xml"/><Relationship Id="rId38" Type="http://schemas.openxmlformats.org/officeDocument/2006/relationships/slide" Target="slides/slide33.xml"/><Relationship Id="rId46" Type="http://schemas.openxmlformats.org/officeDocument/2006/relationships/slide" Target="slides/slide41.xml"/><Relationship Id="rId20" Type="http://schemas.openxmlformats.org/officeDocument/2006/relationships/slide" Target="slides/slide15.xml"/><Relationship Id="rId41" Type="http://schemas.openxmlformats.org/officeDocument/2006/relationships/slide" Target="slides/slide36.xml"/><Relationship Id="rId54" Type="http://schemas.microsoft.com/office/2016/11/relationships/changesInfo" Target="changesInfos/changesInfo1.xml"/><Relationship Id="rId1" Type="http://schemas.openxmlformats.org/officeDocument/2006/relationships/customXml" Target="../customXml/item1.xml"/><Relationship Id="rId6" Type="http://schemas.openxmlformats.org/officeDocument/2006/relationships/slide" Target="slides/slide1.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slide" Target="slides/slide23.xml"/><Relationship Id="rId36" Type="http://schemas.openxmlformats.org/officeDocument/2006/relationships/slide" Target="slides/slide31.xml"/><Relationship Id="rId49" Type="http://schemas.openxmlformats.org/officeDocument/2006/relationships/slide" Target="slides/slide44.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FERNANDA ROCHA MARTINS" userId="6bb4f3da-919d-418b-bf35-e9efd434f73f" providerId="ADAL" clId="{ACFAA5E8-2E80-4835-84BF-8962E0B2BF54}"/>
    <pc:docChg chg="undo custSel addSld delSld modSld">
      <pc:chgData name="FERNANDA ROCHA MARTINS" userId="6bb4f3da-919d-418b-bf35-e9efd434f73f" providerId="ADAL" clId="{ACFAA5E8-2E80-4835-84BF-8962E0B2BF54}" dt="2021-03-20T15:20:09.463" v="15818" actId="6549"/>
      <pc:docMkLst>
        <pc:docMk/>
      </pc:docMkLst>
      <pc:sldChg chg="modSp mod">
        <pc:chgData name="FERNANDA ROCHA MARTINS" userId="6bb4f3da-919d-418b-bf35-e9efd434f73f" providerId="ADAL" clId="{ACFAA5E8-2E80-4835-84BF-8962E0B2BF54}" dt="2021-02-26T13:14:56.660" v="19" actId="20577"/>
        <pc:sldMkLst>
          <pc:docMk/>
          <pc:sldMk cId="2026753186" sldId="256"/>
        </pc:sldMkLst>
        <pc:spChg chg="mod">
          <ac:chgData name="FERNANDA ROCHA MARTINS" userId="6bb4f3da-919d-418b-bf35-e9efd434f73f" providerId="ADAL" clId="{ACFAA5E8-2E80-4835-84BF-8962E0B2BF54}" dt="2021-02-26T13:14:56.660" v="19" actId="20577"/>
          <ac:spMkLst>
            <pc:docMk/>
            <pc:sldMk cId="2026753186" sldId="256"/>
            <ac:spMk id="6" creationId="{A6C51DF9-5DA4-4BE9-A5AA-CE48632A12EE}"/>
          </ac:spMkLst>
        </pc:spChg>
      </pc:sldChg>
      <pc:sldChg chg="modSp mod">
        <pc:chgData name="FERNANDA ROCHA MARTINS" userId="6bb4f3da-919d-418b-bf35-e9efd434f73f" providerId="ADAL" clId="{ACFAA5E8-2E80-4835-84BF-8962E0B2BF54}" dt="2021-02-26T13:17:57.008" v="177" actId="20577"/>
        <pc:sldMkLst>
          <pc:docMk/>
          <pc:sldMk cId="6132688" sldId="257"/>
        </pc:sldMkLst>
        <pc:graphicFrameChg chg="mod modGraphic">
          <ac:chgData name="FERNANDA ROCHA MARTINS" userId="6bb4f3da-919d-418b-bf35-e9efd434f73f" providerId="ADAL" clId="{ACFAA5E8-2E80-4835-84BF-8962E0B2BF54}" dt="2021-02-26T13:17:57.008" v="177" actId="20577"/>
          <ac:graphicFrameMkLst>
            <pc:docMk/>
            <pc:sldMk cId="6132688" sldId="257"/>
            <ac:graphicFrameMk id="7" creationId="{FDBDFB3A-BC72-457C-B566-3AAD4D6CD049}"/>
          </ac:graphicFrameMkLst>
        </pc:graphicFrameChg>
      </pc:sldChg>
      <pc:sldChg chg="modSp mod">
        <pc:chgData name="FERNANDA ROCHA MARTINS" userId="6bb4f3da-919d-418b-bf35-e9efd434f73f" providerId="ADAL" clId="{ACFAA5E8-2E80-4835-84BF-8962E0B2BF54}" dt="2021-02-26T18:25:42.532" v="13807" actId="20577"/>
        <pc:sldMkLst>
          <pc:docMk/>
          <pc:sldMk cId="1555631529" sldId="299"/>
        </pc:sldMkLst>
        <pc:spChg chg="mod">
          <ac:chgData name="FERNANDA ROCHA MARTINS" userId="6bb4f3da-919d-418b-bf35-e9efd434f73f" providerId="ADAL" clId="{ACFAA5E8-2E80-4835-84BF-8962E0B2BF54}" dt="2021-02-26T18:25:42.532" v="13807" actId="20577"/>
          <ac:spMkLst>
            <pc:docMk/>
            <pc:sldMk cId="1555631529" sldId="299"/>
            <ac:spMk id="2" creationId="{2B4303E1-661B-4C48-8276-E1C59C3FB050}"/>
          </ac:spMkLst>
        </pc:spChg>
      </pc:sldChg>
      <pc:sldChg chg="modSp mod">
        <pc:chgData name="FERNANDA ROCHA MARTINS" userId="6bb4f3da-919d-418b-bf35-e9efd434f73f" providerId="ADAL" clId="{ACFAA5E8-2E80-4835-84BF-8962E0B2BF54}" dt="2021-03-19T14:48:55.517" v="15774" actId="20577"/>
        <pc:sldMkLst>
          <pc:docMk/>
          <pc:sldMk cId="2624473518" sldId="308"/>
        </pc:sldMkLst>
        <pc:spChg chg="mod">
          <ac:chgData name="FERNANDA ROCHA MARTINS" userId="6bb4f3da-919d-418b-bf35-e9efd434f73f" providerId="ADAL" clId="{ACFAA5E8-2E80-4835-84BF-8962E0B2BF54}" dt="2021-03-19T14:48:55.517" v="15774" actId="20577"/>
          <ac:spMkLst>
            <pc:docMk/>
            <pc:sldMk cId="2624473518" sldId="308"/>
            <ac:spMk id="2" creationId="{2B4303E1-661B-4C48-8276-E1C59C3FB050}"/>
          </ac:spMkLst>
        </pc:spChg>
      </pc:sldChg>
      <pc:sldChg chg="modSp mod">
        <pc:chgData name="FERNANDA ROCHA MARTINS" userId="6bb4f3da-919d-418b-bf35-e9efd434f73f" providerId="ADAL" clId="{ACFAA5E8-2E80-4835-84BF-8962E0B2BF54}" dt="2021-02-26T19:25:15.274" v="15314" actId="6549"/>
        <pc:sldMkLst>
          <pc:docMk/>
          <pc:sldMk cId="2250360099" sldId="309"/>
        </pc:sldMkLst>
        <pc:spChg chg="mod">
          <ac:chgData name="FERNANDA ROCHA MARTINS" userId="6bb4f3da-919d-418b-bf35-e9efd434f73f" providerId="ADAL" clId="{ACFAA5E8-2E80-4835-84BF-8962E0B2BF54}" dt="2021-02-26T19:25:15.274" v="15314" actId="6549"/>
          <ac:spMkLst>
            <pc:docMk/>
            <pc:sldMk cId="2250360099" sldId="309"/>
            <ac:spMk id="2" creationId="{2B4303E1-661B-4C48-8276-E1C59C3FB050}"/>
          </ac:spMkLst>
        </pc:spChg>
      </pc:sldChg>
      <pc:sldChg chg="modSp mod">
        <pc:chgData name="FERNANDA ROCHA MARTINS" userId="6bb4f3da-919d-418b-bf35-e9efd434f73f" providerId="ADAL" clId="{ACFAA5E8-2E80-4835-84BF-8962E0B2BF54}" dt="2021-02-26T18:32:51.889" v="13857" actId="20577"/>
        <pc:sldMkLst>
          <pc:docMk/>
          <pc:sldMk cId="2274528102" sldId="310"/>
        </pc:sldMkLst>
        <pc:spChg chg="mod">
          <ac:chgData name="FERNANDA ROCHA MARTINS" userId="6bb4f3da-919d-418b-bf35-e9efd434f73f" providerId="ADAL" clId="{ACFAA5E8-2E80-4835-84BF-8962E0B2BF54}" dt="2021-02-26T18:32:51.889" v="13857" actId="20577"/>
          <ac:spMkLst>
            <pc:docMk/>
            <pc:sldMk cId="2274528102" sldId="310"/>
            <ac:spMk id="2" creationId="{2B4303E1-661B-4C48-8276-E1C59C3FB050}"/>
          </ac:spMkLst>
        </pc:spChg>
      </pc:sldChg>
      <pc:sldChg chg="modSp mod">
        <pc:chgData name="FERNANDA ROCHA MARTINS" userId="6bb4f3da-919d-418b-bf35-e9efd434f73f" providerId="ADAL" clId="{ACFAA5E8-2E80-4835-84BF-8962E0B2BF54}" dt="2021-02-26T14:25:10.964" v="4616" actId="20577"/>
        <pc:sldMkLst>
          <pc:docMk/>
          <pc:sldMk cId="2862205647" sldId="311"/>
        </pc:sldMkLst>
        <pc:spChg chg="mod">
          <ac:chgData name="FERNANDA ROCHA MARTINS" userId="6bb4f3da-919d-418b-bf35-e9efd434f73f" providerId="ADAL" clId="{ACFAA5E8-2E80-4835-84BF-8962E0B2BF54}" dt="2021-02-26T14:25:10.964" v="4616" actId="20577"/>
          <ac:spMkLst>
            <pc:docMk/>
            <pc:sldMk cId="2862205647" sldId="311"/>
            <ac:spMk id="2" creationId="{2B4303E1-661B-4C48-8276-E1C59C3FB050}"/>
          </ac:spMkLst>
        </pc:spChg>
      </pc:sldChg>
      <pc:sldChg chg="modSp mod">
        <pc:chgData name="FERNANDA ROCHA MARTINS" userId="6bb4f3da-919d-418b-bf35-e9efd434f73f" providerId="ADAL" clId="{ACFAA5E8-2E80-4835-84BF-8962E0B2BF54}" dt="2021-02-26T13:44:26.196" v="1960" actId="20577"/>
        <pc:sldMkLst>
          <pc:docMk/>
          <pc:sldMk cId="1292430832" sldId="313"/>
        </pc:sldMkLst>
        <pc:spChg chg="mod">
          <ac:chgData name="FERNANDA ROCHA MARTINS" userId="6bb4f3da-919d-418b-bf35-e9efd434f73f" providerId="ADAL" clId="{ACFAA5E8-2E80-4835-84BF-8962E0B2BF54}" dt="2021-02-26T13:44:26.196" v="1960" actId="20577"/>
          <ac:spMkLst>
            <pc:docMk/>
            <pc:sldMk cId="1292430832" sldId="313"/>
            <ac:spMk id="2" creationId="{2B4303E1-661B-4C48-8276-E1C59C3FB050}"/>
          </ac:spMkLst>
        </pc:spChg>
      </pc:sldChg>
      <pc:sldChg chg="modSp mod">
        <pc:chgData name="FERNANDA ROCHA MARTINS" userId="6bb4f3da-919d-418b-bf35-e9efd434f73f" providerId="ADAL" clId="{ACFAA5E8-2E80-4835-84BF-8962E0B2BF54}" dt="2021-02-26T18:35:00.895" v="13866" actId="6549"/>
        <pc:sldMkLst>
          <pc:docMk/>
          <pc:sldMk cId="3669793566" sldId="315"/>
        </pc:sldMkLst>
        <pc:spChg chg="mod">
          <ac:chgData name="FERNANDA ROCHA MARTINS" userId="6bb4f3da-919d-418b-bf35-e9efd434f73f" providerId="ADAL" clId="{ACFAA5E8-2E80-4835-84BF-8962E0B2BF54}" dt="2021-02-26T18:35:00.895" v="13866" actId="6549"/>
          <ac:spMkLst>
            <pc:docMk/>
            <pc:sldMk cId="3669793566" sldId="315"/>
            <ac:spMk id="2" creationId="{2B4303E1-661B-4C48-8276-E1C59C3FB050}"/>
          </ac:spMkLst>
        </pc:spChg>
      </pc:sldChg>
      <pc:sldChg chg="modSp mod">
        <pc:chgData name="FERNANDA ROCHA MARTINS" userId="6bb4f3da-919d-418b-bf35-e9efd434f73f" providerId="ADAL" clId="{ACFAA5E8-2E80-4835-84BF-8962E0B2BF54}" dt="2021-02-26T15:14:12.639" v="8167" actId="20577"/>
        <pc:sldMkLst>
          <pc:docMk/>
          <pc:sldMk cId="2589644306" sldId="316"/>
        </pc:sldMkLst>
        <pc:spChg chg="mod">
          <ac:chgData name="FERNANDA ROCHA MARTINS" userId="6bb4f3da-919d-418b-bf35-e9efd434f73f" providerId="ADAL" clId="{ACFAA5E8-2E80-4835-84BF-8962E0B2BF54}" dt="2021-02-26T15:14:12.639" v="8167" actId="20577"/>
          <ac:spMkLst>
            <pc:docMk/>
            <pc:sldMk cId="2589644306" sldId="316"/>
            <ac:spMk id="2" creationId="{2B4303E1-661B-4C48-8276-E1C59C3FB050}"/>
          </ac:spMkLst>
        </pc:spChg>
      </pc:sldChg>
      <pc:sldChg chg="modSp mod">
        <pc:chgData name="FERNANDA ROCHA MARTINS" userId="6bb4f3da-919d-418b-bf35-e9efd434f73f" providerId="ADAL" clId="{ACFAA5E8-2E80-4835-84BF-8962E0B2BF54}" dt="2021-02-26T18:37:13.940" v="13868" actId="20577"/>
        <pc:sldMkLst>
          <pc:docMk/>
          <pc:sldMk cId="1189697270" sldId="317"/>
        </pc:sldMkLst>
        <pc:spChg chg="mod">
          <ac:chgData name="FERNANDA ROCHA MARTINS" userId="6bb4f3da-919d-418b-bf35-e9efd434f73f" providerId="ADAL" clId="{ACFAA5E8-2E80-4835-84BF-8962E0B2BF54}" dt="2021-02-26T18:37:13.940" v="13868" actId="20577"/>
          <ac:spMkLst>
            <pc:docMk/>
            <pc:sldMk cId="1189697270" sldId="317"/>
            <ac:spMk id="2" creationId="{2B4303E1-661B-4C48-8276-E1C59C3FB050}"/>
          </ac:spMkLst>
        </pc:spChg>
      </pc:sldChg>
      <pc:sldChg chg="modSp mod">
        <pc:chgData name="FERNANDA ROCHA MARTINS" userId="6bb4f3da-919d-418b-bf35-e9efd434f73f" providerId="ADAL" clId="{ACFAA5E8-2E80-4835-84BF-8962E0B2BF54}" dt="2021-02-26T19:23:16.257" v="15279" actId="21"/>
        <pc:sldMkLst>
          <pc:docMk/>
          <pc:sldMk cId="3472045890" sldId="318"/>
        </pc:sldMkLst>
        <pc:spChg chg="mod">
          <ac:chgData name="FERNANDA ROCHA MARTINS" userId="6bb4f3da-919d-418b-bf35-e9efd434f73f" providerId="ADAL" clId="{ACFAA5E8-2E80-4835-84BF-8962E0B2BF54}" dt="2021-02-26T19:23:16.257" v="15279" actId="21"/>
          <ac:spMkLst>
            <pc:docMk/>
            <pc:sldMk cId="3472045890" sldId="318"/>
            <ac:spMk id="2" creationId="{2B4303E1-661B-4C48-8276-E1C59C3FB050}"/>
          </ac:spMkLst>
        </pc:spChg>
      </pc:sldChg>
      <pc:sldChg chg="modSp mod">
        <pc:chgData name="FERNANDA ROCHA MARTINS" userId="6bb4f3da-919d-418b-bf35-e9efd434f73f" providerId="ADAL" clId="{ACFAA5E8-2E80-4835-84BF-8962E0B2BF54}" dt="2021-02-26T19:23:24.310" v="15284" actId="6549"/>
        <pc:sldMkLst>
          <pc:docMk/>
          <pc:sldMk cId="2375403692" sldId="319"/>
        </pc:sldMkLst>
        <pc:spChg chg="mod">
          <ac:chgData name="FERNANDA ROCHA MARTINS" userId="6bb4f3da-919d-418b-bf35-e9efd434f73f" providerId="ADAL" clId="{ACFAA5E8-2E80-4835-84BF-8962E0B2BF54}" dt="2021-02-26T19:23:24.310" v="15284" actId="6549"/>
          <ac:spMkLst>
            <pc:docMk/>
            <pc:sldMk cId="2375403692" sldId="319"/>
            <ac:spMk id="2" creationId="{2B4303E1-661B-4C48-8276-E1C59C3FB050}"/>
          </ac:spMkLst>
        </pc:spChg>
      </pc:sldChg>
      <pc:sldChg chg="modSp mod">
        <pc:chgData name="FERNANDA ROCHA MARTINS" userId="6bb4f3da-919d-418b-bf35-e9efd434f73f" providerId="ADAL" clId="{ACFAA5E8-2E80-4835-84BF-8962E0B2BF54}" dt="2021-03-20T15:18:34.112" v="15793" actId="20577"/>
        <pc:sldMkLst>
          <pc:docMk/>
          <pc:sldMk cId="3331265213" sldId="320"/>
        </pc:sldMkLst>
        <pc:spChg chg="mod">
          <ac:chgData name="FERNANDA ROCHA MARTINS" userId="6bb4f3da-919d-418b-bf35-e9efd434f73f" providerId="ADAL" clId="{ACFAA5E8-2E80-4835-84BF-8962E0B2BF54}" dt="2021-03-20T15:18:34.112" v="15793" actId="20577"/>
          <ac:spMkLst>
            <pc:docMk/>
            <pc:sldMk cId="3331265213" sldId="320"/>
            <ac:spMk id="2" creationId="{2B4303E1-661B-4C48-8276-E1C59C3FB050}"/>
          </ac:spMkLst>
        </pc:spChg>
      </pc:sldChg>
      <pc:sldChg chg="modSp mod">
        <pc:chgData name="FERNANDA ROCHA MARTINS" userId="6bb4f3da-919d-418b-bf35-e9efd434f73f" providerId="ADAL" clId="{ACFAA5E8-2E80-4835-84BF-8962E0B2BF54}" dt="2021-02-26T19:24:08.713" v="15293" actId="20577"/>
        <pc:sldMkLst>
          <pc:docMk/>
          <pc:sldMk cId="1780848287" sldId="321"/>
        </pc:sldMkLst>
        <pc:spChg chg="mod">
          <ac:chgData name="FERNANDA ROCHA MARTINS" userId="6bb4f3da-919d-418b-bf35-e9efd434f73f" providerId="ADAL" clId="{ACFAA5E8-2E80-4835-84BF-8962E0B2BF54}" dt="2021-02-26T19:24:08.713" v="15293" actId="20577"/>
          <ac:spMkLst>
            <pc:docMk/>
            <pc:sldMk cId="1780848287" sldId="321"/>
            <ac:spMk id="2" creationId="{2B4303E1-661B-4C48-8276-E1C59C3FB050}"/>
          </ac:spMkLst>
        </pc:spChg>
      </pc:sldChg>
      <pc:sldChg chg="modSp mod">
        <pc:chgData name="FERNANDA ROCHA MARTINS" userId="6bb4f3da-919d-418b-bf35-e9efd434f73f" providerId="ADAL" clId="{ACFAA5E8-2E80-4835-84BF-8962E0B2BF54}" dt="2021-02-26T19:24:15.119" v="15297" actId="20577"/>
        <pc:sldMkLst>
          <pc:docMk/>
          <pc:sldMk cId="4072235126" sldId="322"/>
        </pc:sldMkLst>
        <pc:spChg chg="mod">
          <ac:chgData name="FERNANDA ROCHA MARTINS" userId="6bb4f3da-919d-418b-bf35-e9efd434f73f" providerId="ADAL" clId="{ACFAA5E8-2E80-4835-84BF-8962E0B2BF54}" dt="2021-02-26T19:24:15.119" v="15297" actId="20577"/>
          <ac:spMkLst>
            <pc:docMk/>
            <pc:sldMk cId="4072235126" sldId="322"/>
            <ac:spMk id="2" creationId="{2B4303E1-661B-4C48-8276-E1C59C3FB050}"/>
          </ac:spMkLst>
        </pc:spChg>
      </pc:sldChg>
      <pc:sldChg chg="modSp mod">
        <pc:chgData name="FERNANDA ROCHA MARTINS" userId="6bb4f3da-919d-418b-bf35-e9efd434f73f" providerId="ADAL" clId="{ACFAA5E8-2E80-4835-84BF-8962E0B2BF54}" dt="2021-02-26T19:24:19.388" v="15299" actId="20577"/>
        <pc:sldMkLst>
          <pc:docMk/>
          <pc:sldMk cId="2259409389" sldId="323"/>
        </pc:sldMkLst>
        <pc:spChg chg="mod">
          <ac:chgData name="FERNANDA ROCHA MARTINS" userId="6bb4f3da-919d-418b-bf35-e9efd434f73f" providerId="ADAL" clId="{ACFAA5E8-2E80-4835-84BF-8962E0B2BF54}" dt="2021-02-26T19:24:19.388" v="15299" actId="20577"/>
          <ac:spMkLst>
            <pc:docMk/>
            <pc:sldMk cId="2259409389" sldId="323"/>
            <ac:spMk id="2" creationId="{2B4303E1-661B-4C48-8276-E1C59C3FB050}"/>
          </ac:spMkLst>
        </pc:spChg>
      </pc:sldChg>
      <pc:sldChg chg="modSp mod">
        <pc:chgData name="FERNANDA ROCHA MARTINS" userId="6bb4f3da-919d-418b-bf35-e9efd434f73f" providerId="ADAL" clId="{ACFAA5E8-2E80-4835-84BF-8962E0B2BF54}" dt="2021-03-19T15:03:09.906" v="15785" actId="313"/>
        <pc:sldMkLst>
          <pc:docMk/>
          <pc:sldMk cId="222283086" sldId="324"/>
        </pc:sldMkLst>
        <pc:spChg chg="mod">
          <ac:chgData name="FERNANDA ROCHA MARTINS" userId="6bb4f3da-919d-418b-bf35-e9efd434f73f" providerId="ADAL" clId="{ACFAA5E8-2E80-4835-84BF-8962E0B2BF54}" dt="2021-03-19T15:03:09.906" v="15785" actId="313"/>
          <ac:spMkLst>
            <pc:docMk/>
            <pc:sldMk cId="222283086" sldId="324"/>
            <ac:spMk id="2" creationId="{2B4303E1-661B-4C48-8276-E1C59C3FB050}"/>
          </ac:spMkLst>
        </pc:spChg>
      </pc:sldChg>
      <pc:sldChg chg="modSp mod">
        <pc:chgData name="FERNANDA ROCHA MARTINS" userId="6bb4f3da-919d-418b-bf35-e9efd434f73f" providerId="ADAL" clId="{ACFAA5E8-2E80-4835-84BF-8962E0B2BF54}" dt="2021-02-26T16:35:39.930" v="10668" actId="21"/>
        <pc:sldMkLst>
          <pc:docMk/>
          <pc:sldMk cId="3988938041" sldId="325"/>
        </pc:sldMkLst>
        <pc:spChg chg="mod">
          <ac:chgData name="FERNANDA ROCHA MARTINS" userId="6bb4f3da-919d-418b-bf35-e9efd434f73f" providerId="ADAL" clId="{ACFAA5E8-2E80-4835-84BF-8962E0B2BF54}" dt="2021-02-26T16:35:39.930" v="10668" actId="21"/>
          <ac:spMkLst>
            <pc:docMk/>
            <pc:sldMk cId="3988938041" sldId="325"/>
            <ac:spMk id="2" creationId="{2B4303E1-661B-4C48-8276-E1C59C3FB050}"/>
          </ac:spMkLst>
        </pc:spChg>
      </pc:sldChg>
      <pc:sldChg chg="modSp mod">
        <pc:chgData name="FERNANDA ROCHA MARTINS" userId="6bb4f3da-919d-418b-bf35-e9efd434f73f" providerId="ADAL" clId="{ACFAA5E8-2E80-4835-84BF-8962E0B2BF54}" dt="2021-02-26T16:37:08.244" v="10747" actId="20577"/>
        <pc:sldMkLst>
          <pc:docMk/>
          <pc:sldMk cId="1679054710" sldId="326"/>
        </pc:sldMkLst>
        <pc:spChg chg="mod">
          <ac:chgData name="FERNANDA ROCHA MARTINS" userId="6bb4f3da-919d-418b-bf35-e9efd434f73f" providerId="ADAL" clId="{ACFAA5E8-2E80-4835-84BF-8962E0B2BF54}" dt="2021-02-26T16:37:08.244" v="10747" actId="20577"/>
          <ac:spMkLst>
            <pc:docMk/>
            <pc:sldMk cId="1679054710" sldId="326"/>
            <ac:spMk id="2" creationId="{2B4303E1-661B-4C48-8276-E1C59C3FB050}"/>
          </ac:spMkLst>
        </pc:spChg>
      </pc:sldChg>
      <pc:sldChg chg="modSp mod">
        <pc:chgData name="FERNANDA ROCHA MARTINS" userId="6bb4f3da-919d-418b-bf35-e9efd434f73f" providerId="ADAL" clId="{ACFAA5E8-2E80-4835-84BF-8962E0B2BF54}" dt="2021-02-26T17:04:39.579" v="10869" actId="6549"/>
        <pc:sldMkLst>
          <pc:docMk/>
          <pc:sldMk cId="972584116" sldId="327"/>
        </pc:sldMkLst>
        <pc:spChg chg="mod">
          <ac:chgData name="FERNANDA ROCHA MARTINS" userId="6bb4f3da-919d-418b-bf35-e9efd434f73f" providerId="ADAL" clId="{ACFAA5E8-2E80-4835-84BF-8962E0B2BF54}" dt="2021-02-26T17:04:39.579" v="10869" actId="6549"/>
          <ac:spMkLst>
            <pc:docMk/>
            <pc:sldMk cId="972584116" sldId="327"/>
            <ac:spMk id="2" creationId="{2B4303E1-661B-4C48-8276-E1C59C3FB050}"/>
          </ac:spMkLst>
        </pc:spChg>
      </pc:sldChg>
      <pc:sldChg chg="modSp mod">
        <pc:chgData name="FERNANDA ROCHA MARTINS" userId="6bb4f3da-919d-418b-bf35-e9efd434f73f" providerId="ADAL" clId="{ACFAA5E8-2E80-4835-84BF-8962E0B2BF54}" dt="2021-02-26T18:48:45.966" v="13887" actId="6549"/>
        <pc:sldMkLst>
          <pc:docMk/>
          <pc:sldMk cId="2716220350" sldId="328"/>
        </pc:sldMkLst>
        <pc:spChg chg="mod">
          <ac:chgData name="FERNANDA ROCHA MARTINS" userId="6bb4f3da-919d-418b-bf35-e9efd434f73f" providerId="ADAL" clId="{ACFAA5E8-2E80-4835-84BF-8962E0B2BF54}" dt="2021-02-26T18:48:45.966" v="13887" actId="6549"/>
          <ac:spMkLst>
            <pc:docMk/>
            <pc:sldMk cId="2716220350" sldId="328"/>
            <ac:spMk id="2" creationId="{2B4303E1-661B-4C48-8276-E1C59C3FB050}"/>
          </ac:spMkLst>
        </pc:spChg>
      </pc:sldChg>
      <pc:sldChg chg="modSp mod">
        <pc:chgData name="FERNANDA ROCHA MARTINS" userId="6bb4f3da-919d-418b-bf35-e9efd434f73f" providerId="ADAL" clId="{ACFAA5E8-2E80-4835-84BF-8962E0B2BF54}" dt="2021-02-26T17:08:32.481" v="11110" actId="113"/>
        <pc:sldMkLst>
          <pc:docMk/>
          <pc:sldMk cId="1794542057" sldId="329"/>
        </pc:sldMkLst>
        <pc:spChg chg="mod">
          <ac:chgData name="FERNANDA ROCHA MARTINS" userId="6bb4f3da-919d-418b-bf35-e9efd434f73f" providerId="ADAL" clId="{ACFAA5E8-2E80-4835-84BF-8962E0B2BF54}" dt="2021-02-26T17:08:32.481" v="11110" actId="113"/>
          <ac:spMkLst>
            <pc:docMk/>
            <pc:sldMk cId="1794542057" sldId="329"/>
            <ac:spMk id="2" creationId="{2B4303E1-661B-4C48-8276-E1C59C3FB050}"/>
          </ac:spMkLst>
        </pc:spChg>
      </pc:sldChg>
      <pc:sldChg chg="modSp mod">
        <pc:chgData name="FERNANDA ROCHA MARTINS" userId="6bb4f3da-919d-418b-bf35-e9efd434f73f" providerId="ADAL" clId="{ACFAA5E8-2E80-4835-84BF-8962E0B2BF54}" dt="2021-02-26T17:12:23.985" v="11217" actId="20577"/>
        <pc:sldMkLst>
          <pc:docMk/>
          <pc:sldMk cId="2470982659" sldId="330"/>
        </pc:sldMkLst>
        <pc:spChg chg="mod">
          <ac:chgData name="FERNANDA ROCHA MARTINS" userId="6bb4f3da-919d-418b-bf35-e9efd434f73f" providerId="ADAL" clId="{ACFAA5E8-2E80-4835-84BF-8962E0B2BF54}" dt="2021-02-26T17:12:23.985" v="11217" actId="20577"/>
          <ac:spMkLst>
            <pc:docMk/>
            <pc:sldMk cId="2470982659" sldId="330"/>
            <ac:spMk id="2" creationId="{2B4303E1-661B-4C48-8276-E1C59C3FB050}"/>
          </ac:spMkLst>
        </pc:spChg>
      </pc:sldChg>
      <pc:sldChg chg="modSp mod">
        <pc:chgData name="FERNANDA ROCHA MARTINS" userId="6bb4f3da-919d-418b-bf35-e9efd434f73f" providerId="ADAL" clId="{ACFAA5E8-2E80-4835-84BF-8962E0B2BF54}" dt="2021-02-26T17:15:44.085" v="11349" actId="6549"/>
        <pc:sldMkLst>
          <pc:docMk/>
          <pc:sldMk cId="3546627818" sldId="331"/>
        </pc:sldMkLst>
        <pc:spChg chg="mod">
          <ac:chgData name="FERNANDA ROCHA MARTINS" userId="6bb4f3da-919d-418b-bf35-e9efd434f73f" providerId="ADAL" clId="{ACFAA5E8-2E80-4835-84BF-8962E0B2BF54}" dt="2021-02-26T17:15:44.085" v="11349" actId="6549"/>
          <ac:spMkLst>
            <pc:docMk/>
            <pc:sldMk cId="3546627818" sldId="331"/>
            <ac:spMk id="2" creationId="{2B4303E1-661B-4C48-8276-E1C59C3FB050}"/>
          </ac:spMkLst>
        </pc:spChg>
      </pc:sldChg>
      <pc:sldChg chg="modSp mod">
        <pc:chgData name="FERNANDA ROCHA MARTINS" userId="6bb4f3da-919d-418b-bf35-e9efd434f73f" providerId="ADAL" clId="{ACFAA5E8-2E80-4835-84BF-8962E0B2BF54}" dt="2021-02-26T17:25:29.960" v="11604" actId="114"/>
        <pc:sldMkLst>
          <pc:docMk/>
          <pc:sldMk cId="58375936" sldId="332"/>
        </pc:sldMkLst>
        <pc:spChg chg="mod">
          <ac:chgData name="FERNANDA ROCHA MARTINS" userId="6bb4f3da-919d-418b-bf35-e9efd434f73f" providerId="ADAL" clId="{ACFAA5E8-2E80-4835-84BF-8962E0B2BF54}" dt="2021-02-26T17:25:29.960" v="11604" actId="114"/>
          <ac:spMkLst>
            <pc:docMk/>
            <pc:sldMk cId="58375936" sldId="332"/>
            <ac:spMk id="2" creationId="{2B4303E1-661B-4C48-8276-E1C59C3FB050}"/>
          </ac:spMkLst>
        </pc:spChg>
      </pc:sldChg>
      <pc:sldChg chg="modSp mod">
        <pc:chgData name="FERNANDA ROCHA MARTINS" userId="6bb4f3da-919d-418b-bf35-e9efd434f73f" providerId="ADAL" clId="{ACFAA5E8-2E80-4835-84BF-8962E0B2BF54}" dt="2021-02-26T17:29:02.189" v="11805" actId="20577"/>
        <pc:sldMkLst>
          <pc:docMk/>
          <pc:sldMk cId="1105498025" sldId="333"/>
        </pc:sldMkLst>
        <pc:spChg chg="mod">
          <ac:chgData name="FERNANDA ROCHA MARTINS" userId="6bb4f3da-919d-418b-bf35-e9efd434f73f" providerId="ADAL" clId="{ACFAA5E8-2E80-4835-84BF-8962E0B2BF54}" dt="2021-02-26T17:29:02.189" v="11805" actId="20577"/>
          <ac:spMkLst>
            <pc:docMk/>
            <pc:sldMk cId="1105498025" sldId="333"/>
            <ac:spMk id="2" creationId="{2B4303E1-661B-4C48-8276-E1C59C3FB050}"/>
          </ac:spMkLst>
        </pc:spChg>
      </pc:sldChg>
      <pc:sldChg chg="modSp mod">
        <pc:chgData name="FERNANDA ROCHA MARTINS" userId="6bb4f3da-919d-418b-bf35-e9efd434f73f" providerId="ADAL" clId="{ACFAA5E8-2E80-4835-84BF-8962E0B2BF54}" dt="2021-02-26T19:24:36.275" v="15303" actId="20577"/>
        <pc:sldMkLst>
          <pc:docMk/>
          <pc:sldMk cId="3042981754" sldId="334"/>
        </pc:sldMkLst>
        <pc:spChg chg="mod">
          <ac:chgData name="FERNANDA ROCHA MARTINS" userId="6bb4f3da-919d-418b-bf35-e9efd434f73f" providerId="ADAL" clId="{ACFAA5E8-2E80-4835-84BF-8962E0B2BF54}" dt="2021-02-26T19:24:36.275" v="15303" actId="20577"/>
          <ac:spMkLst>
            <pc:docMk/>
            <pc:sldMk cId="3042981754" sldId="334"/>
            <ac:spMk id="2" creationId="{2B4303E1-661B-4C48-8276-E1C59C3FB050}"/>
          </ac:spMkLst>
        </pc:spChg>
      </pc:sldChg>
      <pc:sldChg chg="delSp modSp mod">
        <pc:chgData name="FERNANDA ROCHA MARTINS" userId="6bb4f3da-919d-418b-bf35-e9efd434f73f" providerId="ADAL" clId="{ACFAA5E8-2E80-4835-84BF-8962E0B2BF54}" dt="2021-02-26T19:24:40.776" v="15305" actId="20577"/>
        <pc:sldMkLst>
          <pc:docMk/>
          <pc:sldMk cId="296856744" sldId="335"/>
        </pc:sldMkLst>
        <pc:spChg chg="mod">
          <ac:chgData name="FERNANDA ROCHA MARTINS" userId="6bb4f3da-919d-418b-bf35-e9efd434f73f" providerId="ADAL" clId="{ACFAA5E8-2E80-4835-84BF-8962E0B2BF54}" dt="2021-02-26T19:24:40.776" v="15305" actId="20577"/>
          <ac:spMkLst>
            <pc:docMk/>
            <pc:sldMk cId="296856744" sldId="335"/>
            <ac:spMk id="2" creationId="{2B4303E1-661B-4C48-8276-E1C59C3FB050}"/>
          </ac:spMkLst>
        </pc:spChg>
        <pc:graphicFrameChg chg="del">
          <ac:chgData name="FERNANDA ROCHA MARTINS" userId="6bb4f3da-919d-418b-bf35-e9efd434f73f" providerId="ADAL" clId="{ACFAA5E8-2E80-4835-84BF-8962E0B2BF54}" dt="2021-02-26T17:35:12.732" v="12055" actId="478"/>
          <ac:graphicFrameMkLst>
            <pc:docMk/>
            <pc:sldMk cId="296856744" sldId="335"/>
            <ac:graphicFrameMk id="3" creationId="{D3940C86-6B12-4CF3-BFA0-6C61E3472044}"/>
          </ac:graphicFrameMkLst>
        </pc:graphicFrameChg>
      </pc:sldChg>
      <pc:sldChg chg="modSp mod">
        <pc:chgData name="FERNANDA ROCHA MARTINS" userId="6bb4f3da-919d-418b-bf35-e9efd434f73f" providerId="ADAL" clId="{ACFAA5E8-2E80-4835-84BF-8962E0B2BF54}" dt="2021-02-26T17:49:38.395" v="12567" actId="21"/>
        <pc:sldMkLst>
          <pc:docMk/>
          <pc:sldMk cId="2034947816" sldId="336"/>
        </pc:sldMkLst>
        <pc:spChg chg="mod">
          <ac:chgData name="FERNANDA ROCHA MARTINS" userId="6bb4f3da-919d-418b-bf35-e9efd434f73f" providerId="ADAL" clId="{ACFAA5E8-2E80-4835-84BF-8962E0B2BF54}" dt="2021-02-26T17:49:38.395" v="12567" actId="21"/>
          <ac:spMkLst>
            <pc:docMk/>
            <pc:sldMk cId="2034947816" sldId="336"/>
            <ac:spMk id="2" creationId="{2B4303E1-661B-4C48-8276-E1C59C3FB050}"/>
          </ac:spMkLst>
        </pc:spChg>
      </pc:sldChg>
      <pc:sldChg chg="modSp mod">
        <pc:chgData name="FERNANDA ROCHA MARTINS" userId="6bb4f3da-919d-418b-bf35-e9efd434f73f" providerId="ADAL" clId="{ACFAA5E8-2E80-4835-84BF-8962E0B2BF54}" dt="2021-02-26T19:24:51.814" v="15311" actId="20577"/>
        <pc:sldMkLst>
          <pc:docMk/>
          <pc:sldMk cId="1196284605" sldId="337"/>
        </pc:sldMkLst>
        <pc:spChg chg="mod">
          <ac:chgData name="FERNANDA ROCHA MARTINS" userId="6bb4f3da-919d-418b-bf35-e9efd434f73f" providerId="ADAL" clId="{ACFAA5E8-2E80-4835-84BF-8962E0B2BF54}" dt="2021-02-26T19:24:51.814" v="15311" actId="20577"/>
          <ac:spMkLst>
            <pc:docMk/>
            <pc:sldMk cId="1196284605" sldId="337"/>
            <ac:spMk id="2" creationId="{2B4303E1-661B-4C48-8276-E1C59C3FB050}"/>
          </ac:spMkLst>
        </pc:spChg>
      </pc:sldChg>
      <pc:sldChg chg="modSp mod">
        <pc:chgData name="FERNANDA ROCHA MARTINS" userId="6bb4f3da-919d-418b-bf35-e9efd434f73f" providerId="ADAL" clId="{ACFAA5E8-2E80-4835-84BF-8962E0B2BF54}" dt="2021-02-26T18:06:01.724" v="13163" actId="20577"/>
        <pc:sldMkLst>
          <pc:docMk/>
          <pc:sldMk cId="3477863917" sldId="338"/>
        </pc:sldMkLst>
        <pc:spChg chg="mod">
          <ac:chgData name="FERNANDA ROCHA MARTINS" userId="6bb4f3da-919d-418b-bf35-e9efd434f73f" providerId="ADAL" clId="{ACFAA5E8-2E80-4835-84BF-8962E0B2BF54}" dt="2021-02-26T18:06:01.724" v="13163" actId="20577"/>
          <ac:spMkLst>
            <pc:docMk/>
            <pc:sldMk cId="3477863917" sldId="338"/>
            <ac:spMk id="2" creationId="{2B4303E1-661B-4C48-8276-E1C59C3FB050}"/>
          </ac:spMkLst>
        </pc:spChg>
      </pc:sldChg>
      <pc:sldChg chg="modSp mod">
        <pc:chgData name="FERNANDA ROCHA MARTINS" userId="6bb4f3da-919d-418b-bf35-e9efd434f73f" providerId="ADAL" clId="{ACFAA5E8-2E80-4835-84BF-8962E0B2BF54}" dt="2021-02-26T18:54:08.055" v="13888" actId="113"/>
        <pc:sldMkLst>
          <pc:docMk/>
          <pc:sldMk cId="2851911148" sldId="339"/>
        </pc:sldMkLst>
        <pc:spChg chg="mod">
          <ac:chgData name="FERNANDA ROCHA MARTINS" userId="6bb4f3da-919d-418b-bf35-e9efd434f73f" providerId="ADAL" clId="{ACFAA5E8-2E80-4835-84BF-8962E0B2BF54}" dt="2021-02-26T18:54:08.055" v="13888" actId="113"/>
          <ac:spMkLst>
            <pc:docMk/>
            <pc:sldMk cId="2851911148" sldId="339"/>
            <ac:spMk id="2" creationId="{2B4303E1-661B-4C48-8276-E1C59C3FB050}"/>
          </ac:spMkLst>
        </pc:spChg>
      </pc:sldChg>
      <pc:sldChg chg="modSp mod">
        <pc:chgData name="FERNANDA ROCHA MARTINS" userId="6bb4f3da-919d-418b-bf35-e9efd434f73f" providerId="ADAL" clId="{ACFAA5E8-2E80-4835-84BF-8962E0B2BF54}" dt="2021-02-26T18:07:41.619" v="13241" actId="21"/>
        <pc:sldMkLst>
          <pc:docMk/>
          <pc:sldMk cId="1843274863" sldId="341"/>
        </pc:sldMkLst>
        <pc:spChg chg="mod">
          <ac:chgData name="FERNANDA ROCHA MARTINS" userId="6bb4f3da-919d-418b-bf35-e9efd434f73f" providerId="ADAL" clId="{ACFAA5E8-2E80-4835-84BF-8962E0B2BF54}" dt="2021-02-26T18:07:41.619" v="13241" actId="21"/>
          <ac:spMkLst>
            <pc:docMk/>
            <pc:sldMk cId="1843274863" sldId="341"/>
            <ac:spMk id="2" creationId="{2B4303E1-661B-4C48-8276-E1C59C3FB050}"/>
          </ac:spMkLst>
        </pc:spChg>
      </pc:sldChg>
      <pc:sldChg chg="modSp mod">
        <pc:chgData name="FERNANDA ROCHA MARTINS" userId="6bb4f3da-919d-418b-bf35-e9efd434f73f" providerId="ADAL" clId="{ACFAA5E8-2E80-4835-84BF-8962E0B2BF54}" dt="2021-02-26T19:24:45.701" v="15307" actId="20577"/>
        <pc:sldMkLst>
          <pc:docMk/>
          <pc:sldMk cId="2249283503" sldId="342"/>
        </pc:sldMkLst>
        <pc:spChg chg="mod">
          <ac:chgData name="FERNANDA ROCHA MARTINS" userId="6bb4f3da-919d-418b-bf35-e9efd434f73f" providerId="ADAL" clId="{ACFAA5E8-2E80-4835-84BF-8962E0B2BF54}" dt="2021-02-26T19:24:45.701" v="15307" actId="20577"/>
          <ac:spMkLst>
            <pc:docMk/>
            <pc:sldMk cId="2249283503" sldId="342"/>
            <ac:spMk id="2" creationId="{2B4303E1-661B-4C48-8276-E1C59C3FB050}"/>
          </ac:spMkLst>
        </pc:spChg>
      </pc:sldChg>
      <pc:sldChg chg="modSp mod">
        <pc:chgData name="FERNANDA ROCHA MARTINS" userId="6bb4f3da-919d-418b-bf35-e9efd434f73f" providerId="ADAL" clId="{ACFAA5E8-2E80-4835-84BF-8962E0B2BF54}" dt="2021-02-26T18:13:22.248" v="13531" actId="113"/>
        <pc:sldMkLst>
          <pc:docMk/>
          <pc:sldMk cId="1247843934" sldId="343"/>
        </pc:sldMkLst>
        <pc:spChg chg="mod">
          <ac:chgData name="FERNANDA ROCHA MARTINS" userId="6bb4f3da-919d-418b-bf35-e9efd434f73f" providerId="ADAL" clId="{ACFAA5E8-2E80-4835-84BF-8962E0B2BF54}" dt="2021-02-26T18:13:22.248" v="13531" actId="113"/>
          <ac:spMkLst>
            <pc:docMk/>
            <pc:sldMk cId="1247843934" sldId="343"/>
            <ac:spMk id="2" creationId="{2B4303E1-661B-4C48-8276-E1C59C3FB050}"/>
          </ac:spMkLst>
        </pc:spChg>
      </pc:sldChg>
      <pc:sldChg chg="modSp mod">
        <pc:chgData name="FERNANDA ROCHA MARTINS" userId="6bb4f3da-919d-418b-bf35-e9efd434f73f" providerId="ADAL" clId="{ACFAA5E8-2E80-4835-84BF-8962E0B2BF54}" dt="2021-02-26T18:16:35.780" v="13616" actId="6549"/>
        <pc:sldMkLst>
          <pc:docMk/>
          <pc:sldMk cId="3889907465" sldId="344"/>
        </pc:sldMkLst>
        <pc:spChg chg="mod">
          <ac:chgData name="FERNANDA ROCHA MARTINS" userId="6bb4f3da-919d-418b-bf35-e9efd434f73f" providerId="ADAL" clId="{ACFAA5E8-2E80-4835-84BF-8962E0B2BF54}" dt="2021-02-26T18:16:35.780" v="13616" actId="6549"/>
          <ac:spMkLst>
            <pc:docMk/>
            <pc:sldMk cId="3889907465" sldId="344"/>
            <ac:spMk id="2" creationId="{2B4303E1-661B-4C48-8276-E1C59C3FB050}"/>
          </ac:spMkLst>
        </pc:spChg>
      </pc:sldChg>
      <pc:sldChg chg="modSp mod">
        <pc:chgData name="FERNANDA ROCHA MARTINS" userId="6bb4f3da-919d-418b-bf35-e9efd434f73f" providerId="ADAL" clId="{ACFAA5E8-2E80-4835-84BF-8962E0B2BF54}" dt="2021-02-26T19:24:58.803" v="15313" actId="20577"/>
        <pc:sldMkLst>
          <pc:docMk/>
          <pc:sldMk cId="3318379336" sldId="345"/>
        </pc:sldMkLst>
        <pc:spChg chg="mod">
          <ac:chgData name="FERNANDA ROCHA MARTINS" userId="6bb4f3da-919d-418b-bf35-e9efd434f73f" providerId="ADAL" clId="{ACFAA5E8-2E80-4835-84BF-8962E0B2BF54}" dt="2021-02-26T19:24:58.803" v="15313" actId="20577"/>
          <ac:spMkLst>
            <pc:docMk/>
            <pc:sldMk cId="3318379336" sldId="345"/>
            <ac:spMk id="2" creationId="{2B4303E1-661B-4C48-8276-E1C59C3FB050}"/>
          </ac:spMkLst>
        </pc:spChg>
      </pc:sldChg>
      <pc:sldChg chg="modSp mod">
        <pc:chgData name="FERNANDA ROCHA MARTINS" userId="6bb4f3da-919d-418b-bf35-e9efd434f73f" providerId="ADAL" clId="{ACFAA5E8-2E80-4835-84BF-8962E0B2BF54}" dt="2021-02-26T18:20:10.805" v="13752" actId="20577"/>
        <pc:sldMkLst>
          <pc:docMk/>
          <pc:sldMk cId="166738707" sldId="346"/>
        </pc:sldMkLst>
        <pc:spChg chg="mod">
          <ac:chgData name="FERNANDA ROCHA MARTINS" userId="6bb4f3da-919d-418b-bf35-e9efd434f73f" providerId="ADAL" clId="{ACFAA5E8-2E80-4835-84BF-8962E0B2BF54}" dt="2021-02-26T18:20:10.805" v="13752" actId="20577"/>
          <ac:spMkLst>
            <pc:docMk/>
            <pc:sldMk cId="166738707" sldId="346"/>
            <ac:spMk id="2" creationId="{2B4303E1-661B-4C48-8276-E1C59C3FB050}"/>
          </ac:spMkLst>
        </pc:spChg>
      </pc:sldChg>
      <pc:sldChg chg="del">
        <pc:chgData name="FERNANDA ROCHA MARTINS" userId="6bb4f3da-919d-418b-bf35-e9efd434f73f" providerId="ADAL" clId="{ACFAA5E8-2E80-4835-84BF-8962E0B2BF54}" dt="2021-02-26T18:24:17.398" v="13805" actId="47"/>
        <pc:sldMkLst>
          <pc:docMk/>
          <pc:sldMk cId="2913375938" sldId="347"/>
        </pc:sldMkLst>
      </pc:sldChg>
      <pc:sldChg chg="modSp add mod">
        <pc:chgData name="FERNANDA ROCHA MARTINS" userId="6bb4f3da-919d-418b-bf35-e9efd434f73f" providerId="ADAL" clId="{ACFAA5E8-2E80-4835-84BF-8962E0B2BF54}" dt="2021-02-26T15:35:57.666" v="9803" actId="21"/>
        <pc:sldMkLst>
          <pc:docMk/>
          <pc:sldMk cId="2034372776" sldId="348"/>
        </pc:sldMkLst>
        <pc:spChg chg="mod">
          <ac:chgData name="FERNANDA ROCHA MARTINS" userId="6bb4f3da-919d-418b-bf35-e9efd434f73f" providerId="ADAL" clId="{ACFAA5E8-2E80-4835-84BF-8962E0B2BF54}" dt="2021-02-26T15:35:57.666" v="9803" actId="21"/>
          <ac:spMkLst>
            <pc:docMk/>
            <pc:sldMk cId="2034372776" sldId="348"/>
            <ac:spMk id="2" creationId="{2B4303E1-661B-4C48-8276-E1C59C3FB050}"/>
          </ac:spMkLst>
        </pc:spChg>
      </pc:sldChg>
      <pc:sldChg chg="modSp add mod">
        <pc:chgData name="FERNANDA ROCHA MARTINS" userId="6bb4f3da-919d-418b-bf35-e9efd434f73f" providerId="ADAL" clId="{ACFAA5E8-2E80-4835-84BF-8962E0B2BF54}" dt="2021-02-26T19:19:40.230" v="14733" actId="21"/>
        <pc:sldMkLst>
          <pc:docMk/>
          <pc:sldMk cId="2098722195" sldId="349"/>
        </pc:sldMkLst>
        <pc:spChg chg="mod">
          <ac:chgData name="FERNANDA ROCHA MARTINS" userId="6bb4f3da-919d-418b-bf35-e9efd434f73f" providerId="ADAL" clId="{ACFAA5E8-2E80-4835-84BF-8962E0B2BF54}" dt="2021-02-26T19:19:40.230" v="14733" actId="21"/>
          <ac:spMkLst>
            <pc:docMk/>
            <pc:sldMk cId="2098722195" sldId="349"/>
            <ac:spMk id="2" creationId="{2B4303E1-661B-4C48-8276-E1C59C3FB050}"/>
          </ac:spMkLst>
        </pc:spChg>
      </pc:sldChg>
      <pc:sldChg chg="add del">
        <pc:chgData name="FERNANDA ROCHA MARTINS" userId="6bb4f3da-919d-418b-bf35-e9efd434f73f" providerId="ADAL" clId="{ACFAA5E8-2E80-4835-84BF-8962E0B2BF54}" dt="2021-02-26T15:13:35.632" v="8124"/>
        <pc:sldMkLst>
          <pc:docMk/>
          <pc:sldMk cId="3123354143" sldId="349"/>
        </pc:sldMkLst>
      </pc:sldChg>
      <pc:sldChg chg="modSp add mod">
        <pc:chgData name="FERNANDA ROCHA MARTINS" userId="6bb4f3da-919d-418b-bf35-e9efd434f73f" providerId="ADAL" clId="{ACFAA5E8-2E80-4835-84BF-8962E0B2BF54}" dt="2021-03-20T15:19:37.053" v="15809" actId="20577"/>
        <pc:sldMkLst>
          <pc:docMk/>
          <pc:sldMk cId="3041737793" sldId="350"/>
        </pc:sldMkLst>
        <pc:spChg chg="mod">
          <ac:chgData name="FERNANDA ROCHA MARTINS" userId="6bb4f3da-919d-418b-bf35-e9efd434f73f" providerId="ADAL" clId="{ACFAA5E8-2E80-4835-84BF-8962E0B2BF54}" dt="2021-03-20T15:19:37.053" v="15809" actId="20577"/>
          <ac:spMkLst>
            <pc:docMk/>
            <pc:sldMk cId="3041737793" sldId="350"/>
            <ac:spMk id="2" creationId="{2B4303E1-661B-4C48-8276-E1C59C3FB050}"/>
          </ac:spMkLst>
        </pc:spChg>
      </pc:sldChg>
      <pc:sldChg chg="modSp add mod">
        <pc:chgData name="FERNANDA ROCHA MARTINS" userId="6bb4f3da-919d-418b-bf35-e9efd434f73f" providerId="ADAL" clId="{ACFAA5E8-2E80-4835-84BF-8962E0B2BF54}" dt="2021-02-26T19:23:46.847" v="15286" actId="20577"/>
        <pc:sldMkLst>
          <pc:docMk/>
          <pc:sldMk cId="2076087297" sldId="351"/>
        </pc:sldMkLst>
        <pc:spChg chg="mod">
          <ac:chgData name="FERNANDA ROCHA MARTINS" userId="6bb4f3da-919d-418b-bf35-e9efd434f73f" providerId="ADAL" clId="{ACFAA5E8-2E80-4835-84BF-8962E0B2BF54}" dt="2021-02-26T19:23:46.847" v="15286" actId="20577"/>
          <ac:spMkLst>
            <pc:docMk/>
            <pc:sldMk cId="2076087297" sldId="351"/>
            <ac:spMk id="2" creationId="{2B4303E1-661B-4C48-8276-E1C59C3FB050}"/>
          </ac:spMkLst>
        </pc:spChg>
      </pc:sldChg>
      <pc:sldChg chg="modSp add mod">
        <pc:chgData name="FERNANDA ROCHA MARTINS" userId="6bb4f3da-919d-418b-bf35-e9efd434f73f" providerId="ADAL" clId="{ACFAA5E8-2E80-4835-84BF-8962E0B2BF54}" dt="2021-03-20T15:20:09.463" v="15818" actId="6549"/>
        <pc:sldMkLst>
          <pc:docMk/>
          <pc:sldMk cId="2655572798" sldId="352"/>
        </pc:sldMkLst>
        <pc:spChg chg="mod">
          <ac:chgData name="FERNANDA ROCHA MARTINS" userId="6bb4f3da-919d-418b-bf35-e9efd434f73f" providerId="ADAL" clId="{ACFAA5E8-2E80-4835-84BF-8962E0B2BF54}" dt="2021-03-20T15:20:09.463" v="15818" actId="6549"/>
          <ac:spMkLst>
            <pc:docMk/>
            <pc:sldMk cId="2655572798" sldId="352"/>
            <ac:spMk id="2" creationId="{2B4303E1-661B-4C48-8276-E1C59C3FB050}"/>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ide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2417779" y="802298"/>
            <a:ext cx="8637073" cy="2541431"/>
          </a:xfrm>
        </p:spPr>
        <p:txBody>
          <a:bodyPr bIns="0" anchor="b">
            <a:normAutofit/>
          </a:bodyPr>
          <a:lstStyle>
            <a:lvl1pPr algn="l">
              <a:defRPr sz="6600"/>
            </a:lvl1pPr>
          </a:lstStyle>
          <a:p>
            <a:r>
              <a:rPr lang="pt-BR"/>
              <a:t>Clique para editar o título Mestre</a:t>
            </a:r>
            <a:endParaRPr lang="en-US" dirty="0"/>
          </a:p>
        </p:txBody>
      </p:sp>
      <p:sp>
        <p:nvSpPr>
          <p:cNvPr id="3" name="Subtitle 2"/>
          <p:cNvSpPr>
            <a:spLocks noGrp="1"/>
          </p:cNvSpPr>
          <p:nvPr>
            <p:ph type="subTitle" idx="1"/>
          </p:nvPr>
        </p:nvSpPr>
        <p:spPr>
          <a:xfrm>
            <a:off x="2417780" y="3531204"/>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pt-BR"/>
              <a:t>Clique para editar o estilo do subtítulo Mestre</a:t>
            </a:r>
            <a:endParaRPr lang="en-US" dirty="0"/>
          </a:p>
        </p:txBody>
      </p:sp>
      <p:sp>
        <p:nvSpPr>
          <p:cNvPr id="4" name="Date Placeholder 3"/>
          <p:cNvSpPr>
            <a:spLocks noGrp="1"/>
          </p:cNvSpPr>
          <p:nvPr>
            <p:ph type="dt" sz="half" idx="10"/>
          </p:nvPr>
        </p:nvSpPr>
        <p:spPr/>
        <p:txBody>
          <a:bodyPr/>
          <a:lstStyle/>
          <a:p>
            <a:fld id="{5F16375A-DD5E-414C-9E19-62A3BCB03E75}" type="datetimeFigureOut">
              <a:rPr lang="pt-BR" smtClean="0"/>
              <a:t>20/03/2021</a:t>
            </a:fld>
            <a:endParaRPr lang="pt-BR"/>
          </a:p>
        </p:txBody>
      </p:sp>
      <p:sp>
        <p:nvSpPr>
          <p:cNvPr id="5" name="Footer Placeholder 4"/>
          <p:cNvSpPr>
            <a:spLocks noGrp="1"/>
          </p:cNvSpPr>
          <p:nvPr>
            <p:ph type="ftr" sz="quarter" idx="11"/>
          </p:nvPr>
        </p:nvSpPr>
        <p:spPr>
          <a:xfrm>
            <a:off x="2416500" y="329307"/>
            <a:ext cx="4973915" cy="309201"/>
          </a:xfrm>
        </p:spPr>
        <p:txBody>
          <a:bodyPr/>
          <a:lstStyle/>
          <a:p>
            <a:endParaRPr lang="pt-BR"/>
          </a:p>
        </p:txBody>
      </p:sp>
      <p:sp>
        <p:nvSpPr>
          <p:cNvPr id="6" name="Slide Number Placeholder 5"/>
          <p:cNvSpPr>
            <a:spLocks noGrp="1"/>
          </p:cNvSpPr>
          <p:nvPr>
            <p:ph type="sldNum" sz="quarter" idx="12"/>
          </p:nvPr>
        </p:nvSpPr>
        <p:spPr>
          <a:xfrm>
            <a:off x="1437664" y="798973"/>
            <a:ext cx="811019" cy="503578"/>
          </a:xfrm>
        </p:spPr>
        <p:txBody>
          <a:bodyPr/>
          <a:lstStyle/>
          <a:p>
            <a:fld id="{EA6C73AE-D621-4B1D-BC2C-402E32B9ADE0}" type="slidenum">
              <a:rPr lang="pt-BR" smtClean="0"/>
              <a:t>‹nº›</a:t>
            </a:fld>
            <a:endParaRPr lang="pt-BR"/>
          </a:p>
        </p:txBody>
      </p:sp>
      <p:cxnSp>
        <p:nvCxnSpPr>
          <p:cNvPr id="15" name="Straight Connector 14"/>
          <p:cNvCxnSpPr/>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131671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a:t>Clique para editar o título Mestre</a:t>
            </a:r>
            <a:endParaRPr lang="en-US" dirty="0"/>
          </a:p>
        </p:txBody>
      </p:sp>
      <p:sp>
        <p:nvSpPr>
          <p:cNvPr id="3" name="Vertical Text Placeholder 2"/>
          <p:cNvSpPr>
            <a:spLocks noGrp="1"/>
          </p:cNvSpPr>
          <p:nvPr>
            <p:ph type="body" orient="vert" idx="1"/>
          </p:nvPr>
        </p:nvSpPr>
        <p:spPr/>
        <p:txBody>
          <a:bodyPr vert="eaVert"/>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Date Placeholder 3"/>
          <p:cNvSpPr>
            <a:spLocks noGrp="1"/>
          </p:cNvSpPr>
          <p:nvPr>
            <p:ph type="dt" sz="half" idx="10"/>
          </p:nvPr>
        </p:nvSpPr>
        <p:spPr/>
        <p:txBody>
          <a:bodyPr/>
          <a:lstStyle/>
          <a:p>
            <a:fld id="{5F16375A-DD5E-414C-9E19-62A3BCB03E75}" type="datetimeFigureOut">
              <a:rPr lang="pt-BR" smtClean="0"/>
              <a:t>20/03/2021</a:t>
            </a:fld>
            <a:endParaRPr lang="pt-BR"/>
          </a:p>
        </p:txBody>
      </p:sp>
      <p:sp>
        <p:nvSpPr>
          <p:cNvPr id="5" name="Footer Placeholder 4"/>
          <p:cNvSpPr>
            <a:spLocks noGrp="1"/>
          </p:cNvSpPr>
          <p:nvPr>
            <p:ph type="ftr" sz="quarter" idx="11"/>
          </p:nvPr>
        </p:nvSpPr>
        <p:spPr/>
        <p:txBody>
          <a:bodyPr/>
          <a:lstStyle/>
          <a:p>
            <a:endParaRPr lang="pt-BR"/>
          </a:p>
        </p:txBody>
      </p:sp>
      <p:sp>
        <p:nvSpPr>
          <p:cNvPr id="6" name="Slide Number Placeholder 5"/>
          <p:cNvSpPr>
            <a:spLocks noGrp="1"/>
          </p:cNvSpPr>
          <p:nvPr>
            <p:ph type="sldNum" sz="quarter" idx="12"/>
          </p:nvPr>
        </p:nvSpPr>
        <p:spPr/>
        <p:txBody>
          <a:bodyPr/>
          <a:lstStyle/>
          <a:p>
            <a:fld id="{EA6C73AE-D621-4B1D-BC2C-402E32B9ADE0}" type="slidenum">
              <a:rPr lang="pt-BR" smtClean="0"/>
              <a:t>‹nº›</a:t>
            </a:fld>
            <a:endParaRPr lang="pt-BR"/>
          </a:p>
        </p:txBody>
      </p:sp>
      <p:cxnSp>
        <p:nvCxnSpPr>
          <p:cNvPr id="26" name="Straight Connector 25"/>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60172576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exto e Título Vertical">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798973"/>
            <a:ext cx="1615742" cy="4659889"/>
          </a:xfrm>
        </p:spPr>
        <p:txBody>
          <a:bodyPr vert="eaVert"/>
          <a:lstStyle>
            <a:lvl1pPr algn="l">
              <a:defRPr/>
            </a:lvl1pPr>
          </a:lstStyle>
          <a:p>
            <a:r>
              <a:rPr lang="pt-BR"/>
              <a:t>Clique para editar o título Mestre</a:t>
            </a:r>
            <a:endParaRPr lang="en-US" dirty="0"/>
          </a:p>
        </p:txBody>
      </p:sp>
      <p:sp>
        <p:nvSpPr>
          <p:cNvPr id="3" name="Vertical Text Placeholder 2"/>
          <p:cNvSpPr>
            <a:spLocks noGrp="1"/>
          </p:cNvSpPr>
          <p:nvPr>
            <p:ph type="body" orient="vert" idx="1"/>
          </p:nvPr>
        </p:nvSpPr>
        <p:spPr>
          <a:xfrm>
            <a:off x="1444672" y="798973"/>
            <a:ext cx="7828830" cy="4659889"/>
          </a:xfrm>
        </p:spPr>
        <p:txBody>
          <a:bodyPr vert="eaVert"/>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Date Placeholder 3"/>
          <p:cNvSpPr>
            <a:spLocks noGrp="1"/>
          </p:cNvSpPr>
          <p:nvPr>
            <p:ph type="dt" sz="half" idx="10"/>
          </p:nvPr>
        </p:nvSpPr>
        <p:spPr/>
        <p:txBody>
          <a:bodyPr/>
          <a:lstStyle/>
          <a:p>
            <a:fld id="{5F16375A-DD5E-414C-9E19-62A3BCB03E75}" type="datetimeFigureOut">
              <a:rPr lang="pt-BR" smtClean="0"/>
              <a:t>20/03/2021</a:t>
            </a:fld>
            <a:endParaRPr lang="pt-BR"/>
          </a:p>
        </p:txBody>
      </p:sp>
      <p:sp>
        <p:nvSpPr>
          <p:cNvPr id="5" name="Footer Placeholder 4"/>
          <p:cNvSpPr>
            <a:spLocks noGrp="1"/>
          </p:cNvSpPr>
          <p:nvPr>
            <p:ph type="ftr" sz="quarter" idx="11"/>
          </p:nvPr>
        </p:nvSpPr>
        <p:spPr/>
        <p:txBody>
          <a:bodyPr/>
          <a:lstStyle/>
          <a:p>
            <a:endParaRPr lang="pt-BR"/>
          </a:p>
        </p:txBody>
      </p:sp>
      <p:sp>
        <p:nvSpPr>
          <p:cNvPr id="6" name="Slide Number Placeholder 5"/>
          <p:cNvSpPr>
            <a:spLocks noGrp="1"/>
          </p:cNvSpPr>
          <p:nvPr>
            <p:ph type="sldNum" sz="quarter" idx="12"/>
          </p:nvPr>
        </p:nvSpPr>
        <p:spPr/>
        <p:txBody>
          <a:bodyPr/>
          <a:lstStyle/>
          <a:p>
            <a:fld id="{EA6C73AE-D621-4B1D-BC2C-402E32B9ADE0}" type="slidenum">
              <a:rPr lang="pt-BR" smtClean="0"/>
              <a:t>‹nº›</a:t>
            </a:fld>
            <a:endParaRPr lang="pt-BR"/>
          </a:p>
        </p:txBody>
      </p:sp>
      <p:cxnSp>
        <p:nvCxnSpPr>
          <p:cNvPr id="15" name="Straight Connector 14"/>
          <p:cNvCxnSpPr/>
          <p:nvPr/>
        </p:nvCxnSpPr>
        <p:spPr>
          <a:xfrm>
            <a:off x="9439111" y="798973"/>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64401395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Slide de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5C96A85-73E7-4553-B2F2-83844B7BB8BE}"/>
              </a:ext>
            </a:extLst>
          </p:cNvPr>
          <p:cNvSpPr>
            <a:spLocks noGrp="1"/>
          </p:cNvSpPr>
          <p:nvPr>
            <p:ph type="ctrTitle"/>
          </p:nvPr>
        </p:nvSpPr>
        <p:spPr>
          <a:xfrm>
            <a:off x="1524000" y="1122363"/>
            <a:ext cx="9144000" cy="2387600"/>
          </a:xfrm>
        </p:spPr>
        <p:txBody>
          <a:bodyPr anchor="b"/>
          <a:lstStyle>
            <a:lvl1pPr algn="ctr">
              <a:defRPr sz="6000"/>
            </a:lvl1pPr>
          </a:lstStyle>
          <a:p>
            <a:r>
              <a:rPr lang="pt-BR"/>
              <a:t>Clique para editar o título Mestre</a:t>
            </a:r>
          </a:p>
        </p:txBody>
      </p:sp>
      <p:sp>
        <p:nvSpPr>
          <p:cNvPr id="3" name="Subtítulo 2">
            <a:extLst>
              <a:ext uri="{FF2B5EF4-FFF2-40B4-BE49-F238E27FC236}">
                <a16:creationId xmlns:a16="http://schemas.microsoft.com/office/drawing/2014/main" id="{02AEE8F3-938E-452B-AE60-28B8C2B45B6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pt-BR"/>
              <a:t>Clique para editar o estilo do subtítulo Mestre</a:t>
            </a:r>
          </a:p>
        </p:txBody>
      </p:sp>
      <p:sp>
        <p:nvSpPr>
          <p:cNvPr id="4" name="Espaço Reservado para Data 3">
            <a:extLst>
              <a:ext uri="{FF2B5EF4-FFF2-40B4-BE49-F238E27FC236}">
                <a16:creationId xmlns:a16="http://schemas.microsoft.com/office/drawing/2014/main" id="{8EAF439C-09D4-4E2E-A819-24D56436713F}"/>
              </a:ext>
            </a:extLst>
          </p:cNvPr>
          <p:cNvSpPr>
            <a:spLocks noGrp="1"/>
          </p:cNvSpPr>
          <p:nvPr>
            <p:ph type="dt" sz="half" idx="10"/>
          </p:nvPr>
        </p:nvSpPr>
        <p:spPr/>
        <p:txBody>
          <a:bodyPr/>
          <a:lstStyle/>
          <a:p>
            <a:fld id="{5F16375A-DD5E-414C-9E19-62A3BCB03E75}" type="datetimeFigureOut">
              <a:rPr lang="pt-BR" smtClean="0"/>
              <a:t>20/03/2021</a:t>
            </a:fld>
            <a:endParaRPr lang="pt-BR"/>
          </a:p>
        </p:txBody>
      </p:sp>
      <p:sp>
        <p:nvSpPr>
          <p:cNvPr id="5" name="Espaço Reservado para Rodapé 4">
            <a:extLst>
              <a:ext uri="{FF2B5EF4-FFF2-40B4-BE49-F238E27FC236}">
                <a16:creationId xmlns:a16="http://schemas.microsoft.com/office/drawing/2014/main" id="{5029A94A-3FD4-4B0F-BD18-89EB93670B80}"/>
              </a:ext>
            </a:extLst>
          </p:cNvPr>
          <p:cNvSpPr>
            <a:spLocks noGrp="1"/>
          </p:cNvSpPr>
          <p:nvPr>
            <p:ph type="ftr" sz="quarter" idx="11"/>
          </p:nvPr>
        </p:nvSpPr>
        <p:spPr/>
        <p:txBody>
          <a:bodyPr/>
          <a:lstStyle/>
          <a:p>
            <a:endParaRPr lang="pt-BR"/>
          </a:p>
        </p:txBody>
      </p:sp>
      <p:sp>
        <p:nvSpPr>
          <p:cNvPr id="6" name="Espaço Reservado para Número de Slide 5">
            <a:extLst>
              <a:ext uri="{FF2B5EF4-FFF2-40B4-BE49-F238E27FC236}">
                <a16:creationId xmlns:a16="http://schemas.microsoft.com/office/drawing/2014/main" id="{51458148-947B-47ED-AA33-38A8DFC29422}"/>
              </a:ext>
            </a:extLst>
          </p:cNvPr>
          <p:cNvSpPr>
            <a:spLocks noGrp="1"/>
          </p:cNvSpPr>
          <p:nvPr>
            <p:ph type="sldNum" sz="quarter" idx="12"/>
          </p:nvPr>
        </p:nvSpPr>
        <p:spPr/>
        <p:txBody>
          <a:bodyPr/>
          <a:lstStyle/>
          <a:p>
            <a:fld id="{EA6C73AE-D621-4B1D-BC2C-402E32B9ADE0}" type="slidenum">
              <a:rPr lang="pt-BR" smtClean="0"/>
              <a:t>‹nº›</a:t>
            </a:fld>
            <a:endParaRPr lang="pt-BR"/>
          </a:p>
        </p:txBody>
      </p:sp>
    </p:spTree>
    <p:extLst>
      <p:ext uri="{BB962C8B-B14F-4D97-AF65-F5344CB8AC3E}">
        <p14:creationId xmlns:p14="http://schemas.microsoft.com/office/powerpoint/2010/main" val="50157905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E5D4C31-2CB2-42B6-9207-FF84E22941F8}"/>
              </a:ext>
            </a:extLst>
          </p:cNvPr>
          <p:cNvSpPr>
            <a:spLocks noGrp="1"/>
          </p:cNvSpPr>
          <p:nvPr>
            <p:ph type="title"/>
          </p:nvPr>
        </p:nvSpPr>
        <p:spPr/>
        <p:txBody>
          <a:bodyPr/>
          <a:lstStyle/>
          <a:p>
            <a:r>
              <a:rPr lang="pt-BR"/>
              <a:t>Clique para editar o título Mestre</a:t>
            </a:r>
          </a:p>
        </p:txBody>
      </p:sp>
      <p:sp>
        <p:nvSpPr>
          <p:cNvPr id="3" name="Espaço Reservado para Conteúdo 2">
            <a:extLst>
              <a:ext uri="{FF2B5EF4-FFF2-40B4-BE49-F238E27FC236}">
                <a16:creationId xmlns:a16="http://schemas.microsoft.com/office/drawing/2014/main" id="{8D680C7D-61F3-46CB-8C7B-C1088884E245}"/>
              </a:ext>
            </a:extLst>
          </p:cNvPr>
          <p:cNvSpPr>
            <a:spLocks noGrp="1"/>
          </p:cNvSpPr>
          <p:nvPr>
            <p:ph idx="1"/>
          </p:nvPr>
        </p:nvSpPr>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a:extLst>
              <a:ext uri="{FF2B5EF4-FFF2-40B4-BE49-F238E27FC236}">
                <a16:creationId xmlns:a16="http://schemas.microsoft.com/office/drawing/2014/main" id="{8D6A4428-1AF0-45B9-9E41-3B1A2E38544F}"/>
              </a:ext>
            </a:extLst>
          </p:cNvPr>
          <p:cNvSpPr>
            <a:spLocks noGrp="1"/>
          </p:cNvSpPr>
          <p:nvPr>
            <p:ph type="dt" sz="half" idx="10"/>
          </p:nvPr>
        </p:nvSpPr>
        <p:spPr/>
        <p:txBody>
          <a:bodyPr/>
          <a:lstStyle/>
          <a:p>
            <a:fld id="{5F16375A-DD5E-414C-9E19-62A3BCB03E75}" type="datetimeFigureOut">
              <a:rPr lang="pt-BR" smtClean="0"/>
              <a:t>20/03/2021</a:t>
            </a:fld>
            <a:endParaRPr lang="pt-BR"/>
          </a:p>
        </p:txBody>
      </p:sp>
      <p:sp>
        <p:nvSpPr>
          <p:cNvPr id="5" name="Espaço Reservado para Rodapé 4">
            <a:extLst>
              <a:ext uri="{FF2B5EF4-FFF2-40B4-BE49-F238E27FC236}">
                <a16:creationId xmlns:a16="http://schemas.microsoft.com/office/drawing/2014/main" id="{A8A51CAD-5A17-42E4-97B1-CA3AA7F30F63}"/>
              </a:ext>
            </a:extLst>
          </p:cNvPr>
          <p:cNvSpPr>
            <a:spLocks noGrp="1"/>
          </p:cNvSpPr>
          <p:nvPr>
            <p:ph type="ftr" sz="quarter" idx="11"/>
          </p:nvPr>
        </p:nvSpPr>
        <p:spPr/>
        <p:txBody>
          <a:bodyPr/>
          <a:lstStyle/>
          <a:p>
            <a:endParaRPr lang="pt-BR"/>
          </a:p>
        </p:txBody>
      </p:sp>
      <p:sp>
        <p:nvSpPr>
          <p:cNvPr id="6" name="Espaço Reservado para Número de Slide 5">
            <a:extLst>
              <a:ext uri="{FF2B5EF4-FFF2-40B4-BE49-F238E27FC236}">
                <a16:creationId xmlns:a16="http://schemas.microsoft.com/office/drawing/2014/main" id="{44416CF6-CA92-4350-81C4-AA5353A44890}"/>
              </a:ext>
            </a:extLst>
          </p:cNvPr>
          <p:cNvSpPr>
            <a:spLocks noGrp="1"/>
          </p:cNvSpPr>
          <p:nvPr>
            <p:ph type="sldNum" sz="quarter" idx="12"/>
          </p:nvPr>
        </p:nvSpPr>
        <p:spPr/>
        <p:txBody>
          <a:bodyPr/>
          <a:lstStyle/>
          <a:p>
            <a:fld id="{EA6C73AE-D621-4B1D-BC2C-402E32B9ADE0}" type="slidenum">
              <a:rPr lang="pt-BR" smtClean="0"/>
              <a:t>‹nº›</a:t>
            </a:fld>
            <a:endParaRPr lang="pt-BR"/>
          </a:p>
        </p:txBody>
      </p:sp>
    </p:spTree>
    <p:extLst>
      <p:ext uri="{BB962C8B-B14F-4D97-AF65-F5344CB8AC3E}">
        <p14:creationId xmlns:p14="http://schemas.microsoft.com/office/powerpoint/2010/main" val="148571769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Cabeçalho da Seçã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F5B57D1-E957-4BC9-A792-ED862CC5007C}"/>
              </a:ext>
            </a:extLst>
          </p:cNvPr>
          <p:cNvSpPr>
            <a:spLocks noGrp="1"/>
          </p:cNvSpPr>
          <p:nvPr>
            <p:ph type="title"/>
          </p:nvPr>
        </p:nvSpPr>
        <p:spPr>
          <a:xfrm>
            <a:off x="831850" y="1709738"/>
            <a:ext cx="10515600" cy="2852737"/>
          </a:xfrm>
        </p:spPr>
        <p:txBody>
          <a:bodyPr anchor="b"/>
          <a:lstStyle>
            <a:lvl1pPr>
              <a:defRPr sz="6000"/>
            </a:lvl1pPr>
          </a:lstStyle>
          <a:p>
            <a:r>
              <a:rPr lang="pt-BR"/>
              <a:t>Clique para editar o título Mestre</a:t>
            </a:r>
          </a:p>
        </p:txBody>
      </p:sp>
      <p:sp>
        <p:nvSpPr>
          <p:cNvPr id="3" name="Espaço Reservado para Texto 2">
            <a:extLst>
              <a:ext uri="{FF2B5EF4-FFF2-40B4-BE49-F238E27FC236}">
                <a16:creationId xmlns:a16="http://schemas.microsoft.com/office/drawing/2014/main" id="{E6027275-9D1A-404E-882F-DCA745405609}"/>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pt-BR"/>
              <a:t>Clique para editar os estilos de texto Mestres</a:t>
            </a:r>
          </a:p>
        </p:txBody>
      </p:sp>
      <p:sp>
        <p:nvSpPr>
          <p:cNvPr id="4" name="Espaço Reservado para Data 3">
            <a:extLst>
              <a:ext uri="{FF2B5EF4-FFF2-40B4-BE49-F238E27FC236}">
                <a16:creationId xmlns:a16="http://schemas.microsoft.com/office/drawing/2014/main" id="{35B394A5-6FA8-4872-AD23-D89E1C9F8F6F}"/>
              </a:ext>
            </a:extLst>
          </p:cNvPr>
          <p:cNvSpPr>
            <a:spLocks noGrp="1"/>
          </p:cNvSpPr>
          <p:nvPr>
            <p:ph type="dt" sz="half" idx="10"/>
          </p:nvPr>
        </p:nvSpPr>
        <p:spPr/>
        <p:txBody>
          <a:bodyPr/>
          <a:lstStyle/>
          <a:p>
            <a:fld id="{5F16375A-DD5E-414C-9E19-62A3BCB03E75}" type="datetimeFigureOut">
              <a:rPr lang="pt-BR" smtClean="0"/>
              <a:t>20/03/2021</a:t>
            </a:fld>
            <a:endParaRPr lang="pt-BR"/>
          </a:p>
        </p:txBody>
      </p:sp>
      <p:sp>
        <p:nvSpPr>
          <p:cNvPr id="5" name="Espaço Reservado para Rodapé 4">
            <a:extLst>
              <a:ext uri="{FF2B5EF4-FFF2-40B4-BE49-F238E27FC236}">
                <a16:creationId xmlns:a16="http://schemas.microsoft.com/office/drawing/2014/main" id="{4D662196-4954-4FCA-9F4B-7F7D5B50239B}"/>
              </a:ext>
            </a:extLst>
          </p:cNvPr>
          <p:cNvSpPr>
            <a:spLocks noGrp="1"/>
          </p:cNvSpPr>
          <p:nvPr>
            <p:ph type="ftr" sz="quarter" idx="11"/>
          </p:nvPr>
        </p:nvSpPr>
        <p:spPr/>
        <p:txBody>
          <a:bodyPr/>
          <a:lstStyle/>
          <a:p>
            <a:endParaRPr lang="pt-BR"/>
          </a:p>
        </p:txBody>
      </p:sp>
      <p:sp>
        <p:nvSpPr>
          <p:cNvPr id="6" name="Espaço Reservado para Número de Slide 5">
            <a:extLst>
              <a:ext uri="{FF2B5EF4-FFF2-40B4-BE49-F238E27FC236}">
                <a16:creationId xmlns:a16="http://schemas.microsoft.com/office/drawing/2014/main" id="{0C830119-FCC1-4A88-AE22-BE72AEA99E07}"/>
              </a:ext>
            </a:extLst>
          </p:cNvPr>
          <p:cNvSpPr>
            <a:spLocks noGrp="1"/>
          </p:cNvSpPr>
          <p:nvPr>
            <p:ph type="sldNum" sz="quarter" idx="12"/>
          </p:nvPr>
        </p:nvSpPr>
        <p:spPr/>
        <p:txBody>
          <a:bodyPr/>
          <a:lstStyle/>
          <a:p>
            <a:fld id="{EA6C73AE-D621-4B1D-BC2C-402E32B9ADE0}" type="slidenum">
              <a:rPr lang="pt-BR" smtClean="0"/>
              <a:t>‹nº›</a:t>
            </a:fld>
            <a:endParaRPr lang="pt-BR"/>
          </a:p>
        </p:txBody>
      </p:sp>
    </p:spTree>
    <p:extLst>
      <p:ext uri="{BB962C8B-B14F-4D97-AF65-F5344CB8AC3E}">
        <p14:creationId xmlns:p14="http://schemas.microsoft.com/office/powerpoint/2010/main" val="198150691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BC72916-0F2E-471E-A9BB-14AD6D3B876A}"/>
              </a:ext>
            </a:extLst>
          </p:cNvPr>
          <p:cNvSpPr>
            <a:spLocks noGrp="1"/>
          </p:cNvSpPr>
          <p:nvPr>
            <p:ph type="title"/>
          </p:nvPr>
        </p:nvSpPr>
        <p:spPr/>
        <p:txBody>
          <a:bodyPr/>
          <a:lstStyle/>
          <a:p>
            <a:r>
              <a:rPr lang="pt-BR"/>
              <a:t>Clique para editar o título Mestre</a:t>
            </a:r>
          </a:p>
        </p:txBody>
      </p:sp>
      <p:sp>
        <p:nvSpPr>
          <p:cNvPr id="3" name="Espaço Reservado para Conteúdo 2">
            <a:extLst>
              <a:ext uri="{FF2B5EF4-FFF2-40B4-BE49-F238E27FC236}">
                <a16:creationId xmlns:a16="http://schemas.microsoft.com/office/drawing/2014/main" id="{03C3FF81-C8F2-4E7B-8AB6-A05D871AC7A2}"/>
              </a:ext>
            </a:extLst>
          </p:cNvPr>
          <p:cNvSpPr>
            <a:spLocks noGrp="1"/>
          </p:cNvSpPr>
          <p:nvPr>
            <p:ph sz="half" idx="1"/>
          </p:nvPr>
        </p:nvSpPr>
        <p:spPr>
          <a:xfrm>
            <a:off x="838200" y="1825625"/>
            <a:ext cx="5181600" cy="4351338"/>
          </a:xfrm>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Conteúdo 3">
            <a:extLst>
              <a:ext uri="{FF2B5EF4-FFF2-40B4-BE49-F238E27FC236}">
                <a16:creationId xmlns:a16="http://schemas.microsoft.com/office/drawing/2014/main" id="{6FE875C9-C267-4BAC-A667-08BBBCE0F73C}"/>
              </a:ext>
            </a:extLst>
          </p:cNvPr>
          <p:cNvSpPr>
            <a:spLocks noGrp="1"/>
          </p:cNvSpPr>
          <p:nvPr>
            <p:ph sz="half" idx="2"/>
          </p:nvPr>
        </p:nvSpPr>
        <p:spPr>
          <a:xfrm>
            <a:off x="6172200" y="1825625"/>
            <a:ext cx="5181600" cy="4351338"/>
          </a:xfrm>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5" name="Espaço Reservado para Data 4">
            <a:extLst>
              <a:ext uri="{FF2B5EF4-FFF2-40B4-BE49-F238E27FC236}">
                <a16:creationId xmlns:a16="http://schemas.microsoft.com/office/drawing/2014/main" id="{EA806A13-85DF-4897-BFF9-1EE67818C7AA}"/>
              </a:ext>
            </a:extLst>
          </p:cNvPr>
          <p:cNvSpPr>
            <a:spLocks noGrp="1"/>
          </p:cNvSpPr>
          <p:nvPr>
            <p:ph type="dt" sz="half" idx="10"/>
          </p:nvPr>
        </p:nvSpPr>
        <p:spPr/>
        <p:txBody>
          <a:bodyPr/>
          <a:lstStyle/>
          <a:p>
            <a:fld id="{5F16375A-DD5E-414C-9E19-62A3BCB03E75}" type="datetimeFigureOut">
              <a:rPr lang="pt-BR" smtClean="0"/>
              <a:t>20/03/2021</a:t>
            </a:fld>
            <a:endParaRPr lang="pt-BR"/>
          </a:p>
        </p:txBody>
      </p:sp>
      <p:sp>
        <p:nvSpPr>
          <p:cNvPr id="6" name="Espaço Reservado para Rodapé 5">
            <a:extLst>
              <a:ext uri="{FF2B5EF4-FFF2-40B4-BE49-F238E27FC236}">
                <a16:creationId xmlns:a16="http://schemas.microsoft.com/office/drawing/2014/main" id="{48D98D5D-DBCA-4AC0-A245-CDF080A1246A}"/>
              </a:ext>
            </a:extLst>
          </p:cNvPr>
          <p:cNvSpPr>
            <a:spLocks noGrp="1"/>
          </p:cNvSpPr>
          <p:nvPr>
            <p:ph type="ftr" sz="quarter" idx="11"/>
          </p:nvPr>
        </p:nvSpPr>
        <p:spPr/>
        <p:txBody>
          <a:bodyPr/>
          <a:lstStyle/>
          <a:p>
            <a:endParaRPr lang="pt-BR"/>
          </a:p>
        </p:txBody>
      </p:sp>
      <p:sp>
        <p:nvSpPr>
          <p:cNvPr id="7" name="Espaço Reservado para Número de Slide 6">
            <a:extLst>
              <a:ext uri="{FF2B5EF4-FFF2-40B4-BE49-F238E27FC236}">
                <a16:creationId xmlns:a16="http://schemas.microsoft.com/office/drawing/2014/main" id="{A84DDE18-A4CE-4B47-8406-1A1D6F89AB20}"/>
              </a:ext>
            </a:extLst>
          </p:cNvPr>
          <p:cNvSpPr>
            <a:spLocks noGrp="1"/>
          </p:cNvSpPr>
          <p:nvPr>
            <p:ph type="sldNum" sz="quarter" idx="12"/>
          </p:nvPr>
        </p:nvSpPr>
        <p:spPr/>
        <p:txBody>
          <a:bodyPr/>
          <a:lstStyle/>
          <a:p>
            <a:fld id="{EA6C73AE-D621-4B1D-BC2C-402E32B9ADE0}" type="slidenum">
              <a:rPr lang="pt-BR" smtClean="0"/>
              <a:t>‹nº›</a:t>
            </a:fld>
            <a:endParaRPr lang="pt-BR"/>
          </a:p>
        </p:txBody>
      </p:sp>
    </p:spTree>
    <p:extLst>
      <p:ext uri="{BB962C8B-B14F-4D97-AF65-F5344CB8AC3E}">
        <p14:creationId xmlns:p14="http://schemas.microsoft.com/office/powerpoint/2010/main" val="17890985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E877E5F-24C4-4DCE-BFBC-3E1D31F18765}"/>
              </a:ext>
            </a:extLst>
          </p:cNvPr>
          <p:cNvSpPr>
            <a:spLocks noGrp="1"/>
          </p:cNvSpPr>
          <p:nvPr>
            <p:ph type="title"/>
          </p:nvPr>
        </p:nvSpPr>
        <p:spPr>
          <a:xfrm>
            <a:off x="839788" y="365125"/>
            <a:ext cx="10515600" cy="1325563"/>
          </a:xfrm>
        </p:spPr>
        <p:txBody>
          <a:bodyPr/>
          <a:lstStyle/>
          <a:p>
            <a:r>
              <a:rPr lang="pt-BR"/>
              <a:t>Clique para editar o título Mestre</a:t>
            </a:r>
          </a:p>
        </p:txBody>
      </p:sp>
      <p:sp>
        <p:nvSpPr>
          <p:cNvPr id="3" name="Espaço Reservado para Texto 2">
            <a:extLst>
              <a:ext uri="{FF2B5EF4-FFF2-40B4-BE49-F238E27FC236}">
                <a16:creationId xmlns:a16="http://schemas.microsoft.com/office/drawing/2014/main" id="{A29296B4-0A0F-4DB8-945F-FF513CD62C2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a:t>Clique para editar os estilos de texto Mestres</a:t>
            </a:r>
          </a:p>
        </p:txBody>
      </p:sp>
      <p:sp>
        <p:nvSpPr>
          <p:cNvPr id="4" name="Espaço Reservado para Conteúdo 3">
            <a:extLst>
              <a:ext uri="{FF2B5EF4-FFF2-40B4-BE49-F238E27FC236}">
                <a16:creationId xmlns:a16="http://schemas.microsoft.com/office/drawing/2014/main" id="{E9F6569C-6798-43B5-B9EF-7A9715E5A8D0}"/>
              </a:ext>
            </a:extLst>
          </p:cNvPr>
          <p:cNvSpPr>
            <a:spLocks noGrp="1"/>
          </p:cNvSpPr>
          <p:nvPr>
            <p:ph sz="half" idx="2"/>
          </p:nvPr>
        </p:nvSpPr>
        <p:spPr>
          <a:xfrm>
            <a:off x="839788" y="2505075"/>
            <a:ext cx="5157787" cy="3684588"/>
          </a:xfrm>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5" name="Espaço Reservado para Texto 4">
            <a:extLst>
              <a:ext uri="{FF2B5EF4-FFF2-40B4-BE49-F238E27FC236}">
                <a16:creationId xmlns:a16="http://schemas.microsoft.com/office/drawing/2014/main" id="{CF9EED66-3B2B-4C3C-A309-246ACDE30AC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a:t>Clique para editar os estilos de texto Mestres</a:t>
            </a:r>
          </a:p>
        </p:txBody>
      </p:sp>
      <p:sp>
        <p:nvSpPr>
          <p:cNvPr id="6" name="Espaço Reservado para Conteúdo 5">
            <a:extLst>
              <a:ext uri="{FF2B5EF4-FFF2-40B4-BE49-F238E27FC236}">
                <a16:creationId xmlns:a16="http://schemas.microsoft.com/office/drawing/2014/main" id="{73BF71E2-D2E5-440A-81D1-2A54833E99E1}"/>
              </a:ext>
            </a:extLst>
          </p:cNvPr>
          <p:cNvSpPr>
            <a:spLocks noGrp="1"/>
          </p:cNvSpPr>
          <p:nvPr>
            <p:ph sz="quarter" idx="4"/>
          </p:nvPr>
        </p:nvSpPr>
        <p:spPr>
          <a:xfrm>
            <a:off x="6172200" y="2505075"/>
            <a:ext cx="5183188" cy="3684588"/>
          </a:xfrm>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7" name="Espaço Reservado para Data 6">
            <a:extLst>
              <a:ext uri="{FF2B5EF4-FFF2-40B4-BE49-F238E27FC236}">
                <a16:creationId xmlns:a16="http://schemas.microsoft.com/office/drawing/2014/main" id="{17027B3D-CDAC-4C8B-85B6-460641959FE6}"/>
              </a:ext>
            </a:extLst>
          </p:cNvPr>
          <p:cNvSpPr>
            <a:spLocks noGrp="1"/>
          </p:cNvSpPr>
          <p:nvPr>
            <p:ph type="dt" sz="half" idx="10"/>
          </p:nvPr>
        </p:nvSpPr>
        <p:spPr/>
        <p:txBody>
          <a:bodyPr/>
          <a:lstStyle/>
          <a:p>
            <a:fld id="{5F16375A-DD5E-414C-9E19-62A3BCB03E75}" type="datetimeFigureOut">
              <a:rPr lang="pt-BR" smtClean="0"/>
              <a:t>20/03/2021</a:t>
            </a:fld>
            <a:endParaRPr lang="pt-BR"/>
          </a:p>
        </p:txBody>
      </p:sp>
      <p:sp>
        <p:nvSpPr>
          <p:cNvPr id="8" name="Espaço Reservado para Rodapé 7">
            <a:extLst>
              <a:ext uri="{FF2B5EF4-FFF2-40B4-BE49-F238E27FC236}">
                <a16:creationId xmlns:a16="http://schemas.microsoft.com/office/drawing/2014/main" id="{8E774F60-39FF-4722-AD14-4B36683DCA8B}"/>
              </a:ext>
            </a:extLst>
          </p:cNvPr>
          <p:cNvSpPr>
            <a:spLocks noGrp="1"/>
          </p:cNvSpPr>
          <p:nvPr>
            <p:ph type="ftr" sz="quarter" idx="11"/>
          </p:nvPr>
        </p:nvSpPr>
        <p:spPr/>
        <p:txBody>
          <a:bodyPr/>
          <a:lstStyle/>
          <a:p>
            <a:endParaRPr lang="pt-BR"/>
          </a:p>
        </p:txBody>
      </p:sp>
      <p:sp>
        <p:nvSpPr>
          <p:cNvPr id="9" name="Espaço Reservado para Número de Slide 8">
            <a:extLst>
              <a:ext uri="{FF2B5EF4-FFF2-40B4-BE49-F238E27FC236}">
                <a16:creationId xmlns:a16="http://schemas.microsoft.com/office/drawing/2014/main" id="{0A3702EE-473A-428A-9AB4-CBC1873B8CC4}"/>
              </a:ext>
            </a:extLst>
          </p:cNvPr>
          <p:cNvSpPr>
            <a:spLocks noGrp="1"/>
          </p:cNvSpPr>
          <p:nvPr>
            <p:ph type="sldNum" sz="quarter" idx="12"/>
          </p:nvPr>
        </p:nvSpPr>
        <p:spPr/>
        <p:txBody>
          <a:bodyPr/>
          <a:lstStyle/>
          <a:p>
            <a:fld id="{EA6C73AE-D621-4B1D-BC2C-402E32B9ADE0}" type="slidenum">
              <a:rPr lang="pt-BR" smtClean="0"/>
              <a:t>‹nº›</a:t>
            </a:fld>
            <a:endParaRPr lang="pt-BR"/>
          </a:p>
        </p:txBody>
      </p:sp>
    </p:spTree>
    <p:extLst>
      <p:ext uri="{BB962C8B-B14F-4D97-AF65-F5344CB8AC3E}">
        <p14:creationId xmlns:p14="http://schemas.microsoft.com/office/powerpoint/2010/main" val="198242946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32B3036-ACDA-4358-A228-681777C7BAAE}"/>
              </a:ext>
            </a:extLst>
          </p:cNvPr>
          <p:cNvSpPr>
            <a:spLocks noGrp="1"/>
          </p:cNvSpPr>
          <p:nvPr>
            <p:ph type="title"/>
          </p:nvPr>
        </p:nvSpPr>
        <p:spPr/>
        <p:txBody>
          <a:bodyPr/>
          <a:lstStyle/>
          <a:p>
            <a:r>
              <a:rPr lang="pt-BR"/>
              <a:t>Clique para editar o título Mestre</a:t>
            </a:r>
          </a:p>
        </p:txBody>
      </p:sp>
      <p:sp>
        <p:nvSpPr>
          <p:cNvPr id="3" name="Espaço Reservado para Data 2">
            <a:extLst>
              <a:ext uri="{FF2B5EF4-FFF2-40B4-BE49-F238E27FC236}">
                <a16:creationId xmlns:a16="http://schemas.microsoft.com/office/drawing/2014/main" id="{28793E31-2174-4E4F-976D-7CA3A042383E}"/>
              </a:ext>
            </a:extLst>
          </p:cNvPr>
          <p:cNvSpPr>
            <a:spLocks noGrp="1"/>
          </p:cNvSpPr>
          <p:nvPr>
            <p:ph type="dt" sz="half" idx="10"/>
          </p:nvPr>
        </p:nvSpPr>
        <p:spPr/>
        <p:txBody>
          <a:bodyPr/>
          <a:lstStyle/>
          <a:p>
            <a:fld id="{5F16375A-DD5E-414C-9E19-62A3BCB03E75}" type="datetimeFigureOut">
              <a:rPr lang="pt-BR" smtClean="0"/>
              <a:t>20/03/2021</a:t>
            </a:fld>
            <a:endParaRPr lang="pt-BR"/>
          </a:p>
        </p:txBody>
      </p:sp>
      <p:sp>
        <p:nvSpPr>
          <p:cNvPr id="4" name="Espaço Reservado para Rodapé 3">
            <a:extLst>
              <a:ext uri="{FF2B5EF4-FFF2-40B4-BE49-F238E27FC236}">
                <a16:creationId xmlns:a16="http://schemas.microsoft.com/office/drawing/2014/main" id="{288381BD-2FC3-41BC-A02F-C3B80F8FC818}"/>
              </a:ext>
            </a:extLst>
          </p:cNvPr>
          <p:cNvSpPr>
            <a:spLocks noGrp="1"/>
          </p:cNvSpPr>
          <p:nvPr>
            <p:ph type="ftr" sz="quarter" idx="11"/>
          </p:nvPr>
        </p:nvSpPr>
        <p:spPr/>
        <p:txBody>
          <a:bodyPr/>
          <a:lstStyle/>
          <a:p>
            <a:endParaRPr lang="pt-BR"/>
          </a:p>
        </p:txBody>
      </p:sp>
      <p:sp>
        <p:nvSpPr>
          <p:cNvPr id="5" name="Espaço Reservado para Número de Slide 4">
            <a:extLst>
              <a:ext uri="{FF2B5EF4-FFF2-40B4-BE49-F238E27FC236}">
                <a16:creationId xmlns:a16="http://schemas.microsoft.com/office/drawing/2014/main" id="{769A2B20-6723-4B1F-A1CE-C733BB409273}"/>
              </a:ext>
            </a:extLst>
          </p:cNvPr>
          <p:cNvSpPr>
            <a:spLocks noGrp="1"/>
          </p:cNvSpPr>
          <p:nvPr>
            <p:ph type="sldNum" sz="quarter" idx="12"/>
          </p:nvPr>
        </p:nvSpPr>
        <p:spPr/>
        <p:txBody>
          <a:bodyPr/>
          <a:lstStyle/>
          <a:p>
            <a:fld id="{EA6C73AE-D621-4B1D-BC2C-402E32B9ADE0}" type="slidenum">
              <a:rPr lang="pt-BR" smtClean="0"/>
              <a:t>‹nº›</a:t>
            </a:fld>
            <a:endParaRPr lang="pt-BR"/>
          </a:p>
        </p:txBody>
      </p:sp>
    </p:spTree>
    <p:extLst>
      <p:ext uri="{BB962C8B-B14F-4D97-AF65-F5344CB8AC3E}">
        <p14:creationId xmlns:p14="http://schemas.microsoft.com/office/powerpoint/2010/main" val="120368035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Espaço Reservado para Data 1">
            <a:extLst>
              <a:ext uri="{FF2B5EF4-FFF2-40B4-BE49-F238E27FC236}">
                <a16:creationId xmlns:a16="http://schemas.microsoft.com/office/drawing/2014/main" id="{0C1DC3D3-7FB0-4385-B6FF-EE2914D39B94}"/>
              </a:ext>
            </a:extLst>
          </p:cNvPr>
          <p:cNvSpPr>
            <a:spLocks noGrp="1"/>
          </p:cNvSpPr>
          <p:nvPr>
            <p:ph type="dt" sz="half" idx="10"/>
          </p:nvPr>
        </p:nvSpPr>
        <p:spPr/>
        <p:txBody>
          <a:bodyPr/>
          <a:lstStyle/>
          <a:p>
            <a:fld id="{5F16375A-DD5E-414C-9E19-62A3BCB03E75}" type="datetimeFigureOut">
              <a:rPr lang="pt-BR" smtClean="0"/>
              <a:t>20/03/2021</a:t>
            </a:fld>
            <a:endParaRPr lang="pt-BR"/>
          </a:p>
        </p:txBody>
      </p:sp>
      <p:sp>
        <p:nvSpPr>
          <p:cNvPr id="3" name="Espaço Reservado para Rodapé 2">
            <a:extLst>
              <a:ext uri="{FF2B5EF4-FFF2-40B4-BE49-F238E27FC236}">
                <a16:creationId xmlns:a16="http://schemas.microsoft.com/office/drawing/2014/main" id="{6AF535FB-4159-4464-A3BD-629D2738FE99}"/>
              </a:ext>
            </a:extLst>
          </p:cNvPr>
          <p:cNvSpPr>
            <a:spLocks noGrp="1"/>
          </p:cNvSpPr>
          <p:nvPr>
            <p:ph type="ftr" sz="quarter" idx="11"/>
          </p:nvPr>
        </p:nvSpPr>
        <p:spPr/>
        <p:txBody>
          <a:bodyPr/>
          <a:lstStyle/>
          <a:p>
            <a:endParaRPr lang="pt-BR"/>
          </a:p>
        </p:txBody>
      </p:sp>
      <p:sp>
        <p:nvSpPr>
          <p:cNvPr id="4" name="Espaço Reservado para Número de Slide 3">
            <a:extLst>
              <a:ext uri="{FF2B5EF4-FFF2-40B4-BE49-F238E27FC236}">
                <a16:creationId xmlns:a16="http://schemas.microsoft.com/office/drawing/2014/main" id="{AA0EEFC0-494A-46BA-98AB-7BDE3455047E}"/>
              </a:ext>
            </a:extLst>
          </p:cNvPr>
          <p:cNvSpPr>
            <a:spLocks noGrp="1"/>
          </p:cNvSpPr>
          <p:nvPr>
            <p:ph type="sldNum" sz="quarter" idx="12"/>
          </p:nvPr>
        </p:nvSpPr>
        <p:spPr/>
        <p:txBody>
          <a:bodyPr/>
          <a:lstStyle/>
          <a:p>
            <a:fld id="{EA6C73AE-D621-4B1D-BC2C-402E32B9ADE0}" type="slidenum">
              <a:rPr lang="pt-BR" smtClean="0"/>
              <a:t>‹nº›</a:t>
            </a:fld>
            <a:endParaRPr lang="pt-BR"/>
          </a:p>
        </p:txBody>
      </p:sp>
    </p:spTree>
    <p:extLst>
      <p:ext uri="{BB962C8B-B14F-4D97-AF65-F5344CB8AC3E}">
        <p14:creationId xmlns:p14="http://schemas.microsoft.com/office/powerpoint/2010/main" val="1284900825"/>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9AA7FF5-D9DA-4DC2-A86B-59CF5CCED032}"/>
              </a:ext>
            </a:extLst>
          </p:cNvPr>
          <p:cNvSpPr>
            <a:spLocks noGrp="1"/>
          </p:cNvSpPr>
          <p:nvPr>
            <p:ph type="title"/>
          </p:nvPr>
        </p:nvSpPr>
        <p:spPr>
          <a:xfrm>
            <a:off x="839788" y="457200"/>
            <a:ext cx="3932237" cy="1600200"/>
          </a:xfrm>
        </p:spPr>
        <p:txBody>
          <a:bodyPr anchor="b"/>
          <a:lstStyle>
            <a:lvl1pPr>
              <a:defRPr sz="3200"/>
            </a:lvl1pPr>
          </a:lstStyle>
          <a:p>
            <a:r>
              <a:rPr lang="pt-BR"/>
              <a:t>Clique para editar o título Mestre</a:t>
            </a:r>
          </a:p>
        </p:txBody>
      </p:sp>
      <p:sp>
        <p:nvSpPr>
          <p:cNvPr id="3" name="Espaço Reservado para Conteúdo 2">
            <a:extLst>
              <a:ext uri="{FF2B5EF4-FFF2-40B4-BE49-F238E27FC236}">
                <a16:creationId xmlns:a16="http://schemas.microsoft.com/office/drawing/2014/main" id="{DA1C51BE-9820-4829-BEAB-961FF88F6B3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Texto 3">
            <a:extLst>
              <a:ext uri="{FF2B5EF4-FFF2-40B4-BE49-F238E27FC236}">
                <a16:creationId xmlns:a16="http://schemas.microsoft.com/office/drawing/2014/main" id="{2796C0D3-D7CD-4A78-896F-A728B33BC68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t-BR"/>
              <a:t>Clique para editar os estilos de texto Mestres</a:t>
            </a:r>
          </a:p>
        </p:txBody>
      </p:sp>
      <p:sp>
        <p:nvSpPr>
          <p:cNvPr id="5" name="Espaço Reservado para Data 4">
            <a:extLst>
              <a:ext uri="{FF2B5EF4-FFF2-40B4-BE49-F238E27FC236}">
                <a16:creationId xmlns:a16="http://schemas.microsoft.com/office/drawing/2014/main" id="{08EF29B6-2D33-424F-94B2-E939DA019C10}"/>
              </a:ext>
            </a:extLst>
          </p:cNvPr>
          <p:cNvSpPr>
            <a:spLocks noGrp="1"/>
          </p:cNvSpPr>
          <p:nvPr>
            <p:ph type="dt" sz="half" idx="10"/>
          </p:nvPr>
        </p:nvSpPr>
        <p:spPr/>
        <p:txBody>
          <a:bodyPr/>
          <a:lstStyle/>
          <a:p>
            <a:fld id="{5F16375A-DD5E-414C-9E19-62A3BCB03E75}" type="datetimeFigureOut">
              <a:rPr lang="pt-BR" smtClean="0"/>
              <a:t>20/03/2021</a:t>
            </a:fld>
            <a:endParaRPr lang="pt-BR"/>
          </a:p>
        </p:txBody>
      </p:sp>
      <p:sp>
        <p:nvSpPr>
          <p:cNvPr id="6" name="Espaço Reservado para Rodapé 5">
            <a:extLst>
              <a:ext uri="{FF2B5EF4-FFF2-40B4-BE49-F238E27FC236}">
                <a16:creationId xmlns:a16="http://schemas.microsoft.com/office/drawing/2014/main" id="{30F3E47D-94B6-43D5-BC74-FEDCDC223C0C}"/>
              </a:ext>
            </a:extLst>
          </p:cNvPr>
          <p:cNvSpPr>
            <a:spLocks noGrp="1"/>
          </p:cNvSpPr>
          <p:nvPr>
            <p:ph type="ftr" sz="quarter" idx="11"/>
          </p:nvPr>
        </p:nvSpPr>
        <p:spPr/>
        <p:txBody>
          <a:bodyPr/>
          <a:lstStyle/>
          <a:p>
            <a:endParaRPr lang="pt-BR"/>
          </a:p>
        </p:txBody>
      </p:sp>
      <p:sp>
        <p:nvSpPr>
          <p:cNvPr id="7" name="Espaço Reservado para Número de Slide 6">
            <a:extLst>
              <a:ext uri="{FF2B5EF4-FFF2-40B4-BE49-F238E27FC236}">
                <a16:creationId xmlns:a16="http://schemas.microsoft.com/office/drawing/2014/main" id="{2344985F-D64C-472F-99F3-BDEC51526935}"/>
              </a:ext>
            </a:extLst>
          </p:cNvPr>
          <p:cNvSpPr>
            <a:spLocks noGrp="1"/>
          </p:cNvSpPr>
          <p:nvPr>
            <p:ph type="sldNum" sz="quarter" idx="12"/>
          </p:nvPr>
        </p:nvSpPr>
        <p:spPr/>
        <p:txBody>
          <a:bodyPr/>
          <a:lstStyle/>
          <a:p>
            <a:fld id="{EA6C73AE-D621-4B1D-BC2C-402E32B9ADE0}" type="slidenum">
              <a:rPr lang="pt-BR" smtClean="0"/>
              <a:t>‹nº›</a:t>
            </a:fld>
            <a:endParaRPr lang="pt-BR"/>
          </a:p>
        </p:txBody>
      </p:sp>
    </p:spTree>
    <p:extLst>
      <p:ext uri="{BB962C8B-B14F-4D97-AF65-F5344CB8AC3E}">
        <p14:creationId xmlns:p14="http://schemas.microsoft.com/office/powerpoint/2010/main" val="33108213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a:t>Clique para editar o título Mestre</a:t>
            </a:r>
            <a:endParaRPr lang="en-US" dirty="0"/>
          </a:p>
        </p:txBody>
      </p:sp>
      <p:sp>
        <p:nvSpPr>
          <p:cNvPr id="3" name="Content Placeholder 2"/>
          <p:cNvSpPr>
            <a:spLocks noGrp="1"/>
          </p:cNvSpPr>
          <p:nvPr>
            <p:ph idx="1"/>
          </p:nvPr>
        </p:nvSpPr>
        <p:spPr/>
        <p:txBody>
          <a:bodyPr anchor="t"/>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Date Placeholder 3"/>
          <p:cNvSpPr>
            <a:spLocks noGrp="1"/>
          </p:cNvSpPr>
          <p:nvPr>
            <p:ph type="dt" sz="half" idx="10"/>
          </p:nvPr>
        </p:nvSpPr>
        <p:spPr/>
        <p:txBody>
          <a:bodyPr/>
          <a:lstStyle/>
          <a:p>
            <a:fld id="{5F16375A-DD5E-414C-9E19-62A3BCB03E75}" type="datetimeFigureOut">
              <a:rPr lang="pt-BR" smtClean="0"/>
              <a:t>20/03/2021</a:t>
            </a:fld>
            <a:endParaRPr lang="pt-BR"/>
          </a:p>
        </p:txBody>
      </p:sp>
      <p:sp>
        <p:nvSpPr>
          <p:cNvPr id="5" name="Footer Placeholder 4"/>
          <p:cNvSpPr>
            <a:spLocks noGrp="1"/>
          </p:cNvSpPr>
          <p:nvPr>
            <p:ph type="ftr" sz="quarter" idx="11"/>
          </p:nvPr>
        </p:nvSpPr>
        <p:spPr/>
        <p:txBody>
          <a:bodyPr/>
          <a:lstStyle/>
          <a:p>
            <a:endParaRPr lang="pt-BR"/>
          </a:p>
        </p:txBody>
      </p:sp>
      <p:sp>
        <p:nvSpPr>
          <p:cNvPr id="6" name="Slide Number Placeholder 5"/>
          <p:cNvSpPr>
            <a:spLocks noGrp="1"/>
          </p:cNvSpPr>
          <p:nvPr>
            <p:ph type="sldNum" sz="quarter" idx="12"/>
          </p:nvPr>
        </p:nvSpPr>
        <p:spPr/>
        <p:txBody>
          <a:bodyPr/>
          <a:lstStyle/>
          <a:p>
            <a:fld id="{EA6C73AE-D621-4B1D-BC2C-402E32B9ADE0}" type="slidenum">
              <a:rPr lang="pt-BR" smtClean="0"/>
              <a:t>‹nº›</a:t>
            </a:fld>
            <a:endParaRPr lang="pt-BR"/>
          </a:p>
        </p:txBody>
      </p:sp>
      <p:cxnSp>
        <p:nvCxnSpPr>
          <p:cNvPr id="33" name="Straight Connector 32"/>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32790488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Imagem com Legenda">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B363298-8745-4B4F-B0AA-7AB9ED8D026F}"/>
              </a:ext>
            </a:extLst>
          </p:cNvPr>
          <p:cNvSpPr>
            <a:spLocks noGrp="1"/>
          </p:cNvSpPr>
          <p:nvPr>
            <p:ph type="title"/>
          </p:nvPr>
        </p:nvSpPr>
        <p:spPr>
          <a:xfrm>
            <a:off x="839788" y="457200"/>
            <a:ext cx="3932237" cy="1600200"/>
          </a:xfrm>
        </p:spPr>
        <p:txBody>
          <a:bodyPr anchor="b"/>
          <a:lstStyle>
            <a:lvl1pPr>
              <a:defRPr sz="3200"/>
            </a:lvl1pPr>
          </a:lstStyle>
          <a:p>
            <a:r>
              <a:rPr lang="pt-BR"/>
              <a:t>Clique para editar o título Mestre</a:t>
            </a:r>
          </a:p>
        </p:txBody>
      </p:sp>
      <p:sp>
        <p:nvSpPr>
          <p:cNvPr id="3" name="Espaço Reservado para Imagem 2">
            <a:extLst>
              <a:ext uri="{FF2B5EF4-FFF2-40B4-BE49-F238E27FC236}">
                <a16:creationId xmlns:a16="http://schemas.microsoft.com/office/drawing/2014/main" id="{A9E5A32A-A27F-4D49-8B39-F7DC50D271C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pt-BR"/>
          </a:p>
        </p:txBody>
      </p:sp>
      <p:sp>
        <p:nvSpPr>
          <p:cNvPr id="4" name="Espaço Reservado para Texto 3">
            <a:extLst>
              <a:ext uri="{FF2B5EF4-FFF2-40B4-BE49-F238E27FC236}">
                <a16:creationId xmlns:a16="http://schemas.microsoft.com/office/drawing/2014/main" id="{FA6BEB9C-5DA8-4470-9EC3-5154D469402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t-BR"/>
              <a:t>Clique para editar os estilos de texto Mestres</a:t>
            </a:r>
          </a:p>
        </p:txBody>
      </p:sp>
      <p:sp>
        <p:nvSpPr>
          <p:cNvPr id="5" name="Espaço Reservado para Data 4">
            <a:extLst>
              <a:ext uri="{FF2B5EF4-FFF2-40B4-BE49-F238E27FC236}">
                <a16:creationId xmlns:a16="http://schemas.microsoft.com/office/drawing/2014/main" id="{CBA7C275-463A-4CD3-A23A-4723209AB56E}"/>
              </a:ext>
            </a:extLst>
          </p:cNvPr>
          <p:cNvSpPr>
            <a:spLocks noGrp="1"/>
          </p:cNvSpPr>
          <p:nvPr>
            <p:ph type="dt" sz="half" idx="10"/>
          </p:nvPr>
        </p:nvSpPr>
        <p:spPr/>
        <p:txBody>
          <a:bodyPr/>
          <a:lstStyle/>
          <a:p>
            <a:fld id="{5F16375A-DD5E-414C-9E19-62A3BCB03E75}" type="datetimeFigureOut">
              <a:rPr lang="pt-BR" smtClean="0"/>
              <a:t>20/03/2021</a:t>
            </a:fld>
            <a:endParaRPr lang="pt-BR"/>
          </a:p>
        </p:txBody>
      </p:sp>
      <p:sp>
        <p:nvSpPr>
          <p:cNvPr id="6" name="Espaço Reservado para Rodapé 5">
            <a:extLst>
              <a:ext uri="{FF2B5EF4-FFF2-40B4-BE49-F238E27FC236}">
                <a16:creationId xmlns:a16="http://schemas.microsoft.com/office/drawing/2014/main" id="{E12152A9-F66F-4837-B301-E782C5DA54E6}"/>
              </a:ext>
            </a:extLst>
          </p:cNvPr>
          <p:cNvSpPr>
            <a:spLocks noGrp="1"/>
          </p:cNvSpPr>
          <p:nvPr>
            <p:ph type="ftr" sz="quarter" idx="11"/>
          </p:nvPr>
        </p:nvSpPr>
        <p:spPr/>
        <p:txBody>
          <a:bodyPr/>
          <a:lstStyle/>
          <a:p>
            <a:endParaRPr lang="pt-BR"/>
          </a:p>
        </p:txBody>
      </p:sp>
      <p:sp>
        <p:nvSpPr>
          <p:cNvPr id="7" name="Espaço Reservado para Número de Slide 6">
            <a:extLst>
              <a:ext uri="{FF2B5EF4-FFF2-40B4-BE49-F238E27FC236}">
                <a16:creationId xmlns:a16="http://schemas.microsoft.com/office/drawing/2014/main" id="{562CFD7E-FD94-4491-B901-281A20DE56D5}"/>
              </a:ext>
            </a:extLst>
          </p:cNvPr>
          <p:cNvSpPr>
            <a:spLocks noGrp="1"/>
          </p:cNvSpPr>
          <p:nvPr>
            <p:ph type="sldNum" sz="quarter" idx="12"/>
          </p:nvPr>
        </p:nvSpPr>
        <p:spPr/>
        <p:txBody>
          <a:bodyPr/>
          <a:lstStyle/>
          <a:p>
            <a:fld id="{EA6C73AE-D621-4B1D-BC2C-402E32B9ADE0}" type="slidenum">
              <a:rPr lang="pt-BR" smtClean="0"/>
              <a:t>‹nº›</a:t>
            </a:fld>
            <a:endParaRPr lang="pt-BR"/>
          </a:p>
        </p:txBody>
      </p:sp>
    </p:spTree>
    <p:extLst>
      <p:ext uri="{BB962C8B-B14F-4D97-AF65-F5344CB8AC3E}">
        <p14:creationId xmlns:p14="http://schemas.microsoft.com/office/powerpoint/2010/main" val="4276774462"/>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A2798C8-6EDD-4E27-8C88-C1A8B61009D0}"/>
              </a:ext>
            </a:extLst>
          </p:cNvPr>
          <p:cNvSpPr>
            <a:spLocks noGrp="1"/>
          </p:cNvSpPr>
          <p:nvPr>
            <p:ph type="title"/>
          </p:nvPr>
        </p:nvSpPr>
        <p:spPr/>
        <p:txBody>
          <a:bodyPr/>
          <a:lstStyle/>
          <a:p>
            <a:r>
              <a:rPr lang="pt-BR"/>
              <a:t>Clique para editar o título Mestre</a:t>
            </a:r>
          </a:p>
        </p:txBody>
      </p:sp>
      <p:sp>
        <p:nvSpPr>
          <p:cNvPr id="3" name="Espaço Reservado para Texto Vertical 2">
            <a:extLst>
              <a:ext uri="{FF2B5EF4-FFF2-40B4-BE49-F238E27FC236}">
                <a16:creationId xmlns:a16="http://schemas.microsoft.com/office/drawing/2014/main" id="{57FF0077-B23B-4AC6-81A8-9165A1C13EFC}"/>
              </a:ext>
            </a:extLst>
          </p:cNvPr>
          <p:cNvSpPr>
            <a:spLocks noGrp="1"/>
          </p:cNvSpPr>
          <p:nvPr>
            <p:ph type="body" orient="vert" idx="1"/>
          </p:nvPr>
        </p:nvSpPr>
        <p:spPr/>
        <p:txBody>
          <a:bodyPr vert="eaVert"/>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a:extLst>
              <a:ext uri="{FF2B5EF4-FFF2-40B4-BE49-F238E27FC236}">
                <a16:creationId xmlns:a16="http://schemas.microsoft.com/office/drawing/2014/main" id="{17BAD14B-A502-4EE3-900E-7A26019F9770}"/>
              </a:ext>
            </a:extLst>
          </p:cNvPr>
          <p:cNvSpPr>
            <a:spLocks noGrp="1"/>
          </p:cNvSpPr>
          <p:nvPr>
            <p:ph type="dt" sz="half" idx="10"/>
          </p:nvPr>
        </p:nvSpPr>
        <p:spPr/>
        <p:txBody>
          <a:bodyPr/>
          <a:lstStyle/>
          <a:p>
            <a:fld id="{5F16375A-DD5E-414C-9E19-62A3BCB03E75}" type="datetimeFigureOut">
              <a:rPr lang="pt-BR" smtClean="0"/>
              <a:t>20/03/2021</a:t>
            </a:fld>
            <a:endParaRPr lang="pt-BR"/>
          </a:p>
        </p:txBody>
      </p:sp>
      <p:sp>
        <p:nvSpPr>
          <p:cNvPr id="5" name="Espaço Reservado para Rodapé 4">
            <a:extLst>
              <a:ext uri="{FF2B5EF4-FFF2-40B4-BE49-F238E27FC236}">
                <a16:creationId xmlns:a16="http://schemas.microsoft.com/office/drawing/2014/main" id="{91A6F02B-62FE-4F20-862B-8DD0A2F0C3B4}"/>
              </a:ext>
            </a:extLst>
          </p:cNvPr>
          <p:cNvSpPr>
            <a:spLocks noGrp="1"/>
          </p:cNvSpPr>
          <p:nvPr>
            <p:ph type="ftr" sz="quarter" idx="11"/>
          </p:nvPr>
        </p:nvSpPr>
        <p:spPr/>
        <p:txBody>
          <a:bodyPr/>
          <a:lstStyle/>
          <a:p>
            <a:endParaRPr lang="pt-BR"/>
          </a:p>
        </p:txBody>
      </p:sp>
      <p:sp>
        <p:nvSpPr>
          <p:cNvPr id="6" name="Espaço Reservado para Número de Slide 5">
            <a:extLst>
              <a:ext uri="{FF2B5EF4-FFF2-40B4-BE49-F238E27FC236}">
                <a16:creationId xmlns:a16="http://schemas.microsoft.com/office/drawing/2014/main" id="{046882F8-B99A-4ADF-99E6-CF4DD6D4570D}"/>
              </a:ext>
            </a:extLst>
          </p:cNvPr>
          <p:cNvSpPr>
            <a:spLocks noGrp="1"/>
          </p:cNvSpPr>
          <p:nvPr>
            <p:ph type="sldNum" sz="quarter" idx="12"/>
          </p:nvPr>
        </p:nvSpPr>
        <p:spPr/>
        <p:txBody>
          <a:bodyPr/>
          <a:lstStyle/>
          <a:p>
            <a:fld id="{EA6C73AE-D621-4B1D-BC2C-402E32B9ADE0}" type="slidenum">
              <a:rPr lang="pt-BR" smtClean="0"/>
              <a:t>‹nº›</a:t>
            </a:fld>
            <a:endParaRPr lang="pt-BR"/>
          </a:p>
        </p:txBody>
      </p:sp>
    </p:spTree>
    <p:extLst>
      <p:ext uri="{BB962C8B-B14F-4D97-AF65-F5344CB8AC3E}">
        <p14:creationId xmlns:p14="http://schemas.microsoft.com/office/powerpoint/2010/main" val="24947866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Texto e Título Vertical">
    <p:spTree>
      <p:nvGrpSpPr>
        <p:cNvPr id="1" name=""/>
        <p:cNvGrpSpPr/>
        <p:nvPr/>
      </p:nvGrpSpPr>
      <p:grpSpPr>
        <a:xfrm>
          <a:off x="0" y="0"/>
          <a:ext cx="0" cy="0"/>
          <a:chOff x="0" y="0"/>
          <a:chExt cx="0" cy="0"/>
        </a:xfrm>
      </p:grpSpPr>
      <p:sp>
        <p:nvSpPr>
          <p:cNvPr id="2" name="Título Vertical 1">
            <a:extLst>
              <a:ext uri="{FF2B5EF4-FFF2-40B4-BE49-F238E27FC236}">
                <a16:creationId xmlns:a16="http://schemas.microsoft.com/office/drawing/2014/main" id="{95675091-C77A-4995-B411-FC16150AB645}"/>
              </a:ext>
            </a:extLst>
          </p:cNvPr>
          <p:cNvSpPr>
            <a:spLocks noGrp="1"/>
          </p:cNvSpPr>
          <p:nvPr>
            <p:ph type="title" orient="vert"/>
          </p:nvPr>
        </p:nvSpPr>
        <p:spPr>
          <a:xfrm>
            <a:off x="8724900" y="365125"/>
            <a:ext cx="2628900" cy="5811838"/>
          </a:xfrm>
        </p:spPr>
        <p:txBody>
          <a:bodyPr vert="eaVert"/>
          <a:lstStyle/>
          <a:p>
            <a:r>
              <a:rPr lang="pt-BR"/>
              <a:t>Clique para editar o título Mestre</a:t>
            </a:r>
          </a:p>
        </p:txBody>
      </p:sp>
      <p:sp>
        <p:nvSpPr>
          <p:cNvPr id="3" name="Espaço Reservado para Texto Vertical 2">
            <a:extLst>
              <a:ext uri="{FF2B5EF4-FFF2-40B4-BE49-F238E27FC236}">
                <a16:creationId xmlns:a16="http://schemas.microsoft.com/office/drawing/2014/main" id="{026E69F0-F06A-42D6-B561-45742256EBBD}"/>
              </a:ext>
            </a:extLst>
          </p:cNvPr>
          <p:cNvSpPr>
            <a:spLocks noGrp="1"/>
          </p:cNvSpPr>
          <p:nvPr>
            <p:ph type="body" orient="vert" idx="1"/>
          </p:nvPr>
        </p:nvSpPr>
        <p:spPr>
          <a:xfrm>
            <a:off x="838200" y="365125"/>
            <a:ext cx="7734300" cy="5811838"/>
          </a:xfrm>
        </p:spPr>
        <p:txBody>
          <a:bodyPr vert="eaVert"/>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a:extLst>
              <a:ext uri="{FF2B5EF4-FFF2-40B4-BE49-F238E27FC236}">
                <a16:creationId xmlns:a16="http://schemas.microsoft.com/office/drawing/2014/main" id="{9C0F9C86-B489-455C-B0E6-0984AC54A6A5}"/>
              </a:ext>
            </a:extLst>
          </p:cNvPr>
          <p:cNvSpPr>
            <a:spLocks noGrp="1"/>
          </p:cNvSpPr>
          <p:nvPr>
            <p:ph type="dt" sz="half" idx="10"/>
          </p:nvPr>
        </p:nvSpPr>
        <p:spPr/>
        <p:txBody>
          <a:bodyPr/>
          <a:lstStyle/>
          <a:p>
            <a:fld id="{5F16375A-DD5E-414C-9E19-62A3BCB03E75}" type="datetimeFigureOut">
              <a:rPr lang="pt-BR" smtClean="0"/>
              <a:t>20/03/2021</a:t>
            </a:fld>
            <a:endParaRPr lang="pt-BR"/>
          </a:p>
        </p:txBody>
      </p:sp>
      <p:sp>
        <p:nvSpPr>
          <p:cNvPr id="5" name="Espaço Reservado para Rodapé 4">
            <a:extLst>
              <a:ext uri="{FF2B5EF4-FFF2-40B4-BE49-F238E27FC236}">
                <a16:creationId xmlns:a16="http://schemas.microsoft.com/office/drawing/2014/main" id="{86B0D02D-22B1-46BF-BF39-46F214C799B7}"/>
              </a:ext>
            </a:extLst>
          </p:cNvPr>
          <p:cNvSpPr>
            <a:spLocks noGrp="1"/>
          </p:cNvSpPr>
          <p:nvPr>
            <p:ph type="ftr" sz="quarter" idx="11"/>
          </p:nvPr>
        </p:nvSpPr>
        <p:spPr/>
        <p:txBody>
          <a:bodyPr/>
          <a:lstStyle/>
          <a:p>
            <a:endParaRPr lang="pt-BR"/>
          </a:p>
        </p:txBody>
      </p:sp>
      <p:sp>
        <p:nvSpPr>
          <p:cNvPr id="6" name="Espaço Reservado para Número de Slide 5">
            <a:extLst>
              <a:ext uri="{FF2B5EF4-FFF2-40B4-BE49-F238E27FC236}">
                <a16:creationId xmlns:a16="http://schemas.microsoft.com/office/drawing/2014/main" id="{3ACE219F-2256-4B1C-974C-9D78F82496E4}"/>
              </a:ext>
            </a:extLst>
          </p:cNvPr>
          <p:cNvSpPr>
            <a:spLocks noGrp="1"/>
          </p:cNvSpPr>
          <p:nvPr>
            <p:ph type="sldNum" sz="quarter" idx="12"/>
          </p:nvPr>
        </p:nvSpPr>
        <p:spPr/>
        <p:txBody>
          <a:bodyPr/>
          <a:lstStyle/>
          <a:p>
            <a:fld id="{EA6C73AE-D621-4B1D-BC2C-402E32B9ADE0}" type="slidenum">
              <a:rPr lang="pt-BR" smtClean="0"/>
              <a:t>‹nº›</a:t>
            </a:fld>
            <a:endParaRPr lang="pt-BR"/>
          </a:p>
        </p:txBody>
      </p:sp>
    </p:spTree>
    <p:extLst>
      <p:ext uri="{BB962C8B-B14F-4D97-AF65-F5344CB8AC3E}">
        <p14:creationId xmlns:p14="http://schemas.microsoft.com/office/powerpoint/2010/main" val="41307926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Cabeçalho da Seção">
    <p:spTree>
      <p:nvGrpSpPr>
        <p:cNvPr id="1" name=""/>
        <p:cNvGrpSpPr/>
        <p:nvPr/>
      </p:nvGrpSpPr>
      <p:grpSpPr>
        <a:xfrm>
          <a:off x="0" y="0"/>
          <a:ext cx="0" cy="0"/>
          <a:chOff x="0" y="0"/>
          <a:chExt cx="0" cy="0"/>
        </a:xfrm>
      </p:grpSpPr>
      <p:sp>
        <p:nvSpPr>
          <p:cNvPr id="2" name="Title 1"/>
          <p:cNvSpPr>
            <a:spLocks noGrp="1"/>
          </p:cNvSpPr>
          <p:nvPr>
            <p:ph type="title"/>
          </p:nvPr>
        </p:nvSpPr>
        <p:spPr>
          <a:xfrm>
            <a:off x="1454239" y="1756130"/>
            <a:ext cx="8643154" cy="1887950"/>
          </a:xfrm>
        </p:spPr>
        <p:txBody>
          <a:bodyPr anchor="b">
            <a:normAutofit/>
          </a:bodyPr>
          <a:lstStyle>
            <a:lvl1pPr algn="l">
              <a:defRPr sz="3600"/>
            </a:lvl1pPr>
          </a:lstStyle>
          <a:p>
            <a:r>
              <a:rPr lang="pt-BR"/>
              <a:t>Clique para editar o título Mestre</a:t>
            </a:r>
            <a:endParaRPr lang="en-US" dirty="0"/>
          </a:p>
        </p:txBody>
      </p:sp>
      <p:sp>
        <p:nvSpPr>
          <p:cNvPr id="3" name="Text Placeholder 2"/>
          <p:cNvSpPr>
            <a:spLocks noGrp="1"/>
          </p:cNvSpPr>
          <p:nvPr>
            <p:ph type="body" idx="1"/>
          </p:nvPr>
        </p:nvSpPr>
        <p:spPr>
          <a:xfrm>
            <a:off x="1454239" y="3806195"/>
            <a:ext cx="8630446"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pt-BR"/>
              <a:t>Clique para editar os estilos de texto Mestres</a:t>
            </a:r>
          </a:p>
        </p:txBody>
      </p:sp>
      <p:sp>
        <p:nvSpPr>
          <p:cNvPr id="4" name="Date Placeholder 3"/>
          <p:cNvSpPr>
            <a:spLocks noGrp="1"/>
          </p:cNvSpPr>
          <p:nvPr>
            <p:ph type="dt" sz="half" idx="10"/>
          </p:nvPr>
        </p:nvSpPr>
        <p:spPr/>
        <p:txBody>
          <a:bodyPr/>
          <a:lstStyle/>
          <a:p>
            <a:fld id="{5F16375A-DD5E-414C-9E19-62A3BCB03E75}" type="datetimeFigureOut">
              <a:rPr lang="pt-BR" smtClean="0"/>
              <a:t>20/03/2021</a:t>
            </a:fld>
            <a:endParaRPr lang="pt-BR"/>
          </a:p>
        </p:txBody>
      </p:sp>
      <p:sp>
        <p:nvSpPr>
          <p:cNvPr id="5" name="Footer Placeholder 4"/>
          <p:cNvSpPr>
            <a:spLocks noGrp="1"/>
          </p:cNvSpPr>
          <p:nvPr>
            <p:ph type="ftr" sz="quarter" idx="11"/>
          </p:nvPr>
        </p:nvSpPr>
        <p:spPr/>
        <p:txBody>
          <a:bodyPr/>
          <a:lstStyle/>
          <a:p>
            <a:endParaRPr lang="pt-BR"/>
          </a:p>
        </p:txBody>
      </p:sp>
      <p:sp>
        <p:nvSpPr>
          <p:cNvPr id="6" name="Slide Number Placeholder 5"/>
          <p:cNvSpPr>
            <a:spLocks noGrp="1"/>
          </p:cNvSpPr>
          <p:nvPr>
            <p:ph type="sldNum" sz="quarter" idx="12"/>
          </p:nvPr>
        </p:nvSpPr>
        <p:spPr/>
        <p:txBody>
          <a:bodyPr/>
          <a:lstStyle/>
          <a:p>
            <a:fld id="{EA6C73AE-D621-4B1D-BC2C-402E32B9ADE0}" type="slidenum">
              <a:rPr lang="pt-BR" smtClean="0"/>
              <a:t>‹nº›</a:t>
            </a:fld>
            <a:endParaRPr lang="pt-BR"/>
          </a:p>
        </p:txBody>
      </p:sp>
      <p:cxnSp>
        <p:nvCxnSpPr>
          <p:cNvPr id="15" name="Straight Connector 14"/>
          <p:cNvCxnSpPr/>
          <p:nvPr/>
        </p:nvCxnSpPr>
        <p:spPr>
          <a:xfrm>
            <a:off x="1454239" y="3804985"/>
            <a:ext cx="8630446"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55528967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605635" cy="1059305"/>
          </a:xfrm>
        </p:spPr>
        <p:txBody>
          <a:bodyPr/>
          <a:lstStyle/>
          <a:p>
            <a:r>
              <a:rPr lang="pt-BR"/>
              <a:t>Clique para editar o título Mestre</a:t>
            </a:r>
            <a:endParaRPr lang="en-US" dirty="0"/>
          </a:p>
        </p:txBody>
      </p:sp>
      <p:sp>
        <p:nvSpPr>
          <p:cNvPr id="3" name="Content Placeholder 2"/>
          <p:cNvSpPr>
            <a:spLocks noGrp="1"/>
          </p:cNvSpPr>
          <p:nvPr>
            <p:ph sz="half" idx="1"/>
          </p:nvPr>
        </p:nvSpPr>
        <p:spPr>
          <a:xfrm>
            <a:off x="1447331" y="2010878"/>
            <a:ext cx="4645152" cy="3448595"/>
          </a:xfrm>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Content Placeholder 3"/>
          <p:cNvSpPr>
            <a:spLocks noGrp="1"/>
          </p:cNvSpPr>
          <p:nvPr>
            <p:ph sz="half" idx="2"/>
          </p:nvPr>
        </p:nvSpPr>
        <p:spPr>
          <a:xfrm>
            <a:off x="6413771" y="2017343"/>
            <a:ext cx="4645152" cy="3441520"/>
          </a:xfrm>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5" name="Date Placeholder 4"/>
          <p:cNvSpPr>
            <a:spLocks noGrp="1"/>
          </p:cNvSpPr>
          <p:nvPr>
            <p:ph type="dt" sz="half" idx="10"/>
          </p:nvPr>
        </p:nvSpPr>
        <p:spPr/>
        <p:txBody>
          <a:bodyPr/>
          <a:lstStyle/>
          <a:p>
            <a:fld id="{5F16375A-DD5E-414C-9E19-62A3BCB03E75}" type="datetimeFigureOut">
              <a:rPr lang="pt-BR" smtClean="0"/>
              <a:t>20/03/2021</a:t>
            </a:fld>
            <a:endParaRPr lang="pt-BR"/>
          </a:p>
        </p:txBody>
      </p:sp>
      <p:sp>
        <p:nvSpPr>
          <p:cNvPr id="6" name="Footer Placeholder 5"/>
          <p:cNvSpPr>
            <a:spLocks noGrp="1"/>
          </p:cNvSpPr>
          <p:nvPr>
            <p:ph type="ftr" sz="quarter" idx="11"/>
          </p:nvPr>
        </p:nvSpPr>
        <p:spPr/>
        <p:txBody>
          <a:bodyPr/>
          <a:lstStyle/>
          <a:p>
            <a:endParaRPr lang="pt-BR"/>
          </a:p>
        </p:txBody>
      </p:sp>
      <p:sp>
        <p:nvSpPr>
          <p:cNvPr id="7" name="Slide Number Placeholder 6"/>
          <p:cNvSpPr>
            <a:spLocks noGrp="1"/>
          </p:cNvSpPr>
          <p:nvPr>
            <p:ph type="sldNum" sz="quarter" idx="12"/>
          </p:nvPr>
        </p:nvSpPr>
        <p:spPr/>
        <p:txBody>
          <a:bodyPr/>
          <a:lstStyle/>
          <a:p>
            <a:fld id="{EA6C73AE-D621-4B1D-BC2C-402E32B9ADE0}" type="slidenum">
              <a:rPr lang="pt-BR" smtClean="0"/>
              <a:t>‹nº›</a:t>
            </a:fld>
            <a:endParaRPr lang="pt-BR"/>
          </a:p>
        </p:txBody>
      </p:sp>
      <p:cxnSp>
        <p:nvCxnSpPr>
          <p:cNvPr id="35" name="Straight Connector 3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0199706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607661" cy="1056319"/>
          </a:xfrm>
        </p:spPr>
        <p:txBody>
          <a:bodyPr/>
          <a:lstStyle/>
          <a:p>
            <a:r>
              <a:rPr lang="pt-BR"/>
              <a:t>Clique para editar o título Mestre</a:t>
            </a:r>
            <a:endParaRPr lang="en-US" dirty="0"/>
          </a:p>
        </p:txBody>
      </p:sp>
      <p:sp>
        <p:nvSpPr>
          <p:cNvPr id="3" name="Text Placeholder 2"/>
          <p:cNvSpPr>
            <a:spLocks noGrp="1"/>
          </p:cNvSpPr>
          <p:nvPr>
            <p:ph type="body" idx="1"/>
          </p:nvPr>
        </p:nvSpPr>
        <p:spPr>
          <a:xfrm>
            <a:off x="1447191" y="2019549"/>
            <a:ext cx="4645152"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a:t>Clique para editar os estilos de texto Mestres</a:t>
            </a:r>
          </a:p>
        </p:txBody>
      </p:sp>
      <p:sp>
        <p:nvSpPr>
          <p:cNvPr id="4" name="Content Placeholder 3"/>
          <p:cNvSpPr>
            <a:spLocks noGrp="1"/>
          </p:cNvSpPr>
          <p:nvPr>
            <p:ph sz="half" idx="2"/>
          </p:nvPr>
        </p:nvSpPr>
        <p:spPr>
          <a:xfrm>
            <a:off x="1447191" y="2824269"/>
            <a:ext cx="4645152" cy="2644457"/>
          </a:xfrm>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5" name="Text Placeholder 4"/>
          <p:cNvSpPr>
            <a:spLocks noGrp="1"/>
          </p:cNvSpPr>
          <p:nvPr>
            <p:ph type="body" sz="quarter" idx="3"/>
          </p:nvPr>
        </p:nvSpPr>
        <p:spPr>
          <a:xfrm>
            <a:off x="6412362" y="2023003"/>
            <a:ext cx="4645152"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a:t>Clique para editar os estilos de texto Mestres</a:t>
            </a:r>
          </a:p>
        </p:txBody>
      </p:sp>
      <p:sp>
        <p:nvSpPr>
          <p:cNvPr id="6" name="Content Placeholder 5"/>
          <p:cNvSpPr>
            <a:spLocks noGrp="1"/>
          </p:cNvSpPr>
          <p:nvPr>
            <p:ph sz="quarter" idx="4"/>
          </p:nvPr>
        </p:nvSpPr>
        <p:spPr>
          <a:xfrm>
            <a:off x="6412362" y="2821491"/>
            <a:ext cx="4645152" cy="2637371"/>
          </a:xfrm>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7" name="Date Placeholder 6"/>
          <p:cNvSpPr>
            <a:spLocks noGrp="1"/>
          </p:cNvSpPr>
          <p:nvPr>
            <p:ph type="dt" sz="half" idx="10"/>
          </p:nvPr>
        </p:nvSpPr>
        <p:spPr/>
        <p:txBody>
          <a:bodyPr/>
          <a:lstStyle/>
          <a:p>
            <a:fld id="{5F16375A-DD5E-414C-9E19-62A3BCB03E75}" type="datetimeFigureOut">
              <a:rPr lang="pt-BR" smtClean="0"/>
              <a:t>20/03/2021</a:t>
            </a:fld>
            <a:endParaRPr lang="pt-BR"/>
          </a:p>
        </p:txBody>
      </p:sp>
      <p:sp>
        <p:nvSpPr>
          <p:cNvPr id="8" name="Footer Placeholder 7"/>
          <p:cNvSpPr>
            <a:spLocks noGrp="1"/>
          </p:cNvSpPr>
          <p:nvPr>
            <p:ph type="ftr" sz="quarter" idx="11"/>
          </p:nvPr>
        </p:nvSpPr>
        <p:spPr/>
        <p:txBody>
          <a:bodyPr/>
          <a:lstStyle/>
          <a:p>
            <a:endParaRPr lang="pt-BR"/>
          </a:p>
        </p:txBody>
      </p:sp>
      <p:sp>
        <p:nvSpPr>
          <p:cNvPr id="9" name="Slide Number Placeholder 8"/>
          <p:cNvSpPr>
            <a:spLocks noGrp="1"/>
          </p:cNvSpPr>
          <p:nvPr>
            <p:ph type="sldNum" sz="quarter" idx="12"/>
          </p:nvPr>
        </p:nvSpPr>
        <p:spPr/>
        <p:txBody>
          <a:bodyPr/>
          <a:lstStyle/>
          <a:p>
            <a:fld id="{EA6C73AE-D621-4B1D-BC2C-402E32B9ADE0}" type="slidenum">
              <a:rPr lang="pt-BR" smtClean="0"/>
              <a:t>‹nº›</a:t>
            </a:fld>
            <a:endParaRPr lang="pt-BR"/>
          </a:p>
        </p:txBody>
      </p:sp>
      <p:cxnSp>
        <p:nvCxnSpPr>
          <p:cNvPr id="29" name="Straight Connector 28"/>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5261228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a:t>Clique para editar o título Mestre</a:t>
            </a:r>
            <a:endParaRPr lang="en-US" dirty="0"/>
          </a:p>
        </p:txBody>
      </p:sp>
      <p:sp>
        <p:nvSpPr>
          <p:cNvPr id="3" name="Date Placeholder 2"/>
          <p:cNvSpPr>
            <a:spLocks noGrp="1"/>
          </p:cNvSpPr>
          <p:nvPr>
            <p:ph type="dt" sz="half" idx="10"/>
          </p:nvPr>
        </p:nvSpPr>
        <p:spPr/>
        <p:txBody>
          <a:bodyPr/>
          <a:lstStyle/>
          <a:p>
            <a:fld id="{5F16375A-DD5E-414C-9E19-62A3BCB03E75}" type="datetimeFigureOut">
              <a:rPr lang="pt-BR" smtClean="0"/>
              <a:t>20/03/2021</a:t>
            </a:fld>
            <a:endParaRPr lang="pt-BR"/>
          </a:p>
        </p:txBody>
      </p:sp>
      <p:sp>
        <p:nvSpPr>
          <p:cNvPr id="4" name="Footer Placeholder 3"/>
          <p:cNvSpPr>
            <a:spLocks noGrp="1"/>
          </p:cNvSpPr>
          <p:nvPr>
            <p:ph type="ftr" sz="quarter" idx="11"/>
          </p:nvPr>
        </p:nvSpPr>
        <p:spPr/>
        <p:txBody>
          <a:bodyPr/>
          <a:lstStyle/>
          <a:p>
            <a:endParaRPr lang="pt-BR"/>
          </a:p>
        </p:txBody>
      </p:sp>
      <p:sp>
        <p:nvSpPr>
          <p:cNvPr id="5" name="Slide Number Placeholder 4"/>
          <p:cNvSpPr>
            <a:spLocks noGrp="1"/>
          </p:cNvSpPr>
          <p:nvPr>
            <p:ph type="sldNum" sz="quarter" idx="12"/>
          </p:nvPr>
        </p:nvSpPr>
        <p:spPr/>
        <p:txBody>
          <a:bodyPr/>
          <a:lstStyle/>
          <a:p>
            <a:fld id="{EA6C73AE-D621-4B1D-BC2C-402E32B9ADE0}" type="slidenum">
              <a:rPr lang="pt-BR" smtClean="0"/>
              <a:t>‹nº›</a:t>
            </a:fld>
            <a:endParaRPr lang="pt-BR"/>
          </a:p>
        </p:txBody>
      </p:sp>
      <p:cxnSp>
        <p:nvCxnSpPr>
          <p:cNvPr id="25" name="Straight Connector 2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17257590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F16375A-DD5E-414C-9E19-62A3BCB03E75}" type="datetimeFigureOut">
              <a:rPr lang="pt-BR" smtClean="0"/>
              <a:t>20/03/2021</a:t>
            </a:fld>
            <a:endParaRPr lang="pt-BR"/>
          </a:p>
        </p:txBody>
      </p:sp>
      <p:sp>
        <p:nvSpPr>
          <p:cNvPr id="3" name="Footer Placeholder 2"/>
          <p:cNvSpPr>
            <a:spLocks noGrp="1"/>
          </p:cNvSpPr>
          <p:nvPr>
            <p:ph type="ftr" sz="quarter" idx="11"/>
          </p:nvPr>
        </p:nvSpPr>
        <p:spPr/>
        <p:txBody>
          <a:bodyPr/>
          <a:lstStyle/>
          <a:p>
            <a:endParaRPr lang="pt-BR"/>
          </a:p>
        </p:txBody>
      </p:sp>
      <p:sp>
        <p:nvSpPr>
          <p:cNvPr id="4" name="Slide Number Placeholder 3"/>
          <p:cNvSpPr>
            <a:spLocks noGrp="1"/>
          </p:cNvSpPr>
          <p:nvPr>
            <p:ph type="sldNum" sz="quarter" idx="12"/>
          </p:nvPr>
        </p:nvSpPr>
        <p:spPr/>
        <p:txBody>
          <a:bodyPr/>
          <a:lstStyle/>
          <a:p>
            <a:fld id="{EA6C73AE-D621-4B1D-BC2C-402E32B9ADE0}" type="slidenum">
              <a:rPr lang="pt-BR" smtClean="0"/>
              <a:t>‹nº›</a:t>
            </a:fld>
            <a:endParaRPr lang="pt-BR"/>
          </a:p>
        </p:txBody>
      </p:sp>
    </p:spTree>
    <p:extLst>
      <p:ext uri="{BB962C8B-B14F-4D97-AF65-F5344CB8AC3E}">
        <p14:creationId xmlns:p14="http://schemas.microsoft.com/office/powerpoint/2010/main" val="16732481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3273099" cy="2247117"/>
          </a:xfrm>
        </p:spPr>
        <p:txBody>
          <a:bodyPr anchor="b">
            <a:normAutofit/>
          </a:bodyPr>
          <a:lstStyle>
            <a:lvl1pPr algn="l">
              <a:defRPr sz="2400"/>
            </a:lvl1pPr>
          </a:lstStyle>
          <a:p>
            <a:r>
              <a:rPr lang="pt-BR"/>
              <a:t>Clique para editar o título Mestre</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Text Placeholder 3"/>
          <p:cNvSpPr>
            <a:spLocks noGrp="1"/>
          </p:cNvSpPr>
          <p:nvPr>
            <p:ph type="body" sz="half" idx="2"/>
          </p:nvPr>
        </p:nvSpPr>
        <p:spPr>
          <a:xfrm>
            <a:off x="1444671" y="3205491"/>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t-BR"/>
              <a:t>Clique para editar os estilos de texto Mestres</a:t>
            </a:r>
          </a:p>
        </p:txBody>
      </p:sp>
      <p:sp>
        <p:nvSpPr>
          <p:cNvPr id="5" name="Date Placeholder 4"/>
          <p:cNvSpPr>
            <a:spLocks noGrp="1"/>
          </p:cNvSpPr>
          <p:nvPr>
            <p:ph type="dt" sz="half" idx="10"/>
          </p:nvPr>
        </p:nvSpPr>
        <p:spPr/>
        <p:txBody>
          <a:bodyPr/>
          <a:lstStyle/>
          <a:p>
            <a:fld id="{5F16375A-DD5E-414C-9E19-62A3BCB03E75}" type="datetimeFigureOut">
              <a:rPr lang="pt-BR" smtClean="0"/>
              <a:t>20/03/2021</a:t>
            </a:fld>
            <a:endParaRPr lang="pt-BR"/>
          </a:p>
        </p:txBody>
      </p:sp>
      <p:sp>
        <p:nvSpPr>
          <p:cNvPr id="6" name="Footer Placeholder 5"/>
          <p:cNvSpPr>
            <a:spLocks noGrp="1"/>
          </p:cNvSpPr>
          <p:nvPr>
            <p:ph type="ftr" sz="quarter" idx="11"/>
          </p:nvPr>
        </p:nvSpPr>
        <p:spPr/>
        <p:txBody>
          <a:bodyPr/>
          <a:lstStyle/>
          <a:p>
            <a:endParaRPr lang="pt-BR"/>
          </a:p>
        </p:txBody>
      </p:sp>
      <p:sp>
        <p:nvSpPr>
          <p:cNvPr id="7" name="Slide Number Placeholder 6"/>
          <p:cNvSpPr>
            <a:spLocks noGrp="1"/>
          </p:cNvSpPr>
          <p:nvPr>
            <p:ph type="sldNum" sz="quarter" idx="12"/>
          </p:nvPr>
        </p:nvSpPr>
        <p:spPr/>
        <p:txBody>
          <a:bodyPr/>
          <a:lstStyle/>
          <a:p>
            <a:fld id="{EA6C73AE-D621-4B1D-BC2C-402E32B9ADE0}" type="slidenum">
              <a:rPr lang="pt-BR" smtClean="0"/>
              <a:t>‹nº›</a:t>
            </a:fld>
            <a:endParaRPr lang="pt-BR"/>
          </a:p>
        </p:txBody>
      </p:sp>
      <p:cxnSp>
        <p:nvCxnSpPr>
          <p:cNvPr id="17" name="Straight Connector 16"/>
          <p:cNvCxnSpPr/>
          <p:nvPr/>
        </p:nvCxnSpPr>
        <p:spPr>
          <a:xfrm>
            <a:off x="1448280" y="3205491"/>
            <a:ext cx="3269490"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59997304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m com Legenda">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3"/>
            <a:ext cx="5532328" cy="1830584"/>
          </a:xfrm>
        </p:spPr>
        <p:txBody>
          <a:bodyPr anchor="b">
            <a:normAutofit/>
          </a:bodyPr>
          <a:lstStyle>
            <a:lvl1pPr>
              <a:defRPr sz="3200"/>
            </a:lvl1pPr>
          </a:lstStyle>
          <a:p>
            <a:r>
              <a:rPr lang="pt-BR"/>
              <a:t>Clique para editar o título Mestre</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pt-BR"/>
              <a:t>Clique no ícone para adicionar uma imagem</a:t>
            </a:r>
            <a:endParaRPr lang="en-US" dirty="0"/>
          </a:p>
        </p:txBody>
      </p:sp>
      <p:sp>
        <p:nvSpPr>
          <p:cNvPr id="4" name="Text Placeholder 3"/>
          <p:cNvSpPr>
            <a:spLocks noGrp="1"/>
          </p:cNvSpPr>
          <p:nvPr>
            <p:ph type="body" sz="half" idx="2"/>
          </p:nvPr>
        </p:nvSpPr>
        <p:spPr>
          <a:xfrm>
            <a:off x="1450329" y="3145992"/>
            <a:ext cx="5524404"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t-BR"/>
              <a:t>Clique para editar os estilos de texto Mestres</a:t>
            </a:r>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fld id="{5F16375A-DD5E-414C-9E19-62A3BCB03E75}" type="datetimeFigureOut">
              <a:rPr lang="pt-BR" smtClean="0"/>
              <a:t>20/03/2021</a:t>
            </a:fld>
            <a:endParaRPr lang="pt-BR"/>
          </a:p>
        </p:txBody>
      </p:sp>
      <p:sp>
        <p:nvSpPr>
          <p:cNvPr id="6" name="Footer Placeholder 5"/>
          <p:cNvSpPr>
            <a:spLocks noGrp="1"/>
          </p:cNvSpPr>
          <p:nvPr>
            <p:ph type="ftr" sz="quarter" idx="11"/>
          </p:nvPr>
        </p:nvSpPr>
        <p:spPr>
          <a:xfrm>
            <a:off x="1447382" y="318640"/>
            <a:ext cx="5541004" cy="320931"/>
          </a:xfrm>
        </p:spPr>
        <p:txBody>
          <a:bodyPr/>
          <a:lstStyle/>
          <a:p>
            <a:endParaRPr lang="pt-BR"/>
          </a:p>
        </p:txBody>
      </p:sp>
      <p:sp>
        <p:nvSpPr>
          <p:cNvPr id="7" name="Slide Number Placeholder 6"/>
          <p:cNvSpPr>
            <a:spLocks noGrp="1"/>
          </p:cNvSpPr>
          <p:nvPr>
            <p:ph type="sldNum" sz="quarter" idx="12"/>
          </p:nvPr>
        </p:nvSpPr>
        <p:spPr/>
        <p:txBody>
          <a:bodyPr/>
          <a:lstStyle/>
          <a:p>
            <a:fld id="{EA6C73AE-D621-4B1D-BC2C-402E32B9ADE0}" type="slidenum">
              <a:rPr lang="pt-BR" smtClean="0"/>
              <a:t>‹nº›</a:t>
            </a:fld>
            <a:endParaRPr lang="pt-BR"/>
          </a:p>
        </p:txBody>
      </p:sp>
      <p:cxnSp>
        <p:nvCxnSpPr>
          <p:cNvPr id="31" name="Straight Connector 30"/>
          <p:cNvCxnSpPr/>
          <p:nvPr/>
        </p:nvCxnSpPr>
        <p:spPr>
          <a:xfrm>
            <a:off x="1447382" y="3143605"/>
            <a:ext cx="5527351"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0695874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
        <p:nvSpPr>
          <p:cNvPr id="2" name="Title Placeholder 1"/>
          <p:cNvSpPr>
            <a:spLocks noGrp="1"/>
          </p:cNvSpPr>
          <p:nvPr>
            <p:ph type="title"/>
          </p:nvPr>
        </p:nvSpPr>
        <p:spPr>
          <a:xfrm>
            <a:off x="1451579" y="804519"/>
            <a:ext cx="9603275" cy="1049235"/>
          </a:xfrm>
          <a:prstGeom prst="rect">
            <a:avLst/>
          </a:prstGeom>
        </p:spPr>
        <p:txBody>
          <a:bodyPr vert="horz" lIns="91440" tIns="45720" rIns="91440" bIns="45720" rtlCol="0" anchor="t">
            <a:normAutofit/>
          </a:bodyPr>
          <a:lstStyle/>
          <a:p>
            <a:r>
              <a:rPr lang="pt-BR"/>
              <a:t>Clique para editar o título Mestre</a:t>
            </a:r>
            <a:endParaRPr lang="en-US" dirty="0"/>
          </a:p>
        </p:txBody>
      </p:sp>
      <p:sp>
        <p:nvSpPr>
          <p:cNvPr id="3" name="Text Placeholder 2"/>
          <p:cNvSpPr>
            <a:spLocks noGrp="1"/>
          </p:cNvSpPr>
          <p:nvPr>
            <p:ph type="body" idx="1"/>
          </p:nvPr>
        </p:nvSpPr>
        <p:spPr>
          <a:xfrm>
            <a:off x="1451579" y="2015732"/>
            <a:ext cx="9603275" cy="3450613"/>
          </a:xfrm>
          <a:prstGeom prst="rect">
            <a:avLst/>
          </a:prstGeom>
        </p:spPr>
        <p:txBody>
          <a:bodyPr vert="horz" lIns="91440" tIns="45720" rIns="91440" bIns="45720" rtlCol="0">
            <a:normAutofit/>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5F16375A-DD5E-414C-9E19-62A3BCB03E75}" type="datetimeFigureOut">
              <a:rPr lang="pt-BR" smtClean="0"/>
              <a:t>20/03/2021</a:t>
            </a:fld>
            <a:endParaRPr lang="pt-BR"/>
          </a:p>
        </p:txBody>
      </p:sp>
      <p:sp>
        <p:nvSpPr>
          <p:cNvPr id="5" name="Footer Placeholder 4"/>
          <p:cNvSpPr>
            <a:spLocks noGrp="1"/>
          </p:cNvSpPr>
          <p:nvPr>
            <p:ph type="ftr" sz="quarter" idx="3"/>
          </p:nvPr>
        </p:nvSpPr>
        <p:spPr>
          <a:xfrm>
            <a:off x="1451579"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pt-BR"/>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EA6C73AE-D621-4B1D-BC2C-402E32B9ADE0}" type="slidenum">
              <a:rPr lang="pt-BR" smtClean="0"/>
              <a:t>‹nº›</a:t>
            </a:fld>
            <a:endParaRPr lang="pt-BR"/>
          </a:p>
        </p:txBody>
      </p:sp>
      <p:cxnSp>
        <p:nvCxnSpPr>
          <p:cNvPr id="10" name="Straight Connector 9"/>
          <p:cNvCxnSpPr/>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786058243"/>
      </p:ext>
    </p:extLst>
  </p:cSld>
  <p:clrMap bg1="lt1" tx1="dk1" bg2="lt2" tx2="dk2" accent1="accent1" accent2="accent2" accent3="accent3" accent4="accent4" accent5="accent5" accent6="accent6" hlink="hlink" folHlink="folHlink"/>
  <p:sldLayoutIdLst>
    <p:sldLayoutId id="2147483856" r:id="rId1"/>
    <p:sldLayoutId id="2147483857" r:id="rId2"/>
    <p:sldLayoutId id="2147483858" r:id="rId3"/>
    <p:sldLayoutId id="2147483859" r:id="rId4"/>
    <p:sldLayoutId id="2147483860" r:id="rId5"/>
    <p:sldLayoutId id="2147483861" r:id="rId6"/>
    <p:sldLayoutId id="2147483862" r:id="rId7"/>
    <p:sldLayoutId id="2147483863" r:id="rId8"/>
    <p:sldLayoutId id="2147483864" r:id="rId9"/>
    <p:sldLayoutId id="2147483865" r:id="rId10"/>
    <p:sldLayoutId id="2147483866" r:id="rId11"/>
  </p:sldLayoutIdLst>
  <p:txStyles>
    <p:title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ço Reservado para Título 1">
            <a:extLst>
              <a:ext uri="{FF2B5EF4-FFF2-40B4-BE49-F238E27FC236}">
                <a16:creationId xmlns:a16="http://schemas.microsoft.com/office/drawing/2014/main" id="{0BF5C84F-1C95-4AF3-AB6A-8BDCDDD94EF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pt-BR"/>
              <a:t>Clique para editar o título Mestre</a:t>
            </a:r>
          </a:p>
        </p:txBody>
      </p:sp>
      <p:sp>
        <p:nvSpPr>
          <p:cNvPr id="3" name="Espaço Reservado para Texto 2">
            <a:extLst>
              <a:ext uri="{FF2B5EF4-FFF2-40B4-BE49-F238E27FC236}">
                <a16:creationId xmlns:a16="http://schemas.microsoft.com/office/drawing/2014/main" id="{34D0D450-E362-422A-9A56-75184B82321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a:extLst>
              <a:ext uri="{FF2B5EF4-FFF2-40B4-BE49-F238E27FC236}">
                <a16:creationId xmlns:a16="http://schemas.microsoft.com/office/drawing/2014/main" id="{94EA42BB-FA3F-4E54-B0A0-3F51A5D8D3F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F16375A-DD5E-414C-9E19-62A3BCB03E75}" type="datetimeFigureOut">
              <a:rPr lang="pt-BR" smtClean="0"/>
              <a:t>20/03/2021</a:t>
            </a:fld>
            <a:endParaRPr lang="pt-BR"/>
          </a:p>
        </p:txBody>
      </p:sp>
      <p:sp>
        <p:nvSpPr>
          <p:cNvPr id="5" name="Espaço Reservado para Rodapé 4">
            <a:extLst>
              <a:ext uri="{FF2B5EF4-FFF2-40B4-BE49-F238E27FC236}">
                <a16:creationId xmlns:a16="http://schemas.microsoft.com/office/drawing/2014/main" id="{66309BA4-1223-4749-A56C-077C6D8B40F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pt-BR"/>
          </a:p>
        </p:txBody>
      </p:sp>
      <p:sp>
        <p:nvSpPr>
          <p:cNvPr id="6" name="Espaço Reservado para Número de Slide 5">
            <a:extLst>
              <a:ext uri="{FF2B5EF4-FFF2-40B4-BE49-F238E27FC236}">
                <a16:creationId xmlns:a16="http://schemas.microsoft.com/office/drawing/2014/main" id="{E1F470EC-84FC-4F31-813B-AABD850E15D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A6C73AE-D621-4B1D-BC2C-402E32B9ADE0}" type="slidenum">
              <a:rPr lang="pt-BR" smtClean="0"/>
              <a:t>‹nº›</a:t>
            </a:fld>
            <a:endParaRPr lang="pt-BR"/>
          </a:p>
        </p:txBody>
      </p:sp>
    </p:spTree>
    <p:extLst>
      <p:ext uri="{BB962C8B-B14F-4D97-AF65-F5344CB8AC3E}">
        <p14:creationId xmlns:p14="http://schemas.microsoft.com/office/powerpoint/2010/main" val="2313748114"/>
      </p:ext>
    </p:extLst>
  </p:cSld>
  <p:clrMap bg1="lt1" tx1="dk1" bg2="lt2" tx2="dk2" accent1="accent1" accent2="accent2" accent3="accent3" accent4="accent4" accent5="accent5" accent6="accent6" hlink="hlink" folHlink="folHlink"/>
  <p:sldLayoutIdLst>
    <p:sldLayoutId id="2147483868" r:id="rId1"/>
    <p:sldLayoutId id="2147483869" r:id="rId2"/>
    <p:sldLayoutId id="2147483870" r:id="rId3"/>
    <p:sldLayoutId id="2147483871" r:id="rId4"/>
    <p:sldLayoutId id="2147483872" r:id="rId5"/>
    <p:sldLayoutId id="2147483873" r:id="rId6"/>
    <p:sldLayoutId id="2147483874" r:id="rId7"/>
    <p:sldLayoutId id="2147483875" r:id="rId8"/>
    <p:sldLayoutId id="2147483876" r:id="rId9"/>
    <p:sldLayoutId id="2147483877" r:id="rId10"/>
    <p:sldLayoutId id="2147483878"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2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2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2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2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2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2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2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2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2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2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3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3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3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3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3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3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3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3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3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3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4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4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4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4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4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42724698-43AB-4A34-A7CA-4445BBD2E3AD}"/>
              </a:ext>
            </a:extLst>
          </p:cNvPr>
          <p:cNvSpPr/>
          <p:nvPr/>
        </p:nvSpPr>
        <p:spPr>
          <a:xfrm>
            <a:off x="1889090" y="4005941"/>
            <a:ext cx="9083710" cy="1759353"/>
          </a:xfrm>
          <a:prstGeom prst="rect">
            <a:avLst/>
          </a:prstGeom>
        </p:spPr>
        <p:txBody>
          <a:bodyPr vert="horz" lIns="91440" tIns="45720" rIns="91440" bIns="45720" rtlCol="0" anchor="b">
            <a:normAutofit fontScale="85000" lnSpcReduction="20000"/>
          </a:bodyPr>
          <a:lstStyle/>
          <a:p>
            <a:pPr algn="ctr">
              <a:lnSpc>
                <a:spcPct val="90000"/>
              </a:lnSpc>
              <a:spcBef>
                <a:spcPct val="0"/>
              </a:spcBef>
              <a:spcAft>
                <a:spcPts val="600"/>
              </a:spcAft>
            </a:pPr>
            <a:r>
              <a:rPr lang="pt-BR" sz="5400" b="1" dirty="0" err="1">
                <a:effectLst>
                  <a:outerShdw blurRad="38100" dist="38100" dir="2700000" algn="tl">
                    <a:srgbClr val="000000">
                      <a:alpha val="43137"/>
                    </a:srgbClr>
                  </a:outerShdw>
                </a:effectLst>
                <a:latin typeface="Garamond" panose="02020404030301010803" pitchFamily="18" charset="0"/>
              </a:rPr>
              <a:t>Profª</a:t>
            </a:r>
            <a:r>
              <a:rPr lang="pt-BR" sz="5400" b="1" dirty="0">
                <a:effectLst>
                  <a:outerShdw blurRad="38100" dist="38100" dir="2700000" algn="tl">
                    <a:srgbClr val="000000">
                      <a:alpha val="43137"/>
                    </a:srgbClr>
                  </a:outerShdw>
                </a:effectLst>
                <a:latin typeface="Garamond" panose="02020404030301010803" pitchFamily="18" charset="0"/>
              </a:rPr>
              <a:t>. Fernanda Rocha Martins</a:t>
            </a:r>
            <a:br>
              <a:rPr lang="pt-BR" sz="5400" b="1" dirty="0">
                <a:effectLst>
                  <a:outerShdw blurRad="38100" dist="38100" dir="2700000" algn="tl">
                    <a:srgbClr val="000000">
                      <a:alpha val="43137"/>
                    </a:srgbClr>
                  </a:outerShdw>
                </a:effectLst>
                <a:latin typeface="Garamond" panose="02020404030301010803" pitchFamily="18" charset="0"/>
              </a:rPr>
            </a:br>
            <a:r>
              <a:rPr lang="pt-BR" sz="3200" b="1" dirty="0">
                <a:effectLst>
                  <a:outerShdw blurRad="38100" dist="38100" dir="2700000" algn="tl">
                    <a:srgbClr val="000000">
                      <a:alpha val="43137"/>
                    </a:srgbClr>
                  </a:outerShdw>
                </a:effectLst>
                <a:latin typeface="Garamond" panose="02020404030301010803" pitchFamily="18" charset="0"/>
              </a:rPr>
              <a:t>@fequintao</a:t>
            </a:r>
            <a:br>
              <a:rPr lang="pt-BR" sz="3200" b="1" dirty="0">
                <a:effectLst>
                  <a:outerShdw blurRad="38100" dist="38100" dir="2700000" algn="tl">
                    <a:srgbClr val="000000">
                      <a:alpha val="43137"/>
                    </a:srgbClr>
                  </a:outerShdw>
                </a:effectLst>
                <a:latin typeface="Garamond" panose="02020404030301010803" pitchFamily="18" charset="0"/>
              </a:rPr>
            </a:br>
            <a:br>
              <a:rPr lang="pt-BR" sz="3200" b="1" dirty="0">
                <a:effectLst>
                  <a:outerShdw blurRad="38100" dist="38100" dir="2700000" algn="tl">
                    <a:srgbClr val="000000">
                      <a:alpha val="43137"/>
                    </a:srgbClr>
                  </a:outerShdw>
                </a:effectLst>
                <a:latin typeface="Garamond" panose="02020404030301010803" pitchFamily="18" charset="0"/>
              </a:rPr>
            </a:br>
            <a:endParaRPr lang="en-US" sz="5400" dirty="0">
              <a:solidFill>
                <a:srgbClr val="FFFFFF"/>
              </a:solidFill>
              <a:latin typeface="+mj-lt"/>
              <a:ea typeface="+mj-ea"/>
              <a:cs typeface="+mj-cs"/>
            </a:endParaRPr>
          </a:p>
        </p:txBody>
      </p:sp>
      <p:pic>
        <p:nvPicPr>
          <p:cNvPr id="13" name="Imagem 12">
            <a:extLst>
              <a:ext uri="{FF2B5EF4-FFF2-40B4-BE49-F238E27FC236}">
                <a16:creationId xmlns:a16="http://schemas.microsoft.com/office/drawing/2014/main" id="{6D4EBD3F-0318-42DB-9DF8-43CA9A2F658B}"/>
              </a:ext>
            </a:extLst>
          </p:cNvPr>
          <p:cNvPicPr>
            <a:picLocks noChangeAspect="1"/>
          </p:cNvPicPr>
          <p:nvPr/>
        </p:nvPicPr>
        <p:blipFill>
          <a:blip r:embed="rId2"/>
          <a:stretch>
            <a:fillRect/>
          </a:stretch>
        </p:blipFill>
        <p:spPr>
          <a:xfrm>
            <a:off x="4804227" y="609601"/>
            <a:ext cx="1872343" cy="1654628"/>
          </a:xfrm>
          <a:prstGeom prst="rect">
            <a:avLst/>
          </a:prstGeom>
        </p:spPr>
      </p:pic>
      <p:sp>
        <p:nvSpPr>
          <p:cNvPr id="6" name="Retângulo 5">
            <a:extLst>
              <a:ext uri="{FF2B5EF4-FFF2-40B4-BE49-F238E27FC236}">
                <a16:creationId xmlns:a16="http://schemas.microsoft.com/office/drawing/2014/main" id="{A6C51DF9-5DA4-4BE9-A5AA-CE48632A12EE}"/>
              </a:ext>
            </a:extLst>
          </p:cNvPr>
          <p:cNvSpPr/>
          <p:nvPr/>
        </p:nvSpPr>
        <p:spPr>
          <a:xfrm>
            <a:off x="4087418" y="2793727"/>
            <a:ext cx="4017190" cy="397032"/>
          </a:xfrm>
          <a:prstGeom prst="rect">
            <a:avLst/>
          </a:prstGeom>
        </p:spPr>
        <p:txBody>
          <a:bodyPr wrap="none">
            <a:spAutoFit/>
          </a:bodyPr>
          <a:lstStyle/>
          <a:p>
            <a:pPr algn="ctr">
              <a:lnSpc>
                <a:spcPct val="90000"/>
              </a:lnSpc>
              <a:spcBef>
                <a:spcPct val="0"/>
              </a:spcBef>
              <a:spcAft>
                <a:spcPts val="600"/>
              </a:spcAft>
            </a:pPr>
            <a:r>
              <a:rPr lang="en-US" sz="2200" b="1" dirty="0">
                <a:solidFill>
                  <a:srgbClr val="FFFFFF"/>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Teoria do delito - </a:t>
            </a:r>
            <a:r>
              <a:rPr lang="en-US" sz="2200" b="1" dirty="0" err="1">
                <a:solidFill>
                  <a:srgbClr val="FFFFFF"/>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Culpabilidade</a:t>
            </a:r>
            <a:endParaRPr lang="en-US" sz="2200" dirty="0">
              <a:solidFill>
                <a:srgbClr val="FFFFFF"/>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026753186"/>
      </p:ext>
    </p:extLst>
  </p:cSld>
  <p:clrMapOvr>
    <a:overrideClrMapping bg1="dk1" tx1="lt1" bg2="dk2" tx2="lt2" accent1="accent1" accent2="accent2" accent3="accent3" accent4="accent4" accent5="accent5" accent6="accent6" hlink="hlink" folHlink="folHlink"/>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42724698-43AB-4A34-A7CA-4445BBD2E3AD}"/>
              </a:ext>
            </a:extLst>
          </p:cNvPr>
          <p:cNvSpPr/>
          <p:nvPr/>
        </p:nvSpPr>
        <p:spPr>
          <a:xfrm>
            <a:off x="225083" y="1350499"/>
            <a:ext cx="10747717" cy="5507502"/>
          </a:xfrm>
          <a:prstGeom prst="rect">
            <a:avLst/>
          </a:prstGeom>
        </p:spPr>
        <p:txBody>
          <a:bodyPr vert="horz" lIns="91440" tIns="45720" rIns="91440" bIns="45720" rtlCol="0" anchor="b">
            <a:normAutofit/>
          </a:bodyPr>
          <a:lstStyle/>
          <a:p>
            <a:pPr algn="ctr">
              <a:lnSpc>
                <a:spcPct val="90000"/>
              </a:lnSpc>
              <a:spcBef>
                <a:spcPct val="0"/>
              </a:spcBef>
              <a:spcAft>
                <a:spcPts val="600"/>
              </a:spcAft>
            </a:pPr>
            <a:endParaRPr lang="en-US" sz="5400" dirty="0">
              <a:solidFill>
                <a:srgbClr val="FFFFFF"/>
              </a:solidFill>
              <a:latin typeface="+mj-lt"/>
              <a:ea typeface="+mj-ea"/>
              <a:cs typeface="+mj-cs"/>
            </a:endParaRPr>
          </a:p>
        </p:txBody>
      </p:sp>
      <p:pic>
        <p:nvPicPr>
          <p:cNvPr id="13" name="Imagem 12">
            <a:extLst>
              <a:ext uri="{FF2B5EF4-FFF2-40B4-BE49-F238E27FC236}">
                <a16:creationId xmlns:a16="http://schemas.microsoft.com/office/drawing/2014/main" id="{6D4EBD3F-0318-42DB-9DF8-43CA9A2F658B}"/>
              </a:ext>
            </a:extLst>
          </p:cNvPr>
          <p:cNvPicPr>
            <a:picLocks noChangeAspect="1"/>
          </p:cNvPicPr>
          <p:nvPr/>
        </p:nvPicPr>
        <p:blipFill>
          <a:blip r:embed="rId2"/>
          <a:stretch>
            <a:fillRect/>
          </a:stretch>
        </p:blipFill>
        <p:spPr>
          <a:xfrm>
            <a:off x="225083" y="205439"/>
            <a:ext cx="1294228" cy="1039346"/>
          </a:xfrm>
          <a:prstGeom prst="rect">
            <a:avLst/>
          </a:prstGeom>
        </p:spPr>
      </p:pic>
      <p:sp>
        <p:nvSpPr>
          <p:cNvPr id="6" name="Retângulo 5">
            <a:extLst>
              <a:ext uri="{FF2B5EF4-FFF2-40B4-BE49-F238E27FC236}">
                <a16:creationId xmlns:a16="http://schemas.microsoft.com/office/drawing/2014/main" id="{A6C51DF9-5DA4-4BE9-A5AA-CE48632A12EE}"/>
              </a:ext>
            </a:extLst>
          </p:cNvPr>
          <p:cNvSpPr/>
          <p:nvPr/>
        </p:nvSpPr>
        <p:spPr>
          <a:xfrm>
            <a:off x="5060428" y="328080"/>
            <a:ext cx="2071143" cy="397032"/>
          </a:xfrm>
          <a:prstGeom prst="rect">
            <a:avLst/>
          </a:prstGeom>
        </p:spPr>
        <p:txBody>
          <a:bodyPr wrap="none">
            <a:spAutoFit/>
          </a:bodyPr>
          <a:lstStyle/>
          <a:p>
            <a:pPr algn="ctr">
              <a:lnSpc>
                <a:spcPct val="90000"/>
              </a:lnSpc>
              <a:spcBef>
                <a:spcPct val="0"/>
              </a:spcBef>
              <a:spcAft>
                <a:spcPts val="600"/>
              </a:spcAft>
            </a:pPr>
            <a:r>
              <a:rPr lang="en-US"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Teoria do delito</a:t>
            </a:r>
            <a:endParaRPr lang="en-US" sz="2200" dirty="0">
              <a:latin typeface="Times New Roman" panose="02020603050405020304" pitchFamily="18" charset="0"/>
              <a:cs typeface="Times New Roman" panose="02020603050405020304" pitchFamily="18" charset="0"/>
            </a:endParaRPr>
          </a:p>
        </p:txBody>
      </p:sp>
      <p:sp>
        <p:nvSpPr>
          <p:cNvPr id="2" name="Retângulo 1">
            <a:extLst>
              <a:ext uri="{FF2B5EF4-FFF2-40B4-BE49-F238E27FC236}">
                <a16:creationId xmlns:a16="http://schemas.microsoft.com/office/drawing/2014/main" id="{2B4303E1-661B-4C48-8276-E1C59C3FB050}"/>
              </a:ext>
            </a:extLst>
          </p:cNvPr>
          <p:cNvSpPr/>
          <p:nvPr/>
        </p:nvSpPr>
        <p:spPr>
          <a:xfrm>
            <a:off x="225083" y="1244785"/>
            <a:ext cx="11542847" cy="6038641"/>
          </a:xfrm>
          <a:prstGeom prst="rect">
            <a:avLst/>
          </a:prstGeom>
        </p:spPr>
        <p:txBody>
          <a:bodyPr wrap="square">
            <a:spAutoFit/>
          </a:bodyPr>
          <a:lstStyle/>
          <a:p>
            <a:pPr marL="342900" indent="-342900" algn="just">
              <a:lnSpc>
                <a:spcPct val="150000"/>
              </a:lnSpc>
              <a:buFontTx/>
              <a:buChar char="-"/>
            </a:pPr>
            <a:r>
              <a:rPr lang="pt-BR" sz="2000" dirty="0">
                <a:latin typeface="Times New Roman" panose="02020603050405020304" pitchFamily="18" charset="0"/>
                <a:cs typeface="Times New Roman" panose="02020603050405020304" pitchFamily="18" charset="0"/>
              </a:rPr>
              <a:t>A culpabilidade, então, se vê despojada da relação psicológica, conservando apenas os elementos normativos. O </a:t>
            </a:r>
            <a:r>
              <a:rPr lang="pt-BR" sz="2000" i="1" dirty="0" err="1">
                <a:latin typeface="Times New Roman" panose="02020603050405020304" pitchFamily="18" charset="0"/>
                <a:cs typeface="Times New Roman" panose="02020603050405020304" pitchFamily="18" charset="0"/>
              </a:rPr>
              <a:t>dolus</a:t>
            </a:r>
            <a:r>
              <a:rPr lang="pt-BR" sz="2000" i="1" dirty="0">
                <a:latin typeface="Times New Roman" panose="02020603050405020304" pitchFamily="18" charset="0"/>
                <a:cs typeface="Times New Roman" panose="02020603050405020304" pitchFamily="18" charset="0"/>
              </a:rPr>
              <a:t> </a:t>
            </a:r>
            <a:r>
              <a:rPr lang="pt-BR" sz="2000" i="1" dirty="0" err="1">
                <a:latin typeface="Times New Roman" panose="02020603050405020304" pitchFamily="18" charset="0"/>
                <a:cs typeface="Times New Roman" panose="02020603050405020304" pitchFamily="18" charset="0"/>
              </a:rPr>
              <a:t>malus</a:t>
            </a:r>
            <a:r>
              <a:rPr lang="pt-BR" sz="2000" i="1" dirty="0">
                <a:latin typeface="Times New Roman" panose="02020603050405020304" pitchFamily="18" charset="0"/>
                <a:cs typeface="Times New Roman" panose="02020603050405020304" pitchFamily="18" charset="0"/>
              </a:rPr>
              <a:t> </a:t>
            </a:r>
            <a:r>
              <a:rPr lang="pt-BR" sz="2000" dirty="0">
                <a:latin typeface="Times New Roman" panose="02020603050405020304" pitchFamily="18" charset="0"/>
                <a:cs typeface="Times New Roman" panose="02020603050405020304" pitchFamily="18" charset="0"/>
              </a:rPr>
              <a:t>dos causalistas (conhecer e querer o resultado e o caráter antijurídico da conduta) é transferido ao tipo como </a:t>
            </a:r>
            <a:r>
              <a:rPr lang="pt-BR" sz="2000" b="1" dirty="0">
                <a:latin typeface="Times New Roman" panose="02020603050405020304" pitchFamily="18" charset="0"/>
                <a:cs typeface="Times New Roman" panose="02020603050405020304" pitchFamily="18" charset="0"/>
              </a:rPr>
              <a:t>dolo natural </a:t>
            </a:r>
            <a:r>
              <a:rPr lang="pt-BR" sz="2000" dirty="0">
                <a:latin typeface="Times New Roman" panose="02020603050405020304" pitchFamily="18" charset="0"/>
                <a:cs typeface="Times New Roman" panose="02020603050405020304" pitchFamily="18" charset="0"/>
              </a:rPr>
              <a:t>(conhecer e querer o resultado), deixando na culpabilidade um de seus elementos: a consciência da antijuridicidade da conduta, que agora basta ser potencial.</a:t>
            </a:r>
          </a:p>
          <a:p>
            <a:pPr marL="342900" indent="-342900" algn="just">
              <a:lnSpc>
                <a:spcPct val="150000"/>
              </a:lnSpc>
              <a:buFontTx/>
              <a:buChar char="-"/>
            </a:pPr>
            <a:endParaRPr lang="pt-BR" sz="2000" dirty="0">
              <a:latin typeface="Times New Roman" panose="02020603050405020304" pitchFamily="18" charset="0"/>
              <a:cs typeface="Times New Roman" panose="02020603050405020304" pitchFamily="18" charset="0"/>
            </a:endParaRPr>
          </a:p>
          <a:p>
            <a:pPr marL="342900" indent="-342900" algn="just">
              <a:lnSpc>
                <a:spcPct val="150000"/>
              </a:lnSpc>
              <a:buFontTx/>
              <a:buChar char="-"/>
            </a:pPr>
            <a:r>
              <a:rPr lang="pt-BR" sz="2000" dirty="0">
                <a:latin typeface="Times New Roman" panose="02020603050405020304" pitchFamily="18" charset="0"/>
                <a:cs typeface="Times New Roman" panose="02020603050405020304" pitchFamily="18" charset="0"/>
              </a:rPr>
              <a:t>Passam a integrar a culpabilidade: imputabilidade + potencial consciência da ilicitude + exigibilidade de conduta diversa.</a:t>
            </a:r>
          </a:p>
          <a:p>
            <a:pPr marL="342900" indent="-342900" algn="just">
              <a:lnSpc>
                <a:spcPct val="150000"/>
              </a:lnSpc>
              <a:buFontTx/>
              <a:buChar char="-"/>
            </a:pPr>
            <a:endParaRPr lang="pt-BR" sz="2000" dirty="0">
              <a:latin typeface="Times New Roman" panose="02020603050405020304" pitchFamily="18" charset="0"/>
              <a:cs typeface="Times New Roman" panose="02020603050405020304" pitchFamily="18" charset="0"/>
            </a:endParaRPr>
          </a:p>
          <a:p>
            <a:pPr marL="342900" indent="-342900" algn="just">
              <a:lnSpc>
                <a:spcPct val="150000"/>
              </a:lnSpc>
              <a:buFontTx/>
              <a:buChar char="-"/>
            </a:pPr>
            <a:r>
              <a:rPr lang="pt-BR" sz="2000" dirty="0">
                <a:latin typeface="Times New Roman" panose="02020603050405020304" pitchFamily="18" charset="0"/>
                <a:cs typeface="Times New Roman" panose="02020603050405020304" pitchFamily="18" charset="0"/>
              </a:rPr>
              <a:t>No finalismo, a culpabilidade tem função primordial como substrato do crime e pode ser conceituada como o juízo de censura ou de reprovabilidade que incide sobre o fato típico e antijurídico.</a:t>
            </a:r>
          </a:p>
          <a:p>
            <a:pPr marL="342900" indent="-342900" algn="just">
              <a:lnSpc>
                <a:spcPct val="150000"/>
              </a:lnSpc>
              <a:buFontTx/>
              <a:buChar char="-"/>
            </a:pPr>
            <a:endParaRPr lang="pt-BR" sz="2000" dirty="0">
              <a:latin typeface="Times New Roman" panose="02020603050405020304" pitchFamily="18" charset="0"/>
              <a:cs typeface="Times New Roman" panose="02020603050405020304" pitchFamily="18" charset="0"/>
            </a:endParaRPr>
          </a:p>
          <a:p>
            <a:pPr algn="just">
              <a:lnSpc>
                <a:spcPct val="150000"/>
              </a:lnSpc>
            </a:pPr>
            <a:r>
              <a:rPr lang="pt-BR" sz="2000" b="1" i="0" dirty="0">
                <a:solidFill>
                  <a:srgbClr val="0070C0"/>
                </a:solidFill>
                <a:effectLst/>
                <a:latin typeface="Times New Roman" panose="02020603050405020304" pitchFamily="18" charset="0"/>
                <a:cs typeface="Times New Roman" panose="02020603050405020304" pitchFamily="18" charset="0"/>
              </a:rPr>
              <a:t>7. Crise do conceito de culpabilidade:</a:t>
            </a:r>
            <a:endParaRPr lang="pt-BR" sz="2000" dirty="0">
              <a:latin typeface="Times New Roman" panose="02020603050405020304" pitchFamily="18" charset="0"/>
              <a:cs typeface="Times New Roman" panose="02020603050405020304" pitchFamily="18" charset="0"/>
            </a:endParaRPr>
          </a:p>
          <a:p>
            <a:pPr algn="just">
              <a:lnSpc>
                <a:spcPct val="150000"/>
              </a:lnSpc>
            </a:pPr>
            <a:endParaRPr lang="pt-BR"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58964430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42724698-43AB-4A34-A7CA-4445BBD2E3AD}"/>
              </a:ext>
            </a:extLst>
          </p:cNvPr>
          <p:cNvSpPr/>
          <p:nvPr/>
        </p:nvSpPr>
        <p:spPr>
          <a:xfrm>
            <a:off x="225083" y="1350499"/>
            <a:ext cx="10747717" cy="5507502"/>
          </a:xfrm>
          <a:prstGeom prst="rect">
            <a:avLst/>
          </a:prstGeom>
        </p:spPr>
        <p:txBody>
          <a:bodyPr vert="horz" lIns="91440" tIns="45720" rIns="91440" bIns="45720" rtlCol="0" anchor="b">
            <a:normAutofit/>
          </a:bodyPr>
          <a:lstStyle/>
          <a:p>
            <a:pPr algn="ctr">
              <a:lnSpc>
                <a:spcPct val="90000"/>
              </a:lnSpc>
              <a:spcBef>
                <a:spcPct val="0"/>
              </a:spcBef>
              <a:spcAft>
                <a:spcPts val="600"/>
              </a:spcAft>
            </a:pPr>
            <a:endParaRPr lang="en-US" sz="5400" dirty="0">
              <a:solidFill>
                <a:srgbClr val="FFFFFF"/>
              </a:solidFill>
              <a:latin typeface="+mj-lt"/>
              <a:ea typeface="+mj-ea"/>
              <a:cs typeface="+mj-cs"/>
            </a:endParaRPr>
          </a:p>
        </p:txBody>
      </p:sp>
      <p:pic>
        <p:nvPicPr>
          <p:cNvPr id="13" name="Imagem 12">
            <a:extLst>
              <a:ext uri="{FF2B5EF4-FFF2-40B4-BE49-F238E27FC236}">
                <a16:creationId xmlns:a16="http://schemas.microsoft.com/office/drawing/2014/main" id="{6D4EBD3F-0318-42DB-9DF8-43CA9A2F658B}"/>
              </a:ext>
            </a:extLst>
          </p:cNvPr>
          <p:cNvPicPr>
            <a:picLocks noChangeAspect="1"/>
          </p:cNvPicPr>
          <p:nvPr/>
        </p:nvPicPr>
        <p:blipFill>
          <a:blip r:embed="rId2"/>
          <a:stretch>
            <a:fillRect/>
          </a:stretch>
        </p:blipFill>
        <p:spPr>
          <a:xfrm>
            <a:off x="225083" y="205439"/>
            <a:ext cx="1294228" cy="1039346"/>
          </a:xfrm>
          <a:prstGeom prst="rect">
            <a:avLst/>
          </a:prstGeom>
        </p:spPr>
      </p:pic>
      <p:sp>
        <p:nvSpPr>
          <p:cNvPr id="6" name="Retângulo 5">
            <a:extLst>
              <a:ext uri="{FF2B5EF4-FFF2-40B4-BE49-F238E27FC236}">
                <a16:creationId xmlns:a16="http://schemas.microsoft.com/office/drawing/2014/main" id="{A6C51DF9-5DA4-4BE9-A5AA-CE48632A12EE}"/>
              </a:ext>
            </a:extLst>
          </p:cNvPr>
          <p:cNvSpPr/>
          <p:nvPr/>
        </p:nvSpPr>
        <p:spPr>
          <a:xfrm>
            <a:off x="5060428" y="328080"/>
            <a:ext cx="2071143" cy="397032"/>
          </a:xfrm>
          <a:prstGeom prst="rect">
            <a:avLst/>
          </a:prstGeom>
        </p:spPr>
        <p:txBody>
          <a:bodyPr wrap="none">
            <a:spAutoFit/>
          </a:bodyPr>
          <a:lstStyle/>
          <a:p>
            <a:pPr algn="ctr">
              <a:lnSpc>
                <a:spcPct val="90000"/>
              </a:lnSpc>
              <a:spcBef>
                <a:spcPct val="0"/>
              </a:spcBef>
              <a:spcAft>
                <a:spcPts val="600"/>
              </a:spcAft>
            </a:pPr>
            <a:r>
              <a:rPr lang="en-US"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Teoria do delito</a:t>
            </a:r>
            <a:endParaRPr lang="en-US" sz="2200" dirty="0">
              <a:latin typeface="Times New Roman" panose="02020603050405020304" pitchFamily="18" charset="0"/>
              <a:cs typeface="Times New Roman" panose="02020603050405020304" pitchFamily="18" charset="0"/>
            </a:endParaRPr>
          </a:p>
        </p:txBody>
      </p:sp>
      <p:sp>
        <p:nvSpPr>
          <p:cNvPr id="2" name="Retângulo 1">
            <a:extLst>
              <a:ext uri="{FF2B5EF4-FFF2-40B4-BE49-F238E27FC236}">
                <a16:creationId xmlns:a16="http://schemas.microsoft.com/office/drawing/2014/main" id="{2B4303E1-661B-4C48-8276-E1C59C3FB050}"/>
              </a:ext>
            </a:extLst>
          </p:cNvPr>
          <p:cNvSpPr/>
          <p:nvPr/>
        </p:nvSpPr>
        <p:spPr>
          <a:xfrm>
            <a:off x="225083" y="1244785"/>
            <a:ext cx="11542847" cy="5576976"/>
          </a:xfrm>
          <a:prstGeom prst="rect">
            <a:avLst/>
          </a:prstGeom>
        </p:spPr>
        <p:txBody>
          <a:bodyPr wrap="square">
            <a:spAutoFit/>
          </a:bodyPr>
          <a:lstStyle/>
          <a:p>
            <a:pPr marL="342900" indent="-342900" algn="just">
              <a:lnSpc>
                <a:spcPct val="150000"/>
              </a:lnSpc>
              <a:buFontTx/>
              <a:buChar char="-"/>
            </a:pPr>
            <a:r>
              <a:rPr lang="pt-BR" sz="2000" dirty="0">
                <a:latin typeface="Times New Roman" panose="02020603050405020304" pitchFamily="18" charset="0"/>
                <a:cs typeface="Times New Roman" panose="02020603050405020304" pitchFamily="18" charset="0"/>
              </a:rPr>
              <a:t>Trata do interminável debate entre partidários do determinismo e defensores do indeterminismo;</a:t>
            </a:r>
          </a:p>
          <a:p>
            <a:pPr marL="342900" indent="-342900" algn="just">
              <a:lnSpc>
                <a:spcPct val="150000"/>
              </a:lnSpc>
              <a:buFontTx/>
              <a:buChar char="-"/>
            </a:pPr>
            <a:r>
              <a:rPr lang="pt-BR" sz="2000" dirty="0">
                <a:latin typeface="Times New Roman" panose="02020603050405020304" pitchFamily="18" charset="0"/>
                <a:cs typeface="Times New Roman" panose="02020603050405020304" pitchFamily="18" charset="0"/>
              </a:rPr>
              <a:t>Escola Clássica: Francesco Carrara – “o homem tem a faculdade de determinar-se, dando preferência à ação ou à inação, segundo os cálculos de sua inteligência. Este poder é o que constitui a liberdade de eleição. É por causa desta faculdade que deve prestar conta dos atos a que se determina”.</a:t>
            </a:r>
          </a:p>
          <a:p>
            <a:pPr marL="342900" indent="-342900" algn="just">
              <a:lnSpc>
                <a:spcPct val="150000"/>
              </a:lnSpc>
              <a:buFontTx/>
              <a:buChar char="-"/>
            </a:pPr>
            <a:r>
              <a:rPr lang="pt-BR" sz="2000" dirty="0">
                <a:latin typeface="Times New Roman" panose="02020603050405020304" pitchFamily="18" charset="0"/>
                <a:cs typeface="Times New Roman" panose="02020603050405020304" pitchFamily="18" charset="0"/>
              </a:rPr>
              <a:t>Escola Positiva: Enrico Ferri – o livre-arbítrio “não pode ser aceito pela escola positiva, a qual em nome e por mandado científico da </a:t>
            </a:r>
            <a:r>
              <a:rPr lang="pt-BR" sz="2000" dirty="0" err="1">
                <a:latin typeface="Times New Roman" panose="02020603050405020304" pitchFamily="18" charset="0"/>
                <a:cs typeface="Times New Roman" panose="02020603050405020304" pitchFamily="18" charset="0"/>
              </a:rPr>
              <a:t>fisiopsicologia</a:t>
            </a:r>
            <a:r>
              <a:rPr lang="pt-BR" sz="2000" dirty="0">
                <a:latin typeface="Times New Roman" panose="02020603050405020304" pitchFamily="18" charset="0"/>
                <a:cs typeface="Times New Roman" panose="02020603050405020304" pitchFamily="18" charset="0"/>
              </a:rPr>
              <a:t> experimental, não pode admitir no homem tal poder de livre vontade, superior à natural e necessária determinação das causas físicas, fisiológicas e psíquicas que a cada instante impelem o indivíduo, que delibera e atua”.</a:t>
            </a:r>
          </a:p>
          <a:p>
            <a:pPr marL="342900" indent="-342900" algn="just">
              <a:lnSpc>
                <a:spcPct val="150000"/>
              </a:lnSpc>
              <a:buFontTx/>
              <a:buChar char="-"/>
            </a:pPr>
            <a:r>
              <a:rPr lang="pt-BR" sz="2000" dirty="0">
                <a:latin typeface="Times New Roman" panose="02020603050405020304" pitchFamily="18" charset="0"/>
                <a:cs typeface="Times New Roman" panose="02020603050405020304" pitchFamily="18" charset="0"/>
              </a:rPr>
              <a:t>Depois de um período aparentemente calmo, no qual os partidários do indeterminismo pareciam ter ganhado a batalha, a crise instalou-se. Desde meados do século XX, distintos setores científicos dedicados ao estudo do comportamento humano – como a psicologia ou psicanálise – tem realizado investigações que colocam definitivamente em dúvida a possibilidade de comprovação do livre-arbítrio, questionando com isso as</a:t>
            </a:r>
          </a:p>
        </p:txBody>
      </p:sp>
    </p:spTree>
    <p:extLst>
      <p:ext uri="{BB962C8B-B14F-4D97-AF65-F5344CB8AC3E}">
        <p14:creationId xmlns:p14="http://schemas.microsoft.com/office/powerpoint/2010/main" val="118969727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42724698-43AB-4A34-A7CA-4445BBD2E3AD}"/>
              </a:ext>
            </a:extLst>
          </p:cNvPr>
          <p:cNvSpPr/>
          <p:nvPr/>
        </p:nvSpPr>
        <p:spPr>
          <a:xfrm>
            <a:off x="225083" y="1350499"/>
            <a:ext cx="10747717" cy="5507502"/>
          </a:xfrm>
          <a:prstGeom prst="rect">
            <a:avLst/>
          </a:prstGeom>
        </p:spPr>
        <p:txBody>
          <a:bodyPr vert="horz" lIns="91440" tIns="45720" rIns="91440" bIns="45720" rtlCol="0" anchor="b">
            <a:normAutofit/>
          </a:bodyPr>
          <a:lstStyle/>
          <a:p>
            <a:pPr algn="ctr">
              <a:lnSpc>
                <a:spcPct val="90000"/>
              </a:lnSpc>
              <a:spcBef>
                <a:spcPct val="0"/>
              </a:spcBef>
              <a:spcAft>
                <a:spcPts val="600"/>
              </a:spcAft>
            </a:pPr>
            <a:endParaRPr lang="en-US" sz="5400" dirty="0">
              <a:solidFill>
                <a:srgbClr val="FFFFFF"/>
              </a:solidFill>
              <a:latin typeface="+mj-lt"/>
              <a:ea typeface="+mj-ea"/>
              <a:cs typeface="+mj-cs"/>
            </a:endParaRPr>
          </a:p>
        </p:txBody>
      </p:sp>
      <p:pic>
        <p:nvPicPr>
          <p:cNvPr id="13" name="Imagem 12">
            <a:extLst>
              <a:ext uri="{FF2B5EF4-FFF2-40B4-BE49-F238E27FC236}">
                <a16:creationId xmlns:a16="http://schemas.microsoft.com/office/drawing/2014/main" id="{6D4EBD3F-0318-42DB-9DF8-43CA9A2F658B}"/>
              </a:ext>
            </a:extLst>
          </p:cNvPr>
          <p:cNvPicPr>
            <a:picLocks noChangeAspect="1"/>
          </p:cNvPicPr>
          <p:nvPr/>
        </p:nvPicPr>
        <p:blipFill>
          <a:blip r:embed="rId2"/>
          <a:stretch>
            <a:fillRect/>
          </a:stretch>
        </p:blipFill>
        <p:spPr>
          <a:xfrm>
            <a:off x="225083" y="205439"/>
            <a:ext cx="1294228" cy="1039346"/>
          </a:xfrm>
          <a:prstGeom prst="rect">
            <a:avLst/>
          </a:prstGeom>
        </p:spPr>
      </p:pic>
      <p:sp>
        <p:nvSpPr>
          <p:cNvPr id="6" name="Retângulo 5">
            <a:extLst>
              <a:ext uri="{FF2B5EF4-FFF2-40B4-BE49-F238E27FC236}">
                <a16:creationId xmlns:a16="http://schemas.microsoft.com/office/drawing/2014/main" id="{A6C51DF9-5DA4-4BE9-A5AA-CE48632A12EE}"/>
              </a:ext>
            </a:extLst>
          </p:cNvPr>
          <p:cNvSpPr/>
          <p:nvPr/>
        </p:nvSpPr>
        <p:spPr>
          <a:xfrm>
            <a:off x="5060428" y="328080"/>
            <a:ext cx="2071143" cy="397032"/>
          </a:xfrm>
          <a:prstGeom prst="rect">
            <a:avLst/>
          </a:prstGeom>
        </p:spPr>
        <p:txBody>
          <a:bodyPr wrap="none">
            <a:spAutoFit/>
          </a:bodyPr>
          <a:lstStyle/>
          <a:p>
            <a:pPr algn="ctr">
              <a:lnSpc>
                <a:spcPct val="90000"/>
              </a:lnSpc>
              <a:spcBef>
                <a:spcPct val="0"/>
              </a:spcBef>
              <a:spcAft>
                <a:spcPts val="600"/>
              </a:spcAft>
            </a:pPr>
            <a:r>
              <a:rPr lang="en-US"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Teoria do delito</a:t>
            </a:r>
            <a:endParaRPr lang="en-US" sz="2200" dirty="0">
              <a:latin typeface="Times New Roman" panose="02020603050405020304" pitchFamily="18" charset="0"/>
              <a:cs typeface="Times New Roman" panose="02020603050405020304" pitchFamily="18" charset="0"/>
            </a:endParaRPr>
          </a:p>
        </p:txBody>
      </p:sp>
      <p:sp>
        <p:nvSpPr>
          <p:cNvPr id="2" name="Retângulo 1">
            <a:extLst>
              <a:ext uri="{FF2B5EF4-FFF2-40B4-BE49-F238E27FC236}">
                <a16:creationId xmlns:a16="http://schemas.microsoft.com/office/drawing/2014/main" id="{2B4303E1-661B-4C48-8276-E1C59C3FB050}"/>
              </a:ext>
            </a:extLst>
          </p:cNvPr>
          <p:cNvSpPr/>
          <p:nvPr/>
        </p:nvSpPr>
        <p:spPr>
          <a:xfrm>
            <a:off x="225083" y="1244785"/>
            <a:ext cx="11542847" cy="6038641"/>
          </a:xfrm>
          <a:prstGeom prst="rect">
            <a:avLst/>
          </a:prstGeom>
        </p:spPr>
        <p:txBody>
          <a:bodyPr wrap="square">
            <a:spAutoFit/>
          </a:bodyPr>
          <a:lstStyle/>
          <a:p>
            <a:pPr algn="just">
              <a:lnSpc>
                <a:spcPct val="150000"/>
              </a:lnSpc>
            </a:pPr>
            <a:r>
              <a:rPr lang="pt-BR" sz="2000" dirty="0">
                <a:latin typeface="Times New Roman" panose="02020603050405020304" pitchFamily="18" charset="0"/>
                <a:cs typeface="Times New Roman" panose="02020603050405020304" pitchFamily="18" charset="0"/>
              </a:rPr>
              <a:t>bases do conceito normativo de culpabilidade.</a:t>
            </a:r>
          </a:p>
          <a:p>
            <a:pPr marL="342900" indent="-342900" algn="just">
              <a:lnSpc>
                <a:spcPct val="150000"/>
              </a:lnSpc>
              <a:buFontTx/>
              <a:buChar char="-"/>
            </a:pPr>
            <a:r>
              <a:rPr lang="pt-BR" sz="2000" dirty="0">
                <a:latin typeface="Times New Roman" panose="02020603050405020304" pitchFamily="18" charset="0"/>
                <a:cs typeface="Times New Roman" panose="02020603050405020304" pitchFamily="18" charset="0"/>
              </a:rPr>
              <a:t>A opção pelo determinismo ou indeterminismo continua no centro de um debate que não pode ser considerado encerrado. Ao contrário, foi em muito renovado pelas descobertas da neurociência.</a:t>
            </a:r>
          </a:p>
          <a:p>
            <a:pPr marL="342900" indent="-342900" algn="just">
              <a:lnSpc>
                <a:spcPct val="150000"/>
              </a:lnSpc>
              <a:buFontTx/>
              <a:buChar char="-"/>
            </a:pPr>
            <a:endParaRPr lang="pt-BR" sz="2000" dirty="0">
              <a:latin typeface="Times New Roman" panose="02020603050405020304" pitchFamily="18" charset="0"/>
              <a:cs typeface="Times New Roman" panose="02020603050405020304" pitchFamily="18" charset="0"/>
            </a:endParaRPr>
          </a:p>
          <a:p>
            <a:pPr algn="just">
              <a:lnSpc>
                <a:spcPct val="150000"/>
              </a:lnSpc>
            </a:pPr>
            <a:r>
              <a:rPr lang="pt-BR" sz="2000" b="1" dirty="0">
                <a:solidFill>
                  <a:srgbClr val="0070C0"/>
                </a:solidFill>
                <a:latin typeface="Times New Roman" panose="02020603050405020304" pitchFamily="18" charset="0"/>
                <a:cs typeface="Times New Roman" panose="02020603050405020304" pitchFamily="18" charset="0"/>
              </a:rPr>
              <a:t>8</a:t>
            </a:r>
            <a:r>
              <a:rPr lang="pt-BR" sz="2000" b="1" i="0" dirty="0">
                <a:solidFill>
                  <a:srgbClr val="0070C0"/>
                </a:solidFill>
                <a:effectLst/>
                <a:latin typeface="Times New Roman" panose="02020603050405020304" pitchFamily="18" charset="0"/>
                <a:cs typeface="Times New Roman" panose="02020603050405020304" pitchFamily="18" charset="0"/>
              </a:rPr>
              <a:t>. Culpabilidade do autor e culpabilidade pelo fato:</a:t>
            </a:r>
          </a:p>
          <a:p>
            <a:pPr marL="342900" indent="-342900" algn="just">
              <a:lnSpc>
                <a:spcPct val="150000"/>
              </a:lnSpc>
              <a:buFontTx/>
              <a:buChar char="-"/>
            </a:pPr>
            <a:r>
              <a:rPr lang="pt-BR" sz="2000" dirty="0">
                <a:latin typeface="Times New Roman" panose="02020603050405020304" pitchFamily="18" charset="0"/>
                <a:cs typeface="Times New Roman" panose="02020603050405020304" pitchFamily="18" charset="0"/>
              </a:rPr>
              <a:t>Na culpabilidade do fato, entende-se que o que se reprova ao homem é a sua ação, na medida da possibilidade de autodeterminação que teve no caso concreto. É a reprovabilidade do que o homem fez. Na culpabilidade do autor, é reprovada ao homem a sua personalidade, não pelo que fez e sim pelo que é.</a:t>
            </a:r>
          </a:p>
          <a:p>
            <a:pPr marL="342900" indent="-342900" algn="just">
              <a:lnSpc>
                <a:spcPct val="150000"/>
              </a:lnSpc>
              <a:buFontTx/>
              <a:buChar char="-"/>
            </a:pPr>
            <a:r>
              <a:rPr lang="pt-BR" sz="2000" i="0" dirty="0">
                <a:effectLst/>
                <a:latin typeface="Times New Roman" panose="02020603050405020304" pitchFamily="18" charset="0"/>
                <a:cs typeface="Times New Roman" panose="02020603050405020304" pitchFamily="18" charset="0"/>
              </a:rPr>
              <a:t>A </a:t>
            </a:r>
            <a:r>
              <a:rPr lang="pt-BR" sz="2000" dirty="0">
                <a:latin typeface="Times New Roman" panose="02020603050405020304" pitchFamily="18" charset="0"/>
                <a:cs typeface="Times New Roman" panose="02020603050405020304" pitchFamily="18" charset="0"/>
              </a:rPr>
              <a:t>opção entre culpabilidade do autor e pelo fato adquire grande relevância na individualização judicial da pena. O problema apresenta-se a partir das propostas de autores que falam de uma culpabilidade pela condução da vida. Foi Edmund </a:t>
            </a:r>
            <a:r>
              <a:rPr lang="pt-BR" sz="2000" dirty="0" err="1">
                <a:latin typeface="Times New Roman" panose="02020603050405020304" pitchFamily="18" charset="0"/>
                <a:cs typeface="Times New Roman" panose="02020603050405020304" pitchFamily="18" charset="0"/>
              </a:rPr>
              <a:t>Mezger</a:t>
            </a:r>
            <a:r>
              <a:rPr lang="pt-BR" sz="2000" dirty="0">
                <a:latin typeface="Times New Roman" panose="02020603050405020304" pitchFamily="18" charset="0"/>
                <a:cs typeface="Times New Roman" panose="02020603050405020304" pitchFamily="18" charset="0"/>
              </a:rPr>
              <a:t> um defensor desse posicionamento que se pretende utilizar para medir o grau de culpabilidade do sujeito tomando como referência sua periculosidade criminal e social. </a:t>
            </a:r>
            <a:endParaRPr lang="pt-BR" sz="2000" i="0" dirty="0">
              <a:effectLst/>
              <a:latin typeface="Times New Roman" panose="02020603050405020304" pitchFamily="18" charset="0"/>
              <a:cs typeface="Times New Roman" panose="02020603050405020304" pitchFamily="18" charset="0"/>
            </a:endParaRPr>
          </a:p>
          <a:p>
            <a:pPr algn="just">
              <a:lnSpc>
                <a:spcPct val="150000"/>
              </a:lnSpc>
            </a:pPr>
            <a:endParaRPr lang="pt-BR" sz="2000" b="1" i="0" dirty="0">
              <a:solidFill>
                <a:srgbClr val="0070C0"/>
              </a:solidFill>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09872219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42724698-43AB-4A34-A7CA-4445BBD2E3AD}"/>
              </a:ext>
            </a:extLst>
          </p:cNvPr>
          <p:cNvSpPr/>
          <p:nvPr/>
        </p:nvSpPr>
        <p:spPr>
          <a:xfrm>
            <a:off x="225083" y="1350499"/>
            <a:ext cx="10747717" cy="5507502"/>
          </a:xfrm>
          <a:prstGeom prst="rect">
            <a:avLst/>
          </a:prstGeom>
        </p:spPr>
        <p:txBody>
          <a:bodyPr vert="horz" lIns="91440" tIns="45720" rIns="91440" bIns="45720" rtlCol="0" anchor="b">
            <a:normAutofit/>
          </a:bodyPr>
          <a:lstStyle/>
          <a:p>
            <a:pPr algn="ctr">
              <a:lnSpc>
                <a:spcPct val="90000"/>
              </a:lnSpc>
              <a:spcBef>
                <a:spcPct val="0"/>
              </a:spcBef>
              <a:spcAft>
                <a:spcPts val="600"/>
              </a:spcAft>
            </a:pPr>
            <a:endParaRPr lang="en-US" sz="5400" dirty="0">
              <a:solidFill>
                <a:srgbClr val="FFFFFF"/>
              </a:solidFill>
              <a:latin typeface="+mj-lt"/>
              <a:ea typeface="+mj-ea"/>
              <a:cs typeface="+mj-cs"/>
            </a:endParaRPr>
          </a:p>
        </p:txBody>
      </p:sp>
      <p:pic>
        <p:nvPicPr>
          <p:cNvPr id="13" name="Imagem 12">
            <a:extLst>
              <a:ext uri="{FF2B5EF4-FFF2-40B4-BE49-F238E27FC236}">
                <a16:creationId xmlns:a16="http://schemas.microsoft.com/office/drawing/2014/main" id="{6D4EBD3F-0318-42DB-9DF8-43CA9A2F658B}"/>
              </a:ext>
            </a:extLst>
          </p:cNvPr>
          <p:cNvPicPr>
            <a:picLocks noChangeAspect="1"/>
          </p:cNvPicPr>
          <p:nvPr/>
        </p:nvPicPr>
        <p:blipFill>
          <a:blip r:embed="rId2"/>
          <a:stretch>
            <a:fillRect/>
          </a:stretch>
        </p:blipFill>
        <p:spPr>
          <a:xfrm>
            <a:off x="225083" y="205439"/>
            <a:ext cx="1294228" cy="1039346"/>
          </a:xfrm>
          <a:prstGeom prst="rect">
            <a:avLst/>
          </a:prstGeom>
        </p:spPr>
      </p:pic>
      <p:sp>
        <p:nvSpPr>
          <p:cNvPr id="6" name="Retângulo 5">
            <a:extLst>
              <a:ext uri="{FF2B5EF4-FFF2-40B4-BE49-F238E27FC236}">
                <a16:creationId xmlns:a16="http://schemas.microsoft.com/office/drawing/2014/main" id="{A6C51DF9-5DA4-4BE9-A5AA-CE48632A12EE}"/>
              </a:ext>
            </a:extLst>
          </p:cNvPr>
          <p:cNvSpPr/>
          <p:nvPr/>
        </p:nvSpPr>
        <p:spPr>
          <a:xfrm>
            <a:off x="5060428" y="328080"/>
            <a:ext cx="2071143" cy="397032"/>
          </a:xfrm>
          <a:prstGeom prst="rect">
            <a:avLst/>
          </a:prstGeom>
        </p:spPr>
        <p:txBody>
          <a:bodyPr wrap="none">
            <a:spAutoFit/>
          </a:bodyPr>
          <a:lstStyle/>
          <a:p>
            <a:pPr algn="ctr">
              <a:lnSpc>
                <a:spcPct val="90000"/>
              </a:lnSpc>
              <a:spcBef>
                <a:spcPct val="0"/>
              </a:spcBef>
              <a:spcAft>
                <a:spcPts val="600"/>
              </a:spcAft>
            </a:pPr>
            <a:r>
              <a:rPr lang="en-US"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Teoria do delito</a:t>
            </a:r>
            <a:endParaRPr lang="en-US" sz="2200" dirty="0">
              <a:latin typeface="Times New Roman" panose="02020603050405020304" pitchFamily="18" charset="0"/>
              <a:cs typeface="Times New Roman" panose="02020603050405020304" pitchFamily="18" charset="0"/>
            </a:endParaRPr>
          </a:p>
        </p:txBody>
      </p:sp>
      <p:sp>
        <p:nvSpPr>
          <p:cNvPr id="2" name="Retângulo 1">
            <a:extLst>
              <a:ext uri="{FF2B5EF4-FFF2-40B4-BE49-F238E27FC236}">
                <a16:creationId xmlns:a16="http://schemas.microsoft.com/office/drawing/2014/main" id="{2B4303E1-661B-4C48-8276-E1C59C3FB050}"/>
              </a:ext>
            </a:extLst>
          </p:cNvPr>
          <p:cNvSpPr/>
          <p:nvPr/>
        </p:nvSpPr>
        <p:spPr>
          <a:xfrm>
            <a:off x="225083" y="1244785"/>
            <a:ext cx="11542847" cy="6038641"/>
          </a:xfrm>
          <a:prstGeom prst="rect">
            <a:avLst/>
          </a:prstGeom>
        </p:spPr>
        <p:txBody>
          <a:bodyPr wrap="square">
            <a:spAutoFit/>
          </a:bodyPr>
          <a:lstStyle/>
          <a:p>
            <a:pPr algn="just">
              <a:lnSpc>
                <a:spcPct val="150000"/>
              </a:lnSpc>
            </a:pPr>
            <a:r>
              <a:rPr lang="pt-BR" sz="2000" dirty="0">
                <a:latin typeface="Times New Roman" panose="02020603050405020304" pitchFamily="18" charset="0"/>
                <a:cs typeface="Times New Roman" panose="02020603050405020304" pitchFamily="18" charset="0"/>
              </a:rPr>
              <a:t>Dessa forma, permite-se a aplicação de maior pena ao se notar no sujeito precedentes criminais ou antissociais (maior culpabilidade por sua conduta de vida). Também se move nessa direção, ainda que com diferentes fundamentos, a corrente que defende a culpabilidade pelo caráter, que permite aplicar o máximo de pena possível aos sujeitos que reiteram comportamentos criminosos. Essa tendência tem sido adotada por inúmeros sistemas penais contemporâneos que incrementam a pena com base na reincidência, como é o caso brasileiro.</a:t>
            </a:r>
          </a:p>
          <a:p>
            <a:pPr algn="just">
              <a:lnSpc>
                <a:spcPct val="150000"/>
              </a:lnSpc>
            </a:pPr>
            <a:endParaRPr lang="pt-BR" sz="2000" dirty="0">
              <a:latin typeface="Times New Roman" panose="02020603050405020304" pitchFamily="18" charset="0"/>
              <a:cs typeface="Times New Roman" panose="02020603050405020304" pitchFamily="18" charset="0"/>
            </a:endParaRPr>
          </a:p>
          <a:p>
            <a:pPr algn="just">
              <a:lnSpc>
                <a:spcPct val="150000"/>
              </a:lnSpc>
            </a:pPr>
            <a:r>
              <a:rPr lang="pt-BR" sz="2000" b="1" i="0" dirty="0">
                <a:solidFill>
                  <a:srgbClr val="0070C0"/>
                </a:solidFill>
                <a:effectLst/>
                <a:latin typeface="Times New Roman" panose="02020603050405020304" pitchFamily="18" charset="0"/>
                <a:cs typeface="Times New Roman" panose="02020603050405020304" pitchFamily="18" charset="0"/>
              </a:rPr>
              <a:t>9. Teoria da coculpabilidade: </a:t>
            </a:r>
            <a:r>
              <a:rPr lang="pt-BR" sz="2000" i="0" dirty="0">
                <a:effectLst/>
                <a:latin typeface="Times New Roman" panose="02020603050405020304" pitchFamily="18" charset="0"/>
                <a:cs typeface="Times New Roman" panose="02020603050405020304" pitchFamily="18" charset="0"/>
              </a:rPr>
              <a:t>é preciso destacar que, para </a:t>
            </a:r>
            <a:r>
              <a:rPr lang="pt-BR" sz="2000" i="0" dirty="0" err="1">
                <a:effectLst/>
                <a:latin typeface="Times New Roman" panose="02020603050405020304" pitchFamily="18" charset="0"/>
                <a:cs typeface="Times New Roman" panose="02020603050405020304" pitchFamily="18" charset="0"/>
              </a:rPr>
              <a:t>Zaffaroni</a:t>
            </a:r>
            <a:r>
              <a:rPr lang="pt-BR" sz="2000" i="0" dirty="0">
                <a:effectLst/>
                <a:latin typeface="Times New Roman" panose="02020603050405020304" pitchFamily="18" charset="0"/>
                <a:cs typeface="Times New Roman" panose="02020603050405020304" pitchFamily="18" charset="0"/>
              </a:rPr>
              <a:t>, dentro de uma concepção normativa, a culpabilidade é um conceito eminentemente </a:t>
            </a:r>
            <a:r>
              <a:rPr lang="pt-BR" sz="2000" i="0" u="sng" dirty="0">
                <a:effectLst/>
                <a:latin typeface="Times New Roman" panose="02020603050405020304" pitchFamily="18" charset="0"/>
                <a:cs typeface="Times New Roman" panose="02020603050405020304" pitchFamily="18" charset="0"/>
              </a:rPr>
              <a:t>graduável</a:t>
            </a:r>
            <a:r>
              <a:rPr lang="pt-BR" sz="2000" i="0" dirty="0">
                <a:effectLst/>
                <a:latin typeface="Times New Roman" panose="02020603050405020304" pitchFamily="18" charset="0"/>
                <a:cs typeface="Times New Roman" panose="02020603050405020304" pitchFamily="18" charset="0"/>
              </a:rPr>
              <a:t>, isto é, admite graus de reprovabilidade. “Quando os limites da autodeterminação se encontram tão reduzidos que só resta a possibilidade física, mas o nível de autodeterminação é tão baixo que não permite sua revelação para os efeitos da exigibilidade dessa possibilidade, estaremos diante de uma hipótese de inculpabilidade. A inexigibilidade não é (...) uma causa de inculpabilidade, e sim a essência de todas as causas de inculpabilidade. Sempre que não há culpabilidade, é</a:t>
            </a:r>
          </a:p>
          <a:p>
            <a:pPr algn="just">
              <a:lnSpc>
                <a:spcPct val="150000"/>
              </a:lnSpc>
            </a:pPr>
            <a:endParaRPr lang="pt-BR" sz="2000" b="1" i="0" dirty="0">
              <a:solidFill>
                <a:srgbClr val="0070C0"/>
              </a:solidFill>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07608729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42724698-43AB-4A34-A7CA-4445BBD2E3AD}"/>
              </a:ext>
            </a:extLst>
          </p:cNvPr>
          <p:cNvSpPr/>
          <p:nvPr/>
        </p:nvSpPr>
        <p:spPr>
          <a:xfrm>
            <a:off x="225083" y="1350499"/>
            <a:ext cx="10747717" cy="5507502"/>
          </a:xfrm>
          <a:prstGeom prst="rect">
            <a:avLst/>
          </a:prstGeom>
        </p:spPr>
        <p:txBody>
          <a:bodyPr vert="horz" lIns="91440" tIns="45720" rIns="91440" bIns="45720" rtlCol="0" anchor="b">
            <a:normAutofit/>
          </a:bodyPr>
          <a:lstStyle/>
          <a:p>
            <a:pPr algn="ctr">
              <a:lnSpc>
                <a:spcPct val="90000"/>
              </a:lnSpc>
              <a:spcBef>
                <a:spcPct val="0"/>
              </a:spcBef>
              <a:spcAft>
                <a:spcPts val="600"/>
              </a:spcAft>
            </a:pPr>
            <a:endParaRPr lang="en-US" sz="5400" dirty="0">
              <a:solidFill>
                <a:srgbClr val="FFFFFF"/>
              </a:solidFill>
              <a:latin typeface="+mj-lt"/>
              <a:ea typeface="+mj-ea"/>
              <a:cs typeface="+mj-cs"/>
            </a:endParaRPr>
          </a:p>
        </p:txBody>
      </p:sp>
      <p:pic>
        <p:nvPicPr>
          <p:cNvPr id="13" name="Imagem 12">
            <a:extLst>
              <a:ext uri="{FF2B5EF4-FFF2-40B4-BE49-F238E27FC236}">
                <a16:creationId xmlns:a16="http://schemas.microsoft.com/office/drawing/2014/main" id="{6D4EBD3F-0318-42DB-9DF8-43CA9A2F658B}"/>
              </a:ext>
            </a:extLst>
          </p:cNvPr>
          <p:cNvPicPr>
            <a:picLocks noChangeAspect="1"/>
          </p:cNvPicPr>
          <p:nvPr/>
        </p:nvPicPr>
        <p:blipFill>
          <a:blip r:embed="rId2"/>
          <a:stretch>
            <a:fillRect/>
          </a:stretch>
        </p:blipFill>
        <p:spPr>
          <a:xfrm>
            <a:off x="225083" y="205439"/>
            <a:ext cx="1294228" cy="1039346"/>
          </a:xfrm>
          <a:prstGeom prst="rect">
            <a:avLst/>
          </a:prstGeom>
        </p:spPr>
      </p:pic>
      <p:sp>
        <p:nvSpPr>
          <p:cNvPr id="6" name="Retângulo 5">
            <a:extLst>
              <a:ext uri="{FF2B5EF4-FFF2-40B4-BE49-F238E27FC236}">
                <a16:creationId xmlns:a16="http://schemas.microsoft.com/office/drawing/2014/main" id="{A6C51DF9-5DA4-4BE9-A5AA-CE48632A12EE}"/>
              </a:ext>
            </a:extLst>
          </p:cNvPr>
          <p:cNvSpPr/>
          <p:nvPr/>
        </p:nvSpPr>
        <p:spPr>
          <a:xfrm>
            <a:off x="5060428" y="328080"/>
            <a:ext cx="2071143" cy="397032"/>
          </a:xfrm>
          <a:prstGeom prst="rect">
            <a:avLst/>
          </a:prstGeom>
        </p:spPr>
        <p:txBody>
          <a:bodyPr wrap="none">
            <a:spAutoFit/>
          </a:bodyPr>
          <a:lstStyle/>
          <a:p>
            <a:pPr algn="ctr">
              <a:lnSpc>
                <a:spcPct val="90000"/>
              </a:lnSpc>
              <a:spcBef>
                <a:spcPct val="0"/>
              </a:spcBef>
              <a:spcAft>
                <a:spcPts val="600"/>
              </a:spcAft>
            </a:pPr>
            <a:r>
              <a:rPr lang="en-US"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Teoria do delito</a:t>
            </a:r>
            <a:endParaRPr lang="en-US" sz="2200" dirty="0">
              <a:latin typeface="Times New Roman" panose="02020603050405020304" pitchFamily="18" charset="0"/>
              <a:cs typeface="Times New Roman" panose="02020603050405020304" pitchFamily="18" charset="0"/>
            </a:endParaRPr>
          </a:p>
        </p:txBody>
      </p:sp>
      <p:sp>
        <p:nvSpPr>
          <p:cNvPr id="2" name="Retângulo 1">
            <a:extLst>
              <a:ext uri="{FF2B5EF4-FFF2-40B4-BE49-F238E27FC236}">
                <a16:creationId xmlns:a16="http://schemas.microsoft.com/office/drawing/2014/main" id="{2B4303E1-661B-4C48-8276-E1C59C3FB050}"/>
              </a:ext>
            </a:extLst>
          </p:cNvPr>
          <p:cNvSpPr/>
          <p:nvPr/>
        </p:nvSpPr>
        <p:spPr>
          <a:xfrm>
            <a:off x="225083" y="1244785"/>
            <a:ext cx="11542847" cy="5576976"/>
          </a:xfrm>
          <a:prstGeom prst="rect">
            <a:avLst/>
          </a:prstGeom>
        </p:spPr>
        <p:txBody>
          <a:bodyPr wrap="square">
            <a:spAutoFit/>
          </a:bodyPr>
          <a:lstStyle/>
          <a:p>
            <a:pPr algn="just">
              <a:lnSpc>
                <a:spcPct val="150000"/>
              </a:lnSpc>
            </a:pPr>
            <a:r>
              <a:rPr lang="pt-BR" sz="2000" i="0" dirty="0">
                <a:effectLst/>
                <a:latin typeface="Times New Roman" panose="02020603050405020304" pitchFamily="18" charset="0"/>
                <a:cs typeface="Times New Roman" panose="02020603050405020304" pitchFamily="18" charset="0"/>
              </a:rPr>
              <a:t>porque não há inexigibilidade, seja qual for a causa que a exclua” </a:t>
            </a:r>
            <a:r>
              <a:rPr lang="pt-BR" sz="2000" dirty="0">
                <a:latin typeface="Times New Roman" panose="02020603050405020304" pitchFamily="18" charset="0"/>
                <a:cs typeface="Times New Roman" panose="02020603050405020304" pitchFamily="18" charset="0"/>
              </a:rPr>
              <a:t>(ZAFFARONI e PIERANGELI, 2020. p. 538).</a:t>
            </a:r>
          </a:p>
          <a:p>
            <a:pPr algn="just">
              <a:lnSpc>
                <a:spcPct val="150000"/>
              </a:lnSpc>
            </a:pPr>
            <a:r>
              <a:rPr lang="pt-BR" sz="2000" dirty="0">
                <a:latin typeface="Times New Roman" panose="02020603050405020304" pitchFamily="18" charset="0"/>
                <a:cs typeface="Times New Roman" panose="02020603050405020304" pitchFamily="18" charset="0"/>
              </a:rPr>
              <a:t>- “Todo sujeito age numa circunstância determinada e com um âmbito de autodeterminação também determinado. Em sua própria personalidade há uma contribuição para esse âmbito de autodeterminação, posto que a sociedade – por melhor organizada que seja – nunca tem a possibilidade de brindar a todos os homens com as mesmas oportunidades. Em consequência, há sujeitos que têm um menor âmbito de autodeterminação, condicionado dessa maneira por causas sociais. Não será possível atribuir estas causas sociais ao sujeito e sobrecarregá-lo com elas no momento da reprovação de culpabilidade. Costuma-se dizer que há, aqui, uma ‘coculpabilidade’, com a qual a própria sociedade deve arcar. Tem-se afirmado que esse conceito de coculpabilidade é uma ideia introduzida pelo direito penal socialista. Cremos que a coculpabilidade é herdeira do pensamento de Marat e, hoje, faz parte da ordem jurídica de todo Estado Social de Direito, que reconhece direitos econômicos e sociais e, portanto, tem cabimento no Código Penal mediante a disposição genérica do</a:t>
            </a:r>
            <a:endParaRPr lang="pt-BR" sz="2000" b="1" dirty="0">
              <a:solidFill>
                <a:srgbClr val="0070C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47204589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42724698-43AB-4A34-A7CA-4445BBD2E3AD}"/>
              </a:ext>
            </a:extLst>
          </p:cNvPr>
          <p:cNvSpPr/>
          <p:nvPr/>
        </p:nvSpPr>
        <p:spPr>
          <a:xfrm>
            <a:off x="225083" y="1350499"/>
            <a:ext cx="11741834" cy="5507502"/>
          </a:xfrm>
          <a:prstGeom prst="rect">
            <a:avLst/>
          </a:prstGeom>
        </p:spPr>
        <p:txBody>
          <a:bodyPr vert="horz" lIns="91440" tIns="45720" rIns="91440" bIns="45720" rtlCol="0" anchor="b">
            <a:normAutofit/>
          </a:bodyPr>
          <a:lstStyle/>
          <a:p>
            <a:pPr algn="ctr">
              <a:lnSpc>
                <a:spcPct val="90000"/>
              </a:lnSpc>
              <a:spcBef>
                <a:spcPct val="0"/>
              </a:spcBef>
              <a:spcAft>
                <a:spcPts val="600"/>
              </a:spcAft>
            </a:pPr>
            <a:endParaRPr lang="en-US" sz="5400" dirty="0">
              <a:solidFill>
                <a:srgbClr val="FFFFFF"/>
              </a:solidFill>
              <a:latin typeface="+mj-lt"/>
              <a:ea typeface="+mj-ea"/>
              <a:cs typeface="+mj-cs"/>
            </a:endParaRPr>
          </a:p>
        </p:txBody>
      </p:sp>
      <p:pic>
        <p:nvPicPr>
          <p:cNvPr id="13" name="Imagem 12">
            <a:extLst>
              <a:ext uri="{FF2B5EF4-FFF2-40B4-BE49-F238E27FC236}">
                <a16:creationId xmlns:a16="http://schemas.microsoft.com/office/drawing/2014/main" id="{6D4EBD3F-0318-42DB-9DF8-43CA9A2F658B}"/>
              </a:ext>
            </a:extLst>
          </p:cNvPr>
          <p:cNvPicPr>
            <a:picLocks noChangeAspect="1"/>
          </p:cNvPicPr>
          <p:nvPr/>
        </p:nvPicPr>
        <p:blipFill>
          <a:blip r:embed="rId2"/>
          <a:stretch>
            <a:fillRect/>
          </a:stretch>
        </p:blipFill>
        <p:spPr>
          <a:xfrm>
            <a:off x="225083" y="205439"/>
            <a:ext cx="1294228" cy="1039346"/>
          </a:xfrm>
          <a:prstGeom prst="rect">
            <a:avLst/>
          </a:prstGeom>
        </p:spPr>
      </p:pic>
      <p:sp>
        <p:nvSpPr>
          <p:cNvPr id="6" name="Retângulo 5">
            <a:extLst>
              <a:ext uri="{FF2B5EF4-FFF2-40B4-BE49-F238E27FC236}">
                <a16:creationId xmlns:a16="http://schemas.microsoft.com/office/drawing/2014/main" id="{A6C51DF9-5DA4-4BE9-A5AA-CE48632A12EE}"/>
              </a:ext>
            </a:extLst>
          </p:cNvPr>
          <p:cNvSpPr/>
          <p:nvPr/>
        </p:nvSpPr>
        <p:spPr>
          <a:xfrm>
            <a:off x="5060428" y="328080"/>
            <a:ext cx="2071143" cy="397032"/>
          </a:xfrm>
          <a:prstGeom prst="rect">
            <a:avLst/>
          </a:prstGeom>
        </p:spPr>
        <p:txBody>
          <a:bodyPr wrap="none">
            <a:spAutoFit/>
          </a:bodyPr>
          <a:lstStyle/>
          <a:p>
            <a:pPr algn="ctr">
              <a:lnSpc>
                <a:spcPct val="90000"/>
              </a:lnSpc>
              <a:spcBef>
                <a:spcPct val="0"/>
              </a:spcBef>
              <a:spcAft>
                <a:spcPts val="600"/>
              </a:spcAft>
            </a:pPr>
            <a:r>
              <a:rPr lang="en-US"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Teoria do delito</a:t>
            </a:r>
            <a:endParaRPr lang="en-US" sz="2200" dirty="0">
              <a:latin typeface="Times New Roman" panose="02020603050405020304" pitchFamily="18" charset="0"/>
              <a:cs typeface="Times New Roman" panose="02020603050405020304" pitchFamily="18" charset="0"/>
            </a:endParaRPr>
          </a:p>
        </p:txBody>
      </p:sp>
      <p:sp>
        <p:nvSpPr>
          <p:cNvPr id="2" name="Retângulo 1">
            <a:extLst>
              <a:ext uri="{FF2B5EF4-FFF2-40B4-BE49-F238E27FC236}">
                <a16:creationId xmlns:a16="http://schemas.microsoft.com/office/drawing/2014/main" id="{2B4303E1-661B-4C48-8276-E1C59C3FB050}"/>
              </a:ext>
            </a:extLst>
          </p:cNvPr>
          <p:cNvSpPr/>
          <p:nvPr/>
        </p:nvSpPr>
        <p:spPr>
          <a:xfrm>
            <a:off x="225083" y="1244785"/>
            <a:ext cx="11542847" cy="5576976"/>
          </a:xfrm>
          <a:prstGeom prst="rect">
            <a:avLst/>
          </a:prstGeom>
        </p:spPr>
        <p:txBody>
          <a:bodyPr wrap="square">
            <a:spAutoFit/>
          </a:bodyPr>
          <a:lstStyle/>
          <a:p>
            <a:pPr marL="342900" indent="-342900" algn="just">
              <a:lnSpc>
                <a:spcPct val="150000"/>
              </a:lnSpc>
              <a:buFontTx/>
              <a:buChar char="-"/>
            </a:pPr>
            <a:r>
              <a:rPr lang="pt-BR" sz="2000" dirty="0">
                <a:latin typeface="Times New Roman" panose="02020603050405020304" pitchFamily="18" charset="0"/>
                <a:cs typeface="Times New Roman" panose="02020603050405020304" pitchFamily="18" charset="0"/>
              </a:rPr>
              <a:t>artigo 66” (ZAFFARONI e PIERANGELI, 2020. p. 541).</a:t>
            </a:r>
            <a:endParaRPr lang="pt-BR" sz="2000" i="0" dirty="0">
              <a:effectLst/>
              <a:latin typeface="Times New Roman" panose="02020603050405020304" pitchFamily="18" charset="0"/>
              <a:cs typeface="Times New Roman" panose="02020603050405020304" pitchFamily="18" charset="0"/>
            </a:endParaRPr>
          </a:p>
          <a:p>
            <a:pPr marL="342900" indent="-342900" algn="just">
              <a:lnSpc>
                <a:spcPct val="150000"/>
              </a:lnSpc>
              <a:buFontTx/>
              <a:buChar char="-"/>
            </a:pPr>
            <a:r>
              <a:rPr lang="pt-BR" sz="2000" dirty="0">
                <a:latin typeface="Times New Roman" panose="02020603050405020304" pitchFamily="18" charset="0"/>
                <a:cs typeface="Times New Roman" panose="02020603050405020304" pitchFamily="18" charset="0"/>
              </a:rPr>
              <a:t>Logo, a coculpabilidade é a corresponsabilidade social do Estado no cometimento de determinados delitos, praticados por cidadãos que possuem menor âmbito de autodeterminação, diante das circunstâncias do caso concreto, principalmente no que se refere a condições sociais e econômicas do agente, o que ensejaria menor reprovação social.  </a:t>
            </a:r>
          </a:p>
          <a:p>
            <a:pPr marL="342900" indent="-342900" algn="just">
              <a:lnSpc>
                <a:spcPct val="150000"/>
              </a:lnSpc>
              <a:buFontTx/>
              <a:buChar char="-"/>
            </a:pPr>
            <a:r>
              <a:rPr lang="pt-BR" sz="2000" dirty="0">
                <a:latin typeface="Times New Roman" panose="02020603050405020304" pitchFamily="18" charset="0"/>
                <a:cs typeface="Times New Roman" panose="02020603050405020304" pitchFamily="18" charset="0"/>
              </a:rPr>
              <a:t>A teoria da coculpabilidade é rechaçada pelos Tribunais Superiores quando colocada como hipótese de exclusão da culpabilidade. Mas poderia ser aplicada como atenuante genérica, nos termos do artigo 66 do Código Penal: “</a:t>
            </a:r>
            <a:r>
              <a:rPr lang="pt-BR" sz="2000" b="0" i="0" dirty="0">
                <a:solidFill>
                  <a:srgbClr val="000000"/>
                </a:solidFill>
                <a:effectLst/>
                <a:latin typeface="Times New Roman" panose="02020603050405020304" pitchFamily="18" charset="0"/>
                <a:cs typeface="Times New Roman" panose="02020603050405020304" pitchFamily="18" charset="0"/>
              </a:rPr>
              <a:t>A pena poderá ser ainda atenuada em razão de circunstância relevante, anterior ou posterior ao crime, embora não prevista expressamente em lei”.</a:t>
            </a:r>
          </a:p>
          <a:p>
            <a:pPr marL="365125" algn="just">
              <a:lnSpc>
                <a:spcPct val="150000"/>
              </a:lnSpc>
            </a:pPr>
            <a:endParaRPr lang="pt-BR" sz="2000" dirty="0">
              <a:latin typeface="Times New Roman" panose="02020603050405020304" pitchFamily="18" charset="0"/>
              <a:cs typeface="Times New Roman" panose="02020603050405020304" pitchFamily="18" charset="0"/>
            </a:endParaRPr>
          </a:p>
          <a:p>
            <a:pPr algn="just">
              <a:lnSpc>
                <a:spcPct val="150000"/>
              </a:lnSpc>
            </a:pPr>
            <a:r>
              <a:rPr lang="pt-BR" sz="2000" b="0" i="0" dirty="0">
                <a:effectLst/>
                <a:latin typeface="Times New Roman" panose="02020603050405020304" pitchFamily="18" charset="0"/>
                <a:cs typeface="Times New Roman" panose="02020603050405020304" pitchFamily="18" charset="0"/>
              </a:rPr>
              <a:t>“ATENUANTE GENÉRICA. ART. 66 DO CÓDIGO PENAL. COCULPABILIDADE. NECESSIDADE DE REEXAME DE FATOS E PROVAS. WRIT NÃO CONHECIDO. “(...) 1. A atenuante genérica prevista no art. </a:t>
            </a:r>
            <a:endParaRPr lang="pt-BR" sz="2000" b="1" dirty="0">
              <a:solidFill>
                <a:srgbClr val="0070C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37540369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42724698-43AB-4A34-A7CA-4445BBD2E3AD}"/>
              </a:ext>
            </a:extLst>
          </p:cNvPr>
          <p:cNvSpPr/>
          <p:nvPr/>
        </p:nvSpPr>
        <p:spPr>
          <a:xfrm>
            <a:off x="225083" y="1350499"/>
            <a:ext cx="11741834" cy="5507502"/>
          </a:xfrm>
          <a:prstGeom prst="rect">
            <a:avLst/>
          </a:prstGeom>
        </p:spPr>
        <p:txBody>
          <a:bodyPr vert="horz" lIns="91440" tIns="45720" rIns="91440" bIns="45720" rtlCol="0" anchor="b">
            <a:normAutofit/>
          </a:bodyPr>
          <a:lstStyle/>
          <a:p>
            <a:pPr algn="ctr">
              <a:lnSpc>
                <a:spcPct val="90000"/>
              </a:lnSpc>
              <a:spcBef>
                <a:spcPct val="0"/>
              </a:spcBef>
              <a:spcAft>
                <a:spcPts val="600"/>
              </a:spcAft>
            </a:pPr>
            <a:endParaRPr lang="en-US" sz="5400" dirty="0">
              <a:solidFill>
                <a:srgbClr val="FFFFFF"/>
              </a:solidFill>
              <a:latin typeface="+mj-lt"/>
              <a:ea typeface="+mj-ea"/>
              <a:cs typeface="+mj-cs"/>
            </a:endParaRPr>
          </a:p>
        </p:txBody>
      </p:sp>
      <p:pic>
        <p:nvPicPr>
          <p:cNvPr id="13" name="Imagem 12">
            <a:extLst>
              <a:ext uri="{FF2B5EF4-FFF2-40B4-BE49-F238E27FC236}">
                <a16:creationId xmlns:a16="http://schemas.microsoft.com/office/drawing/2014/main" id="{6D4EBD3F-0318-42DB-9DF8-43CA9A2F658B}"/>
              </a:ext>
            </a:extLst>
          </p:cNvPr>
          <p:cNvPicPr>
            <a:picLocks noChangeAspect="1"/>
          </p:cNvPicPr>
          <p:nvPr/>
        </p:nvPicPr>
        <p:blipFill>
          <a:blip r:embed="rId2"/>
          <a:stretch>
            <a:fillRect/>
          </a:stretch>
        </p:blipFill>
        <p:spPr>
          <a:xfrm>
            <a:off x="225083" y="205439"/>
            <a:ext cx="1294228" cy="1039346"/>
          </a:xfrm>
          <a:prstGeom prst="rect">
            <a:avLst/>
          </a:prstGeom>
        </p:spPr>
      </p:pic>
      <p:sp>
        <p:nvSpPr>
          <p:cNvPr id="6" name="Retângulo 5">
            <a:extLst>
              <a:ext uri="{FF2B5EF4-FFF2-40B4-BE49-F238E27FC236}">
                <a16:creationId xmlns:a16="http://schemas.microsoft.com/office/drawing/2014/main" id="{A6C51DF9-5DA4-4BE9-A5AA-CE48632A12EE}"/>
              </a:ext>
            </a:extLst>
          </p:cNvPr>
          <p:cNvSpPr/>
          <p:nvPr/>
        </p:nvSpPr>
        <p:spPr>
          <a:xfrm>
            <a:off x="5060428" y="328080"/>
            <a:ext cx="2071143" cy="397032"/>
          </a:xfrm>
          <a:prstGeom prst="rect">
            <a:avLst/>
          </a:prstGeom>
        </p:spPr>
        <p:txBody>
          <a:bodyPr wrap="none">
            <a:spAutoFit/>
          </a:bodyPr>
          <a:lstStyle/>
          <a:p>
            <a:pPr algn="ctr">
              <a:lnSpc>
                <a:spcPct val="90000"/>
              </a:lnSpc>
              <a:spcBef>
                <a:spcPct val="0"/>
              </a:spcBef>
              <a:spcAft>
                <a:spcPts val="600"/>
              </a:spcAft>
            </a:pPr>
            <a:r>
              <a:rPr lang="en-US"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Teoria do delito</a:t>
            </a:r>
            <a:endParaRPr lang="en-US" sz="2200" dirty="0">
              <a:latin typeface="Times New Roman" panose="02020603050405020304" pitchFamily="18" charset="0"/>
              <a:cs typeface="Times New Roman" panose="02020603050405020304" pitchFamily="18" charset="0"/>
            </a:endParaRPr>
          </a:p>
        </p:txBody>
      </p:sp>
      <p:sp>
        <p:nvSpPr>
          <p:cNvPr id="2" name="Retângulo 1">
            <a:extLst>
              <a:ext uri="{FF2B5EF4-FFF2-40B4-BE49-F238E27FC236}">
                <a16:creationId xmlns:a16="http://schemas.microsoft.com/office/drawing/2014/main" id="{2B4303E1-661B-4C48-8276-E1C59C3FB050}"/>
              </a:ext>
            </a:extLst>
          </p:cNvPr>
          <p:cNvSpPr/>
          <p:nvPr/>
        </p:nvSpPr>
        <p:spPr>
          <a:xfrm>
            <a:off x="225083" y="1244785"/>
            <a:ext cx="11542847" cy="5576976"/>
          </a:xfrm>
          <a:prstGeom prst="rect">
            <a:avLst/>
          </a:prstGeom>
        </p:spPr>
        <p:txBody>
          <a:bodyPr wrap="square">
            <a:spAutoFit/>
          </a:bodyPr>
          <a:lstStyle/>
          <a:p>
            <a:pPr algn="just">
              <a:lnSpc>
                <a:spcPct val="150000"/>
              </a:lnSpc>
            </a:pPr>
            <a:r>
              <a:rPr lang="pt-BR" sz="2000" b="0" i="0" dirty="0">
                <a:effectLst/>
                <a:latin typeface="Times New Roman" panose="02020603050405020304" pitchFamily="18" charset="0"/>
                <a:cs typeface="Times New Roman" panose="02020603050405020304" pitchFamily="18" charset="0"/>
              </a:rPr>
              <a:t>66 do Código Penal pode se valer da teoria da coculpabilidade como embasamento, pois trata-se de previsão  genérica, que permite ao magistrado considerar qualquer fato relevante - anterior ou posterior à prática da conduta delitiva - mesmo que não expressamente previsto em lei, para reduzir a sanção imposta ao réu; 2. No caso destes autos não há elementos pré-constituídos que permitam afirmar que a conduta criminosa decorreu, ao menos em parte, de negligência estatal, de modo que a aplicação do benefício pleiteado depende de aprofundado exame dos fatos e provas coligidos ao longo da instrução para que se modifique o entendimento da Corte de origem acerca da inaplicabilidade da atenuante. Tal providência, porém, não se coaduna com os estreitos limites do habeas corpus. 3. Habeas corpus não conhecido” (STJ - 5ª Turma - HC 411.243/PE - Rel. Ministro JORGE MUSSI, julgado em 07/12/2017, </a:t>
            </a:r>
            <a:r>
              <a:rPr lang="pt-BR" sz="2000" b="0" i="0" dirty="0" err="1">
                <a:effectLst/>
                <a:latin typeface="Times New Roman" panose="02020603050405020304" pitchFamily="18" charset="0"/>
                <a:cs typeface="Times New Roman" panose="02020603050405020304" pitchFamily="18" charset="0"/>
              </a:rPr>
              <a:t>DJe</a:t>
            </a:r>
            <a:r>
              <a:rPr lang="pt-BR" sz="2000" b="0" i="0" dirty="0">
                <a:effectLst/>
                <a:latin typeface="Times New Roman" panose="02020603050405020304" pitchFamily="18" charset="0"/>
                <a:cs typeface="Times New Roman" panose="02020603050405020304" pitchFamily="18" charset="0"/>
              </a:rPr>
              <a:t> 19/12/2017).</a:t>
            </a:r>
            <a:endParaRPr lang="pt-BR" sz="2000" dirty="0">
              <a:latin typeface="Times New Roman" panose="02020603050405020304" pitchFamily="18" charset="0"/>
              <a:cs typeface="Times New Roman" panose="02020603050405020304" pitchFamily="18" charset="0"/>
            </a:endParaRPr>
          </a:p>
          <a:p>
            <a:pPr algn="just">
              <a:lnSpc>
                <a:spcPct val="150000"/>
              </a:lnSpc>
            </a:pPr>
            <a:endParaRPr lang="pt-BR" sz="2000" b="0" i="0" dirty="0">
              <a:effectLst/>
              <a:latin typeface="Times New Roman" panose="02020603050405020304" pitchFamily="18" charset="0"/>
              <a:cs typeface="Times New Roman" panose="02020603050405020304" pitchFamily="18" charset="0"/>
            </a:endParaRPr>
          </a:p>
          <a:p>
            <a:pPr algn="just">
              <a:lnSpc>
                <a:spcPct val="150000"/>
              </a:lnSpc>
            </a:pPr>
            <a:r>
              <a:rPr lang="pt-BR" sz="2000" b="0" i="0" dirty="0">
                <a:effectLst/>
                <a:latin typeface="Times New Roman" panose="02020603050405020304" pitchFamily="18" charset="0"/>
                <a:cs typeface="Times New Roman" panose="02020603050405020304" pitchFamily="18" charset="0"/>
              </a:rPr>
              <a:t>FCC – 2019 – DPE/SP:</a:t>
            </a:r>
          </a:p>
          <a:p>
            <a:pPr algn="just">
              <a:lnSpc>
                <a:spcPct val="150000"/>
              </a:lnSpc>
            </a:pPr>
            <a:r>
              <a:rPr lang="pt-BR" sz="2000" b="0" i="0" dirty="0">
                <a:effectLst/>
                <a:latin typeface="Times New Roman" panose="02020603050405020304" pitchFamily="18" charset="0"/>
                <a:cs typeface="Times New Roman" panose="02020603050405020304" pitchFamily="18" charset="0"/>
              </a:rPr>
              <a:t>De acordo com a teoria da coculpabilidade, na forma como foi proposta por Eugenio </a:t>
            </a:r>
            <a:r>
              <a:rPr lang="pt-BR" sz="2000" b="0" i="0" dirty="0" err="1">
                <a:effectLst/>
                <a:latin typeface="Times New Roman" panose="02020603050405020304" pitchFamily="18" charset="0"/>
                <a:cs typeface="Times New Roman" panose="02020603050405020304" pitchFamily="18" charset="0"/>
              </a:rPr>
              <a:t>Raúl</a:t>
            </a:r>
            <a:r>
              <a:rPr lang="pt-BR" sz="2000" b="0" i="0" dirty="0">
                <a:effectLst/>
                <a:latin typeface="Times New Roman" panose="02020603050405020304" pitchFamily="18" charset="0"/>
                <a:cs typeface="Times New Roman" panose="02020603050405020304" pitchFamily="18" charset="0"/>
              </a:rPr>
              <a:t> </a:t>
            </a:r>
            <a:r>
              <a:rPr lang="pt-BR" sz="2000" b="0" i="0" dirty="0" err="1">
                <a:effectLst/>
                <a:latin typeface="Times New Roman" panose="02020603050405020304" pitchFamily="18" charset="0"/>
                <a:cs typeface="Times New Roman" panose="02020603050405020304" pitchFamily="18" charset="0"/>
              </a:rPr>
              <a:t>Zaffaroni</a:t>
            </a:r>
            <a:r>
              <a:rPr lang="pt-BR" sz="2000" b="0" i="0" dirty="0">
                <a:effectLst/>
                <a:latin typeface="Times New Roman" panose="02020603050405020304" pitchFamily="18" charset="0"/>
                <a:cs typeface="Times New Roman" panose="02020603050405020304" pitchFamily="18" charset="0"/>
              </a:rPr>
              <a:t>,</a:t>
            </a:r>
            <a:endParaRPr lang="pt-BR" sz="2000" b="1" dirty="0">
              <a:solidFill>
                <a:srgbClr val="0070C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03437277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42724698-43AB-4A34-A7CA-4445BBD2E3AD}"/>
              </a:ext>
            </a:extLst>
          </p:cNvPr>
          <p:cNvSpPr/>
          <p:nvPr/>
        </p:nvSpPr>
        <p:spPr>
          <a:xfrm>
            <a:off x="225083" y="1350499"/>
            <a:ext cx="10747717" cy="5507502"/>
          </a:xfrm>
          <a:prstGeom prst="rect">
            <a:avLst/>
          </a:prstGeom>
        </p:spPr>
        <p:txBody>
          <a:bodyPr vert="horz" lIns="91440" tIns="45720" rIns="91440" bIns="45720" rtlCol="0" anchor="b">
            <a:normAutofit/>
          </a:bodyPr>
          <a:lstStyle/>
          <a:p>
            <a:pPr algn="ctr">
              <a:lnSpc>
                <a:spcPct val="90000"/>
              </a:lnSpc>
              <a:spcBef>
                <a:spcPct val="0"/>
              </a:spcBef>
              <a:spcAft>
                <a:spcPts val="600"/>
              </a:spcAft>
            </a:pPr>
            <a:endParaRPr lang="en-US" sz="5400" dirty="0">
              <a:solidFill>
                <a:srgbClr val="FFFFFF"/>
              </a:solidFill>
              <a:latin typeface="+mj-lt"/>
              <a:ea typeface="+mj-ea"/>
              <a:cs typeface="+mj-cs"/>
            </a:endParaRPr>
          </a:p>
        </p:txBody>
      </p:sp>
      <p:pic>
        <p:nvPicPr>
          <p:cNvPr id="13" name="Imagem 12">
            <a:extLst>
              <a:ext uri="{FF2B5EF4-FFF2-40B4-BE49-F238E27FC236}">
                <a16:creationId xmlns:a16="http://schemas.microsoft.com/office/drawing/2014/main" id="{6D4EBD3F-0318-42DB-9DF8-43CA9A2F658B}"/>
              </a:ext>
            </a:extLst>
          </p:cNvPr>
          <p:cNvPicPr>
            <a:picLocks noChangeAspect="1"/>
          </p:cNvPicPr>
          <p:nvPr/>
        </p:nvPicPr>
        <p:blipFill>
          <a:blip r:embed="rId2"/>
          <a:stretch>
            <a:fillRect/>
          </a:stretch>
        </p:blipFill>
        <p:spPr>
          <a:xfrm>
            <a:off x="225083" y="205439"/>
            <a:ext cx="1294228" cy="1039346"/>
          </a:xfrm>
          <a:prstGeom prst="rect">
            <a:avLst/>
          </a:prstGeom>
        </p:spPr>
      </p:pic>
      <p:sp>
        <p:nvSpPr>
          <p:cNvPr id="6" name="Retângulo 5">
            <a:extLst>
              <a:ext uri="{FF2B5EF4-FFF2-40B4-BE49-F238E27FC236}">
                <a16:creationId xmlns:a16="http://schemas.microsoft.com/office/drawing/2014/main" id="{A6C51DF9-5DA4-4BE9-A5AA-CE48632A12EE}"/>
              </a:ext>
            </a:extLst>
          </p:cNvPr>
          <p:cNvSpPr/>
          <p:nvPr/>
        </p:nvSpPr>
        <p:spPr>
          <a:xfrm>
            <a:off x="5060428" y="328080"/>
            <a:ext cx="2071143" cy="397032"/>
          </a:xfrm>
          <a:prstGeom prst="rect">
            <a:avLst/>
          </a:prstGeom>
        </p:spPr>
        <p:txBody>
          <a:bodyPr wrap="none">
            <a:spAutoFit/>
          </a:bodyPr>
          <a:lstStyle/>
          <a:p>
            <a:pPr algn="ctr">
              <a:lnSpc>
                <a:spcPct val="90000"/>
              </a:lnSpc>
              <a:spcBef>
                <a:spcPct val="0"/>
              </a:spcBef>
              <a:spcAft>
                <a:spcPts val="600"/>
              </a:spcAft>
            </a:pPr>
            <a:r>
              <a:rPr lang="en-US"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Teoria do delito</a:t>
            </a:r>
            <a:endParaRPr lang="en-US" sz="2200" dirty="0">
              <a:latin typeface="Times New Roman" panose="02020603050405020304" pitchFamily="18" charset="0"/>
              <a:cs typeface="Times New Roman" panose="02020603050405020304" pitchFamily="18" charset="0"/>
            </a:endParaRPr>
          </a:p>
        </p:txBody>
      </p:sp>
      <p:sp>
        <p:nvSpPr>
          <p:cNvPr id="2" name="Retângulo 1">
            <a:extLst>
              <a:ext uri="{FF2B5EF4-FFF2-40B4-BE49-F238E27FC236}">
                <a16:creationId xmlns:a16="http://schemas.microsoft.com/office/drawing/2014/main" id="{2B4303E1-661B-4C48-8276-E1C59C3FB050}"/>
              </a:ext>
            </a:extLst>
          </p:cNvPr>
          <p:cNvSpPr/>
          <p:nvPr/>
        </p:nvSpPr>
        <p:spPr>
          <a:xfrm>
            <a:off x="225084" y="1244786"/>
            <a:ext cx="11741834" cy="6038641"/>
          </a:xfrm>
          <a:prstGeom prst="rect">
            <a:avLst/>
          </a:prstGeom>
        </p:spPr>
        <p:txBody>
          <a:bodyPr wrap="square">
            <a:spAutoFit/>
          </a:bodyPr>
          <a:lstStyle/>
          <a:p>
            <a:pPr algn="just">
              <a:lnSpc>
                <a:spcPct val="150000"/>
              </a:lnSpc>
            </a:pPr>
            <a:r>
              <a:rPr lang="pt-BR" sz="2000" b="0" i="0" dirty="0">
                <a:effectLst/>
                <a:latin typeface="Times New Roman" panose="02020603050405020304" pitchFamily="18" charset="0"/>
                <a:cs typeface="Times New Roman" panose="02020603050405020304" pitchFamily="18" charset="0"/>
              </a:rPr>
              <a:t>a) a sociedade é corresponsável pela prática do delito por ter deixado de oferecer ao agente as condições sociais necessárias para uma vida digna, o que fez com que ele fosse compelido à prática do delito, havendo um determinismo social.</a:t>
            </a:r>
          </a:p>
          <a:p>
            <a:pPr algn="just">
              <a:lnSpc>
                <a:spcPct val="150000"/>
              </a:lnSpc>
            </a:pPr>
            <a:r>
              <a:rPr lang="pt-BR" sz="2000" b="0" i="0" dirty="0">
                <a:effectLst/>
                <a:latin typeface="Times New Roman" panose="02020603050405020304" pitchFamily="18" charset="0"/>
                <a:cs typeface="Times New Roman" panose="02020603050405020304" pitchFamily="18" charset="0"/>
              </a:rPr>
              <a:t>b) o agente que não teve acesso às mesmas oportunidades e direitos conferidos a outros indivíduos da sociedade possui limitado âmbito de autodeterminação, o que enseja a redução do seu grau de culpabilidade. </a:t>
            </a:r>
            <a:r>
              <a:rPr lang="pt-BR" sz="2000" b="1" i="0" dirty="0">
                <a:effectLst/>
                <a:latin typeface="Times New Roman" panose="02020603050405020304" pitchFamily="18" charset="0"/>
                <a:cs typeface="Times New Roman" panose="02020603050405020304" pitchFamily="18" charset="0"/>
              </a:rPr>
              <a:t>correta</a:t>
            </a:r>
            <a:endParaRPr lang="pt-BR" sz="2000" dirty="0">
              <a:latin typeface="Times New Roman" panose="02020603050405020304" pitchFamily="18" charset="0"/>
              <a:cs typeface="Times New Roman" panose="02020603050405020304" pitchFamily="18" charset="0"/>
            </a:endParaRPr>
          </a:p>
          <a:p>
            <a:pPr algn="just">
              <a:lnSpc>
                <a:spcPct val="150000"/>
              </a:lnSpc>
            </a:pPr>
            <a:r>
              <a:rPr lang="pt-BR" sz="2000" b="0" i="0" dirty="0">
                <a:effectLst/>
                <a:latin typeface="Times New Roman" panose="02020603050405020304" pitchFamily="18" charset="0"/>
                <a:cs typeface="Times New Roman" panose="02020603050405020304" pitchFamily="18" charset="0"/>
              </a:rPr>
              <a:t>c) na medida em que a miserabilidade do agente constitui um fator que reduz sua liberdade de escolha e contribui para a adoção do comportamento ilícito, é possível concluir que a pobreza é uma das causas da criminalidade.</a:t>
            </a:r>
          </a:p>
          <a:p>
            <a:pPr algn="just">
              <a:lnSpc>
                <a:spcPct val="150000"/>
              </a:lnSpc>
            </a:pPr>
            <a:r>
              <a:rPr lang="pt-BR" sz="2000" b="0" i="0" dirty="0">
                <a:effectLst/>
                <a:latin typeface="Times New Roman" panose="02020603050405020304" pitchFamily="18" charset="0"/>
                <a:cs typeface="Times New Roman" panose="02020603050405020304" pitchFamily="18" charset="0"/>
              </a:rPr>
              <a:t>d) o Estado é corresponsável pela criminalidade por ter deixado de oferecer a todos os indivíduos direitos e </a:t>
            </a:r>
            <a:r>
              <a:rPr lang="pt-BR" sz="2000" i="0" dirty="0">
                <a:effectLst/>
                <a:latin typeface="Times New Roman" panose="02020603050405020304" pitchFamily="18" charset="0"/>
                <a:cs typeface="Times New Roman" panose="02020603050405020304" pitchFamily="18" charset="0"/>
              </a:rPr>
              <a:t>oportunidades iguais, devendo descriminalizar os delitos patrimoniais que são típicos das classes menos favorecidas.</a:t>
            </a:r>
            <a:endParaRPr lang="pt-BR" sz="2000" dirty="0">
              <a:latin typeface="Times New Roman" panose="02020603050405020304" pitchFamily="18" charset="0"/>
              <a:cs typeface="Times New Roman" panose="02020603050405020304" pitchFamily="18" charset="0"/>
            </a:endParaRPr>
          </a:p>
          <a:p>
            <a:pPr algn="just">
              <a:lnSpc>
                <a:spcPct val="150000"/>
              </a:lnSpc>
            </a:pPr>
            <a:r>
              <a:rPr lang="pt-BR" sz="2000" dirty="0">
                <a:latin typeface="Times New Roman" panose="02020603050405020304" pitchFamily="18" charset="0"/>
                <a:cs typeface="Times New Roman" panose="02020603050405020304" pitchFamily="18" charset="0"/>
              </a:rPr>
              <a:t>e) </a:t>
            </a:r>
            <a:r>
              <a:rPr lang="pt-BR" sz="2000" i="0" dirty="0">
                <a:effectLst/>
                <a:latin typeface="Times New Roman" panose="02020603050405020304" pitchFamily="18" charset="0"/>
                <a:cs typeface="Times New Roman" panose="02020603050405020304" pitchFamily="18" charset="0"/>
              </a:rPr>
              <a:t>a situação de miserabilidade em que vive o agente o condicionam à realização do comportamento ilícito, devendo ser excluída a sua culpabilidade uma vez que ele não dispõe de qualquer liberdade de vontade.</a:t>
            </a:r>
            <a:endParaRPr lang="pt-BR" sz="2000" dirty="0">
              <a:latin typeface="Times New Roman" panose="02020603050405020304" pitchFamily="18" charset="0"/>
              <a:cs typeface="Times New Roman" panose="02020603050405020304" pitchFamily="18" charset="0"/>
            </a:endParaRPr>
          </a:p>
          <a:p>
            <a:pPr algn="just">
              <a:lnSpc>
                <a:spcPct val="150000"/>
              </a:lnSpc>
            </a:pPr>
            <a:endParaRPr lang="pt-BR" sz="2000" b="1" dirty="0">
              <a:solidFill>
                <a:srgbClr val="0070C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33126521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42724698-43AB-4A34-A7CA-4445BBD2E3AD}"/>
              </a:ext>
            </a:extLst>
          </p:cNvPr>
          <p:cNvSpPr/>
          <p:nvPr/>
        </p:nvSpPr>
        <p:spPr>
          <a:xfrm>
            <a:off x="225083" y="1350499"/>
            <a:ext cx="10747717" cy="5507502"/>
          </a:xfrm>
          <a:prstGeom prst="rect">
            <a:avLst/>
          </a:prstGeom>
        </p:spPr>
        <p:txBody>
          <a:bodyPr vert="horz" lIns="91440" tIns="45720" rIns="91440" bIns="45720" rtlCol="0" anchor="b">
            <a:normAutofit/>
          </a:bodyPr>
          <a:lstStyle/>
          <a:p>
            <a:pPr algn="ctr">
              <a:lnSpc>
                <a:spcPct val="90000"/>
              </a:lnSpc>
              <a:spcBef>
                <a:spcPct val="0"/>
              </a:spcBef>
              <a:spcAft>
                <a:spcPts val="600"/>
              </a:spcAft>
            </a:pPr>
            <a:endParaRPr lang="en-US" sz="5400" dirty="0">
              <a:solidFill>
                <a:srgbClr val="FFFFFF"/>
              </a:solidFill>
              <a:latin typeface="+mj-lt"/>
              <a:ea typeface="+mj-ea"/>
              <a:cs typeface="+mj-cs"/>
            </a:endParaRPr>
          </a:p>
        </p:txBody>
      </p:sp>
      <p:pic>
        <p:nvPicPr>
          <p:cNvPr id="13" name="Imagem 12">
            <a:extLst>
              <a:ext uri="{FF2B5EF4-FFF2-40B4-BE49-F238E27FC236}">
                <a16:creationId xmlns:a16="http://schemas.microsoft.com/office/drawing/2014/main" id="{6D4EBD3F-0318-42DB-9DF8-43CA9A2F658B}"/>
              </a:ext>
            </a:extLst>
          </p:cNvPr>
          <p:cNvPicPr>
            <a:picLocks noChangeAspect="1"/>
          </p:cNvPicPr>
          <p:nvPr/>
        </p:nvPicPr>
        <p:blipFill>
          <a:blip r:embed="rId2"/>
          <a:stretch>
            <a:fillRect/>
          </a:stretch>
        </p:blipFill>
        <p:spPr>
          <a:xfrm>
            <a:off x="225083" y="205439"/>
            <a:ext cx="1294228" cy="1039346"/>
          </a:xfrm>
          <a:prstGeom prst="rect">
            <a:avLst/>
          </a:prstGeom>
        </p:spPr>
      </p:pic>
      <p:sp>
        <p:nvSpPr>
          <p:cNvPr id="6" name="Retângulo 5">
            <a:extLst>
              <a:ext uri="{FF2B5EF4-FFF2-40B4-BE49-F238E27FC236}">
                <a16:creationId xmlns:a16="http://schemas.microsoft.com/office/drawing/2014/main" id="{A6C51DF9-5DA4-4BE9-A5AA-CE48632A12EE}"/>
              </a:ext>
            </a:extLst>
          </p:cNvPr>
          <p:cNvSpPr/>
          <p:nvPr/>
        </p:nvSpPr>
        <p:spPr>
          <a:xfrm>
            <a:off x="5060428" y="328080"/>
            <a:ext cx="2071143" cy="397032"/>
          </a:xfrm>
          <a:prstGeom prst="rect">
            <a:avLst/>
          </a:prstGeom>
        </p:spPr>
        <p:txBody>
          <a:bodyPr wrap="none">
            <a:spAutoFit/>
          </a:bodyPr>
          <a:lstStyle/>
          <a:p>
            <a:pPr algn="ctr">
              <a:lnSpc>
                <a:spcPct val="90000"/>
              </a:lnSpc>
              <a:spcBef>
                <a:spcPct val="0"/>
              </a:spcBef>
              <a:spcAft>
                <a:spcPts val="600"/>
              </a:spcAft>
            </a:pPr>
            <a:r>
              <a:rPr lang="en-US"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Teoria do delito</a:t>
            </a:r>
            <a:endParaRPr lang="en-US" sz="2200" dirty="0">
              <a:latin typeface="Times New Roman" panose="02020603050405020304" pitchFamily="18" charset="0"/>
              <a:cs typeface="Times New Roman" panose="02020603050405020304" pitchFamily="18" charset="0"/>
            </a:endParaRPr>
          </a:p>
        </p:txBody>
      </p:sp>
      <p:sp>
        <p:nvSpPr>
          <p:cNvPr id="2" name="Retângulo 1">
            <a:extLst>
              <a:ext uri="{FF2B5EF4-FFF2-40B4-BE49-F238E27FC236}">
                <a16:creationId xmlns:a16="http://schemas.microsoft.com/office/drawing/2014/main" id="{2B4303E1-661B-4C48-8276-E1C59C3FB050}"/>
              </a:ext>
            </a:extLst>
          </p:cNvPr>
          <p:cNvSpPr/>
          <p:nvPr/>
        </p:nvSpPr>
        <p:spPr>
          <a:xfrm>
            <a:off x="225083" y="1244785"/>
            <a:ext cx="11542847" cy="6961970"/>
          </a:xfrm>
          <a:prstGeom prst="rect">
            <a:avLst/>
          </a:prstGeom>
        </p:spPr>
        <p:txBody>
          <a:bodyPr wrap="square">
            <a:spAutoFit/>
          </a:bodyPr>
          <a:lstStyle/>
          <a:p>
            <a:pPr algn="just">
              <a:lnSpc>
                <a:spcPct val="150000"/>
              </a:lnSpc>
            </a:pPr>
            <a:r>
              <a:rPr lang="pt-BR" sz="2000" b="1" dirty="0">
                <a:solidFill>
                  <a:srgbClr val="0070C0"/>
                </a:solidFill>
                <a:latin typeface="Times New Roman" panose="02020603050405020304" pitchFamily="18" charset="0"/>
                <a:cs typeface="Times New Roman" panose="02020603050405020304" pitchFamily="18" charset="0"/>
              </a:rPr>
              <a:t>10. Coculpabilidade às avessas:</a:t>
            </a:r>
          </a:p>
          <a:p>
            <a:pPr algn="just">
              <a:lnSpc>
                <a:spcPct val="150000"/>
              </a:lnSpc>
            </a:pPr>
            <a:r>
              <a:rPr lang="pt-BR" sz="2000" b="1" dirty="0">
                <a:latin typeface="Times New Roman" panose="02020603050405020304" pitchFamily="18" charset="0"/>
                <a:cs typeface="Times New Roman" panose="02020603050405020304" pitchFamily="18" charset="0"/>
              </a:rPr>
              <a:t>- </a:t>
            </a:r>
            <a:r>
              <a:rPr lang="pt-BR" sz="2000" dirty="0" err="1">
                <a:latin typeface="Times New Roman" panose="02020603050405020304" pitchFamily="18" charset="0"/>
                <a:cs typeface="Times New Roman" panose="02020603050405020304" pitchFamily="18" charset="0"/>
              </a:rPr>
              <a:t>Grégore</a:t>
            </a:r>
            <a:r>
              <a:rPr lang="pt-BR" sz="2000" dirty="0">
                <a:latin typeface="Times New Roman" panose="02020603050405020304" pitchFamily="18" charset="0"/>
                <a:cs typeface="Times New Roman" panose="02020603050405020304" pitchFamily="18" charset="0"/>
              </a:rPr>
              <a:t> Moreira (“Do princípio da coculpabilidade no direito penal”): observando a dominação de uma pequena parcela social exercida sobre a camada menos favorecida, é possível concluir que o sistema penal atual aplica o princípio da coculpabilidade às avessas, o que pode ser analisada sob duas formas:</a:t>
            </a:r>
          </a:p>
          <a:p>
            <a:pPr marL="457200" indent="-457200" algn="just">
              <a:lnSpc>
                <a:spcPct val="150000"/>
              </a:lnSpc>
              <a:buAutoNum type="alphaLcParenR"/>
            </a:pPr>
            <a:r>
              <a:rPr lang="pt-BR" sz="2000" dirty="0">
                <a:latin typeface="Times New Roman" panose="02020603050405020304" pitchFamily="18" charset="0"/>
                <a:cs typeface="Times New Roman" panose="02020603050405020304" pitchFamily="18" charset="0"/>
              </a:rPr>
              <a:t>Tipificação de condutas dirigidas a pessoas marginalizadas. Como exemplos, podem ser citados os artigos 59 (vadiagem) e 60 (mendicância – revogado pela lei 11.983/2009), da Lei de Contravenções Penais.</a:t>
            </a:r>
          </a:p>
          <a:p>
            <a:pPr marL="457200" indent="-457200" algn="just">
              <a:lnSpc>
                <a:spcPct val="150000"/>
              </a:lnSpc>
              <a:buAutoNum type="alphaLcParenR"/>
            </a:pPr>
            <a:r>
              <a:rPr lang="pt-BR" sz="2000" dirty="0">
                <a:latin typeface="Times New Roman" panose="02020603050405020304" pitchFamily="18" charset="0"/>
                <a:cs typeface="Times New Roman" panose="02020603050405020304" pitchFamily="18" charset="0"/>
              </a:rPr>
              <a:t>aplicação de penas mais brandas aos crimes contra o sistema financeiro e tributário, como por exemplo, as hipóteses de extinção da punibilidade pelo pagamento da dívida nos crimes contra a ordem tributária.</a:t>
            </a:r>
          </a:p>
          <a:p>
            <a:pPr marL="457200" indent="-457200" algn="just">
              <a:lnSpc>
                <a:spcPct val="150000"/>
              </a:lnSpc>
              <a:buAutoNum type="alphaLcParenR"/>
            </a:pPr>
            <a:endParaRPr lang="pt-BR" sz="2000" b="1" dirty="0">
              <a:solidFill>
                <a:srgbClr val="0070C0"/>
              </a:solidFill>
              <a:latin typeface="Times New Roman" panose="02020603050405020304" pitchFamily="18" charset="0"/>
              <a:cs typeface="Times New Roman" panose="02020603050405020304" pitchFamily="18" charset="0"/>
            </a:endParaRPr>
          </a:p>
          <a:p>
            <a:pPr algn="just">
              <a:lnSpc>
                <a:spcPct val="150000"/>
              </a:lnSpc>
            </a:pPr>
            <a:r>
              <a:rPr lang="pt-BR" sz="2000" b="1" dirty="0">
                <a:solidFill>
                  <a:srgbClr val="0070C0"/>
                </a:solidFill>
                <a:latin typeface="Times New Roman" panose="02020603050405020304" pitchFamily="18" charset="0"/>
                <a:cs typeface="Times New Roman" panose="02020603050405020304" pitchFamily="18" charset="0"/>
              </a:rPr>
              <a:t>11. Teoria da vulnerabilidade:</a:t>
            </a:r>
          </a:p>
          <a:p>
            <a:pPr marL="342900" indent="-342900" algn="just">
              <a:lnSpc>
                <a:spcPct val="150000"/>
              </a:lnSpc>
              <a:buFontTx/>
              <a:buChar char="-"/>
            </a:pPr>
            <a:r>
              <a:rPr lang="pt-BR" sz="2000" dirty="0">
                <a:latin typeface="Times New Roman" panose="02020603050405020304" pitchFamily="18" charset="0"/>
                <a:cs typeface="Times New Roman" panose="02020603050405020304" pitchFamily="18" charset="0"/>
              </a:rPr>
              <a:t>A teoria da coculpabilidade sofreu inúmeras críticas porque, de certa maneira, presume que a pobreza é causa da criminalidade. O próprio </a:t>
            </a:r>
            <a:r>
              <a:rPr lang="pt-BR" sz="2000" dirty="0" err="1">
                <a:latin typeface="Times New Roman" panose="02020603050405020304" pitchFamily="18" charset="0"/>
                <a:cs typeface="Times New Roman" panose="02020603050405020304" pitchFamily="18" charset="0"/>
              </a:rPr>
              <a:t>Zaffaroni</a:t>
            </a:r>
            <a:r>
              <a:rPr lang="pt-BR" sz="2000" dirty="0">
                <a:latin typeface="Times New Roman" panose="02020603050405020304" pitchFamily="18" charset="0"/>
                <a:cs typeface="Times New Roman" panose="02020603050405020304" pitchFamily="18" charset="0"/>
              </a:rPr>
              <a:t> reconheceu a insuficiência da teoria.</a:t>
            </a:r>
          </a:p>
          <a:p>
            <a:pPr algn="just">
              <a:lnSpc>
                <a:spcPct val="150000"/>
              </a:lnSpc>
            </a:pPr>
            <a:endParaRPr lang="pt-BR" sz="2000" dirty="0">
              <a:latin typeface="Times New Roman" panose="02020603050405020304" pitchFamily="18" charset="0"/>
              <a:cs typeface="Times New Roman" panose="02020603050405020304" pitchFamily="18" charset="0"/>
            </a:endParaRPr>
          </a:p>
          <a:p>
            <a:pPr algn="just">
              <a:lnSpc>
                <a:spcPct val="150000"/>
              </a:lnSpc>
            </a:pPr>
            <a:endParaRPr lang="pt-BR" sz="2000" dirty="0">
              <a:latin typeface="Times New Roman" panose="02020603050405020304" pitchFamily="18" charset="0"/>
              <a:cs typeface="Times New Roman" panose="02020603050405020304" pitchFamily="18" charset="0"/>
            </a:endParaRPr>
          </a:p>
          <a:p>
            <a:pPr algn="just">
              <a:lnSpc>
                <a:spcPct val="150000"/>
              </a:lnSpc>
            </a:pPr>
            <a:endParaRPr lang="pt-BR" sz="2000" b="1" dirty="0">
              <a:solidFill>
                <a:srgbClr val="0070C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8084828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42724698-43AB-4A34-A7CA-4445BBD2E3AD}"/>
              </a:ext>
            </a:extLst>
          </p:cNvPr>
          <p:cNvSpPr/>
          <p:nvPr/>
        </p:nvSpPr>
        <p:spPr>
          <a:xfrm>
            <a:off x="225083" y="1350499"/>
            <a:ext cx="10747717" cy="5507502"/>
          </a:xfrm>
          <a:prstGeom prst="rect">
            <a:avLst/>
          </a:prstGeom>
        </p:spPr>
        <p:txBody>
          <a:bodyPr vert="horz" lIns="91440" tIns="45720" rIns="91440" bIns="45720" rtlCol="0" anchor="b">
            <a:normAutofit/>
          </a:bodyPr>
          <a:lstStyle/>
          <a:p>
            <a:pPr algn="ctr">
              <a:lnSpc>
                <a:spcPct val="90000"/>
              </a:lnSpc>
              <a:spcBef>
                <a:spcPct val="0"/>
              </a:spcBef>
              <a:spcAft>
                <a:spcPts val="600"/>
              </a:spcAft>
            </a:pPr>
            <a:endParaRPr lang="en-US" sz="5400" dirty="0">
              <a:solidFill>
                <a:srgbClr val="FFFFFF"/>
              </a:solidFill>
              <a:latin typeface="+mj-lt"/>
              <a:ea typeface="+mj-ea"/>
              <a:cs typeface="+mj-cs"/>
            </a:endParaRPr>
          </a:p>
        </p:txBody>
      </p:sp>
      <p:pic>
        <p:nvPicPr>
          <p:cNvPr id="13" name="Imagem 12">
            <a:extLst>
              <a:ext uri="{FF2B5EF4-FFF2-40B4-BE49-F238E27FC236}">
                <a16:creationId xmlns:a16="http://schemas.microsoft.com/office/drawing/2014/main" id="{6D4EBD3F-0318-42DB-9DF8-43CA9A2F658B}"/>
              </a:ext>
            </a:extLst>
          </p:cNvPr>
          <p:cNvPicPr>
            <a:picLocks noChangeAspect="1"/>
          </p:cNvPicPr>
          <p:nvPr/>
        </p:nvPicPr>
        <p:blipFill>
          <a:blip r:embed="rId2"/>
          <a:stretch>
            <a:fillRect/>
          </a:stretch>
        </p:blipFill>
        <p:spPr>
          <a:xfrm>
            <a:off x="225083" y="205439"/>
            <a:ext cx="1294228" cy="1039346"/>
          </a:xfrm>
          <a:prstGeom prst="rect">
            <a:avLst/>
          </a:prstGeom>
        </p:spPr>
      </p:pic>
      <p:sp>
        <p:nvSpPr>
          <p:cNvPr id="6" name="Retângulo 5">
            <a:extLst>
              <a:ext uri="{FF2B5EF4-FFF2-40B4-BE49-F238E27FC236}">
                <a16:creationId xmlns:a16="http://schemas.microsoft.com/office/drawing/2014/main" id="{A6C51DF9-5DA4-4BE9-A5AA-CE48632A12EE}"/>
              </a:ext>
            </a:extLst>
          </p:cNvPr>
          <p:cNvSpPr/>
          <p:nvPr/>
        </p:nvSpPr>
        <p:spPr>
          <a:xfrm>
            <a:off x="5060428" y="328080"/>
            <a:ext cx="2071143" cy="397032"/>
          </a:xfrm>
          <a:prstGeom prst="rect">
            <a:avLst/>
          </a:prstGeom>
        </p:spPr>
        <p:txBody>
          <a:bodyPr wrap="none">
            <a:spAutoFit/>
          </a:bodyPr>
          <a:lstStyle/>
          <a:p>
            <a:pPr algn="ctr">
              <a:lnSpc>
                <a:spcPct val="90000"/>
              </a:lnSpc>
              <a:spcBef>
                <a:spcPct val="0"/>
              </a:spcBef>
              <a:spcAft>
                <a:spcPts val="600"/>
              </a:spcAft>
            </a:pPr>
            <a:r>
              <a:rPr lang="en-US"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Teoria do delito</a:t>
            </a:r>
            <a:endParaRPr lang="en-US" sz="2200" dirty="0">
              <a:latin typeface="Times New Roman" panose="02020603050405020304" pitchFamily="18" charset="0"/>
              <a:cs typeface="Times New Roman" panose="02020603050405020304" pitchFamily="18" charset="0"/>
            </a:endParaRPr>
          </a:p>
        </p:txBody>
      </p:sp>
      <p:sp>
        <p:nvSpPr>
          <p:cNvPr id="2" name="Retângulo 1">
            <a:extLst>
              <a:ext uri="{FF2B5EF4-FFF2-40B4-BE49-F238E27FC236}">
                <a16:creationId xmlns:a16="http://schemas.microsoft.com/office/drawing/2014/main" id="{2B4303E1-661B-4C48-8276-E1C59C3FB050}"/>
              </a:ext>
            </a:extLst>
          </p:cNvPr>
          <p:cNvSpPr/>
          <p:nvPr/>
        </p:nvSpPr>
        <p:spPr>
          <a:xfrm>
            <a:off x="225083" y="1244785"/>
            <a:ext cx="11542847" cy="6500306"/>
          </a:xfrm>
          <a:prstGeom prst="rect">
            <a:avLst/>
          </a:prstGeom>
        </p:spPr>
        <p:txBody>
          <a:bodyPr wrap="square">
            <a:spAutoFit/>
          </a:bodyPr>
          <a:lstStyle/>
          <a:p>
            <a:pPr marL="342900" indent="-342900" algn="just">
              <a:lnSpc>
                <a:spcPct val="150000"/>
              </a:lnSpc>
              <a:buFontTx/>
              <a:buChar char="-"/>
            </a:pPr>
            <a:r>
              <a:rPr lang="pt-BR" sz="2000" dirty="0">
                <a:latin typeface="Times New Roman" panose="02020603050405020304" pitchFamily="18" charset="0"/>
                <a:cs typeface="Times New Roman" panose="02020603050405020304" pitchFamily="18" charset="0"/>
              </a:rPr>
              <a:t>Na tentativa de contornar esse problema, tem-se a teoria da vulnerabilidade que prega a redução da culpabilidade para pessoas em situação de vulnerabilidade, como aquelas socialmente excluídas, advindas de família não estruturada, etc.</a:t>
            </a:r>
          </a:p>
          <a:p>
            <a:pPr marL="342900" indent="-342900" algn="just">
              <a:lnSpc>
                <a:spcPct val="150000"/>
              </a:lnSpc>
              <a:buFontTx/>
              <a:buChar char="-"/>
            </a:pPr>
            <a:r>
              <a:rPr lang="pt-BR" sz="2000" dirty="0">
                <a:latin typeface="Times New Roman" panose="02020603050405020304" pitchFamily="18" charset="0"/>
                <a:cs typeface="Times New Roman" panose="02020603050405020304" pitchFamily="18" charset="0"/>
              </a:rPr>
              <a:t>Diferenças: na teoria da vulnerabilidade, a redução da culpabilidade não guarda relação, necessariamente, com aspectos financeiros. A reprovabilidade seria tanto menor quanto maior fosse a vulnerabilidade.</a:t>
            </a:r>
            <a:endParaRPr lang="pt-BR" sz="2000" b="1" dirty="0">
              <a:latin typeface="Times New Roman" panose="02020603050405020304" pitchFamily="18" charset="0"/>
              <a:cs typeface="Times New Roman" panose="02020603050405020304" pitchFamily="18" charset="0"/>
            </a:endParaRPr>
          </a:p>
          <a:p>
            <a:pPr algn="just">
              <a:lnSpc>
                <a:spcPct val="150000"/>
              </a:lnSpc>
            </a:pPr>
            <a:endParaRPr lang="pt-BR" sz="2000" dirty="0">
              <a:latin typeface="Times New Roman" panose="02020603050405020304" pitchFamily="18" charset="0"/>
              <a:cs typeface="Times New Roman" panose="02020603050405020304" pitchFamily="18" charset="0"/>
            </a:endParaRPr>
          </a:p>
          <a:p>
            <a:pPr algn="just">
              <a:lnSpc>
                <a:spcPct val="150000"/>
              </a:lnSpc>
            </a:pPr>
            <a:r>
              <a:rPr lang="pt-BR" sz="2000" b="1" dirty="0">
                <a:solidFill>
                  <a:srgbClr val="0070C0"/>
                </a:solidFill>
                <a:latin typeface="Times New Roman" panose="02020603050405020304" pitchFamily="18" charset="0"/>
                <a:cs typeface="Times New Roman" panose="02020603050405020304" pitchFamily="18" charset="0"/>
              </a:rPr>
              <a:t>12. Elementos da culpabilidade: </a:t>
            </a:r>
            <a:r>
              <a:rPr lang="pt-BR" sz="2000" dirty="0">
                <a:latin typeface="Times New Roman" panose="02020603050405020304" pitchFamily="18" charset="0"/>
                <a:cs typeface="Times New Roman" panose="02020603050405020304" pitchFamily="18" charset="0"/>
              </a:rPr>
              <a:t>imputabilidade, potencial consciência da ilicitude e exigibilidade de conduta diversa.</a:t>
            </a:r>
          </a:p>
          <a:p>
            <a:pPr algn="just">
              <a:lnSpc>
                <a:spcPct val="150000"/>
              </a:lnSpc>
            </a:pPr>
            <a:endParaRPr lang="pt-BR" sz="2000" dirty="0">
              <a:latin typeface="Times New Roman" panose="02020603050405020304" pitchFamily="18" charset="0"/>
              <a:cs typeface="Times New Roman" panose="02020603050405020304" pitchFamily="18" charset="0"/>
            </a:endParaRPr>
          </a:p>
          <a:p>
            <a:pPr algn="just">
              <a:lnSpc>
                <a:spcPct val="150000"/>
              </a:lnSpc>
            </a:pPr>
            <a:r>
              <a:rPr lang="pt-BR" sz="2000" b="1" dirty="0">
                <a:solidFill>
                  <a:srgbClr val="0070C0"/>
                </a:solidFill>
                <a:latin typeface="Times New Roman" panose="02020603050405020304" pitchFamily="18" charset="0"/>
                <a:cs typeface="Times New Roman" panose="02020603050405020304" pitchFamily="18" charset="0"/>
              </a:rPr>
              <a:t>12.1. Imputabilidade penal: </a:t>
            </a:r>
            <a:r>
              <a:rPr lang="pt-BR" sz="2000" dirty="0">
                <a:latin typeface="Times New Roman" panose="02020603050405020304" pitchFamily="18" charset="0"/>
                <a:cs typeface="Times New Roman" panose="02020603050405020304" pitchFamily="18" charset="0"/>
              </a:rPr>
              <a:t>É a capacidade mental, inerente ao ser humano de, ao tempo da ação ou omissão,</a:t>
            </a:r>
          </a:p>
          <a:p>
            <a:pPr algn="just">
              <a:lnSpc>
                <a:spcPct val="150000"/>
              </a:lnSpc>
            </a:pPr>
            <a:r>
              <a:rPr lang="pt-BR" sz="2000" dirty="0">
                <a:latin typeface="Times New Roman" panose="02020603050405020304" pitchFamily="18" charset="0"/>
                <a:cs typeface="Times New Roman" panose="02020603050405020304" pitchFamily="18" charset="0"/>
              </a:rPr>
              <a:t>entender o caráter ilícito do fato e de determinar-se conforme esse entendimento.</a:t>
            </a:r>
          </a:p>
          <a:p>
            <a:pPr algn="just">
              <a:lnSpc>
                <a:spcPct val="150000"/>
              </a:lnSpc>
            </a:pPr>
            <a:endParaRPr lang="pt-BR" sz="2000" dirty="0">
              <a:latin typeface="Times New Roman" panose="02020603050405020304" pitchFamily="18" charset="0"/>
              <a:cs typeface="Times New Roman" panose="02020603050405020304" pitchFamily="18" charset="0"/>
            </a:endParaRPr>
          </a:p>
          <a:p>
            <a:pPr algn="just">
              <a:lnSpc>
                <a:spcPct val="150000"/>
              </a:lnSpc>
            </a:pPr>
            <a:endParaRPr lang="pt-BR" sz="2000" dirty="0">
              <a:latin typeface="Times New Roman" panose="02020603050405020304" pitchFamily="18" charset="0"/>
              <a:cs typeface="Times New Roman" panose="02020603050405020304" pitchFamily="18" charset="0"/>
            </a:endParaRPr>
          </a:p>
          <a:p>
            <a:pPr algn="just">
              <a:lnSpc>
                <a:spcPct val="150000"/>
              </a:lnSpc>
            </a:pPr>
            <a:endParaRPr lang="pt-BR" sz="2000" b="1" dirty="0">
              <a:solidFill>
                <a:srgbClr val="0070C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07223512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42724698-43AB-4A34-A7CA-4445BBD2E3AD}"/>
              </a:ext>
            </a:extLst>
          </p:cNvPr>
          <p:cNvSpPr/>
          <p:nvPr/>
        </p:nvSpPr>
        <p:spPr>
          <a:xfrm>
            <a:off x="225083" y="1350499"/>
            <a:ext cx="10747717" cy="5507502"/>
          </a:xfrm>
          <a:prstGeom prst="rect">
            <a:avLst/>
          </a:prstGeom>
        </p:spPr>
        <p:txBody>
          <a:bodyPr vert="horz" lIns="91440" tIns="45720" rIns="91440" bIns="45720" rtlCol="0" anchor="b">
            <a:normAutofit/>
          </a:bodyPr>
          <a:lstStyle/>
          <a:p>
            <a:pPr algn="ctr">
              <a:lnSpc>
                <a:spcPct val="90000"/>
              </a:lnSpc>
              <a:spcBef>
                <a:spcPct val="0"/>
              </a:spcBef>
              <a:spcAft>
                <a:spcPts val="600"/>
              </a:spcAft>
            </a:pPr>
            <a:endParaRPr lang="en-US" sz="5400" dirty="0">
              <a:solidFill>
                <a:srgbClr val="FFFFFF"/>
              </a:solidFill>
              <a:latin typeface="+mj-lt"/>
              <a:ea typeface="+mj-ea"/>
              <a:cs typeface="+mj-cs"/>
            </a:endParaRPr>
          </a:p>
        </p:txBody>
      </p:sp>
      <p:pic>
        <p:nvPicPr>
          <p:cNvPr id="13" name="Imagem 12">
            <a:extLst>
              <a:ext uri="{FF2B5EF4-FFF2-40B4-BE49-F238E27FC236}">
                <a16:creationId xmlns:a16="http://schemas.microsoft.com/office/drawing/2014/main" id="{6D4EBD3F-0318-42DB-9DF8-43CA9A2F658B}"/>
              </a:ext>
            </a:extLst>
          </p:cNvPr>
          <p:cNvPicPr>
            <a:picLocks noChangeAspect="1"/>
          </p:cNvPicPr>
          <p:nvPr/>
        </p:nvPicPr>
        <p:blipFill>
          <a:blip r:embed="rId2"/>
          <a:stretch>
            <a:fillRect/>
          </a:stretch>
        </p:blipFill>
        <p:spPr>
          <a:xfrm>
            <a:off x="225083" y="205439"/>
            <a:ext cx="1294228" cy="1039346"/>
          </a:xfrm>
          <a:prstGeom prst="rect">
            <a:avLst/>
          </a:prstGeom>
        </p:spPr>
      </p:pic>
      <p:sp>
        <p:nvSpPr>
          <p:cNvPr id="6" name="Retângulo 5">
            <a:extLst>
              <a:ext uri="{FF2B5EF4-FFF2-40B4-BE49-F238E27FC236}">
                <a16:creationId xmlns:a16="http://schemas.microsoft.com/office/drawing/2014/main" id="{A6C51DF9-5DA4-4BE9-A5AA-CE48632A12EE}"/>
              </a:ext>
            </a:extLst>
          </p:cNvPr>
          <p:cNvSpPr/>
          <p:nvPr/>
        </p:nvSpPr>
        <p:spPr>
          <a:xfrm>
            <a:off x="5060432" y="328080"/>
            <a:ext cx="2071144" cy="397032"/>
          </a:xfrm>
          <a:prstGeom prst="rect">
            <a:avLst/>
          </a:prstGeom>
        </p:spPr>
        <p:txBody>
          <a:bodyPr wrap="none">
            <a:spAutoFit/>
          </a:bodyPr>
          <a:lstStyle/>
          <a:p>
            <a:pPr algn="ctr">
              <a:lnSpc>
                <a:spcPct val="90000"/>
              </a:lnSpc>
              <a:spcBef>
                <a:spcPct val="0"/>
              </a:spcBef>
              <a:spcAft>
                <a:spcPts val="600"/>
              </a:spcAft>
            </a:pPr>
            <a:r>
              <a:rPr lang="en-US"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Teoria do delito</a:t>
            </a:r>
            <a:endParaRPr lang="en-US" sz="2200" dirty="0">
              <a:latin typeface="Times New Roman" panose="02020603050405020304" pitchFamily="18" charset="0"/>
              <a:cs typeface="Times New Roman" panose="02020603050405020304" pitchFamily="18" charset="0"/>
            </a:endParaRPr>
          </a:p>
        </p:txBody>
      </p:sp>
      <p:graphicFrame>
        <p:nvGraphicFramePr>
          <p:cNvPr id="7" name="Tabela 6">
            <a:extLst>
              <a:ext uri="{FF2B5EF4-FFF2-40B4-BE49-F238E27FC236}">
                <a16:creationId xmlns:a16="http://schemas.microsoft.com/office/drawing/2014/main" id="{FDBDFB3A-BC72-457C-B566-3AAD4D6CD049}"/>
              </a:ext>
            </a:extLst>
          </p:cNvPr>
          <p:cNvGraphicFramePr>
            <a:graphicFrameLocks noGrp="1"/>
          </p:cNvGraphicFramePr>
          <p:nvPr>
            <p:extLst>
              <p:ext uri="{D42A27DB-BD31-4B8C-83A1-F6EECF244321}">
                <p14:modId xmlns:p14="http://schemas.microsoft.com/office/powerpoint/2010/main" val="3725304543"/>
              </p:ext>
            </p:extLst>
          </p:nvPr>
        </p:nvGraphicFramePr>
        <p:xfrm>
          <a:off x="1219200" y="2434311"/>
          <a:ext cx="10137912" cy="3099054"/>
        </p:xfrm>
        <a:graphic>
          <a:graphicData uri="http://schemas.openxmlformats.org/drawingml/2006/table">
            <a:tbl>
              <a:tblPr firstRow="1" firstCol="1" bandRow="1">
                <a:tableStyleId>{5C22544A-7EE6-4342-B048-85BDC9FD1C3A}</a:tableStyleId>
              </a:tblPr>
              <a:tblGrid>
                <a:gridCol w="4452730">
                  <a:extLst>
                    <a:ext uri="{9D8B030D-6E8A-4147-A177-3AD203B41FA5}">
                      <a16:colId xmlns:a16="http://schemas.microsoft.com/office/drawing/2014/main" val="518914194"/>
                    </a:ext>
                  </a:extLst>
                </a:gridCol>
                <a:gridCol w="5685182">
                  <a:extLst>
                    <a:ext uri="{9D8B030D-6E8A-4147-A177-3AD203B41FA5}">
                      <a16:colId xmlns:a16="http://schemas.microsoft.com/office/drawing/2014/main" val="2676468255"/>
                    </a:ext>
                  </a:extLst>
                </a:gridCol>
              </a:tblGrid>
              <a:tr h="357319">
                <a:tc>
                  <a:txBody>
                    <a:bodyPr/>
                    <a:lstStyle/>
                    <a:p>
                      <a:pPr marL="457200" indent="-457200" algn="just">
                        <a:lnSpc>
                          <a:spcPct val="150000"/>
                        </a:lnSpc>
                        <a:spcAft>
                          <a:spcPts val="0"/>
                        </a:spcAft>
                      </a:pPr>
                      <a:r>
                        <a:rPr lang="pt-BR" sz="2200">
                          <a:solidFill>
                            <a:schemeClr val="bg1"/>
                          </a:solidFill>
                          <a:effectLst/>
                          <a:latin typeface="Times New Roman" panose="02020603050405020304" pitchFamily="18" charset="0"/>
                          <a:cs typeface="Times New Roman" panose="02020603050405020304" pitchFamily="18" charset="0"/>
                        </a:rPr>
                        <a:t>Certame</a:t>
                      </a:r>
                      <a:endParaRPr lang="pt-BR" sz="220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457200" indent="-457200" algn="just">
                        <a:lnSpc>
                          <a:spcPct val="150000"/>
                        </a:lnSpc>
                        <a:spcAft>
                          <a:spcPts val="0"/>
                        </a:spcAft>
                      </a:pPr>
                      <a:r>
                        <a:rPr lang="pt-BR" sz="2200" dirty="0">
                          <a:effectLst/>
                          <a:latin typeface="Times New Roman" panose="02020603050405020304" pitchFamily="18" charset="0"/>
                          <a:cs typeface="Times New Roman" panose="02020603050405020304" pitchFamily="18" charset="0"/>
                        </a:rPr>
                        <a:t>Cobrança</a:t>
                      </a:r>
                      <a:endParaRPr lang="pt-BR" sz="2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711896367"/>
                  </a:ext>
                </a:extLst>
              </a:tr>
              <a:tr h="357319">
                <a:tc>
                  <a:txBody>
                    <a:bodyPr/>
                    <a:lstStyle/>
                    <a:p>
                      <a:pPr marL="457200" indent="-457200" algn="just">
                        <a:lnSpc>
                          <a:spcPct val="150000"/>
                        </a:lnSpc>
                        <a:spcAft>
                          <a:spcPts val="0"/>
                        </a:spcAft>
                      </a:pPr>
                      <a:r>
                        <a:rPr lang="pt-BR" sz="2200" b="0" dirty="0">
                          <a:solidFill>
                            <a:schemeClr val="tx1"/>
                          </a:solidFill>
                          <a:effectLst/>
                          <a:latin typeface="Times New Roman" panose="02020603050405020304" pitchFamily="18" charset="0"/>
                          <a:cs typeface="Times New Roman" panose="02020603050405020304" pitchFamily="18" charset="0"/>
                        </a:rPr>
                        <a:t>1- FUNDEP – DPE/MG – 2019</a:t>
                      </a:r>
                      <a:endParaRPr lang="pt-BR" sz="2200" b="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indent="0" algn="just">
                        <a:lnSpc>
                          <a:spcPct val="150000"/>
                        </a:lnSpc>
                        <a:spcAft>
                          <a:spcPts val="0"/>
                        </a:spcAft>
                      </a:pPr>
                      <a:r>
                        <a:rPr lang="pt-BR" sz="2200" dirty="0">
                          <a:effectLst/>
                          <a:latin typeface="Times New Roman" panose="02020603050405020304" pitchFamily="18" charset="0"/>
                          <a:cs typeface="Times New Roman" panose="02020603050405020304" pitchFamily="18" charset="0"/>
                        </a:rPr>
                        <a:t>Erro</a:t>
                      </a:r>
                      <a:endParaRPr lang="pt-BR" sz="2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680957205"/>
                  </a:ext>
                </a:extLst>
              </a:tr>
              <a:tr h="357319">
                <a:tc>
                  <a:txBody>
                    <a:bodyPr/>
                    <a:lstStyle/>
                    <a:p>
                      <a:pPr marL="457200" indent="-457200" algn="just">
                        <a:lnSpc>
                          <a:spcPct val="150000"/>
                        </a:lnSpc>
                        <a:spcAft>
                          <a:spcPts val="0"/>
                        </a:spcAft>
                      </a:pPr>
                      <a:r>
                        <a:rPr lang="pt-BR" sz="2200" b="0" dirty="0">
                          <a:solidFill>
                            <a:schemeClr val="tx1"/>
                          </a:solidFill>
                          <a:effectLst/>
                          <a:latin typeface="Times New Roman" panose="02020603050405020304" pitchFamily="18" charset="0"/>
                          <a:cs typeface="Times New Roman" panose="02020603050405020304" pitchFamily="18" charset="0"/>
                        </a:rPr>
                        <a:t>2- Cespe/Cebraspe – DPE/DF – 2019</a:t>
                      </a:r>
                      <a:endParaRPr lang="pt-BR" sz="2200" b="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457200" indent="-457200" algn="just">
                        <a:lnSpc>
                          <a:spcPct val="150000"/>
                        </a:lnSpc>
                        <a:spcAft>
                          <a:spcPts val="0"/>
                        </a:spcAft>
                      </a:pPr>
                      <a:r>
                        <a:rPr lang="pt-BR" sz="2200" dirty="0">
                          <a:effectLst/>
                          <a:latin typeface="Times New Roman" panose="02020603050405020304" pitchFamily="18" charset="0"/>
                          <a:ea typeface="Calibri" panose="020F0502020204030204" pitchFamily="34" charset="0"/>
                          <a:cs typeface="Times New Roman" panose="02020603050405020304" pitchFamily="18" charset="0"/>
                        </a:rPr>
                        <a:t>Erro/ Teoria da culpabilidade</a:t>
                      </a:r>
                    </a:p>
                  </a:txBody>
                  <a:tcPr marL="68580" marR="68580" marT="0" marB="0"/>
                </a:tc>
                <a:extLst>
                  <a:ext uri="{0D108BD9-81ED-4DB2-BD59-A6C34878D82A}">
                    <a16:rowId xmlns:a16="http://schemas.microsoft.com/office/drawing/2014/main" val="3205050547"/>
                  </a:ext>
                </a:extLst>
              </a:tr>
              <a:tr h="357319">
                <a:tc>
                  <a:txBody>
                    <a:bodyPr/>
                    <a:lstStyle/>
                    <a:p>
                      <a:pPr marL="457200" indent="-457200" algn="just">
                        <a:lnSpc>
                          <a:spcPct val="150000"/>
                        </a:lnSpc>
                        <a:spcAft>
                          <a:spcPts val="0"/>
                        </a:spcAft>
                      </a:pPr>
                      <a:r>
                        <a:rPr lang="pt-BR" sz="2200" b="0" dirty="0">
                          <a:solidFill>
                            <a:schemeClr val="tx1"/>
                          </a:solidFill>
                          <a:effectLst/>
                          <a:latin typeface="Times New Roman" panose="02020603050405020304" pitchFamily="18" charset="0"/>
                          <a:cs typeface="Times New Roman" panose="02020603050405020304" pitchFamily="18" charset="0"/>
                        </a:rPr>
                        <a:t>3- FCC – DPE/SP – 2019</a:t>
                      </a:r>
                      <a:endParaRPr lang="pt-BR" sz="2200" b="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457200" indent="-457200" algn="just">
                        <a:lnSpc>
                          <a:spcPct val="150000"/>
                        </a:lnSpc>
                        <a:spcAft>
                          <a:spcPts val="0"/>
                        </a:spcAft>
                      </a:pPr>
                      <a:r>
                        <a:rPr lang="pt-BR" sz="2200" dirty="0">
                          <a:effectLst/>
                          <a:latin typeface="Times New Roman" panose="02020603050405020304" pitchFamily="18" charset="0"/>
                          <a:cs typeface="Times New Roman" panose="02020603050405020304" pitchFamily="18" charset="0"/>
                        </a:rPr>
                        <a:t>Coculpabilidade</a:t>
                      </a:r>
                      <a:endParaRPr lang="pt-BR" sz="2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887086365"/>
                  </a:ext>
                </a:extLst>
              </a:tr>
              <a:tr h="357319">
                <a:tc>
                  <a:txBody>
                    <a:bodyPr/>
                    <a:lstStyle/>
                    <a:p>
                      <a:pPr marL="457200" indent="-457200" algn="just">
                        <a:lnSpc>
                          <a:spcPct val="150000"/>
                        </a:lnSpc>
                        <a:spcAft>
                          <a:spcPts val="0"/>
                        </a:spcAft>
                      </a:pPr>
                      <a:r>
                        <a:rPr lang="pt-BR" sz="2200" b="0" dirty="0">
                          <a:solidFill>
                            <a:schemeClr val="tx1"/>
                          </a:solidFill>
                          <a:effectLst/>
                          <a:latin typeface="Times New Roman" panose="02020603050405020304" pitchFamily="18" charset="0"/>
                          <a:cs typeface="Times New Roman" panose="02020603050405020304" pitchFamily="18" charset="0"/>
                        </a:rPr>
                        <a:t>4- FCC – DPE/SP – 2019</a:t>
                      </a:r>
                      <a:endParaRPr lang="pt-BR" sz="2200" b="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indent="0" algn="just">
                        <a:lnSpc>
                          <a:spcPct val="150000"/>
                        </a:lnSpc>
                        <a:spcAft>
                          <a:spcPts val="0"/>
                        </a:spcAft>
                      </a:pPr>
                      <a:r>
                        <a:rPr lang="pt-BR" sz="2200" dirty="0">
                          <a:effectLst/>
                          <a:latin typeface="Times New Roman" panose="02020603050405020304" pitchFamily="18" charset="0"/>
                          <a:cs typeface="Times New Roman" panose="02020603050405020304" pitchFamily="18" charset="0"/>
                        </a:rPr>
                        <a:t>Erro</a:t>
                      </a:r>
                      <a:endParaRPr lang="pt-BR" sz="2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981730108"/>
                  </a:ext>
                </a:extLst>
              </a:tr>
              <a:tr h="357319">
                <a:tc>
                  <a:txBody>
                    <a:bodyPr/>
                    <a:lstStyle/>
                    <a:p>
                      <a:pPr marL="457200" indent="-457200" algn="just">
                        <a:lnSpc>
                          <a:spcPct val="150000"/>
                        </a:lnSpc>
                        <a:spcAft>
                          <a:spcPts val="0"/>
                        </a:spcAft>
                      </a:pPr>
                      <a:r>
                        <a:rPr lang="pt-BR" sz="2200" b="0" dirty="0">
                          <a:solidFill>
                            <a:schemeClr val="tx1"/>
                          </a:solidFill>
                          <a:effectLst/>
                          <a:latin typeface="Times New Roman" panose="02020603050405020304" pitchFamily="18" charset="0"/>
                          <a:cs typeface="Times New Roman" panose="02020603050405020304" pitchFamily="18" charset="0"/>
                        </a:rPr>
                        <a:t>5- VUNESP – DPE/RO – 2017</a:t>
                      </a:r>
                      <a:endParaRPr lang="pt-BR" sz="2200" b="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457200" indent="-457200" algn="just">
                        <a:lnSpc>
                          <a:spcPct val="150000"/>
                        </a:lnSpc>
                        <a:spcAft>
                          <a:spcPts val="0"/>
                        </a:spcAft>
                      </a:pPr>
                      <a:r>
                        <a:rPr lang="pt-BR" sz="2200" dirty="0">
                          <a:effectLst/>
                          <a:latin typeface="Times New Roman" panose="02020603050405020304" pitchFamily="18" charset="0"/>
                          <a:cs typeface="Times New Roman" panose="02020603050405020304" pitchFamily="18" charset="0"/>
                        </a:rPr>
                        <a:t>Semi-imputabilidade</a:t>
                      </a:r>
                      <a:endParaRPr lang="pt-BR" sz="2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056701345"/>
                  </a:ext>
                </a:extLst>
              </a:tr>
              <a:tr h="357319">
                <a:tc>
                  <a:txBody>
                    <a:bodyPr/>
                    <a:lstStyle/>
                    <a:p>
                      <a:pPr marL="457200" indent="-457200" algn="just">
                        <a:lnSpc>
                          <a:spcPct val="150000"/>
                        </a:lnSpc>
                        <a:spcAft>
                          <a:spcPts val="0"/>
                        </a:spcAft>
                      </a:pPr>
                      <a:r>
                        <a:rPr lang="pt-BR" sz="2200" b="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6- </a:t>
                      </a:r>
                      <a:r>
                        <a:rPr lang="pt-BR" sz="2200" b="0" dirty="0">
                          <a:solidFill>
                            <a:schemeClr val="tx1"/>
                          </a:solidFill>
                          <a:effectLst/>
                          <a:latin typeface="Times New Roman" panose="02020603050405020304" pitchFamily="18" charset="0"/>
                          <a:cs typeface="Times New Roman" panose="02020603050405020304" pitchFamily="18" charset="0"/>
                        </a:rPr>
                        <a:t>FCC – DPE/MA – 2015</a:t>
                      </a:r>
                      <a:endParaRPr lang="pt-BR" sz="2200" b="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457200" indent="-457200" algn="just">
                        <a:lnSpc>
                          <a:spcPct val="150000"/>
                        </a:lnSpc>
                        <a:spcAft>
                          <a:spcPts val="0"/>
                        </a:spcAft>
                      </a:pPr>
                      <a:r>
                        <a:rPr lang="pt-BR" sz="2200" dirty="0">
                          <a:effectLst/>
                          <a:latin typeface="Times New Roman" panose="02020603050405020304" pitchFamily="18" charset="0"/>
                          <a:ea typeface="Calibri" panose="020F0502020204030204" pitchFamily="34" charset="0"/>
                          <a:cs typeface="Times New Roman" panose="02020603050405020304" pitchFamily="18" charset="0"/>
                        </a:rPr>
                        <a:t>Erro</a:t>
                      </a:r>
                    </a:p>
                  </a:txBody>
                  <a:tcPr marL="68580" marR="68580" marT="0" marB="0"/>
                </a:tc>
                <a:extLst>
                  <a:ext uri="{0D108BD9-81ED-4DB2-BD59-A6C34878D82A}">
                    <a16:rowId xmlns:a16="http://schemas.microsoft.com/office/drawing/2014/main" val="3507904169"/>
                  </a:ext>
                </a:extLst>
              </a:tr>
            </a:tbl>
          </a:graphicData>
        </a:graphic>
      </p:graphicFrame>
    </p:spTree>
    <p:extLst>
      <p:ext uri="{BB962C8B-B14F-4D97-AF65-F5344CB8AC3E}">
        <p14:creationId xmlns:p14="http://schemas.microsoft.com/office/powerpoint/2010/main" val="613268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42724698-43AB-4A34-A7CA-4445BBD2E3AD}"/>
              </a:ext>
            </a:extLst>
          </p:cNvPr>
          <p:cNvSpPr/>
          <p:nvPr/>
        </p:nvSpPr>
        <p:spPr>
          <a:xfrm>
            <a:off x="225083" y="1350499"/>
            <a:ext cx="10747717" cy="5507502"/>
          </a:xfrm>
          <a:prstGeom prst="rect">
            <a:avLst/>
          </a:prstGeom>
        </p:spPr>
        <p:txBody>
          <a:bodyPr vert="horz" lIns="91440" tIns="45720" rIns="91440" bIns="45720" rtlCol="0" anchor="b">
            <a:normAutofit/>
          </a:bodyPr>
          <a:lstStyle/>
          <a:p>
            <a:pPr algn="ctr">
              <a:lnSpc>
                <a:spcPct val="90000"/>
              </a:lnSpc>
              <a:spcBef>
                <a:spcPct val="0"/>
              </a:spcBef>
              <a:spcAft>
                <a:spcPts val="600"/>
              </a:spcAft>
            </a:pPr>
            <a:endParaRPr lang="en-US" sz="5400" dirty="0">
              <a:solidFill>
                <a:srgbClr val="FFFFFF"/>
              </a:solidFill>
              <a:latin typeface="+mj-lt"/>
              <a:ea typeface="+mj-ea"/>
              <a:cs typeface="+mj-cs"/>
            </a:endParaRPr>
          </a:p>
        </p:txBody>
      </p:sp>
      <p:pic>
        <p:nvPicPr>
          <p:cNvPr id="13" name="Imagem 12">
            <a:extLst>
              <a:ext uri="{FF2B5EF4-FFF2-40B4-BE49-F238E27FC236}">
                <a16:creationId xmlns:a16="http://schemas.microsoft.com/office/drawing/2014/main" id="{6D4EBD3F-0318-42DB-9DF8-43CA9A2F658B}"/>
              </a:ext>
            </a:extLst>
          </p:cNvPr>
          <p:cNvPicPr>
            <a:picLocks noChangeAspect="1"/>
          </p:cNvPicPr>
          <p:nvPr/>
        </p:nvPicPr>
        <p:blipFill>
          <a:blip r:embed="rId2"/>
          <a:stretch>
            <a:fillRect/>
          </a:stretch>
        </p:blipFill>
        <p:spPr>
          <a:xfrm>
            <a:off x="225083" y="205439"/>
            <a:ext cx="1294228" cy="1039346"/>
          </a:xfrm>
          <a:prstGeom prst="rect">
            <a:avLst/>
          </a:prstGeom>
        </p:spPr>
      </p:pic>
      <p:sp>
        <p:nvSpPr>
          <p:cNvPr id="6" name="Retângulo 5">
            <a:extLst>
              <a:ext uri="{FF2B5EF4-FFF2-40B4-BE49-F238E27FC236}">
                <a16:creationId xmlns:a16="http://schemas.microsoft.com/office/drawing/2014/main" id="{A6C51DF9-5DA4-4BE9-A5AA-CE48632A12EE}"/>
              </a:ext>
            </a:extLst>
          </p:cNvPr>
          <p:cNvSpPr/>
          <p:nvPr/>
        </p:nvSpPr>
        <p:spPr>
          <a:xfrm>
            <a:off x="5060428" y="328080"/>
            <a:ext cx="2071143" cy="397032"/>
          </a:xfrm>
          <a:prstGeom prst="rect">
            <a:avLst/>
          </a:prstGeom>
        </p:spPr>
        <p:txBody>
          <a:bodyPr wrap="none">
            <a:spAutoFit/>
          </a:bodyPr>
          <a:lstStyle/>
          <a:p>
            <a:pPr algn="ctr">
              <a:lnSpc>
                <a:spcPct val="90000"/>
              </a:lnSpc>
              <a:spcBef>
                <a:spcPct val="0"/>
              </a:spcBef>
              <a:spcAft>
                <a:spcPts val="600"/>
              </a:spcAft>
            </a:pPr>
            <a:r>
              <a:rPr lang="en-US"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Teoria do delito</a:t>
            </a:r>
            <a:endParaRPr lang="en-US" sz="2200" dirty="0">
              <a:latin typeface="Times New Roman" panose="02020603050405020304" pitchFamily="18" charset="0"/>
              <a:cs typeface="Times New Roman" panose="02020603050405020304" pitchFamily="18" charset="0"/>
            </a:endParaRPr>
          </a:p>
        </p:txBody>
      </p:sp>
      <p:sp>
        <p:nvSpPr>
          <p:cNvPr id="2" name="Retângulo 1">
            <a:extLst>
              <a:ext uri="{FF2B5EF4-FFF2-40B4-BE49-F238E27FC236}">
                <a16:creationId xmlns:a16="http://schemas.microsoft.com/office/drawing/2014/main" id="{2B4303E1-661B-4C48-8276-E1C59C3FB050}"/>
              </a:ext>
            </a:extLst>
          </p:cNvPr>
          <p:cNvSpPr/>
          <p:nvPr/>
        </p:nvSpPr>
        <p:spPr>
          <a:xfrm>
            <a:off x="225083" y="1244785"/>
            <a:ext cx="11542847" cy="6038641"/>
          </a:xfrm>
          <a:prstGeom prst="rect">
            <a:avLst/>
          </a:prstGeom>
        </p:spPr>
        <p:txBody>
          <a:bodyPr wrap="square">
            <a:spAutoFit/>
          </a:bodyPr>
          <a:lstStyle/>
          <a:p>
            <a:pPr algn="just">
              <a:lnSpc>
                <a:spcPct val="150000"/>
              </a:lnSpc>
            </a:pPr>
            <a:r>
              <a:rPr lang="pt-BR" sz="2000" b="1" dirty="0">
                <a:solidFill>
                  <a:srgbClr val="0070C0"/>
                </a:solidFill>
                <a:latin typeface="Times New Roman" panose="02020603050405020304" pitchFamily="18" charset="0"/>
                <a:cs typeface="Times New Roman" panose="02020603050405020304" pitchFamily="18" charset="0"/>
              </a:rPr>
              <a:t>12.1.1. Sistemas de aferição da inimputabilidade:</a:t>
            </a:r>
          </a:p>
          <a:p>
            <a:pPr algn="just">
              <a:lnSpc>
                <a:spcPct val="150000"/>
              </a:lnSpc>
            </a:pPr>
            <a:r>
              <a:rPr lang="pt-BR" sz="2000" dirty="0">
                <a:latin typeface="Times New Roman" panose="02020603050405020304" pitchFamily="18" charset="0"/>
                <a:cs typeface="Times New Roman" panose="02020603050405020304" pitchFamily="18" charset="0"/>
              </a:rPr>
              <a:t>a) Biológico (etiológico): Basta a presença de uma das causas previstas em lei para se considerar o agente inimputável. Preocupa-se apenas com a causa, independentemente de retirar a capacidade de entendimento e de comportar-se de acordo com esse entendimento. Assim, basta a presença de um problema mental, representado por uma doença mental, por exemplo, para o agente ser considerado inimputável. É irrelevante que o sujeito tenha, no caso concreto, se mostrado lúcido ao tempo da prática do crime para entender o caráter ilícito do fato e determinar-se de acordo com esse entendimento. O decisivo é o fator biológico. Esse sistema, no Brasil, foi adotado no caso dos menores de 18 anos (art. 228 da CF/88 e art. 27 do CP).</a:t>
            </a:r>
          </a:p>
          <a:p>
            <a:pPr algn="just">
              <a:lnSpc>
                <a:spcPct val="150000"/>
              </a:lnSpc>
            </a:pPr>
            <a:endParaRPr lang="pt-BR" sz="2000" dirty="0">
              <a:latin typeface="Times New Roman" panose="02020603050405020304" pitchFamily="18" charset="0"/>
              <a:cs typeface="Times New Roman" panose="02020603050405020304" pitchFamily="18" charset="0"/>
            </a:endParaRPr>
          </a:p>
          <a:p>
            <a:pPr algn="just">
              <a:lnSpc>
                <a:spcPct val="150000"/>
              </a:lnSpc>
            </a:pPr>
            <a:r>
              <a:rPr lang="pt-BR" sz="2000" dirty="0">
                <a:latin typeface="Times New Roman" panose="02020603050405020304" pitchFamily="18" charset="0"/>
                <a:cs typeface="Times New Roman" panose="02020603050405020304" pitchFamily="18" charset="0"/>
              </a:rPr>
              <a:t>b) Psicológico: Não se preocupa com a causa, pouco importa se o indivíduo apresenta algum tipo de deficiência mental; mas sim se o agente, no momento da conduta, tinha ou não capacidade de entendimento e determinação. Esse sistema é adotado pelo Código Penal no artigo 28, §1º, que trata acerca da embriaguez</a:t>
            </a:r>
          </a:p>
          <a:p>
            <a:pPr algn="just">
              <a:lnSpc>
                <a:spcPct val="150000"/>
              </a:lnSpc>
            </a:pPr>
            <a:endParaRPr lang="pt-BR" sz="2000" b="1" dirty="0">
              <a:solidFill>
                <a:srgbClr val="0070C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5940938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42724698-43AB-4A34-A7CA-4445BBD2E3AD}"/>
              </a:ext>
            </a:extLst>
          </p:cNvPr>
          <p:cNvSpPr/>
          <p:nvPr/>
        </p:nvSpPr>
        <p:spPr>
          <a:xfrm>
            <a:off x="225083" y="1350499"/>
            <a:ext cx="10747717" cy="5507502"/>
          </a:xfrm>
          <a:prstGeom prst="rect">
            <a:avLst/>
          </a:prstGeom>
        </p:spPr>
        <p:txBody>
          <a:bodyPr vert="horz" lIns="91440" tIns="45720" rIns="91440" bIns="45720" rtlCol="0" anchor="b">
            <a:normAutofit/>
          </a:bodyPr>
          <a:lstStyle/>
          <a:p>
            <a:pPr algn="ctr">
              <a:lnSpc>
                <a:spcPct val="90000"/>
              </a:lnSpc>
              <a:spcBef>
                <a:spcPct val="0"/>
              </a:spcBef>
              <a:spcAft>
                <a:spcPts val="600"/>
              </a:spcAft>
            </a:pPr>
            <a:endParaRPr lang="en-US" sz="5400" dirty="0">
              <a:solidFill>
                <a:srgbClr val="FFFFFF"/>
              </a:solidFill>
              <a:latin typeface="+mj-lt"/>
              <a:ea typeface="+mj-ea"/>
              <a:cs typeface="+mj-cs"/>
            </a:endParaRPr>
          </a:p>
        </p:txBody>
      </p:sp>
      <p:pic>
        <p:nvPicPr>
          <p:cNvPr id="13" name="Imagem 12">
            <a:extLst>
              <a:ext uri="{FF2B5EF4-FFF2-40B4-BE49-F238E27FC236}">
                <a16:creationId xmlns:a16="http://schemas.microsoft.com/office/drawing/2014/main" id="{6D4EBD3F-0318-42DB-9DF8-43CA9A2F658B}"/>
              </a:ext>
            </a:extLst>
          </p:cNvPr>
          <p:cNvPicPr>
            <a:picLocks noChangeAspect="1"/>
          </p:cNvPicPr>
          <p:nvPr/>
        </p:nvPicPr>
        <p:blipFill>
          <a:blip r:embed="rId2"/>
          <a:stretch>
            <a:fillRect/>
          </a:stretch>
        </p:blipFill>
        <p:spPr>
          <a:xfrm>
            <a:off x="225083" y="205439"/>
            <a:ext cx="1294228" cy="1039346"/>
          </a:xfrm>
          <a:prstGeom prst="rect">
            <a:avLst/>
          </a:prstGeom>
        </p:spPr>
      </p:pic>
      <p:sp>
        <p:nvSpPr>
          <p:cNvPr id="6" name="Retângulo 5">
            <a:extLst>
              <a:ext uri="{FF2B5EF4-FFF2-40B4-BE49-F238E27FC236}">
                <a16:creationId xmlns:a16="http://schemas.microsoft.com/office/drawing/2014/main" id="{A6C51DF9-5DA4-4BE9-A5AA-CE48632A12EE}"/>
              </a:ext>
            </a:extLst>
          </p:cNvPr>
          <p:cNvSpPr/>
          <p:nvPr/>
        </p:nvSpPr>
        <p:spPr>
          <a:xfrm>
            <a:off x="5060428" y="328080"/>
            <a:ext cx="2071143" cy="397032"/>
          </a:xfrm>
          <a:prstGeom prst="rect">
            <a:avLst/>
          </a:prstGeom>
        </p:spPr>
        <p:txBody>
          <a:bodyPr wrap="none">
            <a:spAutoFit/>
          </a:bodyPr>
          <a:lstStyle/>
          <a:p>
            <a:pPr algn="ctr">
              <a:lnSpc>
                <a:spcPct val="90000"/>
              </a:lnSpc>
              <a:spcBef>
                <a:spcPct val="0"/>
              </a:spcBef>
              <a:spcAft>
                <a:spcPts val="600"/>
              </a:spcAft>
            </a:pPr>
            <a:r>
              <a:rPr lang="en-US"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Teoria do delito</a:t>
            </a:r>
            <a:endParaRPr lang="en-US" sz="2200" dirty="0">
              <a:latin typeface="Times New Roman" panose="02020603050405020304" pitchFamily="18" charset="0"/>
              <a:cs typeface="Times New Roman" panose="02020603050405020304" pitchFamily="18" charset="0"/>
            </a:endParaRPr>
          </a:p>
        </p:txBody>
      </p:sp>
      <p:sp>
        <p:nvSpPr>
          <p:cNvPr id="2" name="Retângulo 1">
            <a:extLst>
              <a:ext uri="{FF2B5EF4-FFF2-40B4-BE49-F238E27FC236}">
                <a16:creationId xmlns:a16="http://schemas.microsoft.com/office/drawing/2014/main" id="{2B4303E1-661B-4C48-8276-E1C59C3FB050}"/>
              </a:ext>
            </a:extLst>
          </p:cNvPr>
          <p:cNvSpPr/>
          <p:nvPr/>
        </p:nvSpPr>
        <p:spPr>
          <a:xfrm>
            <a:off x="225083" y="1244785"/>
            <a:ext cx="11542847" cy="6038641"/>
          </a:xfrm>
          <a:prstGeom prst="rect">
            <a:avLst/>
          </a:prstGeom>
        </p:spPr>
        <p:txBody>
          <a:bodyPr wrap="square">
            <a:spAutoFit/>
          </a:bodyPr>
          <a:lstStyle/>
          <a:p>
            <a:pPr algn="just">
              <a:lnSpc>
                <a:spcPct val="150000"/>
              </a:lnSpc>
            </a:pPr>
            <a:r>
              <a:rPr lang="pt-BR" sz="2000" dirty="0">
                <a:latin typeface="Times New Roman" panose="02020603050405020304" pitchFamily="18" charset="0"/>
                <a:cs typeface="Times New Roman" panose="02020603050405020304" pitchFamily="18" charset="0"/>
              </a:rPr>
              <a:t>completa proveniente de caso fortuito ou força maior.</a:t>
            </a:r>
          </a:p>
          <a:p>
            <a:pPr algn="just">
              <a:lnSpc>
                <a:spcPct val="150000"/>
              </a:lnSpc>
            </a:pPr>
            <a:endParaRPr lang="pt-BR" sz="2000" dirty="0">
              <a:latin typeface="Times New Roman" panose="02020603050405020304" pitchFamily="18" charset="0"/>
              <a:cs typeface="Times New Roman" panose="02020603050405020304" pitchFamily="18" charset="0"/>
            </a:endParaRPr>
          </a:p>
          <a:p>
            <a:pPr algn="just">
              <a:lnSpc>
                <a:spcPct val="150000"/>
              </a:lnSpc>
            </a:pPr>
            <a:r>
              <a:rPr lang="pt-BR" sz="2000" dirty="0">
                <a:latin typeface="Times New Roman" panose="02020603050405020304" pitchFamily="18" charset="0"/>
                <a:cs typeface="Times New Roman" panose="02020603050405020304" pitchFamily="18" charset="0"/>
              </a:rPr>
              <a:t>c) Biopsicológico ou misto: É preciso uma das causas previstas em lei que, além de estar presente no momento da infração penal, deve retirar totalmente a capacidade de entender ou a capacidade de comportar-se de acordo com esse entendimento. É a </a:t>
            </a:r>
            <a:r>
              <a:rPr lang="pt-BR" sz="2000" b="1" dirty="0">
                <a:latin typeface="Times New Roman" panose="02020603050405020304" pitchFamily="18" charset="0"/>
                <a:cs typeface="Times New Roman" panose="02020603050405020304" pitchFamily="18" charset="0"/>
              </a:rPr>
              <a:t>regra</a:t>
            </a:r>
            <a:r>
              <a:rPr lang="pt-BR" sz="2000" dirty="0">
                <a:latin typeface="Times New Roman" panose="02020603050405020304" pitchFamily="18" charset="0"/>
                <a:cs typeface="Times New Roman" panose="02020603050405020304" pitchFamily="18" charset="0"/>
              </a:rPr>
              <a:t> do CP (art. 26).</a:t>
            </a:r>
          </a:p>
          <a:p>
            <a:pPr algn="just">
              <a:lnSpc>
                <a:spcPct val="150000"/>
              </a:lnSpc>
            </a:pPr>
            <a:endParaRPr lang="pt-BR" sz="2000" b="1" dirty="0">
              <a:solidFill>
                <a:srgbClr val="0070C0"/>
              </a:solidFill>
              <a:latin typeface="Times New Roman" panose="02020603050405020304" pitchFamily="18" charset="0"/>
              <a:cs typeface="Times New Roman" panose="02020603050405020304" pitchFamily="18" charset="0"/>
            </a:endParaRPr>
          </a:p>
          <a:p>
            <a:pPr algn="just">
              <a:lnSpc>
                <a:spcPct val="150000"/>
              </a:lnSpc>
            </a:pPr>
            <a:r>
              <a:rPr lang="pt-BR" sz="2000" b="1" dirty="0">
                <a:solidFill>
                  <a:srgbClr val="0070C0"/>
                </a:solidFill>
                <a:latin typeface="Times New Roman" panose="02020603050405020304" pitchFamily="18" charset="0"/>
                <a:cs typeface="Times New Roman" panose="02020603050405020304" pitchFamily="18" charset="0"/>
              </a:rPr>
              <a:t>12.1.2. Causas que excluem a inimputabilidade:</a:t>
            </a:r>
          </a:p>
          <a:p>
            <a:pPr algn="just">
              <a:lnSpc>
                <a:spcPct val="150000"/>
              </a:lnSpc>
            </a:pPr>
            <a:endParaRPr lang="pt-BR" sz="2000" b="1" dirty="0">
              <a:solidFill>
                <a:srgbClr val="0070C0"/>
              </a:solidFill>
              <a:latin typeface="Times New Roman" panose="02020603050405020304" pitchFamily="18" charset="0"/>
              <a:cs typeface="Times New Roman" panose="02020603050405020304" pitchFamily="18" charset="0"/>
            </a:endParaRPr>
          </a:p>
          <a:p>
            <a:pPr algn="just">
              <a:lnSpc>
                <a:spcPct val="150000"/>
              </a:lnSpc>
            </a:pPr>
            <a:r>
              <a:rPr lang="pt-BR" sz="2000" b="1" dirty="0">
                <a:latin typeface="Times New Roman" panose="02020603050405020304" pitchFamily="18" charset="0"/>
                <a:cs typeface="Times New Roman" panose="02020603050405020304" pitchFamily="18" charset="0"/>
              </a:rPr>
              <a:t>a) Inimputabilidade por anomalia psíquica em razão de doença mental ou desenvolvimento mental incompleto ou retardado: </a:t>
            </a:r>
            <a:r>
              <a:rPr lang="pt-BR" sz="2000" dirty="0">
                <a:latin typeface="Times New Roman" panose="02020603050405020304" pitchFamily="18" charset="0"/>
                <a:cs typeface="Times New Roman" panose="02020603050405020304" pitchFamily="18" charset="0"/>
              </a:rPr>
              <a:t>art. 26 </a:t>
            </a:r>
            <a:r>
              <a:rPr lang="pt-BR" sz="2000">
                <a:latin typeface="Times New Roman" panose="02020603050405020304" pitchFamily="18" charset="0"/>
                <a:cs typeface="Times New Roman" panose="02020603050405020304" pitchFamily="18" charset="0"/>
              </a:rPr>
              <a:t>do CP</a:t>
            </a:r>
            <a:r>
              <a:rPr lang="pt-BR" sz="2000">
                <a:solidFill>
                  <a:srgbClr val="000000"/>
                </a:solidFill>
                <a:latin typeface="Times New Roman" panose="02020603050405020304" pitchFamily="18" charset="0"/>
                <a:cs typeface="Times New Roman" panose="02020603050405020304" pitchFamily="18" charset="0"/>
              </a:rPr>
              <a:t> “</a:t>
            </a:r>
            <a:r>
              <a:rPr lang="pt-BR" sz="2000" b="0" i="0">
                <a:solidFill>
                  <a:srgbClr val="000000"/>
                </a:solidFill>
                <a:effectLst/>
                <a:latin typeface="Times New Roman" panose="02020603050405020304" pitchFamily="18" charset="0"/>
                <a:cs typeface="Times New Roman" panose="02020603050405020304" pitchFamily="18" charset="0"/>
              </a:rPr>
              <a:t>É </a:t>
            </a:r>
            <a:r>
              <a:rPr lang="pt-BR" sz="2000" b="0" i="0" dirty="0">
                <a:solidFill>
                  <a:srgbClr val="000000"/>
                </a:solidFill>
                <a:effectLst/>
                <a:latin typeface="Times New Roman" panose="02020603050405020304" pitchFamily="18" charset="0"/>
                <a:cs typeface="Times New Roman" panose="02020603050405020304" pitchFamily="18" charset="0"/>
              </a:rPr>
              <a:t>isento de pena o agente que, por doença mental ou desenvolvimento mental incompleto ou retardado, era, ao tempo da ação ou da omissão, inteiramente incapaz de entender o caráter ilícito do fato ou de determinar-se de acordo com esse entendimento”.</a:t>
            </a:r>
            <a:endParaRPr lang="pt-BR" sz="2000" b="1" dirty="0">
              <a:latin typeface="Times New Roman" panose="02020603050405020304" pitchFamily="18" charset="0"/>
              <a:cs typeface="Times New Roman" panose="02020603050405020304" pitchFamily="18" charset="0"/>
            </a:endParaRPr>
          </a:p>
          <a:p>
            <a:pPr algn="just">
              <a:lnSpc>
                <a:spcPct val="150000"/>
              </a:lnSpc>
            </a:pPr>
            <a:endParaRPr lang="pt-BR" sz="2000" b="1" dirty="0">
              <a:solidFill>
                <a:srgbClr val="0070C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228308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42724698-43AB-4A34-A7CA-4445BBD2E3AD}"/>
              </a:ext>
            </a:extLst>
          </p:cNvPr>
          <p:cNvSpPr/>
          <p:nvPr/>
        </p:nvSpPr>
        <p:spPr>
          <a:xfrm>
            <a:off x="225083" y="1350499"/>
            <a:ext cx="10747717" cy="5507502"/>
          </a:xfrm>
          <a:prstGeom prst="rect">
            <a:avLst/>
          </a:prstGeom>
        </p:spPr>
        <p:txBody>
          <a:bodyPr vert="horz" lIns="91440" tIns="45720" rIns="91440" bIns="45720" rtlCol="0" anchor="b">
            <a:normAutofit/>
          </a:bodyPr>
          <a:lstStyle/>
          <a:p>
            <a:pPr algn="ctr">
              <a:lnSpc>
                <a:spcPct val="90000"/>
              </a:lnSpc>
              <a:spcBef>
                <a:spcPct val="0"/>
              </a:spcBef>
              <a:spcAft>
                <a:spcPts val="600"/>
              </a:spcAft>
            </a:pPr>
            <a:endParaRPr lang="en-US" sz="5400" dirty="0">
              <a:solidFill>
                <a:srgbClr val="FFFFFF"/>
              </a:solidFill>
              <a:latin typeface="+mj-lt"/>
              <a:ea typeface="+mj-ea"/>
              <a:cs typeface="+mj-cs"/>
            </a:endParaRPr>
          </a:p>
        </p:txBody>
      </p:sp>
      <p:pic>
        <p:nvPicPr>
          <p:cNvPr id="13" name="Imagem 12">
            <a:extLst>
              <a:ext uri="{FF2B5EF4-FFF2-40B4-BE49-F238E27FC236}">
                <a16:creationId xmlns:a16="http://schemas.microsoft.com/office/drawing/2014/main" id="{6D4EBD3F-0318-42DB-9DF8-43CA9A2F658B}"/>
              </a:ext>
            </a:extLst>
          </p:cNvPr>
          <p:cNvPicPr>
            <a:picLocks noChangeAspect="1"/>
          </p:cNvPicPr>
          <p:nvPr/>
        </p:nvPicPr>
        <p:blipFill>
          <a:blip r:embed="rId2"/>
          <a:stretch>
            <a:fillRect/>
          </a:stretch>
        </p:blipFill>
        <p:spPr>
          <a:xfrm>
            <a:off x="225083" y="205439"/>
            <a:ext cx="1294228" cy="1039346"/>
          </a:xfrm>
          <a:prstGeom prst="rect">
            <a:avLst/>
          </a:prstGeom>
        </p:spPr>
      </p:pic>
      <p:sp>
        <p:nvSpPr>
          <p:cNvPr id="6" name="Retângulo 5">
            <a:extLst>
              <a:ext uri="{FF2B5EF4-FFF2-40B4-BE49-F238E27FC236}">
                <a16:creationId xmlns:a16="http://schemas.microsoft.com/office/drawing/2014/main" id="{A6C51DF9-5DA4-4BE9-A5AA-CE48632A12EE}"/>
              </a:ext>
            </a:extLst>
          </p:cNvPr>
          <p:cNvSpPr/>
          <p:nvPr/>
        </p:nvSpPr>
        <p:spPr>
          <a:xfrm>
            <a:off x="5060428" y="328080"/>
            <a:ext cx="2071143" cy="397032"/>
          </a:xfrm>
          <a:prstGeom prst="rect">
            <a:avLst/>
          </a:prstGeom>
        </p:spPr>
        <p:txBody>
          <a:bodyPr wrap="none">
            <a:spAutoFit/>
          </a:bodyPr>
          <a:lstStyle/>
          <a:p>
            <a:pPr algn="ctr">
              <a:lnSpc>
                <a:spcPct val="90000"/>
              </a:lnSpc>
              <a:spcBef>
                <a:spcPct val="0"/>
              </a:spcBef>
              <a:spcAft>
                <a:spcPts val="600"/>
              </a:spcAft>
            </a:pPr>
            <a:r>
              <a:rPr lang="en-US"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Teoria do delito</a:t>
            </a:r>
            <a:endParaRPr lang="en-US" sz="2200" dirty="0">
              <a:latin typeface="Times New Roman" panose="02020603050405020304" pitchFamily="18" charset="0"/>
              <a:cs typeface="Times New Roman" panose="02020603050405020304" pitchFamily="18" charset="0"/>
            </a:endParaRPr>
          </a:p>
        </p:txBody>
      </p:sp>
      <p:sp>
        <p:nvSpPr>
          <p:cNvPr id="2" name="Retângulo 1">
            <a:extLst>
              <a:ext uri="{FF2B5EF4-FFF2-40B4-BE49-F238E27FC236}">
                <a16:creationId xmlns:a16="http://schemas.microsoft.com/office/drawing/2014/main" id="{2B4303E1-661B-4C48-8276-E1C59C3FB050}"/>
              </a:ext>
            </a:extLst>
          </p:cNvPr>
          <p:cNvSpPr/>
          <p:nvPr/>
        </p:nvSpPr>
        <p:spPr>
          <a:xfrm>
            <a:off x="225083" y="1244785"/>
            <a:ext cx="11542847" cy="5576976"/>
          </a:xfrm>
          <a:prstGeom prst="rect">
            <a:avLst/>
          </a:prstGeom>
        </p:spPr>
        <p:txBody>
          <a:bodyPr wrap="square">
            <a:spAutoFit/>
          </a:bodyPr>
          <a:lstStyle/>
          <a:p>
            <a:pPr marL="342900" indent="-342900" algn="just">
              <a:lnSpc>
                <a:spcPct val="150000"/>
              </a:lnSpc>
              <a:buFontTx/>
              <a:buChar char="-"/>
            </a:pPr>
            <a:r>
              <a:rPr lang="pt-BR" sz="2000" dirty="0">
                <a:latin typeface="Times New Roman" panose="02020603050405020304" pitchFamily="18" charset="0"/>
                <a:cs typeface="Times New Roman" panose="02020603050405020304" pitchFamily="18" charset="0"/>
              </a:rPr>
              <a:t>Com a adoção do sistema biopsicológico, o doente mental pode ser considerado imputável caso a sua anomalia psíquica não se manifeste de maneira a comprometer sua capacidade de autodeterminação.</a:t>
            </a:r>
          </a:p>
          <a:p>
            <a:pPr marL="342900" indent="-342900" algn="just">
              <a:lnSpc>
                <a:spcPct val="150000"/>
              </a:lnSpc>
              <a:buFontTx/>
              <a:buChar char="-"/>
            </a:pPr>
            <a:r>
              <a:rPr lang="pt-BR" sz="2000" dirty="0">
                <a:latin typeface="Times New Roman" panose="02020603050405020304" pitchFamily="18" charset="0"/>
                <a:cs typeface="Times New Roman" panose="02020603050405020304" pitchFamily="18" charset="0"/>
              </a:rPr>
              <a:t>A expressão doença mental deve ser entendida em seu sentido amplo: é qualquer enfermidade que venha a debilitar a função psíquica de determinado agente. </a:t>
            </a:r>
          </a:p>
          <a:p>
            <a:pPr marL="342900" indent="-342900" algn="just">
              <a:lnSpc>
                <a:spcPct val="150000"/>
              </a:lnSpc>
              <a:buFontTx/>
              <a:buChar char="-"/>
            </a:pPr>
            <a:r>
              <a:rPr lang="pt-BR" sz="2000" dirty="0">
                <a:latin typeface="Times New Roman" panose="02020603050405020304" pitchFamily="18" charset="0"/>
                <a:cs typeface="Times New Roman" panose="02020603050405020304" pitchFamily="18" charset="0"/>
              </a:rPr>
              <a:t>Exige-se laudo médico (perícia).</a:t>
            </a:r>
          </a:p>
          <a:p>
            <a:pPr algn="just">
              <a:lnSpc>
                <a:spcPct val="150000"/>
              </a:lnSpc>
            </a:pPr>
            <a:endParaRPr lang="pt-BR" sz="2000" dirty="0">
              <a:latin typeface="Times New Roman" panose="02020603050405020304" pitchFamily="18" charset="0"/>
              <a:cs typeface="Times New Roman" panose="02020603050405020304" pitchFamily="18" charset="0"/>
            </a:endParaRPr>
          </a:p>
          <a:p>
            <a:pPr algn="just">
              <a:lnSpc>
                <a:spcPct val="150000"/>
              </a:lnSpc>
            </a:pPr>
            <a:r>
              <a:rPr lang="pt-BR" sz="2000" u="sng" dirty="0">
                <a:latin typeface="Times New Roman" panose="02020603050405020304" pitchFamily="18" charset="0"/>
                <a:cs typeface="Times New Roman" panose="02020603050405020304" pitchFamily="18" charset="0"/>
              </a:rPr>
              <a:t>Atenção</a:t>
            </a:r>
            <a:r>
              <a:rPr lang="pt-BR" sz="2000" dirty="0">
                <a:latin typeface="Times New Roman" panose="02020603050405020304" pitchFamily="18" charset="0"/>
                <a:cs typeface="Times New Roman" panose="02020603050405020304" pitchFamily="18" charset="0"/>
              </a:rPr>
              <a:t>: Consequências Jurídicas:</a:t>
            </a:r>
          </a:p>
          <a:p>
            <a:pPr marL="342900" indent="-342900" algn="just">
              <a:lnSpc>
                <a:spcPct val="150000"/>
              </a:lnSpc>
              <a:buFontTx/>
              <a:buChar char="-"/>
            </a:pPr>
            <a:r>
              <a:rPr lang="pt-BR" sz="2000" dirty="0">
                <a:latin typeface="Times New Roman" panose="02020603050405020304" pitchFamily="18" charset="0"/>
                <a:cs typeface="Times New Roman" panose="02020603050405020304" pitchFamily="18" charset="0"/>
              </a:rPr>
              <a:t>O inimputável será denunciado e processado, porém, ao final, comprovada a inimputabilidade deverá ser absolvido com imposição de medida de segurança (absolvição imprópria).</a:t>
            </a:r>
          </a:p>
          <a:p>
            <a:pPr marL="342900" indent="-342900" algn="just">
              <a:lnSpc>
                <a:spcPct val="150000"/>
              </a:lnSpc>
              <a:buFontTx/>
              <a:buChar char="-"/>
            </a:pPr>
            <a:r>
              <a:rPr lang="pt-BR" sz="2000" dirty="0">
                <a:latin typeface="Times New Roman" panose="02020603050405020304" pitchFamily="18" charset="0"/>
                <a:cs typeface="Times New Roman" panose="02020603050405020304" pitchFamily="18" charset="0"/>
              </a:rPr>
              <a:t>Se o perito concluir pela </a:t>
            </a:r>
            <a:r>
              <a:rPr lang="pt-BR" sz="2000" dirty="0" err="1">
                <a:latin typeface="Times New Roman" panose="02020603050405020304" pitchFamily="18" charset="0"/>
                <a:cs typeface="Times New Roman" panose="02020603050405020304" pitchFamily="18" charset="0"/>
              </a:rPr>
              <a:t>semi-imputabilidade</a:t>
            </a:r>
            <a:r>
              <a:rPr lang="pt-BR" sz="2000" dirty="0">
                <a:latin typeface="Times New Roman" panose="02020603050405020304" pitchFamily="18" charset="0"/>
                <a:cs typeface="Times New Roman" panose="02020603050405020304" pitchFamily="18" charset="0"/>
              </a:rPr>
              <a:t>, haverá condenação porque mantida intacta a culpabilidade. No entanto, aquele que não era inteiramente capaz de entender o caráter ilícito do fato fará jus a redução de pena de 1/3 a 2/3 e, uma vez fixada a pena, há a possibilidade de substituí-la por medida de segurança se o</a:t>
            </a:r>
          </a:p>
        </p:txBody>
      </p:sp>
    </p:spTree>
    <p:extLst>
      <p:ext uri="{BB962C8B-B14F-4D97-AF65-F5344CB8AC3E}">
        <p14:creationId xmlns:p14="http://schemas.microsoft.com/office/powerpoint/2010/main" val="398893804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42724698-43AB-4A34-A7CA-4445BBD2E3AD}"/>
              </a:ext>
            </a:extLst>
          </p:cNvPr>
          <p:cNvSpPr/>
          <p:nvPr/>
        </p:nvSpPr>
        <p:spPr>
          <a:xfrm>
            <a:off x="225083" y="1350499"/>
            <a:ext cx="10747717" cy="5507502"/>
          </a:xfrm>
          <a:prstGeom prst="rect">
            <a:avLst/>
          </a:prstGeom>
        </p:spPr>
        <p:txBody>
          <a:bodyPr vert="horz" lIns="91440" tIns="45720" rIns="91440" bIns="45720" rtlCol="0" anchor="b">
            <a:normAutofit/>
          </a:bodyPr>
          <a:lstStyle/>
          <a:p>
            <a:pPr algn="ctr">
              <a:lnSpc>
                <a:spcPct val="90000"/>
              </a:lnSpc>
              <a:spcBef>
                <a:spcPct val="0"/>
              </a:spcBef>
              <a:spcAft>
                <a:spcPts val="600"/>
              </a:spcAft>
            </a:pPr>
            <a:endParaRPr lang="en-US" sz="5400" dirty="0">
              <a:solidFill>
                <a:srgbClr val="FFFFFF"/>
              </a:solidFill>
              <a:latin typeface="+mj-lt"/>
              <a:ea typeface="+mj-ea"/>
              <a:cs typeface="+mj-cs"/>
            </a:endParaRPr>
          </a:p>
        </p:txBody>
      </p:sp>
      <p:pic>
        <p:nvPicPr>
          <p:cNvPr id="13" name="Imagem 12">
            <a:extLst>
              <a:ext uri="{FF2B5EF4-FFF2-40B4-BE49-F238E27FC236}">
                <a16:creationId xmlns:a16="http://schemas.microsoft.com/office/drawing/2014/main" id="{6D4EBD3F-0318-42DB-9DF8-43CA9A2F658B}"/>
              </a:ext>
            </a:extLst>
          </p:cNvPr>
          <p:cNvPicPr>
            <a:picLocks noChangeAspect="1"/>
          </p:cNvPicPr>
          <p:nvPr/>
        </p:nvPicPr>
        <p:blipFill>
          <a:blip r:embed="rId2"/>
          <a:stretch>
            <a:fillRect/>
          </a:stretch>
        </p:blipFill>
        <p:spPr>
          <a:xfrm>
            <a:off x="225083" y="205439"/>
            <a:ext cx="1294228" cy="1039346"/>
          </a:xfrm>
          <a:prstGeom prst="rect">
            <a:avLst/>
          </a:prstGeom>
        </p:spPr>
      </p:pic>
      <p:sp>
        <p:nvSpPr>
          <p:cNvPr id="6" name="Retângulo 5">
            <a:extLst>
              <a:ext uri="{FF2B5EF4-FFF2-40B4-BE49-F238E27FC236}">
                <a16:creationId xmlns:a16="http://schemas.microsoft.com/office/drawing/2014/main" id="{A6C51DF9-5DA4-4BE9-A5AA-CE48632A12EE}"/>
              </a:ext>
            </a:extLst>
          </p:cNvPr>
          <p:cNvSpPr/>
          <p:nvPr/>
        </p:nvSpPr>
        <p:spPr>
          <a:xfrm>
            <a:off x="5060428" y="328080"/>
            <a:ext cx="2071143" cy="397032"/>
          </a:xfrm>
          <a:prstGeom prst="rect">
            <a:avLst/>
          </a:prstGeom>
        </p:spPr>
        <p:txBody>
          <a:bodyPr wrap="none">
            <a:spAutoFit/>
          </a:bodyPr>
          <a:lstStyle/>
          <a:p>
            <a:pPr algn="ctr">
              <a:lnSpc>
                <a:spcPct val="90000"/>
              </a:lnSpc>
              <a:spcBef>
                <a:spcPct val="0"/>
              </a:spcBef>
              <a:spcAft>
                <a:spcPts val="600"/>
              </a:spcAft>
            </a:pPr>
            <a:r>
              <a:rPr lang="en-US"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Teoria do delito</a:t>
            </a:r>
            <a:endParaRPr lang="en-US" sz="2200" dirty="0">
              <a:latin typeface="Times New Roman" panose="02020603050405020304" pitchFamily="18" charset="0"/>
              <a:cs typeface="Times New Roman" panose="02020603050405020304" pitchFamily="18" charset="0"/>
            </a:endParaRPr>
          </a:p>
        </p:txBody>
      </p:sp>
      <p:sp>
        <p:nvSpPr>
          <p:cNvPr id="2" name="Retângulo 1">
            <a:extLst>
              <a:ext uri="{FF2B5EF4-FFF2-40B4-BE49-F238E27FC236}">
                <a16:creationId xmlns:a16="http://schemas.microsoft.com/office/drawing/2014/main" id="{2B4303E1-661B-4C48-8276-E1C59C3FB050}"/>
              </a:ext>
            </a:extLst>
          </p:cNvPr>
          <p:cNvSpPr/>
          <p:nvPr/>
        </p:nvSpPr>
        <p:spPr>
          <a:xfrm>
            <a:off x="225083" y="1244785"/>
            <a:ext cx="11542847" cy="6038641"/>
          </a:xfrm>
          <a:prstGeom prst="rect">
            <a:avLst/>
          </a:prstGeom>
        </p:spPr>
        <p:txBody>
          <a:bodyPr wrap="square">
            <a:spAutoFit/>
          </a:bodyPr>
          <a:lstStyle/>
          <a:p>
            <a:pPr algn="just">
              <a:lnSpc>
                <a:spcPct val="150000"/>
              </a:lnSpc>
            </a:pPr>
            <a:r>
              <a:rPr lang="pt-BR" sz="2000" dirty="0">
                <a:latin typeface="Times New Roman" panose="02020603050405020304" pitchFamily="18" charset="0"/>
                <a:cs typeface="Times New Roman" panose="02020603050405020304" pitchFamily="18" charset="0"/>
              </a:rPr>
              <a:t>agente necessitar de tratamento (sistema vicariante ou unitário).</a:t>
            </a:r>
          </a:p>
          <a:p>
            <a:pPr marL="342900" indent="-342900" algn="just">
              <a:lnSpc>
                <a:spcPct val="150000"/>
              </a:lnSpc>
              <a:buFontTx/>
              <a:buChar char="-"/>
            </a:pPr>
            <a:endParaRPr lang="pt-BR" sz="2000" dirty="0">
              <a:latin typeface="Times New Roman" panose="02020603050405020304" pitchFamily="18" charset="0"/>
              <a:cs typeface="Times New Roman" panose="02020603050405020304" pitchFamily="18" charset="0"/>
            </a:endParaRPr>
          </a:p>
          <a:p>
            <a:pPr marL="365125" algn="just">
              <a:lnSpc>
                <a:spcPct val="150000"/>
              </a:lnSpc>
            </a:pPr>
            <a:r>
              <a:rPr lang="pt-BR" sz="2000" dirty="0">
                <a:latin typeface="Times New Roman" panose="02020603050405020304" pitchFamily="18" charset="0"/>
                <a:cs typeface="Times New Roman" panose="02020603050405020304" pitchFamily="18" charset="0"/>
              </a:rPr>
              <a:t>Art. 26. (...)</a:t>
            </a:r>
          </a:p>
          <a:p>
            <a:pPr marL="365125" algn="just">
              <a:lnSpc>
                <a:spcPct val="150000"/>
              </a:lnSpc>
            </a:pPr>
            <a:r>
              <a:rPr lang="pt-BR" sz="2000" b="0" i="0" dirty="0">
                <a:solidFill>
                  <a:srgbClr val="000000"/>
                </a:solidFill>
                <a:effectLst/>
                <a:latin typeface="Times New Roman" panose="02020603050405020304" pitchFamily="18" charset="0"/>
                <a:cs typeface="Times New Roman" panose="02020603050405020304" pitchFamily="18" charset="0"/>
              </a:rPr>
              <a:t>Parágrafo único - A pena pode ser reduzida de um a dois terços, se o agente, em virtude de perturbação de saúde mental ou por desenvolvimento mental incompleto ou retardado não era inteiramente capaz de entender o caráter ilícito do fato ou de determinar-se de acordo com esse entendimento.</a:t>
            </a:r>
          </a:p>
          <a:p>
            <a:pPr marL="365125" algn="just">
              <a:lnSpc>
                <a:spcPct val="150000"/>
              </a:lnSpc>
            </a:pPr>
            <a:endParaRPr lang="pt-BR" sz="2000" dirty="0">
              <a:latin typeface="Times New Roman" panose="02020603050405020304" pitchFamily="18" charset="0"/>
              <a:cs typeface="Times New Roman" panose="02020603050405020304" pitchFamily="18" charset="0"/>
            </a:endParaRPr>
          </a:p>
          <a:p>
            <a:pPr marL="365125" algn="just">
              <a:lnSpc>
                <a:spcPct val="150000"/>
              </a:lnSpc>
            </a:pPr>
            <a:r>
              <a:rPr lang="pt-BR" sz="2000" dirty="0">
                <a:latin typeface="Times New Roman" panose="02020603050405020304" pitchFamily="18" charset="0"/>
                <a:cs typeface="Times New Roman" panose="02020603050405020304" pitchFamily="18" charset="0"/>
              </a:rPr>
              <a:t>Art. 98. </a:t>
            </a:r>
            <a:r>
              <a:rPr lang="pt-BR" sz="2000" b="0" i="0" dirty="0">
                <a:solidFill>
                  <a:srgbClr val="000000"/>
                </a:solidFill>
                <a:effectLst/>
                <a:latin typeface="Times New Roman" panose="02020603050405020304" pitchFamily="18" charset="0"/>
                <a:cs typeface="Times New Roman" panose="02020603050405020304" pitchFamily="18" charset="0"/>
              </a:rPr>
              <a:t>Na hipótese do parágrafo único do art. 26 deste Código e necessitando o condenado de especial tratamento curativo, a pena privativa de liberdade pode ser substituída pela internação, ou tratamento ambulatorial, pelo prazo mínimo de 1 (um) a 3 (três) anos, nos termos do artigo anterior e respectivos §§ 1º a 4º.</a:t>
            </a:r>
            <a:endParaRPr lang="pt-BR" sz="2000" dirty="0">
              <a:latin typeface="Times New Roman" panose="02020603050405020304" pitchFamily="18" charset="0"/>
              <a:cs typeface="Times New Roman" panose="02020603050405020304" pitchFamily="18" charset="0"/>
            </a:endParaRPr>
          </a:p>
          <a:p>
            <a:pPr algn="just">
              <a:lnSpc>
                <a:spcPct val="150000"/>
              </a:lnSpc>
            </a:pPr>
            <a:endParaRPr lang="pt-BR" sz="2000" dirty="0">
              <a:latin typeface="Times New Roman" panose="02020603050405020304" pitchFamily="18" charset="0"/>
              <a:cs typeface="Times New Roman" panose="02020603050405020304" pitchFamily="18" charset="0"/>
            </a:endParaRPr>
          </a:p>
          <a:p>
            <a:pPr algn="just">
              <a:lnSpc>
                <a:spcPct val="150000"/>
              </a:lnSpc>
            </a:pPr>
            <a:endParaRPr lang="pt-BR" sz="2000" b="1" dirty="0">
              <a:solidFill>
                <a:srgbClr val="0070C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67905471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42724698-43AB-4A34-A7CA-4445BBD2E3AD}"/>
              </a:ext>
            </a:extLst>
          </p:cNvPr>
          <p:cNvSpPr/>
          <p:nvPr/>
        </p:nvSpPr>
        <p:spPr>
          <a:xfrm>
            <a:off x="225083" y="1350499"/>
            <a:ext cx="10747717" cy="5507502"/>
          </a:xfrm>
          <a:prstGeom prst="rect">
            <a:avLst/>
          </a:prstGeom>
        </p:spPr>
        <p:txBody>
          <a:bodyPr vert="horz" lIns="91440" tIns="45720" rIns="91440" bIns="45720" rtlCol="0" anchor="b">
            <a:normAutofit/>
          </a:bodyPr>
          <a:lstStyle/>
          <a:p>
            <a:pPr algn="ctr">
              <a:lnSpc>
                <a:spcPct val="90000"/>
              </a:lnSpc>
              <a:spcBef>
                <a:spcPct val="0"/>
              </a:spcBef>
              <a:spcAft>
                <a:spcPts val="600"/>
              </a:spcAft>
            </a:pPr>
            <a:endParaRPr lang="en-US" sz="5400" dirty="0">
              <a:solidFill>
                <a:srgbClr val="FFFFFF"/>
              </a:solidFill>
              <a:latin typeface="+mj-lt"/>
              <a:ea typeface="+mj-ea"/>
              <a:cs typeface="+mj-cs"/>
            </a:endParaRPr>
          </a:p>
        </p:txBody>
      </p:sp>
      <p:pic>
        <p:nvPicPr>
          <p:cNvPr id="13" name="Imagem 12">
            <a:extLst>
              <a:ext uri="{FF2B5EF4-FFF2-40B4-BE49-F238E27FC236}">
                <a16:creationId xmlns:a16="http://schemas.microsoft.com/office/drawing/2014/main" id="{6D4EBD3F-0318-42DB-9DF8-43CA9A2F658B}"/>
              </a:ext>
            </a:extLst>
          </p:cNvPr>
          <p:cNvPicPr>
            <a:picLocks noChangeAspect="1"/>
          </p:cNvPicPr>
          <p:nvPr/>
        </p:nvPicPr>
        <p:blipFill>
          <a:blip r:embed="rId2"/>
          <a:stretch>
            <a:fillRect/>
          </a:stretch>
        </p:blipFill>
        <p:spPr>
          <a:xfrm>
            <a:off x="225083" y="205439"/>
            <a:ext cx="1294228" cy="1039346"/>
          </a:xfrm>
          <a:prstGeom prst="rect">
            <a:avLst/>
          </a:prstGeom>
        </p:spPr>
      </p:pic>
      <p:sp>
        <p:nvSpPr>
          <p:cNvPr id="6" name="Retângulo 5">
            <a:extLst>
              <a:ext uri="{FF2B5EF4-FFF2-40B4-BE49-F238E27FC236}">
                <a16:creationId xmlns:a16="http://schemas.microsoft.com/office/drawing/2014/main" id="{A6C51DF9-5DA4-4BE9-A5AA-CE48632A12EE}"/>
              </a:ext>
            </a:extLst>
          </p:cNvPr>
          <p:cNvSpPr/>
          <p:nvPr/>
        </p:nvSpPr>
        <p:spPr>
          <a:xfrm>
            <a:off x="5060428" y="328080"/>
            <a:ext cx="2071143" cy="397032"/>
          </a:xfrm>
          <a:prstGeom prst="rect">
            <a:avLst/>
          </a:prstGeom>
        </p:spPr>
        <p:txBody>
          <a:bodyPr wrap="none">
            <a:spAutoFit/>
          </a:bodyPr>
          <a:lstStyle/>
          <a:p>
            <a:pPr algn="ctr">
              <a:lnSpc>
                <a:spcPct val="90000"/>
              </a:lnSpc>
              <a:spcBef>
                <a:spcPct val="0"/>
              </a:spcBef>
              <a:spcAft>
                <a:spcPts val="600"/>
              </a:spcAft>
            </a:pPr>
            <a:r>
              <a:rPr lang="en-US"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Teoria do delito</a:t>
            </a:r>
            <a:endParaRPr lang="en-US" sz="2200" dirty="0">
              <a:latin typeface="Times New Roman" panose="02020603050405020304" pitchFamily="18" charset="0"/>
              <a:cs typeface="Times New Roman" panose="02020603050405020304" pitchFamily="18" charset="0"/>
            </a:endParaRPr>
          </a:p>
        </p:txBody>
      </p:sp>
      <p:sp>
        <p:nvSpPr>
          <p:cNvPr id="2" name="Retângulo 1">
            <a:extLst>
              <a:ext uri="{FF2B5EF4-FFF2-40B4-BE49-F238E27FC236}">
                <a16:creationId xmlns:a16="http://schemas.microsoft.com/office/drawing/2014/main" id="{2B4303E1-661B-4C48-8276-E1C59C3FB050}"/>
              </a:ext>
            </a:extLst>
          </p:cNvPr>
          <p:cNvSpPr/>
          <p:nvPr/>
        </p:nvSpPr>
        <p:spPr>
          <a:xfrm>
            <a:off x="225083" y="1244785"/>
            <a:ext cx="11542847" cy="6500306"/>
          </a:xfrm>
          <a:prstGeom prst="rect">
            <a:avLst/>
          </a:prstGeom>
        </p:spPr>
        <p:txBody>
          <a:bodyPr wrap="square">
            <a:spAutoFit/>
          </a:bodyPr>
          <a:lstStyle/>
          <a:p>
            <a:pPr algn="just">
              <a:lnSpc>
                <a:spcPct val="150000"/>
              </a:lnSpc>
            </a:pPr>
            <a:r>
              <a:rPr lang="pt-BR" sz="2000" dirty="0">
                <a:latin typeface="Times New Roman" panose="02020603050405020304" pitchFamily="18" charset="0"/>
                <a:cs typeface="Times New Roman" panose="02020603050405020304" pitchFamily="18" charset="0"/>
              </a:rPr>
              <a:t>VUNESP – 2017 – DPE/RO:</a:t>
            </a:r>
          </a:p>
          <a:p>
            <a:pPr algn="just">
              <a:lnSpc>
                <a:spcPct val="150000"/>
              </a:lnSpc>
            </a:pPr>
            <a:r>
              <a:rPr lang="pt-BR" sz="2000" b="0" i="0" dirty="0">
                <a:effectLst/>
                <a:latin typeface="Times New Roman" panose="02020603050405020304" pitchFamily="18" charset="0"/>
                <a:cs typeface="Times New Roman" panose="02020603050405020304" pitchFamily="18" charset="0"/>
              </a:rPr>
              <a:t>Sendo positivos os elementos que configuram o delito e constatada a </a:t>
            </a:r>
            <a:r>
              <a:rPr lang="pt-BR" sz="2000" b="0" i="0" dirty="0" err="1">
                <a:effectLst/>
                <a:latin typeface="Times New Roman" panose="02020603050405020304" pitchFamily="18" charset="0"/>
                <a:cs typeface="Times New Roman" panose="02020603050405020304" pitchFamily="18" charset="0"/>
              </a:rPr>
              <a:t>semi-imputabilidade</a:t>
            </a:r>
            <a:r>
              <a:rPr lang="pt-BR" sz="2000" b="0" i="0" dirty="0">
                <a:effectLst/>
                <a:latin typeface="Times New Roman" panose="02020603050405020304" pitchFamily="18" charset="0"/>
                <a:cs typeface="Times New Roman" panose="02020603050405020304" pitchFamily="18" charset="0"/>
              </a:rPr>
              <a:t> do acusado, o juiz pode, atendendo aos demais critérios legais,</a:t>
            </a:r>
          </a:p>
          <a:p>
            <a:pPr marL="457200" indent="-457200" algn="just">
              <a:lnSpc>
                <a:spcPct val="150000"/>
              </a:lnSpc>
              <a:buAutoNum type="alphaLcParenR"/>
            </a:pPr>
            <a:r>
              <a:rPr lang="pt-BR" sz="2000" b="0" i="0" dirty="0">
                <a:effectLst/>
                <a:latin typeface="Times New Roman" panose="02020603050405020304" pitchFamily="18" charset="0"/>
                <a:cs typeface="Times New Roman" panose="02020603050405020304" pitchFamily="18" charset="0"/>
              </a:rPr>
              <a:t>aplicar-lhe pena reduzida de 1 a 2/3 ou absolvê-lo, pois não há outra previsão legal.</a:t>
            </a:r>
          </a:p>
          <a:p>
            <a:pPr marL="457200" indent="-457200" algn="just">
              <a:lnSpc>
                <a:spcPct val="150000"/>
              </a:lnSpc>
              <a:buAutoNum type="alphaLcParenR"/>
            </a:pPr>
            <a:r>
              <a:rPr lang="pt-BR" sz="2000" b="0" i="0" dirty="0">
                <a:effectLst/>
                <a:latin typeface="Times New Roman" panose="02020603050405020304" pitchFamily="18" charset="0"/>
                <a:cs typeface="Times New Roman" panose="02020603050405020304" pitchFamily="18" charset="0"/>
              </a:rPr>
              <a:t>aplicar-lhe pena reduzida de 1 a 2/3 ou determinar que se submeta a tratamento ambulatorial ou, ainda, determinar sua internação. </a:t>
            </a:r>
            <a:r>
              <a:rPr lang="pt-BR" sz="2000" b="1" i="0" dirty="0">
                <a:effectLst/>
                <a:latin typeface="Times New Roman" panose="02020603050405020304" pitchFamily="18" charset="0"/>
                <a:cs typeface="Times New Roman" panose="02020603050405020304" pitchFamily="18" charset="0"/>
              </a:rPr>
              <a:t>correta</a:t>
            </a:r>
            <a:endParaRPr lang="pt-BR" sz="2000" dirty="0">
              <a:latin typeface="Times New Roman" panose="02020603050405020304" pitchFamily="18" charset="0"/>
              <a:cs typeface="Times New Roman" panose="02020603050405020304" pitchFamily="18" charset="0"/>
            </a:endParaRPr>
          </a:p>
          <a:p>
            <a:pPr marL="457200" indent="-457200" algn="just">
              <a:lnSpc>
                <a:spcPct val="150000"/>
              </a:lnSpc>
              <a:buAutoNum type="alphaLcParenR"/>
            </a:pPr>
            <a:r>
              <a:rPr lang="pt-BR" sz="2000" b="0" i="0" dirty="0">
                <a:effectLst/>
                <a:latin typeface="Times New Roman" panose="02020603050405020304" pitchFamily="18" charset="0"/>
                <a:cs typeface="Times New Roman" panose="02020603050405020304" pitchFamily="18" charset="0"/>
              </a:rPr>
              <a:t>aplicar-lhe pena reduzida de 1 a 2/3 ou determinar que se submeta a tratamento ambulatorial, pois não há outra previsão legal.</a:t>
            </a:r>
          </a:p>
          <a:p>
            <a:pPr marL="457200" indent="-457200" algn="just">
              <a:lnSpc>
                <a:spcPct val="150000"/>
              </a:lnSpc>
              <a:buAutoNum type="alphaLcParenR"/>
            </a:pPr>
            <a:r>
              <a:rPr lang="pt-BR" sz="2000" b="0" i="0" dirty="0">
                <a:effectLst/>
                <a:latin typeface="Times New Roman" panose="02020603050405020304" pitchFamily="18" charset="0"/>
                <a:cs typeface="Times New Roman" panose="02020603050405020304" pitchFamily="18" charset="0"/>
              </a:rPr>
              <a:t>absolver o acusado, por ausência de tipicidade, especialmente por falta de elemento subjetivo do tipo ou suspender o processo, pois não há outra previsão legal.</a:t>
            </a:r>
          </a:p>
          <a:p>
            <a:pPr marL="457200" indent="-457200" algn="just">
              <a:lnSpc>
                <a:spcPct val="150000"/>
              </a:lnSpc>
              <a:buAutoNum type="alphaLcParenR"/>
            </a:pPr>
            <a:r>
              <a:rPr lang="pt-BR" sz="2000" b="0" i="0" dirty="0">
                <a:effectLst/>
                <a:latin typeface="Times New Roman" panose="02020603050405020304" pitchFamily="18" charset="0"/>
                <a:cs typeface="Times New Roman" panose="02020603050405020304" pitchFamily="18" charset="0"/>
              </a:rPr>
              <a:t>declarar extinta a punibilidade do acusado ou absolvê-lo por ausência de tipicidade, especialmente por falta de elemento subjetivo do tipo.</a:t>
            </a:r>
            <a:endParaRPr lang="pt-BR" sz="2000" dirty="0">
              <a:latin typeface="Times New Roman" panose="02020603050405020304" pitchFamily="18" charset="0"/>
              <a:cs typeface="Times New Roman" panose="02020603050405020304" pitchFamily="18" charset="0"/>
            </a:endParaRPr>
          </a:p>
          <a:p>
            <a:pPr algn="just">
              <a:lnSpc>
                <a:spcPct val="150000"/>
              </a:lnSpc>
            </a:pPr>
            <a:endParaRPr lang="pt-BR" sz="2000" dirty="0">
              <a:latin typeface="Times New Roman" panose="02020603050405020304" pitchFamily="18" charset="0"/>
              <a:cs typeface="Times New Roman" panose="02020603050405020304" pitchFamily="18" charset="0"/>
            </a:endParaRPr>
          </a:p>
          <a:p>
            <a:pPr algn="just">
              <a:lnSpc>
                <a:spcPct val="150000"/>
              </a:lnSpc>
            </a:pPr>
            <a:endParaRPr lang="pt-BR" sz="2000" b="1" dirty="0">
              <a:solidFill>
                <a:srgbClr val="0070C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4173779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42724698-43AB-4A34-A7CA-4445BBD2E3AD}"/>
              </a:ext>
            </a:extLst>
          </p:cNvPr>
          <p:cNvSpPr/>
          <p:nvPr/>
        </p:nvSpPr>
        <p:spPr>
          <a:xfrm>
            <a:off x="225083" y="1350499"/>
            <a:ext cx="10747717" cy="5507502"/>
          </a:xfrm>
          <a:prstGeom prst="rect">
            <a:avLst/>
          </a:prstGeom>
        </p:spPr>
        <p:txBody>
          <a:bodyPr vert="horz" lIns="91440" tIns="45720" rIns="91440" bIns="45720" rtlCol="0" anchor="b">
            <a:normAutofit/>
          </a:bodyPr>
          <a:lstStyle/>
          <a:p>
            <a:pPr algn="ctr">
              <a:lnSpc>
                <a:spcPct val="90000"/>
              </a:lnSpc>
              <a:spcBef>
                <a:spcPct val="0"/>
              </a:spcBef>
              <a:spcAft>
                <a:spcPts val="600"/>
              </a:spcAft>
            </a:pPr>
            <a:endParaRPr lang="en-US" sz="5400" dirty="0">
              <a:solidFill>
                <a:srgbClr val="FFFFFF"/>
              </a:solidFill>
              <a:latin typeface="+mj-lt"/>
              <a:ea typeface="+mj-ea"/>
              <a:cs typeface="+mj-cs"/>
            </a:endParaRPr>
          </a:p>
        </p:txBody>
      </p:sp>
      <p:pic>
        <p:nvPicPr>
          <p:cNvPr id="13" name="Imagem 12">
            <a:extLst>
              <a:ext uri="{FF2B5EF4-FFF2-40B4-BE49-F238E27FC236}">
                <a16:creationId xmlns:a16="http://schemas.microsoft.com/office/drawing/2014/main" id="{6D4EBD3F-0318-42DB-9DF8-43CA9A2F658B}"/>
              </a:ext>
            </a:extLst>
          </p:cNvPr>
          <p:cNvPicPr>
            <a:picLocks noChangeAspect="1"/>
          </p:cNvPicPr>
          <p:nvPr/>
        </p:nvPicPr>
        <p:blipFill>
          <a:blip r:embed="rId2"/>
          <a:stretch>
            <a:fillRect/>
          </a:stretch>
        </p:blipFill>
        <p:spPr>
          <a:xfrm>
            <a:off x="225083" y="205439"/>
            <a:ext cx="1294228" cy="1039346"/>
          </a:xfrm>
          <a:prstGeom prst="rect">
            <a:avLst/>
          </a:prstGeom>
        </p:spPr>
      </p:pic>
      <p:sp>
        <p:nvSpPr>
          <p:cNvPr id="6" name="Retângulo 5">
            <a:extLst>
              <a:ext uri="{FF2B5EF4-FFF2-40B4-BE49-F238E27FC236}">
                <a16:creationId xmlns:a16="http://schemas.microsoft.com/office/drawing/2014/main" id="{A6C51DF9-5DA4-4BE9-A5AA-CE48632A12EE}"/>
              </a:ext>
            </a:extLst>
          </p:cNvPr>
          <p:cNvSpPr/>
          <p:nvPr/>
        </p:nvSpPr>
        <p:spPr>
          <a:xfrm>
            <a:off x="5060428" y="328080"/>
            <a:ext cx="2071143" cy="397032"/>
          </a:xfrm>
          <a:prstGeom prst="rect">
            <a:avLst/>
          </a:prstGeom>
        </p:spPr>
        <p:txBody>
          <a:bodyPr wrap="none">
            <a:spAutoFit/>
          </a:bodyPr>
          <a:lstStyle/>
          <a:p>
            <a:pPr algn="ctr">
              <a:lnSpc>
                <a:spcPct val="90000"/>
              </a:lnSpc>
              <a:spcBef>
                <a:spcPct val="0"/>
              </a:spcBef>
              <a:spcAft>
                <a:spcPts val="600"/>
              </a:spcAft>
            </a:pPr>
            <a:r>
              <a:rPr lang="en-US"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Teoria do delito</a:t>
            </a:r>
            <a:endParaRPr lang="en-US" sz="2200" dirty="0">
              <a:latin typeface="Times New Roman" panose="02020603050405020304" pitchFamily="18" charset="0"/>
              <a:cs typeface="Times New Roman" panose="02020603050405020304" pitchFamily="18" charset="0"/>
            </a:endParaRPr>
          </a:p>
        </p:txBody>
      </p:sp>
      <p:sp>
        <p:nvSpPr>
          <p:cNvPr id="2" name="Retângulo 1">
            <a:extLst>
              <a:ext uri="{FF2B5EF4-FFF2-40B4-BE49-F238E27FC236}">
                <a16:creationId xmlns:a16="http://schemas.microsoft.com/office/drawing/2014/main" id="{2B4303E1-661B-4C48-8276-E1C59C3FB050}"/>
              </a:ext>
            </a:extLst>
          </p:cNvPr>
          <p:cNvSpPr/>
          <p:nvPr/>
        </p:nvSpPr>
        <p:spPr>
          <a:xfrm>
            <a:off x="225083" y="1244785"/>
            <a:ext cx="11542847" cy="5576976"/>
          </a:xfrm>
          <a:prstGeom prst="rect">
            <a:avLst/>
          </a:prstGeom>
        </p:spPr>
        <p:txBody>
          <a:bodyPr wrap="square">
            <a:spAutoFit/>
          </a:bodyPr>
          <a:lstStyle/>
          <a:p>
            <a:pPr algn="just">
              <a:lnSpc>
                <a:spcPct val="150000"/>
              </a:lnSpc>
            </a:pPr>
            <a:r>
              <a:rPr lang="pt-BR" sz="2000" b="1" dirty="0">
                <a:latin typeface="Times New Roman" panose="02020603050405020304" pitchFamily="18" charset="0"/>
                <a:cs typeface="Times New Roman" panose="02020603050405020304" pitchFamily="18" charset="0"/>
              </a:rPr>
              <a:t>b) Inimputabilidade em razão da idade:</a:t>
            </a:r>
          </a:p>
          <a:p>
            <a:pPr marL="365125" algn="just">
              <a:lnSpc>
                <a:spcPct val="150000"/>
              </a:lnSpc>
            </a:pPr>
            <a:endParaRPr lang="pt-BR" sz="2000" b="1" dirty="0">
              <a:latin typeface="Times New Roman" panose="02020603050405020304" pitchFamily="18" charset="0"/>
              <a:cs typeface="Times New Roman" panose="02020603050405020304" pitchFamily="18" charset="0"/>
            </a:endParaRPr>
          </a:p>
          <a:p>
            <a:pPr marL="365125" algn="just">
              <a:lnSpc>
                <a:spcPct val="150000"/>
              </a:lnSpc>
            </a:pPr>
            <a:r>
              <a:rPr lang="pt-BR" sz="2000" dirty="0">
                <a:latin typeface="Times New Roman" panose="02020603050405020304" pitchFamily="18" charset="0"/>
                <a:cs typeface="Times New Roman" panose="02020603050405020304" pitchFamily="18" charset="0"/>
              </a:rPr>
              <a:t>Art. 228 da CF. </a:t>
            </a:r>
            <a:r>
              <a:rPr lang="pt-BR" sz="2000" b="0" i="0" dirty="0">
                <a:solidFill>
                  <a:srgbClr val="000000"/>
                </a:solidFill>
                <a:effectLst/>
                <a:latin typeface="Times New Roman" panose="02020603050405020304" pitchFamily="18" charset="0"/>
                <a:cs typeface="Times New Roman" panose="02020603050405020304" pitchFamily="18" charset="0"/>
              </a:rPr>
              <a:t>São penalmente inimputáveis os menores de dezoito anos, sujeitos às normas da legislação especial</a:t>
            </a:r>
            <a:endParaRPr lang="pt-BR" sz="2000" b="1" dirty="0">
              <a:latin typeface="Times New Roman" panose="02020603050405020304" pitchFamily="18" charset="0"/>
              <a:cs typeface="Times New Roman" panose="02020603050405020304" pitchFamily="18" charset="0"/>
            </a:endParaRPr>
          </a:p>
          <a:p>
            <a:pPr marL="365125" algn="just">
              <a:lnSpc>
                <a:spcPct val="150000"/>
              </a:lnSpc>
            </a:pPr>
            <a:r>
              <a:rPr lang="pt-BR" sz="2000" b="0" i="0" dirty="0">
                <a:solidFill>
                  <a:srgbClr val="000000"/>
                </a:solidFill>
                <a:effectLst/>
                <a:latin typeface="Times New Roman" panose="02020603050405020304" pitchFamily="18" charset="0"/>
                <a:cs typeface="Times New Roman" panose="02020603050405020304" pitchFamily="18" charset="0"/>
              </a:rPr>
              <a:t>Art. 27 do CP. Os menores de 18 (dezoito) anos são penalmente inimputáveis, ficando sujeitos às normas estabelecidas na legislação especial.  </a:t>
            </a:r>
          </a:p>
          <a:p>
            <a:pPr marL="365125" algn="just">
              <a:lnSpc>
                <a:spcPct val="150000"/>
              </a:lnSpc>
            </a:pPr>
            <a:endParaRPr lang="pt-BR" sz="2000" u="sng" dirty="0">
              <a:solidFill>
                <a:srgbClr val="000000"/>
              </a:solidFill>
              <a:latin typeface="Times New Roman" panose="02020603050405020304" pitchFamily="18" charset="0"/>
              <a:cs typeface="Times New Roman" panose="02020603050405020304" pitchFamily="18" charset="0"/>
            </a:endParaRPr>
          </a:p>
          <a:p>
            <a:pPr marL="342900" indent="-342900" algn="just">
              <a:lnSpc>
                <a:spcPct val="150000"/>
              </a:lnSpc>
              <a:buFontTx/>
              <a:buChar char="-"/>
            </a:pPr>
            <a:r>
              <a:rPr lang="pt-BR" sz="2000" dirty="0">
                <a:latin typeface="Times New Roman" panose="02020603050405020304" pitchFamily="18" charset="0"/>
                <a:cs typeface="Times New Roman" panose="02020603050405020304" pitchFamily="18" charset="0"/>
              </a:rPr>
              <a:t>Adota-se o critério biológico: por razões de política criminal, há presunção absoluta de inimputabilidade.</a:t>
            </a:r>
          </a:p>
          <a:p>
            <a:pPr marL="342900" indent="-342900" algn="just">
              <a:lnSpc>
                <a:spcPct val="150000"/>
              </a:lnSpc>
              <a:buFontTx/>
              <a:buChar char="-"/>
            </a:pPr>
            <a:r>
              <a:rPr lang="pt-BR" sz="2000" dirty="0">
                <a:latin typeface="Times New Roman" panose="02020603050405020304" pitchFamily="18" charset="0"/>
                <a:cs typeface="Times New Roman" panose="02020603050405020304" pitchFamily="18" charset="0"/>
              </a:rPr>
              <a:t>A idade do agente deve ser verificada no momento da conduta (art. 4ª CP – teoria da atividade). Em se tratando de crime permanente, a imputabilidade deve ser aferida no momento da cessação da prática delituosa.</a:t>
            </a:r>
          </a:p>
          <a:p>
            <a:pPr marL="342900" indent="-342900" algn="just">
              <a:lnSpc>
                <a:spcPct val="150000"/>
              </a:lnSpc>
              <a:buFontTx/>
              <a:buChar char="-"/>
            </a:pPr>
            <a:r>
              <a:rPr lang="pt-BR" sz="2000" dirty="0">
                <a:latin typeface="Times New Roman" panose="02020603050405020304" pitchFamily="18" charset="0"/>
                <a:cs typeface="Times New Roman" panose="02020603050405020304" pitchFamily="18" charset="0"/>
              </a:rPr>
              <a:t>O menor é submetido às regras do Estatuto da Criança e do Adolescente (Lei 8.069/1990).</a:t>
            </a:r>
          </a:p>
        </p:txBody>
      </p:sp>
    </p:spTree>
    <p:extLst>
      <p:ext uri="{BB962C8B-B14F-4D97-AF65-F5344CB8AC3E}">
        <p14:creationId xmlns:p14="http://schemas.microsoft.com/office/powerpoint/2010/main" val="97258411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42724698-43AB-4A34-A7CA-4445BBD2E3AD}"/>
              </a:ext>
            </a:extLst>
          </p:cNvPr>
          <p:cNvSpPr/>
          <p:nvPr/>
        </p:nvSpPr>
        <p:spPr>
          <a:xfrm>
            <a:off x="225083" y="1350499"/>
            <a:ext cx="10747717" cy="5507502"/>
          </a:xfrm>
          <a:prstGeom prst="rect">
            <a:avLst/>
          </a:prstGeom>
        </p:spPr>
        <p:txBody>
          <a:bodyPr vert="horz" lIns="91440" tIns="45720" rIns="91440" bIns="45720" rtlCol="0" anchor="b">
            <a:normAutofit/>
          </a:bodyPr>
          <a:lstStyle/>
          <a:p>
            <a:pPr algn="ctr">
              <a:lnSpc>
                <a:spcPct val="90000"/>
              </a:lnSpc>
              <a:spcBef>
                <a:spcPct val="0"/>
              </a:spcBef>
              <a:spcAft>
                <a:spcPts val="600"/>
              </a:spcAft>
            </a:pPr>
            <a:endParaRPr lang="en-US" sz="5400" dirty="0">
              <a:solidFill>
                <a:srgbClr val="FFFFFF"/>
              </a:solidFill>
              <a:latin typeface="+mj-lt"/>
              <a:ea typeface="+mj-ea"/>
              <a:cs typeface="+mj-cs"/>
            </a:endParaRPr>
          </a:p>
        </p:txBody>
      </p:sp>
      <p:pic>
        <p:nvPicPr>
          <p:cNvPr id="13" name="Imagem 12">
            <a:extLst>
              <a:ext uri="{FF2B5EF4-FFF2-40B4-BE49-F238E27FC236}">
                <a16:creationId xmlns:a16="http://schemas.microsoft.com/office/drawing/2014/main" id="{6D4EBD3F-0318-42DB-9DF8-43CA9A2F658B}"/>
              </a:ext>
            </a:extLst>
          </p:cNvPr>
          <p:cNvPicPr>
            <a:picLocks noChangeAspect="1"/>
          </p:cNvPicPr>
          <p:nvPr/>
        </p:nvPicPr>
        <p:blipFill>
          <a:blip r:embed="rId2"/>
          <a:stretch>
            <a:fillRect/>
          </a:stretch>
        </p:blipFill>
        <p:spPr>
          <a:xfrm>
            <a:off x="225083" y="205439"/>
            <a:ext cx="1294228" cy="1039346"/>
          </a:xfrm>
          <a:prstGeom prst="rect">
            <a:avLst/>
          </a:prstGeom>
        </p:spPr>
      </p:pic>
      <p:sp>
        <p:nvSpPr>
          <p:cNvPr id="6" name="Retângulo 5">
            <a:extLst>
              <a:ext uri="{FF2B5EF4-FFF2-40B4-BE49-F238E27FC236}">
                <a16:creationId xmlns:a16="http://schemas.microsoft.com/office/drawing/2014/main" id="{A6C51DF9-5DA4-4BE9-A5AA-CE48632A12EE}"/>
              </a:ext>
            </a:extLst>
          </p:cNvPr>
          <p:cNvSpPr/>
          <p:nvPr/>
        </p:nvSpPr>
        <p:spPr>
          <a:xfrm>
            <a:off x="5060428" y="328080"/>
            <a:ext cx="2071143" cy="397032"/>
          </a:xfrm>
          <a:prstGeom prst="rect">
            <a:avLst/>
          </a:prstGeom>
        </p:spPr>
        <p:txBody>
          <a:bodyPr wrap="none">
            <a:spAutoFit/>
          </a:bodyPr>
          <a:lstStyle/>
          <a:p>
            <a:pPr algn="ctr">
              <a:lnSpc>
                <a:spcPct val="90000"/>
              </a:lnSpc>
              <a:spcBef>
                <a:spcPct val="0"/>
              </a:spcBef>
              <a:spcAft>
                <a:spcPts val="600"/>
              </a:spcAft>
            </a:pPr>
            <a:r>
              <a:rPr lang="en-US"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Teoria do delito</a:t>
            </a:r>
            <a:endParaRPr lang="en-US" sz="2200" dirty="0">
              <a:latin typeface="Times New Roman" panose="02020603050405020304" pitchFamily="18" charset="0"/>
              <a:cs typeface="Times New Roman" panose="02020603050405020304" pitchFamily="18" charset="0"/>
            </a:endParaRPr>
          </a:p>
        </p:txBody>
      </p:sp>
      <p:sp>
        <p:nvSpPr>
          <p:cNvPr id="2" name="Retângulo 1">
            <a:extLst>
              <a:ext uri="{FF2B5EF4-FFF2-40B4-BE49-F238E27FC236}">
                <a16:creationId xmlns:a16="http://schemas.microsoft.com/office/drawing/2014/main" id="{2B4303E1-661B-4C48-8276-E1C59C3FB050}"/>
              </a:ext>
            </a:extLst>
          </p:cNvPr>
          <p:cNvSpPr/>
          <p:nvPr/>
        </p:nvSpPr>
        <p:spPr>
          <a:xfrm>
            <a:off x="225083" y="1244785"/>
            <a:ext cx="11542847" cy="6500306"/>
          </a:xfrm>
          <a:prstGeom prst="rect">
            <a:avLst/>
          </a:prstGeom>
        </p:spPr>
        <p:txBody>
          <a:bodyPr wrap="square">
            <a:spAutoFit/>
          </a:bodyPr>
          <a:lstStyle/>
          <a:p>
            <a:pPr algn="just">
              <a:lnSpc>
                <a:spcPct val="150000"/>
              </a:lnSpc>
            </a:pPr>
            <a:r>
              <a:rPr lang="pt-BR" sz="2000" b="1" dirty="0">
                <a:latin typeface="Times New Roman" panose="02020603050405020304" pitchFamily="18" charset="0"/>
                <a:cs typeface="Times New Roman" panose="02020603050405020304" pitchFamily="18" charset="0"/>
              </a:rPr>
              <a:t>c) Inimputabilidade em razão da embriaguez completa acidental ou fortuita:</a:t>
            </a:r>
          </a:p>
          <a:p>
            <a:pPr algn="just">
              <a:lnSpc>
                <a:spcPct val="150000"/>
              </a:lnSpc>
            </a:pPr>
            <a:r>
              <a:rPr lang="pt-BR" sz="2000" dirty="0">
                <a:latin typeface="Times New Roman" panose="02020603050405020304" pitchFamily="18" charset="0"/>
                <a:cs typeface="Times New Roman" panose="02020603050405020304" pitchFamily="18" charset="0"/>
              </a:rPr>
              <a:t>I- Conceito: a embriaguez é a intoxicação aguda e transitória, provocada pelo álcool ou por substância de efeitos análogos (entorpecentes, alucinógenos etc.). A embriaguez repercute no psiquismo da pessoa por ela acometida, podendo afetar sua capacidade cognitiva ou volitiva.</a:t>
            </a:r>
          </a:p>
          <a:p>
            <a:pPr algn="just">
              <a:lnSpc>
                <a:spcPct val="150000"/>
              </a:lnSpc>
            </a:pPr>
            <a:endParaRPr lang="pt-BR" sz="2000" dirty="0">
              <a:latin typeface="Times New Roman" panose="02020603050405020304" pitchFamily="18" charset="0"/>
              <a:cs typeface="Times New Roman" panose="02020603050405020304" pitchFamily="18" charset="0"/>
            </a:endParaRPr>
          </a:p>
          <a:p>
            <a:pPr algn="just">
              <a:lnSpc>
                <a:spcPct val="150000"/>
              </a:lnSpc>
            </a:pPr>
            <a:r>
              <a:rPr lang="pt-BR" sz="2000" dirty="0">
                <a:latin typeface="Times New Roman" panose="02020603050405020304" pitchFamily="18" charset="0"/>
                <a:cs typeface="Times New Roman" panose="02020603050405020304" pitchFamily="18" charset="0"/>
              </a:rPr>
              <a:t>II- Fases da embriaguez:</a:t>
            </a:r>
          </a:p>
          <a:p>
            <a:pPr algn="just">
              <a:lnSpc>
                <a:spcPct val="150000"/>
              </a:lnSpc>
            </a:pPr>
            <a:r>
              <a:rPr lang="pt-BR" sz="2000" dirty="0">
                <a:latin typeface="Times New Roman" panose="02020603050405020304" pitchFamily="18" charset="0"/>
                <a:cs typeface="Times New Roman" panose="02020603050405020304" pitchFamily="18" charset="0"/>
              </a:rPr>
              <a:t>a) Fase do macaco: Euforia, excitação (embriaguez incompleta).</a:t>
            </a:r>
          </a:p>
          <a:p>
            <a:pPr algn="just">
              <a:lnSpc>
                <a:spcPct val="150000"/>
              </a:lnSpc>
            </a:pPr>
            <a:r>
              <a:rPr lang="pt-BR" sz="2000" dirty="0">
                <a:latin typeface="Times New Roman" panose="02020603050405020304" pitchFamily="18" charset="0"/>
                <a:cs typeface="Times New Roman" panose="02020603050405020304" pitchFamily="18" charset="0"/>
              </a:rPr>
              <a:t>b) Fase do leão: Depressão, irritabilidade (embriaguez completa).</a:t>
            </a:r>
          </a:p>
          <a:p>
            <a:pPr algn="just">
              <a:lnSpc>
                <a:spcPct val="150000"/>
              </a:lnSpc>
            </a:pPr>
            <a:r>
              <a:rPr lang="pt-BR" sz="2000" dirty="0">
                <a:latin typeface="Times New Roman" panose="02020603050405020304" pitchFamily="18" charset="0"/>
                <a:cs typeface="Times New Roman" panose="02020603050405020304" pitchFamily="18" charset="0"/>
              </a:rPr>
              <a:t>c) Fase do porco: Sono, estado de dormência (embriaguez completa).</a:t>
            </a:r>
          </a:p>
          <a:p>
            <a:pPr algn="just">
              <a:lnSpc>
                <a:spcPct val="150000"/>
              </a:lnSpc>
            </a:pPr>
            <a:endParaRPr lang="pt-BR" sz="2000" dirty="0">
              <a:latin typeface="Times New Roman" panose="02020603050405020304" pitchFamily="18" charset="0"/>
              <a:cs typeface="Times New Roman" panose="02020603050405020304" pitchFamily="18" charset="0"/>
            </a:endParaRPr>
          </a:p>
          <a:p>
            <a:pPr algn="just">
              <a:lnSpc>
                <a:spcPct val="150000"/>
              </a:lnSpc>
            </a:pPr>
            <a:r>
              <a:rPr lang="pt-BR" sz="2000" dirty="0">
                <a:latin typeface="Times New Roman" panose="02020603050405020304" pitchFamily="18" charset="0"/>
                <a:cs typeface="Times New Roman" panose="02020603050405020304" pitchFamily="18" charset="0"/>
              </a:rPr>
              <a:t>III- Espécies de embriaguez:</a:t>
            </a:r>
          </a:p>
          <a:p>
            <a:pPr algn="just">
              <a:lnSpc>
                <a:spcPct val="150000"/>
              </a:lnSpc>
            </a:pPr>
            <a:endParaRPr lang="pt-BR" sz="2000" b="1" dirty="0">
              <a:latin typeface="Times New Roman" panose="02020603050405020304" pitchFamily="18" charset="0"/>
              <a:cs typeface="Times New Roman" panose="02020603050405020304" pitchFamily="18" charset="0"/>
            </a:endParaRPr>
          </a:p>
          <a:p>
            <a:pPr algn="just">
              <a:lnSpc>
                <a:spcPct val="150000"/>
              </a:lnSpc>
            </a:pPr>
            <a:endParaRPr lang="pt-BR" sz="2000" dirty="0">
              <a:latin typeface="Times New Roman" panose="02020603050405020304" pitchFamily="18" charset="0"/>
              <a:cs typeface="Times New Roman" panose="02020603050405020304" pitchFamily="18" charset="0"/>
            </a:endParaRPr>
          </a:p>
          <a:p>
            <a:pPr algn="just">
              <a:lnSpc>
                <a:spcPct val="150000"/>
              </a:lnSpc>
            </a:pPr>
            <a:endParaRPr lang="pt-BR" sz="2000" b="1" dirty="0">
              <a:solidFill>
                <a:srgbClr val="0070C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71622035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42724698-43AB-4A34-A7CA-4445BBD2E3AD}"/>
              </a:ext>
            </a:extLst>
          </p:cNvPr>
          <p:cNvSpPr/>
          <p:nvPr/>
        </p:nvSpPr>
        <p:spPr>
          <a:xfrm>
            <a:off x="225083" y="1350499"/>
            <a:ext cx="10747717" cy="5507502"/>
          </a:xfrm>
          <a:prstGeom prst="rect">
            <a:avLst/>
          </a:prstGeom>
        </p:spPr>
        <p:txBody>
          <a:bodyPr vert="horz" lIns="91440" tIns="45720" rIns="91440" bIns="45720" rtlCol="0" anchor="b">
            <a:normAutofit/>
          </a:bodyPr>
          <a:lstStyle/>
          <a:p>
            <a:pPr algn="ctr">
              <a:lnSpc>
                <a:spcPct val="90000"/>
              </a:lnSpc>
              <a:spcBef>
                <a:spcPct val="0"/>
              </a:spcBef>
              <a:spcAft>
                <a:spcPts val="600"/>
              </a:spcAft>
            </a:pPr>
            <a:endParaRPr lang="en-US" sz="5400" dirty="0">
              <a:solidFill>
                <a:srgbClr val="FFFFFF"/>
              </a:solidFill>
              <a:latin typeface="+mj-lt"/>
              <a:ea typeface="+mj-ea"/>
              <a:cs typeface="+mj-cs"/>
            </a:endParaRPr>
          </a:p>
        </p:txBody>
      </p:sp>
      <p:pic>
        <p:nvPicPr>
          <p:cNvPr id="13" name="Imagem 12">
            <a:extLst>
              <a:ext uri="{FF2B5EF4-FFF2-40B4-BE49-F238E27FC236}">
                <a16:creationId xmlns:a16="http://schemas.microsoft.com/office/drawing/2014/main" id="{6D4EBD3F-0318-42DB-9DF8-43CA9A2F658B}"/>
              </a:ext>
            </a:extLst>
          </p:cNvPr>
          <p:cNvPicPr>
            <a:picLocks noChangeAspect="1"/>
          </p:cNvPicPr>
          <p:nvPr/>
        </p:nvPicPr>
        <p:blipFill>
          <a:blip r:embed="rId2"/>
          <a:stretch>
            <a:fillRect/>
          </a:stretch>
        </p:blipFill>
        <p:spPr>
          <a:xfrm>
            <a:off x="225083" y="205439"/>
            <a:ext cx="1294228" cy="1039346"/>
          </a:xfrm>
          <a:prstGeom prst="rect">
            <a:avLst/>
          </a:prstGeom>
        </p:spPr>
      </p:pic>
      <p:sp>
        <p:nvSpPr>
          <p:cNvPr id="6" name="Retângulo 5">
            <a:extLst>
              <a:ext uri="{FF2B5EF4-FFF2-40B4-BE49-F238E27FC236}">
                <a16:creationId xmlns:a16="http://schemas.microsoft.com/office/drawing/2014/main" id="{A6C51DF9-5DA4-4BE9-A5AA-CE48632A12EE}"/>
              </a:ext>
            </a:extLst>
          </p:cNvPr>
          <p:cNvSpPr/>
          <p:nvPr/>
        </p:nvSpPr>
        <p:spPr>
          <a:xfrm>
            <a:off x="5060428" y="328080"/>
            <a:ext cx="2071143" cy="397032"/>
          </a:xfrm>
          <a:prstGeom prst="rect">
            <a:avLst/>
          </a:prstGeom>
        </p:spPr>
        <p:txBody>
          <a:bodyPr wrap="none">
            <a:spAutoFit/>
          </a:bodyPr>
          <a:lstStyle/>
          <a:p>
            <a:pPr algn="ctr">
              <a:lnSpc>
                <a:spcPct val="90000"/>
              </a:lnSpc>
              <a:spcBef>
                <a:spcPct val="0"/>
              </a:spcBef>
              <a:spcAft>
                <a:spcPts val="600"/>
              </a:spcAft>
            </a:pPr>
            <a:r>
              <a:rPr lang="en-US"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Teoria do delito</a:t>
            </a:r>
            <a:endParaRPr lang="en-US" sz="2200" dirty="0">
              <a:latin typeface="Times New Roman" panose="02020603050405020304" pitchFamily="18" charset="0"/>
              <a:cs typeface="Times New Roman" panose="02020603050405020304" pitchFamily="18" charset="0"/>
            </a:endParaRPr>
          </a:p>
        </p:txBody>
      </p:sp>
      <p:sp>
        <p:nvSpPr>
          <p:cNvPr id="2" name="Retângulo 1">
            <a:extLst>
              <a:ext uri="{FF2B5EF4-FFF2-40B4-BE49-F238E27FC236}">
                <a16:creationId xmlns:a16="http://schemas.microsoft.com/office/drawing/2014/main" id="{2B4303E1-661B-4C48-8276-E1C59C3FB050}"/>
              </a:ext>
            </a:extLst>
          </p:cNvPr>
          <p:cNvSpPr/>
          <p:nvPr/>
        </p:nvSpPr>
        <p:spPr>
          <a:xfrm>
            <a:off x="225083" y="1244785"/>
            <a:ext cx="11542847" cy="5576976"/>
          </a:xfrm>
          <a:prstGeom prst="rect">
            <a:avLst/>
          </a:prstGeom>
        </p:spPr>
        <p:txBody>
          <a:bodyPr wrap="square">
            <a:spAutoFit/>
          </a:bodyPr>
          <a:lstStyle/>
          <a:p>
            <a:pPr marL="360000" algn="just">
              <a:lnSpc>
                <a:spcPct val="150000"/>
              </a:lnSpc>
            </a:pPr>
            <a:r>
              <a:rPr lang="pt-BR" sz="2000" b="0" i="0" dirty="0">
                <a:solidFill>
                  <a:srgbClr val="000000"/>
                </a:solidFill>
                <a:effectLst/>
                <a:latin typeface="Times New Roman" panose="02020603050405020304" pitchFamily="18" charset="0"/>
                <a:cs typeface="Times New Roman" panose="02020603050405020304" pitchFamily="18" charset="0"/>
              </a:rPr>
              <a:t>Art. 28 - Não excluem a imputabilidade penal:         </a:t>
            </a:r>
          </a:p>
          <a:p>
            <a:pPr marL="360000" algn="just">
              <a:lnSpc>
                <a:spcPct val="150000"/>
              </a:lnSpc>
            </a:pPr>
            <a:r>
              <a:rPr lang="pt-BR" sz="2000" b="0" i="0" dirty="0">
                <a:solidFill>
                  <a:srgbClr val="000000"/>
                </a:solidFill>
                <a:effectLst/>
                <a:latin typeface="Times New Roman" panose="02020603050405020304" pitchFamily="18" charset="0"/>
                <a:cs typeface="Times New Roman" panose="02020603050405020304" pitchFamily="18" charset="0"/>
              </a:rPr>
              <a:t>I -  (...)</a:t>
            </a:r>
          </a:p>
          <a:p>
            <a:pPr marL="360000" algn="just">
              <a:lnSpc>
                <a:spcPct val="150000"/>
              </a:lnSpc>
            </a:pPr>
            <a:r>
              <a:rPr lang="pt-BR" sz="2000" b="0" i="0" dirty="0">
                <a:solidFill>
                  <a:srgbClr val="000000"/>
                </a:solidFill>
                <a:effectLst/>
                <a:latin typeface="Times New Roman" panose="02020603050405020304" pitchFamily="18" charset="0"/>
                <a:cs typeface="Times New Roman" panose="02020603050405020304" pitchFamily="18" charset="0"/>
              </a:rPr>
              <a:t>II - a embriaguez, voluntária ou culposa, pelo álcool ou substância de efeitos análogos.        </a:t>
            </a:r>
          </a:p>
          <a:p>
            <a:pPr marL="360000" algn="just">
              <a:lnSpc>
                <a:spcPct val="150000"/>
              </a:lnSpc>
            </a:pPr>
            <a:r>
              <a:rPr lang="pt-BR" sz="2000" b="0" i="0" dirty="0">
                <a:solidFill>
                  <a:srgbClr val="000000"/>
                </a:solidFill>
                <a:effectLst/>
                <a:latin typeface="Times New Roman" panose="02020603050405020304" pitchFamily="18" charset="0"/>
                <a:cs typeface="Times New Roman" panose="02020603050405020304" pitchFamily="18" charset="0"/>
              </a:rPr>
              <a:t>§ 1</a:t>
            </a:r>
            <a:r>
              <a:rPr lang="pt-BR" sz="2000" b="1" i="0" dirty="0">
                <a:solidFill>
                  <a:srgbClr val="000000"/>
                </a:solidFill>
                <a:effectLst/>
                <a:latin typeface="Times New Roman" panose="02020603050405020304" pitchFamily="18" charset="0"/>
                <a:cs typeface="Times New Roman" panose="02020603050405020304" pitchFamily="18" charset="0"/>
              </a:rPr>
              <a:t>º</a:t>
            </a:r>
            <a:r>
              <a:rPr lang="pt-BR" sz="2000" b="0" i="0" dirty="0">
                <a:solidFill>
                  <a:srgbClr val="000000"/>
                </a:solidFill>
                <a:effectLst/>
                <a:latin typeface="Times New Roman" panose="02020603050405020304" pitchFamily="18" charset="0"/>
                <a:cs typeface="Times New Roman" panose="02020603050405020304" pitchFamily="18" charset="0"/>
              </a:rPr>
              <a:t> - É isento de pena o agente que, por embriaguez completa, proveniente de caso fortuito ou força maior, era, ao tempo da ação ou da omissão, inteiramente incapaz de entender o caráter ilícito do fato ou de determinar-se de acordo com esse entendimento.        </a:t>
            </a:r>
          </a:p>
          <a:p>
            <a:pPr marL="360000" algn="just">
              <a:lnSpc>
                <a:spcPct val="150000"/>
              </a:lnSpc>
            </a:pPr>
            <a:r>
              <a:rPr lang="pt-BR" sz="2000" b="0" i="0" dirty="0">
                <a:solidFill>
                  <a:srgbClr val="000000"/>
                </a:solidFill>
                <a:effectLst/>
                <a:latin typeface="Times New Roman" panose="02020603050405020304" pitchFamily="18" charset="0"/>
                <a:cs typeface="Times New Roman" panose="02020603050405020304" pitchFamily="18" charset="0"/>
              </a:rPr>
              <a:t>§ 2</a:t>
            </a:r>
            <a:r>
              <a:rPr lang="pt-BR" sz="2000" b="1" i="0" dirty="0">
                <a:solidFill>
                  <a:srgbClr val="000000"/>
                </a:solidFill>
                <a:effectLst/>
                <a:latin typeface="Times New Roman" panose="02020603050405020304" pitchFamily="18" charset="0"/>
                <a:cs typeface="Times New Roman" panose="02020603050405020304" pitchFamily="18" charset="0"/>
              </a:rPr>
              <a:t>º</a:t>
            </a:r>
            <a:r>
              <a:rPr lang="pt-BR" sz="2000" b="0" i="0" dirty="0">
                <a:solidFill>
                  <a:srgbClr val="000000"/>
                </a:solidFill>
                <a:effectLst/>
                <a:latin typeface="Times New Roman" panose="02020603050405020304" pitchFamily="18" charset="0"/>
                <a:cs typeface="Times New Roman" panose="02020603050405020304" pitchFamily="18" charset="0"/>
              </a:rPr>
              <a:t> - A pena pode ser reduzida de um a dois terços, se o agente, por embriaguez, proveniente de caso fortuito ou força maior, não possuía, ao tempo da ação ou da omissão, a plena capacidade de entender o caráter ilícito do fato ou de determinar-se de acordo com esse entendimento. </a:t>
            </a:r>
          </a:p>
          <a:p>
            <a:pPr marL="360000" algn="just">
              <a:lnSpc>
                <a:spcPct val="150000"/>
              </a:lnSpc>
            </a:pPr>
            <a:endParaRPr lang="pt-BR" sz="2000" b="0" i="0" dirty="0">
              <a:effectLst/>
              <a:latin typeface="Times New Roman" panose="02020603050405020304" pitchFamily="18" charset="0"/>
              <a:cs typeface="Times New Roman" panose="02020603050405020304" pitchFamily="18" charset="0"/>
            </a:endParaRPr>
          </a:p>
          <a:p>
            <a:pPr algn="just">
              <a:lnSpc>
                <a:spcPct val="150000"/>
              </a:lnSpc>
            </a:pPr>
            <a:r>
              <a:rPr lang="pt-BR" sz="2000" b="1" i="0" dirty="0">
                <a:solidFill>
                  <a:schemeClr val="accent2"/>
                </a:solidFill>
                <a:effectLst/>
                <a:latin typeface="Times New Roman" panose="02020603050405020304" pitchFamily="18" charset="0"/>
                <a:cs typeface="Times New Roman" panose="02020603050405020304" pitchFamily="18" charset="0"/>
              </a:rPr>
              <a:t>Embriaguez não acidental:</a:t>
            </a:r>
          </a:p>
          <a:p>
            <a:pPr algn="just">
              <a:lnSpc>
                <a:spcPct val="150000"/>
              </a:lnSpc>
            </a:pPr>
            <a:endParaRPr lang="pt-BR" sz="2000" i="0" dirty="0">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9454205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42724698-43AB-4A34-A7CA-4445BBD2E3AD}"/>
              </a:ext>
            </a:extLst>
          </p:cNvPr>
          <p:cNvSpPr/>
          <p:nvPr/>
        </p:nvSpPr>
        <p:spPr>
          <a:xfrm>
            <a:off x="225083" y="1350499"/>
            <a:ext cx="10747717" cy="5507502"/>
          </a:xfrm>
          <a:prstGeom prst="rect">
            <a:avLst/>
          </a:prstGeom>
        </p:spPr>
        <p:txBody>
          <a:bodyPr vert="horz" lIns="91440" tIns="45720" rIns="91440" bIns="45720" rtlCol="0" anchor="b">
            <a:normAutofit/>
          </a:bodyPr>
          <a:lstStyle/>
          <a:p>
            <a:pPr algn="ctr">
              <a:lnSpc>
                <a:spcPct val="90000"/>
              </a:lnSpc>
              <a:spcBef>
                <a:spcPct val="0"/>
              </a:spcBef>
              <a:spcAft>
                <a:spcPts val="600"/>
              </a:spcAft>
            </a:pPr>
            <a:endParaRPr lang="en-US" sz="5400" dirty="0">
              <a:solidFill>
                <a:srgbClr val="FFFFFF"/>
              </a:solidFill>
              <a:latin typeface="+mj-lt"/>
              <a:ea typeface="+mj-ea"/>
              <a:cs typeface="+mj-cs"/>
            </a:endParaRPr>
          </a:p>
        </p:txBody>
      </p:sp>
      <p:pic>
        <p:nvPicPr>
          <p:cNvPr id="13" name="Imagem 12">
            <a:extLst>
              <a:ext uri="{FF2B5EF4-FFF2-40B4-BE49-F238E27FC236}">
                <a16:creationId xmlns:a16="http://schemas.microsoft.com/office/drawing/2014/main" id="{6D4EBD3F-0318-42DB-9DF8-43CA9A2F658B}"/>
              </a:ext>
            </a:extLst>
          </p:cNvPr>
          <p:cNvPicPr>
            <a:picLocks noChangeAspect="1"/>
          </p:cNvPicPr>
          <p:nvPr/>
        </p:nvPicPr>
        <p:blipFill>
          <a:blip r:embed="rId2"/>
          <a:stretch>
            <a:fillRect/>
          </a:stretch>
        </p:blipFill>
        <p:spPr>
          <a:xfrm>
            <a:off x="225083" y="205439"/>
            <a:ext cx="1294228" cy="1039346"/>
          </a:xfrm>
          <a:prstGeom prst="rect">
            <a:avLst/>
          </a:prstGeom>
        </p:spPr>
      </p:pic>
      <p:sp>
        <p:nvSpPr>
          <p:cNvPr id="6" name="Retângulo 5">
            <a:extLst>
              <a:ext uri="{FF2B5EF4-FFF2-40B4-BE49-F238E27FC236}">
                <a16:creationId xmlns:a16="http://schemas.microsoft.com/office/drawing/2014/main" id="{A6C51DF9-5DA4-4BE9-A5AA-CE48632A12EE}"/>
              </a:ext>
            </a:extLst>
          </p:cNvPr>
          <p:cNvSpPr/>
          <p:nvPr/>
        </p:nvSpPr>
        <p:spPr>
          <a:xfrm>
            <a:off x="5060428" y="328080"/>
            <a:ext cx="2071143" cy="397032"/>
          </a:xfrm>
          <a:prstGeom prst="rect">
            <a:avLst/>
          </a:prstGeom>
        </p:spPr>
        <p:txBody>
          <a:bodyPr wrap="none">
            <a:spAutoFit/>
          </a:bodyPr>
          <a:lstStyle/>
          <a:p>
            <a:pPr algn="ctr">
              <a:lnSpc>
                <a:spcPct val="90000"/>
              </a:lnSpc>
              <a:spcBef>
                <a:spcPct val="0"/>
              </a:spcBef>
              <a:spcAft>
                <a:spcPts val="600"/>
              </a:spcAft>
            </a:pPr>
            <a:r>
              <a:rPr lang="en-US"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Teoria do delito</a:t>
            </a:r>
            <a:endParaRPr lang="en-US" sz="2200" dirty="0">
              <a:latin typeface="Times New Roman" panose="02020603050405020304" pitchFamily="18" charset="0"/>
              <a:cs typeface="Times New Roman" panose="02020603050405020304" pitchFamily="18" charset="0"/>
            </a:endParaRPr>
          </a:p>
        </p:txBody>
      </p:sp>
      <p:sp>
        <p:nvSpPr>
          <p:cNvPr id="2" name="Retângulo 1">
            <a:extLst>
              <a:ext uri="{FF2B5EF4-FFF2-40B4-BE49-F238E27FC236}">
                <a16:creationId xmlns:a16="http://schemas.microsoft.com/office/drawing/2014/main" id="{2B4303E1-661B-4C48-8276-E1C59C3FB050}"/>
              </a:ext>
            </a:extLst>
          </p:cNvPr>
          <p:cNvSpPr/>
          <p:nvPr/>
        </p:nvSpPr>
        <p:spPr>
          <a:xfrm>
            <a:off x="225083" y="1244785"/>
            <a:ext cx="11542847" cy="7423635"/>
          </a:xfrm>
          <a:prstGeom prst="rect">
            <a:avLst/>
          </a:prstGeom>
        </p:spPr>
        <p:txBody>
          <a:bodyPr wrap="square">
            <a:spAutoFit/>
          </a:bodyPr>
          <a:lstStyle/>
          <a:p>
            <a:pPr algn="just">
              <a:lnSpc>
                <a:spcPct val="150000"/>
              </a:lnSpc>
            </a:pPr>
            <a:r>
              <a:rPr lang="pt-BR" sz="2000" dirty="0">
                <a:latin typeface="Times New Roman" panose="02020603050405020304" pitchFamily="18" charset="0"/>
                <a:cs typeface="Times New Roman" panose="02020603050405020304" pitchFamily="18" charset="0"/>
              </a:rPr>
              <a:t>Pode ser:</a:t>
            </a:r>
          </a:p>
          <a:p>
            <a:pPr algn="just">
              <a:lnSpc>
                <a:spcPct val="150000"/>
              </a:lnSpc>
            </a:pPr>
            <a:r>
              <a:rPr lang="pt-BR" sz="2000" dirty="0">
                <a:latin typeface="Times New Roman" panose="02020603050405020304" pitchFamily="18" charset="0"/>
                <a:cs typeface="Times New Roman" panose="02020603050405020304" pitchFamily="18" charset="0"/>
              </a:rPr>
              <a:t>- Dolosa ou voluntária: o agente quer se embriagar. Ex. comemoração com amigos em bar, deliberadamente resolve se inebriar.</a:t>
            </a:r>
          </a:p>
          <a:p>
            <a:pPr algn="just">
              <a:lnSpc>
                <a:spcPct val="150000"/>
              </a:lnSpc>
            </a:pPr>
            <a:r>
              <a:rPr lang="pt-BR" sz="2000" dirty="0">
                <a:latin typeface="Times New Roman" panose="02020603050405020304" pitchFamily="18" charset="0"/>
                <a:cs typeface="Times New Roman" panose="02020603050405020304" pitchFamily="18" charset="0"/>
              </a:rPr>
              <a:t>- Culposa: o agente se embriaga por falta de cuidado, imprudentemente. Ex. pessoa que não é acostumada a beber acaba exagerando por descuido.</a:t>
            </a:r>
          </a:p>
          <a:p>
            <a:pPr algn="just">
              <a:lnSpc>
                <a:spcPct val="150000"/>
              </a:lnSpc>
            </a:pPr>
            <a:endParaRPr lang="pt-BR" sz="2000" b="1" dirty="0">
              <a:solidFill>
                <a:srgbClr val="0070C0"/>
              </a:solidFill>
              <a:latin typeface="Times New Roman" panose="02020603050405020304" pitchFamily="18" charset="0"/>
              <a:cs typeface="Times New Roman" panose="02020603050405020304" pitchFamily="18" charset="0"/>
            </a:endParaRPr>
          </a:p>
          <a:p>
            <a:pPr algn="just">
              <a:lnSpc>
                <a:spcPct val="150000"/>
              </a:lnSpc>
            </a:pPr>
            <a:r>
              <a:rPr lang="pt-BR" sz="2000" dirty="0">
                <a:latin typeface="Times New Roman" panose="02020603050405020304" pitchFamily="18" charset="0"/>
                <a:cs typeface="Times New Roman" panose="02020603050405020304" pitchFamily="18" charset="0"/>
              </a:rPr>
              <a:t>Consequência: não excluem a culpabilidade (art. 28, II, do CP). </a:t>
            </a:r>
          </a:p>
          <a:p>
            <a:pPr algn="just">
              <a:lnSpc>
                <a:spcPct val="150000"/>
              </a:lnSpc>
            </a:pPr>
            <a:endParaRPr lang="pt-BR" sz="2000" dirty="0">
              <a:latin typeface="Times New Roman" panose="02020603050405020304" pitchFamily="18" charset="0"/>
              <a:cs typeface="Times New Roman" panose="02020603050405020304" pitchFamily="18" charset="0"/>
            </a:endParaRPr>
          </a:p>
          <a:p>
            <a:pPr algn="just">
              <a:lnSpc>
                <a:spcPct val="150000"/>
              </a:lnSpc>
            </a:pPr>
            <a:r>
              <a:rPr lang="pt-BR" sz="2000" b="1" dirty="0">
                <a:solidFill>
                  <a:schemeClr val="accent2"/>
                </a:solidFill>
                <a:latin typeface="Times New Roman" panose="02020603050405020304" pitchFamily="18" charset="0"/>
                <a:cs typeface="Times New Roman" panose="02020603050405020304" pitchFamily="18" charset="0"/>
              </a:rPr>
              <a:t>Embriaguez acidental (caso fortuito ou força maior):</a:t>
            </a:r>
          </a:p>
          <a:p>
            <a:pPr algn="just">
              <a:lnSpc>
                <a:spcPct val="150000"/>
              </a:lnSpc>
            </a:pPr>
            <a:r>
              <a:rPr lang="pt-BR" sz="2000" dirty="0">
                <a:latin typeface="Times New Roman" panose="02020603050405020304" pitchFamily="18" charset="0"/>
                <a:cs typeface="Times New Roman" panose="02020603050405020304" pitchFamily="18" charset="0"/>
              </a:rPr>
              <a:t>- É aquela causada por um acidente. Pode advir de caso fortuito ou força maior. Ex. agente tropeça e cai em um tonel de bebida ou agente que não sabe que determinada substância possui efeito inebriante ou agente é obrigado a ingerir bebidas alcoólicas.</a:t>
            </a:r>
          </a:p>
          <a:p>
            <a:pPr algn="just">
              <a:lnSpc>
                <a:spcPct val="150000"/>
              </a:lnSpc>
            </a:pPr>
            <a:endParaRPr lang="pt-BR" sz="2000" b="1" i="1" dirty="0">
              <a:latin typeface="Times New Roman" panose="02020603050405020304" pitchFamily="18" charset="0"/>
              <a:cs typeface="Times New Roman" panose="02020603050405020304" pitchFamily="18" charset="0"/>
            </a:endParaRPr>
          </a:p>
          <a:p>
            <a:pPr algn="just">
              <a:lnSpc>
                <a:spcPct val="150000"/>
              </a:lnSpc>
            </a:pPr>
            <a:endParaRPr lang="pt-BR" sz="2000" b="1" i="1" dirty="0">
              <a:latin typeface="Times New Roman" panose="02020603050405020304" pitchFamily="18" charset="0"/>
              <a:cs typeface="Times New Roman" panose="02020603050405020304" pitchFamily="18" charset="0"/>
            </a:endParaRPr>
          </a:p>
          <a:p>
            <a:pPr algn="just">
              <a:lnSpc>
                <a:spcPct val="150000"/>
              </a:lnSpc>
            </a:pPr>
            <a:endParaRPr lang="pt-BR" sz="2000" b="1" i="1" dirty="0">
              <a:latin typeface="Times New Roman" panose="02020603050405020304" pitchFamily="18" charset="0"/>
              <a:cs typeface="Times New Roman" panose="02020603050405020304" pitchFamily="18" charset="0"/>
            </a:endParaRPr>
          </a:p>
          <a:p>
            <a:pPr algn="just">
              <a:lnSpc>
                <a:spcPct val="150000"/>
              </a:lnSpc>
            </a:pPr>
            <a:endParaRPr lang="pt-BR" sz="2000" b="1" i="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47098265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42724698-43AB-4A34-A7CA-4445BBD2E3AD}"/>
              </a:ext>
            </a:extLst>
          </p:cNvPr>
          <p:cNvSpPr/>
          <p:nvPr/>
        </p:nvSpPr>
        <p:spPr>
          <a:xfrm>
            <a:off x="225083" y="1350499"/>
            <a:ext cx="10747717" cy="5507502"/>
          </a:xfrm>
          <a:prstGeom prst="rect">
            <a:avLst/>
          </a:prstGeom>
        </p:spPr>
        <p:txBody>
          <a:bodyPr vert="horz" lIns="91440" tIns="45720" rIns="91440" bIns="45720" rtlCol="0" anchor="b">
            <a:normAutofit/>
          </a:bodyPr>
          <a:lstStyle/>
          <a:p>
            <a:pPr algn="ctr">
              <a:lnSpc>
                <a:spcPct val="90000"/>
              </a:lnSpc>
              <a:spcBef>
                <a:spcPct val="0"/>
              </a:spcBef>
              <a:spcAft>
                <a:spcPts val="600"/>
              </a:spcAft>
            </a:pPr>
            <a:endParaRPr lang="en-US" sz="5400" dirty="0">
              <a:solidFill>
                <a:srgbClr val="FFFFFF"/>
              </a:solidFill>
              <a:latin typeface="+mj-lt"/>
              <a:ea typeface="+mj-ea"/>
              <a:cs typeface="+mj-cs"/>
            </a:endParaRPr>
          </a:p>
        </p:txBody>
      </p:sp>
      <p:pic>
        <p:nvPicPr>
          <p:cNvPr id="13" name="Imagem 12">
            <a:extLst>
              <a:ext uri="{FF2B5EF4-FFF2-40B4-BE49-F238E27FC236}">
                <a16:creationId xmlns:a16="http://schemas.microsoft.com/office/drawing/2014/main" id="{6D4EBD3F-0318-42DB-9DF8-43CA9A2F658B}"/>
              </a:ext>
            </a:extLst>
          </p:cNvPr>
          <p:cNvPicPr>
            <a:picLocks noChangeAspect="1"/>
          </p:cNvPicPr>
          <p:nvPr/>
        </p:nvPicPr>
        <p:blipFill>
          <a:blip r:embed="rId2"/>
          <a:stretch>
            <a:fillRect/>
          </a:stretch>
        </p:blipFill>
        <p:spPr>
          <a:xfrm>
            <a:off x="225083" y="205439"/>
            <a:ext cx="1294228" cy="1039346"/>
          </a:xfrm>
          <a:prstGeom prst="rect">
            <a:avLst/>
          </a:prstGeom>
        </p:spPr>
      </p:pic>
      <p:sp>
        <p:nvSpPr>
          <p:cNvPr id="6" name="Retângulo 5">
            <a:extLst>
              <a:ext uri="{FF2B5EF4-FFF2-40B4-BE49-F238E27FC236}">
                <a16:creationId xmlns:a16="http://schemas.microsoft.com/office/drawing/2014/main" id="{A6C51DF9-5DA4-4BE9-A5AA-CE48632A12EE}"/>
              </a:ext>
            </a:extLst>
          </p:cNvPr>
          <p:cNvSpPr/>
          <p:nvPr/>
        </p:nvSpPr>
        <p:spPr>
          <a:xfrm>
            <a:off x="5060428" y="328080"/>
            <a:ext cx="2071143" cy="397032"/>
          </a:xfrm>
          <a:prstGeom prst="rect">
            <a:avLst/>
          </a:prstGeom>
        </p:spPr>
        <p:txBody>
          <a:bodyPr wrap="none">
            <a:spAutoFit/>
          </a:bodyPr>
          <a:lstStyle/>
          <a:p>
            <a:pPr algn="ctr">
              <a:lnSpc>
                <a:spcPct val="90000"/>
              </a:lnSpc>
              <a:spcBef>
                <a:spcPct val="0"/>
              </a:spcBef>
              <a:spcAft>
                <a:spcPts val="600"/>
              </a:spcAft>
            </a:pPr>
            <a:r>
              <a:rPr lang="en-US"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Teoria do delito</a:t>
            </a:r>
            <a:endParaRPr lang="en-US" sz="2200" dirty="0">
              <a:latin typeface="Times New Roman" panose="02020603050405020304" pitchFamily="18" charset="0"/>
              <a:cs typeface="Times New Roman" panose="02020603050405020304" pitchFamily="18" charset="0"/>
            </a:endParaRPr>
          </a:p>
        </p:txBody>
      </p:sp>
      <p:sp>
        <p:nvSpPr>
          <p:cNvPr id="2" name="Retângulo 1">
            <a:extLst>
              <a:ext uri="{FF2B5EF4-FFF2-40B4-BE49-F238E27FC236}">
                <a16:creationId xmlns:a16="http://schemas.microsoft.com/office/drawing/2014/main" id="{2B4303E1-661B-4C48-8276-E1C59C3FB050}"/>
              </a:ext>
            </a:extLst>
          </p:cNvPr>
          <p:cNvSpPr/>
          <p:nvPr/>
        </p:nvSpPr>
        <p:spPr>
          <a:xfrm>
            <a:off x="225083" y="1244785"/>
            <a:ext cx="11542847" cy="6038641"/>
          </a:xfrm>
          <a:prstGeom prst="rect">
            <a:avLst/>
          </a:prstGeom>
        </p:spPr>
        <p:txBody>
          <a:bodyPr wrap="square">
            <a:spAutoFit/>
          </a:bodyPr>
          <a:lstStyle/>
          <a:p>
            <a:pPr marL="342900" indent="-342900" algn="just">
              <a:lnSpc>
                <a:spcPct val="150000"/>
              </a:lnSpc>
              <a:buFontTx/>
              <a:buChar char="-"/>
            </a:pPr>
            <a:r>
              <a:rPr lang="pt-BR" sz="2000" dirty="0">
                <a:latin typeface="Times New Roman" panose="02020603050405020304" pitchFamily="18" charset="0"/>
                <a:cs typeface="Times New Roman" panose="02020603050405020304" pitchFamily="18" charset="0"/>
              </a:rPr>
              <a:t>Consequências:</a:t>
            </a:r>
          </a:p>
          <a:p>
            <a:pPr algn="just">
              <a:lnSpc>
                <a:spcPct val="150000"/>
              </a:lnSpc>
            </a:pPr>
            <a:r>
              <a:rPr lang="pt-BR" sz="2000" dirty="0">
                <a:latin typeface="Times New Roman" panose="02020603050405020304" pitchFamily="18" charset="0"/>
                <a:cs typeface="Times New Roman" panose="02020603050405020304" pitchFamily="18" charset="0"/>
              </a:rPr>
              <a:t>1) Se completa, exclui a imputabilidade acarretando absolvição: art. 28, § 1ª, do CP.</a:t>
            </a:r>
          </a:p>
          <a:p>
            <a:pPr algn="just">
              <a:lnSpc>
                <a:spcPct val="150000"/>
              </a:lnSpc>
            </a:pPr>
            <a:r>
              <a:rPr lang="pt-BR" sz="2000" dirty="0">
                <a:latin typeface="Times New Roman" panose="02020603050405020304" pitchFamily="18" charset="0"/>
                <a:cs typeface="Times New Roman" panose="02020603050405020304" pitchFamily="18" charset="0"/>
              </a:rPr>
              <a:t>2) Se incompleta, a pena será reduzida de 1/3 a 2/3: art. 28, § 2º do CP.</a:t>
            </a:r>
          </a:p>
          <a:p>
            <a:pPr algn="just">
              <a:lnSpc>
                <a:spcPct val="150000"/>
              </a:lnSpc>
            </a:pPr>
            <a:endParaRPr lang="pt-BR" sz="2000" dirty="0">
              <a:solidFill>
                <a:srgbClr val="0070C0"/>
              </a:solidFill>
              <a:latin typeface="Times New Roman" panose="02020603050405020304" pitchFamily="18" charset="0"/>
              <a:cs typeface="Times New Roman" panose="02020603050405020304" pitchFamily="18" charset="0"/>
            </a:endParaRPr>
          </a:p>
          <a:p>
            <a:pPr algn="just">
              <a:lnSpc>
                <a:spcPct val="150000"/>
              </a:lnSpc>
            </a:pPr>
            <a:r>
              <a:rPr lang="pt-BR" sz="2000" b="1" dirty="0">
                <a:solidFill>
                  <a:schemeClr val="accent2"/>
                </a:solidFill>
                <a:latin typeface="Times New Roman" panose="02020603050405020304" pitchFamily="18" charset="0"/>
                <a:cs typeface="Times New Roman" panose="02020603050405020304" pitchFamily="18" charset="0"/>
              </a:rPr>
              <a:t>Embriaguez patológica</a:t>
            </a:r>
          </a:p>
          <a:p>
            <a:pPr marL="342900" indent="-342900" algn="just">
              <a:lnSpc>
                <a:spcPct val="150000"/>
              </a:lnSpc>
              <a:buFontTx/>
              <a:buChar char="-"/>
            </a:pPr>
            <a:r>
              <a:rPr lang="pt-BR" sz="2000" dirty="0">
                <a:latin typeface="Times New Roman" panose="02020603050405020304" pitchFamily="18" charset="0"/>
                <a:cs typeface="Times New Roman" panose="02020603050405020304" pitchFamily="18" charset="0"/>
              </a:rPr>
              <a:t>É doença. A doutrina trata como espécie de doença mental. </a:t>
            </a:r>
          </a:p>
          <a:p>
            <a:pPr marL="342900" indent="-342900" algn="just">
              <a:lnSpc>
                <a:spcPct val="150000"/>
              </a:lnSpc>
              <a:buFontTx/>
              <a:buChar char="-"/>
            </a:pPr>
            <a:r>
              <a:rPr lang="pt-BR" sz="2000" dirty="0">
                <a:latin typeface="Times New Roman" panose="02020603050405020304" pitchFamily="18" charset="0"/>
                <a:cs typeface="Times New Roman" panose="02020603050405020304" pitchFamily="18" charset="0"/>
              </a:rPr>
              <a:t>Consequência: o agente é tratado como doente, podendo receber medida de segurança ou pena reduzida (art. 26 do CP), a depender da conclusão do laudo pericial.</a:t>
            </a:r>
          </a:p>
          <a:p>
            <a:pPr algn="just">
              <a:lnSpc>
                <a:spcPct val="150000"/>
              </a:lnSpc>
            </a:pPr>
            <a:endParaRPr lang="pt-BR" sz="2000" dirty="0">
              <a:solidFill>
                <a:srgbClr val="0070C0"/>
              </a:solidFill>
              <a:latin typeface="Times New Roman" panose="02020603050405020304" pitchFamily="18" charset="0"/>
              <a:cs typeface="Times New Roman" panose="02020603050405020304" pitchFamily="18" charset="0"/>
            </a:endParaRPr>
          </a:p>
          <a:p>
            <a:pPr algn="just">
              <a:lnSpc>
                <a:spcPct val="150000"/>
              </a:lnSpc>
            </a:pPr>
            <a:r>
              <a:rPr lang="pt-BR" sz="2000" b="1" dirty="0">
                <a:solidFill>
                  <a:schemeClr val="accent2"/>
                </a:solidFill>
                <a:latin typeface="Times New Roman" panose="02020603050405020304" pitchFamily="18" charset="0"/>
                <a:cs typeface="Times New Roman" panose="02020603050405020304" pitchFamily="18" charset="0"/>
              </a:rPr>
              <a:t>Embriaguez preordenada</a:t>
            </a:r>
          </a:p>
          <a:p>
            <a:pPr algn="just">
              <a:lnSpc>
                <a:spcPct val="150000"/>
              </a:lnSpc>
            </a:pPr>
            <a:r>
              <a:rPr lang="pt-BR" sz="2000" dirty="0">
                <a:latin typeface="Times New Roman" panose="02020603050405020304" pitchFamily="18" charset="0"/>
                <a:cs typeface="Times New Roman" panose="02020603050405020304" pitchFamily="18" charset="0"/>
              </a:rPr>
              <a:t>- O sujeito se embriaga para cometer o crime, para criar coragem.</a:t>
            </a:r>
          </a:p>
          <a:p>
            <a:pPr algn="just">
              <a:lnSpc>
                <a:spcPct val="150000"/>
              </a:lnSpc>
            </a:pPr>
            <a:r>
              <a:rPr lang="pt-BR" sz="2000" dirty="0">
                <a:latin typeface="Times New Roman" panose="02020603050405020304" pitchFamily="18" charset="0"/>
                <a:cs typeface="Times New Roman" panose="02020603050405020304" pitchFamily="18" charset="0"/>
              </a:rPr>
              <a:t>- Consequência: Responde pelo crime e a embriaguez constitui agravante genérica.</a:t>
            </a:r>
          </a:p>
          <a:p>
            <a:pPr algn="just">
              <a:lnSpc>
                <a:spcPct val="150000"/>
              </a:lnSpc>
            </a:pPr>
            <a:endParaRPr lang="pt-BR" sz="2000" dirty="0">
              <a:solidFill>
                <a:srgbClr val="0070C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54662781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42724698-43AB-4A34-A7CA-4445BBD2E3AD}"/>
              </a:ext>
            </a:extLst>
          </p:cNvPr>
          <p:cNvSpPr/>
          <p:nvPr/>
        </p:nvSpPr>
        <p:spPr>
          <a:xfrm>
            <a:off x="225083" y="1350499"/>
            <a:ext cx="10747717" cy="5507502"/>
          </a:xfrm>
          <a:prstGeom prst="rect">
            <a:avLst/>
          </a:prstGeom>
        </p:spPr>
        <p:txBody>
          <a:bodyPr vert="horz" lIns="91440" tIns="45720" rIns="91440" bIns="45720" rtlCol="0" anchor="b">
            <a:normAutofit/>
          </a:bodyPr>
          <a:lstStyle/>
          <a:p>
            <a:pPr algn="ctr">
              <a:lnSpc>
                <a:spcPct val="90000"/>
              </a:lnSpc>
              <a:spcBef>
                <a:spcPct val="0"/>
              </a:spcBef>
              <a:spcAft>
                <a:spcPts val="600"/>
              </a:spcAft>
            </a:pPr>
            <a:endParaRPr lang="en-US" sz="5400" dirty="0">
              <a:solidFill>
                <a:srgbClr val="FFFFFF"/>
              </a:solidFill>
              <a:latin typeface="+mj-lt"/>
              <a:ea typeface="+mj-ea"/>
              <a:cs typeface="+mj-cs"/>
            </a:endParaRPr>
          </a:p>
        </p:txBody>
      </p:sp>
      <p:pic>
        <p:nvPicPr>
          <p:cNvPr id="13" name="Imagem 12">
            <a:extLst>
              <a:ext uri="{FF2B5EF4-FFF2-40B4-BE49-F238E27FC236}">
                <a16:creationId xmlns:a16="http://schemas.microsoft.com/office/drawing/2014/main" id="{6D4EBD3F-0318-42DB-9DF8-43CA9A2F658B}"/>
              </a:ext>
            </a:extLst>
          </p:cNvPr>
          <p:cNvPicPr>
            <a:picLocks noChangeAspect="1"/>
          </p:cNvPicPr>
          <p:nvPr/>
        </p:nvPicPr>
        <p:blipFill>
          <a:blip r:embed="rId2"/>
          <a:stretch>
            <a:fillRect/>
          </a:stretch>
        </p:blipFill>
        <p:spPr>
          <a:xfrm>
            <a:off x="225083" y="205439"/>
            <a:ext cx="1294228" cy="1039346"/>
          </a:xfrm>
          <a:prstGeom prst="rect">
            <a:avLst/>
          </a:prstGeom>
        </p:spPr>
      </p:pic>
      <p:sp>
        <p:nvSpPr>
          <p:cNvPr id="6" name="Retângulo 5">
            <a:extLst>
              <a:ext uri="{FF2B5EF4-FFF2-40B4-BE49-F238E27FC236}">
                <a16:creationId xmlns:a16="http://schemas.microsoft.com/office/drawing/2014/main" id="{A6C51DF9-5DA4-4BE9-A5AA-CE48632A12EE}"/>
              </a:ext>
            </a:extLst>
          </p:cNvPr>
          <p:cNvSpPr/>
          <p:nvPr/>
        </p:nvSpPr>
        <p:spPr>
          <a:xfrm>
            <a:off x="5060428" y="328080"/>
            <a:ext cx="2071143" cy="397032"/>
          </a:xfrm>
          <a:prstGeom prst="rect">
            <a:avLst/>
          </a:prstGeom>
        </p:spPr>
        <p:txBody>
          <a:bodyPr wrap="none">
            <a:spAutoFit/>
          </a:bodyPr>
          <a:lstStyle/>
          <a:p>
            <a:pPr algn="ctr">
              <a:lnSpc>
                <a:spcPct val="90000"/>
              </a:lnSpc>
              <a:spcBef>
                <a:spcPct val="0"/>
              </a:spcBef>
              <a:spcAft>
                <a:spcPts val="600"/>
              </a:spcAft>
            </a:pPr>
            <a:r>
              <a:rPr lang="en-US"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Teoria do delito</a:t>
            </a:r>
            <a:endParaRPr lang="en-US" sz="2200" dirty="0">
              <a:latin typeface="Times New Roman" panose="02020603050405020304" pitchFamily="18" charset="0"/>
              <a:cs typeface="Times New Roman" panose="02020603050405020304" pitchFamily="18" charset="0"/>
            </a:endParaRPr>
          </a:p>
        </p:txBody>
      </p:sp>
      <p:sp>
        <p:nvSpPr>
          <p:cNvPr id="2" name="Retângulo 1">
            <a:extLst>
              <a:ext uri="{FF2B5EF4-FFF2-40B4-BE49-F238E27FC236}">
                <a16:creationId xmlns:a16="http://schemas.microsoft.com/office/drawing/2014/main" id="{2B4303E1-661B-4C48-8276-E1C59C3FB050}"/>
              </a:ext>
            </a:extLst>
          </p:cNvPr>
          <p:cNvSpPr/>
          <p:nvPr/>
        </p:nvSpPr>
        <p:spPr>
          <a:xfrm>
            <a:off x="225083" y="1244785"/>
            <a:ext cx="11741834" cy="5576976"/>
          </a:xfrm>
          <a:prstGeom prst="rect">
            <a:avLst/>
          </a:prstGeom>
        </p:spPr>
        <p:txBody>
          <a:bodyPr wrap="square">
            <a:spAutoFit/>
          </a:bodyPr>
          <a:lstStyle/>
          <a:p>
            <a:pPr algn="ctr">
              <a:lnSpc>
                <a:spcPct val="150000"/>
              </a:lnSpc>
            </a:pPr>
            <a:r>
              <a:rPr lang="pt-BR" sz="2000" b="1" dirty="0">
                <a:solidFill>
                  <a:schemeClr val="accent2">
                    <a:lumMod val="75000"/>
                  </a:schemeClr>
                </a:solidFill>
                <a:latin typeface="Times New Roman" panose="02020603050405020304" pitchFamily="18" charset="0"/>
                <a:cs typeface="Times New Roman" panose="02020603050405020304" pitchFamily="18" charset="0"/>
              </a:rPr>
              <a:t>III- Culpabilidade</a:t>
            </a:r>
          </a:p>
          <a:p>
            <a:pPr algn="just">
              <a:lnSpc>
                <a:spcPct val="150000"/>
              </a:lnSpc>
              <a:spcBef>
                <a:spcPts val="0"/>
              </a:spcBef>
            </a:pPr>
            <a:endParaRPr lang="pt-BR" sz="2000" dirty="0">
              <a:latin typeface="Times New Roman" panose="02020603050405020304" pitchFamily="18" charset="0"/>
              <a:cs typeface="Times New Roman" panose="02020603050405020304" pitchFamily="18" charset="0"/>
            </a:endParaRPr>
          </a:p>
          <a:p>
            <a:pPr algn="just">
              <a:lnSpc>
                <a:spcPct val="150000"/>
              </a:lnSpc>
              <a:spcBef>
                <a:spcPts val="0"/>
              </a:spcBef>
            </a:pPr>
            <a:r>
              <a:rPr lang="pt-BR" sz="2000" b="1" dirty="0">
                <a:solidFill>
                  <a:srgbClr val="0070C0"/>
                </a:solidFill>
                <a:latin typeface="Times New Roman" panose="02020603050405020304" pitchFamily="18" charset="0"/>
                <a:cs typeface="Times New Roman" panose="02020603050405020304" pitchFamily="18" charset="0"/>
              </a:rPr>
              <a:t>1. Pressuposto: </a:t>
            </a:r>
            <a:r>
              <a:rPr lang="pt-BR" sz="2000" dirty="0">
                <a:latin typeface="Times New Roman" panose="02020603050405020304" pitchFamily="18" charset="0"/>
                <a:cs typeface="Times New Roman" panose="02020603050405020304" pitchFamily="18" charset="0"/>
              </a:rPr>
              <a:t>crime = fato típico + antijurídico + </a:t>
            </a:r>
            <a:r>
              <a:rPr lang="pt-BR" sz="2000" u="sng" dirty="0">
                <a:latin typeface="Times New Roman" panose="02020603050405020304" pitchFamily="18" charset="0"/>
                <a:cs typeface="Times New Roman" panose="02020603050405020304" pitchFamily="18" charset="0"/>
              </a:rPr>
              <a:t>culpável</a:t>
            </a:r>
            <a:r>
              <a:rPr lang="pt-BR" sz="2000" dirty="0">
                <a:latin typeface="Times New Roman" panose="02020603050405020304" pitchFamily="18" charset="0"/>
                <a:cs typeface="Times New Roman" panose="02020603050405020304" pitchFamily="18" charset="0"/>
              </a:rPr>
              <a:t>.</a:t>
            </a:r>
          </a:p>
          <a:p>
            <a:pPr algn="just">
              <a:lnSpc>
                <a:spcPct val="150000"/>
              </a:lnSpc>
            </a:pPr>
            <a:endParaRPr lang="pt-BR" sz="2000" b="1" dirty="0">
              <a:solidFill>
                <a:srgbClr val="0070C0"/>
              </a:solidFill>
              <a:latin typeface="Times New Roman" panose="02020603050405020304" pitchFamily="18" charset="0"/>
              <a:cs typeface="Times New Roman" panose="02020603050405020304" pitchFamily="18" charset="0"/>
            </a:endParaRPr>
          </a:p>
          <a:p>
            <a:pPr algn="just">
              <a:lnSpc>
                <a:spcPct val="150000"/>
              </a:lnSpc>
            </a:pPr>
            <a:r>
              <a:rPr lang="pt-BR" sz="2000" b="1" dirty="0">
                <a:solidFill>
                  <a:srgbClr val="0070C0"/>
                </a:solidFill>
                <a:latin typeface="Times New Roman" panose="02020603050405020304" pitchFamily="18" charset="0"/>
                <a:cs typeface="Times New Roman" panose="02020603050405020304" pitchFamily="18" charset="0"/>
              </a:rPr>
              <a:t>2. Conceito: </a:t>
            </a:r>
            <a:r>
              <a:rPr lang="pt-BR" sz="2000" dirty="0">
                <a:latin typeface="Times New Roman" panose="02020603050405020304" pitchFamily="18" charset="0"/>
                <a:cs typeface="Times New Roman" panose="02020603050405020304" pitchFamily="18" charset="0"/>
              </a:rPr>
              <a:t>é a reprovabilidade do injusto ao autor. “Um injusto, isto é, uma conduta típica e antijurídica, é </a:t>
            </a:r>
            <a:r>
              <a:rPr lang="pt-BR" sz="2000" i="1" dirty="0">
                <a:latin typeface="Times New Roman" panose="02020603050405020304" pitchFamily="18" charset="0"/>
                <a:cs typeface="Times New Roman" panose="02020603050405020304" pitchFamily="18" charset="0"/>
              </a:rPr>
              <a:t>culpável </a:t>
            </a:r>
            <a:r>
              <a:rPr lang="pt-BR" sz="2000" dirty="0">
                <a:latin typeface="Times New Roman" panose="02020603050405020304" pitchFamily="18" charset="0"/>
                <a:cs typeface="Times New Roman" panose="02020603050405020304" pitchFamily="18" charset="0"/>
              </a:rPr>
              <a:t>quando é reprovável ao autor a realização desta conduta porque não se motivou na norma, sendo-lhe exigível, nas circunstâncias em que agiu, que nela se motivasse. Ao não se ter motivado na norma, quando podia e lhe era exigível que o fizesse, o autor mostra uma disposição interna contrária ao direito” (ZAFFARONI, PIERANGELI, 2020, p. 533).</a:t>
            </a:r>
          </a:p>
          <a:p>
            <a:pPr algn="just">
              <a:lnSpc>
                <a:spcPct val="150000"/>
              </a:lnSpc>
            </a:pPr>
            <a:endParaRPr lang="pt-BR" sz="2000" dirty="0">
              <a:latin typeface="Times New Roman" panose="02020603050405020304" pitchFamily="18" charset="0"/>
              <a:cs typeface="Times New Roman" panose="02020603050405020304" pitchFamily="18" charset="0"/>
            </a:endParaRPr>
          </a:p>
          <a:p>
            <a:pPr algn="just">
              <a:lnSpc>
                <a:spcPct val="150000"/>
              </a:lnSpc>
            </a:pPr>
            <a:r>
              <a:rPr lang="pt-BR" sz="2000" b="1" dirty="0">
                <a:latin typeface="Times New Roman" panose="02020603050405020304" pitchFamily="18" charset="0"/>
                <a:cs typeface="Times New Roman" panose="02020603050405020304" pitchFamily="18" charset="0"/>
              </a:rPr>
              <a:t>- </a:t>
            </a:r>
            <a:r>
              <a:rPr lang="pt-BR" sz="2000" dirty="0">
                <a:latin typeface="Times New Roman" panose="02020603050405020304" pitchFamily="18" charset="0"/>
                <a:cs typeface="Times New Roman" panose="02020603050405020304" pitchFamily="18" charset="0"/>
              </a:rPr>
              <a:t>O injusto e a culpabilidade não se confundem, são categorias independentes. Contudo, são unidas por um fio condutor, pois cada elemento do crime tem o anterior como pressuposto.</a:t>
            </a:r>
          </a:p>
        </p:txBody>
      </p:sp>
    </p:spTree>
    <p:extLst>
      <p:ext uri="{BB962C8B-B14F-4D97-AF65-F5344CB8AC3E}">
        <p14:creationId xmlns:p14="http://schemas.microsoft.com/office/powerpoint/2010/main" val="155563152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42724698-43AB-4A34-A7CA-4445BBD2E3AD}"/>
              </a:ext>
            </a:extLst>
          </p:cNvPr>
          <p:cNvSpPr/>
          <p:nvPr/>
        </p:nvSpPr>
        <p:spPr>
          <a:xfrm>
            <a:off x="225083" y="1350499"/>
            <a:ext cx="10747717" cy="5507502"/>
          </a:xfrm>
          <a:prstGeom prst="rect">
            <a:avLst/>
          </a:prstGeom>
        </p:spPr>
        <p:txBody>
          <a:bodyPr vert="horz" lIns="91440" tIns="45720" rIns="91440" bIns="45720" rtlCol="0" anchor="b">
            <a:normAutofit/>
          </a:bodyPr>
          <a:lstStyle/>
          <a:p>
            <a:pPr algn="ctr">
              <a:lnSpc>
                <a:spcPct val="90000"/>
              </a:lnSpc>
              <a:spcBef>
                <a:spcPct val="0"/>
              </a:spcBef>
              <a:spcAft>
                <a:spcPts val="600"/>
              </a:spcAft>
            </a:pPr>
            <a:endParaRPr lang="en-US" sz="5400" dirty="0">
              <a:solidFill>
                <a:srgbClr val="FFFFFF"/>
              </a:solidFill>
              <a:latin typeface="+mj-lt"/>
              <a:ea typeface="+mj-ea"/>
              <a:cs typeface="+mj-cs"/>
            </a:endParaRPr>
          </a:p>
        </p:txBody>
      </p:sp>
      <p:pic>
        <p:nvPicPr>
          <p:cNvPr id="13" name="Imagem 12">
            <a:extLst>
              <a:ext uri="{FF2B5EF4-FFF2-40B4-BE49-F238E27FC236}">
                <a16:creationId xmlns:a16="http://schemas.microsoft.com/office/drawing/2014/main" id="{6D4EBD3F-0318-42DB-9DF8-43CA9A2F658B}"/>
              </a:ext>
            </a:extLst>
          </p:cNvPr>
          <p:cNvPicPr>
            <a:picLocks noChangeAspect="1"/>
          </p:cNvPicPr>
          <p:nvPr/>
        </p:nvPicPr>
        <p:blipFill>
          <a:blip r:embed="rId2"/>
          <a:stretch>
            <a:fillRect/>
          </a:stretch>
        </p:blipFill>
        <p:spPr>
          <a:xfrm>
            <a:off x="225083" y="205439"/>
            <a:ext cx="1294228" cy="1039346"/>
          </a:xfrm>
          <a:prstGeom prst="rect">
            <a:avLst/>
          </a:prstGeom>
        </p:spPr>
      </p:pic>
      <p:sp>
        <p:nvSpPr>
          <p:cNvPr id="6" name="Retângulo 5">
            <a:extLst>
              <a:ext uri="{FF2B5EF4-FFF2-40B4-BE49-F238E27FC236}">
                <a16:creationId xmlns:a16="http://schemas.microsoft.com/office/drawing/2014/main" id="{A6C51DF9-5DA4-4BE9-A5AA-CE48632A12EE}"/>
              </a:ext>
            </a:extLst>
          </p:cNvPr>
          <p:cNvSpPr/>
          <p:nvPr/>
        </p:nvSpPr>
        <p:spPr>
          <a:xfrm>
            <a:off x="5060428" y="328080"/>
            <a:ext cx="2071143" cy="397032"/>
          </a:xfrm>
          <a:prstGeom prst="rect">
            <a:avLst/>
          </a:prstGeom>
        </p:spPr>
        <p:txBody>
          <a:bodyPr wrap="none">
            <a:spAutoFit/>
          </a:bodyPr>
          <a:lstStyle/>
          <a:p>
            <a:pPr algn="ctr">
              <a:lnSpc>
                <a:spcPct val="90000"/>
              </a:lnSpc>
              <a:spcBef>
                <a:spcPct val="0"/>
              </a:spcBef>
              <a:spcAft>
                <a:spcPts val="600"/>
              </a:spcAft>
            </a:pPr>
            <a:r>
              <a:rPr lang="en-US"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Teoria do delito</a:t>
            </a:r>
            <a:endParaRPr lang="en-US" sz="2200" dirty="0">
              <a:latin typeface="Times New Roman" panose="02020603050405020304" pitchFamily="18" charset="0"/>
              <a:cs typeface="Times New Roman" panose="02020603050405020304" pitchFamily="18" charset="0"/>
            </a:endParaRPr>
          </a:p>
        </p:txBody>
      </p:sp>
      <p:sp>
        <p:nvSpPr>
          <p:cNvPr id="2" name="Retângulo 1">
            <a:extLst>
              <a:ext uri="{FF2B5EF4-FFF2-40B4-BE49-F238E27FC236}">
                <a16:creationId xmlns:a16="http://schemas.microsoft.com/office/drawing/2014/main" id="{2B4303E1-661B-4C48-8276-E1C59C3FB050}"/>
              </a:ext>
            </a:extLst>
          </p:cNvPr>
          <p:cNvSpPr/>
          <p:nvPr/>
        </p:nvSpPr>
        <p:spPr>
          <a:xfrm>
            <a:off x="225083" y="1244785"/>
            <a:ext cx="11542847" cy="7423635"/>
          </a:xfrm>
          <a:prstGeom prst="rect">
            <a:avLst/>
          </a:prstGeom>
        </p:spPr>
        <p:txBody>
          <a:bodyPr wrap="square">
            <a:spAutoFit/>
          </a:bodyPr>
          <a:lstStyle/>
          <a:p>
            <a:pPr marL="360000" algn="just">
              <a:lnSpc>
                <a:spcPct val="150000"/>
              </a:lnSpc>
            </a:pPr>
            <a:r>
              <a:rPr lang="pt-BR" sz="2000" b="0" i="0" dirty="0">
                <a:solidFill>
                  <a:srgbClr val="000000"/>
                </a:solidFill>
                <a:effectLst/>
                <a:latin typeface="Times New Roman" panose="02020603050405020304" pitchFamily="18" charset="0"/>
                <a:cs typeface="Times New Roman" panose="02020603050405020304" pitchFamily="18" charset="0"/>
              </a:rPr>
              <a:t>Art. 61 - São circunstâncias que sempre agravam a pena, quando não constituem ou qualificam o crime:</a:t>
            </a:r>
          </a:p>
          <a:p>
            <a:pPr marL="360000" algn="just">
              <a:lnSpc>
                <a:spcPct val="150000"/>
              </a:lnSpc>
            </a:pPr>
            <a:r>
              <a:rPr lang="pt-BR" sz="2000" b="0" i="0" dirty="0">
                <a:solidFill>
                  <a:srgbClr val="000000"/>
                </a:solidFill>
                <a:effectLst/>
                <a:latin typeface="Times New Roman" panose="02020603050405020304" pitchFamily="18" charset="0"/>
                <a:cs typeface="Times New Roman" panose="02020603050405020304" pitchFamily="18" charset="0"/>
              </a:rPr>
              <a:t>I – (...)</a:t>
            </a:r>
          </a:p>
          <a:p>
            <a:pPr marL="360000" algn="just">
              <a:lnSpc>
                <a:spcPct val="150000"/>
              </a:lnSpc>
            </a:pPr>
            <a:r>
              <a:rPr lang="pt-BR" sz="2000" b="0" i="0" dirty="0">
                <a:solidFill>
                  <a:srgbClr val="000000"/>
                </a:solidFill>
                <a:effectLst/>
                <a:latin typeface="Times New Roman" panose="02020603050405020304" pitchFamily="18" charset="0"/>
                <a:cs typeface="Times New Roman" panose="02020603050405020304" pitchFamily="18" charset="0"/>
              </a:rPr>
              <a:t>II - ter o agente cometido o crime:</a:t>
            </a:r>
          </a:p>
          <a:p>
            <a:pPr marL="360000" algn="just">
              <a:lnSpc>
                <a:spcPct val="150000"/>
              </a:lnSpc>
            </a:pPr>
            <a:r>
              <a:rPr lang="pt-BR" sz="2000" dirty="0">
                <a:latin typeface="Times New Roman" panose="02020603050405020304" pitchFamily="18" charset="0"/>
                <a:cs typeface="Times New Roman" panose="02020603050405020304" pitchFamily="18" charset="0"/>
              </a:rPr>
              <a:t>(...)</a:t>
            </a:r>
          </a:p>
          <a:p>
            <a:pPr marL="360000" algn="just">
              <a:lnSpc>
                <a:spcPct val="150000"/>
              </a:lnSpc>
            </a:pPr>
            <a:r>
              <a:rPr lang="pt-BR" sz="2000" b="0" i="0" dirty="0">
                <a:solidFill>
                  <a:srgbClr val="000000"/>
                </a:solidFill>
                <a:effectLst/>
                <a:latin typeface="Times New Roman" panose="02020603050405020304" pitchFamily="18" charset="0"/>
                <a:cs typeface="Times New Roman" panose="02020603050405020304" pitchFamily="18" charset="0"/>
              </a:rPr>
              <a:t> l) em estado de embriaguez preordenada.</a:t>
            </a:r>
          </a:p>
          <a:p>
            <a:pPr marL="360000" algn="just">
              <a:lnSpc>
                <a:spcPct val="150000"/>
              </a:lnSpc>
            </a:pPr>
            <a:endParaRPr lang="pt-BR" sz="2000" dirty="0">
              <a:solidFill>
                <a:srgbClr val="000000"/>
              </a:solidFill>
              <a:latin typeface="Times New Roman" panose="02020603050405020304" pitchFamily="18" charset="0"/>
              <a:cs typeface="Times New Roman" panose="02020603050405020304" pitchFamily="18" charset="0"/>
            </a:endParaRPr>
          </a:p>
          <a:p>
            <a:pPr algn="just">
              <a:lnSpc>
                <a:spcPct val="150000"/>
              </a:lnSpc>
            </a:pPr>
            <a:r>
              <a:rPr lang="pt-BR" sz="2000" b="1" dirty="0">
                <a:solidFill>
                  <a:schemeClr val="accent2"/>
                </a:solidFill>
                <a:latin typeface="Times New Roman" panose="02020603050405020304" pitchFamily="18" charset="0"/>
                <a:cs typeface="Times New Roman" panose="02020603050405020304" pitchFamily="18" charset="0"/>
              </a:rPr>
              <a:t>A </a:t>
            </a:r>
            <a:r>
              <a:rPr lang="pt-BR" sz="2000" b="1" i="1" dirty="0" err="1">
                <a:solidFill>
                  <a:schemeClr val="accent2"/>
                </a:solidFill>
                <a:latin typeface="Times New Roman" panose="02020603050405020304" pitchFamily="18" charset="0"/>
                <a:cs typeface="Times New Roman" panose="02020603050405020304" pitchFamily="18" charset="0"/>
              </a:rPr>
              <a:t>actio</a:t>
            </a:r>
            <a:r>
              <a:rPr lang="pt-BR" sz="2000" b="1" i="1" dirty="0">
                <a:solidFill>
                  <a:schemeClr val="accent2"/>
                </a:solidFill>
                <a:latin typeface="Times New Roman" panose="02020603050405020304" pitchFamily="18" charset="0"/>
                <a:cs typeface="Times New Roman" panose="02020603050405020304" pitchFamily="18" charset="0"/>
              </a:rPr>
              <a:t> libera in causa</a:t>
            </a:r>
          </a:p>
          <a:p>
            <a:pPr algn="just">
              <a:lnSpc>
                <a:spcPct val="150000"/>
              </a:lnSpc>
            </a:pPr>
            <a:endParaRPr lang="pt-BR" sz="2000" dirty="0">
              <a:solidFill>
                <a:srgbClr val="000000"/>
              </a:solidFill>
              <a:latin typeface="Times New Roman" panose="02020603050405020304" pitchFamily="18" charset="0"/>
              <a:cs typeface="Times New Roman" panose="02020603050405020304" pitchFamily="18" charset="0"/>
            </a:endParaRPr>
          </a:p>
          <a:p>
            <a:pPr marL="342900" indent="-342900" algn="just">
              <a:lnSpc>
                <a:spcPct val="150000"/>
              </a:lnSpc>
              <a:buFontTx/>
              <a:buChar char="-"/>
            </a:pPr>
            <a:r>
              <a:rPr lang="pt-BR" sz="2000" dirty="0">
                <a:solidFill>
                  <a:srgbClr val="000000"/>
                </a:solidFill>
                <a:latin typeface="Times New Roman" panose="02020603050405020304" pitchFamily="18" charset="0"/>
                <a:cs typeface="Times New Roman" panose="02020603050405020304" pitchFamily="18" charset="0"/>
              </a:rPr>
              <a:t>Existe </a:t>
            </a:r>
            <a:r>
              <a:rPr lang="pt-BR" sz="2000" i="1" dirty="0" err="1">
                <a:latin typeface="Times New Roman" panose="02020603050405020304" pitchFamily="18" charset="0"/>
                <a:cs typeface="Times New Roman" panose="02020603050405020304" pitchFamily="18" charset="0"/>
              </a:rPr>
              <a:t>actio</a:t>
            </a:r>
            <a:r>
              <a:rPr lang="pt-BR" sz="2000" i="1" dirty="0">
                <a:latin typeface="Times New Roman" panose="02020603050405020304" pitchFamily="18" charset="0"/>
                <a:cs typeface="Times New Roman" panose="02020603050405020304" pitchFamily="18" charset="0"/>
              </a:rPr>
              <a:t> libera in causa </a:t>
            </a:r>
            <a:r>
              <a:rPr lang="pt-BR" sz="2000" dirty="0">
                <a:latin typeface="Times New Roman" panose="02020603050405020304" pitchFamily="18" charset="0"/>
                <a:cs typeface="Times New Roman" panose="02020603050405020304" pitchFamily="18" charset="0"/>
              </a:rPr>
              <a:t>(ação livre na causa) quando se imputa a uma conduta posterior, impune por si mesma, o comportamento prévio doloso ou culposo que a provocou.</a:t>
            </a:r>
          </a:p>
          <a:p>
            <a:pPr marL="342900" indent="-342900" algn="just">
              <a:lnSpc>
                <a:spcPct val="150000"/>
              </a:lnSpc>
              <a:buFontTx/>
              <a:buChar char="-"/>
            </a:pPr>
            <a:r>
              <a:rPr lang="pt-BR" sz="2000" dirty="0">
                <a:latin typeface="Times New Roman" panose="02020603050405020304" pitchFamily="18" charset="0"/>
                <a:cs typeface="Times New Roman" panose="02020603050405020304" pitchFamily="18" charset="0"/>
              </a:rPr>
              <a:t>Logo, a referida teoria tem aplicação nas hipóteses em que o agente, conscientemente, coloca-se em estado de embriaguez.</a:t>
            </a:r>
          </a:p>
          <a:p>
            <a:pPr algn="just">
              <a:lnSpc>
                <a:spcPct val="150000"/>
              </a:lnSpc>
            </a:pPr>
            <a:endParaRPr lang="pt-BR" sz="2000" dirty="0">
              <a:solidFill>
                <a:srgbClr val="000000"/>
              </a:solidFill>
              <a:latin typeface="Times New Roman" panose="02020603050405020304" pitchFamily="18" charset="0"/>
              <a:cs typeface="Times New Roman" panose="02020603050405020304" pitchFamily="18" charset="0"/>
            </a:endParaRPr>
          </a:p>
          <a:p>
            <a:pPr algn="just">
              <a:lnSpc>
                <a:spcPct val="150000"/>
              </a:lnSpc>
            </a:pPr>
            <a:endParaRPr lang="pt-BR" sz="2000" dirty="0">
              <a:solidFill>
                <a:srgbClr val="000000"/>
              </a:solidFill>
              <a:latin typeface="Times New Roman" panose="02020603050405020304" pitchFamily="18" charset="0"/>
              <a:cs typeface="Times New Roman" panose="02020603050405020304" pitchFamily="18" charset="0"/>
            </a:endParaRPr>
          </a:p>
          <a:p>
            <a:pPr algn="just">
              <a:lnSpc>
                <a:spcPct val="150000"/>
              </a:lnSpc>
            </a:pPr>
            <a:endParaRPr lang="pt-BR" sz="2000" dirty="0">
              <a:latin typeface="Times New Roman" panose="02020603050405020304" pitchFamily="18" charset="0"/>
              <a:cs typeface="Times New Roman" panose="02020603050405020304" pitchFamily="18" charset="0"/>
            </a:endParaRPr>
          </a:p>
          <a:p>
            <a:pPr algn="just">
              <a:lnSpc>
                <a:spcPct val="150000"/>
              </a:lnSpc>
            </a:pPr>
            <a:endParaRPr lang="pt-BR" sz="2000" b="1" dirty="0">
              <a:solidFill>
                <a:srgbClr val="0070C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5837593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42724698-43AB-4A34-A7CA-4445BBD2E3AD}"/>
              </a:ext>
            </a:extLst>
          </p:cNvPr>
          <p:cNvSpPr/>
          <p:nvPr/>
        </p:nvSpPr>
        <p:spPr>
          <a:xfrm>
            <a:off x="225083" y="1350499"/>
            <a:ext cx="10747717" cy="5507502"/>
          </a:xfrm>
          <a:prstGeom prst="rect">
            <a:avLst/>
          </a:prstGeom>
        </p:spPr>
        <p:txBody>
          <a:bodyPr vert="horz" lIns="91440" tIns="45720" rIns="91440" bIns="45720" rtlCol="0" anchor="b">
            <a:normAutofit/>
          </a:bodyPr>
          <a:lstStyle/>
          <a:p>
            <a:pPr algn="ctr">
              <a:lnSpc>
                <a:spcPct val="90000"/>
              </a:lnSpc>
              <a:spcBef>
                <a:spcPct val="0"/>
              </a:spcBef>
              <a:spcAft>
                <a:spcPts val="600"/>
              </a:spcAft>
            </a:pPr>
            <a:endParaRPr lang="en-US" sz="5400" dirty="0">
              <a:solidFill>
                <a:srgbClr val="FFFFFF"/>
              </a:solidFill>
              <a:latin typeface="+mj-lt"/>
              <a:ea typeface="+mj-ea"/>
              <a:cs typeface="+mj-cs"/>
            </a:endParaRPr>
          </a:p>
        </p:txBody>
      </p:sp>
      <p:pic>
        <p:nvPicPr>
          <p:cNvPr id="13" name="Imagem 12">
            <a:extLst>
              <a:ext uri="{FF2B5EF4-FFF2-40B4-BE49-F238E27FC236}">
                <a16:creationId xmlns:a16="http://schemas.microsoft.com/office/drawing/2014/main" id="{6D4EBD3F-0318-42DB-9DF8-43CA9A2F658B}"/>
              </a:ext>
            </a:extLst>
          </p:cNvPr>
          <p:cNvPicPr>
            <a:picLocks noChangeAspect="1"/>
          </p:cNvPicPr>
          <p:nvPr/>
        </p:nvPicPr>
        <p:blipFill>
          <a:blip r:embed="rId2"/>
          <a:stretch>
            <a:fillRect/>
          </a:stretch>
        </p:blipFill>
        <p:spPr>
          <a:xfrm>
            <a:off x="225083" y="205439"/>
            <a:ext cx="1294228" cy="1039346"/>
          </a:xfrm>
          <a:prstGeom prst="rect">
            <a:avLst/>
          </a:prstGeom>
        </p:spPr>
      </p:pic>
      <p:sp>
        <p:nvSpPr>
          <p:cNvPr id="6" name="Retângulo 5">
            <a:extLst>
              <a:ext uri="{FF2B5EF4-FFF2-40B4-BE49-F238E27FC236}">
                <a16:creationId xmlns:a16="http://schemas.microsoft.com/office/drawing/2014/main" id="{A6C51DF9-5DA4-4BE9-A5AA-CE48632A12EE}"/>
              </a:ext>
            </a:extLst>
          </p:cNvPr>
          <p:cNvSpPr/>
          <p:nvPr/>
        </p:nvSpPr>
        <p:spPr>
          <a:xfrm>
            <a:off x="5060428" y="328080"/>
            <a:ext cx="2071143" cy="397032"/>
          </a:xfrm>
          <a:prstGeom prst="rect">
            <a:avLst/>
          </a:prstGeom>
        </p:spPr>
        <p:txBody>
          <a:bodyPr wrap="none">
            <a:spAutoFit/>
          </a:bodyPr>
          <a:lstStyle/>
          <a:p>
            <a:pPr algn="ctr">
              <a:lnSpc>
                <a:spcPct val="90000"/>
              </a:lnSpc>
              <a:spcBef>
                <a:spcPct val="0"/>
              </a:spcBef>
              <a:spcAft>
                <a:spcPts val="600"/>
              </a:spcAft>
            </a:pPr>
            <a:r>
              <a:rPr lang="en-US"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Teoria do delito</a:t>
            </a:r>
            <a:endParaRPr lang="en-US" sz="2200" dirty="0">
              <a:latin typeface="Times New Roman" panose="02020603050405020304" pitchFamily="18" charset="0"/>
              <a:cs typeface="Times New Roman" panose="02020603050405020304" pitchFamily="18" charset="0"/>
            </a:endParaRPr>
          </a:p>
        </p:txBody>
      </p:sp>
      <p:sp>
        <p:nvSpPr>
          <p:cNvPr id="2" name="Retângulo 1">
            <a:extLst>
              <a:ext uri="{FF2B5EF4-FFF2-40B4-BE49-F238E27FC236}">
                <a16:creationId xmlns:a16="http://schemas.microsoft.com/office/drawing/2014/main" id="{2B4303E1-661B-4C48-8276-E1C59C3FB050}"/>
              </a:ext>
            </a:extLst>
          </p:cNvPr>
          <p:cNvSpPr/>
          <p:nvPr/>
        </p:nvSpPr>
        <p:spPr>
          <a:xfrm>
            <a:off x="225083" y="1244785"/>
            <a:ext cx="11542847" cy="6038641"/>
          </a:xfrm>
          <a:prstGeom prst="rect">
            <a:avLst/>
          </a:prstGeom>
        </p:spPr>
        <p:txBody>
          <a:bodyPr wrap="square">
            <a:spAutoFit/>
          </a:bodyPr>
          <a:lstStyle/>
          <a:p>
            <a:pPr marL="342900" indent="-342900" algn="just">
              <a:lnSpc>
                <a:spcPct val="150000"/>
              </a:lnSpc>
              <a:buFontTx/>
              <a:buChar char="-"/>
            </a:pPr>
            <a:r>
              <a:rPr lang="pt-BR" sz="2000" dirty="0">
                <a:latin typeface="Times New Roman" panose="02020603050405020304" pitchFamily="18" charset="0"/>
                <a:cs typeface="Times New Roman" panose="02020603050405020304" pitchFamily="18" charset="0"/>
              </a:rPr>
              <a:t>No momento da prática do delito, a embriaguez pode ter retirado do agente a capacidade de compreender o caráter ilícito do fato ou de se comportar conforme esse entendimento, contudo, o entendimento e a autodeterminação estavam presentes quando ele começou a se embriagar (a ação foi livre na causa). Por isso, a consciência e a vontade devem ser projetadas para o momento da prática da infração.</a:t>
            </a:r>
          </a:p>
          <a:p>
            <a:pPr marL="342900" indent="-342900" algn="just">
              <a:lnSpc>
                <a:spcPct val="150000"/>
              </a:lnSpc>
              <a:buFontTx/>
              <a:buChar char="-"/>
            </a:pPr>
            <a:endParaRPr lang="pt-BR" sz="2000" dirty="0">
              <a:latin typeface="Times New Roman" panose="02020603050405020304" pitchFamily="18" charset="0"/>
              <a:cs typeface="Times New Roman" panose="02020603050405020304" pitchFamily="18" charset="0"/>
            </a:endParaRPr>
          </a:p>
          <a:p>
            <a:pPr marL="342900" indent="-342900" algn="just">
              <a:lnSpc>
                <a:spcPct val="150000"/>
              </a:lnSpc>
              <a:buFontTx/>
              <a:buChar char="-"/>
            </a:pPr>
            <a:r>
              <a:rPr lang="pt-BR" sz="2000" dirty="0">
                <a:latin typeface="Times New Roman" panose="02020603050405020304" pitchFamily="18" charset="0"/>
                <a:cs typeface="Times New Roman" panose="02020603050405020304" pitchFamily="18" charset="0"/>
              </a:rPr>
              <a:t>Essa teoria não exclui a necessidade de se encontrar uma fundamentação dogmática para existência do crime. Por isso, a doutrina vem afirmando que a </a:t>
            </a:r>
            <a:r>
              <a:rPr lang="pt-BR" sz="2000" i="1" dirty="0" err="1">
                <a:latin typeface="Times New Roman" panose="02020603050405020304" pitchFamily="18" charset="0"/>
                <a:cs typeface="Times New Roman" panose="02020603050405020304" pitchFamily="18" charset="0"/>
              </a:rPr>
              <a:t>actio</a:t>
            </a:r>
            <a:r>
              <a:rPr lang="pt-BR" sz="2000" i="1" dirty="0">
                <a:latin typeface="Times New Roman" panose="02020603050405020304" pitchFamily="18" charset="0"/>
                <a:cs typeface="Times New Roman" panose="02020603050405020304" pitchFamily="18" charset="0"/>
              </a:rPr>
              <a:t> libera in causa</a:t>
            </a:r>
            <a:r>
              <a:rPr lang="pt-BR" sz="2000" dirty="0">
                <a:latin typeface="Times New Roman" panose="02020603050405020304" pitchFamily="18" charset="0"/>
                <a:cs typeface="Times New Roman" panose="02020603050405020304" pitchFamily="18" charset="0"/>
              </a:rPr>
              <a:t> deve ser interpretada restritivamente (apenas nos casos em que o agente, ao se embriagar, tem o desejo de praticar o crime ou, pelo menos, vislumbra tal possibilidade). Em outras palavras, é preciso que o dolo ou a culpa estejam presentes no momento em que o agente se embriaga. Se estiverem ausentes na origem, não haveria o que se projetar para o momento do fato, e a punição do agente constituiria responsabilidade penal objetiva (sem dolo nem culpa).</a:t>
            </a:r>
          </a:p>
          <a:p>
            <a:pPr algn="just">
              <a:lnSpc>
                <a:spcPct val="150000"/>
              </a:lnSpc>
            </a:pPr>
            <a:endParaRPr lang="pt-BR" sz="2000" b="1" dirty="0">
              <a:solidFill>
                <a:srgbClr val="0070C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10549802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42724698-43AB-4A34-A7CA-4445BBD2E3AD}"/>
              </a:ext>
            </a:extLst>
          </p:cNvPr>
          <p:cNvSpPr/>
          <p:nvPr/>
        </p:nvSpPr>
        <p:spPr>
          <a:xfrm>
            <a:off x="225083" y="1350499"/>
            <a:ext cx="10747717" cy="5507502"/>
          </a:xfrm>
          <a:prstGeom prst="rect">
            <a:avLst/>
          </a:prstGeom>
        </p:spPr>
        <p:txBody>
          <a:bodyPr vert="horz" lIns="91440" tIns="45720" rIns="91440" bIns="45720" rtlCol="0" anchor="b">
            <a:normAutofit/>
          </a:bodyPr>
          <a:lstStyle/>
          <a:p>
            <a:pPr algn="ctr">
              <a:lnSpc>
                <a:spcPct val="90000"/>
              </a:lnSpc>
              <a:spcBef>
                <a:spcPct val="0"/>
              </a:spcBef>
              <a:spcAft>
                <a:spcPts val="600"/>
              </a:spcAft>
            </a:pPr>
            <a:endParaRPr lang="en-US" sz="5400" dirty="0">
              <a:solidFill>
                <a:srgbClr val="FFFFFF"/>
              </a:solidFill>
              <a:latin typeface="+mj-lt"/>
              <a:ea typeface="+mj-ea"/>
              <a:cs typeface="+mj-cs"/>
            </a:endParaRPr>
          </a:p>
        </p:txBody>
      </p:sp>
      <p:pic>
        <p:nvPicPr>
          <p:cNvPr id="13" name="Imagem 12">
            <a:extLst>
              <a:ext uri="{FF2B5EF4-FFF2-40B4-BE49-F238E27FC236}">
                <a16:creationId xmlns:a16="http://schemas.microsoft.com/office/drawing/2014/main" id="{6D4EBD3F-0318-42DB-9DF8-43CA9A2F658B}"/>
              </a:ext>
            </a:extLst>
          </p:cNvPr>
          <p:cNvPicPr>
            <a:picLocks noChangeAspect="1"/>
          </p:cNvPicPr>
          <p:nvPr/>
        </p:nvPicPr>
        <p:blipFill>
          <a:blip r:embed="rId2"/>
          <a:stretch>
            <a:fillRect/>
          </a:stretch>
        </p:blipFill>
        <p:spPr>
          <a:xfrm>
            <a:off x="225083" y="205439"/>
            <a:ext cx="1294228" cy="1039346"/>
          </a:xfrm>
          <a:prstGeom prst="rect">
            <a:avLst/>
          </a:prstGeom>
        </p:spPr>
      </p:pic>
      <p:sp>
        <p:nvSpPr>
          <p:cNvPr id="6" name="Retângulo 5">
            <a:extLst>
              <a:ext uri="{FF2B5EF4-FFF2-40B4-BE49-F238E27FC236}">
                <a16:creationId xmlns:a16="http://schemas.microsoft.com/office/drawing/2014/main" id="{A6C51DF9-5DA4-4BE9-A5AA-CE48632A12EE}"/>
              </a:ext>
            </a:extLst>
          </p:cNvPr>
          <p:cNvSpPr/>
          <p:nvPr/>
        </p:nvSpPr>
        <p:spPr>
          <a:xfrm>
            <a:off x="5060428" y="328080"/>
            <a:ext cx="2071143" cy="397032"/>
          </a:xfrm>
          <a:prstGeom prst="rect">
            <a:avLst/>
          </a:prstGeom>
        </p:spPr>
        <p:txBody>
          <a:bodyPr wrap="none">
            <a:spAutoFit/>
          </a:bodyPr>
          <a:lstStyle/>
          <a:p>
            <a:pPr algn="ctr">
              <a:lnSpc>
                <a:spcPct val="90000"/>
              </a:lnSpc>
              <a:spcBef>
                <a:spcPct val="0"/>
              </a:spcBef>
              <a:spcAft>
                <a:spcPts val="600"/>
              </a:spcAft>
            </a:pPr>
            <a:r>
              <a:rPr lang="en-US"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Teoria do delito</a:t>
            </a:r>
            <a:endParaRPr lang="en-US" sz="2200" dirty="0">
              <a:latin typeface="Times New Roman" panose="02020603050405020304" pitchFamily="18" charset="0"/>
              <a:cs typeface="Times New Roman" panose="02020603050405020304" pitchFamily="18" charset="0"/>
            </a:endParaRPr>
          </a:p>
        </p:txBody>
      </p:sp>
      <p:sp>
        <p:nvSpPr>
          <p:cNvPr id="2" name="Retângulo 1">
            <a:extLst>
              <a:ext uri="{FF2B5EF4-FFF2-40B4-BE49-F238E27FC236}">
                <a16:creationId xmlns:a16="http://schemas.microsoft.com/office/drawing/2014/main" id="{2B4303E1-661B-4C48-8276-E1C59C3FB050}"/>
              </a:ext>
            </a:extLst>
          </p:cNvPr>
          <p:cNvSpPr/>
          <p:nvPr/>
        </p:nvSpPr>
        <p:spPr>
          <a:xfrm>
            <a:off x="225083" y="1244785"/>
            <a:ext cx="11542847" cy="6038641"/>
          </a:xfrm>
          <a:prstGeom prst="rect">
            <a:avLst/>
          </a:prstGeom>
        </p:spPr>
        <p:txBody>
          <a:bodyPr wrap="square">
            <a:spAutoFit/>
          </a:bodyPr>
          <a:lstStyle/>
          <a:p>
            <a:pPr algn="just">
              <a:lnSpc>
                <a:spcPct val="150000"/>
              </a:lnSpc>
            </a:pPr>
            <a:r>
              <a:rPr lang="pt-BR" sz="2000" b="1" dirty="0">
                <a:solidFill>
                  <a:srgbClr val="0070C0"/>
                </a:solidFill>
                <a:latin typeface="Times New Roman" panose="02020603050405020304" pitchFamily="18" charset="0"/>
                <a:cs typeface="Times New Roman" panose="02020603050405020304" pitchFamily="18" charset="0"/>
              </a:rPr>
              <a:t>12.1.3. Emoção e paixão: </a:t>
            </a:r>
            <a:r>
              <a:rPr lang="pt-BR" sz="2000" b="0" i="0" dirty="0">
                <a:solidFill>
                  <a:srgbClr val="000000"/>
                </a:solidFill>
                <a:effectLst/>
                <a:latin typeface="Times New Roman" panose="02020603050405020304" pitchFamily="18" charset="0"/>
                <a:cs typeface="Times New Roman" panose="02020603050405020304" pitchFamily="18" charset="0"/>
              </a:rPr>
              <a:t>Não excluem a imputabilidade penal.</a:t>
            </a:r>
          </a:p>
          <a:p>
            <a:pPr marL="457200" indent="-457200" algn="just">
              <a:lnSpc>
                <a:spcPct val="150000"/>
              </a:lnSpc>
              <a:buAutoNum type="alphaLcParenR"/>
            </a:pPr>
            <a:r>
              <a:rPr lang="pt-BR" sz="2000" b="0" i="0" dirty="0">
                <a:solidFill>
                  <a:srgbClr val="000000"/>
                </a:solidFill>
                <a:effectLst/>
                <a:latin typeface="Times New Roman" panose="02020603050405020304" pitchFamily="18" charset="0"/>
                <a:cs typeface="Times New Roman" panose="02020603050405020304" pitchFamily="18" charset="0"/>
              </a:rPr>
              <a:t>Emoção: É um sentimento súbito, passageiro, provocando alteração momentânea.</a:t>
            </a:r>
          </a:p>
          <a:p>
            <a:pPr marL="457200" indent="-457200" algn="just">
              <a:lnSpc>
                <a:spcPct val="150000"/>
              </a:lnSpc>
              <a:buAutoNum type="alphaLcParenR"/>
            </a:pPr>
            <a:r>
              <a:rPr lang="pt-BR" sz="2000" b="0" i="0" dirty="0">
                <a:solidFill>
                  <a:srgbClr val="000000"/>
                </a:solidFill>
                <a:effectLst/>
                <a:latin typeface="Times New Roman" panose="02020603050405020304" pitchFamily="18" charset="0"/>
                <a:cs typeface="Times New Roman" panose="02020603050405020304" pitchFamily="18" charset="0"/>
              </a:rPr>
              <a:t>Paixão: Sentimento que surge lentamente, duradouro.</a:t>
            </a:r>
          </a:p>
          <a:p>
            <a:pPr algn="just">
              <a:lnSpc>
                <a:spcPct val="150000"/>
              </a:lnSpc>
            </a:pPr>
            <a:endParaRPr lang="pt-BR" sz="2000" b="1" dirty="0">
              <a:solidFill>
                <a:srgbClr val="0070C0"/>
              </a:solidFill>
              <a:latin typeface="Times New Roman" panose="02020603050405020304" pitchFamily="18" charset="0"/>
              <a:cs typeface="Times New Roman" panose="02020603050405020304" pitchFamily="18" charset="0"/>
            </a:endParaRPr>
          </a:p>
          <a:p>
            <a:pPr marL="365125" algn="just">
              <a:lnSpc>
                <a:spcPct val="150000"/>
              </a:lnSpc>
            </a:pPr>
            <a:r>
              <a:rPr lang="pt-BR" sz="2000" b="0" i="0" dirty="0">
                <a:solidFill>
                  <a:srgbClr val="000000"/>
                </a:solidFill>
                <a:effectLst/>
                <a:latin typeface="Times New Roman" panose="02020603050405020304" pitchFamily="18" charset="0"/>
                <a:cs typeface="Times New Roman" panose="02020603050405020304" pitchFamily="18" charset="0"/>
              </a:rPr>
              <a:t>Art. 28 - Não excluem a imputabilidade penal:         </a:t>
            </a:r>
          </a:p>
          <a:p>
            <a:pPr marL="365125" algn="just">
              <a:lnSpc>
                <a:spcPct val="150000"/>
              </a:lnSpc>
            </a:pPr>
            <a:r>
              <a:rPr lang="pt-BR" sz="2000" b="0" i="0" dirty="0">
                <a:solidFill>
                  <a:srgbClr val="000000"/>
                </a:solidFill>
                <a:effectLst/>
                <a:latin typeface="Times New Roman" panose="02020603050405020304" pitchFamily="18" charset="0"/>
                <a:cs typeface="Times New Roman" panose="02020603050405020304" pitchFamily="18" charset="0"/>
              </a:rPr>
              <a:t>I - a emoção ou a paixão</a:t>
            </a:r>
          </a:p>
          <a:p>
            <a:pPr marL="365125" algn="just">
              <a:lnSpc>
                <a:spcPct val="150000"/>
              </a:lnSpc>
            </a:pPr>
            <a:endParaRPr lang="pt-BR" sz="2000" dirty="0">
              <a:solidFill>
                <a:srgbClr val="000000"/>
              </a:solidFill>
              <a:latin typeface="Times New Roman" panose="02020603050405020304" pitchFamily="18" charset="0"/>
              <a:cs typeface="Times New Roman" panose="02020603050405020304" pitchFamily="18" charset="0"/>
            </a:endParaRPr>
          </a:p>
          <a:p>
            <a:pPr marL="342900" indent="-342900" algn="just">
              <a:lnSpc>
                <a:spcPct val="150000"/>
              </a:lnSpc>
              <a:buFontTx/>
              <a:buChar char="-"/>
            </a:pPr>
            <a:r>
              <a:rPr lang="pt-BR" sz="2000" dirty="0">
                <a:solidFill>
                  <a:srgbClr val="000000"/>
                </a:solidFill>
                <a:latin typeface="Times New Roman" panose="02020603050405020304" pitchFamily="18" charset="0"/>
                <a:cs typeface="Times New Roman" panose="02020603050405020304" pitchFamily="18" charset="0"/>
              </a:rPr>
              <a:t>Violenta emoção: pode ser atenuante ou causa de diminuição de pena.</a:t>
            </a:r>
          </a:p>
          <a:p>
            <a:pPr marL="342900" indent="22225" algn="just">
              <a:lnSpc>
                <a:spcPct val="150000"/>
              </a:lnSpc>
            </a:pPr>
            <a:endParaRPr lang="pt-BR" sz="2000" b="0" i="0" dirty="0">
              <a:solidFill>
                <a:srgbClr val="000000"/>
              </a:solidFill>
              <a:effectLst/>
              <a:latin typeface="Times New Roman" panose="02020603050405020304" pitchFamily="18" charset="0"/>
              <a:cs typeface="Times New Roman" panose="02020603050405020304" pitchFamily="18" charset="0"/>
            </a:endParaRPr>
          </a:p>
          <a:p>
            <a:pPr marL="342900" indent="22225" algn="just">
              <a:lnSpc>
                <a:spcPct val="150000"/>
              </a:lnSpc>
            </a:pPr>
            <a:r>
              <a:rPr lang="pt-BR" sz="2000" i="0" dirty="0">
                <a:solidFill>
                  <a:srgbClr val="000000"/>
                </a:solidFill>
                <a:effectLst/>
                <a:latin typeface="Times New Roman" panose="02020603050405020304" pitchFamily="18" charset="0"/>
                <a:cs typeface="Times New Roman" panose="02020603050405020304" pitchFamily="18" charset="0"/>
              </a:rPr>
              <a:t>Art. 65 - São circunstâncias que sempre atenuam a pena:     </a:t>
            </a:r>
          </a:p>
          <a:p>
            <a:pPr marL="342900" indent="22225" algn="just">
              <a:lnSpc>
                <a:spcPct val="150000"/>
              </a:lnSpc>
            </a:pPr>
            <a:r>
              <a:rPr lang="pt-BR" sz="2000" dirty="0">
                <a:solidFill>
                  <a:srgbClr val="000000"/>
                </a:solidFill>
                <a:latin typeface="Times New Roman" panose="02020603050405020304" pitchFamily="18" charset="0"/>
                <a:cs typeface="Times New Roman" panose="02020603050405020304" pitchFamily="18" charset="0"/>
              </a:rPr>
              <a:t>(...)</a:t>
            </a:r>
            <a:r>
              <a:rPr lang="pt-BR" sz="2000" i="0" dirty="0">
                <a:solidFill>
                  <a:srgbClr val="000000"/>
                </a:solidFill>
                <a:effectLst/>
                <a:latin typeface="Times New Roman" panose="02020603050405020304" pitchFamily="18" charset="0"/>
                <a:cs typeface="Times New Roman" panose="02020603050405020304" pitchFamily="18" charset="0"/>
              </a:rPr>
              <a:t> </a:t>
            </a:r>
          </a:p>
          <a:p>
            <a:pPr marL="342900" indent="22225" algn="just">
              <a:lnSpc>
                <a:spcPct val="150000"/>
              </a:lnSpc>
            </a:pPr>
            <a:r>
              <a:rPr lang="pt-BR" sz="2000" i="0" dirty="0">
                <a:solidFill>
                  <a:srgbClr val="000000"/>
                </a:solidFill>
                <a:effectLst/>
                <a:latin typeface="Times New Roman" panose="02020603050405020304" pitchFamily="18" charset="0"/>
                <a:cs typeface="Times New Roman" panose="02020603050405020304" pitchFamily="18" charset="0"/>
              </a:rPr>
              <a:t>III - ter o agente:</a:t>
            </a:r>
          </a:p>
          <a:p>
            <a:pPr marL="342900" indent="22225" algn="just">
              <a:lnSpc>
                <a:spcPct val="150000"/>
              </a:lnSpc>
            </a:pPr>
            <a:r>
              <a:rPr lang="pt-BR" sz="2000" b="0" i="0" dirty="0">
                <a:solidFill>
                  <a:srgbClr val="000000"/>
                </a:solidFill>
                <a:effectLst/>
                <a:latin typeface="Times New Roman" panose="02020603050405020304" pitchFamily="18" charset="0"/>
                <a:cs typeface="Times New Roman" panose="02020603050405020304" pitchFamily="18" charset="0"/>
              </a:rPr>
              <a:t>       </a:t>
            </a:r>
            <a:endParaRPr lang="pt-BR" sz="20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4298175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42724698-43AB-4A34-A7CA-4445BBD2E3AD}"/>
              </a:ext>
            </a:extLst>
          </p:cNvPr>
          <p:cNvSpPr/>
          <p:nvPr/>
        </p:nvSpPr>
        <p:spPr>
          <a:xfrm>
            <a:off x="225083" y="1350499"/>
            <a:ext cx="10747717" cy="5507502"/>
          </a:xfrm>
          <a:prstGeom prst="rect">
            <a:avLst/>
          </a:prstGeom>
        </p:spPr>
        <p:txBody>
          <a:bodyPr vert="horz" lIns="91440" tIns="45720" rIns="91440" bIns="45720" rtlCol="0" anchor="b">
            <a:normAutofit/>
          </a:bodyPr>
          <a:lstStyle/>
          <a:p>
            <a:pPr algn="ctr">
              <a:lnSpc>
                <a:spcPct val="90000"/>
              </a:lnSpc>
              <a:spcBef>
                <a:spcPct val="0"/>
              </a:spcBef>
              <a:spcAft>
                <a:spcPts val="600"/>
              </a:spcAft>
            </a:pPr>
            <a:endParaRPr lang="en-US" sz="5400" dirty="0">
              <a:solidFill>
                <a:srgbClr val="FFFFFF"/>
              </a:solidFill>
              <a:latin typeface="+mj-lt"/>
              <a:ea typeface="+mj-ea"/>
              <a:cs typeface="+mj-cs"/>
            </a:endParaRPr>
          </a:p>
        </p:txBody>
      </p:sp>
      <p:pic>
        <p:nvPicPr>
          <p:cNvPr id="13" name="Imagem 12">
            <a:extLst>
              <a:ext uri="{FF2B5EF4-FFF2-40B4-BE49-F238E27FC236}">
                <a16:creationId xmlns:a16="http://schemas.microsoft.com/office/drawing/2014/main" id="{6D4EBD3F-0318-42DB-9DF8-43CA9A2F658B}"/>
              </a:ext>
            </a:extLst>
          </p:cNvPr>
          <p:cNvPicPr>
            <a:picLocks noChangeAspect="1"/>
          </p:cNvPicPr>
          <p:nvPr/>
        </p:nvPicPr>
        <p:blipFill>
          <a:blip r:embed="rId2"/>
          <a:stretch>
            <a:fillRect/>
          </a:stretch>
        </p:blipFill>
        <p:spPr>
          <a:xfrm>
            <a:off x="225083" y="205439"/>
            <a:ext cx="1294228" cy="1039346"/>
          </a:xfrm>
          <a:prstGeom prst="rect">
            <a:avLst/>
          </a:prstGeom>
        </p:spPr>
      </p:pic>
      <p:sp>
        <p:nvSpPr>
          <p:cNvPr id="6" name="Retângulo 5">
            <a:extLst>
              <a:ext uri="{FF2B5EF4-FFF2-40B4-BE49-F238E27FC236}">
                <a16:creationId xmlns:a16="http://schemas.microsoft.com/office/drawing/2014/main" id="{A6C51DF9-5DA4-4BE9-A5AA-CE48632A12EE}"/>
              </a:ext>
            </a:extLst>
          </p:cNvPr>
          <p:cNvSpPr/>
          <p:nvPr/>
        </p:nvSpPr>
        <p:spPr>
          <a:xfrm>
            <a:off x="5060428" y="328080"/>
            <a:ext cx="2071143" cy="397032"/>
          </a:xfrm>
          <a:prstGeom prst="rect">
            <a:avLst/>
          </a:prstGeom>
        </p:spPr>
        <p:txBody>
          <a:bodyPr wrap="none">
            <a:spAutoFit/>
          </a:bodyPr>
          <a:lstStyle/>
          <a:p>
            <a:pPr algn="ctr">
              <a:lnSpc>
                <a:spcPct val="90000"/>
              </a:lnSpc>
              <a:spcBef>
                <a:spcPct val="0"/>
              </a:spcBef>
              <a:spcAft>
                <a:spcPts val="600"/>
              </a:spcAft>
            </a:pPr>
            <a:r>
              <a:rPr lang="en-US"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Teoria do delito</a:t>
            </a:r>
            <a:endParaRPr lang="en-US" sz="2200" dirty="0">
              <a:latin typeface="Times New Roman" panose="02020603050405020304" pitchFamily="18" charset="0"/>
              <a:cs typeface="Times New Roman" panose="02020603050405020304" pitchFamily="18" charset="0"/>
            </a:endParaRPr>
          </a:p>
        </p:txBody>
      </p:sp>
      <p:sp>
        <p:nvSpPr>
          <p:cNvPr id="2" name="Retângulo 1">
            <a:extLst>
              <a:ext uri="{FF2B5EF4-FFF2-40B4-BE49-F238E27FC236}">
                <a16:creationId xmlns:a16="http://schemas.microsoft.com/office/drawing/2014/main" id="{2B4303E1-661B-4C48-8276-E1C59C3FB050}"/>
              </a:ext>
            </a:extLst>
          </p:cNvPr>
          <p:cNvSpPr/>
          <p:nvPr/>
        </p:nvSpPr>
        <p:spPr>
          <a:xfrm>
            <a:off x="225083" y="1244785"/>
            <a:ext cx="11542847" cy="6038641"/>
          </a:xfrm>
          <a:prstGeom prst="rect">
            <a:avLst/>
          </a:prstGeom>
        </p:spPr>
        <p:txBody>
          <a:bodyPr wrap="square">
            <a:spAutoFit/>
          </a:bodyPr>
          <a:lstStyle/>
          <a:p>
            <a:pPr marL="360000" algn="just">
              <a:lnSpc>
                <a:spcPct val="150000"/>
              </a:lnSpc>
            </a:pPr>
            <a:r>
              <a:rPr lang="pt-BR" sz="2000" b="0" i="0" dirty="0">
                <a:solidFill>
                  <a:srgbClr val="000000"/>
                </a:solidFill>
                <a:effectLst/>
                <a:latin typeface="Times New Roman" panose="02020603050405020304" pitchFamily="18" charset="0"/>
                <a:cs typeface="Times New Roman" panose="02020603050405020304" pitchFamily="18" charset="0"/>
              </a:rPr>
              <a:t>(...)</a:t>
            </a:r>
          </a:p>
          <a:p>
            <a:pPr marL="360000" algn="just">
              <a:lnSpc>
                <a:spcPct val="150000"/>
              </a:lnSpc>
            </a:pPr>
            <a:r>
              <a:rPr lang="pt-BR" sz="2000" b="0" i="0" dirty="0">
                <a:solidFill>
                  <a:srgbClr val="000000"/>
                </a:solidFill>
                <a:effectLst/>
                <a:latin typeface="Times New Roman" panose="02020603050405020304" pitchFamily="18" charset="0"/>
                <a:cs typeface="Times New Roman" panose="02020603050405020304" pitchFamily="18" charset="0"/>
              </a:rPr>
              <a:t>c) cometido o crime sob coação a que podia resistir, ou em cumprimento de ordem de autoridade superior, ou </a:t>
            </a:r>
            <a:r>
              <a:rPr lang="pt-BR" sz="2000" b="0" i="0" u="sng" dirty="0">
                <a:solidFill>
                  <a:srgbClr val="000000"/>
                </a:solidFill>
                <a:effectLst/>
                <a:latin typeface="Times New Roman" panose="02020603050405020304" pitchFamily="18" charset="0"/>
                <a:cs typeface="Times New Roman" panose="02020603050405020304" pitchFamily="18" charset="0"/>
              </a:rPr>
              <a:t>sob a </a:t>
            </a:r>
            <a:r>
              <a:rPr lang="pt-BR" sz="2000" b="1" i="0" u="sng" dirty="0">
                <a:solidFill>
                  <a:srgbClr val="000000"/>
                </a:solidFill>
                <a:effectLst/>
                <a:latin typeface="Times New Roman" panose="02020603050405020304" pitchFamily="18" charset="0"/>
                <a:cs typeface="Times New Roman" panose="02020603050405020304" pitchFamily="18" charset="0"/>
              </a:rPr>
              <a:t>influência</a:t>
            </a:r>
            <a:r>
              <a:rPr lang="pt-BR" sz="2000" b="0" i="0" u="sng" dirty="0">
                <a:solidFill>
                  <a:srgbClr val="000000"/>
                </a:solidFill>
                <a:effectLst/>
                <a:latin typeface="Times New Roman" panose="02020603050405020304" pitchFamily="18" charset="0"/>
                <a:cs typeface="Times New Roman" panose="02020603050405020304" pitchFamily="18" charset="0"/>
              </a:rPr>
              <a:t> de violenta emoção, provocada por ato injusto da vítima</a:t>
            </a:r>
            <a:r>
              <a:rPr lang="pt-BR" sz="2000" b="0" i="0" dirty="0">
                <a:solidFill>
                  <a:srgbClr val="000000"/>
                </a:solidFill>
                <a:effectLst/>
                <a:latin typeface="Times New Roman" panose="02020603050405020304" pitchFamily="18" charset="0"/>
                <a:cs typeface="Times New Roman" panose="02020603050405020304" pitchFamily="18" charset="0"/>
              </a:rPr>
              <a:t>;</a:t>
            </a:r>
          </a:p>
          <a:p>
            <a:pPr marL="360000" algn="just">
              <a:lnSpc>
                <a:spcPct val="150000"/>
              </a:lnSpc>
            </a:pPr>
            <a:endParaRPr lang="pt-BR" sz="2000" dirty="0">
              <a:solidFill>
                <a:srgbClr val="000000"/>
              </a:solidFill>
              <a:latin typeface="Times New Roman" panose="02020603050405020304" pitchFamily="18" charset="0"/>
              <a:cs typeface="Times New Roman" panose="02020603050405020304" pitchFamily="18" charset="0"/>
            </a:endParaRPr>
          </a:p>
          <a:p>
            <a:pPr marL="360000" algn="just">
              <a:lnSpc>
                <a:spcPct val="150000"/>
              </a:lnSpc>
            </a:pPr>
            <a:r>
              <a:rPr lang="pt-BR" sz="2000" b="0" i="0" dirty="0">
                <a:solidFill>
                  <a:srgbClr val="000000"/>
                </a:solidFill>
                <a:effectLst/>
                <a:latin typeface="Arial" panose="020B0604020202020204" pitchFamily="34" charset="0"/>
              </a:rPr>
              <a:t> </a:t>
            </a:r>
            <a:r>
              <a:rPr lang="pt-BR" sz="2000" b="0" i="0" dirty="0">
                <a:solidFill>
                  <a:srgbClr val="000000"/>
                </a:solidFill>
                <a:effectLst/>
                <a:latin typeface="Times New Roman" panose="02020603050405020304" pitchFamily="18" charset="0"/>
                <a:cs typeface="Times New Roman" panose="02020603050405020304" pitchFamily="18" charset="0"/>
              </a:rPr>
              <a:t>Art. 121. Matar alguém:</a:t>
            </a:r>
          </a:p>
          <a:p>
            <a:pPr marL="360000" algn="just">
              <a:lnSpc>
                <a:spcPct val="150000"/>
              </a:lnSpc>
            </a:pPr>
            <a:r>
              <a:rPr lang="pt-BR" sz="2000" b="0" i="0" dirty="0">
                <a:solidFill>
                  <a:srgbClr val="000000"/>
                </a:solidFill>
                <a:effectLst/>
                <a:latin typeface="Times New Roman" panose="02020603050405020304" pitchFamily="18" charset="0"/>
                <a:cs typeface="Times New Roman" panose="02020603050405020304" pitchFamily="18" charset="0"/>
              </a:rPr>
              <a:t> Pena - reclusão, de seis a vinte anos.</a:t>
            </a:r>
          </a:p>
          <a:p>
            <a:pPr marL="360000" algn="just">
              <a:lnSpc>
                <a:spcPct val="150000"/>
              </a:lnSpc>
            </a:pPr>
            <a:r>
              <a:rPr lang="pt-BR" sz="2000" b="0" i="0" dirty="0">
                <a:solidFill>
                  <a:srgbClr val="000000"/>
                </a:solidFill>
                <a:effectLst/>
                <a:latin typeface="Times New Roman" panose="02020603050405020304" pitchFamily="18" charset="0"/>
                <a:cs typeface="Times New Roman" panose="02020603050405020304" pitchFamily="18" charset="0"/>
              </a:rPr>
              <a:t>§ 1º Se o agente comete o crime impelido por motivo de relevante valor social ou moral, ou </a:t>
            </a:r>
            <a:r>
              <a:rPr lang="pt-BR" sz="2000" b="0" i="0" u="sng" dirty="0">
                <a:solidFill>
                  <a:srgbClr val="000000"/>
                </a:solidFill>
                <a:effectLst/>
                <a:latin typeface="Times New Roman" panose="02020603050405020304" pitchFamily="18" charset="0"/>
                <a:cs typeface="Times New Roman" panose="02020603050405020304" pitchFamily="18" charset="0"/>
              </a:rPr>
              <a:t>sob o domínio de violenta emoção, logo em seguida a injusta provocação da vítima</a:t>
            </a:r>
            <a:r>
              <a:rPr lang="pt-BR" sz="2000" b="0" i="0" dirty="0">
                <a:solidFill>
                  <a:srgbClr val="000000"/>
                </a:solidFill>
                <a:effectLst/>
                <a:latin typeface="Times New Roman" panose="02020603050405020304" pitchFamily="18" charset="0"/>
                <a:cs typeface="Times New Roman" panose="02020603050405020304" pitchFamily="18" charset="0"/>
              </a:rPr>
              <a:t>, o juiz pode reduzir a pena de um sexto a um terço.</a:t>
            </a:r>
          </a:p>
          <a:p>
            <a:pPr marL="360000" algn="just">
              <a:lnSpc>
                <a:spcPct val="150000"/>
              </a:lnSpc>
            </a:pPr>
            <a:endParaRPr lang="pt-BR" sz="2000" dirty="0">
              <a:solidFill>
                <a:srgbClr val="000000"/>
              </a:solidFill>
              <a:latin typeface="Times New Roman" panose="02020603050405020304" pitchFamily="18" charset="0"/>
              <a:cs typeface="Times New Roman" panose="02020603050405020304" pitchFamily="18" charset="0"/>
            </a:endParaRPr>
          </a:p>
          <a:p>
            <a:pPr algn="just">
              <a:lnSpc>
                <a:spcPct val="150000"/>
              </a:lnSpc>
            </a:pPr>
            <a:r>
              <a:rPr lang="pt-BR" sz="2000" b="1" dirty="0">
                <a:solidFill>
                  <a:srgbClr val="0070C0"/>
                </a:solidFill>
                <a:latin typeface="Times New Roman" panose="02020603050405020304" pitchFamily="18" charset="0"/>
                <a:cs typeface="Times New Roman" panose="02020603050405020304" pitchFamily="18" charset="0"/>
              </a:rPr>
              <a:t>12.2. Potencial consciência da ilicitude:</a:t>
            </a:r>
            <a:endParaRPr lang="pt-BR" sz="2000" dirty="0">
              <a:solidFill>
                <a:srgbClr val="000000"/>
              </a:solidFill>
              <a:latin typeface="Times New Roman" panose="02020603050405020304" pitchFamily="18" charset="0"/>
              <a:cs typeface="Times New Roman" panose="02020603050405020304" pitchFamily="18" charset="0"/>
            </a:endParaRPr>
          </a:p>
          <a:p>
            <a:pPr algn="just">
              <a:lnSpc>
                <a:spcPct val="150000"/>
              </a:lnSpc>
            </a:pPr>
            <a:endParaRPr lang="pt-BR" sz="2000" b="0" i="0" dirty="0">
              <a:solidFill>
                <a:srgbClr val="000000"/>
              </a:solidFill>
              <a:effectLst/>
              <a:latin typeface="Times New Roman" panose="02020603050405020304" pitchFamily="18" charset="0"/>
              <a:cs typeface="Times New Roman" panose="02020603050405020304" pitchFamily="18" charset="0"/>
            </a:endParaRPr>
          </a:p>
          <a:p>
            <a:pPr algn="just">
              <a:lnSpc>
                <a:spcPct val="150000"/>
              </a:lnSpc>
            </a:pPr>
            <a:endParaRPr lang="pt-BR" sz="2000" b="1" dirty="0">
              <a:solidFill>
                <a:srgbClr val="0070C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96856744"/>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42724698-43AB-4A34-A7CA-4445BBD2E3AD}"/>
              </a:ext>
            </a:extLst>
          </p:cNvPr>
          <p:cNvSpPr/>
          <p:nvPr/>
        </p:nvSpPr>
        <p:spPr>
          <a:xfrm>
            <a:off x="225083" y="1350499"/>
            <a:ext cx="10747717" cy="5507502"/>
          </a:xfrm>
          <a:prstGeom prst="rect">
            <a:avLst/>
          </a:prstGeom>
        </p:spPr>
        <p:txBody>
          <a:bodyPr vert="horz" lIns="91440" tIns="45720" rIns="91440" bIns="45720" rtlCol="0" anchor="b">
            <a:normAutofit/>
          </a:bodyPr>
          <a:lstStyle/>
          <a:p>
            <a:pPr algn="ctr">
              <a:lnSpc>
                <a:spcPct val="90000"/>
              </a:lnSpc>
              <a:spcBef>
                <a:spcPct val="0"/>
              </a:spcBef>
              <a:spcAft>
                <a:spcPts val="600"/>
              </a:spcAft>
            </a:pPr>
            <a:endParaRPr lang="en-US" sz="5400" dirty="0">
              <a:solidFill>
                <a:srgbClr val="FFFFFF"/>
              </a:solidFill>
              <a:latin typeface="+mj-lt"/>
              <a:ea typeface="+mj-ea"/>
              <a:cs typeface="+mj-cs"/>
            </a:endParaRPr>
          </a:p>
        </p:txBody>
      </p:sp>
      <p:pic>
        <p:nvPicPr>
          <p:cNvPr id="13" name="Imagem 12">
            <a:extLst>
              <a:ext uri="{FF2B5EF4-FFF2-40B4-BE49-F238E27FC236}">
                <a16:creationId xmlns:a16="http://schemas.microsoft.com/office/drawing/2014/main" id="{6D4EBD3F-0318-42DB-9DF8-43CA9A2F658B}"/>
              </a:ext>
            </a:extLst>
          </p:cNvPr>
          <p:cNvPicPr>
            <a:picLocks noChangeAspect="1"/>
          </p:cNvPicPr>
          <p:nvPr/>
        </p:nvPicPr>
        <p:blipFill>
          <a:blip r:embed="rId2"/>
          <a:stretch>
            <a:fillRect/>
          </a:stretch>
        </p:blipFill>
        <p:spPr>
          <a:xfrm>
            <a:off x="225083" y="205439"/>
            <a:ext cx="1294228" cy="1039346"/>
          </a:xfrm>
          <a:prstGeom prst="rect">
            <a:avLst/>
          </a:prstGeom>
        </p:spPr>
      </p:pic>
      <p:sp>
        <p:nvSpPr>
          <p:cNvPr id="6" name="Retângulo 5">
            <a:extLst>
              <a:ext uri="{FF2B5EF4-FFF2-40B4-BE49-F238E27FC236}">
                <a16:creationId xmlns:a16="http://schemas.microsoft.com/office/drawing/2014/main" id="{A6C51DF9-5DA4-4BE9-A5AA-CE48632A12EE}"/>
              </a:ext>
            </a:extLst>
          </p:cNvPr>
          <p:cNvSpPr/>
          <p:nvPr/>
        </p:nvSpPr>
        <p:spPr>
          <a:xfrm>
            <a:off x="5060428" y="328080"/>
            <a:ext cx="2071143" cy="397032"/>
          </a:xfrm>
          <a:prstGeom prst="rect">
            <a:avLst/>
          </a:prstGeom>
        </p:spPr>
        <p:txBody>
          <a:bodyPr wrap="none">
            <a:spAutoFit/>
          </a:bodyPr>
          <a:lstStyle/>
          <a:p>
            <a:pPr algn="ctr">
              <a:lnSpc>
                <a:spcPct val="90000"/>
              </a:lnSpc>
              <a:spcBef>
                <a:spcPct val="0"/>
              </a:spcBef>
              <a:spcAft>
                <a:spcPts val="600"/>
              </a:spcAft>
            </a:pPr>
            <a:r>
              <a:rPr lang="en-US"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Teoria do delito</a:t>
            </a:r>
            <a:endParaRPr lang="en-US" sz="2200" dirty="0">
              <a:latin typeface="Times New Roman" panose="02020603050405020304" pitchFamily="18" charset="0"/>
              <a:cs typeface="Times New Roman" panose="02020603050405020304" pitchFamily="18" charset="0"/>
            </a:endParaRPr>
          </a:p>
        </p:txBody>
      </p:sp>
      <p:sp>
        <p:nvSpPr>
          <p:cNvPr id="2" name="Retângulo 1">
            <a:extLst>
              <a:ext uri="{FF2B5EF4-FFF2-40B4-BE49-F238E27FC236}">
                <a16:creationId xmlns:a16="http://schemas.microsoft.com/office/drawing/2014/main" id="{2B4303E1-661B-4C48-8276-E1C59C3FB050}"/>
              </a:ext>
            </a:extLst>
          </p:cNvPr>
          <p:cNvSpPr/>
          <p:nvPr/>
        </p:nvSpPr>
        <p:spPr>
          <a:xfrm>
            <a:off x="225083" y="1244785"/>
            <a:ext cx="11542847" cy="5576976"/>
          </a:xfrm>
          <a:prstGeom prst="rect">
            <a:avLst/>
          </a:prstGeom>
        </p:spPr>
        <p:txBody>
          <a:bodyPr wrap="square">
            <a:spAutoFit/>
          </a:bodyPr>
          <a:lstStyle/>
          <a:p>
            <a:pPr marL="342900" indent="-342900" algn="just">
              <a:lnSpc>
                <a:spcPct val="150000"/>
              </a:lnSpc>
              <a:buFontTx/>
              <a:buChar char="-"/>
            </a:pPr>
            <a:r>
              <a:rPr lang="pt-BR" sz="2000" dirty="0">
                <a:latin typeface="Times New Roman" panose="02020603050405020304" pitchFamily="18" charset="0"/>
                <a:cs typeface="Times New Roman" panose="02020603050405020304" pitchFamily="18" charset="0"/>
              </a:rPr>
              <a:t>Conceito: A consciência da ilicitude diz respeito à ciência que se espera, de qualquer pessoa, do que é ilícito, ou seja, é a aptidão para reconhecer que seu comportamento não encontra respaldo no direito.</a:t>
            </a:r>
          </a:p>
          <a:p>
            <a:pPr marL="342900" indent="-342900" algn="just">
              <a:lnSpc>
                <a:spcPct val="150000"/>
              </a:lnSpc>
              <a:buFontTx/>
              <a:buChar char="-"/>
            </a:pPr>
            <a:endParaRPr lang="pt-BR" sz="2000" dirty="0">
              <a:latin typeface="Times New Roman" panose="02020603050405020304" pitchFamily="18" charset="0"/>
              <a:cs typeface="Times New Roman" panose="02020603050405020304" pitchFamily="18" charset="0"/>
            </a:endParaRPr>
          </a:p>
          <a:p>
            <a:pPr marL="342900" indent="-342900" algn="just">
              <a:lnSpc>
                <a:spcPct val="150000"/>
              </a:lnSpc>
              <a:buFontTx/>
              <a:buChar char="-"/>
            </a:pPr>
            <a:r>
              <a:rPr lang="pt-BR" sz="2000" dirty="0">
                <a:latin typeface="Times New Roman" panose="02020603050405020304" pitchFamily="18" charset="0"/>
                <a:cs typeface="Times New Roman" panose="02020603050405020304" pitchFamily="18" charset="0"/>
              </a:rPr>
              <a:t>Objeto do conhecimento: é a contradição ao Direito. A consciência da antijuridicidade consistirá em saber que o comportamento realizado é contrário ao Direito.</a:t>
            </a:r>
          </a:p>
          <a:p>
            <a:pPr marL="342900" indent="-342900" algn="just">
              <a:lnSpc>
                <a:spcPct val="150000"/>
              </a:lnSpc>
              <a:buFontTx/>
              <a:buChar char="-"/>
            </a:pPr>
            <a:endParaRPr lang="pt-BR" sz="2000" dirty="0">
              <a:latin typeface="Times New Roman" panose="02020603050405020304" pitchFamily="18" charset="0"/>
              <a:cs typeface="Times New Roman" panose="02020603050405020304" pitchFamily="18" charset="0"/>
            </a:endParaRPr>
          </a:p>
          <a:p>
            <a:pPr marL="342900" indent="-342900" algn="just">
              <a:lnSpc>
                <a:spcPct val="150000"/>
              </a:lnSpc>
              <a:buFontTx/>
              <a:buChar char="-"/>
            </a:pPr>
            <a:r>
              <a:rPr lang="pt-BR" sz="2000" dirty="0">
                <a:latin typeface="Times New Roman" panose="02020603050405020304" pitchFamily="18" charset="0"/>
                <a:cs typeface="Times New Roman" panose="02020603050405020304" pitchFamily="18" charset="0"/>
              </a:rPr>
              <a:t>Conteúdo do conhecimento: desde Edmund </a:t>
            </a:r>
            <a:r>
              <a:rPr lang="pt-BR" sz="2000" dirty="0" err="1">
                <a:latin typeface="Times New Roman" panose="02020603050405020304" pitchFamily="18" charset="0"/>
                <a:cs typeface="Times New Roman" panose="02020603050405020304" pitchFamily="18" charset="0"/>
              </a:rPr>
              <a:t>Mezger</a:t>
            </a:r>
            <a:r>
              <a:rPr lang="pt-BR" sz="2000" dirty="0">
                <a:latin typeface="Times New Roman" panose="02020603050405020304" pitchFamily="18" charset="0"/>
                <a:cs typeface="Times New Roman" panose="02020603050405020304" pitchFamily="18" charset="0"/>
              </a:rPr>
              <a:t> sustenta-se que se trata de uma compreensão equivalente ao conhecimento do profano, ou seja, do aspecto antissocial do comportamento. Portanto, a aferição da potencial consciência da ilicitude contenta-se com a percepção de um leigo. Trata-se da </a:t>
            </a:r>
            <a:r>
              <a:rPr lang="pt-BR" sz="2000" b="1" dirty="0">
                <a:latin typeface="Times New Roman" panose="02020603050405020304" pitchFamily="18" charset="0"/>
                <a:cs typeface="Times New Roman" panose="02020603050405020304" pitchFamily="18" charset="0"/>
              </a:rPr>
              <a:t>valoração paralela na esfera do profano</a:t>
            </a:r>
            <a:r>
              <a:rPr lang="pt-BR" sz="2000" dirty="0">
                <a:latin typeface="Times New Roman" panose="02020603050405020304" pitchFamily="18" charset="0"/>
                <a:cs typeface="Times New Roman" panose="02020603050405020304" pitchFamily="18" charset="0"/>
              </a:rPr>
              <a:t>: Profano é aquele não conhecedor da ciência do Direito. Sua noção do que é lícito ou ilícito, advém de sua experiência de vida, que é influenciada pelo meio social, por valores culturais, religiosos, etc. Sua valoração do que é permitido ou proibido é paralela, ou seja, feita na</a:t>
            </a:r>
            <a:endParaRPr lang="pt-BR" sz="2000" b="1" dirty="0">
              <a:solidFill>
                <a:srgbClr val="0070C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034947816"/>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42724698-43AB-4A34-A7CA-4445BBD2E3AD}"/>
              </a:ext>
            </a:extLst>
          </p:cNvPr>
          <p:cNvSpPr/>
          <p:nvPr/>
        </p:nvSpPr>
        <p:spPr>
          <a:xfrm>
            <a:off x="225083" y="1350499"/>
            <a:ext cx="10747717" cy="5507502"/>
          </a:xfrm>
          <a:prstGeom prst="rect">
            <a:avLst/>
          </a:prstGeom>
        </p:spPr>
        <p:txBody>
          <a:bodyPr vert="horz" lIns="91440" tIns="45720" rIns="91440" bIns="45720" rtlCol="0" anchor="b">
            <a:normAutofit/>
          </a:bodyPr>
          <a:lstStyle/>
          <a:p>
            <a:pPr algn="ctr">
              <a:lnSpc>
                <a:spcPct val="90000"/>
              </a:lnSpc>
              <a:spcBef>
                <a:spcPct val="0"/>
              </a:spcBef>
              <a:spcAft>
                <a:spcPts val="600"/>
              </a:spcAft>
            </a:pPr>
            <a:endParaRPr lang="en-US" sz="5400" dirty="0">
              <a:solidFill>
                <a:srgbClr val="FFFFFF"/>
              </a:solidFill>
              <a:latin typeface="+mj-lt"/>
              <a:ea typeface="+mj-ea"/>
              <a:cs typeface="+mj-cs"/>
            </a:endParaRPr>
          </a:p>
        </p:txBody>
      </p:sp>
      <p:pic>
        <p:nvPicPr>
          <p:cNvPr id="13" name="Imagem 12">
            <a:extLst>
              <a:ext uri="{FF2B5EF4-FFF2-40B4-BE49-F238E27FC236}">
                <a16:creationId xmlns:a16="http://schemas.microsoft.com/office/drawing/2014/main" id="{6D4EBD3F-0318-42DB-9DF8-43CA9A2F658B}"/>
              </a:ext>
            </a:extLst>
          </p:cNvPr>
          <p:cNvPicPr>
            <a:picLocks noChangeAspect="1"/>
          </p:cNvPicPr>
          <p:nvPr/>
        </p:nvPicPr>
        <p:blipFill>
          <a:blip r:embed="rId2"/>
          <a:stretch>
            <a:fillRect/>
          </a:stretch>
        </p:blipFill>
        <p:spPr>
          <a:xfrm>
            <a:off x="225083" y="205439"/>
            <a:ext cx="1294228" cy="1039346"/>
          </a:xfrm>
          <a:prstGeom prst="rect">
            <a:avLst/>
          </a:prstGeom>
        </p:spPr>
      </p:pic>
      <p:sp>
        <p:nvSpPr>
          <p:cNvPr id="6" name="Retângulo 5">
            <a:extLst>
              <a:ext uri="{FF2B5EF4-FFF2-40B4-BE49-F238E27FC236}">
                <a16:creationId xmlns:a16="http://schemas.microsoft.com/office/drawing/2014/main" id="{A6C51DF9-5DA4-4BE9-A5AA-CE48632A12EE}"/>
              </a:ext>
            </a:extLst>
          </p:cNvPr>
          <p:cNvSpPr/>
          <p:nvPr/>
        </p:nvSpPr>
        <p:spPr>
          <a:xfrm>
            <a:off x="5060428" y="328080"/>
            <a:ext cx="2071143" cy="397032"/>
          </a:xfrm>
          <a:prstGeom prst="rect">
            <a:avLst/>
          </a:prstGeom>
        </p:spPr>
        <p:txBody>
          <a:bodyPr wrap="none">
            <a:spAutoFit/>
          </a:bodyPr>
          <a:lstStyle/>
          <a:p>
            <a:pPr algn="ctr">
              <a:lnSpc>
                <a:spcPct val="90000"/>
              </a:lnSpc>
              <a:spcBef>
                <a:spcPct val="0"/>
              </a:spcBef>
              <a:spcAft>
                <a:spcPts val="600"/>
              </a:spcAft>
            </a:pPr>
            <a:r>
              <a:rPr lang="en-US"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Teoria do delito</a:t>
            </a:r>
            <a:endParaRPr lang="en-US" sz="2200" dirty="0">
              <a:latin typeface="Times New Roman" panose="02020603050405020304" pitchFamily="18" charset="0"/>
              <a:cs typeface="Times New Roman" panose="02020603050405020304" pitchFamily="18" charset="0"/>
            </a:endParaRPr>
          </a:p>
        </p:txBody>
      </p:sp>
      <p:sp>
        <p:nvSpPr>
          <p:cNvPr id="2" name="Retângulo 1">
            <a:extLst>
              <a:ext uri="{FF2B5EF4-FFF2-40B4-BE49-F238E27FC236}">
                <a16:creationId xmlns:a16="http://schemas.microsoft.com/office/drawing/2014/main" id="{2B4303E1-661B-4C48-8276-E1C59C3FB050}"/>
              </a:ext>
            </a:extLst>
          </p:cNvPr>
          <p:cNvSpPr/>
          <p:nvPr/>
        </p:nvSpPr>
        <p:spPr>
          <a:xfrm>
            <a:off x="225083" y="1244785"/>
            <a:ext cx="11542847" cy="5576976"/>
          </a:xfrm>
          <a:prstGeom prst="rect">
            <a:avLst/>
          </a:prstGeom>
        </p:spPr>
        <p:txBody>
          <a:bodyPr wrap="square">
            <a:spAutoFit/>
          </a:bodyPr>
          <a:lstStyle/>
          <a:p>
            <a:pPr algn="just">
              <a:lnSpc>
                <a:spcPct val="150000"/>
              </a:lnSpc>
            </a:pPr>
            <a:r>
              <a:rPr lang="pt-BR" sz="2000" dirty="0">
                <a:latin typeface="Times New Roman" panose="02020603050405020304" pitchFamily="18" charset="0"/>
                <a:cs typeface="Times New Roman" panose="02020603050405020304" pitchFamily="18" charset="0"/>
              </a:rPr>
              <a:t>sua esfera de leigo.</a:t>
            </a:r>
          </a:p>
          <a:p>
            <a:pPr algn="just">
              <a:lnSpc>
                <a:spcPct val="150000"/>
              </a:lnSpc>
            </a:pPr>
            <a:endParaRPr lang="pt-BR" sz="2000" dirty="0">
              <a:latin typeface="Times New Roman" panose="02020603050405020304" pitchFamily="18" charset="0"/>
              <a:cs typeface="Times New Roman" panose="02020603050405020304" pitchFamily="18" charset="0"/>
            </a:endParaRPr>
          </a:p>
          <a:p>
            <a:pPr marL="342900" indent="-342900" algn="just">
              <a:lnSpc>
                <a:spcPct val="150000"/>
              </a:lnSpc>
              <a:buFontTx/>
              <a:buChar char="-"/>
            </a:pPr>
            <a:r>
              <a:rPr lang="pt-BR" sz="2000" dirty="0">
                <a:latin typeface="Times New Roman" panose="02020603050405020304" pitchFamily="18" charset="0"/>
                <a:cs typeface="Times New Roman" panose="02020603050405020304" pitchFamily="18" charset="0"/>
              </a:rPr>
              <a:t>Nível de  conhecimento: é preciso conhecimento potencial da ilicitude. Ou seja, não importa se o agente sabia ou não da ilicitude do seu comportamento, mas, sim, se ele de tinha a possibilidade (potencialidade) de compreender o caráter ilícito do fato. Se o agente não tem consciência, sequer potencial da ilicitude, mesmo que pratique um fato típico e antijurídico, será absolvido por ausência de culpabilidade.</a:t>
            </a:r>
          </a:p>
          <a:p>
            <a:pPr marL="342900" indent="-342900" algn="just">
              <a:lnSpc>
                <a:spcPct val="150000"/>
              </a:lnSpc>
              <a:buFontTx/>
              <a:buChar char="-"/>
            </a:pPr>
            <a:endParaRPr lang="pt-BR" sz="2000" b="1" dirty="0">
              <a:solidFill>
                <a:srgbClr val="0070C0"/>
              </a:solidFill>
              <a:latin typeface="Times New Roman" panose="02020603050405020304" pitchFamily="18" charset="0"/>
              <a:cs typeface="Times New Roman" panose="02020603050405020304" pitchFamily="18" charset="0"/>
            </a:endParaRPr>
          </a:p>
          <a:p>
            <a:pPr algn="just">
              <a:lnSpc>
                <a:spcPct val="150000"/>
              </a:lnSpc>
            </a:pPr>
            <a:r>
              <a:rPr lang="pt-BR" sz="2000" b="1" dirty="0">
                <a:solidFill>
                  <a:srgbClr val="0070C0"/>
                </a:solidFill>
                <a:latin typeface="Times New Roman" panose="02020603050405020304" pitchFamily="18" charset="0"/>
                <a:cs typeface="Times New Roman" panose="02020603050405020304" pitchFamily="18" charset="0"/>
              </a:rPr>
              <a:t>12.2.1. Causa que exclui a consciência potencial da ilicitude: </a:t>
            </a:r>
            <a:r>
              <a:rPr lang="pt-BR" sz="2000" b="1" dirty="0">
                <a:latin typeface="Times New Roman" panose="02020603050405020304" pitchFamily="18" charset="0"/>
                <a:cs typeface="Times New Roman" panose="02020603050405020304" pitchFamily="18" charset="0"/>
              </a:rPr>
              <a:t>e</a:t>
            </a:r>
            <a:r>
              <a:rPr lang="pt-BR" sz="2000" dirty="0">
                <a:latin typeface="Times New Roman" panose="02020603050405020304" pitchFamily="18" charset="0"/>
                <a:cs typeface="Times New Roman" panose="02020603050405020304" pitchFamily="18" charset="0"/>
              </a:rPr>
              <a:t>rro de proibição inevitável ou escusável</a:t>
            </a:r>
          </a:p>
          <a:p>
            <a:pPr marL="360000" algn="just">
              <a:lnSpc>
                <a:spcPct val="150000"/>
              </a:lnSpc>
            </a:pPr>
            <a:r>
              <a:rPr lang="pt-BR" sz="2000" b="0" i="0" dirty="0">
                <a:solidFill>
                  <a:srgbClr val="000000"/>
                </a:solidFill>
                <a:effectLst/>
                <a:latin typeface="Times New Roman" panose="02020603050405020304" pitchFamily="18" charset="0"/>
                <a:cs typeface="Times New Roman" panose="02020603050405020304" pitchFamily="18" charset="0"/>
              </a:rPr>
              <a:t>Art. 21 - O desconhecimento da lei é inescusável. O erro sobre a ilicitude do fato, se inevitável, isenta de pena; se evitável, poderá diminuí-la de um sexto a um terço. </a:t>
            </a:r>
          </a:p>
          <a:p>
            <a:pPr marL="360000" algn="just">
              <a:lnSpc>
                <a:spcPct val="150000"/>
              </a:lnSpc>
            </a:pPr>
            <a:r>
              <a:rPr lang="pt-BR" sz="2000" b="0" i="0" dirty="0">
                <a:solidFill>
                  <a:srgbClr val="000000"/>
                </a:solidFill>
                <a:effectLst/>
                <a:latin typeface="Times New Roman" panose="02020603050405020304" pitchFamily="18" charset="0"/>
                <a:cs typeface="Times New Roman" panose="02020603050405020304" pitchFamily="18" charset="0"/>
              </a:rPr>
              <a:t>Parágrafo único - Considera-se evitável o erro se o agente atua ou se omite sem a consciência da ilicitude do fato, quando lhe era possível, nas circunstâncias, ter ou atingir essa consciência.</a:t>
            </a:r>
            <a:endParaRPr lang="pt-BR" sz="2000" b="1" dirty="0">
              <a:solidFill>
                <a:srgbClr val="0070C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49283503"/>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42724698-43AB-4A34-A7CA-4445BBD2E3AD}"/>
              </a:ext>
            </a:extLst>
          </p:cNvPr>
          <p:cNvSpPr/>
          <p:nvPr/>
        </p:nvSpPr>
        <p:spPr>
          <a:xfrm>
            <a:off x="225083" y="1350499"/>
            <a:ext cx="10747717" cy="5507502"/>
          </a:xfrm>
          <a:prstGeom prst="rect">
            <a:avLst/>
          </a:prstGeom>
        </p:spPr>
        <p:txBody>
          <a:bodyPr vert="horz" lIns="91440" tIns="45720" rIns="91440" bIns="45720" rtlCol="0" anchor="b">
            <a:normAutofit/>
          </a:bodyPr>
          <a:lstStyle/>
          <a:p>
            <a:pPr algn="ctr">
              <a:lnSpc>
                <a:spcPct val="90000"/>
              </a:lnSpc>
              <a:spcBef>
                <a:spcPct val="0"/>
              </a:spcBef>
              <a:spcAft>
                <a:spcPts val="600"/>
              </a:spcAft>
            </a:pPr>
            <a:endParaRPr lang="en-US" sz="5400" dirty="0">
              <a:solidFill>
                <a:srgbClr val="FFFFFF"/>
              </a:solidFill>
              <a:latin typeface="+mj-lt"/>
              <a:ea typeface="+mj-ea"/>
              <a:cs typeface="+mj-cs"/>
            </a:endParaRPr>
          </a:p>
        </p:txBody>
      </p:sp>
      <p:pic>
        <p:nvPicPr>
          <p:cNvPr id="13" name="Imagem 12">
            <a:extLst>
              <a:ext uri="{FF2B5EF4-FFF2-40B4-BE49-F238E27FC236}">
                <a16:creationId xmlns:a16="http://schemas.microsoft.com/office/drawing/2014/main" id="{6D4EBD3F-0318-42DB-9DF8-43CA9A2F658B}"/>
              </a:ext>
            </a:extLst>
          </p:cNvPr>
          <p:cNvPicPr>
            <a:picLocks noChangeAspect="1"/>
          </p:cNvPicPr>
          <p:nvPr/>
        </p:nvPicPr>
        <p:blipFill>
          <a:blip r:embed="rId2"/>
          <a:stretch>
            <a:fillRect/>
          </a:stretch>
        </p:blipFill>
        <p:spPr>
          <a:xfrm>
            <a:off x="225083" y="205439"/>
            <a:ext cx="1294228" cy="1039346"/>
          </a:xfrm>
          <a:prstGeom prst="rect">
            <a:avLst/>
          </a:prstGeom>
        </p:spPr>
      </p:pic>
      <p:sp>
        <p:nvSpPr>
          <p:cNvPr id="6" name="Retângulo 5">
            <a:extLst>
              <a:ext uri="{FF2B5EF4-FFF2-40B4-BE49-F238E27FC236}">
                <a16:creationId xmlns:a16="http://schemas.microsoft.com/office/drawing/2014/main" id="{A6C51DF9-5DA4-4BE9-A5AA-CE48632A12EE}"/>
              </a:ext>
            </a:extLst>
          </p:cNvPr>
          <p:cNvSpPr/>
          <p:nvPr/>
        </p:nvSpPr>
        <p:spPr>
          <a:xfrm>
            <a:off x="5060428" y="328080"/>
            <a:ext cx="2071143" cy="397032"/>
          </a:xfrm>
          <a:prstGeom prst="rect">
            <a:avLst/>
          </a:prstGeom>
        </p:spPr>
        <p:txBody>
          <a:bodyPr wrap="none">
            <a:spAutoFit/>
          </a:bodyPr>
          <a:lstStyle/>
          <a:p>
            <a:pPr algn="ctr">
              <a:lnSpc>
                <a:spcPct val="90000"/>
              </a:lnSpc>
              <a:spcBef>
                <a:spcPct val="0"/>
              </a:spcBef>
              <a:spcAft>
                <a:spcPts val="600"/>
              </a:spcAft>
            </a:pPr>
            <a:r>
              <a:rPr lang="en-US"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Teoria do delito</a:t>
            </a:r>
            <a:endParaRPr lang="en-US" sz="2200" dirty="0">
              <a:latin typeface="Times New Roman" panose="02020603050405020304" pitchFamily="18" charset="0"/>
              <a:cs typeface="Times New Roman" panose="02020603050405020304" pitchFamily="18" charset="0"/>
            </a:endParaRPr>
          </a:p>
        </p:txBody>
      </p:sp>
      <p:sp>
        <p:nvSpPr>
          <p:cNvPr id="2" name="Retângulo 1">
            <a:extLst>
              <a:ext uri="{FF2B5EF4-FFF2-40B4-BE49-F238E27FC236}">
                <a16:creationId xmlns:a16="http://schemas.microsoft.com/office/drawing/2014/main" id="{2B4303E1-661B-4C48-8276-E1C59C3FB050}"/>
              </a:ext>
            </a:extLst>
          </p:cNvPr>
          <p:cNvSpPr/>
          <p:nvPr/>
        </p:nvSpPr>
        <p:spPr>
          <a:xfrm>
            <a:off x="225083" y="1244785"/>
            <a:ext cx="11542847" cy="5576976"/>
          </a:xfrm>
          <a:prstGeom prst="rect">
            <a:avLst/>
          </a:prstGeom>
        </p:spPr>
        <p:txBody>
          <a:bodyPr wrap="square">
            <a:spAutoFit/>
          </a:bodyPr>
          <a:lstStyle/>
          <a:p>
            <a:pPr algn="just">
              <a:lnSpc>
                <a:spcPct val="150000"/>
              </a:lnSpc>
            </a:pPr>
            <a:r>
              <a:rPr lang="pt-BR" sz="2000" b="1" dirty="0">
                <a:solidFill>
                  <a:srgbClr val="0070C0"/>
                </a:solidFill>
                <a:latin typeface="Times New Roman" panose="02020603050405020304" pitchFamily="18" charset="0"/>
                <a:cs typeface="Times New Roman" panose="02020603050405020304" pitchFamily="18" charset="0"/>
              </a:rPr>
              <a:t>12.3. Exigibilidade de conduta diversa: </a:t>
            </a:r>
          </a:p>
          <a:p>
            <a:pPr marL="342900" indent="-342900" algn="just">
              <a:lnSpc>
                <a:spcPct val="150000"/>
              </a:lnSpc>
              <a:buFontTx/>
              <a:buChar char="-"/>
            </a:pPr>
            <a:r>
              <a:rPr lang="pt-BR" sz="2000" dirty="0">
                <a:latin typeface="Times New Roman" panose="02020603050405020304" pitchFamily="18" charset="0"/>
                <a:cs typeface="Times New Roman" panose="02020603050405020304" pitchFamily="18" charset="0"/>
              </a:rPr>
              <a:t>Critério desenvolvido por Frank que se refere-se à expectativa social de um comportamento diverso daquele adotado pelo autor do fato típico e ilícito.</a:t>
            </a:r>
          </a:p>
          <a:p>
            <a:pPr marL="342900" indent="-342900" algn="just">
              <a:lnSpc>
                <a:spcPct val="150000"/>
              </a:lnSpc>
              <a:buFontTx/>
              <a:buChar char="-"/>
            </a:pPr>
            <a:r>
              <a:rPr lang="pt-BR" sz="2000" dirty="0">
                <a:latin typeface="Times New Roman" panose="02020603050405020304" pitchFamily="18" charset="0"/>
                <a:cs typeface="Times New Roman" panose="02020603050405020304" pitchFamily="18" charset="0"/>
              </a:rPr>
              <a:t>Teoria da Normalidade das Circunstâncias Concomitantes: alguém só pode ser considerado culpado se praticar o crime em circunstâncias normais.</a:t>
            </a:r>
          </a:p>
          <a:p>
            <a:pPr marL="342900" indent="-342900" algn="just">
              <a:lnSpc>
                <a:spcPct val="150000"/>
              </a:lnSpc>
              <a:buFontTx/>
              <a:buChar char="-"/>
            </a:pPr>
            <a:endParaRPr lang="pt-BR" sz="2000" dirty="0">
              <a:latin typeface="Times New Roman" panose="02020603050405020304" pitchFamily="18" charset="0"/>
              <a:cs typeface="Times New Roman" panose="02020603050405020304" pitchFamily="18" charset="0"/>
            </a:endParaRPr>
          </a:p>
          <a:p>
            <a:pPr algn="just">
              <a:lnSpc>
                <a:spcPct val="150000"/>
              </a:lnSpc>
            </a:pPr>
            <a:r>
              <a:rPr lang="pt-BR" sz="2000" b="1" dirty="0">
                <a:solidFill>
                  <a:srgbClr val="0070C0"/>
                </a:solidFill>
                <a:latin typeface="Times New Roman" panose="02020603050405020304" pitchFamily="18" charset="0"/>
                <a:cs typeface="Times New Roman" panose="02020603050405020304" pitchFamily="18" charset="0"/>
              </a:rPr>
              <a:t>12.3.1 Causas que excluem a exigibilidade de conduta diversa: </a:t>
            </a:r>
          </a:p>
          <a:p>
            <a:pPr marL="457200" indent="-457200" algn="just">
              <a:lnSpc>
                <a:spcPct val="150000"/>
              </a:lnSpc>
              <a:buAutoNum type="alphaLcParenR"/>
            </a:pPr>
            <a:r>
              <a:rPr lang="pt-BR" sz="2000" b="1" dirty="0">
                <a:latin typeface="Times New Roman" panose="02020603050405020304" pitchFamily="18" charset="0"/>
                <a:cs typeface="Times New Roman" panose="02020603050405020304" pitchFamily="18" charset="0"/>
              </a:rPr>
              <a:t>Coação moral irresistível: </a:t>
            </a:r>
            <a:r>
              <a:rPr lang="pt-BR" sz="2000" dirty="0">
                <a:latin typeface="Times New Roman" panose="02020603050405020304" pitchFamily="18" charset="0"/>
                <a:cs typeface="Times New Roman" panose="02020603050405020304" pitchFamily="18" charset="0"/>
              </a:rPr>
              <a:t>a coação pode ser:</a:t>
            </a:r>
          </a:p>
          <a:p>
            <a:pPr algn="just">
              <a:lnSpc>
                <a:spcPct val="150000"/>
              </a:lnSpc>
            </a:pPr>
            <a:r>
              <a:rPr lang="pt-BR" sz="2000" dirty="0">
                <a:latin typeface="Times New Roman" panose="02020603050405020304" pitchFamily="18" charset="0"/>
                <a:cs typeface="Times New Roman" panose="02020603050405020304" pitchFamily="18" charset="0"/>
              </a:rPr>
              <a:t>- Física (vis absoluta): a coação física, se irresistível exclui a própria conduta (ex. agente segura bombeiro e o impede de realizar salvamento).</a:t>
            </a:r>
          </a:p>
          <a:p>
            <a:pPr algn="just">
              <a:lnSpc>
                <a:spcPct val="150000"/>
              </a:lnSpc>
            </a:pPr>
            <a:r>
              <a:rPr lang="pt-BR" sz="2000" dirty="0">
                <a:latin typeface="Times New Roman" panose="02020603050405020304" pitchFamily="18" charset="0"/>
                <a:cs typeface="Times New Roman" panose="02020603050405020304" pitchFamily="18" charset="0"/>
              </a:rPr>
              <a:t>- Moral (vis compulsiva): consiste no emprego de grave ameaça. Pode ser resistível ou irresistível. A coação</a:t>
            </a:r>
          </a:p>
          <a:p>
            <a:pPr algn="just">
              <a:lnSpc>
                <a:spcPct val="150000"/>
              </a:lnSpc>
            </a:pPr>
            <a:r>
              <a:rPr lang="pt-BR" sz="2000" dirty="0">
                <a:latin typeface="Times New Roman" panose="02020603050405020304" pitchFamily="18" charset="0"/>
                <a:cs typeface="Times New Roman" panose="02020603050405020304" pitchFamily="18" charset="0"/>
              </a:rPr>
              <a:t>moral resistível configura atenuante genérica. </a:t>
            </a:r>
            <a:endParaRPr lang="pt-BR" sz="2000" b="1" dirty="0">
              <a:solidFill>
                <a:srgbClr val="0070C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196284605"/>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42724698-43AB-4A34-A7CA-4445BBD2E3AD}"/>
              </a:ext>
            </a:extLst>
          </p:cNvPr>
          <p:cNvSpPr/>
          <p:nvPr/>
        </p:nvSpPr>
        <p:spPr>
          <a:xfrm>
            <a:off x="225083" y="1350499"/>
            <a:ext cx="10747717" cy="5507502"/>
          </a:xfrm>
          <a:prstGeom prst="rect">
            <a:avLst/>
          </a:prstGeom>
        </p:spPr>
        <p:txBody>
          <a:bodyPr vert="horz" lIns="91440" tIns="45720" rIns="91440" bIns="45720" rtlCol="0" anchor="b">
            <a:normAutofit/>
          </a:bodyPr>
          <a:lstStyle/>
          <a:p>
            <a:pPr algn="ctr">
              <a:lnSpc>
                <a:spcPct val="90000"/>
              </a:lnSpc>
              <a:spcBef>
                <a:spcPct val="0"/>
              </a:spcBef>
              <a:spcAft>
                <a:spcPts val="600"/>
              </a:spcAft>
            </a:pPr>
            <a:endParaRPr lang="en-US" sz="5400" dirty="0">
              <a:solidFill>
                <a:srgbClr val="FFFFFF"/>
              </a:solidFill>
              <a:latin typeface="+mj-lt"/>
              <a:ea typeface="+mj-ea"/>
              <a:cs typeface="+mj-cs"/>
            </a:endParaRPr>
          </a:p>
        </p:txBody>
      </p:sp>
      <p:pic>
        <p:nvPicPr>
          <p:cNvPr id="13" name="Imagem 12">
            <a:extLst>
              <a:ext uri="{FF2B5EF4-FFF2-40B4-BE49-F238E27FC236}">
                <a16:creationId xmlns:a16="http://schemas.microsoft.com/office/drawing/2014/main" id="{6D4EBD3F-0318-42DB-9DF8-43CA9A2F658B}"/>
              </a:ext>
            </a:extLst>
          </p:cNvPr>
          <p:cNvPicPr>
            <a:picLocks noChangeAspect="1"/>
          </p:cNvPicPr>
          <p:nvPr/>
        </p:nvPicPr>
        <p:blipFill>
          <a:blip r:embed="rId2"/>
          <a:stretch>
            <a:fillRect/>
          </a:stretch>
        </p:blipFill>
        <p:spPr>
          <a:xfrm>
            <a:off x="225083" y="205439"/>
            <a:ext cx="1294228" cy="1039346"/>
          </a:xfrm>
          <a:prstGeom prst="rect">
            <a:avLst/>
          </a:prstGeom>
        </p:spPr>
      </p:pic>
      <p:sp>
        <p:nvSpPr>
          <p:cNvPr id="6" name="Retângulo 5">
            <a:extLst>
              <a:ext uri="{FF2B5EF4-FFF2-40B4-BE49-F238E27FC236}">
                <a16:creationId xmlns:a16="http://schemas.microsoft.com/office/drawing/2014/main" id="{A6C51DF9-5DA4-4BE9-A5AA-CE48632A12EE}"/>
              </a:ext>
            </a:extLst>
          </p:cNvPr>
          <p:cNvSpPr/>
          <p:nvPr/>
        </p:nvSpPr>
        <p:spPr>
          <a:xfrm>
            <a:off x="5060428" y="328080"/>
            <a:ext cx="2071143" cy="397032"/>
          </a:xfrm>
          <a:prstGeom prst="rect">
            <a:avLst/>
          </a:prstGeom>
        </p:spPr>
        <p:txBody>
          <a:bodyPr wrap="none">
            <a:spAutoFit/>
          </a:bodyPr>
          <a:lstStyle/>
          <a:p>
            <a:pPr algn="ctr">
              <a:lnSpc>
                <a:spcPct val="90000"/>
              </a:lnSpc>
              <a:spcBef>
                <a:spcPct val="0"/>
              </a:spcBef>
              <a:spcAft>
                <a:spcPts val="600"/>
              </a:spcAft>
            </a:pPr>
            <a:r>
              <a:rPr lang="en-US"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Teoria do delito</a:t>
            </a:r>
            <a:endParaRPr lang="en-US" sz="2200" dirty="0">
              <a:latin typeface="Times New Roman" panose="02020603050405020304" pitchFamily="18" charset="0"/>
              <a:cs typeface="Times New Roman" panose="02020603050405020304" pitchFamily="18" charset="0"/>
            </a:endParaRPr>
          </a:p>
        </p:txBody>
      </p:sp>
      <p:sp>
        <p:nvSpPr>
          <p:cNvPr id="2" name="Retângulo 1">
            <a:extLst>
              <a:ext uri="{FF2B5EF4-FFF2-40B4-BE49-F238E27FC236}">
                <a16:creationId xmlns:a16="http://schemas.microsoft.com/office/drawing/2014/main" id="{2B4303E1-661B-4C48-8276-E1C59C3FB050}"/>
              </a:ext>
            </a:extLst>
          </p:cNvPr>
          <p:cNvSpPr/>
          <p:nvPr/>
        </p:nvSpPr>
        <p:spPr>
          <a:xfrm>
            <a:off x="225083" y="1244785"/>
            <a:ext cx="11542847" cy="5115311"/>
          </a:xfrm>
          <a:prstGeom prst="rect">
            <a:avLst/>
          </a:prstGeom>
        </p:spPr>
        <p:txBody>
          <a:bodyPr wrap="square">
            <a:spAutoFit/>
          </a:bodyPr>
          <a:lstStyle/>
          <a:p>
            <a:pPr algn="just">
              <a:lnSpc>
                <a:spcPct val="150000"/>
              </a:lnSpc>
            </a:pPr>
            <a:endParaRPr lang="pt-BR" sz="2000" dirty="0">
              <a:solidFill>
                <a:srgbClr val="0070C0"/>
              </a:solidFill>
              <a:latin typeface="Times New Roman" panose="02020603050405020304" pitchFamily="18" charset="0"/>
              <a:cs typeface="Times New Roman" panose="02020603050405020304" pitchFamily="18" charset="0"/>
            </a:endParaRPr>
          </a:p>
          <a:p>
            <a:pPr marL="360000" algn="just">
              <a:lnSpc>
                <a:spcPct val="150000"/>
              </a:lnSpc>
            </a:pPr>
            <a:r>
              <a:rPr lang="pt-BR" sz="2000" b="0" i="0" dirty="0">
                <a:solidFill>
                  <a:srgbClr val="000000"/>
                </a:solidFill>
                <a:effectLst/>
                <a:latin typeface="Times New Roman" panose="02020603050405020304" pitchFamily="18" charset="0"/>
                <a:cs typeface="Times New Roman" panose="02020603050405020304" pitchFamily="18" charset="0"/>
              </a:rPr>
              <a:t>Art. 65 - São circunstâncias que sempre atenuam a pena:  (...)</a:t>
            </a:r>
          </a:p>
          <a:p>
            <a:pPr marL="360000" algn="just">
              <a:lnSpc>
                <a:spcPct val="150000"/>
              </a:lnSpc>
            </a:pPr>
            <a:r>
              <a:rPr lang="pt-BR" sz="2000" b="0" i="0" dirty="0">
                <a:solidFill>
                  <a:srgbClr val="000000"/>
                </a:solidFill>
                <a:effectLst/>
                <a:latin typeface="Times New Roman" panose="02020603050405020304" pitchFamily="18" charset="0"/>
                <a:cs typeface="Times New Roman" panose="02020603050405020304" pitchFamily="18" charset="0"/>
              </a:rPr>
              <a:t>III - ter o agente: (...)</a:t>
            </a:r>
          </a:p>
          <a:p>
            <a:pPr marL="360000" algn="just">
              <a:lnSpc>
                <a:spcPct val="150000"/>
              </a:lnSpc>
            </a:pPr>
            <a:r>
              <a:rPr lang="pt-BR" sz="2000" b="0" i="0" dirty="0">
                <a:solidFill>
                  <a:srgbClr val="000000"/>
                </a:solidFill>
                <a:effectLst/>
                <a:latin typeface="Times New Roman" panose="02020603050405020304" pitchFamily="18" charset="0"/>
                <a:cs typeface="Times New Roman" panose="02020603050405020304" pitchFamily="18" charset="0"/>
              </a:rPr>
              <a:t>c) cometido o crime sob </a:t>
            </a:r>
            <a:r>
              <a:rPr lang="pt-BR" sz="2000" b="0" i="0" u="sng" dirty="0">
                <a:solidFill>
                  <a:srgbClr val="000000"/>
                </a:solidFill>
                <a:effectLst/>
                <a:latin typeface="Times New Roman" panose="02020603050405020304" pitchFamily="18" charset="0"/>
                <a:cs typeface="Times New Roman" panose="02020603050405020304" pitchFamily="18" charset="0"/>
              </a:rPr>
              <a:t>coação a que podia resistir</a:t>
            </a:r>
            <a:r>
              <a:rPr lang="pt-BR" sz="2000" b="0" i="0" dirty="0">
                <a:solidFill>
                  <a:srgbClr val="000000"/>
                </a:solidFill>
                <a:effectLst/>
                <a:latin typeface="Times New Roman" panose="02020603050405020304" pitchFamily="18" charset="0"/>
                <a:cs typeface="Times New Roman" panose="02020603050405020304" pitchFamily="18" charset="0"/>
              </a:rPr>
              <a:t>, ou em cumprimento de ordem de autoridade superior, ou </a:t>
            </a:r>
            <a:r>
              <a:rPr lang="pt-BR" sz="2000" i="0" dirty="0">
                <a:solidFill>
                  <a:srgbClr val="000000"/>
                </a:solidFill>
                <a:effectLst/>
                <a:latin typeface="Times New Roman" panose="02020603050405020304" pitchFamily="18" charset="0"/>
                <a:cs typeface="Times New Roman" panose="02020603050405020304" pitchFamily="18" charset="0"/>
              </a:rPr>
              <a:t>sob a influência de violenta emoção, provocada por ato injusto da vítima;</a:t>
            </a:r>
          </a:p>
          <a:p>
            <a:pPr marL="360000" algn="just">
              <a:lnSpc>
                <a:spcPct val="150000"/>
              </a:lnSpc>
            </a:pPr>
            <a:endParaRPr lang="pt-BR" sz="2000" dirty="0">
              <a:solidFill>
                <a:srgbClr val="0070C0"/>
              </a:solidFill>
              <a:latin typeface="Times New Roman" panose="02020603050405020304" pitchFamily="18" charset="0"/>
              <a:cs typeface="Times New Roman" panose="02020603050405020304" pitchFamily="18" charset="0"/>
            </a:endParaRPr>
          </a:p>
          <a:p>
            <a:pPr algn="just">
              <a:lnSpc>
                <a:spcPct val="150000"/>
              </a:lnSpc>
              <a:buFontTx/>
              <a:buChar char="-"/>
            </a:pPr>
            <a:r>
              <a:rPr lang="pt-BR" sz="2000" dirty="0">
                <a:latin typeface="Times New Roman" panose="02020603050405020304" pitchFamily="18" charset="0"/>
                <a:cs typeface="Times New Roman" panose="02020603050405020304" pitchFamily="18" charset="0"/>
              </a:rPr>
              <a:t> A  coação moral irresistível é causa excludente da culpabilidade. O coagido pratica fato típico e ilícito, mas não culpável por inexigibilidade de conduta diversa. </a:t>
            </a:r>
          </a:p>
          <a:p>
            <a:pPr marL="360000" algn="just">
              <a:lnSpc>
                <a:spcPct val="150000"/>
              </a:lnSpc>
            </a:pPr>
            <a:endParaRPr lang="pt-BR" sz="2000" b="0" i="0" dirty="0">
              <a:solidFill>
                <a:srgbClr val="000000"/>
              </a:solidFill>
              <a:effectLst/>
              <a:latin typeface="Times New Roman" panose="02020603050405020304" pitchFamily="18" charset="0"/>
              <a:cs typeface="Times New Roman" panose="02020603050405020304" pitchFamily="18" charset="0"/>
            </a:endParaRPr>
          </a:p>
          <a:p>
            <a:pPr marL="360000" algn="just">
              <a:lnSpc>
                <a:spcPct val="150000"/>
              </a:lnSpc>
            </a:pPr>
            <a:r>
              <a:rPr lang="pt-BR" sz="2000" b="0" i="0" dirty="0">
                <a:solidFill>
                  <a:srgbClr val="000000"/>
                </a:solidFill>
                <a:effectLst/>
                <a:latin typeface="Times New Roman" panose="02020603050405020304" pitchFamily="18" charset="0"/>
                <a:cs typeface="Times New Roman" panose="02020603050405020304" pitchFamily="18" charset="0"/>
              </a:rPr>
              <a:t>Art. 22 - Se o fato é cometido sob </a:t>
            </a:r>
            <a:r>
              <a:rPr lang="pt-BR" sz="2000" b="0" i="0" u="sng" dirty="0">
                <a:solidFill>
                  <a:srgbClr val="000000"/>
                </a:solidFill>
                <a:effectLst/>
                <a:latin typeface="Times New Roman" panose="02020603050405020304" pitchFamily="18" charset="0"/>
                <a:cs typeface="Times New Roman" panose="02020603050405020304" pitchFamily="18" charset="0"/>
              </a:rPr>
              <a:t>coação irresistível</a:t>
            </a:r>
            <a:r>
              <a:rPr lang="pt-BR" sz="2000" b="0" i="0" dirty="0">
                <a:solidFill>
                  <a:srgbClr val="000000"/>
                </a:solidFill>
                <a:effectLst/>
                <a:latin typeface="Times New Roman" panose="02020603050405020304" pitchFamily="18" charset="0"/>
                <a:cs typeface="Times New Roman" panose="02020603050405020304" pitchFamily="18" charset="0"/>
              </a:rPr>
              <a:t> ou em estrita obediência a ordem, não manifestamente ilegal, de superior hierárquico, só é punível o autor da coação ou da ordem.  </a:t>
            </a:r>
            <a:endParaRPr lang="pt-BR"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843274863"/>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42724698-43AB-4A34-A7CA-4445BBD2E3AD}"/>
              </a:ext>
            </a:extLst>
          </p:cNvPr>
          <p:cNvSpPr/>
          <p:nvPr/>
        </p:nvSpPr>
        <p:spPr>
          <a:xfrm>
            <a:off x="225083" y="1350499"/>
            <a:ext cx="10747717" cy="5507502"/>
          </a:xfrm>
          <a:prstGeom prst="rect">
            <a:avLst/>
          </a:prstGeom>
        </p:spPr>
        <p:txBody>
          <a:bodyPr vert="horz" lIns="91440" tIns="45720" rIns="91440" bIns="45720" rtlCol="0" anchor="b">
            <a:normAutofit/>
          </a:bodyPr>
          <a:lstStyle/>
          <a:p>
            <a:pPr algn="ctr">
              <a:lnSpc>
                <a:spcPct val="90000"/>
              </a:lnSpc>
              <a:spcBef>
                <a:spcPct val="0"/>
              </a:spcBef>
              <a:spcAft>
                <a:spcPts val="600"/>
              </a:spcAft>
            </a:pPr>
            <a:endParaRPr lang="en-US" sz="5400" dirty="0">
              <a:solidFill>
                <a:srgbClr val="FFFFFF"/>
              </a:solidFill>
              <a:latin typeface="+mj-lt"/>
              <a:ea typeface="+mj-ea"/>
              <a:cs typeface="+mj-cs"/>
            </a:endParaRPr>
          </a:p>
        </p:txBody>
      </p:sp>
      <p:pic>
        <p:nvPicPr>
          <p:cNvPr id="13" name="Imagem 12">
            <a:extLst>
              <a:ext uri="{FF2B5EF4-FFF2-40B4-BE49-F238E27FC236}">
                <a16:creationId xmlns:a16="http://schemas.microsoft.com/office/drawing/2014/main" id="{6D4EBD3F-0318-42DB-9DF8-43CA9A2F658B}"/>
              </a:ext>
            </a:extLst>
          </p:cNvPr>
          <p:cNvPicPr>
            <a:picLocks noChangeAspect="1"/>
          </p:cNvPicPr>
          <p:nvPr/>
        </p:nvPicPr>
        <p:blipFill>
          <a:blip r:embed="rId2"/>
          <a:stretch>
            <a:fillRect/>
          </a:stretch>
        </p:blipFill>
        <p:spPr>
          <a:xfrm>
            <a:off x="225083" y="205439"/>
            <a:ext cx="1294228" cy="1039346"/>
          </a:xfrm>
          <a:prstGeom prst="rect">
            <a:avLst/>
          </a:prstGeom>
        </p:spPr>
      </p:pic>
      <p:sp>
        <p:nvSpPr>
          <p:cNvPr id="6" name="Retângulo 5">
            <a:extLst>
              <a:ext uri="{FF2B5EF4-FFF2-40B4-BE49-F238E27FC236}">
                <a16:creationId xmlns:a16="http://schemas.microsoft.com/office/drawing/2014/main" id="{A6C51DF9-5DA4-4BE9-A5AA-CE48632A12EE}"/>
              </a:ext>
            </a:extLst>
          </p:cNvPr>
          <p:cNvSpPr/>
          <p:nvPr/>
        </p:nvSpPr>
        <p:spPr>
          <a:xfrm>
            <a:off x="5060428" y="328080"/>
            <a:ext cx="2071143" cy="397032"/>
          </a:xfrm>
          <a:prstGeom prst="rect">
            <a:avLst/>
          </a:prstGeom>
        </p:spPr>
        <p:txBody>
          <a:bodyPr wrap="none">
            <a:spAutoFit/>
          </a:bodyPr>
          <a:lstStyle/>
          <a:p>
            <a:pPr algn="ctr">
              <a:lnSpc>
                <a:spcPct val="90000"/>
              </a:lnSpc>
              <a:spcBef>
                <a:spcPct val="0"/>
              </a:spcBef>
              <a:spcAft>
                <a:spcPts val="600"/>
              </a:spcAft>
            </a:pPr>
            <a:r>
              <a:rPr lang="en-US"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Teoria do delito</a:t>
            </a:r>
            <a:endParaRPr lang="en-US" sz="2200" dirty="0">
              <a:latin typeface="Times New Roman" panose="02020603050405020304" pitchFamily="18" charset="0"/>
              <a:cs typeface="Times New Roman" panose="02020603050405020304" pitchFamily="18" charset="0"/>
            </a:endParaRPr>
          </a:p>
        </p:txBody>
      </p:sp>
      <p:sp>
        <p:nvSpPr>
          <p:cNvPr id="2" name="Retângulo 1">
            <a:extLst>
              <a:ext uri="{FF2B5EF4-FFF2-40B4-BE49-F238E27FC236}">
                <a16:creationId xmlns:a16="http://schemas.microsoft.com/office/drawing/2014/main" id="{2B4303E1-661B-4C48-8276-E1C59C3FB050}"/>
              </a:ext>
            </a:extLst>
          </p:cNvPr>
          <p:cNvSpPr/>
          <p:nvPr/>
        </p:nvSpPr>
        <p:spPr>
          <a:xfrm>
            <a:off x="225083" y="1244785"/>
            <a:ext cx="11542847" cy="6038641"/>
          </a:xfrm>
          <a:prstGeom prst="rect">
            <a:avLst/>
          </a:prstGeom>
        </p:spPr>
        <p:txBody>
          <a:bodyPr wrap="square">
            <a:spAutoFit/>
          </a:bodyPr>
          <a:lstStyle/>
          <a:p>
            <a:pPr algn="just">
              <a:lnSpc>
                <a:spcPct val="150000"/>
              </a:lnSpc>
            </a:pPr>
            <a:r>
              <a:rPr lang="pt-BR" sz="2000" b="1" dirty="0">
                <a:latin typeface="Times New Roman" panose="02020603050405020304" pitchFamily="18" charset="0"/>
                <a:cs typeface="Times New Roman" panose="02020603050405020304" pitchFamily="18" charset="0"/>
              </a:rPr>
              <a:t>Requisitos da coação moral irresistível:</a:t>
            </a:r>
          </a:p>
          <a:p>
            <a:pPr marL="457200" indent="-457200" algn="just">
              <a:lnSpc>
                <a:spcPct val="150000"/>
              </a:lnSpc>
              <a:buAutoNum type="alphaLcParenR"/>
            </a:pPr>
            <a:r>
              <a:rPr lang="pt-BR" sz="2000" dirty="0">
                <a:latin typeface="Times New Roman" panose="02020603050405020304" pitchFamily="18" charset="0"/>
                <a:cs typeface="Times New Roman" panose="02020603050405020304" pitchFamily="18" charset="0"/>
              </a:rPr>
              <a:t>Ameaça ou promessa de um mal grave;</a:t>
            </a:r>
          </a:p>
          <a:p>
            <a:pPr marL="457200" indent="-457200" algn="just">
              <a:lnSpc>
                <a:spcPct val="150000"/>
              </a:lnSpc>
              <a:buAutoNum type="alphaLcParenR"/>
            </a:pPr>
            <a:r>
              <a:rPr lang="pt-BR" sz="2000" dirty="0">
                <a:latin typeface="Times New Roman" panose="02020603050405020304" pitchFamily="18" charset="0"/>
                <a:cs typeface="Times New Roman" panose="02020603050405020304" pitchFamily="18" charset="0"/>
              </a:rPr>
              <a:t>Irresistibilidade da coação. Movido pelo medo, o coacto sucumbe à vontade do coator; </a:t>
            </a:r>
          </a:p>
          <a:p>
            <a:pPr marL="457200" indent="-457200" algn="just">
              <a:lnSpc>
                <a:spcPct val="150000"/>
              </a:lnSpc>
              <a:buAutoNum type="alphaLcParenR"/>
            </a:pPr>
            <a:r>
              <a:rPr lang="pt-BR" sz="2000" dirty="0">
                <a:latin typeface="Times New Roman" panose="02020603050405020304" pitchFamily="18" charset="0"/>
                <a:cs typeface="Times New Roman" panose="02020603050405020304" pitchFamily="18" charset="0"/>
              </a:rPr>
              <a:t>Ameaça contra o coato ou contra pessoas por quem ele nutre relação de afeto (se for contra terceiros desconhecidos, pode-se configurar a excludente supralegal da inexigibilidade de conduta diversa);</a:t>
            </a:r>
          </a:p>
          <a:p>
            <a:pPr marL="457200" indent="-457200" algn="just">
              <a:lnSpc>
                <a:spcPct val="150000"/>
              </a:lnSpc>
              <a:buAutoNum type="alphaLcParenR"/>
            </a:pPr>
            <a:r>
              <a:rPr lang="pt-BR" sz="2000" dirty="0">
                <a:latin typeface="Times New Roman" panose="02020603050405020304" pitchFamily="18" charset="0"/>
                <a:cs typeface="Times New Roman" panose="02020603050405020304" pitchFamily="18" charset="0"/>
              </a:rPr>
              <a:t>Inevitabilidade do perigo pelo coato.</a:t>
            </a:r>
          </a:p>
          <a:p>
            <a:pPr marL="457200" indent="-457200" algn="just">
              <a:lnSpc>
                <a:spcPct val="150000"/>
              </a:lnSpc>
              <a:buAutoNum type="alphaLcParenR"/>
            </a:pPr>
            <a:endParaRPr lang="pt-BR" sz="2000" dirty="0">
              <a:latin typeface="Times New Roman" panose="02020603050405020304" pitchFamily="18" charset="0"/>
              <a:cs typeface="Times New Roman" panose="02020603050405020304" pitchFamily="18" charset="0"/>
            </a:endParaRPr>
          </a:p>
          <a:p>
            <a:pPr algn="just">
              <a:lnSpc>
                <a:spcPct val="150000"/>
              </a:lnSpc>
            </a:pPr>
            <a:r>
              <a:rPr lang="pt-BR" sz="2000" dirty="0">
                <a:latin typeface="Times New Roman" panose="02020603050405020304" pitchFamily="18" charset="0"/>
                <a:cs typeface="Times New Roman" panose="02020603050405020304" pitchFamily="18" charset="0"/>
              </a:rPr>
              <a:t>Ex. Agente ingressa na residência do gerente do banco e domina a sua família, determinando que traga dinheiro do cofre da agência, sob ameaça de matar seus entes queridos. O gerente que pega o dinheiro do banco não responde pelo crime. O agente é o coator, o gerente é o coato, e a vítima é o banco (além dos familiares).</a:t>
            </a:r>
          </a:p>
          <a:p>
            <a:pPr algn="just">
              <a:lnSpc>
                <a:spcPct val="150000"/>
              </a:lnSpc>
            </a:pPr>
            <a:endParaRPr lang="pt-BR" sz="2000" dirty="0">
              <a:latin typeface="Times New Roman" panose="02020603050405020304" pitchFamily="18" charset="0"/>
              <a:cs typeface="Times New Roman" panose="02020603050405020304" pitchFamily="18" charset="0"/>
            </a:endParaRPr>
          </a:p>
          <a:p>
            <a:pPr algn="just">
              <a:lnSpc>
                <a:spcPct val="150000"/>
              </a:lnSpc>
            </a:pPr>
            <a:r>
              <a:rPr lang="pt-BR" sz="2000" b="1" dirty="0">
                <a:latin typeface="Times New Roman" panose="02020603050405020304" pitchFamily="18" charset="0"/>
                <a:cs typeface="Times New Roman" panose="02020603050405020304" pitchFamily="18" charset="0"/>
              </a:rPr>
              <a:t>Consequências da coação moral irresistível:</a:t>
            </a:r>
          </a:p>
          <a:p>
            <a:pPr algn="just">
              <a:lnSpc>
                <a:spcPct val="150000"/>
              </a:lnSpc>
            </a:pPr>
            <a:endParaRPr lang="pt-BR"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477863917"/>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42724698-43AB-4A34-A7CA-4445BBD2E3AD}"/>
              </a:ext>
            </a:extLst>
          </p:cNvPr>
          <p:cNvSpPr/>
          <p:nvPr/>
        </p:nvSpPr>
        <p:spPr>
          <a:xfrm>
            <a:off x="225083" y="1350499"/>
            <a:ext cx="10747717" cy="5507502"/>
          </a:xfrm>
          <a:prstGeom prst="rect">
            <a:avLst/>
          </a:prstGeom>
        </p:spPr>
        <p:txBody>
          <a:bodyPr vert="horz" lIns="91440" tIns="45720" rIns="91440" bIns="45720" rtlCol="0" anchor="b">
            <a:normAutofit/>
          </a:bodyPr>
          <a:lstStyle/>
          <a:p>
            <a:pPr algn="ctr">
              <a:lnSpc>
                <a:spcPct val="90000"/>
              </a:lnSpc>
              <a:spcBef>
                <a:spcPct val="0"/>
              </a:spcBef>
              <a:spcAft>
                <a:spcPts val="600"/>
              </a:spcAft>
            </a:pPr>
            <a:endParaRPr lang="en-US" sz="5400" dirty="0">
              <a:solidFill>
                <a:srgbClr val="FFFFFF"/>
              </a:solidFill>
              <a:latin typeface="+mj-lt"/>
              <a:ea typeface="+mj-ea"/>
              <a:cs typeface="+mj-cs"/>
            </a:endParaRPr>
          </a:p>
        </p:txBody>
      </p:sp>
      <p:pic>
        <p:nvPicPr>
          <p:cNvPr id="13" name="Imagem 12">
            <a:extLst>
              <a:ext uri="{FF2B5EF4-FFF2-40B4-BE49-F238E27FC236}">
                <a16:creationId xmlns:a16="http://schemas.microsoft.com/office/drawing/2014/main" id="{6D4EBD3F-0318-42DB-9DF8-43CA9A2F658B}"/>
              </a:ext>
            </a:extLst>
          </p:cNvPr>
          <p:cNvPicPr>
            <a:picLocks noChangeAspect="1"/>
          </p:cNvPicPr>
          <p:nvPr/>
        </p:nvPicPr>
        <p:blipFill>
          <a:blip r:embed="rId2"/>
          <a:stretch>
            <a:fillRect/>
          </a:stretch>
        </p:blipFill>
        <p:spPr>
          <a:xfrm>
            <a:off x="225083" y="205439"/>
            <a:ext cx="1294228" cy="1039346"/>
          </a:xfrm>
          <a:prstGeom prst="rect">
            <a:avLst/>
          </a:prstGeom>
        </p:spPr>
      </p:pic>
      <p:sp>
        <p:nvSpPr>
          <p:cNvPr id="6" name="Retângulo 5">
            <a:extLst>
              <a:ext uri="{FF2B5EF4-FFF2-40B4-BE49-F238E27FC236}">
                <a16:creationId xmlns:a16="http://schemas.microsoft.com/office/drawing/2014/main" id="{A6C51DF9-5DA4-4BE9-A5AA-CE48632A12EE}"/>
              </a:ext>
            </a:extLst>
          </p:cNvPr>
          <p:cNvSpPr/>
          <p:nvPr/>
        </p:nvSpPr>
        <p:spPr>
          <a:xfrm>
            <a:off x="5060428" y="328080"/>
            <a:ext cx="2071143" cy="397032"/>
          </a:xfrm>
          <a:prstGeom prst="rect">
            <a:avLst/>
          </a:prstGeom>
        </p:spPr>
        <p:txBody>
          <a:bodyPr wrap="none">
            <a:spAutoFit/>
          </a:bodyPr>
          <a:lstStyle/>
          <a:p>
            <a:pPr algn="ctr">
              <a:lnSpc>
                <a:spcPct val="90000"/>
              </a:lnSpc>
              <a:spcBef>
                <a:spcPct val="0"/>
              </a:spcBef>
              <a:spcAft>
                <a:spcPts val="600"/>
              </a:spcAft>
            </a:pPr>
            <a:r>
              <a:rPr lang="en-US"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Teoria do delito</a:t>
            </a:r>
            <a:endParaRPr lang="en-US" sz="2200" dirty="0">
              <a:latin typeface="Times New Roman" panose="02020603050405020304" pitchFamily="18" charset="0"/>
              <a:cs typeface="Times New Roman" panose="02020603050405020304" pitchFamily="18" charset="0"/>
            </a:endParaRPr>
          </a:p>
        </p:txBody>
      </p:sp>
      <p:sp>
        <p:nvSpPr>
          <p:cNvPr id="2" name="Retângulo 1">
            <a:extLst>
              <a:ext uri="{FF2B5EF4-FFF2-40B4-BE49-F238E27FC236}">
                <a16:creationId xmlns:a16="http://schemas.microsoft.com/office/drawing/2014/main" id="{2B4303E1-661B-4C48-8276-E1C59C3FB050}"/>
              </a:ext>
            </a:extLst>
          </p:cNvPr>
          <p:cNvSpPr/>
          <p:nvPr/>
        </p:nvSpPr>
        <p:spPr>
          <a:xfrm>
            <a:off x="225083" y="1244785"/>
            <a:ext cx="11542847" cy="6038641"/>
          </a:xfrm>
          <a:prstGeom prst="rect">
            <a:avLst/>
          </a:prstGeom>
        </p:spPr>
        <p:txBody>
          <a:bodyPr wrap="square">
            <a:spAutoFit/>
          </a:bodyPr>
          <a:lstStyle/>
          <a:p>
            <a:pPr marL="342900" indent="-342900" algn="just">
              <a:lnSpc>
                <a:spcPct val="150000"/>
              </a:lnSpc>
              <a:buFontTx/>
              <a:buChar char="-"/>
            </a:pPr>
            <a:r>
              <a:rPr lang="pt-BR" sz="2000" i="0" dirty="0">
                <a:effectLst/>
                <a:latin typeface="Times New Roman" panose="02020603050405020304" pitchFamily="18" charset="0"/>
                <a:cs typeface="Times New Roman" panose="02020603050405020304" pitchFamily="18" charset="0"/>
              </a:rPr>
              <a:t>Coagido (coato): Pratica fato típico e ilícito, mas fica excluída a culpabilidade, em razão da inexigibilidade de conduta diversa.</a:t>
            </a:r>
          </a:p>
          <a:p>
            <a:pPr marL="342900" indent="-342900" algn="just">
              <a:lnSpc>
                <a:spcPct val="150000"/>
              </a:lnSpc>
              <a:buFontTx/>
              <a:buChar char="-"/>
            </a:pPr>
            <a:r>
              <a:rPr lang="pt-BR" sz="2000" dirty="0">
                <a:latin typeface="Times New Roman" panose="02020603050405020304" pitchFamily="18" charset="0"/>
                <a:cs typeface="Times New Roman" panose="02020603050405020304" pitchFamily="18" charset="0"/>
              </a:rPr>
              <a:t>Coator: É o chamado autor mediato, pois se vale de instrumento (pessoa sem culpabilidade) para a prática da infração penal. Responderá pelo crime praticado pelo coagido, com a incidência da agravante prevista no art. 62, II, do CP (“a pena será ainda agravada em relação ao agente que: (...) II - coage ou induz outrem à execução material do crime”). Responderá também pelo crime praticado contra o coagido (tortura, art. 1º, I, “b”, da lei 9455/97 ou pelo constrangimento ilegal, art. 146 do CP).</a:t>
            </a:r>
          </a:p>
          <a:p>
            <a:pPr marL="342900" indent="-342900" algn="just">
              <a:lnSpc>
                <a:spcPct val="150000"/>
              </a:lnSpc>
              <a:buFontTx/>
              <a:buChar char="-"/>
            </a:pPr>
            <a:endParaRPr lang="pt-BR" sz="2000" dirty="0">
              <a:latin typeface="Times New Roman" panose="02020603050405020304" pitchFamily="18" charset="0"/>
              <a:cs typeface="Times New Roman" panose="02020603050405020304" pitchFamily="18" charset="0"/>
            </a:endParaRPr>
          </a:p>
          <a:p>
            <a:pPr algn="just">
              <a:lnSpc>
                <a:spcPct val="150000"/>
              </a:lnSpc>
            </a:pPr>
            <a:r>
              <a:rPr lang="pt-BR" sz="2000" b="1" dirty="0">
                <a:latin typeface="Times New Roman" panose="02020603050405020304" pitchFamily="18" charset="0"/>
                <a:cs typeface="Times New Roman" panose="02020603050405020304" pitchFamily="18" charset="0"/>
              </a:rPr>
              <a:t>b) Obediência hierárquica: </a:t>
            </a:r>
            <a:r>
              <a:rPr lang="pt-BR" sz="2000" dirty="0">
                <a:latin typeface="Times New Roman" panose="02020603050405020304" pitchFamily="18" charset="0"/>
                <a:cs typeface="Times New Roman" panose="02020603050405020304" pitchFamily="18" charset="0"/>
              </a:rPr>
              <a:t>afasta-se a culpabilidade do agente que apenas cumpre uma ordem não manifestamente ilegal emanada do seu superior hierárquico.</a:t>
            </a:r>
          </a:p>
          <a:p>
            <a:pPr algn="just">
              <a:lnSpc>
                <a:spcPct val="150000"/>
              </a:lnSpc>
            </a:pPr>
            <a:endParaRPr lang="pt-BR" sz="2000" b="1" i="0" dirty="0">
              <a:solidFill>
                <a:srgbClr val="343A40"/>
              </a:solidFill>
              <a:effectLst/>
              <a:latin typeface="Open Sans"/>
            </a:endParaRPr>
          </a:p>
          <a:p>
            <a:pPr algn="just">
              <a:lnSpc>
                <a:spcPct val="150000"/>
              </a:lnSpc>
            </a:pPr>
            <a:r>
              <a:rPr lang="pt-BR" sz="2000" b="1" dirty="0">
                <a:latin typeface="Times New Roman" panose="02020603050405020304" pitchFamily="18" charset="0"/>
                <a:cs typeface="Times New Roman" panose="02020603050405020304" pitchFamily="18" charset="0"/>
              </a:rPr>
              <a:t>Requisitos para configuração da obediência hierárquica:</a:t>
            </a:r>
            <a:endParaRPr lang="pt-BR" sz="2000" b="1" i="0" dirty="0">
              <a:effectLst/>
              <a:latin typeface="Times New Roman" panose="02020603050405020304" pitchFamily="18" charset="0"/>
              <a:cs typeface="Times New Roman" panose="02020603050405020304" pitchFamily="18" charset="0"/>
            </a:endParaRPr>
          </a:p>
          <a:p>
            <a:pPr algn="just">
              <a:lnSpc>
                <a:spcPct val="150000"/>
              </a:lnSpc>
            </a:pPr>
            <a:endParaRPr lang="pt-BR" sz="2000" b="1" dirty="0">
              <a:solidFill>
                <a:srgbClr val="0070C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85191114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42724698-43AB-4A34-A7CA-4445BBD2E3AD}"/>
              </a:ext>
            </a:extLst>
          </p:cNvPr>
          <p:cNvSpPr/>
          <p:nvPr/>
        </p:nvSpPr>
        <p:spPr>
          <a:xfrm>
            <a:off x="225083" y="1350499"/>
            <a:ext cx="10747717" cy="5507502"/>
          </a:xfrm>
          <a:prstGeom prst="rect">
            <a:avLst/>
          </a:prstGeom>
        </p:spPr>
        <p:txBody>
          <a:bodyPr vert="horz" lIns="91440" tIns="45720" rIns="91440" bIns="45720" rtlCol="0" anchor="b">
            <a:normAutofit/>
          </a:bodyPr>
          <a:lstStyle/>
          <a:p>
            <a:pPr algn="ctr">
              <a:lnSpc>
                <a:spcPct val="90000"/>
              </a:lnSpc>
              <a:spcBef>
                <a:spcPct val="0"/>
              </a:spcBef>
              <a:spcAft>
                <a:spcPts val="600"/>
              </a:spcAft>
            </a:pPr>
            <a:endParaRPr lang="en-US" sz="5400" dirty="0">
              <a:solidFill>
                <a:srgbClr val="FFFFFF"/>
              </a:solidFill>
              <a:latin typeface="+mj-lt"/>
              <a:ea typeface="+mj-ea"/>
              <a:cs typeface="+mj-cs"/>
            </a:endParaRPr>
          </a:p>
        </p:txBody>
      </p:sp>
      <p:pic>
        <p:nvPicPr>
          <p:cNvPr id="13" name="Imagem 12">
            <a:extLst>
              <a:ext uri="{FF2B5EF4-FFF2-40B4-BE49-F238E27FC236}">
                <a16:creationId xmlns:a16="http://schemas.microsoft.com/office/drawing/2014/main" id="{6D4EBD3F-0318-42DB-9DF8-43CA9A2F658B}"/>
              </a:ext>
            </a:extLst>
          </p:cNvPr>
          <p:cNvPicPr>
            <a:picLocks noChangeAspect="1"/>
          </p:cNvPicPr>
          <p:nvPr/>
        </p:nvPicPr>
        <p:blipFill>
          <a:blip r:embed="rId2"/>
          <a:stretch>
            <a:fillRect/>
          </a:stretch>
        </p:blipFill>
        <p:spPr>
          <a:xfrm>
            <a:off x="225083" y="205439"/>
            <a:ext cx="1294228" cy="1039346"/>
          </a:xfrm>
          <a:prstGeom prst="rect">
            <a:avLst/>
          </a:prstGeom>
        </p:spPr>
      </p:pic>
      <p:sp>
        <p:nvSpPr>
          <p:cNvPr id="6" name="Retângulo 5">
            <a:extLst>
              <a:ext uri="{FF2B5EF4-FFF2-40B4-BE49-F238E27FC236}">
                <a16:creationId xmlns:a16="http://schemas.microsoft.com/office/drawing/2014/main" id="{A6C51DF9-5DA4-4BE9-A5AA-CE48632A12EE}"/>
              </a:ext>
            </a:extLst>
          </p:cNvPr>
          <p:cNvSpPr/>
          <p:nvPr/>
        </p:nvSpPr>
        <p:spPr>
          <a:xfrm>
            <a:off x="5060428" y="328080"/>
            <a:ext cx="2071143" cy="397032"/>
          </a:xfrm>
          <a:prstGeom prst="rect">
            <a:avLst/>
          </a:prstGeom>
        </p:spPr>
        <p:txBody>
          <a:bodyPr wrap="none">
            <a:spAutoFit/>
          </a:bodyPr>
          <a:lstStyle/>
          <a:p>
            <a:pPr algn="ctr">
              <a:lnSpc>
                <a:spcPct val="90000"/>
              </a:lnSpc>
              <a:spcBef>
                <a:spcPct val="0"/>
              </a:spcBef>
              <a:spcAft>
                <a:spcPts val="600"/>
              </a:spcAft>
            </a:pPr>
            <a:r>
              <a:rPr lang="en-US"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Teoria do delito</a:t>
            </a:r>
            <a:endParaRPr lang="en-US" sz="2200" dirty="0">
              <a:latin typeface="Times New Roman" panose="02020603050405020304" pitchFamily="18" charset="0"/>
              <a:cs typeface="Times New Roman" panose="02020603050405020304" pitchFamily="18" charset="0"/>
            </a:endParaRPr>
          </a:p>
        </p:txBody>
      </p:sp>
      <p:sp>
        <p:nvSpPr>
          <p:cNvPr id="2" name="Retângulo 1">
            <a:extLst>
              <a:ext uri="{FF2B5EF4-FFF2-40B4-BE49-F238E27FC236}">
                <a16:creationId xmlns:a16="http://schemas.microsoft.com/office/drawing/2014/main" id="{2B4303E1-661B-4C48-8276-E1C59C3FB050}"/>
              </a:ext>
            </a:extLst>
          </p:cNvPr>
          <p:cNvSpPr/>
          <p:nvPr/>
        </p:nvSpPr>
        <p:spPr>
          <a:xfrm>
            <a:off x="225083" y="1244785"/>
            <a:ext cx="11741834" cy="5346144"/>
          </a:xfrm>
          <a:prstGeom prst="rect">
            <a:avLst/>
          </a:prstGeom>
        </p:spPr>
        <p:txBody>
          <a:bodyPr wrap="square">
            <a:spAutoFit/>
          </a:bodyPr>
          <a:lstStyle/>
          <a:p>
            <a:pPr algn="just">
              <a:lnSpc>
                <a:spcPct val="150000"/>
              </a:lnSpc>
              <a:spcBef>
                <a:spcPts val="0"/>
              </a:spcBef>
            </a:pPr>
            <a:endParaRPr lang="pt-BR" sz="1000" b="0" i="0" dirty="0">
              <a:effectLst/>
              <a:latin typeface="Times New Roman" panose="02020603050405020304" pitchFamily="18" charset="0"/>
              <a:cs typeface="Times New Roman" panose="02020603050405020304" pitchFamily="18" charset="0"/>
            </a:endParaRPr>
          </a:p>
          <a:p>
            <a:pPr algn="just">
              <a:lnSpc>
                <a:spcPct val="150000"/>
              </a:lnSpc>
              <a:spcBef>
                <a:spcPts val="0"/>
              </a:spcBef>
            </a:pPr>
            <a:r>
              <a:rPr lang="pt-BR" sz="2000" b="1" dirty="0">
                <a:solidFill>
                  <a:srgbClr val="0070C0"/>
                </a:solidFill>
                <a:latin typeface="Times New Roman" panose="02020603050405020304" pitchFamily="18" charset="0"/>
                <a:cs typeface="Times New Roman" panose="02020603050405020304" pitchFamily="18" charset="0"/>
              </a:rPr>
              <a:t>3. Diferença entre antijuridicidade e culpabilidade: </a:t>
            </a:r>
            <a:r>
              <a:rPr lang="pt-BR" sz="2000" dirty="0">
                <a:latin typeface="Times New Roman" panose="02020603050405020304" pitchFamily="18" charset="0"/>
                <a:cs typeface="Times New Roman" panose="02020603050405020304" pitchFamily="18" charset="0"/>
              </a:rPr>
              <a:t>na inculpabilidade a conduta continua sendo um injusto e possui todos os efeitos que dele derivam, tanto para o direito penal como para outros ramos do direito. Quando intervém uma causa excludente de antijuridicidade, a conduta torna-se justificada para toda a ordem jurídica e nenhuma consequência pode ela acarretar para seu autor, por parte de qualquer ramo do ordenamento.</a:t>
            </a:r>
          </a:p>
          <a:p>
            <a:pPr algn="just">
              <a:lnSpc>
                <a:spcPct val="150000"/>
              </a:lnSpc>
              <a:spcBef>
                <a:spcPts val="0"/>
              </a:spcBef>
            </a:pPr>
            <a:endParaRPr lang="pt-BR" sz="2000" u="sng" dirty="0">
              <a:latin typeface="Times New Roman" panose="02020603050405020304" pitchFamily="18" charset="0"/>
              <a:cs typeface="Times New Roman" panose="02020603050405020304" pitchFamily="18" charset="0"/>
            </a:endParaRPr>
          </a:p>
          <a:p>
            <a:pPr algn="just">
              <a:lnSpc>
                <a:spcPct val="150000"/>
              </a:lnSpc>
              <a:spcBef>
                <a:spcPts val="0"/>
              </a:spcBef>
            </a:pPr>
            <a:r>
              <a:rPr lang="pt-BR" sz="2000" b="1" dirty="0">
                <a:solidFill>
                  <a:srgbClr val="0070C0"/>
                </a:solidFill>
                <a:latin typeface="Times New Roman" panose="02020603050405020304" pitchFamily="18" charset="0"/>
                <a:cs typeface="Times New Roman" panose="02020603050405020304" pitchFamily="18" charset="0"/>
              </a:rPr>
              <a:t>4. Funções da culpabilidade: </a:t>
            </a:r>
            <a:r>
              <a:rPr lang="pt-BR" sz="2000" dirty="0">
                <a:latin typeface="Times New Roman" panose="02020603050405020304" pitchFamily="18" charset="0"/>
                <a:cs typeface="Times New Roman" panose="02020603050405020304" pitchFamily="18" charset="0"/>
              </a:rPr>
              <a:t>tradicionalmente, a culpabilidade cumpre as seguintes tarefas:</a:t>
            </a:r>
          </a:p>
          <a:p>
            <a:pPr marL="457200" indent="-457200" algn="just">
              <a:lnSpc>
                <a:spcPct val="150000"/>
              </a:lnSpc>
              <a:spcBef>
                <a:spcPts val="0"/>
              </a:spcBef>
              <a:buAutoNum type="alphaLcParenR"/>
            </a:pPr>
            <a:r>
              <a:rPr lang="pt-BR" sz="2000" dirty="0">
                <a:latin typeface="Times New Roman" panose="02020603050405020304" pitchFamily="18" charset="0"/>
                <a:cs typeface="Times New Roman" panose="02020603050405020304" pitchFamily="18" charset="0"/>
              </a:rPr>
              <a:t>Fundamento da pena: refere-se ao fato de ser possível ou não a aplicação de uma pena ao autor de um fato típico e antijurídico. É a garantia de que o Estado somente poderá aplicar uma pena às condutas que o autor poderia ter evitado.</a:t>
            </a:r>
          </a:p>
          <a:p>
            <a:pPr marL="457200" indent="-457200" algn="just">
              <a:lnSpc>
                <a:spcPct val="150000"/>
              </a:lnSpc>
              <a:spcBef>
                <a:spcPts val="0"/>
              </a:spcBef>
              <a:buAutoNum type="alphaLcParenR"/>
            </a:pPr>
            <a:r>
              <a:rPr lang="pt-BR" sz="2000" dirty="0">
                <a:latin typeface="Times New Roman" panose="02020603050405020304" pitchFamily="18" charset="0"/>
                <a:cs typeface="Times New Roman" panose="02020603050405020304" pitchFamily="18" charset="0"/>
              </a:rPr>
              <a:t>Limite da pena: impede que a pena seja imposta além da medida prevista pela própria ideia de culpabilidade, aliada à fatores como importância do bem jurídico e fins preventivos. Significa estabelecer limites ao </a:t>
            </a:r>
            <a:r>
              <a:rPr lang="pt-BR" sz="2000" i="1" dirty="0">
                <a:latin typeface="Times New Roman" panose="02020603050405020304" pitchFamily="18" charset="0"/>
                <a:cs typeface="Times New Roman" panose="02020603050405020304" pitchFamily="18" charset="0"/>
              </a:rPr>
              <a:t>jus</a:t>
            </a:r>
            <a:endParaRPr lang="pt-BR"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292430832"/>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42724698-43AB-4A34-A7CA-4445BBD2E3AD}"/>
              </a:ext>
            </a:extLst>
          </p:cNvPr>
          <p:cNvSpPr/>
          <p:nvPr/>
        </p:nvSpPr>
        <p:spPr>
          <a:xfrm>
            <a:off x="225083" y="1350499"/>
            <a:ext cx="10747717" cy="5507502"/>
          </a:xfrm>
          <a:prstGeom prst="rect">
            <a:avLst/>
          </a:prstGeom>
        </p:spPr>
        <p:txBody>
          <a:bodyPr vert="horz" lIns="91440" tIns="45720" rIns="91440" bIns="45720" rtlCol="0" anchor="b">
            <a:normAutofit/>
          </a:bodyPr>
          <a:lstStyle/>
          <a:p>
            <a:pPr algn="ctr">
              <a:lnSpc>
                <a:spcPct val="90000"/>
              </a:lnSpc>
              <a:spcBef>
                <a:spcPct val="0"/>
              </a:spcBef>
              <a:spcAft>
                <a:spcPts val="600"/>
              </a:spcAft>
            </a:pPr>
            <a:endParaRPr lang="en-US" sz="5400" dirty="0">
              <a:solidFill>
                <a:srgbClr val="FFFFFF"/>
              </a:solidFill>
              <a:latin typeface="+mj-lt"/>
              <a:ea typeface="+mj-ea"/>
              <a:cs typeface="+mj-cs"/>
            </a:endParaRPr>
          </a:p>
        </p:txBody>
      </p:sp>
      <p:pic>
        <p:nvPicPr>
          <p:cNvPr id="13" name="Imagem 12">
            <a:extLst>
              <a:ext uri="{FF2B5EF4-FFF2-40B4-BE49-F238E27FC236}">
                <a16:creationId xmlns:a16="http://schemas.microsoft.com/office/drawing/2014/main" id="{6D4EBD3F-0318-42DB-9DF8-43CA9A2F658B}"/>
              </a:ext>
            </a:extLst>
          </p:cNvPr>
          <p:cNvPicPr>
            <a:picLocks noChangeAspect="1"/>
          </p:cNvPicPr>
          <p:nvPr/>
        </p:nvPicPr>
        <p:blipFill>
          <a:blip r:embed="rId2"/>
          <a:stretch>
            <a:fillRect/>
          </a:stretch>
        </p:blipFill>
        <p:spPr>
          <a:xfrm>
            <a:off x="225083" y="205439"/>
            <a:ext cx="1294228" cy="1039346"/>
          </a:xfrm>
          <a:prstGeom prst="rect">
            <a:avLst/>
          </a:prstGeom>
        </p:spPr>
      </p:pic>
      <p:sp>
        <p:nvSpPr>
          <p:cNvPr id="6" name="Retângulo 5">
            <a:extLst>
              <a:ext uri="{FF2B5EF4-FFF2-40B4-BE49-F238E27FC236}">
                <a16:creationId xmlns:a16="http://schemas.microsoft.com/office/drawing/2014/main" id="{A6C51DF9-5DA4-4BE9-A5AA-CE48632A12EE}"/>
              </a:ext>
            </a:extLst>
          </p:cNvPr>
          <p:cNvSpPr/>
          <p:nvPr/>
        </p:nvSpPr>
        <p:spPr>
          <a:xfrm>
            <a:off x="5060428" y="328080"/>
            <a:ext cx="2071143" cy="397032"/>
          </a:xfrm>
          <a:prstGeom prst="rect">
            <a:avLst/>
          </a:prstGeom>
        </p:spPr>
        <p:txBody>
          <a:bodyPr wrap="none">
            <a:spAutoFit/>
          </a:bodyPr>
          <a:lstStyle/>
          <a:p>
            <a:pPr algn="ctr">
              <a:lnSpc>
                <a:spcPct val="90000"/>
              </a:lnSpc>
              <a:spcBef>
                <a:spcPct val="0"/>
              </a:spcBef>
              <a:spcAft>
                <a:spcPts val="600"/>
              </a:spcAft>
            </a:pPr>
            <a:r>
              <a:rPr lang="en-US"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Teoria do delito</a:t>
            </a:r>
            <a:endParaRPr lang="en-US" sz="2200" dirty="0">
              <a:latin typeface="Times New Roman" panose="02020603050405020304" pitchFamily="18" charset="0"/>
              <a:cs typeface="Times New Roman" panose="02020603050405020304" pitchFamily="18" charset="0"/>
            </a:endParaRPr>
          </a:p>
        </p:txBody>
      </p:sp>
      <p:sp>
        <p:nvSpPr>
          <p:cNvPr id="2" name="Retângulo 1">
            <a:extLst>
              <a:ext uri="{FF2B5EF4-FFF2-40B4-BE49-F238E27FC236}">
                <a16:creationId xmlns:a16="http://schemas.microsoft.com/office/drawing/2014/main" id="{2B4303E1-661B-4C48-8276-E1C59C3FB050}"/>
              </a:ext>
            </a:extLst>
          </p:cNvPr>
          <p:cNvSpPr/>
          <p:nvPr/>
        </p:nvSpPr>
        <p:spPr>
          <a:xfrm>
            <a:off x="225083" y="1244785"/>
            <a:ext cx="11542847" cy="5576976"/>
          </a:xfrm>
          <a:prstGeom prst="rect">
            <a:avLst/>
          </a:prstGeom>
        </p:spPr>
        <p:txBody>
          <a:bodyPr wrap="square">
            <a:spAutoFit/>
          </a:bodyPr>
          <a:lstStyle/>
          <a:p>
            <a:pPr marL="457200" indent="-457200" algn="just">
              <a:lnSpc>
                <a:spcPct val="150000"/>
              </a:lnSpc>
              <a:buAutoNum type="alphaLcParenR"/>
            </a:pPr>
            <a:r>
              <a:rPr lang="pt-BR" sz="2000" dirty="0">
                <a:latin typeface="Times New Roman" panose="02020603050405020304" pitchFamily="18" charset="0"/>
                <a:cs typeface="Times New Roman" panose="02020603050405020304" pitchFamily="18" charset="0"/>
              </a:rPr>
              <a:t>Relação de direito público: ordem emanada de superior hierárquico: É necessário que haja um vínculo de direito público entre superior hierárquico e o funcionário subalterno. Relações privadas não caracterizam a dirimente. Logo, a subordinação doméstica (pai e filho), escolar (professor e aluno) ou eclesiástica (padre e fiel) não estão abrangidas.</a:t>
            </a:r>
          </a:p>
          <a:p>
            <a:pPr marL="457200" indent="-457200" algn="just">
              <a:lnSpc>
                <a:spcPct val="150000"/>
              </a:lnSpc>
              <a:buAutoNum type="alphaLcParenR"/>
            </a:pPr>
            <a:r>
              <a:rPr lang="pt-BR" sz="2000" i="0" dirty="0">
                <a:effectLst/>
                <a:latin typeface="Times New Roman" panose="02020603050405020304" pitchFamily="18" charset="0"/>
                <a:cs typeface="Times New Roman" panose="02020603050405020304" pitchFamily="18" charset="0"/>
              </a:rPr>
              <a:t>Ordem não manifestamente (evidentemente) ilegal: A ordem emanada do superior deve ser dotada de aparente legalidade. Se a ordem for legal, não há crime. Se a ordem for manifestamente ilegal, ambos responderão pela infração penal em concurso de pessoas.</a:t>
            </a:r>
          </a:p>
          <a:p>
            <a:pPr marL="457200" indent="-457200" algn="just">
              <a:lnSpc>
                <a:spcPct val="150000"/>
              </a:lnSpc>
              <a:buAutoNum type="alphaLcParenR"/>
            </a:pPr>
            <a:r>
              <a:rPr lang="pt-BR" sz="2000" i="0" dirty="0">
                <a:effectLst/>
                <a:latin typeface="Times New Roman" panose="02020603050405020304" pitchFamily="18" charset="0"/>
                <a:cs typeface="Times New Roman" panose="02020603050405020304" pitchFamily="18" charset="0"/>
              </a:rPr>
              <a:t>Estrito cumprimento da ordem: Se o subordinado extrapolar a ordem, responderá criminalmente.</a:t>
            </a:r>
          </a:p>
          <a:p>
            <a:pPr marL="457200" indent="-457200" algn="just">
              <a:lnSpc>
                <a:spcPct val="150000"/>
              </a:lnSpc>
              <a:buAutoNum type="alphaLcParenR"/>
            </a:pPr>
            <a:endParaRPr lang="pt-BR" sz="2000" b="1" dirty="0">
              <a:solidFill>
                <a:srgbClr val="0070C0"/>
              </a:solidFill>
              <a:latin typeface="Times New Roman" panose="02020603050405020304" pitchFamily="18" charset="0"/>
              <a:cs typeface="Times New Roman" panose="02020603050405020304" pitchFamily="18" charset="0"/>
            </a:endParaRPr>
          </a:p>
          <a:p>
            <a:pPr algn="just">
              <a:lnSpc>
                <a:spcPct val="150000"/>
              </a:lnSpc>
            </a:pPr>
            <a:r>
              <a:rPr lang="pt-BR" sz="2000" b="1" dirty="0">
                <a:latin typeface="Times New Roman" panose="02020603050405020304" pitchFamily="18" charset="0"/>
                <a:cs typeface="Times New Roman" panose="02020603050405020304" pitchFamily="18" charset="0"/>
              </a:rPr>
              <a:t>Consequências:</a:t>
            </a:r>
          </a:p>
          <a:p>
            <a:pPr algn="just">
              <a:lnSpc>
                <a:spcPct val="150000"/>
              </a:lnSpc>
            </a:pPr>
            <a:r>
              <a:rPr lang="pt-BR" sz="2000" b="1" dirty="0">
                <a:latin typeface="Times New Roman" panose="02020603050405020304" pitchFamily="18" charset="0"/>
                <a:cs typeface="Times New Roman" panose="02020603050405020304" pitchFamily="18" charset="0"/>
              </a:rPr>
              <a:t>- </a:t>
            </a:r>
            <a:r>
              <a:rPr lang="pt-BR" sz="2000" dirty="0">
                <a:latin typeface="Times New Roman" panose="02020603050405020304" pitchFamily="18" charset="0"/>
                <a:cs typeface="Times New Roman" panose="02020603050405020304" pitchFamily="18" charset="0"/>
              </a:rPr>
              <a:t>Se a ordem for legal: o subordinado atua em estrito cumprimento do dever legal, causa que exclui a ilicitude (art. 23, III do CP). Para </a:t>
            </a:r>
            <a:r>
              <a:rPr lang="pt-BR" sz="2000" dirty="0" err="1">
                <a:latin typeface="Times New Roman" panose="02020603050405020304" pitchFamily="18" charset="0"/>
                <a:cs typeface="Times New Roman" panose="02020603050405020304" pitchFamily="18" charset="0"/>
              </a:rPr>
              <a:t>Zaffaroni</a:t>
            </a:r>
            <a:r>
              <a:rPr lang="pt-BR" sz="2000" dirty="0">
                <a:latin typeface="Times New Roman" panose="02020603050405020304" pitchFamily="18" charset="0"/>
                <a:cs typeface="Times New Roman" panose="02020603050405020304" pitchFamily="18" charset="0"/>
              </a:rPr>
              <a:t>, exclui a tipicidade.</a:t>
            </a:r>
          </a:p>
        </p:txBody>
      </p:sp>
    </p:spTree>
    <p:extLst>
      <p:ext uri="{BB962C8B-B14F-4D97-AF65-F5344CB8AC3E}">
        <p14:creationId xmlns:p14="http://schemas.microsoft.com/office/powerpoint/2010/main" val="1247843934"/>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42724698-43AB-4A34-A7CA-4445BBD2E3AD}"/>
              </a:ext>
            </a:extLst>
          </p:cNvPr>
          <p:cNvSpPr/>
          <p:nvPr/>
        </p:nvSpPr>
        <p:spPr>
          <a:xfrm>
            <a:off x="225083" y="1350499"/>
            <a:ext cx="10747717" cy="5507502"/>
          </a:xfrm>
          <a:prstGeom prst="rect">
            <a:avLst/>
          </a:prstGeom>
        </p:spPr>
        <p:txBody>
          <a:bodyPr vert="horz" lIns="91440" tIns="45720" rIns="91440" bIns="45720" rtlCol="0" anchor="b">
            <a:normAutofit/>
          </a:bodyPr>
          <a:lstStyle/>
          <a:p>
            <a:pPr algn="ctr">
              <a:lnSpc>
                <a:spcPct val="90000"/>
              </a:lnSpc>
              <a:spcBef>
                <a:spcPct val="0"/>
              </a:spcBef>
              <a:spcAft>
                <a:spcPts val="600"/>
              </a:spcAft>
            </a:pPr>
            <a:endParaRPr lang="en-US" sz="5400" dirty="0">
              <a:solidFill>
                <a:srgbClr val="FFFFFF"/>
              </a:solidFill>
              <a:latin typeface="+mj-lt"/>
              <a:ea typeface="+mj-ea"/>
              <a:cs typeface="+mj-cs"/>
            </a:endParaRPr>
          </a:p>
        </p:txBody>
      </p:sp>
      <p:pic>
        <p:nvPicPr>
          <p:cNvPr id="13" name="Imagem 12">
            <a:extLst>
              <a:ext uri="{FF2B5EF4-FFF2-40B4-BE49-F238E27FC236}">
                <a16:creationId xmlns:a16="http://schemas.microsoft.com/office/drawing/2014/main" id="{6D4EBD3F-0318-42DB-9DF8-43CA9A2F658B}"/>
              </a:ext>
            </a:extLst>
          </p:cNvPr>
          <p:cNvPicPr>
            <a:picLocks noChangeAspect="1"/>
          </p:cNvPicPr>
          <p:nvPr/>
        </p:nvPicPr>
        <p:blipFill>
          <a:blip r:embed="rId2"/>
          <a:stretch>
            <a:fillRect/>
          </a:stretch>
        </p:blipFill>
        <p:spPr>
          <a:xfrm>
            <a:off x="225083" y="205439"/>
            <a:ext cx="1294228" cy="1039346"/>
          </a:xfrm>
          <a:prstGeom prst="rect">
            <a:avLst/>
          </a:prstGeom>
        </p:spPr>
      </p:pic>
      <p:sp>
        <p:nvSpPr>
          <p:cNvPr id="6" name="Retângulo 5">
            <a:extLst>
              <a:ext uri="{FF2B5EF4-FFF2-40B4-BE49-F238E27FC236}">
                <a16:creationId xmlns:a16="http://schemas.microsoft.com/office/drawing/2014/main" id="{A6C51DF9-5DA4-4BE9-A5AA-CE48632A12EE}"/>
              </a:ext>
            </a:extLst>
          </p:cNvPr>
          <p:cNvSpPr/>
          <p:nvPr/>
        </p:nvSpPr>
        <p:spPr>
          <a:xfrm>
            <a:off x="5060428" y="328080"/>
            <a:ext cx="2071143" cy="397032"/>
          </a:xfrm>
          <a:prstGeom prst="rect">
            <a:avLst/>
          </a:prstGeom>
        </p:spPr>
        <p:txBody>
          <a:bodyPr wrap="none">
            <a:spAutoFit/>
          </a:bodyPr>
          <a:lstStyle/>
          <a:p>
            <a:pPr algn="ctr">
              <a:lnSpc>
                <a:spcPct val="90000"/>
              </a:lnSpc>
              <a:spcBef>
                <a:spcPct val="0"/>
              </a:spcBef>
              <a:spcAft>
                <a:spcPts val="600"/>
              </a:spcAft>
            </a:pPr>
            <a:r>
              <a:rPr lang="en-US"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Teoria do delito</a:t>
            </a:r>
            <a:endParaRPr lang="en-US" sz="2200" dirty="0">
              <a:latin typeface="Times New Roman" panose="02020603050405020304" pitchFamily="18" charset="0"/>
              <a:cs typeface="Times New Roman" panose="02020603050405020304" pitchFamily="18" charset="0"/>
            </a:endParaRPr>
          </a:p>
        </p:txBody>
      </p:sp>
      <p:sp>
        <p:nvSpPr>
          <p:cNvPr id="2" name="Retângulo 1">
            <a:extLst>
              <a:ext uri="{FF2B5EF4-FFF2-40B4-BE49-F238E27FC236}">
                <a16:creationId xmlns:a16="http://schemas.microsoft.com/office/drawing/2014/main" id="{2B4303E1-661B-4C48-8276-E1C59C3FB050}"/>
              </a:ext>
            </a:extLst>
          </p:cNvPr>
          <p:cNvSpPr/>
          <p:nvPr/>
        </p:nvSpPr>
        <p:spPr>
          <a:xfrm>
            <a:off x="225083" y="1244785"/>
            <a:ext cx="11542847" cy="9270295"/>
          </a:xfrm>
          <a:prstGeom prst="rect">
            <a:avLst/>
          </a:prstGeom>
        </p:spPr>
        <p:txBody>
          <a:bodyPr wrap="square">
            <a:spAutoFit/>
          </a:bodyPr>
          <a:lstStyle/>
          <a:p>
            <a:pPr marL="342900" indent="-342900" algn="just">
              <a:lnSpc>
                <a:spcPct val="150000"/>
              </a:lnSpc>
              <a:buFontTx/>
              <a:buChar char="-"/>
            </a:pPr>
            <a:r>
              <a:rPr lang="pt-BR" sz="2000" dirty="0">
                <a:latin typeface="Times New Roman" panose="02020603050405020304" pitchFamily="18" charset="0"/>
                <a:cs typeface="Times New Roman" panose="02020603050405020304" pitchFamily="18" charset="0"/>
              </a:rPr>
              <a:t>Se a ordem não for manifestamente ilegal: o subordinado atua amparado pela obediência hierárquica, ficando excluída a culpabilidade, pela inexigibilidade de conduta diversa (art. 22 do CP).</a:t>
            </a:r>
          </a:p>
          <a:p>
            <a:pPr marL="342900" indent="-342900" algn="just">
              <a:lnSpc>
                <a:spcPct val="150000"/>
              </a:lnSpc>
              <a:buFontTx/>
              <a:buChar char="-"/>
            </a:pPr>
            <a:r>
              <a:rPr lang="pt-BR" sz="2000" dirty="0">
                <a:latin typeface="Times New Roman" panose="02020603050405020304" pitchFamily="18" charset="0"/>
                <a:cs typeface="Times New Roman" panose="02020603050405020304" pitchFamily="18" charset="0"/>
              </a:rPr>
              <a:t>Se a ordem for manifestamente ilegal: em princípio, o superior hierárquico e o subordinado responderão pelo delito, em concurso de pessoas. Para o superior incidirá a agravante descrita no art. 62, III, do CP; para o subalterno, aplica-se a atenuante genérica do art. 65, III, “c”, do mesmo diploma.</a:t>
            </a:r>
          </a:p>
          <a:p>
            <a:pPr marL="342900" indent="-342900" algn="just">
              <a:lnSpc>
                <a:spcPct val="150000"/>
              </a:lnSpc>
              <a:buFontTx/>
              <a:buChar char="-"/>
            </a:pPr>
            <a:endParaRPr lang="pt-BR" sz="2000" dirty="0">
              <a:latin typeface="Times New Roman" panose="02020603050405020304" pitchFamily="18" charset="0"/>
              <a:cs typeface="Times New Roman" panose="02020603050405020304" pitchFamily="18" charset="0"/>
            </a:endParaRPr>
          </a:p>
          <a:p>
            <a:pPr marL="360000" algn="just">
              <a:lnSpc>
                <a:spcPct val="150000"/>
              </a:lnSpc>
            </a:pPr>
            <a:r>
              <a:rPr lang="pt-BR" sz="2000" b="0" i="0" dirty="0">
                <a:solidFill>
                  <a:srgbClr val="000000"/>
                </a:solidFill>
                <a:effectLst/>
                <a:latin typeface="Times New Roman" panose="02020603050405020304" pitchFamily="18" charset="0"/>
                <a:cs typeface="Times New Roman" panose="02020603050405020304" pitchFamily="18" charset="0"/>
              </a:rPr>
              <a:t>Art. 62 - A pena será ainda agravada em relação ao agente que: (...) </a:t>
            </a:r>
          </a:p>
          <a:p>
            <a:pPr marL="360000" algn="just">
              <a:lnSpc>
                <a:spcPct val="150000"/>
              </a:lnSpc>
            </a:pPr>
            <a:r>
              <a:rPr lang="pt-BR" sz="2000" b="0" i="0" dirty="0">
                <a:solidFill>
                  <a:srgbClr val="000000"/>
                </a:solidFill>
                <a:effectLst/>
                <a:latin typeface="Times New Roman" panose="02020603050405020304" pitchFamily="18" charset="0"/>
                <a:cs typeface="Times New Roman" panose="02020603050405020304" pitchFamily="18" charset="0"/>
              </a:rPr>
              <a:t>III - instiga ou determina a cometer o crime alguém sujeito à sua autoridade ou não-punível em virtude de condição ou qualidade pessoal.</a:t>
            </a:r>
          </a:p>
          <a:p>
            <a:pPr marL="360000" algn="just">
              <a:lnSpc>
                <a:spcPct val="150000"/>
              </a:lnSpc>
            </a:pPr>
            <a:endParaRPr lang="pt-BR" sz="2000" dirty="0">
              <a:solidFill>
                <a:srgbClr val="000000"/>
              </a:solidFill>
              <a:latin typeface="Times New Roman" panose="02020603050405020304" pitchFamily="18" charset="0"/>
              <a:cs typeface="Times New Roman" panose="02020603050405020304" pitchFamily="18" charset="0"/>
            </a:endParaRPr>
          </a:p>
          <a:p>
            <a:pPr marL="360000" algn="just">
              <a:lnSpc>
                <a:spcPct val="150000"/>
              </a:lnSpc>
            </a:pPr>
            <a:r>
              <a:rPr lang="pt-BR" sz="2000" b="0" i="0" dirty="0">
                <a:solidFill>
                  <a:srgbClr val="000000"/>
                </a:solidFill>
                <a:effectLst/>
                <a:latin typeface="Times New Roman" panose="02020603050405020304" pitchFamily="18" charset="0"/>
                <a:cs typeface="Times New Roman" panose="02020603050405020304" pitchFamily="18" charset="0"/>
              </a:rPr>
              <a:t>Art. 65 - São circunstâncias que sempre atenuam a pena: (...)</a:t>
            </a:r>
          </a:p>
          <a:p>
            <a:pPr marL="360000" algn="just">
              <a:lnSpc>
                <a:spcPct val="150000"/>
              </a:lnSpc>
            </a:pPr>
            <a:r>
              <a:rPr lang="pt-BR" sz="2000" b="0" i="0" dirty="0">
                <a:solidFill>
                  <a:srgbClr val="000000"/>
                </a:solidFill>
                <a:effectLst/>
                <a:latin typeface="Times New Roman" panose="02020603050405020304" pitchFamily="18" charset="0"/>
                <a:cs typeface="Times New Roman" panose="02020603050405020304" pitchFamily="18" charset="0"/>
              </a:rPr>
              <a:t>III - ter o agente: (...)</a:t>
            </a:r>
          </a:p>
          <a:p>
            <a:pPr marL="360000" algn="just">
              <a:lnSpc>
                <a:spcPct val="150000"/>
              </a:lnSpc>
            </a:pPr>
            <a:r>
              <a:rPr lang="pt-BR" sz="2000" b="0" i="0" dirty="0">
                <a:solidFill>
                  <a:srgbClr val="000000"/>
                </a:solidFill>
                <a:effectLst/>
                <a:latin typeface="Times New Roman" panose="02020603050405020304" pitchFamily="18" charset="0"/>
                <a:cs typeface="Times New Roman" panose="02020603050405020304" pitchFamily="18" charset="0"/>
              </a:rPr>
              <a:t>      </a:t>
            </a:r>
            <a:endParaRPr lang="pt-BR" sz="2000" b="0" i="0" dirty="0">
              <a:solidFill>
                <a:srgbClr val="000000"/>
              </a:solidFill>
              <a:effectLst/>
              <a:latin typeface="Times New Roman" panose="02020603050405020304" pitchFamily="18" charset="0"/>
            </a:endParaRPr>
          </a:p>
          <a:p>
            <a:pPr marL="342900" indent="-342900" algn="just">
              <a:lnSpc>
                <a:spcPct val="150000"/>
              </a:lnSpc>
              <a:buFontTx/>
              <a:buChar char="-"/>
            </a:pPr>
            <a:endParaRPr lang="pt-BR" sz="2000" dirty="0">
              <a:latin typeface="Times New Roman" panose="02020603050405020304" pitchFamily="18" charset="0"/>
              <a:cs typeface="Times New Roman" panose="02020603050405020304" pitchFamily="18" charset="0"/>
            </a:endParaRPr>
          </a:p>
          <a:p>
            <a:pPr marL="342900" indent="-342900" algn="just">
              <a:lnSpc>
                <a:spcPct val="150000"/>
              </a:lnSpc>
              <a:buFontTx/>
              <a:buChar char="-"/>
            </a:pPr>
            <a:endParaRPr lang="pt-BR" sz="2000" dirty="0">
              <a:latin typeface="Times New Roman" panose="02020603050405020304" pitchFamily="18" charset="0"/>
              <a:cs typeface="Times New Roman" panose="02020603050405020304" pitchFamily="18" charset="0"/>
            </a:endParaRPr>
          </a:p>
          <a:p>
            <a:pPr marL="342900" indent="-342900" algn="just">
              <a:lnSpc>
                <a:spcPct val="150000"/>
              </a:lnSpc>
              <a:buFontTx/>
              <a:buChar char="-"/>
            </a:pPr>
            <a:endParaRPr lang="pt-BR" sz="2000" dirty="0">
              <a:latin typeface="Times New Roman" panose="02020603050405020304" pitchFamily="18" charset="0"/>
              <a:cs typeface="Times New Roman" panose="02020603050405020304" pitchFamily="18" charset="0"/>
            </a:endParaRPr>
          </a:p>
          <a:p>
            <a:pPr algn="just">
              <a:lnSpc>
                <a:spcPct val="150000"/>
              </a:lnSpc>
            </a:pPr>
            <a:endParaRPr lang="pt-BR" sz="2000" b="1" dirty="0">
              <a:solidFill>
                <a:srgbClr val="0070C0"/>
              </a:solidFill>
              <a:latin typeface="Times New Roman" panose="02020603050405020304" pitchFamily="18" charset="0"/>
              <a:cs typeface="Times New Roman" panose="02020603050405020304" pitchFamily="18" charset="0"/>
            </a:endParaRPr>
          </a:p>
          <a:p>
            <a:pPr algn="just">
              <a:lnSpc>
                <a:spcPct val="150000"/>
              </a:lnSpc>
            </a:pPr>
            <a:endParaRPr lang="pt-BR" sz="2000" b="1" dirty="0">
              <a:solidFill>
                <a:srgbClr val="0070C0"/>
              </a:solidFill>
              <a:latin typeface="Times New Roman" panose="02020603050405020304" pitchFamily="18" charset="0"/>
              <a:cs typeface="Times New Roman" panose="02020603050405020304" pitchFamily="18" charset="0"/>
            </a:endParaRPr>
          </a:p>
          <a:p>
            <a:pPr algn="just">
              <a:lnSpc>
                <a:spcPct val="150000"/>
              </a:lnSpc>
            </a:pPr>
            <a:endParaRPr lang="pt-BR" sz="2000" b="1" dirty="0">
              <a:solidFill>
                <a:srgbClr val="0070C0"/>
              </a:solidFill>
              <a:latin typeface="Times New Roman" panose="02020603050405020304" pitchFamily="18" charset="0"/>
              <a:cs typeface="Times New Roman" panose="02020603050405020304" pitchFamily="18" charset="0"/>
            </a:endParaRPr>
          </a:p>
          <a:p>
            <a:pPr algn="just">
              <a:lnSpc>
                <a:spcPct val="150000"/>
              </a:lnSpc>
            </a:pPr>
            <a:endParaRPr lang="pt-BR" sz="2000" b="1" dirty="0">
              <a:solidFill>
                <a:srgbClr val="0070C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889907465"/>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42724698-43AB-4A34-A7CA-4445BBD2E3AD}"/>
              </a:ext>
            </a:extLst>
          </p:cNvPr>
          <p:cNvSpPr/>
          <p:nvPr/>
        </p:nvSpPr>
        <p:spPr>
          <a:xfrm>
            <a:off x="225083" y="1350499"/>
            <a:ext cx="10747717" cy="5507502"/>
          </a:xfrm>
          <a:prstGeom prst="rect">
            <a:avLst/>
          </a:prstGeom>
        </p:spPr>
        <p:txBody>
          <a:bodyPr vert="horz" lIns="91440" tIns="45720" rIns="91440" bIns="45720" rtlCol="0" anchor="b">
            <a:normAutofit/>
          </a:bodyPr>
          <a:lstStyle/>
          <a:p>
            <a:pPr algn="ctr">
              <a:lnSpc>
                <a:spcPct val="90000"/>
              </a:lnSpc>
              <a:spcBef>
                <a:spcPct val="0"/>
              </a:spcBef>
              <a:spcAft>
                <a:spcPts val="600"/>
              </a:spcAft>
            </a:pPr>
            <a:endParaRPr lang="en-US" sz="5400" dirty="0">
              <a:solidFill>
                <a:srgbClr val="FFFFFF"/>
              </a:solidFill>
              <a:latin typeface="+mj-lt"/>
              <a:ea typeface="+mj-ea"/>
              <a:cs typeface="+mj-cs"/>
            </a:endParaRPr>
          </a:p>
        </p:txBody>
      </p:sp>
      <p:pic>
        <p:nvPicPr>
          <p:cNvPr id="13" name="Imagem 12">
            <a:extLst>
              <a:ext uri="{FF2B5EF4-FFF2-40B4-BE49-F238E27FC236}">
                <a16:creationId xmlns:a16="http://schemas.microsoft.com/office/drawing/2014/main" id="{6D4EBD3F-0318-42DB-9DF8-43CA9A2F658B}"/>
              </a:ext>
            </a:extLst>
          </p:cNvPr>
          <p:cNvPicPr>
            <a:picLocks noChangeAspect="1"/>
          </p:cNvPicPr>
          <p:nvPr/>
        </p:nvPicPr>
        <p:blipFill>
          <a:blip r:embed="rId2"/>
          <a:stretch>
            <a:fillRect/>
          </a:stretch>
        </p:blipFill>
        <p:spPr>
          <a:xfrm>
            <a:off x="225083" y="205439"/>
            <a:ext cx="1294228" cy="1039346"/>
          </a:xfrm>
          <a:prstGeom prst="rect">
            <a:avLst/>
          </a:prstGeom>
        </p:spPr>
      </p:pic>
      <p:sp>
        <p:nvSpPr>
          <p:cNvPr id="6" name="Retângulo 5">
            <a:extLst>
              <a:ext uri="{FF2B5EF4-FFF2-40B4-BE49-F238E27FC236}">
                <a16:creationId xmlns:a16="http://schemas.microsoft.com/office/drawing/2014/main" id="{A6C51DF9-5DA4-4BE9-A5AA-CE48632A12EE}"/>
              </a:ext>
            </a:extLst>
          </p:cNvPr>
          <p:cNvSpPr/>
          <p:nvPr/>
        </p:nvSpPr>
        <p:spPr>
          <a:xfrm>
            <a:off x="5060428" y="328080"/>
            <a:ext cx="2071143" cy="397032"/>
          </a:xfrm>
          <a:prstGeom prst="rect">
            <a:avLst/>
          </a:prstGeom>
        </p:spPr>
        <p:txBody>
          <a:bodyPr wrap="none">
            <a:spAutoFit/>
          </a:bodyPr>
          <a:lstStyle/>
          <a:p>
            <a:pPr algn="ctr">
              <a:lnSpc>
                <a:spcPct val="90000"/>
              </a:lnSpc>
              <a:spcBef>
                <a:spcPct val="0"/>
              </a:spcBef>
              <a:spcAft>
                <a:spcPts val="600"/>
              </a:spcAft>
            </a:pPr>
            <a:r>
              <a:rPr lang="en-US"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Teoria do delito</a:t>
            </a:r>
            <a:endParaRPr lang="en-US" sz="2200" dirty="0">
              <a:latin typeface="Times New Roman" panose="02020603050405020304" pitchFamily="18" charset="0"/>
              <a:cs typeface="Times New Roman" panose="02020603050405020304" pitchFamily="18" charset="0"/>
            </a:endParaRPr>
          </a:p>
        </p:txBody>
      </p:sp>
      <p:sp>
        <p:nvSpPr>
          <p:cNvPr id="2" name="Retângulo 1">
            <a:extLst>
              <a:ext uri="{FF2B5EF4-FFF2-40B4-BE49-F238E27FC236}">
                <a16:creationId xmlns:a16="http://schemas.microsoft.com/office/drawing/2014/main" id="{2B4303E1-661B-4C48-8276-E1C59C3FB050}"/>
              </a:ext>
            </a:extLst>
          </p:cNvPr>
          <p:cNvSpPr/>
          <p:nvPr/>
        </p:nvSpPr>
        <p:spPr>
          <a:xfrm>
            <a:off x="225083" y="1244785"/>
            <a:ext cx="11542847" cy="6500306"/>
          </a:xfrm>
          <a:prstGeom prst="rect">
            <a:avLst/>
          </a:prstGeom>
        </p:spPr>
        <p:txBody>
          <a:bodyPr wrap="square">
            <a:spAutoFit/>
          </a:bodyPr>
          <a:lstStyle/>
          <a:p>
            <a:pPr marL="360000" algn="just">
              <a:lnSpc>
                <a:spcPct val="150000"/>
              </a:lnSpc>
            </a:pPr>
            <a:r>
              <a:rPr lang="pt-BR" sz="2000" b="0" i="0" dirty="0">
                <a:solidFill>
                  <a:srgbClr val="000000"/>
                </a:solidFill>
                <a:effectLst/>
                <a:latin typeface="Times New Roman" panose="02020603050405020304" pitchFamily="18" charset="0"/>
                <a:cs typeface="Times New Roman" panose="02020603050405020304" pitchFamily="18" charset="0"/>
              </a:rPr>
              <a:t>c) cometido o crime sob coação a que podia resistir, ou em cumprimento de ordem de autoridade superior, ou sob a influência de violenta emoção, provocada por ato injusto da vítima;</a:t>
            </a:r>
          </a:p>
          <a:p>
            <a:pPr marL="360000" algn="just">
              <a:lnSpc>
                <a:spcPct val="150000"/>
              </a:lnSpc>
            </a:pPr>
            <a:endParaRPr lang="pt-BR" sz="2000" dirty="0">
              <a:solidFill>
                <a:srgbClr val="000000"/>
              </a:solidFill>
              <a:latin typeface="Times New Roman" panose="02020603050405020304" pitchFamily="18" charset="0"/>
              <a:cs typeface="Times New Roman" panose="02020603050405020304" pitchFamily="18" charset="0"/>
            </a:endParaRPr>
          </a:p>
          <a:p>
            <a:pPr algn="just">
              <a:lnSpc>
                <a:spcPct val="150000"/>
              </a:lnSpc>
            </a:pPr>
            <a:r>
              <a:rPr lang="pt-BR" sz="2000" b="1" i="0" dirty="0">
                <a:solidFill>
                  <a:schemeClr val="accent1"/>
                </a:solidFill>
                <a:effectLst/>
                <a:latin typeface="Times New Roman" panose="02020603050405020304" pitchFamily="18" charset="0"/>
                <a:cs typeface="Times New Roman" panose="02020603050405020304" pitchFamily="18" charset="0"/>
              </a:rPr>
              <a:t>12.3.2 Causas supralegais de exclusão da culpabilidade pela inexigibilidade de conduta diversa (dirimentes supralegais):</a:t>
            </a:r>
          </a:p>
          <a:p>
            <a:pPr algn="just">
              <a:lnSpc>
                <a:spcPct val="150000"/>
              </a:lnSpc>
            </a:pPr>
            <a:endParaRPr lang="pt-BR" sz="2000" dirty="0">
              <a:latin typeface="Times New Roman" panose="02020603050405020304" pitchFamily="18" charset="0"/>
              <a:cs typeface="Times New Roman" panose="02020603050405020304" pitchFamily="18" charset="0"/>
            </a:endParaRPr>
          </a:p>
          <a:p>
            <a:pPr algn="just">
              <a:lnSpc>
                <a:spcPct val="150000"/>
              </a:lnSpc>
            </a:pPr>
            <a:r>
              <a:rPr lang="pt-BR" sz="2000" i="0" dirty="0">
                <a:effectLst/>
                <a:latin typeface="Times New Roman" panose="02020603050405020304" pitchFamily="18" charset="0"/>
                <a:cs typeface="Times New Roman" panose="02020603050405020304" pitchFamily="18" charset="0"/>
              </a:rPr>
              <a:t>- Tem-se admitido a existência de causas supralegais que tornam a conduta inexigível (inexigibilidade de conduta diversa), já que é impossível que o legislador preveja todas as situações em que é inexigível, do agente, conduta diversa. Exemplo:</a:t>
            </a:r>
          </a:p>
          <a:p>
            <a:pPr algn="just">
              <a:lnSpc>
                <a:spcPct val="150000"/>
              </a:lnSpc>
            </a:pPr>
            <a:r>
              <a:rPr lang="pt-BR" sz="2000" dirty="0">
                <a:latin typeface="Times New Roman" panose="02020603050405020304" pitchFamily="18" charset="0"/>
                <a:cs typeface="Times New Roman" panose="02020603050405020304" pitchFamily="18" charset="0"/>
              </a:rPr>
              <a:t>“Culpabilidade. Inexigível conduta diversa do apelante que, em procura de veículo furtado, em localidade conhecida como ponto de tráfico, portava arma no interior de seu veículo. As particularidades e peculiaridades do caso concreto permitem concluir pela incidência do instituto da inexigibilidade de conduta diversa. </a:t>
            </a:r>
            <a:endParaRPr lang="pt-BR" sz="2000" b="1" dirty="0">
              <a:solidFill>
                <a:srgbClr val="0070C0"/>
              </a:solidFill>
              <a:latin typeface="Times New Roman" panose="02020603050405020304" pitchFamily="18" charset="0"/>
              <a:cs typeface="Times New Roman" panose="02020603050405020304" pitchFamily="18" charset="0"/>
            </a:endParaRPr>
          </a:p>
          <a:p>
            <a:pPr algn="just">
              <a:lnSpc>
                <a:spcPct val="150000"/>
              </a:lnSpc>
            </a:pPr>
            <a:endParaRPr lang="pt-BR" sz="2000" b="1" dirty="0">
              <a:solidFill>
                <a:srgbClr val="0070C0"/>
              </a:solidFill>
              <a:latin typeface="Times New Roman" panose="02020603050405020304" pitchFamily="18" charset="0"/>
              <a:cs typeface="Times New Roman" panose="02020603050405020304" pitchFamily="18" charset="0"/>
            </a:endParaRPr>
          </a:p>
          <a:p>
            <a:pPr algn="just">
              <a:lnSpc>
                <a:spcPct val="150000"/>
              </a:lnSpc>
            </a:pPr>
            <a:endParaRPr lang="pt-BR" sz="2000" b="1" dirty="0">
              <a:solidFill>
                <a:srgbClr val="0070C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318379336"/>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42724698-43AB-4A34-A7CA-4445BBD2E3AD}"/>
              </a:ext>
            </a:extLst>
          </p:cNvPr>
          <p:cNvSpPr/>
          <p:nvPr/>
        </p:nvSpPr>
        <p:spPr>
          <a:xfrm>
            <a:off x="225083" y="1350499"/>
            <a:ext cx="10747717" cy="5507502"/>
          </a:xfrm>
          <a:prstGeom prst="rect">
            <a:avLst/>
          </a:prstGeom>
        </p:spPr>
        <p:txBody>
          <a:bodyPr vert="horz" lIns="91440" tIns="45720" rIns="91440" bIns="45720" rtlCol="0" anchor="b">
            <a:normAutofit/>
          </a:bodyPr>
          <a:lstStyle/>
          <a:p>
            <a:pPr algn="ctr">
              <a:lnSpc>
                <a:spcPct val="90000"/>
              </a:lnSpc>
              <a:spcBef>
                <a:spcPct val="0"/>
              </a:spcBef>
              <a:spcAft>
                <a:spcPts val="600"/>
              </a:spcAft>
            </a:pPr>
            <a:endParaRPr lang="en-US" sz="5400" dirty="0">
              <a:solidFill>
                <a:srgbClr val="FFFFFF"/>
              </a:solidFill>
              <a:latin typeface="+mj-lt"/>
              <a:ea typeface="+mj-ea"/>
              <a:cs typeface="+mj-cs"/>
            </a:endParaRPr>
          </a:p>
        </p:txBody>
      </p:sp>
      <p:pic>
        <p:nvPicPr>
          <p:cNvPr id="13" name="Imagem 12">
            <a:extLst>
              <a:ext uri="{FF2B5EF4-FFF2-40B4-BE49-F238E27FC236}">
                <a16:creationId xmlns:a16="http://schemas.microsoft.com/office/drawing/2014/main" id="{6D4EBD3F-0318-42DB-9DF8-43CA9A2F658B}"/>
              </a:ext>
            </a:extLst>
          </p:cNvPr>
          <p:cNvPicPr>
            <a:picLocks noChangeAspect="1"/>
          </p:cNvPicPr>
          <p:nvPr/>
        </p:nvPicPr>
        <p:blipFill>
          <a:blip r:embed="rId2"/>
          <a:stretch>
            <a:fillRect/>
          </a:stretch>
        </p:blipFill>
        <p:spPr>
          <a:xfrm>
            <a:off x="225083" y="205439"/>
            <a:ext cx="1294228" cy="1039346"/>
          </a:xfrm>
          <a:prstGeom prst="rect">
            <a:avLst/>
          </a:prstGeom>
        </p:spPr>
      </p:pic>
      <p:sp>
        <p:nvSpPr>
          <p:cNvPr id="6" name="Retângulo 5">
            <a:extLst>
              <a:ext uri="{FF2B5EF4-FFF2-40B4-BE49-F238E27FC236}">
                <a16:creationId xmlns:a16="http://schemas.microsoft.com/office/drawing/2014/main" id="{A6C51DF9-5DA4-4BE9-A5AA-CE48632A12EE}"/>
              </a:ext>
            </a:extLst>
          </p:cNvPr>
          <p:cNvSpPr/>
          <p:nvPr/>
        </p:nvSpPr>
        <p:spPr>
          <a:xfrm>
            <a:off x="5060428" y="328080"/>
            <a:ext cx="2071143" cy="397032"/>
          </a:xfrm>
          <a:prstGeom prst="rect">
            <a:avLst/>
          </a:prstGeom>
        </p:spPr>
        <p:txBody>
          <a:bodyPr wrap="none">
            <a:spAutoFit/>
          </a:bodyPr>
          <a:lstStyle/>
          <a:p>
            <a:pPr algn="ctr">
              <a:lnSpc>
                <a:spcPct val="90000"/>
              </a:lnSpc>
              <a:spcBef>
                <a:spcPct val="0"/>
              </a:spcBef>
              <a:spcAft>
                <a:spcPts val="600"/>
              </a:spcAft>
            </a:pPr>
            <a:r>
              <a:rPr lang="en-US"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Teoria do delito</a:t>
            </a:r>
            <a:endParaRPr lang="en-US" sz="2200" dirty="0">
              <a:latin typeface="Times New Roman" panose="02020603050405020304" pitchFamily="18" charset="0"/>
              <a:cs typeface="Times New Roman" panose="02020603050405020304" pitchFamily="18" charset="0"/>
            </a:endParaRPr>
          </a:p>
        </p:txBody>
      </p:sp>
      <p:sp>
        <p:nvSpPr>
          <p:cNvPr id="2" name="Retângulo 1">
            <a:extLst>
              <a:ext uri="{FF2B5EF4-FFF2-40B4-BE49-F238E27FC236}">
                <a16:creationId xmlns:a16="http://schemas.microsoft.com/office/drawing/2014/main" id="{2B4303E1-661B-4C48-8276-E1C59C3FB050}"/>
              </a:ext>
            </a:extLst>
          </p:cNvPr>
          <p:cNvSpPr/>
          <p:nvPr/>
        </p:nvSpPr>
        <p:spPr>
          <a:xfrm>
            <a:off x="225083" y="1244785"/>
            <a:ext cx="11542847" cy="4191981"/>
          </a:xfrm>
          <a:prstGeom prst="rect">
            <a:avLst/>
          </a:prstGeom>
        </p:spPr>
        <p:txBody>
          <a:bodyPr wrap="square">
            <a:spAutoFit/>
          </a:bodyPr>
          <a:lstStyle/>
          <a:p>
            <a:pPr algn="just">
              <a:lnSpc>
                <a:spcPct val="150000"/>
              </a:lnSpc>
            </a:pPr>
            <a:r>
              <a:rPr lang="pt-BR" sz="2000" dirty="0">
                <a:latin typeface="Times New Roman" panose="02020603050405020304" pitchFamily="18" charset="0"/>
                <a:cs typeface="Times New Roman" panose="02020603050405020304" pitchFamily="18" charset="0"/>
              </a:rPr>
              <a:t>Ressalte-se que o réu é primário, não respondendo a qualquer outro expediente criminal. APELO PROVIDO, POR MAIORIA. (TJRS – 3ª Câmara Criminal – Apelação Crime 70053577607 – Relator: Diógenes Vicente Hassan Ribeiro, Julgado em 09/05/2013).</a:t>
            </a:r>
          </a:p>
          <a:p>
            <a:pPr algn="just">
              <a:lnSpc>
                <a:spcPct val="150000"/>
              </a:lnSpc>
            </a:pPr>
            <a:endParaRPr lang="pt-BR" sz="2000" i="0" dirty="0">
              <a:effectLst/>
              <a:latin typeface="Times New Roman" panose="02020603050405020304" pitchFamily="18" charset="0"/>
              <a:cs typeface="Times New Roman" panose="02020603050405020304" pitchFamily="18" charset="0"/>
            </a:endParaRPr>
          </a:p>
          <a:p>
            <a:pPr algn="just">
              <a:lnSpc>
                <a:spcPct val="150000"/>
              </a:lnSpc>
            </a:pPr>
            <a:endParaRPr lang="pt-BR" sz="2000" i="0" dirty="0">
              <a:effectLst/>
              <a:latin typeface="Times New Roman" panose="02020603050405020304" pitchFamily="18" charset="0"/>
              <a:cs typeface="Times New Roman" panose="02020603050405020304" pitchFamily="18" charset="0"/>
            </a:endParaRPr>
          </a:p>
          <a:p>
            <a:pPr algn="just">
              <a:lnSpc>
                <a:spcPct val="150000"/>
              </a:lnSpc>
            </a:pPr>
            <a:endParaRPr lang="pt-BR" sz="2000" b="1" dirty="0">
              <a:solidFill>
                <a:srgbClr val="0070C0"/>
              </a:solidFill>
              <a:latin typeface="Times New Roman" panose="02020603050405020304" pitchFamily="18" charset="0"/>
              <a:cs typeface="Times New Roman" panose="02020603050405020304" pitchFamily="18" charset="0"/>
            </a:endParaRPr>
          </a:p>
          <a:p>
            <a:pPr algn="just">
              <a:lnSpc>
                <a:spcPct val="150000"/>
              </a:lnSpc>
            </a:pPr>
            <a:endParaRPr lang="pt-BR" sz="2000" b="1" dirty="0">
              <a:solidFill>
                <a:schemeClr val="accent2"/>
              </a:solidFill>
              <a:latin typeface="Times New Roman" panose="02020603050405020304" pitchFamily="18" charset="0"/>
              <a:cs typeface="Times New Roman" panose="02020603050405020304" pitchFamily="18" charset="0"/>
            </a:endParaRPr>
          </a:p>
          <a:p>
            <a:pPr algn="just">
              <a:lnSpc>
                <a:spcPct val="150000"/>
              </a:lnSpc>
            </a:pPr>
            <a:endParaRPr lang="pt-BR" sz="2000" b="1" i="0" dirty="0">
              <a:solidFill>
                <a:srgbClr val="343A40"/>
              </a:solidFill>
              <a:effectLst/>
              <a:latin typeface="Open Sans"/>
            </a:endParaRPr>
          </a:p>
          <a:p>
            <a:pPr algn="just">
              <a:lnSpc>
                <a:spcPct val="150000"/>
              </a:lnSpc>
            </a:pPr>
            <a:endParaRPr lang="pt-BR" sz="2000" b="1" dirty="0">
              <a:solidFill>
                <a:srgbClr val="0070C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66738707"/>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42724698-43AB-4A34-A7CA-4445BBD2E3AD}"/>
              </a:ext>
            </a:extLst>
          </p:cNvPr>
          <p:cNvSpPr/>
          <p:nvPr/>
        </p:nvSpPr>
        <p:spPr>
          <a:xfrm>
            <a:off x="225083" y="1350499"/>
            <a:ext cx="10747717" cy="5507502"/>
          </a:xfrm>
          <a:prstGeom prst="rect">
            <a:avLst/>
          </a:prstGeom>
        </p:spPr>
        <p:txBody>
          <a:bodyPr vert="horz" lIns="91440" tIns="45720" rIns="91440" bIns="45720" rtlCol="0" anchor="b">
            <a:normAutofit/>
          </a:bodyPr>
          <a:lstStyle/>
          <a:p>
            <a:pPr algn="ctr">
              <a:lnSpc>
                <a:spcPct val="90000"/>
              </a:lnSpc>
              <a:spcBef>
                <a:spcPct val="0"/>
              </a:spcBef>
              <a:spcAft>
                <a:spcPts val="600"/>
              </a:spcAft>
            </a:pPr>
            <a:endParaRPr lang="en-US" sz="5400" dirty="0">
              <a:solidFill>
                <a:srgbClr val="FFFFFF"/>
              </a:solidFill>
              <a:latin typeface="+mj-lt"/>
              <a:ea typeface="+mj-ea"/>
              <a:cs typeface="+mj-cs"/>
            </a:endParaRPr>
          </a:p>
        </p:txBody>
      </p:sp>
      <p:pic>
        <p:nvPicPr>
          <p:cNvPr id="13" name="Imagem 12">
            <a:extLst>
              <a:ext uri="{FF2B5EF4-FFF2-40B4-BE49-F238E27FC236}">
                <a16:creationId xmlns:a16="http://schemas.microsoft.com/office/drawing/2014/main" id="{6D4EBD3F-0318-42DB-9DF8-43CA9A2F658B}"/>
              </a:ext>
            </a:extLst>
          </p:cNvPr>
          <p:cNvPicPr>
            <a:picLocks noChangeAspect="1"/>
          </p:cNvPicPr>
          <p:nvPr/>
        </p:nvPicPr>
        <p:blipFill>
          <a:blip r:embed="rId2"/>
          <a:stretch>
            <a:fillRect/>
          </a:stretch>
        </p:blipFill>
        <p:spPr>
          <a:xfrm>
            <a:off x="225083" y="205439"/>
            <a:ext cx="1294228" cy="1039346"/>
          </a:xfrm>
          <a:prstGeom prst="rect">
            <a:avLst/>
          </a:prstGeom>
        </p:spPr>
      </p:pic>
      <p:sp>
        <p:nvSpPr>
          <p:cNvPr id="6" name="Retângulo 5">
            <a:extLst>
              <a:ext uri="{FF2B5EF4-FFF2-40B4-BE49-F238E27FC236}">
                <a16:creationId xmlns:a16="http://schemas.microsoft.com/office/drawing/2014/main" id="{A6C51DF9-5DA4-4BE9-A5AA-CE48632A12EE}"/>
              </a:ext>
            </a:extLst>
          </p:cNvPr>
          <p:cNvSpPr/>
          <p:nvPr/>
        </p:nvSpPr>
        <p:spPr>
          <a:xfrm>
            <a:off x="5060428" y="328080"/>
            <a:ext cx="2071143" cy="397032"/>
          </a:xfrm>
          <a:prstGeom prst="rect">
            <a:avLst/>
          </a:prstGeom>
        </p:spPr>
        <p:txBody>
          <a:bodyPr wrap="none">
            <a:spAutoFit/>
          </a:bodyPr>
          <a:lstStyle/>
          <a:p>
            <a:pPr algn="ctr">
              <a:lnSpc>
                <a:spcPct val="90000"/>
              </a:lnSpc>
              <a:spcBef>
                <a:spcPct val="0"/>
              </a:spcBef>
              <a:spcAft>
                <a:spcPts val="600"/>
              </a:spcAft>
            </a:pPr>
            <a:r>
              <a:rPr lang="en-US"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Teoria do delito</a:t>
            </a:r>
            <a:endParaRPr lang="en-US" sz="2200" dirty="0">
              <a:latin typeface="Times New Roman" panose="02020603050405020304" pitchFamily="18" charset="0"/>
              <a:cs typeface="Times New Roman" panose="02020603050405020304" pitchFamily="18" charset="0"/>
            </a:endParaRPr>
          </a:p>
        </p:txBody>
      </p:sp>
      <p:sp>
        <p:nvSpPr>
          <p:cNvPr id="2" name="Retângulo 1">
            <a:extLst>
              <a:ext uri="{FF2B5EF4-FFF2-40B4-BE49-F238E27FC236}">
                <a16:creationId xmlns:a16="http://schemas.microsoft.com/office/drawing/2014/main" id="{2B4303E1-661B-4C48-8276-E1C59C3FB050}"/>
              </a:ext>
            </a:extLst>
          </p:cNvPr>
          <p:cNvSpPr/>
          <p:nvPr/>
        </p:nvSpPr>
        <p:spPr>
          <a:xfrm>
            <a:off x="225083" y="1244785"/>
            <a:ext cx="11542847" cy="5576976"/>
          </a:xfrm>
          <a:prstGeom prst="rect">
            <a:avLst/>
          </a:prstGeom>
        </p:spPr>
        <p:txBody>
          <a:bodyPr wrap="square">
            <a:spAutoFit/>
          </a:bodyPr>
          <a:lstStyle/>
          <a:p>
            <a:pPr algn="ctr">
              <a:lnSpc>
                <a:spcPct val="150000"/>
              </a:lnSpc>
            </a:pPr>
            <a:r>
              <a:rPr lang="pt-BR" sz="2000" b="1" dirty="0">
                <a:latin typeface="Times New Roman" panose="02020603050405020304" pitchFamily="18" charset="0"/>
                <a:cs typeface="Times New Roman" panose="02020603050405020304" pitchFamily="18" charset="0"/>
              </a:rPr>
              <a:t>Referências bibliográficas</a:t>
            </a:r>
          </a:p>
          <a:p>
            <a:pPr algn="ctr">
              <a:lnSpc>
                <a:spcPct val="150000"/>
              </a:lnSpc>
            </a:pPr>
            <a:endParaRPr lang="pt-BR" sz="2000" b="1" dirty="0">
              <a:latin typeface="Times New Roman" panose="02020603050405020304" pitchFamily="18" charset="0"/>
              <a:cs typeface="Times New Roman" panose="02020603050405020304" pitchFamily="18" charset="0"/>
            </a:endParaRPr>
          </a:p>
          <a:p>
            <a:pPr marL="342900" indent="-342900" algn="just">
              <a:lnSpc>
                <a:spcPct val="150000"/>
              </a:lnSpc>
              <a:buFontTx/>
              <a:buChar char="-"/>
            </a:pPr>
            <a:r>
              <a:rPr lang="pt-BR" sz="2000" dirty="0">
                <a:latin typeface="Times New Roman" panose="02020603050405020304" pitchFamily="18" charset="0"/>
                <a:cs typeface="Times New Roman" panose="02020603050405020304" pitchFamily="18" charset="0"/>
              </a:rPr>
              <a:t>OLIVE, Juan Carlos Ferré. NUÑEZ PAZ. Miguel </a:t>
            </a:r>
            <a:r>
              <a:rPr lang="pt-BR" sz="2000" dirty="0" err="1">
                <a:latin typeface="Times New Roman" panose="02020603050405020304" pitchFamily="18" charset="0"/>
                <a:cs typeface="Times New Roman" panose="02020603050405020304" pitchFamily="18" charset="0"/>
              </a:rPr>
              <a:t>Ángel</a:t>
            </a:r>
            <a:r>
              <a:rPr lang="pt-BR" sz="2000" dirty="0">
                <a:latin typeface="Times New Roman" panose="02020603050405020304" pitchFamily="18" charset="0"/>
                <a:cs typeface="Times New Roman" panose="02020603050405020304" pitchFamily="18" charset="0"/>
              </a:rPr>
              <a:t>. OLIVEIRA. William Terra de. BRITO, Alexis Couto de.</a:t>
            </a:r>
            <a:r>
              <a:rPr lang="pt-BR" sz="2000" b="1" dirty="0">
                <a:latin typeface="Times New Roman" panose="02020603050405020304" pitchFamily="18" charset="0"/>
                <a:cs typeface="Times New Roman" panose="02020603050405020304" pitchFamily="18" charset="0"/>
              </a:rPr>
              <a:t> Direito Penal Brasileiro. </a:t>
            </a:r>
            <a:r>
              <a:rPr lang="pt-BR" sz="2000" dirty="0">
                <a:latin typeface="Times New Roman" panose="02020603050405020304" pitchFamily="18" charset="0"/>
                <a:cs typeface="Times New Roman" panose="02020603050405020304" pitchFamily="18" charset="0"/>
              </a:rPr>
              <a:t>Parte Geral. Princípios Fundamentais e Sistema. 2ª ed. São Paulo: Saraiva</a:t>
            </a:r>
            <a:r>
              <a:rPr lang="pt-BR" sz="2000">
                <a:latin typeface="Times New Roman" panose="02020603050405020304" pitchFamily="18" charset="0"/>
                <a:cs typeface="Times New Roman" panose="02020603050405020304" pitchFamily="18" charset="0"/>
              </a:rPr>
              <a:t>, 2017.</a:t>
            </a:r>
          </a:p>
          <a:p>
            <a:pPr marL="342900" indent="-342900" algn="just">
              <a:lnSpc>
                <a:spcPct val="150000"/>
              </a:lnSpc>
              <a:buFontTx/>
              <a:buChar char="-"/>
            </a:pPr>
            <a:r>
              <a:rPr lang="pt-BR" sz="2000" i="0">
                <a:effectLst/>
                <a:latin typeface="Times New Roman" panose="02020603050405020304" pitchFamily="18" charset="0"/>
                <a:cs typeface="Times New Roman" panose="02020603050405020304" pitchFamily="18" charset="0"/>
              </a:rPr>
              <a:t>ZAFFARONI</a:t>
            </a:r>
            <a:r>
              <a:rPr lang="pt-BR" sz="2000" i="0" dirty="0">
                <a:effectLst/>
                <a:latin typeface="Times New Roman" panose="02020603050405020304" pitchFamily="18" charset="0"/>
                <a:cs typeface="Times New Roman" panose="02020603050405020304" pitchFamily="18" charset="0"/>
              </a:rPr>
              <a:t>. Eugênio </a:t>
            </a:r>
            <a:r>
              <a:rPr lang="pt-BR" sz="2000" i="0" dirty="0" err="1">
                <a:effectLst/>
                <a:latin typeface="Times New Roman" panose="02020603050405020304" pitchFamily="18" charset="0"/>
                <a:cs typeface="Times New Roman" panose="02020603050405020304" pitchFamily="18" charset="0"/>
              </a:rPr>
              <a:t>Raúl</a:t>
            </a:r>
            <a:r>
              <a:rPr lang="pt-BR" sz="2000" i="0" dirty="0">
                <a:effectLst/>
                <a:latin typeface="Times New Roman" panose="02020603050405020304" pitchFamily="18" charset="0"/>
                <a:cs typeface="Times New Roman" panose="02020603050405020304" pitchFamily="18" charset="0"/>
              </a:rPr>
              <a:t>. PIERANGELI. José Henrique. </a:t>
            </a:r>
            <a:r>
              <a:rPr lang="pt-BR" sz="2000" b="1" i="0" dirty="0">
                <a:effectLst/>
                <a:latin typeface="Times New Roman" panose="02020603050405020304" pitchFamily="18" charset="0"/>
                <a:cs typeface="Times New Roman" panose="02020603050405020304" pitchFamily="18" charset="0"/>
              </a:rPr>
              <a:t>Manual de Direito Penal Brasileiro</a:t>
            </a:r>
            <a:r>
              <a:rPr lang="pt-BR" sz="2000" i="0" dirty="0">
                <a:effectLst/>
                <a:latin typeface="Times New Roman" panose="02020603050405020304" pitchFamily="18" charset="0"/>
                <a:cs typeface="Times New Roman" panose="02020603050405020304" pitchFamily="18" charset="0"/>
              </a:rPr>
              <a:t>. Parte Geral. 14ª ed. </a:t>
            </a:r>
            <a:r>
              <a:rPr lang="pt-BR" sz="2000" i="0" dirty="0" err="1">
                <a:effectLst/>
                <a:latin typeface="Times New Roman" panose="02020603050405020304" pitchFamily="18" charset="0"/>
                <a:cs typeface="Times New Roman" panose="02020603050405020304" pitchFamily="18" charset="0"/>
              </a:rPr>
              <a:t>rev</a:t>
            </a:r>
            <a:r>
              <a:rPr lang="pt-BR" sz="2000" i="0" dirty="0">
                <a:effectLst/>
                <a:latin typeface="Times New Roman" panose="02020603050405020304" pitchFamily="18" charset="0"/>
                <a:cs typeface="Times New Roman" panose="02020603050405020304" pitchFamily="18" charset="0"/>
              </a:rPr>
              <a:t> e atual. São Paulo: Revista dos Tribunais, 2020.</a:t>
            </a:r>
          </a:p>
          <a:p>
            <a:pPr algn="just">
              <a:lnSpc>
                <a:spcPct val="150000"/>
              </a:lnSpc>
            </a:pPr>
            <a:endParaRPr lang="pt-BR" sz="2000" i="0" dirty="0">
              <a:effectLst/>
              <a:latin typeface="Times New Roman" panose="02020603050405020304" pitchFamily="18" charset="0"/>
              <a:cs typeface="Times New Roman" panose="02020603050405020304" pitchFamily="18" charset="0"/>
            </a:endParaRPr>
          </a:p>
          <a:p>
            <a:pPr algn="just">
              <a:lnSpc>
                <a:spcPct val="150000"/>
              </a:lnSpc>
            </a:pPr>
            <a:endParaRPr lang="pt-BR" sz="2000" b="1" dirty="0">
              <a:solidFill>
                <a:srgbClr val="0070C0"/>
              </a:solidFill>
              <a:latin typeface="Times New Roman" panose="02020603050405020304" pitchFamily="18" charset="0"/>
              <a:cs typeface="Times New Roman" panose="02020603050405020304" pitchFamily="18" charset="0"/>
            </a:endParaRPr>
          </a:p>
          <a:p>
            <a:pPr algn="just">
              <a:lnSpc>
                <a:spcPct val="150000"/>
              </a:lnSpc>
            </a:pPr>
            <a:endParaRPr lang="pt-BR" sz="2000" b="1" dirty="0">
              <a:solidFill>
                <a:schemeClr val="accent2"/>
              </a:solidFill>
              <a:latin typeface="Times New Roman" panose="02020603050405020304" pitchFamily="18" charset="0"/>
              <a:cs typeface="Times New Roman" panose="02020603050405020304" pitchFamily="18" charset="0"/>
            </a:endParaRPr>
          </a:p>
          <a:p>
            <a:pPr algn="just">
              <a:lnSpc>
                <a:spcPct val="150000"/>
              </a:lnSpc>
            </a:pPr>
            <a:endParaRPr lang="pt-BR" sz="2000" b="1" i="0" dirty="0">
              <a:solidFill>
                <a:srgbClr val="343A40"/>
              </a:solidFill>
              <a:effectLst/>
              <a:latin typeface="Open Sans"/>
            </a:endParaRPr>
          </a:p>
          <a:p>
            <a:pPr algn="just">
              <a:lnSpc>
                <a:spcPct val="150000"/>
              </a:lnSpc>
            </a:pPr>
            <a:endParaRPr lang="pt-BR" sz="2000" b="1" dirty="0">
              <a:solidFill>
                <a:srgbClr val="0070C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5557279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42724698-43AB-4A34-A7CA-4445BBD2E3AD}"/>
              </a:ext>
            </a:extLst>
          </p:cNvPr>
          <p:cNvSpPr/>
          <p:nvPr/>
        </p:nvSpPr>
        <p:spPr>
          <a:xfrm>
            <a:off x="225083" y="1350499"/>
            <a:ext cx="10747717" cy="5507502"/>
          </a:xfrm>
          <a:prstGeom prst="rect">
            <a:avLst/>
          </a:prstGeom>
        </p:spPr>
        <p:txBody>
          <a:bodyPr vert="horz" lIns="91440" tIns="45720" rIns="91440" bIns="45720" rtlCol="0" anchor="b">
            <a:normAutofit/>
          </a:bodyPr>
          <a:lstStyle/>
          <a:p>
            <a:pPr algn="ctr">
              <a:lnSpc>
                <a:spcPct val="90000"/>
              </a:lnSpc>
              <a:spcBef>
                <a:spcPct val="0"/>
              </a:spcBef>
              <a:spcAft>
                <a:spcPts val="600"/>
              </a:spcAft>
            </a:pPr>
            <a:endParaRPr lang="en-US" sz="5400" dirty="0">
              <a:solidFill>
                <a:srgbClr val="FFFFFF"/>
              </a:solidFill>
              <a:latin typeface="+mj-lt"/>
              <a:ea typeface="+mj-ea"/>
              <a:cs typeface="+mj-cs"/>
            </a:endParaRPr>
          </a:p>
        </p:txBody>
      </p:sp>
      <p:pic>
        <p:nvPicPr>
          <p:cNvPr id="13" name="Imagem 12">
            <a:extLst>
              <a:ext uri="{FF2B5EF4-FFF2-40B4-BE49-F238E27FC236}">
                <a16:creationId xmlns:a16="http://schemas.microsoft.com/office/drawing/2014/main" id="{6D4EBD3F-0318-42DB-9DF8-43CA9A2F658B}"/>
              </a:ext>
            </a:extLst>
          </p:cNvPr>
          <p:cNvPicPr>
            <a:picLocks noChangeAspect="1"/>
          </p:cNvPicPr>
          <p:nvPr/>
        </p:nvPicPr>
        <p:blipFill>
          <a:blip r:embed="rId2"/>
          <a:stretch>
            <a:fillRect/>
          </a:stretch>
        </p:blipFill>
        <p:spPr>
          <a:xfrm>
            <a:off x="225083" y="205439"/>
            <a:ext cx="1294228" cy="1039346"/>
          </a:xfrm>
          <a:prstGeom prst="rect">
            <a:avLst/>
          </a:prstGeom>
        </p:spPr>
      </p:pic>
      <p:sp>
        <p:nvSpPr>
          <p:cNvPr id="6" name="Retângulo 5">
            <a:extLst>
              <a:ext uri="{FF2B5EF4-FFF2-40B4-BE49-F238E27FC236}">
                <a16:creationId xmlns:a16="http://schemas.microsoft.com/office/drawing/2014/main" id="{A6C51DF9-5DA4-4BE9-A5AA-CE48632A12EE}"/>
              </a:ext>
            </a:extLst>
          </p:cNvPr>
          <p:cNvSpPr/>
          <p:nvPr/>
        </p:nvSpPr>
        <p:spPr>
          <a:xfrm>
            <a:off x="5060428" y="328080"/>
            <a:ext cx="2071143" cy="397032"/>
          </a:xfrm>
          <a:prstGeom prst="rect">
            <a:avLst/>
          </a:prstGeom>
        </p:spPr>
        <p:txBody>
          <a:bodyPr wrap="none">
            <a:spAutoFit/>
          </a:bodyPr>
          <a:lstStyle/>
          <a:p>
            <a:pPr algn="ctr">
              <a:lnSpc>
                <a:spcPct val="90000"/>
              </a:lnSpc>
              <a:spcBef>
                <a:spcPct val="0"/>
              </a:spcBef>
              <a:spcAft>
                <a:spcPts val="600"/>
              </a:spcAft>
            </a:pPr>
            <a:r>
              <a:rPr lang="en-US"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Teoria do delito</a:t>
            </a:r>
            <a:endParaRPr lang="en-US" sz="2200" dirty="0">
              <a:latin typeface="Times New Roman" panose="02020603050405020304" pitchFamily="18" charset="0"/>
              <a:cs typeface="Times New Roman" panose="02020603050405020304" pitchFamily="18" charset="0"/>
            </a:endParaRPr>
          </a:p>
        </p:txBody>
      </p:sp>
      <p:sp>
        <p:nvSpPr>
          <p:cNvPr id="2" name="Retângulo 1">
            <a:extLst>
              <a:ext uri="{FF2B5EF4-FFF2-40B4-BE49-F238E27FC236}">
                <a16:creationId xmlns:a16="http://schemas.microsoft.com/office/drawing/2014/main" id="{2B4303E1-661B-4C48-8276-E1C59C3FB050}"/>
              </a:ext>
            </a:extLst>
          </p:cNvPr>
          <p:cNvSpPr/>
          <p:nvPr/>
        </p:nvSpPr>
        <p:spPr>
          <a:xfrm>
            <a:off x="225083" y="1244785"/>
            <a:ext cx="11542847" cy="5576976"/>
          </a:xfrm>
          <a:prstGeom prst="rect">
            <a:avLst/>
          </a:prstGeom>
        </p:spPr>
        <p:txBody>
          <a:bodyPr wrap="square">
            <a:spAutoFit/>
          </a:bodyPr>
          <a:lstStyle/>
          <a:p>
            <a:pPr algn="just">
              <a:lnSpc>
                <a:spcPct val="150000"/>
              </a:lnSpc>
              <a:spcBef>
                <a:spcPts val="0"/>
              </a:spcBef>
            </a:pPr>
            <a:r>
              <a:rPr lang="pt-BR" sz="2000" i="1" dirty="0">
                <a:latin typeface="Times New Roman" panose="02020603050405020304" pitchFamily="18" charset="0"/>
                <a:cs typeface="Times New Roman" panose="02020603050405020304" pitchFamily="18" charset="0"/>
              </a:rPr>
              <a:t>puniendi </a:t>
            </a:r>
            <a:r>
              <a:rPr lang="pt-BR" sz="2000" dirty="0">
                <a:latin typeface="Times New Roman" panose="02020603050405020304" pitchFamily="18" charset="0"/>
                <a:cs typeface="Times New Roman" panose="02020603050405020304" pitchFamily="18" charset="0"/>
              </a:rPr>
              <a:t>estatal.</a:t>
            </a:r>
          </a:p>
          <a:p>
            <a:pPr algn="just">
              <a:lnSpc>
                <a:spcPct val="150000"/>
              </a:lnSpc>
              <a:spcBef>
                <a:spcPts val="0"/>
              </a:spcBef>
            </a:pPr>
            <a:r>
              <a:rPr lang="pt-BR" sz="2000" dirty="0">
                <a:latin typeface="Times New Roman" panose="02020603050405020304" pitchFamily="18" charset="0"/>
                <a:cs typeface="Times New Roman" panose="02020603050405020304" pitchFamily="18" charset="0"/>
              </a:rPr>
              <a:t>c)    Elemento central na individualização da pena: art. 59 do CP.</a:t>
            </a:r>
          </a:p>
          <a:p>
            <a:pPr algn="just">
              <a:lnSpc>
                <a:spcPct val="150000"/>
              </a:lnSpc>
              <a:spcBef>
                <a:spcPts val="0"/>
              </a:spcBef>
            </a:pPr>
            <a:endParaRPr lang="pt-BR" sz="2000" dirty="0">
              <a:latin typeface="Times New Roman" panose="02020603050405020304" pitchFamily="18" charset="0"/>
              <a:cs typeface="Times New Roman" panose="02020603050405020304" pitchFamily="18" charset="0"/>
            </a:endParaRPr>
          </a:p>
          <a:p>
            <a:pPr algn="just">
              <a:lnSpc>
                <a:spcPct val="150000"/>
              </a:lnSpc>
              <a:spcBef>
                <a:spcPts val="0"/>
              </a:spcBef>
            </a:pPr>
            <a:r>
              <a:rPr lang="pt-BR" sz="2000" b="1" dirty="0">
                <a:solidFill>
                  <a:srgbClr val="0070C0"/>
                </a:solidFill>
                <a:latin typeface="Times New Roman" panose="02020603050405020304" pitchFamily="18" charset="0"/>
                <a:cs typeface="Times New Roman" panose="02020603050405020304" pitchFamily="18" charset="0"/>
              </a:rPr>
              <a:t>5. Culpabilidade formal e material: </a:t>
            </a:r>
          </a:p>
          <a:p>
            <a:pPr marL="457200" indent="-457200" algn="just">
              <a:lnSpc>
                <a:spcPct val="150000"/>
              </a:lnSpc>
              <a:spcBef>
                <a:spcPts val="0"/>
              </a:spcBef>
              <a:buAutoNum type="alphaLcParenR"/>
            </a:pPr>
            <a:r>
              <a:rPr lang="pt-BR" sz="2000" dirty="0">
                <a:latin typeface="Times New Roman" panose="02020603050405020304" pitchFamily="18" charset="0"/>
                <a:cs typeface="Times New Roman" panose="02020603050405020304" pitchFamily="18" charset="0"/>
              </a:rPr>
              <a:t>Formal: Censurabilidade em abstrato, servindo como norte para o legislador cominar os limites mínimo e máximo da sanção penal. </a:t>
            </a:r>
          </a:p>
          <a:p>
            <a:pPr marL="457200" indent="-457200" algn="just">
              <a:lnSpc>
                <a:spcPct val="150000"/>
              </a:lnSpc>
              <a:spcBef>
                <a:spcPts val="0"/>
              </a:spcBef>
              <a:buAutoNum type="alphaLcParenR"/>
            </a:pPr>
            <a:r>
              <a:rPr lang="pt-BR" sz="2000" dirty="0">
                <a:latin typeface="Times New Roman" panose="02020603050405020304" pitchFamily="18" charset="0"/>
                <a:cs typeface="Times New Roman" panose="02020603050405020304" pitchFamily="18" charset="0"/>
              </a:rPr>
              <a:t>Material: Censurabilidade concreta, dirigida a determinado agente culpável que praticou um fato típico e antijurídico, servindo como fundamento para o juiz fixar a pena no caso concreto. É viés positivado no art. 59, caput, do CP. </a:t>
            </a:r>
          </a:p>
          <a:p>
            <a:pPr algn="just">
              <a:lnSpc>
                <a:spcPct val="150000"/>
              </a:lnSpc>
            </a:pPr>
            <a:endParaRPr lang="pt-BR" sz="2000" b="1" dirty="0">
              <a:solidFill>
                <a:schemeClr val="accent1"/>
              </a:solidFill>
              <a:latin typeface="Times New Roman" panose="02020603050405020304" pitchFamily="18" charset="0"/>
              <a:cs typeface="Times New Roman" panose="02020603050405020304" pitchFamily="18" charset="0"/>
            </a:endParaRPr>
          </a:p>
          <a:p>
            <a:pPr algn="just">
              <a:lnSpc>
                <a:spcPct val="150000"/>
              </a:lnSpc>
            </a:pPr>
            <a:r>
              <a:rPr lang="pt-BR" sz="2000" b="1" dirty="0">
                <a:solidFill>
                  <a:srgbClr val="0070C0"/>
                </a:solidFill>
                <a:latin typeface="Times New Roman" panose="02020603050405020304" pitchFamily="18" charset="0"/>
                <a:cs typeface="Times New Roman" panose="02020603050405020304" pitchFamily="18" charset="0"/>
              </a:rPr>
              <a:t>6. Evolução histórica e teoria da culpabilidade: </a:t>
            </a:r>
            <a:r>
              <a:rPr lang="pt-BR" sz="2000" dirty="0">
                <a:latin typeface="Times New Roman" panose="02020603050405020304" pitchFamily="18" charset="0"/>
                <a:cs typeface="Times New Roman" panose="02020603050405020304" pitchFamily="18" charset="0"/>
              </a:rPr>
              <a:t>“Pelo aperfeiçoamento da teoria da culpabilidade mede-se o progresso do Direito Penal” (LISZT).</a:t>
            </a:r>
            <a:endParaRPr lang="pt-BR" sz="2000" b="1" dirty="0">
              <a:solidFill>
                <a:srgbClr val="0070C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2447351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42724698-43AB-4A34-A7CA-4445BBD2E3AD}"/>
              </a:ext>
            </a:extLst>
          </p:cNvPr>
          <p:cNvSpPr/>
          <p:nvPr/>
        </p:nvSpPr>
        <p:spPr>
          <a:xfrm>
            <a:off x="225083" y="1350499"/>
            <a:ext cx="10747717" cy="5507502"/>
          </a:xfrm>
          <a:prstGeom prst="rect">
            <a:avLst/>
          </a:prstGeom>
        </p:spPr>
        <p:txBody>
          <a:bodyPr vert="horz" lIns="91440" tIns="45720" rIns="91440" bIns="45720" rtlCol="0" anchor="b">
            <a:normAutofit/>
          </a:bodyPr>
          <a:lstStyle/>
          <a:p>
            <a:pPr algn="ctr">
              <a:lnSpc>
                <a:spcPct val="90000"/>
              </a:lnSpc>
              <a:spcBef>
                <a:spcPct val="0"/>
              </a:spcBef>
              <a:spcAft>
                <a:spcPts val="600"/>
              </a:spcAft>
            </a:pPr>
            <a:endParaRPr lang="en-US" sz="5400" dirty="0">
              <a:solidFill>
                <a:srgbClr val="FFFFFF"/>
              </a:solidFill>
              <a:latin typeface="+mj-lt"/>
              <a:ea typeface="+mj-ea"/>
              <a:cs typeface="+mj-cs"/>
            </a:endParaRPr>
          </a:p>
        </p:txBody>
      </p:sp>
      <p:pic>
        <p:nvPicPr>
          <p:cNvPr id="13" name="Imagem 12">
            <a:extLst>
              <a:ext uri="{FF2B5EF4-FFF2-40B4-BE49-F238E27FC236}">
                <a16:creationId xmlns:a16="http://schemas.microsoft.com/office/drawing/2014/main" id="{6D4EBD3F-0318-42DB-9DF8-43CA9A2F658B}"/>
              </a:ext>
            </a:extLst>
          </p:cNvPr>
          <p:cNvPicPr>
            <a:picLocks noChangeAspect="1"/>
          </p:cNvPicPr>
          <p:nvPr/>
        </p:nvPicPr>
        <p:blipFill>
          <a:blip r:embed="rId2"/>
          <a:stretch>
            <a:fillRect/>
          </a:stretch>
        </p:blipFill>
        <p:spPr>
          <a:xfrm>
            <a:off x="225083" y="205439"/>
            <a:ext cx="1294228" cy="1039346"/>
          </a:xfrm>
          <a:prstGeom prst="rect">
            <a:avLst/>
          </a:prstGeom>
        </p:spPr>
      </p:pic>
      <p:sp>
        <p:nvSpPr>
          <p:cNvPr id="6" name="Retângulo 5">
            <a:extLst>
              <a:ext uri="{FF2B5EF4-FFF2-40B4-BE49-F238E27FC236}">
                <a16:creationId xmlns:a16="http://schemas.microsoft.com/office/drawing/2014/main" id="{A6C51DF9-5DA4-4BE9-A5AA-CE48632A12EE}"/>
              </a:ext>
            </a:extLst>
          </p:cNvPr>
          <p:cNvSpPr/>
          <p:nvPr/>
        </p:nvSpPr>
        <p:spPr>
          <a:xfrm>
            <a:off x="5060428" y="328080"/>
            <a:ext cx="2071143" cy="397032"/>
          </a:xfrm>
          <a:prstGeom prst="rect">
            <a:avLst/>
          </a:prstGeom>
        </p:spPr>
        <p:txBody>
          <a:bodyPr wrap="none">
            <a:spAutoFit/>
          </a:bodyPr>
          <a:lstStyle/>
          <a:p>
            <a:pPr algn="ctr">
              <a:lnSpc>
                <a:spcPct val="90000"/>
              </a:lnSpc>
              <a:spcBef>
                <a:spcPct val="0"/>
              </a:spcBef>
              <a:spcAft>
                <a:spcPts val="600"/>
              </a:spcAft>
            </a:pPr>
            <a:r>
              <a:rPr lang="en-US"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Teoria do delito</a:t>
            </a:r>
            <a:endParaRPr lang="en-US" sz="2200" dirty="0">
              <a:latin typeface="Times New Roman" panose="02020603050405020304" pitchFamily="18" charset="0"/>
              <a:cs typeface="Times New Roman" panose="02020603050405020304" pitchFamily="18" charset="0"/>
            </a:endParaRPr>
          </a:p>
        </p:txBody>
      </p:sp>
      <p:sp>
        <p:nvSpPr>
          <p:cNvPr id="2" name="Retângulo 1">
            <a:extLst>
              <a:ext uri="{FF2B5EF4-FFF2-40B4-BE49-F238E27FC236}">
                <a16:creationId xmlns:a16="http://schemas.microsoft.com/office/drawing/2014/main" id="{2B4303E1-661B-4C48-8276-E1C59C3FB050}"/>
              </a:ext>
            </a:extLst>
          </p:cNvPr>
          <p:cNvSpPr/>
          <p:nvPr/>
        </p:nvSpPr>
        <p:spPr>
          <a:xfrm>
            <a:off x="225083" y="1244785"/>
            <a:ext cx="11542847" cy="6500306"/>
          </a:xfrm>
          <a:prstGeom prst="rect">
            <a:avLst/>
          </a:prstGeom>
        </p:spPr>
        <p:txBody>
          <a:bodyPr wrap="square">
            <a:spAutoFit/>
          </a:bodyPr>
          <a:lstStyle/>
          <a:p>
            <a:pPr algn="just">
              <a:lnSpc>
                <a:spcPct val="150000"/>
              </a:lnSpc>
            </a:pPr>
            <a:r>
              <a:rPr lang="pt-BR" sz="2000" b="1" dirty="0">
                <a:solidFill>
                  <a:srgbClr val="0070C0"/>
                </a:solidFill>
                <a:latin typeface="Times New Roman" panose="02020603050405020304" pitchFamily="18" charset="0"/>
                <a:cs typeface="Times New Roman" panose="02020603050405020304" pitchFamily="18" charset="0"/>
              </a:rPr>
              <a:t>6.1. Teoria psicológica: </a:t>
            </a:r>
          </a:p>
          <a:p>
            <a:pPr marL="342900" indent="-342900" algn="just">
              <a:lnSpc>
                <a:spcPct val="150000"/>
              </a:lnSpc>
              <a:buFontTx/>
              <a:buChar char="-"/>
            </a:pPr>
            <a:r>
              <a:rPr lang="pt-BR" sz="2000" dirty="0">
                <a:latin typeface="Times New Roman" panose="02020603050405020304" pitchFamily="18" charset="0"/>
                <a:cs typeface="Times New Roman" panose="02020603050405020304" pitchFamily="18" charset="0"/>
              </a:rPr>
              <a:t>Propôs fundamentar a culpabilidade conforme as propostas do </a:t>
            </a:r>
            <a:r>
              <a:rPr lang="pt-BR" sz="2000" dirty="0" err="1">
                <a:latin typeface="Times New Roman" panose="02020603050405020304" pitchFamily="18" charset="0"/>
                <a:cs typeface="Times New Roman" panose="02020603050405020304" pitchFamily="18" charset="0"/>
              </a:rPr>
              <a:t>causalismo</a:t>
            </a:r>
            <a:r>
              <a:rPr lang="pt-BR" sz="2000" dirty="0">
                <a:latin typeface="Times New Roman" panose="02020603050405020304" pitchFamily="18" charset="0"/>
                <a:cs typeface="Times New Roman" panose="02020603050405020304" pitchFamily="18" charset="0"/>
              </a:rPr>
              <a:t> naturalista. O ponto de partida do modelo LISZT/BELING é extremamente singelo, já que todos os elementos objetivos do crime localizam-se no injusto (tipo e antijuridicidade), estruturados </a:t>
            </a:r>
            <a:r>
              <a:rPr lang="pt-BR" sz="2000" dirty="0" err="1">
                <a:latin typeface="Times New Roman" panose="02020603050405020304" pitchFamily="18" charset="0"/>
                <a:cs typeface="Times New Roman" panose="02020603050405020304" pitchFamily="18" charset="0"/>
              </a:rPr>
              <a:t>naturalisticamente</a:t>
            </a:r>
            <a:r>
              <a:rPr lang="pt-BR" sz="2000" dirty="0">
                <a:latin typeface="Times New Roman" panose="02020603050405020304" pitchFamily="18" charset="0"/>
                <a:cs typeface="Times New Roman" panose="02020603050405020304" pitchFamily="18" charset="0"/>
              </a:rPr>
              <a:t> sobre a base de uma relação de  causalidade. Todo subjetivo fica compreendido no último elemento, isto é, na culpabilidade, que é definida como </a:t>
            </a:r>
            <a:r>
              <a:rPr lang="pt-BR" sz="2000" b="1" dirty="0">
                <a:latin typeface="Times New Roman" panose="02020603050405020304" pitchFamily="18" charset="0"/>
                <a:cs typeface="Times New Roman" panose="02020603050405020304" pitchFamily="18" charset="0"/>
              </a:rPr>
              <a:t>relação psicológica entre a conduta do sujeito ativo e o resultado.</a:t>
            </a:r>
          </a:p>
          <a:p>
            <a:pPr marL="342900" indent="-342900" algn="just">
              <a:lnSpc>
                <a:spcPct val="150000"/>
              </a:lnSpc>
              <a:buFontTx/>
              <a:buChar char="-"/>
            </a:pPr>
            <a:endParaRPr lang="pt-BR" sz="2000" b="1" dirty="0">
              <a:latin typeface="Times New Roman" panose="02020603050405020304" pitchFamily="18" charset="0"/>
              <a:cs typeface="Times New Roman" panose="02020603050405020304" pitchFamily="18" charset="0"/>
            </a:endParaRPr>
          </a:p>
          <a:p>
            <a:pPr marL="342900" indent="-342900" algn="just">
              <a:lnSpc>
                <a:spcPct val="150000"/>
              </a:lnSpc>
              <a:buFontTx/>
              <a:buChar char="-"/>
            </a:pPr>
            <a:r>
              <a:rPr lang="pt-BR" sz="2000" u="sng" dirty="0">
                <a:latin typeface="Times New Roman" panose="02020603050405020304" pitchFamily="18" charset="0"/>
                <a:cs typeface="Times New Roman" panose="02020603050405020304" pitchFamily="18" charset="0"/>
              </a:rPr>
              <a:t>Atenção</a:t>
            </a:r>
            <a:r>
              <a:rPr lang="pt-BR" sz="2000" dirty="0">
                <a:latin typeface="Times New Roman" panose="02020603050405020304" pitchFamily="18" charset="0"/>
                <a:cs typeface="Times New Roman" panose="02020603050405020304" pitchFamily="18" charset="0"/>
              </a:rPr>
              <a:t>: neste momento da teoria do delito, dolo é composto por conhecimento + vontade + consciência da ilicitude (dolo normativo ou </a:t>
            </a:r>
            <a:r>
              <a:rPr lang="pt-BR" sz="2000" i="1" dirty="0" err="1">
                <a:latin typeface="Times New Roman" panose="02020603050405020304" pitchFamily="18" charset="0"/>
                <a:cs typeface="Times New Roman" panose="02020603050405020304" pitchFamily="18" charset="0"/>
              </a:rPr>
              <a:t>dolus</a:t>
            </a:r>
            <a:r>
              <a:rPr lang="pt-BR" sz="2000" dirty="0">
                <a:latin typeface="Times New Roman" panose="02020603050405020304" pitchFamily="18" charset="0"/>
                <a:cs typeface="Times New Roman" panose="02020603050405020304" pitchFamily="18" charset="0"/>
              </a:rPr>
              <a:t> </a:t>
            </a:r>
            <a:r>
              <a:rPr lang="pt-BR" sz="2000" i="1" dirty="0" err="1">
                <a:latin typeface="Times New Roman" panose="02020603050405020304" pitchFamily="18" charset="0"/>
                <a:cs typeface="Times New Roman" panose="02020603050405020304" pitchFamily="18" charset="0"/>
              </a:rPr>
              <a:t>malus</a:t>
            </a:r>
            <a:r>
              <a:rPr lang="pt-BR" sz="2000" dirty="0">
                <a:latin typeface="Times New Roman" panose="02020603050405020304" pitchFamily="18" charset="0"/>
                <a:cs typeface="Times New Roman" panose="02020603050405020304" pitchFamily="18" charset="0"/>
              </a:rPr>
              <a:t>). </a:t>
            </a:r>
          </a:p>
          <a:p>
            <a:pPr marL="360000" algn="just">
              <a:lnSpc>
                <a:spcPct val="150000"/>
              </a:lnSpc>
            </a:pPr>
            <a:endParaRPr lang="pt-BR" sz="2000" b="0" i="0" dirty="0">
              <a:solidFill>
                <a:srgbClr val="000000"/>
              </a:solidFill>
              <a:effectLst/>
              <a:latin typeface="Times New Roman" panose="02020603050405020304" pitchFamily="18" charset="0"/>
              <a:cs typeface="Times New Roman" panose="02020603050405020304" pitchFamily="18" charset="0"/>
            </a:endParaRPr>
          </a:p>
          <a:p>
            <a:pPr algn="just">
              <a:lnSpc>
                <a:spcPct val="150000"/>
              </a:lnSpc>
            </a:pPr>
            <a:r>
              <a:rPr lang="pt-BR" sz="2000" dirty="0">
                <a:latin typeface="Times New Roman" panose="02020603050405020304" pitchFamily="18" charset="0"/>
                <a:cs typeface="Times New Roman" panose="02020603050405020304" pitchFamily="18" charset="0"/>
              </a:rPr>
              <a:t>- A culpabilidade não é mais do que uma descrição de algo, concretamente, de uma relação psicológica, mas </a:t>
            </a:r>
            <a:r>
              <a:rPr lang="pt-BR" sz="2000" b="1" dirty="0">
                <a:latin typeface="Times New Roman" panose="02020603050405020304" pitchFamily="18" charset="0"/>
                <a:cs typeface="Times New Roman" panose="02020603050405020304" pitchFamily="18" charset="0"/>
              </a:rPr>
              <a:t>não</a:t>
            </a:r>
            <a:r>
              <a:rPr lang="pt-BR" sz="2000" dirty="0">
                <a:latin typeface="Times New Roman" panose="02020603050405020304" pitchFamily="18" charset="0"/>
                <a:cs typeface="Times New Roman" panose="02020603050405020304" pitchFamily="18" charset="0"/>
              </a:rPr>
              <a:t> contém qualquer elemento normativo, nada de valorativo, mas sim a pura descrição de uma relação.</a:t>
            </a:r>
          </a:p>
          <a:p>
            <a:pPr algn="just">
              <a:lnSpc>
                <a:spcPct val="150000"/>
              </a:lnSpc>
            </a:pPr>
            <a:endParaRPr lang="pt-BR" sz="2000" dirty="0">
              <a:latin typeface="Times New Roman" panose="02020603050405020304" pitchFamily="18" charset="0"/>
              <a:cs typeface="Times New Roman" panose="02020603050405020304" pitchFamily="18" charset="0"/>
            </a:endParaRPr>
          </a:p>
          <a:p>
            <a:pPr algn="just">
              <a:lnSpc>
                <a:spcPct val="150000"/>
              </a:lnSpc>
            </a:pPr>
            <a:endParaRPr lang="pt-BR" sz="2000" b="1" dirty="0">
              <a:solidFill>
                <a:srgbClr val="0070C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5036009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42724698-43AB-4A34-A7CA-4445BBD2E3AD}"/>
              </a:ext>
            </a:extLst>
          </p:cNvPr>
          <p:cNvSpPr/>
          <p:nvPr/>
        </p:nvSpPr>
        <p:spPr>
          <a:xfrm>
            <a:off x="225083" y="1350499"/>
            <a:ext cx="10747717" cy="5507502"/>
          </a:xfrm>
          <a:prstGeom prst="rect">
            <a:avLst/>
          </a:prstGeom>
        </p:spPr>
        <p:txBody>
          <a:bodyPr vert="horz" lIns="91440" tIns="45720" rIns="91440" bIns="45720" rtlCol="0" anchor="b">
            <a:normAutofit/>
          </a:bodyPr>
          <a:lstStyle/>
          <a:p>
            <a:pPr algn="ctr">
              <a:lnSpc>
                <a:spcPct val="90000"/>
              </a:lnSpc>
              <a:spcBef>
                <a:spcPct val="0"/>
              </a:spcBef>
              <a:spcAft>
                <a:spcPts val="600"/>
              </a:spcAft>
            </a:pPr>
            <a:endParaRPr lang="en-US" sz="5400" dirty="0">
              <a:solidFill>
                <a:srgbClr val="FFFFFF"/>
              </a:solidFill>
              <a:latin typeface="+mj-lt"/>
              <a:ea typeface="+mj-ea"/>
              <a:cs typeface="+mj-cs"/>
            </a:endParaRPr>
          </a:p>
        </p:txBody>
      </p:sp>
      <p:pic>
        <p:nvPicPr>
          <p:cNvPr id="13" name="Imagem 12">
            <a:extLst>
              <a:ext uri="{FF2B5EF4-FFF2-40B4-BE49-F238E27FC236}">
                <a16:creationId xmlns:a16="http://schemas.microsoft.com/office/drawing/2014/main" id="{6D4EBD3F-0318-42DB-9DF8-43CA9A2F658B}"/>
              </a:ext>
            </a:extLst>
          </p:cNvPr>
          <p:cNvPicPr>
            <a:picLocks noChangeAspect="1"/>
          </p:cNvPicPr>
          <p:nvPr/>
        </p:nvPicPr>
        <p:blipFill>
          <a:blip r:embed="rId2"/>
          <a:stretch>
            <a:fillRect/>
          </a:stretch>
        </p:blipFill>
        <p:spPr>
          <a:xfrm>
            <a:off x="225083" y="205439"/>
            <a:ext cx="1294228" cy="1039346"/>
          </a:xfrm>
          <a:prstGeom prst="rect">
            <a:avLst/>
          </a:prstGeom>
        </p:spPr>
      </p:pic>
      <p:sp>
        <p:nvSpPr>
          <p:cNvPr id="6" name="Retângulo 5">
            <a:extLst>
              <a:ext uri="{FF2B5EF4-FFF2-40B4-BE49-F238E27FC236}">
                <a16:creationId xmlns:a16="http://schemas.microsoft.com/office/drawing/2014/main" id="{A6C51DF9-5DA4-4BE9-A5AA-CE48632A12EE}"/>
              </a:ext>
            </a:extLst>
          </p:cNvPr>
          <p:cNvSpPr/>
          <p:nvPr/>
        </p:nvSpPr>
        <p:spPr>
          <a:xfrm>
            <a:off x="5060428" y="328080"/>
            <a:ext cx="2071143" cy="397032"/>
          </a:xfrm>
          <a:prstGeom prst="rect">
            <a:avLst/>
          </a:prstGeom>
        </p:spPr>
        <p:txBody>
          <a:bodyPr wrap="none">
            <a:spAutoFit/>
          </a:bodyPr>
          <a:lstStyle/>
          <a:p>
            <a:pPr algn="ctr">
              <a:lnSpc>
                <a:spcPct val="90000"/>
              </a:lnSpc>
              <a:spcBef>
                <a:spcPct val="0"/>
              </a:spcBef>
              <a:spcAft>
                <a:spcPts val="600"/>
              </a:spcAft>
            </a:pPr>
            <a:r>
              <a:rPr lang="en-US"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Teoria do delito</a:t>
            </a:r>
            <a:endParaRPr lang="en-US" sz="2200" dirty="0">
              <a:latin typeface="Times New Roman" panose="02020603050405020304" pitchFamily="18" charset="0"/>
              <a:cs typeface="Times New Roman" panose="02020603050405020304" pitchFamily="18" charset="0"/>
            </a:endParaRPr>
          </a:p>
        </p:txBody>
      </p:sp>
      <p:sp>
        <p:nvSpPr>
          <p:cNvPr id="2" name="Retângulo 1">
            <a:extLst>
              <a:ext uri="{FF2B5EF4-FFF2-40B4-BE49-F238E27FC236}">
                <a16:creationId xmlns:a16="http://schemas.microsoft.com/office/drawing/2014/main" id="{2B4303E1-661B-4C48-8276-E1C59C3FB050}"/>
              </a:ext>
            </a:extLst>
          </p:cNvPr>
          <p:cNvSpPr/>
          <p:nvPr/>
        </p:nvSpPr>
        <p:spPr>
          <a:xfrm>
            <a:off x="225083" y="1244785"/>
            <a:ext cx="11542847" cy="5576976"/>
          </a:xfrm>
          <a:prstGeom prst="rect">
            <a:avLst/>
          </a:prstGeom>
        </p:spPr>
        <p:txBody>
          <a:bodyPr wrap="square">
            <a:spAutoFit/>
          </a:bodyPr>
          <a:lstStyle/>
          <a:p>
            <a:pPr marL="342900" indent="-342900" algn="just">
              <a:lnSpc>
                <a:spcPct val="150000"/>
              </a:lnSpc>
              <a:buFontTx/>
              <a:buChar char="-"/>
            </a:pPr>
            <a:r>
              <a:rPr lang="pt-BR" sz="2000" dirty="0">
                <a:latin typeface="Times New Roman" panose="02020603050405020304" pitchFamily="18" charset="0"/>
                <a:cs typeface="Times New Roman" panose="02020603050405020304" pitchFamily="18" charset="0"/>
              </a:rPr>
              <a:t>A culpabilidade, na teoria psicológica, tem como pressuposto a imputabilidade e tem como </a:t>
            </a:r>
            <a:r>
              <a:rPr lang="pt-BR" sz="2000" u="sng" dirty="0">
                <a:latin typeface="Times New Roman" panose="02020603050405020304" pitchFamily="18" charset="0"/>
                <a:cs typeface="Times New Roman" panose="02020603050405020304" pitchFamily="18" charset="0"/>
              </a:rPr>
              <a:t>espécies</a:t>
            </a:r>
            <a:r>
              <a:rPr lang="pt-BR" sz="2000" dirty="0">
                <a:latin typeface="Times New Roman" panose="02020603050405020304" pitchFamily="18" charset="0"/>
                <a:cs typeface="Times New Roman" panose="02020603050405020304" pitchFamily="18" charset="0"/>
              </a:rPr>
              <a:t> o dolo/culpa (dolo normativo, pois contém a consciência da ilicitude).</a:t>
            </a:r>
          </a:p>
          <a:p>
            <a:pPr marL="342900" indent="-342900" algn="just">
              <a:lnSpc>
                <a:spcPct val="150000"/>
              </a:lnSpc>
              <a:buFontTx/>
              <a:buChar char="-"/>
            </a:pPr>
            <a:endParaRPr lang="pt-BR" sz="2000" dirty="0">
              <a:latin typeface="Times New Roman" panose="02020603050405020304" pitchFamily="18" charset="0"/>
              <a:cs typeface="Times New Roman" panose="02020603050405020304" pitchFamily="18" charset="0"/>
            </a:endParaRPr>
          </a:p>
          <a:p>
            <a:pPr marL="342900" indent="-342900" algn="just">
              <a:lnSpc>
                <a:spcPct val="150000"/>
              </a:lnSpc>
              <a:buFontTx/>
              <a:buChar char="-"/>
            </a:pPr>
            <a:r>
              <a:rPr lang="pt-BR" sz="2000" dirty="0">
                <a:latin typeface="Times New Roman" panose="02020603050405020304" pitchFamily="18" charset="0"/>
                <a:cs typeface="Times New Roman" panose="02020603050405020304" pitchFamily="18" charset="0"/>
              </a:rPr>
              <a:t>A proposta exclusivamente psicológica não se sustentou por muito tempo. </a:t>
            </a:r>
          </a:p>
          <a:p>
            <a:pPr algn="just">
              <a:lnSpc>
                <a:spcPct val="150000"/>
              </a:lnSpc>
            </a:pPr>
            <a:endParaRPr lang="pt-BR" sz="2000" dirty="0">
              <a:latin typeface="Times New Roman" panose="02020603050405020304" pitchFamily="18" charset="0"/>
              <a:cs typeface="Times New Roman" panose="02020603050405020304" pitchFamily="18" charset="0"/>
            </a:endParaRPr>
          </a:p>
          <a:p>
            <a:pPr algn="just">
              <a:lnSpc>
                <a:spcPct val="150000"/>
              </a:lnSpc>
            </a:pPr>
            <a:r>
              <a:rPr lang="pt-BR" sz="2000" b="1" dirty="0">
                <a:solidFill>
                  <a:srgbClr val="0070C0"/>
                </a:solidFill>
                <a:latin typeface="Times New Roman" panose="02020603050405020304" pitchFamily="18" charset="0"/>
                <a:cs typeface="Times New Roman" panose="02020603050405020304" pitchFamily="18" charset="0"/>
              </a:rPr>
              <a:t>6.2. Teoria psicológico-normativa ou normativa da culpabilidade:</a:t>
            </a:r>
          </a:p>
          <a:p>
            <a:pPr algn="just">
              <a:lnSpc>
                <a:spcPct val="150000"/>
              </a:lnSpc>
            </a:pPr>
            <a:endParaRPr lang="pt-BR" sz="2000" b="1" dirty="0">
              <a:solidFill>
                <a:srgbClr val="0070C0"/>
              </a:solidFill>
              <a:latin typeface="Times New Roman" panose="02020603050405020304" pitchFamily="18" charset="0"/>
              <a:cs typeface="Times New Roman" panose="02020603050405020304" pitchFamily="18" charset="0"/>
            </a:endParaRPr>
          </a:p>
          <a:p>
            <a:pPr algn="just">
              <a:lnSpc>
                <a:spcPct val="150000"/>
              </a:lnSpc>
            </a:pPr>
            <a:r>
              <a:rPr lang="pt-BR" sz="2000" dirty="0">
                <a:latin typeface="Times New Roman" panose="02020603050405020304" pitchFamily="18" charset="0"/>
                <a:cs typeface="Times New Roman" panose="02020603050405020304" pitchFamily="18" charset="0"/>
              </a:rPr>
              <a:t>- Foi REINHARD FRANK o primeiro autor a destacar que a relação psicológica entre agente e resultado era insuficiente para fundamentar a culpabilidade (percebeu que o sujeito poderia atuar com dolo, mas sem culpabilidade e que poderia não haver relação psicológica com o resultado e ainda assim culpabilidade). A seu ver, a relação psicológica – dolo e culpa – não esgotava completamente o conteúdo da culpabilidade, mas seria apenas um de seus elementos. Faltava-lhe, entretanto, uma valoração.</a:t>
            </a:r>
          </a:p>
        </p:txBody>
      </p:sp>
    </p:spTree>
    <p:extLst>
      <p:ext uri="{BB962C8B-B14F-4D97-AF65-F5344CB8AC3E}">
        <p14:creationId xmlns:p14="http://schemas.microsoft.com/office/powerpoint/2010/main" val="227452810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42724698-43AB-4A34-A7CA-4445BBD2E3AD}"/>
              </a:ext>
            </a:extLst>
          </p:cNvPr>
          <p:cNvSpPr/>
          <p:nvPr/>
        </p:nvSpPr>
        <p:spPr>
          <a:xfrm>
            <a:off x="225083" y="1350499"/>
            <a:ext cx="10747717" cy="5507502"/>
          </a:xfrm>
          <a:prstGeom prst="rect">
            <a:avLst/>
          </a:prstGeom>
        </p:spPr>
        <p:txBody>
          <a:bodyPr vert="horz" lIns="91440" tIns="45720" rIns="91440" bIns="45720" rtlCol="0" anchor="b">
            <a:normAutofit/>
          </a:bodyPr>
          <a:lstStyle/>
          <a:p>
            <a:pPr algn="ctr">
              <a:lnSpc>
                <a:spcPct val="90000"/>
              </a:lnSpc>
              <a:spcBef>
                <a:spcPct val="0"/>
              </a:spcBef>
              <a:spcAft>
                <a:spcPts val="600"/>
              </a:spcAft>
            </a:pPr>
            <a:endParaRPr lang="en-US" sz="5400" dirty="0">
              <a:solidFill>
                <a:srgbClr val="FFFFFF"/>
              </a:solidFill>
              <a:latin typeface="+mj-lt"/>
              <a:ea typeface="+mj-ea"/>
              <a:cs typeface="+mj-cs"/>
            </a:endParaRPr>
          </a:p>
        </p:txBody>
      </p:sp>
      <p:pic>
        <p:nvPicPr>
          <p:cNvPr id="13" name="Imagem 12">
            <a:extLst>
              <a:ext uri="{FF2B5EF4-FFF2-40B4-BE49-F238E27FC236}">
                <a16:creationId xmlns:a16="http://schemas.microsoft.com/office/drawing/2014/main" id="{6D4EBD3F-0318-42DB-9DF8-43CA9A2F658B}"/>
              </a:ext>
            </a:extLst>
          </p:cNvPr>
          <p:cNvPicPr>
            <a:picLocks noChangeAspect="1"/>
          </p:cNvPicPr>
          <p:nvPr/>
        </p:nvPicPr>
        <p:blipFill>
          <a:blip r:embed="rId2"/>
          <a:stretch>
            <a:fillRect/>
          </a:stretch>
        </p:blipFill>
        <p:spPr>
          <a:xfrm>
            <a:off x="225083" y="205439"/>
            <a:ext cx="1294228" cy="1039346"/>
          </a:xfrm>
          <a:prstGeom prst="rect">
            <a:avLst/>
          </a:prstGeom>
        </p:spPr>
      </p:pic>
      <p:sp>
        <p:nvSpPr>
          <p:cNvPr id="6" name="Retângulo 5">
            <a:extLst>
              <a:ext uri="{FF2B5EF4-FFF2-40B4-BE49-F238E27FC236}">
                <a16:creationId xmlns:a16="http://schemas.microsoft.com/office/drawing/2014/main" id="{A6C51DF9-5DA4-4BE9-A5AA-CE48632A12EE}"/>
              </a:ext>
            </a:extLst>
          </p:cNvPr>
          <p:cNvSpPr/>
          <p:nvPr/>
        </p:nvSpPr>
        <p:spPr>
          <a:xfrm>
            <a:off x="5060428" y="328080"/>
            <a:ext cx="2071143" cy="397032"/>
          </a:xfrm>
          <a:prstGeom prst="rect">
            <a:avLst/>
          </a:prstGeom>
        </p:spPr>
        <p:txBody>
          <a:bodyPr wrap="none">
            <a:spAutoFit/>
          </a:bodyPr>
          <a:lstStyle/>
          <a:p>
            <a:pPr algn="ctr">
              <a:lnSpc>
                <a:spcPct val="90000"/>
              </a:lnSpc>
              <a:spcBef>
                <a:spcPct val="0"/>
              </a:spcBef>
              <a:spcAft>
                <a:spcPts val="600"/>
              </a:spcAft>
            </a:pPr>
            <a:r>
              <a:rPr lang="en-US"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Teoria do delito</a:t>
            </a:r>
            <a:endParaRPr lang="en-US" sz="2200" dirty="0">
              <a:latin typeface="Times New Roman" panose="02020603050405020304" pitchFamily="18" charset="0"/>
              <a:cs typeface="Times New Roman" panose="02020603050405020304" pitchFamily="18" charset="0"/>
            </a:endParaRPr>
          </a:p>
        </p:txBody>
      </p:sp>
      <p:sp>
        <p:nvSpPr>
          <p:cNvPr id="2" name="Retângulo 1">
            <a:extLst>
              <a:ext uri="{FF2B5EF4-FFF2-40B4-BE49-F238E27FC236}">
                <a16:creationId xmlns:a16="http://schemas.microsoft.com/office/drawing/2014/main" id="{2B4303E1-661B-4C48-8276-E1C59C3FB050}"/>
              </a:ext>
            </a:extLst>
          </p:cNvPr>
          <p:cNvSpPr/>
          <p:nvPr/>
        </p:nvSpPr>
        <p:spPr>
          <a:xfrm>
            <a:off x="225083" y="1244785"/>
            <a:ext cx="11741834" cy="7885300"/>
          </a:xfrm>
          <a:prstGeom prst="rect">
            <a:avLst/>
          </a:prstGeom>
        </p:spPr>
        <p:txBody>
          <a:bodyPr wrap="square">
            <a:spAutoFit/>
          </a:bodyPr>
          <a:lstStyle/>
          <a:p>
            <a:pPr marL="342900" indent="-342900" algn="just">
              <a:lnSpc>
                <a:spcPct val="150000"/>
              </a:lnSpc>
              <a:buFontTx/>
              <a:buChar char="-"/>
            </a:pPr>
            <a:r>
              <a:rPr lang="pt-BR" sz="2000" dirty="0">
                <a:latin typeface="Times New Roman" panose="02020603050405020304" pitchFamily="18" charset="0"/>
                <a:cs typeface="Times New Roman" panose="02020603050405020304" pitchFamily="18" charset="0"/>
              </a:rPr>
              <a:t>Foi a partir dos estudos de autores como James </a:t>
            </a:r>
            <a:r>
              <a:rPr lang="pt-BR" sz="2000" dirty="0" err="1">
                <a:latin typeface="Times New Roman" panose="02020603050405020304" pitchFamily="18" charset="0"/>
                <a:cs typeface="Times New Roman" panose="02020603050405020304" pitchFamily="18" charset="0"/>
              </a:rPr>
              <a:t>Goldschmidt</a:t>
            </a:r>
            <a:r>
              <a:rPr lang="pt-BR" sz="2000" dirty="0">
                <a:latin typeface="Times New Roman" panose="02020603050405020304" pitchFamily="18" charset="0"/>
                <a:cs typeface="Times New Roman" panose="02020603050405020304" pitchFamily="18" charset="0"/>
              </a:rPr>
              <a:t> e Edmundo </a:t>
            </a:r>
            <a:r>
              <a:rPr lang="pt-BR" sz="2000" dirty="0" err="1">
                <a:latin typeface="Times New Roman" panose="02020603050405020304" pitchFamily="18" charset="0"/>
                <a:cs typeface="Times New Roman" panose="02020603050405020304" pitchFamily="18" charset="0"/>
              </a:rPr>
              <a:t>Mezger</a:t>
            </a:r>
            <a:r>
              <a:rPr lang="pt-BR" sz="2000" dirty="0">
                <a:latin typeface="Times New Roman" panose="02020603050405020304" pitchFamily="18" charset="0"/>
                <a:cs typeface="Times New Roman" panose="02020603050405020304" pitchFamily="18" charset="0"/>
              </a:rPr>
              <a:t> que tal ideia se concretizou, com a formulação de um juízo de reprovação. O ponto de partida está em que o ser humano é livre, já que possui capacidade de autodeterminação. Portanto, o fato criminoso cometido importa em uma decisão pessoal, uma opção pelo crime quando poderia ter sido evitado por sua própria vontade. O sujeito poderia ter atuado de outro modo, mas decidiu-se pelo crime e isso o faz merecedor de um juízo de reprovação e, portanto, de uma pena.</a:t>
            </a:r>
          </a:p>
          <a:p>
            <a:pPr marL="342900" indent="-342900" algn="just">
              <a:lnSpc>
                <a:spcPct val="150000"/>
              </a:lnSpc>
              <a:buFontTx/>
              <a:buChar char="-"/>
            </a:pPr>
            <a:endParaRPr lang="pt-BR" sz="2000" dirty="0">
              <a:latin typeface="Times New Roman" panose="02020603050405020304" pitchFamily="18" charset="0"/>
              <a:cs typeface="Times New Roman" panose="02020603050405020304" pitchFamily="18" charset="0"/>
            </a:endParaRPr>
          </a:p>
          <a:p>
            <a:pPr marL="342900" indent="-342900" algn="just">
              <a:lnSpc>
                <a:spcPct val="150000"/>
              </a:lnSpc>
              <a:buFontTx/>
              <a:buChar char="-"/>
            </a:pPr>
            <a:r>
              <a:rPr lang="pt-BR" sz="2000" dirty="0">
                <a:latin typeface="Times New Roman" panose="02020603050405020304" pitchFamily="18" charset="0"/>
                <a:cs typeface="Times New Roman" panose="02020603050405020304" pitchFamily="18" charset="0"/>
              </a:rPr>
              <a:t> Logo, a culpabilidade deixa de ser somente um vínculo psicológico entre o autor e o fato, abrangendo, também, um juízo de reprovação ou de censura (elemento normativo - inicialmente chamado de normalidade das circunstâncias concomitantes e atualmente denominado inexigibilidade de conduta diversa).</a:t>
            </a:r>
          </a:p>
          <a:p>
            <a:pPr marL="342900" indent="-342900" algn="just">
              <a:lnSpc>
                <a:spcPct val="150000"/>
              </a:lnSpc>
              <a:buFontTx/>
              <a:buChar char="-"/>
            </a:pPr>
            <a:endParaRPr lang="pt-BR" sz="2000" dirty="0">
              <a:latin typeface="Times New Roman" panose="02020603050405020304" pitchFamily="18" charset="0"/>
              <a:cs typeface="Times New Roman" panose="02020603050405020304" pitchFamily="18" charset="0"/>
            </a:endParaRPr>
          </a:p>
          <a:p>
            <a:pPr marL="342900" indent="-342900" algn="just">
              <a:lnSpc>
                <a:spcPct val="150000"/>
              </a:lnSpc>
              <a:buFontTx/>
              <a:buChar char="-"/>
            </a:pPr>
            <a:r>
              <a:rPr lang="pt-BR" sz="2000" i="0" dirty="0">
                <a:effectLst/>
                <a:latin typeface="Times New Roman" panose="02020603050405020304" pitchFamily="18" charset="0"/>
                <a:cs typeface="Times New Roman" panose="02020603050405020304" pitchFamily="18" charset="0"/>
              </a:rPr>
              <a:t>Coaduna-se com a visão </a:t>
            </a:r>
            <a:r>
              <a:rPr lang="pt-BR" sz="2000" i="0" dirty="0" err="1">
                <a:effectLst/>
                <a:latin typeface="Times New Roman" panose="02020603050405020304" pitchFamily="18" charset="0"/>
                <a:cs typeface="Times New Roman" panose="02020603050405020304" pitchFamily="18" charset="0"/>
              </a:rPr>
              <a:t>neokantista</a:t>
            </a:r>
            <a:r>
              <a:rPr lang="pt-BR" sz="2000" i="0" dirty="0">
                <a:effectLst/>
                <a:latin typeface="Times New Roman" panose="02020603050405020304" pitchFamily="18" charset="0"/>
                <a:cs typeface="Times New Roman" panose="02020603050405020304" pitchFamily="18" charset="0"/>
              </a:rPr>
              <a:t> ou neoclássica do crime.</a:t>
            </a:r>
          </a:p>
          <a:p>
            <a:pPr algn="just">
              <a:lnSpc>
                <a:spcPct val="150000"/>
              </a:lnSpc>
            </a:pPr>
            <a:endParaRPr lang="pt-BR" sz="2000" dirty="0">
              <a:latin typeface="Times New Roman" panose="02020603050405020304" pitchFamily="18" charset="0"/>
              <a:cs typeface="Times New Roman" panose="02020603050405020304" pitchFamily="18" charset="0"/>
            </a:endParaRPr>
          </a:p>
          <a:p>
            <a:pPr algn="just">
              <a:lnSpc>
                <a:spcPct val="150000"/>
              </a:lnSpc>
            </a:pPr>
            <a:endParaRPr lang="pt-BR" sz="2000" dirty="0">
              <a:latin typeface="Times New Roman" panose="02020603050405020304" pitchFamily="18" charset="0"/>
              <a:cs typeface="Times New Roman" panose="02020603050405020304" pitchFamily="18" charset="0"/>
            </a:endParaRPr>
          </a:p>
          <a:p>
            <a:pPr algn="just">
              <a:lnSpc>
                <a:spcPct val="150000"/>
              </a:lnSpc>
            </a:pPr>
            <a:endParaRPr lang="pt-BR" sz="2000" dirty="0">
              <a:latin typeface="Times New Roman" panose="02020603050405020304" pitchFamily="18" charset="0"/>
              <a:cs typeface="Times New Roman" panose="02020603050405020304" pitchFamily="18" charset="0"/>
            </a:endParaRPr>
          </a:p>
          <a:p>
            <a:pPr algn="just">
              <a:lnSpc>
                <a:spcPct val="150000"/>
              </a:lnSpc>
            </a:pPr>
            <a:endParaRPr lang="pt-BR" sz="2000" dirty="0">
              <a:latin typeface="Times New Roman" panose="02020603050405020304" pitchFamily="18" charset="0"/>
              <a:cs typeface="Times New Roman" panose="02020603050405020304" pitchFamily="18" charset="0"/>
            </a:endParaRPr>
          </a:p>
          <a:p>
            <a:pPr algn="just">
              <a:lnSpc>
                <a:spcPct val="150000"/>
              </a:lnSpc>
            </a:pPr>
            <a:endParaRPr lang="pt-BR" sz="2000" b="1" dirty="0">
              <a:solidFill>
                <a:srgbClr val="0070C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86220564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42724698-43AB-4A34-A7CA-4445BBD2E3AD}"/>
              </a:ext>
            </a:extLst>
          </p:cNvPr>
          <p:cNvSpPr/>
          <p:nvPr/>
        </p:nvSpPr>
        <p:spPr>
          <a:xfrm>
            <a:off x="225083" y="1350499"/>
            <a:ext cx="10747717" cy="5507502"/>
          </a:xfrm>
          <a:prstGeom prst="rect">
            <a:avLst/>
          </a:prstGeom>
        </p:spPr>
        <p:txBody>
          <a:bodyPr vert="horz" lIns="91440" tIns="45720" rIns="91440" bIns="45720" rtlCol="0" anchor="b">
            <a:normAutofit/>
          </a:bodyPr>
          <a:lstStyle/>
          <a:p>
            <a:pPr algn="ctr">
              <a:lnSpc>
                <a:spcPct val="90000"/>
              </a:lnSpc>
              <a:spcBef>
                <a:spcPct val="0"/>
              </a:spcBef>
              <a:spcAft>
                <a:spcPts val="600"/>
              </a:spcAft>
            </a:pPr>
            <a:endParaRPr lang="en-US" sz="5400" dirty="0">
              <a:solidFill>
                <a:srgbClr val="FFFFFF"/>
              </a:solidFill>
              <a:latin typeface="+mj-lt"/>
              <a:ea typeface="+mj-ea"/>
              <a:cs typeface="+mj-cs"/>
            </a:endParaRPr>
          </a:p>
        </p:txBody>
      </p:sp>
      <p:pic>
        <p:nvPicPr>
          <p:cNvPr id="13" name="Imagem 12">
            <a:extLst>
              <a:ext uri="{FF2B5EF4-FFF2-40B4-BE49-F238E27FC236}">
                <a16:creationId xmlns:a16="http://schemas.microsoft.com/office/drawing/2014/main" id="{6D4EBD3F-0318-42DB-9DF8-43CA9A2F658B}"/>
              </a:ext>
            </a:extLst>
          </p:cNvPr>
          <p:cNvPicPr>
            <a:picLocks noChangeAspect="1"/>
          </p:cNvPicPr>
          <p:nvPr/>
        </p:nvPicPr>
        <p:blipFill>
          <a:blip r:embed="rId2"/>
          <a:stretch>
            <a:fillRect/>
          </a:stretch>
        </p:blipFill>
        <p:spPr>
          <a:xfrm>
            <a:off x="225083" y="205439"/>
            <a:ext cx="1294228" cy="1039346"/>
          </a:xfrm>
          <a:prstGeom prst="rect">
            <a:avLst/>
          </a:prstGeom>
        </p:spPr>
      </p:pic>
      <p:sp>
        <p:nvSpPr>
          <p:cNvPr id="6" name="Retângulo 5">
            <a:extLst>
              <a:ext uri="{FF2B5EF4-FFF2-40B4-BE49-F238E27FC236}">
                <a16:creationId xmlns:a16="http://schemas.microsoft.com/office/drawing/2014/main" id="{A6C51DF9-5DA4-4BE9-A5AA-CE48632A12EE}"/>
              </a:ext>
            </a:extLst>
          </p:cNvPr>
          <p:cNvSpPr/>
          <p:nvPr/>
        </p:nvSpPr>
        <p:spPr>
          <a:xfrm>
            <a:off x="5060428" y="328080"/>
            <a:ext cx="2071143" cy="397032"/>
          </a:xfrm>
          <a:prstGeom prst="rect">
            <a:avLst/>
          </a:prstGeom>
        </p:spPr>
        <p:txBody>
          <a:bodyPr wrap="none">
            <a:spAutoFit/>
          </a:bodyPr>
          <a:lstStyle/>
          <a:p>
            <a:pPr algn="ctr">
              <a:lnSpc>
                <a:spcPct val="90000"/>
              </a:lnSpc>
              <a:spcBef>
                <a:spcPct val="0"/>
              </a:spcBef>
              <a:spcAft>
                <a:spcPts val="600"/>
              </a:spcAft>
            </a:pPr>
            <a:r>
              <a:rPr lang="en-US"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Teoria do delito</a:t>
            </a:r>
            <a:endParaRPr lang="en-US" sz="2200" dirty="0">
              <a:latin typeface="Times New Roman" panose="02020603050405020304" pitchFamily="18" charset="0"/>
              <a:cs typeface="Times New Roman" panose="02020603050405020304" pitchFamily="18" charset="0"/>
            </a:endParaRPr>
          </a:p>
        </p:txBody>
      </p:sp>
      <p:sp>
        <p:nvSpPr>
          <p:cNvPr id="2" name="Retângulo 1">
            <a:extLst>
              <a:ext uri="{FF2B5EF4-FFF2-40B4-BE49-F238E27FC236}">
                <a16:creationId xmlns:a16="http://schemas.microsoft.com/office/drawing/2014/main" id="{2B4303E1-661B-4C48-8276-E1C59C3FB050}"/>
              </a:ext>
            </a:extLst>
          </p:cNvPr>
          <p:cNvSpPr/>
          <p:nvPr/>
        </p:nvSpPr>
        <p:spPr>
          <a:xfrm>
            <a:off x="225083" y="1244785"/>
            <a:ext cx="11542847" cy="8346965"/>
          </a:xfrm>
          <a:prstGeom prst="rect">
            <a:avLst/>
          </a:prstGeom>
        </p:spPr>
        <p:txBody>
          <a:bodyPr wrap="square">
            <a:spAutoFit/>
          </a:bodyPr>
          <a:lstStyle/>
          <a:p>
            <a:pPr marL="342900" indent="-342900" algn="just">
              <a:lnSpc>
                <a:spcPct val="150000"/>
              </a:lnSpc>
              <a:buFontTx/>
              <a:buChar char="-"/>
            </a:pPr>
            <a:r>
              <a:rPr lang="pt-BR" sz="2000" i="0" dirty="0">
                <a:effectLst/>
                <a:latin typeface="Times New Roman" panose="02020603050405020304" pitchFamily="18" charset="0"/>
                <a:cs typeface="Times New Roman" panose="02020603050405020304" pitchFamily="18" charset="0"/>
              </a:rPr>
              <a:t>A culpabilidade passa a conter três elementos: imputabilidade + dolo (dolo normativo ou </a:t>
            </a:r>
            <a:r>
              <a:rPr lang="pt-BR" sz="2000" i="1" dirty="0" err="1">
                <a:effectLst/>
                <a:latin typeface="Times New Roman" panose="02020603050405020304" pitchFamily="18" charset="0"/>
                <a:cs typeface="Times New Roman" panose="02020603050405020304" pitchFamily="18" charset="0"/>
              </a:rPr>
              <a:t>dolus</a:t>
            </a:r>
            <a:r>
              <a:rPr lang="pt-BR" sz="2000" i="1" dirty="0">
                <a:effectLst/>
                <a:latin typeface="Times New Roman" panose="02020603050405020304" pitchFamily="18" charset="0"/>
                <a:cs typeface="Times New Roman" panose="02020603050405020304" pitchFamily="18" charset="0"/>
              </a:rPr>
              <a:t> </a:t>
            </a:r>
            <a:r>
              <a:rPr lang="pt-BR" sz="2000" i="1" dirty="0" err="1">
                <a:effectLst/>
                <a:latin typeface="Times New Roman" panose="02020603050405020304" pitchFamily="18" charset="0"/>
                <a:cs typeface="Times New Roman" panose="02020603050405020304" pitchFamily="18" charset="0"/>
              </a:rPr>
              <a:t>malus</a:t>
            </a:r>
            <a:r>
              <a:rPr lang="pt-BR" sz="2000" dirty="0">
                <a:effectLst/>
                <a:latin typeface="Times New Roman" panose="02020603050405020304" pitchFamily="18" charset="0"/>
                <a:cs typeface="Times New Roman" panose="02020603050405020304" pitchFamily="18" charset="0"/>
              </a:rPr>
              <a:t>)</a:t>
            </a:r>
            <a:r>
              <a:rPr lang="pt-BR" sz="2000" i="0" dirty="0">
                <a:effectLst/>
                <a:latin typeface="Times New Roman" panose="02020603050405020304" pitchFamily="18" charset="0"/>
                <a:cs typeface="Times New Roman" panose="02020603050405020304" pitchFamily="18" charset="0"/>
              </a:rPr>
              <a:t> e culpa + exigibilidade de conduta diversa.</a:t>
            </a:r>
          </a:p>
          <a:p>
            <a:pPr algn="just">
              <a:lnSpc>
                <a:spcPct val="150000"/>
              </a:lnSpc>
            </a:pPr>
            <a:endParaRPr lang="pt-BR" sz="2000" i="0" dirty="0">
              <a:effectLst/>
              <a:latin typeface="Times New Roman" panose="02020603050405020304" pitchFamily="18" charset="0"/>
              <a:cs typeface="Times New Roman" panose="02020603050405020304" pitchFamily="18" charset="0"/>
            </a:endParaRPr>
          </a:p>
          <a:p>
            <a:pPr algn="just">
              <a:lnSpc>
                <a:spcPct val="150000"/>
              </a:lnSpc>
            </a:pPr>
            <a:r>
              <a:rPr lang="pt-BR" sz="2000" b="1" i="0" dirty="0">
                <a:solidFill>
                  <a:srgbClr val="0070C0"/>
                </a:solidFill>
                <a:effectLst/>
                <a:latin typeface="Times New Roman" panose="02020603050405020304" pitchFamily="18" charset="0"/>
                <a:cs typeface="Times New Roman" panose="02020603050405020304" pitchFamily="18" charset="0"/>
              </a:rPr>
              <a:t>6.3. Teoria normativa pura da culpabilidade:</a:t>
            </a:r>
          </a:p>
          <a:p>
            <a:pPr algn="just">
              <a:lnSpc>
                <a:spcPct val="150000"/>
              </a:lnSpc>
            </a:pPr>
            <a:endParaRPr lang="pt-BR" sz="2000" b="1" i="0" dirty="0">
              <a:solidFill>
                <a:srgbClr val="0070C0"/>
              </a:solidFill>
              <a:effectLst/>
              <a:latin typeface="Times New Roman" panose="02020603050405020304" pitchFamily="18" charset="0"/>
              <a:cs typeface="Times New Roman" panose="02020603050405020304" pitchFamily="18" charset="0"/>
            </a:endParaRPr>
          </a:p>
          <a:p>
            <a:pPr marL="342900" indent="-342900" algn="just">
              <a:lnSpc>
                <a:spcPct val="150000"/>
              </a:lnSpc>
              <a:buFontTx/>
              <a:buChar char="-"/>
            </a:pPr>
            <a:r>
              <a:rPr lang="pt-BR" sz="2000" i="0" dirty="0">
                <a:effectLst/>
                <a:latin typeface="Times New Roman" panose="02020603050405020304" pitchFamily="18" charset="0"/>
                <a:cs typeface="Times New Roman" panose="02020603050405020304" pitchFamily="18" charset="0"/>
              </a:rPr>
              <a:t>Foi Alexander Graf Zu </a:t>
            </a:r>
            <a:r>
              <a:rPr lang="pt-BR" sz="2000" i="0" dirty="0" err="1">
                <a:effectLst/>
                <a:latin typeface="Times New Roman" panose="02020603050405020304" pitchFamily="18" charset="0"/>
                <a:cs typeface="Times New Roman" panose="02020603050405020304" pitchFamily="18" charset="0"/>
              </a:rPr>
              <a:t>Dohna</a:t>
            </a:r>
            <a:r>
              <a:rPr lang="pt-BR" sz="2000" i="0" dirty="0">
                <a:effectLst/>
                <a:latin typeface="Times New Roman" panose="02020603050405020304" pitchFamily="18" charset="0"/>
                <a:cs typeface="Times New Roman" panose="02020603050405020304" pitchFamily="18" charset="0"/>
              </a:rPr>
              <a:t> o primeiro a observar que era necessário fazer uma diferenciação entre o objeto que é valorado (a relação psíquica, isto é, o dolo e a culpa) e a valoração do referido objeto (o juízo de reprovação).</a:t>
            </a:r>
          </a:p>
          <a:p>
            <a:pPr marL="342900" indent="-342900" algn="just">
              <a:lnSpc>
                <a:spcPct val="150000"/>
              </a:lnSpc>
              <a:buFontTx/>
              <a:buChar char="-"/>
            </a:pPr>
            <a:endParaRPr lang="pt-BR" sz="2000" dirty="0">
              <a:latin typeface="Times New Roman" panose="02020603050405020304" pitchFamily="18" charset="0"/>
              <a:cs typeface="Times New Roman" panose="02020603050405020304" pitchFamily="18" charset="0"/>
            </a:endParaRPr>
          </a:p>
          <a:p>
            <a:pPr marL="342900" indent="-342900" algn="just">
              <a:lnSpc>
                <a:spcPct val="150000"/>
              </a:lnSpc>
              <a:buFontTx/>
              <a:buChar char="-"/>
            </a:pPr>
            <a:r>
              <a:rPr lang="pt-BR" sz="2000" i="0" dirty="0">
                <a:effectLst/>
                <a:latin typeface="Times New Roman" panose="02020603050405020304" pitchFamily="18" charset="0"/>
                <a:cs typeface="Times New Roman" panose="02020603050405020304" pitchFamily="18" charset="0"/>
              </a:rPr>
              <a:t>Partindo desse ponto, </a:t>
            </a:r>
            <a:r>
              <a:rPr lang="pt-BR" sz="2000" i="0" dirty="0" err="1">
                <a:effectLst/>
                <a:latin typeface="Times New Roman" panose="02020603050405020304" pitchFamily="18" charset="0"/>
                <a:cs typeface="Times New Roman" panose="02020603050405020304" pitchFamily="18" charset="0"/>
              </a:rPr>
              <a:t>Welzel</a:t>
            </a:r>
            <a:r>
              <a:rPr lang="pt-BR" sz="2000" i="0" dirty="0">
                <a:effectLst/>
                <a:latin typeface="Times New Roman" panose="02020603050405020304" pitchFamily="18" charset="0"/>
                <a:cs typeface="Times New Roman" panose="02020603050405020304" pitchFamily="18" charset="0"/>
              </a:rPr>
              <a:t>, pai do finalismo, faz grandes alterações na teria do delito e,  em consequência, na culpabilidade. O finalismo toma como ponto de partido um injusto pessoal, colocando o dolo e a culpa no tipo subjetivo.</a:t>
            </a:r>
          </a:p>
          <a:p>
            <a:pPr marL="342900" indent="-342900" algn="just">
              <a:lnSpc>
                <a:spcPct val="150000"/>
              </a:lnSpc>
              <a:buFontTx/>
              <a:buChar char="-"/>
            </a:pPr>
            <a:endParaRPr lang="pt-BR" sz="2000" dirty="0"/>
          </a:p>
          <a:p>
            <a:pPr algn="just">
              <a:lnSpc>
                <a:spcPct val="150000"/>
              </a:lnSpc>
            </a:pPr>
            <a:endParaRPr lang="pt-BR" sz="2000" b="1" dirty="0">
              <a:solidFill>
                <a:srgbClr val="0070C0"/>
              </a:solidFill>
              <a:latin typeface="Times New Roman" panose="02020603050405020304" pitchFamily="18" charset="0"/>
              <a:cs typeface="Times New Roman" panose="02020603050405020304" pitchFamily="18" charset="0"/>
            </a:endParaRPr>
          </a:p>
          <a:p>
            <a:pPr algn="just">
              <a:lnSpc>
                <a:spcPct val="150000"/>
              </a:lnSpc>
            </a:pPr>
            <a:endParaRPr lang="pt-BR" sz="2000" dirty="0">
              <a:latin typeface="Times New Roman" panose="02020603050405020304" pitchFamily="18" charset="0"/>
              <a:cs typeface="Times New Roman" panose="02020603050405020304" pitchFamily="18" charset="0"/>
            </a:endParaRPr>
          </a:p>
          <a:p>
            <a:pPr algn="just">
              <a:lnSpc>
                <a:spcPct val="150000"/>
              </a:lnSpc>
            </a:pPr>
            <a:endParaRPr lang="pt-BR" sz="2000" dirty="0">
              <a:latin typeface="Times New Roman" panose="02020603050405020304" pitchFamily="18" charset="0"/>
              <a:cs typeface="Times New Roman" panose="02020603050405020304" pitchFamily="18" charset="0"/>
            </a:endParaRPr>
          </a:p>
          <a:p>
            <a:pPr algn="just">
              <a:lnSpc>
                <a:spcPct val="150000"/>
              </a:lnSpc>
            </a:pPr>
            <a:endParaRPr lang="pt-BR" sz="2000" dirty="0">
              <a:latin typeface="Times New Roman" panose="02020603050405020304" pitchFamily="18" charset="0"/>
              <a:cs typeface="Times New Roman" panose="02020603050405020304" pitchFamily="18" charset="0"/>
            </a:endParaRPr>
          </a:p>
          <a:p>
            <a:pPr algn="just">
              <a:lnSpc>
                <a:spcPct val="150000"/>
              </a:lnSpc>
            </a:pPr>
            <a:endParaRPr lang="pt-BR" sz="2000" b="1" dirty="0">
              <a:solidFill>
                <a:srgbClr val="0070C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669793566"/>
      </p:ext>
    </p:extLst>
  </p:cSld>
  <p:clrMapOvr>
    <a:masterClrMapping/>
  </p:clrMapOvr>
</p:sld>
</file>

<file path=ppt/theme/theme1.xml><?xml version="1.0" encoding="utf-8"?>
<a:theme xmlns:a="http://schemas.openxmlformats.org/drawingml/2006/main" name="1_Galeria">
  <a:themeElements>
    <a:clrScheme name="Galeria">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eria">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eria">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43000" r="43000" b="10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ppt/theme/theme2.xml><?xml version="1.0" encoding="utf-8"?>
<a:theme xmlns:a="http://schemas.openxmlformats.org/drawingml/2006/main" name="Tema do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o" ma:contentTypeID="0x010100F5ED35F41B505D46BF9B04FD84D10126" ma:contentTypeVersion="5" ma:contentTypeDescription="Crie um novo documento." ma:contentTypeScope="" ma:versionID="c0d10477b26f7d1a79050caeecb6fe0d">
  <xsd:schema xmlns:xsd="http://www.w3.org/2001/XMLSchema" xmlns:xs="http://www.w3.org/2001/XMLSchema" xmlns:p="http://schemas.microsoft.com/office/2006/metadata/properties" xmlns:ns3="95271425-bb6a-421a-99be-8bbb50d2958e" xmlns:ns4="cd16391d-0c4d-4e24-a5e0-03d9f58d3cef" targetNamespace="http://schemas.microsoft.com/office/2006/metadata/properties" ma:root="true" ma:fieldsID="26c11ae5bc1ff05d11e9f41d42a5d374" ns3:_="" ns4:_="">
    <xsd:import namespace="95271425-bb6a-421a-99be-8bbb50d2958e"/>
    <xsd:import namespace="cd16391d-0c4d-4e24-a5e0-03d9f58d3cef"/>
    <xsd:element name="properties">
      <xsd:complexType>
        <xsd:sequence>
          <xsd:element name="documentManagement">
            <xsd:complexType>
              <xsd:all>
                <xsd:element ref="ns3:MediaServiceMetadata" minOccurs="0"/>
                <xsd:element ref="ns3:MediaServiceFastMetadata" minOccurs="0"/>
                <xsd:element ref="ns4:SharedWithUsers" minOccurs="0"/>
                <xsd:element ref="ns4:SharedWithDetails" minOccurs="0"/>
                <xsd:element ref="ns4:SharingHintHash"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5271425-bb6a-421a-99be-8bbb50d2958e"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cd16391d-0c4d-4e24-a5e0-03d9f58d3cef" elementFormDefault="qualified">
    <xsd:import namespace="http://schemas.microsoft.com/office/2006/documentManagement/types"/>
    <xsd:import namespace="http://schemas.microsoft.com/office/infopath/2007/PartnerControls"/>
    <xsd:element name="SharedWithUsers" ma:index="10" nillable="true" ma:displayName="Compartilhado com"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Detalhes de Compartilhado Com" ma:internalName="SharedWithDetails" ma:readOnly="true">
      <xsd:simpleType>
        <xsd:restriction base="dms:Note">
          <xsd:maxLength value="255"/>
        </xsd:restriction>
      </xsd:simpleType>
    </xsd:element>
    <xsd:element name="SharingHintHash" ma:index="12" nillable="true" ma:displayName="Hash de Dica de Compartilhamento"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ipo de Conteúdo"/>
        <xsd:element ref="dc:title" minOccurs="0" maxOccurs="1" ma:index="4" ma:displayName="Título"/>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897B98E4-3DB8-4C37-AC17-04EA3E8B0189}">
  <ds:schemaRefs>
    <ds:schemaRef ds:uri="http://schemas.microsoft.com/sharepoint/v3/contenttype/forms"/>
  </ds:schemaRefs>
</ds:datastoreItem>
</file>

<file path=customXml/itemProps2.xml><?xml version="1.0" encoding="utf-8"?>
<ds:datastoreItem xmlns:ds="http://schemas.openxmlformats.org/officeDocument/2006/customXml" ds:itemID="{B250EBD1-500D-4EA7-981A-FE6E6DF8A05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95271425-bb6a-421a-99be-8bbb50d2958e"/>
    <ds:schemaRef ds:uri="cd16391d-0c4d-4e24-a5e0-03d9f58d3cef"/>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D65EE862-836B-42F7-AC0E-9775B265F355}">
  <ds:schemaRefs>
    <ds:schemaRef ds:uri="http://purl.org/dc/elements/1.1/"/>
    <ds:schemaRef ds:uri="http://purl.org/dc/terms/"/>
    <ds:schemaRef ds:uri="http://schemas.microsoft.com/office/2006/documentManagement/types"/>
    <ds:schemaRef ds:uri="http://schemas.openxmlformats.org/package/2006/metadata/core-properties"/>
    <ds:schemaRef ds:uri="http://purl.org/dc/dcmitype/"/>
    <ds:schemaRef ds:uri="http://schemas.microsoft.com/office/infopath/2007/PartnerControls"/>
    <ds:schemaRef ds:uri="cd16391d-0c4d-4e24-a5e0-03d9f58d3cef"/>
    <ds:schemaRef ds:uri="95271425-bb6a-421a-99be-8bbb50d2958e"/>
    <ds:schemaRef ds:uri="http://schemas.microsoft.com/office/2006/metadata/properties"/>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emplate>Gallery</Template>
  <TotalTime>2031</TotalTime>
  <Words>6388</Words>
  <Application>Microsoft Office PowerPoint</Application>
  <PresentationFormat>Widescreen</PresentationFormat>
  <Paragraphs>359</Paragraphs>
  <Slides>44</Slides>
  <Notes>0</Notes>
  <HiddenSlides>0</HiddenSlides>
  <MMClips>0</MMClips>
  <ScaleCrop>false</ScaleCrop>
  <HeadingPairs>
    <vt:vector size="6" baseType="variant">
      <vt:variant>
        <vt:lpstr>Fontes usadas</vt:lpstr>
      </vt:variant>
      <vt:variant>
        <vt:i4>7</vt:i4>
      </vt:variant>
      <vt:variant>
        <vt:lpstr>Tema</vt:lpstr>
      </vt:variant>
      <vt:variant>
        <vt:i4>2</vt:i4>
      </vt:variant>
      <vt:variant>
        <vt:lpstr>Títulos de slides</vt:lpstr>
      </vt:variant>
      <vt:variant>
        <vt:i4>44</vt:i4>
      </vt:variant>
    </vt:vector>
  </HeadingPairs>
  <TitlesOfParts>
    <vt:vector size="53" baseType="lpstr">
      <vt:lpstr>Arial</vt:lpstr>
      <vt:lpstr>Calibri</vt:lpstr>
      <vt:lpstr>Calibri Light</vt:lpstr>
      <vt:lpstr>Garamond</vt:lpstr>
      <vt:lpstr>Gill Sans MT</vt:lpstr>
      <vt:lpstr>Open Sans</vt:lpstr>
      <vt:lpstr>Times New Roman</vt:lpstr>
      <vt:lpstr>1_Galeria</vt:lpstr>
      <vt:lpstr>Tema do Office</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Apresentação do PowerPoint</dc:title>
  <dc:creator>FERNANDA ROCHA MARTINS</dc:creator>
  <cp:lastModifiedBy>Fernanda Rocha Martins</cp:lastModifiedBy>
  <cp:revision>32</cp:revision>
  <dcterms:created xsi:type="dcterms:W3CDTF">2020-07-02T14:17:31Z</dcterms:created>
  <dcterms:modified xsi:type="dcterms:W3CDTF">2021-03-20T15:20:10Z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0x010100F5ED35F41B505D46BF9B04FD84D10126</vt:lpwstr>
  </property>
</Properties>
</file>