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60" r:id="rId4"/>
    <p:sldId id="320" r:id="rId5"/>
    <p:sldId id="291" r:id="rId6"/>
    <p:sldId id="321" r:id="rId7"/>
    <p:sldId id="323" r:id="rId8"/>
    <p:sldId id="322" r:id="rId9"/>
    <p:sldId id="324" r:id="rId10"/>
    <p:sldId id="326" r:id="rId11"/>
    <p:sldId id="327" r:id="rId12"/>
    <p:sldId id="328" r:id="rId13"/>
    <p:sldId id="329" r:id="rId14"/>
    <p:sldId id="292" r:id="rId15"/>
    <p:sldId id="288" r:id="rId16"/>
    <p:sldId id="293" r:id="rId17"/>
    <p:sldId id="259" r:id="rId18"/>
    <p:sldId id="310" r:id="rId19"/>
    <p:sldId id="261" r:id="rId2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1B0B"/>
    <a:srgbClr val="203315"/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68" autoAdjust="0"/>
    <p:restoredTop sz="94660"/>
  </p:normalViewPr>
  <p:slideViewPr>
    <p:cSldViewPr snapToGrid="0">
      <p:cViewPr>
        <p:scale>
          <a:sx n="80" d="100"/>
          <a:sy n="80" d="100"/>
        </p:scale>
        <p:origin x="-324" y="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A5D4AE-68D2-4298-8345-1C93C3AA6680}" type="datetimeFigureOut">
              <a:rPr lang="pt-BR" smtClean="0"/>
              <a:t>30/05/2019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F3DBB3-BA4A-4C67-95AA-51D74BB6A7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84248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DE27C-1937-4580-914E-F46BBDC4D3AA}" type="datetimeFigureOut">
              <a:rPr lang="pt-BR" smtClean="0"/>
              <a:t>30/05/2019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633334-9687-4DAB-A18D-0F7125980E1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67177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30/05/2019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1147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30/05/2019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102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30/05/2019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8990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30/05/2019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1446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30/05/2019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911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30/05/2019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4387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30/05/2019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1489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30/05/2019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0607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30/05/2019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2404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30/05/2019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0875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30/05/2019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3355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99000" r="-19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0DAAD-BF0B-4314-8AB9-BB6D1C8775B0}" type="datetimeFigureOut">
              <a:rPr lang="pt-BR" smtClean="0"/>
              <a:t>30/05/2019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3325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zilla.oliva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mailto:zilla.oliva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38151" y="570042"/>
            <a:ext cx="10284031" cy="5049513"/>
          </a:xfrm>
        </p:spPr>
        <p:txBody>
          <a:bodyPr anchor="t">
            <a:normAutofit fontScale="90000"/>
          </a:bodyPr>
          <a:lstStyle/>
          <a:p>
            <a:r>
              <a:rPr lang="pt-BR" sz="4800" b="1" dirty="0" smtClean="0">
                <a:latin typeface="+mn-lt"/>
              </a:rPr>
              <a:t>DO PROCEDIMENTO. TEORIA GERAL DO PROCEDIMENTO. PROCEDIMENTOS ESPECIAIS E PROCEDIMENTOS DE JURISDIÇÃO VOLUNTÁRIA.</a:t>
            </a:r>
            <a:r>
              <a:rPr lang="pt-BR" sz="4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pt-BR" sz="4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t-BR" sz="4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pt-BR" sz="4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t-BR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Profª</a:t>
            </a:r>
            <a:r>
              <a:rPr lang="pt-B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 </a:t>
            </a:r>
            <a:r>
              <a:rPr lang="pt-BR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Zillá</a:t>
            </a:r>
            <a:r>
              <a:rPr lang="pt-B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Oliva Roma</a:t>
            </a:r>
            <a:r>
              <a:rPr lang="pt-BR" sz="4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pt-BR" sz="4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t-BR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E-mail: </a:t>
            </a:r>
            <a:r>
              <a:rPr lang="pt-BR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hlinkClick r:id="rId2"/>
              </a:rPr>
              <a:t>zilla.oliva@gmail.com</a:t>
            </a:r>
            <a:r>
              <a:rPr lang="pt-BR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pt-BR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t-BR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pt-BR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t-BR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30 de maio de 2019</a:t>
            </a:r>
            <a:r>
              <a:rPr lang="pt-BR" sz="49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pt-BR" sz="49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t-BR" sz="49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pt-BR" sz="49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t-BR" sz="27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pt-BR" sz="27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t-BR" sz="27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pt-BR" sz="27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pt-BR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pt-BR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t-BR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pt-BR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endParaRPr lang="pt-BR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5147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37506" y="35625"/>
            <a:ext cx="11768447" cy="68580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t-BR" sz="1800" b="1" dirty="0" smtClean="0"/>
              <a:t>DO </a:t>
            </a:r>
            <a:r>
              <a:rPr lang="pt-BR" sz="1800" b="1" dirty="0"/>
              <a:t>INVENTÁRIO E DA </a:t>
            </a:r>
            <a:r>
              <a:rPr lang="pt-BR" sz="1800" b="1" dirty="0" smtClean="0"/>
              <a:t>PARTILHA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1800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/>
              <a:t>Art. 48. O foro de </a:t>
            </a:r>
            <a:r>
              <a:rPr lang="pt-BR" sz="1800" b="1" dirty="0"/>
              <a:t>domicílio do autor da herança, no Brasil, é o competente para o inventário</a:t>
            </a:r>
            <a:r>
              <a:rPr lang="pt-BR" sz="1800" dirty="0"/>
              <a:t>, a partilha, a arrecadação, o cumprimento de disposições de última vontade, a impugnação ou anulação de partilha extrajudicial e para todas as ações em que o espólio for réu, ainda que o óbito tenha ocorrido no estrangeiro. Parágrafo único. </a:t>
            </a:r>
            <a:r>
              <a:rPr lang="pt-BR" sz="1800" b="1" dirty="0"/>
              <a:t>Se o autor da herança não possuía domicílio certo, é competente: I - o foro de situação dos bens imóveis</a:t>
            </a:r>
            <a:r>
              <a:rPr lang="pt-BR" sz="1800" dirty="0"/>
              <a:t>; II - havendo bens imóveis em foros diferentes, qualquer destes; III - não havendo bens imóveis, o foro do local de qualquer dos bens do espólio.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/>
              <a:t>Art. 610. Havendo </a:t>
            </a:r>
            <a:r>
              <a:rPr lang="pt-BR" sz="1800" b="1" dirty="0"/>
              <a:t>testamento ou interessado incapaz</a:t>
            </a:r>
            <a:r>
              <a:rPr lang="pt-BR" sz="1800" dirty="0"/>
              <a:t>, proceder-se-á ao </a:t>
            </a:r>
            <a:r>
              <a:rPr lang="pt-BR" sz="1800" b="1" dirty="0"/>
              <a:t>inventário judicial</a:t>
            </a:r>
            <a:r>
              <a:rPr lang="pt-BR" sz="1800" dirty="0"/>
              <a:t>. § 1º Se todos forem </a:t>
            </a:r>
            <a:r>
              <a:rPr lang="pt-BR" sz="1800" b="1" dirty="0"/>
              <a:t>capazes e concordes</a:t>
            </a:r>
            <a:r>
              <a:rPr lang="pt-BR" sz="1800" dirty="0"/>
              <a:t>, o inventário e a partilha poderão ser feitos por </a:t>
            </a:r>
            <a:r>
              <a:rPr lang="pt-BR" sz="1800" b="1" dirty="0"/>
              <a:t>escritura pública</a:t>
            </a:r>
            <a:r>
              <a:rPr lang="pt-BR" sz="1800" dirty="0"/>
              <a:t>, </a:t>
            </a:r>
            <a:r>
              <a:rPr lang="pt-BR" sz="1800" dirty="0" smtClean="0"/>
              <a:t>[...] </a:t>
            </a:r>
            <a:r>
              <a:rPr lang="pt-BR" sz="1800" dirty="0"/>
              <a:t>§ 2 </a:t>
            </a:r>
            <a:r>
              <a:rPr lang="pt-PT" sz="1800" u="sng" baseline="30000" dirty="0"/>
              <a:t>o </a:t>
            </a:r>
            <a:r>
              <a:rPr lang="pt-BR" sz="1800" dirty="0"/>
              <a:t>O tabelião somente lavrará a escritura pública se todas as partes interessadas estiverem assistidas por </a:t>
            </a:r>
            <a:r>
              <a:rPr lang="pt-BR" sz="1800" b="1" dirty="0"/>
              <a:t>advogado ou por defensor público</a:t>
            </a:r>
            <a:r>
              <a:rPr lang="pt-BR" sz="1800" dirty="0"/>
              <a:t>, cuja qualificação e assinatura constarão do ato notarial.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 smtClean="0"/>
              <a:t>Art</a:t>
            </a:r>
            <a:r>
              <a:rPr lang="pt-BR" sz="1800" dirty="0"/>
              <a:t>. 612. </a:t>
            </a:r>
            <a:r>
              <a:rPr lang="pt-BR" sz="1800" b="1" dirty="0"/>
              <a:t>O juiz decidirá todas as questões de direito desde que os fatos relevantes estejam provados por documento, só remetendo para as vias ordinárias as questões que dependerem de outras provas</a:t>
            </a:r>
            <a:r>
              <a:rPr lang="pt-BR" sz="1800" dirty="0"/>
              <a:t>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/>
              <a:t>Art. 617. O juiz nomeará </a:t>
            </a:r>
            <a:r>
              <a:rPr lang="pt-BR" sz="1800" b="1" dirty="0"/>
              <a:t>inventariante</a:t>
            </a:r>
            <a:r>
              <a:rPr lang="pt-BR" sz="1800" dirty="0"/>
              <a:t> na seguinte ordem: I - o cônjuge ou companheiro </a:t>
            </a:r>
            <a:r>
              <a:rPr lang="pt-BR" sz="1800" dirty="0" smtClean="0"/>
              <a:t>sobrevivente</a:t>
            </a:r>
            <a:r>
              <a:rPr lang="pt-BR" sz="1800" dirty="0"/>
              <a:t>;</a:t>
            </a:r>
            <a:r>
              <a:rPr lang="pt-BR" sz="1800" dirty="0" smtClean="0"/>
              <a:t> </a:t>
            </a:r>
            <a:r>
              <a:rPr lang="pt-BR" sz="1800" dirty="0"/>
              <a:t>II - o herdeiro que se achar na posse e na administração do espólio, </a:t>
            </a:r>
            <a:r>
              <a:rPr lang="pt-BR" sz="1800" dirty="0" smtClean="0"/>
              <a:t>[...]; III </a:t>
            </a:r>
            <a:r>
              <a:rPr lang="pt-BR" sz="1800" dirty="0"/>
              <a:t>- qualquer herdeiro, quando nenhum deles estiver na posse e na administração do espólio; IV - o herdeiro menor, por seu representante legal; </a:t>
            </a:r>
            <a:r>
              <a:rPr lang="pt-BR" sz="1800" dirty="0" smtClean="0"/>
              <a:t>[...].</a:t>
            </a: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1643093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37506" y="35625"/>
            <a:ext cx="11768447" cy="68580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t-BR" sz="1800" dirty="0"/>
              <a:t> </a:t>
            </a:r>
            <a:r>
              <a:rPr lang="pt-BR" sz="1800" b="1" dirty="0" smtClean="0"/>
              <a:t>DOS </a:t>
            </a:r>
            <a:r>
              <a:rPr lang="pt-BR" sz="1800" b="1" dirty="0"/>
              <a:t>EMBARGOS DE </a:t>
            </a:r>
            <a:r>
              <a:rPr lang="pt-BR" sz="1800" b="1" dirty="0" smtClean="0"/>
              <a:t>TERCEIRO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pt-BR" sz="1800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/>
              <a:t>Art. 674. Quem, </a:t>
            </a:r>
            <a:r>
              <a:rPr lang="pt-BR" sz="1800" b="1" dirty="0"/>
              <a:t>não sendo parte no processo</a:t>
            </a:r>
            <a:r>
              <a:rPr lang="pt-BR" sz="1800" dirty="0"/>
              <a:t>, sofrer </a:t>
            </a:r>
            <a:r>
              <a:rPr lang="pt-BR" sz="1800" b="1" dirty="0"/>
              <a:t>constrição ou ameaça de constrição sobre bens que possua ou sobre os quais tenha direito incompatível com o ato constritivo, poderá requerer seu desfazimento ou sua inibição por meio de embargos de terceiro. </a:t>
            </a:r>
            <a:r>
              <a:rPr lang="pt-BR" sz="1800" dirty="0"/>
              <a:t>§ 1º Os embargos podem ser de terceiro proprietário, inclusive fiduciário, ou possuidor. § 2º Considera-se terceiro, para ajuizamento dos embargos: I - o cônjuge ou companheiro, quando defende a posse de bens próprios ou de sua meação; II - o adquirente de bens cuja constrição decorreu de decisão que declara a ineficácia da alienação realizada em fraude à execução; III - quem sofre constrição judicial de seus bens por força de desconsideração da personalidade jurídica, de cujo incidente não fez parte; IV - o credor com garantia real para obstar expropriação judicial do objeto de direito real de garantia, caso não tenha sido intimado, nos termos legais dos atos expropriatórios respectivos.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/>
              <a:t>Art. 675. Os embargos podem ser opostos a qualquer tempo no processo de conhecimento </a:t>
            </a:r>
            <a:r>
              <a:rPr lang="pt-BR" sz="1800" b="1" dirty="0"/>
              <a:t>enquanto não transitada em julgado a sentença</a:t>
            </a:r>
            <a:r>
              <a:rPr lang="pt-BR" sz="1800" dirty="0"/>
              <a:t> e, no cumprimento de sentença ou no processo de execução, </a:t>
            </a:r>
            <a:r>
              <a:rPr lang="pt-BR" sz="1800" b="1" dirty="0"/>
              <a:t>até 5 (cinco) dias depois da adjudicação, da alienação por iniciativa particular ou da arrematação, mas sempre antes da assinatura da respectiva carta.</a:t>
            </a:r>
            <a:endParaRPr lang="pt-BR" sz="1800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/>
              <a:t>Art. 681. Acolhido o pedido inicial, o ato de constrição judicial indevida será cancelado, com o reconhecimento do domínio, da manutenção da posse ou da reintegração definitiva do bem ou do direito ao embargante.</a:t>
            </a:r>
          </a:p>
        </p:txBody>
      </p:sp>
    </p:spTree>
    <p:extLst>
      <p:ext uri="{BB962C8B-B14F-4D97-AF65-F5344CB8AC3E}">
        <p14:creationId xmlns:p14="http://schemas.microsoft.com/office/powerpoint/2010/main" val="415027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37506" y="35625"/>
            <a:ext cx="11768447" cy="68580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t-BR" sz="1800" b="1" dirty="0"/>
              <a:t>DAS AÇÕES DE </a:t>
            </a:r>
            <a:r>
              <a:rPr lang="pt-BR" sz="1800" b="1" dirty="0" smtClean="0"/>
              <a:t>FAMÍLIA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pt-BR" sz="1800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/>
              <a:t>Art. 693. As normas deste Capítulo aplicam-se aos </a:t>
            </a:r>
            <a:r>
              <a:rPr lang="pt-BR" sz="1800" b="1" dirty="0"/>
              <a:t>processos contenciosos</a:t>
            </a:r>
            <a:r>
              <a:rPr lang="pt-BR" sz="1800" dirty="0"/>
              <a:t> de divórcio, separação, reconhecimento e extinção de união estável, guarda, visitação e filiação.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/>
              <a:t>Art. 694. Nas ações de família, todos os esforços serão empreendidos para a </a:t>
            </a:r>
            <a:r>
              <a:rPr lang="pt-BR" sz="1800" b="1" dirty="0"/>
              <a:t>solução consensual da controvérsia</a:t>
            </a:r>
            <a:r>
              <a:rPr lang="pt-BR" sz="1800" dirty="0"/>
              <a:t>, devendo o juiz dispor do auxílio de profissionais de outras áreas de conhecimento para a mediação e conciliação. Parágrafo único. A requerimento das partes, o juiz pode determinar a suspensão do processo enquanto os litigantes se submetem a mediação extrajudicial ou a atendimento multidisciplinar.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/>
              <a:t>Art. 698. Nas ações de família, o Ministério Público somente intervirá quando houver </a:t>
            </a:r>
            <a:r>
              <a:rPr lang="pt-BR" sz="1800" b="1" dirty="0"/>
              <a:t>interesse de incapaz e deverá ser ouvido previamente à homologação de acordo</a:t>
            </a:r>
            <a:r>
              <a:rPr lang="pt-BR" sz="1800" dirty="0"/>
              <a:t>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/>
              <a:t>Art. 699. Quando o processo envolver discussão sobre fato relacionado a abuso ou a alienação parental, o juiz, ao tomar o depoimento do incapaz, deverá estar acompanhado por especialista.</a:t>
            </a:r>
          </a:p>
        </p:txBody>
      </p:sp>
    </p:spTree>
    <p:extLst>
      <p:ext uri="{BB962C8B-B14F-4D97-AF65-F5344CB8AC3E}">
        <p14:creationId xmlns:p14="http://schemas.microsoft.com/office/powerpoint/2010/main" val="1199102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37506" y="35625"/>
            <a:ext cx="11768447" cy="68580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t-BR" sz="1800" dirty="0"/>
              <a:t> </a:t>
            </a:r>
            <a:r>
              <a:rPr lang="pt-BR" sz="1800" b="1" dirty="0" smtClean="0"/>
              <a:t>DA </a:t>
            </a:r>
            <a:r>
              <a:rPr lang="pt-BR" sz="1800" b="1" dirty="0"/>
              <a:t>AÇÃO MONITÓRIA</a:t>
            </a:r>
            <a:endParaRPr lang="pt-BR" sz="1800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/>
              <a:t>Art. 700. A ação monitória pode ser proposta por aquele que afirmar, com base em </a:t>
            </a:r>
            <a:r>
              <a:rPr lang="pt-BR" sz="1800" b="1" dirty="0"/>
              <a:t>prova escrita sem eficácia de título executivo</a:t>
            </a:r>
            <a:r>
              <a:rPr lang="pt-BR" sz="1800" dirty="0"/>
              <a:t>, ter direito de exigir do </a:t>
            </a:r>
            <a:r>
              <a:rPr lang="pt-BR" sz="1800" b="1" dirty="0"/>
              <a:t>devedor capaz</a:t>
            </a:r>
            <a:r>
              <a:rPr lang="pt-BR" sz="1800" dirty="0"/>
              <a:t>: I - o pagamento de quantia em dinheiro; II - a entrega de coisa fungível ou infungível ou de bem móvel ou imóvel; III - o adimplemento de obrigação de fazer ou de não fazer. § 1º A prova escrita pode consistir em </a:t>
            </a:r>
            <a:r>
              <a:rPr lang="pt-BR" sz="1800" b="1" dirty="0"/>
              <a:t>prova oral documentada, produzida antecipadamente</a:t>
            </a:r>
            <a:r>
              <a:rPr lang="pt-BR" sz="1800" dirty="0"/>
              <a:t> nos termos do art. 381. [...] § 5º Havendo </a:t>
            </a:r>
            <a:r>
              <a:rPr lang="pt-BR" sz="1800" b="1" dirty="0"/>
              <a:t>dúvida quanto à idoneidade de prova documental </a:t>
            </a:r>
            <a:r>
              <a:rPr lang="pt-BR" sz="1800" dirty="0"/>
              <a:t>apresentada pelo autor, o juiz intimá-lo-á para, querendo, emendar a petição inicial, adaptando-a ao </a:t>
            </a:r>
            <a:r>
              <a:rPr lang="pt-BR" sz="1800" b="1" dirty="0"/>
              <a:t>procedimento comum</a:t>
            </a:r>
            <a:r>
              <a:rPr lang="pt-BR" sz="1800" dirty="0"/>
              <a:t>. § 6º É admissível ação monitória </a:t>
            </a:r>
            <a:r>
              <a:rPr lang="pt-BR" sz="1800" b="1" dirty="0"/>
              <a:t>em face da Fazenda Pública</a:t>
            </a:r>
            <a:r>
              <a:rPr lang="pt-BR" sz="1800" dirty="0"/>
              <a:t>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/>
              <a:t>Art. 701. Sendo </a:t>
            </a:r>
            <a:r>
              <a:rPr lang="pt-BR" sz="1800" b="1" dirty="0"/>
              <a:t>evidente o direito do autor</a:t>
            </a:r>
            <a:r>
              <a:rPr lang="pt-BR" sz="1800" dirty="0"/>
              <a:t>, o juiz deferirá a expedição de </a:t>
            </a:r>
            <a:r>
              <a:rPr lang="pt-BR" sz="1800" b="1" dirty="0"/>
              <a:t>mandado</a:t>
            </a:r>
            <a:r>
              <a:rPr lang="pt-BR" sz="1800" dirty="0"/>
              <a:t> </a:t>
            </a:r>
            <a:r>
              <a:rPr lang="pt-BR" sz="1800" dirty="0" smtClean="0"/>
              <a:t>[...], </a:t>
            </a:r>
            <a:r>
              <a:rPr lang="pt-BR" sz="1800" dirty="0"/>
              <a:t>concedendo ao réu prazo de 15 (quinze) dias para o cumprimento e o pagamento de honorários advocatícios de cinco por cento do valor atribuído à causa. § 1º O réu será isento do pagamento de custas processuais se cumprir o mandado no prazo. § 2º </a:t>
            </a:r>
            <a:r>
              <a:rPr lang="pt-BR" sz="1800" b="1" dirty="0"/>
              <a:t>Constituir-se-á de pleno direito o título executivo judicial, independentemente de qualquer formalidade, se não realizado o pagamento e não apresentados os embargos</a:t>
            </a:r>
            <a:r>
              <a:rPr lang="pt-BR" sz="1800" dirty="0"/>
              <a:t> [...]. § 4º Sendo a ré Fazenda Pública, não apresentados os embargos [...], aplicar-se-á o disposto no art. 496.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/>
              <a:t>Art. 702. </a:t>
            </a:r>
            <a:r>
              <a:rPr lang="pt-BR" sz="1800" b="1" dirty="0"/>
              <a:t>Independentemente de prévia segurança do juízo</a:t>
            </a:r>
            <a:r>
              <a:rPr lang="pt-BR" sz="1800" dirty="0"/>
              <a:t>, o réu poderá </a:t>
            </a:r>
            <a:r>
              <a:rPr lang="pt-BR" sz="1800" dirty="0" smtClean="0"/>
              <a:t>opor [...] embargos </a:t>
            </a:r>
            <a:r>
              <a:rPr lang="pt-BR" sz="1800" dirty="0"/>
              <a:t>à ação monitória. </a:t>
            </a:r>
            <a:r>
              <a:rPr lang="pt-BR" sz="1800" dirty="0" smtClean="0"/>
              <a:t>§ </a:t>
            </a:r>
            <a:r>
              <a:rPr lang="pt-BR" sz="1800" dirty="0"/>
              <a:t>4º A oposição dos embargos suspende a eficácia da decisão referida no caput do art. 701 até o julgamento em primeiro grau. [...] § 8º Rejeitados os embargos, constituir-se-á de pleno direito o </a:t>
            </a:r>
            <a:r>
              <a:rPr lang="pt-BR" sz="1800" b="1" dirty="0"/>
              <a:t>título executivo judicial</a:t>
            </a:r>
            <a:r>
              <a:rPr lang="pt-BR" sz="1800" dirty="0" smtClean="0"/>
              <a:t>.</a:t>
            </a: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3195941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03761" y="308750"/>
            <a:ext cx="11625943" cy="630579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t-BR" sz="1800" b="1" dirty="0" smtClean="0"/>
              <a:t>4. Procedimentos especiais de jurisdição voluntária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 smtClean="0"/>
              <a:t>- Servem </a:t>
            </a:r>
            <a:r>
              <a:rPr lang="pt-BR" sz="1800" dirty="0"/>
              <a:t>para que o juiz tome algumas providências necessárias para a proteção de um ou ambos os sujeitos da relação </a:t>
            </a:r>
            <a:r>
              <a:rPr lang="pt-BR" sz="1800" dirty="0" smtClean="0"/>
              <a:t>processual; o juízo integra a vontade das partes. </a:t>
            </a:r>
          </a:p>
          <a:p>
            <a:pPr algn="just">
              <a:lnSpc>
                <a:spcPct val="150000"/>
              </a:lnSpc>
            </a:pPr>
            <a:r>
              <a:rPr lang="pt-BR" sz="1800" dirty="0"/>
              <a:t>Art. 719. Quando este Código não estabelecer procedimento especial, regem os procedimentos de jurisdição voluntária as disposições constantes desta Seção.</a:t>
            </a:r>
          </a:p>
          <a:p>
            <a:pPr algn="just">
              <a:lnSpc>
                <a:spcPct val="150000"/>
              </a:lnSpc>
            </a:pPr>
            <a:r>
              <a:rPr lang="pt-BR" sz="1800" dirty="0"/>
              <a:t>Art. 720. O procedimento terá início por provocação do interessado, do Ministério Público ou da Defensoria Pública, cabendo-lhes formular o pedido devidamente instruído com os documentos necessários e com a </a:t>
            </a:r>
            <a:r>
              <a:rPr lang="pt-BR" sz="1800" b="1" dirty="0"/>
              <a:t>indicação da providência judicial</a:t>
            </a:r>
            <a:r>
              <a:rPr lang="pt-BR" sz="18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pt-BR" sz="1800" dirty="0"/>
              <a:t>Art. 721. Serão citados todos os </a:t>
            </a:r>
            <a:r>
              <a:rPr lang="pt-BR" sz="1800" b="1" dirty="0"/>
              <a:t>interessados</a:t>
            </a:r>
            <a:r>
              <a:rPr lang="pt-BR" sz="1800" dirty="0"/>
              <a:t>, bem como intimado o Ministério Público, nos casos do art. 178, </a:t>
            </a:r>
            <a:r>
              <a:rPr lang="pt-BR" sz="1800" b="1" dirty="0"/>
              <a:t>para que se manifestem</a:t>
            </a:r>
            <a:r>
              <a:rPr lang="pt-BR" sz="1800" dirty="0"/>
              <a:t>, querendo, no prazo de 15 (quinze) dias.</a:t>
            </a:r>
          </a:p>
          <a:p>
            <a:pPr algn="just">
              <a:lnSpc>
                <a:spcPct val="150000"/>
              </a:lnSpc>
            </a:pPr>
            <a:r>
              <a:rPr lang="pt-BR" sz="1800" dirty="0"/>
              <a:t>Art. 722. A Fazenda Pública será sempre ouvida nos casos em que tiver interesse.</a:t>
            </a:r>
          </a:p>
          <a:p>
            <a:pPr algn="just">
              <a:lnSpc>
                <a:spcPct val="150000"/>
              </a:lnSpc>
            </a:pPr>
            <a:r>
              <a:rPr lang="pt-BR" sz="1800" dirty="0"/>
              <a:t>Art. 723. O juiz decidirá o pedido no prazo de 10 (dez) dias. Parágrafo único. O juiz </a:t>
            </a:r>
            <a:r>
              <a:rPr lang="pt-BR" sz="1800" b="1" dirty="0"/>
              <a:t>não é obrigado a observar critério de legalidade estrita, podendo adotar em cada caso a solução que considerar mais conveniente ou oportuna</a:t>
            </a:r>
            <a:r>
              <a:rPr lang="pt-BR" sz="1800" b="1" dirty="0" smtClean="0"/>
              <a:t>.</a:t>
            </a: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93977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34389" y="392559"/>
            <a:ext cx="11447813" cy="605574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pt-BR" sz="1800" dirty="0"/>
              <a:t>Art. 724. Da </a:t>
            </a:r>
            <a:r>
              <a:rPr lang="pt-BR" sz="1800" b="1" dirty="0"/>
              <a:t>sentença</a:t>
            </a:r>
            <a:r>
              <a:rPr lang="pt-BR" sz="1800" dirty="0"/>
              <a:t> caberá apelação.</a:t>
            </a:r>
          </a:p>
          <a:p>
            <a:pPr algn="just">
              <a:lnSpc>
                <a:spcPct val="150000"/>
              </a:lnSpc>
            </a:pPr>
            <a:r>
              <a:rPr lang="pt-BR" sz="1800" dirty="0"/>
              <a:t>Art. 725. Processar-se-á na forma estabelecida nesta Seção o pedido de: I - emancipação; II - sub-rogação; III - alienação, arrendamento ou oneração de bens de crianças ou adolescentes, de órfãos e de interditos; IV - alienação, locação e administração da coisa comum; V - alienação de quinhão em coisa comum; VI - extinção de usufruto, quando não decorrer da morte do usufrutuário, do termo da sua duração ou da consolidação, e de fideicomisso, quando decorrer de renúncia ou quando ocorrer antes do evento que caracterizar a condição resolutória; VII - expedição de alvará judicial; VIII - homologação de </a:t>
            </a:r>
            <a:r>
              <a:rPr lang="pt-BR" sz="1800" dirty="0" err="1"/>
              <a:t>autocomposição</a:t>
            </a:r>
            <a:r>
              <a:rPr lang="pt-BR" sz="1800" dirty="0"/>
              <a:t> extrajudicial, de qualquer natureza ou valor. Parágrafo único. As normas desta Seção aplicam-se, no que couber, aos procedimentos regulados nas seções seguintes.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20397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08759" y="143184"/>
            <a:ext cx="11673444" cy="605574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t-BR" sz="1800" b="1" dirty="0"/>
              <a:t>Do Divórcio e da Separação Consensuais, da Extinção Consensual de União Estável e da Alteração do Regime de Bens do </a:t>
            </a:r>
            <a:r>
              <a:rPr lang="pt-BR" sz="1800" b="1" dirty="0" smtClean="0"/>
              <a:t>Matrimônio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1800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/>
              <a:t>Art. 731. A homologação do divórcio ou da separação </a:t>
            </a:r>
            <a:r>
              <a:rPr lang="pt-BR" sz="1800" dirty="0" smtClean="0"/>
              <a:t>consensuais, [...], </a:t>
            </a:r>
            <a:r>
              <a:rPr lang="pt-BR" sz="1800" dirty="0"/>
              <a:t>poderá ser requerida em petição assinada por ambos os cônjuges, da qual constarão: I - as disposições relativas à descrição e à partilha dos bens comuns; II - as disposições relativas à pensão alimentícia entre os cônjuges; III - o acordo relativo à guarda dos filhos incapazes e ao regime de visitas; e IV - o valor da contribuição para criar e educar os filhos. Parágrafo único. Se os cônjuges não acordarem sobre a partilha dos bens, far-se-á esta depois de homologado o divórcio, [...].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 smtClean="0"/>
              <a:t>Art</a:t>
            </a:r>
            <a:r>
              <a:rPr lang="pt-BR" sz="1800" dirty="0"/>
              <a:t>. 733. O divórcio consensual, a separação consensual e a extinção consensual de união estável, </a:t>
            </a:r>
            <a:r>
              <a:rPr lang="pt-BR" sz="1800" b="1" dirty="0"/>
              <a:t>não havendo nascituro ou filhos incapazes</a:t>
            </a:r>
            <a:r>
              <a:rPr lang="pt-BR" sz="1800" dirty="0"/>
              <a:t> e observados os requisitos legais, poderão ser realizados por </a:t>
            </a:r>
            <a:r>
              <a:rPr lang="pt-BR" sz="1800" b="1" dirty="0"/>
              <a:t>escritura pública</a:t>
            </a:r>
            <a:r>
              <a:rPr lang="pt-BR" sz="1800" dirty="0"/>
              <a:t> [...]. § 1º A escritura </a:t>
            </a:r>
            <a:r>
              <a:rPr lang="pt-BR" sz="1800" b="1" dirty="0"/>
              <a:t>não depende de homologação judicial e constitui título hábil para qualquer ato de registro</a:t>
            </a:r>
            <a:r>
              <a:rPr lang="pt-BR" sz="1800" dirty="0"/>
              <a:t>, bem como para levantamento de importância depositada em instituições financeiras. § 2º O tabelião somente lavrará a escritura se os interessados estiverem assistidos por </a:t>
            </a:r>
            <a:r>
              <a:rPr lang="pt-BR" sz="1800" b="1" dirty="0"/>
              <a:t>advogado ou por defensor público</a:t>
            </a:r>
            <a:r>
              <a:rPr lang="pt-BR" sz="1800" dirty="0"/>
              <a:t>, cuja qualificação e assinatura constarão do ato notarial.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/>
              <a:t>Art. 734. A </a:t>
            </a:r>
            <a:r>
              <a:rPr lang="pt-BR" sz="1800" b="1" dirty="0"/>
              <a:t>alteração do regime de bens do casamento</a:t>
            </a:r>
            <a:r>
              <a:rPr lang="pt-BR" sz="1800" dirty="0"/>
              <a:t>, </a:t>
            </a:r>
            <a:r>
              <a:rPr lang="pt-BR" sz="1800" dirty="0" smtClean="0"/>
              <a:t>[...], </a:t>
            </a:r>
            <a:r>
              <a:rPr lang="pt-BR" sz="1800" dirty="0"/>
              <a:t>poderá ser requerida, motivadamente, em petição assinada por ambos os cônjuges, na qual serão expostas as razões que justificam a alteração, ressalvados os direitos de terceiros. </a:t>
            </a:r>
          </a:p>
        </p:txBody>
      </p:sp>
    </p:spTree>
    <p:extLst>
      <p:ext uri="{BB962C8B-B14F-4D97-AF65-F5344CB8AC3E}">
        <p14:creationId xmlns:p14="http://schemas.microsoft.com/office/powerpoint/2010/main" val="417444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237506" y="463574"/>
            <a:ext cx="11768447" cy="622223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t-BR" sz="1800" b="1" dirty="0"/>
              <a:t>Da </a:t>
            </a:r>
            <a:r>
              <a:rPr lang="pt-BR" sz="1800" b="1" dirty="0" smtClean="0"/>
              <a:t>Interdição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pt-BR" sz="1800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/>
              <a:t>Art. 747. A interdição pode ser promovida: I - pelo cônjuge ou companheiro; II - pelos parentes ou tutores; III - pelo representante da entidade em que se encontra abrigado o interditando; IV - pelo Ministério Público. Parágrafo único. A legitimidade deverá ser comprovada por documentação que acompanhe a petição inicial.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/>
              <a:t>Art. 748. O </a:t>
            </a:r>
            <a:r>
              <a:rPr lang="pt-BR" sz="1800" b="1" dirty="0"/>
              <a:t>Ministério Público</a:t>
            </a:r>
            <a:r>
              <a:rPr lang="pt-BR" sz="1800" dirty="0"/>
              <a:t> só promoverá interdição em caso de </a:t>
            </a:r>
            <a:r>
              <a:rPr lang="pt-BR" sz="1800" b="1" dirty="0"/>
              <a:t>doença mental grave: </a:t>
            </a:r>
            <a:r>
              <a:rPr lang="pt-BR" sz="1800" dirty="0"/>
              <a:t>I - se as pessoas designadas nos incisos I, II e III do art. 747 não existirem ou não promoverem a interdição; II - se, existindo, forem incapazes as pessoas mencionadas nos incisos I e II do art. 747.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/>
              <a:t>Art. 749. Incumbe ao autor, na petição inicial, </a:t>
            </a:r>
            <a:r>
              <a:rPr lang="pt-BR" sz="1800" b="1" dirty="0"/>
              <a:t>especificar os fatos que demonstram a incapacidade do interditando para administrar seus bens e, se for o caso, para praticar atos da vida civil, bem como o momento em que a incapacidade se revelou</a:t>
            </a:r>
            <a:r>
              <a:rPr lang="pt-BR" sz="1800" dirty="0"/>
              <a:t>. Parágrafo único. Justificada a urgência, o juiz pode nomear curador provisório ao interditando para a prática de determinados atos.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/>
              <a:t>Art. 750. O requerente deverá juntar </a:t>
            </a:r>
            <a:r>
              <a:rPr lang="pt-BR" sz="1800" b="1" dirty="0"/>
              <a:t>laudo médico</a:t>
            </a:r>
            <a:r>
              <a:rPr lang="pt-BR" sz="1800" dirty="0"/>
              <a:t> para fazer prova de suas alegações ou informar a impossibilidade de fazê-lo.</a:t>
            </a:r>
          </a:p>
        </p:txBody>
      </p:sp>
    </p:spTree>
    <p:extLst>
      <p:ext uri="{BB962C8B-B14F-4D97-AF65-F5344CB8AC3E}">
        <p14:creationId xmlns:p14="http://schemas.microsoft.com/office/powerpoint/2010/main" val="1889419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237506" y="404199"/>
            <a:ext cx="11768447" cy="6364736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/>
              <a:t>Art. 755. Na sentença que decretar a interdição, o juiz: I - nomeará curador, que poderá ser o requerente da interdição, e fixará os limites da curatela, segundo o estado e o desenvolvimento mental do interdito; II - considerará as características pessoais do interdito, observando suas potencialidades, habilidades, vontades e preferências. § 1º A curatela deve ser atribuída a quem melhor possa atender aos interesses do curatelado. § 2º Havendo, ao tempo da interdição, pessoa incapaz sob a guarda e a responsabilidade do interdito, o juiz atribuirá a curatela a quem melhor puder atender aos interesses do interdito e do incapaz</a:t>
            </a:r>
            <a:r>
              <a:rPr lang="pt-BR" sz="1800" dirty="0" smtClean="0"/>
              <a:t>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1800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/>
              <a:t>Art. 756. Levantar-se-á a curatela quando cessar a causa que a determinou. § 1º O pedido de levantamento da curatela poderá ser feito pelo interdito, pelo curador ou pelo Ministério Público e será apensado aos autos da interdição. § 2º O juiz nomeará perito ou equipe multidisciplinar para proceder ao exame do interdito e designará audiência de instrução e julgamento após a apresentação do laudo. [...] § 4º A interdição poderá ser levantada parcialmente quando demonstrada a capacidade do interdito para praticar alguns atos da vida civil.</a:t>
            </a:r>
          </a:p>
        </p:txBody>
      </p:sp>
    </p:spTree>
    <p:extLst>
      <p:ext uri="{BB962C8B-B14F-4D97-AF65-F5344CB8AC3E}">
        <p14:creationId xmlns:p14="http://schemas.microsoft.com/office/powerpoint/2010/main" val="595088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63782" y="321309"/>
            <a:ext cx="9666514" cy="4761359"/>
          </a:xfrm>
        </p:spPr>
        <p:txBody>
          <a:bodyPr>
            <a:noAutofit/>
          </a:bodyPr>
          <a:lstStyle/>
          <a:p>
            <a:endParaRPr lang="pt-BR" sz="43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endParaRPr lang="pt-BR" sz="43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pt-BR" sz="4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Obrigada!</a:t>
            </a:r>
          </a:p>
          <a:p>
            <a:endParaRPr lang="pt-BR" sz="43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pt-BR" sz="4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E-mail: </a:t>
            </a:r>
            <a:r>
              <a:rPr lang="pt-BR" sz="4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hlinkClick r:id="rId2"/>
              </a:rPr>
              <a:t>zilla.oliva@gmail.com</a:t>
            </a:r>
            <a:endParaRPr lang="pt-BR" sz="43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endParaRPr lang="pt-BR" sz="43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just"/>
            <a:endParaRPr lang="pt-BR" sz="4300" dirty="0" smtClean="0">
              <a:latin typeface="+mj-lt"/>
            </a:endParaRPr>
          </a:p>
          <a:p>
            <a:pPr algn="just"/>
            <a:r>
              <a:rPr lang="pt-BR" sz="4300" dirty="0">
                <a:solidFill>
                  <a:srgbClr val="C00000"/>
                </a:solidFill>
                <a:latin typeface="+mj-lt"/>
              </a:rPr>
              <a:t/>
            </a:r>
            <a:br>
              <a:rPr lang="pt-BR" sz="4300" dirty="0">
                <a:solidFill>
                  <a:srgbClr val="C00000"/>
                </a:solidFill>
                <a:latin typeface="+mj-lt"/>
              </a:rPr>
            </a:br>
            <a:endParaRPr lang="pt-BR" sz="4300" b="1" dirty="0" smtClean="0">
              <a:solidFill>
                <a:srgbClr val="002060"/>
              </a:solidFill>
              <a:latin typeface="+mj-lt"/>
            </a:endParaRPr>
          </a:p>
          <a:p>
            <a:pPr algn="just"/>
            <a:endParaRPr lang="pt-BR" sz="4300" b="1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1014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19406" y="345059"/>
            <a:ext cx="10794662" cy="5331374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3100" b="1" dirty="0" smtClean="0"/>
              <a:t>1. Processo x Procedimento (comum ou especial) x </a:t>
            </a:r>
            <a:r>
              <a:rPr lang="pt-BR" sz="3100" b="1" dirty="0"/>
              <a:t>A</a:t>
            </a:r>
            <a:r>
              <a:rPr lang="pt-BR" sz="3100" b="1" dirty="0" smtClean="0"/>
              <a:t>utos x Ação judicial;</a:t>
            </a:r>
            <a:endParaRPr lang="pt-BR" sz="3100" b="1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3100" b="1" dirty="0" smtClean="0"/>
              <a:t>2. Pressupostos processuais (de existência/eficácia, validade e negativos);</a:t>
            </a:r>
            <a:endParaRPr lang="pt-BR" sz="3100" b="1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3100" b="1" dirty="0" smtClean="0"/>
              <a:t>3. Procedimentos especiais de jurisdição contenciosa;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3100" b="1" dirty="0"/>
              <a:t>4</a:t>
            </a:r>
            <a:r>
              <a:rPr lang="pt-BR" sz="3100" b="1" dirty="0" smtClean="0"/>
              <a:t>. Procedimentos especiais de jurisdição voluntária.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3100" b="1" dirty="0" smtClean="0"/>
          </a:p>
        </p:txBody>
      </p:sp>
    </p:spTree>
    <p:extLst>
      <p:ext uri="{BB962C8B-B14F-4D97-AF65-F5344CB8AC3E}">
        <p14:creationId xmlns:p14="http://schemas.microsoft.com/office/powerpoint/2010/main" val="2859189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49383" y="131308"/>
            <a:ext cx="11744696" cy="6352625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pt-BR" sz="1800" b="1" dirty="0" smtClean="0"/>
              <a:t>Processo </a:t>
            </a:r>
            <a:r>
              <a:rPr lang="pt-BR" sz="1800" b="1" dirty="0"/>
              <a:t>x Procedimento x Autos x Ação </a:t>
            </a:r>
            <a:r>
              <a:rPr lang="pt-BR" sz="1800" b="1" dirty="0" smtClean="0"/>
              <a:t>judicial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1800" b="1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b="1" dirty="0" smtClean="0"/>
              <a:t>Processo, em sentido estrito: </a:t>
            </a:r>
            <a:r>
              <a:rPr lang="pt-BR" sz="1800" dirty="0" smtClean="0"/>
              <a:t>é o instrumento da jurisdição; é o aspecto subjetivo do processo; fruto da relação </a:t>
            </a:r>
            <a:r>
              <a:rPr lang="pt-BR" sz="1800" dirty="0"/>
              <a:t>jurídico processual; estabelece uma relação entre o juiz e as </a:t>
            </a:r>
            <a:r>
              <a:rPr lang="pt-BR" sz="1800" dirty="0" smtClean="0"/>
              <a:t>partes (relação </a:t>
            </a:r>
            <a:r>
              <a:rPr lang="pt-BR" sz="1800" dirty="0" err="1" smtClean="0"/>
              <a:t>triangularizada</a:t>
            </a:r>
            <a:r>
              <a:rPr lang="pt-BR" sz="1800" dirty="0" smtClean="0"/>
              <a:t>), envolvendo </a:t>
            </a:r>
            <a:r>
              <a:rPr lang="pt-BR" sz="1800" dirty="0"/>
              <a:t>deveres, ônus, faculdades e </a:t>
            </a:r>
            <a:r>
              <a:rPr lang="pt-BR" sz="1800" dirty="0" smtClean="0"/>
              <a:t>direitos;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1800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b="1" dirty="0" smtClean="0"/>
              <a:t>Procedimento: </a:t>
            </a:r>
            <a:r>
              <a:rPr lang="pt-BR" sz="1800" dirty="0" smtClean="0"/>
              <a:t>é o </a:t>
            </a:r>
            <a:r>
              <a:rPr lang="pt-BR" sz="1800" dirty="0"/>
              <a:t>conjunto de atos ordenadamente encadeados e previamente previstos em </a:t>
            </a:r>
            <a:r>
              <a:rPr lang="pt-BR" sz="1800" dirty="0" smtClean="0"/>
              <a:t>lei (PI, citação, contestação, réplica, audiência, julgamento), </a:t>
            </a:r>
            <a:r>
              <a:rPr lang="pt-BR" sz="1800" dirty="0"/>
              <a:t>que se destinam </a:t>
            </a:r>
            <a:r>
              <a:rPr lang="pt-BR" sz="1800" dirty="0" smtClean="0"/>
              <a:t>à prestação jurisdicional; é o aspecto objetivo do processo;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1800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b="1" dirty="0" smtClean="0"/>
              <a:t>Autos: </a:t>
            </a:r>
            <a:r>
              <a:rPr lang="pt-BR" sz="1800" dirty="0" smtClean="0"/>
              <a:t>consistem na materialização de alguns atos processuais (aqueles reduzidos a termo/por escrito); não se confundem com o processo ou procedimento em si;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1800" b="1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b="1" dirty="0" smtClean="0"/>
              <a:t>Ação judicial: </a:t>
            </a:r>
            <a:r>
              <a:rPr lang="pt-BR" sz="1800" dirty="0" smtClean="0"/>
              <a:t>é o direito público subjetivo de formular pretensões perante o Judiciário; “a ação sempre procede”; direito de obter uma resposta (terminativa ou de mérito, se preenchidas as condições da ação -&gt; legitimidade </a:t>
            </a:r>
            <a:r>
              <a:rPr lang="pt-BR" sz="1800" i="1" dirty="0" smtClean="0"/>
              <a:t>ad causam </a:t>
            </a:r>
            <a:r>
              <a:rPr lang="pt-BR" sz="1800" dirty="0" smtClean="0"/>
              <a:t>e interesse [processual</a:t>
            </a:r>
            <a:r>
              <a:rPr lang="pt-BR" sz="1800" dirty="0"/>
              <a:t>]</a:t>
            </a:r>
            <a:r>
              <a:rPr lang="pt-BR" sz="1800" dirty="0" smtClean="0"/>
              <a:t> de agir, art. 17 do CPC);</a:t>
            </a:r>
            <a:endParaRPr lang="pt-BR" sz="1800" b="1" dirty="0" smtClean="0"/>
          </a:p>
        </p:txBody>
      </p:sp>
    </p:spTree>
    <p:extLst>
      <p:ext uri="{BB962C8B-B14F-4D97-AF65-F5344CB8AC3E}">
        <p14:creationId xmlns:p14="http://schemas.microsoft.com/office/powerpoint/2010/main" val="2056732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49383" y="166933"/>
            <a:ext cx="11744696" cy="6352625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b="1" dirty="0" smtClean="0"/>
              <a:t>Procedimento </a:t>
            </a:r>
            <a:r>
              <a:rPr lang="pt-BR" sz="1800" b="1" dirty="0"/>
              <a:t>comum x procedimento especial: </a:t>
            </a:r>
            <a:r>
              <a:rPr lang="pt-BR" sz="1800" dirty="0"/>
              <a:t>no silêncio da lei, o procedimento é o comum, que se aplica subsidiariamente ao especial (art. 318, CPC);  </a:t>
            </a:r>
            <a:endParaRPr lang="pt-BR" sz="1800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1800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b="1" dirty="0"/>
              <a:t>Instrumentalidade do processo: </a:t>
            </a:r>
            <a:r>
              <a:rPr lang="pt-BR" sz="1800" dirty="0"/>
              <a:t>o processo não é um fim em si mesmo; é apenas um instrumento de jurisdição, para que se aplica ao caso concreto a lei; deve amoldar-se à pretensão de direito </a:t>
            </a:r>
            <a:r>
              <a:rPr lang="pt-BR" sz="1800" dirty="0" smtClean="0"/>
              <a:t>material;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1800" b="1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b="1" dirty="0" smtClean="0"/>
              <a:t>Processo: 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1800" b="1" dirty="0"/>
              <a:t>De conhecimento</a:t>
            </a:r>
            <a:r>
              <a:rPr lang="pt-BR" sz="1800" dirty="0"/>
              <a:t>: </a:t>
            </a:r>
            <a:r>
              <a:rPr lang="pt-BR" sz="1800" dirty="0" smtClean="0"/>
              <a:t>busca-se </a:t>
            </a:r>
            <a:r>
              <a:rPr lang="pt-BR" sz="1800" dirty="0"/>
              <a:t>uma tutela cognitiva, para que o juiz diga o direito (a prestação jurisdicional, preenchidas as </a:t>
            </a:r>
            <a:r>
              <a:rPr lang="pt-BR" sz="1800" dirty="0" smtClean="0"/>
              <a:t>condições da ação e os pressupostos processuais, </a:t>
            </a:r>
            <a:r>
              <a:rPr lang="pt-BR" sz="1800" dirty="0"/>
              <a:t>virá como sentença de mérito</a:t>
            </a:r>
            <a:r>
              <a:rPr lang="pt-BR" sz="1800" dirty="0" smtClean="0"/>
              <a:t>); pedidos condenatórios, declaratórios ou constitutivos;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1800" b="1" dirty="0" smtClean="0"/>
              <a:t>De execução</a:t>
            </a:r>
            <a:r>
              <a:rPr lang="pt-BR" sz="1800" dirty="0" smtClean="0"/>
              <a:t>: busca-se a satisfação de um título executivo extrajudicial (art. 784, CPC) x </a:t>
            </a:r>
            <a:r>
              <a:rPr lang="pt-BR" sz="1800" b="1" dirty="0" smtClean="0"/>
              <a:t>cumprimento de sentença: é fase do processo de conhecimento!</a:t>
            </a:r>
            <a:r>
              <a:rPr lang="pt-BR" sz="1800" dirty="0" smtClean="0"/>
              <a:t> No cumprimento, busca-se a satisfação de um título executivo judicial (art. 515, CPC); 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1800" dirty="0"/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1800" dirty="0" smtClean="0"/>
              <a:t>Procedimento comum: fases postulatória, ordinatória, instrutória, decisória.</a:t>
            </a:r>
            <a:endParaRPr lang="pt-BR" sz="1800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1800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1800" dirty="0" smtClean="0"/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166416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37507" y="24434"/>
            <a:ext cx="11507190" cy="672075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t-BR" sz="1800" b="1" dirty="0" smtClean="0"/>
              <a:t>2. Pressupostos processuais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1800" dirty="0" smtClean="0"/>
              <a:t>O processo precisa preencher determinados requisitos para que tenha um </a:t>
            </a:r>
            <a:r>
              <a:rPr lang="pt-BR" sz="1800" b="1" dirty="0" smtClean="0"/>
              <a:t>desenvolvimento válido e regular</a:t>
            </a:r>
            <a:r>
              <a:rPr lang="pt-BR" sz="1800" dirty="0" smtClean="0"/>
              <a:t>;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1800" dirty="0" smtClean="0"/>
              <a:t>Assim como as condições da ação, os </a:t>
            </a:r>
            <a:r>
              <a:rPr lang="pt-BR" sz="1800" dirty="0" err="1" smtClean="0"/>
              <a:t>PPs</a:t>
            </a:r>
            <a:r>
              <a:rPr lang="pt-BR" sz="1800" dirty="0" smtClean="0"/>
              <a:t> são </a:t>
            </a:r>
            <a:r>
              <a:rPr lang="pt-BR" sz="1800" b="1" dirty="0" smtClean="0"/>
              <a:t>matéria de ordem pública</a:t>
            </a:r>
            <a:r>
              <a:rPr lang="pt-BR" sz="1800" dirty="0" smtClean="0"/>
              <a:t>, de modo que o juízo pode verificar a qualquer tempo (art. 10), bem como as partes podem suscitar, salvo em RE/</a:t>
            </a:r>
            <a:r>
              <a:rPr lang="pt-BR" sz="1800" dirty="0" err="1" smtClean="0"/>
              <a:t>REsp</a:t>
            </a:r>
            <a:r>
              <a:rPr lang="pt-BR" sz="1800" dirty="0" smtClean="0"/>
              <a:t>, que exigem o prequestionamento;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1800" dirty="0" err="1" smtClean="0"/>
              <a:t>PPs</a:t>
            </a:r>
            <a:r>
              <a:rPr lang="pt-BR" sz="1800" dirty="0" smtClean="0"/>
              <a:t> de existência/eficácia (* </a:t>
            </a:r>
            <a:r>
              <a:rPr lang="pt-BR" sz="1800" i="1" dirty="0" smtClean="0"/>
              <a:t>querela </a:t>
            </a:r>
            <a:r>
              <a:rPr lang="pt-BR" sz="1800" i="1" smtClean="0"/>
              <a:t>nullitatis</a:t>
            </a:r>
            <a:r>
              <a:rPr lang="pt-BR" sz="1800" i="1" dirty="0" smtClean="0"/>
              <a:t> </a:t>
            </a:r>
            <a:r>
              <a:rPr lang="pt-BR" sz="1800" i="1" dirty="0" err="1" smtClean="0"/>
              <a:t>insanabilis</a:t>
            </a:r>
            <a:r>
              <a:rPr lang="pt-BR" sz="1800" dirty="0" smtClean="0"/>
              <a:t>), validade e negativos</a:t>
            </a:r>
            <a:r>
              <a:rPr lang="pt-BR" sz="1800" b="1" dirty="0" smtClean="0"/>
              <a:t>;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1800" b="1" dirty="0"/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1800" b="1" dirty="0" smtClean="0"/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1800" b="1" dirty="0"/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1800" b="1" dirty="0" smtClean="0"/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1800" b="1" dirty="0"/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1800" b="1" dirty="0" smtClean="0"/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1800" b="1" dirty="0"/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1800" b="1" dirty="0" smtClean="0"/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1800" b="1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b="1" dirty="0" smtClean="0"/>
              <a:t>- Legitimidade </a:t>
            </a:r>
            <a:r>
              <a:rPr lang="pt-BR" sz="1800" b="1" i="1" dirty="0" smtClean="0"/>
              <a:t>ad </a:t>
            </a:r>
            <a:r>
              <a:rPr lang="pt-BR" sz="1800" b="1" i="1" dirty="0"/>
              <a:t>causam</a:t>
            </a:r>
            <a:r>
              <a:rPr lang="pt-BR" sz="1800" i="1" dirty="0"/>
              <a:t> </a:t>
            </a:r>
            <a:r>
              <a:rPr lang="pt-BR" sz="1800" dirty="0"/>
              <a:t>(</a:t>
            </a:r>
            <a:r>
              <a:rPr lang="pt-BR" sz="1800" dirty="0" smtClean="0"/>
              <a:t>pertinência entre os que figuram em juízo e a relação de direito material) </a:t>
            </a:r>
            <a:r>
              <a:rPr lang="pt-BR" sz="1800" b="1" dirty="0" smtClean="0"/>
              <a:t>x capacidade processual/legitimidade </a:t>
            </a:r>
            <a:r>
              <a:rPr lang="pt-BR" sz="1800" b="1" i="1" dirty="0" smtClean="0"/>
              <a:t>ad </a:t>
            </a:r>
            <a:r>
              <a:rPr lang="pt-BR" sz="1800" b="1" i="1" dirty="0" err="1" smtClean="0"/>
              <a:t>processum</a:t>
            </a:r>
            <a:r>
              <a:rPr lang="pt-BR" sz="1800" b="1" dirty="0" smtClean="0"/>
              <a:t> </a:t>
            </a:r>
            <a:r>
              <a:rPr lang="pt-BR" sz="1800" dirty="0" smtClean="0"/>
              <a:t>(qualquer processo).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9828251"/>
              </p:ext>
            </p:extLst>
          </p:nvPr>
        </p:nvGraphicFramePr>
        <p:xfrm>
          <a:off x="320634" y="2215957"/>
          <a:ext cx="11590317" cy="3467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0172"/>
                <a:gridCol w="3344444"/>
                <a:gridCol w="3605701"/>
              </a:tblGrid>
              <a:tr h="285438">
                <a:tc>
                  <a:txBody>
                    <a:bodyPr/>
                    <a:lstStyle/>
                    <a:p>
                      <a:pPr algn="ctr"/>
                      <a:r>
                        <a:rPr lang="pt-BR" dirty="0" err="1" smtClean="0"/>
                        <a:t>PPs</a:t>
                      </a:r>
                      <a:r>
                        <a:rPr lang="pt-BR" baseline="0" dirty="0" smtClean="0"/>
                        <a:t> de existência/eficácia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err="1" smtClean="0"/>
                        <a:t>PPs</a:t>
                      </a:r>
                      <a:r>
                        <a:rPr lang="pt-BR" dirty="0" smtClean="0"/>
                        <a:t> de validade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err="1" smtClean="0"/>
                        <a:t>PPs</a:t>
                      </a:r>
                      <a:r>
                        <a:rPr lang="pt-BR" dirty="0" smtClean="0"/>
                        <a:t> negativos (art.</a:t>
                      </a:r>
                      <a:r>
                        <a:rPr lang="pt-BR" baseline="0" dirty="0" smtClean="0"/>
                        <a:t> 485, IV, V, VIII)</a:t>
                      </a:r>
                      <a:endParaRPr lang="pt-BR" dirty="0"/>
                    </a:p>
                  </a:txBody>
                  <a:tcPr/>
                </a:tc>
              </a:tr>
              <a:tr h="499516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Jurisdição/juiz</a:t>
                      </a:r>
                      <a:r>
                        <a:rPr lang="pt-BR" baseline="0" dirty="0" smtClean="0"/>
                        <a:t> regularmente investido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Juiz competente</a:t>
                      </a:r>
                      <a:r>
                        <a:rPr lang="pt-BR" baseline="0" dirty="0" smtClean="0"/>
                        <a:t> e imparcial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Litispendência</a:t>
                      </a:r>
                      <a:endParaRPr lang="pt-BR" dirty="0"/>
                    </a:p>
                  </a:txBody>
                  <a:tcPr/>
                </a:tc>
              </a:tr>
              <a:tr h="499516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Ação/demanda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PI apta (sem pedido: ineficaz)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Coisa julgada</a:t>
                      </a:r>
                      <a:endParaRPr lang="pt-BR" dirty="0"/>
                    </a:p>
                  </a:txBody>
                  <a:tcPr/>
                </a:tc>
              </a:tr>
              <a:tr h="1569907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Capacidade postulatória (art. 103,</a:t>
                      </a:r>
                      <a:r>
                        <a:rPr lang="pt-BR" baseline="0" dirty="0" smtClean="0"/>
                        <a:t> § 2º)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Capacidade de ser</a:t>
                      </a:r>
                      <a:r>
                        <a:rPr lang="pt-BR" baseline="0" dirty="0" smtClean="0"/>
                        <a:t> parte/personalidade jurídica/capacidade de direito (civil) e processual/precisa de assistência/representação/capacidade de fato (civil)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Compromisso arbitral</a:t>
                      </a:r>
                      <a:endParaRPr lang="pt-BR" dirty="0"/>
                    </a:p>
                  </a:txBody>
                  <a:tcPr/>
                </a:tc>
              </a:tr>
              <a:tr h="285438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Citação (salvo</a:t>
                      </a:r>
                      <a:r>
                        <a:rPr lang="pt-BR" baseline="0" dirty="0" smtClean="0"/>
                        <a:t> art. 332)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Perempção (art. 486, § 3º)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977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03761" y="499434"/>
            <a:ext cx="11340935" cy="635856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t-BR" sz="1800" b="1" dirty="0" smtClean="0"/>
              <a:t>3. Procedimentos especiais de jurisdição contenciosa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b="1" dirty="0" smtClean="0"/>
              <a:t>- </a:t>
            </a:r>
            <a:r>
              <a:rPr lang="pt-BR" sz="1800" dirty="0" smtClean="0"/>
              <a:t>Servem </a:t>
            </a:r>
            <a:r>
              <a:rPr lang="pt-BR" sz="1800" dirty="0"/>
              <a:t>para o juiz afastar uma crise de certeza, para dizer quem tem </a:t>
            </a:r>
            <a:r>
              <a:rPr lang="pt-BR" sz="1800" dirty="0" smtClean="0"/>
              <a:t>razão;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1800" b="1" dirty="0" smtClean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t-BR" sz="1800" b="1" dirty="0" smtClean="0"/>
              <a:t>DAS </a:t>
            </a:r>
            <a:r>
              <a:rPr lang="pt-BR" sz="1800" b="1" dirty="0"/>
              <a:t>AÇÕES POSSESSÓRIAS</a:t>
            </a:r>
          </a:p>
          <a:p>
            <a:pPr algn="just">
              <a:lnSpc>
                <a:spcPct val="150000"/>
              </a:lnSpc>
            </a:pPr>
            <a:r>
              <a:rPr lang="pt-BR" sz="1800" dirty="0"/>
              <a:t>Art. 554. A propositura de uma ação possessória em vez de outra </a:t>
            </a:r>
            <a:r>
              <a:rPr lang="pt-BR" sz="1800" b="1" dirty="0"/>
              <a:t>não obstará a que o juiz conheça do pedido e outorgue a proteção legal correspondente àquela cujos pressupostos estejam provados. -&gt; </a:t>
            </a:r>
            <a:r>
              <a:rPr lang="pt-BR" sz="1800" b="1" u="sng" dirty="0"/>
              <a:t>FUNGIBILIDADE ENTRE AÇÕES POSSESSÓRIAS</a:t>
            </a:r>
            <a:r>
              <a:rPr lang="pt-BR" sz="1800" dirty="0"/>
              <a:t> § 1º No caso de ação possessória em que figure no polo passivo </a:t>
            </a:r>
            <a:r>
              <a:rPr lang="pt-BR" sz="1800" b="1" dirty="0"/>
              <a:t>grande número de pessoas</a:t>
            </a:r>
            <a:r>
              <a:rPr lang="pt-BR" sz="1800" dirty="0"/>
              <a:t>, serão feitas a citação pessoal dos ocupantes que forem encontrados no local e a citação por edital dos demais, determinando-se, ainda, a intimação do Ministério Público e, se envolver </a:t>
            </a:r>
            <a:r>
              <a:rPr lang="pt-BR" sz="1800" b="1" dirty="0"/>
              <a:t>pessoas em situação de hipossuficiência econômica, da Defensoria Pública</a:t>
            </a:r>
            <a:r>
              <a:rPr lang="pt-BR" sz="1800" dirty="0"/>
              <a:t>. § 2º Para fim da citação pessoal prevista no § 1º, o oficial de justiça procurará os ocupantes no local por uma vez, citando-se por edital os que não forem encontrados. § 3º O juiz deverá determinar que se dê ampla publicidade da existência da ação prevista no § 1º e dos respectivos prazos processuais, podendo, para tanto, valer-se de anúncios em jornal ou rádio locais, da publicação de cartazes na região do conflito e de outros meios.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1800" b="1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b="1" dirty="0" smtClean="0"/>
              <a:t> </a:t>
            </a: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3699135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03761" y="155059"/>
            <a:ext cx="11340935" cy="6358566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/>
              <a:t>Art. 555. É lícito ao autor cumular ao pedido possessório o de: I - condenação em </a:t>
            </a:r>
            <a:r>
              <a:rPr lang="pt-BR" sz="1800" b="1" dirty="0"/>
              <a:t>perdas e danos</a:t>
            </a:r>
            <a:r>
              <a:rPr lang="pt-BR" sz="1800" dirty="0"/>
              <a:t>; II - indenização dos </a:t>
            </a:r>
            <a:r>
              <a:rPr lang="pt-BR" sz="1800" b="1" dirty="0"/>
              <a:t>frutos</a:t>
            </a:r>
            <a:r>
              <a:rPr lang="pt-BR" sz="1800" dirty="0"/>
              <a:t>. Parágrafo único. Pode o autor requerer, ainda, imposição de medida necessária e adequada para: I - evitar nova turbação ou esbulho; II - cumprir-se a tutela provisória ou final</a:t>
            </a:r>
            <a:r>
              <a:rPr lang="pt-BR" sz="1800" dirty="0" smtClean="0"/>
              <a:t>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1800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/>
              <a:t>Art. 556. É lícito ao réu, na </a:t>
            </a:r>
            <a:r>
              <a:rPr lang="pt-BR" sz="1800" b="1" dirty="0"/>
              <a:t>contestação</a:t>
            </a:r>
            <a:r>
              <a:rPr lang="pt-BR" sz="1800" dirty="0"/>
              <a:t>, alegando que foi o ofendido em sua posse, </a:t>
            </a:r>
            <a:r>
              <a:rPr lang="pt-BR" sz="1800" b="1" dirty="0"/>
              <a:t>demandar a proteção possessória e a indenização</a:t>
            </a:r>
            <a:r>
              <a:rPr lang="pt-BR" sz="1800" dirty="0"/>
              <a:t> pelos prejuízos resultantes da </a:t>
            </a:r>
            <a:r>
              <a:rPr lang="pt-BR" sz="1800" b="1" dirty="0"/>
              <a:t>turbação ou do esbulho cometido pelo autor</a:t>
            </a:r>
            <a:r>
              <a:rPr lang="pt-BR" sz="1800" b="1" dirty="0" smtClean="0"/>
              <a:t>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1800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/>
              <a:t>Art. 557. Na pendência de ação possessória é </a:t>
            </a:r>
            <a:r>
              <a:rPr lang="pt-BR" sz="1800" b="1" dirty="0"/>
              <a:t>vedado, </a:t>
            </a:r>
            <a:r>
              <a:rPr lang="pt-BR" sz="1800" dirty="0"/>
              <a:t>tanto ao autor quanto ao réu, propor </a:t>
            </a:r>
            <a:r>
              <a:rPr lang="pt-BR" sz="1800" b="1" dirty="0"/>
              <a:t>ação de reconhecimento do domínio, exceto se a pretensão for deduzida em face de terceira pessoa</a:t>
            </a:r>
            <a:r>
              <a:rPr lang="pt-BR" sz="1800" dirty="0"/>
              <a:t>. Parágrafo único. Não obsta à manutenção ou à reintegração de posse a alegação de propriedade ou de outro direito sobre a coisa</a:t>
            </a:r>
            <a:r>
              <a:rPr lang="pt-BR" sz="1800" dirty="0" smtClean="0"/>
              <a:t>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1800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/>
              <a:t>Art. 558. Regem o procedimento de manutenção e de reintegração de posse as normas da Seção II deste Capítulo (art. 560 e </a:t>
            </a:r>
            <a:r>
              <a:rPr lang="pt-BR" sz="1800" dirty="0" err="1"/>
              <a:t>ss</a:t>
            </a:r>
            <a:r>
              <a:rPr lang="pt-BR" sz="1800" dirty="0"/>
              <a:t>) quando a ação for proposta </a:t>
            </a:r>
            <a:r>
              <a:rPr lang="pt-BR" sz="1800" b="1" dirty="0"/>
              <a:t>dentro de ano e dia</a:t>
            </a:r>
            <a:r>
              <a:rPr lang="pt-BR" sz="1800" dirty="0"/>
              <a:t> da turbação ou do esbulho afirmado na petição inicial. Parágrafo único. Passado o prazo referido no caput, será comum o procedimento, não perdendo, contudo, o caráter possessório.</a:t>
            </a:r>
          </a:p>
        </p:txBody>
      </p:sp>
    </p:spTree>
    <p:extLst>
      <p:ext uri="{BB962C8B-B14F-4D97-AF65-F5344CB8AC3E}">
        <p14:creationId xmlns:p14="http://schemas.microsoft.com/office/powerpoint/2010/main" val="172568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37506" y="35625"/>
            <a:ext cx="11768447" cy="68580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/>
              <a:t>Art. 559. Se o réu provar, em qualquer tempo, que o autor provisoriamente mantido ou reintegrado na posse carece de </a:t>
            </a:r>
            <a:r>
              <a:rPr lang="pt-BR" sz="1800" b="1" dirty="0"/>
              <a:t>idoneidade financeira</a:t>
            </a:r>
            <a:r>
              <a:rPr lang="pt-BR" sz="1800" dirty="0"/>
              <a:t> para, no caso de sucumbência, responder por perdas e danos, o juiz designar-lhe-á o prazo de 5 (cinco) dias para requerer caução, real ou fidejussória, sob pena de ser depositada a coisa litigiosa, ressalvada a impossibilidade da parte economicamente hipossuficiente</a:t>
            </a:r>
            <a:r>
              <a:rPr lang="pt-BR" sz="1800" dirty="0" smtClean="0"/>
              <a:t>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1800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/>
              <a:t>Art. 560. O possuidor tem direito a ser </a:t>
            </a:r>
            <a:r>
              <a:rPr lang="pt-BR" sz="1800" b="1" dirty="0"/>
              <a:t>mantido</a:t>
            </a:r>
            <a:r>
              <a:rPr lang="pt-BR" sz="1800" dirty="0"/>
              <a:t> na posse em caso de </a:t>
            </a:r>
            <a:r>
              <a:rPr lang="pt-BR" sz="1800" b="1" dirty="0"/>
              <a:t>turbação</a:t>
            </a:r>
            <a:r>
              <a:rPr lang="pt-BR" sz="1800" dirty="0"/>
              <a:t> e </a:t>
            </a:r>
            <a:r>
              <a:rPr lang="pt-BR" sz="1800" b="1" dirty="0"/>
              <a:t>reintegrado</a:t>
            </a:r>
            <a:r>
              <a:rPr lang="pt-BR" sz="1800" dirty="0"/>
              <a:t> em caso de </a:t>
            </a:r>
            <a:r>
              <a:rPr lang="pt-BR" sz="1800" b="1" dirty="0"/>
              <a:t>esbulho.</a:t>
            </a:r>
            <a:r>
              <a:rPr lang="pt-BR" sz="1800" dirty="0"/>
              <a:t> </a:t>
            </a:r>
            <a:endParaRPr lang="pt-BR" sz="1800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1800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/>
              <a:t>Art. 561. Incumbe ao autor provar: I - a sua posse; II - a turbação ou o esbulho praticado pelo réu; III - a data da turbação ou do esbulho; IV - a continuação da posse, embora turbada, na ação de manutenção, ou a perda da posse, na ação de reintegração</a:t>
            </a:r>
            <a:r>
              <a:rPr lang="pt-BR" sz="1800" dirty="0" smtClean="0"/>
              <a:t>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1800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/>
              <a:t>Art. 562. Estando a petição inicial devidamente instruída, o juiz deferirá, </a:t>
            </a:r>
            <a:r>
              <a:rPr lang="pt-BR" sz="1800" b="1" dirty="0"/>
              <a:t>sem ouvir o réu</a:t>
            </a:r>
            <a:r>
              <a:rPr lang="pt-BR" sz="1800" dirty="0"/>
              <a:t>, a expedição do </a:t>
            </a:r>
            <a:r>
              <a:rPr lang="pt-BR" sz="1800" b="1" dirty="0"/>
              <a:t>mandado liminar </a:t>
            </a:r>
            <a:r>
              <a:rPr lang="pt-BR" sz="1800" dirty="0"/>
              <a:t>de manutenção ou de reintegração, caso contrário, determinará que o autor justifique previamente o alegado, citando-se o réu para comparecer à </a:t>
            </a:r>
            <a:r>
              <a:rPr lang="pt-BR" sz="1800" b="1" dirty="0"/>
              <a:t>audiência </a:t>
            </a:r>
            <a:r>
              <a:rPr lang="pt-BR" sz="1800" dirty="0"/>
              <a:t>que for designada. Parágrafo único. Contra as </a:t>
            </a:r>
            <a:r>
              <a:rPr lang="pt-BR" sz="1800" b="1" dirty="0"/>
              <a:t>pessoas jurídicas de direito público</a:t>
            </a:r>
            <a:r>
              <a:rPr lang="pt-BR" sz="1800" dirty="0"/>
              <a:t> não será deferida a manutenção ou a reintegração liminar sem </a:t>
            </a:r>
            <a:r>
              <a:rPr lang="pt-BR" sz="1800" b="1" dirty="0"/>
              <a:t>prévia audiência dos respectivos representantes judiciais.</a:t>
            </a:r>
          </a:p>
        </p:txBody>
      </p:sp>
    </p:spTree>
    <p:extLst>
      <p:ext uri="{BB962C8B-B14F-4D97-AF65-F5344CB8AC3E}">
        <p14:creationId xmlns:p14="http://schemas.microsoft.com/office/powerpoint/2010/main" val="3699135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37506" y="35625"/>
            <a:ext cx="11768447" cy="68580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/>
              <a:t>Art. 563. Considerada suficiente a justificação, o juiz fará logo expedir mandado de manutenção ou de reintegração.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/>
              <a:t>Art. 564. Concedido ou não o mandado liminar de manutenção ou de reintegração, o autor promoverá, nos 5 (cinco) dias subsequentes, a </a:t>
            </a:r>
            <a:r>
              <a:rPr lang="pt-BR" sz="1800" b="1" dirty="0"/>
              <a:t>citação do réu</a:t>
            </a:r>
            <a:r>
              <a:rPr lang="pt-BR" sz="1800" dirty="0"/>
              <a:t> para, querendo, </a:t>
            </a:r>
            <a:r>
              <a:rPr lang="pt-BR" sz="1800" b="1" dirty="0"/>
              <a:t>contestar a ação</a:t>
            </a:r>
            <a:r>
              <a:rPr lang="pt-BR" sz="1800" dirty="0"/>
              <a:t> no prazo de 15 (quinze) dias. Parágrafo único. Quando for ordenada a justificação prévia, o prazo para contestar será contado da intimação da decisão que deferir ou não a medida liminar.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/>
              <a:t>Art. 565. No </a:t>
            </a:r>
            <a:r>
              <a:rPr lang="pt-BR" sz="1800" b="1" dirty="0"/>
              <a:t>litígio coletivo pela posse de imóvel</a:t>
            </a:r>
            <a:r>
              <a:rPr lang="pt-BR" sz="1800" dirty="0"/>
              <a:t>, quando o esbulho ou a turbação afirmado na petição inicial houver ocorrido há </a:t>
            </a:r>
            <a:r>
              <a:rPr lang="pt-BR" sz="1800" b="1" dirty="0"/>
              <a:t>mais de ano e dia</a:t>
            </a:r>
            <a:r>
              <a:rPr lang="pt-BR" sz="1800" dirty="0"/>
              <a:t>, o juiz, antes de apreciar o pedido de concessão da medida liminar, deverá designar </a:t>
            </a:r>
            <a:r>
              <a:rPr lang="pt-BR" sz="1800" b="1" dirty="0"/>
              <a:t>audiência de </a:t>
            </a:r>
            <a:r>
              <a:rPr lang="pt-BR" sz="1800" b="1" dirty="0" smtClean="0"/>
              <a:t>mediação [...].</a:t>
            </a:r>
            <a:r>
              <a:rPr lang="pt-BR" sz="1800" dirty="0" smtClean="0"/>
              <a:t> </a:t>
            </a:r>
            <a:r>
              <a:rPr lang="pt-BR" sz="1800" dirty="0"/>
              <a:t>§ 1º Concedida a liminar, se essa não for executada no prazo de 1 (um) ano, a contar da data de distribuição, caberá ao juiz designar audiência de mediação, nos termos dos §§ 2º a 4º deste artigo. § 2º O Ministério Público será intimado para comparecer à audiência, e </a:t>
            </a:r>
            <a:r>
              <a:rPr lang="pt-BR" sz="1800" b="1" dirty="0"/>
              <a:t>a Defensoria Pública será intimada sempre que houver parte beneficiária de gratuidade da justiça</a:t>
            </a:r>
            <a:r>
              <a:rPr lang="pt-BR" sz="1800" dirty="0"/>
              <a:t>. </a:t>
            </a:r>
            <a:r>
              <a:rPr lang="pt-BR" sz="1800" dirty="0" smtClean="0"/>
              <a:t>[...].</a:t>
            </a:r>
            <a:endParaRPr lang="pt-BR" sz="1800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/>
              <a:t>Art. 566. Aplica-se, quanto ao mais, o </a:t>
            </a:r>
            <a:r>
              <a:rPr lang="pt-BR" sz="1800" b="1" dirty="0"/>
              <a:t>procedimento comum.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/>
              <a:t>Art. 567. O possuidor direto ou indireto que tenha </a:t>
            </a:r>
            <a:r>
              <a:rPr lang="pt-BR" sz="1800" b="1" dirty="0"/>
              <a:t>justo receio de ser molestado</a:t>
            </a:r>
            <a:r>
              <a:rPr lang="pt-BR" sz="1800" dirty="0"/>
              <a:t> na posse poderá requerer ao juiz que o segure da turbação ou esbulho iminente, mediante </a:t>
            </a:r>
            <a:r>
              <a:rPr lang="pt-BR" sz="1800" b="1" dirty="0"/>
              <a:t>mandado proibitório</a:t>
            </a:r>
            <a:r>
              <a:rPr lang="pt-BR" sz="1800" dirty="0"/>
              <a:t> em que se comine ao réu determinada pena pecuniária caso transgrida o </a:t>
            </a:r>
            <a:r>
              <a:rPr lang="pt-BR" sz="1800" dirty="0" smtClean="0"/>
              <a:t>preceito</a:t>
            </a:r>
            <a:r>
              <a:rPr lang="pt-BR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0250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5078</TotalTime>
  <Words>2967</Words>
  <Application>Microsoft Office PowerPoint</Application>
  <PresentationFormat>Personalizar</PresentationFormat>
  <Paragraphs>130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0" baseType="lpstr">
      <vt:lpstr>Tema do Office</vt:lpstr>
      <vt:lpstr>DO PROCEDIMENTO. TEORIA GERAL DO PROCEDIMENTO. PROCEDIMENTOS ESPECIAIS E PROCEDIMENTOS DE JURISDIÇÃO VOLUNTÁRIA.  Profª. Zillá Oliva Roma E-mail: zilla.oliva@gmail.com  30 de maio de 2019    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ALFABETIZAÇÃO ECOLÓGICA</dc:title>
  <dc:creator>user</dc:creator>
  <cp:lastModifiedBy>Zilla</cp:lastModifiedBy>
  <cp:revision>356</cp:revision>
  <dcterms:created xsi:type="dcterms:W3CDTF">2016-06-28T23:19:20Z</dcterms:created>
  <dcterms:modified xsi:type="dcterms:W3CDTF">2019-05-30T04:50:35Z</dcterms:modified>
</cp:coreProperties>
</file>