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63"/>
  </p:notesMasterIdLst>
  <p:sldIdLst>
    <p:sldId id="257" r:id="rId2"/>
    <p:sldId id="313" r:id="rId3"/>
    <p:sldId id="314" r:id="rId4"/>
    <p:sldId id="293" r:id="rId5"/>
    <p:sldId id="265" r:id="rId6"/>
    <p:sldId id="294" r:id="rId7"/>
    <p:sldId id="295" r:id="rId8"/>
    <p:sldId id="296" r:id="rId9"/>
    <p:sldId id="297" r:id="rId10"/>
    <p:sldId id="298" r:id="rId11"/>
    <p:sldId id="258" r:id="rId12"/>
    <p:sldId id="289" r:id="rId13"/>
    <p:sldId id="290" r:id="rId14"/>
    <p:sldId id="291" r:id="rId15"/>
    <p:sldId id="292" r:id="rId16"/>
    <p:sldId id="263" r:id="rId17"/>
    <p:sldId id="299" r:id="rId18"/>
    <p:sldId id="300" r:id="rId19"/>
    <p:sldId id="303" r:id="rId20"/>
    <p:sldId id="301" r:id="rId21"/>
    <p:sldId id="302" r:id="rId22"/>
    <p:sldId id="306" r:id="rId23"/>
    <p:sldId id="307" r:id="rId24"/>
    <p:sldId id="308" r:id="rId25"/>
    <p:sldId id="341" r:id="rId26"/>
    <p:sldId id="309" r:id="rId27"/>
    <p:sldId id="283" r:id="rId28"/>
    <p:sldId id="310" r:id="rId29"/>
    <p:sldId id="345" r:id="rId30"/>
    <p:sldId id="304" r:id="rId31"/>
    <p:sldId id="305" r:id="rId32"/>
    <p:sldId id="344" r:id="rId33"/>
    <p:sldId id="311" r:id="rId34"/>
    <p:sldId id="342" r:id="rId35"/>
    <p:sldId id="312" r:id="rId36"/>
    <p:sldId id="319" r:id="rId37"/>
    <p:sldId id="321" r:id="rId38"/>
    <p:sldId id="326" r:id="rId39"/>
    <p:sldId id="327" r:id="rId40"/>
    <p:sldId id="328" r:id="rId41"/>
    <p:sldId id="329" r:id="rId42"/>
    <p:sldId id="330" r:id="rId43"/>
    <p:sldId id="315" r:id="rId44"/>
    <p:sldId id="322" r:id="rId45"/>
    <p:sldId id="320" r:id="rId46"/>
    <p:sldId id="317" r:id="rId47"/>
    <p:sldId id="316" r:id="rId48"/>
    <p:sldId id="318" r:id="rId49"/>
    <p:sldId id="323" r:id="rId50"/>
    <p:sldId id="324" r:id="rId51"/>
    <p:sldId id="325" r:id="rId52"/>
    <p:sldId id="340" r:id="rId53"/>
    <p:sldId id="331" r:id="rId54"/>
    <p:sldId id="332" r:id="rId55"/>
    <p:sldId id="333" r:id="rId56"/>
    <p:sldId id="334" r:id="rId57"/>
    <p:sldId id="335" r:id="rId58"/>
    <p:sldId id="336" r:id="rId59"/>
    <p:sldId id="337" r:id="rId60"/>
    <p:sldId id="338" r:id="rId61"/>
    <p:sldId id="339"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660"/>
  </p:normalViewPr>
  <p:slideViewPr>
    <p:cSldViewPr snapToGrid="0">
      <p:cViewPr varScale="1">
        <p:scale>
          <a:sx n="88" d="100"/>
          <a:sy n="88" d="100"/>
        </p:scale>
        <p:origin x="102"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ro Ribeiro Agustoni Feilke" userId="6fc1e627-0794-429e-98e5-018027d2c2ad" providerId="ADAL" clId="{3CD3F0D2-A250-4279-A2B1-E37641A38F55}"/>
    <pc:docChg chg="undo custSel addSld delSld modSld sldOrd">
      <pc:chgData name="Pedro Ribeiro Agustoni Feilke" userId="6fc1e627-0794-429e-98e5-018027d2c2ad" providerId="ADAL" clId="{3CD3F0D2-A250-4279-A2B1-E37641A38F55}" dt="2022-04-20T21:42:18.507" v="331" actId="1076"/>
      <pc:docMkLst>
        <pc:docMk/>
      </pc:docMkLst>
      <pc:sldChg chg="addSp delSp modSp mod">
        <pc:chgData name="Pedro Ribeiro Agustoni Feilke" userId="6fc1e627-0794-429e-98e5-018027d2c2ad" providerId="ADAL" clId="{3CD3F0D2-A250-4279-A2B1-E37641A38F55}" dt="2022-04-20T21:42:18.507" v="331" actId="1076"/>
        <pc:sldMkLst>
          <pc:docMk/>
          <pc:sldMk cId="0" sldId="265"/>
        </pc:sldMkLst>
        <pc:spChg chg="mod">
          <ac:chgData name="Pedro Ribeiro Agustoni Feilke" userId="6fc1e627-0794-429e-98e5-018027d2c2ad" providerId="ADAL" clId="{3CD3F0D2-A250-4279-A2B1-E37641A38F55}" dt="2022-04-20T21:42:12.259" v="328" actId="6549"/>
          <ac:spMkLst>
            <pc:docMk/>
            <pc:sldMk cId="0" sldId="265"/>
            <ac:spMk id="197" creationId="{00000000-0000-0000-0000-000000000000}"/>
          </ac:spMkLst>
        </pc:spChg>
        <pc:picChg chg="add mod">
          <ac:chgData name="Pedro Ribeiro Agustoni Feilke" userId="6fc1e627-0794-429e-98e5-018027d2c2ad" providerId="ADAL" clId="{3CD3F0D2-A250-4279-A2B1-E37641A38F55}" dt="2022-04-20T21:42:18.507" v="331" actId="1076"/>
          <ac:picMkLst>
            <pc:docMk/>
            <pc:sldMk cId="0" sldId="265"/>
            <ac:picMk id="3" creationId="{D73879C8-A5A3-4361-9161-1CA37C75C4E9}"/>
          </ac:picMkLst>
        </pc:picChg>
        <pc:picChg chg="del">
          <ac:chgData name="Pedro Ribeiro Agustoni Feilke" userId="6fc1e627-0794-429e-98e5-018027d2c2ad" providerId="ADAL" clId="{3CD3F0D2-A250-4279-A2B1-E37641A38F55}" dt="2022-04-20T21:41:46.843" v="323" actId="478"/>
          <ac:picMkLst>
            <pc:docMk/>
            <pc:sldMk cId="0" sldId="265"/>
            <ac:picMk id="199" creationId="{00000000-0000-0000-0000-000000000000}"/>
          </ac:picMkLst>
        </pc:picChg>
      </pc:sldChg>
      <pc:sldChg chg="modSp mod">
        <pc:chgData name="Pedro Ribeiro Agustoni Feilke" userId="6fc1e627-0794-429e-98e5-018027d2c2ad" providerId="ADAL" clId="{3CD3F0D2-A250-4279-A2B1-E37641A38F55}" dt="2022-04-20T21:41:35.309" v="320" actId="20577"/>
        <pc:sldMkLst>
          <pc:docMk/>
          <pc:sldMk cId="2875517844" sldId="294"/>
        </pc:sldMkLst>
        <pc:spChg chg="mod">
          <ac:chgData name="Pedro Ribeiro Agustoni Feilke" userId="6fc1e627-0794-429e-98e5-018027d2c2ad" providerId="ADAL" clId="{3CD3F0D2-A250-4279-A2B1-E37641A38F55}" dt="2022-04-20T21:41:35.309" v="320" actId="20577"/>
          <ac:spMkLst>
            <pc:docMk/>
            <pc:sldMk cId="2875517844" sldId="294"/>
            <ac:spMk id="154" creationId="{00000000-0000-0000-0000-000000000000}"/>
          </ac:spMkLst>
        </pc:spChg>
      </pc:sldChg>
      <pc:sldChg chg="ord">
        <pc:chgData name="Pedro Ribeiro Agustoni Feilke" userId="6fc1e627-0794-429e-98e5-018027d2c2ad" providerId="ADAL" clId="{3CD3F0D2-A250-4279-A2B1-E37641A38F55}" dt="2022-04-20T21:22:01.833" v="3"/>
        <pc:sldMkLst>
          <pc:docMk/>
          <pc:sldMk cId="1344006723" sldId="303"/>
        </pc:sldMkLst>
      </pc:sldChg>
      <pc:sldChg chg="modSp mod ord">
        <pc:chgData name="Pedro Ribeiro Agustoni Feilke" userId="6fc1e627-0794-429e-98e5-018027d2c2ad" providerId="ADAL" clId="{3CD3F0D2-A250-4279-A2B1-E37641A38F55}" dt="2022-04-20T21:33:55.742" v="183" actId="20577"/>
        <pc:sldMkLst>
          <pc:docMk/>
          <pc:sldMk cId="368938631" sldId="304"/>
        </pc:sldMkLst>
        <pc:spChg chg="mod">
          <ac:chgData name="Pedro Ribeiro Agustoni Feilke" userId="6fc1e627-0794-429e-98e5-018027d2c2ad" providerId="ADAL" clId="{3CD3F0D2-A250-4279-A2B1-E37641A38F55}" dt="2022-04-20T21:33:55.742" v="183" actId="20577"/>
          <ac:spMkLst>
            <pc:docMk/>
            <pc:sldMk cId="368938631" sldId="304"/>
            <ac:spMk id="2" creationId="{69DA54B9-8A32-474F-B64D-6669C461F0E6}"/>
          </ac:spMkLst>
        </pc:spChg>
      </pc:sldChg>
      <pc:sldChg chg="modSp mod ord">
        <pc:chgData name="Pedro Ribeiro Agustoni Feilke" userId="6fc1e627-0794-429e-98e5-018027d2c2ad" providerId="ADAL" clId="{3CD3F0D2-A250-4279-A2B1-E37641A38F55}" dt="2022-04-20T21:26:21.935" v="34" actId="113"/>
        <pc:sldMkLst>
          <pc:docMk/>
          <pc:sldMk cId="4023572345" sldId="305"/>
        </pc:sldMkLst>
        <pc:spChg chg="mod">
          <ac:chgData name="Pedro Ribeiro Agustoni Feilke" userId="6fc1e627-0794-429e-98e5-018027d2c2ad" providerId="ADAL" clId="{3CD3F0D2-A250-4279-A2B1-E37641A38F55}" dt="2022-04-20T21:26:21.935" v="34" actId="113"/>
          <ac:spMkLst>
            <pc:docMk/>
            <pc:sldMk cId="4023572345" sldId="305"/>
            <ac:spMk id="2" creationId="{69DA54B9-8A32-474F-B64D-6669C461F0E6}"/>
          </ac:spMkLst>
        </pc:spChg>
      </pc:sldChg>
      <pc:sldChg chg="modSp mod">
        <pc:chgData name="Pedro Ribeiro Agustoni Feilke" userId="6fc1e627-0794-429e-98e5-018027d2c2ad" providerId="ADAL" clId="{3CD3F0D2-A250-4279-A2B1-E37641A38F55}" dt="2022-04-20T21:24:04.241" v="32" actId="20577"/>
        <pc:sldMkLst>
          <pc:docMk/>
          <pc:sldMk cId="3104922019" sldId="307"/>
        </pc:sldMkLst>
        <pc:spChg chg="mod">
          <ac:chgData name="Pedro Ribeiro Agustoni Feilke" userId="6fc1e627-0794-429e-98e5-018027d2c2ad" providerId="ADAL" clId="{3CD3F0D2-A250-4279-A2B1-E37641A38F55}" dt="2022-04-20T21:24:04.241" v="32" actId="20577"/>
          <ac:spMkLst>
            <pc:docMk/>
            <pc:sldMk cId="3104922019" sldId="307"/>
            <ac:spMk id="2" creationId="{69DA54B9-8A32-474F-B64D-6669C461F0E6}"/>
          </ac:spMkLst>
        </pc:spChg>
      </pc:sldChg>
      <pc:sldChg chg="modSp mod">
        <pc:chgData name="Pedro Ribeiro Agustoni Feilke" userId="6fc1e627-0794-429e-98e5-018027d2c2ad" providerId="ADAL" clId="{3CD3F0D2-A250-4279-A2B1-E37641A38F55}" dt="2022-04-20T21:32:46.438" v="170" actId="20577"/>
        <pc:sldMkLst>
          <pc:docMk/>
          <pc:sldMk cId="2727295706" sldId="309"/>
        </pc:sldMkLst>
        <pc:spChg chg="mod">
          <ac:chgData name="Pedro Ribeiro Agustoni Feilke" userId="6fc1e627-0794-429e-98e5-018027d2c2ad" providerId="ADAL" clId="{3CD3F0D2-A250-4279-A2B1-E37641A38F55}" dt="2022-04-20T21:32:46.438" v="170" actId="20577"/>
          <ac:spMkLst>
            <pc:docMk/>
            <pc:sldMk cId="2727295706" sldId="309"/>
            <ac:spMk id="2" creationId="{69DA54B9-8A32-474F-B64D-6669C461F0E6}"/>
          </ac:spMkLst>
        </pc:spChg>
      </pc:sldChg>
      <pc:sldChg chg="ord">
        <pc:chgData name="Pedro Ribeiro Agustoni Feilke" userId="6fc1e627-0794-429e-98e5-018027d2c2ad" providerId="ADAL" clId="{3CD3F0D2-A250-4279-A2B1-E37641A38F55}" dt="2022-04-20T21:35:28.116" v="188"/>
        <pc:sldMkLst>
          <pc:docMk/>
          <pc:sldMk cId="3972741135" sldId="310"/>
        </pc:sldMkLst>
      </pc:sldChg>
      <pc:sldChg chg="modSp mod">
        <pc:chgData name="Pedro Ribeiro Agustoni Feilke" userId="6fc1e627-0794-429e-98e5-018027d2c2ad" providerId="ADAL" clId="{3CD3F0D2-A250-4279-A2B1-E37641A38F55}" dt="2022-04-20T21:38:05.319" v="289" actId="20577"/>
        <pc:sldMkLst>
          <pc:docMk/>
          <pc:sldMk cId="1239437270" sldId="311"/>
        </pc:sldMkLst>
        <pc:spChg chg="mod">
          <ac:chgData name="Pedro Ribeiro Agustoni Feilke" userId="6fc1e627-0794-429e-98e5-018027d2c2ad" providerId="ADAL" clId="{3CD3F0D2-A250-4279-A2B1-E37641A38F55}" dt="2022-04-20T21:38:05.319" v="289" actId="20577"/>
          <ac:spMkLst>
            <pc:docMk/>
            <pc:sldMk cId="1239437270" sldId="311"/>
            <ac:spMk id="2" creationId="{69DA54B9-8A32-474F-B64D-6669C461F0E6}"/>
          </ac:spMkLst>
        </pc:spChg>
        <pc:spChg chg="mod">
          <ac:chgData name="Pedro Ribeiro Agustoni Feilke" userId="6fc1e627-0794-429e-98e5-018027d2c2ad" providerId="ADAL" clId="{3CD3F0D2-A250-4279-A2B1-E37641A38F55}" dt="2022-04-20T21:36:16.229" v="222" actId="20577"/>
          <ac:spMkLst>
            <pc:docMk/>
            <pc:sldMk cId="1239437270" sldId="311"/>
            <ac:spMk id="154" creationId="{00000000-0000-0000-0000-000000000000}"/>
          </ac:spMkLst>
        </pc:spChg>
      </pc:sldChg>
      <pc:sldChg chg="addSp delSp modSp add mod">
        <pc:chgData name="Pedro Ribeiro Agustoni Feilke" userId="6fc1e627-0794-429e-98e5-018027d2c2ad" providerId="ADAL" clId="{3CD3F0D2-A250-4279-A2B1-E37641A38F55}" dt="2022-04-20T21:23:35.851" v="12" actId="1076"/>
        <pc:sldMkLst>
          <pc:docMk/>
          <pc:sldMk cId="3485768824" sldId="341"/>
        </pc:sldMkLst>
        <pc:spChg chg="del">
          <ac:chgData name="Pedro Ribeiro Agustoni Feilke" userId="6fc1e627-0794-429e-98e5-018027d2c2ad" providerId="ADAL" clId="{3CD3F0D2-A250-4279-A2B1-E37641A38F55}" dt="2022-04-20T21:23:17.011" v="5" actId="478"/>
          <ac:spMkLst>
            <pc:docMk/>
            <pc:sldMk cId="3485768824" sldId="341"/>
            <ac:spMk id="2" creationId="{69DA54B9-8A32-474F-B64D-6669C461F0E6}"/>
          </ac:spMkLst>
        </pc:spChg>
        <pc:spChg chg="add mod">
          <ac:chgData name="Pedro Ribeiro Agustoni Feilke" userId="6fc1e627-0794-429e-98e5-018027d2c2ad" providerId="ADAL" clId="{3CD3F0D2-A250-4279-A2B1-E37641A38F55}" dt="2022-04-20T21:23:17.011" v="5" actId="478"/>
          <ac:spMkLst>
            <pc:docMk/>
            <pc:sldMk cId="3485768824" sldId="341"/>
            <ac:spMk id="4" creationId="{DC695BCD-A184-481C-B41F-92C01E33379E}"/>
          </ac:spMkLst>
        </pc:spChg>
        <pc:spChg chg="add del">
          <ac:chgData name="Pedro Ribeiro Agustoni Feilke" userId="6fc1e627-0794-429e-98e5-018027d2c2ad" providerId="ADAL" clId="{3CD3F0D2-A250-4279-A2B1-E37641A38F55}" dt="2022-04-20T21:23:18.980" v="7"/>
          <ac:spMkLst>
            <pc:docMk/>
            <pc:sldMk cId="3485768824" sldId="341"/>
            <ac:spMk id="5" creationId="{7295B6EE-6875-4DBA-AD5D-0F604B571CC9}"/>
          </ac:spMkLst>
        </pc:spChg>
        <pc:picChg chg="add mod">
          <ac:chgData name="Pedro Ribeiro Agustoni Feilke" userId="6fc1e627-0794-429e-98e5-018027d2c2ad" providerId="ADAL" clId="{3CD3F0D2-A250-4279-A2B1-E37641A38F55}" dt="2022-04-20T21:23:35.851" v="12" actId="1076"/>
          <ac:picMkLst>
            <pc:docMk/>
            <pc:sldMk cId="3485768824" sldId="341"/>
            <ac:picMk id="7" creationId="{BDC1C939-E58A-4E3E-A3F0-736D12A102B7}"/>
          </ac:picMkLst>
        </pc:picChg>
      </pc:sldChg>
      <pc:sldChg chg="add">
        <pc:chgData name="Pedro Ribeiro Agustoni Feilke" userId="6fc1e627-0794-429e-98e5-018027d2c2ad" providerId="ADAL" clId="{3CD3F0D2-A250-4279-A2B1-E37641A38F55}" dt="2022-04-20T21:25:13.079" v="33" actId="2890"/>
        <pc:sldMkLst>
          <pc:docMk/>
          <pc:sldMk cId="824388690" sldId="342"/>
        </pc:sldMkLst>
      </pc:sldChg>
      <pc:sldChg chg="addSp delSp modSp add del mod ord">
        <pc:chgData name="Pedro Ribeiro Agustoni Feilke" userId="6fc1e627-0794-429e-98e5-018027d2c2ad" providerId="ADAL" clId="{3CD3F0D2-A250-4279-A2B1-E37641A38F55}" dt="2022-04-20T21:35:05.956" v="186" actId="2696"/>
        <pc:sldMkLst>
          <pc:docMk/>
          <pc:sldMk cId="3560248080" sldId="343"/>
        </pc:sldMkLst>
        <pc:spChg chg="mod">
          <ac:chgData name="Pedro Ribeiro Agustoni Feilke" userId="6fc1e627-0794-429e-98e5-018027d2c2ad" providerId="ADAL" clId="{3CD3F0D2-A250-4279-A2B1-E37641A38F55}" dt="2022-04-20T21:26:44.547" v="65" actId="122"/>
          <ac:spMkLst>
            <pc:docMk/>
            <pc:sldMk cId="3560248080" sldId="343"/>
            <ac:spMk id="2" creationId="{69DA54B9-8A32-474F-B64D-6669C461F0E6}"/>
          </ac:spMkLst>
        </pc:spChg>
        <pc:spChg chg="add del">
          <ac:chgData name="Pedro Ribeiro Agustoni Feilke" userId="6fc1e627-0794-429e-98e5-018027d2c2ad" providerId="ADAL" clId="{3CD3F0D2-A250-4279-A2B1-E37641A38F55}" dt="2022-04-20T21:27:58.463" v="127" actId="22"/>
          <ac:spMkLst>
            <pc:docMk/>
            <pc:sldMk cId="3560248080" sldId="343"/>
            <ac:spMk id="7" creationId="{A8807923-A811-4461-984C-AF9264E626EE}"/>
          </ac:spMkLst>
        </pc:spChg>
        <pc:graphicFrameChg chg="add mod modGraphic">
          <ac:chgData name="Pedro Ribeiro Agustoni Feilke" userId="6fc1e627-0794-429e-98e5-018027d2c2ad" providerId="ADAL" clId="{3CD3F0D2-A250-4279-A2B1-E37641A38F55}" dt="2022-04-20T21:28:15.387" v="131" actId="122"/>
          <ac:graphicFrameMkLst>
            <pc:docMk/>
            <pc:sldMk cId="3560248080" sldId="343"/>
            <ac:graphicFrameMk id="3" creationId="{571CBF14-F119-4ACE-9ACA-B00EBCBCD966}"/>
          </ac:graphicFrameMkLst>
        </pc:graphicFrameChg>
      </pc:sldChg>
      <pc:sldChg chg="modSp add del mod">
        <pc:chgData name="Pedro Ribeiro Agustoni Feilke" userId="6fc1e627-0794-429e-98e5-018027d2c2ad" providerId="ADAL" clId="{3CD3F0D2-A250-4279-A2B1-E37641A38F55}" dt="2022-04-20T21:35:04.210" v="185" actId="2696"/>
        <pc:sldMkLst>
          <pc:docMk/>
          <pc:sldMk cId="209690889" sldId="344"/>
        </pc:sldMkLst>
        <pc:spChg chg="mod">
          <ac:chgData name="Pedro Ribeiro Agustoni Feilke" userId="6fc1e627-0794-429e-98e5-018027d2c2ad" providerId="ADAL" clId="{3CD3F0D2-A250-4279-A2B1-E37641A38F55}" dt="2022-04-20T21:28:52.945" v="141" actId="6549"/>
          <ac:spMkLst>
            <pc:docMk/>
            <pc:sldMk cId="209690889" sldId="344"/>
            <ac:spMk id="2" creationId="{69DA54B9-8A32-474F-B64D-6669C461F0E6}"/>
          </ac:spMkLst>
        </pc:spChg>
        <pc:spChg chg="mod">
          <ac:chgData name="Pedro Ribeiro Agustoni Feilke" userId="6fc1e627-0794-429e-98e5-018027d2c2ad" providerId="ADAL" clId="{3CD3F0D2-A250-4279-A2B1-E37641A38F55}" dt="2022-04-20T21:28:57.795" v="162" actId="20577"/>
          <ac:spMkLst>
            <pc:docMk/>
            <pc:sldMk cId="209690889" sldId="344"/>
            <ac:spMk id="154" creationId="{00000000-0000-0000-0000-000000000000}"/>
          </ac:spMkLst>
        </pc:spChg>
      </pc:sldChg>
      <pc:sldChg chg="modSp add mod ord">
        <pc:chgData name="Pedro Ribeiro Agustoni Feilke" userId="6fc1e627-0794-429e-98e5-018027d2c2ad" providerId="ADAL" clId="{3CD3F0D2-A250-4279-A2B1-E37641A38F55}" dt="2022-04-20T21:33:17.205" v="175" actId="27636"/>
        <pc:sldMkLst>
          <pc:docMk/>
          <pc:sldMk cId="2454770766" sldId="345"/>
        </pc:sldMkLst>
        <pc:spChg chg="mod">
          <ac:chgData name="Pedro Ribeiro Agustoni Feilke" userId="6fc1e627-0794-429e-98e5-018027d2c2ad" providerId="ADAL" clId="{3CD3F0D2-A250-4279-A2B1-E37641A38F55}" dt="2022-04-20T21:33:17.205" v="175" actId="27636"/>
          <ac:spMkLst>
            <pc:docMk/>
            <pc:sldMk cId="2454770766" sldId="345"/>
            <ac:spMk id="2" creationId="{69DA54B9-8A32-474F-B64D-6669C461F0E6}"/>
          </ac:spMkLst>
        </pc:spChg>
      </pc:sldChg>
      <pc:sldChg chg="add del">
        <pc:chgData name="Pedro Ribeiro Agustoni Feilke" userId="6fc1e627-0794-429e-98e5-018027d2c2ad" providerId="ADAL" clId="{3CD3F0D2-A250-4279-A2B1-E37641A38F55}" dt="2022-04-20T21:41:44.080" v="322" actId="2890"/>
        <pc:sldMkLst>
          <pc:docMk/>
          <pc:sldMk cId="1911817104" sldId="346"/>
        </pc:sldMkLst>
      </pc:sldChg>
    </pc:docChg>
  </pc:docChgLst>
  <pc:docChgLst>
    <pc:chgData name="Pedro Ribeiro Agustoni Feilke" userId="6fc1e627-0794-429e-98e5-018027d2c2ad" providerId="ADAL" clId="{54C9771A-5C83-4DCE-89C4-67C673BFDA31}"/>
    <pc:docChg chg="modSld">
      <pc:chgData name="Pedro Ribeiro Agustoni Feilke" userId="6fc1e627-0794-429e-98e5-018027d2c2ad" providerId="ADAL" clId="{54C9771A-5C83-4DCE-89C4-67C673BFDA31}" dt="2022-03-13T18:20:45.842" v="4" actId="20577"/>
      <pc:docMkLst>
        <pc:docMk/>
      </pc:docMkLst>
      <pc:sldChg chg="modSp mod">
        <pc:chgData name="Pedro Ribeiro Agustoni Feilke" userId="6fc1e627-0794-429e-98e5-018027d2c2ad" providerId="ADAL" clId="{54C9771A-5C83-4DCE-89C4-67C673BFDA31}" dt="2022-03-13T18:20:45.842" v="4" actId="20577"/>
        <pc:sldMkLst>
          <pc:docMk/>
          <pc:sldMk cId="2845407784" sldId="340"/>
        </pc:sldMkLst>
        <pc:spChg chg="mod">
          <ac:chgData name="Pedro Ribeiro Agustoni Feilke" userId="6fc1e627-0794-429e-98e5-018027d2c2ad" providerId="ADAL" clId="{54C9771A-5C83-4DCE-89C4-67C673BFDA31}" dt="2022-03-13T18:20:45.842" v="4" actId="20577"/>
          <ac:spMkLst>
            <pc:docMk/>
            <pc:sldMk cId="2845407784" sldId="340"/>
            <ac:spMk id="2" creationId="{69DA54B9-8A32-474F-B64D-6669C461F0E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A4B5C-02B7-459A-B550-55932AB94630}" type="datetimeFigureOut">
              <a:rPr lang="pt-BR" smtClean="0"/>
              <a:t>20/04/2022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FE19B-CEB1-43EF-8CA2-022787CC281A}" type="slidenum">
              <a:rPr lang="pt-BR" smtClean="0"/>
              <a:t>‹nº›</a:t>
            </a:fld>
            <a:endParaRPr lang="pt-BR"/>
          </a:p>
        </p:txBody>
      </p:sp>
    </p:spTree>
    <p:extLst>
      <p:ext uri="{BB962C8B-B14F-4D97-AF65-F5344CB8AC3E}">
        <p14:creationId xmlns:p14="http://schemas.microsoft.com/office/powerpoint/2010/main" val="2711780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81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9742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6986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9070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7951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cae7f6aa46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cae7f6aa4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7917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5301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0022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3471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4866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2883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4319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0042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1171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9329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67703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caff1d6da9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caff1d6da9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11648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4626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9551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868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0021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4169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7613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2788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24580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7809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1752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7540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74870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02443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45075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584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5816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76397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4109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630649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67510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271415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488728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250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caff1d6da9_0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caff1d6da9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72042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78874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93862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75556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73697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49431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60434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16872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11409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9747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64418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38069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092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2782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0812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c95171882b_1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c95171882b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180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t-BR"/>
              <a:t>Clique para editar o título Mestre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lgn="l">
              <a:defRPr/>
            </a:lvl1pPr>
          </a:lstStyle>
          <a:p>
            <a:fld id="{F754D88B-1356-410F-A7EF-E8DC85733B4E}" type="datetimeFigureOut">
              <a:rPr lang="pt-BR" smtClean="0"/>
              <a:t>20/04/2022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3B475F2-FB74-4E66-A178-10649600C605}" type="slidenum">
              <a:rPr lang="pt-BR" smtClean="0"/>
              <a:t>‹nº›</a:t>
            </a:fld>
            <a:endParaRPr lang="pt-B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85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754D88B-1356-410F-A7EF-E8DC85733B4E}" type="datetimeFigureOut">
              <a:rPr lang="pt-BR" smtClean="0"/>
              <a:t>20/04/2022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3B475F2-FB74-4E66-A178-10649600C605}" type="slidenum">
              <a:rPr lang="pt-BR" smtClean="0"/>
              <a:t>‹nº›</a:t>
            </a:fld>
            <a:endParaRPr lang="pt-BR"/>
          </a:p>
        </p:txBody>
      </p:sp>
    </p:spTree>
    <p:extLst>
      <p:ext uri="{BB962C8B-B14F-4D97-AF65-F5344CB8AC3E}">
        <p14:creationId xmlns:p14="http://schemas.microsoft.com/office/powerpoint/2010/main" val="266625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t-BR"/>
              <a:t>Clique para editar o título Mestre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754D88B-1356-410F-A7EF-E8DC85733B4E}" type="datetimeFigureOut">
              <a:rPr lang="pt-BR" smtClean="0"/>
              <a:t>20/04/2022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3B475F2-FB74-4E66-A178-10649600C605}" type="slidenum">
              <a:rPr lang="pt-BR" smtClean="0"/>
              <a:t>‹nº›</a:t>
            </a:fld>
            <a:endParaRPr lang="pt-B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844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e Legenda">
  <p:cSld name="Título e Legenda">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913795" y="608437"/>
            <a:ext cx="10353762" cy="3534344"/>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lvl="0" algn="ctr">
              <a:lnSpc>
                <a:spcPct val="100000"/>
              </a:lnSpc>
              <a:spcBef>
                <a:spcPts val="0"/>
              </a:spcBef>
              <a:spcAft>
                <a:spcPts val="0"/>
              </a:spcAft>
              <a:buClr>
                <a:schemeClr val="lt2"/>
              </a:buClr>
              <a:buSzPts val="3200"/>
              <a:buFont typeface="Lustr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913794" y="4295180"/>
            <a:ext cx="10353763" cy="1501826"/>
          </a:xfrm>
          <a:prstGeom prst="rect">
            <a:avLst/>
          </a:prstGeom>
          <a:noFill/>
          <a:ln>
            <a:noFill/>
          </a:ln>
          <a:effectLst>
            <a:outerShdw blurRad="25400">
              <a:srgbClr val="000000">
                <a:alpha val="45490"/>
              </a:srgbClr>
            </a:outerShdw>
          </a:effectLst>
        </p:spPr>
        <p:txBody>
          <a:bodyPr spcFirstLastPara="1" wrap="square" lIns="91425" tIns="45700" rIns="91425" bIns="45700" anchor="ctr" anchorCtr="0">
            <a:normAutofit/>
          </a:bodyPr>
          <a:lstStyle>
            <a:lvl1pPr marL="457200" lvl="0" indent="-228600" algn="ctr">
              <a:lnSpc>
                <a:spcPct val="100000"/>
              </a:lnSpc>
              <a:spcBef>
                <a:spcPts val="320"/>
              </a:spcBef>
              <a:spcAft>
                <a:spcPts val="0"/>
              </a:spcAft>
              <a:buSzPts val="1120"/>
              <a:buNone/>
              <a:defRPr sz="1600"/>
            </a:lvl1pPr>
            <a:lvl2pPr marL="914400" lvl="1" indent="-228600" algn="l">
              <a:lnSpc>
                <a:spcPct val="100000"/>
              </a:lnSpc>
              <a:spcBef>
                <a:spcPts val="600"/>
              </a:spcBef>
              <a:spcAft>
                <a:spcPts val="0"/>
              </a:spcAft>
              <a:buSzPts val="980"/>
              <a:buNone/>
              <a:defRPr sz="1400"/>
            </a:lvl2pPr>
            <a:lvl3pPr marL="1371600" lvl="2" indent="-228600" algn="l">
              <a:lnSpc>
                <a:spcPct val="100000"/>
              </a:lnSpc>
              <a:spcBef>
                <a:spcPts val="600"/>
              </a:spcBef>
              <a:spcAft>
                <a:spcPts val="0"/>
              </a:spcAft>
              <a:buSzPts val="840"/>
              <a:buNone/>
              <a:defRPr sz="1200"/>
            </a:lvl3pPr>
            <a:lvl4pPr marL="1828800" lvl="3" indent="-228600" algn="l">
              <a:lnSpc>
                <a:spcPct val="100000"/>
              </a:lnSpc>
              <a:spcBef>
                <a:spcPts val="600"/>
              </a:spcBef>
              <a:spcAft>
                <a:spcPts val="0"/>
              </a:spcAft>
              <a:buSzPts val="700"/>
              <a:buNone/>
              <a:defRPr sz="1000"/>
            </a:lvl4pPr>
            <a:lvl5pPr marL="2286000" lvl="4" indent="-228600" algn="l">
              <a:lnSpc>
                <a:spcPct val="100000"/>
              </a:lnSpc>
              <a:spcBef>
                <a:spcPts val="600"/>
              </a:spcBef>
              <a:spcAft>
                <a:spcPts val="0"/>
              </a:spcAft>
              <a:buSzPts val="700"/>
              <a:buNone/>
              <a:defRPr sz="1000"/>
            </a:lvl5pPr>
            <a:lvl6pPr marL="2743200" lvl="5" indent="-228600" algn="l">
              <a:lnSpc>
                <a:spcPct val="100000"/>
              </a:lnSpc>
              <a:spcBef>
                <a:spcPts val="600"/>
              </a:spcBef>
              <a:spcAft>
                <a:spcPts val="0"/>
              </a:spcAft>
              <a:buSzPts val="700"/>
              <a:buNone/>
              <a:defRPr sz="1000"/>
            </a:lvl6pPr>
            <a:lvl7pPr marL="3200400" lvl="6" indent="-228600" algn="l">
              <a:lnSpc>
                <a:spcPct val="100000"/>
              </a:lnSpc>
              <a:spcBef>
                <a:spcPts val="600"/>
              </a:spcBef>
              <a:spcAft>
                <a:spcPts val="0"/>
              </a:spcAft>
              <a:buSzPts val="700"/>
              <a:buNone/>
              <a:defRPr sz="1000"/>
            </a:lvl7pPr>
            <a:lvl8pPr marL="3657600" lvl="7" indent="-228600" algn="l">
              <a:lnSpc>
                <a:spcPct val="100000"/>
              </a:lnSpc>
              <a:spcBef>
                <a:spcPts val="600"/>
              </a:spcBef>
              <a:spcAft>
                <a:spcPts val="0"/>
              </a:spcAft>
              <a:buSzPts val="700"/>
              <a:buNone/>
              <a:defRPr sz="1000"/>
            </a:lvl8pPr>
            <a:lvl9pPr marL="4114800" lvl="8" indent="-228600" algn="l">
              <a:lnSpc>
                <a:spcPct val="100000"/>
              </a:lnSpc>
              <a:spcBef>
                <a:spcPts val="600"/>
              </a:spcBef>
              <a:spcAft>
                <a:spcPts val="600"/>
              </a:spcAft>
              <a:buSzPts val="700"/>
              <a:buNone/>
              <a:defRPr sz="1000"/>
            </a:lvl9pPr>
          </a:lstStyle>
          <a:p>
            <a:endParaRPr/>
          </a:p>
        </p:txBody>
      </p:sp>
      <p:sp>
        <p:nvSpPr>
          <p:cNvPr id="24" name="Google Shape;24;p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ftr" idx="11"/>
          </p:nvPr>
        </p:nvSpPr>
        <p:spPr>
          <a:xfrm>
            <a:off x="913795"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F2F2F2"/>
                </a:solidFill>
                <a:latin typeface="Lustria"/>
                <a:ea typeface="Lustria"/>
                <a:cs typeface="Lustria"/>
                <a:sym typeface="Lustri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F2F2F2"/>
                </a:solidFill>
                <a:latin typeface="Lustria"/>
                <a:ea typeface="Lustria"/>
                <a:cs typeface="Lustria"/>
                <a:sym typeface="Lustri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F2F2F2"/>
                </a:solidFill>
                <a:latin typeface="Lustria"/>
                <a:ea typeface="Lustria"/>
                <a:cs typeface="Lustria"/>
                <a:sym typeface="Lustri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F2F2F2"/>
                </a:solidFill>
                <a:latin typeface="Lustria"/>
                <a:ea typeface="Lustria"/>
                <a:cs typeface="Lustria"/>
                <a:sym typeface="Lustri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F2F2F2"/>
                </a:solidFill>
                <a:latin typeface="Lustria"/>
                <a:ea typeface="Lustria"/>
                <a:cs typeface="Lustria"/>
                <a:sym typeface="Lustri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F2F2F2"/>
                </a:solidFill>
                <a:latin typeface="Lustria"/>
                <a:ea typeface="Lustria"/>
                <a:cs typeface="Lustria"/>
                <a:sym typeface="Lustri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F2F2F2"/>
                </a:solidFill>
                <a:latin typeface="Lustria"/>
                <a:ea typeface="Lustria"/>
                <a:cs typeface="Lustria"/>
                <a:sym typeface="Lustri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F2F2F2"/>
                </a:solidFill>
                <a:latin typeface="Lustria"/>
                <a:ea typeface="Lustria"/>
                <a:cs typeface="Lustria"/>
                <a:sym typeface="Lustri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F2F2F2"/>
                </a:solidFill>
                <a:latin typeface="Lustria"/>
                <a:ea typeface="Lustria"/>
                <a:cs typeface="Lustria"/>
                <a:sym typeface="Lustria"/>
              </a:defRPr>
            </a:lvl9pPr>
          </a:lstStyle>
          <a:p>
            <a:pPr marL="0" lvl="0" indent="0" algn="r" rtl="0">
              <a:spcBef>
                <a:spcPts val="0"/>
              </a:spcBef>
              <a:spcAft>
                <a:spcPts val="0"/>
              </a:spcAft>
              <a:buNone/>
            </a:pPr>
            <a:fld id="{00000000-1234-1234-1234-123412341234}" type="slidenum">
              <a:rPr lang="en-US"/>
              <a:t>‹nº›</a:t>
            </a:fld>
            <a:endParaRPr/>
          </a:p>
        </p:txBody>
      </p:sp>
    </p:spTree>
    <p:extLst>
      <p:ext uri="{BB962C8B-B14F-4D97-AF65-F5344CB8AC3E}">
        <p14:creationId xmlns:p14="http://schemas.microsoft.com/office/powerpoint/2010/main" val="2670626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754D88B-1356-410F-A7EF-E8DC85733B4E}" type="datetimeFigureOut">
              <a:rPr lang="pt-BR" smtClean="0"/>
              <a:t>20/04/2022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3B475F2-FB74-4E66-A178-10649600C605}" type="slidenum">
              <a:rPr lang="pt-BR" smtClean="0"/>
              <a:t>‹nº›</a:t>
            </a:fld>
            <a:endParaRPr lang="pt-BR"/>
          </a:p>
        </p:txBody>
      </p:sp>
    </p:spTree>
    <p:extLst>
      <p:ext uri="{BB962C8B-B14F-4D97-AF65-F5344CB8AC3E}">
        <p14:creationId xmlns:p14="http://schemas.microsoft.com/office/powerpoint/2010/main" val="206891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t-BR"/>
              <a:t>Clique para editar o título Mestre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F754D88B-1356-410F-A7EF-E8DC85733B4E}" type="datetimeFigureOut">
              <a:rPr lang="pt-BR" smtClean="0"/>
              <a:t>20/04/2022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3B475F2-FB74-4E66-A178-10649600C605}" type="slidenum">
              <a:rPr lang="pt-BR" smtClean="0"/>
              <a:t>‹nº›</a:t>
            </a:fld>
            <a:endParaRPr lang="pt-B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514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754D88B-1356-410F-A7EF-E8DC85733B4E}" type="datetimeFigureOut">
              <a:rPr lang="pt-BR" smtClean="0"/>
              <a:t>20/04/2022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3B475F2-FB74-4E66-A178-10649600C605}" type="slidenum">
              <a:rPr lang="pt-BR" smtClean="0"/>
              <a:t>‹nº›</a:t>
            </a:fld>
            <a:endParaRPr lang="pt-BR"/>
          </a:p>
        </p:txBody>
      </p:sp>
    </p:spTree>
    <p:extLst>
      <p:ext uri="{BB962C8B-B14F-4D97-AF65-F5344CB8AC3E}">
        <p14:creationId xmlns:p14="http://schemas.microsoft.com/office/powerpoint/2010/main" val="3777982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024128" y="2967788"/>
            <a:ext cx="4754880" cy="334157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t-BR"/>
              <a:t>Clique para editar os estilos de texto Mestres</a:t>
            </a:r>
          </a:p>
        </p:txBody>
      </p:sp>
      <p:sp>
        <p:nvSpPr>
          <p:cNvPr id="6" name="Content Placeholder 5"/>
          <p:cNvSpPr>
            <a:spLocks noGrp="1"/>
          </p:cNvSpPr>
          <p:nvPr>
            <p:ph sz="quarter" idx="4"/>
          </p:nvPr>
        </p:nvSpPr>
        <p:spPr>
          <a:xfrm>
            <a:off x="5990888" y="2967788"/>
            <a:ext cx="4754880" cy="334157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754D88B-1356-410F-A7EF-E8DC85733B4E}" type="datetimeFigureOut">
              <a:rPr lang="pt-BR" smtClean="0"/>
              <a:t>20/04/2022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3B475F2-FB74-4E66-A178-10649600C605}" type="slidenum">
              <a:rPr lang="pt-BR" smtClean="0"/>
              <a:t>‹nº›</a:t>
            </a:fld>
            <a:endParaRPr lang="pt-BR"/>
          </a:p>
        </p:txBody>
      </p:sp>
    </p:spTree>
    <p:extLst>
      <p:ext uri="{BB962C8B-B14F-4D97-AF65-F5344CB8AC3E}">
        <p14:creationId xmlns:p14="http://schemas.microsoft.com/office/powerpoint/2010/main" val="573793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754D88B-1356-410F-A7EF-E8DC85733B4E}" type="datetimeFigureOut">
              <a:rPr lang="pt-BR" smtClean="0"/>
              <a:t>20/04/2022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3B475F2-FB74-4E66-A178-10649600C605}" type="slidenum">
              <a:rPr lang="pt-BR" smtClean="0"/>
              <a:t>‹nº›</a:t>
            </a:fld>
            <a:endParaRPr lang="pt-BR"/>
          </a:p>
        </p:txBody>
      </p:sp>
    </p:spTree>
    <p:extLst>
      <p:ext uri="{BB962C8B-B14F-4D97-AF65-F5344CB8AC3E}">
        <p14:creationId xmlns:p14="http://schemas.microsoft.com/office/powerpoint/2010/main" val="297321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4D88B-1356-410F-A7EF-E8DC85733B4E}" type="datetimeFigureOut">
              <a:rPr lang="pt-BR" smtClean="0"/>
              <a:t>20/04/2022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33B475F2-FB74-4E66-A178-10649600C605}" type="slidenum">
              <a:rPr lang="pt-BR" smtClean="0"/>
              <a:t>‹nº›</a:t>
            </a:fld>
            <a:endParaRPr lang="pt-BR"/>
          </a:p>
        </p:txBody>
      </p:sp>
    </p:spTree>
    <p:extLst>
      <p:ext uri="{BB962C8B-B14F-4D97-AF65-F5344CB8AC3E}">
        <p14:creationId xmlns:p14="http://schemas.microsoft.com/office/powerpoint/2010/main" val="2643316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t-BR"/>
              <a:t>Clique para editar o título Mestre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754D88B-1356-410F-A7EF-E8DC85733B4E}" type="datetimeFigureOut">
              <a:rPr lang="pt-BR" smtClean="0"/>
              <a:t>20/04/2022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3B475F2-FB74-4E66-A178-10649600C605}" type="slidenum">
              <a:rPr lang="pt-BR" smtClean="0"/>
              <a:t>‹nº›</a:t>
            </a:fld>
            <a:endParaRPr lang="pt-BR"/>
          </a:p>
        </p:txBody>
      </p:sp>
    </p:spTree>
    <p:extLst>
      <p:ext uri="{BB962C8B-B14F-4D97-AF65-F5344CB8AC3E}">
        <p14:creationId xmlns:p14="http://schemas.microsoft.com/office/powerpoint/2010/main" val="2796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754D88B-1356-410F-A7EF-E8DC85733B4E}" type="datetimeFigureOut">
              <a:rPr lang="pt-BR" smtClean="0"/>
              <a:t>20/04/2022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3B475F2-FB74-4E66-A178-10649600C605}" type="slidenum">
              <a:rPr lang="pt-BR" smtClean="0"/>
              <a:t>‹nº›</a:t>
            </a:fld>
            <a:endParaRPr lang="pt-B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08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754D88B-1356-410F-A7EF-E8DC85733B4E}" type="datetimeFigureOut">
              <a:rPr lang="pt-BR" smtClean="0"/>
              <a:t>20/04/2022</a:t>
            </a:fld>
            <a:endParaRPr lang="pt-B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t-B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3B475F2-FB74-4E66-A178-10649600C605}" type="slidenum">
              <a:rPr lang="pt-BR" smtClean="0"/>
              <a:t>‹nº›</a:t>
            </a:fld>
            <a:endParaRPr lang="pt-B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04930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f.jus.br/portal/peticaoInicial/verPeticaoInicial.asp?base=ADPF&amp;documento=&amp;s1=672&amp;numProcesso=67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7"/>
        <p:cNvGrpSpPr/>
        <p:nvPr/>
      </p:nvGrpSpPr>
      <p:grpSpPr>
        <a:xfrm>
          <a:off x="0" y="0"/>
          <a:ext cx="0" cy="0"/>
          <a:chOff x="0" y="0"/>
          <a:chExt cx="0" cy="0"/>
        </a:xfrm>
      </p:grpSpPr>
      <p:sp useBgFill="1">
        <p:nvSpPr>
          <p:cNvPr id="90" name="Rectangle 89">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Rectangle 93">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Google Shape;148;p1"/>
          <p:cNvSpPr txBox="1">
            <a:spLocks noGrp="1"/>
          </p:cNvSpPr>
          <p:nvPr>
            <p:ph type="ctrTitle"/>
          </p:nvPr>
        </p:nvSpPr>
        <p:spPr>
          <a:xfrm>
            <a:off x="4713224" y="1105351"/>
            <a:ext cx="6353967" cy="3023981"/>
          </a:xfrm>
          <a:prstGeom prst="rect">
            <a:avLst/>
          </a:prstGeom>
        </p:spPr>
        <p:txBody>
          <a:bodyPr spcFirstLastPara="1" lIns="91425" tIns="45700" rIns="91425" bIns="45700" anchor="b" anchorCtr="0">
            <a:normAutofit/>
          </a:bodyPr>
          <a:lstStyle/>
          <a:p>
            <a:pPr marL="0" lvl="0" indent="0" algn="l" rtl="0">
              <a:spcBef>
                <a:spcPts val="0"/>
              </a:spcBef>
              <a:spcAft>
                <a:spcPts val="0"/>
              </a:spcAft>
              <a:buClr>
                <a:schemeClr val="dk1"/>
              </a:buClr>
              <a:buSzPts val="5400"/>
              <a:buFont typeface="Lustria"/>
              <a:buNone/>
            </a:pPr>
            <a:r>
              <a:rPr lang="en-US" sz="4800">
                <a:solidFill>
                  <a:srgbClr val="FFFFFF"/>
                </a:solidFill>
              </a:rPr>
              <a:t>Direito à saúde</a:t>
            </a:r>
          </a:p>
        </p:txBody>
      </p:sp>
      <p:sp>
        <p:nvSpPr>
          <p:cNvPr id="149" name="Google Shape;149;p1"/>
          <p:cNvSpPr txBox="1">
            <a:spLocks noGrp="1"/>
          </p:cNvSpPr>
          <p:nvPr>
            <p:ph type="subTitle" idx="1"/>
          </p:nvPr>
        </p:nvSpPr>
        <p:spPr>
          <a:xfrm>
            <a:off x="4713224" y="4297556"/>
            <a:ext cx="6353968" cy="1433391"/>
          </a:xfrm>
          <a:prstGeom prst="rect">
            <a:avLst/>
          </a:prstGeom>
        </p:spPr>
        <p:txBody>
          <a:bodyPr spcFirstLastPara="1" lIns="91425" tIns="45700" rIns="91425" bIns="45700" anchor="t" anchorCtr="0">
            <a:normAutofit/>
          </a:bodyPr>
          <a:lstStyle/>
          <a:p>
            <a:pPr marL="0" lvl="0" indent="0" rtl="0">
              <a:spcBef>
                <a:spcPts val="0"/>
              </a:spcBef>
              <a:spcAft>
                <a:spcPts val="600"/>
              </a:spcAft>
              <a:buSzPts val="1400"/>
              <a:buNone/>
            </a:pPr>
            <a:endParaRPr lang="pt-BR">
              <a:solidFill>
                <a:srgbClr val="FFFFFF"/>
              </a:solidFill>
            </a:endParaRPr>
          </a:p>
          <a:p>
            <a:pPr marL="0" lvl="0" indent="0" rtl="0">
              <a:spcBef>
                <a:spcPts val="0"/>
              </a:spcBef>
              <a:spcAft>
                <a:spcPts val="600"/>
              </a:spcAft>
              <a:buClr>
                <a:schemeClr val="dk1"/>
              </a:buClr>
              <a:buSzPts val="1400"/>
              <a:buFont typeface="Arial"/>
              <a:buNone/>
            </a:pPr>
            <a:r>
              <a:rPr lang="pt-BR">
                <a:solidFill>
                  <a:srgbClr val="FFFFFF"/>
                </a:solidFill>
              </a:rPr>
              <a:t>Pedro Feilke - Instagram @pedrofeilke</a:t>
            </a:r>
          </a:p>
          <a:p>
            <a:pPr marL="0" lvl="0" indent="0" rtl="0">
              <a:spcBef>
                <a:spcPts val="0"/>
              </a:spcBef>
              <a:spcAft>
                <a:spcPts val="600"/>
              </a:spcAft>
              <a:buSzPts val="1400"/>
              <a:buNone/>
            </a:pPr>
            <a:endParaRPr lang="pt-BR">
              <a:solidFill>
                <a:srgbClr val="FFFFFF"/>
              </a:solidFill>
            </a:endParaRPr>
          </a:p>
        </p:txBody>
      </p:sp>
      <p:cxnSp>
        <p:nvCxnSpPr>
          <p:cNvPr id="155" name="Straight Connector 95">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56" name="Rectangle 97">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1800" b="1" dirty="0">
                <a:solidFill>
                  <a:schemeClr val="dk1"/>
                </a:solidFill>
              </a:rPr>
              <a:t>Reserva do Possível x Mínimo Existencial</a:t>
            </a:r>
            <a:endParaRPr lang="pt-BR"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fontScale="92500"/>
          </a:bodyPr>
          <a:lstStyle/>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Não é por outra razão que se afirma não ser a reserva do possível oponível à realização do mínimo existencial. Porém é preciso ressalvar a hipótese de que, mesmo com a alocação dos recursos no atendimento do mínimo existencial, persista a carência orçamentária para atender a todas as demandas. Nesse caso, a escassez não seria fruto da escolha de atividades não prioritárias, mas sim da real insuficiência orçamentária. Em situações limítrofes como essa, não há como o Poder Judiciário imiscuir-se nos planos governamentais, pois eles, dentro do que é possível, estão de acordo com a CF/1988, não havendo omissão injustificável. Todavia, a real insuficiência de recursos deve ser demonstrada pelo Poder Público, não sendo admitido que a tese seja utilizada como uma desculpa genérica para a omissão estatal no campo da efetivação dos direitos fundamentais.</a:t>
            </a:r>
          </a:p>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O mínimo existencial pode ser definido como o conjunto mínimo de bens e utilidades indispensáveis a uma vida humana digna.  A finalidade de se aplicar a teoria do mínimo existencial é impedir a falta de efetividade dos direitos que compõem o mínimo existencial. A importância do mínimo existencial no direito brasileiro, assim, está ligada à questão da efetividade dos direitos sociais.</a:t>
            </a:r>
          </a:p>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A reserva do possível não pode ser oposta ao mínimo existencial.</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60022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1800" b="1" cap="none" dirty="0">
                <a:solidFill>
                  <a:schemeClr val="dk1"/>
                </a:solidFill>
                <a:latin typeface="Roboto" panose="02000000000000000000" pitchFamily="2" charset="0"/>
                <a:ea typeface="Roboto" panose="02000000000000000000" pitchFamily="2" charset="0"/>
              </a:rPr>
              <a:t>SAÚDE NA CONSTITUIÇÃO FEDERAL</a:t>
            </a:r>
            <a:endParaRPr lang="pt-BR"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fontScale="77500" lnSpcReduction="20000"/>
          </a:bodyPr>
          <a:lstStyle/>
          <a:p>
            <a:pPr algn="just">
              <a:lnSpc>
                <a:spcPct val="120000"/>
              </a:lnSpc>
            </a:pPr>
            <a:r>
              <a:rPr lang="pt-BR" sz="2400" cap="none" dirty="0">
                <a:solidFill>
                  <a:schemeClr val="dk1"/>
                </a:solidFill>
                <a:latin typeface="Roboto" panose="02000000000000000000" pitchFamily="2" charset="0"/>
                <a:ea typeface="Roboto" panose="02000000000000000000" pitchFamily="2" charset="0"/>
              </a:rPr>
              <a:t>Art. 196. A saúde é direito de todos e dever do estado, garantido mediante políticas sociais e econômicas que visem à redução do risco de doença e de outros agravos e ao acesso </a:t>
            </a:r>
            <a:r>
              <a:rPr lang="pt-BR" sz="2400" cap="none" dirty="0">
                <a:solidFill>
                  <a:schemeClr val="dk1"/>
                </a:solidFill>
                <a:highlight>
                  <a:srgbClr val="FFFF00"/>
                </a:highlight>
                <a:latin typeface="Roboto" panose="02000000000000000000" pitchFamily="2" charset="0"/>
                <a:ea typeface="Roboto" panose="02000000000000000000" pitchFamily="2" charset="0"/>
              </a:rPr>
              <a:t>universal e igualitário</a:t>
            </a:r>
            <a:r>
              <a:rPr lang="pt-BR" sz="2400" cap="none" dirty="0">
                <a:solidFill>
                  <a:schemeClr val="dk1"/>
                </a:solidFill>
                <a:latin typeface="Roboto" panose="02000000000000000000" pitchFamily="2" charset="0"/>
                <a:ea typeface="Roboto" panose="02000000000000000000" pitchFamily="2" charset="0"/>
              </a:rPr>
              <a:t> às ações e serviços para sua promoção, proteção e recuperação.</a:t>
            </a:r>
            <a:br>
              <a:rPr lang="pt-BR" sz="2400" cap="none" dirty="0">
                <a:solidFill>
                  <a:schemeClr val="dk1"/>
                </a:solidFill>
                <a:latin typeface="Roboto" panose="02000000000000000000" pitchFamily="2" charset="0"/>
                <a:ea typeface="Roboto" panose="02000000000000000000" pitchFamily="2" charset="0"/>
              </a:rPr>
            </a:br>
            <a:br>
              <a:rPr lang="pt-BR" sz="2400" cap="none" dirty="0">
                <a:solidFill>
                  <a:schemeClr val="dk1"/>
                </a:solidFill>
                <a:latin typeface="Roboto" panose="02000000000000000000" pitchFamily="2" charset="0"/>
                <a:ea typeface="Roboto" panose="02000000000000000000" pitchFamily="2" charset="0"/>
              </a:rPr>
            </a:br>
            <a:r>
              <a:rPr lang="pt-BR" sz="2400" cap="none" dirty="0">
                <a:solidFill>
                  <a:schemeClr val="dk1"/>
                </a:solidFill>
                <a:latin typeface="Roboto" panose="02000000000000000000" pitchFamily="2" charset="0"/>
                <a:ea typeface="Roboto" panose="02000000000000000000" pitchFamily="2" charset="0"/>
              </a:rPr>
              <a:t>Art. 197. São de relevância pública as ações e serviços de saúde, cabendo ao poder público dispor, nos termos da lei, sobre sua regulamentação, fiscalização e controle, devendo sua execução ser feita diretamente ou através de terceiros e, também, por pessoa física ou jurídica de direito privado.</a:t>
            </a:r>
            <a:br>
              <a:rPr lang="pt-BR" sz="2400" cap="none" dirty="0">
                <a:solidFill>
                  <a:schemeClr val="dk1"/>
                </a:solidFill>
                <a:latin typeface="Roboto" panose="02000000000000000000" pitchFamily="2" charset="0"/>
                <a:ea typeface="Roboto" panose="02000000000000000000" pitchFamily="2" charset="0"/>
              </a:rPr>
            </a:br>
            <a:br>
              <a:rPr lang="pt-BR" sz="2400" cap="none" dirty="0">
                <a:solidFill>
                  <a:schemeClr val="dk1"/>
                </a:solidFill>
                <a:latin typeface="Roboto" panose="02000000000000000000" pitchFamily="2" charset="0"/>
                <a:ea typeface="Roboto" panose="02000000000000000000" pitchFamily="2" charset="0"/>
              </a:rPr>
            </a:br>
            <a:r>
              <a:rPr lang="pt-BR" sz="2400" cap="none" dirty="0">
                <a:solidFill>
                  <a:schemeClr val="dk1"/>
                </a:solidFill>
                <a:latin typeface="Roboto" panose="02000000000000000000" pitchFamily="2" charset="0"/>
                <a:ea typeface="Roboto" panose="02000000000000000000" pitchFamily="2" charset="0"/>
              </a:rPr>
              <a:t>Art. 198. As ações e serviços públicos de saúde integram uma rede </a:t>
            </a:r>
            <a:r>
              <a:rPr lang="pt-BR" sz="2400" cap="none" dirty="0">
                <a:solidFill>
                  <a:schemeClr val="dk1"/>
                </a:solidFill>
                <a:highlight>
                  <a:srgbClr val="FFFF00"/>
                </a:highlight>
                <a:latin typeface="Roboto" panose="02000000000000000000" pitchFamily="2" charset="0"/>
                <a:ea typeface="Roboto" panose="02000000000000000000" pitchFamily="2" charset="0"/>
              </a:rPr>
              <a:t>regionalizada e </a:t>
            </a:r>
            <a:br>
              <a:rPr lang="pt-BR" sz="2400" cap="none" dirty="0">
                <a:solidFill>
                  <a:schemeClr val="dk1"/>
                </a:solidFill>
                <a:highlight>
                  <a:srgbClr val="FFFF00"/>
                </a:highlight>
                <a:latin typeface="Roboto" panose="02000000000000000000" pitchFamily="2" charset="0"/>
                <a:ea typeface="Roboto" panose="02000000000000000000" pitchFamily="2" charset="0"/>
              </a:rPr>
            </a:br>
            <a:r>
              <a:rPr lang="pt-BR" sz="2400" cap="none" dirty="0">
                <a:solidFill>
                  <a:schemeClr val="dk1"/>
                </a:solidFill>
                <a:highlight>
                  <a:srgbClr val="FFFF00"/>
                </a:highlight>
                <a:latin typeface="Roboto" panose="02000000000000000000" pitchFamily="2" charset="0"/>
                <a:ea typeface="Roboto" panose="02000000000000000000" pitchFamily="2" charset="0"/>
              </a:rPr>
              <a:t>hierarquizada e constituem um sistema único</a:t>
            </a:r>
            <a:r>
              <a:rPr lang="pt-BR" sz="2400" cap="none" dirty="0">
                <a:solidFill>
                  <a:schemeClr val="dk1"/>
                </a:solidFill>
                <a:latin typeface="Roboto" panose="02000000000000000000" pitchFamily="2" charset="0"/>
                <a:ea typeface="Roboto" panose="02000000000000000000" pitchFamily="2" charset="0"/>
              </a:rPr>
              <a:t>, organizado de acordo com as seguintes diretrizes:     </a:t>
            </a:r>
            <a:r>
              <a:rPr lang="pt-BR" sz="2400" u="sng" cap="none" dirty="0">
                <a:solidFill>
                  <a:schemeClr val="hlink"/>
                </a:solidFill>
                <a:latin typeface="Roboto" panose="02000000000000000000" pitchFamily="2" charset="0"/>
                <a:ea typeface="Roboto" panose="02000000000000000000" pitchFamily="2" charset="0"/>
                <a:hlinkClick r:id="rId3"/>
              </a:rPr>
              <a:t>(vide ADPF 672)</a:t>
            </a:r>
            <a:br>
              <a:rPr lang="pt-BR" sz="2400" u="sng" cap="none" dirty="0">
                <a:solidFill>
                  <a:schemeClr val="hlink"/>
                </a:solidFill>
                <a:latin typeface="Roboto" panose="02000000000000000000" pitchFamily="2" charset="0"/>
                <a:ea typeface="Roboto" panose="02000000000000000000" pitchFamily="2" charset="0"/>
              </a:rPr>
            </a:br>
            <a:r>
              <a:rPr lang="pt-BR" sz="2400" cap="none" dirty="0">
                <a:solidFill>
                  <a:schemeClr val="dk1"/>
                </a:solidFill>
                <a:latin typeface="Roboto" panose="02000000000000000000" pitchFamily="2" charset="0"/>
                <a:ea typeface="Roboto" panose="02000000000000000000" pitchFamily="2" charset="0"/>
              </a:rPr>
              <a:t>I - descentralização, com direção única em cada esfera de governo;</a:t>
            </a:r>
            <a:br>
              <a:rPr lang="pt-BR" sz="2400" cap="none" dirty="0">
                <a:solidFill>
                  <a:schemeClr val="dk1"/>
                </a:solidFill>
                <a:latin typeface="Roboto" panose="02000000000000000000" pitchFamily="2" charset="0"/>
                <a:ea typeface="Roboto" panose="02000000000000000000" pitchFamily="2" charset="0"/>
              </a:rPr>
            </a:br>
            <a:r>
              <a:rPr lang="pt-BR" sz="2400" cap="none" dirty="0">
                <a:solidFill>
                  <a:schemeClr val="dk1"/>
                </a:solidFill>
                <a:latin typeface="Roboto" panose="02000000000000000000" pitchFamily="2" charset="0"/>
                <a:ea typeface="Roboto" panose="02000000000000000000" pitchFamily="2" charset="0"/>
              </a:rPr>
              <a:t>II - </a:t>
            </a:r>
            <a:r>
              <a:rPr lang="pt-BR" sz="2400" cap="none" dirty="0">
                <a:solidFill>
                  <a:schemeClr val="dk1"/>
                </a:solidFill>
                <a:highlight>
                  <a:srgbClr val="FFFF00"/>
                </a:highlight>
                <a:latin typeface="Roboto" panose="02000000000000000000" pitchFamily="2" charset="0"/>
                <a:ea typeface="Roboto" panose="02000000000000000000" pitchFamily="2" charset="0"/>
              </a:rPr>
              <a:t>atendimento integral</a:t>
            </a:r>
            <a:r>
              <a:rPr lang="pt-BR" sz="2400" cap="none" dirty="0">
                <a:solidFill>
                  <a:schemeClr val="dk1"/>
                </a:solidFill>
                <a:latin typeface="Roboto" panose="02000000000000000000" pitchFamily="2" charset="0"/>
                <a:ea typeface="Roboto" panose="02000000000000000000" pitchFamily="2" charset="0"/>
              </a:rPr>
              <a:t>, com prioridade para as atividades preventivas, sem prejuízo dos serviços assistenciais;</a:t>
            </a:r>
            <a:br>
              <a:rPr lang="pt-BR" sz="2400" cap="none" dirty="0">
                <a:solidFill>
                  <a:schemeClr val="dk1"/>
                </a:solidFill>
                <a:latin typeface="Roboto" panose="02000000000000000000" pitchFamily="2" charset="0"/>
                <a:ea typeface="Roboto" panose="02000000000000000000" pitchFamily="2" charset="0"/>
              </a:rPr>
            </a:br>
            <a:r>
              <a:rPr lang="pt-BR" sz="2400" cap="none" dirty="0">
                <a:solidFill>
                  <a:schemeClr val="dk1"/>
                </a:solidFill>
                <a:latin typeface="Roboto" panose="02000000000000000000" pitchFamily="2" charset="0"/>
                <a:ea typeface="Roboto" panose="02000000000000000000" pitchFamily="2" charset="0"/>
              </a:rPr>
              <a:t>III - participação da comunidade.</a:t>
            </a:r>
            <a:endParaRPr lang="pt-BR" dirty="0"/>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1800" b="1" cap="none" dirty="0">
                <a:solidFill>
                  <a:schemeClr val="dk1"/>
                </a:solidFill>
                <a:latin typeface="Roboto" panose="02000000000000000000" pitchFamily="2" charset="0"/>
                <a:ea typeface="Roboto" panose="02000000000000000000" pitchFamily="2" charset="0"/>
              </a:rPr>
              <a:t>SAÚDE NA CONSTITUIÇÃO FEDERAL</a:t>
            </a:r>
            <a:endParaRPr lang="pt-BR"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a:bodyPr>
          <a:lstStyle/>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 1º o sistema único de saúde será financiado, nos termos do art. 195, com recursos do orçamento da seguridade social, da união, dos estados, do distrito federal e dos municípios, além de outras fontes. </a:t>
            </a:r>
          </a:p>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 2º A união, os estados, o distrito federal e os municípios aplicarão, anualmente, em ações e serviços públicos de saúde recursos mínimos derivados da aplicação de percentuais calculados sobre:</a:t>
            </a:r>
          </a:p>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I - no caso da união, a receita corrente líquida do respectivo exercício financeiro, não podendo ser inferior a 15% (quinze por cento);</a:t>
            </a:r>
          </a:p>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II – no caso dos estados e do distrito federal, o produto da arrecadação dos impostos a que se refere o art. 155 e dos recursos de que tratam os </a:t>
            </a:r>
            <a:r>
              <a:rPr lang="pt-BR" sz="1800" cap="none" dirty="0" err="1">
                <a:solidFill>
                  <a:schemeClr val="dk1"/>
                </a:solidFill>
                <a:latin typeface="Roboto" panose="02000000000000000000" pitchFamily="2" charset="0"/>
                <a:ea typeface="Roboto" panose="02000000000000000000" pitchFamily="2" charset="0"/>
              </a:rPr>
              <a:t>arts</a:t>
            </a:r>
            <a:r>
              <a:rPr lang="pt-BR" sz="1800" cap="none" dirty="0">
                <a:solidFill>
                  <a:schemeClr val="dk1"/>
                </a:solidFill>
                <a:latin typeface="Roboto" panose="02000000000000000000" pitchFamily="2" charset="0"/>
                <a:ea typeface="Roboto" panose="02000000000000000000" pitchFamily="2" charset="0"/>
              </a:rPr>
              <a:t>. 157 e 159, inciso I, alínea a, e inciso II, deduzidas as parcelas que forem transferidas aos respectivos municípios;</a:t>
            </a:r>
          </a:p>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III – no caso dos municípios e do distrito federal, o produto da arrecadação dos impostos a que se refere o art. 156 e dos recursos de que tratam os </a:t>
            </a:r>
            <a:r>
              <a:rPr lang="pt-BR" sz="1800" cap="none" dirty="0" err="1">
                <a:solidFill>
                  <a:schemeClr val="dk1"/>
                </a:solidFill>
                <a:latin typeface="Roboto" panose="02000000000000000000" pitchFamily="2" charset="0"/>
                <a:ea typeface="Roboto" panose="02000000000000000000" pitchFamily="2" charset="0"/>
              </a:rPr>
              <a:t>arts</a:t>
            </a:r>
            <a:r>
              <a:rPr lang="pt-BR" sz="1800" cap="none" dirty="0">
                <a:solidFill>
                  <a:schemeClr val="dk1"/>
                </a:solidFill>
                <a:latin typeface="Roboto" panose="02000000000000000000" pitchFamily="2" charset="0"/>
                <a:ea typeface="Roboto" panose="02000000000000000000" pitchFamily="2" charset="0"/>
              </a:rPr>
              <a:t>. 158 e 159, inciso I, alínea b e § 3º.</a:t>
            </a:r>
            <a:endParaRPr lang="pt-BR" sz="1600" dirty="0"/>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058206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1800" b="1" cap="none" dirty="0">
                <a:solidFill>
                  <a:schemeClr val="dk1"/>
                </a:solidFill>
                <a:latin typeface="Roboto" panose="02000000000000000000" pitchFamily="2" charset="0"/>
                <a:ea typeface="Roboto" panose="02000000000000000000" pitchFamily="2" charset="0"/>
              </a:rPr>
              <a:t>SAÚDE NA CONSTITUIÇÃO FEDERAL</a:t>
            </a:r>
            <a:endParaRPr lang="pt-BR"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lnSpcReduction="10000"/>
          </a:bodyPr>
          <a:lstStyle/>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 3º Lei complementar, que será reavaliada pelo menos a cada cinco anos, estabelecerá:        (Incluído pela Emenda Constitucional nº 29, de 2000)</a:t>
            </a:r>
          </a:p>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I - os percentuais de que tratam os incisos II e III do § 2º;    	  (Redação dada pela Emenda Constitucional nº 86, de 2015)</a:t>
            </a:r>
          </a:p>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II – os critérios de rateio dos recursos da União vinculados à saúde destinados aos Estados, ao Distrito Federal e aos Municípios, e dos Estados destinados a seus respectivos Municípios, objetivando a progressiva redução das disparidades regionais;         (Incluído pela Emenda Constitucional nº 29, de 2000)</a:t>
            </a:r>
          </a:p>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III – as normas de fiscalização, avaliação e controle das despesas com saúde nas esferas federal, estadual, distrital e municipal;         (Incluído pela Emenda Constitucional nº 29, de 2000)</a:t>
            </a:r>
          </a:p>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IV - (revogado).           (Redação dada pela Emenda Constitucional nº 86, de 2015)</a:t>
            </a:r>
          </a:p>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 4º Os gestores locais do sistema único de saúde poderão admitir agentes comunitários de saúde e agentes de combate às endemias por meio de processo seletivo público, de acordo com a natureza e complexidade de suas atribuições e requisitos específicos para sua atuação.         (Incluído pela Emenda Constitucional nº 51, de 2006)</a:t>
            </a:r>
          </a:p>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 5º Lei federal disporá sobre o regime jurídico, o piso salarial profissional nacional, as diretrizes para os Planos de Carreira e a regulamentação das atividades de agente comunitário de saúde e agente de combate às endemias, competindo à União, nos termos da lei, prestar assistência financeira complementar aos Estados, ao Distrito Federal e aos Municípios, para o cumprimento do referido piso salarial.         (Redação dada pela Emenda Constitucional nº 63, de 2010)         Regulamento</a:t>
            </a:r>
          </a:p>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 6º Além das hipóteses previstas no § 1º do art. 41 e no § 4º do art. 169 da Constituição Federal, o servidor que exerça funções equivalentes às de agente comunitário de saúde ou de agente de combate às endemias poderá perder o cargo em caso de descumprimento dos requisitos específicos, fixados em lei, para o seu exercício.         (Incluído pela Emenda Constitucional nº 51, de 2006)</a:t>
            </a:r>
            <a:endParaRPr lang="pt-BR" sz="1100" dirty="0"/>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274112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1800" b="1" cap="none" dirty="0">
                <a:solidFill>
                  <a:schemeClr val="dk1"/>
                </a:solidFill>
                <a:latin typeface="Roboto" panose="02000000000000000000" pitchFamily="2" charset="0"/>
                <a:ea typeface="Roboto" panose="02000000000000000000" pitchFamily="2" charset="0"/>
              </a:rPr>
              <a:t>SAÚDE NA CONSTITUIÇÃO FEDERAL</a:t>
            </a:r>
            <a:endParaRPr lang="pt-BR"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fontScale="85000" lnSpcReduction="20000"/>
          </a:bodyPr>
          <a:lstStyle/>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 Art. 199. A assistência à saúde é livre à iniciativa privada.</a:t>
            </a:r>
          </a:p>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 1º As instituições privadas poderão participar de forma complementar do sistema único de saúde, segundo diretrizes deste, mediante contrato de direito público ou convênio, tendo preferência as entidades filantrópicas e as sem fins lucrativos.</a:t>
            </a:r>
          </a:p>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 2º É vedada a destinação de recursos públicos para auxílios ou subvenções às instituições privadas com fins lucrativos.</a:t>
            </a:r>
          </a:p>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 3º - É vedada a participação direta ou indireta de empresas ou capitais estrangeiros na assistência à saúde no País, salvo nos casos previstos em lei.</a:t>
            </a:r>
          </a:p>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 4º A lei disporá sobre as condições e os requisitos que facilitem a remoção de órgãos, tecidos e substâncias humanas para fins de transplante, pesquisa e tratamento, bem como a coleta, processamento e transfusão de sangue e seus derivados, sendo vedado todo tipo de comercialização.</a:t>
            </a:r>
          </a:p>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 Art. 200. Ao sistema único de saúde compete, além de outras atribuições, nos termos da lei:</a:t>
            </a:r>
          </a:p>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I - controlar e fiscalizar procedimentos, produtos e substâncias de interesse para a saúde e participar da produção de medicamentos, equipamentos, imunobiológicos, hemoderivados e outros insumos;</a:t>
            </a:r>
          </a:p>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II - executar as ações de vigilância sanitária e epidemiológica, bem como as de saúde do trabalhador;</a:t>
            </a:r>
          </a:p>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III - ordenar a formação de recursos humanos na área de saúde;</a:t>
            </a:r>
          </a:p>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IV - participar da formulação da política e da execução das ações de saneamento básico;</a:t>
            </a:r>
          </a:p>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V - incrementar, em sua área de atuação, o desenvolvimento científico e tecnológico e a inovação;</a:t>
            </a:r>
          </a:p>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VI - fiscalizar e inspecionar alimentos, compreendido o controle de seu teor nutricional, bem como bebidas e águas para consumo humano;</a:t>
            </a:r>
          </a:p>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VII - participar do controle e fiscalização da produção, transporte, guarda e utilização de substâncias e produtos psicoativos, tóxicos e radioativos;</a:t>
            </a:r>
          </a:p>
          <a:p>
            <a:pPr algn="just">
              <a:lnSpc>
                <a:spcPct val="120000"/>
              </a:lnSpc>
            </a:pPr>
            <a:r>
              <a:rPr lang="pt-BR" sz="1200" cap="none" dirty="0">
                <a:solidFill>
                  <a:schemeClr val="dk1"/>
                </a:solidFill>
                <a:latin typeface="Roboto" panose="02000000000000000000" pitchFamily="2" charset="0"/>
                <a:ea typeface="Roboto" panose="02000000000000000000" pitchFamily="2" charset="0"/>
              </a:rPr>
              <a:t>VIII - colaborar na proteção do meio ambiente, nele compreendido o do trabalho.</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677910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1800" b="1" dirty="0">
                <a:solidFill>
                  <a:schemeClr val="dk1"/>
                </a:solidFill>
              </a:rPr>
              <a:t>Lei 8.080/90</a:t>
            </a:r>
            <a:endParaRPr lang="pt-BR"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a:bodyPr>
          <a:lstStyle/>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Art. 2º A saúde é um direito fundamental do ser humano, devendo o Estado prover as condições indispensáveis ao seu pleno exercício.</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 1º O dever do Estado de garantir a saúde consiste na formulação e execução de políticas econômicas e sociais que visem à redução de riscos de doenças e de outros agravos e no estabelecimento de condições que assegurem acesso universal e igualitário às ações e aos serviços para a sua promoção, proteção e recuperação. (...)</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Art. 4º O conjunto de ações e serviços de saúde, prestados por órgãos e instituições públicas federais, estaduais e municipais, da Administração direta e indireta e das fundações mantidas pelo Poder Público, constitui o Sistema Único de Saúde (SUS). (...)</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Art. 6º Estão incluídas ainda no campo de atuação do Sistema Único de Saúde (SUS):</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I - a execução de ações: (...)</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d) de assistência terapêutica integral, inclusive farmacêutica;</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26961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cae7f6aa46_0_1"/>
          <p:cNvSpPr txBox="1">
            <a:spLocks noGrp="1"/>
          </p:cNvSpPr>
          <p:nvPr>
            <p:ph type="title"/>
          </p:nvPr>
        </p:nvSpPr>
        <p:spPr>
          <a:xfrm>
            <a:off x="556650" y="337050"/>
            <a:ext cx="10738800" cy="51159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chemeClr val="lt2"/>
              </a:buClr>
              <a:buSzPts val="3200"/>
              <a:buFont typeface="Lustria"/>
              <a:buNone/>
            </a:pPr>
            <a:endParaRPr sz="2000">
              <a:solidFill>
                <a:schemeClr val="dk1"/>
              </a:solidFill>
            </a:endParaRPr>
          </a:p>
          <a:p>
            <a:pPr marL="0" lvl="0" indent="0" algn="ctr" rtl="0">
              <a:lnSpc>
                <a:spcPct val="150000"/>
              </a:lnSpc>
              <a:spcBef>
                <a:spcPts val="0"/>
              </a:spcBef>
              <a:spcAft>
                <a:spcPts val="0"/>
              </a:spcAft>
              <a:buClr>
                <a:schemeClr val="lt2"/>
              </a:buClr>
              <a:buSzPts val="3200"/>
              <a:buFont typeface="Lustria"/>
              <a:buNone/>
            </a:pPr>
            <a:endParaRPr sz="2000">
              <a:solidFill>
                <a:schemeClr val="dk1"/>
              </a:solidFill>
            </a:endParaRPr>
          </a:p>
          <a:p>
            <a:pPr marL="0" lvl="0" indent="0" algn="ctr" rtl="0">
              <a:lnSpc>
                <a:spcPct val="150000"/>
              </a:lnSpc>
              <a:spcBef>
                <a:spcPts val="0"/>
              </a:spcBef>
              <a:spcAft>
                <a:spcPts val="0"/>
              </a:spcAft>
              <a:buClr>
                <a:schemeClr val="lt2"/>
              </a:buClr>
              <a:buSzPts val="3200"/>
              <a:buFont typeface="Lustria"/>
              <a:buNone/>
            </a:pPr>
            <a:endParaRPr sz="2000">
              <a:solidFill>
                <a:schemeClr val="dk1"/>
              </a:solidFill>
            </a:endParaRPr>
          </a:p>
        </p:txBody>
      </p:sp>
      <p:sp>
        <p:nvSpPr>
          <p:cNvPr id="185" name="Google Shape;185;gcae7f6aa46_0_1"/>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pic>
        <p:nvPicPr>
          <p:cNvPr id="186" name="Google Shape;186;gcae7f6aa46_0_1"/>
          <p:cNvPicPr preferRelativeResize="0"/>
          <p:nvPr/>
        </p:nvPicPr>
        <p:blipFill>
          <a:blip r:embed="rId3">
            <a:alphaModFix/>
          </a:blip>
          <a:stretch>
            <a:fillRect/>
          </a:stretch>
        </p:blipFill>
        <p:spPr>
          <a:xfrm>
            <a:off x="1808175" y="453225"/>
            <a:ext cx="8658598" cy="59386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1800" b="1" dirty="0">
                <a:solidFill>
                  <a:schemeClr val="dk1"/>
                </a:solidFill>
              </a:rPr>
              <a:t>Medicamentos – lei 8.080</a:t>
            </a:r>
            <a:endParaRPr lang="pt-BR"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a:bodyPr>
          <a:lstStyle/>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Art. 19-M. A assistência terapêutica integral a que se refere a alínea d do inciso I do art. 6º consiste em:</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I - dispensação de medicamentos e produtos de interesse para a saúde, cuja prescrição esteja em conformidade com as diretrizes terapêuticas definidas em protocolo clínico para a doença ou o agravo à saúde a ser tratado ou, na falta do protocolo, em conformidade com o disposto no art. 19-P; (...)</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Art. 19-P.  Na falta de protocolo clínico ou de diretriz terapêutica, a dispensação será realizada:</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I - com base nas relações de medicamentos instituídas pelo gestor federal do SUS, observadas as competências estabelecidas nesta Lei, e a responsabilidade pelo fornecimento será pactuada na Comissão </a:t>
            </a:r>
            <a:r>
              <a:rPr lang="pt-BR" sz="1600" cap="none" dirty="0" err="1">
                <a:solidFill>
                  <a:schemeClr val="dk1"/>
                </a:solidFill>
                <a:latin typeface="Roboto" panose="02000000000000000000" pitchFamily="2" charset="0"/>
                <a:ea typeface="Roboto" panose="02000000000000000000" pitchFamily="2" charset="0"/>
              </a:rPr>
              <a:t>Intergestores</a:t>
            </a:r>
            <a:r>
              <a:rPr lang="pt-BR" sz="1600" cap="none" dirty="0">
                <a:solidFill>
                  <a:schemeClr val="dk1"/>
                </a:solidFill>
                <a:latin typeface="Roboto" panose="02000000000000000000" pitchFamily="2" charset="0"/>
                <a:ea typeface="Roboto" panose="02000000000000000000" pitchFamily="2" charset="0"/>
              </a:rPr>
              <a:t> Tripartite;</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II - no âmbito de cada Estado e do Distrito Federal, de forma suplementar, com base nas relações de medicamentos instituídas pelos gestores estaduais do SUS, e a responsabilidade pelo fornecimento será pactuada na Comissão </a:t>
            </a:r>
            <a:r>
              <a:rPr lang="pt-BR" sz="1600" cap="none" dirty="0" err="1">
                <a:solidFill>
                  <a:schemeClr val="dk1"/>
                </a:solidFill>
                <a:latin typeface="Roboto" panose="02000000000000000000" pitchFamily="2" charset="0"/>
                <a:ea typeface="Roboto" panose="02000000000000000000" pitchFamily="2" charset="0"/>
              </a:rPr>
              <a:t>Intergestores</a:t>
            </a:r>
            <a:r>
              <a:rPr lang="pt-BR" sz="1600" cap="none" dirty="0">
                <a:solidFill>
                  <a:schemeClr val="dk1"/>
                </a:solidFill>
                <a:latin typeface="Roboto" panose="02000000000000000000" pitchFamily="2" charset="0"/>
                <a:ea typeface="Roboto" panose="02000000000000000000" pitchFamily="2" charset="0"/>
              </a:rPr>
              <a:t> Bipartite;</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III - no âmbito de cada Município, de forma suplementar, com base nas relações de medicamentos instituídas pelos gestores municipais do SUS, e a responsabilidade pelo fornecimento será pactuada no Conselho Municipal de Saúde.</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590448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1800" b="1" dirty="0">
                <a:solidFill>
                  <a:schemeClr val="dk1"/>
                </a:solidFill>
              </a:rPr>
              <a:t>Medicamentos – lei 8.080</a:t>
            </a:r>
            <a:endParaRPr lang="pt-BR"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a:bodyPr>
          <a:lstStyle/>
          <a:p>
            <a:pPr algn="just">
              <a:lnSpc>
                <a:spcPct val="120000"/>
              </a:lnSpc>
            </a:pPr>
            <a:r>
              <a:rPr lang="pt-BR" sz="2400" cap="none" dirty="0">
                <a:solidFill>
                  <a:schemeClr val="dk1"/>
                </a:solidFill>
                <a:latin typeface="Roboto" panose="02000000000000000000" pitchFamily="2" charset="0"/>
                <a:ea typeface="Roboto" panose="02000000000000000000" pitchFamily="2" charset="0"/>
              </a:rPr>
              <a:t>Art. 19-Q. A incorporação, a exclusão ou a alteração pelo SUS de novos medicamentos, produtos e procedimentos, bem como a constituição ou a alteração de protocolo clínico ou de diretriz terapêutica, são atribuições do Ministério da Saúde, assessorado pela Comissão Nacional de Incorporação de Tecnologias no SUS.</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68468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Medicamentos - </a:t>
            </a:r>
            <a:r>
              <a:rPr lang="pt-BR" sz="2500" b="1" dirty="0" err="1">
                <a:solidFill>
                  <a:schemeClr val="dk1"/>
                </a:solidFill>
                <a:latin typeface="Roboto" panose="02000000000000000000" pitchFamily="2" charset="0"/>
                <a:ea typeface="Roboto" panose="02000000000000000000" pitchFamily="2" charset="0"/>
              </a:rPr>
              <a:t>stj</a:t>
            </a:r>
            <a:endParaRPr lang="pt-BR" sz="25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302885"/>
            <a:ext cx="10095104" cy="5102729"/>
          </a:xfrm>
        </p:spPr>
        <p:txBody>
          <a:bodyPr>
            <a:normAutofit/>
          </a:bodyPr>
          <a:lstStyle/>
          <a:p>
            <a:pPr algn="just">
              <a:lnSpc>
                <a:spcPct val="120000"/>
              </a:lnSpc>
            </a:pPr>
            <a:r>
              <a:rPr lang="pt-BR" sz="2400" cap="none" dirty="0">
                <a:solidFill>
                  <a:schemeClr val="dk1"/>
                </a:solidFill>
                <a:latin typeface="Roboto" panose="02000000000000000000" pitchFamily="2" charset="0"/>
                <a:ea typeface="Roboto" panose="02000000000000000000" pitchFamily="2" charset="0"/>
              </a:rPr>
              <a:t>O laudo médico apresentado pela parte não vincula o julgador, isto é, cabe ao juiz avaliar o laudo e verificar se as informações constantes nele são suficientes para a formação de seu convencimento quanto à imprescindibilidade do medicamento. STJ. 1ª Seção. </a:t>
            </a:r>
            <a:r>
              <a:rPr lang="pt-BR" sz="2400" cap="none" dirty="0" err="1">
                <a:solidFill>
                  <a:schemeClr val="dk1"/>
                </a:solidFill>
                <a:latin typeface="Roboto" panose="02000000000000000000" pitchFamily="2" charset="0"/>
                <a:ea typeface="Roboto" panose="02000000000000000000" pitchFamily="2" charset="0"/>
              </a:rPr>
              <a:t>EDcl</a:t>
            </a:r>
            <a:r>
              <a:rPr lang="pt-BR" sz="2400" cap="none" dirty="0">
                <a:solidFill>
                  <a:schemeClr val="dk1"/>
                </a:solidFill>
                <a:latin typeface="Roboto" panose="02000000000000000000" pitchFamily="2" charset="0"/>
                <a:ea typeface="Roboto" panose="02000000000000000000" pitchFamily="2" charset="0"/>
              </a:rPr>
              <a:t> no </a:t>
            </a:r>
            <a:r>
              <a:rPr lang="pt-BR" sz="2400" cap="none" dirty="0" err="1">
                <a:solidFill>
                  <a:schemeClr val="dk1"/>
                </a:solidFill>
                <a:latin typeface="Roboto" panose="02000000000000000000" pitchFamily="2" charset="0"/>
                <a:ea typeface="Roboto" panose="02000000000000000000" pitchFamily="2" charset="0"/>
              </a:rPr>
              <a:t>REsp</a:t>
            </a:r>
            <a:r>
              <a:rPr lang="pt-BR" sz="2400" cap="none" dirty="0">
                <a:solidFill>
                  <a:schemeClr val="dk1"/>
                </a:solidFill>
                <a:latin typeface="Roboto" panose="02000000000000000000" pitchFamily="2" charset="0"/>
                <a:ea typeface="Roboto" panose="02000000000000000000" pitchFamily="2" charset="0"/>
              </a:rPr>
              <a:t> 1.657.156-RJ, Rel. Min. Benedito Gonçalves, julgado em 12/09/2018 (recurso repetitivo) (Info 633).</a:t>
            </a:r>
          </a:p>
          <a:p>
            <a:pPr algn="just">
              <a:lnSpc>
                <a:spcPct val="120000"/>
              </a:lnSpc>
            </a:pPr>
            <a:r>
              <a:rPr lang="pt-BR" sz="2400" cap="none" dirty="0">
                <a:solidFill>
                  <a:schemeClr val="dk1"/>
                </a:solidFill>
                <a:latin typeface="Roboto" panose="02000000000000000000" pitchFamily="2" charset="0"/>
                <a:ea typeface="Roboto" panose="02000000000000000000" pitchFamily="2" charset="0"/>
              </a:rPr>
              <a:t>“(...) Ressalte-se, ainda, que não há no ordenamento, jurídico brasileiro qualquer exigência que condicione o fornecimento de medicamento à prescrição exclusivamente por médico da rede pública. (...)” (STJ. </a:t>
            </a:r>
            <a:r>
              <a:rPr lang="pt-BR" sz="2400" cap="none" dirty="0" err="1">
                <a:solidFill>
                  <a:schemeClr val="dk1"/>
                </a:solidFill>
                <a:latin typeface="Roboto" panose="02000000000000000000" pitchFamily="2" charset="0"/>
                <a:ea typeface="Roboto" panose="02000000000000000000" pitchFamily="2" charset="0"/>
              </a:rPr>
              <a:t>AgInt</a:t>
            </a:r>
            <a:r>
              <a:rPr lang="pt-BR" sz="2400" cap="none" dirty="0">
                <a:solidFill>
                  <a:schemeClr val="dk1"/>
                </a:solidFill>
                <a:latin typeface="Roboto" panose="02000000000000000000" pitchFamily="2" charset="0"/>
                <a:ea typeface="Roboto" panose="02000000000000000000" pitchFamily="2" charset="0"/>
              </a:rPr>
              <a:t> no </a:t>
            </a:r>
            <a:r>
              <a:rPr lang="pt-BR" sz="2400" cap="none" dirty="0" err="1">
                <a:solidFill>
                  <a:schemeClr val="dk1"/>
                </a:solidFill>
                <a:latin typeface="Roboto" panose="02000000000000000000" pitchFamily="2" charset="0"/>
                <a:ea typeface="Roboto" panose="02000000000000000000" pitchFamily="2" charset="0"/>
              </a:rPr>
              <a:t>REsp</a:t>
            </a:r>
            <a:r>
              <a:rPr lang="pt-BR" sz="2400" cap="none" dirty="0">
                <a:solidFill>
                  <a:schemeClr val="dk1"/>
                </a:solidFill>
                <a:latin typeface="Roboto" panose="02000000000000000000" pitchFamily="2" charset="0"/>
                <a:ea typeface="Roboto" panose="02000000000000000000" pitchFamily="2" charset="0"/>
              </a:rPr>
              <a:t> 1.309.793/RJ, Rel. Min. Napoleão Nunes Maia Filho, </a:t>
            </a:r>
            <a:r>
              <a:rPr lang="pt-BR" sz="2400" cap="none" dirty="0" err="1">
                <a:solidFill>
                  <a:schemeClr val="dk1"/>
                </a:solidFill>
                <a:latin typeface="Roboto" panose="02000000000000000000" pitchFamily="2" charset="0"/>
                <a:ea typeface="Roboto" panose="02000000000000000000" pitchFamily="2" charset="0"/>
              </a:rPr>
              <a:t>DJe</a:t>
            </a:r>
            <a:r>
              <a:rPr lang="pt-BR" sz="2400" cap="none" dirty="0">
                <a:solidFill>
                  <a:schemeClr val="dk1"/>
                </a:solidFill>
                <a:latin typeface="Roboto" panose="02000000000000000000" pitchFamily="2" charset="0"/>
                <a:ea typeface="Roboto" panose="02000000000000000000" pitchFamily="2" charset="0"/>
              </a:rPr>
              <a:t> de 07/04/2017).</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440067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cap="none" dirty="0">
                <a:solidFill>
                  <a:schemeClr val="dk1"/>
                </a:solidFill>
                <a:latin typeface="Roboto" panose="02000000000000000000" pitchFamily="2" charset="0"/>
                <a:ea typeface="Roboto" panose="02000000000000000000" pitchFamily="2" charset="0"/>
              </a:rPr>
              <a:t>INTRODUÇÃO</a:t>
            </a: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a:bodyPr>
          <a:lstStyle/>
          <a:p>
            <a:pPr algn="just">
              <a:lnSpc>
                <a:spcPct val="120000"/>
              </a:lnSpc>
              <a:buFont typeface="Arial" panose="020B0604020202020204" pitchFamily="34" charset="0"/>
              <a:buChar char="•"/>
            </a:pPr>
            <a:r>
              <a:rPr lang="pt-BR" sz="2400" dirty="0">
                <a:solidFill>
                  <a:schemeClr val="dk1"/>
                </a:solidFill>
                <a:latin typeface="Roboto" panose="02000000000000000000" pitchFamily="2" charset="0"/>
                <a:ea typeface="Roboto" panose="02000000000000000000" pitchFamily="2" charset="0"/>
              </a:rPr>
              <a:t> Saúde é um direito de segunda dimensão</a:t>
            </a:r>
          </a:p>
          <a:p>
            <a:pPr algn="just">
              <a:lnSpc>
                <a:spcPct val="120000"/>
              </a:lnSpc>
              <a:buFont typeface="Arial" panose="020B0604020202020204" pitchFamily="34" charset="0"/>
              <a:buChar char="•"/>
            </a:pPr>
            <a:r>
              <a:rPr lang="pt-BR" sz="2400" dirty="0">
                <a:solidFill>
                  <a:schemeClr val="dk1"/>
                </a:solidFill>
                <a:latin typeface="Roboto" panose="02000000000000000000" pitchFamily="2" charset="0"/>
                <a:ea typeface="Roboto" panose="02000000000000000000" pitchFamily="2" charset="0"/>
              </a:rPr>
              <a:t> Saúde é um direito social previsto no art. 6º da Constituição</a:t>
            </a:r>
          </a:p>
          <a:p>
            <a:pPr algn="just">
              <a:lnSpc>
                <a:spcPct val="120000"/>
              </a:lnSpc>
              <a:buFont typeface="Arial" panose="020B0604020202020204" pitchFamily="34" charset="0"/>
              <a:buChar char="•"/>
            </a:pPr>
            <a:r>
              <a:rPr lang="pt-BR" sz="2400" dirty="0">
                <a:solidFill>
                  <a:schemeClr val="dk1"/>
                </a:solidFill>
                <a:latin typeface="Roboto" panose="02000000000000000000" pitchFamily="2" charset="0"/>
                <a:ea typeface="Roboto" panose="02000000000000000000" pitchFamily="2" charset="0"/>
              </a:rPr>
              <a:t> Escolhas trágicas: Celso de Mello – “nada mais exprimem senão o estado de tensão dialética entre a necessidade estatal de tornar concretas e reais as ações e prestações de saúde em favor das pessoas, de um lado, e as dificuldades governamentais de viabilizar a alocação de recursos financeiros, sempre tão dramaticamente escassos, de outro” (voto — SL 47-AgR/PE, j. 17.03.2010).</a:t>
            </a:r>
          </a:p>
          <a:p>
            <a:pPr algn="just">
              <a:lnSpc>
                <a:spcPct val="120000"/>
              </a:lnSpc>
              <a:buFont typeface="Arial" panose="020B0604020202020204" pitchFamily="34" charset="0"/>
              <a:buChar char="•"/>
            </a:pPr>
            <a:endParaRPr lang="pt-BR" dirty="0"/>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61159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44083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Medicamentos – TEMA 106 DO STJ</a:t>
            </a:r>
            <a:endParaRPr lang="pt-BR" sz="25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lnSpcReduction="10000"/>
          </a:bodyPr>
          <a:lstStyle/>
          <a:p>
            <a:pPr algn="just">
              <a:lnSpc>
                <a:spcPct val="120000"/>
              </a:lnSpc>
            </a:pPr>
            <a:r>
              <a:rPr lang="pt-BR" sz="2400" cap="none" dirty="0">
                <a:solidFill>
                  <a:schemeClr val="dk1"/>
                </a:solidFill>
                <a:latin typeface="Roboto" panose="02000000000000000000" pitchFamily="2" charset="0"/>
                <a:ea typeface="Roboto" panose="02000000000000000000" pitchFamily="2" charset="0"/>
              </a:rPr>
              <a:t>A concessão dos medicamentos não incorporados em atos normativos do SUS exige a presença cumulativa dos seguintes requisitos:</a:t>
            </a:r>
          </a:p>
          <a:p>
            <a:pPr algn="just">
              <a:lnSpc>
                <a:spcPct val="120000"/>
              </a:lnSpc>
            </a:pPr>
            <a:r>
              <a:rPr lang="pt-BR" sz="2400" cap="none" dirty="0">
                <a:solidFill>
                  <a:schemeClr val="dk1"/>
                </a:solidFill>
                <a:latin typeface="Roboto" panose="02000000000000000000" pitchFamily="2" charset="0"/>
                <a:ea typeface="Roboto" panose="02000000000000000000" pitchFamily="2" charset="0"/>
              </a:rPr>
              <a:t>a) Comprovação, por meio de laudo médico fundamentado e circunstanciado expedido por médico que assiste o paciente, da imprescindibilidade ou necessidade do medicamento, assim como da ineficácia, para o tratamento da moléstia, dos fármacos fornecidos pelo SUS;</a:t>
            </a:r>
          </a:p>
          <a:p>
            <a:pPr algn="just">
              <a:lnSpc>
                <a:spcPct val="120000"/>
              </a:lnSpc>
            </a:pPr>
            <a:r>
              <a:rPr lang="pt-BR" sz="2400" cap="none" dirty="0">
                <a:solidFill>
                  <a:schemeClr val="dk1"/>
                </a:solidFill>
                <a:latin typeface="Roboto" panose="02000000000000000000" pitchFamily="2" charset="0"/>
                <a:ea typeface="Roboto" panose="02000000000000000000" pitchFamily="2" charset="0"/>
              </a:rPr>
              <a:t>b) incapacidade financeira de arcar com o custo do medicamento prescrito;</a:t>
            </a:r>
          </a:p>
          <a:p>
            <a:pPr algn="just">
              <a:lnSpc>
                <a:spcPct val="120000"/>
              </a:lnSpc>
            </a:pPr>
            <a:r>
              <a:rPr lang="pt-BR" sz="2400" cap="none" dirty="0">
                <a:solidFill>
                  <a:schemeClr val="dk1"/>
                </a:solidFill>
                <a:latin typeface="Roboto" panose="02000000000000000000" pitchFamily="2" charset="0"/>
                <a:ea typeface="Roboto" panose="02000000000000000000" pitchFamily="2" charset="0"/>
              </a:rPr>
              <a:t>c) existência de registro do medicamento na ANVISA, observados os usos autorizados pela agência.</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424231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Medicamentos – TEMA 106 DO STJ</a:t>
            </a:r>
            <a:endParaRPr lang="pt-BR" sz="25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fontScale="85000" lnSpcReduction="20000"/>
          </a:bodyPr>
          <a:lstStyle/>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Em, 25/04/2018, o STJ, ao julgar o </a:t>
            </a:r>
            <a:r>
              <a:rPr lang="pt-BR" sz="1600" cap="none" dirty="0" err="1">
                <a:solidFill>
                  <a:schemeClr val="dk1"/>
                </a:solidFill>
                <a:latin typeface="Roboto" panose="02000000000000000000" pitchFamily="2" charset="0"/>
                <a:ea typeface="Roboto" panose="02000000000000000000" pitchFamily="2" charset="0"/>
              </a:rPr>
              <a:t>REsp</a:t>
            </a:r>
            <a:r>
              <a:rPr lang="pt-BR" sz="1600" cap="none" dirty="0">
                <a:solidFill>
                  <a:schemeClr val="dk1"/>
                </a:solidFill>
                <a:latin typeface="Roboto" panose="02000000000000000000" pitchFamily="2" charset="0"/>
                <a:ea typeface="Roboto" panose="02000000000000000000" pitchFamily="2" charset="0"/>
              </a:rPr>
              <a:t> 1.657.156-RJ (Info 625), afirmou que o poder público é obrigado a conceder medicamentos mesmo que não estejam incorporados em atos normativos do SUS, desde que cumpridos três requisitos.</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Em 12/09/2018, o STJ decidiu retificar o terceiro requisito da tese anteriormente fixada:</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A concessão dos medicamentos não incorporados em atos normativos do SUS exige a presença cumulativa dos seguintes requisitos: (...)</a:t>
            </a:r>
          </a:p>
          <a:p>
            <a:pPr algn="just">
              <a:lnSpc>
                <a:spcPct val="120000"/>
              </a:lnSpc>
            </a:pPr>
            <a:endParaRPr lang="pt-BR" sz="1600" cap="none" dirty="0">
              <a:solidFill>
                <a:schemeClr val="dk1"/>
              </a:solidFill>
              <a:latin typeface="Roboto" panose="02000000000000000000" pitchFamily="2" charset="0"/>
              <a:ea typeface="Roboto" panose="02000000000000000000" pitchFamily="2" charset="0"/>
            </a:endParaRPr>
          </a:p>
          <a:p>
            <a:pPr algn="just">
              <a:lnSpc>
                <a:spcPct val="120000"/>
              </a:lnSpc>
            </a:pPr>
            <a:endParaRPr lang="pt-BR" sz="1600" cap="none" dirty="0">
              <a:solidFill>
                <a:schemeClr val="dk1"/>
              </a:solidFill>
              <a:latin typeface="Roboto" panose="02000000000000000000" pitchFamily="2" charset="0"/>
              <a:ea typeface="Roboto" panose="02000000000000000000" pitchFamily="2" charset="0"/>
            </a:endParaRPr>
          </a:p>
          <a:p>
            <a:pPr algn="just">
              <a:lnSpc>
                <a:spcPct val="120000"/>
              </a:lnSpc>
            </a:pPr>
            <a:endParaRPr lang="pt-BR" sz="1600" cap="none" dirty="0">
              <a:solidFill>
                <a:schemeClr val="dk1"/>
              </a:solidFill>
              <a:latin typeface="Roboto" panose="02000000000000000000" pitchFamily="2" charset="0"/>
              <a:ea typeface="Roboto" panose="02000000000000000000" pitchFamily="2" charset="0"/>
            </a:endParaRPr>
          </a:p>
          <a:p>
            <a:pPr algn="just">
              <a:lnSpc>
                <a:spcPct val="120000"/>
              </a:lnSpc>
            </a:pPr>
            <a:endParaRPr lang="pt-BR" sz="1600" cap="none" dirty="0">
              <a:solidFill>
                <a:schemeClr val="dk1"/>
              </a:solidFill>
              <a:latin typeface="Roboto" panose="02000000000000000000" pitchFamily="2" charset="0"/>
              <a:ea typeface="Roboto" panose="02000000000000000000" pitchFamily="2" charset="0"/>
            </a:endParaRP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O que o STJ quis dizer com essa mudança:</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 Em regra, não é possível que o paciente exija do poder público o fornecimento de medicamento para uso off-</a:t>
            </a:r>
            <a:r>
              <a:rPr lang="pt-BR" sz="1600" cap="none" dirty="0" err="1">
                <a:solidFill>
                  <a:schemeClr val="dk1"/>
                </a:solidFill>
                <a:latin typeface="Roboto" panose="02000000000000000000" pitchFamily="2" charset="0"/>
                <a:ea typeface="Roboto" panose="02000000000000000000" pitchFamily="2" charset="0"/>
              </a:rPr>
              <a:t>label</a:t>
            </a:r>
            <a:r>
              <a:rPr lang="pt-BR" sz="1600" cap="none" dirty="0">
                <a:solidFill>
                  <a:schemeClr val="dk1"/>
                </a:solidFill>
                <a:latin typeface="Roboto" panose="02000000000000000000" pitchFamily="2" charset="0"/>
                <a:ea typeface="Roboto" panose="02000000000000000000" pitchFamily="2" charset="0"/>
              </a:rPr>
              <a:t>;</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 Excepcionalmente, será possível que o paciente exija este medicamento caso esse determinado uso fora da bula (off-</a:t>
            </a:r>
            <a:r>
              <a:rPr lang="pt-BR" sz="1600" cap="none" dirty="0" err="1">
                <a:solidFill>
                  <a:schemeClr val="dk1"/>
                </a:solidFill>
                <a:latin typeface="Roboto" panose="02000000000000000000" pitchFamily="2" charset="0"/>
                <a:ea typeface="Roboto" panose="02000000000000000000" pitchFamily="2" charset="0"/>
              </a:rPr>
              <a:t>label</a:t>
            </a:r>
            <a:r>
              <a:rPr lang="pt-BR" sz="1600" cap="none" dirty="0">
                <a:solidFill>
                  <a:schemeClr val="dk1"/>
                </a:solidFill>
                <a:latin typeface="Roboto" panose="02000000000000000000" pitchFamily="2" charset="0"/>
                <a:ea typeface="Roboto" panose="02000000000000000000" pitchFamily="2" charset="0"/>
              </a:rPr>
              <a:t>) tenha sido autorizado pela ANVISA.</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Em outras palavras, o requisito do registro na ANVISA afasta a possibilidade de fornecimento de medicamento para uso off-</a:t>
            </a:r>
            <a:r>
              <a:rPr lang="pt-BR" sz="1600" cap="none" dirty="0" err="1">
                <a:solidFill>
                  <a:schemeClr val="dk1"/>
                </a:solidFill>
                <a:latin typeface="Roboto" panose="02000000000000000000" pitchFamily="2" charset="0"/>
                <a:ea typeface="Roboto" panose="02000000000000000000" pitchFamily="2" charset="0"/>
              </a:rPr>
              <a:t>label</a:t>
            </a:r>
            <a:r>
              <a:rPr lang="pt-BR" sz="1600" cap="none" dirty="0">
                <a:solidFill>
                  <a:schemeClr val="dk1"/>
                </a:solidFill>
                <a:latin typeface="Roboto" panose="02000000000000000000" pitchFamily="2" charset="0"/>
                <a:ea typeface="Roboto" panose="02000000000000000000" pitchFamily="2" charset="0"/>
              </a:rPr>
              <a:t>, salvo se autorizado pela ANVISA.</a:t>
            </a:r>
          </a:p>
          <a:p>
            <a:pPr algn="just">
              <a:lnSpc>
                <a:spcPct val="120000"/>
              </a:lnSpc>
            </a:pPr>
            <a:endParaRPr lang="pt-BR" sz="1600" cap="none" dirty="0">
              <a:solidFill>
                <a:schemeClr val="dk1"/>
              </a:solidFill>
              <a:latin typeface="Roboto" panose="02000000000000000000" pitchFamily="2" charset="0"/>
              <a:ea typeface="Roboto" panose="02000000000000000000" pitchFamily="2" charset="0"/>
            </a:endParaRP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graphicFrame>
        <p:nvGraphicFramePr>
          <p:cNvPr id="3" name="Tabela 3">
            <a:extLst>
              <a:ext uri="{FF2B5EF4-FFF2-40B4-BE49-F238E27FC236}">
                <a16:creationId xmlns:a16="http://schemas.microsoft.com/office/drawing/2014/main" id="{811047A5-146C-4FD5-A91B-A867ABCAA575}"/>
              </a:ext>
            </a:extLst>
          </p:cNvPr>
          <p:cNvGraphicFramePr>
            <a:graphicFrameLocks noGrp="1"/>
          </p:cNvGraphicFramePr>
          <p:nvPr>
            <p:extLst>
              <p:ext uri="{D42A27DB-BD31-4B8C-83A1-F6EECF244321}">
                <p14:modId xmlns:p14="http://schemas.microsoft.com/office/powerpoint/2010/main" val="3082689855"/>
              </p:ext>
            </p:extLst>
          </p:nvPr>
        </p:nvGraphicFramePr>
        <p:xfrm>
          <a:off x="977370" y="2858205"/>
          <a:ext cx="9766830" cy="1222456"/>
        </p:xfrm>
        <a:graphic>
          <a:graphicData uri="http://schemas.openxmlformats.org/drawingml/2006/table">
            <a:tbl>
              <a:tblPr firstRow="1" bandRow="1">
                <a:tableStyleId>{5C22544A-7EE6-4342-B048-85BDC9FD1C3A}</a:tableStyleId>
              </a:tblPr>
              <a:tblGrid>
                <a:gridCol w="4883415">
                  <a:extLst>
                    <a:ext uri="{9D8B030D-6E8A-4147-A177-3AD203B41FA5}">
                      <a16:colId xmlns:a16="http://schemas.microsoft.com/office/drawing/2014/main" val="1361533013"/>
                    </a:ext>
                  </a:extLst>
                </a:gridCol>
                <a:gridCol w="4883415">
                  <a:extLst>
                    <a:ext uri="{9D8B030D-6E8A-4147-A177-3AD203B41FA5}">
                      <a16:colId xmlns:a16="http://schemas.microsoft.com/office/drawing/2014/main" val="1959376550"/>
                    </a:ext>
                  </a:extLst>
                </a:gridCol>
              </a:tblGrid>
              <a:tr h="483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500" cap="none" dirty="0">
                          <a:solidFill>
                            <a:schemeClr val="dk1"/>
                          </a:solidFill>
                          <a:latin typeface="Roboto" panose="02000000000000000000" pitchFamily="2" charset="0"/>
                          <a:ea typeface="Roboto" panose="02000000000000000000" pitchFamily="2" charset="0"/>
                        </a:rPr>
                        <a:t>Redação original</a:t>
                      </a:r>
                    </a:p>
                    <a:p>
                      <a:pPr algn="ctr"/>
                      <a:endParaRPr lang="pt-BR" sz="1500" dirty="0"/>
                    </a:p>
                  </a:txBody>
                  <a:tcPr/>
                </a:tc>
                <a:tc>
                  <a:txBody>
                    <a:bodyPr/>
                    <a:lstStyle/>
                    <a:p>
                      <a:pPr algn="ctr"/>
                      <a:r>
                        <a:rPr lang="pt-BR" sz="1500" cap="none" dirty="0">
                          <a:solidFill>
                            <a:schemeClr val="dk1"/>
                          </a:solidFill>
                          <a:latin typeface="Roboto" panose="02000000000000000000" pitchFamily="2" charset="0"/>
                          <a:ea typeface="Roboto" panose="02000000000000000000" pitchFamily="2" charset="0"/>
                        </a:rPr>
                        <a:t>Redação após os embargos</a:t>
                      </a:r>
                      <a:endParaRPr lang="pt-BR" sz="1500" dirty="0"/>
                    </a:p>
                  </a:txBody>
                  <a:tcPr/>
                </a:tc>
                <a:extLst>
                  <a:ext uri="{0D108BD9-81ED-4DB2-BD59-A6C34878D82A}">
                    <a16:rowId xmlns:a16="http://schemas.microsoft.com/office/drawing/2014/main" val="1324822429"/>
                  </a:ext>
                </a:extLst>
              </a:tr>
              <a:tr h="673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500" cap="none" dirty="0">
                          <a:solidFill>
                            <a:schemeClr val="dk1"/>
                          </a:solidFill>
                          <a:latin typeface="Roboto" panose="02000000000000000000" pitchFamily="2" charset="0"/>
                          <a:ea typeface="Roboto" panose="02000000000000000000" pitchFamily="2" charset="0"/>
                        </a:rPr>
                        <a:t>3) existência de registro na ANVISA do medicamento.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500" cap="none" dirty="0">
                          <a:solidFill>
                            <a:schemeClr val="dk1"/>
                          </a:solidFill>
                          <a:latin typeface="Roboto" panose="02000000000000000000" pitchFamily="2" charset="0"/>
                          <a:ea typeface="Roboto" panose="02000000000000000000" pitchFamily="2" charset="0"/>
                        </a:rPr>
                        <a:t>3) existência de registro do medicamento na ANVISA, observados os usos autorizados pela agência.</a:t>
                      </a:r>
                      <a:endParaRPr lang="pt-BR" sz="1500" dirty="0"/>
                    </a:p>
                  </a:txBody>
                  <a:tcPr/>
                </a:tc>
                <a:extLst>
                  <a:ext uri="{0D108BD9-81ED-4DB2-BD59-A6C34878D82A}">
                    <a16:rowId xmlns:a16="http://schemas.microsoft.com/office/drawing/2014/main" val="1519516138"/>
                  </a:ext>
                </a:extLst>
              </a:tr>
            </a:tbl>
          </a:graphicData>
        </a:graphic>
      </p:graphicFrame>
    </p:spTree>
    <p:extLst>
      <p:ext uri="{BB962C8B-B14F-4D97-AF65-F5344CB8AC3E}">
        <p14:creationId xmlns:p14="http://schemas.microsoft.com/office/powerpoint/2010/main" val="29294531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44083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Medicamentos – TEMA 106 DO STJ</a:t>
            </a:r>
            <a:endParaRPr lang="pt-BR" sz="25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a:bodyPr>
          <a:lstStyle/>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Além disso, o STJ decidiu alterar a data de início da produção dos efeitos desta decisão:</a:t>
            </a:r>
          </a:p>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Modula-se os efeitos do presente repetitivo de forma que os requisitos acima elencados sejam exigidos somente quanto aos processos distribuídos a partir da data da publicação do acórdão, ou seja, 4/5/2018.</a:t>
            </a:r>
          </a:p>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Explicando melhor:</a:t>
            </a:r>
          </a:p>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a) Os três requisitos cumulativos estabelecidos no acórdão (</a:t>
            </a:r>
            <a:r>
              <a:rPr lang="pt-BR" sz="1800" cap="none" dirty="0" err="1">
                <a:solidFill>
                  <a:schemeClr val="dk1"/>
                </a:solidFill>
                <a:latin typeface="Roboto" panose="02000000000000000000" pitchFamily="2" charset="0"/>
                <a:ea typeface="Roboto" panose="02000000000000000000" pitchFamily="2" charset="0"/>
              </a:rPr>
              <a:t>REsp</a:t>
            </a:r>
            <a:r>
              <a:rPr lang="pt-BR" sz="1800" cap="none" dirty="0">
                <a:solidFill>
                  <a:schemeClr val="dk1"/>
                </a:solidFill>
                <a:latin typeface="Roboto" panose="02000000000000000000" pitchFamily="2" charset="0"/>
                <a:ea typeface="Roboto" panose="02000000000000000000" pitchFamily="2" charset="0"/>
              </a:rPr>
              <a:t> 1.657.156-RJ) são aplicáveis a todos os processos distribuídos na primeira instância a partir de 4/5/2018;</a:t>
            </a:r>
          </a:p>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b) Quanto aos processos pendentes, com distribuição anterior a 4/5/2018, é exigível apenas um requisito que se encontrava sedimentado na jurisprudência do STJ: a demonstração da imprescindibilidade do medicamento.</a:t>
            </a:r>
          </a:p>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STJ. 1ª Seção. </a:t>
            </a:r>
            <a:r>
              <a:rPr lang="pt-BR" sz="1800" cap="none" dirty="0" err="1">
                <a:solidFill>
                  <a:schemeClr val="dk1"/>
                </a:solidFill>
                <a:latin typeface="Roboto" panose="02000000000000000000" pitchFamily="2" charset="0"/>
                <a:ea typeface="Roboto" panose="02000000000000000000" pitchFamily="2" charset="0"/>
              </a:rPr>
              <a:t>EDcl</a:t>
            </a:r>
            <a:r>
              <a:rPr lang="pt-BR" sz="1800" cap="none" dirty="0">
                <a:solidFill>
                  <a:schemeClr val="dk1"/>
                </a:solidFill>
                <a:latin typeface="Roboto" panose="02000000000000000000" pitchFamily="2" charset="0"/>
                <a:ea typeface="Roboto" panose="02000000000000000000" pitchFamily="2" charset="0"/>
              </a:rPr>
              <a:t> no </a:t>
            </a:r>
            <a:r>
              <a:rPr lang="pt-BR" sz="1800" cap="none" dirty="0" err="1">
                <a:solidFill>
                  <a:schemeClr val="dk1"/>
                </a:solidFill>
                <a:latin typeface="Roboto" panose="02000000000000000000" pitchFamily="2" charset="0"/>
                <a:ea typeface="Roboto" panose="02000000000000000000" pitchFamily="2" charset="0"/>
              </a:rPr>
              <a:t>REsp</a:t>
            </a:r>
            <a:r>
              <a:rPr lang="pt-BR" sz="1800" cap="none" dirty="0">
                <a:solidFill>
                  <a:schemeClr val="dk1"/>
                </a:solidFill>
                <a:latin typeface="Roboto" panose="02000000000000000000" pitchFamily="2" charset="0"/>
                <a:ea typeface="Roboto" panose="02000000000000000000" pitchFamily="2" charset="0"/>
              </a:rPr>
              <a:t> 1657156-RJ, Rel. Min. Benedito Gonçalves, julgado em 12/09/2018 (recurso repetitivo) (Info 633).</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834538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000" b="1" dirty="0">
                <a:solidFill>
                  <a:schemeClr val="dk1"/>
                </a:solidFill>
                <a:latin typeface="Roboto" panose="02000000000000000000" pitchFamily="2" charset="0"/>
                <a:ea typeface="Roboto" panose="02000000000000000000" pitchFamily="2" charset="0"/>
              </a:rPr>
              <a:t>RESPONSABILIDADE PELO FORNECIMENTO DE TRATAMENTO DE SAÚDE</a:t>
            </a:r>
            <a:endParaRPr lang="pt-BR" sz="20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fontScale="85000" lnSpcReduction="20000"/>
          </a:bodyPr>
          <a:lstStyle/>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Responsabilidade pelo fornecimento do medicamento ou pela realização do tratamento de saúde – </a:t>
            </a:r>
            <a:r>
              <a:rPr lang="pt-BR" sz="1600" b="1" dirty="0">
                <a:solidFill>
                  <a:schemeClr val="dk1"/>
                </a:solidFill>
                <a:latin typeface="Roboto" panose="02000000000000000000" pitchFamily="2" charset="0"/>
                <a:ea typeface="Roboto" panose="02000000000000000000" pitchFamily="2" charset="0"/>
              </a:rPr>
              <a:t>TEMA 793 STF</a:t>
            </a:r>
            <a:endParaRPr lang="pt-BR" sz="1600" cap="none" dirty="0">
              <a:solidFill>
                <a:schemeClr val="dk1"/>
              </a:solidFill>
              <a:latin typeface="Roboto" panose="02000000000000000000" pitchFamily="2" charset="0"/>
              <a:ea typeface="Roboto" panose="02000000000000000000" pitchFamily="2" charset="0"/>
            </a:endParaRP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O tratamento médico adequado aos necessitados se insere no rol dos deveres do Estado, porquanto responsabilidade solidária dos entes federados.</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O polo passivo pode ser composto por qualquer um deles, isoladamente, ou conjuntamente.</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A fim de otimizar a compensação entre os entes federados, compete à autoridade judicial, diante dos critérios constitucionais de descentralização e hierarquização, direcionar, caso a caso, o cumprimento conforme as regras de repartição de competências e determinar o ressarcimento a quem suportou o ônus financeiro.</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As ações que demandem fornecimento de medicamentos sem registro na ANVISA deverão necessariamente ser propostas em face da União.</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STF. Plenário. RE 855178 ED/SE, rel. orig. Min. Luiz Fux, red. p/ o ac. Min. Edson Fachin, julgado em 23/5/2019 (Info 941).</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Segundo a CF/88, a competência para prestar saúde à população é comum a todos os entes:</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Art. 23. É competência comum da União, dos Estados, do Distrito Federal e dos Municípios: (...)</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II - cuidar da saúde e assistência pública, da proteção e garantia das pessoas portadoras de deficiência;</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O STF, ao interpretar esse dispositivo, entende que a prestação dos serviços de saúde e o fornecimento de medicamentos representam uma responsabilidade solidária dos três entes federativos (não se trata de responsabilidade subsidiária).</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049220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000" b="1" dirty="0">
                <a:solidFill>
                  <a:schemeClr val="dk1"/>
                </a:solidFill>
                <a:latin typeface="Roboto" panose="02000000000000000000" pitchFamily="2" charset="0"/>
                <a:ea typeface="Roboto" panose="02000000000000000000" pitchFamily="2" charset="0"/>
              </a:rPr>
              <a:t>RESPONSABILIDADE PELO FORNECIMENTO DE TRATAMENTO DE SAÚDE</a:t>
            </a:r>
            <a:endParaRPr lang="pt-BR" sz="54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a:bodyPr>
          <a:lstStyle/>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A responsabilidade dos entes é solidária. No entanto, dentro da estrutura do SUS, existe uma divisão das competências de cada ente, que pode ser assim resumida em linhas gerais:</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 União: coordena os sistemas de saúde de alta complexidade e de laboratórios públicos.</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 Estados: coordenam sua rede de laboratórios e hemocentros, definem os hospitais de referência e gerenciam os locais de atendimentos complexos da região.</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 Municípios: prestam serviços de atenção básica à saúde.</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 Distrito Federal: acumula as competências estaduais e municipais.</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Essas competências não são facilmente identificáveis e, em diversos casos, o jurisdicionado teria enorme dificuldade de saber se a prestação de saúde que deseja é de competência da União, do Estado ou do Município. Por essa razão, desenvolveu-se essa ideia da solidariedade com a liberdade de o autor propor a ação contra qualquer um dos entes.</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Ocorre que é possível que o magistrado, depois de proposta a ação, direcione o cumprimento da medida pleiteada conforme as regras de competência acima explicadas</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59807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000" b="1" dirty="0">
                <a:solidFill>
                  <a:schemeClr val="dk1"/>
                </a:solidFill>
                <a:latin typeface="Roboto" panose="02000000000000000000" pitchFamily="2" charset="0"/>
                <a:ea typeface="Roboto" panose="02000000000000000000" pitchFamily="2" charset="0"/>
              </a:rPr>
              <a:t>RESPONSABILIDADE PELO FORNECIMENTO DE TRATAMENTO DE SAÚDE</a:t>
            </a:r>
            <a:endParaRPr lang="pt-BR" sz="5400" b="1" cap="none" dirty="0">
              <a:solidFill>
                <a:schemeClr val="dk1"/>
              </a:solidFill>
              <a:latin typeface="Roboto" panose="02000000000000000000" pitchFamily="2" charset="0"/>
              <a:ea typeface="Roboto" panose="02000000000000000000" pitchFamily="2" charset="0"/>
            </a:endParaRP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
        <p:nvSpPr>
          <p:cNvPr id="4" name="Espaço Reservado para Conteúdo 3">
            <a:extLst>
              <a:ext uri="{FF2B5EF4-FFF2-40B4-BE49-F238E27FC236}">
                <a16:creationId xmlns:a16="http://schemas.microsoft.com/office/drawing/2014/main" id="{DC695BCD-A184-481C-B41F-92C01E33379E}"/>
              </a:ext>
            </a:extLst>
          </p:cNvPr>
          <p:cNvSpPr>
            <a:spLocks noGrp="1"/>
          </p:cNvSpPr>
          <p:nvPr>
            <p:ph idx="1"/>
          </p:nvPr>
        </p:nvSpPr>
        <p:spPr/>
        <p:txBody>
          <a:bodyPr/>
          <a:lstStyle/>
          <a:p>
            <a:endParaRPr lang="pt-BR"/>
          </a:p>
        </p:txBody>
      </p:sp>
      <p:pic>
        <p:nvPicPr>
          <p:cNvPr id="7" name="Imagem 6">
            <a:extLst>
              <a:ext uri="{FF2B5EF4-FFF2-40B4-BE49-F238E27FC236}">
                <a16:creationId xmlns:a16="http://schemas.microsoft.com/office/drawing/2014/main" id="{BDC1C939-E58A-4E3E-A3F0-736D12A102B7}"/>
              </a:ext>
            </a:extLst>
          </p:cNvPr>
          <p:cNvPicPr>
            <a:picLocks noChangeAspect="1"/>
          </p:cNvPicPr>
          <p:nvPr/>
        </p:nvPicPr>
        <p:blipFill>
          <a:blip r:embed="rId3"/>
          <a:stretch>
            <a:fillRect/>
          </a:stretch>
        </p:blipFill>
        <p:spPr>
          <a:xfrm>
            <a:off x="1515205" y="1206631"/>
            <a:ext cx="9284644" cy="5449202"/>
          </a:xfrm>
          <a:prstGeom prst="rect">
            <a:avLst/>
          </a:prstGeom>
        </p:spPr>
      </p:pic>
    </p:spTree>
    <p:extLst>
      <p:ext uri="{BB962C8B-B14F-4D97-AF65-F5344CB8AC3E}">
        <p14:creationId xmlns:p14="http://schemas.microsoft.com/office/powerpoint/2010/main" val="348576882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800" b="1" dirty="0">
                <a:solidFill>
                  <a:schemeClr val="dk1"/>
                </a:solidFill>
                <a:latin typeface="Roboto" panose="02000000000000000000" pitchFamily="2" charset="0"/>
                <a:ea typeface="Roboto" panose="02000000000000000000" pitchFamily="2" charset="0"/>
              </a:rPr>
              <a:t>Medicamentos sem registro na </a:t>
            </a:r>
            <a:r>
              <a:rPr lang="pt-BR" sz="2800" b="1" dirty="0" err="1">
                <a:solidFill>
                  <a:schemeClr val="dk1"/>
                </a:solidFill>
                <a:latin typeface="Roboto" panose="02000000000000000000" pitchFamily="2" charset="0"/>
                <a:ea typeface="Roboto" panose="02000000000000000000" pitchFamily="2" charset="0"/>
              </a:rPr>
              <a:t>anvisa</a:t>
            </a:r>
            <a:endParaRPr lang="pt-BR" sz="66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326951"/>
            <a:ext cx="10095104" cy="5102729"/>
          </a:xfrm>
        </p:spPr>
        <p:txBody>
          <a:bodyPr>
            <a:normAutofit fontScale="92500" lnSpcReduction="20000"/>
          </a:bodyPr>
          <a:lstStyle/>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Fornecimento pelo Poder Judiciário de medicamentos não registrados pela ANVISA - </a:t>
            </a:r>
            <a:r>
              <a:rPr lang="pt-BR" sz="1600" b="1" cap="none" dirty="0">
                <a:solidFill>
                  <a:schemeClr val="dk1"/>
                </a:solidFill>
                <a:latin typeface="Roboto" panose="02000000000000000000" pitchFamily="2" charset="0"/>
                <a:ea typeface="Roboto" panose="02000000000000000000" pitchFamily="2" charset="0"/>
              </a:rPr>
              <a:t>STF</a:t>
            </a:r>
            <a:endParaRPr lang="pt-BR" sz="1600" cap="none" dirty="0">
              <a:solidFill>
                <a:schemeClr val="dk1"/>
              </a:solidFill>
              <a:latin typeface="Roboto" panose="02000000000000000000" pitchFamily="2" charset="0"/>
              <a:ea typeface="Roboto" panose="02000000000000000000" pitchFamily="2" charset="0"/>
            </a:endParaRP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1. O Estado não pode ser obrigado a fornecer medicamentos experimentais.</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2. A ausência de registro na Agência Nacional de Vigilância Sanitária (Anvisa) impede, como regra geral, o fornecimento de medicamento por decisão judicial.</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3. É possível, excepcionalmente, a concessão judicial de medicamento sem registro sanitário, em caso de mora irrazoável da Anvisa em apreciar o pedido (prazo superior ao previsto na Lei 13.411/2016), quando preenchidos três requisitos:</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a) a existência de pedido de registro do medicamento no Brasil (salvo no caso de medicamentos órfãos para doenças raras e ultrarraras);</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b) a existência de registro do medicamento em renomadas agências de regulação no exterior; e</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c) a inexistência de substituto terapêutico com registro no Brasil.</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4. As ações que demandem fornecimento de medicamentos sem registro na Anvisa deverão necessariamente ser propostas em face da União.</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STF. Plenário. RE 657718/MG, rel. orig. Min. Marco Aurélio, red. p/ o ac. Min. Roberto Barroso, julgado em 22/5/2019 (repercussão geral) (Info 941).</a:t>
            </a:r>
          </a:p>
          <a:p>
            <a:pPr algn="just">
              <a:lnSpc>
                <a:spcPct val="120000"/>
              </a:lnSpc>
            </a:pPr>
            <a:endParaRPr lang="pt-BR" sz="1600" cap="none" dirty="0">
              <a:solidFill>
                <a:schemeClr val="dk1"/>
              </a:solidFill>
              <a:latin typeface="Roboto" panose="02000000000000000000" pitchFamily="2" charset="0"/>
              <a:ea typeface="Roboto" panose="02000000000000000000" pitchFamily="2" charset="0"/>
            </a:endParaRP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27295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caff1d6da9_0_62"/>
          <p:cNvSpPr txBox="1">
            <a:spLocks noGrp="1"/>
          </p:cNvSpPr>
          <p:nvPr>
            <p:ph type="title"/>
          </p:nvPr>
        </p:nvSpPr>
        <p:spPr>
          <a:xfrm>
            <a:off x="556650" y="337050"/>
            <a:ext cx="10738800" cy="51159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lt2"/>
              </a:buClr>
              <a:buSzPts val="2880"/>
              <a:buFont typeface="Lustria"/>
              <a:buNone/>
            </a:pPr>
            <a:endParaRPr sz="1600">
              <a:solidFill>
                <a:schemeClr val="dk1"/>
              </a:solidFill>
            </a:endParaRPr>
          </a:p>
        </p:txBody>
      </p:sp>
      <p:sp>
        <p:nvSpPr>
          <p:cNvPr id="307" name="Google Shape;307;gcaff1d6da9_0_62"/>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pic>
        <p:nvPicPr>
          <p:cNvPr id="308" name="Google Shape;308;gcaff1d6da9_0_62"/>
          <p:cNvPicPr preferRelativeResize="0"/>
          <p:nvPr/>
        </p:nvPicPr>
        <p:blipFill>
          <a:blip r:embed="rId3">
            <a:alphaModFix/>
          </a:blip>
          <a:stretch>
            <a:fillRect/>
          </a:stretch>
        </p:blipFill>
        <p:spPr>
          <a:xfrm>
            <a:off x="1216241" y="763480"/>
            <a:ext cx="9410330" cy="426128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800" b="1" dirty="0">
                <a:solidFill>
                  <a:schemeClr val="dk1"/>
                </a:solidFill>
                <a:latin typeface="Roboto" panose="02000000000000000000" pitchFamily="2" charset="0"/>
                <a:ea typeface="Roboto" panose="02000000000000000000" pitchFamily="2" charset="0"/>
              </a:rPr>
              <a:t>Medicamentos sem registro na </a:t>
            </a:r>
            <a:r>
              <a:rPr lang="pt-BR" sz="2800" b="1" dirty="0" err="1">
                <a:solidFill>
                  <a:schemeClr val="dk1"/>
                </a:solidFill>
                <a:latin typeface="Roboto" panose="02000000000000000000" pitchFamily="2" charset="0"/>
                <a:ea typeface="Roboto" panose="02000000000000000000" pitchFamily="2" charset="0"/>
              </a:rPr>
              <a:t>anvisa</a:t>
            </a:r>
            <a:endParaRPr lang="pt-BR" sz="66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49" y="1466035"/>
            <a:ext cx="10095104" cy="5102729"/>
          </a:xfrm>
        </p:spPr>
        <p:txBody>
          <a:bodyPr>
            <a:normAutofit/>
          </a:bodyPr>
          <a:lstStyle/>
          <a:p>
            <a:pPr algn="just">
              <a:lnSpc>
                <a:spcPct val="120000"/>
              </a:lnSpc>
            </a:pPr>
            <a:r>
              <a:rPr lang="pt-BR" sz="2400" cap="none" dirty="0">
                <a:solidFill>
                  <a:schemeClr val="dk1"/>
                </a:solidFill>
                <a:latin typeface="Roboto" panose="02000000000000000000" pitchFamily="2" charset="0"/>
                <a:ea typeface="Roboto" panose="02000000000000000000" pitchFamily="2" charset="0"/>
              </a:rPr>
              <a:t>Cabe ao Estado fornecer, em termos excepcionais, medicamento que, embora não possua registro na Anvisa, tem a sua importação autorizada pela agência de vigilância sanitária, desde que comprovada a incapacidade econômica do paciente, a imprescindibilidade clínica do tratamento, e a impossibilidade de substituição por outro similar constante das listas oficiais de dispensação de medicamentos e os protocolos de intervenção terapêutica do SUS.</a:t>
            </a:r>
            <a:br>
              <a:rPr lang="pt-BR" sz="2400" cap="none" dirty="0">
                <a:solidFill>
                  <a:schemeClr val="dk1"/>
                </a:solidFill>
                <a:latin typeface="Roboto" panose="02000000000000000000" pitchFamily="2" charset="0"/>
                <a:ea typeface="Roboto" panose="02000000000000000000" pitchFamily="2" charset="0"/>
              </a:rPr>
            </a:br>
            <a:r>
              <a:rPr lang="pt-BR" sz="2400" cap="none" dirty="0">
                <a:solidFill>
                  <a:schemeClr val="dk1"/>
                </a:solidFill>
                <a:latin typeface="Roboto" panose="02000000000000000000" pitchFamily="2" charset="0"/>
                <a:ea typeface="Roboto" panose="02000000000000000000" pitchFamily="2" charset="0"/>
              </a:rPr>
              <a:t>STF. Plenário. RE 1165959/SP, Rel. Marco Aurélio, redator do acórdão Min. Alexandre de Moraes, julgado em 18/6/2021 (Repercussão Geral – Tema 1161) (Info 1022).</a:t>
            </a:r>
          </a:p>
          <a:p>
            <a:pPr algn="just">
              <a:lnSpc>
                <a:spcPct val="120000"/>
              </a:lnSpc>
            </a:pPr>
            <a:endParaRPr lang="pt-BR" sz="2400" cap="none" dirty="0">
              <a:solidFill>
                <a:schemeClr val="dk1"/>
              </a:solidFill>
              <a:latin typeface="Roboto" panose="02000000000000000000" pitchFamily="2" charset="0"/>
              <a:ea typeface="Roboto" panose="02000000000000000000" pitchFamily="2" charset="0"/>
            </a:endParaRP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727411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800" b="1" dirty="0">
                <a:solidFill>
                  <a:schemeClr val="dk1"/>
                </a:solidFill>
                <a:latin typeface="Roboto" panose="02000000000000000000" pitchFamily="2" charset="0"/>
                <a:ea typeface="Roboto" panose="02000000000000000000" pitchFamily="2" charset="0"/>
              </a:rPr>
              <a:t>Medicamentos sem registro na </a:t>
            </a:r>
            <a:r>
              <a:rPr lang="pt-BR" sz="2800" b="1" dirty="0" err="1">
                <a:solidFill>
                  <a:schemeClr val="dk1"/>
                </a:solidFill>
                <a:latin typeface="Roboto" panose="02000000000000000000" pitchFamily="2" charset="0"/>
                <a:ea typeface="Roboto" panose="02000000000000000000" pitchFamily="2" charset="0"/>
              </a:rPr>
              <a:t>anvisa</a:t>
            </a:r>
            <a:endParaRPr lang="pt-BR" sz="66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326951"/>
            <a:ext cx="10095104" cy="5102729"/>
          </a:xfrm>
        </p:spPr>
        <p:txBody>
          <a:bodyPr>
            <a:normAutofit/>
          </a:bodyPr>
          <a:lstStyle/>
          <a:p>
            <a:pPr algn="just">
              <a:tabLst>
                <a:tab pos="457200" algn="l"/>
              </a:tabLst>
            </a:pPr>
            <a:r>
              <a:rPr lang="pt-BR" sz="1800" dirty="0">
                <a:effectLst/>
                <a:latin typeface="Source Sans Pro" panose="020B0503030403020204" pitchFamily="34" charset="0"/>
                <a:ea typeface="Calibri" panose="020F0502020204030204" pitchFamily="34" charset="0"/>
              </a:rPr>
              <a:t>Não há nada, na decisão do STF, que diga respeito à situação do uso off </a:t>
            </a:r>
            <a:r>
              <a:rPr lang="pt-BR" sz="1800" dirty="0" err="1">
                <a:effectLst/>
                <a:latin typeface="Source Sans Pro" panose="020B0503030403020204" pitchFamily="34" charset="0"/>
                <a:ea typeface="Calibri" panose="020F0502020204030204" pitchFamily="34" charset="0"/>
              </a:rPr>
              <a:t>label</a:t>
            </a:r>
            <a:r>
              <a:rPr lang="pt-BR" sz="1800" dirty="0">
                <a:effectLst/>
                <a:latin typeface="Source Sans Pro" panose="020B0503030403020204" pitchFamily="34" charset="0"/>
                <a:ea typeface="Calibri" panose="020F0502020204030204" pitchFamily="34" charset="0"/>
              </a:rPr>
              <a:t>. Nesse sentido, trago parte do voto do relator que bem explica a diferenciação:</a:t>
            </a:r>
            <a:endParaRPr lang="pt-BR" sz="1800" dirty="0">
              <a:effectLst/>
              <a:latin typeface="Times New Roman" panose="02020603050405020304" pitchFamily="18" charset="0"/>
              <a:ea typeface="Calibri" panose="020F0502020204030204" pitchFamily="34" charset="0"/>
            </a:endParaRPr>
          </a:p>
          <a:p>
            <a:pPr algn="just">
              <a:tabLst>
                <a:tab pos="457200" algn="l"/>
              </a:tabLst>
            </a:pPr>
            <a:r>
              <a:rPr lang="pt-BR" sz="1800" dirty="0">
                <a:effectLst/>
                <a:latin typeface="Source Sans Pro" panose="020B0503030403020204" pitchFamily="34" charset="0"/>
                <a:ea typeface="Calibri" panose="020F0502020204030204" pitchFamily="34" charset="0"/>
              </a:rPr>
              <a:t> </a:t>
            </a:r>
            <a:endParaRPr lang="pt-BR" sz="1800" dirty="0">
              <a:effectLst/>
              <a:latin typeface="Times New Roman" panose="02020603050405020304" pitchFamily="18" charset="0"/>
              <a:ea typeface="Calibri" panose="020F0502020204030204" pitchFamily="34" charset="0"/>
            </a:endParaRPr>
          </a:p>
          <a:p>
            <a:pPr algn="just">
              <a:tabLst>
                <a:tab pos="457200" algn="l"/>
              </a:tabLst>
            </a:pPr>
            <a:r>
              <a:rPr lang="pt-BR" sz="1800" dirty="0">
                <a:effectLst/>
                <a:latin typeface="Source Sans Pro" panose="020B0503030403020204" pitchFamily="34" charset="0"/>
                <a:ea typeface="Calibri" panose="020F0502020204030204" pitchFamily="34" charset="0"/>
              </a:rPr>
              <a:t>A primeira: a conclusão a que se chegou nestes autos quanto ao registro na ANVISA como condição necessária ao fornecimento da medicação pelo SUS </a:t>
            </a:r>
            <a:r>
              <a:rPr lang="pt-BR" sz="1800" b="1" dirty="0">
                <a:effectLst/>
                <a:latin typeface="Source Sans Pro" panose="020B0503030403020204" pitchFamily="34" charset="0"/>
                <a:ea typeface="Calibri" panose="020F0502020204030204" pitchFamily="34" charset="0"/>
              </a:rPr>
              <a:t>não se relaciona com a hipótese de fornecimento off </a:t>
            </a:r>
            <a:r>
              <a:rPr lang="pt-BR" sz="1800" b="1" dirty="0" err="1">
                <a:effectLst/>
                <a:latin typeface="Source Sans Pro" panose="020B0503030403020204" pitchFamily="34" charset="0"/>
                <a:ea typeface="Calibri" panose="020F0502020204030204" pitchFamily="34" charset="0"/>
              </a:rPr>
              <a:t>label</a:t>
            </a:r>
            <a:r>
              <a:rPr lang="pt-BR" sz="1800" b="1" dirty="0">
                <a:effectLst/>
                <a:latin typeface="Source Sans Pro" panose="020B0503030403020204" pitchFamily="34" charset="0"/>
                <a:ea typeface="Calibri" panose="020F0502020204030204" pitchFamily="34" charset="0"/>
              </a:rPr>
              <a:t> do medicamento, hipótese na qual o fármaco é registrado na agência, mas o uso requerido foge da indicação contemplada em sua bula. Embora a ANVISA proceda ao registro dos medicamentos para específica finalidade, não se pode afirmar que, por isso, o medicamento, quando indicado para finalidade diversa, não conta com registro da agência reguladora. O registro em tal caso existe. O uso do medicamento é que está dissociado da indicação para a qual foi registrado</a:t>
            </a:r>
            <a:r>
              <a:rPr lang="pt-BR" sz="1800" dirty="0">
                <a:effectLst/>
                <a:latin typeface="Source Sans Pro" panose="020B0503030403020204" pitchFamily="34" charset="0"/>
                <a:ea typeface="Calibri" panose="020F0502020204030204" pitchFamily="34" charset="0"/>
              </a:rPr>
              <a:t>. Assim, a celeuma que se dá quanto à possibilidade de se obrigar o sistema a fornecer medicação para indicação diversa da registrada na ANVISA - hipótese que também conta com vedação legal expressa no art. 19-T, I, da Lei nº 8.080/90 - não se refere à travada aqui nestes autos. Digo isso apenas para esclarecer o alcance do que está sob julgamento nos presentes autos, de modo que essa espécie de apreciação seja realizada nos autos adequadamente.</a:t>
            </a:r>
            <a:endParaRPr lang="pt-BR" sz="1800" dirty="0">
              <a:effectLst/>
              <a:latin typeface="Times New Roman" panose="02020603050405020304" pitchFamily="18" charset="0"/>
              <a:ea typeface="Calibri" panose="020F0502020204030204" pitchFamily="34" charset="0"/>
            </a:endParaRPr>
          </a:p>
          <a:p>
            <a:pPr algn="just">
              <a:lnSpc>
                <a:spcPct val="120000"/>
              </a:lnSpc>
            </a:pPr>
            <a:endParaRPr lang="pt-BR" sz="1600" cap="none" dirty="0">
              <a:solidFill>
                <a:schemeClr val="dk1"/>
              </a:solidFill>
              <a:latin typeface="Roboto" panose="02000000000000000000" pitchFamily="2" charset="0"/>
              <a:ea typeface="Roboto" panose="02000000000000000000" pitchFamily="2" charset="0"/>
            </a:endParaRP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5477076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400" b="1" cap="none" dirty="0">
                <a:solidFill>
                  <a:schemeClr val="dk1"/>
                </a:solidFill>
                <a:latin typeface="Roboto" panose="02000000000000000000" pitchFamily="2" charset="0"/>
                <a:ea typeface="Roboto" panose="02000000000000000000" pitchFamily="2" charset="0"/>
              </a:rPr>
              <a:t>INTRODUÇÃO</a:t>
            </a:r>
            <a:endParaRPr lang="pt-BR" sz="60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a:bodyPr>
          <a:lstStyle/>
          <a:p>
            <a:pPr algn="just">
              <a:lnSpc>
                <a:spcPct val="120000"/>
              </a:lnSpc>
              <a:buFont typeface="Arial" panose="020B0604020202020204" pitchFamily="34" charset="0"/>
              <a:buChar char="•"/>
            </a:pPr>
            <a:r>
              <a:rPr lang="pt-BR" sz="2400" dirty="0">
                <a:solidFill>
                  <a:schemeClr val="dk1"/>
                </a:solidFill>
                <a:latin typeface="Roboto" panose="02000000000000000000" pitchFamily="2" charset="0"/>
                <a:ea typeface="Roboto" panose="02000000000000000000" pitchFamily="2" charset="0"/>
              </a:rPr>
              <a:t> Análise econômica do direito</a:t>
            </a:r>
          </a:p>
          <a:p>
            <a:pPr algn="just">
              <a:lnSpc>
                <a:spcPct val="120000"/>
              </a:lnSpc>
              <a:buFont typeface="Arial" panose="020B0604020202020204" pitchFamily="34" charset="0"/>
              <a:buChar char="•"/>
            </a:pPr>
            <a:r>
              <a:rPr lang="pt-BR" sz="2400" b="1" dirty="0">
                <a:solidFill>
                  <a:schemeClr val="dk1"/>
                </a:solidFill>
                <a:latin typeface="Roboto" panose="02000000000000000000" pitchFamily="2" charset="0"/>
                <a:ea typeface="Roboto" panose="02000000000000000000" pitchFamily="2" charset="0"/>
              </a:rPr>
              <a:t> METODOLOGIA FUZZY</a:t>
            </a:r>
            <a:r>
              <a:rPr lang="pt-BR" sz="2400" dirty="0">
                <a:solidFill>
                  <a:schemeClr val="dk1"/>
                </a:solidFill>
                <a:latin typeface="Roboto" panose="02000000000000000000" pitchFamily="2" charset="0"/>
                <a:ea typeface="Roboto" panose="02000000000000000000" pitchFamily="2" charset="0"/>
              </a:rPr>
              <a:t>: </a:t>
            </a:r>
            <a:r>
              <a:rPr lang="pt-BR" sz="2400" dirty="0" err="1">
                <a:solidFill>
                  <a:schemeClr val="dk1"/>
                </a:solidFill>
                <a:latin typeface="Roboto" panose="02000000000000000000" pitchFamily="2" charset="0"/>
                <a:ea typeface="Roboto" panose="02000000000000000000" pitchFamily="2" charset="0"/>
              </a:rPr>
              <a:t>fuzzy</a:t>
            </a:r>
            <a:r>
              <a:rPr lang="pt-BR" sz="2400" dirty="0">
                <a:solidFill>
                  <a:schemeClr val="dk1"/>
                </a:solidFill>
                <a:latin typeface="Roboto" panose="02000000000000000000" pitchFamily="2" charset="0"/>
                <a:ea typeface="Roboto" panose="02000000000000000000" pitchFamily="2" charset="0"/>
              </a:rPr>
              <a:t> significa em inglês ‘coisas vagas’, ‘indistintas’, indeterminadas. Ao nosso ver, paira sobre a dogmática e sobre a teoria jurídica dos direitos econômicos, sociais e culturais a carga metodológica da ‘vagueza’, ‘indeterminação’ e ‘impressionismo’ que a teoria da ciência vem apelidando, em termos caricaturais, sob a designação de ‘</a:t>
            </a:r>
            <a:r>
              <a:rPr lang="pt-BR" sz="2400" dirty="0" err="1">
                <a:solidFill>
                  <a:schemeClr val="dk1"/>
                </a:solidFill>
                <a:latin typeface="Roboto" panose="02000000000000000000" pitchFamily="2" charset="0"/>
                <a:ea typeface="Roboto" panose="02000000000000000000" pitchFamily="2" charset="0"/>
              </a:rPr>
              <a:t>fuzzysmo</a:t>
            </a:r>
            <a:r>
              <a:rPr lang="pt-BR" sz="2400" dirty="0">
                <a:solidFill>
                  <a:schemeClr val="dk1"/>
                </a:solidFill>
                <a:latin typeface="Roboto" panose="02000000000000000000" pitchFamily="2" charset="0"/>
                <a:ea typeface="Roboto" panose="02000000000000000000" pitchFamily="2" charset="0"/>
              </a:rPr>
              <a:t>’ ou ‘metodologia </a:t>
            </a:r>
            <a:r>
              <a:rPr lang="pt-BR" sz="2400" dirty="0" err="1">
                <a:solidFill>
                  <a:schemeClr val="dk1"/>
                </a:solidFill>
                <a:latin typeface="Roboto" panose="02000000000000000000" pitchFamily="2" charset="0"/>
                <a:ea typeface="Roboto" panose="02000000000000000000" pitchFamily="2" charset="0"/>
              </a:rPr>
              <a:t>fuzzy</a:t>
            </a:r>
            <a:r>
              <a:rPr lang="pt-BR" sz="2400" dirty="0">
                <a:solidFill>
                  <a:schemeClr val="dk1"/>
                </a:solidFill>
                <a:latin typeface="Roboto" panose="02000000000000000000" pitchFamily="2" charset="0"/>
                <a:ea typeface="Roboto" panose="02000000000000000000" pitchFamily="2" charset="0"/>
              </a:rPr>
              <a:t>’. </a:t>
            </a:r>
          </a:p>
          <a:p>
            <a:pPr algn="just">
              <a:lnSpc>
                <a:spcPct val="120000"/>
              </a:lnSpc>
              <a:buFont typeface="Arial" panose="020B0604020202020204" pitchFamily="34" charset="0"/>
              <a:buChar char="•"/>
            </a:pPr>
            <a:r>
              <a:rPr lang="pt-BR" sz="2400" dirty="0">
                <a:solidFill>
                  <a:schemeClr val="dk1"/>
                </a:solidFill>
                <a:latin typeface="Roboto" panose="02000000000000000000" pitchFamily="2" charset="0"/>
                <a:ea typeface="Roboto" panose="02000000000000000000" pitchFamily="2" charset="0"/>
              </a:rPr>
              <a:t> </a:t>
            </a:r>
            <a:r>
              <a:rPr lang="pt-BR" sz="2400" b="1" dirty="0">
                <a:solidFill>
                  <a:schemeClr val="dk1"/>
                </a:solidFill>
                <a:latin typeface="Roboto" panose="02000000000000000000" pitchFamily="2" charset="0"/>
                <a:ea typeface="Roboto" panose="02000000000000000000" pitchFamily="2" charset="0"/>
              </a:rPr>
              <a:t>CAMALEÕES NORMATIVOS</a:t>
            </a:r>
            <a:r>
              <a:rPr lang="pt-BR" sz="2400" dirty="0">
                <a:solidFill>
                  <a:schemeClr val="dk1"/>
                </a:solidFill>
                <a:latin typeface="Roboto" panose="02000000000000000000" pitchFamily="2" charset="0"/>
                <a:ea typeface="Roboto" panose="02000000000000000000" pitchFamily="2" charset="0"/>
              </a:rPr>
              <a:t>: instabilidade e imprecisão normativa de um sistema jurídico aberto — como o dos direitos sociais.</a:t>
            </a:r>
          </a:p>
          <a:p>
            <a:pPr algn="just">
              <a:lnSpc>
                <a:spcPct val="120000"/>
              </a:lnSpc>
              <a:buFont typeface="Arial" panose="020B0604020202020204" pitchFamily="34" charset="0"/>
              <a:buChar char="•"/>
            </a:pPr>
            <a:endParaRPr lang="pt-BR" dirty="0"/>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96039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13024"/>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Medicamentos OFF LABEL - estado</a:t>
            </a:r>
            <a:endParaRPr lang="pt-BR" sz="25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lnSpcReduction="10000"/>
          </a:bodyPr>
          <a:lstStyle/>
          <a:p>
            <a:pPr algn="just">
              <a:lnSpc>
                <a:spcPct val="120000"/>
              </a:lnSpc>
            </a:pPr>
            <a:r>
              <a:rPr lang="pt-BR" sz="1600" b="1" dirty="0">
                <a:solidFill>
                  <a:schemeClr val="dk1"/>
                </a:solidFill>
                <a:latin typeface="Roboto" panose="02000000000000000000" pitchFamily="2" charset="0"/>
                <a:ea typeface="Roboto" panose="02000000000000000000" pitchFamily="2" charset="0"/>
              </a:rPr>
              <a:t>STJ - </a:t>
            </a:r>
            <a:r>
              <a:rPr lang="pt-BR" sz="1600" cap="none" dirty="0">
                <a:solidFill>
                  <a:schemeClr val="dk1"/>
                </a:solidFill>
                <a:latin typeface="Roboto" panose="02000000000000000000" pitchFamily="2" charset="0"/>
                <a:ea typeface="Roboto" panose="02000000000000000000" pitchFamily="2" charset="0"/>
              </a:rPr>
              <a:t>É possível obrigar o Estado a fornecer medicamento off </a:t>
            </a:r>
            <a:r>
              <a:rPr lang="pt-BR" sz="1600" cap="none" dirty="0" err="1">
                <a:solidFill>
                  <a:schemeClr val="dk1"/>
                </a:solidFill>
                <a:latin typeface="Roboto" panose="02000000000000000000" pitchFamily="2" charset="0"/>
                <a:ea typeface="Roboto" panose="02000000000000000000" pitchFamily="2" charset="0"/>
              </a:rPr>
              <a:t>label</a:t>
            </a:r>
            <a:r>
              <a:rPr lang="pt-BR" sz="1600" cap="none" dirty="0">
                <a:solidFill>
                  <a:schemeClr val="dk1"/>
                </a:solidFill>
                <a:latin typeface="Roboto" panose="02000000000000000000" pitchFamily="2" charset="0"/>
                <a:ea typeface="Roboto" panose="02000000000000000000" pitchFamily="2" charset="0"/>
              </a:rPr>
              <a:t>?</a:t>
            </a:r>
            <a:endParaRPr lang="pt-BR" sz="1600" dirty="0">
              <a:solidFill>
                <a:schemeClr val="dk1"/>
              </a:solidFill>
              <a:latin typeface="Roboto" panose="02000000000000000000" pitchFamily="2" charset="0"/>
              <a:ea typeface="Roboto" panose="02000000000000000000" pitchFamily="2" charset="0"/>
            </a:endParaRP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Em regra, não é possível que o paciente exija do poder público o fornecimento de medicamento para uso off </a:t>
            </a:r>
            <a:r>
              <a:rPr lang="pt-BR" sz="1600" cap="none" dirty="0" err="1">
                <a:solidFill>
                  <a:schemeClr val="dk1"/>
                </a:solidFill>
                <a:latin typeface="Roboto" panose="02000000000000000000" pitchFamily="2" charset="0"/>
                <a:ea typeface="Roboto" panose="02000000000000000000" pitchFamily="2" charset="0"/>
              </a:rPr>
              <a:t>label</a:t>
            </a:r>
            <a:r>
              <a:rPr lang="pt-BR" sz="1600" cap="none" dirty="0">
                <a:solidFill>
                  <a:schemeClr val="dk1"/>
                </a:solidFill>
                <a:latin typeface="Roboto" panose="02000000000000000000" pitchFamily="2" charset="0"/>
                <a:ea typeface="Roboto" panose="02000000000000000000" pitchFamily="2" charset="0"/>
              </a:rPr>
              <a:t>.</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 Excepcionalmente, será possível que o paciente exija o medicamento caso esse determinado uso fora da bula (off </a:t>
            </a:r>
            <a:r>
              <a:rPr lang="pt-BR" sz="1600" cap="none" dirty="0" err="1">
                <a:solidFill>
                  <a:schemeClr val="dk1"/>
                </a:solidFill>
                <a:latin typeface="Roboto" panose="02000000000000000000" pitchFamily="2" charset="0"/>
                <a:ea typeface="Roboto" panose="02000000000000000000" pitchFamily="2" charset="0"/>
              </a:rPr>
              <a:t>label</a:t>
            </a:r>
            <a:r>
              <a:rPr lang="pt-BR" sz="1600" cap="none" dirty="0">
                <a:solidFill>
                  <a:schemeClr val="dk1"/>
                </a:solidFill>
                <a:latin typeface="Roboto" panose="02000000000000000000" pitchFamily="2" charset="0"/>
                <a:ea typeface="Roboto" panose="02000000000000000000" pitchFamily="2" charset="0"/>
              </a:rPr>
              <a:t>) tenha sido autorizado pela ANVISA.</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O Estado não é obrigado a fornecer medicamento para utilização off </a:t>
            </a:r>
            <a:r>
              <a:rPr lang="pt-BR" sz="1600" cap="none" dirty="0" err="1">
                <a:solidFill>
                  <a:schemeClr val="dk1"/>
                </a:solidFill>
                <a:latin typeface="Roboto" panose="02000000000000000000" pitchFamily="2" charset="0"/>
                <a:ea typeface="Roboto" panose="02000000000000000000" pitchFamily="2" charset="0"/>
              </a:rPr>
              <a:t>label</a:t>
            </a:r>
            <a:r>
              <a:rPr lang="pt-BR" sz="1600" cap="none" dirty="0">
                <a:solidFill>
                  <a:schemeClr val="dk1"/>
                </a:solidFill>
                <a:latin typeface="Roboto" panose="02000000000000000000" pitchFamily="2" charset="0"/>
                <a:ea typeface="Roboto" panose="02000000000000000000" pitchFamily="2" charset="0"/>
              </a:rPr>
              <a:t>, salvo autorização da ANVISA.</a:t>
            </a:r>
            <a:br>
              <a:rPr lang="pt-BR" sz="1600" cap="none" dirty="0">
                <a:solidFill>
                  <a:schemeClr val="dk1"/>
                </a:solidFill>
                <a:latin typeface="Roboto" panose="02000000000000000000" pitchFamily="2" charset="0"/>
                <a:ea typeface="Roboto" panose="02000000000000000000" pitchFamily="2" charset="0"/>
              </a:rPr>
            </a:br>
            <a:r>
              <a:rPr lang="pt-BR" sz="1600" cap="none" dirty="0">
                <a:solidFill>
                  <a:schemeClr val="dk1"/>
                </a:solidFill>
                <a:latin typeface="Roboto" panose="02000000000000000000" pitchFamily="2" charset="0"/>
                <a:ea typeface="Roboto" panose="02000000000000000000" pitchFamily="2" charset="0"/>
              </a:rPr>
              <a:t>STJ. 1ª Seção. PUIL 2101-MG, Rel. Min. Sérgio </a:t>
            </a:r>
            <a:r>
              <a:rPr lang="pt-BR" sz="1600" cap="none" dirty="0" err="1">
                <a:solidFill>
                  <a:schemeClr val="dk1"/>
                </a:solidFill>
                <a:latin typeface="Roboto" panose="02000000000000000000" pitchFamily="2" charset="0"/>
                <a:ea typeface="Roboto" panose="02000000000000000000" pitchFamily="2" charset="0"/>
              </a:rPr>
              <a:t>Kukina</a:t>
            </a:r>
            <a:r>
              <a:rPr lang="pt-BR" sz="1600" cap="none" dirty="0">
                <a:solidFill>
                  <a:schemeClr val="dk1"/>
                </a:solidFill>
                <a:latin typeface="Roboto" panose="02000000000000000000" pitchFamily="2" charset="0"/>
                <a:ea typeface="Roboto" panose="02000000000000000000" pitchFamily="2" charset="0"/>
              </a:rPr>
              <a:t>, julgado em 10/11/2021 (Info 717).</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Lei nº 8.080/90</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Art. 19-T.  São vedados, em todas as esferas de gestão do SUS:</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I - o pagamento, o ressarcimento ou o reembolso de medicamento, produto e procedimento clínico ou cirúrgico experimental, ou de uso não autorizado pela Agência Nacional de Vigilância Sanitária - ANVISA;</a:t>
            </a:r>
          </a:p>
          <a:p>
            <a:pPr algn="just">
              <a:lnSpc>
                <a:spcPct val="120000"/>
              </a:lnSpc>
            </a:pPr>
            <a:r>
              <a:rPr lang="pt-BR" sz="1600" cap="none" dirty="0">
                <a:solidFill>
                  <a:schemeClr val="dk1"/>
                </a:solidFill>
                <a:latin typeface="Roboto" panose="02000000000000000000" pitchFamily="2" charset="0"/>
                <a:ea typeface="Roboto" panose="02000000000000000000" pitchFamily="2" charset="0"/>
              </a:rPr>
              <a:t>II - a dispensação, o pagamento, o ressarcimento ou o reembolso de medicamento e produto, nacional ou importado, sem registro na Anvisa.</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89386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Medicamentos OFF LABEL – planos de saúde</a:t>
            </a:r>
            <a:endParaRPr lang="pt-BR" sz="25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435233"/>
            <a:ext cx="10095104" cy="5102729"/>
          </a:xfrm>
        </p:spPr>
        <p:txBody>
          <a:bodyPr>
            <a:normAutofit fontScale="85000" lnSpcReduction="10000"/>
          </a:bodyPr>
          <a:lstStyle/>
          <a:p>
            <a:pPr algn="just">
              <a:lnSpc>
                <a:spcPct val="120000"/>
              </a:lnSpc>
            </a:pPr>
            <a:r>
              <a:rPr lang="pt-BR" sz="2400" cap="none" dirty="0">
                <a:solidFill>
                  <a:schemeClr val="dk1"/>
                </a:solidFill>
                <a:latin typeface="Roboto" panose="02000000000000000000" pitchFamily="2" charset="0"/>
                <a:ea typeface="Roboto" panose="02000000000000000000" pitchFamily="2" charset="0"/>
              </a:rPr>
              <a:t>6) As operadoras de plano de saúde não estão obrigadas a fornecer medicamento não registrado pela ANVISA. (Tese julgada sob o rito do art. 1.036 do CPC/2015 - TEMA 990)</a:t>
            </a:r>
          </a:p>
          <a:p>
            <a:pPr algn="just">
              <a:lnSpc>
                <a:spcPct val="120000"/>
              </a:lnSpc>
            </a:pPr>
            <a:r>
              <a:rPr lang="pt-BR" sz="2400" cap="none" dirty="0">
                <a:solidFill>
                  <a:schemeClr val="dk1"/>
                </a:solidFill>
                <a:latin typeface="Roboto" panose="02000000000000000000" pitchFamily="2" charset="0"/>
                <a:ea typeface="Roboto" panose="02000000000000000000" pitchFamily="2" charset="0"/>
              </a:rPr>
              <a:t>7) É abusiva a recusa da operadora de plano de saúde em arcar com a cobertura de medicamento prescrito pelo médico para tratamento do beneficiário, </a:t>
            </a:r>
            <a:r>
              <a:rPr lang="pt-BR" sz="2400" b="1" cap="none" dirty="0">
                <a:solidFill>
                  <a:schemeClr val="dk1"/>
                </a:solidFill>
                <a:latin typeface="Roboto" panose="02000000000000000000" pitchFamily="2" charset="0"/>
                <a:ea typeface="Roboto" panose="02000000000000000000" pitchFamily="2" charset="0"/>
              </a:rPr>
              <a:t>ainda que se trate de fármaco off-</a:t>
            </a:r>
            <a:r>
              <a:rPr lang="pt-BR" sz="2400" b="1" cap="none" dirty="0" err="1">
                <a:solidFill>
                  <a:schemeClr val="dk1"/>
                </a:solidFill>
                <a:latin typeface="Roboto" panose="02000000000000000000" pitchFamily="2" charset="0"/>
                <a:ea typeface="Roboto" panose="02000000000000000000" pitchFamily="2" charset="0"/>
              </a:rPr>
              <a:t>label</a:t>
            </a:r>
            <a:r>
              <a:rPr lang="pt-BR" sz="2400" b="1" cap="none" dirty="0">
                <a:solidFill>
                  <a:schemeClr val="dk1"/>
                </a:solidFill>
                <a:latin typeface="Roboto" panose="02000000000000000000" pitchFamily="2" charset="0"/>
                <a:ea typeface="Roboto" panose="02000000000000000000" pitchFamily="2" charset="0"/>
              </a:rPr>
              <a:t>, ou utilizado em caráter experimental, não previsto em rol da Agência Nacional de Saúde Suplementar - ANS</a:t>
            </a:r>
            <a:r>
              <a:rPr lang="pt-BR" sz="2400" cap="none" dirty="0">
                <a:solidFill>
                  <a:schemeClr val="dk1"/>
                </a:solidFill>
                <a:latin typeface="Roboto" panose="02000000000000000000" pitchFamily="2" charset="0"/>
                <a:ea typeface="Roboto" panose="02000000000000000000" pitchFamily="2" charset="0"/>
              </a:rPr>
              <a:t>.</a:t>
            </a:r>
          </a:p>
          <a:p>
            <a:pPr algn="just">
              <a:lnSpc>
                <a:spcPct val="120000"/>
              </a:lnSpc>
            </a:pPr>
            <a:r>
              <a:rPr lang="pt-BR" sz="2400" cap="none" dirty="0">
                <a:solidFill>
                  <a:schemeClr val="dk1"/>
                </a:solidFill>
                <a:latin typeface="Roboto" panose="02000000000000000000" pitchFamily="2" charset="0"/>
                <a:ea typeface="Roboto" panose="02000000000000000000" pitchFamily="2" charset="0"/>
              </a:rPr>
              <a:t>Com efeito, de rigor a manutenção do decisum agravado, pois, conforme anteriormente consignado, a jurisprudência desta Corte assenta ser legítima a recusa da operadora de plano de saúde em custear medicamentos importados, desprovidos de registro na Anvisa, ressalvando que, após a regularização do referido registro, não mais persiste o direito da seguradora em recusar a cobertura do tratamento medicamentoso com indicação do médico responsável pelo beneficiário.</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235723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Medicamentos experimentais– Conceito</a:t>
            </a:r>
            <a:endParaRPr lang="pt-BR" sz="25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435233"/>
            <a:ext cx="10095104" cy="5102729"/>
          </a:xfrm>
        </p:spPr>
        <p:txBody>
          <a:bodyPr>
            <a:normAutofit/>
          </a:bodyPr>
          <a:lstStyle/>
          <a:p>
            <a:pPr algn="ctr">
              <a:lnSpc>
                <a:spcPct val="120000"/>
              </a:lnSpc>
            </a:pPr>
            <a:endParaRPr lang="pt-BR" sz="2400" cap="none" dirty="0">
              <a:solidFill>
                <a:schemeClr val="dk1"/>
              </a:solidFill>
              <a:latin typeface="Roboto" panose="02000000000000000000" pitchFamily="2" charset="0"/>
              <a:ea typeface="Roboto" panose="02000000000000000000" pitchFamily="2" charset="0"/>
            </a:endParaRP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graphicFrame>
        <p:nvGraphicFramePr>
          <p:cNvPr id="3" name="Tabela 3">
            <a:extLst>
              <a:ext uri="{FF2B5EF4-FFF2-40B4-BE49-F238E27FC236}">
                <a16:creationId xmlns:a16="http://schemas.microsoft.com/office/drawing/2014/main" id="{571CBF14-F119-4ACE-9ACA-B00EBCBCD966}"/>
              </a:ext>
            </a:extLst>
          </p:cNvPr>
          <p:cNvGraphicFramePr>
            <a:graphicFrameLocks noGrp="1"/>
          </p:cNvGraphicFramePr>
          <p:nvPr/>
        </p:nvGraphicFramePr>
        <p:xfrm>
          <a:off x="592753" y="2025951"/>
          <a:ext cx="10967876" cy="4577080"/>
        </p:xfrm>
        <a:graphic>
          <a:graphicData uri="http://schemas.openxmlformats.org/drawingml/2006/table">
            <a:tbl>
              <a:tblPr firstRow="1" bandRow="1">
                <a:tableStyleId>{5C22544A-7EE6-4342-B048-85BDC9FD1C3A}</a:tableStyleId>
              </a:tblPr>
              <a:tblGrid>
                <a:gridCol w="5483938">
                  <a:extLst>
                    <a:ext uri="{9D8B030D-6E8A-4147-A177-3AD203B41FA5}">
                      <a16:colId xmlns:a16="http://schemas.microsoft.com/office/drawing/2014/main" val="3055972531"/>
                    </a:ext>
                  </a:extLst>
                </a:gridCol>
                <a:gridCol w="5483938">
                  <a:extLst>
                    <a:ext uri="{9D8B030D-6E8A-4147-A177-3AD203B41FA5}">
                      <a16:colId xmlns:a16="http://schemas.microsoft.com/office/drawing/2014/main" val="3779513779"/>
                    </a:ext>
                  </a:extLst>
                </a:gridCol>
              </a:tblGrid>
              <a:tr h="370840">
                <a:tc>
                  <a:txBody>
                    <a:bodyPr/>
                    <a:lstStyle/>
                    <a:p>
                      <a:pPr algn="ctr"/>
                      <a:r>
                        <a:rPr lang="pt-BR" dirty="0"/>
                        <a:t>STF</a:t>
                      </a:r>
                    </a:p>
                  </a:txBody>
                  <a:tcPr/>
                </a:tc>
                <a:tc>
                  <a:txBody>
                    <a:bodyPr/>
                    <a:lstStyle/>
                    <a:p>
                      <a:pPr algn="ctr"/>
                      <a:r>
                        <a:rPr lang="pt-BR" dirty="0"/>
                        <a:t>STJ nas decisões de plano de saúde</a:t>
                      </a:r>
                    </a:p>
                  </a:txBody>
                  <a:tcPr/>
                </a:tc>
                <a:extLst>
                  <a:ext uri="{0D108BD9-81ED-4DB2-BD59-A6C34878D82A}">
                    <a16:rowId xmlns:a16="http://schemas.microsoft.com/office/drawing/2014/main" val="2753398953"/>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1800" b="1" kern="1200" dirty="0">
                          <a:solidFill>
                            <a:schemeClr val="dk1"/>
                          </a:solidFill>
                          <a:effectLst/>
                          <a:latin typeface="+mn-lt"/>
                          <a:ea typeface="+mn-ea"/>
                          <a:cs typeface="+mn-cs"/>
                        </a:rPr>
                        <a:t>Aqueles sem comprovação científica de eficácia e segurança e ainda em fase de pesquisas e testes. Somente para esse conceito de experimental é que não há nenhuma possibilidade de fornecimento, seja de plano de saúde, seja do Estado</a:t>
                      </a:r>
                      <a:r>
                        <a:rPr lang="pt-BR" sz="1800" kern="1200" dirty="0">
                          <a:solidFill>
                            <a:schemeClr val="dk1"/>
                          </a:solidFill>
                          <a:effectLst/>
                          <a:latin typeface="+mn-lt"/>
                          <a:ea typeface="+mn-ea"/>
                          <a:cs typeface="+mn-cs"/>
                        </a:rPr>
                        <a:t>. </a:t>
                      </a:r>
                    </a:p>
                    <a:p>
                      <a:pPr algn="just"/>
                      <a:endParaRPr lang="pt-BR" dirty="0"/>
                    </a:p>
                  </a:txBody>
                  <a:tcPr/>
                </a:tc>
                <a:tc>
                  <a:txBody>
                    <a:bodyPr/>
                    <a:lstStyle/>
                    <a:p>
                      <a:pPr algn="just"/>
                      <a:r>
                        <a:rPr lang="pt-BR" sz="1800" kern="1200" dirty="0">
                          <a:solidFill>
                            <a:schemeClr val="dk1"/>
                          </a:solidFill>
                          <a:effectLst/>
                          <a:latin typeface="+mn-lt"/>
                          <a:ea typeface="+mn-ea"/>
                          <a:cs typeface="+mn-cs"/>
                        </a:rPr>
                        <a:t>Resolução Normativa 465 da ANS, relativa aos planos de saúde, em seu art. 17, parágrafo único:</a:t>
                      </a:r>
                    </a:p>
                    <a:p>
                      <a:pPr algn="just"/>
                      <a:r>
                        <a:rPr lang="pt-BR" sz="1800" kern="1200" dirty="0">
                          <a:solidFill>
                            <a:schemeClr val="dk1"/>
                          </a:solidFill>
                          <a:effectLst/>
                          <a:latin typeface="+mn-lt"/>
                          <a:ea typeface="+mn-ea"/>
                          <a:cs typeface="+mn-cs"/>
                        </a:rPr>
                        <a:t> Parágrafo único. São permitidas as seguintes exclusões assistenciais:</a:t>
                      </a:r>
                    </a:p>
                    <a:p>
                      <a:pPr algn="just"/>
                      <a:r>
                        <a:rPr lang="pt-BR" sz="1800" kern="1200" dirty="0">
                          <a:solidFill>
                            <a:schemeClr val="dk1"/>
                          </a:solidFill>
                          <a:effectLst/>
                          <a:latin typeface="+mn-lt"/>
                          <a:ea typeface="+mn-ea"/>
                          <a:cs typeface="+mn-cs"/>
                        </a:rPr>
                        <a:t>I - tratamento clínico ou cirúrgico experimental, isto é, aquele que:</a:t>
                      </a:r>
                    </a:p>
                    <a:p>
                      <a:pPr algn="just"/>
                      <a:r>
                        <a:rPr lang="pt-BR" sz="1800" kern="1200" dirty="0">
                          <a:solidFill>
                            <a:schemeClr val="dk1"/>
                          </a:solidFill>
                          <a:effectLst/>
                          <a:latin typeface="+mn-lt"/>
                          <a:ea typeface="+mn-ea"/>
                          <a:cs typeface="+mn-cs"/>
                        </a:rPr>
                        <a:t>a) emprega medicamentos, produtos para a saúde ou técnicas não registrados/não regularizados no país;</a:t>
                      </a:r>
                    </a:p>
                    <a:p>
                      <a:pPr algn="just"/>
                      <a:r>
                        <a:rPr lang="pt-BR" sz="1800" kern="1200" dirty="0">
                          <a:solidFill>
                            <a:schemeClr val="dk1"/>
                          </a:solidFill>
                          <a:effectLst/>
                          <a:latin typeface="+mn-lt"/>
                          <a:ea typeface="+mn-ea"/>
                          <a:cs typeface="+mn-cs"/>
                        </a:rPr>
                        <a:t>b) é considerado experimental pelo Conselho Federal de Medicina - CFM, pelo Conselho Federal de Odontologia - CFO ou pelo conselho federal do profissional de saúde responsável pela realização do procedimento; ou</a:t>
                      </a:r>
                    </a:p>
                    <a:p>
                      <a:pPr algn="just"/>
                      <a:r>
                        <a:rPr lang="pt-BR" sz="1800" kern="1200" dirty="0">
                          <a:solidFill>
                            <a:schemeClr val="dk1"/>
                          </a:solidFill>
                          <a:effectLst/>
                          <a:latin typeface="+mn-lt"/>
                          <a:ea typeface="+mn-ea"/>
                          <a:cs typeface="+mn-cs"/>
                        </a:rPr>
                        <a:t>c) faz uso off-</a:t>
                      </a:r>
                      <a:r>
                        <a:rPr lang="pt-BR" sz="1800" kern="1200" dirty="0" err="1">
                          <a:solidFill>
                            <a:schemeClr val="dk1"/>
                          </a:solidFill>
                          <a:effectLst/>
                          <a:latin typeface="+mn-lt"/>
                          <a:ea typeface="+mn-ea"/>
                          <a:cs typeface="+mn-cs"/>
                        </a:rPr>
                        <a:t>label</a:t>
                      </a:r>
                      <a:r>
                        <a:rPr lang="pt-BR" sz="1800" kern="1200" dirty="0">
                          <a:solidFill>
                            <a:schemeClr val="dk1"/>
                          </a:solidFill>
                          <a:effectLst/>
                          <a:latin typeface="+mn-lt"/>
                          <a:ea typeface="+mn-ea"/>
                          <a:cs typeface="+mn-cs"/>
                        </a:rPr>
                        <a:t> de medicamentos, produtos para a saúde ou tecnologia em saúde, ressalvado o disposto no art. 24;</a:t>
                      </a:r>
                      <a:endParaRPr lang="pt-BR" dirty="0"/>
                    </a:p>
                  </a:txBody>
                  <a:tcPr/>
                </a:tc>
                <a:extLst>
                  <a:ext uri="{0D108BD9-81ED-4DB2-BD59-A6C34878D82A}">
                    <a16:rowId xmlns:a16="http://schemas.microsoft.com/office/drawing/2014/main" val="614302654"/>
                  </a:ext>
                </a:extLst>
              </a:tr>
            </a:tbl>
          </a:graphicData>
        </a:graphic>
      </p:graphicFrame>
    </p:spTree>
    <p:extLst>
      <p:ext uri="{BB962C8B-B14F-4D97-AF65-F5344CB8AC3E}">
        <p14:creationId xmlns:p14="http://schemas.microsoft.com/office/powerpoint/2010/main" val="20969088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800" b="1" dirty="0">
                <a:solidFill>
                  <a:schemeClr val="dk1"/>
                </a:solidFill>
                <a:latin typeface="Roboto" panose="02000000000000000000" pitchFamily="2" charset="0"/>
                <a:ea typeface="Roboto" panose="02000000000000000000" pitchFamily="2" charset="0"/>
              </a:rPr>
              <a:t>Conflito de competência - </a:t>
            </a:r>
            <a:r>
              <a:rPr lang="pt-BR" sz="2800" b="1" dirty="0" err="1">
                <a:solidFill>
                  <a:schemeClr val="dk1"/>
                </a:solidFill>
                <a:latin typeface="Roboto" panose="02000000000000000000" pitchFamily="2" charset="0"/>
                <a:ea typeface="Roboto" panose="02000000000000000000" pitchFamily="2" charset="0"/>
              </a:rPr>
              <a:t>stj</a:t>
            </a:r>
            <a:endParaRPr lang="pt-BR" sz="66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338981"/>
            <a:ext cx="10095104" cy="5102729"/>
          </a:xfrm>
        </p:spPr>
        <p:txBody>
          <a:bodyPr>
            <a:normAutofit/>
          </a:bodyPr>
          <a:lstStyle/>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Demanda foi proposta perante a Justiça estadual, contra o Estado do Rio Grande do Sul. A autora da ação postulou o fornecimento do medicamento </a:t>
            </a:r>
            <a:r>
              <a:rPr lang="pt-BR" sz="1800" cap="none" dirty="0" err="1">
                <a:solidFill>
                  <a:schemeClr val="dk1"/>
                </a:solidFill>
                <a:latin typeface="Roboto" panose="02000000000000000000" pitchFamily="2" charset="0"/>
                <a:ea typeface="Roboto" panose="02000000000000000000" pitchFamily="2" charset="0"/>
              </a:rPr>
              <a:t>Lactulose</a:t>
            </a:r>
            <a:r>
              <a:rPr lang="pt-BR" sz="1800" cap="none" dirty="0">
                <a:solidFill>
                  <a:schemeClr val="dk1"/>
                </a:solidFill>
                <a:latin typeface="Roboto" panose="02000000000000000000" pitchFamily="2" charset="0"/>
                <a:ea typeface="Roboto" panose="02000000000000000000" pitchFamily="2" charset="0"/>
              </a:rPr>
              <a:t> xarope, depois de ter o pedido indeferido administrativamente pelo ente público, ao argumento de que o fármaco não era fornecido para a sua doença – </a:t>
            </a:r>
            <a:r>
              <a:rPr lang="pt-BR" sz="1800" b="1" dirty="0">
                <a:solidFill>
                  <a:schemeClr val="dk1"/>
                </a:solidFill>
                <a:latin typeface="Roboto" panose="02000000000000000000" pitchFamily="2" charset="0"/>
                <a:ea typeface="Roboto" panose="02000000000000000000" pitchFamily="2" charset="0"/>
              </a:rPr>
              <a:t>USO OFF LABEL</a:t>
            </a:r>
          </a:p>
          <a:p>
            <a:pPr algn="just">
              <a:lnSpc>
                <a:spcPct val="120000"/>
              </a:lnSpc>
            </a:pPr>
            <a:endParaRPr lang="pt-BR" sz="1800" b="1" cap="none" dirty="0">
              <a:solidFill>
                <a:schemeClr val="dk1"/>
              </a:solidFill>
              <a:latin typeface="Roboto" panose="02000000000000000000" pitchFamily="2" charset="0"/>
              <a:ea typeface="Roboto" panose="02000000000000000000" pitchFamily="2" charset="0"/>
            </a:endParaRPr>
          </a:p>
          <a:p>
            <a:pPr algn="just">
              <a:lnSpc>
                <a:spcPct val="120000"/>
              </a:lnSpc>
            </a:pPr>
            <a:r>
              <a:rPr lang="pt-BR" sz="1800" b="1" dirty="0">
                <a:solidFill>
                  <a:schemeClr val="dk1"/>
                </a:solidFill>
                <a:latin typeface="Roboto" panose="02000000000000000000" pitchFamily="2" charset="0"/>
                <a:ea typeface="Roboto" panose="02000000000000000000" pitchFamily="2" charset="0"/>
              </a:rPr>
              <a:t>DECISÃO DO STJ:</a:t>
            </a:r>
            <a:r>
              <a:rPr lang="pt-BR" sz="1800" dirty="0">
                <a:solidFill>
                  <a:schemeClr val="dk1"/>
                </a:solidFill>
                <a:latin typeface="Roboto" panose="02000000000000000000" pitchFamily="2" charset="0"/>
                <a:ea typeface="Roboto" panose="02000000000000000000" pitchFamily="2" charset="0"/>
              </a:rPr>
              <a:t> "Na hipótese dos autos – e diversamente do que lancei na decisão agravada –, o medicamento requerido, ainda que para uso off </a:t>
            </a:r>
            <a:r>
              <a:rPr lang="pt-BR" sz="1800" dirty="0" err="1">
                <a:solidFill>
                  <a:schemeClr val="dk1"/>
                </a:solidFill>
                <a:latin typeface="Roboto" panose="02000000000000000000" pitchFamily="2" charset="0"/>
                <a:ea typeface="Roboto" panose="02000000000000000000" pitchFamily="2" charset="0"/>
              </a:rPr>
              <a:t>label</a:t>
            </a:r>
            <a:r>
              <a:rPr lang="pt-BR" sz="1800" dirty="0">
                <a:solidFill>
                  <a:schemeClr val="dk1"/>
                </a:solidFill>
                <a:latin typeface="Roboto" panose="02000000000000000000" pitchFamily="2" charset="0"/>
                <a:ea typeface="Roboto" panose="02000000000000000000" pitchFamily="2" charset="0"/>
              </a:rPr>
              <a:t>, tem registro na Anvisa, de modo que, em se tratando de responsabilidade solidária dos entes federados, não ajuizada a demanda contra a União e afastada a competência da Justiça Federal – conforme jurisprudência do Superior Tribunal de Justiça e por força das Súmulas 150, 224 e 254 do STJ –, deve ser declarada a competência do juízo estadual para o julgamento da demanda“.</a:t>
            </a:r>
          </a:p>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CC 177.800</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39437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800" b="1" dirty="0">
                <a:solidFill>
                  <a:schemeClr val="dk1"/>
                </a:solidFill>
                <a:latin typeface="Roboto" panose="02000000000000000000" pitchFamily="2" charset="0"/>
                <a:ea typeface="Roboto" panose="02000000000000000000" pitchFamily="2" charset="0"/>
              </a:rPr>
              <a:t>Medicamentos experimentais</a:t>
            </a:r>
            <a:endParaRPr lang="pt-BR" sz="66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338981"/>
            <a:ext cx="10095104" cy="5102729"/>
          </a:xfrm>
        </p:spPr>
        <p:txBody>
          <a:bodyPr>
            <a:normAutofit/>
          </a:bodyPr>
          <a:lstStyle/>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É inconstitucional a Lei nº 13.269/2016, que autorizou o uso da fosfoetanolamina sintética ("pílula do câncer) por pacientes diagnosticados com neoplasia maligna mesmo sem que existam estudos conclusivos sobre os efeitos colaterais em seres humanos e mesmo sem que haja registro sanitário da substância perante a ANVISA.</a:t>
            </a:r>
          </a:p>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Ante o postulado da separação de Poderes, o Congresso Nacional não pode autorizar, atuando de forma abstrata e genérica, a distribuição de medicamento.</a:t>
            </a:r>
          </a:p>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Compete à ANVISA permitir a distribuição de substâncias químicas, segundo protocolos cientificamente validados. O controle dos medicamentos fornecidos à população leva em conta a imprescindibilidade de aparato técnico especializado, supervisionado pelo Poder Executivo.</a:t>
            </a:r>
          </a:p>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O direito à saúde não será plenamente concretizado se o Estado deixar de cumprir a obrigação de assegurar a qualidade de droga mediante rigoroso crivo científico, apto a afastar desengano, charlatanismo e efeito prejudicial.</a:t>
            </a:r>
          </a:p>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STF. Plenário. ADI 5501/DF, Rel. Min. Marco Aurélio, julgado em 23/10/2020(Info 996).</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2438869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800" b="1" dirty="0">
                <a:solidFill>
                  <a:schemeClr val="dk1"/>
                </a:solidFill>
              </a:rPr>
              <a:t>RESSARCIMENTO SUS</a:t>
            </a:r>
            <a:endParaRPr lang="pt-BR" sz="66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fontScale="92500" lnSpcReduction="20000"/>
          </a:bodyPr>
          <a:lstStyle/>
          <a:p>
            <a:pPr marL="0" indent="0" algn="just">
              <a:lnSpc>
                <a:spcPct val="120000"/>
              </a:lnSpc>
              <a:buNone/>
            </a:pPr>
            <a:r>
              <a:rPr lang="pt-BR" sz="2000" cap="none" dirty="0">
                <a:solidFill>
                  <a:schemeClr val="dk1"/>
                </a:solidFill>
                <a:latin typeface="Roboto" panose="02000000000000000000" pitchFamily="2" charset="0"/>
                <a:ea typeface="Roboto" panose="02000000000000000000" pitchFamily="2" charset="0"/>
              </a:rPr>
              <a:t>É constitucional o ressarcimento previsto no art. 32 da Lei nº 9.656/98, o qual é aplicável aos procedimentos médicos, hospitalares ou ambulatoriais custeados pelo SUS e posteriores a 4.6.1998, assegurados o contraditório e a ampla defesa, no âmbito administrativo, em todos os marcos jurídicos. O art. 32 da Lei nº 9.656/98 prevê que, se um cliente do plano de saúde utilizar-se dos serviços do SUS, o Poder Público poderá cobrar do referido plano o ressarcimento que ele teve com essas despesas. Assim, o chamado “ressarcimento ao SUS”, criado pelo art. 32, é uma obrigação legal das operadoras de planos privados de assistência à saúde de restituir as despesas que o SUS teve ao atender uma pessoa que seja cliente e que esteja coberta por esses planos. STF. Plenário.RE 597064/RJ, Rel. Min. Gilmar Mendes, julgado em 7/2/2018 (repercussão geral) (Info 890).</a:t>
            </a:r>
          </a:p>
          <a:p>
            <a:pPr marL="0" indent="0" algn="just">
              <a:lnSpc>
                <a:spcPct val="120000"/>
              </a:lnSpc>
              <a:buNone/>
            </a:pPr>
            <a:r>
              <a:rPr lang="pt-BR" sz="2000" cap="none" dirty="0">
                <a:solidFill>
                  <a:schemeClr val="dk1"/>
                </a:solidFill>
                <a:latin typeface="Roboto" panose="02000000000000000000" pitchFamily="2" charset="0"/>
                <a:ea typeface="Roboto" panose="02000000000000000000" pitchFamily="2" charset="0"/>
              </a:rPr>
              <a:t>Art. 32.  Serão ressarcidos pelas operadoras dos produtos de que tratam o inciso I e o § 1º do art. 1º desta Lei, de acordo com normas a serem definidas pela ANS, os serviços de atendimento à saúde previstos nos respectivos contratos, prestados a seus consumidores e respectivos dependentes, em instituições públicas ou privadas, conveniadas ou contratadas, integrantes do Sistema Único de Saúde - SUS. (Redação dada pela Medida Provisória nº 2.177-44/2001)</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823892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800" b="1" dirty="0">
                <a:solidFill>
                  <a:schemeClr val="dk1"/>
                </a:solidFill>
              </a:rPr>
              <a:t>RESSARCIMENTO particular</a:t>
            </a:r>
            <a:endParaRPr lang="pt-BR" sz="66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399138"/>
            <a:ext cx="10095104" cy="5102729"/>
          </a:xfrm>
        </p:spPr>
        <p:txBody>
          <a:bodyPr>
            <a:normAutofit/>
          </a:bodyPr>
          <a:lstStyle/>
          <a:p>
            <a:pPr marL="0" indent="0" algn="just">
              <a:lnSpc>
                <a:spcPct val="120000"/>
              </a:lnSpc>
              <a:buNone/>
            </a:pPr>
            <a:r>
              <a:rPr lang="pt-BR" sz="2000" cap="none" dirty="0">
                <a:solidFill>
                  <a:schemeClr val="dk1"/>
                </a:solidFill>
                <a:latin typeface="Roboto" panose="02000000000000000000" pitchFamily="2" charset="0"/>
                <a:ea typeface="Roboto" panose="02000000000000000000" pitchFamily="2" charset="0"/>
              </a:rPr>
              <a:t>A tabela da Agência Nacional de Saúde Suplementar (ANS) deve servir de parâmetro para o pagamento dos serviços de saúde prestados por hospital particular, em cumprimento de ordem judicial, em favor de paciente do SUS.</a:t>
            </a:r>
          </a:p>
          <a:p>
            <a:pPr marL="0" indent="0" algn="just">
              <a:lnSpc>
                <a:spcPct val="120000"/>
              </a:lnSpc>
              <a:buNone/>
            </a:pPr>
            <a:r>
              <a:rPr lang="pt-BR" sz="2000" cap="none" dirty="0">
                <a:solidFill>
                  <a:schemeClr val="dk1"/>
                </a:solidFill>
                <a:latin typeface="Roboto" panose="02000000000000000000" pitchFamily="2" charset="0"/>
                <a:ea typeface="Roboto" panose="02000000000000000000" pitchFamily="2" charset="0"/>
              </a:rPr>
              <a:t>Tese fixada pelo STF:</a:t>
            </a:r>
          </a:p>
          <a:p>
            <a:pPr marL="0" indent="0" algn="just">
              <a:lnSpc>
                <a:spcPct val="120000"/>
              </a:lnSpc>
              <a:buNone/>
            </a:pPr>
            <a:r>
              <a:rPr lang="pt-BR" sz="2000" cap="none" dirty="0">
                <a:solidFill>
                  <a:schemeClr val="dk1"/>
                </a:solidFill>
                <a:latin typeface="Roboto" panose="02000000000000000000" pitchFamily="2" charset="0"/>
                <a:ea typeface="Roboto" panose="02000000000000000000" pitchFamily="2" charset="0"/>
              </a:rPr>
              <a:t>“O ressarcimento de serviços de saúde prestados por unidade privada em favor de paciente do Sistema Único de Saúde, em cumprimento de ordem judicial, deve utilizar como critério o mesmo que é adotado para o ressarcimento do Sistema Único de Saúde por serviços prestados a beneficiários de planos de saúde”.</a:t>
            </a:r>
          </a:p>
          <a:p>
            <a:pPr marL="0" indent="0" algn="just">
              <a:lnSpc>
                <a:spcPct val="120000"/>
              </a:lnSpc>
              <a:buNone/>
            </a:pPr>
            <a:r>
              <a:rPr lang="pt-BR" sz="2000" cap="none" dirty="0">
                <a:solidFill>
                  <a:schemeClr val="dk1"/>
                </a:solidFill>
                <a:latin typeface="Roboto" panose="02000000000000000000" pitchFamily="2" charset="0"/>
                <a:ea typeface="Roboto" panose="02000000000000000000" pitchFamily="2" charset="0"/>
              </a:rPr>
              <a:t>STF. Plenário. RE 666094/DF, Rel. Min. Roberto Barroso, julgado em 30/09/2021 (Repercussão Geral – Tema 1033) (Info 1032).</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668607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800" b="1" dirty="0">
                <a:solidFill>
                  <a:schemeClr val="dk1"/>
                </a:solidFill>
              </a:rPr>
              <a:t>MEDICAMENTOS ANOREXÍGENEOS </a:t>
            </a:r>
            <a:endParaRPr lang="pt-BR" sz="66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399138"/>
            <a:ext cx="10095104" cy="5102729"/>
          </a:xfrm>
        </p:spPr>
        <p:txBody>
          <a:bodyPr>
            <a:normAutofit fontScale="85000" lnSpcReduction="20000"/>
          </a:bodyPr>
          <a:lstStyle/>
          <a:p>
            <a:pPr marL="0" indent="0" algn="just">
              <a:lnSpc>
                <a:spcPct val="120000"/>
              </a:lnSpc>
              <a:buNone/>
            </a:pPr>
            <a:r>
              <a:rPr lang="pt-BR" sz="2000" cap="none" dirty="0">
                <a:solidFill>
                  <a:schemeClr val="dk1"/>
                </a:solidFill>
                <a:latin typeface="Roboto" panose="02000000000000000000" pitchFamily="2" charset="0"/>
                <a:ea typeface="Roboto" panose="02000000000000000000" pitchFamily="2" charset="0"/>
              </a:rPr>
              <a:t>É incompatível com a Constituição Federal ato normativo que, ao dispor sobre a comercialização de medicamentos anorexígenos, dispense o respectivo registro sanitário e as demais ações de vigilância sanitária. STF. Plenário. ADI 5779/DF, Rel. Min. Nunes Marques, redator do acórdão Min. Edson Fachin, julgado em 14/10/2021 (Info 1034).</a:t>
            </a:r>
          </a:p>
          <a:p>
            <a:pPr marL="0" indent="0" algn="just">
              <a:lnSpc>
                <a:spcPct val="120000"/>
              </a:lnSpc>
              <a:buNone/>
            </a:pPr>
            <a:r>
              <a:rPr lang="pt-BR" sz="2000" cap="none" dirty="0">
                <a:solidFill>
                  <a:schemeClr val="dk1"/>
                </a:solidFill>
                <a:latin typeface="Roboto" panose="02000000000000000000" pitchFamily="2" charset="0"/>
                <a:ea typeface="Roboto" panose="02000000000000000000" pitchFamily="2" charset="0"/>
              </a:rPr>
              <a:t>A liberação da produção e comercialização de qualquer substância que afete a saúde humana deve ser acompanhada de medidas necessárias para garantir a proteção suficiente do direito à saúde.</a:t>
            </a:r>
          </a:p>
          <a:p>
            <a:pPr marL="0" indent="0" algn="just">
              <a:lnSpc>
                <a:spcPct val="120000"/>
              </a:lnSpc>
              <a:buNone/>
            </a:pPr>
            <a:r>
              <a:rPr lang="pt-BR" sz="2000" cap="none" dirty="0">
                <a:solidFill>
                  <a:schemeClr val="dk1"/>
                </a:solidFill>
                <a:latin typeface="Roboto" panose="02000000000000000000" pitchFamily="2" charset="0"/>
                <a:ea typeface="Roboto" panose="02000000000000000000" pitchFamily="2" charset="0"/>
              </a:rPr>
              <a:t>As competências desempenhadas pela Anvisa decorrem do próprio texto constitucional e visam assegurar a efetividade do direito à saúde. Ademais, a atividade estatal de controle de medicamento é indispensável para a proteção do mencionado direito fundamental.</a:t>
            </a:r>
          </a:p>
          <a:p>
            <a:pPr marL="0" indent="0" algn="just">
              <a:lnSpc>
                <a:spcPct val="120000"/>
              </a:lnSpc>
              <a:buNone/>
            </a:pPr>
            <a:r>
              <a:rPr lang="pt-BR" sz="2000" cap="none" dirty="0">
                <a:solidFill>
                  <a:schemeClr val="dk1"/>
                </a:solidFill>
                <a:latin typeface="Roboto" panose="02000000000000000000" pitchFamily="2" charset="0"/>
                <a:ea typeface="Roboto" panose="02000000000000000000" pitchFamily="2" charset="0"/>
              </a:rPr>
              <a:t>Embora não seja, em tese, proibido que o Poder Legislativo regulamente a comercialização de determinada substância destinada à saúde humana, é preciso que haja detalhada regulamentação, indicando, por exemplo, as formas de apresentação do produto, disposições relativas a sua validade e condições de armazenamento, dosagem máxima a ser administrada, entre outras.</a:t>
            </a:r>
          </a:p>
          <a:p>
            <a:pPr marL="0" indent="0" algn="just">
              <a:lnSpc>
                <a:spcPct val="120000"/>
              </a:lnSpc>
              <a:buNone/>
            </a:pPr>
            <a:r>
              <a:rPr lang="pt-BR" sz="2000" cap="none" dirty="0">
                <a:solidFill>
                  <a:schemeClr val="dk1"/>
                </a:solidFill>
                <a:latin typeface="Roboto" panose="02000000000000000000" pitchFamily="2" charset="0"/>
                <a:ea typeface="Roboto" panose="02000000000000000000" pitchFamily="2" charset="0"/>
              </a:rPr>
              <a:t>Nesse sentido, o ato impugnado, ao deixar de dispor sobre as mesmas garantias de segurança por quais passam os demais produtos destinados à saúde humana, padece de inconstitucionalidade material, ante a proteção insuficiente do direito à saúde.</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587448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800" b="1" dirty="0">
                <a:solidFill>
                  <a:schemeClr val="dk1"/>
                </a:solidFill>
              </a:rPr>
              <a:t>Demais jurisprudências – atenção </a:t>
            </a:r>
            <a:r>
              <a:rPr lang="pt-BR" sz="2800" b="1" dirty="0" err="1">
                <a:solidFill>
                  <a:schemeClr val="dk1"/>
                </a:solidFill>
              </a:rPr>
              <a:t>dpe</a:t>
            </a:r>
            <a:r>
              <a:rPr lang="pt-BR" sz="2800" b="1" dirty="0">
                <a:solidFill>
                  <a:schemeClr val="dk1"/>
                </a:solidFill>
              </a:rPr>
              <a:t>/</a:t>
            </a:r>
            <a:r>
              <a:rPr lang="pt-BR" sz="2800" b="1" dirty="0" err="1">
                <a:solidFill>
                  <a:schemeClr val="dk1"/>
                </a:solidFill>
              </a:rPr>
              <a:t>ms</a:t>
            </a:r>
            <a:endParaRPr lang="pt-BR" sz="66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399138"/>
            <a:ext cx="10095104" cy="5102729"/>
          </a:xfrm>
        </p:spPr>
        <p:txBody>
          <a:bodyPr>
            <a:normAutofit/>
          </a:bodyPr>
          <a:lstStyle/>
          <a:p>
            <a:pPr marL="0" indent="0" algn="just">
              <a:lnSpc>
                <a:spcPct val="120000"/>
              </a:lnSpc>
              <a:buNone/>
            </a:pPr>
            <a:r>
              <a:rPr lang="pt-BR" sz="2000" b="1" cap="none" dirty="0">
                <a:solidFill>
                  <a:schemeClr val="dk1"/>
                </a:solidFill>
                <a:latin typeface="Roboto" panose="02000000000000000000" pitchFamily="2" charset="0"/>
                <a:ea typeface="Roboto" panose="02000000000000000000" pitchFamily="2" charset="0"/>
              </a:rPr>
              <a:t>Tema 84 (Repetitivo STJ)</a:t>
            </a:r>
            <a:r>
              <a:rPr lang="pt-BR" sz="2000" cap="none" dirty="0">
                <a:solidFill>
                  <a:schemeClr val="dk1"/>
                </a:solidFill>
                <a:latin typeface="Roboto" panose="02000000000000000000" pitchFamily="2" charset="0"/>
                <a:ea typeface="Roboto" panose="02000000000000000000" pitchFamily="2" charset="0"/>
              </a:rPr>
              <a:t>: Tratando-se de fornecimento de medicamentos, cabe ao Juiz adotar medidas eficazes à efetivação de suas decisões, podendo, se necessário, determinar até mesmo o sequestro de valores do devedor (bloqueio), segundo o seu prudente arbítrio, e sempre com adequada fundamentação.</a:t>
            </a:r>
          </a:p>
          <a:p>
            <a:pPr marL="0" indent="0" algn="just">
              <a:lnSpc>
                <a:spcPct val="120000"/>
              </a:lnSpc>
              <a:buNone/>
            </a:pPr>
            <a:r>
              <a:rPr lang="pt-BR" sz="2000" b="1" cap="none" dirty="0">
                <a:solidFill>
                  <a:schemeClr val="dk1"/>
                </a:solidFill>
                <a:latin typeface="Roboto" panose="02000000000000000000" pitchFamily="2" charset="0"/>
                <a:ea typeface="Roboto" panose="02000000000000000000" pitchFamily="2" charset="0"/>
              </a:rPr>
              <a:t>Tema 98 (Repetitivo STJ)</a:t>
            </a:r>
            <a:r>
              <a:rPr lang="pt-BR" sz="2000" cap="none" dirty="0">
                <a:solidFill>
                  <a:schemeClr val="dk1"/>
                </a:solidFill>
                <a:latin typeface="Roboto" panose="02000000000000000000" pitchFamily="2" charset="0"/>
                <a:ea typeface="Roboto" panose="02000000000000000000" pitchFamily="2" charset="0"/>
              </a:rPr>
              <a:t>: Possibilidade de imposição de multa diária (astreintes) a ente público, para compeli-lo a fornecer medicamento à pessoa desprovida de recursos financeiros. A eventual exorbitância na fixação do valor das astreintes aciona mecanismo de proteção ao devedor: como a cominação de multa para o cumprimento de obrigação de fazer ou de não fazer tão somente constitui método de coerção, obviamente não faz coisa julgada material, e pode, a requerimento da parte ou </a:t>
            </a:r>
            <a:r>
              <a:rPr lang="pt-BR" sz="2000" cap="none" dirty="0" err="1">
                <a:solidFill>
                  <a:schemeClr val="dk1"/>
                </a:solidFill>
                <a:latin typeface="Roboto" panose="02000000000000000000" pitchFamily="2" charset="0"/>
                <a:ea typeface="Roboto" panose="02000000000000000000" pitchFamily="2" charset="0"/>
              </a:rPr>
              <a:t>ex</a:t>
            </a:r>
            <a:r>
              <a:rPr lang="pt-BR" sz="2000" cap="none" dirty="0">
                <a:solidFill>
                  <a:schemeClr val="dk1"/>
                </a:solidFill>
                <a:latin typeface="Roboto" panose="02000000000000000000" pitchFamily="2" charset="0"/>
                <a:ea typeface="Roboto" panose="02000000000000000000" pitchFamily="2" charset="0"/>
              </a:rPr>
              <a:t> </a:t>
            </a:r>
            <a:r>
              <a:rPr lang="pt-BR" sz="2000" cap="none" dirty="0" err="1">
                <a:solidFill>
                  <a:schemeClr val="dk1"/>
                </a:solidFill>
                <a:latin typeface="Roboto" panose="02000000000000000000" pitchFamily="2" charset="0"/>
                <a:ea typeface="Roboto" panose="02000000000000000000" pitchFamily="2" charset="0"/>
              </a:rPr>
              <a:t>officio</a:t>
            </a:r>
            <a:r>
              <a:rPr lang="pt-BR" sz="2000" cap="none" dirty="0">
                <a:solidFill>
                  <a:schemeClr val="dk1"/>
                </a:solidFill>
                <a:latin typeface="Roboto" panose="02000000000000000000" pitchFamily="2" charset="0"/>
                <a:ea typeface="Roboto" panose="02000000000000000000" pitchFamily="2" charset="0"/>
              </a:rPr>
              <a:t> pelo magistrado, ser reduzida ou até mesmo suprimida, nesta última hipótese, caso a sua imposição não se mostrar mais necessária. (Tema 289 do STF, pendente)</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379699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800" b="1" dirty="0">
                <a:solidFill>
                  <a:schemeClr val="dk1"/>
                </a:solidFill>
              </a:rPr>
              <a:t>Demais jurisprudências – atenção </a:t>
            </a:r>
            <a:r>
              <a:rPr lang="pt-BR" sz="2800" b="1" dirty="0" err="1">
                <a:solidFill>
                  <a:schemeClr val="dk1"/>
                </a:solidFill>
              </a:rPr>
              <a:t>dpe</a:t>
            </a:r>
            <a:r>
              <a:rPr lang="pt-BR" sz="2800" b="1" dirty="0">
                <a:solidFill>
                  <a:schemeClr val="dk1"/>
                </a:solidFill>
              </a:rPr>
              <a:t>/</a:t>
            </a:r>
            <a:r>
              <a:rPr lang="pt-BR" sz="2800" b="1" dirty="0" err="1">
                <a:solidFill>
                  <a:schemeClr val="dk1"/>
                </a:solidFill>
              </a:rPr>
              <a:t>ms</a:t>
            </a:r>
            <a:endParaRPr lang="pt-BR" sz="66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399138"/>
            <a:ext cx="10095104" cy="5102729"/>
          </a:xfrm>
        </p:spPr>
        <p:txBody>
          <a:bodyPr>
            <a:normAutofit/>
          </a:bodyPr>
          <a:lstStyle/>
          <a:p>
            <a:pPr marL="0" indent="0" algn="just">
              <a:lnSpc>
                <a:spcPct val="120000"/>
              </a:lnSpc>
              <a:buNone/>
            </a:pPr>
            <a:r>
              <a:rPr lang="pt-BR" sz="2000" b="1" cap="none" dirty="0">
                <a:solidFill>
                  <a:schemeClr val="dk1"/>
                </a:solidFill>
                <a:latin typeface="Roboto" panose="02000000000000000000" pitchFamily="2" charset="0"/>
                <a:ea typeface="Roboto" panose="02000000000000000000" pitchFamily="2" charset="0"/>
              </a:rPr>
              <a:t>Tema 686 (Repetitivo STJ)</a:t>
            </a:r>
            <a:r>
              <a:rPr lang="pt-BR" sz="2000" cap="none" dirty="0">
                <a:solidFill>
                  <a:schemeClr val="dk1"/>
                </a:solidFill>
                <a:latin typeface="Roboto" panose="02000000000000000000" pitchFamily="2" charset="0"/>
                <a:ea typeface="Roboto" panose="02000000000000000000" pitchFamily="2" charset="0"/>
              </a:rPr>
              <a:t>: O chamamento ao processo da União com base no art. 77, III, do CPC, nas demandas propostas contra os demais entes federativos responsáveis para o fornecimento de medicamentos ou prestação de serviços de saúde, não é impositivo, mostrando-se inadequado opor obstáculo inútil à garantia fundamental do cidadão à saúde.</a:t>
            </a:r>
          </a:p>
          <a:p>
            <a:pPr marL="0" indent="0" algn="just">
              <a:lnSpc>
                <a:spcPct val="120000"/>
              </a:lnSpc>
              <a:buNone/>
            </a:pPr>
            <a:r>
              <a:rPr lang="pt-BR" sz="2000" b="1" dirty="0">
                <a:solidFill>
                  <a:schemeClr val="dk1"/>
                </a:solidFill>
                <a:latin typeface="Roboto" panose="02000000000000000000" pitchFamily="2" charset="0"/>
                <a:ea typeface="Roboto" panose="02000000000000000000" pitchFamily="2" charset="0"/>
              </a:rPr>
              <a:t>Tema 6 (RG STF)</a:t>
            </a:r>
            <a:r>
              <a:rPr lang="pt-BR" sz="2000" dirty="0">
                <a:solidFill>
                  <a:schemeClr val="dk1"/>
                </a:solidFill>
                <a:latin typeface="Roboto" panose="02000000000000000000" pitchFamily="2" charset="0"/>
                <a:ea typeface="Roboto" panose="02000000000000000000" pitchFamily="2" charset="0"/>
              </a:rPr>
              <a:t>: Pendente de julgamento - Dever do Estado de fornecer medicamento de alto custo a portador de doença grave que não possui condições financeiras para comprá-lo.</a:t>
            </a:r>
          </a:p>
          <a:p>
            <a:pPr marL="0" indent="0" algn="just">
              <a:lnSpc>
                <a:spcPct val="120000"/>
              </a:lnSpc>
              <a:buNone/>
            </a:pPr>
            <a:r>
              <a:rPr lang="pt-BR" sz="2000" b="1" dirty="0">
                <a:solidFill>
                  <a:schemeClr val="dk1"/>
                </a:solidFill>
                <a:latin typeface="Roboto" panose="02000000000000000000" pitchFamily="2" charset="0"/>
                <a:ea typeface="Roboto" panose="02000000000000000000" pitchFamily="2" charset="0"/>
              </a:rPr>
              <a:t>Tema 262 (RG STF)</a:t>
            </a:r>
            <a:r>
              <a:rPr lang="pt-BR" sz="2000" dirty="0">
                <a:solidFill>
                  <a:schemeClr val="dk1"/>
                </a:solidFill>
                <a:latin typeface="Roboto" panose="02000000000000000000" pitchFamily="2" charset="0"/>
                <a:ea typeface="Roboto" panose="02000000000000000000" pitchFamily="2" charset="0"/>
              </a:rPr>
              <a:t>: </a:t>
            </a:r>
            <a:r>
              <a:rPr lang="pt-BR" sz="2000" cap="none" dirty="0">
                <a:solidFill>
                  <a:schemeClr val="dk1"/>
                </a:solidFill>
                <a:latin typeface="Roboto" panose="02000000000000000000" pitchFamily="2" charset="0"/>
                <a:ea typeface="Roboto" panose="02000000000000000000" pitchFamily="2" charset="0"/>
              </a:rPr>
              <a:t>O Ministério Público é parte legítima para ajuizamento de ação civil pública que vise o fornecimento de remédios a portadores de certa doença.</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65152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Judicialização x ativismo</a:t>
            </a:r>
            <a:endParaRPr lang="pt-BR" sz="25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a:bodyPr>
          <a:lstStyle/>
          <a:p>
            <a:pPr algn="just">
              <a:lnSpc>
                <a:spcPct val="120000"/>
              </a:lnSpc>
            </a:pPr>
            <a:r>
              <a:rPr lang="pt-BR" sz="2400" cap="none" dirty="0">
                <a:solidFill>
                  <a:schemeClr val="dk1"/>
                </a:solidFill>
                <a:latin typeface="Roboto" panose="02000000000000000000" pitchFamily="2" charset="0"/>
                <a:ea typeface="Roboto" panose="02000000000000000000" pitchFamily="2" charset="0"/>
              </a:rPr>
              <a:t>O ativismo judicial é uma atitude, ou melhor, uma escolha de um modo específico e proativo que o Poder Judiciário possui de interpretar a Constituição, muitas vezes, expandindo seu sentido e seu alcance.</a:t>
            </a:r>
          </a:p>
          <a:p>
            <a:pPr algn="just">
              <a:lnSpc>
                <a:spcPct val="120000"/>
              </a:lnSpc>
            </a:pPr>
            <a:r>
              <a:rPr lang="pt-BR" sz="2400" cap="none" dirty="0">
                <a:solidFill>
                  <a:schemeClr val="dk1"/>
                </a:solidFill>
                <a:latin typeface="Roboto" panose="02000000000000000000" pitchFamily="2" charset="0"/>
                <a:ea typeface="Roboto" panose="02000000000000000000" pitchFamily="2" charset="0"/>
              </a:rPr>
              <a:t>Na Judicialização, o Poder Judiciário é devidamente provocado a se manifestar e o faz nos limites dos pedidos formulados. O tribunal não tem a alternativa de conhecer ou não das ações, de se pronunciar ou não sobre o seu mérito, uma vez preenchidos os requisitos de cabimento. A judicialização não decorreu de uma opção ideológica ou filosófica do Judiciário, pois esse decide em cumprimento, de modo estrito, ao ordenamento jurídico vigente.</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42873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800" b="1" dirty="0">
                <a:solidFill>
                  <a:schemeClr val="dk1"/>
                </a:solidFill>
              </a:rPr>
              <a:t>ENUNCIADOS CNJ – atenção </a:t>
            </a:r>
            <a:r>
              <a:rPr lang="pt-BR" sz="2800" b="1" dirty="0" err="1">
                <a:solidFill>
                  <a:schemeClr val="dk1"/>
                </a:solidFill>
              </a:rPr>
              <a:t>dpe</a:t>
            </a:r>
            <a:r>
              <a:rPr lang="pt-BR" sz="2800" b="1" dirty="0">
                <a:solidFill>
                  <a:schemeClr val="dk1"/>
                </a:solidFill>
              </a:rPr>
              <a:t>/</a:t>
            </a:r>
            <a:r>
              <a:rPr lang="pt-BR" sz="2800" b="1" dirty="0" err="1">
                <a:solidFill>
                  <a:schemeClr val="dk1"/>
                </a:solidFill>
              </a:rPr>
              <a:t>ms</a:t>
            </a:r>
            <a:endParaRPr lang="pt-BR" sz="66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399138"/>
            <a:ext cx="10095104" cy="5102729"/>
          </a:xfrm>
        </p:spPr>
        <p:txBody>
          <a:bodyPr>
            <a:normAutofit lnSpcReduction="10000"/>
          </a:bodyPr>
          <a:lstStyle/>
          <a:p>
            <a:pPr algn="just">
              <a:lnSpc>
                <a:spcPct val="120000"/>
              </a:lnSpc>
              <a:buFont typeface="Wingdings" panose="05000000000000000000" pitchFamily="2" charset="2"/>
              <a:buChar char="§"/>
            </a:pPr>
            <a:r>
              <a:rPr lang="pt-BR" sz="2000" dirty="0">
                <a:solidFill>
                  <a:schemeClr val="dk1"/>
                </a:solidFill>
                <a:latin typeface="Roboto" panose="02000000000000000000" pitchFamily="2" charset="0"/>
                <a:ea typeface="Roboto" panose="02000000000000000000" pitchFamily="2" charset="0"/>
              </a:rPr>
              <a:t> Há 103 enunciados em 3 jornadas</a:t>
            </a:r>
          </a:p>
          <a:p>
            <a:pPr algn="just">
              <a:lnSpc>
                <a:spcPct val="120000"/>
              </a:lnSpc>
              <a:buFont typeface="Wingdings" panose="05000000000000000000" pitchFamily="2" charset="2"/>
              <a:buChar char="§"/>
            </a:pPr>
            <a:r>
              <a:rPr lang="pt-BR" sz="2000" cap="none" dirty="0">
                <a:solidFill>
                  <a:schemeClr val="dk1"/>
                </a:solidFill>
                <a:latin typeface="Roboto" panose="02000000000000000000" pitchFamily="2" charset="0"/>
                <a:ea typeface="Roboto" panose="02000000000000000000" pitchFamily="2" charset="0"/>
              </a:rPr>
              <a:t> </a:t>
            </a:r>
            <a:r>
              <a:rPr lang="pt-BR" sz="2000" b="1" cap="none" dirty="0">
                <a:solidFill>
                  <a:schemeClr val="dk1"/>
                </a:solidFill>
                <a:latin typeface="Roboto" panose="02000000000000000000" pitchFamily="2" charset="0"/>
                <a:ea typeface="Roboto" panose="02000000000000000000" pitchFamily="2" charset="0"/>
              </a:rPr>
              <a:t>Enunciado 3:</a:t>
            </a:r>
            <a:r>
              <a:rPr lang="pt-BR" sz="2000" cap="none" dirty="0">
                <a:solidFill>
                  <a:schemeClr val="dk1"/>
                </a:solidFill>
                <a:latin typeface="Roboto" panose="02000000000000000000" pitchFamily="2" charset="0"/>
                <a:ea typeface="Roboto" panose="02000000000000000000" pitchFamily="2" charset="0"/>
              </a:rPr>
              <a:t> Nas ações envolvendo pretensões concessivas de serviços assistenciais de saúde, o interesse de agir somente se qualifica mediante comprovação da prévia negativa ou indisponibilidade da prestação no âmbito do Sistema Único de Saúde – SUS e na Saúde Suplementar. (Redação dada pela III Jornada de Direito da Saúde – 18.03.2019)</a:t>
            </a:r>
          </a:p>
          <a:p>
            <a:pPr algn="just">
              <a:lnSpc>
                <a:spcPct val="120000"/>
              </a:lnSpc>
              <a:buFont typeface="Wingdings" panose="05000000000000000000" pitchFamily="2" charset="2"/>
              <a:buChar char="§"/>
            </a:pPr>
            <a:r>
              <a:rPr lang="pt-BR" sz="2000" dirty="0">
                <a:solidFill>
                  <a:schemeClr val="dk1"/>
                </a:solidFill>
                <a:latin typeface="Roboto" panose="02000000000000000000" pitchFamily="2" charset="0"/>
                <a:ea typeface="Roboto" panose="02000000000000000000" pitchFamily="2" charset="0"/>
              </a:rPr>
              <a:t> </a:t>
            </a:r>
            <a:r>
              <a:rPr lang="pt-BR" sz="2000" b="1" dirty="0">
                <a:solidFill>
                  <a:schemeClr val="dk1"/>
                </a:solidFill>
                <a:latin typeface="Roboto" panose="02000000000000000000" pitchFamily="2" charset="0"/>
                <a:ea typeface="Roboto" panose="02000000000000000000" pitchFamily="2" charset="0"/>
              </a:rPr>
              <a:t>Enunciado 8: </a:t>
            </a:r>
            <a:r>
              <a:rPr lang="pt-BR" sz="2000" dirty="0">
                <a:solidFill>
                  <a:schemeClr val="dk1"/>
                </a:solidFill>
                <a:latin typeface="Roboto" panose="02000000000000000000" pitchFamily="2" charset="0"/>
                <a:ea typeface="Roboto" panose="02000000000000000000" pitchFamily="2" charset="0"/>
              </a:rPr>
              <a:t>Nas apreciações judiciais sobre ações e serviços de saúde devem ser observadas as regras administrativas de repartição de competência entre os entes federados. (Redação dada pela III Jornada de Direito da Saúde – 18.03.2019)</a:t>
            </a:r>
          </a:p>
          <a:p>
            <a:pPr algn="just">
              <a:lnSpc>
                <a:spcPct val="120000"/>
              </a:lnSpc>
              <a:buFont typeface="Wingdings" panose="05000000000000000000" pitchFamily="2" charset="2"/>
              <a:buChar char="§"/>
            </a:pPr>
            <a:r>
              <a:rPr lang="pt-BR" sz="2000" cap="none" dirty="0">
                <a:solidFill>
                  <a:schemeClr val="dk1"/>
                </a:solidFill>
                <a:latin typeface="Roboto" panose="02000000000000000000" pitchFamily="2" charset="0"/>
                <a:ea typeface="Roboto" panose="02000000000000000000" pitchFamily="2" charset="0"/>
              </a:rPr>
              <a:t> </a:t>
            </a:r>
            <a:r>
              <a:rPr lang="pt-BR" sz="2000" b="1" cap="none" dirty="0">
                <a:solidFill>
                  <a:schemeClr val="dk1"/>
                </a:solidFill>
                <a:latin typeface="Roboto" panose="02000000000000000000" pitchFamily="2" charset="0"/>
                <a:ea typeface="Roboto" panose="02000000000000000000" pitchFamily="2" charset="0"/>
              </a:rPr>
              <a:t>Enunciado 44</a:t>
            </a:r>
            <a:r>
              <a:rPr lang="pt-BR" sz="2000" cap="none" dirty="0">
                <a:solidFill>
                  <a:schemeClr val="dk1"/>
                </a:solidFill>
                <a:latin typeface="Roboto" panose="02000000000000000000" pitchFamily="2" charset="0"/>
                <a:ea typeface="Roboto" panose="02000000000000000000" pitchFamily="2" charset="0"/>
              </a:rPr>
              <a:t>: O paciente absolutamente incapaz pode ser submetido a tratamento médico que o beneficie, mesmo contra a vontade de seu representante legal, quando identificada situação em que este não defende o melhor interesse daquele. (Redação dada pela III Jornada de Direito da Saúde – 18.03.2019) </a:t>
            </a:r>
          </a:p>
          <a:p>
            <a:pPr algn="just">
              <a:lnSpc>
                <a:spcPct val="120000"/>
              </a:lnSpc>
              <a:buFont typeface="Wingdings" panose="05000000000000000000" pitchFamily="2" charset="2"/>
              <a:buChar char="§"/>
            </a:pPr>
            <a:endParaRPr lang="pt-BR" sz="2000" cap="none" dirty="0">
              <a:solidFill>
                <a:schemeClr val="dk1"/>
              </a:solidFill>
              <a:latin typeface="Roboto" panose="02000000000000000000" pitchFamily="2" charset="0"/>
              <a:ea typeface="Roboto" panose="02000000000000000000" pitchFamily="2" charset="0"/>
            </a:endParaRP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74217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800" b="1" dirty="0">
                <a:solidFill>
                  <a:schemeClr val="dk1"/>
                </a:solidFill>
              </a:rPr>
              <a:t>ENUNCIADOS CNJ – atenção </a:t>
            </a:r>
            <a:r>
              <a:rPr lang="pt-BR" sz="2800" b="1" dirty="0" err="1">
                <a:solidFill>
                  <a:schemeClr val="dk1"/>
                </a:solidFill>
              </a:rPr>
              <a:t>dpe</a:t>
            </a:r>
            <a:r>
              <a:rPr lang="pt-BR" sz="2800" b="1" dirty="0">
                <a:solidFill>
                  <a:schemeClr val="dk1"/>
                </a:solidFill>
              </a:rPr>
              <a:t>/</a:t>
            </a:r>
            <a:r>
              <a:rPr lang="pt-BR" sz="2800" b="1" dirty="0" err="1">
                <a:solidFill>
                  <a:schemeClr val="dk1"/>
                </a:solidFill>
              </a:rPr>
              <a:t>ms</a:t>
            </a:r>
            <a:endParaRPr lang="pt-BR" sz="66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399138"/>
            <a:ext cx="10095104" cy="5102729"/>
          </a:xfrm>
        </p:spPr>
        <p:txBody>
          <a:bodyPr>
            <a:normAutofit fontScale="85000" lnSpcReduction="20000"/>
          </a:bodyPr>
          <a:lstStyle/>
          <a:p>
            <a:pPr algn="just">
              <a:lnSpc>
                <a:spcPct val="120000"/>
              </a:lnSpc>
              <a:buFont typeface="Wingdings" panose="05000000000000000000" pitchFamily="2" charset="2"/>
              <a:buChar char="§"/>
            </a:pPr>
            <a:r>
              <a:rPr lang="pt-BR" sz="2000" dirty="0">
                <a:solidFill>
                  <a:schemeClr val="dk1"/>
                </a:solidFill>
                <a:latin typeface="Roboto" panose="02000000000000000000" pitchFamily="2" charset="0"/>
                <a:ea typeface="Roboto" panose="02000000000000000000" pitchFamily="2" charset="0"/>
              </a:rPr>
              <a:t> </a:t>
            </a:r>
            <a:r>
              <a:rPr lang="pt-BR" sz="2000" b="1" dirty="0">
                <a:solidFill>
                  <a:schemeClr val="dk1"/>
                </a:solidFill>
                <a:latin typeface="Roboto" panose="02000000000000000000" pitchFamily="2" charset="0"/>
                <a:ea typeface="Roboto" panose="02000000000000000000" pitchFamily="2" charset="0"/>
              </a:rPr>
              <a:t>Enunciado 69</a:t>
            </a:r>
            <a:r>
              <a:rPr lang="pt-BR" sz="2000" dirty="0">
                <a:solidFill>
                  <a:schemeClr val="dk1"/>
                </a:solidFill>
                <a:latin typeface="Roboto" panose="02000000000000000000" pitchFamily="2" charset="0"/>
                <a:ea typeface="Roboto" panose="02000000000000000000" pitchFamily="2" charset="0"/>
              </a:rPr>
              <a:t>: Nos casos em que o pedido em ação judicial seja a realização de consultas, exames, cirurgias ou procedimentos especializados, recomenda-se consulta prévia ao ente público demandado sobre a existência de lista de espera organizada e regulada pelo Poder Público para acessar o respectivo serviço, de forma a verificar a inserção do paciente nos sistemas de regulação, de acordo com o regramento de referência de cada Município, Região ou Estado, observados os critérios clínicos e de priorização. </a:t>
            </a:r>
          </a:p>
          <a:p>
            <a:pPr algn="just">
              <a:lnSpc>
                <a:spcPct val="120000"/>
              </a:lnSpc>
              <a:buFont typeface="Wingdings" panose="05000000000000000000" pitchFamily="2" charset="2"/>
              <a:buChar char="§"/>
            </a:pPr>
            <a:r>
              <a:rPr lang="pt-BR" sz="2000" b="1" cap="none" dirty="0">
                <a:solidFill>
                  <a:schemeClr val="dk1"/>
                </a:solidFill>
                <a:latin typeface="Roboto" panose="02000000000000000000" pitchFamily="2" charset="0"/>
                <a:ea typeface="Roboto" panose="02000000000000000000" pitchFamily="2" charset="0"/>
              </a:rPr>
              <a:t> Enunciado 74</a:t>
            </a:r>
            <a:r>
              <a:rPr lang="pt-BR" sz="2000" cap="none" dirty="0">
                <a:solidFill>
                  <a:schemeClr val="dk1"/>
                </a:solidFill>
                <a:latin typeface="Roboto" panose="02000000000000000000" pitchFamily="2" charset="0"/>
                <a:ea typeface="Roboto" panose="02000000000000000000" pitchFamily="2" charset="0"/>
              </a:rPr>
              <a:t>: Não havendo cumprimento da ordem judicial, o Juiz efetuará, preferencialmente, bloqueio em conta bancária do ente demandado, figurando a multa (astreintes) apenas como ultima </a:t>
            </a:r>
            <a:r>
              <a:rPr lang="pt-BR" sz="2000" cap="none" dirty="0" err="1">
                <a:solidFill>
                  <a:schemeClr val="dk1"/>
                </a:solidFill>
                <a:latin typeface="Roboto" panose="02000000000000000000" pitchFamily="2" charset="0"/>
                <a:ea typeface="Roboto" panose="02000000000000000000" pitchFamily="2" charset="0"/>
              </a:rPr>
              <a:t>ratio</a:t>
            </a:r>
            <a:r>
              <a:rPr lang="pt-BR" sz="2000" cap="none" dirty="0">
                <a:solidFill>
                  <a:schemeClr val="dk1"/>
                </a:solidFill>
                <a:latin typeface="Roboto" panose="02000000000000000000" pitchFamily="2" charset="0"/>
                <a:ea typeface="Roboto" panose="02000000000000000000" pitchFamily="2" charset="0"/>
              </a:rPr>
              <a:t>.</a:t>
            </a:r>
          </a:p>
          <a:p>
            <a:pPr algn="just">
              <a:lnSpc>
                <a:spcPct val="120000"/>
              </a:lnSpc>
              <a:buFont typeface="Wingdings" panose="05000000000000000000" pitchFamily="2" charset="2"/>
              <a:buChar char="§"/>
            </a:pPr>
            <a:r>
              <a:rPr lang="pt-BR" sz="2000" b="1" dirty="0">
                <a:solidFill>
                  <a:schemeClr val="dk1"/>
                </a:solidFill>
                <a:latin typeface="Roboto" panose="02000000000000000000" pitchFamily="2" charset="0"/>
                <a:ea typeface="Roboto" panose="02000000000000000000" pitchFamily="2" charset="0"/>
              </a:rPr>
              <a:t> Enunciado 78</a:t>
            </a:r>
            <a:r>
              <a:rPr lang="pt-BR" sz="2000" dirty="0">
                <a:solidFill>
                  <a:schemeClr val="dk1"/>
                </a:solidFill>
                <a:latin typeface="Roboto" panose="02000000000000000000" pitchFamily="2" charset="0"/>
                <a:ea typeface="Roboto" panose="02000000000000000000" pitchFamily="2" charset="0"/>
              </a:rPr>
              <a:t>: Compete à Justiça Federal julgar as demandas em que são postuladas novas tecnologias ainda não incorporadas ao Sistema Único de Saúde – SUS. </a:t>
            </a:r>
          </a:p>
          <a:p>
            <a:pPr algn="just">
              <a:lnSpc>
                <a:spcPct val="120000"/>
              </a:lnSpc>
              <a:buFont typeface="Wingdings" panose="05000000000000000000" pitchFamily="2" charset="2"/>
              <a:buChar char="§"/>
            </a:pPr>
            <a:r>
              <a:rPr lang="pt-BR" sz="2000" b="1" cap="none" dirty="0">
                <a:solidFill>
                  <a:schemeClr val="dk1"/>
                </a:solidFill>
                <a:latin typeface="Roboto" panose="02000000000000000000" pitchFamily="2" charset="0"/>
                <a:ea typeface="Roboto" panose="02000000000000000000" pitchFamily="2" charset="0"/>
              </a:rPr>
              <a:t> Enunciado 81</a:t>
            </a:r>
            <a:r>
              <a:rPr lang="pt-BR" sz="2000" cap="none" dirty="0">
                <a:solidFill>
                  <a:schemeClr val="dk1"/>
                </a:solidFill>
                <a:latin typeface="Roboto" panose="02000000000000000000" pitchFamily="2" charset="0"/>
                <a:ea typeface="Roboto" panose="02000000000000000000" pitchFamily="2" charset="0"/>
              </a:rPr>
              <a:t>: Caso o magistrado vislumbre a existência de considerável número de demandas individuais acerca de uma mesma matéria relativa ao direito de acesso à saúde pública, capaz de demonstrar uma ineficiência específica de atendimento, comunicará o fato ao gestor e aos conselhos de saúde para adoção de providências, bem como a Defensoria Pública, o Ministério Público e os Comitês Executivos Estaduais/Distrital de Saúde. </a:t>
            </a:r>
            <a:endParaRPr lang="pt-BR" sz="2000" b="1" cap="none" dirty="0">
              <a:solidFill>
                <a:schemeClr val="dk1"/>
              </a:solidFill>
              <a:latin typeface="Roboto" panose="02000000000000000000" pitchFamily="2" charset="0"/>
              <a:ea typeface="Roboto" panose="02000000000000000000" pitchFamily="2" charset="0"/>
            </a:endParaRPr>
          </a:p>
          <a:p>
            <a:pPr algn="just">
              <a:lnSpc>
                <a:spcPct val="120000"/>
              </a:lnSpc>
              <a:buFont typeface="Wingdings" panose="05000000000000000000" pitchFamily="2" charset="2"/>
              <a:buChar char="§"/>
            </a:pPr>
            <a:endParaRPr lang="pt-BR" sz="2000" b="1" cap="none" dirty="0">
              <a:solidFill>
                <a:schemeClr val="dk1"/>
              </a:solidFill>
              <a:latin typeface="Roboto" panose="02000000000000000000" pitchFamily="2" charset="0"/>
              <a:ea typeface="Roboto" panose="02000000000000000000" pitchFamily="2" charset="0"/>
            </a:endParaRPr>
          </a:p>
          <a:p>
            <a:pPr algn="just">
              <a:lnSpc>
                <a:spcPct val="120000"/>
              </a:lnSpc>
              <a:buFont typeface="Wingdings" panose="05000000000000000000" pitchFamily="2" charset="2"/>
              <a:buChar char="§"/>
            </a:pPr>
            <a:endParaRPr lang="pt-BR" sz="2000" cap="none" dirty="0">
              <a:solidFill>
                <a:schemeClr val="dk1"/>
              </a:solidFill>
              <a:latin typeface="Roboto" panose="02000000000000000000" pitchFamily="2" charset="0"/>
              <a:ea typeface="Roboto" panose="02000000000000000000" pitchFamily="2" charset="0"/>
            </a:endParaRP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77561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800" b="1" dirty="0">
                <a:solidFill>
                  <a:schemeClr val="dk1"/>
                </a:solidFill>
              </a:rPr>
              <a:t>ENUNCIADOS CNJ – atenção </a:t>
            </a:r>
            <a:r>
              <a:rPr lang="pt-BR" sz="2800" b="1" dirty="0" err="1">
                <a:solidFill>
                  <a:schemeClr val="dk1"/>
                </a:solidFill>
              </a:rPr>
              <a:t>dpe</a:t>
            </a:r>
            <a:r>
              <a:rPr lang="pt-BR" sz="2800" b="1" dirty="0">
                <a:solidFill>
                  <a:schemeClr val="dk1"/>
                </a:solidFill>
              </a:rPr>
              <a:t>/</a:t>
            </a:r>
            <a:r>
              <a:rPr lang="pt-BR" sz="2800" b="1" dirty="0" err="1">
                <a:solidFill>
                  <a:schemeClr val="dk1"/>
                </a:solidFill>
              </a:rPr>
              <a:t>ms</a:t>
            </a:r>
            <a:endParaRPr lang="pt-BR" sz="66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399138"/>
            <a:ext cx="10095104" cy="5102729"/>
          </a:xfrm>
        </p:spPr>
        <p:txBody>
          <a:bodyPr>
            <a:normAutofit fontScale="92500"/>
          </a:bodyPr>
          <a:lstStyle/>
          <a:p>
            <a:pPr algn="just">
              <a:lnSpc>
                <a:spcPct val="120000"/>
              </a:lnSpc>
              <a:buFont typeface="Wingdings" panose="05000000000000000000" pitchFamily="2" charset="2"/>
              <a:buChar char="§"/>
            </a:pPr>
            <a:r>
              <a:rPr lang="pt-BR" sz="2000" dirty="0">
                <a:solidFill>
                  <a:schemeClr val="dk1"/>
                </a:solidFill>
                <a:latin typeface="Roboto" panose="02000000000000000000" pitchFamily="2" charset="0"/>
                <a:ea typeface="Roboto" panose="02000000000000000000" pitchFamily="2" charset="0"/>
              </a:rPr>
              <a:t> </a:t>
            </a:r>
            <a:r>
              <a:rPr lang="pt-BR" sz="2000" b="1" dirty="0">
                <a:solidFill>
                  <a:schemeClr val="dk1"/>
                </a:solidFill>
                <a:latin typeface="Roboto" panose="02000000000000000000" pitchFamily="2" charset="0"/>
                <a:ea typeface="Roboto" panose="02000000000000000000" pitchFamily="2" charset="0"/>
              </a:rPr>
              <a:t>Enunciado 93</a:t>
            </a:r>
            <a:r>
              <a:rPr lang="pt-BR" sz="2000" dirty="0">
                <a:solidFill>
                  <a:schemeClr val="dk1"/>
                </a:solidFill>
                <a:latin typeface="Roboto" panose="02000000000000000000" pitchFamily="2" charset="0"/>
                <a:ea typeface="Roboto" panose="02000000000000000000" pitchFamily="2" charset="0"/>
              </a:rPr>
              <a:t>: Nas demandas de usuários do Sistema Único de Saúde – SUS por acesso a ações e serviços de saúde eletivos previstos nas políticas públicas, considera-se excessiva a espera do paciente por tempo superior a 100 (cem) dias para consultas e exames, e de 180 (cento e oitenta) dias para cirurgias e tratamentos. </a:t>
            </a:r>
          </a:p>
          <a:p>
            <a:pPr algn="just">
              <a:lnSpc>
                <a:spcPct val="120000"/>
              </a:lnSpc>
              <a:buFont typeface="Wingdings" panose="05000000000000000000" pitchFamily="2" charset="2"/>
              <a:buChar char="§"/>
            </a:pPr>
            <a:r>
              <a:rPr lang="pt-BR" sz="2000" b="1" cap="none" dirty="0">
                <a:solidFill>
                  <a:schemeClr val="dk1"/>
                </a:solidFill>
                <a:latin typeface="Roboto" panose="02000000000000000000" pitchFamily="2" charset="0"/>
                <a:ea typeface="Roboto" panose="02000000000000000000" pitchFamily="2" charset="0"/>
              </a:rPr>
              <a:t> Enunciado 95</a:t>
            </a:r>
            <a:r>
              <a:rPr lang="pt-BR" sz="2000" cap="none" dirty="0">
                <a:solidFill>
                  <a:schemeClr val="dk1"/>
                </a:solidFill>
                <a:latin typeface="Roboto" panose="02000000000000000000" pitchFamily="2" charset="0"/>
                <a:ea typeface="Roboto" panose="02000000000000000000" pitchFamily="2" charset="0"/>
              </a:rPr>
              <a:t>: A alteração de dosagem, posologia, quantidade ou forma de apresentação de medicamento, produto ou insumo em relação ao postulado na inicial não implica ampliação dos limites objetivos da lide, aplicando-se a regra da fungibilidade. </a:t>
            </a:r>
          </a:p>
          <a:p>
            <a:pPr algn="just">
              <a:lnSpc>
                <a:spcPct val="120000"/>
              </a:lnSpc>
              <a:buFont typeface="Wingdings" panose="05000000000000000000" pitchFamily="2" charset="2"/>
              <a:buChar char="§"/>
            </a:pPr>
            <a:r>
              <a:rPr lang="pt-BR" sz="2000" dirty="0">
                <a:solidFill>
                  <a:schemeClr val="dk1"/>
                </a:solidFill>
                <a:latin typeface="Roboto" panose="02000000000000000000" pitchFamily="2" charset="0"/>
                <a:ea typeface="Roboto" panose="02000000000000000000" pitchFamily="2" charset="0"/>
              </a:rPr>
              <a:t> </a:t>
            </a:r>
            <a:r>
              <a:rPr lang="pt-BR" sz="2000" b="1" dirty="0">
                <a:solidFill>
                  <a:schemeClr val="dk1"/>
                </a:solidFill>
                <a:latin typeface="Roboto" panose="02000000000000000000" pitchFamily="2" charset="0"/>
                <a:ea typeface="Roboto" panose="02000000000000000000" pitchFamily="2" charset="0"/>
              </a:rPr>
              <a:t>Enunciado 96</a:t>
            </a:r>
            <a:r>
              <a:rPr lang="pt-BR" sz="2000" dirty="0">
                <a:solidFill>
                  <a:schemeClr val="dk1"/>
                </a:solidFill>
                <a:latin typeface="Roboto" panose="02000000000000000000" pitchFamily="2" charset="0"/>
                <a:ea typeface="Roboto" panose="02000000000000000000" pitchFamily="2" charset="0"/>
              </a:rPr>
              <a:t>: Somente se admitirá a impetração de mandado de segurança em matéria de saúde pública quando o medicamento, produto, órtese, prótese ou procedimento constar em lista RENAME, RENASES ou protocolo do Sistema Único de Saúde – SUS</a:t>
            </a:r>
          </a:p>
          <a:p>
            <a:pPr algn="just">
              <a:lnSpc>
                <a:spcPct val="120000"/>
              </a:lnSpc>
              <a:buFont typeface="Wingdings" panose="05000000000000000000" pitchFamily="2" charset="2"/>
              <a:buChar char="§"/>
            </a:pPr>
            <a:r>
              <a:rPr lang="pt-BR" sz="2000" cap="none" dirty="0">
                <a:solidFill>
                  <a:schemeClr val="dk1"/>
                </a:solidFill>
                <a:latin typeface="Roboto" panose="02000000000000000000" pitchFamily="2" charset="0"/>
                <a:ea typeface="Roboto" panose="02000000000000000000" pitchFamily="2" charset="0"/>
              </a:rPr>
              <a:t> </a:t>
            </a:r>
            <a:r>
              <a:rPr lang="pt-BR" sz="2000" b="1" cap="none" dirty="0">
                <a:solidFill>
                  <a:schemeClr val="dk1"/>
                </a:solidFill>
                <a:latin typeface="Roboto" panose="02000000000000000000" pitchFamily="2" charset="0"/>
                <a:ea typeface="Roboto" panose="02000000000000000000" pitchFamily="2" charset="0"/>
              </a:rPr>
              <a:t>Enunciado 102</a:t>
            </a:r>
            <a:r>
              <a:rPr lang="pt-BR" sz="2000" cap="none" dirty="0">
                <a:solidFill>
                  <a:schemeClr val="dk1"/>
                </a:solidFill>
                <a:latin typeface="Roboto" panose="02000000000000000000" pitchFamily="2" charset="0"/>
                <a:ea typeface="Roboto" panose="02000000000000000000" pitchFamily="2" charset="0"/>
              </a:rPr>
              <a:t>: Em caso de drogadição ou transtorno mental, deve ser dada prioridade aos serviços comunitários de saúde mental em detrimento das internações (Lei 10.216/2001). </a:t>
            </a:r>
          </a:p>
          <a:p>
            <a:pPr algn="just">
              <a:lnSpc>
                <a:spcPct val="120000"/>
              </a:lnSpc>
              <a:buFont typeface="Wingdings" panose="05000000000000000000" pitchFamily="2" charset="2"/>
              <a:buChar char="§"/>
            </a:pPr>
            <a:endParaRPr lang="pt-BR" sz="2000" cap="none" dirty="0">
              <a:solidFill>
                <a:schemeClr val="dk1"/>
              </a:solidFill>
              <a:latin typeface="Roboto" panose="02000000000000000000" pitchFamily="2" charset="0"/>
              <a:ea typeface="Roboto" panose="02000000000000000000" pitchFamily="2" charset="0"/>
            </a:endParaRP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753749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SAÚDE MENTAL – Lei nº 10.216/01</a:t>
            </a:r>
            <a:endParaRPr lang="pt-BR" sz="25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fontScale="92500"/>
          </a:bodyPr>
          <a:lstStyle/>
          <a:p>
            <a:pPr algn="just">
              <a:lnSpc>
                <a:spcPct val="120000"/>
              </a:lnSpc>
              <a:buFont typeface="Arial" panose="020B0604020202020204" pitchFamily="34" charset="0"/>
              <a:buChar char="•"/>
            </a:pPr>
            <a:r>
              <a:rPr lang="pt-BR" sz="2400" dirty="0">
                <a:solidFill>
                  <a:schemeClr val="dk1"/>
                </a:solidFill>
                <a:latin typeface="Roboto" panose="02000000000000000000" pitchFamily="2" charset="0"/>
                <a:ea typeface="Roboto" panose="02000000000000000000" pitchFamily="2" charset="0"/>
              </a:rPr>
              <a:t> Lei antimanicomial </a:t>
            </a:r>
          </a:p>
          <a:p>
            <a:pPr algn="just">
              <a:lnSpc>
                <a:spcPct val="120000"/>
              </a:lnSpc>
              <a:buFont typeface="Arial" panose="020B0604020202020204" pitchFamily="34" charset="0"/>
              <a:buChar char="•"/>
            </a:pPr>
            <a:r>
              <a:rPr lang="pt-BR" sz="2400" cap="none" dirty="0">
                <a:solidFill>
                  <a:schemeClr val="dk1"/>
                </a:solidFill>
                <a:latin typeface="Roboto" panose="02000000000000000000" pitchFamily="2" charset="0"/>
                <a:ea typeface="Roboto" panose="02000000000000000000" pitchFamily="2" charset="0"/>
              </a:rPr>
              <a:t> Art. 4o A internação, em qualquer de suas modalidades, só será indicada quando os recursos extra-hospitalares se mostrarem insuficientes.</a:t>
            </a:r>
          </a:p>
          <a:p>
            <a:pPr algn="just">
              <a:lnSpc>
                <a:spcPct val="120000"/>
              </a:lnSpc>
              <a:buFont typeface="Arial" panose="020B0604020202020204" pitchFamily="34" charset="0"/>
              <a:buChar char="•"/>
            </a:pPr>
            <a:r>
              <a:rPr lang="pt-BR" sz="2400" cap="none" dirty="0">
                <a:solidFill>
                  <a:schemeClr val="dk1"/>
                </a:solidFill>
                <a:latin typeface="Roboto" panose="02000000000000000000" pitchFamily="2" charset="0"/>
                <a:ea typeface="Roboto" panose="02000000000000000000" pitchFamily="2" charset="0"/>
              </a:rPr>
              <a:t> § 2o O tratamento em regime de internação será estruturado de forma a oferecer assistência integral à pessoa portadora de transtornos mentais, incluindo serviços médicos, de assistência social, psicológicos, ocupacionais, de lazer, e outros.</a:t>
            </a:r>
          </a:p>
          <a:p>
            <a:pPr algn="just">
              <a:lnSpc>
                <a:spcPct val="120000"/>
              </a:lnSpc>
              <a:buFont typeface="Arial" panose="020B0604020202020204" pitchFamily="34" charset="0"/>
              <a:buChar char="•"/>
            </a:pPr>
            <a:r>
              <a:rPr lang="pt-BR" sz="2400" cap="none" dirty="0">
                <a:solidFill>
                  <a:schemeClr val="dk1"/>
                </a:solidFill>
                <a:latin typeface="Roboto" panose="02000000000000000000" pitchFamily="2" charset="0"/>
                <a:ea typeface="Roboto" panose="02000000000000000000" pitchFamily="2" charset="0"/>
              </a:rPr>
              <a:t>§ 3o É vedada a internação de pacientes portadores de transtornos mentais em instituições com características asilares, ou seja, aquelas desprovidas dos recursos mencionados no § 2o e que não assegurem aos pacientes os direitos enumerados no parágrafo único do art. 2o.</a:t>
            </a:r>
          </a:p>
          <a:p>
            <a:pPr algn="just">
              <a:lnSpc>
                <a:spcPct val="120000"/>
              </a:lnSpc>
              <a:buFont typeface="Arial" panose="020B0604020202020204" pitchFamily="34" charset="0"/>
              <a:buChar char="•"/>
            </a:pPr>
            <a:endParaRPr lang="pt-BR" sz="2400" cap="none" dirty="0">
              <a:solidFill>
                <a:schemeClr val="dk1"/>
              </a:solidFill>
              <a:latin typeface="Roboto" panose="02000000000000000000" pitchFamily="2" charset="0"/>
              <a:ea typeface="Roboto" panose="02000000000000000000" pitchFamily="2" charset="0"/>
            </a:endParaRP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719066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SAÚDE MENTAL – Lei nº 10.216/01</a:t>
            </a:r>
            <a:endParaRPr lang="pt-BR" sz="25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a:bodyPr>
          <a:lstStyle/>
          <a:p>
            <a:pPr algn="just">
              <a:lnSpc>
                <a:spcPct val="120000"/>
              </a:lnSpc>
              <a:buFont typeface="Arial" panose="020B0604020202020204" pitchFamily="34" charset="0"/>
              <a:buChar char="•"/>
            </a:pPr>
            <a:r>
              <a:rPr lang="pt-BR" sz="2400" dirty="0">
                <a:solidFill>
                  <a:schemeClr val="dk1"/>
                </a:solidFill>
                <a:latin typeface="Roboto" panose="02000000000000000000" pitchFamily="2" charset="0"/>
                <a:ea typeface="Roboto" panose="02000000000000000000" pitchFamily="2" charset="0"/>
              </a:rPr>
              <a:t> Art. 5o O paciente há longo tempo hospitalizado ou para o qual se caracterize situação de grave dependência institucional, decorrente de seu quadro clínico ou de ausência de suporte social, será objeto de política específica de alta planejada e reabilitação psicossocial assistida, sob responsabilidade da autoridade sanitária competente e supervisão de instância a ser definida pelo Poder Executivo, assegurada a continuidade do tratamento, quando necessário.</a:t>
            </a:r>
          </a:p>
          <a:p>
            <a:pPr algn="just">
              <a:lnSpc>
                <a:spcPct val="120000"/>
              </a:lnSpc>
              <a:buFont typeface="Arial" panose="020B0604020202020204" pitchFamily="34" charset="0"/>
              <a:buChar char="•"/>
            </a:pPr>
            <a:endParaRPr lang="pt-BR" sz="2400" dirty="0">
              <a:solidFill>
                <a:schemeClr val="dk1"/>
              </a:solidFill>
              <a:latin typeface="Roboto" panose="02000000000000000000" pitchFamily="2" charset="0"/>
              <a:ea typeface="Roboto" panose="02000000000000000000" pitchFamily="2" charset="0"/>
            </a:endParaRPr>
          </a:p>
          <a:p>
            <a:pPr algn="just">
              <a:lnSpc>
                <a:spcPct val="120000"/>
              </a:lnSpc>
              <a:buFont typeface="Arial" panose="020B0604020202020204" pitchFamily="34" charset="0"/>
              <a:buChar char="•"/>
            </a:pPr>
            <a:endParaRPr lang="pt-BR" sz="2400" cap="none" dirty="0">
              <a:solidFill>
                <a:schemeClr val="dk1"/>
              </a:solidFill>
              <a:latin typeface="Roboto" panose="02000000000000000000" pitchFamily="2" charset="0"/>
              <a:ea typeface="Roboto" panose="02000000000000000000" pitchFamily="2" charset="0"/>
            </a:endParaRP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02531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SAÚDE MENTAL – Lei nº 10.216/01</a:t>
            </a:r>
            <a:endParaRPr lang="pt-BR" sz="25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fontScale="70000" lnSpcReduction="20000"/>
          </a:bodyPr>
          <a:lstStyle/>
          <a:p>
            <a:pPr algn="just">
              <a:lnSpc>
                <a:spcPct val="120000"/>
              </a:lnSpc>
              <a:buFont typeface="Arial" panose="020B0604020202020204" pitchFamily="34" charset="0"/>
              <a:buChar char="•"/>
            </a:pPr>
            <a:r>
              <a:rPr lang="pt-BR" sz="2400" dirty="0">
                <a:solidFill>
                  <a:schemeClr val="dk1"/>
                </a:solidFill>
                <a:latin typeface="Roboto" panose="02000000000000000000" pitchFamily="2" charset="0"/>
                <a:ea typeface="Roboto" panose="02000000000000000000" pitchFamily="2" charset="0"/>
              </a:rPr>
              <a:t>  Art. 6 A internação psiquiátrica somente será realizada mediante laudo médico circunstanciado que caracterize os seus motivos.</a:t>
            </a:r>
          </a:p>
          <a:p>
            <a:pPr algn="just">
              <a:lnSpc>
                <a:spcPct val="120000"/>
              </a:lnSpc>
              <a:buFont typeface="Arial" panose="020B0604020202020204" pitchFamily="34" charset="0"/>
              <a:buChar char="•"/>
            </a:pPr>
            <a:r>
              <a:rPr lang="pt-BR" sz="2400" dirty="0">
                <a:solidFill>
                  <a:schemeClr val="dk1"/>
                </a:solidFill>
                <a:latin typeface="Roboto" panose="02000000000000000000" pitchFamily="2" charset="0"/>
                <a:ea typeface="Roboto" panose="02000000000000000000" pitchFamily="2" charset="0"/>
              </a:rPr>
              <a:t>I - internação voluntária: aquela que se dá com o consentimento do usuário - a pessoa que solicita voluntariamente sua internação, ou que a consente, deve assinar, no momento da admissão, uma declaração de que optou por esse regime de tratamento (art. 7º) e o término da internação voluntária dar-se-á por solicitação escrita do paciente ou por determinação do médico assistente (art. 7º, parágrafo único);</a:t>
            </a:r>
          </a:p>
          <a:p>
            <a:pPr algn="just">
              <a:lnSpc>
                <a:spcPct val="120000"/>
              </a:lnSpc>
              <a:buFont typeface="Arial" panose="020B0604020202020204" pitchFamily="34" charset="0"/>
              <a:buChar char="•"/>
            </a:pPr>
            <a:r>
              <a:rPr lang="pt-BR" sz="2400" dirty="0">
                <a:solidFill>
                  <a:schemeClr val="dk1"/>
                </a:solidFill>
                <a:latin typeface="Roboto" panose="02000000000000000000" pitchFamily="2" charset="0"/>
                <a:ea typeface="Roboto" panose="02000000000000000000" pitchFamily="2" charset="0"/>
              </a:rPr>
              <a:t> II - internação involuntária: aquela que se dá sem o consentimento do usuário e a pedido de terceiro -  o término da internação involuntária dar-se-á por solicitação escrita do familiar, ou responsável legal, ou quando estabelecido pelo especialista responsável pelo tratamento / deve ser comunicada no prazo de 72h ao Ministério Público</a:t>
            </a:r>
          </a:p>
          <a:p>
            <a:pPr algn="just">
              <a:lnSpc>
                <a:spcPct val="120000"/>
              </a:lnSpc>
              <a:buFont typeface="Arial" panose="020B0604020202020204" pitchFamily="34" charset="0"/>
              <a:buChar char="•"/>
            </a:pPr>
            <a:r>
              <a:rPr lang="pt-BR" sz="2400" dirty="0">
                <a:solidFill>
                  <a:schemeClr val="dk1"/>
                </a:solidFill>
                <a:latin typeface="Roboto" panose="02000000000000000000" pitchFamily="2" charset="0"/>
                <a:ea typeface="Roboto" panose="02000000000000000000" pitchFamily="2" charset="0"/>
              </a:rPr>
              <a:t> III - internação compulsória: aquela determinada pela Justiça. </a:t>
            </a:r>
          </a:p>
          <a:p>
            <a:pPr algn="just">
              <a:lnSpc>
                <a:spcPct val="120000"/>
              </a:lnSpc>
              <a:buFont typeface="Arial" panose="020B0604020202020204" pitchFamily="34" charset="0"/>
              <a:buChar char="•"/>
            </a:pPr>
            <a:r>
              <a:rPr lang="pt-BR" sz="2400" cap="none" dirty="0">
                <a:solidFill>
                  <a:schemeClr val="dk1"/>
                </a:solidFill>
                <a:latin typeface="Roboto" panose="02000000000000000000" pitchFamily="2" charset="0"/>
                <a:ea typeface="Roboto" panose="02000000000000000000" pitchFamily="2" charset="0"/>
              </a:rPr>
              <a:t> Art. 8 A internação voluntária ou involuntária somente será autorizada por médico devidamente registrado no Conselho Regional de Medicina - CRM do Estado onde se localize o estabelecimento.</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84360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SAÚDE MENTAL</a:t>
            </a:r>
            <a:endParaRPr lang="pt-BR" sz="25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fontScale="92500"/>
          </a:bodyPr>
          <a:lstStyle/>
          <a:p>
            <a:pPr algn="just">
              <a:lnSpc>
                <a:spcPct val="120000"/>
              </a:lnSpc>
              <a:buFont typeface="Arial" panose="020B0604020202020204" pitchFamily="34" charset="0"/>
              <a:buChar char="•"/>
            </a:pPr>
            <a:r>
              <a:rPr lang="pt-BR" sz="1800" dirty="0">
                <a:solidFill>
                  <a:schemeClr val="dk1"/>
                </a:solidFill>
                <a:latin typeface="Roboto" panose="02000000000000000000" pitchFamily="2" charset="0"/>
                <a:ea typeface="Roboto" panose="02000000000000000000" pitchFamily="2" charset="0"/>
              </a:rPr>
              <a:t> Saúde da Família – atenção básica</a:t>
            </a:r>
          </a:p>
          <a:p>
            <a:pPr algn="just">
              <a:lnSpc>
                <a:spcPct val="120000"/>
              </a:lnSpc>
              <a:buFont typeface="Arial" panose="020B0604020202020204" pitchFamily="34" charset="0"/>
              <a:buChar char="•"/>
            </a:pPr>
            <a:r>
              <a:rPr lang="pt-BR" sz="1800" dirty="0">
                <a:solidFill>
                  <a:schemeClr val="dk1"/>
                </a:solidFill>
                <a:latin typeface="Roboto" panose="02000000000000000000" pitchFamily="2" charset="0"/>
                <a:ea typeface="Roboto" panose="02000000000000000000" pitchFamily="2" charset="0"/>
              </a:rPr>
              <a:t> No Brasil, a atenção básica (AB) é desenvolvida com alto grau de descentralização, capilaridade e próxima da vida das pessoas. Deve ser o contato preferencial dos usuários, a principal porta de entrada e o centro de comunicação com toda a Rede de Atenção à Saúde. Por isso, é fundamental que ela se oriente pelos princípios da universalidade, da acessibilidade, do vínculo, da continuidade do cuidado, da integralidade da atenção, da responsabilização, da humanização, da equidade e da participação social.</a:t>
            </a:r>
          </a:p>
          <a:p>
            <a:pPr algn="just">
              <a:lnSpc>
                <a:spcPct val="120000"/>
              </a:lnSpc>
              <a:buFont typeface="Arial" panose="020B0604020202020204" pitchFamily="34" charset="0"/>
              <a:buChar char="•"/>
            </a:pPr>
            <a:r>
              <a:rPr lang="pt-BR" sz="1800" dirty="0">
                <a:solidFill>
                  <a:schemeClr val="dk1"/>
                </a:solidFill>
                <a:latin typeface="Roboto" panose="02000000000000000000" pitchFamily="2" charset="0"/>
                <a:ea typeface="Roboto" panose="02000000000000000000" pitchFamily="2" charset="0"/>
              </a:rPr>
              <a:t>Os Núcleos de Apoio à Saúde da Família (NASF) foram criados pelo Ministério da Saúde em 2008 com o objetivo de apoiar a consolidação da Atenção Básica no Brasil, ampliando as ofertas de saúde na rede de serviços, assim como a resolutividade, a abrangência e o alvo das ações. </a:t>
            </a:r>
          </a:p>
          <a:p>
            <a:pPr algn="just">
              <a:lnSpc>
                <a:spcPct val="120000"/>
              </a:lnSpc>
              <a:buFont typeface="Arial" panose="020B0604020202020204" pitchFamily="34" charset="0"/>
              <a:buChar char="•"/>
            </a:pPr>
            <a:r>
              <a:rPr lang="pt-BR" sz="1800" dirty="0">
                <a:solidFill>
                  <a:schemeClr val="dk1"/>
                </a:solidFill>
                <a:latin typeface="Roboto" panose="02000000000000000000" pitchFamily="2" charset="0"/>
                <a:ea typeface="Roboto" panose="02000000000000000000" pitchFamily="2" charset="0"/>
              </a:rPr>
              <a:t>A Estratégia Consultório na Rua foi instituída pela Política Nacional de Atenção Básica, em 2011, e visa ampliar o acesso da população em situação de rua aos serviços de saúde, ofertando, de maneira mais oportuna, atenção integral à saúde para esse grupo populacional, o qual se encontra em condições de vulnerabilidade e com os vínculos familiares interrompidos ou fragilizado. </a:t>
            </a:r>
          </a:p>
          <a:p>
            <a:pPr algn="just">
              <a:lnSpc>
                <a:spcPct val="120000"/>
              </a:lnSpc>
              <a:buFont typeface="Arial" panose="020B0604020202020204" pitchFamily="34" charset="0"/>
              <a:buChar char="•"/>
            </a:pPr>
            <a:endParaRPr lang="pt-BR" sz="1800" cap="none" dirty="0">
              <a:solidFill>
                <a:schemeClr val="dk1"/>
              </a:solidFill>
              <a:latin typeface="Roboto" panose="02000000000000000000" pitchFamily="2" charset="0"/>
              <a:ea typeface="Roboto" panose="02000000000000000000" pitchFamily="2" charset="0"/>
            </a:endParaRP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335675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CAPS</a:t>
            </a:r>
            <a:endParaRPr lang="pt-BR" sz="25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fontScale="62500" lnSpcReduction="20000"/>
          </a:bodyPr>
          <a:lstStyle/>
          <a:p>
            <a:pPr algn="just">
              <a:lnSpc>
                <a:spcPct val="120000"/>
              </a:lnSpc>
              <a:buFont typeface="Arial" panose="020B0604020202020204" pitchFamily="34" charset="0"/>
              <a:buChar char="•"/>
            </a:pPr>
            <a:r>
              <a:rPr lang="pt-BR" sz="2400" dirty="0">
                <a:solidFill>
                  <a:schemeClr val="dk1"/>
                </a:solidFill>
                <a:latin typeface="Roboto" panose="02000000000000000000" pitchFamily="2" charset="0"/>
                <a:ea typeface="Roboto" panose="02000000000000000000" pitchFamily="2" charset="0"/>
              </a:rPr>
              <a:t> Centro de Atenção Psicossocial – CAPS</a:t>
            </a:r>
          </a:p>
          <a:p>
            <a:pPr algn="just">
              <a:lnSpc>
                <a:spcPct val="120000"/>
              </a:lnSpc>
              <a:buFont typeface="Arial" panose="020B0604020202020204" pitchFamily="34" charset="0"/>
              <a:buChar char="•"/>
            </a:pPr>
            <a:r>
              <a:rPr lang="pt-BR" sz="2400" b="1" cap="none" dirty="0">
                <a:solidFill>
                  <a:schemeClr val="dk1"/>
                </a:solidFill>
                <a:latin typeface="Roboto" panose="02000000000000000000" pitchFamily="2" charset="0"/>
                <a:ea typeface="Roboto" panose="02000000000000000000" pitchFamily="2" charset="0"/>
              </a:rPr>
              <a:t>CAPS I</a:t>
            </a:r>
            <a:r>
              <a:rPr lang="pt-BR" sz="2400" cap="none" dirty="0">
                <a:solidFill>
                  <a:schemeClr val="dk1"/>
                </a:solidFill>
                <a:latin typeface="Roboto" panose="02000000000000000000" pitchFamily="2" charset="0"/>
                <a:ea typeface="Roboto" panose="02000000000000000000" pitchFamily="2" charset="0"/>
              </a:rPr>
              <a:t>: Atendimento a todas as faixas etárias, para transtornos mentais graves e persistentes, inclusive pelo uso de substâncias psicoativas, atende cidades e ou regiões com pelo menos 15 mil habitantes.</a:t>
            </a:r>
          </a:p>
          <a:p>
            <a:pPr algn="just">
              <a:lnSpc>
                <a:spcPct val="120000"/>
              </a:lnSpc>
              <a:buFont typeface="Arial" panose="020B0604020202020204" pitchFamily="34" charset="0"/>
              <a:buChar char="•"/>
            </a:pPr>
            <a:r>
              <a:rPr lang="pt-BR" sz="2400" b="1" cap="none" dirty="0">
                <a:solidFill>
                  <a:schemeClr val="dk1"/>
                </a:solidFill>
                <a:latin typeface="Roboto" panose="02000000000000000000" pitchFamily="2" charset="0"/>
                <a:ea typeface="Roboto" panose="02000000000000000000" pitchFamily="2" charset="0"/>
              </a:rPr>
              <a:t>CAPS II</a:t>
            </a:r>
            <a:r>
              <a:rPr lang="pt-BR" sz="2400" cap="none" dirty="0">
                <a:solidFill>
                  <a:schemeClr val="dk1"/>
                </a:solidFill>
                <a:latin typeface="Roboto" panose="02000000000000000000" pitchFamily="2" charset="0"/>
                <a:ea typeface="Roboto" panose="02000000000000000000" pitchFamily="2" charset="0"/>
              </a:rPr>
              <a:t>: Atendimento a todas as faixas etárias, para transtornos mentais graves e persistentes, inclusive pelo uso de substâncias psicoativas, atende cidades e ou regiões com pelo menos 70 mil habitantes.</a:t>
            </a:r>
          </a:p>
          <a:p>
            <a:pPr algn="just">
              <a:lnSpc>
                <a:spcPct val="120000"/>
              </a:lnSpc>
              <a:buFont typeface="Arial" panose="020B0604020202020204" pitchFamily="34" charset="0"/>
              <a:buChar char="•"/>
            </a:pPr>
            <a:r>
              <a:rPr lang="pt-BR" sz="2400" b="1" cap="none" dirty="0">
                <a:solidFill>
                  <a:schemeClr val="dk1"/>
                </a:solidFill>
                <a:latin typeface="Roboto" panose="02000000000000000000" pitchFamily="2" charset="0"/>
                <a:ea typeface="Roboto" panose="02000000000000000000" pitchFamily="2" charset="0"/>
              </a:rPr>
              <a:t>CAPS i</a:t>
            </a:r>
            <a:r>
              <a:rPr lang="pt-BR" sz="2400" cap="none" dirty="0">
                <a:solidFill>
                  <a:schemeClr val="dk1"/>
                </a:solidFill>
                <a:latin typeface="Roboto" panose="02000000000000000000" pitchFamily="2" charset="0"/>
                <a:ea typeface="Roboto" panose="02000000000000000000" pitchFamily="2" charset="0"/>
              </a:rPr>
              <a:t>: Atendimento a crianças e adolescentes, para transtornos mentais graves e   persistentes, inclusive pelo uso de substâncias psicoativas, atende cidades e ou regiões com pelo menos 70 mil habitantes.</a:t>
            </a:r>
          </a:p>
          <a:p>
            <a:pPr algn="just">
              <a:lnSpc>
                <a:spcPct val="120000"/>
              </a:lnSpc>
              <a:buFont typeface="Arial" panose="020B0604020202020204" pitchFamily="34" charset="0"/>
              <a:buChar char="•"/>
            </a:pPr>
            <a:r>
              <a:rPr lang="pt-BR" sz="2400" b="1" cap="none" dirty="0">
                <a:solidFill>
                  <a:schemeClr val="dk1"/>
                </a:solidFill>
                <a:latin typeface="Roboto" panose="02000000000000000000" pitchFamily="2" charset="0"/>
                <a:ea typeface="Roboto" panose="02000000000000000000" pitchFamily="2" charset="0"/>
              </a:rPr>
              <a:t>CAPS ad Álcool e Drogas</a:t>
            </a:r>
            <a:r>
              <a:rPr lang="pt-BR" sz="2400" cap="none" dirty="0">
                <a:solidFill>
                  <a:schemeClr val="dk1"/>
                </a:solidFill>
                <a:latin typeface="Roboto" panose="02000000000000000000" pitchFamily="2" charset="0"/>
                <a:ea typeface="Roboto" panose="02000000000000000000" pitchFamily="2" charset="0"/>
              </a:rPr>
              <a:t>: Atendimento a todas faixas etárias, especializado em transtornos pelo uso de álcool e outras drogas, atende cidades e ou regiões com pelo menos 70 mil habitantes.</a:t>
            </a:r>
          </a:p>
          <a:p>
            <a:pPr algn="just">
              <a:lnSpc>
                <a:spcPct val="120000"/>
              </a:lnSpc>
              <a:buFont typeface="Arial" panose="020B0604020202020204" pitchFamily="34" charset="0"/>
              <a:buChar char="•"/>
            </a:pPr>
            <a:r>
              <a:rPr lang="pt-BR" sz="2400" b="1" cap="none" dirty="0">
                <a:solidFill>
                  <a:schemeClr val="dk1"/>
                </a:solidFill>
                <a:latin typeface="Roboto" panose="02000000000000000000" pitchFamily="2" charset="0"/>
                <a:ea typeface="Roboto" panose="02000000000000000000" pitchFamily="2" charset="0"/>
              </a:rPr>
              <a:t>CAPS III</a:t>
            </a:r>
            <a:r>
              <a:rPr lang="pt-BR" sz="2400" cap="none" dirty="0">
                <a:solidFill>
                  <a:schemeClr val="dk1"/>
                </a:solidFill>
                <a:latin typeface="Roboto" panose="02000000000000000000" pitchFamily="2" charset="0"/>
                <a:ea typeface="Roboto" panose="02000000000000000000" pitchFamily="2" charset="0"/>
              </a:rPr>
              <a:t>: Atendimento com até 5 vagas de acolhimento noturno e observação; todas faixas etárias; transtornos mentais graves e persistentes inclusive pelo uso de substâncias psicoativas, atende cidades e ou regiões com pelo menos 150 mil habitantes.</a:t>
            </a:r>
          </a:p>
          <a:p>
            <a:pPr algn="just">
              <a:lnSpc>
                <a:spcPct val="120000"/>
              </a:lnSpc>
              <a:buFont typeface="Arial" panose="020B0604020202020204" pitchFamily="34" charset="0"/>
              <a:buChar char="•"/>
            </a:pPr>
            <a:r>
              <a:rPr lang="pt-BR" sz="2400" b="1" cap="none" dirty="0">
                <a:solidFill>
                  <a:schemeClr val="dk1"/>
                </a:solidFill>
                <a:latin typeface="Roboto" panose="02000000000000000000" pitchFamily="2" charset="0"/>
                <a:ea typeface="Roboto" panose="02000000000000000000" pitchFamily="2" charset="0"/>
              </a:rPr>
              <a:t>CAPS ad III Álcool e Drogas</a:t>
            </a:r>
            <a:r>
              <a:rPr lang="pt-BR" sz="2400" cap="none" dirty="0">
                <a:solidFill>
                  <a:schemeClr val="dk1"/>
                </a:solidFill>
                <a:latin typeface="Roboto" panose="02000000000000000000" pitchFamily="2" charset="0"/>
                <a:ea typeface="Roboto" panose="02000000000000000000" pitchFamily="2" charset="0"/>
              </a:rPr>
              <a:t>: Atendimento e 8 a 12 vagas de acolhimento noturno e observação; funcionamento 24h; todas faixas etárias; transtornos pelo uso de álcool e outras drogas, atende cidades e ou regiões com pelo menos 150 mil habitantes.</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304077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Lei nº 13.840/19</a:t>
            </a: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fontScale="92500" lnSpcReduction="10000"/>
          </a:bodyPr>
          <a:lstStyle/>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 - Altera a Lei de Drogas para tratar do Sistema Nacional de Políticas Públicas sobre Drogas</a:t>
            </a:r>
          </a:p>
          <a:p>
            <a:pPr algn="just">
              <a:lnSpc>
                <a:spcPct val="120000"/>
              </a:lnSpc>
              <a:buFontTx/>
              <a:buChar char="-"/>
            </a:pPr>
            <a:r>
              <a:rPr lang="pt-BR" sz="2400" dirty="0">
                <a:solidFill>
                  <a:schemeClr val="dk1"/>
                </a:solidFill>
                <a:latin typeface="Roboto" panose="02000000000000000000" pitchFamily="2" charset="0"/>
                <a:ea typeface="Roboto" panose="02000000000000000000" pitchFamily="2" charset="0"/>
              </a:rPr>
              <a:t>Art. 23-A O tratamento do usuário ou dependente de drogas deverá ser ordenado em uma rede de atenção à saúde, com prioridade para as modalidades de tratamento ambulatorial, incluindo excepcionalmente formas de internação em unidades de saúde e hospitais gerais nos termos de normas dispostas pela União e articuladas com os serviços de assistência social</a:t>
            </a:r>
          </a:p>
          <a:p>
            <a:pPr algn="just">
              <a:lnSpc>
                <a:spcPct val="120000"/>
              </a:lnSpc>
              <a:buFontTx/>
              <a:buChar char="-"/>
            </a:pPr>
            <a:r>
              <a:rPr lang="pt-BR" sz="2400" dirty="0">
                <a:solidFill>
                  <a:schemeClr val="dk1"/>
                </a:solidFill>
                <a:latin typeface="Roboto" panose="02000000000000000000" pitchFamily="2" charset="0"/>
                <a:ea typeface="Roboto" panose="02000000000000000000" pitchFamily="2" charset="0"/>
              </a:rPr>
              <a:t> §2º A internação de dependentes de drogas somente será realizada em unidades de saúde ou hospitais gerais, dotados de equipes multidisciplinares e deverá ser obrigatoriamente autorizada por médico devidamente registrado no Conselho Regional de Medicina - CRM do Estado onde se localize o estabelecimento no qual se dará a internação.</a:t>
            </a:r>
          </a:p>
          <a:p>
            <a:pPr marL="0" indent="0" algn="just">
              <a:lnSpc>
                <a:spcPct val="120000"/>
              </a:lnSpc>
              <a:buNone/>
            </a:pPr>
            <a:endParaRPr lang="pt-BR" sz="2400" dirty="0">
              <a:solidFill>
                <a:schemeClr val="dk1"/>
              </a:solidFill>
              <a:latin typeface="Roboto" panose="02000000000000000000" pitchFamily="2" charset="0"/>
              <a:ea typeface="Roboto" panose="02000000000000000000" pitchFamily="2" charset="0"/>
            </a:endParaRP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678382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Lei nº 13.840/19</a:t>
            </a: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fontScale="55000" lnSpcReduction="20000"/>
          </a:bodyPr>
          <a:lstStyle/>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 3º  São considerados 2 (dois) tipos de internação:</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I - internação voluntária: aquela que se dá com o consentimento do dependente de drogas;</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II - internação involuntária: aquela que se dá, sem o consentimento do dependente, a pedido de familiar ou do responsável legal ou, na absoluta falta deste, de servidor público da área de saúde, da assistência social ou dos órgãos públicos integrantes do </a:t>
            </a:r>
            <a:r>
              <a:rPr lang="pt-BR" sz="2400" cap="none" dirty="0" err="1">
                <a:solidFill>
                  <a:schemeClr val="dk1"/>
                </a:solidFill>
                <a:latin typeface="Roboto" panose="02000000000000000000" pitchFamily="2" charset="0"/>
                <a:ea typeface="Roboto" panose="02000000000000000000" pitchFamily="2" charset="0"/>
              </a:rPr>
              <a:t>Sisnad</a:t>
            </a:r>
            <a:r>
              <a:rPr lang="pt-BR" sz="2400" cap="none" dirty="0">
                <a:solidFill>
                  <a:schemeClr val="dk1"/>
                </a:solidFill>
                <a:latin typeface="Roboto" panose="02000000000000000000" pitchFamily="2" charset="0"/>
                <a:ea typeface="Roboto" panose="02000000000000000000" pitchFamily="2" charset="0"/>
              </a:rPr>
              <a:t>, com exceção de servidores da área de segurança pública, que constate a existência de motivos que justifiquem a medida.</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 4º  A internação voluntária:</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I - deverá ser precedida de declaração escrita da pessoa solicitante de que optou por este regime de tratamento;</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II - seu término dar-se-á por determinação do médico responsável ou por solicitação escrita da pessoa que deseja interromper o tratamento.</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 5º  A internação involuntária:</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I - deve ser realizada após a formalização da decisão por médico responsável;  </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II - será indicada depois da avaliação sobre o tipo de droga utilizada, o padrão de uso e na hipótese comprovada da impossibilidade de utilização de outras alternativas terapêuticas previstas na rede de atenção à saúde;</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III - perdurará apenas pelo tempo necessário à desintoxicação, no prazo máximo de 90 (noventa) dias, tendo seu término determinado pelo médico responsável;</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IV - a família ou o representante legal poderá, a qualquer tempo, requerer ao médico a interrupção do tratamento.</a:t>
            </a:r>
            <a:endParaRPr lang="pt-BR" sz="2400" dirty="0">
              <a:solidFill>
                <a:schemeClr val="dk1"/>
              </a:solidFill>
              <a:latin typeface="Roboto" panose="02000000000000000000" pitchFamily="2" charset="0"/>
              <a:ea typeface="Roboto" panose="02000000000000000000" pitchFamily="2" charset="0"/>
            </a:endParaRP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351069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caff1d6da9_0_95"/>
          <p:cNvSpPr txBox="1">
            <a:spLocks noGrp="1"/>
          </p:cNvSpPr>
          <p:nvPr>
            <p:ph type="title"/>
          </p:nvPr>
        </p:nvSpPr>
        <p:spPr>
          <a:xfrm>
            <a:off x="279075" y="279900"/>
            <a:ext cx="10738800" cy="5115900"/>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chemeClr val="lt2"/>
              </a:buClr>
              <a:buSzPts val="3200"/>
              <a:buFont typeface="Lustria"/>
              <a:buNone/>
            </a:pPr>
            <a:endParaRPr sz="2000" b="1" dirty="0">
              <a:solidFill>
                <a:schemeClr val="dk1"/>
              </a:solidFill>
            </a:endParaRPr>
          </a:p>
          <a:p>
            <a:pPr marL="0" lvl="0" indent="0" algn="ctr" rtl="0">
              <a:lnSpc>
                <a:spcPct val="150000"/>
              </a:lnSpc>
              <a:spcBef>
                <a:spcPts val="0"/>
              </a:spcBef>
              <a:spcAft>
                <a:spcPts val="0"/>
              </a:spcAft>
              <a:buClr>
                <a:schemeClr val="lt2"/>
              </a:buClr>
              <a:buSzPts val="3200"/>
              <a:buFont typeface="Lustria"/>
              <a:buNone/>
            </a:pPr>
            <a:endParaRPr sz="2000" dirty="0">
              <a:solidFill>
                <a:schemeClr val="dk1"/>
              </a:solidFill>
            </a:endParaRPr>
          </a:p>
          <a:p>
            <a:pPr marL="0" lvl="0" indent="0" algn="ctr" rtl="0">
              <a:lnSpc>
                <a:spcPct val="150000"/>
              </a:lnSpc>
              <a:spcBef>
                <a:spcPts val="0"/>
              </a:spcBef>
              <a:spcAft>
                <a:spcPts val="0"/>
              </a:spcAft>
              <a:buClr>
                <a:schemeClr val="lt2"/>
              </a:buClr>
              <a:buSzPts val="3200"/>
              <a:buFont typeface="Lustria"/>
              <a:buNone/>
            </a:pPr>
            <a:endParaRPr sz="2000" dirty="0">
              <a:solidFill>
                <a:schemeClr val="dk1"/>
              </a:solidFill>
            </a:endParaRPr>
          </a:p>
          <a:p>
            <a:pPr marL="0" lvl="0" indent="0" algn="ctr" rtl="0">
              <a:lnSpc>
                <a:spcPct val="150000"/>
              </a:lnSpc>
              <a:spcBef>
                <a:spcPts val="0"/>
              </a:spcBef>
              <a:spcAft>
                <a:spcPts val="0"/>
              </a:spcAft>
              <a:buClr>
                <a:schemeClr val="lt2"/>
              </a:buClr>
              <a:buSzPts val="3200"/>
              <a:buFont typeface="Lustria"/>
              <a:buNone/>
            </a:pPr>
            <a:endParaRPr sz="2000" dirty="0">
              <a:solidFill>
                <a:schemeClr val="dk1"/>
              </a:solidFill>
            </a:endParaRPr>
          </a:p>
        </p:txBody>
      </p:sp>
      <p:sp>
        <p:nvSpPr>
          <p:cNvPr id="198" name="Google Shape;198;gcaff1d6da9_0_95"/>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pic>
        <p:nvPicPr>
          <p:cNvPr id="3" name="Imagem 2">
            <a:extLst>
              <a:ext uri="{FF2B5EF4-FFF2-40B4-BE49-F238E27FC236}">
                <a16:creationId xmlns:a16="http://schemas.microsoft.com/office/drawing/2014/main" id="{D73879C8-A5A3-4361-9161-1CA37C75C4E9}"/>
              </a:ext>
            </a:extLst>
          </p:cNvPr>
          <p:cNvPicPr>
            <a:picLocks noChangeAspect="1"/>
          </p:cNvPicPr>
          <p:nvPr/>
        </p:nvPicPr>
        <p:blipFill>
          <a:blip r:embed="rId3"/>
          <a:stretch>
            <a:fillRect/>
          </a:stretch>
        </p:blipFill>
        <p:spPr>
          <a:xfrm>
            <a:off x="2361320" y="152415"/>
            <a:ext cx="6739137" cy="6553169"/>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Lei nº 13.840/19</a:t>
            </a: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lnSpcReduction="10000"/>
          </a:bodyPr>
          <a:lstStyle/>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 7º  Todas as internações e altas de que trata esta Lei deverão ser informadas, em, no máximo, de 72 (setenta e duas) horas, ao Ministério Público, à Defensoria Pública e a outros órgãos de fiscalização, por meio de sistema informatizado único, na forma do regulamento desta Lei.</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 9º  É vedada a realização de qualquer modalidade de internação nas comunidades terapêuticas acolhedoras.</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Art. 23-B.  O atendimento ao usuário ou dependente de drogas na rede de atenção à saúde dependerá de:</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I - avaliação prévia por equipe técnica multidisciplinar e multissetorial; e</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II - elaboração de um Plano Individual de Atendimento - PIA.</a:t>
            </a:r>
          </a:p>
          <a:p>
            <a:pPr marL="0" indent="0" algn="just">
              <a:lnSpc>
                <a:spcPct val="120000"/>
              </a:lnSpc>
              <a:buNone/>
            </a:pPr>
            <a:endParaRPr lang="pt-BR" sz="2400" cap="none" dirty="0">
              <a:solidFill>
                <a:schemeClr val="dk1"/>
              </a:solidFill>
              <a:latin typeface="Roboto" panose="02000000000000000000" pitchFamily="2" charset="0"/>
              <a:ea typeface="Roboto" panose="02000000000000000000" pitchFamily="2" charset="0"/>
            </a:endParaRPr>
          </a:p>
          <a:p>
            <a:pPr marL="0" indent="0" algn="just">
              <a:lnSpc>
                <a:spcPct val="120000"/>
              </a:lnSpc>
              <a:buNone/>
            </a:pPr>
            <a:endParaRPr lang="pt-BR" sz="2400" cap="none" dirty="0">
              <a:solidFill>
                <a:schemeClr val="dk1"/>
              </a:solidFill>
              <a:latin typeface="Roboto" panose="02000000000000000000" pitchFamily="2" charset="0"/>
              <a:ea typeface="Roboto" panose="02000000000000000000" pitchFamily="2" charset="0"/>
            </a:endParaRP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683072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COMUNIDADES TERAPÊUTICAS</a:t>
            </a: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fontScale="70000" lnSpcReduction="20000"/>
          </a:bodyPr>
          <a:lstStyle/>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Art. 26-A.  O acolhimento do usuário ou dependente de drogas na comunidade terapêutica acolhedora caracteriza-se por:</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I - oferta de projetos terapêuticos ao usuário ou dependente de drogas que visam à abstinência;</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II - adesão e permanência voluntária, formalizadas por escrito, entendida como uma etapa transitória para a reinserção social e econômica do usuário ou dependente de drogas;</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III - ambiente residencial, propício à formação de vínculos, com a convivência entre os pares, atividades práticas de valor educativo e a promoção do desenvolvimento pessoal, vocacionada para acolhimento ao usuário ou dependente de drogas em vulnerabilidade social;</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IV - avaliação médica prévia;</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V - elaboração de plano individual de atendimento na forma do art. 23-B desta Lei; e</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VI - vedação de isolamento físico do usuário ou dependente de drogas.</a:t>
            </a:r>
          </a:p>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 1º  Não são elegíveis para o acolhimento as pessoas com comprometimentos biológicos e psicológicos de natureza grave que mereçam atenção médico-hospitalar contínua ou de emergência, caso em que deverão ser encaminhadas à rede de saúde.</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99471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COMUNIDADES TERAPÊUTICAS</a:t>
            </a: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a:bodyPr>
          <a:lstStyle/>
          <a:p>
            <a:pPr marL="0" indent="0" algn="just">
              <a:lnSpc>
                <a:spcPct val="120000"/>
              </a:lnSpc>
              <a:buNone/>
            </a:pPr>
            <a:r>
              <a:rPr lang="pt-BR" sz="2400" cap="none" dirty="0">
                <a:solidFill>
                  <a:schemeClr val="dk1"/>
                </a:solidFill>
                <a:latin typeface="Roboto" panose="02000000000000000000" pitchFamily="2" charset="0"/>
                <a:ea typeface="Roboto" panose="02000000000000000000" pitchFamily="2" charset="0"/>
              </a:rPr>
              <a:t>Ocorre que, em visitas e inspeções a comunidades terapêuticas, diversas  violações de  direitos têm  sido verificadas às  pessoas  acolhidas e  que atingem,  com  mais  gravidade,  o  público  infanto-juvenil, por  sua  condição  peculiar de   desenvolvimento.   As   </a:t>
            </a:r>
            <a:r>
              <a:rPr lang="pt-BR" sz="2400" cap="none">
                <a:solidFill>
                  <a:schemeClr val="dk1"/>
                </a:solidFill>
                <a:latin typeface="Roboto" panose="02000000000000000000" pitchFamily="2" charset="0"/>
                <a:ea typeface="Roboto" panose="02000000000000000000" pitchFamily="2" charset="0"/>
              </a:rPr>
              <a:t>violações   envolvem tratamento   </a:t>
            </a:r>
            <a:r>
              <a:rPr lang="pt-BR" sz="2400" cap="none" dirty="0">
                <a:solidFill>
                  <a:schemeClr val="dk1"/>
                </a:solidFill>
                <a:latin typeface="Roboto" panose="02000000000000000000" pitchFamily="2" charset="0"/>
                <a:ea typeface="Roboto" panose="02000000000000000000" pitchFamily="2" charset="0"/>
              </a:rPr>
              <a:t>degradante,   trabalho forçado (laborterapia), tortura, humilhação, coação a liberdade de consciência e de crença,  discriminação  ou  preconceito,  dentre  outras. Relatos dessas  violações  são apresentados no relatório da Inspeção Nacional em Comunidades Terapêuticas de 2017,  realizada pelo  Conselho  Federal  de  Psicologia,  pelo  Mecanismo  Nacional  de Prevenção  e  Combate  à  Tortura  e  pela  Procuradoria  Federal  dos  Direitos  do Cidadão</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45407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Estatuto do idoso</a:t>
            </a: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fontScale="92500"/>
          </a:bodyPr>
          <a:lstStyle/>
          <a:p>
            <a:pPr marL="0" indent="0" algn="just">
              <a:lnSpc>
                <a:spcPct val="120000"/>
              </a:lnSpc>
              <a:buNone/>
            </a:pPr>
            <a:r>
              <a:rPr lang="pt-BR" sz="1400" cap="none" dirty="0">
                <a:solidFill>
                  <a:schemeClr val="dk1"/>
                </a:solidFill>
                <a:latin typeface="Roboto" panose="02000000000000000000" pitchFamily="2" charset="0"/>
                <a:ea typeface="Roboto" panose="02000000000000000000" pitchFamily="2" charset="0"/>
              </a:rPr>
              <a:t>Art. 15 § 6o É assegurado ao idoso enfermo o atendimento domiciliar pela perícia médica do Instituto Nacional do Seguro Social - INSS, pelo serviço público de saúde ou pelo serviço privado de saúde, contratado ou conveniado, que integre o Sistema Único de Saúde - SUS, para expedição do laudo de saúde necessário ao exercício de seus direitos sociais e de isenção tributária.       (Incluído pela Lei nº 12.896, de 2013)</a:t>
            </a:r>
          </a:p>
          <a:p>
            <a:pPr marL="0" indent="0" algn="just">
              <a:lnSpc>
                <a:spcPct val="120000"/>
              </a:lnSpc>
              <a:buNone/>
            </a:pPr>
            <a:r>
              <a:rPr lang="pt-BR" sz="1400" cap="none" dirty="0">
                <a:solidFill>
                  <a:schemeClr val="dk1"/>
                </a:solidFill>
                <a:latin typeface="Roboto" panose="02000000000000000000" pitchFamily="2" charset="0"/>
                <a:ea typeface="Roboto" panose="02000000000000000000" pitchFamily="2" charset="0"/>
              </a:rPr>
              <a:t>§ 7º  Em todo atendimento de saúde, os maiores de oitenta anos terão preferência especial sobre os demais idosos, exceto em caso de emergência.     (Incluído pela Lei nº 13.466, de 2017).</a:t>
            </a:r>
          </a:p>
          <a:p>
            <a:pPr marL="0" indent="0" algn="just">
              <a:lnSpc>
                <a:spcPct val="120000"/>
              </a:lnSpc>
              <a:buNone/>
            </a:pPr>
            <a:r>
              <a:rPr lang="pt-BR" sz="1400" cap="none" dirty="0">
                <a:solidFill>
                  <a:schemeClr val="dk1"/>
                </a:solidFill>
                <a:latin typeface="Roboto" panose="02000000000000000000" pitchFamily="2" charset="0"/>
                <a:ea typeface="Roboto" panose="02000000000000000000" pitchFamily="2" charset="0"/>
              </a:rPr>
              <a:t>Art. 17. Ao idoso que esteja no domínio de suas faculdades mentais é assegurado o direito de optar pelo tratamento de saúde que lhe for reputado mais favorável.</a:t>
            </a:r>
          </a:p>
          <a:p>
            <a:pPr marL="0" indent="0" algn="just">
              <a:lnSpc>
                <a:spcPct val="120000"/>
              </a:lnSpc>
              <a:buNone/>
            </a:pPr>
            <a:r>
              <a:rPr lang="pt-BR" sz="1400" cap="none" dirty="0">
                <a:solidFill>
                  <a:schemeClr val="dk1"/>
                </a:solidFill>
                <a:latin typeface="Roboto" panose="02000000000000000000" pitchFamily="2" charset="0"/>
                <a:ea typeface="Roboto" panose="02000000000000000000" pitchFamily="2" charset="0"/>
              </a:rPr>
              <a:t>Parágrafo único. Não estando o idoso em condições de proceder à opção, esta será feita:</a:t>
            </a:r>
          </a:p>
          <a:p>
            <a:pPr marL="0" indent="0" algn="just">
              <a:lnSpc>
                <a:spcPct val="120000"/>
              </a:lnSpc>
              <a:buNone/>
            </a:pPr>
            <a:r>
              <a:rPr lang="pt-BR" sz="1400" cap="none" dirty="0">
                <a:solidFill>
                  <a:schemeClr val="dk1"/>
                </a:solidFill>
                <a:latin typeface="Roboto" panose="02000000000000000000" pitchFamily="2" charset="0"/>
                <a:ea typeface="Roboto" panose="02000000000000000000" pitchFamily="2" charset="0"/>
              </a:rPr>
              <a:t>I – pelo curador, quando o idoso for interditado;</a:t>
            </a:r>
          </a:p>
          <a:p>
            <a:pPr marL="0" indent="0" algn="just">
              <a:lnSpc>
                <a:spcPct val="120000"/>
              </a:lnSpc>
              <a:buNone/>
            </a:pPr>
            <a:r>
              <a:rPr lang="pt-BR" sz="1400" cap="none" dirty="0">
                <a:solidFill>
                  <a:schemeClr val="dk1"/>
                </a:solidFill>
                <a:latin typeface="Roboto" panose="02000000000000000000" pitchFamily="2" charset="0"/>
                <a:ea typeface="Roboto" panose="02000000000000000000" pitchFamily="2" charset="0"/>
              </a:rPr>
              <a:t>II – pelos familiares, quando o idoso não tiver curador ou este não puder ser contactado em tempo hábil;</a:t>
            </a:r>
          </a:p>
          <a:p>
            <a:pPr marL="0" indent="0" algn="just">
              <a:lnSpc>
                <a:spcPct val="120000"/>
              </a:lnSpc>
              <a:buNone/>
            </a:pPr>
            <a:r>
              <a:rPr lang="pt-BR" sz="1400" cap="none" dirty="0">
                <a:solidFill>
                  <a:schemeClr val="dk1"/>
                </a:solidFill>
                <a:latin typeface="Roboto" panose="02000000000000000000" pitchFamily="2" charset="0"/>
                <a:ea typeface="Roboto" panose="02000000000000000000" pitchFamily="2" charset="0"/>
              </a:rPr>
              <a:t>III – pelo médico, quando ocorrer iminente risco de vida e não houver tempo hábil para consulta a curador ou familiar;</a:t>
            </a:r>
          </a:p>
          <a:p>
            <a:pPr marL="0" indent="0" algn="just">
              <a:lnSpc>
                <a:spcPct val="120000"/>
              </a:lnSpc>
              <a:buNone/>
            </a:pPr>
            <a:r>
              <a:rPr lang="pt-BR" sz="1400" cap="none" dirty="0">
                <a:solidFill>
                  <a:schemeClr val="dk1"/>
                </a:solidFill>
                <a:latin typeface="Roboto" panose="02000000000000000000" pitchFamily="2" charset="0"/>
                <a:ea typeface="Roboto" panose="02000000000000000000" pitchFamily="2" charset="0"/>
              </a:rPr>
              <a:t>IV – pelo próprio médico, quando não houver curador ou familiar conhecido, caso em que deverá comunicar o fato ao Ministério Público.</a:t>
            </a:r>
          </a:p>
          <a:p>
            <a:pPr marL="0" indent="0" algn="just">
              <a:lnSpc>
                <a:spcPct val="120000"/>
              </a:lnSpc>
              <a:buNone/>
            </a:pPr>
            <a:r>
              <a:rPr lang="pt-BR" sz="1400" cap="none" dirty="0">
                <a:solidFill>
                  <a:schemeClr val="dk1"/>
                </a:solidFill>
                <a:latin typeface="Roboto" panose="02000000000000000000" pitchFamily="2" charset="0"/>
                <a:ea typeface="Roboto" panose="02000000000000000000" pitchFamily="2" charset="0"/>
              </a:rPr>
              <a:t>Art. 19.  Os casos de suspeita ou confirmação de violência praticada contra idosos serão objeto de notificação compulsória pelos serviços de saúde públicos e privados à autoridade sanitária, bem como serão obrigatoriamente comunicados por eles</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198363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Questões de prova</a:t>
            </a: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lnSpcReduction="10000"/>
          </a:bodyPr>
          <a:lstStyle/>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FMP (2017 – Promotor de Justiça – RO) A judicialização da saúde não se confunde com o ativismo judicial: enquanto a judicialização é uma postura behaviorista do juiz, violando o princípio da separação de Poderes, o ativismo judicial é uma contingência que decorre da omissão dos Poderes Públicos. </a:t>
            </a:r>
          </a:p>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CESPE (2016 – Sociólogo – DPU) A judicialização constitui um fato inelutável, uma circunstância decorrente do desenho institucional vigente, e uma opção política do Poder Judiciário: o modo como venham a exercer essa competência é que vai determinar a existência ou não de ativismo judicial.</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24248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Questões de prova</a:t>
            </a: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fontScale="62500" lnSpcReduction="20000"/>
          </a:bodyPr>
          <a:lstStyle/>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FCC (2014  - TCE-PI - Assessor Jurídico)</a:t>
            </a:r>
          </a:p>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A teoria da reserva do possível</a:t>
            </a:r>
          </a:p>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A) significa a </a:t>
            </a:r>
            <a:r>
              <a:rPr lang="pt-BR" sz="2800" cap="none" dirty="0" err="1">
                <a:solidFill>
                  <a:schemeClr val="dk1"/>
                </a:solidFill>
                <a:latin typeface="Roboto" panose="02000000000000000000" pitchFamily="2" charset="0"/>
                <a:ea typeface="Roboto" panose="02000000000000000000" pitchFamily="2" charset="0"/>
              </a:rPr>
              <a:t>inoponibilidade</a:t>
            </a:r>
            <a:r>
              <a:rPr lang="pt-BR" sz="2800" cap="none" dirty="0">
                <a:solidFill>
                  <a:schemeClr val="dk1"/>
                </a:solidFill>
                <a:latin typeface="Roboto" panose="02000000000000000000" pitchFamily="2" charset="0"/>
                <a:ea typeface="Roboto" panose="02000000000000000000" pitchFamily="2" charset="0"/>
              </a:rPr>
              <a:t> do arbítrio estatal à efetivação dos direitos sociais, econômicos e culturais.</a:t>
            </a:r>
          </a:p>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B) gira em torno da legitimidade constitucional do controle e da intervenção do Poder Judiciário em tema de implementação de políticas públicas, quando caracterizada hipótese de omissão governamental.</a:t>
            </a:r>
          </a:p>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C) considera que as políticas públicas são reservadas discricionariamente à análise e intervenção do Poder Judiciário, que as limitará ou ampliará, de acordo com o caso concreto.</a:t>
            </a:r>
          </a:p>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D) é sinônima, em significado e extensão, à teoria do mínimo existencial, examinado à luz da violação dos direitos fundamentais sociais, culturais e econômicos, como o direito à saúde e à educação básica.</a:t>
            </a:r>
          </a:p>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E) defende a integridade e a intangibilidade dos direitos fundamentais, independentemente das possibilidades financeiras e orçamentárias do Estado.</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295660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Questões de prova</a:t>
            </a: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fontScale="55000" lnSpcReduction="20000"/>
          </a:bodyPr>
          <a:lstStyle/>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CESPE / CEBRASPE (2015  -  DPE-RN - Defensor Público)</a:t>
            </a:r>
          </a:p>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No que diz respeito aos direitos sociais, à intervenção judicial na implementação de políticas públicas e ao mínimo existencial, assinale a opção correta.</a:t>
            </a:r>
          </a:p>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A) Ocorre o fenômeno conhecido como judicialização da política quando o Poder Judiciário, ao interpretar uma norma, ampliar o seu sentido para abarcar situações aparentemente por ela não previstas.</a:t>
            </a:r>
          </a:p>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B) O transporte e a felicidade são direitos fundamentais sociais assegurados pelo Estado a todo cidadão brasileiro como garantia individual.</a:t>
            </a:r>
          </a:p>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C) Para o STF, a tese da reserva do mínimo possível é aplicável apenas se restar comprovada a real falta de recursos orçamentários pelo poder público, pois não é admissível como justificativa genérica para eventual omissão estatal na efetivação dos direitos fundamentais.</a:t>
            </a:r>
          </a:p>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D) Uma decisão judicial que ordenasse à administração pública a execução de obras emergenciais em um estabelecimento prisional, necessárias para a garantia da integridade física dos detentos, seria uma afronta ao princípio da separação dos poderes, segundo entendimento do STF.</a:t>
            </a:r>
          </a:p>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E) O direito ao mínimo existencial, no tocante aos direitos fundamentais, está vinculado às condições estritamente necessárias para a manutenção da vida dos indivíduos.</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734935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Questões de prova</a:t>
            </a: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fontScale="55000" lnSpcReduction="20000"/>
          </a:bodyPr>
          <a:lstStyle/>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CESPE / CEBRASPE (2015  -  DPE-RN - Defensor Público)</a:t>
            </a:r>
          </a:p>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No que diz respeito aos direitos sociais, à intervenção judicial na implementação de políticas públicas e ao mínimo existencial, assinale a opção correta.</a:t>
            </a:r>
          </a:p>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A) Ocorre o fenômeno conhecido como judicialização da política quando o Poder Judiciário, ao interpretar uma norma, ampliar o seu sentido para abarcar situações aparentemente por ela não previstas.</a:t>
            </a:r>
          </a:p>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B) O transporte e a felicidade são direitos fundamentais sociais assegurados pelo Estado a todo cidadão brasileiro como garantia individual.</a:t>
            </a:r>
          </a:p>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C) Para o STF, a tese da reserva do mínimo possível é aplicável apenas se restar comprovada a real falta de recursos orçamentários pelo poder público, pois não é admissível como justificativa genérica para eventual omissão estatal na efetivação dos direitos fundamentais.</a:t>
            </a:r>
          </a:p>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D) Uma decisão judicial que ordenasse à administração pública a execução de obras emergenciais em um estabelecimento prisional, necessárias para a garantia da integridade física dos detentos, seria uma afronta ao princípio da separação dos poderes, segundo entendimento do STF.</a:t>
            </a:r>
          </a:p>
          <a:p>
            <a:pPr marL="0" indent="0" algn="just">
              <a:lnSpc>
                <a:spcPct val="120000"/>
              </a:lnSpc>
              <a:buNone/>
            </a:pPr>
            <a:r>
              <a:rPr lang="pt-BR" sz="2800" cap="none" dirty="0">
                <a:solidFill>
                  <a:schemeClr val="dk1"/>
                </a:solidFill>
                <a:latin typeface="Roboto" panose="02000000000000000000" pitchFamily="2" charset="0"/>
                <a:ea typeface="Roboto" panose="02000000000000000000" pitchFamily="2" charset="0"/>
              </a:rPr>
              <a:t>E) O direito ao mínimo existencial, no tocante aos direitos fundamentais, está vinculado às condições estritamente necessárias para a manutenção da vida dos indivíduos.</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54392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Questões de prova</a:t>
            </a: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lnSpcReduction="10000"/>
          </a:bodyPr>
          <a:lstStyle/>
          <a:p>
            <a:pPr marL="0" indent="0" algn="just">
              <a:lnSpc>
                <a:spcPct val="120000"/>
              </a:lnSpc>
              <a:buNone/>
            </a:pPr>
            <a:r>
              <a:rPr lang="pt-BR" sz="1000" cap="none" dirty="0">
                <a:solidFill>
                  <a:schemeClr val="dk1"/>
                </a:solidFill>
                <a:latin typeface="Roboto" panose="02000000000000000000" pitchFamily="2" charset="0"/>
                <a:ea typeface="Roboto" panose="02000000000000000000" pitchFamily="2" charset="0"/>
              </a:rPr>
              <a:t>MPE-RS (2021 MPE-RS - Promotor de Justiça) - Ainda em relação à jurisprudência consolidada do Supremo Tribunal Federal sobre direitos fundamentais, assinale com V (verdadeiro) ou com F (falso) as seguintes afirmações.</a:t>
            </a:r>
          </a:p>
          <a:p>
            <a:pPr marL="0" indent="0" algn="just">
              <a:lnSpc>
                <a:spcPct val="120000"/>
              </a:lnSpc>
              <a:buNone/>
            </a:pPr>
            <a:r>
              <a:rPr lang="pt-BR" sz="1000" cap="none" dirty="0">
                <a:solidFill>
                  <a:schemeClr val="dk1"/>
                </a:solidFill>
                <a:latin typeface="Roboto" panose="02000000000000000000" pitchFamily="2" charset="0"/>
                <a:ea typeface="Roboto" panose="02000000000000000000" pitchFamily="2" charset="0"/>
              </a:rPr>
              <a:t>(  ) O Estado não pode ser obrigado a fornecer medicamentos experimentais, e, como regra geral, a ausência de registro na ANVISA impede o fornecimento de medicamento por decisão judicial. </a:t>
            </a:r>
          </a:p>
          <a:p>
            <a:pPr marL="0" indent="0" algn="just">
              <a:lnSpc>
                <a:spcPct val="120000"/>
              </a:lnSpc>
              <a:buNone/>
            </a:pPr>
            <a:r>
              <a:rPr lang="pt-BR" sz="1000" cap="none" dirty="0">
                <a:solidFill>
                  <a:schemeClr val="dk1"/>
                </a:solidFill>
                <a:latin typeface="Roboto" panose="02000000000000000000" pitchFamily="2" charset="0"/>
                <a:ea typeface="Roboto" panose="02000000000000000000" pitchFamily="2" charset="0"/>
              </a:rPr>
              <a:t>(  ) É excepcionalmente possível a concessão judicial de medicamento sem registro sanitário em caso de mora irrazoável da ANVISA na análise do pedido de registro, desde que exista pedido de registro do medicamento no Brasil, registro do medicamento em renomadas agências de regulação no exterior e inexista substituto terapêutico no Brasil.</a:t>
            </a:r>
          </a:p>
          <a:p>
            <a:pPr marL="0" indent="0" algn="just">
              <a:lnSpc>
                <a:spcPct val="120000"/>
              </a:lnSpc>
              <a:buNone/>
            </a:pPr>
            <a:r>
              <a:rPr lang="pt-BR" sz="1000" cap="none" dirty="0">
                <a:solidFill>
                  <a:schemeClr val="dk1"/>
                </a:solidFill>
                <a:latin typeface="Roboto" panose="02000000000000000000" pitchFamily="2" charset="0"/>
                <a:ea typeface="Roboto" panose="02000000000000000000" pitchFamily="2" charset="0"/>
              </a:rPr>
              <a:t>(  ) Ações judiciais que requerem o fornecimento de medicamento sem registro na ANVISA submetem-se ao regime de responsabilidade solidária dos entes da Federação, não havendo obrigatoriedade de ajuizamento da demanda contra a União.</a:t>
            </a:r>
          </a:p>
          <a:p>
            <a:pPr marL="0" indent="0" algn="just">
              <a:lnSpc>
                <a:spcPct val="120000"/>
              </a:lnSpc>
              <a:buNone/>
            </a:pPr>
            <a:r>
              <a:rPr lang="pt-BR" sz="1000" cap="none" dirty="0">
                <a:solidFill>
                  <a:schemeClr val="dk1"/>
                </a:solidFill>
                <a:latin typeface="Roboto" panose="02000000000000000000" pitchFamily="2" charset="0"/>
                <a:ea typeface="Roboto" panose="02000000000000000000" pitchFamily="2" charset="0"/>
              </a:rPr>
              <a:t>(  ) É inconstitucional ato normativo que, no âmbito do Sistema Único de Saúde, veda a internação em acomodações superiores e o atendimento diferenciado por médico do próprio Sistema Único de Saúde, mediante o pagamento da diferença dos valores correspondentes.</a:t>
            </a:r>
          </a:p>
          <a:p>
            <a:pPr marL="0" indent="0" algn="just">
              <a:lnSpc>
                <a:spcPct val="120000"/>
              </a:lnSpc>
              <a:buNone/>
            </a:pPr>
            <a:r>
              <a:rPr lang="pt-BR" sz="1000" cap="none" dirty="0">
                <a:solidFill>
                  <a:schemeClr val="dk1"/>
                </a:solidFill>
                <a:latin typeface="Roboto" panose="02000000000000000000" pitchFamily="2" charset="0"/>
                <a:ea typeface="Roboto" panose="02000000000000000000" pitchFamily="2" charset="0"/>
              </a:rPr>
              <a:t>(  ) O benefício assistencial previsto no artigo 203, V, da Constituição Federal é devido aos estrangeiros residentes no país que sejam idosos ou portadores de deficiência e comprovem não ser capazes de prover sua subsistência ou tê-la provida pela sua família.</a:t>
            </a:r>
          </a:p>
          <a:p>
            <a:pPr marL="0" indent="0" algn="just">
              <a:lnSpc>
                <a:spcPct val="120000"/>
              </a:lnSpc>
              <a:buNone/>
            </a:pPr>
            <a:r>
              <a:rPr lang="pt-BR" sz="1000" cap="none" dirty="0">
                <a:solidFill>
                  <a:schemeClr val="dk1"/>
                </a:solidFill>
                <a:latin typeface="Roboto" panose="02000000000000000000" pitchFamily="2" charset="0"/>
                <a:ea typeface="Roboto" panose="02000000000000000000" pitchFamily="2" charset="0"/>
              </a:rPr>
              <a:t>A sequência correta de preenchimento dos parênteses, de cima para baixo, é </a:t>
            </a:r>
          </a:p>
          <a:p>
            <a:pPr marL="0" indent="0" algn="just">
              <a:lnSpc>
                <a:spcPct val="120000"/>
              </a:lnSpc>
              <a:buNone/>
            </a:pPr>
            <a:r>
              <a:rPr lang="pt-BR" sz="1000" cap="none" dirty="0">
                <a:solidFill>
                  <a:schemeClr val="dk1"/>
                </a:solidFill>
                <a:latin typeface="Roboto" panose="02000000000000000000" pitchFamily="2" charset="0"/>
                <a:ea typeface="Roboto" panose="02000000000000000000" pitchFamily="2" charset="0"/>
              </a:rPr>
              <a:t>A) F – F – V – V – F. </a:t>
            </a:r>
          </a:p>
          <a:p>
            <a:pPr marL="0" indent="0" algn="just">
              <a:lnSpc>
                <a:spcPct val="120000"/>
              </a:lnSpc>
              <a:buNone/>
            </a:pPr>
            <a:r>
              <a:rPr lang="pt-BR" sz="1000" cap="none" dirty="0">
                <a:solidFill>
                  <a:schemeClr val="dk1"/>
                </a:solidFill>
                <a:latin typeface="Roboto" panose="02000000000000000000" pitchFamily="2" charset="0"/>
                <a:ea typeface="Roboto" panose="02000000000000000000" pitchFamily="2" charset="0"/>
              </a:rPr>
              <a:t>B) F – V – F – V – F. </a:t>
            </a:r>
          </a:p>
          <a:p>
            <a:pPr marL="0" indent="0" algn="just">
              <a:lnSpc>
                <a:spcPct val="120000"/>
              </a:lnSpc>
              <a:buNone/>
            </a:pPr>
            <a:r>
              <a:rPr lang="pt-BR" sz="1000" cap="none" dirty="0">
                <a:solidFill>
                  <a:schemeClr val="dk1"/>
                </a:solidFill>
                <a:latin typeface="Roboto" panose="02000000000000000000" pitchFamily="2" charset="0"/>
                <a:ea typeface="Roboto" panose="02000000000000000000" pitchFamily="2" charset="0"/>
              </a:rPr>
              <a:t>C) V – F – V – F – F. </a:t>
            </a:r>
          </a:p>
          <a:p>
            <a:pPr marL="0" indent="0" algn="just">
              <a:lnSpc>
                <a:spcPct val="120000"/>
              </a:lnSpc>
              <a:buNone/>
            </a:pPr>
            <a:r>
              <a:rPr lang="pt-BR" sz="1000" cap="none" dirty="0">
                <a:solidFill>
                  <a:schemeClr val="dk1"/>
                </a:solidFill>
                <a:latin typeface="Roboto" panose="02000000000000000000" pitchFamily="2" charset="0"/>
                <a:ea typeface="Roboto" panose="02000000000000000000" pitchFamily="2" charset="0"/>
              </a:rPr>
              <a:t>D) V – V – F – F – V. </a:t>
            </a:r>
          </a:p>
          <a:p>
            <a:pPr marL="0" indent="0" algn="just">
              <a:lnSpc>
                <a:spcPct val="120000"/>
              </a:lnSpc>
              <a:buNone/>
            </a:pPr>
            <a:r>
              <a:rPr lang="pt-BR" sz="1000" cap="none" dirty="0">
                <a:solidFill>
                  <a:schemeClr val="dk1"/>
                </a:solidFill>
                <a:latin typeface="Roboto" panose="02000000000000000000" pitchFamily="2" charset="0"/>
                <a:ea typeface="Roboto" panose="02000000000000000000" pitchFamily="2" charset="0"/>
              </a:rPr>
              <a:t>E) F – F – V – F – V. </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266505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Questões de prova</a:t>
            </a: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a:bodyPr>
          <a:lstStyle/>
          <a:p>
            <a:pPr marL="0" indent="0" algn="just">
              <a:lnSpc>
                <a:spcPct val="120000"/>
              </a:lnSpc>
              <a:buNone/>
            </a:pPr>
            <a:r>
              <a:rPr lang="pt-BR" sz="1800" cap="none" dirty="0">
                <a:solidFill>
                  <a:schemeClr val="dk1"/>
                </a:solidFill>
                <a:latin typeface="Roboto" panose="02000000000000000000" pitchFamily="2" charset="0"/>
                <a:ea typeface="Roboto" panose="02000000000000000000" pitchFamily="2" charset="0"/>
              </a:rPr>
              <a:t>FUNDEP (Gestão de Concursos) - 2019 - Prefeitura de Contagem - MG - Procurador</a:t>
            </a:r>
          </a:p>
          <a:p>
            <a:pPr marL="0" indent="0" algn="just">
              <a:lnSpc>
                <a:spcPct val="120000"/>
              </a:lnSpc>
              <a:buNone/>
            </a:pPr>
            <a:r>
              <a:rPr lang="pt-BR" sz="1800" cap="none" dirty="0">
                <a:solidFill>
                  <a:schemeClr val="dk1"/>
                </a:solidFill>
                <a:latin typeface="Roboto" panose="02000000000000000000" pitchFamily="2" charset="0"/>
                <a:ea typeface="Roboto" panose="02000000000000000000" pitchFamily="2" charset="0"/>
              </a:rPr>
              <a:t>Segundo posicionamento mais recente do Superior Tribunal de Justiça sobre o fornecimento, pelo Estado (lato sensu), de medicamentos não incorporados em atos normativos do Sistema Único de Saúde (SUS), é correto afirmar:</a:t>
            </a:r>
          </a:p>
          <a:p>
            <a:pPr marL="0" indent="0" algn="just">
              <a:lnSpc>
                <a:spcPct val="120000"/>
              </a:lnSpc>
              <a:buNone/>
            </a:pPr>
            <a:r>
              <a:rPr lang="pt-BR" sz="1800" cap="none" dirty="0">
                <a:solidFill>
                  <a:schemeClr val="dk1"/>
                </a:solidFill>
                <a:latin typeface="Roboto" panose="02000000000000000000" pitchFamily="2" charset="0"/>
                <a:ea typeface="Roboto" panose="02000000000000000000" pitchFamily="2" charset="0"/>
              </a:rPr>
              <a:t>A) Um medicamento que, embora sem registro na ANVISA, tenha registro em outro país pode ser fornecido pelo Estado por meio de ação judicial.</a:t>
            </a:r>
          </a:p>
          <a:p>
            <a:pPr marL="0" indent="0" algn="just">
              <a:lnSpc>
                <a:spcPct val="120000"/>
              </a:lnSpc>
              <a:buNone/>
            </a:pPr>
            <a:r>
              <a:rPr lang="pt-BR" sz="1800" cap="none" dirty="0">
                <a:solidFill>
                  <a:schemeClr val="dk1"/>
                </a:solidFill>
                <a:latin typeface="Roboto" panose="02000000000000000000" pitchFamily="2" charset="0"/>
                <a:ea typeface="Roboto" panose="02000000000000000000" pitchFamily="2" charset="0"/>
              </a:rPr>
              <a:t>B) O Estado é obrigado a custear medicamentos experimentais, desde que o paciente esteja inserido no estudo clínico produzido pelo laboratório fabricante.</a:t>
            </a:r>
          </a:p>
          <a:p>
            <a:pPr marL="0" indent="0" algn="just">
              <a:lnSpc>
                <a:spcPct val="120000"/>
              </a:lnSpc>
              <a:buNone/>
            </a:pPr>
            <a:r>
              <a:rPr lang="pt-BR" sz="1800" cap="none" dirty="0">
                <a:solidFill>
                  <a:schemeClr val="dk1"/>
                </a:solidFill>
                <a:latin typeface="Roboto" panose="02000000000000000000" pitchFamily="2" charset="0"/>
                <a:ea typeface="Roboto" panose="02000000000000000000" pitchFamily="2" charset="0"/>
              </a:rPr>
              <a:t>C) Exige-se, como requisito para o fornecimento, além da incapacidade financeira do paciente de arcar com o custo, que o medicamento tenha sido prescrito por médico vinculado ao SUS.</a:t>
            </a:r>
          </a:p>
          <a:p>
            <a:pPr marL="0" indent="0" algn="just">
              <a:lnSpc>
                <a:spcPct val="120000"/>
              </a:lnSpc>
              <a:buNone/>
            </a:pPr>
            <a:r>
              <a:rPr lang="pt-BR" sz="1800" cap="none" dirty="0">
                <a:solidFill>
                  <a:schemeClr val="dk1"/>
                </a:solidFill>
                <a:latin typeface="Roboto" panose="02000000000000000000" pitchFamily="2" charset="0"/>
                <a:ea typeface="Roboto" panose="02000000000000000000" pitchFamily="2" charset="0"/>
              </a:rPr>
              <a:t>D) O requisito do registro do medicamento na ANVISA afasta a obrigatoriedade para uso off </a:t>
            </a:r>
            <a:r>
              <a:rPr lang="pt-BR" sz="1800" cap="none" dirty="0" err="1">
                <a:solidFill>
                  <a:schemeClr val="dk1"/>
                </a:solidFill>
                <a:latin typeface="Roboto" panose="02000000000000000000" pitchFamily="2" charset="0"/>
                <a:ea typeface="Roboto" panose="02000000000000000000" pitchFamily="2" charset="0"/>
              </a:rPr>
              <a:t>label</a:t>
            </a:r>
            <a:r>
              <a:rPr lang="pt-BR" sz="1800" cap="none" dirty="0">
                <a:solidFill>
                  <a:schemeClr val="dk1"/>
                </a:solidFill>
                <a:latin typeface="Roboto" panose="02000000000000000000" pitchFamily="2" charset="0"/>
                <a:ea typeface="Roboto" panose="02000000000000000000" pitchFamily="2" charset="0"/>
              </a:rPr>
              <a:t>, salvo situações excepcionais autorizadas pela agência.</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91835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Separação de poderes</a:t>
            </a:r>
            <a:endParaRPr lang="pt-BR" sz="25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lnSpcReduction="10000"/>
          </a:bodyPr>
          <a:lstStyle/>
          <a:p>
            <a:pPr algn="just">
              <a:lnSpc>
                <a:spcPct val="120000"/>
              </a:lnSpc>
            </a:pPr>
            <a:r>
              <a:rPr lang="pt-BR" sz="2400" cap="none" dirty="0">
                <a:solidFill>
                  <a:schemeClr val="dk1"/>
                </a:solidFill>
                <a:latin typeface="Roboto" panose="02000000000000000000" pitchFamily="2" charset="0"/>
                <a:ea typeface="Roboto" panose="02000000000000000000" pitchFamily="2" charset="0"/>
              </a:rPr>
              <a:t>STJ: “Seria distorção pensar que o princípio da separação dos poderes, originalmente concebido com o escopo de garantia dos direitos fundamentais, pudesse ser utilizado justamente como óbice à realização dos direitos sociais, igualmente relevantes.” (STJ. 2ª Turma. </a:t>
            </a:r>
            <a:r>
              <a:rPr lang="pt-BR" sz="2400" cap="none" dirty="0" err="1">
                <a:solidFill>
                  <a:schemeClr val="dk1"/>
                </a:solidFill>
                <a:latin typeface="Roboto" panose="02000000000000000000" pitchFamily="2" charset="0"/>
                <a:ea typeface="Roboto" panose="02000000000000000000" pitchFamily="2" charset="0"/>
              </a:rPr>
              <a:t>REsp</a:t>
            </a:r>
            <a:r>
              <a:rPr lang="pt-BR" sz="2400" cap="none" dirty="0">
                <a:solidFill>
                  <a:schemeClr val="dk1"/>
                </a:solidFill>
                <a:latin typeface="Roboto" panose="02000000000000000000" pitchFamily="2" charset="0"/>
                <a:ea typeface="Roboto" panose="02000000000000000000" pitchFamily="2" charset="0"/>
              </a:rPr>
              <a:t> 1.488.639/SE, Rel. Min. Herman Benjamin, </a:t>
            </a:r>
            <a:r>
              <a:rPr lang="pt-BR" sz="2400" cap="none" dirty="0" err="1">
                <a:solidFill>
                  <a:schemeClr val="dk1"/>
                </a:solidFill>
                <a:latin typeface="Roboto" panose="02000000000000000000" pitchFamily="2" charset="0"/>
                <a:ea typeface="Roboto" panose="02000000000000000000" pitchFamily="2" charset="0"/>
              </a:rPr>
              <a:t>DJe</a:t>
            </a:r>
            <a:r>
              <a:rPr lang="pt-BR" sz="2400" cap="none" dirty="0">
                <a:solidFill>
                  <a:schemeClr val="dk1"/>
                </a:solidFill>
                <a:latin typeface="Roboto" panose="02000000000000000000" pitchFamily="2" charset="0"/>
                <a:ea typeface="Roboto" panose="02000000000000000000" pitchFamily="2" charset="0"/>
              </a:rPr>
              <a:t> 16/12/2014).</a:t>
            </a:r>
          </a:p>
          <a:p>
            <a:pPr algn="just">
              <a:lnSpc>
                <a:spcPct val="120000"/>
              </a:lnSpc>
            </a:pPr>
            <a:r>
              <a:rPr lang="pt-BR" sz="2400" cap="none" dirty="0">
                <a:solidFill>
                  <a:schemeClr val="dk1"/>
                </a:solidFill>
                <a:latin typeface="Roboto" panose="02000000000000000000" pitchFamily="2" charset="0"/>
                <a:ea typeface="Roboto" panose="02000000000000000000" pitchFamily="2" charset="0"/>
              </a:rPr>
              <a:t>STF: (...) É firme o entendimento deste Tribunal de que o Poder Judiciário pode, sem que fique configurada violação ao princípio da separação dos Poderes, determinar a implementação de políticas públicas nas questões relativas ao direito constitucional à saúde. (...) STF. 1ª Turma. ARE 947.823 </a:t>
            </a:r>
            <a:r>
              <a:rPr lang="pt-BR" sz="2400" cap="none" dirty="0" err="1">
                <a:solidFill>
                  <a:schemeClr val="dk1"/>
                </a:solidFill>
                <a:latin typeface="Roboto" panose="02000000000000000000" pitchFamily="2" charset="0"/>
                <a:ea typeface="Roboto" panose="02000000000000000000" pitchFamily="2" charset="0"/>
              </a:rPr>
              <a:t>AgR</a:t>
            </a:r>
            <a:r>
              <a:rPr lang="pt-BR" sz="2400" cap="none" dirty="0">
                <a:solidFill>
                  <a:schemeClr val="dk1"/>
                </a:solidFill>
                <a:latin typeface="Roboto" panose="02000000000000000000" pitchFamily="2" charset="0"/>
                <a:ea typeface="Roboto" panose="02000000000000000000" pitchFamily="2" charset="0"/>
              </a:rPr>
              <a:t>, Rel. Min. Edson Fachin, julgado em 28/6/2016.</a:t>
            </a:r>
          </a:p>
          <a:p>
            <a:pPr algn="just">
              <a:lnSpc>
                <a:spcPct val="120000"/>
              </a:lnSpc>
            </a:pPr>
            <a:endParaRPr lang="pt-BR" sz="2400" cap="none" dirty="0">
              <a:solidFill>
                <a:schemeClr val="dk1"/>
              </a:solidFill>
              <a:latin typeface="Roboto" panose="02000000000000000000" pitchFamily="2" charset="0"/>
              <a:ea typeface="Roboto" panose="02000000000000000000" pitchFamily="2" charset="0"/>
            </a:endParaRPr>
          </a:p>
          <a:p>
            <a:pPr algn="just">
              <a:lnSpc>
                <a:spcPct val="120000"/>
              </a:lnSpc>
            </a:pPr>
            <a:endParaRPr lang="pt-BR" sz="2400" cap="none" dirty="0">
              <a:solidFill>
                <a:schemeClr val="dk1"/>
              </a:solidFill>
              <a:latin typeface="Roboto" panose="02000000000000000000" pitchFamily="2" charset="0"/>
              <a:ea typeface="Roboto" panose="02000000000000000000" pitchFamily="2" charset="0"/>
            </a:endParaRP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755178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Questões de prova</a:t>
            </a: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fontScale="92500"/>
          </a:bodyPr>
          <a:lstStyle/>
          <a:p>
            <a:pPr marL="0" indent="0" algn="just">
              <a:lnSpc>
                <a:spcPct val="120000"/>
              </a:lnSpc>
              <a:buNone/>
            </a:pPr>
            <a:r>
              <a:rPr lang="pt-BR" sz="1200" cap="none" dirty="0">
                <a:solidFill>
                  <a:schemeClr val="dk1"/>
                </a:solidFill>
                <a:latin typeface="Roboto" panose="02000000000000000000" pitchFamily="2" charset="0"/>
                <a:ea typeface="Roboto" panose="02000000000000000000" pitchFamily="2" charset="0"/>
              </a:rPr>
              <a:t>FCC  (2015 - DPE-SP - Defensor Público) - Com grande frequência, acorrem às portas da Defensoria Pública pessoas pobres buscando ajuda estatal para tratamento de familiares com problemas relacionados ao uso compulsivo de drogas. Em muitos casos, por mais evidente que seja a gravidade dos sintomas, há recusa do dependente em submeter-se ao tratamento indicado. Em determinado município, localizado no interior do Estado, os familiares dos dependentes, já com indicação médica para internação terapêutica, ao procurarem os equipamentos públicos de saúde e relatarem a situação de recusa do dependente em comparecer voluntariamente à rede, para que seja iniciado o tratamento, recebem a informação dos técnicos municipais que, diante da recusa do dependente em buscar a rede, nenhuma medida poderia ser efetivada sem ordem judicial, e que os serviços de saúde só poderiam agir em um cenário de urgência concreta (surtos, overdose </a:t>
            </a:r>
            <a:r>
              <a:rPr lang="pt-BR" sz="1200" cap="none" dirty="0" err="1">
                <a:solidFill>
                  <a:schemeClr val="dk1"/>
                </a:solidFill>
                <a:latin typeface="Roboto" panose="02000000000000000000" pitchFamily="2" charset="0"/>
                <a:ea typeface="Roboto" panose="02000000000000000000" pitchFamily="2" charset="0"/>
              </a:rPr>
              <a:t>etc</a:t>
            </a:r>
            <a:r>
              <a:rPr lang="pt-BR" sz="1200" cap="none" dirty="0">
                <a:solidFill>
                  <a:schemeClr val="dk1"/>
                </a:solidFill>
                <a:latin typeface="Roboto" panose="02000000000000000000" pitchFamily="2" charset="0"/>
                <a:ea typeface="Roboto" panose="02000000000000000000" pitchFamily="2" charset="0"/>
              </a:rPr>
              <a:t>). Como consequência deste entendimento, providenciam encaminhamento formal dos familiares à Defensoria Pública, para que o órgão de atuação responsável proponha medida judicial visando a internação dos pacientes para início do tratamento. A orientação fornecida pelos técnicos municipais, no caso hipotético acima narrado, </a:t>
            </a:r>
          </a:p>
          <a:p>
            <a:pPr marL="0" indent="0" algn="just">
              <a:lnSpc>
                <a:spcPct val="120000"/>
              </a:lnSpc>
              <a:buNone/>
            </a:pPr>
            <a:r>
              <a:rPr lang="pt-BR" sz="1200" cap="none" dirty="0">
                <a:solidFill>
                  <a:schemeClr val="dk1"/>
                </a:solidFill>
                <a:latin typeface="Roboto" panose="02000000000000000000" pitchFamily="2" charset="0"/>
                <a:ea typeface="Roboto" panose="02000000000000000000" pitchFamily="2" charset="0"/>
              </a:rPr>
              <a:t>A) é incorreta, já que seria o caso de internação involuntária, que pode ser efetivada pelo próprio município, a pedido dos familiares, desde que precedida do necessário laudo médico circunstanciado, independente de ordem judicial.</a:t>
            </a:r>
          </a:p>
          <a:p>
            <a:pPr marL="0" indent="0" algn="just">
              <a:lnSpc>
                <a:spcPct val="120000"/>
              </a:lnSpc>
              <a:buNone/>
            </a:pPr>
            <a:r>
              <a:rPr lang="pt-BR" sz="1200" cap="none" dirty="0">
                <a:solidFill>
                  <a:schemeClr val="dk1"/>
                </a:solidFill>
                <a:latin typeface="Roboto" panose="02000000000000000000" pitchFamily="2" charset="0"/>
                <a:ea typeface="Roboto" panose="02000000000000000000" pitchFamily="2" charset="0"/>
              </a:rPr>
              <a:t>B) é incorreta, já que seria o caso de internação compulsória, considerando que a pessoa não tem domínio sobre a sua condição psicológica e física, podendo ser efetivada pelo próprio município, a pedido dos familiares, desde que precedida do necessário laudo médico circunstanciado, independente de ordem judicial.</a:t>
            </a:r>
          </a:p>
          <a:p>
            <a:pPr marL="0" indent="0" algn="just">
              <a:lnSpc>
                <a:spcPct val="120000"/>
              </a:lnSpc>
              <a:buNone/>
            </a:pPr>
            <a:r>
              <a:rPr lang="pt-BR" sz="1200" cap="none" dirty="0">
                <a:solidFill>
                  <a:schemeClr val="dk1"/>
                </a:solidFill>
                <a:latin typeface="Roboto" panose="02000000000000000000" pitchFamily="2" charset="0"/>
                <a:ea typeface="Roboto" panose="02000000000000000000" pitchFamily="2" charset="0"/>
              </a:rPr>
              <a:t>C) é correta, uma vez que deve prevalecer o princípio constitucional estampado no art. 5° , inciso II da Constituição Federal, de que ninguém será obrigado a fazer ou deixar de fazer alguma coisa senão em virtude de lei, não sendo possível o tratamento e, ou, a internação do dependente sem ordem judicial.</a:t>
            </a:r>
          </a:p>
          <a:p>
            <a:pPr marL="0" indent="0" algn="just">
              <a:lnSpc>
                <a:spcPct val="120000"/>
              </a:lnSpc>
              <a:buNone/>
            </a:pPr>
            <a:r>
              <a:rPr lang="pt-BR" sz="1200" cap="none" dirty="0">
                <a:solidFill>
                  <a:schemeClr val="dk1"/>
                </a:solidFill>
                <a:latin typeface="Roboto" panose="02000000000000000000" pitchFamily="2" charset="0"/>
                <a:ea typeface="Roboto" panose="02000000000000000000" pitchFamily="2" charset="0"/>
              </a:rPr>
              <a:t>D) é incorreta, já que seria o caso de internação voluntária, que pode ser efetivada pelo próprio município, a pedido dos familiares, desde que precedida de laudo médico circunstanciado, independente de ordem judicial.</a:t>
            </a:r>
          </a:p>
          <a:p>
            <a:pPr marL="0" indent="0" algn="just">
              <a:lnSpc>
                <a:spcPct val="120000"/>
              </a:lnSpc>
              <a:buNone/>
            </a:pPr>
            <a:r>
              <a:rPr lang="pt-BR" sz="1200" cap="none" dirty="0">
                <a:solidFill>
                  <a:schemeClr val="dk1"/>
                </a:solidFill>
                <a:latin typeface="Roboto" panose="02000000000000000000" pitchFamily="2" charset="0"/>
                <a:ea typeface="Roboto" panose="02000000000000000000" pitchFamily="2" charset="0"/>
              </a:rPr>
              <a:t>E) é correta, já que seria o caso de internação compulsória, considerando que a pessoa não tem domínio sobre a sua condição física ou psicológica e, ainda, o risco à sua integridade física e de terceiros, somente podendo ser efetivada por ordem judicial.</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42723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Questões de prova</a:t>
            </a: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a:bodyPr>
          <a:lstStyle/>
          <a:p>
            <a:pPr marL="0" indent="0" algn="just">
              <a:lnSpc>
                <a:spcPct val="120000"/>
              </a:lnSpc>
              <a:buNone/>
            </a:pPr>
            <a:r>
              <a:rPr lang="pt-BR" sz="2000" cap="none" dirty="0">
                <a:solidFill>
                  <a:schemeClr val="dk1"/>
                </a:solidFill>
                <a:latin typeface="Roboto" panose="02000000000000000000" pitchFamily="2" charset="0"/>
                <a:ea typeface="Roboto" panose="02000000000000000000" pitchFamily="2" charset="0"/>
              </a:rPr>
              <a:t>FCC - 2021 (DPE-AM  - Defensor Público)</a:t>
            </a:r>
          </a:p>
          <a:p>
            <a:pPr marL="0" indent="0" algn="just">
              <a:lnSpc>
                <a:spcPct val="120000"/>
              </a:lnSpc>
              <a:buNone/>
            </a:pPr>
            <a:r>
              <a:rPr lang="pt-BR" sz="2000" cap="none" dirty="0">
                <a:solidFill>
                  <a:schemeClr val="dk1"/>
                </a:solidFill>
                <a:latin typeface="Roboto" panose="02000000000000000000" pitchFamily="2" charset="0"/>
                <a:ea typeface="Roboto" panose="02000000000000000000" pitchFamily="2" charset="0"/>
              </a:rPr>
              <a:t>Considerando a Rede de Atenção Psicossocial e com base na redação da Lei de Drogas dada pela Lei nº 13.840/2019, as comunidades terapêuticas acolhedoras são</a:t>
            </a:r>
          </a:p>
          <a:p>
            <a:pPr marL="0" indent="0" algn="just">
              <a:lnSpc>
                <a:spcPct val="120000"/>
              </a:lnSpc>
              <a:buNone/>
            </a:pPr>
            <a:r>
              <a:rPr lang="pt-BR" sz="2000" cap="none" dirty="0">
                <a:solidFill>
                  <a:schemeClr val="dk1"/>
                </a:solidFill>
                <a:latin typeface="Roboto" panose="02000000000000000000" pitchFamily="2" charset="0"/>
                <a:ea typeface="Roboto" panose="02000000000000000000" pitchFamily="2" charset="0"/>
              </a:rPr>
              <a:t>A) serviços de atenção em regime residencial que não admitem qualquer tipo de internação. </a:t>
            </a:r>
          </a:p>
          <a:p>
            <a:pPr marL="0" indent="0" algn="just">
              <a:lnSpc>
                <a:spcPct val="120000"/>
              </a:lnSpc>
              <a:buNone/>
            </a:pPr>
            <a:r>
              <a:rPr lang="pt-BR" sz="2000" cap="none" dirty="0">
                <a:solidFill>
                  <a:schemeClr val="dk1"/>
                </a:solidFill>
                <a:latin typeface="Roboto" panose="02000000000000000000" pitchFamily="2" charset="0"/>
                <a:ea typeface="Roboto" panose="02000000000000000000" pitchFamily="2" charset="0"/>
              </a:rPr>
              <a:t>B) estratégias de desinstitucionalização que admitem a internação voluntária. </a:t>
            </a:r>
          </a:p>
          <a:p>
            <a:pPr marL="0" indent="0" algn="just">
              <a:lnSpc>
                <a:spcPct val="120000"/>
              </a:lnSpc>
              <a:buNone/>
            </a:pPr>
            <a:r>
              <a:rPr lang="pt-BR" sz="2000" cap="none" dirty="0">
                <a:solidFill>
                  <a:schemeClr val="dk1"/>
                </a:solidFill>
                <a:latin typeface="Roboto" panose="02000000000000000000" pitchFamily="2" charset="0"/>
                <a:ea typeface="Roboto" panose="02000000000000000000" pitchFamily="2" charset="0"/>
              </a:rPr>
              <a:t>C) serviços residenciais terapêuticos que não preveem a realização de internações.</a:t>
            </a:r>
          </a:p>
          <a:p>
            <a:pPr marL="0" indent="0" algn="just">
              <a:lnSpc>
                <a:spcPct val="120000"/>
              </a:lnSpc>
              <a:buNone/>
            </a:pPr>
            <a:r>
              <a:rPr lang="pt-BR" sz="2000" cap="none" dirty="0">
                <a:solidFill>
                  <a:schemeClr val="dk1"/>
                </a:solidFill>
                <a:latin typeface="Roboto" panose="02000000000000000000" pitchFamily="2" charset="0"/>
                <a:ea typeface="Roboto" panose="02000000000000000000" pitchFamily="2" charset="0"/>
              </a:rPr>
              <a:t>D) pontos de atenção residencial de caráter transitório que admitem a realização de internações.</a:t>
            </a:r>
          </a:p>
          <a:p>
            <a:pPr marL="0" indent="0" algn="just">
              <a:lnSpc>
                <a:spcPct val="120000"/>
              </a:lnSpc>
              <a:buNone/>
            </a:pPr>
            <a:r>
              <a:rPr lang="pt-BR" sz="2000" cap="none" dirty="0">
                <a:solidFill>
                  <a:schemeClr val="dk1"/>
                </a:solidFill>
                <a:latin typeface="Roboto" panose="02000000000000000000" pitchFamily="2" charset="0"/>
                <a:ea typeface="Roboto" panose="02000000000000000000" pitchFamily="2" charset="0"/>
              </a:rPr>
              <a:t>E) estratégias de reabilitação psicossocial que permitem a internação não voluntária.</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797203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896550" y="507733"/>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Reserva do possível</a:t>
            </a:r>
            <a:endParaRPr lang="pt-BR" sz="25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a:bodyPr>
          <a:lstStyle/>
          <a:p>
            <a:pPr algn="just">
              <a:lnSpc>
                <a:spcPct val="120000"/>
              </a:lnSpc>
            </a:pPr>
            <a:r>
              <a:rPr lang="pt-BR" sz="2000" cap="none" dirty="0">
                <a:solidFill>
                  <a:schemeClr val="dk1"/>
                </a:solidFill>
                <a:latin typeface="Roboto" panose="02000000000000000000" pitchFamily="2" charset="0"/>
                <a:ea typeface="Roboto" panose="02000000000000000000" pitchFamily="2" charset="0"/>
              </a:rPr>
              <a:t>Teoria originária da Alemanha, em uma decisão do Tribunal Constitucional Federal da Alemanha de 1972.</a:t>
            </a:r>
          </a:p>
          <a:p>
            <a:pPr algn="just">
              <a:lnSpc>
                <a:spcPct val="120000"/>
              </a:lnSpc>
            </a:pPr>
            <a:r>
              <a:rPr lang="pt-BR" sz="2000" cap="none" dirty="0">
                <a:solidFill>
                  <a:schemeClr val="dk1"/>
                </a:solidFill>
                <a:latin typeface="Roboto" panose="02000000000000000000" pitchFamily="2" charset="0"/>
                <a:ea typeface="Roboto" panose="02000000000000000000" pitchFamily="2" charset="0"/>
              </a:rPr>
              <a:t>É inerente ao cidadão o direito de exigir do Estado a prestação dos direitos sociais – direitos de segunda dimensão. Entretanto, dentro de uma perspectiva de razoabilidade, em outras palavras: o cidadão pode exigir do Estado a prestação de suas políticas públicas de prestação social, respeitando-se os limites da razoabilidade.</a:t>
            </a:r>
          </a:p>
          <a:p>
            <a:pPr algn="just">
              <a:lnSpc>
                <a:spcPct val="120000"/>
              </a:lnSpc>
            </a:pPr>
            <a:r>
              <a:rPr lang="pt-BR" sz="2000" cap="none" dirty="0">
                <a:solidFill>
                  <a:schemeClr val="dk1"/>
                </a:solidFill>
                <a:latin typeface="Roboto" panose="02000000000000000000" pitchFamily="2" charset="0"/>
                <a:ea typeface="Roboto" panose="02000000000000000000" pitchFamily="2" charset="0"/>
              </a:rPr>
              <a:t>Alguns estudantes que não foram aceitos na Universidade de Medicina de Hamburgo e de Munique em razão da política de limitação de vagas imposta pelo Estado da Alemanha nos cursos superiores, aforaram demanda judicial questionando perante o Tribunal Constitucional Federal Alemão a ofensa à norma que dizia: “todos os alemães têm o direito de livremente escolher profissão, local de trabalho e de formação profissional.</a:t>
            </a:r>
          </a:p>
          <a:p>
            <a:pPr algn="just">
              <a:lnSpc>
                <a:spcPct val="120000"/>
              </a:lnSpc>
            </a:pPr>
            <a:endParaRPr lang="pt-BR" sz="2000" cap="none" dirty="0">
              <a:solidFill>
                <a:schemeClr val="dk1"/>
              </a:solidFill>
              <a:latin typeface="Roboto" panose="02000000000000000000" pitchFamily="2" charset="0"/>
              <a:ea typeface="Roboto" panose="02000000000000000000" pitchFamily="2" charset="0"/>
            </a:endParaRPr>
          </a:p>
          <a:p>
            <a:pPr algn="just">
              <a:lnSpc>
                <a:spcPct val="120000"/>
              </a:lnSpc>
            </a:pPr>
            <a:endParaRPr lang="pt-BR" sz="2000" cap="none" dirty="0">
              <a:solidFill>
                <a:schemeClr val="dk1"/>
              </a:solidFill>
              <a:latin typeface="Roboto" panose="02000000000000000000" pitchFamily="2" charset="0"/>
              <a:ea typeface="Roboto" panose="02000000000000000000" pitchFamily="2" charset="0"/>
            </a:endParaRPr>
          </a:p>
          <a:p>
            <a:pPr algn="just">
              <a:lnSpc>
                <a:spcPct val="120000"/>
              </a:lnSpc>
            </a:pPr>
            <a:endParaRPr lang="pt-BR" sz="2000" cap="none" dirty="0">
              <a:solidFill>
                <a:schemeClr val="dk1"/>
              </a:solidFill>
              <a:latin typeface="Roboto" panose="02000000000000000000" pitchFamily="2" charset="0"/>
              <a:ea typeface="Roboto" panose="02000000000000000000" pitchFamily="2" charset="0"/>
            </a:endParaRPr>
          </a:p>
          <a:p>
            <a:pPr algn="just">
              <a:lnSpc>
                <a:spcPct val="120000"/>
              </a:lnSpc>
            </a:pPr>
            <a:endParaRPr lang="pt-BR" sz="2000" cap="none" dirty="0">
              <a:solidFill>
                <a:schemeClr val="dk1"/>
              </a:solidFill>
              <a:latin typeface="Roboto" panose="02000000000000000000" pitchFamily="2" charset="0"/>
              <a:ea typeface="Roboto" panose="02000000000000000000" pitchFamily="2" charset="0"/>
            </a:endParaRP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405737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Reserva do possível</a:t>
            </a:r>
            <a:endParaRPr lang="pt-BR" sz="25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49" y="1332866"/>
            <a:ext cx="10095104" cy="5102729"/>
          </a:xfrm>
        </p:spPr>
        <p:txBody>
          <a:bodyPr>
            <a:normAutofit/>
          </a:bodyPr>
          <a:lstStyle/>
          <a:p>
            <a:pPr algn="just">
              <a:lnSpc>
                <a:spcPct val="120000"/>
              </a:lnSpc>
            </a:pPr>
            <a:r>
              <a:rPr lang="pt-BR" sz="2400" cap="none" dirty="0">
                <a:solidFill>
                  <a:schemeClr val="dk1"/>
                </a:solidFill>
                <a:latin typeface="Roboto" panose="02000000000000000000" pitchFamily="2" charset="0"/>
                <a:ea typeface="Roboto" panose="02000000000000000000" pitchFamily="2" charset="0"/>
              </a:rPr>
              <a:t>A Corte Constitucional Alemã entendeu ser possível a restrição numérica ao acesso aos cursos superiores, pois a garantia da prestação da política pública em questão estaria limitada ao que aquele tribunal denominou de “Reserva do Possível”. Expressão utilizada para sustentar a impossibilidade da concessão de forma irrestrita da pretensão dos cidadãos.</a:t>
            </a:r>
          </a:p>
          <a:p>
            <a:pPr algn="just">
              <a:lnSpc>
                <a:spcPct val="120000"/>
              </a:lnSpc>
            </a:pPr>
            <a:r>
              <a:rPr lang="pt-BR" sz="2400" cap="none" dirty="0">
                <a:solidFill>
                  <a:schemeClr val="dk1"/>
                </a:solidFill>
                <a:latin typeface="Roboto" panose="02000000000000000000" pitchFamily="2" charset="0"/>
                <a:ea typeface="Roboto" panose="02000000000000000000" pitchFamily="2" charset="0"/>
              </a:rPr>
              <a:t>No Brasil, importou-se a teoria apenas sob o aspecto financeiro, sem considerar a razoabilidade da demanda.</a:t>
            </a:r>
          </a:p>
          <a:p>
            <a:pPr algn="just">
              <a:lnSpc>
                <a:spcPct val="120000"/>
              </a:lnSpc>
            </a:pPr>
            <a:endParaRPr lang="pt-BR" sz="2400" cap="none" dirty="0">
              <a:solidFill>
                <a:schemeClr val="dk1"/>
              </a:solidFill>
              <a:latin typeface="Roboto" panose="02000000000000000000" pitchFamily="2" charset="0"/>
              <a:ea typeface="Roboto" panose="02000000000000000000" pitchFamily="2" charset="0"/>
            </a:endParaRP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516219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c95171882b_1_24"/>
          <p:cNvSpPr txBox="1">
            <a:spLocks noGrp="1"/>
          </p:cNvSpPr>
          <p:nvPr>
            <p:ph type="title"/>
          </p:nvPr>
        </p:nvSpPr>
        <p:spPr>
          <a:xfrm>
            <a:off x="1024127" y="585216"/>
            <a:ext cx="9720073" cy="621415"/>
          </a:xfrm>
          <a:prstGeom prst="rect">
            <a:avLst/>
          </a:prstGeom>
          <a:noFill/>
          <a:ln>
            <a:noFill/>
          </a:ln>
          <a:effectLst>
            <a:outerShdw blurRad="25400">
              <a:srgbClr val="000000">
                <a:alpha val="45490"/>
              </a:srgbClr>
            </a:outerShdw>
          </a:effectLst>
        </p:spPr>
        <p:txBody>
          <a:bodyPr spcFirstLastPara="1" wrap="square" lIns="91425" tIns="45700" rIns="91425" bIns="45700" anchor="t" anchorCtr="0">
            <a:noAutofit/>
          </a:bodyPr>
          <a:lstStyle/>
          <a:p>
            <a:pPr lvl="0" algn="ctr" rtl="0">
              <a:lnSpc>
                <a:spcPct val="115000"/>
              </a:lnSpc>
              <a:spcBef>
                <a:spcPts val="1000"/>
              </a:spcBef>
              <a:spcAft>
                <a:spcPts val="0"/>
              </a:spcAft>
              <a:buClr>
                <a:schemeClr val="dk1"/>
              </a:buClr>
              <a:buSzPts val="990"/>
              <a:buFont typeface="Arial"/>
              <a:buNone/>
            </a:pPr>
            <a:r>
              <a:rPr lang="pt-BR" sz="2500" b="1" dirty="0">
                <a:solidFill>
                  <a:schemeClr val="dk1"/>
                </a:solidFill>
                <a:latin typeface="Roboto" panose="02000000000000000000" pitchFamily="2" charset="0"/>
                <a:ea typeface="Roboto" panose="02000000000000000000" pitchFamily="2" charset="0"/>
              </a:rPr>
              <a:t>Reserva do Possível</a:t>
            </a:r>
            <a:endParaRPr lang="pt-BR" sz="2500" b="1" cap="none" dirty="0">
              <a:solidFill>
                <a:schemeClr val="dk1"/>
              </a:solidFill>
              <a:latin typeface="Roboto" panose="02000000000000000000" pitchFamily="2" charset="0"/>
              <a:ea typeface="Roboto" panose="02000000000000000000" pitchFamily="2" charset="0"/>
            </a:endParaRPr>
          </a:p>
        </p:txBody>
      </p:sp>
      <p:sp>
        <p:nvSpPr>
          <p:cNvPr id="2" name="Espaço Reservado para Conteúdo 1">
            <a:extLst>
              <a:ext uri="{FF2B5EF4-FFF2-40B4-BE49-F238E27FC236}">
                <a16:creationId xmlns:a16="http://schemas.microsoft.com/office/drawing/2014/main" id="{69DA54B9-8A32-474F-B64D-6669C461F0E6}"/>
              </a:ext>
            </a:extLst>
          </p:cNvPr>
          <p:cNvSpPr>
            <a:spLocks noGrp="1"/>
          </p:cNvSpPr>
          <p:nvPr>
            <p:ph idx="1"/>
          </p:nvPr>
        </p:nvSpPr>
        <p:spPr>
          <a:xfrm>
            <a:off x="896550" y="1206631"/>
            <a:ext cx="10095104" cy="5102729"/>
          </a:xfrm>
        </p:spPr>
        <p:txBody>
          <a:bodyPr>
            <a:normAutofit/>
          </a:bodyPr>
          <a:lstStyle/>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A tese da reserva do possível (Der </a:t>
            </a:r>
            <a:r>
              <a:rPr lang="pt-BR" sz="1800" cap="none" dirty="0" err="1">
                <a:solidFill>
                  <a:schemeClr val="dk1"/>
                </a:solidFill>
                <a:latin typeface="Roboto" panose="02000000000000000000" pitchFamily="2" charset="0"/>
                <a:ea typeface="Roboto" panose="02000000000000000000" pitchFamily="2" charset="0"/>
              </a:rPr>
              <a:t>Vorbehalt</a:t>
            </a:r>
            <a:r>
              <a:rPr lang="pt-BR" sz="1800" cap="none" dirty="0">
                <a:solidFill>
                  <a:schemeClr val="dk1"/>
                </a:solidFill>
                <a:latin typeface="Roboto" panose="02000000000000000000" pitchFamily="2" charset="0"/>
                <a:ea typeface="Roboto" panose="02000000000000000000" pitchFamily="2" charset="0"/>
              </a:rPr>
              <a:t> </a:t>
            </a:r>
            <a:r>
              <a:rPr lang="pt-BR" sz="1800" cap="none" dirty="0" err="1">
                <a:solidFill>
                  <a:schemeClr val="dk1"/>
                </a:solidFill>
                <a:latin typeface="Roboto" panose="02000000000000000000" pitchFamily="2" charset="0"/>
                <a:ea typeface="Roboto" panose="02000000000000000000" pitchFamily="2" charset="0"/>
              </a:rPr>
              <a:t>des</a:t>
            </a:r>
            <a:r>
              <a:rPr lang="pt-BR" sz="1800" cap="none" dirty="0">
                <a:solidFill>
                  <a:schemeClr val="dk1"/>
                </a:solidFill>
                <a:latin typeface="Roboto" panose="02000000000000000000" pitchFamily="2" charset="0"/>
                <a:ea typeface="Roboto" panose="02000000000000000000" pitchFamily="2" charset="0"/>
              </a:rPr>
              <a:t> </a:t>
            </a:r>
            <a:r>
              <a:rPr lang="pt-BR" sz="1800" cap="none" dirty="0" err="1">
                <a:solidFill>
                  <a:schemeClr val="dk1"/>
                </a:solidFill>
                <a:latin typeface="Roboto" panose="02000000000000000000" pitchFamily="2" charset="0"/>
                <a:ea typeface="Roboto" panose="02000000000000000000" pitchFamily="2" charset="0"/>
              </a:rPr>
              <a:t>Möglichen</a:t>
            </a:r>
            <a:r>
              <a:rPr lang="pt-BR" sz="1800" cap="none" dirty="0">
                <a:solidFill>
                  <a:schemeClr val="dk1"/>
                </a:solidFill>
                <a:latin typeface="Roboto" panose="02000000000000000000" pitchFamily="2" charset="0"/>
                <a:ea typeface="Roboto" panose="02000000000000000000" pitchFamily="2" charset="0"/>
              </a:rPr>
              <a:t>) assenta-se na ideia romana de que a obrigação impossível não pode ser exigida (</a:t>
            </a:r>
            <a:r>
              <a:rPr lang="pt-BR" sz="1800" cap="none" dirty="0" err="1">
                <a:solidFill>
                  <a:schemeClr val="dk1"/>
                </a:solidFill>
                <a:latin typeface="Roboto" panose="02000000000000000000" pitchFamily="2" charset="0"/>
                <a:ea typeface="Roboto" panose="02000000000000000000" pitchFamily="2" charset="0"/>
              </a:rPr>
              <a:t>impossibilium</a:t>
            </a:r>
            <a:r>
              <a:rPr lang="pt-BR" sz="1800" cap="none" dirty="0">
                <a:solidFill>
                  <a:schemeClr val="dk1"/>
                </a:solidFill>
                <a:latin typeface="Roboto" panose="02000000000000000000" pitchFamily="2" charset="0"/>
                <a:ea typeface="Roboto" panose="02000000000000000000" pitchFamily="2" charset="0"/>
              </a:rPr>
              <a:t> </a:t>
            </a:r>
            <a:r>
              <a:rPr lang="pt-BR" sz="1800" cap="none" dirty="0" err="1">
                <a:solidFill>
                  <a:schemeClr val="dk1"/>
                </a:solidFill>
                <a:latin typeface="Roboto" panose="02000000000000000000" pitchFamily="2" charset="0"/>
                <a:ea typeface="Roboto" panose="02000000000000000000" pitchFamily="2" charset="0"/>
              </a:rPr>
              <a:t>nulla</a:t>
            </a:r>
            <a:r>
              <a:rPr lang="pt-BR" sz="1800" cap="none" dirty="0">
                <a:solidFill>
                  <a:schemeClr val="dk1"/>
                </a:solidFill>
                <a:latin typeface="Roboto" panose="02000000000000000000" pitchFamily="2" charset="0"/>
                <a:ea typeface="Roboto" panose="02000000000000000000" pitchFamily="2" charset="0"/>
              </a:rPr>
              <a:t> </a:t>
            </a:r>
            <a:r>
              <a:rPr lang="pt-BR" sz="1800" cap="none" dirty="0" err="1">
                <a:solidFill>
                  <a:schemeClr val="dk1"/>
                </a:solidFill>
                <a:latin typeface="Roboto" panose="02000000000000000000" pitchFamily="2" charset="0"/>
                <a:ea typeface="Roboto" panose="02000000000000000000" pitchFamily="2" charset="0"/>
              </a:rPr>
              <a:t>obligatio</a:t>
            </a:r>
            <a:r>
              <a:rPr lang="pt-BR" sz="1800" cap="none" dirty="0">
                <a:solidFill>
                  <a:schemeClr val="dk1"/>
                </a:solidFill>
                <a:latin typeface="Roboto" panose="02000000000000000000" pitchFamily="2" charset="0"/>
                <a:ea typeface="Roboto" panose="02000000000000000000" pitchFamily="2" charset="0"/>
              </a:rPr>
              <a:t> est). Por tal motivo, não se considera a insuficiência de recursos orçamentários como mera falácia. Essa escassez, muitas vezes, é resultado de escolha, de decisão: quando não há recursos suficientes, a decisão do administrador de investir em determinada área implica escassez de outra que não foi contemplada.</a:t>
            </a:r>
          </a:p>
          <a:p>
            <a:pPr algn="just">
              <a:lnSpc>
                <a:spcPct val="120000"/>
              </a:lnSpc>
            </a:pPr>
            <a:r>
              <a:rPr lang="pt-BR" sz="1800" cap="none" dirty="0">
                <a:solidFill>
                  <a:schemeClr val="dk1"/>
                </a:solidFill>
                <a:latin typeface="Roboto" panose="02000000000000000000" pitchFamily="2" charset="0"/>
                <a:ea typeface="Roboto" panose="02000000000000000000" pitchFamily="2" charset="0"/>
              </a:rPr>
              <a:t>Por esse motivo, em um primeiro momento, a reserva do possível não pode ser oposta à efetivação dos direitos fundamentais, já que não cabe ao administrador público preteri-la, visto que não é opção do governante, não é resultado de juízo discricionário, nem pode ser encarada como tema que depende unicamente da vontade política. Nem mesmo a vontade da maioria pode tratar tais direitos como secundários. Isso porque a democracia é, além dessa vontade, a realização dos direitos fundamentais. Portanto, aqueles direitos que estão intimamente ligados à dignidade humana não podem ser limitados em razão da escassez, quando ela é fruto das escolhas do administrador. </a:t>
            </a:r>
          </a:p>
        </p:txBody>
      </p:sp>
      <p:sp>
        <p:nvSpPr>
          <p:cNvPr id="155" name="Google Shape;155;gc95171882b_1_24"/>
          <p:cNvSpPr txBox="1"/>
          <p:nvPr/>
        </p:nvSpPr>
        <p:spPr>
          <a:xfrm>
            <a:off x="1392151" y="6262859"/>
            <a:ext cx="9903300" cy="290400"/>
          </a:xfrm>
          <a:prstGeom prst="rect">
            <a:avLst/>
          </a:prstGeom>
          <a:noFill/>
          <a:ln>
            <a:noFill/>
          </a:ln>
        </p:spPr>
        <p:txBody>
          <a:bodyPr spcFirstLastPara="1" wrap="square" lIns="91425" tIns="45700" rIns="91425" bIns="45700" anchor="t" anchorCtr="0">
            <a:normAutofit lnSpcReduction="10000"/>
          </a:bodyPr>
          <a:lstStyle/>
          <a:p>
            <a:pPr marL="0" marR="0" lvl="0" indent="0" algn="r" rtl="0">
              <a:lnSpc>
                <a:spcPct val="100000"/>
              </a:lnSpc>
              <a:spcBef>
                <a:spcPts val="0"/>
              </a:spcBef>
              <a:spcAft>
                <a:spcPts val="0"/>
              </a:spcAft>
              <a:buClr>
                <a:schemeClr val="lt2"/>
              </a:buClr>
              <a:buSzPts val="840"/>
              <a:buFont typeface="Noto Sans Symbols"/>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72979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386</TotalTime>
  <Words>10444</Words>
  <Application>Microsoft Office PowerPoint</Application>
  <PresentationFormat>Widescreen</PresentationFormat>
  <Paragraphs>352</Paragraphs>
  <Slides>61</Slides>
  <Notes>61</Notes>
  <HiddenSlides>0</HiddenSlides>
  <MMClips>0</MMClips>
  <ScaleCrop>false</ScaleCrop>
  <HeadingPairs>
    <vt:vector size="6" baseType="variant">
      <vt:variant>
        <vt:lpstr>Fontes usadas</vt:lpstr>
      </vt:variant>
      <vt:variant>
        <vt:i4>11</vt:i4>
      </vt:variant>
      <vt:variant>
        <vt:lpstr>Tema</vt:lpstr>
      </vt:variant>
      <vt:variant>
        <vt:i4>1</vt:i4>
      </vt:variant>
      <vt:variant>
        <vt:lpstr>Títulos de slides</vt:lpstr>
      </vt:variant>
      <vt:variant>
        <vt:i4>61</vt:i4>
      </vt:variant>
    </vt:vector>
  </HeadingPairs>
  <TitlesOfParts>
    <vt:vector size="73" baseType="lpstr">
      <vt:lpstr>Arial</vt:lpstr>
      <vt:lpstr>Calibri</vt:lpstr>
      <vt:lpstr>Lustria</vt:lpstr>
      <vt:lpstr>Noto Sans Symbols</vt:lpstr>
      <vt:lpstr>Roboto</vt:lpstr>
      <vt:lpstr>Source Sans Pro</vt:lpstr>
      <vt:lpstr>Times New Roman</vt:lpstr>
      <vt:lpstr>Tw Cen MT</vt:lpstr>
      <vt:lpstr>Tw Cen MT Condensed</vt:lpstr>
      <vt:lpstr>Wingdings</vt:lpstr>
      <vt:lpstr>Wingdings 3</vt:lpstr>
      <vt:lpstr>Integral</vt:lpstr>
      <vt:lpstr>Direito à saúde</vt:lpstr>
      <vt:lpstr>INTRODUÇÃO</vt:lpstr>
      <vt:lpstr>INTRODUÇÃO</vt:lpstr>
      <vt:lpstr>Judicialização x ativismo</vt:lpstr>
      <vt:lpstr>   </vt:lpstr>
      <vt:lpstr>Separação de poderes</vt:lpstr>
      <vt:lpstr>Reserva do possível</vt:lpstr>
      <vt:lpstr>Reserva do possível</vt:lpstr>
      <vt:lpstr>Reserva do Possível</vt:lpstr>
      <vt:lpstr>Reserva do Possível x Mínimo Existencial</vt:lpstr>
      <vt:lpstr>SAÚDE NA CONSTITUIÇÃO FEDERAL</vt:lpstr>
      <vt:lpstr>SAÚDE NA CONSTITUIÇÃO FEDERAL</vt:lpstr>
      <vt:lpstr>SAÚDE NA CONSTITUIÇÃO FEDERAL</vt:lpstr>
      <vt:lpstr>SAÚDE NA CONSTITUIÇÃO FEDERAL</vt:lpstr>
      <vt:lpstr>Lei 8.080/90</vt:lpstr>
      <vt:lpstr>  </vt:lpstr>
      <vt:lpstr>Medicamentos – lei 8.080</vt:lpstr>
      <vt:lpstr>Medicamentos – lei 8.080</vt:lpstr>
      <vt:lpstr>Medicamentos - stj</vt:lpstr>
      <vt:lpstr>Medicamentos – TEMA 106 DO STJ</vt:lpstr>
      <vt:lpstr>Medicamentos – TEMA 106 DO STJ</vt:lpstr>
      <vt:lpstr>Medicamentos – TEMA 106 DO STJ</vt:lpstr>
      <vt:lpstr>RESPONSABILIDADE PELO FORNECIMENTO DE TRATAMENTO DE SAÚDE</vt:lpstr>
      <vt:lpstr>RESPONSABILIDADE PELO FORNECIMENTO DE TRATAMENTO DE SAÚDE</vt:lpstr>
      <vt:lpstr>RESPONSABILIDADE PELO FORNECIMENTO DE TRATAMENTO DE SAÚDE</vt:lpstr>
      <vt:lpstr>Medicamentos sem registro na anvisa</vt:lpstr>
      <vt:lpstr>Apresentação do PowerPoint</vt:lpstr>
      <vt:lpstr>Medicamentos sem registro na anvisa</vt:lpstr>
      <vt:lpstr>Medicamentos sem registro na anvisa</vt:lpstr>
      <vt:lpstr>Medicamentos OFF LABEL - estado</vt:lpstr>
      <vt:lpstr>Medicamentos OFF LABEL – planos de saúde</vt:lpstr>
      <vt:lpstr>Medicamentos experimentais– Conceito</vt:lpstr>
      <vt:lpstr>Conflito de competência - stj</vt:lpstr>
      <vt:lpstr>Medicamentos experimentais</vt:lpstr>
      <vt:lpstr>RESSARCIMENTO SUS</vt:lpstr>
      <vt:lpstr>RESSARCIMENTO particular</vt:lpstr>
      <vt:lpstr>MEDICAMENTOS ANOREXÍGENEOS </vt:lpstr>
      <vt:lpstr>Demais jurisprudências – atenção dpe/ms</vt:lpstr>
      <vt:lpstr>Demais jurisprudências – atenção dpe/ms</vt:lpstr>
      <vt:lpstr>ENUNCIADOS CNJ – atenção dpe/ms</vt:lpstr>
      <vt:lpstr>ENUNCIADOS CNJ – atenção dpe/ms</vt:lpstr>
      <vt:lpstr>ENUNCIADOS CNJ – atenção dpe/ms</vt:lpstr>
      <vt:lpstr>SAÚDE MENTAL – Lei nº 10.216/01</vt:lpstr>
      <vt:lpstr>SAÚDE MENTAL – Lei nº 10.216/01</vt:lpstr>
      <vt:lpstr>SAÚDE MENTAL – Lei nº 10.216/01</vt:lpstr>
      <vt:lpstr>SAÚDE MENTAL</vt:lpstr>
      <vt:lpstr>CAPS</vt:lpstr>
      <vt:lpstr>Lei nº 13.840/19</vt:lpstr>
      <vt:lpstr>Lei nº 13.840/19</vt:lpstr>
      <vt:lpstr>Lei nº 13.840/19</vt:lpstr>
      <vt:lpstr>COMUNIDADES TERAPÊUTICAS</vt:lpstr>
      <vt:lpstr>COMUNIDADES TERAPÊUTICAS</vt:lpstr>
      <vt:lpstr>Estatuto do idoso</vt:lpstr>
      <vt:lpstr>Questões de prova</vt:lpstr>
      <vt:lpstr>Questões de prova</vt:lpstr>
      <vt:lpstr>Questões de prova</vt:lpstr>
      <vt:lpstr>Questões de prova</vt:lpstr>
      <vt:lpstr>Questões de prova</vt:lpstr>
      <vt:lpstr>Questões de prova</vt:lpstr>
      <vt:lpstr>Questões de prova</vt:lpstr>
      <vt:lpstr>Questões de prova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Direito à saúde</dc:title>
  <dc:creator>Pedro Ribeiro Agustoni Feilke</dc:creator>
  <cp:lastModifiedBy>Pedro Ribeiro Agustoni Feilke</cp:lastModifiedBy>
  <cp:revision>4</cp:revision>
  <dcterms:created xsi:type="dcterms:W3CDTF">2022-03-13T12:34:12Z</dcterms:created>
  <dcterms:modified xsi:type="dcterms:W3CDTF">2022-04-20T21:54:28Z</dcterms:modified>
</cp:coreProperties>
</file>