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2">
  <p:sldMasterIdLst>
    <p:sldMasterId id="2147483804" r:id="rId4"/>
  </p:sldMasterIdLst>
  <p:notesMasterIdLst>
    <p:notesMasterId r:id="rId81"/>
  </p:notesMasterIdLst>
  <p:handoutMasterIdLst>
    <p:handoutMasterId r:id="rId82"/>
  </p:handoutMasterIdLst>
  <p:sldIdLst>
    <p:sldId id="267" r:id="rId5"/>
    <p:sldId id="287" r:id="rId6"/>
    <p:sldId id="396" r:id="rId7"/>
    <p:sldId id="384" r:id="rId8"/>
    <p:sldId id="397" r:id="rId9"/>
    <p:sldId id="388" r:id="rId10"/>
    <p:sldId id="392" r:id="rId11"/>
    <p:sldId id="393" r:id="rId12"/>
    <p:sldId id="400" r:id="rId13"/>
    <p:sldId id="401" r:id="rId14"/>
    <p:sldId id="395" r:id="rId15"/>
    <p:sldId id="398" r:id="rId16"/>
    <p:sldId id="399" r:id="rId17"/>
    <p:sldId id="402" r:id="rId18"/>
    <p:sldId id="394" r:id="rId19"/>
    <p:sldId id="403" r:id="rId20"/>
    <p:sldId id="404" r:id="rId21"/>
    <p:sldId id="409" r:id="rId22"/>
    <p:sldId id="410" r:id="rId23"/>
    <p:sldId id="405" r:id="rId24"/>
    <p:sldId id="406" r:id="rId25"/>
    <p:sldId id="407" r:id="rId26"/>
    <p:sldId id="408" r:id="rId27"/>
    <p:sldId id="411" r:id="rId28"/>
    <p:sldId id="412" r:id="rId29"/>
    <p:sldId id="413" r:id="rId30"/>
    <p:sldId id="414" r:id="rId31"/>
    <p:sldId id="415" r:id="rId32"/>
    <p:sldId id="416" r:id="rId33"/>
    <p:sldId id="417" r:id="rId34"/>
    <p:sldId id="418" r:id="rId35"/>
    <p:sldId id="419" r:id="rId36"/>
    <p:sldId id="420" r:id="rId37"/>
    <p:sldId id="421" r:id="rId38"/>
    <p:sldId id="431" r:id="rId39"/>
    <p:sldId id="422" r:id="rId40"/>
    <p:sldId id="423" r:id="rId41"/>
    <p:sldId id="424" r:id="rId42"/>
    <p:sldId id="425" r:id="rId43"/>
    <p:sldId id="426" r:id="rId44"/>
    <p:sldId id="427" r:id="rId45"/>
    <p:sldId id="429" r:id="rId46"/>
    <p:sldId id="428" r:id="rId47"/>
    <p:sldId id="430" r:id="rId48"/>
    <p:sldId id="432" r:id="rId49"/>
    <p:sldId id="433" r:id="rId50"/>
    <p:sldId id="442" r:id="rId51"/>
    <p:sldId id="434" r:id="rId52"/>
    <p:sldId id="435" r:id="rId53"/>
    <p:sldId id="436" r:id="rId54"/>
    <p:sldId id="437" r:id="rId55"/>
    <p:sldId id="438" r:id="rId56"/>
    <p:sldId id="439" r:id="rId57"/>
    <p:sldId id="440" r:id="rId58"/>
    <p:sldId id="441" r:id="rId59"/>
    <p:sldId id="443" r:id="rId60"/>
    <p:sldId id="444" r:id="rId61"/>
    <p:sldId id="445" r:id="rId62"/>
    <p:sldId id="446" r:id="rId63"/>
    <p:sldId id="460" r:id="rId64"/>
    <p:sldId id="461" r:id="rId65"/>
    <p:sldId id="462" r:id="rId66"/>
    <p:sldId id="463" r:id="rId67"/>
    <p:sldId id="447" r:id="rId68"/>
    <p:sldId id="448" r:id="rId69"/>
    <p:sldId id="449" r:id="rId70"/>
    <p:sldId id="450" r:id="rId71"/>
    <p:sldId id="451" r:id="rId72"/>
    <p:sldId id="452" r:id="rId73"/>
    <p:sldId id="453" r:id="rId74"/>
    <p:sldId id="454" r:id="rId75"/>
    <p:sldId id="455" r:id="rId76"/>
    <p:sldId id="456" r:id="rId77"/>
    <p:sldId id="457" r:id="rId78"/>
    <p:sldId id="458" r:id="rId79"/>
    <p:sldId id="459" r:id="rId80"/>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599" autoAdjust="0"/>
  </p:normalViewPr>
  <p:slideViewPr>
    <p:cSldViewPr>
      <p:cViewPr varScale="1">
        <p:scale>
          <a:sx n="72" d="100"/>
          <a:sy n="72" d="100"/>
        </p:scale>
        <p:origin x="618" y="66"/>
      </p:cViewPr>
      <p:guideLst>
        <p:guide pos="3839"/>
        <p:guide orient="horz" pos="2160"/>
      </p:guideLst>
    </p:cSldViewPr>
  </p:slideViewPr>
  <p:outlineViewPr>
    <p:cViewPr>
      <p:scale>
        <a:sx n="33" d="100"/>
        <a:sy n="33" d="100"/>
      </p:scale>
      <p:origin x="0" y="0"/>
    </p:cViewPr>
  </p:outlineViewPr>
  <p:notesTextViewPr>
    <p:cViewPr>
      <p:scale>
        <a:sx n="100" d="100"/>
        <a:sy n="100" d="100"/>
      </p:scale>
      <p:origin x="0" y="0"/>
    </p:cViewPr>
  </p:notesTextViewPr>
  <p:notesViewPr>
    <p:cSldViewPr showGuides="1">
      <p:cViewPr varScale="1">
        <p:scale>
          <a:sx n="63" d="100"/>
          <a:sy n="63" d="100"/>
        </p:scale>
        <p:origin x="2838"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viewProps" Target="viewProps.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notesMaster" Target="notesMasters/notesMaster1.xml"/><Relationship Id="rId86"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61" Type="http://schemas.openxmlformats.org/officeDocument/2006/relationships/slide" Target="slides/slide57.xml"/><Relationship Id="rId8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a:p>
        </p:txBody>
      </p:sp>
      <p:sp>
        <p:nvSpPr>
          <p:cNvPr id="3" name="Espaço Reservado para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l" rtl="0">
              <a:defRPr sz="1200"/>
            </a:lvl1pPr>
          </a:lstStyle>
          <a:p>
            <a:pPr rtl="0"/>
            <a:r>
              <a:rPr lang="en-US"/>
              <a:t>01/08/2016</a:t>
            </a:r>
            <a:endParaRPr/>
          </a:p>
        </p:txBody>
      </p:sp>
      <p:sp>
        <p:nvSpPr>
          <p:cNvPr id="4" name="Espaço Reservado para Rodap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a:p>
        </p:txBody>
      </p:sp>
      <p:sp>
        <p:nvSpPr>
          <p:cNvPr id="5" name="Espaço Reservado para Número de Slid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l" rtl="0">
              <a:defRPr sz="1200"/>
            </a:lvl1pPr>
          </a:lstStyle>
          <a:p>
            <a:pPr rtl="0"/>
            <a:fld id="{01114579-D02A-4B51-B5DF-8EC449F77AC7}" type="slidenum">
              <a:rPr/>
              <a:t>‹nº›</a:t>
            </a:fld>
            <a:endParaRPr/>
          </a:p>
        </p:txBody>
      </p:sp>
    </p:spTree>
    <p:extLst>
      <p:ext uri="{BB962C8B-B14F-4D97-AF65-F5344CB8AC3E}">
        <p14:creationId xmlns:p14="http://schemas.microsoft.com/office/powerpoint/2010/main" val="2768126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l" rtl="0">
              <a:defRPr sz="1200"/>
            </a:lvl1pPr>
          </a:lstStyle>
          <a:p>
            <a:pPr rtl="0"/>
            <a:r>
              <a:rPr lang="en-US"/>
              <a:t>01/08/2016</a:t>
            </a:r>
            <a:endParaRPr/>
          </a:p>
        </p:txBody>
      </p:sp>
      <p:sp>
        <p:nvSpPr>
          <p:cNvPr id="4" name="Espaço Reservado para Imagem de Slid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t>Clique para editar o texto Mestre</a:t>
            </a:r>
          </a:p>
          <a:p>
            <a:pPr lvl="1" rtl="0"/>
            <a:r>
              <a:t>Segundo nível</a:t>
            </a:r>
          </a:p>
          <a:p>
            <a:pPr lvl="2" rtl="0"/>
            <a:r>
              <a:t>Terceiro nível</a:t>
            </a:r>
          </a:p>
          <a:p>
            <a:pPr lvl="3" rtl="0"/>
            <a:r>
              <a:t>Quarto nível</a:t>
            </a:r>
          </a:p>
          <a:p>
            <a:pPr lvl="4" rtl="0"/>
            <a: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l" rtl="0">
              <a:defRPr sz="1200"/>
            </a:lvl1pPr>
          </a:lstStyle>
          <a:p>
            <a:pPr rtl="0"/>
            <a:fld id="{C6074690-7256-4BB9-AC0F-97AEAE8CDEC2}" type="slidenum">
              <a:rPr/>
              <a:t>‹nº›</a:t>
            </a:fld>
            <a:endParaRPr/>
          </a:p>
        </p:txBody>
      </p:sp>
    </p:spTree>
    <p:extLst>
      <p:ext uri="{BB962C8B-B14F-4D97-AF65-F5344CB8AC3E}">
        <p14:creationId xmlns:p14="http://schemas.microsoft.com/office/powerpoint/2010/main" val="427426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5749"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09343" y="4243845"/>
            <a:ext cx="3076307" cy="276940"/>
          </a:xfrm>
          <a:prstGeom prst="rect">
            <a:avLst/>
          </a:prstGeom>
        </p:spPr>
      </p:pic>
      <p:sp>
        <p:nvSpPr>
          <p:cNvPr id="9" name="Rectangle 8"/>
          <p:cNvSpPr/>
          <p:nvPr/>
        </p:nvSpPr>
        <p:spPr>
          <a:xfrm>
            <a:off x="0" y="2590078"/>
            <a:ext cx="8965750"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09342" y="2590078"/>
            <a:ext cx="3076308"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145" y="2733709"/>
            <a:ext cx="8142013" cy="1373070"/>
          </a:xfrm>
        </p:spPr>
        <p:txBody>
          <a:bodyPr anchor="b">
            <a:noAutofit/>
          </a:bodyPr>
          <a:lstStyle>
            <a:lvl1pPr algn="r">
              <a:defRPr sz="5398"/>
            </a:lvl1pPr>
          </a:lstStyle>
          <a:p>
            <a:r>
              <a:rPr lang="pt-BR"/>
              <a:t>Clique para editar o título mestre</a:t>
            </a:r>
            <a:endParaRPr lang="en-US" dirty="0"/>
          </a:p>
        </p:txBody>
      </p:sp>
      <p:sp>
        <p:nvSpPr>
          <p:cNvPr id="3" name="Subtitle 2"/>
          <p:cNvSpPr>
            <a:spLocks noGrp="1"/>
          </p:cNvSpPr>
          <p:nvPr>
            <p:ph type="subTitle" idx="1"/>
          </p:nvPr>
        </p:nvSpPr>
        <p:spPr>
          <a:xfrm>
            <a:off x="680145" y="4394040"/>
            <a:ext cx="8142013" cy="1117687"/>
          </a:xfrm>
        </p:spPr>
        <p:txBody>
          <a:bodyPr>
            <a:normAutofit/>
          </a:bodyPr>
          <a:lstStyle>
            <a:lvl1pPr marL="0" indent="0" algn="r">
              <a:buNone/>
              <a:defRPr sz="19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pPr rtl="0"/>
            <a:r>
              <a:rPr lang="en-US"/>
              <a:t>01/08/2016</a:t>
            </a:r>
          </a:p>
        </p:txBody>
      </p:sp>
      <p:sp>
        <p:nvSpPr>
          <p:cNvPr id="5" name="Footer Placeholder 4"/>
          <p:cNvSpPr>
            <a:spLocks noGrp="1"/>
          </p:cNvSpPr>
          <p:nvPr>
            <p:ph type="ftr" sz="quarter" idx="11"/>
          </p:nvPr>
        </p:nvSpPr>
        <p:spPr/>
        <p:txBody>
          <a:bodyPr/>
          <a:lstStyle/>
          <a:p>
            <a:pPr rtl="0"/>
            <a:endParaRPr lang="pt-BR"/>
          </a:p>
        </p:txBody>
      </p:sp>
      <p:sp>
        <p:nvSpPr>
          <p:cNvPr id="6" name="Slide Number Placeholder 5"/>
          <p:cNvSpPr>
            <a:spLocks noGrp="1"/>
          </p:cNvSpPr>
          <p:nvPr>
            <p:ph type="sldNum" sz="quarter" idx="12"/>
          </p:nvPr>
        </p:nvSpPr>
        <p:spPr>
          <a:xfrm>
            <a:off x="9252936" y="2750337"/>
            <a:ext cx="1171583" cy="1356442"/>
          </a:xfrm>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2376282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5094"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5929622"/>
            <a:ext cx="1602580" cy="144270"/>
          </a:xfrm>
          <a:prstGeom prst="rect">
            <a:avLst/>
          </a:prstGeom>
        </p:spPr>
      </p:pic>
      <p:sp>
        <p:nvSpPr>
          <p:cNvPr id="10" name="Rectangle 9"/>
          <p:cNvSpPr/>
          <p:nvPr/>
        </p:nvSpPr>
        <p:spPr>
          <a:xfrm>
            <a:off x="0" y="4567988"/>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3071" y="4567988"/>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146" y="4711617"/>
            <a:ext cx="9611355" cy="453051"/>
          </a:xfrm>
        </p:spPr>
        <p:txBody>
          <a:bodyPr anchor="b">
            <a:normAutofit/>
          </a:bodyPr>
          <a:lstStyle>
            <a:lvl1pPr>
              <a:defRPr sz="2399"/>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80146" y="609598"/>
            <a:ext cx="9611355" cy="3589575"/>
          </a:xfrm>
          <a:noFill/>
          <a:ln>
            <a:noFill/>
          </a:ln>
          <a:effectLst>
            <a:outerShdw blurRad="76200" dist="63500" dir="5040000" algn="tl" rotWithShape="0">
              <a:srgbClr val="000000">
                <a:alpha val="41000"/>
              </a:srgbClr>
            </a:outerShdw>
          </a:effectLst>
        </p:spPr>
        <p:txBody>
          <a:bodyPr anchor="t"/>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pt-BR"/>
              <a:t>Clique no ícone para adicionar uma imagem</a:t>
            </a:r>
            <a:endParaRPr lang="en-US" dirty="0"/>
          </a:p>
        </p:txBody>
      </p:sp>
      <p:sp>
        <p:nvSpPr>
          <p:cNvPr id="4" name="Text Placeholder 3"/>
          <p:cNvSpPr>
            <a:spLocks noGrp="1"/>
          </p:cNvSpPr>
          <p:nvPr>
            <p:ph type="body" sz="half" idx="2"/>
          </p:nvPr>
        </p:nvSpPr>
        <p:spPr>
          <a:xfrm>
            <a:off x="680142" y="5169584"/>
            <a:ext cx="9611358" cy="622971"/>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pPr rtl="0"/>
            <a:r>
              <a:rPr lang="en-US"/>
              <a:t>01/08/2016</a:t>
            </a:r>
          </a:p>
        </p:txBody>
      </p:sp>
      <p:sp>
        <p:nvSpPr>
          <p:cNvPr id="6" name="Footer Placeholder 5"/>
          <p:cNvSpPr>
            <a:spLocks noGrp="1"/>
          </p:cNvSpPr>
          <p:nvPr>
            <p:ph type="ftr" sz="quarter" idx="11"/>
          </p:nvPr>
        </p:nvSpPr>
        <p:spPr/>
        <p:txBody>
          <a:bodyPr/>
          <a:lstStyle/>
          <a:p>
            <a:pPr rtl="0"/>
            <a:endParaRPr lang="pt-BR"/>
          </a:p>
        </p:txBody>
      </p:sp>
      <p:sp>
        <p:nvSpPr>
          <p:cNvPr id="7" name="Slide Number Placeholder 6"/>
          <p:cNvSpPr>
            <a:spLocks noGrp="1"/>
          </p:cNvSpPr>
          <p:nvPr>
            <p:ph type="sldNum" sz="quarter" idx="12"/>
          </p:nvPr>
        </p:nvSpPr>
        <p:spPr>
          <a:xfrm>
            <a:off x="10726662" y="4711310"/>
            <a:ext cx="1153850" cy="1090789"/>
          </a:xfrm>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449700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5094"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5929622"/>
            <a:ext cx="1602580" cy="144270"/>
          </a:xfrm>
          <a:prstGeom prst="rect">
            <a:avLst/>
          </a:prstGeom>
        </p:spPr>
      </p:pic>
      <p:sp>
        <p:nvSpPr>
          <p:cNvPr id="10" name="Rectangle 9"/>
          <p:cNvSpPr/>
          <p:nvPr/>
        </p:nvSpPr>
        <p:spPr>
          <a:xfrm>
            <a:off x="0" y="4567988"/>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3071" y="4567988"/>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145" y="609597"/>
            <a:ext cx="9611354" cy="3592750"/>
          </a:xfrm>
        </p:spPr>
        <p:txBody>
          <a:bodyPr anchor="ctr"/>
          <a:lstStyle>
            <a:lvl1pPr>
              <a:defRPr sz="3199"/>
            </a:lvl1pPr>
          </a:lstStyle>
          <a:p>
            <a:r>
              <a:rPr lang="pt-BR"/>
              <a:t>Clique para editar o título mestre</a:t>
            </a:r>
            <a:endParaRPr lang="en-US" dirty="0"/>
          </a:p>
        </p:txBody>
      </p:sp>
      <p:sp>
        <p:nvSpPr>
          <p:cNvPr id="4" name="Text Placeholder 3"/>
          <p:cNvSpPr>
            <a:spLocks noGrp="1"/>
          </p:cNvSpPr>
          <p:nvPr>
            <p:ph type="body" sz="half" idx="2"/>
          </p:nvPr>
        </p:nvSpPr>
        <p:spPr>
          <a:xfrm>
            <a:off x="680146" y="4711616"/>
            <a:ext cx="9611355" cy="1090789"/>
          </a:xfrm>
        </p:spPr>
        <p:txBody>
          <a:bodyPr anchor="ct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pPr rtl="0"/>
            <a:r>
              <a:rPr lang="en-US"/>
              <a:t>01/08/2016</a:t>
            </a:r>
          </a:p>
        </p:txBody>
      </p:sp>
      <p:sp>
        <p:nvSpPr>
          <p:cNvPr id="6" name="Footer Placeholder 5"/>
          <p:cNvSpPr>
            <a:spLocks noGrp="1"/>
          </p:cNvSpPr>
          <p:nvPr>
            <p:ph type="ftr" sz="quarter" idx="11"/>
          </p:nvPr>
        </p:nvSpPr>
        <p:spPr/>
        <p:txBody>
          <a:bodyPr/>
          <a:lstStyle/>
          <a:p>
            <a:pPr rtl="0"/>
            <a:endParaRPr lang="pt-BR"/>
          </a:p>
        </p:txBody>
      </p:sp>
      <p:sp>
        <p:nvSpPr>
          <p:cNvPr id="7" name="Slide Number Placeholder 6"/>
          <p:cNvSpPr>
            <a:spLocks noGrp="1"/>
          </p:cNvSpPr>
          <p:nvPr>
            <p:ph type="sldNum" sz="quarter" idx="12"/>
          </p:nvPr>
        </p:nvSpPr>
        <p:spPr>
          <a:xfrm>
            <a:off x="10726662" y="4711616"/>
            <a:ext cx="1153850" cy="1090789"/>
          </a:xfrm>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2099470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5094"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5929622"/>
            <a:ext cx="1602580" cy="144270"/>
          </a:xfrm>
          <a:prstGeom prst="rect">
            <a:avLst/>
          </a:prstGeom>
        </p:spPr>
      </p:pic>
      <p:sp>
        <p:nvSpPr>
          <p:cNvPr id="14" name="Rectangle 13"/>
          <p:cNvSpPr/>
          <p:nvPr/>
        </p:nvSpPr>
        <p:spPr>
          <a:xfrm>
            <a:off x="0" y="4567988"/>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3071" y="4567988"/>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563" y="609599"/>
            <a:ext cx="8716606" cy="3036061"/>
          </a:xfrm>
        </p:spPr>
        <p:txBody>
          <a:bodyPr anchor="ctr"/>
          <a:lstStyle>
            <a:lvl1pPr>
              <a:defRPr sz="3199"/>
            </a:lvl1pPr>
          </a:lstStyle>
          <a:p>
            <a:r>
              <a:rPr lang="pt-BR"/>
              <a:t>Clique para editar o título mestre</a:t>
            </a:r>
            <a:endParaRPr lang="en-US" dirty="0"/>
          </a:p>
        </p:txBody>
      </p:sp>
      <p:sp>
        <p:nvSpPr>
          <p:cNvPr id="12" name="Text Placeholder 3"/>
          <p:cNvSpPr>
            <a:spLocks noGrp="1"/>
          </p:cNvSpPr>
          <p:nvPr>
            <p:ph type="body" sz="half" idx="13"/>
          </p:nvPr>
        </p:nvSpPr>
        <p:spPr>
          <a:xfrm>
            <a:off x="1401923" y="3653379"/>
            <a:ext cx="8154455" cy="548968"/>
          </a:xfrm>
        </p:spPr>
        <p:txBody>
          <a:bodyPr anchor="t">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4" name="Text Placeholder 3"/>
          <p:cNvSpPr>
            <a:spLocks noGrp="1"/>
          </p:cNvSpPr>
          <p:nvPr>
            <p:ph type="body" sz="half" idx="2"/>
          </p:nvPr>
        </p:nvSpPr>
        <p:spPr>
          <a:xfrm>
            <a:off x="680146" y="4711616"/>
            <a:ext cx="9611355" cy="1090789"/>
          </a:xfrm>
        </p:spPr>
        <p:txBody>
          <a:bodyPr anchor="ctr">
            <a:normAutofit/>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pPr rtl="0"/>
            <a:r>
              <a:rPr lang="en-US"/>
              <a:t>01/08/2016</a:t>
            </a:r>
          </a:p>
        </p:txBody>
      </p:sp>
      <p:sp>
        <p:nvSpPr>
          <p:cNvPr id="6" name="Footer Placeholder 5"/>
          <p:cNvSpPr>
            <a:spLocks noGrp="1"/>
          </p:cNvSpPr>
          <p:nvPr>
            <p:ph type="ftr" sz="quarter" idx="11"/>
          </p:nvPr>
        </p:nvSpPr>
        <p:spPr/>
        <p:txBody>
          <a:bodyPr/>
          <a:lstStyle/>
          <a:p>
            <a:pPr rtl="0"/>
            <a:endParaRPr lang="pt-BR"/>
          </a:p>
        </p:txBody>
      </p:sp>
      <p:sp>
        <p:nvSpPr>
          <p:cNvPr id="7" name="Slide Number Placeholder 6"/>
          <p:cNvSpPr>
            <a:spLocks noGrp="1"/>
          </p:cNvSpPr>
          <p:nvPr>
            <p:ph type="sldNum" sz="quarter" idx="12"/>
          </p:nvPr>
        </p:nvSpPr>
        <p:spPr>
          <a:xfrm>
            <a:off x="10726662" y="4709926"/>
            <a:ext cx="1153850" cy="1090789"/>
          </a:xfrm>
        </p:spPr>
        <p:txBody>
          <a:bodyPr/>
          <a:lstStyle/>
          <a:p>
            <a:pPr rtl="0"/>
            <a:fld id="{DF28FB93-0A08-4E7D-8E63-9EFA29F1E093}" type="slidenum">
              <a:rPr lang="pt-BR" smtClean="0"/>
              <a:pPr rtl="0"/>
              <a:t>‹nº›</a:t>
            </a:fld>
            <a:endParaRPr lang="pt-BR"/>
          </a:p>
        </p:txBody>
      </p:sp>
      <p:sp>
        <p:nvSpPr>
          <p:cNvPr id="16" name="TextBox 15"/>
          <p:cNvSpPr txBox="1"/>
          <p:nvPr/>
        </p:nvSpPr>
        <p:spPr>
          <a:xfrm>
            <a:off x="583420" y="748116"/>
            <a:ext cx="609441" cy="584776"/>
          </a:xfrm>
          <a:prstGeom prst="rect">
            <a:avLst/>
          </a:prstGeom>
        </p:spPr>
        <p:txBody>
          <a:bodyPr vert="horz" lIns="91416" tIns="45708" rIns="91416" bIns="4570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198" dirty="0">
                <a:solidFill>
                  <a:schemeClr val="tx1"/>
                </a:solidFill>
                <a:effectLst/>
              </a:rPr>
              <a:t>“</a:t>
            </a:r>
          </a:p>
        </p:txBody>
      </p:sp>
      <p:sp>
        <p:nvSpPr>
          <p:cNvPr id="17" name="TextBox 16"/>
          <p:cNvSpPr txBox="1"/>
          <p:nvPr/>
        </p:nvSpPr>
        <p:spPr>
          <a:xfrm>
            <a:off x="9660293" y="3033524"/>
            <a:ext cx="609441" cy="584776"/>
          </a:xfrm>
          <a:prstGeom prst="rect">
            <a:avLst/>
          </a:prstGeom>
        </p:spPr>
        <p:txBody>
          <a:bodyPr vert="horz" lIns="91416" tIns="45708" rIns="91416" bIns="4570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198" dirty="0">
                <a:solidFill>
                  <a:schemeClr val="tx1"/>
                </a:solidFill>
                <a:effectLst/>
              </a:rPr>
              <a:t>”</a:t>
            </a:r>
          </a:p>
        </p:txBody>
      </p:sp>
    </p:spTree>
    <p:extLst>
      <p:ext uri="{BB962C8B-B14F-4D97-AF65-F5344CB8AC3E}">
        <p14:creationId xmlns:p14="http://schemas.microsoft.com/office/powerpoint/2010/main" val="13539515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5094"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5929622"/>
            <a:ext cx="1602580" cy="144270"/>
          </a:xfrm>
          <a:prstGeom prst="rect">
            <a:avLst/>
          </a:prstGeom>
        </p:spPr>
      </p:pic>
      <p:sp>
        <p:nvSpPr>
          <p:cNvPr id="11" name="Rectangle 10"/>
          <p:cNvSpPr/>
          <p:nvPr/>
        </p:nvSpPr>
        <p:spPr>
          <a:xfrm>
            <a:off x="0" y="4567988"/>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3071" y="4567988"/>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142" y="4711616"/>
            <a:ext cx="9611358" cy="588535"/>
          </a:xfrm>
        </p:spPr>
        <p:txBody>
          <a:bodyPr anchor="b"/>
          <a:lstStyle>
            <a:lvl1pPr>
              <a:defRPr sz="3199"/>
            </a:lvl1pPr>
          </a:lstStyle>
          <a:p>
            <a:r>
              <a:rPr lang="pt-BR"/>
              <a:t>Clique para editar o título mestre</a:t>
            </a:r>
            <a:endParaRPr lang="en-US" dirty="0"/>
          </a:p>
        </p:txBody>
      </p:sp>
      <p:sp>
        <p:nvSpPr>
          <p:cNvPr id="4" name="Text Placeholder 3"/>
          <p:cNvSpPr>
            <a:spLocks noGrp="1"/>
          </p:cNvSpPr>
          <p:nvPr>
            <p:ph type="body" sz="half" idx="2"/>
          </p:nvPr>
        </p:nvSpPr>
        <p:spPr>
          <a:xfrm>
            <a:off x="680143" y="5300150"/>
            <a:ext cx="9611358" cy="502255"/>
          </a:xfrm>
        </p:spPr>
        <p:txBody>
          <a:bodyPr anchor="t"/>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pPr rtl="0"/>
            <a:r>
              <a:rPr lang="en-US"/>
              <a:t>01/08/2016</a:t>
            </a:r>
          </a:p>
        </p:txBody>
      </p:sp>
      <p:sp>
        <p:nvSpPr>
          <p:cNvPr id="6" name="Footer Placeholder 5"/>
          <p:cNvSpPr>
            <a:spLocks noGrp="1"/>
          </p:cNvSpPr>
          <p:nvPr>
            <p:ph type="ftr" sz="quarter" idx="11"/>
          </p:nvPr>
        </p:nvSpPr>
        <p:spPr/>
        <p:txBody>
          <a:bodyPr/>
          <a:lstStyle/>
          <a:p>
            <a:pPr rtl="0"/>
            <a:endParaRPr lang="pt-BR"/>
          </a:p>
        </p:txBody>
      </p:sp>
      <p:sp>
        <p:nvSpPr>
          <p:cNvPr id="7" name="Slide Number Placeholder 6"/>
          <p:cNvSpPr>
            <a:spLocks noGrp="1"/>
          </p:cNvSpPr>
          <p:nvPr>
            <p:ph type="sldNum" sz="quarter" idx="12"/>
          </p:nvPr>
        </p:nvSpPr>
        <p:spPr>
          <a:xfrm>
            <a:off x="10726662" y="4709926"/>
            <a:ext cx="1153850" cy="1090789"/>
          </a:xfrm>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1159324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16" name="Rectangle 15"/>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047" y="753228"/>
            <a:ext cx="9622454" cy="1080938"/>
          </a:xfrm>
        </p:spPr>
        <p:txBody>
          <a:bodyPr/>
          <a:lstStyle/>
          <a:p>
            <a:r>
              <a:rPr lang="pt-BR"/>
              <a:t>Clique para editar o título mestre</a:t>
            </a:r>
            <a:endParaRPr lang="en-US" dirty="0"/>
          </a:p>
        </p:txBody>
      </p:sp>
      <p:sp>
        <p:nvSpPr>
          <p:cNvPr id="7" name="Text Placeholder 2"/>
          <p:cNvSpPr>
            <a:spLocks noGrp="1"/>
          </p:cNvSpPr>
          <p:nvPr>
            <p:ph type="body" idx="1"/>
          </p:nvPr>
        </p:nvSpPr>
        <p:spPr>
          <a:xfrm>
            <a:off x="660774" y="2336873"/>
            <a:ext cx="3069235" cy="576262"/>
          </a:xfrm>
        </p:spPr>
        <p:txBody>
          <a:bodyPr anchor="b">
            <a:noAutofit/>
          </a:bodyPr>
          <a:lstStyle>
            <a:lvl1pPr marL="0" indent="0">
              <a:buNone/>
              <a:defRPr sz="23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pt-BR"/>
              <a:t>Editar estilos de texto Mestre</a:t>
            </a:r>
          </a:p>
        </p:txBody>
      </p:sp>
      <p:sp>
        <p:nvSpPr>
          <p:cNvPr id="8" name="Text Placeholder 3"/>
          <p:cNvSpPr>
            <a:spLocks noGrp="1"/>
          </p:cNvSpPr>
          <p:nvPr>
            <p:ph type="body" sz="half" idx="15"/>
          </p:nvPr>
        </p:nvSpPr>
        <p:spPr>
          <a:xfrm>
            <a:off x="680145" y="3022674"/>
            <a:ext cx="3048908" cy="2913513"/>
          </a:xfrm>
        </p:spPr>
        <p:txBody>
          <a:bodyPr anchor="t">
            <a:normAutofit/>
          </a:bodyPr>
          <a:lstStyle>
            <a:lvl1pPr marL="0" indent="0">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pt-BR"/>
              <a:t>Editar estilos de texto Mestre</a:t>
            </a:r>
          </a:p>
        </p:txBody>
      </p:sp>
      <p:sp>
        <p:nvSpPr>
          <p:cNvPr id="9" name="Text Placeholder 4"/>
          <p:cNvSpPr>
            <a:spLocks noGrp="1"/>
          </p:cNvSpPr>
          <p:nvPr>
            <p:ph type="body" sz="quarter" idx="3"/>
          </p:nvPr>
        </p:nvSpPr>
        <p:spPr>
          <a:xfrm>
            <a:off x="3954995" y="2336873"/>
            <a:ext cx="3062442" cy="576262"/>
          </a:xfrm>
        </p:spPr>
        <p:txBody>
          <a:bodyPr anchor="b">
            <a:noAutofit/>
          </a:bodyPr>
          <a:lstStyle>
            <a:lvl1pPr marL="0" indent="0">
              <a:buNone/>
              <a:defRPr sz="23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pt-BR"/>
              <a:t>Editar estilos de texto Mestre</a:t>
            </a:r>
          </a:p>
        </p:txBody>
      </p:sp>
      <p:sp>
        <p:nvSpPr>
          <p:cNvPr id="10" name="Text Placeholder 3"/>
          <p:cNvSpPr>
            <a:spLocks noGrp="1"/>
          </p:cNvSpPr>
          <p:nvPr>
            <p:ph type="body" sz="half" idx="16"/>
          </p:nvPr>
        </p:nvSpPr>
        <p:spPr>
          <a:xfrm>
            <a:off x="3944443" y="3022674"/>
            <a:ext cx="3062442" cy="2913513"/>
          </a:xfrm>
        </p:spPr>
        <p:txBody>
          <a:bodyPr anchor="t">
            <a:normAutofit/>
          </a:bodyPr>
          <a:lstStyle>
            <a:lvl1pPr marL="0" indent="0">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pt-BR"/>
              <a:t>Editar estilos de texto Mestre</a:t>
            </a:r>
          </a:p>
        </p:txBody>
      </p:sp>
      <p:sp>
        <p:nvSpPr>
          <p:cNvPr id="11" name="Text Placeholder 4"/>
          <p:cNvSpPr>
            <a:spLocks noGrp="1"/>
          </p:cNvSpPr>
          <p:nvPr>
            <p:ph type="body" sz="quarter" idx="13"/>
          </p:nvPr>
        </p:nvSpPr>
        <p:spPr>
          <a:xfrm>
            <a:off x="7222275" y="2336873"/>
            <a:ext cx="3069226" cy="576262"/>
          </a:xfrm>
        </p:spPr>
        <p:txBody>
          <a:bodyPr anchor="b">
            <a:noAutofit/>
          </a:bodyPr>
          <a:lstStyle>
            <a:lvl1pPr marL="0" indent="0">
              <a:buNone/>
              <a:defRPr sz="23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pt-BR"/>
              <a:t>Editar estilos de texto Mestre</a:t>
            </a:r>
          </a:p>
        </p:txBody>
      </p:sp>
      <p:sp>
        <p:nvSpPr>
          <p:cNvPr id="12" name="Text Placeholder 3"/>
          <p:cNvSpPr>
            <a:spLocks noGrp="1"/>
          </p:cNvSpPr>
          <p:nvPr>
            <p:ph type="body" sz="half" idx="17"/>
          </p:nvPr>
        </p:nvSpPr>
        <p:spPr>
          <a:xfrm>
            <a:off x="7222275" y="3022674"/>
            <a:ext cx="3069226" cy="2913513"/>
          </a:xfrm>
        </p:spPr>
        <p:txBody>
          <a:bodyPr anchor="t">
            <a:normAutofit/>
          </a:bodyPr>
          <a:lstStyle>
            <a:lvl1pPr marL="0" indent="0">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pt-BR"/>
              <a:t>Editar estilos de texto Mestre</a:t>
            </a:r>
          </a:p>
        </p:txBody>
      </p:sp>
      <p:sp>
        <p:nvSpPr>
          <p:cNvPr id="3" name="Date Placeholder 2"/>
          <p:cNvSpPr>
            <a:spLocks noGrp="1"/>
          </p:cNvSpPr>
          <p:nvPr>
            <p:ph type="dt" sz="half" idx="10"/>
          </p:nvPr>
        </p:nvSpPr>
        <p:spPr/>
        <p:txBody>
          <a:bodyPr/>
          <a:lstStyle/>
          <a:p>
            <a:pPr rtl="0"/>
            <a:r>
              <a:rPr lang="en-US"/>
              <a:t>01/08/2016</a:t>
            </a:r>
          </a:p>
        </p:txBody>
      </p:sp>
      <p:sp>
        <p:nvSpPr>
          <p:cNvPr id="4" name="Footer Placeholder 3"/>
          <p:cNvSpPr>
            <a:spLocks noGrp="1"/>
          </p:cNvSpPr>
          <p:nvPr>
            <p:ph type="ftr" sz="quarter" idx="11"/>
          </p:nvPr>
        </p:nvSpPr>
        <p:spPr/>
        <p:txBody>
          <a:bodyPr/>
          <a:lstStyle/>
          <a:p>
            <a:pPr rtl="0"/>
            <a:endParaRPr lang="pt-BR"/>
          </a:p>
        </p:txBody>
      </p:sp>
      <p:sp>
        <p:nvSpPr>
          <p:cNvPr id="5" name="Slide Number Placeholder 4"/>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706076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17" name="Rectangle 16"/>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145" y="753228"/>
            <a:ext cx="9611356" cy="1080938"/>
          </a:xfrm>
        </p:spPr>
        <p:txBody>
          <a:bodyPr/>
          <a:lstStyle/>
          <a:p>
            <a:r>
              <a:rPr lang="pt-BR"/>
              <a:t>Clique para editar o título mestre</a:t>
            </a:r>
            <a:endParaRPr lang="en-US" dirty="0"/>
          </a:p>
        </p:txBody>
      </p:sp>
      <p:sp>
        <p:nvSpPr>
          <p:cNvPr id="19" name="Text Placeholder 2"/>
          <p:cNvSpPr>
            <a:spLocks noGrp="1"/>
          </p:cNvSpPr>
          <p:nvPr>
            <p:ph type="body" idx="1"/>
          </p:nvPr>
        </p:nvSpPr>
        <p:spPr>
          <a:xfrm>
            <a:off x="680141" y="4297503"/>
            <a:ext cx="3048911" cy="576262"/>
          </a:xfrm>
        </p:spPr>
        <p:txBody>
          <a:bodyPr anchor="b">
            <a:noAutofit/>
          </a:bodyPr>
          <a:lstStyle>
            <a:lvl1pPr marL="0" indent="0">
              <a:buNone/>
              <a:defRPr sz="23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pt-BR"/>
              <a:t>Editar estilos de texto Mestre</a:t>
            </a:r>
          </a:p>
        </p:txBody>
      </p:sp>
      <p:sp>
        <p:nvSpPr>
          <p:cNvPr id="20" name="Picture Placeholder 2"/>
          <p:cNvSpPr>
            <a:spLocks noGrp="1" noChangeAspect="1"/>
          </p:cNvSpPr>
          <p:nvPr>
            <p:ph type="pic" idx="15"/>
          </p:nvPr>
        </p:nvSpPr>
        <p:spPr>
          <a:xfrm>
            <a:off x="680141" y="2336873"/>
            <a:ext cx="3048911"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pt-BR"/>
              <a:t>Clique no ícone para adicionar uma imagem</a:t>
            </a:r>
            <a:endParaRPr lang="en-US" dirty="0"/>
          </a:p>
        </p:txBody>
      </p:sp>
      <p:sp>
        <p:nvSpPr>
          <p:cNvPr id="21" name="Text Placeholder 3"/>
          <p:cNvSpPr>
            <a:spLocks noGrp="1"/>
          </p:cNvSpPr>
          <p:nvPr>
            <p:ph type="body" sz="half" idx="18"/>
          </p:nvPr>
        </p:nvSpPr>
        <p:spPr>
          <a:xfrm>
            <a:off x="680141" y="4873765"/>
            <a:ext cx="3048911" cy="1062422"/>
          </a:xfrm>
        </p:spPr>
        <p:txBody>
          <a:bodyPr anchor="t">
            <a:normAutofit/>
          </a:bodyPr>
          <a:lstStyle>
            <a:lvl1pPr marL="0" indent="0">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pt-BR"/>
              <a:t>Editar estilos de texto Mestre</a:t>
            </a:r>
          </a:p>
        </p:txBody>
      </p:sp>
      <p:sp>
        <p:nvSpPr>
          <p:cNvPr id="22" name="Text Placeholder 4"/>
          <p:cNvSpPr>
            <a:spLocks noGrp="1"/>
          </p:cNvSpPr>
          <p:nvPr>
            <p:ph type="body" sz="quarter" idx="3"/>
          </p:nvPr>
        </p:nvSpPr>
        <p:spPr>
          <a:xfrm>
            <a:off x="3944444" y="4297503"/>
            <a:ext cx="3062442" cy="576262"/>
          </a:xfrm>
        </p:spPr>
        <p:txBody>
          <a:bodyPr anchor="b">
            <a:noAutofit/>
          </a:bodyPr>
          <a:lstStyle>
            <a:lvl1pPr marL="0" indent="0">
              <a:buNone/>
              <a:defRPr sz="23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pt-BR"/>
              <a:t>Editar estilos de texto Mestre</a:t>
            </a:r>
          </a:p>
        </p:txBody>
      </p:sp>
      <p:sp>
        <p:nvSpPr>
          <p:cNvPr id="23" name="Picture Placeholder 2"/>
          <p:cNvSpPr>
            <a:spLocks noGrp="1" noChangeAspect="1"/>
          </p:cNvSpPr>
          <p:nvPr>
            <p:ph type="pic" idx="21"/>
          </p:nvPr>
        </p:nvSpPr>
        <p:spPr>
          <a:xfrm>
            <a:off x="3944443" y="2336873"/>
            <a:ext cx="306244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pt-BR"/>
              <a:t>Clique no ícone para adicionar uma imagem</a:t>
            </a:r>
            <a:endParaRPr lang="en-US" dirty="0"/>
          </a:p>
        </p:txBody>
      </p:sp>
      <p:sp>
        <p:nvSpPr>
          <p:cNvPr id="24" name="Text Placeholder 3"/>
          <p:cNvSpPr>
            <a:spLocks noGrp="1"/>
          </p:cNvSpPr>
          <p:nvPr>
            <p:ph type="body" sz="half" idx="19"/>
          </p:nvPr>
        </p:nvSpPr>
        <p:spPr>
          <a:xfrm>
            <a:off x="3943090" y="4873764"/>
            <a:ext cx="3066498" cy="1062422"/>
          </a:xfrm>
        </p:spPr>
        <p:txBody>
          <a:bodyPr anchor="t">
            <a:normAutofit/>
          </a:bodyPr>
          <a:lstStyle>
            <a:lvl1pPr marL="0" indent="0">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pt-BR"/>
              <a:t>Editar estilos de texto Mestre</a:t>
            </a:r>
          </a:p>
        </p:txBody>
      </p:sp>
      <p:sp>
        <p:nvSpPr>
          <p:cNvPr id="25" name="Text Placeholder 4"/>
          <p:cNvSpPr>
            <a:spLocks noGrp="1"/>
          </p:cNvSpPr>
          <p:nvPr>
            <p:ph type="body" sz="quarter" idx="13"/>
          </p:nvPr>
        </p:nvSpPr>
        <p:spPr>
          <a:xfrm>
            <a:off x="7228796" y="4297503"/>
            <a:ext cx="3062707" cy="576262"/>
          </a:xfrm>
        </p:spPr>
        <p:txBody>
          <a:bodyPr anchor="b">
            <a:noAutofit/>
          </a:bodyPr>
          <a:lstStyle>
            <a:lvl1pPr marL="0" indent="0">
              <a:buNone/>
              <a:defRPr sz="23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pt-BR"/>
              <a:t>Editar estilos de texto Mestre</a:t>
            </a:r>
          </a:p>
        </p:txBody>
      </p:sp>
      <p:sp>
        <p:nvSpPr>
          <p:cNvPr id="26" name="Picture Placeholder 2"/>
          <p:cNvSpPr>
            <a:spLocks noGrp="1" noChangeAspect="1"/>
          </p:cNvSpPr>
          <p:nvPr>
            <p:ph type="pic" idx="22"/>
          </p:nvPr>
        </p:nvSpPr>
        <p:spPr>
          <a:xfrm>
            <a:off x="7228795" y="2336873"/>
            <a:ext cx="306270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pt-BR"/>
              <a:t>Clique no ícone para adicionar uma imagem</a:t>
            </a:r>
            <a:endParaRPr lang="en-US" dirty="0"/>
          </a:p>
        </p:txBody>
      </p:sp>
      <p:sp>
        <p:nvSpPr>
          <p:cNvPr id="27" name="Text Placeholder 3"/>
          <p:cNvSpPr>
            <a:spLocks noGrp="1"/>
          </p:cNvSpPr>
          <p:nvPr>
            <p:ph type="body" sz="half" idx="20"/>
          </p:nvPr>
        </p:nvSpPr>
        <p:spPr>
          <a:xfrm>
            <a:off x="7228671" y="4873762"/>
            <a:ext cx="3066764" cy="1062422"/>
          </a:xfrm>
        </p:spPr>
        <p:txBody>
          <a:bodyPr anchor="t">
            <a:normAutofit/>
          </a:bodyPr>
          <a:lstStyle>
            <a:lvl1pPr marL="0" indent="0">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pt-BR"/>
              <a:t>Editar estilos de texto Mestre</a:t>
            </a:r>
          </a:p>
        </p:txBody>
      </p:sp>
      <p:sp>
        <p:nvSpPr>
          <p:cNvPr id="3" name="Date Placeholder 2"/>
          <p:cNvSpPr>
            <a:spLocks noGrp="1"/>
          </p:cNvSpPr>
          <p:nvPr>
            <p:ph type="dt" sz="half" idx="10"/>
          </p:nvPr>
        </p:nvSpPr>
        <p:spPr/>
        <p:txBody>
          <a:bodyPr/>
          <a:lstStyle/>
          <a:p>
            <a:pPr rtl="0"/>
            <a:r>
              <a:rPr lang="en-US"/>
              <a:t>01/08/2016</a:t>
            </a:r>
          </a:p>
        </p:txBody>
      </p:sp>
      <p:sp>
        <p:nvSpPr>
          <p:cNvPr id="4" name="Footer Placeholder 3"/>
          <p:cNvSpPr>
            <a:spLocks noGrp="1"/>
          </p:cNvSpPr>
          <p:nvPr>
            <p:ph type="ftr" sz="quarter" idx="11"/>
          </p:nvPr>
        </p:nvSpPr>
        <p:spPr/>
        <p:txBody>
          <a:bodyPr/>
          <a:lstStyle/>
          <a:p>
            <a:pPr rtl="0"/>
            <a:endParaRPr lang="pt-BR"/>
          </a:p>
        </p:txBody>
      </p:sp>
      <p:sp>
        <p:nvSpPr>
          <p:cNvPr id="5" name="Slide Number Placeholder 4"/>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14112386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9" name="Rectangle 8"/>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pPr rtl="0"/>
            <a:r>
              <a:rPr lang="en-US"/>
              <a:t>01/08/2016</a:t>
            </a:r>
          </a:p>
        </p:txBody>
      </p:sp>
      <p:sp>
        <p:nvSpPr>
          <p:cNvPr id="5" name="Footer Placeholder 4"/>
          <p:cNvSpPr>
            <a:spLocks noGrp="1"/>
          </p:cNvSpPr>
          <p:nvPr>
            <p:ph type="ftr" sz="quarter" idx="11"/>
          </p:nvPr>
        </p:nvSpPr>
        <p:spPr/>
        <p:txBody>
          <a:bodyPr/>
          <a:lstStyle/>
          <a:p>
            <a:pPr rtl="0"/>
            <a:endParaRPr lang="pt-BR"/>
          </a:p>
        </p:txBody>
      </p:sp>
      <p:sp>
        <p:nvSpPr>
          <p:cNvPr id="6" name="Slide Number Placeholder 5"/>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1112405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7" name="Rectangle 6"/>
          <p:cNvSpPr/>
          <p:nvPr/>
        </p:nvSpPr>
        <p:spPr>
          <a:xfrm rot="5400000">
            <a:off x="8113428" y="1869573"/>
            <a:ext cx="5106988" cy="136784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5424" y="5372581"/>
            <a:ext cx="1602997" cy="136784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6593" y="609597"/>
            <a:ext cx="1073522" cy="4353760"/>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80145" y="609598"/>
            <a:ext cx="8867694" cy="5326589"/>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a:xfrm>
            <a:off x="6805353" y="5936188"/>
            <a:ext cx="2742486" cy="365125"/>
          </a:xfrm>
        </p:spPr>
        <p:txBody>
          <a:bodyPr/>
          <a:lstStyle/>
          <a:p>
            <a:pPr rtl="0"/>
            <a:r>
              <a:rPr lang="en-US"/>
              <a:t>01/08/2016</a:t>
            </a:r>
          </a:p>
        </p:txBody>
      </p:sp>
      <p:sp>
        <p:nvSpPr>
          <p:cNvPr id="5" name="Footer Placeholder 4"/>
          <p:cNvSpPr>
            <a:spLocks noGrp="1"/>
          </p:cNvSpPr>
          <p:nvPr>
            <p:ph type="ftr" sz="quarter" idx="11"/>
          </p:nvPr>
        </p:nvSpPr>
        <p:spPr>
          <a:xfrm>
            <a:off x="680145" y="5936189"/>
            <a:ext cx="6125209" cy="365125"/>
          </a:xfrm>
        </p:spPr>
        <p:txBody>
          <a:bodyPr/>
          <a:lstStyle/>
          <a:p>
            <a:pPr rtl="0"/>
            <a:endParaRPr lang="pt-BR"/>
          </a:p>
        </p:txBody>
      </p:sp>
      <p:sp>
        <p:nvSpPr>
          <p:cNvPr id="6" name="Slide Number Placeholder 5"/>
          <p:cNvSpPr>
            <a:spLocks noGrp="1"/>
          </p:cNvSpPr>
          <p:nvPr>
            <p:ph type="sldNum" sz="quarter" idx="12"/>
          </p:nvPr>
        </p:nvSpPr>
        <p:spPr>
          <a:xfrm>
            <a:off x="10094921" y="5398634"/>
            <a:ext cx="1153850" cy="1090789"/>
          </a:xfrm>
        </p:spPr>
        <p:txBody>
          <a:bodyPr anchor="t"/>
          <a:lstStyle>
            <a:lvl1pPr algn="ctr">
              <a:defRPr/>
            </a:lvl1p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3890910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17" name="Rectangle 16"/>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ormAutofit/>
          </a:bodyPr>
          <a:lstStyle>
            <a:lvl1pPr>
              <a:defRPr sz="2399"/>
            </a:lvl1pPr>
            <a:lvl2pPr>
              <a:defRPr sz="1999"/>
            </a:lvl2pPr>
            <a:lvl3pPr>
              <a:defRPr sz="1799"/>
            </a:lvl3pPr>
            <a:lvl4pPr>
              <a:defRPr sz="1600"/>
            </a:lvl4pPr>
            <a:lvl5pPr>
              <a:defRPr sz="1600"/>
            </a:lvl5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pPr rtl="0"/>
            <a:r>
              <a:rPr lang="en-US"/>
              <a:t>01/08/2016</a:t>
            </a:r>
          </a:p>
        </p:txBody>
      </p:sp>
      <p:sp>
        <p:nvSpPr>
          <p:cNvPr id="5" name="Footer Placeholder 4"/>
          <p:cNvSpPr>
            <a:spLocks noGrp="1"/>
          </p:cNvSpPr>
          <p:nvPr>
            <p:ph type="ftr" sz="quarter" idx="11"/>
          </p:nvPr>
        </p:nvSpPr>
        <p:spPr/>
        <p:txBody>
          <a:bodyPr/>
          <a:lstStyle/>
          <a:p>
            <a:pPr rtl="0"/>
            <a:endParaRPr lang="pt-BR"/>
          </a:p>
        </p:txBody>
      </p:sp>
      <p:sp>
        <p:nvSpPr>
          <p:cNvPr id="6" name="Slide Number Placeholder 5"/>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2893110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5094"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68" y="4087901"/>
            <a:ext cx="1602580" cy="144270"/>
          </a:xfrm>
          <a:prstGeom prst="rect">
            <a:avLst/>
          </a:prstGeom>
        </p:spPr>
      </p:pic>
      <p:sp>
        <p:nvSpPr>
          <p:cNvPr id="9" name="Rectangle 8"/>
          <p:cNvSpPr/>
          <p:nvPr/>
        </p:nvSpPr>
        <p:spPr>
          <a:xfrm>
            <a:off x="-2" y="2726267"/>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3069" y="2726267"/>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145" y="2869895"/>
            <a:ext cx="9611356" cy="1090788"/>
          </a:xfrm>
        </p:spPr>
        <p:txBody>
          <a:bodyPr anchor="ctr">
            <a:normAutofit/>
          </a:bodyPr>
          <a:lstStyle>
            <a:lvl1pPr algn="r">
              <a:defRPr sz="3599"/>
            </a:lvl1pPr>
          </a:lstStyle>
          <a:p>
            <a:r>
              <a:rPr lang="pt-BR"/>
              <a:t>Clique para editar o título mestre</a:t>
            </a:r>
            <a:endParaRPr lang="en-US" dirty="0"/>
          </a:p>
        </p:txBody>
      </p:sp>
      <p:sp>
        <p:nvSpPr>
          <p:cNvPr id="3" name="Text Placeholder 2"/>
          <p:cNvSpPr>
            <a:spLocks noGrp="1"/>
          </p:cNvSpPr>
          <p:nvPr>
            <p:ph type="body" idx="1"/>
          </p:nvPr>
        </p:nvSpPr>
        <p:spPr>
          <a:xfrm>
            <a:off x="680145" y="4232172"/>
            <a:ext cx="9611356" cy="1704017"/>
          </a:xfrm>
        </p:spPr>
        <p:txBody>
          <a:bodyPr>
            <a:normAutofit/>
          </a:bodyPr>
          <a:lstStyle>
            <a:lvl1pPr marL="0" indent="0" algn="r">
              <a:buNone/>
              <a:defRPr sz="1999">
                <a:solidFill>
                  <a:schemeClr val="tx1">
                    <a:tint val="75000"/>
                  </a:schemeClr>
                </a:solidFill>
              </a:defRPr>
            </a:lvl1pPr>
            <a:lvl2pPr marL="457063" indent="0">
              <a:buNone/>
              <a:defRPr sz="19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pPr rtl="0"/>
            <a:r>
              <a:rPr lang="en-US"/>
              <a:t>01/08/2016</a:t>
            </a:r>
          </a:p>
        </p:txBody>
      </p:sp>
      <p:sp>
        <p:nvSpPr>
          <p:cNvPr id="5" name="Footer Placeholder 4"/>
          <p:cNvSpPr>
            <a:spLocks noGrp="1"/>
          </p:cNvSpPr>
          <p:nvPr>
            <p:ph type="ftr" sz="quarter" idx="11"/>
          </p:nvPr>
        </p:nvSpPr>
        <p:spPr/>
        <p:txBody>
          <a:bodyPr/>
          <a:lstStyle/>
          <a:p>
            <a:pPr rtl="0"/>
            <a:endParaRPr lang="pt-BR"/>
          </a:p>
        </p:txBody>
      </p:sp>
      <p:sp>
        <p:nvSpPr>
          <p:cNvPr id="6" name="Slide Number Placeholder 5"/>
          <p:cNvSpPr>
            <a:spLocks noGrp="1"/>
          </p:cNvSpPr>
          <p:nvPr>
            <p:ph type="sldNum" sz="quarter" idx="12"/>
          </p:nvPr>
        </p:nvSpPr>
        <p:spPr>
          <a:xfrm>
            <a:off x="10726662" y="2869896"/>
            <a:ext cx="1153850" cy="1090789"/>
          </a:xfrm>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90769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10" name="Rectangle 9"/>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80143" y="2336873"/>
            <a:ext cx="4697134" cy="3599316"/>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592666" y="2336873"/>
            <a:ext cx="4698834" cy="3599316"/>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pPr rtl="0"/>
            <a:r>
              <a:rPr lang="en-US"/>
              <a:t>01/08/2016</a:t>
            </a:r>
          </a:p>
        </p:txBody>
      </p:sp>
      <p:sp>
        <p:nvSpPr>
          <p:cNvPr id="6" name="Footer Placeholder 5"/>
          <p:cNvSpPr>
            <a:spLocks noGrp="1"/>
          </p:cNvSpPr>
          <p:nvPr>
            <p:ph type="ftr" sz="quarter" idx="11"/>
          </p:nvPr>
        </p:nvSpPr>
        <p:spPr/>
        <p:txBody>
          <a:bodyPr/>
          <a:lstStyle/>
          <a:p>
            <a:pPr rtl="0"/>
            <a:endParaRPr lang="pt-BR"/>
          </a:p>
        </p:txBody>
      </p:sp>
      <p:sp>
        <p:nvSpPr>
          <p:cNvPr id="7" name="Slide Number Placeholder 6"/>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2233834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12" name="Rectangle 11"/>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143" y="753230"/>
            <a:ext cx="9611359" cy="1080937"/>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906115" y="2336874"/>
            <a:ext cx="4471162" cy="693135"/>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pt-BR"/>
              <a:t>Editar estilos de texto Mestre</a:t>
            </a:r>
          </a:p>
        </p:txBody>
      </p:sp>
      <p:sp>
        <p:nvSpPr>
          <p:cNvPr id="4" name="Content Placeholder 3"/>
          <p:cNvSpPr>
            <a:spLocks noGrp="1"/>
          </p:cNvSpPr>
          <p:nvPr>
            <p:ph sz="half" idx="2"/>
          </p:nvPr>
        </p:nvSpPr>
        <p:spPr>
          <a:xfrm>
            <a:off x="680146" y="3030009"/>
            <a:ext cx="4697131" cy="2906179"/>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818638" y="2336873"/>
            <a:ext cx="4472863" cy="692076"/>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pt-BR"/>
              <a:t>Editar estilos de texto Mestre</a:t>
            </a:r>
          </a:p>
        </p:txBody>
      </p:sp>
      <p:sp>
        <p:nvSpPr>
          <p:cNvPr id="6" name="Content Placeholder 5"/>
          <p:cNvSpPr>
            <a:spLocks noGrp="1"/>
          </p:cNvSpPr>
          <p:nvPr>
            <p:ph sz="quarter" idx="4"/>
          </p:nvPr>
        </p:nvSpPr>
        <p:spPr>
          <a:xfrm>
            <a:off x="5592667" y="3030009"/>
            <a:ext cx="4698835" cy="2906179"/>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pPr rtl="0"/>
            <a:r>
              <a:rPr lang="en-US"/>
              <a:t>01/08/2016</a:t>
            </a:r>
          </a:p>
        </p:txBody>
      </p:sp>
      <p:sp>
        <p:nvSpPr>
          <p:cNvPr id="8" name="Footer Placeholder 7"/>
          <p:cNvSpPr>
            <a:spLocks noGrp="1"/>
          </p:cNvSpPr>
          <p:nvPr>
            <p:ph type="ftr" sz="quarter" idx="11"/>
          </p:nvPr>
        </p:nvSpPr>
        <p:spPr/>
        <p:txBody>
          <a:bodyPr/>
          <a:lstStyle/>
          <a:p>
            <a:pPr rtl="0"/>
            <a:endParaRPr lang="pt-BR"/>
          </a:p>
        </p:txBody>
      </p:sp>
      <p:sp>
        <p:nvSpPr>
          <p:cNvPr id="9" name="Slide Number Placeholder 8"/>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4228972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8" name="Rectangle 7"/>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pPr rtl="0"/>
            <a:r>
              <a:rPr lang="en-US"/>
              <a:t>01/08/2016</a:t>
            </a:r>
          </a:p>
        </p:txBody>
      </p:sp>
      <p:sp>
        <p:nvSpPr>
          <p:cNvPr id="4" name="Footer Placeholder 3"/>
          <p:cNvSpPr>
            <a:spLocks noGrp="1"/>
          </p:cNvSpPr>
          <p:nvPr>
            <p:ph type="ftr" sz="quarter" idx="11"/>
          </p:nvPr>
        </p:nvSpPr>
        <p:spPr/>
        <p:txBody>
          <a:bodyPr/>
          <a:lstStyle/>
          <a:p>
            <a:pPr rtl="0"/>
            <a:endParaRPr lang="pt-BR"/>
          </a:p>
        </p:txBody>
      </p:sp>
      <p:sp>
        <p:nvSpPr>
          <p:cNvPr id="5" name="Slide Number Placeholder 4"/>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3611180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6" name="Rectangle 5"/>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pPr rtl="0"/>
            <a:r>
              <a:rPr lang="en-US"/>
              <a:t>01/08/2016</a:t>
            </a:r>
          </a:p>
        </p:txBody>
      </p:sp>
      <p:sp>
        <p:nvSpPr>
          <p:cNvPr id="3" name="Footer Placeholder 2"/>
          <p:cNvSpPr>
            <a:spLocks noGrp="1"/>
          </p:cNvSpPr>
          <p:nvPr>
            <p:ph type="ftr" sz="quarter" idx="11"/>
          </p:nvPr>
        </p:nvSpPr>
        <p:spPr/>
        <p:txBody>
          <a:bodyPr/>
          <a:lstStyle/>
          <a:p>
            <a:pPr rtl="0"/>
            <a:endParaRPr lang="pt-BR"/>
          </a:p>
        </p:txBody>
      </p:sp>
      <p:sp>
        <p:nvSpPr>
          <p:cNvPr id="4" name="Slide Number Placeholder 3"/>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1373186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10" name="Rectangle 9"/>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145" y="753227"/>
            <a:ext cx="9611355" cy="1080940"/>
          </a:xfrm>
        </p:spPr>
        <p:txBody>
          <a:bodyPr anchor="ctr">
            <a:normAutofit/>
          </a:bodyPr>
          <a:lstStyle>
            <a:lvl1pPr>
              <a:defRPr sz="3599"/>
            </a:lvl1pPr>
          </a:lstStyle>
          <a:p>
            <a:r>
              <a:rPr lang="pt-BR"/>
              <a:t>Clique para editar o título mestre</a:t>
            </a:r>
            <a:endParaRPr lang="en-US" dirty="0"/>
          </a:p>
        </p:txBody>
      </p:sp>
      <p:sp>
        <p:nvSpPr>
          <p:cNvPr id="3" name="Content Placeholder 2"/>
          <p:cNvSpPr>
            <a:spLocks noGrp="1"/>
          </p:cNvSpPr>
          <p:nvPr>
            <p:ph idx="1"/>
          </p:nvPr>
        </p:nvSpPr>
        <p:spPr>
          <a:xfrm>
            <a:off x="4684626" y="2336874"/>
            <a:ext cx="5606875" cy="3599313"/>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80145" y="2336873"/>
            <a:ext cx="3789091" cy="3599317"/>
          </a:xfrm>
        </p:spPr>
        <p:txBody>
          <a:bodyPr anchor="ct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pPr rtl="0"/>
            <a:r>
              <a:rPr lang="en-US"/>
              <a:t>01/08/2016</a:t>
            </a:r>
          </a:p>
        </p:txBody>
      </p:sp>
      <p:sp>
        <p:nvSpPr>
          <p:cNvPr id="6" name="Footer Placeholder 5"/>
          <p:cNvSpPr>
            <a:spLocks noGrp="1"/>
          </p:cNvSpPr>
          <p:nvPr>
            <p:ph type="ftr" sz="quarter" idx="11"/>
          </p:nvPr>
        </p:nvSpPr>
        <p:spPr/>
        <p:txBody>
          <a:bodyPr/>
          <a:lstStyle/>
          <a:p>
            <a:pPr rtl="0"/>
            <a:endParaRPr lang="pt-BR"/>
          </a:p>
        </p:txBody>
      </p:sp>
      <p:sp>
        <p:nvSpPr>
          <p:cNvPr id="7" name="Slide Number Placeholder 6"/>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169630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10" name="Rectangle 9"/>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147" y="753228"/>
            <a:ext cx="9611353" cy="1080938"/>
          </a:xfrm>
        </p:spPr>
        <p:txBody>
          <a:bodyPr anchor="ctr">
            <a:normAutofit/>
          </a:bodyPr>
          <a:lstStyle>
            <a:lvl1pPr>
              <a:defRPr sz="3599"/>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4867066" y="2336874"/>
            <a:ext cx="5424436" cy="3599312"/>
          </a:xfrm>
          <a:noFill/>
          <a:ln>
            <a:noFill/>
          </a:ln>
          <a:effectLst>
            <a:outerShdw blurRad="76200" dist="63500" dir="5040000" algn="tl" rotWithShape="0">
              <a:srgbClr val="000000">
                <a:alpha val="41000"/>
              </a:srgbClr>
            </a:outerShdw>
          </a:effectLst>
        </p:spPr>
        <p:txBody>
          <a:bodyPr anchor="t"/>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pt-BR"/>
              <a:t>Clique no ícone para adicionar uma imagem</a:t>
            </a:r>
            <a:endParaRPr lang="en-US" dirty="0"/>
          </a:p>
        </p:txBody>
      </p:sp>
      <p:sp>
        <p:nvSpPr>
          <p:cNvPr id="4" name="Text Placeholder 3"/>
          <p:cNvSpPr>
            <a:spLocks noGrp="1"/>
          </p:cNvSpPr>
          <p:nvPr>
            <p:ph type="body" sz="half" idx="2"/>
          </p:nvPr>
        </p:nvSpPr>
        <p:spPr>
          <a:xfrm>
            <a:off x="680146" y="2336874"/>
            <a:ext cx="3875247" cy="3599315"/>
          </a:xfrm>
        </p:spPr>
        <p:txBody>
          <a:bodyPr anchor="ct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pPr rtl="0"/>
            <a:r>
              <a:rPr lang="en-US"/>
              <a:t>01/08/2016</a:t>
            </a:r>
          </a:p>
        </p:txBody>
      </p:sp>
      <p:sp>
        <p:nvSpPr>
          <p:cNvPr id="6" name="Footer Placeholder 5"/>
          <p:cNvSpPr>
            <a:spLocks noGrp="1"/>
          </p:cNvSpPr>
          <p:nvPr>
            <p:ph type="ftr" sz="quarter" idx="11"/>
          </p:nvPr>
        </p:nvSpPr>
        <p:spPr/>
        <p:txBody>
          <a:bodyPr/>
          <a:lstStyle/>
          <a:p>
            <a:pPr rtl="0"/>
            <a:endParaRPr lang="pt-BR"/>
          </a:p>
        </p:txBody>
      </p:sp>
      <p:sp>
        <p:nvSpPr>
          <p:cNvPr id="7" name="Slide Number Placeholder 6"/>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3172640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88825" cy="6858000"/>
          </a:xfrm>
          <a:prstGeom prst="rect">
            <a:avLst/>
          </a:prstGeom>
        </p:spPr>
      </p:pic>
      <p:sp>
        <p:nvSpPr>
          <p:cNvPr id="2" name="Title Placeholder 1"/>
          <p:cNvSpPr>
            <a:spLocks noGrp="1"/>
          </p:cNvSpPr>
          <p:nvPr>
            <p:ph type="title"/>
          </p:nvPr>
        </p:nvSpPr>
        <p:spPr>
          <a:xfrm>
            <a:off x="680145" y="753228"/>
            <a:ext cx="9611357" cy="1080938"/>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80145" y="2336873"/>
            <a:ext cx="9611357" cy="3599316"/>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549014" y="5936188"/>
            <a:ext cx="2742486"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rtl="0"/>
            <a:r>
              <a:rPr lang="en-US"/>
              <a:t>01/08/2016</a:t>
            </a:r>
          </a:p>
        </p:txBody>
      </p:sp>
      <p:sp>
        <p:nvSpPr>
          <p:cNvPr id="5" name="Footer Placeholder 4"/>
          <p:cNvSpPr>
            <a:spLocks noGrp="1"/>
          </p:cNvSpPr>
          <p:nvPr>
            <p:ph type="ftr" sz="quarter" idx="3"/>
          </p:nvPr>
        </p:nvSpPr>
        <p:spPr>
          <a:xfrm>
            <a:off x="680144" y="5936189"/>
            <a:ext cx="6868871" cy="365125"/>
          </a:xfrm>
          <a:prstGeom prst="rect">
            <a:avLst/>
          </a:prstGeom>
        </p:spPr>
        <p:txBody>
          <a:bodyPr vert="horz" lIns="91440" tIns="45720" rIns="91440" bIns="45720" rtlCol="0" anchor="ctr"/>
          <a:lstStyle>
            <a:lvl1pPr algn="l">
              <a:defRPr sz="1050">
                <a:solidFill>
                  <a:schemeClr val="tx1">
                    <a:tint val="75000"/>
                  </a:schemeClr>
                </a:solidFill>
              </a:defRPr>
            </a:lvl1pPr>
          </a:lstStyle>
          <a:p>
            <a:pPr rtl="0"/>
            <a:endParaRPr lang="pt-BR"/>
          </a:p>
        </p:txBody>
      </p:sp>
      <p:sp>
        <p:nvSpPr>
          <p:cNvPr id="6" name="Slide Number Placeholder 5"/>
          <p:cNvSpPr>
            <a:spLocks noGrp="1"/>
          </p:cNvSpPr>
          <p:nvPr>
            <p:ph type="sldNum" sz="quarter" idx="4"/>
          </p:nvPr>
        </p:nvSpPr>
        <p:spPr>
          <a:xfrm>
            <a:off x="10726662" y="753228"/>
            <a:ext cx="1153850" cy="1090789"/>
          </a:xfrm>
          <a:prstGeom prst="rect">
            <a:avLst/>
          </a:prstGeom>
        </p:spPr>
        <p:txBody>
          <a:bodyPr vert="horz" lIns="91440" tIns="45720" rIns="91440" bIns="45720" rtlCol="0" anchor="ctr"/>
          <a:lstStyle>
            <a:lvl1pPr algn="l">
              <a:defRPr sz="3599">
                <a:solidFill>
                  <a:schemeClr val="tx1">
                    <a:tint val="75000"/>
                  </a:schemeClr>
                </a:solidFill>
              </a:defRPr>
            </a:lvl1p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4138876619"/>
      </p:ext>
    </p:extLst>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 id="2147483821"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126" rtl="0" eaLnBrk="1" latinLnBrk="0" hangingPunct="1">
        <a:lnSpc>
          <a:spcPct val="90000"/>
        </a:lnSpc>
        <a:spcBef>
          <a:spcPct val="0"/>
        </a:spcBef>
        <a:buNone/>
        <a:defRPr sz="35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1999" kern="1200">
          <a:solidFill>
            <a:schemeClr val="tx1"/>
          </a:solidFill>
          <a:effectLst>
            <a:outerShdw blurRad="228600" algn="ctr" rotWithShape="0">
              <a:prstClr val="black">
                <a:alpha val="53000"/>
              </a:prstClr>
            </a:outerShdw>
          </a:effectLst>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effectLst>
            <a:outerShdw blurRad="228600" algn="ctr" rotWithShape="0">
              <a:prstClr val="black">
                <a:alpha val="53000"/>
              </a:prstClr>
            </a:outerShdw>
          </a:effectLst>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www.planalto.gov.br/ccivil_03/_Ato2011-2014/2011/Lei/L12408.htm#art6"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www.planalto.gov.br/ccivil_03/LEIS/L9983.htm#art1"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www.planalto.gov.br/ccivil_03/LEIS/L9983.htm#art1"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www.planalto.gov.br/ccivil_03/LEIS/L9983.htm#art1" TargetMode="External"/><Relationship Id="rId2" Type="http://schemas.openxmlformats.org/officeDocument/2006/relationships/hyperlink" Target="http://www.planalto.gov.br/ccivil_03/LEIS/L9983.htm#art168a" TargetMode="External"/><Relationship Id="rId1" Type="http://schemas.openxmlformats.org/officeDocument/2006/relationships/slideLayout" Target="../slideLayouts/slideLayout2.xml"/><Relationship Id="rId4" Type="http://schemas.openxmlformats.org/officeDocument/2006/relationships/hyperlink" Target="http://www.planalto.gov.br/ccivil_03/_Ato2015-2018/2018/Lei/L13606.htm#art17" TargetMode="Externa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http://www.planalto.gov.br/ccivil_03/LEIS/1980-1988/L7209.htm#art2."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https://jurisprudencia.stf.jus.br/pages/search/seq-sumula554/false" TargetMode="External"/><Relationship Id="rId2" Type="http://schemas.openxmlformats.org/officeDocument/2006/relationships/hyperlink" Target="http://www.planalto.gov.br/ccivil_03/Leis/L9249.htm" TargetMode="External"/><Relationship Id="rId1" Type="http://schemas.openxmlformats.org/officeDocument/2006/relationships/slideLayout" Target="../slideLayouts/slideLayout2.xml"/><Relationship Id="rId6" Type="http://schemas.openxmlformats.org/officeDocument/2006/relationships/hyperlink" Target="http://redir.stf.jus.br/paginadorpub/paginador.jsp?docTP=AC&amp;docID=548643" TargetMode="External"/><Relationship Id="rId5" Type="http://schemas.openxmlformats.org/officeDocument/2006/relationships/hyperlink" Target="http://www.planalto.gov.br/ccivil_03/decreto-lei/Del2848compilado.htm" TargetMode="External"/><Relationship Id="rId4" Type="http://schemas.openxmlformats.org/officeDocument/2006/relationships/hyperlink" Target="http://redir.stf.jus.br/paginadorpub/paginador.jsp?docTP=AC&amp;docID=74134" TargetMode="External"/></Relationships>
</file>

<file path=ppt/slides/_rels/slide64.xml.rels><?xml version="1.0" encoding="UTF-8" standalone="yes"?>
<Relationships xmlns="http://schemas.openxmlformats.org/package/2006/relationships"><Relationship Id="rId2" Type="http://schemas.openxmlformats.org/officeDocument/2006/relationships/hyperlink" Target="http://www.planalto.gov.br/ccivil_03/_Ato2019-2022/2021/Lei/L14155.htm#art1"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www.planalto.gov.br/ccivil_03/_Ato2019-2022/2021/Lei/L14155.htm#art1"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hyperlink" Target="http://www.planalto.gov.br/ccivil_03/_Ato2019-2022/2019/Lei/L13964.htm#art2"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jurisprudencia.stf.jus.br/pages/search/seq-sumula610/fals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rtlCol="0"/>
          <a:lstStyle/>
          <a:p>
            <a:pPr rtl="0"/>
            <a:r>
              <a:rPr lang="pt-BR" dirty="0"/>
              <a:t>DIREITO PENAL: CRIMES CONTRA O PATRIMÔNIO II</a:t>
            </a:r>
          </a:p>
        </p:txBody>
      </p:sp>
      <p:sp>
        <p:nvSpPr>
          <p:cNvPr id="3" name="Subtítulo 2"/>
          <p:cNvSpPr>
            <a:spLocks noGrp="1"/>
          </p:cNvSpPr>
          <p:nvPr>
            <p:ph type="subTitle" idx="1"/>
          </p:nvPr>
        </p:nvSpPr>
        <p:spPr/>
        <p:txBody>
          <a:bodyPr rtlCol="0">
            <a:normAutofit fontScale="77500" lnSpcReduction="20000"/>
          </a:bodyPr>
          <a:lstStyle/>
          <a:p>
            <a:pPr rtl="0"/>
            <a:r>
              <a:rPr lang="pt-BR" sz="2800" b="1" cap="all" dirty="0"/>
              <a:t>PROFESSOR: Bruno Bortolucci Baghim</a:t>
            </a:r>
          </a:p>
          <a:p>
            <a:pPr rtl="0"/>
            <a:r>
              <a:rPr lang="pt-BR" sz="2800" b="1" cap="all" dirty="0"/>
              <a:t>INSTAGRAM: @PROF.BRUNOBAGHIM</a:t>
            </a:r>
          </a:p>
          <a:p>
            <a:pPr rtl="0"/>
            <a:r>
              <a:rPr lang="pt-BR" sz="2800" b="1" cap="all" dirty="0"/>
              <a:t> </a:t>
            </a:r>
          </a:p>
        </p:txBody>
      </p:sp>
    </p:spTree>
    <p:extLst>
      <p:ext uri="{BB962C8B-B14F-4D97-AF65-F5344CB8AC3E}">
        <p14:creationId xmlns:p14="http://schemas.microsoft.com/office/powerpoint/2010/main" val="2707543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457063" lvl="1" indent="0">
              <a:buNone/>
            </a:pPr>
            <a:r>
              <a:rPr lang="pt-BR" sz="2400" b="1" dirty="0"/>
              <a:t>FORMAS TENTADAS:</a:t>
            </a:r>
          </a:p>
          <a:p>
            <a:pPr marL="457063" lvl="1" indent="0">
              <a:buNone/>
            </a:pPr>
            <a:endParaRPr lang="pt-BR" sz="2400" b="1" dirty="0"/>
          </a:p>
          <a:p>
            <a:pPr marL="457063" lvl="1" indent="0">
              <a:buNone/>
            </a:pPr>
            <a:r>
              <a:rPr lang="pt-BR" sz="2400" b="1" dirty="0"/>
              <a:t>* Caso o agente empregue a violência com a intenção de matar, mas não consegue atingir o resultado, responderá pelo latrocínio tentado;</a:t>
            </a:r>
          </a:p>
          <a:p>
            <a:pPr marL="457063" lvl="1" indent="0">
              <a:buNone/>
            </a:pPr>
            <a:endParaRPr lang="pt-BR" sz="2400" b="1" dirty="0"/>
          </a:p>
          <a:p>
            <a:pPr marL="457063" lvl="1" indent="0">
              <a:buNone/>
            </a:pPr>
            <a:r>
              <a:rPr lang="pt-BR" sz="2400" b="1" dirty="0"/>
              <a:t>** Caso empregue violência com a intenção de provocar lesão grave, mas não alcance o resultado, responderá pela tentativa de roubo qualificado pela lesão grave;</a:t>
            </a:r>
          </a:p>
          <a:p>
            <a:pPr marL="457063" lvl="1" indent="0">
              <a:buNone/>
            </a:pPr>
            <a:endParaRPr lang="pt-BR" b="1" dirty="0"/>
          </a:p>
        </p:txBody>
      </p:sp>
    </p:spTree>
    <p:extLst>
      <p:ext uri="{BB962C8B-B14F-4D97-AF65-F5344CB8AC3E}">
        <p14:creationId xmlns:p14="http://schemas.microsoft.com/office/powerpoint/2010/main" val="923402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457063" lvl="1" indent="0">
              <a:buNone/>
            </a:pPr>
            <a:endParaRPr lang="pt-BR" sz="2400" b="1" dirty="0"/>
          </a:p>
          <a:p>
            <a:pPr marL="457063" lvl="1" indent="0">
              <a:buNone/>
            </a:pPr>
            <a:r>
              <a:rPr lang="pt-BR" sz="2400" b="1" dirty="0"/>
              <a:t>-VÍTIMA MORRE DE ATAQUE CARDÍACO: não configurado o latrocínio, visto que a violência há de ser física e não moral para o resultado do §3º do art. 157;</a:t>
            </a:r>
          </a:p>
          <a:p>
            <a:pPr marL="457063" lvl="1" indent="0">
              <a:buNone/>
            </a:pPr>
            <a:endParaRPr lang="pt-BR" sz="2400" b="1" dirty="0"/>
          </a:p>
          <a:p>
            <a:pPr marL="457063" lvl="1" indent="0">
              <a:buNone/>
            </a:pPr>
            <a:endParaRPr lang="pt-BR" sz="2400" b="1" dirty="0"/>
          </a:p>
          <a:p>
            <a:pPr marL="457063" lvl="1" indent="0">
              <a:buNone/>
            </a:pPr>
            <a:r>
              <a:rPr lang="pt-BR" sz="2400" b="1" dirty="0"/>
              <a:t>-MORTE DO COAUTOR: Embora haja precedentes antigos no sentido de que se configuraria o latrocínio, o melhor entendimento é de que não configura latrocínio, visto que o resultado mais gravoso atinge o próprio sujeito ativo da conduta (posição de </a:t>
            </a:r>
            <a:r>
              <a:rPr lang="pt-BR" sz="2400" b="1" dirty="0" err="1"/>
              <a:t>Delmanto</a:t>
            </a:r>
            <a:r>
              <a:rPr lang="pt-BR" sz="2400" b="1" dirty="0"/>
              <a:t>)</a:t>
            </a:r>
          </a:p>
          <a:p>
            <a:pPr marL="457063" lvl="1" indent="0">
              <a:buNone/>
            </a:pPr>
            <a:endParaRPr lang="pt-BR" b="1" dirty="0"/>
          </a:p>
          <a:p>
            <a:pPr marL="457063" lvl="1" indent="0">
              <a:buNone/>
            </a:pPr>
            <a:endParaRPr lang="pt-BR" b="1" u="sng" dirty="0"/>
          </a:p>
        </p:txBody>
      </p:sp>
    </p:spTree>
    <p:extLst>
      <p:ext uri="{BB962C8B-B14F-4D97-AF65-F5344CB8AC3E}">
        <p14:creationId xmlns:p14="http://schemas.microsoft.com/office/powerpoint/2010/main" val="2630529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457063" lvl="1" indent="0">
              <a:buNone/>
            </a:pPr>
            <a:endParaRPr lang="pt-BR" b="1" dirty="0"/>
          </a:p>
          <a:p>
            <a:pPr marL="0" indent="0" algn="l">
              <a:buNone/>
            </a:pPr>
            <a:r>
              <a:rPr lang="pt-BR" b="1" i="0" dirty="0">
                <a:effectLst>
                  <a:outerShdw blurRad="38100" dist="38100" dir="2700000" algn="tl">
                    <a:srgbClr val="000000">
                      <a:alpha val="43137"/>
                    </a:srgbClr>
                  </a:outerShdw>
                </a:effectLst>
                <a:latin typeface="+mj-lt"/>
              </a:rPr>
              <a:t>Não é possível o reconhecimento da continuidade delitiva entre os crimes de roubo e latrocínio pois, apesar de se tratarem de delitos do mesmo gênero, não são da mesma espécie, devendo incidir a regra do concurso material.</a:t>
            </a:r>
          </a:p>
          <a:p>
            <a:pPr marL="0" indent="0">
              <a:buNone/>
            </a:pPr>
            <a:r>
              <a:rPr lang="pt-BR" i="0" dirty="0">
                <a:effectLst>
                  <a:outerShdw blurRad="38100" dist="38100" dir="2700000" algn="tl">
                    <a:srgbClr val="000000">
                      <a:alpha val="43137"/>
                    </a:srgbClr>
                  </a:outerShdw>
                </a:effectLst>
                <a:latin typeface="+mj-lt"/>
              </a:rPr>
              <a:t>(STJ - HC 222928/SP, Rel. Ministro ROGERIO SCHIETTI CRUZ, julgado em 08/09/2015, </a:t>
            </a:r>
            <a:r>
              <a:rPr lang="pt-BR" i="0" dirty="0" err="1">
                <a:effectLst>
                  <a:outerShdw blurRad="38100" dist="38100" dir="2700000" algn="tl">
                    <a:srgbClr val="000000">
                      <a:alpha val="43137"/>
                    </a:srgbClr>
                  </a:outerShdw>
                </a:effectLst>
                <a:latin typeface="+mj-lt"/>
              </a:rPr>
              <a:t>DJe</a:t>
            </a:r>
            <a:r>
              <a:rPr lang="pt-BR" i="0" dirty="0">
                <a:effectLst>
                  <a:outerShdw blurRad="38100" dist="38100" dir="2700000" algn="tl">
                    <a:srgbClr val="000000">
                      <a:alpha val="43137"/>
                    </a:srgbClr>
                  </a:outerShdw>
                </a:effectLst>
                <a:latin typeface="+mj-lt"/>
              </a:rPr>
              <a:t> 29/09/2015; HC 212430/SP, Rel. Ministro NEFI CORDEIRO, julgado em 25/08/2015, </a:t>
            </a:r>
            <a:r>
              <a:rPr lang="pt-BR" i="0" dirty="0" err="1">
                <a:effectLst>
                  <a:outerShdw blurRad="38100" dist="38100" dir="2700000" algn="tl">
                    <a:srgbClr val="000000">
                      <a:alpha val="43137"/>
                    </a:srgbClr>
                  </a:outerShdw>
                </a:effectLst>
                <a:latin typeface="+mj-lt"/>
              </a:rPr>
              <a:t>DJe</a:t>
            </a:r>
            <a:r>
              <a:rPr lang="pt-BR" i="0" dirty="0">
                <a:effectLst>
                  <a:outerShdw blurRad="38100" dist="38100" dir="2700000" algn="tl">
                    <a:srgbClr val="000000">
                      <a:alpha val="43137"/>
                    </a:srgbClr>
                  </a:outerShdw>
                </a:effectLst>
                <a:latin typeface="+mj-lt"/>
              </a:rPr>
              <a:t> 15/09/2015)</a:t>
            </a:r>
          </a:p>
          <a:p>
            <a:pPr marL="457063" lvl="1" indent="0">
              <a:buNone/>
            </a:pPr>
            <a:endParaRPr lang="pt-BR" b="1" dirty="0"/>
          </a:p>
          <a:p>
            <a:pPr marL="457063" lvl="1" indent="0">
              <a:buNone/>
            </a:pPr>
            <a:endParaRPr lang="pt-BR" b="1" u="sng" dirty="0"/>
          </a:p>
        </p:txBody>
      </p:sp>
    </p:spTree>
    <p:extLst>
      <p:ext uri="{BB962C8B-B14F-4D97-AF65-F5344CB8AC3E}">
        <p14:creationId xmlns:p14="http://schemas.microsoft.com/office/powerpoint/2010/main" val="4135659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lnSpcReduction="10000"/>
          </a:bodyPr>
          <a:lstStyle/>
          <a:p>
            <a:pPr marL="0" indent="0">
              <a:buNone/>
            </a:pPr>
            <a:r>
              <a:rPr lang="pt-BR" b="1" i="0" dirty="0">
                <a:effectLst/>
                <a:latin typeface="+mj-lt"/>
              </a:rPr>
              <a:t>Há concurso formal impróprio no crime de latrocínio nas hipóteses em que o agente, mediante uma única subtração patrimonial provoca, com desígnios autônomos, dois ou mais resultados morte.</a:t>
            </a:r>
          </a:p>
          <a:p>
            <a:pPr marL="0" indent="0">
              <a:buNone/>
            </a:pPr>
            <a:r>
              <a:rPr lang="pt-BR" dirty="0">
                <a:effectLst/>
                <a:latin typeface="+mj-lt"/>
              </a:rPr>
              <a:t>(STJ - </a:t>
            </a:r>
            <a:r>
              <a:rPr lang="pt-BR" b="0" i="0" dirty="0">
                <a:effectLst/>
                <a:latin typeface="+mj-lt"/>
              </a:rPr>
              <a:t>HC 336680/PR, Rel. Ministro JORGE MUSSI, QUINTA TURMA, julgado em 17/11/2015, </a:t>
            </a:r>
            <a:r>
              <a:rPr lang="pt-BR" b="0" i="0" dirty="0" err="1">
                <a:effectLst/>
                <a:latin typeface="+mj-lt"/>
              </a:rPr>
              <a:t>DJe</a:t>
            </a:r>
            <a:r>
              <a:rPr lang="pt-BR" b="0" i="0" dirty="0">
                <a:effectLst/>
                <a:latin typeface="+mj-lt"/>
              </a:rPr>
              <a:t> 26/11/2015; HC 291724/RJ, Rel. Ministro REYNALDO SOARES DA FONSECA, QUINTA TURMA, julgado em 20/08/2015, </a:t>
            </a:r>
            <a:r>
              <a:rPr lang="pt-BR" b="0" i="0" dirty="0" err="1">
                <a:effectLst/>
                <a:latin typeface="+mj-lt"/>
              </a:rPr>
              <a:t>DJe</a:t>
            </a:r>
            <a:r>
              <a:rPr lang="pt-BR" b="0" i="0" dirty="0">
                <a:effectLst/>
                <a:latin typeface="+mj-lt"/>
              </a:rPr>
              <a:t> 28/08/2015)</a:t>
            </a:r>
          </a:p>
          <a:p>
            <a:pPr marL="0" indent="0">
              <a:buNone/>
            </a:pPr>
            <a:r>
              <a:rPr lang="pt-BR" sz="2200" b="0" i="0" dirty="0">
                <a:effectLst/>
                <a:latin typeface="+mj-lt"/>
              </a:rPr>
              <a:t>*CP, Art. 70 - Quando o agente, mediante uma só ação ou omissão, pratica dois ou mais crimes, idênticos ou não, </a:t>
            </a:r>
            <a:r>
              <a:rPr lang="pt-BR" sz="2200" b="0" i="0" dirty="0" err="1">
                <a:effectLst/>
                <a:latin typeface="+mj-lt"/>
              </a:rPr>
              <a:t>aplica-se-lhe</a:t>
            </a:r>
            <a:r>
              <a:rPr lang="pt-BR" sz="2200" b="0" i="0" dirty="0">
                <a:effectLst/>
                <a:latin typeface="+mj-lt"/>
              </a:rPr>
              <a:t> a mais grave das penas cabíveis ou, se iguais, somente uma delas, mas aumentada, em qualquer caso, de um sexto até metade. As penas aplicam-se, entretanto, </a:t>
            </a:r>
            <a:r>
              <a:rPr lang="pt-BR" sz="2200" b="1" i="0" u="sng" dirty="0">
                <a:effectLst/>
                <a:latin typeface="+mj-lt"/>
              </a:rPr>
              <a:t>cumulativamente</a:t>
            </a:r>
            <a:r>
              <a:rPr lang="pt-BR" sz="2200" b="0" i="0" dirty="0">
                <a:effectLst/>
                <a:latin typeface="+mj-lt"/>
              </a:rPr>
              <a:t>, se a ação ou omissão é dolosa e os crimes concorrentes resultam de </a:t>
            </a:r>
            <a:r>
              <a:rPr lang="pt-BR" sz="2200" b="1" i="0" u="sng" dirty="0">
                <a:effectLst/>
                <a:latin typeface="+mj-lt"/>
              </a:rPr>
              <a:t>desígnios autônomos</a:t>
            </a:r>
            <a:r>
              <a:rPr lang="pt-BR" sz="2200" b="0" i="0" dirty="0">
                <a:effectLst/>
                <a:latin typeface="+mj-lt"/>
              </a:rPr>
              <a:t>, consoante o disposto no artigo anterior</a:t>
            </a:r>
            <a:endParaRPr lang="pt-BR" sz="2200" b="1" dirty="0">
              <a:latin typeface="+mj-lt"/>
            </a:endParaRPr>
          </a:p>
          <a:p>
            <a:pPr marL="457063" lvl="1" indent="0">
              <a:buNone/>
            </a:pPr>
            <a:endParaRPr lang="pt-BR" b="1" u="sng" dirty="0"/>
          </a:p>
        </p:txBody>
      </p:sp>
    </p:spTree>
    <p:extLst>
      <p:ext uri="{BB962C8B-B14F-4D97-AF65-F5344CB8AC3E}">
        <p14:creationId xmlns:p14="http://schemas.microsoft.com/office/powerpoint/2010/main" val="1930158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0" indent="0">
              <a:buNone/>
            </a:pPr>
            <a:r>
              <a:rPr lang="pt-BR" b="1" i="0" dirty="0">
                <a:effectLst/>
                <a:latin typeface="+mj-lt"/>
              </a:rPr>
              <a:t>ERRO NA EXECUÇÃO (ABERRATIO ICTUS) – CP 73:</a:t>
            </a:r>
          </a:p>
          <a:p>
            <a:pPr marL="0" indent="0">
              <a:buNone/>
            </a:pPr>
            <a:r>
              <a:rPr lang="pt-BR" b="1" dirty="0">
                <a:effectLst/>
                <a:latin typeface="+mj-lt"/>
              </a:rPr>
              <a:t>Querendo matar a vítima, o agente erra e atinge um de seus comparsas, que vem a óbito; configura-se o latrocínio consumado;</a:t>
            </a:r>
            <a:r>
              <a:rPr lang="pt-BR" b="1" i="0" dirty="0">
                <a:effectLst/>
                <a:latin typeface="+mj-lt"/>
              </a:rPr>
              <a:t> </a:t>
            </a:r>
          </a:p>
          <a:p>
            <a:pPr marL="0" indent="0">
              <a:buNone/>
            </a:pPr>
            <a:endParaRPr lang="pt-BR" sz="2200" b="1" dirty="0">
              <a:effectLst/>
              <a:latin typeface="+mj-lt"/>
            </a:endParaRPr>
          </a:p>
          <a:p>
            <a:pPr marL="0" indent="0">
              <a:buNone/>
            </a:pPr>
            <a:r>
              <a:rPr lang="pt-BR" sz="2000" b="1" dirty="0">
                <a:effectLst/>
                <a:latin typeface="+mj-lt"/>
              </a:rPr>
              <a:t>*CP</a:t>
            </a:r>
            <a:r>
              <a:rPr lang="pt-BR" sz="2000" b="0" i="0" dirty="0">
                <a:effectLst/>
                <a:latin typeface="+mj-lt"/>
              </a:rPr>
              <a:t>  Art. 73 - Quando, por acidente ou erro no uso dos meios de execução, o agente, ao invés de atingir a pessoa que pretendia ofender, atinge pessoa diversa, responde como se tivesse praticado o crime contra aquela, atendendo-se ao disposto no § 3º do art. 20 deste Código. No caso de ser também atingida a pessoa que o agente pretendia ofender, aplica-se a regra do art. 70 deste Código. </a:t>
            </a:r>
            <a:endParaRPr lang="pt-BR" sz="2000" b="1" dirty="0">
              <a:latin typeface="+mj-lt"/>
            </a:endParaRPr>
          </a:p>
          <a:p>
            <a:pPr marL="457063" lvl="1" indent="0">
              <a:buNone/>
            </a:pPr>
            <a:endParaRPr lang="pt-BR" b="1" u="sng" dirty="0"/>
          </a:p>
        </p:txBody>
      </p:sp>
    </p:spTree>
    <p:extLst>
      <p:ext uri="{BB962C8B-B14F-4D97-AF65-F5344CB8AC3E}">
        <p14:creationId xmlns:p14="http://schemas.microsoft.com/office/powerpoint/2010/main" val="3273796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457063" lvl="1" indent="0">
              <a:buNone/>
            </a:pPr>
            <a:r>
              <a:rPr lang="pt-BR" b="1" dirty="0"/>
              <a:t>TESES DEFENSIVAS:</a:t>
            </a:r>
          </a:p>
          <a:p>
            <a:pPr marL="457063" lvl="1" indent="0">
              <a:buNone/>
            </a:pPr>
            <a:endParaRPr lang="pt-BR" b="1" dirty="0"/>
          </a:p>
          <a:p>
            <a:pPr lvl="1">
              <a:buFontTx/>
              <a:buChar char="-"/>
            </a:pPr>
            <a:r>
              <a:rPr lang="pt-BR" b="1" dirty="0"/>
              <a:t>Deve haver dolo ou culpa na conduta do agente geradora do resultado lesão corporal grave ou morte</a:t>
            </a:r>
          </a:p>
          <a:p>
            <a:pPr lvl="1">
              <a:buFontTx/>
              <a:buChar char="-"/>
            </a:pPr>
            <a:endParaRPr lang="pt-BR" b="1" dirty="0"/>
          </a:p>
          <a:p>
            <a:pPr lvl="1">
              <a:buFontTx/>
              <a:buChar char="-"/>
            </a:pPr>
            <a:r>
              <a:rPr lang="pt-BR" b="1" dirty="0"/>
              <a:t>RECONHECIMENTO DE DESÍGNIOS AUTÔNOMOS (Crime contra a vida + delito patrimonial; Ex.: homicídio, sendo que apenas após a morte o agente decide subtrair algum bem da vítima)</a:t>
            </a:r>
          </a:p>
          <a:p>
            <a:pPr lvl="1">
              <a:buFontTx/>
              <a:buChar char="-"/>
            </a:pPr>
            <a:endParaRPr lang="pt-BR" b="1" dirty="0"/>
          </a:p>
          <a:p>
            <a:pPr lvl="1">
              <a:buFontTx/>
              <a:buChar char="-"/>
            </a:pPr>
            <a:r>
              <a:rPr lang="pt-BR" b="1" dirty="0"/>
              <a:t>COOPERAÇÃO DOLOSAMENTE DISTINTA:</a:t>
            </a:r>
          </a:p>
          <a:p>
            <a:pPr marL="457063" lvl="1" indent="0">
              <a:buNone/>
            </a:pPr>
            <a:r>
              <a:rPr lang="pt-BR" b="1" i="0" dirty="0">
                <a:effectLst/>
                <a:latin typeface="+mj-lt"/>
              </a:rPr>
              <a:t> </a:t>
            </a:r>
            <a:r>
              <a:rPr lang="pt-BR" b="1" i="0" dirty="0">
                <a:effectLst>
                  <a:outerShdw blurRad="38100" dist="38100" dir="2700000" algn="tl">
                    <a:srgbClr val="000000">
                      <a:alpha val="43137"/>
                    </a:srgbClr>
                  </a:outerShdw>
                </a:effectLst>
                <a:latin typeface="+mj-lt"/>
              </a:rPr>
              <a:t>CP, art. 29, § 2º - Se algum dos concorrentes quis participar de crime menos grave, ser-lhe-á aplicada a pena deste; essa pena será aumentada até metade, na hipótese de ter sido previsível o resultado mais grave</a:t>
            </a:r>
            <a:endParaRPr lang="pt-BR" b="1" u="sng"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1779663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fontScale="92500" lnSpcReduction="20000"/>
          </a:bodyPr>
          <a:lstStyle/>
          <a:p>
            <a:pPr marL="0" indent="0" algn="just">
              <a:buNone/>
            </a:pPr>
            <a:r>
              <a:rPr lang="pt-BR" b="1" i="0" dirty="0">
                <a:effectLst>
                  <a:outerShdw blurRad="38100" dist="38100" dir="2700000" algn="tl">
                    <a:srgbClr val="000000">
                      <a:alpha val="43137"/>
                    </a:srgbClr>
                  </a:outerShdw>
                </a:effectLst>
                <a:latin typeface="+mj-lt"/>
              </a:rPr>
              <a:t>Extorsão</a:t>
            </a:r>
          </a:p>
          <a:p>
            <a:pPr marL="0" indent="0" algn="just">
              <a:buNone/>
            </a:pPr>
            <a:r>
              <a:rPr lang="pt-BR" b="0" i="0" dirty="0">
                <a:effectLst>
                  <a:outerShdw blurRad="38100" dist="38100" dir="2700000" algn="tl">
                    <a:srgbClr val="000000">
                      <a:alpha val="43137"/>
                    </a:srgbClr>
                  </a:outerShdw>
                </a:effectLst>
                <a:latin typeface="+mj-lt"/>
              </a:rPr>
              <a:t>Art. 158 - </a:t>
            </a:r>
            <a:r>
              <a:rPr lang="pt-BR" b="1" i="0" u="sng" dirty="0">
                <a:effectLst>
                  <a:outerShdw blurRad="38100" dist="38100" dir="2700000" algn="tl">
                    <a:srgbClr val="000000">
                      <a:alpha val="43137"/>
                    </a:srgbClr>
                  </a:outerShdw>
                </a:effectLst>
                <a:latin typeface="+mj-lt"/>
              </a:rPr>
              <a:t>Constranger alguém</a:t>
            </a:r>
            <a:r>
              <a:rPr lang="pt-BR" b="0" i="0" dirty="0">
                <a:effectLst>
                  <a:outerShdw blurRad="38100" dist="38100" dir="2700000" algn="tl">
                    <a:srgbClr val="000000">
                      <a:alpha val="43137"/>
                    </a:srgbClr>
                  </a:outerShdw>
                </a:effectLst>
                <a:latin typeface="+mj-lt"/>
              </a:rPr>
              <a:t>, mediante violência ou grave ameaça, e com o intuito de obter para si ou para outrem indevida vantagem econômica, a fazer, tolerar que se faça ou deixar de fazer alguma coisa:</a:t>
            </a:r>
          </a:p>
          <a:p>
            <a:pPr marL="0" indent="0" algn="just">
              <a:buNone/>
            </a:pPr>
            <a:r>
              <a:rPr lang="pt-BR" b="0" i="0" dirty="0">
                <a:effectLst>
                  <a:outerShdw blurRad="38100" dist="38100" dir="2700000" algn="tl">
                    <a:srgbClr val="000000">
                      <a:alpha val="43137"/>
                    </a:srgbClr>
                  </a:outerShdw>
                </a:effectLst>
                <a:latin typeface="+mj-lt"/>
              </a:rPr>
              <a:t>Pena - reclusão, de quatro a dez anos, e multa.</a:t>
            </a:r>
          </a:p>
          <a:p>
            <a:pPr marL="0" indent="0" algn="just">
              <a:buNone/>
            </a:pPr>
            <a:r>
              <a:rPr lang="pt-BR" b="0" i="0" dirty="0">
                <a:effectLst>
                  <a:outerShdw blurRad="38100" dist="38100" dir="2700000" algn="tl">
                    <a:srgbClr val="000000">
                      <a:alpha val="43137"/>
                    </a:srgbClr>
                  </a:outerShdw>
                </a:effectLst>
                <a:latin typeface="+mj-lt"/>
              </a:rPr>
              <a:t>§ 1º - Se o crime é cometido por duas ou mais pessoas, ou com emprego de arma, aumenta-se a pena de um terço até metade.</a:t>
            </a:r>
          </a:p>
          <a:p>
            <a:pPr marL="0" indent="0" algn="just">
              <a:buNone/>
            </a:pPr>
            <a:r>
              <a:rPr lang="pt-BR" b="0" i="0" dirty="0">
                <a:effectLst>
                  <a:outerShdw blurRad="38100" dist="38100" dir="2700000" algn="tl">
                    <a:srgbClr val="000000">
                      <a:alpha val="43137"/>
                    </a:srgbClr>
                  </a:outerShdw>
                </a:effectLst>
                <a:latin typeface="+mj-lt"/>
              </a:rPr>
              <a:t>§ 2º - Aplica-se à extorsão praticada mediante violência o disposto no § 3º do artigo anterior.                   </a:t>
            </a:r>
          </a:p>
          <a:p>
            <a:pPr marL="0" indent="0" algn="just">
              <a:buNone/>
            </a:pPr>
            <a:r>
              <a:rPr lang="pt-BR" b="0" i="0" dirty="0">
                <a:effectLst>
                  <a:outerShdw blurRad="38100" dist="38100" dir="2700000" algn="tl">
                    <a:srgbClr val="000000">
                      <a:alpha val="43137"/>
                    </a:srgbClr>
                  </a:outerShdw>
                </a:effectLst>
                <a:latin typeface="+mj-lt"/>
              </a:rPr>
              <a:t>§ 3</a:t>
            </a:r>
            <a:r>
              <a:rPr lang="pt-BR" b="0" i="0" u="sng" baseline="30000" dirty="0">
                <a:effectLst>
                  <a:outerShdw blurRad="38100" dist="38100" dir="2700000" algn="tl">
                    <a:srgbClr val="000000">
                      <a:alpha val="43137"/>
                    </a:srgbClr>
                  </a:outerShdw>
                </a:effectLst>
                <a:latin typeface="+mj-lt"/>
              </a:rPr>
              <a:t>o</a:t>
            </a:r>
            <a:r>
              <a:rPr lang="pt-BR" b="0" i="0" dirty="0">
                <a:effectLst>
                  <a:outerShdw blurRad="38100" dist="38100" dir="2700000" algn="tl">
                    <a:srgbClr val="000000">
                      <a:alpha val="43137"/>
                    </a:srgbClr>
                  </a:outerShdw>
                </a:effectLst>
                <a:latin typeface="+mj-lt"/>
              </a:rPr>
              <a:t>  Se o crime é cometido mediante a restrição da liberdade da vítima, e essa condição é necessária para a obtenção da vantagem econômica, a pena é de reclusão, de 6 (seis) a 12 (doze) anos, além da multa; se resulta lesão corporal grave ou morte, aplicam-se as penas previstas no art. 159, §§ 2</a:t>
            </a:r>
            <a:r>
              <a:rPr lang="pt-BR" b="0" i="0" u="sng" baseline="30000" dirty="0">
                <a:effectLst>
                  <a:outerShdw blurRad="38100" dist="38100" dir="2700000" algn="tl">
                    <a:srgbClr val="000000">
                      <a:alpha val="43137"/>
                    </a:srgbClr>
                  </a:outerShdw>
                </a:effectLst>
                <a:latin typeface="+mj-lt"/>
              </a:rPr>
              <a:t>o</a:t>
            </a:r>
            <a:r>
              <a:rPr lang="pt-BR" b="0" i="0" dirty="0">
                <a:effectLst>
                  <a:outerShdw blurRad="38100" dist="38100" dir="2700000" algn="tl">
                    <a:srgbClr val="000000">
                      <a:alpha val="43137"/>
                    </a:srgbClr>
                  </a:outerShdw>
                </a:effectLst>
                <a:latin typeface="+mj-lt"/>
              </a:rPr>
              <a:t> e 3</a:t>
            </a:r>
            <a:r>
              <a:rPr lang="pt-BR" b="0" i="0" u="sng" baseline="30000" dirty="0">
                <a:effectLst>
                  <a:outerShdw blurRad="38100" dist="38100" dir="2700000" algn="tl">
                    <a:srgbClr val="000000">
                      <a:alpha val="43137"/>
                    </a:srgbClr>
                  </a:outerShdw>
                </a:effectLst>
                <a:latin typeface="+mj-lt"/>
              </a:rPr>
              <a:t>o</a:t>
            </a:r>
            <a:r>
              <a:rPr lang="pt-BR" b="0" i="0" dirty="0">
                <a:effectLst>
                  <a:outerShdw blurRad="38100" dist="38100" dir="2700000" algn="tl">
                    <a:srgbClr val="000000">
                      <a:alpha val="43137"/>
                    </a:srgbClr>
                  </a:outerShdw>
                </a:effectLst>
                <a:latin typeface="+mj-lt"/>
              </a:rPr>
              <a:t>, respectivamente.                </a:t>
            </a:r>
          </a:p>
        </p:txBody>
      </p:sp>
    </p:spTree>
    <p:extLst>
      <p:ext uri="{BB962C8B-B14F-4D97-AF65-F5344CB8AC3E}">
        <p14:creationId xmlns:p14="http://schemas.microsoft.com/office/powerpoint/2010/main" val="1626991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0" indent="0" algn="just">
              <a:buNone/>
            </a:pPr>
            <a:r>
              <a:rPr lang="pt-BR" b="1" i="0" dirty="0">
                <a:effectLst>
                  <a:outerShdw blurRad="38100" dist="38100" dir="2700000" algn="tl">
                    <a:srgbClr val="000000">
                      <a:alpha val="43137"/>
                    </a:srgbClr>
                  </a:outerShdw>
                </a:effectLst>
                <a:latin typeface="+mj-lt"/>
              </a:rPr>
              <a:t>Extorsão </a:t>
            </a:r>
            <a:r>
              <a:rPr lang="pt-BR" b="1" i="0" dirty="0">
                <a:effectLst>
                  <a:outerShdw blurRad="38100" dist="38100" dir="2700000" algn="tl">
                    <a:srgbClr val="000000">
                      <a:alpha val="43137"/>
                    </a:srgbClr>
                  </a:outerShdw>
                </a:effectLst>
                <a:latin typeface="+mj-lt"/>
                <a:sym typeface="Wingdings" panose="05000000000000000000" pitchFamily="2" charset="2"/>
              </a:rPr>
              <a:t> </a:t>
            </a:r>
            <a:r>
              <a:rPr lang="pt-BR" b="1" i="0" u="sng" dirty="0">
                <a:effectLst>
                  <a:outerShdw blurRad="38100" dist="38100" dir="2700000" algn="tl">
                    <a:srgbClr val="000000">
                      <a:alpha val="43137"/>
                    </a:srgbClr>
                  </a:outerShdw>
                </a:effectLst>
                <a:latin typeface="+mj-lt"/>
              </a:rPr>
              <a:t>Consumação:</a:t>
            </a:r>
          </a:p>
          <a:p>
            <a:pPr algn="just">
              <a:buFontTx/>
              <a:buChar char="-"/>
            </a:pPr>
            <a:endParaRPr lang="pt-BR" b="1" u="sng" dirty="0">
              <a:effectLst>
                <a:outerShdw blurRad="38100" dist="38100" dir="2700000" algn="tl">
                  <a:srgbClr val="000000">
                    <a:alpha val="43137"/>
                  </a:srgbClr>
                </a:outerShdw>
              </a:effectLst>
              <a:latin typeface="+mj-lt"/>
            </a:endParaRPr>
          </a:p>
          <a:p>
            <a:pPr marL="0" indent="0" algn="l">
              <a:buNone/>
            </a:pPr>
            <a:r>
              <a:rPr lang="pt-BR" b="1" i="0" dirty="0">
                <a:effectLst/>
                <a:latin typeface="+mj-lt"/>
              </a:rPr>
              <a:t>O crime de extorsão é formal e consuma-se no momento em que a violência ou a grave ameaça é exercida, independentemente da obtenção da vantagem indevida.</a:t>
            </a:r>
            <a:r>
              <a:rPr lang="pt-BR" b="0" i="0" dirty="0">
                <a:effectLst/>
                <a:latin typeface="+mj-lt"/>
              </a:rPr>
              <a:t>(STJ - </a:t>
            </a:r>
            <a:r>
              <a:rPr lang="pt-BR" b="0" i="0" dirty="0" err="1">
                <a:effectLst/>
                <a:latin typeface="+mj-lt"/>
              </a:rPr>
              <a:t>REsp</a:t>
            </a:r>
            <a:r>
              <a:rPr lang="pt-BR" b="0" i="0" dirty="0">
                <a:effectLst/>
                <a:latin typeface="+mj-lt"/>
              </a:rPr>
              <a:t> 1467129/SC, Rel. Ministro ROGERIO SCHIETTI CRUZ, Julgado em 02/05/2017,DJE 11/05/2017)</a:t>
            </a:r>
          </a:p>
          <a:p>
            <a:pPr marL="0" indent="0" algn="just">
              <a:buNone/>
            </a:pPr>
            <a:endParaRPr lang="pt-BR" b="1" i="0"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4092556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0" indent="0" algn="just">
              <a:buNone/>
            </a:pPr>
            <a:r>
              <a:rPr lang="pt-BR" b="1" i="0" dirty="0">
                <a:effectLst>
                  <a:outerShdw blurRad="38100" dist="38100" dir="2700000" algn="tl">
                    <a:srgbClr val="000000">
                      <a:alpha val="43137"/>
                    </a:srgbClr>
                  </a:outerShdw>
                </a:effectLst>
                <a:latin typeface="+mj-lt"/>
              </a:rPr>
              <a:t>Extorsão</a:t>
            </a:r>
          </a:p>
          <a:p>
            <a:pPr marL="0" indent="0" algn="just">
              <a:buNone/>
            </a:pPr>
            <a:endParaRPr lang="pt-BR" b="1" dirty="0">
              <a:effectLst>
                <a:outerShdw blurRad="38100" dist="38100" dir="2700000" algn="tl">
                  <a:srgbClr val="000000">
                    <a:alpha val="43137"/>
                  </a:srgbClr>
                </a:outerShdw>
              </a:effectLst>
              <a:latin typeface="+mj-lt"/>
            </a:endParaRPr>
          </a:p>
          <a:p>
            <a:pPr algn="just">
              <a:buFontTx/>
              <a:buChar char="-"/>
            </a:pPr>
            <a:r>
              <a:rPr lang="pt-BR" b="1" i="0" u="sng" dirty="0">
                <a:effectLst>
                  <a:outerShdw blurRad="38100" dist="38100" dir="2700000" algn="tl">
                    <a:srgbClr val="000000">
                      <a:alpha val="43137"/>
                    </a:srgbClr>
                  </a:outerShdw>
                </a:effectLst>
                <a:latin typeface="+mj-lt"/>
              </a:rPr>
              <a:t>Diferença com o roubo: </a:t>
            </a:r>
          </a:p>
          <a:p>
            <a:pPr marL="0" indent="0" algn="just">
              <a:buNone/>
            </a:pPr>
            <a:r>
              <a:rPr lang="pt-BR" b="1" dirty="0">
                <a:effectLst>
                  <a:outerShdw blurRad="38100" dist="38100" dir="2700000" algn="tl">
                    <a:srgbClr val="000000">
                      <a:alpha val="43137"/>
                    </a:srgbClr>
                  </a:outerShdw>
                </a:effectLst>
                <a:latin typeface="+mj-lt"/>
              </a:rPr>
              <a:t>* </a:t>
            </a:r>
            <a:r>
              <a:rPr lang="pt-BR" i="0" dirty="0">
                <a:effectLst>
                  <a:outerShdw blurRad="38100" dist="38100" dir="2700000" algn="tl">
                    <a:srgbClr val="000000">
                      <a:alpha val="43137"/>
                    </a:srgbClr>
                  </a:outerShdw>
                </a:effectLst>
                <a:latin typeface="+mj-lt"/>
              </a:rPr>
              <a:t>na extorsão, é imprescindível a atuação da vítima para que se aperfeiçoe a vantagem patrimonial; </a:t>
            </a:r>
          </a:p>
          <a:p>
            <a:pPr marL="0" indent="0" algn="just">
              <a:buNone/>
            </a:pPr>
            <a:r>
              <a:rPr lang="pt-BR" dirty="0">
                <a:effectLst>
                  <a:outerShdw blurRad="38100" dist="38100" dir="2700000" algn="tl">
                    <a:srgbClr val="000000">
                      <a:alpha val="43137"/>
                    </a:srgbClr>
                  </a:outerShdw>
                </a:effectLst>
                <a:latin typeface="+mj-lt"/>
              </a:rPr>
              <a:t>* </a:t>
            </a:r>
            <a:r>
              <a:rPr lang="pt-BR" i="0" dirty="0">
                <a:effectLst>
                  <a:outerShdw blurRad="38100" dist="38100" dir="2700000" algn="tl">
                    <a:srgbClr val="000000">
                      <a:alpha val="43137"/>
                    </a:srgbClr>
                  </a:outerShdw>
                </a:effectLst>
                <a:latin typeface="+mj-lt"/>
              </a:rPr>
              <a:t>no roubo, é dispensável a atuação do ofendido;</a:t>
            </a:r>
          </a:p>
          <a:p>
            <a:pPr marL="0" indent="0" algn="just">
              <a:buNone/>
            </a:pPr>
            <a:r>
              <a:rPr lang="pt-BR" b="1" i="0" dirty="0">
                <a:effectLst>
                  <a:outerShdw blurRad="38100" dist="38100" dir="2700000" algn="tl">
                    <a:srgbClr val="000000">
                      <a:alpha val="43137"/>
                    </a:srgbClr>
                  </a:outerShdw>
                </a:effectLst>
                <a:latin typeface="+mj-lt"/>
              </a:rPr>
              <a:t>* Na extorsão, é possível que a “indevida vantagem econômica” abranja bens imóveis;</a:t>
            </a:r>
          </a:p>
        </p:txBody>
      </p:sp>
    </p:spTree>
    <p:extLst>
      <p:ext uri="{BB962C8B-B14F-4D97-AF65-F5344CB8AC3E}">
        <p14:creationId xmlns:p14="http://schemas.microsoft.com/office/powerpoint/2010/main" val="41072393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0" indent="0" algn="just">
              <a:buNone/>
            </a:pPr>
            <a:r>
              <a:rPr lang="pt-BR" b="1" i="0" dirty="0">
                <a:effectLst>
                  <a:outerShdw blurRad="38100" dist="38100" dir="2700000" algn="tl">
                    <a:srgbClr val="000000">
                      <a:alpha val="43137"/>
                    </a:srgbClr>
                  </a:outerShdw>
                </a:effectLst>
                <a:latin typeface="+mj-lt"/>
              </a:rPr>
              <a:t>Extorsão</a:t>
            </a:r>
          </a:p>
          <a:p>
            <a:pPr marL="0" indent="0" algn="just">
              <a:buNone/>
            </a:pPr>
            <a:endParaRPr lang="pt-BR" b="1" dirty="0">
              <a:effectLst>
                <a:outerShdw blurRad="38100" dist="38100" dir="2700000" algn="tl">
                  <a:srgbClr val="000000">
                    <a:alpha val="43137"/>
                  </a:srgbClr>
                </a:outerShdw>
              </a:effectLst>
              <a:latin typeface="+mj-lt"/>
            </a:endParaRPr>
          </a:p>
          <a:p>
            <a:pPr marL="0" indent="0" algn="l">
              <a:buNone/>
            </a:pPr>
            <a:r>
              <a:rPr lang="pt-BR" b="1" i="0" dirty="0">
                <a:effectLst/>
                <a:latin typeface="+mj-lt"/>
              </a:rPr>
              <a:t>No crime de extorsão, a ameaça a que se refere o </a:t>
            </a:r>
            <a:r>
              <a:rPr lang="pt-BR" b="1" i="1" dirty="0">
                <a:effectLst/>
                <a:latin typeface="+mj-lt"/>
              </a:rPr>
              <a:t>caput</a:t>
            </a:r>
            <a:r>
              <a:rPr lang="pt-BR" b="1" i="0" dirty="0">
                <a:effectLst/>
                <a:latin typeface="+mj-lt"/>
              </a:rPr>
              <a:t> do art. 158 do CP, exercida com o fim de obter a indevida vantagem econômica, pode ter por conteúdo </a:t>
            </a:r>
            <a:r>
              <a:rPr lang="pt-BR" b="1" i="0" u="sng" dirty="0">
                <a:effectLst/>
                <a:latin typeface="+mj-lt"/>
              </a:rPr>
              <a:t>grave dano aos bens da ví</a:t>
            </a:r>
            <a:r>
              <a:rPr lang="pt-BR" b="1" i="0" dirty="0">
                <a:effectLst/>
                <a:latin typeface="+mj-lt"/>
              </a:rPr>
              <a:t>tima.</a:t>
            </a:r>
          </a:p>
          <a:p>
            <a:pPr marL="0" indent="0" algn="just">
              <a:buNone/>
            </a:pPr>
            <a:r>
              <a:rPr lang="pt-BR" b="0" i="0" dirty="0">
                <a:effectLst/>
                <a:latin typeface="+mj-lt"/>
              </a:rPr>
              <a:t>(HC 343825/SC, Rel. Ministro RIBEIRO DANTAS, QUINTA </a:t>
            </a:r>
            <a:r>
              <a:rPr lang="pt-BR" b="0" i="0" dirty="0" err="1">
                <a:effectLst/>
                <a:latin typeface="+mj-lt"/>
              </a:rPr>
              <a:t>TURMA,Julgado</a:t>
            </a:r>
            <a:r>
              <a:rPr lang="pt-BR" b="0" i="0" dirty="0">
                <a:effectLst/>
                <a:latin typeface="+mj-lt"/>
              </a:rPr>
              <a:t> em 15/09/2016,DJE 21/09/2016)</a:t>
            </a:r>
          </a:p>
        </p:txBody>
      </p:sp>
    </p:spTree>
    <p:extLst>
      <p:ext uri="{BB962C8B-B14F-4D97-AF65-F5344CB8AC3E}">
        <p14:creationId xmlns:p14="http://schemas.microsoft.com/office/powerpoint/2010/main" val="21992466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p:txBody>
          <a:bodyPr>
            <a:normAutofit fontScale="92500" lnSpcReduction="20000"/>
          </a:bodyPr>
          <a:lstStyle/>
          <a:p>
            <a:pPr marL="0" indent="0">
              <a:buNone/>
            </a:pPr>
            <a:r>
              <a:rPr lang="pt-BR" b="1" dirty="0"/>
              <a:t>ROUBO PRÓPRIO</a:t>
            </a:r>
          </a:p>
          <a:p>
            <a:pPr marL="0" indent="0">
              <a:buNone/>
            </a:pPr>
            <a:r>
              <a:rPr lang="pt-BR" dirty="0"/>
              <a:t>Art. 157 - Subtrair coisa móvel alheia, para si ou para outrem, mediante grave ameaça ou violência a pessoa, ou depois de havê-la, por qualquer meio, reduzido à impossibilidade de resistência:</a:t>
            </a:r>
          </a:p>
          <a:p>
            <a:pPr marL="0" indent="0">
              <a:buNone/>
            </a:pPr>
            <a:endParaRPr lang="pt-BR" dirty="0"/>
          </a:p>
          <a:p>
            <a:pPr marL="0" indent="0">
              <a:buNone/>
            </a:pPr>
            <a:r>
              <a:rPr lang="pt-BR" dirty="0"/>
              <a:t>Pena - reclusão, de quatro a dez anos, e multa.</a:t>
            </a:r>
          </a:p>
          <a:p>
            <a:pPr marL="0" indent="0">
              <a:buNone/>
            </a:pPr>
            <a:endParaRPr lang="pt-BR" b="1" dirty="0"/>
          </a:p>
          <a:p>
            <a:pPr marL="0" indent="0">
              <a:buNone/>
            </a:pPr>
            <a:r>
              <a:rPr lang="pt-BR" b="1" dirty="0"/>
              <a:t>ROUBO IMPRÓPRIO</a:t>
            </a:r>
          </a:p>
          <a:p>
            <a:pPr marL="0" indent="0">
              <a:buNone/>
            </a:pPr>
            <a:r>
              <a:rPr lang="pt-BR" dirty="0"/>
              <a:t>§ 1º - Na mesma pena incorre quem, logo depois de subtraída a coisa, emprega violência contra pessoa ou grave ameaça, a fim de assegurar a impunidade do crime ou a detenção da coisa para si ou para terceiro.</a:t>
            </a:r>
          </a:p>
          <a:p>
            <a:pPr marL="0" indent="0">
              <a:buNone/>
            </a:pPr>
            <a:endParaRPr lang="pt-BR" b="1" dirty="0"/>
          </a:p>
        </p:txBody>
      </p:sp>
    </p:spTree>
    <p:extLst>
      <p:ext uri="{BB962C8B-B14F-4D97-AF65-F5344CB8AC3E}">
        <p14:creationId xmlns:p14="http://schemas.microsoft.com/office/powerpoint/2010/main" val="2784402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lnSpcReduction="10000"/>
          </a:bodyPr>
          <a:lstStyle/>
          <a:p>
            <a:pPr marL="0" indent="0" algn="just">
              <a:buNone/>
            </a:pPr>
            <a:r>
              <a:rPr lang="pt-BR" b="1" i="0" dirty="0">
                <a:effectLst>
                  <a:outerShdw blurRad="38100" dist="38100" dir="2700000" algn="tl">
                    <a:srgbClr val="000000">
                      <a:alpha val="43137"/>
                    </a:srgbClr>
                  </a:outerShdw>
                </a:effectLst>
                <a:latin typeface="+mj-lt"/>
              </a:rPr>
              <a:t>Extorsão majorada</a:t>
            </a:r>
          </a:p>
          <a:p>
            <a:pPr marL="0" indent="0" algn="just">
              <a:buNone/>
            </a:pPr>
            <a:r>
              <a:rPr lang="pt-BR" b="0" i="0" dirty="0">
                <a:effectLst>
                  <a:outerShdw blurRad="38100" dist="38100" dir="2700000" algn="tl">
                    <a:srgbClr val="000000">
                      <a:alpha val="43137"/>
                    </a:srgbClr>
                  </a:outerShdw>
                </a:effectLst>
                <a:latin typeface="+mj-lt"/>
              </a:rPr>
              <a:t>CP 158, § 1º - Se o crime é cometido por duas ou mais pessoas, ou com emprego de arma, aumenta-se a pena de um terço até metade.</a:t>
            </a:r>
          </a:p>
          <a:p>
            <a:pPr marL="0" indent="0" algn="just">
              <a:buNone/>
            </a:pPr>
            <a:r>
              <a:rPr lang="pt-BR" b="1" i="0" dirty="0">
                <a:effectLst>
                  <a:outerShdw blurRad="38100" dist="38100" dir="2700000" algn="tl">
                    <a:srgbClr val="000000">
                      <a:alpha val="43137"/>
                    </a:srgbClr>
                  </a:outerShdw>
                </a:effectLst>
                <a:latin typeface="+mj-lt"/>
              </a:rPr>
              <a:t>Extorsão qualificada</a:t>
            </a:r>
          </a:p>
          <a:p>
            <a:pPr marL="0" indent="0" algn="just">
              <a:buNone/>
            </a:pPr>
            <a:r>
              <a:rPr lang="pt-BR" b="0" i="0" dirty="0">
                <a:effectLst>
                  <a:outerShdw blurRad="38100" dist="38100" dir="2700000" algn="tl">
                    <a:srgbClr val="000000">
                      <a:alpha val="43137"/>
                    </a:srgbClr>
                  </a:outerShdw>
                </a:effectLst>
                <a:latin typeface="+mj-lt"/>
              </a:rPr>
              <a:t>§ 2º - Aplica-se à extorsão praticada mediante violência o disposto no § 3º do artigo anterior.    </a:t>
            </a:r>
          </a:p>
          <a:p>
            <a:pPr marL="0" indent="0" algn="just">
              <a:buNone/>
            </a:pPr>
            <a:r>
              <a:rPr lang="pt-BR" b="1" i="0" dirty="0">
                <a:effectLst>
                  <a:outerShdw blurRad="38100" dist="38100" dir="2700000" algn="tl">
                    <a:srgbClr val="000000">
                      <a:alpha val="43137"/>
                    </a:srgbClr>
                  </a:outerShdw>
                </a:effectLst>
                <a:latin typeface="+mj-lt"/>
              </a:rPr>
              <a:t>“Sequestro-relâmpago”  </a:t>
            </a:r>
            <a:r>
              <a:rPr lang="pt-BR" b="0" i="0" dirty="0">
                <a:effectLst>
                  <a:outerShdw blurRad="38100" dist="38100" dir="2700000" algn="tl">
                    <a:srgbClr val="000000">
                      <a:alpha val="43137"/>
                    </a:srgbClr>
                  </a:outerShdw>
                </a:effectLst>
                <a:latin typeface="+mj-lt"/>
              </a:rPr>
              <a:t>             </a:t>
            </a:r>
          </a:p>
          <a:p>
            <a:pPr marL="0" indent="0" algn="just">
              <a:buNone/>
            </a:pPr>
            <a:r>
              <a:rPr lang="pt-BR" b="0" i="0" dirty="0">
                <a:effectLst>
                  <a:outerShdw blurRad="38100" dist="38100" dir="2700000" algn="tl">
                    <a:srgbClr val="000000">
                      <a:alpha val="43137"/>
                    </a:srgbClr>
                  </a:outerShdw>
                </a:effectLst>
                <a:latin typeface="+mj-lt"/>
              </a:rPr>
              <a:t>§ 3</a:t>
            </a:r>
            <a:r>
              <a:rPr lang="pt-BR" b="0" i="0" u="sng" baseline="30000" dirty="0">
                <a:effectLst>
                  <a:outerShdw blurRad="38100" dist="38100" dir="2700000" algn="tl">
                    <a:srgbClr val="000000">
                      <a:alpha val="43137"/>
                    </a:srgbClr>
                  </a:outerShdw>
                </a:effectLst>
                <a:latin typeface="+mj-lt"/>
              </a:rPr>
              <a:t>o</a:t>
            </a:r>
            <a:r>
              <a:rPr lang="pt-BR" b="0" i="0" dirty="0">
                <a:effectLst>
                  <a:outerShdw blurRad="38100" dist="38100" dir="2700000" algn="tl">
                    <a:srgbClr val="000000">
                      <a:alpha val="43137"/>
                    </a:srgbClr>
                  </a:outerShdw>
                </a:effectLst>
                <a:latin typeface="+mj-lt"/>
              </a:rPr>
              <a:t>  Se o crime é cometido mediante a restrição da liberdade da vítima, e essa condição é necessária para a obtenção da vantagem econômica, a pena é de reclusão, de 6 (seis) a 12 (doze) anos, além da multa; se resulta lesão corporal grave ou morte, aplicam-se as penas previstas no art. 159, §§ 2</a:t>
            </a:r>
            <a:r>
              <a:rPr lang="pt-BR" b="0" i="0" u="sng" baseline="30000" dirty="0">
                <a:effectLst>
                  <a:outerShdw blurRad="38100" dist="38100" dir="2700000" algn="tl">
                    <a:srgbClr val="000000">
                      <a:alpha val="43137"/>
                    </a:srgbClr>
                  </a:outerShdw>
                </a:effectLst>
                <a:latin typeface="+mj-lt"/>
              </a:rPr>
              <a:t>o</a:t>
            </a:r>
            <a:r>
              <a:rPr lang="pt-BR" b="0" i="0" dirty="0">
                <a:effectLst>
                  <a:outerShdw blurRad="38100" dist="38100" dir="2700000" algn="tl">
                    <a:srgbClr val="000000">
                      <a:alpha val="43137"/>
                    </a:srgbClr>
                  </a:outerShdw>
                </a:effectLst>
                <a:latin typeface="+mj-lt"/>
              </a:rPr>
              <a:t> e 3</a:t>
            </a:r>
            <a:r>
              <a:rPr lang="pt-BR" b="0" i="0" u="sng" baseline="30000" dirty="0">
                <a:effectLst>
                  <a:outerShdw blurRad="38100" dist="38100" dir="2700000" algn="tl">
                    <a:srgbClr val="000000">
                      <a:alpha val="43137"/>
                    </a:srgbClr>
                  </a:outerShdw>
                </a:effectLst>
                <a:latin typeface="+mj-lt"/>
              </a:rPr>
              <a:t>o</a:t>
            </a:r>
            <a:r>
              <a:rPr lang="pt-BR" b="0" i="0" dirty="0">
                <a:effectLst>
                  <a:outerShdw blurRad="38100" dist="38100" dir="2700000" algn="tl">
                    <a:srgbClr val="000000">
                      <a:alpha val="43137"/>
                    </a:srgbClr>
                  </a:outerShdw>
                </a:effectLst>
                <a:latin typeface="+mj-lt"/>
              </a:rPr>
              <a:t>, respectivamente.                </a:t>
            </a:r>
          </a:p>
        </p:txBody>
      </p:sp>
    </p:spTree>
    <p:extLst>
      <p:ext uri="{BB962C8B-B14F-4D97-AF65-F5344CB8AC3E}">
        <p14:creationId xmlns:p14="http://schemas.microsoft.com/office/powerpoint/2010/main" val="9309594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0" indent="0" algn="just">
              <a:buNone/>
            </a:pPr>
            <a:r>
              <a:rPr lang="pt-BR" b="1" i="0" dirty="0">
                <a:effectLst>
                  <a:outerShdw blurRad="38100" dist="38100" dir="2700000" algn="tl">
                    <a:srgbClr val="000000">
                      <a:alpha val="43137"/>
                    </a:srgbClr>
                  </a:outerShdw>
                </a:effectLst>
                <a:latin typeface="+mj-lt"/>
              </a:rPr>
              <a:t>“Sequestro-relâmpago” x Extorsão mediante sequestro </a:t>
            </a:r>
            <a:r>
              <a:rPr lang="pt-BR" b="0" i="0" dirty="0">
                <a:effectLst>
                  <a:outerShdw blurRad="38100" dist="38100" dir="2700000" algn="tl">
                    <a:srgbClr val="000000">
                      <a:alpha val="43137"/>
                    </a:srgbClr>
                  </a:outerShdw>
                </a:effectLst>
                <a:latin typeface="+mj-lt"/>
              </a:rPr>
              <a:t>     </a:t>
            </a:r>
          </a:p>
          <a:p>
            <a:pPr marL="0" indent="0" algn="just">
              <a:buNone/>
            </a:pPr>
            <a:r>
              <a:rPr lang="pt-BR" b="0" i="0" dirty="0">
                <a:effectLst>
                  <a:outerShdw blurRad="38100" dist="38100" dir="2700000" algn="tl">
                    <a:srgbClr val="000000">
                      <a:alpha val="43137"/>
                    </a:srgbClr>
                  </a:outerShdw>
                </a:effectLst>
                <a:latin typeface="+mj-lt"/>
              </a:rPr>
              <a:t>    </a:t>
            </a:r>
          </a:p>
          <a:p>
            <a:pPr algn="just">
              <a:buFontTx/>
              <a:buChar char="-"/>
            </a:pPr>
            <a:r>
              <a:rPr lang="pt-BR" b="0" i="0" dirty="0">
                <a:effectLst>
                  <a:outerShdw blurRad="38100" dist="38100" dir="2700000" algn="tl">
                    <a:srgbClr val="000000">
                      <a:alpha val="43137"/>
                    </a:srgbClr>
                  </a:outerShdw>
                </a:effectLst>
                <a:latin typeface="+mj-lt"/>
              </a:rPr>
              <a:t>Não se equipara à extorsão mediante sequestro (CP 159) porque neste ocorre a </a:t>
            </a:r>
            <a:r>
              <a:rPr lang="pt-BR" b="1" i="0" dirty="0">
                <a:effectLst>
                  <a:outerShdw blurRad="38100" dist="38100" dir="2700000" algn="tl">
                    <a:srgbClr val="000000">
                      <a:alpha val="43137"/>
                    </a:srgbClr>
                  </a:outerShdw>
                </a:effectLst>
                <a:latin typeface="+mj-lt"/>
              </a:rPr>
              <a:t>privação de liberdade, </a:t>
            </a:r>
            <a:r>
              <a:rPr lang="pt-BR" i="0" dirty="0">
                <a:effectLst>
                  <a:outerShdw blurRad="38100" dist="38100" dir="2700000" algn="tl">
                    <a:srgbClr val="000000">
                      <a:alpha val="43137"/>
                    </a:srgbClr>
                  </a:outerShdw>
                </a:effectLst>
                <a:latin typeface="+mj-lt"/>
              </a:rPr>
              <a:t>ao passo que no caso do art. 158, §3º há mera restrição desta liberdade, sem su</a:t>
            </a:r>
            <a:r>
              <a:rPr lang="pt-BR" dirty="0">
                <a:effectLst>
                  <a:outerShdw blurRad="38100" dist="38100" dir="2700000" algn="tl">
                    <a:srgbClr val="000000">
                      <a:alpha val="43137"/>
                    </a:srgbClr>
                  </a:outerShdw>
                </a:effectLst>
                <a:latin typeface="+mj-lt"/>
              </a:rPr>
              <a:t>a manutenção em cativeiro, exigência de resgate, etc..</a:t>
            </a:r>
            <a:r>
              <a:rPr lang="pt-BR" b="0" i="0" dirty="0">
                <a:effectLst>
                  <a:outerShdw blurRad="38100" dist="38100" dir="2700000" algn="tl">
                    <a:srgbClr val="000000">
                      <a:alpha val="43137"/>
                    </a:srgbClr>
                  </a:outerShdw>
                </a:effectLst>
                <a:latin typeface="+mj-lt"/>
              </a:rPr>
              <a:t>     </a:t>
            </a:r>
          </a:p>
          <a:p>
            <a:pPr algn="just">
              <a:buFontTx/>
              <a:buChar char="-"/>
            </a:pPr>
            <a:endParaRPr lang="pt-BR" dirty="0">
              <a:effectLst>
                <a:outerShdw blurRad="38100" dist="38100" dir="2700000" algn="tl">
                  <a:srgbClr val="000000">
                    <a:alpha val="43137"/>
                  </a:srgbClr>
                </a:outerShdw>
              </a:effectLst>
              <a:latin typeface="+mj-lt"/>
            </a:endParaRPr>
          </a:p>
          <a:p>
            <a:pPr marL="0" indent="0" algn="just">
              <a:buNone/>
            </a:pPr>
            <a:r>
              <a:rPr lang="pt-BR" dirty="0">
                <a:effectLst>
                  <a:outerShdw blurRad="38100" dist="38100" dir="2700000" algn="tl">
                    <a:srgbClr val="000000">
                      <a:alpha val="43137"/>
                    </a:srgbClr>
                  </a:outerShdw>
                </a:effectLst>
                <a:latin typeface="+mj-lt"/>
              </a:rPr>
              <a:t>- “Sequestro-relâmpago” com resultado lesão corporal grave ou morte: </a:t>
            </a:r>
            <a:r>
              <a:rPr lang="pt-BR" b="0" i="0" u="sng" dirty="0">
                <a:effectLst>
                  <a:outerShdw blurRad="38100" dist="38100" dir="2700000" algn="tl">
                    <a:srgbClr val="000000">
                      <a:alpha val="43137"/>
                    </a:srgbClr>
                  </a:outerShdw>
                </a:effectLst>
                <a:latin typeface="+mj-lt"/>
              </a:rPr>
              <a:t>aplicam-se as penas previstas no art. 159, §§ 2</a:t>
            </a:r>
            <a:r>
              <a:rPr lang="pt-BR" b="0" i="0" u="sng" baseline="30000" dirty="0">
                <a:effectLst>
                  <a:outerShdw blurRad="38100" dist="38100" dir="2700000" algn="tl">
                    <a:srgbClr val="000000">
                      <a:alpha val="43137"/>
                    </a:srgbClr>
                  </a:outerShdw>
                </a:effectLst>
                <a:latin typeface="+mj-lt"/>
              </a:rPr>
              <a:t>o</a:t>
            </a:r>
            <a:r>
              <a:rPr lang="pt-BR" b="0" i="0" u="sng" dirty="0">
                <a:effectLst>
                  <a:outerShdw blurRad="38100" dist="38100" dir="2700000" algn="tl">
                    <a:srgbClr val="000000">
                      <a:alpha val="43137"/>
                    </a:srgbClr>
                  </a:outerShdw>
                </a:effectLst>
                <a:latin typeface="+mj-lt"/>
              </a:rPr>
              <a:t> e 3</a:t>
            </a:r>
            <a:r>
              <a:rPr lang="pt-BR" b="0" i="0" u="sng" baseline="30000" dirty="0">
                <a:effectLst>
                  <a:outerShdw blurRad="38100" dist="38100" dir="2700000" algn="tl">
                    <a:srgbClr val="000000">
                      <a:alpha val="43137"/>
                    </a:srgbClr>
                  </a:outerShdw>
                </a:effectLst>
                <a:latin typeface="+mj-lt"/>
              </a:rPr>
              <a:t>o</a:t>
            </a:r>
            <a:r>
              <a:rPr lang="pt-BR" b="0" i="0" u="sng" dirty="0">
                <a:effectLst>
                  <a:outerShdw blurRad="38100" dist="38100" dir="2700000" algn="tl">
                    <a:srgbClr val="000000">
                      <a:alpha val="43137"/>
                    </a:srgbClr>
                  </a:outerShdw>
                </a:effectLst>
                <a:latin typeface="+mj-lt"/>
              </a:rPr>
              <a:t>, respectivamente.                 </a:t>
            </a:r>
          </a:p>
        </p:txBody>
      </p:sp>
    </p:spTree>
    <p:extLst>
      <p:ext uri="{BB962C8B-B14F-4D97-AF65-F5344CB8AC3E}">
        <p14:creationId xmlns:p14="http://schemas.microsoft.com/office/powerpoint/2010/main" val="341709630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0" indent="0" algn="just">
              <a:buNone/>
            </a:pPr>
            <a:r>
              <a:rPr lang="pt-BR" b="1" i="0" dirty="0">
                <a:effectLst>
                  <a:outerShdw blurRad="38100" dist="38100" dir="2700000" algn="tl">
                    <a:srgbClr val="000000">
                      <a:alpha val="43137"/>
                    </a:srgbClr>
                  </a:outerShdw>
                </a:effectLst>
                <a:latin typeface="+mj-lt"/>
              </a:rPr>
              <a:t> CP 159, § 2º - Se do fato resulta lesão corporal de natureza grave: </a:t>
            </a:r>
          </a:p>
          <a:p>
            <a:pPr marL="0" indent="0" algn="just">
              <a:buNone/>
            </a:pPr>
            <a:r>
              <a:rPr lang="pt-BR" b="1" i="0" dirty="0">
                <a:effectLst>
                  <a:outerShdw blurRad="38100" dist="38100" dir="2700000" algn="tl">
                    <a:srgbClr val="000000">
                      <a:alpha val="43137"/>
                    </a:srgbClr>
                  </a:outerShdw>
                </a:effectLst>
                <a:latin typeface="+mj-lt"/>
              </a:rPr>
              <a:t>Pena - reclusão, de </a:t>
            </a:r>
            <a:r>
              <a:rPr lang="pt-BR" b="1" i="0" u="sng" dirty="0">
                <a:effectLst>
                  <a:outerShdw blurRad="38100" dist="38100" dir="2700000" algn="tl">
                    <a:srgbClr val="000000">
                      <a:alpha val="43137"/>
                    </a:srgbClr>
                  </a:outerShdw>
                </a:effectLst>
                <a:latin typeface="+mj-lt"/>
              </a:rPr>
              <a:t>dezesseis a vinte e quatro anos</a:t>
            </a:r>
            <a:r>
              <a:rPr lang="pt-BR" b="1" i="0" dirty="0">
                <a:effectLst>
                  <a:outerShdw blurRad="38100" dist="38100" dir="2700000" algn="tl">
                    <a:srgbClr val="000000">
                      <a:alpha val="43137"/>
                    </a:srgbClr>
                  </a:outerShdw>
                </a:effectLst>
                <a:latin typeface="+mj-lt"/>
              </a:rPr>
              <a:t>.                </a:t>
            </a:r>
          </a:p>
          <a:p>
            <a:pPr marL="0" indent="0" algn="just">
              <a:buNone/>
            </a:pPr>
            <a:endParaRPr lang="pt-BR" b="1" i="0" dirty="0">
              <a:effectLst>
                <a:outerShdw blurRad="38100" dist="38100" dir="2700000" algn="tl">
                  <a:srgbClr val="000000">
                    <a:alpha val="43137"/>
                  </a:srgbClr>
                </a:outerShdw>
              </a:effectLst>
              <a:latin typeface="+mj-lt"/>
            </a:endParaRPr>
          </a:p>
          <a:p>
            <a:pPr marL="0" indent="0" algn="just">
              <a:buNone/>
            </a:pPr>
            <a:r>
              <a:rPr lang="pt-BR" b="1" i="0" dirty="0">
                <a:effectLst>
                  <a:outerShdw blurRad="38100" dist="38100" dir="2700000" algn="tl">
                    <a:srgbClr val="000000">
                      <a:alpha val="43137"/>
                    </a:srgbClr>
                  </a:outerShdw>
                </a:effectLst>
                <a:latin typeface="+mj-lt"/>
              </a:rPr>
              <a:t>§ 3º - Se resulta a morte:</a:t>
            </a:r>
            <a:endParaRPr lang="pt-BR" b="1" dirty="0">
              <a:effectLst>
                <a:outerShdw blurRad="38100" dist="38100" dir="2700000" algn="tl">
                  <a:srgbClr val="000000">
                    <a:alpha val="43137"/>
                  </a:srgbClr>
                </a:outerShdw>
              </a:effectLst>
              <a:latin typeface="+mj-lt"/>
            </a:endParaRPr>
          </a:p>
          <a:p>
            <a:pPr marL="0" indent="0" algn="just">
              <a:buNone/>
            </a:pPr>
            <a:r>
              <a:rPr lang="pt-BR" b="1" i="0" dirty="0">
                <a:effectLst>
                  <a:outerShdw blurRad="38100" dist="38100" dir="2700000" algn="tl">
                    <a:srgbClr val="000000">
                      <a:alpha val="43137"/>
                    </a:srgbClr>
                  </a:outerShdw>
                </a:effectLst>
                <a:latin typeface="+mj-lt"/>
              </a:rPr>
              <a:t>Pena - reclusão, de </a:t>
            </a:r>
            <a:r>
              <a:rPr lang="pt-BR" b="1" i="0" u="sng" dirty="0">
                <a:effectLst>
                  <a:outerShdw blurRad="38100" dist="38100" dir="2700000" algn="tl">
                    <a:srgbClr val="000000">
                      <a:alpha val="43137"/>
                    </a:srgbClr>
                  </a:outerShdw>
                </a:effectLst>
                <a:latin typeface="+mj-lt"/>
              </a:rPr>
              <a:t>vinte e quatro a trinta anos</a:t>
            </a:r>
            <a:r>
              <a:rPr lang="pt-BR" b="1" i="0" dirty="0">
                <a:effectLst>
                  <a:outerShdw blurRad="38100" dist="38100" dir="2700000" algn="tl">
                    <a:srgbClr val="000000">
                      <a:alpha val="43137"/>
                    </a:srgbClr>
                  </a:outerShdw>
                </a:effectLst>
                <a:latin typeface="+mj-lt"/>
              </a:rPr>
              <a:t>.</a:t>
            </a:r>
            <a:endParaRPr lang="pt-BR" b="0" i="0"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185222361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0" indent="0" algn="l">
              <a:buNone/>
            </a:pPr>
            <a:r>
              <a:rPr lang="pt-BR" sz="2400" b="1" i="0" dirty="0">
                <a:effectLst/>
                <a:latin typeface="+mj-lt"/>
              </a:rPr>
              <a:t>Há concurso material entre os crime de roubo e extorsão quando o agente, após subtrair bens da vítima, mediante emprego de violência ou grave ameaça, a constrange a entregar o cartão bancário e a respectiva senha para sacar dinheiro de sua conta corrente.</a:t>
            </a:r>
          </a:p>
          <a:p>
            <a:pPr marL="0" indent="0" algn="just">
              <a:buNone/>
            </a:pPr>
            <a:r>
              <a:rPr lang="pt-BR" sz="2400" dirty="0">
                <a:effectLst/>
                <a:latin typeface="+mj-lt"/>
              </a:rPr>
              <a:t>(</a:t>
            </a:r>
            <a:r>
              <a:rPr lang="pt-BR" sz="2400" b="0" i="0" dirty="0" err="1">
                <a:effectLst/>
                <a:latin typeface="+mj-lt"/>
              </a:rPr>
              <a:t>AgRg</a:t>
            </a:r>
            <a:r>
              <a:rPr lang="pt-BR" sz="2400" b="0" i="0" dirty="0">
                <a:effectLst/>
                <a:latin typeface="+mj-lt"/>
              </a:rPr>
              <a:t> no </a:t>
            </a:r>
            <a:r>
              <a:rPr lang="pt-BR" sz="2400" b="0" i="0" dirty="0" err="1">
                <a:effectLst/>
                <a:latin typeface="+mj-lt"/>
              </a:rPr>
              <a:t>AREsp</a:t>
            </a:r>
            <a:r>
              <a:rPr lang="pt-BR" sz="2400" b="0" i="0" dirty="0">
                <a:effectLst/>
                <a:latin typeface="+mj-lt"/>
              </a:rPr>
              <a:t> 745957/ES, Rel. Ministro GURGEL DE FARIA, QUINTA TURMA, julgado em 19/11/2015, </a:t>
            </a:r>
            <a:r>
              <a:rPr lang="pt-BR" sz="2400" b="0" i="0" dirty="0" err="1">
                <a:effectLst/>
                <a:latin typeface="+mj-lt"/>
              </a:rPr>
              <a:t>DJe</a:t>
            </a:r>
            <a:r>
              <a:rPr lang="pt-BR" sz="2400" b="0" i="0" dirty="0">
                <a:effectLst/>
                <a:latin typeface="+mj-lt"/>
              </a:rPr>
              <a:t> 10/12/2015)</a:t>
            </a:r>
          </a:p>
          <a:p>
            <a:pPr algn="just"/>
            <a:endParaRPr lang="pt-BR" sz="2400" dirty="0">
              <a:effectLst/>
              <a:latin typeface="+mj-lt"/>
            </a:endParaRPr>
          </a:p>
          <a:p>
            <a:pPr marL="0" indent="0" algn="l">
              <a:buNone/>
            </a:pPr>
            <a:r>
              <a:rPr lang="pt-BR" sz="2400" b="1" i="0" dirty="0">
                <a:effectLst/>
                <a:latin typeface="+mj-lt"/>
              </a:rPr>
              <a:t>Não é possível reconhecer a continuidade delitiva entre os crimes de roubo e de extorsão, pois são infrações penais de espécies diferentes.</a:t>
            </a:r>
          </a:p>
          <a:p>
            <a:pPr marL="0" indent="0" algn="just">
              <a:buNone/>
            </a:pPr>
            <a:r>
              <a:rPr lang="pt-BR" sz="2400" b="0" i="0" dirty="0">
                <a:effectLst/>
                <a:latin typeface="+mj-lt"/>
              </a:rPr>
              <a:t>(HC 240930/SP, Rel. Ministro GURGEL DE FARIA, QUINTA TURMA, julgado em 03/12/2015, </a:t>
            </a:r>
            <a:r>
              <a:rPr lang="pt-BR" sz="2400" b="0" i="0" dirty="0" err="1">
                <a:effectLst/>
                <a:latin typeface="+mj-lt"/>
              </a:rPr>
              <a:t>DJe</a:t>
            </a:r>
            <a:r>
              <a:rPr lang="pt-BR" sz="2400" b="0" i="0" dirty="0">
                <a:effectLst/>
                <a:latin typeface="+mj-lt"/>
              </a:rPr>
              <a:t> 01/02/2016)</a:t>
            </a:r>
          </a:p>
          <a:p>
            <a:pPr algn="just"/>
            <a:endParaRPr lang="pt-BR" b="0" i="0" dirty="0">
              <a:solidFill>
                <a:srgbClr val="414F55"/>
              </a:solidFill>
              <a:effectLst/>
              <a:latin typeface="Verdana" panose="020B0604030504040204" pitchFamily="34" charset="0"/>
            </a:endParaRPr>
          </a:p>
        </p:txBody>
      </p:sp>
    </p:spTree>
    <p:extLst>
      <p:ext uri="{BB962C8B-B14F-4D97-AF65-F5344CB8AC3E}">
        <p14:creationId xmlns:p14="http://schemas.microsoft.com/office/powerpoint/2010/main" val="37520016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0" indent="0" algn="l">
              <a:buNone/>
            </a:pPr>
            <a:r>
              <a:rPr lang="pt-BR" sz="2400" b="1" i="0" dirty="0">
                <a:effectLst>
                  <a:outerShdw blurRad="38100" dist="38100" dir="2700000" algn="tl">
                    <a:srgbClr val="000000">
                      <a:alpha val="43137"/>
                    </a:srgbClr>
                  </a:outerShdw>
                </a:effectLst>
                <a:latin typeface="+mj-lt"/>
              </a:rPr>
              <a:t> </a:t>
            </a:r>
          </a:p>
          <a:p>
            <a:pPr marL="0" indent="0" algn="l">
              <a:buNone/>
            </a:pPr>
            <a:r>
              <a:rPr lang="pt-BR" sz="2400" b="1" i="0" dirty="0">
                <a:effectLst>
                  <a:outerShdw blurRad="38100" dist="38100" dir="2700000" algn="tl">
                    <a:srgbClr val="000000">
                      <a:alpha val="43137"/>
                    </a:srgbClr>
                  </a:outerShdw>
                </a:effectLst>
                <a:latin typeface="+mj-lt"/>
              </a:rPr>
              <a:t>Extorsão mediante sequestro</a:t>
            </a:r>
          </a:p>
          <a:p>
            <a:pPr marL="0" indent="0" algn="l">
              <a:buNone/>
            </a:pPr>
            <a:endParaRPr lang="pt-BR" sz="2400" b="1" i="0" dirty="0">
              <a:effectLst>
                <a:outerShdw blurRad="38100" dist="38100" dir="2700000" algn="tl">
                  <a:srgbClr val="000000">
                    <a:alpha val="43137"/>
                  </a:srgbClr>
                </a:outerShdw>
              </a:effectLst>
              <a:latin typeface="+mj-lt"/>
            </a:endParaRPr>
          </a:p>
          <a:p>
            <a:pPr marL="0" indent="0" algn="l">
              <a:buNone/>
            </a:pPr>
            <a:endParaRPr lang="pt-BR" sz="2400" b="1" i="0" dirty="0">
              <a:effectLst>
                <a:outerShdw blurRad="38100" dist="38100" dir="2700000" algn="tl">
                  <a:srgbClr val="000000">
                    <a:alpha val="43137"/>
                  </a:srgbClr>
                </a:outerShdw>
              </a:effectLst>
              <a:latin typeface="+mj-lt"/>
            </a:endParaRPr>
          </a:p>
          <a:p>
            <a:pPr marL="0" indent="0" algn="l">
              <a:buNone/>
            </a:pPr>
            <a:r>
              <a:rPr lang="pt-BR" sz="2400" b="1" i="0" dirty="0">
                <a:effectLst>
                  <a:outerShdw blurRad="38100" dist="38100" dir="2700000" algn="tl">
                    <a:srgbClr val="000000">
                      <a:alpha val="43137"/>
                    </a:srgbClr>
                  </a:outerShdw>
                </a:effectLst>
                <a:latin typeface="+mj-lt"/>
              </a:rPr>
              <a:t>Art. 159 - Sequestrar pessoa com o fim de obter, para si ou para outrem, qualquer vantagem, como condição ou preço do resgate:</a:t>
            </a:r>
          </a:p>
          <a:p>
            <a:pPr marL="0" indent="0" algn="l">
              <a:buNone/>
            </a:pPr>
            <a:r>
              <a:rPr lang="pt-BR" sz="2400" b="1" i="0" dirty="0">
                <a:effectLst>
                  <a:outerShdw blurRad="38100" dist="38100" dir="2700000" algn="tl">
                    <a:srgbClr val="000000">
                      <a:alpha val="43137"/>
                    </a:srgbClr>
                  </a:outerShdw>
                </a:effectLst>
                <a:latin typeface="+mj-lt"/>
              </a:rPr>
              <a:t>Pena - reclusão, de oito a quinze anos.                 </a:t>
            </a:r>
          </a:p>
        </p:txBody>
      </p:sp>
    </p:spTree>
    <p:extLst>
      <p:ext uri="{BB962C8B-B14F-4D97-AF65-F5344CB8AC3E}">
        <p14:creationId xmlns:p14="http://schemas.microsoft.com/office/powerpoint/2010/main" val="29224623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0" indent="0" algn="l">
              <a:buNone/>
            </a:pPr>
            <a:r>
              <a:rPr lang="pt-BR" sz="2400" b="1" i="0" dirty="0">
                <a:effectLst>
                  <a:outerShdw blurRad="38100" dist="38100" dir="2700000" algn="tl">
                    <a:srgbClr val="000000">
                      <a:alpha val="43137"/>
                    </a:srgbClr>
                  </a:outerShdw>
                </a:effectLst>
                <a:latin typeface="+mj-lt"/>
              </a:rPr>
              <a:t> Extorsão mediante sequestro</a:t>
            </a:r>
          </a:p>
          <a:p>
            <a:pPr marL="0" indent="0" algn="l">
              <a:buNone/>
            </a:pPr>
            <a:endParaRPr lang="pt-BR" sz="2400" b="1" i="0" dirty="0">
              <a:effectLst>
                <a:outerShdw blurRad="38100" dist="38100" dir="2700000" algn="tl">
                  <a:srgbClr val="000000">
                    <a:alpha val="43137"/>
                  </a:srgbClr>
                </a:outerShdw>
              </a:effectLst>
              <a:latin typeface="+mj-lt"/>
            </a:endParaRPr>
          </a:p>
          <a:p>
            <a:pPr marL="0" indent="0" algn="l">
              <a:buNone/>
            </a:pPr>
            <a:r>
              <a:rPr lang="pt-BR" sz="2400" b="1" dirty="0">
                <a:effectLst>
                  <a:outerShdw blurRad="38100" dist="38100" dir="2700000" algn="tl">
                    <a:srgbClr val="000000">
                      <a:alpha val="43137"/>
                    </a:srgbClr>
                  </a:outerShdw>
                </a:effectLst>
                <a:latin typeface="+mj-lt"/>
              </a:rPr>
              <a:t>“Sequestrar” implica em privar de liberdade; muito além da mera restrição da liberdade;</a:t>
            </a:r>
          </a:p>
          <a:p>
            <a:pPr marL="0" indent="0" algn="l">
              <a:buNone/>
            </a:pPr>
            <a:endParaRPr lang="pt-BR" sz="2400" b="1" i="0" dirty="0">
              <a:effectLst>
                <a:outerShdw blurRad="38100" dist="38100" dir="2700000" algn="tl">
                  <a:srgbClr val="000000">
                    <a:alpha val="43137"/>
                  </a:srgbClr>
                </a:outerShdw>
              </a:effectLst>
              <a:latin typeface="+mj-lt"/>
            </a:endParaRPr>
          </a:p>
          <a:p>
            <a:pPr marL="0" indent="0" algn="l">
              <a:buNone/>
            </a:pPr>
            <a:r>
              <a:rPr lang="pt-BR" sz="2400" b="1" dirty="0">
                <a:effectLst>
                  <a:outerShdw blurRad="38100" dist="38100" dir="2700000" algn="tl">
                    <a:srgbClr val="000000">
                      <a:alpha val="43137"/>
                    </a:srgbClr>
                  </a:outerShdw>
                </a:effectLst>
                <a:latin typeface="+mj-lt"/>
              </a:rPr>
              <a:t>*Atenção: O “sequestro” de um animal mediante exigência de resgate é crime de extorsão (CP 158)</a:t>
            </a:r>
            <a:r>
              <a:rPr lang="pt-BR" sz="2400" b="1" i="0" dirty="0">
                <a:effectLst>
                  <a:outerShdw blurRad="38100" dist="38100" dir="2700000" algn="tl">
                    <a:srgbClr val="000000">
                      <a:alpha val="43137"/>
                    </a:srgbClr>
                  </a:outerShdw>
                </a:effectLst>
                <a:latin typeface="+mj-lt"/>
              </a:rPr>
              <a:t>              </a:t>
            </a:r>
            <a:endParaRPr lang="pt-BR" b="0" i="0" dirty="0">
              <a:solidFill>
                <a:srgbClr val="414F55"/>
              </a:solidFill>
              <a:effectLst>
                <a:outerShdw blurRad="38100" dist="38100" dir="2700000" algn="tl">
                  <a:srgbClr val="000000">
                    <a:alpha val="43137"/>
                  </a:srgbClr>
                </a:outerShdw>
              </a:effectLst>
              <a:latin typeface="Verdana" panose="020B0604030504040204" pitchFamily="34" charset="0"/>
            </a:endParaRPr>
          </a:p>
        </p:txBody>
      </p:sp>
    </p:spTree>
    <p:extLst>
      <p:ext uri="{BB962C8B-B14F-4D97-AF65-F5344CB8AC3E}">
        <p14:creationId xmlns:p14="http://schemas.microsoft.com/office/powerpoint/2010/main" val="33321767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0" indent="0" algn="l">
              <a:buNone/>
            </a:pPr>
            <a:r>
              <a:rPr lang="pt-BR" sz="2400" b="1" i="0" dirty="0">
                <a:effectLst>
                  <a:outerShdw blurRad="38100" dist="38100" dir="2700000" algn="tl">
                    <a:srgbClr val="000000">
                      <a:alpha val="43137"/>
                    </a:srgbClr>
                  </a:outerShdw>
                </a:effectLst>
                <a:latin typeface="+mj-lt"/>
              </a:rPr>
              <a:t> Extorsão mediante sequestro</a:t>
            </a:r>
          </a:p>
          <a:p>
            <a:pPr marL="0" indent="0" algn="l">
              <a:buNone/>
            </a:pPr>
            <a:endParaRPr lang="pt-BR" sz="2400" b="1" i="0" dirty="0">
              <a:effectLst>
                <a:outerShdw blurRad="38100" dist="38100" dir="2700000" algn="tl">
                  <a:srgbClr val="000000">
                    <a:alpha val="43137"/>
                  </a:srgbClr>
                </a:outerShdw>
              </a:effectLst>
              <a:latin typeface="+mj-lt"/>
            </a:endParaRPr>
          </a:p>
          <a:p>
            <a:pPr algn="l"/>
            <a:r>
              <a:rPr lang="pt-BR" sz="2400" b="1" dirty="0">
                <a:effectLst>
                  <a:outerShdw blurRad="38100" dist="38100" dir="2700000" algn="tl">
                    <a:srgbClr val="000000">
                      <a:alpha val="43137"/>
                    </a:srgbClr>
                  </a:outerShdw>
                </a:effectLst>
                <a:latin typeface="+mj-lt"/>
              </a:rPr>
              <a:t>“</a:t>
            </a:r>
            <a:r>
              <a:rPr lang="pt-BR" sz="2400" b="1" u="sng" dirty="0">
                <a:effectLst>
                  <a:outerShdw blurRad="38100" dist="38100" dir="2700000" algn="tl">
                    <a:srgbClr val="000000">
                      <a:alpha val="43137"/>
                    </a:srgbClr>
                  </a:outerShdw>
                </a:effectLst>
                <a:latin typeface="+mj-lt"/>
              </a:rPr>
              <a:t>Qualquer vantagem”: </a:t>
            </a:r>
            <a:r>
              <a:rPr lang="pt-BR" sz="2400" b="1" dirty="0">
                <a:effectLst>
                  <a:outerShdw blurRad="38100" dist="38100" dir="2700000" algn="tl">
                    <a:srgbClr val="000000">
                      <a:alpha val="43137"/>
                    </a:srgbClr>
                  </a:outerShdw>
                </a:effectLst>
                <a:latin typeface="+mj-lt"/>
              </a:rPr>
              <a:t>prevalece que se trata de vantagem econômica e indevida, já que o tipo se encontra dentre os crimes contra o patrimônio;</a:t>
            </a:r>
            <a:endParaRPr lang="pt-BR" sz="2400" dirty="0">
              <a:effectLst>
                <a:outerShdw blurRad="38100" dist="38100" dir="2700000" algn="tl">
                  <a:srgbClr val="000000">
                    <a:alpha val="43137"/>
                  </a:srgbClr>
                </a:outerShdw>
              </a:effectLst>
              <a:latin typeface="+mj-lt"/>
            </a:endParaRPr>
          </a:p>
          <a:p>
            <a:pPr algn="l"/>
            <a:r>
              <a:rPr lang="pt-BR" sz="2400" b="1" dirty="0">
                <a:effectLst>
                  <a:outerShdw blurRad="38100" dist="38100" dir="2700000" algn="tl">
                    <a:srgbClr val="000000">
                      <a:alpha val="43137"/>
                    </a:srgbClr>
                  </a:outerShdw>
                </a:effectLst>
                <a:latin typeface="+mj-lt"/>
              </a:rPr>
              <a:t>Doutrina aponta que, se for “devida” a vantagem, estar-se-ia diante de sequestro e exercício arbitrário das próprias razões, em concurso formal.</a:t>
            </a:r>
          </a:p>
        </p:txBody>
      </p:sp>
    </p:spTree>
    <p:extLst>
      <p:ext uri="{BB962C8B-B14F-4D97-AF65-F5344CB8AC3E}">
        <p14:creationId xmlns:p14="http://schemas.microsoft.com/office/powerpoint/2010/main" val="85296233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0" indent="0" algn="l">
              <a:buNone/>
            </a:pPr>
            <a:r>
              <a:rPr lang="pt-BR" sz="2400" b="1" i="0" dirty="0">
                <a:effectLst>
                  <a:outerShdw blurRad="38100" dist="38100" dir="2700000" algn="tl">
                    <a:srgbClr val="000000">
                      <a:alpha val="43137"/>
                    </a:srgbClr>
                  </a:outerShdw>
                </a:effectLst>
                <a:latin typeface="+mj-lt"/>
              </a:rPr>
              <a:t> Extorsão mediante sequestro</a:t>
            </a:r>
          </a:p>
          <a:p>
            <a:pPr marL="0" indent="0" algn="l">
              <a:buNone/>
            </a:pPr>
            <a:endParaRPr lang="pt-BR" sz="2400" b="1" i="0" dirty="0">
              <a:effectLst>
                <a:outerShdw blurRad="38100" dist="38100" dir="2700000" algn="tl">
                  <a:srgbClr val="000000">
                    <a:alpha val="43137"/>
                  </a:srgbClr>
                </a:outerShdw>
              </a:effectLst>
              <a:latin typeface="+mj-lt"/>
            </a:endParaRPr>
          </a:p>
          <a:p>
            <a:pPr algn="l"/>
            <a:r>
              <a:rPr lang="pt-BR" sz="2400" b="1" dirty="0">
                <a:effectLst>
                  <a:outerShdw blurRad="38100" dist="38100" dir="2700000" algn="tl">
                    <a:srgbClr val="000000">
                      <a:alpha val="43137"/>
                    </a:srgbClr>
                  </a:outerShdw>
                </a:effectLst>
                <a:latin typeface="+mj-lt"/>
              </a:rPr>
              <a:t>Consuma-se com a privação de liberdade da vítima, independentemente da obtenção da vantagem (crime formal)</a:t>
            </a:r>
          </a:p>
          <a:p>
            <a:pPr algn="l"/>
            <a:endParaRPr lang="pt-BR" sz="2400" b="1" dirty="0">
              <a:effectLst>
                <a:outerShdw blurRad="38100" dist="38100" dir="2700000" algn="tl">
                  <a:srgbClr val="000000">
                    <a:alpha val="43137"/>
                  </a:srgbClr>
                </a:outerShdw>
              </a:effectLst>
              <a:latin typeface="+mj-lt"/>
            </a:endParaRPr>
          </a:p>
          <a:p>
            <a:pPr algn="l"/>
            <a:r>
              <a:rPr lang="pt-BR" sz="2400" b="1" dirty="0">
                <a:effectLst>
                  <a:outerShdw blurRad="38100" dist="38100" dir="2700000" algn="tl">
                    <a:srgbClr val="000000">
                      <a:alpha val="43137"/>
                    </a:srgbClr>
                  </a:outerShdw>
                </a:effectLst>
                <a:latin typeface="+mj-lt"/>
              </a:rPr>
              <a:t>Crime permanente, sendo possível o flagrante a qualquer tempo, com a prescrição tendo termo inicial no momento em que cessa a permanência;</a:t>
            </a:r>
          </a:p>
        </p:txBody>
      </p:sp>
    </p:spTree>
    <p:extLst>
      <p:ext uri="{BB962C8B-B14F-4D97-AF65-F5344CB8AC3E}">
        <p14:creationId xmlns:p14="http://schemas.microsoft.com/office/powerpoint/2010/main" val="22890573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fontScale="92500" lnSpcReduction="10000"/>
          </a:bodyPr>
          <a:lstStyle/>
          <a:p>
            <a:pPr marL="0" indent="0" algn="l">
              <a:buNone/>
            </a:pPr>
            <a:r>
              <a:rPr lang="pt-BR" sz="2400" b="1" i="0" dirty="0">
                <a:effectLst>
                  <a:outerShdw blurRad="38100" dist="38100" dir="2700000" algn="tl">
                    <a:srgbClr val="000000">
                      <a:alpha val="43137"/>
                    </a:srgbClr>
                  </a:outerShdw>
                </a:effectLst>
                <a:latin typeface="+mj-lt"/>
              </a:rPr>
              <a:t> Extorsão mediante sequestro - </a:t>
            </a:r>
            <a:r>
              <a:rPr lang="pt-BR" sz="2400" b="1" dirty="0">
                <a:effectLst>
                  <a:outerShdw blurRad="38100" dist="38100" dir="2700000" algn="tl">
                    <a:srgbClr val="000000">
                      <a:alpha val="43137"/>
                    </a:srgbClr>
                  </a:outerShdw>
                </a:effectLst>
                <a:latin typeface="+mj-lt"/>
              </a:rPr>
              <a:t>Figuras qualificadas:</a:t>
            </a:r>
          </a:p>
          <a:p>
            <a:pPr marL="0" indent="0" algn="l">
              <a:buNone/>
            </a:pPr>
            <a:r>
              <a:rPr lang="pt-BR" sz="2400" dirty="0">
                <a:effectLst>
                  <a:outerShdw blurRad="38100" dist="38100" dir="2700000" algn="tl">
                    <a:srgbClr val="000000">
                      <a:alpha val="43137"/>
                    </a:srgbClr>
                  </a:outerShdw>
                </a:effectLst>
                <a:latin typeface="+mj-lt"/>
              </a:rPr>
              <a:t> CP 159, § 1o Se o sequestro dura mais de 24 (vinte e quatro) horas, se o sequestrado é menor de 18 (dezoito) ou maior de 60 (sessenta) anos, ou se o crime é cometido por bando ou quadrilha.            </a:t>
            </a:r>
          </a:p>
          <a:p>
            <a:pPr marL="0" indent="0" algn="l">
              <a:buNone/>
            </a:pPr>
            <a:r>
              <a:rPr lang="pt-BR" sz="2400" dirty="0">
                <a:effectLst>
                  <a:outerShdw blurRad="38100" dist="38100" dir="2700000" algn="tl">
                    <a:srgbClr val="000000">
                      <a:alpha val="43137"/>
                    </a:srgbClr>
                  </a:outerShdw>
                </a:effectLst>
                <a:latin typeface="+mj-lt"/>
              </a:rPr>
              <a:t>Pena - reclusão, de doze a vinte anos.</a:t>
            </a:r>
          </a:p>
          <a:p>
            <a:pPr marL="0" indent="0" algn="l">
              <a:buNone/>
            </a:pPr>
            <a:endParaRPr lang="pt-BR" sz="2400" dirty="0">
              <a:effectLst>
                <a:outerShdw blurRad="38100" dist="38100" dir="2700000" algn="tl">
                  <a:srgbClr val="000000">
                    <a:alpha val="43137"/>
                  </a:srgbClr>
                </a:outerShdw>
              </a:effectLst>
              <a:latin typeface="+mj-lt"/>
            </a:endParaRPr>
          </a:p>
          <a:p>
            <a:pPr marL="0" indent="0" algn="l">
              <a:buNone/>
            </a:pPr>
            <a:r>
              <a:rPr lang="pt-BR" sz="2400" dirty="0">
                <a:effectLst>
                  <a:outerShdw blurRad="38100" dist="38100" dir="2700000" algn="tl">
                    <a:srgbClr val="000000">
                      <a:alpha val="43137"/>
                    </a:srgbClr>
                  </a:outerShdw>
                </a:effectLst>
                <a:latin typeface="+mj-lt"/>
              </a:rPr>
              <a:t>§ 2º - Se do fato resulta lesão corporal de natureza grave:</a:t>
            </a:r>
          </a:p>
          <a:p>
            <a:pPr marL="0" indent="0" algn="l">
              <a:buNone/>
            </a:pPr>
            <a:r>
              <a:rPr lang="pt-BR" sz="2400" dirty="0">
                <a:effectLst>
                  <a:outerShdw blurRad="38100" dist="38100" dir="2700000" algn="tl">
                    <a:srgbClr val="000000">
                      <a:alpha val="43137"/>
                    </a:srgbClr>
                  </a:outerShdw>
                </a:effectLst>
                <a:latin typeface="+mj-lt"/>
              </a:rPr>
              <a:t>Pena - reclusão, de dezesseis a vinte e quatro anos.  </a:t>
            </a:r>
          </a:p>
          <a:p>
            <a:pPr marL="0" indent="0" algn="l">
              <a:buNone/>
            </a:pPr>
            <a:r>
              <a:rPr lang="pt-BR" sz="2400" dirty="0">
                <a:effectLst>
                  <a:outerShdw blurRad="38100" dist="38100" dir="2700000" algn="tl">
                    <a:srgbClr val="000000">
                      <a:alpha val="43137"/>
                    </a:srgbClr>
                  </a:outerShdw>
                </a:effectLst>
                <a:latin typeface="+mj-lt"/>
              </a:rPr>
              <a:t>              </a:t>
            </a:r>
          </a:p>
          <a:p>
            <a:pPr marL="0" indent="0" algn="l">
              <a:buNone/>
            </a:pPr>
            <a:r>
              <a:rPr lang="pt-BR" sz="2400" dirty="0">
                <a:effectLst>
                  <a:outerShdw blurRad="38100" dist="38100" dir="2700000" algn="tl">
                    <a:srgbClr val="000000">
                      <a:alpha val="43137"/>
                    </a:srgbClr>
                  </a:outerShdw>
                </a:effectLst>
                <a:latin typeface="+mj-lt"/>
              </a:rPr>
              <a:t>§ 3º - Se resulta a morte:</a:t>
            </a:r>
          </a:p>
          <a:p>
            <a:pPr marL="0" indent="0" algn="l">
              <a:buNone/>
            </a:pPr>
            <a:r>
              <a:rPr lang="pt-BR" sz="2400" dirty="0">
                <a:effectLst>
                  <a:outerShdw blurRad="38100" dist="38100" dir="2700000" algn="tl">
                    <a:srgbClr val="000000">
                      <a:alpha val="43137"/>
                    </a:srgbClr>
                  </a:outerShdw>
                </a:effectLst>
                <a:latin typeface="+mj-lt"/>
              </a:rPr>
              <a:t>Pena - reclusão, de vinte e quatro a trinta anos.</a:t>
            </a:r>
          </a:p>
          <a:p>
            <a:pPr marL="0" indent="0" algn="l">
              <a:buNone/>
            </a:pPr>
            <a:endParaRPr lang="pt-BR" sz="2400" i="0" dirty="0">
              <a:effectLst>
                <a:outerShdw blurRad="38100" dist="38100" dir="2700000" algn="tl">
                  <a:srgbClr val="000000">
                    <a:alpha val="43137"/>
                  </a:srgbClr>
                </a:outerShdw>
              </a:effectLst>
              <a:latin typeface="+mj-lt"/>
            </a:endParaRPr>
          </a:p>
          <a:p>
            <a:pPr marL="0" indent="0" algn="l">
              <a:buNone/>
            </a:pPr>
            <a:endParaRPr lang="pt-BR" sz="2400" b="1" i="0"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18148736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0" indent="0" algn="l">
              <a:buNone/>
            </a:pPr>
            <a:r>
              <a:rPr lang="pt-BR" sz="2400" b="1" i="0" dirty="0">
                <a:effectLst>
                  <a:outerShdw blurRad="38100" dist="38100" dir="2700000" algn="tl">
                    <a:srgbClr val="000000">
                      <a:alpha val="43137"/>
                    </a:srgbClr>
                  </a:outerShdw>
                </a:effectLst>
                <a:latin typeface="+mj-lt"/>
              </a:rPr>
              <a:t> Extorsão mediante sequestro – </a:t>
            </a:r>
            <a:r>
              <a:rPr lang="pt-BR" sz="2400" b="1" dirty="0">
                <a:effectLst>
                  <a:outerShdw blurRad="38100" dist="38100" dir="2700000" algn="tl">
                    <a:srgbClr val="000000">
                      <a:alpha val="43137"/>
                    </a:srgbClr>
                  </a:outerShdw>
                </a:effectLst>
                <a:latin typeface="+mj-lt"/>
              </a:rPr>
              <a:t>Causa especial de redução de pena</a:t>
            </a:r>
          </a:p>
          <a:p>
            <a:pPr marL="0" indent="0" algn="l">
              <a:buNone/>
            </a:pPr>
            <a:endParaRPr lang="pt-BR" b="0" i="0" dirty="0">
              <a:effectLst/>
              <a:latin typeface="+mj-lt"/>
            </a:endParaRPr>
          </a:p>
          <a:p>
            <a:pPr marL="0" indent="0" algn="l">
              <a:buNone/>
            </a:pPr>
            <a:r>
              <a:rPr lang="pt-BR" b="1" dirty="0">
                <a:effectLst/>
                <a:latin typeface="+mj-lt"/>
              </a:rPr>
              <a:t>Delação premiada: </a:t>
            </a:r>
            <a:r>
              <a:rPr lang="pt-BR" b="1" i="0" dirty="0">
                <a:effectLst/>
                <a:latin typeface="+mj-lt"/>
              </a:rPr>
              <a:t> </a:t>
            </a:r>
          </a:p>
          <a:p>
            <a:pPr marL="0" indent="0" algn="l">
              <a:buNone/>
            </a:pPr>
            <a:r>
              <a:rPr lang="pt-BR" b="0" i="0" dirty="0">
                <a:effectLst/>
                <a:latin typeface="+mj-lt"/>
              </a:rPr>
              <a:t>CP 159 § 4</a:t>
            </a:r>
            <a:r>
              <a:rPr lang="pt-BR" b="1" i="0" dirty="0">
                <a:effectLst/>
                <a:latin typeface="+mj-lt"/>
              </a:rPr>
              <a:t>º </a:t>
            </a:r>
            <a:r>
              <a:rPr lang="pt-BR" b="0" i="0" dirty="0">
                <a:effectLst/>
                <a:latin typeface="+mj-lt"/>
              </a:rPr>
              <a:t>- Se o crime é cometido em concurso, o concorrente que o denunciar à autoridade, </a:t>
            </a:r>
            <a:r>
              <a:rPr lang="pt-BR" b="1" i="0" u="sng" dirty="0">
                <a:effectLst/>
                <a:latin typeface="+mj-lt"/>
              </a:rPr>
              <a:t>facilitando a libertação do sequestrado</a:t>
            </a:r>
            <a:r>
              <a:rPr lang="pt-BR" b="0" i="0" dirty="0">
                <a:effectLst/>
                <a:latin typeface="+mj-lt"/>
              </a:rPr>
              <a:t>, terá sua pena reduzida de um a dois terços.                  </a:t>
            </a:r>
            <a:endParaRPr lang="pt-BR" sz="2400" b="1" dirty="0">
              <a:effectLst>
                <a:outerShdw blurRad="38100" dist="38100" dir="2700000" algn="tl">
                  <a:srgbClr val="000000">
                    <a:alpha val="43137"/>
                  </a:srgbClr>
                </a:outerShdw>
              </a:effectLst>
              <a:latin typeface="+mj-lt"/>
            </a:endParaRPr>
          </a:p>
          <a:p>
            <a:pPr marL="0" indent="0" algn="l">
              <a:buNone/>
            </a:pPr>
            <a:r>
              <a:rPr lang="pt-BR" sz="2400" dirty="0">
                <a:effectLst>
                  <a:outerShdw blurRad="38100" dist="38100" dir="2700000" algn="tl">
                    <a:srgbClr val="000000">
                      <a:alpha val="43137"/>
                    </a:srgbClr>
                  </a:outerShdw>
                </a:effectLst>
                <a:latin typeface="+mj-lt"/>
              </a:rPr>
              <a:t> </a:t>
            </a:r>
          </a:p>
          <a:p>
            <a:pPr algn="l"/>
            <a:r>
              <a:rPr lang="pt-BR" sz="2400" dirty="0">
                <a:effectLst>
                  <a:outerShdw blurRad="38100" dist="38100" dir="2700000" algn="tl">
                    <a:srgbClr val="000000">
                      <a:alpha val="43137"/>
                    </a:srgbClr>
                  </a:outerShdw>
                </a:effectLst>
                <a:latin typeface="+mj-lt"/>
              </a:rPr>
              <a:t>Reconhecimento exclusivo pelo </a:t>
            </a:r>
            <a:r>
              <a:rPr lang="pt-BR" sz="2400" b="1" dirty="0">
                <a:effectLst>
                  <a:outerShdw blurRad="38100" dist="38100" dir="2700000" algn="tl">
                    <a:srgbClr val="000000">
                      <a:alpha val="43137"/>
                    </a:srgbClr>
                  </a:outerShdw>
                </a:effectLst>
                <a:latin typeface="+mj-lt"/>
              </a:rPr>
              <a:t>juízo, </a:t>
            </a:r>
            <a:r>
              <a:rPr lang="pt-BR" sz="2400" dirty="0">
                <a:effectLst>
                  <a:outerShdw blurRad="38100" dist="38100" dir="2700000" algn="tl">
                    <a:srgbClr val="000000">
                      <a:alpha val="43137"/>
                    </a:srgbClr>
                  </a:outerShdw>
                </a:effectLst>
                <a:latin typeface="+mj-lt"/>
              </a:rPr>
              <a:t>quando da sentença; preenchidos os requisitos, é direito subjetivo do condenado;</a:t>
            </a:r>
          </a:p>
          <a:p>
            <a:pPr algn="l"/>
            <a:r>
              <a:rPr lang="pt-BR" sz="2400" i="0" dirty="0">
                <a:effectLst>
                  <a:outerShdw blurRad="38100" dist="38100" dir="2700000" algn="tl">
                    <a:srgbClr val="000000">
                      <a:alpha val="43137"/>
                    </a:srgbClr>
                  </a:outerShdw>
                </a:effectLst>
                <a:latin typeface="+mj-lt"/>
              </a:rPr>
              <a:t>Não exi</a:t>
            </a:r>
            <a:r>
              <a:rPr lang="pt-BR" sz="2400" dirty="0">
                <a:effectLst>
                  <a:outerShdw blurRad="38100" dist="38100" dir="2700000" algn="tl">
                    <a:srgbClr val="000000">
                      <a:alpha val="43137"/>
                    </a:srgbClr>
                  </a:outerShdw>
                </a:effectLst>
                <a:latin typeface="+mj-lt"/>
              </a:rPr>
              <a:t>ge primariedade; não se comunica com coautores e partícipes;</a:t>
            </a:r>
            <a:endParaRPr lang="pt-BR" sz="2400" i="0" dirty="0">
              <a:effectLst>
                <a:outerShdw blurRad="38100" dist="38100" dir="2700000" algn="tl">
                  <a:srgbClr val="000000">
                    <a:alpha val="43137"/>
                  </a:srgbClr>
                </a:outerShdw>
              </a:effectLst>
              <a:latin typeface="+mj-lt"/>
            </a:endParaRPr>
          </a:p>
          <a:p>
            <a:pPr marL="0" indent="0" algn="l">
              <a:buNone/>
            </a:pPr>
            <a:endParaRPr lang="pt-BR" sz="2400" b="1" i="0"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40260284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p:txBody>
          <a:bodyPr>
            <a:normAutofit/>
          </a:bodyPr>
          <a:lstStyle/>
          <a:p>
            <a:pPr marL="0" indent="0">
              <a:buNone/>
            </a:pPr>
            <a:r>
              <a:rPr lang="pt-BR" b="1" dirty="0"/>
              <a:t>ROUBO PRÓPRIO COM VIOLÊNCIA IMPRÓPRIA</a:t>
            </a:r>
          </a:p>
          <a:p>
            <a:pPr marL="0" indent="0">
              <a:buNone/>
            </a:pPr>
            <a:r>
              <a:rPr lang="pt-BR" dirty="0"/>
              <a:t>Art. 157 - Subtrair coisa móvel alheia, para si ou para outrem, mediante grave ameaça ou violência a pessoa, </a:t>
            </a:r>
            <a:r>
              <a:rPr lang="pt-BR" b="1" u="sng" dirty="0"/>
              <a:t>ou depois de havê-la, por qualquer meio, reduzido à impossibilidade de resistência:</a:t>
            </a:r>
          </a:p>
          <a:p>
            <a:pPr marL="0" indent="0">
              <a:buNone/>
            </a:pPr>
            <a:r>
              <a:rPr lang="pt-BR" dirty="0"/>
              <a:t>Pena - reclusão, de quatro a dez anos, e multa.</a:t>
            </a:r>
          </a:p>
          <a:p>
            <a:pPr marL="0" indent="0">
              <a:buNone/>
            </a:pPr>
            <a:endParaRPr lang="pt-BR" b="1" dirty="0"/>
          </a:p>
          <a:p>
            <a:pPr marL="0" indent="0">
              <a:buNone/>
            </a:pPr>
            <a:r>
              <a:rPr lang="pt-BR" b="1" dirty="0"/>
              <a:t>Ex.: Agente ministra sonífero para neutralizar a vítima, e então pratica a subtração. </a:t>
            </a:r>
          </a:p>
        </p:txBody>
      </p:sp>
    </p:spTree>
    <p:extLst>
      <p:ext uri="{BB962C8B-B14F-4D97-AF65-F5344CB8AC3E}">
        <p14:creationId xmlns:p14="http://schemas.microsoft.com/office/powerpoint/2010/main" val="2419118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lnSpcReduction="10000"/>
          </a:bodyPr>
          <a:lstStyle/>
          <a:p>
            <a:pPr marL="0" indent="0" algn="l">
              <a:buNone/>
            </a:pPr>
            <a:r>
              <a:rPr lang="pt-BR" b="1" dirty="0">
                <a:effectLst/>
                <a:latin typeface="+mj-lt"/>
              </a:rPr>
              <a:t>Delação premiada da Lei 9807/1999 </a:t>
            </a:r>
            <a:r>
              <a:rPr lang="pt-BR" b="1" i="0" dirty="0">
                <a:effectLst/>
                <a:latin typeface="+mj-lt"/>
              </a:rPr>
              <a:t> </a:t>
            </a:r>
          </a:p>
          <a:p>
            <a:pPr marL="0" indent="0" algn="l">
              <a:buNone/>
            </a:pPr>
            <a:r>
              <a:rPr lang="pt-BR" b="0" i="0" dirty="0">
                <a:effectLst/>
                <a:latin typeface="+mj-lt"/>
              </a:rPr>
              <a:t>Art. 13. Poderá o juiz, de ofício ou a requerimento das partes, conceder o perdão judicial e a consequente </a:t>
            </a:r>
            <a:r>
              <a:rPr lang="pt-BR" b="1" i="0" dirty="0">
                <a:effectLst/>
                <a:latin typeface="+mj-lt"/>
              </a:rPr>
              <a:t>extinção da punibilidade ao acusado </a:t>
            </a:r>
            <a:r>
              <a:rPr lang="pt-BR" b="0" i="0" dirty="0">
                <a:effectLst/>
                <a:latin typeface="+mj-lt"/>
              </a:rPr>
              <a:t>que, </a:t>
            </a:r>
            <a:r>
              <a:rPr lang="pt-BR" b="1" i="0" u="sng" dirty="0">
                <a:effectLst>
                  <a:outerShdw blurRad="38100" dist="38100" dir="2700000" algn="tl">
                    <a:srgbClr val="000000">
                      <a:alpha val="43137"/>
                    </a:srgbClr>
                  </a:outerShdw>
                </a:effectLst>
                <a:latin typeface="+mj-lt"/>
              </a:rPr>
              <a:t>sendo primário</a:t>
            </a:r>
            <a:r>
              <a:rPr lang="pt-BR" b="0" i="0" dirty="0">
                <a:effectLst/>
                <a:latin typeface="+mj-lt"/>
              </a:rPr>
              <a:t>, tenha colaborado efetiva e voluntariamente com a investigação e o processo criminal, desde que dessa colaboração tenha resultado:</a:t>
            </a:r>
          </a:p>
          <a:p>
            <a:pPr marL="0" indent="0" algn="l">
              <a:buNone/>
            </a:pPr>
            <a:r>
              <a:rPr lang="pt-BR" b="0" i="0" dirty="0">
                <a:effectLst/>
                <a:latin typeface="+mj-lt"/>
              </a:rPr>
              <a:t>I - a identificação dos demais </a:t>
            </a:r>
            <a:r>
              <a:rPr lang="pt-BR" b="0" i="0" dirty="0" err="1">
                <a:effectLst/>
                <a:latin typeface="+mj-lt"/>
              </a:rPr>
              <a:t>co-autores</a:t>
            </a:r>
            <a:r>
              <a:rPr lang="pt-BR" b="0" i="0" dirty="0">
                <a:effectLst/>
                <a:latin typeface="+mj-lt"/>
              </a:rPr>
              <a:t> ou partícipes da ação criminosa;</a:t>
            </a:r>
          </a:p>
          <a:p>
            <a:pPr marL="0" indent="0" algn="l">
              <a:buNone/>
            </a:pPr>
            <a:r>
              <a:rPr lang="pt-BR" b="0" i="0" dirty="0">
                <a:effectLst/>
                <a:latin typeface="+mj-lt"/>
              </a:rPr>
              <a:t>II - a localização da vítima com a sua integridade física preservada;</a:t>
            </a:r>
          </a:p>
          <a:p>
            <a:pPr marL="0" indent="0" algn="l">
              <a:buNone/>
            </a:pPr>
            <a:r>
              <a:rPr lang="pt-BR" b="0" i="0" dirty="0">
                <a:effectLst/>
                <a:latin typeface="+mj-lt"/>
              </a:rPr>
              <a:t>III - a recuperação total ou parcial do produto do crime.</a:t>
            </a:r>
          </a:p>
          <a:p>
            <a:pPr marL="0" indent="0" algn="l">
              <a:buNone/>
            </a:pPr>
            <a:r>
              <a:rPr lang="pt-BR" b="0" i="0" dirty="0">
                <a:effectLst/>
                <a:latin typeface="+mj-lt"/>
              </a:rPr>
              <a:t>Parágrafo único. A concessão do perdão judicial levará em conta a personalidade do beneficiado e a natureza, circunstâncias, gravidade e repercussão social do fato criminoso.</a:t>
            </a:r>
            <a:endParaRPr lang="pt-BR" sz="2400" b="1" i="0"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18855701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0" indent="0" algn="l">
              <a:buNone/>
            </a:pPr>
            <a:r>
              <a:rPr lang="pt-BR" sz="2400" b="1" i="0" dirty="0">
                <a:effectLst>
                  <a:outerShdw blurRad="38100" dist="38100" dir="2700000" algn="tl">
                    <a:srgbClr val="000000">
                      <a:alpha val="43137"/>
                    </a:srgbClr>
                  </a:outerShdw>
                </a:effectLst>
                <a:latin typeface="+mj-lt"/>
              </a:rPr>
              <a:t> </a:t>
            </a:r>
          </a:p>
          <a:p>
            <a:pPr marL="0" indent="0" algn="l">
              <a:buNone/>
            </a:pPr>
            <a:r>
              <a:rPr lang="pt-BR" sz="2400" b="1" i="0" dirty="0">
                <a:effectLst>
                  <a:outerShdw blurRad="38100" dist="38100" dir="2700000" algn="tl">
                    <a:srgbClr val="000000">
                      <a:alpha val="43137"/>
                    </a:srgbClr>
                  </a:outerShdw>
                </a:effectLst>
                <a:latin typeface="+mj-lt"/>
              </a:rPr>
              <a:t>Extorsão indireta</a:t>
            </a:r>
          </a:p>
          <a:p>
            <a:pPr marL="0" indent="0" algn="l">
              <a:buNone/>
            </a:pPr>
            <a:endParaRPr lang="pt-BR" sz="2400" b="1" i="0" dirty="0">
              <a:effectLst>
                <a:outerShdw blurRad="38100" dist="38100" dir="2700000" algn="tl">
                  <a:srgbClr val="000000">
                    <a:alpha val="43137"/>
                  </a:srgbClr>
                </a:outerShdw>
              </a:effectLst>
              <a:latin typeface="+mj-lt"/>
            </a:endParaRPr>
          </a:p>
          <a:p>
            <a:pPr marL="0" indent="0" algn="l">
              <a:buNone/>
            </a:pPr>
            <a:r>
              <a:rPr lang="pt-BR" sz="2400" b="1" i="0" dirty="0">
                <a:effectLst>
                  <a:outerShdw blurRad="38100" dist="38100" dir="2700000" algn="tl">
                    <a:srgbClr val="000000">
                      <a:alpha val="43137"/>
                    </a:srgbClr>
                  </a:outerShdw>
                </a:effectLst>
                <a:latin typeface="+mj-lt"/>
              </a:rPr>
              <a:t> Art. 160 - Exigir ou receber, como garantia de dívida, abusando da situação de alguém, documento que pode dar causa a procedimento criminal contra a vítima ou contra terceiro:</a:t>
            </a:r>
          </a:p>
          <a:p>
            <a:pPr marL="0" indent="0" algn="l">
              <a:buNone/>
            </a:pPr>
            <a:endParaRPr lang="pt-BR" sz="2400" b="1" i="0" dirty="0">
              <a:effectLst>
                <a:outerShdw blurRad="38100" dist="38100" dir="2700000" algn="tl">
                  <a:srgbClr val="000000">
                    <a:alpha val="43137"/>
                  </a:srgbClr>
                </a:outerShdw>
              </a:effectLst>
              <a:latin typeface="+mj-lt"/>
            </a:endParaRPr>
          </a:p>
          <a:p>
            <a:pPr marL="0" indent="0" algn="l">
              <a:buNone/>
            </a:pPr>
            <a:r>
              <a:rPr lang="pt-BR" sz="2400" b="1" i="0" dirty="0">
                <a:effectLst>
                  <a:outerShdw blurRad="38100" dist="38100" dir="2700000" algn="tl">
                    <a:srgbClr val="000000">
                      <a:alpha val="43137"/>
                    </a:srgbClr>
                  </a:outerShdw>
                </a:effectLst>
                <a:latin typeface="+mj-lt"/>
              </a:rPr>
              <a:t>Pena - reclusão, de um a três anos, e multa.</a:t>
            </a:r>
          </a:p>
        </p:txBody>
      </p:sp>
    </p:spTree>
    <p:extLst>
      <p:ext uri="{BB962C8B-B14F-4D97-AF65-F5344CB8AC3E}">
        <p14:creationId xmlns:p14="http://schemas.microsoft.com/office/powerpoint/2010/main" val="28938309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0" indent="0" algn="l">
              <a:buNone/>
            </a:pPr>
            <a:r>
              <a:rPr lang="pt-BR" sz="2400" b="1" i="0" dirty="0">
                <a:effectLst>
                  <a:outerShdw blurRad="38100" dist="38100" dir="2700000" algn="tl">
                    <a:srgbClr val="000000">
                      <a:alpha val="43137"/>
                    </a:srgbClr>
                  </a:outerShdw>
                </a:effectLst>
                <a:latin typeface="+mj-lt"/>
              </a:rPr>
              <a:t> </a:t>
            </a:r>
          </a:p>
          <a:p>
            <a:pPr marL="0" indent="0" algn="l">
              <a:buNone/>
            </a:pPr>
            <a:r>
              <a:rPr lang="pt-BR" sz="2400" b="1" i="0" dirty="0">
                <a:effectLst>
                  <a:outerShdw blurRad="38100" dist="38100" dir="2700000" algn="tl">
                    <a:srgbClr val="000000">
                      <a:alpha val="43137"/>
                    </a:srgbClr>
                  </a:outerShdw>
                </a:effectLst>
                <a:latin typeface="+mj-lt"/>
              </a:rPr>
              <a:t>Extorsão indireta</a:t>
            </a:r>
          </a:p>
          <a:p>
            <a:pPr marL="0" indent="0" algn="l">
              <a:buNone/>
            </a:pPr>
            <a:endParaRPr lang="pt-BR" sz="2400" b="1" i="0" dirty="0">
              <a:effectLst>
                <a:outerShdw blurRad="38100" dist="38100" dir="2700000" algn="tl">
                  <a:srgbClr val="000000">
                    <a:alpha val="43137"/>
                  </a:srgbClr>
                </a:outerShdw>
              </a:effectLst>
              <a:latin typeface="+mj-lt"/>
            </a:endParaRPr>
          </a:p>
          <a:p>
            <a:pPr marL="0" indent="0" algn="l">
              <a:buNone/>
            </a:pPr>
            <a:r>
              <a:rPr lang="pt-BR" sz="2400" b="1" i="0" dirty="0">
                <a:effectLst>
                  <a:outerShdw blurRad="38100" dist="38100" dir="2700000" algn="tl">
                    <a:srgbClr val="000000">
                      <a:alpha val="43137"/>
                    </a:srgbClr>
                  </a:outerShdw>
                </a:effectLst>
                <a:latin typeface="+mj-lt"/>
              </a:rPr>
              <a:t>*Busca-se tutelar a relação entre credor e devedor, estando este em posição de fragilidade em relação ao primeiro;</a:t>
            </a:r>
          </a:p>
          <a:p>
            <a:pPr marL="0" indent="0" algn="l">
              <a:buNone/>
            </a:pPr>
            <a:endParaRPr lang="pt-BR" sz="2400" b="1" dirty="0">
              <a:effectLst>
                <a:outerShdw blurRad="38100" dist="38100" dir="2700000" algn="tl">
                  <a:srgbClr val="000000">
                    <a:alpha val="43137"/>
                  </a:srgbClr>
                </a:outerShdw>
              </a:effectLst>
              <a:latin typeface="+mj-lt"/>
            </a:endParaRPr>
          </a:p>
          <a:p>
            <a:pPr marL="0" indent="0" algn="l">
              <a:buNone/>
            </a:pPr>
            <a:r>
              <a:rPr lang="pt-BR" sz="2400" b="1" dirty="0">
                <a:effectLst>
                  <a:outerShdw blurRad="38100" dist="38100" dir="2700000" algn="tl">
                    <a:srgbClr val="000000">
                      <a:alpha val="43137"/>
                    </a:srgbClr>
                  </a:outerShdw>
                </a:effectLst>
                <a:latin typeface="+mj-lt"/>
              </a:rPr>
              <a:t>*O documento é entregue como garantia da dívida, e ele representa uma ameaça ao devedor;</a:t>
            </a:r>
          </a:p>
        </p:txBody>
      </p:sp>
    </p:spTree>
    <p:extLst>
      <p:ext uri="{BB962C8B-B14F-4D97-AF65-F5344CB8AC3E}">
        <p14:creationId xmlns:p14="http://schemas.microsoft.com/office/powerpoint/2010/main" val="271961450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USURPAÇÃO (</a:t>
            </a:r>
            <a:r>
              <a:rPr lang="pt-BR" dirty="0" err="1"/>
              <a:t>arts</a:t>
            </a:r>
            <a:r>
              <a:rPr lang="pt-BR" dirty="0"/>
              <a:t>. 161 e 162)</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fontScale="62500" lnSpcReduction="20000"/>
          </a:bodyPr>
          <a:lstStyle/>
          <a:p>
            <a:pPr marL="0" indent="0" algn="l">
              <a:buNone/>
            </a:pPr>
            <a:r>
              <a:rPr lang="pt-BR" sz="2400" b="1" i="0" dirty="0">
                <a:effectLst>
                  <a:outerShdw blurRad="38100" dist="38100" dir="2700000" algn="tl">
                    <a:srgbClr val="000000">
                      <a:alpha val="43137"/>
                    </a:srgbClr>
                  </a:outerShdw>
                </a:effectLst>
                <a:latin typeface="+mj-lt"/>
              </a:rPr>
              <a:t>Alteração de limites</a:t>
            </a:r>
          </a:p>
          <a:p>
            <a:pPr marL="0" indent="0" algn="l">
              <a:buNone/>
            </a:pPr>
            <a:r>
              <a:rPr lang="pt-BR" sz="2400" b="1" i="0" dirty="0">
                <a:effectLst>
                  <a:outerShdw blurRad="38100" dist="38100" dir="2700000" algn="tl">
                    <a:srgbClr val="000000">
                      <a:alpha val="43137"/>
                    </a:srgbClr>
                  </a:outerShdw>
                </a:effectLst>
                <a:latin typeface="+mj-lt"/>
              </a:rPr>
              <a:t>Art. 161 - Suprimir ou deslocar tapume, marco, ou qualquer outro sinal indicativo de linha divisória, para apropriar-se, no todo ou em parte, de coisa imóvel alheia:</a:t>
            </a:r>
          </a:p>
          <a:p>
            <a:pPr marL="0" indent="0" algn="l">
              <a:buNone/>
            </a:pPr>
            <a:r>
              <a:rPr lang="pt-BR" sz="2400" b="1" i="0" dirty="0">
                <a:effectLst>
                  <a:outerShdw blurRad="38100" dist="38100" dir="2700000" algn="tl">
                    <a:srgbClr val="000000">
                      <a:alpha val="43137"/>
                    </a:srgbClr>
                  </a:outerShdw>
                </a:effectLst>
                <a:latin typeface="+mj-lt"/>
              </a:rPr>
              <a:t>Pena - detenção, de um a seis meses, e multa.</a:t>
            </a:r>
          </a:p>
          <a:p>
            <a:pPr marL="0" indent="0" algn="l">
              <a:buNone/>
            </a:pPr>
            <a:r>
              <a:rPr lang="pt-BR" sz="2400" b="1" i="0" dirty="0">
                <a:effectLst>
                  <a:outerShdw blurRad="38100" dist="38100" dir="2700000" algn="tl">
                    <a:srgbClr val="000000">
                      <a:alpha val="43137"/>
                    </a:srgbClr>
                  </a:outerShdw>
                </a:effectLst>
                <a:latin typeface="+mj-lt"/>
              </a:rPr>
              <a:t>§ 1º - Na mesma pena incorre quem:</a:t>
            </a:r>
          </a:p>
          <a:p>
            <a:pPr marL="0" indent="0" algn="l">
              <a:buNone/>
            </a:pPr>
            <a:r>
              <a:rPr lang="pt-BR" sz="2400" b="1" i="0" dirty="0">
                <a:effectLst>
                  <a:outerShdw blurRad="38100" dist="38100" dir="2700000" algn="tl">
                    <a:srgbClr val="000000">
                      <a:alpha val="43137"/>
                    </a:srgbClr>
                  </a:outerShdw>
                </a:effectLst>
                <a:latin typeface="+mj-lt"/>
              </a:rPr>
              <a:t>Usurpação de águas</a:t>
            </a:r>
          </a:p>
          <a:p>
            <a:pPr marL="0" indent="0" algn="l">
              <a:buNone/>
            </a:pPr>
            <a:r>
              <a:rPr lang="pt-BR" sz="2400" b="1" i="0" dirty="0">
                <a:effectLst>
                  <a:outerShdw blurRad="38100" dist="38100" dir="2700000" algn="tl">
                    <a:srgbClr val="000000">
                      <a:alpha val="43137"/>
                    </a:srgbClr>
                  </a:outerShdw>
                </a:effectLst>
                <a:latin typeface="+mj-lt"/>
              </a:rPr>
              <a:t> I - desvia ou represa, em proveito próprio ou de outrem, águas alheias;</a:t>
            </a:r>
          </a:p>
          <a:p>
            <a:pPr marL="0" indent="0" algn="l">
              <a:buNone/>
            </a:pPr>
            <a:r>
              <a:rPr lang="pt-BR" sz="2400" b="1" i="0" dirty="0">
                <a:effectLst>
                  <a:outerShdw blurRad="38100" dist="38100" dir="2700000" algn="tl">
                    <a:srgbClr val="000000">
                      <a:alpha val="43137"/>
                    </a:srgbClr>
                  </a:outerShdw>
                </a:effectLst>
                <a:latin typeface="+mj-lt"/>
              </a:rPr>
              <a:t>Esbulho possessório</a:t>
            </a:r>
          </a:p>
          <a:p>
            <a:pPr marL="0" indent="0" algn="l">
              <a:buNone/>
            </a:pPr>
            <a:r>
              <a:rPr lang="pt-BR" sz="2400" b="1" i="0" dirty="0">
                <a:effectLst>
                  <a:outerShdw blurRad="38100" dist="38100" dir="2700000" algn="tl">
                    <a:srgbClr val="000000">
                      <a:alpha val="43137"/>
                    </a:srgbClr>
                  </a:outerShdw>
                </a:effectLst>
                <a:latin typeface="+mj-lt"/>
              </a:rPr>
              <a:t> II - invade, com violência a pessoa ou grave ameaça, ou mediante concurso de mais de duas pessoas, terreno ou edifício alheio, para o fim de esbulho possessório.</a:t>
            </a:r>
          </a:p>
          <a:p>
            <a:pPr marL="0" indent="0" algn="l">
              <a:buNone/>
            </a:pPr>
            <a:r>
              <a:rPr lang="pt-BR" sz="2400" b="1" i="0" dirty="0">
                <a:effectLst>
                  <a:outerShdw blurRad="38100" dist="38100" dir="2700000" algn="tl">
                    <a:srgbClr val="000000">
                      <a:alpha val="43137"/>
                    </a:srgbClr>
                  </a:outerShdw>
                </a:effectLst>
                <a:latin typeface="+mj-lt"/>
              </a:rPr>
              <a:t>§ 2º - Se o agente usa de violência, incorre também na pena a esta cominada.</a:t>
            </a:r>
          </a:p>
          <a:p>
            <a:pPr marL="0" indent="0" algn="l">
              <a:buNone/>
            </a:pPr>
            <a:r>
              <a:rPr lang="pt-BR" sz="2400" b="1" i="0" dirty="0">
                <a:effectLst>
                  <a:outerShdw blurRad="38100" dist="38100" dir="2700000" algn="tl">
                    <a:srgbClr val="000000">
                      <a:alpha val="43137"/>
                    </a:srgbClr>
                  </a:outerShdw>
                </a:effectLst>
                <a:latin typeface="+mj-lt"/>
              </a:rPr>
              <a:t>§ 3º - Se a propriedade é particular, e não há emprego de violência, somente se procede mediante queixa.</a:t>
            </a:r>
          </a:p>
          <a:p>
            <a:pPr marL="0" indent="0" algn="l">
              <a:buNone/>
            </a:pPr>
            <a:r>
              <a:rPr lang="pt-BR" sz="2400" b="1" i="0" dirty="0">
                <a:effectLst>
                  <a:outerShdw blurRad="38100" dist="38100" dir="2700000" algn="tl">
                    <a:srgbClr val="000000">
                      <a:alpha val="43137"/>
                    </a:srgbClr>
                  </a:outerShdw>
                </a:effectLst>
                <a:latin typeface="+mj-lt"/>
              </a:rPr>
              <a:t>Supressão ou alteração de marca em animais</a:t>
            </a:r>
          </a:p>
          <a:p>
            <a:pPr marL="0" indent="0" algn="l">
              <a:buNone/>
            </a:pPr>
            <a:r>
              <a:rPr lang="pt-BR" sz="2400" b="1" i="0" dirty="0">
                <a:effectLst>
                  <a:outerShdw blurRad="38100" dist="38100" dir="2700000" algn="tl">
                    <a:srgbClr val="000000">
                      <a:alpha val="43137"/>
                    </a:srgbClr>
                  </a:outerShdw>
                </a:effectLst>
                <a:latin typeface="+mj-lt"/>
              </a:rPr>
              <a:t>Art. 162 - Suprimir ou alterar, indevidamente, em gado ou rebanho alheio, marca ou sinal indicativo de propriedade:</a:t>
            </a:r>
          </a:p>
          <a:p>
            <a:pPr marL="0" indent="0" algn="l">
              <a:buNone/>
            </a:pPr>
            <a:r>
              <a:rPr lang="pt-BR" sz="2400" b="1" i="0" dirty="0">
                <a:effectLst>
                  <a:outerShdw blurRad="38100" dist="38100" dir="2700000" algn="tl">
                    <a:srgbClr val="000000">
                      <a:alpha val="43137"/>
                    </a:srgbClr>
                  </a:outerShdw>
                </a:effectLst>
                <a:latin typeface="+mj-lt"/>
              </a:rPr>
              <a:t>Pena - detenção, de seis meses a três anos, e multa.</a:t>
            </a:r>
            <a:endParaRPr lang="pt-BR" sz="24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5150627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DANO (arts.163)</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l">
              <a:buNone/>
            </a:pPr>
            <a:r>
              <a:rPr lang="pt-BR" sz="1800" b="1" i="0" dirty="0">
                <a:effectLst>
                  <a:outerShdw blurRad="38100" dist="38100" dir="2700000" algn="tl">
                    <a:srgbClr val="000000">
                      <a:alpha val="43137"/>
                    </a:srgbClr>
                  </a:outerShdw>
                </a:effectLst>
                <a:latin typeface="+mj-lt"/>
              </a:rPr>
              <a:t> </a:t>
            </a:r>
            <a:r>
              <a:rPr lang="pt-BR" sz="1800" i="0" dirty="0">
                <a:effectLst>
                  <a:outerShdw blurRad="38100" dist="38100" dir="2700000" algn="tl">
                    <a:srgbClr val="000000">
                      <a:alpha val="43137"/>
                    </a:srgbClr>
                  </a:outerShdw>
                </a:effectLst>
                <a:latin typeface="+mj-lt"/>
              </a:rPr>
              <a:t>Art. 163 - Destruir, inutilizar ou deteriorar coisa alheia:</a:t>
            </a:r>
          </a:p>
          <a:p>
            <a:pPr marL="0" indent="0" algn="l">
              <a:buNone/>
            </a:pPr>
            <a:r>
              <a:rPr lang="pt-BR" sz="1800" i="0" dirty="0">
                <a:effectLst>
                  <a:outerShdw blurRad="38100" dist="38100" dir="2700000" algn="tl">
                    <a:srgbClr val="000000">
                      <a:alpha val="43137"/>
                    </a:srgbClr>
                  </a:outerShdw>
                </a:effectLst>
                <a:latin typeface="+mj-lt"/>
              </a:rPr>
              <a:t>Pena - detenção, de um a seis meses, ou multa.</a:t>
            </a:r>
          </a:p>
          <a:p>
            <a:pPr marL="0" indent="0" algn="l">
              <a:buNone/>
            </a:pPr>
            <a:endParaRPr lang="pt-BR" sz="1800" i="0" dirty="0">
              <a:effectLst>
                <a:outerShdw blurRad="38100" dist="38100" dir="2700000" algn="tl">
                  <a:srgbClr val="000000">
                    <a:alpha val="43137"/>
                  </a:srgbClr>
                </a:outerShdw>
              </a:effectLst>
              <a:latin typeface="+mj-lt"/>
            </a:endParaRPr>
          </a:p>
          <a:p>
            <a:pPr marL="0" indent="0" algn="l">
              <a:buNone/>
            </a:pPr>
            <a:r>
              <a:rPr lang="pt-BR" sz="1800" b="1" i="0" dirty="0">
                <a:effectLst/>
                <a:latin typeface="+mj-lt"/>
              </a:rPr>
              <a:t>Dano qualificado</a:t>
            </a:r>
          </a:p>
          <a:p>
            <a:pPr marL="0" indent="0" algn="l">
              <a:buNone/>
            </a:pPr>
            <a:r>
              <a:rPr lang="pt-BR" sz="1800" i="0" dirty="0">
                <a:effectLst>
                  <a:outerShdw blurRad="38100" dist="38100" dir="2700000" algn="tl">
                    <a:srgbClr val="000000">
                      <a:alpha val="43137"/>
                    </a:srgbClr>
                  </a:outerShdw>
                </a:effectLst>
                <a:latin typeface="+mj-lt"/>
              </a:rPr>
              <a:t>Parágrafo único - Se o crime é cometido:</a:t>
            </a:r>
          </a:p>
          <a:p>
            <a:pPr marL="0" indent="0" algn="l">
              <a:buNone/>
            </a:pPr>
            <a:r>
              <a:rPr lang="pt-BR" sz="1800" i="0" dirty="0">
                <a:effectLst>
                  <a:outerShdw blurRad="38100" dist="38100" dir="2700000" algn="tl">
                    <a:srgbClr val="000000">
                      <a:alpha val="43137"/>
                    </a:srgbClr>
                  </a:outerShdw>
                </a:effectLst>
                <a:latin typeface="+mj-lt"/>
              </a:rPr>
              <a:t>I - com violência à pessoa ou grave ameaça;</a:t>
            </a:r>
          </a:p>
          <a:p>
            <a:pPr marL="0" indent="0" algn="l">
              <a:buNone/>
            </a:pPr>
            <a:r>
              <a:rPr lang="pt-BR" sz="1800" i="0" dirty="0">
                <a:effectLst>
                  <a:outerShdw blurRad="38100" dist="38100" dir="2700000" algn="tl">
                    <a:srgbClr val="000000">
                      <a:alpha val="43137"/>
                    </a:srgbClr>
                  </a:outerShdw>
                </a:effectLst>
                <a:latin typeface="+mj-lt"/>
              </a:rPr>
              <a:t>II - com emprego de substância inflamável ou explosiva, se o fato não constitui crime mais grave</a:t>
            </a:r>
          </a:p>
          <a:p>
            <a:pPr marL="0" indent="0" algn="l">
              <a:buNone/>
            </a:pPr>
            <a:r>
              <a:rPr lang="pt-BR" sz="1800" i="0" dirty="0">
                <a:effectLst>
                  <a:outerShdw blurRad="38100" dist="38100" dir="2700000" algn="tl">
                    <a:srgbClr val="000000">
                      <a:alpha val="43137"/>
                    </a:srgbClr>
                  </a:outerShdw>
                </a:effectLst>
                <a:latin typeface="+mj-lt"/>
              </a:rPr>
              <a:t>III - contra o patrimônio da União, de Estado, do Distrito Federal, de Município ou de autarquia, fundação pública, empresa pública, sociedade de economia mista ou empresa concessionária de serviços públicos;                 (Redação dada pela Lei nº 13.531, de 2017)</a:t>
            </a:r>
          </a:p>
          <a:p>
            <a:pPr marL="0" indent="0" algn="l">
              <a:buNone/>
            </a:pPr>
            <a:r>
              <a:rPr lang="pt-BR" sz="1800" i="0" dirty="0">
                <a:effectLst>
                  <a:outerShdw blurRad="38100" dist="38100" dir="2700000" algn="tl">
                    <a:srgbClr val="000000">
                      <a:alpha val="43137"/>
                    </a:srgbClr>
                  </a:outerShdw>
                </a:effectLst>
                <a:latin typeface="+mj-lt"/>
              </a:rPr>
              <a:t>IV - por motivo egoístico ou com prejuízo considerável para a vítima:</a:t>
            </a:r>
          </a:p>
          <a:p>
            <a:pPr marL="0" indent="0" algn="l">
              <a:buNone/>
            </a:pPr>
            <a:r>
              <a:rPr lang="pt-BR" sz="1800" i="0" dirty="0">
                <a:effectLst>
                  <a:outerShdw blurRad="38100" dist="38100" dir="2700000" algn="tl">
                    <a:srgbClr val="000000">
                      <a:alpha val="43137"/>
                    </a:srgbClr>
                  </a:outerShdw>
                </a:effectLst>
                <a:latin typeface="+mj-lt"/>
              </a:rPr>
              <a:t>Pena - detenção, de seis meses a três anos, e multa, além da pena correspondente à violência.</a:t>
            </a:r>
            <a:endParaRPr lang="pt-BR" sz="1800"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1880221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DANO (arts.163)</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l">
              <a:buNone/>
            </a:pPr>
            <a:r>
              <a:rPr lang="pt-BR" sz="1600" b="1" i="0" dirty="0">
                <a:effectLst/>
                <a:latin typeface="+mj-lt"/>
              </a:rPr>
              <a:t> DANO E PICHAÇÃO - </a:t>
            </a:r>
            <a:r>
              <a:rPr lang="pt-BR" sz="1600" b="1" dirty="0">
                <a:effectLst/>
                <a:latin typeface="+mj-lt"/>
              </a:rPr>
              <a:t>Lei 9605/1998</a:t>
            </a:r>
          </a:p>
          <a:p>
            <a:pPr marL="0" indent="0" algn="just">
              <a:buNone/>
            </a:pPr>
            <a:r>
              <a:rPr lang="pt-BR" sz="1600" b="0" i="0" dirty="0">
                <a:effectLst>
                  <a:outerShdw blurRad="38100" dist="38100" dir="2700000" algn="tl">
                    <a:srgbClr val="000000">
                      <a:alpha val="43137"/>
                    </a:srgbClr>
                  </a:outerShdw>
                </a:effectLst>
                <a:latin typeface="+mj-lt"/>
              </a:rPr>
              <a:t>Art. 65.  Pichar ou por outro meio conspurcar edificação ou monumento urbano:       </a:t>
            </a:r>
            <a:r>
              <a:rPr lang="pt-BR" sz="1600" b="0" i="0" dirty="0">
                <a:effectLst>
                  <a:outerShdw blurRad="38100" dist="38100" dir="2700000" algn="tl">
                    <a:srgbClr val="000000">
                      <a:alpha val="43137"/>
                    </a:srgbClr>
                  </a:outerShdw>
                </a:effectLst>
                <a:latin typeface="+mj-lt"/>
                <a:hlinkClick r:id="rId2">
                  <a:extLst>
                    <a:ext uri="{A12FA001-AC4F-418D-AE19-62706E023703}">
                      <ahyp:hlinkClr xmlns:ahyp="http://schemas.microsoft.com/office/drawing/2018/hyperlinkcolor" val="tx"/>
                    </a:ext>
                  </a:extLst>
                </a:hlinkClick>
              </a:rPr>
              <a:t>(Redação dada pela Lei nº 12.408, de 2011)</a:t>
            </a:r>
            <a:endParaRPr lang="pt-BR" sz="1600" b="0" i="0" dirty="0">
              <a:effectLst>
                <a:outerShdw blurRad="38100" dist="38100" dir="2700000" algn="tl">
                  <a:srgbClr val="000000">
                    <a:alpha val="43137"/>
                  </a:srgbClr>
                </a:outerShdw>
              </a:effectLst>
              <a:latin typeface="+mj-lt"/>
            </a:endParaRPr>
          </a:p>
          <a:p>
            <a:pPr marL="0" indent="0" algn="just">
              <a:buNone/>
            </a:pPr>
            <a:r>
              <a:rPr lang="pt-BR" sz="1600" b="0" i="0" dirty="0">
                <a:effectLst>
                  <a:outerShdw blurRad="38100" dist="38100" dir="2700000" algn="tl">
                    <a:srgbClr val="000000">
                      <a:alpha val="43137"/>
                    </a:srgbClr>
                  </a:outerShdw>
                </a:effectLst>
                <a:latin typeface="+mj-lt"/>
              </a:rPr>
              <a:t>Pena - detenção, de 3 (três) meses a 1 (um) ano, e multa.         </a:t>
            </a:r>
            <a:r>
              <a:rPr lang="pt-BR" sz="1600" b="0" i="0" dirty="0">
                <a:effectLst>
                  <a:outerShdw blurRad="38100" dist="38100" dir="2700000" algn="tl">
                    <a:srgbClr val="000000">
                      <a:alpha val="43137"/>
                    </a:srgbClr>
                  </a:outerShdw>
                </a:effectLst>
                <a:latin typeface="+mj-lt"/>
                <a:hlinkClick r:id="rId2">
                  <a:extLst>
                    <a:ext uri="{A12FA001-AC4F-418D-AE19-62706E023703}">
                      <ahyp:hlinkClr xmlns:ahyp="http://schemas.microsoft.com/office/drawing/2018/hyperlinkcolor" val="tx"/>
                    </a:ext>
                  </a:extLst>
                </a:hlinkClick>
              </a:rPr>
              <a:t>(Redação dada pela Lei nº 12.408, de 2011)</a:t>
            </a:r>
            <a:endParaRPr lang="pt-BR" sz="1600" b="0" i="0" dirty="0">
              <a:effectLst>
                <a:outerShdw blurRad="38100" dist="38100" dir="2700000" algn="tl">
                  <a:srgbClr val="000000">
                    <a:alpha val="43137"/>
                  </a:srgbClr>
                </a:outerShdw>
              </a:effectLst>
              <a:latin typeface="+mj-lt"/>
            </a:endParaRPr>
          </a:p>
          <a:p>
            <a:pPr marL="0" indent="0" algn="just">
              <a:buNone/>
            </a:pPr>
            <a:r>
              <a:rPr lang="pt-BR" sz="1600" b="0" i="0" dirty="0">
                <a:effectLst>
                  <a:outerShdw blurRad="38100" dist="38100" dir="2700000" algn="tl">
                    <a:srgbClr val="000000">
                      <a:alpha val="43137"/>
                    </a:srgbClr>
                  </a:outerShdw>
                </a:effectLst>
                <a:latin typeface="+mj-lt"/>
              </a:rPr>
              <a:t>§ 1</a:t>
            </a:r>
            <a:r>
              <a:rPr lang="pt-BR" sz="1600" b="0" i="0" baseline="30000" dirty="0">
                <a:effectLst>
                  <a:outerShdw blurRad="38100" dist="38100" dir="2700000" algn="tl">
                    <a:srgbClr val="000000">
                      <a:alpha val="43137"/>
                    </a:srgbClr>
                  </a:outerShdw>
                </a:effectLst>
                <a:latin typeface="+mj-lt"/>
              </a:rPr>
              <a:t>o</a:t>
            </a:r>
            <a:r>
              <a:rPr lang="pt-BR" sz="1600" b="0" i="0" dirty="0">
                <a:effectLst>
                  <a:outerShdw blurRad="38100" dist="38100" dir="2700000" algn="tl">
                    <a:srgbClr val="000000">
                      <a:alpha val="43137"/>
                    </a:srgbClr>
                  </a:outerShdw>
                </a:effectLst>
                <a:latin typeface="+mj-lt"/>
              </a:rPr>
              <a:t>  Se o ato for realizado em monumento ou coisa tombada em virtude do seu valor artístico, arqueológico ou histórico, a pena é de 6 (seis) meses a 1 (um) ano de detenção e multa.        </a:t>
            </a:r>
            <a:r>
              <a:rPr lang="pt-BR" sz="1600" b="0" i="0" dirty="0">
                <a:effectLst>
                  <a:outerShdw blurRad="38100" dist="38100" dir="2700000" algn="tl">
                    <a:srgbClr val="000000">
                      <a:alpha val="43137"/>
                    </a:srgbClr>
                  </a:outerShdw>
                </a:effectLst>
                <a:latin typeface="+mj-lt"/>
                <a:hlinkClick r:id="rId2">
                  <a:extLst>
                    <a:ext uri="{A12FA001-AC4F-418D-AE19-62706E023703}">
                      <ahyp:hlinkClr xmlns:ahyp="http://schemas.microsoft.com/office/drawing/2018/hyperlinkcolor" val="tx"/>
                    </a:ext>
                  </a:extLst>
                </a:hlinkClick>
              </a:rPr>
              <a:t>(Renumerado do parágrafo único pela Lei nº 12.408, de 2011)</a:t>
            </a:r>
            <a:endParaRPr lang="pt-BR" sz="1600" b="0" i="0" dirty="0">
              <a:effectLst>
                <a:outerShdw blurRad="38100" dist="38100" dir="2700000" algn="tl">
                  <a:srgbClr val="000000">
                    <a:alpha val="43137"/>
                  </a:srgbClr>
                </a:outerShdw>
              </a:effectLst>
              <a:latin typeface="+mj-lt"/>
            </a:endParaRPr>
          </a:p>
          <a:p>
            <a:pPr marL="0" indent="0" algn="just">
              <a:buNone/>
            </a:pPr>
            <a:r>
              <a:rPr lang="pt-BR" sz="1600" b="0" i="0" dirty="0">
                <a:effectLst>
                  <a:outerShdw blurRad="38100" dist="38100" dir="2700000" algn="tl">
                    <a:srgbClr val="000000">
                      <a:alpha val="43137"/>
                    </a:srgbClr>
                  </a:outerShdw>
                </a:effectLst>
                <a:latin typeface="+mj-lt"/>
              </a:rPr>
              <a:t>§ 2</a:t>
            </a:r>
            <a:r>
              <a:rPr lang="pt-BR" sz="1600" b="0" i="0" baseline="30000" dirty="0">
                <a:effectLst>
                  <a:outerShdw blurRad="38100" dist="38100" dir="2700000" algn="tl">
                    <a:srgbClr val="000000">
                      <a:alpha val="43137"/>
                    </a:srgbClr>
                  </a:outerShdw>
                </a:effectLst>
                <a:latin typeface="+mj-lt"/>
              </a:rPr>
              <a:t>o</a:t>
            </a:r>
            <a:r>
              <a:rPr lang="pt-BR" sz="1600" b="0" i="0" dirty="0">
                <a:effectLst>
                  <a:outerShdw blurRad="38100" dist="38100" dir="2700000" algn="tl">
                    <a:srgbClr val="000000">
                      <a:alpha val="43137"/>
                    </a:srgbClr>
                  </a:outerShdw>
                </a:effectLst>
                <a:latin typeface="+mj-lt"/>
              </a:rPr>
              <a:t>  Não constitui crime a prática de grafite realizada com o objetivo de valorizar o patrimônio público ou privado mediante manifestação artística, desde que consentida pelo proprietário e, quando couber, pelo locatário ou arrendatário do bem privado e, no caso de bem público, com a autorização do órgão competente e a observância das posturas municipais e das normas editadas pelos órgãos governamentais responsáveis pela preservação e conservação do patrimônio histórico e artístico nacional.       </a:t>
            </a:r>
            <a:r>
              <a:rPr lang="pt-BR" sz="1600" b="0" i="0" dirty="0">
                <a:effectLst>
                  <a:outerShdw blurRad="38100" dist="38100" dir="2700000" algn="tl">
                    <a:srgbClr val="000000">
                      <a:alpha val="43137"/>
                    </a:srgbClr>
                  </a:outerShdw>
                </a:effectLst>
                <a:latin typeface="+mj-lt"/>
                <a:hlinkClick r:id="rId2">
                  <a:extLst>
                    <a:ext uri="{A12FA001-AC4F-418D-AE19-62706E023703}">
                      <ahyp:hlinkClr xmlns:ahyp="http://schemas.microsoft.com/office/drawing/2018/hyperlinkcolor" val="tx"/>
                    </a:ext>
                  </a:extLst>
                </a:hlinkClick>
              </a:rPr>
              <a:t>(Incluído pela Lei nº 12.408, de 2011)</a:t>
            </a:r>
            <a:endParaRPr lang="pt-BR" sz="1600" b="0" i="0" dirty="0">
              <a:effectLst>
                <a:outerShdw blurRad="38100" dist="38100" dir="2700000" algn="tl">
                  <a:srgbClr val="000000">
                    <a:alpha val="43137"/>
                  </a:srgbClr>
                </a:outerShdw>
              </a:effectLst>
              <a:latin typeface="+mj-lt"/>
            </a:endParaRPr>
          </a:p>
          <a:p>
            <a:pPr marL="0" indent="0">
              <a:buNone/>
            </a:pPr>
            <a:r>
              <a:rPr lang="pt-BR" sz="2000" dirty="0"/>
              <a:t>Atenção: A pichação em imóveis RURAIS ou bens MÓVEIS configura o </a:t>
            </a:r>
            <a:r>
              <a:rPr lang="pt-BR" sz="2000" u="sng" dirty="0"/>
              <a:t>delito de dano</a:t>
            </a:r>
            <a:br>
              <a:rPr lang="pt-BR" sz="1400" dirty="0"/>
            </a:br>
            <a:endParaRPr lang="pt-BR" sz="1800"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26502648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DANO (arts.163)</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l">
              <a:buNone/>
            </a:pPr>
            <a:r>
              <a:rPr lang="pt-BR" sz="1700" b="1" dirty="0">
                <a:effectLst>
                  <a:outerShdw blurRad="38100" dist="38100" dir="2700000" algn="tl">
                    <a:srgbClr val="000000">
                      <a:alpha val="43137"/>
                    </a:srgbClr>
                  </a:outerShdw>
                </a:effectLst>
                <a:latin typeface="+mj-lt"/>
              </a:rPr>
              <a:t>- Elemento subjetivo: DOLO ESPECÍFICO (animus </a:t>
            </a:r>
            <a:r>
              <a:rPr lang="pt-BR" sz="1700" b="1" dirty="0" err="1">
                <a:effectLst>
                  <a:outerShdw blurRad="38100" dist="38100" dir="2700000" algn="tl">
                    <a:srgbClr val="000000">
                      <a:alpha val="43137"/>
                    </a:srgbClr>
                  </a:outerShdw>
                </a:effectLst>
                <a:latin typeface="+mj-lt"/>
              </a:rPr>
              <a:t>nocendi</a:t>
            </a:r>
            <a:r>
              <a:rPr lang="pt-BR" sz="1700" b="1" dirty="0">
                <a:effectLst>
                  <a:outerShdw blurRad="38100" dist="38100" dir="2700000" algn="tl">
                    <a:srgbClr val="000000">
                      <a:alpha val="43137"/>
                    </a:srgbClr>
                  </a:outerShdw>
                </a:effectLst>
                <a:latin typeface="+mj-lt"/>
              </a:rPr>
              <a:t>);</a:t>
            </a:r>
          </a:p>
          <a:p>
            <a:pPr marL="0" indent="0" algn="l">
              <a:buNone/>
            </a:pPr>
            <a:r>
              <a:rPr lang="pt-BR" sz="1700" b="1" dirty="0">
                <a:effectLst>
                  <a:outerShdw blurRad="38100" dist="38100" dir="2700000" algn="tl">
                    <a:srgbClr val="000000">
                      <a:alpha val="43137"/>
                    </a:srgbClr>
                  </a:outerShdw>
                </a:effectLst>
                <a:latin typeface="+mj-lt"/>
              </a:rPr>
              <a:t>Deve estar descrito na denúncia:</a:t>
            </a:r>
          </a:p>
          <a:p>
            <a:pPr marL="0" indent="0">
              <a:buNone/>
            </a:pPr>
            <a:r>
              <a:rPr lang="pt-BR" sz="1700" dirty="0">
                <a:effectLst/>
                <a:latin typeface="+mj-lt"/>
                <a:ea typeface="Times New Roman" panose="02020603050405020304" pitchFamily="18" charset="0"/>
                <a:cs typeface="Times New Roman" panose="02020603050405020304" pitchFamily="18" charset="0"/>
              </a:rPr>
              <a:t>[...] 4. Nos termos da jurisprudência desta Corte, para que se possa falar em crime de dano qualificado contra patrimônio da União, Estado ou Município, mister se faz a comprovação do elemento subjetivo do delito, qual seja, o animus </a:t>
            </a:r>
            <a:r>
              <a:rPr lang="pt-BR" sz="1700" dirty="0" err="1">
                <a:effectLst/>
                <a:latin typeface="+mj-lt"/>
                <a:ea typeface="Times New Roman" panose="02020603050405020304" pitchFamily="18" charset="0"/>
                <a:cs typeface="Times New Roman" panose="02020603050405020304" pitchFamily="18" charset="0"/>
              </a:rPr>
              <a:t>nocendi</a:t>
            </a:r>
            <a:r>
              <a:rPr lang="pt-BR" sz="1700" dirty="0">
                <a:effectLst/>
                <a:latin typeface="+mj-lt"/>
                <a:ea typeface="Times New Roman" panose="02020603050405020304" pitchFamily="18" charset="0"/>
                <a:cs typeface="Times New Roman" panose="02020603050405020304" pitchFamily="18" charset="0"/>
              </a:rPr>
              <a:t>, caracterizado pela vontade de causar prejuízo ou dano ao patrimônio público. 5. Conquanto tenha a denúncia narrado que o ora paciente destruiu o vidro traseiro de um veículo de propriedade do Município de Criciúma, o Parquet </a:t>
            </a:r>
            <a:r>
              <a:rPr lang="pt-BR" sz="1700" b="1" u="sng" dirty="0">
                <a:effectLst/>
                <a:latin typeface="+mj-lt"/>
                <a:ea typeface="Times New Roman" panose="02020603050405020304" pitchFamily="18" charset="0"/>
                <a:cs typeface="Times New Roman" panose="02020603050405020304" pitchFamily="18" charset="0"/>
              </a:rPr>
              <a:t>olvidou-se de descrever a sua vontade deliberada de causar prejuízo patrimonial ao erário, ou seja, o animus </a:t>
            </a:r>
            <a:r>
              <a:rPr lang="pt-BR" sz="1700" b="1" u="sng" dirty="0" err="1">
                <a:effectLst/>
                <a:latin typeface="+mj-lt"/>
                <a:ea typeface="Times New Roman" panose="02020603050405020304" pitchFamily="18" charset="0"/>
                <a:cs typeface="Times New Roman" panose="02020603050405020304" pitchFamily="18" charset="0"/>
              </a:rPr>
              <a:t>nocendi</a:t>
            </a:r>
            <a:r>
              <a:rPr lang="pt-BR" sz="1700" b="1" u="sng" dirty="0">
                <a:effectLst/>
                <a:latin typeface="+mj-lt"/>
                <a:ea typeface="Times New Roman" panose="02020603050405020304" pitchFamily="18" charset="0"/>
                <a:cs typeface="Times New Roman" panose="02020603050405020304" pitchFamily="18" charset="0"/>
              </a:rPr>
              <a:t> exigido para a configuração do tipo penal do art. 163, parágrafo único, III, do Código Penal.</a:t>
            </a:r>
            <a:r>
              <a:rPr lang="pt-BR" sz="1700" dirty="0">
                <a:effectLst/>
                <a:latin typeface="+mj-lt"/>
                <a:ea typeface="Times New Roman" panose="02020603050405020304" pitchFamily="18" charset="0"/>
                <a:cs typeface="Times New Roman" panose="02020603050405020304" pitchFamily="18" charset="0"/>
              </a:rPr>
              <a:t> 6. Writ não conhecido. Habeas corpus concedido, de ofício, para restabelecer a decisão do Juízo da 1ª Vara Criminal da Comarca de </a:t>
            </a:r>
            <a:r>
              <a:rPr lang="pt-BR" sz="1700" dirty="0" err="1">
                <a:effectLst/>
                <a:latin typeface="+mj-lt"/>
                <a:ea typeface="Times New Roman" panose="02020603050405020304" pitchFamily="18" charset="0"/>
                <a:cs typeface="Times New Roman" panose="02020603050405020304" pitchFamily="18" charset="0"/>
              </a:rPr>
              <a:t>Criciúma-SC</a:t>
            </a:r>
            <a:r>
              <a:rPr lang="pt-BR" sz="1700" dirty="0">
                <a:effectLst/>
                <a:latin typeface="+mj-lt"/>
                <a:ea typeface="Times New Roman" panose="02020603050405020304" pitchFamily="18" charset="0"/>
                <a:cs typeface="Times New Roman" panose="02020603050405020304" pitchFamily="18" charset="0"/>
              </a:rPr>
              <a:t>, que rejeitou a denúncia ofertada contra o ora paciente, em razão da atipicidade da conduta a ele imputada. (STJ - HC 420.013/SC, Rel. Ministro RIBEIRO DANTAS, QUINTA TURMA, julgado em 01/03/2018, </a:t>
            </a:r>
            <a:r>
              <a:rPr lang="pt-BR" sz="1700" dirty="0" err="1">
                <a:effectLst/>
                <a:latin typeface="+mj-lt"/>
                <a:ea typeface="Times New Roman" panose="02020603050405020304" pitchFamily="18" charset="0"/>
                <a:cs typeface="Times New Roman" panose="02020603050405020304" pitchFamily="18" charset="0"/>
              </a:rPr>
              <a:t>DJe</a:t>
            </a:r>
            <a:r>
              <a:rPr lang="pt-BR" sz="1700" dirty="0">
                <a:effectLst/>
                <a:latin typeface="+mj-lt"/>
                <a:ea typeface="Times New Roman" panose="02020603050405020304" pitchFamily="18" charset="0"/>
                <a:cs typeface="Times New Roman" panose="02020603050405020304" pitchFamily="18" charset="0"/>
              </a:rPr>
              <a:t> 07/03/2018) (</a:t>
            </a:r>
            <a:r>
              <a:rPr lang="pt-BR" sz="1700" dirty="0" err="1">
                <a:effectLst/>
                <a:latin typeface="+mj-lt"/>
                <a:ea typeface="Times New Roman" panose="02020603050405020304" pitchFamily="18" charset="0"/>
                <a:cs typeface="Times New Roman" panose="02020603050405020304" pitchFamily="18" charset="0"/>
              </a:rPr>
              <a:t>g.n</a:t>
            </a:r>
            <a:r>
              <a:rPr lang="pt-BR" sz="1700" dirty="0">
                <a:effectLst/>
                <a:latin typeface="+mj-lt"/>
                <a:ea typeface="Times New Roman" panose="02020603050405020304" pitchFamily="18" charset="0"/>
                <a:cs typeface="Times New Roman" panose="02020603050405020304" pitchFamily="18" charset="0"/>
              </a:rPr>
              <a:t>.)</a:t>
            </a:r>
          </a:p>
          <a:p>
            <a:pPr marL="0" indent="0" algn="l">
              <a:buNone/>
            </a:pPr>
            <a:r>
              <a:rPr lang="pt-BR" sz="1700" b="1" dirty="0">
                <a:effectLst>
                  <a:outerShdw blurRad="38100" dist="38100" dir="2700000" algn="tl">
                    <a:srgbClr val="000000">
                      <a:alpha val="43137"/>
                    </a:srgbClr>
                  </a:outerShdw>
                </a:effectLst>
                <a:latin typeface="+mj-lt"/>
              </a:rPr>
              <a:t>*Não basta o mero nexo de causalidade entre a conduta e o dano; deve ficar comprovado o dolo específico</a:t>
            </a:r>
          </a:p>
        </p:txBody>
      </p:sp>
    </p:spTree>
    <p:extLst>
      <p:ext uri="{BB962C8B-B14F-4D97-AF65-F5344CB8AC3E}">
        <p14:creationId xmlns:p14="http://schemas.microsoft.com/office/powerpoint/2010/main" val="33711556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DANO (arts.163)</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l">
              <a:buNone/>
            </a:pPr>
            <a:r>
              <a:rPr lang="pt-BR" sz="2800" b="1" dirty="0">
                <a:effectLst>
                  <a:outerShdw blurRad="38100" dist="38100" dir="2700000" algn="tl">
                    <a:srgbClr val="000000">
                      <a:alpha val="43137"/>
                    </a:srgbClr>
                  </a:outerShdw>
                </a:effectLst>
                <a:latin typeface="+mj-lt"/>
              </a:rPr>
              <a:t>DANO À TORNOZELEIRA ELETRÔNICA: </a:t>
            </a:r>
          </a:p>
          <a:p>
            <a:pPr marL="0" indent="0" algn="l">
              <a:buNone/>
            </a:pPr>
            <a:endParaRPr lang="pt-BR" sz="2800" b="1" dirty="0">
              <a:effectLst>
                <a:outerShdw blurRad="38100" dist="38100" dir="2700000" algn="tl">
                  <a:srgbClr val="000000">
                    <a:alpha val="43137"/>
                  </a:srgbClr>
                </a:outerShdw>
              </a:effectLst>
              <a:latin typeface="+mj-lt"/>
            </a:endParaRPr>
          </a:p>
          <a:p>
            <a:pPr algn="l">
              <a:buFontTx/>
              <a:buChar char="-"/>
            </a:pPr>
            <a:r>
              <a:rPr lang="pt-BR" sz="2800" b="1" dirty="0">
                <a:effectLst>
                  <a:outerShdw blurRad="38100" dist="38100" dir="2700000" algn="tl">
                    <a:srgbClr val="000000">
                      <a:alpha val="43137"/>
                    </a:srgbClr>
                  </a:outerShdw>
                </a:effectLst>
                <a:latin typeface="+mj-lt"/>
              </a:rPr>
              <a:t>Atipicidade, em razão da ausência de DOLO ESPECÍFICO.</a:t>
            </a:r>
          </a:p>
          <a:p>
            <a:pPr algn="l">
              <a:buFontTx/>
              <a:buChar char="-"/>
            </a:pPr>
            <a:endParaRPr lang="pt-BR" sz="2800" b="1" dirty="0">
              <a:effectLst>
                <a:outerShdw blurRad="38100" dist="38100" dir="2700000" algn="tl">
                  <a:srgbClr val="000000">
                    <a:alpha val="43137"/>
                  </a:srgbClr>
                </a:outerShdw>
              </a:effectLst>
              <a:latin typeface="+mj-lt"/>
            </a:endParaRPr>
          </a:p>
          <a:p>
            <a:pPr algn="l">
              <a:buFontTx/>
              <a:buChar char="-"/>
            </a:pPr>
            <a:r>
              <a:rPr lang="pt-BR" sz="2800" b="1" dirty="0">
                <a:effectLst>
                  <a:outerShdw blurRad="38100" dist="38100" dir="2700000" algn="tl">
                    <a:srgbClr val="000000">
                      <a:alpha val="43137"/>
                    </a:srgbClr>
                  </a:outerShdw>
                </a:effectLst>
                <a:latin typeface="+mj-lt"/>
              </a:rPr>
              <a:t>O rompimento da tornozeleira se dá com a finalidade de se evadir; </a:t>
            </a:r>
          </a:p>
          <a:p>
            <a:pPr marL="0" indent="0" algn="l">
              <a:buNone/>
            </a:pPr>
            <a:endParaRPr lang="pt-BR" sz="2800" b="1" dirty="0">
              <a:effectLst>
                <a:outerShdw blurRad="38100" dist="38100" dir="2700000" algn="tl">
                  <a:srgbClr val="000000">
                    <a:alpha val="43137"/>
                  </a:srgbClr>
                </a:outerShdw>
              </a:effectLst>
              <a:latin typeface="+mj-lt"/>
            </a:endParaRPr>
          </a:p>
          <a:p>
            <a:pPr marL="0" indent="0" algn="l">
              <a:buNone/>
            </a:pPr>
            <a:endParaRPr lang="pt-BR" sz="17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907473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DANO (arts.163)</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l">
              <a:buNone/>
            </a:pPr>
            <a:r>
              <a:rPr lang="pt-BR" sz="1700" b="1" dirty="0">
                <a:effectLst>
                  <a:outerShdw blurRad="38100" dist="38100" dir="2700000" algn="tl">
                    <a:srgbClr val="000000">
                      <a:alpha val="43137"/>
                    </a:srgbClr>
                  </a:outerShdw>
                </a:effectLst>
                <a:latin typeface="+mj-lt"/>
              </a:rPr>
              <a:t>AGRAVO REGIMENTAL NO RECURSO ESPECIAL. CRIME DE DANO QUALIFICADO. ART. 163, PARÁGRAFO ÚNICO, III, DO CÓDIGO PENAL .CP. DESTRUIÇÃO DE TORNOZELEIRA ELETRÔNICA PARA EVASÃO. AUSÊNCIA DE DOLO ESPECÍFICO. ANIMUS NOCENDI. AGRAVO REGIMENTAL DESPROVIDO. 1. A danificação de tornozeleira eletrônica para evasão não configura o delito do art. 163, parágrafo único, III, do CP, por ausência de animus </a:t>
            </a:r>
            <a:r>
              <a:rPr lang="pt-BR" sz="1700" b="1" dirty="0" err="1">
                <a:effectLst>
                  <a:outerShdw blurRad="38100" dist="38100" dir="2700000" algn="tl">
                    <a:srgbClr val="000000">
                      <a:alpha val="43137"/>
                    </a:srgbClr>
                  </a:outerShdw>
                </a:effectLst>
                <a:latin typeface="+mj-lt"/>
              </a:rPr>
              <a:t>nocendi</a:t>
            </a:r>
            <a:r>
              <a:rPr lang="pt-BR" sz="1700" b="1" dirty="0">
                <a:effectLst>
                  <a:outerShdw blurRad="38100" dist="38100" dir="2700000" algn="tl">
                    <a:srgbClr val="000000">
                      <a:alpha val="43137"/>
                    </a:srgbClr>
                  </a:outerShdw>
                </a:effectLst>
                <a:latin typeface="+mj-lt"/>
              </a:rPr>
              <a:t>. Precedentes. 2. Agravo regimental desprovido. (</a:t>
            </a:r>
            <a:r>
              <a:rPr lang="pt-BR" sz="1700" b="1" dirty="0" err="1">
                <a:effectLst>
                  <a:outerShdw blurRad="38100" dist="38100" dir="2700000" algn="tl">
                    <a:srgbClr val="000000">
                      <a:alpha val="43137"/>
                    </a:srgbClr>
                  </a:outerShdw>
                </a:effectLst>
                <a:latin typeface="+mj-lt"/>
              </a:rPr>
              <a:t>AgRg</a:t>
            </a:r>
            <a:r>
              <a:rPr lang="pt-BR" sz="1700" b="1" dirty="0">
                <a:effectLst>
                  <a:outerShdw blurRad="38100" dist="38100" dir="2700000" algn="tl">
                    <a:srgbClr val="000000">
                      <a:alpha val="43137"/>
                    </a:srgbClr>
                  </a:outerShdw>
                </a:effectLst>
                <a:latin typeface="+mj-lt"/>
              </a:rPr>
              <a:t> no </a:t>
            </a:r>
            <a:r>
              <a:rPr lang="pt-BR" sz="1700" b="1" dirty="0" err="1">
                <a:effectLst>
                  <a:outerShdw blurRad="38100" dist="38100" dir="2700000" algn="tl">
                    <a:srgbClr val="000000">
                      <a:alpha val="43137"/>
                    </a:srgbClr>
                  </a:outerShdw>
                </a:effectLst>
                <a:latin typeface="+mj-lt"/>
              </a:rPr>
              <a:t>REsp</a:t>
            </a:r>
            <a:r>
              <a:rPr lang="pt-BR" sz="1700" b="1" dirty="0">
                <a:effectLst>
                  <a:outerShdw blurRad="38100" dist="38100" dir="2700000" algn="tl">
                    <a:srgbClr val="000000">
                      <a:alpha val="43137"/>
                    </a:srgbClr>
                  </a:outerShdw>
                </a:effectLst>
                <a:latin typeface="+mj-lt"/>
              </a:rPr>
              <a:t> 1861044/RS, Rel. Ministro JOEL ILAN PACIORNIK, QUINTA TURMA, julgado em 28/04/2020, </a:t>
            </a:r>
            <a:r>
              <a:rPr lang="pt-BR" sz="1700" b="1" dirty="0" err="1">
                <a:effectLst>
                  <a:outerShdw blurRad="38100" dist="38100" dir="2700000" algn="tl">
                    <a:srgbClr val="000000">
                      <a:alpha val="43137"/>
                    </a:srgbClr>
                  </a:outerShdw>
                </a:effectLst>
                <a:latin typeface="+mj-lt"/>
              </a:rPr>
              <a:t>DJe</a:t>
            </a:r>
            <a:r>
              <a:rPr lang="pt-BR" sz="1700" b="1" dirty="0">
                <a:effectLst>
                  <a:outerShdw blurRad="38100" dist="38100" dir="2700000" algn="tl">
                    <a:srgbClr val="000000">
                      <a:alpha val="43137"/>
                    </a:srgbClr>
                  </a:outerShdw>
                </a:effectLst>
                <a:latin typeface="+mj-lt"/>
              </a:rPr>
              <a:t> 04/05/2020) (</a:t>
            </a:r>
            <a:r>
              <a:rPr lang="pt-BR" sz="1700" b="1" dirty="0" err="1">
                <a:effectLst>
                  <a:outerShdw blurRad="38100" dist="38100" dir="2700000" algn="tl">
                    <a:srgbClr val="000000">
                      <a:alpha val="43137"/>
                    </a:srgbClr>
                  </a:outerShdw>
                </a:effectLst>
                <a:latin typeface="+mj-lt"/>
              </a:rPr>
              <a:t>g.n</a:t>
            </a:r>
            <a:r>
              <a:rPr lang="pt-BR" sz="1700" b="1" dirty="0">
                <a:effectLst>
                  <a:outerShdw blurRad="38100" dist="38100" dir="2700000" algn="tl">
                    <a:srgbClr val="000000">
                      <a:alpha val="43137"/>
                    </a:srgbClr>
                  </a:outerShdw>
                </a:effectLst>
                <a:latin typeface="+mj-lt"/>
              </a:rPr>
              <a:t>.)</a:t>
            </a:r>
          </a:p>
          <a:p>
            <a:pPr marL="0" indent="0" algn="l">
              <a:buNone/>
            </a:pPr>
            <a:r>
              <a:rPr lang="pt-BR" sz="1700" b="1" dirty="0">
                <a:effectLst>
                  <a:outerShdw blurRad="38100" dist="38100" dir="2700000" algn="tl">
                    <a:srgbClr val="000000">
                      <a:alpha val="43137"/>
                    </a:srgbClr>
                  </a:outerShdw>
                </a:effectLst>
                <a:latin typeface="+mj-lt"/>
              </a:rPr>
              <a:t>AGRAVO REGIMENTAL EM RECURSO ESPECIAL. DIREITO PENAL. CRIME DE DANO QUALIFICADO. ART. 163, PARÁGRAFO ÚNICO, III, DO CP. DANO QUALIFICADO PRATICADO CONTRA PATRIMÔNIO PÚBLICO. DESTRUIÇÃO DE TORNOZELEIRA ELETRÔNICA PARA EVASÃO. AUSÊNCIA DE DOLO ESPECÍFICO. ANIMUS NOCENDI. AUSÊNCIA. PRECEDENTES. 1. Para a caracterização do crime tipificado no art. 163, parágrafo único, </a:t>
            </a:r>
            <a:r>
              <a:rPr lang="pt-BR" sz="1700" b="1" dirty="0" err="1">
                <a:effectLst>
                  <a:outerShdw blurRad="38100" dist="38100" dir="2700000" algn="tl">
                    <a:srgbClr val="000000">
                      <a:alpha val="43137"/>
                    </a:srgbClr>
                  </a:outerShdw>
                </a:effectLst>
                <a:latin typeface="+mj-lt"/>
              </a:rPr>
              <a:t>Ill</a:t>
            </a:r>
            <a:r>
              <a:rPr lang="pt-BR" sz="1700" b="1" dirty="0">
                <a:effectLst>
                  <a:outerShdw blurRad="38100" dist="38100" dir="2700000" algn="tl">
                    <a:srgbClr val="000000">
                      <a:alpha val="43137"/>
                    </a:srgbClr>
                  </a:outerShdw>
                </a:effectLst>
                <a:latin typeface="+mj-lt"/>
              </a:rPr>
              <a:t>, do Código Penal, é imprescindível o dolo específico de destruir, inutilizar ou deteriorar coisa alheia, ou seja, a vontade do agente deve ser voltada a causar prejuízo patrimonial ao dono da coisa, pois, deve haver o animus </a:t>
            </a:r>
            <a:r>
              <a:rPr lang="pt-BR" sz="1700" b="1" dirty="0" err="1">
                <a:effectLst>
                  <a:outerShdw blurRad="38100" dist="38100" dir="2700000" algn="tl">
                    <a:srgbClr val="000000">
                      <a:alpha val="43137"/>
                    </a:srgbClr>
                  </a:outerShdw>
                </a:effectLst>
                <a:latin typeface="+mj-lt"/>
              </a:rPr>
              <a:t>nocendi</a:t>
            </a:r>
            <a:r>
              <a:rPr lang="pt-BR" sz="1700" b="1" dirty="0">
                <a:effectLst>
                  <a:outerShdw blurRad="38100" dist="38100" dir="2700000" algn="tl">
                    <a:srgbClr val="000000">
                      <a:alpha val="43137"/>
                    </a:srgbClr>
                  </a:outerShdw>
                </a:effectLst>
                <a:latin typeface="+mj-lt"/>
              </a:rPr>
              <a:t>. 2. O agravo regimental não merece prosperar, porquanto as razões reunidas na insurgência são incapazes de infirmar o entendimento assentado na decisão agravada. 3. Agravo regimental improvido. (</a:t>
            </a:r>
            <a:r>
              <a:rPr lang="pt-BR" sz="1700" b="1" dirty="0" err="1">
                <a:effectLst>
                  <a:outerShdw blurRad="38100" dist="38100" dir="2700000" algn="tl">
                    <a:srgbClr val="000000">
                      <a:alpha val="43137"/>
                    </a:srgbClr>
                  </a:outerShdw>
                </a:effectLst>
                <a:latin typeface="+mj-lt"/>
              </a:rPr>
              <a:t>AgRg</a:t>
            </a:r>
            <a:r>
              <a:rPr lang="pt-BR" sz="1700" b="1" dirty="0">
                <a:effectLst>
                  <a:outerShdw blurRad="38100" dist="38100" dir="2700000" algn="tl">
                    <a:srgbClr val="000000">
                      <a:alpha val="43137"/>
                    </a:srgbClr>
                  </a:outerShdw>
                </a:effectLst>
                <a:latin typeface="+mj-lt"/>
              </a:rPr>
              <a:t> no </a:t>
            </a:r>
            <a:r>
              <a:rPr lang="pt-BR" sz="1700" b="1" dirty="0" err="1">
                <a:effectLst>
                  <a:outerShdw blurRad="38100" dist="38100" dir="2700000" algn="tl">
                    <a:srgbClr val="000000">
                      <a:alpha val="43137"/>
                    </a:srgbClr>
                  </a:outerShdw>
                </a:effectLst>
                <a:latin typeface="+mj-lt"/>
              </a:rPr>
              <a:t>REsp</a:t>
            </a:r>
            <a:r>
              <a:rPr lang="pt-BR" sz="1700" b="1" dirty="0">
                <a:effectLst>
                  <a:outerShdw blurRad="38100" dist="38100" dir="2700000" algn="tl">
                    <a:srgbClr val="000000">
                      <a:alpha val="43137"/>
                    </a:srgbClr>
                  </a:outerShdw>
                </a:effectLst>
                <a:latin typeface="+mj-lt"/>
              </a:rPr>
              <a:t> 1722060/PE, Rel. Ministro SEBASTIÃO REIS JÚNIOR, SEXTA TURMA, julgado em 02/08/2018, </a:t>
            </a:r>
            <a:r>
              <a:rPr lang="pt-BR" sz="1700" b="1" dirty="0" err="1">
                <a:effectLst>
                  <a:outerShdw blurRad="38100" dist="38100" dir="2700000" algn="tl">
                    <a:srgbClr val="000000">
                      <a:alpha val="43137"/>
                    </a:srgbClr>
                  </a:outerShdw>
                </a:effectLst>
                <a:latin typeface="+mj-lt"/>
              </a:rPr>
              <a:t>DJe</a:t>
            </a:r>
            <a:r>
              <a:rPr lang="pt-BR" sz="1700" b="1" dirty="0">
                <a:effectLst>
                  <a:outerShdw blurRad="38100" dist="38100" dir="2700000" algn="tl">
                    <a:srgbClr val="000000">
                      <a:alpha val="43137"/>
                    </a:srgbClr>
                  </a:outerShdw>
                </a:effectLst>
                <a:latin typeface="+mj-lt"/>
              </a:rPr>
              <a:t> 13/08/2018) (</a:t>
            </a:r>
            <a:r>
              <a:rPr lang="pt-BR" sz="1700" b="1" dirty="0" err="1">
                <a:effectLst>
                  <a:outerShdw blurRad="38100" dist="38100" dir="2700000" algn="tl">
                    <a:srgbClr val="000000">
                      <a:alpha val="43137"/>
                    </a:srgbClr>
                  </a:outerShdw>
                </a:effectLst>
                <a:latin typeface="+mj-lt"/>
              </a:rPr>
              <a:t>g.n</a:t>
            </a:r>
            <a:r>
              <a:rPr lang="pt-BR" sz="1700" b="1" dirty="0">
                <a:effectLst>
                  <a:outerShdw blurRad="38100" dist="38100" dir="2700000" algn="tl">
                    <a:srgbClr val="000000">
                      <a:alpha val="43137"/>
                    </a:srgbClr>
                  </a:outerShdw>
                </a:effectLst>
                <a:latin typeface="+mj-lt"/>
              </a:rPr>
              <a:t>.)</a:t>
            </a:r>
          </a:p>
          <a:p>
            <a:pPr algn="l">
              <a:buFontTx/>
              <a:buChar char="-"/>
            </a:pPr>
            <a:r>
              <a:rPr lang="pt-BR" sz="1700" b="1" dirty="0">
                <a:effectLst>
                  <a:outerShdw blurRad="38100" dist="38100" dir="2700000" algn="tl">
                    <a:srgbClr val="000000">
                      <a:alpha val="43137"/>
                    </a:srgbClr>
                  </a:outerShdw>
                </a:effectLst>
                <a:latin typeface="+mj-lt"/>
              </a:rPr>
              <a:t>; </a:t>
            </a:r>
          </a:p>
          <a:p>
            <a:pPr marL="0" indent="0" algn="l">
              <a:buNone/>
            </a:pPr>
            <a:endParaRPr lang="pt-BR" sz="1700" b="1" dirty="0">
              <a:effectLst>
                <a:outerShdw blurRad="38100" dist="38100" dir="2700000" algn="tl">
                  <a:srgbClr val="000000">
                    <a:alpha val="43137"/>
                  </a:srgbClr>
                </a:outerShdw>
              </a:effectLst>
              <a:latin typeface="+mj-lt"/>
            </a:endParaRPr>
          </a:p>
          <a:p>
            <a:pPr marL="0" indent="0" algn="l">
              <a:buNone/>
            </a:pPr>
            <a:endParaRPr lang="pt-BR" sz="17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97745529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DANO (arts.163)</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l">
              <a:buNone/>
            </a:pPr>
            <a:endParaRPr lang="pt-BR" sz="2000" b="1" dirty="0">
              <a:effectLst>
                <a:outerShdw blurRad="38100" dist="38100" dir="2700000" algn="tl">
                  <a:srgbClr val="000000">
                    <a:alpha val="43137"/>
                  </a:srgbClr>
                </a:outerShdw>
              </a:effectLst>
              <a:latin typeface="+mj-lt"/>
            </a:endParaRPr>
          </a:p>
          <a:p>
            <a:pPr algn="l">
              <a:buFontTx/>
              <a:buChar char="-"/>
            </a:pPr>
            <a:r>
              <a:rPr lang="pt-BR" sz="2800" b="1" dirty="0">
                <a:effectLst>
                  <a:outerShdw blurRad="38100" dist="38100" dir="2700000" algn="tl">
                    <a:srgbClr val="000000">
                      <a:alpha val="43137"/>
                    </a:srgbClr>
                  </a:outerShdw>
                </a:effectLst>
                <a:latin typeface="+mj-lt"/>
              </a:rPr>
              <a:t>TAMBÉM HÁ JULGADOS NO SENTIDO DA ATIPICIDADE DA CONDUTA DO PRESO QUE, DURANTE REBELIÃO, DANIFICA CELA NA TENTATIVA DE SE EVADIR; </a:t>
            </a:r>
          </a:p>
          <a:p>
            <a:pPr algn="l">
              <a:buFontTx/>
              <a:buChar char="-"/>
            </a:pPr>
            <a:endParaRPr lang="pt-BR" sz="2800" b="1" dirty="0">
              <a:effectLst>
                <a:outerShdw blurRad="38100" dist="38100" dir="2700000" algn="tl">
                  <a:srgbClr val="000000">
                    <a:alpha val="43137"/>
                  </a:srgbClr>
                </a:outerShdw>
              </a:effectLst>
              <a:latin typeface="+mj-lt"/>
            </a:endParaRPr>
          </a:p>
          <a:p>
            <a:pPr marL="0" indent="0" algn="l">
              <a:buNone/>
            </a:pPr>
            <a:r>
              <a:rPr lang="pt-BR" sz="2800" b="1" dirty="0">
                <a:effectLst>
                  <a:outerShdw blurRad="38100" dist="38100" dir="2700000" algn="tl">
                    <a:srgbClr val="000000">
                      <a:alpha val="43137"/>
                    </a:srgbClr>
                  </a:outerShdw>
                </a:effectLst>
                <a:latin typeface="+mj-lt"/>
              </a:rPr>
              <a:t>- Para que se configure o dano, é preciso que a vontade seja causar prejuízo patrimonial ao dono do bem; se a destruição é apenas meio para outro fim, não há o delito de dano;</a:t>
            </a:r>
          </a:p>
          <a:p>
            <a:pPr marL="0" indent="0" algn="l">
              <a:buNone/>
            </a:pPr>
            <a:endParaRPr lang="pt-BR" sz="17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23776614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405780" y="2132856"/>
            <a:ext cx="11017224" cy="4464495"/>
          </a:xfrm>
        </p:spPr>
        <p:txBody>
          <a:bodyPr>
            <a:noAutofit/>
          </a:bodyPr>
          <a:lstStyle/>
          <a:p>
            <a:pPr marL="0" indent="0">
              <a:buNone/>
            </a:pPr>
            <a:r>
              <a:rPr lang="pt-BR" sz="1800" b="1" dirty="0"/>
              <a:t>ROUBO MAJORADO</a:t>
            </a:r>
          </a:p>
          <a:p>
            <a:pPr marL="0" indent="0">
              <a:buNone/>
            </a:pPr>
            <a:r>
              <a:rPr lang="pt-BR" sz="1800" dirty="0"/>
              <a:t>CP 157, § 2º  A pena aumenta-se de 1/3 (um terço) até metade:                 (Redação dada pela Lei nº 13.654, de 2018)</a:t>
            </a:r>
          </a:p>
          <a:p>
            <a:pPr marL="0" indent="0">
              <a:buNone/>
            </a:pPr>
            <a:r>
              <a:rPr lang="pt-BR" sz="1800" dirty="0"/>
              <a:t>I – (revogado);                (Redação dada pela Lei nº 13.654, de 2018)</a:t>
            </a:r>
          </a:p>
          <a:p>
            <a:pPr marL="0" indent="0">
              <a:buNone/>
            </a:pPr>
            <a:r>
              <a:rPr lang="pt-BR" sz="1800" dirty="0"/>
              <a:t>II - se há o concurso de duas ou mais pessoas;</a:t>
            </a:r>
          </a:p>
          <a:p>
            <a:pPr marL="0" indent="0">
              <a:buNone/>
            </a:pPr>
            <a:r>
              <a:rPr lang="pt-BR" sz="1800" dirty="0"/>
              <a:t>III - se a vítima está em serviço de transporte de valores e o agente conhece tal circunstância.</a:t>
            </a:r>
          </a:p>
          <a:p>
            <a:pPr marL="0" indent="0">
              <a:buNone/>
            </a:pPr>
            <a:r>
              <a:rPr lang="pt-BR" sz="1800" dirty="0"/>
              <a:t>IV - se a subtração for de veículo automotor que venha a ser transportado para outro Estado ou para o exterior;                   (Incluído pela Lei nº 9.426, de 1996)</a:t>
            </a:r>
          </a:p>
          <a:p>
            <a:pPr marL="0" indent="0">
              <a:buNone/>
            </a:pPr>
            <a:r>
              <a:rPr lang="pt-BR" sz="1800" dirty="0"/>
              <a:t>V - se o agente mantém a vítima em seu poder, restringindo sua liberdade.                   (Incluído pela Lei nº 9.426, de 1996) </a:t>
            </a:r>
            <a:r>
              <a:rPr lang="pt-BR" sz="1800" b="1" u="sng" dirty="0"/>
              <a:t>(hediondo)</a:t>
            </a:r>
          </a:p>
          <a:p>
            <a:pPr marL="0" indent="0">
              <a:buNone/>
            </a:pPr>
            <a:r>
              <a:rPr lang="pt-BR" sz="1800" dirty="0"/>
              <a:t>VI – se a subtração for de substâncias explosivas ou de acessórios que, conjunta ou isoladamente, possibilitem sua fabricação, montagem ou emprego.                 (Incluído pela Lei nº 13.654, de 2018)</a:t>
            </a:r>
          </a:p>
          <a:p>
            <a:pPr marL="0" indent="0">
              <a:buNone/>
            </a:pPr>
            <a:r>
              <a:rPr lang="pt-BR" sz="1800" b="1" dirty="0"/>
              <a:t>VII - se a violência ou grave ameaça é exercida com emprego de arma branca;            (Incluído pela Lei nº 13.964, de 2019) (*O QUE SERIA “ARMA BRANCA”?)</a:t>
            </a:r>
          </a:p>
        </p:txBody>
      </p:sp>
    </p:spTree>
    <p:extLst>
      <p:ext uri="{BB962C8B-B14F-4D97-AF65-F5344CB8AC3E}">
        <p14:creationId xmlns:p14="http://schemas.microsoft.com/office/powerpoint/2010/main" val="344874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DANO (arts.163)</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algn="l"/>
            <a:endParaRPr lang="pt-BR" sz="2800" b="1" i="0" dirty="0">
              <a:effectLst/>
              <a:latin typeface="+mj-lt"/>
            </a:endParaRPr>
          </a:p>
          <a:p>
            <a:pPr algn="l"/>
            <a:r>
              <a:rPr lang="pt-BR" sz="2800" b="1" i="0" dirty="0">
                <a:effectLst/>
                <a:latin typeface="+mj-lt"/>
              </a:rPr>
              <a:t>O delito de dano ao patrimônio público, quando praticado por preso para facilitar a fuga do estabelecimento prisional, demanda a demonstração do dolo específico de causar prejuízo ao bem público (</a:t>
            </a:r>
            <a:r>
              <a:rPr lang="pt-BR" sz="2800" b="1" i="1" dirty="0">
                <a:effectLst/>
                <a:latin typeface="+mj-lt"/>
              </a:rPr>
              <a:t>animus </a:t>
            </a:r>
            <a:r>
              <a:rPr lang="pt-BR" sz="2800" b="1" i="1" dirty="0" err="1">
                <a:effectLst/>
                <a:latin typeface="+mj-lt"/>
              </a:rPr>
              <a:t>nocendi</a:t>
            </a:r>
            <a:r>
              <a:rPr lang="pt-BR" sz="2800" b="1" i="0" dirty="0">
                <a:effectLst/>
                <a:latin typeface="+mj-lt"/>
              </a:rPr>
              <a:t>), sem o qual a conduta é atípica. </a:t>
            </a:r>
            <a:r>
              <a:rPr lang="pt-BR" sz="2800" b="0" i="0" dirty="0">
                <a:effectLst/>
                <a:latin typeface="+mj-lt"/>
              </a:rPr>
              <a:t>(STJ - </a:t>
            </a:r>
            <a:r>
              <a:rPr lang="pt-BR" sz="2800" b="0" i="0" dirty="0" err="1">
                <a:effectLst/>
                <a:latin typeface="+mj-lt"/>
              </a:rPr>
              <a:t>AgRg</a:t>
            </a:r>
            <a:r>
              <a:rPr lang="pt-BR" sz="2800" b="0" i="0" dirty="0">
                <a:effectLst/>
                <a:latin typeface="+mj-lt"/>
              </a:rPr>
              <a:t> no </a:t>
            </a:r>
            <a:r>
              <a:rPr lang="pt-BR" sz="2800" b="0" i="0" dirty="0" err="1">
                <a:effectLst/>
                <a:latin typeface="+mj-lt"/>
              </a:rPr>
              <a:t>AREsp</a:t>
            </a:r>
            <a:r>
              <a:rPr lang="pt-BR" sz="2800" b="0" i="0" dirty="0">
                <a:effectLst/>
                <a:latin typeface="+mj-lt"/>
              </a:rPr>
              <a:t> 578521/GO, Rel. Ministro JORGE MUSSI, QUINTA TURMA, Julgado em 11/10/2016,DJE 26/10/2016)</a:t>
            </a:r>
          </a:p>
          <a:p>
            <a:pPr marL="0" indent="0" algn="l">
              <a:buNone/>
            </a:pPr>
            <a:endParaRPr lang="pt-BR" sz="17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16000836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DANO (arts.163)</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l">
              <a:buNone/>
            </a:pPr>
            <a:endParaRPr lang="pt-BR" sz="2000" b="1" dirty="0">
              <a:effectLst>
                <a:outerShdw blurRad="38100" dist="38100" dir="2700000" algn="tl">
                  <a:srgbClr val="000000">
                    <a:alpha val="43137"/>
                  </a:srgbClr>
                </a:outerShdw>
              </a:effectLst>
              <a:latin typeface="+mj-lt"/>
            </a:endParaRPr>
          </a:p>
          <a:p>
            <a:pPr algn="l">
              <a:buFontTx/>
              <a:buChar char="-"/>
            </a:pPr>
            <a:r>
              <a:rPr lang="pt-BR" sz="2400" b="1" dirty="0">
                <a:effectLst>
                  <a:outerShdw blurRad="38100" dist="38100" dir="2700000" algn="tl">
                    <a:srgbClr val="000000">
                      <a:alpha val="43137"/>
                    </a:srgbClr>
                  </a:outerShdw>
                </a:effectLst>
                <a:latin typeface="+mj-lt"/>
              </a:rPr>
              <a:t>Dano ao patrimônio público e princípio da insignificância:</a:t>
            </a:r>
          </a:p>
          <a:p>
            <a:pPr marL="0" indent="0" algn="l">
              <a:buNone/>
            </a:pPr>
            <a:endParaRPr lang="pt-BR" sz="2400" dirty="0">
              <a:effectLst>
                <a:outerShdw blurRad="38100" dist="38100" dir="2700000" algn="tl">
                  <a:srgbClr val="000000">
                    <a:alpha val="43137"/>
                  </a:srgbClr>
                </a:outerShdw>
              </a:effectLst>
              <a:latin typeface="+mj-lt"/>
            </a:endParaRPr>
          </a:p>
          <a:p>
            <a:pPr algn="l"/>
            <a:r>
              <a:rPr lang="pt-BR" sz="2400" i="0" dirty="0">
                <a:effectLst/>
                <a:latin typeface="+mj-lt"/>
              </a:rPr>
              <a:t>Não é possível a aplicação do princípio da insignificância nas hipóteses de dano qualificado, quando o prejuízo ao patrimônio público atingir outros bens de relevância social e tornar evidente o elevado grau de periculosidade social da ação e de reprovabilidade da conduta do agente.</a:t>
            </a:r>
            <a:r>
              <a:rPr lang="pt-BR" sz="2400" dirty="0">
                <a:effectLst/>
                <a:latin typeface="+mj-lt"/>
              </a:rPr>
              <a:t> (STJ - </a:t>
            </a:r>
            <a:r>
              <a:rPr lang="pt-BR" sz="2400" i="0" dirty="0">
                <a:effectLst/>
                <a:latin typeface="+mj-lt"/>
              </a:rPr>
              <a:t>HC 324550/MT, Rel. Ministro RIBEIRO DANTAS, QUINTA </a:t>
            </a:r>
            <a:r>
              <a:rPr lang="pt-BR" sz="2400" i="0" dirty="0" err="1">
                <a:effectLst/>
                <a:latin typeface="+mj-lt"/>
              </a:rPr>
              <a:t>TURMA,Julgado</a:t>
            </a:r>
            <a:r>
              <a:rPr lang="pt-BR" sz="2400" i="0" dirty="0">
                <a:effectLst/>
                <a:latin typeface="+mj-lt"/>
              </a:rPr>
              <a:t> em 16/06/2016,DJE 28/06/2016)</a:t>
            </a:r>
          </a:p>
          <a:p>
            <a:pPr marL="0" indent="0" algn="l">
              <a:buNone/>
            </a:pPr>
            <a:endParaRPr lang="pt-BR" sz="2000" i="0" dirty="0">
              <a:effectLst/>
              <a:latin typeface="+mj-lt"/>
            </a:endParaRPr>
          </a:p>
          <a:p>
            <a:pPr marL="0" indent="0" algn="l">
              <a:buNone/>
            </a:pPr>
            <a:endParaRPr lang="pt-BR" sz="20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52730465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normAutofit/>
          </a:bodyPr>
          <a:lstStyle/>
          <a:p>
            <a:r>
              <a:rPr lang="pt-BR" i="0" dirty="0">
                <a:effectLst/>
              </a:rPr>
              <a:t>Introdução ou abandono de animais em propriedade alheia (</a:t>
            </a:r>
            <a:r>
              <a:rPr lang="pt-BR" dirty="0"/>
              <a:t>Art.164)</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l">
              <a:buNone/>
            </a:pPr>
            <a:endParaRPr lang="pt-BR" sz="2000" b="1" dirty="0">
              <a:effectLst>
                <a:outerShdw blurRad="38100" dist="38100" dir="2700000" algn="tl">
                  <a:srgbClr val="000000">
                    <a:alpha val="43137"/>
                  </a:srgbClr>
                </a:outerShdw>
              </a:effectLst>
              <a:latin typeface="+mj-lt"/>
            </a:endParaRPr>
          </a:p>
          <a:p>
            <a:pPr marL="0" indent="0" algn="just">
              <a:buNone/>
            </a:pPr>
            <a:r>
              <a:rPr lang="pt-BR" b="1" i="0" dirty="0">
                <a:effectLst/>
                <a:latin typeface="+mj-lt"/>
              </a:rPr>
              <a:t>Introdução ou abandono de animais em propriedade alheia</a:t>
            </a:r>
          </a:p>
          <a:p>
            <a:pPr marL="0" indent="0" algn="just">
              <a:buNone/>
            </a:pPr>
            <a:endParaRPr lang="pt-BR" b="0" i="0" dirty="0">
              <a:effectLst/>
              <a:latin typeface="+mj-lt"/>
            </a:endParaRPr>
          </a:p>
          <a:p>
            <a:pPr marL="0" indent="0" algn="just">
              <a:buNone/>
            </a:pPr>
            <a:r>
              <a:rPr lang="pt-BR" b="0" i="0" dirty="0">
                <a:effectLst/>
                <a:latin typeface="+mj-lt"/>
              </a:rPr>
              <a:t>Art. 164 - Introduzir ou deixar animais em propriedade alheia, sem consentimento de quem de direito, desde que o fato resulte prejuízo:</a:t>
            </a:r>
          </a:p>
          <a:p>
            <a:pPr marL="0" indent="0" algn="just">
              <a:buNone/>
            </a:pPr>
            <a:r>
              <a:rPr lang="pt-BR" b="0" i="0" dirty="0">
                <a:effectLst/>
                <a:latin typeface="+mj-lt"/>
              </a:rPr>
              <a:t>Pena - detenção, de quinze dias a seis meses, ou multa.</a:t>
            </a:r>
          </a:p>
          <a:p>
            <a:pPr marL="0" indent="0" algn="l">
              <a:buNone/>
            </a:pPr>
            <a:endParaRPr lang="pt-BR" sz="2000" i="0" dirty="0">
              <a:effectLst/>
              <a:latin typeface="+mj-lt"/>
            </a:endParaRPr>
          </a:p>
          <a:p>
            <a:pPr marL="0" indent="0" algn="l">
              <a:buNone/>
            </a:pPr>
            <a:endParaRPr lang="pt-BR" sz="20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23973780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Arts.165 e 166 – Tacitamente revogados</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l">
              <a:buNone/>
            </a:pPr>
            <a:r>
              <a:rPr lang="pt-BR" sz="2000" i="0" dirty="0">
                <a:effectLst/>
                <a:latin typeface="+mj-lt"/>
              </a:rPr>
              <a:t> </a:t>
            </a:r>
          </a:p>
          <a:p>
            <a:pPr marL="0" indent="0" algn="l">
              <a:buNone/>
            </a:pPr>
            <a:r>
              <a:rPr lang="pt-BR" sz="2000" b="1" dirty="0">
                <a:effectLst/>
                <a:latin typeface="+mj-lt"/>
              </a:rPr>
              <a:t>ARTIGOS 165 E 166 – TACITAMENTE REVOGADOS PELOS ARTS. 62 E 63 DA LEI 9605/1998</a:t>
            </a:r>
          </a:p>
          <a:p>
            <a:pPr marL="0" indent="0" algn="l">
              <a:buNone/>
            </a:pPr>
            <a:r>
              <a:rPr lang="pt-BR" sz="2000" i="0" strike="sngStrike" dirty="0">
                <a:effectLst/>
                <a:latin typeface="+mj-lt"/>
              </a:rPr>
              <a:t>Dano em coisa de valor artístico, arqueológico ou histórico</a:t>
            </a:r>
          </a:p>
          <a:p>
            <a:pPr marL="0" indent="0" algn="l">
              <a:buNone/>
            </a:pPr>
            <a:r>
              <a:rPr lang="pt-BR" sz="2000" i="0" strike="sngStrike" dirty="0">
                <a:effectLst/>
                <a:latin typeface="+mj-lt"/>
              </a:rPr>
              <a:t>        Art. 165 - Destruir, inutilizar ou deteriorar coisa tombada pela autoridade competente em virtude de valor artístico, arqueológico ou histórico:</a:t>
            </a:r>
          </a:p>
          <a:p>
            <a:pPr marL="0" indent="0" algn="l">
              <a:buNone/>
            </a:pPr>
            <a:r>
              <a:rPr lang="pt-BR" sz="2000" i="0" strike="sngStrike" dirty="0">
                <a:effectLst/>
                <a:latin typeface="+mj-lt"/>
              </a:rPr>
              <a:t>        Pena - detenção, de seis meses a dois anos, e multa.</a:t>
            </a:r>
          </a:p>
          <a:p>
            <a:pPr marL="0" indent="0" algn="l">
              <a:buNone/>
            </a:pPr>
            <a:r>
              <a:rPr lang="pt-BR" sz="2000" i="0" strike="sngStrike" dirty="0">
                <a:effectLst/>
                <a:latin typeface="+mj-lt"/>
              </a:rPr>
              <a:t>        Alteração de local especialmente protegido</a:t>
            </a:r>
          </a:p>
          <a:p>
            <a:pPr marL="0" indent="0" algn="l">
              <a:buNone/>
            </a:pPr>
            <a:r>
              <a:rPr lang="pt-BR" sz="2000" i="0" strike="sngStrike" dirty="0">
                <a:effectLst/>
                <a:latin typeface="+mj-lt"/>
              </a:rPr>
              <a:t>        Art. 166 - Alterar, sem licença da autoridade competente, o aspecto de local especialmente protegido por lei:</a:t>
            </a:r>
          </a:p>
          <a:p>
            <a:pPr marL="0" indent="0" algn="l">
              <a:buNone/>
            </a:pPr>
            <a:r>
              <a:rPr lang="pt-BR" sz="2000" i="0" strike="sngStrike" dirty="0">
                <a:effectLst/>
                <a:latin typeface="+mj-lt"/>
              </a:rPr>
              <a:t>        Pena - detenção, de um mês a um ano, ou multa.</a:t>
            </a:r>
          </a:p>
          <a:p>
            <a:pPr marL="0" indent="0" algn="l">
              <a:buNone/>
            </a:pPr>
            <a:r>
              <a:rPr lang="pt-BR" sz="2000" i="0" dirty="0">
                <a:effectLst/>
                <a:latin typeface="+mj-lt"/>
              </a:rPr>
              <a:t>        </a:t>
            </a:r>
            <a:endParaRPr lang="pt-BR" sz="20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25844060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AÇÃO PENAL NOS CRIMES DE DANO:</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3000" b="1" i="0" dirty="0">
                <a:effectLst/>
                <a:latin typeface="+mj-lt"/>
              </a:rPr>
              <a:t>Ação penal</a:t>
            </a:r>
            <a:endParaRPr lang="pt-BR" sz="3000" dirty="0">
              <a:effectLst/>
              <a:latin typeface="+mj-lt"/>
            </a:endParaRPr>
          </a:p>
          <a:p>
            <a:pPr marL="0" indent="0" algn="just">
              <a:buNone/>
            </a:pPr>
            <a:r>
              <a:rPr lang="pt-BR" sz="3000" b="0" i="0" dirty="0">
                <a:effectLst/>
                <a:latin typeface="+mj-lt"/>
              </a:rPr>
              <a:t>Art. 167 - Nos casos do art. 163, do inciso IV do seu parágrafo e do art. 164, somente se procede mediante queixa.</a:t>
            </a:r>
          </a:p>
          <a:p>
            <a:pPr marL="0" indent="0" algn="just">
              <a:buNone/>
            </a:pPr>
            <a:endParaRPr lang="pt-BR" sz="3000" b="0" i="0" dirty="0">
              <a:effectLst/>
              <a:latin typeface="+mj-lt"/>
            </a:endParaRPr>
          </a:p>
          <a:p>
            <a:pPr algn="l"/>
            <a:r>
              <a:rPr lang="pt-BR" sz="2400" dirty="0">
                <a:effectLst/>
                <a:latin typeface="+mj-lt"/>
              </a:rPr>
              <a:t>Art. 163, caput</a:t>
            </a:r>
          </a:p>
          <a:p>
            <a:pPr algn="l"/>
            <a:r>
              <a:rPr lang="pt-BR" sz="2400" dirty="0">
                <a:effectLst/>
                <a:latin typeface="+mj-lt"/>
              </a:rPr>
              <a:t>Art. </a:t>
            </a:r>
            <a:r>
              <a:rPr lang="pt-BR" sz="2400" i="0" dirty="0">
                <a:effectLst/>
                <a:latin typeface="+mj-lt"/>
              </a:rPr>
              <a:t>163, </a:t>
            </a:r>
            <a:r>
              <a:rPr lang="pt-BR" sz="2400" i="0" dirty="0" err="1">
                <a:effectLst/>
                <a:latin typeface="+mj-lt"/>
              </a:rPr>
              <a:t>p.único</a:t>
            </a:r>
            <a:r>
              <a:rPr lang="pt-BR" sz="2400" i="0" dirty="0">
                <a:effectLst/>
                <a:latin typeface="+mj-lt"/>
              </a:rPr>
              <a:t>, IV - por motivo egoístico ou com prejuízo considerável para a vítima:</a:t>
            </a:r>
          </a:p>
          <a:p>
            <a:pPr algn="l"/>
            <a:r>
              <a:rPr lang="pt-BR" sz="2400" i="0" dirty="0">
                <a:effectLst/>
                <a:latin typeface="+mj-lt"/>
              </a:rPr>
              <a:t>Introdução ou abandono de animais em propriedade alheia</a:t>
            </a:r>
            <a:endParaRPr lang="pt-BR" sz="2400"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25211249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APROPRIAÇÃO INDÉBITA (</a:t>
            </a:r>
            <a:r>
              <a:rPr lang="pt-BR" dirty="0" err="1"/>
              <a:t>Arts</a:t>
            </a:r>
            <a:r>
              <a:rPr lang="pt-BR" dirty="0"/>
              <a:t>. 168 a 170)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000" b="1" i="0" dirty="0">
                <a:effectLst/>
                <a:latin typeface="+mj-lt"/>
              </a:rPr>
              <a:t> Apropriação indébita</a:t>
            </a:r>
          </a:p>
          <a:p>
            <a:pPr marL="0" indent="0" algn="just">
              <a:buNone/>
            </a:pPr>
            <a:r>
              <a:rPr lang="pt-BR" sz="2000" b="1" dirty="0">
                <a:effectLst/>
                <a:latin typeface="+mj-lt"/>
              </a:rPr>
              <a:t>Ar</a:t>
            </a:r>
            <a:r>
              <a:rPr lang="pt-BR" sz="2000" b="1" i="0" dirty="0">
                <a:effectLst/>
                <a:latin typeface="+mj-lt"/>
              </a:rPr>
              <a:t>t. 168 - Apropriar-se de coisa alheia móvel, de que tem a posse ou a detenção:</a:t>
            </a:r>
          </a:p>
          <a:p>
            <a:pPr marL="0" indent="0" algn="just">
              <a:buNone/>
            </a:pPr>
            <a:r>
              <a:rPr lang="pt-BR" sz="2000" b="1" i="0" dirty="0">
                <a:effectLst/>
                <a:latin typeface="+mj-lt"/>
              </a:rPr>
              <a:t>Pena - reclusão, de um a quatro anos, e multa.</a:t>
            </a:r>
          </a:p>
          <a:p>
            <a:pPr marL="0" indent="0" algn="just">
              <a:buNone/>
            </a:pPr>
            <a:endParaRPr lang="pt-BR" sz="2000" b="1" i="0" dirty="0">
              <a:effectLst/>
              <a:latin typeface="+mj-lt"/>
            </a:endParaRPr>
          </a:p>
          <a:p>
            <a:pPr marL="0" indent="0" algn="just">
              <a:buNone/>
            </a:pPr>
            <a:r>
              <a:rPr lang="pt-BR" sz="2000" b="1" i="0" dirty="0">
                <a:effectLst/>
                <a:latin typeface="+mj-lt"/>
              </a:rPr>
              <a:t>Aumento de pena</a:t>
            </a:r>
          </a:p>
          <a:p>
            <a:pPr marL="0" indent="0" algn="just">
              <a:buNone/>
            </a:pPr>
            <a:r>
              <a:rPr lang="pt-BR" sz="2000" b="1" i="0" dirty="0">
                <a:effectLst/>
                <a:latin typeface="+mj-lt"/>
              </a:rPr>
              <a:t>§ 1º - A pena é aumentada de um terço, quando o agente recebeu a coisa:</a:t>
            </a:r>
          </a:p>
          <a:p>
            <a:pPr marL="0" indent="0" algn="just">
              <a:buNone/>
            </a:pPr>
            <a:r>
              <a:rPr lang="pt-BR" sz="2000" b="1" i="0" dirty="0">
                <a:effectLst/>
                <a:latin typeface="+mj-lt"/>
              </a:rPr>
              <a:t>I - em depósito necessário;</a:t>
            </a:r>
          </a:p>
          <a:p>
            <a:pPr marL="0" indent="0" algn="just">
              <a:buNone/>
            </a:pPr>
            <a:r>
              <a:rPr lang="pt-BR" sz="2000" b="1" i="0" dirty="0">
                <a:effectLst/>
                <a:latin typeface="+mj-lt"/>
              </a:rPr>
              <a:t>II - na qualidade de tutor, curador, síndico, liquidatário, inventariante, testamenteiro ou depositário judicial;</a:t>
            </a:r>
          </a:p>
          <a:p>
            <a:pPr marL="0" indent="0" algn="just">
              <a:buNone/>
            </a:pPr>
            <a:r>
              <a:rPr lang="pt-BR" sz="2000" b="1" i="0" dirty="0">
                <a:effectLst/>
                <a:latin typeface="+mj-lt"/>
              </a:rPr>
              <a:t>III - em razão de ofício, emprego ou profissão.</a:t>
            </a:r>
            <a:endParaRPr lang="pt-BR" sz="2000"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79373556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APROPRIAÇÃO INDÉBITA (</a:t>
            </a:r>
            <a:r>
              <a:rPr lang="pt-BR" dirty="0" err="1"/>
              <a:t>Arts</a:t>
            </a:r>
            <a:r>
              <a:rPr lang="pt-BR" dirty="0"/>
              <a:t>. 168 a 170)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000" b="1" i="0" dirty="0">
                <a:effectLst/>
                <a:latin typeface="+mj-lt"/>
              </a:rPr>
              <a:t> Apropriação indébita</a:t>
            </a:r>
          </a:p>
          <a:p>
            <a:pPr marL="0" indent="0" algn="just">
              <a:buNone/>
            </a:pPr>
            <a:endParaRPr lang="pt-BR" sz="2000" dirty="0">
              <a:effectLst>
                <a:outerShdw blurRad="38100" dist="38100" dir="2700000" algn="tl">
                  <a:srgbClr val="000000">
                    <a:alpha val="43137"/>
                  </a:srgbClr>
                </a:outerShdw>
              </a:effectLst>
              <a:latin typeface="+mj-lt"/>
            </a:endParaRPr>
          </a:p>
          <a:p>
            <a:pPr algn="just">
              <a:buFontTx/>
              <a:buChar char="-"/>
            </a:pPr>
            <a:r>
              <a:rPr lang="pt-BR" sz="2000" dirty="0">
                <a:effectLst>
                  <a:outerShdw blurRad="38100" dist="38100" dir="2700000" algn="tl">
                    <a:srgbClr val="000000">
                      <a:alpha val="43137"/>
                    </a:srgbClr>
                  </a:outerShdw>
                </a:effectLst>
                <a:latin typeface="+mj-lt"/>
              </a:rPr>
              <a:t>a vítima primeiramente entrega a coisa ao agente e este, uma vez na posse ou detenção do bem, dele se apropria, invertendo o ânimo em relação a ele, e agindo como se proprietário fosse;</a:t>
            </a:r>
          </a:p>
          <a:p>
            <a:pPr algn="just">
              <a:buFontTx/>
              <a:buChar char="-"/>
            </a:pPr>
            <a:endParaRPr lang="pt-BR" sz="2000" dirty="0">
              <a:effectLst>
                <a:outerShdw blurRad="38100" dist="38100" dir="2700000" algn="tl">
                  <a:srgbClr val="000000">
                    <a:alpha val="43137"/>
                  </a:srgbClr>
                </a:outerShdw>
              </a:effectLst>
              <a:latin typeface="+mj-lt"/>
            </a:endParaRPr>
          </a:p>
          <a:p>
            <a:pPr marL="0" indent="0" algn="just">
              <a:buNone/>
            </a:pPr>
            <a:r>
              <a:rPr lang="pt-BR" sz="2000" dirty="0">
                <a:effectLst>
                  <a:outerShdw blurRad="38100" dist="38100" dir="2700000" algn="tl">
                    <a:srgbClr val="000000">
                      <a:alpha val="43137"/>
                    </a:srgbClr>
                  </a:outerShdw>
                </a:effectLst>
                <a:latin typeface="+mj-lt"/>
              </a:rPr>
              <a:t>- Há uma </a:t>
            </a:r>
            <a:r>
              <a:rPr lang="pt-BR" sz="2000" b="1" dirty="0">
                <a:effectLst>
                  <a:outerShdw blurRad="38100" dist="38100" dir="2700000" algn="tl">
                    <a:srgbClr val="000000">
                      <a:alpha val="43137"/>
                    </a:srgbClr>
                  </a:outerShdw>
                </a:effectLst>
                <a:latin typeface="+mj-lt"/>
              </a:rPr>
              <a:t>quebra de confiança;</a:t>
            </a:r>
            <a:endParaRPr lang="pt-BR" sz="2000"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18636478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APROPRIAÇÃO INDÉBITA (</a:t>
            </a:r>
            <a:r>
              <a:rPr lang="pt-BR" dirty="0" err="1"/>
              <a:t>Arts</a:t>
            </a:r>
            <a:r>
              <a:rPr lang="pt-BR" dirty="0"/>
              <a:t>. 168 a 170)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000" b="1" i="0" dirty="0">
                <a:effectLst/>
                <a:latin typeface="+mj-lt"/>
              </a:rPr>
              <a:t> Apropriação indébita</a:t>
            </a:r>
          </a:p>
          <a:p>
            <a:pPr marL="0" indent="0" algn="just">
              <a:buNone/>
            </a:pPr>
            <a:endParaRPr lang="pt-BR" sz="2000" b="1" dirty="0">
              <a:effectLst/>
              <a:latin typeface="+mj-lt"/>
            </a:endParaRPr>
          </a:p>
          <a:p>
            <a:pPr marL="0" indent="0" algn="just">
              <a:buNone/>
            </a:pPr>
            <a:r>
              <a:rPr lang="pt-BR" sz="2000" b="1" i="0" dirty="0">
                <a:effectLst/>
                <a:latin typeface="+mj-lt"/>
              </a:rPr>
              <a:t>- Aplicabilidade das regras do art. 155, 2º (furto privilegiado):</a:t>
            </a:r>
          </a:p>
          <a:p>
            <a:pPr marL="0" indent="0" algn="just">
              <a:buNone/>
            </a:pPr>
            <a:endParaRPr lang="pt-BR" sz="2000" b="1" dirty="0">
              <a:effectLst/>
              <a:latin typeface="+mj-lt"/>
            </a:endParaRPr>
          </a:p>
          <a:p>
            <a:pPr marL="0" indent="0" algn="just">
              <a:buNone/>
            </a:pPr>
            <a:r>
              <a:rPr lang="pt-BR" sz="2000" dirty="0">
                <a:effectLst/>
                <a:latin typeface="+mj-lt"/>
              </a:rPr>
              <a:t>*CP </a:t>
            </a:r>
            <a:r>
              <a:rPr lang="pt-BR" sz="2000" b="0" i="0" dirty="0">
                <a:effectLst/>
                <a:latin typeface="+mj-lt"/>
              </a:rPr>
              <a:t>170 - Nos crimes previstos neste Capítulo, aplica-se o disposto no art. 155, § 2º.</a:t>
            </a:r>
          </a:p>
          <a:p>
            <a:pPr marL="0" indent="0" algn="just">
              <a:buNone/>
            </a:pPr>
            <a:endParaRPr lang="pt-BR" sz="2000" dirty="0">
              <a:effectLst/>
              <a:latin typeface="+mj-lt"/>
            </a:endParaRPr>
          </a:p>
          <a:p>
            <a:pPr marL="0" indent="0" algn="just">
              <a:buNone/>
            </a:pPr>
            <a:r>
              <a:rPr lang="pt-BR" sz="2000" b="0" i="0" dirty="0">
                <a:effectLst/>
                <a:latin typeface="+mj-lt"/>
              </a:rPr>
              <a:t>*CP 155  § 2º - Se o criminoso é primário, e é de pequeno valor a coisa furtada, o juiz pode substituir a pena de reclusão pela de detenção, diminuí-la de um a dois terços, ou aplicar somente a pena de multa.</a:t>
            </a:r>
            <a:endParaRPr lang="pt-BR" sz="2000" b="1" i="0" dirty="0">
              <a:effectLst/>
              <a:latin typeface="+mj-lt"/>
            </a:endParaRPr>
          </a:p>
        </p:txBody>
      </p:sp>
    </p:spTree>
    <p:extLst>
      <p:ext uri="{BB962C8B-B14F-4D97-AF65-F5344CB8AC3E}">
        <p14:creationId xmlns:p14="http://schemas.microsoft.com/office/powerpoint/2010/main" val="14343797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APROPRIAÇÃO INDÉBITA (</a:t>
            </a:r>
            <a:r>
              <a:rPr lang="pt-BR" dirty="0" err="1"/>
              <a:t>Arts</a:t>
            </a:r>
            <a:r>
              <a:rPr lang="pt-BR" dirty="0"/>
              <a:t>. 168 a 170)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000" b="1" i="0" dirty="0">
                <a:effectLst/>
                <a:latin typeface="+mj-lt"/>
              </a:rPr>
              <a:t> Apropriação indébita</a:t>
            </a:r>
          </a:p>
          <a:p>
            <a:pPr marL="0" indent="0" algn="just">
              <a:buNone/>
            </a:pPr>
            <a:endParaRPr lang="pt-BR" sz="2000" dirty="0">
              <a:effectLst>
                <a:outerShdw blurRad="38100" dist="38100" dir="2700000" algn="tl">
                  <a:srgbClr val="000000">
                    <a:alpha val="43137"/>
                  </a:srgbClr>
                </a:outerShdw>
              </a:effectLst>
              <a:latin typeface="+mj-lt"/>
            </a:endParaRPr>
          </a:p>
          <a:p>
            <a:pPr algn="just">
              <a:buFontTx/>
              <a:buChar char="-"/>
            </a:pPr>
            <a:r>
              <a:rPr lang="pt-BR" sz="2000" dirty="0">
                <a:effectLst>
                  <a:outerShdw blurRad="38100" dist="38100" dir="2700000" algn="tl">
                    <a:srgbClr val="000000">
                      <a:alpha val="43137"/>
                    </a:srgbClr>
                  </a:outerShdw>
                </a:effectLst>
                <a:latin typeface="+mj-lt"/>
              </a:rPr>
              <a:t>Se a má-fé do agente era anterior ao recebimento do bem, o crime é de estelionato (CP 171);</a:t>
            </a:r>
          </a:p>
          <a:p>
            <a:pPr algn="just">
              <a:buFontTx/>
              <a:buChar char="-"/>
            </a:pPr>
            <a:endParaRPr lang="pt-BR" sz="2000" dirty="0">
              <a:effectLst>
                <a:outerShdw blurRad="38100" dist="38100" dir="2700000" algn="tl">
                  <a:srgbClr val="000000">
                    <a:alpha val="43137"/>
                  </a:srgbClr>
                </a:outerShdw>
              </a:effectLst>
              <a:latin typeface="+mj-lt"/>
            </a:endParaRPr>
          </a:p>
          <a:p>
            <a:pPr algn="just">
              <a:buFontTx/>
              <a:buChar char="-"/>
            </a:pPr>
            <a:r>
              <a:rPr lang="pt-BR" sz="2000" dirty="0">
                <a:effectLst>
                  <a:outerShdw blurRad="38100" dist="38100" dir="2700000" algn="tl">
                    <a:srgbClr val="000000">
                      <a:alpha val="43137"/>
                    </a:srgbClr>
                  </a:outerShdw>
                </a:effectLst>
                <a:latin typeface="+mj-lt"/>
              </a:rPr>
              <a:t>Se a entrega do bem for voluntária, mas mediante fraude, haverá estelionato; se for mediante violência ou ameaça, pode ser roubo ou extorsão;</a:t>
            </a:r>
          </a:p>
          <a:p>
            <a:pPr algn="just">
              <a:buFontTx/>
              <a:buChar char="-"/>
            </a:pPr>
            <a:endParaRPr lang="pt-BR" sz="2000" dirty="0">
              <a:effectLst>
                <a:outerShdw blurRad="38100" dist="38100" dir="2700000" algn="tl">
                  <a:srgbClr val="000000">
                    <a:alpha val="43137"/>
                  </a:srgbClr>
                </a:outerShdw>
              </a:effectLst>
              <a:latin typeface="+mj-lt"/>
            </a:endParaRPr>
          </a:p>
          <a:p>
            <a:pPr algn="just">
              <a:buFontTx/>
              <a:buChar char="-"/>
            </a:pPr>
            <a:r>
              <a:rPr lang="pt-BR" sz="2000" dirty="0">
                <a:effectLst>
                  <a:outerShdw blurRad="38100" dist="38100" dir="2700000" algn="tl">
                    <a:srgbClr val="000000">
                      <a:alpha val="43137"/>
                    </a:srgbClr>
                  </a:outerShdw>
                </a:effectLst>
                <a:latin typeface="+mj-lt"/>
              </a:rPr>
              <a:t>A posse é desvigiada (tanto que a apropriação pressupõe quebra de confiança)</a:t>
            </a:r>
          </a:p>
          <a:p>
            <a:pPr algn="just">
              <a:buFontTx/>
              <a:buChar char="-"/>
            </a:pPr>
            <a:endParaRPr lang="pt-BR" sz="2000" dirty="0">
              <a:effectLst>
                <a:outerShdw blurRad="38100" dist="38100" dir="2700000" algn="tl">
                  <a:srgbClr val="000000">
                    <a:alpha val="43137"/>
                  </a:srgbClr>
                </a:outerShdw>
              </a:effectLst>
              <a:latin typeface="+mj-lt"/>
            </a:endParaRPr>
          </a:p>
          <a:p>
            <a:pPr marL="0" indent="0" algn="just">
              <a:buNone/>
            </a:pPr>
            <a:r>
              <a:rPr lang="pt-BR" sz="2000" b="1" dirty="0">
                <a:effectLst>
                  <a:outerShdw blurRad="38100" dist="38100" dir="2700000" algn="tl">
                    <a:srgbClr val="000000">
                      <a:alpha val="43137"/>
                    </a:srgbClr>
                  </a:outerShdw>
                </a:effectLst>
                <a:latin typeface="+mj-lt"/>
              </a:rPr>
              <a:t>*Furto x Apropriação indébita</a:t>
            </a:r>
          </a:p>
        </p:txBody>
      </p:sp>
    </p:spTree>
    <p:extLst>
      <p:ext uri="{BB962C8B-B14F-4D97-AF65-F5344CB8AC3E}">
        <p14:creationId xmlns:p14="http://schemas.microsoft.com/office/powerpoint/2010/main" val="7455418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APROPRIAÇÃO INDÉBITA (</a:t>
            </a:r>
            <a:r>
              <a:rPr lang="pt-BR" dirty="0" err="1"/>
              <a:t>Arts</a:t>
            </a:r>
            <a:r>
              <a:rPr lang="pt-BR" dirty="0"/>
              <a:t>. 168 a 170)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000" b="1" i="0" dirty="0">
                <a:effectLst/>
                <a:latin typeface="+mj-lt"/>
              </a:rPr>
              <a:t> Apropriação indébita</a:t>
            </a:r>
          </a:p>
          <a:p>
            <a:pPr marL="0" indent="0" algn="just">
              <a:buNone/>
            </a:pPr>
            <a:endParaRPr lang="pt-BR" sz="2000" dirty="0">
              <a:effectLst>
                <a:outerShdw blurRad="38100" dist="38100" dir="2700000" algn="tl">
                  <a:srgbClr val="000000">
                    <a:alpha val="43137"/>
                  </a:srgbClr>
                </a:outerShdw>
              </a:effectLst>
              <a:latin typeface="+mj-lt"/>
            </a:endParaRPr>
          </a:p>
          <a:p>
            <a:pPr algn="just">
              <a:buFontTx/>
              <a:buChar char="-"/>
            </a:pPr>
            <a:r>
              <a:rPr lang="pt-BR" sz="2000" dirty="0">
                <a:effectLst>
                  <a:outerShdw blurRad="38100" dist="38100" dir="2700000" algn="tl">
                    <a:srgbClr val="000000">
                      <a:alpha val="43137"/>
                    </a:srgbClr>
                  </a:outerShdw>
                </a:effectLst>
                <a:latin typeface="+mj-lt"/>
              </a:rPr>
              <a:t>Se a má-fé do agente era anterior ao recebimento do bem, o crime é de estelionato (CP 171); (Na apropriação, o dolo é subsequente; no estelionato, ele é antecedente)</a:t>
            </a:r>
          </a:p>
          <a:p>
            <a:pPr algn="just">
              <a:buFontTx/>
              <a:buChar char="-"/>
            </a:pPr>
            <a:endParaRPr lang="pt-BR" sz="2000" dirty="0">
              <a:effectLst>
                <a:outerShdw blurRad="38100" dist="38100" dir="2700000" algn="tl">
                  <a:srgbClr val="000000">
                    <a:alpha val="43137"/>
                  </a:srgbClr>
                </a:outerShdw>
              </a:effectLst>
              <a:latin typeface="+mj-lt"/>
            </a:endParaRPr>
          </a:p>
          <a:p>
            <a:pPr algn="just">
              <a:buFontTx/>
              <a:buChar char="-"/>
            </a:pPr>
            <a:r>
              <a:rPr lang="pt-BR" sz="2000" dirty="0">
                <a:effectLst>
                  <a:outerShdw blurRad="38100" dist="38100" dir="2700000" algn="tl">
                    <a:srgbClr val="000000">
                      <a:alpha val="43137"/>
                    </a:srgbClr>
                  </a:outerShdw>
                </a:effectLst>
                <a:latin typeface="+mj-lt"/>
              </a:rPr>
              <a:t>Se a entrega do bem for voluntária, mas mediante fraude, haverá estelionato; se for mediante violência ou ameaça, pode ser roubo ou extorsão;</a:t>
            </a:r>
          </a:p>
          <a:p>
            <a:pPr algn="just">
              <a:buFontTx/>
              <a:buChar char="-"/>
            </a:pPr>
            <a:endParaRPr lang="pt-BR" sz="2000" dirty="0">
              <a:effectLst>
                <a:outerShdw blurRad="38100" dist="38100" dir="2700000" algn="tl">
                  <a:srgbClr val="000000">
                    <a:alpha val="43137"/>
                  </a:srgbClr>
                </a:outerShdw>
              </a:effectLst>
              <a:latin typeface="+mj-lt"/>
            </a:endParaRPr>
          </a:p>
          <a:p>
            <a:pPr algn="just">
              <a:buFontTx/>
              <a:buChar char="-"/>
            </a:pPr>
            <a:r>
              <a:rPr lang="pt-BR" sz="2000" dirty="0">
                <a:effectLst>
                  <a:outerShdw blurRad="38100" dist="38100" dir="2700000" algn="tl">
                    <a:srgbClr val="000000">
                      <a:alpha val="43137"/>
                    </a:srgbClr>
                  </a:outerShdw>
                </a:effectLst>
                <a:latin typeface="+mj-lt"/>
              </a:rPr>
              <a:t>A posse é desvigiada (tanto que a apropriação pressupõe quebra de confiança)</a:t>
            </a:r>
          </a:p>
          <a:p>
            <a:pPr algn="just">
              <a:buFontTx/>
              <a:buChar char="-"/>
            </a:pPr>
            <a:endParaRPr lang="pt-BR" sz="2000" dirty="0">
              <a:effectLst>
                <a:outerShdw blurRad="38100" dist="38100" dir="2700000" algn="tl">
                  <a:srgbClr val="000000">
                    <a:alpha val="43137"/>
                  </a:srgbClr>
                </a:outerShdw>
              </a:effectLst>
              <a:latin typeface="+mj-lt"/>
            </a:endParaRPr>
          </a:p>
          <a:p>
            <a:pPr marL="0" indent="0" algn="just">
              <a:buNone/>
            </a:pPr>
            <a:r>
              <a:rPr lang="pt-BR" sz="2000" b="1" dirty="0">
                <a:effectLst>
                  <a:outerShdw blurRad="38100" dist="38100" dir="2700000" algn="tl">
                    <a:srgbClr val="000000">
                      <a:alpha val="43137"/>
                    </a:srgbClr>
                  </a:outerShdw>
                </a:effectLst>
                <a:latin typeface="+mj-lt"/>
              </a:rPr>
              <a:t>*Furto x Apropriação indébita</a:t>
            </a:r>
          </a:p>
        </p:txBody>
      </p:sp>
    </p:spTree>
    <p:extLst>
      <p:ext uri="{BB962C8B-B14F-4D97-AF65-F5344CB8AC3E}">
        <p14:creationId xmlns:p14="http://schemas.microsoft.com/office/powerpoint/2010/main" val="169046794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405780" y="2132856"/>
            <a:ext cx="11017224" cy="4464495"/>
          </a:xfrm>
        </p:spPr>
        <p:txBody>
          <a:bodyPr>
            <a:noAutofit/>
          </a:bodyPr>
          <a:lstStyle/>
          <a:p>
            <a:pPr marL="0" indent="0">
              <a:buNone/>
            </a:pPr>
            <a:r>
              <a:rPr lang="pt-BR" sz="1800" b="1" dirty="0"/>
              <a:t>ROUBO MAJORADO</a:t>
            </a:r>
          </a:p>
          <a:p>
            <a:pPr marL="0" indent="0">
              <a:buNone/>
            </a:pPr>
            <a:endParaRPr lang="pt-BR" sz="1800" b="1" dirty="0"/>
          </a:p>
          <a:p>
            <a:pPr marL="0" indent="0">
              <a:buNone/>
            </a:pPr>
            <a:r>
              <a:rPr lang="pt-BR" sz="2000" dirty="0"/>
              <a:t>V - se o agente mantém a vítima em seu poder, restringindo sua liberdade.</a:t>
            </a:r>
          </a:p>
          <a:p>
            <a:pPr marL="0" indent="0">
              <a:buNone/>
            </a:pPr>
            <a:endParaRPr lang="pt-BR" sz="2000" dirty="0"/>
          </a:p>
          <a:p>
            <a:pPr>
              <a:buFontTx/>
              <a:buChar char="-"/>
            </a:pPr>
            <a:r>
              <a:rPr lang="pt-BR" sz="2000" dirty="0"/>
              <a:t>Ela deve se dar como </a:t>
            </a:r>
            <a:r>
              <a:rPr lang="pt-BR" sz="2000" b="1" dirty="0"/>
              <a:t>meio de execução do crime; </a:t>
            </a:r>
            <a:r>
              <a:rPr lang="pt-BR" sz="2000" dirty="0"/>
              <a:t>do contrário, pode configurar extorsão ou extorsão mediante sequestro; </a:t>
            </a:r>
          </a:p>
          <a:p>
            <a:pPr>
              <a:buFontTx/>
              <a:buChar char="-"/>
            </a:pPr>
            <a:endParaRPr lang="pt-BR" sz="2000" dirty="0"/>
          </a:p>
          <a:p>
            <a:pPr>
              <a:buFontTx/>
              <a:buChar char="-"/>
            </a:pPr>
            <a:r>
              <a:rPr lang="pt-BR" sz="2000" dirty="0"/>
              <a:t>Tempo deve ser juridicamente relevante; se o período é curtíssimo, inexiste a majorante</a:t>
            </a:r>
          </a:p>
          <a:p>
            <a:pPr marL="0" indent="0">
              <a:buNone/>
            </a:pPr>
            <a:endParaRPr lang="pt-BR" sz="2000" dirty="0"/>
          </a:p>
          <a:p>
            <a:pPr>
              <a:buFontTx/>
              <a:buChar char="-"/>
            </a:pPr>
            <a:r>
              <a:rPr lang="pt-BR" sz="2000" b="1" u="sng" dirty="0"/>
              <a:t>Restrição </a:t>
            </a:r>
            <a:r>
              <a:rPr lang="pt-BR" sz="2000" dirty="0"/>
              <a:t>de liberdade é diferente de </a:t>
            </a:r>
            <a:r>
              <a:rPr lang="pt-BR" sz="2000" b="1" u="sng" dirty="0"/>
              <a:t>privação</a:t>
            </a:r>
            <a:r>
              <a:rPr lang="pt-BR" sz="2000" dirty="0"/>
              <a:t> (esta poderia levar a concurso com crimes de sequestro ou cárcere privado);</a:t>
            </a:r>
          </a:p>
          <a:p>
            <a:pPr marL="0" indent="0">
              <a:buNone/>
            </a:pPr>
            <a:r>
              <a:rPr lang="pt-BR" sz="2000" dirty="0"/>
              <a:t>                </a:t>
            </a:r>
            <a:endParaRPr lang="pt-BR" sz="2000" b="1" u="sng" dirty="0"/>
          </a:p>
        </p:txBody>
      </p:sp>
    </p:spTree>
    <p:extLst>
      <p:ext uri="{BB962C8B-B14F-4D97-AF65-F5344CB8AC3E}">
        <p14:creationId xmlns:p14="http://schemas.microsoft.com/office/powerpoint/2010/main" val="135547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APROPRIAÇÃO INDÉBITA (</a:t>
            </a:r>
            <a:r>
              <a:rPr lang="pt-BR" dirty="0" err="1"/>
              <a:t>Arts</a:t>
            </a:r>
            <a:r>
              <a:rPr lang="pt-BR" dirty="0"/>
              <a:t>. 168 a 170)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000" b="1" i="0" dirty="0">
                <a:effectLst/>
                <a:latin typeface="+mj-lt"/>
              </a:rPr>
              <a:t> Apropriação indébita</a:t>
            </a:r>
          </a:p>
          <a:p>
            <a:pPr marL="0" indent="0" algn="just">
              <a:buNone/>
            </a:pPr>
            <a:endParaRPr lang="pt-BR" sz="2000" dirty="0">
              <a:effectLst>
                <a:outerShdw blurRad="38100" dist="38100" dir="2700000" algn="tl">
                  <a:srgbClr val="000000">
                    <a:alpha val="43137"/>
                  </a:srgbClr>
                </a:outerShdw>
              </a:effectLst>
              <a:latin typeface="+mj-lt"/>
            </a:endParaRPr>
          </a:p>
          <a:p>
            <a:pPr marL="0" indent="0" algn="just">
              <a:buNone/>
            </a:pPr>
            <a:r>
              <a:rPr lang="pt-BR" sz="2000" b="1" i="0" dirty="0">
                <a:effectLst/>
                <a:latin typeface="+mj-lt"/>
              </a:rPr>
              <a:t>Aumento de pena</a:t>
            </a:r>
          </a:p>
          <a:p>
            <a:pPr marL="0" indent="0" algn="just">
              <a:buNone/>
            </a:pPr>
            <a:endParaRPr lang="pt-BR" sz="2000" b="1" i="0" dirty="0">
              <a:effectLst/>
              <a:latin typeface="+mj-lt"/>
            </a:endParaRPr>
          </a:p>
          <a:p>
            <a:pPr marL="0" indent="0" algn="just">
              <a:buNone/>
            </a:pPr>
            <a:r>
              <a:rPr lang="pt-BR" sz="2000" b="1" i="0" dirty="0">
                <a:effectLst/>
                <a:latin typeface="+mj-lt"/>
              </a:rPr>
              <a:t>CP 168 § 1º - A pena é aumentada de um terço, quando o agente recebeu a coisa:</a:t>
            </a:r>
          </a:p>
          <a:p>
            <a:pPr marL="0" indent="0" algn="just">
              <a:buNone/>
            </a:pPr>
            <a:r>
              <a:rPr lang="pt-BR" sz="2000" b="1" i="0" dirty="0">
                <a:effectLst/>
                <a:latin typeface="+mj-lt"/>
              </a:rPr>
              <a:t>I - em depósito necessário; (vide </a:t>
            </a:r>
            <a:r>
              <a:rPr lang="pt-BR" sz="2000" b="1" i="0" dirty="0" err="1">
                <a:effectLst/>
                <a:latin typeface="+mj-lt"/>
              </a:rPr>
              <a:t>art</a:t>
            </a:r>
            <a:r>
              <a:rPr lang="pt-BR" sz="2000" b="1" dirty="0" err="1">
                <a:effectLst/>
                <a:latin typeface="+mj-lt"/>
              </a:rPr>
              <a:t>s</a:t>
            </a:r>
            <a:r>
              <a:rPr lang="pt-BR" sz="2000" b="1" dirty="0">
                <a:effectLst/>
                <a:latin typeface="+mj-lt"/>
              </a:rPr>
              <a:t>. 647 a 652 do Código Civil)</a:t>
            </a:r>
            <a:endParaRPr lang="pt-BR" sz="2000" b="1" i="0" dirty="0">
              <a:effectLst/>
              <a:latin typeface="+mj-lt"/>
            </a:endParaRPr>
          </a:p>
          <a:p>
            <a:pPr marL="0" indent="0" algn="just">
              <a:buNone/>
            </a:pPr>
            <a:r>
              <a:rPr lang="pt-BR" sz="2000" b="1" i="0" dirty="0">
                <a:effectLst/>
                <a:latin typeface="+mj-lt"/>
              </a:rPr>
              <a:t>II - na qualidade de tutor, curador, síndico, liquidatário, inventariante, testamenteiro ou depositário judicial;</a:t>
            </a:r>
          </a:p>
          <a:p>
            <a:pPr marL="0" indent="0" algn="just">
              <a:buNone/>
            </a:pPr>
            <a:r>
              <a:rPr lang="pt-BR" sz="2000" b="1" i="0" dirty="0">
                <a:effectLst/>
                <a:latin typeface="+mj-lt"/>
              </a:rPr>
              <a:t>III - em razão de ofício, emprego ou profissão.</a:t>
            </a:r>
            <a:endParaRPr lang="pt-BR" sz="2000"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2654361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APROPRIAÇÃO INDÉBITA (</a:t>
            </a:r>
            <a:r>
              <a:rPr lang="pt-BR" dirty="0" err="1"/>
              <a:t>Arts</a:t>
            </a:r>
            <a:r>
              <a:rPr lang="pt-BR" dirty="0"/>
              <a:t>. 168 a 170)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l">
              <a:buNone/>
            </a:pPr>
            <a:r>
              <a:rPr lang="pt-BR" sz="2400" b="1" i="0" dirty="0">
                <a:effectLst/>
                <a:latin typeface="+mj-lt"/>
              </a:rPr>
              <a:t>Apropriação indébita previdenciária </a:t>
            </a:r>
            <a:r>
              <a:rPr lang="pt-BR" sz="2400" b="0" i="0" dirty="0">
                <a:effectLst/>
                <a:latin typeface="+mj-lt"/>
                <a:hlinkClick r:id="rId2">
                  <a:extLst>
                    <a:ext uri="{A12FA001-AC4F-418D-AE19-62706E023703}">
                      <ahyp:hlinkClr xmlns:ahyp="http://schemas.microsoft.com/office/drawing/2018/hyperlinkcolor" val="tx"/>
                    </a:ext>
                  </a:extLst>
                </a:hlinkClick>
              </a:rPr>
              <a:t>(Incluído pela Lei nº 9.983, de 2000)</a:t>
            </a:r>
            <a:endParaRPr lang="pt-BR" sz="2400" b="0" i="0" dirty="0">
              <a:effectLst/>
              <a:latin typeface="+mj-lt"/>
            </a:endParaRPr>
          </a:p>
          <a:p>
            <a:pPr marL="0" indent="0" algn="just">
              <a:buNone/>
            </a:pPr>
            <a:r>
              <a:rPr lang="pt-BR" sz="2400" b="0" i="0" dirty="0">
                <a:effectLst/>
                <a:latin typeface="+mj-lt"/>
              </a:rPr>
              <a:t>Art. 168-A. Deixar de repassar à previdência social as contribuições recolhidas dos contribuintes, no prazo e forma legal ou convencional: </a:t>
            </a:r>
            <a:r>
              <a:rPr lang="pt-BR" sz="2400" b="0" i="0" dirty="0">
                <a:effectLst/>
                <a:latin typeface="+mj-lt"/>
                <a:hlinkClick r:id="rId2">
                  <a:extLst>
                    <a:ext uri="{A12FA001-AC4F-418D-AE19-62706E023703}">
                      <ahyp:hlinkClr xmlns:ahyp="http://schemas.microsoft.com/office/drawing/2018/hyperlinkcolor" val="tx"/>
                    </a:ext>
                  </a:extLst>
                </a:hlinkClick>
              </a:rPr>
              <a:t>(Incluído pela Lei nº 9.983, de 2000)</a:t>
            </a:r>
            <a:endParaRPr lang="pt-BR" sz="2400" b="0" i="0" dirty="0">
              <a:effectLst/>
              <a:latin typeface="+mj-lt"/>
            </a:endParaRPr>
          </a:p>
          <a:p>
            <a:pPr marL="0" indent="0" algn="just">
              <a:buNone/>
            </a:pPr>
            <a:r>
              <a:rPr lang="pt-BR" sz="2400" b="0" i="0" dirty="0">
                <a:effectLst/>
                <a:latin typeface="+mj-lt"/>
              </a:rPr>
              <a:t>Pena – reclusão, de 2 (dois) a 5 (cinco) anos, e multa. </a:t>
            </a:r>
            <a:r>
              <a:rPr lang="pt-BR" sz="2400" b="0" i="0" dirty="0">
                <a:effectLst/>
                <a:latin typeface="+mj-lt"/>
                <a:hlinkClick r:id="rId2">
                  <a:extLst>
                    <a:ext uri="{A12FA001-AC4F-418D-AE19-62706E023703}">
                      <ahyp:hlinkClr xmlns:ahyp="http://schemas.microsoft.com/office/drawing/2018/hyperlinkcolor" val="tx"/>
                    </a:ext>
                  </a:extLst>
                </a:hlinkClick>
              </a:rPr>
              <a:t>(Incluído pela Lei nº 9.983, de 2000)</a:t>
            </a:r>
            <a:endParaRPr lang="pt-BR" sz="2400" b="0" i="0" dirty="0">
              <a:effectLst/>
              <a:latin typeface="+mj-lt"/>
            </a:endParaRPr>
          </a:p>
        </p:txBody>
      </p:sp>
    </p:spTree>
    <p:extLst>
      <p:ext uri="{BB962C8B-B14F-4D97-AF65-F5344CB8AC3E}">
        <p14:creationId xmlns:p14="http://schemas.microsoft.com/office/powerpoint/2010/main" val="18339429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APROPRIAÇÃO INDÉBITA (</a:t>
            </a:r>
            <a:r>
              <a:rPr lang="pt-BR" dirty="0" err="1"/>
              <a:t>Arts</a:t>
            </a:r>
            <a:r>
              <a:rPr lang="pt-BR" dirty="0"/>
              <a:t>. 168 a 170)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000" b="0" i="0" dirty="0">
                <a:effectLst/>
                <a:latin typeface="+mj-lt"/>
              </a:rPr>
              <a:t>CONDUTAS EQUIPARADAS:</a:t>
            </a:r>
          </a:p>
          <a:p>
            <a:pPr marL="0" indent="0" algn="just">
              <a:buNone/>
            </a:pPr>
            <a:r>
              <a:rPr lang="pt-BR" sz="2000" b="0" i="0" dirty="0">
                <a:effectLst/>
                <a:latin typeface="+mj-lt"/>
              </a:rPr>
              <a:t>§ 1</a:t>
            </a:r>
            <a:r>
              <a:rPr lang="pt-BR" sz="2000" b="0" i="0" u="sng" baseline="30000" dirty="0">
                <a:effectLst/>
                <a:latin typeface="+mj-lt"/>
              </a:rPr>
              <a:t>o</a:t>
            </a:r>
            <a:r>
              <a:rPr lang="pt-BR" sz="2000" b="0" i="0" dirty="0">
                <a:effectLst/>
                <a:latin typeface="+mj-lt"/>
              </a:rPr>
              <a:t> Nas mesmas penas incorre quem deixar de: </a:t>
            </a:r>
            <a:r>
              <a:rPr lang="pt-BR" sz="2000" b="0" i="0" dirty="0">
                <a:effectLst/>
                <a:latin typeface="+mj-lt"/>
                <a:hlinkClick r:id="rId2">
                  <a:extLst>
                    <a:ext uri="{A12FA001-AC4F-418D-AE19-62706E023703}">
                      <ahyp:hlinkClr xmlns:ahyp="http://schemas.microsoft.com/office/drawing/2018/hyperlinkcolor" val="tx"/>
                    </a:ext>
                  </a:extLst>
                </a:hlinkClick>
              </a:rPr>
              <a:t>(Incluído pela Lei nº 9.983, de 2000)</a:t>
            </a:r>
            <a:endParaRPr lang="pt-BR" sz="2000" b="0" i="0" dirty="0">
              <a:effectLst/>
              <a:latin typeface="+mj-lt"/>
            </a:endParaRPr>
          </a:p>
          <a:p>
            <a:pPr marL="0" indent="0" algn="just">
              <a:buNone/>
            </a:pPr>
            <a:r>
              <a:rPr lang="pt-BR" sz="2000" b="0" i="0" dirty="0">
                <a:effectLst/>
                <a:latin typeface="+mj-lt"/>
              </a:rPr>
              <a:t>I – recolher, no prazo legal, contribuição ou outra importância destinada à previdência social que tenha sido descontada de pagamento efetuado a segurados, a terceiros ou arrecadada do público;  </a:t>
            </a:r>
            <a:r>
              <a:rPr lang="pt-BR" sz="2000" b="0" i="0" dirty="0">
                <a:effectLst/>
                <a:latin typeface="+mj-lt"/>
                <a:hlinkClick r:id="rId2">
                  <a:extLst>
                    <a:ext uri="{A12FA001-AC4F-418D-AE19-62706E023703}">
                      <ahyp:hlinkClr xmlns:ahyp="http://schemas.microsoft.com/office/drawing/2018/hyperlinkcolor" val="tx"/>
                    </a:ext>
                  </a:extLst>
                </a:hlinkClick>
              </a:rPr>
              <a:t>(Incluído pela Lei nº 9.983, de 2000)</a:t>
            </a:r>
            <a:endParaRPr lang="pt-BR" sz="2000" b="0" i="0" dirty="0">
              <a:effectLst/>
              <a:latin typeface="+mj-lt"/>
            </a:endParaRPr>
          </a:p>
          <a:p>
            <a:pPr marL="0" indent="0" algn="just">
              <a:buNone/>
            </a:pPr>
            <a:r>
              <a:rPr lang="pt-BR" sz="2000" b="0" i="0" dirty="0">
                <a:effectLst/>
                <a:latin typeface="+mj-lt"/>
              </a:rPr>
              <a:t>II – recolher contribuições devidas à previdência social que tenham integrado despesas contábeis ou custos relativos à venda de produtos ou à prestação de serviços;  </a:t>
            </a:r>
            <a:r>
              <a:rPr lang="pt-BR" sz="2000" b="0" i="0" dirty="0">
                <a:effectLst/>
                <a:latin typeface="+mj-lt"/>
                <a:hlinkClick r:id="rId2">
                  <a:extLst>
                    <a:ext uri="{A12FA001-AC4F-418D-AE19-62706E023703}">
                      <ahyp:hlinkClr xmlns:ahyp="http://schemas.microsoft.com/office/drawing/2018/hyperlinkcolor" val="tx"/>
                    </a:ext>
                  </a:extLst>
                </a:hlinkClick>
              </a:rPr>
              <a:t>(Incluído pela Lei nº 9.983, de 2000)</a:t>
            </a:r>
            <a:endParaRPr lang="pt-BR" sz="2000" dirty="0">
              <a:effectLst/>
              <a:latin typeface="+mj-lt"/>
            </a:endParaRPr>
          </a:p>
          <a:p>
            <a:pPr marL="0" indent="0" algn="just">
              <a:buNone/>
            </a:pPr>
            <a:r>
              <a:rPr lang="pt-BR" sz="2000" b="0" i="0" dirty="0">
                <a:effectLst/>
                <a:latin typeface="+mj-lt"/>
              </a:rPr>
              <a:t>III - pagar benefício devido a segurado, quando as respectivas cotas ou valores já tiverem sido reembolsados à empresa pela previdência social.  </a:t>
            </a:r>
            <a:r>
              <a:rPr lang="pt-BR" sz="2000" b="0" i="0" dirty="0">
                <a:effectLst/>
                <a:latin typeface="+mj-lt"/>
                <a:hlinkClick r:id="rId2">
                  <a:extLst>
                    <a:ext uri="{A12FA001-AC4F-418D-AE19-62706E023703}">
                      <ahyp:hlinkClr xmlns:ahyp="http://schemas.microsoft.com/office/drawing/2018/hyperlinkcolor" val="tx"/>
                    </a:ext>
                  </a:extLst>
                </a:hlinkClick>
              </a:rPr>
              <a:t>(Incluído pela Lei nº 9.983, de 2000</a:t>
            </a:r>
            <a:r>
              <a:rPr lang="pt-BR" sz="2400" b="0" i="0" dirty="0">
                <a:effectLst/>
                <a:latin typeface="+mj-lt"/>
                <a:hlinkClick r:id="rId2">
                  <a:extLst>
                    <a:ext uri="{A12FA001-AC4F-418D-AE19-62706E023703}">
                      <ahyp:hlinkClr xmlns:ahyp="http://schemas.microsoft.com/office/drawing/2018/hyperlinkcolor" val="tx"/>
                    </a:ext>
                  </a:extLst>
                </a:hlinkClick>
              </a:rPr>
              <a:t>)</a:t>
            </a:r>
            <a:endParaRPr lang="pt-BR" sz="2400" b="0" i="0" dirty="0">
              <a:effectLst/>
              <a:latin typeface="+mj-lt"/>
            </a:endParaRPr>
          </a:p>
          <a:p>
            <a:pPr marL="0" indent="0" algn="l">
              <a:buNone/>
            </a:pPr>
            <a:endParaRPr lang="pt-BR" sz="16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98841271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APROPRIAÇÃO INDÉBITA (</a:t>
            </a:r>
            <a:r>
              <a:rPr lang="pt-BR" dirty="0" err="1"/>
              <a:t>Arts</a:t>
            </a:r>
            <a:r>
              <a:rPr lang="pt-BR" dirty="0"/>
              <a:t>. 168 a 170)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1700" b="0" i="0" dirty="0">
                <a:effectLst/>
                <a:latin typeface="+mj-lt"/>
              </a:rPr>
              <a:t>§ 2</a:t>
            </a:r>
            <a:r>
              <a:rPr lang="pt-BR" sz="1700" b="0" i="0" u="sng" baseline="30000" dirty="0">
                <a:effectLst/>
                <a:latin typeface="+mj-lt"/>
              </a:rPr>
              <a:t>o</a:t>
            </a:r>
            <a:r>
              <a:rPr lang="pt-BR" sz="1700" b="0" i="0" dirty="0">
                <a:effectLst/>
                <a:latin typeface="+mj-lt"/>
              </a:rPr>
              <a:t> É extinta a punibilidade se o agente, espontaneamente, declara, confessa e efetua o pagamento das contribuições, importâncias ou valores e presta as informações devidas à previdência social, na forma definida em lei ou regulamento, </a:t>
            </a:r>
            <a:r>
              <a:rPr lang="pt-BR" sz="1700" b="1" i="0" u="sng" dirty="0">
                <a:effectLst/>
                <a:latin typeface="+mj-lt"/>
              </a:rPr>
              <a:t>antes do início da ação fiscal</a:t>
            </a:r>
            <a:r>
              <a:rPr lang="pt-BR" sz="1700" b="0" i="0" dirty="0">
                <a:effectLst/>
                <a:latin typeface="+mj-lt"/>
              </a:rPr>
              <a:t>. </a:t>
            </a:r>
            <a:r>
              <a:rPr lang="pt-BR" sz="1700" b="0" i="0" dirty="0">
                <a:effectLst/>
                <a:latin typeface="+mj-lt"/>
                <a:hlinkClick r:id="rId2">
                  <a:extLst>
                    <a:ext uri="{A12FA001-AC4F-418D-AE19-62706E023703}">
                      <ahyp:hlinkClr xmlns:ahyp="http://schemas.microsoft.com/office/drawing/2018/hyperlinkcolor" val="tx"/>
                    </a:ext>
                  </a:extLst>
                </a:hlinkClick>
              </a:rPr>
              <a:t>(Incluído pela Lei nº 9.983, de 2000)</a:t>
            </a:r>
            <a:r>
              <a:rPr lang="pt-BR" sz="1700" b="0" i="0" dirty="0">
                <a:effectLst/>
                <a:latin typeface="+mj-lt"/>
              </a:rPr>
              <a:t> (Revogado tacitamente pelo art. 9º da Lei 10684/03)</a:t>
            </a:r>
          </a:p>
          <a:p>
            <a:pPr marL="0" indent="0" algn="just">
              <a:buNone/>
            </a:pPr>
            <a:endParaRPr lang="pt-BR" sz="1700" dirty="0">
              <a:effectLst/>
              <a:latin typeface="+mj-lt"/>
            </a:endParaRPr>
          </a:p>
          <a:p>
            <a:pPr marL="0" indent="0" algn="just">
              <a:buNone/>
            </a:pPr>
            <a:r>
              <a:rPr lang="pt-BR" sz="1700" b="0" i="0" dirty="0">
                <a:effectLst/>
                <a:latin typeface="+mj-lt"/>
              </a:rPr>
              <a:t>§ 3</a:t>
            </a:r>
            <a:r>
              <a:rPr lang="pt-BR" sz="1700" b="0" i="0" u="sng" baseline="30000" dirty="0">
                <a:effectLst/>
                <a:latin typeface="+mj-lt"/>
              </a:rPr>
              <a:t>o</a:t>
            </a:r>
            <a:r>
              <a:rPr lang="pt-BR" sz="1700" b="0" i="0" dirty="0">
                <a:effectLst/>
                <a:latin typeface="+mj-lt"/>
              </a:rPr>
              <a:t> É facultado ao juiz deixar de aplicar a pena ou aplicar somente a de multa se o agente for primário e de bons antecedentes, desde que:  </a:t>
            </a:r>
            <a:r>
              <a:rPr lang="pt-BR" sz="1700" b="0" i="0" dirty="0">
                <a:effectLst/>
                <a:latin typeface="+mj-lt"/>
                <a:hlinkClick r:id="rId3">
                  <a:extLst>
                    <a:ext uri="{A12FA001-AC4F-418D-AE19-62706E023703}">
                      <ahyp:hlinkClr xmlns:ahyp="http://schemas.microsoft.com/office/drawing/2018/hyperlinkcolor" val="tx"/>
                    </a:ext>
                  </a:extLst>
                </a:hlinkClick>
              </a:rPr>
              <a:t>(Incluído pela Lei nº 9.983, de 2000)</a:t>
            </a:r>
            <a:endParaRPr lang="pt-BR" sz="1700" b="0" i="0" dirty="0">
              <a:effectLst/>
              <a:latin typeface="+mj-lt"/>
            </a:endParaRPr>
          </a:p>
          <a:p>
            <a:pPr marL="0" indent="0" algn="just">
              <a:buNone/>
            </a:pPr>
            <a:r>
              <a:rPr lang="pt-BR" sz="1700" b="0" i="0" dirty="0">
                <a:effectLst/>
                <a:latin typeface="+mj-lt"/>
              </a:rPr>
              <a:t>I – tenha promovido, após o início da ação fiscal e antes de oferecida a denúncia, o pagamento da contribuição social previdenciária, inclusive acessórios; ou  </a:t>
            </a:r>
            <a:r>
              <a:rPr lang="pt-BR" sz="1700" b="0" i="0" dirty="0">
                <a:effectLst/>
                <a:latin typeface="+mj-lt"/>
                <a:hlinkClick r:id="rId2">
                  <a:extLst>
                    <a:ext uri="{A12FA001-AC4F-418D-AE19-62706E023703}">
                      <ahyp:hlinkClr xmlns:ahyp="http://schemas.microsoft.com/office/drawing/2018/hyperlinkcolor" val="tx"/>
                    </a:ext>
                  </a:extLst>
                </a:hlinkClick>
              </a:rPr>
              <a:t>(Incluído pela Lei nº 9.983, de 2000)</a:t>
            </a:r>
            <a:r>
              <a:rPr lang="pt-BR" sz="1700" b="0" i="0" dirty="0">
                <a:effectLst/>
                <a:latin typeface="+mj-lt"/>
              </a:rPr>
              <a:t> (também revogado tacitamente pela Lei 10684/03)</a:t>
            </a:r>
          </a:p>
          <a:p>
            <a:pPr marL="0" indent="0" algn="just">
              <a:buNone/>
            </a:pPr>
            <a:r>
              <a:rPr lang="pt-BR" sz="1700" b="0" i="0" dirty="0">
                <a:effectLst/>
                <a:latin typeface="+mj-lt"/>
              </a:rPr>
              <a:t>  II – o valor das contribuições devidas, inclusive acessórios, seja igual ou inferior àquele estabelecido pela previdência social, administrativamente, como sendo o mínimo para o ajuizamento de suas execuções fiscais. </a:t>
            </a:r>
            <a:r>
              <a:rPr lang="pt-BR" sz="1700" b="0" i="0" dirty="0">
                <a:effectLst/>
                <a:latin typeface="+mj-lt"/>
                <a:hlinkClick r:id="rId3">
                  <a:extLst>
                    <a:ext uri="{A12FA001-AC4F-418D-AE19-62706E023703}">
                      <ahyp:hlinkClr xmlns:ahyp="http://schemas.microsoft.com/office/drawing/2018/hyperlinkcolor" val="tx"/>
                    </a:ext>
                  </a:extLst>
                </a:hlinkClick>
              </a:rPr>
              <a:t>(Incluído pela Lei nº 9.983, de 2000)</a:t>
            </a:r>
            <a:endParaRPr lang="pt-BR" sz="1700" b="0" i="0" dirty="0">
              <a:effectLst/>
              <a:latin typeface="+mj-lt"/>
            </a:endParaRPr>
          </a:p>
          <a:p>
            <a:pPr marL="0" indent="0" algn="just">
              <a:buNone/>
            </a:pPr>
            <a:r>
              <a:rPr lang="pt-BR" sz="1700" b="0" i="0" dirty="0">
                <a:effectLst/>
                <a:latin typeface="+mj-lt"/>
              </a:rPr>
              <a:t>§ 4</a:t>
            </a:r>
            <a:r>
              <a:rPr lang="pt-BR" sz="1700" b="0" i="0" u="sng" baseline="30000" dirty="0">
                <a:effectLst/>
                <a:latin typeface="+mj-lt"/>
              </a:rPr>
              <a:t>o</a:t>
            </a:r>
            <a:r>
              <a:rPr lang="pt-BR" sz="1700" b="0" i="0" dirty="0">
                <a:effectLst/>
                <a:latin typeface="+mj-lt"/>
              </a:rPr>
              <a:t>  A faculdade prevista no § 3</a:t>
            </a:r>
            <a:r>
              <a:rPr lang="pt-BR" sz="1700" b="0" i="0" u="sng" baseline="30000" dirty="0">
                <a:effectLst/>
                <a:latin typeface="+mj-lt"/>
              </a:rPr>
              <a:t>o</a:t>
            </a:r>
            <a:r>
              <a:rPr lang="pt-BR" sz="1700" b="0" i="0" dirty="0">
                <a:effectLst/>
                <a:latin typeface="+mj-lt"/>
              </a:rPr>
              <a:t> deste artigo não se aplica aos casos de parcelamento de contribuições cujo valor, inclusive dos acessórios, seja superior àquele estabelecido, administrativamente, como sendo o mínimo para o ajuizamento de suas execuções fiscais.   </a:t>
            </a:r>
            <a:r>
              <a:rPr lang="pt-BR" sz="1700" b="0" i="0" dirty="0">
                <a:effectLst/>
                <a:latin typeface="+mj-lt"/>
                <a:hlinkClick r:id="rId4">
                  <a:extLst>
                    <a:ext uri="{A12FA001-AC4F-418D-AE19-62706E023703}">
                      <ahyp:hlinkClr xmlns:ahyp="http://schemas.microsoft.com/office/drawing/2018/hyperlinkcolor" val="tx"/>
                    </a:ext>
                  </a:extLst>
                </a:hlinkClick>
              </a:rPr>
              <a:t>(Incluído pela Lei nº 13.606, de 2018)</a:t>
            </a:r>
            <a:endParaRPr lang="pt-BR" sz="1700" b="0" i="0" dirty="0">
              <a:effectLst/>
              <a:latin typeface="+mj-lt"/>
            </a:endParaRPr>
          </a:p>
          <a:p>
            <a:pPr marL="0" indent="0" algn="l">
              <a:buNone/>
            </a:pPr>
            <a:endParaRPr lang="pt-BR" sz="16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1888315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APROPRIAÇÃO INDÉBITA (</a:t>
            </a:r>
            <a:r>
              <a:rPr lang="pt-BR" dirty="0" err="1"/>
              <a:t>Arts</a:t>
            </a:r>
            <a:r>
              <a:rPr lang="pt-BR" dirty="0"/>
              <a:t>. 168 a 170)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algn="l"/>
            <a:r>
              <a:rPr lang="pt-BR" sz="1800" b="1" i="0" dirty="0">
                <a:effectLst/>
                <a:latin typeface="+mj-lt"/>
              </a:rPr>
              <a:t>O crime de apropriação indébita previdenciária (art. 168-A do CP) é de natureza material e exige a constituição definitiva do débito tributário perante o âmbito administrativo para configurar-se como conduta típica. (</a:t>
            </a:r>
            <a:r>
              <a:rPr lang="pt-BR" sz="1800" b="0" i="0" dirty="0" err="1">
                <a:effectLst/>
                <a:latin typeface="+mj-lt"/>
              </a:rPr>
              <a:t>AgRg</a:t>
            </a:r>
            <a:r>
              <a:rPr lang="pt-BR" sz="1800" b="0" i="0" dirty="0">
                <a:effectLst/>
                <a:latin typeface="+mj-lt"/>
              </a:rPr>
              <a:t> no </a:t>
            </a:r>
            <a:r>
              <a:rPr lang="pt-BR" sz="1800" b="0" i="0" dirty="0" err="1">
                <a:effectLst/>
                <a:latin typeface="+mj-lt"/>
              </a:rPr>
              <a:t>REsp</a:t>
            </a:r>
            <a:r>
              <a:rPr lang="pt-BR" sz="1800" b="0" i="0" dirty="0">
                <a:effectLst/>
                <a:latin typeface="+mj-lt"/>
              </a:rPr>
              <a:t> 1644719/SP, Rel. Ministro REYNALDO SOARES DA FONSECA, QUINTA </a:t>
            </a:r>
            <a:r>
              <a:rPr lang="pt-BR" sz="1800" b="0" i="0" dirty="0" err="1">
                <a:effectLst/>
                <a:latin typeface="+mj-lt"/>
              </a:rPr>
              <a:t>TURMA,Julgado</a:t>
            </a:r>
            <a:r>
              <a:rPr lang="pt-BR" sz="1800" b="0" i="0" dirty="0">
                <a:effectLst/>
                <a:latin typeface="+mj-lt"/>
              </a:rPr>
              <a:t> em 23/05/2017,DJE 31/05/2017)</a:t>
            </a:r>
          </a:p>
          <a:p>
            <a:pPr marL="0" indent="0" algn="l">
              <a:buNone/>
            </a:pPr>
            <a:endParaRPr lang="pt-BR" sz="1800" b="0" i="0" dirty="0">
              <a:effectLst/>
              <a:latin typeface="+mj-lt"/>
            </a:endParaRPr>
          </a:p>
          <a:p>
            <a:pPr algn="l"/>
            <a:r>
              <a:rPr lang="pt-BR" sz="1800" b="1" i="0" dirty="0">
                <a:effectLst/>
                <a:latin typeface="+mj-lt"/>
              </a:rPr>
              <a:t>O delito de apropriação indébita previdenciária constitui crime omissivo próprio, que se perfaz com a mera omissão de recolhimento da contribuição previdenciária dentro do prazo e das formas legais, prescindindo, portanto, do dolo específico.</a:t>
            </a:r>
            <a:r>
              <a:rPr lang="pt-BR" sz="1800" b="1" dirty="0">
                <a:effectLst/>
                <a:latin typeface="+mj-lt"/>
              </a:rPr>
              <a:t> (</a:t>
            </a:r>
            <a:r>
              <a:rPr lang="pt-BR" sz="1800" b="0" i="0" dirty="0" err="1">
                <a:effectLst/>
                <a:latin typeface="+mj-lt"/>
              </a:rPr>
              <a:t>AgRg</a:t>
            </a:r>
            <a:r>
              <a:rPr lang="pt-BR" sz="1800" b="0" i="0" dirty="0">
                <a:effectLst/>
                <a:latin typeface="+mj-lt"/>
              </a:rPr>
              <a:t> no </a:t>
            </a:r>
            <a:r>
              <a:rPr lang="pt-BR" sz="1800" b="0" i="0" dirty="0" err="1">
                <a:effectLst/>
                <a:latin typeface="+mj-lt"/>
              </a:rPr>
              <a:t>REsp</a:t>
            </a:r>
            <a:r>
              <a:rPr lang="pt-BR" sz="1800" b="0" i="0" dirty="0">
                <a:effectLst/>
                <a:latin typeface="+mj-lt"/>
              </a:rPr>
              <a:t> 1477691/DF, Rel. Ministro NEFI CORDEIRO, Julgado em 11/10/2016,DJE 28/10/2016)</a:t>
            </a:r>
          </a:p>
          <a:p>
            <a:pPr marL="0" indent="0" algn="l">
              <a:buNone/>
            </a:pPr>
            <a:endParaRPr lang="pt-BR" sz="1800" dirty="0">
              <a:effectLst/>
              <a:latin typeface="+mj-lt"/>
            </a:endParaRPr>
          </a:p>
          <a:p>
            <a:pPr algn="l"/>
            <a:r>
              <a:rPr lang="pt-BR" sz="1800" b="1" i="0" dirty="0">
                <a:effectLst/>
                <a:latin typeface="+mj-lt"/>
              </a:rPr>
              <a:t>Aplica-se o princípio da insignificância ao crime de apropriação indébita previdenciária, quando, na ocasião do delito, o valor do débito com a Previdência Social não ultrapassar o montante de R$ 10.000,00 (dez mil reais), previsto no art. 20 da Lei n. 10.522/2002. (</a:t>
            </a:r>
            <a:r>
              <a:rPr lang="pt-BR" sz="1800" b="0" i="0" dirty="0" err="1">
                <a:effectLst/>
                <a:latin typeface="+mj-lt"/>
              </a:rPr>
              <a:t>REsp</a:t>
            </a:r>
            <a:r>
              <a:rPr lang="pt-BR" sz="1800" b="0" i="0" dirty="0">
                <a:effectLst/>
                <a:latin typeface="+mj-lt"/>
              </a:rPr>
              <a:t> 1419836/RS, Rel. Ministro ROGERIO SCHIETTI CRUZ, Julgado em 13/06/2017,DJE 23/06/2017)</a:t>
            </a:r>
          </a:p>
          <a:p>
            <a:pPr marL="0" indent="0" algn="l">
              <a:buNone/>
            </a:pPr>
            <a:endParaRPr lang="pt-BR" sz="16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5246049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APROPRIAÇÃO INDÉBITA (</a:t>
            </a:r>
            <a:r>
              <a:rPr lang="pt-BR" dirty="0" err="1"/>
              <a:t>Arts</a:t>
            </a:r>
            <a:r>
              <a:rPr lang="pt-BR" dirty="0"/>
              <a:t>. 168 a 170)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1800" b="1" i="0" dirty="0">
                <a:effectLst/>
                <a:latin typeface="+mj-lt"/>
              </a:rPr>
              <a:t>Apropriação de coisa havida por erro, caso fortuito ou força da natureza</a:t>
            </a:r>
            <a:endParaRPr lang="pt-BR" sz="1800" dirty="0">
              <a:effectLst/>
              <a:latin typeface="+mj-lt"/>
            </a:endParaRPr>
          </a:p>
          <a:p>
            <a:pPr marL="0" indent="0" algn="just">
              <a:buNone/>
            </a:pPr>
            <a:r>
              <a:rPr lang="pt-BR" sz="1800" b="0" i="0" dirty="0">
                <a:effectLst/>
                <a:latin typeface="+mj-lt"/>
              </a:rPr>
              <a:t>Art. 169 - Apropriar-se alguém de coisa alheia vinda ao seu poder por erro, caso fortuito ou força da natureza:</a:t>
            </a:r>
          </a:p>
          <a:p>
            <a:pPr marL="0" indent="0" algn="just">
              <a:buNone/>
            </a:pPr>
            <a:r>
              <a:rPr lang="pt-BR" sz="1800" b="0" i="0" dirty="0">
                <a:effectLst/>
                <a:latin typeface="+mj-lt"/>
              </a:rPr>
              <a:t>Pena - detenção, de um mês a um ano, ou multa.</a:t>
            </a:r>
          </a:p>
          <a:p>
            <a:pPr marL="0" indent="0" algn="just">
              <a:buNone/>
            </a:pPr>
            <a:endParaRPr lang="pt-BR" sz="1800" b="0" i="0" dirty="0">
              <a:effectLst/>
              <a:latin typeface="+mj-lt"/>
            </a:endParaRPr>
          </a:p>
          <a:p>
            <a:pPr marL="0" indent="0" algn="just">
              <a:buNone/>
            </a:pPr>
            <a:r>
              <a:rPr lang="pt-BR" sz="1800" b="0" i="0" dirty="0">
                <a:effectLst/>
                <a:latin typeface="+mj-lt"/>
              </a:rPr>
              <a:t>Parágrafo único - Na mesma pena incorre:</a:t>
            </a:r>
          </a:p>
          <a:p>
            <a:pPr marL="0" indent="0" algn="just">
              <a:buNone/>
            </a:pPr>
            <a:r>
              <a:rPr lang="pt-BR" sz="1800" b="1" i="0" dirty="0">
                <a:effectLst/>
                <a:latin typeface="+mj-lt"/>
              </a:rPr>
              <a:t>Apropriação de tesouro (vide </a:t>
            </a:r>
            <a:r>
              <a:rPr lang="pt-BR" sz="1800" b="1" i="0" dirty="0" err="1">
                <a:effectLst/>
                <a:latin typeface="+mj-lt"/>
              </a:rPr>
              <a:t>art</a:t>
            </a:r>
            <a:r>
              <a:rPr lang="pt-BR" sz="1800" b="1" dirty="0" err="1">
                <a:effectLst/>
                <a:latin typeface="+mj-lt"/>
              </a:rPr>
              <a:t>s</a:t>
            </a:r>
            <a:r>
              <a:rPr lang="pt-BR" sz="1800" b="1" dirty="0">
                <a:effectLst/>
                <a:latin typeface="+mj-lt"/>
              </a:rPr>
              <a:t>. 1264 a 1266 do Código Civil)</a:t>
            </a:r>
            <a:endParaRPr lang="pt-BR" sz="1800" b="0" i="0" dirty="0">
              <a:effectLst/>
              <a:latin typeface="+mj-lt"/>
            </a:endParaRPr>
          </a:p>
          <a:p>
            <a:pPr marL="0" indent="0" algn="just">
              <a:buNone/>
            </a:pPr>
            <a:r>
              <a:rPr lang="pt-BR" sz="1800" b="0" i="0" dirty="0">
                <a:effectLst/>
                <a:latin typeface="+mj-lt"/>
              </a:rPr>
              <a:t>I - quem acha tesouro em prédio alheio e se apropria, no todo ou em parte, da quota a que tem direito o proprietário do prédio;</a:t>
            </a:r>
          </a:p>
          <a:p>
            <a:pPr marL="0" indent="0" algn="just">
              <a:buNone/>
            </a:pPr>
            <a:r>
              <a:rPr lang="pt-BR" sz="1800" b="1" i="0" dirty="0">
                <a:effectLst/>
                <a:latin typeface="+mj-lt"/>
              </a:rPr>
              <a:t>Apropriação de coisa achada</a:t>
            </a:r>
            <a:endParaRPr lang="pt-BR" sz="1800" b="0" i="0" dirty="0">
              <a:effectLst/>
              <a:latin typeface="+mj-lt"/>
            </a:endParaRPr>
          </a:p>
          <a:p>
            <a:pPr marL="0" indent="0" algn="just">
              <a:buNone/>
            </a:pPr>
            <a:r>
              <a:rPr lang="pt-BR" sz="1800" b="0" i="0" dirty="0">
                <a:effectLst/>
                <a:latin typeface="+mj-lt"/>
              </a:rPr>
              <a:t>II - quem acha coisa alheia perdida e dela se apropria, total ou parcialmente, deixando de restituí-la ao dono ou legítimo possuidor ou de entregá-la à autoridade competente, dentro no prazo de quinze dias</a:t>
            </a:r>
          </a:p>
          <a:p>
            <a:pPr marL="0" indent="0" algn="l">
              <a:buNone/>
            </a:pPr>
            <a:endParaRPr lang="pt-BR" sz="16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4647152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ESTELIONATO E OUTRAS FRAUDES (</a:t>
            </a:r>
            <a:r>
              <a:rPr lang="pt-BR" dirty="0" err="1"/>
              <a:t>Arts</a:t>
            </a:r>
            <a:r>
              <a:rPr lang="pt-BR" dirty="0"/>
              <a:t>. 171 a 179)</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800" b="1" i="0" dirty="0">
                <a:effectLst/>
                <a:latin typeface="+mj-lt"/>
              </a:rPr>
              <a:t>Estelionato</a:t>
            </a:r>
            <a:endParaRPr lang="pt-BR" sz="2800" b="0" i="0" dirty="0">
              <a:effectLst/>
              <a:latin typeface="+mj-lt"/>
            </a:endParaRPr>
          </a:p>
          <a:p>
            <a:pPr marL="0" indent="0" algn="just">
              <a:buNone/>
            </a:pPr>
            <a:r>
              <a:rPr lang="pt-BR" sz="2800" b="0" i="0" dirty="0">
                <a:effectLst/>
                <a:latin typeface="+mj-lt"/>
              </a:rPr>
              <a:t>Art. 171 - Obter, para si ou para outrem, vantagem ilícita, em prejuízo alheio, induzindo ou mantendo alguém em erro, mediante artifício, ardil, ou qualquer outro meio fraudulento:</a:t>
            </a:r>
          </a:p>
          <a:p>
            <a:pPr marL="0" indent="0" algn="just">
              <a:buNone/>
            </a:pPr>
            <a:r>
              <a:rPr lang="pt-BR" sz="2800" b="0" i="0" dirty="0">
                <a:effectLst/>
                <a:latin typeface="+mj-lt"/>
              </a:rPr>
              <a:t>Pena - reclusão, de um a cinco anos, e multa, de quinhentos mil réis a dez contos de réis.    </a:t>
            </a:r>
            <a:r>
              <a:rPr lang="pt-BR" sz="2800" b="0" i="0" dirty="0">
                <a:effectLst/>
                <a:latin typeface="+mj-lt"/>
                <a:hlinkClick r:id="rId2">
                  <a:extLst>
                    <a:ext uri="{A12FA001-AC4F-418D-AE19-62706E023703}">
                      <ahyp:hlinkClr xmlns:ahyp="http://schemas.microsoft.com/office/drawing/2018/hyperlinkcolor" val="tx"/>
                    </a:ext>
                  </a:extLst>
                </a:hlinkClick>
              </a:rPr>
              <a:t>(Vide Lei nº 7.209, de 1984)</a:t>
            </a:r>
            <a:endParaRPr lang="pt-BR" sz="2800" b="0" i="0" dirty="0">
              <a:effectLst/>
              <a:latin typeface="+mj-lt"/>
            </a:endParaRPr>
          </a:p>
          <a:p>
            <a:pPr marL="0" indent="0" algn="just">
              <a:buNone/>
            </a:pPr>
            <a:r>
              <a:rPr lang="pt-BR" sz="2800" b="0" i="0" dirty="0">
                <a:effectLst/>
                <a:latin typeface="+mj-lt"/>
              </a:rPr>
              <a:t>§ 1º - Se o criminoso é primário, e é de pequeno valor o prejuízo, o juiz pode aplicar a pena conforme o disposto no art. 155, § 2º.</a:t>
            </a:r>
          </a:p>
          <a:p>
            <a:pPr marL="0" indent="0" algn="l">
              <a:buNone/>
            </a:pPr>
            <a:endParaRPr lang="pt-BR" sz="16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8112399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ESTELIONATO E OUTRAS FRAUDES (</a:t>
            </a:r>
            <a:r>
              <a:rPr lang="pt-BR" dirty="0" err="1"/>
              <a:t>Arts</a:t>
            </a:r>
            <a:r>
              <a:rPr lang="pt-BR" dirty="0"/>
              <a:t>. 171 a 179)</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800" b="1" i="0" dirty="0">
                <a:effectLst/>
                <a:latin typeface="+mj-lt"/>
              </a:rPr>
              <a:t>Estelionato</a:t>
            </a:r>
            <a:endParaRPr lang="pt-BR" sz="2800" b="0" i="0" dirty="0">
              <a:effectLst/>
              <a:latin typeface="+mj-lt"/>
            </a:endParaRPr>
          </a:p>
          <a:p>
            <a:pPr marL="0" indent="0" algn="just">
              <a:buNone/>
            </a:pPr>
            <a:r>
              <a:rPr lang="pt-BR" sz="2800" b="0" i="0" dirty="0">
                <a:effectLst/>
                <a:latin typeface="+mj-lt"/>
              </a:rPr>
              <a:t>Art. 171 - Obter, para si ou para outrem, vantagem ilícita, em prejuízo alheio, induzindo ou mantendo alguém em erro, mediante artifício, ardil, ou qualquer outro meio fraudulento</a:t>
            </a:r>
          </a:p>
          <a:p>
            <a:pPr marL="0" indent="0" algn="just">
              <a:buNone/>
            </a:pPr>
            <a:endParaRPr lang="pt-BR" sz="2800" dirty="0">
              <a:effectLst/>
              <a:latin typeface="+mj-lt"/>
            </a:endParaRPr>
          </a:p>
          <a:p>
            <a:pPr marL="0" indent="0" algn="just">
              <a:buNone/>
            </a:pPr>
            <a:r>
              <a:rPr lang="pt-BR" sz="2800" b="1" i="0" dirty="0">
                <a:effectLst/>
                <a:latin typeface="+mj-lt"/>
              </a:rPr>
              <a:t>-VANTAGEM ILÍCITA</a:t>
            </a:r>
          </a:p>
          <a:p>
            <a:pPr marL="0" indent="0" algn="just">
              <a:buNone/>
            </a:pPr>
            <a:r>
              <a:rPr lang="pt-BR" sz="2800" b="1" dirty="0">
                <a:effectLst/>
                <a:latin typeface="+mj-lt"/>
              </a:rPr>
              <a:t>-PREJUÍZO ALHEIO</a:t>
            </a:r>
          </a:p>
          <a:p>
            <a:pPr marL="0" indent="0" algn="just">
              <a:buNone/>
            </a:pPr>
            <a:r>
              <a:rPr lang="pt-BR" sz="2800" b="1" dirty="0">
                <a:effectLst/>
                <a:latin typeface="+mj-lt"/>
              </a:rPr>
              <a:t>- FRAUDE</a:t>
            </a:r>
            <a:endParaRPr lang="pt-BR" sz="2800" b="1" i="0" dirty="0">
              <a:effectLst/>
              <a:latin typeface="+mj-lt"/>
            </a:endParaRPr>
          </a:p>
          <a:p>
            <a:pPr marL="0" indent="0" algn="l">
              <a:buNone/>
            </a:pPr>
            <a:endParaRPr lang="pt-BR" sz="16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40666835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ESTELIONATO E OUTRAS FRAUDES (</a:t>
            </a:r>
            <a:r>
              <a:rPr lang="pt-BR" dirty="0" err="1"/>
              <a:t>Arts</a:t>
            </a:r>
            <a:r>
              <a:rPr lang="pt-BR" dirty="0"/>
              <a:t>. 171 a 179)</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800" b="1" i="0" dirty="0">
                <a:effectLst/>
                <a:latin typeface="+mj-lt"/>
              </a:rPr>
              <a:t>Estelionato</a:t>
            </a:r>
            <a:endParaRPr lang="pt-BR" sz="2800" b="0" i="0" dirty="0">
              <a:effectLst/>
              <a:latin typeface="+mj-lt"/>
            </a:endParaRPr>
          </a:p>
          <a:p>
            <a:pPr marL="0" indent="0" algn="just">
              <a:buNone/>
            </a:pPr>
            <a:r>
              <a:rPr lang="pt-BR" sz="2800" b="0" i="0" dirty="0">
                <a:effectLst/>
                <a:latin typeface="+mj-lt"/>
              </a:rPr>
              <a:t>Art. 171 - Obter, para si ou para outrem, vantagem ilícita, em prejuízo alheio, induzindo ou mantendo alguém em erro, mediante artifício, ardil, ou qualquer outro meio fraudulento</a:t>
            </a:r>
          </a:p>
          <a:p>
            <a:pPr marL="0" indent="0" algn="just">
              <a:buNone/>
            </a:pPr>
            <a:endParaRPr lang="pt-BR" sz="2800" dirty="0">
              <a:effectLst/>
              <a:latin typeface="+mj-lt"/>
            </a:endParaRPr>
          </a:p>
          <a:p>
            <a:pPr marL="0" indent="0" algn="just">
              <a:buNone/>
            </a:pPr>
            <a:r>
              <a:rPr lang="pt-BR" sz="2800" b="1" i="0" dirty="0">
                <a:effectLst/>
                <a:latin typeface="+mj-lt"/>
              </a:rPr>
              <a:t>-VANTAGEM ILÍCITA</a:t>
            </a:r>
          </a:p>
          <a:p>
            <a:pPr marL="0" indent="0" algn="just">
              <a:buNone/>
            </a:pPr>
            <a:r>
              <a:rPr lang="pt-BR" sz="2800" b="1" dirty="0">
                <a:effectLst/>
                <a:latin typeface="+mj-lt"/>
              </a:rPr>
              <a:t>-PREJUÍZO ALHEIO</a:t>
            </a:r>
          </a:p>
          <a:p>
            <a:pPr marL="0" indent="0" algn="just">
              <a:buNone/>
            </a:pPr>
            <a:r>
              <a:rPr lang="pt-BR" sz="2800" b="1" dirty="0">
                <a:effectLst/>
                <a:latin typeface="+mj-lt"/>
              </a:rPr>
              <a:t>- FRAUDE</a:t>
            </a:r>
            <a:endParaRPr lang="pt-BR" sz="2800" b="1" i="0" dirty="0">
              <a:effectLst/>
              <a:latin typeface="+mj-lt"/>
            </a:endParaRPr>
          </a:p>
          <a:p>
            <a:pPr marL="0" indent="0" algn="l">
              <a:buNone/>
            </a:pPr>
            <a:endParaRPr lang="pt-BR" sz="16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8488250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ESTELIONATO E OUTRAS FRAUDES (</a:t>
            </a:r>
            <a:r>
              <a:rPr lang="pt-BR" dirty="0" err="1"/>
              <a:t>Arts</a:t>
            </a:r>
            <a:r>
              <a:rPr lang="pt-BR" dirty="0"/>
              <a:t>. 171 a 179)</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800" b="1" i="0" dirty="0">
                <a:effectLst/>
                <a:latin typeface="+mj-lt"/>
              </a:rPr>
              <a:t>Estelionato</a:t>
            </a:r>
            <a:endParaRPr lang="pt-BR" sz="2800" b="0" i="0" dirty="0">
              <a:effectLst/>
              <a:latin typeface="+mj-lt"/>
            </a:endParaRPr>
          </a:p>
          <a:p>
            <a:pPr marL="0" indent="0" algn="l">
              <a:buNone/>
            </a:pPr>
            <a:endParaRPr lang="pt-BR" sz="2200" b="0" i="0" dirty="0">
              <a:effectLst/>
              <a:latin typeface="+mj-lt"/>
            </a:endParaRPr>
          </a:p>
          <a:p>
            <a:pPr marL="0" indent="0" algn="l">
              <a:buNone/>
            </a:pPr>
            <a:r>
              <a:rPr lang="pt-BR" sz="2200" dirty="0">
                <a:effectLst/>
                <a:latin typeface="+mj-lt"/>
              </a:rPr>
              <a:t>-Dolo deve ser preexistente; agente deve, desde o princípio, ter a intenção de obter vantagem ilícita, mediante meio fraudulento, em prejuízo alheio;</a:t>
            </a:r>
          </a:p>
          <a:p>
            <a:pPr marL="0" indent="0" algn="l">
              <a:buNone/>
            </a:pPr>
            <a:endParaRPr lang="pt-BR" sz="2200" dirty="0">
              <a:effectLst/>
              <a:latin typeface="+mj-lt"/>
            </a:endParaRPr>
          </a:p>
          <a:p>
            <a:pPr algn="l">
              <a:buFontTx/>
              <a:buChar char="-"/>
            </a:pPr>
            <a:r>
              <a:rPr lang="pt-BR" sz="2200" b="1" dirty="0">
                <a:effectLst/>
                <a:latin typeface="+mj-lt"/>
              </a:rPr>
              <a:t>Estelionato x desacerto negocial</a:t>
            </a:r>
            <a:r>
              <a:rPr lang="pt-BR" sz="2200" dirty="0">
                <a:effectLst/>
                <a:latin typeface="+mj-lt"/>
              </a:rPr>
              <a:t>: direito penal como </a:t>
            </a:r>
            <a:r>
              <a:rPr lang="pt-BR" sz="2200" i="1" dirty="0">
                <a:effectLst/>
                <a:latin typeface="+mj-lt"/>
              </a:rPr>
              <a:t>ultima </a:t>
            </a:r>
            <a:r>
              <a:rPr lang="pt-BR" sz="2200" i="1" dirty="0" err="1">
                <a:effectLst/>
                <a:latin typeface="+mj-lt"/>
              </a:rPr>
              <a:t>ratio</a:t>
            </a:r>
            <a:endParaRPr lang="pt-BR" sz="2200" dirty="0">
              <a:effectLst/>
              <a:latin typeface="+mj-lt"/>
            </a:endParaRPr>
          </a:p>
          <a:p>
            <a:pPr marL="0" indent="0" algn="l">
              <a:buNone/>
            </a:pPr>
            <a:endParaRPr lang="pt-BR" sz="2200" dirty="0">
              <a:effectLst/>
              <a:latin typeface="+mj-lt"/>
            </a:endParaRPr>
          </a:p>
          <a:p>
            <a:pPr marL="0" indent="0" algn="l">
              <a:buNone/>
            </a:pPr>
            <a:endParaRPr lang="pt-BR" sz="2200" b="0" i="0" dirty="0">
              <a:effectLst/>
              <a:latin typeface="+mj-lt"/>
            </a:endParaRPr>
          </a:p>
        </p:txBody>
      </p:sp>
    </p:spTree>
    <p:extLst>
      <p:ext uri="{BB962C8B-B14F-4D97-AF65-F5344CB8AC3E}">
        <p14:creationId xmlns:p14="http://schemas.microsoft.com/office/powerpoint/2010/main" val="7443378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0" indent="0">
              <a:buNone/>
            </a:pPr>
            <a:r>
              <a:rPr lang="pt-BR" b="1" dirty="0"/>
              <a:t>ROUBO QUALIFICADO PELA LESÃO CORPORAL GRAVE</a:t>
            </a:r>
          </a:p>
          <a:p>
            <a:pPr marL="0" indent="0">
              <a:buNone/>
            </a:pPr>
            <a:r>
              <a:rPr lang="pt-BR" dirty="0"/>
              <a:t>§ 3º  Se da violência resulta:                 (Redação dada pela Lei nº 13.654, de 2018)</a:t>
            </a:r>
          </a:p>
          <a:p>
            <a:pPr marL="0" indent="0">
              <a:buNone/>
            </a:pPr>
            <a:r>
              <a:rPr lang="pt-BR" dirty="0"/>
              <a:t>I – lesão corporal grave, a pena é de reclusão de 7 (sete) a 18 (dezoito) anos, e multa;                  (Incluído pela Lei nº 13.654, de 2018)</a:t>
            </a:r>
          </a:p>
          <a:p>
            <a:pPr marL="0" indent="0">
              <a:buNone/>
            </a:pPr>
            <a:endParaRPr lang="pt-BR" b="1" dirty="0"/>
          </a:p>
          <a:p>
            <a:pPr marL="0" indent="0">
              <a:buNone/>
            </a:pPr>
            <a:r>
              <a:rPr lang="pt-BR" b="1" dirty="0"/>
              <a:t>LATROCÍNIO (roubo qualificado pelo resultado morte)</a:t>
            </a:r>
          </a:p>
          <a:p>
            <a:pPr marL="0" indent="0">
              <a:buNone/>
            </a:pPr>
            <a:r>
              <a:rPr lang="pt-BR" dirty="0"/>
              <a:t>II – morte, a pena é de reclusão de 20 (vinte) a 30 (trinta) anos, e multa.                 (Incluído pela Lei nº 13.654, de 2018)</a:t>
            </a:r>
            <a:endParaRPr lang="pt-BR"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326155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ESTELIONATO E OUTRAS FRAUDES (</a:t>
            </a:r>
            <a:r>
              <a:rPr lang="pt-BR" dirty="0" err="1"/>
              <a:t>Arts</a:t>
            </a:r>
            <a:r>
              <a:rPr lang="pt-BR" dirty="0"/>
              <a:t>. 171 a 179)</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800" b="1" i="0" dirty="0">
                <a:effectLst/>
                <a:latin typeface="+mj-lt"/>
              </a:rPr>
              <a:t>Estelionato</a:t>
            </a:r>
            <a:endParaRPr lang="pt-BR" sz="2800" b="0" i="0" dirty="0">
              <a:effectLst/>
              <a:latin typeface="+mj-lt"/>
            </a:endParaRPr>
          </a:p>
          <a:p>
            <a:pPr algn="l"/>
            <a:r>
              <a:rPr lang="pt-BR" sz="2000" b="1" i="0" dirty="0">
                <a:effectLst/>
                <a:latin typeface="+mj-lt"/>
              </a:rPr>
              <a:t>Quando o falso se exaure no estelionato, sem mais potencialidade lesiva, é por este absorvido. (Súmula n. 17/STJ)</a:t>
            </a:r>
            <a:r>
              <a:rPr lang="pt-BR" sz="2000" b="1" dirty="0">
                <a:effectLst/>
                <a:latin typeface="+mj-lt"/>
              </a:rPr>
              <a:t> (</a:t>
            </a:r>
            <a:r>
              <a:rPr lang="pt-BR" sz="2000" b="0" i="0" dirty="0" err="1">
                <a:effectLst/>
                <a:latin typeface="+mj-lt"/>
              </a:rPr>
              <a:t>AgRg</a:t>
            </a:r>
            <a:r>
              <a:rPr lang="pt-BR" sz="2000" b="0" i="0" dirty="0">
                <a:effectLst/>
                <a:latin typeface="+mj-lt"/>
              </a:rPr>
              <a:t> no </a:t>
            </a:r>
            <a:r>
              <a:rPr lang="pt-BR" sz="2000" b="0" i="0" dirty="0" err="1">
                <a:effectLst/>
                <a:latin typeface="+mj-lt"/>
              </a:rPr>
              <a:t>REsp</a:t>
            </a:r>
            <a:r>
              <a:rPr lang="pt-BR" sz="2000" b="0" i="0" dirty="0">
                <a:effectLst/>
                <a:latin typeface="+mj-lt"/>
              </a:rPr>
              <a:t> 1566224/ES, Rel. Ministro JORGE MUSSI, QUINTA TURMA, Julgado em 06/04/2017,DJE 17/04/2017)</a:t>
            </a:r>
          </a:p>
          <a:p>
            <a:pPr marL="0" indent="0" algn="l">
              <a:buNone/>
            </a:pPr>
            <a:endParaRPr lang="pt-BR" sz="2000" dirty="0">
              <a:effectLst/>
              <a:latin typeface="+mj-lt"/>
            </a:endParaRPr>
          </a:p>
          <a:p>
            <a:pPr algn="l"/>
            <a:r>
              <a:rPr lang="pt-BR" sz="2000" b="1" i="0" dirty="0">
                <a:effectLst/>
                <a:latin typeface="+mj-lt"/>
              </a:rPr>
              <a:t>O princípio da insignificância é inaplicável ao crime de estelionato quando cometido contra a administração pública, uma vez que a conduta ofende o patrimônio público, a moral administrativa e a fé pública, possuindo elevado grau de reprovabilidade.</a:t>
            </a:r>
            <a:r>
              <a:rPr lang="pt-BR" sz="2000" b="1" dirty="0">
                <a:effectLst/>
                <a:latin typeface="+mj-lt"/>
              </a:rPr>
              <a:t> (</a:t>
            </a:r>
            <a:r>
              <a:rPr lang="pt-BR" sz="2000" b="0" i="0" dirty="0">
                <a:effectLst/>
                <a:latin typeface="+mj-lt"/>
              </a:rPr>
              <a:t>RHC 056754/RS, Rel. Ministro NEFI CORDEIRO, Julgado em 03/05/2016,DJE 12/05/2016)</a:t>
            </a:r>
          </a:p>
          <a:p>
            <a:pPr marL="0" indent="0" algn="l">
              <a:buNone/>
            </a:pPr>
            <a:endParaRPr lang="pt-BR" sz="2200" dirty="0">
              <a:effectLst/>
              <a:latin typeface="+mj-lt"/>
            </a:endParaRPr>
          </a:p>
          <a:p>
            <a:pPr marL="0" indent="0" algn="l">
              <a:buNone/>
            </a:pPr>
            <a:endParaRPr lang="pt-BR" sz="2200" b="0" i="0" dirty="0">
              <a:effectLst/>
              <a:latin typeface="+mj-lt"/>
            </a:endParaRPr>
          </a:p>
        </p:txBody>
      </p:sp>
    </p:spTree>
    <p:extLst>
      <p:ext uri="{BB962C8B-B14F-4D97-AF65-F5344CB8AC3E}">
        <p14:creationId xmlns:p14="http://schemas.microsoft.com/office/powerpoint/2010/main" val="407677030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ESTELIONATO E OUTRAS FRAUDES (</a:t>
            </a:r>
            <a:r>
              <a:rPr lang="pt-BR" dirty="0" err="1"/>
              <a:t>Arts</a:t>
            </a:r>
            <a:r>
              <a:rPr lang="pt-BR" dirty="0"/>
              <a:t>. 171 a 179)</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algn="l"/>
            <a:endParaRPr lang="pt-BR" sz="2400" b="1" i="0" dirty="0">
              <a:effectLst/>
              <a:latin typeface="+mj-lt"/>
            </a:endParaRPr>
          </a:p>
          <a:p>
            <a:pPr algn="l"/>
            <a:r>
              <a:rPr lang="pt-BR" sz="2400" b="1" i="0" dirty="0">
                <a:effectLst/>
                <a:latin typeface="+mj-lt"/>
              </a:rPr>
              <a:t> O ressarcimento integral do dano no crime de estelionato, na sua forma fundamental (art. 171, caput, do CP), não enseja a extinção da punibilidade, salvo nos casos de emissão de cheque sem fundos, em que a reparação ocorra antes do oferecimento da denúncia (art. 171, § 2º, VI, do CP).</a:t>
            </a:r>
            <a:r>
              <a:rPr lang="pt-BR" sz="2400" b="1" dirty="0">
                <a:effectLst/>
                <a:latin typeface="+mj-lt"/>
              </a:rPr>
              <a:t> (</a:t>
            </a:r>
            <a:r>
              <a:rPr lang="pt-BR" sz="2400" b="0" i="0" dirty="0" err="1">
                <a:effectLst/>
                <a:latin typeface="+mj-lt"/>
              </a:rPr>
              <a:t>AgInt</a:t>
            </a:r>
            <a:r>
              <a:rPr lang="pt-BR" sz="2400" b="0" i="0" dirty="0">
                <a:effectLst/>
                <a:latin typeface="+mj-lt"/>
              </a:rPr>
              <a:t> no RHC 075903/SP, Rel. Ministro ROGERIO SCHIETTI CRUZ, Julgado em 17/11/2016,DJE 29/11/2016)</a:t>
            </a:r>
          </a:p>
          <a:p>
            <a:pPr marL="0" indent="0" algn="l">
              <a:buNone/>
            </a:pPr>
            <a:endParaRPr lang="pt-BR" sz="2400" dirty="0">
              <a:effectLst/>
              <a:latin typeface="+mj-lt"/>
            </a:endParaRPr>
          </a:p>
          <a:p>
            <a:pPr algn="l"/>
            <a:r>
              <a:rPr lang="pt-BR" sz="2400" b="1" i="0" dirty="0">
                <a:effectLst/>
                <a:latin typeface="+mj-lt"/>
              </a:rPr>
              <a:t>O delito de estelionato é consumado no local em que se verifica o prejuízo à vítima.(</a:t>
            </a:r>
            <a:r>
              <a:rPr lang="pt-BR" sz="2400" b="0" i="0" dirty="0" err="1">
                <a:effectLst/>
                <a:latin typeface="+mj-lt"/>
              </a:rPr>
              <a:t>AgRg</a:t>
            </a:r>
            <a:r>
              <a:rPr lang="pt-BR" sz="2400" b="0" i="0" dirty="0">
                <a:effectLst/>
                <a:latin typeface="+mj-lt"/>
              </a:rPr>
              <a:t> no CC 146524/SC, Rel. Ministro JORGE MUSSI, TERCEIRA SEÇÃO, Julgado em 22/03/2017,DJE 30/03/2017)</a:t>
            </a:r>
          </a:p>
          <a:p>
            <a:pPr marL="0" indent="0" algn="l">
              <a:buNone/>
            </a:pPr>
            <a:endParaRPr lang="pt-BR" sz="2200" dirty="0">
              <a:effectLst/>
              <a:latin typeface="+mj-lt"/>
            </a:endParaRPr>
          </a:p>
          <a:p>
            <a:pPr marL="0" indent="0" algn="l">
              <a:buNone/>
            </a:pPr>
            <a:endParaRPr lang="pt-BR" sz="2200" b="0" i="0" dirty="0">
              <a:effectLst/>
              <a:latin typeface="+mj-lt"/>
            </a:endParaRPr>
          </a:p>
        </p:txBody>
      </p:sp>
    </p:spTree>
    <p:extLst>
      <p:ext uri="{BB962C8B-B14F-4D97-AF65-F5344CB8AC3E}">
        <p14:creationId xmlns:p14="http://schemas.microsoft.com/office/powerpoint/2010/main" val="2176367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ESTELIONATO E OUTRAS FRAUDES (</a:t>
            </a:r>
            <a:r>
              <a:rPr lang="pt-BR" dirty="0" err="1"/>
              <a:t>Arts</a:t>
            </a:r>
            <a:r>
              <a:rPr lang="pt-BR" dirty="0"/>
              <a:t>. 171 a 179)</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l">
              <a:buNone/>
            </a:pPr>
            <a:endParaRPr lang="pt-BR" sz="3000" b="1" i="0" u="sng" dirty="0">
              <a:effectLst/>
              <a:latin typeface="+mj-lt"/>
            </a:endParaRPr>
          </a:p>
          <a:p>
            <a:pPr marL="0" indent="0" algn="l">
              <a:buNone/>
            </a:pPr>
            <a:r>
              <a:rPr lang="pt-BR" sz="3000" b="1" i="0" dirty="0">
                <a:effectLst/>
                <a:latin typeface="+mj-lt"/>
              </a:rPr>
              <a:t>O pagamento de cheque emitido sem provisão de fundos, após o recebimento da denúncia, não obsta ao prosseguimento da ação penal. (Súmula n. 554/STF)</a:t>
            </a:r>
            <a:r>
              <a:rPr lang="pt-BR" sz="3000" b="1" dirty="0">
                <a:effectLst/>
                <a:latin typeface="+mj-lt"/>
              </a:rPr>
              <a:t> (</a:t>
            </a:r>
            <a:r>
              <a:rPr lang="pt-BR" sz="3000" b="0" i="0" dirty="0">
                <a:effectLst/>
                <a:latin typeface="+mj-lt"/>
              </a:rPr>
              <a:t>RHC 058993/RJ, Rel. Ministro FELIX FISCHER, QUINTA </a:t>
            </a:r>
            <a:r>
              <a:rPr lang="pt-BR" sz="3000" b="0" i="0" dirty="0" err="1">
                <a:effectLst/>
                <a:latin typeface="+mj-lt"/>
              </a:rPr>
              <a:t>TURMA,Julgado</a:t>
            </a:r>
            <a:r>
              <a:rPr lang="pt-BR" sz="3000" b="0" i="0" dirty="0">
                <a:effectLst/>
                <a:latin typeface="+mj-lt"/>
              </a:rPr>
              <a:t> em 22/09/2015,DJE 30/09/2015)</a:t>
            </a:r>
          </a:p>
          <a:p>
            <a:pPr marL="0" indent="0" algn="l">
              <a:buNone/>
            </a:pPr>
            <a:endParaRPr lang="pt-BR" sz="2200" dirty="0">
              <a:effectLst/>
              <a:latin typeface="+mj-lt"/>
            </a:endParaRPr>
          </a:p>
          <a:p>
            <a:pPr marL="0" indent="0" algn="l">
              <a:buNone/>
            </a:pPr>
            <a:endParaRPr lang="pt-BR" sz="2200" b="0" i="0" dirty="0">
              <a:effectLst/>
              <a:latin typeface="+mj-lt"/>
            </a:endParaRPr>
          </a:p>
        </p:txBody>
      </p:sp>
    </p:spTree>
    <p:extLst>
      <p:ext uri="{BB962C8B-B14F-4D97-AF65-F5344CB8AC3E}">
        <p14:creationId xmlns:p14="http://schemas.microsoft.com/office/powerpoint/2010/main" val="37245098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ESTELIONATO E OUTRAS FRAUDES (</a:t>
            </a:r>
            <a:r>
              <a:rPr lang="pt-BR" dirty="0" err="1"/>
              <a:t>Arts</a:t>
            </a:r>
            <a:r>
              <a:rPr lang="pt-BR" dirty="0"/>
              <a:t>. 171 a 179)</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l">
              <a:buNone/>
            </a:pPr>
            <a:r>
              <a:rPr lang="pt-BR" sz="1800" b="0" i="0" dirty="0">
                <a:effectLst/>
                <a:latin typeface="+mj-lt"/>
              </a:rPr>
              <a:t>1. Inviável a pretendida aplicação analógica do art. 34 da </a:t>
            </a:r>
            <a:r>
              <a:rPr lang="pt-BR" sz="1800" b="0" i="0" u="none" strike="noStrike" dirty="0">
                <a:effectLst/>
                <a:latin typeface="+mj-lt"/>
                <a:hlinkClick r:id="rId2">
                  <a:extLst>
                    <a:ext uri="{A12FA001-AC4F-418D-AE19-62706E023703}">
                      <ahyp:hlinkClr xmlns:ahyp="http://schemas.microsoft.com/office/drawing/2018/hyperlinkcolor" val="tx"/>
                    </a:ext>
                  </a:extLst>
                </a:hlinkClick>
              </a:rPr>
              <a:t>Lei 9.249/1995</a:t>
            </a:r>
            <a:r>
              <a:rPr lang="pt-BR" sz="1800" b="0" i="0" dirty="0">
                <a:effectLst/>
                <a:latin typeface="+mj-lt"/>
              </a:rPr>
              <a:t>, obstada pelos princípios da legalidade e da especialidade, sendo certo que a analogia pressupõe uma lacuna involuntária. 2. A </a:t>
            </a:r>
            <a:r>
              <a:rPr lang="pt-BR" sz="1800" b="0" i="0" u="none" strike="noStrike" dirty="0">
                <a:effectLst/>
                <a:latin typeface="+mj-lt"/>
                <a:hlinkClick r:id="rId3">
                  <a:extLst>
                    <a:ext uri="{A12FA001-AC4F-418D-AE19-62706E023703}">
                      <ahyp:hlinkClr xmlns:ahyp="http://schemas.microsoft.com/office/drawing/2018/hyperlinkcolor" val="tx"/>
                    </a:ext>
                  </a:extLst>
                </a:hlinkClick>
              </a:rPr>
              <a:t>Súmula 554</a:t>
            </a:r>
            <a:r>
              <a:rPr lang="pt-BR" sz="1800" b="0" i="0" dirty="0">
                <a:effectLst/>
                <a:latin typeface="+mj-lt"/>
              </a:rPr>
              <a:t> do Supremo Tribunal Federal não se aplica ao crime de estelionato na sua forma fundamental: "Tratando-se de crime de estelionato, previsto no art. 171, "</a:t>
            </a:r>
            <a:r>
              <a:rPr lang="pt-BR" sz="1800" b="0" i="1" dirty="0">
                <a:effectLst/>
                <a:latin typeface="+mj-lt"/>
              </a:rPr>
              <a:t>caput"</a:t>
            </a:r>
            <a:r>
              <a:rPr lang="pt-BR" sz="1800" b="0" i="0" dirty="0">
                <a:effectLst/>
                <a:latin typeface="+mj-lt"/>
              </a:rPr>
              <a:t>, não tem aplicação a </a:t>
            </a:r>
            <a:r>
              <a:rPr lang="pt-BR" sz="1800" b="0" i="0" u="none" strike="noStrike" dirty="0">
                <a:effectLst/>
                <a:latin typeface="+mj-lt"/>
                <a:hlinkClick r:id="rId3">
                  <a:extLst>
                    <a:ext uri="{A12FA001-AC4F-418D-AE19-62706E023703}">
                      <ahyp:hlinkClr xmlns:ahyp="http://schemas.microsoft.com/office/drawing/2018/hyperlinkcolor" val="tx"/>
                    </a:ext>
                  </a:extLst>
                </a:hlinkClick>
              </a:rPr>
              <a:t>Súmula 554-STF</a:t>
            </a:r>
            <a:r>
              <a:rPr lang="pt-BR" sz="1800" b="0" i="0" dirty="0">
                <a:effectLst/>
                <a:latin typeface="+mj-lt"/>
              </a:rPr>
              <a:t>" (</a:t>
            </a:r>
            <a:r>
              <a:rPr lang="pt-BR" sz="1800" b="0" i="0" u="none" strike="noStrike" dirty="0">
                <a:effectLst/>
                <a:latin typeface="+mj-lt"/>
                <a:hlinkClick r:id="rId4">
                  <a:extLst>
                    <a:ext uri="{A12FA001-AC4F-418D-AE19-62706E023703}">
                      <ahyp:hlinkClr xmlns:ahyp="http://schemas.microsoft.com/office/drawing/2018/hyperlinkcolor" val="tx"/>
                    </a:ext>
                  </a:extLst>
                </a:hlinkClick>
              </a:rPr>
              <a:t>HC nº 72.944/SP</a:t>
            </a:r>
            <a:r>
              <a:rPr lang="pt-BR" sz="1800" b="0" i="0" dirty="0">
                <a:effectLst/>
                <a:latin typeface="+mj-lt"/>
              </a:rPr>
              <a:t>, Relator o Ministro Carlos Velloso, DJ 8/3/96). A orientação contida na </a:t>
            </a:r>
            <a:r>
              <a:rPr lang="pt-BR" sz="1800" b="0" i="0" u="none" strike="noStrike" dirty="0">
                <a:effectLst/>
                <a:latin typeface="+mj-lt"/>
                <a:hlinkClick r:id="rId3">
                  <a:extLst>
                    <a:ext uri="{A12FA001-AC4F-418D-AE19-62706E023703}">
                      <ahyp:hlinkClr xmlns:ahyp="http://schemas.microsoft.com/office/drawing/2018/hyperlinkcolor" val="tx"/>
                    </a:ext>
                  </a:extLst>
                </a:hlinkClick>
              </a:rPr>
              <a:t>Súmula 554</a:t>
            </a:r>
            <a:r>
              <a:rPr lang="pt-BR" sz="1800" b="0" i="0" dirty="0">
                <a:effectLst/>
                <a:latin typeface="+mj-lt"/>
              </a:rPr>
              <a:t> é restrita ao estelionato na modalidade de emissão de cheques sem suficiente provisão de fundo, prevista no art. 171, § 2°, inc. VI, do </a:t>
            </a:r>
            <a:r>
              <a:rPr lang="pt-BR" sz="1800" b="0" i="0" u="none" strike="noStrike" dirty="0">
                <a:effectLst/>
                <a:latin typeface="+mj-lt"/>
                <a:hlinkClick r:id="rId5">
                  <a:extLst>
                    <a:ext uri="{A12FA001-AC4F-418D-AE19-62706E023703}">
                      <ahyp:hlinkClr xmlns:ahyp="http://schemas.microsoft.com/office/drawing/2018/hyperlinkcolor" val="tx"/>
                    </a:ext>
                  </a:extLst>
                </a:hlinkClick>
              </a:rPr>
              <a:t>Código Penal</a:t>
            </a:r>
            <a:r>
              <a:rPr lang="pt-BR" sz="1800" b="0" i="0" dirty="0">
                <a:effectLst/>
                <a:latin typeface="+mj-lt"/>
              </a:rPr>
              <a:t> (Informativo 53 do STF). 3. A reparação do dano antes da denúncia é tão-somente uma causa de redução da pena, nos termos do art. 16 do </a:t>
            </a:r>
            <a:r>
              <a:rPr lang="pt-BR" sz="1800" b="0" i="0" u="none" strike="noStrike" dirty="0">
                <a:effectLst/>
                <a:latin typeface="+mj-lt"/>
                <a:hlinkClick r:id="rId5">
                  <a:extLst>
                    <a:ext uri="{A12FA001-AC4F-418D-AE19-62706E023703}">
                      <ahyp:hlinkClr xmlns:ahyp="http://schemas.microsoft.com/office/drawing/2018/hyperlinkcolor" val="tx"/>
                    </a:ext>
                  </a:extLst>
                </a:hlinkClick>
              </a:rPr>
              <a:t>Código Penal</a:t>
            </a:r>
            <a:r>
              <a:rPr lang="pt-BR" sz="1800" b="0" i="0" dirty="0">
                <a:effectLst/>
                <a:latin typeface="+mj-lt"/>
              </a:rPr>
              <a:t>, e não uma causa de excludente de culpabilidade. 4. Não cabe acolher a prescrição da pena de multa considerando que mesmo no estelionato privilegiado (art. 171, § 1º, do CP) possível é a aplicação de pena de detenção em substituição à de reclusão ou a diminuição de um a dois terços (art. 155, § 2º, do </a:t>
            </a:r>
            <a:r>
              <a:rPr lang="pt-BR" sz="1800" b="0" i="0" u="none" strike="noStrike" dirty="0">
                <a:effectLst/>
                <a:latin typeface="+mj-lt"/>
                <a:hlinkClick r:id="rId5">
                  <a:extLst>
                    <a:ext uri="{A12FA001-AC4F-418D-AE19-62706E023703}">
                      <ahyp:hlinkClr xmlns:ahyp="http://schemas.microsoft.com/office/drawing/2018/hyperlinkcolor" val="tx"/>
                    </a:ext>
                  </a:extLst>
                </a:hlinkClick>
              </a:rPr>
              <a:t>CP</a:t>
            </a:r>
            <a:r>
              <a:rPr lang="pt-BR" sz="1800" b="0" i="0" dirty="0">
                <a:effectLst/>
                <a:latin typeface="+mj-lt"/>
              </a:rPr>
              <a:t>). Entendendo o Juiz de aplicar a pena de multa, então, poderá no mesmo ato conhecer a prescrição. 5. </a:t>
            </a:r>
            <a:r>
              <a:rPr lang="pt-BR" sz="1800" b="0" i="1" dirty="0">
                <a:effectLst/>
                <a:latin typeface="+mj-lt"/>
              </a:rPr>
              <a:t>Habeas corpus</a:t>
            </a:r>
            <a:r>
              <a:rPr lang="pt-BR" sz="1800" b="0" i="0" dirty="0">
                <a:effectLst/>
                <a:latin typeface="+mj-lt"/>
              </a:rPr>
              <a:t> denegado. Ordem concedida de ofício para que o Juízo aprecie a impetração com base no art. 171, § 1º, do </a:t>
            </a:r>
            <a:r>
              <a:rPr lang="pt-BR" sz="1800" b="0" i="0" u="none" strike="noStrike" dirty="0">
                <a:effectLst/>
                <a:latin typeface="+mj-lt"/>
                <a:hlinkClick r:id="rId5">
                  <a:extLst>
                    <a:ext uri="{A12FA001-AC4F-418D-AE19-62706E023703}">
                      <ahyp:hlinkClr xmlns:ahyp="http://schemas.microsoft.com/office/drawing/2018/hyperlinkcolor" val="tx"/>
                    </a:ext>
                  </a:extLst>
                </a:hlinkClick>
              </a:rPr>
              <a:t>Código Penal.</a:t>
            </a:r>
            <a:br>
              <a:rPr lang="pt-BR" sz="1800" dirty="0">
                <a:latin typeface="+mj-lt"/>
              </a:rPr>
            </a:br>
            <a:r>
              <a:rPr lang="pt-BR" sz="1800" b="0" i="0" dirty="0">
                <a:effectLst/>
                <a:latin typeface="+mj-lt"/>
              </a:rPr>
              <a:t>[</a:t>
            </a:r>
            <a:r>
              <a:rPr lang="pt-BR" sz="1800" b="1" i="0" u="none" strike="noStrike" dirty="0">
                <a:effectLst/>
                <a:latin typeface="+mj-lt"/>
                <a:hlinkClick r:id="rId6">
                  <a:extLst>
                    <a:ext uri="{A12FA001-AC4F-418D-AE19-62706E023703}">
                      <ahyp:hlinkClr xmlns:ahyp="http://schemas.microsoft.com/office/drawing/2018/hyperlinkcolor" val="tx"/>
                    </a:ext>
                  </a:extLst>
                </a:hlinkClick>
              </a:rPr>
              <a:t>HC 94.777</a:t>
            </a:r>
            <a:r>
              <a:rPr lang="pt-BR" sz="1800" b="0" i="0" dirty="0">
                <a:effectLst/>
                <a:latin typeface="+mj-lt"/>
              </a:rPr>
              <a:t>, rel. min. </a:t>
            </a:r>
            <a:r>
              <a:rPr lang="pt-BR" sz="1800" b="1" i="0" dirty="0">
                <a:effectLst/>
                <a:latin typeface="+mj-lt"/>
              </a:rPr>
              <a:t>Menezes Direito</a:t>
            </a:r>
            <a:r>
              <a:rPr lang="pt-BR" sz="1800" b="0" i="0" dirty="0">
                <a:effectLst/>
                <a:latin typeface="+mj-lt"/>
              </a:rPr>
              <a:t>, 1ª T, j. 5-8-2008,</a:t>
            </a:r>
            <a:r>
              <a:rPr lang="pt-BR" sz="1800" b="0" i="1" dirty="0">
                <a:effectLst/>
                <a:latin typeface="+mj-lt"/>
              </a:rPr>
              <a:t> DJE</a:t>
            </a:r>
            <a:r>
              <a:rPr lang="pt-BR" sz="1800" b="0" i="0" dirty="0">
                <a:effectLst/>
                <a:latin typeface="+mj-lt"/>
              </a:rPr>
              <a:t> 177 de 19-9-2008.]</a:t>
            </a:r>
            <a:endParaRPr lang="pt-BR" sz="1800" dirty="0">
              <a:effectLst/>
              <a:latin typeface="+mj-lt"/>
            </a:endParaRPr>
          </a:p>
          <a:p>
            <a:pPr marL="0" indent="0" algn="l">
              <a:buNone/>
            </a:pPr>
            <a:endParaRPr lang="pt-BR" sz="2200" b="0" i="0" dirty="0">
              <a:effectLst/>
              <a:latin typeface="+mj-lt"/>
            </a:endParaRPr>
          </a:p>
        </p:txBody>
      </p:sp>
    </p:spTree>
    <p:extLst>
      <p:ext uri="{BB962C8B-B14F-4D97-AF65-F5344CB8AC3E}">
        <p14:creationId xmlns:p14="http://schemas.microsoft.com/office/powerpoint/2010/main" val="338840265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ESTELIONATO E OUTRAS FRAUDES (</a:t>
            </a:r>
            <a:r>
              <a:rPr lang="pt-BR" dirty="0" err="1"/>
              <a:t>Arts</a:t>
            </a:r>
            <a:r>
              <a:rPr lang="pt-BR" dirty="0"/>
              <a:t>. 171 a 179)</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000" b="1" i="0" dirty="0">
                <a:effectLst/>
                <a:latin typeface="+mj-lt"/>
              </a:rPr>
              <a:t>Fraude eletrônica</a:t>
            </a:r>
            <a:endParaRPr lang="pt-BR" sz="2000" b="0" i="0" dirty="0">
              <a:effectLst/>
              <a:latin typeface="+mj-lt"/>
            </a:endParaRPr>
          </a:p>
          <a:p>
            <a:pPr marL="0" indent="0" algn="just">
              <a:buNone/>
            </a:pPr>
            <a:r>
              <a:rPr lang="pt-BR" sz="2000" b="0" i="0" dirty="0">
                <a:effectLst/>
                <a:latin typeface="+mj-lt"/>
              </a:rPr>
              <a:t>CP 171, § 2º-A. A pena é de reclusão, de 4 (quatro) a 8 (oito) anos, e multa, se a fraude é cometida com a utilização de informações fornecidas pela vítima ou por terceiro induzido a erro por meio de redes sociais, contatos telefônicos ou envio de correio eletrônico fraudulento, ou por qualquer outro meio fraudulento análogo.      </a:t>
            </a:r>
            <a:r>
              <a:rPr lang="pt-BR" sz="2000" b="0" i="0" dirty="0">
                <a:effectLst/>
                <a:latin typeface="+mj-lt"/>
                <a:hlinkClick r:id="rId2">
                  <a:extLst>
                    <a:ext uri="{A12FA001-AC4F-418D-AE19-62706E023703}">
                      <ahyp:hlinkClr xmlns:ahyp="http://schemas.microsoft.com/office/drawing/2018/hyperlinkcolor" val="tx"/>
                    </a:ext>
                  </a:extLst>
                </a:hlinkClick>
              </a:rPr>
              <a:t>(Incluído pela Lei nº 14.155, de 2021)</a:t>
            </a:r>
            <a:endParaRPr lang="pt-BR" sz="2000" dirty="0">
              <a:effectLst/>
              <a:latin typeface="+mj-lt"/>
            </a:endParaRPr>
          </a:p>
          <a:p>
            <a:pPr marL="0" indent="0" algn="just">
              <a:buNone/>
            </a:pPr>
            <a:r>
              <a:rPr lang="pt-BR" sz="2000" b="0" i="0" dirty="0">
                <a:effectLst/>
                <a:latin typeface="+mj-lt"/>
              </a:rPr>
              <a:t>§ 2º-B. A pena prevista no § 2º-A deste artigo, considerada a relevância do resultado gravoso, aumenta-se de 1/3 (um terço) a 2/3 (dois terços), se o crime é praticado mediante a utilização de servidor mantido fora do território nacional.     </a:t>
            </a:r>
            <a:r>
              <a:rPr lang="pt-BR" sz="2000" b="0" i="0" dirty="0">
                <a:effectLst/>
                <a:latin typeface="+mj-lt"/>
                <a:hlinkClick r:id="rId2">
                  <a:extLst>
                    <a:ext uri="{A12FA001-AC4F-418D-AE19-62706E023703}">
                      <ahyp:hlinkClr xmlns:ahyp="http://schemas.microsoft.com/office/drawing/2018/hyperlinkcolor" val="tx"/>
                    </a:ext>
                  </a:extLst>
                </a:hlinkClick>
              </a:rPr>
              <a:t>(Incluído pela Lei nº 14.155, de 2021)</a:t>
            </a:r>
            <a:endParaRPr lang="pt-BR" sz="2000" b="0" i="0" dirty="0">
              <a:effectLst/>
              <a:latin typeface="+mj-lt"/>
            </a:endParaRPr>
          </a:p>
          <a:p>
            <a:pPr marL="0" indent="0" algn="just">
              <a:buNone/>
            </a:pPr>
            <a:r>
              <a:rPr lang="pt-BR" sz="2000" b="0" i="0" dirty="0">
                <a:effectLst/>
                <a:latin typeface="+mj-lt"/>
              </a:rPr>
              <a:t>§ 3º - A pena aumenta-se de um terço, se o crime é cometido em detrimento de entidade de direito público ou de instituto de economia popular, assistência social ou beneficência.</a:t>
            </a:r>
          </a:p>
          <a:p>
            <a:pPr marL="0" indent="0" algn="l">
              <a:buNone/>
            </a:pPr>
            <a:endParaRPr lang="pt-BR" sz="2200" dirty="0">
              <a:effectLst/>
              <a:latin typeface="+mj-lt"/>
            </a:endParaRPr>
          </a:p>
          <a:p>
            <a:pPr marL="0" indent="0" algn="l">
              <a:buNone/>
            </a:pPr>
            <a:endParaRPr lang="pt-BR" sz="2200" b="0" i="0" dirty="0">
              <a:effectLst/>
              <a:latin typeface="+mj-lt"/>
            </a:endParaRPr>
          </a:p>
        </p:txBody>
      </p:sp>
    </p:spTree>
    <p:extLst>
      <p:ext uri="{BB962C8B-B14F-4D97-AF65-F5344CB8AC3E}">
        <p14:creationId xmlns:p14="http://schemas.microsoft.com/office/powerpoint/2010/main" val="1485677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ESTELIONATO E OUTRAS FRAUDES (</a:t>
            </a:r>
            <a:r>
              <a:rPr lang="pt-BR" dirty="0" err="1"/>
              <a:t>Arts</a:t>
            </a:r>
            <a:r>
              <a:rPr lang="pt-BR" dirty="0"/>
              <a:t>. 171 a 179)</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3000" b="1" i="0" dirty="0">
                <a:effectLst/>
                <a:latin typeface="+mj-lt"/>
              </a:rPr>
              <a:t>Estelionato contra idoso ou vulnerável        </a:t>
            </a:r>
            <a:r>
              <a:rPr lang="pt-BR" sz="3000" b="0" i="0" dirty="0">
                <a:effectLst/>
                <a:latin typeface="+mj-lt"/>
                <a:hlinkClick r:id="rId2">
                  <a:extLst>
                    <a:ext uri="{A12FA001-AC4F-418D-AE19-62706E023703}">
                      <ahyp:hlinkClr xmlns:ahyp="http://schemas.microsoft.com/office/drawing/2018/hyperlinkcolor" val="tx"/>
                    </a:ext>
                  </a:extLst>
                </a:hlinkClick>
              </a:rPr>
              <a:t>(Redação dada pela Lei nº 14.155, de 2021)</a:t>
            </a:r>
            <a:endParaRPr lang="pt-BR" sz="3000" b="0" i="0" dirty="0">
              <a:effectLst/>
              <a:latin typeface="+mj-lt"/>
            </a:endParaRPr>
          </a:p>
          <a:p>
            <a:pPr marL="0" indent="0" algn="just">
              <a:buNone/>
            </a:pPr>
            <a:endParaRPr lang="pt-BR" sz="3000" b="0" i="0" dirty="0">
              <a:effectLst/>
              <a:latin typeface="+mj-lt"/>
            </a:endParaRPr>
          </a:p>
          <a:p>
            <a:pPr marL="0" indent="0" algn="just">
              <a:buNone/>
            </a:pPr>
            <a:r>
              <a:rPr lang="pt-BR" sz="3000" b="0" i="0" dirty="0">
                <a:effectLst/>
                <a:latin typeface="+mj-lt"/>
              </a:rPr>
              <a:t>CP 171 § 4º A pena aumenta-se de 1/3 (um terço) ao dobro, se o crime é cometido contra idoso ou vulnerável, considerada a relevância do resultado gravoso.        </a:t>
            </a:r>
            <a:r>
              <a:rPr lang="pt-BR" sz="3000" b="0" i="0" dirty="0">
                <a:effectLst/>
                <a:latin typeface="+mj-lt"/>
                <a:hlinkClick r:id="rId2">
                  <a:extLst>
                    <a:ext uri="{A12FA001-AC4F-418D-AE19-62706E023703}">
                      <ahyp:hlinkClr xmlns:ahyp="http://schemas.microsoft.com/office/drawing/2018/hyperlinkcolor" val="tx"/>
                    </a:ext>
                  </a:extLst>
                </a:hlinkClick>
              </a:rPr>
              <a:t>(Redação dada pela Lei nº 14.155, de 2021)</a:t>
            </a:r>
            <a:endParaRPr lang="pt-BR" sz="3000" b="0" i="0" dirty="0">
              <a:effectLst/>
              <a:latin typeface="+mj-lt"/>
            </a:endParaRPr>
          </a:p>
          <a:p>
            <a:pPr marL="0" indent="0" algn="l">
              <a:buNone/>
            </a:pPr>
            <a:endParaRPr lang="pt-BR" sz="2200" dirty="0">
              <a:effectLst/>
              <a:latin typeface="+mj-lt"/>
            </a:endParaRPr>
          </a:p>
          <a:p>
            <a:pPr marL="0" indent="0" algn="l">
              <a:buNone/>
            </a:pPr>
            <a:endParaRPr lang="pt-BR" sz="2200" b="0" i="0" dirty="0">
              <a:effectLst/>
              <a:latin typeface="+mj-lt"/>
            </a:endParaRPr>
          </a:p>
        </p:txBody>
      </p:sp>
    </p:spTree>
    <p:extLst>
      <p:ext uri="{BB962C8B-B14F-4D97-AF65-F5344CB8AC3E}">
        <p14:creationId xmlns:p14="http://schemas.microsoft.com/office/powerpoint/2010/main" val="18896495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ESTELIONATO E OUTRAS FRAUDES (</a:t>
            </a:r>
            <a:r>
              <a:rPr lang="pt-BR" dirty="0" err="1"/>
              <a:t>Arts</a:t>
            </a:r>
            <a:r>
              <a:rPr lang="pt-BR" dirty="0"/>
              <a:t>. 171 a 179)</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000" b="1" dirty="0">
                <a:effectLst/>
                <a:latin typeface="+mj-lt"/>
              </a:rPr>
              <a:t>AÇÃO PENAL</a:t>
            </a:r>
            <a:endParaRPr lang="pt-BR" sz="2000" b="1" i="0" dirty="0">
              <a:effectLst/>
              <a:latin typeface="+mj-lt"/>
            </a:endParaRPr>
          </a:p>
          <a:p>
            <a:pPr marL="0" indent="0" algn="just">
              <a:buNone/>
            </a:pPr>
            <a:endParaRPr lang="pt-BR" sz="2000" dirty="0">
              <a:effectLst/>
              <a:latin typeface="+mj-lt"/>
            </a:endParaRPr>
          </a:p>
          <a:p>
            <a:pPr marL="0" indent="0" algn="just">
              <a:buNone/>
            </a:pPr>
            <a:r>
              <a:rPr lang="pt-BR" sz="2000" b="0" i="0" dirty="0">
                <a:effectLst/>
                <a:latin typeface="+mj-lt"/>
              </a:rPr>
              <a:t>CP 171 § 5º Somente se procede mediante </a:t>
            </a:r>
            <a:r>
              <a:rPr lang="pt-BR" sz="2000" b="1" i="0" u="sng" dirty="0">
                <a:effectLst/>
                <a:latin typeface="+mj-lt"/>
              </a:rPr>
              <a:t>representação</a:t>
            </a:r>
            <a:r>
              <a:rPr lang="pt-BR" sz="2000" b="0" i="0" dirty="0">
                <a:effectLst/>
                <a:latin typeface="+mj-lt"/>
              </a:rPr>
              <a:t>, salvo se a vítima for:           </a:t>
            </a:r>
            <a:r>
              <a:rPr lang="pt-BR" sz="2000" b="0" i="0" dirty="0">
                <a:effectLst/>
                <a:latin typeface="+mj-lt"/>
                <a:hlinkClick r:id="rId2">
                  <a:extLst>
                    <a:ext uri="{A12FA001-AC4F-418D-AE19-62706E023703}">
                      <ahyp:hlinkClr xmlns:ahyp="http://schemas.microsoft.com/office/drawing/2018/hyperlinkcolor" val="tx"/>
                    </a:ext>
                  </a:extLst>
                </a:hlinkClick>
              </a:rPr>
              <a:t>(Incluído pela Lei nº 13.964, de 2019)</a:t>
            </a:r>
            <a:endParaRPr lang="pt-BR" sz="2000" b="0" i="0" dirty="0">
              <a:effectLst/>
              <a:latin typeface="+mj-lt"/>
            </a:endParaRPr>
          </a:p>
          <a:p>
            <a:pPr marL="0" indent="0" algn="just">
              <a:buNone/>
            </a:pPr>
            <a:r>
              <a:rPr lang="pt-BR" sz="2000" b="0" i="0" dirty="0">
                <a:effectLst/>
                <a:latin typeface="+mj-lt"/>
              </a:rPr>
              <a:t>I - a Administração Pública, direta ou indireta;           </a:t>
            </a:r>
            <a:r>
              <a:rPr lang="pt-BR" sz="2000" b="0" i="0" dirty="0">
                <a:effectLst/>
                <a:latin typeface="+mj-lt"/>
                <a:hlinkClick r:id="rId2">
                  <a:extLst>
                    <a:ext uri="{A12FA001-AC4F-418D-AE19-62706E023703}">
                      <ahyp:hlinkClr xmlns:ahyp="http://schemas.microsoft.com/office/drawing/2018/hyperlinkcolor" val="tx"/>
                    </a:ext>
                  </a:extLst>
                </a:hlinkClick>
              </a:rPr>
              <a:t>(Incluído pela Lei nº 13.964, de 2019)</a:t>
            </a:r>
            <a:endParaRPr lang="pt-BR" sz="2000" b="0" i="0" dirty="0">
              <a:effectLst/>
              <a:latin typeface="+mj-lt"/>
            </a:endParaRPr>
          </a:p>
          <a:p>
            <a:pPr marL="0" indent="0" algn="just">
              <a:buNone/>
            </a:pPr>
            <a:r>
              <a:rPr lang="pt-BR" sz="2000" b="0" i="0" dirty="0">
                <a:effectLst/>
                <a:latin typeface="+mj-lt"/>
              </a:rPr>
              <a:t>II - criança ou adolescente;           </a:t>
            </a:r>
            <a:r>
              <a:rPr lang="pt-BR" sz="2000" b="0" i="0" dirty="0">
                <a:effectLst/>
                <a:latin typeface="+mj-lt"/>
                <a:hlinkClick r:id="rId2">
                  <a:extLst>
                    <a:ext uri="{A12FA001-AC4F-418D-AE19-62706E023703}">
                      <ahyp:hlinkClr xmlns:ahyp="http://schemas.microsoft.com/office/drawing/2018/hyperlinkcolor" val="tx"/>
                    </a:ext>
                  </a:extLst>
                </a:hlinkClick>
              </a:rPr>
              <a:t>(Incluído pela Lei nº 13.964, de 2019)</a:t>
            </a:r>
            <a:endParaRPr lang="pt-BR" sz="2000" b="0" i="0" dirty="0">
              <a:effectLst/>
              <a:latin typeface="+mj-lt"/>
            </a:endParaRPr>
          </a:p>
          <a:p>
            <a:pPr marL="0" indent="0" algn="just">
              <a:buNone/>
            </a:pPr>
            <a:r>
              <a:rPr lang="pt-BR" sz="2000" b="0" i="0" dirty="0">
                <a:effectLst/>
                <a:latin typeface="+mj-lt"/>
              </a:rPr>
              <a:t>III - pessoa com deficiência mental; ou           </a:t>
            </a:r>
            <a:r>
              <a:rPr lang="pt-BR" sz="2000" b="0" i="0" dirty="0">
                <a:effectLst/>
                <a:latin typeface="+mj-lt"/>
                <a:hlinkClick r:id="rId2">
                  <a:extLst>
                    <a:ext uri="{A12FA001-AC4F-418D-AE19-62706E023703}">
                      <ahyp:hlinkClr xmlns:ahyp="http://schemas.microsoft.com/office/drawing/2018/hyperlinkcolor" val="tx"/>
                    </a:ext>
                  </a:extLst>
                </a:hlinkClick>
              </a:rPr>
              <a:t>(Incluído pela Lei nº 13.964, de 2019)</a:t>
            </a:r>
            <a:endParaRPr lang="pt-BR" sz="2000" b="0" i="0" dirty="0">
              <a:effectLst/>
              <a:latin typeface="+mj-lt"/>
            </a:endParaRPr>
          </a:p>
          <a:p>
            <a:pPr marL="0" indent="0" algn="just">
              <a:buNone/>
            </a:pPr>
            <a:r>
              <a:rPr lang="pt-BR" sz="2000" b="0" i="0" dirty="0">
                <a:effectLst/>
                <a:latin typeface="+mj-lt"/>
              </a:rPr>
              <a:t>IV - maior de 70 (setenta) anos de idade ou incapaz.           </a:t>
            </a:r>
            <a:r>
              <a:rPr lang="pt-BR" sz="2000" b="0" i="0" dirty="0">
                <a:effectLst/>
                <a:latin typeface="+mj-lt"/>
                <a:hlinkClick r:id="rId2">
                  <a:extLst>
                    <a:ext uri="{A12FA001-AC4F-418D-AE19-62706E023703}">
                      <ahyp:hlinkClr xmlns:ahyp="http://schemas.microsoft.com/office/drawing/2018/hyperlinkcolor" val="tx"/>
                    </a:ext>
                  </a:extLst>
                </a:hlinkClick>
              </a:rPr>
              <a:t>(Incluído pela Lei nº 13.964, de 2019)</a:t>
            </a:r>
            <a:endParaRPr lang="pt-BR" sz="2000" b="0" i="0" dirty="0">
              <a:effectLst/>
              <a:latin typeface="+mj-lt"/>
            </a:endParaRPr>
          </a:p>
          <a:p>
            <a:pPr marL="0" indent="0" algn="l">
              <a:buNone/>
            </a:pPr>
            <a:endParaRPr lang="pt-BR" sz="2200" dirty="0">
              <a:effectLst/>
              <a:latin typeface="+mj-lt"/>
            </a:endParaRPr>
          </a:p>
          <a:p>
            <a:pPr marL="0" indent="0" algn="l">
              <a:buNone/>
            </a:pPr>
            <a:endParaRPr lang="pt-BR" sz="2200" b="0" i="0" dirty="0">
              <a:effectLst/>
              <a:latin typeface="+mj-lt"/>
            </a:endParaRPr>
          </a:p>
        </p:txBody>
      </p:sp>
    </p:spTree>
    <p:extLst>
      <p:ext uri="{BB962C8B-B14F-4D97-AF65-F5344CB8AC3E}">
        <p14:creationId xmlns:p14="http://schemas.microsoft.com/office/powerpoint/2010/main" val="74300789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ESTELIONATO E OUTRAS FRAUDES (</a:t>
            </a:r>
            <a:r>
              <a:rPr lang="pt-BR" dirty="0" err="1"/>
              <a:t>Arts</a:t>
            </a:r>
            <a:r>
              <a:rPr lang="pt-BR" dirty="0"/>
              <a:t>. 171 a 179)</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608512"/>
          </a:xfrm>
        </p:spPr>
        <p:txBody>
          <a:bodyPr>
            <a:noAutofit/>
          </a:bodyPr>
          <a:lstStyle/>
          <a:p>
            <a:pPr marL="0" indent="0" algn="just">
              <a:buNone/>
            </a:pPr>
            <a:r>
              <a:rPr lang="pt-BR" sz="2000" b="1" dirty="0">
                <a:effectLst/>
                <a:latin typeface="+mj-lt"/>
              </a:rPr>
              <a:t>AÇÃO PENAL: </a:t>
            </a:r>
            <a:r>
              <a:rPr lang="pt-BR" sz="2000" dirty="0">
                <a:effectLst/>
                <a:latin typeface="+mj-lt"/>
              </a:rPr>
              <a:t>APLICA-SE </a:t>
            </a:r>
            <a:r>
              <a:rPr lang="pt-BR" sz="2000" u="sng" dirty="0">
                <a:effectLst/>
                <a:latin typeface="+mj-lt"/>
              </a:rPr>
              <a:t>RETROATIVAMENTE</a:t>
            </a:r>
            <a:r>
              <a:rPr lang="pt-BR" sz="2000" dirty="0">
                <a:effectLst/>
                <a:latin typeface="+mj-lt"/>
              </a:rPr>
              <a:t> A NORMA QUE EXIGE REPRESENTAÇÃO?</a:t>
            </a:r>
          </a:p>
          <a:p>
            <a:pPr marL="0" indent="0" algn="just">
              <a:buNone/>
            </a:pPr>
            <a:endParaRPr lang="pt-BR" sz="2000" dirty="0">
              <a:effectLst/>
              <a:latin typeface="+mj-lt"/>
            </a:endParaRPr>
          </a:p>
          <a:p>
            <a:pPr marL="0" indent="0" algn="just">
              <a:buNone/>
            </a:pPr>
            <a:r>
              <a:rPr lang="pt-BR" sz="2000" dirty="0">
                <a:effectLst/>
                <a:latin typeface="+mj-lt"/>
              </a:rPr>
              <a:t>-STJ: Retroage apenas nos casos em que a denúncia ainda não foi oferecida (informativo 691); condição de PROCEDIBILIDADE, e não de </a:t>
            </a:r>
            <a:r>
              <a:rPr lang="pt-BR" sz="2000" dirty="0" err="1">
                <a:effectLst/>
                <a:latin typeface="+mj-lt"/>
              </a:rPr>
              <a:t>prosseguibilidade</a:t>
            </a:r>
            <a:r>
              <a:rPr lang="pt-BR" sz="2000" dirty="0">
                <a:effectLst/>
                <a:latin typeface="+mj-lt"/>
              </a:rPr>
              <a:t>;</a:t>
            </a:r>
          </a:p>
          <a:p>
            <a:pPr marL="0" indent="0" algn="just">
              <a:buNone/>
            </a:pPr>
            <a:r>
              <a:rPr lang="pt-BR" sz="2000" dirty="0">
                <a:effectLst/>
                <a:latin typeface="+mj-lt"/>
              </a:rPr>
              <a:t>*Mesma posição da 1ª Turma do STF</a:t>
            </a:r>
          </a:p>
          <a:p>
            <a:pPr marL="0" indent="0" algn="just">
              <a:buNone/>
            </a:pPr>
            <a:endParaRPr lang="pt-BR" sz="2000" b="0" i="0" dirty="0">
              <a:effectLst/>
              <a:latin typeface="+mj-lt"/>
            </a:endParaRPr>
          </a:p>
          <a:p>
            <a:pPr marL="0" indent="0" algn="just">
              <a:buNone/>
            </a:pPr>
            <a:r>
              <a:rPr lang="pt-BR" sz="2000" dirty="0">
                <a:effectLst/>
                <a:latin typeface="+mj-lt"/>
              </a:rPr>
              <a:t>- 2ª Turma do STF: Retroage a todas ações penais ainda não transitadas em julgado </a:t>
            </a:r>
          </a:p>
          <a:p>
            <a:pPr marL="0" indent="0" algn="just">
              <a:buNone/>
            </a:pPr>
            <a:r>
              <a:rPr lang="pt-BR" sz="2000" dirty="0">
                <a:effectLst/>
                <a:latin typeface="+mj-lt"/>
              </a:rPr>
              <a:t>[...] </a:t>
            </a:r>
            <a:r>
              <a:rPr lang="pt-BR" sz="1600" b="0" i="0" dirty="0">
                <a:effectLst/>
                <a:latin typeface="+mj-lt"/>
              </a:rPr>
              <a:t>II – A inovação trazida pela Lei 13.964/2019, que alterou a natureza da ação penal para pública condicionada à representação, “[…] é norma penal de caráter mais favorável ao réu e, nos termos do art. 5º, inciso XL, da Constituição Federal, deve ser aplicada de forma retroativa a atingir tanto investigações criminais quanto ações penais em curso até o trânsito em julgado” (ARE 1.249.156/SP-</a:t>
            </a:r>
            <a:r>
              <a:rPr lang="pt-BR" sz="1600" b="0" i="0" dirty="0" err="1">
                <a:effectLst/>
                <a:latin typeface="+mj-lt"/>
              </a:rPr>
              <a:t>AgR</a:t>
            </a:r>
            <a:r>
              <a:rPr lang="pt-BR" sz="1600" b="0" i="0" dirty="0">
                <a:effectLst/>
                <a:latin typeface="+mj-lt"/>
              </a:rPr>
              <a:t>-ED, rel. Min. Edson Fachin, Segunda Turma). III – Agravo a que se nega provimento.</a:t>
            </a:r>
            <a:br>
              <a:rPr lang="pt-BR" sz="1600" dirty="0">
                <a:latin typeface="+mj-lt"/>
              </a:rPr>
            </a:br>
            <a:r>
              <a:rPr lang="pt-BR" sz="1600" b="0" i="0" dirty="0">
                <a:effectLst/>
                <a:latin typeface="+mj-lt"/>
              </a:rPr>
              <a:t>(HC 215010 </a:t>
            </a:r>
            <a:r>
              <a:rPr lang="pt-BR" sz="1600" b="0" i="0" dirty="0" err="1">
                <a:effectLst/>
                <a:latin typeface="+mj-lt"/>
              </a:rPr>
              <a:t>AgR</a:t>
            </a:r>
            <a:r>
              <a:rPr lang="pt-BR" sz="1600" b="0" i="0" dirty="0">
                <a:effectLst/>
                <a:latin typeface="+mj-lt"/>
              </a:rPr>
              <a:t>, Relator(a): RICARDO LEWANDOWSKI, Segunda Turma, julgado em 06/06/2022, PROCESSO ELETRÔNICO DJe-111 DIVULG 07-06-2022 PUBLIC 08-06-2022).</a:t>
            </a:r>
            <a:endParaRPr lang="pt-BR" sz="2000" b="0" i="0" dirty="0">
              <a:effectLst/>
              <a:latin typeface="+mj-lt"/>
            </a:endParaRPr>
          </a:p>
          <a:p>
            <a:pPr marL="0" indent="0" algn="l">
              <a:buNone/>
            </a:pPr>
            <a:endParaRPr lang="pt-BR" sz="2200" dirty="0">
              <a:effectLst/>
              <a:latin typeface="+mj-lt"/>
            </a:endParaRPr>
          </a:p>
          <a:p>
            <a:pPr marL="0" indent="0" algn="l">
              <a:buNone/>
            </a:pPr>
            <a:endParaRPr lang="pt-BR" sz="2200" b="0" i="0" dirty="0">
              <a:effectLst/>
              <a:latin typeface="+mj-lt"/>
            </a:endParaRPr>
          </a:p>
        </p:txBody>
      </p:sp>
    </p:spTree>
    <p:extLst>
      <p:ext uri="{BB962C8B-B14F-4D97-AF65-F5344CB8AC3E}">
        <p14:creationId xmlns:p14="http://schemas.microsoft.com/office/powerpoint/2010/main" val="33280236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ESTELIONATO E OUTRAS FRAUDES (</a:t>
            </a:r>
            <a:r>
              <a:rPr lang="pt-BR" dirty="0" err="1"/>
              <a:t>Arts</a:t>
            </a:r>
            <a:r>
              <a:rPr lang="pt-BR" dirty="0"/>
              <a:t>. 171 a 179)</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000" dirty="0">
                <a:effectLst/>
                <a:latin typeface="+mj-lt"/>
              </a:rPr>
              <a:t>EMENTA: AGRAVO REGIMENTAL NO HABEAS CORPUS. HABEAS CORPUS SUBSTITUTIVO DE AGRAVO. ESTELIONATO. LEI Nº 13.964, DE 2019. ART. 171, § 5º, DO CP (NOVA REDAÇÃO). REPRESENTAÇÃO DA VÍTIMA: NORMA DE NATUREZA HÍBRIDA. POSSIBILIDADE DE APLICAÇÃO RETROATIVA, DESDE QUE ANTES DO TRÂNSITO EM JULGADO. 1. Inexistindo pronunciamento colegiado do Superior Tribunal de Justiça, não compete ao Supremo Tribunal Federal examinar a questão de direito versada no habeas corpus (CRFB, art. 102, inc. I, al. “i”). 2. A jurisprudência da Segunda Turma desta Corte orientou-se no sentido de ser possível a aplicação retroativa da norma em comento, considerada sua natureza híbrida, desde que não tenha havido o trânsito em julgado da sentença penal condenatória. Precedentes. 3. Agravo regimental ao qual se nega provimento.</a:t>
            </a:r>
          </a:p>
          <a:p>
            <a:pPr marL="0" indent="0" algn="just">
              <a:buNone/>
            </a:pPr>
            <a:r>
              <a:rPr lang="pt-BR" sz="2000" dirty="0">
                <a:effectLst/>
                <a:latin typeface="+mj-lt"/>
              </a:rPr>
              <a:t>(HC 213134 </a:t>
            </a:r>
            <a:r>
              <a:rPr lang="pt-BR" sz="2000" dirty="0" err="1">
                <a:effectLst/>
                <a:latin typeface="+mj-lt"/>
              </a:rPr>
              <a:t>AgR</a:t>
            </a:r>
            <a:r>
              <a:rPr lang="pt-BR" sz="2000" dirty="0">
                <a:effectLst/>
                <a:latin typeface="+mj-lt"/>
              </a:rPr>
              <a:t>, Relator(a): ANDRÉ MENDONÇA, Segunda Turma, julgado em 14/09/2022, PROCESSO ELETRÔNICO DJe-199  DIVULG 04-10-2022  PUBLIC 05-10-2022)</a:t>
            </a:r>
            <a:endParaRPr lang="pt-BR" sz="2200" dirty="0">
              <a:effectLst/>
              <a:latin typeface="+mj-lt"/>
            </a:endParaRPr>
          </a:p>
          <a:p>
            <a:pPr marL="0" indent="0" algn="l">
              <a:buNone/>
            </a:pPr>
            <a:endParaRPr lang="pt-BR" sz="2200" b="0" i="0" dirty="0">
              <a:effectLst/>
              <a:latin typeface="+mj-lt"/>
            </a:endParaRPr>
          </a:p>
        </p:txBody>
      </p:sp>
    </p:spTree>
    <p:extLst>
      <p:ext uri="{BB962C8B-B14F-4D97-AF65-F5344CB8AC3E}">
        <p14:creationId xmlns:p14="http://schemas.microsoft.com/office/powerpoint/2010/main" val="423057211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ESTELIONATO E OUTRAS FRAUDES (</a:t>
            </a:r>
            <a:r>
              <a:rPr lang="pt-BR" dirty="0" err="1"/>
              <a:t>Arts</a:t>
            </a:r>
            <a:r>
              <a:rPr lang="pt-BR" dirty="0"/>
              <a:t>. 171 a 179)</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000" dirty="0">
                <a:effectLst/>
                <a:latin typeface="+mj-lt"/>
              </a:rPr>
              <a:t>EMENTA: Processual penal. Agravo regimental em recurso ordinário em habeas corpus. Crime de estelionato. Inadequação da via eleita. Representação. Retroatividade. Denúncia oferecida. Impossibilidade. Jurisprudência do Supremo Tribunal Federal. 1. A orientação do Supremo Tribunal Federal é no sentido de que o habeas corpus não se revela instrumento idôneo para impugnar decreto condenatório transitado em julgado (HC 118.292-AgR, Rel. Min. Luiz Fux). Precedentes. 2. Esta Corte entende que é “[i]</a:t>
            </a:r>
            <a:r>
              <a:rPr lang="pt-BR" sz="2000" dirty="0" err="1">
                <a:effectLst/>
                <a:latin typeface="+mj-lt"/>
              </a:rPr>
              <a:t>naplicável</a:t>
            </a:r>
            <a:r>
              <a:rPr lang="pt-BR" sz="2000" dirty="0">
                <a:effectLst/>
                <a:latin typeface="+mj-lt"/>
              </a:rPr>
              <a:t> a retroatividade do § 5º do artigo 171 do Código Penal, às hipóteses onde o Ministério Público tiver oferecido a denúncia antes da entrada em vigor da Lei 13.964/19; uma vez que, naquele momento, a norma processual em vigor definia a ação para o delito de estelionato como pública incondicionada, não exigindo qualquer condição de procedibilidade para a instauração da persecução penal em juízo” (HC 187.341-AgR, Rel. Min. Alexandre de Moraes). 3. Agravo regimental a que se nega provimento. (RHC 205070 </a:t>
            </a:r>
            <a:r>
              <a:rPr lang="pt-BR" sz="2000" dirty="0" err="1">
                <a:effectLst/>
                <a:latin typeface="+mj-lt"/>
              </a:rPr>
              <a:t>AgR</a:t>
            </a:r>
            <a:r>
              <a:rPr lang="pt-BR" sz="2000" dirty="0">
                <a:effectLst/>
                <a:latin typeface="+mj-lt"/>
              </a:rPr>
              <a:t>, Relator(a): ROBERTO BARROSO, Primeira Turma, julgado em 11/11/2021, PROCESSO ELETRÔNICO DJe-040  DIVULG 02-03-2022  PUBLIC 03-03-2022)</a:t>
            </a:r>
            <a:endParaRPr lang="pt-BR" sz="2200" b="0" i="0" dirty="0">
              <a:effectLst/>
              <a:latin typeface="+mj-lt"/>
            </a:endParaRPr>
          </a:p>
        </p:txBody>
      </p:sp>
    </p:spTree>
    <p:extLst>
      <p:ext uri="{BB962C8B-B14F-4D97-AF65-F5344CB8AC3E}">
        <p14:creationId xmlns:p14="http://schemas.microsoft.com/office/powerpoint/2010/main" val="36031138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fontScale="92500" lnSpcReduction="20000"/>
          </a:bodyPr>
          <a:lstStyle/>
          <a:p>
            <a:pPr marL="0" indent="0">
              <a:buNone/>
            </a:pPr>
            <a:r>
              <a:rPr lang="pt-BR" b="1" dirty="0"/>
              <a:t>SÃO HEDIONDOS:</a:t>
            </a:r>
          </a:p>
          <a:p>
            <a:pPr marL="0" indent="0">
              <a:buNone/>
            </a:pPr>
            <a:r>
              <a:rPr lang="pt-BR" dirty="0">
                <a:effectLst>
                  <a:outerShdw blurRad="38100" dist="38100" dir="2700000" algn="tl">
                    <a:srgbClr val="000000">
                      <a:alpha val="43137"/>
                    </a:srgbClr>
                  </a:outerShdw>
                </a:effectLst>
                <a:latin typeface="+mj-lt"/>
              </a:rPr>
              <a:t>Lei 8072/90 – art. 1º [...]</a:t>
            </a:r>
          </a:p>
          <a:p>
            <a:pPr marL="0" indent="0">
              <a:buNone/>
            </a:pPr>
            <a:r>
              <a:rPr lang="pt-BR" dirty="0">
                <a:effectLst>
                  <a:outerShdw blurRad="38100" dist="38100" dir="2700000" algn="tl">
                    <a:srgbClr val="000000">
                      <a:alpha val="43137"/>
                    </a:srgbClr>
                  </a:outerShdw>
                </a:effectLst>
                <a:latin typeface="+mj-lt"/>
              </a:rPr>
              <a:t>II - roubo:     (Redação dada pela Lei nº 13.964, de 2019)</a:t>
            </a:r>
          </a:p>
          <a:p>
            <a:pPr marL="0" indent="0">
              <a:buNone/>
            </a:pPr>
            <a:endParaRPr lang="pt-BR" dirty="0">
              <a:effectLst>
                <a:outerShdw blurRad="38100" dist="38100" dir="2700000" algn="tl">
                  <a:srgbClr val="000000">
                    <a:alpha val="43137"/>
                  </a:srgbClr>
                </a:outerShdw>
              </a:effectLst>
              <a:latin typeface="+mj-lt"/>
            </a:endParaRPr>
          </a:p>
          <a:p>
            <a:pPr marL="0" indent="0">
              <a:buNone/>
            </a:pPr>
            <a:r>
              <a:rPr lang="pt-BR" dirty="0">
                <a:effectLst>
                  <a:outerShdw blurRad="38100" dist="38100" dir="2700000" algn="tl">
                    <a:srgbClr val="000000">
                      <a:alpha val="43137"/>
                    </a:srgbClr>
                  </a:outerShdw>
                </a:effectLst>
                <a:latin typeface="+mj-lt"/>
              </a:rPr>
              <a:t>a) circunstanciado pela restrição de liberdade da vítima (art. 157, § 2º, inciso V);     (Incluído pela Lei nº 13.964, de 2019)</a:t>
            </a:r>
          </a:p>
          <a:p>
            <a:pPr marL="0" indent="0">
              <a:buNone/>
            </a:pPr>
            <a:endParaRPr lang="pt-BR" dirty="0">
              <a:effectLst>
                <a:outerShdw blurRad="38100" dist="38100" dir="2700000" algn="tl">
                  <a:srgbClr val="000000">
                    <a:alpha val="43137"/>
                  </a:srgbClr>
                </a:outerShdw>
              </a:effectLst>
              <a:latin typeface="+mj-lt"/>
            </a:endParaRPr>
          </a:p>
          <a:p>
            <a:pPr marL="0" indent="0">
              <a:buNone/>
            </a:pPr>
            <a:r>
              <a:rPr lang="pt-BR" dirty="0">
                <a:effectLst>
                  <a:outerShdw blurRad="38100" dist="38100" dir="2700000" algn="tl">
                    <a:srgbClr val="000000">
                      <a:alpha val="43137"/>
                    </a:srgbClr>
                  </a:outerShdw>
                </a:effectLst>
                <a:latin typeface="+mj-lt"/>
              </a:rPr>
              <a:t>b) circunstanciado pelo emprego de arma de fogo (art. 157, § 2º-A, inciso I) ou pelo emprego de arma de fogo de uso proibido ou restrito (art. 157, § 2º-B);     (Incluído pela Lei nº 13.964, de 2019)</a:t>
            </a:r>
          </a:p>
          <a:p>
            <a:pPr marL="0" indent="0">
              <a:buNone/>
            </a:pPr>
            <a:endParaRPr lang="pt-BR" dirty="0">
              <a:effectLst>
                <a:outerShdw blurRad="38100" dist="38100" dir="2700000" algn="tl">
                  <a:srgbClr val="000000">
                    <a:alpha val="43137"/>
                  </a:srgbClr>
                </a:outerShdw>
              </a:effectLst>
              <a:latin typeface="+mj-lt"/>
            </a:endParaRPr>
          </a:p>
          <a:p>
            <a:pPr marL="0" indent="0">
              <a:buNone/>
            </a:pPr>
            <a:r>
              <a:rPr lang="pt-BR" dirty="0">
                <a:effectLst>
                  <a:outerShdw blurRad="38100" dist="38100" dir="2700000" algn="tl">
                    <a:srgbClr val="000000">
                      <a:alpha val="43137"/>
                    </a:srgbClr>
                  </a:outerShdw>
                </a:effectLst>
                <a:latin typeface="+mj-lt"/>
              </a:rPr>
              <a:t>c) qualificado pelo resultado lesão corporal grave ou morte (art. 157, § 3º);     (Incluído pela Lei nº 13.964, de 2019)</a:t>
            </a:r>
          </a:p>
        </p:txBody>
      </p:sp>
    </p:spTree>
    <p:extLst>
      <p:ext uri="{BB962C8B-B14F-4D97-AF65-F5344CB8AC3E}">
        <p14:creationId xmlns:p14="http://schemas.microsoft.com/office/powerpoint/2010/main" val="2620607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RECEPTAÇÃO (</a:t>
            </a:r>
            <a:r>
              <a:rPr lang="pt-BR" dirty="0" err="1"/>
              <a:t>Arts</a:t>
            </a:r>
            <a:r>
              <a:rPr lang="pt-BR" dirty="0"/>
              <a:t>. 180 e 180-A)</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200" b="0" i="0" dirty="0">
                <a:effectLst/>
                <a:latin typeface="+mj-lt"/>
              </a:rPr>
              <a:t> Receptação</a:t>
            </a:r>
          </a:p>
          <a:p>
            <a:pPr marL="0" indent="0" algn="just">
              <a:buNone/>
            </a:pPr>
            <a:endParaRPr lang="pt-BR" sz="2200" b="0" i="0" dirty="0">
              <a:effectLst/>
              <a:latin typeface="+mj-lt"/>
            </a:endParaRPr>
          </a:p>
          <a:p>
            <a:pPr marL="0" indent="0" algn="just">
              <a:buNone/>
            </a:pPr>
            <a:r>
              <a:rPr lang="pt-BR" sz="2200" b="0" i="0" dirty="0">
                <a:effectLst/>
                <a:latin typeface="+mj-lt"/>
              </a:rPr>
              <a:t>Art. 180 - Adquirir, receber, transportar, conduzir ou ocultar, em proveito próprio ou alheio, coisa que sabe ser produto de crime, ou influir para que terceiro, de boa-fé, a adquira, receba ou oculte:            (Redação dada pela Lei nº 9.426, de 1996)</a:t>
            </a:r>
          </a:p>
          <a:p>
            <a:pPr marL="0" indent="0" algn="just">
              <a:buNone/>
            </a:pPr>
            <a:r>
              <a:rPr lang="pt-BR" sz="2200" b="0" i="0" dirty="0">
                <a:effectLst/>
                <a:latin typeface="+mj-lt"/>
              </a:rPr>
              <a:t>Pena - reclusão, de um a quatro anos, e multa.            (Redação dada pela Lei nº 9.426, de 1996)</a:t>
            </a:r>
          </a:p>
        </p:txBody>
      </p:sp>
    </p:spTree>
    <p:extLst>
      <p:ext uri="{BB962C8B-B14F-4D97-AF65-F5344CB8AC3E}">
        <p14:creationId xmlns:p14="http://schemas.microsoft.com/office/powerpoint/2010/main" val="17820186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RECEPTAÇÃO (</a:t>
            </a:r>
            <a:r>
              <a:rPr lang="pt-BR" dirty="0" err="1"/>
              <a:t>Arts</a:t>
            </a:r>
            <a:r>
              <a:rPr lang="pt-BR" dirty="0"/>
              <a:t>. 180 e 180-A)</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200" b="1" i="0" dirty="0">
                <a:effectLst/>
                <a:latin typeface="+mj-lt"/>
              </a:rPr>
              <a:t>Receptação qualificada          </a:t>
            </a:r>
            <a:r>
              <a:rPr lang="pt-BR" sz="2200" b="0" i="0" dirty="0">
                <a:effectLst/>
                <a:latin typeface="+mj-lt"/>
              </a:rPr>
              <a:t>(Redação dada pela Lei nº 9.426, de 1996)</a:t>
            </a:r>
          </a:p>
          <a:p>
            <a:pPr marL="0" indent="0" algn="just">
              <a:buNone/>
            </a:pPr>
            <a:r>
              <a:rPr lang="pt-BR" sz="2200" b="0" i="0" dirty="0">
                <a:effectLst/>
                <a:latin typeface="+mj-lt"/>
              </a:rPr>
              <a:t>CP 180 § 1º - Adquirir, receber, transportar, conduzir, ocultar, ter em depósito, desmontar, montar, remontar, vender, expor à venda, ou de qualquer forma utilizar, em proveito próprio ou alheio, no exercício de atividade comercial ou industrial, coisa que deve saber ser produto de crime:           (Redação dada pela Lei nº 9.426, de 1996)</a:t>
            </a:r>
          </a:p>
          <a:p>
            <a:pPr marL="0" indent="0" algn="just">
              <a:buNone/>
            </a:pPr>
            <a:r>
              <a:rPr lang="pt-BR" sz="2200" b="0" i="0" dirty="0">
                <a:effectLst/>
                <a:latin typeface="+mj-lt"/>
              </a:rPr>
              <a:t>Pena - reclusão, de </a:t>
            </a:r>
            <a:r>
              <a:rPr lang="pt-BR" sz="2200" b="1" i="0" u="sng" dirty="0">
                <a:effectLst/>
                <a:latin typeface="+mj-lt"/>
              </a:rPr>
              <a:t>três a oito anos</a:t>
            </a:r>
            <a:r>
              <a:rPr lang="pt-BR" sz="2200" b="0" i="0" dirty="0">
                <a:effectLst/>
                <a:latin typeface="+mj-lt"/>
              </a:rPr>
              <a:t>, e multa.          (Redação dada pela Lei nº 9.426, de 1996)</a:t>
            </a:r>
          </a:p>
          <a:p>
            <a:pPr marL="0" indent="0" algn="just">
              <a:buNone/>
            </a:pPr>
            <a:r>
              <a:rPr lang="pt-BR" sz="2200" b="0" i="0" dirty="0">
                <a:effectLst/>
                <a:latin typeface="+mj-lt"/>
              </a:rPr>
              <a:t>§ 2º - Equipara-se à atividade comercial, para efeito do parágrafo anterior, qualquer forma de comércio irregular ou clandestino, inclusive o exercício em residência. </a:t>
            </a:r>
          </a:p>
        </p:txBody>
      </p:sp>
    </p:spTree>
    <p:extLst>
      <p:ext uri="{BB962C8B-B14F-4D97-AF65-F5344CB8AC3E}">
        <p14:creationId xmlns:p14="http://schemas.microsoft.com/office/powerpoint/2010/main" val="42810357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RECEPTAÇÃO (</a:t>
            </a:r>
            <a:r>
              <a:rPr lang="pt-BR" dirty="0" err="1"/>
              <a:t>Arts</a:t>
            </a:r>
            <a:r>
              <a:rPr lang="pt-BR" dirty="0"/>
              <a:t>. 180 e 180-A)</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200" b="1" i="0" dirty="0">
                <a:effectLst/>
                <a:latin typeface="+mj-lt"/>
              </a:rPr>
              <a:t>Receptação culposa:</a:t>
            </a:r>
          </a:p>
          <a:p>
            <a:pPr marL="0" indent="0" algn="just">
              <a:buNone/>
            </a:pPr>
            <a:endParaRPr lang="pt-BR" sz="2200" dirty="0">
              <a:effectLst/>
              <a:latin typeface="+mj-lt"/>
            </a:endParaRPr>
          </a:p>
          <a:p>
            <a:pPr marL="0" indent="0" algn="just">
              <a:buNone/>
            </a:pPr>
            <a:r>
              <a:rPr lang="pt-BR" sz="2200" b="0" i="0" dirty="0">
                <a:effectLst/>
                <a:latin typeface="+mj-lt"/>
              </a:rPr>
              <a:t>CP 180 § 3º - Adquirir ou receber coisa que, por sua natureza ou pela desproporção entre o valor e o preço, ou pela condição de quem a oferece, deve presumir-se obtida por meio criminoso:         (Redação dada pela Lei nº 9.426, de 1996)</a:t>
            </a:r>
          </a:p>
          <a:p>
            <a:pPr marL="0" indent="0" algn="just">
              <a:buNone/>
            </a:pPr>
            <a:r>
              <a:rPr lang="pt-BR" sz="2200" b="0" i="0" dirty="0">
                <a:effectLst/>
                <a:latin typeface="+mj-lt"/>
              </a:rPr>
              <a:t>Pena - detenção, de um mês a um ano, ou multa, ou ambas as penas.           (Redação dada pela Lei nº 9.426, de 1996</a:t>
            </a:r>
          </a:p>
        </p:txBody>
      </p:sp>
    </p:spTree>
    <p:extLst>
      <p:ext uri="{BB962C8B-B14F-4D97-AF65-F5344CB8AC3E}">
        <p14:creationId xmlns:p14="http://schemas.microsoft.com/office/powerpoint/2010/main" val="12356487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RECEPTAÇÃO (</a:t>
            </a:r>
            <a:r>
              <a:rPr lang="pt-BR" dirty="0" err="1"/>
              <a:t>Arts</a:t>
            </a:r>
            <a:r>
              <a:rPr lang="pt-BR" dirty="0"/>
              <a:t>. 180 e 180-A)</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200" b="0" i="0" dirty="0">
                <a:effectLst/>
                <a:latin typeface="+mj-lt"/>
              </a:rPr>
              <a:t>CP 180 § 4º - A receptação é punível, ainda que desconhecido ou isento de pena o autor do crime de que proveio a coisa.            (Redação dada pela Lei nº 9.426, de 1996)</a:t>
            </a:r>
          </a:p>
          <a:p>
            <a:pPr marL="0" indent="0" algn="just">
              <a:buNone/>
            </a:pPr>
            <a:r>
              <a:rPr lang="pt-BR" sz="2200" b="0" i="0" dirty="0">
                <a:effectLst/>
                <a:latin typeface="+mj-lt"/>
              </a:rPr>
              <a:t>§ 5º - Na hipótese do § 3º, se o criminoso é primário, pode o juiz, tendo em consideração as circunstâncias, deixar de aplicar a pena. Na receptação dolosa aplica-se o disposto no § 2º do art. 155.             (Incluído pela Lei nº 9.426, de 1996)</a:t>
            </a:r>
          </a:p>
          <a:p>
            <a:pPr marL="0" indent="0" algn="just">
              <a:buNone/>
            </a:pPr>
            <a:r>
              <a:rPr lang="pt-BR" sz="2200" b="1" dirty="0">
                <a:effectLst/>
                <a:latin typeface="+mj-lt"/>
              </a:rPr>
              <a:t>Receptação majorada</a:t>
            </a:r>
            <a:endParaRPr lang="pt-BR" sz="2200" b="1" i="0" dirty="0">
              <a:effectLst/>
              <a:latin typeface="+mj-lt"/>
            </a:endParaRPr>
          </a:p>
          <a:p>
            <a:pPr marL="0" indent="0" algn="just">
              <a:buNone/>
            </a:pPr>
            <a:r>
              <a:rPr lang="pt-BR" sz="2200" b="0" i="0" dirty="0">
                <a:effectLst/>
                <a:latin typeface="+mj-lt"/>
              </a:rPr>
              <a:t>§ 6o  Tratando-se de bens do patrimônio da União, de Estado, do Distrito Federal, de Município ou de autarquia, fundação pública, empresa pública, sociedade de economia mista ou empresa concessionária de serviços públicos, </a:t>
            </a:r>
            <a:r>
              <a:rPr lang="pt-BR" sz="2200" b="1" i="0" dirty="0">
                <a:effectLst/>
                <a:latin typeface="+mj-lt"/>
              </a:rPr>
              <a:t>aplica-se em dobro a pena </a:t>
            </a:r>
            <a:r>
              <a:rPr lang="pt-BR" sz="2200" b="0" i="0" dirty="0">
                <a:effectLst/>
                <a:latin typeface="+mj-lt"/>
              </a:rPr>
              <a:t>prevista no caput deste artigo. </a:t>
            </a:r>
          </a:p>
        </p:txBody>
      </p:sp>
    </p:spTree>
    <p:extLst>
      <p:ext uri="{BB962C8B-B14F-4D97-AF65-F5344CB8AC3E}">
        <p14:creationId xmlns:p14="http://schemas.microsoft.com/office/powerpoint/2010/main" val="12333107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RECEPTAÇÃO (</a:t>
            </a:r>
            <a:r>
              <a:rPr lang="pt-BR" dirty="0" err="1"/>
              <a:t>Arts</a:t>
            </a:r>
            <a:r>
              <a:rPr lang="pt-BR" dirty="0"/>
              <a:t>. 180 e 180-A)</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2200" b="1" i="0" dirty="0">
                <a:effectLst/>
                <a:latin typeface="+mj-lt"/>
              </a:rPr>
              <a:t>Receptação de animal</a:t>
            </a:r>
          </a:p>
          <a:p>
            <a:pPr marL="0" indent="0" algn="just">
              <a:buNone/>
            </a:pPr>
            <a:endParaRPr lang="pt-BR" sz="2200" b="0" i="0" dirty="0">
              <a:effectLst/>
              <a:latin typeface="+mj-lt"/>
            </a:endParaRPr>
          </a:p>
          <a:p>
            <a:pPr marL="0" indent="0" algn="just">
              <a:buNone/>
            </a:pPr>
            <a:r>
              <a:rPr lang="pt-BR" sz="2200" b="0" i="0" dirty="0">
                <a:effectLst/>
                <a:latin typeface="+mj-lt"/>
              </a:rPr>
              <a:t>Art. 180-A.  Adquirir, receber, transportar, conduzir, ocultar, ter em depósito ou vender, com a finalidade de produção ou de comercialização, semovente domesticável de produção, ainda que abatido ou dividido em partes, que deve saber ser produto de crime:          (Incluído pela Lei nº 13.330, de 2016)</a:t>
            </a:r>
          </a:p>
          <a:p>
            <a:pPr marL="0" indent="0" algn="just">
              <a:buNone/>
            </a:pPr>
            <a:endParaRPr lang="pt-BR" sz="2200" b="0" i="0" dirty="0">
              <a:effectLst/>
              <a:latin typeface="+mj-lt"/>
            </a:endParaRPr>
          </a:p>
          <a:p>
            <a:pPr marL="0" indent="0" algn="just">
              <a:buNone/>
            </a:pPr>
            <a:r>
              <a:rPr lang="pt-BR" sz="2200" b="0" i="0" dirty="0">
                <a:effectLst/>
                <a:latin typeface="+mj-lt"/>
              </a:rPr>
              <a:t>Pena - reclusão, de 2 (dois) a 5 (cinco) anos, e multa.         (Incluído pela Lei nº 13.330, de 2016)</a:t>
            </a:r>
          </a:p>
        </p:txBody>
      </p:sp>
    </p:spTree>
    <p:extLst>
      <p:ext uri="{BB962C8B-B14F-4D97-AF65-F5344CB8AC3E}">
        <p14:creationId xmlns:p14="http://schemas.microsoft.com/office/powerpoint/2010/main" val="288852439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DISPOSIÇÕES GERAIS</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1800" b="1" i="0" dirty="0">
                <a:effectLst/>
                <a:latin typeface="+mj-lt"/>
              </a:rPr>
              <a:t>Escusas absolutórias:</a:t>
            </a:r>
          </a:p>
          <a:p>
            <a:pPr marL="0" indent="0" algn="just">
              <a:buNone/>
            </a:pPr>
            <a:r>
              <a:rPr lang="pt-BR" sz="1800" i="0" dirty="0">
                <a:effectLst/>
                <a:latin typeface="+mj-lt"/>
              </a:rPr>
              <a:t>Art. 181 - É isento de </a:t>
            </a:r>
            <a:r>
              <a:rPr lang="pt-BR" sz="1800" b="1" i="0" u="sng" dirty="0">
                <a:effectLst/>
                <a:latin typeface="+mj-lt"/>
              </a:rPr>
              <a:t>pena</a:t>
            </a:r>
            <a:r>
              <a:rPr lang="pt-BR" sz="1800" i="0" dirty="0">
                <a:effectLst/>
                <a:latin typeface="+mj-lt"/>
              </a:rPr>
              <a:t> quem comete qualquer dos crimes previstos neste título, em prejuízo:            (Vide Lei nº 10.741, de 2003)</a:t>
            </a:r>
          </a:p>
          <a:p>
            <a:pPr marL="0" indent="0" algn="just">
              <a:buNone/>
            </a:pPr>
            <a:r>
              <a:rPr lang="pt-BR" sz="1800" i="0" dirty="0">
                <a:effectLst/>
                <a:latin typeface="+mj-lt"/>
              </a:rPr>
              <a:t>I - do cônjuge, na constância da sociedade conjugal;</a:t>
            </a:r>
          </a:p>
          <a:p>
            <a:pPr marL="0" indent="0" algn="just">
              <a:buNone/>
            </a:pPr>
            <a:r>
              <a:rPr lang="pt-BR" sz="1800" i="0" dirty="0">
                <a:effectLst/>
                <a:latin typeface="+mj-lt"/>
              </a:rPr>
              <a:t>II - de ascendente ou descendente, seja o parentesco legítimo ou ilegítimo, seja civil ou natural.</a:t>
            </a:r>
          </a:p>
          <a:p>
            <a:pPr marL="0" indent="0" algn="just">
              <a:buNone/>
            </a:pPr>
            <a:r>
              <a:rPr lang="pt-BR" sz="1800" b="1" i="0" dirty="0">
                <a:effectLst/>
                <a:latin typeface="+mj-lt"/>
              </a:rPr>
              <a:t>Imunidade relativa: </a:t>
            </a:r>
          </a:p>
          <a:p>
            <a:pPr marL="0" indent="0" algn="just">
              <a:buNone/>
            </a:pPr>
            <a:r>
              <a:rPr lang="pt-BR" sz="1800" i="0" dirty="0">
                <a:effectLst/>
                <a:latin typeface="+mj-lt"/>
              </a:rPr>
              <a:t>Art. 182 - Somente se procede mediante representação, se o crime previsto neste título é cometido em prejuízo:          (Vide Lei nº 10.741, de 2003)</a:t>
            </a:r>
          </a:p>
          <a:p>
            <a:pPr marL="0" indent="0" algn="just">
              <a:buNone/>
            </a:pPr>
            <a:r>
              <a:rPr lang="pt-BR" sz="1800" i="0" dirty="0">
                <a:effectLst/>
                <a:latin typeface="+mj-lt"/>
              </a:rPr>
              <a:t> I - do cônjuge desquitado ou judicialmente separado;</a:t>
            </a:r>
          </a:p>
          <a:p>
            <a:pPr marL="0" indent="0" algn="just">
              <a:buNone/>
            </a:pPr>
            <a:r>
              <a:rPr lang="pt-BR" sz="1800" i="0" dirty="0">
                <a:effectLst/>
                <a:latin typeface="+mj-lt"/>
              </a:rPr>
              <a:t> II - de irmão, legítimo ou ilegítimo;</a:t>
            </a:r>
          </a:p>
          <a:p>
            <a:pPr marL="0" indent="0" algn="just">
              <a:buNone/>
            </a:pPr>
            <a:r>
              <a:rPr lang="pt-BR" sz="1800" i="0" dirty="0">
                <a:effectLst/>
                <a:latin typeface="+mj-lt"/>
              </a:rPr>
              <a:t>III - de tio ou sobrinho, com quem o agente coabita.</a:t>
            </a:r>
          </a:p>
        </p:txBody>
      </p:sp>
    </p:spTree>
    <p:extLst>
      <p:ext uri="{BB962C8B-B14F-4D97-AF65-F5344CB8AC3E}">
        <p14:creationId xmlns:p14="http://schemas.microsoft.com/office/powerpoint/2010/main" val="31426182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DISPOSIÇÕES GERAIS</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060848"/>
            <a:ext cx="10310811" cy="4260479"/>
          </a:xfrm>
        </p:spPr>
        <p:txBody>
          <a:bodyPr>
            <a:noAutofit/>
          </a:bodyPr>
          <a:lstStyle/>
          <a:p>
            <a:pPr marL="0" indent="0" algn="just">
              <a:buNone/>
            </a:pPr>
            <a:r>
              <a:rPr lang="pt-BR" sz="1800" b="1" i="0" dirty="0">
                <a:effectLst/>
                <a:latin typeface="+mj-lt"/>
              </a:rPr>
              <a:t>Art. 183 - Não se aplica o disposto nos dois artigos anteriores:</a:t>
            </a:r>
          </a:p>
          <a:p>
            <a:pPr marL="0" indent="0" algn="just">
              <a:buNone/>
            </a:pPr>
            <a:endParaRPr lang="pt-BR" sz="1800" b="1" i="0" dirty="0">
              <a:effectLst/>
              <a:latin typeface="+mj-lt"/>
            </a:endParaRPr>
          </a:p>
          <a:p>
            <a:pPr marL="0" indent="0" algn="just">
              <a:buNone/>
            </a:pPr>
            <a:r>
              <a:rPr lang="pt-BR" sz="1800" b="1" i="0" dirty="0">
                <a:effectLst/>
                <a:latin typeface="+mj-lt"/>
              </a:rPr>
              <a:t>I - se o crime é de roubo ou de extorsão, ou, em geral, quando haja emprego de grave ameaça ou violência à pessoa;</a:t>
            </a:r>
          </a:p>
          <a:p>
            <a:pPr marL="0" indent="0" algn="just">
              <a:buNone/>
            </a:pPr>
            <a:endParaRPr lang="pt-BR" sz="1800" b="1" i="0" dirty="0">
              <a:effectLst/>
              <a:latin typeface="+mj-lt"/>
            </a:endParaRPr>
          </a:p>
          <a:p>
            <a:pPr marL="0" indent="0" algn="just">
              <a:buNone/>
            </a:pPr>
            <a:r>
              <a:rPr lang="pt-BR" sz="1800" b="1" i="0" dirty="0">
                <a:effectLst/>
                <a:latin typeface="+mj-lt"/>
              </a:rPr>
              <a:t>II - ao estranho que participa do crime.</a:t>
            </a:r>
          </a:p>
          <a:p>
            <a:pPr marL="0" indent="0" algn="just">
              <a:buNone/>
            </a:pPr>
            <a:endParaRPr lang="pt-BR" sz="1800" b="1" i="0" dirty="0">
              <a:effectLst/>
              <a:latin typeface="+mj-lt"/>
            </a:endParaRPr>
          </a:p>
          <a:p>
            <a:pPr marL="0" indent="0" algn="just">
              <a:buNone/>
            </a:pPr>
            <a:r>
              <a:rPr lang="pt-BR" sz="1800" b="1" i="0" dirty="0">
                <a:effectLst/>
                <a:latin typeface="+mj-lt"/>
              </a:rPr>
              <a:t>III – se o crime é praticado contra pessoa com idade igual ou superior a 60 (sessenta) anos</a:t>
            </a:r>
            <a:endParaRPr lang="pt-BR" sz="1800" i="0" dirty="0">
              <a:effectLst/>
              <a:latin typeface="+mj-lt"/>
            </a:endParaRPr>
          </a:p>
        </p:txBody>
      </p:sp>
    </p:spTree>
    <p:extLst>
      <p:ext uri="{BB962C8B-B14F-4D97-AF65-F5344CB8AC3E}">
        <p14:creationId xmlns:p14="http://schemas.microsoft.com/office/powerpoint/2010/main" val="3866591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457063" lvl="1" indent="0">
              <a:buNone/>
            </a:pPr>
            <a:r>
              <a:rPr lang="pt-BR" b="1" dirty="0"/>
              <a:t>LATROCÍNIO E CONSUMAÇÃO:</a:t>
            </a:r>
          </a:p>
          <a:p>
            <a:pPr marL="457063" lvl="1" indent="0">
              <a:buNone/>
            </a:pPr>
            <a:endParaRPr lang="pt-BR" b="1" dirty="0"/>
          </a:p>
          <a:p>
            <a:pPr lvl="1">
              <a:buFontTx/>
              <a:buChar char="-"/>
            </a:pPr>
            <a:r>
              <a:rPr lang="pt-BR" b="1" dirty="0"/>
              <a:t>Morte e subtração consumadas: latrocínio consumado</a:t>
            </a:r>
          </a:p>
          <a:p>
            <a:pPr lvl="1">
              <a:buFontTx/>
              <a:buChar char="-"/>
            </a:pPr>
            <a:r>
              <a:rPr lang="pt-BR" b="1" dirty="0"/>
              <a:t>Morte e subtração tentadas: latrocínio tentado</a:t>
            </a:r>
          </a:p>
          <a:p>
            <a:pPr lvl="1">
              <a:buFontTx/>
              <a:buChar char="-"/>
            </a:pPr>
            <a:r>
              <a:rPr lang="pt-BR" b="1" dirty="0"/>
              <a:t>Morte consumada e subtração tentada: latrocínio consumado</a:t>
            </a:r>
          </a:p>
          <a:p>
            <a:pPr lvl="1">
              <a:buFontTx/>
              <a:buChar char="-"/>
            </a:pPr>
            <a:r>
              <a:rPr lang="pt-BR" b="1" dirty="0"/>
              <a:t>Morte tentada e subtração consumada: latrocínio tentado</a:t>
            </a:r>
          </a:p>
          <a:p>
            <a:pPr lvl="1">
              <a:buFontTx/>
              <a:buChar char="-"/>
            </a:pPr>
            <a:endParaRPr lang="pt-BR" b="1" dirty="0"/>
          </a:p>
          <a:p>
            <a:pPr marL="457063" lvl="1" indent="0">
              <a:buNone/>
            </a:pPr>
            <a:r>
              <a:rPr lang="pt-BR" b="1" u="sng" dirty="0"/>
              <a:t>*O ponto crucial é a ocorrência ou não do resultado morte</a:t>
            </a:r>
          </a:p>
          <a:p>
            <a:pPr lvl="1"/>
            <a:endParaRPr lang="pt-BR" b="1" u="sng" dirty="0"/>
          </a:p>
          <a:p>
            <a:pPr algn="just" fontAlgn="base"/>
            <a:r>
              <a:rPr lang="pt-BR" b="1" i="0" u="none" strike="noStrike" dirty="0">
                <a:effectLst>
                  <a:outerShdw blurRad="38100" dist="38100" dir="2700000" algn="tl">
                    <a:srgbClr val="000000">
                      <a:alpha val="43137"/>
                    </a:srgbClr>
                  </a:outerShdw>
                </a:effectLst>
                <a:latin typeface="+mj-lt"/>
                <a:hlinkClick r:id="rId2">
                  <a:extLst>
                    <a:ext uri="{A12FA001-AC4F-418D-AE19-62706E023703}">
                      <ahyp:hlinkClr xmlns:ahyp="http://schemas.microsoft.com/office/drawing/2018/hyperlinkcolor" val="tx"/>
                    </a:ext>
                  </a:extLst>
                </a:hlinkClick>
              </a:rPr>
              <a:t>STF, SÚMULA 610</a:t>
            </a:r>
            <a:r>
              <a:rPr lang="pt-BR" b="1" i="0" u="none" strike="noStrike" dirty="0">
                <a:effectLst>
                  <a:outerShdw blurRad="38100" dist="38100" dir="2700000" algn="tl">
                    <a:srgbClr val="000000">
                      <a:alpha val="43137"/>
                    </a:srgbClr>
                  </a:outerShdw>
                </a:effectLst>
                <a:latin typeface="+mj-lt"/>
              </a:rPr>
              <a:t>: </a:t>
            </a:r>
            <a:r>
              <a:rPr lang="pt-BR" b="0" i="0" dirty="0">
                <a:effectLst>
                  <a:outerShdw blurRad="38100" dist="38100" dir="2700000" algn="tl">
                    <a:srgbClr val="000000">
                      <a:alpha val="43137"/>
                    </a:srgbClr>
                  </a:outerShdw>
                </a:effectLst>
                <a:latin typeface="+mj-lt"/>
              </a:rPr>
              <a:t>Há crime de latrocínio, quando o homicídio se consuma, ainda que não realize o agente a subtração de bens da vítima.</a:t>
            </a:r>
          </a:p>
          <a:p>
            <a:pPr marL="457063" lvl="1" indent="0">
              <a:buNone/>
            </a:pPr>
            <a:endParaRPr lang="pt-BR" b="1" u="sng" dirty="0"/>
          </a:p>
        </p:txBody>
      </p:sp>
    </p:spTree>
    <p:extLst>
      <p:ext uri="{BB962C8B-B14F-4D97-AF65-F5344CB8AC3E}">
        <p14:creationId xmlns:p14="http://schemas.microsoft.com/office/powerpoint/2010/main" val="483240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ROUBO, LATROCÍNIO E EXTORSÃO (arts.157 a 160)</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a:xfrm>
            <a:off x="680145" y="2336872"/>
            <a:ext cx="10310811" cy="4260479"/>
          </a:xfrm>
        </p:spPr>
        <p:txBody>
          <a:bodyPr>
            <a:normAutofit/>
          </a:bodyPr>
          <a:lstStyle/>
          <a:p>
            <a:pPr marL="457063" lvl="1" indent="0">
              <a:buNone/>
            </a:pPr>
            <a:r>
              <a:rPr lang="pt-BR" b="1" dirty="0"/>
              <a:t>LATROCÍNIO E CONSUMAÇÃO:</a:t>
            </a:r>
          </a:p>
          <a:p>
            <a:pPr marL="457063" lvl="1" indent="0">
              <a:buNone/>
            </a:pPr>
            <a:endParaRPr lang="pt-BR" b="1" dirty="0"/>
          </a:p>
          <a:p>
            <a:pPr marL="457063" lvl="1" indent="0">
              <a:buNone/>
            </a:pPr>
            <a:r>
              <a:rPr lang="pt-BR" b="1" dirty="0"/>
              <a:t>*Ainda que o agente NÃO DESEJE A MORTE DA VÍTIMA ao empregar a violência, matando-a culposamente, estará consumado o LATROCÍNIO; crime preterdoloso (dolo quando ao roubo e culpa quanto ao resultado morte)</a:t>
            </a:r>
          </a:p>
          <a:p>
            <a:pPr marL="457063" lvl="1" indent="0">
              <a:buNone/>
            </a:pPr>
            <a:endParaRPr lang="pt-BR" b="1" dirty="0"/>
          </a:p>
          <a:p>
            <a:pPr marL="457063" lvl="1" indent="0">
              <a:buNone/>
            </a:pPr>
            <a:r>
              <a:rPr lang="pt-BR" b="1" dirty="0"/>
              <a:t>** Mesmo raciocínio se aplica no caso de LESÃO GRAVE causada culposamente; responderá pelo </a:t>
            </a:r>
            <a:r>
              <a:rPr lang="pt-BR" b="1" u="sng" dirty="0">
                <a:effectLst>
                  <a:outerShdw blurRad="38100" dist="38100" dir="2700000" algn="tl">
                    <a:srgbClr val="000000">
                      <a:alpha val="43137"/>
                    </a:srgbClr>
                  </a:outerShdw>
                </a:effectLst>
              </a:rPr>
              <a:t>roubo qualificado pela lesão grave; </a:t>
            </a:r>
            <a:r>
              <a:rPr lang="pt-BR" b="1" dirty="0"/>
              <a:t>crime preterdoloso;</a:t>
            </a:r>
          </a:p>
          <a:p>
            <a:pPr marL="457063" lvl="1" indent="0">
              <a:buNone/>
            </a:pPr>
            <a:endParaRPr lang="pt-BR" b="1" dirty="0"/>
          </a:p>
          <a:p>
            <a:pPr marL="457063" lvl="1" indent="0">
              <a:buNone/>
            </a:pPr>
            <a:endParaRPr lang="pt-BR" b="1" dirty="0"/>
          </a:p>
        </p:txBody>
      </p:sp>
    </p:spTree>
    <p:extLst>
      <p:ext uri="{BB962C8B-B14F-4D97-AF65-F5344CB8AC3E}">
        <p14:creationId xmlns:p14="http://schemas.microsoft.com/office/powerpoint/2010/main" val="1491582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erlim">
  <a:themeElements>
    <a:clrScheme name="Berlim">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m">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m">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ppt/theme/theme2.xml><?xml version="1.0" encoding="utf-8"?>
<a:theme xmlns:a="http://schemas.openxmlformats.org/drawingml/2006/main" name="Tema do Office">
  <a:themeElements>
    <a:clrScheme name="BooksClassic_16x9">
      <a:dk1>
        <a:srgbClr val="6A3A20"/>
      </a:dk1>
      <a:lt1>
        <a:sysClr val="window" lastClr="FFFFFF"/>
      </a:lt1>
      <a:dk2>
        <a:srgbClr val="000000"/>
      </a:dk2>
      <a:lt2>
        <a:srgbClr val="FFEDB9"/>
      </a:lt2>
      <a:accent1>
        <a:srgbClr val="6A3A20"/>
      </a:accent1>
      <a:accent2>
        <a:srgbClr val="B4914C"/>
      </a:accent2>
      <a:accent3>
        <a:srgbClr val="610606"/>
      </a:accent3>
      <a:accent4>
        <a:srgbClr val="2B3742"/>
      </a:accent4>
      <a:accent5>
        <a:srgbClr val="787A41"/>
      </a:accent5>
      <a:accent6>
        <a:srgbClr val="B95E14"/>
      </a:accent6>
      <a:hlink>
        <a:srgbClr val="2B3742"/>
      </a:hlink>
      <a:folHlink>
        <a:srgbClr val="C1A56D"/>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ema do Office">
  <a:themeElements>
    <a:clrScheme name="BooksClassic_16x9">
      <a:dk1>
        <a:srgbClr val="6A3A20"/>
      </a:dk1>
      <a:lt1>
        <a:sysClr val="window" lastClr="FFFFFF"/>
      </a:lt1>
      <a:dk2>
        <a:srgbClr val="000000"/>
      </a:dk2>
      <a:lt2>
        <a:srgbClr val="FFEDB9"/>
      </a:lt2>
      <a:accent1>
        <a:srgbClr val="6A3A20"/>
      </a:accent1>
      <a:accent2>
        <a:srgbClr val="B4914C"/>
      </a:accent2>
      <a:accent3>
        <a:srgbClr val="610606"/>
      </a:accent3>
      <a:accent4>
        <a:srgbClr val="2B3742"/>
      </a:accent4>
      <a:accent5>
        <a:srgbClr val="787A41"/>
      </a:accent5>
      <a:accent6>
        <a:srgbClr val="B95E14"/>
      </a:accent6>
      <a:hlink>
        <a:srgbClr val="2B3742"/>
      </a:hlink>
      <a:folHlink>
        <a:srgbClr val="C1A56D"/>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false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1360476</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 xsi:nil="true"/>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2011-12-12T13:37:00+00:00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2035-01-01T08:00:00+00:00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TP102801058</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706496</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REDMOND\v-soujap</DisplayName>
        <AccountId>1954</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14</OriginalRelease>
    <TPLaunchHelpLinkType xmlns="4873beb7-5857-4685-be1f-d57550cc96cc">Template</TPLaunchHelpLinkType>
    <LocalizationTagsTaxHTField0 xmlns="4873beb7-5857-4685-be1f-d57550cc96cc">
      <Terms xmlns="http://schemas.microsoft.com/office/infopath/2007/PartnerControls"/>
    </LocalizationTagsTaxHTField0>
    <LocMarketGroupTiers2 xmlns="4873beb7-5857-4685-be1f-d57550cc96cc" xsi:nil="true"/>
  </documentManagement>
</p:propertie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ED80E12-3BE9-4746-820E-FFB249F467F2}">
  <ds:schemaRefs>
    <ds:schemaRef ds:uri="http://purl.org/dc/elements/1.1/"/>
    <ds:schemaRef ds:uri="http://schemas.microsoft.com/office/2006/metadata/properties"/>
    <ds:schemaRef ds:uri="http://purl.org/dc/term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8D003AC8-209A-4321-A17C-1B7A20643390}">
  <ds:schemaRefs>
    <ds:schemaRef ds:uri="http://schemas.microsoft.com/sharepoint/v3/contenttype/forms"/>
  </ds:schemaRefs>
</ds:datastoreItem>
</file>

<file path=customXml/itemProps3.xml><?xml version="1.0" encoding="utf-8"?>
<ds:datastoreItem xmlns:ds="http://schemas.openxmlformats.org/officeDocument/2006/customXml" ds:itemID="{83ED4759-CFDD-43F0-817C-11D9197192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TM04033917[[fn=Berlim]]</Template>
  <TotalTime>6324</TotalTime>
  <Words>8863</Words>
  <Application>Microsoft Office PowerPoint</Application>
  <PresentationFormat>Personalizar</PresentationFormat>
  <Paragraphs>501</Paragraphs>
  <Slides>76</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76</vt:i4>
      </vt:variant>
    </vt:vector>
  </HeadingPairs>
  <TitlesOfParts>
    <vt:vector size="82" baseType="lpstr">
      <vt:lpstr>Arial</vt:lpstr>
      <vt:lpstr>Constantia</vt:lpstr>
      <vt:lpstr>Times New Roman</vt:lpstr>
      <vt:lpstr>Trebuchet MS</vt:lpstr>
      <vt:lpstr>Verdana</vt:lpstr>
      <vt:lpstr>Berlim</vt:lpstr>
      <vt:lpstr>DIREITO PENAL: CRIMES CONTRA O PATRIMÔNIO II</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ROUBO, LATROCÍNIO E EXTORSÃO (arts.157 a 160)</vt:lpstr>
      <vt:lpstr>USURPAÇÃO (arts. 161 e 162)</vt:lpstr>
      <vt:lpstr>DANO (arts.163)</vt:lpstr>
      <vt:lpstr>DANO (arts.163)</vt:lpstr>
      <vt:lpstr>DANO (arts.163)</vt:lpstr>
      <vt:lpstr>DANO (arts.163)</vt:lpstr>
      <vt:lpstr>DANO (arts.163)</vt:lpstr>
      <vt:lpstr>DANO (arts.163)</vt:lpstr>
      <vt:lpstr>DANO (arts.163)</vt:lpstr>
      <vt:lpstr>DANO (arts.163)</vt:lpstr>
      <vt:lpstr>Introdução ou abandono de animais em propriedade alheia (Art.164)</vt:lpstr>
      <vt:lpstr>Arts.165 e 166 – Tacitamente revogados</vt:lpstr>
      <vt:lpstr>AÇÃO PENAL NOS CRIMES DE DANO:</vt:lpstr>
      <vt:lpstr>APROPRIAÇÃO INDÉBITA (Arts. 168 a 170)</vt:lpstr>
      <vt:lpstr>APROPRIAÇÃO INDÉBITA (Arts. 168 a 170)</vt:lpstr>
      <vt:lpstr>APROPRIAÇÃO INDÉBITA (Arts. 168 a 170)</vt:lpstr>
      <vt:lpstr>APROPRIAÇÃO INDÉBITA (Arts. 168 a 170)</vt:lpstr>
      <vt:lpstr>APROPRIAÇÃO INDÉBITA (Arts. 168 a 170)</vt:lpstr>
      <vt:lpstr>APROPRIAÇÃO INDÉBITA (Arts. 168 a 170)</vt:lpstr>
      <vt:lpstr>APROPRIAÇÃO INDÉBITA (Arts. 168 a 170)</vt:lpstr>
      <vt:lpstr>APROPRIAÇÃO INDÉBITA (Arts. 168 a 170)</vt:lpstr>
      <vt:lpstr>APROPRIAÇÃO INDÉBITA (Arts. 168 a 170)</vt:lpstr>
      <vt:lpstr>APROPRIAÇÃO INDÉBITA (Arts. 168 a 170)</vt:lpstr>
      <vt:lpstr>APROPRIAÇÃO INDÉBITA (Arts. 168 a 170)</vt:lpstr>
      <vt:lpstr>ESTELIONATO E OUTRAS FRAUDES (Arts. 171 a 179)</vt:lpstr>
      <vt:lpstr>ESTELIONATO E OUTRAS FRAUDES (Arts. 171 a 179)</vt:lpstr>
      <vt:lpstr>ESTELIONATO E OUTRAS FRAUDES (Arts. 171 a 179)</vt:lpstr>
      <vt:lpstr>ESTELIONATO E OUTRAS FRAUDES (Arts. 171 a 179)</vt:lpstr>
      <vt:lpstr>ESTELIONATO E OUTRAS FRAUDES (Arts. 171 a 179)</vt:lpstr>
      <vt:lpstr>ESTELIONATO E OUTRAS FRAUDES (Arts. 171 a 179)</vt:lpstr>
      <vt:lpstr>ESTELIONATO E OUTRAS FRAUDES (Arts. 171 a 179)</vt:lpstr>
      <vt:lpstr>ESTELIONATO E OUTRAS FRAUDES (Arts. 171 a 179)</vt:lpstr>
      <vt:lpstr>ESTELIONATO E OUTRAS FRAUDES (Arts. 171 a 179)</vt:lpstr>
      <vt:lpstr>ESTELIONATO E OUTRAS FRAUDES (Arts. 171 a 179)</vt:lpstr>
      <vt:lpstr>ESTELIONATO E OUTRAS FRAUDES (Arts. 171 a 179)</vt:lpstr>
      <vt:lpstr>ESTELIONATO E OUTRAS FRAUDES (Arts. 171 a 179)</vt:lpstr>
      <vt:lpstr>ESTELIONATO E OUTRAS FRAUDES (Arts. 171 a 179)</vt:lpstr>
      <vt:lpstr>ESTELIONATO E OUTRAS FRAUDES (Arts. 171 a 179)</vt:lpstr>
      <vt:lpstr>RECEPTAÇÃO (Arts. 180 e 180-A)</vt:lpstr>
      <vt:lpstr>RECEPTAÇÃO (Arts. 180 e 180-A)</vt:lpstr>
      <vt:lpstr>RECEPTAÇÃO (Arts. 180 e 180-A)</vt:lpstr>
      <vt:lpstr>RECEPTAÇÃO (Arts. 180 e 180-A)</vt:lpstr>
      <vt:lpstr>RECEPTAÇÃO (Arts. 180 e 180-A)</vt:lpstr>
      <vt:lpstr>DISPOSIÇÕES GERAIS</vt:lpstr>
      <vt:lpstr>DISPOSIÇÕES GERAIS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DEFESA DA DIVERSIDADE E DEFENSORIA PÚBLICA</dc:title>
  <dc:creator>Bruno Bortolucci Baghim</dc:creator>
  <cp:lastModifiedBy>Bruno Bortolucci Baghim</cp:lastModifiedBy>
  <cp:revision>164</cp:revision>
  <dcterms:created xsi:type="dcterms:W3CDTF">2017-08-31T03:08:27Z</dcterms:created>
  <dcterms:modified xsi:type="dcterms:W3CDTF">2022-10-25T00:56:29Z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