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257" r:id="rId3"/>
    <p:sldId id="285" r:id="rId4"/>
    <p:sldId id="260" r:id="rId5"/>
    <p:sldId id="258" r:id="rId6"/>
    <p:sldId id="283" r:id="rId7"/>
    <p:sldId id="259" r:id="rId8"/>
    <p:sldId id="284" r:id="rId9"/>
    <p:sldId id="261" r:id="rId10"/>
    <p:sldId id="262" r:id="rId11"/>
    <p:sldId id="263" r:id="rId12"/>
    <p:sldId id="264" r:id="rId13"/>
    <p:sldId id="287" r:id="rId14"/>
    <p:sldId id="288" r:id="rId15"/>
    <p:sldId id="286" r:id="rId16"/>
    <p:sldId id="291" r:id="rId17"/>
    <p:sldId id="266" r:id="rId18"/>
    <p:sldId id="270" r:id="rId19"/>
    <p:sldId id="271" r:id="rId20"/>
    <p:sldId id="267" r:id="rId21"/>
    <p:sldId id="274" r:id="rId22"/>
    <p:sldId id="275" r:id="rId23"/>
    <p:sldId id="276" r:id="rId24"/>
    <p:sldId id="277" r:id="rId25"/>
    <p:sldId id="278" r:id="rId26"/>
    <p:sldId id="269" r:id="rId27"/>
    <p:sldId id="297" r:id="rId28"/>
    <p:sldId id="298" r:id="rId29"/>
    <p:sldId id="299" r:id="rId30"/>
    <p:sldId id="303" r:id="rId31"/>
    <p:sldId id="300" r:id="rId32"/>
    <p:sldId id="308" r:id="rId33"/>
    <p:sldId id="302" r:id="rId34"/>
    <p:sldId id="301" r:id="rId35"/>
    <p:sldId id="306" r:id="rId36"/>
    <p:sldId id="304" r:id="rId37"/>
    <p:sldId id="305" r:id="rId38"/>
    <p:sldId id="273" r:id="rId39"/>
    <p:sldId id="307" r:id="rId40"/>
    <p:sldId id="295" r:id="rId41"/>
    <p:sldId id="279" r:id="rId42"/>
    <p:sldId id="280" r:id="rId43"/>
    <p:sldId id="309" r:id="rId44"/>
    <p:sldId id="310" r:id="rId45"/>
    <p:sldId id="281" r:id="rId46"/>
    <p:sldId id="292" r:id="rId47"/>
    <p:sldId id="312" r:id="rId48"/>
    <p:sldId id="316" r:id="rId49"/>
    <p:sldId id="317" r:id="rId50"/>
    <p:sldId id="319" r:id="rId51"/>
    <p:sldId id="320" r:id="rId52"/>
    <p:sldId id="321" r:id="rId53"/>
    <p:sldId id="327" r:id="rId54"/>
    <p:sldId id="318" r:id="rId55"/>
    <p:sldId id="326" r:id="rId56"/>
    <p:sldId id="322" r:id="rId57"/>
    <p:sldId id="323" r:id="rId58"/>
    <p:sldId id="324" r:id="rId59"/>
    <p:sldId id="325" r:id="rId60"/>
    <p:sldId id="328" r:id="rId61"/>
    <p:sldId id="329" r:id="rId62"/>
    <p:sldId id="330" r:id="rId63"/>
    <p:sldId id="331" r:id="rId64"/>
    <p:sldId id="332" r:id="rId65"/>
    <p:sldId id="359" r:id="rId66"/>
    <p:sldId id="333" r:id="rId67"/>
    <p:sldId id="334" r:id="rId68"/>
    <p:sldId id="338" r:id="rId69"/>
    <p:sldId id="360" r:id="rId70"/>
    <p:sldId id="340" r:id="rId71"/>
    <p:sldId id="337" r:id="rId72"/>
    <p:sldId id="341" r:id="rId73"/>
    <p:sldId id="339" r:id="rId74"/>
    <p:sldId id="342" r:id="rId75"/>
    <p:sldId id="343" r:id="rId76"/>
    <p:sldId id="344" r:id="rId77"/>
    <p:sldId id="345" r:id="rId78"/>
    <p:sldId id="350" r:id="rId79"/>
    <p:sldId id="349" r:id="rId80"/>
    <p:sldId id="347" r:id="rId81"/>
    <p:sldId id="351" r:id="rId82"/>
    <p:sldId id="352" r:id="rId83"/>
    <p:sldId id="353" r:id="rId84"/>
    <p:sldId id="354" r:id="rId85"/>
    <p:sldId id="355" r:id="rId86"/>
    <p:sldId id="356" r:id="rId87"/>
    <p:sldId id="357" r:id="rId88"/>
    <p:sldId id="358" r:id="rId8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iago" userId="fa5a69faaf95a280" providerId="LiveId" clId="{6F7D7874-DB66-43DB-ACC9-EC257878BEDA}"/>
    <pc:docChg chg="undo custSel addSld modSld sldOrd">
      <pc:chgData name="Thiago" userId="fa5a69faaf95a280" providerId="LiveId" clId="{6F7D7874-DB66-43DB-ACC9-EC257878BEDA}" dt="2021-11-19T16:26:24.528" v="2670" actId="20577"/>
      <pc:docMkLst>
        <pc:docMk/>
      </pc:docMkLst>
      <pc:sldChg chg="modSp mod">
        <pc:chgData name="Thiago" userId="fa5a69faaf95a280" providerId="LiveId" clId="{6F7D7874-DB66-43DB-ACC9-EC257878BEDA}" dt="2021-11-19T02:34:01.385" v="1248" actId="27636"/>
        <pc:sldMkLst>
          <pc:docMk/>
          <pc:sldMk cId="2723793889" sldId="257"/>
        </pc:sldMkLst>
        <pc:spChg chg="mod">
          <ac:chgData name="Thiago" userId="fa5a69faaf95a280" providerId="LiveId" clId="{6F7D7874-DB66-43DB-ACC9-EC257878BEDA}" dt="2021-11-19T02:34:01.385" v="1248" actId="27636"/>
          <ac:spMkLst>
            <pc:docMk/>
            <pc:sldMk cId="2723793889" sldId="257"/>
            <ac:spMk id="3" creationId="{A4BEAFF8-92D2-4ACD-8A25-5153B62EEABD}"/>
          </ac:spMkLst>
        </pc:spChg>
      </pc:sldChg>
      <pc:sldChg chg="modSp mod">
        <pc:chgData name="Thiago" userId="fa5a69faaf95a280" providerId="LiveId" clId="{6F7D7874-DB66-43DB-ACC9-EC257878BEDA}" dt="2021-11-19T02:32:48.412" v="1216"/>
        <pc:sldMkLst>
          <pc:docMk/>
          <pc:sldMk cId="2225938735" sldId="258"/>
        </pc:sldMkLst>
        <pc:spChg chg="mod">
          <ac:chgData name="Thiago" userId="fa5a69faaf95a280" providerId="LiveId" clId="{6F7D7874-DB66-43DB-ACC9-EC257878BEDA}" dt="2021-11-19T02:32:48.412" v="1216"/>
          <ac:spMkLst>
            <pc:docMk/>
            <pc:sldMk cId="2225938735" sldId="258"/>
            <ac:spMk id="3" creationId="{A4BEAFF8-92D2-4ACD-8A25-5153B62EEABD}"/>
          </ac:spMkLst>
        </pc:spChg>
      </pc:sldChg>
      <pc:sldChg chg="modSp mod">
        <pc:chgData name="Thiago" userId="fa5a69faaf95a280" providerId="LiveId" clId="{6F7D7874-DB66-43DB-ACC9-EC257878BEDA}" dt="2021-11-19T02:26:36.509" v="1206" actId="20577"/>
        <pc:sldMkLst>
          <pc:docMk/>
          <pc:sldMk cId="708553995" sldId="259"/>
        </pc:sldMkLst>
        <pc:spChg chg="mod">
          <ac:chgData name="Thiago" userId="fa5a69faaf95a280" providerId="LiveId" clId="{6F7D7874-DB66-43DB-ACC9-EC257878BEDA}" dt="2021-11-19T02:26:36.509" v="1206" actId="20577"/>
          <ac:spMkLst>
            <pc:docMk/>
            <pc:sldMk cId="708553995" sldId="259"/>
            <ac:spMk id="2" creationId="{78174EC3-0FF8-44A2-BE84-3D31C66105D7}"/>
          </ac:spMkLst>
        </pc:spChg>
        <pc:spChg chg="mod">
          <ac:chgData name="Thiago" userId="fa5a69faaf95a280" providerId="LiveId" clId="{6F7D7874-DB66-43DB-ACC9-EC257878BEDA}" dt="2021-11-19T02:14:53.521" v="1192" actId="20577"/>
          <ac:spMkLst>
            <pc:docMk/>
            <pc:sldMk cId="708553995" sldId="259"/>
            <ac:spMk id="3" creationId="{A4BEAFF8-92D2-4ACD-8A25-5153B62EEABD}"/>
          </ac:spMkLst>
        </pc:spChg>
      </pc:sldChg>
      <pc:sldChg chg="modSp mod ord">
        <pc:chgData name="Thiago" userId="fa5a69faaf95a280" providerId="LiveId" clId="{6F7D7874-DB66-43DB-ACC9-EC257878BEDA}" dt="2021-11-19T01:39:01.870" v="459"/>
        <pc:sldMkLst>
          <pc:docMk/>
          <pc:sldMk cId="1273215438" sldId="260"/>
        </pc:sldMkLst>
        <pc:spChg chg="mod">
          <ac:chgData name="Thiago" userId="fa5a69faaf95a280" providerId="LiveId" clId="{6F7D7874-DB66-43DB-ACC9-EC257878BEDA}" dt="2021-11-19T01:38:44.557" v="457" actId="20577"/>
          <ac:spMkLst>
            <pc:docMk/>
            <pc:sldMk cId="1273215438" sldId="260"/>
            <ac:spMk id="3" creationId="{A4BEAFF8-92D2-4ACD-8A25-5153B62EEABD}"/>
          </ac:spMkLst>
        </pc:spChg>
      </pc:sldChg>
      <pc:sldChg chg="modSp mod">
        <pc:chgData name="Thiago" userId="fa5a69faaf95a280" providerId="LiveId" clId="{6F7D7874-DB66-43DB-ACC9-EC257878BEDA}" dt="2021-11-19T16:25:21.156" v="2405" actId="20577"/>
        <pc:sldMkLst>
          <pc:docMk/>
          <pc:sldMk cId="2870778173" sldId="272"/>
        </pc:sldMkLst>
        <pc:spChg chg="mod">
          <ac:chgData name="Thiago" userId="fa5a69faaf95a280" providerId="LiveId" clId="{6F7D7874-DB66-43DB-ACC9-EC257878BEDA}" dt="2021-11-19T16:25:21.156" v="2405" actId="20577"/>
          <ac:spMkLst>
            <pc:docMk/>
            <pc:sldMk cId="2870778173" sldId="272"/>
            <ac:spMk id="3" creationId="{E6BADD72-575C-436B-B8EC-D491A3BBC34C}"/>
          </ac:spMkLst>
        </pc:spChg>
      </pc:sldChg>
      <pc:sldChg chg="modSp mod">
        <pc:chgData name="Thiago" userId="fa5a69faaf95a280" providerId="LiveId" clId="{6F7D7874-DB66-43DB-ACC9-EC257878BEDA}" dt="2021-11-19T02:59:30.308" v="2263" actId="27636"/>
        <pc:sldMkLst>
          <pc:docMk/>
          <pc:sldMk cId="792386315" sldId="281"/>
        </pc:sldMkLst>
        <pc:spChg chg="mod">
          <ac:chgData name="Thiago" userId="fa5a69faaf95a280" providerId="LiveId" clId="{6F7D7874-DB66-43DB-ACC9-EC257878BEDA}" dt="2021-11-19T02:46:25.444" v="1870" actId="20577"/>
          <ac:spMkLst>
            <pc:docMk/>
            <pc:sldMk cId="792386315" sldId="281"/>
            <ac:spMk id="2" creationId="{78174EC3-0FF8-44A2-BE84-3D31C66105D7}"/>
          </ac:spMkLst>
        </pc:spChg>
        <pc:spChg chg="mod">
          <ac:chgData name="Thiago" userId="fa5a69faaf95a280" providerId="LiveId" clId="{6F7D7874-DB66-43DB-ACC9-EC257878BEDA}" dt="2021-11-19T02:59:30.308" v="2263" actId="27636"/>
          <ac:spMkLst>
            <pc:docMk/>
            <pc:sldMk cId="792386315" sldId="281"/>
            <ac:spMk id="3" creationId="{A4BEAFF8-92D2-4ACD-8A25-5153B62EEABD}"/>
          </ac:spMkLst>
        </pc:spChg>
      </pc:sldChg>
      <pc:sldChg chg="modSp add mod">
        <pc:chgData name="Thiago" userId="fa5a69faaf95a280" providerId="LiveId" clId="{6F7D7874-DB66-43DB-ACC9-EC257878BEDA}" dt="2021-11-19T02:58:22.795" v="2250" actId="27636"/>
        <pc:sldMkLst>
          <pc:docMk/>
          <pc:sldMk cId="729853331" sldId="282"/>
        </pc:sldMkLst>
        <pc:spChg chg="mod">
          <ac:chgData name="Thiago" userId="fa5a69faaf95a280" providerId="LiveId" clId="{6F7D7874-DB66-43DB-ACC9-EC257878BEDA}" dt="2021-11-19T02:58:22.795" v="2250" actId="27636"/>
          <ac:spMkLst>
            <pc:docMk/>
            <pc:sldMk cId="729853331" sldId="282"/>
            <ac:spMk id="3" creationId="{A4BEAFF8-92D2-4ACD-8A25-5153B62EEABD}"/>
          </ac:spMkLst>
        </pc:spChg>
      </pc:sldChg>
      <pc:sldChg chg="modSp add mod">
        <pc:chgData name="Thiago" userId="fa5a69faaf95a280" providerId="LiveId" clId="{6F7D7874-DB66-43DB-ACC9-EC257878BEDA}" dt="2021-11-19T02:33:24.113" v="1243" actId="20577"/>
        <pc:sldMkLst>
          <pc:docMk/>
          <pc:sldMk cId="2576694757" sldId="283"/>
        </pc:sldMkLst>
        <pc:spChg chg="mod">
          <ac:chgData name="Thiago" userId="fa5a69faaf95a280" providerId="LiveId" clId="{6F7D7874-DB66-43DB-ACC9-EC257878BEDA}" dt="2021-11-19T02:14:00.212" v="1136" actId="20577"/>
          <ac:spMkLst>
            <pc:docMk/>
            <pc:sldMk cId="2576694757" sldId="283"/>
            <ac:spMk id="2" creationId="{78174EC3-0FF8-44A2-BE84-3D31C66105D7}"/>
          </ac:spMkLst>
        </pc:spChg>
        <pc:spChg chg="mod">
          <ac:chgData name="Thiago" userId="fa5a69faaf95a280" providerId="LiveId" clId="{6F7D7874-DB66-43DB-ACC9-EC257878BEDA}" dt="2021-11-19T02:33:24.113" v="1243" actId="20577"/>
          <ac:spMkLst>
            <pc:docMk/>
            <pc:sldMk cId="2576694757" sldId="283"/>
            <ac:spMk id="3" creationId="{A4BEAFF8-92D2-4ACD-8A25-5153B62EEABD}"/>
          </ac:spMkLst>
        </pc:spChg>
      </pc:sldChg>
      <pc:sldChg chg="modSp add mod">
        <pc:chgData name="Thiago" userId="fa5a69faaf95a280" providerId="LiveId" clId="{6F7D7874-DB66-43DB-ACC9-EC257878BEDA}" dt="2021-11-19T16:26:24.528" v="2670" actId="20577"/>
        <pc:sldMkLst>
          <pc:docMk/>
          <pc:sldMk cId="1015973601" sldId="284"/>
        </pc:sldMkLst>
        <pc:spChg chg="mod">
          <ac:chgData name="Thiago" userId="fa5a69faaf95a280" providerId="LiveId" clId="{6F7D7874-DB66-43DB-ACC9-EC257878BEDA}" dt="2021-11-19T16:26:24.528" v="2670" actId="20577"/>
          <ac:spMkLst>
            <pc:docMk/>
            <pc:sldMk cId="1015973601" sldId="284"/>
            <ac:spMk id="3" creationId="{A4BEAFF8-92D2-4ACD-8A25-5153B62EEABD}"/>
          </ac:spMkLst>
        </pc:spChg>
      </pc:sldChg>
      <pc:sldChg chg="modSp add mod">
        <pc:chgData name="Thiago" userId="fa5a69faaf95a280" providerId="LiveId" clId="{6F7D7874-DB66-43DB-ACC9-EC257878BEDA}" dt="2021-11-19T02:39:50.496" v="1548" actId="27636"/>
        <pc:sldMkLst>
          <pc:docMk/>
          <pc:sldMk cId="1161820941" sldId="285"/>
        </pc:sldMkLst>
        <pc:spChg chg="mod">
          <ac:chgData name="Thiago" userId="fa5a69faaf95a280" providerId="LiveId" clId="{6F7D7874-DB66-43DB-ACC9-EC257878BEDA}" dt="2021-11-19T02:39:50.496" v="1548" actId="27636"/>
          <ac:spMkLst>
            <pc:docMk/>
            <pc:sldMk cId="1161820941" sldId="285"/>
            <ac:spMk id="3" creationId="{A4BEAFF8-92D2-4ACD-8A25-5153B62EEABD}"/>
          </ac:spMkLst>
        </pc:spChg>
      </pc:sldChg>
      <pc:sldChg chg="modSp add mod">
        <pc:chgData name="Thiago" userId="fa5a69faaf95a280" providerId="LiveId" clId="{6F7D7874-DB66-43DB-ACC9-EC257878BEDA}" dt="2021-11-19T02:42:59.591" v="1811" actId="20577"/>
        <pc:sldMkLst>
          <pc:docMk/>
          <pc:sldMk cId="4200854385" sldId="286"/>
        </pc:sldMkLst>
        <pc:spChg chg="mod">
          <ac:chgData name="Thiago" userId="fa5a69faaf95a280" providerId="LiveId" clId="{6F7D7874-DB66-43DB-ACC9-EC257878BEDA}" dt="2021-11-19T02:42:59.591" v="1811" actId="20577"/>
          <ac:spMkLst>
            <pc:docMk/>
            <pc:sldMk cId="4200854385" sldId="286"/>
            <ac:spMk id="3" creationId="{A4BEAFF8-92D2-4ACD-8A25-5153B62EEABD}"/>
          </ac:spMkLst>
        </pc:spChg>
      </pc:sldChg>
      <pc:sldChg chg="modSp add mod">
        <pc:chgData name="Thiago" userId="fa5a69faaf95a280" providerId="LiveId" clId="{6F7D7874-DB66-43DB-ACC9-EC257878BEDA}" dt="2021-11-19T02:42:30.766" v="1797" actId="27636"/>
        <pc:sldMkLst>
          <pc:docMk/>
          <pc:sldMk cId="500138929" sldId="287"/>
        </pc:sldMkLst>
        <pc:spChg chg="mod">
          <ac:chgData name="Thiago" userId="fa5a69faaf95a280" providerId="LiveId" clId="{6F7D7874-DB66-43DB-ACC9-EC257878BEDA}" dt="2021-11-19T02:42:30.766" v="1797" actId="27636"/>
          <ac:spMkLst>
            <pc:docMk/>
            <pc:sldMk cId="500138929" sldId="287"/>
            <ac:spMk id="3" creationId="{A4BEAFF8-92D2-4ACD-8A25-5153B62EEABD}"/>
          </ac:spMkLst>
        </pc:spChg>
      </pc:sldChg>
      <pc:sldChg chg="modSp add mod">
        <pc:chgData name="Thiago" userId="fa5a69faaf95a280" providerId="LiveId" clId="{6F7D7874-DB66-43DB-ACC9-EC257878BEDA}" dt="2021-11-19T02:44:22.471" v="1821" actId="113"/>
        <pc:sldMkLst>
          <pc:docMk/>
          <pc:sldMk cId="4059441559" sldId="288"/>
        </pc:sldMkLst>
        <pc:spChg chg="mod">
          <ac:chgData name="Thiago" userId="fa5a69faaf95a280" providerId="LiveId" clId="{6F7D7874-DB66-43DB-ACC9-EC257878BEDA}" dt="2021-11-19T02:44:22.471" v="1821" actId="113"/>
          <ac:spMkLst>
            <pc:docMk/>
            <pc:sldMk cId="4059441559" sldId="288"/>
            <ac:spMk id="3" creationId="{A4BEAFF8-92D2-4ACD-8A25-5153B62EEABD}"/>
          </ac:spMkLst>
        </pc:spChg>
      </pc:sldChg>
      <pc:sldChg chg="modSp add mod">
        <pc:chgData name="Thiago" userId="fa5a69faaf95a280" providerId="LiveId" clId="{6F7D7874-DB66-43DB-ACC9-EC257878BEDA}" dt="2021-11-19T02:56:06.502" v="2159" actId="27636"/>
        <pc:sldMkLst>
          <pc:docMk/>
          <pc:sldMk cId="821529596" sldId="289"/>
        </pc:sldMkLst>
        <pc:spChg chg="mod">
          <ac:chgData name="Thiago" userId="fa5a69faaf95a280" providerId="LiveId" clId="{6F7D7874-DB66-43DB-ACC9-EC257878BEDA}" dt="2021-11-19T02:50:54.659" v="1973" actId="20577"/>
          <ac:spMkLst>
            <pc:docMk/>
            <pc:sldMk cId="821529596" sldId="289"/>
            <ac:spMk id="2" creationId="{78174EC3-0FF8-44A2-BE84-3D31C66105D7}"/>
          </ac:spMkLst>
        </pc:spChg>
        <pc:spChg chg="mod">
          <ac:chgData name="Thiago" userId="fa5a69faaf95a280" providerId="LiveId" clId="{6F7D7874-DB66-43DB-ACC9-EC257878BEDA}" dt="2021-11-19T02:56:06.502" v="2159" actId="27636"/>
          <ac:spMkLst>
            <pc:docMk/>
            <pc:sldMk cId="821529596" sldId="289"/>
            <ac:spMk id="3" creationId="{A4BEAFF8-92D2-4ACD-8A25-5153B62EEABD}"/>
          </ac:spMkLst>
        </pc:spChg>
      </pc:sldChg>
      <pc:sldChg chg="modSp add mod">
        <pc:chgData name="Thiago" userId="fa5a69faaf95a280" providerId="LiveId" clId="{6F7D7874-DB66-43DB-ACC9-EC257878BEDA}" dt="2021-11-19T02:51:07.737" v="1981" actId="27636"/>
        <pc:sldMkLst>
          <pc:docMk/>
          <pc:sldMk cId="1525183417" sldId="290"/>
        </pc:sldMkLst>
        <pc:spChg chg="mod">
          <ac:chgData name="Thiago" userId="fa5a69faaf95a280" providerId="LiveId" clId="{6F7D7874-DB66-43DB-ACC9-EC257878BEDA}" dt="2021-11-19T02:51:07.737" v="1981" actId="27636"/>
          <ac:spMkLst>
            <pc:docMk/>
            <pc:sldMk cId="1525183417" sldId="290"/>
            <ac:spMk id="3" creationId="{A4BEAFF8-92D2-4ACD-8A25-5153B62EEABD}"/>
          </ac:spMkLst>
        </pc:spChg>
      </pc:sldChg>
      <pc:sldChg chg="modSp add mod">
        <pc:chgData name="Thiago" userId="fa5a69faaf95a280" providerId="LiveId" clId="{6F7D7874-DB66-43DB-ACC9-EC257878BEDA}" dt="2021-11-19T02:53:32.454" v="2009" actId="27636"/>
        <pc:sldMkLst>
          <pc:docMk/>
          <pc:sldMk cId="2190696381" sldId="291"/>
        </pc:sldMkLst>
        <pc:spChg chg="mod">
          <ac:chgData name="Thiago" userId="fa5a69faaf95a280" providerId="LiveId" clId="{6F7D7874-DB66-43DB-ACC9-EC257878BEDA}" dt="2021-11-19T02:53:32.454" v="2009" actId="27636"/>
          <ac:spMkLst>
            <pc:docMk/>
            <pc:sldMk cId="2190696381" sldId="291"/>
            <ac:spMk id="3" creationId="{A4BEAFF8-92D2-4ACD-8A25-5153B62EEABD}"/>
          </ac:spMkLst>
        </pc:spChg>
      </pc:sldChg>
      <pc:sldChg chg="modSp add mod">
        <pc:chgData name="Thiago" userId="fa5a69faaf95a280" providerId="LiveId" clId="{6F7D7874-DB66-43DB-ACC9-EC257878BEDA}" dt="2021-11-19T02:58:43.990" v="2256" actId="27636"/>
        <pc:sldMkLst>
          <pc:docMk/>
          <pc:sldMk cId="131015408" sldId="292"/>
        </pc:sldMkLst>
        <pc:spChg chg="mod">
          <ac:chgData name="Thiago" userId="fa5a69faaf95a280" providerId="LiveId" clId="{6F7D7874-DB66-43DB-ACC9-EC257878BEDA}" dt="2021-11-19T02:58:43.990" v="2256" actId="27636"/>
          <ac:spMkLst>
            <pc:docMk/>
            <pc:sldMk cId="131015408" sldId="292"/>
            <ac:spMk id="3" creationId="{A4BEAFF8-92D2-4ACD-8A25-5153B62EEABD}"/>
          </ac:spMkLst>
        </pc:spChg>
      </pc:sldChg>
      <pc:sldChg chg="modSp add mod">
        <pc:chgData name="Thiago" userId="fa5a69faaf95a280" providerId="LiveId" clId="{6F7D7874-DB66-43DB-ACC9-EC257878BEDA}" dt="2021-11-19T02:55:03.511" v="2148" actId="27636"/>
        <pc:sldMkLst>
          <pc:docMk/>
          <pc:sldMk cId="3625495332" sldId="293"/>
        </pc:sldMkLst>
        <pc:spChg chg="mod">
          <ac:chgData name="Thiago" userId="fa5a69faaf95a280" providerId="LiveId" clId="{6F7D7874-DB66-43DB-ACC9-EC257878BEDA}" dt="2021-11-19T02:55:03.511" v="2148" actId="27636"/>
          <ac:spMkLst>
            <pc:docMk/>
            <pc:sldMk cId="3625495332" sldId="293"/>
            <ac:spMk id="3" creationId="{A4BEAFF8-92D2-4ACD-8A25-5153B62EEABD}"/>
          </ac:spMkLst>
        </pc:spChg>
      </pc:sldChg>
      <pc:sldChg chg="modSp add mod">
        <pc:chgData name="Thiago" userId="fa5a69faaf95a280" providerId="LiveId" clId="{6F7D7874-DB66-43DB-ACC9-EC257878BEDA}" dt="2021-11-19T02:57:54.991" v="2244" actId="20577"/>
        <pc:sldMkLst>
          <pc:docMk/>
          <pc:sldMk cId="4293282626" sldId="294"/>
        </pc:sldMkLst>
        <pc:spChg chg="mod">
          <ac:chgData name="Thiago" userId="fa5a69faaf95a280" providerId="LiveId" clId="{6F7D7874-DB66-43DB-ACC9-EC257878BEDA}" dt="2021-11-19T02:57:54.991" v="2244" actId="20577"/>
          <ac:spMkLst>
            <pc:docMk/>
            <pc:sldMk cId="4293282626" sldId="294"/>
            <ac:spMk id="3" creationId="{A4BEAFF8-92D2-4ACD-8A25-5153B62EEABD}"/>
          </ac:spMkLst>
        </pc:spChg>
      </pc:sldChg>
      <pc:sldChg chg="modSp add mod">
        <pc:chgData name="Thiago" userId="fa5a69faaf95a280" providerId="LiveId" clId="{6F7D7874-DB66-43DB-ACC9-EC257878BEDA}" dt="2021-11-19T02:58:32.094" v="2253" actId="27636"/>
        <pc:sldMkLst>
          <pc:docMk/>
          <pc:sldMk cId="1178508067" sldId="295"/>
        </pc:sldMkLst>
        <pc:spChg chg="mod">
          <ac:chgData name="Thiago" userId="fa5a69faaf95a280" providerId="LiveId" clId="{6F7D7874-DB66-43DB-ACC9-EC257878BEDA}" dt="2021-11-19T02:58:32.094" v="2253" actId="27636"/>
          <ac:spMkLst>
            <pc:docMk/>
            <pc:sldMk cId="1178508067" sldId="295"/>
            <ac:spMk id="3" creationId="{A4BEAFF8-92D2-4ACD-8A25-5153B62EEABD}"/>
          </ac:spMkLst>
        </pc:spChg>
      </pc:sldChg>
      <pc:sldChg chg="modSp add mod">
        <pc:chgData name="Thiago" userId="fa5a69faaf95a280" providerId="LiveId" clId="{6F7D7874-DB66-43DB-ACC9-EC257878BEDA}" dt="2021-11-19T03:00:09.520" v="2266" actId="27636"/>
        <pc:sldMkLst>
          <pc:docMk/>
          <pc:sldMk cId="634750007" sldId="296"/>
        </pc:sldMkLst>
        <pc:spChg chg="mod">
          <ac:chgData name="Thiago" userId="fa5a69faaf95a280" providerId="LiveId" clId="{6F7D7874-DB66-43DB-ACC9-EC257878BEDA}" dt="2021-11-19T03:00:09.520" v="2266" actId="27636"/>
          <ac:spMkLst>
            <pc:docMk/>
            <pc:sldMk cId="634750007" sldId="296"/>
            <ac:spMk id="3" creationId="{A4BEAFF8-92D2-4ACD-8A25-5153B62EEAB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8D3FD7-08E3-423A-8FDC-20E9042119CC}"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pt-BR"/>
        </a:p>
      </dgm:t>
    </dgm:pt>
    <dgm:pt modelId="{651B2B40-7C3A-4A61-98C6-8629E8DF6F00}">
      <dgm:prSet phldrT="[Texto]"/>
      <dgm:spPr/>
      <dgm:t>
        <a:bodyPr/>
        <a:lstStyle/>
        <a:p>
          <a:r>
            <a:rPr lang="pt-BR" dirty="0"/>
            <a:t>Fato jurídico (lato sensu)</a:t>
          </a:r>
        </a:p>
      </dgm:t>
    </dgm:pt>
    <dgm:pt modelId="{E49849E0-B848-4788-89F0-A0310F797E11}" type="parTrans" cxnId="{2ECE6B2B-B3BC-4C28-9F18-05187B71AE51}">
      <dgm:prSet/>
      <dgm:spPr/>
      <dgm:t>
        <a:bodyPr/>
        <a:lstStyle/>
        <a:p>
          <a:endParaRPr lang="pt-BR"/>
        </a:p>
      </dgm:t>
    </dgm:pt>
    <dgm:pt modelId="{0FCDA018-9856-40E9-8161-CC036520A4AE}" type="sibTrans" cxnId="{2ECE6B2B-B3BC-4C28-9F18-05187B71AE51}">
      <dgm:prSet/>
      <dgm:spPr/>
      <dgm:t>
        <a:bodyPr/>
        <a:lstStyle/>
        <a:p>
          <a:endParaRPr lang="pt-BR"/>
        </a:p>
      </dgm:t>
    </dgm:pt>
    <dgm:pt modelId="{00D79DE2-8386-48C8-B942-31F915A17D2E}">
      <dgm:prSet phldrT="[Texto]"/>
      <dgm:spPr/>
      <dgm:t>
        <a:bodyPr/>
        <a:lstStyle/>
        <a:p>
          <a:r>
            <a:rPr lang="pt-BR" dirty="0"/>
            <a:t>Fato jurídico (stricto sensu)</a:t>
          </a:r>
        </a:p>
      </dgm:t>
    </dgm:pt>
    <dgm:pt modelId="{EC2B887D-6973-4C66-8176-9CC6DA254AA7}" type="parTrans" cxnId="{3BD83AC8-F089-4C2D-A48C-2767A3F97E31}">
      <dgm:prSet/>
      <dgm:spPr/>
      <dgm:t>
        <a:bodyPr/>
        <a:lstStyle/>
        <a:p>
          <a:endParaRPr lang="pt-BR"/>
        </a:p>
      </dgm:t>
    </dgm:pt>
    <dgm:pt modelId="{B3E903C1-FC7B-41DD-A00B-7766ADAF8369}" type="sibTrans" cxnId="{3BD83AC8-F089-4C2D-A48C-2767A3F97E31}">
      <dgm:prSet/>
      <dgm:spPr/>
      <dgm:t>
        <a:bodyPr/>
        <a:lstStyle/>
        <a:p>
          <a:endParaRPr lang="pt-BR"/>
        </a:p>
      </dgm:t>
    </dgm:pt>
    <dgm:pt modelId="{664426D5-A5A8-4189-AA6B-7012E184707D}">
      <dgm:prSet phldrT="[Texto]"/>
      <dgm:spPr/>
      <dgm:t>
        <a:bodyPr/>
        <a:lstStyle/>
        <a:p>
          <a:r>
            <a:rPr lang="pt-BR" dirty="0"/>
            <a:t>Ordinário</a:t>
          </a:r>
        </a:p>
      </dgm:t>
    </dgm:pt>
    <dgm:pt modelId="{7CB22B4D-F676-447C-8A2E-25A0F3C1E672}" type="parTrans" cxnId="{023021B2-A231-43E1-A225-4E6254A4E8D5}">
      <dgm:prSet/>
      <dgm:spPr/>
      <dgm:t>
        <a:bodyPr/>
        <a:lstStyle/>
        <a:p>
          <a:endParaRPr lang="pt-BR"/>
        </a:p>
      </dgm:t>
    </dgm:pt>
    <dgm:pt modelId="{644C40A5-49F7-4FC2-B8FC-F4DFF31938AD}" type="sibTrans" cxnId="{023021B2-A231-43E1-A225-4E6254A4E8D5}">
      <dgm:prSet/>
      <dgm:spPr/>
      <dgm:t>
        <a:bodyPr/>
        <a:lstStyle/>
        <a:p>
          <a:endParaRPr lang="pt-BR"/>
        </a:p>
      </dgm:t>
    </dgm:pt>
    <dgm:pt modelId="{F7DB6D0A-2CC1-4BD4-BA32-22C445079949}">
      <dgm:prSet phldrT="[Texto]"/>
      <dgm:spPr/>
      <dgm:t>
        <a:bodyPr/>
        <a:lstStyle/>
        <a:p>
          <a:r>
            <a:rPr lang="pt-BR" dirty="0"/>
            <a:t>Extraordinário</a:t>
          </a:r>
        </a:p>
      </dgm:t>
    </dgm:pt>
    <dgm:pt modelId="{C3ABE1AE-6CEA-4D62-85AA-8B0796D57440}" type="parTrans" cxnId="{7F1AE503-FE09-406C-BF23-552091D3FE73}">
      <dgm:prSet/>
      <dgm:spPr/>
      <dgm:t>
        <a:bodyPr/>
        <a:lstStyle/>
        <a:p>
          <a:endParaRPr lang="pt-BR"/>
        </a:p>
      </dgm:t>
    </dgm:pt>
    <dgm:pt modelId="{965C7F81-287F-4CCD-AA12-C6ACB939E245}" type="sibTrans" cxnId="{7F1AE503-FE09-406C-BF23-552091D3FE73}">
      <dgm:prSet/>
      <dgm:spPr/>
      <dgm:t>
        <a:bodyPr/>
        <a:lstStyle/>
        <a:p>
          <a:endParaRPr lang="pt-BR"/>
        </a:p>
      </dgm:t>
    </dgm:pt>
    <dgm:pt modelId="{1E4B0582-C8EB-4B65-AAA7-4BF985887193}">
      <dgm:prSet phldrT="[Texto]"/>
      <dgm:spPr/>
      <dgm:t>
        <a:bodyPr/>
        <a:lstStyle/>
        <a:p>
          <a:r>
            <a:rPr lang="pt-BR" dirty="0"/>
            <a:t>Ato jurídico (lato sensu)</a:t>
          </a:r>
        </a:p>
      </dgm:t>
    </dgm:pt>
    <dgm:pt modelId="{E70AC0A5-9808-4154-88E7-0E3EB7427CEC}" type="parTrans" cxnId="{C3B5EB37-9F39-42B1-A038-952532AB1DE1}">
      <dgm:prSet/>
      <dgm:spPr/>
      <dgm:t>
        <a:bodyPr/>
        <a:lstStyle/>
        <a:p>
          <a:endParaRPr lang="pt-BR"/>
        </a:p>
      </dgm:t>
    </dgm:pt>
    <dgm:pt modelId="{D403E768-E939-4E30-B54A-DB022A9A9F3C}" type="sibTrans" cxnId="{C3B5EB37-9F39-42B1-A038-952532AB1DE1}">
      <dgm:prSet/>
      <dgm:spPr/>
      <dgm:t>
        <a:bodyPr/>
        <a:lstStyle/>
        <a:p>
          <a:endParaRPr lang="pt-BR"/>
        </a:p>
      </dgm:t>
    </dgm:pt>
    <dgm:pt modelId="{8756BD88-CFAE-4D27-A738-B33250E4134A}">
      <dgm:prSet phldrT="[Texto]"/>
      <dgm:spPr/>
      <dgm:t>
        <a:bodyPr/>
        <a:lstStyle/>
        <a:p>
          <a:r>
            <a:rPr lang="pt-BR" dirty="0"/>
            <a:t>Ato jurídico (stricto sensu)</a:t>
          </a:r>
        </a:p>
      </dgm:t>
    </dgm:pt>
    <dgm:pt modelId="{3FC529F9-1D1D-440E-90AF-64633769151A}" type="parTrans" cxnId="{A06C9779-6EAB-4460-A95B-E0C09BF2304B}">
      <dgm:prSet/>
      <dgm:spPr/>
      <dgm:t>
        <a:bodyPr/>
        <a:lstStyle/>
        <a:p>
          <a:endParaRPr lang="pt-BR"/>
        </a:p>
      </dgm:t>
    </dgm:pt>
    <dgm:pt modelId="{AB3BFC46-B8AB-4399-8CD9-42000BE6C013}" type="sibTrans" cxnId="{A06C9779-6EAB-4460-A95B-E0C09BF2304B}">
      <dgm:prSet/>
      <dgm:spPr/>
      <dgm:t>
        <a:bodyPr/>
        <a:lstStyle/>
        <a:p>
          <a:endParaRPr lang="pt-BR"/>
        </a:p>
      </dgm:t>
    </dgm:pt>
    <dgm:pt modelId="{31F1FCF1-E8C7-4C5F-9722-B0C2249DD8AF}">
      <dgm:prSet phldrT="[Texto]"/>
      <dgm:spPr/>
      <dgm:t>
        <a:bodyPr/>
        <a:lstStyle/>
        <a:p>
          <a:r>
            <a:rPr lang="pt-BR" dirty="0"/>
            <a:t>Ato-fato jurídico</a:t>
          </a:r>
        </a:p>
      </dgm:t>
    </dgm:pt>
    <dgm:pt modelId="{9892C5B5-4955-45D3-A207-02FACD2796EC}" type="parTrans" cxnId="{ACA02BE6-43E2-41F7-B6E0-E534703BAE84}">
      <dgm:prSet/>
      <dgm:spPr/>
      <dgm:t>
        <a:bodyPr/>
        <a:lstStyle/>
        <a:p>
          <a:endParaRPr lang="pt-BR"/>
        </a:p>
      </dgm:t>
    </dgm:pt>
    <dgm:pt modelId="{993F295B-0634-4317-AF7F-7471A97DE462}" type="sibTrans" cxnId="{ACA02BE6-43E2-41F7-B6E0-E534703BAE84}">
      <dgm:prSet/>
      <dgm:spPr/>
      <dgm:t>
        <a:bodyPr/>
        <a:lstStyle/>
        <a:p>
          <a:endParaRPr lang="pt-BR"/>
        </a:p>
      </dgm:t>
    </dgm:pt>
    <dgm:pt modelId="{10B3D758-3959-43FC-957C-F831CA3BEEC8}">
      <dgm:prSet phldrT="[Texto]"/>
      <dgm:spPr/>
      <dgm:t>
        <a:bodyPr/>
        <a:lstStyle/>
        <a:p>
          <a:r>
            <a:rPr lang="pt-BR" dirty="0"/>
            <a:t>Negócio jurídico </a:t>
          </a:r>
        </a:p>
      </dgm:t>
    </dgm:pt>
    <dgm:pt modelId="{251D68C1-E26C-4342-B532-2124DF772F4F}" type="parTrans" cxnId="{4C691FDF-557C-4D6C-8BC7-F7FE1BE11F37}">
      <dgm:prSet/>
      <dgm:spPr/>
      <dgm:t>
        <a:bodyPr/>
        <a:lstStyle/>
        <a:p>
          <a:endParaRPr lang="pt-BR"/>
        </a:p>
      </dgm:t>
    </dgm:pt>
    <dgm:pt modelId="{CED5D6EA-7E03-4506-8F7B-03D3FA954069}" type="sibTrans" cxnId="{4C691FDF-557C-4D6C-8BC7-F7FE1BE11F37}">
      <dgm:prSet/>
      <dgm:spPr/>
      <dgm:t>
        <a:bodyPr/>
        <a:lstStyle/>
        <a:p>
          <a:endParaRPr lang="pt-BR"/>
        </a:p>
      </dgm:t>
    </dgm:pt>
    <dgm:pt modelId="{D954A4D3-7812-4C82-BB69-2B1359275DAA}">
      <dgm:prSet phldrT="[Texto]"/>
      <dgm:spPr/>
      <dgm:t>
        <a:bodyPr/>
        <a:lstStyle/>
        <a:p>
          <a:r>
            <a:rPr lang="pt-BR" dirty="0"/>
            <a:t>Ato ilícito </a:t>
          </a:r>
        </a:p>
      </dgm:t>
    </dgm:pt>
    <dgm:pt modelId="{4C3D0599-58B8-48F8-B036-54ECC030F6A0}" type="parTrans" cxnId="{34FE7A2F-DACB-4130-8477-3CC53C58778B}">
      <dgm:prSet/>
      <dgm:spPr/>
      <dgm:t>
        <a:bodyPr/>
        <a:lstStyle/>
        <a:p>
          <a:endParaRPr lang="pt-BR"/>
        </a:p>
      </dgm:t>
    </dgm:pt>
    <dgm:pt modelId="{E7E41BD6-BCBE-4E8C-8F8C-8DA94DA0E925}" type="sibTrans" cxnId="{34FE7A2F-DACB-4130-8477-3CC53C58778B}">
      <dgm:prSet/>
      <dgm:spPr/>
      <dgm:t>
        <a:bodyPr/>
        <a:lstStyle/>
        <a:p>
          <a:endParaRPr lang="pt-BR"/>
        </a:p>
      </dgm:t>
    </dgm:pt>
    <dgm:pt modelId="{37216372-5F36-4744-871A-89E57987F83C}" type="pres">
      <dgm:prSet presAssocID="{258D3FD7-08E3-423A-8FDC-20E9042119CC}" presName="diagram" presStyleCnt="0">
        <dgm:presLayoutVars>
          <dgm:chPref val="1"/>
          <dgm:dir/>
          <dgm:animOne val="branch"/>
          <dgm:animLvl val="lvl"/>
          <dgm:resizeHandles val="exact"/>
        </dgm:presLayoutVars>
      </dgm:prSet>
      <dgm:spPr/>
    </dgm:pt>
    <dgm:pt modelId="{0F5E907B-3C9A-4A85-8BD2-53AF811BADDD}" type="pres">
      <dgm:prSet presAssocID="{651B2B40-7C3A-4A61-98C6-8629E8DF6F00}" presName="root1" presStyleCnt="0"/>
      <dgm:spPr/>
    </dgm:pt>
    <dgm:pt modelId="{E7F00C58-5BB1-46B9-8F38-FCEADEF27874}" type="pres">
      <dgm:prSet presAssocID="{651B2B40-7C3A-4A61-98C6-8629E8DF6F00}" presName="LevelOneTextNode" presStyleLbl="node0" presStyleIdx="0" presStyleCnt="1" custScaleX="83316" custScaleY="99284">
        <dgm:presLayoutVars>
          <dgm:chPref val="3"/>
        </dgm:presLayoutVars>
      </dgm:prSet>
      <dgm:spPr/>
    </dgm:pt>
    <dgm:pt modelId="{2436FCEA-E622-4955-89AD-A6412FEC8E17}" type="pres">
      <dgm:prSet presAssocID="{651B2B40-7C3A-4A61-98C6-8629E8DF6F00}" presName="level2hierChild" presStyleCnt="0"/>
      <dgm:spPr/>
    </dgm:pt>
    <dgm:pt modelId="{C3D857E0-7A02-4A38-A846-318182B32A7B}" type="pres">
      <dgm:prSet presAssocID="{EC2B887D-6973-4C66-8176-9CC6DA254AA7}" presName="conn2-1" presStyleLbl="parChTrans1D2" presStyleIdx="0" presStyleCnt="3"/>
      <dgm:spPr/>
    </dgm:pt>
    <dgm:pt modelId="{E7EED402-E0D0-4D9B-9E52-22CB0D90F4FF}" type="pres">
      <dgm:prSet presAssocID="{EC2B887D-6973-4C66-8176-9CC6DA254AA7}" presName="connTx" presStyleLbl="parChTrans1D2" presStyleIdx="0" presStyleCnt="3"/>
      <dgm:spPr/>
    </dgm:pt>
    <dgm:pt modelId="{CB40BACC-45DE-4BF5-968A-DFEA26703E0D}" type="pres">
      <dgm:prSet presAssocID="{00D79DE2-8386-48C8-B942-31F915A17D2E}" presName="root2" presStyleCnt="0"/>
      <dgm:spPr/>
    </dgm:pt>
    <dgm:pt modelId="{1805E7AD-DCAA-479D-A5C0-0C269A7DF720}" type="pres">
      <dgm:prSet presAssocID="{00D79DE2-8386-48C8-B942-31F915A17D2E}" presName="LevelTwoTextNode" presStyleLbl="node2" presStyleIdx="0" presStyleCnt="3">
        <dgm:presLayoutVars>
          <dgm:chPref val="3"/>
        </dgm:presLayoutVars>
      </dgm:prSet>
      <dgm:spPr/>
    </dgm:pt>
    <dgm:pt modelId="{4FDF099C-B660-4030-8172-A17D8FB31B37}" type="pres">
      <dgm:prSet presAssocID="{00D79DE2-8386-48C8-B942-31F915A17D2E}" presName="level3hierChild" presStyleCnt="0"/>
      <dgm:spPr/>
    </dgm:pt>
    <dgm:pt modelId="{04FAD5A4-CE89-49E1-82B8-41DD0242AAD1}" type="pres">
      <dgm:prSet presAssocID="{7CB22B4D-F676-447C-8A2E-25A0F3C1E672}" presName="conn2-1" presStyleLbl="parChTrans1D3" presStyleIdx="0" presStyleCnt="5"/>
      <dgm:spPr/>
    </dgm:pt>
    <dgm:pt modelId="{ADD0DA1F-4994-42E3-8972-C2846FDD1D1D}" type="pres">
      <dgm:prSet presAssocID="{7CB22B4D-F676-447C-8A2E-25A0F3C1E672}" presName="connTx" presStyleLbl="parChTrans1D3" presStyleIdx="0" presStyleCnt="5"/>
      <dgm:spPr/>
    </dgm:pt>
    <dgm:pt modelId="{76DD92D0-44C7-42BC-9B30-BAC7BAFA2B76}" type="pres">
      <dgm:prSet presAssocID="{664426D5-A5A8-4189-AA6B-7012E184707D}" presName="root2" presStyleCnt="0"/>
      <dgm:spPr/>
    </dgm:pt>
    <dgm:pt modelId="{D3CE187F-211C-41F9-A64B-1C75BB80AD37}" type="pres">
      <dgm:prSet presAssocID="{664426D5-A5A8-4189-AA6B-7012E184707D}" presName="LevelTwoTextNode" presStyleLbl="node3" presStyleIdx="0" presStyleCnt="5">
        <dgm:presLayoutVars>
          <dgm:chPref val="3"/>
        </dgm:presLayoutVars>
      </dgm:prSet>
      <dgm:spPr/>
    </dgm:pt>
    <dgm:pt modelId="{98E2122D-1690-4949-8E90-5F64CCB8137C}" type="pres">
      <dgm:prSet presAssocID="{664426D5-A5A8-4189-AA6B-7012E184707D}" presName="level3hierChild" presStyleCnt="0"/>
      <dgm:spPr/>
    </dgm:pt>
    <dgm:pt modelId="{FBA901AC-11A7-4DF2-846D-B7734966D420}" type="pres">
      <dgm:prSet presAssocID="{C3ABE1AE-6CEA-4D62-85AA-8B0796D57440}" presName="conn2-1" presStyleLbl="parChTrans1D3" presStyleIdx="1" presStyleCnt="5"/>
      <dgm:spPr/>
    </dgm:pt>
    <dgm:pt modelId="{A5959A39-98CA-4AAB-B588-9D163E85BB9D}" type="pres">
      <dgm:prSet presAssocID="{C3ABE1AE-6CEA-4D62-85AA-8B0796D57440}" presName="connTx" presStyleLbl="parChTrans1D3" presStyleIdx="1" presStyleCnt="5"/>
      <dgm:spPr/>
    </dgm:pt>
    <dgm:pt modelId="{6022E4D6-BDCF-45FD-97BB-F31E3411110F}" type="pres">
      <dgm:prSet presAssocID="{F7DB6D0A-2CC1-4BD4-BA32-22C445079949}" presName="root2" presStyleCnt="0"/>
      <dgm:spPr/>
    </dgm:pt>
    <dgm:pt modelId="{6E691403-F0B9-4ACC-88B9-94AE8F8AB87B}" type="pres">
      <dgm:prSet presAssocID="{F7DB6D0A-2CC1-4BD4-BA32-22C445079949}" presName="LevelTwoTextNode" presStyleLbl="node3" presStyleIdx="1" presStyleCnt="5">
        <dgm:presLayoutVars>
          <dgm:chPref val="3"/>
        </dgm:presLayoutVars>
      </dgm:prSet>
      <dgm:spPr/>
    </dgm:pt>
    <dgm:pt modelId="{23E0EF70-EBEB-41E4-AB44-72AF1925DBA7}" type="pres">
      <dgm:prSet presAssocID="{F7DB6D0A-2CC1-4BD4-BA32-22C445079949}" presName="level3hierChild" presStyleCnt="0"/>
      <dgm:spPr/>
    </dgm:pt>
    <dgm:pt modelId="{3FF5E433-5023-401C-985D-BC459806BBAB}" type="pres">
      <dgm:prSet presAssocID="{E70AC0A5-9808-4154-88E7-0E3EB7427CEC}" presName="conn2-1" presStyleLbl="parChTrans1D2" presStyleIdx="1" presStyleCnt="3"/>
      <dgm:spPr/>
    </dgm:pt>
    <dgm:pt modelId="{012326E5-7A32-47EE-BEBF-4735D7BDB00F}" type="pres">
      <dgm:prSet presAssocID="{E70AC0A5-9808-4154-88E7-0E3EB7427CEC}" presName="connTx" presStyleLbl="parChTrans1D2" presStyleIdx="1" presStyleCnt="3"/>
      <dgm:spPr/>
    </dgm:pt>
    <dgm:pt modelId="{4FB9BDB3-F921-45A2-84FD-5701C00E484E}" type="pres">
      <dgm:prSet presAssocID="{1E4B0582-C8EB-4B65-AAA7-4BF985887193}" presName="root2" presStyleCnt="0"/>
      <dgm:spPr/>
    </dgm:pt>
    <dgm:pt modelId="{A0F83F6B-AA4C-4BBF-ABBE-DF2A708CD0CE}" type="pres">
      <dgm:prSet presAssocID="{1E4B0582-C8EB-4B65-AAA7-4BF985887193}" presName="LevelTwoTextNode" presStyleLbl="node2" presStyleIdx="1" presStyleCnt="3">
        <dgm:presLayoutVars>
          <dgm:chPref val="3"/>
        </dgm:presLayoutVars>
      </dgm:prSet>
      <dgm:spPr/>
    </dgm:pt>
    <dgm:pt modelId="{D4877FDD-CDA1-460E-8669-2D5BFC57DCDF}" type="pres">
      <dgm:prSet presAssocID="{1E4B0582-C8EB-4B65-AAA7-4BF985887193}" presName="level3hierChild" presStyleCnt="0"/>
      <dgm:spPr/>
    </dgm:pt>
    <dgm:pt modelId="{92F7253E-5137-497D-B2FA-C185C8E3BDA7}" type="pres">
      <dgm:prSet presAssocID="{3FC529F9-1D1D-440E-90AF-64633769151A}" presName="conn2-1" presStyleLbl="parChTrans1D3" presStyleIdx="2" presStyleCnt="5"/>
      <dgm:spPr/>
    </dgm:pt>
    <dgm:pt modelId="{8519A3CE-5D80-4B33-98EC-903B3B20B2B2}" type="pres">
      <dgm:prSet presAssocID="{3FC529F9-1D1D-440E-90AF-64633769151A}" presName="connTx" presStyleLbl="parChTrans1D3" presStyleIdx="2" presStyleCnt="5"/>
      <dgm:spPr/>
    </dgm:pt>
    <dgm:pt modelId="{CF523B2D-66E9-485C-8E78-7A44FA6C40A7}" type="pres">
      <dgm:prSet presAssocID="{8756BD88-CFAE-4D27-A738-B33250E4134A}" presName="root2" presStyleCnt="0"/>
      <dgm:spPr/>
    </dgm:pt>
    <dgm:pt modelId="{E2C855FC-CDFC-4222-8EDD-A84CEA04E091}" type="pres">
      <dgm:prSet presAssocID="{8756BD88-CFAE-4D27-A738-B33250E4134A}" presName="LevelTwoTextNode" presStyleLbl="node3" presStyleIdx="2" presStyleCnt="5">
        <dgm:presLayoutVars>
          <dgm:chPref val="3"/>
        </dgm:presLayoutVars>
      </dgm:prSet>
      <dgm:spPr/>
    </dgm:pt>
    <dgm:pt modelId="{D627C9D5-BBDB-4D7E-9F8E-F696970C28D8}" type="pres">
      <dgm:prSet presAssocID="{8756BD88-CFAE-4D27-A738-B33250E4134A}" presName="level3hierChild" presStyleCnt="0"/>
      <dgm:spPr/>
    </dgm:pt>
    <dgm:pt modelId="{5291C373-F098-4E8B-B6B5-24B22D4C6910}" type="pres">
      <dgm:prSet presAssocID="{251D68C1-E26C-4342-B532-2124DF772F4F}" presName="conn2-1" presStyleLbl="parChTrans1D3" presStyleIdx="3" presStyleCnt="5"/>
      <dgm:spPr/>
    </dgm:pt>
    <dgm:pt modelId="{39908777-FB28-4EF9-97EB-2E3C855CF327}" type="pres">
      <dgm:prSet presAssocID="{251D68C1-E26C-4342-B532-2124DF772F4F}" presName="connTx" presStyleLbl="parChTrans1D3" presStyleIdx="3" presStyleCnt="5"/>
      <dgm:spPr/>
    </dgm:pt>
    <dgm:pt modelId="{6F8A7B46-AACA-4EC6-9694-16577C4E9623}" type="pres">
      <dgm:prSet presAssocID="{10B3D758-3959-43FC-957C-F831CA3BEEC8}" presName="root2" presStyleCnt="0"/>
      <dgm:spPr/>
    </dgm:pt>
    <dgm:pt modelId="{EAB5976F-EC80-48B8-A7DF-0EE1A1FC4300}" type="pres">
      <dgm:prSet presAssocID="{10B3D758-3959-43FC-957C-F831CA3BEEC8}" presName="LevelTwoTextNode" presStyleLbl="node3" presStyleIdx="3" presStyleCnt="5">
        <dgm:presLayoutVars>
          <dgm:chPref val="3"/>
        </dgm:presLayoutVars>
      </dgm:prSet>
      <dgm:spPr/>
    </dgm:pt>
    <dgm:pt modelId="{6FBE8E88-2353-463E-9E74-A6C6BD407035}" type="pres">
      <dgm:prSet presAssocID="{10B3D758-3959-43FC-957C-F831CA3BEEC8}" presName="level3hierChild" presStyleCnt="0"/>
      <dgm:spPr/>
    </dgm:pt>
    <dgm:pt modelId="{F5658C65-867A-4D5C-A8CD-AFDD64B9F910}" type="pres">
      <dgm:prSet presAssocID="{4C3D0599-58B8-48F8-B036-54ECC030F6A0}" presName="conn2-1" presStyleLbl="parChTrans1D3" presStyleIdx="4" presStyleCnt="5"/>
      <dgm:spPr/>
    </dgm:pt>
    <dgm:pt modelId="{4909F5A8-598B-42A9-9D48-515F96D63108}" type="pres">
      <dgm:prSet presAssocID="{4C3D0599-58B8-48F8-B036-54ECC030F6A0}" presName="connTx" presStyleLbl="parChTrans1D3" presStyleIdx="4" presStyleCnt="5"/>
      <dgm:spPr/>
    </dgm:pt>
    <dgm:pt modelId="{543BC75E-8FBA-495F-9452-EA163AF2B6A9}" type="pres">
      <dgm:prSet presAssocID="{D954A4D3-7812-4C82-BB69-2B1359275DAA}" presName="root2" presStyleCnt="0"/>
      <dgm:spPr/>
    </dgm:pt>
    <dgm:pt modelId="{BC618BB7-1096-4142-82CC-B038ED707FA9}" type="pres">
      <dgm:prSet presAssocID="{D954A4D3-7812-4C82-BB69-2B1359275DAA}" presName="LevelTwoTextNode" presStyleLbl="node3" presStyleIdx="4" presStyleCnt="5">
        <dgm:presLayoutVars>
          <dgm:chPref val="3"/>
        </dgm:presLayoutVars>
      </dgm:prSet>
      <dgm:spPr/>
    </dgm:pt>
    <dgm:pt modelId="{70F19164-8515-4520-B356-4914645858A3}" type="pres">
      <dgm:prSet presAssocID="{D954A4D3-7812-4C82-BB69-2B1359275DAA}" presName="level3hierChild" presStyleCnt="0"/>
      <dgm:spPr/>
    </dgm:pt>
    <dgm:pt modelId="{3C804D0A-83CE-4F25-99F9-A293F0D2C534}" type="pres">
      <dgm:prSet presAssocID="{9892C5B5-4955-45D3-A207-02FACD2796EC}" presName="conn2-1" presStyleLbl="parChTrans1D2" presStyleIdx="2" presStyleCnt="3"/>
      <dgm:spPr/>
    </dgm:pt>
    <dgm:pt modelId="{11743FDD-A53F-4471-9FA2-05528884D25E}" type="pres">
      <dgm:prSet presAssocID="{9892C5B5-4955-45D3-A207-02FACD2796EC}" presName="connTx" presStyleLbl="parChTrans1D2" presStyleIdx="2" presStyleCnt="3"/>
      <dgm:spPr/>
    </dgm:pt>
    <dgm:pt modelId="{F67A90B7-0960-4D7B-BBF3-A4E4D3316557}" type="pres">
      <dgm:prSet presAssocID="{31F1FCF1-E8C7-4C5F-9722-B0C2249DD8AF}" presName="root2" presStyleCnt="0"/>
      <dgm:spPr/>
    </dgm:pt>
    <dgm:pt modelId="{1E5FA3F9-073A-43B7-A610-5431A6B25655}" type="pres">
      <dgm:prSet presAssocID="{31F1FCF1-E8C7-4C5F-9722-B0C2249DD8AF}" presName="LevelTwoTextNode" presStyleLbl="node2" presStyleIdx="2" presStyleCnt="3">
        <dgm:presLayoutVars>
          <dgm:chPref val="3"/>
        </dgm:presLayoutVars>
      </dgm:prSet>
      <dgm:spPr/>
    </dgm:pt>
    <dgm:pt modelId="{80EB5A64-78DD-4E79-B363-C65B28393A45}" type="pres">
      <dgm:prSet presAssocID="{31F1FCF1-E8C7-4C5F-9722-B0C2249DD8AF}" presName="level3hierChild" presStyleCnt="0"/>
      <dgm:spPr/>
    </dgm:pt>
  </dgm:ptLst>
  <dgm:cxnLst>
    <dgm:cxn modelId="{04137102-3987-44E7-A00A-F3F490F86ACD}" type="presOf" srcId="{3FC529F9-1D1D-440E-90AF-64633769151A}" destId="{8519A3CE-5D80-4B33-98EC-903B3B20B2B2}" srcOrd="1" destOrd="0" presId="urn:microsoft.com/office/officeart/2005/8/layout/hierarchy2"/>
    <dgm:cxn modelId="{800D0503-EF08-4627-99F9-177F839E4457}" type="presOf" srcId="{9892C5B5-4955-45D3-A207-02FACD2796EC}" destId="{11743FDD-A53F-4471-9FA2-05528884D25E}" srcOrd="1" destOrd="0" presId="urn:microsoft.com/office/officeart/2005/8/layout/hierarchy2"/>
    <dgm:cxn modelId="{7F1AE503-FE09-406C-BF23-552091D3FE73}" srcId="{00D79DE2-8386-48C8-B942-31F915A17D2E}" destId="{F7DB6D0A-2CC1-4BD4-BA32-22C445079949}" srcOrd="1" destOrd="0" parTransId="{C3ABE1AE-6CEA-4D62-85AA-8B0796D57440}" sibTransId="{965C7F81-287F-4CCD-AA12-C6ACB939E245}"/>
    <dgm:cxn modelId="{6791EC06-D3C8-451E-A3D1-B34EB11A15A7}" type="presOf" srcId="{E70AC0A5-9808-4154-88E7-0E3EB7427CEC}" destId="{012326E5-7A32-47EE-BEBF-4735D7BDB00F}" srcOrd="1" destOrd="0" presId="urn:microsoft.com/office/officeart/2005/8/layout/hierarchy2"/>
    <dgm:cxn modelId="{AC73B513-D0A0-469C-9C7E-DA45868D072C}" type="presOf" srcId="{EC2B887D-6973-4C66-8176-9CC6DA254AA7}" destId="{C3D857E0-7A02-4A38-A846-318182B32A7B}" srcOrd="0" destOrd="0" presId="urn:microsoft.com/office/officeart/2005/8/layout/hierarchy2"/>
    <dgm:cxn modelId="{AD1DFE17-C03F-4756-9F12-33A8D326D8AD}" type="presOf" srcId="{651B2B40-7C3A-4A61-98C6-8629E8DF6F00}" destId="{E7F00C58-5BB1-46B9-8F38-FCEADEF27874}" srcOrd="0" destOrd="0" presId="urn:microsoft.com/office/officeart/2005/8/layout/hierarchy2"/>
    <dgm:cxn modelId="{7AA0D118-57EF-4D7B-ABC3-74BECFD9D3C1}" type="presOf" srcId="{C3ABE1AE-6CEA-4D62-85AA-8B0796D57440}" destId="{A5959A39-98CA-4AAB-B588-9D163E85BB9D}" srcOrd="1" destOrd="0" presId="urn:microsoft.com/office/officeart/2005/8/layout/hierarchy2"/>
    <dgm:cxn modelId="{F7C46A23-4DB0-436B-9259-D5EF82E16D0E}" type="presOf" srcId="{E70AC0A5-9808-4154-88E7-0E3EB7427CEC}" destId="{3FF5E433-5023-401C-985D-BC459806BBAB}" srcOrd="0" destOrd="0" presId="urn:microsoft.com/office/officeart/2005/8/layout/hierarchy2"/>
    <dgm:cxn modelId="{2ECE6B2B-B3BC-4C28-9F18-05187B71AE51}" srcId="{258D3FD7-08E3-423A-8FDC-20E9042119CC}" destId="{651B2B40-7C3A-4A61-98C6-8629E8DF6F00}" srcOrd="0" destOrd="0" parTransId="{E49849E0-B848-4788-89F0-A0310F797E11}" sibTransId="{0FCDA018-9856-40E9-8161-CC036520A4AE}"/>
    <dgm:cxn modelId="{34FE7A2F-DACB-4130-8477-3CC53C58778B}" srcId="{1E4B0582-C8EB-4B65-AAA7-4BF985887193}" destId="{D954A4D3-7812-4C82-BB69-2B1359275DAA}" srcOrd="2" destOrd="0" parTransId="{4C3D0599-58B8-48F8-B036-54ECC030F6A0}" sibTransId="{E7E41BD6-BCBE-4E8C-8F8C-8DA94DA0E925}"/>
    <dgm:cxn modelId="{23923336-B319-4164-B2AA-47791AF03A07}" type="presOf" srcId="{C3ABE1AE-6CEA-4D62-85AA-8B0796D57440}" destId="{FBA901AC-11A7-4DF2-846D-B7734966D420}" srcOrd="0" destOrd="0" presId="urn:microsoft.com/office/officeart/2005/8/layout/hierarchy2"/>
    <dgm:cxn modelId="{C3B5EB37-9F39-42B1-A038-952532AB1DE1}" srcId="{651B2B40-7C3A-4A61-98C6-8629E8DF6F00}" destId="{1E4B0582-C8EB-4B65-AAA7-4BF985887193}" srcOrd="1" destOrd="0" parTransId="{E70AC0A5-9808-4154-88E7-0E3EB7427CEC}" sibTransId="{D403E768-E939-4E30-B54A-DB022A9A9F3C}"/>
    <dgm:cxn modelId="{E275EA65-7B1D-4C34-93EA-4BA586051B28}" type="presOf" srcId="{7CB22B4D-F676-447C-8A2E-25A0F3C1E672}" destId="{04FAD5A4-CE89-49E1-82B8-41DD0242AAD1}" srcOrd="0" destOrd="0" presId="urn:microsoft.com/office/officeart/2005/8/layout/hierarchy2"/>
    <dgm:cxn modelId="{915EFB66-4CF5-46C7-8AFE-60921CC9705B}" type="presOf" srcId="{8756BD88-CFAE-4D27-A738-B33250E4134A}" destId="{E2C855FC-CDFC-4222-8EDD-A84CEA04E091}" srcOrd="0" destOrd="0" presId="urn:microsoft.com/office/officeart/2005/8/layout/hierarchy2"/>
    <dgm:cxn modelId="{28D3EC73-EE97-4C3E-83BA-4576E448B313}" type="presOf" srcId="{00D79DE2-8386-48C8-B942-31F915A17D2E}" destId="{1805E7AD-DCAA-479D-A5C0-0C269A7DF720}" srcOrd="0" destOrd="0" presId="urn:microsoft.com/office/officeart/2005/8/layout/hierarchy2"/>
    <dgm:cxn modelId="{1D187B54-04F2-41D2-9052-B50EBC9706DD}" type="presOf" srcId="{4C3D0599-58B8-48F8-B036-54ECC030F6A0}" destId="{4909F5A8-598B-42A9-9D48-515F96D63108}" srcOrd="1" destOrd="0" presId="urn:microsoft.com/office/officeart/2005/8/layout/hierarchy2"/>
    <dgm:cxn modelId="{9CC9D678-C9A1-4B9F-9F92-4069A163B045}" type="presOf" srcId="{1E4B0582-C8EB-4B65-AAA7-4BF985887193}" destId="{A0F83F6B-AA4C-4BBF-ABBE-DF2A708CD0CE}" srcOrd="0" destOrd="0" presId="urn:microsoft.com/office/officeart/2005/8/layout/hierarchy2"/>
    <dgm:cxn modelId="{EB3B5979-955A-4BF7-B466-E8CB5CB3C59D}" type="presOf" srcId="{664426D5-A5A8-4189-AA6B-7012E184707D}" destId="{D3CE187F-211C-41F9-A64B-1C75BB80AD37}" srcOrd="0" destOrd="0" presId="urn:microsoft.com/office/officeart/2005/8/layout/hierarchy2"/>
    <dgm:cxn modelId="{A06C9779-6EAB-4460-A95B-E0C09BF2304B}" srcId="{1E4B0582-C8EB-4B65-AAA7-4BF985887193}" destId="{8756BD88-CFAE-4D27-A738-B33250E4134A}" srcOrd="0" destOrd="0" parTransId="{3FC529F9-1D1D-440E-90AF-64633769151A}" sibTransId="{AB3BFC46-B8AB-4399-8CD9-42000BE6C013}"/>
    <dgm:cxn modelId="{A7921481-34DD-4FE4-894A-7BCD6254D560}" type="presOf" srcId="{4C3D0599-58B8-48F8-B036-54ECC030F6A0}" destId="{F5658C65-867A-4D5C-A8CD-AFDD64B9F910}" srcOrd="0" destOrd="0" presId="urn:microsoft.com/office/officeart/2005/8/layout/hierarchy2"/>
    <dgm:cxn modelId="{B3004A84-A916-45E6-A55D-E5A0AF1D2B78}" type="presOf" srcId="{F7DB6D0A-2CC1-4BD4-BA32-22C445079949}" destId="{6E691403-F0B9-4ACC-88B9-94AE8F8AB87B}" srcOrd="0" destOrd="0" presId="urn:microsoft.com/office/officeart/2005/8/layout/hierarchy2"/>
    <dgm:cxn modelId="{5E2CA48D-D93F-41E7-9473-3BF9C2FC4C4F}" type="presOf" srcId="{3FC529F9-1D1D-440E-90AF-64633769151A}" destId="{92F7253E-5137-497D-B2FA-C185C8E3BDA7}" srcOrd="0" destOrd="0" presId="urn:microsoft.com/office/officeart/2005/8/layout/hierarchy2"/>
    <dgm:cxn modelId="{A65DBF99-924A-446F-9C63-1A3E7F45163C}" type="presOf" srcId="{9892C5B5-4955-45D3-A207-02FACD2796EC}" destId="{3C804D0A-83CE-4F25-99F9-A293F0D2C534}" srcOrd="0" destOrd="0" presId="urn:microsoft.com/office/officeart/2005/8/layout/hierarchy2"/>
    <dgm:cxn modelId="{DC2CF89B-F5A0-4FB7-BC72-8D0DA68F9C51}" type="presOf" srcId="{D954A4D3-7812-4C82-BB69-2B1359275DAA}" destId="{BC618BB7-1096-4142-82CC-B038ED707FA9}" srcOrd="0" destOrd="0" presId="urn:microsoft.com/office/officeart/2005/8/layout/hierarchy2"/>
    <dgm:cxn modelId="{CC3A919E-493F-48BE-A22C-CD50DCA9E199}" type="presOf" srcId="{10B3D758-3959-43FC-957C-F831CA3BEEC8}" destId="{EAB5976F-EC80-48B8-A7DF-0EE1A1FC4300}" srcOrd="0" destOrd="0" presId="urn:microsoft.com/office/officeart/2005/8/layout/hierarchy2"/>
    <dgm:cxn modelId="{023021B2-A231-43E1-A225-4E6254A4E8D5}" srcId="{00D79DE2-8386-48C8-B942-31F915A17D2E}" destId="{664426D5-A5A8-4189-AA6B-7012E184707D}" srcOrd="0" destOrd="0" parTransId="{7CB22B4D-F676-447C-8A2E-25A0F3C1E672}" sibTransId="{644C40A5-49F7-4FC2-B8FC-F4DFF31938AD}"/>
    <dgm:cxn modelId="{C44F18C2-72FC-477A-B1E7-C73EFB8BFCAA}" type="presOf" srcId="{258D3FD7-08E3-423A-8FDC-20E9042119CC}" destId="{37216372-5F36-4744-871A-89E57987F83C}" srcOrd="0" destOrd="0" presId="urn:microsoft.com/office/officeart/2005/8/layout/hierarchy2"/>
    <dgm:cxn modelId="{3BD83AC8-F089-4C2D-A48C-2767A3F97E31}" srcId="{651B2B40-7C3A-4A61-98C6-8629E8DF6F00}" destId="{00D79DE2-8386-48C8-B942-31F915A17D2E}" srcOrd="0" destOrd="0" parTransId="{EC2B887D-6973-4C66-8176-9CC6DA254AA7}" sibTransId="{B3E903C1-FC7B-41DD-A00B-7766ADAF8369}"/>
    <dgm:cxn modelId="{CE6810CF-FF0C-409F-A25F-AC0581D5363D}" type="presOf" srcId="{7CB22B4D-F676-447C-8A2E-25A0F3C1E672}" destId="{ADD0DA1F-4994-42E3-8972-C2846FDD1D1D}" srcOrd="1" destOrd="0" presId="urn:microsoft.com/office/officeart/2005/8/layout/hierarchy2"/>
    <dgm:cxn modelId="{8FFADADB-48BA-433F-B3EB-A2F2CBB8D61F}" type="presOf" srcId="{EC2B887D-6973-4C66-8176-9CC6DA254AA7}" destId="{E7EED402-E0D0-4D9B-9E52-22CB0D90F4FF}" srcOrd="1" destOrd="0" presId="urn:microsoft.com/office/officeart/2005/8/layout/hierarchy2"/>
    <dgm:cxn modelId="{4C691FDF-557C-4D6C-8BC7-F7FE1BE11F37}" srcId="{1E4B0582-C8EB-4B65-AAA7-4BF985887193}" destId="{10B3D758-3959-43FC-957C-F831CA3BEEC8}" srcOrd="1" destOrd="0" parTransId="{251D68C1-E26C-4342-B532-2124DF772F4F}" sibTransId="{CED5D6EA-7E03-4506-8F7B-03D3FA954069}"/>
    <dgm:cxn modelId="{18ECF3E2-1086-40FB-B03F-9255153D9E0D}" type="presOf" srcId="{251D68C1-E26C-4342-B532-2124DF772F4F}" destId="{5291C373-F098-4E8B-B6B5-24B22D4C6910}" srcOrd="0" destOrd="0" presId="urn:microsoft.com/office/officeart/2005/8/layout/hierarchy2"/>
    <dgm:cxn modelId="{ACA02BE6-43E2-41F7-B6E0-E534703BAE84}" srcId="{651B2B40-7C3A-4A61-98C6-8629E8DF6F00}" destId="{31F1FCF1-E8C7-4C5F-9722-B0C2249DD8AF}" srcOrd="2" destOrd="0" parTransId="{9892C5B5-4955-45D3-A207-02FACD2796EC}" sibTransId="{993F295B-0634-4317-AF7F-7471A97DE462}"/>
    <dgm:cxn modelId="{10DCFFF8-6AA9-415A-83D9-64A6F2001F80}" type="presOf" srcId="{251D68C1-E26C-4342-B532-2124DF772F4F}" destId="{39908777-FB28-4EF9-97EB-2E3C855CF327}" srcOrd="1" destOrd="0" presId="urn:microsoft.com/office/officeart/2005/8/layout/hierarchy2"/>
    <dgm:cxn modelId="{8D77C9FB-40FD-4CDA-9E8B-2E6ED9FC7AB1}" type="presOf" srcId="{31F1FCF1-E8C7-4C5F-9722-B0C2249DD8AF}" destId="{1E5FA3F9-073A-43B7-A610-5431A6B25655}" srcOrd="0" destOrd="0" presId="urn:microsoft.com/office/officeart/2005/8/layout/hierarchy2"/>
    <dgm:cxn modelId="{BE35F4C4-7D91-4C52-A3A3-9A31EE9C6FB9}" type="presParOf" srcId="{37216372-5F36-4744-871A-89E57987F83C}" destId="{0F5E907B-3C9A-4A85-8BD2-53AF811BADDD}" srcOrd="0" destOrd="0" presId="urn:microsoft.com/office/officeart/2005/8/layout/hierarchy2"/>
    <dgm:cxn modelId="{874337D5-FDDF-4EE5-93E5-B8DA6627F457}" type="presParOf" srcId="{0F5E907B-3C9A-4A85-8BD2-53AF811BADDD}" destId="{E7F00C58-5BB1-46B9-8F38-FCEADEF27874}" srcOrd="0" destOrd="0" presId="urn:microsoft.com/office/officeart/2005/8/layout/hierarchy2"/>
    <dgm:cxn modelId="{7C22F7D5-A12B-4412-925B-69A811B06441}" type="presParOf" srcId="{0F5E907B-3C9A-4A85-8BD2-53AF811BADDD}" destId="{2436FCEA-E622-4955-89AD-A6412FEC8E17}" srcOrd="1" destOrd="0" presId="urn:microsoft.com/office/officeart/2005/8/layout/hierarchy2"/>
    <dgm:cxn modelId="{C7947788-9FA9-42D9-BE11-101DBD8D8A98}" type="presParOf" srcId="{2436FCEA-E622-4955-89AD-A6412FEC8E17}" destId="{C3D857E0-7A02-4A38-A846-318182B32A7B}" srcOrd="0" destOrd="0" presId="urn:microsoft.com/office/officeart/2005/8/layout/hierarchy2"/>
    <dgm:cxn modelId="{0F50562F-245C-4E44-A509-8A43759D1834}" type="presParOf" srcId="{C3D857E0-7A02-4A38-A846-318182B32A7B}" destId="{E7EED402-E0D0-4D9B-9E52-22CB0D90F4FF}" srcOrd="0" destOrd="0" presId="urn:microsoft.com/office/officeart/2005/8/layout/hierarchy2"/>
    <dgm:cxn modelId="{F7F29E70-1477-457F-B993-A92AA5E301A3}" type="presParOf" srcId="{2436FCEA-E622-4955-89AD-A6412FEC8E17}" destId="{CB40BACC-45DE-4BF5-968A-DFEA26703E0D}" srcOrd="1" destOrd="0" presId="urn:microsoft.com/office/officeart/2005/8/layout/hierarchy2"/>
    <dgm:cxn modelId="{7EE53A32-118B-4565-BC32-6E484ECC2267}" type="presParOf" srcId="{CB40BACC-45DE-4BF5-968A-DFEA26703E0D}" destId="{1805E7AD-DCAA-479D-A5C0-0C269A7DF720}" srcOrd="0" destOrd="0" presId="urn:microsoft.com/office/officeart/2005/8/layout/hierarchy2"/>
    <dgm:cxn modelId="{CBCF33DB-7462-4EFD-A914-F2326676049D}" type="presParOf" srcId="{CB40BACC-45DE-4BF5-968A-DFEA26703E0D}" destId="{4FDF099C-B660-4030-8172-A17D8FB31B37}" srcOrd="1" destOrd="0" presId="urn:microsoft.com/office/officeart/2005/8/layout/hierarchy2"/>
    <dgm:cxn modelId="{134E901B-F86C-42D9-8280-9BC2B3D72663}" type="presParOf" srcId="{4FDF099C-B660-4030-8172-A17D8FB31B37}" destId="{04FAD5A4-CE89-49E1-82B8-41DD0242AAD1}" srcOrd="0" destOrd="0" presId="urn:microsoft.com/office/officeart/2005/8/layout/hierarchy2"/>
    <dgm:cxn modelId="{A524B0CA-D42F-468F-8C5B-C22B36682844}" type="presParOf" srcId="{04FAD5A4-CE89-49E1-82B8-41DD0242AAD1}" destId="{ADD0DA1F-4994-42E3-8972-C2846FDD1D1D}" srcOrd="0" destOrd="0" presId="urn:microsoft.com/office/officeart/2005/8/layout/hierarchy2"/>
    <dgm:cxn modelId="{505A5D80-6FFC-40EC-941F-921D393CCCDC}" type="presParOf" srcId="{4FDF099C-B660-4030-8172-A17D8FB31B37}" destId="{76DD92D0-44C7-42BC-9B30-BAC7BAFA2B76}" srcOrd="1" destOrd="0" presId="urn:microsoft.com/office/officeart/2005/8/layout/hierarchy2"/>
    <dgm:cxn modelId="{8202737C-D669-4ABB-A2E5-CE1D9E4EB31B}" type="presParOf" srcId="{76DD92D0-44C7-42BC-9B30-BAC7BAFA2B76}" destId="{D3CE187F-211C-41F9-A64B-1C75BB80AD37}" srcOrd="0" destOrd="0" presId="urn:microsoft.com/office/officeart/2005/8/layout/hierarchy2"/>
    <dgm:cxn modelId="{27DB90C2-290D-486F-9F5B-8F0F9EDF2979}" type="presParOf" srcId="{76DD92D0-44C7-42BC-9B30-BAC7BAFA2B76}" destId="{98E2122D-1690-4949-8E90-5F64CCB8137C}" srcOrd="1" destOrd="0" presId="urn:microsoft.com/office/officeart/2005/8/layout/hierarchy2"/>
    <dgm:cxn modelId="{CF94D9CB-7499-4D21-B9C2-DA8C1CD03E05}" type="presParOf" srcId="{4FDF099C-B660-4030-8172-A17D8FB31B37}" destId="{FBA901AC-11A7-4DF2-846D-B7734966D420}" srcOrd="2" destOrd="0" presId="urn:microsoft.com/office/officeart/2005/8/layout/hierarchy2"/>
    <dgm:cxn modelId="{C3EEFB77-81B3-45F6-ADF4-00863DE701B2}" type="presParOf" srcId="{FBA901AC-11A7-4DF2-846D-B7734966D420}" destId="{A5959A39-98CA-4AAB-B588-9D163E85BB9D}" srcOrd="0" destOrd="0" presId="urn:microsoft.com/office/officeart/2005/8/layout/hierarchy2"/>
    <dgm:cxn modelId="{7BB2D8AA-8286-456D-B488-CC5310C9783B}" type="presParOf" srcId="{4FDF099C-B660-4030-8172-A17D8FB31B37}" destId="{6022E4D6-BDCF-45FD-97BB-F31E3411110F}" srcOrd="3" destOrd="0" presId="urn:microsoft.com/office/officeart/2005/8/layout/hierarchy2"/>
    <dgm:cxn modelId="{0918CE51-85C5-4AC7-BAF2-CF14FF5F377E}" type="presParOf" srcId="{6022E4D6-BDCF-45FD-97BB-F31E3411110F}" destId="{6E691403-F0B9-4ACC-88B9-94AE8F8AB87B}" srcOrd="0" destOrd="0" presId="urn:microsoft.com/office/officeart/2005/8/layout/hierarchy2"/>
    <dgm:cxn modelId="{D5FCE70C-5CDC-4587-B387-1ECC882B59CE}" type="presParOf" srcId="{6022E4D6-BDCF-45FD-97BB-F31E3411110F}" destId="{23E0EF70-EBEB-41E4-AB44-72AF1925DBA7}" srcOrd="1" destOrd="0" presId="urn:microsoft.com/office/officeart/2005/8/layout/hierarchy2"/>
    <dgm:cxn modelId="{CA4E831F-E572-4A27-9629-5C71BA148DFB}" type="presParOf" srcId="{2436FCEA-E622-4955-89AD-A6412FEC8E17}" destId="{3FF5E433-5023-401C-985D-BC459806BBAB}" srcOrd="2" destOrd="0" presId="urn:microsoft.com/office/officeart/2005/8/layout/hierarchy2"/>
    <dgm:cxn modelId="{2CC44DDD-041F-496C-9943-4CA94B4B1F43}" type="presParOf" srcId="{3FF5E433-5023-401C-985D-BC459806BBAB}" destId="{012326E5-7A32-47EE-BEBF-4735D7BDB00F}" srcOrd="0" destOrd="0" presId="urn:microsoft.com/office/officeart/2005/8/layout/hierarchy2"/>
    <dgm:cxn modelId="{8471B7AA-7E2B-41D2-A575-326B8E594C5D}" type="presParOf" srcId="{2436FCEA-E622-4955-89AD-A6412FEC8E17}" destId="{4FB9BDB3-F921-45A2-84FD-5701C00E484E}" srcOrd="3" destOrd="0" presId="urn:microsoft.com/office/officeart/2005/8/layout/hierarchy2"/>
    <dgm:cxn modelId="{32724021-ED35-4F02-B935-762A90EBC348}" type="presParOf" srcId="{4FB9BDB3-F921-45A2-84FD-5701C00E484E}" destId="{A0F83F6B-AA4C-4BBF-ABBE-DF2A708CD0CE}" srcOrd="0" destOrd="0" presId="urn:microsoft.com/office/officeart/2005/8/layout/hierarchy2"/>
    <dgm:cxn modelId="{470C65C4-A704-4EC0-B3C9-48A9A63E1E8E}" type="presParOf" srcId="{4FB9BDB3-F921-45A2-84FD-5701C00E484E}" destId="{D4877FDD-CDA1-460E-8669-2D5BFC57DCDF}" srcOrd="1" destOrd="0" presId="urn:microsoft.com/office/officeart/2005/8/layout/hierarchy2"/>
    <dgm:cxn modelId="{A886F242-5D66-42F5-A744-DA2A9C64F97E}" type="presParOf" srcId="{D4877FDD-CDA1-460E-8669-2D5BFC57DCDF}" destId="{92F7253E-5137-497D-B2FA-C185C8E3BDA7}" srcOrd="0" destOrd="0" presId="urn:microsoft.com/office/officeart/2005/8/layout/hierarchy2"/>
    <dgm:cxn modelId="{1703D6FD-7458-44E0-821F-FA95A477F487}" type="presParOf" srcId="{92F7253E-5137-497D-B2FA-C185C8E3BDA7}" destId="{8519A3CE-5D80-4B33-98EC-903B3B20B2B2}" srcOrd="0" destOrd="0" presId="urn:microsoft.com/office/officeart/2005/8/layout/hierarchy2"/>
    <dgm:cxn modelId="{233748B6-005E-43B7-AC5E-A265D4B776CB}" type="presParOf" srcId="{D4877FDD-CDA1-460E-8669-2D5BFC57DCDF}" destId="{CF523B2D-66E9-485C-8E78-7A44FA6C40A7}" srcOrd="1" destOrd="0" presId="urn:microsoft.com/office/officeart/2005/8/layout/hierarchy2"/>
    <dgm:cxn modelId="{44C6683C-76AD-4041-AACF-9F168D5C3274}" type="presParOf" srcId="{CF523B2D-66E9-485C-8E78-7A44FA6C40A7}" destId="{E2C855FC-CDFC-4222-8EDD-A84CEA04E091}" srcOrd="0" destOrd="0" presId="urn:microsoft.com/office/officeart/2005/8/layout/hierarchy2"/>
    <dgm:cxn modelId="{048E3ADB-9607-4E81-964F-360E9F2558C0}" type="presParOf" srcId="{CF523B2D-66E9-485C-8E78-7A44FA6C40A7}" destId="{D627C9D5-BBDB-4D7E-9F8E-F696970C28D8}" srcOrd="1" destOrd="0" presId="urn:microsoft.com/office/officeart/2005/8/layout/hierarchy2"/>
    <dgm:cxn modelId="{8A4F6FD1-8496-420C-B70C-00894CCFB71A}" type="presParOf" srcId="{D4877FDD-CDA1-460E-8669-2D5BFC57DCDF}" destId="{5291C373-F098-4E8B-B6B5-24B22D4C6910}" srcOrd="2" destOrd="0" presId="urn:microsoft.com/office/officeart/2005/8/layout/hierarchy2"/>
    <dgm:cxn modelId="{8747486F-941F-48E6-8EA4-CA3A7EE79DEB}" type="presParOf" srcId="{5291C373-F098-4E8B-B6B5-24B22D4C6910}" destId="{39908777-FB28-4EF9-97EB-2E3C855CF327}" srcOrd="0" destOrd="0" presId="urn:microsoft.com/office/officeart/2005/8/layout/hierarchy2"/>
    <dgm:cxn modelId="{0017C2A4-062A-4BBC-A5FD-71B51C154D2A}" type="presParOf" srcId="{D4877FDD-CDA1-460E-8669-2D5BFC57DCDF}" destId="{6F8A7B46-AACA-4EC6-9694-16577C4E9623}" srcOrd="3" destOrd="0" presId="urn:microsoft.com/office/officeart/2005/8/layout/hierarchy2"/>
    <dgm:cxn modelId="{70D9B45B-7E25-4384-ACAD-EC09C80868BF}" type="presParOf" srcId="{6F8A7B46-AACA-4EC6-9694-16577C4E9623}" destId="{EAB5976F-EC80-48B8-A7DF-0EE1A1FC4300}" srcOrd="0" destOrd="0" presId="urn:microsoft.com/office/officeart/2005/8/layout/hierarchy2"/>
    <dgm:cxn modelId="{2039F1A2-73C6-467A-8B63-9F82B4536500}" type="presParOf" srcId="{6F8A7B46-AACA-4EC6-9694-16577C4E9623}" destId="{6FBE8E88-2353-463E-9E74-A6C6BD407035}" srcOrd="1" destOrd="0" presId="urn:microsoft.com/office/officeart/2005/8/layout/hierarchy2"/>
    <dgm:cxn modelId="{325BBEFB-6ADD-4B18-9A5F-72341FCBA7D2}" type="presParOf" srcId="{D4877FDD-CDA1-460E-8669-2D5BFC57DCDF}" destId="{F5658C65-867A-4D5C-A8CD-AFDD64B9F910}" srcOrd="4" destOrd="0" presId="urn:microsoft.com/office/officeart/2005/8/layout/hierarchy2"/>
    <dgm:cxn modelId="{87838897-3CD9-4C77-B049-C98EEB60EFFA}" type="presParOf" srcId="{F5658C65-867A-4D5C-A8CD-AFDD64B9F910}" destId="{4909F5A8-598B-42A9-9D48-515F96D63108}" srcOrd="0" destOrd="0" presId="urn:microsoft.com/office/officeart/2005/8/layout/hierarchy2"/>
    <dgm:cxn modelId="{1C9D93D7-3C1E-45AD-9913-F398CFE095C1}" type="presParOf" srcId="{D4877FDD-CDA1-460E-8669-2D5BFC57DCDF}" destId="{543BC75E-8FBA-495F-9452-EA163AF2B6A9}" srcOrd="5" destOrd="0" presId="urn:microsoft.com/office/officeart/2005/8/layout/hierarchy2"/>
    <dgm:cxn modelId="{DC2EC98B-205B-49D5-8326-183C54623F49}" type="presParOf" srcId="{543BC75E-8FBA-495F-9452-EA163AF2B6A9}" destId="{BC618BB7-1096-4142-82CC-B038ED707FA9}" srcOrd="0" destOrd="0" presId="urn:microsoft.com/office/officeart/2005/8/layout/hierarchy2"/>
    <dgm:cxn modelId="{D9709FFD-407A-4F37-95BC-789105718E76}" type="presParOf" srcId="{543BC75E-8FBA-495F-9452-EA163AF2B6A9}" destId="{70F19164-8515-4520-B356-4914645858A3}" srcOrd="1" destOrd="0" presId="urn:microsoft.com/office/officeart/2005/8/layout/hierarchy2"/>
    <dgm:cxn modelId="{5D3150FD-269B-4132-9399-E7F74AD38674}" type="presParOf" srcId="{2436FCEA-E622-4955-89AD-A6412FEC8E17}" destId="{3C804D0A-83CE-4F25-99F9-A293F0D2C534}" srcOrd="4" destOrd="0" presId="urn:microsoft.com/office/officeart/2005/8/layout/hierarchy2"/>
    <dgm:cxn modelId="{388B1055-DBF6-425B-BED4-0793E8018304}" type="presParOf" srcId="{3C804D0A-83CE-4F25-99F9-A293F0D2C534}" destId="{11743FDD-A53F-4471-9FA2-05528884D25E}" srcOrd="0" destOrd="0" presId="urn:microsoft.com/office/officeart/2005/8/layout/hierarchy2"/>
    <dgm:cxn modelId="{1E6DBBCB-D974-4260-8224-A8510DEFB7C2}" type="presParOf" srcId="{2436FCEA-E622-4955-89AD-A6412FEC8E17}" destId="{F67A90B7-0960-4D7B-BBF3-A4E4D3316557}" srcOrd="5" destOrd="0" presId="urn:microsoft.com/office/officeart/2005/8/layout/hierarchy2"/>
    <dgm:cxn modelId="{E35D2CA3-B18A-4C91-9934-0260E9E64401}" type="presParOf" srcId="{F67A90B7-0960-4D7B-BBF3-A4E4D3316557}" destId="{1E5FA3F9-073A-43B7-A610-5431A6B25655}" srcOrd="0" destOrd="0" presId="urn:microsoft.com/office/officeart/2005/8/layout/hierarchy2"/>
    <dgm:cxn modelId="{6EDB943E-7D4D-4646-9241-2DA8C9AD3749}" type="presParOf" srcId="{F67A90B7-0960-4D7B-BBF3-A4E4D3316557}" destId="{80EB5A64-78DD-4E79-B363-C65B28393A4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F00C58-5BB1-46B9-8F38-FCEADEF27874}">
      <dsp:nvSpPr>
        <dsp:cNvPr id="0" name=""/>
        <dsp:cNvSpPr/>
      </dsp:nvSpPr>
      <dsp:spPr>
        <a:xfrm>
          <a:off x="2565447" y="1596198"/>
          <a:ext cx="1025862" cy="61123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Fato jurídico (lato sensu)</a:t>
          </a:r>
        </a:p>
      </dsp:txBody>
      <dsp:txXfrm>
        <a:off x="2583350" y="1614101"/>
        <a:ext cx="990056" cy="575431"/>
      </dsp:txXfrm>
    </dsp:sp>
    <dsp:sp modelId="{C3D857E0-7A02-4A38-A846-318182B32A7B}">
      <dsp:nvSpPr>
        <dsp:cNvPr id="0" name=""/>
        <dsp:cNvSpPr/>
      </dsp:nvSpPr>
      <dsp:spPr>
        <a:xfrm rot="17500715">
          <a:off x="3170923" y="1266261"/>
          <a:ext cx="1333289" cy="32124"/>
        </a:xfrm>
        <a:custGeom>
          <a:avLst/>
          <a:gdLst/>
          <a:ahLst/>
          <a:cxnLst/>
          <a:rect l="0" t="0" r="0" b="0"/>
          <a:pathLst>
            <a:path>
              <a:moveTo>
                <a:pt x="0" y="16062"/>
              </a:moveTo>
              <a:lnTo>
                <a:pt x="1333289" y="1606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04236" y="1248991"/>
        <a:ext cx="66664" cy="66664"/>
      </dsp:txXfrm>
    </dsp:sp>
    <dsp:sp modelId="{1805E7AD-DCAA-479D-A5C0-0C269A7DF720}">
      <dsp:nvSpPr>
        <dsp:cNvPr id="0" name=""/>
        <dsp:cNvSpPr/>
      </dsp:nvSpPr>
      <dsp:spPr>
        <a:xfrm>
          <a:off x="4083827" y="355006"/>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Fato jurídico (stricto sensu)</a:t>
          </a:r>
        </a:p>
      </dsp:txBody>
      <dsp:txXfrm>
        <a:off x="4101859" y="373038"/>
        <a:ext cx="1195227" cy="579581"/>
      </dsp:txXfrm>
    </dsp:sp>
    <dsp:sp modelId="{04FAD5A4-CE89-49E1-82B8-41DD0242AAD1}">
      <dsp:nvSpPr>
        <dsp:cNvPr id="0" name=""/>
        <dsp:cNvSpPr/>
      </dsp:nvSpPr>
      <dsp:spPr>
        <a:xfrm rot="19457599">
          <a:off x="5258109" y="469769"/>
          <a:ext cx="606536" cy="32124"/>
        </a:xfrm>
        <a:custGeom>
          <a:avLst/>
          <a:gdLst/>
          <a:ahLst/>
          <a:cxnLst/>
          <a:rect l="0" t="0" r="0" b="0"/>
          <a:pathLst>
            <a:path>
              <a:moveTo>
                <a:pt x="0" y="16062"/>
              </a:moveTo>
              <a:lnTo>
                <a:pt x="606536" y="1606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546213" y="470668"/>
        <a:ext cx="30326" cy="30326"/>
      </dsp:txXfrm>
    </dsp:sp>
    <dsp:sp modelId="{D3CE187F-211C-41F9-A64B-1C75BB80AD37}">
      <dsp:nvSpPr>
        <dsp:cNvPr id="0" name=""/>
        <dsp:cNvSpPr/>
      </dsp:nvSpPr>
      <dsp:spPr>
        <a:xfrm>
          <a:off x="5807635" y="1010"/>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Ordinário</a:t>
          </a:r>
        </a:p>
      </dsp:txBody>
      <dsp:txXfrm>
        <a:off x="5825667" y="19042"/>
        <a:ext cx="1195227" cy="579581"/>
      </dsp:txXfrm>
    </dsp:sp>
    <dsp:sp modelId="{FBA901AC-11A7-4DF2-846D-B7734966D420}">
      <dsp:nvSpPr>
        <dsp:cNvPr id="0" name=""/>
        <dsp:cNvSpPr/>
      </dsp:nvSpPr>
      <dsp:spPr>
        <a:xfrm rot="2142401">
          <a:off x="5258109" y="823766"/>
          <a:ext cx="606536" cy="32124"/>
        </a:xfrm>
        <a:custGeom>
          <a:avLst/>
          <a:gdLst/>
          <a:ahLst/>
          <a:cxnLst/>
          <a:rect l="0" t="0" r="0" b="0"/>
          <a:pathLst>
            <a:path>
              <a:moveTo>
                <a:pt x="0" y="16062"/>
              </a:moveTo>
              <a:lnTo>
                <a:pt x="606536" y="1606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546213" y="824664"/>
        <a:ext cx="30326" cy="30326"/>
      </dsp:txXfrm>
    </dsp:sp>
    <dsp:sp modelId="{6E691403-F0B9-4ACC-88B9-94AE8F8AB87B}">
      <dsp:nvSpPr>
        <dsp:cNvPr id="0" name=""/>
        <dsp:cNvSpPr/>
      </dsp:nvSpPr>
      <dsp:spPr>
        <a:xfrm>
          <a:off x="5807635" y="709003"/>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Extraordinário</a:t>
          </a:r>
        </a:p>
      </dsp:txBody>
      <dsp:txXfrm>
        <a:off x="5825667" y="727035"/>
        <a:ext cx="1195227" cy="579581"/>
      </dsp:txXfrm>
    </dsp:sp>
    <dsp:sp modelId="{3FF5E433-5023-401C-985D-BC459806BBAB}">
      <dsp:nvSpPr>
        <dsp:cNvPr id="0" name=""/>
        <dsp:cNvSpPr/>
      </dsp:nvSpPr>
      <dsp:spPr>
        <a:xfrm rot="2829178">
          <a:off x="3475447" y="2151252"/>
          <a:ext cx="724242" cy="32124"/>
        </a:xfrm>
        <a:custGeom>
          <a:avLst/>
          <a:gdLst/>
          <a:ahLst/>
          <a:cxnLst/>
          <a:rect l="0" t="0" r="0" b="0"/>
          <a:pathLst>
            <a:path>
              <a:moveTo>
                <a:pt x="0" y="16062"/>
              </a:moveTo>
              <a:lnTo>
                <a:pt x="724242" y="1606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19462" y="2149208"/>
        <a:ext cx="36212" cy="36212"/>
      </dsp:txXfrm>
    </dsp:sp>
    <dsp:sp modelId="{A0F83F6B-AA4C-4BBF-ABBE-DF2A708CD0CE}">
      <dsp:nvSpPr>
        <dsp:cNvPr id="0" name=""/>
        <dsp:cNvSpPr/>
      </dsp:nvSpPr>
      <dsp:spPr>
        <a:xfrm>
          <a:off x="4083827" y="2124988"/>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Ato jurídico (lato sensu)</a:t>
          </a:r>
        </a:p>
      </dsp:txBody>
      <dsp:txXfrm>
        <a:off x="4101859" y="2143020"/>
        <a:ext cx="1195227" cy="579581"/>
      </dsp:txXfrm>
    </dsp:sp>
    <dsp:sp modelId="{92F7253E-5137-497D-B2FA-C185C8E3BDA7}">
      <dsp:nvSpPr>
        <dsp:cNvPr id="0" name=""/>
        <dsp:cNvSpPr/>
      </dsp:nvSpPr>
      <dsp:spPr>
        <a:xfrm rot="18289469">
          <a:off x="5130150" y="2062753"/>
          <a:ext cx="862453" cy="32124"/>
        </a:xfrm>
        <a:custGeom>
          <a:avLst/>
          <a:gdLst/>
          <a:ahLst/>
          <a:cxnLst/>
          <a:rect l="0" t="0" r="0" b="0"/>
          <a:pathLst>
            <a:path>
              <a:moveTo>
                <a:pt x="0" y="16062"/>
              </a:moveTo>
              <a:lnTo>
                <a:pt x="862453" y="1606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539815" y="2057254"/>
        <a:ext cx="43122" cy="43122"/>
      </dsp:txXfrm>
    </dsp:sp>
    <dsp:sp modelId="{E2C855FC-CDFC-4222-8EDD-A84CEA04E091}">
      <dsp:nvSpPr>
        <dsp:cNvPr id="0" name=""/>
        <dsp:cNvSpPr/>
      </dsp:nvSpPr>
      <dsp:spPr>
        <a:xfrm>
          <a:off x="5807635" y="1416996"/>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Ato jurídico (stricto sensu)</a:t>
          </a:r>
        </a:p>
      </dsp:txBody>
      <dsp:txXfrm>
        <a:off x="5825667" y="1435028"/>
        <a:ext cx="1195227" cy="579581"/>
      </dsp:txXfrm>
    </dsp:sp>
    <dsp:sp modelId="{5291C373-F098-4E8B-B6B5-24B22D4C6910}">
      <dsp:nvSpPr>
        <dsp:cNvPr id="0" name=""/>
        <dsp:cNvSpPr/>
      </dsp:nvSpPr>
      <dsp:spPr>
        <a:xfrm>
          <a:off x="5315118" y="2416749"/>
          <a:ext cx="492516" cy="32124"/>
        </a:xfrm>
        <a:custGeom>
          <a:avLst/>
          <a:gdLst/>
          <a:ahLst/>
          <a:cxnLst/>
          <a:rect l="0" t="0" r="0" b="0"/>
          <a:pathLst>
            <a:path>
              <a:moveTo>
                <a:pt x="0" y="16062"/>
              </a:moveTo>
              <a:lnTo>
                <a:pt x="492516" y="1606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549064" y="2420498"/>
        <a:ext cx="24625" cy="24625"/>
      </dsp:txXfrm>
    </dsp:sp>
    <dsp:sp modelId="{EAB5976F-EC80-48B8-A7DF-0EE1A1FC4300}">
      <dsp:nvSpPr>
        <dsp:cNvPr id="0" name=""/>
        <dsp:cNvSpPr/>
      </dsp:nvSpPr>
      <dsp:spPr>
        <a:xfrm>
          <a:off x="5807635" y="2124988"/>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Negócio jurídico </a:t>
          </a:r>
        </a:p>
      </dsp:txBody>
      <dsp:txXfrm>
        <a:off x="5825667" y="2143020"/>
        <a:ext cx="1195227" cy="579581"/>
      </dsp:txXfrm>
    </dsp:sp>
    <dsp:sp modelId="{F5658C65-867A-4D5C-A8CD-AFDD64B9F910}">
      <dsp:nvSpPr>
        <dsp:cNvPr id="0" name=""/>
        <dsp:cNvSpPr/>
      </dsp:nvSpPr>
      <dsp:spPr>
        <a:xfrm rot="3310531">
          <a:off x="5130150" y="2770746"/>
          <a:ext cx="862453" cy="32124"/>
        </a:xfrm>
        <a:custGeom>
          <a:avLst/>
          <a:gdLst/>
          <a:ahLst/>
          <a:cxnLst/>
          <a:rect l="0" t="0" r="0" b="0"/>
          <a:pathLst>
            <a:path>
              <a:moveTo>
                <a:pt x="0" y="16062"/>
              </a:moveTo>
              <a:lnTo>
                <a:pt x="862453" y="1606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539815" y="2765246"/>
        <a:ext cx="43122" cy="43122"/>
      </dsp:txXfrm>
    </dsp:sp>
    <dsp:sp modelId="{BC618BB7-1096-4142-82CC-B038ED707FA9}">
      <dsp:nvSpPr>
        <dsp:cNvPr id="0" name=""/>
        <dsp:cNvSpPr/>
      </dsp:nvSpPr>
      <dsp:spPr>
        <a:xfrm>
          <a:off x="5807635" y="2832981"/>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Ato ilícito </a:t>
          </a:r>
        </a:p>
      </dsp:txBody>
      <dsp:txXfrm>
        <a:off x="5825667" y="2851013"/>
        <a:ext cx="1195227" cy="579581"/>
      </dsp:txXfrm>
    </dsp:sp>
    <dsp:sp modelId="{3C804D0A-83CE-4F25-99F9-A293F0D2C534}">
      <dsp:nvSpPr>
        <dsp:cNvPr id="0" name=""/>
        <dsp:cNvSpPr/>
      </dsp:nvSpPr>
      <dsp:spPr>
        <a:xfrm rot="4099285">
          <a:off x="3170923" y="2505248"/>
          <a:ext cx="1333289" cy="32124"/>
        </a:xfrm>
        <a:custGeom>
          <a:avLst/>
          <a:gdLst/>
          <a:ahLst/>
          <a:cxnLst/>
          <a:rect l="0" t="0" r="0" b="0"/>
          <a:pathLst>
            <a:path>
              <a:moveTo>
                <a:pt x="0" y="16062"/>
              </a:moveTo>
              <a:lnTo>
                <a:pt x="1333289" y="1606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04236" y="2487978"/>
        <a:ext cx="66664" cy="66664"/>
      </dsp:txXfrm>
    </dsp:sp>
    <dsp:sp modelId="{1E5FA3F9-073A-43B7-A610-5431A6B25655}">
      <dsp:nvSpPr>
        <dsp:cNvPr id="0" name=""/>
        <dsp:cNvSpPr/>
      </dsp:nvSpPr>
      <dsp:spPr>
        <a:xfrm>
          <a:off x="4083827" y="2832981"/>
          <a:ext cx="1231291" cy="61564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Ato-fato jurídico</a:t>
          </a:r>
        </a:p>
      </dsp:txBody>
      <dsp:txXfrm>
        <a:off x="4101859" y="2851013"/>
        <a:ext cx="1195227" cy="57958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t-BR"/>
              <a:t>Clique para editar o título Mestre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93AA903A-0C3C-42E2-833E-6BFE860DECE3}" type="datetimeFigureOut">
              <a:rPr lang="pt-BR" smtClean="0"/>
              <a:t>17/05/2022</a:t>
            </a:fld>
            <a:endParaRPr lang="pt-BR"/>
          </a:p>
        </p:txBody>
      </p:sp>
      <p:sp>
        <p:nvSpPr>
          <p:cNvPr id="5" name="Footer Placeholder 4"/>
          <p:cNvSpPr>
            <a:spLocks noGrp="1"/>
          </p:cNvSpPr>
          <p:nvPr>
            <p:ph type="ftr" sz="quarter" idx="11"/>
          </p:nvPr>
        </p:nvSpPr>
        <p:spPr>
          <a:xfrm>
            <a:off x="2416500" y="329307"/>
            <a:ext cx="4973915" cy="309201"/>
          </a:xfrm>
        </p:spPr>
        <p:txBody>
          <a:bodyPr/>
          <a:lstStyle/>
          <a:p>
            <a:endParaRPr lang="pt-BR"/>
          </a:p>
        </p:txBody>
      </p:sp>
      <p:sp>
        <p:nvSpPr>
          <p:cNvPr id="6" name="Slide Number Placeholder 5"/>
          <p:cNvSpPr>
            <a:spLocks noGrp="1"/>
          </p:cNvSpPr>
          <p:nvPr>
            <p:ph type="sldNum" sz="quarter" idx="12"/>
          </p:nvPr>
        </p:nvSpPr>
        <p:spPr>
          <a:xfrm>
            <a:off x="1437664" y="798973"/>
            <a:ext cx="811019" cy="503578"/>
          </a:xfrm>
        </p:spPr>
        <p:txBody>
          <a:bodyPr/>
          <a:lstStyle/>
          <a:p>
            <a:fld id="{1492EF00-E88D-4201-A9F0-0777A9B69743}" type="slidenum">
              <a:rPr lang="pt-BR" smtClean="0"/>
              <a:t>‹nº›</a:t>
            </a:fld>
            <a:endParaRPr lang="pt-B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4467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93AA903A-0C3C-42E2-833E-6BFE860DECE3}" type="datetimeFigureOut">
              <a:rPr lang="pt-BR" smtClean="0"/>
              <a:t>17/05/2022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92EF00-E88D-4201-A9F0-0777A9B69743}" type="slidenum">
              <a:rPr lang="pt-BR" smtClean="0"/>
              <a:t>‹nº›</a:t>
            </a:fld>
            <a:endParaRPr lang="pt-B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1471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93AA903A-0C3C-42E2-833E-6BFE860DECE3}" type="datetimeFigureOut">
              <a:rPr lang="pt-BR" smtClean="0"/>
              <a:t>17/05/2022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92EF00-E88D-4201-A9F0-0777A9B69743}" type="slidenum">
              <a:rPr lang="pt-BR" smtClean="0"/>
              <a:t>‹nº›</a:t>
            </a:fld>
            <a:endParaRPr lang="pt-B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54831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93AA903A-0C3C-42E2-833E-6BFE860DECE3}" type="datetimeFigureOut">
              <a:rPr lang="pt-BR" smtClean="0"/>
              <a:t>17/05/2022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92EF00-E88D-4201-A9F0-0777A9B69743}" type="slidenum">
              <a:rPr lang="pt-BR" smtClean="0"/>
              <a:t>‹nº›</a:t>
            </a:fld>
            <a:endParaRPr lang="pt-B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0811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t-BR"/>
              <a:t>Clique para editar o título Mestre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93AA903A-0C3C-42E2-833E-6BFE860DECE3}" type="datetimeFigureOut">
              <a:rPr lang="pt-BR" smtClean="0"/>
              <a:t>17/05/2022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92EF00-E88D-4201-A9F0-0777A9B69743}" type="slidenum">
              <a:rPr lang="pt-BR" smtClean="0"/>
              <a:t>‹nº›</a:t>
            </a:fld>
            <a:endParaRPr lang="pt-B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92398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93AA903A-0C3C-42E2-833E-6BFE860DECE3}" type="datetimeFigureOut">
              <a:rPr lang="pt-BR" smtClean="0"/>
              <a:t>17/05/2022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1492EF00-E88D-4201-A9F0-0777A9B69743}" type="slidenum">
              <a:rPr lang="pt-BR" smtClean="0"/>
              <a:t>‹nº›</a:t>
            </a:fld>
            <a:endParaRPr lang="pt-B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06554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47191" y="2824269"/>
            <a:ext cx="4645152" cy="264445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412362" y="2821491"/>
            <a:ext cx="4645152" cy="2637371"/>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93AA903A-0C3C-42E2-833E-6BFE860DECE3}" type="datetimeFigureOut">
              <a:rPr lang="pt-BR" smtClean="0"/>
              <a:t>17/05/2022</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1492EF00-E88D-4201-A9F0-0777A9B69743}" type="slidenum">
              <a:rPr lang="pt-BR" smtClean="0"/>
              <a:t>‹nº›</a:t>
            </a:fld>
            <a:endParaRPr lang="pt-B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05882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93AA903A-0C3C-42E2-833E-6BFE860DECE3}" type="datetimeFigureOut">
              <a:rPr lang="pt-BR" smtClean="0"/>
              <a:t>17/05/2022</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1492EF00-E88D-4201-A9F0-0777A9B69743}" type="slidenum">
              <a:rPr lang="pt-BR" smtClean="0"/>
              <a:t>‹nº›</a:t>
            </a:fld>
            <a:endParaRPr lang="pt-B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86075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AA903A-0C3C-42E2-833E-6BFE860DECE3}" type="datetimeFigureOut">
              <a:rPr lang="pt-BR" smtClean="0"/>
              <a:t>17/05/2022</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1492EF00-E88D-4201-A9F0-0777A9B69743}" type="slidenum">
              <a:rPr lang="pt-BR" smtClean="0"/>
              <a:t>‹nº›</a:t>
            </a:fld>
            <a:endParaRPr lang="pt-BR"/>
          </a:p>
        </p:txBody>
      </p:sp>
    </p:spTree>
    <p:extLst>
      <p:ext uri="{BB962C8B-B14F-4D97-AF65-F5344CB8AC3E}">
        <p14:creationId xmlns:p14="http://schemas.microsoft.com/office/powerpoint/2010/main" val="2539327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t-BR"/>
              <a:t>Clique para editar o título Mestre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93AA903A-0C3C-42E2-833E-6BFE860DECE3}" type="datetimeFigureOut">
              <a:rPr lang="pt-BR" smtClean="0"/>
              <a:t>17/05/2022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1492EF00-E88D-4201-A9F0-0777A9B69743}" type="slidenum">
              <a:rPr lang="pt-BR" smtClean="0"/>
              <a:t>‹nº›</a:t>
            </a:fld>
            <a:endParaRPr lang="pt-B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41189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3AA903A-0C3C-42E2-833E-6BFE860DECE3}" type="datetimeFigureOut">
              <a:rPr lang="pt-BR" smtClean="0"/>
              <a:t>17/05/2022</a:t>
            </a:fld>
            <a:endParaRPr lang="pt-BR"/>
          </a:p>
        </p:txBody>
      </p:sp>
      <p:sp>
        <p:nvSpPr>
          <p:cNvPr id="6" name="Footer Placeholder 5"/>
          <p:cNvSpPr>
            <a:spLocks noGrp="1"/>
          </p:cNvSpPr>
          <p:nvPr>
            <p:ph type="ftr" sz="quarter" idx="11"/>
          </p:nvPr>
        </p:nvSpPr>
        <p:spPr>
          <a:xfrm>
            <a:off x="1447382" y="318640"/>
            <a:ext cx="5541004" cy="320931"/>
          </a:xfrm>
        </p:spPr>
        <p:txBody>
          <a:bodyPr/>
          <a:lstStyle/>
          <a:p>
            <a:endParaRPr lang="pt-BR"/>
          </a:p>
        </p:txBody>
      </p:sp>
      <p:sp>
        <p:nvSpPr>
          <p:cNvPr id="7" name="Slide Number Placeholder 6"/>
          <p:cNvSpPr>
            <a:spLocks noGrp="1"/>
          </p:cNvSpPr>
          <p:nvPr>
            <p:ph type="sldNum" sz="quarter" idx="12"/>
          </p:nvPr>
        </p:nvSpPr>
        <p:spPr/>
        <p:txBody>
          <a:bodyPr/>
          <a:lstStyle/>
          <a:p>
            <a:fld id="{1492EF00-E88D-4201-A9F0-0777A9B69743}" type="slidenum">
              <a:rPr lang="pt-BR" smtClean="0"/>
              <a:t>‹nº›</a:t>
            </a:fld>
            <a:endParaRPr lang="pt-B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73020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3AA903A-0C3C-42E2-833E-6BFE860DECE3}" type="datetimeFigureOut">
              <a:rPr lang="pt-BR" smtClean="0"/>
              <a:t>17/05/2022</a:t>
            </a:fld>
            <a:endParaRPr lang="pt-B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1492EF00-E88D-4201-A9F0-0777A9B69743}" type="slidenum">
              <a:rPr lang="pt-BR" smtClean="0"/>
              <a:t>‹nº›</a:t>
            </a:fld>
            <a:endParaRPr lang="pt-B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4142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planalto.gov.br/ccivil_03/_Ato2015-2018/2015/Lei/L13146.htm#art127" TargetMode="External"/><Relationship Id="rId2" Type="http://schemas.openxmlformats.org/officeDocument/2006/relationships/hyperlink" Target="http://www.planalto.gov.br/ccivil_03/_Ato2015-2018/2015/Lei/L13146.htm#art11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planalto.gov.br/CCIVIL_03/LEIS/2002/L10406.htm#art1783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planalto.gov.br/ccivil_03/_Ato2007-2010/2009/Lei/L12100.htm#art2" TargetMode="External"/><Relationship Id="rId2" Type="http://schemas.openxmlformats.org/officeDocument/2006/relationships/hyperlink" Target="http://www.planalto.gov.br/ccivil_03/leis/L6216.htm#art56"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F980F4-5801-4933-B4D3-418C49D9ECA7}"/>
              </a:ext>
            </a:extLst>
          </p:cNvPr>
          <p:cNvSpPr>
            <a:spLocks noGrp="1"/>
          </p:cNvSpPr>
          <p:nvPr>
            <p:ph type="ctrTitle"/>
          </p:nvPr>
        </p:nvSpPr>
        <p:spPr/>
        <p:txBody>
          <a:bodyPr/>
          <a:lstStyle/>
          <a:p>
            <a:r>
              <a:rPr lang="pt-BR" dirty="0"/>
              <a:t>Direito civil	</a:t>
            </a:r>
          </a:p>
        </p:txBody>
      </p:sp>
      <p:sp>
        <p:nvSpPr>
          <p:cNvPr id="3" name="Subtítulo 2">
            <a:extLst>
              <a:ext uri="{FF2B5EF4-FFF2-40B4-BE49-F238E27FC236}">
                <a16:creationId xmlns:a16="http://schemas.microsoft.com/office/drawing/2014/main" id="{A5E3ACED-1721-4633-811D-24F00321C49F}"/>
              </a:ext>
            </a:extLst>
          </p:cNvPr>
          <p:cNvSpPr>
            <a:spLocks noGrp="1"/>
          </p:cNvSpPr>
          <p:nvPr>
            <p:ph type="subTitle" idx="1"/>
          </p:nvPr>
        </p:nvSpPr>
        <p:spPr/>
        <p:txBody>
          <a:bodyPr/>
          <a:lstStyle/>
          <a:p>
            <a:r>
              <a:rPr lang="pt-BR" dirty="0"/>
              <a:t>Pessoa natural (art. 1º ao 39 do código civil)</a:t>
            </a:r>
          </a:p>
        </p:txBody>
      </p:sp>
    </p:spTree>
    <p:extLst>
      <p:ext uri="{BB962C8B-B14F-4D97-AF65-F5344CB8AC3E}">
        <p14:creationId xmlns:p14="http://schemas.microsoft.com/office/powerpoint/2010/main" val="162382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INCAPACIDADE ABSOLUTA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lstStyle/>
          <a:p>
            <a:pPr marL="0" indent="0">
              <a:buNone/>
            </a:pPr>
            <a:endParaRPr lang="pt-BR" dirty="0">
              <a:solidFill>
                <a:srgbClr val="000000"/>
              </a:solidFill>
              <a:latin typeface="Times New Roman" panose="02020603050405020304" pitchFamily="18" charset="0"/>
            </a:endParaRPr>
          </a:p>
          <a:p>
            <a:r>
              <a:rPr lang="pt-BR" b="0" i="0" dirty="0">
                <a:solidFill>
                  <a:srgbClr val="000000"/>
                </a:solidFill>
                <a:effectLst/>
                <a:latin typeface="Arial" panose="020B0604020202020204" pitchFamily="34" charset="0"/>
              </a:rPr>
              <a:t>“São absolutamente incapazes de exercer pessoalmente os atos da vida civil os menores de 16 (dezesseis) anos” (art. 3º)</a:t>
            </a:r>
            <a:endParaRPr lang="pt-BR" dirty="0"/>
          </a:p>
          <a:p>
            <a:endParaRPr lang="pt-BR" dirty="0"/>
          </a:p>
        </p:txBody>
      </p:sp>
    </p:spTree>
    <p:extLst>
      <p:ext uri="{BB962C8B-B14F-4D97-AF65-F5344CB8AC3E}">
        <p14:creationId xmlns:p14="http://schemas.microsoft.com/office/powerpoint/2010/main" val="1606847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INCAPACIDADE RELATIVA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10000"/>
          </a:bodyPr>
          <a:lstStyle/>
          <a:p>
            <a:pPr algn="l"/>
            <a:r>
              <a:rPr lang="pt-BR" sz="1800" b="0" i="0" dirty="0">
                <a:solidFill>
                  <a:srgbClr val="000000"/>
                </a:solidFill>
                <a:effectLst/>
                <a:latin typeface="Arial" panose="020B0604020202020204" pitchFamily="34" charset="0"/>
              </a:rPr>
              <a:t>Art. 4 </a:t>
            </a:r>
            <a:r>
              <a:rPr lang="pt-BR" sz="1800" b="0" i="0" u="sng" baseline="30000" dirty="0">
                <a:solidFill>
                  <a:srgbClr val="000000"/>
                </a:solidFill>
                <a:effectLst/>
                <a:latin typeface="Arial" panose="020B0604020202020204" pitchFamily="34" charset="0"/>
              </a:rPr>
              <a:t>o </a:t>
            </a:r>
            <a:r>
              <a:rPr lang="pt-BR" sz="1800" b="0" i="0" dirty="0">
                <a:solidFill>
                  <a:srgbClr val="000000"/>
                </a:solidFill>
                <a:effectLst/>
                <a:latin typeface="Arial" panose="020B0604020202020204" pitchFamily="34" charset="0"/>
              </a:rPr>
              <a:t>São incapazes, relativamente a certos atos ou à maneira de os exercer: </a:t>
            </a:r>
            <a:r>
              <a:rPr lang="pt-BR" sz="1800" b="0" i="0" dirty="0">
                <a:solidFill>
                  <a:srgbClr val="000000"/>
                </a:solidFill>
                <a:effectLst/>
                <a:latin typeface="Arial" panose="020B0604020202020204" pitchFamily="34" charset="0"/>
                <a:hlinkClick r:id="rId2"/>
              </a:rPr>
              <a:t>(Redação dada pela Lei nº 13.146, de 2015) </a:t>
            </a:r>
            <a:r>
              <a:rPr lang="pt-BR" sz="1800" b="0" i="0" dirty="0">
                <a:solidFill>
                  <a:srgbClr val="000000"/>
                </a:solidFill>
                <a:effectLst/>
                <a:latin typeface="Arial" panose="020B0604020202020204" pitchFamily="34" charset="0"/>
                <a:hlinkClick r:id="rId3"/>
              </a:rPr>
              <a:t>(Vigência)</a:t>
            </a:r>
            <a:endParaRPr lang="pt-BR" b="0" i="0" dirty="0">
              <a:solidFill>
                <a:srgbClr val="000000"/>
              </a:solidFill>
              <a:effectLst/>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I - os maiores de dezesseis e menores de dezoito anos;</a:t>
            </a:r>
          </a:p>
          <a:p>
            <a:pPr algn="just"/>
            <a:r>
              <a:rPr lang="pt-BR" sz="1800" b="0" i="0" dirty="0">
                <a:solidFill>
                  <a:srgbClr val="000000"/>
                </a:solidFill>
                <a:effectLst/>
                <a:latin typeface="Arial" panose="020B0604020202020204" pitchFamily="34" charset="0"/>
              </a:rPr>
              <a:t>II - os ébrios habituais e os viciados em tóxico; </a:t>
            </a:r>
            <a:r>
              <a:rPr lang="pt-BR" sz="1800" b="0" i="0" dirty="0">
                <a:solidFill>
                  <a:srgbClr val="000000"/>
                </a:solidFill>
                <a:effectLst/>
                <a:latin typeface="Arial" panose="020B0604020202020204" pitchFamily="34" charset="0"/>
                <a:hlinkClick r:id="rId2"/>
              </a:rPr>
              <a:t>(Redação dada pela Lei nº 13.146, de 2015) </a:t>
            </a:r>
            <a:r>
              <a:rPr lang="pt-BR" sz="1800" b="0" i="0" dirty="0">
                <a:solidFill>
                  <a:srgbClr val="000000"/>
                </a:solidFill>
                <a:effectLst/>
                <a:latin typeface="Arial" panose="020B0604020202020204" pitchFamily="34" charset="0"/>
                <a:hlinkClick r:id="rId3"/>
              </a:rPr>
              <a:t>(Vigência)</a:t>
            </a:r>
            <a:endParaRPr lang="pt-BR" sz="1800"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III - aqueles que, por causa transitória ou permanente, não puderem exprimir sua vontade; </a:t>
            </a:r>
            <a:r>
              <a:rPr lang="pt-BR" sz="1800" b="0" i="0" dirty="0">
                <a:solidFill>
                  <a:srgbClr val="000000"/>
                </a:solidFill>
                <a:effectLst/>
                <a:latin typeface="Arial" panose="020B0604020202020204" pitchFamily="34" charset="0"/>
                <a:hlinkClick r:id="rId2"/>
              </a:rPr>
              <a:t>(Redação dada pela Lei nº 13.146, de 2015) </a:t>
            </a:r>
            <a:r>
              <a:rPr lang="pt-BR" sz="1800" b="0" i="0" dirty="0">
                <a:solidFill>
                  <a:srgbClr val="000000"/>
                </a:solidFill>
                <a:effectLst/>
                <a:latin typeface="Arial" panose="020B0604020202020204" pitchFamily="34" charset="0"/>
                <a:hlinkClick r:id="rId3"/>
              </a:rPr>
              <a:t>(Vigência)</a:t>
            </a:r>
            <a:endParaRPr lang="pt-BR" sz="1800" b="0" i="0" dirty="0">
              <a:solidFill>
                <a:srgbClr val="000000"/>
              </a:solidFill>
              <a:effectLst/>
              <a:latin typeface="Arial" panose="020B0604020202020204" pitchFamily="34" charset="0"/>
            </a:endParaRPr>
          </a:p>
          <a:p>
            <a:pPr algn="l"/>
            <a:r>
              <a:rPr lang="pt-BR" b="0" i="0" dirty="0">
                <a:solidFill>
                  <a:srgbClr val="000000"/>
                </a:solidFill>
                <a:effectLst/>
                <a:latin typeface="Times New Roman" panose="02020603050405020304" pitchFamily="18" charset="0"/>
              </a:rPr>
              <a:t>IV - os pródigos.</a:t>
            </a:r>
          </a:p>
          <a:p>
            <a:pPr algn="l"/>
            <a:r>
              <a:rPr lang="pt-BR" sz="1800" b="0" i="0" dirty="0">
                <a:solidFill>
                  <a:srgbClr val="000000"/>
                </a:solidFill>
                <a:effectLst/>
                <a:latin typeface="Arial" panose="020B0604020202020204" pitchFamily="34" charset="0"/>
              </a:rPr>
              <a:t>Parágrafo único.  A capacidade dos indígenas será regulada por legislação especial.</a:t>
            </a:r>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132026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DAS PESSOAS COM DEFICIÊNCIA (Lei 13.146)</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85000" lnSpcReduction="10000"/>
          </a:bodyPr>
          <a:lstStyle/>
          <a:p>
            <a:pPr algn="just"/>
            <a:r>
              <a:rPr lang="pt-BR" b="0" i="0" dirty="0">
                <a:solidFill>
                  <a:srgbClr val="000000"/>
                </a:solidFill>
                <a:effectLst/>
                <a:latin typeface="Arial" panose="020B0604020202020204" pitchFamily="34" charset="0"/>
              </a:rPr>
              <a:t>Art. 6º A deficiência não afeta a plena capacidade civil da pessoa, inclusive para:</a:t>
            </a:r>
          </a:p>
          <a:p>
            <a:pPr algn="just"/>
            <a:r>
              <a:rPr lang="pt-BR" b="0" i="0" dirty="0">
                <a:solidFill>
                  <a:srgbClr val="000000"/>
                </a:solidFill>
                <a:effectLst/>
                <a:latin typeface="Arial" panose="020B0604020202020204" pitchFamily="34" charset="0"/>
              </a:rPr>
              <a:t>I - casar-se e constituir união estável;</a:t>
            </a:r>
          </a:p>
          <a:p>
            <a:pPr algn="just"/>
            <a:r>
              <a:rPr lang="pt-BR" b="0" i="0" dirty="0">
                <a:solidFill>
                  <a:srgbClr val="000000"/>
                </a:solidFill>
                <a:effectLst/>
                <a:latin typeface="Arial" panose="020B0604020202020204" pitchFamily="34" charset="0"/>
              </a:rPr>
              <a:t>II - exercer direitos sexuais e reprodutivos;</a:t>
            </a:r>
          </a:p>
          <a:p>
            <a:pPr algn="just"/>
            <a:r>
              <a:rPr lang="pt-BR" b="0" i="0" dirty="0">
                <a:solidFill>
                  <a:srgbClr val="000000"/>
                </a:solidFill>
                <a:effectLst/>
                <a:latin typeface="Arial" panose="020B0604020202020204" pitchFamily="34" charset="0"/>
              </a:rPr>
              <a:t>III - exercer o direito de decidir sobre o número de filhos e de ter acesso a informações adequadas sobre reprodução e planejamento familiar;</a:t>
            </a:r>
          </a:p>
          <a:p>
            <a:pPr algn="just"/>
            <a:r>
              <a:rPr lang="pt-BR" b="0" i="0" dirty="0">
                <a:solidFill>
                  <a:srgbClr val="000000"/>
                </a:solidFill>
                <a:effectLst/>
                <a:latin typeface="Arial" panose="020B0604020202020204" pitchFamily="34" charset="0"/>
              </a:rPr>
              <a:t>IV - conservar sua fertilidade, sendo vedada a esterilização compulsória;</a:t>
            </a:r>
          </a:p>
          <a:p>
            <a:pPr algn="just"/>
            <a:r>
              <a:rPr lang="pt-BR" b="0" i="0" dirty="0">
                <a:solidFill>
                  <a:srgbClr val="000000"/>
                </a:solidFill>
                <a:effectLst/>
                <a:latin typeface="Arial" panose="020B0604020202020204" pitchFamily="34" charset="0"/>
              </a:rPr>
              <a:t>V - exercer o direito à família e à convivência familiar e comunitária; e</a:t>
            </a:r>
          </a:p>
          <a:p>
            <a:pPr algn="just"/>
            <a:r>
              <a:rPr lang="pt-BR" b="0" i="0" dirty="0">
                <a:solidFill>
                  <a:srgbClr val="000000"/>
                </a:solidFill>
                <a:effectLst/>
                <a:latin typeface="Arial" panose="020B0604020202020204" pitchFamily="34" charset="0"/>
              </a:rPr>
              <a:t>VI - exercer o direito à guarda, à tutela, à curatela e à adoção, como adotante ou adotando, em igualdade de oportunidades com as demais pessoas.</a:t>
            </a:r>
          </a:p>
        </p:txBody>
      </p:sp>
    </p:spTree>
    <p:extLst>
      <p:ext uri="{BB962C8B-B14F-4D97-AF65-F5344CB8AC3E}">
        <p14:creationId xmlns:p14="http://schemas.microsoft.com/office/powerpoint/2010/main" val="3835792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DAS PESSOAS COM DEFICIÊNCIA (Lei 13.146)</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7500" lnSpcReduction="20000"/>
          </a:bodyPr>
          <a:lstStyle/>
          <a:p>
            <a:pPr algn="just"/>
            <a:r>
              <a:rPr lang="pt-BR" b="0" i="0" dirty="0">
                <a:solidFill>
                  <a:srgbClr val="333333"/>
                </a:solidFill>
                <a:effectLst/>
                <a:latin typeface="Roboto" panose="02000000000000000000" pitchFamily="2" charset="0"/>
              </a:rPr>
              <a:t>Art. 84 (...)</a:t>
            </a:r>
          </a:p>
          <a:p>
            <a:pPr algn="just"/>
            <a:r>
              <a:rPr lang="pt-BR" b="0" i="0" dirty="0">
                <a:solidFill>
                  <a:srgbClr val="333333"/>
                </a:solidFill>
                <a:effectLst/>
                <a:latin typeface="Roboto" panose="02000000000000000000" pitchFamily="2" charset="0"/>
              </a:rPr>
              <a:t>§ 3º A definição de curatela de pessoa com deficiência constitui medida protetiva extraordinária, proporcional às necessidades e às circunstâncias de cada caso, e durará o menor tempo possível.</a:t>
            </a:r>
          </a:p>
          <a:p>
            <a:pPr algn="just"/>
            <a:r>
              <a:rPr lang="pt-BR" b="0" i="0" dirty="0">
                <a:solidFill>
                  <a:srgbClr val="333333"/>
                </a:solidFill>
                <a:effectLst/>
                <a:latin typeface="Roboto" panose="02000000000000000000" pitchFamily="2" charset="0"/>
              </a:rPr>
              <a:t>Art. 85. A curatela afetará tão somente os atos relacionados aos direitos de natureza patrimonial e negocial.</a:t>
            </a:r>
          </a:p>
          <a:p>
            <a:pPr algn="just"/>
            <a:r>
              <a:rPr lang="pt-BR" b="0" i="0" dirty="0">
                <a:solidFill>
                  <a:srgbClr val="333333"/>
                </a:solidFill>
                <a:effectLst/>
                <a:latin typeface="Roboto" panose="02000000000000000000" pitchFamily="2" charset="0"/>
              </a:rPr>
              <a:t>§ 1º A definição da curatela não alcança o direito ao próprio corpo, à sexualidade, ao matrimônio, à privacidade, à educação, à saúde, ao trabalho e ao voto.</a:t>
            </a:r>
          </a:p>
          <a:p>
            <a:pPr algn="just"/>
            <a:r>
              <a:rPr lang="pt-BR" b="0" i="0" dirty="0">
                <a:solidFill>
                  <a:srgbClr val="333333"/>
                </a:solidFill>
                <a:effectLst/>
                <a:latin typeface="Roboto" panose="02000000000000000000" pitchFamily="2" charset="0"/>
              </a:rPr>
              <a:t>§ 2º A curatela constitui medida extraordinária, devendo constar da sentença as razões e motivações de sua definição, preservados os interesses do curatelado.</a:t>
            </a:r>
          </a:p>
          <a:p>
            <a:pPr algn="just"/>
            <a:r>
              <a:rPr lang="pt-BR" b="0" i="0" dirty="0">
                <a:solidFill>
                  <a:srgbClr val="333333"/>
                </a:solidFill>
                <a:effectLst/>
                <a:latin typeface="Roboto" panose="02000000000000000000" pitchFamily="2" charset="0"/>
              </a:rPr>
              <a:t>§ 3º No caso de pessoa em situação de institucionalização, ao nomear curador, o juiz deve dar preferência a pessoa que tenha vínculo de natureza familiar, afetiva ou comunitária com o curatelado</a:t>
            </a:r>
          </a:p>
          <a:p>
            <a:pPr algn="just"/>
            <a:endParaRPr lang="pt-BR" b="0" i="0" dirty="0">
              <a:solidFill>
                <a:srgbClr val="333333"/>
              </a:solidFill>
              <a:effectLst/>
              <a:latin typeface="Roboto" panose="02000000000000000000" pitchFamily="2" charset="0"/>
            </a:endParaRPr>
          </a:p>
        </p:txBody>
      </p:sp>
    </p:spTree>
    <p:extLst>
      <p:ext uri="{BB962C8B-B14F-4D97-AF65-F5344CB8AC3E}">
        <p14:creationId xmlns:p14="http://schemas.microsoft.com/office/powerpoint/2010/main" val="500138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DAS PESSOAS COM DEFICIÊNCIA (Lei 13.146)</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just"/>
            <a:r>
              <a:rPr lang="pt-BR" b="0" i="0" dirty="0">
                <a:effectLst/>
                <a:latin typeface="Arial" panose="020B0604020202020204" pitchFamily="34" charset="0"/>
                <a:hlinkClick r:id="rId2"/>
              </a:rPr>
              <a:t>Art. 1.783-A. </a:t>
            </a:r>
            <a:r>
              <a:rPr lang="pt-BR" b="0" i="0" dirty="0">
                <a:solidFill>
                  <a:srgbClr val="000000"/>
                </a:solidFill>
                <a:effectLst/>
                <a:latin typeface="Arial" panose="020B0604020202020204" pitchFamily="34" charset="0"/>
              </a:rPr>
              <a:t>A </a:t>
            </a:r>
            <a:r>
              <a:rPr lang="pt-BR" b="1" i="0" dirty="0">
                <a:solidFill>
                  <a:srgbClr val="000000"/>
                </a:solidFill>
                <a:effectLst/>
                <a:latin typeface="Arial" panose="020B0604020202020204" pitchFamily="34" charset="0"/>
              </a:rPr>
              <a:t>tomada de decisão apoiada </a:t>
            </a:r>
            <a:r>
              <a:rPr lang="pt-BR" b="0" i="0" dirty="0">
                <a:solidFill>
                  <a:srgbClr val="000000"/>
                </a:solidFill>
                <a:effectLst/>
                <a:latin typeface="Arial" panose="020B0604020202020204" pitchFamily="34" charset="0"/>
              </a:rPr>
              <a:t>é o processo pelo qual a pessoa com deficiência elege pelo menos 2 (duas) pessoas </a:t>
            </a:r>
            <a:r>
              <a:rPr lang="pt-BR" b="0" i="0" dirty="0" err="1">
                <a:solidFill>
                  <a:srgbClr val="000000"/>
                </a:solidFill>
                <a:effectLst/>
                <a:latin typeface="Arial" panose="020B0604020202020204" pitchFamily="34" charset="0"/>
              </a:rPr>
              <a:t>idôneas</a:t>
            </a:r>
            <a:r>
              <a:rPr lang="pt-BR" b="0" i="0" dirty="0">
                <a:solidFill>
                  <a:srgbClr val="000000"/>
                </a:solidFill>
                <a:effectLst/>
                <a:latin typeface="Arial" panose="020B0604020202020204" pitchFamily="34" charset="0"/>
              </a:rPr>
              <a:t>, com as quais mantenha vínculos e que gozem de sua confiança, para prestar-lhe apoio na tomada de decisão sobre atos da vida civil, fornecendo-lhes os elementos e </a:t>
            </a:r>
            <a:r>
              <a:rPr lang="pt-BR" b="0" i="0" dirty="0" err="1">
                <a:solidFill>
                  <a:srgbClr val="000000"/>
                </a:solidFill>
                <a:effectLst/>
                <a:latin typeface="Arial" panose="020B0604020202020204" pitchFamily="34" charset="0"/>
              </a:rPr>
              <a:t>informações</a:t>
            </a:r>
            <a:r>
              <a:rPr lang="pt-BR" b="0" i="0" dirty="0">
                <a:solidFill>
                  <a:srgbClr val="000000"/>
                </a:solidFill>
                <a:effectLst/>
                <a:latin typeface="Arial" panose="020B0604020202020204" pitchFamily="34" charset="0"/>
              </a:rPr>
              <a:t> necessários para que possa exercer sua capacidade.</a:t>
            </a:r>
            <a:endParaRPr lang="pt-BR" b="0" i="0" dirty="0">
              <a:solidFill>
                <a:srgbClr val="333333"/>
              </a:solidFill>
              <a:effectLst/>
              <a:latin typeface="Roboto" panose="02000000000000000000" pitchFamily="2" charset="0"/>
            </a:endParaRPr>
          </a:p>
        </p:txBody>
      </p:sp>
    </p:spTree>
    <p:extLst>
      <p:ext uri="{BB962C8B-B14F-4D97-AF65-F5344CB8AC3E}">
        <p14:creationId xmlns:p14="http://schemas.microsoft.com/office/powerpoint/2010/main" val="4059441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DAS PESSOAS COM DEFICIÊNCIA (Lei 13.146)</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62500" lnSpcReduction="20000"/>
          </a:bodyPr>
          <a:lstStyle/>
          <a:p>
            <a:pPr algn="just"/>
            <a:r>
              <a:rPr lang="pt-BR" b="0" i="0" dirty="0">
                <a:solidFill>
                  <a:srgbClr val="333333"/>
                </a:solidFill>
                <a:effectLst/>
                <a:latin typeface="Roboto" panose="02000000000000000000" pitchFamily="2" charset="0"/>
              </a:rPr>
              <a:t>Depois do Estatuto da Pessoa com Deficiência (Lei nº 13.146/2015), que alterou os </a:t>
            </a:r>
            <a:r>
              <a:rPr lang="pt-BR" b="0" i="0" dirty="0" err="1">
                <a:solidFill>
                  <a:srgbClr val="333333"/>
                </a:solidFill>
                <a:effectLst/>
                <a:latin typeface="Roboto" panose="02000000000000000000" pitchFamily="2" charset="0"/>
              </a:rPr>
              <a:t>arts</a:t>
            </a:r>
            <a:r>
              <a:rPr lang="pt-BR" b="0" i="0" dirty="0">
                <a:solidFill>
                  <a:srgbClr val="333333"/>
                </a:solidFill>
                <a:effectLst/>
                <a:latin typeface="Roboto" panose="02000000000000000000" pitchFamily="2" charset="0"/>
              </a:rPr>
              <a:t>. 3º e 4º do Código Civil, não é mais possível declarar como absolutamente incapaz o maior de 16 anos que, em razão de enfermidade permanente, encontra-se inapto para gerir sua pessoa e administrar seus bens de modo voluntário e consciente.</a:t>
            </a:r>
            <a:br>
              <a:rPr lang="pt-BR" dirty="0"/>
            </a:br>
            <a:r>
              <a:rPr lang="pt-BR" b="0" i="0" dirty="0">
                <a:solidFill>
                  <a:srgbClr val="333333"/>
                </a:solidFill>
                <a:effectLst/>
                <a:latin typeface="Roboto" panose="02000000000000000000" pitchFamily="2" charset="0"/>
              </a:rPr>
              <a:t>A Lei nº 13.146/2015 teve por objetivo assegurar e promover a inclusão social das pessoas com deficiência física ou psíquica e garantir o exercício de sua capacidade em igualdade de condições com as demais pessoas.</a:t>
            </a:r>
            <a:br>
              <a:rPr lang="pt-BR" dirty="0"/>
            </a:br>
            <a:r>
              <a:rPr lang="pt-BR" b="0" i="0" dirty="0">
                <a:solidFill>
                  <a:srgbClr val="333333"/>
                </a:solidFill>
                <a:effectLst/>
                <a:latin typeface="Roboto" panose="02000000000000000000" pitchFamily="2" charset="0"/>
              </a:rPr>
              <a:t>A partir da entrada em vigor da referida lei, só podem ser considerados absolutamente incapazes os menores de 16 anos, ou </a:t>
            </a:r>
            <a:r>
              <a:rPr lang="pt-BR" b="0" i="0" dirty="0" err="1">
                <a:solidFill>
                  <a:srgbClr val="333333"/>
                </a:solidFill>
                <a:effectLst/>
                <a:latin typeface="Roboto" panose="02000000000000000000" pitchFamily="2" charset="0"/>
              </a:rPr>
              <a:t>seja,o</a:t>
            </a:r>
            <a:r>
              <a:rPr lang="pt-BR" b="0" i="0" dirty="0">
                <a:solidFill>
                  <a:srgbClr val="333333"/>
                </a:solidFill>
                <a:effectLst/>
                <a:latin typeface="Roboto" panose="02000000000000000000" pitchFamily="2" charset="0"/>
              </a:rPr>
              <a:t> critério passou a ser apenas etário, tendo sido eliminadas as hipóteses de deficiência mental ou intelectual anteriormente previstas no Código Civil.</a:t>
            </a:r>
            <a:br>
              <a:rPr lang="pt-BR" dirty="0"/>
            </a:br>
            <a:r>
              <a:rPr lang="pt-BR" b="0" i="0" dirty="0">
                <a:solidFill>
                  <a:srgbClr val="333333"/>
                </a:solidFill>
                <a:effectLst/>
                <a:latin typeface="Roboto" panose="02000000000000000000" pitchFamily="2" charset="0"/>
              </a:rPr>
              <a:t>O instituto da curatela pode ser excepcionalmente aplicado às pessoas com deficiência, ainda que agora sejam consideradas relativamente capazes, devendo, contudo, ser proporcional às necessidades e às circunstâncias de cada caso concreto (art. 84, § 3º, da Lei nº 13.146/2015).</a:t>
            </a:r>
            <a:br>
              <a:rPr lang="pt-BR" dirty="0"/>
            </a:br>
            <a:r>
              <a:rPr lang="pt-BR" b="0" i="0" dirty="0">
                <a:solidFill>
                  <a:srgbClr val="333333"/>
                </a:solidFill>
                <a:effectLst/>
                <a:latin typeface="Roboto" panose="02000000000000000000" pitchFamily="2" charset="0"/>
              </a:rPr>
              <a:t>STJ. 3ª Turma. </a:t>
            </a:r>
            <a:r>
              <a:rPr lang="pt-BR" b="0" i="0" dirty="0" err="1">
                <a:solidFill>
                  <a:srgbClr val="333333"/>
                </a:solidFill>
                <a:effectLst/>
                <a:latin typeface="Roboto" panose="02000000000000000000" pitchFamily="2" charset="0"/>
              </a:rPr>
              <a:t>REsp</a:t>
            </a:r>
            <a:r>
              <a:rPr lang="pt-BR" b="0" i="0" dirty="0">
                <a:solidFill>
                  <a:srgbClr val="333333"/>
                </a:solidFill>
                <a:effectLst/>
                <a:latin typeface="Roboto" panose="02000000000000000000" pitchFamily="2" charset="0"/>
              </a:rPr>
              <a:t> 1927423/SP, Rel. Min. Marco Aurélio </a:t>
            </a:r>
            <a:r>
              <a:rPr lang="pt-BR" b="0" i="0" dirty="0" err="1">
                <a:solidFill>
                  <a:srgbClr val="333333"/>
                </a:solidFill>
                <a:effectLst/>
                <a:latin typeface="Roboto" panose="02000000000000000000" pitchFamily="2" charset="0"/>
              </a:rPr>
              <a:t>Bellizze</a:t>
            </a:r>
            <a:r>
              <a:rPr lang="pt-BR" b="0" i="0" dirty="0">
                <a:solidFill>
                  <a:srgbClr val="333333"/>
                </a:solidFill>
                <a:effectLst/>
                <a:latin typeface="Roboto" panose="02000000000000000000" pitchFamily="2" charset="0"/>
              </a:rPr>
              <a:t>, julgado em 27/04/2021 (Info 694).</a:t>
            </a:r>
          </a:p>
          <a:p>
            <a:pPr algn="just"/>
            <a:endParaRPr lang="pt-BR" dirty="0">
              <a:solidFill>
                <a:srgbClr val="333333"/>
              </a:solidFill>
              <a:latin typeface="Roboto" panose="02000000000000000000" pitchFamily="2" charset="0"/>
            </a:endParaRPr>
          </a:p>
          <a:p>
            <a:pPr algn="just"/>
            <a:r>
              <a:rPr lang="pt-BR" b="0" i="0" dirty="0">
                <a:solidFill>
                  <a:srgbClr val="333333"/>
                </a:solidFill>
                <a:effectLst/>
                <a:latin typeface="Roboto" panose="02000000000000000000" pitchFamily="2" charset="0"/>
              </a:rPr>
              <a:t>Cuidado: a lei é clara quanto à capacidade das pessoas com deficiência (Pablo </a:t>
            </a:r>
            <a:r>
              <a:rPr lang="pt-BR" b="0" i="0" dirty="0" err="1">
                <a:solidFill>
                  <a:srgbClr val="333333"/>
                </a:solidFill>
                <a:effectLst/>
                <a:latin typeface="Roboto" panose="02000000000000000000" pitchFamily="2" charset="0"/>
              </a:rPr>
              <a:t>Stolze</a:t>
            </a:r>
            <a:r>
              <a:rPr lang="pt-BR" b="0" i="0" dirty="0">
                <a:solidFill>
                  <a:srgbClr val="333333"/>
                </a:solidFill>
                <a:effectLst/>
                <a:latin typeface="Roboto" panose="02000000000000000000" pitchFamily="2" charset="0"/>
              </a:rPr>
              <a:t>). Mas </a:t>
            </a:r>
            <a:r>
              <a:rPr lang="pt-BR" dirty="0">
                <a:solidFill>
                  <a:srgbClr val="333333"/>
                </a:solidFill>
                <a:latin typeface="Roboto" panose="02000000000000000000" pitchFamily="2" charset="0"/>
              </a:rPr>
              <a:t>o </a:t>
            </a:r>
            <a:r>
              <a:rPr lang="pt-BR" b="0" i="0" dirty="0">
                <a:solidFill>
                  <a:srgbClr val="333333"/>
                </a:solidFill>
                <a:effectLst/>
                <a:latin typeface="Roboto" panose="02000000000000000000" pitchFamily="2" charset="0"/>
              </a:rPr>
              <a:t>entendimento do STJ – já cobrado em prova – é de que a situação poderia se enquadrar no art. 4º, inc. III (incapacidade relativa)</a:t>
            </a:r>
            <a:endParaRPr lang="pt-BR"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4200854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DAS PESSOAS COM DEFICIÊNCIA (Lei 13.146)</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just"/>
            <a:r>
              <a:rPr lang="pt-BR" b="0" i="0" dirty="0">
                <a:solidFill>
                  <a:srgbClr val="333333"/>
                </a:solidFill>
                <a:effectLst/>
                <a:latin typeface="Roboto" panose="02000000000000000000" pitchFamily="2" charset="0"/>
              </a:rPr>
              <a:t>São constitucionais o art. 28, § 1º e o art. 30 da Lei nº 13.146/2015, que determinam que as escolas privadas ofereçam atendimento educacional adequado e inclusivo às pessoas com deficiência sem que possam cobrar valores adicionais de qualquer natureza em suas mensalidades, anuidades e matrículas para cumprimento dessa obrigação.</a:t>
            </a:r>
            <a:br>
              <a:rPr lang="pt-BR" dirty="0"/>
            </a:br>
            <a:r>
              <a:rPr lang="pt-BR" b="0" i="0" dirty="0">
                <a:solidFill>
                  <a:srgbClr val="333333"/>
                </a:solidFill>
                <a:effectLst/>
                <a:latin typeface="Roboto" panose="02000000000000000000" pitchFamily="2" charset="0"/>
              </a:rPr>
              <a:t>STF. Plenário. ADI 5357 MC-Referendo/DF, Rel. Min. Edson Fachin, julgado em 9/6/2016 (Info 829).</a:t>
            </a:r>
            <a:endParaRPr lang="pt-BR"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190696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emancipação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7500" lnSpcReduction="20000"/>
          </a:bodyPr>
          <a:lstStyle/>
          <a:p>
            <a:pPr algn="l"/>
            <a:r>
              <a:rPr lang="pt-BR" b="0" i="0" dirty="0">
                <a:solidFill>
                  <a:srgbClr val="000000"/>
                </a:solidFill>
                <a:effectLst/>
                <a:latin typeface="Times New Roman" panose="02020603050405020304" pitchFamily="18" charset="0"/>
              </a:rPr>
              <a:t>Art. 5 </a:t>
            </a:r>
            <a:r>
              <a:rPr lang="pt-BR" sz="1800" b="0" i="0" u="sng" baseline="30000" dirty="0">
                <a:solidFill>
                  <a:srgbClr val="000000"/>
                </a:solidFill>
                <a:effectLst/>
                <a:latin typeface="Times New Roman" panose="02020603050405020304" pitchFamily="18" charset="0"/>
              </a:rPr>
              <a:t>o </a:t>
            </a:r>
            <a:r>
              <a:rPr lang="pt-BR" b="0" i="0" dirty="0">
                <a:solidFill>
                  <a:srgbClr val="000000"/>
                </a:solidFill>
                <a:effectLst/>
                <a:latin typeface="Times New Roman" panose="02020603050405020304" pitchFamily="18" charset="0"/>
              </a:rPr>
              <a:t>A menoridade cessa aos dezoito anos completos, quando a pessoa fica habilitada à prática de todos os atos da vida civil.</a:t>
            </a:r>
          </a:p>
          <a:p>
            <a:pPr algn="l"/>
            <a:r>
              <a:rPr lang="pt-BR" b="0" i="0" dirty="0">
                <a:solidFill>
                  <a:srgbClr val="000000"/>
                </a:solidFill>
                <a:effectLst/>
                <a:latin typeface="Times New Roman" panose="02020603050405020304" pitchFamily="18" charset="0"/>
              </a:rPr>
              <a:t>Parágrafo único. Cessará, para os menores, a incapacidade:</a:t>
            </a:r>
          </a:p>
          <a:p>
            <a:pPr algn="l"/>
            <a:r>
              <a:rPr lang="pt-BR" b="0" i="0" dirty="0">
                <a:solidFill>
                  <a:srgbClr val="000000"/>
                </a:solidFill>
                <a:effectLst/>
                <a:latin typeface="Times New Roman" panose="02020603050405020304" pitchFamily="18" charset="0"/>
              </a:rPr>
              <a:t>I - pela concessão dos pais, ou de um deles na falta do outro, mediante instrumento público, independentemente de homologação judicial, ou por sentença do juiz, ouvido o tutor, se o menor tiver dezesseis anos completos;</a:t>
            </a:r>
          </a:p>
          <a:p>
            <a:pPr algn="l"/>
            <a:r>
              <a:rPr lang="pt-BR" b="0" i="0" dirty="0">
                <a:solidFill>
                  <a:srgbClr val="000000"/>
                </a:solidFill>
                <a:effectLst/>
                <a:latin typeface="Times New Roman" panose="02020603050405020304" pitchFamily="18" charset="0"/>
              </a:rPr>
              <a:t>II - pelo casamento;</a:t>
            </a:r>
          </a:p>
          <a:p>
            <a:pPr algn="l"/>
            <a:r>
              <a:rPr lang="pt-BR" b="0" i="0" dirty="0">
                <a:solidFill>
                  <a:srgbClr val="000000"/>
                </a:solidFill>
                <a:effectLst/>
                <a:latin typeface="Times New Roman" panose="02020603050405020304" pitchFamily="18" charset="0"/>
              </a:rPr>
              <a:t>III - pelo exercício de emprego público efetivo;</a:t>
            </a:r>
          </a:p>
          <a:p>
            <a:pPr algn="l"/>
            <a:r>
              <a:rPr lang="pt-BR" b="0" i="0" dirty="0">
                <a:solidFill>
                  <a:srgbClr val="000000"/>
                </a:solidFill>
                <a:effectLst/>
                <a:latin typeface="Times New Roman" panose="02020603050405020304" pitchFamily="18" charset="0"/>
              </a:rPr>
              <a:t>IV - pela colação de grau em curso de ensino superior;</a:t>
            </a:r>
          </a:p>
          <a:p>
            <a:pPr algn="l"/>
            <a:r>
              <a:rPr lang="pt-BR" b="0" i="0" dirty="0">
                <a:solidFill>
                  <a:srgbClr val="000000"/>
                </a:solidFill>
                <a:effectLst/>
                <a:latin typeface="Times New Roman" panose="02020603050405020304" pitchFamily="18" charset="0"/>
              </a:rPr>
              <a:t>V - pelo estabelecimento civil ou comercial, ou pela existência de relação de emprego, desde que, em função deles, o menor com dezesseis anos completos tenha economia própria.</a:t>
            </a:r>
          </a:p>
          <a:p>
            <a:endParaRPr lang="pt-BR" dirty="0"/>
          </a:p>
        </p:txBody>
      </p:sp>
    </p:spTree>
    <p:extLst>
      <p:ext uri="{BB962C8B-B14F-4D97-AF65-F5344CB8AC3E}">
        <p14:creationId xmlns:p14="http://schemas.microsoft.com/office/powerpoint/2010/main" val="3346255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emancipação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VOLUNTÁRIA</a:t>
            </a:r>
          </a:p>
          <a:p>
            <a:pPr algn="l"/>
            <a:r>
              <a:rPr lang="pt-BR" dirty="0">
                <a:solidFill>
                  <a:srgbClr val="000000"/>
                </a:solidFill>
                <a:latin typeface="Times New Roman" panose="02020603050405020304" pitchFamily="18" charset="0"/>
              </a:rPr>
              <a:t>JUDICIAL</a:t>
            </a:r>
          </a:p>
          <a:p>
            <a:pPr algn="l"/>
            <a:r>
              <a:rPr lang="pt-BR" b="0" i="0" dirty="0">
                <a:solidFill>
                  <a:srgbClr val="000000"/>
                </a:solidFill>
                <a:effectLst/>
                <a:latin typeface="Times New Roman" panose="02020603050405020304" pitchFamily="18" charset="0"/>
              </a:rPr>
              <a:t>LEGAL</a:t>
            </a:r>
          </a:p>
          <a:p>
            <a:endParaRPr lang="pt-BR" dirty="0"/>
          </a:p>
        </p:txBody>
      </p:sp>
    </p:spTree>
    <p:extLst>
      <p:ext uri="{BB962C8B-B14F-4D97-AF65-F5344CB8AC3E}">
        <p14:creationId xmlns:p14="http://schemas.microsoft.com/office/powerpoint/2010/main" val="1912211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EXTINÇÃO DA PESSOA NATURAL: MORTE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buFontTx/>
              <a:buChar char="-"/>
            </a:pPr>
            <a:r>
              <a:rPr lang="pt-BR" dirty="0">
                <a:solidFill>
                  <a:srgbClr val="000000"/>
                </a:solidFill>
                <a:latin typeface="Times New Roman" panose="02020603050405020304" pitchFamily="18" charset="0"/>
              </a:rPr>
              <a:t>Ausência</a:t>
            </a:r>
          </a:p>
          <a:p>
            <a:pPr>
              <a:buFontTx/>
              <a:buChar char="-"/>
            </a:pPr>
            <a:r>
              <a:rPr lang="pt-BR" dirty="0">
                <a:solidFill>
                  <a:srgbClr val="000000"/>
                </a:solidFill>
                <a:latin typeface="Times New Roman" panose="02020603050405020304" pitchFamily="18" charset="0"/>
              </a:rPr>
              <a:t>Morte presumida</a:t>
            </a:r>
          </a:p>
          <a:p>
            <a:pPr>
              <a:buFontTx/>
              <a:buChar char="-"/>
            </a:pPr>
            <a:r>
              <a:rPr lang="pt-BR" dirty="0" err="1">
                <a:solidFill>
                  <a:srgbClr val="000000"/>
                </a:solidFill>
                <a:latin typeface="Times New Roman" panose="02020603050405020304" pitchFamily="18" charset="0"/>
              </a:rPr>
              <a:t>Comoriência</a:t>
            </a:r>
            <a:endParaRPr lang="pt-BR" dirty="0">
              <a:solidFill>
                <a:srgbClr val="000000"/>
              </a:solidFill>
              <a:latin typeface="Times New Roman" panose="02020603050405020304" pitchFamily="18" charset="0"/>
            </a:endParaRPr>
          </a:p>
          <a:p>
            <a:pPr>
              <a:buFontTx/>
              <a:buChar char="-"/>
            </a:pPr>
            <a:r>
              <a:rPr lang="pt-BR" b="0" i="0" dirty="0">
                <a:solidFill>
                  <a:srgbClr val="000000"/>
                </a:solidFill>
                <a:effectLst/>
                <a:latin typeface="Times New Roman" panose="02020603050405020304" pitchFamily="18" charset="0"/>
              </a:rPr>
              <a:t>Art. 8 </a:t>
            </a:r>
            <a:r>
              <a:rPr lang="pt-BR" sz="1800" b="0" i="0" u="sng" baseline="30000" dirty="0">
                <a:solidFill>
                  <a:srgbClr val="000000"/>
                </a:solidFill>
                <a:effectLst/>
                <a:latin typeface="Times New Roman" panose="02020603050405020304" pitchFamily="18" charset="0"/>
              </a:rPr>
              <a:t>o </a:t>
            </a:r>
            <a:r>
              <a:rPr lang="pt-BR" b="0" i="0" dirty="0">
                <a:solidFill>
                  <a:srgbClr val="000000"/>
                </a:solidFill>
                <a:effectLst/>
                <a:latin typeface="Times New Roman" panose="02020603050405020304" pitchFamily="18" charset="0"/>
              </a:rPr>
              <a:t>Se dois ou mais indivíduos falecerem na mesma ocasião, não se podendo averiguar se algum dos comorientes precedeu aos outros, presumir-se-ão simultaneamente mortos.</a:t>
            </a:r>
            <a:endParaRPr lang="pt-BR" dirty="0">
              <a:solidFill>
                <a:srgbClr val="000000"/>
              </a:solidFill>
              <a:latin typeface="Times New Roman" panose="02020603050405020304" pitchFamily="18" charset="0"/>
            </a:endParaRPr>
          </a:p>
          <a:p>
            <a:pPr>
              <a:buFontTx/>
              <a:buChar char="-"/>
            </a:pPr>
            <a:endParaRPr lang="pt-BR" dirty="0"/>
          </a:p>
        </p:txBody>
      </p:sp>
    </p:spTree>
    <p:extLst>
      <p:ext uri="{BB962C8B-B14F-4D97-AF65-F5344CB8AC3E}">
        <p14:creationId xmlns:p14="http://schemas.microsoft.com/office/powerpoint/2010/main" val="9885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Personalidade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r>
              <a:rPr lang="pt-BR" dirty="0"/>
              <a:t>Atributo de todas as pessoas</a:t>
            </a:r>
          </a:p>
          <a:p>
            <a:r>
              <a:rPr lang="pt-BR" dirty="0"/>
              <a:t>Personalidade x capacidade de direito (gozo) x capacidade de fato (exercício)</a:t>
            </a:r>
          </a:p>
          <a:p>
            <a:r>
              <a:rPr lang="pt-BR" dirty="0"/>
              <a:t>Pessoa natural (ou física) + pessoa jurídica + ente despersonalizado = sujeito de direitos</a:t>
            </a:r>
          </a:p>
          <a:p>
            <a:r>
              <a:rPr lang="pt-BR" dirty="0"/>
              <a:t>Para Paulo </a:t>
            </a:r>
            <a:r>
              <a:rPr lang="pt-BR" dirty="0" err="1"/>
              <a:t>Lôbo</a:t>
            </a:r>
            <a:r>
              <a:rPr lang="pt-BR" dirty="0"/>
              <a:t>, sujeito de direitos é gênero no qual se incluem as pessoas e os entes despersonalizados:  “Pessoa é o sujeito de direito dotado de capacidade plena ou ilimitada na ordem civil. Os entes não personificados são sujeitos de direito dotados de capacidade jurídica limitada à sua proteção ou à consecução de seus fins” (p. 92).</a:t>
            </a:r>
          </a:p>
        </p:txBody>
      </p:sp>
    </p:spTree>
    <p:extLst>
      <p:ext uri="{BB962C8B-B14F-4D97-AF65-F5344CB8AC3E}">
        <p14:creationId xmlns:p14="http://schemas.microsoft.com/office/powerpoint/2010/main" val="27237938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EXTINÇÃO DA PESSOA NATURAL: MORTE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algn="l"/>
            <a:r>
              <a:rPr lang="pt-BR" b="0" i="0" dirty="0">
                <a:solidFill>
                  <a:srgbClr val="000000"/>
                </a:solidFill>
                <a:effectLst/>
                <a:latin typeface="Times New Roman" panose="02020603050405020304" pitchFamily="18" charset="0"/>
              </a:rPr>
              <a:t>Art. 6 </a:t>
            </a:r>
            <a:r>
              <a:rPr lang="pt-BR" sz="1800" b="0" i="0" u="sng" baseline="30000" dirty="0">
                <a:solidFill>
                  <a:srgbClr val="000000"/>
                </a:solidFill>
                <a:effectLst/>
                <a:latin typeface="Times New Roman" panose="02020603050405020304" pitchFamily="18" charset="0"/>
              </a:rPr>
              <a:t>o </a:t>
            </a:r>
            <a:r>
              <a:rPr lang="pt-BR" b="0" i="0" dirty="0">
                <a:solidFill>
                  <a:srgbClr val="000000"/>
                </a:solidFill>
                <a:effectLst/>
                <a:latin typeface="Times New Roman" panose="02020603050405020304" pitchFamily="18" charset="0"/>
              </a:rPr>
              <a:t>A existência da pessoa natural termina com a morte; presume-se esta, quanto aos ausentes, nos casos em que a lei autoriza a abertura de sucessão definitiva.</a:t>
            </a:r>
          </a:p>
          <a:p>
            <a:pPr algn="l"/>
            <a:r>
              <a:rPr lang="pt-BR" b="0" i="0" dirty="0">
                <a:solidFill>
                  <a:srgbClr val="000000"/>
                </a:solidFill>
                <a:effectLst/>
                <a:latin typeface="Times New Roman" panose="02020603050405020304" pitchFamily="18" charset="0"/>
              </a:rPr>
              <a:t>Art. 7 </a:t>
            </a:r>
            <a:r>
              <a:rPr lang="pt-BR" sz="1800" b="0" i="0" u="sng" baseline="30000" dirty="0">
                <a:solidFill>
                  <a:srgbClr val="000000"/>
                </a:solidFill>
                <a:effectLst/>
                <a:latin typeface="Times New Roman" panose="02020603050405020304" pitchFamily="18" charset="0"/>
              </a:rPr>
              <a:t>o </a:t>
            </a:r>
            <a:r>
              <a:rPr lang="pt-BR" b="0" i="0" dirty="0">
                <a:solidFill>
                  <a:srgbClr val="000000"/>
                </a:solidFill>
                <a:effectLst/>
                <a:latin typeface="Times New Roman" panose="02020603050405020304" pitchFamily="18" charset="0"/>
              </a:rPr>
              <a:t>Pode ser declarada a morte presumida, sem decretação de ausência:</a:t>
            </a:r>
          </a:p>
          <a:p>
            <a:pPr algn="l"/>
            <a:r>
              <a:rPr lang="pt-BR" b="0" i="0" dirty="0">
                <a:solidFill>
                  <a:srgbClr val="000000"/>
                </a:solidFill>
                <a:effectLst/>
                <a:latin typeface="Times New Roman" panose="02020603050405020304" pitchFamily="18" charset="0"/>
              </a:rPr>
              <a:t>I - se for extremamente provável a morte de quem estava em perigo de vida;</a:t>
            </a:r>
          </a:p>
          <a:p>
            <a:pPr algn="l"/>
            <a:r>
              <a:rPr lang="pt-BR" b="0" i="0" dirty="0">
                <a:solidFill>
                  <a:srgbClr val="000000"/>
                </a:solidFill>
                <a:effectLst/>
                <a:latin typeface="Times New Roman" panose="02020603050405020304" pitchFamily="18" charset="0"/>
              </a:rPr>
              <a:t>II - se alguém, desaparecido em campanha ou feito prisioneiro, não for encontrado até dois anos após o término da guerra.</a:t>
            </a:r>
          </a:p>
          <a:p>
            <a:pPr algn="l"/>
            <a:r>
              <a:rPr lang="pt-BR" b="0" i="0" dirty="0">
                <a:solidFill>
                  <a:srgbClr val="000000"/>
                </a:solidFill>
                <a:effectLst/>
                <a:latin typeface="Times New Roman" panose="02020603050405020304" pitchFamily="18" charset="0"/>
              </a:rPr>
              <a:t>Parágrafo único. A declaração da morte presumida, nesses casos, somente poderá ser requerida depois de esgotadas as buscas e averiguações, devendo a sentença fixar a data provável do falecimento.</a:t>
            </a:r>
          </a:p>
          <a:p>
            <a:pPr>
              <a:buFontTx/>
              <a:buChar char="-"/>
            </a:pPr>
            <a:endParaRPr lang="pt-BR" dirty="0"/>
          </a:p>
        </p:txBody>
      </p:sp>
    </p:spTree>
    <p:extLst>
      <p:ext uri="{BB962C8B-B14F-4D97-AF65-F5344CB8AC3E}">
        <p14:creationId xmlns:p14="http://schemas.microsoft.com/office/powerpoint/2010/main" val="4055170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AUSÊNCIA – curadoria dos bens do ausente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25000" lnSpcReduction="20000"/>
          </a:bodyPr>
          <a:lstStyle/>
          <a:p>
            <a:pPr algn="l"/>
            <a:r>
              <a:rPr lang="pt-BR" sz="6200" b="0" i="0" dirty="0">
                <a:solidFill>
                  <a:srgbClr val="000000"/>
                </a:solidFill>
                <a:effectLst/>
                <a:latin typeface="Times New Roman" panose="02020603050405020304" pitchFamily="18" charset="0"/>
              </a:rPr>
              <a:t>Art. 22. Desaparecendo uma pessoa do seu domicílio sem dela haver notícia, se não houver deixado representante ou procurador a quem caiba administrar-lhe os bens, o juiz, a requerimento de qualquer interessado ou do Ministério Público, declarará a ausência, e </a:t>
            </a:r>
            <a:r>
              <a:rPr lang="pt-BR" sz="6200" b="0" i="0" dirty="0" err="1">
                <a:solidFill>
                  <a:srgbClr val="000000"/>
                </a:solidFill>
                <a:effectLst/>
                <a:latin typeface="Times New Roman" panose="02020603050405020304" pitchFamily="18" charset="0"/>
              </a:rPr>
              <a:t>nomear-lhe-á</a:t>
            </a:r>
            <a:r>
              <a:rPr lang="pt-BR" sz="6200" b="0" i="0" dirty="0">
                <a:solidFill>
                  <a:srgbClr val="000000"/>
                </a:solidFill>
                <a:effectLst/>
                <a:latin typeface="Times New Roman" panose="02020603050405020304" pitchFamily="18" charset="0"/>
              </a:rPr>
              <a:t> curador.</a:t>
            </a:r>
          </a:p>
          <a:p>
            <a:pPr algn="l"/>
            <a:r>
              <a:rPr lang="pt-BR" sz="6200" b="0" i="0" dirty="0">
                <a:solidFill>
                  <a:srgbClr val="000000"/>
                </a:solidFill>
                <a:effectLst/>
                <a:latin typeface="Times New Roman" panose="02020603050405020304" pitchFamily="18" charset="0"/>
              </a:rPr>
              <a:t>Art. 23. Também se declarará a ausência, e se nomeará curador, quando o ausente deixar mandatário que não queira ou não possa exercer ou continuar o mandato, ou se os seus poderes forem insuficientes.</a:t>
            </a:r>
          </a:p>
          <a:p>
            <a:pPr algn="l"/>
            <a:r>
              <a:rPr lang="pt-BR" sz="6200" b="0" i="0" dirty="0">
                <a:solidFill>
                  <a:srgbClr val="000000"/>
                </a:solidFill>
                <a:effectLst/>
                <a:latin typeface="Times New Roman" panose="02020603050405020304" pitchFamily="18" charset="0"/>
              </a:rPr>
              <a:t>Art. 24. O juiz, que nomear o curador, fixar-lhe-á os poderes e obrigações, conforme as circunstâncias, observando, no que for aplicável, o disposto a respeito dos tutores e curadores.</a:t>
            </a:r>
          </a:p>
          <a:p>
            <a:pPr algn="l"/>
            <a:r>
              <a:rPr lang="pt-BR" sz="6200" b="0" i="0" dirty="0">
                <a:solidFill>
                  <a:srgbClr val="000000"/>
                </a:solidFill>
                <a:effectLst/>
                <a:latin typeface="Times New Roman" panose="02020603050405020304" pitchFamily="18" charset="0"/>
              </a:rPr>
              <a:t>Art. 25. O cônjuge do ausente, sempre que não esteja separado judicialmente, ou de fato por mais de dois anos antes da declaração da ausência, será o seu legítimo curador.</a:t>
            </a:r>
          </a:p>
          <a:p>
            <a:pPr algn="l"/>
            <a:r>
              <a:rPr lang="pt-BR" sz="6200" b="0" i="0" dirty="0">
                <a:solidFill>
                  <a:srgbClr val="000000"/>
                </a:solidFill>
                <a:effectLst/>
                <a:latin typeface="Times New Roman" panose="02020603050405020304" pitchFamily="18" charset="0"/>
              </a:rPr>
              <a:t>§ 1 </a:t>
            </a:r>
            <a:r>
              <a:rPr lang="pt-BR" sz="6200" b="0" i="0" u="sng" baseline="30000" dirty="0">
                <a:solidFill>
                  <a:srgbClr val="000000"/>
                </a:solidFill>
                <a:effectLst/>
                <a:latin typeface="Times New Roman" panose="02020603050405020304" pitchFamily="18" charset="0"/>
              </a:rPr>
              <a:t>o </a:t>
            </a:r>
            <a:r>
              <a:rPr lang="pt-BR" sz="6200" b="0" i="0" dirty="0">
                <a:solidFill>
                  <a:srgbClr val="000000"/>
                </a:solidFill>
                <a:effectLst/>
                <a:latin typeface="Times New Roman" panose="02020603050405020304" pitchFamily="18" charset="0"/>
              </a:rPr>
              <a:t>Em falta do cônjuge, a curadoria dos bens do ausente incumbe aos pais ou aos descendentes, nesta ordem, não havendo impedimento que os iniba de exercer o cargo.</a:t>
            </a:r>
          </a:p>
          <a:p>
            <a:pPr algn="l"/>
            <a:r>
              <a:rPr lang="pt-BR" sz="6200" b="0" i="0" dirty="0">
                <a:solidFill>
                  <a:srgbClr val="000000"/>
                </a:solidFill>
                <a:effectLst/>
                <a:latin typeface="Times New Roman" panose="02020603050405020304" pitchFamily="18" charset="0"/>
              </a:rPr>
              <a:t>§ 2 </a:t>
            </a:r>
            <a:r>
              <a:rPr lang="pt-BR" sz="6200" b="0" i="0" u="sng" baseline="30000" dirty="0">
                <a:solidFill>
                  <a:srgbClr val="000000"/>
                </a:solidFill>
                <a:effectLst/>
                <a:latin typeface="Times New Roman" panose="02020603050405020304" pitchFamily="18" charset="0"/>
              </a:rPr>
              <a:t>o </a:t>
            </a:r>
            <a:r>
              <a:rPr lang="pt-BR" sz="6200" b="0" i="0" dirty="0">
                <a:solidFill>
                  <a:srgbClr val="000000"/>
                </a:solidFill>
                <a:effectLst/>
                <a:latin typeface="Times New Roman" panose="02020603050405020304" pitchFamily="18" charset="0"/>
              </a:rPr>
              <a:t>Entre os descendentes, os mais próximos precedem os mais remotos.</a:t>
            </a:r>
          </a:p>
          <a:p>
            <a:pPr algn="l"/>
            <a:r>
              <a:rPr lang="pt-BR" sz="6200" b="0" i="0" dirty="0">
                <a:solidFill>
                  <a:srgbClr val="000000"/>
                </a:solidFill>
                <a:effectLst/>
                <a:latin typeface="Times New Roman" panose="02020603050405020304" pitchFamily="18" charset="0"/>
              </a:rPr>
              <a:t>§ 3 </a:t>
            </a:r>
            <a:r>
              <a:rPr lang="pt-BR" sz="6200" b="0" i="0" u="sng" baseline="30000" dirty="0">
                <a:solidFill>
                  <a:srgbClr val="000000"/>
                </a:solidFill>
                <a:effectLst/>
                <a:latin typeface="Times New Roman" panose="02020603050405020304" pitchFamily="18" charset="0"/>
              </a:rPr>
              <a:t>o </a:t>
            </a:r>
            <a:r>
              <a:rPr lang="pt-BR" sz="6200" b="0" i="0" dirty="0">
                <a:solidFill>
                  <a:srgbClr val="000000"/>
                </a:solidFill>
                <a:effectLst/>
                <a:latin typeface="Times New Roman" panose="02020603050405020304" pitchFamily="18" charset="0"/>
              </a:rPr>
              <a:t>Na falta das pessoas mencionadas, compete ao juiz a escolha do curador.</a:t>
            </a:r>
          </a:p>
          <a:p>
            <a:br>
              <a:rPr lang="pt-BR" dirty="0"/>
            </a:br>
            <a:endParaRPr lang="pt-BR" dirty="0"/>
          </a:p>
        </p:txBody>
      </p:sp>
    </p:spTree>
    <p:extLst>
      <p:ext uri="{BB962C8B-B14F-4D97-AF65-F5344CB8AC3E}">
        <p14:creationId xmlns:p14="http://schemas.microsoft.com/office/powerpoint/2010/main" val="2309174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AUSÊNCIA – sucessão provisória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a:xfrm>
            <a:off x="1125687" y="2193287"/>
            <a:ext cx="9603275" cy="3450613"/>
          </a:xfrm>
        </p:spPr>
        <p:txBody>
          <a:bodyPr>
            <a:normAutofit fontScale="25000" lnSpcReduction="20000"/>
          </a:bodyPr>
          <a:lstStyle/>
          <a:p>
            <a:pPr algn="l"/>
            <a:r>
              <a:rPr lang="pt-BR" sz="4800" b="0" i="0" dirty="0">
                <a:solidFill>
                  <a:srgbClr val="000000"/>
                </a:solidFill>
                <a:effectLst/>
                <a:latin typeface="Times New Roman" panose="02020603050405020304" pitchFamily="18" charset="0"/>
              </a:rPr>
              <a:t>Art. 26. Decorrido um ano da arrecadação dos bens do ausente, ou, se ele deixou representante ou procurador, em se passando três anos, poderão os interessados requerer que se declare a ausência e se abra provisoriamente a sucessão.</a:t>
            </a:r>
          </a:p>
          <a:p>
            <a:pPr algn="l"/>
            <a:r>
              <a:rPr lang="pt-BR" sz="4800" b="0" i="0" dirty="0">
                <a:solidFill>
                  <a:srgbClr val="000000"/>
                </a:solidFill>
                <a:effectLst/>
                <a:latin typeface="Times New Roman" panose="02020603050405020304" pitchFamily="18" charset="0"/>
              </a:rPr>
              <a:t>Art. 27. Para o efeito previsto no artigo anterior, somente se consideram interessados:</a:t>
            </a:r>
          </a:p>
          <a:p>
            <a:pPr algn="l"/>
            <a:r>
              <a:rPr lang="pt-BR" sz="4800" b="0" i="0" dirty="0">
                <a:solidFill>
                  <a:srgbClr val="000000"/>
                </a:solidFill>
                <a:effectLst/>
                <a:latin typeface="Times New Roman" panose="02020603050405020304" pitchFamily="18" charset="0"/>
              </a:rPr>
              <a:t>I - o cônjuge não separado judicialmente;</a:t>
            </a:r>
          </a:p>
          <a:p>
            <a:pPr algn="l"/>
            <a:r>
              <a:rPr lang="pt-BR" sz="4800" b="0" i="0" dirty="0">
                <a:solidFill>
                  <a:srgbClr val="000000"/>
                </a:solidFill>
                <a:effectLst/>
                <a:latin typeface="Times New Roman" panose="02020603050405020304" pitchFamily="18" charset="0"/>
              </a:rPr>
              <a:t>II - os herdeiros presumidos, legítimos ou testamentários;</a:t>
            </a:r>
          </a:p>
          <a:p>
            <a:pPr algn="l"/>
            <a:r>
              <a:rPr lang="pt-BR" sz="4800" b="0" i="0" dirty="0">
                <a:solidFill>
                  <a:srgbClr val="000000"/>
                </a:solidFill>
                <a:effectLst/>
                <a:latin typeface="Times New Roman" panose="02020603050405020304" pitchFamily="18" charset="0"/>
              </a:rPr>
              <a:t>III - os que tiverem sobre os bens do ausente direito dependente de sua morte;</a:t>
            </a:r>
          </a:p>
          <a:p>
            <a:pPr algn="l"/>
            <a:r>
              <a:rPr lang="pt-BR" sz="4800" b="0" i="0" dirty="0">
                <a:solidFill>
                  <a:srgbClr val="000000"/>
                </a:solidFill>
                <a:effectLst/>
                <a:latin typeface="Times New Roman" panose="02020603050405020304" pitchFamily="18" charset="0"/>
              </a:rPr>
              <a:t>IV - os credores de obrigações vencidas e não pagas.</a:t>
            </a:r>
          </a:p>
          <a:p>
            <a:pPr algn="l"/>
            <a:r>
              <a:rPr lang="pt-BR" sz="4800" b="0" i="0" dirty="0">
                <a:solidFill>
                  <a:srgbClr val="000000"/>
                </a:solidFill>
                <a:effectLst/>
                <a:latin typeface="Times New Roman" panose="02020603050405020304" pitchFamily="18" charset="0"/>
              </a:rPr>
              <a:t>Art. 28. A sentença que determinar a abertura da sucessão provisória só produzirá efeito cento e oitenta dias depois de publicada pela imprensa; mas, logo que passe em julgado, proceder-se-á à abertura do testamento, se houver, e ao inventário e partilha dos bens, como se o ausente fosse falecido.</a:t>
            </a:r>
          </a:p>
          <a:p>
            <a:pPr algn="l"/>
            <a:r>
              <a:rPr lang="pt-BR" sz="4800" b="0" i="0" dirty="0">
                <a:solidFill>
                  <a:srgbClr val="000000"/>
                </a:solidFill>
                <a:effectLst/>
                <a:latin typeface="Times New Roman" panose="02020603050405020304" pitchFamily="18" charset="0"/>
              </a:rPr>
              <a:t>§ 1 </a:t>
            </a:r>
            <a:r>
              <a:rPr lang="pt-BR" sz="4800" b="0" i="0" u="sng" baseline="30000" dirty="0">
                <a:solidFill>
                  <a:srgbClr val="000000"/>
                </a:solidFill>
                <a:effectLst/>
                <a:latin typeface="Times New Roman" panose="02020603050405020304" pitchFamily="18" charset="0"/>
              </a:rPr>
              <a:t>o </a:t>
            </a:r>
            <a:r>
              <a:rPr lang="pt-BR" sz="4800" b="0" i="0" dirty="0">
                <a:solidFill>
                  <a:srgbClr val="000000"/>
                </a:solidFill>
                <a:effectLst/>
                <a:latin typeface="Times New Roman" panose="02020603050405020304" pitchFamily="18" charset="0"/>
              </a:rPr>
              <a:t>Findo o prazo a que se refere o art. 26, e não havendo interessados na sucessão provisória, cumpre ao Ministério Público requerê-la ao juízo competente.</a:t>
            </a:r>
          </a:p>
          <a:p>
            <a:pPr algn="l"/>
            <a:r>
              <a:rPr lang="pt-BR" sz="4800" b="0" i="0" dirty="0">
                <a:solidFill>
                  <a:srgbClr val="000000"/>
                </a:solidFill>
                <a:effectLst/>
                <a:latin typeface="Times New Roman" panose="02020603050405020304" pitchFamily="18" charset="0"/>
              </a:rPr>
              <a:t>§ 2 </a:t>
            </a:r>
            <a:r>
              <a:rPr lang="pt-BR" sz="4800" b="0" i="0" u="sng" baseline="30000" dirty="0">
                <a:solidFill>
                  <a:srgbClr val="000000"/>
                </a:solidFill>
                <a:effectLst/>
                <a:latin typeface="Times New Roman" panose="02020603050405020304" pitchFamily="18" charset="0"/>
              </a:rPr>
              <a:t>o </a:t>
            </a:r>
            <a:r>
              <a:rPr lang="pt-BR" sz="4800" b="0" i="0" dirty="0">
                <a:solidFill>
                  <a:srgbClr val="000000"/>
                </a:solidFill>
                <a:effectLst/>
                <a:latin typeface="Times New Roman" panose="02020603050405020304" pitchFamily="18" charset="0"/>
              </a:rPr>
              <a:t>Não comparecendo herdeiro ou interessado para requerer o inventário até trinta dias depois de passar em julgado a sentença que mandar abrir a sucessão provisória, proceder-se-á à arrecadação dos bens do ausente pela forma estabelecida nos </a:t>
            </a:r>
            <a:r>
              <a:rPr lang="pt-BR" sz="4800" b="0" i="0" dirty="0" err="1">
                <a:solidFill>
                  <a:srgbClr val="000000"/>
                </a:solidFill>
                <a:effectLst/>
                <a:latin typeface="Times New Roman" panose="02020603050405020304" pitchFamily="18" charset="0"/>
              </a:rPr>
              <a:t>arts</a:t>
            </a:r>
            <a:r>
              <a:rPr lang="pt-BR" sz="4800" b="0" i="0" dirty="0">
                <a:solidFill>
                  <a:srgbClr val="000000"/>
                </a:solidFill>
                <a:effectLst/>
                <a:latin typeface="Times New Roman" panose="02020603050405020304" pitchFamily="18" charset="0"/>
              </a:rPr>
              <a:t>. 1.819 a 1.823.</a:t>
            </a:r>
          </a:p>
        </p:txBody>
      </p:sp>
    </p:spTree>
    <p:extLst>
      <p:ext uri="{BB962C8B-B14F-4D97-AF65-F5344CB8AC3E}">
        <p14:creationId xmlns:p14="http://schemas.microsoft.com/office/powerpoint/2010/main" val="758778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AUSÊNCIA – sucessão provisória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a:xfrm>
            <a:off x="1125687" y="2193287"/>
            <a:ext cx="9603275" cy="3450613"/>
          </a:xfrm>
        </p:spPr>
        <p:txBody>
          <a:bodyPr>
            <a:normAutofit fontScale="25000" lnSpcReduction="20000"/>
          </a:bodyPr>
          <a:lstStyle/>
          <a:p>
            <a:pPr algn="l"/>
            <a:r>
              <a:rPr lang="pt-BR" sz="4800" b="0" i="0" dirty="0">
                <a:solidFill>
                  <a:srgbClr val="000000"/>
                </a:solidFill>
                <a:effectLst/>
                <a:latin typeface="Times New Roman" panose="02020603050405020304" pitchFamily="18" charset="0"/>
              </a:rPr>
              <a:t>Art. 29. Antes da partilha, o juiz, quando julgar conveniente, ordenará a conversão dos bens móveis, sujeitos a deterioração ou a extravio, em imóveis ou em títulos garantidos pela União.</a:t>
            </a:r>
          </a:p>
          <a:p>
            <a:pPr algn="l"/>
            <a:r>
              <a:rPr lang="pt-BR" sz="4800" b="0" i="0" dirty="0">
                <a:solidFill>
                  <a:srgbClr val="000000"/>
                </a:solidFill>
                <a:effectLst/>
                <a:latin typeface="Times New Roman" panose="02020603050405020304" pitchFamily="18" charset="0"/>
              </a:rPr>
              <a:t>Art. 30. Os herdeiros, para se imitirem na posse dos bens do ausente, darão garantias da restituição deles, mediante penhores ou hipotecas equivalentes aos quinhões respectivos.</a:t>
            </a:r>
          </a:p>
          <a:p>
            <a:pPr algn="l"/>
            <a:r>
              <a:rPr lang="pt-BR" sz="4800" b="0" i="0" dirty="0">
                <a:solidFill>
                  <a:srgbClr val="000000"/>
                </a:solidFill>
                <a:effectLst/>
                <a:latin typeface="Times New Roman" panose="02020603050405020304" pitchFamily="18" charset="0"/>
              </a:rPr>
              <a:t>§ 1 </a:t>
            </a:r>
            <a:r>
              <a:rPr lang="pt-BR" sz="4800" b="0" i="0" u="sng" baseline="30000" dirty="0">
                <a:solidFill>
                  <a:srgbClr val="000000"/>
                </a:solidFill>
                <a:effectLst/>
                <a:latin typeface="Times New Roman" panose="02020603050405020304" pitchFamily="18" charset="0"/>
              </a:rPr>
              <a:t>o </a:t>
            </a:r>
            <a:r>
              <a:rPr lang="pt-BR" sz="4800" b="0" i="0" dirty="0">
                <a:solidFill>
                  <a:srgbClr val="000000"/>
                </a:solidFill>
                <a:effectLst/>
                <a:latin typeface="Times New Roman" panose="02020603050405020304" pitchFamily="18" charset="0"/>
              </a:rPr>
              <a:t>Aquele que tiver direito à posse provisória, mas não puder prestar a garantia exigida neste artigo, será excluído, mantendo-se os bens que lhe deviam caber sob a administração do curador, ou de outro herdeiro designado pelo juiz, e que preste essa garantia.</a:t>
            </a:r>
          </a:p>
          <a:p>
            <a:pPr algn="l"/>
            <a:r>
              <a:rPr lang="pt-BR" sz="4800" b="0" i="0" dirty="0">
                <a:solidFill>
                  <a:srgbClr val="000000"/>
                </a:solidFill>
                <a:effectLst/>
                <a:latin typeface="Times New Roman" panose="02020603050405020304" pitchFamily="18" charset="0"/>
              </a:rPr>
              <a:t>§ 2 </a:t>
            </a:r>
            <a:r>
              <a:rPr lang="pt-BR" sz="4800" b="0" i="0" u="sng" baseline="30000" dirty="0">
                <a:solidFill>
                  <a:srgbClr val="000000"/>
                </a:solidFill>
                <a:effectLst/>
                <a:latin typeface="Times New Roman" panose="02020603050405020304" pitchFamily="18" charset="0"/>
              </a:rPr>
              <a:t>o </a:t>
            </a:r>
            <a:r>
              <a:rPr lang="pt-BR" sz="4800" b="0" i="0" dirty="0">
                <a:solidFill>
                  <a:srgbClr val="000000"/>
                </a:solidFill>
                <a:effectLst/>
                <a:latin typeface="Times New Roman" panose="02020603050405020304" pitchFamily="18" charset="0"/>
              </a:rPr>
              <a:t>Os ascendentes, os descendentes e o cônjuge, uma vez provada a sua qualidade de herdeiros, poderão, independentemente de garantia, entrar na posse dos bens do ausente.</a:t>
            </a:r>
          </a:p>
          <a:p>
            <a:pPr algn="l"/>
            <a:r>
              <a:rPr lang="pt-BR" sz="4400" b="0" i="0" dirty="0">
                <a:solidFill>
                  <a:srgbClr val="000000"/>
                </a:solidFill>
                <a:effectLst/>
                <a:latin typeface="Times New Roman" panose="02020603050405020304" pitchFamily="18" charset="0"/>
              </a:rPr>
              <a:t>Art. 31. Os imóveis do ausente só se poderão alienar, não sendo por desapropriação, ou hipotecar, quando o ordene o juiz, para lhes evitar a ruína.</a:t>
            </a:r>
          </a:p>
          <a:p>
            <a:pPr algn="l"/>
            <a:r>
              <a:rPr lang="pt-BR" sz="4400" b="0" i="0" dirty="0">
                <a:solidFill>
                  <a:srgbClr val="000000"/>
                </a:solidFill>
                <a:effectLst/>
                <a:latin typeface="Times New Roman" panose="02020603050405020304" pitchFamily="18" charset="0"/>
              </a:rPr>
              <a:t>Art. 32. Empossados nos bens, os sucessores provisórios ficarão representando ativa e passivamente o ausente, de modo que contra eles correrão as ações pendentes e as que de futuro àquele forem movidas.</a:t>
            </a:r>
          </a:p>
          <a:p>
            <a:pPr algn="l"/>
            <a:endParaRPr lang="pt-BR" sz="4800" b="0" i="0" dirty="0">
              <a:solidFill>
                <a:srgbClr val="000000"/>
              </a:solidFill>
              <a:effectLst/>
              <a:latin typeface="Times New Roman" panose="02020603050405020304" pitchFamily="18" charset="0"/>
            </a:endParaRPr>
          </a:p>
          <a:p>
            <a:br>
              <a:rPr lang="pt-BR" sz="4800" dirty="0"/>
            </a:br>
            <a:endParaRPr lang="pt-BR" sz="4800" dirty="0"/>
          </a:p>
        </p:txBody>
      </p:sp>
    </p:spTree>
    <p:extLst>
      <p:ext uri="{BB962C8B-B14F-4D97-AF65-F5344CB8AC3E}">
        <p14:creationId xmlns:p14="http://schemas.microsoft.com/office/powerpoint/2010/main" val="23968011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AUSÊNCIA – sucessão provisória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a:xfrm>
            <a:off x="1125687" y="2193287"/>
            <a:ext cx="9603275" cy="3450613"/>
          </a:xfrm>
        </p:spPr>
        <p:txBody>
          <a:bodyPr>
            <a:normAutofit fontScale="25000" lnSpcReduction="20000"/>
          </a:bodyPr>
          <a:lstStyle/>
          <a:p>
            <a:pPr algn="l"/>
            <a:r>
              <a:rPr lang="pt-BR" sz="4400" b="0" i="0" dirty="0">
                <a:solidFill>
                  <a:srgbClr val="000000"/>
                </a:solidFill>
                <a:effectLst/>
                <a:latin typeface="Times New Roman" panose="02020603050405020304" pitchFamily="18" charset="0"/>
              </a:rPr>
              <a:t>Art. 33. O descendente, ascendente ou cônjuge que for sucessor provisório do ausente, fará seus todos os frutos e rendimentos dos bens que a este couberem; os outros sucessores, porém, deverão capitalizar metade desses frutos e rendimentos, segundo o disposto no art. 29, de acordo com o representante do Ministério Público, e prestar anualmente contas ao juiz competente.</a:t>
            </a:r>
          </a:p>
          <a:p>
            <a:pPr algn="l"/>
            <a:r>
              <a:rPr lang="pt-BR" sz="4400" b="0" i="0" dirty="0">
                <a:solidFill>
                  <a:srgbClr val="000000"/>
                </a:solidFill>
                <a:effectLst/>
                <a:latin typeface="Times New Roman" panose="02020603050405020304" pitchFamily="18" charset="0"/>
              </a:rPr>
              <a:t>Parágrafo único. Se o ausente aparecer, e ficar provado que a ausência foi voluntária e injustificada, perderá ele, em favor do sucessor, sua parte nos frutos e rendimentos.</a:t>
            </a:r>
          </a:p>
          <a:p>
            <a:pPr algn="l"/>
            <a:r>
              <a:rPr lang="pt-BR" sz="4400" b="0" i="0" dirty="0">
                <a:solidFill>
                  <a:srgbClr val="000000"/>
                </a:solidFill>
                <a:effectLst/>
                <a:latin typeface="Times New Roman" panose="02020603050405020304" pitchFamily="18" charset="0"/>
              </a:rPr>
              <a:t>Art. 34. O excluído, segundo o art. 30, da posse provisória poderá, justificando falta de meios, requerer lhe seja entregue metade dos rendimentos do quinhão que lhe tocaria.</a:t>
            </a:r>
          </a:p>
          <a:p>
            <a:pPr algn="l"/>
            <a:r>
              <a:rPr lang="pt-BR" sz="4400" b="0" i="0" dirty="0">
                <a:solidFill>
                  <a:srgbClr val="000000"/>
                </a:solidFill>
                <a:effectLst/>
                <a:latin typeface="Times New Roman" panose="02020603050405020304" pitchFamily="18" charset="0"/>
              </a:rPr>
              <a:t>Art. 35. Se durante a posse provisória se provar a época exata do falecimento do ausente, considerar-se-á, nessa data, aberta a sucessão em favor dos herdeiros, que o eram àquele tempo.</a:t>
            </a:r>
          </a:p>
          <a:p>
            <a:pPr algn="l"/>
            <a:r>
              <a:rPr lang="pt-BR" sz="4400" b="0" i="0" dirty="0">
                <a:solidFill>
                  <a:srgbClr val="000000"/>
                </a:solidFill>
                <a:effectLst/>
                <a:latin typeface="Times New Roman" panose="02020603050405020304" pitchFamily="18" charset="0"/>
              </a:rPr>
              <a:t>Art. 36. Se o ausente aparecer, ou se lhe provar a existência, depois de estabelecida a posse provisória, cessarão para logo as vantagens dos sucessores nela imitidos, ficando, todavia, obrigados a tomar as medidas assecuratórias precisas, até a entrega dos bens a seu dono.</a:t>
            </a:r>
            <a:endParaRPr lang="pt-BR" sz="4800" b="0" i="0" dirty="0">
              <a:solidFill>
                <a:srgbClr val="000000"/>
              </a:solidFill>
              <a:effectLst/>
              <a:latin typeface="Times New Roman" panose="02020603050405020304" pitchFamily="18" charset="0"/>
            </a:endParaRPr>
          </a:p>
          <a:p>
            <a:br>
              <a:rPr lang="pt-BR" sz="4800" dirty="0"/>
            </a:br>
            <a:endParaRPr lang="pt-BR" sz="4800" dirty="0"/>
          </a:p>
        </p:txBody>
      </p:sp>
    </p:spTree>
    <p:extLst>
      <p:ext uri="{BB962C8B-B14F-4D97-AF65-F5344CB8AC3E}">
        <p14:creationId xmlns:p14="http://schemas.microsoft.com/office/powerpoint/2010/main" val="3522310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AUSÊNCIA – sucessão definitiva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a:xfrm>
            <a:off x="1125687" y="2193287"/>
            <a:ext cx="9603275" cy="3450613"/>
          </a:xfrm>
        </p:spPr>
        <p:txBody>
          <a:bodyPr>
            <a:normAutofit fontScale="40000" lnSpcReduction="20000"/>
          </a:bodyPr>
          <a:lstStyle/>
          <a:p>
            <a:pPr algn="l"/>
            <a:r>
              <a:rPr lang="pt-BR" sz="4000" b="0" i="0" dirty="0">
                <a:solidFill>
                  <a:srgbClr val="000000"/>
                </a:solidFill>
                <a:effectLst/>
                <a:latin typeface="Times New Roman" panose="02020603050405020304" pitchFamily="18" charset="0"/>
              </a:rPr>
              <a:t>Art. 37. Dez anos depois de passada em julgado a sentença que concede a abertura da sucessão provisória, poderão os interessados requerer a sucessão definitiva e o levantamento das cauções prestadas.</a:t>
            </a:r>
          </a:p>
          <a:p>
            <a:pPr algn="l"/>
            <a:r>
              <a:rPr lang="pt-BR" sz="4000" b="0" i="0" dirty="0">
                <a:solidFill>
                  <a:srgbClr val="000000"/>
                </a:solidFill>
                <a:effectLst/>
                <a:latin typeface="Times New Roman" panose="02020603050405020304" pitchFamily="18" charset="0"/>
              </a:rPr>
              <a:t>Art. 38. Pode-se requerer a sucessão definitiva, também, provando-se que o ausente conta oitenta anos de idade, e que de cinco datam as últimas notícias dele.</a:t>
            </a:r>
          </a:p>
          <a:p>
            <a:pPr algn="l"/>
            <a:r>
              <a:rPr lang="pt-BR" sz="4000" b="0" i="0" dirty="0">
                <a:solidFill>
                  <a:srgbClr val="000000"/>
                </a:solidFill>
                <a:effectLst/>
                <a:latin typeface="Times New Roman" panose="02020603050405020304" pitchFamily="18" charset="0"/>
              </a:rPr>
              <a:t>Art. 39. Regressando o ausente nos dez anos seguintes à abertura da sucessão definitiva, ou algum de seus descendentes ou ascendentes, aquele ou estes haverão só os bens existentes no estado em que se acharem, os sub-rogados em seu lugar, ou o preço que os herdeiros e demais interessados houverem recebido pelos bens alienados depois daquele tempo.</a:t>
            </a:r>
          </a:p>
          <a:p>
            <a:pPr algn="l"/>
            <a:r>
              <a:rPr lang="pt-BR" sz="4000" b="0" i="0" dirty="0">
                <a:solidFill>
                  <a:srgbClr val="000000"/>
                </a:solidFill>
                <a:effectLst/>
                <a:latin typeface="Times New Roman" panose="02020603050405020304" pitchFamily="18" charset="0"/>
              </a:rPr>
              <a:t>Parágrafo único. Se, nos dez anos a que se refere este artigo, o ausente não regressar, e nenhum interessado promover a sucessão definitiva, os bens arrecadados passarão ao domínio do Município ou do Distrito Federal, se localizados nas respectivas circunscrições, incorporando-se ao domínio da União, quando situados em território federal.</a:t>
            </a:r>
          </a:p>
        </p:txBody>
      </p:sp>
    </p:spTree>
    <p:extLst>
      <p:ext uri="{BB962C8B-B14F-4D97-AF65-F5344CB8AC3E}">
        <p14:creationId xmlns:p14="http://schemas.microsoft.com/office/powerpoint/2010/main" val="172458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NOÇÕES DE REGISTRO CIVIL DAS PESSOAS NATURAIS</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85000" lnSpcReduction="20000"/>
          </a:bodyPr>
          <a:lstStyle/>
          <a:p>
            <a:pPr algn="l"/>
            <a:r>
              <a:rPr lang="pt-BR" b="0" i="0" dirty="0">
                <a:solidFill>
                  <a:srgbClr val="000000"/>
                </a:solidFill>
                <a:effectLst/>
                <a:latin typeface="Times New Roman" panose="02020603050405020304" pitchFamily="18" charset="0"/>
              </a:rPr>
              <a:t>Art. 9 </a:t>
            </a:r>
            <a:r>
              <a:rPr lang="pt-BR" sz="1800" b="0" i="0" u="sng" baseline="30000" dirty="0">
                <a:solidFill>
                  <a:srgbClr val="000000"/>
                </a:solidFill>
                <a:effectLst/>
                <a:latin typeface="Times New Roman" panose="02020603050405020304" pitchFamily="18" charset="0"/>
              </a:rPr>
              <a:t>o </a:t>
            </a:r>
            <a:r>
              <a:rPr lang="pt-BR" b="0" i="0" dirty="0">
                <a:solidFill>
                  <a:srgbClr val="000000"/>
                </a:solidFill>
                <a:effectLst/>
                <a:latin typeface="Times New Roman" panose="02020603050405020304" pitchFamily="18" charset="0"/>
              </a:rPr>
              <a:t>Serão registrados em registro público:</a:t>
            </a:r>
          </a:p>
          <a:p>
            <a:pPr algn="l"/>
            <a:r>
              <a:rPr lang="pt-BR" b="0" i="0" dirty="0">
                <a:solidFill>
                  <a:srgbClr val="000000"/>
                </a:solidFill>
                <a:effectLst/>
                <a:latin typeface="Times New Roman" panose="02020603050405020304" pitchFamily="18" charset="0"/>
              </a:rPr>
              <a:t>I - os nascimentos, casamentos e óbitos;</a:t>
            </a:r>
          </a:p>
          <a:p>
            <a:pPr algn="l"/>
            <a:r>
              <a:rPr lang="pt-BR" b="0" i="0" dirty="0">
                <a:solidFill>
                  <a:srgbClr val="000000"/>
                </a:solidFill>
                <a:effectLst/>
                <a:latin typeface="Times New Roman" panose="02020603050405020304" pitchFamily="18" charset="0"/>
              </a:rPr>
              <a:t>II - a emancipação por outorga dos pais ou por sentença do juiz;</a:t>
            </a:r>
          </a:p>
          <a:p>
            <a:pPr algn="l"/>
            <a:r>
              <a:rPr lang="pt-BR" b="0" i="0" dirty="0">
                <a:solidFill>
                  <a:srgbClr val="000000"/>
                </a:solidFill>
                <a:effectLst/>
                <a:latin typeface="Times New Roman" panose="02020603050405020304" pitchFamily="18" charset="0"/>
              </a:rPr>
              <a:t>III - a interdição por incapacidade absoluta ou relativa;</a:t>
            </a:r>
          </a:p>
          <a:p>
            <a:pPr algn="l"/>
            <a:r>
              <a:rPr lang="pt-BR" b="0" i="0" dirty="0">
                <a:solidFill>
                  <a:srgbClr val="000000"/>
                </a:solidFill>
                <a:effectLst/>
                <a:latin typeface="Times New Roman" panose="02020603050405020304" pitchFamily="18" charset="0"/>
              </a:rPr>
              <a:t>IV - a sentença declaratória de ausência e de morte presumida.</a:t>
            </a:r>
          </a:p>
          <a:p>
            <a:pPr algn="l"/>
            <a:r>
              <a:rPr lang="pt-BR" b="0" i="0" dirty="0">
                <a:solidFill>
                  <a:srgbClr val="000000"/>
                </a:solidFill>
                <a:effectLst/>
                <a:latin typeface="Times New Roman" panose="02020603050405020304" pitchFamily="18" charset="0"/>
              </a:rPr>
              <a:t>Art. 10. Far-se-á averbação em registro público:</a:t>
            </a:r>
          </a:p>
          <a:p>
            <a:pPr algn="l"/>
            <a:r>
              <a:rPr lang="pt-BR" b="0" i="0" dirty="0">
                <a:solidFill>
                  <a:srgbClr val="000000"/>
                </a:solidFill>
                <a:effectLst/>
                <a:latin typeface="Times New Roman" panose="02020603050405020304" pitchFamily="18" charset="0"/>
              </a:rPr>
              <a:t>I - das sentenças que decretarem a nulidade ou anulação do casamento, o divórcio, a separação judicial e o restabelecimento da sociedade conjugal;</a:t>
            </a:r>
          </a:p>
          <a:p>
            <a:pPr algn="l"/>
            <a:r>
              <a:rPr lang="pt-BR" b="0" i="0" dirty="0">
                <a:solidFill>
                  <a:srgbClr val="000000"/>
                </a:solidFill>
                <a:effectLst/>
                <a:latin typeface="Times New Roman" panose="02020603050405020304" pitchFamily="18" charset="0"/>
              </a:rPr>
              <a:t>II - dos atos judiciais ou extrajudiciais que declararem ou reconhecerem a filiação;</a:t>
            </a:r>
          </a:p>
          <a:p>
            <a:pPr>
              <a:buFontTx/>
              <a:buChar char="-"/>
            </a:pPr>
            <a:endParaRPr lang="pt-BR" dirty="0"/>
          </a:p>
        </p:txBody>
      </p:sp>
    </p:spTree>
    <p:extLst>
      <p:ext uri="{BB962C8B-B14F-4D97-AF65-F5344CB8AC3E}">
        <p14:creationId xmlns:p14="http://schemas.microsoft.com/office/powerpoint/2010/main" val="24792668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DA PERSONALIDADE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10000"/>
          </a:bodyPr>
          <a:lstStyle/>
          <a:p>
            <a:pPr>
              <a:buFontTx/>
              <a:buChar char="-"/>
            </a:pPr>
            <a:r>
              <a:rPr lang="pt-BR" dirty="0"/>
              <a:t>Direitos humanos x direitos fundamentais x direitos de personalidade</a:t>
            </a:r>
          </a:p>
          <a:p>
            <a:pPr>
              <a:buFontTx/>
              <a:buChar char="-"/>
            </a:pPr>
            <a:endParaRPr lang="pt-BR" dirty="0"/>
          </a:p>
          <a:p>
            <a:pPr>
              <a:buFontTx/>
              <a:buChar char="-"/>
            </a:pPr>
            <a:r>
              <a:rPr lang="pt-BR" dirty="0"/>
              <a:t>Dois aspectos da personalidade:</a:t>
            </a:r>
          </a:p>
          <a:p>
            <a:pPr marL="457200" indent="-457200">
              <a:buAutoNum type="alphaLcParenR"/>
            </a:pPr>
            <a:r>
              <a:rPr lang="pt-BR" dirty="0"/>
              <a:t>Subjetivo (capacidade de ser titular de direitos e obrigações)</a:t>
            </a:r>
          </a:p>
          <a:p>
            <a:pPr marL="457200" indent="-457200">
              <a:buAutoNum type="alphaLcParenR"/>
            </a:pPr>
            <a:r>
              <a:rPr lang="pt-BR" dirty="0"/>
              <a:t>Objetivo (“conjunto de características e atributos da pessoa humana, considerada como objeto de proteção por parte do ordenamento jurídico” (</a:t>
            </a:r>
            <a:r>
              <a:rPr lang="pt-BR" dirty="0" err="1"/>
              <a:t>Tepedino</a:t>
            </a:r>
            <a:r>
              <a:rPr lang="pt-BR" dirty="0"/>
              <a:t>))</a:t>
            </a:r>
          </a:p>
          <a:p>
            <a:pPr marL="0" indent="0">
              <a:buNone/>
            </a:pPr>
            <a:endParaRPr lang="pt-BR" dirty="0"/>
          </a:p>
          <a:p>
            <a:pPr marL="0" indent="0">
              <a:buNone/>
            </a:pPr>
            <a:r>
              <a:rPr lang="pt-BR" dirty="0"/>
              <a:t>- A problemática da ponderação e a insuficiência do Código Civil para tratar da matéria</a:t>
            </a:r>
          </a:p>
          <a:p>
            <a:pPr marL="457200" indent="-457200">
              <a:buAutoNum type="alphaLcParenR"/>
            </a:pPr>
            <a:endParaRPr lang="pt-BR" dirty="0"/>
          </a:p>
        </p:txBody>
      </p:sp>
    </p:spTree>
    <p:extLst>
      <p:ext uri="{BB962C8B-B14F-4D97-AF65-F5344CB8AC3E}">
        <p14:creationId xmlns:p14="http://schemas.microsoft.com/office/powerpoint/2010/main" val="13728775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CARACATERÍSTICAS DOS DIREITOS DA PERSONALIDADE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a:buFontTx/>
              <a:buChar char="-"/>
            </a:pPr>
            <a:r>
              <a:rPr lang="pt-BR" dirty="0" err="1"/>
              <a:t>Extrapatrimonialidade</a:t>
            </a:r>
            <a:endParaRPr lang="pt-BR" dirty="0"/>
          </a:p>
          <a:p>
            <a:pPr>
              <a:buFontTx/>
              <a:buChar char="-"/>
            </a:pPr>
            <a:r>
              <a:rPr lang="pt-BR" dirty="0"/>
              <a:t>Generalidade</a:t>
            </a:r>
          </a:p>
          <a:p>
            <a:pPr>
              <a:buFontTx/>
              <a:buChar char="-"/>
            </a:pPr>
            <a:r>
              <a:rPr lang="pt-BR" dirty="0"/>
              <a:t>Caráter absoluto (</a:t>
            </a:r>
            <a:r>
              <a:rPr lang="pt-BR" i="1" dirty="0"/>
              <a:t>erga omnes</a:t>
            </a:r>
            <a:r>
              <a:rPr lang="pt-BR" dirty="0"/>
              <a:t>)</a:t>
            </a:r>
          </a:p>
          <a:p>
            <a:pPr>
              <a:buFontTx/>
              <a:buChar char="-"/>
            </a:pPr>
            <a:r>
              <a:rPr lang="pt-BR" dirty="0"/>
              <a:t>Não taxatividade (elasticidade)</a:t>
            </a:r>
          </a:p>
          <a:p>
            <a:pPr>
              <a:buFontTx/>
              <a:buChar char="-"/>
            </a:pPr>
            <a:r>
              <a:rPr lang="pt-BR" dirty="0"/>
              <a:t>Imprescritibilidade (prevalece que a reparação civil pelos danos prescreve (exceções: dano ambiental, STF RE 654833; indenização por danos decorrentes de perseguição política com violação de direitos fundamentais durante o regime civil-militar ditatorial – STJ, s. 647); em sentido contrário: Maria Helena Diniz)</a:t>
            </a:r>
          </a:p>
          <a:p>
            <a:pPr>
              <a:buFontTx/>
              <a:buChar char="-"/>
            </a:pPr>
            <a:r>
              <a:rPr lang="pt-BR" dirty="0"/>
              <a:t>Inalienabilidade, indisponibilidade e intransmissibilidade</a:t>
            </a:r>
          </a:p>
          <a:p>
            <a:pPr marL="457200" indent="-457200">
              <a:buAutoNum type="alphaLcParenR"/>
            </a:pPr>
            <a:endParaRPr lang="pt-BR" dirty="0"/>
          </a:p>
        </p:txBody>
      </p:sp>
    </p:spTree>
    <p:extLst>
      <p:ext uri="{BB962C8B-B14F-4D97-AF65-F5344CB8AC3E}">
        <p14:creationId xmlns:p14="http://schemas.microsoft.com/office/powerpoint/2010/main" val="7831887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Autolimitação dos direitos da personalidade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buFontTx/>
              <a:buChar char="-"/>
            </a:pPr>
            <a:r>
              <a:rPr lang="pt-BR" b="0" i="0" dirty="0">
                <a:solidFill>
                  <a:srgbClr val="000000"/>
                </a:solidFill>
                <a:effectLst/>
                <a:latin typeface="Times New Roman" panose="02020603050405020304" pitchFamily="18" charset="0"/>
              </a:rPr>
              <a:t>Art. 11. Com exceção dos casos previstos em lei, os direitos da personalidade são intransmissíveis e irrenunciáveis, não podendo o seu exercício sofrer limitação voluntária.</a:t>
            </a:r>
          </a:p>
          <a:p>
            <a:pPr>
              <a:buFontTx/>
              <a:buChar char="-"/>
            </a:pPr>
            <a:r>
              <a:rPr lang="pt-BR" dirty="0"/>
              <a:t>Crítica: norma distante da realidade</a:t>
            </a:r>
          </a:p>
          <a:p>
            <a:pPr>
              <a:buFontTx/>
              <a:buChar char="-"/>
            </a:pPr>
            <a:r>
              <a:rPr lang="pt-BR" dirty="0"/>
              <a:t>Enunciado 4 da I Jornada de Direito Civil: “O exercício dos direitos da personalidade pode sofrer limitação voluntária, desde que não seja permanente nem geral”. </a:t>
            </a:r>
          </a:p>
        </p:txBody>
      </p:sp>
    </p:spTree>
    <p:extLst>
      <p:ext uri="{BB962C8B-B14F-4D97-AF65-F5344CB8AC3E}">
        <p14:creationId xmlns:p14="http://schemas.microsoft.com/office/powerpoint/2010/main" val="2391445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Personalidade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r>
              <a:rPr lang="pt-BR" dirty="0"/>
              <a:t>Entes despersonalizados e excepcional capacidade postulatória e de direito</a:t>
            </a:r>
          </a:p>
          <a:p>
            <a:r>
              <a:rPr lang="pt-BR" dirty="0"/>
              <a:t>Condomínio é ente despersonalizado, mas pode adquirir unidade imobiliária (art. 63, §3º da Lei 4.591/64).</a:t>
            </a:r>
          </a:p>
          <a:p>
            <a:r>
              <a:rPr lang="pt-BR" dirty="0"/>
              <a:t>Condomínio é ente despersonalizado, por isso não tem honra objetiva e não sofre dano moral (STJ)</a:t>
            </a:r>
          </a:p>
          <a:p>
            <a:r>
              <a:rPr lang="pt-BR" b="0" i="0" dirty="0">
                <a:solidFill>
                  <a:srgbClr val="333333"/>
                </a:solidFill>
                <a:effectLst/>
                <a:latin typeface="Roboto" panose="02000000000000000000" pitchFamily="2" charset="0"/>
              </a:rPr>
              <a:t>Súmula 525-STJ: A Câmara de vereadores não possui personalidade jurídica, apenas personalidade judiciária, somente podendo demandar em juízo para defender os seus direitos institucionais.</a:t>
            </a:r>
            <a:endParaRPr lang="pt-BR" dirty="0"/>
          </a:p>
        </p:txBody>
      </p:sp>
    </p:spTree>
    <p:extLst>
      <p:ext uri="{BB962C8B-B14F-4D97-AF65-F5344CB8AC3E}">
        <p14:creationId xmlns:p14="http://schemas.microsoft.com/office/powerpoint/2010/main" val="11618209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TUTELA DOS DIREITOS DE PERSONALIDADE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12. Pode-se exigir que cesse a ameaça, ou a lesão, a direito da personalidade, e reclamar perdas e danos, sem prejuízo de outras sanções previstas em lei.</a:t>
            </a:r>
          </a:p>
          <a:p>
            <a:pPr algn="l"/>
            <a:r>
              <a:rPr lang="pt-BR" b="0" i="0" dirty="0">
                <a:solidFill>
                  <a:srgbClr val="000000"/>
                </a:solidFill>
                <a:effectLst/>
                <a:latin typeface="Times New Roman" panose="02020603050405020304" pitchFamily="18" charset="0"/>
              </a:rPr>
              <a:t>Parágrafo único. Em se tratando de morto, terá legitimação para requerer a medida prevista neste artigo o cônjuge sobrevivente, ou qualquer parente em linha reta, ou colateral até o quarto grau.</a:t>
            </a:r>
          </a:p>
        </p:txBody>
      </p:sp>
    </p:spTree>
    <p:extLst>
      <p:ext uri="{BB962C8B-B14F-4D97-AF65-F5344CB8AC3E}">
        <p14:creationId xmlns:p14="http://schemas.microsoft.com/office/powerpoint/2010/main" val="32068366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ao corpo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10000"/>
          </a:bodyPr>
          <a:lstStyle/>
          <a:p>
            <a:pPr algn="l"/>
            <a:r>
              <a:rPr lang="pt-BR" b="0" i="0" dirty="0">
                <a:solidFill>
                  <a:srgbClr val="000000"/>
                </a:solidFill>
                <a:effectLst/>
                <a:latin typeface="Times New Roman" panose="02020603050405020304" pitchFamily="18" charset="0"/>
              </a:rPr>
              <a:t>Art. 13. Salvo por exigência médica, é defeso o ato de disposição do próprio corpo, quando importar diminuição permanente da integridade física, ou contrariar os bons costumes.</a:t>
            </a:r>
          </a:p>
          <a:p>
            <a:pPr algn="l"/>
            <a:r>
              <a:rPr lang="pt-BR" b="0" i="0" dirty="0">
                <a:solidFill>
                  <a:srgbClr val="000000"/>
                </a:solidFill>
                <a:effectLst/>
                <a:latin typeface="Times New Roman" panose="02020603050405020304" pitchFamily="18" charset="0"/>
              </a:rPr>
              <a:t>Parágrafo único. O ato previsto neste artigo será admitido para fins de transplante, na forma estabelecida em lei especial.</a:t>
            </a:r>
          </a:p>
          <a:p>
            <a:pPr algn="l"/>
            <a:r>
              <a:rPr lang="pt-BR" b="0" i="0" dirty="0">
                <a:solidFill>
                  <a:srgbClr val="000000"/>
                </a:solidFill>
                <a:effectLst/>
                <a:latin typeface="Times New Roman" panose="02020603050405020304" pitchFamily="18" charset="0"/>
              </a:rPr>
              <a:t>Art. 14. É válida, com objetivo científico, ou altruístico, a disposição gratuita do próprio corpo, no todo ou em parte, para depois da morte.</a:t>
            </a:r>
          </a:p>
          <a:p>
            <a:pPr algn="l"/>
            <a:r>
              <a:rPr lang="pt-BR" b="0" i="0" dirty="0">
                <a:solidFill>
                  <a:srgbClr val="000000"/>
                </a:solidFill>
                <a:effectLst/>
                <a:latin typeface="Times New Roman" panose="02020603050405020304" pitchFamily="18" charset="0"/>
              </a:rPr>
              <a:t>Parágrafo único. O ato de disposição pode ser livremente revogado a qualquer tempo.</a:t>
            </a:r>
          </a:p>
          <a:p>
            <a:pPr algn="l"/>
            <a:r>
              <a:rPr lang="pt-BR" b="0" i="0" dirty="0">
                <a:solidFill>
                  <a:srgbClr val="000000"/>
                </a:solidFill>
                <a:effectLst/>
                <a:latin typeface="Times New Roman" panose="02020603050405020304" pitchFamily="18" charset="0"/>
              </a:rPr>
              <a:t>Art. 15. Ninguém pode ser constrangido a submeter-se, com risco de vida, a tratamento médico ou a intervenção cirúrgica.</a:t>
            </a:r>
          </a:p>
        </p:txBody>
      </p:sp>
    </p:spTree>
    <p:extLst>
      <p:ext uri="{BB962C8B-B14F-4D97-AF65-F5344CB8AC3E}">
        <p14:creationId xmlns:p14="http://schemas.microsoft.com/office/powerpoint/2010/main" val="36672835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ao corpo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 A disposição do próprio corpo é limitada para evitar “mercado humano”</a:t>
            </a:r>
          </a:p>
          <a:p>
            <a:r>
              <a:rPr lang="pt-BR" b="0" i="0" dirty="0">
                <a:solidFill>
                  <a:srgbClr val="000000"/>
                </a:solidFill>
                <a:effectLst/>
                <a:latin typeface="Times New Roman" panose="02020603050405020304" pitchFamily="18" charset="0"/>
              </a:rPr>
              <a:t>Cirurgia de transgenitalização - a</a:t>
            </a:r>
            <a:r>
              <a:rPr lang="pt-BR" dirty="0">
                <a:solidFill>
                  <a:srgbClr val="000000"/>
                </a:solidFill>
                <a:latin typeface="Times New Roman" panose="02020603050405020304" pitchFamily="18" charset="0"/>
              </a:rPr>
              <a:t> exigência médica para a disposição do próprio corpo é criticada por </a:t>
            </a:r>
            <a:r>
              <a:rPr lang="pt-BR" dirty="0" err="1">
                <a:solidFill>
                  <a:srgbClr val="000000"/>
                </a:solidFill>
                <a:latin typeface="Times New Roman" panose="02020603050405020304" pitchFamily="18" charset="0"/>
              </a:rPr>
              <a:t>Schreiber</a:t>
            </a:r>
            <a:r>
              <a:rPr lang="pt-BR" dirty="0">
                <a:solidFill>
                  <a:srgbClr val="000000"/>
                </a:solidFill>
                <a:latin typeface="Times New Roman" panose="02020603050405020304" pitchFamily="18" charset="0"/>
              </a:rPr>
              <a:t>: “A supervalorização do parâmetro médico pode estimular uma abordagem desfavorável de certas questões (...). Sob um manto aparentemente benéfico, porque supera histórica resistência jurisprudencial à mudança de sexo, essa abordagem presta um desserviço evidente ao converter o debate – jurídico e ético – em torno da identidade de gênero em uma discussão puramente técnica, que reduz toda a imensa questão da autodeterminação corporal a um ‘tratamento’ de enfermidade ou doença”.</a:t>
            </a:r>
          </a:p>
          <a:p>
            <a:endParaRPr lang="pt-BR" b="0" i="0"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a:p>
            <a:pPr algn="l"/>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40813400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honra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buFontTx/>
              <a:buChar char="-"/>
            </a:pPr>
            <a:r>
              <a:rPr lang="pt-BR" b="0" i="0" dirty="0">
                <a:solidFill>
                  <a:srgbClr val="333333"/>
                </a:solidFill>
                <a:effectLst/>
                <a:latin typeface="Roboto" panose="02000000000000000000" pitchFamily="2" charset="0"/>
              </a:rPr>
              <a:t>Não é possível pessoa jurídica de direito público pleitear, contra particular, indenização por dano moral relacionado à violação da honra ou da imagem. Exceção: se a credibilidade institucional for atingida por esquema criminoso</a:t>
            </a:r>
            <a:endParaRPr lang="pt-BR" dirty="0"/>
          </a:p>
          <a:p>
            <a:pPr>
              <a:buFontTx/>
              <a:buChar char="-"/>
            </a:pPr>
            <a:endParaRPr lang="pt-BR" dirty="0"/>
          </a:p>
        </p:txBody>
      </p:sp>
    </p:spTree>
    <p:extLst>
      <p:ext uri="{BB962C8B-B14F-4D97-AF65-F5344CB8AC3E}">
        <p14:creationId xmlns:p14="http://schemas.microsoft.com/office/powerpoint/2010/main" val="32880745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imagem</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62500" lnSpcReduction="20000"/>
          </a:bodyPr>
          <a:lstStyle/>
          <a:p>
            <a:pPr algn="l"/>
            <a:r>
              <a:rPr lang="pt-BR" dirty="0">
                <a:solidFill>
                  <a:srgbClr val="000000"/>
                </a:solidFill>
                <a:latin typeface="Times New Roman" panose="02020603050405020304" pitchFamily="18" charset="0"/>
              </a:rPr>
              <a:t>“Independe de prova do prejuízo a indenização pela publicação não autorizada da imagem de pessoa com fins econômicos ou empresariais” (súmula 403, STJ)</a:t>
            </a:r>
          </a:p>
          <a:p>
            <a:pPr algn="l"/>
            <a:r>
              <a:rPr lang="pt-BR" b="0" i="0" dirty="0">
                <a:solidFill>
                  <a:srgbClr val="000000"/>
                </a:solidFill>
                <a:effectLst/>
                <a:latin typeface="Times New Roman" panose="02020603050405020304" pitchFamily="18" charset="0"/>
              </a:rPr>
              <a:t>Tal súmula não se aplica: para divulgação de fato histórico de repercussão social, representação da imagem de pessoa como coad</a:t>
            </a:r>
            <a:r>
              <a:rPr lang="pt-BR" dirty="0">
                <a:solidFill>
                  <a:srgbClr val="000000"/>
                </a:solidFill>
                <a:latin typeface="Times New Roman" panose="02020603050405020304" pitchFamily="18" charset="0"/>
              </a:rPr>
              <a:t>juvante em documentário de obra biográfica</a:t>
            </a:r>
          </a:p>
          <a:p>
            <a:pPr algn="l"/>
            <a:r>
              <a:rPr lang="pt-BR" b="0" i="0" dirty="0">
                <a:solidFill>
                  <a:srgbClr val="333333"/>
                </a:solidFill>
                <a:effectLst/>
                <a:latin typeface="Roboto" panose="02000000000000000000" pitchFamily="2" charset="0"/>
              </a:rPr>
              <a:t>O uso, por sociedade empresária, de imagem de pessoa física fotografada isoladamente em local público, em meio a cenário destacado, configura dano moral mesmo que não tenha havido nenhuma conotação ofensiva ou vexaminosa na divulgação. O dano moral é decorrente tão somente do fato de ter sido usada a imagem da pessoa sem a sua autorização.</a:t>
            </a:r>
          </a:p>
          <a:p>
            <a:pPr algn="l"/>
            <a:r>
              <a:rPr lang="pt-BR" b="0" i="0" dirty="0">
                <a:solidFill>
                  <a:srgbClr val="333333"/>
                </a:solidFill>
                <a:effectLst/>
                <a:latin typeface="Roboto" panose="02000000000000000000" pitchFamily="2" charset="0"/>
              </a:rPr>
              <a:t>O uso não autorizado da imagem de atleta em cartaz de propaganda de evento esportivo, ainda que sem finalidade lucrativa ou comercial, enseja reparação por danos morais, independentemente da comprovação de prejuízo.</a:t>
            </a:r>
            <a:br>
              <a:rPr lang="pt-BR" dirty="0"/>
            </a:br>
            <a:r>
              <a:rPr lang="pt-BR" b="0" i="0" dirty="0">
                <a:solidFill>
                  <a:srgbClr val="333333"/>
                </a:solidFill>
                <a:effectLst/>
                <a:latin typeface="Roboto" panose="02000000000000000000" pitchFamily="2" charset="0"/>
              </a:rPr>
              <a:t>A obrigação da reparação pelo uso não autorizado de imagem decorre da própria utilização indevida do direito personalíssimo. Assim, a análise da existência de finalidade comercial ou econômica no uso é irrelevante.</a:t>
            </a:r>
            <a:br>
              <a:rPr lang="pt-BR" dirty="0"/>
            </a:br>
            <a:r>
              <a:rPr lang="pt-BR" b="0" i="0" dirty="0">
                <a:solidFill>
                  <a:srgbClr val="333333"/>
                </a:solidFill>
                <a:effectLst/>
                <a:latin typeface="Roboto" panose="02000000000000000000" pitchFamily="2" charset="0"/>
              </a:rPr>
              <a:t>O dano, por sua vez, conforme a jurisprudência do STJ, apresenta-se in </a:t>
            </a:r>
            <a:r>
              <a:rPr lang="pt-BR" b="0" i="0" dirty="0" err="1">
                <a:solidFill>
                  <a:srgbClr val="333333"/>
                </a:solidFill>
                <a:effectLst/>
                <a:latin typeface="Roboto" panose="02000000000000000000" pitchFamily="2" charset="0"/>
              </a:rPr>
              <a:t>re</a:t>
            </a:r>
            <a:r>
              <a:rPr lang="pt-BR" b="0" i="0" dirty="0">
                <a:solidFill>
                  <a:srgbClr val="333333"/>
                </a:solidFill>
                <a:effectLst/>
                <a:latin typeface="Roboto" panose="02000000000000000000" pitchFamily="2" charset="0"/>
              </a:rPr>
              <a:t> </a:t>
            </a:r>
            <a:r>
              <a:rPr lang="pt-BR" b="0" i="0" dirty="0" err="1">
                <a:solidFill>
                  <a:srgbClr val="333333"/>
                </a:solidFill>
                <a:effectLst/>
                <a:latin typeface="Roboto" panose="02000000000000000000" pitchFamily="2" charset="0"/>
              </a:rPr>
              <a:t>ipsa</a:t>
            </a:r>
            <a:r>
              <a:rPr lang="pt-BR" b="0" i="0" dirty="0">
                <a:solidFill>
                  <a:srgbClr val="333333"/>
                </a:solidFill>
                <a:effectLst/>
                <a:latin typeface="Roboto" panose="02000000000000000000" pitchFamily="2" charset="0"/>
              </a:rPr>
              <a:t>, sendo desnecessária, portanto, a demonstração de prejuízo para a sua aferição.</a:t>
            </a:r>
            <a:endParaRPr lang="pt-BR" dirty="0">
              <a:solidFill>
                <a:srgbClr val="000000"/>
              </a:solidFill>
              <a:latin typeface="Times New Roman" panose="02020603050405020304" pitchFamily="18" charset="0"/>
            </a:endParaRPr>
          </a:p>
          <a:p>
            <a:pPr>
              <a:buFontTx/>
              <a:buChar char="-"/>
            </a:pPr>
            <a:endParaRPr lang="pt-BR" dirty="0"/>
          </a:p>
        </p:txBody>
      </p:sp>
    </p:spTree>
    <p:extLst>
      <p:ext uri="{BB962C8B-B14F-4D97-AF65-F5344CB8AC3E}">
        <p14:creationId xmlns:p14="http://schemas.microsoft.com/office/powerpoint/2010/main" val="37668890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imagem</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l"/>
            <a:r>
              <a:rPr lang="pt-BR" dirty="0"/>
              <a:t>O uso da imagem de torcedor inserido no contexto de uma torcida não induz a reparação por danos morais quando não configurada a projeção, a identificação e a individualização da pessoa nela representada</a:t>
            </a:r>
          </a:p>
          <a:p>
            <a:pPr algn="l"/>
            <a:r>
              <a:rPr lang="pt-BR" b="0" i="0" dirty="0">
                <a:solidFill>
                  <a:srgbClr val="000000"/>
                </a:solidFill>
                <a:effectLst/>
                <a:latin typeface="Times New Roman" panose="02020603050405020304" pitchFamily="18" charset="0"/>
              </a:rPr>
              <a:t>Inexistência do direito à indenização em razão da divulgação, no jornal, de imagem do cadáver morto em via pública</a:t>
            </a:r>
          </a:p>
          <a:p>
            <a:pPr algn="l"/>
            <a:r>
              <a:rPr lang="pt-BR" b="0" i="0" dirty="0">
                <a:solidFill>
                  <a:srgbClr val="333333"/>
                </a:solidFill>
                <a:effectLst/>
                <a:latin typeface="Roboto" panose="02000000000000000000" pitchFamily="2" charset="0"/>
              </a:rPr>
              <a:t>Configura dano moral indenizável a divulgação não autorizada da imagem de alguém em material impresso de propaganda político-eleitoral, independentemente da comprovação de prejuízo.</a:t>
            </a:r>
            <a:endParaRPr lang="pt-BR" b="0" i="0" dirty="0">
              <a:solidFill>
                <a:srgbClr val="000000"/>
              </a:solidFill>
              <a:effectLst/>
              <a:latin typeface="Times New Roman" panose="02020603050405020304" pitchFamily="18" charset="0"/>
            </a:endParaRPr>
          </a:p>
          <a:p>
            <a:pPr>
              <a:buFontTx/>
              <a:buChar char="-"/>
            </a:pPr>
            <a:endParaRPr lang="pt-BR" dirty="0"/>
          </a:p>
        </p:txBody>
      </p:sp>
    </p:spTree>
    <p:extLst>
      <p:ext uri="{BB962C8B-B14F-4D97-AF65-F5344CB8AC3E}">
        <p14:creationId xmlns:p14="http://schemas.microsoft.com/office/powerpoint/2010/main" val="10262585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imagem</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lnSpcReduction="10000"/>
          </a:bodyPr>
          <a:lstStyle/>
          <a:p>
            <a:pPr>
              <a:buFontTx/>
              <a:buChar char="-"/>
            </a:pPr>
            <a:r>
              <a:rPr lang="pt-BR" b="0" i="0" dirty="0">
                <a:solidFill>
                  <a:srgbClr val="333333"/>
                </a:solidFill>
                <a:effectLst/>
                <a:latin typeface="Roboto" panose="02000000000000000000" pitchFamily="2" charset="0"/>
              </a:rPr>
              <a:t>Para o STJ, tratando-se de imagem de multidão, de pessoa famosa ou ocupante de cargo público, deve ser ponderado se, dadas as circunstâncias do caso concreto, a exposição da imagem é ofensiva à privacidade ou à intimidade do retratado, ou que poderia ensejar algum dano patrimonial ou extrapatrimonial. Há, nessas hipóteses, em regra, presunção de consentimento do uso da imagem, desde que preservada a vida privada.</a:t>
            </a:r>
            <a:br>
              <a:rPr lang="pt-BR" dirty="0"/>
            </a:br>
            <a:r>
              <a:rPr lang="pt-BR" b="0" i="0" dirty="0">
                <a:solidFill>
                  <a:srgbClr val="333333"/>
                </a:solidFill>
                <a:effectLst/>
                <a:latin typeface="Roboto" panose="02000000000000000000" pitchFamily="2" charset="0"/>
              </a:rPr>
              <a:t>Nesse sentido, não há violação ao direito à imagem no caso em que foi utilizada fotografia de magistrado (pessoa ocupante de cargo público de notória importância social) para ilustrar MATÉRIA JORNALÍSTICA pertinente, sem invasão da vida privada do retratado.</a:t>
            </a:r>
            <a:endParaRPr lang="pt-BR" dirty="0"/>
          </a:p>
          <a:p>
            <a:pPr>
              <a:buFontTx/>
              <a:buChar char="-"/>
            </a:pPr>
            <a:endParaRPr lang="pt-BR" dirty="0"/>
          </a:p>
        </p:txBody>
      </p:sp>
    </p:spTree>
    <p:extLst>
      <p:ext uri="{BB962C8B-B14F-4D97-AF65-F5344CB8AC3E}">
        <p14:creationId xmlns:p14="http://schemas.microsoft.com/office/powerpoint/2010/main" val="40115599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imagem</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62500" lnSpcReduction="20000"/>
          </a:bodyPr>
          <a:lstStyle/>
          <a:p>
            <a:pPr algn="l"/>
            <a:r>
              <a:rPr lang="pt-BR" dirty="0">
                <a:solidFill>
                  <a:srgbClr val="000000"/>
                </a:solidFill>
                <a:latin typeface="Times New Roman" panose="02020603050405020304" pitchFamily="18" charset="0"/>
              </a:rPr>
              <a:t>Lucro de intervenção: </a:t>
            </a:r>
          </a:p>
          <a:p>
            <a:pPr algn="l"/>
            <a:r>
              <a:rPr lang="pt-BR" dirty="0">
                <a:solidFill>
                  <a:srgbClr val="000000"/>
                </a:solidFill>
                <a:latin typeface="Times New Roman" panose="02020603050405020304" pitchFamily="18" charset="0"/>
              </a:rPr>
              <a:t>“</a:t>
            </a:r>
            <a:r>
              <a:rPr lang="pt-BR" b="0" i="0" dirty="0">
                <a:solidFill>
                  <a:srgbClr val="333333"/>
                </a:solidFill>
                <a:effectLst/>
                <a:latin typeface="Roboto" panose="02000000000000000000" pitchFamily="2" charset="0"/>
              </a:rPr>
              <a:t>Determinada “farmácia de manipulação” utilizou o nome e a imagem da atriz Giovanna Antonelli, sem a sua autorização, em propagandas de um remédio para emagrecer.</a:t>
            </a:r>
            <a:br>
              <a:rPr lang="pt-BR" dirty="0"/>
            </a:br>
            <a:r>
              <a:rPr lang="pt-BR" b="0" i="0" dirty="0">
                <a:solidFill>
                  <a:srgbClr val="333333"/>
                </a:solidFill>
                <a:effectLst/>
                <a:latin typeface="Roboto" panose="02000000000000000000" pitchFamily="2" charset="0"/>
              </a:rPr>
              <a:t>O STJ afirmou que, além da indenização por danos morais e materiais, a atriz também tinha direito à restituição de todos os benefícios econômicos que a ré obteve na venda de seus produtos (restituição do “lucro da intervenção”).</a:t>
            </a:r>
            <a:br>
              <a:rPr lang="pt-BR" dirty="0"/>
            </a:br>
            <a:r>
              <a:rPr lang="pt-BR" b="0" i="0" dirty="0">
                <a:solidFill>
                  <a:srgbClr val="333333"/>
                </a:solidFill>
                <a:effectLst/>
                <a:latin typeface="Roboto" panose="02000000000000000000" pitchFamily="2" charset="0"/>
              </a:rPr>
              <a:t>Lucro da intervenção é uma vantagem patrimonial obtida indevidamente com base na exploração ou aproveitamento, de forma não autorizada, de um direito alheio.</a:t>
            </a:r>
            <a:br>
              <a:rPr lang="pt-BR" dirty="0"/>
            </a:br>
            <a:r>
              <a:rPr lang="pt-BR" b="0" i="0" dirty="0">
                <a:solidFill>
                  <a:srgbClr val="333333"/>
                </a:solidFill>
                <a:effectLst/>
                <a:latin typeface="Roboto" panose="02000000000000000000" pitchFamily="2" charset="0"/>
              </a:rPr>
              <a:t>Dever de restituição do lucro da intervenção é o dever que o indivíduo possui de pagar aquilo que foi auferido mediante indevida interferência nos direitos ou bens jurídicos de outra pessoa.</a:t>
            </a:r>
            <a:br>
              <a:rPr lang="pt-BR" dirty="0"/>
            </a:br>
            <a:r>
              <a:rPr lang="pt-BR" b="0" i="0" dirty="0">
                <a:solidFill>
                  <a:srgbClr val="333333"/>
                </a:solidFill>
                <a:effectLst/>
                <a:latin typeface="Roboto" panose="02000000000000000000" pitchFamily="2" charset="0"/>
              </a:rPr>
              <a:t>A obrigação de restituir o lucro da intervenção é baseada na vedação do enriquecimento sem causa (art. 884 do CC).</a:t>
            </a:r>
            <a:br>
              <a:rPr lang="pt-BR" dirty="0"/>
            </a:br>
            <a:r>
              <a:rPr lang="pt-BR" b="0" i="0" dirty="0">
                <a:solidFill>
                  <a:srgbClr val="333333"/>
                </a:solidFill>
                <a:effectLst/>
                <a:latin typeface="Roboto" panose="02000000000000000000" pitchFamily="2" charset="0"/>
              </a:rPr>
              <a:t>A ação de enriquecimento sem causa é subsidiária. Apesar disso, nada impede que a pessoa prejudicada ingresse com ação cumulando os pedidos de reparação dos danos (responsabilidade civil) e de restituição do indevidamente auferido (lucro da intervenção).</a:t>
            </a:r>
            <a:br>
              <a:rPr lang="pt-BR" dirty="0"/>
            </a:br>
            <a:r>
              <a:rPr lang="pt-BR" b="0" i="0" dirty="0">
                <a:solidFill>
                  <a:srgbClr val="333333"/>
                </a:solidFill>
                <a:effectLst/>
                <a:latin typeface="Roboto" panose="02000000000000000000" pitchFamily="2" charset="0"/>
              </a:rPr>
              <a:t>Para a configuração do enriquecimento sem causa por intervenção, não se faz imprescindível a existência de deslocamento patrimonial, com o empobrecimento do titular do direito violado, bastando a demonstração de que houve enriquecimento do interventor”</a:t>
            </a:r>
            <a:endParaRPr lang="pt-BR" b="0" i="0" dirty="0">
              <a:solidFill>
                <a:srgbClr val="000000"/>
              </a:solidFill>
              <a:effectLst/>
              <a:latin typeface="Times New Roman" panose="02020603050405020304" pitchFamily="18" charset="0"/>
            </a:endParaRPr>
          </a:p>
          <a:p>
            <a:pPr>
              <a:buFontTx/>
              <a:buChar char="-"/>
            </a:pPr>
            <a:endParaRPr lang="pt-BR" dirty="0"/>
          </a:p>
        </p:txBody>
      </p:sp>
    </p:spTree>
    <p:extLst>
      <p:ext uri="{BB962C8B-B14F-4D97-AF65-F5344CB8AC3E}">
        <p14:creationId xmlns:p14="http://schemas.microsoft.com/office/powerpoint/2010/main" val="42159728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privacidade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10000"/>
          </a:bodyPr>
          <a:lstStyle/>
          <a:p>
            <a:pPr>
              <a:buFontTx/>
              <a:buChar char="-"/>
            </a:pPr>
            <a:r>
              <a:rPr lang="pt-BR" b="0" i="0" dirty="0">
                <a:solidFill>
                  <a:srgbClr val="000000"/>
                </a:solidFill>
                <a:effectLst/>
                <a:latin typeface="Times New Roman" panose="02020603050405020304" pitchFamily="18" charset="0"/>
              </a:rPr>
              <a:t>Art. 21. A vida privada da pessoa natural é inviolável, e o juiz, a requerimento do interessado, adotará as providências necessárias para impedir ou fazer cessar ato contrário a esta norma.</a:t>
            </a:r>
          </a:p>
          <a:p>
            <a:pPr algn="l"/>
            <a:r>
              <a:rPr lang="pt-BR" b="0" i="0" dirty="0">
                <a:solidFill>
                  <a:srgbClr val="000000"/>
                </a:solidFill>
                <a:effectLst/>
                <a:latin typeface="Times New Roman" panose="02020603050405020304" pitchFamily="18" charset="0"/>
              </a:rPr>
              <a:t>Art. 20. Salvo se autorizadas, ou se necessárias à administração da justiça ou à manutenção da ordem pública, a divulgação de escritos, a transmissão da palavra, ou a publicação, a exposição ou a utilização da imagem de uma pessoa poderão ser proibidas, a seu requerimento e sem prejuízo da indenização que couber, se lhe atingirem a honra, a boa fama ou a respeitabilidade, ou se se destinarem a fins comerciais. </a:t>
            </a:r>
          </a:p>
          <a:p>
            <a:pPr algn="l"/>
            <a:r>
              <a:rPr lang="pt-BR" b="0" i="0" dirty="0">
                <a:solidFill>
                  <a:srgbClr val="000000"/>
                </a:solidFill>
                <a:effectLst/>
                <a:latin typeface="Times New Roman" panose="02020603050405020304" pitchFamily="18" charset="0"/>
              </a:rPr>
              <a:t>Parágrafo único. Em se tratando de morto ou de ausente, são partes legítimas para requerer essa proteção o cônjuge, os ascendentes ou os descendentes.</a:t>
            </a:r>
          </a:p>
          <a:p>
            <a:pPr marL="0" indent="0">
              <a:buNone/>
            </a:pPr>
            <a:endParaRPr lang="pt-BR" b="0" i="0" dirty="0">
              <a:solidFill>
                <a:srgbClr val="000000"/>
              </a:solidFill>
              <a:effectLst/>
              <a:latin typeface="Times New Roman" panose="02020603050405020304" pitchFamily="18" charset="0"/>
            </a:endParaRPr>
          </a:p>
          <a:p>
            <a:pPr>
              <a:buFontTx/>
              <a:buChar char="-"/>
            </a:pPr>
            <a:endParaRPr lang="pt-BR" dirty="0"/>
          </a:p>
          <a:p>
            <a:pPr>
              <a:buFontTx/>
              <a:buChar char="-"/>
            </a:pPr>
            <a:endParaRPr lang="pt-BR" dirty="0"/>
          </a:p>
        </p:txBody>
      </p:sp>
    </p:spTree>
    <p:extLst>
      <p:ext uri="{BB962C8B-B14F-4D97-AF65-F5344CB8AC3E}">
        <p14:creationId xmlns:p14="http://schemas.microsoft.com/office/powerpoint/2010/main" val="18003797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privacidade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0000" lnSpcReduction="20000"/>
          </a:bodyPr>
          <a:lstStyle/>
          <a:p>
            <a:pPr>
              <a:buFontTx/>
              <a:buChar char="-"/>
            </a:pPr>
            <a:r>
              <a:rPr lang="pt-BR" b="0" i="0" dirty="0">
                <a:solidFill>
                  <a:srgbClr val="000000"/>
                </a:solidFill>
                <a:effectLst/>
                <a:latin typeface="Times New Roman" panose="02020603050405020304" pitchFamily="18" charset="0"/>
              </a:rPr>
              <a:t>Excepcionalmente, é possível que o Judiciário determine o rompimento do vínculo estabelecido por sites de busca entre o nome da pessoa, utilizado como critério exclusivo de busca, e a notícia desabonadora apontada nos resultados</a:t>
            </a:r>
          </a:p>
          <a:p>
            <a:pPr>
              <a:buFontTx/>
              <a:buChar char="-"/>
            </a:pPr>
            <a:r>
              <a:rPr lang="pt-BR" dirty="0"/>
              <a:t>Na exposição pornográfica não consentida, o fato de o rosto da vítima não estar evidenciado de maneira flagrante é irrelevante para a configuração dos danos morais</a:t>
            </a:r>
          </a:p>
          <a:p>
            <a:pPr>
              <a:buFontTx/>
              <a:buChar char="-"/>
            </a:pPr>
            <a:r>
              <a:rPr lang="pt-BR" b="0" i="0" dirty="0">
                <a:solidFill>
                  <a:srgbClr val="333333"/>
                </a:solidFill>
                <a:effectLst/>
                <a:latin typeface="Roboto" panose="02000000000000000000" pitchFamily="2" charset="0"/>
              </a:rPr>
              <a:t>“É inexigível o consentimento de pessoa biografada relativamente a obras biográficas literárias ou audiovisuais, sendo por igual desnecessária a autorização de pessoas retratadas como coadjuvantes ou de familiares, em caso de pessoas falecidas ou ausentes”.</a:t>
            </a:r>
            <a:br>
              <a:rPr lang="pt-BR" dirty="0"/>
            </a:br>
            <a:r>
              <a:rPr lang="pt-BR" b="0" i="0" dirty="0">
                <a:solidFill>
                  <a:srgbClr val="333333"/>
                </a:solidFill>
                <a:effectLst/>
                <a:latin typeface="Roboto" panose="02000000000000000000" pitchFamily="2" charset="0"/>
              </a:rPr>
              <a:t>Caso o biografado ou qualquer outra pessoa retratada na biografia entenda que seus direitos foram violados pela publicação, terá direito à reparação, que poderá ser feita não apenas por meio de indenização pecuniária, como também por outras formas, tais como a publicação de ressalva, de nova edição com correção, de direito de resposta etc.</a:t>
            </a:r>
            <a:br>
              <a:rPr lang="pt-BR" dirty="0"/>
            </a:br>
            <a:r>
              <a:rPr lang="pt-BR" b="0" i="0" dirty="0">
                <a:solidFill>
                  <a:srgbClr val="333333"/>
                </a:solidFill>
                <a:effectLst/>
                <a:latin typeface="Roboto" panose="02000000000000000000" pitchFamily="2" charset="0"/>
              </a:rPr>
              <a:t>STF. Plenário. ADI 4815/DF, Rel. Min. </a:t>
            </a:r>
            <a:r>
              <a:rPr lang="pt-BR" b="0" i="0" dirty="0" err="1">
                <a:solidFill>
                  <a:srgbClr val="333333"/>
                </a:solidFill>
                <a:effectLst/>
                <a:latin typeface="Roboto" panose="02000000000000000000" pitchFamily="2" charset="0"/>
              </a:rPr>
              <a:t>Cármen</a:t>
            </a:r>
            <a:r>
              <a:rPr lang="pt-BR" b="0" i="0" dirty="0">
                <a:solidFill>
                  <a:srgbClr val="333333"/>
                </a:solidFill>
                <a:effectLst/>
                <a:latin typeface="Roboto" panose="02000000000000000000" pitchFamily="2" charset="0"/>
              </a:rPr>
              <a:t> Lúcia, julgado em 10/6/2015 (Info 789).</a:t>
            </a:r>
            <a:endParaRPr lang="pt-BR" dirty="0"/>
          </a:p>
          <a:p>
            <a:pPr marL="0" indent="0">
              <a:buNone/>
            </a:pPr>
            <a:endParaRPr lang="pt-BR" b="0" i="0" dirty="0">
              <a:solidFill>
                <a:srgbClr val="000000"/>
              </a:solidFill>
              <a:effectLst/>
              <a:latin typeface="Times New Roman" panose="02020603050405020304" pitchFamily="18" charset="0"/>
            </a:endParaRPr>
          </a:p>
          <a:p>
            <a:pPr>
              <a:buFontTx/>
              <a:buChar char="-"/>
            </a:pPr>
            <a:endParaRPr lang="pt-BR" dirty="0"/>
          </a:p>
          <a:p>
            <a:pPr>
              <a:buFontTx/>
              <a:buChar char="-"/>
            </a:pPr>
            <a:endParaRPr lang="pt-BR" dirty="0"/>
          </a:p>
        </p:txBody>
      </p:sp>
    </p:spTree>
    <p:extLst>
      <p:ext uri="{BB962C8B-B14F-4D97-AF65-F5344CB8AC3E}">
        <p14:creationId xmlns:p14="http://schemas.microsoft.com/office/powerpoint/2010/main" val="866259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natural</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lstStyle/>
          <a:p>
            <a:endParaRPr lang="pt-BR" b="0" i="0" dirty="0">
              <a:solidFill>
                <a:srgbClr val="000000"/>
              </a:solidFill>
              <a:effectLst/>
              <a:latin typeface="Times New Roman" panose="02020603050405020304" pitchFamily="18" charset="0"/>
            </a:endParaRPr>
          </a:p>
          <a:p>
            <a:r>
              <a:rPr lang="pt-BR" b="0" i="0" dirty="0">
                <a:solidFill>
                  <a:srgbClr val="000000"/>
                </a:solidFill>
                <a:effectLst/>
                <a:latin typeface="Times New Roman" panose="02020603050405020304" pitchFamily="18" charset="0"/>
              </a:rPr>
              <a:t>Capacidade de direito (genérica, gozo): “Toda pessoa é capaz de direitos e deveres na ordem civil” (art. 1º)</a:t>
            </a:r>
          </a:p>
          <a:p>
            <a:r>
              <a:rPr lang="pt-BR" dirty="0">
                <a:solidFill>
                  <a:srgbClr val="000000"/>
                </a:solidFill>
                <a:latin typeface="Times New Roman" panose="02020603050405020304" pitchFamily="18" charset="0"/>
              </a:rPr>
              <a:t>Capacidade de fato (exercício): absolutamente incapaz, relativamente incapaz e capaz</a:t>
            </a:r>
          </a:p>
          <a:p>
            <a:r>
              <a:rPr lang="pt-BR" dirty="0">
                <a:solidFill>
                  <a:srgbClr val="000000"/>
                </a:solidFill>
                <a:latin typeface="Times New Roman" panose="02020603050405020304" pitchFamily="18" charset="0"/>
              </a:rPr>
              <a:t>Legitimidade, legitimação ou capacidade específica</a:t>
            </a:r>
          </a:p>
          <a:p>
            <a:endParaRPr lang="pt-BR" dirty="0">
              <a:solidFill>
                <a:srgbClr val="000000"/>
              </a:solidFill>
              <a:latin typeface="Times New Roman" panose="02020603050405020304" pitchFamily="18" charset="0"/>
            </a:endParaRPr>
          </a:p>
          <a:p>
            <a:endParaRPr lang="pt-BR" dirty="0"/>
          </a:p>
          <a:p>
            <a:endParaRPr lang="pt-BR" dirty="0"/>
          </a:p>
        </p:txBody>
      </p:sp>
    </p:spTree>
    <p:extLst>
      <p:ext uri="{BB962C8B-B14F-4D97-AF65-F5344CB8AC3E}">
        <p14:creationId xmlns:p14="http://schemas.microsoft.com/office/powerpoint/2010/main" val="12732154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 à privacidade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algn="l"/>
            <a:r>
              <a:rPr lang="pt-BR" b="0" i="0" dirty="0">
                <a:solidFill>
                  <a:srgbClr val="000000"/>
                </a:solidFill>
                <a:effectLst/>
                <a:latin typeface="Times New Roman" panose="02020603050405020304" pitchFamily="18" charset="0"/>
              </a:rPr>
              <a:t>Direito ao esquecimento: já foi admitido pelo STJ, mas o STF não acatou a tese: </a:t>
            </a:r>
            <a:r>
              <a:rPr lang="pt-BR" b="0" i="0" dirty="0">
                <a:solidFill>
                  <a:srgbClr val="333333"/>
                </a:solidFill>
                <a:effectLst/>
                <a:latin typeface="Roboto" panose="02000000000000000000" pitchFamily="2" charset="0"/>
              </a:rPr>
              <a:t>É incompatível com a Constituição a ideia de um direito ao esquecimento, assim entendido como o poder de obstar, em razão da passagem do tempo, a divulgação de fatos ou dados verídicos e licitamente obtidos e publicados em meios de comunicação social analógicos ou digitais. Eventuais excessos ou abusos no exercício da liberdade de expressão e de informação devem ser analisados caso a caso, a partir dos parâmetros constitucionais – especialmente os relativos à proteção da honra, da imagem, da privacidade e da personalidade em geral – e as expressas e específicas previsões legais nos âmbitos penal e cível. STF. Plenário. RE 1010606/RJ, Rel. Min. Dias Toffoli, julgado em 11/2/2021 (Repercussão Geral – Tema 786) (Info 1005).</a:t>
            </a:r>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1785080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de personalidade - NOME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16. Toda pessoa tem direito ao nome, nele compreendidos o prenome e o sobrenome.</a:t>
            </a:r>
          </a:p>
          <a:p>
            <a:pPr algn="l"/>
            <a:r>
              <a:rPr lang="pt-BR" b="0" i="0" dirty="0">
                <a:solidFill>
                  <a:srgbClr val="000000"/>
                </a:solidFill>
                <a:effectLst/>
                <a:latin typeface="Times New Roman" panose="02020603050405020304" pitchFamily="18" charset="0"/>
              </a:rPr>
              <a:t>Art. 17. O nome da pessoa não pode ser empregado por outrem em publicações ou representações que a exponham ao desprezo público, ainda quando não haja intenção difamatória.</a:t>
            </a:r>
          </a:p>
          <a:p>
            <a:pPr algn="l"/>
            <a:r>
              <a:rPr lang="pt-BR" b="0" i="0" dirty="0">
                <a:solidFill>
                  <a:srgbClr val="000000"/>
                </a:solidFill>
                <a:effectLst/>
                <a:latin typeface="Times New Roman" panose="02020603050405020304" pitchFamily="18" charset="0"/>
              </a:rPr>
              <a:t>Art. 18. Sem autorização, não se pode usar o nome alheio em propaganda comercial.</a:t>
            </a:r>
          </a:p>
          <a:p>
            <a:pPr algn="l"/>
            <a:r>
              <a:rPr lang="pt-BR" b="0" i="0" dirty="0">
                <a:solidFill>
                  <a:srgbClr val="000000"/>
                </a:solidFill>
                <a:effectLst/>
                <a:latin typeface="Times New Roman" panose="02020603050405020304" pitchFamily="18" charset="0"/>
              </a:rPr>
              <a:t>Art. 19. O pseudônimo adotado para atividades lícitas goza da proteção que se dá ao nome.</a:t>
            </a:r>
          </a:p>
          <a:p>
            <a:pPr marL="0" indent="0">
              <a:buNone/>
            </a:pPr>
            <a:endParaRPr lang="pt-BR" dirty="0"/>
          </a:p>
        </p:txBody>
      </p:sp>
    </p:spTree>
    <p:extLst>
      <p:ext uri="{BB962C8B-B14F-4D97-AF65-F5344CB8AC3E}">
        <p14:creationId xmlns:p14="http://schemas.microsoft.com/office/powerpoint/2010/main" val="27102915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de personalidade - NOME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a:bodyPr>
          <a:lstStyle/>
          <a:p>
            <a:pPr algn="l"/>
            <a:r>
              <a:rPr lang="pt-BR" b="0" i="0" dirty="0">
                <a:solidFill>
                  <a:srgbClr val="000000"/>
                </a:solidFill>
                <a:effectLst/>
                <a:latin typeface="Times New Roman" panose="02020603050405020304" pitchFamily="18" charset="0"/>
              </a:rPr>
              <a:t>Princípio da imutabilidade relativa do nome</a:t>
            </a:r>
          </a:p>
          <a:p>
            <a:pPr algn="just"/>
            <a:r>
              <a:rPr lang="pt-BR" b="0" i="0" dirty="0">
                <a:solidFill>
                  <a:srgbClr val="000000"/>
                </a:solidFill>
                <a:effectLst/>
                <a:latin typeface="Arial" panose="020B0604020202020204" pitchFamily="34" charset="0"/>
              </a:rPr>
              <a:t>Art. 56. O interessado, no primeiro ano após ter atingido a maioridade civil, poderá, pessoalmente ou por procurador bastante, alterar o nome, desde que não prejudique os apelidos de família, averbando-se a alteração que será publicada pela imprensa.                   </a:t>
            </a:r>
            <a:r>
              <a:rPr lang="pt-BR" b="0" i="0" dirty="0">
                <a:solidFill>
                  <a:srgbClr val="000000"/>
                </a:solidFill>
                <a:effectLst/>
                <a:latin typeface="Arial" panose="020B0604020202020204" pitchFamily="34" charset="0"/>
                <a:hlinkClick r:id="rId2"/>
              </a:rPr>
              <a:t>(Renumerado do art. 57, pela Lei nº 6.216, de 1975).</a:t>
            </a:r>
            <a:endParaRPr lang="pt-BR" b="0" i="0" dirty="0">
              <a:solidFill>
                <a:srgbClr val="000000"/>
              </a:solidFill>
              <a:effectLst/>
              <a:latin typeface="Times New Roman" panose="02020603050405020304" pitchFamily="18" charset="0"/>
            </a:endParaRPr>
          </a:p>
          <a:p>
            <a:pPr algn="just"/>
            <a:r>
              <a:rPr lang="pt-BR" sz="1800" b="0" i="0" dirty="0">
                <a:solidFill>
                  <a:srgbClr val="000000"/>
                </a:solidFill>
                <a:effectLst/>
                <a:latin typeface="Arial" panose="020B0604020202020204" pitchFamily="34" charset="0"/>
              </a:rPr>
              <a:t>Art. 57.  A alteração posterior de nome, somente por exceção e motivadamente, após audiência do Ministério Público, será permitida por sentença do juiz a que estiver sujeito o registro, arquivando-se o mandado e publicando-se a alteração pela imprensa, ressalvada a hipótese do art. 110 desta Lei.               </a:t>
            </a:r>
            <a:r>
              <a:rPr lang="pt-BR" sz="1800" b="0" i="0" dirty="0">
                <a:solidFill>
                  <a:srgbClr val="000000"/>
                </a:solidFill>
                <a:effectLst/>
                <a:latin typeface="Arial" panose="020B0604020202020204" pitchFamily="34" charset="0"/>
                <a:hlinkClick r:id="rId3"/>
              </a:rPr>
              <a:t>(Redação dada pela Lei nº 12.100, de 2009).</a:t>
            </a:r>
            <a:endParaRPr lang="pt-BR" b="0" i="0" dirty="0">
              <a:solidFill>
                <a:srgbClr val="000000"/>
              </a:solidFill>
              <a:effectLst/>
              <a:latin typeface="Arial" panose="020B0604020202020204" pitchFamily="34" charset="0"/>
            </a:endParaRPr>
          </a:p>
          <a:p>
            <a:pPr algn="l"/>
            <a:endParaRPr lang="pt-BR" b="0" i="0" dirty="0">
              <a:solidFill>
                <a:srgbClr val="000000"/>
              </a:solidFill>
              <a:effectLst/>
              <a:latin typeface="Times New Roman" panose="02020603050405020304" pitchFamily="18" charset="0"/>
            </a:endParaRPr>
          </a:p>
          <a:p>
            <a:pPr marL="0" indent="0">
              <a:buNone/>
            </a:pPr>
            <a:endParaRPr lang="pt-BR" dirty="0"/>
          </a:p>
        </p:txBody>
      </p:sp>
    </p:spTree>
    <p:extLst>
      <p:ext uri="{BB962C8B-B14F-4D97-AF65-F5344CB8AC3E}">
        <p14:creationId xmlns:p14="http://schemas.microsoft.com/office/powerpoint/2010/main" val="41994736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NOME: CAPÍTULO XVII DAS </a:t>
            </a:r>
            <a:r>
              <a:rPr lang="pt-BR" dirty="0" err="1"/>
              <a:t>NeSCGJ</a:t>
            </a:r>
            <a:r>
              <a:rPr lang="pt-BR" dirty="0"/>
              <a:t>/SP</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7500" lnSpcReduction="20000"/>
          </a:bodyPr>
          <a:lstStyle/>
          <a:p>
            <a:pPr algn="l"/>
            <a:r>
              <a:rPr lang="pt-BR" dirty="0"/>
              <a:t>33. O Oficial deverá evitar os registros suscetíveis de expor a ridículo seus portadores, e, se houver insistência do interessado, submeter o caso ao Juiz Corregedor Permanente, independente da cobrança de quaisquer emolumentos.630 33.1. Os Oficiais de Registro Civil poderão orientar os pais acerca da conveniência de acrescer mais de um sobrenome ao prenome dos filhos, a fim de se evitar prejuízos à pessoa em razão da homonímia. 631 33.2. Poderão ser adotados sobrenomes do pai, da mãe ou de ambos, em qualquer ordem, permitida intercalação. 632 33.3. No caso de gêmeos, o Oficial deverá declarar no assento especial de cada um a ordem do nascimento. Os gêmeos que tiverem prenome igual deverão ser inscritos com duplo prenome ou nome completo diverso, de modo que possam distinguir-se.633 33.4. A mesma regra será aplicada aos irmãos a que se pretende dar o mesmo prenome.634 34. A mudança de nome, após o decurso do prazo de um ano da maioridade civil, está sujeita à apreciação judicial, arquivando-se o mandado ou procedimento extrajudicial, e publicando-se a alteração pela imprensa. 635 34.1. Entende-se como publicação pela imprensa aquela feita da própria sentença, nela devendo ser mencionados o nome constante do registro e aquele que passa a ser adotado por força da decisão.636</a:t>
            </a:r>
          </a:p>
        </p:txBody>
      </p:sp>
    </p:spTree>
    <p:extLst>
      <p:ext uri="{BB962C8B-B14F-4D97-AF65-F5344CB8AC3E}">
        <p14:creationId xmlns:p14="http://schemas.microsoft.com/office/powerpoint/2010/main" val="37431601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de personalidade - NOME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0000" lnSpcReduction="20000"/>
          </a:bodyPr>
          <a:lstStyle/>
          <a:p>
            <a:pPr algn="l"/>
            <a:r>
              <a:rPr lang="pt-BR" dirty="0"/>
              <a:t>35. O registrado, no primeiro ano após ter atingido a maioridade civil e independentemente de justo motivo, nos termos do art. 56 da Lei 6.015/73, poderá, pessoalmente ou por procurador bastante, requerer a alteração de seu nome em seu registro de nascimento perante o Oficial de Registro Civil das Pessoas Naturais detentor do assento ou aquele que melhor convier ao requerente, sendo que neste último caso deverá ser encaminhado ao oficial competente, às expensas do requerente, por meio da Central de Informações do Registro Civil (CRC), sem a necessidade de audiência do Ministério Público e autorização do Juiz Corregedor Permanente. 63 36. Os prenomes são definitivos e somente serão admitidas retificações e alterações nos seguintes casos: 642 a) evidente erro gráfico; b) alteração imotivada do art. 56 da Lei 6.015/73; c) alteração de nome de pessoa transgênero; d) exposição de seus portadores ao ridículo, e) substituições ou acréscimos de apelidos públicos notórios; e f) alterações em razão de proteção à testemunha. 36.1. Será imprescindível decisão judicial nos casos das letras “d”, “e” e “f” do item 36. 64 Nos casos de diagnóstico de Anomalias de Diferenciação Sexual – ADS em recém-nascidos, o Registrador deverá lançar no registro de nascimento o sexo como ignorado, conforme constatação médica lançada na Declaração de Nascido Vivo – DNV. 37.1.1. O declarante do registro poderá escolher prenome neutro, masculino ou feminino. 37.1.2. Enquanto o registrado for menor, qualquer um dos representantes legais poderá requerer ao registrador a averbação do sexo que predominou, apresentando para tanto laudo firmado por médico com a indicação da inscrição no Conselho Regional de Medicina. Nesta averbação poderá também ser alterado o prenome, para adequá-lo ao sexo do registrado.</a:t>
            </a:r>
            <a:endParaRPr lang="pt-B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3042492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de personalidade – NOME – JURISPRUDÊNCIA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62500" lnSpcReduction="20000"/>
          </a:bodyPr>
          <a:lstStyle/>
          <a:p>
            <a:pPr algn="l"/>
            <a:r>
              <a:rPr lang="pt-BR" b="0" i="0" dirty="0">
                <a:solidFill>
                  <a:srgbClr val="000000"/>
                </a:solidFill>
                <a:effectLst/>
                <a:latin typeface="Times New Roman" panose="02020603050405020304" pitchFamily="18" charset="0"/>
              </a:rPr>
              <a:t>O mero desejo pessoal não é motivo justificável para a alteração do prenome</a:t>
            </a:r>
          </a:p>
          <a:p>
            <a:pPr algn="l"/>
            <a:r>
              <a:rPr lang="pt-BR" b="0" i="0" dirty="0">
                <a:solidFill>
                  <a:srgbClr val="000000"/>
                </a:solidFill>
                <a:effectLst/>
                <a:latin typeface="Times New Roman" panose="02020603050405020304" pitchFamily="18" charset="0"/>
              </a:rPr>
              <a:t>É admissível a exclusão de prenome da criança na hipótese em que o pai informou, perante o cartório de registro civil, nome diferente daquele que havia sido consensualmente escolhido pelos genitores</a:t>
            </a:r>
          </a:p>
          <a:p>
            <a:pPr algn="l"/>
            <a:r>
              <a:rPr lang="pt-BR" b="0" i="0" dirty="0">
                <a:solidFill>
                  <a:srgbClr val="000000"/>
                </a:solidFill>
                <a:effectLst/>
                <a:latin typeface="Times New Roman" panose="02020603050405020304" pitchFamily="18" charset="0"/>
              </a:rPr>
              <a:t>É admissível o retorno ao nome de solteiro do cônjuge ainda na constância do vínculo conjugal</a:t>
            </a:r>
          </a:p>
          <a:p>
            <a:pPr algn="l"/>
            <a:r>
              <a:rPr lang="pt-BR" b="0" i="0" dirty="0">
                <a:solidFill>
                  <a:srgbClr val="000000"/>
                </a:solidFill>
                <a:effectLst/>
                <a:latin typeface="Times New Roman" panose="02020603050405020304" pitchFamily="18" charset="0"/>
              </a:rPr>
              <a:t>É possível a retificação do registro civil para acréscimo do segundo patronímico do marido ao nome da mulher durante a convivência matrimonial</a:t>
            </a:r>
          </a:p>
          <a:p>
            <a:pPr algn="l"/>
            <a:r>
              <a:rPr lang="pt-BR" b="0" i="0" dirty="0">
                <a:solidFill>
                  <a:srgbClr val="000000"/>
                </a:solidFill>
                <a:effectLst/>
                <a:latin typeface="Times New Roman" panose="02020603050405020304" pitchFamily="18" charset="0"/>
              </a:rPr>
              <a:t>É permitido incluir ao seu nome o sobrenome do outro, ainda que após a data da celebração do casamento. Vale ressaltar, no entanto, que esse acréscimo terá que ser feito por intermédio da ação de retificação de registros públicos, nos termos dos </a:t>
            </a:r>
            <a:r>
              <a:rPr lang="pt-BR" b="0" i="0" dirty="0" err="1">
                <a:solidFill>
                  <a:srgbClr val="000000"/>
                </a:solidFill>
                <a:effectLst/>
                <a:latin typeface="Times New Roman" panose="02020603050405020304" pitchFamily="18" charset="0"/>
              </a:rPr>
              <a:t>arts</a:t>
            </a:r>
            <a:r>
              <a:rPr lang="pt-BR" b="0" i="0" dirty="0">
                <a:solidFill>
                  <a:srgbClr val="000000"/>
                </a:solidFill>
                <a:effectLst/>
                <a:latin typeface="Times New Roman" panose="02020603050405020304" pitchFamily="18" charset="0"/>
              </a:rPr>
              <a:t>. 57 e 109 da Lei de Registros Públicos (Lei nº 6.015/1973). Assim, não será possível a alteração pela via administrativa, mas somente em juízo.</a:t>
            </a:r>
          </a:p>
          <a:p>
            <a:pPr algn="l"/>
            <a:r>
              <a:rPr lang="pt-BR" b="0" i="0" dirty="0">
                <a:solidFill>
                  <a:srgbClr val="000000"/>
                </a:solidFill>
                <a:effectLst/>
                <a:latin typeface="Times New Roman" panose="02020603050405020304" pitchFamily="18" charset="0"/>
              </a:rPr>
              <a:t>Possibilidade de voltar o nome de solteira após a morte do marido</a:t>
            </a:r>
          </a:p>
          <a:p>
            <a:pPr algn="l"/>
            <a:r>
              <a:rPr lang="pt-BR" b="0" i="0" dirty="0">
                <a:solidFill>
                  <a:srgbClr val="000000"/>
                </a:solidFill>
                <a:effectLst/>
                <a:latin typeface="Times New Roman" panose="02020603050405020304" pitchFamily="18" charset="0"/>
              </a:rPr>
              <a:t>Transgênero pode alterar seu prenome e gênero no registro civil mesmo sem fazer cirurgia de transgenitalização e mesmo sem autorização judicial</a:t>
            </a:r>
          </a:p>
          <a:p>
            <a:pPr marL="0" indent="0">
              <a:buNone/>
            </a:pPr>
            <a:endParaRPr lang="pt-BR" dirty="0"/>
          </a:p>
        </p:txBody>
      </p:sp>
    </p:spTree>
    <p:extLst>
      <p:ext uri="{BB962C8B-B14F-4D97-AF65-F5344CB8AC3E}">
        <p14:creationId xmlns:p14="http://schemas.microsoft.com/office/powerpoint/2010/main" val="7923863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Direitos de personalidade – NOME – JURISPRUDÊNCIA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algn="l"/>
            <a:r>
              <a:rPr lang="pt-BR" b="0" i="0" dirty="0">
                <a:solidFill>
                  <a:srgbClr val="000000"/>
                </a:solidFill>
                <a:effectLst/>
                <a:latin typeface="Times New Roman" panose="02020603050405020304" pitchFamily="18" charset="0"/>
              </a:rPr>
              <a:t>É possível a alteração de registro civil após aquisição de dupla cidadania para não sofrer transtornos no outro país, desde que não cause prejuízo a terceiros</a:t>
            </a:r>
          </a:p>
          <a:p>
            <a:pPr algn="l"/>
            <a:r>
              <a:rPr lang="pt-BR" b="0" i="0" dirty="0">
                <a:solidFill>
                  <a:srgbClr val="333333"/>
                </a:solidFill>
                <a:effectLst/>
                <a:latin typeface="Roboto" panose="02000000000000000000" pitchFamily="2" charset="0"/>
              </a:rPr>
              <a:t>É direito subjetivo da pessoa retificar seu patronímico no registro de nascimento de seus filhos após divórcio.</a:t>
            </a:r>
            <a:endParaRPr lang="pt-BR" dirty="0">
              <a:solidFill>
                <a:srgbClr val="000000"/>
              </a:solidFill>
              <a:latin typeface="Times New Roman" panose="02020603050405020304" pitchFamily="18" charset="0"/>
            </a:endParaRPr>
          </a:p>
          <a:p>
            <a:pPr algn="l"/>
            <a:r>
              <a:rPr lang="pt-BR" dirty="0">
                <a:solidFill>
                  <a:srgbClr val="000000"/>
                </a:solidFill>
                <a:latin typeface="Times New Roman" panose="02020603050405020304" pitchFamily="18" charset="0"/>
              </a:rPr>
              <a:t>O</a:t>
            </a:r>
            <a:r>
              <a:rPr lang="pt-BR" b="0" i="0" dirty="0">
                <a:solidFill>
                  <a:srgbClr val="000000"/>
                </a:solidFill>
                <a:effectLst/>
                <a:latin typeface="Times New Roman" panose="02020603050405020304" pitchFamily="18" charset="0"/>
              </a:rPr>
              <a:t> direito da pessoa de portar um nome que não lhe remeta às angústias decorrentes do abandono paterno e, especialmente, corresponda à sua realidade familiar, sobrepõe-se ao interesse público de imutabilidade do nome, já excepcionado pela própria Lei de Registros Públicos.</a:t>
            </a:r>
          </a:p>
          <a:p>
            <a:pPr algn="l"/>
            <a:r>
              <a:rPr lang="pt-BR" b="0" i="0" dirty="0">
                <a:solidFill>
                  <a:srgbClr val="333333"/>
                </a:solidFill>
                <a:effectLst/>
                <a:latin typeface="Roboto" panose="02000000000000000000" pitchFamily="2" charset="0"/>
              </a:rPr>
              <a:t>É possível alterar o registro de nascimento para nele fazer constar o nome de solteira da genitora, excluindo o patronímico do </a:t>
            </a:r>
            <a:r>
              <a:rPr lang="pt-BR" b="0" i="0" dirty="0" err="1">
                <a:solidFill>
                  <a:srgbClr val="333333"/>
                </a:solidFill>
                <a:effectLst/>
                <a:latin typeface="Roboto" panose="02000000000000000000" pitchFamily="2" charset="0"/>
              </a:rPr>
              <a:t>ex-padrasto</a:t>
            </a:r>
            <a:r>
              <a:rPr lang="pt-BR" b="0" i="0" dirty="0">
                <a:solidFill>
                  <a:srgbClr val="333333"/>
                </a:solidFill>
                <a:effectLst/>
                <a:latin typeface="Roboto" panose="02000000000000000000" pitchFamily="2" charset="0"/>
              </a:rPr>
              <a:t>.</a:t>
            </a:r>
            <a:endParaRPr lang="pt-BR" b="0" i="0" dirty="0">
              <a:solidFill>
                <a:srgbClr val="000000"/>
              </a:solidFill>
              <a:effectLst/>
              <a:latin typeface="Times New Roman" panose="02020603050405020304" pitchFamily="18" charset="0"/>
            </a:endParaRPr>
          </a:p>
          <a:p>
            <a:pPr algn="l"/>
            <a:endParaRPr lang="pt-BR" dirty="0"/>
          </a:p>
        </p:txBody>
      </p:sp>
    </p:spTree>
    <p:extLst>
      <p:ext uri="{BB962C8B-B14F-4D97-AF65-F5344CB8AC3E}">
        <p14:creationId xmlns:p14="http://schemas.microsoft.com/office/powerpoint/2010/main" val="1310154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85000" lnSpcReduction="20000"/>
          </a:bodyPr>
          <a:lstStyle/>
          <a:p>
            <a:pPr marL="0" indent="0" algn="l">
              <a:buNone/>
            </a:pPr>
            <a:endParaRPr lang="pt-BR" dirty="0"/>
          </a:p>
          <a:p>
            <a:pPr algn="l"/>
            <a:r>
              <a:rPr lang="pt-BR" dirty="0"/>
              <a:t>Ente jurídico invisível com capacidade jurídica: distinção com entes despersonalizados</a:t>
            </a:r>
          </a:p>
          <a:p>
            <a:pPr algn="l"/>
            <a:endParaRPr lang="pt-BR" dirty="0"/>
          </a:p>
          <a:p>
            <a:pPr algn="l"/>
            <a:r>
              <a:rPr lang="pt-BR" dirty="0"/>
              <a:t>Teorias:  realidade (teoria do órgão – </a:t>
            </a:r>
            <a:r>
              <a:rPr lang="pt-BR" dirty="0" err="1"/>
              <a:t>presentação</a:t>
            </a:r>
            <a:r>
              <a:rPr lang="pt-BR" dirty="0"/>
              <a:t>) x ficção</a:t>
            </a:r>
          </a:p>
          <a:p>
            <a:pPr algn="l"/>
            <a:endParaRPr lang="pt-BR" dirty="0"/>
          </a:p>
          <a:p>
            <a:pPr algn="l"/>
            <a:r>
              <a:rPr lang="pt-BR" dirty="0"/>
              <a:t>Pressupostos (Elias, Costa-Neto) vontade humana, previsão legal, licitude do objeto</a:t>
            </a:r>
          </a:p>
          <a:p>
            <a:pPr algn="l"/>
            <a:endParaRPr lang="pt-BR" dirty="0"/>
          </a:p>
          <a:p>
            <a:pPr algn="l"/>
            <a:r>
              <a:rPr lang="pt-BR" dirty="0"/>
              <a:t>Elementos (Paulo </a:t>
            </a:r>
            <a:r>
              <a:rPr lang="pt-BR" dirty="0" err="1"/>
              <a:t>Lôbo</a:t>
            </a:r>
            <a:r>
              <a:rPr lang="pt-BR" dirty="0"/>
              <a:t>): capacidade jurídica autônoma; autonomia patrimonial; limitação de responsabilidade; reconhecimento estatal</a:t>
            </a:r>
          </a:p>
          <a:p>
            <a:pPr algn="l"/>
            <a:endParaRPr lang="pt-BR" dirty="0"/>
          </a:p>
          <a:p>
            <a:pPr algn="l"/>
            <a:endParaRPr lang="pt-BR" dirty="0"/>
          </a:p>
        </p:txBody>
      </p:sp>
    </p:spTree>
    <p:extLst>
      <p:ext uri="{BB962C8B-B14F-4D97-AF65-F5344CB8AC3E}">
        <p14:creationId xmlns:p14="http://schemas.microsoft.com/office/powerpoint/2010/main" val="869454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77500" lnSpcReduction="20000"/>
          </a:bodyPr>
          <a:lstStyle/>
          <a:p>
            <a:pPr marL="0" indent="0" algn="l">
              <a:buNone/>
            </a:pPr>
            <a:endParaRPr lang="pt-BR" dirty="0"/>
          </a:p>
          <a:p>
            <a:pPr algn="l"/>
            <a:r>
              <a:rPr lang="pt-BR" dirty="0"/>
              <a:t>Espécies: direito público e direito privado</a:t>
            </a:r>
          </a:p>
          <a:p>
            <a:pPr algn="l"/>
            <a:endParaRPr lang="pt-BR" dirty="0"/>
          </a:p>
          <a:p>
            <a:pPr algn="l"/>
            <a:r>
              <a:rPr lang="pt-BR" dirty="0"/>
              <a:t>Espécies de direito privado (obs. </a:t>
            </a:r>
            <a:r>
              <a:rPr lang="pt-BR" dirty="0" err="1"/>
              <a:t>Eireli</a:t>
            </a:r>
            <a:r>
              <a:rPr lang="pt-BR" dirty="0"/>
              <a:t> foi extinta):</a:t>
            </a:r>
          </a:p>
          <a:p>
            <a:pPr marL="457200" indent="-457200" algn="l">
              <a:buAutoNum type="arabicPeriod"/>
            </a:pPr>
            <a:r>
              <a:rPr lang="pt-BR" dirty="0"/>
              <a:t>Sociedade (visa ao lucro)</a:t>
            </a:r>
          </a:p>
          <a:p>
            <a:pPr marL="457200" indent="-457200" algn="l">
              <a:buAutoNum type="arabicPeriod"/>
            </a:pPr>
            <a:r>
              <a:rPr lang="pt-BR" dirty="0"/>
              <a:t>Fundação (universalidade de bens afetados. Obs. fundação autárquica é pessoa jurídica de direito público)</a:t>
            </a:r>
          </a:p>
          <a:p>
            <a:pPr marL="457200" indent="-457200" algn="l">
              <a:buAutoNum type="arabicPeriod"/>
            </a:pPr>
            <a:r>
              <a:rPr lang="pt-BR" dirty="0"/>
              <a:t>Associação</a:t>
            </a:r>
          </a:p>
          <a:p>
            <a:pPr marL="457200" indent="-457200" algn="l">
              <a:buAutoNum type="arabicPeriod"/>
            </a:pPr>
            <a:r>
              <a:rPr lang="pt-BR" dirty="0"/>
              <a:t>Partido político</a:t>
            </a:r>
          </a:p>
          <a:p>
            <a:pPr marL="457200" indent="-457200" algn="l">
              <a:buAutoNum type="arabicPeriod"/>
            </a:pPr>
            <a:r>
              <a:rPr lang="pt-BR" dirty="0"/>
              <a:t>Entidade religiosa</a:t>
            </a:r>
          </a:p>
          <a:p>
            <a:pPr marL="457200" indent="-457200" algn="l">
              <a:buAutoNum type="arabicPeriod"/>
            </a:pPr>
            <a:endParaRPr lang="pt-BR" dirty="0"/>
          </a:p>
          <a:p>
            <a:pPr marL="457200" indent="-457200" algn="l">
              <a:buAutoNum type="arabicPeriod"/>
            </a:pPr>
            <a:endParaRPr lang="pt-BR" dirty="0"/>
          </a:p>
          <a:p>
            <a:pPr marL="457200" indent="-457200" algn="l">
              <a:buAutoNum type="arabicPeriod"/>
            </a:pPr>
            <a:endParaRPr lang="pt-BR" dirty="0"/>
          </a:p>
          <a:p>
            <a:pPr marL="457200" indent="-457200" algn="l">
              <a:buAutoNum type="arabicPeriod"/>
            </a:pPr>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19018581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lnSpcReduction="10000"/>
          </a:bodyPr>
          <a:lstStyle/>
          <a:p>
            <a:pPr marL="0" indent="0" algn="l">
              <a:buNone/>
            </a:pPr>
            <a:endParaRPr lang="pt-BR" dirty="0"/>
          </a:p>
          <a:p>
            <a:pPr algn="l"/>
            <a:r>
              <a:rPr lang="pt-BR" dirty="0"/>
              <a:t>Universalidade de pessoas x universalidade de bens – dicotomia superada com </a:t>
            </a:r>
            <a:r>
              <a:rPr lang="pt-BR" dirty="0" err="1"/>
              <a:t>Eireli</a:t>
            </a:r>
            <a:r>
              <a:rPr lang="pt-BR" dirty="0"/>
              <a:t> e sociedades unipessoais?</a:t>
            </a:r>
          </a:p>
          <a:p>
            <a:pPr algn="l"/>
            <a:endParaRPr lang="pt-BR" dirty="0"/>
          </a:p>
          <a:p>
            <a:pPr algn="l"/>
            <a:r>
              <a:rPr lang="pt-BR" dirty="0"/>
              <a:t>Início da pessoa jurídica: contrato social (ou estatuto social) + registro (RCPJ, OAB ou Junta)</a:t>
            </a:r>
          </a:p>
          <a:p>
            <a:pPr algn="l"/>
            <a:endParaRPr lang="pt-BR" dirty="0"/>
          </a:p>
          <a:p>
            <a:pPr algn="l"/>
            <a:r>
              <a:rPr lang="pt-BR" dirty="0"/>
              <a:t>Partidos políticos e sindicatos: registro posterior no TSE e no Ministério</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165020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natural – início da personalidade</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lstStyle/>
          <a:p>
            <a:r>
              <a:rPr lang="pt-BR" b="0" i="0" dirty="0">
                <a:solidFill>
                  <a:srgbClr val="000000"/>
                </a:solidFill>
                <a:effectLst/>
                <a:latin typeface="Times New Roman" panose="02020603050405020304" pitchFamily="18" charset="0"/>
              </a:rPr>
              <a:t>“A personalidade civil da pessoa começa do nascimento com vida; mas a lei põe a salvo, desde a concepção, os direitos do nascituro” (art. 2º)</a:t>
            </a:r>
          </a:p>
          <a:p>
            <a:r>
              <a:rPr lang="pt-BR" dirty="0">
                <a:solidFill>
                  <a:srgbClr val="000000"/>
                </a:solidFill>
                <a:latin typeface="Times New Roman" panose="02020603050405020304" pitchFamily="18" charset="0"/>
              </a:rPr>
              <a:t>Teorias sobre o início da personalidade: (a) natalista; (b) </a:t>
            </a:r>
            <a:r>
              <a:rPr lang="pt-BR" dirty="0" err="1">
                <a:solidFill>
                  <a:srgbClr val="000000"/>
                </a:solidFill>
                <a:latin typeface="Times New Roman" panose="02020603050405020304" pitchFamily="18" charset="0"/>
              </a:rPr>
              <a:t>concepcionista</a:t>
            </a:r>
            <a:r>
              <a:rPr lang="pt-BR" dirty="0">
                <a:solidFill>
                  <a:srgbClr val="000000"/>
                </a:solidFill>
                <a:latin typeface="Times New Roman" panose="02020603050405020304" pitchFamily="18" charset="0"/>
              </a:rPr>
              <a:t>; (c) personalidade condicional do nascituro</a:t>
            </a:r>
          </a:p>
          <a:p>
            <a:endParaRPr lang="pt-BR" dirty="0"/>
          </a:p>
          <a:p>
            <a:endParaRPr lang="pt-BR" dirty="0"/>
          </a:p>
        </p:txBody>
      </p:sp>
    </p:spTree>
    <p:extLst>
      <p:ext uri="{BB962C8B-B14F-4D97-AF65-F5344CB8AC3E}">
        <p14:creationId xmlns:p14="http://schemas.microsoft.com/office/powerpoint/2010/main" val="22259387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r>
              <a:rPr lang="pt-BR" dirty="0"/>
              <a:t>Formalidades: escritura pública para os atos constitutivos?</a:t>
            </a:r>
          </a:p>
          <a:p>
            <a:endParaRPr lang="pt-BR" dirty="0"/>
          </a:p>
          <a:p>
            <a:r>
              <a:rPr lang="pt-BR" dirty="0"/>
              <a:t>Necessidade de autorização estatal?</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29745076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lnSpcReduction="10000"/>
          </a:bodyPr>
          <a:lstStyle/>
          <a:p>
            <a:pPr marL="0" indent="0" algn="l">
              <a:buNone/>
            </a:pPr>
            <a:endParaRPr lang="pt-BR" dirty="0"/>
          </a:p>
          <a:p>
            <a:r>
              <a:rPr lang="pt-BR" dirty="0"/>
              <a:t>Desconsideração da personalidade jurídica: teoria maior (CC/02) x teoria menor (CDC, responsabilidade ambiental, responsabilidade trabalhista)</a:t>
            </a:r>
          </a:p>
          <a:p>
            <a:endParaRPr lang="pt-BR" dirty="0"/>
          </a:p>
          <a:p>
            <a:r>
              <a:rPr lang="pt-BR" dirty="0"/>
              <a:t>Desvio de finalidade x confusão patrimonial</a:t>
            </a:r>
          </a:p>
          <a:p>
            <a:endParaRPr lang="pt-BR" dirty="0"/>
          </a:p>
          <a:p>
            <a:r>
              <a:rPr lang="pt-BR" dirty="0"/>
              <a:t>Aspectos processuais: incidente, necessidade de citação, suspensão dos autos, impossibilidade de determinação de ofício, resolve-se por decisão interlocutória</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7113773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r>
              <a:rPr lang="pt-BR" dirty="0"/>
              <a:t>Extinção da pessoa jurídica</a:t>
            </a:r>
          </a:p>
          <a:p>
            <a:r>
              <a:rPr lang="pt-BR" dirty="0"/>
              <a:t>Três etapas:</a:t>
            </a:r>
          </a:p>
          <a:p>
            <a:pPr marL="457200" indent="-457200">
              <a:buAutoNum type="arabicParenR"/>
            </a:pPr>
            <a:r>
              <a:rPr lang="pt-BR" dirty="0"/>
              <a:t>Dissolução em sentido estrito (averba-se no registro)</a:t>
            </a:r>
          </a:p>
          <a:p>
            <a:pPr marL="457200" indent="-457200">
              <a:buAutoNum type="arabicParenR"/>
            </a:pPr>
            <a:r>
              <a:rPr lang="pt-BR" dirty="0"/>
              <a:t>Liquidação/partilha</a:t>
            </a:r>
          </a:p>
          <a:p>
            <a:pPr marL="457200" indent="-457200">
              <a:buAutoNum type="arabicParenR"/>
            </a:pPr>
            <a:r>
              <a:rPr lang="pt-BR" dirty="0"/>
              <a:t>Cancelamento (averba-se no registro)</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25736806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r>
              <a:rPr lang="pt-BR" dirty="0"/>
              <a:t>Extinção da pessoa jurídica</a:t>
            </a:r>
          </a:p>
          <a:p>
            <a:r>
              <a:rPr lang="pt-BR" dirty="0"/>
              <a:t>Três etapas:</a:t>
            </a:r>
          </a:p>
          <a:p>
            <a:pPr marL="457200" indent="-457200">
              <a:buAutoNum type="arabicParenR"/>
            </a:pPr>
            <a:r>
              <a:rPr lang="pt-BR" dirty="0"/>
              <a:t>Dissolução em sentido estrito (averba-se no registro)</a:t>
            </a:r>
          </a:p>
          <a:p>
            <a:pPr marL="457200" indent="-457200">
              <a:buAutoNum type="arabicParenR"/>
            </a:pPr>
            <a:r>
              <a:rPr lang="pt-BR" dirty="0"/>
              <a:t>Liquidação/partilha</a:t>
            </a:r>
          </a:p>
          <a:p>
            <a:pPr marL="457200" indent="-457200">
              <a:buAutoNum type="arabicParenR"/>
            </a:pPr>
            <a:r>
              <a:rPr lang="pt-BR" dirty="0"/>
              <a:t>Cancelamento (averba-se no registro)</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15208714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ASSOCIAÇÃO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pPr algn="l"/>
            <a:r>
              <a:rPr lang="pt-BR" dirty="0"/>
              <a:t>Reunião de pessoas sem fins econômicos (pode haver atividade lucrativa, mas sem distribuição de lucros)</a:t>
            </a:r>
          </a:p>
          <a:p>
            <a:pPr algn="l"/>
            <a:r>
              <a:rPr lang="pt-BR" dirty="0"/>
              <a:t>Igualdade entre associados da mesma categoria</a:t>
            </a:r>
          </a:p>
          <a:p>
            <a:pPr algn="l"/>
            <a:r>
              <a:rPr lang="pt-BR" dirty="0"/>
              <a:t>Vedação de arbitrariedades (exclusão por justa causa com ampla defesa)</a:t>
            </a:r>
          </a:p>
          <a:p>
            <a:pPr algn="l"/>
            <a:r>
              <a:rPr lang="pt-BR" dirty="0"/>
              <a:t>Qualidade de associado, em regra, não é transmissível</a:t>
            </a:r>
          </a:p>
          <a:p>
            <a:pPr algn="l"/>
            <a:r>
              <a:rPr lang="pt-BR" dirty="0"/>
              <a:t>Assembleia-geral: destituição e alteração do estatuto</a:t>
            </a:r>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427417365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ASSOCIAÇÃO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marL="0" indent="0" algn="l">
              <a:buNone/>
            </a:pPr>
            <a:endParaRPr lang="pt-BR" dirty="0"/>
          </a:p>
          <a:p>
            <a:pPr algn="l"/>
            <a:r>
              <a:rPr lang="pt-BR" dirty="0"/>
              <a:t>Direito da minoria (1/5) de convocar assembleia</a:t>
            </a:r>
          </a:p>
          <a:p>
            <a:pPr algn="l"/>
            <a:r>
              <a:rPr lang="pt-BR" dirty="0"/>
              <a:t>Destino da sobra patrimonial: não pode ser repartida entre os associados (exceto até o valor das contribuições, se houver previsão estatutária ou deliberação – controvérsia)</a:t>
            </a:r>
          </a:p>
          <a:p>
            <a:pPr algn="l"/>
            <a:r>
              <a:rPr lang="pt-BR" dirty="0"/>
              <a:t>Associação pode indeferir o ingresso de alguém; não, porém, sua saída (inclusive se houver contribuição pendente)</a:t>
            </a:r>
          </a:p>
          <a:p>
            <a:pPr algn="l"/>
            <a:r>
              <a:rPr lang="pt-BR" dirty="0"/>
              <a:t>Obs. Lei 14.193/21 permitiu que associação que exerça atividade futebolística seja considerada empresária e registrada na Junta Comercial (crítica: perde o caráter associativo, pois visa ao lucro)</a:t>
            </a:r>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21616241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FUNDAÇÃO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62500" lnSpcReduction="20000"/>
          </a:bodyPr>
          <a:lstStyle/>
          <a:p>
            <a:pPr marL="0" indent="0" algn="l">
              <a:buNone/>
            </a:pPr>
            <a:endParaRPr lang="pt-BR" dirty="0"/>
          </a:p>
          <a:p>
            <a:pPr algn="l"/>
            <a:r>
              <a:rPr lang="pt-BR" dirty="0"/>
              <a:t>Patrimônio afetado a uma finalidade prevista no estatuto (</a:t>
            </a:r>
            <a:r>
              <a:rPr lang="pt-BR" i="1" dirty="0" err="1"/>
              <a:t>universitas</a:t>
            </a:r>
            <a:r>
              <a:rPr lang="pt-BR" i="1" dirty="0"/>
              <a:t> </a:t>
            </a:r>
            <a:r>
              <a:rPr lang="pt-BR" i="1" dirty="0" err="1"/>
              <a:t>bonorum</a:t>
            </a:r>
            <a:r>
              <a:rPr lang="pt-BR" i="1" dirty="0"/>
              <a:t> </a:t>
            </a:r>
            <a:r>
              <a:rPr lang="pt-BR" dirty="0"/>
              <a:t>– universalidade de bens x </a:t>
            </a:r>
            <a:r>
              <a:rPr lang="pt-BR" i="1" dirty="0" err="1"/>
              <a:t>universitas</a:t>
            </a:r>
            <a:r>
              <a:rPr lang="pt-BR" i="1" dirty="0"/>
              <a:t> </a:t>
            </a:r>
            <a:r>
              <a:rPr lang="pt-BR" i="1" dirty="0" err="1"/>
              <a:t>personarum</a:t>
            </a:r>
            <a:r>
              <a:rPr lang="pt-BR" dirty="0"/>
              <a:t> – universalidade de pessoas)</a:t>
            </a:r>
          </a:p>
          <a:p>
            <a:pPr algn="l"/>
            <a:r>
              <a:rPr lang="pt-BR" dirty="0"/>
              <a:t>Fiscalização pelo MP</a:t>
            </a:r>
          </a:p>
          <a:p>
            <a:pPr algn="l"/>
            <a:r>
              <a:rPr lang="pt-BR" dirty="0"/>
              <a:t>Rol taxativo? Elias e Costa-Neto: sim, com possibilidade de interpretação extensiva</a:t>
            </a:r>
          </a:p>
          <a:p>
            <a:pPr algn="l"/>
            <a:r>
              <a:rPr lang="pt-BR" dirty="0"/>
              <a:t>4 etapas de criação:</a:t>
            </a:r>
          </a:p>
          <a:p>
            <a:pPr marL="457200" indent="-457200" algn="l">
              <a:buAutoNum type="arabicPeriod"/>
            </a:pPr>
            <a:r>
              <a:rPr lang="pt-BR" dirty="0"/>
              <a:t>Dotação ou instituição (escritura pública ou testamento)</a:t>
            </a:r>
          </a:p>
          <a:p>
            <a:pPr marL="457200" indent="-457200" algn="l">
              <a:buAutoNum type="arabicPeriod"/>
            </a:pPr>
            <a:r>
              <a:rPr lang="pt-BR" dirty="0"/>
              <a:t>Elaboração do estatuto (pelo instituidor ou pessoa indicada pelo prazo por ele assinado, ou 180 dias; transcorrido o prazo, MP elabora)</a:t>
            </a:r>
          </a:p>
          <a:p>
            <a:pPr marL="457200" indent="-457200" algn="l">
              <a:buAutoNum type="arabicPeriod"/>
            </a:pPr>
            <a:r>
              <a:rPr lang="pt-BR" dirty="0"/>
              <a:t>Aprovação do estatuto (pelo MP, com recurso ao Judiciário)</a:t>
            </a:r>
          </a:p>
          <a:p>
            <a:pPr marL="457200" indent="-457200" algn="l">
              <a:buAutoNum type="arabicPeriod"/>
            </a:pPr>
            <a:r>
              <a:rPr lang="pt-BR" dirty="0"/>
              <a:t>Registro (registra-se o estatuto)</a:t>
            </a:r>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7753200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FUNDAÇÃO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pPr algn="l"/>
            <a:r>
              <a:rPr lang="pt-BR" dirty="0"/>
              <a:t>Alteração do estatuto: 2/3, mantido o fim social, que é imutável, e aprovação do MP</a:t>
            </a:r>
          </a:p>
          <a:p>
            <a:pPr algn="l"/>
            <a:r>
              <a:rPr lang="pt-BR" dirty="0"/>
              <a:t>Extinção: prazo de existência expirou ou objeto se tornou ilícito, impossível ou inútil (procedimento judicial)</a:t>
            </a:r>
          </a:p>
          <a:p>
            <a:pPr algn="l"/>
            <a:r>
              <a:rPr lang="pt-BR" dirty="0"/>
              <a:t>Destinação do patrimônio: outra fundação, salvo disposição diversa no estatuto</a:t>
            </a:r>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28436199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Entidade religiosa</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pPr algn="l"/>
            <a:r>
              <a:rPr lang="pt-BR" dirty="0"/>
              <a:t>Aplicam-se as regras previstas para a associação, observadas algumas particularidades</a:t>
            </a:r>
          </a:p>
          <a:p>
            <a:pPr algn="l"/>
            <a:endParaRPr lang="pt-BR" dirty="0"/>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23124622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JURÍDICA – DANOS MORAIS</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pPr marL="0" indent="0" algn="l">
              <a:buNone/>
            </a:pPr>
            <a:endParaRPr lang="pt-BR" dirty="0"/>
          </a:p>
          <a:p>
            <a:pPr algn="l"/>
            <a:r>
              <a:rPr lang="pt-BR" dirty="0"/>
              <a:t>Em regra, a pessoa jurídica de direito privado pode sofrer danos morais (ou institucionais); a de direito público, não (embora haja controvérsia, com decisão do STJ em sentido contrário)</a:t>
            </a:r>
          </a:p>
          <a:p>
            <a:pPr algn="l"/>
            <a:endParaRPr lang="pt-BR" dirty="0"/>
          </a:p>
          <a:p>
            <a:pPr marL="0" indent="0" algn="l">
              <a:buNone/>
            </a:pPr>
            <a:endParaRPr lang="pt-BR" dirty="0"/>
          </a:p>
          <a:p>
            <a:pPr algn="l"/>
            <a:endParaRPr lang="pt-BR" dirty="0"/>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255198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natural – NASCITURO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r>
              <a:rPr lang="pt-BR" dirty="0">
                <a:solidFill>
                  <a:srgbClr val="000000"/>
                </a:solidFill>
                <a:latin typeface="Times New Roman" panose="02020603050405020304" pitchFamily="18" charset="0"/>
              </a:rPr>
              <a:t>Nascituro teria personalidade formal (direitos de personalidade do nascituro), mas personalidade material (direitos patrimoniais) condicionada ao nascimento com vida (Maria Helena Diniz)</a:t>
            </a:r>
          </a:p>
          <a:p>
            <a:r>
              <a:rPr lang="pt-BR" b="0" i="0" dirty="0">
                <a:solidFill>
                  <a:srgbClr val="333333"/>
                </a:solidFill>
                <a:effectLst/>
                <a:latin typeface="Roboto" panose="02000000000000000000" pitchFamily="2" charset="0"/>
              </a:rPr>
              <a:t>O Ministro Relator afirmou expressamente que, em sua opinião, “o ordenamento jurídico como um todo — e não apenas o Código Civil de 2002 — alinhou-se mais à teoria </a:t>
            </a:r>
            <a:r>
              <a:rPr lang="pt-BR" b="0" i="0" dirty="0" err="1">
                <a:solidFill>
                  <a:srgbClr val="333333"/>
                </a:solidFill>
                <a:effectLst/>
                <a:latin typeface="Roboto" panose="02000000000000000000" pitchFamily="2" charset="0"/>
              </a:rPr>
              <a:t>concepcionista</a:t>
            </a:r>
            <a:r>
              <a:rPr lang="pt-BR" b="0" i="0" dirty="0">
                <a:solidFill>
                  <a:srgbClr val="333333"/>
                </a:solidFill>
                <a:effectLst/>
                <a:latin typeface="Roboto" panose="02000000000000000000" pitchFamily="2" charset="0"/>
              </a:rPr>
              <a:t> para a construção da situação jurídica do </a:t>
            </a:r>
            <a:r>
              <a:rPr lang="pt-BR" dirty="0"/>
              <a:t>nascituro</a:t>
            </a:r>
            <a:r>
              <a:rPr lang="pt-BR" b="0" i="0" dirty="0">
                <a:solidFill>
                  <a:srgbClr val="333333"/>
                </a:solidFill>
                <a:effectLst/>
                <a:latin typeface="Roboto" panose="02000000000000000000" pitchFamily="2" charset="0"/>
              </a:rPr>
              <a:t>, conclusão enfaticamente sufragada pela majoritária doutrina contemporânea”.</a:t>
            </a:r>
            <a:br>
              <a:rPr lang="pt-BR" dirty="0"/>
            </a:br>
            <a:r>
              <a:rPr lang="pt-BR" b="0" i="0" dirty="0">
                <a:solidFill>
                  <a:srgbClr val="333333"/>
                </a:solidFill>
                <a:effectLst/>
                <a:latin typeface="Roboto" panose="02000000000000000000" pitchFamily="2" charset="0"/>
              </a:rPr>
              <a:t>STJ. 4ª Turma. </a:t>
            </a:r>
            <a:r>
              <a:rPr lang="pt-BR" b="0" i="0" dirty="0" err="1">
                <a:solidFill>
                  <a:srgbClr val="333333"/>
                </a:solidFill>
                <a:effectLst/>
                <a:latin typeface="Roboto" panose="02000000000000000000" pitchFamily="2" charset="0"/>
              </a:rPr>
              <a:t>REsp</a:t>
            </a:r>
            <a:r>
              <a:rPr lang="pt-BR" b="0" i="0" dirty="0">
                <a:solidFill>
                  <a:srgbClr val="333333"/>
                </a:solidFill>
                <a:effectLst/>
                <a:latin typeface="Roboto" panose="02000000000000000000" pitchFamily="2" charset="0"/>
              </a:rPr>
              <a:t> 1415727-SC, Rel. Min. </a:t>
            </a:r>
            <a:r>
              <a:rPr lang="pt-BR" b="0" i="0" dirty="0" err="1">
                <a:solidFill>
                  <a:srgbClr val="333333"/>
                </a:solidFill>
                <a:effectLst/>
                <a:latin typeface="Roboto" panose="02000000000000000000" pitchFamily="2" charset="0"/>
              </a:rPr>
              <a:t>Luis</a:t>
            </a:r>
            <a:r>
              <a:rPr lang="pt-BR" b="0" i="0" dirty="0">
                <a:solidFill>
                  <a:srgbClr val="333333"/>
                </a:solidFill>
                <a:effectLst/>
                <a:latin typeface="Roboto" panose="02000000000000000000" pitchFamily="2" charset="0"/>
              </a:rPr>
              <a:t> Felipe Salomão, julgado em 4/9/2014 (Info 547) </a:t>
            </a:r>
          </a:p>
          <a:p>
            <a:r>
              <a:rPr lang="pt-BR" dirty="0">
                <a:solidFill>
                  <a:srgbClr val="000000"/>
                </a:solidFill>
                <a:latin typeface="Times New Roman" panose="02020603050405020304" pitchFamily="18" charset="0"/>
              </a:rPr>
              <a:t>Distinção entre embrião, nascituro e prole eventual </a:t>
            </a:r>
          </a:p>
          <a:p>
            <a:endParaRPr lang="pt-BR" dirty="0">
              <a:solidFill>
                <a:srgbClr val="000000"/>
              </a:solidFill>
              <a:latin typeface="Times New Roman" panose="02020603050405020304" pitchFamily="18" charset="0"/>
            </a:endParaRPr>
          </a:p>
          <a:p>
            <a:endParaRPr lang="pt-BR" dirty="0">
              <a:solidFill>
                <a:srgbClr val="000000"/>
              </a:solidFill>
              <a:latin typeface="Times New Roman" panose="02020603050405020304" pitchFamily="18" charset="0"/>
            </a:endParaRPr>
          </a:p>
          <a:p>
            <a:endParaRPr lang="pt-BR" dirty="0"/>
          </a:p>
          <a:p>
            <a:endParaRPr lang="pt-BR" dirty="0"/>
          </a:p>
        </p:txBody>
      </p:sp>
    </p:spTree>
    <p:extLst>
      <p:ext uri="{BB962C8B-B14F-4D97-AF65-F5344CB8AC3E}">
        <p14:creationId xmlns:p14="http://schemas.microsoft.com/office/powerpoint/2010/main" val="257669475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AULA 3 – 17/05/22</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20000"/>
          </a:bodyPr>
          <a:lstStyle/>
          <a:p>
            <a:pPr algn="l"/>
            <a:endParaRPr lang="pt-BR" dirty="0"/>
          </a:p>
          <a:p>
            <a:pPr algn="l"/>
            <a:r>
              <a:rPr lang="pt-BR" dirty="0"/>
              <a:t>DOMICÍLIO (art. 70/78 – Ainda no Livro I da Parte Geral: Das Pessoas: Título I – Naturais; Título II – Jurídicas; Título III - Domicílio)</a:t>
            </a:r>
          </a:p>
          <a:p>
            <a:pPr algn="l"/>
            <a:endParaRPr lang="pt-BR" dirty="0"/>
          </a:p>
          <a:p>
            <a:pPr algn="l"/>
            <a:r>
              <a:rPr lang="pt-BR" dirty="0"/>
              <a:t>BENS (art. 79/103 – Livro II da Parte Geral)</a:t>
            </a:r>
          </a:p>
          <a:p>
            <a:pPr algn="l"/>
            <a:endParaRPr lang="pt-BR" dirty="0"/>
          </a:p>
          <a:p>
            <a:pPr algn="l"/>
            <a:r>
              <a:rPr lang="pt-BR" dirty="0"/>
              <a:t>TEORIA DOS FATOS JURÍDICOS (</a:t>
            </a:r>
            <a:r>
              <a:rPr lang="pt-BR" dirty="0" err="1"/>
              <a:t>arts</a:t>
            </a:r>
            <a:r>
              <a:rPr lang="pt-BR" dirty="0"/>
              <a:t>. 104/232 - Livro III da Parte Geral, que engloba negócio jurídico (Título I),  atos jurídicos lícitos (Título II), atos ilícitos (Título III), prescrição e decadência (Título IV), prova (Título V))</a:t>
            </a:r>
          </a:p>
          <a:p>
            <a:pPr marL="0" indent="0" algn="l">
              <a:buNone/>
            </a:pPr>
            <a:endParaRPr lang="pt-BR" dirty="0"/>
          </a:p>
          <a:p>
            <a:pPr algn="l"/>
            <a:endParaRPr lang="pt-BR" dirty="0"/>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39901780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Domicílio – CONCEITO E IMPORTÂNCIA </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a:bodyPr>
          <a:lstStyle/>
          <a:p>
            <a:pPr algn="l"/>
            <a:endParaRPr lang="pt-BR" dirty="0"/>
          </a:p>
          <a:p>
            <a:pPr algn="l"/>
            <a:r>
              <a:rPr lang="pt-BR" b="0" i="0" dirty="0">
                <a:solidFill>
                  <a:srgbClr val="000000"/>
                </a:solidFill>
                <a:effectLst/>
                <a:latin typeface="Times New Roman" panose="02020603050405020304" pitchFamily="18" charset="0"/>
              </a:rPr>
              <a:t>“O domicílio </a:t>
            </a:r>
            <a:r>
              <a:rPr lang="pt-BR" b="0" i="1" dirty="0">
                <a:solidFill>
                  <a:srgbClr val="000000"/>
                </a:solidFill>
                <a:effectLst/>
                <a:latin typeface="Times New Roman" panose="02020603050405020304" pitchFamily="18" charset="0"/>
              </a:rPr>
              <a:t>da pessoa natural</a:t>
            </a:r>
            <a:r>
              <a:rPr lang="pt-BR" b="0" i="0" dirty="0">
                <a:solidFill>
                  <a:srgbClr val="000000"/>
                </a:solidFill>
                <a:effectLst/>
                <a:latin typeface="Times New Roman" panose="02020603050405020304" pitchFamily="18" charset="0"/>
              </a:rPr>
              <a:t> é o lugar onde ela estabelece a sua </a:t>
            </a:r>
            <a:r>
              <a:rPr lang="pt-BR" b="0" i="1" dirty="0">
                <a:solidFill>
                  <a:srgbClr val="000000"/>
                </a:solidFill>
                <a:effectLst/>
                <a:latin typeface="Times New Roman" panose="02020603050405020304" pitchFamily="18" charset="0"/>
              </a:rPr>
              <a:t>residência</a:t>
            </a:r>
            <a:r>
              <a:rPr lang="pt-BR" b="0" i="0" dirty="0">
                <a:solidFill>
                  <a:srgbClr val="000000"/>
                </a:solidFill>
                <a:effectLst/>
                <a:latin typeface="Times New Roman" panose="02020603050405020304" pitchFamily="18" charset="0"/>
              </a:rPr>
              <a:t> com </a:t>
            </a:r>
            <a:r>
              <a:rPr lang="pt-BR" b="0" i="1" dirty="0">
                <a:solidFill>
                  <a:srgbClr val="000000"/>
                </a:solidFill>
                <a:effectLst/>
                <a:latin typeface="Times New Roman" panose="02020603050405020304" pitchFamily="18" charset="0"/>
              </a:rPr>
              <a:t>ânimo definitivo</a:t>
            </a:r>
            <a:r>
              <a:rPr lang="pt-BR" b="0" i="0" dirty="0">
                <a:solidFill>
                  <a:srgbClr val="000000"/>
                </a:solidFill>
                <a:effectLst/>
                <a:latin typeface="Times New Roman" panose="02020603050405020304" pitchFamily="18" charset="0"/>
              </a:rPr>
              <a:t>.” (art. 70) – é a sede jurídica da pessoa, com </a:t>
            </a:r>
            <a:r>
              <a:rPr lang="pt-BR" dirty="0">
                <a:solidFill>
                  <a:srgbClr val="000000"/>
                </a:solidFill>
                <a:latin typeface="Times New Roman" panose="02020603050405020304" pitchFamily="18" charset="0"/>
              </a:rPr>
              <a:t>d</a:t>
            </a:r>
            <a:r>
              <a:rPr lang="pt-BR" b="0" i="0" dirty="0">
                <a:solidFill>
                  <a:srgbClr val="000000"/>
                </a:solidFill>
                <a:effectLst/>
                <a:latin typeface="Times New Roman" panose="02020603050405020304" pitchFamily="18" charset="0"/>
              </a:rPr>
              <a:t>ois elementos: objetivo e subjetivo</a:t>
            </a:r>
          </a:p>
          <a:p>
            <a:pPr algn="l"/>
            <a:r>
              <a:rPr lang="pt-BR" dirty="0">
                <a:solidFill>
                  <a:srgbClr val="000000"/>
                </a:solidFill>
                <a:latin typeface="Times New Roman" panose="02020603050405020304" pitchFamily="18" charset="0"/>
              </a:rPr>
              <a:t>Na moradia (habitação) e na residência, não há ânimo definitivo: a primeira é mais precária (p. ex., hospedagem durante as férias) do que a segunda (que é temporária, mas não precária)</a:t>
            </a:r>
          </a:p>
          <a:p>
            <a:pPr algn="l"/>
            <a:r>
              <a:rPr lang="pt-BR" dirty="0">
                <a:solidFill>
                  <a:srgbClr val="000000"/>
                </a:solidFill>
                <a:latin typeface="Times New Roman" panose="02020603050405020304" pitchFamily="18" charset="0"/>
              </a:rPr>
              <a:t>Normalmente, a lei dá importância somente ao domicílio (embora haja exceção): fixação de competência; fixação de legislação aplicável (art. 7º, LINDB)</a:t>
            </a:r>
          </a:p>
          <a:p>
            <a:pPr algn="l"/>
            <a:endParaRPr lang="pt-BR" dirty="0">
              <a:solidFill>
                <a:srgbClr val="000000"/>
              </a:solidFill>
              <a:latin typeface="Times New Roman" panose="02020603050405020304" pitchFamily="18" charset="0"/>
            </a:endParaRPr>
          </a:p>
          <a:p>
            <a:pPr algn="l"/>
            <a:endParaRPr lang="pt-BR" dirty="0">
              <a:solidFill>
                <a:srgbClr val="000000"/>
              </a:solidFill>
              <a:latin typeface="Times New Roman" panose="02020603050405020304" pitchFamily="18" charset="0"/>
            </a:endParaRPr>
          </a:p>
          <a:p>
            <a:pPr algn="l"/>
            <a:endParaRPr lang="pt-BR" dirty="0"/>
          </a:p>
          <a:p>
            <a:pPr algn="l"/>
            <a:endParaRPr lang="pt-BR" dirty="0"/>
          </a:p>
          <a:p>
            <a:pPr marL="0" indent="0" algn="l">
              <a:buNone/>
            </a:pPr>
            <a:endParaRPr lang="pt-BR" dirty="0"/>
          </a:p>
          <a:p>
            <a:pPr marL="0" indent="0" algn="l">
              <a:buNone/>
            </a:pPr>
            <a:endParaRPr lang="pt-BR" dirty="0"/>
          </a:p>
          <a:p>
            <a:pPr algn="l"/>
            <a:endParaRPr lang="pt-BR" dirty="0"/>
          </a:p>
          <a:p>
            <a:pPr algn="l"/>
            <a:endParaRPr lang="pt-BR" dirty="0"/>
          </a:p>
        </p:txBody>
      </p:sp>
    </p:spTree>
    <p:extLst>
      <p:ext uri="{BB962C8B-B14F-4D97-AF65-F5344CB8AC3E}">
        <p14:creationId xmlns:p14="http://schemas.microsoft.com/office/powerpoint/2010/main" val="17553170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66D8BF-EDD3-46C9-6E96-D372E570E227}"/>
              </a:ext>
            </a:extLst>
          </p:cNvPr>
          <p:cNvSpPr>
            <a:spLocks noGrp="1"/>
          </p:cNvSpPr>
          <p:nvPr>
            <p:ph type="title"/>
          </p:nvPr>
        </p:nvSpPr>
        <p:spPr/>
        <p:txBody>
          <a:bodyPr/>
          <a:lstStyle/>
          <a:p>
            <a:r>
              <a:rPr lang="pt-BR" dirty="0"/>
              <a:t>Domicílio - princípios</a:t>
            </a:r>
          </a:p>
        </p:txBody>
      </p:sp>
      <p:sp>
        <p:nvSpPr>
          <p:cNvPr id="3" name="Espaço Reservado para Conteúdo 2">
            <a:extLst>
              <a:ext uri="{FF2B5EF4-FFF2-40B4-BE49-F238E27FC236}">
                <a16:creationId xmlns:a16="http://schemas.microsoft.com/office/drawing/2014/main" id="{D29FA4D3-6B41-AD1A-D69A-65B702CC46AB}"/>
              </a:ext>
            </a:extLst>
          </p:cNvPr>
          <p:cNvSpPr>
            <a:spLocks noGrp="1"/>
          </p:cNvSpPr>
          <p:nvPr>
            <p:ph idx="1"/>
          </p:nvPr>
        </p:nvSpPr>
        <p:spPr/>
        <p:txBody>
          <a:bodyPr/>
          <a:lstStyle/>
          <a:p>
            <a:r>
              <a:rPr lang="pt-BR" dirty="0" err="1"/>
              <a:t>Cogência</a:t>
            </a:r>
            <a:r>
              <a:rPr lang="pt-BR" dirty="0"/>
              <a:t> domiciliar (ou indeclinabilidade) e teoria do domicílio aparente</a:t>
            </a:r>
          </a:p>
          <a:p>
            <a:pPr marL="0" indent="0">
              <a:buNone/>
            </a:pPr>
            <a:r>
              <a:rPr lang="pt-BR" b="0" i="0" dirty="0">
                <a:solidFill>
                  <a:srgbClr val="000000"/>
                </a:solidFill>
                <a:effectLst/>
                <a:latin typeface="Times New Roman" panose="02020603050405020304" pitchFamily="18" charset="0"/>
              </a:rPr>
              <a:t>“Ter-se-á por domicílio da pessoa natural, que não tenha residência habitual, o lugar onde for encontrada.” (art. 73)</a:t>
            </a:r>
            <a:endParaRPr lang="pt-BR" dirty="0"/>
          </a:p>
          <a:p>
            <a:endParaRPr lang="pt-BR" dirty="0"/>
          </a:p>
          <a:p>
            <a:r>
              <a:rPr lang="pt-BR" dirty="0"/>
              <a:t>Pluralidade domiciliar</a:t>
            </a:r>
          </a:p>
          <a:p>
            <a:pPr marL="0" indent="0">
              <a:buNone/>
            </a:pPr>
            <a:r>
              <a:rPr lang="pt-BR" b="0" i="0" dirty="0">
                <a:solidFill>
                  <a:srgbClr val="000000"/>
                </a:solidFill>
                <a:effectLst/>
                <a:latin typeface="Times New Roman" panose="02020603050405020304" pitchFamily="18" charset="0"/>
              </a:rPr>
              <a:t>“Se, porém, a pessoa natural tiver diversas residências, onde, alternadamente, viva, considerar-se-á domicílio seu qualquer delas.” (art. 71)</a:t>
            </a:r>
            <a:endParaRPr lang="pt-BR" dirty="0"/>
          </a:p>
        </p:txBody>
      </p:sp>
    </p:spTree>
    <p:extLst>
      <p:ext uri="{BB962C8B-B14F-4D97-AF65-F5344CB8AC3E}">
        <p14:creationId xmlns:p14="http://schemas.microsoft.com/office/powerpoint/2010/main" val="149628450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660D02-8402-9CCE-CE81-E05F302147AD}"/>
              </a:ext>
            </a:extLst>
          </p:cNvPr>
          <p:cNvSpPr>
            <a:spLocks noGrp="1"/>
          </p:cNvSpPr>
          <p:nvPr>
            <p:ph type="title"/>
          </p:nvPr>
        </p:nvSpPr>
        <p:spPr/>
        <p:txBody>
          <a:bodyPr/>
          <a:lstStyle/>
          <a:p>
            <a:r>
              <a:rPr lang="pt-BR" dirty="0"/>
              <a:t>Domicílio – espécies	</a:t>
            </a:r>
          </a:p>
        </p:txBody>
      </p:sp>
      <p:sp>
        <p:nvSpPr>
          <p:cNvPr id="3" name="Espaço Reservado para Conteúdo 2">
            <a:extLst>
              <a:ext uri="{FF2B5EF4-FFF2-40B4-BE49-F238E27FC236}">
                <a16:creationId xmlns:a16="http://schemas.microsoft.com/office/drawing/2014/main" id="{1C27CAE6-F6D0-1863-4F3A-0CB0E6B73472}"/>
              </a:ext>
            </a:extLst>
          </p:cNvPr>
          <p:cNvSpPr>
            <a:spLocks noGrp="1"/>
          </p:cNvSpPr>
          <p:nvPr>
            <p:ph idx="1"/>
          </p:nvPr>
        </p:nvSpPr>
        <p:spPr>
          <a:xfrm>
            <a:off x="1287263" y="2015732"/>
            <a:ext cx="9767592" cy="3763631"/>
          </a:xfrm>
        </p:spPr>
        <p:txBody>
          <a:bodyPr>
            <a:normAutofit fontScale="77500" lnSpcReduction="20000"/>
          </a:bodyPr>
          <a:lstStyle/>
          <a:p>
            <a:r>
              <a:rPr lang="pt-BR" dirty="0">
                <a:latin typeface="Times New Roman" panose="02020603050405020304" pitchFamily="18" charset="0"/>
                <a:cs typeface="Times New Roman" panose="02020603050405020304" pitchFamily="18" charset="0"/>
              </a:rPr>
              <a:t>Voluntário</a:t>
            </a:r>
          </a:p>
          <a:p>
            <a:pPr>
              <a:buFontTx/>
              <a:buChar char="-"/>
            </a:pPr>
            <a:r>
              <a:rPr lang="pt-BR" dirty="0">
                <a:latin typeface="Times New Roman" panose="02020603050405020304" pitchFamily="18" charset="0"/>
                <a:cs typeface="Times New Roman" panose="02020603050405020304" pitchFamily="18" charset="0"/>
              </a:rPr>
              <a:t>Geral: escolha do indivíduo quanto à sua residência com ânimo definitivo</a:t>
            </a:r>
          </a:p>
          <a:p>
            <a:pPr>
              <a:buFontTx/>
              <a:buChar char="-"/>
            </a:pPr>
            <a:r>
              <a:rPr lang="pt-BR" dirty="0">
                <a:latin typeface="Times New Roman" panose="02020603050405020304" pitchFamily="18" charset="0"/>
                <a:cs typeface="Times New Roman" panose="02020603050405020304" pitchFamily="18" charset="0"/>
              </a:rPr>
              <a:t>Especial: “N</a:t>
            </a:r>
            <a:r>
              <a:rPr lang="pt-BR" sz="1800" b="0" i="0" dirty="0">
                <a:solidFill>
                  <a:srgbClr val="000000"/>
                </a:solidFill>
                <a:effectLst/>
                <a:latin typeface="Times New Roman" panose="02020603050405020304" pitchFamily="18" charset="0"/>
                <a:cs typeface="Times New Roman" panose="02020603050405020304" pitchFamily="18" charset="0"/>
              </a:rPr>
              <a:t>os contratos escritos, poderão os contratantes especificar domicílio onde se exercitem e cumpram os direitos e obrigações deles resultantes.” (art. 78) – No Direito do Consumidor, entende-se ser nula a cláusula de eleição de foro quando dificultar o acesso à justiça</a:t>
            </a:r>
          </a:p>
          <a:p>
            <a:pPr marL="0" indent="0">
              <a:buNone/>
            </a:pPr>
            <a:endParaRPr lang="pt-BR" dirty="0">
              <a:latin typeface="Times New Roman" panose="02020603050405020304" pitchFamily="18" charset="0"/>
              <a:cs typeface="Times New Roman" panose="02020603050405020304" pitchFamily="18" charset="0"/>
            </a:endParaRPr>
          </a:p>
          <a:p>
            <a:r>
              <a:rPr lang="pt-BR" dirty="0">
                <a:latin typeface="Times New Roman" panose="02020603050405020304" pitchFamily="18" charset="0"/>
                <a:cs typeface="Times New Roman" panose="02020603050405020304" pitchFamily="18" charset="0"/>
              </a:rPr>
              <a:t>Legal</a:t>
            </a:r>
          </a:p>
          <a:p>
            <a:pPr marL="0" indent="0" algn="l">
              <a:buNone/>
            </a:pPr>
            <a:r>
              <a:rPr lang="pt-BR" b="0" i="0" dirty="0">
                <a:solidFill>
                  <a:srgbClr val="000000"/>
                </a:solidFill>
                <a:effectLst/>
                <a:latin typeface="Times New Roman" panose="02020603050405020304" pitchFamily="18" charset="0"/>
                <a:cs typeface="Times New Roman" panose="02020603050405020304" pitchFamily="18" charset="0"/>
              </a:rPr>
              <a:t>“Têm domicílio necessário o incapaz, o servidor público, o militar, o marítimo e o preso. Parágrafo único. O domicílio do incapaz é o do seu repres</a:t>
            </a:r>
            <a:r>
              <a:rPr lang="pt-BR" b="0" i="0" dirty="0">
                <a:solidFill>
                  <a:srgbClr val="000000"/>
                </a:solidFill>
                <a:effectLst/>
                <a:latin typeface="Times New Roman" panose="02020603050405020304" pitchFamily="18" charset="0"/>
              </a:rPr>
              <a:t>entante ou assistente; o do servidor público, o lugar em que exercer permanentemente suas funções; o do militar, onde servir, e, sendo da Marinha ou da Aeronáutica, a sede do comando a que se encontrar imediatamente subordinado; o do marítimo, onde o navio estiver matriculado; e o do preso, o lugar em que cumprir a sentença.” (art. 76)</a:t>
            </a:r>
          </a:p>
          <a:p>
            <a:pPr marL="0" indent="0" algn="l">
              <a:buNone/>
            </a:pPr>
            <a:endParaRPr lang="pt-BR" b="0" i="0" dirty="0">
              <a:solidFill>
                <a:srgbClr val="000000"/>
              </a:solidFill>
              <a:effectLst/>
              <a:latin typeface="Times New Roman" panose="02020603050405020304" pitchFamily="18" charset="0"/>
            </a:endParaRPr>
          </a:p>
          <a:p>
            <a:pPr marL="0" indent="0">
              <a:buNone/>
            </a:pPr>
            <a:endParaRPr lang="pt-BR" dirty="0"/>
          </a:p>
        </p:txBody>
      </p:sp>
    </p:spTree>
    <p:extLst>
      <p:ext uri="{BB962C8B-B14F-4D97-AF65-F5344CB8AC3E}">
        <p14:creationId xmlns:p14="http://schemas.microsoft.com/office/powerpoint/2010/main" val="246669372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FF15CC-0963-55F3-1B5E-2734E7A53E28}"/>
              </a:ext>
            </a:extLst>
          </p:cNvPr>
          <p:cNvSpPr>
            <a:spLocks noGrp="1"/>
          </p:cNvSpPr>
          <p:nvPr>
            <p:ph type="title"/>
          </p:nvPr>
        </p:nvSpPr>
        <p:spPr/>
        <p:txBody>
          <a:bodyPr/>
          <a:lstStyle/>
          <a:p>
            <a:r>
              <a:rPr lang="pt-BR" dirty="0"/>
              <a:t>Domicílio - ESPÉCIES	</a:t>
            </a:r>
          </a:p>
        </p:txBody>
      </p:sp>
      <p:sp>
        <p:nvSpPr>
          <p:cNvPr id="3" name="Espaço Reservado para Conteúdo 2">
            <a:extLst>
              <a:ext uri="{FF2B5EF4-FFF2-40B4-BE49-F238E27FC236}">
                <a16:creationId xmlns:a16="http://schemas.microsoft.com/office/drawing/2014/main" id="{A61DBFFF-5B89-F098-C00A-0B3D214B7998}"/>
              </a:ext>
            </a:extLst>
          </p:cNvPr>
          <p:cNvSpPr>
            <a:spLocks noGrp="1"/>
          </p:cNvSpPr>
          <p:nvPr>
            <p:ph idx="1"/>
          </p:nvPr>
        </p:nvSpPr>
        <p:spPr/>
        <p:txBody>
          <a:bodyPr/>
          <a:lstStyle/>
          <a:p>
            <a:r>
              <a:rPr lang="pt-BR" dirty="0"/>
              <a:t>Profissional (não confundir o domicílio profissional com o domicílio legal)</a:t>
            </a:r>
          </a:p>
          <a:p>
            <a:pPr marL="0" indent="0" algn="l">
              <a:buNone/>
            </a:pPr>
            <a:r>
              <a:rPr lang="pt-BR" b="0" i="0" dirty="0">
                <a:solidFill>
                  <a:srgbClr val="000000"/>
                </a:solidFill>
                <a:effectLst/>
                <a:latin typeface="Times New Roman" panose="02020603050405020304" pitchFamily="18" charset="0"/>
              </a:rPr>
              <a:t>“É também domicílio da pessoa natural, </a:t>
            </a:r>
            <a:r>
              <a:rPr lang="pt-BR" b="1" i="1" dirty="0">
                <a:solidFill>
                  <a:srgbClr val="000000"/>
                </a:solidFill>
                <a:effectLst/>
                <a:latin typeface="Times New Roman" panose="02020603050405020304" pitchFamily="18" charset="0"/>
              </a:rPr>
              <a:t>quanto às relações concernentes à profissão</a:t>
            </a:r>
            <a:r>
              <a:rPr lang="pt-BR" b="0" i="0" dirty="0">
                <a:solidFill>
                  <a:srgbClr val="000000"/>
                </a:solidFill>
                <a:effectLst/>
                <a:latin typeface="Times New Roman" panose="02020603050405020304" pitchFamily="18" charset="0"/>
              </a:rPr>
              <a:t>, o lugar onde esta é exercida.</a:t>
            </a:r>
          </a:p>
          <a:p>
            <a:pPr marL="0" indent="0" algn="l">
              <a:buNone/>
            </a:pPr>
            <a:r>
              <a:rPr lang="pt-BR" b="0" i="0" dirty="0">
                <a:solidFill>
                  <a:srgbClr val="000000"/>
                </a:solidFill>
                <a:effectLst/>
                <a:latin typeface="Times New Roman" panose="02020603050405020304" pitchFamily="18" charset="0"/>
              </a:rPr>
              <a:t>Parágrafo único. Se a pessoa exercitar profissão em lugares diversos, cada um deles constituirá domicílio para as relações que lhe corresponderem.” (art. 72)</a:t>
            </a:r>
          </a:p>
          <a:p>
            <a:pPr marL="0" indent="0">
              <a:buNone/>
            </a:pPr>
            <a:endParaRPr lang="pt-BR" dirty="0"/>
          </a:p>
          <a:p>
            <a:endParaRPr lang="pt-BR" dirty="0"/>
          </a:p>
        </p:txBody>
      </p:sp>
    </p:spTree>
    <p:extLst>
      <p:ext uri="{BB962C8B-B14F-4D97-AF65-F5344CB8AC3E}">
        <p14:creationId xmlns:p14="http://schemas.microsoft.com/office/powerpoint/2010/main" val="143550885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FF15CC-0963-55F3-1B5E-2734E7A53E28}"/>
              </a:ext>
            </a:extLst>
          </p:cNvPr>
          <p:cNvSpPr>
            <a:spLocks noGrp="1"/>
          </p:cNvSpPr>
          <p:nvPr>
            <p:ph type="title"/>
          </p:nvPr>
        </p:nvSpPr>
        <p:spPr/>
        <p:txBody>
          <a:bodyPr/>
          <a:lstStyle/>
          <a:p>
            <a:r>
              <a:rPr lang="pt-BR" dirty="0"/>
              <a:t>Domicílio – análise crítica	</a:t>
            </a:r>
          </a:p>
        </p:txBody>
      </p:sp>
      <p:sp>
        <p:nvSpPr>
          <p:cNvPr id="3" name="Espaço Reservado para Conteúdo 2">
            <a:extLst>
              <a:ext uri="{FF2B5EF4-FFF2-40B4-BE49-F238E27FC236}">
                <a16:creationId xmlns:a16="http://schemas.microsoft.com/office/drawing/2014/main" id="{A61DBFFF-5B89-F098-C00A-0B3D214B7998}"/>
              </a:ext>
            </a:extLst>
          </p:cNvPr>
          <p:cNvSpPr>
            <a:spLocks noGrp="1"/>
          </p:cNvSpPr>
          <p:nvPr>
            <p:ph idx="1"/>
          </p:nvPr>
        </p:nvSpPr>
        <p:spPr/>
        <p:txBody>
          <a:bodyPr>
            <a:normAutofit lnSpcReduction="10000"/>
          </a:bodyPr>
          <a:lstStyle/>
          <a:p>
            <a:pPr marL="0" indent="0">
              <a:buNone/>
            </a:pPr>
            <a:r>
              <a:rPr lang="pt-BR" b="0" i="0" dirty="0">
                <a:solidFill>
                  <a:srgbClr val="000000"/>
                </a:solidFill>
                <a:effectLst/>
                <a:latin typeface="Times New Roman" panose="02020603050405020304" pitchFamily="18" charset="0"/>
              </a:rPr>
              <a:t>“Impõe-se uma abordagem do domicílio que não se limite à sua identificação para fins de cumprimento de direitos patrimoniais de terceiros, mas que também o eleve a centro de proteção substancial da pessoa humana, em suas garantias fundamentais (...). Entendido este direito não apenas como uma proteção em face da interferência de terceiros, mas, sobretudo, como uma garantia de acesso à moradia, sua efetivação esbarra em obstáculos de ordem normativa, material e social” (Anderson </a:t>
            </a:r>
            <a:r>
              <a:rPr lang="pt-BR" b="0" i="0" dirty="0" err="1">
                <a:solidFill>
                  <a:srgbClr val="000000"/>
                </a:solidFill>
                <a:effectLst/>
                <a:latin typeface="Times New Roman" panose="02020603050405020304" pitchFamily="18" charset="0"/>
              </a:rPr>
              <a:t>Schreiber</a:t>
            </a:r>
            <a:r>
              <a:rPr lang="pt-BR" b="0" i="0" dirty="0">
                <a:solidFill>
                  <a:srgbClr val="000000"/>
                </a:solidFill>
                <a:effectLst/>
                <a:latin typeface="Times New Roman" panose="02020603050405020304" pitchFamily="18" charset="0"/>
              </a:rPr>
              <a:t>)</a:t>
            </a:r>
          </a:p>
          <a:p>
            <a:pPr marL="0" indent="0">
              <a:buNone/>
            </a:pPr>
            <a:r>
              <a:rPr lang="pt-BR" dirty="0">
                <a:solidFill>
                  <a:srgbClr val="000000"/>
                </a:solidFill>
                <a:latin typeface="Times New Roman" panose="02020603050405020304" pitchFamily="18" charset="0"/>
              </a:rPr>
              <a:t>Deve-se observar a inviolabilidade de domicílio (que, na verdade, abrange mesmo a própria hospedagem) – importantíssimo para o processo penal – e a EC 26/2000, que previu o direito à moradia como direito humano fundamental. </a:t>
            </a:r>
            <a:endParaRPr lang="pt-BR" b="0" i="0" dirty="0">
              <a:solidFill>
                <a:srgbClr val="000000"/>
              </a:solidFill>
              <a:effectLst/>
              <a:latin typeface="Times New Roman" panose="02020603050405020304" pitchFamily="18" charset="0"/>
            </a:endParaRPr>
          </a:p>
          <a:p>
            <a:pPr marL="0" indent="0">
              <a:buNone/>
            </a:pPr>
            <a:endParaRPr lang="pt-BR" dirty="0"/>
          </a:p>
          <a:p>
            <a:endParaRPr lang="pt-BR" dirty="0"/>
          </a:p>
        </p:txBody>
      </p:sp>
    </p:spTree>
    <p:extLst>
      <p:ext uri="{BB962C8B-B14F-4D97-AF65-F5344CB8AC3E}">
        <p14:creationId xmlns:p14="http://schemas.microsoft.com/office/powerpoint/2010/main" val="25068469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BENS E COISAS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lnSpcReduction="10000"/>
          </a:bodyPr>
          <a:lstStyle/>
          <a:p>
            <a:r>
              <a:rPr lang="pt-BR" dirty="0"/>
              <a:t>Silvio Rodrigues:  coisa é gênero, que abarca todos os entes com exceção do ser humano; o bem é a coisa apropriável pelo homem com valor econômico (espécie de coisa, portanto).</a:t>
            </a:r>
          </a:p>
          <a:p>
            <a:r>
              <a:rPr lang="pt-BR" dirty="0"/>
              <a:t>Clóvis Bevilaqua: coisa em sentido amplo abarca todos os entes com exceção do ser humano; o bem é a coisa apropriável pelo homem com valor econômico (espécie de coisa, portanto); </a:t>
            </a:r>
            <a:r>
              <a:rPr lang="pt-BR" i="1" dirty="0"/>
              <a:t>a coisa em sentido estrito é o bem corpóreo. </a:t>
            </a:r>
            <a:endParaRPr lang="pt-BR" dirty="0"/>
          </a:p>
          <a:p>
            <a:r>
              <a:rPr lang="pt-BR" dirty="0"/>
              <a:t>Código Civil utiliza os conceitos indistintamente. Para Anderson </a:t>
            </a:r>
            <a:r>
              <a:rPr lang="pt-BR" dirty="0" err="1"/>
              <a:t>Schreiber</a:t>
            </a:r>
            <a:r>
              <a:rPr lang="pt-BR" dirty="0"/>
              <a:t>, são sinônimos, mas reconhece que, na prática, a expressão </a:t>
            </a:r>
            <a:r>
              <a:rPr lang="pt-BR" i="1" dirty="0"/>
              <a:t>coisa </a:t>
            </a:r>
            <a:r>
              <a:rPr lang="pt-BR" dirty="0"/>
              <a:t>é mais usada quando se trata de objetos de direitos reais (direito das coisas).</a:t>
            </a:r>
          </a:p>
        </p:txBody>
      </p:sp>
    </p:spTree>
    <p:extLst>
      <p:ext uri="{BB962C8B-B14F-4D97-AF65-F5344CB8AC3E}">
        <p14:creationId xmlns:p14="http://schemas.microsoft.com/office/powerpoint/2010/main" val="351026210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BENS E COISAS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47500" lnSpcReduction="20000"/>
          </a:bodyPr>
          <a:lstStyle/>
          <a:p>
            <a:r>
              <a:rPr lang="pt-BR" sz="2700" dirty="0">
                <a:latin typeface="Times New Roman" panose="02020603050405020304" pitchFamily="18" charset="0"/>
                <a:cs typeface="Times New Roman" panose="02020603050405020304" pitchFamily="18" charset="0"/>
              </a:rPr>
              <a:t>Animais</a:t>
            </a:r>
          </a:p>
          <a:p>
            <a:pPr marL="0" indent="0">
              <a:buNone/>
            </a:pPr>
            <a:r>
              <a:rPr lang="pt-BR" sz="2700" b="0" i="0" dirty="0">
                <a:solidFill>
                  <a:srgbClr val="000000"/>
                </a:solidFill>
                <a:effectLst/>
                <a:latin typeface="Times New Roman" panose="02020603050405020304" pitchFamily="18" charset="0"/>
                <a:cs typeface="Times New Roman" panose="02020603050405020304" pitchFamily="18" charset="0"/>
              </a:rPr>
              <a:t>“São móveis os bens suscetíveis de movimento próprio, ou de remoção por força alheia, sem alteração da substância ou da destinação econômico-social.” (art. 82)</a:t>
            </a:r>
          </a:p>
          <a:p>
            <a:r>
              <a:rPr lang="pt-BR" sz="2700" dirty="0">
                <a:latin typeface="Times New Roman" panose="02020603050405020304" pitchFamily="18" charset="0"/>
                <a:cs typeface="Times New Roman" panose="02020603050405020304" pitchFamily="18" charset="0"/>
              </a:rPr>
              <a:t>Seres sencientes:</a:t>
            </a:r>
          </a:p>
          <a:p>
            <a:pPr>
              <a:buFontTx/>
              <a:buChar char="-"/>
            </a:pPr>
            <a:r>
              <a:rPr lang="pt-BR" altLang="pt-BR" sz="2700" dirty="0">
                <a:solidFill>
                  <a:srgbClr val="000000"/>
                </a:solidFill>
                <a:latin typeface="Times New Roman" panose="02020603050405020304" pitchFamily="18" charset="0"/>
                <a:cs typeface="Times New Roman" panose="02020603050405020304" pitchFamily="18" charset="0"/>
              </a:rPr>
              <a:t>Possível fixação de “direito de visitas” com fundamento no vínculo afetivo (STJ, </a:t>
            </a:r>
            <a:r>
              <a:rPr lang="pt-BR" altLang="pt-BR" sz="2700" dirty="0" err="1">
                <a:solidFill>
                  <a:srgbClr val="000000"/>
                </a:solidFill>
                <a:latin typeface="Times New Roman" panose="02020603050405020304" pitchFamily="18" charset="0"/>
                <a:cs typeface="Times New Roman" panose="02020603050405020304" pitchFamily="18" charset="0"/>
              </a:rPr>
              <a:t>Resp</a:t>
            </a:r>
            <a:r>
              <a:rPr lang="pt-BR" altLang="pt-BR" sz="2700" dirty="0">
                <a:solidFill>
                  <a:srgbClr val="000000"/>
                </a:solidFill>
                <a:latin typeface="Times New Roman" panose="02020603050405020304" pitchFamily="18" charset="0"/>
                <a:cs typeface="Times New Roman" panose="02020603050405020304" pitchFamily="18" charset="0"/>
              </a:rPr>
              <a:t> 1713167, 4ª Turma, j. 09/10/18)</a:t>
            </a:r>
          </a:p>
          <a:p>
            <a:pPr>
              <a:buFontTx/>
              <a:buChar char="-"/>
            </a:pP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Impossibilidade de a convenção de condomínio vedar animais de estimação que não ameacem a incolumidade e a tranquilidade dos condôminos (STJ, </a:t>
            </a:r>
            <a:r>
              <a:rPr kumimoji="0" lang="pt-BR" altLang="pt-BR" sz="27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Resp</a:t>
            </a: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1783076,3ª Turma, j. 24/05/19)</a:t>
            </a:r>
          </a:p>
          <a:p>
            <a:pPr>
              <a:buFontTx/>
              <a:buChar char="-"/>
            </a:pPr>
            <a:r>
              <a:rPr lang="pt-BR" altLang="pt-BR" sz="2700" dirty="0">
                <a:solidFill>
                  <a:srgbClr val="000000"/>
                </a:solidFill>
                <a:latin typeface="Times New Roman" panose="02020603050405020304" pitchFamily="18" charset="0"/>
                <a:cs typeface="Times New Roman" panose="02020603050405020304" pitchFamily="18" charset="0"/>
              </a:rPr>
              <a:t>Objeto material de crime ambiental</a:t>
            </a:r>
          </a:p>
          <a:p>
            <a:pPr marL="0" marR="0" lvl="0" indent="0" algn="just" defTabSz="914400" rtl="0" eaLnBrk="0" fontAlgn="base" latinLnBrk="0" hangingPunct="0">
              <a:lnSpc>
                <a:spcPct val="100000"/>
              </a:lnSpc>
              <a:spcBef>
                <a:spcPct val="0"/>
              </a:spcBef>
              <a:spcAft>
                <a:spcPct val="0"/>
              </a:spcAft>
              <a:buClrTx/>
              <a:buSzTx/>
              <a:buFontTx/>
              <a:buNone/>
              <a:tabLst/>
            </a:pPr>
            <a:endParaRPr lang="pt-BR" altLang="pt-BR" sz="2700" dirty="0">
              <a:solidFill>
                <a:srgbClr val="000000"/>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pt-BR" altLang="pt-BR" sz="2700" dirty="0">
                <a:solidFill>
                  <a:srgbClr val="000000"/>
                </a:solidFill>
                <a:latin typeface="Times New Roman" panose="02020603050405020304" pitchFamily="18" charset="0"/>
                <a:cs typeface="Times New Roman" panose="02020603050405020304" pitchFamily="18" charset="0"/>
              </a:rPr>
              <a:t>“</a:t>
            </a: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Praticar ato de abuso, maus-tratos, ferir ou mutilar animais silvestres, domésticos ou domesticados, nativos ou exóticos:      </a:t>
            </a: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Pena - detenção, de três meses a um ano, e multa.</a:t>
            </a: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1º-A Quando se tratar de cão ou gato, a pena para as condutas descritas no </a:t>
            </a:r>
            <a:r>
              <a:rPr kumimoji="0" lang="pt-BR" altLang="pt-BR" sz="27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caput</a:t>
            </a:r>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deste artigo será de reclusão, de 2 (dois) a 5 (cinco) anos, multa e proibição da guarda.” (art. 32 da Lei 9.605/98) </a:t>
            </a: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96391344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patrimônio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lnSpcReduction="20000"/>
          </a:bodyPr>
          <a:lstStyle/>
          <a:p>
            <a:r>
              <a:rPr lang="pt-BR" sz="2700" dirty="0">
                <a:latin typeface="Times New Roman" panose="02020603050405020304" pitchFamily="18" charset="0"/>
                <a:cs typeface="Times New Roman" panose="02020603050405020304" pitchFamily="18" charset="0"/>
              </a:rPr>
              <a:t>“Patrimônio pode ser entendido como o conjunto de todos os bens (ativos) e passivos (dívidas) de uma pessoa. Trata-se de uma universalidade de direito” (Elias, Costa-Neto)</a:t>
            </a:r>
          </a:p>
          <a:p>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Teoria clássica: </a:t>
            </a:r>
            <a:r>
              <a:rPr lang="pt-BR" altLang="pt-BR" sz="2700" dirty="0">
                <a:solidFill>
                  <a:srgbClr val="000000"/>
                </a:solidFill>
                <a:latin typeface="Times New Roman" panose="02020603050405020304" pitchFamily="18" charset="0"/>
                <a:cs typeface="Times New Roman" panose="02020603050405020304" pitchFamily="18" charset="0"/>
              </a:rPr>
              <a:t>cada pessoa possui um único patrimônio, que é “projeção econômica da </a:t>
            </a:r>
            <a:r>
              <a:rPr lang="pt-BR" altLang="pt-BR" sz="2700">
                <a:solidFill>
                  <a:srgbClr val="000000"/>
                </a:solidFill>
                <a:latin typeface="Times New Roman" panose="02020603050405020304" pitchFamily="18" charset="0"/>
                <a:cs typeface="Times New Roman" panose="02020603050405020304" pitchFamily="18" charset="0"/>
              </a:rPr>
              <a:t>personalidade civil”</a:t>
            </a:r>
            <a:endParaRPr lang="pt-BR" altLang="pt-BR" sz="2700" dirty="0">
              <a:solidFill>
                <a:srgbClr val="000000"/>
              </a:solidFill>
              <a:latin typeface="Times New Roman" panose="02020603050405020304" pitchFamily="18" charset="0"/>
              <a:cs typeface="Times New Roman" panose="02020603050405020304" pitchFamily="18" charset="0"/>
            </a:endParaRPr>
          </a:p>
          <a:p>
            <a:r>
              <a:rPr kumimoji="0" lang="pt-BR" altLang="pt-BR" sz="27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Teoria moderna ou realista: é possível, em casos previstos em lei, um patrimônio de afetação. Exemplos: patrimônio mínimo (bens impenhoráveis), fundos de investimento imobiliário</a:t>
            </a: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16923368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BENS – CLASSIFICAÇÃO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77500" lnSpcReduction="20000"/>
          </a:bodyPr>
          <a:lstStyle/>
          <a:p>
            <a:pPr marL="0" indent="0">
              <a:buNone/>
            </a:pPr>
            <a:r>
              <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 análise estática, por meio de infindáveis classificações em abstrato (bens móveis e imóveis, corpóreos e incorpóreos, fungíveis e infungíveis etc.), vem perdendo espaço para propostas centradas sobre o papel que tais bens desempenham na relação jurídica (...). Impõe-se, em síntese, uma análise funcional dos bens jurídicos (...). Assim, mais importante que classificar um bem como móvel ou imóvel, corpóreo (...), torna-se identificar, por exemplo, os </a:t>
            </a:r>
            <a:r>
              <a:rPr kumimoji="0" lang="pt-BR" altLang="pt-BR" sz="27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bens essenciais</a:t>
            </a:r>
            <a:r>
              <a:rPr kumimoji="0" lang="pt-BR" altLang="pt-BR" sz="27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(Anderson </a:t>
            </a:r>
            <a:r>
              <a:rPr kumimoji="0" lang="pt-BR" altLang="pt-BR" sz="2700" b="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Schreiber</a:t>
            </a:r>
            <a:r>
              <a:rPr kumimoji="0" lang="pt-BR" altLang="pt-BR" sz="27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a:p>
            <a:pPr marL="0" indent="0">
              <a:buNone/>
            </a:pPr>
            <a:r>
              <a:rPr kumimoji="0" lang="pt-BR" altLang="pt-BR" sz="27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Cita a proposta de Teresa Negreiros para distinguir os bens desde o paradigma da essencialidade: essenciais, úteis ou supérfluos. </a:t>
            </a:r>
          </a:p>
          <a:p>
            <a:pPr marL="0" indent="0">
              <a:buNone/>
            </a:pPr>
            <a:r>
              <a:rPr lang="pt-BR" altLang="pt-BR" sz="2700" i="0" dirty="0">
                <a:latin typeface="Times New Roman" panose="02020603050405020304" pitchFamily="18" charset="0"/>
                <a:cs typeface="Times New Roman" panose="02020603050405020304" pitchFamily="18" charset="0"/>
              </a:rPr>
              <a:t>Relevância do tema: estatuto do patrimônio mínimo (Fachin)</a:t>
            </a: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527116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natural – NASCITURO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fontScale="92500" lnSpcReduction="10000"/>
          </a:bodyPr>
          <a:lstStyle/>
          <a:p>
            <a:r>
              <a:rPr lang="pt-BR" b="0" i="0" dirty="0">
                <a:solidFill>
                  <a:srgbClr val="000000"/>
                </a:solidFill>
                <a:effectLst/>
                <a:latin typeface="Times New Roman" panose="02020603050405020304" pitchFamily="18" charset="0"/>
              </a:rPr>
              <a:t>Direitos do nascituro (Pablo e Pamplona):</a:t>
            </a:r>
          </a:p>
          <a:p>
            <a:pPr marL="457200" indent="-457200">
              <a:buAutoNum type="alphaLcParenR"/>
            </a:pPr>
            <a:r>
              <a:rPr lang="pt-BR" dirty="0">
                <a:solidFill>
                  <a:srgbClr val="000000"/>
                </a:solidFill>
                <a:latin typeface="Times New Roman" panose="02020603050405020304" pitchFamily="18" charset="0"/>
              </a:rPr>
              <a:t>Titular de direitos personalíssimos</a:t>
            </a:r>
          </a:p>
          <a:p>
            <a:pPr marL="457200" indent="-457200">
              <a:buAutoNum type="alphaLcParenR"/>
            </a:pPr>
            <a:r>
              <a:rPr lang="pt-BR" dirty="0">
                <a:solidFill>
                  <a:srgbClr val="000000"/>
                </a:solidFill>
                <a:latin typeface="Times New Roman" panose="02020603050405020304" pitchFamily="18" charset="0"/>
              </a:rPr>
              <a:t>Pode receber doação</a:t>
            </a:r>
          </a:p>
          <a:p>
            <a:pPr marL="457200" indent="-457200">
              <a:buAutoNum type="alphaLcParenR"/>
            </a:pPr>
            <a:r>
              <a:rPr lang="pt-BR" dirty="0">
                <a:solidFill>
                  <a:srgbClr val="000000"/>
                </a:solidFill>
                <a:latin typeface="Times New Roman" panose="02020603050405020304" pitchFamily="18" charset="0"/>
              </a:rPr>
              <a:t>Pode ser beneficiado por legado e herança</a:t>
            </a:r>
          </a:p>
          <a:p>
            <a:pPr marL="457200" indent="-457200">
              <a:buAutoNum type="alphaLcParenR"/>
            </a:pPr>
            <a:r>
              <a:rPr lang="pt-BR" dirty="0">
                <a:solidFill>
                  <a:srgbClr val="000000"/>
                </a:solidFill>
                <a:latin typeface="Times New Roman" panose="02020603050405020304" pitchFamily="18" charset="0"/>
              </a:rPr>
              <a:t>Objeto do crime de aborto</a:t>
            </a:r>
          </a:p>
          <a:p>
            <a:pPr marL="457200" indent="-457200">
              <a:buAutoNum type="alphaLcParenR"/>
            </a:pPr>
            <a:r>
              <a:rPr lang="pt-BR" dirty="0">
                <a:solidFill>
                  <a:srgbClr val="000000"/>
                </a:solidFill>
                <a:latin typeface="Times New Roman" panose="02020603050405020304" pitchFamily="18" charset="0"/>
              </a:rPr>
              <a:t>Direito à realização do DNA</a:t>
            </a:r>
          </a:p>
          <a:p>
            <a:pPr marL="457200" indent="-457200">
              <a:buAutoNum type="alphaLcParenR"/>
            </a:pPr>
            <a:r>
              <a:rPr lang="pt-BR" dirty="0">
                <a:solidFill>
                  <a:srgbClr val="000000"/>
                </a:solidFill>
                <a:latin typeface="Times New Roman" panose="02020603050405020304" pitchFamily="18" charset="0"/>
              </a:rPr>
              <a:t>Alimentos gravídicos (direito da genitora ou do nascituro? Paulo </a:t>
            </a:r>
            <a:r>
              <a:rPr lang="pt-BR" dirty="0" err="1">
                <a:solidFill>
                  <a:srgbClr val="000000"/>
                </a:solidFill>
                <a:latin typeface="Times New Roman" panose="02020603050405020304" pitchFamily="18" charset="0"/>
              </a:rPr>
              <a:t>Lôbo</a:t>
            </a:r>
            <a:r>
              <a:rPr lang="pt-BR" dirty="0">
                <a:solidFill>
                  <a:srgbClr val="000000"/>
                </a:solidFill>
                <a:latin typeface="Times New Roman" panose="02020603050405020304" pitchFamily="18" charset="0"/>
              </a:rPr>
              <a:t> defende ser da genitora)</a:t>
            </a:r>
          </a:p>
          <a:p>
            <a:endParaRPr lang="pt-BR" dirty="0"/>
          </a:p>
          <a:p>
            <a:endParaRPr lang="pt-BR" dirty="0"/>
          </a:p>
        </p:txBody>
      </p:sp>
    </p:spTree>
    <p:extLst>
      <p:ext uri="{BB962C8B-B14F-4D97-AF65-F5344CB8AC3E}">
        <p14:creationId xmlns:p14="http://schemas.microsoft.com/office/powerpoint/2010/main" val="70855399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MÓVEIS e imóveis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85000" lnSpcReduction="10000"/>
          </a:bodyPr>
          <a:lstStyle/>
          <a:p>
            <a:pPr algn="l"/>
            <a:r>
              <a:rPr lang="pt-BR" sz="2400" dirty="0">
                <a:solidFill>
                  <a:srgbClr val="000000"/>
                </a:solidFill>
                <a:latin typeface="Times New Roman" panose="02020603050405020304" pitchFamily="18" charset="0"/>
              </a:rPr>
              <a:t>Importância da distinção entre bens móveis e imóveis: </a:t>
            </a:r>
          </a:p>
          <a:p>
            <a:pPr algn="l">
              <a:buFontTx/>
              <a:buChar char="-"/>
            </a:pPr>
            <a:r>
              <a:rPr lang="pt-BR" dirty="0">
                <a:solidFill>
                  <a:srgbClr val="000000"/>
                </a:solidFill>
                <a:latin typeface="Times New Roman" panose="02020603050405020304" pitchFamily="18" charset="0"/>
              </a:rPr>
              <a:t>Registro x tradição (</a:t>
            </a:r>
            <a:r>
              <a:rPr lang="pt-BR" dirty="0" err="1">
                <a:solidFill>
                  <a:srgbClr val="000000"/>
                </a:solidFill>
                <a:latin typeface="Times New Roman" panose="02020603050405020304" pitchFamily="18" charset="0"/>
              </a:rPr>
              <a:t>arts</a:t>
            </a:r>
            <a:r>
              <a:rPr lang="pt-BR" dirty="0">
                <a:solidFill>
                  <a:srgbClr val="000000"/>
                </a:solidFill>
                <a:latin typeface="Times New Roman" panose="02020603050405020304" pitchFamily="18" charset="0"/>
              </a:rPr>
              <a:t>. 1.226 e 1.227)</a:t>
            </a:r>
          </a:p>
          <a:p>
            <a:pPr algn="l">
              <a:buFontTx/>
              <a:buChar char="-"/>
            </a:pPr>
            <a:r>
              <a:rPr lang="pt-BR" dirty="0">
                <a:solidFill>
                  <a:srgbClr val="000000"/>
                </a:solidFill>
                <a:latin typeface="Times New Roman" panose="02020603050405020304" pitchFamily="18" charset="0"/>
              </a:rPr>
              <a:t>Escritura pública</a:t>
            </a:r>
          </a:p>
          <a:p>
            <a:pPr algn="l">
              <a:buFontTx/>
              <a:buChar char="-"/>
            </a:pPr>
            <a:r>
              <a:rPr lang="pt-BR" dirty="0">
                <a:solidFill>
                  <a:srgbClr val="000000"/>
                </a:solidFill>
                <a:latin typeface="Times New Roman" panose="02020603050405020304" pitchFamily="18" charset="0"/>
              </a:rPr>
              <a:t>Incidência do ITBI somente para transferência onerosa de bens imóveis</a:t>
            </a:r>
          </a:p>
          <a:p>
            <a:pPr algn="l">
              <a:buFontTx/>
              <a:buChar char="-"/>
            </a:pPr>
            <a:r>
              <a:rPr lang="pt-BR" dirty="0">
                <a:solidFill>
                  <a:srgbClr val="000000"/>
                </a:solidFill>
                <a:latin typeface="Times New Roman" panose="02020603050405020304" pitchFamily="18" charset="0"/>
              </a:rPr>
              <a:t>Prazos de usucapião diferenciados</a:t>
            </a:r>
          </a:p>
          <a:p>
            <a:pPr algn="l">
              <a:buFontTx/>
              <a:buChar char="-"/>
            </a:pPr>
            <a:r>
              <a:rPr lang="pt-BR" dirty="0">
                <a:solidFill>
                  <a:srgbClr val="000000"/>
                </a:solidFill>
                <a:latin typeface="Times New Roman" panose="02020603050405020304" pitchFamily="18" charset="0"/>
              </a:rPr>
              <a:t>Outorga conjugal para alienação de imóveis</a:t>
            </a:r>
          </a:p>
          <a:p>
            <a:pPr algn="l">
              <a:buFontTx/>
              <a:buChar char="-"/>
            </a:pPr>
            <a:r>
              <a:rPr lang="pt-BR" sz="2000" b="0" i="0" dirty="0">
                <a:solidFill>
                  <a:srgbClr val="000000"/>
                </a:solidFill>
                <a:effectLst/>
                <a:latin typeface="Times New Roman" panose="02020603050405020304" pitchFamily="18" charset="0"/>
              </a:rPr>
              <a:t>Penhor x hipoteca </a:t>
            </a:r>
          </a:p>
          <a:p>
            <a:pPr marL="0" indent="0" algn="l">
              <a:buNone/>
            </a:pPr>
            <a:r>
              <a:rPr lang="pt-BR" sz="2000" b="0" i="0" dirty="0">
                <a:solidFill>
                  <a:srgbClr val="000000"/>
                </a:solidFill>
                <a:effectLst/>
                <a:latin typeface="Times New Roman" panose="02020603050405020304" pitchFamily="18" charset="0"/>
              </a:rPr>
              <a:t>Obs. Cuidado com navios e aeronaves, que são móveis, mas podem ser hipotecados (art. 1.473, inc. VI, VII)</a:t>
            </a:r>
          </a:p>
          <a:p>
            <a:pPr marL="0" indent="0" algn="l">
              <a:buNone/>
            </a:pPr>
            <a:endParaRPr lang="pt-BR" sz="2400" b="0" i="0" dirty="0">
              <a:solidFill>
                <a:srgbClr val="000000"/>
              </a:solidFill>
              <a:effectLst/>
              <a:latin typeface="Times New Roman" panose="02020603050405020304" pitchFamily="18" charset="0"/>
            </a:endParaRP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126077648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MÓVEIS e imóveis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sz="2400" b="0" i="0" dirty="0">
                <a:solidFill>
                  <a:srgbClr val="000000"/>
                </a:solidFill>
                <a:effectLst/>
                <a:latin typeface="Times New Roman" panose="02020603050405020304" pitchFamily="18" charset="0"/>
              </a:rPr>
              <a:t>Art. 79. São bens imóveis o solo e tudo quanto se lhe incorporar natural ou artificialmente.</a:t>
            </a:r>
          </a:p>
          <a:p>
            <a:pPr algn="l">
              <a:buFontTx/>
              <a:buChar char="-"/>
            </a:pPr>
            <a:r>
              <a:rPr lang="pt-BR" sz="2400" b="0" i="0" dirty="0">
                <a:solidFill>
                  <a:srgbClr val="000000"/>
                </a:solidFill>
                <a:effectLst/>
                <a:latin typeface="Times New Roman" panose="02020603050405020304" pitchFamily="18" charset="0"/>
              </a:rPr>
              <a:t>O artigo trata das construções, plantações, benfeitorias</a:t>
            </a:r>
          </a:p>
          <a:p>
            <a:pPr algn="l">
              <a:buFontTx/>
              <a:buChar char="-"/>
            </a:pPr>
            <a:r>
              <a:rPr kumimoji="0" lang="pt-BR" altLang="pt-BR" sz="2400" u="none" strike="noStrike" cap="none" normalizeH="0" baseline="0" dirty="0">
                <a:ln>
                  <a:noFill/>
                </a:ln>
                <a:solidFill>
                  <a:srgbClr val="000000"/>
                </a:solidFill>
                <a:latin typeface="Times New Roman" panose="02020603050405020304" pitchFamily="18" charset="0"/>
                <a:cs typeface="Times New Roman" panose="02020603050405020304" pitchFamily="18" charset="0"/>
              </a:rPr>
              <a:t>Não são considerados imóveis </a:t>
            </a:r>
            <a:r>
              <a:rPr lang="pt-BR" altLang="pt-BR" sz="2400" dirty="0">
                <a:solidFill>
                  <a:srgbClr val="000000"/>
                </a:solidFill>
                <a:latin typeface="Times New Roman" panose="02020603050405020304" pitchFamily="18" charset="0"/>
                <a:cs typeface="Times New Roman" panose="02020603050405020304" pitchFamily="18" charset="0"/>
              </a:rPr>
              <a:t>por acessão intelectual as pertenças (o que era possível no CC/16)</a:t>
            </a: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29926609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MÓVEIS e imóveis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lnSpcReduction="20000"/>
          </a:bodyPr>
          <a:lstStyle/>
          <a:p>
            <a:pPr algn="l"/>
            <a:r>
              <a:rPr lang="pt-BR" sz="2400" b="0" i="0" dirty="0">
                <a:solidFill>
                  <a:srgbClr val="000000"/>
                </a:solidFill>
                <a:effectLst/>
                <a:latin typeface="Times New Roman" panose="02020603050405020304" pitchFamily="18" charset="0"/>
              </a:rPr>
              <a:t>Art. 80. Consideram-se imóveis para os efeitos legais:</a:t>
            </a:r>
          </a:p>
          <a:p>
            <a:pPr marL="0" indent="0" algn="l">
              <a:buNone/>
            </a:pPr>
            <a:r>
              <a:rPr lang="pt-BR" sz="2400" b="0" i="0" dirty="0">
                <a:solidFill>
                  <a:srgbClr val="000000"/>
                </a:solidFill>
                <a:effectLst/>
                <a:latin typeface="Times New Roman" panose="02020603050405020304" pitchFamily="18" charset="0"/>
              </a:rPr>
              <a:t>I - os </a:t>
            </a:r>
            <a:r>
              <a:rPr lang="pt-BR" sz="2400" b="1" i="0" dirty="0">
                <a:solidFill>
                  <a:srgbClr val="000000"/>
                </a:solidFill>
                <a:effectLst/>
                <a:latin typeface="Times New Roman" panose="02020603050405020304" pitchFamily="18" charset="0"/>
              </a:rPr>
              <a:t>direitos reais sobre imóveis e as ações </a:t>
            </a:r>
            <a:r>
              <a:rPr lang="pt-BR" sz="2400" b="0" i="0" dirty="0">
                <a:solidFill>
                  <a:srgbClr val="000000"/>
                </a:solidFill>
                <a:effectLst/>
                <a:latin typeface="Times New Roman" panose="02020603050405020304" pitchFamily="18" charset="0"/>
              </a:rPr>
              <a:t>que os asseguram;</a:t>
            </a:r>
          </a:p>
          <a:p>
            <a:pPr marL="0" indent="0" algn="l">
              <a:buNone/>
            </a:pPr>
            <a:r>
              <a:rPr lang="pt-BR" sz="2400" b="0" i="0" dirty="0">
                <a:solidFill>
                  <a:srgbClr val="000000"/>
                </a:solidFill>
                <a:effectLst/>
                <a:latin typeface="Times New Roman" panose="02020603050405020304" pitchFamily="18" charset="0"/>
              </a:rPr>
              <a:t>II - o direito à </a:t>
            </a:r>
            <a:r>
              <a:rPr lang="pt-BR" sz="2400" b="1" i="0" dirty="0">
                <a:solidFill>
                  <a:srgbClr val="000000"/>
                </a:solidFill>
                <a:effectLst/>
                <a:latin typeface="Times New Roman" panose="02020603050405020304" pitchFamily="18" charset="0"/>
              </a:rPr>
              <a:t>sucessão aberta</a:t>
            </a:r>
            <a:r>
              <a:rPr lang="pt-BR" sz="2400" b="0" i="0" dirty="0">
                <a:solidFill>
                  <a:srgbClr val="000000"/>
                </a:solidFill>
                <a:effectLst/>
                <a:latin typeface="Times New Roman" panose="02020603050405020304" pitchFamily="18" charset="0"/>
              </a:rPr>
              <a:t>.</a:t>
            </a:r>
          </a:p>
          <a:p>
            <a:pPr algn="l"/>
            <a:r>
              <a:rPr lang="pt-BR" sz="2400" b="0" i="0" dirty="0">
                <a:solidFill>
                  <a:srgbClr val="000000"/>
                </a:solidFill>
                <a:effectLst/>
                <a:latin typeface="Times New Roman" panose="02020603050405020304" pitchFamily="18" charset="0"/>
              </a:rPr>
              <a:t>Art. 81. Não perdem o caráter de imóveis:</a:t>
            </a:r>
          </a:p>
          <a:p>
            <a:pPr marL="0" indent="0" algn="l">
              <a:buNone/>
            </a:pPr>
            <a:r>
              <a:rPr lang="pt-BR" sz="2400" b="0" i="0" dirty="0">
                <a:solidFill>
                  <a:srgbClr val="000000"/>
                </a:solidFill>
                <a:effectLst/>
                <a:latin typeface="Times New Roman" panose="02020603050405020304" pitchFamily="18" charset="0"/>
              </a:rPr>
              <a:t>I - as edificações que, separadas do solo, mas conservando a sua unidade, forem removidas para outro local;</a:t>
            </a:r>
          </a:p>
          <a:p>
            <a:pPr marL="0" indent="0" algn="l">
              <a:buNone/>
            </a:pPr>
            <a:r>
              <a:rPr lang="pt-BR" sz="2400" b="0" i="0" dirty="0">
                <a:solidFill>
                  <a:srgbClr val="000000"/>
                </a:solidFill>
                <a:effectLst/>
                <a:latin typeface="Times New Roman" panose="02020603050405020304" pitchFamily="18" charset="0"/>
              </a:rPr>
              <a:t>II - os materiais provisoriamente separados de um prédio, para nele se reempregarem.</a:t>
            </a: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162710270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MÓVEIS e imóveis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lnSpcReduction="20000"/>
          </a:bodyPr>
          <a:lstStyle/>
          <a:p>
            <a:pPr algn="l"/>
            <a:r>
              <a:rPr lang="pt-BR" sz="2000" b="0" i="0" dirty="0">
                <a:solidFill>
                  <a:srgbClr val="000000"/>
                </a:solidFill>
                <a:effectLst/>
                <a:latin typeface="Times New Roman" panose="02020603050405020304" pitchFamily="18" charset="0"/>
              </a:rPr>
              <a:t>Art. 82. São móveis os bens suscetíveis de movimento próprio, ou de remoção por força alheia, sem alteração da substância ou da destinação econômico-social.</a:t>
            </a:r>
          </a:p>
          <a:p>
            <a:pPr algn="l"/>
            <a:r>
              <a:rPr lang="pt-BR" sz="2000" b="0" i="0" dirty="0">
                <a:solidFill>
                  <a:srgbClr val="000000"/>
                </a:solidFill>
                <a:effectLst/>
                <a:latin typeface="Times New Roman" panose="02020603050405020304" pitchFamily="18" charset="0"/>
              </a:rPr>
              <a:t>Art. 83. Consideram-se móveis para os efeitos legais:</a:t>
            </a:r>
          </a:p>
          <a:p>
            <a:pPr marL="0" indent="0" algn="l">
              <a:buNone/>
            </a:pPr>
            <a:r>
              <a:rPr lang="pt-BR" sz="2000" b="0" i="0" dirty="0">
                <a:solidFill>
                  <a:srgbClr val="000000"/>
                </a:solidFill>
                <a:effectLst/>
                <a:latin typeface="Times New Roman" panose="02020603050405020304" pitchFamily="18" charset="0"/>
              </a:rPr>
              <a:t>I - as energias que tenham valor econômico;</a:t>
            </a:r>
          </a:p>
          <a:p>
            <a:pPr marL="0" indent="0" algn="l">
              <a:buNone/>
            </a:pPr>
            <a:r>
              <a:rPr lang="pt-BR" sz="2000" b="0" i="0" dirty="0">
                <a:solidFill>
                  <a:srgbClr val="000000"/>
                </a:solidFill>
                <a:effectLst/>
                <a:latin typeface="Times New Roman" panose="02020603050405020304" pitchFamily="18" charset="0"/>
              </a:rPr>
              <a:t>II - os direitos reais sobre objetos móveis e as ações correspondentes;</a:t>
            </a:r>
          </a:p>
          <a:p>
            <a:pPr marL="0" indent="0" algn="l">
              <a:buNone/>
            </a:pPr>
            <a:r>
              <a:rPr lang="pt-BR" sz="2000" b="0" i="0" dirty="0">
                <a:solidFill>
                  <a:srgbClr val="000000"/>
                </a:solidFill>
                <a:effectLst/>
                <a:latin typeface="Times New Roman" panose="02020603050405020304" pitchFamily="18" charset="0"/>
              </a:rPr>
              <a:t>III - os direitos pessoais de caráter patrimonial e respectivas ações.</a:t>
            </a:r>
          </a:p>
          <a:p>
            <a:pPr algn="l"/>
            <a:r>
              <a:rPr lang="pt-BR" sz="2000" b="0" i="0" dirty="0">
                <a:solidFill>
                  <a:srgbClr val="000000"/>
                </a:solidFill>
                <a:effectLst/>
                <a:latin typeface="Times New Roman" panose="02020603050405020304" pitchFamily="18" charset="0"/>
              </a:rPr>
              <a:t>Art. 84. Os materiais destinados a alguma construção, enquanto não forem empregados, conservam sua qualidade de móveis; readquirem essa qualidade os provenientes da demolição de algum prédio.</a:t>
            </a: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115536003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FUNGÍVEIS E CONSUMÍVEIS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dirty="0">
                <a:solidFill>
                  <a:srgbClr val="000000"/>
                </a:solidFill>
                <a:latin typeface="Times New Roman" panose="02020603050405020304" pitchFamily="18" charset="0"/>
              </a:rPr>
              <a:t>Deve-se analisar a função socioeconômica do bem</a:t>
            </a:r>
          </a:p>
          <a:p>
            <a:pPr marL="0" indent="0" algn="l">
              <a:buNone/>
            </a:pPr>
            <a:r>
              <a:rPr lang="pt-BR" dirty="0">
                <a:solidFill>
                  <a:srgbClr val="000000"/>
                </a:solidFill>
                <a:latin typeface="Times New Roman" panose="02020603050405020304" pitchFamily="18" charset="0"/>
              </a:rPr>
              <a:t>“</a:t>
            </a:r>
            <a:r>
              <a:rPr lang="pt-BR" b="0" i="0" dirty="0">
                <a:solidFill>
                  <a:srgbClr val="000000"/>
                </a:solidFill>
                <a:effectLst/>
                <a:latin typeface="Times New Roman" panose="02020603050405020304" pitchFamily="18" charset="0"/>
              </a:rPr>
              <a:t>São fungíveis os </a:t>
            </a:r>
            <a:r>
              <a:rPr lang="pt-BR" b="1" i="0" dirty="0">
                <a:solidFill>
                  <a:srgbClr val="000000"/>
                </a:solidFill>
                <a:effectLst/>
                <a:latin typeface="Times New Roman" panose="02020603050405020304" pitchFamily="18" charset="0"/>
              </a:rPr>
              <a:t>móveis </a:t>
            </a:r>
            <a:r>
              <a:rPr lang="pt-BR" b="0" i="0" dirty="0">
                <a:solidFill>
                  <a:srgbClr val="000000"/>
                </a:solidFill>
                <a:effectLst/>
                <a:latin typeface="Times New Roman" panose="02020603050405020304" pitchFamily="18" charset="0"/>
              </a:rPr>
              <a:t>que podem substituir-se por outros da mesma espécie, qualidade e quantidade.” (art. 85)</a:t>
            </a:r>
          </a:p>
          <a:p>
            <a:pPr marL="0" indent="0" algn="l">
              <a:buNone/>
            </a:pPr>
            <a:r>
              <a:rPr lang="pt-BR" b="0" i="0" dirty="0">
                <a:solidFill>
                  <a:srgbClr val="000000"/>
                </a:solidFill>
                <a:effectLst/>
                <a:latin typeface="Times New Roman" panose="02020603050405020304" pitchFamily="18" charset="0"/>
              </a:rPr>
              <a:t>“São consumíveis os bens </a:t>
            </a:r>
            <a:r>
              <a:rPr lang="pt-BR" b="1" i="0" dirty="0">
                <a:solidFill>
                  <a:srgbClr val="000000"/>
                </a:solidFill>
                <a:effectLst/>
                <a:latin typeface="Times New Roman" panose="02020603050405020304" pitchFamily="18" charset="0"/>
              </a:rPr>
              <a:t>móveis</a:t>
            </a:r>
            <a:r>
              <a:rPr lang="pt-BR" b="0" i="0" dirty="0">
                <a:solidFill>
                  <a:srgbClr val="000000"/>
                </a:solidFill>
                <a:effectLst/>
                <a:latin typeface="Times New Roman" panose="02020603050405020304" pitchFamily="18" charset="0"/>
              </a:rPr>
              <a:t> cujo uso importa destruição imediata da própria substância, sendo também considerados tais os destinados à alienação.” (art. 86)</a:t>
            </a:r>
            <a:endParaRPr lang="pt-BR" sz="2000" b="0" i="0" dirty="0">
              <a:solidFill>
                <a:srgbClr val="000000"/>
              </a:solidFill>
              <a:effectLst/>
              <a:latin typeface="Times New Roman" panose="02020603050405020304" pitchFamily="18" charset="0"/>
            </a:endParaRP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0251341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DIVISÍVEIS E INDIVISÍVEIS</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lnSpcReduction="20000"/>
          </a:bodyPr>
          <a:lstStyle/>
          <a:p>
            <a:pPr algn="l"/>
            <a:r>
              <a:rPr lang="pt-BR" dirty="0">
                <a:solidFill>
                  <a:srgbClr val="000000"/>
                </a:solidFill>
                <a:latin typeface="Times New Roman" panose="02020603050405020304" pitchFamily="18" charset="0"/>
              </a:rPr>
              <a:t>Deve-se analisar a função socioeconômica do bem</a:t>
            </a:r>
          </a:p>
          <a:p>
            <a:pPr algn="l"/>
            <a:r>
              <a:rPr lang="pt-BR" sz="2400" b="0" i="0" dirty="0">
                <a:solidFill>
                  <a:srgbClr val="000000"/>
                </a:solidFill>
                <a:effectLst/>
                <a:latin typeface="Times New Roman" panose="02020603050405020304" pitchFamily="18" charset="0"/>
              </a:rPr>
              <a:t>Art. 87. Bens divisíveis são os que se podem fracionar sem alteração na sua substância, diminuição considerável de valor, ou prejuízo do uso a que se destinam.</a:t>
            </a:r>
          </a:p>
          <a:p>
            <a:pPr algn="l"/>
            <a:r>
              <a:rPr lang="pt-BR" sz="2400" b="0" i="0" dirty="0">
                <a:solidFill>
                  <a:srgbClr val="000000"/>
                </a:solidFill>
                <a:effectLst/>
                <a:latin typeface="Times New Roman" panose="02020603050405020304" pitchFamily="18" charset="0"/>
              </a:rPr>
              <a:t>Art. 88. Os bens naturalmente divisíveis podem tornar-se indivisíveis por determinação da lei ou por vontade das partes.</a:t>
            </a:r>
          </a:p>
          <a:p>
            <a:pPr marL="0" indent="0" algn="l">
              <a:buNone/>
            </a:pPr>
            <a:r>
              <a:rPr lang="pt-BR" sz="2400" dirty="0">
                <a:solidFill>
                  <a:srgbClr val="000000"/>
                </a:solidFill>
                <a:latin typeface="Times New Roman" panose="02020603050405020304" pitchFamily="18" charset="0"/>
              </a:rPr>
              <a:t>Exemplo de bem indivisível por determinação legal: imóvel de tamanho correspondente à fração mínima de parcelamento ou ao módulo rural (exceção: programas sociais de habitação, usucapião)</a:t>
            </a:r>
            <a:endParaRPr lang="pt-BR" sz="2400" b="0" i="0" dirty="0">
              <a:solidFill>
                <a:srgbClr val="000000"/>
              </a:solidFill>
              <a:effectLst/>
              <a:latin typeface="Times New Roman" panose="02020603050405020304" pitchFamily="18" charset="0"/>
            </a:endParaRPr>
          </a:p>
          <a:p>
            <a:pPr>
              <a:buFontTx/>
              <a:buChar char="-"/>
            </a:pPr>
            <a:endParaRPr kumimoji="0" lang="pt-BR" altLang="pt-BR" sz="2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76125742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SINGULARES E COLETIVOS</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Art. 90. Constitui </a:t>
            </a:r>
            <a:r>
              <a:rPr lang="pt-BR" b="1" i="0" dirty="0">
                <a:solidFill>
                  <a:srgbClr val="000000"/>
                </a:solidFill>
                <a:effectLst/>
                <a:latin typeface="Times New Roman" panose="02020603050405020304" pitchFamily="18" charset="0"/>
              </a:rPr>
              <a:t>universalidade de fato </a:t>
            </a:r>
            <a:r>
              <a:rPr lang="pt-BR" b="0" i="0" dirty="0">
                <a:solidFill>
                  <a:srgbClr val="000000"/>
                </a:solidFill>
                <a:effectLst/>
                <a:latin typeface="Times New Roman" panose="02020603050405020304" pitchFamily="18" charset="0"/>
              </a:rPr>
              <a:t>a pluralidade de bens singulares que, pertinentes à mesma pessoa, tenham </a:t>
            </a:r>
            <a:r>
              <a:rPr lang="pt-BR" b="1" i="0" dirty="0">
                <a:solidFill>
                  <a:srgbClr val="000000"/>
                </a:solidFill>
                <a:effectLst/>
                <a:latin typeface="Times New Roman" panose="02020603050405020304" pitchFamily="18" charset="0"/>
              </a:rPr>
              <a:t>destinação unitária</a:t>
            </a:r>
            <a:r>
              <a:rPr lang="pt-BR" b="0" i="0" dirty="0">
                <a:solidFill>
                  <a:srgbClr val="000000"/>
                </a:solidFill>
                <a:effectLst/>
                <a:latin typeface="Times New Roman" panose="02020603050405020304" pitchFamily="18" charset="0"/>
              </a:rPr>
              <a:t>. Parágrafo único. Os bens que formam essa universalidade podem ser objeto de relações jurídicas próprias.</a:t>
            </a:r>
          </a:p>
          <a:p>
            <a:pPr marL="0" indent="0" algn="l">
              <a:buNone/>
            </a:pPr>
            <a:r>
              <a:rPr lang="pt-BR" dirty="0">
                <a:solidFill>
                  <a:srgbClr val="000000"/>
                </a:solidFill>
                <a:latin typeface="Times New Roman" panose="02020603050405020304" pitchFamily="18" charset="0"/>
              </a:rPr>
              <a:t>Exemplo: biblioteca</a:t>
            </a:r>
            <a:endParaRPr lang="pt-BR" b="0" i="0" dirty="0">
              <a:solidFill>
                <a:srgbClr val="000000"/>
              </a:solidFill>
              <a:effectLst/>
              <a:latin typeface="Times New Roman" panose="02020603050405020304" pitchFamily="18" charset="0"/>
            </a:endParaRPr>
          </a:p>
          <a:p>
            <a:pPr algn="l"/>
            <a:r>
              <a:rPr lang="pt-BR" b="0" i="0" dirty="0">
                <a:solidFill>
                  <a:srgbClr val="000000"/>
                </a:solidFill>
                <a:effectLst/>
                <a:latin typeface="Times New Roman" panose="02020603050405020304" pitchFamily="18" charset="0"/>
              </a:rPr>
              <a:t>Art. 91. Constitui universalidade de direito o </a:t>
            </a:r>
            <a:r>
              <a:rPr lang="pt-BR" b="1" i="0" dirty="0">
                <a:solidFill>
                  <a:srgbClr val="000000"/>
                </a:solidFill>
                <a:effectLst/>
                <a:latin typeface="Times New Roman" panose="02020603050405020304" pitchFamily="18" charset="0"/>
              </a:rPr>
              <a:t>complexo de relações jurídicas</a:t>
            </a:r>
            <a:r>
              <a:rPr lang="pt-BR" b="0" i="0" dirty="0">
                <a:solidFill>
                  <a:srgbClr val="000000"/>
                </a:solidFill>
                <a:effectLst/>
                <a:latin typeface="Times New Roman" panose="02020603050405020304" pitchFamily="18" charset="0"/>
              </a:rPr>
              <a:t>, de uma pessoa, </a:t>
            </a:r>
            <a:r>
              <a:rPr lang="pt-BR" b="1" i="0" dirty="0">
                <a:solidFill>
                  <a:srgbClr val="000000"/>
                </a:solidFill>
                <a:effectLst/>
                <a:latin typeface="Times New Roman" panose="02020603050405020304" pitchFamily="18" charset="0"/>
              </a:rPr>
              <a:t>dotadas de valor econômico.</a:t>
            </a:r>
          </a:p>
          <a:p>
            <a:pPr marL="0" indent="0" algn="l">
              <a:buNone/>
            </a:pPr>
            <a:r>
              <a:rPr kumimoji="0" lang="pt-BR" altLang="pt-B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Exemplo: herança. Obs.: não há necessidade de que existam vários bens singulares. A herança é uma universalidade de direito ainda que seja composta somente de um bem. </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41864883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Bens principais x bens acessórios – acessório segue o principa</a:t>
            </a:r>
            <a:r>
              <a:rPr lang="pt-BR" dirty="0">
                <a:solidFill>
                  <a:srgbClr val="000000"/>
                </a:solidFill>
                <a:latin typeface="Times New Roman" panose="02020603050405020304" pitchFamily="18" charset="0"/>
              </a:rPr>
              <a:t>l (princípio da gravitação jurídica)</a:t>
            </a:r>
          </a:p>
          <a:p>
            <a:pPr marL="0" indent="0" algn="l">
              <a:buNone/>
            </a:pPr>
            <a:endParaRPr lang="pt-BR" dirty="0">
              <a:solidFill>
                <a:srgbClr val="000000"/>
              </a:solidFill>
              <a:latin typeface="Times New Roman" panose="02020603050405020304" pitchFamily="18" charset="0"/>
            </a:endParaRPr>
          </a:p>
          <a:p>
            <a:r>
              <a:rPr lang="pt-BR" b="0" i="0" dirty="0">
                <a:solidFill>
                  <a:srgbClr val="000000"/>
                </a:solidFill>
                <a:effectLst/>
                <a:latin typeface="Times New Roman" panose="02020603050405020304" pitchFamily="18" charset="0"/>
              </a:rPr>
              <a:t>Art. 92. Principal é o bem que existe sobre si, abstrata ou concretamente; acessório, aquele cuja existência supõe a do principal.</a:t>
            </a:r>
          </a:p>
          <a:p>
            <a:pPr marL="0" indent="0" algn="l">
              <a:buNone/>
            </a:pPr>
            <a:endParaRPr lang="pt-BR" dirty="0">
              <a:solidFill>
                <a:srgbClr val="000000"/>
              </a:solidFill>
              <a:latin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47270077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kumimoji="0" lang="pt-BR" altLang="pt-BR"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Pertença não é bem acessório por expressa previsão legal:</a:t>
            </a:r>
          </a:p>
          <a:p>
            <a:pPr marL="0" indent="0" algn="l">
              <a:buNone/>
            </a:pPr>
            <a:r>
              <a:rPr lang="pt-BR" b="0" i="0" dirty="0">
                <a:solidFill>
                  <a:srgbClr val="000000"/>
                </a:solidFill>
                <a:effectLst/>
                <a:latin typeface="Times New Roman" panose="02020603050405020304" pitchFamily="18" charset="0"/>
              </a:rPr>
              <a:t>“São pertenças os bens que, não constituindo partes integrantes, se destinam, de modo duradouro, ao uso, ao serviço ou ao aformoseamento de outro.” (art. 93)</a:t>
            </a:r>
          </a:p>
          <a:p>
            <a:pPr marL="0" indent="0" algn="l">
              <a:buNone/>
            </a:pPr>
            <a:r>
              <a:rPr lang="pt-BR" b="0" i="0" dirty="0">
                <a:solidFill>
                  <a:srgbClr val="000000"/>
                </a:solidFill>
                <a:effectLst/>
                <a:latin typeface="Times New Roman" panose="02020603050405020304" pitchFamily="18" charset="0"/>
              </a:rPr>
              <a:t>“Os negócios jurídicos que dizem respeito ao bem principal não abrangem as pertenças, salvo se o contrário resultar da lei, da manifestação de vontade, ou das circunstâncias do caso.” (art. 94)</a:t>
            </a:r>
          </a:p>
          <a:p>
            <a:pPr marL="0" indent="0" algn="l">
              <a:buNone/>
            </a:pPr>
            <a:r>
              <a:rPr kumimoji="0" lang="pt-BR" altLang="pt-B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 equipamento de monitoramento acoplado em caminhão é qualificado como pertença e pode ser retirado pelo devedor fiduciante que o colocou.” (STJ, Informativo n. 629 de 2018)</a:t>
            </a:r>
          </a:p>
          <a:p>
            <a:pPr marL="0" indent="0" algn="l">
              <a:buNone/>
            </a:pPr>
            <a:endParaRPr lang="pt-BR" dirty="0">
              <a:solidFill>
                <a:srgbClr val="000000"/>
              </a:solidFill>
              <a:latin typeface="Times New Roman" panose="02020603050405020304" pitchFamily="18" charset="0"/>
            </a:endParaRPr>
          </a:p>
          <a:p>
            <a:pPr marL="0" indent="0">
              <a:buNone/>
            </a:pPr>
            <a:endParaRPr lang="pt-BR" dirty="0"/>
          </a:p>
          <a:p>
            <a:pPr marL="0" indent="0">
              <a:buNone/>
            </a:pPr>
            <a:endParaRPr lang="pt-BR" dirty="0"/>
          </a:p>
        </p:txBody>
      </p:sp>
    </p:spTree>
    <p:extLst>
      <p:ext uri="{BB962C8B-B14F-4D97-AF65-F5344CB8AC3E}">
        <p14:creationId xmlns:p14="http://schemas.microsoft.com/office/powerpoint/2010/main" val="312618062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r>
              <a:rPr lang="pt-BR" b="0" i="0" dirty="0">
                <a:solidFill>
                  <a:srgbClr val="000000"/>
                </a:solidFill>
                <a:effectLst/>
                <a:latin typeface="Times New Roman" panose="02020603050405020304" pitchFamily="18" charset="0"/>
              </a:rPr>
              <a:t>Frutos x produtos: ambos resultam da coisa principal. Os frutos, no entanto, são periódicos e não afetam a substância da coisa (p. ex., frutos de uma árvore); os produtos são mais limitados, pois a afetam (p. ex., minérios)</a:t>
            </a:r>
            <a:r>
              <a:rPr lang="pt-BR" sz="2000" dirty="0">
                <a:latin typeface="Times New Roman" panose="02020603050405020304" pitchFamily="18" charset="0"/>
                <a:cs typeface="Times New Roman" panose="02020603050405020304" pitchFamily="18" charset="0"/>
              </a:rPr>
              <a:t> </a:t>
            </a:r>
          </a:p>
          <a:p>
            <a:r>
              <a:rPr lang="pt-BR" sz="2000" dirty="0">
                <a:latin typeface="Times New Roman" panose="02020603050405020304" pitchFamily="18" charset="0"/>
                <a:cs typeface="Times New Roman" panose="02020603050405020304" pitchFamily="18" charset="0"/>
              </a:rPr>
              <a:t>Observar que o CDC se importa somente com uma classificação binária: produtos (</a:t>
            </a:r>
            <a:r>
              <a:rPr lang="pt-BR" dirty="0">
                <a:latin typeface="Times New Roman" panose="02020603050405020304" pitchFamily="18" charset="0"/>
                <a:cs typeface="Times New Roman" panose="02020603050405020304" pitchFamily="18" charset="0"/>
              </a:rPr>
              <a:t>com conceito diferente do produto para o CC) </a:t>
            </a:r>
            <a:r>
              <a:rPr lang="pt-BR" sz="2000" dirty="0">
                <a:latin typeface="Times New Roman" panose="02020603050405020304" pitchFamily="18" charset="0"/>
                <a:cs typeface="Times New Roman" panose="02020603050405020304" pitchFamily="18" charset="0"/>
              </a:rPr>
              <a:t>e serviços</a:t>
            </a:r>
          </a:p>
          <a:p>
            <a:r>
              <a:rPr lang="pt-BR" b="0" i="0" dirty="0">
                <a:solidFill>
                  <a:srgbClr val="000000"/>
                </a:solidFill>
                <a:effectLst/>
                <a:latin typeface="Times New Roman" panose="02020603050405020304" pitchFamily="18" charset="0"/>
              </a:rPr>
              <a:t>Art. 95. Apesar de ainda não separados do bem principal, os frutos e produtos podem ser objeto de negócio jurídico.</a:t>
            </a:r>
            <a:endParaRPr lang="pt-BR" dirty="0"/>
          </a:p>
          <a:p>
            <a:pPr algn="l"/>
            <a:endParaRPr lang="pt-BR" b="0" i="0" dirty="0">
              <a:solidFill>
                <a:srgbClr val="000000"/>
              </a:solidFill>
              <a:effectLst/>
              <a:latin typeface="Times New Roman" panose="02020603050405020304" pitchFamily="18" charset="0"/>
            </a:endParaRPr>
          </a:p>
          <a:p>
            <a:pPr algn="l"/>
            <a:endParaRPr lang="pt-BR" dirty="0"/>
          </a:p>
          <a:p>
            <a:pPr marL="0" indent="0">
              <a:buNone/>
            </a:pPr>
            <a:endParaRPr lang="pt-BR" dirty="0"/>
          </a:p>
        </p:txBody>
      </p:sp>
    </p:spTree>
    <p:extLst>
      <p:ext uri="{BB962C8B-B14F-4D97-AF65-F5344CB8AC3E}">
        <p14:creationId xmlns:p14="http://schemas.microsoft.com/office/powerpoint/2010/main" val="1677623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Pessoa natural – NASCITURO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normAutofit/>
          </a:bodyPr>
          <a:lstStyle/>
          <a:p>
            <a:r>
              <a:rPr lang="pt-BR" dirty="0"/>
              <a:t>É cabível indenização do DPVAT por morte do feto em acidente de trânsito</a:t>
            </a:r>
          </a:p>
          <a:p>
            <a:r>
              <a:rPr lang="pt-BR" dirty="0"/>
              <a:t>É cabível indenização por danos morais ao nascituro pela morte do seu pai, mesmo antes do seu nascimento. No entanto, o valor será inferior ao devido ao filho vivo, que conheceu o </a:t>
            </a:r>
            <a:r>
              <a:rPr lang="pt-BR" dirty="0" err="1"/>
              <a:t>genito</a:t>
            </a:r>
            <a:r>
              <a:rPr lang="pt-BR" dirty="0"/>
              <a:t>. </a:t>
            </a:r>
          </a:p>
          <a:p>
            <a:endParaRPr lang="pt-BR" dirty="0"/>
          </a:p>
          <a:p>
            <a:endParaRPr lang="pt-BR" dirty="0"/>
          </a:p>
        </p:txBody>
      </p:sp>
    </p:spTree>
    <p:extLst>
      <p:ext uri="{BB962C8B-B14F-4D97-AF65-F5344CB8AC3E}">
        <p14:creationId xmlns:p14="http://schemas.microsoft.com/office/powerpoint/2010/main" val="101597360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b="0" i="0" dirty="0">
                <a:solidFill>
                  <a:srgbClr val="000000"/>
                </a:solidFill>
                <a:effectLst/>
                <a:latin typeface="Times New Roman" panose="02020603050405020304" pitchFamily="18" charset="0"/>
              </a:rPr>
              <a:t>“Benfeitorias são melhoramentos ou beneficiamentos que agregam valor ou utilidade à coisa principal. Todas as coisas podem ser objeto de benfeitorias.” (Paulo </a:t>
            </a:r>
            <a:r>
              <a:rPr lang="pt-BR" b="0" i="0" dirty="0" err="1">
                <a:solidFill>
                  <a:srgbClr val="000000"/>
                </a:solidFill>
                <a:effectLst/>
                <a:latin typeface="Times New Roman" panose="02020603050405020304" pitchFamily="18" charset="0"/>
              </a:rPr>
              <a:t>Lôbo</a:t>
            </a:r>
            <a:r>
              <a:rPr lang="pt-BR" b="0" i="0" dirty="0">
                <a:solidFill>
                  <a:srgbClr val="000000"/>
                </a:solidFill>
                <a:effectLst/>
                <a:latin typeface="Times New Roman" panose="02020603050405020304" pitchFamily="18" charset="0"/>
              </a:rPr>
              <a:t>)</a:t>
            </a:r>
          </a:p>
          <a:p>
            <a:pPr algn="l"/>
            <a:r>
              <a:rPr lang="pt-BR" dirty="0">
                <a:solidFill>
                  <a:srgbClr val="000000"/>
                </a:solidFill>
                <a:latin typeface="Times New Roman" panose="02020603050405020304" pitchFamily="18" charset="0"/>
              </a:rPr>
              <a:t>Benfeitorias não se confundem com construções e plantações, que têm regramento próprio e são consideradas formas de aquisição da propriedade imóvel por acessão (art. 1.248, inc. V)</a:t>
            </a:r>
          </a:p>
          <a:p>
            <a:pPr algn="l"/>
            <a:r>
              <a:rPr lang="pt-BR" b="0" i="0" dirty="0">
                <a:solidFill>
                  <a:srgbClr val="000000"/>
                </a:solidFill>
                <a:effectLst/>
                <a:latin typeface="Times New Roman" panose="02020603050405020304" pitchFamily="18" charset="0"/>
              </a:rPr>
              <a:t>Art. 97. </a:t>
            </a:r>
            <a:r>
              <a:rPr lang="pt-BR" b="1" i="0" dirty="0">
                <a:solidFill>
                  <a:srgbClr val="000000"/>
                </a:solidFill>
                <a:effectLst/>
                <a:latin typeface="Times New Roman" panose="02020603050405020304" pitchFamily="18" charset="0"/>
              </a:rPr>
              <a:t>Não </a:t>
            </a:r>
            <a:r>
              <a:rPr lang="pt-BR" b="0" i="0" dirty="0">
                <a:solidFill>
                  <a:srgbClr val="000000"/>
                </a:solidFill>
                <a:effectLst/>
                <a:latin typeface="Times New Roman" panose="02020603050405020304" pitchFamily="18" charset="0"/>
              </a:rPr>
              <a:t>se consideram benfeitorias os melhoramentos ou acréscimos sobrevindos ao bem </a:t>
            </a:r>
            <a:r>
              <a:rPr lang="pt-BR" b="1" i="0" dirty="0">
                <a:solidFill>
                  <a:srgbClr val="000000"/>
                </a:solidFill>
                <a:effectLst/>
                <a:latin typeface="Times New Roman" panose="02020603050405020304" pitchFamily="18" charset="0"/>
              </a:rPr>
              <a:t>sem a intervenção </a:t>
            </a:r>
            <a:r>
              <a:rPr lang="pt-BR" b="0" i="0" dirty="0">
                <a:solidFill>
                  <a:srgbClr val="000000"/>
                </a:solidFill>
                <a:effectLst/>
                <a:latin typeface="Times New Roman" panose="02020603050405020304" pitchFamily="18" charset="0"/>
              </a:rPr>
              <a:t>do proprietário, possuidor ou detentor.</a:t>
            </a:r>
            <a:endParaRPr lang="pt-BR" dirty="0"/>
          </a:p>
          <a:p>
            <a:pPr marL="0" indent="0">
              <a:buNone/>
            </a:pPr>
            <a:endParaRPr lang="pt-BR" dirty="0"/>
          </a:p>
        </p:txBody>
      </p:sp>
    </p:spTree>
    <p:extLst>
      <p:ext uri="{BB962C8B-B14F-4D97-AF65-F5344CB8AC3E}">
        <p14:creationId xmlns:p14="http://schemas.microsoft.com/office/powerpoint/2010/main" val="417193587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a:bodyPr>
          <a:lstStyle/>
          <a:p>
            <a:pPr algn="l"/>
            <a:r>
              <a:rPr lang="pt-BR" b="0" i="0" dirty="0">
                <a:solidFill>
                  <a:srgbClr val="000000"/>
                </a:solidFill>
                <a:effectLst/>
                <a:latin typeface="Times New Roman" panose="02020603050405020304" pitchFamily="18" charset="0"/>
              </a:rPr>
              <a:t>“Benfeitorias são melhoramentos ou beneficiamentos que agregam valor ou utilidade à coisa principal. Todas as coisas podem ser objeto de benfeitorias.” (Paulo </a:t>
            </a:r>
            <a:r>
              <a:rPr lang="pt-BR" b="0" i="0" dirty="0" err="1">
                <a:solidFill>
                  <a:srgbClr val="000000"/>
                </a:solidFill>
                <a:effectLst/>
                <a:latin typeface="Times New Roman" panose="02020603050405020304" pitchFamily="18" charset="0"/>
              </a:rPr>
              <a:t>Lôbo</a:t>
            </a:r>
            <a:r>
              <a:rPr lang="pt-BR" b="0" i="0" dirty="0">
                <a:solidFill>
                  <a:srgbClr val="000000"/>
                </a:solidFill>
                <a:effectLst/>
                <a:latin typeface="Times New Roman" panose="02020603050405020304" pitchFamily="18" charset="0"/>
              </a:rPr>
              <a:t>)</a:t>
            </a:r>
          </a:p>
          <a:p>
            <a:pPr algn="l"/>
            <a:r>
              <a:rPr lang="pt-BR" dirty="0">
                <a:solidFill>
                  <a:srgbClr val="000000"/>
                </a:solidFill>
                <a:latin typeface="Times New Roman" panose="02020603050405020304" pitchFamily="18" charset="0"/>
              </a:rPr>
              <a:t>Benfeitorias não se confundem com construções e plantações, que têm regramento próprio e são consideradas formas de aquisição da propriedade imóvel por acessão (art. 1.248, inc. V)</a:t>
            </a:r>
          </a:p>
          <a:p>
            <a:pPr algn="l"/>
            <a:r>
              <a:rPr lang="pt-BR" b="0" i="0" dirty="0">
                <a:solidFill>
                  <a:srgbClr val="000000"/>
                </a:solidFill>
                <a:effectLst/>
                <a:latin typeface="Times New Roman" panose="02020603050405020304" pitchFamily="18" charset="0"/>
              </a:rPr>
              <a:t>Art. 97. </a:t>
            </a:r>
            <a:r>
              <a:rPr lang="pt-BR" b="1" i="0" dirty="0">
                <a:solidFill>
                  <a:srgbClr val="000000"/>
                </a:solidFill>
                <a:effectLst/>
                <a:latin typeface="Times New Roman" panose="02020603050405020304" pitchFamily="18" charset="0"/>
              </a:rPr>
              <a:t>Não </a:t>
            </a:r>
            <a:r>
              <a:rPr lang="pt-BR" b="0" i="0" dirty="0">
                <a:solidFill>
                  <a:srgbClr val="000000"/>
                </a:solidFill>
                <a:effectLst/>
                <a:latin typeface="Times New Roman" panose="02020603050405020304" pitchFamily="18" charset="0"/>
              </a:rPr>
              <a:t>se consideram benfeitorias os melhoramentos ou acréscimos sobrevindos ao bem </a:t>
            </a:r>
            <a:r>
              <a:rPr lang="pt-BR" b="1" i="0" dirty="0">
                <a:solidFill>
                  <a:srgbClr val="000000"/>
                </a:solidFill>
                <a:effectLst/>
                <a:latin typeface="Times New Roman" panose="02020603050405020304" pitchFamily="18" charset="0"/>
              </a:rPr>
              <a:t>sem a intervenção </a:t>
            </a:r>
            <a:r>
              <a:rPr lang="pt-BR" b="0" i="0" dirty="0">
                <a:solidFill>
                  <a:srgbClr val="000000"/>
                </a:solidFill>
                <a:effectLst/>
                <a:latin typeface="Times New Roman" panose="02020603050405020304" pitchFamily="18" charset="0"/>
              </a:rPr>
              <a:t>do proprietário, possuidor ou detentor.</a:t>
            </a:r>
          </a:p>
          <a:p>
            <a:pPr algn="l"/>
            <a:r>
              <a:rPr lang="pt-BR" dirty="0">
                <a:solidFill>
                  <a:srgbClr val="000000"/>
                </a:solidFill>
                <a:latin typeface="Times New Roman" panose="02020603050405020304" pitchFamily="18" charset="0"/>
              </a:rPr>
              <a:t>Importância do tema: possuidor (locatário, ocupante, devedor fiduciante etc.) promove benfeitorias em propriedade alheia.</a:t>
            </a:r>
          </a:p>
          <a:p>
            <a:pPr marL="0" indent="0">
              <a:buNone/>
            </a:pPr>
            <a:endParaRPr lang="pt-BR" dirty="0"/>
          </a:p>
        </p:txBody>
      </p:sp>
    </p:spTree>
    <p:extLst>
      <p:ext uri="{BB962C8B-B14F-4D97-AF65-F5344CB8AC3E}">
        <p14:creationId xmlns:p14="http://schemas.microsoft.com/office/powerpoint/2010/main" val="95669309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fontScale="92500"/>
          </a:bodyPr>
          <a:lstStyle/>
          <a:p>
            <a:pPr algn="l"/>
            <a:r>
              <a:rPr lang="pt-BR" sz="1800" b="0" i="1" dirty="0">
                <a:solidFill>
                  <a:srgbClr val="000000"/>
                </a:solidFill>
                <a:effectLst/>
                <a:latin typeface="Times New Roman" panose="02020603050405020304" pitchFamily="18" charset="0"/>
              </a:rPr>
              <a:t>Art. 1.219. O possuidor de boa-fé tem direito à indenização das benfeitorias necessárias e úteis, bem como, quanto às voluptuárias, se não lhe forem pagas, a levantá-las, quando o puder sem detrimento da coisa, e poderá exercer o direito de retenção pelo valor das benfeitorias necessárias e úteis.</a:t>
            </a:r>
          </a:p>
          <a:p>
            <a:pPr algn="l"/>
            <a:r>
              <a:rPr lang="pt-BR" sz="1800" b="0" i="1" dirty="0">
                <a:solidFill>
                  <a:srgbClr val="000000"/>
                </a:solidFill>
                <a:effectLst/>
                <a:latin typeface="Times New Roman" panose="02020603050405020304" pitchFamily="18" charset="0"/>
              </a:rPr>
              <a:t>Art. 1.220. Ao possuidor de má-fé serão ressarcidas somente as benfeitorias necessárias; não lhe assiste o direito de retenção pela importância destas, nem o de levantar as voluptuárias.</a:t>
            </a:r>
          </a:p>
          <a:p>
            <a:pPr algn="l"/>
            <a:r>
              <a:rPr lang="pt-BR" sz="1800" b="0" i="1" dirty="0">
                <a:solidFill>
                  <a:srgbClr val="000000"/>
                </a:solidFill>
                <a:effectLst/>
                <a:latin typeface="Times New Roman" panose="02020603050405020304" pitchFamily="18" charset="0"/>
              </a:rPr>
              <a:t>Art. 1.221. As benfeitorias compensam-se com os danos, e só obrigam ao ressarcimento se ao tempo da evicção ainda existirem.</a:t>
            </a:r>
          </a:p>
          <a:p>
            <a:pPr algn="l"/>
            <a:r>
              <a:rPr lang="pt-BR" sz="1800" b="0" i="1" dirty="0">
                <a:solidFill>
                  <a:srgbClr val="000000"/>
                </a:solidFill>
                <a:effectLst/>
                <a:latin typeface="Times New Roman" panose="02020603050405020304" pitchFamily="18" charset="0"/>
              </a:rPr>
              <a:t>Art. 1.222. O reivindicante, obrigado a indenizar as benfeitorias ao possuidor de má-fé, tem o direito de optar entre o seu valor atual e o seu custo; ao possuidor de boa-fé indenizará pelo valor atual.</a:t>
            </a:r>
          </a:p>
          <a:p>
            <a:pPr marL="0" indent="0">
              <a:buNone/>
            </a:pPr>
            <a:endParaRPr lang="pt-BR" dirty="0"/>
          </a:p>
        </p:txBody>
      </p:sp>
    </p:spTree>
    <p:extLst>
      <p:ext uri="{BB962C8B-B14F-4D97-AF65-F5344CB8AC3E}">
        <p14:creationId xmlns:p14="http://schemas.microsoft.com/office/powerpoint/2010/main" val="410907573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38349-1FBA-E7E0-9657-E92CA48AAFA5}"/>
              </a:ext>
            </a:extLst>
          </p:cNvPr>
          <p:cNvSpPr>
            <a:spLocks noGrp="1"/>
          </p:cNvSpPr>
          <p:nvPr>
            <p:ph type="title"/>
          </p:nvPr>
        </p:nvSpPr>
        <p:spPr/>
        <p:txBody>
          <a:bodyPr/>
          <a:lstStyle/>
          <a:p>
            <a:r>
              <a:rPr lang="pt-BR" dirty="0"/>
              <a:t>CLASSIFICAÇÃO DOS BENS – reciprocamente considerados </a:t>
            </a:r>
          </a:p>
        </p:txBody>
      </p:sp>
      <p:sp>
        <p:nvSpPr>
          <p:cNvPr id="3" name="Espaço Reservado para Conteúdo 2">
            <a:extLst>
              <a:ext uri="{FF2B5EF4-FFF2-40B4-BE49-F238E27FC236}">
                <a16:creationId xmlns:a16="http://schemas.microsoft.com/office/drawing/2014/main" id="{8CD0D380-89EE-80B0-3C6B-60FEFE6B0D2E}"/>
              </a:ext>
            </a:extLst>
          </p:cNvPr>
          <p:cNvSpPr>
            <a:spLocks noGrp="1"/>
          </p:cNvSpPr>
          <p:nvPr>
            <p:ph idx="1"/>
          </p:nvPr>
        </p:nvSpPr>
        <p:spPr/>
        <p:txBody>
          <a:bodyPr>
            <a:normAutofit/>
          </a:bodyPr>
          <a:lstStyle/>
          <a:p>
            <a:pPr algn="l"/>
            <a:r>
              <a:rPr lang="pt-BR" sz="1600" b="0" i="0" dirty="0">
                <a:solidFill>
                  <a:srgbClr val="000000"/>
                </a:solidFill>
                <a:effectLst/>
                <a:latin typeface="Times New Roman" panose="02020603050405020304" pitchFamily="18" charset="0"/>
              </a:rPr>
              <a:t>Art. 96. As benfeitorias podem ser voluptuárias, úteis ou necessárias.</a:t>
            </a:r>
          </a:p>
          <a:p>
            <a:pPr marL="0" indent="0" algn="l">
              <a:buNone/>
            </a:pPr>
            <a:r>
              <a:rPr lang="pt-BR" sz="1600" b="0" i="0" dirty="0">
                <a:solidFill>
                  <a:srgbClr val="000000"/>
                </a:solidFill>
                <a:effectLst/>
                <a:latin typeface="Times New Roman" panose="02020603050405020304" pitchFamily="18" charset="0"/>
              </a:rPr>
              <a:t>§ 1 </a:t>
            </a:r>
            <a:r>
              <a:rPr lang="pt-BR" sz="1800" b="0" i="0" u="sng" baseline="30000" dirty="0">
                <a:solidFill>
                  <a:srgbClr val="000000"/>
                </a:solidFill>
                <a:effectLst/>
                <a:latin typeface="Times New Roman" panose="02020603050405020304" pitchFamily="18" charset="0"/>
              </a:rPr>
              <a:t>o </a:t>
            </a:r>
            <a:r>
              <a:rPr lang="pt-BR" sz="1600" b="0" i="0" dirty="0">
                <a:solidFill>
                  <a:srgbClr val="000000"/>
                </a:solidFill>
                <a:effectLst/>
                <a:latin typeface="Times New Roman" panose="02020603050405020304" pitchFamily="18" charset="0"/>
              </a:rPr>
              <a:t>São voluptuárias as de mero deleite ou recreio, que não aumentam o uso habitual do bem, ainda que o tornem mais agradável ou sejam de elevado valor.</a:t>
            </a:r>
          </a:p>
          <a:p>
            <a:pPr marL="0" indent="0" algn="l">
              <a:buNone/>
            </a:pPr>
            <a:r>
              <a:rPr lang="pt-BR" sz="1600" b="0" i="0" dirty="0">
                <a:solidFill>
                  <a:srgbClr val="000000"/>
                </a:solidFill>
                <a:effectLst/>
                <a:latin typeface="Times New Roman" panose="02020603050405020304" pitchFamily="18" charset="0"/>
              </a:rPr>
              <a:t>§ 2 </a:t>
            </a:r>
            <a:r>
              <a:rPr lang="pt-BR" sz="1800" b="0" i="0" u="sng" baseline="30000" dirty="0">
                <a:solidFill>
                  <a:srgbClr val="000000"/>
                </a:solidFill>
                <a:effectLst/>
                <a:latin typeface="Times New Roman" panose="02020603050405020304" pitchFamily="18" charset="0"/>
              </a:rPr>
              <a:t>o </a:t>
            </a:r>
            <a:r>
              <a:rPr lang="pt-BR" sz="1600" b="0" i="0" dirty="0">
                <a:solidFill>
                  <a:srgbClr val="000000"/>
                </a:solidFill>
                <a:effectLst/>
                <a:latin typeface="Times New Roman" panose="02020603050405020304" pitchFamily="18" charset="0"/>
              </a:rPr>
              <a:t>São úteis as que aumentam ou facilitam o uso do bem.</a:t>
            </a:r>
          </a:p>
          <a:p>
            <a:pPr marL="0" indent="0" algn="l">
              <a:buNone/>
            </a:pPr>
            <a:r>
              <a:rPr lang="pt-BR" sz="1600" b="0" i="0" dirty="0">
                <a:solidFill>
                  <a:srgbClr val="000000"/>
                </a:solidFill>
                <a:effectLst/>
                <a:latin typeface="Times New Roman" panose="02020603050405020304" pitchFamily="18" charset="0"/>
              </a:rPr>
              <a:t>§ 3 </a:t>
            </a:r>
            <a:r>
              <a:rPr lang="pt-BR" sz="1800" b="0" i="0" u="sng" baseline="30000" dirty="0">
                <a:solidFill>
                  <a:srgbClr val="000000"/>
                </a:solidFill>
                <a:effectLst/>
                <a:latin typeface="Times New Roman" panose="02020603050405020304" pitchFamily="18" charset="0"/>
              </a:rPr>
              <a:t>o </a:t>
            </a:r>
            <a:r>
              <a:rPr lang="pt-BR" sz="1600" b="0" i="0" dirty="0">
                <a:solidFill>
                  <a:srgbClr val="000000"/>
                </a:solidFill>
                <a:effectLst/>
                <a:latin typeface="Times New Roman" panose="02020603050405020304" pitchFamily="18" charset="0"/>
              </a:rPr>
              <a:t>São necessárias as que têm por fim conservar o bem ou evitar que se deteriore.</a:t>
            </a:r>
          </a:p>
          <a:p>
            <a:pPr marL="0" indent="0">
              <a:buNone/>
            </a:pPr>
            <a:endParaRPr lang="pt-BR" dirty="0"/>
          </a:p>
        </p:txBody>
      </p:sp>
    </p:spTree>
    <p:extLst>
      <p:ext uri="{BB962C8B-B14F-4D97-AF65-F5344CB8AC3E}">
        <p14:creationId xmlns:p14="http://schemas.microsoft.com/office/powerpoint/2010/main" val="395296292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FATOS JURÍDICOS</a:t>
            </a:r>
          </a:p>
        </p:txBody>
      </p:sp>
      <p:graphicFrame>
        <p:nvGraphicFramePr>
          <p:cNvPr id="4" name="Espaço Reservado para Conteúdo 3">
            <a:extLst>
              <a:ext uri="{FF2B5EF4-FFF2-40B4-BE49-F238E27FC236}">
                <a16:creationId xmlns:a16="http://schemas.microsoft.com/office/drawing/2014/main" id="{286ABD14-582D-8D5A-1F40-53C5B396A9D1}"/>
              </a:ext>
            </a:extLst>
          </p:cNvPr>
          <p:cNvGraphicFramePr>
            <a:graphicFrameLocks noGrp="1"/>
          </p:cNvGraphicFramePr>
          <p:nvPr>
            <p:ph idx="1"/>
            <p:extLst>
              <p:ext uri="{D42A27DB-BD31-4B8C-83A1-F6EECF244321}">
                <p14:modId xmlns:p14="http://schemas.microsoft.com/office/powerpoint/2010/main" val="3356905811"/>
              </p:ext>
            </p:extLst>
          </p:nvPr>
        </p:nvGraphicFramePr>
        <p:xfrm>
          <a:off x="1450975" y="2016125"/>
          <a:ext cx="9604375"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874077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FATOS JURÍDICOS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lstStyle/>
          <a:p>
            <a:r>
              <a:rPr lang="pt-BR" dirty="0"/>
              <a:t>Fato jurídico </a:t>
            </a:r>
            <a:r>
              <a:rPr lang="pt-BR" i="1" dirty="0"/>
              <a:t>lato sensu</a:t>
            </a:r>
            <a:r>
              <a:rPr lang="pt-BR" dirty="0"/>
              <a:t> se diferencia do fato natural, pois há nele alguma relevância para o direito</a:t>
            </a:r>
          </a:p>
          <a:p>
            <a:r>
              <a:rPr lang="pt-BR" dirty="0"/>
              <a:t>Fato jurídico </a:t>
            </a:r>
            <a:r>
              <a:rPr lang="pt-BR" i="1" dirty="0"/>
              <a:t>stricto sensu </a:t>
            </a:r>
            <a:r>
              <a:rPr lang="pt-BR" dirty="0"/>
              <a:t>é o que, embora relevante para o direito, não foi causado por ação humana. Pode ser ordinário (chuva, morte) ou extraordinário (terremoto, tempestade). O extraordinário é relevante para a análise do caso fortuito e da força maior</a:t>
            </a:r>
          </a:p>
        </p:txBody>
      </p:sp>
    </p:spTree>
    <p:extLst>
      <p:ext uri="{BB962C8B-B14F-4D97-AF65-F5344CB8AC3E}">
        <p14:creationId xmlns:p14="http://schemas.microsoft.com/office/powerpoint/2010/main" val="237245595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FATOS JURÍDICOS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85000" lnSpcReduction="20000"/>
          </a:bodyPr>
          <a:lstStyle/>
          <a:p>
            <a:pPr marL="0" indent="0">
              <a:buNone/>
            </a:pPr>
            <a:endParaRPr lang="pt-BR" dirty="0"/>
          </a:p>
          <a:p>
            <a:r>
              <a:rPr lang="pt-BR" dirty="0"/>
              <a:t>Ato jurídico </a:t>
            </a:r>
            <a:r>
              <a:rPr lang="pt-BR" i="1" dirty="0"/>
              <a:t>lato sensu </a:t>
            </a:r>
            <a:r>
              <a:rPr lang="pt-BR" dirty="0"/>
              <a:t>é qualquer ação humana voluntária, praticada com discernimento, com reflexos no direito. </a:t>
            </a:r>
          </a:p>
          <a:p>
            <a:r>
              <a:rPr lang="pt-BR" dirty="0"/>
              <a:t>Ato jurídico </a:t>
            </a:r>
            <a:r>
              <a:rPr lang="pt-BR" i="1" dirty="0"/>
              <a:t>stricto sensu </a:t>
            </a:r>
            <a:r>
              <a:rPr lang="pt-BR" dirty="0"/>
              <a:t>é a ação humana voluntária, praticada com discernimento, que tem como finalidade criar, alterar ou extinguir uma relação jurídica, cujos efeitos estão previstos expressamente na lei. Por exemplo: reconhecimento de paternidade. </a:t>
            </a:r>
          </a:p>
          <a:p>
            <a:r>
              <a:rPr lang="pt-BR" dirty="0"/>
              <a:t>Negócio jurídico é a ação humana voluntária, praticada com discernimento, que tem como finalidade criar, alterar ou extinguir uma relação jurídica, cujos efeitos serão delimitados pela vontade, de acordo com o princípio da autonomia privada. Por exemplo: contrato, testamento</a:t>
            </a:r>
          </a:p>
          <a:p>
            <a:r>
              <a:rPr lang="pt-BR" dirty="0"/>
              <a:t>Ato jurídico ilícito é o que está em desconformidade com o direito. É, no entanto, jurídico, por ter consequências jurídicas. </a:t>
            </a:r>
          </a:p>
          <a:p>
            <a:endParaRPr lang="pt-BR" dirty="0"/>
          </a:p>
          <a:p>
            <a:endParaRPr lang="pt-BR" dirty="0"/>
          </a:p>
        </p:txBody>
      </p:sp>
    </p:spTree>
    <p:extLst>
      <p:ext uri="{BB962C8B-B14F-4D97-AF65-F5344CB8AC3E}">
        <p14:creationId xmlns:p14="http://schemas.microsoft.com/office/powerpoint/2010/main" val="380959380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FATOS JURÍDICOS</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77500" lnSpcReduction="20000"/>
          </a:bodyPr>
          <a:lstStyle/>
          <a:p>
            <a:pPr marL="0" indent="0">
              <a:buNone/>
            </a:pPr>
            <a:endParaRPr lang="pt-BR" dirty="0"/>
          </a:p>
          <a:p>
            <a:r>
              <a:rPr lang="pt-BR" dirty="0"/>
              <a:t>Ato-fato jurídico:  “é qualquer conduta humana para a qual o Direito não reputa significante a vontade humana por força de lei, de costumes ou de princípios. Há uma conduta humana (daí se falar em ‘ato’), mas o direito desconsidera a presença de discernimento para o ato, como se o indivíduo estivesse agindo pelo seu instinto natural, pela natureza (daí se falar em ‘fato’) (...). O que importa no ato-fato é o resultado obtido, e não elemento volitivo” (Elias, Costa-Neto). </a:t>
            </a:r>
          </a:p>
          <a:p>
            <a:r>
              <a:rPr lang="pt-BR" dirty="0"/>
              <a:t>Exemplos: ocupação (apropriação de coisa abandonada ou de ninguém), compra e venda de um gibi por uma criança, dever de indenizar por ato lícito (dever de indenizar terceiros que não foram responsáveis pela legítima defesa)</a:t>
            </a:r>
          </a:p>
          <a:p>
            <a:r>
              <a:rPr lang="pt-BR" dirty="0"/>
              <a:t>Importante: por ser desnecessária a análise da vontade, não se declara a invalidade de um ato-fato jurídico. A teoria das invalidades e das incapacidades aplica-se somente aos atos jurídicos em sentido estrito e aos negócios jurídicos</a:t>
            </a:r>
          </a:p>
          <a:p>
            <a:endParaRPr lang="pt-BR" dirty="0"/>
          </a:p>
          <a:p>
            <a:endParaRPr lang="pt-BR" dirty="0"/>
          </a:p>
        </p:txBody>
      </p:sp>
    </p:spTree>
    <p:extLst>
      <p:ext uri="{BB962C8B-B14F-4D97-AF65-F5344CB8AC3E}">
        <p14:creationId xmlns:p14="http://schemas.microsoft.com/office/powerpoint/2010/main" val="261052092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1C616-C84B-AD02-BE2E-8AF4E6DFE6B4}"/>
              </a:ext>
            </a:extLst>
          </p:cNvPr>
          <p:cNvSpPr>
            <a:spLocks noGrp="1"/>
          </p:cNvSpPr>
          <p:nvPr>
            <p:ph type="title"/>
          </p:nvPr>
        </p:nvSpPr>
        <p:spPr/>
        <p:txBody>
          <a:bodyPr/>
          <a:lstStyle/>
          <a:p>
            <a:r>
              <a:rPr lang="pt-BR" dirty="0"/>
              <a:t>FATOS JURÍDICOS – “ESCADA PONTEANA” – TRÊS PLANOS DO NEGÓCIO JURÍDICO</a:t>
            </a:r>
          </a:p>
        </p:txBody>
      </p:sp>
      <p:sp>
        <p:nvSpPr>
          <p:cNvPr id="5" name="Espaço Reservado para Conteúdo 4">
            <a:extLst>
              <a:ext uri="{FF2B5EF4-FFF2-40B4-BE49-F238E27FC236}">
                <a16:creationId xmlns:a16="http://schemas.microsoft.com/office/drawing/2014/main" id="{0AA75EAA-3D91-5A85-ECD1-6A8D29586692}"/>
              </a:ext>
            </a:extLst>
          </p:cNvPr>
          <p:cNvSpPr>
            <a:spLocks noGrp="1"/>
          </p:cNvSpPr>
          <p:nvPr>
            <p:ph idx="1"/>
          </p:nvPr>
        </p:nvSpPr>
        <p:spPr/>
        <p:txBody>
          <a:bodyPr>
            <a:normAutofit fontScale="92500" lnSpcReduction="20000"/>
          </a:bodyPr>
          <a:lstStyle/>
          <a:p>
            <a:pPr marL="0" indent="0" algn="l">
              <a:buNone/>
            </a:pPr>
            <a:r>
              <a:rPr lang="pt-BR" b="0" i="0" dirty="0">
                <a:solidFill>
                  <a:srgbClr val="000000"/>
                </a:solidFill>
                <a:effectLst/>
                <a:latin typeface="Times New Roman" panose="02020603050405020304" pitchFamily="18" charset="0"/>
              </a:rPr>
              <a:t>Art. 104. A validade do negócio jurídico requer:</a:t>
            </a:r>
          </a:p>
          <a:p>
            <a:pPr marL="0" indent="0" algn="l">
              <a:buNone/>
            </a:pPr>
            <a:r>
              <a:rPr lang="pt-BR" b="0" i="0" dirty="0">
                <a:solidFill>
                  <a:srgbClr val="000000"/>
                </a:solidFill>
                <a:effectLst/>
                <a:latin typeface="Times New Roman" panose="02020603050405020304" pitchFamily="18" charset="0"/>
              </a:rPr>
              <a:t>I - </a:t>
            </a:r>
            <a:r>
              <a:rPr lang="pt-BR" b="1" i="0" dirty="0">
                <a:solidFill>
                  <a:srgbClr val="000000"/>
                </a:solidFill>
                <a:effectLst/>
                <a:latin typeface="Times New Roman" panose="02020603050405020304" pitchFamily="18" charset="0"/>
              </a:rPr>
              <a:t>agente </a:t>
            </a:r>
            <a:r>
              <a:rPr lang="pt-BR" b="0" i="1" dirty="0">
                <a:solidFill>
                  <a:srgbClr val="000000"/>
                </a:solidFill>
                <a:effectLst/>
                <a:latin typeface="Times New Roman" panose="02020603050405020304" pitchFamily="18" charset="0"/>
              </a:rPr>
              <a:t>capaz</a:t>
            </a:r>
            <a:r>
              <a:rPr lang="pt-BR" b="0" i="0" dirty="0">
                <a:solidFill>
                  <a:srgbClr val="000000"/>
                </a:solidFill>
                <a:effectLst/>
                <a:latin typeface="Times New Roman" panose="02020603050405020304" pitchFamily="18" charset="0"/>
              </a:rPr>
              <a:t>;</a:t>
            </a:r>
          </a:p>
          <a:p>
            <a:pPr marL="0" indent="0" algn="l">
              <a:buNone/>
            </a:pPr>
            <a:r>
              <a:rPr lang="pt-BR" b="0" i="0" dirty="0">
                <a:solidFill>
                  <a:srgbClr val="000000"/>
                </a:solidFill>
                <a:effectLst/>
                <a:latin typeface="Times New Roman" panose="02020603050405020304" pitchFamily="18" charset="0"/>
              </a:rPr>
              <a:t>II - </a:t>
            </a:r>
            <a:r>
              <a:rPr lang="pt-BR" b="1" i="0" dirty="0">
                <a:solidFill>
                  <a:srgbClr val="000000"/>
                </a:solidFill>
                <a:effectLst/>
                <a:latin typeface="Times New Roman" panose="02020603050405020304" pitchFamily="18" charset="0"/>
              </a:rPr>
              <a:t>objeto</a:t>
            </a:r>
            <a:r>
              <a:rPr lang="pt-BR" b="0" i="0" dirty="0">
                <a:solidFill>
                  <a:srgbClr val="000000"/>
                </a:solidFill>
                <a:effectLst/>
                <a:latin typeface="Times New Roman" panose="02020603050405020304" pitchFamily="18" charset="0"/>
              </a:rPr>
              <a:t> </a:t>
            </a:r>
            <a:r>
              <a:rPr lang="pt-BR" b="0" i="1" dirty="0">
                <a:solidFill>
                  <a:srgbClr val="000000"/>
                </a:solidFill>
                <a:effectLst/>
                <a:latin typeface="Times New Roman" panose="02020603050405020304" pitchFamily="18" charset="0"/>
              </a:rPr>
              <a:t>lícito, possível, determinado ou determinável</a:t>
            </a:r>
            <a:r>
              <a:rPr lang="pt-BR" b="0" i="0" dirty="0">
                <a:solidFill>
                  <a:srgbClr val="000000"/>
                </a:solidFill>
                <a:effectLst/>
                <a:latin typeface="Times New Roman" panose="02020603050405020304" pitchFamily="18" charset="0"/>
              </a:rPr>
              <a:t>;</a:t>
            </a:r>
          </a:p>
          <a:p>
            <a:pPr marL="0" indent="0" algn="l">
              <a:buNone/>
            </a:pPr>
            <a:r>
              <a:rPr lang="pt-BR" b="0" i="0" dirty="0">
                <a:solidFill>
                  <a:srgbClr val="000000"/>
                </a:solidFill>
                <a:effectLst/>
                <a:latin typeface="Times New Roman" panose="02020603050405020304" pitchFamily="18" charset="0"/>
              </a:rPr>
              <a:t>III - </a:t>
            </a:r>
            <a:r>
              <a:rPr lang="pt-BR" b="1" i="0" dirty="0">
                <a:solidFill>
                  <a:srgbClr val="000000"/>
                </a:solidFill>
                <a:effectLst/>
                <a:latin typeface="Times New Roman" panose="02020603050405020304" pitchFamily="18" charset="0"/>
              </a:rPr>
              <a:t>forma</a:t>
            </a:r>
            <a:r>
              <a:rPr lang="pt-BR" b="0" i="0" dirty="0">
                <a:solidFill>
                  <a:srgbClr val="000000"/>
                </a:solidFill>
                <a:effectLst/>
                <a:latin typeface="Times New Roman" panose="02020603050405020304" pitchFamily="18" charset="0"/>
              </a:rPr>
              <a:t> </a:t>
            </a:r>
            <a:r>
              <a:rPr lang="pt-BR" b="0" i="1" dirty="0">
                <a:solidFill>
                  <a:srgbClr val="000000"/>
                </a:solidFill>
                <a:effectLst/>
                <a:latin typeface="Times New Roman" panose="02020603050405020304" pitchFamily="18" charset="0"/>
              </a:rPr>
              <a:t>prescrita ou não defesa em lei</a:t>
            </a:r>
            <a:r>
              <a:rPr lang="pt-BR" b="0" i="0" dirty="0">
                <a:solidFill>
                  <a:srgbClr val="000000"/>
                </a:solidFill>
                <a:effectLst/>
                <a:latin typeface="Times New Roman" panose="02020603050405020304" pitchFamily="18" charset="0"/>
              </a:rPr>
              <a:t>.</a:t>
            </a:r>
          </a:p>
          <a:p>
            <a:pPr marL="0" indent="0">
              <a:buNone/>
            </a:pPr>
            <a:endParaRPr lang="pt-BR" dirty="0"/>
          </a:p>
          <a:p>
            <a:r>
              <a:rPr lang="pt-BR" dirty="0"/>
              <a:t>Existência (crítica quanto à relevância do conceito de negócio jurídico inexistente)</a:t>
            </a:r>
          </a:p>
          <a:p>
            <a:r>
              <a:rPr lang="pt-BR" dirty="0"/>
              <a:t>Validade (nulidade ou anulabilidade)</a:t>
            </a:r>
          </a:p>
          <a:p>
            <a:r>
              <a:rPr lang="pt-BR" dirty="0"/>
              <a:t>Eficácia (termo, condição, encargo)</a:t>
            </a:r>
          </a:p>
          <a:p>
            <a:endParaRPr lang="pt-BR" dirty="0"/>
          </a:p>
          <a:p>
            <a:endParaRPr lang="pt-BR" dirty="0"/>
          </a:p>
        </p:txBody>
      </p:sp>
    </p:spTree>
    <p:extLst>
      <p:ext uri="{BB962C8B-B14F-4D97-AF65-F5344CB8AC3E}">
        <p14:creationId xmlns:p14="http://schemas.microsoft.com/office/powerpoint/2010/main" val="1384805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74EC3-0FF8-44A2-BE84-3D31C66105D7}"/>
              </a:ext>
            </a:extLst>
          </p:cNvPr>
          <p:cNvSpPr>
            <a:spLocks noGrp="1"/>
          </p:cNvSpPr>
          <p:nvPr>
            <p:ph type="title"/>
          </p:nvPr>
        </p:nvSpPr>
        <p:spPr/>
        <p:txBody>
          <a:bodyPr/>
          <a:lstStyle/>
          <a:p>
            <a:r>
              <a:rPr lang="pt-BR" dirty="0"/>
              <a:t>CAPACIDADE DE FATO (EXERCÍCIO)</a:t>
            </a:r>
          </a:p>
        </p:txBody>
      </p:sp>
      <p:sp>
        <p:nvSpPr>
          <p:cNvPr id="3" name="Espaço Reservado para Conteúdo 2">
            <a:extLst>
              <a:ext uri="{FF2B5EF4-FFF2-40B4-BE49-F238E27FC236}">
                <a16:creationId xmlns:a16="http://schemas.microsoft.com/office/drawing/2014/main" id="{A4BEAFF8-92D2-4ACD-8A25-5153B62EEABD}"/>
              </a:ext>
            </a:extLst>
          </p:cNvPr>
          <p:cNvSpPr>
            <a:spLocks noGrp="1"/>
          </p:cNvSpPr>
          <p:nvPr>
            <p:ph idx="1"/>
          </p:nvPr>
        </p:nvSpPr>
        <p:spPr/>
        <p:txBody>
          <a:bodyPr/>
          <a:lstStyle/>
          <a:p>
            <a:r>
              <a:rPr lang="pt-BR" b="0" i="0" dirty="0">
                <a:solidFill>
                  <a:srgbClr val="000000"/>
                </a:solidFill>
                <a:effectLst/>
                <a:latin typeface="Times New Roman" panose="02020603050405020304" pitchFamily="18" charset="0"/>
              </a:rPr>
              <a:t>Teoria das incapacidades</a:t>
            </a:r>
          </a:p>
          <a:p>
            <a:r>
              <a:rPr lang="pt-BR" dirty="0">
                <a:solidFill>
                  <a:srgbClr val="000000"/>
                </a:solidFill>
                <a:latin typeface="Times New Roman" panose="02020603050405020304" pitchFamily="18" charset="0"/>
              </a:rPr>
              <a:t>Só é absolutamente incapaz o menor de 16 anos</a:t>
            </a:r>
          </a:p>
          <a:p>
            <a:r>
              <a:rPr lang="pt-BR" dirty="0">
                <a:solidFill>
                  <a:srgbClr val="000000"/>
                </a:solidFill>
                <a:latin typeface="Times New Roman" panose="02020603050405020304" pitchFamily="18" charset="0"/>
              </a:rPr>
              <a:t>Pessoa com deficiência não é mais incapaz</a:t>
            </a:r>
          </a:p>
          <a:p>
            <a:endParaRPr lang="pt-BR" dirty="0">
              <a:solidFill>
                <a:srgbClr val="000000"/>
              </a:solidFill>
              <a:latin typeface="Times New Roman" panose="02020603050405020304" pitchFamily="18" charset="0"/>
            </a:endParaRPr>
          </a:p>
          <a:p>
            <a:endParaRPr lang="pt-BR" dirty="0"/>
          </a:p>
          <a:p>
            <a:endParaRPr lang="pt-BR" dirty="0"/>
          </a:p>
        </p:txBody>
      </p:sp>
    </p:spTree>
    <p:extLst>
      <p:ext uri="{BB962C8B-B14F-4D97-AF65-F5344CB8AC3E}">
        <p14:creationId xmlns:p14="http://schemas.microsoft.com/office/powerpoint/2010/main" val="1444141015"/>
      </p:ext>
    </p:extLst>
  </p:cSld>
  <p:clrMapOvr>
    <a:masterClrMapping/>
  </p:clrMapOvr>
</p:sld>
</file>

<file path=ppt/theme/theme1.xml><?xml version="1.0" encoding="utf-8"?>
<a:theme xmlns:a="http://schemas.openxmlformats.org/drawingml/2006/main" name="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2830</TotalTime>
  <Words>9558</Words>
  <Application>Microsoft Office PowerPoint</Application>
  <PresentationFormat>Widescreen</PresentationFormat>
  <Paragraphs>543</Paragraphs>
  <Slides>88</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88</vt:i4>
      </vt:variant>
    </vt:vector>
  </HeadingPairs>
  <TitlesOfParts>
    <vt:vector size="93" baseType="lpstr">
      <vt:lpstr>Arial</vt:lpstr>
      <vt:lpstr>Gill Sans MT</vt:lpstr>
      <vt:lpstr>Roboto</vt:lpstr>
      <vt:lpstr>Times New Roman</vt:lpstr>
      <vt:lpstr>Galeria</vt:lpstr>
      <vt:lpstr>Direito civil </vt:lpstr>
      <vt:lpstr>Personalidade jurídica</vt:lpstr>
      <vt:lpstr>Personalidade jurídica</vt:lpstr>
      <vt:lpstr>Pessoa natural</vt:lpstr>
      <vt:lpstr>Pessoa natural – início da personalidade</vt:lpstr>
      <vt:lpstr>Pessoa natural – NASCITURO</vt:lpstr>
      <vt:lpstr>Pessoa natural – NASCITURO</vt:lpstr>
      <vt:lpstr>Pessoa natural – NASCITURO</vt:lpstr>
      <vt:lpstr>CAPACIDADE DE FATO (EXERCÍCIO)</vt:lpstr>
      <vt:lpstr>INCAPACIDADE ABSOLUTA</vt:lpstr>
      <vt:lpstr>INCAPACIDADE RELATIVA</vt:lpstr>
      <vt:lpstr>CAPACIDADE DAS PESSOAS COM DEFICIÊNCIA (Lei 13.146)</vt:lpstr>
      <vt:lpstr>CAPACIDADE DAS PESSOAS COM DEFICIÊNCIA (Lei 13.146)</vt:lpstr>
      <vt:lpstr>CAPACIDADE DAS PESSOAS COM DEFICIÊNCIA (Lei 13.146)</vt:lpstr>
      <vt:lpstr>CAPACIDADE DAS PESSOAS COM DEFICIÊNCIA (Lei 13.146)</vt:lpstr>
      <vt:lpstr>CAPACIDADE DAS PESSOAS COM DEFICIÊNCIA (Lei 13.146)</vt:lpstr>
      <vt:lpstr>emancipação</vt:lpstr>
      <vt:lpstr>emancipação</vt:lpstr>
      <vt:lpstr>EXTINÇÃO DA PESSOA NATURAL: MORTE</vt:lpstr>
      <vt:lpstr>EXTINÇÃO DA PESSOA NATURAL: MORTE</vt:lpstr>
      <vt:lpstr>AUSÊNCIA – curadoria dos bens do ausente</vt:lpstr>
      <vt:lpstr>AUSÊNCIA – sucessão provisória</vt:lpstr>
      <vt:lpstr>AUSÊNCIA – sucessão provisória</vt:lpstr>
      <vt:lpstr>AUSÊNCIA – sucessão provisória</vt:lpstr>
      <vt:lpstr>AUSÊNCIA – sucessão definitiva</vt:lpstr>
      <vt:lpstr>NOÇÕES DE REGISTRO CIVIL DAS PESSOAS NATURAIS</vt:lpstr>
      <vt:lpstr>DIREITOS DA PERSONALIDADE</vt:lpstr>
      <vt:lpstr>CARACATERÍSTICAS DOS DIREITOS DA PERSONALIDADE</vt:lpstr>
      <vt:lpstr>Autolimitação dos direitos da personalidade</vt:lpstr>
      <vt:lpstr>TUTELA DOS DIREITOS DE PERSONALIDADE</vt:lpstr>
      <vt:lpstr>Direito ao corpo</vt:lpstr>
      <vt:lpstr>Direito ao corpo</vt:lpstr>
      <vt:lpstr>Direito à honra</vt:lpstr>
      <vt:lpstr>Direito à imagem</vt:lpstr>
      <vt:lpstr>Direito à imagem</vt:lpstr>
      <vt:lpstr>Direito à imagem</vt:lpstr>
      <vt:lpstr>Direito à imagem</vt:lpstr>
      <vt:lpstr>Direito à privacidade </vt:lpstr>
      <vt:lpstr>Direito à privacidade </vt:lpstr>
      <vt:lpstr>Direito à privacidade</vt:lpstr>
      <vt:lpstr>Direitos de personalidade - NOME </vt:lpstr>
      <vt:lpstr>Direitos de personalidade - NOME </vt:lpstr>
      <vt:lpstr>NOME: CAPÍTULO XVII DAS NeSCGJ/SP</vt:lpstr>
      <vt:lpstr>Direitos de personalidade - NOME </vt:lpstr>
      <vt:lpstr>Direitos de personalidade – NOME – JURISPRUDÊNCIA </vt:lpstr>
      <vt:lpstr>Direitos de personalidade – NOME – JURISPRUDÊNCIA </vt:lpstr>
      <vt:lpstr>PESSOA JURÍDICA</vt:lpstr>
      <vt:lpstr>PESSOA JURÍDICA</vt:lpstr>
      <vt:lpstr>PESSOA JURÍDICA</vt:lpstr>
      <vt:lpstr>PESSOA JURÍDICA</vt:lpstr>
      <vt:lpstr>PESSOA JURÍDICA</vt:lpstr>
      <vt:lpstr>PESSOA JURÍDICA</vt:lpstr>
      <vt:lpstr>PESSOA JURÍDICA</vt:lpstr>
      <vt:lpstr>PESSOA JURÍDICA - ASSOCIAÇÃO</vt:lpstr>
      <vt:lpstr>PESSOA JURÍDICA - ASSOCIAÇÃO</vt:lpstr>
      <vt:lpstr>PESSOA JURÍDICA - FUNDAÇÃO</vt:lpstr>
      <vt:lpstr>PESSOA JURÍDICA - FUNDAÇÃO</vt:lpstr>
      <vt:lpstr>PESSOA JURÍDICA – Entidade religiosa</vt:lpstr>
      <vt:lpstr>PESSOA JURÍDICA – DANOS MORAIS</vt:lpstr>
      <vt:lpstr>AULA 3 – 17/05/22</vt:lpstr>
      <vt:lpstr>Domicílio – CONCEITO E IMPORTÂNCIA </vt:lpstr>
      <vt:lpstr>Domicílio - princípios</vt:lpstr>
      <vt:lpstr>Domicílio – espécies </vt:lpstr>
      <vt:lpstr>Domicílio - ESPÉCIES </vt:lpstr>
      <vt:lpstr>Domicílio – análise crítica </vt:lpstr>
      <vt:lpstr>BENS E COISAS </vt:lpstr>
      <vt:lpstr>BENS E COISAS </vt:lpstr>
      <vt:lpstr>patrimônio </vt:lpstr>
      <vt:lpstr>BENS – CLASSIFICAÇÃO  </vt:lpstr>
      <vt:lpstr>CLASSIFICAÇÃO DOS BENS – MÓVEIS e imóveis  </vt:lpstr>
      <vt:lpstr>CLASSIFICAÇÃO DOS BENS – MÓVEIS e imóveis  </vt:lpstr>
      <vt:lpstr>CLASSIFICAÇÃO DOS BENS – MÓVEIS e imóveis  </vt:lpstr>
      <vt:lpstr>CLASSIFICAÇÃO DOS BENS – MÓVEIS e imóveis  </vt:lpstr>
      <vt:lpstr>CLASSIFICAÇÃO DOS BENS – FUNGÍVEIS E CONSUMÍVEIS </vt:lpstr>
      <vt:lpstr>CLASSIFICAÇÃO DOS BENS – DIVISÍVEIS E INDIVISÍVEIS</vt:lpstr>
      <vt:lpstr>CLASSIFICAÇÃO DOS BENS – SINGULARES E COLETIVOS</vt:lpstr>
      <vt:lpstr>CLASSIFICAÇÃO DOS BENS – reciprocamente considerados </vt:lpstr>
      <vt:lpstr>CLASSIFICAÇÃO DOS BENS – reciprocamente considerados </vt:lpstr>
      <vt:lpstr>CLASSIFICAÇÃO DOS BENS – reciprocamente considerados </vt:lpstr>
      <vt:lpstr>CLASSIFICAÇÃO DOS BENS – reciprocamente considerados </vt:lpstr>
      <vt:lpstr>CLASSIFICAÇÃO DOS BENS – reciprocamente considerados </vt:lpstr>
      <vt:lpstr>CLASSIFICAÇÃO DOS BENS – reciprocamente considerados </vt:lpstr>
      <vt:lpstr>CLASSIFICAÇÃO DOS BENS – reciprocamente considerados </vt:lpstr>
      <vt:lpstr>FATOS JURÍDICOS</vt:lpstr>
      <vt:lpstr>FATOS JURÍDICOS</vt:lpstr>
      <vt:lpstr>FATOS JURÍDICOS</vt:lpstr>
      <vt:lpstr>FATOS JURÍDICOS</vt:lpstr>
      <vt:lpstr>FATOS JURÍDICOS – “ESCADA PONTEANA” – TRÊS PLANOS DO NEGÓCIO JURÍDICO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Direito civil </dc:title>
  <dc:creator>Thiago</dc:creator>
  <cp:lastModifiedBy>THIAGO PEDRO PAGLIUCA DOS SANTOS</cp:lastModifiedBy>
  <cp:revision>18</cp:revision>
  <dcterms:created xsi:type="dcterms:W3CDTF">2021-11-18T18:41:48Z</dcterms:created>
  <dcterms:modified xsi:type="dcterms:W3CDTF">2022-05-17T19:33:41Z</dcterms:modified>
</cp:coreProperties>
</file>