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sldIdLst>
    <p:sldId id="256" r:id="rId2"/>
    <p:sldId id="499" r:id="rId3"/>
    <p:sldId id="524" r:id="rId4"/>
    <p:sldId id="523" r:id="rId5"/>
    <p:sldId id="522" r:id="rId6"/>
    <p:sldId id="520" r:id="rId7"/>
    <p:sldId id="526" r:id="rId8"/>
    <p:sldId id="527" r:id="rId9"/>
    <p:sldId id="525" r:id="rId10"/>
    <p:sldId id="560" r:id="rId11"/>
    <p:sldId id="528" r:id="rId12"/>
    <p:sldId id="530" r:id="rId13"/>
    <p:sldId id="532" r:id="rId14"/>
    <p:sldId id="536" r:id="rId15"/>
    <p:sldId id="535" r:id="rId16"/>
    <p:sldId id="533" r:id="rId17"/>
    <p:sldId id="537" r:id="rId18"/>
    <p:sldId id="538" r:id="rId19"/>
    <p:sldId id="540" r:id="rId20"/>
    <p:sldId id="539" r:id="rId21"/>
    <p:sldId id="541" r:id="rId22"/>
    <p:sldId id="543" r:id="rId23"/>
    <p:sldId id="561" r:id="rId24"/>
    <p:sldId id="542" r:id="rId25"/>
    <p:sldId id="544" r:id="rId26"/>
    <p:sldId id="546" r:id="rId27"/>
    <p:sldId id="545" r:id="rId28"/>
    <p:sldId id="548" r:id="rId29"/>
    <p:sldId id="547" r:id="rId30"/>
    <p:sldId id="566" r:id="rId31"/>
    <p:sldId id="569" r:id="rId32"/>
    <p:sldId id="570" r:id="rId33"/>
    <p:sldId id="568" r:id="rId34"/>
    <p:sldId id="572" r:id="rId35"/>
    <p:sldId id="571" r:id="rId3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79" d="100"/>
          <a:sy n="79" d="100"/>
        </p:scale>
        <p:origin x="96" y="6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a:t>Clique para editar o estilo do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2E700DB3-DBF0-4086-B675-117E7A9610B8}" type="datetimeFigureOut">
              <a:rPr lang="pt-BR" smtClean="0"/>
              <a:pPr/>
              <a:t>01/09/2023</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2119D8CF-8DEC-4D9F-84EE-ADF04DFF3391}"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2E700DB3-DBF0-4086-B675-117E7A9610B8}" type="datetimeFigureOut">
              <a:rPr lang="pt-BR" smtClean="0"/>
              <a:pPr/>
              <a:t>01/09/2023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2E700DB3-DBF0-4086-B675-117E7A9610B8}" type="datetimeFigureOut">
              <a:rPr lang="pt-BR" smtClean="0"/>
              <a:pPr/>
              <a:t>01/09/2023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4"/>
          </p:nvPr>
        </p:nvSpPr>
        <p:spPr/>
        <p:txBody>
          <a:bodyPr rtlCol="0"/>
          <a:lstStyle/>
          <a:p>
            <a:fld id="{2E700DB3-DBF0-4086-B675-117E7A9610B8}" type="datetimeFigureOut">
              <a:rPr lang="pt-BR" smtClean="0"/>
              <a:pPr/>
              <a:t>01/09/2023</a:t>
            </a:fld>
            <a:endParaRPr lang="pt-BR"/>
          </a:p>
        </p:txBody>
      </p:sp>
      <p:sp>
        <p:nvSpPr>
          <p:cNvPr id="9" name="Espaço Reservado para Número de Slide 8"/>
          <p:cNvSpPr>
            <a:spLocks noGrp="1"/>
          </p:cNvSpPr>
          <p:nvPr>
            <p:ph type="sldNum" sz="quarter" idx="15"/>
          </p:nvPr>
        </p:nvSpPr>
        <p:spPr/>
        <p:txBody>
          <a:bodyPr rtlCol="0"/>
          <a:lstStyle/>
          <a:p>
            <a:fld id="{2119D8CF-8DEC-4D9F-84EE-ADF04DFF3391}" type="slidenum">
              <a:rPr lang="pt-BR" smtClean="0"/>
              <a:pPr/>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2E700DB3-DBF0-4086-B675-117E7A9610B8}" type="datetimeFigureOut">
              <a:rPr lang="pt-BR" smtClean="0"/>
              <a:pPr/>
              <a:t>01/09/2023</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2119D8CF-8DEC-4D9F-84EE-ADF04DFF3391}"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5" name="Espaço Reservado para Data 4"/>
          <p:cNvSpPr>
            <a:spLocks noGrp="1"/>
          </p:cNvSpPr>
          <p:nvPr>
            <p:ph type="dt" sz="half" idx="10"/>
          </p:nvPr>
        </p:nvSpPr>
        <p:spPr/>
        <p:txBody>
          <a:bodyPr/>
          <a:lstStyle/>
          <a:p>
            <a:fld id="{2E700DB3-DBF0-4086-B675-117E7A9610B8}" type="datetimeFigureOut">
              <a:rPr lang="pt-BR" smtClean="0"/>
              <a:pPr/>
              <a:t>01/09/2023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a:t>Clique para editar o estilo do título mestre</a:t>
            </a:r>
            <a:endParaRPr kumimoji="0" lang="en-US"/>
          </a:p>
        </p:txBody>
      </p:sp>
      <p:sp>
        <p:nvSpPr>
          <p:cNvPr id="7" name="Espaço Reservado para Data 6"/>
          <p:cNvSpPr>
            <a:spLocks noGrp="1"/>
          </p:cNvSpPr>
          <p:nvPr>
            <p:ph type="dt" sz="half" idx="10"/>
          </p:nvPr>
        </p:nvSpPr>
        <p:spPr/>
        <p:txBody>
          <a:bodyPr/>
          <a:lstStyle/>
          <a:p>
            <a:fld id="{2E700DB3-DBF0-4086-B675-117E7A9610B8}" type="datetimeFigureOut">
              <a:rPr lang="pt-BR" smtClean="0"/>
              <a:pPr/>
              <a:t>01/09/2023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119D8CF-8DEC-4D9F-84EE-ADF04DFF3391}" type="slidenum">
              <a:rPr lang="pt-BR" smtClean="0"/>
              <a:pPr/>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6" name="Espaço Reservado para Data 5"/>
          <p:cNvSpPr>
            <a:spLocks noGrp="1"/>
          </p:cNvSpPr>
          <p:nvPr>
            <p:ph type="dt" sz="half" idx="10"/>
          </p:nvPr>
        </p:nvSpPr>
        <p:spPr/>
        <p:txBody>
          <a:bodyPr rtlCol="0"/>
          <a:lstStyle/>
          <a:p>
            <a:fld id="{2E700DB3-DBF0-4086-B675-117E7A9610B8}" type="datetimeFigureOut">
              <a:rPr lang="pt-BR" smtClean="0"/>
              <a:pPr/>
              <a:t>01/09/2023</a:t>
            </a:fld>
            <a:endParaRPr lang="pt-BR"/>
          </a:p>
        </p:txBody>
      </p:sp>
      <p:sp>
        <p:nvSpPr>
          <p:cNvPr id="7" name="Espaço Reservado para Número de Slide 6"/>
          <p:cNvSpPr>
            <a:spLocks noGrp="1"/>
          </p:cNvSpPr>
          <p:nvPr>
            <p:ph type="sldNum" sz="quarter" idx="11"/>
          </p:nvPr>
        </p:nvSpPr>
        <p:spPr/>
        <p:txBody>
          <a:bodyPr rtlCol="0"/>
          <a:lstStyle/>
          <a:p>
            <a:fld id="{2119D8CF-8DEC-4D9F-84EE-ADF04DFF3391}" type="slidenum">
              <a:rPr lang="pt-BR" smtClean="0"/>
              <a:pPr/>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E700DB3-DBF0-4086-B675-117E7A9610B8}" type="datetimeFigureOut">
              <a:rPr lang="pt-BR" smtClean="0"/>
              <a:pPr/>
              <a:t>01/09/2023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1" name="Espaço Reservado para Data 20"/>
          <p:cNvSpPr>
            <a:spLocks noGrp="1"/>
          </p:cNvSpPr>
          <p:nvPr>
            <p:ph type="dt" sz="half" idx="14"/>
          </p:nvPr>
        </p:nvSpPr>
        <p:spPr/>
        <p:txBody>
          <a:bodyPr rtlCol="0"/>
          <a:lstStyle/>
          <a:p>
            <a:fld id="{2E700DB3-DBF0-4086-B675-117E7A9610B8}" type="datetimeFigureOut">
              <a:rPr lang="pt-BR" smtClean="0"/>
              <a:pPr/>
              <a:t>01/09/2023</a:t>
            </a:fld>
            <a:endParaRPr lang="pt-BR"/>
          </a:p>
        </p:txBody>
      </p:sp>
      <p:sp>
        <p:nvSpPr>
          <p:cNvPr id="22" name="Espaço Reservado para Número de Slide 21"/>
          <p:cNvSpPr>
            <a:spLocks noGrp="1"/>
          </p:cNvSpPr>
          <p:nvPr>
            <p:ph type="sldNum" sz="quarter" idx="15"/>
          </p:nvPr>
        </p:nvSpPr>
        <p:spPr/>
        <p:txBody>
          <a:bodyPr rtlCol="0"/>
          <a:lstStyle/>
          <a:p>
            <a:fld id="{2119D8CF-8DEC-4D9F-84EE-ADF04DFF3391}" type="slidenum">
              <a:rPr lang="pt-BR" smtClean="0"/>
              <a:pPr/>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a:t>Clique para editar o estilo do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a:t>Clique para editar os estilos do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2E700DB3-DBF0-4086-B675-117E7A9610B8}" type="datetimeFigureOut">
              <a:rPr lang="pt-BR" smtClean="0"/>
              <a:pPr/>
              <a:t>01/09/2023</a:t>
            </a:fld>
            <a:endParaRPr lang="pt-BR"/>
          </a:p>
        </p:txBody>
      </p:sp>
      <p:sp>
        <p:nvSpPr>
          <p:cNvPr id="18" name="Espaço Reservado para Número de Slide 17"/>
          <p:cNvSpPr>
            <a:spLocks noGrp="1"/>
          </p:cNvSpPr>
          <p:nvPr>
            <p:ph type="sldNum" sz="quarter" idx="11"/>
          </p:nvPr>
        </p:nvSpPr>
        <p:spPr/>
        <p:txBody>
          <a:bodyPr rtlCol="0"/>
          <a:lstStyle/>
          <a:p>
            <a:fld id="{2119D8CF-8DEC-4D9F-84EE-ADF04DFF3391}" type="slidenum">
              <a:rPr lang="pt-BR" smtClean="0"/>
              <a:pPr/>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a:t>Clique para editar o estilo do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E700DB3-DBF0-4086-B675-117E7A9610B8}" type="datetimeFigureOut">
              <a:rPr lang="pt-BR" smtClean="0"/>
              <a:pPr/>
              <a:t>01/09/2023</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119D8CF-8DEC-4D9F-84EE-ADF04DFF339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qconcursos.com/questoes-de-concursos/provas/fcc-2014-trt-24-regiao-ms-juiz-do-trabalho-substitut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86000" y="1412776"/>
            <a:ext cx="6174432" cy="2664296"/>
          </a:xfrm>
        </p:spPr>
        <p:txBody>
          <a:bodyPr>
            <a:noAutofit/>
          </a:bodyPr>
          <a:lstStyle/>
          <a:p>
            <a:pPr algn="ctr"/>
            <a:r>
              <a:rPr lang="pt-BR" sz="4200" dirty="0">
                <a:solidFill>
                  <a:schemeClr val="accent3"/>
                </a:solidFill>
                <a:effectLst>
                  <a:outerShdw blurRad="38100" dist="38100" dir="2700000" algn="tl">
                    <a:srgbClr val="000000">
                      <a:alpha val="43137"/>
                    </a:srgbClr>
                  </a:outerShdw>
                </a:effectLst>
              </a:rPr>
              <a:t>DIREITO ADMINISTRATIVO</a:t>
            </a:r>
            <a:br>
              <a:rPr lang="pt-BR" sz="4200" dirty="0">
                <a:solidFill>
                  <a:schemeClr val="accent3"/>
                </a:solidFill>
                <a:effectLst>
                  <a:outerShdw blurRad="38100" dist="38100" dir="2700000" algn="tl">
                    <a:srgbClr val="000000">
                      <a:alpha val="43137"/>
                    </a:srgbClr>
                  </a:outerShdw>
                </a:effectLst>
              </a:rPr>
            </a:br>
            <a:r>
              <a:rPr lang="pt-BR" sz="4200" dirty="0">
                <a:solidFill>
                  <a:schemeClr val="accent3"/>
                </a:solidFill>
                <a:effectLst>
                  <a:outerShdw blurRad="38100" dist="38100" dir="2700000" algn="tl">
                    <a:srgbClr val="000000">
                      <a:alpha val="43137"/>
                    </a:srgbClr>
                  </a:outerShdw>
                </a:effectLst>
              </a:rPr>
              <a:t>ATOS</a:t>
            </a:r>
          </a:p>
        </p:txBody>
      </p:sp>
      <p:sp>
        <p:nvSpPr>
          <p:cNvPr id="3" name="Subtítulo 2"/>
          <p:cNvSpPr>
            <a:spLocks noGrp="1"/>
          </p:cNvSpPr>
          <p:nvPr>
            <p:ph type="subTitle" idx="1"/>
          </p:nvPr>
        </p:nvSpPr>
        <p:spPr>
          <a:xfrm>
            <a:off x="2286000" y="5229200"/>
            <a:ext cx="6172200" cy="1145722"/>
          </a:xfrm>
        </p:spPr>
        <p:txBody>
          <a:bodyPr/>
          <a:lstStyle/>
          <a:p>
            <a:pPr algn="ctr"/>
            <a:r>
              <a:rPr lang="pt-BR" sz="3200" dirty="0">
                <a:solidFill>
                  <a:schemeClr val="tx1"/>
                </a:solidFill>
              </a:rPr>
              <a:t>Renata Cestari</a:t>
            </a:r>
          </a:p>
          <a:p>
            <a:pPr algn="ctr"/>
            <a:endParaRPr lang="pt-BR" dirty="0"/>
          </a:p>
        </p:txBody>
      </p:sp>
      <p:graphicFrame>
        <p:nvGraphicFramePr>
          <p:cNvPr id="4" name="Tabela 3"/>
          <p:cNvGraphicFramePr>
            <a:graphicFrameLocks noGrp="1"/>
          </p:cNvGraphicFramePr>
          <p:nvPr>
            <p:extLst>
              <p:ext uri="{D42A27DB-BD31-4B8C-83A1-F6EECF244321}">
                <p14:modId xmlns:p14="http://schemas.microsoft.com/office/powerpoint/2010/main" val="3744702380"/>
              </p:ext>
            </p:extLst>
          </p:nvPr>
        </p:nvGraphicFramePr>
        <p:xfrm>
          <a:off x="1187624" y="260648"/>
          <a:ext cx="7488832" cy="936104"/>
        </p:xfrm>
        <a:graphic>
          <a:graphicData uri="http://schemas.openxmlformats.org/drawingml/2006/table">
            <a:tbl>
              <a:tblPr/>
              <a:tblGrid>
                <a:gridCol w="1512168">
                  <a:extLst>
                    <a:ext uri="{9D8B030D-6E8A-4147-A177-3AD203B41FA5}">
                      <a16:colId xmlns:a16="http://schemas.microsoft.com/office/drawing/2014/main" val="20000"/>
                    </a:ext>
                  </a:extLst>
                </a:gridCol>
                <a:gridCol w="5976664">
                  <a:extLst>
                    <a:ext uri="{9D8B030D-6E8A-4147-A177-3AD203B41FA5}">
                      <a16:colId xmlns:a16="http://schemas.microsoft.com/office/drawing/2014/main" val="20001"/>
                    </a:ext>
                  </a:extLst>
                </a:gridCol>
              </a:tblGrid>
              <a:tr h="936104">
                <a:tc>
                  <a:txBody>
                    <a:bodyPr/>
                    <a:lstStyle/>
                    <a:p>
                      <a:endParaRPr lang="pt-BR" dirty="0"/>
                    </a:p>
                  </a:txBody>
                  <a:tcPr marL="44450" marR="44450" marT="0" marB="0">
                    <a:lnL>
                      <a:noFill/>
                    </a:lnL>
                    <a:lnR>
                      <a:noFill/>
                    </a:lnR>
                    <a:lnT>
                      <a:noFill/>
                    </a:lnT>
                    <a:lnB>
                      <a:noFill/>
                    </a:lnB>
                  </a:tcPr>
                </a:tc>
                <a:tc>
                  <a:txBody>
                    <a:bodyPr/>
                    <a:lstStyle/>
                    <a:p>
                      <a:endParaRPr lang="pt-BR" dirty="0"/>
                    </a:p>
                  </a:txBody>
                  <a:tcPr marL="44450" marR="44450" marT="0" marB="0">
                    <a:lnL>
                      <a:noFill/>
                    </a:lnL>
                    <a:lnR>
                      <a:noFill/>
                    </a:lnR>
                    <a:lnT>
                      <a:noFill/>
                    </a:lnT>
                    <a:lnB>
                      <a:noFill/>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dirty="0"/>
              <a:t>Quando se trata de </a:t>
            </a:r>
            <a:r>
              <a:rPr lang="pt-BR" b="1" dirty="0">
                <a:solidFill>
                  <a:schemeClr val="accent1">
                    <a:lumMod val="75000"/>
                  </a:schemeClr>
                </a:solidFill>
              </a:rPr>
              <a:t>ato discricionário</a:t>
            </a:r>
            <a:r>
              <a:rPr lang="pt-BR" dirty="0"/>
              <a:t>, a lei autoriza a prática do ato. </a:t>
            </a:r>
          </a:p>
          <a:p>
            <a:pPr algn="just"/>
            <a:endParaRPr lang="pt-BR" dirty="0"/>
          </a:p>
          <a:p>
            <a:pPr algn="just"/>
            <a:r>
              <a:rPr lang="pt-BR" dirty="0"/>
              <a:t>Nesses casos, a </a:t>
            </a:r>
            <a:r>
              <a:rPr lang="pt-BR" b="1" dirty="0">
                <a:solidFill>
                  <a:schemeClr val="accent1">
                    <a:lumMod val="75000"/>
                  </a:schemeClr>
                </a:solidFill>
              </a:rPr>
              <a:t>Administração pode, ou não, praticar o ato, ou pode escolher seu objeto</a:t>
            </a:r>
            <a:r>
              <a:rPr lang="pt-BR" dirty="0"/>
              <a:t>, conforme critérios de oportunidade e conveniência, e sempre nos limites da lei.</a:t>
            </a:r>
          </a:p>
        </p:txBody>
      </p:sp>
    </p:spTree>
    <p:extLst>
      <p:ext uri="{BB962C8B-B14F-4D97-AF65-F5344CB8AC3E}">
        <p14:creationId xmlns:p14="http://schemas.microsoft.com/office/powerpoint/2010/main" val="955614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dirty="0"/>
              <a:t>O motivo </a:t>
            </a:r>
            <a:r>
              <a:rPr lang="pt-BR" b="1" dirty="0">
                <a:solidFill>
                  <a:schemeClr val="accent1">
                    <a:lumMod val="75000"/>
                  </a:schemeClr>
                </a:solidFill>
              </a:rPr>
              <a:t>não deve ser confundido </a:t>
            </a:r>
            <a:r>
              <a:rPr lang="pt-BR" dirty="0"/>
              <a:t>com a motivação do ato administrativo. </a:t>
            </a:r>
          </a:p>
          <a:p>
            <a:pPr algn="just"/>
            <a:endParaRPr lang="pt-BR" b="1" dirty="0">
              <a:solidFill>
                <a:schemeClr val="accent1">
                  <a:lumMod val="75000"/>
                </a:schemeClr>
              </a:solidFill>
            </a:endParaRPr>
          </a:p>
          <a:p>
            <a:pPr algn="just"/>
            <a:r>
              <a:rPr lang="pt-BR" b="1" dirty="0">
                <a:solidFill>
                  <a:schemeClr val="accent1">
                    <a:lumMod val="75000"/>
                  </a:schemeClr>
                </a:solidFill>
              </a:rPr>
              <a:t>A motivação é a demonstração, por escrito</a:t>
            </a:r>
            <a:r>
              <a:rPr lang="pt-BR" dirty="0"/>
              <a:t>, de que os pressupostos autorizadores da prática do ato realmente aconteceram. Ex.: na </a:t>
            </a:r>
            <a:r>
              <a:rPr lang="pt-BR" b="1" dirty="0">
                <a:solidFill>
                  <a:schemeClr val="accent1">
                    <a:lumMod val="75000"/>
                  </a:schemeClr>
                </a:solidFill>
              </a:rPr>
              <a:t>demissão</a:t>
            </a:r>
            <a:r>
              <a:rPr lang="pt-BR" dirty="0"/>
              <a:t> de um servidor, o </a:t>
            </a:r>
            <a:r>
              <a:rPr lang="pt-BR" b="1" dirty="0">
                <a:solidFill>
                  <a:schemeClr val="accent1">
                    <a:lumMod val="75000"/>
                  </a:schemeClr>
                </a:solidFill>
              </a:rPr>
              <a:t>motivo é a infração praticada</a:t>
            </a:r>
            <a:r>
              <a:rPr lang="pt-BR" dirty="0"/>
              <a:t>, e a </a:t>
            </a:r>
            <a:r>
              <a:rPr lang="pt-BR" b="1" dirty="0">
                <a:solidFill>
                  <a:schemeClr val="accent1">
                    <a:lumMod val="75000"/>
                  </a:schemeClr>
                </a:solidFill>
              </a:rPr>
              <a:t>motivação é a exposição, por escrito, do motivo</a:t>
            </a:r>
            <a:r>
              <a:rPr lang="pt-BR" dirty="0"/>
              <a:t> que levou a aplicação da penalidade.</a:t>
            </a:r>
          </a:p>
          <a:p>
            <a:pPr lvl="0"/>
            <a:endParaRPr lang="pt-BR" dirty="0"/>
          </a:p>
        </p:txBody>
      </p:sp>
    </p:spTree>
    <p:extLst>
      <p:ext uri="{BB962C8B-B14F-4D97-AF65-F5344CB8AC3E}">
        <p14:creationId xmlns:p14="http://schemas.microsoft.com/office/powerpoint/2010/main" val="560074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x-none"/>
              <a:t>e) </a:t>
            </a:r>
            <a:r>
              <a:rPr lang="x-none" b="1"/>
              <a:t>Objeto</a:t>
            </a:r>
            <a:r>
              <a:rPr lang="x-none"/>
              <a:t> – Objeto ou conteúdo do ato</a:t>
            </a:r>
            <a:r>
              <a:rPr lang="pt-BR" dirty="0"/>
              <a:t> </a:t>
            </a:r>
            <a:r>
              <a:rPr lang="x-none"/>
              <a:t>é o efeito jurídico  que o ato produz. </a:t>
            </a:r>
            <a:endParaRPr lang="pt-BR" dirty="0"/>
          </a:p>
          <a:p>
            <a:pPr marL="0" indent="0" algn="just">
              <a:buNone/>
            </a:pPr>
            <a:r>
              <a:rPr lang="x-none"/>
              <a:t> </a:t>
            </a:r>
            <a:endParaRPr lang="pt-BR" dirty="0"/>
          </a:p>
          <a:p>
            <a:pPr algn="just"/>
            <a:r>
              <a:rPr lang="pt-BR" dirty="0"/>
              <a:t>Assim, é objeto do ato de concessão de alvará a própria </a:t>
            </a:r>
            <a:r>
              <a:rPr lang="pt-BR" b="1" dirty="0">
                <a:solidFill>
                  <a:schemeClr val="accent1">
                    <a:lumMod val="75000"/>
                  </a:schemeClr>
                </a:solidFill>
              </a:rPr>
              <a:t>concessão do alvará</a:t>
            </a:r>
            <a:r>
              <a:rPr lang="pt-BR" dirty="0"/>
              <a:t>; é objeto do ato de suspensão do servidor a </a:t>
            </a:r>
            <a:r>
              <a:rPr lang="pt-BR" b="1" dirty="0">
                <a:solidFill>
                  <a:schemeClr val="accent1">
                    <a:lumMod val="75000"/>
                  </a:schemeClr>
                </a:solidFill>
              </a:rPr>
              <a:t>própria suspensão</a:t>
            </a:r>
            <a:r>
              <a:rPr lang="pt-BR" dirty="0"/>
              <a:t>. </a:t>
            </a:r>
          </a:p>
          <a:p>
            <a:pPr marL="0" indent="0" algn="just">
              <a:buNone/>
            </a:pPr>
            <a:r>
              <a:rPr lang="pt-BR" dirty="0"/>
              <a:t> </a:t>
            </a:r>
          </a:p>
          <a:p>
            <a:pPr algn="just"/>
            <a:r>
              <a:rPr lang="pt-BR" i="1" dirty="0"/>
              <a:t>Observação: </a:t>
            </a:r>
            <a:r>
              <a:rPr lang="pt-BR" dirty="0"/>
              <a:t>Os elementos</a:t>
            </a:r>
            <a:r>
              <a:rPr lang="pt-BR" i="1" dirty="0"/>
              <a:t> </a:t>
            </a:r>
            <a:r>
              <a:rPr lang="pt-BR" b="1" i="1" dirty="0">
                <a:solidFill>
                  <a:schemeClr val="accent1">
                    <a:lumMod val="75000"/>
                  </a:schemeClr>
                </a:solidFill>
              </a:rPr>
              <a:t>competência, finalidade e forma </a:t>
            </a:r>
            <a:r>
              <a:rPr lang="pt-BR" b="1" dirty="0">
                <a:solidFill>
                  <a:schemeClr val="accent1">
                    <a:lumMod val="75000"/>
                  </a:schemeClr>
                </a:solidFill>
              </a:rPr>
              <a:t>são sempre vinculados </a:t>
            </a:r>
            <a:r>
              <a:rPr lang="pt-BR" dirty="0"/>
              <a:t>em qualquer ato administrativo. Os elementos</a:t>
            </a:r>
            <a:r>
              <a:rPr lang="pt-BR" i="1" dirty="0"/>
              <a:t> </a:t>
            </a:r>
            <a:r>
              <a:rPr lang="pt-BR" b="1" i="1" dirty="0">
                <a:solidFill>
                  <a:schemeClr val="accent1">
                    <a:lumMod val="75000"/>
                  </a:schemeClr>
                </a:solidFill>
              </a:rPr>
              <a:t>‘motivo e objeto’ </a:t>
            </a:r>
            <a:r>
              <a:rPr lang="pt-BR" b="1" dirty="0">
                <a:solidFill>
                  <a:schemeClr val="accent1">
                    <a:lumMod val="75000"/>
                  </a:schemeClr>
                </a:solidFill>
              </a:rPr>
              <a:t>podem ou não ser vinculados</a:t>
            </a:r>
            <a:r>
              <a:rPr lang="pt-BR" dirty="0"/>
              <a:t>. Não o são nos atos discricionários.</a:t>
            </a:r>
          </a:p>
          <a:p>
            <a:pPr lvl="0"/>
            <a:endParaRPr lang="pt-BR" dirty="0"/>
          </a:p>
        </p:txBody>
      </p:sp>
    </p:spTree>
    <p:extLst>
      <p:ext uri="{BB962C8B-B14F-4D97-AF65-F5344CB8AC3E}">
        <p14:creationId xmlns:p14="http://schemas.microsoft.com/office/powerpoint/2010/main" val="3014459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lvl="0" algn="just"/>
            <a:r>
              <a:rPr lang="pt-BR" b="1" dirty="0"/>
              <a:t>Atributos do ato administrativo.</a:t>
            </a:r>
            <a:endParaRPr lang="pt-BR" dirty="0"/>
          </a:p>
          <a:p>
            <a:pPr algn="just"/>
            <a:r>
              <a:rPr lang="pt-BR" dirty="0"/>
              <a:t>Atributos são as qualidades: </a:t>
            </a:r>
            <a:r>
              <a:rPr lang="pt-BR" b="1" dirty="0">
                <a:solidFill>
                  <a:schemeClr val="accent1">
                    <a:lumMod val="75000"/>
                  </a:schemeClr>
                </a:solidFill>
              </a:rPr>
              <a:t>PIA</a:t>
            </a:r>
          </a:p>
          <a:p>
            <a:pPr algn="just"/>
            <a:endParaRPr lang="pt-BR" b="1" dirty="0"/>
          </a:p>
          <a:p>
            <a:pPr algn="just"/>
            <a:r>
              <a:rPr lang="pt-BR" b="1" dirty="0"/>
              <a:t>a) Presunção de legitimidade</a:t>
            </a:r>
            <a:r>
              <a:rPr lang="pt-BR" dirty="0"/>
              <a:t>. Os atos administrativos gozam da presunção de legitimidade, isto é, </a:t>
            </a:r>
            <a:r>
              <a:rPr lang="pt-BR" b="1" dirty="0">
                <a:solidFill>
                  <a:schemeClr val="accent1">
                    <a:lumMod val="75000"/>
                  </a:schemeClr>
                </a:solidFill>
              </a:rPr>
              <a:t>até prova em contrário, admite-se que são legais,</a:t>
            </a:r>
            <a:r>
              <a:rPr lang="pt-BR" dirty="0"/>
              <a:t> dado que a Administração Pública está submetida ao </a:t>
            </a:r>
            <a:r>
              <a:rPr lang="pt-BR" b="1" dirty="0">
                <a:solidFill>
                  <a:schemeClr val="accent1">
                    <a:lumMod val="75000"/>
                  </a:schemeClr>
                </a:solidFill>
              </a:rPr>
              <a:t>princípio da legalidade </a:t>
            </a:r>
            <a:r>
              <a:rPr lang="pt-BR" dirty="0"/>
              <a:t>e só pode agir segundo uma norma legal que a autorize. </a:t>
            </a:r>
          </a:p>
        </p:txBody>
      </p:sp>
    </p:spTree>
    <p:extLst>
      <p:ext uri="{BB962C8B-B14F-4D97-AF65-F5344CB8AC3E}">
        <p14:creationId xmlns:p14="http://schemas.microsoft.com/office/powerpoint/2010/main" val="507803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dirty="0"/>
              <a:t>Enquanto não decretada a invalidade do ato pela Administração ou pelo Poder Judiciário, </a:t>
            </a:r>
            <a:r>
              <a:rPr lang="pt-BR" b="1" dirty="0">
                <a:solidFill>
                  <a:schemeClr val="accent1">
                    <a:lumMod val="75000"/>
                  </a:schemeClr>
                </a:solidFill>
              </a:rPr>
              <a:t>o ato inválido produzirá normalmente seus efeitos</a:t>
            </a:r>
            <a:r>
              <a:rPr lang="pt-BR" dirty="0"/>
              <a:t>, como se plenamente válido fosse, devendo ser fielmente cumprido.</a:t>
            </a:r>
          </a:p>
          <a:p>
            <a:pPr marL="0" indent="0" algn="just">
              <a:buNone/>
            </a:pPr>
            <a:endParaRPr lang="pt-BR" dirty="0"/>
          </a:p>
          <a:p>
            <a:pPr algn="just"/>
            <a:r>
              <a:rPr lang="pt-BR" dirty="0"/>
              <a:t>A </a:t>
            </a:r>
            <a:r>
              <a:rPr lang="pt-BR" b="1" dirty="0">
                <a:solidFill>
                  <a:schemeClr val="accent1">
                    <a:lumMod val="75000"/>
                  </a:schemeClr>
                </a:solidFill>
              </a:rPr>
              <a:t>presunção de legitimidade autoriza a imediata execução dos atos administrativos</a:t>
            </a:r>
            <a:r>
              <a:rPr lang="pt-BR" dirty="0"/>
              <a:t>. Arguida a nulidade do ato, a prova do defeito apontado ficará sempre a cargo do impugnante, e até sua anulação o ato terá plena eficácia. </a:t>
            </a:r>
          </a:p>
        </p:txBody>
      </p:sp>
    </p:spTree>
    <p:extLst>
      <p:ext uri="{BB962C8B-B14F-4D97-AF65-F5344CB8AC3E}">
        <p14:creationId xmlns:p14="http://schemas.microsoft.com/office/powerpoint/2010/main" val="1109893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92500" lnSpcReduction="10000"/>
          </a:bodyPr>
          <a:lstStyle/>
          <a:p>
            <a:pPr algn="just"/>
            <a:r>
              <a:rPr lang="pt-BR" b="1" dirty="0"/>
              <a:t>b) Imperatividade</a:t>
            </a:r>
            <a:r>
              <a:rPr lang="pt-BR" dirty="0"/>
              <a:t> – </a:t>
            </a:r>
            <a:r>
              <a:rPr lang="pt-BR" b="1" dirty="0">
                <a:solidFill>
                  <a:schemeClr val="accent1">
                    <a:lumMod val="75000"/>
                  </a:schemeClr>
                </a:solidFill>
              </a:rPr>
              <a:t>o ato administrativo se impõe a terceiros, independente de sua concordância</a:t>
            </a:r>
            <a:r>
              <a:rPr lang="pt-BR" dirty="0"/>
              <a:t>. A imperatividade não existe em todos os atos administrativos, mas apenas </a:t>
            </a:r>
            <a:r>
              <a:rPr lang="pt-BR" b="1" dirty="0">
                <a:solidFill>
                  <a:schemeClr val="accent1">
                    <a:lumMod val="75000"/>
                  </a:schemeClr>
                </a:solidFill>
              </a:rPr>
              <a:t>naqueles que impõe obrigações;</a:t>
            </a:r>
            <a:r>
              <a:rPr lang="pt-BR" dirty="0"/>
              <a:t> quando se trata de ato que confere direitos solicitados pelo administrado (como na licença, autorização, permissão, admissão) ou de ato apenas enunciativo (certidão, atestado, parecer), esse atributo inexiste (Di Pietro).</a:t>
            </a:r>
          </a:p>
          <a:p>
            <a:pPr algn="just"/>
            <a:r>
              <a:rPr lang="pt-BR" dirty="0"/>
              <a:t> </a:t>
            </a:r>
          </a:p>
          <a:p>
            <a:pPr algn="just"/>
            <a:r>
              <a:rPr lang="pt-BR" b="1" dirty="0"/>
              <a:t>c) </a:t>
            </a:r>
            <a:r>
              <a:rPr lang="pt-BR" b="1" dirty="0" err="1"/>
              <a:t>Autoexecutoriedade</a:t>
            </a:r>
            <a:r>
              <a:rPr lang="pt-BR" dirty="0"/>
              <a:t> – o ato administrativo pode ser posto em </a:t>
            </a:r>
            <a:r>
              <a:rPr lang="pt-BR" b="1" dirty="0">
                <a:solidFill>
                  <a:schemeClr val="accent1">
                    <a:lumMod val="75000"/>
                  </a:schemeClr>
                </a:solidFill>
              </a:rPr>
              <a:t>execução pela própria Administração </a:t>
            </a:r>
            <a:r>
              <a:rPr lang="pt-BR" dirty="0"/>
              <a:t>Pública, sem necessidade de intervenção do Poder Judiciário. Não está presente em todos os atos administrativos.</a:t>
            </a:r>
          </a:p>
        </p:txBody>
      </p:sp>
    </p:spTree>
    <p:extLst>
      <p:ext uri="{BB962C8B-B14F-4D97-AF65-F5344CB8AC3E}">
        <p14:creationId xmlns:p14="http://schemas.microsoft.com/office/powerpoint/2010/main" val="771820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92500" lnSpcReduction="10000"/>
          </a:bodyPr>
          <a:lstStyle/>
          <a:p>
            <a:pPr lvl="0" algn="just"/>
            <a:r>
              <a:rPr lang="pt-BR" b="1" dirty="0"/>
              <a:t>Classificação dos atos administrativos</a:t>
            </a:r>
            <a:endParaRPr lang="pt-BR" dirty="0"/>
          </a:p>
          <a:p>
            <a:pPr algn="just"/>
            <a:r>
              <a:rPr lang="pt-BR" b="1" dirty="0"/>
              <a:t> </a:t>
            </a:r>
            <a:endParaRPr lang="pt-BR" dirty="0"/>
          </a:p>
          <a:p>
            <a:pPr lvl="0" algn="just"/>
            <a:r>
              <a:rPr lang="pt-BR" dirty="0"/>
              <a:t>ATOS GERAIS E INDIVIDUAIS</a:t>
            </a:r>
          </a:p>
          <a:p>
            <a:pPr algn="just"/>
            <a:r>
              <a:rPr lang="pt-BR" b="1" dirty="0"/>
              <a:t>Atos gerais</a:t>
            </a:r>
            <a:r>
              <a:rPr lang="pt-BR" dirty="0"/>
              <a:t> – expedidos </a:t>
            </a:r>
            <a:r>
              <a:rPr lang="pt-BR" b="1" dirty="0">
                <a:solidFill>
                  <a:schemeClr val="accent1">
                    <a:lumMod val="75000"/>
                  </a:schemeClr>
                </a:solidFill>
              </a:rPr>
              <a:t>sem destinatários determinados,</a:t>
            </a:r>
            <a:r>
              <a:rPr lang="pt-BR" dirty="0"/>
              <a:t> alcançando todos os sujeitos que se encontrem na mesma situação de fato abrangida por seus preceitos. Ex.: decretos regulamentares, instruções normativas, circulares normativas etc. </a:t>
            </a:r>
          </a:p>
          <a:p>
            <a:pPr algn="just"/>
            <a:r>
              <a:rPr lang="pt-BR" dirty="0"/>
              <a:t> </a:t>
            </a:r>
          </a:p>
          <a:p>
            <a:pPr algn="just"/>
            <a:r>
              <a:rPr lang="pt-BR" b="1" dirty="0"/>
              <a:t>Atos individuais</a:t>
            </a:r>
            <a:r>
              <a:rPr lang="pt-BR" dirty="0"/>
              <a:t> –se dirigem a </a:t>
            </a:r>
            <a:r>
              <a:rPr lang="pt-BR" b="1" dirty="0">
                <a:solidFill>
                  <a:schemeClr val="accent1">
                    <a:lumMod val="75000"/>
                  </a:schemeClr>
                </a:solidFill>
              </a:rPr>
              <a:t>destinatários certos, </a:t>
            </a:r>
            <a:r>
              <a:rPr lang="pt-BR" dirty="0"/>
              <a:t>criando-lhes situação jurídica particular. São exemplos de atos individuais a nomeação, exoneração, autorização, decreto de desapropriação ou tombamento. </a:t>
            </a:r>
          </a:p>
        </p:txBody>
      </p:sp>
    </p:spTree>
    <p:extLst>
      <p:ext uri="{BB962C8B-B14F-4D97-AF65-F5344CB8AC3E}">
        <p14:creationId xmlns:p14="http://schemas.microsoft.com/office/powerpoint/2010/main" val="2679904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70000" lnSpcReduction="20000"/>
          </a:bodyPr>
          <a:lstStyle/>
          <a:p>
            <a:pPr lvl="0" algn="just"/>
            <a:r>
              <a:rPr lang="pt-BR" b="1" dirty="0"/>
              <a:t>ATOS DE IMPÉRIO, DE GESTÃO E DE EXPEDIENTE</a:t>
            </a:r>
          </a:p>
          <a:p>
            <a:pPr marL="0" indent="0" algn="just">
              <a:buNone/>
            </a:pPr>
            <a:endParaRPr lang="pt-BR" dirty="0"/>
          </a:p>
          <a:p>
            <a:pPr algn="just"/>
            <a:r>
              <a:rPr lang="pt-BR" b="1" dirty="0"/>
              <a:t>Atos de império</a:t>
            </a:r>
            <a:r>
              <a:rPr lang="pt-BR" dirty="0"/>
              <a:t> – Ou de autoridade são aqueles que a Administração pratica usando de sua </a:t>
            </a:r>
            <a:r>
              <a:rPr lang="pt-BR" b="1" dirty="0">
                <a:solidFill>
                  <a:schemeClr val="accent1">
                    <a:lumMod val="75000"/>
                  </a:schemeClr>
                </a:solidFill>
              </a:rPr>
              <a:t>supremacia</a:t>
            </a:r>
            <a:r>
              <a:rPr lang="pt-BR" dirty="0"/>
              <a:t>. É o que ocorre nas desapropriações, nas interdições de atividade, etc.</a:t>
            </a:r>
          </a:p>
          <a:p>
            <a:pPr marL="0" indent="0" algn="just">
              <a:buNone/>
            </a:pPr>
            <a:endParaRPr lang="pt-BR" dirty="0"/>
          </a:p>
          <a:p>
            <a:pPr algn="just"/>
            <a:r>
              <a:rPr lang="pt-BR" b="1" dirty="0"/>
              <a:t>Atos de gestão</a:t>
            </a:r>
            <a:r>
              <a:rPr lang="pt-BR" dirty="0"/>
              <a:t> – a Administração pratica sem usar de sua supremacia. São os </a:t>
            </a:r>
            <a:r>
              <a:rPr lang="pt-BR" b="1" dirty="0">
                <a:solidFill>
                  <a:schemeClr val="accent1">
                    <a:lumMod val="75000"/>
                  </a:schemeClr>
                </a:solidFill>
              </a:rPr>
              <a:t>atos típicos de administração</a:t>
            </a:r>
            <a:r>
              <a:rPr lang="pt-BR" dirty="0"/>
              <a:t>. São praticados na qualidade de </a:t>
            </a:r>
            <a:r>
              <a:rPr lang="pt-BR" dirty="0">
                <a:solidFill>
                  <a:schemeClr val="accent1">
                    <a:lumMod val="75000"/>
                  </a:schemeClr>
                </a:solidFill>
              </a:rPr>
              <a:t>administradora de seus bens e serviços</a:t>
            </a:r>
            <a:r>
              <a:rPr lang="pt-BR" dirty="0"/>
              <a:t>. Exemplos: </a:t>
            </a:r>
            <a:r>
              <a:rPr lang="pt-BR" b="1" dirty="0">
                <a:solidFill>
                  <a:schemeClr val="accent1">
                    <a:lumMod val="75000"/>
                  </a:schemeClr>
                </a:solidFill>
              </a:rPr>
              <a:t>alienação ou locação de imóveis, atos negociais em geral, como a autorização ou permissão de uso de bem público</a:t>
            </a:r>
            <a:r>
              <a:rPr lang="pt-BR" dirty="0"/>
              <a:t> etc.</a:t>
            </a:r>
          </a:p>
          <a:p>
            <a:pPr marL="0" indent="0" algn="just">
              <a:buNone/>
            </a:pPr>
            <a:endParaRPr lang="pt-BR" dirty="0"/>
          </a:p>
          <a:p>
            <a:pPr algn="just"/>
            <a:r>
              <a:rPr lang="pt-BR" b="1" dirty="0"/>
              <a:t>Atos de expediente</a:t>
            </a:r>
            <a:r>
              <a:rPr lang="pt-BR" dirty="0"/>
              <a:t> – São todos aqueles que se destinam a </a:t>
            </a:r>
            <a:r>
              <a:rPr lang="pt-BR" b="1" dirty="0">
                <a:solidFill>
                  <a:schemeClr val="accent1">
                    <a:lumMod val="75000"/>
                  </a:schemeClr>
                </a:solidFill>
              </a:rPr>
              <a:t>dar andamento aos processos e papéis que tramitam nas repartições públicas</a:t>
            </a:r>
            <a:r>
              <a:rPr lang="pt-BR" dirty="0"/>
              <a:t>, preparando-os para a decisão de mérito a ser proferida pela autoridade competente. Ex.: encaminhamento de documentos à autoridade que possua atribuição de decidir sobre seu mérito, etc.</a:t>
            </a:r>
          </a:p>
          <a:p>
            <a:pPr lvl="0"/>
            <a:endParaRPr lang="pt-BR" dirty="0"/>
          </a:p>
        </p:txBody>
      </p:sp>
    </p:spTree>
    <p:extLst>
      <p:ext uri="{BB962C8B-B14F-4D97-AF65-F5344CB8AC3E}">
        <p14:creationId xmlns:p14="http://schemas.microsoft.com/office/powerpoint/2010/main" val="996142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85000" lnSpcReduction="20000"/>
          </a:bodyPr>
          <a:lstStyle/>
          <a:p>
            <a:pPr lvl="0" algn="just"/>
            <a:r>
              <a:rPr lang="pt-BR" dirty="0"/>
              <a:t>ATOS VINCULADOS E DISCRICIONÁRIOS</a:t>
            </a:r>
          </a:p>
          <a:p>
            <a:pPr marL="0" indent="0" algn="just">
              <a:buNone/>
            </a:pPr>
            <a:endParaRPr lang="pt-BR" dirty="0"/>
          </a:p>
          <a:p>
            <a:pPr algn="just"/>
            <a:r>
              <a:rPr lang="pt-BR" dirty="0">
                <a:solidFill>
                  <a:schemeClr val="accent1">
                    <a:lumMod val="75000"/>
                  </a:schemeClr>
                </a:solidFill>
              </a:rPr>
              <a:t>“</a:t>
            </a:r>
            <a:r>
              <a:rPr lang="pt-BR" b="1" dirty="0">
                <a:solidFill>
                  <a:schemeClr val="accent1">
                    <a:lumMod val="75000"/>
                  </a:schemeClr>
                </a:solidFill>
              </a:rPr>
              <a:t>Atos vinculados</a:t>
            </a:r>
            <a:r>
              <a:rPr lang="pt-BR" dirty="0">
                <a:solidFill>
                  <a:schemeClr val="accent1">
                    <a:lumMod val="75000"/>
                  </a:schemeClr>
                </a:solidFill>
              </a:rPr>
              <a:t> </a:t>
            </a:r>
            <a:r>
              <a:rPr lang="pt-BR" dirty="0"/>
              <a:t>são aqueles que a Administração pratica sob a égide de disposição legal que </a:t>
            </a:r>
            <a:r>
              <a:rPr lang="pt-BR" b="1" dirty="0">
                <a:solidFill>
                  <a:schemeClr val="accent1">
                    <a:lumMod val="75000"/>
                  </a:schemeClr>
                </a:solidFill>
              </a:rPr>
              <a:t>predetermina antecipadamente e de modo completo o comportamento único a ser obrigatoriamente adotado</a:t>
            </a:r>
            <a:r>
              <a:rPr lang="pt-BR" dirty="0"/>
              <a:t> perante situação descrita em termos de objetividade absoluta. Destarte, o administrador não dispõe de </a:t>
            </a:r>
            <a:r>
              <a:rPr lang="pt-BR" b="1" dirty="0">
                <a:solidFill>
                  <a:schemeClr val="accent1">
                    <a:lumMod val="75000"/>
                  </a:schemeClr>
                </a:solidFill>
              </a:rPr>
              <a:t>margem de liberdade </a:t>
            </a:r>
            <a:r>
              <a:rPr lang="pt-BR" dirty="0"/>
              <a:t>alguma para interferir com qualquer espécie de subjetivismo quando da prática do ato. Exemplo: aposentadoria, a pedido, de servidor </a:t>
            </a:r>
          </a:p>
          <a:p>
            <a:pPr algn="just"/>
            <a:r>
              <a:rPr lang="pt-BR" dirty="0">
                <a:solidFill>
                  <a:schemeClr val="accent1">
                    <a:lumMod val="75000"/>
                  </a:schemeClr>
                </a:solidFill>
              </a:rPr>
              <a:t>“</a:t>
            </a:r>
            <a:r>
              <a:rPr lang="pt-BR" b="1" dirty="0">
                <a:solidFill>
                  <a:schemeClr val="accent1">
                    <a:lumMod val="75000"/>
                  </a:schemeClr>
                </a:solidFill>
              </a:rPr>
              <a:t>Atos discricionários</a:t>
            </a:r>
            <a:r>
              <a:rPr lang="pt-BR" dirty="0">
                <a:solidFill>
                  <a:schemeClr val="accent1">
                    <a:lumMod val="75000"/>
                  </a:schemeClr>
                </a:solidFill>
              </a:rPr>
              <a:t> </a:t>
            </a:r>
            <a:r>
              <a:rPr lang="pt-BR" dirty="0"/>
              <a:t>são aqueles cuja prática exige do administrador, por força da maneira como a lei regulou a matéria, que </a:t>
            </a:r>
            <a:r>
              <a:rPr lang="pt-BR" b="1" dirty="0">
                <a:solidFill>
                  <a:schemeClr val="accent1">
                    <a:lumMod val="75000"/>
                  </a:schemeClr>
                </a:solidFill>
              </a:rPr>
              <a:t>sopese as circunstâncias concretas do caso</a:t>
            </a:r>
            <a:r>
              <a:rPr lang="pt-BR" dirty="0"/>
              <a:t>, de tal modo que seja inevitável uma apreciação subjetiva sua quanto à melhor maneira de proceder para correto atendimento à finalidade legal”</a:t>
            </a:r>
          </a:p>
        </p:txBody>
      </p:sp>
    </p:spTree>
    <p:extLst>
      <p:ext uri="{BB962C8B-B14F-4D97-AF65-F5344CB8AC3E}">
        <p14:creationId xmlns:p14="http://schemas.microsoft.com/office/powerpoint/2010/main" val="4178294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77500" lnSpcReduction="20000"/>
          </a:bodyPr>
          <a:lstStyle/>
          <a:p>
            <a:pPr algn="just"/>
            <a:r>
              <a:rPr lang="pt-BR" dirty="0"/>
              <a:t>Quanto à formação do ato:</a:t>
            </a:r>
          </a:p>
          <a:p>
            <a:pPr algn="just"/>
            <a:r>
              <a:rPr lang="pt-BR" b="1" dirty="0">
                <a:solidFill>
                  <a:schemeClr val="accent1">
                    <a:lumMod val="75000"/>
                  </a:schemeClr>
                </a:solidFill>
              </a:rPr>
              <a:t>Ato simples </a:t>
            </a:r>
            <a:r>
              <a:rPr lang="pt-BR" dirty="0"/>
              <a:t>é o que resulta da manifestação de vontade de um </a:t>
            </a:r>
            <a:r>
              <a:rPr lang="pt-BR" b="1" dirty="0">
                <a:solidFill>
                  <a:schemeClr val="accent1">
                    <a:lumMod val="75000"/>
                  </a:schemeClr>
                </a:solidFill>
              </a:rPr>
              <a:t>único órgão, unipessoal ou colegiado</a:t>
            </a:r>
            <a:r>
              <a:rPr lang="pt-BR" dirty="0"/>
              <a:t>. Ele estará completo somente com essa manifestação, não dependendo de outras, concomitantes ou posteriores, para que seja considerado perfeito e, em princípio esteja apto a produzir seus efeitos.</a:t>
            </a:r>
          </a:p>
          <a:p>
            <a:pPr algn="just"/>
            <a:r>
              <a:rPr lang="pt-BR" b="1" dirty="0">
                <a:solidFill>
                  <a:schemeClr val="accent1">
                    <a:lumMod val="75000"/>
                  </a:schemeClr>
                </a:solidFill>
              </a:rPr>
              <a:t>Ato complexo </a:t>
            </a:r>
            <a:r>
              <a:rPr lang="pt-BR" dirty="0"/>
              <a:t>é o que se forma pela conjugação de vontades </a:t>
            </a:r>
            <a:r>
              <a:rPr lang="pt-BR" b="1" dirty="0">
                <a:solidFill>
                  <a:schemeClr val="accent1">
                    <a:lumMod val="75000"/>
                  </a:schemeClr>
                </a:solidFill>
              </a:rPr>
              <a:t>de mais de um órgão administrativo</a:t>
            </a:r>
            <a:r>
              <a:rPr lang="pt-BR" dirty="0"/>
              <a:t>. Há certa autonomia entre os órgãos, ou conteúdo próprio, em cada uma das manifestações. Ex.: investidura do </a:t>
            </a:r>
            <a:r>
              <a:rPr lang="pt-BR" b="1" dirty="0">
                <a:solidFill>
                  <a:schemeClr val="accent1">
                    <a:lumMod val="75000"/>
                  </a:schemeClr>
                </a:solidFill>
              </a:rPr>
              <a:t>Ministro do STF</a:t>
            </a:r>
            <a:r>
              <a:rPr lang="pt-BR" dirty="0"/>
              <a:t> se inicia com a escolha do Presidente da República; passa, após, pela aferição do </a:t>
            </a:r>
            <a:r>
              <a:rPr lang="pt-BR" b="1" dirty="0">
                <a:solidFill>
                  <a:schemeClr val="accent1">
                    <a:lumMod val="75000"/>
                  </a:schemeClr>
                </a:solidFill>
              </a:rPr>
              <a:t>Senado </a:t>
            </a:r>
            <a:r>
              <a:rPr lang="pt-BR" dirty="0"/>
              <a:t>Federal; e culmina com a nomeação – art. 101, § único da CF.</a:t>
            </a:r>
          </a:p>
          <a:p>
            <a:pPr algn="just"/>
            <a:r>
              <a:rPr lang="pt-BR" b="1" dirty="0">
                <a:solidFill>
                  <a:schemeClr val="accent1">
                    <a:lumMod val="75000"/>
                  </a:schemeClr>
                </a:solidFill>
              </a:rPr>
              <a:t>Ato composto</a:t>
            </a:r>
            <a:r>
              <a:rPr lang="pt-BR" dirty="0"/>
              <a:t>. É o que resulta da </a:t>
            </a:r>
            <a:r>
              <a:rPr lang="pt-BR" b="1" dirty="0">
                <a:solidFill>
                  <a:schemeClr val="accent1">
                    <a:lumMod val="75000"/>
                  </a:schemeClr>
                </a:solidFill>
              </a:rPr>
              <a:t>vontade única de um órgão</a:t>
            </a:r>
            <a:r>
              <a:rPr lang="pt-BR" dirty="0"/>
              <a:t>, mas </a:t>
            </a:r>
            <a:r>
              <a:rPr lang="pt-BR" b="1" dirty="0">
                <a:solidFill>
                  <a:schemeClr val="accent1">
                    <a:lumMod val="75000"/>
                  </a:schemeClr>
                </a:solidFill>
              </a:rPr>
              <a:t>depende da verificação por parte de outro</a:t>
            </a:r>
            <a:r>
              <a:rPr lang="pt-BR" dirty="0"/>
              <a:t>, para se tornar exequível. A função desse segundo órgão é meramente instrumental, e seu efeito é justamente </a:t>
            </a:r>
            <a:r>
              <a:rPr lang="pt-BR" b="1" dirty="0">
                <a:solidFill>
                  <a:schemeClr val="accent1">
                    <a:lumMod val="75000"/>
                  </a:schemeClr>
                </a:solidFill>
              </a:rPr>
              <a:t>tornar eficaz o ato principal</a:t>
            </a:r>
            <a:r>
              <a:rPr lang="pt-BR" dirty="0"/>
              <a:t>. </a:t>
            </a:r>
          </a:p>
        </p:txBody>
      </p:sp>
    </p:spTree>
    <p:extLst>
      <p:ext uri="{BB962C8B-B14F-4D97-AF65-F5344CB8AC3E}">
        <p14:creationId xmlns:p14="http://schemas.microsoft.com/office/powerpoint/2010/main" val="1552913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lvl="0"/>
            <a:r>
              <a:rPr lang="pt-BR" b="1" dirty="0"/>
              <a:t>Atos Administrativos. Introdução. Conceito</a:t>
            </a:r>
            <a:endParaRPr lang="pt-BR" dirty="0"/>
          </a:p>
          <a:p>
            <a:pPr algn="just"/>
            <a:endParaRPr lang="pt-BR" dirty="0"/>
          </a:p>
          <a:p>
            <a:pPr algn="just"/>
            <a:r>
              <a:rPr lang="pt-BR" dirty="0"/>
              <a:t>“Ato administrativo é toda </a:t>
            </a:r>
            <a:r>
              <a:rPr lang="pt-BR" b="1" u="sng" dirty="0">
                <a:solidFill>
                  <a:schemeClr val="accent1">
                    <a:lumMod val="75000"/>
                  </a:schemeClr>
                </a:solidFill>
              </a:rPr>
              <a:t>manifestação unilateral </a:t>
            </a:r>
            <a:r>
              <a:rPr lang="pt-BR" dirty="0"/>
              <a:t>de vontade da Administração Pública que, agindo nesta qualidade, tenha por fim imediato </a:t>
            </a:r>
            <a:r>
              <a:rPr lang="pt-BR" b="1" dirty="0">
                <a:solidFill>
                  <a:schemeClr val="accent1">
                    <a:lumMod val="75000"/>
                  </a:schemeClr>
                </a:solidFill>
              </a:rPr>
              <a:t>adquirir, resguardar, transferir, modificar, extinguir e declarar direitos, ou impor obrigações</a:t>
            </a:r>
            <a:r>
              <a:rPr lang="pt-BR" dirty="0"/>
              <a:t> aos administrados ou a si própria”. (Hely Lopes Meirelles)</a:t>
            </a:r>
          </a:p>
        </p:txBody>
      </p:sp>
    </p:spTree>
    <p:extLst>
      <p:ext uri="{BB962C8B-B14F-4D97-AF65-F5344CB8AC3E}">
        <p14:creationId xmlns:p14="http://schemas.microsoft.com/office/powerpoint/2010/main" val="1785487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70000" lnSpcReduction="20000"/>
          </a:bodyPr>
          <a:lstStyle/>
          <a:p>
            <a:r>
              <a:rPr lang="pt-BR" b="1" dirty="0"/>
              <a:t>Espécies de atos administrativos</a:t>
            </a:r>
            <a:endParaRPr lang="pt-BR" dirty="0"/>
          </a:p>
          <a:p>
            <a:pPr marL="0" indent="0" algn="just">
              <a:buNone/>
            </a:pPr>
            <a:r>
              <a:rPr lang="pt-BR" dirty="0"/>
              <a:t> </a:t>
            </a:r>
          </a:p>
          <a:p>
            <a:pPr algn="just"/>
            <a:r>
              <a:rPr lang="pt-BR" b="1" dirty="0">
                <a:solidFill>
                  <a:schemeClr val="accent1">
                    <a:lumMod val="75000"/>
                  </a:schemeClr>
                </a:solidFill>
              </a:rPr>
              <a:t>ATOS NORMATIVOS </a:t>
            </a:r>
            <a:r>
              <a:rPr lang="pt-BR" dirty="0"/>
              <a:t>- São aqueles que contém um </a:t>
            </a:r>
            <a:r>
              <a:rPr lang="pt-BR" b="1" dirty="0">
                <a:solidFill>
                  <a:schemeClr val="accent1">
                    <a:lumMod val="75000"/>
                  </a:schemeClr>
                </a:solidFill>
              </a:rPr>
              <a:t>comando geral </a:t>
            </a:r>
            <a:r>
              <a:rPr lang="pt-BR" dirty="0"/>
              <a:t>do Executivo, visando à correta aplicação da lei.  O objetivo imediato de tais atos é </a:t>
            </a:r>
            <a:r>
              <a:rPr lang="pt-BR" b="1" dirty="0">
                <a:solidFill>
                  <a:schemeClr val="accent1">
                    <a:lumMod val="75000"/>
                  </a:schemeClr>
                </a:solidFill>
              </a:rPr>
              <a:t>explicitar a norma legal </a:t>
            </a:r>
            <a:r>
              <a:rPr lang="pt-BR" dirty="0"/>
              <a:t>a ser observada pela Administração e pelos administrados. A essa categoria pertencem os:</a:t>
            </a:r>
          </a:p>
          <a:p>
            <a:pPr lvl="0" algn="just"/>
            <a:r>
              <a:rPr lang="pt-BR" dirty="0"/>
              <a:t>Decretos regulamentares.</a:t>
            </a:r>
          </a:p>
          <a:p>
            <a:pPr lvl="0" algn="just"/>
            <a:r>
              <a:rPr lang="pt-BR" dirty="0"/>
              <a:t>Instrução normativa. São atos expedidos pelos Ministros de Estado para a execução das leis (CF, art. 87, § único, II), sendo usada também por outros órgãos superiores para o mesmo fim.</a:t>
            </a:r>
          </a:p>
          <a:p>
            <a:pPr lvl="0" algn="just"/>
            <a:r>
              <a:rPr lang="pt-BR" dirty="0"/>
              <a:t>Regimentos. </a:t>
            </a:r>
          </a:p>
          <a:p>
            <a:pPr lvl="0" algn="just"/>
            <a:r>
              <a:rPr lang="pt-BR" dirty="0"/>
              <a:t>Resoluções. Atos individuais, emanados de autoridades de elevado escalão administrativo, por exemplo Ministro de Estado. São matérias das resoluções todas as que se inserem na competência específica dos agentes ou pessoas jurídicas responsáveis por sua expedição.</a:t>
            </a:r>
          </a:p>
          <a:p>
            <a:pPr lvl="0" algn="just"/>
            <a:r>
              <a:rPr lang="pt-BR" dirty="0"/>
              <a:t>Deliberações. Oriundos, em regra, de órgãos colegiados, como conselhos, comissões etc. </a:t>
            </a:r>
          </a:p>
          <a:p>
            <a:pPr lvl="0" algn="just"/>
            <a:r>
              <a:rPr lang="pt-BR" dirty="0"/>
              <a:t>Portarias de conteúdo geral. </a:t>
            </a:r>
          </a:p>
          <a:p>
            <a:pPr lvl="0"/>
            <a:endParaRPr lang="pt-BR" dirty="0"/>
          </a:p>
        </p:txBody>
      </p:sp>
    </p:spTree>
    <p:extLst>
      <p:ext uri="{BB962C8B-B14F-4D97-AF65-F5344CB8AC3E}">
        <p14:creationId xmlns:p14="http://schemas.microsoft.com/office/powerpoint/2010/main" val="698380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77500" lnSpcReduction="20000"/>
          </a:bodyPr>
          <a:lstStyle/>
          <a:p>
            <a:pPr algn="just"/>
            <a:r>
              <a:rPr lang="pt-BR" b="1" dirty="0">
                <a:solidFill>
                  <a:schemeClr val="accent1">
                    <a:lumMod val="75000"/>
                  </a:schemeClr>
                </a:solidFill>
              </a:rPr>
              <a:t>ATOS ORDINATÓRIOS </a:t>
            </a:r>
            <a:r>
              <a:rPr lang="pt-BR" dirty="0"/>
              <a:t>- visam a disciplinar </a:t>
            </a:r>
            <a:r>
              <a:rPr lang="pt-BR" b="1" dirty="0">
                <a:solidFill>
                  <a:schemeClr val="accent1">
                    <a:lumMod val="75000"/>
                  </a:schemeClr>
                </a:solidFill>
              </a:rPr>
              <a:t>o funcionamento da Administração </a:t>
            </a:r>
            <a:r>
              <a:rPr lang="pt-BR" dirty="0"/>
              <a:t>e a </a:t>
            </a:r>
            <a:r>
              <a:rPr lang="pt-BR" b="1" dirty="0">
                <a:solidFill>
                  <a:schemeClr val="accent1">
                    <a:lumMod val="75000"/>
                  </a:schemeClr>
                </a:solidFill>
              </a:rPr>
              <a:t>conduta funcional de seus agentes</a:t>
            </a:r>
            <a:r>
              <a:rPr lang="pt-BR" dirty="0"/>
              <a:t>. Tais atos emanam do poder </a:t>
            </a:r>
            <a:r>
              <a:rPr lang="pt-BR" b="1" dirty="0">
                <a:solidFill>
                  <a:schemeClr val="accent1">
                    <a:lumMod val="75000"/>
                  </a:schemeClr>
                </a:solidFill>
              </a:rPr>
              <a:t>hierárquico.</a:t>
            </a:r>
          </a:p>
          <a:p>
            <a:pPr algn="just"/>
            <a:r>
              <a:rPr lang="pt-BR" dirty="0"/>
              <a:t>Instruções – ordens escritas e gerais a respeito do modo e forma de execução de determinado serviço público.</a:t>
            </a:r>
          </a:p>
          <a:p>
            <a:pPr lvl="0" algn="just"/>
            <a:r>
              <a:rPr lang="pt-BR" dirty="0"/>
              <a:t>Circulares – ordens escritas de caráter uniforme, expedidas a determinados agentes incumbidos de certo serviço. São de </a:t>
            </a:r>
            <a:r>
              <a:rPr lang="pt-BR" b="1" dirty="0">
                <a:solidFill>
                  <a:schemeClr val="accent1">
                    <a:lumMod val="75000"/>
                  </a:schemeClr>
                </a:solidFill>
              </a:rPr>
              <a:t>menor generalidade</a:t>
            </a:r>
            <a:r>
              <a:rPr lang="pt-BR" dirty="0"/>
              <a:t> que as instruções, embora colimem o mesmo objetivo.</a:t>
            </a:r>
          </a:p>
          <a:p>
            <a:pPr lvl="0" algn="just"/>
            <a:r>
              <a:rPr lang="pt-BR" dirty="0"/>
              <a:t>Portarias – atos pelos quais os chefes </a:t>
            </a:r>
            <a:r>
              <a:rPr lang="pt-BR" b="1" dirty="0">
                <a:solidFill>
                  <a:schemeClr val="accent1">
                    <a:lumMod val="75000"/>
                  </a:schemeClr>
                </a:solidFill>
              </a:rPr>
              <a:t>expedem determinações </a:t>
            </a:r>
            <a:r>
              <a:rPr lang="pt-BR" dirty="0"/>
              <a:t>gerais ou especiais a seus </a:t>
            </a:r>
            <a:r>
              <a:rPr lang="pt-BR" b="1" dirty="0">
                <a:solidFill>
                  <a:schemeClr val="accent1">
                    <a:lumMod val="75000"/>
                  </a:schemeClr>
                </a:solidFill>
              </a:rPr>
              <a:t>subordinados</a:t>
            </a:r>
            <a:r>
              <a:rPr lang="pt-BR" dirty="0"/>
              <a:t>, ou designam servidores para funções e cargos secundários. </a:t>
            </a:r>
          </a:p>
          <a:p>
            <a:pPr lvl="0" algn="just"/>
            <a:r>
              <a:rPr lang="pt-BR" dirty="0"/>
              <a:t>Ordens de serviço – determinações especiais dirigidas aos </a:t>
            </a:r>
            <a:r>
              <a:rPr lang="pt-BR" b="1" dirty="0">
                <a:solidFill>
                  <a:schemeClr val="accent1">
                    <a:lumMod val="75000"/>
                  </a:schemeClr>
                </a:solidFill>
              </a:rPr>
              <a:t>responsáveis por obras ou serviços públicos autorizando seu início</a:t>
            </a:r>
            <a:r>
              <a:rPr lang="pt-BR" dirty="0"/>
              <a:t>, ou contendo imposições de caráter administrativo, ou especificações técnicas sobre o modo e forma de sua realização. </a:t>
            </a:r>
          </a:p>
          <a:p>
            <a:pPr lvl="0" algn="just"/>
            <a:r>
              <a:rPr lang="pt-BR" dirty="0"/>
              <a:t>Ofícios – </a:t>
            </a:r>
            <a:r>
              <a:rPr lang="pt-BR" b="1" dirty="0">
                <a:solidFill>
                  <a:schemeClr val="accent1">
                    <a:lumMod val="75000"/>
                  </a:schemeClr>
                </a:solidFill>
              </a:rPr>
              <a:t>comunicações escritas</a:t>
            </a:r>
            <a:r>
              <a:rPr lang="pt-BR" dirty="0"/>
              <a:t> que as autoridades fazem entre si, entre subordinados e superiores.</a:t>
            </a:r>
          </a:p>
        </p:txBody>
      </p:sp>
    </p:spTree>
    <p:extLst>
      <p:ext uri="{BB962C8B-B14F-4D97-AF65-F5344CB8AC3E}">
        <p14:creationId xmlns:p14="http://schemas.microsoft.com/office/powerpoint/2010/main" val="3686237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b="1" dirty="0">
                <a:solidFill>
                  <a:schemeClr val="accent1">
                    <a:lumMod val="75000"/>
                  </a:schemeClr>
                </a:solidFill>
              </a:rPr>
              <a:t>ATOS NEGOCIAIS </a:t>
            </a:r>
            <a:r>
              <a:rPr lang="pt-BR" dirty="0"/>
              <a:t>– Atos  administrativos negociais são todos aqueles que contêm uma declaração de vontade da Administração apta a </a:t>
            </a:r>
            <a:r>
              <a:rPr lang="pt-BR" b="1" dirty="0">
                <a:solidFill>
                  <a:schemeClr val="accent1">
                    <a:lumMod val="75000"/>
                  </a:schemeClr>
                </a:solidFill>
              </a:rPr>
              <a:t>concretizar determinado negócio jurídico </a:t>
            </a:r>
            <a:r>
              <a:rPr lang="pt-BR" dirty="0"/>
              <a:t>ou a deferir certa </a:t>
            </a:r>
            <a:r>
              <a:rPr lang="pt-BR" b="1" dirty="0">
                <a:solidFill>
                  <a:schemeClr val="accent1">
                    <a:lumMod val="75000"/>
                  </a:schemeClr>
                </a:solidFill>
              </a:rPr>
              <a:t>faculdade ao particular</a:t>
            </a:r>
            <a:r>
              <a:rPr lang="pt-BR" dirty="0"/>
              <a:t>, nas condições impostas ou consentidas pelo Poder Público. </a:t>
            </a:r>
            <a:r>
              <a:rPr lang="pt-BR" b="1" dirty="0">
                <a:solidFill>
                  <a:schemeClr val="accent1">
                    <a:lumMod val="75000"/>
                  </a:schemeClr>
                </a:solidFill>
              </a:rPr>
              <a:t>Não há imperatividade ou </a:t>
            </a:r>
            <a:r>
              <a:rPr lang="pt-BR" b="1" dirty="0" err="1">
                <a:solidFill>
                  <a:schemeClr val="accent1">
                    <a:lumMod val="75000"/>
                  </a:schemeClr>
                </a:solidFill>
              </a:rPr>
              <a:t>coercitividade</a:t>
            </a:r>
            <a:r>
              <a:rPr lang="pt-BR" b="1" dirty="0">
                <a:solidFill>
                  <a:schemeClr val="accent1">
                    <a:lumMod val="75000"/>
                  </a:schemeClr>
                </a:solidFill>
              </a:rPr>
              <a:t> </a:t>
            </a:r>
            <a:r>
              <a:rPr lang="pt-BR" dirty="0"/>
              <a:t>nesses atos. </a:t>
            </a:r>
          </a:p>
          <a:p>
            <a:pPr algn="just"/>
            <a:endParaRPr lang="pt-BR" dirty="0"/>
          </a:p>
          <a:p>
            <a:pPr algn="just"/>
            <a:r>
              <a:rPr lang="pt-BR" b="1" dirty="0">
                <a:solidFill>
                  <a:schemeClr val="accent1">
                    <a:lumMod val="75000"/>
                  </a:schemeClr>
                </a:solidFill>
              </a:rPr>
              <a:t>Não são contratos</a:t>
            </a:r>
            <a:r>
              <a:rPr lang="pt-BR" dirty="0"/>
              <a:t>, mas sim, atos que coincidem com a pretensão do particular. </a:t>
            </a:r>
          </a:p>
        </p:txBody>
      </p:sp>
    </p:spTree>
    <p:extLst>
      <p:ext uri="{BB962C8B-B14F-4D97-AF65-F5344CB8AC3E}">
        <p14:creationId xmlns:p14="http://schemas.microsoft.com/office/powerpoint/2010/main" val="4024726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Autofit/>
          </a:bodyPr>
          <a:lstStyle/>
          <a:p>
            <a:pPr algn="just"/>
            <a:r>
              <a:rPr lang="pt-BR" sz="2000" b="1" dirty="0">
                <a:solidFill>
                  <a:schemeClr val="accent1">
                    <a:lumMod val="75000"/>
                  </a:schemeClr>
                </a:solidFill>
              </a:rPr>
              <a:t>Licenças</a:t>
            </a:r>
            <a:r>
              <a:rPr lang="pt-BR" sz="2000" dirty="0"/>
              <a:t>. Ato vinculado e, em princípio, definitivo. Uma vez atendidas as exigências legais, deve ser concedida, existindo direito subjetivo do particular à sua obtenção. Ex.: construção de obras, exercício de profissão, licença para dirigir etc.</a:t>
            </a:r>
          </a:p>
          <a:p>
            <a:pPr marL="0" indent="0" algn="just">
              <a:buNone/>
            </a:pPr>
            <a:endParaRPr lang="pt-BR" sz="2000" dirty="0"/>
          </a:p>
          <a:p>
            <a:pPr lvl="0" algn="just"/>
            <a:r>
              <a:rPr lang="pt-BR" sz="2000" b="1" dirty="0">
                <a:solidFill>
                  <a:schemeClr val="accent1">
                    <a:lumMod val="75000"/>
                  </a:schemeClr>
                </a:solidFill>
              </a:rPr>
              <a:t>Autorização. </a:t>
            </a:r>
            <a:r>
              <a:rPr lang="pt-BR" sz="2000" dirty="0"/>
              <a:t>Ato discricionário e precário. Atividades </a:t>
            </a:r>
            <a:r>
              <a:rPr lang="pt-BR" sz="2000" b="1" u="sng" dirty="0"/>
              <a:t>predominantemente particulares</a:t>
            </a:r>
            <a:r>
              <a:rPr lang="pt-BR" sz="2000" dirty="0"/>
              <a:t>. Ex.: autorização de porte de arma; uso de bem público – feira, bancas de jornais </a:t>
            </a:r>
            <a:r>
              <a:rPr lang="pt-BR" sz="2000" dirty="0" err="1"/>
              <a:t>etc</a:t>
            </a:r>
            <a:r>
              <a:rPr lang="pt-BR" sz="2000" dirty="0"/>
              <a:t>; </a:t>
            </a:r>
          </a:p>
          <a:p>
            <a:pPr marL="0" lvl="0" indent="0" algn="just">
              <a:buNone/>
            </a:pPr>
            <a:endParaRPr lang="pt-BR" sz="2000" dirty="0"/>
          </a:p>
          <a:p>
            <a:pPr lvl="0" algn="just"/>
            <a:r>
              <a:rPr lang="pt-BR" sz="2000" b="1" dirty="0">
                <a:solidFill>
                  <a:schemeClr val="accent1">
                    <a:lumMod val="75000"/>
                  </a:schemeClr>
                </a:solidFill>
              </a:rPr>
              <a:t>Permissão. </a:t>
            </a:r>
            <a:r>
              <a:rPr lang="pt-BR" sz="2000" dirty="0"/>
              <a:t>Ato discricionário e precário. Atividades </a:t>
            </a:r>
            <a:r>
              <a:rPr lang="pt-BR" sz="2000" b="1" u="sng" dirty="0"/>
              <a:t>predominantemente públicos</a:t>
            </a:r>
            <a:r>
              <a:rPr lang="pt-BR" sz="2000" dirty="0"/>
              <a:t>. Exploração de serviço público – taxi. </a:t>
            </a:r>
          </a:p>
          <a:p>
            <a:pPr lvl="0" algn="just"/>
            <a:endParaRPr lang="pt-BR" sz="2000" dirty="0"/>
          </a:p>
          <a:p>
            <a:pPr lvl="0" algn="just"/>
            <a:endParaRPr lang="pt-BR" sz="2000" dirty="0"/>
          </a:p>
          <a:p>
            <a:pPr lvl="0" algn="just"/>
            <a:endParaRPr lang="pt-BR" sz="2000" dirty="0"/>
          </a:p>
          <a:p>
            <a:pPr lvl="0" algn="just"/>
            <a:endParaRPr lang="pt-BR" sz="2000" dirty="0"/>
          </a:p>
        </p:txBody>
      </p:sp>
    </p:spTree>
    <p:extLst>
      <p:ext uri="{BB962C8B-B14F-4D97-AF65-F5344CB8AC3E}">
        <p14:creationId xmlns:p14="http://schemas.microsoft.com/office/powerpoint/2010/main" val="3631672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85000" lnSpcReduction="20000"/>
          </a:bodyPr>
          <a:lstStyle/>
          <a:p>
            <a:pPr algn="just"/>
            <a:r>
              <a:rPr lang="pt-BR" b="1" dirty="0">
                <a:solidFill>
                  <a:schemeClr val="accent1">
                    <a:lumMod val="75000"/>
                  </a:schemeClr>
                </a:solidFill>
              </a:rPr>
              <a:t>ATOS ENUNCIATIVOS </a:t>
            </a:r>
            <a:r>
              <a:rPr lang="pt-BR" dirty="0"/>
              <a:t>– Atos administrativos enunciativos são todos aqueles em que a Administração se limita a </a:t>
            </a:r>
            <a:r>
              <a:rPr lang="pt-BR" b="1" dirty="0">
                <a:solidFill>
                  <a:schemeClr val="accent1">
                    <a:lumMod val="75000"/>
                  </a:schemeClr>
                </a:solidFill>
              </a:rPr>
              <a:t>certificar ou a atestar um fato, ou emitir uma opinião sobre determinado assunto, sem se vincular </a:t>
            </a:r>
            <a:r>
              <a:rPr lang="pt-BR" dirty="0"/>
              <a:t>ao seu enunciado. Dentre os atos mais comuns dessa espécie estão:</a:t>
            </a:r>
          </a:p>
          <a:p>
            <a:pPr marL="0" indent="0" algn="just">
              <a:buNone/>
            </a:pPr>
            <a:endParaRPr lang="pt-BR" dirty="0"/>
          </a:p>
          <a:p>
            <a:pPr lvl="0" algn="just"/>
            <a:r>
              <a:rPr lang="pt-BR" b="1" dirty="0">
                <a:solidFill>
                  <a:schemeClr val="accent1">
                    <a:lumMod val="75000"/>
                  </a:schemeClr>
                </a:solidFill>
              </a:rPr>
              <a:t>Certidões</a:t>
            </a:r>
            <a:r>
              <a:rPr lang="pt-BR" dirty="0"/>
              <a:t>. É uma cópia de um registro constante de algum livro em poder da administração que seja do interesse do administrado requerente.</a:t>
            </a:r>
          </a:p>
          <a:p>
            <a:pPr lvl="0" algn="just"/>
            <a:r>
              <a:rPr lang="pt-BR" b="1" dirty="0">
                <a:solidFill>
                  <a:schemeClr val="accent1">
                    <a:lumMod val="75000"/>
                  </a:schemeClr>
                </a:solidFill>
              </a:rPr>
              <a:t>Atestados.</a:t>
            </a:r>
            <a:r>
              <a:rPr lang="pt-BR" dirty="0"/>
              <a:t> Declaração da Administração referente a uma situação de quem tem conhecimento em razão de atividade de seus órgãos. O fato ou situação declarado no atestado não consta de livro ou arquivo da administração.</a:t>
            </a:r>
          </a:p>
          <a:p>
            <a:pPr lvl="0" algn="just"/>
            <a:r>
              <a:rPr lang="pt-BR" b="1" dirty="0">
                <a:solidFill>
                  <a:schemeClr val="accent1">
                    <a:lumMod val="75000"/>
                  </a:schemeClr>
                </a:solidFill>
              </a:rPr>
              <a:t>Pareceres administrativos</a:t>
            </a:r>
            <a:r>
              <a:rPr lang="pt-BR" dirty="0"/>
              <a:t>. Documento técnico, de caráter opinativo, emitido por órgão especializado na matéria de que trata.</a:t>
            </a:r>
          </a:p>
        </p:txBody>
      </p:sp>
    </p:spTree>
    <p:extLst>
      <p:ext uri="{BB962C8B-B14F-4D97-AF65-F5344CB8AC3E}">
        <p14:creationId xmlns:p14="http://schemas.microsoft.com/office/powerpoint/2010/main" val="4023163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b="1" dirty="0">
                <a:solidFill>
                  <a:schemeClr val="accent1">
                    <a:lumMod val="75000"/>
                  </a:schemeClr>
                </a:solidFill>
              </a:rPr>
              <a:t>ATOS PUNITIVOS </a:t>
            </a:r>
            <a:r>
              <a:rPr lang="pt-BR" dirty="0"/>
              <a:t>– Atos administrativos punitivos são os que contêm uma sanção imposta pela Administração </a:t>
            </a:r>
            <a:r>
              <a:rPr lang="pt-BR" b="1" dirty="0">
                <a:solidFill>
                  <a:schemeClr val="accent1">
                    <a:lumMod val="75000"/>
                  </a:schemeClr>
                </a:solidFill>
              </a:rPr>
              <a:t>àqueles que infringem disposições legais, regulamentares ou ordinatórias</a:t>
            </a:r>
            <a:r>
              <a:rPr lang="pt-BR" dirty="0"/>
              <a:t> dos bens ou serviços públicos. </a:t>
            </a:r>
          </a:p>
          <a:p>
            <a:pPr algn="just"/>
            <a:endParaRPr lang="pt-BR" dirty="0"/>
          </a:p>
          <a:p>
            <a:pPr algn="just"/>
            <a:r>
              <a:rPr lang="pt-BR" dirty="0"/>
              <a:t>Visam a punir e reprimir as infrações administrativas ou a conduta irregular dos servidores ou dos particulares perante a Administração. Exemplos: </a:t>
            </a:r>
            <a:r>
              <a:rPr lang="pt-BR" b="1" dirty="0">
                <a:solidFill>
                  <a:schemeClr val="accent1">
                    <a:lumMod val="75000"/>
                  </a:schemeClr>
                </a:solidFill>
              </a:rPr>
              <a:t>multa, interdição de atividades e a destruição de coisas.</a:t>
            </a:r>
          </a:p>
          <a:p>
            <a:pPr lvl="0"/>
            <a:endParaRPr lang="pt-BR" dirty="0"/>
          </a:p>
        </p:txBody>
      </p:sp>
    </p:spTree>
    <p:extLst>
      <p:ext uri="{BB962C8B-B14F-4D97-AF65-F5344CB8AC3E}">
        <p14:creationId xmlns:p14="http://schemas.microsoft.com/office/powerpoint/2010/main" val="37678918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92500"/>
          </a:bodyPr>
          <a:lstStyle/>
          <a:p>
            <a:pPr lvl="0" algn="just"/>
            <a:r>
              <a:rPr lang="pt-BR" b="1" dirty="0"/>
              <a:t>Desfazimento ou invalidação dos atos administrativos</a:t>
            </a:r>
            <a:endParaRPr lang="pt-BR" dirty="0"/>
          </a:p>
          <a:p>
            <a:pPr marL="0" indent="0" algn="just">
              <a:buNone/>
            </a:pPr>
            <a:r>
              <a:rPr lang="pt-BR" b="1" dirty="0"/>
              <a:t> </a:t>
            </a:r>
            <a:endParaRPr lang="pt-BR" dirty="0"/>
          </a:p>
          <a:p>
            <a:pPr algn="just"/>
            <a:r>
              <a:rPr lang="x-none"/>
              <a:t> O desfazimento do ato poderá ser resultante do reconhecimento de sua </a:t>
            </a:r>
            <a:r>
              <a:rPr lang="x-none" b="1">
                <a:solidFill>
                  <a:schemeClr val="accent1">
                    <a:lumMod val="75000"/>
                  </a:schemeClr>
                </a:solidFill>
              </a:rPr>
              <a:t>ilegitimidade, legalidade (anulação) </a:t>
            </a:r>
            <a:r>
              <a:rPr lang="x-none"/>
              <a:t>ou </a:t>
            </a:r>
            <a:r>
              <a:rPr lang="x-none" b="1">
                <a:solidFill>
                  <a:schemeClr val="accent1">
                    <a:lumMod val="75000"/>
                  </a:schemeClr>
                </a:solidFill>
              </a:rPr>
              <a:t>desnecessidade de sua existência (revogação). </a:t>
            </a:r>
            <a:endParaRPr lang="pt-BR" b="1" dirty="0">
              <a:solidFill>
                <a:schemeClr val="accent1">
                  <a:lumMod val="75000"/>
                </a:schemeClr>
              </a:solidFill>
            </a:endParaRPr>
          </a:p>
          <a:p>
            <a:pPr algn="just"/>
            <a:r>
              <a:rPr lang="x-none"/>
              <a:t>Súmula 473: </a:t>
            </a:r>
            <a:r>
              <a:rPr lang="x-none" i="1"/>
              <a:t>A Administração </a:t>
            </a:r>
            <a:r>
              <a:rPr lang="x-none" b="1" i="1">
                <a:solidFill>
                  <a:schemeClr val="accent1">
                    <a:lumMod val="75000"/>
                  </a:schemeClr>
                </a:solidFill>
              </a:rPr>
              <a:t>pode anular </a:t>
            </a:r>
            <a:r>
              <a:rPr lang="x-none" i="1"/>
              <a:t>seus próprios atos, quando eivados de vícios que os tornem ilegais, porque deles não se originam direitos; ou </a:t>
            </a:r>
            <a:r>
              <a:rPr lang="x-none" b="1" i="1">
                <a:solidFill>
                  <a:schemeClr val="accent1">
                    <a:lumMod val="75000"/>
                  </a:schemeClr>
                </a:solidFill>
              </a:rPr>
              <a:t>revogá-los, por motivo de conveniência ou oportunidade</a:t>
            </a:r>
            <a:r>
              <a:rPr lang="x-none" i="1"/>
              <a:t>, respeitados dos direitos adquiridos, e ressalvada, em todos os casos, a apreciação judicial”.</a:t>
            </a:r>
            <a:endParaRPr lang="pt-BR" dirty="0"/>
          </a:p>
        </p:txBody>
      </p:sp>
    </p:spTree>
    <p:extLst>
      <p:ext uri="{BB962C8B-B14F-4D97-AF65-F5344CB8AC3E}">
        <p14:creationId xmlns:p14="http://schemas.microsoft.com/office/powerpoint/2010/main" val="30202185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sz="3200" b="1" u="sng" dirty="0">
                <a:solidFill>
                  <a:schemeClr val="accent1">
                    <a:lumMod val="75000"/>
                  </a:schemeClr>
                </a:solidFill>
              </a:rPr>
              <a:t>A - Revogação</a:t>
            </a:r>
            <a:r>
              <a:rPr lang="pt-BR" sz="3200" b="1" dirty="0">
                <a:solidFill>
                  <a:schemeClr val="accent1">
                    <a:lumMod val="75000"/>
                  </a:schemeClr>
                </a:solidFill>
              </a:rPr>
              <a:t> </a:t>
            </a:r>
            <a:r>
              <a:rPr lang="pt-BR" sz="3200" dirty="0"/>
              <a:t>é a supressão de um ato administrativo legítimo e eficaz, realizada pela Administração – e somente por ela – por </a:t>
            </a:r>
            <a:r>
              <a:rPr lang="pt-BR" sz="3200" dirty="0">
                <a:solidFill>
                  <a:schemeClr val="accent1">
                    <a:lumMod val="75000"/>
                  </a:schemeClr>
                </a:solidFill>
              </a:rPr>
              <a:t>não mais lhe convir sua existência.</a:t>
            </a:r>
            <a:r>
              <a:rPr lang="pt-BR" sz="3200" dirty="0"/>
              <a:t> </a:t>
            </a:r>
          </a:p>
          <a:p>
            <a:pPr marL="0" indent="0" algn="just">
              <a:buNone/>
            </a:pPr>
            <a:r>
              <a:rPr lang="pt-BR" sz="3200" dirty="0"/>
              <a:t>  </a:t>
            </a:r>
          </a:p>
        </p:txBody>
      </p:sp>
    </p:spTree>
    <p:extLst>
      <p:ext uri="{BB962C8B-B14F-4D97-AF65-F5344CB8AC3E}">
        <p14:creationId xmlns:p14="http://schemas.microsoft.com/office/powerpoint/2010/main" val="19298800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dirty="0">
                <a:solidFill>
                  <a:schemeClr val="accent1">
                    <a:lumMod val="75000"/>
                  </a:schemeClr>
                </a:solidFill>
              </a:rPr>
              <a:t> </a:t>
            </a:r>
            <a:r>
              <a:rPr lang="pt-BR" u="sng" dirty="0">
                <a:solidFill>
                  <a:schemeClr val="accent1">
                    <a:lumMod val="75000"/>
                  </a:schemeClr>
                </a:solidFill>
              </a:rPr>
              <a:t>B - </a:t>
            </a:r>
            <a:r>
              <a:rPr lang="pt-BR" b="1" u="sng" dirty="0">
                <a:solidFill>
                  <a:schemeClr val="accent1">
                    <a:lumMod val="75000"/>
                  </a:schemeClr>
                </a:solidFill>
              </a:rPr>
              <a:t>Anulação</a:t>
            </a:r>
            <a:r>
              <a:rPr lang="pt-BR" dirty="0">
                <a:solidFill>
                  <a:schemeClr val="accent1">
                    <a:lumMod val="75000"/>
                  </a:schemeClr>
                </a:solidFill>
              </a:rPr>
              <a:t> </a:t>
            </a:r>
            <a:r>
              <a:rPr lang="pt-BR" dirty="0"/>
              <a:t>é a declaração de invalidade de um ato administrativo </a:t>
            </a:r>
            <a:r>
              <a:rPr lang="pt-BR" b="1" dirty="0">
                <a:solidFill>
                  <a:schemeClr val="accent1">
                    <a:lumMod val="75000"/>
                  </a:schemeClr>
                </a:solidFill>
              </a:rPr>
              <a:t>ilegal, feita pela própria Administração ou pelo Poder Judiciário</a:t>
            </a:r>
            <a:r>
              <a:rPr lang="pt-BR" dirty="0"/>
              <a:t>. Baseia-se, portanto, em razões de </a:t>
            </a:r>
            <a:r>
              <a:rPr lang="pt-BR" i="1" dirty="0"/>
              <a:t>legalidade</a:t>
            </a:r>
            <a:r>
              <a:rPr lang="pt-BR" dirty="0"/>
              <a:t>.</a:t>
            </a:r>
          </a:p>
          <a:p>
            <a:pPr marL="0" indent="0" algn="just">
              <a:buNone/>
            </a:pPr>
            <a:r>
              <a:rPr lang="pt-BR" dirty="0"/>
              <a:t>  </a:t>
            </a:r>
          </a:p>
        </p:txBody>
      </p:sp>
    </p:spTree>
    <p:extLst>
      <p:ext uri="{BB962C8B-B14F-4D97-AF65-F5344CB8AC3E}">
        <p14:creationId xmlns:p14="http://schemas.microsoft.com/office/powerpoint/2010/main" val="647060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92500" lnSpcReduction="10000"/>
          </a:bodyPr>
          <a:lstStyle/>
          <a:p>
            <a:pPr algn="just"/>
            <a:r>
              <a:rPr lang="x-none" b="1"/>
              <a:t>Convalidação</a:t>
            </a:r>
            <a:r>
              <a:rPr lang="x-none"/>
              <a:t> – Estabelece o art. 55 da Lei 9.784/99 que</a:t>
            </a:r>
            <a:r>
              <a:rPr lang="x-none" i="1"/>
              <a:t> “em decisão na qual se evidencia </a:t>
            </a:r>
            <a:r>
              <a:rPr lang="x-none" b="1" i="1">
                <a:solidFill>
                  <a:schemeClr val="accent1">
                    <a:lumMod val="75000"/>
                  </a:schemeClr>
                </a:solidFill>
              </a:rPr>
              <a:t>não acarretarem lesão ao interesse público nem prejuízo a terceiros</a:t>
            </a:r>
            <a:r>
              <a:rPr lang="x-none" i="1"/>
              <a:t>, os atos administrativos que apresentarem defeitos sanáveis poderão ser convalidados pela própria Administração”.</a:t>
            </a:r>
            <a:r>
              <a:rPr lang="x-none"/>
              <a:t> O artigo 54 da mesma lei trata da convalidação pelo decurso de prazo – 05 anos.</a:t>
            </a:r>
            <a:endParaRPr lang="pt-BR" i="1" dirty="0"/>
          </a:p>
          <a:p>
            <a:pPr marL="0" indent="0" algn="just">
              <a:buNone/>
            </a:pPr>
            <a:r>
              <a:rPr lang="x-none"/>
              <a:t> </a:t>
            </a:r>
            <a:endParaRPr lang="pt-BR" i="1" dirty="0"/>
          </a:p>
          <a:p>
            <a:pPr algn="just"/>
            <a:r>
              <a:rPr lang="x-none"/>
              <a:t>Nessas hipóteses excepcionais é que o administrador público poderá (faculdade), obedecidos os princípios da </a:t>
            </a:r>
            <a:r>
              <a:rPr lang="x-none" b="1">
                <a:solidFill>
                  <a:schemeClr val="accent1">
                    <a:lumMod val="75000"/>
                  </a:schemeClr>
                </a:solidFill>
              </a:rPr>
              <a:t>motivação, da moralidade e da impessoalidade </a:t>
            </a:r>
            <a:r>
              <a:rPr lang="x-none"/>
              <a:t>valorar a conveniência e a oportunidade de convalidar certo ato.</a:t>
            </a:r>
            <a:endParaRPr lang="pt-BR" i="1" dirty="0"/>
          </a:p>
        </p:txBody>
      </p:sp>
    </p:spTree>
    <p:extLst>
      <p:ext uri="{BB962C8B-B14F-4D97-AF65-F5344CB8AC3E}">
        <p14:creationId xmlns:p14="http://schemas.microsoft.com/office/powerpoint/2010/main" val="1964674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r>
              <a:rPr lang="x-none" b="1"/>
              <a:t>OBSERVAÇÕES IMPORTANTES</a:t>
            </a:r>
            <a:endParaRPr lang="pt-BR" b="1" dirty="0"/>
          </a:p>
          <a:p>
            <a:pPr algn="just"/>
            <a:r>
              <a:rPr lang="pt-BR" dirty="0"/>
              <a:t>O ato administrativo é </a:t>
            </a:r>
            <a:r>
              <a:rPr lang="pt-BR" b="1" dirty="0">
                <a:solidFill>
                  <a:schemeClr val="accent1">
                    <a:lumMod val="75000"/>
                  </a:schemeClr>
                </a:solidFill>
              </a:rPr>
              <a:t>unilateral;</a:t>
            </a:r>
            <a:r>
              <a:rPr lang="pt-BR" dirty="0"/>
              <a:t> os contratos são atos bilaterais.</a:t>
            </a:r>
          </a:p>
          <a:p>
            <a:pPr algn="just"/>
            <a:r>
              <a:rPr lang="pt-BR" dirty="0"/>
              <a:t>A Administração deve estar agindo nessa qualidade, usando </a:t>
            </a:r>
            <a:r>
              <a:rPr lang="pt-BR" b="1" dirty="0">
                <a:solidFill>
                  <a:schemeClr val="accent1">
                    <a:lumMod val="75000"/>
                  </a:schemeClr>
                </a:solidFill>
              </a:rPr>
              <a:t>sua supremacia</a:t>
            </a:r>
            <a:r>
              <a:rPr lang="pt-BR" dirty="0"/>
              <a:t>, suas prerrogativas, próprias do regime jurídico administrativo.</a:t>
            </a:r>
          </a:p>
          <a:p>
            <a:pPr algn="just"/>
            <a:r>
              <a:rPr lang="pt-BR" dirty="0"/>
              <a:t>O ato administrativo está sujeito a </a:t>
            </a:r>
            <a:r>
              <a:rPr lang="pt-BR" b="1" dirty="0">
                <a:solidFill>
                  <a:schemeClr val="accent1">
                    <a:lumMod val="75000"/>
                  </a:schemeClr>
                </a:solidFill>
              </a:rPr>
              <a:t>controle pelo Poder Judiciário,</a:t>
            </a:r>
            <a:r>
              <a:rPr lang="pt-BR" dirty="0"/>
              <a:t> o que torna a função administrativa uma função </a:t>
            </a:r>
            <a:r>
              <a:rPr lang="pt-BR" i="1" dirty="0"/>
              <a:t>subordinada</a:t>
            </a:r>
            <a:r>
              <a:rPr lang="pt-BR" dirty="0"/>
              <a:t>.</a:t>
            </a:r>
          </a:p>
          <a:p>
            <a:pPr lvl="0"/>
            <a:endParaRPr lang="pt-BR" dirty="0"/>
          </a:p>
        </p:txBody>
      </p:sp>
    </p:spTree>
    <p:extLst>
      <p:ext uri="{BB962C8B-B14F-4D97-AF65-F5344CB8AC3E}">
        <p14:creationId xmlns:p14="http://schemas.microsoft.com/office/powerpoint/2010/main" val="28739993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Autofit/>
          </a:bodyPr>
          <a:lstStyle/>
          <a:p>
            <a:pPr marL="0" indent="0" algn="just">
              <a:buNone/>
            </a:pPr>
            <a:r>
              <a:rPr lang="pt-BR" sz="1400" dirty="0"/>
              <a:t>DPESP-2019. </a:t>
            </a:r>
            <a:r>
              <a:rPr lang="x-none" sz="1400" dirty="0"/>
              <a:t> </a:t>
            </a:r>
            <a:r>
              <a:rPr lang="pt-BR" sz="1400" dirty="0"/>
              <a:t>Em relação ao poder de polícia administrativo, CORRETAS as assertivas:</a:t>
            </a:r>
            <a:br>
              <a:rPr lang="pt-BR" sz="1400" dirty="0"/>
            </a:br>
            <a:r>
              <a:rPr lang="pt-BR" sz="1400" dirty="0"/>
              <a:t>I. Licença é ato administrativo discricionário e tem como característica a revogabilidade, podendo a administração, em respeito ao interesse público, cassar os efeitos do ato que a concede. </a:t>
            </a:r>
          </a:p>
          <a:p>
            <a:pPr marL="0" indent="0" algn="just">
              <a:buNone/>
            </a:pPr>
            <a:r>
              <a:rPr lang="pt-BR" sz="1400" dirty="0"/>
              <a:t>II. Autorização é ato administrativo declaratório e vinculado e, dessa forma, uma vez adimplidas as condições legais, deverá a Administração outorgá-la, não podendo, por conta de sua natureza jurídica, revogá-la posteriormente. </a:t>
            </a:r>
          </a:p>
          <a:p>
            <a:pPr marL="0" indent="0" algn="just">
              <a:buNone/>
            </a:pPr>
            <a:r>
              <a:rPr lang="pt-BR" sz="1400" dirty="0"/>
              <a:t>III. Sanção de polícia tem como característica o emprego de medidas inibitórias ou dissuasoras e tem como finalidade cessar práticas ilícitas perpetradas por particulares e por funcionários públicos, garantida a ampla defesa. </a:t>
            </a:r>
          </a:p>
          <a:p>
            <a:pPr marL="0" indent="0" algn="just">
              <a:buNone/>
            </a:pPr>
            <a:r>
              <a:rPr lang="pt-BR" sz="1400" dirty="0"/>
              <a:t>IV. O poder de polícia administrativo poderá ser delegado, mediante lei específica, a entes da Administração Indireta. </a:t>
            </a:r>
          </a:p>
          <a:p>
            <a:pPr marL="0" indent="0" algn="just">
              <a:buNone/>
            </a:pPr>
            <a:r>
              <a:rPr lang="pt-BR" sz="1400" dirty="0"/>
              <a:t>V. Sanção de polícia, quando </a:t>
            </a:r>
            <a:r>
              <a:rPr lang="pt-BR" sz="1400" dirty="0" err="1">
                <a:solidFill>
                  <a:schemeClr val="accent1">
                    <a:lumMod val="75000"/>
                  </a:schemeClr>
                </a:solidFill>
              </a:rPr>
              <a:t>extroversa</a:t>
            </a:r>
            <a:r>
              <a:rPr lang="pt-BR" sz="1400" dirty="0">
                <a:solidFill>
                  <a:schemeClr val="accent1">
                    <a:lumMod val="75000"/>
                  </a:schemeClr>
                </a:solidFill>
              </a:rPr>
              <a:t>,</a:t>
            </a:r>
            <a:r>
              <a:rPr lang="pt-BR" sz="1400" dirty="0"/>
              <a:t> é imposta a todos os administrados, indistintamente, com a finalidade de inibir condutas ilícitas ou, se ocorrida, reprimir o autor da infração. </a:t>
            </a:r>
          </a:p>
          <a:p>
            <a:r>
              <a:rPr lang="pt-BR" sz="1400" b="1" cap="all" dirty="0"/>
              <a:t>A. </a:t>
            </a:r>
            <a:r>
              <a:rPr lang="pt-BR" sz="1400" dirty="0"/>
              <a:t>II, III e IV.</a:t>
            </a:r>
          </a:p>
          <a:p>
            <a:r>
              <a:rPr lang="pt-BR" sz="1400" b="1" cap="all" dirty="0"/>
              <a:t>B. </a:t>
            </a:r>
            <a:r>
              <a:rPr lang="pt-BR" sz="1400" dirty="0"/>
              <a:t>I, II e IV.</a:t>
            </a:r>
          </a:p>
          <a:p>
            <a:r>
              <a:rPr lang="pt-BR" sz="1400" b="1" cap="all" dirty="0"/>
              <a:t>C. </a:t>
            </a:r>
            <a:r>
              <a:rPr lang="pt-BR" sz="1400" dirty="0"/>
              <a:t>II, IV e V.</a:t>
            </a:r>
          </a:p>
          <a:p>
            <a:r>
              <a:rPr lang="pt-BR" sz="1400" b="1" cap="all" dirty="0">
                <a:solidFill>
                  <a:srgbClr val="FF0000"/>
                </a:solidFill>
              </a:rPr>
              <a:t>D. </a:t>
            </a:r>
            <a:r>
              <a:rPr lang="pt-BR" sz="1400" dirty="0">
                <a:solidFill>
                  <a:srgbClr val="FF0000"/>
                </a:solidFill>
              </a:rPr>
              <a:t>III, IV e V.</a:t>
            </a:r>
            <a:endParaRPr lang="pt-BR" sz="1400" dirty="0"/>
          </a:p>
          <a:p>
            <a:r>
              <a:rPr lang="pt-BR" sz="1400" b="1" cap="all" dirty="0"/>
              <a:t>E. </a:t>
            </a:r>
            <a:r>
              <a:rPr lang="pt-BR" sz="1400" dirty="0"/>
              <a:t>I, III e V.</a:t>
            </a:r>
          </a:p>
        </p:txBody>
      </p:sp>
    </p:spTree>
    <p:extLst>
      <p:ext uri="{BB962C8B-B14F-4D97-AF65-F5344CB8AC3E}">
        <p14:creationId xmlns:p14="http://schemas.microsoft.com/office/powerpoint/2010/main" val="11316642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92500" lnSpcReduction="10000"/>
          </a:bodyPr>
          <a:lstStyle/>
          <a:p>
            <a:pPr algn="just"/>
            <a:r>
              <a:rPr lang="x-none"/>
              <a:t>  </a:t>
            </a:r>
            <a:r>
              <a:rPr lang="pt-BR" b="1" dirty="0"/>
              <a:t>FUNÇÕES EXTROVERSA E INTROVERSA:</a:t>
            </a:r>
            <a:endParaRPr lang="pt-BR" dirty="0"/>
          </a:p>
          <a:p>
            <a:pPr algn="just"/>
            <a:r>
              <a:rPr lang="pt-BR" b="1" dirty="0">
                <a:solidFill>
                  <a:schemeClr val="accent1">
                    <a:lumMod val="75000"/>
                  </a:schemeClr>
                </a:solidFill>
              </a:rPr>
              <a:t>Função externa (</a:t>
            </a:r>
            <a:r>
              <a:rPr lang="pt-BR" b="1" dirty="0" err="1">
                <a:solidFill>
                  <a:schemeClr val="accent1">
                    <a:lumMod val="75000"/>
                  </a:schemeClr>
                </a:solidFill>
              </a:rPr>
              <a:t>extroversa</a:t>
            </a:r>
            <a:r>
              <a:rPr lang="pt-BR" b="1" dirty="0">
                <a:solidFill>
                  <a:schemeClr val="accent1">
                    <a:lumMod val="75000"/>
                  </a:schemeClr>
                </a:solidFill>
              </a:rPr>
              <a:t>):</a:t>
            </a:r>
            <a:r>
              <a:rPr lang="pt-BR" b="1" dirty="0"/>
              <a:t> </a:t>
            </a:r>
            <a:r>
              <a:rPr lang="pt-BR" dirty="0"/>
              <a:t>refere-se à atividade-fim da Administração Pública, que objetiva atender </a:t>
            </a:r>
            <a:r>
              <a:rPr lang="pt-BR" i="1" dirty="0"/>
              <a:t>interesses públicos primários </a:t>
            </a:r>
            <a:r>
              <a:rPr lang="pt-BR" dirty="0"/>
              <a:t>em benefício direto dos cidadãos. (CARVALHO, 2019, p. 34).</a:t>
            </a:r>
          </a:p>
          <a:p>
            <a:pPr marL="0" indent="0" algn="just">
              <a:buNone/>
            </a:pPr>
            <a:endParaRPr lang="pt-BR" dirty="0"/>
          </a:p>
          <a:p>
            <a:pPr algn="just"/>
            <a:r>
              <a:rPr lang="pt-BR" b="1" dirty="0">
                <a:solidFill>
                  <a:schemeClr val="accent1">
                    <a:lumMod val="75000"/>
                  </a:schemeClr>
                </a:solidFill>
              </a:rPr>
              <a:t>Função interna (introversa):</a:t>
            </a:r>
            <a:r>
              <a:rPr lang="pt-BR" b="1" dirty="0"/>
              <a:t> </a:t>
            </a:r>
            <a:r>
              <a:rPr lang="pt-BR" dirty="0"/>
              <a:t>atine à atividade-meio da Administração Pública, que atende as necessidades da coletividade apenas de forma indireta, já que busca primordialmente concretizar o interesse da própria máquina administrativa (</a:t>
            </a:r>
            <a:r>
              <a:rPr lang="pt-BR" i="1" dirty="0"/>
              <a:t>interesse público secundário</a:t>
            </a:r>
            <a:r>
              <a:rPr lang="pt-BR" dirty="0"/>
              <a:t>). Diz respeito a normas e ações que tratam do pessoal, dos bens e da estrutura organizacional da Administração (CARVALHO, 2019, p. 35).</a:t>
            </a:r>
          </a:p>
        </p:txBody>
      </p:sp>
    </p:spTree>
    <p:extLst>
      <p:ext uri="{BB962C8B-B14F-4D97-AF65-F5344CB8AC3E}">
        <p14:creationId xmlns:p14="http://schemas.microsoft.com/office/powerpoint/2010/main" val="42448795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92500" lnSpcReduction="20000"/>
          </a:bodyPr>
          <a:lstStyle/>
          <a:p>
            <a:pPr algn="just"/>
            <a:r>
              <a:rPr lang="pt-BR" b="1" dirty="0">
                <a:solidFill>
                  <a:schemeClr val="accent1">
                    <a:lumMod val="75000"/>
                  </a:schemeClr>
                </a:solidFill>
              </a:rPr>
              <a:t>Administração </a:t>
            </a:r>
            <a:r>
              <a:rPr lang="pt-BR" b="1" dirty="0" err="1">
                <a:solidFill>
                  <a:schemeClr val="accent1">
                    <a:lumMod val="75000"/>
                  </a:schemeClr>
                </a:solidFill>
              </a:rPr>
              <a:t>extroversa</a:t>
            </a:r>
            <a:r>
              <a:rPr lang="pt-BR" b="1" dirty="0"/>
              <a:t> </a:t>
            </a:r>
            <a:r>
              <a:rPr lang="pt-BR" dirty="0"/>
              <a:t>representa a relação externa existente entre os órgãos e entes da Administração e os administrados, cuidando da atividade-fim da Administração Pública, efetivada pelas </a:t>
            </a:r>
            <a:r>
              <a:rPr lang="pt-BR" i="1" dirty="0"/>
              <a:t>atividades de fomento</a:t>
            </a:r>
            <a:r>
              <a:rPr lang="pt-BR" dirty="0"/>
              <a:t>, </a:t>
            </a:r>
            <a:r>
              <a:rPr lang="pt-BR" i="1" dirty="0"/>
              <a:t>poder de polícia</a:t>
            </a:r>
            <a:r>
              <a:rPr lang="pt-BR" dirty="0"/>
              <a:t>, </a:t>
            </a:r>
            <a:r>
              <a:rPr lang="pt-BR" i="1" dirty="0"/>
              <a:t>intervenção </a:t>
            </a:r>
            <a:r>
              <a:rPr lang="pt-BR" dirty="0"/>
              <a:t>e pelos </a:t>
            </a:r>
            <a:r>
              <a:rPr lang="pt-BR" i="1" dirty="0"/>
              <a:t>serviços públicos</a:t>
            </a:r>
            <a:r>
              <a:rPr lang="pt-BR" dirty="0"/>
              <a:t>.</a:t>
            </a:r>
          </a:p>
          <a:p>
            <a:pPr algn="just"/>
            <a:endParaRPr lang="pt-BR" dirty="0"/>
          </a:p>
          <a:p>
            <a:pPr algn="just"/>
            <a:r>
              <a:rPr lang="pt-BR" b="1" dirty="0">
                <a:solidFill>
                  <a:schemeClr val="accent1">
                    <a:lumMod val="75000"/>
                  </a:schemeClr>
                </a:solidFill>
              </a:rPr>
              <a:t>Administração introversa</a:t>
            </a:r>
            <a:r>
              <a:rPr lang="pt-BR" b="1" dirty="0"/>
              <a:t> </a:t>
            </a:r>
            <a:r>
              <a:rPr lang="pt-BR" dirty="0"/>
              <a:t>corresponde às relações existentes entre os entes políticos (União, Estados, Distrito Federal e Municípios), entre esses e os órgãos da Administração Direta, ou entre os órgãos entre si. São relações internas, necessárias para a efetivação das relações externas, vale dizer, a Administração se organiza internamente para poder exercer adequadamente a atividade administrativa em benefício da coletividade. Fala-se em </a:t>
            </a:r>
            <a:r>
              <a:rPr lang="pt-BR" i="1" dirty="0"/>
              <a:t>gestão interna de pessoal</a:t>
            </a:r>
            <a:r>
              <a:rPr lang="pt-BR" dirty="0"/>
              <a:t>, de </a:t>
            </a:r>
            <a:r>
              <a:rPr lang="pt-BR" i="1" dirty="0"/>
              <a:t>patrimônio</a:t>
            </a:r>
            <a:r>
              <a:rPr lang="pt-BR" dirty="0"/>
              <a:t> e </a:t>
            </a:r>
            <a:r>
              <a:rPr lang="pt-BR" i="1" dirty="0"/>
              <a:t>gestão financeira</a:t>
            </a:r>
            <a:r>
              <a:rPr lang="pt-BR" dirty="0"/>
              <a:t>.</a:t>
            </a:r>
          </a:p>
        </p:txBody>
      </p:sp>
    </p:spTree>
    <p:extLst>
      <p:ext uri="{BB962C8B-B14F-4D97-AF65-F5344CB8AC3E}">
        <p14:creationId xmlns:p14="http://schemas.microsoft.com/office/powerpoint/2010/main" val="23315918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fontScale="92500" lnSpcReduction="10000"/>
          </a:bodyPr>
          <a:lstStyle/>
          <a:p>
            <a:pPr marL="0" lvl="0" indent="0" algn="just">
              <a:buNone/>
            </a:pPr>
            <a:r>
              <a:rPr lang="pt-BR" dirty="0"/>
              <a:t>CESPE DPE 2018. </a:t>
            </a:r>
          </a:p>
          <a:p>
            <a:pPr marL="0" lvl="0" indent="0" algn="just">
              <a:buNone/>
            </a:pPr>
            <a:r>
              <a:rPr lang="pt-BR" dirty="0"/>
              <a:t>No que se refere à classificação dos atos administrativos e suas espécies, assinale a opção correta. </a:t>
            </a:r>
          </a:p>
          <a:p>
            <a:pPr marL="0" lvl="0" indent="0" algn="just">
              <a:buNone/>
            </a:pPr>
            <a:r>
              <a:rPr lang="pt-BR" dirty="0"/>
              <a:t>A Parecer é exemplo de ato administrativo constitutivo. </a:t>
            </a:r>
          </a:p>
          <a:p>
            <a:pPr marL="0" lvl="0" indent="0" algn="just">
              <a:buNone/>
            </a:pPr>
            <a:r>
              <a:rPr lang="pt-BR" b="1" dirty="0">
                <a:solidFill>
                  <a:schemeClr val="accent1">
                    <a:lumMod val="75000"/>
                  </a:schemeClr>
                </a:solidFill>
              </a:rPr>
              <a:t>B Licença para o exercício de determinada profissão é exemplo de ato administrativo vinculado. </a:t>
            </a:r>
          </a:p>
          <a:p>
            <a:pPr marL="0" lvl="0" indent="0" algn="just">
              <a:buNone/>
            </a:pPr>
            <a:r>
              <a:rPr lang="pt-BR" dirty="0"/>
              <a:t>C Autorização administrativa é exemplo de ato de consentimento administrativo de caráter irrevogável. </a:t>
            </a:r>
          </a:p>
          <a:p>
            <a:pPr marL="0" lvl="0" indent="0" algn="just">
              <a:buNone/>
            </a:pPr>
            <a:r>
              <a:rPr lang="pt-BR" dirty="0"/>
              <a:t>D Decisão proferida por órgão colegiado é exemplo de ato administrativo complexo. </a:t>
            </a:r>
          </a:p>
          <a:p>
            <a:pPr marL="0" lvl="0" indent="0" algn="just">
              <a:buNone/>
            </a:pPr>
            <a:r>
              <a:rPr lang="pt-BR" dirty="0"/>
              <a:t>E Cobrança de multa imposta em sede de poder de polícia é exemplo de ato administrativo </a:t>
            </a:r>
            <a:r>
              <a:rPr lang="pt-BR" dirty="0" err="1"/>
              <a:t>autoexecutorio</a:t>
            </a:r>
            <a:r>
              <a:rPr lang="pt-BR" dirty="0"/>
              <a:t>.</a:t>
            </a:r>
          </a:p>
        </p:txBody>
      </p:sp>
    </p:spTree>
    <p:extLst>
      <p:ext uri="{BB962C8B-B14F-4D97-AF65-F5344CB8AC3E}">
        <p14:creationId xmlns:p14="http://schemas.microsoft.com/office/powerpoint/2010/main" val="1109598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b="1" dirty="0"/>
              <a:t>Atos ablativos:</a:t>
            </a:r>
            <a:r>
              <a:rPr lang="pt-BR" dirty="0"/>
              <a:t> São atos que tipicamente </a:t>
            </a:r>
            <a:r>
              <a:rPr lang="pt-BR" b="1" dirty="0">
                <a:solidFill>
                  <a:schemeClr val="accent1">
                    <a:lumMod val="75000"/>
                  </a:schemeClr>
                </a:solidFill>
              </a:rPr>
              <a:t>negam ou extinguem direitos. </a:t>
            </a:r>
          </a:p>
          <a:p>
            <a:pPr algn="just"/>
            <a:endParaRPr lang="pt-BR" dirty="0"/>
          </a:p>
          <a:p>
            <a:pPr algn="just"/>
            <a:r>
              <a:rPr lang="pt-BR" dirty="0"/>
              <a:t>Por exemplo um ato de expropriação é um ato que extingue um determinado direito, ou faculdade, uma determinada situação jurídica ativa.</a:t>
            </a:r>
          </a:p>
        </p:txBody>
      </p:sp>
    </p:spTree>
    <p:extLst>
      <p:ext uri="{BB962C8B-B14F-4D97-AF65-F5344CB8AC3E}">
        <p14:creationId xmlns:p14="http://schemas.microsoft.com/office/powerpoint/2010/main" val="21561297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dirty="0"/>
              <a:t> </a:t>
            </a:r>
            <a:r>
              <a:rPr lang="pt-BR" dirty="0">
                <a:hlinkClick r:id="rId2"/>
              </a:rPr>
              <a:t>FCC - 2014 - TRT - 24ª REGIÃO (MS) - Juiz do Trabalho </a:t>
            </a:r>
            <a:r>
              <a:rPr lang="pt-BR" u="sng" dirty="0">
                <a:hlinkClick r:id="rId2"/>
              </a:rPr>
              <a:t>Substituto</a:t>
            </a:r>
            <a:r>
              <a:rPr lang="pt-BR" dirty="0"/>
              <a:t> Jonas é jornaleiro de profissão e obteve da Prefeitura Municipal uma “permissão não qualificada e incondicionada de uso de bem público”, para fins de instalação de banca de jornais e revistas, em logradouro urbano. Tal ato é</a:t>
            </a:r>
          </a:p>
          <a:p>
            <a:r>
              <a:rPr lang="pt-BR" b="1" cap="all" dirty="0"/>
              <a:t>A </a:t>
            </a:r>
            <a:r>
              <a:rPr lang="pt-BR" dirty="0"/>
              <a:t>enunciativo, composto e homologatório.</a:t>
            </a:r>
          </a:p>
          <a:p>
            <a:pPr algn="just"/>
            <a:r>
              <a:rPr lang="pt-BR" cap="all" dirty="0">
                <a:solidFill>
                  <a:schemeClr val="accent1">
                    <a:lumMod val="75000"/>
                  </a:schemeClr>
                </a:solidFill>
              </a:rPr>
              <a:t>B </a:t>
            </a:r>
            <a:r>
              <a:rPr lang="pt-BR" dirty="0">
                <a:solidFill>
                  <a:schemeClr val="accent1">
                    <a:lumMod val="75000"/>
                  </a:schemeClr>
                </a:solidFill>
              </a:rPr>
              <a:t>discricionário, unilateral e precário.</a:t>
            </a:r>
          </a:p>
          <a:p>
            <a:r>
              <a:rPr lang="pt-BR" b="1" cap="all" dirty="0"/>
              <a:t>C </a:t>
            </a:r>
            <a:r>
              <a:rPr lang="pt-BR" dirty="0"/>
              <a:t>declaratório, discricionário e ablativo.</a:t>
            </a:r>
          </a:p>
          <a:p>
            <a:r>
              <a:rPr lang="pt-BR" b="1" cap="all" dirty="0"/>
              <a:t>D </a:t>
            </a:r>
            <a:r>
              <a:rPr lang="pt-BR" dirty="0"/>
              <a:t>imperativo, bilateral e constitutivo.</a:t>
            </a:r>
          </a:p>
          <a:p>
            <a:r>
              <a:rPr lang="pt-BR" b="1" cap="all" dirty="0"/>
              <a:t>E </a:t>
            </a:r>
            <a:r>
              <a:rPr lang="pt-BR" dirty="0"/>
              <a:t>contratual, complexo e ampliativo.</a:t>
            </a:r>
          </a:p>
          <a:p>
            <a:pPr marL="0" lvl="0" indent="0" algn="just">
              <a:buNone/>
            </a:pPr>
            <a:endParaRPr lang="pt-BR" dirty="0"/>
          </a:p>
        </p:txBody>
      </p:sp>
    </p:spTree>
    <p:extLst>
      <p:ext uri="{BB962C8B-B14F-4D97-AF65-F5344CB8AC3E}">
        <p14:creationId xmlns:p14="http://schemas.microsoft.com/office/powerpoint/2010/main" val="378798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lvl="0"/>
            <a:r>
              <a:rPr lang="pt-BR" b="1" dirty="0"/>
              <a:t>Requisitos ou elementos do ato administrativo</a:t>
            </a:r>
            <a:endParaRPr lang="pt-BR" dirty="0"/>
          </a:p>
          <a:p>
            <a:pPr marL="0" indent="0">
              <a:buNone/>
            </a:pPr>
            <a:endParaRPr lang="pt-BR" dirty="0"/>
          </a:p>
          <a:p>
            <a:pPr algn="just"/>
            <a:r>
              <a:rPr lang="pt-BR" b="1" dirty="0">
                <a:solidFill>
                  <a:schemeClr val="accent1">
                    <a:lumMod val="75000"/>
                  </a:schemeClr>
                </a:solidFill>
              </a:rPr>
              <a:t>Competência, forma, finalidade, motivo e objeto</a:t>
            </a:r>
            <a:r>
              <a:rPr lang="pt-BR" b="1" i="1" dirty="0">
                <a:solidFill>
                  <a:schemeClr val="accent1">
                    <a:lumMod val="75000"/>
                  </a:schemeClr>
                </a:solidFill>
              </a:rPr>
              <a:t>.</a:t>
            </a:r>
            <a:r>
              <a:rPr lang="pt-BR" b="1" dirty="0">
                <a:solidFill>
                  <a:schemeClr val="accent1">
                    <a:lumMod val="75000"/>
                  </a:schemeClr>
                </a:solidFill>
              </a:rPr>
              <a:t> </a:t>
            </a:r>
          </a:p>
          <a:p>
            <a:pPr marL="0" indent="0" algn="just">
              <a:buNone/>
            </a:pPr>
            <a:endParaRPr lang="pt-BR" dirty="0"/>
          </a:p>
          <a:p>
            <a:pPr algn="just"/>
            <a:r>
              <a:rPr lang="pt-BR" dirty="0"/>
              <a:t>a) </a:t>
            </a:r>
            <a:r>
              <a:rPr lang="pt-BR" b="1" i="1" dirty="0"/>
              <a:t>Competência</a:t>
            </a:r>
            <a:r>
              <a:rPr lang="pt-BR" b="1" dirty="0"/>
              <a:t> </a:t>
            </a:r>
            <a:r>
              <a:rPr lang="pt-BR" dirty="0"/>
              <a:t>– É o poder atribuído ao agente da Administração para o desempenho específico de suas funções. A </a:t>
            </a:r>
            <a:r>
              <a:rPr lang="pt-BR" b="1" dirty="0">
                <a:solidFill>
                  <a:schemeClr val="accent1">
                    <a:lumMod val="75000"/>
                  </a:schemeClr>
                </a:solidFill>
              </a:rPr>
              <a:t>competência resulta da lei</a:t>
            </a:r>
            <a:r>
              <a:rPr lang="pt-BR" dirty="0"/>
              <a:t> e por ela é delimitada.  </a:t>
            </a:r>
          </a:p>
          <a:p>
            <a:pPr marL="0" lvl="0" indent="0">
              <a:buNone/>
            </a:pPr>
            <a:endParaRPr lang="pt-BR" dirty="0"/>
          </a:p>
        </p:txBody>
      </p:sp>
    </p:spTree>
    <p:extLst>
      <p:ext uri="{BB962C8B-B14F-4D97-AF65-F5344CB8AC3E}">
        <p14:creationId xmlns:p14="http://schemas.microsoft.com/office/powerpoint/2010/main" val="2929472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Autofit/>
          </a:bodyPr>
          <a:lstStyle/>
          <a:p>
            <a:pPr algn="just"/>
            <a:r>
              <a:rPr lang="pt-BR" sz="1800" b="1" dirty="0">
                <a:solidFill>
                  <a:schemeClr val="accent1">
                    <a:lumMod val="75000"/>
                  </a:schemeClr>
                </a:solidFill>
              </a:rPr>
              <a:t>imodificável</a:t>
            </a:r>
            <a:r>
              <a:rPr lang="pt-BR" sz="1800" dirty="0"/>
              <a:t> pela vontade do agente, pois decorre sempre de lei.</a:t>
            </a:r>
          </a:p>
          <a:p>
            <a:pPr lvl="0" algn="just"/>
            <a:r>
              <a:rPr lang="pt-BR" sz="1800" dirty="0"/>
              <a:t>exercício </a:t>
            </a:r>
            <a:r>
              <a:rPr lang="pt-BR" sz="1800" b="1" dirty="0">
                <a:solidFill>
                  <a:schemeClr val="accent1">
                    <a:lumMod val="75000"/>
                  </a:schemeClr>
                </a:solidFill>
              </a:rPr>
              <a:t>obrigatório</a:t>
            </a:r>
            <a:r>
              <a:rPr lang="pt-BR" sz="1800" dirty="0"/>
              <a:t> para os órgãos e agentes públicos.</a:t>
            </a:r>
          </a:p>
          <a:p>
            <a:pPr lvl="0" algn="just"/>
            <a:r>
              <a:rPr lang="pt-BR" sz="1800" b="1" dirty="0">
                <a:solidFill>
                  <a:schemeClr val="accent1">
                    <a:lumMod val="75000"/>
                  </a:schemeClr>
                </a:solidFill>
              </a:rPr>
              <a:t>irrenunciável</a:t>
            </a:r>
            <a:r>
              <a:rPr lang="pt-BR" sz="1800" b="1" dirty="0"/>
              <a:t>.</a:t>
            </a:r>
            <a:r>
              <a:rPr lang="pt-BR" sz="1800" dirty="0"/>
              <a:t> Mas pode ser parcial e temporariamente delegada.</a:t>
            </a:r>
          </a:p>
          <a:p>
            <a:pPr lvl="0" algn="just"/>
            <a:r>
              <a:rPr lang="pt-BR" sz="1800" b="1" dirty="0">
                <a:solidFill>
                  <a:schemeClr val="accent1">
                    <a:lumMod val="75000"/>
                  </a:schemeClr>
                </a:solidFill>
              </a:rPr>
              <a:t>intransferível.</a:t>
            </a:r>
            <a:r>
              <a:rPr lang="pt-BR" sz="1800" dirty="0"/>
              <a:t> O delegante tem a possibilidade de permanecer exercendo-a concomitantemente com o delegado. E mais, a delegação transfere o exercício de </a:t>
            </a:r>
            <a:r>
              <a:rPr lang="pt-BR" sz="1800" dirty="0">
                <a:solidFill>
                  <a:schemeClr val="accent1">
                    <a:lumMod val="75000"/>
                  </a:schemeClr>
                </a:solidFill>
              </a:rPr>
              <a:t>parte das atribuições do delegante.</a:t>
            </a:r>
          </a:p>
          <a:p>
            <a:pPr lvl="0" algn="just"/>
            <a:r>
              <a:rPr lang="pt-BR" sz="1800" b="1" dirty="0">
                <a:solidFill>
                  <a:schemeClr val="accent1">
                    <a:lumMod val="75000"/>
                  </a:schemeClr>
                </a:solidFill>
              </a:rPr>
              <a:t>Avocação.</a:t>
            </a:r>
            <a:r>
              <a:rPr lang="pt-BR" sz="1800" dirty="0"/>
              <a:t> é o ato mediante o qual o superior hierárquico </a:t>
            </a:r>
            <a:r>
              <a:rPr lang="pt-BR" sz="1800" b="1" dirty="0">
                <a:solidFill>
                  <a:schemeClr val="accent1">
                    <a:lumMod val="75000"/>
                  </a:schemeClr>
                </a:solidFill>
              </a:rPr>
              <a:t>traz para si </a:t>
            </a:r>
            <a:r>
              <a:rPr lang="pt-BR" sz="1800" dirty="0"/>
              <a:t>o exercício temporário de parte da competência atribuída originariamente a um subordinado. Deve ser medida excepcional, temporária, fundamentada e não será possível quando se tratar de </a:t>
            </a:r>
            <a:r>
              <a:rPr lang="pt-BR" sz="1800" b="1" dirty="0">
                <a:solidFill>
                  <a:schemeClr val="accent1">
                    <a:lumMod val="75000"/>
                  </a:schemeClr>
                </a:solidFill>
              </a:rPr>
              <a:t>competência exclusiva do subordinado.</a:t>
            </a:r>
          </a:p>
        </p:txBody>
      </p:sp>
    </p:spTree>
    <p:extLst>
      <p:ext uri="{BB962C8B-B14F-4D97-AF65-F5344CB8AC3E}">
        <p14:creationId xmlns:p14="http://schemas.microsoft.com/office/powerpoint/2010/main" val="4238698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dirty="0"/>
              <a:t>b) </a:t>
            </a:r>
            <a:r>
              <a:rPr lang="pt-BR" b="1" i="1" dirty="0"/>
              <a:t>Finalidade</a:t>
            </a:r>
            <a:r>
              <a:rPr lang="pt-BR" i="1" dirty="0"/>
              <a:t> </a:t>
            </a:r>
            <a:r>
              <a:rPr lang="pt-BR" dirty="0"/>
              <a:t>– o ato administrativo praticado unicamente para um </a:t>
            </a:r>
            <a:r>
              <a:rPr lang="pt-BR" dirty="0">
                <a:solidFill>
                  <a:schemeClr val="accent1">
                    <a:lumMod val="75000"/>
                  </a:schemeClr>
                </a:solidFill>
              </a:rPr>
              <a:t>fim de interesse público</a:t>
            </a:r>
            <a:r>
              <a:rPr lang="pt-BR" dirty="0"/>
              <a:t>. Serão nulos os atos praticados em desconformidade com o interesse público. A finalidade é elemento vinculado </a:t>
            </a:r>
            <a:r>
              <a:rPr lang="pt-BR" b="1" dirty="0">
                <a:solidFill>
                  <a:schemeClr val="accent1">
                    <a:lumMod val="75000"/>
                  </a:schemeClr>
                </a:solidFill>
              </a:rPr>
              <a:t>de todo ato administrativo</a:t>
            </a:r>
            <a:r>
              <a:rPr lang="pt-BR" dirty="0"/>
              <a:t>. </a:t>
            </a:r>
          </a:p>
          <a:p>
            <a:pPr algn="just"/>
            <a:r>
              <a:rPr lang="pt-BR" b="1" dirty="0">
                <a:solidFill>
                  <a:schemeClr val="accent1">
                    <a:lumMod val="75000"/>
                  </a:schemeClr>
                </a:solidFill>
              </a:rPr>
              <a:t>Não existe qualquer liberdade </a:t>
            </a:r>
            <a:r>
              <a:rPr lang="pt-BR" dirty="0"/>
              <a:t>do administrador na escolha da finalidade, que só poderá ser pública. O desrespeito conduz o vício conhecido como </a:t>
            </a:r>
            <a:r>
              <a:rPr lang="pt-BR" b="1" dirty="0">
                <a:solidFill>
                  <a:schemeClr val="accent1">
                    <a:lumMod val="75000"/>
                  </a:schemeClr>
                </a:solidFill>
              </a:rPr>
              <a:t>abuso de poder</a:t>
            </a:r>
            <a:r>
              <a:rPr lang="pt-BR" dirty="0"/>
              <a:t>, na modalidade desvio de finalidade – ex.: remoção de servidor como força de punição.</a:t>
            </a:r>
          </a:p>
        </p:txBody>
      </p:sp>
    </p:spTree>
    <p:extLst>
      <p:ext uri="{BB962C8B-B14F-4D97-AF65-F5344CB8AC3E}">
        <p14:creationId xmlns:p14="http://schemas.microsoft.com/office/powerpoint/2010/main" val="4188583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lnSpcReduction="10000"/>
          </a:bodyPr>
          <a:lstStyle/>
          <a:p>
            <a:pPr marL="0" indent="0" algn="just">
              <a:buNone/>
            </a:pPr>
            <a:endParaRPr lang="pt-BR" dirty="0"/>
          </a:p>
          <a:p>
            <a:pPr algn="just"/>
            <a:r>
              <a:rPr lang="pt-BR" dirty="0"/>
              <a:t>c) </a:t>
            </a:r>
            <a:r>
              <a:rPr lang="pt-BR" b="1" dirty="0"/>
              <a:t>Forma </a:t>
            </a:r>
            <a:r>
              <a:rPr lang="pt-BR" dirty="0"/>
              <a:t>– É o modo de se </a:t>
            </a:r>
            <a:r>
              <a:rPr lang="pt-BR" b="1" dirty="0">
                <a:solidFill>
                  <a:schemeClr val="accent1">
                    <a:lumMod val="75000"/>
                  </a:schemeClr>
                </a:solidFill>
              </a:rPr>
              <a:t>exteriorizar do ato</a:t>
            </a:r>
            <a:r>
              <a:rPr lang="pt-BR" dirty="0"/>
              <a:t>. Enquanto a vontade dos particulares pode manifestar-se livremente, a da Administração exige </a:t>
            </a:r>
            <a:r>
              <a:rPr lang="pt-BR" b="1" i="1" dirty="0">
                <a:solidFill>
                  <a:schemeClr val="accent1">
                    <a:lumMod val="75000"/>
                  </a:schemeClr>
                </a:solidFill>
              </a:rPr>
              <a:t>forma legal</a:t>
            </a:r>
            <a:r>
              <a:rPr lang="pt-BR" b="1" dirty="0">
                <a:solidFill>
                  <a:schemeClr val="accent1">
                    <a:lumMod val="75000"/>
                  </a:schemeClr>
                </a:solidFill>
              </a:rPr>
              <a:t>, normalmente escrita.</a:t>
            </a:r>
          </a:p>
          <a:p>
            <a:pPr algn="just"/>
            <a:endParaRPr lang="pt-BR" dirty="0"/>
          </a:p>
          <a:p>
            <a:pPr algn="just"/>
            <a:r>
              <a:rPr lang="pt-BR" dirty="0"/>
              <a:t>Apenas </a:t>
            </a:r>
            <a:r>
              <a:rPr lang="pt-BR" b="1" dirty="0">
                <a:solidFill>
                  <a:schemeClr val="accent1">
                    <a:lumMod val="75000"/>
                  </a:schemeClr>
                </a:solidFill>
              </a:rPr>
              <a:t>excepcionalmente</a:t>
            </a:r>
            <a:r>
              <a:rPr lang="pt-BR" dirty="0"/>
              <a:t> admitem-se ordens não-escritas, como são exemplos: ordens verbais do superior ao seu subordinado; </a:t>
            </a:r>
            <a:r>
              <a:rPr lang="pt-BR" b="1" dirty="0">
                <a:solidFill>
                  <a:schemeClr val="accent1">
                    <a:lumMod val="75000"/>
                  </a:schemeClr>
                </a:solidFill>
              </a:rPr>
              <a:t>gestos, apitos e sinais luminosos na condução do trânsito; cartazes e placas</a:t>
            </a:r>
            <a:r>
              <a:rPr lang="pt-BR" dirty="0"/>
              <a:t> que expressam uma ordem da Administração Pública como as que proíbem estacionar, proíbem fumar etc.</a:t>
            </a:r>
          </a:p>
          <a:p>
            <a:pPr lvl="0"/>
            <a:endParaRPr lang="pt-BR" dirty="0"/>
          </a:p>
        </p:txBody>
      </p:sp>
    </p:spTree>
    <p:extLst>
      <p:ext uri="{BB962C8B-B14F-4D97-AF65-F5344CB8AC3E}">
        <p14:creationId xmlns:p14="http://schemas.microsoft.com/office/powerpoint/2010/main" val="2762501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a:bodyPr>
          <a:lstStyle/>
          <a:p>
            <a:pPr algn="just"/>
            <a:r>
              <a:rPr lang="pt-BR" dirty="0"/>
              <a:t>d) </a:t>
            </a:r>
            <a:r>
              <a:rPr lang="pt-BR" b="1" dirty="0"/>
              <a:t>Motivo</a:t>
            </a:r>
            <a:r>
              <a:rPr lang="pt-BR" dirty="0"/>
              <a:t> – É o </a:t>
            </a:r>
            <a:r>
              <a:rPr lang="pt-BR" b="1" dirty="0">
                <a:solidFill>
                  <a:schemeClr val="accent1">
                    <a:lumMod val="75000"/>
                  </a:schemeClr>
                </a:solidFill>
              </a:rPr>
              <a:t>pressuposto de fato e de direito </a:t>
            </a:r>
            <a:r>
              <a:rPr lang="pt-BR" dirty="0"/>
              <a:t>que serve de fundamento ao ato administrativo.  Pressuposto de direito é o </a:t>
            </a:r>
            <a:r>
              <a:rPr lang="pt-BR" b="1" dirty="0">
                <a:solidFill>
                  <a:schemeClr val="accent1">
                    <a:lumMod val="75000"/>
                  </a:schemeClr>
                </a:solidFill>
              </a:rPr>
              <a:t>dispositivo legal </a:t>
            </a:r>
            <a:r>
              <a:rPr lang="pt-BR" dirty="0"/>
              <a:t>em que se baseia o ato. Pressuposto de fato corresponde ao </a:t>
            </a:r>
            <a:r>
              <a:rPr lang="pt-BR" b="1" dirty="0">
                <a:solidFill>
                  <a:schemeClr val="accent1">
                    <a:lumMod val="75000"/>
                  </a:schemeClr>
                </a:solidFill>
              </a:rPr>
              <a:t>conjunto de circunstâncias</a:t>
            </a:r>
            <a:r>
              <a:rPr lang="pt-BR" dirty="0"/>
              <a:t>, de acontecimentos, de situações que levam a Administração a praticar o ato.  </a:t>
            </a:r>
          </a:p>
          <a:p>
            <a:pPr algn="just"/>
            <a:endParaRPr lang="pt-BR" dirty="0"/>
          </a:p>
          <a:p>
            <a:pPr algn="just"/>
            <a:r>
              <a:rPr lang="pt-BR" dirty="0"/>
              <a:t>Exemplos: no ato de punição do funcionário, o motivo é a infração que ele praticou; no tombamento, é o valor cultural do bem. </a:t>
            </a:r>
            <a:r>
              <a:rPr lang="pt-BR" b="1" dirty="0">
                <a:solidFill>
                  <a:schemeClr val="accent1">
                    <a:lumMod val="75000"/>
                  </a:schemeClr>
                </a:solidFill>
              </a:rPr>
              <a:t>É a </a:t>
            </a:r>
            <a:r>
              <a:rPr lang="pt-BR" b="1" i="1" dirty="0">
                <a:solidFill>
                  <a:schemeClr val="accent1">
                    <a:lumMod val="75000"/>
                  </a:schemeClr>
                </a:solidFill>
              </a:rPr>
              <a:t>causa</a:t>
            </a:r>
            <a:r>
              <a:rPr lang="pt-BR" b="1" dirty="0">
                <a:solidFill>
                  <a:schemeClr val="accent1">
                    <a:lumMod val="75000"/>
                  </a:schemeClr>
                </a:solidFill>
              </a:rPr>
              <a:t> do ato administrativo.</a:t>
            </a:r>
          </a:p>
          <a:p>
            <a:pPr marL="0" indent="0" algn="just">
              <a:buNone/>
            </a:pPr>
            <a:endParaRPr lang="pt-BR" dirty="0"/>
          </a:p>
        </p:txBody>
      </p:sp>
    </p:spTree>
    <p:extLst>
      <p:ext uri="{BB962C8B-B14F-4D97-AF65-F5344CB8AC3E}">
        <p14:creationId xmlns:p14="http://schemas.microsoft.com/office/powerpoint/2010/main" val="4273155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pt-BR" sz="3200" b="1" dirty="0"/>
              <a:t>ATOS ADMINISTRATIVOS</a:t>
            </a:r>
            <a:br>
              <a:rPr lang="pt-BR" sz="3200" b="1" dirty="0"/>
            </a:br>
            <a:endParaRPr lang="pt-BR" b="1" dirty="0">
              <a:solidFill>
                <a:schemeClr val="bg1"/>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p:txBody>
          <a:bodyPr>
            <a:normAutofit lnSpcReduction="10000"/>
          </a:bodyPr>
          <a:lstStyle/>
          <a:p>
            <a:pPr algn="just"/>
            <a:r>
              <a:rPr lang="pt-BR" dirty="0"/>
              <a:t>Quando o </a:t>
            </a:r>
            <a:r>
              <a:rPr lang="pt-BR" b="1" dirty="0">
                <a:solidFill>
                  <a:schemeClr val="accent1">
                    <a:lumMod val="75000"/>
                  </a:schemeClr>
                </a:solidFill>
              </a:rPr>
              <a:t>ato é vinculado</a:t>
            </a:r>
            <a:r>
              <a:rPr lang="pt-BR" dirty="0"/>
              <a:t>, a </a:t>
            </a:r>
            <a:r>
              <a:rPr lang="pt-BR" b="1" dirty="0">
                <a:solidFill>
                  <a:schemeClr val="accent1">
                    <a:lumMod val="75000"/>
                  </a:schemeClr>
                </a:solidFill>
              </a:rPr>
              <a:t>lei</a:t>
            </a:r>
            <a:r>
              <a:rPr lang="pt-BR" dirty="0"/>
              <a:t> descreve, completa e objetivamente, a situação de fato que, uma vez ocorrida no mundo empírico, determina, </a:t>
            </a:r>
            <a:r>
              <a:rPr lang="pt-BR" b="1" dirty="0">
                <a:solidFill>
                  <a:schemeClr val="accent1">
                    <a:lumMod val="75000"/>
                  </a:schemeClr>
                </a:solidFill>
              </a:rPr>
              <a:t>obrigatoriamente, a prática </a:t>
            </a:r>
            <a:r>
              <a:rPr lang="pt-BR" dirty="0"/>
              <a:t>de determinado </a:t>
            </a:r>
            <a:r>
              <a:rPr lang="pt-BR" b="1" dirty="0">
                <a:solidFill>
                  <a:schemeClr val="accent1">
                    <a:lumMod val="75000"/>
                  </a:schemeClr>
                </a:solidFill>
              </a:rPr>
              <a:t>ato administrativo </a:t>
            </a:r>
            <a:r>
              <a:rPr lang="pt-BR" dirty="0"/>
              <a:t>cujo</a:t>
            </a:r>
            <a:r>
              <a:rPr lang="pt-BR" b="1" dirty="0">
                <a:solidFill>
                  <a:schemeClr val="accent1">
                    <a:lumMod val="75000"/>
                  </a:schemeClr>
                </a:solidFill>
              </a:rPr>
              <a:t> conteúdo </a:t>
            </a:r>
            <a:r>
              <a:rPr lang="pt-BR" dirty="0"/>
              <a:t>deverá ser exatamente o especificado </a:t>
            </a:r>
            <a:r>
              <a:rPr lang="pt-BR" b="1" dirty="0">
                <a:solidFill>
                  <a:schemeClr val="accent1">
                    <a:lumMod val="75000"/>
                  </a:schemeClr>
                </a:solidFill>
              </a:rPr>
              <a:t>na lei. </a:t>
            </a:r>
          </a:p>
          <a:p>
            <a:pPr algn="just"/>
            <a:r>
              <a:rPr lang="pt-BR" dirty="0"/>
              <a:t>Uma vez verificado que a </a:t>
            </a:r>
            <a:r>
              <a:rPr lang="pt-BR" b="1" dirty="0">
                <a:solidFill>
                  <a:schemeClr val="accent1">
                    <a:lumMod val="75000"/>
                  </a:schemeClr>
                </a:solidFill>
              </a:rPr>
              <a:t>situação fática </a:t>
            </a:r>
            <a:r>
              <a:rPr lang="pt-BR" dirty="0"/>
              <a:t>(pressuposto fático) se enquadra na hipótese prevista na </a:t>
            </a:r>
            <a:r>
              <a:rPr lang="pt-BR" b="1" dirty="0">
                <a:solidFill>
                  <a:schemeClr val="accent1">
                    <a:lumMod val="75000"/>
                  </a:schemeClr>
                </a:solidFill>
              </a:rPr>
              <a:t>norma legal </a:t>
            </a:r>
            <a:r>
              <a:rPr lang="pt-BR" dirty="0"/>
              <a:t>(pressuposto normativo), ou seja, que ocorreu a subsunção do fato à norma, a Administração terá que praticar o ato, exatamente com o conteúdo descrito na lei, por exemplo, </a:t>
            </a:r>
            <a:r>
              <a:rPr lang="pt-BR" b="1" dirty="0">
                <a:solidFill>
                  <a:schemeClr val="accent1">
                    <a:lumMod val="75000"/>
                  </a:schemeClr>
                </a:solidFill>
              </a:rPr>
              <a:t>a concessão de aposentadoria</a:t>
            </a:r>
            <a:r>
              <a:rPr lang="pt-BR" dirty="0"/>
              <a:t>.</a:t>
            </a:r>
          </a:p>
        </p:txBody>
      </p:sp>
    </p:spTree>
    <p:extLst>
      <p:ext uri="{BB962C8B-B14F-4D97-AF65-F5344CB8AC3E}">
        <p14:creationId xmlns:p14="http://schemas.microsoft.com/office/powerpoint/2010/main" val="14926141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24601</TotalTime>
  <Words>2253</Words>
  <Application>Microsoft Office PowerPoint</Application>
  <PresentationFormat>Apresentação na tela (4:3)</PresentationFormat>
  <Paragraphs>183</Paragraphs>
  <Slides>35</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35</vt:i4>
      </vt:variant>
    </vt:vector>
  </HeadingPairs>
  <TitlesOfParts>
    <vt:vector size="39" baseType="lpstr">
      <vt:lpstr>Century Schoolbook</vt:lpstr>
      <vt:lpstr>Wingdings</vt:lpstr>
      <vt:lpstr>Wingdings 2</vt:lpstr>
      <vt:lpstr>Balcão Envidraçado</vt:lpstr>
      <vt:lpstr>DIREITO ADMINISTRATIVO ATOS</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lpstr>ATOS ADMINISTRATIVOS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Aspectos Legais e Contábeis Relativos às Contas Municipais</dc:title>
  <dc:creator>Renata Constante Cestari</dc:creator>
  <cp:lastModifiedBy>Francisca Oliveira Souza</cp:lastModifiedBy>
  <cp:revision>688</cp:revision>
  <dcterms:modified xsi:type="dcterms:W3CDTF">2023-09-02T01:24:28Z</dcterms:modified>
</cp:coreProperties>
</file>