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3" r:id="rId6"/>
    <p:sldId id="265" r:id="rId7"/>
    <p:sldId id="267" r:id="rId8"/>
    <p:sldId id="269" r:id="rId9"/>
    <p:sldId id="271" r:id="rId10"/>
    <p:sldId id="273" r:id="rId11"/>
    <p:sldId id="275" r:id="rId12"/>
    <p:sldId id="277" r:id="rId13"/>
    <p:sldId id="279" r:id="rId14"/>
    <p:sldId id="281" r:id="rId15"/>
    <p:sldId id="283" r:id="rId16"/>
    <p:sldId id="285" r:id="rId17"/>
    <p:sldId id="287" r:id="rId18"/>
    <p:sldId id="288" r:id="rId19"/>
    <p:sldId id="291" r:id="rId20"/>
    <p:sldId id="296" r:id="rId21"/>
    <p:sldId id="290" r:id="rId22"/>
    <p:sldId id="293" r:id="rId23"/>
    <p:sldId id="295"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8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1DFDAE4E-18DE-4994-8E8E-19F42E01839D}" type="datetimeFigureOut">
              <a:rPr lang="pt-BR" smtClean="0"/>
              <a:t>03/10/2016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2103227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1DFDAE4E-18DE-4994-8E8E-19F42E01839D}" type="datetimeFigureOut">
              <a:rPr lang="pt-BR" smtClean="0"/>
              <a:t>03/10/2016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2945640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1DFDAE4E-18DE-4994-8E8E-19F42E01839D}" type="datetimeFigureOut">
              <a:rPr lang="pt-BR" smtClean="0"/>
              <a:t>03/10/2016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3051697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1DFDAE4E-18DE-4994-8E8E-19F42E01839D}" type="datetimeFigureOut">
              <a:rPr lang="pt-BR" smtClean="0"/>
              <a:t>03/10/2016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4171592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1DFDAE4E-18DE-4994-8E8E-19F42E01839D}" type="datetimeFigureOut">
              <a:rPr lang="pt-BR" smtClean="0"/>
              <a:t>03/10/2016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1773907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1DFDAE4E-18DE-4994-8E8E-19F42E01839D}" type="datetimeFigureOut">
              <a:rPr lang="pt-BR" smtClean="0"/>
              <a:t>03/10/2016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1072968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1DFDAE4E-18DE-4994-8E8E-19F42E01839D}" type="datetimeFigureOut">
              <a:rPr lang="pt-BR" smtClean="0"/>
              <a:t>03/10/2016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1430330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1DFDAE4E-18DE-4994-8E8E-19F42E01839D}" type="datetimeFigureOut">
              <a:rPr lang="pt-BR" smtClean="0"/>
              <a:t>03/10/2016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3199859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1DFDAE4E-18DE-4994-8E8E-19F42E01839D}" type="datetimeFigureOut">
              <a:rPr lang="pt-BR" smtClean="0"/>
              <a:t>03/10/2016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1838040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1DFDAE4E-18DE-4994-8E8E-19F42E01839D}" type="datetimeFigureOut">
              <a:rPr lang="pt-BR" smtClean="0"/>
              <a:t>03/10/2016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1959643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1DFDAE4E-18DE-4994-8E8E-19F42E01839D}" type="datetimeFigureOut">
              <a:rPr lang="pt-BR" smtClean="0"/>
              <a:t>03/10/2016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B7E86E0-81CC-4226-ABFA-E138A4912987}" type="slidenum">
              <a:rPr lang="pt-BR" smtClean="0"/>
              <a:t>‹nº›</a:t>
            </a:fld>
            <a:endParaRPr lang="pt-BR"/>
          </a:p>
        </p:txBody>
      </p:sp>
    </p:spTree>
    <p:extLst>
      <p:ext uri="{BB962C8B-B14F-4D97-AF65-F5344CB8AC3E}">
        <p14:creationId xmlns:p14="http://schemas.microsoft.com/office/powerpoint/2010/main" val="446277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DAE4E-18DE-4994-8E8E-19F42E01839D}" type="datetimeFigureOut">
              <a:rPr lang="pt-BR" smtClean="0"/>
              <a:t>03/10/2016</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E86E0-81CC-4226-ABFA-E138A4912987}" type="slidenum">
              <a:rPr lang="pt-BR" smtClean="0"/>
              <a:t>‹nº›</a:t>
            </a:fld>
            <a:endParaRPr lang="pt-BR"/>
          </a:p>
        </p:txBody>
      </p:sp>
    </p:spTree>
    <p:extLst>
      <p:ext uri="{BB962C8B-B14F-4D97-AF65-F5344CB8AC3E}">
        <p14:creationId xmlns:p14="http://schemas.microsoft.com/office/powerpoint/2010/main" val="2655719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471488" y="1122363"/>
            <a:ext cx="10196512" cy="2387600"/>
          </a:xfrm>
        </p:spPr>
        <p:txBody>
          <a:bodyPr>
            <a:normAutofit/>
          </a:bodyPr>
          <a:lstStyle/>
          <a:p>
            <a:pPr algn="l"/>
            <a:r>
              <a:rPr lang="pt-BR" sz="5400" dirty="0"/>
              <a:t>ELEMENTO SUBJETIVO DO INJUSTO</a:t>
            </a:r>
          </a:p>
        </p:txBody>
      </p:sp>
      <p:sp>
        <p:nvSpPr>
          <p:cNvPr id="3" name="Subtítulo 2"/>
          <p:cNvSpPr>
            <a:spLocks noGrp="1"/>
          </p:cNvSpPr>
          <p:nvPr>
            <p:ph type="subTitle" idx="1"/>
          </p:nvPr>
        </p:nvSpPr>
        <p:spPr>
          <a:xfrm>
            <a:off x="1504950" y="4387851"/>
            <a:ext cx="9144000" cy="1655762"/>
          </a:xfrm>
        </p:spPr>
        <p:txBody>
          <a:bodyPr>
            <a:normAutofit/>
          </a:bodyPr>
          <a:lstStyle/>
          <a:p>
            <a:pPr algn="l"/>
            <a:r>
              <a:rPr lang="pt-BR" sz="4400" dirty="0"/>
              <a:t>DOLO </a:t>
            </a:r>
          </a:p>
          <a:p>
            <a:pPr algn="l"/>
            <a:r>
              <a:rPr lang="pt-BR" sz="4400" dirty="0"/>
              <a:t>CULPA</a:t>
            </a:r>
          </a:p>
        </p:txBody>
      </p:sp>
    </p:spTree>
    <p:extLst>
      <p:ext uri="{BB962C8B-B14F-4D97-AF65-F5344CB8AC3E}">
        <p14:creationId xmlns:p14="http://schemas.microsoft.com/office/powerpoint/2010/main" val="3869459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9"/>
            <a:ext cx="8229600" cy="45719"/>
          </a:xfrm>
        </p:spPr>
        <p:txBody>
          <a:bodyPr>
            <a:normAutofit fontScale="90000"/>
          </a:bodyPr>
          <a:lstStyle/>
          <a:p>
            <a:endParaRPr lang="pt-BR" dirty="0"/>
          </a:p>
        </p:txBody>
      </p:sp>
      <p:sp>
        <p:nvSpPr>
          <p:cNvPr id="3" name="Espaço Reservado para Conteúdo 2"/>
          <p:cNvSpPr>
            <a:spLocks noGrp="1"/>
          </p:cNvSpPr>
          <p:nvPr>
            <p:ph idx="1"/>
          </p:nvPr>
        </p:nvSpPr>
        <p:spPr>
          <a:xfrm>
            <a:off x="1666874" y="320358"/>
            <a:ext cx="9091613" cy="6215106"/>
          </a:xfrm>
        </p:spPr>
        <p:txBody>
          <a:bodyPr>
            <a:noAutofit/>
          </a:bodyPr>
          <a:lstStyle/>
          <a:p>
            <a:pPr algn="just"/>
            <a:r>
              <a:rPr lang="pt-BR" sz="2500" dirty="0"/>
              <a:t>Influência da fenomenologia: o Direito deve respeitar a natureza das coisas (as estruturas lógico-reais) – esse é o mesmo pressuposto da escola naturalista (ambas adotam um conceito ontológico de ação)</a:t>
            </a:r>
          </a:p>
          <a:p>
            <a:pPr algn="just">
              <a:buNone/>
            </a:pPr>
            <a:endParaRPr lang="pt-BR" sz="2500" dirty="0"/>
          </a:p>
          <a:p>
            <a:pPr algn="just"/>
            <a:r>
              <a:rPr lang="pt-BR" sz="2500" dirty="0"/>
              <a:t>Toda ação humana é final: a ação  passa a ser entendida como a atividade humana dirigida a uma finalidade (“a causalidade é cega, a ação é vidente” - </a:t>
            </a:r>
            <a:r>
              <a:rPr lang="pt-BR" sz="2500" dirty="0" err="1"/>
              <a:t>Welzel</a:t>
            </a:r>
            <a:r>
              <a:rPr lang="pt-BR" sz="2500" dirty="0"/>
              <a:t>)</a:t>
            </a:r>
          </a:p>
          <a:p>
            <a:pPr algn="just">
              <a:buNone/>
            </a:pPr>
            <a:endParaRPr lang="pt-BR" sz="2500" dirty="0"/>
          </a:p>
          <a:p>
            <a:pPr algn="just"/>
            <a:r>
              <a:rPr lang="pt-BR" sz="2500" dirty="0"/>
              <a:t>O ser humano, a partir de sua experiência, consegue prever o resultado de suas ações e executá-las com o objetivo de atingir determinados fins, previamente escolhidos.</a:t>
            </a:r>
          </a:p>
          <a:p>
            <a:pPr algn="just"/>
            <a:endParaRPr lang="pt-BR" sz="2500" dirty="0"/>
          </a:p>
          <a:p>
            <a:pPr algn="just"/>
            <a:r>
              <a:rPr lang="pt-BR" sz="2500" dirty="0"/>
              <a:t>É sobre o conceito de ação que é construído todo o sistema finalista – </a:t>
            </a:r>
            <a:r>
              <a:rPr lang="pt-BR" sz="2500" dirty="0" err="1"/>
              <a:t>consequência</a:t>
            </a:r>
            <a:r>
              <a:rPr lang="pt-BR" sz="2500" dirty="0"/>
              <a:t> dogmática imediata: o deslocamento do dolo, da culpabilidade para o tipo.</a:t>
            </a:r>
          </a:p>
          <a:p>
            <a:pPr algn="just">
              <a:buNone/>
            </a:pPr>
            <a:r>
              <a:rPr lang="pt-BR" sz="2500" dirty="0"/>
              <a:t>	</a:t>
            </a:r>
          </a:p>
        </p:txBody>
      </p:sp>
    </p:spTree>
    <p:extLst>
      <p:ext uri="{BB962C8B-B14F-4D97-AF65-F5344CB8AC3E}">
        <p14:creationId xmlns:p14="http://schemas.microsoft.com/office/powerpoint/2010/main" val="1487485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9"/>
            <a:ext cx="8229600" cy="45719"/>
          </a:xfrm>
        </p:spPr>
        <p:txBody>
          <a:bodyPr>
            <a:normAutofit fontScale="90000"/>
          </a:bodyPr>
          <a:lstStyle/>
          <a:p>
            <a:endParaRPr lang="pt-BR" dirty="0"/>
          </a:p>
        </p:txBody>
      </p:sp>
      <p:sp>
        <p:nvSpPr>
          <p:cNvPr id="3" name="Espaço Reservado para Conteúdo 2"/>
          <p:cNvSpPr>
            <a:spLocks noGrp="1"/>
          </p:cNvSpPr>
          <p:nvPr>
            <p:ph idx="1"/>
          </p:nvPr>
        </p:nvSpPr>
        <p:spPr>
          <a:xfrm>
            <a:off x="1981200" y="428604"/>
            <a:ext cx="8229600" cy="6072230"/>
          </a:xfrm>
        </p:spPr>
        <p:txBody>
          <a:bodyPr>
            <a:normAutofit lnSpcReduction="10000"/>
          </a:bodyPr>
          <a:lstStyle/>
          <a:p>
            <a:pPr algn="just">
              <a:buNone/>
            </a:pPr>
            <a:r>
              <a:rPr lang="pt-BR" dirty="0"/>
              <a:t>Conteúdo dos estratos do delito conforme o sistema finalista:</a:t>
            </a:r>
          </a:p>
          <a:p>
            <a:pPr algn="just">
              <a:buNone/>
            </a:pPr>
            <a:endParaRPr lang="pt-BR" dirty="0"/>
          </a:p>
          <a:p>
            <a:pPr algn="just"/>
            <a:r>
              <a:rPr lang="pt-BR" dirty="0"/>
              <a:t>Tipo: descrição da ação proibida (o Direito só pode proibir ações finais, portanto o dolo está incluído nele)</a:t>
            </a:r>
          </a:p>
          <a:p>
            <a:pPr algn="just">
              <a:buNone/>
            </a:pPr>
            <a:endParaRPr lang="pt-BR" dirty="0"/>
          </a:p>
          <a:p>
            <a:pPr algn="just"/>
            <a:r>
              <a:rPr lang="pt-BR" dirty="0"/>
              <a:t>Ilicitude: contrariedade de uma ação típica à lei (ausência de causa de justificação)</a:t>
            </a:r>
          </a:p>
          <a:p>
            <a:pPr algn="just">
              <a:buNone/>
            </a:pPr>
            <a:endParaRPr lang="pt-BR" dirty="0"/>
          </a:p>
          <a:p>
            <a:pPr algn="just"/>
            <a:r>
              <a:rPr lang="pt-BR" dirty="0"/>
              <a:t>Culpabilidade: é o juízo de reprovação que recai sobre o agente, de quem era possível exigir-se nas circunstâncias uma atuação conforme ao Direito (conceito fundado na estrutura lógico-real do livre-arbítrio)</a:t>
            </a:r>
          </a:p>
          <a:p>
            <a:endParaRPr lang="pt-BR" dirty="0"/>
          </a:p>
        </p:txBody>
      </p:sp>
    </p:spTree>
    <p:extLst>
      <p:ext uri="{BB962C8B-B14F-4D97-AF65-F5344CB8AC3E}">
        <p14:creationId xmlns:p14="http://schemas.microsoft.com/office/powerpoint/2010/main" val="2840595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200" dirty="0"/>
              <a:t>CONCEITO ANALÍTICO  DE CRIME</a:t>
            </a:r>
          </a:p>
        </p:txBody>
      </p:sp>
      <p:sp>
        <p:nvSpPr>
          <p:cNvPr id="3" name="Espaço Reservado para Conteúdo 2"/>
          <p:cNvSpPr>
            <a:spLocks noGrp="1"/>
          </p:cNvSpPr>
          <p:nvPr>
            <p:ph idx="1"/>
          </p:nvPr>
        </p:nvSpPr>
        <p:spPr/>
        <p:txBody>
          <a:bodyPr>
            <a:normAutofit/>
          </a:bodyPr>
          <a:lstStyle/>
          <a:p>
            <a:pPr algn="just"/>
            <a:r>
              <a:rPr lang="pt-BR" dirty="0"/>
              <a:t>Desde o início do século XX, com a elaboração da categoria do tipo por BELING, os elementos do crime são:</a:t>
            </a:r>
          </a:p>
          <a:p>
            <a:pPr>
              <a:buNone/>
            </a:pPr>
            <a:endParaRPr lang="pt-BR" dirty="0"/>
          </a:p>
          <a:p>
            <a:pPr algn="ctr">
              <a:buNone/>
            </a:pPr>
            <a:r>
              <a:rPr lang="pt-BR" sz="3600" dirty="0"/>
              <a:t>ação + tipo + ilicitude + culpabilidade</a:t>
            </a:r>
          </a:p>
          <a:p>
            <a:pPr algn="ctr">
              <a:buNone/>
            </a:pPr>
            <a:endParaRPr lang="pt-BR" sz="3600" dirty="0"/>
          </a:p>
          <a:p>
            <a:pPr algn="just">
              <a:buNone/>
            </a:pPr>
            <a:r>
              <a:rPr lang="pt-BR" sz="2600" dirty="0"/>
              <a:t>OBS: Não é correto afirmar que, segundo o finalismo, a culpabilidade não integra o conceito analítico de crime (essa doutrina é minoritária mesmo no Brasil)</a:t>
            </a:r>
          </a:p>
        </p:txBody>
      </p:sp>
    </p:spTree>
    <p:extLst>
      <p:ext uri="{BB962C8B-B14F-4D97-AF65-F5344CB8AC3E}">
        <p14:creationId xmlns:p14="http://schemas.microsoft.com/office/powerpoint/2010/main" val="1938762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28663" y="-39703"/>
            <a:ext cx="10515600" cy="1325563"/>
          </a:xfrm>
        </p:spPr>
        <p:txBody>
          <a:bodyPr>
            <a:normAutofit/>
          </a:bodyPr>
          <a:lstStyle/>
          <a:p>
            <a:r>
              <a:rPr lang="pt-BR" sz="3600" dirty="0"/>
              <a:t>O TIPO PENAL</a:t>
            </a:r>
          </a:p>
        </p:txBody>
      </p:sp>
      <p:sp>
        <p:nvSpPr>
          <p:cNvPr id="3" name="Espaço Reservado para Conteúdo 2"/>
          <p:cNvSpPr>
            <a:spLocks noGrp="1"/>
          </p:cNvSpPr>
          <p:nvPr>
            <p:ph idx="1"/>
          </p:nvPr>
        </p:nvSpPr>
        <p:spPr>
          <a:xfrm>
            <a:off x="728663" y="1285860"/>
            <a:ext cx="10515600" cy="5286412"/>
          </a:xfrm>
        </p:spPr>
        <p:txBody>
          <a:bodyPr>
            <a:normAutofit fontScale="92500" lnSpcReduction="20000"/>
          </a:bodyPr>
          <a:lstStyle/>
          <a:p>
            <a:pPr>
              <a:buNone/>
            </a:pPr>
            <a:r>
              <a:rPr lang="pt-BR" sz="3100" dirty="0"/>
              <a:t>  Teoria do tipo  (</a:t>
            </a:r>
            <a:r>
              <a:rPr lang="pt-BR" sz="3100" dirty="0" err="1"/>
              <a:t>Beling</a:t>
            </a:r>
            <a:r>
              <a:rPr lang="pt-BR" sz="3100" dirty="0"/>
              <a:t> -  1906):</a:t>
            </a:r>
          </a:p>
          <a:p>
            <a:pPr>
              <a:buFontTx/>
              <a:buChar char="-"/>
            </a:pPr>
            <a:r>
              <a:rPr lang="pt-BR" sz="3100" dirty="0"/>
              <a:t>o tipo penal é a </a:t>
            </a:r>
            <a:r>
              <a:rPr lang="pt-BR" sz="3100" u="sng" dirty="0"/>
              <a:t>descrição legal da </a:t>
            </a:r>
            <a:r>
              <a:rPr lang="pt-BR" sz="3100" i="1" u="sng" dirty="0"/>
              <a:t>conduta proibida</a:t>
            </a:r>
          </a:p>
          <a:p>
            <a:pPr algn="just">
              <a:buFontTx/>
              <a:buChar char="-"/>
            </a:pPr>
            <a:r>
              <a:rPr lang="pt-BR" sz="3100" dirty="0"/>
              <a:t>O tipo é objetivo e isento de valor (os elementos subjetivos integravam a culpabilidade)</a:t>
            </a:r>
          </a:p>
          <a:p>
            <a:pPr algn="just">
              <a:buFontTx/>
              <a:buChar char="-"/>
            </a:pPr>
            <a:r>
              <a:rPr lang="pt-BR" sz="3100" dirty="0"/>
              <a:t>Tipo é indício (</a:t>
            </a:r>
            <a:r>
              <a:rPr lang="pt-BR" sz="3100" i="1" dirty="0" err="1"/>
              <a:t>ratio</a:t>
            </a:r>
            <a:r>
              <a:rPr lang="pt-BR" sz="3100" i="1" dirty="0"/>
              <a:t> </a:t>
            </a:r>
            <a:r>
              <a:rPr lang="pt-BR" sz="3100" i="1" dirty="0" err="1"/>
              <a:t>congnoscendi</a:t>
            </a:r>
            <a:r>
              <a:rPr lang="pt-BR" sz="3100" dirty="0"/>
              <a:t>) da ilicitude: são categorias sistemáticas autônomas (x teoria dos elementos negativos do tipo – tipo de injusto)</a:t>
            </a:r>
          </a:p>
          <a:p>
            <a:pPr algn="just">
              <a:buFontTx/>
              <a:buChar char="-"/>
            </a:pPr>
            <a:endParaRPr lang="pt-BR" sz="3100" dirty="0"/>
          </a:p>
          <a:p>
            <a:pPr algn="just"/>
            <a:r>
              <a:rPr lang="pt-BR" sz="3100" dirty="0"/>
              <a:t>o tipo é exigência/decorrência do princípio da legalidade e expressa todas as suas exigências</a:t>
            </a:r>
          </a:p>
          <a:p>
            <a:pPr algn="just">
              <a:buNone/>
            </a:pPr>
            <a:endParaRPr lang="pt-BR" sz="3100" dirty="0"/>
          </a:p>
          <a:p>
            <a:pPr algn="just"/>
            <a:r>
              <a:rPr lang="pt-BR" sz="3100" dirty="0"/>
              <a:t>função garantidora do tipo (somente </a:t>
            </a:r>
            <a:r>
              <a:rPr lang="pt-BR" sz="3100" i="1" dirty="0"/>
              <a:t>condutas</a:t>
            </a:r>
            <a:r>
              <a:rPr lang="pt-BR" sz="3100" dirty="0"/>
              <a:t> podem ser proibidas, não “estados” – Dir. Penal do Fato x Dir. Penal do Autor)</a:t>
            </a:r>
          </a:p>
          <a:p>
            <a:pPr algn="just">
              <a:buNone/>
            </a:pPr>
            <a:endParaRPr lang="pt-BR" dirty="0"/>
          </a:p>
        </p:txBody>
      </p:sp>
    </p:spTree>
    <p:extLst>
      <p:ext uri="{BB962C8B-B14F-4D97-AF65-F5344CB8AC3E}">
        <p14:creationId xmlns:p14="http://schemas.microsoft.com/office/powerpoint/2010/main" val="803976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8"/>
            <a:ext cx="8229600" cy="82528"/>
          </a:xfrm>
        </p:spPr>
        <p:txBody>
          <a:bodyPr>
            <a:normAutofit fontScale="90000"/>
          </a:bodyPr>
          <a:lstStyle/>
          <a:p>
            <a:endParaRPr lang="pt-BR" dirty="0"/>
          </a:p>
        </p:txBody>
      </p:sp>
      <p:sp>
        <p:nvSpPr>
          <p:cNvPr id="3" name="Espaço Reservado para Conteúdo 2"/>
          <p:cNvSpPr>
            <a:spLocks noGrp="1"/>
          </p:cNvSpPr>
          <p:nvPr>
            <p:ph idx="1"/>
          </p:nvPr>
        </p:nvSpPr>
        <p:spPr>
          <a:xfrm>
            <a:off x="785813" y="428605"/>
            <a:ext cx="10215561" cy="6200795"/>
          </a:xfrm>
        </p:spPr>
        <p:txBody>
          <a:bodyPr>
            <a:normAutofit/>
          </a:bodyPr>
          <a:lstStyle/>
          <a:p>
            <a:pPr algn="just"/>
            <a:r>
              <a:rPr lang="pt-BR" dirty="0"/>
              <a:t>O finalismo </a:t>
            </a:r>
            <a:r>
              <a:rPr lang="pt-BR" dirty="0" err="1"/>
              <a:t>subjetivizou</a:t>
            </a:r>
            <a:r>
              <a:rPr lang="pt-BR" dirty="0"/>
              <a:t> o tipo penal, ao retirar o dolo da culpabilidade: as condutas devem ser voluntárias, o dolo deve abarcar todos os elementos do tipo</a:t>
            </a:r>
          </a:p>
          <a:p>
            <a:pPr algn="just">
              <a:buNone/>
            </a:pPr>
            <a:endParaRPr lang="pt-BR" dirty="0"/>
          </a:p>
          <a:p>
            <a:pPr algn="just"/>
            <a:r>
              <a:rPr lang="pt-BR" dirty="0"/>
              <a:t>O tipo é uma unidade subjetiva e objetiva de elementos descritivos e normativos:</a:t>
            </a:r>
          </a:p>
          <a:p>
            <a:pPr marL="0" indent="0" algn="just">
              <a:buNone/>
            </a:pPr>
            <a:endParaRPr lang="pt-BR" dirty="0"/>
          </a:p>
          <a:p>
            <a:pPr algn="just">
              <a:buNone/>
            </a:pPr>
            <a:r>
              <a:rPr lang="pt-BR" dirty="0"/>
              <a:t>	- elementos objetivos (tipo objetivo): conduta, nexo de causalidade, resultado (elementos descritivos), elementos normativos (exigem valoração)</a:t>
            </a:r>
          </a:p>
          <a:p>
            <a:pPr algn="just">
              <a:buNone/>
            </a:pPr>
            <a:endParaRPr lang="pt-BR" dirty="0"/>
          </a:p>
          <a:p>
            <a:pPr algn="just">
              <a:buNone/>
            </a:pPr>
            <a:r>
              <a:rPr lang="pt-BR" dirty="0"/>
              <a:t>	- elementos subjetivos (tipo subjetivo): dolo e elementos anímicos especiais</a:t>
            </a:r>
          </a:p>
          <a:p>
            <a:pPr algn="just">
              <a:buNone/>
            </a:pPr>
            <a:endParaRPr lang="pt-BR" sz="3000" dirty="0"/>
          </a:p>
          <a:p>
            <a:pPr algn="just">
              <a:buNone/>
            </a:pPr>
            <a:endParaRPr lang="pt-BR" sz="3000" dirty="0"/>
          </a:p>
          <a:p>
            <a:pPr algn="just"/>
            <a:endParaRPr lang="pt-BR" sz="3000" dirty="0"/>
          </a:p>
          <a:p>
            <a:pPr>
              <a:buNone/>
            </a:pPr>
            <a:endParaRPr lang="pt-BR" dirty="0"/>
          </a:p>
        </p:txBody>
      </p:sp>
    </p:spTree>
    <p:extLst>
      <p:ext uri="{BB962C8B-B14F-4D97-AF65-F5344CB8AC3E}">
        <p14:creationId xmlns:p14="http://schemas.microsoft.com/office/powerpoint/2010/main" val="3971475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9"/>
            <a:ext cx="8229600" cy="45719"/>
          </a:xfrm>
        </p:spPr>
        <p:txBody>
          <a:bodyPr>
            <a:normAutofit fontScale="90000"/>
          </a:bodyPr>
          <a:lstStyle/>
          <a:p>
            <a:endParaRPr lang="pt-BR" dirty="0"/>
          </a:p>
        </p:txBody>
      </p:sp>
      <p:sp>
        <p:nvSpPr>
          <p:cNvPr id="3" name="Espaço Reservado para Conteúdo 2"/>
          <p:cNvSpPr>
            <a:spLocks noGrp="1"/>
          </p:cNvSpPr>
          <p:nvPr>
            <p:ph idx="1"/>
          </p:nvPr>
        </p:nvSpPr>
        <p:spPr>
          <a:xfrm>
            <a:off x="1981199" y="571481"/>
            <a:ext cx="8520113" cy="5554683"/>
          </a:xfrm>
        </p:spPr>
        <p:txBody>
          <a:bodyPr>
            <a:normAutofit lnSpcReduction="10000"/>
          </a:bodyPr>
          <a:lstStyle/>
          <a:p>
            <a:pPr algn="ctr">
              <a:buNone/>
            </a:pPr>
            <a:r>
              <a:rPr lang="pt-BR" sz="3600" cap="all" dirty="0"/>
              <a:t>Tipos dolosos</a:t>
            </a:r>
          </a:p>
          <a:p>
            <a:pPr>
              <a:buNone/>
            </a:pPr>
            <a:endParaRPr lang="pt-BR" dirty="0"/>
          </a:p>
          <a:p>
            <a:pPr algn="just">
              <a:lnSpc>
                <a:spcPct val="150000"/>
              </a:lnSpc>
              <a:buNone/>
            </a:pPr>
            <a:r>
              <a:rPr lang="pt-BR" sz="3200" u="sng" dirty="0"/>
              <a:t>tipo objetivo</a:t>
            </a:r>
            <a:r>
              <a:rPr lang="pt-BR" sz="3200" dirty="0"/>
              <a:t>: conduta, nexo de causalidade e resultado) </a:t>
            </a:r>
          </a:p>
          <a:p>
            <a:pPr algn="just">
              <a:buNone/>
            </a:pPr>
            <a:endParaRPr lang="pt-BR" sz="3200" dirty="0"/>
          </a:p>
          <a:p>
            <a:pPr algn="just">
              <a:buNone/>
            </a:pPr>
            <a:r>
              <a:rPr lang="pt-BR" sz="3200" dirty="0"/>
              <a:t>	  				+ </a:t>
            </a:r>
          </a:p>
          <a:p>
            <a:pPr>
              <a:buNone/>
            </a:pPr>
            <a:endParaRPr lang="pt-BR" sz="3200" dirty="0"/>
          </a:p>
          <a:p>
            <a:pPr algn="just">
              <a:lnSpc>
                <a:spcPct val="150000"/>
              </a:lnSpc>
              <a:buNone/>
            </a:pPr>
            <a:r>
              <a:rPr lang="pt-BR" sz="3200" u="sng" dirty="0"/>
              <a:t>tipo subjetivo:</a:t>
            </a:r>
            <a:r>
              <a:rPr lang="pt-BR" sz="3200" dirty="0"/>
              <a:t> dolo e elementos anímicos especiais</a:t>
            </a:r>
          </a:p>
          <a:p>
            <a:endParaRPr lang="pt-BR" dirty="0"/>
          </a:p>
          <a:p>
            <a:pPr algn="just">
              <a:buNone/>
            </a:pPr>
            <a:endParaRPr lang="pt-BR" dirty="0"/>
          </a:p>
          <a:p>
            <a:pPr>
              <a:buNone/>
            </a:pPr>
            <a:endParaRPr lang="pt-BR" dirty="0"/>
          </a:p>
        </p:txBody>
      </p:sp>
    </p:spTree>
    <p:extLst>
      <p:ext uri="{BB962C8B-B14F-4D97-AF65-F5344CB8AC3E}">
        <p14:creationId xmlns:p14="http://schemas.microsoft.com/office/powerpoint/2010/main" val="446412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8"/>
            <a:ext cx="8229600" cy="939784"/>
          </a:xfrm>
        </p:spPr>
        <p:txBody>
          <a:bodyPr>
            <a:normAutofit/>
          </a:bodyPr>
          <a:lstStyle/>
          <a:p>
            <a:r>
              <a:rPr lang="pt-BR" sz="3600" dirty="0"/>
              <a:t>Tipos culposos</a:t>
            </a:r>
          </a:p>
        </p:txBody>
      </p:sp>
      <p:sp>
        <p:nvSpPr>
          <p:cNvPr id="3" name="Espaço Reservado para Conteúdo 2"/>
          <p:cNvSpPr>
            <a:spLocks noGrp="1"/>
          </p:cNvSpPr>
          <p:nvPr>
            <p:ph idx="1"/>
          </p:nvPr>
        </p:nvSpPr>
        <p:spPr>
          <a:xfrm>
            <a:off x="1981200" y="1285860"/>
            <a:ext cx="8229600" cy="5357850"/>
          </a:xfrm>
        </p:spPr>
        <p:txBody>
          <a:bodyPr>
            <a:normAutofit/>
          </a:bodyPr>
          <a:lstStyle/>
          <a:p>
            <a:pPr algn="just"/>
            <a:r>
              <a:rPr lang="pt-BR" dirty="0"/>
              <a:t>Não têm aspecto subjetivo. A culpa é elemento normativo do tipo, a ser investigado pelo juiz no caso concreto (tipo aberto)</a:t>
            </a:r>
          </a:p>
          <a:p>
            <a:pPr algn="just"/>
            <a:r>
              <a:rPr lang="pt-BR" dirty="0"/>
              <a:t>A vontade do agente não se direciona à produção do resultado, nem há concordância com a sua ocorrência</a:t>
            </a:r>
          </a:p>
          <a:p>
            <a:pPr algn="just"/>
            <a:r>
              <a:rPr lang="pt-BR" b="1" dirty="0"/>
              <a:t>Culpa</a:t>
            </a:r>
            <a:r>
              <a:rPr lang="pt-BR" dirty="0"/>
              <a:t> é a violação do dever objetivo de cuidado</a:t>
            </a:r>
          </a:p>
          <a:p>
            <a:pPr algn="just">
              <a:buNone/>
            </a:pPr>
            <a:r>
              <a:rPr lang="pt-BR" dirty="0"/>
              <a:t> - imprudência</a:t>
            </a:r>
          </a:p>
          <a:p>
            <a:pPr algn="just">
              <a:buFontTx/>
              <a:buChar char="-"/>
            </a:pPr>
            <a:r>
              <a:rPr lang="pt-BR" dirty="0"/>
              <a:t>negligência</a:t>
            </a:r>
          </a:p>
          <a:p>
            <a:pPr algn="just">
              <a:buFontTx/>
              <a:buChar char="-"/>
            </a:pPr>
            <a:r>
              <a:rPr lang="pt-BR" dirty="0"/>
              <a:t>Imperícia</a:t>
            </a:r>
          </a:p>
          <a:p>
            <a:pPr algn="just"/>
            <a:r>
              <a:rPr lang="pt-BR" dirty="0"/>
              <a:t>Culpa consciente x culpa inconsciente</a:t>
            </a:r>
          </a:p>
        </p:txBody>
      </p:sp>
    </p:spTree>
    <p:extLst>
      <p:ext uri="{BB962C8B-B14F-4D97-AF65-F5344CB8AC3E}">
        <p14:creationId xmlns:p14="http://schemas.microsoft.com/office/powerpoint/2010/main" val="1744403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9"/>
            <a:ext cx="8229600" cy="45719"/>
          </a:xfrm>
        </p:spPr>
        <p:txBody>
          <a:bodyPr>
            <a:normAutofit fontScale="90000"/>
          </a:bodyPr>
          <a:lstStyle/>
          <a:p>
            <a:endParaRPr lang="pt-BR" dirty="0"/>
          </a:p>
        </p:txBody>
      </p:sp>
      <p:sp>
        <p:nvSpPr>
          <p:cNvPr id="3" name="Espaço Reservado para Conteúdo 2"/>
          <p:cNvSpPr>
            <a:spLocks noGrp="1"/>
          </p:cNvSpPr>
          <p:nvPr>
            <p:ph idx="1"/>
          </p:nvPr>
        </p:nvSpPr>
        <p:spPr>
          <a:xfrm>
            <a:off x="1042987" y="0"/>
            <a:ext cx="9972675" cy="6429396"/>
          </a:xfrm>
        </p:spPr>
        <p:txBody>
          <a:bodyPr>
            <a:normAutofit fontScale="25000" lnSpcReduction="20000"/>
          </a:bodyPr>
          <a:lstStyle/>
          <a:p>
            <a:endParaRPr lang="pt-BR" i="1" dirty="0"/>
          </a:p>
          <a:p>
            <a:r>
              <a:rPr lang="pt-BR" sz="10000" i="1" dirty="0" err="1"/>
              <a:t>Iter</a:t>
            </a:r>
            <a:r>
              <a:rPr lang="pt-BR" sz="10000" i="1" dirty="0"/>
              <a:t> </a:t>
            </a:r>
            <a:r>
              <a:rPr lang="pt-BR" sz="10000" i="1" dirty="0" err="1"/>
              <a:t>criminis</a:t>
            </a:r>
            <a:r>
              <a:rPr lang="pt-BR" sz="10000" dirty="0"/>
              <a:t>: da cogitação ao </a:t>
            </a:r>
            <a:r>
              <a:rPr lang="pt-BR" sz="10000" dirty="0" err="1"/>
              <a:t>exaurimento</a:t>
            </a:r>
            <a:endParaRPr lang="pt-BR" sz="10000" dirty="0"/>
          </a:p>
          <a:p>
            <a:pPr>
              <a:buNone/>
            </a:pPr>
            <a:endParaRPr lang="pt-BR" sz="10000" dirty="0"/>
          </a:p>
          <a:p>
            <a:pPr algn="just"/>
            <a:r>
              <a:rPr lang="pt-BR" sz="10000" dirty="0"/>
              <a:t>Quando os atos preparatórios (impuníveis) são considerados tentativa? (divergência)</a:t>
            </a:r>
          </a:p>
          <a:p>
            <a:pPr algn="just"/>
            <a:endParaRPr lang="pt-BR" sz="10000" dirty="0"/>
          </a:p>
          <a:p>
            <a:pPr algn="just"/>
            <a:r>
              <a:rPr lang="pt-BR" sz="10000" dirty="0"/>
              <a:t>Tentativa x consumação :  “art. 14. Diz-se o crime:</a:t>
            </a:r>
          </a:p>
          <a:p>
            <a:pPr algn="just">
              <a:buNone/>
            </a:pPr>
            <a:endParaRPr lang="pt-BR" sz="10000" dirty="0"/>
          </a:p>
          <a:p>
            <a:pPr algn="just">
              <a:buNone/>
            </a:pPr>
            <a:r>
              <a:rPr lang="pt-BR" sz="10000" dirty="0"/>
              <a:t>	I – consumado, quando nele se reúnem todos os elementos de sua definição legal”; </a:t>
            </a:r>
          </a:p>
          <a:p>
            <a:pPr algn="just">
              <a:buNone/>
            </a:pPr>
            <a:endParaRPr lang="pt-BR" sz="10000" dirty="0"/>
          </a:p>
          <a:p>
            <a:pPr algn="just">
              <a:buNone/>
            </a:pPr>
            <a:r>
              <a:rPr lang="pt-BR" sz="10000" dirty="0"/>
              <a:t>		- consumação nos crimes materiais e culposos: ocorrência do resultado naturalístico</a:t>
            </a:r>
          </a:p>
          <a:p>
            <a:pPr algn="just"/>
            <a:endParaRPr lang="pt-BR" sz="10000" dirty="0"/>
          </a:p>
          <a:p>
            <a:pPr algn="just">
              <a:buNone/>
            </a:pPr>
            <a:r>
              <a:rPr lang="pt-BR" sz="10000" dirty="0"/>
              <a:t>	“II – tentado, quando, iniciada a execução, não se consuma por circunstâncias alheias à vontade do agente”</a:t>
            </a:r>
          </a:p>
          <a:p>
            <a:pPr algn="just"/>
            <a:endParaRPr lang="pt-BR" sz="10000" dirty="0"/>
          </a:p>
          <a:p>
            <a:pPr algn="just"/>
            <a:r>
              <a:rPr lang="pt-BR" sz="10000" dirty="0"/>
              <a:t>Tentativa x desistência voluntária  x arrependimento eficaz</a:t>
            </a:r>
          </a:p>
          <a:p>
            <a:pPr algn="just"/>
            <a:endParaRPr lang="pt-BR" sz="2600" dirty="0"/>
          </a:p>
          <a:p>
            <a:pPr algn="just">
              <a:buNone/>
            </a:pPr>
            <a:endParaRPr lang="pt-BR" sz="2600" dirty="0"/>
          </a:p>
          <a:p>
            <a:pPr algn="just"/>
            <a:endParaRPr lang="pt-BR" sz="2600" dirty="0"/>
          </a:p>
        </p:txBody>
      </p:sp>
    </p:spTree>
    <p:extLst>
      <p:ext uri="{BB962C8B-B14F-4D97-AF65-F5344CB8AC3E}">
        <p14:creationId xmlns:p14="http://schemas.microsoft.com/office/powerpoint/2010/main" val="3406555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dirty="0"/>
              <a:t>SÚMULA 582 DO STJ:</a:t>
            </a:r>
          </a:p>
        </p:txBody>
      </p:sp>
      <p:sp>
        <p:nvSpPr>
          <p:cNvPr id="3" name="Espaço Reservado para Conteúdo 2"/>
          <p:cNvSpPr>
            <a:spLocks noGrp="1"/>
          </p:cNvSpPr>
          <p:nvPr>
            <p:ph idx="1"/>
          </p:nvPr>
        </p:nvSpPr>
        <p:spPr>
          <a:xfrm>
            <a:off x="838200" y="2082801"/>
            <a:ext cx="10515600" cy="4351338"/>
          </a:xfrm>
        </p:spPr>
        <p:txBody>
          <a:bodyPr>
            <a:normAutofit/>
          </a:bodyPr>
          <a:lstStyle/>
          <a:p>
            <a:pPr algn="just">
              <a:lnSpc>
                <a:spcPct val="150000"/>
              </a:lnSpc>
            </a:pPr>
            <a:r>
              <a:rPr lang="pt-BR" sz="3200" dirty="0"/>
              <a:t>“Consuma-se o crime de roubo com a inversão da posse do bem mediante emprego de violência ou grave ameaça, ainda que por breve tempo e em seguida à perseguição imediata ao agente e recuperação da coisa roubada, sendo prescindível a posse mansa e pacífica ou desvigiada.”</a:t>
            </a:r>
          </a:p>
        </p:txBody>
      </p:sp>
    </p:spTree>
    <p:extLst>
      <p:ext uri="{BB962C8B-B14F-4D97-AF65-F5344CB8AC3E}">
        <p14:creationId xmlns:p14="http://schemas.microsoft.com/office/powerpoint/2010/main" val="381856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dirty="0"/>
              <a:t>DESISTÊNCIA VOLUNTÁRIA e ARREPENDIMENTO EFICAZ</a:t>
            </a:r>
          </a:p>
        </p:txBody>
      </p:sp>
      <p:sp>
        <p:nvSpPr>
          <p:cNvPr id="3" name="Espaço Reservado para Conteúdo 2"/>
          <p:cNvSpPr>
            <a:spLocks noGrp="1"/>
          </p:cNvSpPr>
          <p:nvPr>
            <p:ph idx="1"/>
          </p:nvPr>
        </p:nvSpPr>
        <p:spPr>
          <a:xfrm>
            <a:off x="838200" y="1595438"/>
            <a:ext cx="10515600" cy="4789488"/>
          </a:xfrm>
        </p:spPr>
        <p:txBody>
          <a:bodyPr>
            <a:normAutofit fontScale="92500"/>
          </a:bodyPr>
          <a:lstStyle/>
          <a:p>
            <a:pPr algn="just">
              <a:lnSpc>
                <a:spcPct val="150000"/>
              </a:lnSpc>
            </a:pPr>
            <a:r>
              <a:rPr lang="pt-BR" sz="2600" dirty="0"/>
              <a:t>Art. 15 - O agente que, </a:t>
            </a:r>
            <a:r>
              <a:rPr lang="pt-BR" sz="2600" i="1" dirty="0"/>
              <a:t>voluntariamente</a:t>
            </a:r>
            <a:r>
              <a:rPr lang="pt-BR" sz="2600" dirty="0"/>
              <a:t>:</a:t>
            </a:r>
          </a:p>
          <a:p>
            <a:pPr marL="0" indent="0" algn="just">
              <a:lnSpc>
                <a:spcPct val="150000"/>
              </a:lnSpc>
              <a:buNone/>
            </a:pPr>
            <a:r>
              <a:rPr lang="pt-BR" sz="2600" dirty="0"/>
              <a:t>  (i) desiste de prosseguir na execução (desistência voluntária) ou </a:t>
            </a:r>
          </a:p>
          <a:p>
            <a:pPr marL="0" indent="0" algn="just">
              <a:lnSpc>
                <a:spcPct val="150000"/>
              </a:lnSpc>
              <a:buNone/>
            </a:pPr>
            <a:r>
              <a:rPr lang="pt-BR" sz="2600" dirty="0"/>
              <a:t>  (</a:t>
            </a:r>
            <a:r>
              <a:rPr lang="pt-BR" sz="2600" dirty="0" err="1"/>
              <a:t>ii</a:t>
            </a:r>
            <a:r>
              <a:rPr lang="pt-BR" sz="2600" dirty="0"/>
              <a:t>) impede que o resultado se produza (arrependimento eficaz)</a:t>
            </a:r>
          </a:p>
          <a:p>
            <a:pPr marL="0" indent="0" algn="just">
              <a:lnSpc>
                <a:spcPct val="150000"/>
              </a:lnSpc>
              <a:buNone/>
            </a:pPr>
            <a:r>
              <a:rPr lang="pt-BR" sz="2600" dirty="0"/>
              <a:t>                               só responde pelos atos já praticados.</a:t>
            </a:r>
          </a:p>
          <a:p>
            <a:pPr marL="0" indent="0" algn="just">
              <a:lnSpc>
                <a:spcPct val="150000"/>
              </a:lnSpc>
              <a:buNone/>
            </a:pPr>
            <a:endParaRPr lang="pt-BR" dirty="0"/>
          </a:p>
          <a:p>
            <a:pPr marL="0" indent="0" algn="just">
              <a:lnSpc>
                <a:spcPct val="150000"/>
              </a:lnSpc>
              <a:buNone/>
            </a:pPr>
            <a:r>
              <a:rPr lang="pt-BR" dirty="0"/>
              <a:t>Desistência voluntária: tentativa inacabada, interrupção espontânea dos atos de execução (o agente pode, mas não quer – fórmula de Frank)</a:t>
            </a:r>
          </a:p>
          <a:p>
            <a:pPr marL="0" indent="0" algn="just">
              <a:lnSpc>
                <a:spcPct val="150000"/>
              </a:lnSpc>
              <a:buNone/>
            </a:pPr>
            <a:endParaRPr lang="pt-BR" dirty="0"/>
          </a:p>
        </p:txBody>
      </p:sp>
      <p:sp>
        <p:nvSpPr>
          <p:cNvPr id="4" name="Seta: para a Direita 3"/>
          <p:cNvSpPr/>
          <p:nvPr/>
        </p:nvSpPr>
        <p:spPr>
          <a:xfrm>
            <a:off x="1728787" y="3879231"/>
            <a:ext cx="978408" cy="2219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6901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8"/>
            <a:ext cx="8229600" cy="796908"/>
          </a:xfrm>
        </p:spPr>
        <p:txBody>
          <a:bodyPr>
            <a:normAutofit fontScale="90000"/>
          </a:bodyPr>
          <a:lstStyle/>
          <a:p>
            <a:br>
              <a:rPr lang="pt-BR" sz="2800" dirty="0"/>
            </a:br>
            <a:r>
              <a:rPr lang="pt-BR" sz="4000" u="sng" dirty="0"/>
              <a:t>TEORIA DO DELITO</a:t>
            </a:r>
            <a:br>
              <a:rPr lang="pt-BR" sz="2800" u="sng" dirty="0"/>
            </a:br>
            <a:endParaRPr lang="pt-BR" sz="2800" u="sng" dirty="0"/>
          </a:p>
        </p:txBody>
      </p:sp>
      <p:sp>
        <p:nvSpPr>
          <p:cNvPr id="3" name="Espaço Reservado para Conteúdo 2"/>
          <p:cNvSpPr>
            <a:spLocks noGrp="1"/>
          </p:cNvSpPr>
          <p:nvPr>
            <p:ph idx="1"/>
          </p:nvPr>
        </p:nvSpPr>
        <p:spPr>
          <a:xfrm>
            <a:off x="2005012" y="1671623"/>
            <a:ext cx="8229600" cy="4840303"/>
          </a:xfrm>
        </p:spPr>
        <p:txBody>
          <a:bodyPr>
            <a:normAutofit/>
          </a:bodyPr>
          <a:lstStyle/>
          <a:p>
            <a:pPr algn="just">
              <a:buNone/>
            </a:pPr>
            <a:r>
              <a:rPr lang="pt-BR" sz="3200" dirty="0"/>
              <a:t>	Teoria do delito, teoria do crime ou teoria do fato punível: busca definir quais os pressupostos que devem concorrer para que determinado comportamento humano possa ensejar a aplicação de uma sanção penal</a:t>
            </a:r>
          </a:p>
          <a:p>
            <a:pPr algn="just">
              <a:buNone/>
            </a:pPr>
            <a:endParaRPr lang="pt-BR" sz="3200" dirty="0"/>
          </a:p>
          <a:p>
            <a:pPr algn="just">
              <a:buNone/>
            </a:pPr>
            <a:r>
              <a:rPr lang="pt-BR" sz="3200" dirty="0"/>
              <a:t>	Estudo da ação, tipicidade, ilicitude (antijuridicidade) e culpabilidade, além dos institutos a eles correspondentes</a:t>
            </a:r>
          </a:p>
          <a:p>
            <a:pPr>
              <a:buNone/>
            </a:pPr>
            <a:endParaRPr lang="pt-BR" dirty="0"/>
          </a:p>
        </p:txBody>
      </p:sp>
    </p:spTree>
    <p:extLst>
      <p:ext uri="{BB962C8B-B14F-4D97-AF65-F5344CB8AC3E}">
        <p14:creationId xmlns:p14="http://schemas.microsoft.com/office/powerpoint/2010/main" val="2700660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319406"/>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838200" y="365125"/>
            <a:ext cx="10820400" cy="6235700"/>
          </a:xfrm>
        </p:spPr>
        <p:txBody>
          <a:bodyPr>
            <a:normAutofit lnSpcReduction="10000"/>
          </a:bodyPr>
          <a:lstStyle/>
          <a:p>
            <a:pPr algn="just">
              <a:lnSpc>
                <a:spcPct val="150000"/>
              </a:lnSpc>
            </a:pPr>
            <a:r>
              <a:rPr lang="pt-BR" dirty="0"/>
              <a:t>Arrependimento eficaz: tentativa acabada, seguida de ação para impedir a consumação</a:t>
            </a:r>
          </a:p>
          <a:p>
            <a:pPr algn="just">
              <a:lnSpc>
                <a:spcPct val="150000"/>
              </a:lnSpc>
            </a:pPr>
            <a:r>
              <a:rPr lang="pt-BR" dirty="0"/>
              <a:t>O Código prevê que, em caso de desistência voluntária ou de arrependimento eficaz, não se punem os atos praticados </a:t>
            </a:r>
            <a:r>
              <a:rPr lang="pt-BR" i="1" dirty="0"/>
              <a:t>a título de tentativa</a:t>
            </a:r>
            <a:r>
              <a:rPr lang="pt-BR" dirty="0"/>
              <a:t>, restando tão somente a punibilidade em relação aos atos já praticados, caso constituam crimes autônomos</a:t>
            </a:r>
          </a:p>
          <a:p>
            <a:pPr algn="just">
              <a:lnSpc>
                <a:spcPct val="150000"/>
              </a:lnSpc>
            </a:pPr>
            <a:r>
              <a:rPr lang="pt-BR" dirty="0"/>
              <a:t>Natureza jurídica (divergência): </a:t>
            </a:r>
          </a:p>
          <a:p>
            <a:pPr marL="0" indent="0" algn="just">
              <a:lnSpc>
                <a:spcPct val="150000"/>
              </a:lnSpc>
              <a:buNone/>
            </a:pPr>
            <a:r>
              <a:rPr lang="pt-BR" dirty="0"/>
              <a:t>	- atipicidade pela não incidência do art. 14,II?  </a:t>
            </a:r>
          </a:p>
          <a:p>
            <a:pPr marL="0" indent="0" algn="just">
              <a:lnSpc>
                <a:spcPct val="150000"/>
              </a:lnSpc>
              <a:buNone/>
            </a:pPr>
            <a:r>
              <a:rPr lang="pt-BR" dirty="0"/>
              <a:t>	- causas pessoais de exclusão da punibilidade</a:t>
            </a:r>
          </a:p>
        </p:txBody>
      </p:sp>
    </p:spTree>
    <p:extLst>
      <p:ext uri="{BB962C8B-B14F-4D97-AF65-F5344CB8AC3E}">
        <p14:creationId xmlns:p14="http://schemas.microsoft.com/office/powerpoint/2010/main" val="3121719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5205"/>
            <a:ext cx="10515600" cy="1325563"/>
          </a:xfrm>
        </p:spPr>
        <p:txBody>
          <a:bodyPr>
            <a:normAutofit/>
          </a:bodyPr>
          <a:lstStyle/>
          <a:p>
            <a:r>
              <a:rPr lang="pt-BR" sz="3200" dirty="0"/>
              <a:t>ARREPENDIMENTO POSTERIOR</a:t>
            </a:r>
          </a:p>
        </p:txBody>
      </p:sp>
      <p:sp>
        <p:nvSpPr>
          <p:cNvPr id="3" name="Espaço Reservado para Conteúdo 2"/>
          <p:cNvSpPr>
            <a:spLocks noGrp="1"/>
          </p:cNvSpPr>
          <p:nvPr>
            <p:ph idx="1"/>
          </p:nvPr>
        </p:nvSpPr>
        <p:spPr>
          <a:xfrm>
            <a:off x="838200" y="1340768"/>
            <a:ext cx="10620375" cy="5256584"/>
          </a:xfrm>
        </p:spPr>
        <p:txBody>
          <a:bodyPr>
            <a:normAutofit lnSpcReduction="10000"/>
          </a:bodyPr>
          <a:lstStyle/>
          <a:p>
            <a:pPr algn="just"/>
            <a:r>
              <a:rPr lang="pt-BR" dirty="0"/>
              <a:t>“</a:t>
            </a:r>
            <a:r>
              <a:rPr lang="pt-BR" i="1" dirty="0"/>
              <a:t>Art. 16. Nos crimes cometidos sem violência ou grave ameaça à pessoa, reparado o dano ou restituída a coisa, até o recebimento da denúncia ou da queixa, por ato voluntário do agente, a pena será reduzida de um a dois terços.</a:t>
            </a:r>
            <a:r>
              <a:rPr lang="pt-BR" dirty="0"/>
              <a:t>”</a:t>
            </a:r>
          </a:p>
          <a:p>
            <a:pPr marL="0" indent="0" algn="just">
              <a:buNone/>
            </a:pPr>
            <a:endParaRPr lang="pt-BR" dirty="0"/>
          </a:p>
          <a:p>
            <a:pPr algn="just"/>
            <a:r>
              <a:rPr lang="pt-BR" dirty="0"/>
              <a:t>Lei Federal nº 10.684/2003:</a:t>
            </a:r>
            <a:r>
              <a:rPr lang="pt-BR" b="1" dirty="0"/>
              <a:t> </a:t>
            </a:r>
            <a:r>
              <a:rPr lang="pt-BR" dirty="0"/>
              <a:t>“Art. 9º</a:t>
            </a:r>
            <a:r>
              <a:rPr lang="pt-BR" b="1" dirty="0"/>
              <a:t> </a:t>
            </a:r>
            <a:r>
              <a:rPr lang="pt-BR" dirty="0"/>
              <a:t>(...) § 2º </a:t>
            </a:r>
            <a:r>
              <a:rPr lang="pt-BR" i="1" dirty="0"/>
              <a:t>Extingue-se a punibilidade dos crimes referidos neste artigo </a:t>
            </a:r>
            <a:r>
              <a:rPr lang="pt-BR" dirty="0"/>
              <a:t>[</a:t>
            </a:r>
            <a:r>
              <a:rPr lang="pt-BR" dirty="0" err="1"/>
              <a:t>arts</a:t>
            </a:r>
            <a:r>
              <a:rPr lang="pt-BR" dirty="0"/>
              <a:t>. 1º e 2º da Lei nº 8.137/90 e </a:t>
            </a:r>
            <a:r>
              <a:rPr lang="pt-BR" dirty="0" err="1"/>
              <a:t>arts</a:t>
            </a:r>
            <a:r>
              <a:rPr lang="pt-BR" dirty="0"/>
              <a:t>. 168A - apropriação indébita previdenciária - e 337A -</a:t>
            </a:r>
            <a:r>
              <a:rPr lang="pt-BR" b="1" dirty="0"/>
              <a:t> </a:t>
            </a:r>
            <a:r>
              <a:rPr lang="pt-BR" dirty="0"/>
              <a:t>sonegação de contribuição previdenciária </a:t>
            </a:r>
            <a:r>
              <a:rPr lang="pt-BR" b="1" dirty="0"/>
              <a:t>- </a:t>
            </a:r>
            <a:r>
              <a:rPr lang="pt-BR" dirty="0"/>
              <a:t>do CP)</a:t>
            </a:r>
            <a:r>
              <a:rPr lang="pt-BR" i="1" dirty="0"/>
              <a:t> quando a pessoa jurídica relacionada com o agente efetuar o pagamento integral dos débitos oriundos de tributos e contribuições sociais, inclusive acessórios</a:t>
            </a:r>
            <a:r>
              <a:rPr lang="pt-BR" dirty="0"/>
              <a:t>.” </a:t>
            </a:r>
          </a:p>
          <a:p>
            <a:pPr marL="0" indent="0" algn="just">
              <a:buNone/>
            </a:pPr>
            <a:r>
              <a:rPr lang="pt-BR" dirty="0"/>
              <a:t>	- (extingue-se a punibilidade ainda que o pagamento seja posterior ao recebimento da denúncia...)</a:t>
            </a:r>
          </a:p>
          <a:p>
            <a:pPr marL="0" indent="0" algn="just">
              <a:buNone/>
            </a:pPr>
            <a:endParaRPr lang="pt-BR" sz="2500" dirty="0"/>
          </a:p>
          <a:p>
            <a:endParaRPr lang="pt-BR" dirty="0"/>
          </a:p>
        </p:txBody>
      </p:sp>
    </p:spTree>
    <p:extLst>
      <p:ext uri="{BB962C8B-B14F-4D97-AF65-F5344CB8AC3E}">
        <p14:creationId xmlns:p14="http://schemas.microsoft.com/office/powerpoint/2010/main" val="2123621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normAutofit/>
          </a:bodyPr>
          <a:lstStyle/>
          <a:p>
            <a:r>
              <a:rPr lang="pt-BR" sz="3600" dirty="0"/>
              <a:t>CRIME IMPOSSÍVEL</a:t>
            </a:r>
          </a:p>
        </p:txBody>
      </p:sp>
      <p:sp>
        <p:nvSpPr>
          <p:cNvPr id="3" name="Espaço Reservado para Conteúdo 2"/>
          <p:cNvSpPr>
            <a:spLocks noGrp="1"/>
          </p:cNvSpPr>
          <p:nvPr>
            <p:ph idx="1"/>
          </p:nvPr>
        </p:nvSpPr>
        <p:spPr>
          <a:xfrm>
            <a:off x="971550" y="1443038"/>
            <a:ext cx="10382250" cy="5414962"/>
          </a:xfrm>
        </p:spPr>
        <p:txBody>
          <a:bodyPr>
            <a:normAutofit/>
          </a:bodyPr>
          <a:lstStyle/>
          <a:p>
            <a:pPr algn="just"/>
            <a:r>
              <a:rPr lang="pt-BR" i="1" dirty="0"/>
              <a:t>“Art. 17. Não se pune a tentativa quando, por ineficácia </a:t>
            </a:r>
            <a:r>
              <a:rPr lang="pt-BR" i="1" u="sng" dirty="0"/>
              <a:t>absoluta</a:t>
            </a:r>
            <a:r>
              <a:rPr lang="pt-BR" i="1" dirty="0"/>
              <a:t> do meio ou por </a:t>
            </a:r>
            <a:r>
              <a:rPr lang="pt-BR" i="1" u="sng" dirty="0"/>
              <a:t>absoluta</a:t>
            </a:r>
            <a:r>
              <a:rPr lang="pt-BR" i="1" dirty="0"/>
              <a:t> impropriedade do objeto, é impossível consumar-se o crime.”</a:t>
            </a:r>
          </a:p>
          <a:p>
            <a:pPr marL="0" indent="0" algn="just">
              <a:buNone/>
            </a:pPr>
            <a:endParaRPr lang="pt-BR" i="1" dirty="0"/>
          </a:p>
          <a:p>
            <a:pPr algn="just"/>
            <a:r>
              <a:rPr lang="en-US" dirty="0"/>
              <a:t>Crime </a:t>
            </a:r>
            <a:r>
              <a:rPr lang="en-US" dirty="0" err="1"/>
              <a:t>impossível</a:t>
            </a:r>
            <a:r>
              <a:rPr lang="en-US" dirty="0"/>
              <a:t> é o </a:t>
            </a:r>
            <a:r>
              <a:rPr lang="en-US" dirty="0" err="1"/>
              <a:t>ato</a:t>
            </a:r>
            <a:r>
              <a:rPr lang="en-US" dirty="0"/>
              <a:t> </a:t>
            </a:r>
            <a:r>
              <a:rPr lang="en-US" dirty="0" err="1"/>
              <a:t>que</a:t>
            </a:r>
            <a:r>
              <a:rPr lang="en-US" dirty="0"/>
              <a:t>, </a:t>
            </a:r>
            <a:r>
              <a:rPr lang="en-US" dirty="0" err="1"/>
              <a:t>analisado</a:t>
            </a:r>
            <a:r>
              <a:rPr lang="en-US" dirty="0"/>
              <a:t> </a:t>
            </a:r>
            <a:r>
              <a:rPr lang="en-US" dirty="0" err="1"/>
              <a:t>posteriormente</a:t>
            </a:r>
            <a:r>
              <a:rPr lang="en-US" dirty="0"/>
              <a:t> </a:t>
            </a:r>
            <a:r>
              <a:rPr lang="en-US" dirty="0" err="1"/>
              <a:t>por</a:t>
            </a:r>
            <a:r>
              <a:rPr lang="en-US" dirty="0"/>
              <a:t> um </a:t>
            </a:r>
            <a:r>
              <a:rPr lang="en-US" dirty="0" err="1"/>
              <a:t>observador</a:t>
            </a:r>
            <a:r>
              <a:rPr lang="en-US" dirty="0"/>
              <a:t> </a:t>
            </a:r>
            <a:r>
              <a:rPr lang="en-US" dirty="0" err="1"/>
              <a:t>externo</a:t>
            </a:r>
            <a:r>
              <a:rPr lang="en-US" dirty="0"/>
              <a:t>, </a:t>
            </a:r>
            <a:r>
              <a:rPr lang="en-US" dirty="0" err="1"/>
              <a:t>jamais</a:t>
            </a:r>
            <a:r>
              <a:rPr lang="en-US" dirty="0"/>
              <a:t> </a:t>
            </a:r>
            <a:r>
              <a:rPr lang="en-US" dirty="0" err="1"/>
              <a:t>teria</a:t>
            </a:r>
            <a:r>
              <a:rPr lang="en-US" dirty="0"/>
              <a:t> </a:t>
            </a:r>
            <a:r>
              <a:rPr lang="en-US" dirty="0" err="1"/>
              <a:t>sido</a:t>
            </a:r>
            <a:r>
              <a:rPr lang="en-US" dirty="0"/>
              <a:t> </a:t>
            </a:r>
            <a:r>
              <a:rPr lang="en-US" dirty="0" err="1"/>
              <a:t>capaz</a:t>
            </a:r>
            <a:r>
              <a:rPr lang="en-US" dirty="0"/>
              <a:t> de </a:t>
            </a:r>
            <a:r>
              <a:rPr lang="en-US" dirty="0" err="1"/>
              <a:t>consumar</a:t>
            </a:r>
            <a:r>
              <a:rPr lang="en-US" dirty="0"/>
              <a:t> o </a:t>
            </a:r>
            <a:r>
              <a:rPr lang="en-US" dirty="0" err="1"/>
              <a:t>tipo</a:t>
            </a:r>
            <a:r>
              <a:rPr lang="en-US" dirty="0"/>
              <a:t> legal. </a:t>
            </a:r>
          </a:p>
          <a:p>
            <a:pPr algn="just"/>
            <a:endParaRPr lang="en-US" dirty="0"/>
          </a:p>
          <a:p>
            <a:pPr algn="just"/>
            <a:r>
              <a:rPr lang="en-US" dirty="0" err="1"/>
              <a:t>Denomina</a:t>
            </a:r>
            <a:r>
              <a:rPr lang="en-US" dirty="0"/>
              <a:t>-se </a:t>
            </a:r>
            <a:r>
              <a:rPr lang="en-US" dirty="0" err="1"/>
              <a:t>também</a:t>
            </a:r>
            <a:r>
              <a:rPr lang="en-US" dirty="0"/>
              <a:t> “</a:t>
            </a:r>
            <a:r>
              <a:rPr lang="en-US" dirty="0" err="1"/>
              <a:t>tentativa</a:t>
            </a:r>
            <a:r>
              <a:rPr lang="en-US" dirty="0"/>
              <a:t> </a:t>
            </a:r>
            <a:r>
              <a:rPr lang="en-US" dirty="0" err="1"/>
              <a:t>inidônea</a:t>
            </a:r>
            <a:r>
              <a:rPr lang="en-US" dirty="0"/>
              <a:t>”, </a:t>
            </a:r>
            <a:r>
              <a:rPr lang="en-US" dirty="0" err="1"/>
              <a:t>diferenciando</a:t>
            </a:r>
            <a:r>
              <a:rPr lang="en-US" dirty="0"/>
              <a:t>-se da </a:t>
            </a:r>
            <a:r>
              <a:rPr lang="en-US" dirty="0" err="1"/>
              <a:t>tentativa</a:t>
            </a:r>
            <a:r>
              <a:rPr lang="en-US" dirty="0"/>
              <a:t> </a:t>
            </a:r>
            <a:r>
              <a:rPr lang="en-US" dirty="0" err="1"/>
              <a:t>idônea</a:t>
            </a:r>
            <a:r>
              <a:rPr lang="en-US" dirty="0"/>
              <a:t> (art. 14, II) </a:t>
            </a:r>
            <a:r>
              <a:rPr lang="en-US" dirty="0" err="1"/>
              <a:t>justamente</a:t>
            </a:r>
            <a:r>
              <a:rPr lang="en-US" dirty="0"/>
              <a:t> </a:t>
            </a:r>
            <a:r>
              <a:rPr lang="en-US" dirty="0" err="1"/>
              <a:t>por</a:t>
            </a:r>
            <a:r>
              <a:rPr lang="en-US" dirty="0"/>
              <a:t> </a:t>
            </a:r>
            <a:r>
              <a:rPr lang="en-US" dirty="0" err="1"/>
              <a:t>não</a:t>
            </a:r>
            <a:r>
              <a:rPr lang="en-US" dirty="0"/>
              <a:t> </a:t>
            </a:r>
            <a:r>
              <a:rPr lang="en-US" dirty="0" err="1"/>
              <a:t>representar</a:t>
            </a:r>
            <a:r>
              <a:rPr lang="en-US" dirty="0"/>
              <a:t>, </a:t>
            </a:r>
            <a:r>
              <a:rPr lang="en-US" dirty="0" err="1"/>
              <a:t>objetivamente</a:t>
            </a:r>
            <a:r>
              <a:rPr lang="en-US" dirty="0"/>
              <a:t>, </a:t>
            </a:r>
            <a:r>
              <a:rPr lang="en-US" dirty="0" err="1"/>
              <a:t>qualquer</a:t>
            </a:r>
            <a:r>
              <a:rPr lang="en-US" dirty="0"/>
              <a:t> </a:t>
            </a:r>
            <a:r>
              <a:rPr lang="en-US" dirty="0" err="1"/>
              <a:t>ameaça</a:t>
            </a:r>
            <a:r>
              <a:rPr lang="en-US" dirty="0"/>
              <a:t> de </a:t>
            </a:r>
            <a:r>
              <a:rPr lang="en-US" dirty="0" err="1"/>
              <a:t>lesão</a:t>
            </a:r>
            <a:r>
              <a:rPr lang="en-US" dirty="0"/>
              <a:t> </a:t>
            </a:r>
            <a:r>
              <a:rPr lang="en-US" dirty="0" err="1"/>
              <a:t>ao</a:t>
            </a:r>
            <a:r>
              <a:rPr lang="en-US" dirty="0"/>
              <a:t> </a:t>
            </a:r>
            <a:r>
              <a:rPr lang="en-US" dirty="0" err="1"/>
              <a:t>bem</a:t>
            </a:r>
            <a:r>
              <a:rPr lang="en-US" dirty="0"/>
              <a:t> </a:t>
            </a:r>
            <a:r>
              <a:rPr lang="en-US" dirty="0" err="1"/>
              <a:t>jurídico</a:t>
            </a:r>
            <a:r>
              <a:rPr lang="en-US" dirty="0"/>
              <a:t> </a:t>
            </a:r>
            <a:r>
              <a:rPr lang="en-US" dirty="0" err="1"/>
              <a:t>tutelado</a:t>
            </a:r>
            <a:r>
              <a:rPr lang="en-US" dirty="0"/>
              <a:t>. </a:t>
            </a:r>
            <a:r>
              <a:rPr lang="en-US" dirty="0" err="1"/>
              <a:t>Há</a:t>
            </a:r>
            <a:r>
              <a:rPr lang="en-US" dirty="0"/>
              <a:t> nesses </a:t>
            </a:r>
            <a:r>
              <a:rPr lang="en-US" dirty="0" err="1"/>
              <a:t>casos</a:t>
            </a:r>
            <a:r>
              <a:rPr lang="en-US" dirty="0"/>
              <a:t>, </a:t>
            </a:r>
            <a:r>
              <a:rPr lang="en-US" dirty="0" err="1"/>
              <a:t>tão</a:t>
            </a:r>
            <a:r>
              <a:rPr lang="en-US" dirty="0"/>
              <a:t> </a:t>
            </a:r>
            <a:r>
              <a:rPr lang="en-US" dirty="0" err="1"/>
              <a:t>somente</a:t>
            </a:r>
            <a:r>
              <a:rPr lang="en-US" dirty="0"/>
              <a:t>, o </a:t>
            </a:r>
            <a:r>
              <a:rPr lang="en-US" dirty="0" err="1"/>
              <a:t>desvalor</a:t>
            </a:r>
            <a:r>
              <a:rPr lang="en-US" dirty="0"/>
              <a:t> da </a:t>
            </a:r>
            <a:r>
              <a:rPr lang="en-US" dirty="0" err="1"/>
              <a:t>intenção</a:t>
            </a:r>
            <a:r>
              <a:rPr lang="en-US" dirty="0"/>
              <a:t> do </a:t>
            </a:r>
            <a:r>
              <a:rPr lang="en-US" dirty="0" err="1"/>
              <a:t>agente</a:t>
            </a:r>
            <a:r>
              <a:rPr lang="en-US" dirty="0"/>
              <a:t>, mas </a:t>
            </a:r>
            <a:r>
              <a:rPr lang="en-US" dirty="0" err="1"/>
              <a:t>não</a:t>
            </a:r>
            <a:r>
              <a:rPr lang="en-US" dirty="0"/>
              <a:t> o </a:t>
            </a:r>
            <a:r>
              <a:rPr lang="en-US" dirty="0" err="1"/>
              <a:t>desvalor</a:t>
            </a:r>
            <a:r>
              <a:rPr lang="en-US" dirty="0"/>
              <a:t> da </a:t>
            </a:r>
            <a:r>
              <a:rPr lang="en-US" dirty="0" err="1"/>
              <a:t>ação</a:t>
            </a:r>
            <a:r>
              <a:rPr lang="en-US" dirty="0"/>
              <a:t>.</a:t>
            </a:r>
            <a:endParaRPr lang="pt-BR" dirty="0"/>
          </a:p>
        </p:txBody>
      </p:sp>
    </p:spTree>
    <p:extLst>
      <p:ext uri="{BB962C8B-B14F-4D97-AF65-F5344CB8AC3E}">
        <p14:creationId xmlns:p14="http://schemas.microsoft.com/office/powerpoint/2010/main" val="626649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8"/>
            <a:ext cx="8229600" cy="58018"/>
          </a:xfrm>
        </p:spPr>
        <p:txBody>
          <a:bodyPr>
            <a:normAutofit fontScale="90000"/>
          </a:bodyPr>
          <a:lstStyle/>
          <a:p>
            <a:endParaRPr lang="pt-BR" dirty="0"/>
          </a:p>
        </p:txBody>
      </p:sp>
      <p:sp>
        <p:nvSpPr>
          <p:cNvPr id="3" name="Espaço Reservado para Conteúdo 2"/>
          <p:cNvSpPr>
            <a:spLocks noGrp="1"/>
          </p:cNvSpPr>
          <p:nvPr>
            <p:ph idx="1"/>
          </p:nvPr>
        </p:nvSpPr>
        <p:spPr>
          <a:xfrm>
            <a:off x="828675" y="548680"/>
            <a:ext cx="10244138" cy="6048672"/>
          </a:xfrm>
        </p:spPr>
        <p:txBody>
          <a:bodyPr>
            <a:normAutofit fontScale="92500" lnSpcReduction="20000"/>
          </a:bodyPr>
          <a:lstStyle/>
          <a:p>
            <a:pPr algn="just"/>
            <a:r>
              <a:rPr lang="en-US" sz="3000" dirty="0"/>
              <a:t>Como, </a:t>
            </a:r>
            <a:r>
              <a:rPr lang="en-US" sz="3000" dirty="0" err="1"/>
              <a:t>em</a:t>
            </a:r>
            <a:r>
              <a:rPr lang="en-US" sz="3000" dirty="0"/>
              <a:t> um Estado </a:t>
            </a:r>
            <a:r>
              <a:rPr lang="en-US" sz="3000" dirty="0" err="1"/>
              <a:t>Democrático</a:t>
            </a:r>
            <a:r>
              <a:rPr lang="en-US" sz="3000" dirty="0"/>
              <a:t>, </a:t>
            </a:r>
            <a:r>
              <a:rPr lang="en-US" sz="3000" dirty="0" err="1"/>
              <a:t>ninguém</a:t>
            </a:r>
            <a:r>
              <a:rPr lang="en-US" sz="3000" dirty="0"/>
              <a:t> </a:t>
            </a:r>
            <a:r>
              <a:rPr lang="en-US" sz="3000" dirty="0" err="1"/>
              <a:t>pode</a:t>
            </a:r>
            <a:r>
              <a:rPr lang="en-US" sz="3000" dirty="0"/>
              <a:t> </a:t>
            </a:r>
            <a:r>
              <a:rPr lang="en-US" sz="3000" dirty="0" err="1"/>
              <a:t>ser</a:t>
            </a:r>
            <a:r>
              <a:rPr lang="en-US" sz="3000" dirty="0"/>
              <a:t> </a:t>
            </a:r>
            <a:r>
              <a:rPr lang="en-US" sz="3000" dirty="0" err="1"/>
              <a:t>punido</a:t>
            </a:r>
            <a:r>
              <a:rPr lang="en-US" sz="3000" dirty="0"/>
              <a:t> </a:t>
            </a:r>
            <a:r>
              <a:rPr lang="en-US" sz="3000" dirty="0" err="1"/>
              <a:t>pelo</a:t>
            </a:r>
            <a:r>
              <a:rPr lang="en-US" sz="3000" dirty="0"/>
              <a:t> </a:t>
            </a:r>
            <a:r>
              <a:rPr lang="en-US" sz="3000" dirty="0" err="1"/>
              <a:t>que</a:t>
            </a:r>
            <a:r>
              <a:rPr lang="en-US" sz="3000" dirty="0"/>
              <a:t> é, </a:t>
            </a:r>
            <a:r>
              <a:rPr lang="en-US" sz="3000" dirty="0" err="1"/>
              <a:t>ou</a:t>
            </a:r>
            <a:r>
              <a:rPr lang="en-US" sz="3000" dirty="0"/>
              <a:t> </a:t>
            </a:r>
            <a:r>
              <a:rPr lang="en-US" sz="3000" dirty="0" err="1"/>
              <a:t>pelo</a:t>
            </a:r>
            <a:r>
              <a:rPr lang="en-US" sz="3000" dirty="0"/>
              <a:t> </a:t>
            </a:r>
            <a:r>
              <a:rPr lang="en-US" sz="3000" dirty="0" err="1"/>
              <a:t>que</a:t>
            </a:r>
            <a:r>
              <a:rPr lang="en-US" sz="3000" dirty="0"/>
              <a:t> </a:t>
            </a:r>
            <a:r>
              <a:rPr lang="en-US" sz="3000" dirty="0" err="1"/>
              <a:t>pensa</a:t>
            </a:r>
            <a:r>
              <a:rPr lang="en-US" sz="3000" dirty="0"/>
              <a:t> (</a:t>
            </a:r>
            <a:r>
              <a:rPr lang="en-US" sz="3000" dirty="0" err="1"/>
              <a:t>por</a:t>
            </a:r>
            <a:r>
              <a:rPr lang="en-US" sz="3000" dirty="0"/>
              <a:t> </a:t>
            </a:r>
            <a:r>
              <a:rPr lang="en-US" sz="3000" dirty="0" err="1"/>
              <a:t>mais</a:t>
            </a:r>
            <a:r>
              <a:rPr lang="en-US" sz="3000" dirty="0"/>
              <a:t> </a:t>
            </a:r>
            <a:r>
              <a:rPr lang="en-US" sz="3000" dirty="0" err="1"/>
              <a:t>reprováveis</a:t>
            </a:r>
            <a:r>
              <a:rPr lang="en-US" sz="3000" dirty="0"/>
              <a:t> </a:t>
            </a:r>
            <a:r>
              <a:rPr lang="en-US" sz="3000" dirty="0" err="1"/>
              <a:t>que</a:t>
            </a:r>
            <a:r>
              <a:rPr lang="en-US" sz="3000" dirty="0"/>
              <a:t> </a:t>
            </a:r>
            <a:r>
              <a:rPr lang="en-US" sz="3000" dirty="0" err="1"/>
              <a:t>sejam</a:t>
            </a:r>
            <a:r>
              <a:rPr lang="en-US" sz="3000" dirty="0"/>
              <a:t> </a:t>
            </a:r>
            <a:r>
              <a:rPr lang="en-US" sz="3000" dirty="0" err="1"/>
              <a:t>seus</a:t>
            </a:r>
            <a:r>
              <a:rPr lang="en-US" sz="3000" dirty="0"/>
              <a:t> </a:t>
            </a:r>
            <a:r>
              <a:rPr lang="en-US" sz="3000" dirty="0" err="1"/>
              <a:t>pensamentos</a:t>
            </a:r>
            <a:r>
              <a:rPr lang="en-US" sz="3000" dirty="0"/>
              <a:t> </a:t>
            </a:r>
            <a:r>
              <a:rPr lang="en-US" sz="3000" dirty="0" err="1"/>
              <a:t>ou</a:t>
            </a:r>
            <a:r>
              <a:rPr lang="en-US" sz="3000" dirty="0"/>
              <a:t> </a:t>
            </a:r>
            <a:r>
              <a:rPr lang="en-US" sz="3000" dirty="0" err="1"/>
              <a:t>suas</a:t>
            </a:r>
            <a:r>
              <a:rPr lang="en-US" sz="3000" dirty="0"/>
              <a:t> </a:t>
            </a:r>
            <a:r>
              <a:rPr lang="en-US" sz="3000" dirty="0" err="1"/>
              <a:t>intenções</a:t>
            </a:r>
            <a:r>
              <a:rPr lang="en-US" sz="3000" dirty="0"/>
              <a:t>), </a:t>
            </a:r>
            <a:r>
              <a:rPr lang="en-US" sz="3000" dirty="0" err="1"/>
              <a:t>têm</a:t>
            </a:r>
            <a:r>
              <a:rPr lang="en-US" sz="3000" dirty="0"/>
              <a:t>-se </a:t>
            </a:r>
            <a:r>
              <a:rPr lang="en-US" sz="3000" dirty="0" err="1"/>
              <a:t>como</a:t>
            </a:r>
            <a:r>
              <a:rPr lang="en-US" sz="3000" dirty="0"/>
              <a:t> </a:t>
            </a:r>
            <a:r>
              <a:rPr lang="en-US" sz="3000" dirty="0" err="1"/>
              <a:t>atípicas</a:t>
            </a:r>
            <a:r>
              <a:rPr lang="en-US" sz="3000" dirty="0"/>
              <a:t> </a:t>
            </a:r>
            <a:r>
              <a:rPr lang="en-US" sz="3000" dirty="0" err="1"/>
              <a:t>condutas</a:t>
            </a:r>
            <a:r>
              <a:rPr lang="en-US" sz="3000" dirty="0"/>
              <a:t> </a:t>
            </a:r>
            <a:r>
              <a:rPr lang="en-US" sz="3000" dirty="0" err="1"/>
              <a:t>absolutamente</a:t>
            </a:r>
            <a:r>
              <a:rPr lang="en-US" sz="3000" dirty="0"/>
              <a:t> </a:t>
            </a:r>
            <a:r>
              <a:rPr lang="en-US" sz="3000" dirty="0" err="1"/>
              <a:t>inócuas</a:t>
            </a:r>
            <a:r>
              <a:rPr lang="en-US" sz="3000" dirty="0"/>
              <a:t> </a:t>
            </a:r>
            <a:r>
              <a:rPr lang="en-US" sz="3000" dirty="0" err="1"/>
              <a:t>aos</a:t>
            </a:r>
            <a:r>
              <a:rPr lang="en-US" sz="3000" dirty="0"/>
              <a:t> bens </a:t>
            </a:r>
            <a:r>
              <a:rPr lang="en-US" sz="3000" dirty="0" err="1"/>
              <a:t>jurídicos</a:t>
            </a:r>
            <a:r>
              <a:rPr lang="en-US" sz="3000" dirty="0"/>
              <a:t>.</a:t>
            </a:r>
          </a:p>
          <a:p>
            <a:pPr marL="0" indent="0" algn="just">
              <a:buNone/>
            </a:pPr>
            <a:endParaRPr lang="en-US" sz="3000" dirty="0"/>
          </a:p>
          <a:p>
            <a:pPr algn="just"/>
            <a:r>
              <a:rPr lang="en-US" sz="3000" dirty="0" err="1"/>
              <a:t>Há</a:t>
            </a:r>
            <a:r>
              <a:rPr lang="en-US" sz="3000" dirty="0"/>
              <a:t> </a:t>
            </a:r>
            <a:r>
              <a:rPr lang="en-US" sz="3000" dirty="0" err="1"/>
              <a:t>duas</a:t>
            </a:r>
            <a:r>
              <a:rPr lang="en-US" sz="3000" dirty="0"/>
              <a:t> </a:t>
            </a:r>
            <a:r>
              <a:rPr lang="en-US" sz="3000" dirty="0" err="1"/>
              <a:t>espécies</a:t>
            </a:r>
            <a:r>
              <a:rPr lang="en-US" sz="3000" dirty="0"/>
              <a:t> de crime </a:t>
            </a:r>
            <a:r>
              <a:rPr lang="en-US" sz="3000" dirty="0" err="1"/>
              <a:t>impossível</a:t>
            </a:r>
            <a:r>
              <a:rPr lang="en-US" sz="3000" dirty="0"/>
              <a:t>: </a:t>
            </a:r>
            <a:r>
              <a:rPr lang="en-US" sz="3000" dirty="0" err="1"/>
              <a:t>absoluta</a:t>
            </a:r>
            <a:r>
              <a:rPr lang="en-US" sz="3000" dirty="0"/>
              <a:t> </a:t>
            </a:r>
            <a:r>
              <a:rPr lang="en-US" sz="3000" dirty="0" err="1"/>
              <a:t>ineficácia</a:t>
            </a:r>
            <a:r>
              <a:rPr lang="en-US" sz="3000" dirty="0"/>
              <a:t> do </a:t>
            </a:r>
            <a:r>
              <a:rPr lang="en-US" sz="3000" dirty="0" err="1"/>
              <a:t>meio</a:t>
            </a:r>
            <a:r>
              <a:rPr lang="en-US" sz="3000" dirty="0"/>
              <a:t> (</a:t>
            </a:r>
            <a:r>
              <a:rPr lang="en-US" sz="3000" dirty="0" err="1"/>
              <a:t>agente</a:t>
            </a:r>
            <a:r>
              <a:rPr lang="en-US" sz="3000" dirty="0"/>
              <a:t> </a:t>
            </a:r>
            <a:r>
              <a:rPr lang="en-US" sz="3000" dirty="0" err="1"/>
              <a:t>escolhe</a:t>
            </a:r>
            <a:r>
              <a:rPr lang="en-US" sz="3000" dirty="0"/>
              <a:t> </a:t>
            </a:r>
            <a:r>
              <a:rPr lang="en-US" sz="3000" dirty="0" err="1"/>
              <a:t>meio</a:t>
            </a:r>
            <a:r>
              <a:rPr lang="en-US" sz="3000" dirty="0"/>
              <a:t> de </a:t>
            </a:r>
            <a:r>
              <a:rPr lang="en-US" sz="3000" dirty="0" err="1"/>
              <a:t>execução</a:t>
            </a:r>
            <a:r>
              <a:rPr lang="en-US" sz="3000" dirty="0"/>
              <a:t> </a:t>
            </a:r>
            <a:r>
              <a:rPr lang="en-US" sz="3000" dirty="0" err="1"/>
              <a:t>insuficiente</a:t>
            </a:r>
            <a:r>
              <a:rPr lang="en-US" sz="3000" dirty="0"/>
              <a:t> </a:t>
            </a:r>
            <a:r>
              <a:rPr lang="en-US" sz="3000" dirty="0" err="1"/>
              <a:t>para</a:t>
            </a:r>
            <a:r>
              <a:rPr lang="en-US" sz="3000" dirty="0"/>
              <a:t> </a:t>
            </a:r>
            <a:r>
              <a:rPr lang="en-US" sz="3000" dirty="0" err="1"/>
              <a:t>produzir</a:t>
            </a:r>
            <a:r>
              <a:rPr lang="en-US" sz="3000" dirty="0"/>
              <a:t> o </a:t>
            </a:r>
            <a:r>
              <a:rPr lang="en-US" sz="3000" dirty="0" err="1"/>
              <a:t>resultado</a:t>
            </a:r>
            <a:r>
              <a:rPr lang="en-US" sz="3000" dirty="0"/>
              <a:t>)  e </a:t>
            </a:r>
            <a:r>
              <a:rPr lang="en-US" sz="3000" dirty="0" err="1"/>
              <a:t>absoluta</a:t>
            </a:r>
            <a:r>
              <a:rPr lang="en-US" sz="3000" dirty="0"/>
              <a:t> </a:t>
            </a:r>
            <a:r>
              <a:rPr lang="en-US" sz="3000" dirty="0" err="1"/>
              <a:t>impropriedade</a:t>
            </a:r>
            <a:r>
              <a:rPr lang="en-US" sz="3000" dirty="0"/>
              <a:t> do </a:t>
            </a:r>
            <a:r>
              <a:rPr lang="en-US" sz="3000" dirty="0" err="1"/>
              <a:t>objeto</a:t>
            </a:r>
            <a:r>
              <a:rPr lang="en-US" sz="3000" dirty="0"/>
              <a:t> (</a:t>
            </a:r>
            <a:r>
              <a:rPr lang="en-US" sz="3000" dirty="0" err="1"/>
              <a:t>bem</a:t>
            </a:r>
            <a:r>
              <a:rPr lang="en-US" sz="3000" dirty="0"/>
              <a:t> </a:t>
            </a:r>
            <a:r>
              <a:rPr lang="en-US" sz="3000" dirty="0" err="1"/>
              <a:t>jurídico</a:t>
            </a:r>
            <a:r>
              <a:rPr lang="en-US" sz="3000" dirty="0"/>
              <a:t> </a:t>
            </a:r>
            <a:r>
              <a:rPr lang="en-US" sz="3000" dirty="0" err="1"/>
              <a:t>não</a:t>
            </a:r>
            <a:r>
              <a:rPr lang="en-US" sz="3000" dirty="0"/>
              <a:t> </a:t>
            </a:r>
            <a:r>
              <a:rPr lang="en-US" sz="3000" dirty="0" err="1"/>
              <a:t>existe</a:t>
            </a:r>
            <a:r>
              <a:rPr lang="en-US" sz="3000" dirty="0"/>
              <a:t>)</a:t>
            </a:r>
          </a:p>
          <a:p>
            <a:pPr marL="0" indent="0" algn="just">
              <a:buNone/>
            </a:pPr>
            <a:r>
              <a:rPr lang="en-US" sz="3000" dirty="0"/>
              <a:t>	</a:t>
            </a:r>
          </a:p>
          <a:p>
            <a:pPr algn="just"/>
            <a:r>
              <a:rPr lang="en-US" sz="3000" dirty="0"/>
              <a:t> </a:t>
            </a:r>
            <a:r>
              <a:rPr lang="en-US" sz="3000" dirty="0" err="1"/>
              <a:t>Súmula</a:t>
            </a:r>
            <a:r>
              <a:rPr lang="en-US" sz="3000" dirty="0"/>
              <a:t> 145 do STF: “</a:t>
            </a:r>
            <a:r>
              <a:rPr lang="en-US" sz="3000" i="1" dirty="0" err="1"/>
              <a:t>Não</a:t>
            </a:r>
            <a:r>
              <a:rPr lang="en-US" sz="3000" i="1" dirty="0"/>
              <a:t> </a:t>
            </a:r>
            <a:r>
              <a:rPr lang="en-US" sz="3000" i="1" dirty="0" err="1"/>
              <a:t>há</a:t>
            </a:r>
            <a:r>
              <a:rPr lang="en-US" sz="3000" i="1" dirty="0"/>
              <a:t> crime, </a:t>
            </a:r>
            <a:r>
              <a:rPr lang="en-US" sz="3000" i="1" dirty="0" err="1"/>
              <a:t>quando</a:t>
            </a:r>
            <a:r>
              <a:rPr lang="en-US" sz="3000" i="1" dirty="0"/>
              <a:t> a </a:t>
            </a:r>
            <a:r>
              <a:rPr lang="en-US" sz="3000" i="1" dirty="0" err="1"/>
              <a:t>preparação</a:t>
            </a:r>
            <a:r>
              <a:rPr lang="en-US" sz="3000" i="1" dirty="0"/>
              <a:t> do flagrante </a:t>
            </a:r>
            <a:r>
              <a:rPr lang="en-US" sz="3000" i="1" dirty="0" err="1"/>
              <a:t>pela</a:t>
            </a:r>
            <a:r>
              <a:rPr lang="en-US" sz="3000" i="1" dirty="0"/>
              <a:t> </a:t>
            </a:r>
            <a:r>
              <a:rPr lang="en-US" sz="3000" i="1" dirty="0" err="1"/>
              <a:t>polícia</a:t>
            </a:r>
            <a:r>
              <a:rPr lang="en-US" sz="3000" i="1" dirty="0"/>
              <a:t> </a:t>
            </a:r>
            <a:r>
              <a:rPr lang="en-US" sz="3000" i="1" dirty="0" err="1"/>
              <a:t>torna</a:t>
            </a:r>
            <a:r>
              <a:rPr lang="en-US" sz="3000" i="1" dirty="0"/>
              <a:t> </a:t>
            </a:r>
            <a:r>
              <a:rPr lang="en-US" sz="3000" i="1" dirty="0" err="1"/>
              <a:t>impossível</a:t>
            </a:r>
            <a:r>
              <a:rPr lang="en-US" sz="3000" i="1" dirty="0"/>
              <a:t> a </a:t>
            </a:r>
            <a:r>
              <a:rPr lang="en-US" sz="3000" i="1" dirty="0" err="1"/>
              <a:t>sua</a:t>
            </a:r>
            <a:r>
              <a:rPr lang="en-US" sz="3000" i="1" dirty="0"/>
              <a:t> </a:t>
            </a:r>
            <a:r>
              <a:rPr lang="en-US" sz="3000" i="1" dirty="0" err="1"/>
              <a:t>consumação</a:t>
            </a:r>
            <a:r>
              <a:rPr lang="en-US" sz="3000" dirty="0"/>
              <a:t>” </a:t>
            </a:r>
          </a:p>
          <a:p>
            <a:pPr marL="0" indent="0" algn="just">
              <a:buNone/>
            </a:pPr>
            <a:endParaRPr lang="en-US" sz="3000" dirty="0"/>
          </a:p>
          <a:p>
            <a:pPr marL="0" indent="0" algn="just">
              <a:buNone/>
            </a:pPr>
            <a:r>
              <a:rPr lang="en-US" sz="3000" dirty="0"/>
              <a:t>	- flagrante </a:t>
            </a:r>
            <a:r>
              <a:rPr lang="en-US" sz="3000" dirty="0" err="1"/>
              <a:t>preparado</a:t>
            </a:r>
            <a:r>
              <a:rPr lang="en-US" sz="3000" dirty="0"/>
              <a:t> (</a:t>
            </a:r>
            <a:r>
              <a:rPr lang="en-US" sz="3000" dirty="0" err="1"/>
              <a:t>há</a:t>
            </a:r>
            <a:r>
              <a:rPr lang="en-US" sz="3000" dirty="0"/>
              <a:t> um </a:t>
            </a:r>
            <a:r>
              <a:rPr lang="en-US" sz="3000" dirty="0" err="1"/>
              <a:t>agente</a:t>
            </a:r>
            <a:r>
              <a:rPr lang="en-US" sz="3000" dirty="0"/>
              <a:t> </a:t>
            </a:r>
            <a:r>
              <a:rPr lang="en-US" sz="3000" dirty="0" err="1"/>
              <a:t>provocador</a:t>
            </a:r>
            <a:r>
              <a:rPr lang="en-US" sz="3000" dirty="0"/>
              <a:t>) x flagrante </a:t>
            </a:r>
            <a:r>
              <a:rPr lang="en-US" sz="3000" dirty="0" err="1"/>
              <a:t>esperado</a:t>
            </a:r>
            <a:endParaRPr lang="en-US" sz="3000" dirty="0"/>
          </a:p>
          <a:p>
            <a:pPr marL="0" indent="0" algn="just">
              <a:buNone/>
            </a:pPr>
            <a:r>
              <a:rPr lang="en-US" dirty="0"/>
              <a:t>	</a:t>
            </a:r>
            <a:endParaRPr lang="pt-BR" sz="2500" dirty="0"/>
          </a:p>
        </p:txBody>
      </p:sp>
    </p:spTree>
    <p:extLst>
      <p:ext uri="{BB962C8B-B14F-4D97-AF65-F5344CB8AC3E}">
        <p14:creationId xmlns:p14="http://schemas.microsoft.com/office/powerpoint/2010/main" val="35898646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normAutofit/>
          </a:bodyPr>
          <a:lstStyle/>
          <a:p>
            <a:r>
              <a:rPr lang="pt-BR" sz="4000" dirty="0"/>
              <a:t>TIPO SUBJETIVO</a:t>
            </a:r>
          </a:p>
        </p:txBody>
      </p:sp>
      <p:sp>
        <p:nvSpPr>
          <p:cNvPr id="3" name="Espaço Reservado para Conteúdo 2"/>
          <p:cNvSpPr>
            <a:spLocks noGrp="1"/>
          </p:cNvSpPr>
          <p:nvPr>
            <p:ph idx="1"/>
          </p:nvPr>
        </p:nvSpPr>
        <p:spPr>
          <a:xfrm>
            <a:off x="838200" y="1000125"/>
            <a:ext cx="10934700" cy="5529263"/>
          </a:xfrm>
        </p:spPr>
        <p:txBody>
          <a:bodyPr>
            <a:normAutofit fontScale="92500"/>
          </a:bodyPr>
          <a:lstStyle/>
          <a:p>
            <a:pPr algn="just">
              <a:lnSpc>
                <a:spcPct val="150000"/>
              </a:lnSpc>
            </a:pPr>
            <a:r>
              <a:rPr lang="pt-BR" dirty="0"/>
              <a:t> princípio da culpabilidade: proibida a responsabilização objetiva</a:t>
            </a:r>
          </a:p>
          <a:p>
            <a:pPr marL="0" indent="0" algn="just">
              <a:lnSpc>
                <a:spcPct val="150000"/>
              </a:lnSpc>
              <a:buNone/>
            </a:pPr>
            <a:r>
              <a:rPr lang="pt-BR" dirty="0"/>
              <a:t>	- punição apenas de condutas dolosas e culposas</a:t>
            </a:r>
          </a:p>
          <a:p>
            <a:pPr marL="0" indent="0" algn="just">
              <a:lnSpc>
                <a:spcPct val="150000"/>
              </a:lnSpc>
              <a:buNone/>
            </a:pPr>
            <a:r>
              <a:rPr lang="pt-BR" dirty="0"/>
              <a:t>	- resultados imprevisíveis não podem ser imputados a ninguém </a:t>
            </a:r>
          </a:p>
          <a:p>
            <a:pPr marL="0" indent="0" algn="just">
              <a:lnSpc>
                <a:spcPct val="150000"/>
              </a:lnSpc>
              <a:buNone/>
            </a:pPr>
            <a:endParaRPr lang="pt-BR" sz="1500" dirty="0"/>
          </a:p>
          <a:p>
            <a:r>
              <a:rPr lang="pt-BR" dirty="0"/>
              <a:t>CP, art. 18: “Diz-se o crime: </a:t>
            </a:r>
          </a:p>
          <a:p>
            <a:pPr marL="0" indent="0" algn="just">
              <a:buNone/>
            </a:pPr>
            <a:r>
              <a:rPr lang="pt-BR" dirty="0"/>
              <a:t> I - doloso, quando o agente quis o resultado ou assumiu o risco de produzi-lo;</a:t>
            </a:r>
          </a:p>
          <a:p>
            <a:pPr marL="0" indent="0" algn="just">
              <a:buNone/>
            </a:pPr>
            <a:r>
              <a:rPr lang="pt-BR" b="1" dirty="0"/>
              <a:t> </a:t>
            </a:r>
            <a:r>
              <a:rPr lang="pt-BR" dirty="0"/>
              <a:t>II - culposo, quando o agente deu causa ao resultado por imprudência, negligência ou imperícia. </a:t>
            </a:r>
          </a:p>
          <a:p>
            <a:pPr marL="0" indent="0" algn="just">
              <a:buNone/>
            </a:pPr>
            <a:r>
              <a:rPr lang="pt-BR" dirty="0"/>
              <a:t>Parágrafo único</a:t>
            </a:r>
            <a:r>
              <a:rPr lang="pt-BR" b="1" dirty="0"/>
              <a:t> </a:t>
            </a:r>
            <a:r>
              <a:rPr lang="pt-BR" dirty="0"/>
              <a:t>- Salvo os casos expressos em lei, ninguém pode ser punido por fato previsto como crime, senão quando o pratica dolosamente.”</a:t>
            </a:r>
          </a:p>
          <a:p>
            <a:pPr algn="just">
              <a:lnSpc>
                <a:spcPct val="150000"/>
              </a:lnSpc>
            </a:pPr>
            <a:endParaRPr lang="pt-BR" dirty="0"/>
          </a:p>
          <a:p>
            <a:endParaRPr lang="pt-BR" dirty="0"/>
          </a:p>
        </p:txBody>
      </p:sp>
    </p:spTree>
    <p:extLst>
      <p:ext uri="{BB962C8B-B14F-4D97-AF65-F5344CB8AC3E}">
        <p14:creationId xmlns:p14="http://schemas.microsoft.com/office/powerpoint/2010/main" val="6378790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838199" y="585788"/>
            <a:ext cx="10734675" cy="6015037"/>
          </a:xfrm>
        </p:spPr>
        <p:txBody>
          <a:bodyPr>
            <a:normAutofit lnSpcReduction="10000"/>
          </a:bodyPr>
          <a:lstStyle/>
          <a:p>
            <a:pPr algn="just">
              <a:lnSpc>
                <a:spcPct val="150000"/>
              </a:lnSpc>
            </a:pPr>
            <a:r>
              <a:rPr lang="pt-BR" dirty="0"/>
              <a:t>Os tipos culposos não têm elemento subjetivo: culpa é a violação de um dever objetivo de cuidado                o agente dá causa ao resultado típico de maneira involuntária: o resultado é previsível, mas o agente não o previu, não o desejou ou não aceitou a sua ocorrência</a:t>
            </a:r>
          </a:p>
          <a:p>
            <a:pPr algn="just">
              <a:lnSpc>
                <a:spcPct val="150000"/>
              </a:lnSpc>
            </a:pPr>
            <a:r>
              <a:rPr lang="pt-BR" dirty="0"/>
              <a:t>Nos delitos culposos, a intenção do agente é, na imensa maioria das vezes, irrelevante para a configuração típica</a:t>
            </a:r>
          </a:p>
          <a:p>
            <a:pPr algn="just">
              <a:lnSpc>
                <a:spcPct val="150000"/>
              </a:lnSpc>
            </a:pPr>
            <a:r>
              <a:rPr lang="pt-BR" dirty="0"/>
              <a:t>Quando se fala em “elemento subjetivo do injusto”, está-se referindo aos tipos dolosos, que têm um aspecto objetivo e um aspecto subjetivo, composto pelo dolo e pelos elementos anímicos especiais</a:t>
            </a:r>
          </a:p>
          <a:p>
            <a:endParaRPr lang="pt-BR" dirty="0"/>
          </a:p>
          <a:p>
            <a:endParaRPr lang="pt-BR" b="1" dirty="0"/>
          </a:p>
          <a:p>
            <a:endParaRPr lang="pt-BR" dirty="0"/>
          </a:p>
        </p:txBody>
      </p:sp>
      <p:sp>
        <p:nvSpPr>
          <p:cNvPr id="4" name="Seta: para a Direita 3"/>
          <p:cNvSpPr/>
          <p:nvPr/>
        </p:nvSpPr>
        <p:spPr>
          <a:xfrm>
            <a:off x="5844253" y="1471612"/>
            <a:ext cx="722566" cy="3143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2865077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838200" y="600075"/>
            <a:ext cx="10515600" cy="6057900"/>
          </a:xfrm>
        </p:spPr>
        <p:txBody>
          <a:bodyPr/>
          <a:lstStyle/>
          <a:p>
            <a:pPr algn="just">
              <a:lnSpc>
                <a:spcPct val="150000"/>
              </a:lnSpc>
            </a:pPr>
            <a:r>
              <a:rPr lang="pt-BR" dirty="0"/>
              <a:t>Aspecto objetivo e aspecto subjetivo se relacionam na medida em que </a:t>
            </a:r>
            <a:r>
              <a:rPr lang="pt-BR" u="sng" dirty="0"/>
              <a:t>o dolo do agente deve abranger </a:t>
            </a:r>
            <a:r>
              <a:rPr lang="pt-BR" u="sng" cap="all" dirty="0"/>
              <a:t>todos</a:t>
            </a:r>
            <a:r>
              <a:rPr lang="pt-BR" u="sng" dirty="0"/>
              <a:t> os elementos do tipo</a:t>
            </a:r>
            <a:r>
              <a:rPr lang="pt-BR" dirty="0"/>
              <a:t> (elementares e eventuais qualificadoras e agravantes)</a:t>
            </a:r>
          </a:p>
          <a:p>
            <a:endParaRPr lang="pt-BR" b="1" dirty="0"/>
          </a:p>
          <a:p>
            <a:pPr algn="just">
              <a:lnSpc>
                <a:spcPct val="150000"/>
              </a:lnSpc>
            </a:pPr>
            <a:r>
              <a:rPr lang="pt-BR" b="1" dirty="0"/>
              <a:t>Dolo</a:t>
            </a:r>
            <a:r>
              <a:rPr lang="pt-BR" dirty="0"/>
              <a:t> é a </a:t>
            </a:r>
            <a:r>
              <a:rPr lang="pt-BR" b="1" dirty="0"/>
              <a:t>consciência </a:t>
            </a:r>
            <a:r>
              <a:rPr lang="pt-BR" dirty="0"/>
              <a:t>(saber)</a:t>
            </a:r>
            <a:r>
              <a:rPr lang="pt-BR" b="1" dirty="0"/>
              <a:t> </a:t>
            </a:r>
            <a:r>
              <a:rPr lang="pt-BR" dirty="0"/>
              <a:t>e </a:t>
            </a:r>
            <a:r>
              <a:rPr lang="pt-BR" b="1" dirty="0"/>
              <a:t>vontade</a:t>
            </a:r>
            <a:r>
              <a:rPr lang="pt-BR" dirty="0"/>
              <a:t> (querer) de realizar os elementos do tipo objetivo</a:t>
            </a:r>
          </a:p>
          <a:p>
            <a:pPr algn="just">
              <a:lnSpc>
                <a:spcPct val="150000"/>
              </a:lnSpc>
            </a:pPr>
            <a:r>
              <a:rPr lang="pt-BR" dirty="0"/>
              <a:t>Elementos anímicos especiais: alguns tipos exigem para a sua consumação, além do dolo (vontade de realizar o tipo),  a vontade de atingir outra finalidade específica</a:t>
            </a:r>
          </a:p>
          <a:p>
            <a:endParaRPr lang="pt-BR" dirty="0"/>
          </a:p>
        </p:txBody>
      </p:sp>
    </p:spTree>
    <p:extLst>
      <p:ext uri="{BB962C8B-B14F-4D97-AF65-F5344CB8AC3E}">
        <p14:creationId xmlns:p14="http://schemas.microsoft.com/office/powerpoint/2010/main" val="20583825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77788"/>
          </a:xfrm>
        </p:spPr>
        <p:txBody>
          <a:bodyPr>
            <a:normAutofit fontScale="90000"/>
          </a:bodyPr>
          <a:lstStyle/>
          <a:p>
            <a:endParaRPr lang="pt-BR" dirty="0"/>
          </a:p>
        </p:txBody>
      </p:sp>
      <p:sp>
        <p:nvSpPr>
          <p:cNvPr id="3" name="Espaço Reservado para Conteúdo 2"/>
          <p:cNvSpPr>
            <a:spLocks noGrp="1"/>
          </p:cNvSpPr>
          <p:nvPr>
            <p:ph idx="1"/>
          </p:nvPr>
        </p:nvSpPr>
        <p:spPr>
          <a:xfrm>
            <a:off x="838200" y="442914"/>
            <a:ext cx="10515600" cy="5734049"/>
          </a:xfrm>
        </p:spPr>
        <p:txBody>
          <a:bodyPr/>
          <a:lstStyle/>
          <a:p>
            <a:pPr algn="just">
              <a:lnSpc>
                <a:spcPct val="150000"/>
              </a:lnSpc>
            </a:pPr>
            <a:r>
              <a:rPr lang="pt-BR" dirty="0"/>
              <a:t>O elemento anímico especial pode estar explícito (“com o fim de”, “com intenção de”, “com intuito de” </a:t>
            </a:r>
            <a:r>
              <a:rPr lang="pt-BR" i="1" dirty="0" err="1"/>
              <a:t>etc</a:t>
            </a:r>
            <a:r>
              <a:rPr lang="pt-BR" dirty="0"/>
              <a:t>) </a:t>
            </a:r>
          </a:p>
          <a:p>
            <a:pPr algn="just">
              <a:lnSpc>
                <a:spcPct val="150000"/>
              </a:lnSpc>
            </a:pPr>
            <a:r>
              <a:rPr lang="pt-BR" dirty="0"/>
              <a:t>“Art. 131 - Praticar, </a:t>
            </a:r>
            <a:r>
              <a:rPr lang="pt-BR" i="1" dirty="0"/>
              <a:t>com o fim de transmitir a outrem moléstia grave de que está contaminado</a:t>
            </a:r>
            <a:r>
              <a:rPr lang="pt-BR" dirty="0"/>
              <a:t>, ato capaz de produzir o contágio”.</a:t>
            </a:r>
          </a:p>
          <a:p>
            <a:pPr algn="just">
              <a:lnSpc>
                <a:spcPct val="150000"/>
              </a:lnSpc>
            </a:pPr>
            <a:r>
              <a:rPr lang="pt-BR" dirty="0"/>
              <a:t>“Art. 158 – Constranger alguém, mediante violência ou grave ameaça, </a:t>
            </a:r>
            <a:r>
              <a:rPr lang="pt-BR" i="1" dirty="0"/>
              <a:t>e com o intuito de obter para si ou para outrem indevida vantagem econômica</a:t>
            </a:r>
            <a:r>
              <a:rPr lang="pt-BR" dirty="0"/>
              <a:t>, a fazer, tolerar que se faça ou deixar fazer alguma coisa”.</a:t>
            </a:r>
          </a:p>
          <a:p>
            <a:pPr algn="just">
              <a:lnSpc>
                <a:spcPct val="150000"/>
              </a:lnSpc>
            </a:pPr>
            <a:r>
              <a:rPr lang="pt-BR" dirty="0"/>
              <a:t>Ou implícito: crimes com o honra (calúnia, injúria e difamação)</a:t>
            </a:r>
          </a:p>
          <a:p>
            <a:pPr algn="just">
              <a:lnSpc>
                <a:spcPct val="150000"/>
              </a:lnSpc>
            </a:pPr>
            <a:endParaRPr lang="pt-BR" dirty="0"/>
          </a:p>
        </p:txBody>
      </p:sp>
    </p:spTree>
    <p:extLst>
      <p:ext uri="{BB962C8B-B14F-4D97-AF65-F5344CB8AC3E}">
        <p14:creationId xmlns:p14="http://schemas.microsoft.com/office/powerpoint/2010/main" val="9434181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 DOLO</a:t>
            </a:r>
          </a:p>
        </p:txBody>
      </p:sp>
      <p:sp>
        <p:nvSpPr>
          <p:cNvPr id="3" name="Espaço Reservado para Conteúdo 2"/>
          <p:cNvSpPr>
            <a:spLocks noGrp="1"/>
          </p:cNvSpPr>
          <p:nvPr>
            <p:ph idx="1"/>
          </p:nvPr>
        </p:nvSpPr>
        <p:spPr>
          <a:xfrm>
            <a:off x="838200" y="1690688"/>
            <a:ext cx="10515600" cy="4486275"/>
          </a:xfrm>
        </p:spPr>
        <p:txBody>
          <a:bodyPr/>
          <a:lstStyle/>
          <a:p>
            <a:pPr algn="just">
              <a:lnSpc>
                <a:spcPct val="150000"/>
              </a:lnSpc>
            </a:pPr>
            <a:r>
              <a:rPr lang="pt-BR" b="1" dirty="0"/>
              <a:t>Dolo</a:t>
            </a:r>
            <a:r>
              <a:rPr lang="pt-BR" dirty="0"/>
              <a:t> é a </a:t>
            </a:r>
            <a:r>
              <a:rPr lang="pt-BR" b="1" dirty="0"/>
              <a:t>consciência </a:t>
            </a:r>
            <a:r>
              <a:rPr lang="pt-BR" dirty="0"/>
              <a:t>(saber)</a:t>
            </a:r>
            <a:r>
              <a:rPr lang="pt-BR" b="1" dirty="0"/>
              <a:t> </a:t>
            </a:r>
            <a:r>
              <a:rPr lang="pt-BR" dirty="0"/>
              <a:t>e </a:t>
            </a:r>
            <a:r>
              <a:rPr lang="pt-BR" b="1" dirty="0"/>
              <a:t>vontade</a:t>
            </a:r>
            <a:r>
              <a:rPr lang="pt-BR" dirty="0"/>
              <a:t> (querer) de realizar os elementos do tipo objetivo (conduta, nexo de causalidade e resultado)</a:t>
            </a:r>
          </a:p>
          <a:p>
            <a:pPr marL="0" indent="0" algn="just">
              <a:lnSpc>
                <a:spcPct val="150000"/>
              </a:lnSpc>
              <a:buNone/>
            </a:pPr>
            <a:r>
              <a:rPr lang="pt-BR" dirty="0"/>
              <a:t>	- aspecto intelectivo: consciência de realizar os elementos do tipo</a:t>
            </a:r>
          </a:p>
          <a:p>
            <a:pPr marL="0" indent="0" algn="just">
              <a:lnSpc>
                <a:spcPct val="150000"/>
              </a:lnSpc>
              <a:buNone/>
            </a:pPr>
            <a:r>
              <a:rPr lang="pt-BR" dirty="0"/>
              <a:t>	- aspecto volitivo: vontade de realizar os elementos do tipo</a:t>
            </a:r>
          </a:p>
        </p:txBody>
      </p:sp>
    </p:spTree>
    <p:extLst>
      <p:ext uri="{BB962C8B-B14F-4D97-AF65-F5344CB8AC3E}">
        <p14:creationId xmlns:p14="http://schemas.microsoft.com/office/powerpoint/2010/main" val="1250779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314326"/>
            <a:ext cx="10515600" cy="50800"/>
          </a:xfrm>
        </p:spPr>
        <p:txBody>
          <a:bodyPr>
            <a:normAutofit fontScale="90000"/>
          </a:bodyPr>
          <a:lstStyle/>
          <a:p>
            <a:endParaRPr lang="pt-BR" dirty="0"/>
          </a:p>
        </p:txBody>
      </p:sp>
      <p:sp>
        <p:nvSpPr>
          <p:cNvPr id="3" name="Espaço Reservado para Conteúdo 2"/>
          <p:cNvSpPr>
            <a:spLocks noGrp="1"/>
          </p:cNvSpPr>
          <p:nvPr>
            <p:ph idx="1"/>
          </p:nvPr>
        </p:nvSpPr>
        <p:spPr>
          <a:xfrm>
            <a:off x="838200" y="365126"/>
            <a:ext cx="10515600" cy="6321424"/>
          </a:xfrm>
        </p:spPr>
        <p:txBody>
          <a:bodyPr/>
          <a:lstStyle/>
          <a:p>
            <a:pPr algn="just">
              <a:lnSpc>
                <a:spcPct val="150000"/>
              </a:lnSpc>
            </a:pPr>
            <a:r>
              <a:rPr lang="pt-BR" dirty="0"/>
              <a:t>O art. 18, I equipara, para fins de tipificação dolosa da conduta, o resultado a que se chega voluntariamente (dolo direto) e o resultado a que se chega por simples aceitação da possibilidade de sua ocorrência (dolo eventual)</a:t>
            </a:r>
          </a:p>
          <a:p>
            <a:pPr marL="0" indent="0" algn="just">
              <a:lnSpc>
                <a:spcPct val="150000"/>
              </a:lnSpc>
              <a:buNone/>
            </a:pPr>
            <a:endParaRPr lang="pt-BR" dirty="0"/>
          </a:p>
          <a:p>
            <a:pPr algn="just">
              <a:lnSpc>
                <a:spcPct val="150000"/>
              </a:lnSpc>
            </a:pPr>
            <a:r>
              <a:rPr lang="pt-BR" dirty="0"/>
              <a:t>Dolo eventual - teoria do consentimento (ou assentimento): afirma-se o dolo sempre que o agente tiver a </a:t>
            </a:r>
            <a:r>
              <a:rPr lang="pt-BR" u="sng" dirty="0"/>
              <a:t>previsão do resultado como possível</a:t>
            </a:r>
            <a:r>
              <a:rPr lang="pt-BR" dirty="0"/>
              <a:t> e, ainda assim, decide prosseguir com a conduta, </a:t>
            </a:r>
            <a:r>
              <a:rPr lang="pt-BR" u="sng" dirty="0"/>
              <a:t>assumindo o risco</a:t>
            </a:r>
            <a:r>
              <a:rPr lang="pt-BR" dirty="0"/>
              <a:t> de produzir o resultado</a:t>
            </a:r>
          </a:p>
          <a:p>
            <a:pPr algn="just">
              <a:lnSpc>
                <a:spcPct val="150000"/>
              </a:lnSpc>
            </a:pPr>
            <a:endParaRPr lang="pt-BR" dirty="0"/>
          </a:p>
        </p:txBody>
      </p:sp>
    </p:spTree>
    <p:extLst>
      <p:ext uri="{BB962C8B-B14F-4D97-AF65-F5344CB8AC3E}">
        <p14:creationId xmlns:p14="http://schemas.microsoft.com/office/powerpoint/2010/main" val="2907299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78354" y="0"/>
            <a:ext cx="9586874" cy="200025"/>
          </a:xfrm>
        </p:spPr>
        <p:txBody>
          <a:bodyPr>
            <a:normAutofit fontScale="90000"/>
          </a:bodyPr>
          <a:lstStyle/>
          <a:p>
            <a:pPr algn="just"/>
            <a:endParaRPr lang="pt-BR" sz="3600" dirty="0"/>
          </a:p>
        </p:txBody>
      </p:sp>
      <p:sp>
        <p:nvSpPr>
          <p:cNvPr id="3" name="Espaço Reservado para Conteúdo 2"/>
          <p:cNvSpPr>
            <a:spLocks noGrp="1"/>
          </p:cNvSpPr>
          <p:nvPr>
            <p:ph idx="1"/>
          </p:nvPr>
        </p:nvSpPr>
        <p:spPr>
          <a:xfrm>
            <a:off x="426613" y="100012"/>
            <a:ext cx="11024315" cy="5537916"/>
          </a:xfrm>
        </p:spPr>
        <p:txBody>
          <a:bodyPr>
            <a:normAutofit lnSpcReduction="10000"/>
          </a:bodyPr>
          <a:lstStyle/>
          <a:p>
            <a:pPr algn="just">
              <a:buNone/>
            </a:pPr>
            <a:endParaRPr lang="pt-BR" sz="3300" i="1" dirty="0"/>
          </a:p>
          <a:p>
            <a:pPr algn="just">
              <a:buNone/>
            </a:pPr>
            <a:r>
              <a:rPr lang="pt-BR" sz="3300" i="1" dirty="0"/>
              <a:t>	“(...) no Direito Penal nada há que seja ideologicamente neutro, e por trás de cada idéia, de cada valoração, de cada condenação ou de cada absolvição, sempre há um mundo de valores, que pode estar inspirado em ideais de justiça, de liberdade e de igualdade, mas também em sentimentos abjetos de superioridade de uma raça sobre outras, e de negação a alguns seres humanos dos direitos mais elementares”</a:t>
            </a:r>
          </a:p>
          <a:p>
            <a:pPr algn="just">
              <a:buNone/>
            </a:pPr>
            <a:endParaRPr lang="pt-BR" sz="3300" i="1" dirty="0"/>
          </a:p>
          <a:p>
            <a:pPr algn="just">
              <a:buNone/>
            </a:pPr>
            <a:r>
              <a:rPr lang="pt-BR" sz="3300" i="1" dirty="0"/>
              <a:t>	</a:t>
            </a:r>
            <a:r>
              <a:rPr lang="pt-BR" sz="3200" dirty="0"/>
              <a:t>(F. MUÑOZ CONDE, </a:t>
            </a:r>
            <a:r>
              <a:rPr lang="pt-BR" sz="3200" i="1" dirty="0"/>
              <a:t>Edmund </a:t>
            </a:r>
            <a:r>
              <a:rPr lang="pt-BR" sz="3200" i="1" dirty="0" err="1"/>
              <a:t>Mezger</a:t>
            </a:r>
            <a:r>
              <a:rPr lang="pt-BR" sz="3200" i="1" dirty="0"/>
              <a:t> e o Direito Penal de seu Tempo – Estudos sobre o Direito Penal no Nacional-Socialismo</a:t>
            </a:r>
            <a:r>
              <a:rPr lang="pt-BR" sz="3200" dirty="0"/>
              <a:t>)</a:t>
            </a:r>
          </a:p>
          <a:p>
            <a:endParaRPr lang="pt-BR" dirty="0"/>
          </a:p>
        </p:txBody>
      </p:sp>
    </p:spTree>
    <p:extLst>
      <p:ext uri="{BB962C8B-B14F-4D97-AF65-F5344CB8AC3E}">
        <p14:creationId xmlns:p14="http://schemas.microsoft.com/office/powerpoint/2010/main" val="21326200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500063" y="410844"/>
            <a:ext cx="11329987" cy="6304281"/>
          </a:xfrm>
        </p:spPr>
        <p:txBody>
          <a:bodyPr>
            <a:normAutofit lnSpcReduction="10000"/>
          </a:bodyPr>
          <a:lstStyle/>
          <a:p>
            <a:pPr algn="just">
              <a:lnSpc>
                <a:spcPct val="150000"/>
              </a:lnSpc>
            </a:pPr>
            <a:r>
              <a:rPr lang="pt-BR" dirty="0"/>
              <a:t>Dolo natural (sistema finalista) x dolo normativo (“</a:t>
            </a:r>
            <a:r>
              <a:rPr lang="pt-BR" dirty="0" err="1"/>
              <a:t>dolus</a:t>
            </a:r>
            <a:r>
              <a:rPr lang="pt-BR" dirty="0"/>
              <a:t> </a:t>
            </a:r>
            <a:r>
              <a:rPr lang="pt-BR" dirty="0" err="1"/>
              <a:t>malus</a:t>
            </a:r>
            <a:r>
              <a:rPr lang="pt-BR" dirty="0"/>
              <a:t>” – sistema causal-naturalista)</a:t>
            </a:r>
          </a:p>
          <a:p>
            <a:pPr algn="just">
              <a:lnSpc>
                <a:spcPct val="150000"/>
              </a:lnSpc>
            </a:pPr>
            <a:r>
              <a:rPr lang="pt-BR" dirty="0"/>
              <a:t> Dolo de dano (voltado a lesionar do bem jurídico) x dolo de perigo (voltado a expor a risco do bem jurídico)</a:t>
            </a:r>
          </a:p>
          <a:p>
            <a:pPr marL="0" indent="0" algn="just">
              <a:lnSpc>
                <a:spcPct val="150000"/>
              </a:lnSpc>
              <a:buNone/>
            </a:pPr>
            <a:r>
              <a:rPr lang="pt-BR" dirty="0"/>
              <a:t>	- crimes de perigo: antecipação da intervenção punitiva antes da ocorrência de um resultado </a:t>
            </a:r>
          </a:p>
          <a:p>
            <a:pPr marL="0" indent="0">
              <a:buNone/>
            </a:pPr>
            <a:endParaRPr lang="pt-BR" dirty="0"/>
          </a:p>
          <a:p>
            <a:pPr marL="0" indent="0">
              <a:buNone/>
            </a:pPr>
            <a:r>
              <a:rPr lang="pt-BR" dirty="0"/>
              <a:t>Ex.: Perigo para a vida ou saúde de outrem</a:t>
            </a:r>
          </a:p>
          <a:p>
            <a:pPr marL="0" indent="0">
              <a:buNone/>
            </a:pPr>
            <a:r>
              <a:rPr lang="pt-BR" dirty="0"/>
              <a:t>“Art. 132 - Expor a vida ou a saúde de outrem a perigo direto e iminente:</a:t>
            </a:r>
          </a:p>
          <a:p>
            <a:pPr marL="0" indent="0">
              <a:buNone/>
            </a:pPr>
            <a:r>
              <a:rPr lang="pt-BR" dirty="0"/>
              <a:t> Pena - detenção, de três meses a um ano, se o fato não constitui crime mais grave”.</a:t>
            </a:r>
          </a:p>
          <a:p>
            <a:pPr marL="0" indent="0" algn="just">
              <a:lnSpc>
                <a:spcPct val="150000"/>
              </a:lnSpc>
              <a:buNone/>
            </a:pPr>
            <a:endParaRPr lang="pt-BR" dirty="0"/>
          </a:p>
        </p:txBody>
      </p:sp>
    </p:spTree>
    <p:extLst>
      <p:ext uri="{BB962C8B-B14F-4D97-AF65-F5344CB8AC3E}">
        <p14:creationId xmlns:p14="http://schemas.microsoft.com/office/powerpoint/2010/main" val="5837211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838199" y="171450"/>
            <a:ext cx="10920413" cy="6486525"/>
          </a:xfrm>
        </p:spPr>
        <p:txBody>
          <a:bodyPr>
            <a:normAutofit fontScale="25000" lnSpcReduction="20000"/>
          </a:bodyPr>
          <a:lstStyle/>
          <a:p>
            <a:pPr algn="just">
              <a:lnSpc>
                <a:spcPct val="170000"/>
              </a:lnSpc>
            </a:pPr>
            <a:r>
              <a:rPr lang="pt-BR" sz="9600" dirty="0"/>
              <a:t>Dolo direto de segundo grau (ou dolo de consequências necessárias): o agente não quer diretamente a ocorrência de determinados resultados, que decorrerão inevitavelmente dos meios escolhidos (</a:t>
            </a:r>
            <a:r>
              <a:rPr lang="pt-BR" sz="9600" dirty="0" err="1"/>
              <a:t>ex</a:t>
            </a:r>
            <a:r>
              <a:rPr lang="pt-BR" sz="9600" dirty="0"/>
              <a:t>: o agente quer matar determinada pessoa em uma casa cheia e para tanto explode a casa) </a:t>
            </a:r>
          </a:p>
          <a:p>
            <a:pPr>
              <a:lnSpc>
                <a:spcPct val="170000"/>
              </a:lnSpc>
            </a:pPr>
            <a:r>
              <a:rPr lang="pt-BR" sz="9600" b="1" dirty="0"/>
              <a:t>Fases da conduta dolosa: </a:t>
            </a:r>
            <a:r>
              <a:rPr lang="pt-BR" sz="9600" dirty="0"/>
              <a:t>interna e externa.</a:t>
            </a:r>
          </a:p>
          <a:p>
            <a:pPr marL="0" indent="0">
              <a:lnSpc>
                <a:spcPct val="170000"/>
              </a:lnSpc>
              <a:buNone/>
            </a:pPr>
            <a:r>
              <a:rPr lang="pt-BR" sz="9600" dirty="0"/>
              <a:t>a fase interna se resume à </a:t>
            </a:r>
            <a:r>
              <a:rPr lang="pt-BR" sz="9600" u="sng" dirty="0"/>
              <a:t>esfera do pensamento</a:t>
            </a:r>
            <a:r>
              <a:rPr lang="pt-BR" sz="9600" dirty="0"/>
              <a:t> do agente e se compõe de:</a:t>
            </a:r>
          </a:p>
          <a:p>
            <a:pPr marL="0" lvl="0" indent="0">
              <a:lnSpc>
                <a:spcPct val="170000"/>
              </a:lnSpc>
              <a:buNone/>
            </a:pPr>
            <a:r>
              <a:rPr lang="pt-BR" sz="9600" dirty="0"/>
              <a:t>	-representação e antecipação do resultado;</a:t>
            </a:r>
          </a:p>
          <a:p>
            <a:pPr marL="0" lvl="0" indent="0">
              <a:lnSpc>
                <a:spcPct val="170000"/>
              </a:lnSpc>
              <a:buNone/>
            </a:pPr>
            <a:r>
              <a:rPr lang="pt-BR" sz="9600" dirty="0"/>
              <a:t>	- eleição dos meios pelos quais a conduta se desenvolverá;</a:t>
            </a:r>
          </a:p>
          <a:p>
            <a:pPr marL="0" lvl="0" indent="0">
              <a:lnSpc>
                <a:spcPct val="170000"/>
              </a:lnSpc>
              <a:buNone/>
            </a:pPr>
            <a:r>
              <a:rPr lang="pt-BR" sz="9600" dirty="0"/>
              <a:t>	- avaliação dos efeitos decorrentes da conduta, sejam eles colaterais ou concomitantes ao emprego do meios escolhidos.</a:t>
            </a:r>
          </a:p>
          <a:p>
            <a:pPr marL="0" indent="0">
              <a:lnSpc>
                <a:spcPct val="170000"/>
              </a:lnSpc>
              <a:buNone/>
            </a:pPr>
            <a:r>
              <a:rPr lang="pt-BR" sz="9600" dirty="0"/>
              <a:t> </a:t>
            </a:r>
          </a:p>
          <a:p>
            <a:pPr marL="0" indent="0">
              <a:buNone/>
            </a:pPr>
            <a:r>
              <a:rPr lang="pt-BR" dirty="0"/>
              <a:t> </a:t>
            </a:r>
          </a:p>
          <a:p>
            <a:pPr algn="just">
              <a:lnSpc>
                <a:spcPct val="150000"/>
              </a:lnSpc>
            </a:pPr>
            <a:endParaRPr lang="pt-BR" dirty="0"/>
          </a:p>
        </p:txBody>
      </p:sp>
    </p:spTree>
    <p:extLst>
      <p:ext uri="{BB962C8B-B14F-4D97-AF65-F5344CB8AC3E}">
        <p14:creationId xmlns:p14="http://schemas.microsoft.com/office/powerpoint/2010/main" val="28752690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385763" y="200025"/>
            <a:ext cx="11287125" cy="6515100"/>
          </a:xfrm>
        </p:spPr>
        <p:txBody>
          <a:bodyPr>
            <a:normAutofit fontScale="92500" lnSpcReduction="10000"/>
          </a:bodyPr>
          <a:lstStyle/>
          <a:p>
            <a:pPr algn="just"/>
            <a:r>
              <a:rPr lang="pt-BR" dirty="0"/>
              <a:t>Na fase interna, o agente decide a respeito do crime que irá cometer e antecipa mentalmente o resultado (o fim a que sua conduta se dirigirá).</a:t>
            </a:r>
          </a:p>
          <a:p>
            <a:pPr marL="0" indent="0" algn="just">
              <a:buNone/>
            </a:pPr>
            <a:r>
              <a:rPr lang="pt-BR" dirty="0"/>
              <a:t> </a:t>
            </a:r>
          </a:p>
          <a:p>
            <a:pPr algn="just"/>
            <a:r>
              <a:rPr lang="pt-BR" dirty="0"/>
              <a:t>Em seguida, delibera acerca dos meios para alcançar seu intento e avalia se o emprego desses meios será capaz de ocasionar efeitos colaterais ou concomitantes.</a:t>
            </a:r>
          </a:p>
          <a:p>
            <a:pPr marL="0" indent="0" algn="just">
              <a:buNone/>
            </a:pPr>
            <a:r>
              <a:rPr lang="pt-BR" dirty="0"/>
              <a:t> </a:t>
            </a:r>
          </a:p>
          <a:p>
            <a:pPr algn="just"/>
            <a:r>
              <a:rPr lang="pt-BR" dirty="0"/>
              <a:t>Daí surge a fase externa, em que o sujeito ativo põe em prática o que deliberou iniciando a conduta criminosa.</a:t>
            </a:r>
          </a:p>
          <a:p>
            <a:pPr marL="0" indent="0" algn="just">
              <a:buNone/>
            </a:pPr>
            <a:r>
              <a:rPr lang="pt-BR" dirty="0"/>
              <a:t> </a:t>
            </a:r>
          </a:p>
          <a:p>
            <a:pPr algn="just"/>
            <a:r>
              <a:rPr lang="pt-BR" dirty="0"/>
              <a:t>É </a:t>
            </a:r>
            <a:r>
              <a:rPr lang="pt-BR" u="sng" dirty="0"/>
              <a:t>apenas da fase externa que a conduta ganha relevância punitiva</a:t>
            </a:r>
            <a:r>
              <a:rPr lang="pt-BR" dirty="0"/>
              <a:t>, em razão do princípio da exteriorização ou materialização do fato. É só a partir daí que há a </a:t>
            </a:r>
            <a:r>
              <a:rPr lang="pt-BR" u="sng" dirty="0"/>
              <a:t>criação de um risco relevante ao bem jurídico</a:t>
            </a:r>
            <a:r>
              <a:rPr lang="pt-BR" dirty="0"/>
              <a:t> (não há crime sem lesão ou risco de lesão).</a:t>
            </a:r>
          </a:p>
          <a:p>
            <a:pPr marL="0" indent="0" algn="just">
              <a:buNone/>
            </a:pPr>
            <a:r>
              <a:rPr lang="pt-BR" dirty="0"/>
              <a:t> </a:t>
            </a:r>
          </a:p>
          <a:p>
            <a:pPr algn="just"/>
            <a:r>
              <a:rPr lang="pt-BR" dirty="0"/>
              <a:t>A fase interna, embora seja importante para sedimentar as bases da ação final, restringe-se, no </a:t>
            </a:r>
            <a:r>
              <a:rPr lang="pt-BR" i="1" dirty="0"/>
              <a:t>iter criminis</a:t>
            </a:r>
            <a:r>
              <a:rPr lang="pt-BR" dirty="0"/>
              <a:t>, ao momento da cogitação, impunível. </a:t>
            </a:r>
          </a:p>
          <a:p>
            <a:pPr algn="just"/>
            <a:endParaRPr lang="pt-BR" dirty="0"/>
          </a:p>
        </p:txBody>
      </p:sp>
    </p:spTree>
    <p:extLst>
      <p:ext uri="{BB962C8B-B14F-4D97-AF65-F5344CB8AC3E}">
        <p14:creationId xmlns:p14="http://schemas.microsoft.com/office/powerpoint/2010/main" val="24070012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271464"/>
            <a:ext cx="10515600" cy="93662"/>
          </a:xfrm>
        </p:spPr>
        <p:txBody>
          <a:bodyPr>
            <a:normAutofit fontScale="90000"/>
          </a:bodyPr>
          <a:lstStyle/>
          <a:p>
            <a:endParaRPr lang="pt-BR" dirty="0"/>
          </a:p>
        </p:txBody>
      </p:sp>
      <p:sp>
        <p:nvSpPr>
          <p:cNvPr id="3" name="Espaço Reservado para Conteúdo 2"/>
          <p:cNvSpPr>
            <a:spLocks noGrp="1"/>
          </p:cNvSpPr>
          <p:nvPr>
            <p:ph idx="1"/>
          </p:nvPr>
        </p:nvSpPr>
        <p:spPr>
          <a:xfrm>
            <a:off x="838200" y="114300"/>
            <a:ext cx="10515600" cy="6472238"/>
          </a:xfrm>
        </p:spPr>
        <p:txBody>
          <a:bodyPr>
            <a:normAutofit/>
          </a:bodyPr>
          <a:lstStyle/>
          <a:p>
            <a:pPr marL="0" indent="0" algn="just">
              <a:buNone/>
            </a:pPr>
            <a:r>
              <a:rPr lang="pt-BR" sz="4000" dirty="0"/>
              <a:t>TIPOS CULPOSOS</a:t>
            </a:r>
          </a:p>
          <a:p>
            <a:pPr algn="just">
              <a:lnSpc>
                <a:spcPct val="150000"/>
              </a:lnSpc>
            </a:pPr>
            <a:r>
              <a:rPr lang="pt-BR" dirty="0"/>
              <a:t>Culpa é a violação de um dever objetivo de cuidado (elemento normativo do tipo, a ser avaliado pelo juiz no caso concreto)</a:t>
            </a:r>
          </a:p>
          <a:p>
            <a:pPr>
              <a:lnSpc>
                <a:spcPct val="150000"/>
              </a:lnSpc>
            </a:pPr>
            <a:r>
              <a:rPr lang="pt-BR" dirty="0"/>
              <a:t>O agente causa um resultado sem o desejar e mesmo sem aceitar a sua ocorrência</a:t>
            </a:r>
          </a:p>
          <a:p>
            <a:pPr algn="just">
              <a:lnSpc>
                <a:spcPct val="150000"/>
              </a:lnSpc>
            </a:pPr>
            <a:r>
              <a:rPr lang="pt-BR" dirty="0"/>
              <a:t>Sua ação é final (porque todas as ações penalmente relevantes o são), mas o resultado almejado é outro  (típico ou atípico)</a:t>
            </a:r>
          </a:p>
          <a:p>
            <a:pPr algn="just">
              <a:lnSpc>
                <a:spcPct val="150000"/>
              </a:lnSpc>
            </a:pPr>
            <a:r>
              <a:rPr lang="pt-BR" dirty="0"/>
              <a:t>O resultado da conduta deve ser previsível</a:t>
            </a:r>
          </a:p>
          <a:p>
            <a:pPr marL="0" indent="0" algn="just">
              <a:lnSpc>
                <a:spcPct val="150000"/>
              </a:lnSpc>
              <a:buNone/>
            </a:pPr>
            <a:r>
              <a:rPr lang="pt-BR" dirty="0"/>
              <a:t>	- culpa inconsciente x culpa consciente x dolo eventual</a:t>
            </a:r>
          </a:p>
          <a:p>
            <a:pPr marL="0" indent="0" algn="just">
              <a:lnSpc>
                <a:spcPct val="150000"/>
              </a:lnSpc>
              <a:buNone/>
            </a:pPr>
            <a:endParaRPr lang="pt-BR" dirty="0"/>
          </a:p>
        </p:txBody>
      </p:sp>
    </p:spTree>
    <p:extLst>
      <p:ext uri="{BB962C8B-B14F-4D97-AF65-F5344CB8AC3E}">
        <p14:creationId xmlns:p14="http://schemas.microsoft.com/office/powerpoint/2010/main" val="34319248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838200" y="410844"/>
            <a:ext cx="10515600" cy="5766119"/>
          </a:xfrm>
        </p:spPr>
        <p:txBody>
          <a:bodyPr>
            <a:normAutofit fontScale="92500"/>
          </a:bodyPr>
          <a:lstStyle/>
          <a:p>
            <a:pPr algn="just">
              <a:lnSpc>
                <a:spcPct val="150000"/>
              </a:lnSpc>
            </a:pPr>
            <a:r>
              <a:rPr lang="pt-BR" dirty="0"/>
              <a:t>Como aferir se uma conduta que causou um resultado típico não desejado nem aceito violou o dever objetivo de cuidado? OS TIPOS CULPOSOS SÃO TIPOS ABERTOS </a:t>
            </a:r>
          </a:p>
          <a:p>
            <a:pPr marL="0" indent="0" algn="just">
              <a:lnSpc>
                <a:spcPct val="150000"/>
              </a:lnSpc>
              <a:buNone/>
            </a:pPr>
            <a:endParaRPr lang="pt-BR" dirty="0"/>
          </a:p>
          <a:p>
            <a:pPr algn="just">
              <a:lnSpc>
                <a:spcPct val="150000"/>
              </a:lnSpc>
            </a:pPr>
            <a:r>
              <a:rPr lang="pt-BR" dirty="0"/>
              <a:t>Muitas ações que criam risco são reguladas administrativamente (há normas técnicas para a realização de praticamente qualquer atividade potencialmente causadora de risco – p.ex.: código de trânsito; normas de construção; normas para a fabricação, depósito, consumo e descarte de produtos; normas técnicas/doutrina para o exercício da medicina </a:t>
            </a:r>
            <a:r>
              <a:rPr lang="pt-BR" i="1" dirty="0" err="1"/>
              <a:t>etc</a:t>
            </a:r>
            <a:r>
              <a:rPr lang="pt-BR" dirty="0"/>
              <a:t>) </a:t>
            </a:r>
          </a:p>
        </p:txBody>
      </p:sp>
    </p:spTree>
    <p:extLst>
      <p:ext uri="{BB962C8B-B14F-4D97-AF65-F5344CB8AC3E}">
        <p14:creationId xmlns:p14="http://schemas.microsoft.com/office/powerpoint/2010/main" val="9704637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400050" y="365124"/>
            <a:ext cx="11430000" cy="6092825"/>
          </a:xfrm>
        </p:spPr>
        <p:txBody>
          <a:bodyPr>
            <a:normAutofit fontScale="92500" lnSpcReduction="10000"/>
          </a:bodyPr>
          <a:lstStyle/>
          <a:p>
            <a:pPr>
              <a:lnSpc>
                <a:spcPct val="150000"/>
              </a:lnSpc>
            </a:pPr>
            <a:r>
              <a:rPr lang="pt-BR" dirty="0"/>
              <a:t>Há 3 modalidades de culpa:</a:t>
            </a:r>
          </a:p>
          <a:p>
            <a:pPr marL="0" indent="0" algn="just">
              <a:lnSpc>
                <a:spcPct val="150000"/>
              </a:lnSpc>
              <a:buNone/>
            </a:pPr>
            <a:r>
              <a:rPr lang="pt-BR" dirty="0"/>
              <a:t>	- imprudência: o agente atua com precipitação, afoiteza, sem os cuidados que o caso requer (exemplo: conduzir veículo em alta velocidade um dia de muita chuva). É a forma positiva de culpa (de violação de dever de cuidado – </a:t>
            </a:r>
            <a:r>
              <a:rPr lang="pt-BR" i="1" dirty="0"/>
              <a:t>in agendo</a:t>
            </a:r>
            <a:r>
              <a:rPr lang="pt-BR" dirty="0"/>
              <a:t>), que se manifesta ao tempo da ação.</a:t>
            </a:r>
          </a:p>
          <a:p>
            <a:pPr marL="0" indent="0" algn="just">
              <a:lnSpc>
                <a:spcPct val="150000"/>
              </a:lnSpc>
              <a:buNone/>
            </a:pPr>
            <a:r>
              <a:rPr lang="pt-BR" dirty="0"/>
              <a:t>	- negligência: é a ausência de precaução (exemplo: conduzir veículo automotor com pneus muito gastos). É forma negativa de culpa – </a:t>
            </a:r>
            <a:r>
              <a:rPr lang="pt-BR" i="1" dirty="0"/>
              <a:t>in omitindo -</a:t>
            </a:r>
            <a:r>
              <a:rPr lang="pt-BR" dirty="0"/>
              <a:t>, que se manifesta antes da ação</a:t>
            </a:r>
          </a:p>
          <a:p>
            <a:pPr marL="0" indent="0" algn="just">
              <a:lnSpc>
                <a:spcPct val="150000"/>
              </a:lnSpc>
              <a:buNone/>
            </a:pPr>
            <a:r>
              <a:rPr lang="pt-BR" dirty="0"/>
              <a:t>	- imperícia: é a falta de aptidão técnica para o exercício de arte, ofício ou profissão. </a:t>
            </a:r>
          </a:p>
        </p:txBody>
      </p:sp>
    </p:spTree>
    <p:extLst>
      <p:ext uri="{BB962C8B-B14F-4D97-AF65-F5344CB8AC3E}">
        <p14:creationId xmlns:p14="http://schemas.microsoft.com/office/powerpoint/2010/main" val="38666848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319406"/>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838200" y="365124"/>
            <a:ext cx="10515600" cy="6278563"/>
          </a:xfrm>
        </p:spPr>
        <p:txBody>
          <a:bodyPr>
            <a:normAutofit/>
          </a:bodyPr>
          <a:lstStyle/>
          <a:p>
            <a:pPr algn="just">
              <a:lnSpc>
                <a:spcPct val="150000"/>
              </a:lnSpc>
            </a:pPr>
            <a:r>
              <a:rPr lang="pt-BR" dirty="0"/>
              <a:t>para que se impute o resultado a título de culpa é necessário que se configure um nexo causal entre a conduta e o resultado (</a:t>
            </a:r>
            <a:r>
              <a:rPr lang="pt-BR" i="1" dirty="0"/>
              <a:t>conditio </a:t>
            </a:r>
            <a:r>
              <a:rPr lang="pt-BR" i="1" dirty="0" err="1"/>
              <a:t>sine</a:t>
            </a:r>
            <a:r>
              <a:rPr lang="pt-BR" i="1" dirty="0"/>
              <a:t> </a:t>
            </a:r>
            <a:r>
              <a:rPr lang="pt-BR" i="1" dirty="0" err="1"/>
              <a:t>qua</a:t>
            </a:r>
            <a:r>
              <a:rPr lang="pt-BR" i="1" dirty="0"/>
              <a:t> non</a:t>
            </a:r>
            <a:r>
              <a:rPr lang="pt-BR" dirty="0"/>
              <a:t>): o resultado deve ter decorrido do risco adicional (proibido) criado pela violação ao dever objetivo de cuidado </a:t>
            </a:r>
          </a:p>
          <a:p>
            <a:pPr marL="0" indent="0" algn="just">
              <a:lnSpc>
                <a:spcPct val="150000"/>
              </a:lnSpc>
              <a:buNone/>
            </a:pPr>
            <a:endParaRPr lang="pt-BR" dirty="0"/>
          </a:p>
          <a:p>
            <a:pPr algn="just">
              <a:lnSpc>
                <a:spcPct val="150000"/>
              </a:lnSpc>
            </a:pPr>
            <a:r>
              <a:rPr lang="pt-BR" dirty="0"/>
              <a:t>Todos os tipos previstos no ordenamento são dolosos; os culposos estão expressamente previstos (art. 18, parágrafo único</a:t>
            </a:r>
            <a:r>
              <a:rPr lang="pt-BR" b="1" dirty="0"/>
              <a:t> </a:t>
            </a:r>
            <a:r>
              <a:rPr lang="pt-BR" dirty="0"/>
              <a:t>- Salvo os casos expressos em lei, ninguém pode ser punido por fato previsto como crime, senão quando o pratica dolosamente.)</a:t>
            </a:r>
          </a:p>
          <a:p>
            <a:pPr algn="just">
              <a:lnSpc>
                <a:spcPct val="150000"/>
              </a:lnSpc>
            </a:pPr>
            <a:endParaRPr lang="pt-BR" dirty="0"/>
          </a:p>
          <a:p>
            <a:pPr marL="0" indent="0" algn="just">
              <a:lnSpc>
                <a:spcPct val="150000"/>
              </a:lnSpc>
              <a:buNone/>
            </a:pPr>
            <a:endParaRPr lang="pt-BR" dirty="0"/>
          </a:p>
        </p:txBody>
      </p:sp>
    </p:spTree>
    <p:extLst>
      <p:ext uri="{BB962C8B-B14F-4D97-AF65-F5344CB8AC3E}">
        <p14:creationId xmlns:p14="http://schemas.microsoft.com/office/powerpoint/2010/main" val="2798102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838200" y="410844"/>
            <a:ext cx="10515600" cy="5766119"/>
          </a:xfrm>
        </p:spPr>
        <p:txBody>
          <a:bodyPr>
            <a:normAutofit/>
          </a:bodyPr>
          <a:lstStyle/>
          <a:p>
            <a:pPr algn="just">
              <a:lnSpc>
                <a:spcPct val="150000"/>
              </a:lnSpc>
            </a:pPr>
            <a:r>
              <a:rPr lang="pt-BR" sz="3200" dirty="0"/>
              <a:t>o reconhecimento do Direito Penal como um instrumento ideológico de dominação e sua consequente </a:t>
            </a:r>
            <a:r>
              <a:rPr lang="pt-BR" sz="3200" dirty="0" err="1"/>
              <a:t>deslegitimação</a:t>
            </a:r>
            <a:r>
              <a:rPr lang="pt-BR" sz="3200" dirty="0"/>
              <a:t> para a construção de uma sociedade livre, justa e solidária, não podem levar ao abandono da dogmática penal        </a:t>
            </a:r>
          </a:p>
          <a:p>
            <a:pPr algn="just">
              <a:lnSpc>
                <a:spcPct val="150000"/>
              </a:lnSpc>
            </a:pPr>
            <a:r>
              <a:rPr lang="pt-BR" sz="3200" dirty="0"/>
              <a:t>dogmática penal como mais uma arena de luta pela contenção do poder punitivo formal                Direito Penal Mínimo</a:t>
            </a:r>
          </a:p>
          <a:p>
            <a:endParaRPr lang="pt-BR" dirty="0"/>
          </a:p>
          <a:p>
            <a:endParaRPr lang="pt-BR" dirty="0"/>
          </a:p>
        </p:txBody>
      </p:sp>
      <p:sp>
        <p:nvSpPr>
          <p:cNvPr id="6" name="Seta: para a Direita 5"/>
          <p:cNvSpPr/>
          <p:nvPr/>
        </p:nvSpPr>
        <p:spPr>
          <a:xfrm>
            <a:off x="7672389" y="4557713"/>
            <a:ext cx="978408" cy="2428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538717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br>
              <a:rPr lang="pt-BR" dirty="0"/>
            </a:br>
            <a:r>
              <a:rPr lang="pt-BR" dirty="0"/>
              <a:t>EVOLUÇÃO HISTÓRICA:</a:t>
            </a:r>
            <a:br>
              <a:rPr lang="pt-BR" dirty="0"/>
            </a:br>
            <a:br>
              <a:rPr lang="pt-BR" dirty="0"/>
            </a:br>
            <a:endParaRPr lang="pt-BR" dirty="0"/>
          </a:p>
        </p:txBody>
      </p:sp>
      <p:sp>
        <p:nvSpPr>
          <p:cNvPr id="3" name="Espaço Reservado para Conteúdo 2"/>
          <p:cNvSpPr>
            <a:spLocks noGrp="1"/>
          </p:cNvSpPr>
          <p:nvPr>
            <p:ph idx="1"/>
          </p:nvPr>
        </p:nvSpPr>
        <p:spPr>
          <a:xfrm>
            <a:off x="838199" y="1528763"/>
            <a:ext cx="10406063" cy="5116528"/>
          </a:xfrm>
        </p:spPr>
        <p:txBody>
          <a:bodyPr>
            <a:normAutofit/>
          </a:bodyPr>
          <a:lstStyle/>
          <a:p>
            <a:pPr>
              <a:buNone/>
            </a:pPr>
            <a:r>
              <a:rPr lang="pt-BR" sz="3200" dirty="0"/>
              <a:t>Dois grandes sistemas:</a:t>
            </a:r>
          </a:p>
          <a:p>
            <a:pPr>
              <a:buNone/>
            </a:pPr>
            <a:endParaRPr lang="pt-BR" sz="3200" dirty="0"/>
          </a:p>
          <a:p>
            <a:pPr algn="just">
              <a:lnSpc>
                <a:spcPct val="150000"/>
              </a:lnSpc>
            </a:pPr>
            <a:r>
              <a:rPr lang="pt-BR" sz="3200" dirty="0"/>
              <a:t>Sistema causal-naturalista (</a:t>
            </a:r>
            <a:r>
              <a:rPr lang="pt-BR" sz="3200" dirty="0" err="1"/>
              <a:t>Liszt-Beling</a:t>
            </a:r>
            <a:r>
              <a:rPr lang="pt-BR" sz="3200" dirty="0"/>
              <a:t>) – final do século XIX/início do século XX – influência do positivismo</a:t>
            </a:r>
          </a:p>
          <a:p>
            <a:pPr>
              <a:buNone/>
            </a:pPr>
            <a:endParaRPr lang="pt-BR" sz="3200" dirty="0"/>
          </a:p>
          <a:p>
            <a:r>
              <a:rPr lang="pt-BR" sz="3200" dirty="0"/>
              <a:t>Sistema finalista: a partir da década de 1930</a:t>
            </a:r>
          </a:p>
          <a:p>
            <a:pPr>
              <a:buNone/>
            </a:pPr>
            <a:endParaRPr lang="pt-BR" sz="3200" dirty="0"/>
          </a:p>
          <a:p>
            <a:pPr algn="just">
              <a:buNone/>
            </a:pPr>
            <a:r>
              <a:rPr lang="pt-BR" sz="3200" dirty="0"/>
              <a:t>	Principal divergência: como entender a </a:t>
            </a:r>
            <a:r>
              <a:rPr lang="pt-BR" sz="3200" i="1" dirty="0"/>
              <a:t>ação</a:t>
            </a:r>
            <a:r>
              <a:rPr lang="pt-BR" sz="3200" dirty="0"/>
              <a:t> humana</a:t>
            </a:r>
          </a:p>
        </p:txBody>
      </p:sp>
    </p:spTree>
    <p:extLst>
      <p:ext uri="{BB962C8B-B14F-4D97-AF65-F5344CB8AC3E}">
        <p14:creationId xmlns:p14="http://schemas.microsoft.com/office/powerpoint/2010/main" val="858933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8"/>
            <a:ext cx="8229600" cy="82528"/>
          </a:xfrm>
        </p:spPr>
        <p:txBody>
          <a:bodyPr>
            <a:normAutofit fontScale="90000"/>
          </a:bodyPr>
          <a:lstStyle/>
          <a:p>
            <a:endParaRPr lang="pt-BR" dirty="0"/>
          </a:p>
        </p:txBody>
      </p:sp>
      <p:sp>
        <p:nvSpPr>
          <p:cNvPr id="3" name="Espaço Reservado para Conteúdo 2"/>
          <p:cNvSpPr>
            <a:spLocks noGrp="1"/>
          </p:cNvSpPr>
          <p:nvPr>
            <p:ph idx="1"/>
          </p:nvPr>
        </p:nvSpPr>
        <p:spPr>
          <a:xfrm>
            <a:off x="700089" y="714357"/>
            <a:ext cx="10601324" cy="5729306"/>
          </a:xfrm>
        </p:spPr>
        <p:txBody>
          <a:bodyPr>
            <a:normAutofit fontScale="92500" lnSpcReduction="10000"/>
          </a:bodyPr>
          <a:lstStyle/>
          <a:p>
            <a:pPr algn="just">
              <a:lnSpc>
                <a:spcPct val="150000"/>
              </a:lnSpc>
              <a:buNone/>
            </a:pPr>
            <a:r>
              <a:rPr lang="pt-BR" dirty="0"/>
              <a:t>	</a:t>
            </a:r>
            <a:r>
              <a:rPr lang="pt-BR" sz="3200" dirty="0"/>
              <a:t>Para os causal-naturalistas, a ação tem estrutura puramente objetiva , não inclui a vontade consciente do autor (a voluntariedade é apenas a ausência de coação física)</a:t>
            </a:r>
          </a:p>
          <a:p>
            <a:pPr algn="just">
              <a:lnSpc>
                <a:spcPct val="150000"/>
              </a:lnSpc>
              <a:buNone/>
            </a:pPr>
            <a:endParaRPr lang="pt-BR" sz="3200" dirty="0"/>
          </a:p>
          <a:p>
            <a:pPr algn="just">
              <a:lnSpc>
                <a:spcPct val="150000"/>
              </a:lnSpc>
              <a:buNone/>
            </a:pPr>
            <a:r>
              <a:rPr lang="pt-BR" sz="3200" dirty="0"/>
              <a:t>	A ação é entendida como o resultado de um processo puramente causal: </a:t>
            </a:r>
            <a:r>
              <a:rPr lang="pt-BR" sz="3200" b="1" dirty="0"/>
              <a:t>ação é o movimento voluntário causador de modificação no mundo externo</a:t>
            </a:r>
            <a:r>
              <a:rPr lang="pt-BR" sz="3200" dirty="0"/>
              <a:t>. Não importa, neste estágio, o conteúdo do querer (o dolo é elemento da culpabilidade).</a:t>
            </a:r>
          </a:p>
        </p:txBody>
      </p:sp>
    </p:spTree>
    <p:extLst>
      <p:ext uri="{BB962C8B-B14F-4D97-AF65-F5344CB8AC3E}">
        <p14:creationId xmlns:p14="http://schemas.microsoft.com/office/powerpoint/2010/main" val="2624915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8"/>
            <a:ext cx="8229600" cy="82528"/>
          </a:xfrm>
        </p:spPr>
        <p:txBody>
          <a:bodyPr>
            <a:normAutofit fontScale="90000"/>
          </a:bodyPr>
          <a:lstStyle/>
          <a:p>
            <a:endParaRPr lang="pt-BR" dirty="0"/>
          </a:p>
        </p:txBody>
      </p:sp>
      <p:sp>
        <p:nvSpPr>
          <p:cNvPr id="3" name="Espaço Reservado para Conteúdo 2"/>
          <p:cNvSpPr>
            <a:spLocks noGrp="1"/>
          </p:cNvSpPr>
          <p:nvPr>
            <p:ph idx="1"/>
          </p:nvPr>
        </p:nvSpPr>
        <p:spPr>
          <a:xfrm>
            <a:off x="1185863" y="571481"/>
            <a:ext cx="9801225" cy="5554683"/>
          </a:xfrm>
        </p:spPr>
        <p:txBody>
          <a:bodyPr>
            <a:noAutofit/>
          </a:bodyPr>
          <a:lstStyle/>
          <a:p>
            <a:pPr algn="just">
              <a:lnSpc>
                <a:spcPct val="150000"/>
              </a:lnSpc>
              <a:buNone/>
            </a:pPr>
            <a:r>
              <a:rPr lang="pt-BR" sz="3000" dirty="0"/>
              <a:t> A ação entendida de maneira exclusivamente objetiva levava à seguinte cisão entre os estratos analíticos do delito:</a:t>
            </a:r>
          </a:p>
          <a:p>
            <a:pPr algn="just">
              <a:lnSpc>
                <a:spcPct val="150000"/>
              </a:lnSpc>
              <a:buNone/>
            </a:pPr>
            <a:endParaRPr lang="pt-BR" sz="1400" dirty="0"/>
          </a:p>
          <a:p>
            <a:pPr lvl="1" algn="just">
              <a:lnSpc>
                <a:spcPct val="150000"/>
              </a:lnSpc>
            </a:pPr>
            <a:r>
              <a:rPr lang="pt-BR" sz="2800" dirty="0"/>
              <a:t>aspecto objetivo: tipicidade + ilicitude</a:t>
            </a:r>
          </a:p>
          <a:p>
            <a:pPr lvl="1">
              <a:lnSpc>
                <a:spcPct val="150000"/>
              </a:lnSpc>
            </a:pPr>
            <a:r>
              <a:rPr lang="pt-BR" sz="2800" dirty="0"/>
              <a:t>aspecto subjetivo: culpabilidade</a:t>
            </a:r>
          </a:p>
          <a:p>
            <a:pPr marL="457200" lvl="1" indent="0">
              <a:lnSpc>
                <a:spcPct val="150000"/>
              </a:lnSpc>
              <a:buNone/>
            </a:pPr>
            <a:endParaRPr lang="pt-BR" sz="2600" dirty="0"/>
          </a:p>
          <a:p>
            <a:pPr algn="just">
              <a:lnSpc>
                <a:spcPct val="150000"/>
              </a:lnSpc>
              <a:buNone/>
            </a:pPr>
            <a:r>
              <a:rPr lang="pt-BR" sz="3000" dirty="0"/>
              <a:t>Por consequência, dolo e culpa figuravam na culpabilidade, que correspondia à relação psicológica entre o autor e o fato (concepção psicológica da culpabilidade)</a:t>
            </a:r>
          </a:p>
        </p:txBody>
      </p:sp>
    </p:spTree>
    <p:extLst>
      <p:ext uri="{BB962C8B-B14F-4D97-AF65-F5344CB8AC3E}">
        <p14:creationId xmlns:p14="http://schemas.microsoft.com/office/powerpoint/2010/main" val="2497440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74638"/>
            <a:ext cx="8229600" cy="82528"/>
          </a:xfrm>
        </p:spPr>
        <p:txBody>
          <a:bodyPr>
            <a:normAutofit fontScale="90000"/>
          </a:bodyPr>
          <a:lstStyle/>
          <a:p>
            <a:endParaRPr lang="pt-BR" dirty="0"/>
          </a:p>
        </p:txBody>
      </p:sp>
      <p:sp>
        <p:nvSpPr>
          <p:cNvPr id="3" name="Espaço Reservado para Conteúdo 2"/>
          <p:cNvSpPr>
            <a:spLocks noGrp="1"/>
          </p:cNvSpPr>
          <p:nvPr>
            <p:ph idx="1"/>
          </p:nvPr>
        </p:nvSpPr>
        <p:spPr>
          <a:xfrm>
            <a:off x="1171575" y="571481"/>
            <a:ext cx="9958387" cy="5986482"/>
          </a:xfrm>
        </p:spPr>
        <p:txBody>
          <a:bodyPr>
            <a:normAutofit/>
          </a:bodyPr>
          <a:lstStyle/>
          <a:p>
            <a:pPr>
              <a:buNone/>
            </a:pPr>
            <a:r>
              <a:rPr lang="pt-BR" dirty="0"/>
              <a:t>   Conteúdo dos estratos do delito conforme o sistema causal-naturalista:</a:t>
            </a:r>
          </a:p>
          <a:p>
            <a:pPr>
              <a:buNone/>
            </a:pPr>
            <a:endParaRPr lang="pt-BR" dirty="0"/>
          </a:p>
          <a:p>
            <a:pPr algn="just">
              <a:buNone/>
            </a:pPr>
            <a:r>
              <a:rPr lang="pt-BR" dirty="0"/>
              <a:t>     - Tipo: descrição objetiva de uma modificação do mundo exterior</a:t>
            </a:r>
          </a:p>
          <a:p>
            <a:pPr algn="just">
              <a:buNone/>
            </a:pPr>
            <a:r>
              <a:rPr lang="pt-BR" dirty="0"/>
              <a:t>   - Ilicitude: contrariedade de uma ação típica à lei (ausência de causa de justificação)</a:t>
            </a:r>
          </a:p>
          <a:p>
            <a:pPr algn="just">
              <a:buNone/>
            </a:pPr>
            <a:r>
              <a:rPr lang="pt-BR" dirty="0"/>
              <a:t>   - Culpabilidade: relação psíquica entre o agente e o fato</a:t>
            </a:r>
          </a:p>
          <a:p>
            <a:pPr algn="just">
              <a:buNone/>
            </a:pPr>
            <a:endParaRPr lang="pt-BR" dirty="0"/>
          </a:p>
          <a:p>
            <a:pPr algn="just">
              <a:buNone/>
            </a:pPr>
            <a:r>
              <a:rPr lang="pt-BR" dirty="0"/>
              <a:t>O sistema causal-naturalista tem grande dificuldade com a </a:t>
            </a:r>
            <a:r>
              <a:rPr lang="pt-BR" i="1" dirty="0"/>
              <a:t>tentativa</a:t>
            </a:r>
            <a:r>
              <a:rPr lang="pt-BR" dirty="0"/>
              <a:t>: como entendê-la típica a partir de critérios puramente objetivos?</a:t>
            </a:r>
          </a:p>
        </p:txBody>
      </p:sp>
    </p:spTree>
    <p:extLst>
      <p:ext uri="{BB962C8B-B14F-4D97-AF65-F5344CB8AC3E}">
        <p14:creationId xmlns:p14="http://schemas.microsoft.com/office/powerpoint/2010/main" val="3524235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dirty="0"/>
              <a:t>SISTEMA FINALISTA</a:t>
            </a:r>
          </a:p>
        </p:txBody>
      </p:sp>
      <p:sp>
        <p:nvSpPr>
          <p:cNvPr id="3" name="Espaço Reservado para Conteúdo 2"/>
          <p:cNvSpPr>
            <a:spLocks noGrp="1"/>
          </p:cNvSpPr>
          <p:nvPr>
            <p:ph idx="1"/>
          </p:nvPr>
        </p:nvSpPr>
        <p:spPr/>
        <p:txBody>
          <a:bodyPr>
            <a:normAutofit/>
          </a:bodyPr>
          <a:lstStyle/>
          <a:p>
            <a:pPr algn="just"/>
            <a:r>
              <a:rPr lang="pt-BR" sz="3000" dirty="0"/>
              <a:t>Superação do positivismo causal-naturalista</a:t>
            </a:r>
          </a:p>
          <a:p>
            <a:pPr algn="just">
              <a:buNone/>
            </a:pPr>
            <a:endParaRPr lang="pt-BR" sz="3000" dirty="0"/>
          </a:p>
          <a:p>
            <a:pPr algn="just"/>
            <a:r>
              <a:rPr lang="pt-BR" sz="3000" dirty="0"/>
              <a:t>Influência do neokantismo: filosofia dos valores. Enquanto as ciências naturais explicam o mundo a partir da causalidade, as ciência culturais compreendem o mundo a partir de finalidades e valores</a:t>
            </a:r>
          </a:p>
          <a:p>
            <a:pPr algn="just"/>
            <a:endParaRPr lang="pt-BR" sz="3000" dirty="0"/>
          </a:p>
          <a:p>
            <a:pPr algn="just"/>
            <a:r>
              <a:rPr lang="pt-BR" sz="3000" dirty="0"/>
              <a:t>Concepção normativa da culpabilidade (Frank – 1907): culpabilidade é </a:t>
            </a:r>
            <a:r>
              <a:rPr lang="pt-BR" sz="3000" dirty="0" err="1"/>
              <a:t>reprovabilidade</a:t>
            </a:r>
            <a:endParaRPr lang="pt-BR" sz="3000" dirty="0"/>
          </a:p>
        </p:txBody>
      </p:sp>
    </p:spTree>
    <p:extLst>
      <p:ext uri="{BB962C8B-B14F-4D97-AF65-F5344CB8AC3E}">
        <p14:creationId xmlns:p14="http://schemas.microsoft.com/office/powerpoint/2010/main" val="2029174293"/>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TotalTime>
  <Words>1946</Words>
  <Application>Microsoft Office PowerPoint</Application>
  <PresentationFormat>Widescreen</PresentationFormat>
  <Paragraphs>214</Paragraphs>
  <Slides>36</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36</vt:i4>
      </vt:variant>
    </vt:vector>
  </HeadingPairs>
  <TitlesOfParts>
    <vt:vector size="40" baseType="lpstr">
      <vt:lpstr>Arial</vt:lpstr>
      <vt:lpstr>Calibri</vt:lpstr>
      <vt:lpstr>Calibri Light</vt:lpstr>
      <vt:lpstr>Tema do Office</vt:lpstr>
      <vt:lpstr>ELEMENTO SUBJETIVO DO INJUSTO</vt:lpstr>
      <vt:lpstr> TEORIA DO DELITO </vt:lpstr>
      <vt:lpstr>Apresentação do PowerPoint</vt:lpstr>
      <vt:lpstr>Apresentação do PowerPoint</vt:lpstr>
      <vt:lpstr> EVOLUÇÃO HISTÓRICA:  </vt:lpstr>
      <vt:lpstr>Apresentação do PowerPoint</vt:lpstr>
      <vt:lpstr>Apresentação do PowerPoint</vt:lpstr>
      <vt:lpstr>Apresentação do PowerPoint</vt:lpstr>
      <vt:lpstr>SISTEMA FINALISTA</vt:lpstr>
      <vt:lpstr>Apresentação do PowerPoint</vt:lpstr>
      <vt:lpstr>Apresentação do PowerPoint</vt:lpstr>
      <vt:lpstr>CONCEITO ANALÍTICO  DE CRIME</vt:lpstr>
      <vt:lpstr>O TIPO PENAL</vt:lpstr>
      <vt:lpstr>Apresentação do PowerPoint</vt:lpstr>
      <vt:lpstr>Apresentação do PowerPoint</vt:lpstr>
      <vt:lpstr>Tipos culposos</vt:lpstr>
      <vt:lpstr>Apresentação do PowerPoint</vt:lpstr>
      <vt:lpstr>SÚMULA 582 DO STJ:</vt:lpstr>
      <vt:lpstr>DESISTÊNCIA VOLUNTÁRIA e ARREPENDIMENTO EFICAZ</vt:lpstr>
      <vt:lpstr>Apresentação do PowerPoint</vt:lpstr>
      <vt:lpstr>ARREPENDIMENTO POSTERIOR</vt:lpstr>
      <vt:lpstr>CRIME IMPOSSÍVEL</vt:lpstr>
      <vt:lpstr>Apresentação do PowerPoint</vt:lpstr>
      <vt:lpstr>TIPO SUBJETIVO</vt:lpstr>
      <vt:lpstr>Apresentação do PowerPoint</vt:lpstr>
      <vt:lpstr>Apresentação do PowerPoint</vt:lpstr>
      <vt:lpstr>Apresentação do PowerPoint</vt:lpstr>
      <vt:lpstr>O DOLO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ELEMENTO SUBJETIVO DO INJUSTO</dc:title>
  <dc:creator>Mário Ditticio</dc:creator>
  <cp:lastModifiedBy>Mário Ditticio</cp:lastModifiedBy>
  <cp:revision>31</cp:revision>
  <dcterms:created xsi:type="dcterms:W3CDTF">2016-10-03T13:05:14Z</dcterms:created>
  <dcterms:modified xsi:type="dcterms:W3CDTF">2016-10-03T19:11:55Z</dcterms:modified>
</cp:coreProperties>
</file>