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90" r:id="rId4"/>
    <p:sldId id="291" r:id="rId5"/>
    <p:sldId id="292" r:id="rId6"/>
    <p:sldId id="293" r:id="rId7"/>
    <p:sldId id="294" r:id="rId8"/>
    <p:sldId id="295" r:id="rId9"/>
    <p:sldId id="296"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40" r:id="rId26"/>
    <p:sldId id="342" r:id="rId27"/>
    <p:sldId id="341" r:id="rId28"/>
    <p:sldId id="313" r:id="rId29"/>
    <p:sldId id="314" r:id="rId30"/>
    <p:sldId id="337" r:id="rId31"/>
    <p:sldId id="336" r:id="rId32"/>
    <p:sldId id="315" r:id="rId33"/>
    <p:sldId id="316" r:id="rId34"/>
    <p:sldId id="338"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9" r:id="rId51"/>
    <p:sldId id="332" r:id="rId52"/>
    <p:sldId id="333" r:id="rId53"/>
    <p:sldId id="334" r:id="rId54"/>
    <p:sldId id="335" r:id="rId5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86900" autoAdjust="0"/>
  </p:normalViewPr>
  <p:slideViewPr>
    <p:cSldViewPr>
      <p:cViewPr varScale="1">
        <p:scale>
          <a:sx n="63" d="100"/>
          <a:sy n="63" d="100"/>
        </p:scale>
        <p:origin x="1440" y="48"/>
      </p:cViewPr>
      <p:guideLst>
        <p:guide orient="horz" pos="2160"/>
        <p:guide pos="2880"/>
      </p:guideLst>
    </p:cSldViewPr>
  </p:slideViewPr>
  <p:outlineViewPr>
    <p:cViewPr>
      <p:scale>
        <a:sx n="33" d="100"/>
        <a:sy n="33" d="100"/>
      </p:scale>
      <p:origin x="0" y="-550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uan Carvalho Gomes da Silva" userId="6687cac8031fdb70" providerId="LiveId" clId="{6541EC9C-3EAF-4593-B91D-943CEAF14B81}"/>
    <pc:docChg chg="undo custSel addSld delSld modSld">
      <pc:chgData name="Theuan Carvalho Gomes da Silva" userId="6687cac8031fdb70" providerId="LiveId" clId="{6541EC9C-3EAF-4593-B91D-943CEAF14B81}" dt="2017-08-23T21:13:04.263" v="316"/>
      <pc:docMkLst>
        <pc:docMk/>
      </pc:docMkLst>
      <pc:sldChg chg="modSp modTransition">
        <pc:chgData name="Theuan Carvalho Gomes da Silva" userId="6687cac8031fdb70" providerId="LiveId" clId="{6541EC9C-3EAF-4593-B91D-943CEAF14B81}" dt="2017-08-23T21:12:17.833" v="293"/>
        <pc:sldMkLst>
          <pc:docMk/>
          <pc:sldMk cId="885224302" sldId="256"/>
        </pc:sldMkLst>
        <pc:spChg chg="mod">
          <ac:chgData name="Theuan Carvalho Gomes da Silva" userId="6687cac8031fdb70" providerId="LiveId" clId="{6541EC9C-3EAF-4593-B91D-943CEAF14B81}" dt="2017-08-23T21:12:17.833" v="293"/>
          <ac:spMkLst>
            <pc:docMk/>
            <pc:sldMk cId="885224302" sldId="256"/>
            <ac:spMk id="4" creationId="{00000000-0000-0000-0000-000000000000}"/>
          </ac:spMkLst>
        </pc:spChg>
        <pc:spChg chg="mod">
          <ac:chgData name="Theuan Carvalho Gomes da Silva" userId="6687cac8031fdb70" providerId="LiveId" clId="{6541EC9C-3EAF-4593-B91D-943CEAF14B81}" dt="2017-08-23T21:12:17.833" v="293"/>
          <ac:spMkLst>
            <pc:docMk/>
            <pc:sldMk cId="885224302" sldId="256"/>
            <ac:spMk id="5" creationId="{00000000-0000-0000-0000-000000000000}"/>
          </ac:spMkLst>
        </pc:spChg>
      </pc:sldChg>
      <pc:sldChg chg="modSp modTransition modAnim">
        <pc:chgData name="Theuan Carvalho Gomes da Silva" userId="6687cac8031fdb70" providerId="LiveId" clId="{6541EC9C-3EAF-4593-B91D-943CEAF14B81}" dt="2017-08-23T21:12:17.833" v="293"/>
        <pc:sldMkLst>
          <pc:docMk/>
          <pc:sldMk cId="2334345219" sldId="263"/>
        </pc:sldMkLst>
        <pc:spChg chg="mod">
          <ac:chgData name="Theuan Carvalho Gomes da Silva" userId="6687cac8031fdb70" providerId="LiveId" clId="{6541EC9C-3EAF-4593-B91D-943CEAF14B81}" dt="2017-08-23T21:12:17.833" v="293"/>
          <ac:spMkLst>
            <pc:docMk/>
            <pc:sldMk cId="2334345219" sldId="263"/>
            <ac:spMk id="2" creationId="{00000000-0000-0000-0000-000000000000}"/>
          </ac:spMkLst>
        </pc:spChg>
        <pc:spChg chg="mod">
          <ac:chgData name="Theuan Carvalho Gomes da Silva" userId="6687cac8031fdb70" providerId="LiveId" clId="{6541EC9C-3EAF-4593-B91D-943CEAF14B81}" dt="2017-08-23T21:12:17.833" v="293"/>
          <ac:spMkLst>
            <pc:docMk/>
            <pc:sldMk cId="2334345219" sldId="263"/>
            <ac:spMk id="3"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659344725" sldId="290"/>
        </pc:sldMkLst>
        <pc:spChg chg="mod">
          <ac:chgData name="Theuan Carvalho Gomes da Silva" userId="6687cac8031fdb70" providerId="LiveId" clId="{6541EC9C-3EAF-4593-B91D-943CEAF14B81}" dt="2017-08-23T21:12:17.833" v="293"/>
          <ac:spMkLst>
            <pc:docMk/>
            <pc:sldMk cId="1659344725" sldId="290"/>
            <ac:spMk id="4" creationId="{00000000-0000-0000-0000-000000000000}"/>
          </ac:spMkLst>
        </pc:spChg>
        <pc:spChg chg="mod">
          <ac:chgData name="Theuan Carvalho Gomes da Silva" userId="6687cac8031fdb70" providerId="LiveId" clId="{6541EC9C-3EAF-4593-B91D-943CEAF14B81}" dt="2017-08-23T21:12:17.833" v="293"/>
          <ac:spMkLst>
            <pc:docMk/>
            <pc:sldMk cId="1659344725" sldId="290"/>
            <ac:spMk id="5"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3801476403" sldId="291"/>
        </pc:sldMkLst>
        <pc:spChg chg="mod">
          <ac:chgData name="Theuan Carvalho Gomes da Silva" userId="6687cac8031fdb70" providerId="LiveId" clId="{6541EC9C-3EAF-4593-B91D-943CEAF14B81}" dt="2017-08-23T21:12:17.833" v="293"/>
          <ac:spMkLst>
            <pc:docMk/>
            <pc:sldMk cId="3801476403" sldId="291"/>
            <ac:spMk id="4" creationId="{00000000-0000-0000-0000-000000000000}"/>
          </ac:spMkLst>
        </pc:spChg>
        <pc:spChg chg="mod">
          <ac:chgData name="Theuan Carvalho Gomes da Silva" userId="6687cac8031fdb70" providerId="LiveId" clId="{6541EC9C-3EAF-4593-B91D-943CEAF14B81}" dt="2017-08-23T21:12:17.833" v="293"/>
          <ac:spMkLst>
            <pc:docMk/>
            <pc:sldMk cId="3801476403" sldId="291"/>
            <ac:spMk id="5"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647709112" sldId="292"/>
        </pc:sldMkLst>
        <pc:spChg chg="mod">
          <ac:chgData name="Theuan Carvalho Gomes da Silva" userId="6687cac8031fdb70" providerId="LiveId" clId="{6541EC9C-3EAF-4593-B91D-943CEAF14B81}" dt="2017-08-23T21:12:17.833" v="293"/>
          <ac:spMkLst>
            <pc:docMk/>
            <pc:sldMk cId="647709112" sldId="292"/>
            <ac:spMk id="4" creationId="{00000000-0000-0000-0000-000000000000}"/>
          </ac:spMkLst>
        </pc:spChg>
        <pc:spChg chg="mod">
          <ac:chgData name="Theuan Carvalho Gomes da Silva" userId="6687cac8031fdb70" providerId="LiveId" clId="{6541EC9C-3EAF-4593-B91D-943CEAF14B81}" dt="2017-08-23T21:12:17.833" v="293"/>
          <ac:spMkLst>
            <pc:docMk/>
            <pc:sldMk cId="647709112" sldId="292"/>
            <ac:spMk id="5"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078883849" sldId="293"/>
        </pc:sldMkLst>
        <pc:spChg chg="mod">
          <ac:chgData name="Theuan Carvalho Gomes da Silva" userId="6687cac8031fdb70" providerId="LiveId" clId="{6541EC9C-3EAF-4593-B91D-943CEAF14B81}" dt="2017-08-23T21:12:17.833" v="293"/>
          <ac:spMkLst>
            <pc:docMk/>
            <pc:sldMk cId="1078883849" sldId="293"/>
            <ac:spMk id="3" creationId="{F7B92246-B5D4-4CF1-8899-D20C4135B812}"/>
          </ac:spMkLst>
        </pc:spChg>
        <pc:spChg chg="mod">
          <ac:chgData name="Theuan Carvalho Gomes da Silva" userId="6687cac8031fdb70" providerId="LiveId" clId="{6541EC9C-3EAF-4593-B91D-943CEAF14B81}" dt="2017-08-23T21:12:17.833" v="293"/>
          <ac:spMkLst>
            <pc:docMk/>
            <pc:sldMk cId="1078883849" sldId="293"/>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3167369324" sldId="294"/>
        </pc:sldMkLst>
        <pc:spChg chg="mod">
          <ac:chgData name="Theuan Carvalho Gomes da Silva" userId="6687cac8031fdb70" providerId="LiveId" clId="{6541EC9C-3EAF-4593-B91D-943CEAF14B81}" dt="2017-08-23T21:12:17.833" v="293"/>
          <ac:spMkLst>
            <pc:docMk/>
            <pc:sldMk cId="3167369324" sldId="294"/>
            <ac:spMk id="3" creationId="{F7B92246-B5D4-4CF1-8899-D20C4135B812}"/>
          </ac:spMkLst>
        </pc:spChg>
        <pc:spChg chg="mod">
          <ac:chgData name="Theuan Carvalho Gomes da Silva" userId="6687cac8031fdb70" providerId="LiveId" clId="{6541EC9C-3EAF-4593-B91D-943CEAF14B81}" dt="2017-08-23T21:12:17.833" v="293"/>
          <ac:spMkLst>
            <pc:docMk/>
            <pc:sldMk cId="3167369324" sldId="294"/>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019659453" sldId="295"/>
        </pc:sldMkLst>
        <pc:spChg chg="mod">
          <ac:chgData name="Theuan Carvalho Gomes da Silva" userId="6687cac8031fdb70" providerId="LiveId" clId="{6541EC9C-3EAF-4593-B91D-943CEAF14B81}" dt="2017-08-23T21:12:17.833" v="293"/>
          <ac:spMkLst>
            <pc:docMk/>
            <pc:sldMk cId="1019659453" sldId="295"/>
            <ac:spMk id="3" creationId="{F7B92246-B5D4-4CF1-8899-D20C4135B812}"/>
          </ac:spMkLst>
        </pc:spChg>
        <pc:spChg chg="mod">
          <ac:chgData name="Theuan Carvalho Gomes da Silva" userId="6687cac8031fdb70" providerId="LiveId" clId="{6541EC9C-3EAF-4593-B91D-943CEAF14B81}" dt="2017-08-23T21:12:17.833" v="293"/>
          <ac:spMkLst>
            <pc:docMk/>
            <pc:sldMk cId="1019659453" sldId="295"/>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953445869" sldId="296"/>
        </pc:sldMkLst>
        <pc:spChg chg="mod">
          <ac:chgData name="Theuan Carvalho Gomes da Silva" userId="6687cac8031fdb70" providerId="LiveId" clId="{6541EC9C-3EAF-4593-B91D-943CEAF14B81}" dt="2017-08-23T21:12:17.833" v="293"/>
          <ac:spMkLst>
            <pc:docMk/>
            <pc:sldMk cId="1953445869" sldId="296"/>
            <ac:spMk id="3" creationId="{F7B92246-B5D4-4CF1-8899-D20C4135B812}"/>
          </ac:spMkLst>
        </pc:spChg>
        <pc:spChg chg="mod">
          <ac:chgData name="Theuan Carvalho Gomes da Silva" userId="6687cac8031fdb70" providerId="LiveId" clId="{6541EC9C-3EAF-4593-B91D-943CEAF14B81}" dt="2017-08-23T21:12:17.833" v="293"/>
          <ac:spMkLst>
            <pc:docMk/>
            <pc:sldMk cId="1953445869" sldId="296"/>
            <ac:spMk id="4" creationId="{00000000-0000-0000-0000-000000000000}"/>
          </ac:spMkLst>
        </pc:spChg>
      </pc:sldChg>
      <pc:sldChg chg="del">
        <pc:chgData name="Theuan Carvalho Gomes da Silva" userId="6687cac8031fdb70" providerId="LiveId" clId="{6541EC9C-3EAF-4593-B91D-943CEAF14B81}" dt="2017-08-23T15:25:16.979" v="19" actId="2696"/>
        <pc:sldMkLst>
          <pc:docMk/>
          <pc:sldMk cId="2272182313" sldId="297"/>
        </pc:sldMkLst>
      </pc:sldChg>
      <pc:sldChg chg="modSp modTransition">
        <pc:chgData name="Theuan Carvalho Gomes da Silva" userId="6687cac8031fdb70" providerId="LiveId" clId="{6541EC9C-3EAF-4593-B91D-943CEAF14B81}" dt="2017-08-23T21:12:17.833" v="293"/>
        <pc:sldMkLst>
          <pc:docMk/>
          <pc:sldMk cId="2911724815" sldId="298"/>
        </pc:sldMkLst>
        <pc:spChg chg="mod">
          <ac:chgData name="Theuan Carvalho Gomes da Silva" userId="6687cac8031fdb70" providerId="LiveId" clId="{6541EC9C-3EAF-4593-B91D-943CEAF14B81}" dt="2017-08-23T21:12:17.833" v="293"/>
          <ac:spMkLst>
            <pc:docMk/>
            <pc:sldMk cId="2911724815" sldId="298"/>
            <ac:spMk id="3" creationId="{F7B92246-B5D4-4CF1-8899-D20C4135B812}"/>
          </ac:spMkLst>
        </pc:spChg>
        <pc:spChg chg="mod">
          <ac:chgData name="Theuan Carvalho Gomes da Silva" userId="6687cac8031fdb70" providerId="LiveId" clId="{6541EC9C-3EAF-4593-B91D-943CEAF14B81}" dt="2017-08-23T21:12:17.833" v="293"/>
          <ac:spMkLst>
            <pc:docMk/>
            <pc:sldMk cId="2911724815" sldId="298"/>
            <ac:spMk id="4" creationId="{00000000-0000-0000-0000-000000000000}"/>
          </ac:spMkLst>
        </pc:spChg>
      </pc:sldChg>
      <pc:sldChg chg="modSp modTransition modAnim">
        <pc:chgData name="Theuan Carvalho Gomes da Silva" userId="6687cac8031fdb70" providerId="LiveId" clId="{6541EC9C-3EAF-4593-B91D-943CEAF14B81}" dt="2017-08-23T21:12:17.833" v="293"/>
        <pc:sldMkLst>
          <pc:docMk/>
          <pc:sldMk cId="4160739230" sldId="299"/>
        </pc:sldMkLst>
        <pc:spChg chg="mod">
          <ac:chgData name="Theuan Carvalho Gomes da Silva" userId="6687cac8031fdb70" providerId="LiveId" clId="{6541EC9C-3EAF-4593-B91D-943CEAF14B81}" dt="2017-08-23T21:12:17.833" v="293"/>
          <ac:spMkLst>
            <pc:docMk/>
            <pc:sldMk cId="4160739230" sldId="299"/>
            <ac:spMk id="3" creationId="{F7B92246-B5D4-4CF1-8899-D20C4135B812}"/>
          </ac:spMkLst>
        </pc:spChg>
        <pc:spChg chg="mod">
          <ac:chgData name="Theuan Carvalho Gomes da Silva" userId="6687cac8031fdb70" providerId="LiveId" clId="{6541EC9C-3EAF-4593-B91D-943CEAF14B81}" dt="2017-08-23T21:12:17.833" v="293"/>
          <ac:spMkLst>
            <pc:docMk/>
            <pc:sldMk cId="4160739230" sldId="299"/>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2381315440" sldId="300"/>
        </pc:sldMkLst>
        <pc:spChg chg="mod">
          <ac:chgData name="Theuan Carvalho Gomes da Silva" userId="6687cac8031fdb70" providerId="LiveId" clId="{6541EC9C-3EAF-4593-B91D-943CEAF14B81}" dt="2017-08-23T21:12:17.833" v="293"/>
          <ac:spMkLst>
            <pc:docMk/>
            <pc:sldMk cId="2381315440" sldId="300"/>
            <ac:spMk id="3" creationId="{F7B92246-B5D4-4CF1-8899-D20C4135B812}"/>
          </ac:spMkLst>
        </pc:spChg>
        <pc:spChg chg="mod">
          <ac:chgData name="Theuan Carvalho Gomes da Silva" userId="6687cac8031fdb70" providerId="LiveId" clId="{6541EC9C-3EAF-4593-B91D-943CEAF14B81}" dt="2017-08-23T21:12:17.833" v="293"/>
          <ac:spMkLst>
            <pc:docMk/>
            <pc:sldMk cId="2381315440" sldId="300"/>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10773672" sldId="301"/>
        </pc:sldMkLst>
        <pc:spChg chg="mod">
          <ac:chgData name="Theuan Carvalho Gomes da Silva" userId="6687cac8031fdb70" providerId="LiveId" clId="{6541EC9C-3EAF-4593-B91D-943CEAF14B81}" dt="2017-08-23T21:12:17.833" v="293"/>
          <ac:spMkLst>
            <pc:docMk/>
            <pc:sldMk cId="110773672" sldId="301"/>
            <ac:spMk id="3" creationId="{F7B92246-B5D4-4CF1-8899-D20C4135B812}"/>
          </ac:spMkLst>
        </pc:spChg>
        <pc:spChg chg="mod">
          <ac:chgData name="Theuan Carvalho Gomes da Silva" userId="6687cac8031fdb70" providerId="LiveId" clId="{6541EC9C-3EAF-4593-B91D-943CEAF14B81}" dt="2017-08-23T21:12:17.833" v="293"/>
          <ac:spMkLst>
            <pc:docMk/>
            <pc:sldMk cId="110773672" sldId="301"/>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2300193487" sldId="302"/>
        </pc:sldMkLst>
        <pc:spChg chg="mod">
          <ac:chgData name="Theuan Carvalho Gomes da Silva" userId="6687cac8031fdb70" providerId="LiveId" clId="{6541EC9C-3EAF-4593-B91D-943CEAF14B81}" dt="2017-08-23T21:12:17.833" v="293"/>
          <ac:spMkLst>
            <pc:docMk/>
            <pc:sldMk cId="2300193487" sldId="302"/>
            <ac:spMk id="3" creationId="{F7B92246-B5D4-4CF1-8899-D20C4135B812}"/>
          </ac:spMkLst>
        </pc:spChg>
        <pc:spChg chg="mod">
          <ac:chgData name="Theuan Carvalho Gomes da Silva" userId="6687cac8031fdb70" providerId="LiveId" clId="{6541EC9C-3EAF-4593-B91D-943CEAF14B81}" dt="2017-08-23T21:12:17.833" v="293"/>
          <ac:spMkLst>
            <pc:docMk/>
            <pc:sldMk cId="2300193487" sldId="302"/>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3992282470" sldId="303"/>
        </pc:sldMkLst>
        <pc:spChg chg="mod">
          <ac:chgData name="Theuan Carvalho Gomes da Silva" userId="6687cac8031fdb70" providerId="LiveId" clId="{6541EC9C-3EAF-4593-B91D-943CEAF14B81}" dt="2017-08-23T21:12:17.833" v="293"/>
          <ac:spMkLst>
            <pc:docMk/>
            <pc:sldMk cId="3992282470" sldId="303"/>
            <ac:spMk id="3" creationId="{F7B92246-B5D4-4CF1-8899-D20C4135B812}"/>
          </ac:spMkLst>
        </pc:spChg>
        <pc:spChg chg="mod">
          <ac:chgData name="Theuan Carvalho Gomes da Silva" userId="6687cac8031fdb70" providerId="LiveId" clId="{6541EC9C-3EAF-4593-B91D-943CEAF14B81}" dt="2017-08-23T21:12:17.833" v="293"/>
          <ac:spMkLst>
            <pc:docMk/>
            <pc:sldMk cId="3992282470" sldId="303"/>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023240256" sldId="304"/>
        </pc:sldMkLst>
        <pc:spChg chg="mod">
          <ac:chgData name="Theuan Carvalho Gomes da Silva" userId="6687cac8031fdb70" providerId="LiveId" clId="{6541EC9C-3EAF-4593-B91D-943CEAF14B81}" dt="2017-08-23T21:12:17.833" v="293"/>
          <ac:spMkLst>
            <pc:docMk/>
            <pc:sldMk cId="1023240256" sldId="304"/>
            <ac:spMk id="3" creationId="{F7B92246-B5D4-4CF1-8899-D20C4135B812}"/>
          </ac:spMkLst>
        </pc:spChg>
        <pc:spChg chg="mod">
          <ac:chgData name="Theuan Carvalho Gomes da Silva" userId="6687cac8031fdb70" providerId="LiveId" clId="{6541EC9C-3EAF-4593-B91D-943CEAF14B81}" dt="2017-08-23T21:12:17.833" v="293"/>
          <ac:spMkLst>
            <pc:docMk/>
            <pc:sldMk cId="1023240256" sldId="304"/>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62639959" sldId="305"/>
        </pc:sldMkLst>
        <pc:spChg chg="mod">
          <ac:chgData name="Theuan Carvalho Gomes da Silva" userId="6687cac8031fdb70" providerId="LiveId" clId="{6541EC9C-3EAF-4593-B91D-943CEAF14B81}" dt="2017-08-23T21:12:17.833" v="293"/>
          <ac:spMkLst>
            <pc:docMk/>
            <pc:sldMk cId="162639959" sldId="305"/>
            <ac:spMk id="3" creationId="{F7B92246-B5D4-4CF1-8899-D20C4135B812}"/>
          </ac:spMkLst>
        </pc:spChg>
        <pc:spChg chg="mod">
          <ac:chgData name="Theuan Carvalho Gomes da Silva" userId="6687cac8031fdb70" providerId="LiveId" clId="{6541EC9C-3EAF-4593-B91D-943CEAF14B81}" dt="2017-08-23T21:12:17.833" v="293"/>
          <ac:spMkLst>
            <pc:docMk/>
            <pc:sldMk cId="162639959" sldId="305"/>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3319586693" sldId="306"/>
        </pc:sldMkLst>
        <pc:spChg chg="mod">
          <ac:chgData name="Theuan Carvalho Gomes da Silva" userId="6687cac8031fdb70" providerId="LiveId" clId="{6541EC9C-3EAF-4593-B91D-943CEAF14B81}" dt="2017-08-23T21:12:17.833" v="293"/>
          <ac:spMkLst>
            <pc:docMk/>
            <pc:sldMk cId="3319586693" sldId="306"/>
            <ac:spMk id="3" creationId="{F7B92246-B5D4-4CF1-8899-D20C4135B812}"/>
          </ac:spMkLst>
        </pc:spChg>
        <pc:spChg chg="mod">
          <ac:chgData name="Theuan Carvalho Gomes da Silva" userId="6687cac8031fdb70" providerId="LiveId" clId="{6541EC9C-3EAF-4593-B91D-943CEAF14B81}" dt="2017-08-23T21:12:17.833" v="293"/>
          <ac:spMkLst>
            <pc:docMk/>
            <pc:sldMk cId="3319586693" sldId="306"/>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2427000055" sldId="307"/>
        </pc:sldMkLst>
        <pc:spChg chg="mod">
          <ac:chgData name="Theuan Carvalho Gomes da Silva" userId="6687cac8031fdb70" providerId="LiveId" clId="{6541EC9C-3EAF-4593-B91D-943CEAF14B81}" dt="2017-08-23T21:12:17.833" v="293"/>
          <ac:spMkLst>
            <pc:docMk/>
            <pc:sldMk cId="2427000055" sldId="307"/>
            <ac:spMk id="3" creationId="{F7B92246-B5D4-4CF1-8899-D20C4135B812}"/>
          </ac:spMkLst>
        </pc:spChg>
        <pc:spChg chg="mod">
          <ac:chgData name="Theuan Carvalho Gomes da Silva" userId="6687cac8031fdb70" providerId="LiveId" clId="{6541EC9C-3EAF-4593-B91D-943CEAF14B81}" dt="2017-08-23T21:12:17.833" v="293"/>
          <ac:spMkLst>
            <pc:docMk/>
            <pc:sldMk cId="2427000055" sldId="307"/>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838100350" sldId="308"/>
        </pc:sldMkLst>
        <pc:spChg chg="mod">
          <ac:chgData name="Theuan Carvalho Gomes da Silva" userId="6687cac8031fdb70" providerId="LiveId" clId="{6541EC9C-3EAF-4593-B91D-943CEAF14B81}" dt="2017-08-23T21:12:17.833" v="293"/>
          <ac:spMkLst>
            <pc:docMk/>
            <pc:sldMk cId="1838100350" sldId="308"/>
            <ac:spMk id="3" creationId="{F7B92246-B5D4-4CF1-8899-D20C4135B812}"/>
          </ac:spMkLst>
        </pc:spChg>
        <pc:spChg chg="mod">
          <ac:chgData name="Theuan Carvalho Gomes da Silva" userId="6687cac8031fdb70" providerId="LiveId" clId="{6541EC9C-3EAF-4593-B91D-943CEAF14B81}" dt="2017-08-23T21:12:17.833" v="293"/>
          <ac:spMkLst>
            <pc:docMk/>
            <pc:sldMk cId="1838100350" sldId="308"/>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482826955" sldId="309"/>
        </pc:sldMkLst>
        <pc:spChg chg="mod">
          <ac:chgData name="Theuan Carvalho Gomes da Silva" userId="6687cac8031fdb70" providerId="LiveId" clId="{6541EC9C-3EAF-4593-B91D-943CEAF14B81}" dt="2017-08-23T21:12:17.833" v="293"/>
          <ac:spMkLst>
            <pc:docMk/>
            <pc:sldMk cId="1482826955" sldId="309"/>
            <ac:spMk id="3" creationId="{F7B92246-B5D4-4CF1-8899-D20C4135B812}"/>
          </ac:spMkLst>
        </pc:spChg>
        <pc:spChg chg="mod">
          <ac:chgData name="Theuan Carvalho Gomes da Silva" userId="6687cac8031fdb70" providerId="LiveId" clId="{6541EC9C-3EAF-4593-B91D-943CEAF14B81}" dt="2017-08-23T21:12:17.833" v="293"/>
          <ac:spMkLst>
            <pc:docMk/>
            <pc:sldMk cId="1482826955" sldId="309"/>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4268047109" sldId="310"/>
        </pc:sldMkLst>
        <pc:spChg chg="mod">
          <ac:chgData name="Theuan Carvalho Gomes da Silva" userId="6687cac8031fdb70" providerId="LiveId" clId="{6541EC9C-3EAF-4593-B91D-943CEAF14B81}" dt="2017-08-23T21:12:17.833" v="293"/>
          <ac:spMkLst>
            <pc:docMk/>
            <pc:sldMk cId="4268047109" sldId="310"/>
            <ac:spMk id="3" creationId="{F7B92246-B5D4-4CF1-8899-D20C4135B812}"/>
          </ac:spMkLst>
        </pc:spChg>
        <pc:spChg chg="mod">
          <ac:chgData name="Theuan Carvalho Gomes da Silva" userId="6687cac8031fdb70" providerId="LiveId" clId="{6541EC9C-3EAF-4593-B91D-943CEAF14B81}" dt="2017-08-23T21:12:17.833" v="293"/>
          <ac:spMkLst>
            <pc:docMk/>
            <pc:sldMk cId="4268047109" sldId="310"/>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461106862" sldId="311"/>
        </pc:sldMkLst>
        <pc:spChg chg="mod">
          <ac:chgData name="Theuan Carvalho Gomes da Silva" userId="6687cac8031fdb70" providerId="LiveId" clId="{6541EC9C-3EAF-4593-B91D-943CEAF14B81}" dt="2017-08-23T21:12:17.833" v="293"/>
          <ac:spMkLst>
            <pc:docMk/>
            <pc:sldMk cId="461106862" sldId="311"/>
            <ac:spMk id="3" creationId="{F7B92246-B5D4-4CF1-8899-D20C4135B812}"/>
          </ac:spMkLst>
        </pc:spChg>
        <pc:spChg chg="mod">
          <ac:chgData name="Theuan Carvalho Gomes da Silva" userId="6687cac8031fdb70" providerId="LiveId" clId="{6541EC9C-3EAF-4593-B91D-943CEAF14B81}" dt="2017-08-23T21:12:17.833" v="293"/>
          <ac:spMkLst>
            <pc:docMk/>
            <pc:sldMk cId="461106862" sldId="311"/>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2017468" sldId="312"/>
        </pc:sldMkLst>
        <pc:spChg chg="mod">
          <ac:chgData name="Theuan Carvalho Gomes da Silva" userId="6687cac8031fdb70" providerId="LiveId" clId="{6541EC9C-3EAF-4593-B91D-943CEAF14B81}" dt="2017-08-23T21:12:17.833" v="293"/>
          <ac:spMkLst>
            <pc:docMk/>
            <pc:sldMk cId="2017468" sldId="312"/>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4183504887" sldId="313"/>
        </pc:sldMkLst>
        <pc:spChg chg="mod">
          <ac:chgData name="Theuan Carvalho Gomes da Silva" userId="6687cac8031fdb70" providerId="LiveId" clId="{6541EC9C-3EAF-4593-B91D-943CEAF14B81}" dt="2017-08-23T21:12:17.833" v="293"/>
          <ac:spMkLst>
            <pc:docMk/>
            <pc:sldMk cId="4183504887" sldId="313"/>
            <ac:spMk id="3" creationId="{F7B92246-B5D4-4CF1-8899-D20C4135B812}"/>
          </ac:spMkLst>
        </pc:spChg>
        <pc:spChg chg="mod">
          <ac:chgData name="Theuan Carvalho Gomes da Silva" userId="6687cac8031fdb70" providerId="LiveId" clId="{6541EC9C-3EAF-4593-B91D-943CEAF14B81}" dt="2017-08-23T21:12:17.833" v="293"/>
          <ac:spMkLst>
            <pc:docMk/>
            <pc:sldMk cId="4183504887" sldId="313"/>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953931332" sldId="314"/>
        </pc:sldMkLst>
        <pc:spChg chg="mod">
          <ac:chgData name="Theuan Carvalho Gomes da Silva" userId="6687cac8031fdb70" providerId="LiveId" clId="{6541EC9C-3EAF-4593-B91D-943CEAF14B81}" dt="2017-08-23T21:12:17.833" v="293"/>
          <ac:spMkLst>
            <pc:docMk/>
            <pc:sldMk cId="1953931332" sldId="314"/>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727359492" sldId="315"/>
        </pc:sldMkLst>
        <pc:spChg chg="mod">
          <ac:chgData name="Theuan Carvalho Gomes da Silva" userId="6687cac8031fdb70" providerId="LiveId" clId="{6541EC9C-3EAF-4593-B91D-943CEAF14B81}" dt="2017-08-23T21:12:17.833" v="293"/>
          <ac:spMkLst>
            <pc:docMk/>
            <pc:sldMk cId="727359492" sldId="315"/>
            <ac:spMk id="3" creationId="{F7B92246-B5D4-4CF1-8899-D20C4135B812}"/>
          </ac:spMkLst>
        </pc:spChg>
        <pc:spChg chg="mod">
          <ac:chgData name="Theuan Carvalho Gomes da Silva" userId="6687cac8031fdb70" providerId="LiveId" clId="{6541EC9C-3EAF-4593-B91D-943CEAF14B81}" dt="2017-08-23T21:12:17.833" v="293"/>
          <ac:spMkLst>
            <pc:docMk/>
            <pc:sldMk cId="727359492" sldId="315"/>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3576583318" sldId="316"/>
        </pc:sldMkLst>
        <pc:spChg chg="mod">
          <ac:chgData name="Theuan Carvalho Gomes da Silva" userId="6687cac8031fdb70" providerId="LiveId" clId="{6541EC9C-3EAF-4593-B91D-943CEAF14B81}" dt="2017-08-23T21:12:17.833" v="293"/>
          <ac:spMkLst>
            <pc:docMk/>
            <pc:sldMk cId="3576583318" sldId="316"/>
            <ac:spMk id="3" creationId="{F7B92246-B5D4-4CF1-8899-D20C4135B812}"/>
          </ac:spMkLst>
        </pc:spChg>
        <pc:spChg chg="mod">
          <ac:chgData name="Theuan Carvalho Gomes da Silva" userId="6687cac8031fdb70" providerId="LiveId" clId="{6541EC9C-3EAF-4593-B91D-943CEAF14B81}" dt="2017-08-23T21:12:17.833" v="293"/>
          <ac:spMkLst>
            <pc:docMk/>
            <pc:sldMk cId="3576583318" sldId="316"/>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34172705" sldId="317"/>
        </pc:sldMkLst>
        <pc:spChg chg="mod">
          <ac:chgData name="Theuan Carvalho Gomes da Silva" userId="6687cac8031fdb70" providerId="LiveId" clId="{6541EC9C-3EAF-4593-B91D-943CEAF14B81}" dt="2017-08-23T21:12:17.833" v="293"/>
          <ac:spMkLst>
            <pc:docMk/>
            <pc:sldMk cId="34172705" sldId="317"/>
            <ac:spMk id="3" creationId="{F7B92246-B5D4-4CF1-8899-D20C4135B812}"/>
          </ac:spMkLst>
        </pc:spChg>
        <pc:spChg chg="mod">
          <ac:chgData name="Theuan Carvalho Gomes da Silva" userId="6687cac8031fdb70" providerId="LiveId" clId="{6541EC9C-3EAF-4593-B91D-943CEAF14B81}" dt="2017-08-23T21:12:17.833" v="293"/>
          <ac:spMkLst>
            <pc:docMk/>
            <pc:sldMk cId="34172705" sldId="317"/>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321293011" sldId="318"/>
        </pc:sldMkLst>
        <pc:spChg chg="mod">
          <ac:chgData name="Theuan Carvalho Gomes da Silva" userId="6687cac8031fdb70" providerId="LiveId" clId="{6541EC9C-3EAF-4593-B91D-943CEAF14B81}" dt="2017-08-23T21:12:17.833" v="293"/>
          <ac:spMkLst>
            <pc:docMk/>
            <pc:sldMk cId="321293011" sldId="318"/>
            <ac:spMk id="3" creationId="{F7B92246-B5D4-4CF1-8899-D20C4135B812}"/>
          </ac:spMkLst>
        </pc:spChg>
        <pc:spChg chg="mod">
          <ac:chgData name="Theuan Carvalho Gomes da Silva" userId="6687cac8031fdb70" providerId="LiveId" clId="{6541EC9C-3EAF-4593-B91D-943CEAF14B81}" dt="2017-08-23T21:12:17.833" v="293"/>
          <ac:spMkLst>
            <pc:docMk/>
            <pc:sldMk cId="321293011" sldId="318"/>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96785209" sldId="319"/>
        </pc:sldMkLst>
        <pc:spChg chg="mod">
          <ac:chgData name="Theuan Carvalho Gomes da Silva" userId="6687cac8031fdb70" providerId="LiveId" clId="{6541EC9C-3EAF-4593-B91D-943CEAF14B81}" dt="2017-08-23T21:12:17.833" v="293"/>
          <ac:spMkLst>
            <pc:docMk/>
            <pc:sldMk cId="96785209" sldId="319"/>
            <ac:spMk id="3" creationId="{F7B92246-B5D4-4CF1-8899-D20C4135B812}"/>
          </ac:spMkLst>
        </pc:spChg>
        <pc:spChg chg="mod">
          <ac:chgData name="Theuan Carvalho Gomes da Silva" userId="6687cac8031fdb70" providerId="LiveId" clId="{6541EC9C-3EAF-4593-B91D-943CEAF14B81}" dt="2017-08-23T21:12:17.833" v="293"/>
          <ac:spMkLst>
            <pc:docMk/>
            <pc:sldMk cId="96785209" sldId="319"/>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692229147" sldId="320"/>
        </pc:sldMkLst>
        <pc:spChg chg="mod">
          <ac:chgData name="Theuan Carvalho Gomes da Silva" userId="6687cac8031fdb70" providerId="LiveId" clId="{6541EC9C-3EAF-4593-B91D-943CEAF14B81}" dt="2017-08-23T21:12:17.833" v="293"/>
          <ac:spMkLst>
            <pc:docMk/>
            <pc:sldMk cId="692229147" sldId="320"/>
            <ac:spMk id="3" creationId="{F7B92246-B5D4-4CF1-8899-D20C4135B812}"/>
          </ac:spMkLst>
        </pc:spChg>
        <pc:spChg chg="mod">
          <ac:chgData name="Theuan Carvalho Gomes da Silva" userId="6687cac8031fdb70" providerId="LiveId" clId="{6541EC9C-3EAF-4593-B91D-943CEAF14B81}" dt="2017-08-23T21:12:17.833" v="293"/>
          <ac:spMkLst>
            <pc:docMk/>
            <pc:sldMk cId="692229147" sldId="320"/>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469715853" sldId="321"/>
        </pc:sldMkLst>
        <pc:spChg chg="mod">
          <ac:chgData name="Theuan Carvalho Gomes da Silva" userId="6687cac8031fdb70" providerId="LiveId" clId="{6541EC9C-3EAF-4593-B91D-943CEAF14B81}" dt="2017-08-23T21:12:17.833" v="293"/>
          <ac:spMkLst>
            <pc:docMk/>
            <pc:sldMk cId="1469715853" sldId="321"/>
            <ac:spMk id="3" creationId="{F7B92246-B5D4-4CF1-8899-D20C4135B812}"/>
          </ac:spMkLst>
        </pc:spChg>
        <pc:spChg chg="mod">
          <ac:chgData name="Theuan Carvalho Gomes da Silva" userId="6687cac8031fdb70" providerId="LiveId" clId="{6541EC9C-3EAF-4593-B91D-943CEAF14B81}" dt="2017-08-23T21:12:17.833" v="293"/>
          <ac:spMkLst>
            <pc:docMk/>
            <pc:sldMk cId="1469715853" sldId="321"/>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645875172" sldId="322"/>
        </pc:sldMkLst>
        <pc:spChg chg="mod">
          <ac:chgData name="Theuan Carvalho Gomes da Silva" userId="6687cac8031fdb70" providerId="LiveId" clId="{6541EC9C-3EAF-4593-B91D-943CEAF14B81}" dt="2017-08-23T21:12:17.833" v="293"/>
          <ac:spMkLst>
            <pc:docMk/>
            <pc:sldMk cId="645875172" sldId="322"/>
            <ac:spMk id="3" creationId="{F7B92246-B5D4-4CF1-8899-D20C4135B812}"/>
          </ac:spMkLst>
        </pc:spChg>
        <pc:spChg chg="mod">
          <ac:chgData name="Theuan Carvalho Gomes da Silva" userId="6687cac8031fdb70" providerId="LiveId" clId="{6541EC9C-3EAF-4593-B91D-943CEAF14B81}" dt="2017-08-23T21:12:17.833" v="293"/>
          <ac:spMkLst>
            <pc:docMk/>
            <pc:sldMk cId="645875172" sldId="322"/>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3403262385" sldId="323"/>
        </pc:sldMkLst>
        <pc:spChg chg="mod">
          <ac:chgData name="Theuan Carvalho Gomes da Silva" userId="6687cac8031fdb70" providerId="LiveId" clId="{6541EC9C-3EAF-4593-B91D-943CEAF14B81}" dt="2017-08-23T21:12:17.833" v="293"/>
          <ac:spMkLst>
            <pc:docMk/>
            <pc:sldMk cId="3403262385" sldId="323"/>
            <ac:spMk id="3" creationId="{F7B92246-B5D4-4CF1-8899-D20C4135B812}"/>
          </ac:spMkLst>
        </pc:spChg>
        <pc:spChg chg="mod">
          <ac:chgData name="Theuan Carvalho Gomes da Silva" userId="6687cac8031fdb70" providerId="LiveId" clId="{6541EC9C-3EAF-4593-B91D-943CEAF14B81}" dt="2017-08-23T21:12:17.833" v="293"/>
          <ac:spMkLst>
            <pc:docMk/>
            <pc:sldMk cId="3403262385" sldId="323"/>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630162780" sldId="324"/>
        </pc:sldMkLst>
        <pc:spChg chg="mod">
          <ac:chgData name="Theuan Carvalho Gomes da Silva" userId="6687cac8031fdb70" providerId="LiveId" clId="{6541EC9C-3EAF-4593-B91D-943CEAF14B81}" dt="2017-08-23T21:12:17.833" v="293"/>
          <ac:spMkLst>
            <pc:docMk/>
            <pc:sldMk cId="1630162780" sldId="324"/>
            <ac:spMk id="3" creationId="{F7B92246-B5D4-4CF1-8899-D20C4135B812}"/>
          </ac:spMkLst>
        </pc:spChg>
        <pc:spChg chg="mod">
          <ac:chgData name="Theuan Carvalho Gomes da Silva" userId="6687cac8031fdb70" providerId="LiveId" clId="{6541EC9C-3EAF-4593-B91D-943CEAF14B81}" dt="2017-08-23T21:12:17.833" v="293"/>
          <ac:spMkLst>
            <pc:docMk/>
            <pc:sldMk cId="1630162780" sldId="324"/>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2782178528" sldId="325"/>
        </pc:sldMkLst>
        <pc:spChg chg="mod">
          <ac:chgData name="Theuan Carvalho Gomes da Silva" userId="6687cac8031fdb70" providerId="LiveId" clId="{6541EC9C-3EAF-4593-B91D-943CEAF14B81}" dt="2017-08-23T21:12:17.833" v="293"/>
          <ac:spMkLst>
            <pc:docMk/>
            <pc:sldMk cId="2782178528" sldId="325"/>
            <ac:spMk id="3" creationId="{F7B92246-B5D4-4CF1-8899-D20C4135B812}"/>
          </ac:spMkLst>
        </pc:spChg>
        <pc:spChg chg="mod">
          <ac:chgData name="Theuan Carvalho Gomes da Silva" userId="6687cac8031fdb70" providerId="LiveId" clId="{6541EC9C-3EAF-4593-B91D-943CEAF14B81}" dt="2017-08-23T21:12:17.833" v="293"/>
          <ac:spMkLst>
            <pc:docMk/>
            <pc:sldMk cId="2782178528" sldId="325"/>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3958147650" sldId="326"/>
        </pc:sldMkLst>
        <pc:spChg chg="mod">
          <ac:chgData name="Theuan Carvalho Gomes da Silva" userId="6687cac8031fdb70" providerId="LiveId" clId="{6541EC9C-3EAF-4593-B91D-943CEAF14B81}" dt="2017-08-23T21:12:17.833" v="293"/>
          <ac:spMkLst>
            <pc:docMk/>
            <pc:sldMk cId="3958147650" sldId="326"/>
            <ac:spMk id="3" creationId="{F7B92246-B5D4-4CF1-8899-D20C4135B812}"/>
          </ac:spMkLst>
        </pc:spChg>
        <pc:spChg chg="mod">
          <ac:chgData name="Theuan Carvalho Gomes da Silva" userId="6687cac8031fdb70" providerId="LiveId" clId="{6541EC9C-3EAF-4593-B91D-943CEAF14B81}" dt="2017-08-23T21:12:17.833" v="293"/>
          <ac:spMkLst>
            <pc:docMk/>
            <pc:sldMk cId="3958147650" sldId="326"/>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718621723" sldId="327"/>
        </pc:sldMkLst>
        <pc:spChg chg="mod">
          <ac:chgData name="Theuan Carvalho Gomes da Silva" userId="6687cac8031fdb70" providerId="LiveId" clId="{6541EC9C-3EAF-4593-B91D-943CEAF14B81}" dt="2017-08-23T21:12:17.833" v="293"/>
          <ac:spMkLst>
            <pc:docMk/>
            <pc:sldMk cId="718621723" sldId="327"/>
            <ac:spMk id="3" creationId="{F7B92246-B5D4-4CF1-8899-D20C4135B812}"/>
          </ac:spMkLst>
        </pc:spChg>
        <pc:spChg chg="mod">
          <ac:chgData name="Theuan Carvalho Gomes da Silva" userId="6687cac8031fdb70" providerId="LiveId" clId="{6541EC9C-3EAF-4593-B91D-943CEAF14B81}" dt="2017-08-23T21:12:17.833" v="293"/>
          <ac:spMkLst>
            <pc:docMk/>
            <pc:sldMk cId="718621723" sldId="327"/>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2328959553" sldId="328"/>
        </pc:sldMkLst>
        <pc:spChg chg="mod">
          <ac:chgData name="Theuan Carvalho Gomes da Silva" userId="6687cac8031fdb70" providerId="LiveId" clId="{6541EC9C-3EAF-4593-B91D-943CEAF14B81}" dt="2017-08-23T21:12:17.833" v="293"/>
          <ac:spMkLst>
            <pc:docMk/>
            <pc:sldMk cId="2328959553" sldId="328"/>
            <ac:spMk id="3" creationId="{F7B92246-B5D4-4CF1-8899-D20C4135B812}"/>
          </ac:spMkLst>
        </pc:spChg>
        <pc:spChg chg="mod">
          <ac:chgData name="Theuan Carvalho Gomes da Silva" userId="6687cac8031fdb70" providerId="LiveId" clId="{6541EC9C-3EAF-4593-B91D-943CEAF14B81}" dt="2017-08-23T21:12:17.833" v="293"/>
          <ac:spMkLst>
            <pc:docMk/>
            <pc:sldMk cId="2328959553" sldId="328"/>
            <ac:spMk id="4" creationId="{00000000-0000-0000-0000-000000000000}"/>
          </ac:spMkLst>
        </pc:spChg>
      </pc:sldChg>
      <pc:sldChg chg="modSp modTransition modAnim">
        <pc:chgData name="Theuan Carvalho Gomes da Silva" userId="6687cac8031fdb70" providerId="LiveId" clId="{6541EC9C-3EAF-4593-B91D-943CEAF14B81}" dt="2017-08-23T21:12:17.833" v="293"/>
        <pc:sldMkLst>
          <pc:docMk/>
          <pc:sldMk cId="2215408118" sldId="329"/>
        </pc:sldMkLst>
        <pc:spChg chg="mod">
          <ac:chgData name="Theuan Carvalho Gomes da Silva" userId="6687cac8031fdb70" providerId="LiveId" clId="{6541EC9C-3EAF-4593-B91D-943CEAF14B81}" dt="2017-08-23T21:12:17.833" v="293"/>
          <ac:spMkLst>
            <pc:docMk/>
            <pc:sldMk cId="2215408118" sldId="329"/>
            <ac:spMk id="3" creationId="{F7B92246-B5D4-4CF1-8899-D20C4135B812}"/>
          </ac:spMkLst>
        </pc:spChg>
        <pc:spChg chg="mod">
          <ac:chgData name="Theuan Carvalho Gomes da Silva" userId="6687cac8031fdb70" providerId="LiveId" clId="{6541EC9C-3EAF-4593-B91D-943CEAF14B81}" dt="2017-08-23T21:12:17.833" v="293"/>
          <ac:spMkLst>
            <pc:docMk/>
            <pc:sldMk cId="2215408118" sldId="329"/>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227314458" sldId="330"/>
        </pc:sldMkLst>
        <pc:spChg chg="mod">
          <ac:chgData name="Theuan Carvalho Gomes da Silva" userId="6687cac8031fdb70" providerId="LiveId" clId="{6541EC9C-3EAF-4593-B91D-943CEAF14B81}" dt="2017-08-23T21:12:17.833" v="293"/>
          <ac:spMkLst>
            <pc:docMk/>
            <pc:sldMk cId="1227314458" sldId="330"/>
            <ac:spMk id="3" creationId="{F7B92246-B5D4-4CF1-8899-D20C4135B812}"/>
          </ac:spMkLst>
        </pc:spChg>
        <pc:spChg chg="mod">
          <ac:chgData name="Theuan Carvalho Gomes da Silva" userId="6687cac8031fdb70" providerId="LiveId" clId="{6541EC9C-3EAF-4593-B91D-943CEAF14B81}" dt="2017-08-23T21:12:17.833" v="293"/>
          <ac:spMkLst>
            <pc:docMk/>
            <pc:sldMk cId="1227314458" sldId="330"/>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3292448179" sldId="331"/>
        </pc:sldMkLst>
        <pc:spChg chg="mod">
          <ac:chgData name="Theuan Carvalho Gomes da Silva" userId="6687cac8031fdb70" providerId="LiveId" clId="{6541EC9C-3EAF-4593-B91D-943CEAF14B81}" dt="2017-08-23T21:12:17.833" v="293"/>
          <ac:spMkLst>
            <pc:docMk/>
            <pc:sldMk cId="3292448179" sldId="331"/>
            <ac:spMk id="3" creationId="{F7B92246-B5D4-4CF1-8899-D20C4135B812}"/>
          </ac:spMkLst>
        </pc:spChg>
        <pc:spChg chg="mod">
          <ac:chgData name="Theuan Carvalho Gomes da Silva" userId="6687cac8031fdb70" providerId="LiveId" clId="{6541EC9C-3EAF-4593-B91D-943CEAF14B81}" dt="2017-08-23T21:12:17.833" v="293"/>
          <ac:spMkLst>
            <pc:docMk/>
            <pc:sldMk cId="3292448179" sldId="331"/>
            <ac:spMk id="4" creationId="{00000000-0000-0000-0000-000000000000}"/>
          </ac:spMkLst>
        </pc:spChg>
      </pc:sldChg>
      <pc:sldChg chg="modSp modTransition">
        <pc:chgData name="Theuan Carvalho Gomes da Silva" userId="6687cac8031fdb70" providerId="LiveId" clId="{6541EC9C-3EAF-4593-B91D-943CEAF14B81}" dt="2017-08-23T21:12:17.833" v="293"/>
        <pc:sldMkLst>
          <pc:docMk/>
          <pc:sldMk cId="1448546019" sldId="332"/>
        </pc:sldMkLst>
        <pc:spChg chg="mod">
          <ac:chgData name="Theuan Carvalho Gomes da Silva" userId="6687cac8031fdb70" providerId="LiveId" clId="{6541EC9C-3EAF-4593-B91D-943CEAF14B81}" dt="2017-08-23T21:12:17.833" v="293"/>
          <ac:spMkLst>
            <pc:docMk/>
            <pc:sldMk cId="1448546019" sldId="332"/>
            <ac:spMk id="3" creationId="{F7B92246-B5D4-4CF1-8899-D20C4135B812}"/>
          </ac:spMkLst>
        </pc:spChg>
      </pc:sldChg>
      <pc:sldChg chg="modSp modTransition">
        <pc:chgData name="Theuan Carvalho Gomes da Silva" userId="6687cac8031fdb70" providerId="LiveId" clId="{6541EC9C-3EAF-4593-B91D-943CEAF14B81}" dt="2017-08-23T21:12:17.833" v="293"/>
        <pc:sldMkLst>
          <pc:docMk/>
          <pc:sldMk cId="1600598419" sldId="333"/>
        </pc:sldMkLst>
        <pc:spChg chg="mod">
          <ac:chgData name="Theuan Carvalho Gomes da Silva" userId="6687cac8031fdb70" providerId="LiveId" clId="{6541EC9C-3EAF-4593-B91D-943CEAF14B81}" dt="2017-08-23T21:12:17.833" v="293"/>
          <ac:spMkLst>
            <pc:docMk/>
            <pc:sldMk cId="1600598419" sldId="333"/>
            <ac:spMk id="3" creationId="{F7B92246-B5D4-4CF1-8899-D20C4135B812}"/>
          </ac:spMkLst>
        </pc:spChg>
      </pc:sldChg>
      <pc:sldChg chg="modSp modTransition modAnim">
        <pc:chgData name="Theuan Carvalho Gomes da Silva" userId="6687cac8031fdb70" providerId="LiveId" clId="{6541EC9C-3EAF-4593-B91D-943CEAF14B81}" dt="2017-08-23T21:13:04.263" v="316"/>
        <pc:sldMkLst>
          <pc:docMk/>
          <pc:sldMk cId="1785260274" sldId="334"/>
        </pc:sldMkLst>
        <pc:spChg chg="mod">
          <ac:chgData name="Theuan Carvalho Gomes da Silva" userId="6687cac8031fdb70" providerId="LiveId" clId="{6541EC9C-3EAF-4593-B91D-943CEAF14B81}" dt="2017-08-23T21:13:04.263" v="316"/>
          <ac:spMkLst>
            <pc:docMk/>
            <pc:sldMk cId="1785260274" sldId="334"/>
            <ac:spMk id="3" creationId="{F7B92246-B5D4-4CF1-8899-D20C4135B812}"/>
          </ac:spMkLst>
        </pc:spChg>
      </pc:sldChg>
      <pc:sldChg chg="modSp modTransition modAnim">
        <pc:chgData name="Theuan Carvalho Gomes da Silva" userId="6687cac8031fdb70" providerId="LiveId" clId="{6541EC9C-3EAF-4593-B91D-943CEAF14B81}" dt="2017-08-23T21:12:46.513" v="311"/>
        <pc:sldMkLst>
          <pc:docMk/>
          <pc:sldMk cId="3335922799" sldId="335"/>
        </pc:sldMkLst>
        <pc:spChg chg="mod">
          <ac:chgData name="Theuan Carvalho Gomes da Silva" userId="6687cac8031fdb70" providerId="LiveId" clId="{6541EC9C-3EAF-4593-B91D-943CEAF14B81}" dt="2017-08-23T21:12:46.513" v="311"/>
          <ac:spMkLst>
            <pc:docMk/>
            <pc:sldMk cId="3335922799" sldId="335"/>
            <ac:spMk id="3" creationId="{F7B92246-B5D4-4CF1-8899-D20C4135B812}"/>
          </ac:spMkLst>
        </pc:spChg>
      </pc:sldChg>
      <pc:sldChg chg="addSp delSp modSp add modTransition modAnim">
        <pc:chgData name="Theuan Carvalho Gomes da Silva" userId="6687cac8031fdb70" providerId="LiveId" clId="{6541EC9C-3EAF-4593-B91D-943CEAF14B81}" dt="2017-08-23T21:12:17.833" v="293"/>
        <pc:sldMkLst>
          <pc:docMk/>
          <pc:sldMk cId="3530337342" sldId="336"/>
        </pc:sldMkLst>
        <pc:spChg chg="mod">
          <ac:chgData name="Theuan Carvalho Gomes da Silva" userId="6687cac8031fdb70" providerId="LiveId" clId="{6541EC9C-3EAF-4593-B91D-943CEAF14B81}" dt="2017-08-23T21:12:17.833" v="293"/>
          <ac:spMkLst>
            <pc:docMk/>
            <pc:sldMk cId="3530337342" sldId="336"/>
            <ac:spMk id="2" creationId="{769ECC6D-BD0F-447B-88F0-B0013B288F14}"/>
          </ac:spMkLst>
        </pc:spChg>
        <pc:spChg chg="del">
          <ac:chgData name="Theuan Carvalho Gomes da Silva" userId="6687cac8031fdb70" providerId="LiveId" clId="{6541EC9C-3EAF-4593-B91D-943CEAF14B81}" dt="2017-08-23T15:40:28.960" v="49"/>
          <ac:spMkLst>
            <pc:docMk/>
            <pc:sldMk cId="3530337342" sldId="336"/>
            <ac:spMk id="3" creationId="{E9923FF6-10FC-4883-9370-BD88ED04EE69}"/>
          </ac:spMkLst>
        </pc:spChg>
        <pc:picChg chg="add mod">
          <ac:chgData name="Theuan Carvalho Gomes da Silva" userId="6687cac8031fdb70" providerId="LiveId" clId="{6541EC9C-3EAF-4593-B91D-943CEAF14B81}" dt="2017-08-23T15:40:52.477" v="56" actId="14100"/>
          <ac:picMkLst>
            <pc:docMk/>
            <pc:sldMk cId="3530337342" sldId="336"/>
            <ac:picMk id="4" creationId="{D9B50F02-8799-48B4-BC1C-4C02B01A538B}"/>
          </ac:picMkLst>
        </pc:picChg>
      </pc:sldChg>
      <pc:sldChg chg="addSp delSp modSp add modTransition modAnim">
        <pc:chgData name="Theuan Carvalho Gomes da Silva" userId="6687cac8031fdb70" providerId="LiveId" clId="{6541EC9C-3EAF-4593-B91D-943CEAF14B81}" dt="2017-08-23T21:12:17.833" v="293"/>
        <pc:sldMkLst>
          <pc:docMk/>
          <pc:sldMk cId="1434155932" sldId="337"/>
        </pc:sldMkLst>
        <pc:spChg chg="mod">
          <ac:chgData name="Theuan Carvalho Gomes da Silva" userId="6687cac8031fdb70" providerId="LiveId" clId="{6541EC9C-3EAF-4593-B91D-943CEAF14B81}" dt="2017-08-23T21:12:17.833" v="293"/>
          <ac:spMkLst>
            <pc:docMk/>
            <pc:sldMk cId="1434155932" sldId="337"/>
            <ac:spMk id="2" creationId="{EFD347A0-1E9F-46F8-AA0C-1BEC5C8E473A}"/>
          </ac:spMkLst>
        </pc:spChg>
        <pc:spChg chg="del">
          <ac:chgData name="Theuan Carvalho Gomes da Silva" userId="6687cac8031fdb70" providerId="LiveId" clId="{6541EC9C-3EAF-4593-B91D-943CEAF14B81}" dt="2017-08-23T15:50:51.726" v="60" actId="478"/>
          <ac:spMkLst>
            <pc:docMk/>
            <pc:sldMk cId="1434155932" sldId="337"/>
            <ac:spMk id="3" creationId="{5AF99BD4-B77B-4C6B-86C8-F4D6B09C0D81}"/>
          </ac:spMkLst>
        </pc:spChg>
        <pc:spChg chg="add mod">
          <ac:chgData name="Theuan Carvalho Gomes da Silva" userId="6687cac8031fdb70" providerId="LiveId" clId="{6541EC9C-3EAF-4593-B91D-943CEAF14B81}" dt="2017-08-23T15:51:01.714" v="64" actId="478"/>
          <ac:spMkLst>
            <pc:docMk/>
            <pc:sldMk cId="1434155932" sldId="337"/>
            <ac:spMk id="5" creationId="{F01AB509-7B4F-431C-A776-9353B5C33544}"/>
          </ac:spMkLst>
        </pc:spChg>
        <pc:picChg chg="add del mod">
          <ac:chgData name="Theuan Carvalho Gomes da Silva" userId="6687cac8031fdb70" providerId="LiveId" clId="{6541EC9C-3EAF-4593-B91D-943CEAF14B81}" dt="2017-08-23T15:51:01.714" v="64" actId="478"/>
          <ac:picMkLst>
            <pc:docMk/>
            <pc:sldMk cId="1434155932" sldId="337"/>
            <ac:picMk id="1026" creationId="{27FF6B6F-E2E8-4A2B-A314-29A259EED405}"/>
          </ac:picMkLst>
        </pc:picChg>
        <pc:picChg chg="add mod">
          <ac:chgData name="Theuan Carvalho Gomes da Silva" userId="6687cac8031fdb70" providerId="LiveId" clId="{6541EC9C-3EAF-4593-B91D-943CEAF14B81}" dt="2017-08-23T15:51:31.849" v="69" actId="14100"/>
          <ac:picMkLst>
            <pc:docMk/>
            <pc:sldMk cId="1434155932" sldId="337"/>
            <ac:picMk id="1028" creationId="{2BD01F7A-F21D-4474-B5D2-1238A978B2AD}"/>
          </ac:picMkLst>
        </pc:picChg>
        <pc:cxnChg chg="add del mod">
          <ac:chgData name="Theuan Carvalho Gomes da Silva" userId="6687cac8031fdb70" providerId="LiveId" clId="{6541EC9C-3EAF-4593-B91D-943CEAF14B81}" dt="2017-08-23T15:51:59.522" v="72" actId="478"/>
          <ac:cxnSpMkLst>
            <pc:docMk/>
            <pc:sldMk cId="1434155932" sldId="337"/>
            <ac:cxnSpMk id="7" creationId="{6617B816-3628-4867-B32A-1156B1535DAA}"/>
          </ac:cxnSpMkLst>
        </pc:cxnChg>
      </pc:sldChg>
      <pc:sldChg chg="addSp delSp modSp add modTransition modAnim">
        <pc:chgData name="Theuan Carvalho Gomes da Silva" userId="6687cac8031fdb70" providerId="LiveId" clId="{6541EC9C-3EAF-4593-B91D-943CEAF14B81}" dt="2017-08-23T21:12:17.833" v="293"/>
        <pc:sldMkLst>
          <pc:docMk/>
          <pc:sldMk cId="301956001" sldId="338"/>
        </pc:sldMkLst>
        <pc:spChg chg="mod">
          <ac:chgData name="Theuan Carvalho Gomes da Silva" userId="6687cac8031fdb70" providerId="LiveId" clId="{6541EC9C-3EAF-4593-B91D-943CEAF14B81}" dt="2017-08-23T21:12:17.833" v="293"/>
          <ac:spMkLst>
            <pc:docMk/>
            <pc:sldMk cId="301956001" sldId="338"/>
            <ac:spMk id="2" creationId="{8E33D254-BE6C-4804-9569-D65C6396E329}"/>
          </ac:spMkLst>
        </pc:spChg>
        <pc:spChg chg="del">
          <ac:chgData name="Theuan Carvalho Gomes da Silva" userId="6687cac8031fdb70" providerId="LiveId" clId="{6541EC9C-3EAF-4593-B91D-943CEAF14B81}" dt="2017-08-23T15:58:28.307" v="75"/>
          <ac:spMkLst>
            <pc:docMk/>
            <pc:sldMk cId="301956001" sldId="338"/>
            <ac:spMk id="3" creationId="{C36704ED-9604-453C-B1D3-17C59A949710}"/>
          </ac:spMkLst>
        </pc:spChg>
        <pc:picChg chg="add mod">
          <ac:chgData name="Theuan Carvalho Gomes da Silva" userId="6687cac8031fdb70" providerId="LiveId" clId="{6541EC9C-3EAF-4593-B91D-943CEAF14B81}" dt="2017-08-23T15:59:16.879" v="82" actId="1076"/>
          <ac:picMkLst>
            <pc:docMk/>
            <pc:sldMk cId="301956001" sldId="338"/>
            <ac:picMk id="4" creationId="{B21D3E58-952B-49C4-AE6D-1C979BC8343D}"/>
          </ac:picMkLst>
        </pc:picChg>
      </pc:sldChg>
      <pc:sldChg chg="modSp add modTransition modAnim">
        <pc:chgData name="Theuan Carvalho Gomes da Silva" userId="6687cac8031fdb70" providerId="LiveId" clId="{6541EC9C-3EAF-4593-B91D-943CEAF14B81}" dt="2017-08-23T21:12:17.833" v="293"/>
        <pc:sldMkLst>
          <pc:docMk/>
          <pc:sldMk cId="2732207621" sldId="339"/>
        </pc:sldMkLst>
        <pc:spChg chg="mod">
          <ac:chgData name="Theuan Carvalho Gomes da Silva" userId="6687cac8031fdb70" providerId="LiveId" clId="{6541EC9C-3EAF-4593-B91D-943CEAF14B81}" dt="2017-08-23T21:12:17.833" v="293"/>
          <ac:spMkLst>
            <pc:docMk/>
            <pc:sldMk cId="2732207621" sldId="339"/>
            <ac:spMk id="3" creationId="{F7B92246-B5D4-4CF1-8899-D20C4135B812}"/>
          </ac:spMkLst>
        </pc:spChg>
        <pc:spChg chg="mod">
          <ac:chgData name="Theuan Carvalho Gomes da Silva" userId="6687cac8031fdb70" providerId="LiveId" clId="{6541EC9C-3EAF-4593-B91D-943CEAF14B81}" dt="2017-08-23T21:12:17.833" v="293"/>
          <ac:spMkLst>
            <pc:docMk/>
            <pc:sldMk cId="2732207621" sldId="339"/>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A5F82C2-FE19-4051-A94E-31B2366B366E}" type="datetimeFigureOut">
              <a:rPr lang="pt-BR" smtClean="0"/>
              <a:t>17/08/2018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230183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A5F82C2-FE19-4051-A94E-31B2366B366E}" type="datetimeFigureOut">
              <a:rPr lang="pt-BR" smtClean="0"/>
              <a:t>17/08/2018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380844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A5F82C2-FE19-4051-A94E-31B2366B366E}" type="datetimeFigureOut">
              <a:rPr lang="pt-BR" smtClean="0"/>
              <a:t>17/08/2018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72938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A5F82C2-FE19-4051-A94E-31B2366B366E}" type="datetimeFigureOut">
              <a:rPr lang="pt-BR" smtClean="0"/>
              <a:t>17/08/2018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86980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A5F82C2-FE19-4051-A94E-31B2366B366E}" type="datetimeFigureOut">
              <a:rPr lang="pt-BR" smtClean="0"/>
              <a:t>17/08/2018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19034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A5F82C2-FE19-4051-A94E-31B2366B366E}" type="datetimeFigureOut">
              <a:rPr lang="pt-BR" smtClean="0"/>
              <a:t>17/08/2018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17747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A5F82C2-FE19-4051-A94E-31B2366B366E}" type="datetimeFigureOut">
              <a:rPr lang="pt-BR" smtClean="0"/>
              <a:t>17/08/2018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238129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A5F82C2-FE19-4051-A94E-31B2366B366E}" type="datetimeFigureOut">
              <a:rPr lang="pt-BR" smtClean="0"/>
              <a:t>17/08/2018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275356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A5F82C2-FE19-4051-A94E-31B2366B366E}" type="datetimeFigureOut">
              <a:rPr lang="pt-BR" smtClean="0"/>
              <a:t>17/08/2018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281625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A5F82C2-FE19-4051-A94E-31B2366B366E}" type="datetimeFigureOut">
              <a:rPr lang="pt-BR" smtClean="0"/>
              <a:t>17/08/2018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22059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A5F82C2-FE19-4051-A94E-31B2366B366E}" type="datetimeFigureOut">
              <a:rPr lang="pt-BR" smtClean="0"/>
              <a:t>17/08/2018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157757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82C2-FE19-4051-A94E-31B2366B366E}" type="datetimeFigureOut">
              <a:rPr lang="pt-BR" smtClean="0"/>
              <a:t>17/08/2018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88656-09F9-47C9-B7FF-D695E09558A5}" type="slidenum">
              <a:rPr lang="pt-BR" smtClean="0"/>
              <a:t>‹nº›</a:t>
            </a:fld>
            <a:endParaRPr lang="pt-BR"/>
          </a:p>
        </p:txBody>
      </p:sp>
    </p:spTree>
    <p:extLst>
      <p:ext uri="{BB962C8B-B14F-4D97-AF65-F5344CB8AC3E}">
        <p14:creationId xmlns:p14="http://schemas.microsoft.com/office/powerpoint/2010/main" val="1990142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heuan@rcva.adv.b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latin typeface="Arial" panose="020B0604020202020204" pitchFamily="34" charset="0"/>
                <a:cs typeface="Arial" panose="020B0604020202020204" pitchFamily="34" charset="0"/>
              </a:rPr>
              <a:t>PROCESSO PENAL, 2018</a:t>
            </a:r>
          </a:p>
        </p:txBody>
      </p:sp>
      <p:sp>
        <p:nvSpPr>
          <p:cNvPr id="3" name="Espaço Reservado para Conteúdo 2"/>
          <p:cNvSpPr>
            <a:spLocks noGrp="1"/>
          </p:cNvSpPr>
          <p:nvPr>
            <p:ph idx="1"/>
          </p:nvPr>
        </p:nvSpPr>
        <p:spPr>
          <a:xfrm>
            <a:off x="457200" y="1600200"/>
            <a:ext cx="8363272" cy="4997152"/>
          </a:xfrm>
        </p:spPr>
        <p:txBody>
          <a:bodyPr>
            <a:normAutofit fontScale="47500" lnSpcReduction="20000"/>
          </a:bodyPr>
          <a:lstStyle/>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buNone/>
            </a:pPr>
            <a:endParaRPr lang="pt-BR" b="1" dirty="0">
              <a:latin typeface="Arial" panose="020B0604020202020204" pitchFamily="34" charset="0"/>
              <a:cs typeface="Arial" panose="020B0604020202020204" pitchFamily="34" charset="0"/>
            </a:endParaRPr>
          </a:p>
          <a:p>
            <a:pPr marL="0" indent="0">
              <a:buNone/>
            </a:pPr>
            <a:endParaRPr lang="pt-BR" b="1" dirty="0">
              <a:latin typeface="Arial" panose="020B0604020202020204" pitchFamily="34" charset="0"/>
              <a:cs typeface="Arial" panose="020B0604020202020204" pitchFamily="34" charset="0"/>
            </a:endParaRPr>
          </a:p>
          <a:p>
            <a:pPr marL="0" indent="0">
              <a:buNone/>
            </a:pPr>
            <a:endParaRPr lang="pt-BR" b="1" dirty="0">
              <a:latin typeface="Arial" panose="020B0604020202020204" pitchFamily="34" charset="0"/>
              <a:cs typeface="Arial" panose="020B0604020202020204" pitchFamily="34" charset="0"/>
            </a:endParaRPr>
          </a:p>
          <a:p>
            <a:pPr marL="0" indent="0" algn="ctr">
              <a:buNone/>
            </a:pPr>
            <a:r>
              <a:rPr lang="pt-BR" sz="8400" b="1" dirty="0">
                <a:latin typeface="Arial" panose="020B0604020202020204" pitchFamily="34" charset="0"/>
                <a:cs typeface="Arial" panose="020B0604020202020204" pitchFamily="34" charset="0"/>
              </a:rPr>
              <a:t>SISTEMA ACUSATÓRIO, INQUISITÓRIO, PRINCÍPIOS E GARANTIAS</a:t>
            </a:r>
          </a:p>
          <a:p>
            <a:pPr marL="0" indent="0">
              <a:buNone/>
            </a:pPr>
            <a:endParaRPr lang="pt-BR" b="1" dirty="0">
              <a:latin typeface="Arial" panose="020B0604020202020204" pitchFamily="34" charset="0"/>
              <a:cs typeface="Arial" panose="020B0604020202020204" pitchFamily="34" charset="0"/>
            </a:endParaRPr>
          </a:p>
          <a:p>
            <a:pPr marL="0" indent="0" algn="just">
              <a:buNone/>
            </a:pPr>
            <a:endParaRPr lang="pt-BR" b="1"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r">
              <a:buNone/>
            </a:pPr>
            <a:r>
              <a:rPr lang="pt-BR" sz="8000" u="sng" dirty="0">
                <a:latin typeface="Arial" panose="020B0604020202020204" pitchFamily="34" charset="0"/>
                <a:cs typeface="Arial" panose="020B0604020202020204" pitchFamily="34" charset="0"/>
                <a:hlinkClick r:id="rId2"/>
              </a:rPr>
              <a:t>theuan@rcva.adv.br</a:t>
            </a:r>
            <a:endParaRPr lang="pt-BR" sz="8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3452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3. Sistema Acusatório, Inquisitório e/ou Misto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075240" cy="4997152"/>
          </a:xfrm>
        </p:spPr>
        <p:txBody>
          <a:bodyPr>
            <a:normAutofit fontScale="85000" lnSpcReduction="20000"/>
          </a:bodyPr>
          <a:lstStyle/>
          <a:p>
            <a:pPr marL="0" indent="0" algn="just">
              <a:buNone/>
            </a:pPr>
            <a:r>
              <a:rPr lang="pt-BR" b="1" dirty="0">
                <a:latin typeface="Arial" panose="020B0604020202020204" pitchFamily="34" charset="0"/>
                <a:cs typeface="Arial" panose="020B0604020202020204" pitchFamily="34" charset="0"/>
              </a:rPr>
              <a:t>3.1. Características do Sistema Inquisitório</a:t>
            </a:r>
          </a:p>
          <a:p>
            <a:pPr lvl="0" algn="just"/>
            <a:r>
              <a:rPr lang="pt-BR" dirty="0">
                <a:latin typeface="Arial" panose="020B0604020202020204" pitchFamily="34" charset="0"/>
                <a:cs typeface="Arial" panose="020B0604020202020204" pitchFamily="34" charset="0"/>
              </a:rPr>
              <a:t>Até o século </a:t>
            </a:r>
            <a:r>
              <a:rPr lang="pt-BR" dirty="0" err="1">
                <a:latin typeface="Arial" panose="020B0604020202020204" pitchFamily="34" charset="0"/>
                <a:cs typeface="Arial" panose="020B0604020202020204" pitchFamily="34" charset="0"/>
              </a:rPr>
              <a:t>XII</a:t>
            </a:r>
            <a:r>
              <a:rPr lang="pt-BR" dirty="0">
                <a:latin typeface="Arial" panose="020B0604020202020204" pitchFamily="34" charset="0"/>
                <a:cs typeface="Arial" panose="020B0604020202020204" pitchFamily="34" charset="0"/>
              </a:rPr>
              <a:t> predominou o sistema acusatório, sendo que a partir do século </a:t>
            </a:r>
            <a:r>
              <a:rPr lang="pt-BR" dirty="0" err="1">
                <a:latin typeface="Arial" panose="020B0604020202020204" pitchFamily="34" charset="0"/>
                <a:cs typeface="Arial" panose="020B0604020202020204" pitchFamily="34" charset="0"/>
              </a:rPr>
              <a:t>XIII</a:t>
            </a:r>
            <a:r>
              <a:rPr lang="pt-BR" dirty="0">
                <a:latin typeface="Arial" panose="020B0604020202020204" pitchFamily="34" charset="0"/>
                <a:cs typeface="Arial" panose="020B0604020202020204" pitchFamily="34" charset="0"/>
              </a:rPr>
              <a:t> o Tribunal da Inquisição. O </a:t>
            </a:r>
            <a:r>
              <a:rPr lang="pt-BR" i="1" dirty="0" err="1">
                <a:latin typeface="Arial" panose="020B0604020202020204" pitchFamily="34" charset="0"/>
                <a:cs typeface="Arial" panose="020B0604020202020204" pitchFamily="34" charset="0"/>
              </a:rPr>
              <a:t>Malleus</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Maleficarum</a:t>
            </a:r>
            <a:r>
              <a:rPr lang="pt-BR" i="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(O Martelo das Bruxas), publicado em 1486/87 ficou conhecido como o “guia dos inquisidores” e retrata bem o que é o sistema inquisitório puro.</a:t>
            </a:r>
          </a:p>
          <a:p>
            <a:pPr lvl="0" algn="just"/>
            <a:r>
              <a:rPr lang="pt-BR" dirty="0">
                <a:latin typeface="Arial" panose="020B0604020202020204" pitchFamily="34" charset="0"/>
                <a:cs typeface="Arial" panose="020B0604020202020204" pitchFamily="34" charset="0"/>
              </a:rPr>
              <a:t>Acusador e julgador se confundem na mesma pessoa. </a:t>
            </a:r>
          </a:p>
          <a:p>
            <a:pPr lvl="0" algn="just"/>
            <a:r>
              <a:rPr lang="pt-BR" dirty="0">
                <a:latin typeface="Arial" panose="020B0604020202020204" pitchFamily="34" charset="0"/>
                <a:cs typeface="Arial" panose="020B0604020202020204" pitchFamily="34" charset="0"/>
              </a:rPr>
              <a:t>Acusado visto como objeto do processo.</a:t>
            </a:r>
          </a:p>
          <a:p>
            <a:pPr lvl="0" algn="just"/>
            <a:r>
              <a:rPr lang="pt-BR" dirty="0">
                <a:latin typeface="Arial" panose="020B0604020202020204" pitchFamily="34" charset="0"/>
                <a:cs typeface="Arial" panose="020B0604020202020204" pitchFamily="34" charset="0"/>
              </a:rPr>
              <a:t>O julgador atua de ofício e em segredo.</a:t>
            </a:r>
          </a:p>
          <a:p>
            <a:pPr algn="just"/>
            <a:r>
              <a:rPr lang="pt-BR" dirty="0">
                <a:latin typeface="Arial" panose="020B0604020202020204" pitchFamily="34" charset="0"/>
                <a:cs typeface="Arial" panose="020B0604020202020204" pitchFamily="34" charset="0"/>
              </a:rPr>
              <a:t>Os nomes das testemunhas são mantidos em sigilo (provimento n. 32/00 </a:t>
            </a:r>
            <a:r>
              <a:rPr lang="pt-BR" dirty="0" err="1">
                <a:latin typeface="Arial" panose="020B0604020202020204" pitchFamily="34" charset="0"/>
                <a:cs typeface="Arial" panose="020B0604020202020204" pitchFamily="34" charset="0"/>
              </a:rPr>
              <a:t>TJSP</a:t>
            </a:r>
            <a:r>
              <a:rPr lang="pt-BR" dirty="0">
                <a:latin typeface="Arial" panose="020B0604020202020204" pitchFamily="34" charset="0"/>
                <a:cs typeface="Arial" panose="020B0604020202020204" pitchFamily="34" charset="0"/>
              </a:rPr>
              <a:t>).</a:t>
            </a:r>
          </a:p>
          <a:p>
            <a:pPr lvl="0"/>
            <a:endParaRPr lang="pt-BR" dirty="0">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724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3. Sistema Acusatório, Inquisitório e/ou Misto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075240" cy="4997152"/>
          </a:xfrm>
        </p:spPr>
        <p:txBody>
          <a:bodyPr>
            <a:normAutofit fontScale="85000" lnSpcReduction="20000"/>
          </a:bodyPr>
          <a:lstStyle/>
          <a:p>
            <a:pPr marL="0" indent="0" algn="just">
              <a:buNone/>
            </a:pPr>
            <a:r>
              <a:rPr lang="pt-BR" b="1" dirty="0">
                <a:latin typeface="Arial" panose="020B0604020202020204" pitchFamily="34" charset="0"/>
                <a:cs typeface="Arial" panose="020B0604020202020204" pitchFamily="34" charset="0"/>
              </a:rPr>
              <a:t>3.1. Características do Sistema Inquisitório</a:t>
            </a:r>
          </a:p>
          <a:p>
            <a:pPr lvl="0" algn="just"/>
            <a:r>
              <a:rPr lang="pt-BR" dirty="0">
                <a:latin typeface="Arial" panose="020B0604020202020204" pitchFamily="34" charset="0"/>
                <a:cs typeface="Arial" panose="020B0604020202020204" pitchFamily="34" charset="0"/>
              </a:rPr>
              <a:t>Gestão e iniciativa da prova fica nas mãos do juiz, figura do juiz-ator = princípio do inquisitivo. Contra exemplo: Moro e o rol de perguntas para Lula.</a:t>
            </a:r>
          </a:p>
          <a:p>
            <a:pPr lvl="0" algn="just"/>
            <a:r>
              <a:rPr lang="pt-BR" dirty="0">
                <a:latin typeface="Arial" panose="020B0604020202020204" pitchFamily="34" charset="0"/>
                <a:cs typeface="Arial" panose="020B0604020202020204" pitchFamily="34" charset="0"/>
              </a:rPr>
              <a:t>Violação do princípio </a:t>
            </a:r>
            <a:r>
              <a:rPr lang="pt-BR" i="1" dirty="0">
                <a:latin typeface="Arial" panose="020B0604020202020204" pitchFamily="34" charset="0"/>
                <a:cs typeface="Arial" panose="020B0604020202020204" pitchFamily="34" charset="0"/>
              </a:rPr>
              <a:t>ne </a:t>
            </a:r>
            <a:r>
              <a:rPr lang="pt-BR" i="1" dirty="0" err="1">
                <a:latin typeface="Arial" panose="020B0604020202020204" pitchFamily="34" charset="0"/>
                <a:cs typeface="Arial" panose="020B0604020202020204" pitchFamily="34" charset="0"/>
              </a:rPr>
              <a:t>procedat</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iudex</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ex</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offcio</a:t>
            </a:r>
            <a:r>
              <a:rPr lang="pt-BR" dirty="0">
                <a:latin typeface="Arial" panose="020B0604020202020204" pitchFamily="34" charset="0"/>
                <a:cs typeface="Arial" panose="020B0604020202020204" pitchFamily="34" charset="0"/>
              </a:rPr>
              <a:t>.</a:t>
            </a:r>
          </a:p>
          <a:p>
            <a:pPr lvl="0" algn="just"/>
            <a:r>
              <a:rPr lang="pt-BR" dirty="0">
                <a:latin typeface="Arial" panose="020B0604020202020204" pitchFamily="34" charset="0"/>
                <a:cs typeface="Arial" panose="020B0604020202020204" pitchFamily="34" charset="0"/>
              </a:rPr>
              <a:t>Juiz parcial.</a:t>
            </a:r>
          </a:p>
          <a:p>
            <a:pPr lvl="0" algn="just"/>
            <a:r>
              <a:rPr lang="pt-BR" dirty="0">
                <a:latin typeface="Arial" panose="020B0604020202020204" pitchFamily="34" charset="0"/>
                <a:cs typeface="Arial" panose="020B0604020202020204" pitchFamily="34" charset="0"/>
              </a:rPr>
              <a:t>Inexistência de contraditório pleno, sendo meramente formal.</a:t>
            </a:r>
          </a:p>
          <a:p>
            <a:pPr lvl="0" algn="just"/>
            <a:r>
              <a:rPr lang="pt-BR" dirty="0">
                <a:latin typeface="Arial" panose="020B0604020202020204" pitchFamily="34" charset="0"/>
                <a:cs typeface="Arial" panose="020B0604020202020204" pitchFamily="34" charset="0"/>
              </a:rPr>
              <a:t>Desigualdade de armas.</a:t>
            </a:r>
          </a:p>
          <a:p>
            <a:pPr algn="just"/>
            <a:r>
              <a:rPr lang="pt-BR" dirty="0">
                <a:latin typeface="Arial" panose="020B0604020202020204" pitchFamily="34" charset="0"/>
                <a:cs typeface="Arial" panose="020B0604020202020204" pitchFamily="34" charset="0"/>
              </a:rPr>
              <a:t>A partir da Revolução Francesa, bem como do ideal iluminista, é que o modelo inquisitivo passa a ser superado.</a:t>
            </a:r>
          </a:p>
          <a:p>
            <a:pPr marL="0" indent="0">
              <a:buNone/>
            </a:pPr>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7392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3. Sistema Acusatório, Inquisitório e/ou Misto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075240" cy="4997152"/>
          </a:xfrm>
        </p:spPr>
        <p:txBody>
          <a:bodyPr>
            <a:normAutofit fontScale="92500" lnSpcReduction="20000"/>
          </a:bodyPr>
          <a:lstStyle/>
          <a:p>
            <a:pPr marL="0" indent="0" algn="just">
              <a:buNone/>
            </a:pPr>
            <a:r>
              <a:rPr lang="pt-BR" b="1" dirty="0">
                <a:latin typeface="Arial" panose="020B0604020202020204" pitchFamily="34" charset="0"/>
                <a:cs typeface="Arial" panose="020B0604020202020204" pitchFamily="34" charset="0"/>
              </a:rPr>
              <a:t>3.2. Características do Sistema Acusatório</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Separação entre julgador, acusador e defensor. </a:t>
            </a:r>
            <a:r>
              <a:rPr lang="pt-BR" i="1" dirty="0" err="1">
                <a:latin typeface="Arial" panose="020B0604020202020204" pitchFamily="34" charset="0"/>
                <a:cs typeface="Arial" panose="020B0604020202020204" pitchFamily="34" charset="0"/>
              </a:rPr>
              <a:t>Actum</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trium</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personarum</a:t>
            </a:r>
            <a:r>
              <a:rPr lang="pt-BR" i="1" dirty="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Acusado entendido como sujeito de direitos.</a:t>
            </a:r>
          </a:p>
          <a:p>
            <a:pPr lvl="0" algn="just"/>
            <a:r>
              <a:rPr lang="pt-BR" dirty="0">
                <a:latin typeface="Arial" panose="020B0604020202020204" pitchFamily="34" charset="0"/>
                <a:cs typeface="Arial" panose="020B0604020202020204" pitchFamily="34" charset="0"/>
              </a:rPr>
              <a:t>Juiz não possui iniciativa probatória (separação das atividades)</a:t>
            </a:r>
          </a:p>
          <a:p>
            <a:pPr lvl="0" algn="just"/>
            <a:r>
              <a:rPr lang="pt-BR" dirty="0">
                <a:latin typeface="Arial" panose="020B0604020202020204" pitchFamily="34" charset="0"/>
                <a:cs typeface="Arial" panose="020B0604020202020204" pitchFamily="34" charset="0"/>
              </a:rPr>
              <a:t>Juiz-espectador, mantido como terceiro alheio a investigação e passivo à coleta da prova.</a:t>
            </a:r>
          </a:p>
          <a:p>
            <a:pPr lvl="0" algn="just"/>
            <a:r>
              <a:rPr lang="pt-BR" dirty="0">
                <a:latin typeface="Arial" panose="020B0604020202020204" pitchFamily="34" charset="0"/>
                <a:cs typeface="Arial" panose="020B0604020202020204" pitchFamily="34" charset="0"/>
              </a:rPr>
              <a:t>Igualdade entre as partes (paridade de armas).</a:t>
            </a:r>
          </a:p>
          <a:p>
            <a:pPr marL="0" indent="0">
              <a:buNone/>
            </a:pPr>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3154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3. Sistema Acusatório, Inquisitório e/ou Misto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075240" cy="4997152"/>
          </a:xfrm>
        </p:spPr>
        <p:txBody>
          <a:bodyPr>
            <a:normAutofit fontScale="85000" lnSpcReduction="10000"/>
          </a:bodyPr>
          <a:lstStyle/>
          <a:p>
            <a:pPr marL="0" indent="0" algn="just">
              <a:buNone/>
            </a:pPr>
            <a:r>
              <a:rPr lang="pt-BR" b="1" dirty="0">
                <a:latin typeface="Arial" panose="020B0604020202020204" pitchFamily="34" charset="0"/>
                <a:cs typeface="Arial" panose="020B0604020202020204" pitchFamily="34" charset="0"/>
              </a:rPr>
              <a:t>3.2. Características do Sistema Acusatório</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Predominância da oralidade do procedimento. (Exemplo: problema antes da reforma de 2008 e das múltiplas audiências com ditados).</a:t>
            </a:r>
          </a:p>
          <a:p>
            <a:pPr lvl="0" algn="just"/>
            <a:r>
              <a:rPr lang="pt-BR" dirty="0">
                <a:latin typeface="Arial" panose="020B0604020202020204" pitchFamily="34" charset="0"/>
                <a:cs typeface="Arial" panose="020B0604020202020204" pitchFamily="34" charset="0"/>
              </a:rPr>
              <a:t>Publicidades dos atos processuais</a:t>
            </a:r>
          </a:p>
          <a:p>
            <a:pPr lvl="0" algn="just"/>
            <a:r>
              <a:rPr lang="pt-BR" dirty="0">
                <a:latin typeface="Arial" panose="020B0604020202020204" pitchFamily="34" charset="0"/>
                <a:cs typeface="Arial" panose="020B0604020202020204" pitchFamily="34" charset="0"/>
              </a:rPr>
              <a:t>Contraditório e possibilidade de defesa técnica e autodefesa.</a:t>
            </a:r>
          </a:p>
          <a:p>
            <a:pPr lvl="0" algn="just"/>
            <a:r>
              <a:rPr lang="pt-BR" dirty="0">
                <a:latin typeface="Arial" panose="020B0604020202020204" pitchFamily="34" charset="0"/>
                <a:cs typeface="Arial" panose="020B0604020202020204" pitchFamily="34" charset="0"/>
              </a:rPr>
              <a:t>Ausência de prova tarifada, sendo a sentença sustentada pelo livre convencimento motivado.</a:t>
            </a:r>
          </a:p>
          <a:p>
            <a:pPr lvl="0" algn="just"/>
            <a:r>
              <a:rPr lang="pt-BR" dirty="0">
                <a:latin typeface="Arial" panose="020B0604020202020204" pitchFamily="34" charset="0"/>
                <a:cs typeface="Arial" panose="020B0604020202020204" pitchFamily="34" charset="0"/>
              </a:rPr>
              <a:t>Há formação de coisa julgada.</a:t>
            </a:r>
          </a:p>
          <a:p>
            <a:pPr lvl="0" algn="just"/>
            <a:r>
              <a:rPr lang="pt-BR" dirty="0">
                <a:latin typeface="Arial" panose="020B0604020202020204" pitchFamily="34" charset="0"/>
                <a:cs typeface="Arial" panose="020B0604020202020204" pitchFamily="34" charset="0"/>
              </a:rPr>
              <a:t>Direito ao duplo grau de jurisdição.</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736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3. Sistema Acusatório, Inquisitório e/ou Misto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075240" cy="4997152"/>
          </a:xfrm>
        </p:spPr>
        <p:txBody>
          <a:bodyPr>
            <a:normAutofit/>
          </a:bodyPr>
          <a:lstStyle/>
          <a:p>
            <a:pPr marL="0" indent="0" algn="just">
              <a:buNone/>
            </a:pPr>
            <a:r>
              <a:rPr lang="pt-BR" b="1" dirty="0">
                <a:latin typeface="Arial" panose="020B0604020202020204" pitchFamily="34" charset="0"/>
                <a:cs typeface="Arial" panose="020B0604020202020204" pitchFamily="34" charset="0"/>
              </a:rPr>
              <a:t>3.2. Características do Sistema Acusatório</a:t>
            </a:r>
            <a:endParaRPr lang="pt-BR" dirty="0">
              <a:latin typeface="Arial" panose="020B0604020202020204" pitchFamily="34" charset="0"/>
              <a:cs typeface="Arial" panose="020B0604020202020204" pitchFamily="34" charset="0"/>
            </a:endParaRPr>
          </a:p>
          <a:p>
            <a:pPr marL="0" indent="0" algn="just">
              <a:buNone/>
            </a:pPr>
            <a:r>
              <a:rPr lang="pt-BR" b="1" dirty="0" err="1">
                <a:latin typeface="Arial" panose="020B0604020202020204" pitchFamily="34" charset="0"/>
                <a:cs typeface="Arial" panose="020B0604020202020204" pitchFamily="34" charset="0"/>
              </a:rPr>
              <a:t>OBS</a:t>
            </a:r>
            <a:r>
              <a:rPr lang="pt-BR" dirty="0">
                <a:latin typeface="Arial" panose="020B0604020202020204" pitchFamily="34" charset="0"/>
                <a:cs typeface="Arial" panose="020B0604020202020204" pitchFamily="34" charset="0"/>
              </a:rPr>
              <a:t>: A Constituição Federal adotou o sistema acusatório, pois:</a:t>
            </a:r>
          </a:p>
          <a:p>
            <a:pPr lvl="0" algn="just"/>
            <a:r>
              <a:rPr lang="pt-BR" dirty="0">
                <a:latin typeface="Arial" panose="020B0604020202020204" pitchFamily="34" charset="0"/>
                <a:cs typeface="Arial" panose="020B0604020202020204" pitchFamily="34" charset="0"/>
              </a:rPr>
              <a:t>Atribui titularidade exclusiva da ação penal pública por parte do MP (art. 129, I)</a:t>
            </a:r>
          </a:p>
          <a:p>
            <a:pPr lvl="0" algn="just"/>
            <a:r>
              <a:rPr lang="pt-BR" dirty="0">
                <a:latin typeface="Arial" panose="020B0604020202020204" pitchFamily="34" charset="0"/>
                <a:cs typeface="Arial" panose="020B0604020202020204" pitchFamily="34" charset="0"/>
              </a:rPr>
              <a:t>Assegura o contraditório e ampla defesa (art. 5º, inc. </a:t>
            </a:r>
            <a:r>
              <a:rPr lang="pt-BR" dirty="0" err="1">
                <a:latin typeface="Arial" panose="020B0604020202020204" pitchFamily="34" charset="0"/>
                <a:cs typeface="Arial" panose="020B0604020202020204" pitchFamily="34" charset="0"/>
              </a:rPr>
              <a:t>LV</a:t>
            </a:r>
            <a:r>
              <a:rPr lang="pt-BR" dirty="0">
                <a:latin typeface="Arial" panose="020B0604020202020204" pitchFamily="34" charset="0"/>
                <a:cs typeface="Arial" panose="020B0604020202020204" pitchFamily="34" charset="0"/>
              </a:rPr>
              <a:t>)</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1934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3. Sistema Acusatório, Inquisitório e/ou Misto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229600" cy="5573216"/>
          </a:xfrm>
        </p:spPr>
        <p:txBody>
          <a:bodyPr>
            <a:normAutofit fontScale="85000" lnSpcReduction="20000"/>
          </a:bodyPr>
          <a:lstStyle/>
          <a:p>
            <a:pPr marL="0" indent="0" algn="just">
              <a:buNone/>
            </a:pPr>
            <a:r>
              <a:rPr lang="pt-BR" b="1" dirty="0">
                <a:latin typeface="Arial" panose="020B0604020202020204" pitchFamily="34" charset="0"/>
                <a:cs typeface="Arial" panose="020B0604020202020204" pitchFamily="34" charset="0"/>
              </a:rPr>
              <a:t>3.3. As contradições do sistema processual penal brasileiro</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Como todos os sistemas, em alguma medida, são mistos, resta saber </a:t>
            </a:r>
            <a:r>
              <a:rPr lang="pt-BR" u="sng" dirty="0">
                <a:latin typeface="Arial" panose="020B0604020202020204" pitchFamily="34" charset="0"/>
                <a:cs typeface="Arial" panose="020B0604020202020204" pitchFamily="34" charset="0"/>
              </a:rPr>
              <a:t>qual o princípio informador</a:t>
            </a:r>
            <a:r>
              <a:rPr lang="pt-BR" dirty="0">
                <a:latin typeface="Arial" panose="020B0604020202020204" pitchFamily="34" charset="0"/>
                <a:cs typeface="Arial" panose="020B0604020202020204" pitchFamily="34" charset="0"/>
              </a:rPr>
              <a:t>: inquisitivo (iniciativa e gestão da prova nas mãos do juiz) ou acusatório (iniciativa e gestão da prova nas mãos das partes).</a:t>
            </a:r>
          </a:p>
          <a:p>
            <a:pPr lvl="0" algn="just"/>
            <a:r>
              <a:rPr lang="pt-BR" dirty="0">
                <a:latin typeface="Arial" panose="020B0604020202020204" pitchFamily="34" charset="0"/>
                <a:cs typeface="Arial" panose="020B0604020202020204" pitchFamily="34" charset="0"/>
              </a:rPr>
              <a:t>A maior parte da doutrina defende que o sistema processual brasileiro é misto porque na fase </a:t>
            </a:r>
            <a:r>
              <a:rPr lang="pt-BR" dirty="0" err="1">
                <a:latin typeface="Arial" panose="020B0604020202020204" pitchFamily="34" charset="0"/>
                <a:cs typeface="Arial" panose="020B0604020202020204" pitchFamily="34" charset="0"/>
              </a:rPr>
              <a:t>pré</a:t>
            </a:r>
            <a:r>
              <a:rPr lang="pt-BR" dirty="0">
                <a:latin typeface="Arial" panose="020B0604020202020204" pitchFamily="34" charset="0"/>
                <a:cs typeface="Arial" panose="020B0604020202020204" pitchFamily="34" charset="0"/>
              </a:rPr>
              <a:t>-processual vigora o inquisitório e na fase processual o acusatório.</a:t>
            </a:r>
          </a:p>
          <a:p>
            <a:pPr lvl="0" algn="just"/>
            <a:r>
              <a:rPr lang="pt-BR" dirty="0" err="1">
                <a:latin typeface="Arial" panose="020B0604020202020204" pitchFamily="34" charset="0"/>
                <a:cs typeface="Arial" panose="020B0604020202020204" pitchFamily="34" charset="0"/>
              </a:rPr>
              <a:t>Aury</a:t>
            </a:r>
            <a:r>
              <a:rPr lang="pt-BR" dirty="0">
                <a:latin typeface="Arial" panose="020B0604020202020204" pitchFamily="34" charset="0"/>
                <a:cs typeface="Arial" panose="020B0604020202020204" pitchFamily="34" charset="0"/>
              </a:rPr>
              <a:t> Lopes Jr. sustenta que o processo penal brasileiro é </a:t>
            </a:r>
            <a:r>
              <a:rPr lang="pt-BR" b="1" dirty="0" err="1">
                <a:solidFill>
                  <a:srgbClr val="FF0000"/>
                </a:solidFill>
                <a:latin typeface="Arial" panose="020B0604020202020204" pitchFamily="34" charset="0"/>
                <a:cs typeface="Arial" panose="020B0604020202020204" pitchFamily="34" charset="0"/>
              </a:rPr>
              <a:t>neoinquisitório</a:t>
            </a: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na medida em que o princípio informador é o inquisitivo. Isso se extrai de alguns dispositivos do CPP.</a:t>
            </a:r>
          </a:p>
        </p:txBody>
      </p:sp>
    </p:spTree>
    <p:extLst>
      <p:ext uri="{BB962C8B-B14F-4D97-AF65-F5344CB8AC3E}">
        <p14:creationId xmlns:p14="http://schemas.microsoft.com/office/powerpoint/2010/main" val="39922824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3. Sistema Acusatório, Inquisitório e/ou Misto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85000" lnSpcReduction="10000"/>
          </a:bodyPr>
          <a:lstStyle/>
          <a:p>
            <a:pPr marL="0" indent="0" algn="just">
              <a:buNone/>
            </a:pPr>
            <a:r>
              <a:rPr lang="pt-BR" b="1" dirty="0">
                <a:latin typeface="Arial" panose="020B0604020202020204" pitchFamily="34" charset="0"/>
                <a:cs typeface="Arial" panose="020B0604020202020204" pitchFamily="34" charset="0"/>
              </a:rPr>
              <a:t>3.3. As contradições do sistema processual penal brasileiro</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O art. 310 permite que o juiz, de ofício, converta a prisão em flagrante em preventiva.</a:t>
            </a:r>
          </a:p>
          <a:p>
            <a:pPr lvl="0" algn="just"/>
            <a:r>
              <a:rPr lang="pt-BR" dirty="0">
                <a:latin typeface="Arial" panose="020B0604020202020204" pitchFamily="34" charset="0"/>
                <a:cs typeface="Arial" panose="020B0604020202020204" pitchFamily="34" charset="0"/>
              </a:rPr>
              <a:t>O art. 311 permite que o juiz decrete a prisão preventiva de ofício no curso na ação penal.</a:t>
            </a:r>
          </a:p>
          <a:p>
            <a:pPr lvl="0" algn="just"/>
            <a:r>
              <a:rPr lang="pt-BR" dirty="0">
                <a:latin typeface="Arial" panose="020B0604020202020204" pitchFamily="34" charset="0"/>
                <a:cs typeface="Arial" panose="020B0604020202020204" pitchFamily="34" charset="0"/>
              </a:rPr>
              <a:t>O art. 242 permite a determinação de busca e apreensão de ofício pelo magistrado.</a:t>
            </a:r>
          </a:p>
          <a:p>
            <a:pPr lvl="0" algn="just"/>
            <a:r>
              <a:rPr lang="pt-BR" dirty="0">
                <a:latin typeface="Arial" panose="020B0604020202020204" pitchFamily="34" charset="0"/>
                <a:cs typeface="Arial" panose="020B0604020202020204" pitchFamily="34" charset="0"/>
              </a:rPr>
              <a:t>O art. 209 faculta que o próprio juiz ouça testemunhas que não tenham sido arroladas pelas partes.</a:t>
            </a:r>
          </a:p>
          <a:p>
            <a:pPr lvl="0" algn="just"/>
            <a:r>
              <a:rPr lang="pt-BR" dirty="0">
                <a:latin typeface="Arial" panose="020B0604020202020204" pitchFamily="34" charset="0"/>
                <a:cs typeface="Arial" panose="020B0604020202020204" pitchFamily="34" charset="0"/>
              </a:rPr>
              <a:t>O art. 127 permite o sequestro de bens de ofício.</a:t>
            </a:r>
          </a:p>
        </p:txBody>
      </p:sp>
    </p:spTree>
    <p:extLst>
      <p:ext uri="{BB962C8B-B14F-4D97-AF65-F5344CB8AC3E}">
        <p14:creationId xmlns:p14="http://schemas.microsoft.com/office/powerpoint/2010/main" val="10232402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3. Sistema Acusatório, Inquisitório e/ou Misto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77500" lnSpcReduction="20000"/>
          </a:bodyPr>
          <a:lstStyle/>
          <a:p>
            <a:pPr marL="0" indent="0" algn="just">
              <a:buNone/>
            </a:pPr>
            <a:r>
              <a:rPr lang="pt-BR" b="1" dirty="0">
                <a:latin typeface="Arial" panose="020B0604020202020204" pitchFamily="34" charset="0"/>
                <a:cs typeface="Arial" panose="020B0604020202020204" pitchFamily="34" charset="0"/>
              </a:rPr>
              <a:t>3.3. As contradições do sistema processual penal brasileiro</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O art. 156 permite ao juízo realizar a produção antecipada da prova, bem como a realização de diligência para “dirimir dúvida”, em violação ao princípio do </a:t>
            </a:r>
            <a:r>
              <a:rPr lang="pt-BR" i="1" dirty="0">
                <a:latin typeface="Arial" panose="020B0604020202020204" pitchFamily="34" charset="0"/>
                <a:cs typeface="Arial" panose="020B0604020202020204" pitchFamily="34" charset="0"/>
              </a:rPr>
              <a:t>in dubio pro reo.</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O art. 196 prevê a possibilidade do </a:t>
            </a:r>
            <a:r>
              <a:rPr lang="pt-BR" dirty="0" err="1">
                <a:latin typeface="Arial" panose="020B0604020202020204" pitchFamily="34" charset="0"/>
                <a:cs typeface="Arial" panose="020B0604020202020204" pitchFamily="34" charset="0"/>
              </a:rPr>
              <a:t>reinterrogatório</a:t>
            </a:r>
            <a:r>
              <a:rPr lang="pt-BR" dirty="0">
                <a:latin typeface="Arial" panose="020B0604020202020204" pitchFamily="34" charset="0"/>
                <a:cs typeface="Arial" panose="020B0604020202020204" pitchFamily="34" charset="0"/>
              </a:rPr>
              <a:t> a qualquer tempo, inclusive de ofício.</a:t>
            </a:r>
          </a:p>
          <a:p>
            <a:pPr lvl="0" algn="just"/>
            <a:r>
              <a:rPr lang="pt-BR" dirty="0">
                <a:latin typeface="Arial" panose="020B0604020202020204" pitchFamily="34" charset="0"/>
                <a:cs typeface="Arial" panose="020B0604020202020204" pitchFamily="34" charset="0"/>
              </a:rPr>
              <a:t>O art. 385 permite a condenação mesmo quando houver pedido de absolvição pelo MP, violando a necessária correlação entre acusação e sentença.</a:t>
            </a:r>
          </a:p>
          <a:p>
            <a:pPr algn="just"/>
            <a:r>
              <a:rPr lang="pt-BR" dirty="0">
                <a:latin typeface="Arial" panose="020B0604020202020204" pitchFamily="34" charset="0"/>
                <a:cs typeface="Arial" panose="020B0604020202020204" pitchFamily="34" charset="0"/>
              </a:rPr>
              <a:t>O art. 383 faculta a reclassificação jurídica do fato (</a:t>
            </a:r>
            <a:r>
              <a:rPr lang="pt-BR" i="1" dirty="0" err="1">
                <a:latin typeface="Arial" panose="020B0604020202020204" pitchFamily="34" charset="0"/>
                <a:cs typeface="Arial" panose="020B0604020202020204" pitchFamily="34" charset="0"/>
              </a:rPr>
              <a:t>ementatio</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libelli</a:t>
            </a:r>
            <a:r>
              <a:rPr lang="pt-BR" dirty="0">
                <a:latin typeface="Arial" panose="020B0604020202020204" pitchFamily="34" charset="0"/>
                <a:cs typeface="Arial" panose="020B0604020202020204" pitchFamily="34" charset="0"/>
              </a:rPr>
              <a:t>), presumindo a superioridade intelectual do juízo para classificar as condutas descritas. </a:t>
            </a:r>
          </a:p>
        </p:txBody>
      </p:sp>
    </p:spTree>
    <p:extLst>
      <p:ext uri="{BB962C8B-B14F-4D97-AF65-F5344CB8AC3E}">
        <p14:creationId xmlns:p14="http://schemas.microsoft.com/office/powerpoint/2010/main" val="1626399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3. Sistema Acusatório, Inquisitório e/ou Misto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a:bodyPr>
          <a:lstStyle/>
          <a:p>
            <a:pPr marL="0" indent="0" algn="just">
              <a:buNone/>
            </a:pPr>
            <a:r>
              <a:rPr lang="pt-BR" b="1" dirty="0">
                <a:latin typeface="Arial" panose="020B0604020202020204" pitchFamily="34" charset="0"/>
                <a:cs typeface="Arial" panose="020B0604020202020204" pitchFamily="34" charset="0"/>
              </a:rPr>
              <a:t>3.3. As contradições do sistema processual penal brasileiro</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O parágrafo único do art. 212 dispõe que o juiz poderá fazer perguntas complementares sobre pontos que ele tenha dúvida.</a:t>
            </a:r>
          </a:p>
          <a:p>
            <a:pPr marL="0" indent="0" algn="just">
              <a:buNone/>
            </a:pPr>
            <a:r>
              <a:rPr lang="pt-BR" b="1" dirty="0" err="1">
                <a:latin typeface="Arial" panose="020B0604020202020204" pitchFamily="34" charset="0"/>
                <a:cs typeface="Arial" panose="020B0604020202020204" pitchFamily="34" charset="0"/>
              </a:rPr>
              <a:t>OBS</a:t>
            </a:r>
            <a:r>
              <a:rPr lang="pt-BR" dirty="0">
                <a:latin typeface="Arial" panose="020B0604020202020204" pitchFamily="34" charset="0"/>
                <a:cs typeface="Arial" panose="020B0604020202020204" pitchFamily="34" charset="0"/>
              </a:rPr>
              <a:t>: o professor </a:t>
            </a:r>
            <a:r>
              <a:rPr lang="pt-BR" dirty="0" err="1">
                <a:latin typeface="Arial" panose="020B0604020202020204" pitchFamily="34" charset="0"/>
                <a:cs typeface="Arial" panose="020B0604020202020204" pitchFamily="34" charset="0"/>
              </a:rPr>
              <a:t>Aury</a:t>
            </a:r>
            <a:r>
              <a:rPr lang="pt-BR" dirty="0">
                <a:latin typeface="Arial" panose="020B0604020202020204" pitchFamily="34" charset="0"/>
                <a:cs typeface="Arial" panose="020B0604020202020204" pitchFamily="34" charset="0"/>
              </a:rPr>
              <a:t> defende que esses artigos são substancialmente inconstitucionais.</a:t>
            </a:r>
          </a:p>
        </p:txBody>
      </p:sp>
    </p:spTree>
    <p:extLst>
      <p:ext uri="{BB962C8B-B14F-4D97-AF65-F5344CB8AC3E}">
        <p14:creationId xmlns:p14="http://schemas.microsoft.com/office/powerpoint/2010/main" val="33195866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3. Sistema Acusatório, Inquisitório e/ou Misto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92500" lnSpcReduction="20000"/>
          </a:bodyPr>
          <a:lstStyle/>
          <a:p>
            <a:pPr marL="0" indent="0" algn="just">
              <a:buNone/>
            </a:pPr>
            <a:r>
              <a:rPr lang="pt-BR" b="1" dirty="0">
                <a:latin typeface="Arial" panose="020B0604020202020204" pitchFamily="34" charset="0"/>
                <a:cs typeface="Arial" panose="020B0604020202020204" pitchFamily="34" charset="0"/>
              </a:rPr>
              <a:t>3.3. As contradições do sistema processual penal brasileiro</a:t>
            </a:r>
          </a:p>
          <a:p>
            <a:pPr marL="0" indent="0" algn="just">
              <a:buNone/>
            </a:pPr>
            <a:r>
              <a:rPr lang="pt-BR" dirty="0">
                <a:latin typeface="Arial" panose="020B0604020202020204" pitchFamily="34" charset="0"/>
                <a:cs typeface="Arial" panose="020B0604020202020204" pitchFamily="34" charset="0"/>
              </a:rPr>
              <a:t>“A posição do juiz é o ponto nevrálgico da questão, na medida em que ‘ao sistema acusatório lhe corresponde um juiz espectador, dedicado, sobretudo, à objetiva e imparcial valoração dos fatos e, por isso, mais sábio que experto; o rito inquisitório exige, sem embargo, um juiz-ator, representante do interesse punitivo e, por isso, um enxerido, versado no procedimento e dotado de capacidade de investigação’”. (LOPES, 2016, p. 37).</a:t>
            </a: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70000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b="1" dirty="0">
                <a:latin typeface="Arial" panose="020B0604020202020204" pitchFamily="34" charset="0"/>
                <a:cs typeface="Arial" panose="020B0604020202020204" pitchFamily="34" charset="0"/>
              </a:rPr>
              <a:t>1. Fundamento do processo penal</a:t>
            </a:r>
            <a:endParaRPr lang="pt-BR"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p:txBody>
          <a:bodyPr>
            <a:normAutofit fontScale="85000" lnSpcReduction="10000"/>
          </a:bodyPr>
          <a:lstStyle/>
          <a:p>
            <a:pPr lvl="0" algn="just"/>
            <a:r>
              <a:rPr lang="pt-BR" dirty="0">
                <a:latin typeface="Arial" panose="020B0604020202020204" pitchFamily="34" charset="0"/>
                <a:cs typeface="Arial" panose="020B0604020202020204" pitchFamily="34" charset="0"/>
              </a:rPr>
              <a:t>O surgimento do Estado e a supressão da vingança privada dá ensejo ao nascimento de critérios para o exercício do poder punitivo.</a:t>
            </a:r>
          </a:p>
          <a:p>
            <a:pPr lvl="0" algn="just"/>
            <a:r>
              <a:rPr lang="pt-BR" dirty="0">
                <a:latin typeface="Arial" panose="020B0604020202020204" pitchFamily="34" charset="0"/>
                <a:cs typeface="Arial" panose="020B0604020202020204" pitchFamily="34" charset="0"/>
              </a:rPr>
              <a:t>Diferentemente do direito civil, não há possibilidade de aplicação de uma pena pela via extraprocessual – o que, desde já, indica a necessária ruptura entre a teoria geral do processo civil e processo penal.</a:t>
            </a:r>
          </a:p>
          <a:p>
            <a:pPr lvl="0" algn="just"/>
            <a:r>
              <a:rPr lang="pt-BR" dirty="0">
                <a:latin typeface="Arial" panose="020B0604020202020204" pitchFamily="34" charset="0"/>
                <a:cs typeface="Arial" panose="020B0604020202020204" pitchFamily="34" charset="0"/>
              </a:rPr>
              <a:t>O fundamento do processo penal, portanto, é o </a:t>
            </a:r>
            <a:r>
              <a:rPr lang="pt-BR" b="1" dirty="0">
                <a:latin typeface="Arial" panose="020B0604020202020204" pitchFamily="34" charset="0"/>
                <a:cs typeface="Arial" panose="020B0604020202020204" pitchFamily="34" charset="0"/>
              </a:rPr>
              <a:t>princípio da necessidade</a:t>
            </a:r>
            <a:r>
              <a:rPr lang="pt-BR" dirty="0">
                <a:latin typeface="Arial" panose="020B0604020202020204" pitchFamily="34" charset="0"/>
                <a:cs typeface="Arial" panose="020B0604020202020204" pitchFamily="34" charset="0"/>
              </a:rPr>
              <a:t> – </a:t>
            </a:r>
            <a:r>
              <a:rPr lang="pt-BR" i="1" dirty="0" err="1">
                <a:latin typeface="Arial" panose="020B0604020202020204" pitchFamily="34" charset="0"/>
                <a:cs typeface="Arial" panose="020B0604020202020204" pitchFamily="34" charset="0"/>
              </a:rPr>
              <a:t>nulla</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poena</a:t>
            </a:r>
            <a:r>
              <a:rPr lang="pt-BR" i="1" dirty="0">
                <a:latin typeface="Arial" panose="020B0604020202020204" pitchFamily="34" charset="0"/>
                <a:cs typeface="Arial" panose="020B0604020202020204" pitchFamily="34" charset="0"/>
              </a:rPr>
              <a:t> et </a:t>
            </a:r>
            <a:r>
              <a:rPr lang="pt-BR" i="1" dirty="0" err="1">
                <a:latin typeface="Arial" panose="020B0604020202020204" pitchFamily="34" charset="0"/>
                <a:cs typeface="Arial" panose="020B0604020202020204" pitchFamily="34" charset="0"/>
              </a:rPr>
              <a:t>nulla</a:t>
            </a:r>
            <a:r>
              <a:rPr lang="pt-BR" i="1" dirty="0">
                <a:latin typeface="Arial" panose="020B0604020202020204" pitchFamily="34" charset="0"/>
                <a:cs typeface="Arial" panose="020B0604020202020204" pitchFamily="34" charset="0"/>
              </a:rPr>
              <a:t> culpa </a:t>
            </a:r>
            <a:r>
              <a:rPr lang="pt-BR" i="1" dirty="0" err="1">
                <a:latin typeface="Arial" panose="020B0604020202020204" pitchFamily="34" charset="0"/>
                <a:cs typeface="Arial" panose="020B0604020202020204" pitchFamily="34" charset="0"/>
              </a:rPr>
              <a:t>sine</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iudicio</a:t>
            </a:r>
            <a:r>
              <a:rPr lang="pt-BR" i="1" dirty="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2243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85000" lnSpcReduction="10000"/>
          </a:bodyPr>
          <a:lstStyle/>
          <a:p>
            <a:pPr lvl="0" algn="just"/>
            <a:r>
              <a:rPr lang="pt-BR" dirty="0">
                <a:latin typeface="Arial" panose="020B0604020202020204" pitchFamily="34" charset="0"/>
                <a:cs typeface="Arial" panose="020B0604020202020204" pitchFamily="34" charset="0"/>
              </a:rPr>
              <a:t>Cabe lembrar que o Código de Processo Penal brasileiro é de 1941, tendo recebido forte influenciado do Código de Processo Penal italiano, que naquele momento era um código autoritário.</a:t>
            </a:r>
          </a:p>
          <a:p>
            <a:pPr lvl="0" algn="just"/>
            <a:r>
              <a:rPr lang="pt-BR" dirty="0">
                <a:latin typeface="Arial" panose="020B0604020202020204" pitchFamily="34" charset="0"/>
                <a:cs typeface="Arial" panose="020B0604020202020204" pitchFamily="34" charset="0"/>
              </a:rPr>
              <a:t>O CPP deve ser lido à luz da </a:t>
            </a:r>
            <a:r>
              <a:rPr lang="pt-BR" dirty="0" err="1">
                <a:latin typeface="Arial" panose="020B0604020202020204" pitchFamily="34" charset="0"/>
                <a:cs typeface="Arial" panose="020B0604020202020204" pitchFamily="34" charset="0"/>
              </a:rPr>
              <a:t>CADH</a:t>
            </a:r>
            <a:r>
              <a:rPr lang="pt-BR" dirty="0">
                <a:latin typeface="Arial" panose="020B0604020202020204" pitchFamily="34" charset="0"/>
                <a:cs typeface="Arial" panose="020B0604020202020204" pitchFamily="34" charset="0"/>
              </a:rPr>
              <a:t> e da </a:t>
            </a:r>
            <a:r>
              <a:rPr lang="pt-BR" dirty="0" err="1">
                <a:latin typeface="Arial" panose="020B0604020202020204" pitchFamily="34" charset="0"/>
                <a:cs typeface="Arial" panose="020B0604020202020204" pitchFamily="34" charset="0"/>
              </a:rPr>
              <a:t>CF88</a:t>
            </a:r>
            <a:r>
              <a:rPr lang="pt-BR" dirty="0">
                <a:latin typeface="Arial" panose="020B0604020202020204" pitchFamily="34" charset="0"/>
                <a:cs typeface="Arial" panose="020B0604020202020204" pitchFamily="34" charset="0"/>
              </a:rPr>
              <a:t>. </a:t>
            </a:r>
          </a:p>
          <a:p>
            <a:pPr lvl="0" algn="just"/>
            <a:r>
              <a:rPr lang="pt-BR" dirty="0">
                <a:latin typeface="Arial" panose="020B0604020202020204" pitchFamily="34" charset="0"/>
                <a:cs typeface="Arial" panose="020B0604020202020204" pitchFamily="34" charset="0"/>
              </a:rPr>
              <a:t>Fundamentalmente o artigo 8 da </a:t>
            </a:r>
            <a:r>
              <a:rPr lang="pt-BR" dirty="0" err="1">
                <a:latin typeface="Arial" panose="020B0604020202020204" pitchFamily="34" charset="0"/>
                <a:cs typeface="Arial" panose="020B0604020202020204" pitchFamily="34" charset="0"/>
              </a:rPr>
              <a:t>CADH</a:t>
            </a:r>
            <a:r>
              <a:rPr lang="pt-BR" dirty="0">
                <a:latin typeface="Arial" panose="020B0604020202020204" pitchFamily="34" charset="0"/>
                <a:cs typeface="Arial" panose="020B0604020202020204" pitchFamily="34" charset="0"/>
              </a:rPr>
              <a:t> consagra as garantias judiciais de toda pessoa acusada.</a:t>
            </a:r>
          </a:p>
          <a:p>
            <a:pPr lvl="0" algn="just"/>
            <a:r>
              <a:rPr lang="pt-BR" dirty="0">
                <a:latin typeface="Arial" panose="020B0604020202020204" pitchFamily="34" charset="0"/>
                <a:cs typeface="Arial" panose="020B0604020202020204" pitchFamily="34" charset="0"/>
              </a:rPr>
              <a:t>Na </a:t>
            </a:r>
            <a:r>
              <a:rPr lang="pt-BR" dirty="0" err="1">
                <a:latin typeface="Arial" panose="020B0604020202020204" pitchFamily="34" charset="0"/>
                <a:cs typeface="Arial" panose="020B0604020202020204" pitchFamily="34" charset="0"/>
              </a:rPr>
              <a:t>CF88</a:t>
            </a:r>
            <a:r>
              <a:rPr lang="pt-BR" dirty="0">
                <a:latin typeface="Arial" panose="020B0604020202020204" pitchFamily="34" charset="0"/>
                <a:cs typeface="Arial" panose="020B0604020202020204" pitchFamily="34" charset="0"/>
              </a:rPr>
              <a:t> temos as garantias explícitas e as garantias implícitas (duplo grau, proporcionalidade e imparcialidade). As garantias implícitas comumente são extraídas da cláusula do devido processo legal (art. 5º, inc. LIV).</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1003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85000" lnSpcReduction="20000"/>
          </a:bodyPr>
          <a:lstStyle/>
          <a:p>
            <a:pPr marL="0" indent="0" algn="just">
              <a:buNone/>
            </a:pPr>
            <a:r>
              <a:rPr lang="pt-BR" b="1" dirty="0" err="1">
                <a:latin typeface="Arial" panose="020B0604020202020204" pitchFamily="34" charset="0"/>
                <a:cs typeface="Arial" panose="020B0604020202020204" pitchFamily="34" charset="0"/>
              </a:rPr>
              <a:t>OBS</a:t>
            </a:r>
            <a:r>
              <a:rPr lang="pt-BR" dirty="0">
                <a:latin typeface="Arial" panose="020B0604020202020204" pitchFamily="34" charset="0"/>
                <a:cs typeface="Arial" panose="020B0604020202020204" pitchFamily="34" charset="0"/>
              </a:rPr>
              <a:t>: Havia um debate na doutrina sobre o </a:t>
            </a:r>
            <a:r>
              <a:rPr lang="pt-BR" i="1" dirty="0">
                <a:latin typeface="Arial" panose="020B0604020202020204" pitchFamily="34" charset="0"/>
                <a:cs typeface="Arial" panose="020B0604020202020204" pitchFamily="34" charset="0"/>
              </a:rPr>
              <a:t>status</a:t>
            </a:r>
            <a:r>
              <a:rPr lang="pt-BR" dirty="0">
                <a:latin typeface="Arial" panose="020B0604020202020204" pitchFamily="34" charset="0"/>
                <a:cs typeface="Arial" panose="020B0604020202020204" pitchFamily="34" charset="0"/>
              </a:rPr>
              <a:t> da </a:t>
            </a:r>
            <a:r>
              <a:rPr lang="pt-BR" dirty="0" err="1">
                <a:latin typeface="Arial" panose="020B0604020202020204" pitchFamily="34" charset="0"/>
                <a:cs typeface="Arial" panose="020B0604020202020204" pitchFamily="34" charset="0"/>
              </a:rPr>
              <a:t>CADH</a:t>
            </a:r>
            <a:r>
              <a:rPr lang="pt-BR" dirty="0">
                <a:latin typeface="Arial" panose="020B0604020202020204" pitchFamily="34" charset="0"/>
                <a:cs typeface="Arial" panose="020B0604020202020204" pitchFamily="34" charset="0"/>
              </a:rPr>
              <a:t> dentro do ordenamento jurídico brasileiro. Após a introdução do §3º do art. 5º da </a:t>
            </a:r>
            <a:r>
              <a:rPr lang="pt-BR" dirty="0" err="1">
                <a:latin typeface="Arial" panose="020B0604020202020204" pitchFamily="34" charset="0"/>
                <a:cs typeface="Arial" panose="020B0604020202020204" pitchFamily="34" charset="0"/>
              </a:rPr>
              <a:t>CF</a:t>
            </a:r>
            <a:r>
              <a:rPr lang="pt-BR" dirty="0">
                <a:latin typeface="Arial" panose="020B0604020202020204" pitchFamily="34" charset="0"/>
                <a:cs typeface="Arial" panose="020B0604020202020204" pitchFamily="34" charset="0"/>
              </a:rPr>
              <a:t>, que trouxe a forma de internalização dos tratados internacionais de direitos humanos, a questão se encerrou com relação aos novos tratados ratificados. Contudo, a </a:t>
            </a:r>
            <a:r>
              <a:rPr lang="pt-BR" dirty="0" err="1">
                <a:latin typeface="Arial" panose="020B0604020202020204" pitchFamily="34" charset="0"/>
                <a:cs typeface="Arial" panose="020B0604020202020204" pitchFamily="34" charset="0"/>
              </a:rPr>
              <a:t>CADH</a:t>
            </a:r>
            <a:r>
              <a:rPr lang="pt-BR" dirty="0">
                <a:latin typeface="Arial" panose="020B0604020202020204" pitchFamily="34" charset="0"/>
                <a:cs typeface="Arial" panose="020B0604020202020204" pitchFamily="34" charset="0"/>
              </a:rPr>
              <a:t> foi internalizada anteriormente, e de acordo com Piovesan, tinha status constitucional por força do §2º do art. 5º, uma vez que possuía conteúdo </a:t>
            </a:r>
            <a:r>
              <a:rPr lang="pt-BR" b="1" dirty="0">
                <a:latin typeface="Arial" panose="020B0604020202020204" pitchFamily="34" charset="0"/>
                <a:cs typeface="Arial" panose="020B0604020202020204" pitchFamily="34" charset="0"/>
              </a:rPr>
              <a:t>materialmente constitucional</a:t>
            </a:r>
            <a:r>
              <a:rPr lang="pt-BR" dirty="0">
                <a:latin typeface="Arial" panose="020B0604020202020204" pitchFamily="34" charset="0"/>
                <a:cs typeface="Arial" panose="020B0604020202020204" pitchFamily="34" charset="0"/>
              </a:rPr>
              <a:t>. O STF, no entanto, resolveu a questão no julgamento do </a:t>
            </a:r>
            <a:r>
              <a:rPr lang="pt-BR" dirty="0" err="1">
                <a:latin typeface="Arial" panose="020B0604020202020204" pitchFamily="34" charset="0"/>
                <a:cs typeface="Arial" panose="020B0604020202020204" pitchFamily="34" charset="0"/>
              </a:rPr>
              <a:t>REx</a:t>
            </a:r>
            <a:r>
              <a:rPr lang="pt-BR" dirty="0">
                <a:latin typeface="Arial" panose="020B0604020202020204" pitchFamily="34" charset="0"/>
                <a:cs typeface="Arial" panose="020B0604020202020204" pitchFamily="34" charset="0"/>
              </a:rPr>
              <a:t> 466.346/SP, reconhecendo o </a:t>
            </a:r>
            <a:r>
              <a:rPr lang="pt-BR" i="1" dirty="0">
                <a:latin typeface="Arial" panose="020B0604020202020204" pitchFamily="34" charset="0"/>
                <a:cs typeface="Arial" panose="020B0604020202020204" pitchFamily="34" charset="0"/>
              </a:rPr>
              <a:t>status</a:t>
            </a: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supralegal</a:t>
            </a:r>
            <a:r>
              <a:rPr lang="pt-BR" dirty="0">
                <a:latin typeface="Arial" panose="020B0604020202020204" pitchFamily="34" charset="0"/>
                <a:cs typeface="Arial" panose="020B0604020202020204" pitchFamily="34" charset="0"/>
              </a:rPr>
              <a:t>” dos tratados internacionais de direitos humanos internalizados antes da emenda 45. Sendo assim, </a:t>
            </a:r>
            <a:r>
              <a:rPr lang="pt-BR" b="1" dirty="0">
                <a:latin typeface="Arial" panose="020B0604020202020204" pitchFamily="34" charset="0"/>
                <a:cs typeface="Arial" panose="020B0604020202020204" pitchFamily="34" charset="0"/>
              </a:rPr>
              <a:t>prevalece a </a:t>
            </a:r>
            <a:r>
              <a:rPr lang="pt-BR" b="1" dirty="0" err="1">
                <a:latin typeface="Arial" panose="020B0604020202020204" pitchFamily="34" charset="0"/>
                <a:cs typeface="Arial" panose="020B0604020202020204" pitchFamily="34" charset="0"/>
              </a:rPr>
              <a:t>CADH</a:t>
            </a:r>
            <a:r>
              <a:rPr lang="pt-BR" b="1" dirty="0">
                <a:latin typeface="Arial" panose="020B0604020202020204" pitchFamily="34" charset="0"/>
                <a:cs typeface="Arial" panose="020B0604020202020204" pitchFamily="34" charset="0"/>
              </a:rPr>
              <a:t> face ao CPP</a:t>
            </a:r>
            <a:r>
              <a:rPr lang="pt-B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828269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85000" lnSpcReduction="20000"/>
          </a:bodyPr>
          <a:lstStyle/>
          <a:p>
            <a:pPr marL="0" indent="0" algn="just">
              <a:buNone/>
            </a:pPr>
            <a:r>
              <a:rPr lang="pt-BR" b="1" dirty="0">
                <a:latin typeface="Arial" panose="020B0604020202020204" pitchFamily="34" charset="0"/>
                <a:cs typeface="Arial" panose="020B0604020202020204" pitchFamily="34" charset="0"/>
              </a:rPr>
              <a:t>4.1. Imparcialidade do juízo</a:t>
            </a:r>
          </a:p>
          <a:p>
            <a:pPr lvl="0" algn="just"/>
            <a:r>
              <a:rPr lang="pt-BR" dirty="0">
                <a:latin typeface="Arial" panose="020B0604020202020204" pitchFamily="34" charset="0"/>
                <a:cs typeface="Arial" panose="020B0604020202020204" pitchFamily="34" charset="0"/>
              </a:rPr>
              <a:t>Previsto no art. 10 da </a:t>
            </a:r>
            <a:r>
              <a:rPr lang="pt-BR" dirty="0" err="1">
                <a:latin typeface="Arial" panose="020B0604020202020204" pitchFamily="34" charset="0"/>
                <a:cs typeface="Arial" panose="020B0604020202020204" pitchFamily="34" charset="0"/>
              </a:rPr>
              <a:t>DUDH</a:t>
            </a:r>
            <a:r>
              <a:rPr lang="pt-BR" dirty="0">
                <a:latin typeface="Arial" panose="020B0604020202020204" pitchFamily="34" charset="0"/>
                <a:cs typeface="Arial" panose="020B0604020202020204" pitchFamily="34" charset="0"/>
              </a:rPr>
              <a:t>, no art. 14.1 do Pacto Internacional de Direitos Civis e Políticos, e art. 8.1 da </a:t>
            </a:r>
            <a:r>
              <a:rPr lang="pt-BR" dirty="0" err="1">
                <a:latin typeface="Arial" panose="020B0604020202020204" pitchFamily="34" charset="0"/>
                <a:cs typeface="Arial" panose="020B0604020202020204" pitchFamily="34" charset="0"/>
              </a:rPr>
              <a:t>CADH</a:t>
            </a:r>
            <a:r>
              <a:rPr lang="pt-BR" dirty="0">
                <a:latin typeface="Arial" panose="020B0604020202020204" pitchFamily="34" charset="0"/>
                <a:cs typeface="Arial" panose="020B0604020202020204" pitchFamily="34" charset="0"/>
              </a:rPr>
              <a:t>.</a:t>
            </a:r>
          </a:p>
          <a:p>
            <a:pPr lvl="0" algn="just"/>
            <a:r>
              <a:rPr lang="pt-BR" dirty="0">
                <a:latin typeface="Arial" panose="020B0604020202020204" pitchFamily="34" charset="0"/>
                <a:cs typeface="Arial" panose="020B0604020202020204" pitchFamily="34" charset="0"/>
              </a:rPr>
              <a:t>A </a:t>
            </a:r>
            <a:r>
              <a:rPr lang="pt-BR" dirty="0" err="1">
                <a:latin typeface="Arial" panose="020B0604020202020204" pitchFamily="34" charset="0"/>
                <a:cs typeface="Arial" panose="020B0604020202020204" pitchFamily="34" charset="0"/>
              </a:rPr>
              <a:t>CF88</a:t>
            </a:r>
            <a:r>
              <a:rPr lang="pt-BR" dirty="0">
                <a:latin typeface="Arial" panose="020B0604020202020204" pitchFamily="34" charset="0"/>
                <a:cs typeface="Arial" panose="020B0604020202020204" pitchFamily="34" charset="0"/>
              </a:rPr>
              <a:t> não prevê expressamente esse princípio, mas é possível se extrair implicitamente, pois a </a:t>
            </a:r>
            <a:r>
              <a:rPr lang="pt-BR" dirty="0" err="1">
                <a:latin typeface="Arial" panose="020B0604020202020204" pitchFamily="34" charset="0"/>
                <a:cs typeface="Arial" panose="020B0604020202020204" pitchFamily="34" charset="0"/>
              </a:rPr>
              <a:t>CF</a:t>
            </a:r>
            <a:r>
              <a:rPr lang="pt-BR" dirty="0">
                <a:latin typeface="Arial" panose="020B0604020202020204" pitchFamily="34" charset="0"/>
                <a:cs typeface="Arial" panose="020B0604020202020204" pitchFamily="34" charset="0"/>
              </a:rPr>
              <a:t> prevê uma série de prerrogativas para assegurar a independência dos juízes (art. 95), como a vitaliciedade, inamovibilidade e irredutibilidade de vencimentos.</a:t>
            </a:r>
          </a:p>
          <a:p>
            <a:pPr lvl="0" algn="just"/>
            <a:r>
              <a:rPr lang="pt-BR" dirty="0">
                <a:latin typeface="Arial" panose="020B0604020202020204" pitchFamily="34" charset="0"/>
                <a:cs typeface="Arial" panose="020B0604020202020204" pitchFamily="34" charset="0"/>
              </a:rPr>
              <a:t>O que é um juiz imparcial? É quase impossível definir, mas há situações que permitem identificar ou suspeitar de sua parcialidade, como nos casos de </a:t>
            </a:r>
            <a:r>
              <a:rPr lang="pt-BR" b="1" dirty="0">
                <a:latin typeface="Arial" panose="020B0604020202020204" pitchFamily="34" charset="0"/>
                <a:cs typeface="Arial" panose="020B0604020202020204" pitchFamily="34" charset="0"/>
              </a:rPr>
              <a:t>suspeição</a:t>
            </a:r>
            <a:r>
              <a:rPr lang="pt-BR" dirty="0">
                <a:latin typeface="Arial" panose="020B0604020202020204" pitchFamily="34" charset="0"/>
                <a:cs typeface="Arial" panose="020B0604020202020204" pitchFamily="34" charset="0"/>
              </a:rPr>
              <a:t> e </a:t>
            </a:r>
            <a:r>
              <a:rPr lang="pt-BR" b="1" dirty="0">
                <a:latin typeface="Arial" panose="020B0604020202020204" pitchFamily="34" charset="0"/>
                <a:cs typeface="Arial" panose="020B0604020202020204" pitchFamily="34" charset="0"/>
              </a:rPr>
              <a:t>impedimento</a:t>
            </a:r>
            <a:r>
              <a:rPr lang="pt-BR" dirty="0">
                <a:latin typeface="Arial" panose="020B0604020202020204" pitchFamily="34" charset="0"/>
                <a:cs typeface="Arial" panose="020B0604020202020204" pitchFamily="34" charset="0"/>
              </a:rPr>
              <a:t>.</a:t>
            </a:r>
            <a:endParaRPr lang="pt-BR"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0471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92500" lnSpcReduction="10000"/>
          </a:bodyPr>
          <a:lstStyle/>
          <a:p>
            <a:pPr marL="0" indent="0" algn="just">
              <a:buNone/>
            </a:pPr>
            <a:r>
              <a:rPr lang="pt-BR" b="1" dirty="0">
                <a:latin typeface="Arial" panose="020B0604020202020204" pitchFamily="34" charset="0"/>
                <a:cs typeface="Arial" panose="020B0604020202020204" pitchFamily="34" charset="0"/>
              </a:rPr>
              <a:t>4.1. Imparcialidade do juízo</a:t>
            </a:r>
          </a:p>
          <a:p>
            <a:pPr lvl="0" algn="just"/>
            <a:r>
              <a:rPr lang="pt-BR" dirty="0">
                <a:latin typeface="Arial" panose="020B0604020202020204" pitchFamily="34" charset="0"/>
                <a:cs typeface="Arial" panose="020B0604020202020204" pitchFamily="34" charset="0"/>
              </a:rPr>
              <a:t>A imparcialidade do juiz diz respeito à pessoa do julgador e ao seu posicionamento psíquico em relação ao objeto do processo para além dos interesses das partes. </a:t>
            </a:r>
          </a:p>
          <a:p>
            <a:pPr lvl="0" algn="just"/>
            <a:r>
              <a:rPr lang="pt-BR" u="sng" dirty="0">
                <a:latin typeface="Arial" panose="020B0604020202020204" pitchFamily="34" charset="0"/>
                <a:cs typeface="Arial" panose="020B0604020202020204" pitchFamily="34" charset="0"/>
              </a:rPr>
              <a:t>Independência externa</a:t>
            </a:r>
            <a:r>
              <a:rPr lang="pt-BR" dirty="0">
                <a:latin typeface="Arial" panose="020B0604020202020204" pitchFamily="34" charset="0"/>
                <a:cs typeface="Arial" panose="020B0604020202020204" pitchFamily="34" charset="0"/>
              </a:rPr>
              <a:t>: independência do Poder Judiciário face aos outros poderes da República.</a:t>
            </a:r>
          </a:p>
          <a:p>
            <a:pPr lvl="0" algn="just"/>
            <a:r>
              <a:rPr lang="pt-BR" u="sng" dirty="0">
                <a:latin typeface="Arial" panose="020B0604020202020204" pitchFamily="34" charset="0"/>
                <a:cs typeface="Arial" panose="020B0604020202020204" pitchFamily="34" charset="0"/>
              </a:rPr>
              <a:t>Independência interna</a:t>
            </a:r>
            <a:r>
              <a:rPr lang="pt-BR" dirty="0">
                <a:latin typeface="Arial" panose="020B0604020202020204" pitchFamily="34" charset="0"/>
                <a:cs typeface="Arial" panose="020B0604020202020204" pitchFamily="34" charset="0"/>
              </a:rPr>
              <a:t>: independência dos juízes perante os demais órgãos do próprio Poder Judiciário. </a:t>
            </a:r>
          </a:p>
        </p:txBody>
      </p:sp>
    </p:spTree>
    <p:extLst>
      <p:ext uri="{BB962C8B-B14F-4D97-AF65-F5344CB8AC3E}">
        <p14:creationId xmlns:p14="http://schemas.microsoft.com/office/powerpoint/2010/main" val="4611068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a:bodyPr>
          <a:lstStyle/>
          <a:p>
            <a:pPr marL="0" indent="0">
              <a:buNone/>
            </a:pPr>
            <a:endParaRPr lang="pt-BR" dirty="0"/>
          </a:p>
        </p:txBody>
      </p:sp>
      <p:pic>
        <p:nvPicPr>
          <p:cNvPr id="5" name="Imagem 4">
            <a:extLst>
              <a:ext uri="{FF2B5EF4-FFF2-40B4-BE49-F238E27FC236}">
                <a16:creationId xmlns:a16="http://schemas.microsoft.com/office/drawing/2014/main" id="{DB6721CE-CCF3-4E80-BA43-C46EFC7330AD}"/>
              </a:ext>
            </a:extLst>
          </p:cNvPr>
          <p:cNvPicPr/>
          <p:nvPr/>
        </p:nvPicPr>
        <p:blipFill>
          <a:blip r:embed="rId2"/>
          <a:stretch>
            <a:fillRect/>
          </a:stretch>
        </p:blipFill>
        <p:spPr>
          <a:xfrm>
            <a:off x="899592" y="116632"/>
            <a:ext cx="7416824" cy="6741368"/>
          </a:xfrm>
          <a:prstGeom prst="rect">
            <a:avLst/>
          </a:prstGeom>
        </p:spPr>
      </p:pic>
    </p:spTree>
    <p:extLst>
      <p:ext uri="{BB962C8B-B14F-4D97-AF65-F5344CB8AC3E}">
        <p14:creationId xmlns:p14="http://schemas.microsoft.com/office/powerpoint/2010/main" val="20174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endParaRPr lang="pt-BR" dirty="0">
              <a:effectLst/>
              <a:latin typeface="Arial" panose="020B0604020202020204" pitchFamily="34" charset="0"/>
              <a:cs typeface="Arial" panose="020B0604020202020204" pitchFamily="34" charset="0"/>
            </a:endParaRPr>
          </a:p>
        </p:txBody>
      </p:sp>
      <p:pic>
        <p:nvPicPr>
          <p:cNvPr id="8" name="Espaço Reservado para Conteúdo 7">
            <a:extLst>
              <a:ext uri="{FF2B5EF4-FFF2-40B4-BE49-F238E27FC236}">
                <a16:creationId xmlns:a16="http://schemas.microsoft.com/office/drawing/2014/main" id="{6A6E05A1-7418-45E8-A767-EAF56EAE9F42}"/>
              </a:ext>
            </a:extLst>
          </p:cNvPr>
          <p:cNvPicPr>
            <a:picLocks noGrp="1" noChangeAspect="1"/>
          </p:cNvPicPr>
          <p:nvPr>
            <p:ph idx="1"/>
          </p:nvPr>
        </p:nvPicPr>
        <p:blipFill>
          <a:blip r:embed="rId2"/>
          <a:stretch>
            <a:fillRect/>
          </a:stretch>
        </p:blipFill>
        <p:spPr>
          <a:xfrm>
            <a:off x="227705" y="116632"/>
            <a:ext cx="8736783" cy="6850145"/>
          </a:xfrm>
          <a:prstGeom prst="rect">
            <a:avLst/>
          </a:prstGeom>
        </p:spPr>
      </p:pic>
    </p:spTree>
    <p:extLst>
      <p:ext uri="{BB962C8B-B14F-4D97-AF65-F5344CB8AC3E}">
        <p14:creationId xmlns:p14="http://schemas.microsoft.com/office/powerpoint/2010/main" val="11004372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C49C98-A386-498C-A03A-DB2480BD12EB}"/>
              </a:ext>
            </a:extLst>
          </p:cNvPr>
          <p:cNvSpPr>
            <a:spLocks noGrp="1"/>
          </p:cNvSpPr>
          <p:nvPr>
            <p:ph type="title"/>
          </p:nvPr>
        </p:nvSpPr>
        <p:spPr/>
        <p:txBody>
          <a:bodyPr/>
          <a:lstStyle/>
          <a:p>
            <a:endParaRPr lang="pt-BR"/>
          </a:p>
        </p:txBody>
      </p:sp>
      <p:pic>
        <p:nvPicPr>
          <p:cNvPr id="4" name="Espaço Reservado para Conteúdo 3">
            <a:extLst>
              <a:ext uri="{FF2B5EF4-FFF2-40B4-BE49-F238E27FC236}">
                <a16:creationId xmlns:a16="http://schemas.microsoft.com/office/drawing/2014/main" id="{738AB145-7692-4068-A136-5057F31526E4}"/>
              </a:ext>
            </a:extLst>
          </p:cNvPr>
          <p:cNvPicPr>
            <a:picLocks noGrp="1" noChangeAspect="1"/>
          </p:cNvPicPr>
          <p:nvPr>
            <p:ph idx="1"/>
          </p:nvPr>
        </p:nvPicPr>
        <p:blipFill>
          <a:blip r:embed="rId2"/>
          <a:stretch>
            <a:fillRect/>
          </a:stretch>
        </p:blipFill>
        <p:spPr>
          <a:xfrm>
            <a:off x="702427" y="0"/>
            <a:ext cx="7613990" cy="6815563"/>
          </a:xfrm>
          <a:prstGeom prst="rect">
            <a:avLst/>
          </a:prstGeom>
        </p:spPr>
      </p:pic>
    </p:spTree>
    <p:extLst>
      <p:ext uri="{BB962C8B-B14F-4D97-AF65-F5344CB8AC3E}">
        <p14:creationId xmlns:p14="http://schemas.microsoft.com/office/powerpoint/2010/main" val="3215641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7FA6D-90D2-4B5D-9E1E-F5D28CF97681}"/>
              </a:ext>
            </a:extLst>
          </p:cNvPr>
          <p:cNvSpPr>
            <a:spLocks noGrp="1"/>
          </p:cNvSpPr>
          <p:nvPr>
            <p:ph type="title"/>
          </p:nvPr>
        </p:nvSpPr>
        <p:spPr/>
        <p:txBody>
          <a:bodyPr/>
          <a:lstStyle/>
          <a:p>
            <a:endParaRPr lang="pt-BR"/>
          </a:p>
        </p:txBody>
      </p:sp>
      <p:pic>
        <p:nvPicPr>
          <p:cNvPr id="4" name="Espaço Reservado para Conteúdo 3">
            <a:extLst>
              <a:ext uri="{FF2B5EF4-FFF2-40B4-BE49-F238E27FC236}">
                <a16:creationId xmlns:a16="http://schemas.microsoft.com/office/drawing/2014/main" id="{F5A5D319-791D-4B8C-98B5-66DFDAF6066C}"/>
              </a:ext>
            </a:extLst>
          </p:cNvPr>
          <p:cNvPicPr>
            <a:picLocks noGrp="1" noChangeAspect="1"/>
          </p:cNvPicPr>
          <p:nvPr>
            <p:ph idx="1"/>
          </p:nvPr>
        </p:nvPicPr>
        <p:blipFill>
          <a:blip r:embed="rId2"/>
          <a:stretch>
            <a:fillRect/>
          </a:stretch>
        </p:blipFill>
        <p:spPr>
          <a:xfrm>
            <a:off x="354964" y="17268"/>
            <a:ext cx="8309700" cy="6850996"/>
          </a:xfrm>
          <a:prstGeom prst="rect">
            <a:avLst/>
          </a:prstGeom>
        </p:spPr>
      </p:pic>
    </p:spTree>
    <p:extLst>
      <p:ext uri="{BB962C8B-B14F-4D97-AF65-F5344CB8AC3E}">
        <p14:creationId xmlns:p14="http://schemas.microsoft.com/office/powerpoint/2010/main" val="1381816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a:bodyPr>
          <a:lstStyle/>
          <a:p>
            <a:pPr marL="0" indent="0" algn="just">
              <a:buNone/>
            </a:pPr>
            <a:r>
              <a:rPr lang="pt-BR" b="1" dirty="0">
                <a:latin typeface="Arial" panose="020B0604020202020204" pitchFamily="34" charset="0"/>
                <a:cs typeface="Arial" panose="020B0604020202020204" pitchFamily="34" charset="0"/>
              </a:rPr>
              <a:t>4.1. Imparcialidade do juízo</a:t>
            </a:r>
          </a:p>
          <a:p>
            <a:pPr marL="0" indent="0" algn="just">
              <a:buNone/>
            </a:pPr>
            <a:r>
              <a:rPr lang="pt-BR" u="sng" dirty="0">
                <a:latin typeface="Arial" panose="020B0604020202020204" pitchFamily="34" charset="0"/>
                <a:cs typeface="Arial" panose="020B0604020202020204" pitchFamily="34" charset="0"/>
              </a:rPr>
              <a:t>Teoria da aparência geral de imparcialidade do juiz</a:t>
            </a:r>
            <a:r>
              <a:rPr lang="pt-BR" dirty="0">
                <a:latin typeface="Arial" panose="020B0604020202020204" pitchFamily="34" charset="0"/>
                <a:cs typeface="Arial" panose="020B0604020202020204" pitchFamily="34" charset="0"/>
              </a:rPr>
              <a:t> </a:t>
            </a:r>
          </a:p>
          <a:p>
            <a:pPr marL="0" indent="0" algn="just">
              <a:buNone/>
            </a:pPr>
            <a:r>
              <a:rPr lang="en-GB" dirty="0">
                <a:latin typeface="Arial" panose="020B0604020202020204" pitchFamily="34" charset="0"/>
                <a:cs typeface="Arial" panose="020B0604020202020204" pitchFamily="34" charset="0"/>
              </a:rPr>
              <a:t>No </a:t>
            </a:r>
            <a:r>
              <a:rPr lang="en-GB" dirty="0" err="1">
                <a:latin typeface="Arial" panose="020B0604020202020204" pitchFamily="34" charset="0"/>
                <a:cs typeface="Arial" panose="020B0604020202020204" pitchFamily="34" charset="0"/>
              </a:rPr>
              <a:t>julgamento</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Caso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Delcourt</a:t>
            </a:r>
            <a:r>
              <a:rPr lang="en-GB" dirty="0">
                <a:latin typeface="Arial" panose="020B0604020202020204" pitchFamily="34" charset="0"/>
                <a:cs typeface="Arial" panose="020B0604020202020204" pitchFamily="34" charset="0"/>
              </a:rPr>
              <a:t> v. </a:t>
            </a:r>
            <a:r>
              <a:rPr lang="en-GB" dirty="0" err="1">
                <a:latin typeface="Arial" panose="020B0604020202020204" pitchFamily="34" charset="0"/>
                <a:cs typeface="Arial" panose="020B0604020202020204" pitchFamily="34" charset="0"/>
              </a:rPr>
              <a:t>Bélgica</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TEDH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utilizou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expressão</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justice must not only be done; it must also be seen to be done”. </a:t>
            </a:r>
            <a:endParaRPr lang="pt-BR" dirty="0">
              <a:latin typeface="Arial" panose="020B0604020202020204" pitchFamily="34" charset="0"/>
              <a:cs typeface="Arial" panose="020B0604020202020204" pitchFamily="34" charset="0"/>
            </a:endParaRPr>
          </a:p>
          <a:p>
            <a:pPr marL="0" lv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5048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a:bodyPr>
          <a:lstStyle/>
          <a:p>
            <a:pPr marL="0" lvl="0" indent="0">
              <a:buNone/>
            </a:pPr>
            <a:endParaRPr lang="pt-BR" dirty="0"/>
          </a:p>
        </p:txBody>
      </p:sp>
      <p:pic>
        <p:nvPicPr>
          <p:cNvPr id="5" name="Imagem 4" descr="https://cut.org.br/system/images/29b7d34f23ec93e6374c608f83ac3cb3.png">
            <a:extLst>
              <a:ext uri="{FF2B5EF4-FFF2-40B4-BE49-F238E27FC236}">
                <a16:creationId xmlns:a16="http://schemas.microsoft.com/office/drawing/2014/main" id="{F47A53E8-FB8E-46B7-A539-AB6334D199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613" y="692696"/>
            <a:ext cx="8946773" cy="5688632"/>
          </a:xfrm>
          <a:prstGeom prst="rect">
            <a:avLst/>
          </a:prstGeom>
          <a:noFill/>
          <a:ln>
            <a:noFill/>
          </a:ln>
        </p:spPr>
      </p:pic>
    </p:spTree>
    <p:extLst>
      <p:ext uri="{BB962C8B-B14F-4D97-AF65-F5344CB8AC3E}">
        <p14:creationId xmlns:p14="http://schemas.microsoft.com/office/powerpoint/2010/main" val="19539313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b="1" dirty="0">
                <a:latin typeface="Arial" panose="020B0604020202020204" pitchFamily="34" charset="0"/>
                <a:cs typeface="Arial" panose="020B0604020202020204" pitchFamily="34" charset="0"/>
              </a:rPr>
              <a:t>1. Fundamento do processo penal</a:t>
            </a:r>
            <a:endParaRPr lang="pt-BR"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p:txBody>
          <a:bodyPr>
            <a:normAutofit fontScale="92500" lnSpcReduction="20000"/>
          </a:bodyPr>
          <a:lstStyle/>
          <a:p>
            <a:pPr lvl="0" algn="just"/>
            <a:r>
              <a:rPr lang="pt-BR" dirty="0">
                <a:latin typeface="Arial" panose="020B0604020202020204" pitchFamily="34" charset="0"/>
                <a:cs typeface="Arial" panose="020B0604020202020204" pitchFamily="34" charset="0"/>
              </a:rPr>
              <a:t>Alguém que tenha praticado um crime não pode simplesmente assumir sua culpa e se entregar em um presídio para iniciar o cumprimento de uma pena sem que, para tanto, haja um devido processo penal.</a:t>
            </a:r>
          </a:p>
          <a:p>
            <a:pPr lvl="0" algn="just"/>
            <a:r>
              <a:rPr lang="pt-BR" dirty="0">
                <a:latin typeface="Arial" panose="020B0604020202020204" pitchFamily="34" charset="0"/>
                <a:cs typeface="Arial" panose="020B0604020202020204" pitchFamily="34" charset="0"/>
              </a:rPr>
              <a:t>O processo penal condiciona o exercício do poder punitivo, na medida em que só existirá uma pena após a observância das regras que compõem o devido processo penal. </a:t>
            </a:r>
          </a:p>
          <a:p>
            <a:pPr lvl="0" algn="just"/>
            <a:r>
              <a:rPr lang="pt-BR" b="1" dirty="0">
                <a:latin typeface="Arial" panose="020B0604020202020204" pitchFamily="34" charset="0"/>
                <a:cs typeface="Arial" panose="020B0604020202020204" pitchFamily="34" charset="0"/>
              </a:rPr>
              <a:t>O processo penal é ferramenta de proteção da liberdade individual</a:t>
            </a:r>
            <a:r>
              <a:rPr lang="pt-BR" dirty="0">
                <a:latin typeface="Arial" panose="020B0604020202020204" pitchFamily="34" charset="0"/>
                <a:cs typeface="Arial" panose="020B0604020202020204" pitchFamily="34" charset="0"/>
              </a:rPr>
              <a:t>.</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3447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347A0-1E9F-46F8-AA0C-1BEC5C8E473A}"/>
              </a:ext>
            </a:extLst>
          </p:cNvPr>
          <p:cNvSpPr>
            <a:spLocks noGrp="1"/>
          </p:cNvSpPr>
          <p:nvPr>
            <p:ph type="title"/>
          </p:nvPr>
        </p:nvSpPr>
        <p:spPr/>
        <p:txBody>
          <a:bodyPr/>
          <a:lstStyle/>
          <a:p>
            <a:endParaRPr lang="pt-BR">
              <a:latin typeface="Arial" panose="020B0604020202020204" pitchFamily="34" charset="0"/>
              <a:cs typeface="Arial" panose="020B0604020202020204" pitchFamily="34" charset="0"/>
            </a:endParaRPr>
          </a:p>
        </p:txBody>
      </p:sp>
      <p:sp>
        <p:nvSpPr>
          <p:cNvPr id="5" name="Espaço Reservado para Conteúdo 4">
            <a:extLst>
              <a:ext uri="{FF2B5EF4-FFF2-40B4-BE49-F238E27FC236}">
                <a16:creationId xmlns:a16="http://schemas.microsoft.com/office/drawing/2014/main" id="{F01AB509-7B4F-431C-A776-9353B5C33544}"/>
              </a:ext>
            </a:extLst>
          </p:cNvPr>
          <p:cNvSpPr>
            <a:spLocks noGrp="1"/>
          </p:cNvSpPr>
          <p:nvPr>
            <p:ph idx="1"/>
          </p:nvPr>
        </p:nvSpPr>
        <p:spPr/>
        <p:txBody>
          <a:bodyPr/>
          <a:lstStyle/>
          <a:p>
            <a:endParaRPr lang="pt-BR"/>
          </a:p>
        </p:txBody>
      </p:sp>
      <p:pic>
        <p:nvPicPr>
          <p:cNvPr id="1028" name="Picture 4" descr="http://partidocristao.com/wp-content/uploads/2016/12/MORO-AECIO-3.jpg">
            <a:extLst>
              <a:ext uri="{FF2B5EF4-FFF2-40B4-BE49-F238E27FC236}">
                <a16:creationId xmlns:a16="http://schemas.microsoft.com/office/drawing/2014/main" id="{2BD01F7A-F21D-4474-B5D2-1238A978B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7547" cy="798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1559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ECC6D-BD0F-447B-88F0-B0013B288F14}"/>
              </a:ext>
            </a:extLst>
          </p:cNvPr>
          <p:cNvSpPr>
            <a:spLocks noGrp="1"/>
          </p:cNvSpPr>
          <p:nvPr>
            <p:ph type="title"/>
          </p:nvPr>
        </p:nvSpPr>
        <p:spPr/>
        <p:txBody>
          <a:bodyPr/>
          <a:lstStyle/>
          <a:p>
            <a:endParaRPr lang="pt-BR">
              <a:latin typeface="Arial" panose="020B0604020202020204" pitchFamily="34" charset="0"/>
              <a:cs typeface="Arial" panose="020B0604020202020204" pitchFamily="34" charset="0"/>
            </a:endParaRPr>
          </a:p>
        </p:txBody>
      </p:sp>
      <p:pic>
        <p:nvPicPr>
          <p:cNvPr id="4" name="Espaço Reservado para Conteúdo 3">
            <a:extLst>
              <a:ext uri="{FF2B5EF4-FFF2-40B4-BE49-F238E27FC236}">
                <a16:creationId xmlns:a16="http://schemas.microsoft.com/office/drawing/2014/main" id="{D9B50F02-8799-48B4-BC1C-4C02B01A538B}"/>
              </a:ext>
            </a:extLst>
          </p:cNvPr>
          <p:cNvPicPr>
            <a:picLocks noGrp="1" noChangeAspect="1"/>
          </p:cNvPicPr>
          <p:nvPr>
            <p:ph idx="1"/>
          </p:nvPr>
        </p:nvPicPr>
        <p:blipFill>
          <a:blip r:embed="rId2"/>
          <a:stretch>
            <a:fillRect/>
          </a:stretch>
        </p:blipFill>
        <p:spPr>
          <a:xfrm>
            <a:off x="0" y="692696"/>
            <a:ext cx="9144000" cy="5242594"/>
          </a:xfrm>
          <a:prstGeom prst="rect">
            <a:avLst/>
          </a:prstGeom>
        </p:spPr>
      </p:pic>
    </p:spTree>
    <p:extLst>
      <p:ext uri="{BB962C8B-B14F-4D97-AF65-F5344CB8AC3E}">
        <p14:creationId xmlns:p14="http://schemas.microsoft.com/office/powerpoint/2010/main" val="35303373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77500" lnSpcReduction="20000"/>
          </a:bodyPr>
          <a:lstStyle/>
          <a:p>
            <a:pPr marL="0" indent="0" algn="just">
              <a:buNone/>
            </a:pPr>
            <a:r>
              <a:rPr lang="pt-BR" b="1" dirty="0">
                <a:latin typeface="Arial" panose="020B0604020202020204" pitchFamily="34" charset="0"/>
                <a:cs typeface="Arial" panose="020B0604020202020204" pitchFamily="34" charset="0"/>
              </a:rPr>
              <a:t>4.1. Imparcialidade do juízo</a:t>
            </a:r>
          </a:p>
          <a:p>
            <a:pPr marL="0" indent="0" algn="just">
              <a:buNone/>
            </a:pPr>
            <a:r>
              <a:rPr lang="pt-BR" u="sng" dirty="0">
                <a:latin typeface="Arial" panose="020B0604020202020204" pitchFamily="34" charset="0"/>
                <a:cs typeface="Arial" panose="020B0604020202020204" pitchFamily="34" charset="0"/>
              </a:rPr>
              <a:t>Teoria da aparência geral de imparcialidade do juiz</a:t>
            </a: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“Um julgamento que toda a sociedade acredite ter sido realizado por um juiz parcial será tão pernicioso e ilegítimo quanto um julgamento realizado perante um juiz intimamente comprometido com uma das partes. Consequentemente, </a:t>
            </a:r>
            <a:r>
              <a:rPr lang="pt-BR" b="1" dirty="0">
                <a:latin typeface="Arial" panose="020B0604020202020204" pitchFamily="34" charset="0"/>
                <a:cs typeface="Arial" panose="020B0604020202020204" pitchFamily="34" charset="0"/>
              </a:rPr>
              <a:t>tão importante quanto o juiz ser imparcial, é o juiz parecer ser imparcial</a:t>
            </a: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Se a sociedade não acredita que a justiça foi feita, porque ao acusado não foi assegurado um julgamento imparcial, o resultado de tal processo será ilegítimo e prejudicial ao Poder Judiciário</a:t>
            </a:r>
            <a:r>
              <a:rPr lang="pt-BR" dirty="0">
                <a:latin typeface="Arial" panose="020B0604020202020204" pitchFamily="34" charset="0"/>
                <a:cs typeface="Arial" panose="020B0604020202020204" pitchFamily="34" charset="0"/>
              </a:rPr>
              <a:t>. A sociedade não verá em tal sentença, pouco importando se absolutória ou condenatória, uma decisão justa.” (BADARÓ, 2012, p. 12)</a:t>
            </a:r>
          </a:p>
          <a:p>
            <a:pPr marL="0" lv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3594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70000" lnSpcReduction="20000"/>
          </a:bodyPr>
          <a:lstStyle/>
          <a:p>
            <a:pPr marL="0" indent="0" algn="just">
              <a:buNone/>
            </a:pPr>
            <a:r>
              <a:rPr lang="pt-BR" b="1" dirty="0">
                <a:latin typeface="Arial" panose="020B0604020202020204" pitchFamily="34" charset="0"/>
                <a:cs typeface="Arial" panose="020B0604020202020204" pitchFamily="34" charset="0"/>
              </a:rPr>
              <a:t>4.1. Imparcialidade do juízo</a:t>
            </a:r>
          </a:p>
          <a:p>
            <a:pPr marL="0" indent="0" algn="just">
              <a:buNone/>
            </a:pPr>
            <a:r>
              <a:rPr lang="pt-BR" u="sng" dirty="0">
                <a:latin typeface="Arial" panose="020B0604020202020204" pitchFamily="34" charset="0"/>
                <a:cs typeface="Arial" panose="020B0604020202020204" pitchFamily="34" charset="0"/>
              </a:rPr>
              <a:t>Teoria da dissonância cognitiva e a necessidade do juiz de garantia</a:t>
            </a: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quanto maior for o nível de conhecimento/envolvimento do juiz com a investigação preliminar e o próprio recebimento da acusação, menor é o interesse dele pelas perguntas que a defesa faz para a testemunha e (muito) mais provável é a frequência com que ele condenará. Toda pessoa procura um equilíbrio do seu sistema cognitivo, uma relação não contraditória. A tese da defesa gera uma relação contraditória com as hipóteses iniciais (acusatórias) e conduz à (molesta) dissonância cognitiva. Como consequência existe o efeito inércia ou perseverança, de autoconfirmação das hipóteses, por meio da busca seletiva de informações. (LOPES, 2016, p. 55)</a:t>
            </a:r>
          </a:p>
          <a:p>
            <a:pPr marL="0" lv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5833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33D254-BE6C-4804-9569-D65C6396E329}"/>
              </a:ext>
            </a:extLst>
          </p:cNvPr>
          <p:cNvSpPr>
            <a:spLocks noGrp="1"/>
          </p:cNvSpPr>
          <p:nvPr>
            <p:ph type="title"/>
          </p:nvPr>
        </p:nvSpPr>
        <p:spPr/>
        <p:txBody>
          <a:bodyPr/>
          <a:lstStyle/>
          <a:p>
            <a:endParaRPr lang="pt-BR">
              <a:latin typeface="Arial" panose="020B0604020202020204" pitchFamily="34" charset="0"/>
              <a:cs typeface="Arial" panose="020B0604020202020204" pitchFamily="34" charset="0"/>
            </a:endParaRPr>
          </a:p>
        </p:txBody>
      </p:sp>
      <p:pic>
        <p:nvPicPr>
          <p:cNvPr id="4" name="Espaço Reservado para Conteúdo 3">
            <a:extLst>
              <a:ext uri="{FF2B5EF4-FFF2-40B4-BE49-F238E27FC236}">
                <a16:creationId xmlns:a16="http://schemas.microsoft.com/office/drawing/2014/main" id="{B21D3E58-952B-49C4-AE6D-1C979BC8343D}"/>
              </a:ext>
            </a:extLst>
          </p:cNvPr>
          <p:cNvPicPr>
            <a:picLocks noGrp="1" noChangeAspect="1"/>
          </p:cNvPicPr>
          <p:nvPr>
            <p:ph idx="1"/>
          </p:nvPr>
        </p:nvPicPr>
        <p:blipFill>
          <a:blip r:embed="rId2"/>
          <a:stretch>
            <a:fillRect/>
          </a:stretch>
        </p:blipFill>
        <p:spPr>
          <a:xfrm>
            <a:off x="474441" y="188640"/>
            <a:ext cx="8149486" cy="6192688"/>
          </a:xfrm>
          <a:prstGeom prst="rect">
            <a:avLst/>
          </a:prstGeom>
        </p:spPr>
      </p:pic>
    </p:spTree>
    <p:extLst>
      <p:ext uri="{BB962C8B-B14F-4D97-AF65-F5344CB8AC3E}">
        <p14:creationId xmlns:p14="http://schemas.microsoft.com/office/powerpoint/2010/main" val="3019560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92500" lnSpcReduction="20000"/>
          </a:bodyPr>
          <a:lstStyle/>
          <a:p>
            <a:pPr marL="0" indent="0" algn="just">
              <a:buNone/>
            </a:pPr>
            <a:r>
              <a:rPr lang="pt-BR" b="1" dirty="0">
                <a:latin typeface="Arial" panose="020B0604020202020204" pitchFamily="34" charset="0"/>
                <a:cs typeface="Arial" panose="020B0604020202020204" pitchFamily="34" charset="0"/>
              </a:rPr>
              <a:t>4.2. Juiz natural</a:t>
            </a:r>
            <a:endParaRPr lang="pt-BR" dirty="0">
              <a:latin typeface="Arial" panose="020B0604020202020204" pitchFamily="34" charset="0"/>
              <a:cs typeface="Arial" panose="020B0604020202020204" pitchFamily="34" charset="0"/>
            </a:endParaRPr>
          </a:p>
          <a:p>
            <a:pPr marL="0" lvl="0" indent="0" algn="just">
              <a:buNone/>
            </a:pPr>
            <a:r>
              <a:rPr lang="pt-BR" dirty="0">
                <a:latin typeface="Arial" panose="020B0604020202020204" pitchFamily="34" charset="0"/>
                <a:cs typeface="Arial" panose="020B0604020202020204" pitchFamily="34" charset="0"/>
              </a:rPr>
              <a:t>Tríplice conteúdo do juiz natural (art. 5º, </a:t>
            </a:r>
            <a:r>
              <a:rPr lang="pt-BR" dirty="0" err="1">
                <a:latin typeface="Arial" panose="020B0604020202020204" pitchFamily="34" charset="0"/>
                <a:cs typeface="Arial" panose="020B0604020202020204" pitchFamily="34" charset="0"/>
              </a:rPr>
              <a:t>XXXII</a:t>
            </a:r>
            <a:r>
              <a:rPr lang="pt-BR" dirty="0">
                <a:latin typeface="Arial" panose="020B0604020202020204" pitchFamily="34" charset="0"/>
                <a:cs typeface="Arial" panose="020B0604020202020204" pitchFamily="34" charset="0"/>
              </a:rPr>
              <a:t> e </a:t>
            </a:r>
            <a:r>
              <a:rPr lang="pt-BR" dirty="0" err="1">
                <a:latin typeface="Arial" panose="020B0604020202020204" pitchFamily="34" charset="0"/>
                <a:cs typeface="Arial" panose="020B0604020202020204" pitchFamily="34" charset="0"/>
              </a:rPr>
              <a:t>LII</a:t>
            </a:r>
            <a:r>
              <a:rPr lang="pt-BR" dirty="0">
                <a:latin typeface="Arial" panose="020B0604020202020204" pitchFamily="34" charset="0"/>
                <a:cs typeface="Arial" panose="020B0604020202020204" pitchFamily="34" charset="0"/>
              </a:rPr>
              <a:t>):</a:t>
            </a:r>
          </a:p>
          <a:p>
            <a:pPr marL="0" indent="0" algn="just">
              <a:buNone/>
            </a:pPr>
            <a:r>
              <a:rPr lang="pt-BR" dirty="0">
                <a:latin typeface="Arial" panose="020B0604020202020204" pitchFamily="34" charset="0"/>
                <a:cs typeface="Arial" panose="020B0604020202020204" pitchFamily="34" charset="0"/>
              </a:rPr>
              <a:t>(a) garantia de juiz competente e anterior ao cometimento do crime (art. 5º inc. </a:t>
            </a:r>
            <a:r>
              <a:rPr lang="pt-BR" dirty="0" err="1">
                <a:latin typeface="Arial" panose="020B0604020202020204" pitchFamily="34" charset="0"/>
                <a:cs typeface="Arial" panose="020B0604020202020204" pitchFamily="34" charset="0"/>
              </a:rPr>
              <a:t>LIIII</a:t>
            </a:r>
            <a:r>
              <a:rPr lang="pt-BR" dirty="0">
                <a:latin typeface="Arial" panose="020B0604020202020204" pitchFamily="34" charset="0"/>
                <a:cs typeface="Arial" panose="020B0604020202020204" pitchFamily="34" charset="0"/>
              </a:rPr>
              <a:t>); Diante disso, ganha destaque as regras de fixação de competência possuem.</a:t>
            </a:r>
          </a:p>
          <a:p>
            <a:pPr marL="0" indent="0" algn="just">
              <a:buNone/>
            </a:pPr>
            <a:r>
              <a:rPr lang="pt-BR" dirty="0">
                <a:latin typeface="Arial" panose="020B0604020202020204" pitchFamily="34" charset="0"/>
                <a:cs typeface="Arial" panose="020B0604020202020204" pitchFamily="34" charset="0"/>
              </a:rPr>
              <a:t>(b) vedação do tribunal de exceção (art. 5º, inc. </a:t>
            </a:r>
            <a:r>
              <a:rPr lang="pt-BR" dirty="0" err="1">
                <a:latin typeface="Arial" panose="020B0604020202020204" pitchFamily="34" charset="0"/>
                <a:cs typeface="Arial" panose="020B0604020202020204" pitchFamily="34" charset="0"/>
              </a:rPr>
              <a:t>XXXVII</a:t>
            </a:r>
            <a:r>
              <a:rPr lang="pt-BR" dirty="0">
                <a:latin typeface="Arial" panose="020B0604020202020204" pitchFamily="34" charset="0"/>
                <a:cs typeface="Arial" panose="020B0604020202020204" pitchFamily="34" charset="0"/>
              </a:rPr>
              <a:t>).</a:t>
            </a:r>
          </a:p>
          <a:p>
            <a:pPr marL="0" indent="0" algn="just">
              <a:buNone/>
            </a:pPr>
            <a:r>
              <a:rPr lang="pt-BR" dirty="0">
                <a:latin typeface="Arial" panose="020B0604020202020204" pitchFamily="34" charset="0"/>
                <a:cs typeface="Arial" panose="020B0604020202020204" pitchFamily="34" charset="0"/>
              </a:rPr>
              <a:t>(c) proibição do juiz </a:t>
            </a:r>
            <a:r>
              <a:rPr lang="pt-BR" i="1" dirty="0">
                <a:latin typeface="Arial" panose="020B0604020202020204" pitchFamily="34" charset="0"/>
                <a:cs typeface="Arial" panose="020B0604020202020204" pitchFamily="34" charset="0"/>
              </a:rPr>
              <a:t>post </a:t>
            </a:r>
            <a:r>
              <a:rPr lang="pt-BR" i="1" dirty="0" err="1">
                <a:latin typeface="Arial" panose="020B0604020202020204" pitchFamily="34" charset="0"/>
                <a:cs typeface="Arial" panose="020B0604020202020204" pitchFamily="34" charset="0"/>
              </a:rPr>
              <a:t>factum</a:t>
            </a:r>
            <a:r>
              <a:rPr lang="pt-BR" i="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Ante exemplo: câmara para crimes das manifestações de junho 2013, DIPO e </a:t>
            </a:r>
            <a:r>
              <a:rPr lang="pt-BR" dirty="0" err="1">
                <a:latin typeface="Arial" panose="020B0604020202020204" pitchFamily="34" charset="0"/>
                <a:cs typeface="Arial" panose="020B0604020202020204" pitchFamily="34" charset="0"/>
              </a:rPr>
              <a:t>Deecrim</a:t>
            </a:r>
            <a:r>
              <a:rPr lang="pt-BR" dirty="0">
                <a:latin typeface="Arial" panose="020B0604020202020204" pitchFamily="34" charset="0"/>
                <a:cs typeface="Arial" panose="020B0604020202020204" pitchFamily="34" charset="0"/>
              </a:rPr>
              <a:t>.</a:t>
            </a:r>
          </a:p>
          <a:p>
            <a:pPr marL="0" lv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27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85000" lnSpcReduction="20000"/>
          </a:bodyPr>
          <a:lstStyle/>
          <a:p>
            <a:pPr marL="0" indent="0" algn="just">
              <a:buNone/>
            </a:pPr>
            <a:r>
              <a:rPr lang="pt-BR" b="1" dirty="0">
                <a:latin typeface="Arial" panose="020B0604020202020204" pitchFamily="34" charset="0"/>
                <a:cs typeface="Arial" panose="020B0604020202020204" pitchFamily="34" charset="0"/>
              </a:rPr>
              <a:t>4.3. Duração razoável do processo</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Não há previsão legal de prazo para duração máxima do processo.</a:t>
            </a:r>
          </a:p>
          <a:p>
            <a:pPr lvl="0" algn="just"/>
            <a:r>
              <a:rPr lang="pt-BR" dirty="0">
                <a:latin typeface="Arial" panose="020B0604020202020204" pitchFamily="34" charset="0"/>
                <a:cs typeface="Arial" panose="020B0604020202020204" pitchFamily="34" charset="0"/>
              </a:rPr>
              <a:t>Ser processado já é uma punição em si mesmo.</a:t>
            </a:r>
          </a:p>
          <a:p>
            <a:pPr marL="0" indent="0" algn="just">
              <a:buNone/>
            </a:pPr>
            <a:r>
              <a:rPr lang="pt-BR" dirty="0">
                <a:latin typeface="Arial" panose="020B0604020202020204" pitchFamily="34" charset="0"/>
                <a:cs typeface="Arial" panose="020B0604020202020204" pitchFamily="34" charset="0"/>
              </a:rPr>
              <a:t>“[...] </a:t>
            </a:r>
            <a:r>
              <a:rPr lang="pt-BR" u="sng" dirty="0">
                <a:latin typeface="Arial" panose="020B0604020202020204" pitchFamily="34" charset="0"/>
                <a:cs typeface="Arial" panose="020B0604020202020204" pitchFamily="34" charset="0"/>
              </a:rPr>
              <a:t>o processo penal já configura, em si mesmo, uma pena para o réu. Os rigores da persecução penal são deveras </a:t>
            </a:r>
            <a:r>
              <a:rPr lang="pt-BR" u="sng" dirty="0" err="1">
                <a:latin typeface="Arial" panose="020B0604020202020204" pitchFamily="34" charset="0"/>
                <a:cs typeface="Arial" panose="020B0604020202020204" pitchFamily="34" charset="0"/>
              </a:rPr>
              <a:t>estigmatizantes</a:t>
            </a:r>
            <a:r>
              <a:rPr lang="pt-BR" u="sng" dirty="0">
                <a:latin typeface="Arial" panose="020B0604020202020204" pitchFamily="34" charset="0"/>
                <a:cs typeface="Arial" panose="020B0604020202020204" pitchFamily="34" charset="0"/>
              </a:rPr>
              <a:t>, daí a necessidade de cuidado no seu trato. </a:t>
            </a:r>
            <a:r>
              <a:rPr lang="pt-BR" dirty="0">
                <a:latin typeface="Arial" panose="020B0604020202020204" pitchFamily="34" charset="0"/>
                <a:cs typeface="Arial" panose="020B0604020202020204" pitchFamily="34" charset="0"/>
              </a:rPr>
              <a:t>Desde que se optou por um modelo de Estado de cariz democrático, em que se assinala a dignidade da pessoa humana como seu fundamento, toda intervenção na esfera íntima do cidadão deve ser encarada como exceção.” (STJ. HC 59.257/RJ, Rel. Min. Maria Thereza de Assis Moura, Sexta Turma, DJ. 19 nov. 2007 p. 296)</a:t>
            </a:r>
          </a:p>
          <a:p>
            <a:pPr marL="0" indent="0">
              <a:buNone/>
            </a:pPr>
            <a:endParaRPr lang="pt-BR" dirty="0">
              <a:latin typeface="Arial" panose="020B0604020202020204" pitchFamily="34" charset="0"/>
              <a:cs typeface="Arial" panose="020B0604020202020204" pitchFamily="34" charset="0"/>
            </a:endParaRPr>
          </a:p>
          <a:p>
            <a:pPr marL="0" lv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930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a:bodyPr>
          <a:lstStyle/>
          <a:p>
            <a:pPr marL="0" indent="0" algn="just">
              <a:buNone/>
            </a:pPr>
            <a:r>
              <a:rPr lang="pt-BR" b="1" dirty="0">
                <a:latin typeface="Arial" panose="020B0604020202020204" pitchFamily="34" charset="0"/>
                <a:cs typeface="Arial" panose="020B0604020202020204" pitchFamily="34" charset="0"/>
              </a:rPr>
              <a:t>4.3. Duração razoável do processo</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Prazo sem sanção = ineficácia. </a:t>
            </a:r>
            <a:r>
              <a:rPr lang="pt-BR" dirty="0" err="1">
                <a:latin typeface="Arial" panose="020B0604020202020204" pitchFamily="34" charset="0"/>
                <a:cs typeface="Arial" panose="020B0604020202020204" pitchFamily="34" charset="0"/>
              </a:rPr>
              <a:t>Aury</a:t>
            </a:r>
            <a:r>
              <a:rPr lang="pt-BR" dirty="0">
                <a:latin typeface="Arial" panose="020B0604020202020204" pitchFamily="34" charset="0"/>
                <a:cs typeface="Arial" panose="020B0604020202020204" pitchFamily="34" charset="0"/>
              </a:rPr>
              <a:t> sustenta que adotou-se a “teoria do não prazo”.</a:t>
            </a:r>
          </a:p>
          <a:p>
            <a:pPr algn="just"/>
            <a:r>
              <a:rPr lang="pt-BR" dirty="0">
                <a:latin typeface="Arial" panose="020B0604020202020204" pitchFamily="34" charset="0"/>
                <a:cs typeface="Arial" panose="020B0604020202020204" pitchFamily="34" charset="0"/>
              </a:rPr>
              <a:t>Caso Ximenes Lopes. Foi a primeira Condenação do Brasil perante a Corte Interamericana de Direitos Humanos. Fixou parâmetros para a duração razoável do processo.</a:t>
            </a:r>
          </a:p>
          <a:p>
            <a:pPr marL="0" lv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852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a:bodyPr>
          <a:lstStyle/>
          <a:p>
            <a:pPr marL="0" indent="0" algn="just">
              <a:buNone/>
            </a:pPr>
            <a:r>
              <a:rPr lang="pt-BR" b="1" dirty="0">
                <a:latin typeface="Arial" panose="020B0604020202020204" pitchFamily="34" charset="0"/>
                <a:cs typeface="Arial" panose="020B0604020202020204" pitchFamily="34" charset="0"/>
              </a:rPr>
              <a:t>4.3. Duração razoável do processo</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A </a:t>
            </a:r>
            <a:r>
              <a:rPr lang="pt-BR" dirty="0" err="1">
                <a:latin typeface="Arial" panose="020B0604020202020204" pitchFamily="34" charset="0"/>
                <a:cs typeface="Arial" panose="020B0604020202020204" pitchFamily="34" charset="0"/>
              </a:rPr>
              <a:t>CtDH</a:t>
            </a:r>
            <a:r>
              <a:rPr lang="pt-BR" dirty="0">
                <a:latin typeface="Arial" panose="020B0604020202020204" pitchFamily="34" charset="0"/>
                <a:cs typeface="Arial" panose="020B0604020202020204" pitchFamily="34" charset="0"/>
              </a:rPr>
              <a:t> e o </a:t>
            </a:r>
            <a:r>
              <a:rPr lang="pt-BR" dirty="0" err="1">
                <a:latin typeface="Arial" panose="020B0604020202020204" pitchFamily="34" charset="0"/>
                <a:cs typeface="Arial" panose="020B0604020202020204" pitchFamily="34" charset="0"/>
              </a:rPr>
              <a:t>TEDH</a:t>
            </a:r>
            <a:r>
              <a:rPr lang="pt-BR" dirty="0">
                <a:latin typeface="Arial" panose="020B0604020202020204" pitchFamily="34" charset="0"/>
                <a:cs typeface="Arial" panose="020B0604020202020204" pitchFamily="34" charset="0"/>
              </a:rPr>
              <a:t> adotam três critérios para analisar a duração razoável do processo:</a:t>
            </a:r>
          </a:p>
          <a:p>
            <a:pPr marL="0" indent="0" algn="just">
              <a:buNone/>
            </a:pPr>
            <a:r>
              <a:rPr lang="pt-BR" dirty="0">
                <a:latin typeface="Arial" panose="020B0604020202020204" pitchFamily="34" charset="0"/>
                <a:cs typeface="Arial" panose="020B0604020202020204" pitchFamily="34" charset="0"/>
              </a:rPr>
              <a:t>a) complexidade do caso; </a:t>
            </a:r>
          </a:p>
          <a:p>
            <a:pPr marL="0" indent="0" algn="just">
              <a:buNone/>
            </a:pPr>
            <a:r>
              <a:rPr lang="pt-BR" dirty="0">
                <a:latin typeface="Arial" panose="020B0604020202020204" pitchFamily="34" charset="0"/>
                <a:cs typeface="Arial" panose="020B0604020202020204" pitchFamily="34" charset="0"/>
              </a:rPr>
              <a:t>b) atividade processual do interessado; </a:t>
            </a:r>
          </a:p>
          <a:p>
            <a:pPr marL="0" indent="0" algn="just">
              <a:buNone/>
            </a:pPr>
            <a:r>
              <a:rPr lang="pt-BR" dirty="0">
                <a:latin typeface="Arial" panose="020B0604020202020204" pitchFamily="34" charset="0"/>
                <a:cs typeface="Arial" panose="020B0604020202020204" pitchFamily="34" charset="0"/>
              </a:rPr>
              <a:t>c) conduta das autoridades judiciárias (polícia, Ministério Público, juízes e tribunais).</a:t>
            </a:r>
          </a:p>
          <a:p>
            <a:pPr marL="0" lv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2291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92500" lnSpcReduction="20000"/>
          </a:bodyPr>
          <a:lstStyle/>
          <a:p>
            <a:pPr marL="0" indent="0" algn="just">
              <a:buNone/>
            </a:pPr>
            <a:r>
              <a:rPr lang="pt-BR" b="1" dirty="0">
                <a:latin typeface="Arial" panose="020B0604020202020204" pitchFamily="34" charset="0"/>
                <a:cs typeface="Arial" panose="020B0604020202020204" pitchFamily="34" charset="0"/>
              </a:rPr>
              <a:t>4.3. Duração razoável do processo</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Em razão da jurisdicional, a Corte interamericana determinou que poderá se aplicar as seguintes soluções:</a:t>
            </a:r>
          </a:p>
          <a:p>
            <a:pPr marL="514350" lvl="0" indent="-514350" algn="just">
              <a:buFont typeface="+mj-lt"/>
              <a:buAutoNum type="alphaLcParenR"/>
            </a:pPr>
            <a:r>
              <a:rPr lang="pt-BR" dirty="0">
                <a:latin typeface="Arial" panose="020B0604020202020204" pitchFamily="34" charset="0"/>
                <a:cs typeface="Arial" panose="020B0604020202020204" pitchFamily="34" charset="0"/>
              </a:rPr>
              <a:t>compensação civil</a:t>
            </a:r>
          </a:p>
          <a:p>
            <a:pPr marL="514350" lvl="0" indent="-514350" algn="just">
              <a:buFont typeface="+mj-lt"/>
              <a:buAutoNum type="alphaLcParenR"/>
            </a:pPr>
            <a:r>
              <a:rPr lang="pt-BR" dirty="0">
                <a:latin typeface="Arial" panose="020B0604020202020204" pitchFamily="34" charset="0"/>
                <a:cs typeface="Arial" panose="020B0604020202020204" pitchFamily="34" charset="0"/>
              </a:rPr>
              <a:t>compensação penal (no caso do CP é art. 66 faculta essa possibilidade)</a:t>
            </a:r>
          </a:p>
          <a:p>
            <a:pPr marL="514350" lvl="0" indent="-514350" algn="just">
              <a:buFont typeface="+mj-lt"/>
              <a:buAutoNum type="alphaLcParenR"/>
            </a:pPr>
            <a:r>
              <a:rPr lang="pt-BR" dirty="0">
                <a:latin typeface="Arial" panose="020B0604020202020204" pitchFamily="34" charset="0"/>
                <a:cs typeface="Arial" panose="020B0604020202020204" pitchFamily="34" charset="0"/>
              </a:rPr>
              <a:t>compensação processual (com a extinção do processo, </a:t>
            </a:r>
            <a:r>
              <a:rPr lang="pt-BR" dirty="0" err="1">
                <a:latin typeface="Arial" panose="020B0604020202020204" pitchFamily="34" charset="0"/>
                <a:cs typeface="Arial" panose="020B0604020202020204" pitchFamily="34" charset="0"/>
              </a:rPr>
              <a:t>p.ex</a:t>
            </a:r>
            <a:r>
              <a:rPr lang="pt-BR" dirty="0">
                <a:latin typeface="Arial" panose="020B0604020202020204" pitchFamily="34" charset="0"/>
                <a:cs typeface="Arial" panose="020B0604020202020204" pitchFamily="34" charset="0"/>
              </a:rPr>
              <a:t>).</a:t>
            </a:r>
          </a:p>
          <a:p>
            <a:pPr marL="514350" lvl="0" indent="-514350" algn="just">
              <a:buFont typeface="+mj-lt"/>
              <a:buAutoNum type="alphaLcParenR"/>
            </a:pPr>
            <a:r>
              <a:rPr lang="pt-BR" dirty="0">
                <a:latin typeface="Arial" panose="020B0604020202020204" pitchFamily="34" charset="0"/>
                <a:cs typeface="Arial" panose="020B0604020202020204" pitchFamily="34" charset="0"/>
              </a:rPr>
              <a:t>punição administrativa ao servidor público responsável</a:t>
            </a:r>
          </a:p>
          <a:p>
            <a:pPr marL="0" lv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7158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b="1" dirty="0">
                <a:latin typeface="Arial" panose="020B0604020202020204" pitchFamily="34" charset="0"/>
                <a:cs typeface="Arial" panose="020B0604020202020204" pitchFamily="34" charset="0"/>
              </a:rPr>
              <a:t>1. Fundamento do processo penal</a:t>
            </a:r>
            <a:endParaRPr lang="pt-BR"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p:txBody>
          <a:bodyPr>
            <a:normAutofit fontScale="92500" lnSpcReduction="20000"/>
          </a:bodyPr>
          <a:lstStyle/>
          <a:p>
            <a:pPr lvl="0" algn="just"/>
            <a:r>
              <a:rPr lang="pt-BR" dirty="0">
                <a:latin typeface="Arial" panose="020B0604020202020204" pitchFamily="34" charset="0"/>
                <a:cs typeface="Arial" panose="020B0604020202020204" pitchFamily="34" charset="0"/>
              </a:rPr>
              <a:t>O processo penal é marcado pelo seu caráter instrumental como única forma para se aplicar uma pena. Por isso que </a:t>
            </a:r>
            <a:r>
              <a:rPr lang="pt-BR" b="1" dirty="0">
                <a:latin typeface="Arial" panose="020B0604020202020204" pitchFamily="34" charset="0"/>
                <a:cs typeface="Arial" panose="020B0604020202020204" pitchFamily="34" charset="0"/>
              </a:rPr>
              <a:t>forma é garantia</a:t>
            </a:r>
            <a:r>
              <a:rPr lang="pt-BR" dirty="0">
                <a:latin typeface="Arial" panose="020B0604020202020204" pitchFamily="34" charset="0"/>
                <a:cs typeface="Arial" panose="020B0604020202020204" pitchFamily="34" charset="0"/>
              </a:rPr>
              <a:t> e que o “princípio da instrumentalidade das formas” não é transponível ao processo penal.</a:t>
            </a:r>
          </a:p>
          <a:p>
            <a:pPr lvl="0" algn="just"/>
            <a:r>
              <a:rPr lang="pt-BR" dirty="0">
                <a:latin typeface="Arial" panose="020B0604020202020204" pitchFamily="34" charset="0"/>
                <a:cs typeface="Arial" panose="020B0604020202020204" pitchFamily="34" charset="0"/>
              </a:rPr>
              <a:t>Contudo, o processo penal não é mero instrumento a serviço do direito penal. O processo penal desempenha papel de limitar o direito penal e garantir os direitos fundamentais do indivíduo a ele submetido. </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4764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85000" lnSpcReduction="20000"/>
          </a:bodyPr>
          <a:lstStyle/>
          <a:p>
            <a:pPr marL="0" indent="0" algn="just">
              <a:buNone/>
            </a:pPr>
            <a:r>
              <a:rPr lang="pt-BR" b="1" dirty="0">
                <a:latin typeface="Arial" panose="020B0604020202020204" pitchFamily="34" charset="0"/>
                <a:cs typeface="Arial" panose="020B0604020202020204" pitchFamily="34" charset="0"/>
              </a:rPr>
              <a:t>4.4. Presunção de Inocência</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Previsto no art. 5º, inc. </a:t>
            </a:r>
            <a:r>
              <a:rPr lang="pt-BR" dirty="0" err="1">
                <a:latin typeface="Arial" panose="020B0604020202020204" pitchFamily="34" charset="0"/>
                <a:cs typeface="Arial" panose="020B0604020202020204" pitchFamily="34" charset="0"/>
              </a:rPr>
              <a:t>LVII</a:t>
            </a:r>
            <a:r>
              <a:rPr lang="pt-BR" dirty="0">
                <a:latin typeface="Arial" panose="020B0604020202020204" pitchFamily="34" charset="0"/>
                <a:cs typeface="Arial" panose="020B0604020202020204" pitchFamily="34" charset="0"/>
              </a:rPr>
              <a:t> da </a:t>
            </a:r>
            <a:r>
              <a:rPr lang="pt-BR" dirty="0" err="1">
                <a:latin typeface="Arial" panose="020B0604020202020204" pitchFamily="34" charset="0"/>
                <a:cs typeface="Arial" panose="020B0604020202020204" pitchFamily="34" charset="0"/>
              </a:rPr>
              <a:t>CF</a:t>
            </a:r>
            <a:r>
              <a:rPr lang="pt-BR" dirty="0">
                <a:latin typeface="Arial" panose="020B0604020202020204" pitchFamily="34" charset="0"/>
                <a:cs typeface="Arial" panose="020B0604020202020204" pitchFamily="34" charset="0"/>
              </a:rPr>
              <a:t>, que diz “ninguém será considerado culpado até o trânsito em julgado de sentença penal condenatória” </a:t>
            </a:r>
          </a:p>
          <a:p>
            <a:pPr lvl="0" algn="just"/>
            <a:r>
              <a:rPr lang="pt-BR" dirty="0">
                <a:latin typeface="Arial" panose="020B0604020202020204" pitchFamily="34" charset="0"/>
                <a:cs typeface="Arial" panose="020B0604020202020204" pitchFamily="34" charset="0"/>
              </a:rPr>
              <a:t>Prevista no art. 8.2 da </a:t>
            </a:r>
            <a:r>
              <a:rPr lang="pt-BR" dirty="0" err="1">
                <a:latin typeface="Arial" panose="020B0604020202020204" pitchFamily="34" charset="0"/>
                <a:cs typeface="Arial" panose="020B0604020202020204" pitchFamily="34" charset="0"/>
              </a:rPr>
              <a:t>CADH</a:t>
            </a:r>
            <a:r>
              <a:rPr lang="pt-BR" dirty="0">
                <a:latin typeface="Arial" panose="020B0604020202020204" pitchFamily="34" charset="0"/>
                <a:cs typeface="Arial" panose="020B0604020202020204" pitchFamily="34" charset="0"/>
              </a:rPr>
              <a:t> “Toda pessoa acusada de delito tem direito a que se presuma sua inocência enquanto não se comprove legalmente a sua culpa.”</a:t>
            </a:r>
          </a:p>
          <a:p>
            <a:pPr lvl="0" algn="just"/>
            <a:r>
              <a:rPr lang="pt-BR" dirty="0">
                <a:latin typeface="Arial" panose="020B0604020202020204" pitchFamily="34" charset="0"/>
                <a:cs typeface="Arial" panose="020B0604020202020204" pitchFamily="34" charset="0"/>
              </a:rPr>
              <a:t>Dimensão interna: estabelece que a carga probatória seja integralmente do acusador, impondo a aplicação do </a:t>
            </a:r>
            <a:r>
              <a:rPr lang="pt-BR" i="1" dirty="0">
                <a:latin typeface="Arial" panose="020B0604020202020204" pitchFamily="34" charset="0"/>
                <a:cs typeface="Arial" panose="020B0604020202020204" pitchFamily="34" charset="0"/>
              </a:rPr>
              <a:t>in dubio pro reo.</a:t>
            </a:r>
          </a:p>
          <a:p>
            <a:pPr lvl="0" algn="just"/>
            <a:r>
              <a:rPr lang="pt-BR" dirty="0">
                <a:latin typeface="Arial" panose="020B0604020202020204" pitchFamily="34" charset="0"/>
                <a:cs typeface="Arial" panose="020B0604020202020204" pitchFamily="34" charset="0"/>
              </a:rPr>
              <a:t>Dimensão externa: exige uma proteção contra a publicidade abusiva e a estigmatização do acusado.</a:t>
            </a:r>
          </a:p>
        </p:txBody>
      </p:sp>
    </p:spTree>
    <p:extLst>
      <p:ext uri="{BB962C8B-B14F-4D97-AF65-F5344CB8AC3E}">
        <p14:creationId xmlns:p14="http://schemas.microsoft.com/office/powerpoint/2010/main" val="6458751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92500" lnSpcReduction="20000"/>
          </a:bodyPr>
          <a:lstStyle/>
          <a:p>
            <a:pPr marL="0" indent="0" algn="just">
              <a:buNone/>
            </a:pPr>
            <a:r>
              <a:rPr lang="pt-BR" b="1" dirty="0">
                <a:latin typeface="Arial" panose="020B0604020202020204" pitchFamily="34" charset="0"/>
                <a:cs typeface="Arial" panose="020B0604020202020204" pitchFamily="34" charset="0"/>
              </a:rPr>
              <a:t>4.4. Presunção de Inocência</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Regra de tratamento: impõe que o acusado não deve ser tratado como se culpado fosse. Proibição do uso de algemas (</a:t>
            </a:r>
            <a:r>
              <a:rPr lang="pt-BR" dirty="0" err="1">
                <a:latin typeface="Arial" panose="020B0604020202020204" pitchFamily="34" charset="0"/>
                <a:cs typeface="Arial" panose="020B0604020202020204" pitchFamily="34" charset="0"/>
              </a:rPr>
              <a:t>SV11</a:t>
            </a:r>
            <a:r>
              <a:rPr lang="pt-BR" dirty="0">
                <a:latin typeface="Arial" panose="020B0604020202020204" pitchFamily="34" charset="0"/>
                <a:cs typeface="Arial" panose="020B0604020202020204" pitchFamily="34" charset="0"/>
              </a:rPr>
              <a:t> e art. 474, §3º do CPP), proteção à imagem, aplicação de medidas cautelares apenas quando estritamente necessário. </a:t>
            </a:r>
          </a:p>
          <a:p>
            <a:pPr lvl="0" algn="just"/>
            <a:r>
              <a:rPr lang="pt-BR" dirty="0">
                <a:latin typeface="Arial" panose="020B0604020202020204" pitchFamily="34" charset="0"/>
                <a:cs typeface="Arial" panose="020B0604020202020204" pitchFamily="34" charset="0"/>
              </a:rPr>
              <a:t>A virada jurisprudencial julgamento do HC 126.292/SP pelo STF.</a:t>
            </a:r>
          </a:p>
          <a:p>
            <a:pPr lvl="0" algn="just"/>
            <a:r>
              <a:rPr lang="pt-BR" dirty="0">
                <a:latin typeface="Arial" panose="020B0604020202020204" pitchFamily="34" charset="0"/>
                <a:cs typeface="Arial" panose="020B0604020202020204" pitchFamily="34" charset="0"/>
              </a:rPr>
              <a:t>A questão do art. 386 e a desnecessidade de provar as excludentes de antijuridicidade (causas de justificação). </a:t>
            </a:r>
          </a:p>
        </p:txBody>
      </p:sp>
    </p:spTree>
    <p:extLst>
      <p:ext uri="{BB962C8B-B14F-4D97-AF65-F5344CB8AC3E}">
        <p14:creationId xmlns:p14="http://schemas.microsoft.com/office/powerpoint/2010/main" val="34032623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92500" lnSpcReduction="10000"/>
          </a:bodyPr>
          <a:lstStyle/>
          <a:p>
            <a:pPr marL="0" indent="0" algn="just">
              <a:buNone/>
            </a:pPr>
            <a:r>
              <a:rPr lang="pt-BR" b="1" dirty="0">
                <a:latin typeface="Arial" panose="020B0604020202020204" pitchFamily="34" charset="0"/>
                <a:cs typeface="Arial" panose="020B0604020202020204" pitchFamily="34" charset="0"/>
              </a:rPr>
              <a:t>4.5. Contraditório e Ampla Defesa</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Previsto no art. 5º, </a:t>
            </a:r>
            <a:r>
              <a:rPr lang="pt-BR" dirty="0" err="1">
                <a:latin typeface="Arial" panose="020B0604020202020204" pitchFamily="34" charset="0"/>
                <a:cs typeface="Arial" panose="020B0604020202020204" pitchFamily="34" charset="0"/>
              </a:rPr>
              <a:t>LV</a:t>
            </a:r>
            <a:r>
              <a:rPr lang="pt-BR" dirty="0">
                <a:latin typeface="Arial" panose="020B0604020202020204" pitchFamily="34" charset="0"/>
                <a:cs typeface="Arial" panose="020B0604020202020204" pitchFamily="34" charset="0"/>
              </a:rPr>
              <a:t> da </a:t>
            </a:r>
            <a:r>
              <a:rPr lang="pt-BR" dirty="0" err="1">
                <a:latin typeface="Arial" panose="020B0604020202020204" pitchFamily="34" charset="0"/>
                <a:cs typeface="Arial" panose="020B0604020202020204" pitchFamily="34" charset="0"/>
              </a:rPr>
              <a:t>CF88</a:t>
            </a:r>
            <a:r>
              <a:rPr lang="pt-BR" dirty="0">
                <a:latin typeface="Arial" panose="020B0604020202020204" pitchFamily="34" charset="0"/>
                <a:cs typeface="Arial" panose="020B0604020202020204" pitchFamily="34" charset="0"/>
              </a:rPr>
              <a:t>.</a:t>
            </a:r>
          </a:p>
          <a:p>
            <a:pPr lvl="0" algn="just"/>
            <a:r>
              <a:rPr lang="pt-BR" dirty="0">
                <a:latin typeface="Arial" panose="020B0604020202020204" pitchFamily="34" charset="0"/>
                <a:cs typeface="Arial" panose="020B0604020202020204" pitchFamily="34" charset="0"/>
              </a:rPr>
              <a:t>Contraditório pode ser entendido como a oportunidade de tratamento e oportunidade para as partes. É preciso garantir o direito à informação (de toda acusação e dos elementos probatórios), bem como o direito à reação da parte, seja por meio de defesa técnica ou autodefesa.</a:t>
            </a:r>
          </a:p>
          <a:p>
            <a:pPr lvl="0" algn="just"/>
            <a:r>
              <a:rPr lang="pt-BR" dirty="0">
                <a:latin typeface="Arial" panose="020B0604020202020204" pitchFamily="34" charset="0"/>
                <a:cs typeface="Arial" panose="020B0604020202020204" pitchFamily="34" charset="0"/>
              </a:rPr>
              <a:t>O contraditório é o direito de ser informado e de participar do processo.</a:t>
            </a:r>
          </a:p>
        </p:txBody>
      </p:sp>
    </p:spTree>
    <p:extLst>
      <p:ext uri="{BB962C8B-B14F-4D97-AF65-F5344CB8AC3E}">
        <p14:creationId xmlns:p14="http://schemas.microsoft.com/office/powerpoint/2010/main" val="16301627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77500" lnSpcReduction="20000"/>
          </a:bodyPr>
          <a:lstStyle/>
          <a:p>
            <a:pPr marL="0" indent="0" algn="just">
              <a:buNone/>
            </a:pPr>
            <a:r>
              <a:rPr lang="pt-BR" b="1" dirty="0">
                <a:latin typeface="Arial" panose="020B0604020202020204" pitchFamily="34" charset="0"/>
                <a:cs typeface="Arial" panose="020B0604020202020204" pitchFamily="34" charset="0"/>
              </a:rPr>
              <a:t>4.5. Contraditório e Ampla Defesa</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O direito de defesa é entendido em uma dupla dimensão: defesa técnica, que é irrenunciável diante da presunção absoluta de hipossuficiência técnica do réu (</a:t>
            </a:r>
            <a:r>
              <a:rPr lang="pt-BR" dirty="0" err="1">
                <a:latin typeface="Arial" panose="020B0604020202020204" pitchFamily="34" charset="0"/>
                <a:cs typeface="Arial" panose="020B0604020202020204" pitchFamily="34" charset="0"/>
              </a:rPr>
              <a:t>arts</a:t>
            </a:r>
            <a:r>
              <a:rPr lang="pt-BR" dirty="0">
                <a:latin typeface="Arial" panose="020B0604020202020204" pitchFamily="34" charset="0"/>
                <a:cs typeface="Arial" panose="020B0604020202020204" pitchFamily="34" charset="0"/>
              </a:rPr>
              <a:t>. 261 do CPP; 5º, </a:t>
            </a:r>
            <a:r>
              <a:rPr lang="pt-BR" dirty="0" err="1">
                <a:latin typeface="Arial" panose="020B0604020202020204" pitchFamily="34" charset="0"/>
                <a:cs typeface="Arial" panose="020B0604020202020204" pitchFamily="34" charset="0"/>
              </a:rPr>
              <a:t>LXXIV</a:t>
            </a:r>
            <a:r>
              <a:rPr lang="pt-BR" dirty="0">
                <a:latin typeface="Arial" panose="020B0604020202020204" pitchFamily="34" charset="0"/>
                <a:cs typeface="Arial" panose="020B0604020202020204" pitchFamily="34" charset="0"/>
              </a:rPr>
              <a:t>, e 134 da CB; 8.2 da </a:t>
            </a:r>
            <a:r>
              <a:rPr lang="pt-BR" dirty="0" err="1">
                <a:latin typeface="Arial" panose="020B0604020202020204" pitchFamily="34" charset="0"/>
                <a:cs typeface="Arial" panose="020B0604020202020204" pitchFamily="34" charset="0"/>
              </a:rPr>
              <a:t>CADH</a:t>
            </a:r>
            <a:r>
              <a:rPr lang="pt-BR" dirty="0">
                <a:latin typeface="Arial" panose="020B0604020202020204" pitchFamily="34" charset="0"/>
                <a:cs typeface="Arial" panose="020B0604020202020204" pitchFamily="34" charset="0"/>
              </a:rPr>
              <a:t>); e também da autodefesa, que poderá ser positiva (quando réu ativamente produz a prova) ou negativa (direito ao silêncio - do art. 5º, </a:t>
            </a:r>
            <a:r>
              <a:rPr lang="pt-BR" dirty="0" err="1">
                <a:latin typeface="Arial" panose="020B0604020202020204" pitchFamily="34" charset="0"/>
                <a:cs typeface="Arial" panose="020B0604020202020204" pitchFamily="34" charset="0"/>
              </a:rPr>
              <a:t>LXIII</a:t>
            </a:r>
            <a:r>
              <a:rPr lang="pt-BR" dirty="0">
                <a:latin typeface="Arial" panose="020B0604020202020204" pitchFamily="34" charset="0"/>
                <a:cs typeface="Arial" panose="020B0604020202020204" pitchFamily="34" charset="0"/>
              </a:rPr>
              <a:t>, da CB; art. 186 do CPP E 8.2 “G” da </a:t>
            </a:r>
            <a:r>
              <a:rPr lang="pt-BR" dirty="0" err="1">
                <a:latin typeface="Arial" panose="020B0604020202020204" pitchFamily="34" charset="0"/>
                <a:cs typeface="Arial" panose="020B0604020202020204" pitchFamily="34" charset="0"/>
              </a:rPr>
              <a:t>CADH</a:t>
            </a:r>
            <a:r>
              <a:rPr lang="pt-BR" dirty="0">
                <a:latin typeface="Arial" panose="020B0604020202020204" pitchFamily="34" charset="0"/>
                <a:cs typeface="Arial" panose="020B0604020202020204" pitchFamily="34" charset="0"/>
              </a:rPr>
              <a:t>).</a:t>
            </a:r>
          </a:p>
          <a:p>
            <a:pPr algn="just"/>
            <a:r>
              <a:rPr lang="pt-BR" dirty="0">
                <a:latin typeface="Arial" panose="020B0604020202020204" pitchFamily="34" charset="0"/>
                <a:cs typeface="Arial" panose="020B0604020202020204" pitchFamily="34" charset="0"/>
              </a:rPr>
              <a:t>Súmula 523 do STF: “No processo penal a falta de defesa constitui nulidade absoluta, mas a sua deficiência só o anulará se houver prova de prejuízo para o réu”.</a:t>
            </a:r>
          </a:p>
          <a:p>
            <a:pPr lvl="0" algn="just"/>
            <a:r>
              <a:rPr lang="pt-BR" dirty="0">
                <a:latin typeface="Arial" panose="020B0604020202020204" pitchFamily="34" charset="0"/>
                <a:cs typeface="Arial" panose="020B0604020202020204" pitchFamily="34" charset="0"/>
              </a:rPr>
              <a:t>Lei 12.654/2012 e a coleta compulsória de material genético de suspeitos ou condenados. </a:t>
            </a:r>
          </a:p>
        </p:txBody>
      </p:sp>
    </p:spTree>
    <p:extLst>
      <p:ext uri="{BB962C8B-B14F-4D97-AF65-F5344CB8AC3E}">
        <p14:creationId xmlns:p14="http://schemas.microsoft.com/office/powerpoint/2010/main" val="27821785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85000" lnSpcReduction="20000"/>
          </a:bodyPr>
          <a:lstStyle/>
          <a:p>
            <a:pPr marL="0" indent="0" algn="just">
              <a:buNone/>
            </a:pPr>
            <a:r>
              <a:rPr lang="pt-BR" b="1" dirty="0">
                <a:latin typeface="Arial" panose="020B0604020202020204" pitchFamily="34" charset="0"/>
                <a:cs typeface="Arial" panose="020B0604020202020204" pitchFamily="34" charset="0"/>
              </a:rPr>
              <a:t>4.6. Motivação das decisões</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É denominada como </a:t>
            </a:r>
            <a:r>
              <a:rPr lang="pt-BR" b="1" dirty="0" err="1">
                <a:latin typeface="Arial" panose="020B0604020202020204" pitchFamily="34" charset="0"/>
                <a:cs typeface="Arial" panose="020B0604020202020204" pitchFamily="34" charset="0"/>
              </a:rPr>
              <a:t>metagarantia</a:t>
            </a:r>
            <a:r>
              <a:rPr lang="pt-BR" i="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na medida em que é uma garantia que garante as outras garantias. Não faz sentido garantir o contraditório se os argumentos trazidos pela defesa não forem enfrentados.</a:t>
            </a:r>
          </a:p>
          <a:p>
            <a:pPr lvl="0" algn="just"/>
            <a:r>
              <a:rPr lang="pt-BR" dirty="0">
                <a:latin typeface="Arial" panose="020B0604020202020204" pitchFamily="34" charset="0"/>
                <a:cs typeface="Arial" panose="020B0604020202020204" pitchFamily="34" charset="0"/>
              </a:rPr>
              <a:t>O juiz não é eleito pelo povo para exercer um dos poderes da República. Portanto, é a fundamentação que garante a racionalidade de suas decisões e a legitimidade do exercício da jurisdição.</a:t>
            </a:r>
          </a:p>
          <a:p>
            <a:pPr lvl="0" algn="just"/>
            <a:r>
              <a:rPr lang="pt-BR" dirty="0">
                <a:latin typeface="Arial" panose="020B0604020202020204" pitchFamily="34" charset="0"/>
                <a:cs typeface="Arial" panose="020B0604020202020204" pitchFamily="34" charset="0"/>
              </a:rPr>
              <a:t>O acusado tem o direito de saber como e por que está sendo condenado, inclusive para, posteriormente, exercer seu direito de recorrer. </a:t>
            </a:r>
          </a:p>
        </p:txBody>
      </p:sp>
    </p:spTree>
    <p:extLst>
      <p:ext uri="{BB962C8B-B14F-4D97-AF65-F5344CB8AC3E}">
        <p14:creationId xmlns:p14="http://schemas.microsoft.com/office/powerpoint/2010/main" val="39581476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92500" lnSpcReduction="20000"/>
          </a:bodyPr>
          <a:lstStyle/>
          <a:p>
            <a:pPr marL="0" indent="0" algn="just">
              <a:buNone/>
            </a:pPr>
            <a:r>
              <a:rPr lang="pt-BR" b="1" dirty="0">
                <a:latin typeface="Arial" panose="020B0604020202020204" pitchFamily="34" charset="0"/>
                <a:cs typeface="Arial" panose="020B0604020202020204" pitchFamily="34" charset="0"/>
              </a:rPr>
              <a:t>4.6. Motivação das decisões</a:t>
            </a:r>
            <a:endParaRPr lang="pt-BR" dirty="0">
              <a:latin typeface="Arial" panose="020B0604020202020204" pitchFamily="34" charset="0"/>
              <a:cs typeface="Arial" panose="020B0604020202020204" pitchFamily="34" charset="0"/>
            </a:endParaRPr>
          </a:p>
          <a:p>
            <a:pPr marL="0" lvl="0" indent="0" algn="just">
              <a:buNone/>
            </a:pPr>
            <a:r>
              <a:rPr lang="pt-BR" dirty="0">
                <a:latin typeface="Arial" panose="020B0604020202020204" pitchFamily="34" charset="0"/>
                <a:cs typeface="Arial" panose="020B0604020202020204" pitchFamily="34" charset="0"/>
              </a:rPr>
              <a:t>“Nesse contexto, a motivação serve para o controle da racionalidade da decisão judicial. Não se trata de gastar folhas e folhas para demonstrar erudição jurídica (e jurisprudencial) ou discutir obviedades. O mais importante é explicar o porquê da decisão, o que o levou a tal conclusão sobre a autoria e materialidade. A motivação sobre a matéria fática demonstra o saber que legitima o poder, pois a pena somente pode ser imposta a quem – racionalmente – pode ser considerado autor do fato criminoso imputado.” (LOPES, 2016, p. 84</a:t>
            </a:r>
          </a:p>
        </p:txBody>
      </p:sp>
    </p:spTree>
    <p:extLst>
      <p:ext uri="{BB962C8B-B14F-4D97-AF65-F5344CB8AC3E}">
        <p14:creationId xmlns:p14="http://schemas.microsoft.com/office/powerpoint/2010/main" val="7186217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4. Princípios e Garantias do Processo Penal</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85000" lnSpcReduction="10000"/>
          </a:bodyPr>
          <a:lstStyle/>
          <a:p>
            <a:pPr marL="0" indent="0" algn="just">
              <a:buNone/>
            </a:pPr>
            <a:r>
              <a:rPr lang="pt-BR" b="1" dirty="0">
                <a:latin typeface="Arial" panose="020B0604020202020204" pitchFamily="34" charset="0"/>
                <a:cs typeface="Arial" panose="020B0604020202020204" pitchFamily="34" charset="0"/>
              </a:rPr>
              <a:t>4.6. Motivação das decisões</a:t>
            </a:r>
            <a:endParaRPr lang="pt-BR" dirty="0">
              <a:latin typeface="Arial" panose="020B0604020202020204" pitchFamily="34" charset="0"/>
              <a:cs typeface="Arial" panose="020B0604020202020204" pitchFamily="34" charset="0"/>
            </a:endParaRPr>
          </a:p>
          <a:p>
            <a:pPr lvl="0" algn="just"/>
            <a:r>
              <a:rPr lang="pt-BR" dirty="0">
                <a:latin typeface="Arial" panose="020B0604020202020204" pitchFamily="34" charset="0"/>
                <a:cs typeface="Arial" panose="020B0604020202020204" pitchFamily="34" charset="0"/>
              </a:rPr>
              <a:t>O problema do recebimento da denúncia padrão.</a:t>
            </a:r>
          </a:p>
          <a:p>
            <a:pPr lvl="0" algn="just"/>
            <a:r>
              <a:rPr lang="pt-BR" dirty="0">
                <a:latin typeface="Arial" panose="020B0604020202020204" pitchFamily="34" charset="0"/>
                <a:cs typeface="Arial" panose="020B0604020202020204" pitchFamily="34" charset="0"/>
              </a:rPr>
              <a:t>A fundamentação </a:t>
            </a:r>
            <a:r>
              <a:rPr lang="pt-BR" i="1" dirty="0">
                <a:latin typeface="Arial" panose="020B0604020202020204" pitchFamily="34" charset="0"/>
                <a:cs typeface="Arial" panose="020B0604020202020204" pitchFamily="34" charset="0"/>
              </a:rPr>
              <a:t>per </a:t>
            </a:r>
            <a:r>
              <a:rPr lang="pt-BR" i="1" dirty="0" err="1">
                <a:latin typeface="Arial" panose="020B0604020202020204" pitchFamily="34" charset="0"/>
                <a:cs typeface="Arial" panose="020B0604020202020204" pitchFamily="34" charset="0"/>
              </a:rPr>
              <a:t>relationem</a:t>
            </a:r>
            <a:r>
              <a:rPr lang="pt-BR" i="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e o art. 252 do </a:t>
            </a:r>
            <a:r>
              <a:rPr lang="pt-BR" dirty="0" err="1">
                <a:latin typeface="Arial" panose="020B0604020202020204" pitchFamily="34" charset="0"/>
                <a:cs typeface="Arial" panose="020B0604020202020204" pitchFamily="34" charset="0"/>
              </a:rPr>
              <a:t>RITJSP</a:t>
            </a:r>
            <a:r>
              <a:rPr lang="pt-BR" dirty="0">
                <a:latin typeface="Arial" panose="020B0604020202020204" pitchFamily="34" charset="0"/>
                <a:cs typeface="Arial" panose="020B0604020202020204" pitchFamily="34" charset="0"/>
              </a:rPr>
              <a:t>. O STJ não admite a mera menção as fls. da fundamentação relacionada. O juiz ou tribunal tem de transcrever o trecho em sua própria decisão.</a:t>
            </a:r>
          </a:p>
          <a:p>
            <a:pPr lvl="0" algn="just"/>
            <a:r>
              <a:rPr lang="pt-BR" dirty="0">
                <a:latin typeface="Arial" panose="020B0604020202020204" pitchFamily="34" charset="0"/>
                <a:cs typeface="Arial" panose="020B0604020202020204" pitchFamily="34" charset="0"/>
              </a:rPr>
              <a:t>Direito de presença do réu preso, ainda que em outra comarca. Haverá nulidade quando o réu preso não for apresentado em audiência.</a:t>
            </a:r>
          </a:p>
          <a:p>
            <a:pPr lvl="0" algn="just"/>
            <a:r>
              <a:rPr lang="pt-BR" dirty="0">
                <a:latin typeface="Arial" panose="020B0604020202020204" pitchFamily="34" charset="0"/>
                <a:cs typeface="Arial" panose="020B0604020202020204" pitchFamily="34" charset="0"/>
              </a:rPr>
              <a:t>Por que o conselho de sentença no tribunal do júri não precisa fundamentar suas decisões?</a:t>
            </a:r>
          </a:p>
        </p:txBody>
      </p:sp>
    </p:spTree>
    <p:extLst>
      <p:ext uri="{BB962C8B-B14F-4D97-AF65-F5344CB8AC3E}">
        <p14:creationId xmlns:p14="http://schemas.microsoft.com/office/powerpoint/2010/main" val="23289595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5. Aplicação da Lei Processual Penal no Tempo e no Espaço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92500" lnSpcReduction="20000"/>
          </a:bodyPr>
          <a:lstStyle/>
          <a:p>
            <a:pPr marL="0" indent="0" algn="just">
              <a:buNone/>
            </a:pPr>
            <a:r>
              <a:rPr lang="pt-BR" b="1" dirty="0">
                <a:latin typeface="Arial" panose="020B0604020202020204" pitchFamily="34" charset="0"/>
                <a:cs typeface="Arial" panose="020B0604020202020204" pitchFamily="34" charset="0"/>
              </a:rPr>
              <a:t>5.1. Lei processual penal no tempo</a:t>
            </a:r>
          </a:p>
          <a:p>
            <a:pPr algn="just"/>
            <a:r>
              <a:rPr lang="pt-BR" dirty="0">
                <a:latin typeface="Arial" panose="020B0604020202020204" pitchFamily="34" charset="0"/>
                <a:cs typeface="Arial" panose="020B0604020202020204" pitchFamily="34" charset="0"/>
              </a:rPr>
              <a:t>Por força do art. 2º do CPP, vigora o princípio da imediatidade. </a:t>
            </a:r>
          </a:p>
          <a:p>
            <a:pPr algn="just"/>
            <a:r>
              <a:rPr lang="pt-BR" dirty="0">
                <a:latin typeface="Arial" panose="020B0604020202020204" pitchFamily="34" charset="0"/>
                <a:cs typeface="Arial" panose="020B0604020202020204" pitchFamily="34" charset="0"/>
              </a:rPr>
              <a:t>Posição tradicional da doutrina: independentemente da lei ser benéfica ou prejudicial ao réu, sempre será aplicada imediatamente.</a:t>
            </a:r>
            <a:r>
              <a:rPr lang="pt-BR" u="sng" dirty="0">
                <a:latin typeface="Arial" panose="020B0604020202020204" pitchFamily="34" charset="0"/>
                <a:cs typeface="Arial" panose="020B0604020202020204" pitchFamily="34" charset="0"/>
              </a:rPr>
              <a:t> </a:t>
            </a:r>
          </a:p>
          <a:p>
            <a:pPr algn="just"/>
            <a:r>
              <a:rPr lang="pt-BR" u="sng" dirty="0">
                <a:latin typeface="Arial" panose="020B0604020202020204" pitchFamily="34" charset="0"/>
                <a:cs typeface="Arial" panose="020B0604020202020204" pitchFamily="34" charset="0"/>
              </a:rPr>
              <a:t>Leis Processuais Penais Puras</a:t>
            </a:r>
            <a:r>
              <a:rPr lang="pt-BR" dirty="0">
                <a:latin typeface="Arial" panose="020B0604020202020204" pitchFamily="34" charset="0"/>
                <a:cs typeface="Arial" panose="020B0604020202020204" pitchFamily="34" charset="0"/>
              </a:rPr>
              <a:t>: regulam o início, o desenvolvimento e o fim do processo penal, como perícias, rol de testemunhas, ritos etc. Aplica-se o princípio da imediatidade e não têm efeito retroativo</a:t>
            </a:r>
          </a:p>
          <a:p>
            <a:pPr algn="just"/>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4081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5. Aplicação da Lei Processual Penal no Tempo e no Espaço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92500" lnSpcReduction="20000"/>
          </a:bodyPr>
          <a:lstStyle/>
          <a:p>
            <a:pPr algn="just"/>
            <a:r>
              <a:rPr lang="pt-BR" u="sng" dirty="0">
                <a:latin typeface="Arial" panose="020B0604020202020204" pitchFamily="34" charset="0"/>
                <a:cs typeface="Arial" panose="020B0604020202020204" pitchFamily="34" charset="0"/>
              </a:rPr>
              <a:t>Leis Processuais Penais Puras</a:t>
            </a:r>
            <a:r>
              <a:rPr lang="pt-BR" dirty="0">
                <a:latin typeface="Arial" panose="020B0604020202020204" pitchFamily="34" charset="0"/>
                <a:cs typeface="Arial" panose="020B0604020202020204" pitchFamily="34" charset="0"/>
              </a:rPr>
              <a:t>: regulam o início, o desenvolvimento e o fim do processo penal, como perícias, rol de testemunhas, ritos etc. Aplica-se o princípio da imediatidade e não têm efeito retroativo. </a:t>
            </a:r>
          </a:p>
          <a:p>
            <a:pPr algn="just"/>
            <a:r>
              <a:rPr lang="pt-BR" u="sng" dirty="0">
                <a:latin typeface="Arial" panose="020B0604020202020204" pitchFamily="34" charset="0"/>
                <a:cs typeface="Arial" panose="020B0604020202020204" pitchFamily="34" charset="0"/>
              </a:rPr>
              <a:t>Leis Mistas</a:t>
            </a:r>
            <a:r>
              <a:rPr lang="pt-BR" dirty="0">
                <a:latin typeface="Arial" panose="020B0604020202020204" pitchFamily="34" charset="0"/>
                <a:cs typeface="Arial" panose="020B0604020202020204" pitchFamily="34" charset="0"/>
              </a:rPr>
              <a:t>: possuem caracteres penais e processuais, visto que disciplinam um ato do processo, mas que diz respeito ao poder punitivo. Exemplos: normas que regulam ação penal, representação, perdão, renúncia, perempção, causas de extinção da punibilidade etc. Aplica-se a regra do direito penal da retroatividade da lei mais benigna.</a:t>
            </a:r>
          </a:p>
        </p:txBody>
      </p:sp>
    </p:spTree>
    <p:extLst>
      <p:ext uri="{BB962C8B-B14F-4D97-AF65-F5344CB8AC3E}">
        <p14:creationId xmlns:p14="http://schemas.microsoft.com/office/powerpoint/2010/main" val="12273144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5. Aplicação da Lei Processual Penal no Tempo e no Espaço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fontScale="92500" lnSpcReduction="20000"/>
          </a:bodyPr>
          <a:lstStyle/>
          <a:p>
            <a:pPr marL="0" indent="0" algn="just">
              <a:buNone/>
            </a:pPr>
            <a:r>
              <a:rPr lang="pt-BR" dirty="0">
                <a:latin typeface="Arial" panose="020B0604020202020204" pitchFamily="34" charset="0"/>
                <a:cs typeface="Arial" panose="020B0604020202020204" pitchFamily="34" charset="0"/>
              </a:rPr>
              <a:t>Posição </a:t>
            </a:r>
            <a:r>
              <a:rPr lang="pt-BR" dirty="0" err="1">
                <a:latin typeface="Arial" panose="020B0604020202020204" pitchFamily="34" charset="0"/>
                <a:cs typeface="Arial" panose="020B0604020202020204" pitchFamily="34" charset="0"/>
              </a:rPr>
              <a:t>Aury</a:t>
            </a:r>
            <a:r>
              <a:rPr lang="pt-BR" dirty="0">
                <a:latin typeface="Arial" panose="020B0604020202020204" pitchFamily="34" charset="0"/>
                <a:cs typeface="Arial" panose="020B0604020202020204" pitchFamily="34" charset="0"/>
              </a:rPr>
              <a:t>:</a:t>
            </a:r>
          </a:p>
          <a:p>
            <a:pPr marL="0" indent="0" algn="just">
              <a:buNone/>
            </a:pPr>
            <a:r>
              <a:rPr lang="pt-BR" dirty="0">
                <a:latin typeface="Arial" panose="020B0604020202020204" pitchFamily="34" charset="0"/>
                <a:cs typeface="Arial" panose="020B0604020202020204" pitchFamily="34" charset="0"/>
              </a:rPr>
              <a:t>“O gênero “lei penal” abrange as espécies lei penal material e lei penal processual, regidas pelo mesmo princípio constitucional da irretroatividade da lei mais gravosa e retroatividade da lei mais benigna. O caráter mais benigno ou mais gravoso é feito a partir da ampliação ou compressão da esfera de proteção constitucional. As normas meramente procedimentais, que não impliquem aumento ou diminuição de garantias, são consideradas de conteúdo neutro, sendo regidas, então, pelo princípio da imediatidade.” (LOPES, 2016, p. 94)</a:t>
            </a:r>
          </a:p>
        </p:txBody>
      </p:sp>
    </p:spTree>
    <p:extLst>
      <p:ext uri="{BB962C8B-B14F-4D97-AF65-F5344CB8AC3E}">
        <p14:creationId xmlns:p14="http://schemas.microsoft.com/office/powerpoint/2010/main" val="32924481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b="1" dirty="0">
                <a:latin typeface="Arial" panose="020B0604020202020204" pitchFamily="34" charset="0"/>
                <a:cs typeface="Arial" panose="020B0604020202020204" pitchFamily="34" charset="0"/>
              </a:rPr>
              <a:t>2. Objeto do processo penal </a:t>
            </a:r>
            <a:endParaRPr lang="pt-BR"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p:txBody>
          <a:bodyPr>
            <a:normAutofit fontScale="92500" lnSpcReduction="10000"/>
          </a:bodyPr>
          <a:lstStyle/>
          <a:p>
            <a:pPr lvl="0" algn="just"/>
            <a:r>
              <a:rPr lang="pt-BR" dirty="0">
                <a:latin typeface="Arial" panose="020B0604020202020204" pitchFamily="34" charset="0"/>
                <a:cs typeface="Arial" panose="020B0604020202020204" pitchFamily="34" charset="0"/>
              </a:rPr>
              <a:t>É o poder de proceder contra alguém (pretensão acusatória). </a:t>
            </a:r>
          </a:p>
          <a:p>
            <a:pPr lvl="0" algn="just"/>
            <a:r>
              <a:rPr lang="pt-BR" dirty="0">
                <a:latin typeface="Arial" panose="020B0604020202020204" pitchFamily="34" charset="0"/>
                <a:cs typeface="Arial" panose="020B0604020202020204" pitchFamily="34" charset="0"/>
              </a:rPr>
              <a:t>Isso porque não há lide (</a:t>
            </a:r>
            <a:r>
              <a:rPr lang="pt-BR" dirty="0" err="1">
                <a:latin typeface="Arial" panose="020B0604020202020204" pitchFamily="34" charset="0"/>
                <a:cs typeface="Arial" panose="020B0604020202020204" pitchFamily="34" charset="0"/>
              </a:rPr>
              <a:t>carnelutiana</a:t>
            </a:r>
            <a:r>
              <a:rPr lang="pt-BR" dirty="0">
                <a:latin typeface="Arial" panose="020B0604020202020204" pitchFamily="34" charset="0"/>
                <a:cs typeface="Arial" panose="020B0604020202020204" pitchFamily="34" charset="0"/>
              </a:rPr>
              <a:t>) no processo penal.</a:t>
            </a:r>
          </a:p>
          <a:p>
            <a:pPr lvl="0" algn="just"/>
            <a:r>
              <a:rPr lang="pt-BR" dirty="0">
                <a:latin typeface="Arial" panose="020B0604020202020204" pitchFamily="34" charset="0"/>
                <a:cs typeface="Arial" panose="020B0604020202020204" pitchFamily="34" charset="0"/>
              </a:rPr>
              <a:t>O MP não é “credor” da pena. O MP apenas possui pretensão processual. </a:t>
            </a:r>
          </a:p>
          <a:p>
            <a:pPr lvl="0" algn="just"/>
            <a:r>
              <a:rPr lang="pt-BR" dirty="0">
                <a:latin typeface="Arial" panose="020B0604020202020204" pitchFamily="34" charset="0"/>
                <a:cs typeface="Arial" panose="020B0604020202020204" pitchFamily="34" charset="0"/>
              </a:rPr>
              <a:t>A pretensão processual (</a:t>
            </a:r>
            <a:r>
              <a:rPr lang="pt-BR" b="1" dirty="0">
                <a:latin typeface="Arial" panose="020B0604020202020204" pitchFamily="34" charset="0"/>
                <a:cs typeface="Arial" panose="020B0604020202020204" pitchFamily="34" charset="0"/>
              </a:rPr>
              <a:t>pretensão acusatória</a:t>
            </a:r>
            <a:r>
              <a:rPr lang="pt-BR" dirty="0">
                <a:latin typeface="Arial" panose="020B0604020202020204" pitchFamily="34" charset="0"/>
                <a:cs typeface="Arial" panose="020B0604020202020204" pitchFamily="34" charset="0"/>
              </a:rPr>
              <a:t>) é composta de três elementos: </a:t>
            </a:r>
            <a:r>
              <a:rPr lang="pt-BR" dirty="0">
                <a:solidFill>
                  <a:schemeClr val="tx2">
                    <a:lumMod val="60000"/>
                    <a:lumOff val="40000"/>
                  </a:schemeClr>
                </a:solidFill>
                <a:latin typeface="Arial" panose="020B0604020202020204" pitchFamily="34" charset="0"/>
                <a:cs typeface="Arial" panose="020B0604020202020204" pitchFamily="34" charset="0"/>
              </a:rPr>
              <a:t>a) elemento objetivo; </a:t>
            </a:r>
            <a:r>
              <a:rPr lang="pt-BR" dirty="0">
                <a:solidFill>
                  <a:srgbClr val="00B050"/>
                </a:solidFill>
                <a:latin typeface="Arial" panose="020B0604020202020204" pitchFamily="34" charset="0"/>
                <a:cs typeface="Arial" panose="020B0604020202020204" pitchFamily="34" charset="0"/>
              </a:rPr>
              <a:t>b) elemento subjetivo</a:t>
            </a:r>
            <a:r>
              <a:rPr lang="pt-BR" dirty="0">
                <a:latin typeface="Arial" panose="020B0604020202020204" pitchFamily="34" charset="0"/>
                <a:cs typeface="Arial" panose="020B0604020202020204" pitchFamily="34" charset="0"/>
              </a:rPr>
              <a:t> e </a:t>
            </a:r>
            <a:r>
              <a:rPr lang="pt-BR" dirty="0">
                <a:solidFill>
                  <a:srgbClr val="FF0000"/>
                </a:solidFill>
                <a:latin typeface="Arial" panose="020B0604020202020204" pitchFamily="34" charset="0"/>
                <a:cs typeface="Arial" panose="020B0604020202020204" pitchFamily="34" charset="0"/>
              </a:rPr>
              <a:t>c) elemento de atividade.</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7091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5. Aplicação da Lei Processual Penal no Tempo e no Espaço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457200" y="1600200"/>
            <a:ext cx="8507288" cy="5069160"/>
          </a:xfrm>
        </p:spPr>
        <p:txBody>
          <a:bodyPr>
            <a:normAutofit/>
          </a:bodyPr>
          <a:lstStyle/>
          <a:p>
            <a:pPr marL="0" indent="0" algn="just">
              <a:buNone/>
            </a:pPr>
            <a:r>
              <a:rPr lang="pt-BR" b="1" dirty="0">
                <a:latin typeface="Arial" panose="020B0604020202020204" pitchFamily="34" charset="0"/>
                <a:cs typeface="Arial" panose="020B0604020202020204" pitchFamily="34" charset="0"/>
              </a:rPr>
              <a:t>5.2. Lei processual penal no espaço</a:t>
            </a:r>
          </a:p>
          <a:p>
            <a:pPr marL="0" indent="0" algn="just">
              <a:buNone/>
            </a:pPr>
            <a:r>
              <a:rPr lang="pt-BR" dirty="0">
                <a:latin typeface="Arial" panose="020B0604020202020204" pitchFamily="34" charset="0"/>
                <a:cs typeface="Arial" panose="020B0604020202020204" pitchFamily="34" charset="0"/>
              </a:rPr>
              <a:t>Vige o princípio da territorialidade do art. 1º do CPP, não havendo a mesma problemática do direito penal, que admite a extraterritorialidade. Assim, a lei penal pode ser aplicada fora do território nacional nos casos do art. 7º do CP, mas as leis processuais penais não podem, pois não possuem extraterritorialidade.</a:t>
            </a:r>
          </a:p>
        </p:txBody>
      </p:sp>
    </p:spTree>
    <p:extLst>
      <p:ext uri="{BB962C8B-B14F-4D97-AF65-F5344CB8AC3E}">
        <p14:creationId xmlns:p14="http://schemas.microsoft.com/office/powerpoint/2010/main" val="27322076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179512" y="260648"/>
            <a:ext cx="8784976" cy="6408712"/>
          </a:xfrm>
        </p:spPr>
        <p:txBody>
          <a:bodyPr>
            <a:noAutofit/>
          </a:bodyPr>
          <a:lstStyle/>
          <a:p>
            <a:pPr marL="0" indent="0" algn="just">
              <a:buNone/>
            </a:pPr>
            <a:r>
              <a:rPr lang="pt-BR" sz="2100" dirty="0">
                <a:latin typeface="Arial" panose="020B0604020202020204" pitchFamily="34" charset="0"/>
                <a:cs typeface="Arial" panose="020B0604020202020204" pitchFamily="34" charset="0"/>
              </a:rPr>
              <a:t>Princípios e garantias processuais penais fundamentais. </a:t>
            </a:r>
          </a:p>
          <a:p>
            <a:pPr marL="0" indent="0" algn="just">
              <a:buNone/>
            </a:pPr>
            <a:r>
              <a:rPr lang="pt-BR" sz="2100" dirty="0">
                <a:latin typeface="Arial" panose="020B0604020202020204" pitchFamily="34" charset="0"/>
                <a:cs typeface="Arial" panose="020B0604020202020204" pitchFamily="34" charset="0"/>
              </a:rPr>
              <a:t>a)O princípio do </a:t>
            </a:r>
            <a:r>
              <a:rPr lang="pt-BR" sz="2100" i="1" dirty="0" err="1">
                <a:latin typeface="Arial" panose="020B0604020202020204" pitchFamily="34" charset="0"/>
                <a:cs typeface="Arial" panose="020B0604020202020204" pitchFamily="34" charset="0"/>
              </a:rPr>
              <a:t>nemo</a:t>
            </a:r>
            <a:r>
              <a:rPr lang="pt-BR" sz="2100" i="1" dirty="0">
                <a:latin typeface="Arial" panose="020B0604020202020204" pitchFamily="34" charset="0"/>
                <a:cs typeface="Arial" panose="020B0604020202020204" pitchFamily="34" charset="0"/>
              </a:rPr>
              <a:t> </a:t>
            </a:r>
            <a:r>
              <a:rPr lang="pt-BR" sz="2100" i="1" dirty="0" err="1">
                <a:latin typeface="Arial" panose="020B0604020202020204" pitchFamily="34" charset="0"/>
                <a:cs typeface="Arial" panose="020B0604020202020204" pitchFamily="34" charset="0"/>
              </a:rPr>
              <a:t>tenetur</a:t>
            </a:r>
            <a:r>
              <a:rPr lang="pt-BR" sz="2100" i="1" dirty="0">
                <a:latin typeface="Arial" panose="020B0604020202020204" pitchFamily="34" charset="0"/>
                <a:cs typeface="Arial" panose="020B0604020202020204" pitchFamily="34" charset="0"/>
              </a:rPr>
              <a:t> </a:t>
            </a:r>
            <a:r>
              <a:rPr lang="pt-BR" sz="2100" dirty="0">
                <a:latin typeface="Arial" panose="020B0604020202020204" pitchFamily="34" charset="0"/>
                <a:cs typeface="Arial" panose="020B0604020202020204" pitchFamily="34" charset="0"/>
              </a:rPr>
              <a:t>se </a:t>
            </a:r>
            <a:r>
              <a:rPr lang="pt-BR" sz="2100" dirty="0" err="1">
                <a:latin typeface="Arial" panose="020B0604020202020204" pitchFamily="34" charset="0"/>
                <a:cs typeface="Arial" panose="020B0604020202020204" pitchFamily="34" charset="0"/>
              </a:rPr>
              <a:t>detegere</a:t>
            </a:r>
            <a:r>
              <a:rPr lang="pt-BR" sz="2100" dirty="0">
                <a:latin typeface="Arial" panose="020B0604020202020204" pitchFamily="34" charset="0"/>
                <a:cs typeface="Arial" panose="020B0604020202020204" pitchFamily="34" charset="0"/>
              </a:rPr>
              <a:t> é corolário da garantia constitucional do direito ao silêncio e impede que todo o acusado seja compelido a produzir ou contribuir com a formação de prova contrária ao seu interesse, salvo se não houver outro meio de produção de prova.</a:t>
            </a:r>
          </a:p>
          <a:p>
            <a:pPr marL="0" indent="0" algn="just">
              <a:buNone/>
            </a:pPr>
            <a:r>
              <a:rPr lang="pt-BR" sz="2100" dirty="0">
                <a:latin typeface="Arial" panose="020B0604020202020204" pitchFamily="34" charset="0"/>
                <a:cs typeface="Arial" panose="020B0604020202020204" pitchFamily="34" charset="0"/>
              </a:rPr>
              <a:t>b)Constitui nulidade relativa o desempenho de uma única defesa técnica para corréus em posições conflitantes, em razão de violação ao princípio da ampla defesa.</a:t>
            </a:r>
          </a:p>
          <a:p>
            <a:pPr marL="0" indent="0" algn="just">
              <a:buNone/>
            </a:pPr>
            <a:r>
              <a:rPr lang="pt-BR" sz="2100" dirty="0">
                <a:latin typeface="Arial" panose="020B0604020202020204" pitchFamily="34" charset="0"/>
                <a:cs typeface="Arial" panose="020B0604020202020204" pitchFamily="34" charset="0"/>
              </a:rPr>
              <a:t>c)A garantia constitucional da duração razoável do processo não se aplica ao inquérito policial por este tratar de procedimento administrativo, sendo garantia exclusiva do processo acusatório.</a:t>
            </a:r>
          </a:p>
          <a:p>
            <a:pPr marL="0" indent="0" algn="just">
              <a:buNone/>
            </a:pPr>
            <a:r>
              <a:rPr lang="pt-BR" sz="2100" dirty="0">
                <a:latin typeface="Arial" panose="020B0604020202020204" pitchFamily="34" charset="0"/>
                <a:cs typeface="Arial" panose="020B0604020202020204" pitchFamily="34" charset="0"/>
              </a:rPr>
              <a:t>d)O Superior Tribunal de Justiça vem admitindo a mitigação do princípio da identidade física do juiz nos casos de convocação, licença, promoção ou de outro motivo que impeça o juiz que tiver presidido a instrução de sentenciar o feito, aplicando, por analogia, a lei processual civil.</a:t>
            </a:r>
          </a:p>
          <a:p>
            <a:pPr marL="0" indent="0" algn="just">
              <a:buNone/>
            </a:pPr>
            <a:r>
              <a:rPr lang="pt-BR" sz="2100" dirty="0">
                <a:latin typeface="Arial" panose="020B0604020202020204" pitchFamily="34" charset="0"/>
                <a:cs typeface="Arial" panose="020B0604020202020204" pitchFamily="34" charset="0"/>
              </a:rPr>
              <a:t>e)A defesa técnica em processo penal, por ser garantia exclusiva do acusado, pode ser por ele renunciada, desde que haja expressa manifestação de vontade homologada pelo juiz competente.</a:t>
            </a:r>
          </a:p>
          <a:p>
            <a:pPr marL="0" indent="0" algn="just">
              <a:buNone/>
            </a:pPr>
            <a:r>
              <a:rPr lang="pt-BR" sz="2100" dirty="0">
                <a:latin typeface="Arial" panose="020B0604020202020204" pitchFamily="34" charset="0"/>
                <a:cs typeface="Arial" panose="020B0604020202020204" pitchFamily="34" charset="0"/>
              </a:rPr>
              <a:t>Gabarito: d. (</a:t>
            </a:r>
            <a:r>
              <a:rPr lang="pt-BR" sz="2100" dirty="0" err="1">
                <a:latin typeface="Arial" panose="020B0604020202020204" pitchFamily="34" charset="0"/>
                <a:cs typeface="Arial" panose="020B0604020202020204" pitchFamily="34" charset="0"/>
              </a:rPr>
              <a:t>DPE</a:t>
            </a:r>
            <a:r>
              <a:rPr lang="pt-BR" sz="2100" dirty="0">
                <a:latin typeface="Arial" panose="020B0604020202020204" pitchFamily="34" charset="0"/>
                <a:cs typeface="Arial" panose="020B0604020202020204" pitchFamily="34" charset="0"/>
              </a:rPr>
              <a:t>-SP 2012)</a:t>
            </a:r>
          </a:p>
        </p:txBody>
      </p:sp>
    </p:spTree>
    <p:extLst>
      <p:ext uri="{BB962C8B-B14F-4D97-AF65-F5344CB8AC3E}">
        <p14:creationId xmlns:p14="http://schemas.microsoft.com/office/powerpoint/2010/main" val="14485460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179512" y="260648"/>
            <a:ext cx="8784976" cy="6408712"/>
          </a:xfrm>
        </p:spPr>
        <p:txBody>
          <a:bodyPr>
            <a:noAutofit/>
          </a:bodyPr>
          <a:lstStyle/>
          <a:p>
            <a:pPr marL="0" indent="0">
              <a:buNone/>
            </a:pPr>
            <a:r>
              <a:rPr lang="pt-BR" sz="1900" dirty="0">
                <a:latin typeface="Arial" panose="020B0604020202020204" pitchFamily="34" charset="0"/>
                <a:cs typeface="Arial" panose="020B0604020202020204" pitchFamily="34" charset="0"/>
              </a:rPr>
              <a:t>Em relação aos sistemas processuais penais, é incorreto afirmar que:</a:t>
            </a:r>
          </a:p>
          <a:p>
            <a:pPr marL="0" indent="0">
              <a:buNone/>
            </a:pPr>
            <a:r>
              <a:rPr lang="pt-BR" sz="1900" dirty="0">
                <a:latin typeface="Arial" panose="020B0604020202020204" pitchFamily="34" charset="0"/>
                <a:cs typeface="Arial" panose="020B0604020202020204" pitchFamily="34" charset="0"/>
              </a:rPr>
              <a:t>a)de acordo com o segmento doutrinário que entende pela existência do sistema misto, ele também pode ser chamado de “sistema napoleônico”, em razão de sua vinculação histórica ao Código de Instrução Criminal francês de 1808.</a:t>
            </a:r>
          </a:p>
          <a:p>
            <a:pPr marL="0" indent="0">
              <a:buNone/>
            </a:pPr>
            <a:r>
              <a:rPr lang="pt-BR" sz="1900" dirty="0">
                <a:latin typeface="Arial" panose="020B0604020202020204" pitchFamily="34" charset="0"/>
                <a:cs typeface="Arial" panose="020B0604020202020204" pitchFamily="34" charset="0"/>
              </a:rPr>
              <a:t>b)o fato de o juiz, em caso de dúvida, somente poder produzir prova em favor do réu, e não em favor da acusação, é um elemento que, historicamente, esteve presente no processo penal integrante do sistema inquisitório, e nunca no processo penal integrante do sistema acusatório.</a:t>
            </a:r>
          </a:p>
          <a:p>
            <a:pPr marL="0" indent="0">
              <a:buNone/>
            </a:pPr>
            <a:r>
              <a:rPr lang="pt-BR" sz="1900" dirty="0">
                <a:latin typeface="Arial" panose="020B0604020202020204" pitchFamily="34" charset="0"/>
                <a:cs typeface="Arial" panose="020B0604020202020204" pitchFamily="34" charset="0"/>
              </a:rPr>
              <a:t>c)no processo penal integrante do sistema acusatório, o princípio do contraditório deverá incidir obrigatoriamente ao longo de todo o seu curso, não se admitindo seu afastamento em nenhuma hipótese antes da emissão de qualquer ato decisório, sob pena de cerceamento de defesa.</a:t>
            </a:r>
          </a:p>
          <a:p>
            <a:pPr marL="0" indent="0">
              <a:buNone/>
            </a:pPr>
            <a:r>
              <a:rPr lang="pt-BR" sz="1900" dirty="0">
                <a:latin typeface="Arial" panose="020B0604020202020204" pitchFamily="34" charset="0"/>
                <a:cs typeface="Arial" panose="020B0604020202020204" pitchFamily="34" charset="0"/>
              </a:rPr>
              <a:t>d)embora o sistema </a:t>
            </a:r>
            <a:r>
              <a:rPr lang="pt-BR" sz="1900" dirty="0" err="1">
                <a:latin typeface="Arial" panose="020B0604020202020204" pitchFamily="34" charset="0"/>
                <a:cs typeface="Arial" panose="020B0604020202020204" pitchFamily="34" charset="0"/>
              </a:rPr>
              <a:t>inquísitivo</a:t>
            </a:r>
            <a:r>
              <a:rPr lang="pt-BR" sz="1900" dirty="0">
                <a:latin typeface="Arial" panose="020B0604020202020204" pitchFamily="34" charset="0"/>
                <a:cs typeface="Arial" panose="020B0604020202020204" pitchFamily="34" charset="0"/>
              </a:rPr>
              <a:t> tenha se notabilizado pelo fato de o juiz igualmente poder apresentar uma acusação contra o réu, tal sistema não descarta a possibilidade de haver um acusador fisicamente diferente do julgador.</a:t>
            </a:r>
          </a:p>
          <a:p>
            <a:pPr marL="0" indent="0">
              <a:buNone/>
            </a:pPr>
            <a:r>
              <a:rPr lang="pt-BR" sz="1900" dirty="0">
                <a:latin typeface="Arial" panose="020B0604020202020204" pitchFamily="34" charset="0"/>
                <a:cs typeface="Arial" panose="020B0604020202020204" pitchFamily="34" charset="0"/>
              </a:rPr>
              <a:t>e)em nenhum momento, a Constituição Federal aponta expressamente qual o sistema processual adotado no Brasil, razão pela qual a indicação do sistema acusatório, como sendo o vigente em nosso país, decorre de interpretação doutrinária e jurisprudencial derivada dos princípios, direitos e garantias presentes em nossa Carta Maior</a:t>
            </a:r>
          </a:p>
          <a:p>
            <a:pPr marL="0" indent="0">
              <a:buNone/>
            </a:pPr>
            <a:r>
              <a:rPr lang="pt-BR" sz="1900" dirty="0">
                <a:latin typeface="Arial" panose="020B0604020202020204" pitchFamily="34" charset="0"/>
                <a:cs typeface="Arial" panose="020B0604020202020204" pitchFamily="34" charset="0"/>
              </a:rPr>
              <a:t>Gabarito C – </a:t>
            </a:r>
            <a:r>
              <a:rPr lang="pt-BR" sz="1900" dirty="0" err="1">
                <a:latin typeface="Arial" panose="020B0604020202020204" pitchFamily="34" charset="0"/>
                <a:cs typeface="Arial" panose="020B0604020202020204" pitchFamily="34" charset="0"/>
              </a:rPr>
              <a:t>DPE</a:t>
            </a:r>
            <a:r>
              <a:rPr lang="pt-BR" sz="1900" dirty="0">
                <a:latin typeface="Arial" panose="020B0604020202020204" pitchFamily="34" charset="0"/>
                <a:cs typeface="Arial" panose="020B0604020202020204" pitchFamily="34" charset="0"/>
              </a:rPr>
              <a:t>/PA 2015</a:t>
            </a:r>
          </a:p>
        </p:txBody>
      </p:sp>
    </p:spTree>
    <p:extLst>
      <p:ext uri="{BB962C8B-B14F-4D97-AF65-F5344CB8AC3E}">
        <p14:creationId xmlns:p14="http://schemas.microsoft.com/office/powerpoint/2010/main" val="16005984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179512" y="260648"/>
            <a:ext cx="8784976" cy="6408712"/>
          </a:xfrm>
        </p:spPr>
        <p:txBody>
          <a:bodyPr>
            <a:noAutofit/>
          </a:bodyPr>
          <a:lstStyle/>
          <a:p>
            <a:pPr marL="0" indent="0">
              <a:buNone/>
            </a:pPr>
            <a:r>
              <a:rPr lang="pt-BR" sz="3000" dirty="0">
                <a:latin typeface="Arial" panose="020B0604020202020204" pitchFamily="34" charset="0"/>
                <a:cs typeface="Arial" panose="020B0604020202020204" pitchFamily="34" charset="0"/>
              </a:rPr>
              <a:t>Quanto à eficácia temporal, a lei processual penal</a:t>
            </a:r>
          </a:p>
          <a:p>
            <a:pPr marL="0" indent="0">
              <a:buNone/>
            </a:pPr>
            <a:r>
              <a:rPr lang="pt-BR" sz="3000" dirty="0">
                <a:latin typeface="Arial" panose="020B0604020202020204" pitchFamily="34" charset="0"/>
                <a:cs typeface="Arial" panose="020B0604020202020204" pitchFamily="34" charset="0"/>
              </a:rPr>
              <a:t>a)aplica-se somente a fatos criminosos ocorridos após a sua vigência.</a:t>
            </a:r>
          </a:p>
          <a:p>
            <a:pPr marL="0" indent="0">
              <a:buNone/>
            </a:pPr>
            <a:r>
              <a:rPr lang="pt-BR" sz="3000" dirty="0">
                <a:latin typeface="Arial" panose="020B0604020202020204" pitchFamily="34" charset="0"/>
                <a:cs typeface="Arial" panose="020B0604020202020204" pitchFamily="34" charset="0"/>
              </a:rPr>
              <a:t>b)tem aplicação imediata, sem prejuízo da validade dos atos já realizados.</a:t>
            </a:r>
          </a:p>
          <a:p>
            <a:pPr marL="0" indent="0">
              <a:buNone/>
            </a:pPr>
            <a:r>
              <a:rPr lang="pt-BR" sz="3000" dirty="0">
                <a:latin typeface="Arial" panose="020B0604020202020204" pitchFamily="34" charset="0"/>
                <a:cs typeface="Arial" panose="020B0604020202020204" pitchFamily="34" charset="0"/>
              </a:rPr>
              <a:t>c)vigora desde logo, tendo sempre efeito retroativo. </a:t>
            </a:r>
          </a:p>
          <a:p>
            <a:pPr marL="0" indent="0">
              <a:buNone/>
            </a:pPr>
            <a:r>
              <a:rPr lang="pt-BR" sz="3000" dirty="0">
                <a:latin typeface="Arial" panose="020B0604020202020204" pitchFamily="34" charset="0"/>
                <a:cs typeface="Arial" panose="020B0604020202020204" pitchFamily="34" charset="0"/>
              </a:rPr>
              <a:t>d)tem aplicação imediata nos processos ainda não instruídos. </a:t>
            </a:r>
          </a:p>
          <a:p>
            <a:pPr marL="0" indent="0">
              <a:buNone/>
            </a:pPr>
            <a:r>
              <a:rPr lang="pt-BR" sz="3000" dirty="0">
                <a:latin typeface="Arial" panose="020B0604020202020204" pitchFamily="34" charset="0"/>
                <a:cs typeface="Arial" panose="020B0604020202020204" pitchFamily="34" charset="0"/>
              </a:rPr>
              <a:t>e)não tem aplicação imediata, salvo para beneficiar o acusado. </a:t>
            </a:r>
          </a:p>
          <a:p>
            <a:pPr marL="0" indent="0">
              <a:buNone/>
            </a:pPr>
            <a:r>
              <a:rPr lang="pt-BR" sz="3000" dirty="0">
                <a:latin typeface="Arial" panose="020B0604020202020204" pitchFamily="34" charset="0"/>
                <a:cs typeface="Arial" panose="020B0604020202020204" pitchFamily="34" charset="0"/>
              </a:rPr>
              <a:t>Gabarito: b. </a:t>
            </a:r>
            <a:r>
              <a:rPr lang="pt-BR" sz="3000" dirty="0" err="1">
                <a:latin typeface="Arial" panose="020B0604020202020204" pitchFamily="34" charset="0"/>
                <a:cs typeface="Arial" panose="020B0604020202020204" pitchFamily="34" charset="0"/>
              </a:rPr>
              <a:t>Dpe-mt</a:t>
            </a:r>
            <a:r>
              <a:rPr lang="pt-BR" sz="3000" dirty="0">
                <a:latin typeface="Arial" panose="020B0604020202020204" pitchFamily="34" charset="0"/>
                <a:cs typeface="Arial" panose="020B0604020202020204" pitchFamily="34" charset="0"/>
              </a:rPr>
              <a:t> 2016</a:t>
            </a:r>
          </a:p>
        </p:txBody>
      </p:sp>
    </p:spTree>
    <p:extLst>
      <p:ext uri="{BB962C8B-B14F-4D97-AF65-F5344CB8AC3E}">
        <p14:creationId xmlns:p14="http://schemas.microsoft.com/office/powerpoint/2010/main" val="1785260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a:xfrm>
            <a:off x="179512" y="260648"/>
            <a:ext cx="8784976" cy="6408712"/>
          </a:xfrm>
        </p:spPr>
        <p:txBody>
          <a:bodyPr>
            <a:noAutofit/>
          </a:bodyPr>
          <a:lstStyle/>
          <a:p>
            <a:pPr marL="0" indent="0">
              <a:buNone/>
            </a:pPr>
            <a:r>
              <a:rPr lang="pt-BR" sz="3000" dirty="0">
                <a:latin typeface="Arial" panose="020B0604020202020204" pitchFamily="34" charset="0"/>
                <a:cs typeface="Arial" panose="020B0604020202020204" pitchFamily="34" charset="0"/>
              </a:rPr>
              <a:t>Quanto à eficácia temporal, a lei processual penal</a:t>
            </a:r>
          </a:p>
          <a:p>
            <a:pPr marL="0" indent="0">
              <a:buNone/>
            </a:pPr>
            <a:r>
              <a:rPr lang="pt-BR" sz="3000" dirty="0">
                <a:latin typeface="Arial" panose="020B0604020202020204" pitchFamily="34" charset="0"/>
                <a:cs typeface="Arial" panose="020B0604020202020204" pitchFamily="34" charset="0"/>
              </a:rPr>
              <a:t>a)aplica-se somente a fatos criminosos ocorridos após a sua vigência.</a:t>
            </a:r>
          </a:p>
          <a:p>
            <a:pPr marL="0" indent="0">
              <a:buNone/>
            </a:pPr>
            <a:r>
              <a:rPr lang="pt-BR" sz="3000" dirty="0">
                <a:latin typeface="Arial" panose="020B0604020202020204" pitchFamily="34" charset="0"/>
                <a:cs typeface="Arial" panose="020B0604020202020204" pitchFamily="34" charset="0"/>
              </a:rPr>
              <a:t>b)tem aplicação imediata, sem prejuízo da validade dos atos já realizados.</a:t>
            </a:r>
          </a:p>
          <a:p>
            <a:pPr marL="0" indent="0">
              <a:buNone/>
            </a:pPr>
            <a:r>
              <a:rPr lang="pt-BR" sz="3000" dirty="0">
                <a:latin typeface="Arial" panose="020B0604020202020204" pitchFamily="34" charset="0"/>
                <a:cs typeface="Arial" panose="020B0604020202020204" pitchFamily="34" charset="0"/>
              </a:rPr>
              <a:t>c)vigora desde logo, tendo sempre efeito retroativo. </a:t>
            </a:r>
          </a:p>
          <a:p>
            <a:pPr marL="0" indent="0">
              <a:buNone/>
            </a:pPr>
            <a:r>
              <a:rPr lang="pt-BR" sz="3000" dirty="0">
                <a:latin typeface="Arial" panose="020B0604020202020204" pitchFamily="34" charset="0"/>
                <a:cs typeface="Arial" panose="020B0604020202020204" pitchFamily="34" charset="0"/>
              </a:rPr>
              <a:t>d)tem aplicação imediata nos processos ainda não instruídos. </a:t>
            </a:r>
          </a:p>
          <a:p>
            <a:pPr marL="0" indent="0">
              <a:buNone/>
            </a:pPr>
            <a:r>
              <a:rPr lang="pt-BR" sz="3000" dirty="0">
                <a:latin typeface="Arial" panose="020B0604020202020204" pitchFamily="34" charset="0"/>
                <a:cs typeface="Arial" panose="020B0604020202020204" pitchFamily="34" charset="0"/>
              </a:rPr>
              <a:t>e)não tem aplicação imediata, salvo para beneficiar o acusado. </a:t>
            </a:r>
          </a:p>
          <a:p>
            <a:pPr marL="0" indent="0">
              <a:buNone/>
            </a:pPr>
            <a:r>
              <a:rPr lang="pt-BR" sz="3000" dirty="0">
                <a:latin typeface="Arial" panose="020B0604020202020204" pitchFamily="34" charset="0"/>
                <a:cs typeface="Arial" panose="020B0604020202020204" pitchFamily="34" charset="0"/>
              </a:rPr>
              <a:t>Gabarito: b. </a:t>
            </a:r>
            <a:r>
              <a:rPr lang="pt-BR" sz="3000" dirty="0" err="1">
                <a:latin typeface="Arial" panose="020B0604020202020204" pitchFamily="34" charset="0"/>
                <a:cs typeface="Arial" panose="020B0604020202020204" pitchFamily="34" charset="0"/>
              </a:rPr>
              <a:t>Dpe-mt</a:t>
            </a:r>
            <a:r>
              <a:rPr lang="pt-BR" sz="3000" dirty="0">
                <a:latin typeface="Arial" panose="020B0604020202020204" pitchFamily="34" charset="0"/>
                <a:cs typeface="Arial" panose="020B0604020202020204" pitchFamily="34" charset="0"/>
              </a:rPr>
              <a:t> 2016</a:t>
            </a:r>
          </a:p>
        </p:txBody>
      </p:sp>
    </p:spTree>
    <p:extLst>
      <p:ext uri="{BB962C8B-B14F-4D97-AF65-F5344CB8AC3E}">
        <p14:creationId xmlns:p14="http://schemas.microsoft.com/office/powerpoint/2010/main" val="33359227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b="1" dirty="0">
                <a:latin typeface="Arial" panose="020B0604020202020204" pitchFamily="34" charset="0"/>
                <a:cs typeface="Arial" panose="020B0604020202020204" pitchFamily="34" charset="0"/>
              </a:rPr>
              <a:t>2. Objeto do processo penal </a:t>
            </a:r>
            <a:endParaRPr lang="pt-BR"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p:txBody>
          <a:bodyPr>
            <a:normAutofit fontScale="85000" lnSpcReduction="10000"/>
          </a:bodyPr>
          <a:lstStyle/>
          <a:p>
            <a:pPr marL="514350" lvl="0" indent="-514350" algn="just">
              <a:buFont typeface="+mj-lt"/>
              <a:buAutoNum type="alphaUcPeriod"/>
            </a:pPr>
            <a:r>
              <a:rPr lang="pt-BR" b="1" dirty="0">
                <a:latin typeface="Arial" panose="020B0604020202020204" pitchFamily="34" charset="0"/>
                <a:cs typeface="Arial" panose="020B0604020202020204" pitchFamily="34" charset="0"/>
              </a:rPr>
              <a:t>Elemento objetivo</a:t>
            </a:r>
            <a:r>
              <a:rPr lang="pt-BR" dirty="0">
                <a:latin typeface="Arial" panose="020B0604020202020204" pitchFamily="34" charset="0"/>
                <a:cs typeface="Arial" panose="020B0604020202020204" pitchFamily="34" charset="0"/>
              </a:rPr>
              <a:t>: o suposto fato punível (conduta típica, antijurídica e culpável)</a:t>
            </a:r>
          </a:p>
          <a:p>
            <a:pPr marL="514350" lvl="0" indent="-514350" algn="just">
              <a:buFont typeface="+mj-lt"/>
              <a:buAutoNum type="alphaUcPeriod"/>
            </a:pPr>
            <a:r>
              <a:rPr lang="pt-BR" b="1" dirty="0">
                <a:latin typeface="Arial" panose="020B0604020202020204" pitchFamily="34" charset="0"/>
                <a:cs typeface="Arial" panose="020B0604020202020204" pitchFamily="34" charset="0"/>
              </a:rPr>
              <a:t>Elemento subjetivo:</a:t>
            </a:r>
            <a:r>
              <a:rPr lang="pt-BR" dirty="0">
                <a:latin typeface="Arial" panose="020B0604020202020204" pitchFamily="34" charset="0"/>
                <a:cs typeface="Arial" panose="020B0604020202020204" pitchFamily="34" charset="0"/>
              </a:rPr>
              <a:t> o acusador (que exerce a pretensão) e o acusado (aquele que resiste).</a:t>
            </a:r>
          </a:p>
          <a:p>
            <a:pPr marL="514350" lvl="0" indent="-514350" algn="just">
              <a:buFont typeface="+mj-lt"/>
              <a:buAutoNum type="alphaUcPeriod"/>
            </a:pPr>
            <a:r>
              <a:rPr lang="pt-BR" b="1" dirty="0">
                <a:latin typeface="Arial" panose="020B0604020202020204" pitchFamily="34" charset="0"/>
                <a:cs typeface="Arial" panose="020B0604020202020204" pitchFamily="34" charset="0"/>
              </a:rPr>
              <a:t>Elemento da atividade ou declaração petitória</a:t>
            </a:r>
            <a:r>
              <a:rPr lang="pt-BR" dirty="0">
                <a:latin typeface="Arial" panose="020B0604020202020204" pitchFamily="34" charset="0"/>
                <a:cs typeface="Arial" panose="020B0604020202020204" pitchFamily="34" charset="0"/>
              </a:rPr>
              <a:t>: o pedido de satisfação da pretensão acusatória. A ação penal irá realizar o direito de acusação, que dará causa ao nascimento do processo. O MP, portanto, possui direito de acusar (pretensão acusatória, direito potestativo), enquanto que ao juiz cabe o direito de punir.</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8838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b="1" dirty="0">
                <a:latin typeface="Arial" panose="020B0604020202020204" pitchFamily="34" charset="0"/>
                <a:cs typeface="Arial" panose="020B0604020202020204" pitchFamily="34" charset="0"/>
              </a:rPr>
              <a:t>2. Objeto do processo penal </a:t>
            </a:r>
            <a:endParaRPr lang="pt-BR"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p:txBody>
          <a:bodyPr>
            <a:normAutofit fontScale="92500" lnSpcReduction="20000"/>
          </a:bodyPr>
          <a:lstStyle/>
          <a:p>
            <a:pPr marL="0" indent="0" algn="just">
              <a:buNone/>
            </a:pPr>
            <a:r>
              <a:rPr lang="pt-BR" b="1" dirty="0">
                <a:latin typeface="Arial" panose="020B0604020202020204" pitchFamily="34" charset="0"/>
                <a:cs typeface="Arial" panose="020B0604020202020204" pitchFamily="34" charset="0"/>
              </a:rPr>
              <a:t>OBS</a:t>
            </a:r>
            <a:r>
              <a:rPr lang="pt-BR" dirty="0">
                <a:latin typeface="Arial" panose="020B0604020202020204" pitchFamily="34" charset="0"/>
                <a:cs typeface="Arial" panose="020B0604020202020204" pitchFamily="34" charset="0"/>
              </a:rPr>
              <a:t>: a concepção tradicional dos processualista é de que o MP exerceria a </a:t>
            </a:r>
            <a:r>
              <a:rPr lang="pt-BR" dirty="0">
                <a:solidFill>
                  <a:srgbClr val="FF0000"/>
                </a:solidFill>
                <a:latin typeface="Arial" panose="020B0604020202020204" pitchFamily="34" charset="0"/>
                <a:cs typeface="Arial" panose="020B0604020202020204" pitchFamily="34" charset="0"/>
              </a:rPr>
              <a:t>pretensão punitiva</a:t>
            </a:r>
            <a:r>
              <a:rPr lang="pt-BR" dirty="0">
                <a:latin typeface="Arial" panose="020B0604020202020204" pitchFamily="34" charset="0"/>
                <a:cs typeface="Arial" panose="020B0604020202020204" pitchFamily="34" charset="0"/>
              </a:rPr>
              <a:t>, ou seja, o MP atuaria no processo penal da mesma forma que o credor no processo civil. </a:t>
            </a:r>
            <a:r>
              <a:rPr lang="pt-BR" dirty="0" err="1">
                <a:latin typeface="Arial" panose="020B0604020202020204" pitchFamily="34" charset="0"/>
                <a:cs typeface="Arial" panose="020B0604020202020204" pitchFamily="34" charset="0"/>
              </a:rPr>
              <a:t>Aury</a:t>
            </a:r>
            <a:r>
              <a:rPr lang="pt-BR" dirty="0">
                <a:latin typeface="Arial" panose="020B0604020202020204" pitchFamily="34" charset="0"/>
                <a:cs typeface="Arial" panose="020B0604020202020204" pitchFamily="34" charset="0"/>
              </a:rPr>
              <a:t> sustenta que a premissa da visão tradicional está errada. O MP não possui o direito de punir. O MP não requer a “adjudicação” de um direito de punir, logo, não possui pretensão punitiva. O MP possui apenas pretensão acusatória, o direito de acusar (</a:t>
            </a:r>
            <a:r>
              <a:rPr lang="pt-BR" dirty="0" err="1">
                <a:latin typeface="Arial" panose="020B0604020202020204" pitchFamily="34" charset="0"/>
                <a:cs typeface="Arial" panose="020B0604020202020204" pitchFamily="34" charset="0"/>
              </a:rPr>
              <a:t>ius</a:t>
            </a:r>
            <a:r>
              <a:rPr lang="pt-BR" dirty="0">
                <a:latin typeface="Arial" panose="020B0604020202020204" pitchFamily="34" charset="0"/>
                <a:cs typeface="Arial" panose="020B0604020202020204" pitchFamily="34" charset="0"/>
              </a:rPr>
              <a:t> ut </a:t>
            </a:r>
            <a:r>
              <a:rPr lang="pt-BR" dirty="0" err="1">
                <a:latin typeface="Arial" panose="020B0604020202020204" pitchFamily="34" charset="0"/>
                <a:cs typeface="Arial" panose="020B0604020202020204" pitchFamily="34" charset="0"/>
              </a:rPr>
              <a:t>procedatur</a:t>
            </a:r>
            <a:r>
              <a:rPr lang="pt-BR" dirty="0">
                <a:latin typeface="Arial" panose="020B0604020202020204" pitchFamily="34" charset="0"/>
                <a:cs typeface="Arial" panose="020B0604020202020204" pitchFamily="34" charset="0"/>
              </a:rPr>
              <a:t>), o direito potestativo de acusar. O direito de punir é do juiz.</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3693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pPr algn="just"/>
            <a:r>
              <a:rPr lang="pt-BR" sz="4200" b="1" dirty="0">
                <a:latin typeface="Arial" panose="020B0604020202020204" pitchFamily="34" charset="0"/>
                <a:cs typeface="Arial" panose="020B0604020202020204" pitchFamily="34" charset="0"/>
              </a:rPr>
              <a:t>3. Sistema Acusatório, Inquisitório e/ou Misto</a:t>
            </a:r>
            <a:endParaRPr lang="pt-BR" sz="4200"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p:txBody>
          <a:bodyPr>
            <a:normAutofit fontScale="92500" lnSpcReduction="20000"/>
          </a:bodyPr>
          <a:lstStyle/>
          <a:p>
            <a:pPr lvl="0" algn="just"/>
            <a:r>
              <a:rPr lang="pt-BR" dirty="0">
                <a:latin typeface="Arial" panose="020B0604020202020204" pitchFamily="34" charset="0"/>
                <a:cs typeface="Arial" panose="020B0604020202020204" pitchFamily="34" charset="0"/>
              </a:rPr>
              <a:t>A maior parte da doutrina sustenta que o processo penal brasileiro seria misto, sendo que na fase </a:t>
            </a:r>
            <a:r>
              <a:rPr lang="pt-BR" dirty="0" err="1">
                <a:latin typeface="Arial" panose="020B0604020202020204" pitchFamily="34" charset="0"/>
                <a:cs typeface="Arial" panose="020B0604020202020204" pitchFamily="34" charset="0"/>
              </a:rPr>
              <a:t>pré</a:t>
            </a:r>
            <a:r>
              <a:rPr lang="pt-BR" dirty="0">
                <a:latin typeface="Arial" panose="020B0604020202020204" pitchFamily="34" charset="0"/>
                <a:cs typeface="Arial" panose="020B0604020202020204" pitchFamily="34" charset="0"/>
              </a:rPr>
              <a:t>-processual predomina o inquisitório e na fase processual predomina o acusatório.</a:t>
            </a:r>
          </a:p>
          <a:p>
            <a:pPr lvl="0" algn="just"/>
            <a:r>
              <a:rPr lang="pt-BR" dirty="0">
                <a:latin typeface="Arial" panose="020B0604020202020204" pitchFamily="34" charset="0"/>
                <a:cs typeface="Arial" panose="020B0604020202020204" pitchFamily="34" charset="0"/>
              </a:rPr>
              <a:t>Contudo, não existem mais sistemas puros, sendo todos mistos. Os modelos acusatório ou inquisitório são tipos ideais e históricos. A pergunta principal é: qual o </a:t>
            </a:r>
            <a:r>
              <a:rPr lang="pt-BR" b="1" dirty="0">
                <a:latin typeface="Arial" panose="020B0604020202020204" pitchFamily="34" charset="0"/>
                <a:cs typeface="Arial" panose="020B0604020202020204" pitchFamily="34" charset="0"/>
              </a:rPr>
              <a:t>princípio informador</a:t>
            </a:r>
            <a:r>
              <a:rPr lang="pt-BR" dirty="0">
                <a:latin typeface="Arial" panose="020B0604020202020204" pitchFamily="34" charset="0"/>
                <a:cs typeface="Arial" panose="020B0604020202020204" pitchFamily="34" charset="0"/>
              </a:rPr>
              <a:t> de cada sistema atual, inquisitório ou acusatório?</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6594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latin typeface="Arial" panose="020B0604020202020204" pitchFamily="34" charset="0"/>
                <a:cs typeface="Arial" panose="020B0604020202020204" pitchFamily="34" charset="0"/>
              </a:rPr>
              <a:t>3. Sistema Acusatório, Inquisitório e/ou Misto</a:t>
            </a:r>
            <a:endParaRPr lang="pt-BR" dirty="0">
              <a:effectLst/>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7B92246-B5D4-4CF1-8899-D20C4135B812}"/>
              </a:ext>
            </a:extLst>
          </p:cNvPr>
          <p:cNvSpPr>
            <a:spLocks noGrp="1"/>
          </p:cNvSpPr>
          <p:nvPr>
            <p:ph idx="1"/>
          </p:nvPr>
        </p:nvSpPr>
        <p:spPr/>
        <p:txBody>
          <a:bodyPr>
            <a:normAutofit fontScale="77500" lnSpcReduction="20000"/>
          </a:bodyPr>
          <a:lstStyle/>
          <a:p>
            <a:pPr lvl="0" algn="just"/>
            <a:r>
              <a:rPr lang="pt-BR" dirty="0">
                <a:latin typeface="Arial" panose="020B0604020202020204" pitchFamily="34" charset="0"/>
                <a:cs typeface="Arial" panose="020B0604020202020204" pitchFamily="34" charset="0"/>
              </a:rPr>
              <a:t>Nosso desafio está em estabelecer um entendimento entre nós sobre o que é um sistema acusatório e o que é um sistema inquisitório, pois nas diferentes partes do mundo esses sistemas podem ser compreendidos de maneiras diferentes.</a:t>
            </a:r>
          </a:p>
          <a:p>
            <a:pPr lvl="0" algn="just"/>
            <a:r>
              <a:rPr lang="pt-BR" dirty="0">
                <a:latin typeface="Arial" panose="020B0604020202020204" pitchFamily="34" charset="0"/>
                <a:cs typeface="Arial" panose="020B0604020202020204" pitchFamily="34" charset="0"/>
              </a:rPr>
              <a:t>Até 1996, por exemplo, era possível condenar alguém no Brasil à sua revelia. Sobre isso, a maioria dos processualistas dizia que o contraditório e o direito de defesa havia sido garantida, na medida em que um defensor ou um advogado dativo sempre era nomeado. José Frederico Marques foi um dos primeiros autores a questionar isso.</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4458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4660</Words>
  <Application>Microsoft Office PowerPoint</Application>
  <PresentationFormat>Apresentação na tela (4:3)</PresentationFormat>
  <Paragraphs>237</Paragraphs>
  <Slides>54</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54</vt:i4>
      </vt:variant>
    </vt:vector>
  </HeadingPairs>
  <TitlesOfParts>
    <vt:vector size="57" baseType="lpstr">
      <vt:lpstr>Arial</vt:lpstr>
      <vt:lpstr>Calibri</vt:lpstr>
      <vt:lpstr>Tema do Office</vt:lpstr>
      <vt:lpstr>PROCESSO PENAL, 2018</vt:lpstr>
      <vt:lpstr>1. Fundamento do processo penal</vt:lpstr>
      <vt:lpstr>1. Fundamento do processo penal</vt:lpstr>
      <vt:lpstr>1. Fundamento do processo penal</vt:lpstr>
      <vt:lpstr>2. Objeto do processo penal </vt:lpstr>
      <vt:lpstr>2. Objeto do processo penal </vt:lpstr>
      <vt:lpstr>2. Objeto do processo penal </vt:lpstr>
      <vt:lpstr>3. Sistema Acusatório, Inquisitório e/ou Misto</vt:lpstr>
      <vt:lpstr>3. Sistema Acusatório, Inquisitório e/ou Misto</vt:lpstr>
      <vt:lpstr>3. Sistema Acusatório, Inquisitório e/ou Misto</vt:lpstr>
      <vt:lpstr>3. Sistema Acusatório, Inquisitório e/ou Misto</vt:lpstr>
      <vt:lpstr>3. Sistema Acusatório, Inquisitório e/ou Misto</vt:lpstr>
      <vt:lpstr>3. Sistema Acusatório, Inquisitório e/ou Misto</vt:lpstr>
      <vt:lpstr>3. Sistema Acusatório, Inquisitório e/ou Misto</vt:lpstr>
      <vt:lpstr>3. Sistema Acusatório, Inquisitório e/ou Misto</vt:lpstr>
      <vt:lpstr>3. Sistema Acusatório, Inquisitório e/ou Misto</vt:lpstr>
      <vt:lpstr>3. Sistema Acusatório, Inquisitório e/ou Misto</vt:lpstr>
      <vt:lpstr>3. Sistema Acusatório, Inquisitório e/ou Misto</vt:lpstr>
      <vt:lpstr>3. Sistema Acusatório, Inquisitório e/ou Misto</vt:lpstr>
      <vt:lpstr>4. Princípios e Garantias do Processo Penal</vt:lpstr>
      <vt:lpstr>4. Princípios e Garantias do Processo Penal</vt:lpstr>
      <vt:lpstr>4. Princípios e Garantias do Processo Penal</vt:lpstr>
      <vt:lpstr>4. Princípios e Garantias do Processo Penal</vt:lpstr>
      <vt:lpstr>Apresentação do PowerPoint</vt:lpstr>
      <vt:lpstr>Apresentação do PowerPoint</vt:lpstr>
      <vt:lpstr>Apresentação do PowerPoint</vt:lpstr>
      <vt:lpstr>Apresentação do PowerPoint</vt:lpstr>
      <vt:lpstr>4. Princípios e Garantias do Processo Penal</vt:lpstr>
      <vt:lpstr>Apresentação do PowerPoint</vt:lpstr>
      <vt:lpstr>Apresentação do PowerPoint</vt:lpstr>
      <vt:lpstr>Apresentação do PowerPoint</vt:lpstr>
      <vt:lpstr>4. Princípios e Garantias do Processo Penal</vt:lpstr>
      <vt:lpstr>4. Princípios e Garantias do Processo Penal</vt:lpstr>
      <vt:lpstr>Apresentação do PowerPoint</vt:lpstr>
      <vt:lpstr>4. Princípios e Garantias do Processo Penal</vt:lpstr>
      <vt:lpstr>4. Princípios e Garantias do Processo Penal</vt:lpstr>
      <vt:lpstr>4. Princípios e Garantias do Processo Penal</vt:lpstr>
      <vt:lpstr>4. Princípios e Garantias do Processo Penal</vt:lpstr>
      <vt:lpstr>4. Princípios e Garantias do Processo Penal</vt:lpstr>
      <vt:lpstr>4. Princípios e Garantias do Processo Penal</vt:lpstr>
      <vt:lpstr>4. Princípios e Garantias do Processo Penal</vt:lpstr>
      <vt:lpstr>4. Princípios e Garantias do Processo Penal</vt:lpstr>
      <vt:lpstr>4. Princípios e Garantias do Processo Penal</vt:lpstr>
      <vt:lpstr>4. Princípios e Garantias do Processo Penal</vt:lpstr>
      <vt:lpstr>4. Princípios e Garantias do Processo Penal</vt:lpstr>
      <vt:lpstr>4. Princípios e Garantias do Processo Penal</vt:lpstr>
      <vt:lpstr>5. Aplicação da Lei Processual Penal no Tempo e no Espaço</vt:lpstr>
      <vt:lpstr>5. Aplicação da Lei Processual Penal no Tempo e no Espaço</vt:lpstr>
      <vt:lpstr>5. Aplicação da Lei Processual Penal no Tempo e no Espaço</vt:lpstr>
      <vt:lpstr>5. Aplicação da Lei Processual Penal no Tempo e no Espaço</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CONCEITO</dc:title>
  <dc:creator>Theuan</dc:creator>
  <cp:lastModifiedBy>Guilherme Carnelos</cp:lastModifiedBy>
  <cp:revision>40</cp:revision>
  <dcterms:created xsi:type="dcterms:W3CDTF">2015-07-15T12:48:35Z</dcterms:created>
  <dcterms:modified xsi:type="dcterms:W3CDTF">2018-08-17T20:25:30Z</dcterms:modified>
</cp:coreProperties>
</file>