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91" r:id="rId11"/>
    <p:sldId id="292" r:id="rId12"/>
    <p:sldId id="293" r:id="rId13"/>
    <p:sldId id="294" r:id="rId14"/>
    <p:sldId id="295" r:id="rId15"/>
    <p:sldId id="296" r:id="rId16"/>
    <p:sldId id="297" r:id="rId17"/>
    <p:sldId id="298" r:id="rId18"/>
    <p:sldId id="300" r:id="rId19"/>
    <p:sldId id="301" r:id="rId20"/>
    <p:sldId id="299" r:id="rId21"/>
    <p:sldId id="302" r:id="rId2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3F70E4C-988F-44D5-A69F-BCF02CD7B8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8EBD74E-13CA-44CB-B46F-158FB78C8E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6F8CCE3-08E0-4151-A8C7-4BFC691187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C5018-77AC-47FF-9E23-413140EB71CF}" type="datetimeFigureOut">
              <a:rPr lang="pt-BR" smtClean="0"/>
              <a:t>30/11/2020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7661202-C7EE-40A5-BEEF-24DAFE8036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DB7AEA9-15F2-460C-A707-4D34DC317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594CD-6B1C-44E8-BBA3-846765AF97A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34205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D592969-20D4-4505-8B31-C1F15CA173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89FB0DB-1D92-4DA2-8E0E-3C324AE8DC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D79936B-1AF0-432B-B1B1-42F54C7B3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C5018-77AC-47FF-9E23-413140EB71CF}" type="datetimeFigureOut">
              <a:rPr lang="pt-BR" smtClean="0"/>
              <a:t>30/11/2020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D85DC31-DF7F-4C93-AD27-CAB3DD09C7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62E025E-9198-43BC-872F-BD7D2D20A2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594CD-6B1C-44E8-BBA3-846765AF97A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110085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EDCA10B-CE1E-4C0F-95E3-3E69A7089FB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7FCDB153-1DF3-4C06-92D0-7667CB15C1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7D47D83-B30E-418D-B506-6C5766B148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C5018-77AC-47FF-9E23-413140EB71CF}" type="datetimeFigureOut">
              <a:rPr lang="pt-BR" smtClean="0"/>
              <a:t>30/11/2020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7F1ED77-45F4-492A-94B8-2942F6ADF1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912181E-01A2-44A6-86ED-9E65706C35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594CD-6B1C-44E8-BBA3-846765AF97A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980090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3DA344-109A-4FFA-BA6D-6A8EF57BEE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1A92285-28F1-47C2-8514-67EA389B6D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4FAB763-31D3-481A-BA1F-BE07AF23C8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C5018-77AC-47FF-9E23-413140EB71CF}" type="datetimeFigureOut">
              <a:rPr lang="pt-BR" smtClean="0"/>
              <a:t>30/11/2020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5D7F3C2-4E93-427F-AFE8-233021BDF3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3F2AE65-7B9D-47DE-9426-26E4FA5E33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594CD-6B1C-44E8-BBA3-846765AF97A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21139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D22C9C-AE08-4783-A609-94C5ABAADF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8E736A1-5803-4BDD-B9EE-F86436576B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7B1CB1F-EA25-4835-8325-395020DC34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C5018-77AC-47FF-9E23-413140EB71CF}" type="datetimeFigureOut">
              <a:rPr lang="pt-BR" smtClean="0"/>
              <a:t>30/11/2020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D2717B4-C2E1-425E-BD3D-08C6FCFD05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941F4B9-5D2C-4ADC-A185-A0BD4F4E3F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594CD-6B1C-44E8-BBA3-846765AF97A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39215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36241C-1B4E-490B-A810-EA6CFF9FB1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42490E7-B933-43C7-BEF1-FEE6291C00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FCED491E-63E3-4B80-B58F-0ACD99A541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1BDCECD-07C2-45E6-9A8C-B9712CC813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C5018-77AC-47FF-9E23-413140EB71CF}" type="datetimeFigureOut">
              <a:rPr lang="pt-BR" smtClean="0"/>
              <a:t>30/11/2020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64A30175-8E1F-48B5-8D5D-6B2F757D1E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EADB57C-00CD-423F-986C-597978683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594CD-6B1C-44E8-BBA3-846765AF97A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932289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53602D6-103B-4CAD-819D-5F9A44407A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3D2D42F-722E-48A2-95F0-4E5D03E81A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1AC25FF6-23FE-4AEA-BB62-814DEA31F1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AA5C6392-E7EB-417A-809D-9022D2B056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444AE010-D8D7-4E4B-9CFD-97FE321761F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B76A4D7E-3A9D-493C-B488-95B5A32C9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C5018-77AC-47FF-9E23-413140EB71CF}" type="datetimeFigureOut">
              <a:rPr lang="pt-BR" smtClean="0"/>
              <a:t>30/11/2020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6F24CBD0-AC9B-4594-B3E3-34C9BF8FD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B64AE85E-FCD3-42BC-AAA0-681CBD430D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594CD-6B1C-44E8-BBA3-846765AF97A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33740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2D6486-613F-4A46-B5BC-CD08258332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B339239C-FDEA-4CFD-8760-552ED62A92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C5018-77AC-47FF-9E23-413140EB71CF}" type="datetimeFigureOut">
              <a:rPr lang="pt-BR" smtClean="0"/>
              <a:t>30/11/2020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F7387DAB-9271-41E2-9807-B58265CC20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52E26314-6DD3-4862-A421-8FE57EDFDE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594CD-6B1C-44E8-BBA3-846765AF97A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080670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4D620EF2-710E-40BB-8731-07F47AD08D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C5018-77AC-47FF-9E23-413140EB71CF}" type="datetimeFigureOut">
              <a:rPr lang="pt-BR" smtClean="0"/>
              <a:t>30/11/2020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CA29C038-F2BD-4A51-8163-C89F125FB8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FE8951C4-10C3-4B4C-ADB2-46B6ECDF16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594CD-6B1C-44E8-BBA3-846765AF97A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74951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6552E0E-73C4-49AA-B6CB-54DDEE343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5D81F68-A606-43AE-8D38-72EB1A3197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95A10596-351A-4DFC-A068-800DF22BBE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D6FE01D-3E26-4916-AF68-A5F2DB0DFD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C5018-77AC-47FF-9E23-413140EB71CF}" type="datetimeFigureOut">
              <a:rPr lang="pt-BR" smtClean="0"/>
              <a:t>30/11/2020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9819688-82CD-4308-80AE-CC4A815BA6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F314F27-498F-45D7-A672-9C14EAF107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594CD-6B1C-44E8-BBA3-846765AF97A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12155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2D5B29C-A91C-4F22-9D7F-DEEC2395DF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E1399630-4408-4A43-BC66-231EF0D6048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60837DB2-241D-448A-92DE-6046F44A39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5D3B1E5-867B-4B52-80EC-2B9AFD3949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C5018-77AC-47FF-9E23-413140EB71CF}" type="datetimeFigureOut">
              <a:rPr lang="pt-BR" smtClean="0"/>
              <a:t>30/11/2020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53849A2-9189-4E71-B9AB-AC495EB821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0D8340E-3996-4A21-A358-249FA1AB2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594CD-6B1C-44E8-BBA3-846765AF97A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829727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34008922-D8EB-4EF9-93AC-DA9D29B8F5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B1E9AC2-3107-4EDA-8EE6-3A2AFD08A7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AA76763-1119-4CB5-A4F6-C2886C0864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7C5018-77AC-47FF-9E23-413140EB71CF}" type="datetimeFigureOut">
              <a:rPr lang="pt-BR" smtClean="0"/>
              <a:t>30/11/2020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A2DEA06-8D10-401F-A12B-62CD51C1BE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67548B4-5951-4488-A68A-9A876C4D40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4594CD-6B1C-44E8-BBA3-846765AF97A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78645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professormarioalexandre@gmail.com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C5AB693-09D0-4DA1-8AC6-2CBB1597565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/>
              <a:t>TEORIA DA ANOMIA </a:t>
            </a:r>
            <a:br>
              <a:rPr lang="pt-BR" dirty="0"/>
            </a:br>
            <a:r>
              <a:rPr lang="pt-BR" dirty="0"/>
              <a:t>(ROBERT KING MERTON)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E975B22-C363-4DB6-8F3A-81E152884E6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/>
              <a:t>Professor Mário Alexandre de Oliveira Ferreira</a:t>
            </a:r>
          </a:p>
          <a:p>
            <a:r>
              <a:rPr lang="pt-BR" dirty="0">
                <a:hlinkClick r:id="rId2"/>
              </a:rPr>
              <a:t>professormarioalexandre@gmail.com</a:t>
            </a:r>
            <a:endParaRPr lang="pt-BR" dirty="0"/>
          </a:p>
          <a:p>
            <a:r>
              <a:rPr lang="pt-BR" dirty="0"/>
              <a:t>@marioalexandreferreira</a:t>
            </a:r>
          </a:p>
        </p:txBody>
      </p:sp>
    </p:spTree>
    <p:extLst>
      <p:ext uri="{BB962C8B-B14F-4D97-AF65-F5344CB8AC3E}">
        <p14:creationId xmlns:p14="http://schemas.microsoft.com/office/powerpoint/2010/main" val="34876068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E2A7422-FB05-40A6-9A14-7C7559847E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8184" y="174032"/>
            <a:ext cx="10175631" cy="1111843"/>
          </a:xfrm>
        </p:spPr>
        <p:txBody>
          <a:bodyPr anchor="ctr">
            <a:normAutofit/>
          </a:bodyPr>
          <a:lstStyle/>
          <a:p>
            <a:pPr algn="ctr"/>
            <a:r>
              <a:rPr lang="pt-BR" sz="4000" dirty="0"/>
              <a:t>Quais são os modelos de comportamento?</a:t>
            </a:r>
          </a:p>
        </p:txBody>
      </p:sp>
      <p:graphicFrame>
        <p:nvGraphicFramePr>
          <p:cNvPr id="7" name="Espaço Reservado para Conteúdo 3">
            <a:extLst>
              <a:ext uri="{FF2B5EF4-FFF2-40B4-BE49-F238E27FC236}">
                <a16:creationId xmlns:a16="http://schemas.microsoft.com/office/drawing/2014/main" id="{F787EA7A-F415-4DC3-83E8-C9248D277CF6}"/>
              </a:ext>
            </a:extLst>
          </p:cNvPr>
          <p:cNvGraphicFramePr>
            <a:graphicFrameLocks/>
          </p:cNvGraphicFramePr>
          <p:nvPr/>
        </p:nvGraphicFramePr>
        <p:xfrm>
          <a:off x="768653" y="1520433"/>
          <a:ext cx="10827601" cy="3341268"/>
        </p:xfrm>
        <a:graphic>
          <a:graphicData uri="http://schemas.openxmlformats.org/drawingml/2006/table">
            <a:tbl>
              <a:tblPr firstRow="1" firstCol="1" bandRow="1"/>
              <a:tblGrid>
                <a:gridCol w="3371086">
                  <a:extLst>
                    <a:ext uri="{9D8B030D-6E8A-4147-A177-3AD203B41FA5}">
                      <a16:colId xmlns:a16="http://schemas.microsoft.com/office/drawing/2014/main" val="3178781413"/>
                    </a:ext>
                  </a:extLst>
                </a:gridCol>
                <a:gridCol w="3399905">
                  <a:extLst>
                    <a:ext uri="{9D8B030D-6E8A-4147-A177-3AD203B41FA5}">
                      <a16:colId xmlns:a16="http://schemas.microsoft.com/office/drawing/2014/main" val="3677044914"/>
                    </a:ext>
                  </a:extLst>
                </a:gridCol>
                <a:gridCol w="4056610">
                  <a:extLst>
                    <a:ext uri="{9D8B030D-6E8A-4147-A177-3AD203B41FA5}">
                      <a16:colId xmlns:a16="http://schemas.microsoft.com/office/drawing/2014/main" val="945389472"/>
                    </a:ext>
                  </a:extLst>
                </a:gridCol>
              </a:tblGrid>
              <a:tr h="882843"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pt-BR" sz="2400" b="0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MODOS DE ADAPTAÇÃO</a:t>
                      </a:r>
                      <a:endParaRPr lang="pt-BR" sz="3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9540" marR="149540" marT="207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pt-BR" sz="2400" b="0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METAS CULTURAS</a:t>
                      </a:r>
                      <a:endParaRPr lang="pt-BR" sz="3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9540" marR="149540" marT="207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pt-BR" sz="2400" b="0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MEIOS INSTITUCIONALIZADOS</a:t>
                      </a:r>
                      <a:endParaRPr lang="pt-BR" sz="3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9540" marR="149540" marT="207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01099800"/>
                  </a:ext>
                </a:extLst>
              </a:tr>
              <a:tr h="491685"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pt-BR" sz="2400" b="0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1) CONFORMIDADE</a:t>
                      </a:r>
                      <a:endParaRPr lang="pt-BR" sz="3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9540" marR="149540" marT="207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pt-BR" sz="2400" b="0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pt-BR" sz="3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9540" marR="149540" marT="207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pt-BR" sz="2400" b="0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pt-BR" sz="3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9540" marR="149540" marT="207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43673898"/>
                  </a:ext>
                </a:extLst>
              </a:tr>
              <a:tr h="491685"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pt-BR" sz="2400" b="0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2) INOVAÇÃO</a:t>
                      </a:r>
                      <a:endParaRPr lang="pt-BR" sz="3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9540" marR="149540" marT="207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pt-BR" sz="2400" b="0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pt-BR" sz="3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9540" marR="149540" marT="207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pt-BR" sz="2400" b="0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pt-BR" sz="3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9540" marR="149540" marT="207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27971890"/>
                  </a:ext>
                </a:extLst>
              </a:tr>
              <a:tr h="491685"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pt-BR" sz="2400" b="0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3) RITUALISMO</a:t>
                      </a:r>
                      <a:endParaRPr lang="pt-BR" sz="3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9540" marR="149540" marT="207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pt-BR" sz="2400" b="0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pt-BR" sz="3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9540" marR="149540" marT="207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pt-BR" sz="2400" b="0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pt-BR" sz="3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9540" marR="149540" marT="207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0203116"/>
                  </a:ext>
                </a:extLst>
              </a:tr>
              <a:tr h="491685"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pt-BR" sz="2400" b="0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4) EVASÃO</a:t>
                      </a:r>
                      <a:endParaRPr lang="pt-BR" sz="3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9540" marR="149540" marT="207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pt-BR" sz="2400" b="0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pt-BR" sz="3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9540" marR="149540" marT="207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pt-BR" sz="2400" b="0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pt-BR" sz="3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9540" marR="149540" marT="207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40078327"/>
                  </a:ext>
                </a:extLst>
              </a:tr>
              <a:tr h="491685"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pt-BR" sz="2400" b="0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5) REBELIÃO</a:t>
                      </a:r>
                      <a:endParaRPr lang="pt-BR" sz="3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9540" marR="149540" marT="207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pt-BR" sz="2400" b="0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±</a:t>
                      </a:r>
                      <a:endParaRPr lang="pt-BR" sz="3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9540" marR="149540" marT="207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pt-BR" sz="2400" b="0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±</a:t>
                      </a:r>
                      <a:endParaRPr lang="pt-BR" sz="3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9540" marR="149540" marT="207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36761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984398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C33FB43-F999-4BE4-B011-00A4E66D4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Conformista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7BD4D2B-7219-4539-84AC-E93C0A01D6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É a tipologia ideal</a:t>
            </a:r>
          </a:p>
          <a:p>
            <a:r>
              <a:rPr lang="pt-BR" dirty="0"/>
              <a:t>Compartilham-se tanto as metas culturais quanto os meios institucionalizados</a:t>
            </a:r>
          </a:p>
          <a:p>
            <a:r>
              <a:rPr lang="pt-BR" dirty="0"/>
              <a:t>É o ponto de referencia a partir do qual Merton analisa os demais comportamentos, que são entendidos como desviantes, na medida em que são contrários às metas culturais e/ou aos meios institucionalizados</a:t>
            </a:r>
          </a:p>
          <a:p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725930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DD8AF2D-081C-4335-8192-B3E8BF822B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Inovador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418AAB4-E28B-4161-8852-B5222DA211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/>
              <a:t>Nas classes inferiores, é onde há maior pressão anômica </a:t>
            </a:r>
          </a:p>
          <a:p>
            <a:r>
              <a:rPr lang="pt-BR" dirty="0"/>
              <a:t>Como a pressão em torno das metas é muito maior do que a exercida sobre os meios, a conduta individual passa a prescindir das normas e busca quaisquer meios para alcançar as metas</a:t>
            </a:r>
          </a:p>
          <a:p>
            <a:r>
              <a:rPr lang="pt-BR" dirty="0"/>
              <a:t>Com a utilização de meios ilegítimos, vislumbra-se violação das regras sociais</a:t>
            </a:r>
          </a:p>
          <a:p>
            <a:r>
              <a:rPr lang="pt-BR" dirty="0"/>
              <a:t>“O emprego de expedientes socialmente reprováveis pode, em determinados contextos, ajudar a sociedade a se modernizar, como no caso em que um comportamento outrora proibido torna-se permitido”</a:t>
            </a:r>
          </a:p>
          <a:p>
            <a:r>
              <a:rPr lang="pt-BR" dirty="0"/>
              <a:t>É onde reside o comportamento criminoso típico</a:t>
            </a:r>
          </a:p>
          <a:p>
            <a:r>
              <a:rPr lang="pt-BR" dirty="0"/>
              <a:t>Minoria na sociedade</a:t>
            </a:r>
          </a:p>
        </p:txBody>
      </p:sp>
    </p:spTree>
    <p:extLst>
      <p:ext uri="{BB962C8B-B14F-4D97-AF65-F5344CB8AC3E}">
        <p14:creationId xmlns:p14="http://schemas.microsoft.com/office/powerpoint/2010/main" val="5823032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1D6C3E5-3827-4EB9-9A46-FA65BB1079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Ritualista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F704280-E7C6-4856-87CC-608B18DE74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/>
              <a:t>Respeito meramente formal pelos meios institucionalizados acompanhado de uma recusa/desinteresse em atingiras as metas culturais</a:t>
            </a:r>
          </a:p>
          <a:p>
            <a:r>
              <a:rPr lang="pt-BR" dirty="0"/>
              <a:t>Não pode ser tratado como conformista, na medida em que o indivíduo não compartilha mais das metas culturais</a:t>
            </a:r>
          </a:p>
          <a:p>
            <a:r>
              <a:rPr lang="pt-BR" dirty="0"/>
              <a:t>Burocratas</a:t>
            </a:r>
          </a:p>
          <a:p>
            <a:r>
              <a:rPr lang="pt-BR" dirty="0"/>
              <a:t>Classe média baixa</a:t>
            </a:r>
          </a:p>
          <a:p>
            <a:r>
              <a:rPr lang="pt-BR" dirty="0"/>
              <a:t>Sabem que não serão capazes de atingir as metas culturais, mas não aderem aos meios não institucionalizados, de maneira que se mantêm fieis aos meios legítimos</a:t>
            </a:r>
          </a:p>
        </p:txBody>
      </p:sp>
    </p:spTree>
    <p:extLst>
      <p:ext uri="{BB962C8B-B14F-4D97-AF65-F5344CB8AC3E}">
        <p14:creationId xmlns:p14="http://schemas.microsoft.com/office/powerpoint/2010/main" val="8942995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146758-026F-4EE4-BC59-9011CB022A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Apático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4F0EBA7-8DAD-4725-8DD8-F23AD88B77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Marcado pela dupla renúncia: O sujeito renuncia tanto às metas culturais quanto aos meios institucionalizados</a:t>
            </a:r>
          </a:p>
          <a:p>
            <a:r>
              <a:rPr lang="pt-BR" dirty="0"/>
              <a:t>Deixaram de internalizar os valores e passaram a adotar atitudes escapistas</a:t>
            </a:r>
          </a:p>
          <a:p>
            <a:r>
              <a:rPr lang="pt-BR" dirty="0"/>
              <a:t>Periculosidade esvaziada? </a:t>
            </a:r>
          </a:p>
        </p:txBody>
      </p:sp>
    </p:spTree>
    <p:extLst>
      <p:ext uri="{BB962C8B-B14F-4D97-AF65-F5344CB8AC3E}">
        <p14:creationId xmlns:p14="http://schemas.microsoft.com/office/powerpoint/2010/main" val="41281493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5206A4C-3742-4451-88B3-1164DA0B1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Rebeldia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D697791-A727-46DD-9C1A-B510A27CE8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Questionadores</a:t>
            </a:r>
          </a:p>
          <a:p>
            <a:r>
              <a:rPr lang="pt-BR" dirty="0"/>
              <a:t>Não se confundem com os apáticos</a:t>
            </a:r>
          </a:p>
          <a:p>
            <a:pPr lvl="1"/>
            <a:r>
              <a:rPr lang="pt-BR" dirty="0"/>
              <a:t>Por considerarem-nos insuficientes ou inadequados, o rebelde propõe a substituição dos valores vigentes por outros novo</a:t>
            </a:r>
          </a:p>
          <a:p>
            <a:pPr lvl="1"/>
            <a:r>
              <a:rPr lang="pt-BR" dirty="0"/>
              <a:t>“Outros meios para outros fins”</a:t>
            </a:r>
          </a:p>
          <a:p>
            <a:pPr lvl="1"/>
            <a:r>
              <a:rPr lang="pt-BR" dirty="0"/>
              <a:t>Buscam estabelecer uma nova ordem social</a:t>
            </a:r>
          </a:p>
          <a:p>
            <a:pPr lvl="1"/>
            <a:r>
              <a:rPr lang="pt-BR" dirty="0"/>
              <a:t>Propõem o estabelecimento de novas metas e a institucionalização de novos meios para alcança-las</a:t>
            </a:r>
          </a:p>
          <a:p>
            <a:pPr lvl="1"/>
            <a:endParaRPr lang="pt-BR" dirty="0"/>
          </a:p>
          <a:p>
            <a:pPr lvl="1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370949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CD3A7C9-39C2-42F4-BBC7-4E0DF16954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CRÍTICAS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013461F-874F-48EB-9ED4-22D25ECE84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Deixou algumas perguntas sem resposta</a:t>
            </a:r>
          </a:p>
          <a:p>
            <a:pPr lvl="1"/>
            <a:r>
              <a:rPr lang="pt-BR" dirty="0"/>
              <a:t>Por que não existem pessoas em situação de vida completamente desvantajosas que não delinquem?</a:t>
            </a:r>
          </a:p>
          <a:p>
            <a:pPr lvl="1"/>
            <a:r>
              <a:rPr lang="pt-BR" dirty="0"/>
              <a:t>Por que não se combate a criminalidade dos poderosos da mesma forma que se faz em relação aos mais pobres?</a:t>
            </a:r>
          </a:p>
          <a:p>
            <a:pPr lvl="1"/>
            <a:r>
              <a:rPr lang="pt-BR" dirty="0"/>
              <a:t>Como se explica a criminalidade do colarinho branco?</a:t>
            </a:r>
          </a:p>
          <a:p>
            <a:r>
              <a:rPr lang="pt-BR" dirty="0"/>
              <a:t>Mito da universalidade</a:t>
            </a:r>
          </a:p>
          <a:p>
            <a:r>
              <a:rPr lang="pt-BR" dirty="0"/>
              <a:t>Escopos latentes</a:t>
            </a:r>
          </a:p>
          <a:p>
            <a:pPr lvl="1"/>
            <a:r>
              <a:rPr lang="pt-BR" dirty="0"/>
              <a:t>Manter a ordem e o </a:t>
            </a:r>
            <a:r>
              <a:rPr lang="pt-BR" i="1" dirty="0"/>
              <a:t>status quo</a:t>
            </a:r>
            <a:endParaRPr lang="pt-BR" dirty="0"/>
          </a:p>
          <a:p>
            <a:pPr lvl="1"/>
            <a:r>
              <a:rPr lang="pt-BR" dirty="0"/>
              <a:t>Legitimar o poder e o controle social </a:t>
            </a:r>
          </a:p>
          <a:p>
            <a:pPr lvl="1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998182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2AA613-BE99-4C1E-92F5-389829E75C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MAIS CRÍTICAS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9441C47-ABBF-4154-97E5-FFA3033F20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/>
              <a:t>Insistiu na associação entre pobreza e criminalidade</a:t>
            </a:r>
          </a:p>
          <a:p>
            <a:pPr lvl="1"/>
            <a:r>
              <a:rPr lang="pt-BR" dirty="0"/>
              <a:t>Antes de mais nada, a pobreza é o cliente preferido da repressão penal, na medida em que o Sistema de Justiça Criminal atua de forma seletiva, filtrando a criminalidade das classes dominantes</a:t>
            </a:r>
          </a:p>
          <a:p>
            <a:pPr lvl="1"/>
            <a:r>
              <a:rPr lang="pt-BR" dirty="0"/>
              <a:t>A frequência de criminalização das camadas subalternas não depende da maior criminalidade, mas sim, da maior seletividade na atuação do SJC</a:t>
            </a:r>
          </a:p>
          <a:p>
            <a:pPr lvl="1"/>
            <a:r>
              <a:rPr lang="pt-BR" dirty="0"/>
              <a:t>Os avanços de Sutherland com a teoria dos crimes do colarinho branco demonstrou que os poderosos também praticavam crimes</a:t>
            </a:r>
          </a:p>
          <a:p>
            <a:pPr lvl="2"/>
            <a:r>
              <a:rPr lang="pt-BR" dirty="0"/>
              <a:t>Segundo Baratta, Merton não conseguiu enxergar que uma parte do sistema produtivo legal se alimenta de lucros de atividades delituosas </a:t>
            </a:r>
          </a:p>
          <a:p>
            <a:r>
              <a:rPr lang="pt-BR" dirty="0"/>
              <a:t>Também trabalhava com a ideia de meritocracia, cuja inexistência é desnecessário trabalhar</a:t>
            </a:r>
          </a:p>
          <a:p>
            <a:pPr lvl="2"/>
            <a:endParaRPr lang="pt-BR" dirty="0"/>
          </a:p>
          <a:p>
            <a:pPr lvl="1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654850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C85E90-8FDF-4F08-BBC2-6B17E15A51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OUTRAS CRÍTICAS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0679E49-BA12-4DD9-8733-5BA6851B23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Não explica outras formas de desvio social, como os crimes “passionais”, de estupro, de maus tratos contra animais etc.</a:t>
            </a:r>
          </a:p>
          <a:p>
            <a:r>
              <a:rPr lang="pt-BR" dirty="0"/>
              <a:t>Também é incapaz de explicar as diferenças de comportamento entre determinadas categorias sociais, como a criminalidade feminina etc.</a:t>
            </a:r>
          </a:p>
        </p:txBody>
      </p:sp>
    </p:spTree>
    <p:extLst>
      <p:ext uri="{BB962C8B-B14F-4D97-AF65-F5344CB8AC3E}">
        <p14:creationId xmlns:p14="http://schemas.microsoft.com/office/powerpoint/2010/main" val="407712211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64E67E-4416-4142-A038-BCBD1A3D08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RESPOSTA DE MERTON ÀS CRÍTICAS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3181263-DD58-4D28-A741-41900CB80A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Para distinguir o comportamento rebelde, alterou sua tipologia das adaptações, ou seja, reorganizou os modelos de comportamento:</a:t>
            </a:r>
          </a:p>
          <a:p>
            <a:pPr lvl="1" algn="just"/>
            <a:r>
              <a:rPr lang="pt-BR" dirty="0"/>
              <a:t>Conformidade</a:t>
            </a:r>
          </a:p>
          <a:p>
            <a:pPr lvl="1" algn="just"/>
            <a:r>
              <a:rPr lang="pt-BR" dirty="0"/>
              <a:t>Aberração</a:t>
            </a:r>
          </a:p>
          <a:p>
            <a:pPr lvl="2" algn="just"/>
            <a:r>
              <a:rPr lang="pt-BR" dirty="0"/>
              <a:t>Inovação</a:t>
            </a:r>
          </a:p>
          <a:p>
            <a:pPr lvl="2" algn="just"/>
            <a:r>
              <a:rPr lang="pt-BR" dirty="0"/>
              <a:t>Ritualismo</a:t>
            </a:r>
          </a:p>
          <a:p>
            <a:pPr lvl="2" algn="just"/>
            <a:r>
              <a:rPr lang="pt-BR" dirty="0"/>
              <a:t>Evasão</a:t>
            </a:r>
          </a:p>
          <a:p>
            <a:pPr lvl="1" algn="just"/>
            <a:r>
              <a:rPr lang="pt-BR" dirty="0"/>
              <a:t>Não Conformidade (Rebelde)</a:t>
            </a:r>
          </a:p>
          <a:p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429377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2738E1-0B57-4882-BE13-2378913A94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CONSIDERAÇÕES INICIAIS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675F6AE-64A8-49DB-9D78-B030942ADC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Vida</a:t>
            </a:r>
          </a:p>
          <a:p>
            <a:r>
              <a:rPr lang="pt-BR" dirty="0"/>
              <a:t>Principais méritos de Merton</a:t>
            </a:r>
          </a:p>
          <a:p>
            <a:pPr lvl="1"/>
            <a:r>
              <a:rPr lang="pt-BR" dirty="0"/>
              <a:t>ROMPIMENTO DEFINITIVO COM O PENSAMENTO BIOLOGICISTA acerca do comportamento desviante</a:t>
            </a:r>
          </a:p>
          <a:p>
            <a:pPr lvl="1"/>
            <a:r>
              <a:rPr lang="pt-BR" dirty="0"/>
              <a:t>INTRODUÇÃO DE UM CRITÉRIO ESTRUTURAL NA SOCIOLOGIA</a:t>
            </a:r>
          </a:p>
          <a:p>
            <a:pPr lvl="1"/>
            <a:r>
              <a:rPr lang="pt-BR" dirty="0"/>
              <a:t>Fez a melhor abordagem dos conceitos </a:t>
            </a:r>
            <a:r>
              <a:rPr lang="pt-BR" dirty="0" err="1"/>
              <a:t>durkheiminianos</a:t>
            </a:r>
            <a:r>
              <a:rPr lang="pt-BR" dirty="0"/>
              <a:t> de “função” e de “anomia”</a:t>
            </a:r>
          </a:p>
          <a:p>
            <a:r>
              <a:rPr lang="pt-BR" dirty="0"/>
              <a:t>Linha teórica: Funcionalismo relativizado</a:t>
            </a:r>
          </a:p>
          <a:p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8639720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1133DA3-F01C-4CFE-9E7F-62CF360949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CONCLUSÕES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F4D0FD9-5B11-4ADA-80D8-C8E74B1DDE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RKM entendia ser possível diminuir a pressão anômica</a:t>
            </a:r>
          </a:p>
          <a:p>
            <a:pPr lvl="1"/>
            <a:r>
              <a:rPr lang="pt-BR" dirty="0"/>
              <a:t>Neste sentido, propunha a implementação de políticas de universalização da educação e de pleno emprego</a:t>
            </a:r>
          </a:p>
          <a:p>
            <a:r>
              <a:rPr lang="pt-BR" dirty="0"/>
              <a:t>influenciou alguns governos norte-americanos e adeptos do Estado de bem-estar social</a:t>
            </a:r>
          </a:p>
          <a:p>
            <a:pPr lvl="1"/>
            <a:r>
              <a:rPr lang="pt-BR" dirty="0"/>
              <a:t>À época, seria a melhor alternativa em relação ao capitalismo</a:t>
            </a:r>
          </a:p>
          <a:p>
            <a:r>
              <a:rPr lang="pt-BR" dirty="0"/>
              <a:t>Criminologia de médio alcance</a:t>
            </a:r>
          </a:p>
          <a:p>
            <a:pPr lvl="1"/>
            <a:r>
              <a:rPr lang="pt-BR" dirty="0"/>
              <a:t>Não explica o comportamento criminoso pelas relações internas do modo de organização social, responsável pelo equilíbrio da formação social, ou seja, não mergulha fundo na análise da estrutura social</a:t>
            </a:r>
          </a:p>
          <a:p>
            <a:pPr lvl="1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2022826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5BA4C23-FCC3-4EE6-B44B-BE9C52AA6B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OUTRAS CONCLUSÕES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EC98689-8DEA-4F69-B3C9-0B8677E3DE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Segundo Juarez Cirino dos Santos, Merton constitui a primeira expressão crítica da sociologia convencional do comportamento desviante e representa o limite extremo dos questionamentos dentro do esquema </a:t>
            </a:r>
            <a:r>
              <a:rPr lang="pt-BR" dirty="0" err="1"/>
              <a:t>consensualista</a:t>
            </a:r>
            <a:r>
              <a:rPr lang="pt-BR" dirty="0"/>
              <a:t> do funcionalismo estrutural</a:t>
            </a:r>
          </a:p>
          <a:p>
            <a:r>
              <a:rPr lang="pt-BR" dirty="0"/>
              <a:t>Todavia, não se pode esquecer que o aspecto crítico da sociedade é aparente, uma vez que a teoria estrutural-funcionalista possui o efeito de legitimar cientificamente e de consolidar a imagem tradicional da criminalidade, como própria do comportamento e do status típico das classes mais pobres da sociedade capitalista </a:t>
            </a:r>
          </a:p>
        </p:txBody>
      </p:sp>
    </p:spTree>
    <p:extLst>
      <p:ext uri="{BB962C8B-B14F-4D97-AF65-F5344CB8AC3E}">
        <p14:creationId xmlns:p14="http://schemas.microsoft.com/office/powerpoint/2010/main" val="15374950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3F941D2-3414-4405-8079-71A35BFDED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Análise teórica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453E81E-122E-4CA4-B4D9-868566740E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Relação entre a sociedade e o indivíduo</a:t>
            </a:r>
          </a:p>
          <a:p>
            <a:pPr lvl="1"/>
            <a:r>
              <a:rPr lang="pt-BR" dirty="0"/>
              <a:t>Constituem um todo indissociável</a:t>
            </a:r>
          </a:p>
          <a:p>
            <a:endParaRPr lang="pt-BR" dirty="0"/>
          </a:p>
          <a:p>
            <a:r>
              <a:rPr lang="pt-BR" dirty="0"/>
              <a:t>Visão do desvio para Merton</a:t>
            </a:r>
          </a:p>
          <a:p>
            <a:pPr lvl="1"/>
            <a:r>
              <a:rPr lang="pt-BR" dirty="0"/>
              <a:t>Assim como ED, via o desvio como normal </a:t>
            </a:r>
          </a:p>
          <a:p>
            <a:endParaRPr lang="pt-BR" dirty="0"/>
          </a:p>
          <a:p>
            <a:r>
              <a:rPr lang="pt-BR" dirty="0"/>
              <a:t>Utilidade dos desviantes</a:t>
            </a:r>
          </a:p>
          <a:p>
            <a:pPr lvl="1"/>
            <a:r>
              <a:rPr lang="pt-BR" dirty="0"/>
              <a:t>Crítica (</a:t>
            </a:r>
            <a:r>
              <a:rPr lang="pt-BR" dirty="0" err="1"/>
              <a:t>Nils</a:t>
            </a:r>
            <a:r>
              <a:rPr lang="pt-BR" dirty="0"/>
              <a:t> Christie): “Indústria do crime”</a:t>
            </a:r>
          </a:p>
        </p:txBody>
      </p:sp>
    </p:spTree>
    <p:extLst>
      <p:ext uri="{BB962C8B-B14F-4D97-AF65-F5344CB8AC3E}">
        <p14:creationId xmlns:p14="http://schemas.microsoft.com/office/powerpoint/2010/main" val="36412838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C68FA5B-9B0C-4826-A1EC-2B1CC7E035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Análise teórica - Continuação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DC879EA-56EF-4EE8-A5B2-9752ADD760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A diferença entre as concepções </a:t>
            </a:r>
            <a:r>
              <a:rPr lang="pt-BR" dirty="0" err="1"/>
              <a:t>durkheiminianas</a:t>
            </a:r>
            <a:r>
              <a:rPr lang="pt-BR" dirty="0"/>
              <a:t> e </a:t>
            </a:r>
            <a:r>
              <a:rPr lang="pt-BR" dirty="0" err="1"/>
              <a:t>mertonianas</a:t>
            </a:r>
            <a:r>
              <a:rPr lang="pt-BR" dirty="0"/>
              <a:t> acerca do normal</a:t>
            </a:r>
          </a:p>
          <a:p>
            <a:endParaRPr lang="pt-BR" dirty="0"/>
          </a:p>
          <a:p>
            <a:r>
              <a:rPr lang="pt-BR" dirty="0"/>
              <a:t>TEORIA DA PROFECIA AUTORREALIZÁVEL (SELF-FULFILLING PROPHECY)</a:t>
            </a:r>
          </a:p>
          <a:p>
            <a:pPr lvl="1"/>
            <a:r>
              <a:rPr lang="pt-BR" dirty="0"/>
              <a:t>Teorema de Thomas</a:t>
            </a:r>
          </a:p>
          <a:p>
            <a:pPr lvl="1"/>
            <a:endParaRPr lang="pt-BR" dirty="0"/>
          </a:p>
          <a:p>
            <a:r>
              <a:rPr lang="pt-BR" dirty="0"/>
              <a:t>Objetivo: </a:t>
            </a:r>
          </a:p>
          <a:p>
            <a:pPr lvl="1"/>
            <a:r>
              <a:rPr lang="pt-BR" dirty="0"/>
              <a:t>Demonstrar que algumas estruturas sociais exerciam pressão sobre certos indivíduos para que praticassem condutas não conformistas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337186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C6F2356-87F9-4BF5-A41E-10914A2B8A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Análise Teórica – Continuação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9C51E2B-81CB-4525-AF81-F3C32F95B6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/>
              <a:t>Hipótese central: </a:t>
            </a:r>
          </a:p>
          <a:p>
            <a:pPr lvl="1"/>
            <a:r>
              <a:rPr lang="pt-BR" dirty="0"/>
              <a:t>O comportamento desviante pode ser considerado um sintoma de dissociação/divergência entre as aspirações culturalmente prescritas e os caminhos socialmente estruturados para realizá-las. </a:t>
            </a:r>
          </a:p>
          <a:p>
            <a:endParaRPr lang="pt-BR" dirty="0"/>
          </a:p>
          <a:p>
            <a:r>
              <a:rPr lang="pt-BR" i="1" dirty="0"/>
              <a:t>The </a:t>
            </a:r>
            <a:r>
              <a:rPr lang="pt-BR" i="1" dirty="0" err="1"/>
              <a:t>american</a:t>
            </a:r>
            <a:r>
              <a:rPr lang="pt-BR" i="1" dirty="0"/>
              <a:t> dream</a:t>
            </a:r>
          </a:p>
          <a:p>
            <a:pPr lvl="1"/>
            <a:r>
              <a:rPr lang="pt-BR" dirty="0"/>
              <a:t>Imprescindibilidade do elemento econômico </a:t>
            </a:r>
          </a:p>
          <a:p>
            <a:pPr lvl="1"/>
            <a:endParaRPr lang="pt-BR" dirty="0"/>
          </a:p>
          <a:p>
            <a:r>
              <a:rPr lang="pt-BR" dirty="0"/>
              <a:t>EUA: Sociedade anômica por excelência</a:t>
            </a:r>
          </a:p>
          <a:p>
            <a:pPr lvl="1"/>
            <a:r>
              <a:rPr lang="pt-BR" dirty="0"/>
              <a:t>Universalismo na definição dos meios </a:t>
            </a:r>
          </a:p>
          <a:p>
            <a:pPr lvl="1"/>
            <a:r>
              <a:rPr lang="pt-BR" dirty="0"/>
              <a:t>Desigualdade de oportunidades</a:t>
            </a:r>
          </a:p>
          <a:p>
            <a:pPr lvl="1"/>
            <a:r>
              <a:rPr lang="pt-BR" dirty="0"/>
              <a:t>Desequilíbrio entre metas culturais e meios institucionalizados</a:t>
            </a:r>
          </a:p>
          <a:p>
            <a:pPr lvl="1"/>
            <a:endParaRPr lang="pt-BR" dirty="0"/>
          </a:p>
          <a:p>
            <a:endParaRPr lang="pt-BR" i="1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786430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F97FD2-F198-425D-92DC-703EF8B16D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Conceitos básicos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CC57BF8-1A25-4C9A-9535-FB89567A6E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/>
              <a:t>Estrutura Cultural: O conjunto de valores normativos (metas e meios) que governam a conduta comum dos membros de uma sociedade ou de um grupo</a:t>
            </a:r>
          </a:p>
          <a:p>
            <a:pPr lvl="1"/>
            <a:r>
              <a:rPr lang="pt-BR" dirty="0"/>
              <a:t>Metas Culturais: São os motivos fundamentais que orientam os comportamentos dos indivíduos</a:t>
            </a:r>
          </a:p>
          <a:p>
            <a:pPr lvl="1"/>
            <a:r>
              <a:rPr lang="pt-BR" dirty="0"/>
              <a:t>Modelos de Comportamento: Refletem as respostas dos indivíduos de acordo com a adesão ou a repulsa às metas culturais e/ou aos meios institucionalizados</a:t>
            </a:r>
          </a:p>
          <a:p>
            <a:pPr lvl="1"/>
            <a:r>
              <a:rPr lang="pt-BR" dirty="0"/>
              <a:t>Meios Institucionalizados: São os recursos socialmente admitidos para o alcançar das metas culturais</a:t>
            </a:r>
          </a:p>
          <a:p>
            <a:pPr lvl="1"/>
            <a:endParaRPr lang="pt-BR" dirty="0"/>
          </a:p>
          <a:p>
            <a:pPr algn="just"/>
            <a:r>
              <a:rPr lang="pt-BR" dirty="0"/>
              <a:t>Estrutura Social: São os recursos socialmente admitidos para o alcançar das metas culturais. A distribuição é desigual e varia conforme a classe social </a:t>
            </a:r>
          </a:p>
          <a:p>
            <a:pPr lvl="1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724119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63F6631-49D6-4C73-8850-6C8425B3E5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Distribuição desigual dos meios legítimos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903A5F5-EB8F-451B-BFE2-F4990E3CD1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Consequências desta distribuição desigual: prática de determinadas atitudes, que vão desde a indiferença em relação às metas à tentativa de alcança-las através de meios ilegítimos</a:t>
            </a:r>
          </a:p>
          <a:p>
            <a:endParaRPr lang="pt-BR" dirty="0"/>
          </a:p>
          <a:p>
            <a:r>
              <a:rPr lang="pt-BR" dirty="0"/>
              <a:t>Essa incongruência sempre existiu e não é anormal ou patológica</a:t>
            </a:r>
          </a:p>
          <a:p>
            <a:pPr lvl="1"/>
            <a:r>
              <a:rPr lang="pt-BR" dirty="0"/>
              <a:t>Pode, inclusive, ser funcional</a:t>
            </a:r>
          </a:p>
          <a:p>
            <a:pPr lvl="1"/>
            <a:endParaRPr lang="pt-BR" dirty="0"/>
          </a:p>
          <a:p>
            <a:r>
              <a:rPr lang="pt-BR" dirty="0"/>
              <a:t>Na prática, esta discrepância reflete uma contradição entre a estrutura cultural e a estrutura social</a:t>
            </a:r>
          </a:p>
        </p:txBody>
      </p:sp>
    </p:spTree>
    <p:extLst>
      <p:ext uri="{BB962C8B-B14F-4D97-AF65-F5344CB8AC3E}">
        <p14:creationId xmlns:p14="http://schemas.microsoft.com/office/powerpoint/2010/main" val="39345950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68D326A-4CE0-48E8-9A09-032531C2BA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Desvio e Anomia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C2BC2F0-99C4-4B72-84C9-D428E474C6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Origem do desvio</a:t>
            </a:r>
          </a:p>
          <a:p>
            <a:endParaRPr lang="pt-BR" dirty="0"/>
          </a:p>
          <a:p>
            <a:r>
              <a:rPr lang="pt-BR" dirty="0"/>
              <a:t>Pressão anômica e os seus graus conforme a classe social</a:t>
            </a:r>
          </a:p>
          <a:p>
            <a:endParaRPr lang="pt-BR" dirty="0"/>
          </a:p>
          <a:p>
            <a:r>
              <a:rPr lang="pt-BR" dirty="0"/>
              <a:t>Relação entre pressão anômica, classe social e prática de desvios</a:t>
            </a:r>
          </a:p>
          <a:p>
            <a:pPr lvl="1"/>
            <a:r>
              <a:rPr lang="pt-BR" dirty="0">
                <a:highlight>
                  <a:srgbClr val="00FF00"/>
                </a:highlight>
              </a:rPr>
              <a:t>Se existe uma discrepância entre as metas culturais e os meios institucionalizados, os sujeitos em posição cultural mais desvantajosa estao mais propícios para adotarem meios ilegítimos </a:t>
            </a:r>
            <a:r>
              <a:rPr lang="pt-BR" dirty="0"/>
              <a:t>para alcançar os fins</a:t>
            </a:r>
          </a:p>
          <a:p>
            <a:pPr lvl="1"/>
            <a:r>
              <a:rPr lang="pt-BR" dirty="0">
                <a:highlight>
                  <a:srgbClr val="00FF00"/>
                </a:highlight>
              </a:rPr>
              <a:t>Por sofrerem maior pressão anômica, as pessoas pobres têm mais chances de praticarem crimes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411077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A7F73F-812E-4BC9-8DE7-E72AA770A8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Tipologia das Adaptações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3374B1A-90A4-4979-8866-7D95B950CC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/>
              <a:t>Para </a:t>
            </a:r>
            <a:r>
              <a:rPr lang="pt-BR" dirty="0" err="1"/>
              <a:t>Anitua</a:t>
            </a:r>
            <a:r>
              <a:rPr lang="pt-BR" dirty="0"/>
              <a:t>, os problemas do desvio e da anomia encontram-se na estrutura social</a:t>
            </a:r>
          </a:p>
          <a:p>
            <a:r>
              <a:rPr lang="pt-BR" dirty="0"/>
              <a:t>As possibilidades oferecidas pela estrutura social variam conforme a posição social ocupada pelo membro</a:t>
            </a:r>
          </a:p>
          <a:p>
            <a:r>
              <a:rPr lang="pt-BR" dirty="0"/>
              <a:t>Da análise entre as metas culturais e os meios institucionalizados, observou que os membros de uma sociedade comportam-se de acordo com a adesão ou a repulsa a estas categorias</a:t>
            </a:r>
          </a:p>
          <a:p>
            <a:r>
              <a:rPr lang="pt-BR" dirty="0"/>
              <a:t>Todos os comportamentos amoldam-se a esses modelos</a:t>
            </a:r>
          </a:p>
          <a:p>
            <a:r>
              <a:rPr lang="pt-BR" dirty="0"/>
              <a:t>Somente um modelo de comportamento pode ser considerado conformista</a:t>
            </a:r>
          </a:p>
          <a:p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0259097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1312</Words>
  <Application>Microsoft Office PowerPoint</Application>
  <PresentationFormat>Widescreen</PresentationFormat>
  <Paragraphs>152</Paragraphs>
  <Slides>21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21</vt:i4>
      </vt:variant>
    </vt:vector>
  </HeadingPairs>
  <TitlesOfParts>
    <vt:vector size="25" baseType="lpstr">
      <vt:lpstr>Arial</vt:lpstr>
      <vt:lpstr>Calibri</vt:lpstr>
      <vt:lpstr>Calibri Light</vt:lpstr>
      <vt:lpstr>Tema do Office</vt:lpstr>
      <vt:lpstr>TEORIA DA ANOMIA  (ROBERT KING MERTON)</vt:lpstr>
      <vt:lpstr>CONSIDERAÇÕES INICIAIS</vt:lpstr>
      <vt:lpstr>Análise teórica</vt:lpstr>
      <vt:lpstr>Análise teórica - Continuação</vt:lpstr>
      <vt:lpstr>Análise Teórica – Continuação</vt:lpstr>
      <vt:lpstr>Conceitos básicos</vt:lpstr>
      <vt:lpstr>Distribuição desigual dos meios legítimos</vt:lpstr>
      <vt:lpstr>Desvio e Anomia</vt:lpstr>
      <vt:lpstr>Tipologia das Adaptações</vt:lpstr>
      <vt:lpstr>Quais são os modelos de comportamento?</vt:lpstr>
      <vt:lpstr>Conformista</vt:lpstr>
      <vt:lpstr>Inovador</vt:lpstr>
      <vt:lpstr>Ritualista</vt:lpstr>
      <vt:lpstr>Apático</vt:lpstr>
      <vt:lpstr>Rebeldia</vt:lpstr>
      <vt:lpstr>CRÍTICAS</vt:lpstr>
      <vt:lpstr>MAIS CRÍTICAS</vt:lpstr>
      <vt:lpstr>OUTRAS CRÍTICAS</vt:lpstr>
      <vt:lpstr>RESPOSTA DE MERTON ÀS CRÍTICAS</vt:lpstr>
      <vt:lpstr>CONCLUSÕES</vt:lpstr>
      <vt:lpstr>OUTRAS CONCLUSÕES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TEORIA DA ANOMIA  (ROBERT KING MERTON)</dc:title>
  <dc:creator>Mario Alexandre Ferreira</dc:creator>
  <cp:lastModifiedBy>Mario Alexandre Ferreira</cp:lastModifiedBy>
  <cp:revision>12</cp:revision>
  <dcterms:created xsi:type="dcterms:W3CDTF">2020-11-30T19:38:16Z</dcterms:created>
  <dcterms:modified xsi:type="dcterms:W3CDTF">2020-11-30T21:34:20Z</dcterms:modified>
</cp:coreProperties>
</file>