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52AEE7A-3689-404E-AA68-E4AF68AF43B8}" type="datetimeFigureOut">
              <a:rPr lang="pt-BR" smtClean="0"/>
              <a:t>24/10/2021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5846891-228A-45BD-BE0E-97ED50E6A37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244727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FILOSOFIA DO DIREITO E SOCIOLOGIA </a:t>
            </a:r>
            <a:r>
              <a:rPr lang="pt-BR" dirty="0" smtClean="0"/>
              <a:t>JURÍDICA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0978"/>
            <a:ext cx="4972056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FOUCAULT, M. A Verdade e as formas jurídicas. Tradução de Eduardo Jardim e Roberto Machado. Rio de Janeiro, NAU editora, 2013</a:t>
            </a:r>
            <a:r>
              <a:rPr lang="pt-BR" b="1" dirty="0" smtClean="0"/>
              <a:t>.</a:t>
            </a:r>
            <a:endParaRPr lang="pt-BR" b="1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6500826" y="5786454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Fernando Latorraca</a:t>
            </a:r>
          </a:p>
          <a:p>
            <a:pPr algn="r"/>
            <a:endParaRPr lang="pt-BR" sz="1000" dirty="0" smtClean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  <a:p>
            <a:pPr algn="r"/>
            <a:r>
              <a:rPr lang="pt-BR" sz="12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Out/2021</a:t>
            </a:r>
            <a:endParaRPr lang="pt-BR" sz="1200" dirty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REFORMA HUMANÍSTICA E </a:t>
            </a:r>
            <a:r>
              <a:rPr lang="pt-BR" dirty="0" smtClean="0"/>
              <a:t>PRISÃO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2286016"/>
          </a:xfrm>
        </p:spPr>
        <p:txBody>
          <a:bodyPr>
            <a:normAutofit/>
          </a:bodyPr>
          <a:lstStyle/>
          <a:p>
            <a:pPr lvl="0" algn="just"/>
            <a:r>
              <a:rPr lang="pt-BR" sz="2650" dirty="0" smtClean="0"/>
              <a:t>Racionalismo se contrapunha aos suplícios do absolutismo</a:t>
            </a:r>
          </a:p>
          <a:p>
            <a:pPr lvl="0" algn="just"/>
            <a:r>
              <a:rPr lang="pt-BR" sz="2650" dirty="0" smtClean="0"/>
              <a:t>O criminoso como aquele que rompe o pacto social.</a:t>
            </a:r>
          </a:p>
          <a:p>
            <a:pPr lvl="0" algn="just"/>
            <a:r>
              <a:rPr lang="pt-BR" sz="2650" dirty="0" smtClean="0"/>
              <a:t>Em teoria, buscavam-se penas como: deportação, escândalo público, trabalhos forçados ou talião</a:t>
            </a:r>
            <a:r>
              <a:rPr lang="pt-BR" sz="2650" dirty="0" smtClean="0"/>
              <a:t>.</a:t>
            </a:r>
            <a:endParaRPr lang="pt-BR" sz="265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571472" y="4214818"/>
            <a:ext cx="8143932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pt-BR" sz="2450" dirty="0"/>
              <a:t>A prisão era – nesse primeiro momento – apenas uma prática paralela de reclusão (prática </a:t>
            </a:r>
            <a:r>
              <a:rPr lang="pt-BR" sz="2450" dirty="0" err="1"/>
              <a:t>parajudiciária</a:t>
            </a:r>
            <a:r>
              <a:rPr lang="pt-BR" sz="2450" dirty="0"/>
              <a:t>, “</a:t>
            </a:r>
            <a:r>
              <a:rPr lang="pt-BR" sz="2450" i="1" dirty="0" err="1"/>
              <a:t>lettre-de-cachet</a:t>
            </a:r>
            <a:r>
              <a:rPr lang="pt-BR" sz="2450" dirty="0"/>
              <a:t>”), um instrumento específico de exclusão e marginalização que, contudo, vai acabar se impondo sem um referencial teórico claro, após a Revolução Industrial</a:t>
            </a:r>
            <a:r>
              <a:rPr lang="pt-BR" sz="2450" dirty="0" smtClean="0"/>
              <a:t>.</a:t>
            </a:r>
            <a:endParaRPr lang="pt-BR" sz="24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A SOCIEDADE </a:t>
            </a:r>
            <a:r>
              <a:rPr lang="pt-BR" dirty="0" smtClean="0"/>
              <a:t>DISCIPLINAR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72098"/>
          </a:xfrm>
        </p:spPr>
        <p:txBody>
          <a:bodyPr>
            <a:noAutofit/>
          </a:bodyPr>
          <a:lstStyle/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pt-BR" sz="2150" dirty="0" smtClean="0"/>
              <a:t>A prisão (como seqüestro) passa a ser a pena dominante, transformando-se em uma forma de normalização, uma técnica de poder integrada aos aparelhos de produção - trabalho.</a:t>
            </a:r>
          </a:p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pt-BR" sz="2150" dirty="0" smtClean="0"/>
              <a:t>Instituições de seqüestro (“asilos”) - instituições disciplinares como prisões, hospitais psiquiátricos, determinados tipos de escolas e fábricas.</a:t>
            </a:r>
          </a:p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pt-BR" sz="2150" dirty="0" smtClean="0"/>
              <a:t>O </a:t>
            </a:r>
            <a:r>
              <a:rPr lang="pt-BR" sz="2150" dirty="0" err="1" smtClean="0"/>
              <a:t>panoptismo</a:t>
            </a:r>
            <a:r>
              <a:rPr lang="pt-BR" sz="2150" dirty="0" smtClean="0"/>
              <a:t> permite generalizar o poder disciplinar – pautado no exercício constante da vigilância, do controle e da correção - como um elemento que permeia as relações de poder na sociedade </a:t>
            </a:r>
            <a:r>
              <a:rPr lang="pt-BR" sz="2150" dirty="0" smtClean="0"/>
              <a:t>como </a:t>
            </a:r>
            <a:r>
              <a:rPr lang="pt-BR" sz="2150" dirty="0" smtClean="0"/>
              <a:t>um todo, que se torna uma sociedade disciplinar.</a:t>
            </a:r>
          </a:p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pt-BR" sz="2150" dirty="0" smtClean="0"/>
              <a:t>Um dos instrumentos desse poder disciplinar é o exame, uma nova forma de saber-poder, dando origem a ciências que tem o homem como seu objeto e que se ordenam em torno da normalização</a:t>
            </a:r>
            <a:r>
              <a:rPr lang="pt-BR" sz="2150" dirty="0" smtClean="0"/>
              <a:t>.</a:t>
            </a:r>
            <a:endParaRPr lang="pt-BR" sz="21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sz="5000" dirty="0" smtClean="0"/>
              <a:t>CONCLUSÃO</a:t>
            </a:r>
            <a:endParaRPr lang="pt-BR" sz="5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3071810"/>
            <a:ext cx="8229600" cy="25717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000" dirty="0" smtClean="0"/>
              <a:t>Poder e saber se encontram enraizados firmemente, profundamente, naquilo que constitui as relações de produção</a:t>
            </a:r>
            <a:r>
              <a:rPr lang="pt-BR" sz="3000" dirty="0" smtClean="0"/>
              <a:t>.</a:t>
            </a:r>
            <a:endParaRPr lang="pt-B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0166" y="3000372"/>
            <a:ext cx="6286544" cy="1066800"/>
          </a:xfrm>
        </p:spPr>
        <p:txBody>
          <a:bodyPr>
            <a:noAutofit/>
          </a:bodyPr>
          <a:lstStyle/>
          <a:p>
            <a:pPr algn="ctr"/>
            <a:r>
              <a:rPr lang="pt-BR" sz="7000" dirty="0" smtClean="0"/>
              <a:t>Bons estudos!</a:t>
            </a:r>
            <a:endParaRPr lang="pt-BR" sz="7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912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pt-BR" b="1" dirty="0" smtClean="0"/>
              <a:t>4. FOUCAULT – DIREITO, PODER E VERDADE JURÍDICA</a:t>
            </a:r>
            <a:r>
              <a:rPr lang="pt-BR" b="1" dirty="0" smtClean="0"/>
              <a:t>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717172"/>
          </a:xfrm>
        </p:spPr>
        <p:txBody>
          <a:bodyPr>
            <a:normAutofit lnSpcReduction="10000"/>
          </a:bodyPr>
          <a:lstStyle/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4.1. O conhecimento como invenção</a:t>
            </a:r>
            <a:r>
              <a:rPr lang="pt-BR" sz="2200" dirty="0" smtClean="0"/>
              <a:t>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4.2</a:t>
            </a:r>
            <a:r>
              <a:rPr lang="pt-BR" sz="2200" dirty="0" smtClean="0"/>
              <a:t>. Prática penal e formas de verdade</a:t>
            </a:r>
            <a:r>
              <a:rPr lang="pt-BR" sz="2200" dirty="0" smtClean="0"/>
              <a:t>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4.3</a:t>
            </a:r>
            <a:r>
              <a:rPr lang="pt-BR" sz="2200" dirty="0" smtClean="0"/>
              <a:t>. Regime da verdade e poder </a:t>
            </a:r>
            <a:r>
              <a:rPr lang="pt-BR" sz="2200" dirty="0" smtClean="0"/>
              <a:t>político.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4.4</a:t>
            </a:r>
            <a:r>
              <a:rPr lang="pt-BR" sz="2200" dirty="0" smtClean="0"/>
              <a:t>. O inquérito nas práticas judiciárias da Grécia </a:t>
            </a:r>
            <a:r>
              <a:rPr lang="pt-BR" sz="2200" dirty="0" smtClean="0"/>
              <a:t>Antiga.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4.5</a:t>
            </a:r>
            <a:r>
              <a:rPr lang="pt-BR" sz="2200" dirty="0" smtClean="0"/>
              <a:t>. A tragédia de Édipo e o surgimento do inquérito na </a:t>
            </a:r>
            <a:r>
              <a:rPr lang="pt-BR" sz="2200" dirty="0" smtClean="0"/>
              <a:t>Antiguidade.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4.6</a:t>
            </a:r>
            <a:r>
              <a:rPr lang="pt-BR" sz="2200" dirty="0" smtClean="0"/>
              <a:t>. O sistema do inquérito e a descoberta judiciária da </a:t>
            </a:r>
            <a:r>
              <a:rPr lang="pt-BR" sz="2200" dirty="0" smtClean="0"/>
              <a:t>verdade.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4.7</a:t>
            </a:r>
            <a:r>
              <a:rPr lang="pt-BR" sz="2200" dirty="0" smtClean="0"/>
              <a:t>. O antigo Direito Germânico e o sistema de prova</a:t>
            </a:r>
            <a:r>
              <a:rPr lang="pt-BR" sz="2200" dirty="0" smtClean="0"/>
              <a:t>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4.8</a:t>
            </a:r>
            <a:r>
              <a:rPr lang="pt-BR" sz="2200" dirty="0" smtClean="0"/>
              <a:t>. O sistema das provas no Direito </a:t>
            </a:r>
            <a:r>
              <a:rPr lang="pt-BR" sz="2200" dirty="0" smtClean="0"/>
              <a:t>Feudal.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4.9</a:t>
            </a:r>
            <a:r>
              <a:rPr lang="pt-BR" sz="2200" dirty="0" smtClean="0"/>
              <a:t>. O segundo nascimento do inquérito na Idade </a:t>
            </a:r>
            <a:r>
              <a:rPr lang="pt-BR" sz="2200" dirty="0" smtClean="0"/>
              <a:t>Média.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4.10</a:t>
            </a:r>
            <a:r>
              <a:rPr lang="pt-BR" sz="2200" dirty="0" smtClean="0"/>
              <a:t>. Direito e sociedade </a:t>
            </a:r>
            <a:r>
              <a:rPr lang="pt-BR" sz="2200" dirty="0" smtClean="0"/>
              <a:t>disciplinar.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4.11</a:t>
            </a:r>
            <a:r>
              <a:rPr lang="pt-BR" sz="2200" dirty="0" smtClean="0"/>
              <a:t>. Disciplina, prisão e </a:t>
            </a:r>
            <a:r>
              <a:rPr lang="pt-BR" sz="2200" dirty="0" err="1" smtClean="0"/>
              <a:t>panoptismo</a:t>
            </a:r>
            <a:r>
              <a:rPr lang="pt-BR" sz="2200" dirty="0" smtClean="0"/>
              <a:t>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4.12</a:t>
            </a:r>
            <a:r>
              <a:rPr lang="pt-BR" sz="2200" dirty="0" smtClean="0"/>
              <a:t>. O criminoso como inimigo </a:t>
            </a:r>
            <a:r>
              <a:rPr lang="pt-BR" sz="2200" dirty="0" smtClean="0"/>
              <a:t>social.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4.13</a:t>
            </a:r>
            <a:r>
              <a:rPr lang="pt-BR" sz="2200" dirty="0" smtClean="0"/>
              <a:t>. O exame como forma de </a:t>
            </a:r>
            <a:r>
              <a:rPr lang="pt-BR" sz="2200" dirty="0" smtClean="0"/>
              <a:t>saber-poder.</a:t>
            </a:r>
          </a:p>
          <a:p>
            <a:pPr marL="216000" algn="just">
              <a:spcBef>
                <a:spcPts val="0"/>
              </a:spcBef>
            </a:pPr>
            <a:r>
              <a:rPr lang="pt-BR" sz="2200" dirty="0" smtClean="0"/>
              <a:t>4.14</a:t>
            </a:r>
            <a:r>
              <a:rPr lang="pt-BR" sz="2200" dirty="0" smtClean="0"/>
              <a:t>. Ciências do exame e sociedade capitalista.</a:t>
            </a:r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1076316"/>
            <a:ext cx="8429684" cy="1066800"/>
          </a:xfrm>
        </p:spPr>
        <p:txBody>
          <a:bodyPr>
            <a:noAutofit/>
          </a:bodyPr>
          <a:lstStyle/>
          <a:p>
            <a:pPr algn="ctr"/>
            <a:r>
              <a:rPr lang="pt-BR" sz="4600" dirty="0" smtClean="0"/>
              <a:t>O conhecimento para </a:t>
            </a:r>
            <a:r>
              <a:rPr lang="pt-BR" sz="4600" dirty="0" smtClean="0"/>
              <a:t>SPINOZA</a:t>
            </a:r>
            <a:endParaRPr lang="pt-BR" sz="4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43338"/>
          </a:xfrm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 smtClean="0"/>
              <a:t>Inscrito na natureza humana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 smtClean="0"/>
              <a:t>Relação de harmonia, afinidade, aproximação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 smtClean="0"/>
              <a:t>Adequação, beatitude, unidade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 smtClean="0"/>
              <a:t>Abstenção de: rir, deplorar, detestar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1143000"/>
            <a:ext cx="8501122" cy="1066800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O conhecimento para </a:t>
            </a:r>
            <a:r>
              <a:rPr lang="pt-BR" sz="4400" dirty="0" smtClean="0"/>
              <a:t>NIETZSCHE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394022"/>
          </a:xfrm>
        </p:spPr>
        <p:txBody>
          <a:bodyPr/>
          <a:lstStyle/>
          <a:p>
            <a:pPr lvl="0"/>
            <a:r>
              <a:rPr lang="pt-BR" dirty="0" smtClean="0"/>
              <a:t>Não é natural – ruptura com a teologia</a:t>
            </a:r>
          </a:p>
          <a:p>
            <a:pPr lvl="0"/>
            <a:r>
              <a:rPr lang="pt-BR" u="sng" dirty="0" smtClean="0"/>
              <a:t>O conhecimento é inventado</a:t>
            </a:r>
            <a:endParaRPr lang="pt-BR" dirty="0" smtClean="0"/>
          </a:p>
          <a:p>
            <a:pPr lvl="0"/>
            <a:r>
              <a:rPr lang="pt-BR" dirty="0" smtClean="0"/>
              <a:t>Surge do conflito – “a centelha entre duas espadas”</a:t>
            </a:r>
          </a:p>
          <a:p>
            <a:pPr lvl="0"/>
            <a:r>
              <a:rPr lang="pt-BR" dirty="0" smtClean="0"/>
              <a:t>Distanciamento: rir, deplorar, </a:t>
            </a:r>
            <a:r>
              <a:rPr lang="pt-BR" dirty="0" smtClean="0"/>
              <a:t>detestar</a:t>
            </a:r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5072074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v"/>
            </a:pPr>
            <a:r>
              <a:rPr lang="pt-BR" sz="2400" dirty="0" smtClean="0"/>
              <a:t> FOUCAULT </a:t>
            </a:r>
            <a:r>
              <a:rPr lang="pt-BR" sz="2400" dirty="0"/>
              <a:t>utiliza a concepção nietzschiana do conhecimento para demonstrar que os domínios de saber se formam a partir de relações de força, relações de poder.</a:t>
            </a:r>
            <a:endParaRPr lang="pt-BR" sz="2400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Proposta de </a:t>
            </a:r>
            <a:r>
              <a:rPr lang="pt-BR" dirty="0" smtClean="0"/>
              <a:t>FOUCAULT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90000"/>
              </a:lnSpc>
              <a:spcAft>
                <a:spcPts val="300"/>
              </a:spcAft>
            </a:pPr>
            <a:r>
              <a:rPr lang="pt-BR" sz="2600" dirty="0" smtClean="0"/>
              <a:t>Demonstrar que as condições políticas, sociais e econômicas de existência são constitutivas dos sujeitos de conhecimento (são “o solo”), e não simples obstáculos/ “véus” (contraponto a determinadas análises marxistas do meio universitário</a:t>
            </a:r>
            <a:r>
              <a:rPr lang="pt-BR" sz="2600" dirty="0" smtClean="0"/>
              <a:t>).</a:t>
            </a:r>
          </a:p>
          <a:p>
            <a:pPr marL="0" lvl="0" indent="0" algn="just">
              <a:lnSpc>
                <a:spcPct val="90000"/>
              </a:lnSpc>
              <a:spcAft>
                <a:spcPts val="300"/>
              </a:spcAft>
              <a:buNone/>
            </a:pPr>
            <a:endParaRPr lang="pt-BR" sz="2600" dirty="0" smtClean="0"/>
          </a:p>
          <a:p>
            <a:pPr marL="0" lvl="0" indent="0" algn="just">
              <a:lnSpc>
                <a:spcPct val="90000"/>
              </a:lnSpc>
              <a:spcAft>
                <a:spcPts val="300"/>
              </a:spcAft>
            </a:pPr>
            <a:r>
              <a:rPr lang="pt-BR" sz="2600" dirty="0" smtClean="0"/>
              <a:t>Apresentar uma História dos modelos de pesquisa da VERDADE, a partir das formas JURÍDICAS, revelando como estes modelos se impõem aos diversos outros domínios do comportamento e do conhecimento (por exemplo, as práticas penais e as ciências</a:t>
            </a:r>
            <a:r>
              <a:rPr lang="pt-BR" sz="2600" dirty="0" smtClean="0"/>
              <a:t>).</a:t>
            </a:r>
            <a:endParaRPr lang="pt-B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3643314"/>
            <a:ext cx="8572560" cy="3000396"/>
          </a:xfrm>
        </p:spPr>
        <p:txBody>
          <a:bodyPr>
            <a:noAutofit/>
          </a:bodyPr>
          <a:lstStyle/>
          <a:p>
            <a:pPr lvl="0" algn="just"/>
            <a:r>
              <a:rPr lang="pt-BR" sz="2440" dirty="0" smtClean="0"/>
              <a:t>Uma espécie de jogo com duelos, riscos, </a:t>
            </a:r>
            <a:r>
              <a:rPr lang="pt-BR" sz="2440" dirty="0" smtClean="0"/>
              <a:t>desafios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Formas binárias: aceitação/renúncia; </a:t>
            </a:r>
            <a:r>
              <a:rPr lang="pt-BR" sz="2440" dirty="0" smtClean="0"/>
              <a:t>vitória/fracasso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Lutas para definir/revelar quem tem razão (“o mais forte</a:t>
            </a:r>
            <a:r>
              <a:rPr lang="pt-BR" sz="2440" dirty="0" smtClean="0"/>
              <a:t>”)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Disputas privadas e forma ritual da </a:t>
            </a:r>
            <a:r>
              <a:rPr lang="pt-BR" sz="2440" dirty="0" smtClean="0"/>
              <a:t>guerra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Não há testemunhos, nem juiz. Árbitro da </a:t>
            </a:r>
            <a:r>
              <a:rPr lang="pt-BR" sz="2440" dirty="0" smtClean="0"/>
              <a:t>regularidade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Ciclos de vingança – acordo para o resgate da </a:t>
            </a:r>
            <a:r>
              <a:rPr lang="pt-BR" sz="2440" dirty="0" smtClean="0"/>
              <a:t>paz</a:t>
            </a:r>
            <a:endParaRPr lang="pt-BR" sz="2440" dirty="0" smtClean="0"/>
          </a:p>
          <a:p>
            <a:pPr lvl="0" algn="just"/>
            <a:r>
              <a:rPr lang="pt-BR" sz="2440" dirty="0" smtClean="0"/>
              <a:t>Provas sociais, corporais e fórmulas </a:t>
            </a:r>
            <a:r>
              <a:rPr lang="pt-BR" sz="2440" dirty="0" smtClean="0"/>
              <a:t>verbais</a:t>
            </a:r>
            <a:endParaRPr lang="pt-BR" sz="2440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142844" y="642918"/>
            <a:ext cx="885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 PROVA (“</a:t>
            </a:r>
            <a:r>
              <a:rPr lang="pt-BR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épreuve</a:t>
            </a:r>
            <a:r>
              <a:rPr lang="pt-BR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”)</a:t>
            </a:r>
          </a:p>
          <a:p>
            <a:pPr algn="ctr">
              <a:spcBef>
                <a:spcPct val="0"/>
              </a:spcBef>
            </a:pPr>
            <a:r>
              <a:rPr lang="pt-BR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como </a:t>
            </a:r>
            <a:r>
              <a:rPr lang="pt-B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sistema de pesquisa da verdade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00034" y="1928802"/>
            <a:ext cx="8143932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Grécia Arcaica – passagem da Ilíada, de Homero.</a:t>
            </a:r>
          </a:p>
          <a:p>
            <a:pPr algn="just"/>
            <a:endParaRPr lang="pt-BR" sz="1500" dirty="0" smtClean="0"/>
          </a:p>
          <a:p>
            <a:pPr algn="just"/>
            <a:r>
              <a:rPr lang="pt-BR" sz="2400" dirty="0" smtClean="0"/>
              <a:t>Predomínio </a:t>
            </a:r>
            <a:r>
              <a:rPr lang="pt-BR" sz="2400" dirty="0"/>
              <a:t>no antigo Direito Germânico e no Direito </a:t>
            </a:r>
            <a:r>
              <a:rPr lang="pt-BR" sz="2400" dirty="0" smtClean="0"/>
              <a:t>Feudal (Feudalismo </a:t>
            </a:r>
            <a:r>
              <a:rPr lang="pt-BR" sz="2400" dirty="0"/>
              <a:t>na Alta Idade Média)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500198"/>
          </a:xfrm>
        </p:spPr>
        <p:txBody>
          <a:bodyPr>
            <a:normAutofit/>
          </a:bodyPr>
          <a:lstStyle/>
          <a:p>
            <a:pPr algn="ctr"/>
            <a:r>
              <a:rPr lang="pt-BR" sz="2800" dirty="0" smtClean="0"/>
              <a:t>O INQUÉRITO (“enquête</a:t>
            </a:r>
            <a:r>
              <a:rPr lang="pt-BR" sz="2800" dirty="0" smtClean="0"/>
              <a:t>”)</a:t>
            </a:r>
            <a:br>
              <a:rPr lang="pt-BR" sz="2800" dirty="0" smtClean="0"/>
            </a:br>
            <a:r>
              <a:rPr lang="pt-BR" sz="2800" dirty="0" smtClean="0"/>
              <a:t>como </a:t>
            </a:r>
            <a:r>
              <a:rPr lang="pt-BR" sz="2800" dirty="0" smtClean="0"/>
              <a:t>sistema de pesquisa da </a:t>
            </a:r>
            <a:r>
              <a:rPr lang="pt-BR" sz="2800" dirty="0" smtClean="0"/>
              <a:t>verdade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2500306"/>
            <a:ext cx="8158162" cy="339415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sz="3000" dirty="0" smtClean="0"/>
              <a:t>Grécia Clássica – a tragédia “Édipo Rei</a:t>
            </a:r>
            <a:r>
              <a:rPr lang="pt-BR" sz="3000" dirty="0" smtClean="0"/>
              <a:t>”</a:t>
            </a:r>
          </a:p>
          <a:p>
            <a:pPr algn="just">
              <a:lnSpc>
                <a:spcPct val="160000"/>
              </a:lnSpc>
              <a:spcAft>
                <a:spcPts val="300"/>
              </a:spcAft>
              <a:buNone/>
            </a:pPr>
            <a:endParaRPr lang="pt-BR" sz="2200" dirty="0" smtClean="0"/>
          </a:p>
          <a:p>
            <a:pPr lvl="0" algn="just">
              <a:lnSpc>
                <a:spcPct val="160000"/>
              </a:lnSpc>
              <a:spcAft>
                <a:spcPts val="300"/>
              </a:spcAft>
            </a:pPr>
            <a:r>
              <a:rPr lang="pt-BR" sz="3000" dirty="0" smtClean="0"/>
              <a:t>Coleta de testemunhos</a:t>
            </a:r>
          </a:p>
          <a:p>
            <a:pPr lvl="0" algn="just">
              <a:lnSpc>
                <a:spcPct val="160000"/>
              </a:lnSpc>
              <a:spcAft>
                <a:spcPts val="300"/>
              </a:spcAft>
            </a:pPr>
            <a:r>
              <a:rPr lang="pt-BR" sz="3000" dirty="0" smtClean="0"/>
              <a:t>Aspecto simbólico e “Lei das Metades”</a:t>
            </a:r>
          </a:p>
          <a:p>
            <a:pPr lvl="0" algn="just">
              <a:lnSpc>
                <a:spcPct val="160000"/>
              </a:lnSpc>
              <a:spcAft>
                <a:spcPts val="300"/>
              </a:spcAft>
            </a:pPr>
            <a:r>
              <a:rPr lang="pt-BR" sz="3000" dirty="0" smtClean="0"/>
              <a:t>Antinomia entre saber e poder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O INQUÉRITO – para além </a:t>
            </a:r>
            <a:r>
              <a:rPr lang="pt-BR" sz="3600" dirty="0" smtClean="0"/>
              <a:t>da</a:t>
            </a:r>
            <a:br>
              <a:rPr lang="pt-BR" sz="3600" dirty="0" smtClean="0"/>
            </a:br>
            <a:r>
              <a:rPr lang="pt-BR" sz="3600" dirty="0" smtClean="0"/>
              <a:t>Grécia Clássica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786058"/>
            <a:ext cx="8229600" cy="3537030"/>
          </a:xfrm>
        </p:spPr>
        <p:txBody>
          <a:bodyPr>
            <a:normAutofit/>
          </a:bodyPr>
          <a:lstStyle/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Administração do Império Carolíngio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Fiscalização das paróquias pela Igreja Católica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Pesquisas nas universidades da Baixa Idade Média (Renascimento)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Técnica do flagrante no surgimento do Poder </a:t>
            </a:r>
            <a:r>
              <a:rPr lang="pt-BR" sz="3000" dirty="0" smtClean="0"/>
              <a:t>Judiciário</a:t>
            </a:r>
            <a:endParaRPr lang="pt-B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O INQUÉRITO como exercício de </a:t>
            </a:r>
            <a:r>
              <a:rPr lang="pt-BR" sz="3600" dirty="0" smtClean="0"/>
              <a:t>poder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3116"/>
            <a:ext cx="8572560" cy="443142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Aft>
                <a:spcPts val="300"/>
              </a:spcAft>
              <a:buNone/>
            </a:pPr>
            <a:r>
              <a:rPr lang="pt-BR" dirty="0" smtClean="0"/>
              <a:t>“O inquérito é precisamente uma forma política, uma forma de gestão, de exercício do poder que, por meio da instituição judiciária, veio a ser uma maneira, na cultura ocidental, de autenticar a verdade, de adquirir coisas que vão ser consideradas como verdadeiras e de as transmitir. O inquérito é uma forma de saber-poder” (página 79</a:t>
            </a:r>
            <a:r>
              <a:rPr lang="pt-BR" dirty="0" smtClean="0"/>
              <a:t>).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</TotalTime>
  <Words>839</Words>
  <Application>Microsoft Office PowerPoint</Application>
  <PresentationFormat>Apresentação na tela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Urbano</vt:lpstr>
      <vt:lpstr>FILOSOFIA DO DIREITO E SOCIOLOGIA JURÍDICA</vt:lpstr>
      <vt:lpstr>4. FOUCAULT – DIREITO, PODER E VERDADE JURÍDICA.</vt:lpstr>
      <vt:lpstr>O conhecimento para SPINOZA</vt:lpstr>
      <vt:lpstr>O conhecimento para NIETZSCHE</vt:lpstr>
      <vt:lpstr>Proposta de FOUCAULT</vt:lpstr>
      <vt:lpstr>Slide 6</vt:lpstr>
      <vt:lpstr>O INQUÉRITO (“enquête”) como sistema de pesquisa da verdade</vt:lpstr>
      <vt:lpstr>O INQUÉRITO – para além da Grécia Clássica</vt:lpstr>
      <vt:lpstr>O INQUÉRITO como exercício de poder</vt:lpstr>
      <vt:lpstr>REFORMA HUMANÍSTICA E PRISÃO</vt:lpstr>
      <vt:lpstr>A SOCIEDADE DISCIPLINAR</vt:lpstr>
      <vt:lpstr>CONCLUSÃO</vt:lpstr>
      <vt:lpstr>Bons estudos!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DO DIREITO E SOCIOLOGIA JURÍDICA</dc:title>
  <dc:creator>Thais</dc:creator>
  <cp:lastModifiedBy>Thais</cp:lastModifiedBy>
  <cp:revision>12</cp:revision>
  <dcterms:created xsi:type="dcterms:W3CDTF">2021-10-24T23:49:21Z</dcterms:created>
  <dcterms:modified xsi:type="dcterms:W3CDTF">2021-10-25T00:31:50Z</dcterms:modified>
</cp:coreProperties>
</file>