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7" r:id="rId3"/>
    <p:sldId id="285" r:id="rId4"/>
    <p:sldId id="260" r:id="rId5"/>
    <p:sldId id="258" r:id="rId6"/>
    <p:sldId id="283" r:id="rId7"/>
    <p:sldId id="259" r:id="rId8"/>
    <p:sldId id="284" r:id="rId9"/>
    <p:sldId id="261" r:id="rId10"/>
    <p:sldId id="262" r:id="rId11"/>
    <p:sldId id="263" r:id="rId12"/>
    <p:sldId id="264" r:id="rId13"/>
    <p:sldId id="287" r:id="rId14"/>
    <p:sldId id="288" r:id="rId15"/>
    <p:sldId id="286" r:id="rId16"/>
    <p:sldId id="291" r:id="rId17"/>
    <p:sldId id="266" r:id="rId18"/>
    <p:sldId id="270" r:id="rId19"/>
    <p:sldId id="271" r:id="rId20"/>
    <p:sldId id="267" r:id="rId21"/>
    <p:sldId id="274" r:id="rId22"/>
    <p:sldId id="275" r:id="rId23"/>
    <p:sldId id="276" r:id="rId24"/>
    <p:sldId id="277" r:id="rId25"/>
    <p:sldId id="278" r:id="rId26"/>
    <p:sldId id="269" r:id="rId27"/>
    <p:sldId id="297" r:id="rId28"/>
    <p:sldId id="298" r:id="rId29"/>
    <p:sldId id="299" r:id="rId30"/>
    <p:sldId id="303" r:id="rId31"/>
    <p:sldId id="300" r:id="rId32"/>
    <p:sldId id="308" r:id="rId33"/>
    <p:sldId id="302" r:id="rId34"/>
    <p:sldId id="301" r:id="rId35"/>
    <p:sldId id="306" r:id="rId36"/>
    <p:sldId id="304" r:id="rId37"/>
    <p:sldId id="305" r:id="rId38"/>
    <p:sldId id="273" r:id="rId39"/>
    <p:sldId id="307" r:id="rId40"/>
    <p:sldId id="295" r:id="rId41"/>
    <p:sldId id="279" r:id="rId42"/>
    <p:sldId id="280" r:id="rId43"/>
    <p:sldId id="309" r:id="rId44"/>
    <p:sldId id="310" r:id="rId45"/>
    <p:sldId id="281" r:id="rId46"/>
    <p:sldId id="292" r:id="rId47"/>
    <p:sldId id="312" r:id="rId48"/>
    <p:sldId id="316" r:id="rId49"/>
    <p:sldId id="317" r:id="rId50"/>
    <p:sldId id="319" r:id="rId51"/>
    <p:sldId id="320" r:id="rId52"/>
    <p:sldId id="321" r:id="rId53"/>
    <p:sldId id="327" r:id="rId54"/>
    <p:sldId id="318" r:id="rId55"/>
    <p:sldId id="326" r:id="rId56"/>
    <p:sldId id="322" r:id="rId57"/>
    <p:sldId id="323" r:id="rId58"/>
    <p:sldId id="324" r:id="rId59"/>
    <p:sldId id="325" r:id="rId60"/>
    <p:sldId id="328" r:id="rId61"/>
    <p:sldId id="329" r:id="rId62"/>
    <p:sldId id="330" r:id="rId63"/>
    <p:sldId id="331" r:id="rId64"/>
    <p:sldId id="332" r:id="rId65"/>
    <p:sldId id="359" r:id="rId66"/>
    <p:sldId id="333" r:id="rId67"/>
    <p:sldId id="334" r:id="rId68"/>
    <p:sldId id="338" r:id="rId69"/>
    <p:sldId id="360" r:id="rId70"/>
    <p:sldId id="340" r:id="rId71"/>
    <p:sldId id="337" r:id="rId72"/>
    <p:sldId id="341" r:id="rId73"/>
    <p:sldId id="339" r:id="rId74"/>
    <p:sldId id="342" r:id="rId75"/>
    <p:sldId id="343" r:id="rId76"/>
    <p:sldId id="344" r:id="rId77"/>
    <p:sldId id="345" r:id="rId78"/>
    <p:sldId id="350" r:id="rId79"/>
    <p:sldId id="349" r:id="rId80"/>
    <p:sldId id="347" r:id="rId81"/>
    <p:sldId id="351" r:id="rId82"/>
    <p:sldId id="352" r:id="rId83"/>
    <p:sldId id="353" r:id="rId84"/>
    <p:sldId id="354" r:id="rId85"/>
    <p:sldId id="355" r:id="rId86"/>
    <p:sldId id="356" r:id="rId87"/>
    <p:sldId id="357" r:id="rId88"/>
    <p:sldId id="362" r:id="rId89"/>
    <p:sldId id="361" r:id="rId90"/>
    <p:sldId id="363" r:id="rId91"/>
    <p:sldId id="375" r:id="rId92"/>
    <p:sldId id="364" r:id="rId93"/>
    <p:sldId id="377" r:id="rId94"/>
    <p:sldId id="365" r:id="rId95"/>
    <p:sldId id="378" r:id="rId96"/>
    <p:sldId id="379" r:id="rId97"/>
    <p:sldId id="380" r:id="rId98"/>
    <p:sldId id="376" r:id="rId99"/>
    <p:sldId id="366" r:id="rId100"/>
    <p:sldId id="367" r:id="rId101"/>
    <p:sldId id="429" r:id="rId102"/>
    <p:sldId id="435" r:id="rId103"/>
    <p:sldId id="437" r:id="rId104"/>
    <p:sldId id="436" r:id="rId105"/>
    <p:sldId id="438" r:id="rId106"/>
    <p:sldId id="368" r:id="rId107"/>
    <p:sldId id="433" r:id="rId108"/>
    <p:sldId id="432" r:id="rId109"/>
    <p:sldId id="373" r:id="rId110"/>
    <p:sldId id="371" r:id="rId111"/>
    <p:sldId id="466" r:id="rId112"/>
    <p:sldId id="434" r:id="rId113"/>
    <p:sldId id="372" r:id="rId114"/>
    <p:sldId id="374" r:id="rId115"/>
    <p:sldId id="369" r:id="rId116"/>
    <p:sldId id="370" r:id="rId117"/>
    <p:sldId id="439" r:id="rId118"/>
    <p:sldId id="441" r:id="rId119"/>
    <p:sldId id="440" r:id="rId120"/>
    <p:sldId id="442" r:id="rId121"/>
    <p:sldId id="443" r:id="rId122"/>
    <p:sldId id="444" r:id="rId123"/>
    <p:sldId id="445" r:id="rId124"/>
    <p:sldId id="446" r:id="rId125"/>
    <p:sldId id="447" r:id="rId126"/>
    <p:sldId id="448" r:id="rId127"/>
    <p:sldId id="449" r:id="rId128"/>
    <p:sldId id="451" r:id="rId129"/>
    <p:sldId id="452" r:id="rId130"/>
    <p:sldId id="453" r:id="rId131"/>
    <p:sldId id="454" r:id="rId132"/>
    <p:sldId id="455" r:id="rId133"/>
    <p:sldId id="456" r:id="rId134"/>
    <p:sldId id="457" r:id="rId135"/>
    <p:sldId id="467" r:id="rId136"/>
    <p:sldId id="469" r:id="rId137"/>
    <p:sldId id="458" r:id="rId138"/>
    <p:sldId id="459" r:id="rId139"/>
    <p:sldId id="460" r:id="rId140"/>
    <p:sldId id="461" r:id="rId141"/>
    <p:sldId id="462" r:id="rId142"/>
    <p:sldId id="463" r:id="rId143"/>
    <p:sldId id="468" r:id="rId144"/>
    <p:sldId id="464" r:id="rId145"/>
    <p:sldId id="465" r:id="rId146"/>
    <p:sldId id="431" r:id="rId147"/>
    <p:sldId id="382" r:id="rId148"/>
    <p:sldId id="383" r:id="rId149"/>
    <p:sldId id="384" r:id="rId150"/>
    <p:sldId id="385" r:id="rId151"/>
    <p:sldId id="386" r:id="rId152"/>
    <p:sldId id="387" r:id="rId153"/>
    <p:sldId id="388" r:id="rId154"/>
    <p:sldId id="391" r:id="rId155"/>
    <p:sldId id="392" r:id="rId156"/>
    <p:sldId id="393" r:id="rId157"/>
    <p:sldId id="394" r:id="rId158"/>
    <p:sldId id="396" r:id="rId159"/>
    <p:sldId id="395" r:id="rId160"/>
    <p:sldId id="397" r:id="rId161"/>
    <p:sldId id="398" r:id="rId162"/>
    <p:sldId id="399" r:id="rId163"/>
    <p:sldId id="400" r:id="rId164"/>
    <p:sldId id="401" r:id="rId165"/>
    <p:sldId id="415" r:id="rId166"/>
    <p:sldId id="416" r:id="rId167"/>
    <p:sldId id="402" r:id="rId168"/>
    <p:sldId id="403" r:id="rId169"/>
    <p:sldId id="389" r:id="rId170"/>
    <p:sldId id="404" r:id="rId171"/>
    <p:sldId id="418" r:id="rId172"/>
    <p:sldId id="419" r:id="rId173"/>
    <p:sldId id="406" r:id="rId174"/>
    <p:sldId id="421" r:id="rId175"/>
    <p:sldId id="422" r:id="rId176"/>
    <p:sldId id="420" r:id="rId177"/>
    <p:sldId id="407" r:id="rId178"/>
    <p:sldId id="408" r:id="rId179"/>
    <p:sldId id="413" r:id="rId180"/>
    <p:sldId id="409" r:id="rId181"/>
    <p:sldId id="414" r:id="rId182"/>
    <p:sldId id="423" r:id="rId183"/>
    <p:sldId id="424" r:id="rId184"/>
    <p:sldId id="425" r:id="rId185"/>
    <p:sldId id="417" r:id="rId186"/>
    <p:sldId id="410" r:id="rId187"/>
    <p:sldId id="426" r:id="rId188"/>
    <p:sldId id="427" r:id="rId189"/>
    <p:sldId id="428" r:id="rId190"/>
    <p:sldId id="411" r:id="rId191"/>
    <p:sldId id="412" r:id="rId192"/>
    <p:sldId id="405" r:id="rId193"/>
    <p:sldId id="470" r:id="rId194"/>
    <p:sldId id="486" r:id="rId195"/>
    <p:sldId id="471" r:id="rId196"/>
    <p:sldId id="474" r:id="rId197"/>
    <p:sldId id="500" r:id="rId198"/>
    <p:sldId id="472" r:id="rId199"/>
    <p:sldId id="499" r:id="rId200"/>
    <p:sldId id="473" r:id="rId201"/>
    <p:sldId id="475" r:id="rId202"/>
    <p:sldId id="501" r:id="rId203"/>
    <p:sldId id="476" r:id="rId204"/>
    <p:sldId id="477" r:id="rId205"/>
    <p:sldId id="502" r:id="rId206"/>
    <p:sldId id="478" r:id="rId207"/>
    <p:sldId id="503" r:id="rId208"/>
    <p:sldId id="504" r:id="rId209"/>
    <p:sldId id="480" r:id="rId210"/>
    <p:sldId id="481" r:id="rId211"/>
    <p:sldId id="485" r:id="rId212"/>
    <p:sldId id="482" r:id="rId213"/>
    <p:sldId id="483" r:id="rId214"/>
    <p:sldId id="484" r:id="rId215"/>
    <p:sldId id="487" r:id="rId216"/>
    <p:sldId id="490" r:id="rId217"/>
    <p:sldId id="491" r:id="rId218"/>
    <p:sldId id="492" r:id="rId219"/>
    <p:sldId id="493" r:id="rId220"/>
    <p:sldId id="489" r:id="rId221"/>
    <p:sldId id="494" r:id="rId222"/>
    <p:sldId id="495" r:id="rId223"/>
    <p:sldId id="496" r:id="rId224"/>
    <p:sldId id="497" r:id="rId225"/>
    <p:sldId id="505" r:id="rId226"/>
    <p:sldId id="488" r:id="rId227"/>
    <p:sldId id="498" r:id="rId2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presProps" Target="presProps.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viewProps" Target="viewProp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6" Type="http://schemas.openxmlformats.org/officeDocument/2006/relationships/slide" Target="slides/slide25.xml"/><Relationship Id="rId231" Type="http://schemas.openxmlformats.org/officeDocument/2006/relationships/theme" Target="theme/theme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tableStyles" Target="tableStyle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microsoft.com/office/2016/11/relationships/changesInfo" Target="changesInfos/changesInfo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iago" userId="fa5a69faaf95a280" providerId="LiveId" clId="{6F7D7874-DB66-43DB-ACC9-EC257878BEDA}"/>
    <pc:docChg chg="undo custSel addSld modSld sldOrd">
      <pc:chgData name="Thiago" userId="fa5a69faaf95a280" providerId="LiveId" clId="{6F7D7874-DB66-43DB-ACC9-EC257878BEDA}" dt="2021-11-19T16:26:24.528" v="2670" actId="20577"/>
      <pc:docMkLst>
        <pc:docMk/>
      </pc:docMkLst>
      <pc:sldChg chg="modSp mod">
        <pc:chgData name="Thiago" userId="fa5a69faaf95a280" providerId="LiveId" clId="{6F7D7874-DB66-43DB-ACC9-EC257878BEDA}" dt="2021-11-19T02:34:01.385" v="1248" actId="27636"/>
        <pc:sldMkLst>
          <pc:docMk/>
          <pc:sldMk cId="2723793889" sldId="257"/>
        </pc:sldMkLst>
        <pc:spChg chg="mod">
          <ac:chgData name="Thiago" userId="fa5a69faaf95a280" providerId="LiveId" clId="{6F7D7874-DB66-43DB-ACC9-EC257878BEDA}" dt="2021-11-19T02:34:01.385" v="1248" actId="27636"/>
          <ac:spMkLst>
            <pc:docMk/>
            <pc:sldMk cId="2723793889" sldId="257"/>
            <ac:spMk id="3" creationId="{A4BEAFF8-92D2-4ACD-8A25-5153B62EEABD}"/>
          </ac:spMkLst>
        </pc:spChg>
      </pc:sldChg>
      <pc:sldChg chg="modSp mod">
        <pc:chgData name="Thiago" userId="fa5a69faaf95a280" providerId="LiveId" clId="{6F7D7874-DB66-43DB-ACC9-EC257878BEDA}" dt="2021-11-19T02:32:48.412" v="1216"/>
        <pc:sldMkLst>
          <pc:docMk/>
          <pc:sldMk cId="2225938735" sldId="258"/>
        </pc:sldMkLst>
        <pc:spChg chg="mod">
          <ac:chgData name="Thiago" userId="fa5a69faaf95a280" providerId="LiveId" clId="{6F7D7874-DB66-43DB-ACC9-EC257878BEDA}" dt="2021-11-19T02:32:48.412" v="1216"/>
          <ac:spMkLst>
            <pc:docMk/>
            <pc:sldMk cId="2225938735" sldId="258"/>
            <ac:spMk id="3" creationId="{A4BEAFF8-92D2-4ACD-8A25-5153B62EEABD}"/>
          </ac:spMkLst>
        </pc:spChg>
      </pc:sldChg>
      <pc:sldChg chg="modSp mod">
        <pc:chgData name="Thiago" userId="fa5a69faaf95a280" providerId="LiveId" clId="{6F7D7874-DB66-43DB-ACC9-EC257878BEDA}" dt="2021-11-19T02:26:36.509" v="1206" actId="20577"/>
        <pc:sldMkLst>
          <pc:docMk/>
          <pc:sldMk cId="708553995" sldId="259"/>
        </pc:sldMkLst>
        <pc:spChg chg="mod">
          <ac:chgData name="Thiago" userId="fa5a69faaf95a280" providerId="LiveId" clId="{6F7D7874-DB66-43DB-ACC9-EC257878BEDA}" dt="2021-11-19T02:26:36.509" v="1206" actId="20577"/>
          <ac:spMkLst>
            <pc:docMk/>
            <pc:sldMk cId="708553995" sldId="259"/>
            <ac:spMk id="2" creationId="{78174EC3-0FF8-44A2-BE84-3D31C66105D7}"/>
          </ac:spMkLst>
        </pc:spChg>
        <pc:spChg chg="mod">
          <ac:chgData name="Thiago" userId="fa5a69faaf95a280" providerId="LiveId" clId="{6F7D7874-DB66-43DB-ACC9-EC257878BEDA}" dt="2021-11-19T02:14:53.521" v="1192" actId="20577"/>
          <ac:spMkLst>
            <pc:docMk/>
            <pc:sldMk cId="708553995" sldId="259"/>
            <ac:spMk id="3" creationId="{A4BEAFF8-92D2-4ACD-8A25-5153B62EEABD}"/>
          </ac:spMkLst>
        </pc:spChg>
      </pc:sldChg>
      <pc:sldChg chg="modSp mod ord">
        <pc:chgData name="Thiago" userId="fa5a69faaf95a280" providerId="LiveId" clId="{6F7D7874-DB66-43DB-ACC9-EC257878BEDA}" dt="2021-11-19T01:39:01.870" v="459"/>
        <pc:sldMkLst>
          <pc:docMk/>
          <pc:sldMk cId="1273215438" sldId="260"/>
        </pc:sldMkLst>
        <pc:spChg chg="mod">
          <ac:chgData name="Thiago" userId="fa5a69faaf95a280" providerId="LiveId" clId="{6F7D7874-DB66-43DB-ACC9-EC257878BEDA}" dt="2021-11-19T01:38:44.557" v="457" actId="20577"/>
          <ac:spMkLst>
            <pc:docMk/>
            <pc:sldMk cId="1273215438" sldId="260"/>
            <ac:spMk id="3" creationId="{A4BEAFF8-92D2-4ACD-8A25-5153B62EEABD}"/>
          </ac:spMkLst>
        </pc:spChg>
      </pc:sldChg>
      <pc:sldChg chg="modSp mod">
        <pc:chgData name="Thiago" userId="fa5a69faaf95a280" providerId="LiveId" clId="{6F7D7874-DB66-43DB-ACC9-EC257878BEDA}" dt="2021-11-19T16:25:21.156" v="2405" actId="20577"/>
        <pc:sldMkLst>
          <pc:docMk/>
          <pc:sldMk cId="2870778173" sldId="272"/>
        </pc:sldMkLst>
        <pc:spChg chg="mod">
          <ac:chgData name="Thiago" userId="fa5a69faaf95a280" providerId="LiveId" clId="{6F7D7874-DB66-43DB-ACC9-EC257878BEDA}" dt="2021-11-19T16:25:21.156" v="2405" actId="20577"/>
          <ac:spMkLst>
            <pc:docMk/>
            <pc:sldMk cId="2870778173" sldId="272"/>
            <ac:spMk id="3" creationId="{E6BADD72-575C-436B-B8EC-D491A3BBC34C}"/>
          </ac:spMkLst>
        </pc:spChg>
      </pc:sldChg>
      <pc:sldChg chg="modSp mod">
        <pc:chgData name="Thiago" userId="fa5a69faaf95a280" providerId="LiveId" clId="{6F7D7874-DB66-43DB-ACC9-EC257878BEDA}" dt="2021-11-19T02:59:30.308" v="2263" actId="27636"/>
        <pc:sldMkLst>
          <pc:docMk/>
          <pc:sldMk cId="792386315" sldId="281"/>
        </pc:sldMkLst>
        <pc:spChg chg="mod">
          <ac:chgData name="Thiago" userId="fa5a69faaf95a280" providerId="LiveId" clId="{6F7D7874-DB66-43DB-ACC9-EC257878BEDA}" dt="2021-11-19T02:46:25.444" v="1870" actId="20577"/>
          <ac:spMkLst>
            <pc:docMk/>
            <pc:sldMk cId="792386315" sldId="281"/>
            <ac:spMk id="2" creationId="{78174EC3-0FF8-44A2-BE84-3D31C66105D7}"/>
          </ac:spMkLst>
        </pc:spChg>
        <pc:spChg chg="mod">
          <ac:chgData name="Thiago" userId="fa5a69faaf95a280" providerId="LiveId" clId="{6F7D7874-DB66-43DB-ACC9-EC257878BEDA}" dt="2021-11-19T02:59:30.308" v="2263" actId="27636"/>
          <ac:spMkLst>
            <pc:docMk/>
            <pc:sldMk cId="792386315" sldId="281"/>
            <ac:spMk id="3" creationId="{A4BEAFF8-92D2-4ACD-8A25-5153B62EEABD}"/>
          </ac:spMkLst>
        </pc:spChg>
      </pc:sldChg>
      <pc:sldChg chg="modSp add mod">
        <pc:chgData name="Thiago" userId="fa5a69faaf95a280" providerId="LiveId" clId="{6F7D7874-DB66-43DB-ACC9-EC257878BEDA}" dt="2021-11-19T02:58:22.795" v="2250" actId="27636"/>
        <pc:sldMkLst>
          <pc:docMk/>
          <pc:sldMk cId="729853331" sldId="282"/>
        </pc:sldMkLst>
        <pc:spChg chg="mod">
          <ac:chgData name="Thiago" userId="fa5a69faaf95a280" providerId="LiveId" clId="{6F7D7874-DB66-43DB-ACC9-EC257878BEDA}" dt="2021-11-19T02:58:22.795" v="2250" actId="27636"/>
          <ac:spMkLst>
            <pc:docMk/>
            <pc:sldMk cId="729853331" sldId="282"/>
            <ac:spMk id="3" creationId="{A4BEAFF8-92D2-4ACD-8A25-5153B62EEABD}"/>
          </ac:spMkLst>
        </pc:spChg>
      </pc:sldChg>
      <pc:sldChg chg="modSp add mod">
        <pc:chgData name="Thiago" userId="fa5a69faaf95a280" providerId="LiveId" clId="{6F7D7874-DB66-43DB-ACC9-EC257878BEDA}" dt="2021-11-19T02:33:24.113" v="1243" actId="20577"/>
        <pc:sldMkLst>
          <pc:docMk/>
          <pc:sldMk cId="2576694757" sldId="283"/>
        </pc:sldMkLst>
        <pc:spChg chg="mod">
          <ac:chgData name="Thiago" userId="fa5a69faaf95a280" providerId="LiveId" clId="{6F7D7874-DB66-43DB-ACC9-EC257878BEDA}" dt="2021-11-19T02:14:00.212" v="1136" actId="20577"/>
          <ac:spMkLst>
            <pc:docMk/>
            <pc:sldMk cId="2576694757" sldId="283"/>
            <ac:spMk id="2" creationId="{78174EC3-0FF8-44A2-BE84-3D31C66105D7}"/>
          </ac:spMkLst>
        </pc:spChg>
        <pc:spChg chg="mod">
          <ac:chgData name="Thiago" userId="fa5a69faaf95a280" providerId="LiveId" clId="{6F7D7874-DB66-43DB-ACC9-EC257878BEDA}" dt="2021-11-19T02:33:24.113" v="1243" actId="20577"/>
          <ac:spMkLst>
            <pc:docMk/>
            <pc:sldMk cId="2576694757" sldId="283"/>
            <ac:spMk id="3" creationId="{A4BEAFF8-92D2-4ACD-8A25-5153B62EEABD}"/>
          </ac:spMkLst>
        </pc:spChg>
      </pc:sldChg>
      <pc:sldChg chg="modSp add mod">
        <pc:chgData name="Thiago" userId="fa5a69faaf95a280" providerId="LiveId" clId="{6F7D7874-DB66-43DB-ACC9-EC257878BEDA}" dt="2021-11-19T16:26:24.528" v="2670" actId="20577"/>
        <pc:sldMkLst>
          <pc:docMk/>
          <pc:sldMk cId="1015973601" sldId="284"/>
        </pc:sldMkLst>
        <pc:spChg chg="mod">
          <ac:chgData name="Thiago" userId="fa5a69faaf95a280" providerId="LiveId" clId="{6F7D7874-DB66-43DB-ACC9-EC257878BEDA}" dt="2021-11-19T16:26:24.528" v="2670" actId="20577"/>
          <ac:spMkLst>
            <pc:docMk/>
            <pc:sldMk cId="1015973601" sldId="284"/>
            <ac:spMk id="3" creationId="{A4BEAFF8-92D2-4ACD-8A25-5153B62EEABD}"/>
          </ac:spMkLst>
        </pc:spChg>
      </pc:sldChg>
      <pc:sldChg chg="modSp add mod">
        <pc:chgData name="Thiago" userId="fa5a69faaf95a280" providerId="LiveId" clId="{6F7D7874-DB66-43DB-ACC9-EC257878BEDA}" dt="2021-11-19T02:39:50.496" v="1548" actId="27636"/>
        <pc:sldMkLst>
          <pc:docMk/>
          <pc:sldMk cId="1161820941" sldId="285"/>
        </pc:sldMkLst>
        <pc:spChg chg="mod">
          <ac:chgData name="Thiago" userId="fa5a69faaf95a280" providerId="LiveId" clId="{6F7D7874-DB66-43DB-ACC9-EC257878BEDA}" dt="2021-11-19T02:39:50.496" v="1548" actId="27636"/>
          <ac:spMkLst>
            <pc:docMk/>
            <pc:sldMk cId="1161820941" sldId="285"/>
            <ac:spMk id="3" creationId="{A4BEAFF8-92D2-4ACD-8A25-5153B62EEABD}"/>
          </ac:spMkLst>
        </pc:spChg>
      </pc:sldChg>
      <pc:sldChg chg="modSp add mod">
        <pc:chgData name="Thiago" userId="fa5a69faaf95a280" providerId="LiveId" clId="{6F7D7874-DB66-43DB-ACC9-EC257878BEDA}" dt="2021-11-19T02:42:59.591" v="1811" actId="20577"/>
        <pc:sldMkLst>
          <pc:docMk/>
          <pc:sldMk cId="4200854385" sldId="286"/>
        </pc:sldMkLst>
        <pc:spChg chg="mod">
          <ac:chgData name="Thiago" userId="fa5a69faaf95a280" providerId="LiveId" clId="{6F7D7874-DB66-43DB-ACC9-EC257878BEDA}" dt="2021-11-19T02:42:59.591" v="1811" actId="20577"/>
          <ac:spMkLst>
            <pc:docMk/>
            <pc:sldMk cId="4200854385" sldId="286"/>
            <ac:spMk id="3" creationId="{A4BEAFF8-92D2-4ACD-8A25-5153B62EEABD}"/>
          </ac:spMkLst>
        </pc:spChg>
      </pc:sldChg>
      <pc:sldChg chg="modSp add mod">
        <pc:chgData name="Thiago" userId="fa5a69faaf95a280" providerId="LiveId" clId="{6F7D7874-DB66-43DB-ACC9-EC257878BEDA}" dt="2021-11-19T02:42:30.766" v="1797" actId="27636"/>
        <pc:sldMkLst>
          <pc:docMk/>
          <pc:sldMk cId="500138929" sldId="287"/>
        </pc:sldMkLst>
        <pc:spChg chg="mod">
          <ac:chgData name="Thiago" userId="fa5a69faaf95a280" providerId="LiveId" clId="{6F7D7874-DB66-43DB-ACC9-EC257878BEDA}" dt="2021-11-19T02:42:30.766" v="1797" actId="27636"/>
          <ac:spMkLst>
            <pc:docMk/>
            <pc:sldMk cId="500138929" sldId="287"/>
            <ac:spMk id="3" creationId="{A4BEAFF8-92D2-4ACD-8A25-5153B62EEABD}"/>
          </ac:spMkLst>
        </pc:spChg>
      </pc:sldChg>
      <pc:sldChg chg="modSp add mod">
        <pc:chgData name="Thiago" userId="fa5a69faaf95a280" providerId="LiveId" clId="{6F7D7874-DB66-43DB-ACC9-EC257878BEDA}" dt="2021-11-19T02:44:22.471" v="1821" actId="113"/>
        <pc:sldMkLst>
          <pc:docMk/>
          <pc:sldMk cId="4059441559" sldId="288"/>
        </pc:sldMkLst>
        <pc:spChg chg="mod">
          <ac:chgData name="Thiago" userId="fa5a69faaf95a280" providerId="LiveId" clId="{6F7D7874-DB66-43DB-ACC9-EC257878BEDA}" dt="2021-11-19T02:44:22.471" v="1821" actId="113"/>
          <ac:spMkLst>
            <pc:docMk/>
            <pc:sldMk cId="4059441559" sldId="288"/>
            <ac:spMk id="3" creationId="{A4BEAFF8-92D2-4ACD-8A25-5153B62EEABD}"/>
          </ac:spMkLst>
        </pc:spChg>
      </pc:sldChg>
      <pc:sldChg chg="modSp add mod">
        <pc:chgData name="Thiago" userId="fa5a69faaf95a280" providerId="LiveId" clId="{6F7D7874-DB66-43DB-ACC9-EC257878BEDA}" dt="2021-11-19T02:56:06.502" v="2159" actId="27636"/>
        <pc:sldMkLst>
          <pc:docMk/>
          <pc:sldMk cId="821529596" sldId="289"/>
        </pc:sldMkLst>
        <pc:spChg chg="mod">
          <ac:chgData name="Thiago" userId="fa5a69faaf95a280" providerId="LiveId" clId="{6F7D7874-DB66-43DB-ACC9-EC257878BEDA}" dt="2021-11-19T02:50:54.659" v="1973" actId="20577"/>
          <ac:spMkLst>
            <pc:docMk/>
            <pc:sldMk cId="821529596" sldId="289"/>
            <ac:spMk id="2" creationId="{78174EC3-0FF8-44A2-BE84-3D31C66105D7}"/>
          </ac:spMkLst>
        </pc:spChg>
        <pc:spChg chg="mod">
          <ac:chgData name="Thiago" userId="fa5a69faaf95a280" providerId="LiveId" clId="{6F7D7874-DB66-43DB-ACC9-EC257878BEDA}" dt="2021-11-19T02:56:06.502" v="2159" actId="27636"/>
          <ac:spMkLst>
            <pc:docMk/>
            <pc:sldMk cId="821529596" sldId="289"/>
            <ac:spMk id="3" creationId="{A4BEAFF8-92D2-4ACD-8A25-5153B62EEABD}"/>
          </ac:spMkLst>
        </pc:spChg>
      </pc:sldChg>
      <pc:sldChg chg="modSp add mod">
        <pc:chgData name="Thiago" userId="fa5a69faaf95a280" providerId="LiveId" clId="{6F7D7874-DB66-43DB-ACC9-EC257878BEDA}" dt="2021-11-19T02:51:07.737" v="1981" actId="27636"/>
        <pc:sldMkLst>
          <pc:docMk/>
          <pc:sldMk cId="1525183417" sldId="290"/>
        </pc:sldMkLst>
        <pc:spChg chg="mod">
          <ac:chgData name="Thiago" userId="fa5a69faaf95a280" providerId="LiveId" clId="{6F7D7874-DB66-43DB-ACC9-EC257878BEDA}" dt="2021-11-19T02:51:07.737" v="1981" actId="27636"/>
          <ac:spMkLst>
            <pc:docMk/>
            <pc:sldMk cId="1525183417" sldId="290"/>
            <ac:spMk id="3" creationId="{A4BEAFF8-92D2-4ACD-8A25-5153B62EEABD}"/>
          </ac:spMkLst>
        </pc:spChg>
      </pc:sldChg>
      <pc:sldChg chg="modSp add mod">
        <pc:chgData name="Thiago" userId="fa5a69faaf95a280" providerId="LiveId" clId="{6F7D7874-DB66-43DB-ACC9-EC257878BEDA}" dt="2021-11-19T02:53:32.454" v="2009" actId="27636"/>
        <pc:sldMkLst>
          <pc:docMk/>
          <pc:sldMk cId="2190696381" sldId="291"/>
        </pc:sldMkLst>
        <pc:spChg chg="mod">
          <ac:chgData name="Thiago" userId="fa5a69faaf95a280" providerId="LiveId" clId="{6F7D7874-DB66-43DB-ACC9-EC257878BEDA}" dt="2021-11-19T02:53:32.454" v="2009" actId="27636"/>
          <ac:spMkLst>
            <pc:docMk/>
            <pc:sldMk cId="2190696381" sldId="291"/>
            <ac:spMk id="3" creationId="{A4BEAFF8-92D2-4ACD-8A25-5153B62EEABD}"/>
          </ac:spMkLst>
        </pc:spChg>
      </pc:sldChg>
      <pc:sldChg chg="modSp add mod">
        <pc:chgData name="Thiago" userId="fa5a69faaf95a280" providerId="LiveId" clId="{6F7D7874-DB66-43DB-ACC9-EC257878BEDA}" dt="2021-11-19T02:58:43.990" v="2256" actId="27636"/>
        <pc:sldMkLst>
          <pc:docMk/>
          <pc:sldMk cId="131015408" sldId="292"/>
        </pc:sldMkLst>
        <pc:spChg chg="mod">
          <ac:chgData name="Thiago" userId="fa5a69faaf95a280" providerId="LiveId" clId="{6F7D7874-DB66-43DB-ACC9-EC257878BEDA}" dt="2021-11-19T02:58:43.990" v="2256" actId="27636"/>
          <ac:spMkLst>
            <pc:docMk/>
            <pc:sldMk cId="131015408" sldId="292"/>
            <ac:spMk id="3" creationId="{A4BEAFF8-92D2-4ACD-8A25-5153B62EEABD}"/>
          </ac:spMkLst>
        </pc:spChg>
      </pc:sldChg>
      <pc:sldChg chg="modSp add mod">
        <pc:chgData name="Thiago" userId="fa5a69faaf95a280" providerId="LiveId" clId="{6F7D7874-DB66-43DB-ACC9-EC257878BEDA}" dt="2021-11-19T02:55:03.511" v="2148" actId="27636"/>
        <pc:sldMkLst>
          <pc:docMk/>
          <pc:sldMk cId="3625495332" sldId="293"/>
        </pc:sldMkLst>
        <pc:spChg chg="mod">
          <ac:chgData name="Thiago" userId="fa5a69faaf95a280" providerId="LiveId" clId="{6F7D7874-DB66-43DB-ACC9-EC257878BEDA}" dt="2021-11-19T02:55:03.511" v="2148" actId="27636"/>
          <ac:spMkLst>
            <pc:docMk/>
            <pc:sldMk cId="3625495332" sldId="293"/>
            <ac:spMk id="3" creationId="{A4BEAFF8-92D2-4ACD-8A25-5153B62EEABD}"/>
          </ac:spMkLst>
        </pc:spChg>
      </pc:sldChg>
      <pc:sldChg chg="modSp add mod">
        <pc:chgData name="Thiago" userId="fa5a69faaf95a280" providerId="LiveId" clId="{6F7D7874-DB66-43DB-ACC9-EC257878BEDA}" dt="2021-11-19T02:57:54.991" v="2244" actId="20577"/>
        <pc:sldMkLst>
          <pc:docMk/>
          <pc:sldMk cId="4293282626" sldId="294"/>
        </pc:sldMkLst>
        <pc:spChg chg="mod">
          <ac:chgData name="Thiago" userId="fa5a69faaf95a280" providerId="LiveId" clId="{6F7D7874-DB66-43DB-ACC9-EC257878BEDA}" dt="2021-11-19T02:57:54.991" v="2244" actId="20577"/>
          <ac:spMkLst>
            <pc:docMk/>
            <pc:sldMk cId="4293282626" sldId="294"/>
            <ac:spMk id="3" creationId="{A4BEAFF8-92D2-4ACD-8A25-5153B62EEABD}"/>
          </ac:spMkLst>
        </pc:spChg>
      </pc:sldChg>
      <pc:sldChg chg="modSp add mod">
        <pc:chgData name="Thiago" userId="fa5a69faaf95a280" providerId="LiveId" clId="{6F7D7874-DB66-43DB-ACC9-EC257878BEDA}" dt="2021-11-19T02:58:32.094" v="2253" actId="27636"/>
        <pc:sldMkLst>
          <pc:docMk/>
          <pc:sldMk cId="1178508067" sldId="295"/>
        </pc:sldMkLst>
        <pc:spChg chg="mod">
          <ac:chgData name="Thiago" userId="fa5a69faaf95a280" providerId="LiveId" clId="{6F7D7874-DB66-43DB-ACC9-EC257878BEDA}" dt="2021-11-19T02:58:32.094" v="2253" actId="27636"/>
          <ac:spMkLst>
            <pc:docMk/>
            <pc:sldMk cId="1178508067" sldId="295"/>
            <ac:spMk id="3" creationId="{A4BEAFF8-92D2-4ACD-8A25-5153B62EEABD}"/>
          </ac:spMkLst>
        </pc:spChg>
      </pc:sldChg>
      <pc:sldChg chg="modSp add mod">
        <pc:chgData name="Thiago" userId="fa5a69faaf95a280" providerId="LiveId" clId="{6F7D7874-DB66-43DB-ACC9-EC257878BEDA}" dt="2021-11-19T03:00:09.520" v="2266" actId="27636"/>
        <pc:sldMkLst>
          <pc:docMk/>
          <pc:sldMk cId="634750007" sldId="296"/>
        </pc:sldMkLst>
        <pc:spChg chg="mod">
          <ac:chgData name="Thiago" userId="fa5a69faaf95a280" providerId="LiveId" clId="{6F7D7874-DB66-43DB-ACC9-EC257878BEDA}" dt="2021-11-19T03:00:09.520" v="2266" actId="27636"/>
          <ac:spMkLst>
            <pc:docMk/>
            <pc:sldMk cId="634750007" sldId="296"/>
            <ac:spMk id="3" creationId="{A4BEAFF8-92D2-4ACD-8A25-5153B62EEAB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8D3FD7-08E3-423A-8FDC-20E9042119CC}"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pt-BR"/>
        </a:p>
      </dgm:t>
    </dgm:pt>
    <dgm:pt modelId="{651B2B40-7C3A-4A61-98C6-8629E8DF6F00}">
      <dgm:prSet phldrT="[Texto]"/>
      <dgm:spPr/>
      <dgm:t>
        <a:bodyPr/>
        <a:lstStyle/>
        <a:p>
          <a:r>
            <a:rPr lang="pt-BR" dirty="0"/>
            <a:t>Fato jurídico (lato sensu)</a:t>
          </a:r>
        </a:p>
      </dgm:t>
    </dgm:pt>
    <dgm:pt modelId="{E49849E0-B848-4788-89F0-A0310F797E11}" type="parTrans" cxnId="{2ECE6B2B-B3BC-4C28-9F18-05187B71AE51}">
      <dgm:prSet/>
      <dgm:spPr/>
      <dgm:t>
        <a:bodyPr/>
        <a:lstStyle/>
        <a:p>
          <a:endParaRPr lang="pt-BR"/>
        </a:p>
      </dgm:t>
    </dgm:pt>
    <dgm:pt modelId="{0FCDA018-9856-40E9-8161-CC036520A4AE}" type="sibTrans" cxnId="{2ECE6B2B-B3BC-4C28-9F18-05187B71AE51}">
      <dgm:prSet/>
      <dgm:spPr/>
      <dgm:t>
        <a:bodyPr/>
        <a:lstStyle/>
        <a:p>
          <a:endParaRPr lang="pt-BR"/>
        </a:p>
      </dgm:t>
    </dgm:pt>
    <dgm:pt modelId="{00D79DE2-8386-48C8-B942-31F915A17D2E}">
      <dgm:prSet phldrT="[Texto]"/>
      <dgm:spPr/>
      <dgm:t>
        <a:bodyPr/>
        <a:lstStyle/>
        <a:p>
          <a:r>
            <a:rPr lang="pt-BR" dirty="0"/>
            <a:t>Fato jurídico (stricto sensu)</a:t>
          </a:r>
        </a:p>
      </dgm:t>
    </dgm:pt>
    <dgm:pt modelId="{EC2B887D-6973-4C66-8176-9CC6DA254AA7}" type="parTrans" cxnId="{3BD83AC8-F089-4C2D-A48C-2767A3F97E31}">
      <dgm:prSet/>
      <dgm:spPr/>
      <dgm:t>
        <a:bodyPr/>
        <a:lstStyle/>
        <a:p>
          <a:endParaRPr lang="pt-BR"/>
        </a:p>
      </dgm:t>
    </dgm:pt>
    <dgm:pt modelId="{B3E903C1-FC7B-41DD-A00B-7766ADAF8369}" type="sibTrans" cxnId="{3BD83AC8-F089-4C2D-A48C-2767A3F97E31}">
      <dgm:prSet/>
      <dgm:spPr/>
      <dgm:t>
        <a:bodyPr/>
        <a:lstStyle/>
        <a:p>
          <a:endParaRPr lang="pt-BR"/>
        </a:p>
      </dgm:t>
    </dgm:pt>
    <dgm:pt modelId="{664426D5-A5A8-4189-AA6B-7012E184707D}">
      <dgm:prSet phldrT="[Texto]"/>
      <dgm:spPr/>
      <dgm:t>
        <a:bodyPr/>
        <a:lstStyle/>
        <a:p>
          <a:r>
            <a:rPr lang="pt-BR" dirty="0"/>
            <a:t>Ordinário</a:t>
          </a:r>
        </a:p>
      </dgm:t>
    </dgm:pt>
    <dgm:pt modelId="{7CB22B4D-F676-447C-8A2E-25A0F3C1E672}" type="parTrans" cxnId="{023021B2-A231-43E1-A225-4E6254A4E8D5}">
      <dgm:prSet/>
      <dgm:spPr/>
      <dgm:t>
        <a:bodyPr/>
        <a:lstStyle/>
        <a:p>
          <a:endParaRPr lang="pt-BR"/>
        </a:p>
      </dgm:t>
    </dgm:pt>
    <dgm:pt modelId="{644C40A5-49F7-4FC2-B8FC-F4DFF31938AD}" type="sibTrans" cxnId="{023021B2-A231-43E1-A225-4E6254A4E8D5}">
      <dgm:prSet/>
      <dgm:spPr/>
      <dgm:t>
        <a:bodyPr/>
        <a:lstStyle/>
        <a:p>
          <a:endParaRPr lang="pt-BR"/>
        </a:p>
      </dgm:t>
    </dgm:pt>
    <dgm:pt modelId="{F7DB6D0A-2CC1-4BD4-BA32-22C445079949}">
      <dgm:prSet phldrT="[Texto]"/>
      <dgm:spPr/>
      <dgm:t>
        <a:bodyPr/>
        <a:lstStyle/>
        <a:p>
          <a:r>
            <a:rPr lang="pt-BR" dirty="0"/>
            <a:t>Extraordinário</a:t>
          </a:r>
        </a:p>
      </dgm:t>
    </dgm:pt>
    <dgm:pt modelId="{C3ABE1AE-6CEA-4D62-85AA-8B0796D57440}" type="parTrans" cxnId="{7F1AE503-FE09-406C-BF23-552091D3FE73}">
      <dgm:prSet/>
      <dgm:spPr/>
      <dgm:t>
        <a:bodyPr/>
        <a:lstStyle/>
        <a:p>
          <a:endParaRPr lang="pt-BR"/>
        </a:p>
      </dgm:t>
    </dgm:pt>
    <dgm:pt modelId="{965C7F81-287F-4CCD-AA12-C6ACB939E245}" type="sibTrans" cxnId="{7F1AE503-FE09-406C-BF23-552091D3FE73}">
      <dgm:prSet/>
      <dgm:spPr/>
      <dgm:t>
        <a:bodyPr/>
        <a:lstStyle/>
        <a:p>
          <a:endParaRPr lang="pt-BR"/>
        </a:p>
      </dgm:t>
    </dgm:pt>
    <dgm:pt modelId="{1E4B0582-C8EB-4B65-AAA7-4BF985887193}">
      <dgm:prSet phldrT="[Texto]"/>
      <dgm:spPr/>
      <dgm:t>
        <a:bodyPr/>
        <a:lstStyle/>
        <a:p>
          <a:r>
            <a:rPr lang="pt-BR" dirty="0"/>
            <a:t>Ato jurídico (lato sensu)</a:t>
          </a:r>
        </a:p>
      </dgm:t>
    </dgm:pt>
    <dgm:pt modelId="{E70AC0A5-9808-4154-88E7-0E3EB7427CEC}" type="parTrans" cxnId="{C3B5EB37-9F39-42B1-A038-952532AB1DE1}">
      <dgm:prSet/>
      <dgm:spPr/>
      <dgm:t>
        <a:bodyPr/>
        <a:lstStyle/>
        <a:p>
          <a:endParaRPr lang="pt-BR"/>
        </a:p>
      </dgm:t>
    </dgm:pt>
    <dgm:pt modelId="{D403E768-E939-4E30-B54A-DB022A9A9F3C}" type="sibTrans" cxnId="{C3B5EB37-9F39-42B1-A038-952532AB1DE1}">
      <dgm:prSet/>
      <dgm:spPr/>
      <dgm:t>
        <a:bodyPr/>
        <a:lstStyle/>
        <a:p>
          <a:endParaRPr lang="pt-BR"/>
        </a:p>
      </dgm:t>
    </dgm:pt>
    <dgm:pt modelId="{8756BD88-CFAE-4D27-A738-B33250E4134A}">
      <dgm:prSet phldrT="[Texto]"/>
      <dgm:spPr/>
      <dgm:t>
        <a:bodyPr/>
        <a:lstStyle/>
        <a:p>
          <a:r>
            <a:rPr lang="pt-BR" dirty="0"/>
            <a:t>Ato jurídico (stricto sensu)</a:t>
          </a:r>
        </a:p>
      </dgm:t>
    </dgm:pt>
    <dgm:pt modelId="{3FC529F9-1D1D-440E-90AF-64633769151A}" type="parTrans" cxnId="{A06C9779-6EAB-4460-A95B-E0C09BF2304B}">
      <dgm:prSet/>
      <dgm:spPr/>
      <dgm:t>
        <a:bodyPr/>
        <a:lstStyle/>
        <a:p>
          <a:endParaRPr lang="pt-BR"/>
        </a:p>
      </dgm:t>
    </dgm:pt>
    <dgm:pt modelId="{AB3BFC46-B8AB-4399-8CD9-42000BE6C013}" type="sibTrans" cxnId="{A06C9779-6EAB-4460-A95B-E0C09BF2304B}">
      <dgm:prSet/>
      <dgm:spPr/>
      <dgm:t>
        <a:bodyPr/>
        <a:lstStyle/>
        <a:p>
          <a:endParaRPr lang="pt-BR"/>
        </a:p>
      </dgm:t>
    </dgm:pt>
    <dgm:pt modelId="{31F1FCF1-E8C7-4C5F-9722-B0C2249DD8AF}">
      <dgm:prSet phldrT="[Texto]"/>
      <dgm:spPr/>
      <dgm:t>
        <a:bodyPr/>
        <a:lstStyle/>
        <a:p>
          <a:r>
            <a:rPr lang="pt-BR" dirty="0"/>
            <a:t>Ato-fato jurídico</a:t>
          </a:r>
        </a:p>
      </dgm:t>
    </dgm:pt>
    <dgm:pt modelId="{9892C5B5-4955-45D3-A207-02FACD2796EC}" type="parTrans" cxnId="{ACA02BE6-43E2-41F7-B6E0-E534703BAE84}">
      <dgm:prSet/>
      <dgm:spPr/>
      <dgm:t>
        <a:bodyPr/>
        <a:lstStyle/>
        <a:p>
          <a:endParaRPr lang="pt-BR"/>
        </a:p>
      </dgm:t>
    </dgm:pt>
    <dgm:pt modelId="{993F295B-0634-4317-AF7F-7471A97DE462}" type="sibTrans" cxnId="{ACA02BE6-43E2-41F7-B6E0-E534703BAE84}">
      <dgm:prSet/>
      <dgm:spPr/>
      <dgm:t>
        <a:bodyPr/>
        <a:lstStyle/>
        <a:p>
          <a:endParaRPr lang="pt-BR"/>
        </a:p>
      </dgm:t>
    </dgm:pt>
    <dgm:pt modelId="{10B3D758-3959-43FC-957C-F831CA3BEEC8}">
      <dgm:prSet phldrT="[Texto]"/>
      <dgm:spPr/>
      <dgm:t>
        <a:bodyPr/>
        <a:lstStyle/>
        <a:p>
          <a:r>
            <a:rPr lang="pt-BR" dirty="0"/>
            <a:t>Negócio jurídico </a:t>
          </a:r>
        </a:p>
      </dgm:t>
    </dgm:pt>
    <dgm:pt modelId="{251D68C1-E26C-4342-B532-2124DF772F4F}" type="parTrans" cxnId="{4C691FDF-557C-4D6C-8BC7-F7FE1BE11F37}">
      <dgm:prSet/>
      <dgm:spPr/>
      <dgm:t>
        <a:bodyPr/>
        <a:lstStyle/>
        <a:p>
          <a:endParaRPr lang="pt-BR"/>
        </a:p>
      </dgm:t>
    </dgm:pt>
    <dgm:pt modelId="{CED5D6EA-7E03-4506-8F7B-03D3FA954069}" type="sibTrans" cxnId="{4C691FDF-557C-4D6C-8BC7-F7FE1BE11F37}">
      <dgm:prSet/>
      <dgm:spPr/>
      <dgm:t>
        <a:bodyPr/>
        <a:lstStyle/>
        <a:p>
          <a:endParaRPr lang="pt-BR"/>
        </a:p>
      </dgm:t>
    </dgm:pt>
    <dgm:pt modelId="{D954A4D3-7812-4C82-BB69-2B1359275DAA}">
      <dgm:prSet phldrT="[Texto]"/>
      <dgm:spPr/>
      <dgm:t>
        <a:bodyPr/>
        <a:lstStyle/>
        <a:p>
          <a:r>
            <a:rPr lang="pt-BR" dirty="0"/>
            <a:t>Ato ilícito </a:t>
          </a:r>
        </a:p>
      </dgm:t>
    </dgm:pt>
    <dgm:pt modelId="{4C3D0599-58B8-48F8-B036-54ECC030F6A0}" type="parTrans" cxnId="{34FE7A2F-DACB-4130-8477-3CC53C58778B}">
      <dgm:prSet/>
      <dgm:spPr/>
      <dgm:t>
        <a:bodyPr/>
        <a:lstStyle/>
        <a:p>
          <a:endParaRPr lang="pt-BR"/>
        </a:p>
      </dgm:t>
    </dgm:pt>
    <dgm:pt modelId="{E7E41BD6-BCBE-4E8C-8F8C-8DA94DA0E925}" type="sibTrans" cxnId="{34FE7A2F-DACB-4130-8477-3CC53C58778B}">
      <dgm:prSet/>
      <dgm:spPr/>
      <dgm:t>
        <a:bodyPr/>
        <a:lstStyle/>
        <a:p>
          <a:endParaRPr lang="pt-BR"/>
        </a:p>
      </dgm:t>
    </dgm:pt>
    <dgm:pt modelId="{37216372-5F36-4744-871A-89E57987F83C}" type="pres">
      <dgm:prSet presAssocID="{258D3FD7-08E3-423A-8FDC-20E9042119CC}" presName="diagram" presStyleCnt="0">
        <dgm:presLayoutVars>
          <dgm:chPref val="1"/>
          <dgm:dir/>
          <dgm:animOne val="branch"/>
          <dgm:animLvl val="lvl"/>
          <dgm:resizeHandles val="exact"/>
        </dgm:presLayoutVars>
      </dgm:prSet>
      <dgm:spPr/>
    </dgm:pt>
    <dgm:pt modelId="{0F5E907B-3C9A-4A85-8BD2-53AF811BADDD}" type="pres">
      <dgm:prSet presAssocID="{651B2B40-7C3A-4A61-98C6-8629E8DF6F00}" presName="root1" presStyleCnt="0"/>
      <dgm:spPr/>
    </dgm:pt>
    <dgm:pt modelId="{E7F00C58-5BB1-46B9-8F38-FCEADEF27874}" type="pres">
      <dgm:prSet presAssocID="{651B2B40-7C3A-4A61-98C6-8629E8DF6F00}" presName="LevelOneTextNode" presStyleLbl="node0" presStyleIdx="0" presStyleCnt="1" custScaleX="83316" custScaleY="99284">
        <dgm:presLayoutVars>
          <dgm:chPref val="3"/>
        </dgm:presLayoutVars>
      </dgm:prSet>
      <dgm:spPr/>
    </dgm:pt>
    <dgm:pt modelId="{2436FCEA-E622-4955-89AD-A6412FEC8E17}" type="pres">
      <dgm:prSet presAssocID="{651B2B40-7C3A-4A61-98C6-8629E8DF6F00}" presName="level2hierChild" presStyleCnt="0"/>
      <dgm:spPr/>
    </dgm:pt>
    <dgm:pt modelId="{C3D857E0-7A02-4A38-A846-318182B32A7B}" type="pres">
      <dgm:prSet presAssocID="{EC2B887D-6973-4C66-8176-9CC6DA254AA7}" presName="conn2-1" presStyleLbl="parChTrans1D2" presStyleIdx="0" presStyleCnt="3"/>
      <dgm:spPr/>
    </dgm:pt>
    <dgm:pt modelId="{E7EED402-E0D0-4D9B-9E52-22CB0D90F4FF}" type="pres">
      <dgm:prSet presAssocID="{EC2B887D-6973-4C66-8176-9CC6DA254AA7}" presName="connTx" presStyleLbl="parChTrans1D2" presStyleIdx="0" presStyleCnt="3"/>
      <dgm:spPr/>
    </dgm:pt>
    <dgm:pt modelId="{CB40BACC-45DE-4BF5-968A-DFEA26703E0D}" type="pres">
      <dgm:prSet presAssocID="{00D79DE2-8386-48C8-B942-31F915A17D2E}" presName="root2" presStyleCnt="0"/>
      <dgm:spPr/>
    </dgm:pt>
    <dgm:pt modelId="{1805E7AD-DCAA-479D-A5C0-0C269A7DF720}" type="pres">
      <dgm:prSet presAssocID="{00D79DE2-8386-48C8-B942-31F915A17D2E}" presName="LevelTwoTextNode" presStyleLbl="node2" presStyleIdx="0" presStyleCnt="3">
        <dgm:presLayoutVars>
          <dgm:chPref val="3"/>
        </dgm:presLayoutVars>
      </dgm:prSet>
      <dgm:spPr/>
    </dgm:pt>
    <dgm:pt modelId="{4FDF099C-B660-4030-8172-A17D8FB31B37}" type="pres">
      <dgm:prSet presAssocID="{00D79DE2-8386-48C8-B942-31F915A17D2E}" presName="level3hierChild" presStyleCnt="0"/>
      <dgm:spPr/>
    </dgm:pt>
    <dgm:pt modelId="{04FAD5A4-CE89-49E1-82B8-41DD0242AAD1}" type="pres">
      <dgm:prSet presAssocID="{7CB22B4D-F676-447C-8A2E-25A0F3C1E672}" presName="conn2-1" presStyleLbl="parChTrans1D3" presStyleIdx="0" presStyleCnt="5"/>
      <dgm:spPr/>
    </dgm:pt>
    <dgm:pt modelId="{ADD0DA1F-4994-42E3-8972-C2846FDD1D1D}" type="pres">
      <dgm:prSet presAssocID="{7CB22B4D-F676-447C-8A2E-25A0F3C1E672}" presName="connTx" presStyleLbl="parChTrans1D3" presStyleIdx="0" presStyleCnt="5"/>
      <dgm:spPr/>
    </dgm:pt>
    <dgm:pt modelId="{76DD92D0-44C7-42BC-9B30-BAC7BAFA2B76}" type="pres">
      <dgm:prSet presAssocID="{664426D5-A5A8-4189-AA6B-7012E184707D}" presName="root2" presStyleCnt="0"/>
      <dgm:spPr/>
    </dgm:pt>
    <dgm:pt modelId="{D3CE187F-211C-41F9-A64B-1C75BB80AD37}" type="pres">
      <dgm:prSet presAssocID="{664426D5-A5A8-4189-AA6B-7012E184707D}" presName="LevelTwoTextNode" presStyleLbl="node3" presStyleIdx="0" presStyleCnt="5">
        <dgm:presLayoutVars>
          <dgm:chPref val="3"/>
        </dgm:presLayoutVars>
      </dgm:prSet>
      <dgm:spPr/>
    </dgm:pt>
    <dgm:pt modelId="{98E2122D-1690-4949-8E90-5F64CCB8137C}" type="pres">
      <dgm:prSet presAssocID="{664426D5-A5A8-4189-AA6B-7012E184707D}" presName="level3hierChild" presStyleCnt="0"/>
      <dgm:spPr/>
    </dgm:pt>
    <dgm:pt modelId="{FBA901AC-11A7-4DF2-846D-B7734966D420}" type="pres">
      <dgm:prSet presAssocID="{C3ABE1AE-6CEA-4D62-85AA-8B0796D57440}" presName="conn2-1" presStyleLbl="parChTrans1D3" presStyleIdx="1" presStyleCnt="5"/>
      <dgm:spPr/>
    </dgm:pt>
    <dgm:pt modelId="{A5959A39-98CA-4AAB-B588-9D163E85BB9D}" type="pres">
      <dgm:prSet presAssocID="{C3ABE1AE-6CEA-4D62-85AA-8B0796D57440}" presName="connTx" presStyleLbl="parChTrans1D3" presStyleIdx="1" presStyleCnt="5"/>
      <dgm:spPr/>
    </dgm:pt>
    <dgm:pt modelId="{6022E4D6-BDCF-45FD-97BB-F31E3411110F}" type="pres">
      <dgm:prSet presAssocID="{F7DB6D0A-2CC1-4BD4-BA32-22C445079949}" presName="root2" presStyleCnt="0"/>
      <dgm:spPr/>
    </dgm:pt>
    <dgm:pt modelId="{6E691403-F0B9-4ACC-88B9-94AE8F8AB87B}" type="pres">
      <dgm:prSet presAssocID="{F7DB6D0A-2CC1-4BD4-BA32-22C445079949}" presName="LevelTwoTextNode" presStyleLbl="node3" presStyleIdx="1" presStyleCnt="5">
        <dgm:presLayoutVars>
          <dgm:chPref val="3"/>
        </dgm:presLayoutVars>
      </dgm:prSet>
      <dgm:spPr/>
    </dgm:pt>
    <dgm:pt modelId="{23E0EF70-EBEB-41E4-AB44-72AF1925DBA7}" type="pres">
      <dgm:prSet presAssocID="{F7DB6D0A-2CC1-4BD4-BA32-22C445079949}" presName="level3hierChild" presStyleCnt="0"/>
      <dgm:spPr/>
    </dgm:pt>
    <dgm:pt modelId="{3FF5E433-5023-401C-985D-BC459806BBAB}" type="pres">
      <dgm:prSet presAssocID="{E70AC0A5-9808-4154-88E7-0E3EB7427CEC}" presName="conn2-1" presStyleLbl="parChTrans1D2" presStyleIdx="1" presStyleCnt="3"/>
      <dgm:spPr/>
    </dgm:pt>
    <dgm:pt modelId="{012326E5-7A32-47EE-BEBF-4735D7BDB00F}" type="pres">
      <dgm:prSet presAssocID="{E70AC0A5-9808-4154-88E7-0E3EB7427CEC}" presName="connTx" presStyleLbl="parChTrans1D2" presStyleIdx="1" presStyleCnt="3"/>
      <dgm:spPr/>
    </dgm:pt>
    <dgm:pt modelId="{4FB9BDB3-F921-45A2-84FD-5701C00E484E}" type="pres">
      <dgm:prSet presAssocID="{1E4B0582-C8EB-4B65-AAA7-4BF985887193}" presName="root2" presStyleCnt="0"/>
      <dgm:spPr/>
    </dgm:pt>
    <dgm:pt modelId="{A0F83F6B-AA4C-4BBF-ABBE-DF2A708CD0CE}" type="pres">
      <dgm:prSet presAssocID="{1E4B0582-C8EB-4B65-AAA7-4BF985887193}" presName="LevelTwoTextNode" presStyleLbl="node2" presStyleIdx="1" presStyleCnt="3">
        <dgm:presLayoutVars>
          <dgm:chPref val="3"/>
        </dgm:presLayoutVars>
      </dgm:prSet>
      <dgm:spPr/>
    </dgm:pt>
    <dgm:pt modelId="{D4877FDD-CDA1-460E-8669-2D5BFC57DCDF}" type="pres">
      <dgm:prSet presAssocID="{1E4B0582-C8EB-4B65-AAA7-4BF985887193}" presName="level3hierChild" presStyleCnt="0"/>
      <dgm:spPr/>
    </dgm:pt>
    <dgm:pt modelId="{92F7253E-5137-497D-B2FA-C185C8E3BDA7}" type="pres">
      <dgm:prSet presAssocID="{3FC529F9-1D1D-440E-90AF-64633769151A}" presName="conn2-1" presStyleLbl="parChTrans1D3" presStyleIdx="2" presStyleCnt="5"/>
      <dgm:spPr/>
    </dgm:pt>
    <dgm:pt modelId="{8519A3CE-5D80-4B33-98EC-903B3B20B2B2}" type="pres">
      <dgm:prSet presAssocID="{3FC529F9-1D1D-440E-90AF-64633769151A}" presName="connTx" presStyleLbl="parChTrans1D3" presStyleIdx="2" presStyleCnt="5"/>
      <dgm:spPr/>
    </dgm:pt>
    <dgm:pt modelId="{CF523B2D-66E9-485C-8E78-7A44FA6C40A7}" type="pres">
      <dgm:prSet presAssocID="{8756BD88-CFAE-4D27-A738-B33250E4134A}" presName="root2" presStyleCnt="0"/>
      <dgm:spPr/>
    </dgm:pt>
    <dgm:pt modelId="{E2C855FC-CDFC-4222-8EDD-A84CEA04E091}" type="pres">
      <dgm:prSet presAssocID="{8756BD88-CFAE-4D27-A738-B33250E4134A}" presName="LevelTwoTextNode" presStyleLbl="node3" presStyleIdx="2" presStyleCnt="5">
        <dgm:presLayoutVars>
          <dgm:chPref val="3"/>
        </dgm:presLayoutVars>
      </dgm:prSet>
      <dgm:spPr/>
    </dgm:pt>
    <dgm:pt modelId="{D627C9D5-BBDB-4D7E-9F8E-F696970C28D8}" type="pres">
      <dgm:prSet presAssocID="{8756BD88-CFAE-4D27-A738-B33250E4134A}" presName="level3hierChild" presStyleCnt="0"/>
      <dgm:spPr/>
    </dgm:pt>
    <dgm:pt modelId="{5291C373-F098-4E8B-B6B5-24B22D4C6910}" type="pres">
      <dgm:prSet presAssocID="{251D68C1-E26C-4342-B532-2124DF772F4F}" presName="conn2-1" presStyleLbl="parChTrans1D3" presStyleIdx="3" presStyleCnt="5"/>
      <dgm:spPr/>
    </dgm:pt>
    <dgm:pt modelId="{39908777-FB28-4EF9-97EB-2E3C855CF327}" type="pres">
      <dgm:prSet presAssocID="{251D68C1-E26C-4342-B532-2124DF772F4F}" presName="connTx" presStyleLbl="parChTrans1D3" presStyleIdx="3" presStyleCnt="5"/>
      <dgm:spPr/>
    </dgm:pt>
    <dgm:pt modelId="{6F8A7B46-AACA-4EC6-9694-16577C4E9623}" type="pres">
      <dgm:prSet presAssocID="{10B3D758-3959-43FC-957C-F831CA3BEEC8}" presName="root2" presStyleCnt="0"/>
      <dgm:spPr/>
    </dgm:pt>
    <dgm:pt modelId="{EAB5976F-EC80-48B8-A7DF-0EE1A1FC4300}" type="pres">
      <dgm:prSet presAssocID="{10B3D758-3959-43FC-957C-F831CA3BEEC8}" presName="LevelTwoTextNode" presStyleLbl="node3" presStyleIdx="3" presStyleCnt="5">
        <dgm:presLayoutVars>
          <dgm:chPref val="3"/>
        </dgm:presLayoutVars>
      </dgm:prSet>
      <dgm:spPr/>
    </dgm:pt>
    <dgm:pt modelId="{6FBE8E88-2353-463E-9E74-A6C6BD407035}" type="pres">
      <dgm:prSet presAssocID="{10B3D758-3959-43FC-957C-F831CA3BEEC8}" presName="level3hierChild" presStyleCnt="0"/>
      <dgm:spPr/>
    </dgm:pt>
    <dgm:pt modelId="{F5658C65-867A-4D5C-A8CD-AFDD64B9F910}" type="pres">
      <dgm:prSet presAssocID="{4C3D0599-58B8-48F8-B036-54ECC030F6A0}" presName="conn2-1" presStyleLbl="parChTrans1D3" presStyleIdx="4" presStyleCnt="5"/>
      <dgm:spPr/>
    </dgm:pt>
    <dgm:pt modelId="{4909F5A8-598B-42A9-9D48-515F96D63108}" type="pres">
      <dgm:prSet presAssocID="{4C3D0599-58B8-48F8-B036-54ECC030F6A0}" presName="connTx" presStyleLbl="parChTrans1D3" presStyleIdx="4" presStyleCnt="5"/>
      <dgm:spPr/>
    </dgm:pt>
    <dgm:pt modelId="{543BC75E-8FBA-495F-9452-EA163AF2B6A9}" type="pres">
      <dgm:prSet presAssocID="{D954A4D3-7812-4C82-BB69-2B1359275DAA}" presName="root2" presStyleCnt="0"/>
      <dgm:spPr/>
    </dgm:pt>
    <dgm:pt modelId="{BC618BB7-1096-4142-82CC-B038ED707FA9}" type="pres">
      <dgm:prSet presAssocID="{D954A4D3-7812-4C82-BB69-2B1359275DAA}" presName="LevelTwoTextNode" presStyleLbl="node3" presStyleIdx="4" presStyleCnt="5">
        <dgm:presLayoutVars>
          <dgm:chPref val="3"/>
        </dgm:presLayoutVars>
      </dgm:prSet>
      <dgm:spPr/>
    </dgm:pt>
    <dgm:pt modelId="{70F19164-8515-4520-B356-4914645858A3}" type="pres">
      <dgm:prSet presAssocID="{D954A4D3-7812-4C82-BB69-2B1359275DAA}" presName="level3hierChild" presStyleCnt="0"/>
      <dgm:spPr/>
    </dgm:pt>
    <dgm:pt modelId="{3C804D0A-83CE-4F25-99F9-A293F0D2C534}" type="pres">
      <dgm:prSet presAssocID="{9892C5B5-4955-45D3-A207-02FACD2796EC}" presName="conn2-1" presStyleLbl="parChTrans1D2" presStyleIdx="2" presStyleCnt="3"/>
      <dgm:spPr/>
    </dgm:pt>
    <dgm:pt modelId="{11743FDD-A53F-4471-9FA2-05528884D25E}" type="pres">
      <dgm:prSet presAssocID="{9892C5B5-4955-45D3-A207-02FACD2796EC}" presName="connTx" presStyleLbl="parChTrans1D2" presStyleIdx="2" presStyleCnt="3"/>
      <dgm:spPr/>
    </dgm:pt>
    <dgm:pt modelId="{F67A90B7-0960-4D7B-BBF3-A4E4D3316557}" type="pres">
      <dgm:prSet presAssocID="{31F1FCF1-E8C7-4C5F-9722-B0C2249DD8AF}" presName="root2" presStyleCnt="0"/>
      <dgm:spPr/>
    </dgm:pt>
    <dgm:pt modelId="{1E5FA3F9-073A-43B7-A610-5431A6B25655}" type="pres">
      <dgm:prSet presAssocID="{31F1FCF1-E8C7-4C5F-9722-B0C2249DD8AF}" presName="LevelTwoTextNode" presStyleLbl="node2" presStyleIdx="2" presStyleCnt="3">
        <dgm:presLayoutVars>
          <dgm:chPref val="3"/>
        </dgm:presLayoutVars>
      </dgm:prSet>
      <dgm:spPr/>
    </dgm:pt>
    <dgm:pt modelId="{80EB5A64-78DD-4E79-B363-C65B28393A45}" type="pres">
      <dgm:prSet presAssocID="{31F1FCF1-E8C7-4C5F-9722-B0C2249DD8AF}" presName="level3hierChild" presStyleCnt="0"/>
      <dgm:spPr/>
    </dgm:pt>
  </dgm:ptLst>
  <dgm:cxnLst>
    <dgm:cxn modelId="{04137102-3987-44E7-A00A-F3F490F86ACD}" type="presOf" srcId="{3FC529F9-1D1D-440E-90AF-64633769151A}" destId="{8519A3CE-5D80-4B33-98EC-903B3B20B2B2}" srcOrd="1" destOrd="0" presId="urn:microsoft.com/office/officeart/2005/8/layout/hierarchy2"/>
    <dgm:cxn modelId="{800D0503-EF08-4627-99F9-177F839E4457}" type="presOf" srcId="{9892C5B5-4955-45D3-A207-02FACD2796EC}" destId="{11743FDD-A53F-4471-9FA2-05528884D25E}" srcOrd="1" destOrd="0" presId="urn:microsoft.com/office/officeart/2005/8/layout/hierarchy2"/>
    <dgm:cxn modelId="{7F1AE503-FE09-406C-BF23-552091D3FE73}" srcId="{00D79DE2-8386-48C8-B942-31F915A17D2E}" destId="{F7DB6D0A-2CC1-4BD4-BA32-22C445079949}" srcOrd="1" destOrd="0" parTransId="{C3ABE1AE-6CEA-4D62-85AA-8B0796D57440}" sibTransId="{965C7F81-287F-4CCD-AA12-C6ACB939E245}"/>
    <dgm:cxn modelId="{6791EC06-D3C8-451E-A3D1-B34EB11A15A7}" type="presOf" srcId="{E70AC0A5-9808-4154-88E7-0E3EB7427CEC}" destId="{012326E5-7A32-47EE-BEBF-4735D7BDB00F}" srcOrd="1" destOrd="0" presId="urn:microsoft.com/office/officeart/2005/8/layout/hierarchy2"/>
    <dgm:cxn modelId="{AC73B513-D0A0-469C-9C7E-DA45868D072C}" type="presOf" srcId="{EC2B887D-6973-4C66-8176-9CC6DA254AA7}" destId="{C3D857E0-7A02-4A38-A846-318182B32A7B}" srcOrd="0" destOrd="0" presId="urn:microsoft.com/office/officeart/2005/8/layout/hierarchy2"/>
    <dgm:cxn modelId="{AD1DFE17-C03F-4756-9F12-33A8D326D8AD}" type="presOf" srcId="{651B2B40-7C3A-4A61-98C6-8629E8DF6F00}" destId="{E7F00C58-5BB1-46B9-8F38-FCEADEF27874}" srcOrd="0" destOrd="0" presId="urn:microsoft.com/office/officeart/2005/8/layout/hierarchy2"/>
    <dgm:cxn modelId="{7AA0D118-57EF-4D7B-ABC3-74BECFD9D3C1}" type="presOf" srcId="{C3ABE1AE-6CEA-4D62-85AA-8B0796D57440}" destId="{A5959A39-98CA-4AAB-B588-9D163E85BB9D}" srcOrd="1" destOrd="0" presId="urn:microsoft.com/office/officeart/2005/8/layout/hierarchy2"/>
    <dgm:cxn modelId="{F7C46A23-4DB0-436B-9259-D5EF82E16D0E}" type="presOf" srcId="{E70AC0A5-9808-4154-88E7-0E3EB7427CEC}" destId="{3FF5E433-5023-401C-985D-BC459806BBAB}" srcOrd="0" destOrd="0" presId="urn:microsoft.com/office/officeart/2005/8/layout/hierarchy2"/>
    <dgm:cxn modelId="{2ECE6B2B-B3BC-4C28-9F18-05187B71AE51}" srcId="{258D3FD7-08E3-423A-8FDC-20E9042119CC}" destId="{651B2B40-7C3A-4A61-98C6-8629E8DF6F00}" srcOrd="0" destOrd="0" parTransId="{E49849E0-B848-4788-89F0-A0310F797E11}" sibTransId="{0FCDA018-9856-40E9-8161-CC036520A4AE}"/>
    <dgm:cxn modelId="{34FE7A2F-DACB-4130-8477-3CC53C58778B}" srcId="{1E4B0582-C8EB-4B65-AAA7-4BF985887193}" destId="{D954A4D3-7812-4C82-BB69-2B1359275DAA}" srcOrd="2" destOrd="0" parTransId="{4C3D0599-58B8-48F8-B036-54ECC030F6A0}" sibTransId="{E7E41BD6-BCBE-4E8C-8F8C-8DA94DA0E925}"/>
    <dgm:cxn modelId="{23923336-B319-4164-B2AA-47791AF03A07}" type="presOf" srcId="{C3ABE1AE-6CEA-4D62-85AA-8B0796D57440}" destId="{FBA901AC-11A7-4DF2-846D-B7734966D420}" srcOrd="0" destOrd="0" presId="urn:microsoft.com/office/officeart/2005/8/layout/hierarchy2"/>
    <dgm:cxn modelId="{C3B5EB37-9F39-42B1-A038-952532AB1DE1}" srcId="{651B2B40-7C3A-4A61-98C6-8629E8DF6F00}" destId="{1E4B0582-C8EB-4B65-AAA7-4BF985887193}" srcOrd="1" destOrd="0" parTransId="{E70AC0A5-9808-4154-88E7-0E3EB7427CEC}" sibTransId="{D403E768-E939-4E30-B54A-DB022A9A9F3C}"/>
    <dgm:cxn modelId="{E275EA65-7B1D-4C34-93EA-4BA586051B28}" type="presOf" srcId="{7CB22B4D-F676-447C-8A2E-25A0F3C1E672}" destId="{04FAD5A4-CE89-49E1-82B8-41DD0242AAD1}" srcOrd="0" destOrd="0" presId="urn:microsoft.com/office/officeart/2005/8/layout/hierarchy2"/>
    <dgm:cxn modelId="{915EFB66-4CF5-46C7-8AFE-60921CC9705B}" type="presOf" srcId="{8756BD88-CFAE-4D27-A738-B33250E4134A}" destId="{E2C855FC-CDFC-4222-8EDD-A84CEA04E091}" srcOrd="0" destOrd="0" presId="urn:microsoft.com/office/officeart/2005/8/layout/hierarchy2"/>
    <dgm:cxn modelId="{28D3EC73-EE97-4C3E-83BA-4576E448B313}" type="presOf" srcId="{00D79DE2-8386-48C8-B942-31F915A17D2E}" destId="{1805E7AD-DCAA-479D-A5C0-0C269A7DF720}" srcOrd="0" destOrd="0" presId="urn:microsoft.com/office/officeart/2005/8/layout/hierarchy2"/>
    <dgm:cxn modelId="{1D187B54-04F2-41D2-9052-B50EBC9706DD}" type="presOf" srcId="{4C3D0599-58B8-48F8-B036-54ECC030F6A0}" destId="{4909F5A8-598B-42A9-9D48-515F96D63108}" srcOrd="1" destOrd="0" presId="urn:microsoft.com/office/officeart/2005/8/layout/hierarchy2"/>
    <dgm:cxn modelId="{9CC9D678-C9A1-4B9F-9F92-4069A163B045}" type="presOf" srcId="{1E4B0582-C8EB-4B65-AAA7-4BF985887193}" destId="{A0F83F6B-AA4C-4BBF-ABBE-DF2A708CD0CE}" srcOrd="0" destOrd="0" presId="urn:microsoft.com/office/officeart/2005/8/layout/hierarchy2"/>
    <dgm:cxn modelId="{EB3B5979-955A-4BF7-B466-E8CB5CB3C59D}" type="presOf" srcId="{664426D5-A5A8-4189-AA6B-7012E184707D}" destId="{D3CE187F-211C-41F9-A64B-1C75BB80AD37}" srcOrd="0" destOrd="0" presId="urn:microsoft.com/office/officeart/2005/8/layout/hierarchy2"/>
    <dgm:cxn modelId="{A06C9779-6EAB-4460-A95B-E0C09BF2304B}" srcId="{1E4B0582-C8EB-4B65-AAA7-4BF985887193}" destId="{8756BD88-CFAE-4D27-A738-B33250E4134A}" srcOrd="0" destOrd="0" parTransId="{3FC529F9-1D1D-440E-90AF-64633769151A}" sibTransId="{AB3BFC46-B8AB-4399-8CD9-42000BE6C013}"/>
    <dgm:cxn modelId="{A7921481-34DD-4FE4-894A-7BCD6254D560}" type="presOf" srcId="{4C3D0599-58B8-48F8-B036-54ECC030F6A0}" destId="{F5658C65-867A-4D5C-A8CD-AFDD64B9F910}" srcOrd="0" destOrd="0" presId="urn:microsoft.com/office/officeart/2005/8/layout/hierarchy2"/>
    <dgm:cxn modelId="{B3004A84-A916-45E6-A55D-E5A0AF1D2B78}" type="presOf" srcId="{F7DB6D0A-2CC1-4BD4-BA32-22C445079949}" destId="{6E691403-F0B9-4ACC-88B9-94AE8F8AB87B}" srcOrd="0" destOrd="0" presId="urn:microsoft.com/office/officeart/2005/8/layout/hierarchy2"/>
    <dgm:cxn modelId="{5E2CA48D-D93F-41E7-9473-3BF9C2FC4C4F}" type="presOf" srcId="{3FC529F9-1D1D-440E-90AF-64633769151A}" destId="{92F7253E-5137-497D-B2FA-C185C8E3BDA7}" srcOrd="0" destOrd="0" presId="urn:microsoft.com/office/officeart/2005/8/layout/hierarchy2"/>
    <dgm:cxn modelId="{A65DBF99-924A-446F-9C63-1A3E7F45163C}" type="presOf" srcId="{9892C5B5-4955-45D3-A207-02FACD2796EC}" destId="{3C804D0A-83CE-4F25-99F9-A293F0D2C534}" srcOrd="0" destOrd="0" presId="urn:microsoft.com/office/officeart/2005/8/layout/hierarchy2"/>
    <dgm:cxn modelId="{DC2CF89B-F5A0-4FB7-BC72-8D0DA68F9C51}" type="presOf" srcId="{D954A4D3-7812-4C82-BB69-2B1359275DAA}" destId="{BC618BB7-1096-4142-82CC-B038ED707FA9}" srcOrd="0" destOrd="0" presId="urn:microsoft.com/office/officeart/2005/8/layout/hierarchy2"/>
    <dgm:cxn modelId="{CC3A919E-493F-48BE-A22C-CD50DCA9E199}" type="presOf" srcId="{10B3D758-3959-43FC-957C-F831CA3BEEC8}" destId="{EAB5976F-EC80-48B8-A7DF-0EE1A1FC4300}" srcOrd="0" destOrd="0" presId="urn:microsoft.com/office/officeart/2005/8/layout/hierarchy2"/>
    <dgm:cxn modelId="{023021B2-A231-43E1-A225-4E6254A4E8D5}" srcId="{00D79DE2-8386-48C8-B942-31F915A17D2E}" destId="{664426D5-A5A8-4189-AA6B-7012E184707D}" srcOrd="0" destOrd="0" parTransId="{7CB22B4D-F676-447C-8A2E-25A0F3C1E672}" sibTransId="{644C40A5-49F7-4FC2-B8FC-F4DFF31938AD}"/>
    <dgm:cxn modelId="{C44F18C2-72FC-477A-B1E7-C73EFB8BFCAA}" type="presOf" srcId="{258D3FD7-08E3-423A-8FDC-20E9042119CC}" destId="{37216372-5F36-4744-871A-89E57987F83C}" srcOrd="0" destOrd="0" presId="urn:microsoft.com/office/officeart/2005/8/layout/hierarchy2"/>
    <dgm:cxn modelId="{3BD83AC8-F089-4C2D-A48C-2767A3F97E31}" srcId="{651B2B40-7C3A-4A61-98C6-8629E8DF6F00}" destId="{00D79DE2-8386-48C8-B942-31F915A17D2E}" srcOrd="0" destOrd="0" parTransId="{EC2B887D-6973-4C66-8176-9CC6DA254AA7}" sibTransId="{B3E903C1-FC7B-41DD-A00B-7766ADAF8369}"/>
    <dgm:cxn modelId="{CE6810CF-FF0C-409F-A25F-AC0581D5363D}" type="presOf" srcId="{7CB22B4D-F676-447C-8A2E-25A0F3C1E672}" destId="{ADD0DA1F-4994-42E3-8972-C2846FDD1D1D}" srcOrd="1" destOrd="0" presId="urn:microsoft.com/office/officeart/2005/8/layout/hierarchy2"/>
    <dgm:cxn modelId="{8FFADADB-48BA-433F-B3EB-A2F2CBB8D61F}" type="presOf" srcId="{EC2B887D-6973-4C66-8176-9CC6DA254AA7}" destId="{E7EED402-E0D0-4D9B-9E52-22CB0D90F4FF}" srcOrd="1" destOrd="0" presId="urn:microsoft.com/office/officeart/2005/8/layout/hierarchy2"/>
    <dgm:cxn modelId="{4C691FDF-557C-4D6C-8BC7-F7FE1BE11F37}" srcId="{1E4B0582-C8EB-4B65-AAA7-4BF985887193}" destId="{10B3D758-3959-43FC-957C-F831CA3BEEC8}" srcOrd="1" destOrd="0" parTransId="{251D68C1-E26C-4342-B532-2124DF772F4F}" sibTransId="{CED5D6EA-7E03-4506-8F7B-03D3FA954069}"/>
    <dgm:cxn modelId="{18ECF3E2-1086-40FB-B03F-9255153D9E0D}" type="presOf" srcId="{251D68C1-E26C-4342-B532-2124DF772F4F}" destId="{5291C373-F098-4E8B-B6B5-24B22D4C6910}" srcOrd="0" destOrd="0" presId="urn:microsoft.com/office/officeart/2005/8/layout/hierarchy2"/>
    <dgm:cxn modelId="{ACA02BE6-43E2-41F7-B6E0-E534703BAE84}" srcId="{651B2B40-7C3A-4A61-98C6-8629E8DF6F00}" destId="{31F1FCF1-E8C7-4C5F-9722-B0C2249DD8AF}" srcOrd="2" destOrd="0" parTransId="{9892C5B5-4955-45D3-A207-02FACD2796EC}" sibTransId="{993F295B-0634-4317-AF7F-7471A97DE462}"/>
    <dgm:cxn modelId="{10DCFFF8-6AA9-415A-83D9-64A6F2001F80}" type="presOf" srcId="{251D68C1-E26C-4342-B532-2124DF772F4F}" destId="{39908777-FB28-4EF9-97EB-2E3C855CF327}" srcOrd="1" destOrd="0" presId="urn:microsoft.com/office/officeart/2005/8/layout/hierarchy2"/>
    <dgm:cxn modelId="{8D77C9FB-40FD-4CDA-9E8B-2E6ED9FC7AB1}" type="presOf" srcId="{31F1FCF1-E8C7-4C5F-9722-B0C2249DD8AF}" destId="{1E5FA3F9-073A-43B7-A610-5431A6B25655}" srcOrd="0" destOrd="0" presId="urn:microsoft.com/office/officeart/2005/8/layout/hierarchy2"/>
    <dgm:cxn modelId="{BE35F4C4-7D91-4C52-A3A3-9A31EE9C6FB9}" type="presParOf" srcId="{37216372-5F36-4744-871A-89E57987F83C}" destId="{0F5E907B-3C9A-4A85-8BD2-53AF811BADDD}" srcOrd="0" destOrd="0" presId="urn:microsoft.com/office/officeart/2005/8/layout/hierarchy2"/>
    <dgm:cxn modelId="{874337D5-FDDF-4EE5-93E5-B8DA6627F457}" type="presParOf" srcId="{0F5E907B-3C9A-4A85-8BD2-53AF811BADDD}" destId="{E7F00C58-5BB1-46B9-8F38-FCEADEF27874}" srcOrd="0" destOrd="0" presId="urn:microsoft.com/office/officeart/2005/8/layout/hierarchy2"/>
    <dgm:cxn modelId="{7C22F7D5-A12B-4412-925B-69A811B06441}" type="presParOf" srcId="{0F5E907B-3C9A-4A85-8BD2-53AF811BADDD}" destId="{2436FCEA-E622-4955-89AD-A6412FEC8E17}" srcOrd="1" destOrd="0" presId="urn:microsoft.com/office/officeart/2005/8/layout/hierarchy2"/>
    <dgm:cxn modelId="{C7947788-9FA9-42D9-BE11-101DBD8D8A98}" type="presParOf" srcId="{2436FCEA-E622-4955-89AD-A6412FEC8E17}" destId="{C3D857E0-7A02-4A38-A846-318182B32A7B}" srcOrd="0" destOrd="0" presId="urn:microsoft.com/office/officeart/2005/8/layout/hierarchy2"/>
    <dgm:cxn modelId="{0F50562F-245C-4E44-A509-8A43759D1834}" type="presParOf" srcId="{C3D857E0-7A02-4A38-A846-318182B32A7B}" destId="{E7EED402-E0D0-4D9B-9E52-22CB0D90F4FF}" srcOrd="0" destOrd="0" presId="urn:microsoft.com/office/officeart/2005/8/layout/hierarchy2"/>
    <dgm:cxn modelId="{F7F29E70-1477-457F-B993-A92AA5E301A3}" type="presParOf" srcId="{2436FCEA-E622-4955-89AD-A6412FEC8E17}" destId="{CB40BACC-45DE-4BF5-968A-DFEA26703E0D}" srcOrd="1" destOrd="0" presId="urn:microsoft.com/office/officeart/2005/8/layout/hierarchy2"/>
    <dgm:cxn modelId="{7EE53A32-118B-4565-BC32-6E484ECC2267}" type="presParOf" srcId="{CB40BACC-45DE-4BF5-968A-DFEA26703E0D}" destId="{1805E7AD-DCAA-479D-A5C0-0C269A7DF720}" srcOrd="0" destOrd="0" presId="urn:microsoft.com/office/officeart/2005/8/layout/hierarchy2"/>
    <dgm:cxn modelId="{CBCF33DB-7462-4EFD-A914-F2326676049D}" type="presParOf" srcId="{CB40BACC-45DE-4BF5-968A-DFEA26703E0D}" destId="{4FDF099C-B660-4030-8172-A17D8FB31B37}" srcOrd="1" destOrd="0" presId="urn:microsoft.com/office/officeart/2005/8/layout/hierarchy2"/>
    <dgm:cxn modelId="{134E901B-F86C-42D9-8280-9BC2B3D72663}" type="presParOf" srcId="{4FDF099C-B660-4030-8172-A17D8FB31B37}" destId="{04FAD5A4-CE89-49E1-82B8-41DD0242AAD1}" srcOrd="0" destOrd="0" presId="urn:microsoft.com/office/officeart/2005/8/layout/hierarchy2"/>
    <dgm:cxn modelId="{A524B0CA-D42F-468F-8C5B-C22B36682844}" type="presParOf" srcId="{04FAD5A4-CE89-49E1-82B8-41DD0242AAD1}" destId="{ADD0DA1F-4994-42E3-8972-C2846FDD1D1D}" srcOrd="0" destOrd="0" presId="urn:microsoft.com/office/officeart/2005/8/layout/hierarchy2"/>
    <dgm:cxn modelId="{505A5D80-6FFC-40EC-941F-921D393CCCDC}" type="presParOf" srcId="{4FDF099C-B660-4030-8172-A17D8FB31B37}" destId="{76DD92D0-44C7-42BC-9B30-BAC7BAFA2B76}" srcOrd="1" destOrd="0" presId="urn:microsoft.com/office/officeart/2005/8/layout/hierarchy2"/>
    <dgm:cxn modelId="{8202737C-D669-4ABB-A2E5-CE1D9E4EB31B}" type="presParOf" srcId="{76DD92D0-44C7-42BC-9B30-BAC7BAFA2B76}" destId="{D3CE187F-211C-41F9-A64B-1C75BB80AD37}" srcOrd="0" destOrd="0" presId="urn:microsoft.com/office/officeart/2005/8/layout/hierarchy2"/>
    <dgm:cxn modelId="{27DB90C2-290D-486F-9F5B-8F0F9EDF2979}" type="presParOf" srcId="{76DD92D0-44C7-42BC-9B30-BAC7BAFA2B76}" destId="{98E2122D-1690-4949-8E90-5F64CCB8137C}" srcOrd="1" destOrd="0" presId="urn:microsoft.com/office/officeart/2005/8/layout/hierarchy2"/>
    <dgm:cxn modelId="{CF94D9CB-7499-4D21-B9C2-DA8C1CD03E05}" type="presParOf" srcId="{4FDF099C-B660-4030-8172-A17D8FB31B37}" destId="{FBA901AC-11A7-4DF2-846D-B7734966D420}" srcOrd="2" destOrd="0" presId="urn:microsoft.com/office/officeart/2005/8/layout/hierarchy2"/>
    <dgm:cxn modelId="{C3EEFB77-81B3-45F6-ADF4-00863DE701B2}" type="presParOf" srcId="{FBA901AC-11A7-4DF2-846D-B7734966D420}" destId="{A5959A39-98CA-4AAB-B588-9D163E85BB9D}" srcOrd="0" destOrd="0" presId="urn:microsoft.com/office/officeart/2005/8/layout/hierarchy2"/>
    <dgm:cxn modelId="{7BB2D8AA-8286-456D-B488-CC5310C9783B}" type="presParOf" srcId="{4FDF099C-B660-4030-8172-A17D8FB31B37}" destId="{6022E4D6-BDCF-45FD-97BB-F31E3411110F}" srcOrd="3" destOrd="0" presId="urn:microsoft.com/office/officeart/2005/8/layout/hierarchy2"/>
    <dgm:cxn modelId="{0918CE51-85C5-4AC7-BAF2-CF14FF5F377E}" type="presParOf" srcId="{6022E4D6-BDCF-45FD-97BB-F31E3411110F}" destId="{6E691403-F0B9-4ACC-88B9-94AE8F8AB87B}" srcOrd="0" destOrd="0" presId="urn:microsoft.com/office/officeart/2005/8/layout/hierarchy2"/>
    <dgm:cxn modelId="{D5FCE70C-5CDC-4587-B387-1ECC882B59CE}" type="presParOf" srcId="{6022E4D6-BDCF-45FD-97BB-F31E3411110F}" destId="{23E0EF70-EBEB-41E4-AB44-72AF1925DBA7}" srcOrd="1" destOrd="0" presId="urn:microsoft.com/office/officeart/2005/8/layout/hierarchy2"/>
    <dgm:cxn modelId="{CA4E831F-E572-4A27-9629-5C71BA148DFB}" type="presParOf" srcId="{2436FCEA-E622-4955-89AD-A6412FEC8E17}" destId="{3FF5E433-5023-401C-985D-BC459806BBAB}" srcOrd="2" destOrd="0" presId="urn:microsoft.com/office/officeart/2005/8/layout/hierarchy2"/>
    <dgm:cxn modelId="{2CC44DDD-041F-496C-9943-4CA94B4B1F43}" type="presParOf" srcId="{3FF5E433-5023-401C-985D-BC459806BBAB}" destId="{012326E5-7A32-47EE-BEBF-4735D7BDB00F}" srcOrd="0" destOrd="0" presId="urn:microsoft.com/office/officeart/2005/8/layout/hierarchy2"/>
    <dgm:cxn modelId="{8471B7AA-7E2B-41D2-A575-326B8E594C5D}" type="presParOf" srcId="{2436FCEA-E622-4955-89AD-A6412FEC8E17}" destId="{4FB9BDB3-F921-45A2-84FD-5701C00E484E}" srcOrd="3" destOrd="0" presId="urn:microsoft.com/office/officeart/2005/8/layout/hierarchy2"/>
    <dgm:cxn modelId="{32724021-ED35-4F02-B935-762A90EBC348}" type="presParOf" srcId="{4FB9BDB3-F921-45A2-84FD-5701C00E484E}" destId="{A0F83F6B-AA4C-4BBF-ABBE-DF2A708CD0CE}" srcOrd="0" destOrd="0" presId="urn:microsoft.com/office/officeart/2005/8/layout/hierarchy2"/>
    <dgm:cxn modelId="{470C65C4-A704-4EC0-B3C9-48A9A63E1E8E}" type="presParOf" srcId="{4FB9BDB3-F921-45A2-84FD-5701C00E484E}" destId="{D4877FDD-CDA1-460E-8669-2D5BFC57DCDF}" srcOrd="1" destOrd="0" presId="urn:microsoft.com/office/officeart/2005/8/layout/hierarchy2"/>
    <dgm:cxn modelId="{A886F242-5D66-42F5-A744-DA2A9C64F97E}" type="presParOf" srcId="{D4877FDD-CDA1-460E-8669-2D5BFC57DCDF}" destId="{92F7253E-5137-497D-B2FA-C185C8E3BDA7}" srcOrd="0" destOrd="0" presId="urn:microsoft.com/office/officeart/2005/8/layout/hierarchy2"/>
    <dgm:cxn modelId="{1703D6FD-7458-44E0-821F-FA95A477F487}" type="presParOf" srcId="{92F7253E-5137-497D-B2FA-C185C8E3BDA7}" destId="{8519A3CE-5D80-4B33-98EC-903B3B20B2B2}" srcOrd="0" destOrd="0" presId="urn:microsoft.com/office/officeart/2005/8/layout/hierarchy2"/>
    <dgm:cxn modelId="{233748B6-005E-43B7-AC5E-A265D4B776CB}" type="presParOf" srcId="{D4877FDD-CDA1-460E-8669-2D5BFC57DCDF}" destId="{CF523B2D-66E9-485C-8E78-7A44FA6C40A7}" srcOrd="1" destOrd="0" presId="urn:microsoft.com/office/officeart/2005/8/layout/hierarchy2"/>
    <dgm:cxn modelId="{44C6683C-76AD-4041-AACF-9F168D5C3274}" type="presParOf" srcId="{CF523B2D-66E9-485C-8E78-7A44FA6C40A7}" destId="{E2C855FC-CDFC-4222-8EDD-A84CEA04E091}" srcOrd="0" destOrd="0" presId="urn:microsoft.com/office/officeart/2005/8/layout/hierarchy2"/>
    <dgm:cxn modelId="{048E3ADB-9607-4E81-964F-360E9F2558C0}" type="presParOf" srcId="{CF523B2D-66E9-485C-8E78-7A44FA6C40A7}" destId="{D627C9D5-BBDB-4D7E-9F8E-F696970C28D8}" srcOrd="1" destOrd="0" presId="urn:microsoft.com/office/officeart/2005/8/layout/hierarchy2"/>
    <dgm:cxn modelId="{8A4F6FD1-8496-420C-B70C-00894CCFB71A}" type="presParOf" srcId="{D4877FDD-CDA1-460E-8669-2D5BFC57DCDF}" destId="{5291C373-F098-4E8B-B6B5-24B22D4C6910}" srcOrd="2" destOrd="0" presId="urn:microsoft.com/office/officeart/2005/8/layout/hierarchy2"/>
    <dgm:cxn modelId="{8747486F-941F-48E6-8EA4-CA3A7EE79DEB}" type="presParOf" srcId="{5291C373-F098-4E8B-B6B5-24B22D4C6910}" destId="{39908777-FB28-4EF9-97EB-2E3C855CF327}" srcOrd="0" destOrd="0" presId="urn:microsoft.com/office/officeart/2005/8/layout/hierarchy2"/>
    <dgm:cxn modelId="{0017C2A4-062A-4BBC-A5FD-71B51C154D2A}" type="presParOf" srcId="{D4877FDD-CDA1-460E-8669-2D5BFC57DCDF}" destId="{6F8A7B46-AACA-4EC6-9694-16577C4E9623}" srcOrd="3" destOrd="0" presId="urn:microsoft.com/office/officeart/2005/8/layout/hierarchy2"/>
    <dgm:cxn modelId="{70D9B45B-7E25-4384-ACAD-EC09C80868BF}" type="presParOf" srcId="{6F8A7B46-AACA-4EC6-9694-16577C4E9623}" destId="{EAB5976F-EC80-48B8-A7DF-0EE1A1FC4300}" srcOrd="0" destOrd="0" presId="urn:microsoft.com/office/officeart/2005/8/layout/hierarchy2"/>
    <dgm:cxn modelId="{2039F1A2-73C6-467A-8B63-9F82B4536500}" type="presParOf" srcId="{6F8A7B46-AACA-4EC6-9694-16577C4E9623}" destId="{6FBE8E88-2353-463E-9E74-A6C6BD407035}" srcOrd="1" destOrd="0" presId="urn:microsoft.com/office/officeart/2005/8/layout/hierarchy2"/>
    <dgm:cxn modelId="{325BBEFB-6ADD-4B18-9A5F-72341FCBA7D2}" type="presParOf" srcId="{D4877FDD-CDA1-460E-8669-2D5BFC57DCDF}" destId="{F5658C65-867A-4D5C-A8CD-AFDD64B9F910}" srcOrd="4" destOrd="0" presId="urn:microsoft.com/office/officeart/2005/8/layout/hierarchy2"/>
    <dgm:cxn modelId="{87838897-3CD9-4C77-B049-C98EEB60EFFA}" type="presParOf" srcId="{F5658C65-867A-4D5C-A8CD-AFDD64B9F910}" destId="{4909F5A8-598B-42A9-9D48-515F96D63108}" srcOrd="0" destOrd="0" presId="urn:microsoft.com/office/officeart/2005/8/layout/hierarchy2"/>
    <dgm:cxn modelId="{1C9D93D7-3C1E-45AD-9913-F398CFE095C1}" type="presParOf" srcId="{D4877FDD-CDA1-460E-8669-2D5BFC57DCDF}" destId="{543BC75E-8FBA-495F-9452-EA163AF2B6A9}" srcOrd="5" destOrd="0" presId="urn:microsoft.com/office/officeart/2005/8/layout/hierarchy2"/>
    <dgm:cxn modelId="{DC2EC98B-205B-49D5-8326-183C54623F49}" type="presParOf" srcId="{543BC75E-8FBA-495F-9452-EA163AF2B6A9}" destId="{BC618BB7-1096-4142-82CC-B038ED707FA9}" srcOrd="0" destOrd="0" presId="urn:microsoft.com/office/officeart/2005/8/layout/hierarchy2"/>
    <dgm:cxn modelId="{D9709FFD-407A-4F37-95BC-789105718E76}" type="presParOf" srcId="{543BC75E-8FBA-495F-9452-EA163AF2B6A9}" destId="{70F19164-8515-4520-B356-4914645858A3}" srcOrd="1" destOrd="0" presId="urn:microsoft.com/office/officeart/2005/8/layout/hierarchy2"/>
    <dgm:cxn modelId="{5D3150FD-269B-4132-9399-E7F74AD38674}" type="presParOf" srcId="{2436FCEA-E622-4955-89AD-A6412FEC8E17}" destId="{3C804D0A-83CE-4F25-99F9-A293F0D2C534}" srcOrd="4" destOrd="0" presId="urn:microsoft.com/office/officeart/2005/8/layout/hierarchy2"/>
    <dgm:cxn modelId="{388B1055-DBF6-425B-BED4-0793E8018304}" type="presParOf" srcId="{3C804D0A-83CE-4F25-99F9-A293F0D2C534}" destId="{11743FDD-A53F-4471-9FA2-05528884D25E}" srcOrd="0" destOrd="0" presId="urn:microsoft.com/office/officeart/2005/8/layout/hierarchy2"/>
    <dgm:cxn modelId="{1E6DBBCB-D974-4260-8224-A8510DEFB7C2}" type="presParOf" srcId="{2436FCEA-E622-4955-89AD-A6412FEC8E17}" destId="{F67A90B7-0960-4D7B-BBF3-A4E4D3316557}" srcOrd="5" destOrd="0" presId="urn:microsoft.com/office/officeart/2005/8/layout/hierarchy2"/>
    <dgm:cxn modelId="{E35D2CA3-B18A-4C91-9934-0260E9E64401}" type="presParOf" srcId="{F67A90B7-0960-4D7B-BBF3-A4E4D3316557}" destId="{1E5FA3F9-073A-43B7-A610-5431A6B25655}" srcOrd="0" destOrd="0" presId="urn:microsoft.com/office/officeart/2005/8/layout/hierarchy2"/>
    <dgm:cxn modelId="{6EDB943E-7D4D-4646-9241-2DA8C9AD3749}" type="presParOf" srcId="{F67A90B7-0960-4D7B-BBF3-A4E4D3316557}" destId="{80EB5A64-78DD-4E79-B363-C65B28393A4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F00C58-5BB1-46B9-8F38-FCEADEF27874}">
      <dsp:nvSpPr>
        <dsp:cNvPr id="0" name=""/>
        <dsp:cNvSpPr/>
      </dsp:nvSpPr>
      <dsp:spPr>
        <a:xfrm>
          <a:off x="2565447" y="1596198"/>
          <a:ext cx="1025862" cy="61123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Fato jurídico (lato sensu)</a:t>
          </a:r>
        </a:p>
      </dsp:txBody>
      <dsp:txXfrm>
        <a:off x="2583350" y="1614101"/>
        <a:ext cx="990056" cy="575431"/>
      </dsp:txXfrm>
    </dsp:sp>
    <dsp:sp modelId="{C3D857E0-7A02-4A38-A846-318182B32A7B}">
      <dsp:nvSpPr>
        <dsp:cNvPr id="0" name=""/>
        <dsp:cNvSpPr/>
      </dsp:nvSpPr>
      <dsp:spPr>
        <a:xfrm rot="17500715">
          <a:off x="3170923" y="1266261"/>
          <a:ext cx="1333289" cy="32124"/>
        </a:xfrm>
        <a:custGeom>
          <a:avLst/>
          <a:gdLst/>
          <a:ahLst/>
          <a:cxnLst/>
          <a:rect l="0" t="0" r="0" b="0"/>
          <a:pathLst>
            <a:path>
              <a:moveTo>
                <a:pt x="0" y="16062"/>
              </a:moveTo>
              <a:lnTo>
                <a:pt x="1333289" y="1606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04236" y="1248991"/>
        <a:ext cx="66664" cy="66664"/>
      </dsp:txXfrm>
    </dsp:sp>
    <dsp:sp modelId="{1805E7AD-DCAA-479D-A5C0-0C269A7DF720}">
      <dsp:nvSpPr>
        <dsp:cNvPr id="0" name=""/>
        <dsp:cNvSpPr/>
      </dsp:nvSpPr>
      <dsp:spPr>
        <a:xfrm>
          <a:off x="4083827" y="355006"/>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Fato jurídico (stricto sensu)</a:t>
          </a:r>
        </a:p>
      </dsp:txBody>
      <dsp:txXfrm>
        <a:off x="4101859" y="373038"/>
        <a:ext cx="1195227" cy="579581"/>
      </dsp:txXfrm>
    </dsp:sp>
    <dsp:sp modelId="{04FAD5A4-CE89-49E1-82B8-41DD0242AAD1}">
      <dsp:nvSpPr>
        <dsp:cNvPr id="0" name=""/>
        <dsp:cNvSpPr/>
      </dsp:nvSpPr>
      <dsp:spPr>
        <a:xfrm rot="19457599">
          <a:off x="5258109" y="469769"/>
          <a:ext cx="606536" cy="32124"/>
        </a:xfrm>
        <a:custGeom>
          <a:avLst/>
          <a:gdLst/>
          <a:ahLst/>
          <a:cxnLst/>
          <a:rect l="0" t="0" r="0" b="0"/>
          <a:pathLst>
            <a:path>
              <a:moveTo>
                <a:pt x="0" y="16062"/>
              </a:moveTo>
              <a:lnTo>
                <a:pt x="606536"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46213" y="470668"/>
        <a:ext cx="30326" cy="30326"/>
      </dsp:txXfrm>
    </dsp:sp>
    <dsp:sp modelId="{D3CE187F-211C-41F9-A64B-1C75BB80AD37}">
      <dsp:nvSpPr>
        <dsp:cNvPr id="0" name=""/>
        <dsp:cNvSpPr/>
      </dsp:nvSpPr>
      <dsp:spPr>
        <a:xfrm>
          <a:off x="5807635" y="1010"/>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Ordinário</a:t>
          </a:r>
        </a:p>
      </dsp:txBody>
      <dsp:txXfrm>
        <a:off x="5825667" y="19042"/>
        <a:ext cx="1195227" cy="579581"/>
      </dsp:txXfrm>
    </dsp:sp>
    <dsp:sp modelId="{FBA901AC-11A7-4DF2-846D-B7734966D420}">
      <dsp:nvSpPr>
        <dsp:cNvPr id="0" name=""/>
        <dsp:cNvSpPr/>
      </dsp:nvSpPr>
      <dsp:spPr>
        <a:xfrm rot="2142401">
          <a:off x="5258109" y="823766"/>
          <a:ext cx="606536" cy="32124"/>
        </a:xfrm>
        <a:custGeom>
          <a:avLst/>
          <a:gdLst/>
          <a:ahLst/>
          <a:cxnLst/>
          <a:rect l="0" t="0" r="0" b="0"/>
          <a:pathLst>
            <a:path>
              <a:moveTo>
                <a:pt x="0" y="16062"/>
              </a:moveTo>
              <a:lnTo>
                <a:pt x="606536"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46213" y="824664"/>
        <a:ext cx="30326" cy="30326"/>
      </dsp:txXfrm>
    </dsp:sp>
    <dsp:sp modelId="{6E691403-F0B9-4ACC-88B9-94AE8F8AB87B}">
      <dsp:nvSpPr>
        <dsp:cNvPr id="0" name=""/>
        <dsp:cNvSpPr/>
      </dsp:nvSpPr>
      <dsp:spPr>
        <a:xfrm>
          <a:off x="5807635" y="709003"/>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Extraordinário</a:t>
          </a:r>
        </a:p>
      </dsp:txBody>
      <dsp:txXfrm>
        <a:off x="5825667" y="727035"/>
        <a:ext cx="1195227" cy="579581"/>
      </dsp:txXfrm>
    </dsp:sp>
    <dsp:sp modelId="{3FF5E433-5023-401C-985D-BC459806BBAB}">
      <dsp:nvSpPr>
        <dsp:cNvPr id="0" name=""/>
        <dsp:cNvSpPr/>
      </dsp:nvSpPr>
      <dsp:spPr>
        <a:xfrm rot="2829178">
          <a:off x="3475447" y="2151252"/>
          <a:ext cx="724242" cy="32124"/>
        </a:xfrm>
        <a:custGeom>
          <a:avLst/>
          <a:gdLst/>
          <a:ahLst/>
          <a:cxnLst/>
          <a:rect l="0" t="0" r="0" b="0"/>
          <a:pathLst>
            <a:path>
              <a:moveTo>
                <a:pt x="0" y="16062"/>
              </a:moveTo>
              <a:lnTo>
                <a:pt x="724242" y="1606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19462" y="2149208"/>
        <a:ext cx="36212" cy="36212"/>
      </dsp:txXfrm>
    </dsp:sp>
    <dsp:sp modelId="{A0F83F6B-AA4C-4BBF-ABBE-DF2A708CD0CE}">
      <dsp:nvSpPr>
        <dsp:cNvPr id="0" name=""/>
        <dsp:cNvSpPr/>
      </dsp:nvSpPr>
      <dsp:spPr>
        <a:xfrm>
          <a:off x="4083827" y="2124988"/>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Ato jurídico (lato sensu)</a:t>
          </a:r>
        </a:p>
      </dsp:txBody>
      <dsp:txXfrm>
        <a:off x="4101859" y="2143020"/>
        <a:ext cx="1195227" cy="579581"/>
      </dsp:txXfrm>
    </dsp:sp>
    <dsp:sp modelId="{92F7253E-5137-497D-B2FA-C185C8E3BDA7}">
      <dsp:nvSpPr>
        <dsp:cNvPr id="0" name=""/>
        <dsp:cNvSpPr/>
      </dsp:nvSpPr>
      <dsp:spPr>
        <a:xfrm rot="18289469">
          <a:off x="5130150" y="2062753"/>
          <a:ext cx="862453" cy="32124"/>
        </a:xfrm>
        <a:custGeom>
          <a:avLst/>
          <a:gdLst/>
          <a:ahLst/>
          <a:cxnLst/>
          <a:rect l="0" t="0" r="0" b="0"/>
          <a:pathLst>
            <a:path>
              <a:moveTo>
                <a:pt x="0" y="16062"/>
              </a:moveTo>
              <a:lnTo>
                <a:pt x="862453"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39815" y="2057254"/>
        <a:ext cx="43122" cy="43122"/>
      </dsp:txXfrm>
    </dsp:sp>
    <dsp:sp modelId="{E2C855FC-CDFC-4222-8EDD-A84CEA04E091}">
      <dsp:nvSpPr>
        <dsp:cNvPr id="0" name=""/>
        <dsp:cNvSpPr/>
      </dsp:nvSpPr>
      <dsp:spPr>
        <a:xfrm>
          <a:off x="5807635" y="1416996"/>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Ato jurídico (stricto sensu)</a:t>
          </a:r>
        </a:p>
      </dsp:txBody>
      <dsp:txXfrm>
        <a:off x="5825667" y="1435028"/>
        <a:ext cx="1195227" cy="579581"/>
      </dsp:txXfrm>
    </dsp:sp>
    <dsp:sp modelId="{5291C373-F098-4E8B-B6B5-24B22D4C6910}">
      <dsp:nvSpPr>
        <dsp:cNvPr id="0" name=""/>
        <dsp:cNvSpPr/>
      </dsp:nvSpPr>
      <dsp:spPr>
        <a:xfrm>
          <a:off x="5315118" y="2416749"/>
          <a:ext cx="492516" cy="32124"/>
        </a:xfrm>
        <a:custGeom>
          <a:avLst/>
          <a:gdLst/>
          <a:ahLst/>
          <a:cxnLst/>
          <a:rect l="0" t="0" r="0" b="0"/>
          <a:pathLst>
            <a:path>
              <a:moveTo>
                <a:pt x="0" y="16062"/>
              </a:moveTo>
              <a:lnTo>
                <a:pt x="492516"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49064" y="2420498"/>
        <a:ext cx="24625" cy="24625"/>
      </dsp:txXfrm>
    </dsp:sp>
    <dsp:sp modelId="{EAB5976F-EC80-48B8-A7DF-0EE1A1FC4300}">
      <dsp:nvSpPr>
        <dsp:cNvPr id="0" name=""/>
        <dsp:cNvSpPr/>
      </dsp:nvSpPr>
      <dsp:spPr>
        <a:xfrm>
          <a:off x="5807635" y="2124988"/>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Negócio jurídico </a:t>
          </a:r>
        </a:p>
      </dsp:txBody>
      <dsp:txXfrm>
        <a:off x="5825667" y="2143020"/>
        <a:ext cx="1195227" cy="579581"/>
      </dsp:txXfrm>
    </dsp:sp>
    <dsp:sp modelId="{F5658C65-867A-4D5C-A8CD-AFDD64B9F910}">
      <dsp:nvSpPr>
        <dsp:cNvPr id="0" name=""/>
        <dsp:cNvSpPr/>
      </dsp:nvSpPr>
      <dsp:spPr>
        <a:xfrm rot="3310531">
          <a:off x="5130150" y="2770746"/>
          <a:ext cx="862453" cy="32124"/>
        </a:xfrm>
        <a:custGeom>
          <a:avLst/>
          <a:gdLst/>
          <a:ahLst/>
          <a:cxnLst/>
          <a:rect l="0" t="0" r="0" b="0"/>
          <a:pathLst>
            <a:path>
              <a:moveTo>
                <a:pt x="0" y="16062"/>
              </a:moveTo>
              <a:lnTo>
                <a:pt x="862453"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39815" y="2765246"/>
        <a:ext cx="43122" cy="43122"/>
      </dsp:txXfrm>
    </dsp:sp>
    <dsp:sp modelId="{BC618BB7-1096-4142-82CC-B038ED707FA9}">
      <dsp:nvSpPr>
        <dsp:cNvPr id="0" name=""/>
        <dsp:cNvSpPr/>
      </dsp:nvSpPr>
      <dsp:spPr>
        <a:xfrm>
          <a:off x="5807635" y="2832981"/>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Ato ilícito </a:t>
          </a:r>
        </a:p>
      </dsp:txBody>
      <dsp:txXfrm>
        <a:off x="5825667" y="2851013"/>
        <a:ext cx="1195227" cy="579581"/>
      </dsp:txXfrm>
    </dsp:sp>
    <dsp:sp modelId="{3C804D0A-83CE-4F25-99F9-A293F0D2C534}">
      <dsp:nvSpPr>
        <dsp:cNvPr id="0" name=""/>
        <dsp:cNvSpPr/>
      </dsp:nvSpPr>
      <dsp:spPr>
        <a:xfrm rot="4099285">
          <a:off x="3170923" y="2505248"/>
          <a:ext cx="1333289" cy="32124"/>
        </a:xfrm>
        <a:custGeom>
          <a:avLst/>
          <a:gdLst/>
          <a:ahLst/>
          <a:cxnLst/>
          <a:rect l="0" t="0" r="0" b="0"/>
          <a:pathLst>
            <a:path>
              <a:moveTo>
                <a:pt x="0" y="16062"/>
              </a:moveTo>
              <a:lnTo>
                <a:pt x="1333289" y="1606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04236" y="2487978"/>
        <a:ext cx="66664" cy="66664"/>
      </dsp:txXfrm>
    </dsp:sp>
    <dsp:sp modelId="{1E5FA3F9-073A-43B7-A610-5431A6B25655}">
      <dsp:nvSpPr>
        <dsp:cNvPr id="0" name=""/>
        <dsp:cNvSpPr/>
      </dsp:nvSpPr>
      <dsp:spPr>
        <a:xfrm>
          <a:off x="4083827" y="2832981"/>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Ato-fato jurídico</a:t>
          </a:r>
        </a:p>
      </dsp:txBody>
      <dsp:txXfrm>
        <a:off x="4101859" y="2851013"/>
        <a:ext cx="1195227" cy="57958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93AA903A-0C3C-42E2-833E-6BFE860DECE3}" type="datetimeFigureOut">
              <a:rPr lang="pt-BR" smtClean="0"/>
              <a:t>07/12/2022</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1492EF00-E88D-4201-A9F0-0777A9B69743}"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4467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3AA903A-0C3C-42E2-833E-6BFE860DECE3}" type="datetimeFigureOut">
              <a:rPr lang="pt-BR" smtClean="0"/>
              <a:t>07/12/2022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92EF00-E88D-4201-A9F0-0777A9B69743}"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1471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3AA903A-0C3C-42E2-833E-6BFE860DECE3}" type="datetimeFigureOut">
              <a:rPr lang="pt-BR" smtClean="0"/>
              <a:t>07/12/2022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92EF00-E88D-4201-A9F0-0777A9B69743}"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54831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3AA903A-0C3C-42E2-833E-6BFE860DECE3}" type="datetimeFigureOut">
              <a:rPr lang="pt-BR" smtClean="0"/>
              <a:t>07/12/2022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92EF00-E88D-4201-A9F0-0777A9B69743}"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0811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93AA903A-0C3C-42E2-833E-6BFE860DECE3}" type="datetimeFigureOut">
              <a:rPr lang="pt-BR" smtClean="0"/>
              <a:t>07/12/2022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92EF00-E88D-4201-A9F0-0777A9B69743}"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92398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93AA903A-0C3C-42E2-833E-6BFE860DECE3}" type="datetimeFigureOut">
              <a:rPr lang="pt-BR" smtClean="0"/>
              <a:t>07/12/2022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492EF00-E88D-4201-A9F0-0777A9B69743}"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06554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93AA903A-0C3C-42E2-833E-6BFE860DECE3}" type="datetimeFigureOut">
              <a:rPr lang="pt-BR" smtClean="0"/>
              <a:t>07/12/2022</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1492EF00-E88D-4201-A9F0-0777A9B69743}"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5882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93AA903A-0C3C-42E2-833E-6BFE860DECE3}" type="datetimeFigureOut">
              <a:rPr lang="pt-BR" smtClean="0"/>
              <a:t>07/12/2022</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1492EF00-E88D-4201-A9F0-0777A9B69743}"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6075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A903A-0C3C-42E2-833E-6BFE860DECE3}" type="datetimeFigureOut">
              <a:rPr lang="pt-BR" smtClean="0"/>
              <a:t>07/12/2022</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1492EF00-E88D-4201-A9F0-0777A9B69743}" type="slidenum">
              <a:rPr lang="pt-BR" smtClean="0"/>
              <a:t>‹nº›</a:t>
            </a:fld>
            <a:endParaRPr lang="pt-BR"/>
          </a:p>
        </p:txBody>
      </p:sp>
    </p:spTree>
    <p:extLst>
      <p:ext uri="{BB962C8B-B14F-4D97-AF65-F5344CB8AC3E}">
        <p14:creationId xmlns:p14="http://schemas.microsoft.com/office/powerpoint/2010/main" val="2539327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93AA903A-0C3C-42E2-833E-6BFE860DECE3}" type="datetimeFigureOut">
              <a:rPr lang="pt-BR" smtClean="0"/>
              <a:t>07/12/2022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492EF00-E88D-4201-A9F0-0777A9B69743}"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41189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3AA903A-0C3C-42E2-833E-6BFE860DECE3}" type="datetimeFigureOut">
              <a:rPr lang="pt-BR" smtClean="0"/>
              <a:t>07/12/2022</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1492EF00-E88D-4201-A9F0-0777A9B69743}"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3020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3AA903A-0C3C-42E2-833E-6BFE860DECE3}" type="datetimeFigureOut">
              <a:rPr lang="pt-BR" smtClean="0"/>
              <a:t>07/12/2022</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492EF00-E88D-4201-A9F0-0777A9B69743}"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4142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hyperlink" Target="http://www.planalto.gov.br/ccivil_03/_Ato2019-2022/2019/Lei/L13874.htm#art7" TargetMode="Externa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planalto.gov.br/ccivil_03/_Ato2015-2018/2015/Lei/L13146.htm#art127" TargetMode="External"/><Relationship Id="rId2" Type="http://schemas.openxmlformats.org/officeDocument/2006/relationships/hyperlink" Target="http://www.planalto.gov.br/ccivil_03/_Ato2015-2018/2015/Lei/L13146.htm#art114" TargetMode="Externa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planalto.gov.br/CCIVIL_03/LEIS/2002/L10406.htm#art1783a" TargetMode="Externa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3" Type="http://schemas.openxmlformats.org/officeDocument/2006/relationships/hyperlink" Target="https://www.planalto.gov.br/ccivil_03/_Ato2019-2022/2022/Lei/L14382.htm#art14" TargetMode="External"/><Relationship Id="rId2" Type="http://schemas.openxmlformats.org/officeDocument/2006/relationships/hyperlink" Target="https://www.planalto.gov.br/ccivil_03/_Ato2015-2018/2015/Lei/L13105.htm#art921" TargetMode="Externa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planalto.gov.br/ccivil_03/_Ato2007-2010/2009/Lei/L12100.htm#art2" TargetMode="External"/><Relationship Id="rId2" Type="http://schemas.openxmlformats.org/officeDocument/2006/relationships/hyperlink" Target="http://www.planalto.gov.br/ccivil_03/leis/L6216.htm#art56"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hyperlink" Target="http://www.planalto.gov.br/ccivil_03/_Ato2019-2022/2019/Lei/L13874.htm#art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F980F4-5801-4933-B4D3-418C49D9ECA7}"/>
              </a:ext>
            </a:extLst>
          </p:cNvPr>
          <p:cNvSpPr>
            <a:spLocks noGrp="1"/>
          </p:cNvSpPr>
          <p:nvPr>
            <p:ph type="ctrTitle"/>
          </p:nvPr>
        </p:nvSpPr>
        <p:spPr/>
        <p:txBody>
          <a:bodyPr/>
          <a:lstStyle/>
          <a:p>
            <a:r>
              <a:rPr lang="pt-BR" dirty="0"/>
              <a:t>Direito civil	</a:t>
            </a:r>
          </a:p>
        </p:txBody>
      </p:sp>
      <p:sp>
        <p:nvSpPr>
          <p:cNvPr id="3" name="Subtítulo 2">
            <a:extLst>
              <a:ext uri="{FF2B5EF4-FFF2-40B4-BE49-F238E27FC236}">
                <a16:creationId xmlns:a16="http://schemas.microsoft.com/office/drawing/2014/main" id="{A5E3ACED-1721-4633-811D-24F00321C49F}"/>
              </a:ext>
            </a:extLst>
          </p:cNvPr>
          <p:cNvSpPr>
            <a:spLocks noGrp="1"/>
          </p:cNvSpPr>
          <p:nvPr>
            <p:ph type="subTitle" idx="1"/>
          </p:nvPr>
        </p:nvSpPr>
        <p:spPr/>
        <p:txBody>
          <a:bodyPr/>
          <a:lstStyle/>
          <a:p>
            <a:r>
              <a:rPr lang="pt-BR" dirty="0"/>
              <a:t>Pessoa natural (art. 1º ao 39 do código civil)</a:t>
            </a:r>
          </a:p>
        </p:txBody>
      </p:sp>
    </p:spTree>
    <p:extLst>
      <p:ext uri="{BB962C8B-B14F-4D97-AF65-F5344CB8AC3E}">
        <p14:creationId xmlns:p14="http://schemas.microsoft.com/office/powerpoint/2010/main" val="162382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INCAPACIDADE ABSOLUTA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lstStyle/>
          <a:p>
            <a:pPr marL="0" indent="0">
              <a:buNone/>
            </a:pPr>
            <a:endParaRPr lang="pt-BR" dirty="0">
              <a:solidFill>
                <a:srgbClr val="000000"/>
              </a:solidFill>
              <a:latin typeface="Times New Roman" panose="02020603050405020304" pitchFamily="18" charset="0"/>
            </a:endParaRPr>
          </a:p>
          <a:p>
            <a:r>
              <a:rPr lang="pt-BR" b="0" i="0" dirty="0">
                <a:solidFill>
                  <a:srgbClr val="000000"/>
                </a:solidFill>
                <a:effectLst/>
                <a:latin typeface="Arial" panose="020B0604020202020204" pitchFamily="34" charset="0"/>
              </a:rPr>
              <a:t>“São absolutamente incapazes de exercer pessoalmente os atos da vida civil os menores de 16 (dezesseis) anos” (art. 3º)</a:t>
            </a:r>
            <a:endParaRPr lang="pt-BR" dirty="0"/>
          </a:p>
          <a:p>
            <a:endParaRPr lang="pt-BR" dirty="0"/>
          </a:p>
        </p:txBody>
      </p:sp>
    </p:spTree>
    <p:extLst>
      <p:ext uri="{BB962C8B-B14F-4D97-AF65-F5344CB8AC3E}">
        <p14:creationId xmlns:p14="http://schemas.microsoft.com/office/powerpoint/2010/main" val="160684728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INTERPRETAÇÃO </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55000" lnSpcReduction="20000"/>
          </a:bodyPr>
          <a:lstStyle/>
          <a:p>
            <a:pPr algn="l"/>
            <a:r>
              <a:rPr lang="pt-BR" b="0" i="0" dirty="0">
                <a:solidFill>
                  <a:srgbClr val="000000"/>
                </a:solidFill>
                <a:effectLst/>
                <a:latin typeface="Times New Roman" panose="02020603050405020304" pitchFamily="18" charset="0"/>
              </a:rPr>
              <a:t>Art. 111. O silêncio importa anuência, quando as circunstâncias ou os usos o autorizarem, e não for necessária a declaração de vontade expressa.</a:t>
            </a:r>
          </a:p>
          <a:p>
            <a:pPr algn="l"/>
            <a:r>
              <a:rPr lang="pt-BR" b="0" i="0" dirty="0">
                <a:solidFill>
                  <a:srgbClr val="000000"/>
                </a:solidFill>
                <a:effectLst/>
                <a:latin typeface="Times New Roman" panose="02020603050405020304" pitchFamily="18" charset="0"/>
              </a:rPr>
              <a:t>Art. 112. Nas declarações de vontade se atenderá mais à intenção nelas consubstanciada do que ao sentido literal da linguagem.</a:t>
            </a:r>
          </a:p>
          <a:p>
            <a:pPr algn="l"/>
            <a:r>
              <a:rPr lang="pt-BR" b="0" i="0" dirty="0">
                <a:solidFill>
                  <a:srgbClr val="000000"/>
                </a:solidFill>
                <a:effectLst/>
                <a:latin typeface="Times New Roman" panose="02020603050405020304" pitchFamily="18" charset="0"/>
              </a:rPr>
              <a:t>Art. 113. Os negócios jurídicos devem ser interpretados conforme a boa-fé e os usos do lugar de sua celebração.</a:t>
            </a:r>
          </a:p>
          <a:p>
            <a:pPr algn="l"/>
            <a:r>
              <a:rPr lang="pt-BR" sz="1800" b="0" i="0" dirty="0">
                <a:solidFill>
                  <a:srgbClr val="000000"/>
                </a:solidFill>
                <a:effectLst/>
                <a:latin typeface="Arial" panose="020B0604020202020204" pitchFamily="34" charset="0"/>
              </a:rPr>
              <a:t>§ 1º  A interpretação do negócio jurídico deve lhe atribuir o sentido que: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I - for confirmado pelo comportamento das partes posterior à celebração do negócio;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II - corresponder aos usos, costumes e práticas do mercado relativas ao tipo de negócio;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III - corresponder à boa-fé;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IV - for mais benéfico à parte que não redigiu o dispositivo, se identificável; e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V - corresponder a qual seria a razoável negociação das partes sobre a questão discutida, inferida das demais disposições do negócio e da racionalidade econômica das partes, consideradas as informações disponíveis no momento de sua celebração.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 2º  As partes poderão livremente pactuar regras de interpretação, de preenchimento de lacunas e de integração dos negócios jurídicos diversas daquelas previstas em lei.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Art. 114. Os negócios jurídicos benéficos e a renúncia interpretam-se estritamente.</a:t>
            </a:r>
          </a:p>
          <a:p>
            <a:endParaRPr lang="pt-BR" dirty="0"/>
          </a:p>
        </p:txBody>
      </p:sp>
    </p:spTree>
    <p:extLst>
      <p:ext uri="{BB962C8B-B14F-4D97-AF65-F5344CB8AC3E}">
        <p14:creationId xmlns:p14="http://schemas.microsoft.com/office/powerpoint/2010/main" val="124837242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Aula 6 – NEGÓCIOS JURÍDICOS (continuação) e PRESCRIÇÃO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85000" lnSpcReduction="20000"/>
          </a:bodyPr>
          <a:lstStyle/>
          <a:p>
            <a:pPr marL="0" indent="0">
              <a:buNone/>
            </a:pPr>
            <a:r>
              <a:rPr lang="pt-BR" b="1" dirty="0"/>
              <a:t>Thiago </a:t>
            </a:r>
            <a:r>
              <a:rPr lang="pt-BR" dirty="0"/>
              <a:t>Pedro </a:t>
            </a:r>
            <a:r>
              <a:rPr lang="pt-BR" b="1" dirty="0"/>
              <a:t>Pagliuca </a:t>
            </a:r>
            <a:r>
              <a:rPr lang="pt-BR" dirty="0"/>
              <a:t>dos Santos (</a:t>
            </a:r>
            <a:r>
              <a:rPr lang="pt-BR" b="1" dirty="0"/>
              <a:t>@thiagopagliucas</a:t>
            </a:r>
            <a:r>
              <a:rPr lang="pt-BR" dirty="0"/>
              <a:t>)</a:t>
            </a:r>
          </a:p>
          <a:p>
            <a:r>
              <a:rPr lang="pt-BR" i="1" dirty="0"/>
              <a:t>Juiz de Direito (TJ/SP – 2018-atual)</a:t>
            </a:r>
          </a:p>
          <a:p>
            <a:r>
              <a:rPr lang="pt-BR" i="1" dirty="0"/>
              <a:t>Doutor em Direito Penal (USP - 2020)</a:t>
            </a:r>
          </a:p>
          <a:p>
            <a:r>
              <a:rPr lang="pt-BR" i="1" dirty="0"/>
              <a:t>Doutorando em Direito Civil (PUC/SP – 2022-atual)</a:t>
            </a:r>
          </a:p>
          <a:p>
            <a:r>
              <a:rPr lang="pt-BR" i="1" dirty="0"/>
              <a:t>Mestre em Direito Penal (USP - 2015)</a:t>
            </a:r>
          </a:p>
          <a:p>
            <a:r>
              <a:rPr lang="pt-BR" i="1" dirty="0"/>
              <a:t>Especialista em Direito de Família e em Direito Registral (2022)</a:t>
            </a:r>
          </a:p>
          <a:p>
            <a:r>
              <a:rPr lang="pt-BR" i="1" dirty="0" err="1"/>
              <a:t>Ex-Defensor</a:t>
            </a:r>
            <a:r>
              <a:rPr lang="pt-BR" i="1" dirty="0"/>
              <a:t> Público do Rio Grande do Sul (2012-2013)</a:t>
            </a:r>
          </a:p>
          <a:p>
            <a:r>
              <a:rPr lang="pt-BR" i="1" dirty="0" err="1"/>
              <a:t>Ex-Defensor</a:t>
            </a:r>
            <a:r>
              <a:rPr lang="pt-BR" i="1" dirty="0"/>
              <a:t> Público de São Paulo (2013-2018)</a:t>
            </a:r>
          </a:p>
          <a:p>
            <a:r>
              <a:rPr lang="pt-BR" i="1" dirty="0"/>
              <a:t>Ex-Professor da Faculdade de Direito de São Bernardo (2021) </a:t>
            </a:r>
          </a:p>
        </p:txBody>
      </p:sp>
    </p:spTree>
    <p:extLst>
      <p:ext uri="{BB962C8B-B14F-4D97-AF65-F5344CB8AC3E}">
        <p14:creationId xmlns:p14="http://schemas.microsoft.com/office/powerpoint/2010/main" val="215907364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Aula 6 – NEGÓCIOS JURÍDICOS (continuação) e PRESCRIÇÃO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85000" lnSpcReduction="20000"/>
          </a:bodyPr>
          <a:lstStyle/>
          <a:p>
            <a:pPr>
              <a:lnSpc>
                <a:spcPct val="107000"/>
              </a:lnSpc>
              <a:spcAft>
                <a:spcPts val="800"/>
              </a:spcAft>
            </a:pPr>
            <a:r>
              <a:rPr lang="pt-BR" sz="1800" dirty="0">
                <a:effectLst/>
                <a:latin typeface="Calibri" panose="020F0502020204030204" pitchFamily="34" charset="0"/>
                <a:ea typeface="Calibri" panose="020F0502020204030204" pitchFamily="34" charset="0"/>
                <a:cs typeface="Times New Roman" panose="02020603050405020304" pitchFamily="18" charset="0"/>
              </a:rPr>
              <a:t>A Parte Geral do Código Civil é dividida em alguns livros: </a:t>
            </a:r>
          </a:p>
          <a:p>
            <a:pPr>
              <a:lnSpc>
                <a:spcPct val="107000"/>
              </a:lnSpc>
              <a:spcAft>
                <a:spcPts val="800"/>
              </a:spcAft>
            </a:pPr>
            <a:r>
              <a:rPr lang="pt-BR" sz="1800" strike="sngStrike" dirty="0">
                <a:effectLst/>
                <a:latin typeface="Calibri" panose="020F0502020204030204" pitchFamily="34" charset="0"/>
                <a:ea typeface="Calibri" panose="020F0502020204030204" pitchFamily="34" charset="0"/>
                <a:cs typeface="Times New Roman" panose="02020603050405020304" pitchFamily="18" charset="0"/>
              </a:rPr>
              <a:t>I – Das pessoas; II – Dos bens; </a:t>
            </a:r>
            <a:r>
              <a:rPr lang="pt-BR" sz="1800" b="1" dirty="0">
                <a:effectLst/>
                <a:latin typeface="Calibri" panose="020F0502020204030204" pitchFamily="34" charset="0"/>
                <a:ea typeface="Calibri" panose="020F0502020204030204" pitchFamily="34" charset="0"/>
                <a:cs typeface="Times New Roman" panose="02020603050405020304" pitchFamily="18" charset="0"/>
              </a:rPr>
              <a:t>III – Dos fatos jurídicos.</a:t>
            </a:r>
          </a:p>
          <a:p>
            <a:pPr>
              <a:lnSpc>
                <a:spcPct val="107000"/>
              </a:lnSpc>
              <a:spcAft>
                <a:spcPts val="800"/>
              </a:spcAft>
            </a:pPr>
            <a:r>
              <a:rPr lang="pt-BR" sz="1800" dirty="0">
                <a:effectLst/>
                <a:latin typeface="Calibri" panose="020F0502020204030204" pitchFamily="34" charset="0"/>
                <a:ea typeface="Calibri" panose="020F0502020204030204" pitchFamily="34" charset="0"/>
                <a:cs typeface="Times New Roman" panose="02020603050405020304" pitchFamily="18" charset="0"/>
              </a:rPr>
              <a:t>O último livro é dividido em 5 títulos: </a:t>
            </a:r>
          </a:p>
          <a:p>
            <a:pPr>
              <a:lnSpc>
                <a:spcPct val="107000"/>
              </a:lnSpc>
              <a:spcAft>
                <a:spcPts val="800"/>
              </a:spcAft>
            </a:pPr>
            <a:r>
              <a:rPr lang="pt-BR" sz="1800" b="1" dirty="0">
                <a:effectLst/>
                <a:latin typeface="Calibri" panose="020F0502020204030204" pitchFamily="34" charset="0"/>
                <a:ea typeface="Calibri" panose="020F0502020204030204" pitchFamily="34" charset="0"/>
                <a:cs typeface="Times New Roman" panose="02020603050405020304" pitchFamily="18" charset="0"/>
              </a:rPr>
              <a:t>I – Do negócio jurídico; </a:t>
            </a:r>
          </a:p>
          <a:p>
            <a:pPr>
              <a:lnSpc>
                <a:spcPct val="107000"/>
              </a:lnSpc>
              <a:spcAft>
                <a:spcPts val="800"/>
              </a:spcAft>
            </a:pPr>
            <a:r>
              <a:rPr lang="pt-BR" sz="1800" strike="sngStrike" dirty="0">
                <a:effectLst/>
                <a:latin typeface="Calibri" panose="020F0502020204030204" pitchFamily="34" charset="0"/>
                <a:ea typeface="Calibri" panose="020F0502020204030204" pitchFamily="34" charset="0"/>
                <a:cs typeface="Times New Roman" panose="02020603050405020304" pitchFamily="18" charset="0"/>
              </a:rPr>
              <a:t>II – Dos atos jurídicos lícitos </a:t>
            </a:r>
          </a:p>
          <a:p>
            <a:pPr>
              <a:lnSpc>
                <a:spcPct val="107000"/>
              </a:lnSpc>
              <a:spcAft>
                <a:spcPts val="800"/>
              </a:spcAft>
            </a:pPr>
            <a:r>
              <a:rPr lang="pt-BR" sz="1800" dirty="0">
                <a:effectLst/>
                <a:latin typeface="Calibri" panose="020F0502020204030204" pitchFamily="34" charset="0"/>
                <a:ea typeface="Calibri" panose="020F0502020204030204" pitchFamily="34" charset="0"/>
                <a:cs typeface="Times New Roman" panose="02020603050405020304" pitchFamily="18" charset="0"/>
              </a:rPr>
              <a:t>III – Dos atos ilícitos; </a:t>
            </a:r>
          </a:p>
          <a:p>
            <a:pPr>
              <a:lnSpc>
                <a:spcPct val="107000"/>
              </a:lnSpc>
              <a:spcAft>
                <a:spcPts val="800"/>
              </a:spcAft>
            </a:pPr>
            <a:r>
              <a:rPr lang="pt-BR" sz="1800" b="1" dirty="0">
                <a:effectLst/>
                <a:latin typeface="Calibri" panose="020F0502020204030204" pitchFamily="34" charset="0"/>
                <a:ea typeface="Calibri" panose="020F0502020204030204" pitchFamily="34" charset="0"/>
                <a:cs typeface="Times New Roman" panose="02020603050405020304" pitchFamily="18" charset="0"/>
              </a:rPr>
              <a:t>IV – Da prescrição e da decadência; </a:t>
            </a:r>
          </a:p>
          <a:p>
            <a:pPr>
              <a:lnSpc>
                <a:spcPct val="107000"/>
              </a:lnSpc>
              <a:spcAft>
                <a:spcPts val="800"/>
              </a:spcAft>
            </a:pPr>
            <a:r>
              <a:rPr lang="pt-BR" sz="1800" dirty="0">
                <a:effectLst/>
                <a:latin typeface="Calibri" panose="020F0502020204030204" pitchFamily="34" charset="0"/>
                <a:ea typeface="Calibri" panose="020F0502020204030204" pitchFamily="34" charset="0"/>
                <a:cs typeface="Times New Roman" panose="02020603050405020304" pitchFamily="18" charset="0"/>
              </a:rPr>
              <a:t>V – Da prova.</a:t>
            </a:r>
          </a:p>
        </p:txBody>
      </p:sp>
    </p:spTree>
    <p:extLst>
      <p:ext uri="{BB962C8B-B14F-4D97-AF65-F5344CB8AC3E}">
        <p14:creationId xmlns:p14="http://schemas.microsoft.com/office/powerpoint/2010/main" val="27605876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Aula 6</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62500" lnSpcReduction="20000"/>
          </a:bodyPr>
          <a:lstStyle/>
          <a:p>
            <a:pPr algn="ctr"/>
            <a:r>
              <a:rPr lang="pt-BR" sz="1600" b="0" i="0" dirty="0">
                <a:solidFill>
                  <a:srgbClr val="000000"/>
                </a:solidFill>
                <a:effectLst/>
                <a:latin typeface="Times New Roman" panose="02020603050405020304" pitchFamily="18" charset="0"/>
              </a:rPr>
              <a:t>TÍTULO II</a:t>
            </a:r>
            <a:br>
              <a:rPr lang="pt-BR" sz="1600" b="0" i="0" dirty="0">
                <a:solidFill>
                  <a:srgbClr val="000000"/>
                </a:solidFill>
                <a:effectLst/>
                <a:latin typeface="Times New Roman" panose="02020603050405020304" pitchFamily="18" charset="0"/>
              </a:rPr>
            </a:br>
            <a:r>
              <a:rPr lang="pt-BR" sz="1600" b="0" i="0" dirty="0">
                <a:solidFill>
                  <a:srgbClr val="000000"/>
                </a:solidFill>
                <a:effectLst/>
                <a:latin typeface="Times New Roman" panose="02020603050405020304" pitchFamily="18" charset="0"/>
              </a:rPr>
              <a:t>Dos Atos Jurídicos Lícitos</a:t>
            </a:r>
          </a:p>
          <a:p>
            <a:pPr algn="l"/>
            <a:r>
              <a:rPr lang="pt-BR" sz="1800" b="0" i="0" dirty="0">
                <a:solidFill>
                  <a:srgbClr val="000000"/>
                </a:solidFill>
                <a:effectLst/>
                <a:latin typeface="Times New Roman" panose="02020603050405020304" pitchFamily="18" charset="0"/>
              </a:rPr>
              <a:t>Art. 185. Aos atos jurídicos lícitos, que não sejam negócios jurídicos, aplicam-se, no que couber, as disposições do Título anterior.</a:t>
            </a:r>
          </a:p>
          <a:p>
            <a:pPr algn="ctr"/>
            <a:r>
              <a:rPr lang="pt-BR" sz="1600" b="0" i="0" dirty="0">
                <a:solidFill>
                  <a:srgbClr val="000000"/>
                </a:solidFill>
                <a:effectLst/>
                <a:latin typeface="Times New Roman" panose="02020603050405020304" pitchFamily="18" charset="0"/>
              </a:rPr>
              <a:t>TÍTULO III</a:t>
            </a:r>
            <a:br>
              <a:rPr lang="pt-BR" sz="1600" b="0" i="0" dirty="0">
                <a:solidFill>
                  <a:srgbClr val="000000"/>
                </a:solidFill>
                <a:effectLst/>
                <a:latin typeface="Times New Roman" panose="02020603050405020304" pitchFamily="18" charset="0"/>
              </a:rPr>
            </a:br>
            <a:r>
              <a:rPr lang="pt-BR" sz="1600" b="0" i="0" dirty="0">
                <a:solidFill>
                  <a:srgbClr val="000000"/>
                </a:solidFill>
                <a:effectLst/>
                <a:latin typeface="Times New Roman" panose="02020603050405020304" pitchFamily="18" charset="0"/>
              </a:rPr>
              <a:t>Dos Atos Ilícitos</a:t>
            </a:r>
          </a:p>
          <a:p>
            <a:pPr algn="l"/>
            <a:r>
              <a:rPr lang="pt-BR" sz="1800" b="0" i="0" dirty="0">
                <a:solidFill>
                  <a:srgbClr val="000000"/>
                </a:solidFill>
                <a:effectLst/>
                <a:latin typeface="Times New Roman" panose="02020603050405020304" pitchFamily="18" charset="0"/>
              </a:rPr>
              <a:t>Art. 186. Aquele que, por ação ou omissão voluntária, negligência ou imprudência, violar direito e causar dano a outrem, ainda que exclusivamente moral, comete ato ilícito.</a:t>
            </a:r>
          </a:p>
          <a:p>
            <a:pPr algn="l"/>
            <a:r>
              <a:rPr lang="pt-BR" sz="1800" b="0" i="0" dirty="0">
                <a:solidFill>
                  <a:srgbClr val="000000"/>
                </a:solidFill>
                <a:effectLst/>
                <a:latin typeface="Times New Roman" panose="02020603050405020304" pitchFamily="18" charset="0"/>
              </a:rPr>
              <a:t>Art. 187. Também comete ato ilícito o titular de um direito que, ao exercê-lo, excede manifestamente os limites impostos pelo seu fim econômico ou social, pela boa-fé ou pelos bons costumes.</a:t>
            </a:r>
          </a:p>
          <a:p>
            <a:pPr algn="l"/>
            <a:r>
              <a:rPr lang="pt-BR" sz="1800" b="0" i="0" dirty="0">
                <a:solidFill>
                  <a:srgbClr val="000000"/>
                </a:solidFill>
                <a:effectLst/>
                <a:latin typeface="Times New Roman" panose="02020603050405020304" pitchFamily="18" charset="0"/>
              </a:rPr>
              <a:t>Art. 188. Não constituem atos ilícitos:</a:t>
            </a:r>
          </a:p>
          <a:p>
            <a:pPr algn="l"/>
            <a:r>
              <a:rPr lang="pt-BR" sz="1800" b="0" i="0" dirty="0">
                <a:solidFill>
                  <a:srgbClr val="000000"/>
                </a:solidFill>
                <a:effectLst/>
                <a:latin typeface="Times New Roman" panose="02020603050405020304" pitchFamily="18" charset="0"/>
              </a:rPr>
              <a:t>I - os praticados em legítima defesa ou no exercício regular de um direito reconhecido;</a:t>
            </a:r>
          </a:p>
          <a:p>
            <a:pPr algn="l"/>
            <a:r>
              <a:rPr lang="pt-BR" sz="1800" b="0" i="0" dirty="0">
                <a:solidFill>
                  <a:srgbClr val="000000"/>
                </a:solidFill>
                <a:effectLst/>
                <a:latin typeface="Times New Roman" panose="02020603050405020304" pitchFamily="18" charset="0"/>
              </a:rPr>
              <a:t>II - a deterioração ou destruição da coisa alheia, ou a lesão a pessoa, a fim de remover perigo iminente.</a:t>
            </a:r>
          </a:p>
          <a:p>
            <a:pPr algn="l"/>
            <a:r>
              <a:rPr lang="pt-BR" sz="1800" b="0" i="0" dirty="0">
                <a:solidFill>
                  <a:srgbClr val="000000"/>
                </a:solidFill>
                <a:effectLst/>
                <a:latin typeface="Times New Roman" panose="02020603050405020304" pitchFamily="18" charset="0"/>
              </a:rPr>
              <a:t>Parágrafo único. No caso do inciso II, o ato será legítimo somente quando as circunstâncias o tornarem absolutamente necessário, não excedendo os limites do indispensável para a remoção do perigo.</a:t>
            </a:r>
          </a:p>
        </p:txBody>
      </p:sp>
    </p:spTree>
    <p:extLst>
      <p:ext uri="{BB962C8B-B14F-4D97-AF65-F5344CB8AC3E}">
        <p14:creationId xmlns:p14="http://schemas.microsoft.com/office/powerpoint/2010/main" val="55703402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Aula 6 – NEGÓCIOS JURÍDICOS</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marL="0" indent="0">
              <a:lnSpc>
                <a:spcPct val="107000"/>
              </a:lnSpc>
              <a:spcAft>
                <a:spcPts val="800"/>
              </a:spcAft>
              <a:buNone/>
            </a:pPr>
            <a:r>
              <a:rPr lang="pt-BR" sz="1800" dirty="0">
                <a:effectLst/>
                <a:latin typeface="Calibri" panose="020F0502020204030204" pitchFamily="34" charset="0"/>
                <a:ea typeface="Calibri" panose="020F0502020204030204" pitchFamily="34" charset="0"/>
                <a:cs typeface="Times New Roman" panose="02020603050405020304" pitchFamily="18" charset="0"/>
              </a:rPr>
              <a:t>Livro III (Dos fatos Jurídicos) – Título I (Do Negócio Jurídico)</a:t>
            </a:r>
          </a:p>
          <a:p>
            <a:pPr>
              <a:lnSpc>
                <a:spcPct val="107000"/>
              </a:lnSpc>
              <a:spcAft>
                <a:spcPts val="800"/>
              </a:spcAft>
            </a:pPr>
            <a:r>
              <a:rPr lang="pt-BR" sz="1800" strike="sngStrike" dirty="0">
                <a:effectLst/>
                <a:latin typeface="Calibri" panose="020F0502020204030204" pitchFamily="34" charset="0"/>
                <a:ea typeface="Calibri" panose="020F0502020204030204" pitchFamily="34" charset="0"/>
                <a:cs typeface="Times New Roman" panose="02020603050405020304" pitchFamily="18" charset="0"/>
              </a:rPr>
              <a:t>Disposições gerais (art. 104 a 114) – aula passada </a:t>
            </a:r>
          </a:p>
          <a:p>
            <a:pPr>
              <a:lnSpc>
                <a:spcPct val="107000"/>
              </a:lnSpc>
              <a:spcAft>
                <a:spcPts val="800"/>
              </a:spcAft>
            </a:pPr>
            <a:r>
              <a:rPr lang="pt-BR" sz="1800" dirty="0">
                <a:latin typeface="Calibri" panose="020F0502020204030204" pitchFamily="34" charset="0"/>
                <a:ea typeface="Calibri" panose="020F0502020204030204" pitchFamily="34" charset="0"/>
                <a:cs typeface="Times New Roman" panose="02020603050405020304" pitchFamily="18" charset="0"/>
              </a:rPr>
              <a:t>Da representação (art. 115 a 120)</a:t>
            </a:r>
          </a:p>
          <a:p>
            <a:pPr>
              <a:lnSpc>
                <a:spcPct val="107000"/>
              </a:lnSpc>
              <a:spcAft>
                <a:spcPts val="800"/>
              </a:spcAft>
            </a:pPr>
            <a:r>
              <a:rPr lang="pt-BR" sz="1800" dirty="0">
                <a:effectLst/>
                <a:latin typeface="Calibri" panose="020F0502020204030204" pitchFamily="34" charset="0"/>
                <a:ea typeface="Calibri" panose="020F0502020204030204" pitchFamily="34" charset="0"/>
                <a:cs typeface="Times New Roman" panose="02020603050405020304" pitchFamily="18" charset="0"/>
              </a:rPr>
              <a:t>Da condição, do termo e do encargo (art. 121 a 137)</a:t>
            </a:r>
          </a:p>
          <a:p>
            <a:pPr>
              <a:lnSpc>
                <a:spcPct val="107000"/>
              </a:lnSpc>
              <a:spcAft>
                <a:spcPts val="800"/>
              </a:spcAft>
            </a:pPr>
            <a:r>
              <a:rPr lang="pt-BR" sz="1800" dirty="0">
                <a:latin typeface="Calibri" panose="020F0502020204030204" pitchFamily="34" charset="0"/>
                <a:ea typeface="Calibri" panose="020F0502020204030204" pitchFamily="34" charset="0"/>
                <a:cs typeface="Times New Roman" panose="02020603050405020304" pitchFamily="18" charset="0"/>
              </a:rPr>
              <a:t>Dos defeitos do negócio jurídico (art. 138 a 165)</a:t>
            </a:r>
          </a:p>
          <a:p>
            <a:pPr>
              <a:lnSpc>
                <a:spcPct val="107000"/>
              </a:lnSpc>
              <a:spcAft>
                <a:spcPts val="800"/>
              </a:spcAft>
            </a:pPr>
            <a:r>
              <a:rPr lang="pt-BR" sz="1800" dirty="0">
                <a:effectLst/>
                <a:latin typeface="Calibri" panose="020F0502020204030204" pitchFamily="34" charset="0"/>
                <a:ea typeface="Calibri" panose="020F0502020204030204" pitchFamily="34" charset="0"/>
                <a:cs typeface="Times New Roman" panose="02020603050405020304" pitchFamily="18" charset="0"/>
              </a:rPr>
              <a:t>Da invalidade do negócio jurídico (art. 166 a 184)</a:t>
            </a:r>
          </a:p>
        </p:txBody>
      </p:sp>
    </p:spTree>
    <p:extLst>
      <p:ext uri="{BB962C8B-B14F-4D97-AF65-F5344CB8AC3E}">
        <p14:creationId xmlns:p14="http://schemas.microsoft.com/office/powerpoint/2010/main" val="314053791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REPRESENTAÇÃO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nSpc>
                <a:spcPct val="107000"/>
              </a:lnSpc>
              <a:spcAft>
                <a:spcPts val="800"/>
              </a:spcAft>
            </a:pPr>
            <a:r>
              <a:rPr lang="pt-BR" sz="1800" dirty="0">
                <a:effectLst/>
                <a:latin typeface="Calibri" panose="020F0502020204030204" pitchFamily="34" charset="0"/>
                <a:ea typeface="Calibri" panose="020F0502020204030204" pitchFamily="34" charset="0"/>
                <a:cs typeface="Times New Roman" panose="02020603050405020304" pitchFamily="18" charset="0"/>
              </a:rPr>
              <a:t>A manifestação de vontade do representante vincula o representado nos limites da lei ou do negócio jurídico (art. 116)</a:t>
            </a:r>
          </a:p>
          <a:p>
            <a:pPr>
              <a:lnSpc>
                <a:spcPct val="107000"/>
              </a:lnSpc>
              <a:spcAft>
                <a:spcPts val="800"/>
              </a:spcAft>
            </a:pPr>
            <a:r>
              <a:rPr lang="pt-BR" sz="1800" dirty="0">
                <a:effectLst/>
                <a:latin typeface="Calibri" panose="020F0502020204030204" pitchFamily="34" charset="0"/>
                <a:ea typeface="Calibri" panose="020F0502020204030204" pitchFamily="34" charset="0"/>
                <a:cs typeface="Times New Roman" panose="02020603050405020304" pitchFamily="18" charset="0"/>
              </a:rPr>
              <a:t>A representação pode ser legal ou voluntária (art. 115).</a:t>
            </a:r>
          </a:p>
          <a:p>
            <a:pPr>
              <a:lnSpc>
                <a:spcPct val="107000"/>
              </a:lnSpc>
              <a:spcAft>
                <a:spcPts val="800"/>
              </a:spcAft>
            </a:pPr>
            <a:r>
              <a:rPr lang="pt-BR" sz="1800" dirty="0">
                <a:latin typeface="Calibri" panose="020F0502020204030204" pitchFamily="34" charset="0"/>
                <a:ea typeface="Calibri" panose="020F0502020204030204" pitchFamily="34" charset="0"/>
                <a:cs typeface="Times New Roman" panose="02020603050405020304" pitchFamily="18" charset="0"/>
              </a:rPr>
              <a:t>“Contrato consigo mesmo”: é anulável, se não o permitir a lei ou o negócio jurídico</a:t>
            </a:r>
          </a:p>
          <a:p>
            <a:pPr>
              <a:lnSpc>
                <a:spcPct val="107000"/>
              </a:lnSpc>
              <a:spcAft>
                <a:spcPts val="800"/>
              </a:spcAft>
            </a:pPr>
            <a:r>
              <a:rPr lang="pt-BR" sz="1800" dirty="0">
                <a:latin typeface="Calibri" panose="020F0502020204030204" pitchFamily="34" charset="0"/>
                <a:ea typeface="Calibri" panose="020F0502020204030204" pitchFamily="34" charset="0"/>
                <a:cs typeface="Times New Roman" panose="02020603050405020304" pitchFamily="18" charset="0"/>
              </a:rPr>
              <a:t>Negócio jurídico celebrado pelo representante em conflito de interesse com o representado: é anulável em 180 dias, se o terceiro contratante devesse conhecer a situação (art. 119)</a:t>
            </a:r>
          </a:p>
        </p:txBody>
      </p:sp>
    </p:spTree>
    <p:extLst>
      <p:ext uri="{BB962C8B-B14F-4D97-AF65-F5344CB8AC3E}">
        <p14:creationId xmlns:p14="http://schemas.microsoft.com/office/powerpoint/2010/main" val="327833188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CONDIÇÃO, TERMO E ENCARGO – ELEMENTOS ACIDENTAIS DO NEGÓCIO JURÍDICO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Elementos acidentais do negócio jurídico são cláusulas geralmente </a:t>
            </a:r>
            <a:r>
              <a:rPr lang="pt-BR" b="1" i="0" dirty="0">
                <a:solidFill>
                  <a:srgbClr val="000000"/>
                </a:solidFill>
                <a:effectLst/>
                <a:latin typeface="Times New Roman" panose="02020603050405020304" pitchFamily="18" charset="0"/>
              </a:rPr>
              <a:t>voluntárias </a:t>
            </a:r>
            <a:r>
              <a:rPr lang="pt-BR" i="0" dirty="0">
                <a:solidFill>
                  <a:srgbClr val="000000"/>
                </a:solidFill>
                <a:effectLst/>
                <a:latin typeface="Times New Roman" panose="02020603050405020304" pitchFamily="18" charset="0"/>
              </a:rPr>
              <a:t>(decorrem da vontade das partes, não da lei) e </a:t>
            </a:r>
            <a:r>
              <a:rPr lang="pt-BR" b="1" i="0" dirty="0">
                <a:solidFill>
                  <a:srgbClr val="000000"/>
                </a:solidFill>
                <a:effectLst/>
                <a:latin typeface="Times New Roman" panose="02020603050405020304" pitchFamily="18" charset="0"/>
              </a:rPr>
              <a:t>acessórias </a:t>
            </a:r>
            <a:r>
              <a:rPr lang="pt-BR" i="0" dirty="0">
                <a:solidFill>
                  <a:srgbClr val="000000"/>
                </a:solidFill>
                <a:effectLst/>
                <a:latin typeface="Times New Roman" panose="02020603050405020304" pitchFamily="18" charset="0"/>
              </a:rPr>
              <a:t>(pressupõem o negócio jurídico principal).</a:t>
            </a:r>
          </a:p>
          <a:p>
            <a:pPr algn="l"/>
            <a:r>
              <a:rPr lang="pt-BR" dirty="0">
                <a:solidFill>
                  <a:srgbClr val="000000"/>
                </a:solidFill>
                <a:latin typeface="Times New Roman" panose="02020603050405020304" pitchFamily="18" charset="0"/>
              </a:rPr>
              <a:t>É necessário que os elementos acidentais respeitem a forma do negócio jurídico principal. Assim, seria nulo o encargo inserido em instrumento particular se a doação de imóvel superior a 30 salários mínimos se deu por escritura pública. </a:t>
            </a:r>
          </a:p>
          <a:p>
            <a:pPr algn="l"/>
            <a:endParaRPr lang="pt-BR"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92655422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elementos acidentais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77500" lnSpcReduction="20000"/>
          </a:bodyPr>
          <a:lstStyle/>
          <a:p>
            <a:pPr marL="0" indent="0" algn="l">
              <a:buNone/>
            </a:pPr>
            <a:r>
              <a:rPr lang="pt-BR" dirty="0">
                <a:solidFill>
                  <a:srgbClr val="000000"/>
                </a:solidFill>
                <a:latin typeface="Times New Roman" panose="02020603050405020304" pitchFamily="18" charset="0"/>
              </a:rPr>
              <a:t>Negócio jurídico puro é o que não possui nenhum dos seguintes elementos acidentais do negócio jurídico:</a:t>
            </a:r>
          </a:p>
          <a:p>
            <a:pPr algn="l"/>
            <a:r>
              <a:rPr lang="pt-BR" b="0" i="0" dirty="0">
                <a:solidFill>
                  <a:srgbClr val="000000"/>
                </a:solidFill>
                <a:effectLst/>
                <a:latin typeface="Times New Roman" panose="02020603050405020304" pitchFamily="18" charset="0"/>
              </a:rPr>
              <a:t>Condição: evento futuro e incerto</a:t>
            </a:r>
            <a:endParaRPr lang="pt-BR" dirty="0">
              <a:solidFill>
                <a:srgbClr val="000000"/>
              </a:solidFill>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Termo: evento futuro e certo</a:t>
            </a:r>
            <a:r>
              <a:rPr lang="pt-BR" dirty="0">
                <a:solidFill>
                  <a:srgbClr val="000000"/>
                </a:solidFill>
                <a:latin typeface="Times New Roman" panose="02020603050405020304" pitchFamily="18" charset="0"/>
              </a:rPr>
              <a:t> (</a:t>
            </a:r>
            <a:r>
              <a:rPr lang="pt-BR" b="0" i="0" dirty="0">
                <a:solidFill>
                  <a:srgbClr val="000000"/>
                </a:solidFill>
                <a:effectLst/>
                <a:latin typeface="Times New Roman" panose="02020603050405020304" pitchFamily="18" charset="0"/>
              </a:rPr>
              <a:t>ainda que de prazo indeterminado)</a:t>
            </a:r>
            <a:endParaRPr lang="pt-BR" dirty="0">
              <a:solidFill>
                <a:srgbClr val="000000"/>
              </a:solidFill>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Encargo: ônus</a:t>
            </a:r>
          </a:p>
          <a:p>
            <a:pPr algn="l"/>
            <a:endParaRPr lang="pt-BR" b="0" i="0" dirty="0">
              <a:solidFill>
                <a:srgbClr val="000000"/>
              </a:solidFill>
              <a:effectLst/>
              <a:latin typeface="Times New Roman" panose="02020603050405020304" pitchFamily="18" charset="0"/>
            </a:endParaRPr>
          </a:p>
          <a:p>
            <a:pPr marL="0" indent="0" algn="l">
              <a:buNone/>
            </a:pPr>
            <a:r>
              <a:rPr lang="pt-BR" dirty="0">
                <a:solidFill>
                  <a:srgbClr val="000000"/>
                </a:solidFill>
                <a:latin typeface="Times New Roman" panose="02020603050405020304" pitchFamily="18" charset="0"/>
              </a:rPr>
              <a:t>Quanto aos efeitos, o termo e a condição podem ser:</a:t>
            </a:r>
          </a:p>
          <a:p>
            <a:r>
              <a:rPr lang="pt-BR" dirty="0">
                <a:solidFill>
                  <a:srgbClr val="000000"/>
                </a:solidFill>
                <a:latin typeface="Times New Roman" panose="02020603050405020304" pitchFamily="18" charset="0"/>
              </a:rPr>
              <a:t>Resolutivo (final ou </a:t>
            </a:r>
            <a:r>
              <a:rPr lang="pt-BR" i="1" dirty="0">
                <a:solidFill>
                  <a:srgbClr val="000000"/>
                </a:solidFill>
                <a:latin typeface="Times New Roman" panose="02020603050405020304" pitchFamily="18" charset="0"/>
              </a:rPr>
              <a:t>ad quem</a:t>
            </a:r>
            <a:r>
              <a:rPr lang="pt-BR" dirty="0">
                <a:solidFill>
                  <a:srgbClr val="000000"/>
                </a:solidFill>
                <a:latin typeface="Times New Roman" panose="02020603050405020304" pitchFamily="18" charset="0"/>
              </a:rPr>
              <a:t>) – o negócio jurídico tem eficácia desde logo; com o advento do termo ou da condição, ele deixa de ter eficácia.</a:t>
            </a:r>
            <a:endParaRPr lang="pt-BR" b="0" i="0" dirty="0">
              <a:solidFill>
                <a:srgbClr val="000000"/>
              </a:solidFill>
              <a:effectLst/>
              <a:latin typeface="Times New Roman" panose="02020603050405020304" pitchFamily="18" charset="0"/>
            </a:endParaRPr>
          </a:p>
          <a:p>
            <a:pPr algn="l"/>
            <a:r>
              <a:rPr lang="pt-BR" dirty="0">
                <a:solidFill>
                  <a:srgbClr val="000000"/>
                </a:solidFill>
                <a:latin typeface="Times New Roman" panose="02020603050405020304" pitchFamily="18" charset="0"/>
              </a:rPr>
              <a:t>Suspensivo </a:t>
            </a:r>
            <a:r>
              <a:rPr lang="pt-BR" b="0" i="0" dirty="0">
                <a:solidFill>
                  <a:srgbClr val="000000"/>
                </a:solidFill>
                <a:effectLst/>
                <a:latin typeface="Times New Roman" panose="02020603050405020304" pitchFamily="18" charset="0"/>
              </a:rPr>
              <a:t>(inicial ou </a:t>
            </a:r>
            <a:r>
              <a:rPr lang="pt-BR" b="0" i="1" dirty="0">
                <a:solidFill>
                  <a:srgbClr val="000000"/>
                </a:solidFill>
                <a:effectLst/>
                <a:latin typeface="Times New Roman" panose="02020603050405020304" pitchFamily="18" charset="0"/>
              </a:rPr>
              <a:t>a quo</a:t>
            </a:r>
            <a:r>
              <a:rPr lang="pt-BR" b="0" dirty="0">
                <a:solidFill>
                  <a:srgbClr val="000000"/>
                </a:solidFill>
                <a:effectLst/>
                <a:latin typeface="Times New Roman" panose="02020603050405020304" pitchFamily="18" charset="0"/>
              </a:rPr>
              <a:t>) – o negócio jurídico tem eficácia diferida para a data do advento do termo ou da condição. </a:t>
            </a:r>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424850695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CONDIÇÃO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77500" lnSpcReduction="20000"/>
          </a:bodyPr>
          <a:lstStyle/>
          <a:p>
            <a:pPr marL="0" indent="0" algn="l">
              <a:buNone/>
            </a:pPr>
            <a:endParaRPr lang="pt-BR" b="0" i="0" dirty="0">
              <a:solidFill>
                <a:srgbClr val="000000"/>
              </a:solidFill>
              <a:effectLst/>
              <a:latin typeface="Times New Roman" panose="02020603050405020304" pitchFamily="18" charset="0"/>
            </a:endParaRPr>
          </a:p>
          <a:p>
            <a:r>
              <a:rPr lang="pt-BR" dirty="0">
                <a:solidFill>
                  <a:srgbClr val="000000"/>
                </a:solidFill>
                <a:latin typeface="Times New Roman" panose="02020603050405020304" pitchFamily="18" charset="0"/>
              </a:rPr>
              <a:t>E</a:t>
            </a:r>
            <a:r>
              <a:rPr lang="pt-BR" b="0" i="0" dirty="0">
                <a:solidFill>
                  <a:srgbClr val="000000"/>
                </a:solidFill>
                <a:effectLst/>
                <a:latin typeface="Times New Roman" panose="02020603050405020304" pitchFamily="18" charset="0"/>
              </a:rPr>
              <a:t>xpectativa de direito: o ordenamento jurídico brasileiro – com algumas exceções (por exemplo, para proteger a pessoa de boa-fé na fase pré-contratual) – não resguarda mera expectativa de direito. Lei posterior pode atingi-la. Condutas de terceiro podem frustrar essa expectativa de direito. P. ex.: o herdeiro tem a expectativa de receber parte da herança de seus pais, que, no entanto, podem frustrar essa expectativa se resolverem utilizar todo seu patrimônio em viagens. </a:t>
            </a:r>
          </a:p>
          <a:p>
            <a:r>
              <a:rPr lang="pt-BR" b="0" i="0" dirty="0">
                <a:solidFill>
                  <a:srgbClr val="000000"/>
                </a:solidFill>
                <a:effectLst/>
                <a:latin typeface="Times New Roman" panose="02020603050405020304" pitchFamily="18" charset="0"/>
              </a:rPr>
              <a:t>Direito eventual: já há um direito, embora não possa ser exercido: “Ao titular do direito eventual, nos casos de </a:t>
            </a:r>
            <a:r>
              <a:rPr lang="pt-BR" b="1" i="0" dirty="0">
                <a:solidFill>
                  <a:srgbClr val="000000"/>
                </a:solidFill>
                <a:effectLst/>
                <a:latin typeface="Times New Roman" panose="02020603050405020304" pitchFamily="18" charset="0"/>
              </a:rPr>
              <a:t>condição</a:t>
            </a:r>
            <a:r>
              <a:rPr lang="pt-BR" b="0" i="0" dirty="0">
                <a:solidFill>
                  <a:srgbClr val="000000"/>
                </a:solidFill>
                <a:effectLst/>
                <a:latin typeface="Times New Roman" panose="02020603050405020304" pitchFamily="18" charset="0"/>
              </a:rPr>
              <a:t> suspensiva ou resolutiva, é permitido praticar os atos destinados a conservá-lo” (art. 130, CC). </a:t>
            </a:r>
          </a:p>
          <a:p>
            <a:pPr algn="l"/>
            <a:r>
              <a:rPr lang="pt-BR" b="0" i="0" dirty="0">
                <a:solidFill>
                  <a:srgbClr val="000000"/>
                </a:solidFill>
                <a:effectLst/>
                <a:latin typeface="Times New Roman" panose="02020603050405020304" pitchFamily="18" charset="0"/>
              </a:rPr>
              <a:t>Direito adquirido: “Direitos sujeitos a </a:t>
            </a:r>
            <a:r>
              <a:rPr lang="pt-BR" b="1" i="0" dirty="0">
                <a:solidFill>
                  <a:srgbClr val="000000"/>
                </a:solidFill>
                <a:effectLst/>
                <a:latin typeface="Times New Roman" panose="02020603050405020304" pitchFamily="18" charset="0"/>
              </a:rPr>
              <a:t>termo </a:t>
            </a:r>
            <a:r>
              <a:rPr lang="pt-BR" b="0" i="0" dirty="0">
                <a:solidFill>
                  <a:srgbClr val="000000"/>
                </a:solidFill>
                <a:effectLst/>
                <a:latin typeface="Times New Roman" panose="02020603050405020304" pitchFamily="18" charset="0"/>
              </a:rPr>
              <a:t>suspensivo são direitos atuais, e não direitos eventuais, pois já foram adquiridos pelo seu titular, embora o seu exercício esteja sobrestado” (COSTA-NETO e OLIVEIRA)</a:t>
            </a:r>
          </a:p>
          <a:p>
            <a:pPr algn="l"/>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42363894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CONDIÇÃO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marL="0" indent="0" algn="l">
              <a:buNone/>
            </a:pPr>
            <a:endParaRPr lang="pt-BR" b="0" i="0" dirty="0">
              <a:solidFill>
                <a:srgbClr val="000000"/>
              </a:solidFill>
              <a:effectLst/>
              <a:latin typeface="Times New Roman" panose="02020603050405020304" pitchFamily="18" charset="0"/>
            </a:endParaRPr>
          </a:p>
          <a:p>
            <a:pPr marL="0" indent="0">
              <a:buNone/>
            </a:pPr>
            <a:r>
              <a:rPr lang="pt-BR" b="1" i="0" dirty="0">
                <a:solidFill>
                  <a:srgbClr val="000000"/>
                </a:solidFill>
                <a:effectLst/>
                <a:latin typeface="Times New Roman" panose="02020603050405020304" pitchFamily="18" charset="0"/>
              </a:rPr>
              <a:t>NORMAS SOBRE CONDIÇÃO SUSPENSIVA E RESOLUTIVA</a:t>
            </a:r>
          </a:p>
          <a:p>
            <a:r>
              <a:rPr lang="pt-BR" b="0" i="0" dirty="0">
                <a:solidFill>
                  <a:srgbClr val="000000"/>
                </a:solidFill>
                <a:effectLst/>
                <a:latin typeface="Times New Roman" panose="02020603050405020304" pitchFamily="18" charset="0"/>
              </a:rPr>
              <a:t>Conceito: Art. 121. Considera-se condição a cláusula que, </a:t>
            </a:r>
            <a:r>
              <a:rPr lang="pt-BR" b="1" i="0" dirty="0">
                <a:solidFill>
                  <a:srgbClr val="000000"/>
                </a:solidFill>
                <a:effectLst/>
                <a:latin typeface="Times New Roman" panose="02020603050405020304" pitchFamily="18" charset="0"/>
              </a:rPr>
              <a:t>derivando exclusivamente da vontade das partes</a:t>
            </a:r>
            <a:r>
              <a:rPr lang="pt-BR" b="0" i="0" dirty="0">
                <a:solidFill>
                  <a:srgbClr val="000000"/>
                </a:solidFill>
                <a:effectLst/>
                <a:latin typeface="Times New Roman" panose="02020603050405020304" pitchFamily="18" charset="0"/>
              </a:rPr>
              <a:t>, subordina o efeito do negócio jurídico a </a:t>
            </a:r>
            <a:r>
              <a:rPr lang="pt-BR" b="1" i="0" dirty="0">
                <a:solidFill>
                  <a:srgbClr val="000000"/>
                </a:solidFill>
                <a:effectLst/>
                <a:latin typeface="Times New Roman" panose="02020603050405020304" pitchFamily="18" charset="0"/>
              </a:rPr>
              <a:t>evento futuro e incerto</a:t>
            </a:r>
            <a:r>
              <a:rPr lang="pt-BR" b="0" i="0" dirty="0">
                <a:solidFill>
                  <a:srgbClr val="000000"/>
                </a:solidFill>
                <a:effectLst/>
                <a:latin typeface="Times New Roman" panose="02020603050405020304" pitchFamily="18" charset="0"/>
              </a:rPr>
              <a:t>.</a:t>
            </a:r>
            <a:endParaRPr lang="pt-BR" dirty="0">
              <a:solidFill>
                <a:srgbClr val="000000"/>
              </a:solidFill>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Manipulação da condição e </a:t>
            </a:r>
            <a:r>
              <a:rPr lang="pt-BR" b="0" i="1" dirty="0">
                <a:solidFill>
                  <a:srgbClr val="000000"/>
                </a:solidFill>
                <a:effectLst/>
                <a:latin typeface="Times New Roman" panose="02020603050405020304" pitchFamily="18" charset="0"/>
              </a:rPr>
              <a:t>tu </a:t>
            </a:r>
            <a:r>
              <a:rPr lang="pt-BR" b="0" i="1" dirty="0" err="1">
                <a:solidFill>
                  <a:srgbClr val="000000"/>
                </a:solidFill>
                <a:effectLst/>
                <a:latin typeface="Times New Roman" panose="02020603050405020304" pitchFamily="18" charset="0"/>
              </a:rPr>
              <a:t>quoque</a:t>
            </a:r>
            <a:r>
              <a:rPr lang="pt-BR" dirty="0">
                <a:solidFill>
                  <a:srgbClr val="000000"/>
                </a:solidFill>
                <a:latin typeface="Times New Roman" panose="02020603050405020304" pitchFamily="18" charset="0"/>
              </a:rPr>
              <a:t>: </a:t>
            </a:r>
            <a:r>
              <a:rPr lang="pt-BR" b="0" dirty="0">
                <a:solidFill>
                  <a:srgbClr val="000000"/>
                </a:solidFill>
                <a:effectLst/>
                <a:latin typeface="Times New Roman" panose="02020603050405020304" pitchFamily="18" charset="0"/>
              </a:rPr>
              <a:t>Art</a:t>
            </a:r>
            <a:r>
              <a:rPr lang="pt-BR" b="0" i="0" dirty="0">
                <a:solidFill>
                  <a:srgbClr val="000000"/>
                </a:solidFill>
                <a:effectLst/>
                <a:latin typeface="Times New Roman" panose="02020603050405020304" pitchFamily="18" charset="0"/>
              </a:rPr>
              <a:t>. 129. Reputa-se verificada, quanto aos efeitos jurídicos, a condição cujo implemento for maliciosamente obstado pela parte a quem desfavorecer, considerando-se, ao contrário, não verificada a condição maliciosamente levada a efeito por aquele a quem aproveita o seu implemento.</a:t>
            </a:r>
          </a:p>
          <a:p>
            <a:pPr algn="l"/>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368399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INCAPACIDADE RELATIVA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pPr algn="l"/>
            <a:r>
              <a:rPr lang="pt-BR" sz="1800" b="0" i="0" dirty="0">
                <a:solidFill>
                  <a:srgbClr val="000000"/>
                </a:solidFill>
                <a:effectLst/>
                <a:latin typeface="Arial" panose="020B0604020202020204" pitchFamily="34" charset="0"/>
              </a:rPr>
              <a:t>Art. 4 </a:t>
            </a:r>
            <a:r>
              <a:rPr lang="pt-BR" sz="1800" b="0" i="0" u="sng" baseline="30000" dirty="0">
                <a:solidFill>
                  <a:srgbClr val="000000"/>
                </a:solidFill>
                <a:effectLst/>
                <a:latin typeface="Arial" panose="020B0604020202020204" pitchFamily="34" charset="0"/>
              </a:rPr>
              <a:t>o </a:t>
            </a:r>
            <a:r>
              <a:rPr lang="pt-BR" sz="1800" b="0" i="0" dirty="0">
                <a:solidFill>
                  <a:srgbClr val="000000"/>
                </a:solidFill>
                <a:effectLst/>
                <a:latin typeface="Arial" panose="020B0604020202020204" pitchFamily="34" charset="0"/>
              </a:rPr>
              <a:t>São incapazes, relativamente a certos atos ou à maneira de os exercer: </a:t>
            </a:r>
            <a:r>
              <a:rPr lang="pt-BR" sz="1800" b="0" i="0" dirty="0">
                <a:solidFill>
                  <a:srgbClr val="000000"/>
                </a:solidFill>
                <a:effectLst/>
                <a:latin typeface="Arial" panose="020B0604020202020204" pitchFamily="34" charset="0"/>
                <a:hlinkClick r:id="rId2"/>
              </a:rPr>
              <a:t>(Redação dada pela Lei nº 13.146, de 2015) </a:t>
            </a:r>
            <a:r>
              <a:rPr lang="pt-BR" sz="1800" b="0" i="0" dirty="0">
                <a:solidFill>
                  <a:srgbClr val="000000"/>
                </a:solidFill>
                <a:effectLst/>
                <a:latin typeface="Arial" panose="020B0604020202020204" pitchFamily="34" charset="0"/>
                <a:hlinkClick r:id="rId3"/>
              </a:rPr>
              <a:t>(Vigência)</a:t>
            </a: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I - os maiores de dezesseis e menores de dezoito anos;</a:t>
            </a:r>
          </a:p>
          <a:p>
            <a:pPr algn="just"/>
            <a:r>
              <a:rPr lang="pt-BR" sz="1800" b="0" i="0" dirty="0">
                <a:solidFill>
                  <a:srgbClr val="000000"/>
                </a:solidFill>
                <a:effectLst/>
                <a:latin typeface="Arial" panose="020B0604020202020204" pitchFamily="34" charset="0"/>
              </a:rPr>
              <a:t>II - os ébrios habituais e os viciados em tóxico; </a:t>
            </a:r>
            <a:r>
              <a:rPr lang="pt-BR" sz="1800" b="0" i="0" dirty="0">
                <a:solidFill>
                  <a:srgbClr val="000000"/>
                </a:solidFill>
                <a:effectLst/>
                <a:latin typeface="Arial" panose="020B0604020202020204" pitchFamily="34" charset="0"/>
                <a:hlinkClick r:id="rId2"/>
              </a:rPr>
              <a:t>(Redação dada pela Lei nº 13.146, de 2015) </a:t>
            </a:r>
            <a:r>
              <a:rPr lang="pt-BR" sz="1800" b="0" i="0" dirty="0">
                <a:solidFill>
                  <a:srgbClr val="000000"/>
                </a:solidFill>
                <a:effectLst/>
                <a:latin typeface="Arial" panose="020B0604020202020204" pitchFamily="34" charset="0"/>
                <a:hlinkClick r:id="rId3"/>
              </a:rPr>
              <a:t>(Vigência)</a:t>
            </a:r>
            <a:endParaRPr lang="pt-BR" sz="1800"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III - aqueles que, por causa transitória ou permanente, não puderem exprimir sua vontade; </a:t>
            </a:r>
            <a:r>
              <a:rPr lang="pt-BR" sz="1800" b="0" i="0" dirty="0">
                <a:solidFill>
                  <a:srgbClr val="000000"/>
                </a:solidFill>
                <a:effectLst/>
                <a:latin typeface="Arial" panose="020B0604020202020204" pitchFamily="34" charset="0"/>
                <a:hlinkClick r:id="rId2"/>
              </a:rPr>
              <a:t>(Redação dada pela Lei nº 13.146, de 2015) </a:t>
            </a:r>
            <a:r>
              <a:rPr lang="pt-BR" sz="1800" b="0" i="0" dirty="0">
                <a:solidFill>
                  <a:srgbClr val="000000"/>
                </a:solidFill>
                <a:effectLst/>
                <a:latin typeface="Arial" panose="020B0604020202020204" pitchFamily="34" charset="0"/>
                <a:hlinkClick r:id="rId3"/>
              </a:rPr>
              <a:t>(Vigência)</a:t>
            </a:r>
            <a:endParaRPr lang="pt-BR" sz="1800" b="0" i="0" dirty="0">
              <a:solidFill>
                <a:srgbClr val="000000"/>
              </a:solidFill>
              <a:effectLst/>
              <a:latin typeface="Arial" panose="020B0604020202020204" pitchFamily="34" charset="0"/>
            </a:endParaRPr>
          </a:p>
          <a:p>
            <a:pPr algn="l"/>
            <a:r>
              <a:rPr lang="pt-BR" b="0" i="0" dirty="0">
                <a:solidFill>
                  <a:srgbClr val="000000"/>
                </a:solidFill>
                <a:effectLst/>
                <a:latin typeface="Times New Roman" panose="02020603050405020304" pitchFamily="18" charset="0"/>
              </a:rPr>
              <a:t>IV - os pródigos.</a:t>
            </a:r>
          </a:p>
          <a:p>
            <a:pPr algn="l"/>
            <a:r>
              <a:rPr lang="pt-BR" sz="1800" b="0" i="0" dirty="0">
                <a:solidFill>
                  <a:srgbClr val="000000"/>
                </a:solidFill>
                <a:effectLst/>
                <a:latin typeface="Arial" panose="020B0604020202020204" pitchFamily="34" charset="0"/>
              </a:rPr>
              <a:t>Parágrafo único.  A capacidade dos indígenas será regulada por legislação especial.</a:t>
            </a:r>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13202620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CONDIÇÃO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marL="0" indent="0" algn="l">
              <a:buNone/>
            </a:pPr>
            <a:endParaRPr lang="pt-BR" b="0" i="0" dirty="0">
              <a:solidFill>
                <a:srgbClr val="000000"/>
              </a:solidFill>
              <a:effectLst/>
              <a:latin typeface="Times New Roman" panose="02020603050405020304" pitchFamily="18" charset="0"/>
            </a:endParaRPr>
          </a:p>
          <a:p>
            <a:pPr marL="0" indent="0" algn="l">
              <a:buNone/>
            </a:pPr>
            <a:r>
              <a:rPr lang="pt-BR" b="1" i="0" dirty="0">
                <a:solidFill>
                  <a:srgbClr val="000000"/>
                </a:solidFill>
                <a:effectLst/>
                <a:latin typeface="Times New Roman" panose="02020603050405020304" pitchFamily="18" charset="0"/>
              </a:rPr>
              <a:t>CONDIÇÕES DEFESAS/PROIBIDAS</a:t>
            </a:r>
          </a:p>
          <a:p>
            <a:pPr algn="l">
              <a:buFontTx/>
              <a:buChar char="-"/>
            </a:pPr>
            <a:r>
              <a:rPr lang="pt-BR" b="1" dirty="0">
                <a:solidFill>
                  <a:srgbClr val="000000"/>
                </a:solidFill>
                <a:latin typeface="Times New Roman" panose="02020603050405020304" pitchFamily="18" charset="0"/>
              </a:rPr>
              <a:t>ILÍCITA</a:t>
            </a:r>
          </a:p>
          <a:p>
            <a:pPr algn="l">
              <a:buFontTx/>
              <a:buChar char="-"/>
            </a:pPr>
            <a:r>
              <a:rPr lang="pt-BR" b="1" i="0" dirty="0">
                <a:solidFill>
                  <a:srgbClr val="000000"/>
                </a:solidFill>
                <a:effectLst/>
                <a:latin typeface="Times New Roman" panose="02020603050405020304" pitchFamily="18" charset="0"/>
              </a:rPr>
              <a:t>PRIVA O NEGÓCIO JURÍDICO DE SEUS EFEITOS</a:t>
            </a:r>
          </a:p>
          <a:p>
            <a:pPr algn="l">
              <a:buFontTx/>
              <a:buChar char="-"/>
            </a:pPr>
            <a:r>
              <a:rPr lang="pt-BR" b="1" dirty="0">
                <a:solidFill>
                  <a:srgbClr val="000000"/>
                </a:solidFill>
                <a:latin typeface="Times New Roman" panose="02020603050405020304" pitchFamily="18" charset="0"/>
              </a:rPr>
              <a:t>PURAMENTE POTESTATIVA (</a:t>
            </a:r>
            <a:r>
              <a:rPr lang="pt-BR" b="1" i="1" dirty="0">
                <a:solidFill>
                  <a:srgbClr val="000000"/>
                </a:solidFill>
                <a:latin typeface="Times New Roman" panose="02020603050405020304" pitchFamily="18" charset="0"/>
              </a:rPr>
              <a:t>SI VOLUERO) – </a:t>
            </a:r>
            <a:r>
              <a:rPr lang="pt-BR" i="1" dirty="0">
                <a:solidFill>
                  <a:srgbClr val="000000"/>
                </a:solidFill>
                <a:latin typeface="Times New Roman" panose="02020603050405020304" pitchFamily="18" charset="0"/>
              </a:rPr>
              <a:t>não confundir com condição meramente (ou simplesmente) potestativa</a:t>
            </a:r>
            <a:endParaRPr lang="pt-BR" b="1" i="1"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96102239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CONDIÇÃO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70000" lnSpcReduction="20000"/>
          </a:bodyPr>
          <a:lstStyle/>
          <a:p>
            <a:pPr marL="0" indent="0" algn="l">
              <a:buNone/>
            </a:pPr>
            <a:endParaRPr lang="pt-BR" b="0" i="0" dirty="0">
              <a:solidFill>
                <a:srgbClr val="000000"/>
              </a:solidFill>
              <a:effectLst/>
              <a:latin typeface="Times New Roman" panose="02020603050405020304" pitchFamily="18" charset="0"/>
            </a:endParaRPr>
          </a:p>
          <a:p>
            <a:pPr marL="0" indent="0" algn="l">
              <a:buNone/>
            </a:pPr>
            <a:r>
              <a:rPr lang="pt-BR" b="1" i="0" dirty="0">
                <a:solidFill>
                  <a:srgbClr val="000000"/>
                </a:solidFill>
                <a:effectLst/>
                <a:latin typeface="Times New Roman" panose="02020603050405020304" pitchFamily="18" charset="0"/>
              </a:rPr>
              <a:t>CONDIÇÕES DEFESAS/PROIBIDAS</a:t>
            </a:r>
          </a:p>
          <a:p>
            <a:pPr algn="l"/>
            <a:r>
              <a:rPr lang="pt-BR" b="0" i="0" dirty="0">
                <a:solidFill>
                  <a:srgbClr val="000000"/>
                </a:solidFill>
                <a:effectLst/>
                <a:latin typeface="Times New Roman" panose="02020603050405020304" pitchFamily="18" charset="0"/>
              </a:rPr>
              <a:t>Art. 122. São lícitas, em geral, todas as condições não contrárias à lei, à ordem pública ou aos bons costumes; entre as condições defesas se incluem as que privarem de todo efeito o negócio jurídico, ou o sujeitarem ao puro arbítrio de uma das partes.</a:t>
            </a:r>
          </a:p>
          <a:p>
            <a:pPr algn="l"/>
            <a:r>
              <a:rPr lang="pt-BR" b="0" i="0" dirty="0">
                <a:solidFill>
                  <a:srgbClr val="000000"/>
                </a:solidFill>
                <a:effectLst/>
                <a:latin typeface="Times New Roman" panose="02020603050405020304" pitchFamily="18" charset="0"/>
              </a:rPr>
              <a:t>Art. 123. </a:t>
            </a:r>
            <a:r>
              <a:rPr lang="pt-BR" b="1" i="0" dirty="0">
                <a:solidFill>
                  <a:srgbClr val="000000"/>
                </a:solidFill>
                <a:effectLst/>
                <a:latin typeface="Times New Roman" panose="02020603050405020304" pitchFamily="18" charset="0"/>
              </a:rPr>
              <a:t>Invalidam os negócios </a:t>
            </a:r>
            <a:r>
              <a:rPr lang="pt-BR" b="0" i="0" dirty="0">
                <a:solidFill>
                  <a:srgbClr val="000000"/>
                </a:solidFill>
                <a:effectLst/>
                <a:latin typeface="Times New Roman" panose="02020603050405020304" pitchFamily="18" charset="0"/>
              </a:rPr>
              <a:t>jurídicos que lhes são subordinados:</a:t>
            </a:r>
          </a:p>
          <a:p>
            <a:pPr algn="l"/>
            <a:r>
              <a:rPr lang="pt-BR" b="0" i="0" dirty="0">
                <a:solidFill>
                  <a:srgbClr val="000000"/>
                </a:solidFill>
                <a:effectLst/>
                <a:latin typeface="Times New Roman" panose="02020603050405020304" pitchFamily="18" charset="0"/>
              </a:rPr>
              <a:t>I - as condições física ou juridicamente impossíveis, quando suspensivas;</a:t>
            </a:r>
          </a:p>
          <a:p>
            <a:pPr algn="l"/>
            <a:r>
              <a:rPr lang="pt-BR" b="0" i="0" dirty="0">
                <a:solidFill>
                  <a:srgbClr val="000000"/>
                </a:solidFill>
                <a:effectLst/>
                <a:latin typeface="Times New Roman" panose="02020603050405020304" pitchFamily="18" charset="0"/>
              </a:rPr>
              <a:t>II - as condições ilícitas, ou de fazer coisa ilícita;</a:t>
            </a:r>
          </a:p>
          <a:p>
            <a:pPr algn="l"/>
            <a:r>
              <a:rPr lang="pt-BR" b="0" i="0" dirty="0">
                <a:solidFill>
                  <a:srgbClr val="000000"/>
                </a:solidFill>
                <a:effectLst/>
                <a:latin typeface="Times New Roman" panose="02020603050405020304" pitchFamily="18" charset="0"/>
              </a:rPr>
              <a:t>III - as condições incompreensíveis ou contraditórias.</a:t>
            </a:r>
          </a:p>
          <a:p>
            <a:pPr algn="l"/>
            <a:r>
              <a:rPr lang="pt-BR" b="0" i="0" dirty="0">
                <a:solidFill>
                  <a:srgbClr val="000000"/>
                </a:solidFill>
                <a:effectLst/>
                <a:latin typeface="Times New Roman" panose="02020603050405020304" pitchFamily="18" charset="0"/>
              </a:rPr>
              <a:t>Art. 124. Têm-se por </a:t>
            </a:r>
            <a:r>
              <a:rPr lang="pt-BR" b="1" i="0" dirty="0">
                <a:solidFill>
                  <a:srgbClr val="000000"/>
                </a:solidFill>
                <a:effectLst/>
                <a:latin typeface="Times New Roman" panose="02020603050405020304" pitchFamily="18" charset="0"/>
              </a:rPr>
              <a:t>inexistentes as condições </a:t>
            </a:r>
            <a:r>
              <a:rPr lang="pt-BR" b="0" i="0" dirty="0">
                <a:solidFill>
                  <a:srgbClr val="000000"/>
                </a:solidFill>
                <a:effectLst/>
                <a:latin typeface="Times New Roman" panose="02020603050405020304" pitchFamily="18" charset="0"/>
              </a:rPr>
              <a:t>impossíveis, quando resolutivas, e as de não fazer coisa impossível.</a:t>
            </a:r>
          </a:p>
          <a:p>
            <a:pPr algn="l"/>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36006578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CONDIÇÃO POTESTATIVA</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70000" lnSpcReduction="20000"/>
          </a:bodyPr>
          <a:lstStyle/>
          <a:p>
            <a:pPr marL="0" indent="0" algn="l">
              <a:buNone/>
            </a:pPr>
            <a:endParaRPr lang="pt-BR" b="0" i="0" dirty="0">
              <a:solidFill>
                <a:srgbClr val="000000"/>
              </a:solidFill>
              <a:effectLst/>
              <a:latin typeface="Times New Roman" panose="02020603050405020304" pitchFamily="18" charset="0"/>
            </a:endParaRPr>
          </a:p>
          <a:p>
            <a:pPr marL="0" indent="0">
              <a:buNone/>
            </a:pPr>
            <a:r>
              <a:rPr lang="pt-BR" b="0" i="0" dirty="0">
                <a:solidFill>
                  <a:srgbClr val="333333"/>
                </a:solidFill>
                <a:effectLst/>
                <a:latin typeface="Roboto" panose="02000000000000000000" pitchFamily="2" charset="0"/>
              </a:rPr>
              <a:t>“3. O art. 122 do CC/02 (correspondente ao art. 115 do CC/16) </a:t>
            </a:r>
            <a:r>
              <a:rPr lang="pt-BR" b="1" i="0" u="sng" dirty="0">
                <a:solidFill>
                  <a:srgbClr val="333333"/>
                </a:solidFill>
                <a:effectLst/>
                <a:latin typeface="Roboto" panose="02000000000000000000" pitchFamily="2" charset="0"/>
              </a:rPr>
              <a:t>proíbe as condições puramente potestativas, assim compreendidas como aquelas que sujeitam a eficácia do negócio jurídico ao puro arbítrio de uma das partes, comprometendo a seriedade do acordo e depondo contra a boa-fé objetiva.</a:t>
            </a:r>
            <a:br>
              <a:rPr lang="pt-BR" dirty="0"/>
            </a:br>
            <a:r>
              <a:rPr lang="pt-BR" b="0" i="0" dirty="0">
                <a:solidFill>
                  <a:srgbClr val="333333"/>
                </a:solidFill>
                <a:effectLst/>
                <a:latin typeface="Roboto" panose="02000000000000000000" pitchFamily="2" charset="0"/>
              </a:rPr>
              <a:t>4. No caso, a estipulação assinalada mais se assemelha a termo incerto ou indeterminado do que, propriamente, a condição potestativa.</a:t>
            </a:r>
            <a:br>
              <a:rPr lang="pt-BR" dirty="0"/>
            </a:br>
            <a:r>
              <a:rPr lang="pt-BR" b="0" i="0" dirty="0">
                <a:solidFill>
                  <a:srgbClr val="333333"/>
                </a:solidFill>
                <a:effectLst/>
                <a:latin typeface="Roboto" panose="02000000000000000000" pitchFamily="2" charset="0"/>
              </a:rPr>
              <a:t>5. E mesmo admitindo tratar-se de condição, seria de rigor verificar quem ela beneficiava (credor e devedor), não havendo falar, por isso, em falta de seriedade na proposta ou risco à estabilidade das relações jurídicas.</a:t>
            </a:r>
            <a:br>
              <a:rPr lang="pt-BR" dirty="0"/>
            </a:br>
            <a:r>
              <a:rPr lang="pt-BR" b="0" i="0" dirty="0">
                <a:solidFill>
                  <a:srgbClr val="333333"/>
                </a:solidFill>
                <a:effectLst/>
                <a:latin typeface="Roboto" panose="02000000000000000000" pitchFamily="2" charset="0"/>
              </a:rPr>
              <a:t>6. Ademais, foi estatuída em consideração a uma </a:t>
            </a:r>
            <a:r>
              <a:rPr lang="pt-BR" b="1" i="0" dirty="0">
                <a:solidFill>
                  <a:srgbClr val="333333"/>
                </a:solidFill>
                <a:effectLst/>
                <a:latin typeface="Roboto" panose="02000000000000000000" pitchFamily="2" charset="0"/>
              </a:rPr>
              <a:t>circunstância fática alheia à vontade das partes</a:t>
            </a:r>
            <a:r>
              <a:rPr lang="pt-BR" b="0" i="0" dirty="0">
                <a:solidFill>
                  <a:srgbClr val="333333"/>
                </a:solidFill>
                <a:effectLst/>
                <a:latin typeface="Roboto" panose="02000000000000000000" pitchFamily="2" charset="0"/>
              </a:rPr>
              <a:t>: o resultado de uma determinada ação judicial (usucapião), havendo, assim, interesse juridicamente relevante a justificar sua estipulação.</a:t>
            </a:r>
            <a:br>
              <a:rPr lang="pt-BR" dirty="0"/>
            </a:br>
            <a:r>
              <a:rPr lang="pt-BR" b="0" i="0" dirty="0">
                <a:solidFill>
                  <a:srgbClr val="333333"/>
                </a:solidFill>
                <a:effectLst/>
                <a:latin typeface="Roboto" panose="02000000000000000000" pitchFamily="2" charset="0"/>
              </a:rPr>
              <a:t>7. Desse modo a condição não seria inútil ou inconveniente e, em consequência, pode ser considerada válida, até mesmo para efeito de impedir a fluência do prazo prescricional.</a:t>
            </a:r>
            <a:br>
              <a:rPr lang="pt-BR" dirty="0"/>
            </a:br>
            <a:r>
              <a:rPr lang="pt-BR" b="0" i="0" dirty="0">
                <a:solidFill>
                  <a:srgbClr val="333333"/>
                </a:solidFill>
                <a:effectLst/>
                <a:latin typeface="Roboto" panose="02000000000000000000" pitchFamily="2" charset="0"/>
              </a:rPr>
              <a:t>8. Recurso especial provido com determinação de retorno dos autos à origem para prosseguir no julgamento dos recursos de apelação.</a:t>
            </a:r>
            <a:br>
              <a:rPr lang="pt-BR" dirty="0"/>
            </a:br>
            <a:r>
              <a:rPr lang="pt-BR" b="0" i="0" dirty="0">
                <a:solidFill>
                  <a:srgbClr val="333333"/>
                </a:solidFill>
                <a:effectLst/>
                <a:latin typeface="Roboto" panose="02000000000000000000" pitchFamily="2" charset="0"/>
              </a:rPr>
              <a:t>(</a:t>
            </a:r>
            <a:r>
              <a:rPr lang="pt-BR" b="0" i="0" dirty="0" err="1">
                <a:solidFill>
                  <a:srgbClr val="333333"/>
                </a:solidFill>
                <a:effectLst/>
                <a:latin typeface="Roboto" panose="02000000000000000000" pitchFamily="2" charset="0"/>
              </a:rPr>
              <a:t>REsp</a:t>
            </a:r>
            <a:r>
              <a:rPr lang="pt-BR" b="0" i="0" dirty="0">
                <a:solidFill>
                  <a:srgbClr val="333333"/>
                </a:solidFill>
                <a:effectLst/>
                <a:latin typeface="Roboto" panose="02000000000000000000" pitchFamily="2" charset="0"/>
              </a:rPr>
              <a:t> n. 1.990.221/SC, relator Ministro Moura Ribeiro, Terceira Turma, julgado em 3/5/2022, </a:t>
            </a:r>
            <a:r>
              <a:rPr lang="pt-BR" b="0" i="0" dirty="0" err="1">
                <a:solidFill>
                  <a:srgbClr val="333333"/>
                </a:solidFill>
                <a:effectLst/>
                <a:latin typeface="Roboto" panose="02000000000000000000" pitchFamily="2" charset="0"/>
              </a:rPr>
              <a:t>DJe</a:t>
            </a:r>
            <a:r>
              <a:rPr lang="pt-BR" b="0" i="0" dirty="0">
                <a:solidFill>
                  <a:srgbClr val="333333"/>
                </a:solidFill>
                <a:effectLst/>
                <a:latin typeface="Roboto" panose="02000000000000000000" pitchFamily="2" charset="0"/>
              </a:rPr>
              <a:t> de 13/5/2022.)</a:t>
            </a:r>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21866697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CONDIÇÃO SUSPENSIVA</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lnSpcReduction="10000"/>
          </a:bodyPr>
          <a:lstStyle/>
          <a:p>
            <a:pPr marL="0" indent="0" algn="l">
              <a:buNone/>
            </a:pP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Art. 125. “Subordinando-se a eficácia do negócio jurídico à condição </a:t>
            </a:r>
            <a:r>
              <a:rPr lang="pt-BR" b="1" i="0" dirty="0">
                <a:solidFill>
                  <a:srgbClr val="000000"/>
                </a:solidFill>
                <a:effectLst/>
                <a:latin typeface="Times New Roman" panose="02020603050405020304" pitchFamily="18" charset="0"/>
              </a:rPr>
              <a:t>suspensiva,</a:t>
            </a:r>
            <a:r>
              <a:rPr lang="pt-BR" b="0" i="0" dirty="0">
                <a:solidFill>
                  <a:srgbClr val="000000"/>
                </a:solidFill>
                <a:effectLst/>
                <a:latin typeface="Times New Roman" panose="02020603050405020304" pitchFamily="18" charset="0"/>
              </a:rPr>
              <a:t> enquanto esta se não verificar, </a:t>
            </a:r>
            <a:r>
              <a:rPr lang="pt-BR" b="1" i="0" dirty="0">
                <a:solidFill>
                  <a:srgbClr val="000000"/>
                </a:solidFill>
                <a:effectLst/>
                <a:latin typeface="Times New Roman" panose="02020603050405020304" pitchFamily="18" charset="0"/>
              </a:rPr>
              <a:t>não se terá adquirido o direito, a que ele visa</a:t>
            </a:r>
            <a:r>
              <a:rPr lang="pt-BR" b="0" i="0" dirty="0">
                <a:solidFill>
                  <a:srgbClr val="000000"/>
                </a:solidFill>
                <a:effectLst/>
                <a:latin typeface="Times New Roman" panose="02020603050405020304" pitchFamily="18" charset="0"/>
              </a:rPr>
              <a:t>.” </a:t>
            </a:r>
          </a:p>
          <a:p>
            <a:pPr marL="0" indent="0" algn="l">
              <a:buNone/>
            </a:pPr>
            <a:r>
              <a:rPr lang="pt-BR" i="1" dirty="0">
                <a:solidFill>
                  <a:srgbClr val="000000"/>
                </a:solidFill>
                <a:latin typeface="Times New Roman" panose="02020603050405020304" pitchFamily="18" charset="0"/>
              </a:rPr>
              <a:t>- A própria lei indica que não há direito adquirido, mas direito eventual.</a:t>
            </a:r>
            <a:r>
              <a:rPr lang="pt-BR" b="0" i="0" dirty="0">
                <a:solidFill>
                  <a:srgbClr val="000000"/>
                </a:solidFill>
                <a:effectLst/>
                <a:latin typeface="Times New Roman" panose="02020603050405020304" pitchFamily="18" charset="0"/>
              </a:rPr>
              <a:t> </a:t>
            </a:r>
          </a:p>
          <a:p>
            <a:pPr algn="l"/>
            <a:r>
              <a:rPr lang="pt-BR" b="0" i="0" dirty="0">
                <a:solidFill>
                  <a:srgbClr val="000000"/>
                </a:solidFill>
                <a:effectLst/>
                <a:latin typeface="Times New Roman" panose="02020603050405020304" pitchFamily="18" charset="0"/>
              </a:rPr>
              <a:t>Art. 126. Se alguém dispuser de uma coisa sob condição suspensiva, e, pendente esta, fizer quanto àquela novas disposições, estas não terão valor, realizada a condição, se com ela forem incompatíveis.</a:t>
            </a:r>
          </a:p>
          <a:p>
            <a:pPr marL="0" indent="0" algn="l">
              <a:buNone/>
            </a:pPr>
            <a:r>
              <a:rPr lang="pt-BR" dirty="0">
                <a:solidFill>
                  <a:srgbClr val="000000"/>
                </a:solidFill>
                <a:latin typeface="Times New Roman" panose="02020603050405020304" pitchFamily="18" charset="0"/>
              </a:rPr>
              <a:t>- </a:t>
            </a:r>
            <a:r>
              <a:rPr lang="pt-BR" i="1" dirty="0">
                <a:solidFill>
                  <a:srgbClr val="000000"/>
                </a:solidFill>
                <a:latin typeface="Times New Roman" panose="02020603050405020304" pitchFamily="18" charset="0"/>
              </a:rPr>
              <a:t>A própria lei deixa claro que não se trata de mera expectativa de direito</a:t>
            </a:r>
            <a:r>
              <a:rPr lang="pt-BR" dirty="0">
                <a:solidFill>
                  <a:srgbClr val="000000"/>
                </a:solidFill>
                <a:latin typeface="Times New Roman" panose="02020603050405020304" pitchFamily="18" charset="0"/>
              </a:rPr>
              <a:t>.</a:t>
            </a:r>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87568420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CONDIÇÃO RESOLUTIVA</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marL="0" indent="0" algn="l">
              <a:buNone/>
            </a:pP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Art. 127. Se for resolutiva a condição, enquanto esta se não realizar, vigorará o negócio jurídico, podendo exercer-se desde a conclusão deste o direito por ele estabelecido.</a:t>
            </a:r>
          </a:p>
          <a:p>
            <a:pPr algn="l"/>
            <a:r>
              <a:rPr lang="pt-BR" b="0" i="0" dirty="0">
                <a:solidFill>
                  <a:srgbClr val="000000"/>
                </a:solidFill>
                <a:effectLst/>
                <a:latin typeface="Times New Roman" panose="02020603050405020304" pitchFamily="18" charset="0"/>
              </a:rPr>
              <a:t>Art. 128. Sobrevindo a condição resolutiva, extingue-se, para todos os efeitos, o direito a que ela se opõe; mas, se aposta a um negócio de execução continuada ou periódica, a sua realização, salvo disposição em contrário, não tem eficácia quanto aos atos já praticados, desde que compatíveis com a natureza da condição pendente e conforme aos ditames de boa-fé.</a:t>
            </a: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23991719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elementos acidentais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O termo, ao contrário da condição, suspende somente o exercício, mas não a aquisição do direito. Pode-se falar aqui, portanto, em direito adquirido: “Art. 131. O termo inicial suspende o exercício, mas não a aquisição do direito.”</a:t>
            </a:r>
          </a:p>
          <a:p>
            <a:pPr algn="l"/>
            <a:r>
              <a:rPr lang="pt-BR" b="0" i="0" dirty="0">
                <a:solidFill>
                  <a:srgbClr val="000000"/>
                </a:solidFill>
                <a:effectLst/>
                <a:latin typeface="Times New Roman" panose="02020603050405020304" pitchFamily="18" charset="0"/>
              </a:rPr>
              <a:t>Art. 132. Salvo disposição legal ou convencional em contrário, computam-se os prazos, excluído o dia do começo, e incluído o do vencimento.</a:t>
            </a:r>
          </a:p>
          <a:p>
            <a:pPr algn="l"/>
            <a:r>
              <a:rPr lang="pt-BR" b="0" i="0" dirty="0">
                <a:solidFill>
                  <a:srgbClr val="000000"/>
                </a:solidFill>
                <a:effectLst/>
                <a:latin typeface="Times New Roman" panose="02020603050405020304" pitchFamily="18" charset="0"/>
              </a:rPr>
              <a:t>Art. 135. Ao termo inicial e final aplicam-se, no que couber, as disposições relativas à condição suspensiva e resolutiva.</a:t>
            </a: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57869312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elementos acidentais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dirty="0">
                <a:solidFill>
                  <a:srgbClr val="000000"/>
                </a:solidFill>
                <a:latin typeface="Times New Roman" panose="02020603050405020304" pitchFamily="18" charset="0"/>
              </a:rPr>
              <a:t>ENCARGO: modo ou ônus imposto com uma liberalidade.</a:t>
            </a: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Art. 136. O encargo não suspende a aquisição nem o exercício do direito, salvo quando expressamente imposto no negócio jurídico, pelo disponente, como condição suspensiva.</a:t>
            </a:r>
          </a:p>
          <a:p>
            <a:pPr algn="l"/>
            <a:r>
              <a:rPr lang="pt-BR" b="0" i="0" dirty="0">
                <a:solidFill>
                  <a:srgbClr val="000000"/>
                </a:solidFill>
                <a:effectLst/>
                <a:latin typeface="Times New Roman" panose="02020603050405020304" pitchFamily="18" charset="0"/>
              </a:rPr>
              <a:t>Art. 137. Considera-se não escrito o encargo ilícito ou impossível, salvo se constituir o motivo determinante da liberalidade, caso em que se invalida o negócio jurídico.</a:t>
            </a:r>
          </a:p>
          <a:p>
            <a:pPr algn="l"/>
            <a:r>
              <a:rPr lang="pt-BR" dirty="0">
                <a:solidFill>
                  <a:srgbClr val="000000"/>
                </a:solidFill>
                <a:latin typeface="Times New Roman" panose="02020603050405020304" pitchFamily="18" charset="0"/>
              </a:rPr>
              <a:t>O beneficiário pode ser obrigado a cumprir o encargo? Há divergência, mas prevalece que sim.</a:t>
            </a:r>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82763762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Defeitos do negócio jurídico x invalidade do negócio jurídico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dirty="0">
                <a:solidFill>
                  <a:srgbClr val="000000"/>
                </a:solidFill>
                <a:latin typeface="Times New Roman" panose="02020603050405020304" pitchFamily="18" charset="0"/>
              </a:rPr>
              <a:t>“Vícios do negócio jurídico” é expressão genérica, que abrange, além dos “defeitos do negócio jurídico”, outras espécies de invalidade (como a simulação)</a:t>
            </a:r>
          </a:p>
          <a:p>
            <a:pPr algn="l"/>
            <a:r>
              <a:rPr lang="pt-BR" dirty="0">
                <a:solidFill>
                  <a:srgbClr val="000000"/>
                </a:solidFill>
                <a:latin typeface="Times New Roman" panose="02020603050405020304" pitchFamily="18" charset="0"/>
              </a:rPr>
              <a:t>O Código Civil menciona expressamente seis institutos que caracterizam “defeitos do negócio jurídico”. </a:t>
            </a:r>
          </a:p>
          <a:p>
            <a:pPr algn="l"/>
            <a:r>
              <a:rPr lang="pt-BR" b="0" i="0" dirty="0">
                <a:solidFill>
                  <a:srgbClr val="000000"/>
                </a:solidFill>
                <a:effectLst/>
                <a:latin typeface="Times New Roman" panose="02020603050405020304" pitchFamily="18" charset="0"/>
              </a:rPr>
              <a:t>São causas de anulabilidade (e não nulidade!) do negócio jurídico.</a:t>
            </a: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56780181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Defeitos do negócio jurídico x invalidade do negócio jurídico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1" dirty="0">
                <a:solidFill>
                  <a:srgbClr val="000000"/>
                </a:solidFill>
                <a:latin typeface="Times New Roman" panose="02020603050405020304" pitchFamily="18" charset="0"/>
              </a:rPr>
              <a:t>Simulação não é tratada como defeito do negócio jurídico, mas como causa de nulidade</a:t>
            </a:r>
            <a:r>
              <a:rPr lang="pt-BR" dirty="0">
                <a:solidFill>
                  <a:srgbClr val="000000"/>
                </a:solidFill>
                <a:latin typeface="Times New Roman" panose="02020603050405020304" pitchFamily="18" charset="0"/>
              </a:rPr>
              <a:t>.</a:t>
            </a:r>
          </a:p>
          <a:p>
            <a:pPr algn="l"/>
            <a:r>
              <a:rPr lang="pt-BR" dirty="0">
                <a:solidFill>
                  <a:srgbClr val="000000"/>
                </a:solidFill>
                <a:latin typeface="Times New Roman" panose="02020603050405020304" pitchFamily="18" charset="0"/>
              </a:rPr>
              <a:t>Outra divisão doutrinária: vícios de consentimento (invalidade decorre de vício no elemento vontade) x vícios sociais (invalidade decorre da violação à função social)</a:t>
            </a:r>
          </a:p>
          <a:p>
            <a:pPr algn="l"/>
            <a:endParaRPr lang="pt-BR" b="0" i="0" dirty="0">
              <a:solidFill>
                <a:srgbClr val="000000"/>
              </a:solidFill>
              <a:effectLst/>
              <a:latin typeface="Times New Roman" panose="02020603050405020304" pitchFamily="18" charset="0"/>
            </a:endParaRPr>
          </a:p>
          <a:p>
            <a:pPr marL="0" indent="0" algn="l">
              <a:buNone/>
            </a:pP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29863160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Defeitos do negócio jurídico x invalidade do negócio jurídico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85000" lnSpcReduction="10000"/>
          </a:bodyPr>
          <a:lstStyle/>
          <a:p>
            <a:pPr marL="0" indent="0" algn="l">
              <a:buNone/>
            </a:pPr>
            <a:endParaRPr lang="pt-BR" dirty="0">
              <a:solidFill>
                <a:srgbClr val="000000"/>
              </a:solidFill>
              <a:latin typeface="Times New Roman" panose="02020603050405020304" pitchFamily="18" charset="0"/>
            </a:endParaRPr>
          </a:p>
          <a:p>
            <a:pPr algn="l"/>
            <a:r>
              <a:rPr lang="pt-BR" dirty="0">
                <a:solidFill>
                  <a:srgbClr val="000000"/>
                </a:solidFill>
                <a:latin typeface="Times New Roman" panose="02020603050405020304" pitchFamily="18" charset="0"/>
              </a:rPr>
              <a:t>Erro (o erro decorre de falsa percepção do indivíduo, sem participação do outro contratante)</a:t>
            </a:r>
          </a:p>
          <a:p>
            <a:pPr algn="l"/>
            <a:r>
              <a:rPr lang="pt-BR" b="0" i="0" dirty="0">
                <a:solidFill>
                  <a:srgbClr val="000000"/>
                </a:solidFill>
                <a:effectLst/>
                <a:latin typeface="Times New Roman" panose="02020603050405020304" pitchFamily="18" charset="0"/>
              </a:rPr>
              <a:t>Dolo (é um “erro qualificado” em razão de ação ou omissão do outro contratante ou de terceiro, com aquiescência deste)</a:t>
            </a:r>
          </a:p>
          <a:p>
            <a:pPr algn="l"/>
            <a:r>
              <a:rPr lang="pt-BR" dirty="0">
                <a:solidFill>
                  <a:srgbClr val="000000"/>
                </a:solidFill>
                <a:latin typeface="Times New Roman" panose="02020603050405020304" pitchFamily="18" charset="0"/>
              </a:rPr>
              <a:t>Coação (coação moral afeta a vontade – vício de consentimento; coação física afasta a própria vontade)</a:t>
            </a:r>
          </a:p>
          <a:p>
            <a:pPr algn="l"/>
            <a:r>
              <a:rPr lang="pt-BR" b="1" i="0" dirty="0">
                <a:solidFill>
                  <a:srgbClr val="000000"/>
                </a:solidFill>
                <a:effectLst/>
                <a:latin typeface="Times New Roman" panose="02020603050405020304" pitchFamily="18" charset="0"/>
              </a:rPr>
              <a:t>Estado de </a:t>
            </a:r>
            <a:r>
              <a:rPr lang="pt-BR" b="1" dirty="0">
                <a:solidFill>
                  <a:srgbClr val="000000"/>
                </a:solidFill>
                <a:latin typeface="Times New Roman" panose="02020603050405020304" pitchFamily="18" charset="0"/>
              </a:rPr>
              <a:t>perigo</a:t>
            </a:r>
            <a:r>
              <a:rPr lang="pt-BR" dirty="0">
                <a:solidFill>
                  <a:srgbClr val="000000"/>
                </a:solidFill>
                <a:latin typeface="Times New Roman" panose="02020603050405020304" pitchFamily="18" charset="0"/>
              </a:rPr>
              <a:t> (premente necessidade de salvar-se ou a pessoa de sua família + onerosidade excessiva + </a:t>
            </a:r>
            <a:r>
              <a:rPr lang="pt-BR" b="1" u="sng" dirty="0">
                <a:solidFill>
                  <a:srgbClr val="000000"/>
                </a:solidFill>
                <a:latin typeface="Times New Roman" panose="02020603050405020304" pitchFamily="18" charset="0"/>
              </a:rPr>
              <a:t>dolo de aproveitamento)</a:t>
            </a:r>
          </a:p>
          <a:p>
            <a:pPr algn="l"/>
            <a:r>
              <a:rPr lang="pt-BR" b="1" i="0" dirty="0">
                <a:solidFill>
                  <a:srgbClr val="000000"/>
                </a:solidFill>
                <a:effectLst/>
                <a:latin typeface="Times New Roman" panose="02020603050405020304" pitchFamily="18" charset="0"/>
              </a:rPr>
              <a:t>Lesão (premente necessidade </a:t>
            </a:r>
            <a:r>
              <a:rPr lang="pt-BR" b="1" i="0" u="sng" dirty="0">
                <a:solidFill>
                  <a:srgbClr val="000000"/>
                </a:solidFill>
                <a:effectLst/>
                <a:latin typeface="Times New Roman" panose="02020603050405020304" pitchFamily="18" charset="0"/>
              </a:rPr>
              <a:t>ou inexperiência </a:t>
            </a:r>
            <a:r>
              <a:rPr lang="pt-BR" b="1" i="0" dirty="0">
                <a:solidFill>
                  <a:srgbClr val="000000"/>
                </a:solidFill>
                <a:effectLst/>
                <a:latin typeface="Times New Roman" panose="02020603050405020304" pitchFamily="18" charset="0"/>
              </a:rPr>
              <a:t>+ prestação manifestamente desproporcional)</a:t>
            </a:r>
          </a:p>
          <a:p>
            <a:pPr algn="l"/>
            <a:r>
              <a:rPr lang="pt-BR" dirty="0">
                <a:solidFill>
                  <a:srgbClr val="000000"/>
                </a:solidFill>
                <a:latin typeface="Times New Roman" panose="02020603050405020304" pitchFamily="18" charset="0"/>
              </a:rPr>
              <a:t>Fraude contra credores (</a:t>
            </a:r>
            <a:r>
              <a:rPr lang="pt-BR" i="1" dirty="0">
                <a:solidFill>
                  <a:srgbClr val="000000"/>
                </a:solidFill>
                <a:latin typeface="Times New Roman" panose="02020603050405020304" pitchFamily="18" charset="0"/>
              </a:rPr>
              <a:t>consilium fraudis </a:t>
            </a:r>
            <a:r>
              <a:rPr lang="pt-BR" dirty="0">
                <a:solidFill>
                  <a:srgbClr val="000000"/>
                </a:solidFill>
                <a:latin typeface="Times New Roman" panose="02020603050405020304" pitchFamily="18" charset="0"/>
              </a:rPr>
              <a:t>+ </a:t>
            </a:r>
            <a:r>
              <a:rPr lang="pt-BR" i="1" dirty="0" err="1">
                <a:solidFill>
                  <a:srgbClr val="000000"/>
                </a:solidFill>
                <a:latin typeface="Times New Roman" panose="02020603050405020304" pitchFamily="18" charset="0"/>
              </a:rPr>
              <a:t>eventus</a:t>
            </a:r>
            <a:r>
              <a:rPr lang="pt-BR" i="1" dirty="0">
                <a:solidFill>
                  <a:srgbClr val="000000"/>
                </a:solidFill>
                <a:latin typeface="Times New Roman" panose="02020603050405020304" pitchFamily="18" charset="0"/>
              </a:rPr>
              <a:t> </a:t>
            </a:r>
            <a:r>
              <a:rPr lang="pt-BR" i="1" dirty="0" err="1">
                <a:solidFill>
                  <a:srgbClr val="000000"/>
                </a:solidFill>
                <a:latin typeface="Times New Roman" panose="02020603050405020304" pitchFamily="18" charset="0"/>
              </a:rPr>
              <a:t>damni</a:t>
            </a:r>
            <a:r>
              <a:rPr lang="pt-BR" dirty="0">
                <a:solidFill>
                  <a:srgbClr val="000000"/>
                </a:solidFill>
                <a:latin typeface="Times New Roman" panose="02020603050405020304" pitchFamily="18" charset="0"/>
              </a:rPr>
              <a:t>)</a:t>
            </a:r>
            <a:endParaRPr lang="pt-BR" b="0" i="0" dirty="0">
              <a:solidFill>
                <a:srgbClr val="000000"/>
              </a:solidFill>
              <a:effectLst/>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755722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85000" lnSpcReduction="10000"/>
          </a:bodyPr>
          <a:lstStyle/>
          <a:p>
            <a:pPr algn="just"/>
            <a:r>
              <a:rPr lang="pt-BR" b="0" i="0" dirty="0">
                <a:solidFill>
                  <a:srgbClr val="000000"/>
                </a:solidFill>
                <a:effectLst/>
                <a:latin typeface="Arial" panose="020B0604020202020204" pitchFamily="34" charset="0"/>
              </a:rPr>
              <a:t>Art. 6º A deficiência não afeta a plena capacidade civil da pessoa, inclusive para:</a:t>
            </a:r>
          </a:p>
          <a:p>
            <a:pPr algn="just"/>
            <a:r>
              <a:rPr lang="pt-BR" b="0" i="0" dirty="0">
                <a:solidFill>
                  <a:srgbClr val="000000"/>
                </a:solidFill>
                <a:effectLst/>
                <a:latin typeface="Arial" panose="020B0604020202020204" pitchFamily="34" charset="0"/>
              </a:rPr>
              <a:t>I - casar-se e constituir união estável;</a:t>
            </a:r>
          </a:p>
          <a:p>
            <a:pPr algn="just"/>
            <a:r>
              <a:rPr lang="pt-BR" b="0" i="0" dirty="0">
                <a:solidFill>
                  <a:srgbClr val="000000"/>
                </a:solidFill>
                <a:effectLst/>
                <a:latin typeface="Arial" panose="020B0604020202020204" pitchFamily="34" charset="0"/>
              </a:rPr>
              <a:t>II - exercer direitos sexuais e reprodutivos;</a:t>
            </a:r>
          </a:p>
          <a:p>
            <a:pPr algn="just"/>
            <a:r>
              <a:rPr lang="pt-BR" b="0" i="0" dirty="0">
                <a:solidFill>
                  <a:srgbClr val="000000"/>
                </a:solidFill>
                <a:effectLst/>
                <a:latin typeface="Arial" panose="020B0604020202020204" pitchFamily="34" charset="0"/>
              </a:rPr>
              <a:t>III - exercer o direito de decidir sobre o número de filhos e de ter acesso a informações adequadas sobre reprodução e planejamento familiar;</a:t>
            </a:r>
          </a:p>
          <a:p>
            <a:pPr algn="just"/>
            <a:r>
              <a:rPr lang="pt-BR" b="0" i="0" dirty="0">
                <a:solidFill>
                  <a:srgbClr val="000000"/>
                </a:solidFill>
                <a:effectLst/>
                <a:latin typeface="Arial" panose="020B0604020202020204" pitchFamily="34" charset="0"/>
              </a:rPr>
              <a:t>IV - conservar sua fertilidade, sendo vedada a esterilização compulsória;</a:t>
            </a:r>
          </a:p>
          <a:p>
            <a:pPr algn="just"/>
            <a:r>
              <a:rPr lang="pt-BR" b="0" i="0" dirty="0">
                <a:solidFill>
                  <a:srgbClr val="000000"/>
                </a:solidFill>
                <a:effectLst/>
                <a:latin typeface="Arial" panose="020B0604020202020204" pitchFamily="34" charset="0"/>
              </a:rPr>
              <a:t>V - exercer o direito à família e à convivência familiar e comunitária; e</a:t>
            </a:r>
          </a:p>
          <a:p>
            <a:pPr algn="just"/>
            <a:r>
              <a:rPr lang="pt-BR" b="0" i="0" dirty="0">
                <a:solidFill>
                  <a:srgbClr val="000000"/>
                </a:solidFill>
                <a:effectLst/>
                <a:latin typeface="Arial" panose="020B0604020202020204" pitchFamily="34" charset="0"/>
              </a:rPr>
              <a:t>VI - exercer o direito à guarda, à tutela, à curatela e à adoção, como adotante ou adotando, em igualdade de oportunidades com as demais pessoas.</a:t>
            </a:r>
          </a:p>
        </p:txBody>
      </p:sp>
    </p:spTree>
    <p:extLst>
      <p:ext uri="{BB962C8B-B14F-4D97-AF65-F5344CB8AC3E}">
        <p14:creationId xmlns:p14="http://schemas.microsoft.com/office/powerpoint/2010/main" val="383579201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ERRO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marL="0" indent="0" algn="l">
              <a:buNone/>
            </a:pPr>
            <a:endParaRPr lang="pt-BR" dirty="0">
              <a:solidFill>
                <a:srgbClr val="000000"/>
              </a:solidFill>
              <a:latin typeface="Times New Roman" panose="02020603050405020304" pitchFamily="18" charset="0"/>
            </a:endParaRPr>
          </a:p>
          <a:p>
            <a:pPr algn="l"/>
            <a:r>
              <a:rPr lang="pt-BR" dirty="0">
                <a:solidFill>
                  <a:srgbClr val="000000"/>
                </a:solidFill>
                <a:latin typeface="Times New Roman" panose="02020603050405020304" pitchFamily="18" charset="0"/>
              </a:rPr>
              <a:t>Deve ser substancial (essencial) para anular o negócio jurídico</a:t>
            </a:r>
          </a:p>
          <a:p>
            <a:pPr algn="l"/>
            <a:r>
              <a:rPr lang="pt-BR" dirty="0">
                <a:solidFill>
                  <a:srgbClr val="000000"/>
                </a:solidFill>
                <a:latin typeface="Times New Roman" panose="02020603050405020304" pitchFamily="18" charset="0"/>
              </a:rPr>
              <a:t>Em regra, é erro de fato. Porém, é admissível a anulação quando “</a:t>
            </a:r>
            <a:r>
              <a:rPr lang="pt-BR" b="0" i="0" dirty="0">
                <a:solidFill>
                  <a:srgbClr val="000000"/>
                </a:solidFill>
                <a:effectLst/>
                <a:latin typeface="Times New Roman" panose="02020603050405020304" pitchFamily="18" charset="0"/>
              </a:rPr>
              <a:t>sendo de direito e não implicando recusa à aplicação da lei, for o motivo único ou principal do negócio jurídico”</a:t>
            </a:r>
          </a:p>
          <a:p>
            <a:pPr algn="l"/>
            <a:r>
              <a:rPr lang="pt-BR" dirty="0">
                <a:solidFill>
                  <a:srgbClr val="000000"/>
                </a:solidFill>
                <a:latin typeface="Times New Roman" panose="02020603050405020304" pitchFamily="18" charset="0"/>
              </a:rPr>
              <a:t>O erro não anula o negócio se a outra parte concordar em executar o negócio conforme a vontade real. </a:t>
            </a: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99706131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dolo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70000" lnSpcReduction="20000"/>
          </a:bodyPr>
          <a:lstStyle/>
          <a:p>
            <a:pPr marL="0" indent="0" algn="l">
              <a:buNone/>
            </a:pPr>
            <a:endParaRPr lang="pt-BR" dirty="0">
              <a:solidFill>
                <a:srgbClr val="000000"/>
              </a:solidFill>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Admite-se o dolo por omissão: “Nos negócios jurídicos bilaterais, o silêncio intencional de uma das partes a respeito de fato ou qualidade que a outra parte haja ignorado, constitui omissão dolosa, provando-se que sem ela o negócio não se teria celebrado” (art. 147).</a:t>
            </a:r>
          </a:p>
          <a:p>
            <a:pPr algn="l"/>
            <a:r>
              <a:rPr lang="pt-BR" dirty="0">
                <a:solidFill>
                  <a:srgbClr val="000000"/>
                </a:solidFill>
                <a:latin typeface="Times New Roman" panose="02020603050405020304" pitchFamily="18" charset="0"/>
              </a:rPr>
              <a:t>Admite-se a anulação do negócio jurídico se o dolo for de terceiro, “</a:t>
            </a:r>
            <a:r>
              <a:rPr lang="pt-BR" b="0" i="0" dirty="0">
                <a:solidFill>
                  <a:srgbClr val="000000"/>
                </a:solidFill>
                <a:effectLst/>
                <a:latin typeface="Times New Roman" panose="02020603050405020304" pitchFamily="18" charset="0"/>
              </a:rPr>
              <a:t>se a parte a quem aproveite dele tivesse ou devesse ter conhecimento; em caso contrário, ainda que subsista o negócio jurídico, o terceiro responderá por todas as perdas e danos da parte a quem ludibriou” (art. 148).</a:t>
            </a:r>
          </a:p>
          <a:p>
            <a:pPr algn="l"/>
            <a:r>
              <a:rPr lang="pt-BR" b="0" i="0" dirty="0">
                <a:solidFill>
                  <a:srgbClr val="000000"/>
                </a:solidFill>
                <a:effectLst/>
                <a:latin typeface="Times New Roman" panose="02020603050405020304" pitchFamily="18" charset="0"/>
              </a:rPr>
              <a:t>O dolo do representante (legal ou convencional) prejudica o representado, mas com uma distinção: “O dolo do representante legal de </a:t>
            </a:r>
            <a:r>
              <a:rPr lang="pt-BR" b="1" i="0" dirty="0">
                <a:solidFill>
                  <a:srgbClr val="000000"/>
                </a:solidFill>
                <a:effectLst/>
                <a:latin typeface="Times New Roman" panose="02020603050405020304" pitchFamily="18" charset="0"/>
              </a:rPr>
              <a:t>uma das partes só obriga o representado a responder civilmente até a importância do proveito que teve</a:t>
            </a:r>
            <a:r>
              <a:rPr lang="pt-BR" b="0" i="0" dirty="0">
                <a:solidFill>
                  <a:srgbClr val="000000"/>
                </a:solidFill>
                <a:effectLst/>
                <a:latin typeface="Times New Roman" panose="02020603050405020304" pitchFamily="18" charset="0"/>
              </a:rPr>
              <a:t>; se, porém, </a:t>
            </a:r>
            <a:r>
              <a:rPr lang="pt-BR" b="1" i="0" dirty="0">
                <a:solidFill>
                  <a:srgbClr val="000000"/>
                </a:solidFill>
                <a:effectLst/>
                <a:latin typeface="Times New Roman" panose="02020603050405020304" pitchFamily="18" charset="0"/>
              </a:rPr>
              <a:t>o dolo for do representante convencional, o representado responderá solidariamente com ele por perdas e danos</a:t>
            </a:r>
            <a:r>
              <a:rPr lang="pt-BR" b="0" i="0" dirty="0">
                <a:solidFill>
                  <a:srgbClr val="000000"/>
                </a:solidFill>
                <a:effectLst/>
                <a:latin typeface="Times New Roman" panose="02020603050405020304" pitchFamily="18" charset="0"/>
              </a:rPr>
              <a:t>”.</a:t>
            </a:r>
          </a:p>
          <a:p>
            <a:pPr algn="l"/>
            <a:r>
              <a:rPr lang="pt-BR" dirty="0">
                <a:solidFill>
                  <a:srgbClr val="000000"/>
                </a:solidFill>
                <a:latin typeface="Times New Roman" panose="02020603050405020304" pitchFamily="18" charset="0"/>
              </a:rPr>
              <a:t>Ninguém pode alegar a própria torpeza: </a:t>
            </a:r>
            <a:r>
              <a:rPr lang="pt-BR" b="1" dirty="0">
                <a:solidFill>
                  <a:srgbClr val="000000"/>
                </a:solidFill>
                <a:latin typeface="Times New Roman" panose="02020603050405020304" pitchFamily="18" charset="0"/>
              </a:rPr>
              <a:t>“</a:t>
            </a:r>
            <a:r>
              <a:rPr lang="pt-BR" b="1" i="0" dirty="0">
                <a:solidFill>
                  <a:srgbClr val="000000"/>
                </a:solidFill>
                <a:effectLst/>
                <a:latin typeface="Times New Roman" panose="02020603050405020304" pitchFamily="18" charset="0"/>
              </a:rPr>
              <a:t>Se ambas as partes procederem com dolo, nenhuma pode alegá-lo para anular o negócio, ou reclamar indenização” (art. 150)</a:t>
            </a:r>
          </a:p>
        </p:txBody>
      </p:sp>
    </p:spTree>
    <p:extLst>
      <p:ext uri="{BB962C8B-B14F-4D97-AF65-F5344CB8AC3E}">
        <p14:creationId xmlns:p14="http://schemas.microsoft.com/office/powerpoint/2010/main" val="391513986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COAÇÃO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92500" lnSpcReduction="10000"/>
          </a:bodyPr>
          <a:lstStyle/>
          <a:p>
            <a:pPr marL="0" indent="0" algn="l">
              <a:buNone/>
            </a:pPr>
            <a:endParaRPr lang="pt-BR" dirty="0">
              <a:solidFill>
                <a:srgbClr val="000000"/>
              </a:solidFill>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 coação física (vis absoluta) torna o negócio jurídico inexistente; a coação moral (vis compulsiva) somente o anula.</a:t>
            </a:r>
          </a:p>
          <a:p>
            <a:pPr algn="l"/>
            <a:r>
              <a:rPr lang="pt-BR" dirty="0">
                <a:solidFill>
                  <a:srgbClr val="000000"/>
                </a:solidFill>
                <a:latin typeface="Times New Roman" panose="02020603050405020304" pitchFamily="18" charset="0"/>
              </a:rPr>
              <a:t>O </a:t>
            </a:r>
            <a:r>
              <a:rPr lang="pt-BR" b="1" dirty="0">
                <a:solidFill>
                  <a:srgbClr val="000000"/>
                </a:solidFill>
                <a:latin typeface="Times New Roman" panose="02020603050405020304" pitchFamily="18" charset="0"/>
              </a:rPr>
              <a:t>temor reverencial não caracteriza coação. </a:t>
            </a:r>
          </a:p>
          <a:p>
            <a:pPr algn="l"/>
            <a:r>
              <a:rPr lang="pt-BR" b="0" i="0" dirty="0">
                <a:solidFill>
                  <a:srgbClr val="000000"/>
                </a:solidFill>
                <a:effectLst/>
                <a:latin typeface="Times New Roman" panose="02020603050405020304" pitchFamily="18" charset="0"/>
              </a:rPr>
              <a:t>É possível anular um negócio jurídico por coação, ainda que o fundado temor de dano iminente e considerável diga respeito à pessoa que não pertenc</a:t>
            </a:r>
            <a:r>
              <a:rPr lang="pt-BR" dirty="0">
                <a:solidFill>
                  <a:srgbClr val="000000"/>
                </a:solidFill>
                <a:latin typeface="Times New Roman" panose="02020603050405020304" pitchFamily="18" charset="0"/>
              </a:rPr>
              <a:t>e à família do paciente (art. 151)</a:t>
            </a:r>
          </a:p>
          <a:p>
            <a:pPr algn="l"/>
            <a:r>
              <a:rPr lang="pt-BR" b="0" i="0" dirty="0">
                <a:solidFill>
                  <a:srgbClr val="000000"/>
                </a:solidFill>
                <a:effectLst/>
                <a:latin typeface="Times New Roman" panose="02020603050405020304" pitchFamily="18" charset="0"/>
              </a:rPr>
              <a:t>É possível anular um negócio jurídico por coação de terceiro, desde que a parte a que aproveite tivesse ou devesse ter conhecimento; caso contrário, o negócio subsiste, mas o autor da coação responde por perdas e danos (art. 155)</a:t>
            </a:r>
          </a:p>
        </p:txBody>
      </p:sp>
    </p:spTree>
    <p:extLst>
      <p:ext uri="{BB962C8B-B14F-4D97-AF65-F5344CB8AC3E}">
        <p14:creationId xmlns:p14="http://schemas.microsoft.com/office/powerpoint/2010/main" val="301761573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ESTADO DE PERIGO – EXIGE DOLO DE APROVEITAMENTO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marL="0" indent="0" algn="l">
              <a:buNone/>
            </a:pPr>
            <a:endParaRPr lang="pt-BR" dirty="0">
              <a:solidFill>
                <a:srgbClr val="000000"/>
              </a:solidFill>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Art. 156. Configura-se o estado de perigo quando alguém, premido da necessidade de </a:t>
            </a:r>
            <a:r>
              <a:rPr lang="pt-BR" b="1" i="0" dirty="0">
                <a:solidFill>
                  <a:srgbClr val="000000"/>
                </a:solidFill>
                <a:effectLst/>
                <a:latin typeface="Times New Roman" panose="02020603050405020304" pitchFamily="18" charset="0"/>
              </a:rPr>
              <a:t>salvar-se</a:t>
            </a:r>
            <a:r>
              <a:rPr lang="pt-BR" b="0" i="0" dirty="0">
                <a:solidFill>
                  <a:srgbClr val="000000"/>
                </a:solidFill>
                <a:effectLst/>
                <a:latin typeface="Times New Roman" panose="02020603050405020304" pitchFamily="18" charset="0"/>
              </a:rPr>
              <a:t>, ou a pessoa de sua família, de </a:t>
            </a:r>
            <a:r>
              <a:rPr lang="pt-BR" b="1" i="0" dirty="0">
                <a:solidFill>
                  <a:srgbClr val="000000"/>
                </a:solidFill>
                <a:effectLst/>
                <a:latin typeface="Times New Roman" panose="02020603050405020304" pitchFamily="18" charset="0"/>
              </a:rPr>
              <a:t>grave dano </a:t>
            </a:r>
            <a:r>
              <a:rPr lang="pt-BR" b="1" i="0" u="sng" dirty="0">
                <a:solidFill>
                  <a:srgbClr val="000000"/>
                </a:solidFill>
                <a:effectLst/>
                <a:latin typeface="Times New Roman" panose="02020603050405020304" pitchFamily="18" charset="0"/>
              </a:rPr>
              <a:t>conhecido pela outra parte</a:t>
            </a:r>
            <a:r>
              <a:rPr lang="pt-BR" b="0" i="0" dirty="0">
                <a:solidFill>
                  <a:srgbClr val="000000"/>
                </a:solidFill>
                <a:effectLst/>
                <a:latin typeface="Times New Roman" panose="02020603050405020304" pitchFamily="18" charset="0"/>
              </a:rPr>
              <a:t>, assume obrigação excessivamente onerosa. EX. PESSOA AFOGADA CONTRATA TRANSPORTE DE BARCO. </a:t>
            </a:r>
          </a:p>
          <a:p>
            <a:pPr algn="l"/>
            <a:r>
              <a:rPr lang="pt-BR" b="0" i="0" dirty="0">
                <a:solidFill>
                  <a:srgbClr val="000000"/>
                </a:solidFill>
                <a:effectLst/>
                <a:latin typeface="Times New Roman" panose="02020603050405020304" pitchFamily="18" charset="0"/>
              </a:rPr>
              <a:t>Parágrafo único. Tratando-se de pessoa não pertencente à família do declarante, o juiz decidirá segundo as circunstâncias.</a:t>
            </a:r>
          </a:p>
        </p:txBody>
      </p:sp>
    </p:spTree>
    <p:extLst>
      <p:ext uri="{BB962C8B-B14F-4D97-AF65-F5344CB8AC3E}">
        <p14:creationId xmlns:p14="http://schemas.microsoft.com/office/powerpoint/2010/main" val="337711328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LESÃO – NÃO EXIGE DOLO DE </a:t>
            </a:r>
            <a:r>
              <a:rPr lang="pt-BR" dirty="0" err="1"/>
              <a:t>APROVEITAMENTo</a:t>
            </a:r>
            <a:endParaRPr lang="pt-BR" dirty="0"/>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92500" lnSpcReduction="20000"/>
          </a:bodyPr>
          <a:lstStyle/>
          <a:p>
            <a:pPr marL="0" indent="0" algn="l">
              <a:buNone/>
            </a:pPr>
            <a:endParaRPr lang="pt-BR" dirty="0">
              <a:solidFill>
                <a:srgbClr val="000000"/>
              </a:solidFill>
              <a:latin typeface="Times New Roman" panose="02020603050405020304" pitchFamily="18" charset="0"/>
            </a:endParaRPr>
          </a:p>
          <a:p>
            <a:pPr algn="l"/>
            <a:r>
              <a:rPr lang="pt-BR" sz="1800" b="0" i="0" dirty="0">
                <a:solidFill>
                  <a:srgbClr val="000000"/>
                </a:solidFill>
                <a:effectLst/>
                <a:latin typeface="Times New Roman" panose="02020603050405020304" pitchFamily="18" charset="0"/>
              </a:rPr>
              <a:t>Art. 157. Ocorre a lesão quando uma pessoa, sob </a:t>
            </a:r>
            <a:r>
              <a:rPr lang="pt-BR" sz="1800" b="1" i="0" dirty="0">
                <a:solidFill>
                  <a:srgbClr val="000000"/>
                </a:solidFill>
                <a:effectLst/>
                <a:latin typeface="Times New Roman" panose="02020603050405020304" pitchFamily="18" charset="0"/>
              </a:rPr>
              <a:t>premente necessidade</a:t>
            </a:r>
            <a:r>
              <a:rPr lang="pt-BR" sz="1800" b="0" i="0" dirty="0">
                <a:solidFill>
                  <a:srgbClr val="000000"/>
                </a:solidFill>
                <a:effectLst/>
                <a:latin typeface="Times New Roman" panose="02020603050405020304" pitchFamily="18" charset="0"/>
              </a:rPr>
              <a:t>, </a:t>
            </a:r>
            <a:r>
              <a:rPr lang="pt-BR" sz="1800" b="1" i="0" dirty="0">
                <a:solidFill>
                  <a:srgbClr val="000000"/>
                </a:solidFill>
                <a:effectLst/>
                <a:latin typeface="Times New Roman" panose="02020603050405020304" pitchFamily="18" charset="0"/>
              </a:rPr>
              <a:t>ou por </a:t>
            </a:r>
            <a:r>
              <a:rPr lang="pt-BR" sz="1800" b="1" i="0" u="sng" dirty="0">
                <a:solidFill>
                  <a:srgbClr val="000000"/>
                </a:solidFill>
                <a:effectLst/>
                <a:latin typeface="Times New Roman" panose="02020603050405020304" pitchFamily="18" charset="0"/>
              </a:rPr>
              <a:t>inexperiência</a:t>
            </a:r>
            <a:r>
              <a:rPr lang="pt-BR" sz="1800" b="0" i="0" u="sng" dirty="0">
                <a:solidFill>
                  <a:srgbClr val="000000"/>
                </a:solidFill>
                <a:effectLst/>
                <a:latin typeface="Times New Roman" panose="02020603050405020304" pitchFamily="18" charset="0"/>
              </a:rPr>
              <a:t>, </a:t>
            </a:r>
            <a:r>
              <a:rPr lang="pt-BR" sz="1800" b="0" i="0" dirty="0">
                <a:solidFill>
                  <a:srgbClr val="000000"/>
                </a:solidFill>
                <a:effectLst/>
                <a:latin typeface="Times New Roman" panose="02020603050405020304" pitchFamily="18" charset="0"/>
              </a:rPr>
              <a:t>se obriga a </a:t>
            </a:r>
            <a:r>
              <a:rPr lang="pt-BR" sz="1800" b="1" i="0" dirty="0">
                <a:solidFill>
                  <a:srgbClr val="000000"/>
                </a:solidFill>
                <a:effectLst/>
                <a:latin typeface="Times New Roman" panose="02020603050405020304" pitchFamily="18" charset="0"/>
              </a:rPr>
              <a:t>prestação manifestamente desproporcional </a:t>
            </a:r>
            <a:r>
              <a:rPr lang="pt-BR" sz="1800" b="0" i="0" dirty="0">
                <a:solidFill>
                  <a:srgbClr val="000000"/>
                </a:solidFill>
                <a:effectLst/>
                <a:latin typeface="Times New Roman" panose="02020603050405020304" pitchFamily="18" charset="0"/>
              </a:rPr>
              <a:t>ao valor da prestação oposta. EX. PESSOA GANHA UM CARRO VALIOSO E O VENDE IMEDIATAMENTE POR UM PREÇO VIL. </a:t>
            </a:r>
          </a:p>
          <a:p>
            <a:pPr algn="l"/>
            <a:r>
              <a:rPr lang="pt-BR" sz="1800" b="0" i="0" dirty="0">
                <a:solidFill>
                  <a:srgbClr val="000000"/>
                </a:solidFill>
                <a:effectLst/>
                <a:latin typeface="Times New Roman" panose="02020603050405020304" pitchFamily="18" charset="0"/>
              </a:rPr>
              <a:t>§ 1 </a:t>
            </a:r>
            <a:r>
              <a:rPr lang="pt-BR" sz="1800" b="0" i="0" u="sng" baseline="30000" dirty="0">
                <a:solidFill>
                  <a:srgbClr val="000000"/>
                </a:solidFill>
                <a:effectLst/>
                <a:latin typeface="Times New Roman" panose="02020603050405020304" pitchFamily="18" charset="0"/>
              </a:rPr>
              <a:t>o </a:t>
            </a:r>
            <a:r>
              <a:rPr lang="pt-BR" sz="1800" b="0" i="0" dirty="0">
                <a:solidFill>
                  <a:srgbClr val="000000"/>
                </a:solidFill>
                <a:effectLst/>
                <a:latin typeface="Times New Roman" panose="02020603050405020304" pitchFamily="18" charset="0"/>
              </a:rPr>
              <a:t>Aprecia-se a desproporção das prestações segundo os valores vigentes ao tempo em que foi celebrado o negócio jurídico.</a:t>
            </a:r>
          </a:p>
          <a:p>
            <a:pPr algn="l"/>
            <a:r>
              <a:rPr lang="pt-BR" sz="1800" b="0" i="0" dirty="0">
                <a:solidFill>
                  <a:srgbClr val="000000"/>
                </a:solidFill>
                <a:effectLst/>
                <a:latin typeface="Times New Roman" panose="02020603050405020304" pitchFamily="18" charset="0"/>
              </a:rPr>
              <a:t>§ 2 </a:t>
            </a:r>
            <a:r>
              <a:rPr lang="pt-BR" sz="1800" b="0" i="0" u="sng" baseline="30000" dirty="0">
                <a:solidFill>
                  <a:srgbClr val="000000"/>
                </a:solidFill>
                <a:effectLst/>
                <a:latin typeface="Times New Roman" panose="02020603050405020304" pitchFamily="18" charset="0"/>
              </a:rPr>
              <a:t>o </a:t>
            </a:r>
            <a:r>
              <a:rPr lang="pt-BR" sz="1800" b="1" i="0" dirty="0">
                <a:solidFill>
                  <a:srgbClr val="000000"/>
                </a:solidFill>
                <a:effectLst/>
                <a:latin typeface="Times New Roman" panose="02020603050405020304" pitchFamily="18" charset="0"/>
              </a:rPr>
              <a:t>Não se decretará a anulação do negócio, se for oferecido suplemento suficiente, ou se a parte favorecida concordar com a redução do proveito.</a:t>
            </a:r>
          </a:p>
          <a:p>
            <a:pPr algn="l"/>
            <a:endParaRPr lang="pt-BR" sz="1800" b="1" dirty="0">
              <a:solidFill>
                <a:srgbClr val="000000"/>
              </a:solidFill>
              <a:latin typeface="Times New Roman" panose="02020603050405020304" pitchFamily="18" charset="0"/>
            </a:endParaRPr>
          </a:p>
          <a:p>
            <a:pPr algn="l"/>
            <a:r>
              <a:rPr lang="pt-BR" sz="1800" i="0" dirty="0">
                <a:solidFill>
                  <a:srgbClr val="000000"/>
                </a:solidFill>
                <a:effectLst/>
                <a:latin typeface="Times New Roman" panose="02020603050405020304" pitchFamily="18" charset="0"/>
              </a:rPr>
              <a:t>Aplica-se o §2º ao estado de perigo? Doutrina diverge. </a:t>
            </a:r>
          </a:p>
        </p:txBody>
      </p:sp>
    </p:spTree>
    <p:extLst>
      <p:ext uri="{BB962C8B-B14F-4D97-AF65-F5344CB8AC3E}">
        <p14:creationId xmlns:p14="http://schemas.microsoft.com/office/powerpoint/2010/main" val="103079218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Fraude contra credores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92500" lnSpcReduction="20000"/>
          </a:bodyPr>
          <a:lstStyle/>
          <a:p>
            <a:pPr marL="0" indent="0" algn="l">
              <a:buNone/>
            </a:pPr>
            <a:endParaRPr lang="pt-BR" dirty="0">
              <a:solidFill>
                <a:srgbClr val="000000"/>
              </a:solidFill>
              <a:latin typeface="Times New Roman" panose="02020603050405020304" pitchFamily="18" charset="0"/>
            </a:endParaRPr>
          </a:p>
          <a:p>
            <a:pPr algn="l"/>
            <a:r>
              <a:rPr lang="pt-BR" sz="1600" b="0" i="0" dirty="0">
                <a:solidFill>
                  <a:srgbClr val="000000"/>
                </a:solidFill>
                <a:effectLst/>
                <a:latin typeface="Times New Roman" panose="02020603050405020304" pitchFamily="18" charset="0"/>
              </a:rPr>
              <a:t>Art. 158. Os negócios de </a:t>
            </a:r>
            <a:r>
              <a:rPr lang="pt-BR" sz="1600" b="1" i="0" dirty="0">
                <a:solidFill>
                  <a:srgbClr val="000000"/>
                </a:solidFill>
                <a:effectLst/>
                <a:latin typeface="Times New Roman" panose="02020603050405020304" pitchFamily="18" charset="0"/>
              </a:rPr>
              <a:t>transmissão gratuita </a:t>
            </a:r>
            <a:r>
              <a:rPr lang="pt-BR" sz="1600" b="0" i="0" dirty="0">
                <a:solidFill>
                  <a:srgbClr val="000000"/>
                </a:solidFill>
                <a:effectLst/>
                <a:latin typeface="Times New Roman" panose="02020603050405020304" pitchFamily="18" charset="0"/>
              </a:rPr>
              <a:t>de bens ou remissão de dívida, se os praticar o devedor já insolvente, ou por </a:t>
            </a:r>
            <a:r>
              <a:rPr lang="pt-BR" sz="1600" b="1" i="0" dirty="0">
                <a:solidFill>
                  <a:srgbClr val="000000"/>
                </a:solidFill>
                <a:effectLst/>
                <a:latin typeface="Times New Roman" panose="02020603050405020304" pitchFamily="18" charset="0"/>
              </a:rPr>
              <a:t>eles reduzido à insolvência</a:t>
            </a:r>
            <a:r>
              <a:rPr lang="pt-BR" sz="1600" b="0" i="0" dirty="0">
                <a:solidFill>
                  <a:srgbClr val="000000"/>
                </a:solidFill>
                <a:effectLst/>
                <a:latin typeface="Times New Roman" panose="02020603050405020304" pitchFamily="18" charset="0"/>
              </a:rPr>
              <a:t>, ainda quando o ignore, poderão ser anulados pelos credores </a:t>
            </a:r>
            <a:r>
              <a:rPr lang="pt-BR" sz="1600" b="1" i="0" dirty="0">
                <a:solidFill>
                  <a:srgbClr val="000000"/>
                </a:solidFill>
                <a:effectLst/>
                <a:latin typeface="Times New Roman" panose="02020603050405020304" pitchFamily="18" charset="0"/>
              </a:rPr>
              <a:t>quirografários, </a:t>
            </a:r>
            <a:r>
              <a:rPr lang="pt-BR" sz="1600" b="0" i="0" dirty="0">
                <a:solidFill>
                  <a:srgbClr val="000000"/>
                </a:solidFill>
                <a:effectLst/>
                <a:latin typeface="Times New Roman" panose="02020603050405020304" pitchFamily="18" charset="0"/>
              </a:rPr>
              <a:t>como lesivos dos seus direitos.</a:t>
            </a:r>
          </a:p>
          <a:p>
            <a:pPr algn="l"/>
            <a:r>
              <a:rPr lang="pt-BR" sz="1400" b="0" i="0" dirty="0">
                <a:solidFill>
                  <a:srgbClr val="000000"/>
                </a:solidFill>
                <a:effectLst/>
                <a:latin typeface="Times New Roman" panose="02020603050405020304" pitchFamily="18" charset="0"/>
              </a:rPr>
              <a:t>Art. 159. Serão igualmente anuláveis </a:t>
            </a:r>
            <a:r>
              <a:rPr lang="pt-BR" sz="1400" b="1" i="0" dirty="0">
                <a:solidFill>
                  <a:srgbClr val="000000"/>
                </a:solidFill>
                <a:effectLst/>
                <a:latin typeface="Times New Roman" panose="02020603050405020304" pitchFamily="18" charset="0"/>
              </a:rPr>
              <a:t>os contratos onerosos</a:t>
            </a:r>
            <a:r>
              <a:rPr lang="pt-BR" sz="1400" b="0" i="0" dirty="0">
                <a:solidFill>
                  <a:srgbClr val="000000"/>
                </a:solidFill>
                <a:effectLst/>
                <a:latin typeface="Times New Roman" panose="02020603050405020304" pitchFamily="18" charset="0"/>
              </a:rPr>
              <a:t> do devedor insolvente, quando a </a:t>
            </a:r>
            <a:r>
              <a:rPr lang="pt-BR" sz="1400" b="1" i="0" dirty="0">
                <a:solidFill>
                  <a:srgbClr val="000000"/>
                </a:solidFill>
                <a:effectLst/>
                <a:latin typeface="Times New Roman" panose="02020603050405020304" pitchFamily="18" charset="0"/>
              </a:rPr>
              <a:t>insolvência for notória, ou houver motivo para ser conhecida do outro contratante</a:t>
            </a:r>
            <a:r>
              <a:rPr lang="pt-BR" sz="1400" b="0" i="0" dirty="0">
                <a:solidFill>
                  <a:srgbClr val="000000"/>
                </a:solidFill>
                <a:effectLst/>
                <a:latin typeface="Times New Roman" panose="02020603050405020304" pitchFamily="18" charset="0"/>
              </a:rPr>
              <a:t>.</a:t>
            </a:r>
            <a:endParaRPr lang="pt-BR" sz="1600" b="0" i="0" dirty="0">
              <a:solidFill>
                <a:srgbClr val="000000"/>
              </a:solidFill>
              <a:effectLst/>
              <a:latin typeface="Times New Roman" panose="02020603050405020304" pitchFamily="18" charset="0"/>
            </a:endParaRPr>
          </a:p>
          <a:p>
            <a:pPr algn="l"/>
            <a:r>
              <a:rPr lang="pt-BR" sz="1400" b="0" i="0" dirty="0">
                <a:solidFill>
                  <a:srgbClr val="000000"/>
                </a:solidFill>
                <a:effectLst/>
                <a:latin typeface="Times New Roman" panose="02020603050405020304" pitchFamily="18" charset="0"/>
              </a:rPr>
              <a:t>Art. 165. Anulados os negócios fraudulentos, a vantagem resultante reverterá em proveito do acervo sobre que se tenha de efetuar o concurso de credores.</a:t>
            </a:r>
            <a:endParaRPr lang="pt-BR" sz="1600"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Times New Roman" panose="02020603050405020304" pitchFamily="18" charset="0"/>
              </a:rPr>
              <a:t>De acordo com a lei, o negócio jurídico é anulável. Há julgados, no entanto, que o consideram ineficaz somente para a parte prejudicada. </a:t>
            </a:r>
          </a:p>
          <a:p>
            <a:pPr algn="l"/>
            <a:r>
              <a:rPr lang="pt-BR" sz="1800" dirty="0">
                <a:solidFill>
                  <a:srgbClr val="000000"/>
                </a:solidFill>
                <a:latin typeface="Times New Roman" panose="02020603050405020304" pitchFamily="18" charset="0"/>
              </a:rPr>
              <a:t>Não se confunde com fraude à execução, que pressupõe a existência de processo. </a:t>
            </a:r>
            <a:endParaRPr lang="pt-BR" sz="1800" b="0" i="0" dirty="0">
              <a:solidFill>
                <a:srgbClr val="000000"/>
              </a:solidFill>
              <a:effectLst/>
              <a:latin typeface="Times New Roman" panose="02020603050405020304" pitchFamily="18" charset="0"/>
            </a:endParaRPr>
          </a:p>
          <a:p>
            <a:pPr algn="l"/>
            <a:endParaRPr lang="pt-BR" sz="1800" b="0" i="0" dirty="0">
              <a:solidFill>
                <a:srgbClr val="000000"/>
              </a:solidFill>
              <a:effectLst/>
              <a:latin typeface="Times New Roman" panose="02020603050405020304" pitchFamily="18" charset="0"/>
            </a:endParaRPr>
          </a:p>
          <a:p>
            <a:pPr algn="l"/>
            <a:endParaRPr lang="pt-BR" sz="1800" b="1"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87850107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SIMULAÇÃO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85000" lnSpcReduction="20000"/>
          </a:bodyPr>
          <a:lstStyle/>
          <a:p>
            <a:pPr marL="0" indent="0" algn="l">
              <a:buNone/>
            </a:pPr>
            <a:endParaRPr lang="pt-BR" dirty="0">
              <a:solidFill>
                <a:srgbClr val="000000"/>
              </a:solidFill>
              <a:latin typeface="Times New Roman" panose="02020603050405020304" pitchFamily="18" charset="0"/>
            </a:endParaRPr>
          </a:p>
          <a:p>
            <a:pPr algn="l"/>
            <a:r>
              <a:rPr lang="pt-BR" sz="1600" dirty="0">
                <a:solidFill>
                  <a:srgbClr val="000000"/>
                </a:solidFill>
                <a:latin typeface="Times New Roman" panose="02020603050405020304" pitchFamily="18" charset="0"/>
              </a:rPr>
              <a:t>Não é defeito do negócio jurídico, mas vício social que causa sua nulidade.</a:t>
            </a:r>
          </a:p>
          <a:p>
            <a:pPr algn="l"/>
            <a:r>
              <a:rPr lang="pt-BR" sz="1600" dirty="0">
                <a:solidFill>
                  <a:srgbClr val="000000"/>
                </a:solidFill>
                <a:latin typeface="Times New Roman" panose="02020603050405020304" pitchFamily="18" charset="0"/>
              </a:rPr>
              <a:t>Simulação absoluta x simulação relativa</a:t>
            </a:r>
          </a:p>
          <a:p>
            <a:pPr algn="l"/>
            <a:r>
              <a:rPr lang="pt-BR" sz="1600" b="0" i="0" dirty="0">
                <a:solidFill>
                  <a:srgbClr val="000000"/>
                </a:solidFill>
                <a:effectLst/>
                <a:latin typeface="Times New Roman" panose="02020603050405020304" pitchFamily="18" charset="0"/>
              </a:rPr>
              <a:t>Art. 167</a:t>
            </a:r>
            <a:r>
              <a:rPr lang="pt-BR" sz="1600" b="1" i="0" dirty="0">
                <a:solidFill>
                  <a:srgbClr val="000000"/>
                </a:solidFill>
                <a:effectLst/>
                <a:latin typeface="Times New Roman" panose="02020603050405020304" pitchFamily="18" charset="0"/>
              </a:rPr>
              <a:t>. É nulo o negócio jurídico simulado</a:t>
            </a:r>
            <a:r>
              <a:rPr lang="pt-BR" sz="1600" b="0" i="0" dirty="0">
                <a:solidFill>
                  <a:srgbClr val="000000"/>
                </a:solidFill>
                <a:effectLst/>
                <a:latin typeface="Times New Roman" panose="02020603050405020304" pitchFamily="18" charset="0"/>
              </a:rPr>
              <a:t>, mas </a:t>
            </a:r>
            <a:r>
              <a:rPr lang="pt-BR" sz="1600" b="1" i="0" dirty="0">
                <a:solidFill>
                  <a:srgbClr val="000000"/>
                </a:solidFill>
                <a:effectLst/>
                <a:latin typeface="Times New Roman" panose="02020603050405020304" pitchFamily="18" charset="0"/>
              </a:rPr>
              <a:t>subsistirá o que se dissimulou</a:t>
            </a:r>
            <a:r>
              <a:rPr lang="pt-BR" sz="1600" b="0" i="0" dirty="0">
                <a:solidFill>
                  <a:srgbClr val="000000"/>
                </a:solidFill>
                <a:effectLst/>
                <a:latin typeface="Times New Roman" panose="02020603050405020304" pitchFamily="18" charset="0"/>
              </a:rPr>
              <a:t>, </a:t>
            </a:r>
            <a:r>
              <a:rPr lang="pt-BR" sz="1600" b="1" i="0" dirty="0">
                <a:solidFill>
                  <a:srgbClr val="000000"/>
                </a:solidFill>
                <a:effectLst/>
                <a:latin typeface="Times New Roman" panose="02020603050405020304" pitchFamily="18" charset="0"/>
              </a:rPr>
              <a:t>se válido for na substância e na forma</a:t>
            </a:r>
            <a:r>
              <a:rPr lang="pt-BR" sz="1600" b="0" i="0" dirty="0">
                <a:solidFill>
                  <a:srgbClr val="000000"/>
                </a:solidFill>
                <a:effectLst/>
                <a:latin typeface="Times New Roman" panose="02020603050405020304" pitchFamily="18" charset="0"/>
              </a:rPr>
              <a:t>.</a:t>
            </a:r>
          </a:p>
          <a:p>
            <a:pPr algn="l"/>
            <a:r>
              <a:rPr lang="pt-BR" sz="1600" b="0" i="0" dirty="0">
                <a:solidFill>
                  <a:srgbClr val="000000"/>
                </a:solidFill>
                <a:effectLst/>
                <a:latin typeface="Times New Roman" panose="02020603050405020304" pitchFamily="18" charset="0"/>
              </a:rPr>
              <a:t>§ 1 </a:t>
            </a:r>
            <a:r>
              <a:rPr lang="pt-BR" sz="1800" b="0" i="0" u="sng" baseline="30000" dirty="0">
                <a:solidFill>
                  <a:srgbClr val="000000"/>
                </a:solidFill>
                <a:effectLst/>
                <a:latin typeface="Times New Roman" panose="02020603050405020304" pitchFamily="18" charset="0"/>
              </a:rPr>
              <a:t>o </a:t>
            </a:r>
            <a:r>
              <a:rPr lang="pt-BR" sz="1600" b="1" i="0" dirty="0">
                <a:solidFill>
                  <a:srgbClr val="000000"/>
                </a:solidFill>
                <a:effectLst/>
                <a:latin typeface="Times New Roman" panose="02020603050405020304" pitchFamily="18" charset="0"/>
              </a:rPr>
              <a:t>Haverá simulação nos negócios jurídicos quando:</a:t>
            </a:r>
          </a:p>
          <a:p>
            <a:pPr algn="l"/>
            <a:r>
              <a:rPr lang="pt-BR" sz="1600" b="1" i="0" dirty="0">
                <a:solidFill>
                  <a:srgbClr val="000000"/>
                </a:solidFill>
                <a:effectLst/>
                <a:latin typeface="Times New Roman" panose="02020603050405020304" pitchFamily="18" charset="0"/>
              </a:rPr>
              <a:t>I - aparentarem conferir ou transmitir direitos a pessoas diversas daquelas às quais realmente se conferem, ou transmitem;</a:t>
            </a:r>
          </a:p>
          <a:p>
            <a:pPr algn="l"/>
            <a:r>
              <a:rPr lang="pt-BR" sz="1600" b="0" i="0" dirty="0">
                <a:solidFill>
                  <a:srgbClr val="000000"/>
                </a:solidFill>
                <a:effectLst/>
                <a:latin typeface="Times New Roman" panose="02020603050405020304" pitchFamily="18" charset="0"/>
              </a:rPr>
              <a:t>II - contiverem </a:t>
            </a:r>
            <a:r>
              <a:rPr lang="pt-BR" sz="1600" b="1" i="0" dirty="0">
                <a:solidFill>
                  <a:srgbClr val="000000"/>
                </a:solidFill>
                <a:effectLst/>
                <a:latin typeface="Times New Roman" panose="02020603050405020304" pitchFamily="18" charset="0"/>
              </a:rPr>
              <a:t>declaração, confissão, condição ou cláusula não verdadeira</a:t>
            </a:r>
            <a:r>
              <a:rPr lang="pt-BR" sz="1600" b="0" i="0" dirty="0">
                <a:solidFill>
                  <a:srgbClr val="000000"/>
                </a:solidFill>
                <a:effectLst/>
                <a:latin typeface="Times New Roman" panose="02020603050405020304" pitchFamily="18" charset="0"/>
              </a:rPr>
              <a:t>;</a:t>
            </a:r>
          </a:p>
          <a:p>
            <a:pPr algn="l"/>
            <a:r>
              <a:rPr lang="pt-BR" sz="1600" b="0" i="0" dirty="0">
                <a:solidFill>
                  <a:srgbClr val="000000"/>
                </a:solidFill>
                <a:effectLst/>
                <a:latin typeface="Times New Roman" panose="02020603050405020304" pitchFamily="18" charset="0"/>
              </a:rPr>
              <a:t>III - os </a:t>
            </a:r>
            <a:r>
              <a:rPr lang="pt-BR" sz="1600" b="1" i="0" dirty="0">
                <a:solidFill>
                  <a:srgbClr val="000000"/>
                </a:solidFill>
                <a:effectLst/>
                <a:latin typeface="Times New Roman" panose="02020603050405020304" pitchFamily="18" charset="0"/>
              </a:rPr>
              <a:t>instrumentos particulares forem antedatados, ou pós-datados</a:t>
            </a:r>
            <a:r>
              <a:rPr lang="pt-BR" sz="1600" b="0" i="0" dirty="0">
                <a:solidFill>
                  <a:srgbClr val="000000"/>
                </a:solidFill>
                <a:effectLst/>
                <a:latin typeface="Times New Roman" panose="02020603050405020304" pitchFamily="18" charset="0"/>
              </a:rPr>
              <a:t>.</a:t>
            </a:r>
          </a:p>
          <a:p>
            <a:pPr algn="l"/>
            <a:r>
              <a:rPr lang="pt-BR" sz="1600" b="0" i="0" dirty="0">
                <a:solidFill>
                  <a:srgbClr val="000000"/>
                </a:solidFill>
                <a:effectLst/>
                <a:latin typeface="Times New Roman" panose="02020603050405020304" pitchFamily="18" charset="0"/>
              </a:rPr>
              <a:t>§ 2 </a:t>
            </a:r>
            <a:r>
              <a:rPr lang="pt-BR" sz="1800" b="0" i="0" u="sng" baseline="30000" dirty="0">
                <a:solidFill>
                  <a:srgbClr val="000000"/>
                </a:solidFill>
                <a:effectLst/>
                <a:latin typeface="Times New Roman" panose="02020603050405020304" pitchFamily="18" charset="0"/>
              </a:rPr>
              <a:t>o </a:t>
            </a:r>
            <a:r>
              <a:rPr lang="pt-BR" sz="1600" b="0" i="0" dirty="0">
                <a:solidFill>
                  <a:srgbClr val="000000"/>
                </a:solidFill>
                <a:effectLst/>
                <a:latin typeface="Times New Roman" panose="02020603050405020304" pitchFamily="18" charset="0"/>
              </a:rPr>
              <a:t>Ressalvam-se os direitos de terceiros de boa-fé em face dos contraentes do negócio jurídico simulado.</a:t>
            </a:r>
          </a:p>
          <a:p>
            <a:pPr algn="l"/>
            <a:endParaRPr lang="pt-BR" sz="1800" b="0" i="0" dirty="0">
              <a:solidFill>
                <a:srgbClr val="000000"/>
              </a:solidFill>
              <a:effectLst/>
              <a:latin typeface="Times New Roman" panose="02020603050405020304" pitchFamily="18" charset="0"/>
            </a:endParaRPr>
          </a:p>
          <a:p>
            <a:pPr algn="l"/>
            <a:endParaRPr lang="pt-BR" sz="1800" b="1"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7389208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INVALIDADE: NULIDADE X ANULABILIDADE</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77500" lnSpcReduction="20000"/>
          </a:bodyPr>
          <a:lstStyle/>
          <a:p>
            <a:pPr algn="l"/>
            <a:r>
              <a:rPr lang="pt-BR" b="0" i="0" dirty="0">
                <a:solidFill>
                  <a:srgbClr val="000000"/>
                </a:solidFill>
                <a:effectLst/>
                <a:latin typeface="Times New Roman" panose="02020603050405020304" pitchFamily="18" charset="0"/>
              </a:rPr>
              <a:t>O critério de distinção entre uma e outra refere-se ao interesse (público ou particular), não ao prejuízo (tal como no processo civil)</a:t>
            </a:r>
          </a:p>
          <a:p>
            <a:pPr algn="l"/>
            <a:r>
              <a:rPr lang="pt-BR" dirty="0">
                <a:solidFill>
                  <a:srgbClr val="000000"/>
                </a:solidFill>
                <a:latin typeface="Times New Roman" panose="02020603050405020304" pitchFamily="18" charset="0"/>
              </a:rPr>
              <a:t>Nulidade tem eficácia </a:t>
            </a:r>
            <a:r>
              <a:rPr lang="pt-BR" i="1" dirty="0" err="1">
                <a:solidFill>
                  <a:srgbClr val="000000"/>
                </a:solidFill>
                <a:latin typeface="Times New Roman" panose="02020603050405020304" pitchFamily="18" charset="0"/>
              </a:rPr>
              <a:t>ex</a:t>
            </a:r>
            <a:r>
              <a:rPr lang="pt-BR" i="1" dirty="0">
                <a:solidFill>
                  <a:srgbClr val="000000"/>
                </a:solidFill>
                <a:latin typeface="Times New Roman" panose="02020603050405020304" pitchFamily="18" charset="0"/>
              </a:rPr>
              <a:t> </a:t>
            </a:r>
            <a:r>
              <a:rPr lang="pt-BR" i="1" dirty="0" err="1">
                <a:solidFill>
                  <a:srgbClr val="000000"/>
                </a:solidFill>
                <a:latin typeface="Times New Roman" panose="02020603050405020304" pitchFamily="18" charset="0"/>
              </a:rPr>
              <a:t>tunc</a:t>
            </a:r>
            <a:r>
              <a:rPr lang="pt-BR" dirty="0">
                <a:solidFill>
                  <a:srgbClr val="000000"/>
                </a:solidFill>
                <a:latin typeface="Times New Roman" panose="02020603050405020304" pitchFamily="18" charset="0"/>
              </a:rPr>
              <a:t>. Na anulabilidade, doutrina diverge. Prevalece que o efeito também é </a:t>
            </a:r>
            <a:r>
              <a:rPr lang="pt-BR" i="1" dirty="0" err="1">
                <a:solidFill>
                  <a:srgbClr val="000000"/>
                </a:solidFill>
                <a:latin typeface="Times New Roman" panose="02020603050405020304" pitchFamily="18" charset="0"/>
              </a:rPr>
              <a:t>ex</a:t>
            </a:r>
            <a:r>
              <a:rPr lang="pt-BR" i="1" dirty="0">
                <a:solidFill>
                  <a:srgbClr val="000000"/>
                </a:solidFill>
                <a:latin typeface="Times New Roman" panose="02020603050405020304" pitchFamily="18" charset="0"/>
              </a:rPr>
              <a:t> </a:t>
            </a:r>
            <a:r>
              <a:rPr lang="pt-BR" i="1" dirty="0" err="1">
                <a:solidFill>
                  <a:srgbClr val="000000"/>
                </a:solidFill>
                <a:latin typeface="Times New Roman" panose="02020603050405020304" pitchFamily="18" charset="0"/>
              </a:rPr>
              <a:t>tunc</a:t>
            </a:r>
            <a:r>
              <a:rPr lang="pt-BR" dirty="0">
                <a:solidFill>
                  <a:srgbClr val="000000"/>
                </a:solidFill>
                <a:latin typeface="Times New Roman" panose="02020603050405020304" pitchFamily="18" charset="0"/>
              </a:rPr>
              <a:t>. </a:t>
            </a:r>
          </a:p>
          <a:p>
            <a:pPr algn="l"/>
            <a:r>
              <a:rPr lang="pt-BR" b="0" i="0" dirty="0">
                <a:solidFill>
                  <a:srgbClr val="000000"/>
                </a:solidFill>
                <a:effectLst/>
                <a:latin typeface="Times New Roman" panose="02020603050405020304" pitchFamily="18" charset="0"/>
              </a:rPr>
              <a:t>Negócio anulável pode ser convalidado (por vontade ou decurso do tempo); negócio nulo, não. Cuidado: não há prescrição ou decadência para se reconhecer a nulidade, mas a pretensão decorrente da situação pode prescrever.</a:t>
            </a:r>
          </a:p>
          <a:p>
            <a:pPr algn="l"/>
            <a:r>
              <a:rPr lang="pt-BR" dirty="0">
                <a:solidFill>
                  <a:srgbClr val="000000"/>
                </a:solidFill>
                <a:latin typeface="Times New Roman" panose="02020603050405020304" pitchFamily="18" charset="0"/>
              </a:rPr>
              <a:t>Negócio anulável não pode ser anulado de ofício; negócio nulo, sim. </a:t>
            </a:r>
          </a:p>
          <a:p>
            <a:pPr algn="l"/>
            <a:r>
              <a:rPr lang="pt-BR" dirty="0">
                <a:solidFill>
                  <a:srgbClr val="000000"/>
                </a:solidFill>
                <a:latin typeface="Times New Roman" panose="02020603050405020304" pitchFamily="18" charset="0"/>
              </a:rPr>
              <a:t>Não há “anulabilidade virtual”. É necessária previsão legal expressa.</a:t>
            </a:r>
          </a:p>
          <a:p>
            <a:pPr algn="l"/>
            <a:r>
              <a:rPr lang="pt-BR" dirty="0">
                <a:solidFill>
                  <a:srgbClr val="000000"/>
                </a:solidFill>
                <a:latin typeface="Times New Roman" panose="02020603050405020304" pitchFamily="18" charset="0"/>
              </a:rPr>
              <a:t>Cuidado: “Nos contratos bancários, é vedado ao julgador conhecer, de ofício, da abusividade das cláusulas” (súmula 381, STJ).</a:t>
            </a:r>
          </a:p>
          <a:p>
            <a:pPr algn="l"/>
            <a:endParaRPr lang="pt-BR" b="0" i="0" dirty="0">
              <a:solidFill>
                <a:srgbClr val="000000"/>
              </a:solidFill>
              <a:effectLst/>
              <a:latin typeface="Times New Roman" panose="02020603050405020304" pitchFamily="18" charset="0"/>
            </a:endParaRPr>
          </a:p>
          <a:p>
            <a:pPr algn="l"/>
            <a:endParaRPr lang="pt-BR" sz="1800" b="0" i="0" dirty="0">
              <a:solidFill>
                <a:srgbClr val="000000"/>
              </a:solidFill>
              <a:effectLst/>
              <a:latin typeface="Times New Roman" panose="02020603050405020304" pitchFamily="18" charset="0"/>
            </a:endParaRPr>
          </a:p>
          <a:p>
            <a:pPr algn="l"/>
            <a:endParaRPr lang="pt-BR" sz="1800" b="1"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23203769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nulidade</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85000" lnSpcReduction="20000"/>
          </a:bodyPr>
          <a:lstStyle/>
          <a:p>
            <a:pPr algn="l"/>
            <a:r>
              <a:rPr lang="pt-BR" b="0" i="0" dirty="0">
                <a:solidFill>
                  <a:srgbClr val="000000"/>
                </a:solidFill>
                <a:effectLst/>
                <a:latin typeface="Times New Roman" panose="02020603050405020304" pitchFamily="18" charset="0"/>
              </a:rPr>
              <a:t>Art. 166. É nulo o negócio jurídico quando:</a:t>
            </a:r>
          </a:p>
          <a:p>
            <a:pPr algn="l"/>
            <a:r>
              <a:rPr lang="pt-BR" b="0" i="0" dirty="0">
                <a:solidFill>
                  <a:srgbClr val="000000"/>
                </a:solidFill>
                <a:effectLst/>
                <a:latin typeface="Times New Roman" panose="02020603050405020304" pitchFamily="18" charset="0"/>
              </a:rPr>
              <a:t>I - celebrado por pessoa absolutamente incapaz;</a:t>
            </a:r>
          </a:p>
          <a:p>
            <a:pPr algn="l"/>
            <a:r>
              <a:rPr lang="pt-BR" b="0" i="0" dirty="0">
                <a:solidFill>
                  <a:srgbClr val="000000"/>
                </a:solidFill>
                <a:effectLst/>
                <a:latin typeface="Times New Roman" panose="02020603050405020304" pitchFamily="18" charset="0"/>
              </a:rPr>
              <a:t>II - for ilícito, impossível ou indeterminável o seu objeto;</a:t>
            </a:r>
          </a:p>
          <a:p>
            <a:pPr algn="l"/>
            <a:r>
              <a:rPr lang="pt-BR" b="0" i="0" dirty="0">
                <a:solidFill>
                  <a:srgbClr val="000000"/>
                </a:solidFill>
                <a:effectLst/>
                <a:latin typeface="Times New Roman" panose="02020603050405020304" pitchFamily="18" charset="0"/>
              </a:rPr>
              <a:t>III - o motivo determinante, comum a ambas as partes, for ilícito;</a:t>
            </a:r>
          </a:p>
          <a:p>
            <a:pPr algn="l"/>
            <a:r>
              <a:rPr lang="pt-BR" b="0" i="0" dirty="0">
                <a:solidFill>
                  <a:srgbClr val="000000"/>
                </a:solidFill>
                <a:effectLst/>
                <a:latin typeface="Times New Roman" panose="02020603050405020304" pitchFamily="18" charset="0"/>
              </a:rPr>
              <a:t>IV - não revestir a forma prescrita em lei;</a:t>
            </a:r>
          </a:p>
          <a:p>
            <a:pPr algn="l"/>
            <a:r>
              <a:rPr lang="pt-BR" b="0" i="0" dirty="0">
                <a:solidFill>
                  <a:srgbClr val="000000"/>
                </a:solidFill>
                <a:effectLst/>
                <a:latin typeface="Times New Roman" panose="02020603050405020304" pitchFamily="18" charset="0"/>
              </a:rPr>
              <a:t>V - for preterida alguma solenidade que a lei considere essencial para a sua validade;</a:t>
            </a:r>
          </a:p>
          <a:p>
            <a:pPr algn="l"/>
            <a:r>
              <a:rPr lang="pt-BR" b="0" i="0" dirty="0">
                <a:solidFill>
                  <a:srgbClr val="000000"/>
                </a:solidFill>
                <a:effectLst/>
                <a:latin typeface="Times New Roman" panose="02020603050405020304" pitchFamily="18" charset="0"/>
              </a:rPr>
              <a:t>VI - tiver por objetivo fraudar lei imperativa;</a:t>
            </a:r>
          </a:p>
          <a:p>
            <a:pPr algn="l"/>
            <a:r>
              <a:rPr lang="pt-BR" b="0" i="0" dirty="0">
                <a:solidFill>
                  <a:srgbClr val="000000"/>
                </a:solidFill>
                <a:effectLst/>
                <a:latin typeface="Times New Roman" panose="02020603050405020304" pitchFamily="18" charset="0"/>
              </a:rPr>
              <a:t>VII - a lei taxativamente o declarar nulo, ou proibir-lhe a prática, sem cominar sanção. (</a:t>
            </a:r>
            <a:r>
              <a:rPr lang="pt-BR" b="1" i="0" dirty="0">
                <a:solidFill>
                  <a:srgbClr val="000000"/>
                </a:solidFill>
                <a:effectLst/>
                <a:latin typeface="Times New Roman" panose="02020603050405020304" pitchFamily="18" charset="0"/>
              </a:rPr>
              <a:t>nulidade textual x nulidade virtual)</a:t>
            </a:r>
            <a:endParaRPr lang="pt-BR" b="0" i="0" dirty="0">
              <a:solidFill>
                <a:srgbClr val="000000"/>
              </a:solidFill>
              <a:effectLst/>
              <a:latin typeface="Times New Roman" panose="02020603050405020304" pitchFamily="18" charset="0"/>
            </a:endParaRPr>
          </a:p>
          <a:p>
            <a:pPr algn="l"/>
            <a:endParaRPr lang="pt-BR" sz="1800" b="0" i="0" dirty="0">
              <a:solidFill>
                <a:srgbClr val="000000"/>
              </a:solidFill>
              <a:effectLst/>
              <a:latin typeface="Times New Roman" panose="02020603050405020304" pitchFamily="18" charset="0"/>
            </a:endParaRPr>
          </a:p>
          <a:p>
            <a:pPr algn="l"/>
            <a:endParaRPr lang="pt-BR" sz="1800" b="1"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38365102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nulidade</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lnSpcReduction="10000"/>
          </a:bodyPr>
          <a:lstStyle/>
          <a:p>
            <a:pPr algn="l"/>
            <a:r>
              <a:rPr lang="pt-BR" b="0" i="0" dirty="0">
                <a:solidFill>
                  <a:srgbClr val="000000"/>
                </a:solidFill>
                <a:effectLst/>
                <a:latin typeface="Times New Roman" panose="02020603050405020304" pitchFamily="18" charset="0"/>
              </a:rPr>
              <a:t>Art. 168. As nulidades dos artigos antecedentes podem ser alegadas por qualquer interessado, ou pelo Ministério Público, quando lhe couber intervir.</a:t>
            </a:r>
          </a:p>
          <a:p>
            <a:pPr algn="l"/>
            <a:r>
              <a:rPr lang="pt-BR" b="0" i="0" dirty="0">
                <a:solidFill>
                  <a:srgbClr val="000000"/>
                </a:solidFill>
                <a:effectLst/>
                <a:latin typeface="Times New Roman" panose="02020603050405020304" pitchFamily="18" charset="0"/>
              </a:rPr>
              <a:t>Parágrafo único. As nulidades devem ser pronunciadas pelo juiz, quando conhecer do negócio jurídico ou dos seus efeitos e as encontrar provadas, não lhe sendo permitido supri-las, ainda que a requerimento das partes.</a:t>
            </a:r>
          </a:p>
          <a:p>
            <a:pPr algn="l"/>
            <a:r>
              <a:rPr lang="pt-BR" b="0" i="0" dirty="0">
                <a:solidFill>
                  <a:srgbClr val="000000"/>
                </a:solidFill>
                <a:effectLst/>
                <a:latin typeface="Times New Roman" panose="02020603050405020304" pitchFamily="18" charset="0"/>
              </a:rPr>
              <a:t>Art. 169. O negócio jurídico nulo não é suscetível de confirmação, </a:t>
            </a:r>
            <a:r>
              <a:rPr lang="pt-BR" b="1" i="0" dirty="0">
                <a:solidFill>
                  <a:srgbClr val="000000"/>
                </a:solidFill>
                <a:effectLst/>
                <a:latin typeface="Times New Roman" panose="02020603050405020304" pitchFamily="18" charset="0"/>
              </a:rPr>
              <a:t>nem convalesce pelo decurso do tempo.</a:t>
            </a:r>
          </a:p>
          <a:p>
            <a:pPr algn="l"/>
            <a:r>
              <a:rPr lang="pt-BR" sz="1600" b="1" i="0" dirty="0">
                <a:solidFill>
                  <a:srgbClr val="000000"/>
                </a:solidFill>
                <a:effectLst/>
                <a:latin typeface="Times New Roman" panose="02020603050405020304" pitchFamily="18" charset="0"/>
              </a:rPr>
              <a:t>Art. 170. Se, porém, o negócio jurídico nulo contiver os requisitos de outro, subsistirá este quando o fim a que visavam as partes permitir supor que o teriam querido, se houvessem previsto a nulidade.</a:t>
            </a:r>
            <a:endParaRPr lang="pt-BR" sz="1800" b="1" i="0" dirty="0">
              <a:solidFill>
                <a:srgbClr val="000000"/>
              </a:solidFill>
              <a:effectLst/>
              <a:latin typeface="Times New Roman" panose="02020603050405020304" pitchFamily="18" charset="0"/>
            </a:endParaRPr>
          </a:p>
          <a:p>
            <a:pPr algn="l"/>
            <a:endParaRPr lang="pt-BR" sz="1800" b="1"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62836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7500" lnSpcReduction="20000"/>
          </a:bodyPr>
          <a:lstStyle/>
          <a:p>
            <a:pPr algn="just"/>
            <a:r>
              <a:rPr lang="pt-BR" b="0" i="0" dirty="0">
                <a:solidFill>
                  <a:srgbClr val="333333"/>
                </a:solidFill>
                <a:effectLst/>
                <a:latin typeface="Roboto" panose="02000000000000000000" pitchFamily="2" charset="0"/>
              </a:rPr>
              <a:t>Art. 84 (...)</a:t>
            </a:r>
          </a:p>
          <a:p>
            <a:pPr algn="just"/>
            <a:r>
              <a:rPr lang="pt-BR" b="0" i="0" dirty="0">
                <a:solidFill>
                  <a:srgbClr val="333333"/>
                </a:solidFill>
                <a:effectLst/>
                <a:latin typeface="Roboto" panose="02000000000000000000" pitchFamily="2" charset="0"/>
              </a:rPr>
              <a:t>§ 3º A definição de curatela de pessoa com deficiência constitui medida protetiva extraordinária, proporcional às necessidades e às circunstâncias de cada caso, e durará o menor tempo possível.</a:t>
            </a:r>
          </a:p>
          <a:p>
            <a:pPr algn="just"/>
            <a:r>
              <a:rPr lang="pt-BR" b="0" i="0" dirty="0">
                <a:solidFill>
                  <a:srgbClr val="333333"/>
                </a:solidFill>
                <a:effectLst/>
                <a:latin typeface="Roboto" panose="02000000000000000000" pitchFamily="2" charset="0"/>
              </a:rPr>
              <a:t>Art. 85. A curatela afetará tão somente os atos relacionados aos direitos de natureza patrimonial e negocial.</a:t>
            </a:r>
          </a:p>
          <a:p>
            <a:pPr algn="just"/>
            <a:r>
              <a:rPr lang="pt-BR" b="0" i="0" dirty="0">
                <a:solidFill>
                  <a:srgbClr val="333333"/>
                </a:solidFill>
                <a:effectLst/>
                <a:latin typeface="Roboto" panose="02000000000000000000" pitchFamily="2" charset="0"/>
              </a:rPr>
              <a:t>§ 1º A definição da curatela não alcança o direito ao próprio corpo, à sexualidade, ao matrimônio, à privacidade, à educação, à saúde, ao trabalho e ao voto.</a:t>
            </a:r>
          </a:p>
          <a:p>
            <a:pPr algn="just"/>
            <a:r>
              <a:rPr lang="pt-BR" b="0" i="0" dirty="0">
                <a:solidFill>
                  <a:srgbClr val="333333"/>
                </a:solidFill>
                <a:effectLst/>
                <a:latin typeface="Roboto" panose="02000000000000000000" pitchFamily="2" charset="0"/>
              </a:rPr>
              <a:t>§ 2º A curatela constitui medida extraordinária, devendo constar da sentença as razões e motivações de sua definição, preservados os interesses do curatelado.</a:t>
            </a:r>
          </a:p>
          <a:p>
            <a:pPr algn="just"/>
            <a:r>
              <a:rPr lang="pt-BR" b="0" i="0" dirty="0">
                <a:solidFill>
                  <a:srgbClr val="333333"/>
                </a:solidFill>
                <a:effectLst/>
                <a:latin typeface="Roboto" panose="02000000000000000000" pitchFamily="2" charset="0"/>
              </a:rPr>
              <a:t>§ 3º No caso de pessoa em situação de institucionalização, ao nomear curador, o juiz deve dar preferência a pessoa que tenha vínculo de natureza familiar, afetiva ou comunitária com o curatelado</a:t>
            </a:r>
          </a:p>
          <a:p>
            <a:pPr algn="just"/>
            <a:endParaRPr lang="pt-BR" b="0" i="0" dirty="0">
              <a:solidFill>
                <a:srgbClr val="333333"/>
              </a:solidFill>
              <a:effectLst/>
              <a:latin typeface="Roboto" panose="02000000000000000000" pitchFamily="2" charset="0"/>
            </a:endParaRPr>
          </a:p>
        </p:txBody>
      </p:sp>
    </p:spTree>
    <p:extLst>
      <p:ext uri="{BB962C8B-B14F-4D97-AF65-F5344CB8AC3E}">
        <p14:creationId xmlns:p14="http://schemas.microsoft.com/office/powerpoint/2010/main" val="50013892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ANULABILIDADE</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171. Além dos casos expressamente declarados na lei, é anulável o negócio jurídico:</a:t>
            </a:r>
          </a:p>
          <a:p>
            <a:pPr algn="l"/>
            <a:r>
              <a:rPr lang="pt-BR" b="0" i="0" dirty="0">
                <a:solidFill>
                  <a:srgbClr val="000000"/>
                </a:solidFill>
                <a:effectLst/>
                <a:latin typeface="Times New Roman" panose="02020603050405020304" pitchFamily="18" charset="0"/>
              </a:rPr>
              <a:t>I - por incapacidade relativa do agente;</a:t>
            </a:r>
          </a:p>
          <a:p>
            <a:pPr algn="l"/>
            <a:r>
              <a:rPr lang="pt-BR" b="0" i="0" dirty="0">
                <a:solidFill>
                  <a:srgbClr val="000000"/>
                </a:solidFill>
                <a:effectLst/>
                <a:latin typeface="Times New Roman" panose="02020603050405020304" pitchFamily="18" charset="0"/>
              </a:rPr>
              <a:t>II - por vício resultante de erro, dolo, coação, estado de perigo, lesão ou fraude contra credores.</a:t>
            </a:r>
          </a:p>
          <a:p>
            <a:pPr algn="l"/>
            <a:r>
              <a:rPr lang="pt-BR" b="0" i="0" dirty="0">
                <a:solidFill>
                  <a:srgbClr val="000000"/>
                </a:solidFill>
                <a:effectLst/>
                <a:latin typeface="Times New Roman" panose="02020603050405020304" pitchFamily="18" charset="0"/>
              </a:rPr>
              <a:t>Art. 172. O negócio anulável pode ser confirmado pelas partes, salvo direito de terceiro.</a:t>
            </a:r>
          </a:p>
          <a:p>
            <a:pPr algn="l"/>
            <a:endParaRPr lang="pt-BR" sz="1800" b="1"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81035628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ANULABILIDADE</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70000" lnSpcReduction="20000"/>
          </a:bodyPr>
          <a:lstStyle/>
          <a:p>
            <a:pPr algn="l"/>
            <a:r>
              <a:rPr lang="pt-BR" b="0" i="0" dirty="0">
                <a:solidFill>
                  <a:srgbClr val="000000"/>
                </a:solidFill>
                <a:effectLst/>
                <a:latin typeface="Times New Roman" panose="02020603050405020304" pitchFamily="18" charset="0"/>
              </a:rPr>
              <a:t>Art. 177</a:t>
            </a:r>
            <a:r>
              <a:rPr lang="pt-BR" b="1" i="0" dirty="0">
                <a:solidFill>
                  <a:srgbClr val="000000"/>
                </a:solidFill>
                <a:effectLst/>
                <a:latin typeface="Times New Roman" panose="02020603050405020304" pitchFamily="18" charset="0"/>
              </a:rPr>
              <a:t>. A anulabilidade não tem efeito antes de julgada por sentença</a:t>
            </a:r>
            <a:r>
              <a:rPr lang="pt-BR" b="0" i="0" dirty="0">
                <a:solidFill>
                  <a:srgbClr val="000000"/>
                </a:solidFill>
                <a:effectLst/>
                <a:latin typeface="Times New Roman" panose="02020603050405020304" pitchFamily="18" charset="0"/>
              </a:rPr>
              <a:t>, </a:t>
            </a:r>
            <a:r>
              <a:rPr lang="pt-BR" b="1" i="0" dirty="0">
                <a:solidFill>
                  <a:srgbClr val="000000"/>
                </a:solidFill>
                <a:effectLst/>
                <a:latin typeface="Times New Roman" panose="02020603050405020304" pitchFamily="18" charset="0"/>
              </a:rPr>
              <a:t>nem se pronuncia de ofício</a:t>
            </a:r>
            <a:r>
              <a:rPr lang="pt-BR" b="0" i="0" dirty="0">
                <a:solidFill>
                  <a:srgbClr val="000000"/>
                </a:solidFill>
                <a:effectLst/>
                <a:latin typeface="Times New Roman" panose="02020603050405020304" pitchFamily="18" charset="0"/>
              </a:rPr>
              <a:t>; </a:t>
            </a:r>
            <a:r>
              <a:rPr lang="pt-BR" b="1" i="0" dirty="0">
                <a:solidFill>
                  <a:srgbClr val="000000"/>
                </a:solidFill>
                <a:effectLst/>
                <a:latin typeface="Times New Roman" panose="02020603050405020304" pitchFamily="18" charset="0"/>
              </a:rPr>
              <a:t>só os interessados a podem alegar</a:t>
            </a:r>
            <a:r>
              <a:rPr lang="pt-BR" b="0" i="0" dirty="0">
                <a:solidFill>
                  <a:srgbClr val="000000"/>
                </a:solidFill>
                <a:effectLst/>
                <a:latin typeface="Times New Roman" panose="02020603050405020304" pitchFamily="18" charset="0"/>
              </a:rPr>
              <a:t>, e aproveita exclusivamente aos que a alegarem, salvo o caso de solidariedade ou indivisibilidade.</a:t>
            </a:r>
          </a:p>
          <a:p>
            <a:pPr algn="l"/>
            <a:r>
              <a:rPr lang="pt-BR" b="0" i="0" dirty="0">
                <a:solidFill>
                  <a:srgbClr val="000000"/>
                </a:solidFill>
                <a:effectLst/>
                <a:latin typeface="Times New Roman" panose="02020603050405020304" pitchFamily="18" charset="0"/>
              </a:rPr>
              <a:t>Art. 178. É de </a:t>
            </a:r>
            <a:r>
              <a:rPr lang="pt-BR" b="1" i="0" dirty="0">
                <a:solidFill>
                  <a:srgbClr val="000000"/>
                </a:solidFill>
                <a:effectLst/>
                <a:latin typeface="Times New Roman" panose="02020603050405020304" pitchFamily="18" charset="0"/>
              </a:rPr>
              <a:t>quatro anos </a:t>
            </a:r>
            <a:r>
              <a:rPr lang="pt-BR" b="0" i="0" dirty="0">
                <a:solidFill>
                  <a:srgbClr val="000000"/>
                </a:solidFill>
                <a:effectLst/>
                <a:latin typeface="Times New Roman" panose="02020603050405020304" pitchFamily="18" charset="0"/>
              </a:rPr>
              <a:t>o prazo de decadência para pleitear-se a anulação do negócio jurídico, contado:</a:t>
            </a:r>
          </a:p>
          <a:p>
            <a:pPr algn="l"/>
            <a:r>
              <a:rPr lang="pt-BR" b="0" i="0" dirty="0">
                <a:solidFill>
                  <a:srgbClr val="000000"/>
                </a:solidFill>
                <a:effectLst/>
                <a:latin typeface="Times New Roman" panose="02020603050405020304" pitchFamily="18" charset="0"/>
              </a:rPr>
              <a:t>I - no caso de coação, do dia em que ela cessar;</a:t>
            </a:r>
          </a:p>
          <a:p>
            <a:pPr algn="l"/>
            <a:r>
              <a:rPr lang="pt-BR" b="0" i="0" dirty="0">
                <a:solidFill>
                  <a:srgbClr val="000000"/>
                </a:solidFill>
                <a:effectLst/>
                <a:latin typeface="Times New Roman" panose="02020603050405020304" pitchFamily="18" charset="0"/>
              </a:rPr>
              <a:t>II - no de erro, dolo, fraude contra credores, estado de perigo ou lesão, do dia em que se realizou o negócio jurídico;</a:t>
            </a:r>
          </a:p>
          <a:p>
            <a:pPr algn="l"/>
            <a:r>
              <a:rPr lang="pt-BR" b="0" i="0" dirty="0">
                <a:solidFill>
                  <a:srgbClr val="000000"/>
                </a:solidFill>
                <a:effectLst/>
                <a:latin typeface="Times New Roman" panose="02020603050405020304" pitchFamily="18" charset="0"/>
              </a:rPr>
              <a:t>III - no </a:t>
            </a:r>
            <a:r>
              <a:rPr lang="pt-BR" b="1" i="0" dirty="0">
                <a:solidFill>
                  <a:srgbClr val="000000"/>
                </a:solidFill>
                <a:effectLst/>
                <a:latin typeface="Times New Roman" panose="02020603050405020304" pitchFamily="18" charset="0"/>
              </a:rPr>
              <a:t>de atos de incapazes</a:t>
            </a:r>
            <a:r>
              <a:rPr lang="pt-BR" b="0" i="0" dirty="0">
                <a:solidFill>
                  <a:srgbClr val="000000"/>
                </a:solidFill>
                <a:effectLst/>
                <a:latin typeface="Times New Roman" panose="02020603050405020304" pitchFamily="18" charset="0"/>
              </a:rPr>
              <a:t>, do dia em que cessar a incapacidade.</a:t>
            </a:r>
          </a:p>
          <a:p>
            <a:pPr algn="l"/>
            <a:r>
              <a:rPr lang="pt-BR" b="0" i="0" dirty="0">
                <a:solidFill>
                  <a:srgbClr val="000000"/>
                </a:solidFill>
                <a:effectLst/>
                <a:latin typeface="Times New Roman" panose="02020603050405020304" pitchFamily="18" charset="0"/>
              </a:rPr>
              <a:t>Art. 179. Quando a lei dispuser que determinado ato é anulável, sem estabelecer prazo para pleitear-se a anulação, será este de </a:t>
            </a:r>
            <a:r>
              <a:rPr lang="pt-BR" b="1" i="0" dirty="0">
                <a:solidFill>
                  <a:srgbClr val="000000"/>
                </a:solidFill>
                <a:effectLst/>
                <a:latin typeface="Times New Roman" panose="02020603050405020304" pitchFamily="18" charset="0"/>
              </a:rPr>
              <a:t>dois anos</a:t>
            </a:r>
            <a:r>
              <a:rPr lang="pt-BR" b="0" i="0" dirty="0">
                <a:solidFill>
                  <a:srgbClr val="000000"/>
                </a:solidFill>
                <a:effectLst/>
                <a:latin typeface="Times New Roman" panose="02020603050405020304" pitchFamily="18" charset="0"/>
              </a:rPr>
              <a:t>, a contar da data da conclusão do ato.</a:t>
            </a:r>
          </a:p>
          <a:p>
            <a:pPr algn="l"/>
            <a:r>
              <a:rPr lang="pt-BR" b="0" i="0" dirty="0">
                <a:solidFill>
                  <a:srgbClr val="000000"/>
                </a:solidFill>
                <a:effectLst/>
                <a:latin typeface="Times New Roman" panose="02020603050405020304" pitchFamily="18" charset="0"/>
              </a:rPr>
              <a:t>Art. 180. O menor, </a:t>
            </a:r>
            <a:r>
              <a:rPr lang="pt-BR" b="1" i="0" dirty="0">
                <a:solidFill>
                  <a:srgbClr val="000000"/>
                </a:solidFill>
                <a:effectLst/>
                <a:latin typeface="Times New Roman" panose="02020603050405020304" pitchFamily="18" charset="0"/>
              </a:rPr>
              <a:t>entre dezesseis e dezoito anos</a:t>
            </a:r>
            <a:r>
              <a:rPr lang="pt-BR" b="0" i="0" dirty="0">
                <a:solidFill>
                  <a:srgbClr val="000000"/>
                </a:solidFill>
                <a:effectLst/>
                <a:latin typeface="Times New Roman" panose="02020603050405020304" pitchFamily="18" charset="0"/>
              </a:rPr>
              <a:t>, não pode, para eximir-se de uma obrigação, invocar a sua idade se dolosamente a ocultou quando inquirido pela outra parte, ou se, no ato de obrigar-se, declarou-se maior.</a:t>
            </a:r>
          </a:p>
          <a:p>
            <a:pPr marL="0" indent="0" algn="l">
              <a:buNone/>
            </a:pPr>
            <a:endParaRPr lang="pt-BR" b="0" i="0" dirty="0">
              <a:solidFill>
                <a:srgbClr val="000000"/>
              </a:solidFill>
              <a:effectLst/>
              <a:latin typeface="Times New Roman" panose="02020603050405020304" pitchFamily="18" charset="0"/>
            </a:endParaRPr>
          </a:p>
          <a:p>
            <a:pPr algn="l"/>
            <a:endParaRPr lang="pt-BR" sz="1800" b="1"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14841036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Invalidade e princípio da conservação dos negócios jurídico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dirty="0">
                <a:solidFill>
                  <a:srgbClr val="000000"/>
                </a:solidFill>
                <a:latin typeface="Times New Roman" panose="02020603050405020304" pitchFamily="18" charset="0"/>
              </a:rPr>
              <a:t>O negócio anulável pode ser convalidado; o negócio nulo, não. Ainda assim, é possível preservar a vontade das partes em alguns casos.</a:t>
            </a:r>
          </a:p>
          <a:p>
            <a:pPr algn="l"/>
            <a:r>
              <a:rPr lang="pt-BR" b="1" i="0" dirty="0">
                <a:solidFill>
                  <a:srgbClr val="000000"/>
                </a:solidFill>
                <a:effectLst/>
                <a:latin typeface="Times New Roman" panose="02020603050405020304" pitchFamily="18" charset="0"/>
              </a:rPr>
              <a:t>Conversão substancial</a:t>
            </a:r>
            <a:r>
              <a:rPr lang="pt-BR" b="0" i="0" dirty="0">
                <a:solidFill>
                  <a:srgbClr val="000000"/>
                </a:solidFill>
                <a:effectLst/>
                <a:latin typeface="Times New Roman" panose="02020603050405020304" pitchFamily="18" charset="0"/>
              </a:rPr>
              <a:t>: “Art. 170. Se, porém, o negócio jurídico nulo contiver os requisitos de outro, subsistirá este quando o fim a que visavam as partes permitir supor que o teriam querido, se houvessem previsto a nulidade”. Exemplo: instrumento particular de compra e venda convertido em promessa de compra e venda.</a:t>
            </a:r>
          </a:p>
          <a:p>
            <a:pPr algn="l"/>
            <a:endParaRPr lang="pt-BR" sz="1800" b="1"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86327479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Invalidade e princípio da conservação dos negócios jurídico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92500"/>
          </a:bodyPr>
          <a:lstStyle/>
          <a:p>
            <a:pPr algn="l"/>
            <a:r>
              <a:rPr lang="pt-BR" b="1" dirty="0">
                <a:solidFill>
                  <a:srgbClr val="000000"/>
                </a:solidFill>
                <a:latin typeface="Times New Roman" panose="02020603050405020304" pitchFamily="18" charset="0"/>
              </a:rPr>
              <a:t>Conversão formal</a:t>
            </a:r>
            <a:r>
              <a:rPr lang="pt-BR" dirty="0">
                <a:solidFill>
                  <a:srgbClr val="000000"/>
                </a:solidFill>
                <a:latin typeface="Times New Roman" panose="02020603050405020304" pitchFamily="18" charset="0"/>
              </a:rPr>
              <a:t>: “</a:t>
            </a:r>
            <a:r>
              <a:rPr lang="pt-BR" b="0" i="0" dirty="0">
                <a:solidFill>
                  <a:srgbClr val="000000"/>
                </a:solidFill>
                <a:effectLst/>
                <a:latin typeface="Times New Roman" panose="02020603050405020304" pitchFamily="18" charset="0"/>
              </a:rPr>
              <a:t>Art. 183. A invalidade do instrumento não induz a do negócio jurídico sempre que este puder provar-se por outro meio”. Ex.: a irregularidade de um título de crédito não afeta o negócio jurídico subjacente a ele, que poderá, inclusive, ser provado por esse instrumento viciado. </a:t>
            </a:r>
            <a:endParaRPr lang="pt-BR" sz="1800" b="1" dirty="0">
              <a:solidFill>
                <a:srgbClr val="000000"/>
              </a:solidFill>
              <a:latin typeface="Times New Roman" panose="02020603050405020304" pitchFamily="18" charset="0"/>
            </a:endParaRPr>
          </a:p>
          <a:p>
            <a:pPr algn="l"/>
            <a:r>
              <a:rPr lang="pt-BR" sz="1800" b="1" i="0" dirty="0">
                <a:solidFill>
                  <a:srgbClr val="000000"/>
                </a:solidFill>
                <a:effectLst/>
                <a:latin typeface="Times New Roman" panose="02020603050405020304" pitchFamily="18" charset="0"/>
              </a:rPr>
              <a:t>Redução do negócio jurídico: “</a:t>
            </a:r>
            <a:r>
              <a:rPr lang="pt-BR" b="0" i="0" dirty="0">
                <a:solidFill>
                  <a:srgbClr val="000000"/>
                </a:solidFill>
                <a:effectLst/>
                <a:latin typeface="Times New Roman" panose="02020603050405020304" pitchFamily="18" charset="0"/>
              </a:rPr>
              <a:t>Art. 184. </a:t>
            </a:r>
            <a:r>
              <a:rPr lang="pt-BR" b="1" i="0" dirty="0">
                <a:solidFill>
                  <a:srgbClr val="000000"/>
                </a:solidFill>
                <a:effectLst/>
                <a:latin typeface="Times New Roman" panose="02020603050405020304" pitchFamily="18" charset="0"/>
              </a:rPr>
              <a:t>Respeitada a intenção das partes, </a:t>
            </a:r>
            <a:r>
              <a:rPr lang="pt-BR" b="0" i="0" dirty="0">
                <a:solidFill>
                  <a:srgbClr val="000000"/>
                </a:solidFill>
                <a:effectLst/>
                <a:latin typeface="Times New Roman" panose="02020603050405020304" pitchFamily="18" charset="0"/>
              </a:rPr>
              <a:t>a invalidade parcial de um negócio jurídico não o prejudicará na parte válida</a:t>
            </a:r>
            <a:r>
              <a:rPr lang="pt-BR" b="1" i="0" dirty="0">
                <a:solidFill>
                  <a:srgbClr val="000000"/>
                </a:solidFill>
                <a:effectLst/>
                <a:latin typeface="Times New Roman" panose="02020603050405020304" pitchFamily="18" charset="0"/>
              </a:rPr>
              <a:t>, se esta for separável</a:t>
            </a:r>
            <a:r>
              <a:rPr lang="pt-BR" b="0" i="0" dirty="0">
                <a:solidFill>
                  <a:srgbClr val="000000"/>
                </a:solidFill>
                <a:effectLst/>
                <a:latin typeface="Times New Roman" panose="02020603050405020304" pitchFamily="18" charset="0"/>
              </a:rPr>
              <a:t>; a invalidade </a:t>
            </a:r>
            <a:r>
              <a:rPr lang="pt-BR" b="1" i="0" dirty="0">
                <a:solidFill>
                  <a:srgbClr val="000000"/>
                </a:solidFill>
                <a:effectLst/>
                <a:latin typeface="Times New Roman" panose="02020603050405020304" pitchFamily="18" charset="0"/>
              </a:rPr>
              <a:t>da obrigação principal implica a das obrigações acessórias</a:t>
            </a:r>
            <a:r>
              <a:rPr lang="pt-BR" b="0" i="0" dirty="0">
                <a:solidFill>
                  <a:srgbClr val="000000"/>
                </a:solidFill>
                <a:effectLst/>
                <a:latin typeface="Times New Roman" panose="02020603050405020304" pitchFamily="18" charset="0"/>
              </a:rPr>
              <a:t>, mas </a:t>
            </a:r>
            <a:r>
              <a:rPr lang="pt-BR" b="1" i="0" dirty="0">
                <a:solidFill>
                  <a:srgbClr val="000000"/>
                </a:solidFill>
                <a:effectLst/>
                <a:latin typeface="Times New Roman" panose="02020603050405020304" pitchFamily="18" charset="0"/>
              </a:rPr>
              <a:t>a destas não induz a da obrigação principal</a:t>
            </a:r>
            <a:r>
              <a:rPr lang="pt-BR" b="0" i="0" dirty="0">
                <a:solidFill>
                  <a:srgbClr val="000000"/>
                </a:solidFill>
                <a:effectLst/>
                <a:latin typeface="Times New Roman" panose="02020603050405020304" pitchFamily="18" charset="0"/>
              </a:rPr>
              <a:t>”. </a:t>
            </a:r>
            <a:r>
              <a:rPr lang="pt-BR" dirty="0">
                <a:solidFill>
                  <a:srgbClr val="000000"/>
                </a:solidFill>
                <a:latin typeface="Times New Roman" panose="02020603050405020304" pitchFamily="18" charset="0"/>
              </a:rPr>
              <a:t>Já entendeu o STJ que a nulidade do contrato de agiotagem somente torna inválidos os juros; não, porém, a obrigação principal de devolver o valor emprestado. </a:t>
            </a:r>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0880627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Noções básicas de prescrição e decadência</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1" i="0" dirty="0">
                <a:solidFill>
                  <a:srgbClr val="000000"/>
                </a:solidFill>
                <a:effectLst/>
                <a:latin typeface="Times New Roman" panose="02020603050405020304" pitchFamily="18" charset="0"/>
              </a:rPr>
              <a:t>Direito subjetivo (pretensão): </a:t>
            </a:r>
            <a:r>
              <a:rPr lang="pt-BR" i="0" dirty="0">
                <a:solidFill>
                  <a:srgbClr val="000000"/>
                </a:solidFill>
                <a:effectLst/>
                <a:latin typeface="Times New Roman" panose="02020603050405020304" pitchFamily="18" charset="0"/>
              </a:rPr>
              <a:t>poder jurídico de exigir uma prestação de alguém. Ex. direito de </a:t>
            </a:r>
            <a:r>
              <a:rPr lang="pt-BR" dirty="0">
                <a:solidFill>
                  <a:srgbClr val="000000"/>
                </a:solidFill>
                <a:latin typeface="Times New Roman" panose="02020603050405020304" pitchFamily="18" charset="0"/>
              </a:rPr>
              <a:t>exigir o pagamento de uma dívida de R$100.000,00.</a:t>
            </a:r>
            <a:endParaRPr lang="pt-BR" b="1" i="0" dirty="0">
              <a:solidFill>
                <a:srgbClr val="000000"/>
              </a:solidFill>
              <a:effectLst/>
              <a:latin typeface="Times New Roman" panose="02020603050405020304" pitchFamily="18" charset="0"/>
            </a:endParaRPr>
          </a:p>
          <a:p>
            <a:pPr algn="l"/>
            <a:r>
              <a:rPr lang="pt-BR" b="1" dirty="0">
                <a:solidFill>
                  <a:srgbClr val="000000"/>
                </a:solidFill>
                <a:latin typeface="Times New Roman" panose="02020603050405020304" pitchFamily="18" charset="0"/>
              </a:rPr>
              <a:t>Direito potestativo</a:t>
            </a:r>
            <a:r>
              <a:rPr lang="pt-BR" dirty="0">
                <a:solidFill>
                  <a:srgbClr val="000000"/>
                </a:solidFill>
                <a:latin typeface="Times New Roman" panose="02020603050405020304" pitchFamily="18" charset="0"/>
              </a:rPr>
              <a:t>: poder jurídico de interferir na esfera jurídica de terceiro independentemente de sua vontade. Não há dever de prestação por parte do terceiro, mas simples estado de sujeição. Ex. direito de se divorciar.</a:t>
            </a: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4488397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Noções básicas de prescrição e decadência</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92500" lnSpcReduction="20000"/>
          </a:bodyPr>
          <a:lstStyle/>
          <a:p>
            <a:pPr algn="l"/>
            <a:r>
              <a:rPr lang="pt-BR" dirty="0">
                <a:solidFill>
                  <a:srgbClr val="000000"/>
                </a:solidFill>
                <a:latin typeface="Times New Roman" panose="02020603050405020304" pitchFamily="18" charset="0"/>
              </a:rPr>
              <a:t>A prescrição é a extinção da pretensão após o decurso do prazo previsto em lei. Se não houver prazo expresso, 10 anos. Há poucos casos de imprescritibilidade (dano ambiental, violação a direitos humanos durante a ditadura civil-militar, danos ao erário provocados por ações dolosas de improbidade). Apesar da divergência doutrinária, de acordo com a lei, a prescrição extingue a pretensão (não o direito ou a ação). </a:t>
            </a:r>
          </a:p>
          <a:p>
            <a:pPr algn="l"/>
            <a:r>
              <a:rPr lang="pt-BR" b="0" i="0" dirty="0">
                <a:solidFill>
                  <a:srgbClr val="000000"/>
                </a:solidFill>
                <a:effectLst/>
                <a:latin typeface="Times New Roman" panose="02020603050405020304" pitchFamily="18" charset="0"/>
              </a:rPr>
              <a:t>A decadência é a extinç</a:t>
            </a:r>
            <a:r>
              <a:rPr lang="pt-BR" dirty="0">
                <a:solidFill>
                  <a:srgbClr val="000000"/>
                </a:solidFill>
                <a:latin typeface="Times New Roman" panose="02020603050405020304" pitchFamily="18" charset="0"/>
              </a:rPr>
              <a:t>ão do direito potestativo após o decurso do prazo previsto em lei. Se não houver prazo expresso, o direito potestativo pode ser exercido a qualquer tempo</a:t>
            </a: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Prescrição extintiva x prescrição aquisitiva?</a:t>
            </a:r>
          </a:p>
          <a:p>
            <a:pPr algn="l"/>
            <a:r>
              <a:rPr lang="pt-BR" dirty="0">
                <a:solidFill>
                  <a:srgbClr val="000000"/>
                </a:solidFill>
                <a:latin typeface="Times New Roman" panose="02020603050405020304" pitchFamily="18" charset="0"/>
              </a:rPr>
              <a:t>Teoria da </a:t>
            </a:r>
            <a:r>
              <a:rPr lang="pt-BR" dirty="0" err="1">
                <a:solidFill>
                  <a:srgbClr val="000000"/>
                </a:solidFill>
                <a:latin typeface="Times New Roman" panose="02020603050405020304" pitchFamily="18" charset="0"/>
              </a:rPr>
              <a:t>actio</a:t>
            </a:r>
            <a:r>
              <a:rPr lang="pt-BR" dirty="0">
                <a:solidFill>
                  <a:srgbClr val="000000"/>
                </a:solidFill>
                <a:latin typeface="Times New Roman" panose="02020603050405020304" pitchFamily="18" charset="0"/>
              </a:rPr>
              <a:t> nata e o termo inicial da prescrição: STJ costuma utilizá-la. Risco à segurança jurídica? Julgado recente sobre o termo inicial da ação de petição de herança não a aplicou. </a:t>
            </a:r>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3184769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Noções básicas de prescrição e decadência</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dirty="0">
                <a:solidFill>
                  <a:srgbClr val="000000"/>
                </a:solidFill>
                <a:latin typeface="Times New Roman" panose="02020603050405020304" pitchFamily="18" charset="0"/>
              </a:rPr>
              <a:t>AGNELO AMORIM:</a:t>
            </a:r>
          </a:p>
          <a:p>
            <a:pPr marL="0" indent="0" algn="l">
              <a:buNone/>
            </a:pPr>
            <a:r>
              <a:rPr lang="pt-BR" dirty="0">
                <a:solidFill>
                  <a:srgbClr val="000000"/>
                </a:solidFill>
                <a:latin typeface="Times New Roman" panose="02020603050405020304" pitchFamily="18" charset="0"/>
              </a:rPr>
              <a:t>Ações perpétuas – natureza declaratória; direito potestativo sem prazo decadencial</a:t>
            </a:r>
          </a:p>
          <a:p>
            <a:pPr marL="0" indent="0" algn="l">
              <a:buNone/>
            </a:pPr>
            <a:r>
              <a:rPr lang="pt-BR" b="0" i="0" dirty="0">
                <a:solidFill>
                  <a:srgbClr val="000000"/>
                </a:solidFill>
                <a:effectLst/>
                <a:latin typeface="Times New Roman" panose="02020603050405020304" pitchFamily="18" charset="0"/>
              </a:rPr>
              <a:t>Prescrição – ações condenatórias (busca-se a condenação do réu a cumprir uma prestação)</a:t>
            </a:r>
          </a:p>
          <a:p>
            <a:pPr marL="0" indent="0" algn="l">
              <a:buNone/>
            </a:pPr>
            <a:r>
              <a:rPr lang="pt-BR" dirty="0">
                <a:solidFill>
                  <a:srgbClr val="000000"/>
                </a:solidFill>
                <a:latin typeface="Times New Roman" panose="02020603050405020304" pitchFamily="18" charset="0"/>
              </a:rPr>
              <a:t>Decadência – ações constitutivas com prazo decadencial previsto em lei</a:t>
            </a:r>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77569366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prescrição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191. A renúncia da prescrição pode ser expressa ou tácita, e só valerá, sendo feita, sem prejuízo de terceiro, depois que a prescrição se consumar; tácita é a renúncia quando se presume de fatos do interessado, incompatíveis com a prescrição.</a:t>
            </a:r>
          </a:p>
          <a:p>
            <a:pPr algn="l"/>
            <a:r>
              <a:rPr lang="pt-BR" b="0" i="0" dirty="0">
                <a:solidFill>
                  <a:srgbClr val="000000"/>
                </a:solidFill>
                <a:effectLst/>
                <a:latin typeface="Times New Roman" panose="02020603050405020304" pitchFamily="18" charset="0"/>
              </a:rPr>
              <a:t>Art. 192. Os prazos de prescrição não podem ser alterados por acordo das partes.</a:t>
            </a:r>
          </a:p>
          <a:p>
            <a:pPr algn="l"/>
            <a:r>
              <a:rPr lang="pt-BR" b="0" i="0" dirty="0">
                <a:solidFill>
                  <a:srgbClr val="000000"/>
                </a:solidFill>
                <a:effectLst/>
                <a:latin typeface="Times New Roman" panose="02020603050405020304" pitchFamily="18" charset="0"/>
              </a:rPr>
              <a:t>Art. 193. A prescrição pode ser alegada em qualquer grau de jurisdição, pela parte a quem aproveita.</a:t>
            </a: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13988892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Prescrição – causas impeditivas E SUSPENSIVAS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197. Não corre a prescrição:</a:t>
            </a:r>
          </a:p>
          <a:p>
            <a:pPr algn="l"/>
            <a:r>
              <a:rPr lang="pt-BR" b="0" i="0" dirty="0">
                <a:solidFill>
                  <a:srgbClr val="000000"/>
                </a:solidFill>
                <a:effectLst/>
                <a:latin typeface="Times New Roman" panose="02020603050405020304" pitchFamily="18" charset="0"/>
              </a:rPr>
              <a:t>I - entre os cônjuges, na constância da sociedade conjugal;</a:t>
            </a:r>
          </a:p>
          <a:p>
            <a:pPr algn="l"/>
            <a:r>
              <a:rPr lang="pt-BR" b="0" i="0" dirty="0">
                <a:solidFill>
                  <a:srgbClr val="000000"/>
                </a:solidFill>
                <a:effectLst/>
                <a:latin typeface="Times New Roman" panose="02020603050405020304" pitchFamily="18" charset="0"/>
              </a:rPr>
              <a:t>II - entre ascendentes e descendentes, durante o poder familiar;</a:t>
            </a:r>
          </a:p>
          <a:p>
            <a:pPr algn="l"/>
            <a:r>
              <a:rPr lang="pt-BR" b="0" i="0" dirty="0">
                <a:solidFill>
                  <a:srgbClr val="000000"/>
                </a:solidFill>
                <a:effectLst/>
                <a:latin typeface="Times New Roman" panose="02020603050405020304" pitchFamily="18" charset="0"/>
              </a:rPr>
              <a:t>III - entre tutelados ou curatelados e seus tutores ou curadores, durante a tutela ou curatela.</a:t>
            </a: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46200090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Prescrição – causas impeditivas E SUSPENSIVAS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198. Também não corre a prescrição:</a:t>
            </a:r>
          </a:p>
          <a:p>
            <a:pPr algn="l"/>
            <a:r>
              <a:rPr lang="pt-BR" b="0" i="0" dirty="0">
                <a:solidFill>
                  <a:srgbClr val="000000"/>
                </a:solidFill>
                <a:effectLst/>
                <a:latin typeface="Times New Roman" panose="02020603050405020304" pitchFamily="18" charset="0"/>
              </a:rPr>
              <a:t>I - contra os incapazes de que trata o art. 3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a:t>
            </a:r>
          </a:p>
          <a:p>
            <a:pPr algn="l"/>
            <a:r>
              <a:rPr lang="pt-BR" b="0" i="0" dirty="0">
                <a:solidFill>
                  <a:srgbClr val="000000"/>
                </a:solidFill>
                <a:effectLst/>
                <a:latin typeface="Times New Roman" panose="02020603050405020304" pitchFamily="18" charset="0"/>
              </a:rPr>
              <a:t>II - contra os ausentes do País em serviço público da União, dos Estados ou dos Municípios;</a:t>
            </a:r>
          </a:p>
          <a:p>
            <a:pPr algn="l"/>
            <a:r>
              <a:rPr lang="pt-BR" b="0" i="0" dirty="0">
                <a:solidFill>
                  <a:srgbClr val="000000"/>
                </a:solidFill>
                <a:effectLst/>
                <a:latin typeface="Times New Roman" panose="02020603050405020304" pitchFamily="18" charset="0"/>
              </a:rPr>
              <a:t>III - contra os que se acharem servindo nas Forças Armadas, em tempo de guerra.</a:t>
            </a: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279927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just"/>
            <a:r>
              <a:rPr lang="pt-BR" b="0" i="0" dirty="0">
                <a:effectLst/>
                <a:latin typeface="Arial" panose="020B0604020202020204" pitchFamily="34" charset="0"/>
                <a:hlinkClick r:id="rId2"/>
              </a:rPr>
              <a:t>Art. 1.783-A. </a:t>
            </a:r>
            <a:r>
              <a:rPr lang="pt-BR" b="0" i="0" dirty="0">
                <a:solidFill>
                  <a:srgbClr val="000000"/>
                </a:solidFill>
                <a:effectLst/>
                <a:latin typeface="Arial" panose="020B0604020202020204" pitchFamily="34" charset="0"/>
              </a:rPr>
              <a:t>A </a:t>
            </a:r>
            <a:r>
              <a:rPr lang="pt-BR" b="1" i="0" dirty="0">
                <a:solidFill>
                  <a:srgbClr val="000000"/>
                </a:solidFill>
                <a:effectLst/>
                <a:latin typeface="Arial" panose="020B0604020202020204" pitchFamily="34" charset="0"/>
              </a:rPr>
              <a:t>tomada de decisão apoiada </a:t>
            </a:r>
            <a:r>
              <a:rPr lang="pt-BR" b="0" i="0" dirty="0">
                <a:solidFill>
                  <a:srgbClr val="000000"/>
                </a:solidFill>
                <a:effectLst/>
                <a:latin typeface="Arial" panose="020B0604020202020204" pitchFamily="34" charset="0"/>
              </a:rPr>
              <a:t>é o processo pelo qual a pessoa com deficiência elege pelo menos 2 (duas) pessoas </a:t>
            </a:r>
            <a:r>
              <a:rPr lang="pt-BR" b="0" i="0" dirty="0" err="1">
                <a:solidFill>
                  <a:srgbClr val="000000"/>
                </a:solidFill>
                <a:effectLst/>
                <a:latin typeface="Arial" panose="020B0604020202020204" pitchFamily="34" charset="0"/>
              </a:rPr>
              <a:t>idôneas</a:t>
            </a:r>
            <a:r>
              <a:rPr lang="pt-BR" b="0" i="0" dirty="0">
                <a:solidFill>
                  <a:srgbClr val="000000"/>
                </a:solidFill>
                <a:effectLst/>
                <a:latin typeface="Arial" panose="020B0604020202020204" pitchFamily="34" charset="0"/>
              </a:rPr>
              <a:t>, com as quais mantenha vínculos e que gozem de sua confiança, para prestar-lhe apoio na tomada de decisão sobre atos da vida civil, fornecendo-lhes os elementos e </a:t>
            </a:r>
            <a:r>
              <a:rPr lang="pt-BR" b="0" i="0" dirty="0" err="1">
                <a:solidFill>
                  <a:srgbClr val="000000"/>
                </a:solidFill>
                <a:effectLst/>
                <a:latin typeface="Arial" panose="020B0604020202020204" pitchFamily="34" charset="0"/>
              </a:rPr>
              <a:t>informações</a:t>
            </a:r>
            <a:r>
              <a:rPr lang="pt-BR" b="0" i="0" dirty="0">
                <a:solidFill>
                  <a:srgbClr val="000000"/>
                </a:solidFill>
                <a:effectLst/>
                <a:latin typeface="Arial" panose="020B0604020202020204" pitchFamily="34" charset="0"/>
              </a:rPr>
              <a:t> necessários para que possa exercer sua capacidade.</a:t>
            </a:r>
            <a:endParaRPr lang="pt-BR" b="0" i="0" dirty="0">
              <a:solidFill>
                <a:srgbClr val="333333"/>
              </a:solidFill>
              <a:effectLst/>
              <a:latin typeface="Roboto" panose="02000000000000000000" pitchFamily="2" charset="0"/>
            </a:endParaRPr>
          </a:p>
        </p:txBody>
      </p:sp>
    </p:spTree>
    <p:extLst>
      <p:ext uri="{BB962C8B-B14F-4D97-AF65-F5344CB8AC3E}">
        <p14:creationId xmlns:p14="http://schemas.microsoft.com/office/powerpoint/2010/main" val="405944155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Prescrição – causas impeditivas E SUSPENSIVAS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199. Não corre igualmente a prescrição:</a:t>
            </a:r>
          </a:p>
          <a:p>
            <a:pPr algn="l"/>
            <a:r>
              <a:rPr lang="pt-BR" b="0" i="0" dirty="0">
                <a:solidFill>
                  <a:srgbClr val="000000"/>
                </a:solidFill>
                <a:effectLst/>
                <a:latin typeface="Times New Roman" panose="02020603050405020304" pitchFamily="18" charset="0"/>
              </a:rPr>
              <a:t>I - pendendo condição suspensiva;</a:t>
            </a:r>
          </a:p>
          <a:p>
            <a:pPr algn="l"/>
            <a:r>
              <a:rPr lang="pt-BR" b="0" i="0" dirty="0">
                <a:solidFill>
                  <a:srgbClr val="000000"/>
                </a:solidFill>
                <a:effectLst/>
                <a:latin typeface="Times New Roman" panose="02020603050405020304" pitchFamily="18" charset="0"/>
              </a:rPr>
              <a:t>II - não estando vencido o prazo;</a:t>
            </a:r>
          </a:p>
          <a:p>
            <a:pPr algn="l"/>
            <a:r>
              <a:rPr lang="pt-BR" b="0" i="0" dirty="0">
                <a:solidFill>
                  <a:srgbClr val="000000"/>
                </a:solidFill>
                <a:effectLst/>
                <a:latin typeface="Times New Roman" panose="02020603050405020304" pitchFamily="18" charset="0"/>
              </a:rPr>
              <a:t>III - pendendo ação de evicção.</a:t>
            </a: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56279403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Prescrição – causas impeditivas E SUSPENSIVAS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200. Quando a ação se originar de fato que deva ser apurado no juízo criminal, não correrá a prescrição antes da respectiva sentença definitiva.</a:t>
            </a:r>
          </a:p>
          <a:p>
            <a:pPr algn="l"/>
            <a:r>
              <a:rPr lang="pt-BR" b="0" i="0" dirty="0">
                <a:solidFill>
                  <a:srgbClr val="000000"/>
                </a:solidFill>
                <a:effectLst/>
                <a:latin typeface="Times New Roman" panose="02020603050405020304" pitchFamily="18" charset="0"/>
              </a:rPr>
              <a:t>Art. 201. Suspensa a prescrição em favor de um dos credores solidários, só aproveitam os outros se a obrigação for indivisível.</a:t>
            </a: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64582153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Prescrição – causas interruptivas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85000" lnSpcReduction="10000"/>
          </a:bodyPr>
          <a:lstStyle/>
          <a:p>
            <a:pPr algn="l"/>
            <a:r>
              <a:rPr lang="pt-BR" b="0" i="0" dirty="0">
                <a:solidFill>
                  <a:srgbClr val="000000"/>
                </a:solidFill>
                <a:effectLst/>
                <a:latin typeface="Times New Roman" panose="02020603050405020304" pitchFamily="18" charset="0"/>
              </a:rPr>
              <a:t>Art. 202. A interrupção da prescrição, que somente poderá ocorrer uma vez, dar-se-á:</a:t>
            </a:r>
          </a:p>
          <a:p>
            <a:pPr algn="l"/>
            <a:r>
              <a:rPr lang="pt-BR" b="0" i="0" dirty="0">
                <a:solidFill>
                  <a:srgbClr val="000000"/>
                </a:solidFill>
                <a:effectLst/>
                <a:latin typeface="Times New Roman" panose="02020603050405020304" pitchFamily="18" charset="0"/>
              </a:rPr>
              <a:t>I - por </a:t>
            </a:r>
            <a:r>
              <a:rPr lang="pt-BR" b="1" i="0" dirty="0">
                <a:solidFill>
                  <a:srgbClr val="000000"/>
                </a:solidFill>
                <a:effectLst/>
                <a:latin typeface="Times New Roman" panose="02020603050405020304" pitchFamily="18" charset="0"/>
              </a:rPr>
              <a:t>despacho do juiz, mesmo incompetente</a:t>
            </a:r>
            <a:r>
              <a:rPr lang="pt-BR" b="0" i="0" dirty="0">
                <a:solidFill>
                  <a:srgbClr val="000000"/>
                </a:solidFill>
                <a:effectLst/>
                <a:latin typeface="Times New Roman" panose="02020603050405020304" pitchFamily="18" charset="0"/>
              </a:rPr>
              <a:t>, que ordenar a citação, se o interessado a promover no prazo e na forma da lei processual;</a:t>
            </a:r>
          </a:p>
          <a:p>
            <a:pPr algn="l"/>
            <a:r>
              <a:rPr lang="pt-BR" b="0" i="0" dirty="0">
                <a:solidFill>
                  <a:srgbClr val="000000"/>
                </a:solidFill>
                <a:effectLst/>
                <a:latin typeface="Times New Roman" panose="02020603050405020304" pitchFamily="18" charset="0"/>
              </a:rPr>
              <a:t>II - por </a:t>
            </a:r>
            <a:r>
              <a:rPr lang="pt-BR" b="1" i="0" dirty="0">
                <a:solidFill>
                  <a:srgbClr val="000000"/>
                </a:solidFill>
                <a:effectLst/>
                <a:latin typeface="Times New Roman" panose="02020603050405020304" pitchFamily="18" charset="0"/>
              </a:rPr>
              <a:t>protesto</a:t>
            </a:r>
            <a:r>
              <a:rPr lang="pt-BR" b="0" i="0" dirty="0">
                <a:solidFill>
                  <a:srgbClr val="000000"/>
                </a:solidFill>
                <a:effectLst/>
                <a:latin typeface="Times New Roman" panose="02020603050405020304" pitchFamily="18" charset="0"/>
              </a:rPr>
              <a:t>, nas condições do inciso antecedente;</a:t>
            </a:r>
          </a:p>
          <a:p>
            <a:pPr algn="l"/>
            <a:r>
              <a:rPr lang="pt-BR" b="0" i="0" dirty="0">
                <a:solidFill>
                  <a:srgbClr val="000000"/>
                </a:solidFill>
                <a:effectLst/>
                <a:latin typeface="Times New Roman" panose="02020603050405020304" pitchFamily="18" charset="0"/>
              </a:rPr>
              <a:t>III - por protesto cambial;</a:t>
            </a:r>
          </a:p>
          <a:p>
            <a:pPr algn="l"/>
            <a:r>
              <a:rPr lang="pt-BR" b="0" i="0" dirty="0">
                <a:solidFill>
                  <a:srgbClr val="000000"/>
                </a:solidFill>
                <a:effectLst/>
                <a:latin typeface="Times New Roman" panose="02020603050405020304" pitchFamily="18" charset="0"/>
              </a:rPr>
              <a:t>IV - pela apresentação do título de crédito em juízo de inventário ou em concurso de credores;</a:t>
            </a:r>
          </a:p>
          <a:p>
            <a:pPr algn="l"/>
            <a:r>
              <a:rPr lang="pt-BR" b="0" i="0" dirty="0">
                <a:solidFill>
                  <a:srgbClr val="000000"/>
                </a:solidFill>
                <a:effectLst/>
                <a:latin typeface="Times New Roman" panose="02020603050405020304" pitchFamily="18" charset="0"/>
              </a:rPr>
              <a:t>V - por </a:t>
            </a:r>
            <a:r>
              <a:rPr lang="pt-BR" b="1" i="0" dirty="0">
                <a:solidFill>
                  <a:srgbClr val="000000"/>
                </a:solidFill>
                <a:effectLst/>
                <a:latin typeface="Times New Roman" panose="02020603050405020304" pitchFamily="18" charset="0"/>
              </a:rPr>
              <a:t>qualquer ato judicial que constitua em mora </a:t>
            </a:r>
            <a:r>
              <a:rPr lang="pt-BR" b="0" i="0" dirty="0">
                <a:solidFill>
                  <a:srgbClr val="000000"/>
                </a:solidFill>
                <a:effectLst/>
                <a:latin typeface="Times New Roman" panose="02020603050405020304" pitchFamily="18" charset="0"/>
              </a:rPr>
              <a:t>o devedor;</a:t>
            </a:r>
          </a:p>
          <a:p>
            <a:pPr algn="l"/>
            <a:r>
              <a:rPr lang="pt-BR" b="0" i="0" dirty="0">
                <a:solidFill>
                  <a:srgbClr val="000000"/>
                </a:solidFill>
                <a:effectLst/>
                <a:latin typeface="Times New Roman" panose="02020603050405020304" pitchFamily="18" charset="0"/>
              </a:rPr>
              <a:t>VI - por qualquer ato inequívoco, ainda que extrajudicial, que importe reconhecimento do direito pelo devedor.</a:t>
            </a: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4086234133"/>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Prescrição – causas interruptivas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Cuidado: notificação extrajudicial não interrompe a prescrição</a:t>
            </a:r>
          </a:p>
          <a:p>
            <a:pPr algn="l"/>
            <a:r>
              <a:rPr lang="pt-BR" b="0" i="0" dirty="0">
                <a:solidFill>
                  <a:srgbClr val="000000"/>
                </a:solidFill>
                <a:effectLst/>
                <a:latin typeface="Times New Roman" panose="02020603050405020304" pitchFamily="18" charset="0"/>
              </a:rPr>
              <a:t>Art. 240. A citação válida, ainda quando ordenada por juízo incompetente, induz litispendência, torna litigiosa a coisa e constitui em mora o devedor, ressalvado o disposto nos </a:t>
            </a:r>
            <a:r>
              <a:rPr lang="pt-BR" b="0" i="0" dirty="0" err="1">
                <a:solidFill>
                  <a:srgbClr val="000000"/>
                </a:solidFill>
                <a:effectLst/>
                <a:latin typeface="Times New Roman" panose="02020603050405020304" pitchFamily="18" charset="0"/>
              </a:rPr>
              <a:t>arts</a:t>
            </a:r>
            <a:r>
              <a:rPr lang="pt-BR" b="0" i="0" dirty="0">
                <a:solidFill>
                  <a:srgbClr val="000000"/>
                </a:solidFill>
                <a:effectLst/>
                <a:latin typeface="Times New Roman" panose="02020603050405020304" pitchFamily="18" charset="0"/>
              </a:rPr>
              <a:t>. 397 e 398 da Lei nº 10.406, de 10 de janeiro de 2002 (Código Civil) </a:t>
            </a:r>
            <a:endParaRPr lang="pt-BR" dirty="0">
              <a:solidFill>
                <a:srgbClr val="000000"/>
              </a:solidFill>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 1º A interrupção da prescrição, operada pelo despacho que ordena a citação, ainda que proferido por juízo incompetente, retroagirá à data de propositura da ação.</a:t>
            </a:r>
          </a:p>
          <a:p>
            <a:pPr algn="l"/>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22426427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Prescrição – PRAZO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lnSpcReduction="10000"/>
          </a:bodyPr>
          <a:lstStyle/>
          <a:p>
            <a:pPr algn="l"/>
            <a:r>
              <a:rPr lang="pt-BR" b="0" i="0" dirty="0">
                <a:solidFill>
                  <a:srgbClr val="000000"/>
                </a:solidFill>
                <a:effectLst/>
                <a:latin typeface="Times New Roman" panose="02020603050405020304" pitchFamily="18" charset="0"/>
              </a:rPr>
              <a:t>Art. 205. A prescrição ocorre em dez anos, quando a lei não lhe haja fixado prazo menor.</a:t>
            </a:r>
          </a:p>
          <a:p>
            <a:pPr algn="l"/>
            <a:r>
              <a:rPr lang="pt-BR" dirty="0">
                <a:solidFill>
                  <a:srgbClr val="000000"/>
                </a:solidFill>
                <a:latin typeface="Times New Roman" panose="02020603050405020304" pitchFamily="18" charset="0"/>
              </a:rPr>
              <a:t>Pretensão de reparação civil extracontratual: 3 anos; contratual: 10 anos; </a:t>
            </a:r>
            <a:r>
              <a:rPr lang="pt-BR" dirty="0" err="1">
                <a:solidFill>
                  <a:srgbClr val="000000"/>
                </a:solidFill>
                <a:latin typeface="Times New Roman" panose="02020603050405020304" pitchFamily="18" charset="0"/>
              </a:rPr>
              <a:t>consumeirista</a:t>
            </a:r>
            <a:r>
              <a:rPr lang="pt-BR" dirty="0">
                <a:solidFill>
                  <a:srgbClr val="000000"/>
                </a:solidFill>
                <a:latin typeface="Times New Roman" panose="02020603050405020304" pitchFamily="18" charset="0"/>
              </a:rPr>
              <a:t>: 5 anos. </a:t>
            </a:r>
          </a:p>
          <a:p>
            <a:pPr algn="l"/>
            <a:r>
              <a:rPr lang="pt-BR" b="0" i="0" dirty="0">
                <a:solidFill>
                  <a:srgbClr val="000000"/>
                </a:solidFill>
                <a:effectLst/>
                <a:latin typeface="Times New Roman" panose="02020603050405020304" pitchFamily="18" charset="0"/>
              </a:rPr>
              <a:t>Teoria da </a:t>
            </a:r>
            <a:r>
              <a:rPr lang="pt-BR" b="0" i="1" dirty="0" err="1">
                <a:solidFill>
                  <a:srgbClr val="000000"/>
                </a:solidFill>
                <a:effectLst/>
                <a:latin typeface="Times New Roman" panose="02020603050405020304" pitchFamily="18" charset="0"/>
              </a:rPr>
              <a:t>actio</a:t>
            </a:r>
            <a:r>
              <a:rPr lang="pt-BR" b="0" i="1" dirty="0">
                <a:solidFill>
                  <a:srgbClr val="000000"/>
                </a:solidFill>
                <a:effectLst/>
                <a:latin typeface="Times New Roman" panose="02020603050405020304" pitchFamily="18" charset="0"/>
              </a:rPr>
              <a:t> nata</a:t>
            </a:r>
            <a:endParaRPr lang="pt-BR" b="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Art. 206-A. A prescrição intercorrente observará o mesmo prazo de prescrição da pretensão, observadas as causas de </a:t>
            </a:r>
            <a:r>
              <a:rPr lang="pt-BR" sz="1800" b="0" i="0" dirty="0">
                <a:effectLst/>
                <a:latin typeface="Arial" panose="020B0604020202020204" pitchFamily="34" charset="0"/>
              </a:rPr>
              <a:t>impedimento, de suspensão e de interrupção da prescrição previstas neste Código e observado o disposto no </a:t>
            </a:r>
            <a:r>
              <a:rPr lang="pt-BR" sz="1800" b="0" i="0" dirty="0">
                <a:effectLst/>
                <a:latin typeface="Arial" panose="020B0604020202020204" pitchFamily="34" charset="0"/>
                <a:hlinkClick r:id="rId2">
                  <a:extLst>
                    <a:ext uri="{A12FA001-AC4F-418D-AE19-62706E023703}">
                      <ahyp:hlinkClr xmlns:ahyp="http://schemas.microsoft.com/office/drawing/2018/hyperlinkcolor" val="tx"/>
                    </a:ext>
                  </a:extLst>
                </a:hlinkClick>
              </a:rPr>
              <a:t>art. 921 da Lei nº 13.105, de 16 de março de 2015 </a:t>
            </a:r>
            <a:r>
              <a:rPr lang="pt-BR" sz="1800" b="0" i="0" dirty="0">
                <a:effectLst/>
                <a:latin typeface="Arial" panose="020B0604020202020204" pitchFamily="34" charset="0"/>
              </a:rPr>
              <a:t>(Código de Processo Civil).   </a:t>
            </a:r>
            <a:r>
              <a:rPr lang="pt-BR" sz="1800" b="0" i="0" dirty="0">
                <a:effectLst/>
                <a:latin typeface="Arial" panose="020B0604020202020204" pitchFamily="34" charset="0"/>
                <a:hlinkClick r:id="rId3">
                  <a:extLst>
                    <a:ext uri="{A12FA001-AC4F-418D-AE19-62706E023703}">
                      <ahyp:hlinkClr xmlns:ahyp="http://schemas.microsoft.com/office/drawing/2018/hyperlinkcolor" val="tx"/>
                    </a:ext>
                  </a:extLst>
                </a:hlinkClick>
              </a:rPr>
              <a:t>(Redação dada pela Lei nº 14.382, de 2022)</a:t>
            </a:r>
            <a:endParaRPr lang="pt-BR" b="0" i="0" dirty="0">
              <a:effectLst/>
              <a:latin typeface="Times New Roman" panose="02020603050405020304" pitchFamily="18" charset="0"/>
            </a:endParaRPr>
          </a:p>
        </p:txBody>
      </p:sp>
    </p:spTree>
    <p:extLst>
      <p:ext uri="{BB962C8B-B14F-4D97-AF65-F5344CB8AC3E}">
        <p14:creationId xmlns:p14="http://schemas.microsoft.com/office/powerpoint/2010/main" val="142098650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DECADÊNCIA</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207. Salvo disposição legal em contrário, não se aplicam à decadência as normas que impedem, suspendem ou interrompem a prescrição.</a:t>
            </a:r>
          </a:p>
          <a:p>
            <a:pPr algn="l"/>
            <a:r>
              <a:rPr lang="pt-BR" b="0" i="0" dirty="0">
                <a:solidFill>
                  <a:srgbClr val="000000"/>
                </a:solidFill>
                <a:effectLst/>
                <a:latin typeface="Times New Roman" panose="02020603050405020304" pitchFamily="18" charset="0"/>
              </a:rPr>
              <a:t>Art. 208. Aplica-se à decadência o disposto nos </a:t>
            </a:r>
            <a:r>
              <a:rPr lang="pt-BR" b="0" i="0" dirty="0" err="1">
                <a:solidFill>
                  <a:srgbClr val="000000"/>
                </a:solidFill>
                <a:effectLst/>
                <a:latin typeface="Times New Roman" panose="02020603050405020304" pitchFamily="18" charset="0"/>
              </a:rPr>
              <a:t>arts</a:t>
            </a:r>
            <a:r>
              <a:rPr lang="pt-BR" b="0" i="0" dirty="0">
                <a:solidFill>
                  <a:srgbClr val="000000"/>
                </a:solidFill>
                <a:effectLst/>
                <a:latin typeface="Times New Roman" panose="02020603050405020304" pitchFamily="18" charset="0"/>
              </a:rPr>
              <a:t>. 195 e 198, inciso I.</a:t>
            </a:r>
          </a:p>
          <a:p>
            <a:pPr algn="l"/>
            <a:r>
              <a:rPr lang="pt-BR" b="0" i="0" dirty="0">
                <a:solidFill>
                  <a:srgbClr val="000000"/>
                </a:solidFill>
                <a:effectLst/>
                <a:latin typeface="Times New Roman" panose="02020603050405020304" pitchFamily="18" charset="0"/>
              </a:rPr>
              <a:t>Art. 209. É nula a renúncia à decadência fixada em lei.</a:t>
            </a:r>
          </a:p>
          <a:p>
            <a:pPr algn="l"/>
            <a:r>
              <a:rPr lang="pt-BR" b="0" i="0" dirty="0">
                <a:solidFill>
                  <a:srgbClr val="000000"/>
                </a:solidFill>
                <a:effectLst/>
                <a:latin typeface="Times New Roman" panose="02020603050405020304" pitchFamily="18" charset="0"/>
              </a:rPr>
              <a:t>Art. 210. Deve o juiz, de ofício, conhecer da decadência, quando estabelecida por lei.</a:t>
            </a:r>
          </a:p>
          <a:p>
            <a:pPr algn="l"/>
            <a:r>
              <a:rPr lang="pt-BR" b="0" i="0" dirty="0">
                <a:solidFill>
                  <a:srgbClr val="000000"/>
                </a:solidFill>
                <a:effectLst/>
                <a:latin typeface="Times New Roman" panose="02020603050405020304" pitchFamily="18" charset="0"/>
              </a:rPr>
              <a:t>Art. 211. Se a decadência for convencional, a parte a quem aproveita pode alegá-la em qualquer grau de jurisdição, mas o juiz não pode suprir a alegação.</a:t>
            </a:r>
          </a:p>
        </p:txBody>
      </p:sp>
    </p:spTree>
    <p:extLst>
      <p:ext uri="{BB962C8B-B14F-4D97-AF65-F5344CB8AC3E}">
        <p14:creationId xmlns:p14="http://schemas.microsoft.com/office/powerpoint/2010/main" val="216049968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UNIÃO ESTÁVEL (AULAS 1 E 2)</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92500" lnSpcReduction="20000"/>
          </a:bodyPr>
          <a:lstStyle/>
          <a:p>
            <a:pPr marL="0" indent="0">
              <a:buNone/>
            </a:pPr>
            <a:r>
              <a:rPr lang="pt-BR" b="1" dirty="0"/>
              <a:t>Thiago </a:t>
            </a:r>
            <a:r>
              <a:rPr lang="pt-BR" dirty="0"/>
              <a:t>Pedro </a:t>
            </a:r>
            <a:r>
              <a:rPr lang="pt-BR" b="1" dirty="0"/>
              <a:t>Pagliuca </a:t>
            </a:r>
            <a:r>
              <a:rPr lang="pt-BR" dirty="0"/>
              <a:t>dos Santos</a:t>
            </a:r>
          </a:p>
          <a:p>
            <a:r>
              <a:rPr lang="pt-BR" i="1" dirty="0"/>
              <a:t>Doutor em Direito Penal (USP)</a:t>
            </a:r>
          </a:p>
          <a:p>
            <a:r>
              <a:rPr lang="pt-BR" i="1" dirty="0"/>
              <a:t>Doutorando em Direito Civil (PUC/SP)</a:t>
            </a:r>
          </a:p>
          <a:p>
            <a:r>
              <a:rPr lang="pt-BR" i="1" dirty="0"/>
              <a:t>Mestre em Direito Penal (USP)</a:t>
            </a:r>
          </a:p>
          <a:p>
            <a:r>
              <a:rPr lang="pt-BR" i="1" dirty="0"/>
              <a:t>Especialista em Direito de Família e em Direito Registral</a:t>
            </a:r>
          </a:p>
          <a:p>
            <a:r>
              <a:rPr lang="pt-BR" i="1" dirty="0"/>
              <a:t>Juiz de Direito (TJ/SP)</a:t>
            </a:r>
          </a:p>
          <a:p>
            <a:r>
              <a:rPr lang="pt-BR" i="1" dirty="0" err="1"/>
              <a:t>Ex-Defensor</a:t>
            </a:r>
            <a:r>
              <a:rPr lang="pt-BR" i="1" dirty="0"/>
              <a:t> Público (DPE/RS e DPE/SP)</a:t>
            </a:r>
          </a:p>
          <a:p>
            <a:r>
              <a:rPr lang="pt-BR" i="1" dirty="0"/>
              <a:t>Ex-Professor da Faculdade de Direito de São Bernardo </a:t>
            </a:r>
          </a:p>
          <a:p>
            <a:pPr marL="0" indent="0">
              <a:buNone/>
            </a:pPr>
            <a:endParaRPr lang="pt-BR" dirty="0"/>
          </a:p>
        </p:txBody>
      </p:sp>
    </p:spTree>
    <p:extLst>
      <p:ext uri="{BB962C8B-B14F-4D97-AF65-F5344CB8AC3E}">
        <p14:creationId xmlns:p14="http://schemas.microsoft.com/office/powerpoint/2010/main" val="198022622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HISTÓRICO</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92500" lnSpcReduction="20000"/>
          </a:bodyPr>
          <a:lstStyle/>
          <a:p>
            <a:pPr marL="0" indent="0">
              <a:buNone/>
            </a:pPr>
            <a:endParaRPr lang="pt-BR" sz="1800" dirty="0">
              <a:solidFill>
                <a:srgbClr val="000000"/>
              </a:solidFill>
              <a:effectLst/>
              <a:latin typeface="Times New Roman" panose="02020603050405020304" pitchFamily="18" charset="0"/>
              <a:ea typeface="Calibri" panose="020F0502020204030204" pitchFamily="34" charset="0"/>
            </a:endParaRPr>
          </a:p>
          <a:p>
            <a:r>
              <a:rPr lang="pt-BR" sz="1800" dirty="0">
                <a:solidFill>
                  <a:srgbClr val="000000"/>
                </a:solidFill>
                <a:effectLst/>
                <a:latin typeface="Times New Roman" panose="02020603050405020304" pitchFamily="18" charset="0"/>
                <a:ea typeface="Calibri" panose="020F0502020204030204" pitchFamily="34" charset="0"/>
              </a:rPr>
              <a:t>Súmula 380 do Supremo Tribunal Federal, editada em 12/05/1964: “</a:t>
            </a:r>
            <a:r>
              <a:rPr lang="pt-BR" sz="1800" i="1" dirty="0">
                <a:solidFill>
                  <a:srgbClr val="000000"/>
                </a:solidFill>
                <a:effectLst/>
                <a:latin typeface="Times New Roman" panose="02020603050405020304" pitchFamily="18" charset="0"/>
                <a:ea typeface="Calibri" panose="020F0502020204030204" pitchFamily="34" charset="0"/>
              </a:rPr>
              <a:t>Comprovada a existência de sociedade de fato entre os concubinos, é cabível a sua dissolução judicial, com a partilha do patrimônio adquirido pelo esforço comum.</a:t>
            </a:r>
            <a:r>
              <a:rPr lang="pt-BR" sz="1800" dirty="0">
                <a:solidFill>
                  <a:srgbClr val="000000"/>
                </a:solidFill>
                <a:effectLst/>
                <a:latin typeface="Times New Roman" panose="02020603050405020304" pitchFamily="18" charset="0"/>
                <a:ea typeface="Calibri" panose="020F0502020204030204" pitchFamily="34" charset="0"/>
              </a:rPr>
              <a:t>”</a:t>
            </a:r>
          </a:p>
          <a:p>
            <a:r>
              <a:rPr lang="pt-BR" sz="1800" dirty="0">
                <a:solidFill>
                  <a:srgbClr val="000000"/>
                </a:solidFill>
                <a:latin typeface="Times New Roman" panose="02020603050405020304" pitchFamily="18" charset="0"/>
              </a:rPr>
              <a:t>Concubinato: puro e impuro (espúrio)</a:t>
            </a:r>
          </a:p>
          <a:p>
            <a:r>
              <a:rPr lang="pt-BR" sz="1800" dirty="0">
                <a:solidFill>
                  <a:srgbClr val="000000"/>
                </a:solidFill>
                <a:latin typeface="Times New Roman" panose="02020603050405020304" pitchFamily="18" charset="0"/>
              </a:rPr>
              <a:t>Concubinato impuro: adulterino e incestuoso</a:t>
            </a:r>
          </a:p>
          <a:p>
            <a:r>
              <a:rPr lang="pt-BR" sz="1800" dirty="0">
                <a:latin typeface="Times New Roman" panose="02020603050405020304" pitchFamily="18" charset="0"/>
                <a:ea typeface="Calibri" panose="020F0502020204030204" pitchFamily="34" charset="0"/>
              </a:rPr>
              <a:t>A</a:t>
            </a:r>
            <a:r>
              <a:rPr lang="pt-BR" sz="1800" dirty="0">
                <a:effectLst/>
                <a:latin typeface="Times New Roman" panose="02020603050405020304" pitchFamily="18" charset="0"/>
                <a:ea typeface="Calibri" panose="020F0502020204030204" pitchFamily="34" charset="0"/>
              </a:rPr>
              <a:t>rt. 226, §3º da Constituição Federal: “</a:t>
            </a:r>
            <a:r>
              <a:rPr lang="pt-BR" sz="1800" i="1" dirty="0">
                <a:solidFill>
                  <a:srgbClr val="000000"/>
                </a:solidFill>
                <a:effectLst/>
                <a:latin typeface="Times New Roman" panose="02020603050405020304" pitchFamily="18" charset="0"/>
                <a:ea typeface="Calibri" panose="020F0502020204030204" pitchFamily="34" charset="0"/>
              </a:rPr>
              <a:t>Para efeito da proteção do Estado, é reconhecida a união estável entre o homem e a mulher como entidade familiar, devendo a lei facilitar sua conversão em casamento.</a:t>
            </a:r>
            <a:r>
              <a:rPr lang="pt-BR" sz="1800" dirty="0">
                <a:solidFill>
                  <a:srgbClr val="000000"/>
                </a:solidFill>
                <a:effectLst/>
                <a:latin typeface="Times New Roman" panose="02020603050405020304" pitchFamily="18" charset="0"/>
                <a:ea typeface="Calibri" panose="020F0502020204030204" pitchFamily="34" charset="0"/>
              </a:rPr>
              <a:t>”</a:t>
            </a:r>
          </a:p>
          <a:p>
            <a:r>
              <a:rPr lang="pt-BR" sz="1800" dirty="0">
                <a:solidFill>
                  <a:srgbClr val="000000"/>
                </a:solidFill>
                <a:latin typeface="Times New Roman" panose="02020603050405020304" pitchFamily="18" charset="0"/>
                <a:ea typeface="Calibri" panose="020F0502020204030204" pitchFamily="34" charset="0"/>
              </a:rPr>
              <a:t>Lei 8.971/94: prazo de 5 anos (exceto se houver filhos), direito de meação (desde que se trate de bem adquirido com esforço comum do casal) e direito sucessório </a:t>
            </a:r>
          </a:p>
          <a:p>
            <a:endParaRPr lang="pt-BR" sz="1800" dirty="0">
              <a:solidFill>
                <a:srgbClr val="000000"/>
              </a:solidFill>
              <a:latin typeface="Times New Roman" panose="02020603050405020304" pitchFamily="18" charset="0"/>
            </a:endParaRPr>
          </a:p>
          <a:p>
            <a:endParaRPr lang="pt-BR" dirty="0"/>
          </a:p>
        </p:txBody>
      </p:sp>
    </p:spTree>
    <p:extLst>
      <p:ext uri="{BB962C8B-B14F-4D97-AF65-F5344CB8AC3E}">
        <p14:creationId xmlns:p14="http://schemas.microsoft.com/office/powerpoint/2010/main" val="164982684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a:t>
            </a:r>
            <a:r>
              <a:rPr lang="pt-BR" sz="3200" dirty="0">
                <a:solidFill>
                  <a:srgbClr val="000000"/>
                </a:solidFill>
                <a:effectLst/>
                <a:latin typeface="Times New Roman" panose="02020603050405020304" pitchFamily="18" charset="0"/>
                <a:ea typeface="Calibri" panose="020F0502020204030204" pitchFamily="34" charset="0"/>
              </a:rPr>
              <a:t>Lei 9.278/96</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lnSpcReduction="10000"/>
          </a:bodyPr>
          <a:lstStyle/>
          <a:p>
            <a:pPr marL="0" indent="0">
              <a:buNone/>
            </a:pPr>
            <a:endParaRPr lang="pt-BR" sz="1800" dirty="0">
              <a:solidFill>
                <a:srgbClr val="000000"/>
              </a:solidFill>
              <a:effectLst/>
              <a:latin typeface="Times New Roman" panose="02020603050405020304" pitchFamily="18" charset="0"/>
              <a:ea typeface="Calibri" panose="020F0502020204030204" pitchFamily="34" charset="0"/>
            </a:endParaRPr>
          </a:p>
          <a:p>
            <a:r>
              <a:rPr lang="pt-BR" sz="1800" dirty="0">
                <a:solidFill>
                  <a:srgbClr val="000000"/>
                </a:solidFill>
                <a:effectLst/>
                <a:latin typeface="Times New Roman" panose="02020603050405020304" pitchFamily="18" charset="0"/>
                <a:ea typeface="Calibri" panose="020F0502020204030204" pitchFamily="34" charset="0"/>
              </a:rPr>
              <a:t>Não há necessidade de prazo mínimo;</a:t>
            </a:r>
          </a:p>
          <a:p>
            <a:r>
              <a:rPr lang="pt-BR" sz="1800" dirty="0">
                <a:solidFill>
                  <a:srgbClr val="000000"/>
                </a:solidFill>
                <a:latin typeface="Times New Roman" panose="02020603050405020304" pitchFamily="18" charset="0"/>
                <a:ea typeface="Calibri" panose="020F0502020204030204" pitchFamily="34" charset="0"/>
              </a:rPr>
              <a:t>D</a:t>
            </a:r>
            <a:r>
              <a:rPr lang="pt-BR" sz="1800" dirty="0">
                <a:solidFill>
                  <a:srgbClr val="000000"/>
                </a:solidFill>
                <a:effectLst/>
                <a:latin typeface="Times New Roman" panose="02020603050405020304" pitchFamily="18" charset="0"/>
                <a:ea typeface="Calibri" panose="020F0502020204030204" pitchFamily="34" charset="0"/>
              </a:rPr>
              <a:t>ireito de meação </a:t>
            </a:r>
            <a:r>
              <a:rPr lang="pt-BR" sz="1800" dirty="0">
                <a:effectLst/>
                <a:latin typeface="Times New Roman" panose="02020603050405020304" pitchFamily="18" charset="0"/>
                <a:ea typeface="Calibri" panose="020F0502020204030204" pitchFamily="34" charset="0"/>
              </a:rPr>
              <a:t>“</a:t>
            </a:r>
            <a:r>
              <a:rPr lang="pt-BR" sz="1800" i="1" dirty="0">
                <a:effectLst/>
                <a:latin typeface="Times New Roman" panose="02020603050405020304" pitchFamily="18" charset="0"/>
                <a:ea typeface="Calibri" panose="020F0502020204030204" pitchFamily="34" charset="0"/>
              </a:rPr>
              <a:t>em condomínio e em partes iguais, salvo estipulação contrária em contrato escrito</a:t>
            </a:r>
            <a:r>
              <a:rPr lang="pt-BR" sz="1800" dirty="0">
                <a:effectLst/>
                <a:latin typeface="Times New Roman" panose="02020603050405020304" pitchFamily="18" charset="0"/>
                <a:ea typeface="Calibri" panose="020F0502020204030204" pitchFamily="34" charset="0"/>
              </a:rPr>
              <a:t>” (art. 5º);</a:t>
            </a:r>
          </a:p>
          <a:p>
            <a:r>
              <a:rPr lang="pt-BR" sz="1800" dirty="0">
                <a:latin typeface="Times New Roman" panose="02020603050405020304" pitchFamily="18" charset="0"/>
                <a:ea typeface="Calibri" panose="020F0502020204030204" pitchFamily="34" charset="0"/>
              </a:rPr>
              <a:t>C</a:t>
            </a:r>
            <a:r>
              <a:rPr lang="pt-BR" sz="1800" dirty="0">
                <a:effectLst/>
                <a:latin typeface="Times New Roman" panose="02020603050405020304" pitchFamily="18" charset="0"/>
                <a:ea typeface="Calibri" panose="020F0502020204030204" pitchFamily="34" charset="0"/>
              </a:rPr>
              <a:t>ontratualização da relação;</a:t>
            </a:r>
          </a:p>
          <a:p>
            <a:r>
              <a:rPr lang="pt-BR" sz="1800" dirty="0">
                <a:latin typeface="Times New Roman" panose="02020603050405020304" pitchFamily="18" charset="0"/>
                <a:ea typeface="Calibri" panose="020F0502020204030204" pitchFamily="34" charset="0"/>
              </a:rPr>
              <a:t>D</a:t>
            </a:r>
            <a:r>
              <a:rPr lang="pt-BR" sz="1800" dirty="0">
                <a:effectLst/>
                <a:latin typeface="Times New Roman" panose="02020603050405020304" pitchFamily="18" charset="0"/>
                <a:ea typeface="Calibri" panose="020F0502020204030204" pitchFamily="34" charset="0"/>
              </a:rPr>
              <a:t>ireito de habitação;</a:t>
            </a:r>
          </a:p>
          <a:p>
            <a:r>
              <a:rPr lang="pt-BR" sz="1800" dirty="0">
                <a:latin typeface="Times New Roman" panose="02020603050405020304" pitchFamily="18" charset="0"/>
                <a:ea typeface="Calibri" panose="020F0502020204030204" pitchFamily="34" charset="0"/>
              </a:rPr>
              <a:t>P</a:t>
            </a:r>
            <a:r>
              <a:rPr lang="pt-BR" sz="1800" dirty="0">
                <a:effectLst/>
                <a:latin typeface="Times New Roman" panose="02020603050405020304" pitchFamily="18" charset="0"/>
                <a:ea typeface="Calibri" panose="020F0502020204030204" pitchFamily="34" charset="0"/>
              </a:rPr>
              <a:t>ossibilidade de conversão em casamento diretamente no RCPN;</a:t>
            </a:r>
          </a:p>
          <a:p>
            <a:r>
              <a:rPr lang="pt-BR" sz="1800" dirty="0">
                <a:latin typeface="Times New Roman" panose="02020603050405020304" pitchFamily="18" charset="0"/>
                <a:ea typeface="Calibri" panose="020F0502020204030204" pitchFamily="34" charset="0"/>
              </a:rPr>
              <a:t>C</a:t>
            </a:r>
            <a:r>
              <a:rPr lang="pt-BR" sz="1800" dirty="0">
                <a:effectLst/>
                <a:latin typeface="Times New Roman" panose="02020603050405020304" pitchFamily="18" charset="0"/>
                <a:ea typeface="Calibri" panose="020F0502020204030204" pitchFamily="34" charset="0"/>
              </a:rPr>
              <a:t>ompetência da vara de família</a:t>
            </a:r>
            <a:endParaRPr lang="pt-BR" sz="1800" dirty="0">
              <a:solidFill>
                <a:srgbClr val="000000"/>
              </a:solidFill>
              <a:effectLst/>
              <a:latin typeface="Times New Roman" panose="02020603050405020304" pitchFamily="18" charset="0"/>
              <a:ea typeface="Calibri" panose="020F0502020204030204" pitchFamily="34" charset="0"/>
            </a:endParaRPr>
          </a:p>
          <a:p>
            <a:endParaRPr lang="pt-BR" sz="1800" dirty="0">
              <a:solidFill>
                <a:srgbClr val="000000"/>
              </a:solidFill>
              <a:latin typeface="Times New Roman" panose="02020603050405020304" pitchFamily="18" charset="0"/>
            </a:endParaRPr>
          </a:p>
          <a:p>
            <a:endParaRPr lang="pt-BR" dirty="0"/>
          </a:p>
        </p:txBody>
      </p:sp>
    </p:spTree>
    <p:extLst>
      <p:ext uri="{BB962C8B-B14F-4D97-AF65-F5344CB8AC3E}">
        <p14:creationId xmlns:p14="http://schemas.microsoft.com/office/powerpoint/2010/main" val="418954900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a:t>
            </a:r>
            <a:r>
              <a:rPr lang="pt-BR" sz="3200" dirty="0">
                <a:solidFill>
                  <a:srgbClr val="000000"/>
                </a:solidFill>
                <a:effectLst/>
                <a:latin typeface="Times New Roman" panose="02020603050405020304" pitchFamily="18" charset="0"/>
                <a:ea typeface="Calibri" panose="020F0502020204030204" pitchFamily="34" charset="0"/>
              </a:rPr>
              <a:t>CÓDIGO CIVIL DE 2002 – </a:t>
            </a:r>
            <a:r>
              <a:rPr lang="pt-BR" sz="3200" dirty="0" err="1">
                <a:solidFill>
                  <a:srgbClr val="000000"/>
                </a:solidFill>
                <a:effectLst/>
                <a:latin typeface="Times New Roman" panose="02020603050405020304" pitchFamily="18" charset="0"/>
                <a:ea typeface="Calibri" panose="020F0502020204030204" pitchFamily="34" charset="0"/>
              </a:rPr>
              <a:t>arts</a:t>
            </a:r>
            <a:r>
              <a:rPr lang="pt-BR" sz="3200" dirty="0">
                <a:solidFill>
                  <a:srgbClr val="000000"/>
                </a:solidFill>
                <a:effectLst/>
                <a:latin typeface="Times New Roman" panose="02020603050405020304" pitchFamily="18" charset="0"/>
                <a:ea typeface="Calibri" panose="020F0502020204030204" pitchFamily="34" charset="0"/>
              </a:rPr>
              <a:t>. 1.723 a 1.727</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55000" lnSpcReduction="20000"/>
          </a:bodyPr>
          <a:lstStyle/>
          <a:p>
            <a:pPr marL="0" indent="0">
              <a:buNone/>
            </a:pPr>
            <a:endParaRPr lang="pt-BR" sz="1800" dirty="0">
              <a:solidFill>
                <a:srgbClr val="000000"/>
              </a:solidFill>
              <a:effectLst/>
              <a:latin typeface="Times New Roman" panose="02020603050405020304" pitchFamily="18" charset="0"/>
              <a:ea typeface="Calibri" panose="020F0502020204030204" pitchFamily="34" charset="0"/>
            </a:endParaRP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 reconhecem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como entidade familiar a união estável entre o homem e a mulher, configurada na convivência pública, contínua e duradoura e estabelecida com o objetivo de constituição de família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(b) impedem a configuração da união estável caso os companheiros ostentem impedimento matrimonial (constituindo-se, nesse caso, o chamado “concubinato”, outrora denominado “concubinato impuro”), abrindo, no entanto, importante exceção, ao permitir que a pessoa casada com terceiro pode contrair união estável se estiver separada de fato ou judicialmente; </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(c) destacam que as causas suspensivas do casamento não impedem a caracterização da união estável; </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 preveem os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deveres de lealdade, respeito e assistência, e de guarda, sustento e educação dos filhos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(e) esclarecem que, salvo a existência de contrato escrito, aplica-se aos conviventes o regime da comunhão parcial de bens; </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(f) permitem a conversão da união estável em casamento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mediante pedido dos companheiros ao juiz</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800" dirty="0">
              <a:solidFill>
                <a:srgbClr val="000000"/>
              </a:solidFill>
              <a:effectLst/>
              <a:latin typeface="Times New Roman" panose="02020603050405020304" pitchFamily="18" charset="0"/>
              <a:ea typeface="Calibri" panose="020F0502020204030204" pitchFamily="34" charset="0"/>
            </a:endParaRPr>
          </a:p>
          <a:p>
            <a:endParaRPr lang="pt-BR" sz="1800" dirty="0">
              <a:solidFill>
                <a:srgbClr val="000000"/>
              </a:solidFill>
              <a:latin typeface="Times New Roman" panose="02020603050405020304" pitchFamily="18" charset="0"/>
            </a:endParaRPr>
          </a:p>
          <a:p>
            <a:endParaRPr lang="pt-BR" dirty="0"/>
          </a:p>
        </p:txBody>
      </p:sp>
    </p:spTree>
    <p:extLst>
      <p:ext uri="{BB962C8B-B14F-4D97-AF65-F5344CB8AC3E}">
        <p14:creationId xmlns:p14="http://schemas.microsoft.com/office/powerpoint/2010/main" val="2983526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algn="just"/>
            <a:r>
              <a:rPr lang="pt-BR" b="0" i="0" dirty="0">
                <a:solidFill>
                  <a:srgbClr val="333333"/>
                </a:solidFill>
                <a:effectLst/>
                <a:latin typeface="Roboto" panose="02000000000000000000" pitchFamily="2" charset="0"/>
              </a:rPr>
              <a:t>Depois do Estatuto da Pessoa com Deficiência (Lei nº 13.146/2015), que alterou os </a:t>
            </a:r>
            <a:r>
              <a:rPr lang="pt-BR" b="0" i="0" dirty="0" err="1">
                <a:solidFill>
                  <a:srgbClr val="333333"/>
                </a:solidFill>
                <a:effectLst/>
                <a:latin typeface="Roboto" panose="02000000000000000000" pitchFamily="2" charset="0"/>
              </a:rPr>
              <a:t>arts</a:t>
            </a:r>
            <a:r>
              <a:rPr lang="pt-BR" b="0" i="0" dirty="0">
                <a:solidFill>
                  <a:srgbClr val="333333"/>
                </a:solidFill>
                <a:effectLst/>
                <a:latin typeface="Roboto" panose="02000000000000000000" pitchFamily="2" charset="0"/>
              </a:rPr>
              <a:t>. 3º e 4º do Código Civil, não é mais possível declarar como absolutamente incapaz o maior de 16 anos que, em razão de enfermidade permanente, encontra-se inapto para gerir sua pessoa e administrar seus bens de modo voluntário e consciente.</a:t>
            </a:r>
            <a:br>
              <a:rPr lang="pt-BR" dirty="0"/>
            </a:br>
            <a:r>
              <a:rPr lang="pt-BR" b="0" i="0" dirty="0">
                <a:solidFill>
                  <a:srgbClr val="333333"/>
                </a:solidFill>
                <a:effectLst/>
                <a:latin typeface="Roboto" panose="02000000000000000000" pitchFamily="2" charset="0"/>
              </a:rPr>
              <a:t>A Lei nº 13.146/2015 teve por objetivo assegurar e promover a inclusão social das pessoas com deficiência física ou psíquica e garantir o exercício de sua capacidade em igualdade de condições com as demais pessoas.</a:t>
            </a:r>
            <a:br>
              <a:rPr lang="pt-BR" dirty="0"/>
            </a:br>
            <a:r>
              <a:rPr lang="pt-BR" b="0" i="0" dirty="0">
                <a:solidFill>
                  <a:srgbClr val="333333"/>
                </a:solidFill>
                <a:effectLst/>
                <a:latin typeface="Roboto" panose="02000000000000000000" pitchFamily="2" charset="0"/>
              </a:rPr>
              <a:t>A partir da entrada em vigor da referida lei, só podem ser considerados absolutamente incapazes os menores de 16 anos, ou </a:t>
            </a:r>
            <a:r>
              <a:rPr lang="pt-BR" b="0" i="0" dirty="0" err="1">
                <a:solidFill>
                  <a:srgbClr val="333333"/>
                </a:solidFill>
                <a:effectLst/>
                <a:latin typeface="Roboto" panose="02000000000000000000" pitchFamily="2" charset="0"/>
              </a:rPr>
              <a:t>seja,o</a:t>
            </a:r>
            <a:r>
              <a:rPr lang="pt-BR" b="0" i="0" dirty="0">
                <a:solidFill>
                  <a:srgbClr val="333333"/>
                </a:solidFill>
                <a:effectLst/>
                <a:latin typeface="Roboto" panose="02000000000000000000" pitchFamily="2" charset="0"/>
              </a:rPr>
              <a:t> critério passou a ser apenas etário, tendo sido eliminadas as hipóteses de deficiência mental ou intelectual anteriormente previstas no Código Civil.</a:t>
            </a:r>
            <a:br>
              <a:rPr lang="pt-BR" dirty="0"/>
            </a:br>
            <a:r>
              <a:rPr lang="pt-BR" b="0" i="0" dirty="0">
                <a:solidFill>
                  <a:srgbClr val="333333"/>
                </a:solidFill>
                <a:effectLst/>
                <a:latin typeface="Roboto" panose="02000000000000000000" pitchFamily="2" charset="0"/>
              </a:rPr>
              <a:t>O instituto da curatela pode ser excepcionalmente aplicado às pessoas com deficiência, ainda que agora sejam consideradas relativamente capazes, devendo, contudo, ser proporcional às necessidades e às circunstâncias de cada caso concreto (art. 84, § 3º, da Lei nº 13.146/2015).</a:t>
            </a:r>
            <a:br>
              <a:rPr lang="pt-BR" dirty="0"/>
            </a:br>
            <a:r>
              <a:rPr lang="pt-BR" b="0" i="0" dirty="0">
                <a:solidFill>
                  <a:srgbClr val="333333"/>
                </a:solidFill>
                <a:effectLst/>
                <a:latin typeface="Roboto" panose="02000000000000000000" pitchFamily="2" charset="0"/>
              </a:rPr>
              <a:t>STJ. 3ª Turma. </a:t>
            </a:r>
            <a:r>
              <a:rPr lang="pt-BR" b="0" i="0" dirty="0" err="1">
                <a:solidFill>
                  <a:srgbClr val="333333"/>
                </a:solidFill>
                <a:effectLst/>
                <a:latin typeface="Roboto" panose="02000000000000000000" pitchFamily="2" charset="0"/>
              </a:rPr>
              <a:t>REsp</a:t>
            </a:r>
            <a:r>
              <a:rPr lang="pt-BR" b="0" i="0" dirty="0">
                <a:solidFill>
                  <a:srgbClr val="333333"/>
                </a:solidFill>
                <a:effectLst/>
                <a:latin typeface="Roboto" panose="02000000000000000000" pitchFamily="2" charset="0"/>
              </a:rPr>
              <a:t> 1927423/SP, Rel. Min. Marco Aurélio </a:t>
            </a:r>
            <a:r>
              <a:rPr lang="pt-BR" b="0" i="0" dirty="0" err="1">
                <a:solidFill>
                  <a:srgbClr val="333333"/>
                </a:solidFill>
                <a:effectLst/>
                <a:latin typeface="Roboto" panose="02000000000000000000" pitchFamily="2" charset="0"/>
              </a:rPr>
              <a:t>Bellizze</a:t>
            </a:r>
            <a:r>
              <a:rPr lang="pt-BR" b="0" i="0" dirty="0">
                <a:solidFill>
                  <a:srgbClr val="333333"/>
                </a:solidFill>
                <a:effectLst/>
                <a:latin typeface="Roboto" panose="02000000000000000000" pitchFamily="2" charset="0"/>
              </a:rPr>
              <a:t>, julgado em 27/04/2021 (Info 694).</a:t>
            </a:r>
          </a:p>
          <a:p>
            <a:pPr algn="just"/>
            <a:endParaRPr lang="pt-BR" dirty="0">
              <a:solidFill>
                <a:srgbClr val="333333"/>
              </a:solidFill>
              <a:latin typeface="Roboto" panose="02000000000000000000" pitchFamily="2" charset="0"/>
            </a:endParaRPr>
          </a:p>
          <a:p>
            <a:pPr algn="just"/>
            <a:r>
              <a:rPr lang="pt-BR" b="0" i="0" dirty="0">
                <a:solidFill>
                  <a:srgbClr val="333333"/>
                </a:solidFill>
                <a:effectLst/>
                <a:latin typeface="Roboto" panose="02000000000000000000" pitchFamily="2" charset="0"/>
              </a:rPr>
              <a:t>Cuidado: a lei é clara quanto à capacidade das pessoas com deficiência (Pablo </a:t>
            </a:r>
            <a:r>
              <a:rPr lang="pt-BR" b="0" i="0" dirty="0" err="1">
                <a:solidFill>
                  <a:srgbClr val="333333"/>
                </a:solidFill>
                <a:effectLst/>
                <a:latin typeface="Roboto" panose="02000000000000000000" pitchFamily="2" charset="0"/>
              </a:rPr>
              <a:t>Stolze</a:t>
            </a:r>
            <a:r>
              <a:rPr lang="pt-BR" b="0" i="0" dirty="0">
                <a:solidFill>
                  <a:srgbClr val="333333"/>
                </a:solidFill>
                <a:effectLst/>
                <a:latin typeface="Roboto" panose="02000000000000000000" pitchFamily="2" charset="0"/>
              </a:rPr>
              <a:t>). Mas </a:t>
            </a:r>
            <a:r>
              <a:rPr lang="pt-BR" dirty="0">
                <a:solidFill>
                  <a:srgbClr val="333333"/>
                </a:solidFill>
                <a:latin typeface="Roboto" panose="02000000000000000000" pitchFamily="2" charset="0"/>
              </a:rPr>
              <a:t>o </a:t>
            </a:r>
            <a:r>
              <a:rPr lang="pt-BR" b="0" i="0" dirty="0">
                <a:solidFill>
                  <a:srgbClr val="333333"/>
                </a:solidFill>
                <a:effectLst/>
                <a:latin typeface="Roboto" panose="02000000000000000000" pitchFamily="2" charset="0"/>
              </a:rPr>
              <a:t>entendimento do STJ – já cobrado em prova – é de que a situação poderia se enquadrar no art. 4º, inc. III (incapacidade relativa)</a:t>
            </a:r>
            <a:endParaRPr lang="pt-BR"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420085438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a:t>
            </a:r>
            <a:r>
              <a:rPr lang="pt-BR" sz="3200" dirty="0">
                <a:solidFill>
                  <a:srgbClr val="000000"/>
                </a:solidFill>
                <a:effectLst/>
                <a:latin typeface="Times New Roman" panose="02020603050405020304" pitchFamily="18" charset="0"/>
                <a:ea typeface="Calibri" panose="020F0502020204030204" pitchFamily="34" charset="0"/>
              </a:rPr>
              <a:t>CÓDIGO CIVIL DE 2002 – OUTROS DISPOSITIVOS QUE MENCIONAM UE</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92500" lnSpcReduction="20000"/>
          </a:bodyPr>
          <a:lstStyle/>
          <a:p>
            <a:pPr marL="0" indent="0">
              <a:buNone/>
            </a:pPr>
            <a:endParaRPr lang="pt-BR" sz="1800" dirty="0">
              <a:solidFill>
                <a:srgbClr val="000000"/>
              </a:solidFill>
              <a:effectLst/>
              <a:latin typeface="Times New Roman" panose="02020603050405020304" pitchFamily="18" charset="0"/>
              <a:ea typeface="Calibri" panose="020F0502020204030204" pitchFamily="34" charset="0"/>
            </a:endParaRPr>
          </a:p>
          <a:p>
            <a:r>
              <a:rPr lang="pt-BR" sz="1800" dirty="0">
                <a:solidFill>
                  <a:srgbClr val="000000"/>
                </a:solidFill>
                <a:effectLst/>
                <a:latin typeface="Times New Roman" panose="02020603050405020304" pitchFamily="18" charset="0"/>
                <a:ea typeface="Calibri" panose="020F0502020204030204" pitchFamily="34" charset="0"/>
              </a:rPr>
              <a:t>Art. 1.790: ordem de sucessão hereditária (inconstitucional)</a:t>
            </a:r>
          </a:p>
          <a:p>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art. 1.562: possibilidade de se utilizar da tutela cautelar de separação de corpos também na dissolução da relação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convivencial</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art. 1.584: trata do pedido de guarda formulado em ação de dissolução de união estável; </a:t>
            </a:r>
          </a:p>
          <a:p>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art. 1.595: equipara o companheiro ao cônjuge no que diz respeito ao parentesco civil por afinidade;</a:t>
            </a:r>
          </a:p>
          <a:p>
            <a:r>
              <a:rPr lang="pt-BR" sz="1800" dirty="0" err="1">
                <a:latin typeface="Times New Roman" panose="02020603050405020304" pitchFamily="18" charset="0"/>
                <a:ea typeface="Calibri" panose="020F0502020204030204" pitchFamily="34" charset="0"/>
                <a:cs typeface="Times New Roman" panose="02020603050405020304" pitchFamily="18" charset="0"/>
              </a:rPr>
              <a:t>arts</a:t>
            </a:r>
            <a:r>
              <a:rPr lang="pt-BR" sz="1800" dirty="0">
                <a:latin typeface="Times New Roman" panose="02020603050405020304" pitchFamily="18" charset="0"/>
                <a:ea typeface="Calibri" panose="020F0502020204030204" pitchFamily="34" charset="0"/>
                <a:cs typeface="Times New Roman" panose="02020603050405020304" pitchFamily="18" charset="0"/>
              </a:rPr>
              <a:t>.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1.631, 1.632 e 1.636: dissociam a relação conjugal (ou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convivencial</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da relação de parentesco existente entre pais e filhos; </a:t>
            </a:r>
          </a:p>
          <a:p>
            <a:r>
              <a:rPr lang="pt-BR" sz="1800" dirty="0">
                <a:latin typeface="Times New Roman" panose="02020603050405020304" pitchFamily="18" charset="0"/>
                <a:ea typeface="Calibri" panose="020F0502020204030204" pitchFamily="34" charset="0"/>
                <a:cs typeface="Times New Roman" panose="02020603050405020304" pitchFamily="18" charset="0"/>
              </a:rPr>
              <a:t>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rt. 1.708: estabelece como causa extintiva do dever de alimentos o casamento, a união estável ou mesmo o concubinato do credor.</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800" dirty="0">
              <a:solidFill>
                <a:srgbClr val="000000"/>
              </a:solidFill>
              <a:effectLst/>
              <a:latin typeface="Times New Roman" panose="02020603050405020304" pitchFamily="18" charset="0"/>
              <a:ea typeface="Calibri" panose="020F0502020204030204" pitchFamily="34" charset="0"/>
            </a:endParaRPr>
          </a:p>
          <a:p>
            <a:endParaRPr lang="pt-BR" sz="1800" dirty="0">
              <a:solidFill>
                <a:srgbClr val="000000"/>
              </a:solidFill>
              <a:latin typeface="Times New Roman" panose="02020603050405020304" pitchFamily="18" charset="0"/>
            </a:endParaRPr>
          </a:p>
          <a:p>
            <a:endParaRPr lang="pt-BR" dirty="0"/>
          </a:p>
        </p:txBody>
      </p:sp>
    </p:spTree>
    <p:extLst>
      <p:ext uri="{BB962C8B-B14F-4D97-AF65-F5344CB8AC3E}">
        <p14:creationId xmlns:p14="http://schemas.microsoft.com/office/powerpoint/2010/main" val="89396235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a:t>
            </a:r>
            <a:r>
              <a:rPr lang="pt-BR" sz="3200" dirty="0">
                <a:solidFill>
                  <a:srgbClr val="000000"/>
                </a:solidFill>
                <a:effectLst/>
                <a:latin typeface="Times New Roman" panose="02020603050405020304" pitchFamily="18" charset="0"/>
                <a:ea typeface="Calibri" panose="020F0502020204030204" pitchFamily="34" charset="0"/>
              </a:rPr>
              <a:t>CÓDIGO CIVIL DE 2002</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marL="0" indent="0">
              <a:buNone/>
            </a:pPr>
            <a:r>
              <a:rPr lang="pt-BR" sz="1800" dirty="0">
                <a:solidFill>
                  <a:srgbClr val="000000"/>
                </a:solidFill>
                <a:latin typeface="Times New Roman" panose="02020603050405020304" pitchFamily="18" charset="0"/>
                <a:ea typeface="Calibri" panose="020F0502020204030204" pitchFamily="34" charset="0"/>
              </a:rPr>
              <a:t>Não foram tratados no CC/02:</a:t>
            </a:r>
            <a:endParaRPr lang="pt-BR" sz="1800" dirty="0">
              <a:solidFill>
                <a:srgbClr val="000000"/>
              </a:solidFill>
              <a:effectLst/>
              <a:latin typeface="Times New Roman" panose="02020603050405020304" pitchFamily="18" charset="0"/>
              <a:ea typeface="Calibri" panose="020F0502020204030204" pitchFamily="34" charset="0"/>
            </a:endParaRPr>
          </a:p>
          <a:p>
            <a:r>
              <a:rPr lang="pt-BR" sz="1800" dirty="0">
                <a:solidFill>
                  <a:srgbClr val="000000"/>
                </a:solidFill>
                <a:latin typeface="Times New Roman" panose="02020603050405020304" pitchFamily="18" charset="0"/>
                <a:ea typeface="Calibri" panose="020F0502020204030204" pitchFamily="34" charset="0"/>
              </a:rPr>
              <a:t>Competência da vara de família</a:t>
            </a:r>
          </a:p>
          <a:p>
            <a:r>
              <a:rPr lang="pt-BR" sz="1800" dirty="0">
                <a:solidFill>
                  <a:srgbClr val="000000"/>
                </a:solidFill>
                <a:effectLst/>
                <a:latin typeface="Times New Roman" panose="02020603050405020304" pitchFamily="18" charset="0"/>
                <a:ea typeface="Calibri" panose="020F0502020204030204" pitchFamily="34" charset="0"/>
              </a:rPr>
              <a:t>Direito real de habitação</a:t>
            </a:r>
          </a:p>
          <a:p>
            <a:pPr marL="0" indent="0">
              <a:buNone/>
            </a:pPr>
            <a:r>
              <a:rPr lang="pt-BR" sz="1800" dirty="0">
                <a:solidFill>
                  <a:srgbClr val="000000"/>
                </a:solidFill>
                <a:latin typeface="Times New Roman" panose="02020603050405020304" pitchFamily="18" charset="0"/>
                <a:ea typeface="Calibri" panose="020F0502020204030204" pitchFamily="34" charset="0"/>
              </a:rPr>
              <a:t>Prevalece o entendimento, no entanto, de que a Lei n. 9.278/96 ainda vigora nesses aspectos.</a:t>
            </a:r>
            <a:endParaRPr lang="pt-BR" sz="1800" dirty="0">
              <a:solidFill>
                <a:srgbClr val="000000"/>
              </a:solidFill>
              <a:effectLst/>
              <a:latin typeface="Times New Roman" panose="02020603050405020304" pitchFamily="18" charset="0"/>
              <a:ea typeface="Calibri" panose="020F0502020204030204" pitchFamily="34" charset="0"/>
            </a:endParaRPr>
          </a:p>
          <a:p>
            <a:endParaRPr lang="pt-BR" sz="1800" dirty="0">
              <a:solidFill>
                <a:srgbClr val="000000"/>
              </a:solidFill>
              <a:latin typeface="Times New Roman" panose="02020603050405020304" pitchFamily="18" charset="0"/>
            </a:endParaRPr>
          </a:p>
          <a:p>
            <a:endParaRPr lang="pt-BR" dirty="0"/>
          </a:p>
        </p:txBody>
      </p:sp>
    </p:spTree>
    <p:extLst>
      <p:ext uri="{BB962C8B-B14F-4D97-AF65-F5344CB8AC3E}">
        <p14:creationId xmlns:p14="http://schemas.microsoft.com/office/powerpoint/2010/main" val="33752553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a:t>
            </a:r>
            <a:r>
              <a:rPr lang="pt-BR" sz="3200" dirty="0">
                <a:solidFill>
                  <a:srgbClr val="000000"/>
                </a:solidFill>
                <a:effectLst/>
                <a:latin typeface="Times New Roman" panose="02020603050405020304" pitchFamily="18" charset="0"/>
                <a:ea typeface="Calibri" panose="020F0502020204030204" pitchFamily="34" charset="0"/>
              </a:rPr>
              <a:t>Lei de registros públicos – atualizada pela lei n. 14.382/22</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r>
              <a:rPr lang="pt-BR" sz="1800" dirty="0">
                <a:solidFill>
                  <a:srgbClr val="000000"/>
                </a:solidFill>
                <a:effectLst/>
                <a:latin typeface="Times New Roman" panose="02020603050405020304" pitchFamily="18" charset="0"/>
                <a:ea typeface="Calibri" panose="020F0502020204030204" pitchFamily="34" charset="0"/>
              </a:rPr>
              <a:t>Conversão da união estável em casamento diretamente no RCPN, independentemente de autorização judicial (art. 70-A)</a:t>
            </a:r>
          </a:p>
          <a:p>
            <a:r>
              <a:rPr lang="pt-BR" sz="1800" dirty="0">
                <a:solidFill>
                  <a:srgbClr val="000000"/>
                </a:solidFill>
                <a:effectLst/>
                <a:latin typeface="Times New Roman" panose="02020603050405020304" pitchFamily="18" charset="0"/>
                <a:ea typeface="Calibri" panose="020F0502020204030204" pitchFamily="34" charset="0"/>
              </a:rPr>
              <a:t>Inclusão de sobrenome de companheiro e retorno ao nome de solteiro mediante averbação da extinção da união estável no registro (art. 57, §§2º e 3º-A)</a:t>
            </a:r>
          </a:p>
          <a:p>
            <a:r>
              <a:rPr lang="pt-BR" sz="1800" dirty="0">
                <a:solidFill>
                  <a:srgbClr val="000000"/>
                </a:solidFill>
                <a:effectLst/>
                <a:latin typeface="Times New Roman" panose="02020603050405020304" pitchFamily="18" charset="0"/>
                <a:ea typeface="Calibri" panose="020F0502020204030204" pitchFamily="34" charset="0"/>
              </a:rPr>
              <a:t>Possibilidade de se registrar a união estável e o distrato no Livro E do RCPN (art. 94-A)</a:t>
            </a:r>
          </a:p>
          <a:p>
            <a:r>
              <a:rPr lang="pt-BR" sz="1800" dirty="0">
                <a:solidFill>
                  <a:srgbClr val="000000"/>
                </a:solidFill>
                <a:effectLst/>
                <a:latin typeface="Times New Roman" panose="02020603050405020304" pitchFamily="18" charset="0"/>
                <a:ea typeface="Calibri" panose="020F0502020204030204" pitchFamily="34" charset="0"/>
              </a:rPr>
              <a:t>Possibilidade de constituição da união estável </a:t>
            </a:r>
            <a:r>
              <a:rPr lang="pt-BR" sz="1800" dirty="0">
                <a:solidFill>
                  <a:srgbClr val="000000"/>
                </a:solidFill>
                <a:latin typeface="Times New Roman" panose="02020603050405020304" pitchFamily="18" charset="0"/>
                <a:ea typeface="Calibri" panose="020F0502020204030204" pitchFamily="34" charset="0"/>
              </a:rPr>
              <a:t>de pessoa separada de fato, mas impossibilidade do registro (art. 94-A, §1º)</a:t>
            </a:r>
            <a:endParaRPr lang="pt-BR" sz="1800" dirty="0">
              <a:solidFill>
                <a:srgbClr val="000000"/>
              </a:solidFill>
              <a:effectLst/>
              <a:latin typeface="Times New Roman" panose="02020603050405020304" pitchFamily="18" charset="0"/>
              <a:ea typeface="Calibri" panose="020F0502020204030204" pitchFamily="34" charset="0"/>
            </a:endParaRPr>
          </a:p>
          <a:p>
            <a:endParaRPr lang="pt-BR" sz="1800" dirty="0">
              <a:solidFill>
                <a:srgbClr val="000000"/>
              </a:solidFill>
              <a:latin typeface="Times New Roman" panose="02020603050405020304" pitchFamily="18" charset="0"/>
            </a:endParaRPr>
          </a:p>
          <a:p>
            <a:endParaRPr lang="pt-BR" dirty="0"/>
          </a:p>
        </p:txBody>
      </p:sp>
    </p:spTree>
    <p:extLst>
      <p:ext uri="{BB962C8B-B14F-4D97-AF65-F5344CB8AC3E}">
        <p14:creationId xmlns:p14="http://schemas.microsoft.com/office/powerpoint/2010/main" val="3729737203"/>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92500" lnSpcReduction="20000"/>
          </a:bodyPr>
          <a:lstStyle/>
          <a:p>
            <a:r>
              <a:rPr lang="pt-BR" sz="1800" dirty="0">
                <a:solidFill>
                  <a:srgbClr val="000000"/>
                </a:solidFill>
                <a:latin typeface="Times New Roman" panose="02020603050405020304" pitchFamily="18" charset="0"/>
                <a:ea typeface="Calibri" panose="020F0502020204030204" pitchFamily="34" charset="0"/>
              </a:rPr>
              <a:t>Estado civil: </a:t>
            </a:r>
            <a:r>
              <a:rPr lang="pt-BR" sz="1800" dirty="0">
                <a:effectLst/>
                <a:latin typeface="Times New Roman" panose="02020603050405020304" pitchFamily="18" charset="0"/>
                <a:ea typeface="Calibri" panose="020F0502020204030204" pitchFamily="34" charset="0"/>
              </a:rPr>
              <a:t>“</a:t>
            </a:r>
            <a:r>
              <a:rPr lang="pt-BR" sz="1800" i="1" dirty="0">
                <a:effectLst/>
                <a:latin typeface="Times New Roman" panose="02020603050405020304" pitchFamily="18" charset="0"/>
                <a:ea typeface="Calibri" panose="020F0502020204030204" pitchFamily="34" charset="0"/>
              </a:rPr>
              <a:t>o estado civil compreende o conjunto das qualidades constitutivas que afetam diretamente o indivíduo na sociedade e na família</a:t>
            </a:r>
            <a:r>
              <a:rPr lang="pt-BR" sz="1800" dirty="0">
                <a:effectLst/>
                <a:latin typeface="Times New Roman" panose="02020603050405020304" pitchFamily="18" charset="0"/>
                <a:ea typeface="Calibri" panose="020F0502020204030204" pitchFamily="34" charset="0"/>
              </a:rPr>
              <a:t>” </a:t>
            </a:r>
            <a:r>
              <a:rPr lang="pt-BR" sz="1800" dirty="0">
                <a:solidFill>
                  <a:srgbClr val="000000"/>
                </a:solidFill>
                <a:effectLst/>
                <a:latin typeface="Times New Roman" panose="02020603050405020304" pitchFamily="18" charset="0"/>
                <a:ea typeface="Calibri" panose="020F0502020204030204" pitchFamily="34" charset="0"/>
              </a:rPr>
              <a:t>(Marcelo Rodrigues)</a:t>
            </a:r>
          </a:p>
          <a:p>
            <a:r>
              <a:rPr lang="pt-BR" sz="1800" dirty="0">
                <a:effectLst/>
                <a:latin typeface="Times New Roman" panose="02020603050405020304" pitchFamily="18" charset="0"/>
                <a:ea typeface="Calibri" panose="020F0502020204030204" pitchFamily="34" charset="0"/>
              </a:rPr>
              <a:t>“</a:t>
            </a:r>
            <a:r>
              <a:rPr lang="pt-BR" sz="1800" i="1" dirty="0">
                <a:effectLst/>
                <a:latin typeface="Times New Roman" panose="02020603050405020304" pitchFamily="18" charset="0"/>
                <a:ea typeface="Calibri" panose="020F0502020204030204" pitchFamily="34" charset="0"/>
              </a:rPr>
              <a:t>Assim, em que pese a união estável não ser considerada pela doutrina majoritária como estado civil familiar, ela tem repercussão e produz efeitos no estado da pessoa natural, sendo tratada pelos tribunais como efetivo estado civil</a:t>
            </a:r>
            <a:r>
              <a:rPr lang="pt-BR" sz="1800" dirty="0">
                <a:effectLst/>
                <a:latin typeface="Times New Roman" panose="02020603050405020304" pitchFamily="18" charset="0"/>
                <a:ea typeface="Calibri" panose="020F0502020204030204" pitchFamily="34" charset="0"/>
              </a:rPr>
              <a:t>” (SALAROLI e CAMARGO NETO: 2020, p. 23).</a:t>
            </a:r>
            <a:endParaRPr lang="pt-BR" sz="1800" dirty="0">
              <a:solidFill>
                <a:srgbClr val="000000"/>
              </a:solidFill>
              <a:latin typeface="Times New Roman" panose="02020603050405020304" pitchFamily="18" charset="0"/>
            </a:endParaRPr>
          </a:p>
          <a:p>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Com o reconhecimento da união estável pelo constituinte originário e pelo sistema jurídico pátrio, a jurisprudência tem admitido sua equiparação ao casamento quanto a todos os efeitos jurídicos, pessoais e patrimoniais, e mesmo no que concerne à modificação do estado civil de solteira. A propósito: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1.516.599/PR, Rel. Ministra Nancy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Andrighi</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Terceira Turma,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2/10/2017;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1.617.636/DF, Rel. Ministro Marco Aurélio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Bellizze</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Terceira Turma,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3/9/2019)</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(2ª Turma, RMS 59709 / RS, Rel. Herman Benjamin, j. 19/05/2020).</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402398351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ELEMENTOS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marL="0" indent="0">
              <a:buNone/>
            </a:pPr>
            <a:r>
              <a:rPr lang="pt-BR" sz="1800" dirty="0">
                <a:effectLst/>
                <a:latin typeface="Times New Roman" panose="02020603050405020304" pitchFamily="18" charset="0"/>
                <a:ea typeface="Calibri" panose="020F0502020204030204" pitchFamily="34" charset="0"/>
              </a:rPr>
              <a:t>Pablo </a:t>
            </a:r>
            <a:r>
              <a:rPr lang="pt-BR" sz="1800" dirty="0" err="1">
                <a:effectLst/>
                <a:latin typeface="Times New Roman" panose="02020603050405020304" pitchFamily="18" charset="0"/>
                <a:ea typeface="Calibri" panose="020F0502020204030204" pitchFamily="34" charset="0"/>
              </a:rPr>
              <a:t>Stolze</a:t>
            </a:r>
            <a:r>
              <a:rPr lang="pt-BR" sz="1800" dirty="0">
                <a:effectLst/>
                <a:latin typeface="Times New Roman" panose="02020603050405020304" pitchFamily="18" charset="0"/>
                <a:ea typeface="Calibri" panose="020F0502020204030204" pitchFamily="34" charset="0"/>
              </a:rPr>
              <a:t> e Rodolfo Pamplona elencam como elementos essenciais da união estável:</a:t>
            </a:r>
          </a:p>
          <a:p>
            <a:r>
              <a:rPr lang="pt-BR" sz="1800" dirty="0">
                <a:latin typeface="Times New Roman" panose="02020603050405020304" pitchFamily="18" charset="0"/>
                <a:ea typeface="Calibri" panose="020F0502020204030204" pitchFamily="34" charset="0"/>
              </a:rPr>
              <a:t>P</a:t>
            </a:r>
            <a:r>
              <a:rPr lang="pt-BR" sz="1800" dirty="0">
                <a:effectLst/>
                <a:latin typeface="Times New Roman" panose="02020603050405020304" pitchFamily="18" charset="0"/>
                <a:ea typeface="Calibri" panose="020F0502020204030204" pitchFamily="34" charset="0"/>
              </a:rPr>
              <a:t>ublicidade (não pode ser secreto)</a:t>
            </a:r>
          </a:p>
          <a:p>
            <a:r>
              <a:rPr lang="pt-BR" sz="1800" dirty="0">
                <a:effectLst/>
                <a:latin typeface="Times New Roman" panose="02020603050405020304" pitchFamily="18" charset="0"/>
                <a:ea typeface="Calibri" panose="020F0502020204030204" pitchFamily="34" charset="0"/>
              </a:rPr>
              <a:t>Continuidade (inexistência de longas interrupções)</a:t>
            </a:r>
          </a:p>
          <a:p>
            <a:r>
              <a:rPr lang="pt-BR" sz="1800" dirty="0">
                <a:effectLst/>
                <a:latin typeface="Times New Roman" panose="02020603050405020304" pitchFamily="18" charset="0"/>
                <a:ea typeface="Calibri" panose="020F0502020204030204" pitchFamily="34" charset="0"/>
              </a:rPr>
              <a:t>Estabilidade (consequência da própria continuidade)</a:t>
            </a:r>
          </a:p>
          <a:p>
            <a:r>
              <a:rPr lang="pt-BR" sz="1800" dirty="0">
                <a:latin typeface="Times New Roman" panose="02020603050405020304" pitchFamily="18" charset="0"/>
                <a:ea typeface="Calibri" panose="020F0502020204030204" pitchFamily="34" charset="0"/>
              </a:rPr>
              <a:t>O</a:t>
            </a:r>
            <a:r>
              <a:rPr lang="pt-BR" sz="1800" dirty="0">
                <a:effectLst/>
                <a:latin typeface="Times New Roman" panose="02020603050405020304" pitchFamily="18" charset="0"/>
                <a:ea typeface="Calibri" panose="020F0502020204030204" pitchFamily="34" charset="0"/>
              </a:rPr>
              <a:t>bjetivo de constituição de família (distinção entre namoro x noivado x união estável)</a:t>
            </a:r>
          </a:p>
          <a:p>
            <a:pPr marL="0" indent="0">
              <a:buNone/>
            </a:pPr>
            <a:r>
              <a:rPr lang="pt-BR" sz="1800" dirty="0">
                <a:effectLst/>
                <a:latin typeface="Times New Roman" panose="02020603050405020304" pitchFamily="18" charset="0"/>
                <a:ea typeface="Calibri" panose="020F0502020204030204" pitchFamily="34" charset="0"/>
              </a:rPr>
              <a:t>Como elementos acidentais, destacam o tempo, a prole e a coabitação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374998467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ELEMENTOS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r>
              <a:rPr lang="pt-BR" sz="1800" dirty="0">
                <a:latin typeface="Times New Roman" panose="02020603050405020304" pitchFamily="18" charset="0"/>
                <a:ea typeface="Calibri" panose="020F0502020204030204" pitchFamily="34" charset="0"/>
                <a:cs typeface="Times New Roman" panose="02020603050405020304" pitchFamily="18" charset="0"/>
              </a:rPr>
              <a:t>Quanto ao objetivo de constituir família, 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ntende Anderson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Schreiber</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que se trata de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elemento especialmente ambíguo. O que se está a dizer, ao fim e ao cabo, é que se considera como família a convivência estabelecida com o objetivo de constituir família. Uma flagrante tautologia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(SCHREIBER: 2021, p. 980).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r>
              <a:rPr lang="pt-BR" sz="1800" dirty="0">
                <a:effectLst/>
                <a:latin typeface="Times New Roman" panose="02020603050405020304" pitchFamily="18" charset="0"/>
                <a:ea typeface="Calibri" panose="020F0502020204030204" pitchFamily="34" charset="0"/>
              </a:rPr>
              <a:t>“</a:t>
            </a:r>
            <a:r>
              <a:rPr lang="pt-BR" sz="1800" i="1" dirty="0">
                <a:effectLst/>
                <a:latin typeface="Times New Roman" panose="02020603050405020304" pitchFamily="18" charset="0"/>
                <a:ea typeface="Calibri" panose="020F0502020204030204" pitchFamily="34" charset="0"/>
              </a:rPr>
              <a:t>A vida em comum sob o mesmo teto, more </a:t>
            </a:r>
            <a:r>
              <a:rPr lang="pt-BR" sz="1800" i="1" dirty="0" err="1">
                <a:effectLst/>
                <a:latin typeface="Times New Roman" panose="02020603050405020304" pitchFamily="18" charset="0"/>
                <a:ea typeface="Calibri" panose="020F0502020204030204" pitchFamily="34" charset="0"/>
              </a:rPr>
              <a:t>uxorio</a:t>
            </a:r>
            <a:r>
              <a:rPr lang="pt-BR" sz="1800" i="1" dirty="0">
                <a:effectLst/>
                <a:latin typeface="Times New Roman" panose="02020603050405020304" pitchFamily="18" charset="0"/>
                <a:ea typeface="Calibri" panose="020F0502020204030204" pitchFamily="34" charset="0"/>
              </a:rPr>
              <a:t>, não é indispensável à caracterização do concubinato</a:t>
            </a:r>
            <a:r>
              <a:rPr lang="pt-BR" sz="1800" dirty="0">
                <a:effectLst/>
                <a:latin typeface="Times New Roman" panose="02020603050405020304" pitchFamily="18" charset="0"/>
                <a:ea typeface="Calibri" panose="020F0502020204030204" pitchFamily="34" charset="0"/>
              </a:rPr>
              <a:t>.” (Súmula 382, STF)</a:t>
            </a:r>
          </a:p>
          <a:p>
            <a:r>
              <a:rPr lang="pt-BR" sz="1800" dirty="0">
                <a:latin typeface="Times New Roman" panose="02020603050405020304" pitchFamily="18" charset="0"/>
              </a:rPr>
              <a:t>Tempo:</a:t>
            </a:r>
            <a:r>
              <a:rPr lang="pt-BR" sz="1800" dirty="0">
                <a:latin typeface="Times New Roman" panose="02020603050405020304" pitchFamily="18" charset="0"/>
                <a:cs typeface="Times New Roman" panose="02020603050405020304" pitchFamily="18" charset="0"/>
              </a:rPr>
              <a:t> a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análise é casuística. O Superior Tribunal de Justiça já decidiu, por exemplo, que uma relação de 2 meses, ainda que com coabitação, não configurava união estável (4ª Turma,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1761887/MS, Rel.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Luis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Felipe Salomão, j. 24/09/2019).</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428565812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“CONTRATO DE NAMORO”</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marL="0" indent="0">
              <a:buNone/>
            </a:pPr>
            <a:r>
              <a:rPr lang="pt-BR" sz="1800" dirty="0">
                <a:latin typeface="Times New Roman" panose="02020603050405020304" pitchFamily="18" charset="0"/>
                <a:ea typeface="Calibri" panose="020F0502020204030204" pitchFamily="34" charset="0"/>
                <a:cs typeface="Times New Roman" panose="02020603050405020304" pitchFamily="18" charset="0"/>
              </a:rPr>
              <a:t>Ato-fato ou negócio jurídico?</a:t>
            </a:r>
          </a:p>
          <a:p>
            <a:r>
              <a:rPr lang="pt-BR" sz="1800" dirty="0">
                <a:latin typeface="Calibri" panose="020F0502020204030204" pitchFamily="34" charset="0"/>
                <a:ea typeface="Calibri" panose="020F0502020204030204" pitchFamily="34" charset="0"/>
                <a:cs typeface="Times New Roman" panose="02020603050405020304" pitchFamily="18" charset="0"/>
              </a:rPr>
              <a:t>Zeno Veloso: possibilidade</a:t>
            </a:r>
          </a:p>
          <a:p>
            <a:r>
              <a:rPr lang="pt-BR" sz="1800" dirty="0">
                <a:effectLst/>
                <a:latin typeface="Calibri" panose="020F0502020204030204" pitchFamily="34" charset="0"/>
                <a:ea typeface="Calibri" panose="020F0502020204030204" pitchFamily="34" charset="0"/>
                <a:cs typeface="Times New Roman" panose="02020603050405020304" pitchFamily="18" charset="0"/>
              </a:rPr>
              <a:t>Maria Berenice Dias: inexistência</a:t>
            </a:r>
          </a:p>
          <a:p>
            <a:r>
              <a:rPr lang="pt-BR" sz="1800" dirty="0" err="1">
                <a:latin typeface="Calibri" panose="020F0502020204030204" pitchFamily="34" charset="0"/>
                <a:ea typeface="Calibri" panose="020F0502020204030204" pitchFamily="34" charset="0"/>
                <a:cs typeface="Times New Roman" panose="02020603050405020304" pitchFamily="18" charset="0"/>
              </a:rPr>
              <a:t>Tartuce</a:t>
            </a:r>
            <a:r>
              <a:rPr lang="pt-BR" sz="1800" dirty="0">
                <a:latin typeface="Calibri" panose="020F0502020204030204" pitchFamily="34" charset="0"/>
                <a:ea typeface="Calibri" panose="020F0502020204030204" pitchFamily="34" charset="0"/>
                <a:cs typeface="Times New Roman" panose="02020603050405020304" pitchFamily="18" charset="0"/>
              </a:rPr>
              <a:t>: invalidade (fraude à lei imperativa)</a:t>
            </a: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330789682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“CONTRATO DE NAMORO”</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r>
              <a:rPr lang="pt-BR" sz="1800" dirty="0">
                <a:effectLst/>
                <a:latin typeface="Calibri" panose="020F0502020204030204" pitchFamily="34" charset="0"/>
                <a:ea typeface="Calibri" panose="020F0502020204030204" pitchFamily="34" charset="0"/>
                <a:cs typeface="Times New Roman" panose="02020603050405020304" pitchFamily="18" charset="0"/>
              </a:rPr>
              <a:t>TJ/SP (Francisco Loureiro):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Evidente que a situação fática de união estável, apoiada em prova robusta, prevaleceria diante da escritura de namoro. Dizendo de outro modo, a união estável é situação de fato a que a lei atribui efeitos jurídicos por norma cogente. Não resta dúvida, porém, que a lavratura de escritura na qual reconhecem as partes que seu relacionamento não passou de namoro qualificado conspira de modo sólido contra a pretensão da autora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(TJ/SP, 1ª Câmara de Direito Privado, Apelação n. 1025010-68.2020.8.26.0506, Rel. Francisco Loureiro, j. 06/08/2021).</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r>
              <a:rPr lang="pt-BR" sz="1800" dirty="0">
                <a:latin typeface="Calibri" panose="020F0502020204030204" pitchFamily="34" charset="0"/>
                <a:ea typeface="Calibri" panose="020F0502020204030204" pitchFamily="34" charset="0"/>
                <a:cs typeface="Times New Roman" panose="02020603050405020304" pitchFamily="18" charset="0"/>
              </a:rPr>
              <a:t>Possibilidade de contrato escrito com cláusula de regime de separação de bens?</a:t>
            </a: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329726473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“CONTRATO DE NAMORO”</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r>
              <a:rPr lang="pt-BR" sz="1800" dirty="0">
                <a:effectLst/>
                <a:latin typeface="Calibri" panose="020F0502020204030204" pitchFamily="34" charset="0"/>
                <a:ea typeface="Calibri" panose="020F0502020204030204" pitchFamily="34" charset="0"/>
                <a:cs typeface="Times New Roman" panose="02020603050405020304" pitchFamily="18" charset="0"/>
              </a:rPr>
              <a:t>TJ/SP (Francisco Loureiro):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Evidente que a situação fática de união estável, apoiada em prova robusta, prevaleceria diante da escritura de namoro. Dizendo de outro modo, a união estável é situação de fato a que a lei atribui efeitos jurídicos por norma cogente. Não resta dúvida, porém, que a lavratura de escritura na qual reconhecem as partes que seu relacionamento não passou de namoro qualificado conspira de modo sólido contra a pretensão da autora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(TJ/SP, 1ª Câmara de Direito Privado, Apelação n. 1025010-68.2020.8.26.0506, Rel. Francisco Loureiro, j. 06/08/2021).</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r>
              <a:rPr lang="pt-BR" sz="1800" dirty="0">
                <a:latin typeface="Calibri" panose="020F0502020204030204" pitchFamily="34" charset="0"/>
                <a:ea typeface="Calibri" panose="020F0502020204030204" pitchFamily="34" charset="0"/>
                <a:cs typeface="Times New Roman" panose="02020603050405020304" pitchFamily="18" charset="0"/>
              </a:rPr>
              <a:t>Possibilidade de contrato escrito com cláusula de regime de separação de bens?</a:t>
            </a: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4135945171"/>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 contrato de convivência</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r>
              <a:rPr lang="pt-BR" sz="1800" dirty="0">
                <a:latin typeface="Calibri" panose="020F0502020204030204" pitchFamily="34" charset="0"/>
                <a:ea typeface="Calibri" panose="020F0502020204030204" pitchFamily="34" charset="0"/>
                <a:cs typeface="Times New Roman" panose="02020603050405020304" pitchFamily="18" charset="0"/>
              </a:rPr>
              <a:t>Os companheiros podem celebrar contrato escrito – por instrumento público ou particular – para reger suas relações patrimoniais. É equivalente ao pacto antenupcial, mas com liberdade de formas. Sua aplicabilidade não pode ser retroativa (STJ). </a:t>
            </a:r>
          </a:p>
          <a:p>
            <a:endParaRPr lang="pt-BR" sz="1800" dirty="0">
              <a:latin typeface="Calibri" panose="020F0502020204030204" pitchFamily="34" charset="0"/>
              <a:ea typeface="Calibri" panose="020F0502020204030204" pitchFamily="34" charset="0"/>
              <a:cs typeface="Times New Roman" panose="02020603050405020304" pitchFamily="18" charset="0"/>
            </a:endParaRP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2937769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just"/>
            <a:r>
              <a:rPr lang="pt-BR" b="0" i="0" dirty="0">
                <a:solidFill>
                  <a:srgbClr val="333333"/>
                </a:solidFill>
                <a:effectLst/>
                <a:latin typeface="Roboto" panose="02000000000000000000" pitchFamily="2" charset="0"/>
              </a:rPr>
              <a:t>São constitucionais o art. 28, § 1º e o art. 30 da Lei nº 13.146/2015, que determinam que as escolas privadas ofereçam atendimento educacional adequado e inclusivo às pessoas com deficiência sem que possam cobrar valores adicionais de qualquer natureza em suas mensalidades, anuidades e matrículas para cumprimento dessa obrigação.</a:t>
            </a:r>
            <a:br>
              <a:rPr lang="pt-BR" dirty="0"/>
            </a:br>
            <a:r>
              <a:rPr lang="pt-BR" b="0" i="0" dirty="0">
                <a:solidFill>
                  <a:srgbClr val="333333"/>
                </a:solidFill>
                <a:effectLst/>
                <a:latin typeface="Roboto" panose="02000000000000000000" pitchFamily="2" charset="0"/>
              </a:rPr>
              <a:t>STF. Plenário. ADI 5357 MC-Referendo/DF, Rel. Min. Edson Fachin, julgado em 9/6/2016 (Info 829).</a:t>
            </a:r>
            <a:endParaRPr lang="pt-BR"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19069638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E MONOGAMIA</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92500"/>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Anderson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Schreiber</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explica que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a ideia de exclusividade afetiva que caracteriza o modelo matrimonial encontra nítida inspiração no modelo proprietário como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ius</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excludendi</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omnes alio (direito de excluir todos os demais do uso da coisa), não configurando opção necessária para a convivência familiar</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(SCHREIBER: 2021, p. 983).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r>
              <a:rPr lang="pt-BR" sz="1800" dirty="0">
                <a:latin typeface="Calibri" panose="020F0502020204030204" pitchFamily="34" charset="0"/>
                <a:ea typeface="Calibri" panose="020F0502020204030204" pitchFamily="34" charset="0"/>
                <a:cs typeface="Times New Roman" panose="02020603050405020304" pitchFamily="18" charset="0"/>
              </a:rPr>
              <a:t>Princípio monogâmico: STF, STJ, CNJ (proibição de tabeliães lavrarem escrituras de relações </a:t>
            </a:r>
            <a:r>
              <a:rPr lang="pt-BR" sz="1800" dirty="0" err="1">
                <a:latin typeface="Calibri" panose="020F0502020204030204" pitchFamily="34" charset="0"/>
                <a:ea typeface="Calibri" panose="020F0502020204030204" pitchFamily="34" charset="0"/>
                <a:cs typeface="Times New Roman" panose="02020603050405020304" pitchFamily="18" charset="0"/>
              </a:rPr>
              <a:t>poliafetivas</a:t>
            </a:r>
            <a:r>
              <a:rPr lang="pt-BR" sz="1800" dirty="0">
                <a:latin typeface="Calibri" panose="020F0502020204030204" pitchFamily="34" charset="0"/>
                <a:ea typeface="Calibri" panose="020F0502020204030204" pitchFamily="34" charset="0"/>
                <a:cs typeface="Times New Roman" panose="02020603050405020304" pitchFamily="18" charset="0"/>
              </a:rPr>
              <a:t>)</a:t>
            </a:r>
          </a:p>
          <a:p>
            <a:endParaRPr lang="pt-BR" sz="1800" dirty="0">
              <a:latin typeface="Calibri" panose="020F0502020204030204" pitchFamily="34" charset="0"/>
              <a:ea typeface="Calibri" panose="020F0502020204030204" pitchFamily="34" charset="0"/>
              <a:cs typeface="Times New Roman" panose="02020603050405020304" pitchFamily="18" charset="0"/>
            </a:endParaRPr>
          </a:p>
          <a:p>
            <a:r>
              <a:rPr lang="pt-BR" sz="1800" dirty="0">
                <a:latin typeface="Calibri" panose="020F0502020204030204" pitchFamily="34" charset="0"/>
                <a:ea typeface="Calibri" panose="020F0502020204030204" pitchFamily="34" charset="0"/>
                <a:cs typeface="Times New Roman" panose="02020603050405020304" pitchFamily="18" charset="0"/>
              </a:rPr>
              <a:t>Problema: como decidir quem deve ser priorizado – em relação à meação ou direitos sucessórios – numa união informal </a:t>
            </a:r>
            <a:r>
              <a:rPr lang="pt-BR" sz="1800" dirty="0" err="1">
                <a:latin typeface="Calibri" panose="020F0502020204030204" pitchFamily="34" charset="0"/>
                <a:ea typeface="Calibri" panose="020F0502020204030204" pitchFamily="34" charset="0"/>
                <a:cs typeface="Times New Roman" panose="02020603050405020304" pitchFamily="18" charset="0"/>
              </a:rPr>
              <a:t>poliafetiva</a:t>
            </a:r>
            <a:r>
              <a:rPr lang="pt-BR" sz="1800" dirty="0">
                <a:latin typeface="Calibri" panose="020F0502020204030204" pitchFamily="34" charset="0"/>
                <a:ea typeface="Calibri" panose="020F0502020204030204" pitchFamily="34" charset="0"/>
                <a:cs typeface="Times New Roman" panose="02020603050405020304" pitchFamily="18" charset="0"/>
              </a:rPr>
              <a:t>?</a:t>
            </a: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3669756236"/>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E MONOGAMIA</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indent="0" algn="just">
              <a:lnSpc>
                <a:spcPct val="150000"/>
              </a:lnSpc>
              <a:spcAft>
                <a:spcPts val="800"/>
              </a:spcAft>
              <a:buNone/>
            </a:pPr>
            <a:r>
              <a:rPr lang="pt-BR" sz="1800" dirty="0">
                <a:latin typeface="Times New Roman" panose="02020603050405020304" pitchFamily="18" charset="0"/>
                <a:ea typeface="Calibri" panose="020F0502020204030204" pitchFamily="34" charset="0"/>
                <a:cs typeface="Times New Roman" panose="02020603050405020304" pitchFamily="18" charset="0"/>
              </a:rPr>
              <a:t>“Concubinato impuro”</a:t>
            </a:r>
          </a:p>
          <a:p>
            <a:pPr indent="0" algn="just">
              <a:lnSpc>
                <a:spcPct val="150000"/>
              </a:lnSpc>
              <a:spcAft>
                <a:spcPts val="800"/>
              </a:spcAft>
              <a:buNone/>
            </a:pPr>
            <a:r>
              <a:rPr lang="pt-BR" sz="1800" dirty="0">
                <a:effectLst/>
                <a:latin typeface="Times New Roman" panose="02020603050405020304" pitchFamily="18" charset="0"/>
                <a:ea typeface="Calibri" panose="020F0502020204030204" pitchFamily="34" charset="0"/>
              </a:rPr>
              <a:t>O artigo 1.521 do Código Civil dispõe: “Não podem casar: I - os ascendentes com os descendentes, seja o parentesco natural ou civil; II - os afins em linha reta; III - o adotante com quem foi cônjuge do adotado e o adotado com quem o foi do adotante; IV - os irmãos, unilaterais ou bilaterais, e demais colaterais, até o terceiro grau inclusive; V - o adotado com o filho do adotante; VI - as pessoas casadas; VII - o cônjuge sobrevivente com o condenado por homicídio ou tentativa de homicídio contra o seu consorte.”</a:t>
            </a:r>
          </a:p>
          <a:p>
            <a:pPr indent="0" algn="just">
              <a:lnSpc>
                <a:spcPct val="150000"/>
              </a:lnSpc>
              <a:spcAft>
                <a:spcPts val="800"/>
              </a:spcAft>
              <a:buNone/>
            </a:pPr>
            <a:endParaRPr lang="pt-BR" sz="1800" dirty="0">
              <a:latin typeface="Calibri" panose="020F0502020204030204" pitchFamily="34" charset="0"/>
              <a:ea typeface="Calibri" panose="020F0502020204030204" pitchFamily="34" charset="0"/>
              <a:cs typeface="Times New Roman" panose="02020603050405020304" pitchFamily="18" charset="0"/>
            </a:endParaRP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2562942253"/>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E MONOGAMIA</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r>
              <a:rPr lang="pt-BR" sz="1800" dirty="0">
                <a:latin typeface="Calibri" panose="020F0502020204030204" pitchFamily="34" charset="0"/>
                <a:ea typeface="Calibri" panose="020F0502020204030204" pitchFamily="34" charset="0"/>
                <a:cs typeface="Times New Roman" panose="02020603050405020304" pitchFamily="18" charset="0"/>
              </a:rPr>
              <a:t>Casado separado de fato: pode constituir união estável; só não pode registrá-la (exceto se reconhecida judicialmente)</a:t>
            </a:r>
          </a:p>
          <a:p>
            <a:r>
              <a:rPr lang="pt-BR" sz="1800" dirty="0">
                <a:effectLst/>
                <a:latin typeface="Times New Roman" panose="02020603050405020304" pitchFamily="18" charset="0"/>
                <a:ea typeface="Calibri" panose="020F0502020204030204" pitchFamily="34" charset="0"/>
              </a:rPr>
              <a:t>Cuidado: alguns dispositivos do CC concedem certos direitos, deveres e prerrogativas ao cônjuge separado de fato por menos de 2 anos (artigos 25 e 1.830) e 5 anos (artigos 1.642, inciso V, e 1.801, inciso III). A interpretação não pode violar direitos dos companheiros</a:t>
            </a:r>
          </a:p>
          <a:p>
            <a:r>
              <a:rPr lang="pt-BR" sz="1800" dirty="0">
                <a:latin typeface="Times New Roman" panose="02020603050405020304" pitchFamily="18" charset="0"/>
                <a:ea typeface="Calibri" panose="020F0502020204030204" pitchFamily="34" charset="0"/>
                <a:cs typeface="Times New Roman" panose="02020603050405020304" pitchFamily="18" charset="0"/>
              </a:rPr>
              <a:t>Aplica-se o regime de separação obrigatória de bens aos companheiros se um deles for casado mas separado de fato? Para o STJ, sim</a:t>
            </a:r>
            <a:endParaRPr lang="pt-BR" sz="1800" dirty="0">
              <a:latin typeface="Calibri" panose="020F0502020204030204" pitchFamily="34" charset="0"/>
              <a:ea typeface="Calibri" panose="020F0502020204030204" pitchFamily="34" charset="0"/>
              <a:cs typeface="Times New Roman" panose="02020603050405020304" pitchFamily="18" charset="0"/>
            </a:endParaRP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1861623155"/>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E MONOGAMIA</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85000" lnSpcReduction="10000"/>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“É incompatível com a Constituição Federal o reconhecimento de direitos previdenciários (pensão por morte) à pessoa que manteve, durante longo período e com aparência familiar, união com outra casada, porquanto o concubinato não se equipara, para fins de proteção estatal, às uniões afetivas resultantes do casamento e da união estável” (Tribunal Pleno, RE 883.168/SC, Rel. Dias Toffoli, j. 03/08/21, Tema 526).</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Ao proteger a família monogâmica e a própria esposa traída (que foi vítima de ilícito civil praticado pelo marido, que violou o dever de fidelidade do casamento), o Supremo Tribunal Federal, em consequência, prejudica terceiro de boa-fé, isto é, a concubina que não sabia da existência do casamento (ou da união estável dita principal, por ser mais antiga). </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Solução apontada pela doutrina: “união estável putativa”, semelhante ao “casamento putativo”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3408030677"/>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E MONOGAMIA</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85000" lnSpcReduction="10000"/>
          </a:bodyPr>
          <a:lstStyle/>
          <a:p>
            <a:r>
              <a:rPr lang="pt-BR" sz="1800" dirty="0">
                <a:effectLst/>
                <a:latin typeface="Times New Roman" panose="02020603050405020304" pitchFamily="18" charset="0"/>
                <a:ea typeface="Calibri" panose="020F0502020204030204" pitchFamily="34" charset="0"/>
              </a:rPr>
              <a:t>O artigo 550 do Código Civil dispõe: “A doação do cônjuge adúltero ao seu cúmplice pode ser anulada pelo outro cônjuge, ou por seus herdeiros necessários, até dois anos depois de dissolvida a sociedade conjugal.” Discute-se se a doação do companheiro infiel ao seu cúmplice também poderia ser anulada. </a:t>
            </a:r>
          </a:p>
          <a:p>
            <a:r>
              <a:rPr lang="pt-BR" sz="1800" dirty="0">
                <a:latin typeface="Times New Roman" panose="02020603050405020304" pitchFamily="18" charset="0"/>
                <a:ea typeface="Calibri" panose="020F0502020204030204" pitchFamily="34" charset="0"/>
              </a:rPr>
              <a:t>A</a:t>
            </a:r>
            <a:r>
              <a:rPr lang="pt-BR" sz="1800" dirty="0">
                <a:effectLst/>
                <a:latin typeface="Times New Roman" panose="02020603050405020304" pitchFamily="18" charset="0"/>
                <a:ea typeface="Calibri" panose="020F0502020204030204" pitchFamily="34" charset="0"/>
              </a:rPr>
              <a:t>rtigo 793 do Código Civil: “É válida a instituição do companheiro como beneficiário, se ao tempo do contrato o segurado era separado judicialmente, ou já se encontrava separado de fato.”</a:t>
            </a:r>
          </a:p>
          <a:p>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“Diante da orientação do STF, no mesmo precedente, no sentido de que "subsistem em nosso ordenamento jurídico constitucional os ideais monogâmicos, para o reconhecimento do casamento e da união estável, sendo, inclusive, previsto como deveres aos cônjuges, com substrato no regime monogâmico, a exigência de fidelidade recíproca durante o pacto nupcial (art. 1.566, I, do Código Civil)", é inválida, à luz do disposto no art. 793 do Código Civil de 2002, a indicação de concubino como beneficiário de seguro de vida instituído por segurado casado e não separado de fato ou judicialmente na época do óbito” (4ª Turma, Rel. Maria Isabel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Gallotti</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n. 1391954/RJ, j. 27/04/2022).</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111820218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E MONOGAMIA</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77500" lnSpcReduction="20000"/>
          </a:bodyPr>
          <a:lstStyle/>
          <a:p>
            <a:r>
              <a:rPr lang="pt-BR" sz="1600" dirty="0"/>
              <a:t>“ALEGADA UNIÃO ESTÁVEL PARALELA AO CASAMENTO. PARTILHA NO FORMATO DE TRIAÇÃO. INADMISSIBILIDADE. RECONHECIMENTO DA UNIÃO ESTÁVEL QUE PRESSUPÕE AUSÊNCIA DE IMPEDIMENTO AO CASAMENTO OU SEPARAÇÃO DE FATO (...).</a:t>
            </a:r>
          </a:p>
          <a:p>
            <a:r>
              <a:rPr lang="pt-BR" sz="1600" dirty="0"/>
              <a:t>5- Na hipótese em exame, há a particularidade de que a relação que se pretende seja reconhecida como união estável teve início anteriormente ao casamento do pretenso convivente com terceira pessoa e prosseguiu por 25 anos, já na constância desse matrimônio. </a:t>
            </a:r>
          </a:p>
          <a:p>
            <a:r>
              <a:rPr lang="pt-BR" sz="1600" dirty="0"/>
              <a:t>6- No período compreendido entre o início da relação e a celebração do matrimônio entre o convivente e terceira pessoa, não há óbice para que seja reconhecida a existência da união estável, cuja partilha, por se tratar de união iniciada e dissolvida antes da Lei nº 9.278/96, deverá observar a existência de prova do esforço direto e indireto na aquisição do patrimônio amealhado, nos termos da Súmula 380/STF e de precedente desta Corte. </a:t>
            </a:r>
          </a:p>
          <a:p>
            <a:r>
              <a:rPr lang="pt-BR" sz="1600" dirty="0"/>
              <a:t>7- No que se refere ao período posterior à celebração do matrimônio, aquela união estável se transmudou juridicamente em um concubinato impuro, mantido entre as partes por 25 anos, na constância da qual adveio prole e que era de ciência inequívoca de todos os envolvidos, de modo que há a equiparação à sociedade de fato e a repercussão patrimonial dessa sociedade deve ser solvida pelo direito obrigacional, de modo que também nesse período haverá a possibilidade de partilha desde que haja a prova do esforço comum na construção patrimonial, nos termos da Súmula 380/STF.” (continua)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274142590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E MONOGAMIA</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marL="0" indent="0">
              <a:buNone/>
            </a:pPr>
            <a:r>
              <a:rPr lang="pt-BR" sz="1400" dirty="0"/>
              <a:t>“16) Em se tratando de relação concubinária, é relevante diferenciar as hipóteses de concubinato puro, impuro e desleal. A esse respeito, há precedente desta Corte que bem explica todas essas espécies: “O concubinato puro seria aquele que se apresentaria como a união entre o homem e a mulher com intuito de formação de uma família de fato, sem qualquer interferência na família de direito. Para tanto, nesta espécie, os concubinos poderiam ser solteiros, separados judicialmente, divorciados ou viúvos. Já o concubinato impuro seria aquele realizado contra um casamento pré-existente de um dos concubinos ou em relação incestuosa. E, por fim, </a:t>
            </a:r>
            <a:r>
              <a:rPr lang="pt-BR" sz="1400" b="1" dirty="0"/>
              <a:t>o concubinato desleal se efetivaria em concorrência com outro concubinato puro</a:t>
            </a:r>
            <a:r>
              <a:rPr lang="pt-BR" sz="1400" dirty="0"/>
              <a:t>”. (</a:t>
            </a:r>
            <a:r>
              <a:rPr lang="pt-BR" sz="1400" dirty="0" err="1"/>
              <a:t>REsp</a:t>
            </a:r>
            <a:r>
              <a:rPr lang="pt-BR" sz="1400" dirty="0"/>
              <a:t> 1.628.701/BA, 3ª Turma, </a:t>
            </a:r>
            <a:r>
              <a:rPr lang="pt-BR" sz="1400" dirty="0" err="1"/>
              <a:t>DJe</a:t>
            </a:r>
            <a:r>
              <a:rPr lang="pt-BR" sz="1400" dirty="0"/>
              <a:t> 17/11/2017).</a:t>
            </a:r>
          </a:p>
          <a:p>
            <a:pPr marL="0" indent="0">
              <a:buNone/>
            </a:pPr>
            <a:r>
              <a:rPr lang="pt-BR" sz="1400" dirty="0"/>
              <a:t>(...)</a:t>
            </a:r>
          </a:p>
          <a:p>
            <a:pPr marL="0" indent="0">
              <a:buNone/>
            </a:pPr>
            <a:r>
              <a:rPr lang="pt-BR" sz="1400" dirty="0"/>
              <a:t>Trata-se de um cenário bastante singular porque, examinando-se os precedentes desta Corte sobre a matéria, percebe-se que todos eles foram firmados a partir da premissa de que o casamento era pré-existente ao outro relacionamento” (STJ, 3ª Turma, </a:t>
            </a:r>
            <a:r>
              <a:rPr lang="pt-BR" sz="1400" dirty="0" err="1"/>
              <a:t>Resp</a:t>
            </a:r>
            <a:r>
              <a:rPr lang="pt-BR" sz="1400" dirty="0"/>
              <a:t> 1916031, Rel. Nancy </a:t>
            </a:r>
            <a:r>
              <a:rPr lang="pt-BR" sz="1400" dirty="0" err="1"/>
              <a:t>Andrighi</a:t>
            </a:r>
            <a:r>
              <a:rPr lang="pt-BR" sz="1400" dirty="0"/>
              <a:t>, j. 03/05/2022)</a:t>
            </a:r>
          </a:p>
        </p:txBody>
      </p:sp>
    </p:spTree>
    <p:extLst>
      <p:ext uri="{BB962C8B-B14F-4D97-AF65-F5344CB8AC3E}">
        <p14:creationId xmlns:p14="http://schemas.microsoft.com/office/powerpoint/2010/main" val="1273483495"/>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E pessoas absolutamente incapazes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85000" lnSpcReduction="10000"/>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Para Paulo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Lôbo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as regras de invalidade referentes ao casamento não se aplicam à união estável justamente pela natureza de ato-fato jurídico deste instituto, que se constitui independentemente da voluntária manifestação de vontade dos interessados (LÔBO: 2021, p. 175).  </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Outros autores, porém, defendem que reconhecer a união estável de pessoas menores de 16 anos seria uma burla ao sistema legalmente previsto, que abomina relações afetivas e sexuais precoces. </a:t>
            </a:r>
            <a:endParaRPr lang="pt-BR" sz="1800" dirty="0">
              <a:latin typeface="Times New Roman" panose="02020603050405020304" pitchFamily="18" charset="0"/>
              <a:ea typeface="Calibri" panose="020F0502020204030204" pitchFamily="34" charset="0"/>
              <a:cs typeface="Times New Roman" panose="02020603050405020304" pitchFamily="18" charset="0"/>
            </a:endParaRP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A deficiência não leva à incapacidade; pessoas com deficiência física ou mental podem casar; portanto podem constituir união estável (EPD). </a:t>
            </a:r>
          </a:p>
          <a:p>
            <a:pPr indent="0" algn="just">
              <a:lnSpc>
                <a:spcPct val="150000"/>
              </a:lnSpc>
              <a:spcAft>
                <a:spcPts val="800"/>
              </a:spcAft>
              <a:buNone/>
            </a:pPr>
            <a:r>
              <a:rPr lang="pt-BR" sz="1800" b="1" u="sng">
                <a:latin typeface="Times New Roman" panose="02020603050405020304" pitchFamily="18" charset="0"/>
                <a:ea typeface="Calibri" panose="020F0502020204030204" pitchFamily="34" charset="0"/>
                <a:cs typeface="Times New Roman" panose="02020603050405020304" pitchFamily="18" charset="0"/>
              </a:rPr>
              <a:t>PAREI AQUI</a:t>
            </a:r>
            <a:endParaRPr lang="pt-BR" sz="1800" b="1" u="sng"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1347161517"/>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ENTRE PESSOAS DO MESMO SEXO</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55000" lnSpcReduction="20000"/>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ADI 4.277-DF, j. 05/05/2011, Rel. Ministro Carlos Ayres Britto</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 referência constitucional à dualidade básica homem/mulher, no §3º do seu art. 226, deve-se ao centrado intuito de não se perder a menor oportunidade para favorecer relações jurídicas horizontais ou sem hierarquia no âmbito das sociedades domésticas. Reforço normativo a um mais eficiente combate à renitência patriarcal dos costumes brasileiros. Impossibilidade de uso da letra da Constituição para ressuscitar o art. 175 da Carta de 1967/1969. Não há como fazer rolar a cabeça do art. 226 no patíbulo do seu parágrafo terceiro. Dispositivo que, ao utilizar da terminologia “entidade familiar”, não pretendeu diferenciá-la da “família”. Inexistência de hierarquia ou diferença de qualidade jurídica entre as duas formas de constituição de um novo e autonomizado núcleo doméstico. Emprego do fraseado “entidade familiar” como sinônimo perfeito de família. A Constituição não interdita a formação de família por pessoas do mesmo sexo. Consagração do juízo de que não se proíbe nada a ninguém senão em face de um direito ou de proteção de um legítimo interesse de outrem, ou de toda a sociedade, o que não se dá na hipótese sub judice. Inexistência do direito dos indivíduos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heteroafetivos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à sua não-equiparação jurídica com os indivíduos homoafetivos. Aplicabilidade do §2º do art. 5º da Constituição Federal, a evidenciar que outros direitos e garantias, não expressamente listados na Constituição, emergem ‘do regime e dos princípios por ela adotados’”.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Conforme fica claro da ementa, não se negou o limite semântico da expressão “homem e mulher”, prevista na Constituição Federal de 1988. Apenas deixou-se claro que a relação estável entre homem e mulher, com previsão constitucional expressa, é somente uma das inúmeras entidades familiares existentes.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Tree>
    <p:extLst>
      <p:ext uri="{BB962C8B-B14F-4D97-AF65-F5344CB8AC3E}">
        <p14:creationId xmlns:p14="http://schemas.microsoft.com/office/powerpoint/2010/main" val="19511838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92500" lnSpcReduction="20000"/>
          </a:bodyPr>
          <a:lstStyle/>
          <a:p>
            <a:r>
              <a:rPr lang="pt-BR" sz="1800" i="1" dirty="0">
                <a:effectLst/>
                <a:latin typeface="Times New Roman" panose="02020603050405020304" pitchFamily="18" charset="0"/>
                <a:ea typeface="Calibri" panose="020F0502020204030204" pitchFamily="34" charset="0"/>
              </a:rPr>
              <a:t>Sempre que o legislador deixa de nominar a união estável frente a prerrogativas concedidas ao casamento, outorgando-lhe tratamento diferenciado, deve tal omissão ser tida por inexistente, ineficaz e inconstitucional. Do mesmo modo, em todo texto em que é citado o cônjuge é necessário ler-se cônjuge ou companheiro</a:t>
            </a:r>
            <a:r>
              <a:rPr lang="pt-BR" sz="1800" dirty="0">
                <a:effectLst/>
                <a:latin typeface="Times New Roman" panose="02020603050405020304" pitchFamily="18" charset="0"/>
                <a:ea typeface="Calibri" panose="020F0502020204030204" pitchFamily="34" charset="0"/>
              </a:rPr>
              <a:t>” (Maria Berenice Dias: 2011, p. 171).</a:t>
            </a:r>
          </a:p>
          <a:p>
            <a:r>
              <a:rPr lang="pt-BR" sz="1800" dirty="0">
                <a:effectLst/>
                <a:latin typeface="Times New Roman" panose="02020603050405020304" pitchFamily="18" charset="0"/>
                <a:ea typeface="Calibri" panose="020F0502020204030204" pitchFamily="34" charset="0"/>
              </a:rPr>
              <a:t>Enunciado n. 641 da VIII Jornada de Direito Civil (</a:t>
            </a:r>
            <a:r>
              <a:rPr lang="pt-BR" sz="1800" dirty="0" err="1">
                <a:effectLst/>
                <a:latin typeface="Times New Roman" panose="02020603050405020304" pitchFamily="18" charset="0"/>
                <a:ea typeface="Calibri" panose="020F0502020204030204" pitchFamily="34" charset="0"/>
              </a:rPr>
              <a:t>Tartuce</a:t>
            </a:r>
            <a:r>
              <a:rPr lang="pt-BR" sz="1800" dirty="0">
                <a:effectLst/>
                <a:latin typeface="Times New Roman" panose="02020603050405020304" pitchFamily="18" charset="0"/>
                <a:ea typeface="Calibri" panose="020F0502020204030204" pitchFamily="34" charset="0"/>
              </a:rPr>
              <a:t>, </a:t>
            </a:r>
            <a:r>
              <a:rPr lang="pt-BR" sz="1800" dirty="0" err="1">
                <a:effectLst/>
                <a:latin typeface="Times New Roman" panose="02020603050405020304" pitchFamily="18" charset="0"/>
                <a:ea typeface="Calibri" panose="020F0502020204030204" pitchFamily="34" charset="0"/>
              </a:rPr>
              <a:t>Schreiber</a:t>
            </a:r>
            <a:r>
              <a:rPr lang="pt-BR" sz="1800" dirty="0">
                <a:effectLst/>
                <a:latin typeface="Times New Roman" panose="02020603050405020304" pitchFamily="18" charset="0"/>
                <a:ea typeface="Calibri" panose="020F0502020204030204" pitchFamily="34" charset="0"/>
              </a:rPr>
              <a:t>): “</a:t>
            </a:r>
            <a:r>
              <a:rPr lang="pt-BR" sz="1800" i="1" dirty="0">
                <a:effectLst/>
                <a:latin typeface="Times New Roman" panose="02020603050405020304" pitchFamily="18" charset="0"/>
                <a:ea typeface="Calibri" panose="020F0502020204030204" pitchFamily="34" charset="0"/>
              </a:rPr>
              <a:t>a decisão do Supremo Tribunal Federal que declarou a inconstitucionalidade do art. 1.790 do Código Civil não importa equiparação absoluta entre o casamento e a união estável. Estendem-se à união estável apenas as regras aplicáveis ao casamento que tenham por fundamento a solidariedade familiar. Por outro lado, é constitucional a distinção entre os regimes, quando baseada na solenidade do ato jurídico que funda o casamento, ausente na união estável</a:t>
            </a:r>
            <a:r>
              <a:rPr lang="pt-BR" sz="1800" dirty="0">
                <a:effectLst/>
                <a:latin typeface="Times New Roman" panose="02020603050405020304" pitchFamily="18" charset="0"/>
                <a:ea typeface="Calibri" panose="020F0502020204030204" pitchFamily="34" charset="0"/>
              </a:rPr>
              <a:t>.”</a:t>
            </a:r>
          </a:p>
          <a:p>
            <a:r>
              <a:rPr lang="pt-BR" sz="1800" dirty="0">
                <a:latin typeface="Times New Roman" panose="02020603050405020304" pitchFamily="18" charset="0"/>
              </a:rPr>
              <a:t>Direitos decorrentes da união estável não incidem se prejudicarem terceiros de boa-fé</a:t>
            </a:r>
            <a:endParaRPr lang="pt-BR" dirty="0"/>
          </a:p>
        </p:txBody>
      </p:sp>
    </p:spTree>
    <p:extLst>
      <p:ext uri="{BB962C8B-B14F-4D97-AF65-F5344CB8AC3E}">
        <p14:creationId xmlns:p14="http://schemas.microsoft.com/office/powerpoint/2010/main" val="2066376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emancipação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7500" lnSpcReduction="20000"/>
          </a:bodyPr>
          <a:lstStyle/>
          <a:p>
            <a:pPr algn="l"/>
            <a:r>
              <a:rPr lang="pt-BR" b="0" i="0" dirty="0">
                <a:solidFill>
                  <a:srgbClr val="000000"/>
                </a:solidFill>
                <a:effectLst/>
                <a:latin typeface="Times New Roman" panose="02020603050405020304" pitchFamily="18" charset="0"/>
              </a:rPr>
              <a:t>Art. 5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A menoridade cessa aos dezoito anos completos, quando a pessoa fica habilitada à prática de todos os atos da vida civil.</a:t>
            </a:r>
          </a:p>
          <a:p>
            <a:pPr algn="l"/>
            <a:r>
              <a:rPr lang="pt-BR" b="0" i="0" dirty="0">
                <a:solidFill>
                  <a:srgbClr val="000000"/>
                </a:solidFill>
                <a:effectLst/>
                <a:latin typeface="Times New Roman" panose="02020603050405020304" pitchFamily="18" charset="0"/>
              </a:rPr>
              <a:t>Parágrafo único. Cessará, para os menores, a incapacidade:</a:t>
            </a:r>
          </a:p>
          <a:p>
            <a:pPr algn="l"/>
            <a:r>
              <a:rPr lang="pt-BR" b="0" i="0" dirty="0">
                <a:solidFill>
                  <a:srgbClr val="000000"/>
                </a:solidFill>
                <a:effectLst/>
                <a:latin typeface="Times New Roman" panose="02020603050405020304" pitchFamily="18" charset="0"/>
              </a:rPr>
              <a:t>I - pela concessão dos pais, ou de um deles na falta do outro, mediante instrumento público, independentemente de homologação judicial, ou por sentença do juiz, ouvido o tutor, se o menor tiver dezesseis anos completos;</a:t>
            </a:r>
          </a:p>
          <a:p>
            <a:pPr algn="l"/>
            <a:r>
              <a:rPr lang="pt-BR" b="0" i="0" dirty="0">
                <a:solidFill>
                  <a:srgbClr val="000000"/>
                </a:solidFill>
                <a:effectLst/>
                <a:latin typeface="Times New Roman" panose="02020603050405020304" pitchFamily="18" charset="0"/>
              </a:rPr>
              <a:t>II - pelo casamento;</a:t>
            </a:r>
          </a:p>
          <a:p>
            <a:pPr algn="l"/>
            <a:r>
              <a:rPr lang="pt-BR" b="0" i="0" dirty="0">
                <a:solidFill>
                  <a:srgbClr val="000000"/>
                </a:solidFill>
                <a:effectLst/>
                <a:latin typeface="Times New Roman" panose="02020603050405020304" pitchFamily="18" charset="0"/>
              </a:rPr>
              <a:t>III - pelo exercício de emprego público efetivo;</a:t>
            </a:r>
          </a:p>
          <a:p>
            <a:pPr algn="l"/>
            <a:r>
              <a:rPr lang="pt-BR" b="0" i="0" dirty="0">
                <a:solidFill>
                  <a:srgbClr val="000000"/>
                </a:solidFill>
                <a:effectLst/>
                <a:latin typeface="Times New Roman" panose="02020603050405020304" pitchFamily="18" charset="0"/>
              </a:rPr>
              <a:t>IV - pela colação de grau em curso de ensino superior;</a:t>
            </a:r>
          </a:p>
          <a:p>
            <a:pPr algn="l"/>
            <a:r>
              <a:rPr lang="pt-BR" b="0" i="0" dirty="0">
                <a:solidFill>
                  <a:srgbClr val="000000"/>
                </a:solidFill>
                <a:effectLst/>
                <a:latin typeface="Times New Roman" panose="02020603050405020304" pitchFamily="18" charset="0"/>
              </a:rPr>
              <a:t>V - pelo estabelecimento civil ou comercial, ou pela existência de relação de emprego, desde que, em função deles, o menor com dezesseis anos completos tenha economia própria.</a:t>
            </a:r>
          </a:p>
          <a:p>
            <a:endParaRPr lang="pt-BR" dirty="0"/>
          </a:p>
        </p:txBody>
      </p:sp>
    </p:spTree>
    <p:extLst>
      <p:ext uri="{BB962C8B-B14F-4D97-AF65-F5344CB8AC3E}">
        <p14:creationId xmlns:p14="http://schemas.microsoft.com/office/powerpoint/2010/main" val="3346255823"/>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deveres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Artigo 1.566 do Código Civil: “São deveres de ambos os cônjuges: I - fidelidade recíproca; II - vida em comum, no domicílio conjugal; III - mútua assistência; IV - sustento, guarda e educação dos filhos; V - respeito e consideração mútuos.”</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rtigo 1.724 do Código Civil: “As relações pessoais entre os companheiros obedecerão aos deveres de lealdade, respeito e assistência, e de guarda, sustento e educação dos filhos.”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7291463"/>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RELAÇÃO DE PARENTALIDADE</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lnSpcReduction="10000"/>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Art. </a:t>
            </a:r>
            <a:r>
              <a:rPr lang="pt-BR" sz="1800" dirty="0">
                <a:effectLst/>
                <a:latin typeface="Times New Roman" panose="02020603050405020304" pitchFamily="18" charset="0"/>
                <a:ea typeface="Calibri" panose="020F0502020204030204" pitchFamily="34" charset="0"/>
              </a:rPr>
              <a:t>1.595 do Código Civil: “</a:t>
            </a:r>
            <a:r>
              <a:rPr lang="pt-BR" sz="1800" i="1" dirty="0">
                <a:effectLst/>
                <a:latin typeface="Times New Roman" panose="02020603050405020304" pitchFamily="18" charset="0"/>
                <a:ea typeface="Calibri" panose="020F0502020204030204" pitchFamily="34" charset="0"/>
              </a:rPr>
              <a:t>cada cônjuge ou companheiro é aliado aos parentes do outro pelo vínculo da afinidade</a:t>
            </a:r>
            <a:r>
              <a:rPr lang="pt-BR" sz="1800" dirty="0">
                <a:effectLst/>
                <a:latin typeface="Times New Roman" panose="02020603050405020304" pitchFamily="18" charset="0"/>
                <a:ea typeface="Calibri" panose="020F0502020204030204" pitchFamily="34" charset="0"/>
              </a:rPr>
              <a:t>”. </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Enteado não é filho (prevalece o entendimento de que não pode solicitar alimentos); pode vir a ser, porém, se ocorrer adoção unilateral ou reconhecimento de paternidade socioafetiva.</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“A paternidade socioafetiva, declarada ou não em registro público, não impede o reconhecimento do vínculo de filiação concomitante baseado na origem biológica, com os efeitos jurídicos próprios” (Tema 622, Tribunal Pleno, Recurso Extraordinário n. 898060, Rel. Luiz Fux, j. 21/09/2016). </a:t>
            </a:r>
            <a:endParaRPr lang="pt-BR" sz="1800" dirty="0">
              <a:latin typeface="Times New Roman" panose="02020603050405020304" pitchFamily="18" charset="0"/>
              <a:ea typeface="Calibri" panose="020F0502020204030204" pitchFamily="34" charset="0"/>
              <a:cs typeface="Times New Roman" panose="02020603050405020304" pitchFamily="18" charset="0"/>
            </a:endParaRP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6707361"/>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RELAÇÃO DE PARENTALIDADE</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77500" lnSpcReduction="20000"/>
          </a:bodyPr>
          <a:lstStyle/>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A depender do grau de afetividade, o enteado pode se enquadrar em 4 situações.</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Simples enteado, sem nome do padrasto/madrasta.</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Enteado que adota o sobrenome do padrasto/madrasta: “O enteado ou a enteada, se houver motivo justificável, poderá requerer ao oficial de registro civil que, nos registros de nascimento e de casamento, seja averbado o nome de família de seu padrasto ou de sua madrasta, desde que haja expressa concordância destes, sem prejuízo de seus sobrenomes de família” (art. 57, §8º, LRP). </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Enteado que é adotado unilateralmente pelo padrasto, desde que não haja genitor registrado (e não destituído do poder familiar)</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Enteado que é reconhecido como filho socioafetivo, sendo possível a manutenção da </a:t>
            </a:r>
            <a:r>
              <a:rPr lang="pt-BR" sz="1800" dirty="0" err="1">
                <a:latin typeface="Times New Roman" panose="02020603050405020304" pitchFamily="18" charset="0"/>
                <a:ea typeface="Calibri" panose="020F0502020204030204" pitchFamily="34" charset="0"/>
                <a:cs typeface="Times New Roman" panose="02020603050405020304" pitchFamily="18" charset="0"/>
              </a:rPr>
              <a:t>multiparentalidade</a:t>
            </a:r>
            <a:r>
              <a:rPr lang="pt-BR" sz="1800" dirty="0">
                <a:latin typeface="Times New Roman" panose="02020603050405020304" pitchFamily="18" charset="0"/>
                <a:ea typeface="Calibri" panose="020F0502020204030204" pitchFamily="34" charset="0"/>
                <a:cs typeface="Times New Roman" panose="02020603050405020304" pitchFamily="18" charset="0"/>
              </a:rPr>
              <a:t>.</a:t>
            </a: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2545579"/>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presunção </a:t>
            </a:r>
            <a:r>
              <a:rPr lang="pt-BR" i="1" dirty="0"/>
              <a:t>pater est</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Art. 1.597 do Código Civil: “Presumem-se concebidos na constância do casamento os filhos: I - nascidos cento e oitenta dias, pelo menos, depois de estabelecida a convivência conjugal; II - nascidos nos trezentos dias subsequentes à dissolução da sociedade conjugal, por morte, separação judicial, nulidade e anulação do casamento; III - havidos por fecundação artificial homóloga, mesmo que falecido o marido; IV - havidos, a qualquer tempo, quando se tratar de embriões excedentários, decorrentes de concepção artificial homóloga; V - havidos por inseminação artificial heteróloga, desde que tenha prévia autorização do marido.”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689644"/>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presunção </a:t>
            </a:r>
            <a:r>
              <a:rPr lang="pt-BR" i="1" dirty="0"/>
              <a:t>pater est</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92500" lnSpcReduction="10000"/>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V - Na espécie, o companheiro da mãe da menor faleceu 239 (duzentos e trinta e nove) dias antes ao seu nascimento. Portanto, dentro da esfera de proteção conferida pelo inciso II do art. 1.597, do Código Civil, que presume concebidos na constância do casamento os filhos nascidos nos trezentos dias subsequentes, entre outras hipóteses, em razão de sua morte.</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VI - Dessa forma, em homenagem ao texto constitucional (art. 226, §3º) e ao Código Civil (art. 1.723), que conferiram ao instituto da união estável a natureza de entidade familiar, aplica-se as disposições contidas no artigo 1.597, do Código Civil, ao regime de união estável.</a:t>
            </a:r>
          </a:p>
          <a:p>
            <a:pPr indent="0" algn="just">
              <a:lnSpc>
                <a:spcPct val="150000"/>
              </a:lnSpc>
              <a:spcAft>
                <a:spcPts val="800"/>
              </a:spcAft>
              <a:buNone/>
            </a:pPr>
            <a:r>
              <a:rPr lang="pt-BR" sz="1800" dirty="0">
                <a:latin typeface="Times New Roman" panose="02020603050405020304" pitchFamily="18" charset="0"/>
                <a:ea typeface="Calibri" panose="020F0502020204030204" pitchFamily="34" charset="0"/>
                <a:cs typeface="Times New Roman" panose="02020603050405020304" pitchFamily="18" charset="0"/>
              </a:rPr>
              <a:t>(3ª Turma, </a:t>
            </a:r>
            <a:r>
              <a:rPr lang="pt-BR" sz="1800" dirty="0" err="1">
                <a:latin typeface="Times New Roman" panose="02020603050405020304" pitchFamily="18" charset="0"/>
                <a:ea typeface="Calibri" panose="020F0502020204030204" pitchFamily="34" charset="0"/>
                <a:cs typeface="Times New Roman" panose="02020603050405020304" pitchFamily="18" charset="0"/>
              </a:rPr>
              <a:t>REsp</a:t>
            </a:r>
            <a:r>
              <a:rPr lang="pt-BR" sz="1800" dirty="0">
                <a:latin typeface="Times New Roman" panose="02020603050405020304" pitchFamily="18" charset="0"/>
                <a:ea typeface="Calibri" panose="020F0502020204030204" pitchFamily="34" charset="0"/>
                <a:cs typeface="Times New Roman" panose="02020603050405020304" pitchFamily="18" charset="0"/>
              </a:rPr>
              <a:t> 1194059 / SP, Rel. Massami </a:t>
            </a:r>
            <a:r>
              <a:rPr lang="pt-BR" sz="1800" dirty="0" err="1">
                <a:latin typeface="Times New Roman" panose="02020603050405020304" pitchFamily="18" charset="0"/>
                <a:ea typeface="Calibri" panose="020F0502020204030204" pitchFamily="34" charset="0"/>
                <a:cs typeface="Times New Roman" panose="02020603050405020304" pitchFamily="18" charset="0"/>
              </a:rPr>
              <a:t>Uyeda</a:t>
            </a:r>
            <a:r>
              <a:rPr lang="pt-BR" sz="1800" dirty="0">
                <a:latin typeface="Times New Roman" panose="02020603050405020304" pitchFamily="18" charset="0"/>
                <a:ea typeface="Calibri" panose="020F0502020204030204" pitchFamily="34" charset="0"/>
                <a:cs typeface="Times New Roman" panose="02020603050405020304" pitchFamily="18" charset="0"/>
              </a:rPr>
              <a:t>, j. 06/11/2012)</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9000685"/>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presunção </a:t>
            </a:r>
            <a:r>
              <a:rPr lang="pt-BR" i="1" dirty="0"/>
              <a:t>pater est</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Um julgado que trata de caso distinto para compreender melhor a importância da presunção:</a:t>
            </a:r>
          </a:p>
          <a:p>
            <a:pPr indent="0" algn="just">
              <a:lnSpc>
                <a:spcPct val="150000"/>
              </a:lnSpc>
              <a:spcAft>
                <a:spcPts val="800"/>
              </a:spcAft>
              <a:buNone/>
            </a:pPr>
            <a:r>
              <a:rPr lang="pt-BR" sz="1600" dirty="0"/>
              <a:t>I - O direito de reconhecer voluntariamente a prole é personalíssimo e, portanto, intransmissível aos herdeiros, não existindo no direito positivo pátrio norma que atribua efeitos jurídicos ao ato pelo qual aqueles reconhecem a condição de irmão, se o pai não o fez em vida. II - Falecido o suposto genitor sem manifestação expressa acerca da existência de filho extra </a:t>
            </a:r>
            <a:r>
              <a:rPr lang="pt-BR" sz="1600" dirty="0" err="1"/>
              <a:t>matrimonium</a:t>
            </a:r>
            <a:r>
              <a:rPr lang="pt-BR" sz="1600" dirty="0"/>
              <a:t>, a pretensão de inclusão do seu nome no registro de nascimento poderá ser deduzida apenas na via judicial, por meio de ação investigatória de paternidade. Recurso não conhecido." (</a:t>
            </a:r>
            <a:r>
              <a:rPr lang="pt-BR" sz="1600" dirty="0" err="1"/>
              <a:t>REsp</a:t>
            </a:r>
            <a:r>
              <a:rPr lang="pt-BR" sz="1600" dirty="0"/>
              <a:t> 832.330/PR, Rel. Min. Castro Filho, </a:t>
            </a:r>
            <a:r>
              <a:rPr lang="pt-BR" sz="1600" dirty="0" err="1"/>
              <a:t>DJe</a:t>
            </a:r>
            <a:r>
              <a:rPr lang="pt-BR" sz="1600" dirty="0"/>
              <a:t> de 02/04/2007).</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24854208"/>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ALIMENTOS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algn="l"/>
            <a:r>
              <a:rPr lang="pt-BR" sz="1600" b="0" i="0" dirty="0">
                <a:solidFill>
                  <a:srgbClr val="000000"/>
                </a:solidFill>
                <a:effectLst/>
                <a:latin typeface="Times New Roman" panose="02020603050405020304" pitchFamily="18" charset="0"/>
              </a:rPr>
              <a:t>Art. 1.694. Podem os parentes, os cônjuges </a:t>
            </a:r>
            <a:r>
              <a:rPr lang="pt-BR" sz="1600" b="0" i="1" dirty="0">
                <a:solidFill>
                  <a:srgbClr val="000000"/>
                </a:solidFill>
                <a:effectLst/>
                <a:latin typeface="Times New Roman" panose="02020603050405020304" pitchFamily="18" charset="0"/>
              </a:rPr>
              <a:t>ou companheiros </a:t>
            </a:r>
            <a:r>
              <a:rPr lang="pt-BR" sz="1600" b="0" i="0" dirty="0">
                <a:solidFill>
                  <a:srgbClr val="000000"/>
                </a:solidFill>
                <a:effectLst/>
                <a:latin typeface="Times New Roman" panose="02020603050405020304" pitchFamily="18" charset="0"/>
              </a:rPr>
              <a:t>pedir uns aos outros os alimentos de que necessitem para viver de modo compatível com a sua condição social, inclusive para atender às necessidades de sua educação.</a:t>
            </a:r>
          </a:p>
          <a:p>
            <a:pPr algn="l"/>
            <a:r>
              <a:rPr lang="pt-BR" sz="1600" b="0" i="0" dirty="0">
                <a:solidFill>
                  <a:srgbClr val="000000"/>
                </a:solidFill>
                <a:effectLst/>
                <a:latin typeface="Times New Roman" panose="02020603050405020304" pitchFamily="18" charset="0"/>
              </a:rPr>
              <a:t>§ 1 </a:t>
            </a:r>
            <a:r>
              <a:rPr lang="pt-BR" sz="1800" b="0" i="0" u="sng" baseline="30000" dirty="0">
                <a:solidFill>
                  <a:srgbClr val="000000"/>
                </a:solidFill>
                <a:effectLst/>
                <a:latin typeface="Times New Roman" panose="02020603050405020304" pitchFamily="18" charset="0"/>
              </a:rPr>
              <a:t>o </a:t>
            </a:r>
            <a:r>
              <a:rPr lang="pt-BR" sz="1600" b="0" i="0" dirty="0">
                <a:solidFill>
                  <a:srgbClr val="000000"/>
                </a:solidFill>
                <a:effectLst/>
                <a:latin typeface="Times New Roman" panose="02020603050405020304" pitchFamily="18" charset="0"/>
              </a:rPr>
              <a:t>Os alimentos devem ser fixados na proporção das necessidades do reclamante e dos recursos da pessoa obrigada.</a:t>
            </a:r>
          </a:p>
          <a:p>
            <a:pPr algn="l"/>
            <a:r>
              <a:rPr lang="pt-BR" sz="1600" b="0" i="0" dirty="0">
                <a:solidFill>
                  <a:srgbClr val="000000"/>
                </a:solidFill>
                <a:effectLst/>
                <a:latin typeface="Times New Roman" panose="02020603050405020304" pitchFamily="18" charset="0"/>
              </a:rPr>
              <a:t>§ 2 </a:t>
            </a:r>
            <a:r>
              <a:rPr lang="pt-BR" sz="1800" b="0" i="0" u="sng" baseline="30000" dirty="0">
                <a:solidFill>
                  <a:srgbClr val="000000"/>
                </a:solidFill>
                <a:effectLst/>
                <a:latin typeface="Times New Roman" panose="02020603050405020304" pitchFamily="18" charset="0"/>
              </a:rPr>
              <a:t>o </a:t>
            </a:r>
            <a:r>
              <a:rPr lang="pt-BR" sz="1600" b="0" i="0" dirty="0">
                <a:solidFill>
                  <a:srgbClr val="000000"/>
                </a:solidFill>
                <a:effectLst/>
                <a:latin typeface="Times New Roman" panose="02020603050405020304" pitchFamily="18" charset="0"/>
              </a:rPr>
              <a:t>Os alimentos serão apenas os indispensáveis à subsistência, quando a situação de necessidade resultar de culpa de quem os pleiteia.</a:t>
            </a:r>
          </a:p>
        </p:txBody>
      </p:sp>
    </p:spTree>
    <p:extLst>
      <p:ext uri="{BB962C8B-B14F-4D97-AF65-F5344CB8AC3E}">
        <p14:creationId xmlns:p14="http://schemas.microsoft.com/office/powerpoint/2010/main" val="1841064958"/>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regime de bens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“Na união estável, salvo contrato escrito entre os companheiros, aplica-se às relações patrimoniais, no que couber, o regime da comunhão parcial de bens” (artigo 1.725). </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Anderson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Schreiber</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defende que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a aplicação das regras da comunhão parcial se dá por analogia, não se submetendo a união estável, tecnicamente, a um regime de bens (...). Deve-se garantir a justa repartição do patrimônio, e não lançar sobre a união estável amarras formais concebidas para a realidade matrimonial</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(SCHREIBER: 2021, p. 982).</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6558412"/>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regime de bens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85000" lnSpcReduction="20000"/>
          </a:bodyPr>
          <a:lstStyle/>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Eficácia retroativa do pacto </a:t>
            </a:r>
            <a:r>
              <a:rPr lang="pt-BR" sz="1800" dirty="0" err="1">
                <a:latin typeface="Times New Roman" panose="02020603050405020304" pitchFamily="18" charset="0"/>
                <a:ea typeface="Calibri" panose="020F0502020204030204" pitchFamily="34" charset="0"/>
                <a:cs typeface="Times New Roman" panose="02020603050405020304" pitchFamily="18" charset="0"/>
              </a:rPr>
              <a:t>convivencial</a:t>
            </a:r>
            <a:r>
              <a:rPr lang="pt-BR" sz="1800" dirty="0">
                <a:latin typeface="Times New Roman" panose="02020603050405020304" pitchFamily="18" charset="0"/>
                <a:ea typeface="Calibri" panose="020F0502020204030204" pitchFamily="34" charset="0"/>
                <a:cs typeface="Times New Roman" panose="02020603050405020304" pitchFamily="18" charset="0"/>
              </a:rPr>
              <a:t>?</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De acordo com Farias, </a:t>
            </a:r>
            <a:r>
              <a:rPr lang="pt-BR" sz="1800" dirty="0" err="1">
                <a:effectLst/>
                <a:latin typeface="Times New Roman" panose="02020603050405020304" pitchFamily="18" charset="0"/>
                <a:ea typeface="Calibri" panose="020F0502020204030204" pitchFamily="34" charset="0"/>
              </a:rPr>
              <a:t>Rosenvald</a:t>
            </a:r>
            <a:r>
              <a:rPr lang="pt-BR" sz="1800" dirty="0">
                <a:effectLst/>
                <a:latin typeface="Times New Roman" panose="02020603050405020304" pitchFamily="18" charset="0"/>
                <a:ea typeface="Calibri" panose="020F0502020204030204" pitchFamily="34" charset="0"/>
              </a:rPr>
              <a:t> e Braga Netto (2022, p. 1263), “</a:t>
            </a:r>
            <a:r>
              <a:rPr lang="pt-BR" sz="1800" i="1" dirty="0">
                <a:effectLst/>
                <a:latin typeface="Times New Roman" panose="02020603050405020304" pitchFamily="18" charset="0"/>
                <a:ea typeface="Calibri" panose="020F0502020204030204" pitchFamily="34" charset="0"/>
              </a:rPr>
              <a:t>não se vê qualquer óbice para que as partes, expressamente, venham a conferir eficácia </a:t>
            </a:r>
            <a:r>
              <a:rPr lang="pt-BR" sz="1800" i="1" dirty="0" err="1">
                <a:effectLst/>
                <a:latin typeface="Times New Roman" panose="02020603050405020304" pitchFamily="18" charset="0"/>
                <a:ea typeface="Calibri" panose="020F0502020204030204" pitchFamily="34" charset="0"/>
              </a:rPr>
              <a:t>retro-operante</a:t>
            </a:r>
            <a:r>
              <a:rPr lang="pt-BR" sz="1800" i="1" dirty="0">
                <a:effectLst/>
                <a:latin typeface="Times New Roman" panose="02020603050405020304" pitchFamily="18" charset="0"/>
                <a:ea typeface="Calibri" panose="020F0502020204030204" pitchFamily="34" charset="0"/>
              </a:rPr>
              <a:t> ao contrato de convivência, fazendo com que suas previsões atinjam situações passadas, respeitados, por óbvio, os interesses de terceiros.</a:t>
            </a:r>
            <a:r>
              <a:rPr lang="pt-BR" sz="1800" dirty="0">
                <a:effectLst/>
                <a:latin typeface="Times New Roman" panose="02020603050405020304" pitchFamily="18" charset="0"/>
                <a:ea typeface="Calibri" panose="020F0502020204030204" pitchFamily="34" charset="0"/>
              </a:rPr>
              <a:t>”</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No entanto, para o Superior Tribunal de Justiça, o contrato de convivência tem efeitos somente prospectivos, isto é, não retroage. Nesse sentido: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Conforme entendimento desta Corte, a eleição do regime de bens da união estável por contrato escrito é dotada de efetividade </a:t>
            </a:r>
            <a:r>
              <a:rPr lang="pt-BR" sz="1800" i="1" dirty="0" err="1">
                <a:effectLst/>
                <a:latin typeface="Times New Roman" panose="02020603050405020304" pitchFamily="18" charset="0"/>
                <a:ea typeface="Calibri" panose="020F0502020204030204" pitchFamily="34" charset="0"/>
                <a:cs typeface="Times New Roman" panose="02020603050405020304" pitchFamily="18" charset="0"/>
              </a:rPr>
              <a:t>ex</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 nunc, sendo inválidas cláusulas que estabeleçam a retroatividade dos efeitos patrimoniais do pacto. Precedentes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(4ª Turma,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AgInt</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no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1631112 / MT, Rel.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Antonio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Carlos Ferreira, j. 26/10/2021).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551065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regime de bens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77500" lnSpcReduction="20000"/>
          </a:bodyPr>
          <a:lstStyle/>
          <a:p>
            <a:pPr indent="0" algn="just">
              <a:lnSpc>
                <a:spcPct val="150000"/>
              </a:lnSpc>
              <a:spcAft>
                <a:spcPts val="800"/>
              </a:spcAft>
              <a:buNone/>
            </a:pPr>
            <a:r>
              <a:rPr lang="pt-BR" sz="1600" dirty="0"/>
              <a:t>“Significa dizer, pois, que esse simples instrumento particular, independentemente de qualquer espécie de publicidade e registro, terá eficácia e vinculará as partes e, mais do que isso, será relevante para definir questões interna </a:t>
            </a:r>
            <a:r>
              <a:rPr lang="pt-BR" sz="1600" dirty="0" err="1"/>
              <a:t>corporis</a:t>
            </a:r>
            <a:r>
              <a:rPr lang="pt-BR" sz="1600" dirty="0"/>
              <a:t> da união estável, como a sua data de início, a indicação sobre quais bens deverão ou não ser partilhados, a existência de prole concebida na constância do vínculo e a sucessão, dentre outras. 9) A existência de contrato escrito na forma de um simples instrumento particular e de conhecimento limitado aos contratantes, todavia, é verdadeiramente incapaz de projetar efeitos para fora da relação jurídica mantida pelos conviventes, em especial em relação a terceiros porventura credores de um deles (...). 12) Não se pode olvidar que é bastante discutível se essas espécies de registro, por si sós, seriam suficientes para conferir oponibilidade erga omnes quanto ao regime de bens da união estável, seja porque o próprio art. 5º do Provimento nº 37 do CNJ estabelece que “o registro de união estável decorrente de escritura pública de reconhecimento ou extinção produzirá efeitos patrimoniais entre os companheiros, não prejudicando terceiros que não tiverem participado da escritura pública”, seja porque o registro de instrumento particular poderia, em tese, ser realizado em cartórios de quaisquer localidades, o que dificultaria sobremaneira a pesquisa a ser empreendida pelo terceiro. 13) De todo modo, essa questão, que deverá ser objeto de reflexão e exame oportunamente e em processo que a discuta em caráter principal, não se mostra determinante para a resolução da hipótese em exame” (3ª Turma, </a:t>
            </a:r>
            <a:r>
              <a:rPr lang="pt-BR" sz="1600" dirty="0" err="1"/>
              <a:t>REsp</a:t>
            </a:r>
            <a:r>
              <a:rPr lang="pt-BR" sz="1600" dirty="0"/>
              <a:t> 1988228 / PR, Rel. Nancy </a:t>
            </a:r>
            <a:r>
              <a:rPr lang="pt-BR" sz="1600" dirty="0" err="1"/>
              <a:t>Andrighi</a:t>
            </a:r>
            <a:r>
              <a:rPr lang="pt-BR" sz="1600" dirty="0"/>
              <a:t>, j. 07/06/2022).</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4157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emancipação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VOLUNTÁRIA</a:t>
            </a:r>
          </a:p>
          <a:p>
            <a:pPr algn="l"/>
            <a:r>
              <a:rPr lang="pt-BR" dirty="0">
                <a:solidFill>
                  <a:srgbClr val="000000"/>
                </a:solidFill>
                <a:latin typeface="Times New Roman" panose="02020603050405020304" pitchFamily="18" charset="0"/>
              </a:rPr>
              <a:t>JUDICIAL</a:t>
            </a:r>
          </a:p>
          <a:p>
            <a:pPr algn="l"/>
            <a:r>
              <a:rPr lang="pt-BR" b="0" i="0" dirty="0">
                <a:solidFill>
                  <a:srgbClr val="000000"/>
                </a:solidFill>
                <a:effectLst/>
                <a:latin typeface="Times New Roman" panose="02020603050405020304" pitchFamily="18" charset="0"/>
              </a:rPr>
              <a:t>LEGAL</a:t>
            </a:r>
          </a:p>
          <a:p>
            <a:endParaRPr lang="pt-BR" dirty="0"/>
          </a:p>
        </p:txBody>
      </p:sp>
    </p:spTree>
    <p:extLst>
      <p:ext uri="{BB962C8B-B14F-4D97-AF65-F5344CB8AC3E}">
        <p14:creationId xmlns:p14="http://schemas.microsoft.com/office/powerpoint/2010/main" val="1912211684"/>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regime de bens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Separação obrigatória de bens?</a:t>
            </a:r>
          </a:p>
          <a:p>
            <a:pPr indent="107950" algn="just">
              <a:lnSpc>
                <a:spcPct val="150000"/>
              </a:lnSpc>
              <a:spcAft>
                <a:spcPts val="800"/>
              </a:spcAft>
            </a:pPr>
            <a:r>
              <a:rPr lang="pt-BR" sz="1800" dirty="0" err="1">
                <a:effectLst/>
                <a:latin typeface="Times New Roman" panose="02020603050405020304" pitchFamily="18" charset="0"/>
                <a:ea typeface="Calibri" panose="020F0502020204030204" pitchFamily="34" charset="0"/>
              </a:rPr>
              <a:t>Tartuce</a:t>
            </a:r>
            <a:r>
              <a:rPr lang="pt-BR" sz="1800" dirty="0">
                <a:latin typeface="Times New Roman" panose="02020603050405020304" pitchFamily="18" charset="0"/>
                <a:ea typeface="Calibri" panose="020F0502020204030204" pitchFamily="34" charset="0"/>
              </a:rPr>
              <a:t>: o </a:t>
            </a:r>
            <a:r>
              <a:rPr lang="pt-BR" sz="1800" dirty="0">
                <a:effectLst/>
                <a:latin typeface="Times New Roman" panose="02020603050405020304" pitchFamily="18" charset="0"/>
                <a:ea typeface="Calibri" panose="020F0502020204030204" pitchFamily="34" charset="0"/>
              </a:rPr>
              <a:t>artigo 1.723, §2º, do Código Civil esclarece que as causas suspensivas do casamento não impedem a caracterização da união estável: “</a:t>
            </a:r>
            <a:r>
              <a:rPr lang="pt-BR" sz="1800" i="1" dirty="0">
                <a:effectLst/>
                <a:latin typeface="Times New Roman" panose="02020603050405020304" pitchFamily="18" charset="0"/>
                <a:ea typeface="Calibri" panose="020F0502020204030204" pitchFamily="34" charset="0"/>
              </a:rPr>
              <a:t>Como decorrência lógica dessa premissa legal, as causas suspensivas do casamento não impõem o regime da separação obrigatória de bens à união estável”</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STJ: aplica-se.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13359"/>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regime de bens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85000" lnSpcReduction="20000"/>
          </a:bodyPr>
          <a:lstStyle/>
          <a:p>
            <a:pPr indent="0" algn="just">
              <a:lnSpc>
                <a:spcPct val="150000"/>
              </a:lnSpc>
              <a:spcAft>
                <a:spcPts val="800"/>
              </a:spcAft>
              <a:buNone/>
            </a:pPr>
            <a:r>
              <a:rPr lang="pt-BR" sz="1800" dirty="0">
                <a:latin typeface="Times New Roman" panose="02020603050405020304" pitchFamily="18" charset="0"/>
                <a:ea typeface="Calibri" panose="020F0502020204030204" pitchFamily="34" charset="0"/>
                <a:cs typeface="Times New Roman" panose="02020603050405020304" pitchFamily="18" charset="0"/>
              </a:rPr>
              <a:t>“1. Esta Corte assentou seu entendimento de que aplica-se à união estável a mesma regra de obrigatoriedade do regime de separação de bens incidente ao casamento. Precedentes.</a:t>
            </a:r>
          </a:p>
          <a:p>
            <a:pPr indent="0" algn="just">
              <a:lnSpc>
                <a:spcPct val="150000"/>
              </a:lnSpc>
              <a:spcAft>
                <a:spcPts val="800"/>
              </a:spcAft>
              <a:buNone/>
            </a:pPr>
            <a:r>
              <a:rPr lang="pt-BR" sz="1800" dirty="0">
                <a:latin typeface="Times New Roman" panose="02020603050405020304" pitchFamily="18" charset="0"/>
                <a:ea typeface="Calibri" panose="020F0502020204030204" pitchFamily="34" charset="0"/>
                <a:cs typeface="Times New Roman" panose="02020603050405020304" pitchFamily="18" charset="0"/>
              </a:rPr>
              <a:t>2. O STJ tem orientação consolidada de que é obrigatório o regime da separação de bens no casamento do maior de setenta (70) anos de idade, nos termos do artigo 1.641, II, do Código Civil. Precedentes.</a:t>
            </a:r>
          </a:p>
          <a:p>
            <a:pPr indent="0" algn="just">
              <a:lnSpc>
                <a:spcPct val="150000"/>
              </a:lnSpc>
              <a:spcAft>
                <a:spcPts val="800"/>
              </a:spcAft>
              <a:buNone/>
            </a:pPr>
            <a:r>
              <a:rPr lang="pt-BR" sz="1800" dirty="0">
                <a:latin typeface="Times New Roman" panose="02020603050405020304" pitchFamily="18" charset="0"/>
                <a:ea typeface="Calibri" panose="020F0502020204030204" pitchFamily="34" charset="0"/>
                <a:cs typeface="Times New Roman" panose="02020603050405020304" pitchFamily="18" charset="0"/>
              </a:rPr>
              <a:t>3. "A </a:t>
            </a:r>
            <a:r>
              <a:rPr lang="pt-BR" sz="1800" dirty="0" err="1">
                <a:latin typeface="Times New Roman" panose="02020603050405020304" pitchFamily="18" charset="0"/>
                <a:ea typeface="Calibri" panose="020F0502020204030204" pitchFamily="34" charset="0"/>
                <a:cs typeface="Times New Roman" panose="02020603050405020304" pitchFamily="18" charset="0"/>
              </a:rPr>
              <a:t>ratio</a:t>
            </a:r>
            <a:r>
              <a:rPr lang="pt-BR" sz="1800" dirty="0">
                <a:latin typeface="Times New Roman" panose="02020603050405020304" pitchFamily="18" charset="0"/>
                <a:ea typeface="Calibri" panose="020F0502020204030204" pitchFamily="34" charset="0"/>
                <a:cs typeface="Times New Roman" panose="02020603050405020304" pitchFamily="18" charset="0"/>
              </a:rPr>
              <a:t> legis foi a de proteger o idoso e seus herdeiros necessários dos casamentos realizados por interesse estritamente econômico, evitando que este seja o principal fator a mover o consorte para o enlace" (</a:t>
            </a:r>
            <a:r>
              <a:rPr lang="pt-BR" sz="1800" dirty="0" err="1">
                <a:latin typeface="Times New Roman" panose="02020603050405020304" pitchFamily="18" charset="0"/>
                <a:ea typeface="Calibri" panose="020F0502020204030204" pitchFamily="34" charset="0"/>
                <a:cs typeface="Times New Roman" panose="02020603050405020304" pitchFamily="18" charset="0"/>
              </a:rPr>
              <a:t>REsp</a:t>
            </a:r>
            <a:r>
              <a:rPr lang="pt-BR" sz="1800" dirty="0">
                <a:latin typeface="Times New Roman" panose="02020603050405020304" pitchFamily="18" charset="0"/>
                <a:ea typeface="Calibri" panose="020F0502020204030204" pitchFamily="34" charset="0"/>
                <a:cs typeface="Times New Roman" panose="02020603050405020304" pitchFamily="18" charset="0"/>
              </a:rPr>
              <a:t> 1.689.152/SC, Rel. Ministro </a:t>
            </a:r>
            <a:r>
              <a:rPr lang="pt-BR" sz="1800" dirty="0" err="1">
                <a:latin typeface="Times New Roman" panose="02020603050405020304" pitchFamily="18" charset="0"/>
                <a:ea typeface="Calibri" panose="020F0502020204030204" pitchFamily="34" charset="0"/>
                <a:cs typeface="Times New Roman" panose="02020603050405020304" pitchFamily="18" charset="0"/>
              </a:rPr>
              <a:t>Luis</a:t>
            </a:r>
            <a:r>
              <a:rPr lang="pt-BR" sz="1800" dirty="0">
                <a:latin typeface="Times New Roman" panose="02020603050405020304" pitchFamily="18" charset="0"/>
                <a:ea typeface="Calibri" panose="020F0502020204030204" pitchFamily="34" charset="0"/>
                <a:cs typeface="Times New Roman" panose="02020603050405020304" pitchFamily="18" charset="0"/>
              </a:rPr>
              <a:t> Felipe Salomão, Quarta Turma, julgado em 24/10/2017, </a:t>
            </a:r>
            <a:r>
              <a:rPr lang="pt-BR" sz="1800" dirty="0" err="1">
                <a:latin typeface="Times New Roman" panose="02020603050405020304" pitchFamily="18" charset="0"/>
                <a:ea typeface="Calibri" panose="020F0502020204030204" pitchFamily="34" charset="0"/>
                <a:cs typeface="Times New Roman" panose="02020603050405020304" pitchFamily="18" charset="0"/>
              </a:rPr>
              <a:t>DJe</a:t>
            </a:r>
            <a:r>
              <a:rPr lang="pt-BR" sz="1800" dirty="0">
                <a:latin typeface="Times New Roman" panose="02020603050405020304" pitchFamily="18" charset="0"/>
                <a:ea typeface="Calibri" panose="020F0502020204030204" pitchFamily="34" charset="0"/>
                <a:cs typeface="Times New Roman" panose="02020603050405020304" pitchFamily="18" charset="0"/>
              </a:rPr>
              <a:t> 22/11/2017)” (STJ, 4ª Turma, Rel. Marco </a:t>
            </a:r>
            <a:r>
              <a:rPr lang="pt-BR" sz="1800" dirty="0" err="1">
                <a:latin typeface="Times New Roman" panose="02020603050405020304" pitchFamily="18" charset="0"/>
                <a:ea typeface="Calibri" panose="020F0502020204030204" pitchFamily="34" charset="0"/>
                <a:cs typeface="Times New Roman" panose="02020603050405020304" pitchFamily="18" charset="0"/>
              </a:rPr>
              <a:t>Buzzi</a:t>
            </a:r>
            <a:r>
              <a:rPr lang="pt-BR" sz="1800" dirty="0">
                <a:latin typeface="Times New Roman" panose="02020603050405020304" pitchFamily="18" charset="0"/>
                <a:ea typeface="Calibri" panose="020F0502020204030204" pitchFamily="34" charset="0"/>
                <a:cs typeface="Times New Roman" panose="02020603050405020304" pitchFamily="18" charset="0"/>
              </a:rPr>
              <a:t>, j. 23/05/2022).</a:t>
            </a:r>
          </a:p>
          <a:p>
            <a:pPr indent="0" algn="just">
              <a:lnSpc>
                <a:spcPct val="150000"/>
              </a:lnSpc>
              <a:spcAft>
                <a:spcPts val="800"/>
              </a:spcAft>
              <a:buNone/>
            </a:pPr>
            <a:r>
              <a:rPr lang="pt-BR" sz="1800" dirty="0">
                <a:effectLst/>
                <a:latin typeface="Calibri" panose="020F0502020204030204" pitchFamily="34" charset="0"/>
                <a:ea typeface="Calibri" panose="020F0502020204030204" pitchFamily="34" charset="0"/>
                <a:cs typeface="Times New Roman" panose="02020603050405020304" pitchFamily="18" charset="0"/>
              </a:rPr>
              <a:t>Cuidado: STF vai analisar a constitucionalidade do art. 1.641, II, CC.</a:t>
            </a:r>
          </a:p>
        </p:txBody>
      </p:sp>
    </p:spTree>
    <p:extLst>
      <p:ext uri="{BB962C8B-B14F-4D97-AF65-F5344CB8AC3E}">
        <p14:creationId xmlns:p14="http://schemas.microsoft.com/office/powerpoint/2010/main" val="2088466285"/>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regime de bens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úmula 377, STF: “No regime de separação legal de bens, comunicam-se os adquiridos na constância do casamento”.</a:t>
            </a:r>
          </a:p>
          <a:p>
            <a:pPr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STJ: deve-se comprovar o esforço comum dos companheiros.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2717194"/>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restrição à contratação de sociedade</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De acordo com o artigo 977 do Código Civil: “Faculta-se aos cônjuges contratar sociedade, entre si ou com terceiros, desde que não tenham casado no regime da comunhão universal de bens, ou no da separação obrigatória.”</a:t>
            </a:r>
          </a:p>
          <a:p>
            <a:pPr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Divergência doutrinária: (a) n</a:t>
            </a:r>
            <a:r>
              <a:rPr lang="pt-BR" sz="1800" dirty="0">
                <a:latin typeface="Times New Roman" panose="02020603050405020304" pitchFamily="18" charset="0"/>
                <a:ea typeface="Calibri" panose="020F0502020204030204" pitchFamily="34" charset="0"/>
                <a:cs typeface="Times New Roman" panose="02020603050405020304" pitchFamily="18" charset="0"/>
              </a:rPr>
              <a:t>orma restritiva de direito (não se aplica à união estável); (b) fundamentos também valem para a união estável; logo a norma se aplica a esse instituto.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5786802"/>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outorga </a:t>
            </a:r>
            <a:r>
              <a:rPr lang="pt-BR" dirty="0" err="1"/>
              <a:t>convivencial</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92500" lnSpcReduction="20000"/>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“São incapazes, relativamente a certos atos (art. 147, n. 1), ou à maneira de os exercer: (...) II – As mulheres casadas, enquanto subsistir a sociedade conjugal.” (art. 6º, CC/16)</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Lei 4.121/62 (Estatuto da Mulher Casada): concedeu capacidade civil plena; afastou restrições de exercer profissão e aceitar mandato sem autorização do marido. Surgiram, porém, hipóteses de outorga marital (eram ainda diversas para o homem e a mulher).</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CC/02 previu hipóteses de outorga conjugal idênticas, em respeito à isonomia constitucional entre homens e mulheres: art. 1.648, CC.</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Lembrar da distinção: capacidade de direito x capacidade de fato x legitimação</a:t>
            </a:r>
          </a:p>
        </p:txBody>
      </p:sp>
    </p:spTree>
    <p:extLst>
      <p:ext uri="{BB962C8B-B14F-4D97-AF65-F5344CB8AC3E}">
        <p14:creationId xmlns:p14="http://schemas.microsoft.com/office/powerpoint/2010/main" val="968506444"/>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outorga </a:t>
            </a:r>
            <a:r>
              <a:rPr lang="pt-BR" dirty="0" err="1"/>
              <a:t>convivencial</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70000" lnSpcReduction="20000"/>
          </a:bodyPr>
          <a:lstStyle/>
          <a:p>
            <a:pPr algn="l"/>
            <a:r>
              <a:rPr lang="pt-BR" sz="1600" b="0" i="0" dirty="0">
                <a:solidFill>
                  <a:srgbClr val="000000"/>
                </a:solidFill>
                <a:effectLst/>
                <a:latin typeface="Times New Roman" panose="02020603050405020304" pitchFamily="18" charset="0"/>
              </a:rPr>
              <a:t>Art. 1.647. Ressalvado o disposto no art. 1.648, nenhum dos cônjuges pode, sem autorização do outro, exceto no regime da separação absoluta:</a:t>
            </a:r>
          </a:p>
          <a:p>
            <a:pPr algn="l"/>
            <a:r>
              <a:rPr lang="pt-BR" sz="1600" b="0" i="0" dirty="0">
                <a:solidFill>
                  <a:srgbClr val="000000"/>
                </a:solidFill>
                <a:effectLst/>
                <a:latin typeface="Times New Roman" panose="02020603050405020304" pitchFamily="18" charset="0"/>
              </a:rPr>
              <a:t>I - alienar ou gravar de ônus real os bens imóveis;</a:t>
            </a:r>
          </a:p>
          <a:p>
            <a:pPr algn="l"/>
            <a:r>
              <a:rPr lang="pt-BR" sz="1600" b="0" i="0" dirty="0">
                <a:solidFill>
                  <a:srgbClr val="000000"/>
                </a:solidFill>
                <a:effectLst/>
                <a:latin typeface="Times New Roman" panose="02020603050405020304" pitchFamily="18" charset="0"/>
              </a:rPr>
              <a:t>II - pleitear, como autor ou réu, acerca desses bens ou direitos;</a:t>
            </a:r>
          </a:p>
          <a:p>
            <a:pPr algn="l"/>
            <a:r>
              <a:rPr lang="pt-BR" sz="1600" b="0" i="0" dirty="0">
                <a:solidFill>
                  <a:srgbClr val="000000"/>
                </a:solidFill>
                <a:effectLst/>
                <a:latin typeface="Times New Roman" panose="02020603050405020304" pitchFamily="18" charset="0"/>
              </a:rPr>
              <a:t>III - prestar fiança ou aval;</a:t>
            </a:r>
          </a:p>
          <a:p>
            <a:pPr algn="l"/>
            <a:r>
              <a:rPr lang="pt-BR" sz="1600" b="0" i="0" dirty="0">
                <a:solidFill>
                  <a:srgbClr val="000000"/>
                </a:solidFill>
                <a:effectLst/>
                <a:latin typeface="Times New Roman" panose="02020603050405020304" pitchFamily="18" charset="0"/>
              </a:rPr>
              <a:t>IV - fazer doação, não sendo remuneratória, de bens comuns, ou dos que possam integrar futura meação.</a:t>
            </a:r>
          </a:p>
          <a:p>
            <a:pPr algn="l"/>
            <a:r>
              <a:rPr lang="pt-BR" sz="1600" b="0" i="0" dirty="0">
                <a:solidFill>
                  <a:srgbClr val="000000"/>
                </a:solidFill>
                <a:effectLst/>
                <a:latin typeface="Times New Roman" panose="02020603050405020304" pitchFamily="18" charset="0"/>
              </a:rPr>
              <a:t>Parágrafo único. São válidas as doações nupciais feitas aos filhos quando casarem ou estabelecerem economia separada.</a:t>
            </a:r>
          </a:p>
          <a:p>
            <a:pPr algn="l"/>
            <a:r>
              <a:rPr lang="pt-BR" sz="1600" b="0" i="0" dirty="0">
                <a:solidFill>
                  <a:srgbClr val="000000"/>
                </a:solidFill>
                <a:effectLst/>
                <a:latin typeface="Times New Roman" panose="02020603050405020304" pitchFamily="18" charset="0"/>
              </a:rPr>
              <a:t>Art. 1.648. Cabe ao juiz, nos casos do artigo antecedente, suprir a outorga, quando um dos cônjuges a denegue sem motivo justo, ou lhe seja impossível concedê-la.</a:t>
            </a:r>
          </a:p>
          <a:p>
            <a:pPr algn="l"/>
            <a:r>
              <a:rPr lang="pt-BR" sz="1600" b="0" i="0" dirty="0">
                <a:solidFill>
                  <a:srgbClr val="000000"/>
                </a:solidFill>
                <a:effectLst/>
                <a:latin typeface="Times New Roman" panose="02020603050405020304" pitchFamily="18" charset="0"/>
              </a:rPr>
              <a:t>Art. 1.649. A falta de autorização, não suprida pelo juiz, quando necessária (art. 1.647), tornará anulável o ato praticado, podendo o outro cônjuge pleitear-lhe a anulação, até dois anos depois de terminada a sociedade conjugal.</a:t>
            </a:r>
          </a:p>
          <a:p>
            <a:pPr algn="l"/>
            <a:r>
              <a:rPr lang="pt-BR" sz="1600" b="0" i="0" dirty="0">
                <a:solidFill>
                  <a:srgbClr val="000000"/>
                </a:solidFill>
                <a:effectLst/>
                <a:latin typeface="Times New Roman" panose="02020603050405020304" pitchFamily="18" charset="0"/>
              </a:rPr>
              <a:t>Parágrafo único. A aprovação torna válido o ato, desde que feita por instrumento público, ou particular, autenticado.</a:t>
            </a:r>
          </a:p>
          <a:p>
            <a:pPr algn="l"/>
            <a:r>
              <a:rPr lang="pt-BR" sz="1600" b="0" i="0" dirty="0">
                <a:solidFill>
                  <a:srgbClr val="000000"/>
                </a:solidFill>
                <a:effectLst/>
                <a:latin typeface="Times New Roman" panose="02020603050405020304" pitchFamily="18" charset="0"/>
              </a:rPr>
              <a:t>Art. 1.650. A decretação de invalidade dos atos praticados sem outorga, sem consentimento, ou sem suprimento do juiz, só poderá ser demandada pelo cônjuge a quem cabia concedê-la, ou por seus herdeiros.</a:t>
            </a: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1960543"/>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outorga </a:t>
            </a:r>
            <a:r>
              <a:rPr lang="pt-BR" dirty="0" err="1"/>
              <a:t>convivencial</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62500" lnSpcReduction="20000"/>
          </a:bodyPr>
          <a:lstStyle/>
          <a:p>
            <a:pPr indent="107950" algn="just">
              <a:lnSpc>
                <a:spcPct val="150000"/>
              </a:lnSpc>
              <a:spcAft>
                <a:spcPts val="800"/>
              </a:spcAft>
            </a:pPr>
            <a:r>
              <a:rPr lang="pt-BR" sz="1800" dirty="0" err="1">
                <a:effectLst/>
                <a:latin typeface="Calibri" panose="020F0502020204030204" pitchFamily="34" charset="0"/>
                <a:ea typeface="Calibri" panose="020F0502020204030204" pitchFamily="34" charset="0"/>
                <a:cs typeface="Times New Roman" panose="02020603050405020304" pitchFamily="18" charset="0"/>
              </a:rPr>
              <a:t>Rosenvald</a:t>
            </a:r>
            <a:r>
              <a:rPr lang="pt-BR" sz="1800" dirty="0">
                <a:effectLst/>
                <a:latin typeface="Calibri" panose="020F0502020204030204" pitchFamily="34" charset="0"/>
                <a:ea typeface="Calibri" panose="020F0502020204030204" pitchFamily="34" charset="0"/>
                <a:cs typeface="Times New Roman" panose="02020603050405020304" pitchFamily="18" charset="0"/>
              </a:rPr>
              <a:t> e Farias: desnecessidade, pois é necessário proteger terceiro de boa-fé</a:t>
            </a:r>
          </a:p>
          <a:p>
            <a:pPr indent="107950" algn="just">
              <a:lnSpc>
                <a:spcPct val="150000"/>
              </a:lnSpc>
              <a:spcAft>
                <a:spcPts val="800"/>
              </a:spcAft>
            </a:pPr>
            <a:r>
              <a:rPr lang="pt-BR" sz="1800" dirty="0">
                <a:effectLst/>
                <a:latin typeface="Calibri" panose="020F0502020204030204" pitchFamily="34" charset="0"/>
                <a:ea typeface="Calibri" panose="020F0502020204030204" pitchFamily="34" charset="0"/>
                <a:cs typeface="Times New Roman" panose="02020603050405020304" pitchFamily="18" charset="0"/>
              </a:rPr>
              <a:t>Paulo </a:t>
            </a:r>
            <a:r>
              <a:rPr lang="pt-BR" sz="1800" dirty="0" err="1">
                <a:effectLst/>
                <a:latin typeface="Calibri" panose="020F0502020204030204" pitchFamily="34" charset="0"/>
                <a:ea typeface="Calibri" panose="020F0502020204030204" pitchFamily="34" charset="0"/>
                <a:cs typeface="Times New Roman" panose="02020603050405020304" pitchFamily="18" charset="0"/>
              </a:rPr>
              <a:t>Lôbo</a:t>
            </a:r>
            <a:r>
              <a:rPr lang="pt-BR" sz="1800" dirty="0">
                <a:effectLst/>
                <a:latin typeface="Calibri" panose="020F0502020204030204" pitchFamily="34" charset="0"/>
                <a:ea typeface="Calibri" panose="020F0502020204030204" pitchFamily="34" charset="0"/>
                <a:cs typeface="Times New Roman" panose="02020603050405020304" pitchFamily="18" charset="0"/>
              </a:rPr>
              <a:t>: </a:t>
            </a:r>
            <a:r>
              <a:rPr lang="pt-BR" sz="1800" dirty="0">
                <a:effectLst/>
                <a:latin typeface="Times New Roman" panose="02020603050405020304" pitchFamily="18" charset="0"/>
                <a:ea typeface="Calibri" panose="020F0502020204030204" pitchFamily="34" charset="0"/>
              </a:rPr>
              <a:t>Entende que “</a:t>
            </a:r>
            <a:r>
              <a:rPr lang="pt-BR" sz="1800" i="1" dirty="0">
                <a:effectLst/>
                <a:latin typeface="Times New Roman" panose="02020603050405020304" pitchFamily="18" charset="0"/>
                <a:ea typeface="Calibri" panose="020F0502020204030204" pitchFamily="34" charset="0"/>
              </a:rPr>
              <a:t>a má-fé do companheiro não pode ser presumida, nem pode o direito do credor prevalecer sobre o direito de constituir união estável, que tem fundamento constitucional</a:t>
            </a:r>
            <a:r>
              <a:rPr lang="pt-BR" sz="1800" dirty="0">
                <a:effectLst/>
                <a:latin typeface="Times New Roman" panose="02020603050405020304" pitchFamily="18" charset="0"/>
                <a:ea typeface="Calibri" panose="020F0502020204030204" pitchFamily="34" charset="0"/>
              </a:rPr>
              <a:t>” (LÔBO: 2021, p. 182).</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C</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itando diversos julgados do Superior Tribunal de Justiça, defendem Carlos Elias e João Costa-Neto que “a vênia conjugal do art. 1.647 do CC deve ser aplicada também para casos de união estável (caso em que se falará em vênia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convivencial</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se esta for conhecida de terceiros e tiver sido lançada no Registro Público (...). Embora os julgados do STJ tenham se referido ao Registro de Imóveis para a publicidade, também se admite o registro no Registro Civil das Pessoas Naturais por força do Provimento n. 37/2014-CN/CNJ.” Os autores observam, ainda, que há inconsistência da jurisprudência do Superior Tribunal de Justiça sobre o tema, que decidiu pela ausência de necessidade da outorga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convivencial</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nos casos de fiança, mas pela sua imprescindibilidade quando da alienação de imóveis. Ressaltam, porém, que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a solução jurídica tem de ser igual para casos de fiança ou de venda de imóvel</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e destacam que “</a:t>
            </a:r>
            <a:r>
              <a:rPr lang="pt-BR" sz="1800" i="1" dirty="0">
                <a:effectLst/>
                <a:latin typeface="Times New Roman" panose="02020603050405020304" pitchFamily="18" charset="0"/>
                <a:ea typeface="Calibri" panose="020F0502020204030204" pitchFamily="34" charset="0"/>
                <a:cs typeface="Times New Roman" panose="02020603050405020304" pitchFamily="18" charset="0"/>
              </a:rPr>
              <a:t>a tendência é o STJ admitir essa extensão nas hipóteses em que a união estável tiver sido registrada no Cartório em que ela for efetivamente conhecida pela outra parte, conforme julgados mais recentes de ambas as turmas de Direito Privado do STJ</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(OLIVEIRA e COSTA-NETO: 2022, p. 1248-1249).</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1833631"/>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outorga </a:t>
            </a:r>
            <a:r>
              <a:rPr lang="pt-BR" dirty="0" err="1"/>
              <a:t>convivencial</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fontScale="77500" lnSpcReduction="20000"/>
          </a:bodyPr>
          <a:lstStyle/>
          <a:p>
            <a:pPr algn="just"/>
            <a:r>
              <a:rPr lang="pt-BR" sz="1800" b="0" i="0" dirty="0">
                <a:solidFill>
                  <a:srgbClr val="000000"/>
                </a:solidFill>
                <a:effectLst/>
                <a:latin typeface="Arial" panose="020B0604020202020204" pitchFamily="34" charset="0"/>
              </a:rPr>
              <a:t> Art. 73. O cônjuge necessitará do consentimento do outro para propor ação que verse sobre direito real imobiliário, salvo quando casados sob o regime de separação absoluta de bens.</a:t>
            </a:r>
            <a:endParaRPr lang="pt-BR" sz="1600"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1º Ambos os cônjuges serão necessariamente citados para a ação:</a:t>
            </a:r>
            <a:endParaRPr lang="pt-BR" sz="1600"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 - que verse sobre direito real imobiliário, salvo quando casados sob o regime de separação absoluta de bens;</a:t>
            </a:r>
            <a:endParaRPr lang="pt-BR" sz="1600"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 - resultante de fato que diga respeito a ambos os cônjuges ou de ato praticado por eles;</a:t>
            </a:r>
            <a:endParaRPr lang="pt-BR" sz="1600"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III - fundada em dívida contraída por um dos cônjuges a bem da família;</a:t>
            </a:r>
            <a:endParaRPr lang="pt-BR" sz="1600"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IV - que tenha por objeto o reconhecimento, a constituição ou a extinção de ônus sobre imóvel de um ou de ambos os cônjuges.</a:t>
            </a:r>
            <a:endParaRPr lang="pt-BR" sz="1600"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2º Nas ações possessórias, a participação do cônjuge do autor ou do réu somente é indispensável nas hipóteses de composse ou de ato por ambos praticado.</a:t>
            </a:r>
            <a:endParaRPr lang="pt-BR" sz="1600"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3º </a:t>
            </a:r>
            <a:r>
              <a:rPr lang="pt-BR" sz="1800" b="1" i="0" dirty="0">
                <a:solidFill>
                  <a:srgbClr val="000000"/>
                </a:solidFill>
                <a:effectLst/>
                <a:latin typeface="Arial" panose="020B0604020202020204" pitchFamily="34" charset="0"/>
              </a:rPr>
              <a:t>Aplica-se o disposto neste artigo à união estável comprovada nos autos.</a:t>
            </a:r>
            <a:endParaRPr lang="pt-BR" sz="1600" b="1" i="0" dirty="0">
              <a:solidFill>
                <a:srgbClr val="000000"/>
              </a:solidFill>
              <a:effectLst/>
              <a:latin typeface="Arial" panose="020B0604020202020204" pitchFamily="34" charset="0"/>
            </a:endParaRP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5090509"/>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emancipação</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algn="just"/>
            <a:r>
              <a:rPr lang="pt-BR" sz="1800" dirty="0">
                <a:effectLst/>
                <a:latin typeface="Times New Roman" panose="02020603050405020304" pitchFamily="18" charset="0"/>
                <a:ea typeface="Calibri" panose="020F0502020204030204" pitchFamily="34" charset="0"/>
              </a:rPr>
              <a:t>Farias, </a:t>
            </a:r>
            <a:r>
              <a:rPr lang="pt-BR" sz="1800" dirty="0" err="1">
                <a:effectLst/>
                <a:latin typeface="Times New Roman" panose="02020603050405020304" pitchFamily="18" charset="0"/>
                <a:ea typeface="Calibri" panose="020F0502020204030204" pitchFamily="34" charset="0"/>
              </a:rPr>
              <a:t>Rosenvald</a:t>
            </a:r>
            <a:r>
              <a:rPr lang="pt-BR" sz="1800" dirty="0">
                <a:effectLst/>
                <a:latin typeface="Times New Roman" panose="02020603050405020304" pitchFamily="18" charset="0"/>
                <a:ea typeface="Calibri" panose="020F0502020204030204" pitchFamily="34" charset="0"/>
              </a:rPr>
              <a:t> e Braga Netto (2022, p. 1256-1257) explicam que a solução adotada pelo Código Civil, de não ampliar aos companheiros o efeito pessoal da emancipação, é equivocada: “</a:t>
            </a:r>
            <a:r>
              <a:rPr lang="pt-BR" sz="1800" i="1" dirty="0">
                <a:effectLst/>
                <a:latin typeface="Times New Roman" panose="02020603050405020304" pitchFamily="18" charset="0"/>
                <a:ea typeface="Calibri" panose="020F0502020204030204" pitchFamily="34" charset="0"/>
              </a:rPr>
              <a:t>Com efeito, não parece razoável privar o companheiro menor de idade da emancipação. Isso porque se a união estável é entidade familiar, merecedora de especial proteção do Estado, não há sentido em restringir a proteção do companheiro menor de idade. Sobre o tema, inclusive, já há precedentes jurisprudenciais reconhecendo a emancipação decorrente de união </a:t>
            </a:r>
            <a:r>
              <a:rPr lang="pt-BR" sz="1800" i="1" dirty="0" err="1">
                <a:effectLst/>
                <a:latin typeface="Times New Roman" panose="02020603050405020304" pitchFamily="18" charset="0"/>
                <a:ea typeface="Calibri" panose="020F0502020204030204" pitchFamily="34" charset="0"/>
              </a:rPr>
              <a:t>convivencial</a:t>
            </a:r>
            <a:r>
              <a:rPr lang="pt-BR" sz="1800" i="1" dirty="0">
                <a:effectLst/>
                <a:latin typeface="Times New Roman" panose="02020603050405020304" pitchFamily="18" charset="0"/>
                <a:ea typeface="Calibri" panose="020F0502020204030204" pitchFamily="34" charset="0"/>
              </a:rPr>
              <a:t> (TJ/GO, Ac. 1ª Câm. </a:t>
            </a:r>
            <a:r>
              <a:rPr lang="pt-BR" sz="1800" i="1" dirty="0" err="1">
                <a:effectLst/>
                <a:latin typeface="Times New Roman" panose="02020603050405020304" pitchFamily="18" charset="0"/>
                <a:ea typeface="Calibri" panose="020F0502020204030204" pitchFamily="34" charset="0"/>
              </a:rPr>
              <a:t>Cív</a:t>
            </a:r>
            <a:r>
              <a:rPr lang="pt-BR" sz="1800" i="1" dirty="0">
                <a:effectLst/>
                <a:latin typeface="Times New Roman" panose="02020603050405020304" pitchFamily="18" charset="0"/>
                <a:ea typeface="Calibri" panose="020F0502020204030204" pitchFamily="34" charset="0"/>
              </a:rPr>
              <a:t>., Ap. </a:t>
            </a:r>
            <a:r>
              <a:rPr lang="pt-BR" sz="1800" i="1" dirty="0" err="1">
                <a:effectLst/>
                <a:latin typeface="Times New Roman" panose="02020603050405020304" pitchFamily="18" charset="0"/>
                <a:ea typeface="Calibri" panose="020F0502020204030204" pitchFamily="34" charset="0"/>
              </a:rPr>
              <a:t>Cív</a:t>
            </a:r>
            <a:r>
              <a:rPr lang="pt-BR" sz="1800" i="1" dirty="0">
                <a:effectLst/>
                <a:latin typeface="Times New Roman" panose="02020603050405020304" pitchFamily="18" charset="0"/>
                <a:ea typeface="Calibri" panose="020F0502020204030204" pitchFamily="34" charset="0"/>
              </a:rPr>
              <a:t>. 57266-01/188 – Comarca de Quirinópolis, Rel. Des. Ney Teles de Paula, j. 9.10.2001, DJGO 12.11.2001).”</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0897268"/>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a:t>
            </a:r>
            <a:r>
              <a:rPr lang="pt-BR"/>
              <a:t>:  prescrição</a:t>
            </a:r>
            <a:endParaRPr lang="pt-BR" dirty="0"/>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O artigo 197 do Código Civil dispõe que não corre prescrição entre cônjuges na constância da sociedade conjugal. A doutrina entende que essa norma se aplica igualmente a companheiros (FARIAS; ROSENVALD e BRAGA NETTO: 2022, p. 1257).</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0330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EXTINÇÃO DA PESSOA NATURAL: MORTE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buFontTx/>
              <a:buChar char="-"/>
            </a:pPr>
            <a:r>
              <a:rPr lang="pt-BR" dirty="0">
                <a:solidFill>
                  <a:srgbClr val="000000"/>
                </a:solidFill>
                <a:latin typeface="Times New Roman" panose="02020603050405020304" pitchFamily="18" charset="0"/>
              </a:rPr>
              <a:t>Ausência</a:t>
            </a:r>
          </a:p>
          <a:p>
            <a:pPr>
              <a:buFontTx/>
              <a:buChar char="-"/>
            </a:pPr>
            <a:r>
              <a:rPr lang="pt-BR" dirty="0">
                <a:solidFill>
                  <a:srgbClr val="000000"/>
                </a:solidFill>
                <a:latin typeface="Times New Roman" panose="02020603050405020304" pitchFamily="18" charset="0"/>
              </a:rPr>
              <a:t>Morte presumida</a:t>
            </a:r>
          </a:p>
          <a:p>
            <a:pPr>
              <a:buFontTx/>
              <a:buChar char="-"/>
            </a:pPr>
            <a:r>
              <a:rPr lang="pt-BR" dirty="0" err="1">
                <a:solidFill>
                  <a:srgbClr val="000000"/>
                </a:solidFill>
                <a:latin typeface="Times New Roman" panose="02020603050405020304" pitchFamily="18" charset="0"/>
              </a:rPr>
              <a:t>Comoriência</a:t>
            </a:r>
            <a:endParaRPr lang="pt-BR" dirty="0">
              <a:solidFill>
                <a:srgbClr val="000000"/>
              </a:solidFill>
              <a:latin typeface="Times New Roman" panose="02020603050405020304" pitchFamily="18" charset="0"/>
            </a:endParaRPr>
          </a:p>
          <a:p>
            <a:pPr>
              <a:buFontTx/>
              <a:buChar char="-"/>
            </a:pPr>
            <a:r>
              <a:rPr lang="pt-BR" b="0" i="0" dirty="0">
                <a:solidFill>
                  <a:srgbClr val="000000"/>
                </a:solidFill>
                <a:effectLst/>
                <a:latin typeface="Times New Roman" panose="02020603050405020304" pitchFamily="18" charset="0"/>
              </a:rPr>
              <a:t>Art. 8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Se dois ou mais indivíduos falecerem na mesma ocasião, não se podendo averiguar se algum dos comorientes precedeu aos outros, presumir-se-ão simultaneamente mortos.</a:t>
            </a:r>
            <a:endParaRPr lang="pt-BR" dirty="0">
              <a:solidFill>
                <a:srgbClr val="000000"/>
              </a:solidFill>
              <a:latin typeface="Times New Roman" panose="02020603050405020304" pitchFamily="18" charset="0"/>
            </a:endParaRPr>
          </a:p>
          <a:p>
            <a:pPr>
              <a:buFontTx/>
              <a:buChar char="-"/>
            </a:pPr>
            <a:endParaRPr lang="pt-BR" dirty="0"/>
          </a:p>
        </p:txBody>
      </p:sp>
    </p:spTree>
    <p:extLst>
      <p:ext uri="{BB962C8B-B14F-4D97-AF65-F5344CB8AC3E}">
        <p14:creationId xmlns:p14="http://schemas.microsoft.com/office/powerpoint/2010/main" val="9885071"/>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DIREITOS SUCESSÓRIOS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rPr>
              <a:t>o</a:t>
            </a:r>
            <a:r>
              <a:rPr lang="pt-BR" sz="1800" dirty="0">
                <a:effectLst/>
                <a:latin typeface="Times New Roman" panose="02020603050405020304" pitchFamily="18" charset="0"/>
                <a:ea typeface="Calibri" panose="020F0502020204030204" pitchFamily="34" charset="0"/>
              </a:rPr>
              <a:t> Supremo Tribunal Federal firmou a seguinte tese em repercussão geral: “</a:t>
            </a:r>
            <a:r>
              <a:rPr lang="pt-BR" sz="1800" i="1" dirty="0">
                <a:effectLst/>
                <a:latin typeface="Times New Roman" panose="02020603050405020304" pitchFamily="18" charset="0"/>
                <a:ea typeface="Calibri" panose="020F0502020204030204" pitchFamily="34" charset="0"/>
              </a:rPr>
              <a:t>No sistema constitucional vigente, é inconstitucional a distinção de regimes sucessórios entre cônjuges e companheiros, devendo ser aplicado, em ambos os casos, o regime estabelecido no art. 1.829 do CC/2002</a:t>
            </a:r>
            <a:r>
              <a:rPr lang="pt-BR" sz="1800" dirty="0">
                <a:effectLst/>
                <a:latin typeface="Times New Roman" panose="02020603050405020304" pitchFamily="18" charset="0"/>
                <a:ea typeface="Calibri" panose="020F0502020204030204" pitchFamily="34" charset="0"/>
              </a:rPr>
              <a:t>” (RE 878.694/MG, Rel. Luís Roberto Barroso).</a:t>
            </a:r>
          </a:p>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Em embargos de declaração no RE 878.694, a Suprema Corte negou provimento ao recurso, deixando claro que a decisão proferida não abordou a polêmica questão sobre ser ou não o companheiro herdeiro necessário, mas se limitou a tratar da ordem de sucessão hereditária.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6554385"/>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DIREITOS SUCESSÓRIOS</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rPr>
              <a:t>Superior Tribunal de Justiça já estendeu ao companheiro supérstite o direito real de habitação, previsto expressamente no artigo 1.830 do Código Civil ao cônjuge (STJ, 4ª Turma, </a:t>
            </a:r>
            <a:r>
              <a:rPr lang="pt-BR" sz="1800" dirty="0" err="1">
                <a:effectLst/>
                <a:latin typeface="Times New Roman" panose="02020603050405020304" pitchFamily="18" charset="0"/>
                <a:ea typeface="Calibri" panose="020F0502020204030204" pitchFamily="34" charset="0"/>
              </a:rPr>
              <a:t>AgInt</a:t>
            </a:r>
            <a:r>
              <a:rPr lang="pt-BR" sz="1800" dirty="0">
                <a:effectLst/>
                <a:latin typeface="Times New Roman" panose="02020603050405020304" pitchFamily="18" charset="0"/>
                <a:ea typeface="Calibri" panose="020F0502020204030204" pitchFamily="34" charset="0"/>
              </a:rPr>
              <a:t> no </a:t>
            </a:r>
            <a:r>
              <a:rPr lang="pt-BR" sz="1800" dirty="0" err="1">
                <a:effectLst/>
                <a:latin typeface="Times New Roman" panose="02020603050405020304" pitchFamily="18" charset="0"/>
                <a:ea typeface="Calibri" panose="020F0502020204030204" pitchFamily="34" charset="0"/>
              </a:rPr>
              <a:t>REsp</a:t>
            </a:r>
            <a:r>
              <a:rPr lang="pt-BR" sz="1800" dirty="0">
                <a:effectLst/>
                <a:latin typeface="Times New Roman" panose="02020603050405020304" pitchFamily="18" charset="0"/>
                <a:ea typeface="Calibri" panose="020F0502020204030204" pitchFamily="34" charset="0"/>
              </a:rPr>
              <a:t> 1757984/DF, Rel. </a:t>
            </a:r>
            <a:r>
              <a:rPr lang="pt-BR" sz="1800" dirty="0" err="1">
                <a:effectLst/>
                <a:latin typeface="Times New Roman" panose="02020603050405020304" pitchFamily="18" charset="0"/>
                <a:ea typeface="Calibri" panose="020F0502020204030204" pitchFamily="34" charset="0"/>
              </a:rPr>
              <a:t>Antonio</a:t>
            </a:r>
            <a:r>
              <a:rPr lang="pt-BR" sz="1800" dirty="0">
                <a:effectLst/>
                <a:latin typeface="Times New Roman" panose="02020603050405020304" pitchFamily="18" charset="0"/>
                <a:ea typeface="Calibri" panose="020F0502020204030204" pitchFamily="34" charset="0"/>
              </a:rPr>
              <a:t> Carlos Ferreira, j. 30/08/19).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4670209"/>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0203D-8C16-A470-9E94-DD8B56D433B6}"/>
              </a:ext>
            </a:extLst>
          </p:cNvPr>
          <p:cNvSpPr>
            <a:spLocks noGrp="1"/>
          </p:cNvSpPr>
          <p:nvPr>
            <p:ph type="title"/>
          </p:nvPr>
        </p:nvSpPr>
        <p:spPr/>
        <p:txBody>
          <a:bodyPr/>
          <a:lstStyle/>
          <a:p>
            <a:r>
              <a:rPr lang="pt-BR" dirty="0"/>
              <a:t>UNIÃO ESTÁVEL x casamento: REGISTRO</a:t>
            </a:r>
          </a:p>
        </p:txBody>
      </p:sp>
      <p:sp>
        <p:nvSpPr>
          <p:cNvPr id="3" name="Espaço Reservado para Conteúdo 2">
            <a:extLst>
              <a:ext uri="{FF2B5EF4-FFF2-40B4-BE49-F238E27FC236}">
                <a16:creationId xmlns:a16="http://schemas.microsoft.com/office/drawing/2014/main" id="{E68AD8D3-70C4-C52A-B720-5141451FC988}"/>
              </a:ext>
            </a:extLst>
          </p:cNvPr>
          <p:cNvSpPr>
            <a:spLocks noGrp="1"/>
          </p:cNvSpPr>
          <p:nvPr>
            <p:ph idx="1"/>
          </p:nvPr>
        </p:nvSpPr>
        <p:spPr/>
        <p:txBody>
          <a:bodyPr>
            <a:normAutofit/>
          </a:bodyPr>
          <a:lstStyle/>
          <a:p>
            <a:pPr indent="107950" algn="just">
              <a:lnSpc>
                <a:spcPct val="150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Casamento: obrigatório (o casamento se comprova pela certidão)</a:t>
            </a:r>
          </a:p>
          <a:p>
            <a:pPr indent="107950" algn="just">
              <a:lnSpc>
                <a:spcPct val="150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União estável: facultativo (a união estável se comprova por qualquer meio)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indent="107950" algn="just">
              <a:lnSpc>
                <a:spcPct val="150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2173049"/>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RETROSPECTIVA DE JURISPRUDÊNCIA DE DIREITO CIVIL (DIREITO DE FAMÍLIA)</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85000" lnSpcReduction="20000"/>
          </a:bodyPr>
          <a:lstStyle/>
          <a:p>
            <a:pPr marL="0" indent="0">
              <a:buNone/>
            </a:pPr>
            <a:r>
              <a:rPr lang="pt-BR" b="1" dirty="0"/>
              <a:t>Thiago </a:t>
            </a:r>
            <a:r>
              <a:rPr lang="pt-BR" dirty="0"/>
              <a:t>Pedro </a:t>
            </a:r>
            <a:r>
              <a:rPr lang="pt-BR" b="1" dirty="0"/>
              <a:t>Pagliuca </a:t>
            </a:r>
            <a:r>
              <a:rPr lang="pt-BR" dirty="0"/>
              <a:t>dos Santos (Instagram: </a:t>
            </a:r>
            <a:r>
              <a:rPr lang="pt-BR" b="1" dirty="0"/>
              <a:t>@thiagopagliucas</a:t>
            </a:r>
            <a:r>
              <a:rPr lang="pt-BR" dirty="0"/>
              <a:t>)</a:t>
            </a:r>
          </a:p>
          <a:p>
            <a:r>
              <a:rPr lang="pt-BR" i="1" dirty="0"/>
              <a:t>Juiz de Direito (TJ/SP – 2018-atual)</a:t>
            </a:r>
          </a:p>
          <a:p>
            <a:r>
              <a:rPr lang="pt-BR" i="1" dirty="0"/>
              <a:t>Doutor em Direito Penal (USP - 2020)</a:t>
            </a:r>
          </a:p>
          <a:p>
            <a:r>
              <a:rPr lang="pt-BR" i="1" dirty="0"/>
              <a:t>Doutorando em Direito Civil (PUC/SP – 2022-atual)</a:t>
            </a:r>
          </a:p>
          <a:p>
            <a:r>
              <a:rPr lang="pt-BR" i="1" dirty="0"/>
              <a:t>Mestre em Direito Penal (USP - 2015)</a:t>
            </a:r>
          </a:p>
          <a:p>
            <a:r>
              <a:rPr lang="pt-BR" i="1" dirty="0"/>
              <a:t>Especialista em Direito de Família e em Direito Registral (2022)</a:t>
            </a:r>
          </a:p>
          <a:p>
            <a:r>
              <a:rPr lang="pt-BR" i="1" dirty="0" err="1"/>
              <a:t>Ex-Defensor</a:t>
            </a:r>
            <a:r>
              <a:rPr lang="pt-BR" i="1" dirty="0"/>
              <a:t> Público do Rio Grande do Sul (2012-2013)</a:t>
            </a:r>
          </a:p>
          <a:p>
            <a:r>
              <a:rPr lang="pt-BR" i="1" dirty="0" err="1"/>
              <a:t>Ex-Defensor</a:t>
            </a:r>
            <a:r>
              <a:rPr lang="pt-BR" i="1" dirty="0"/>
              <a:t> Público de São Paulo (2013-2018)</a:t>
            </a:r>
          </a:p>
          <a:p>
            <a:r>
              <a:rPr lang="pt-BR" i="1" dirty="0"/>
              <a:t>Ex-Professor da Faculdade de Direito de São Bernardo (2021) </a:t>
            </a:r>
          </a:p>
        </p:txBody>
      </p:sp>
    </p:spTree>
    <p:extLst>
      <p:ext uri="{BB962C8B-B14F-4D97-AF65-F5344CB8AC3E}">
        <p14:creationId xmlns:p14="http://schemas.microsoft.com/office/powerpoint/2010/main" val="2042951856"/>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Aula 6 – RETROSPECTIVA DE JURISPRUDÊNCIA DE DIREITO CIVIL (DIREITO DE FAMÍLIA)</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marL="0" indent="0">
              <a:buNone/>
            </a:pPr>
            <a:r>
              <a:rPr lang="pt-BR" b="1" dirty="0"/>
              <a:t>PARTE I: CASAMENTO E UNIÃO ESTÁVEL </a:t>
            </a:r>
            <a:endParaRPr lang="pt-BR" i="1" dirty="0"/>
          </a:p>
        </p:txBody>
      </p:sp>
    </p:spTree>
    <p:extLst>
      <p:ext uri="{BB962C8B-B14F-4D97-AF65-F5344CB8AC3E}">
        <p14:creationId xmlns:p14="http://schemas.microsoft.com/office/powerpoint/2010/main" val="1725079942"/>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1. CONCUBINATO NÃO SE EQUIPARA À UNIÃO ESTÁVEL</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marL="0" indent="0">
              <a:buNone/>
            </a:pPr>
            <a:endParaRPr lang="pt-B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AutoNum type="arabicPeriod"/>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Nos termos do Tema 526/STF,</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é incompatível com a Constituição Federal o reconhecimento de direitos previdenciários (pensão por morte) à pessoa que manteve, durante longo período e com aparência familiar, união com outra casada, porquanto o </a:t>
            </a: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concubinato não se equipara, para fins de proteção estatal, às uniões afetivas resultantes do casamento e da união estável</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AgInt</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no RE nos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EDcl</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no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AgRg</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no Ag 1.424.071-RO, Rel. Min. Jorge Mussi, Corte Especial, por unanimidade, julgado em 07/06/2022,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09/06/2022)</a:t>
            </a:r>
            <a:endParaRPr lang="pt-BR" sz="1800" i="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AutoNum type="arabicPeriod"/>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Obs. É possível o reconhecimento da união estável de pessoa casada, se estiver separada (de fato ou de direito)</a:t>
            </a:r>
          </a:p>
          <a:p>
            <a:pPr marL="342900" indent="-342900">
              <a:buAutoNum type="arabicPeriod"/>
            </a:pPr>
            <a:endParaRPr lang="pt-BR"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7550939"/>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2. A SÚMULA 377 PODE SER AFASTADA PELAS PARTES PARA ESTIPULAR REGIME MAIS PROTETIVO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No regime de separação legal de bens, comunicam-se os adquiridos na constância do casamento (Súmula 377, STF).</a:t>
            </a:r>
          </a:p>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No casamento ou na união estável regidos pelo regime da separação obrigatória de bens, é possível que os nubentes/companheiros, em exercício da autonomia privada, estipulando o que melhor lhes aprouver em relação aos bens futuros, pactuem cláusula mais protetiva ao regime legal, com o afastamento da Súmula n. 377 do STF, impedindo a comunhão dos aquestos.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1.922.347-PR, Rel. Min.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Luis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Felipe Salomão, Quarta Turma, por unanimidade, julgado em 07/12/2021,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01/02/2022. </a:t>
            </a:r>
          </a:p>
          <a:p>
            <a:pPr algn="just">
              <a:lnSpc>
                <a:spcPct val="106000"/>
              </a:lnSpc>
              <a:spcAft>
                <a:spcPts val="800"/>
              </a:spcAft>
            </a:pPr>
            <a:endParaRPr lang="pt-BR"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200344748"/>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2. A SÚMULA 377 PODE SER AFASTADA PELAS PARTES PARA ESTIPULAR REGIME MAIS PROTETIVO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6000"/>
              </a:lnSpc>
              <a:spcAft>
                <a:spcPts val="800"/>
              </a:spcAft>
            </a:pPr>
            <a:r>
              <a:rPr lang="pt-BR" sz="1600" dirty="0"/>
              <a:t>É bem de ver que, com essa interpretação, o casal ou os companheiros não estão substituindo o regime de bens de separação obrigatória pelo de separação convencional, o que é vedado pela norma (CC, art. 1.641, II), aliás cogente e imperativa. O que se reconhece é tão somente a possibilidade de os cônjuges/companheiros estipularem, no pacto antenupcial, cláusula mais protetiva ao seu enlace, afastando a mitigação decorrente da Súmula n. 377 do STF. Isto é, "o casal não se casa por separação convencional de bens após fazer o pacto. Casa-se por separação obrigatória com pacto antenupcial de separação de bens" (SIMÃO, José Fernando. </a:t>
            </a:r>
            <a:r>
              <a:rPr lang="pt-BR" sz="1600" dirty="0" err="1"/>
              <a:t>Ob.cit</a:t>
            </a:r>
            <a:r>
              <a:rPr lang="pt-BR" sz="1600" dirty="0"/>
              <a:t>). Isso é fundamental, seja em razão da nulidade por violação a norma de ordem pública, uma vez que o pacto antenupcial não pode ser contrário à </a:t>
            </a:r>
            <a:r>
              <a:rPr lang="pt-BR" sz="1600" dirty="0" err="1"/>
              <a:t>voluntas</a:t>
            </a:r>
            <a:r>
              <a:rPr lang="pt-BR" sz="1600" dirty="0"/>
              <a:t> </a:t>
            </a:r>
            <a:r>
              <a:rPr lang="pt-BR" sz="1600" dirty="0" err="1"/>
              <a:t>legislatoris</a:t>
            </a:r>
            <a:r>
              <a:rPr lang="pt-BR" sz="1600" dirty="0"/>
              <a:t>, seja em virtude das consequências advindas de tal posicionamento, haja vista que as disposições sobre o regime de bens poderão repercutir em diversos outros momentos, como, por exemplo, no direito sucessório.</a:t>
            </a:r>
            <a:endParaRPr lang="pt-BR"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2395531261"/>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3. Separação obrigatória se aplica à união estável</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85000" lnSpcReduction="10000"/>
          </a:bodyPr>
          <a:lstStyle/>
          <a:p>
            <a:pPr algn="just">
              <a:lnSpc>
                <a:spcPct val="106000"/>
              </a:lnSpc>
              <a:spcAft>
                <a:spcPts val="800"/>
              </a:spcAft>
            </a:pPr>
            <a:r>
              <a:rPr lang="pt-BR" sz="1800" b="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Súmula n. 655, STJ: Aplica-se à união estável contraída por septuagenário o regime da separação obrigatória de bens, comunicando-se os adquiridos na constância, quando comprovado o esforço comum</a:t>
            </a:r>
            <a:r>
              <a:rPr lang="pt-B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(Segunda Seção. Aprovada em 09/11/2022).</a:t>
            </a:r>
          </a:p>
          <a:p>
            <a:pPr algn="just">
              <a:lnSpc>
                <a:spcPct val="106000"/>
              </a:lnSpc>
              <a:spcAft>
                <a:spcPts val="800"/>
              </a:spcAft>
            </a:pPr>
            <a:r>
              <a:rPr lang="pt-BR" sz="18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O STF reconheceu a repercussão geral do assunto para verificar a compatibilidade do regime de separação obrigatória do septuagenário com a CF. </a:t>
            </a:r>
          </a:p>
          <a:p>
            <a:pPr algn="just">
              <a:lnSpc>
                <a:spcPct val="106000"/>
              </a:lnSpc>
              <a:spcAft>
                <a:spcPts val="800"/>
              </a:spcAft>
            </a:pPr>
            <a:r>
              <a:rPr lang="pt-B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 </a:t>
            </a:r>
            <a:r>
              <a:rPr lang="pt-BR" sz="1800" b="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comprovação</a:t>
            </a:r>
            <a:r>
              <a:rPr lang="pt-B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do esfor</a:t>
            </a:r>
            <a:r>
              <a:rPr lang="pt-BR" sz="18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ço comum é exigida pelo STJ (embora alguns tribunais presumam o esforço comum)</a:t>
            </a:r>
          </a:p>
          <a:p>
            <a:pPr algn="just">
              <a:lnSpc>
                <a:spcPct val="106000"/>
              </a:lnSpc>
              <a:spcAft>
                <a:spcPts val="800"/>
              </a:spcAft>
            </a:pPr>
            <a:r>
              <a:rPr lang="pt-BR" sz="1600" dirty="0"/>
              <a:t>No ano de 2016, o STJ, excepcionando a regra legal que impõe o regime da separação obrigatória, afastou "a obrigatoriedade do regime de separação de bens quando o matrimônio é precedido de longo relacionamento em união estável, iniciado quando os cônjuges não tinham restrição legal à escolha do regime de bens, visto que não há que se falar na necessidade de proteção do idoso em relação a relacionamentos fugazes por interesse exclusivamente econômico" (</a:t>
            </a:r>
            <a:r>
              <a:rPr lang="pt-BR" sz="1600" dirty="0" err="1"/>
              <a:t>REsp</a:t>
            </a:r>
            <a:r>
              <a:rPr lang="pt-BR" sz="1600" dirty="0"/>
              <a:t> 1318281/PE, Rel. Ministra Maria Isabel Gallotti, Quarta Turma, julgado em 01/12/2016, </a:t>
            </a:r>
            <a:r>
              <a:rPr lang="pt-BR" sz="1600" dirty="0" err="1"/>
              <a:t>DJe</a:t>
            </a:r>
            <a:r>
              <a:rPr lang="pt-BR" sz="1600" dirty="0"/>
              <a:t> 07/12/2016).</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3458699272"/>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3. Separação obrigatória se aplica à união estável</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85000" lnSpcReduction="20000"/>
          </a:bodyPr>
          <a:lstStyle/>
          <a:p>
            <a:pPr algn="just">
              <a:lnSpc>
                <a:spcPct val="106000"/>
              </a:lnSpc>
              <a:spcAft>
                <a:spcPts val="800"/>
              </a:spcAft>
            </a:pPr>
            <a:r>
              <a:rPr lang="pt-B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“Tem-se, assim, que a adoção da compreensão de que o esforço comum deve ser presumido (por ser a regra) conduz à ineficácia do regime da separação obrigatória (ou legal) de bens, pois, para afastar a presunção, deverá o interessado fazer prova negativa, comprovar que o ex-cônjuge ou ex-companheiro em nada contribuiu para a aquisição onerosa de determinado bem, conquanto tenha sido a coisa adquirida na constância da união. Torna, portanto, praticamente impossível a separação dos aquestos.</a:t>
            </a:r>
          </a:p>
          <a:p>
            <a:pPr algn="just">
              <a:lnSpc>
                <a:spcPct val="106000"/>
              </a:lnSpc>
              <a:spcAft>
                <a:spcPts val="800"/>
              </a:spcAft>
            </a:pPr>
            <a:r>
              <a:rPr lang="pt-B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Por sua vez, o entendimento de que a comunhão dos bens adquiridos pode ocorrer, desde que comprovado o esforço comum, parece mais consentânea com o sistema legal de regime de bens do casamento, recentemente confirmado no Código Civil de 2002, pois prestigia a eficácia do regime de separação legal de bens. Caberá ao interessado comprovar que teve efetiva e relevante (ainda que não financeira) participação no esforço para aquisição onerosa de determinado bem a ser partilhado com a dissolução da união (prova positiva).” </a:t>
            </a:r>
          </a:p>
          <a:p>
            <a:pPr algn="just">
              <a:lnSpc>
                <a:spcPct val="106000"/>
              </a:lnSpc>
              <a:spcAft>
                <a:spcPts val="800"/>
              </a:spcAft>
            </a:pPr>
            <a:r>
              <a:rPr lang="pt-BR" sz="18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a:t>
            </a:r>
            <a:r>
              <a:rPr lang="pt-B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Se se aplicasse essa presunção de esforço comum para sexagenários que, aos invés de se casar formalmente, optassem por estabelecer uma relação informal, estar-se-ia conferindo maiores direitos àqueles que se unem informalmente após a idade legal, 60 (sessenta) anos no Código anterior e 70 (setenta) anos no Código atual, do que àqueles que, na mesma época, com a mesma idade, decidissem se casar, aos quais a Lei impõe a separação obrigatória”.</a:t>
            </a:r>
          </a:p>
          <a:p>
            <a:pPr algn="just">
              <a:lnSpc>
                <a:spcPct val="106000"/>
              </a:lnSpc>
              <a:spcAft>
                <a:spcPts val="800"/>
              </a:spcAft>
            </a:pPr>
            <a:endParaRPr lang="pt-BR" i="1" dirty="0"/>
          </a:p>
        </p:txBody>
      </p:sp>
    </p:spTree>
    <p:extLst>
      <p:ext uri="{BB962C8B-B14F-4D97-AF65-F5344CB8AC3E}">
        <p14:creationId xmlns:p14="http://schemas.microsoft.com/office/powerpoint/2010/main" val="3479454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Personalidade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r>
              <a:rPr lang="pt-BR" dirty="0"/>
              <a:t>Atributo de todas as pessoas</a:t>
            </a:r>
          </a:p>
          <a:p>
            <a:r>
              <a:rPr lang="pt-BR" dirty="0"/>
              <a:t>Personalidade x capacidade de direito (gozo) x capacidade de fato (exercício)</a:t>
            </a:r>
          </a:p>
          <a:p>
            <a:r>
              <a:rPr lang="pt-BR" dirty="0"/>
              <a:t>Pessoa natural (ou física) + pessoa jurídica + ente despersonalizado = sujeito de direitos</a:t>
            </a:r>
          </a:p>
          <a:p>
            <a:r>
              <a:rPr lang="pt-BR" dirty="0"/>
              <a:t>Para Paulo </a:t>
            </a:r>
            <a:r>
              <a:rPr lang="pt-BR" dirty="0" err="1"/>
              <a:t>Lôbo</a:t>
            </a:r>
            <a:r>
              <a:rPr lang="pt-BR" dirty="0"/>
              <a:t>, sujeito de direitos é gênero no qual se incluem as pessoas e os entes despersonalizados:  “Pessoa é o sujeito de direito dotado de capacidade plena ou ilimitada na ordem civil. Os entes não personificados são sujeitos de direito dotados de capacidade jurídica limitada à sua proteção ou à consecução de seus fins” (p. 92).</a:t>
            </a:r>
          </a:p>
        </p:txBody>
      </p:sp>
    </p:spTree>
    <p:extLst>
      <p:ext uri="{BB962C8B-B14F-4D97-AF65-F5344CB8AC3E}">
        <p14:creationId xmlns:p14="http://schemas.microsoft.com/office/powerpoint/2010/main" val="27237938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EXTINÇÃO DA PESSOA NATURAL: MORTE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lgn="l"/>
            <a:r>
              <a:rPr lang="pt-BR" b="0" i="0" dirty="0">
                <a:solidFill>
                  <a:srgbClr val="000000"/>
                </a:solidFill>
                <a:effectLst/>
                <a:latin typeface="Times New Roman" panose="02020603050405020304" pitchFamily="18" charset="0"/>
              </a:rPr>
              <a:t>Art. 6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A existência da pessoa natural termina com a morte; presume-se esta, quanto aos ausentes, nos casos em que a lei autoriza a abertura de sucessão definitiva.</a:t>
            </a:r>
          </a:p>
          <a:p>
            <a:pPr algn="l"/>
            <a:r>
              <a:rPr lang="pt-BR" b="0" i="0" dirty="0">
                <a:solidFill>
                  <a:srgbClr val="000000"/>
                </a:solidFill>
                <a:effectLst/>
                <a:latin typeface="Times New Roman" panose="02020603050405020304" pitchFamily="18" charset="0"/>
              </a:rPr>
              <a:t>Art. 7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Pode ser declarada a morte presumida, sem decretação de ausência:</a:t>
            </a:r>
          </a:p>
          <a:p>
            <a:pPr algn="l"/>
            <a:r>
              <a:rPr lang="pt-BR" b="0" i="0" dirty="0">
                <a:solidFill>
                  <a:srgbClr val="000000"/>
                </a:solidFill>
                <a:effectLst/>
                <a:latin typeface="Times New Roman" panose="02020603050405020304" pitchFamily="18" charset="0"/>
              </a:rPr>
              <a:t>I - se for extremamente provável a morte de quem estava em perigo de vida;</a:t>
            </a:r>
          </a:p>
          <a:p>
            <a:pPr algn="l"/>
            <a:r>
              <a:rPr lang="pt-BR" b="0" i="0" dirty="0">
                <a:solidFill>
                  <a:srgbClr val="000000"/>
                </a:solidFill>
                <a:effectLst/>
                <a:latin typeface="Times New Roman" panose="02020603050405020304" pitchFamily="18" charset="0"/>
              </a:rPr>
              <a:t>II - se alguém, desaparecido em campanha ou feito prisioneiro, não for encontrado até dois anos após o término da guerra.</a:t>
            </a:r>
          </a:p>
          <a:p>
            <a:pPr algn="l"/>
            <a:r>
              <a:rPr lang="pt-BR" b="0" i="0" dirty="0">
                <a:solidFill>
                  <a:srgbClr val="000000"/>
                </a:solidFill>
                <a:effectLst/>
                <a:latin typeface="Times New Roman" panose="02020603050405020304" pitchFamily="18" charset="0"/>
              </a:rPr>
              <a:t>Parágrafo único. A declaração da morte presumida, nesses casos, somente poderá ser requerida depois de esgotadas as buscas e averiguações, devendo a sentença fixar a data provável do falecimento.</a:t>
            </a:r>
          </a:p>
          <a:p>
            <a:pPr>
              <a:buFontTx/>
              <a:buChar char="-"/>
            </a:pPr>
            <a:endParaRPr lang="pt-BR" dirty="0"/>
          </a:p>
        </p:txBody>
      </p:sp>
    </p:spTree>
    <p:extLst>
      <p:ext uri="{BB962C8B-B14F-4D97-AF65-F5344CB8AC3E}">
        <p14:creationId xmlns:p14="http://schemas.microsoft.com/office/powerpoint/2010/main" val="4055170066"/>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4. Negócio jurídico simulado é nulo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lnSpcReduction="10000"/>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O reconhecimento de simulação na compra e venda de imóvel em detrimento da partilha de bens do casal gera nulidade do negócio e garante o direito à meação a ex-cônjuge.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1.969.648-DF, Rel. Min. Moura Ribeiro, Terceira Turma, por unanimidade, julgado em 18/10/2022,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21/10/2022. </a:t>
            </a:r>
          </a:p>
          <a:p>
            <a:pPr algn="just">
              <a:lnSpc>
                <a:spcPct val="106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revaloração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da prova ou de dados explicitamente admitidos e delineados no decisório recorrido, quando suficientes para a solução da lide, não implica reexame do conjunto fático-probatório, mas apenas seu correto enquadramento jurídico”.</a:t>
            </a:r>
          </a:p>
          <a:p>
            <a:pPr algn="just">
              <a:lnSpc>
                <a:spcPct val="106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Simulação pode ser conhecida de ofício, é causa de nulidade absoluta. </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O negócio dissimulado subsiste. </a:t>
            </a: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2810138225"/>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5. Valor de plano aberto de previdência integra o patrimônio comum</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Os valores depositados em planos abertos de previdência privada durante a vida em comum do casal, integram o patrimônio comum e devem ser partilhados.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1.545.217-PR, Rel. Min.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Luis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Felipe Salomão, Rel.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Acd</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Min. Maria Isabel Gallotti, Quarta Turma, por maioria, julgado em 07/12/2021.</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No caso de planos mantidos em entidades abertas, o titular escolhe a quantia a ser destinada ao fundo de previdência privada, a periodicidade de sua contribuição, e tem assegurado, pelo art. 27 da Lei Complementar n. 109/2001 (inserido em Seção intitulada "Dos Planos de Benefícios de Entidades Abertas"), o direito a resgate total ou parcial dos recursos.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3567792036"/>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5. Valor de plano aberto de previdência integra o patrimônio comum</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Portanto, as reservas financeiras aportadas durante a sociedade conjugal, em entidades abertas de previdência privada, constituem patrimônio que pode ser resgatado, vencida a carência contratual, e, portanto, deve ser partilhado de acordo com as regras do regime de bens, assim como o seriam tais valores se depositadas em outro tipo de aplicação financeira, como contas bancárias e cadernetas de poupança.</a:t>
            </a: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Assim, a importância em dinheiro, depositada em instituição bancária, ou investida nas diversas espécies de aplicações financeiras disponíveis no mercado, oriunda dos proventos do trabalho - única fonte de renda na maioria dos casais brasileiros - sobejante do custeio das despesas cotidianas da família, integra o patrimônio do casal, do mesmo modo como ocorre quando esse numerário é convertido em bens móveis, imóveis ou direitos.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3370940327"/>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6. É POSSÍVEL A PENHORA DE BEM DE FAMÍLIA PARA PAGAR DÉBITO DO CONDÔMINO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a:xfrm>
            <a:off x="1294362" y="2175530"/>
            <a:ext cx="9603275" cy="3450613"/>
          </a:xfrm>
        </p:spPr>
        <p:txBody>
          <a:bodyPr>
            <a:normAutofit fontScale="85000" lnSpcReduction="20000"/>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A obrigação do coproprietário de pagar alugueres de imóvel que este utiliza com exclusividade, como moradia por sua família, em favor do outro configura-se como </a:t>
            </a:r>
            <a:r>
              <a:rPr lang="pt-BR" sz="1800" b="1" dirty="0" err="1">
                <a:effectLst/>
                <a:latin typeface="Times New Roman" panose="02020603050405020304" pitchFamily="18" charset="0"/>
                <a:ea typeface="Calibri" panose="020F0502020204030204" pitchFamily="34" charset="0"/>
                <a:cs typeface="Times New Roman" panose="02020603050405020304" pitchFamily="18" charset="0"/>
              </a:rPr>
              <a:t>propter</a:t>
            </a: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 rem afastando, assim, a impenhorabilidade do bem de família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1.888.863-SP, Rel. Min. Ricardo Villas Bôas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Cueva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Rel.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Acd</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Min. Nancy Andrighi, </a:t>
            </a:r>
            <a:r>
              <a:rPr lang="pt-BR" sz="1800" b="1" u="sng" dirty="0">
                <a:effectLst/>
                <a:latin typeface="Times New Roman" panose="02020603050405020304" pitchFamily="18" charset="0"/>
                <a:ea typeface="Calibri" panose="020F0502020204030204" pitchFamily="34" charset="0"/>
                <a:cs typeface="Times New Roman" panose="02020603050405020304" pitchFamily="18" charset="0"/>
              </a:rPr>
              <a:t>Terceira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Turma, </a:t>
            </a:r>
            <a:r>
              <a:rPr lang="pt-BR" sz="18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por maioria</a:t>
            </a:r>
            <a:r>
              <a:rPr lang="pt-BR"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julgado em 10/05/2022,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20/05/2022. </a:t>
            </a:r>
            <a:endParaRPr lang="pt-BR"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 posse exclusiva (uso e fruição), por um dos coproprietários, é fonte de obrigação indenizatória aos demais coproprietários, porque fundada no direito real de propriedade.</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rPr>
              <a:t>Ademais, determina, no art. 1319, que “cada condômino responde aos outros pelos frutos que percebeu da coisa e pelo dano que lhe causou”.</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rPr>
              <a:t>Destaca-se o inciso IV, do art. 3º, da Lei supracitada, que indica as obrigações oriundas de cobrança de impostos, predial ou territorial, taxas e contribuições devidas em função do imóvel familiar.</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rPr>
              <a:t>É indevido, portanto, utilizar-se da Lei n. 8.009/1990 para prejudicar o direito de condôminos que compartilham dos mesmos direitos e deveres sobre o bem condominial.</a:t>
            </a:r>
          </a:p>
        </p:txBody>
      </p:sp>
    </p:spTree>
    <p:extLst>
      <p:ext uri="{BB962C8B-B14F-4D97-AF65-F5344CB8AC3E}">
        <p14:creationId xmlns:p14="http://schemas.microsoft.com/office/powerpoint/2010/main" val="1203520240"/>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7. O bem inalienável não é partilhável</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Nas hipóteses em que encerrada a convivência more </a:t>
            </a:r>
            <a:r>
              <a:rPr lang="pt-BR" sz="1800" b="1" dirty="0" err="1">
                <a:effectLst/>
                <a:latin typeface="Times New Roman" panose="02020603050405020304" pitchFamily="18" charset="0"/>
                <a:ea typeface="Calibri" panose="020F0502020204030204" pitchFamily="34" charset="0"/>
                <a:cs typeface="Times New Roman" panose="02020603050405020304" pitchFamily="18" charset="0"/>
              </a:rPr>
              <a:t>uxorio</a:t>
            </a: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 mas ainda não decretado o divórcio, o bem gravado com cláusula de inalienabilidade temporária não integra o patrimônio partilhável</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Processo sob segredo de justiça, Rel. Min. Marco Aurélio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Bellizze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Terceira Turma, por unanimidade, julgado em 24/05/2022,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31/05/2022.</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rPr>
              <a:t>Assim, demonstrada a real existência da separação de fato, imperiosa se torna a aplicação analógica da regra da separação judicial ou extrajudicial prevista no art. 1.576 do CC/2002, motivo pelo qual um dos seus efeitos é exatamente o fim da eficácia do regime de bens.</a:t>
            </a:r>
            <a:endParaRPr lang="pt-BR" sz="1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994062479"/>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7. O bem inalienável não é partilhável</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Dessa forma, considerar como termo final do regime de bens a data da sentença de divórcio poderia gerar situações inusitadas e injustas, já que, durante o lapso temporal compreendido entre o fim da sociedade conjugal e a sentença de divórcio, um dos cônjuges poderia adquirir outros bens com recursos próprios ou até mesmo com o esforço comum de um novo companheiro, mas que seriam incluídos na partilha de bens do relacionamento extinto.</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Deve-se ressaltar que o Código Civil elegeu como princípios basilares a socialidade, a operabilidade e a eticidade, abandonando a visão excessivamente patrimonialista e individualista da lei civil anterior, mas que não podem ser utilizados para fundamentar 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derrotabilidade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da norma e justificar situações contra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legem</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885606906"/>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8. O CÔNJUGE EMPRESÁRIO DEVE OBTER OUTORGA CONJUGAL PARA PRESTAR FIANÇA</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92500" lnSpcReduction="10000"/>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É necessária a exigência geral de outorga do cônjuge para prestar fiança, sendo indiferente o fato de o fiador prestá-la na condição de comerciante ou empresário, considerando a necessidade de proteção da segurança econômica familiar.</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1.525.638-SP, Rel. Min.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Antonio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Carlos Ferreira, Quarta Turma, por unanimidade, julgado em 14/06/2022.</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Sabe-se que a necessidade de outorga conjugal para o contrato de fiança, exceto no regime de separação convencional de bens, é estabelecida como exigência geral pelo art. 1.647, III, do CC/2002. A questão a ser apreciada é se, pela dicção do art. 1.642, I, do mesmo diploma legal, o cônjuge, quando no exercício de atividade profissional ou empresarial, está dispensado da autorização do outro cônjuge.</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Malgrado constitua embaraço ao dinamismo próprio das relações comerciais e empresariais, a exigência da outorga leva em consideração a finalidade de proteção e manutenção do patrimônio comum, exceto se houver anuência do outro cônjuge.</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2153875704"/>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8. O CÔNJUGE EMPRESÁRIO DEVE OBTER OUTORGA CONJUGAL PARA PRESTAR FIANÇA</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92500" lnSpcReduction="10000"/>
          </a:bodyPr>
          <a:lstStyle/>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 disciplina jurídica da sanção pela ausência de outorga no atual Código Civil opera no plano da validade do negócio jurídico, tornando anulável o contrato de fiança firmado sem anuência do outro cônjuge. Somente em casos excepcionais é que a solução referida cede espaço para a acomodação de outros princípios e valores também resguardados pela legislação, como, por exemplo, no caso em que o cônjuge contratante tenha silenciado sobre sua condição de casado, circunstância em que, em observância à boa-fé do credor da obrigação, considera-se apenas ineficaz em relação ao outro cônjuge a fiança prestada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AgRg</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no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1.507.413/SP, Rel. Ministro Marco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Buzzi</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Quarta Turma,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01/09/2015).</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Conclui-se pela incidência da Súmula 332 do STJ, editada na vigência do Código Civil de 2002, a qual estabelece que "a fiança prestada sem autorização de um dos cônjuges implica a ineficácia total da garantia". Dessa forma, independentemente da qualidade de que se reveste o fiador, a legislação de regência exige a outorga conjugal, sob pena de nulidade do negócio jurídico.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1301015861"/>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8. O CÔNJUGE EMPRESÁRIO DEVE OBTER OUTORGA CONJUGAL PARA PRESTAR FIANÇA</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rPr>
              <a:t>O art. 1.642, I, prevê que tanto o marido quanto a mulher podem praticar todos os atos de disposição e de administração necessários ao desempenho de sua profissão, exceto alienar ou gravar de ônus real os bens imóveis. Isso permitiria concluir, à primeira vista, que, se no exercício profissional ou empresarial, o cônjuge poderia prestar fiança independentemente da outorga conjugal, porquanto o dispositivo referido apenas excetua as hipóteses de alienar ou de gravar de ônus reais os imóveis. Contudo, a interpretação sistemática do instituto da fiança e de seus efeitos, bem como da finalidade da exigência legal de outorga conjugal em casos tais, conduz inexoravelmente à conclusão em sentido diverso. Nesse ponto, não se pode olvidar que o mesmo art. 1.642 em seu inciso IV, prevê que tanto o marido quanto a mulher podem demandar a rescisão – ou, mais propriamente, a anulação - dos contratos de fiança e doação, assim como a invalidação do aval, realizados pelo outro cônjuge com infração do disposto nos incisos III e IV do art. 1.647.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3882132837"/>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9. É possível a usucapião de bem comum</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lnSpcReduction="10000"/>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Dissolvida a sociedade conjugal, o bem imóvel comum do casal rege-se pelas regras relativas ao condomínio, ainda que não realizada a partilha de bens, possuindo legitimidade para usucapir em nome próprio o condômino que exerça a posse por si mesmo, sem nenhuma oposição dos demais coproprietários.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1.840.561-SP, Rel. Min. Marco Aurélio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Bellizze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Terceira Turma, por unanimidade, julgado em 03/05/2022,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17/05/2022.</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Não é demasiado lembrar que a dissolução da sociedade conjugal (através da separação ou do divórcio) cessa o estado de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mancomunhão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dos bens comuns e, enquanto não partilhado o imóvel, "a propriedade do casal sobre o bem rege-se pelo instituto do condomínio, aplicando-se a regra contida no art. 1319 do CC, segundo a qual cada condômino responde ao outro pelos frutos que percebeu da coisa"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1.375.271/SP, Rel. Min. Nancy Andrighi, Terceira Turma, julgado em 21/9/2017,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2/10/2017).</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3607499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curadoria dos bens do ausente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25000" lnSpcReduction="20000"/>
          </a:bodyPr>
          <a:lstStyle/>
          <a:p>
            <a:pPr algn="l"/>
            <a:r>
              <a:rPr lang="pt-BR" sz="6200" b="0" i="0" dirty="0">
                <a:solidFill>
                  <a:srgbClr val="000000"/>
                </a:solidFill>
                <a:effectLst/>
                <a:latin typeface="Times New Roman" panose="02020603050405020304" pitchFamily="18" charset="0"/>
              </a:rPr>
              <a:t>Art. 22. Desaparecendo uma pessoa do seu domicílio sem dela haver notícia, se não houver deixado representante ou procurador a quem caiba administrar-lhe os bens, o juiz, a requerimento de qualquer interessado ou do Ministério Público, declarará a ausência, e </a:t>
            </a:r>
            <a:r>
              <a:rPr lang="pt-BR" sz="6200" b="0" i="0" dirty="0" err="1">
                <a:solidFill>
                  <a:srgbClr val="000000"/>
                </a:solidFill>
                <a:effectLst/>
                <a:latin typeface="Times New Roman" panose="02020603050405020304" pitchFamily="18" charset="0"/>
              </a:rPr>
              <a:t>nomear-lhe-á</a:t>
            </a:r>
            <a:r>
              <a:rPr lang="pt-BR" sz="6200" b="0" i="0" dirty="0">
                <a:solidFill>
                  <a:srgbClr val="000000"/>
                </a:solidFill>
                <a:effectLst/>
                <a:latin typeface="Times New Roman" panose="02020603050405020304" pitchFamily="18" charset="0"/>
              </a:rPr>
              <a:t> curador.</a:t>
            </a:r>
          </a:p>
          <a:p>
            <a:pPr algn="l"/>
            <a:r>
              <a:rPr lang="pt-BR" sz="6200" b="0" i="0" dirty="0">
                <a:solidFill>
                  <a:srgbClr val="000000"/>
                </a:solidFill>
                <a:effectLst/>
                <a:latin typeface="Times New Roman" panose="02020603050405020304" pitchFamily="18" charset="0"/>
              </a:rPr>
              <a:t>Art. 23. Também se declarará a ausência, e se nomeará curador, quando o ausente deixar mandatário que não queira ou não possa exercer ou continuar o mandato, ou se os seus poderes forem insuficientes.</a:t>
            </a:r>
          </a:p>
          <a:p>
            <a:pPr algn="l"/>
            <a:r>
              <a:rPr lang="pt-BR" sz="6200" b="0" i="0" dirty="0">
                <a:solidFill>
                  <a:srgbClr val="000000"/>
                </a:solidFill>
                <a:effectLst/>
                <a:latin typeface="Times New Roman" panose="02020603050405020304" pitchFamily="18" charset="0"/>
              </a:rPr>
              <a:t>Art. 24. O juiz, que nomear o curador, fixar-lhe-á os poderes e obrigações, conforme as circunstâncias, observando, no que for aplicável, o disposto a respeito dos tutores e curadores.</a:t>
            </a:r>
          </a:p>
          <a:p>
            <a:pPr algn="l"/>
            <a:r>
              <a:rPr lang="pt-BR" sz="6200" b="0" i="0" dirty="0">
                <a:solidFill>
                  <a:srgbClr val="000000"/>
                </a:solidFill>
                <a:effectLst/>
                <a:latin typeface="Times New Roman" panose="02020603050405020304" pitchFamily="18" charset="0"/>
              </a:rPr>
              <a:t>Art. 25. O cônjuge do ausente, sempre que não esteja separado judicialmente, ou de fato por mais de dois anos antes da declaração da ausência, será o seu legítimo curador.</a:t>
            </a:r>
          </a:p>
          <a:p>
            <a:pPr algn="l"/>
            <a:r>
              <a:rPr lang="pt-BR" sz="6200" b="0" i="0" dirty="0">
                <a:solidFill>
                  <a:srgbClr val="000000"/>
                </a:solidFill>
                <a:effectLst/>
                <a:latin typeface="Times New Roman" panose="02020603050405020304" pitchFamily="18" charset="0"/>
              </a:rPr>
              <a:t>§ 1 </a:t>
            </a:r>
            <a:r>
              <a:rPr lang="pt-BR" sz="6200" b="0" i="0" u="sng" baseline="30000" dirty="0">
                <a:solidFill>
                  <a:srgbClr val="000000"/>
                </a:solidFill>
                <a:effectLst/>
                <a:latin typeface="Times New Roman" panose="02020603050405020304" pitchFamily="18" charset="0"/>
              </a:rPr>
              <a:t>o </a:t>
            </a:r>
            <a:r>
              <a:rPr lang="pt-BR" sz="6200" b="0" i="0" dirty="0">
                <a:solidFill>
                  <a:srgbClr val="000000"/>
                </a:solidFill>
                <a:effectLst/>
                <a:latin typeface="Times New Roman" panose="02020603050405020304" pitchFamily="18" charset="0"/>
              </a:rPr>
              <a:t>Em falta do cônjuge, a curadoria dos bens do ausente incumbe aos pais ou aos descendentes, nesta ordem, não havendo impedimento que os iniba de exercer o cargo.</a:t>
            </a:r>
          </a:p>
          <a:p>
            <a:pPr algn="l"/>
            <a:r>
              <a:rPr lang="pt-BR" sz="6200" b="0" i="0" dirty="0">
                <a:solidFill>
                  <a:srgbClr val="000000"/>
                </a:solidFill>
                <a:effectLst/>
                <a:latin typeface="Times New Roman" panose="02020603050405020304" pitchFamily="18" charset="0"/>
              </a:rPr>
              <a:t>§ 2 </a:t>
            </a:r>
            <a:r>
              <a:rPr lang="pt-BR" sz="6200" b="0" i="0" u="sng" baseline="30000" dirty="0">
                <a:solidFill>
                  <a:srgbClr val="000000"/>
                </a:solidFill>
                <a:effectLst/>
                <a:latin typeface="Times New Roman" panose="02020603050405020304" pitchFamily="18" charset="0"/>
              </a:rPr>
              <a:t>o </a:t>
            </a:r>
            <a:r>
              <a:rPr lang="pt-BR" sz="6200" b="0" i="0" dirty="0">
                <a:solidFill>
                  <a:srgbClr val="000000"/>
                </a:solidFill>
                <a:effectLst/>
                <a:latin typeface="Times New Roman" panose="02020603050405020304" pitchFamily="18" charset="0"/>
              </a:rPr>
              <a:t>Entre os descendentes, os mais próximos precedem os mais remotos.</a:t>
            </a:r>
          </a:p>
          <a:p>
            <a:pPr algn="l"/>
            <a:r>
              <a:rPr lang="pt-BR" sz="6200" b="0" i="0" dirty="0">
                <a:solidFill>
                  <a:srgbClr val="000000"/>
                </a:solidFill>
                <a:effectLst/>
                <a:latin typeface="Times New Roman" panose="02020603050405020304" pitchFamily="18" charset="0"/>
              </a:rPr>
              <a:t>§ 3 </a:t>
            </a:r>
            <a:r>
              <a:rPr lang="pt-BR" sz="6200" b="0" i="0" u="sng" baseline="30000" dirty="0">
                <a:solidFill>
                  <a:srgbClr val="000000"/>
                </a:solidFill>
                <a:effectLst/>
                <a:latin typeface="Times New Roman" panose="02020603050405020304" pitchFamily="18" charset="0"/>
              </a:rPr>
              <a:t>o </a:t>
            </a:r>
            <a:r>
              <a:rPr lang="pt-BR" sz="6200" b="0" i="0" dirty="0">
                <a:solidFill>
                  <a:srgbClr val="000000"/>
                </a:solidFill>
                <a:effectLst/>
                <a:latin typeface="Times New Roman" panose="02020603050405020304" pitchFamily="18" charset="0"/>
              </a:rPr>
              <a:t>Na falta das pessoas mencionadas, compete ao juiz a escolha do curador.</a:t>
            </a:r>
          </a:p>
          <a:p>
            <a:br>
              <a:rPr lang="pt-BR" dirty="0"/>
            </a:br>
            <a:endParaRPr lang="pt-BR" dirty="0"/>
          </a:p>
        </p:txBody>
      </p:sp>
    </p:spTree>
    <p:extLst>
      <p:ext uri="{BB962C8B-B14F-4D97-AF65-F5344CB8AC3E}">
        <p14:creationId xmlns:p14="http://schemas.microsoft.com/office/powerpoint/2010/main" val="2309174397"/>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10. O direito de habitação não pode prejudicar condôminos</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lnSpcReduction="10000"/>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10. Tem direito ao recebimento de aluguéis a parte que, sem vínculo de parentalidade com a cônjuge supérstite, possuía imóvel em copropriedade com o de cujus.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1.830.080-SP, Rel. Min. Paulo de Tarso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Sanseverino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Terceira Turma, por unanimidade, julgado em 26/04/2022,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29/04/2022.</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rPr>
              <a:t>“A copropriedade anterior à abertura da sucessão impede o reconhecimento do direito real de habitação, visto que de titularidade comum a terceiros estranhos à relação sucessória que ampararia o pretendido direito " (</a:t>
            </a:r>
            <a:r>
              <a:rPr lang="pt-BR" sz="1800" dirty="0" err="1">
                <a:effectLst/>
                <a:latin typeface="Times New Roman" panose="02020603050405020304" pitchFamily="18" charset="0"/>
                <a:ea typeface="Calibri" panose="020F0502020204030204" pitchFamily="34" charset="0"/>
              </a:rPr>
              <a:t>EREsp</a:t>
            </a:r>
            <a:r>
              <a:rPr lang="pt-BR" sz="1800" dirty="0">
                <a:effectLst/>
                <a:latin typeface="Times New Roman" panose="02020603050405020304" pitchFamily="18" charset="0"/>
                <a:ea typeface="Calibri" panose="020F0502020204030204" pitchFamily="34" charset="0"/>
              </a:rPr>
              <a:t> 1.520.294/SP, Rel. Ministra Maria Isabel Gallotti, Segunda Seção, </a:t>
            </a:r>
            <a:r>
              <a:rPr lang="pt-BR" sz="1800" dirty="0" err="1">
                <a:effectLst/>
                <a:latin typeface="Times New Roman" panose="02020603050405020304" pitchFamily="18" charset="0"/>
                <a:ea typeface="Calibri" panose="020F0502020204030204" pitchFamily="34" charset="0"/>
              </a:rPr>
              <a:t>DJe</a:t>
            </a:r>
            <a:r>
              <a:rPr lang="pt-BR" sz="1800" dirty="0">
                <a:effectLst/>
                <a:latin typeface="Times New Roman" panose="02020603050405020304" pitchFamily="18" charset="0"/>
                <a:ea typeface="Calibri" panose="020F0502020204030204" pitchFamily="34" charset="0"/>
              </a:rPr>
              <a:t> 02/09/2020).</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Da mesma forma, segundo a doutrina, "o direito de habitação só existe sobre bem que pertence, em sua integralidade, ao de cujus. A existência de coproprietários impede o uso pelo sobrevivente".</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3590571389"/>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11. Mulher vítima de violência doméstica não deve alugueis ao agressor</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85000" lnSpcReduction="20000"/>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rPr>
              <a:t>Incabível o arbitramento de aluguel em desfavor da coproprietária vítima de violência doméstica, que, em razão de medida protetiva de urgência decretada judicialmente, detém o uso e gozo exclusivo do imóvel de </a:t>
            </a:r>
            <a:r>
              <a:rPr lang="pt-BR" sz="1800" b="1" dirty="0" err="1">
                <a:effectLst/>
                <a:latin typeface="Times New Roman" panose="02020603050405020304" pitchFamily="18" charset="0"/>
                <a:ea typeface="Calibri" panose="020F0502020204030204" pitchFamily="34" charset="0"/>
              </a:rPr>
              <a:t>cotitularidade</a:t>
            </a:r>
            <a:r>
              <a:rPr lang="pt-BR" sz="1800" b="1" dirty="0">
                <a:effectLst/>
                <a:latin typeface="Times New Roman" panose="02020603050405020304" pitchFamily="18" charset="0"/>
                <a:ea typeface="Calibri" panose="020F0502020204030204" pitchFamily="34" charset="0"/>
              </a:rPr>
              <a:t> do agressor. </a:t>
            </a:r>
            <a:r>
              <a:rPr lang="pt-BR" sz="1800" dirty="0" err="1">
                <a:effectLst/>
                <a:latin typeface="Times New Roman" panose="02020603050405020304" pitchFamily="18" charset="0"/>
                <a:ea typeface="Calibri" panose="020F0502020204030204" pitchFamily="34" charset="0"/>
              </a:rPr>
              <a:t>REsp</a:t>
            </a:r>
            <a:r>
              <a:rPr lang="pt-BR" sz="1800" dirty="0">
                <a:effectLst/>
                <a:latin typeface="Times New Roman" panose="02020603050405020304" pitchFamily="18" charset="0"/>
                <a:ea typeface="Calibri" panose="020F0502020204030204" pitchFamily="34" charset="0"/>
              </a:rPr>
              <a:t> 1.966.556-SP, Rel. Min. Marco Aurélio </a:t>
            </a:r>
            <a:r>
              <a:rPr lang="pt-BR" sz="1800" dirty="0" err="1">
                <a:effectLst/>
                <a:latin typeface="Times New Roman" panose="02020603050405020304" pitchFamily="18" charset="0"/>
                <a:ea typeface="Calibri" panose="020F0502020204030204" pitchFamily="34" charset="0"/>
              </a:rPr>
              <a:t>Bellizze</a:t>
            </a:r>
            <a:r>
              <a:rPr lang="pt-BR" sz="1800" dirty="0">
                <a:effectLst/>
                <a:latin typeface="Times New Roman" panose="02020603050405020304" pitchFamily="18" charset="0"/>
                <a:ea typeface="Calibri" panose="020F0502020204030204" pitchFamily="34" charset="0"/>
              </a:rPr>
              <a:t>, Terceira Turma, por unanimidade, julgado em 08/02/2022.</a:t>
            </a: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constituiria proteção insuficiente aos direitos constitucionais da dignidade humana e da igualdade, além de ir contra um dos objetivos fundamentais do Estado brasileiro de promoção do bem de todos sem preconceito de sexo, sobretudo porque serviria de desestímulo a que a mulher buscasse o amparo do Estado para rechaçar a violência contra ela praticada, como assegura a Constituição Federal em seu art. 226, § 8º, a revelar a desproporcionalidade da pretensão indenizatória em tais casos.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Ao ensejo, registre-se que a interpretação conforme a constituição de lei ou ato normativo, atribuindo ou excluindo determinado sentido entre as interpretações possíveis em alguns casos, não viola a cláusula de reserva de plenário, consoante já assentado pelo Supremo Tribunal Federal no RE 572.497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AgR</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/RS, Rel. Min. Eros Grau, DJ 11/11/2008, e no RE 460.971, Rel. Min. Sepúlveda Pertence, DJ 30/3/2007 (ambos reproduzindo o entendimento delineado no RE 184.093/SP, Rel. Moreira Alves, publicado em 29/4/1997).</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endParaRPr lang="pt-BR" i="1" dirty="0"/>
          </a:p>
        </p:txBody>
      </p:sp>
    </p:spTree>
    <p:extLst>
      <p:ext uri="{BB962C8B-B14F-4D97-AF65-F5344CB8AC3E}">
        <p14:creationId xmlns:p14="http://schemas.microsoft.com/office/powerpoint/2010/main" val="1467768704"/>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12. A DISTRIBUIÇÃO DO ÔNUS DA PROVA DEVE CONSIDERAR A FACILIDADE EM SUA PRODUÇÃO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85000" lnSpcReduction="20000"/>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A atribuição dinâmica do ônus probatório acerca da realização de acessões/benfeitorias em imóvel de propriedade do cônjuge varão, objeto de eventual partilha em ação de divórcio, pode afastar a presunção do art. 1.253 do Código Civil de 2002.</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Processo sob segredo judicial, Rel. Min. Ricardo Villas Bôas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Cueva</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Terceira Turma, julgado em 29/03/2022,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31/03/2022.</a:t>
            </a:r>
            <a:endParaRPr lang="pt-BR" sz="1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6000"/>
              </a:lnSpc>
              <a:spcAft>
                <a:spcPts val="800"/>
              </a:spcAft>
            </a:pPr>
            <a:r>
              <a:rPr lang="pt-BR" sz="1600" b="0" i="0" dirty="0">
                <a:solidFill>
                  <a:srgbClr val="000000"/>
                </a:solidFill>
                <a:effectLst/>
                <a:latin typeface="Times New Roman" panose="02020603050405020304" pitchFamily="18" charset="0"/>
              </a:rPr>
              <a:t>Toda construção ou plantação existente em um terreno presume-se feita pelo proprietário e à sua custa, até que se prove o contrário (art. 1.253); “As benfeitorias em bens particulares de cada cônjuge (art. 1.660, inc. IV).</a:t>
            </a: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Para dar concretude ao princípio da persuasão racional do juiz, insculpido no art. 371 do CPC/2015, aliado aos postulados de boa-fé, de cooperação, de lealdade e de paridade de armas previstos no novo diploma processual civil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arts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5º, 6º, 7º, 77, I e II, e 378 do CPC/2015), com vistas a proporcionar uma decisão de mérito justa e efetiva, que foi introduzida a faculdade de o juiz, no exercício dos poderes instrutórios que lhe competem (art. 370 do CPC/2015), atribuir o ônus da prova de modo diverso entre os sujeitos do processo quando diante de situações peculiares (art. 371, § 1º, do CPC/2015). A instrumentalização dessa faculdade foi denominada pela doutrina processual teoria da distribuição dinâmica do ônus da prova ou teoria da carga dinâmica do ônus da prova.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4077636736"/>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13. Casamento nuncupativo é válido ainda que ultrapassado o prazo de 10 dias</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Para formalização do casamento nuncupativo, é admissível a flexibilização do prazo de 10 dias para as testemunhas comparecerem perante a autoridade judicial.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Processo sob segredo judicial, Rel. Min. Nancy Andrighi, Terceira Turma, por unanimidade, julgado em 22/03/2022.</a:t>
            </a:r>
          </a:p>
          <a:p>
            <a:pPr algn="l"/>
            <a:r>
              <a:rPr lang="pt-BR" sz="1600" b="0" i="0" dirty="0">
                <a:solidFill>
                  <a:srgbClr val="000000"/>
                </a:solidFill>
                <a:effectLst/>
                <a:latin typeface="Times New Roman" panose="02020603050405020304" pitchFamily="18" charset="0"/>
              </a:rPr>
              <a:t>Art. 1.540. Quando algum dos contraentes estiver em iminente risco de vida, não obtendo a presença da autoridade à qual incumba presidir o ato, nem a de seu substituto, poderá o casamento ser celebrado na presença de seis testemunhas, que com os nubentes não tenham parentesco em linha reta, ou, na colateral, até segundo grau.</a:t>
            </a:r>
          </a:p>
          <a:p>
            <a:pPr algn="l"/>
            <a:r>
              <a:rPr lang="pt-BR" sz="1600" b="0" i="0" dirty="0">
                <a:solidFill>
                  <a:srgbClr val="000000"/>
                </a:solidFill>
                <a:effectLst/>
                <a:latin typeface="Times New Roman" panose="02020603050405020304" pitchFamily="18" charset="0"/>
              </a:rPr>
              <a:t>Art. 1.541. Realizado o casamento, devem as testemunhas comparecer perante a autoridade judicial mais próxima, dentro em dez dias, pedindo que lhes tome por termo a declaração</a:t>
            </a:r>
          </a:p>
          <a:p>
            <a:pPr algn="just">
              <a:lnSpc>
                <a:spcPct val="106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3911807050"/>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14. RENÚNCIA A DIREITO DEVE SER INTERPRETADA RESTRITIVAMENTE</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6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Sob a égide do CPC/1973, inexiste incompatibilidade lógica entre o acordo efetuado quanto à pretensão principal de separação conjugal e o prosseguimento do feito quanto às pretensões conexas.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Processo sob segredo judicial, Rel. Min. Marco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Buzzi</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Quarta Turma, por unanimidade, julgado em 15/03/2022.</a:t>
            </a:r>
            <a:endParaRPr lang="pt-BR"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Destaca-se que, enquanto instrumento de declaração ou renúncia a direitos, a transação deve ser interpretada de forma restritiva, o que vai ao encontro, aliás, do vetor hermenêutico consubstanciado no artigo 114 do Código Civil, in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verbis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os negócios jurídicos benéficos e a renúncia interpretam-se estritamente.</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i="1" dirty="0"/>
          </a:p>
        </p:txBody>
      </p:sp>
    </p:spTree>
    <p:extLst>
      <p:ext uri="{BB962C8B-B14F-4D97-AF65-F5344CB8AC3E}">
        <p14:creationId xmlns:p14="http://schemas.microsoft.com/office/powerpoint/2010/main" val="2132431702"/>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Aula 6 – RETROSPECTIVA DE JURISPRUDÊNCIA DE DIREITO CIVIL (DIREITO DE FAMÍLIA)</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marL="0" indent="0">
              <a:buNone/>
            </a:pPr>
            <a:r>
              <a:rPr lang="pt-BR" b="1" dirty="0"/>
              <a:t>PARTE II: FILIAÇÃO</a:t>
            </a:r>
            <a:endParaRPr lang="pt-BR" i="1" dirty="0"/>
          </a:p>
        </p:txBody>
      </p:sp>
    </p:spTree>
    <p:extLst>
      <p:ext uri="{BB962C8B-B14F-4D97-AF65-F5344CB8AC3E}">
        <p14:creationId xmlns:p14="http://schemas.microsoft.com/office/powerpoint/2010/main" val="2690523333"/>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15.  É POSSÍVEL A ADOÇÃO POR MÃE BIOLÓGICA DESTITUÍDA DO PODER FAMILIAR</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85000" lnSpcReduction="10000"/>
          </a:bodyPr>
          <a:lstStyle/>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O pedido de nova adoção formulado pela mãe biológica, em relação à filha adotada por outrem, anteriormente, na infância, não se afigura juridicamente impossível.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Processo sob segredo de justiça, Rel. Min. Raul Araújo, Quarta Turma, por unanimidade, julgado em 11/10/2022,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24/10/2022.</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Cabe ressaltar que o argumento de que a adoção é irrevogável, consoante a antiga redação do art. 48 do ECA (atual art. 39, § 1º), não conduz à conclusão de que o pedido é juridicamente impossível. Isso, porque a finalidade da irrevogabilidade da adoção é proteger os interesses do menor adotado, em se tratando de criança e adolescente.</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Com efeito, o escopo da norma é vedar a revogação da filiação adotiva a fim de evitar que os adotantes simplesmente "arrependam-se" da adoção efetivada, por quaisquer motivos, e "devolvam" a criança ou adolescente adotado, sendo a irrevogabilidade uma medida de proteção, estatuída em favor dos interesses do menor adotado.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r>
              <a:rPr lang="pt-BR" sz="1800" dirty="0">
                <a:effectLst/>
                <a:latin typeface="Times New Roman" panose="02020603050405020304" pitchFamily="18" charset="0"/>
                <a:ea typeface="Calibri" panose="020F0502020204030204" pitchFamily="34" charset="0"/>
              </a:rPr>
              <a:t>Quando o adotado, ao atingir a maioridade, deseja constituir novo vínculo de filiação e concorda com nova adoção, não faz sentido a proteção legal</a:t>
            </a:r>
            <a:endParaRPr lang="pt-BR" i="1" dirty="0"/>
          </a:p>
        </p:txBody>
      </p:sp>
    </p:spTree>
    <p:extLst>
      <p:ext uri="{BB962C8B-B14F-4D97-AF65-F5344CB8AC3E}">
        <p14:creationId xmlns:p14="http://schemas.microsoft.com/office/powerpoint/2010/main" val="1775734765"/>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16.  Reconhecimento de fraternidade post mortem</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92500" lnSpcReduction="20000"/>
          </a:bodyPr>
          <a:lstStyle/>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Inexiste qualquer vedação legal ao reconhecimento da fraternidade/irmandade socioafetiva, ainda que post mortem, pois a declaração da existência de relação de parentesco de segundo grau na linha colateral é admissível no ordenamento jurídico pátrio, merecendo a apreciação do Poder Judiciário.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Processo sob segredo de justiça, Rel. Min. Marco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Buzzi</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Quarta Turma, por maioria, julgado em 04/10/2022.</a:t>
            </a: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É possível, assim, compreender que 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socioafetividade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tenha assento tanto na relação paterno-filial quanto no âmbito das relações mantidas entre irmãos, associada a outros critérios de determinação de parentesco (presuntivo ou biológico), ou mesmo de forma individual/autônoma.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No âmbito das relações de parentesco, a ideia de posse de estado traduz-se em comportamentos reiterados, hábeis a constituírem situações jurídicas passíveis de tutela. Assim, além da própria aparência e reconhecimento social, o vínculo constituído qualifica a real dimensão da relação familiar/parentesco, erigida sobre a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socioafetividade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 qual não pode ser ignorada pelo sistema jurídico.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pt-BR" i="1" dirty="0"/>
          </a:p>
        </p:txBody>
      </p:sp>
    </p:spTree>
    <p:extLst>
      <p:ext uri="{BB962C8B-B14F-4D97-AF65-F5344CB8AC3E}">
        <p14:creationId xmlns:p14="http://schemas.microsoft.com/office/powerpoint/2010/main" val="766526674"/>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17.  É POSSÍVEL A EXUMAÇÃO DE RESTOS MORTAIS EM AÇÃO DE PATERNIDADE post mortem</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85000" lnSpcReduction="10000"/>
          </a:bodyPr>
          <a:lstStyle/>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É legal a ordem judicial de exumação de restos mortais do de cujus, a fim de subsidiar exame de DNA para averiguação de vínculo de paternidade, diante de tentativas frustradas de realizar-se o exame em parentes vivos do investigado, bem como de completa impossibilidade de elucidação dos fatos por intermédio de outros meios de prova.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Processo sob segredo de justiça, Rel. Min. Paulo de Tarso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Sanseverino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Terceira Turma, por unanimidade, julgado em 04/10/2022.</a:t>
            </a:r>
          </a:p>
          <a:p>
            <a:pPr algn="just">
              <a:lnSpc>
                <a:spcPct val="107000"/>
              </a:lnSpc>
              <a:spcAft>
                <a:spcPts val="800"/>
              </a:spcAft>
            </a:pPr>
            <a:r>
              <a:rPr lang="pt-BR" sz="1800" dirty="0">
                <a:latin typeface="Times New Roman" panose="02020603050405020304" pitchFamily="18" charset="0"/>
                <a:ea typeface="Calibri" panose="020F0502020204030204" pitchFamily="34" charset="0"/>
                <a:cs typeface="Times New Roman" panose="02020603050405020304" pitchFamily="18" charset="0"/>
              </a:rPr>
              <a:t>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rovidência probatória inserida no âmbito das faculdades instrutórias do juiz, nos termos do art. 130, do CPC/1973 (atual art. 370, do CPC/2015), segundo o qual, "caberá ao juiz, de ofício ou a requerimento da parte, determinar as provas necessárias à instrução do processo, indeferindo as diligências inúteis ou meramente protelatórias".</a:t>
            </a: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De toda forma, a encerrar antigas divergências jurisprudenciais e doutrinárias, recentemente foi promulgada e publicada a Lei n. 14.138/2021, que acrescentou o §2º ao art. 2º-A, da Lei n. 8.560/1992, possibilitando a realização do exame de DNA nos parentes do falecido, gerando a sua recusa a presunção relativa do vínculo biológico, a ser apreciada em conjunto com outras provas.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pt-BR" i="1" dirty="0"/>
          </a:p>
        </p:txBody>
      </p:sp>
    </p:spTree>
    <p:extLst>
      <p:ext uri="{BB962C8B-B14F-4D97-AF65-F5344CB8AC3E}">
        <p14:creationId xmlns:p14="http://schemas.microsoft.com/office/powerpoint/2010/main" val="3524829886"/>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fontScale="90000"/>
          </a:bodyPr>
          <a:lstStyle/>
          <a:p>
            <a:r>
              <a:rPr lang="pt-BR" dirty="0"/>
              <a:t>18. O PEDIDO DE INVESTIGAÇÃO DE PATERNIDADE NÃO PRESSUPÕE A ANULAÇÃO DO REGISTRO civil</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Independentemente do desfecho da ação anulatória de registro civil, não há que se falar em impossibilidade jurídica de pedido investigatório de paternidade.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Processo sob segredo judicial, Rel. Min. Moura Ribeiro, Terceira Turma, por unanimidade, julgado em 21/06/2022,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23/06/2022.</a:t>
            </a:r>
            <a:endParaRPr lang="pt-BR" i="1" dirty="0"/>
          </a:p>
        </p:txBody>
      </p:sp>
    </p:spTree>
    <p:extLst>
      <p:ext uri="{BB962C8B-B14F-4D97-AF65-F5344CB8AC3E}">
        <p14:creationId xmlns:p14="http://schemas.microsoft.com/office/powerpoint/2010/main" val="36624197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sucessão provisória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a:xfrm>
            <a:off x="1125687" y="2193287"/>
            <a:ext cx="9603275" cy="3450613"/>
          </a:xfrm>
        </p:spPr>
        <p:txBody>
          <a:bodyPr>
            <a:normAutofit fontScale="25000" lnSpcReduction="20000"/>
          </a:bodyPr>
          <a:lstStyle/>
          <a:p>
            <a:pPr algn="l"/>
            <a:r>
              <a:rPr lang="pt-BR" sz="4800" b="0" i="0" dirty="0">
                <a:solidFill>
                  <a:srgbClr val="000000"/>
                </a:solidFill>
                <a:effectLst/>
                <a:latin typeface="Times New Roman" panose="02020603050405020304" pitchFamily="18" charset="0"/>
              </a:rPr>
              <a:t>Art. 26. Decorrido um ano da arrecadação dos bens do ausente, ou, se ele deixou representante ou procurador, em se passando três anos, poderão os interessados requerer que se declare a ausência e se abra provisoriamente a sucessão.</a:t>
            </a:r>
          </a:p>
          <a:p>
            <a:pPr algn="l"/>
            <a:r>
              <a:rPr lang="pt-BR" sz="4800" b="0" i="0" dirty="0">
                <a:solidFill>
                  <a:srgbClr val="000000"/>
                </a:solidFill>
                <a:effectLst/>
                <a:latin typeface="Times New Roman" panose="02020603050405020304" pitchFamily="18" charset="0"/>
              </a:rPr>
              <a:t>Art. 27. Para o efeito previsto no artigo anterior, somente se consideram interessados:</a:t>
            </a:r>
          </a:p>
          <a:p>
            <a:pPr algn="l"/>
            <a:r>
              <a:rPr lang="pt-BR" sz="4800" b="0" i="0" dirty="0">
                <a:solidFill>
                  <a:srgbClr val="000000"/>
                </a:solidFill>
                <a:effectLst/>
                <a:latin typeface="Times New Roman" panose="02020603050405020304" pitchFamily="18" charset="0"/>
              </a:rPr>
              <a:t>I - o cônjuge não separado judicialmente;</a:t>
            </a:r>
          </a:p>
          <a:p>
            <a:pPr algn="l"/>
            <a:r>
              <a:rPr lang="pt-BR" sz="4800" b="0" i="0" dirty="0">
                <a:solidFill>
                  <a:srgbClr val="000000"/>
                </a:solidFill>
                <a:effectLst/>
                <a:latin typeface="Times New Roman" panose="02020603050405020304" pitchFamily="18" charset="0"/>
              </a:rPr>
              <a:t>II - os herdeiros presumidos, legítimos ou testamentários;</a:t>
            </a:r>
          </a:p>
          <a:p>
            <a:pPr algn="l"/>
            <a:r>
              <a:rPr lang="pt-BR" sz="4800" b="0" i="0" dirty="0">
                <a:solidFill>
                  <a:srgbClr val="000000"/>
                </a:solidFill>
                <a:effectLst/>
                <a:latin typeface="Times New Roman" panose="02020603050405020304" pitchFamily="18" charset="0"/>
              </a:rPr>
              <a:t>III - os que tiverem sobre os bens do ausente direito dependente de sua morte;</a:t>
            </a:r>
          </a:p>
          <a:p>
            <a:pPr algn="l"/>
            <a:r>
              <a:rPr lang="pt-BR" sz="4800" b="0" i="0" dirty="0">
                <a:solidFill>
                  <a:srgbClr val="000000"/>
                </a:solidFill>
                <a:effectLst/>
                <a:latin typeface="Times New Roman" panose="02020603050405020304" pitchFamily="18" charset="0"/>
              </a:rPr>
              <a:t>IV - os credores de obrigações vencidas e não pagas.</a:t>
            </a:r>
          </a:p>
          <a:p>
            <a:pPr algn="l"/>
            <a:r>
              <a:rPr lang="pt-BR" sz="4800" b="0" i="0" dirty="0">
                <a:solidFill>
                  <a:srgbClr val="000000"/>
                </a:solidFill>
                <a:effectLst/>
                <a:latin typeface="Times New Roman" panose="02020603050405020304" pitchFamily="18" charset="0"/>
              </a:rPr>
              <a:t>Art. 28. A sentença que determinar a abertura da sucessão provisória só produzirá efeito cento e oitenta dias depois de publicada pela imprensa; mas, logo que passe em julgado, proceder-se-á à abertura do testamento, se houver, e ao inventário e partilha dos bens, como se o ausente fosse falecido.</a:t>
            </a:r>
          </a:p>
          <a:p>
            <a:pPr algn="l"/>
            <a:r>
              <a:rPr lang="pt-BR" sz="4800" b="0" i="0" dirty="0">
                <a:solidFill>
                  <a:srgbClr val="000000"/>
                </a:solidFill>
                <a:effectLst/>
                <a:latin typeface="Times New Roman" panose="02020603050405020304" pitchFamily="18" charset="0"/>
              </a:rPr>
              <a:t>§ 1 </a:t>
            </a:r>
            <a:r>
              <a:rPr lang="pt-BR" sz="4800" b="0" i="0" u="sng" baseline="30000" dirty="0">
                <a:solidFill>
                  <a:srgbClr val="000000"/>
                </a:solidFill>
                <a:effectLst/>
                <a:latin typeface="Times New Roman" panose="02020603050405020304" pitchFamily="18" charset="0"/>
              </a:rPr>
              <a:t>o </a:t>
            </a:r>
            <a:r>
              <a:rPr lang="pt-BR" sz="4800" b="0" i="0" dirty="0">
                <a:solidFill>
                  <a:srgbClr val="000000"/>
                </a:solidFill>
                <a:effectLst/>
                <a:latin typeface="Times New Roman" panose="02020603050405020304" pitchFamily="18" charset="0"/>
              </a:rPr>
              <a:t>Findo o prazo a que se refere o art. 26, e não havendo interessados na sucessão provisória, cumpre ao Ministério Público requerê-la ao juízo competente.</a:t>
            </a:r>
          </a:p>
          <a:p>
            <a:pPr algn="l"/>
            <a:r>
              <a:rPr lang="pt-BR" sz="4800" b="0" i="0" dirty="0">
                <a:solidFill>
                  <a:srgbClr val="000000"/>
                </a:solidFill>
                <a:effectLst/>
                <a:latin typeface="Times New Roman" panose="02020603050405020304" pitchFamily="18" charset="0"/>
              </a:rPr>
              <a:t>§ 2 </a:t>
            </a:r>
            <a:r>
              <a:rPr lang="pt-BR" sz="4800" b="0" i="0" u="sng" baseline="30000" dirty="0">
                <a:solidFill>
                  <a:srgbClr val="000000"/>
                </a:solidFill>
                <a:effectLst/>
                <a:latin typeface="Times New Roman" panose="02020603050405020304" pitchFamily="18" charset="0"/>
              </a:rPr>
              <a:t>o </a:t>
            </a:r>
            <a:r>
              <a:rPr lang="pt-BR" sz="4800" b="0" i="0" dirty="0">
                <a:solidFill>
                  <a:srgbClr val="000000"/>
                </a:solidFill>
                <a:effectLst/>
                <a:latin typeface="Times New Roman" panose="02020603050405020304" pitchFamily="18" charset="0"/>
              </a:rPr>
              <a:t>Não comparecendo herdeiro ou interessado para requerer o inventário até trinta dias depois de passar em julgado a sentença que mandar abrir a sucessão provisória, proceder-se-á à arrecadação dos bens do ausente pela forma estabelecida nos </a:t>
            </a:r>
            <a:r>
              <a:rPr lang="pt-BR" sz="4800" b="0" i="0" dirty="0" err="1">
                <a:solidFill>
                  <a:srgbClr val="000000"/>
                </a:solidFill>
                <a:effectLst/>
                <a:latin typeface="Times New Roman" panose="02020603050405020304" pitchFamily="18" charset="0"/>
              </a:rPr>
              <a:t>arts</a:t>
            </a:r>
            <a:r>
              <a:rPr lang="pt-BR" sz="4800" b="0" i="0" dirty="0">
                <a:solidFill>
                  <a:srgbClr val="000000"/>
                </a:solidFill>
                <a:effectLst/>
                <a:latin typeface="Times New Roman" panose="02020603050405020304" pitchFamily="18" charset="0"/>
              </a:rPr>
              <a:t>. 1.819 a 1.823.</a:t>
            </a:r>
          </a:p>
        </p:txBody>
      </p:sp>
    </p:spTree>
    <p:extLst>
      <p:ext uri="{BB962C8B-B14F-4D97-AF65-F5344CB8AC3E}">
        <p14:creationId xmlns:p14="http://schemas.microsoft.com/office/powerpoint/2010/main" val="758778676"/>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Aula 6 – RETROSPECTIVA DE JURISPRUDÊNCIA DE DIREITO CIVIL (DIREITO DE FAMÍLIA)</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marL="0" indent="0">
              <a:buNone/>
            </a:pPr>
            <a:r>
              <a:rPr lang="pt-BR" b="1" dirty="0"/>
              <a:t>PARTE III: SUCESSÕES</a:t>
            </a:r>
            <a:endParaRPr lang="pt-BR" i="1" dirty="0"/>
          </a:p>
        </p:txBody>
      </p:sp>
    </p:spTree>
    <p:extLst>
      <p:ext uri="{BB962C8B-B14F-4D97-AF65-F5344CB8AC3E}">
        <p14:creationId xmlns:p14="http://schemas.microsoft.com/office/powerpoint/2010/main" val="115964930"/>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19. TERMO INICIAL DA AÇÃO DE PETIÇÃO DE HERANÇA É A MORTE</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O prazo prescricional para propor ação de petição de herança conta-se da abertura da sucessão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(Processo sob segredo judicial, Rel. Min.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Antonio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Carlos Ferreira, Segunda Seção, por maioria, julgado em 26/10/2022)</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rPr>
              <a:t>A ausência de prévia propositura de ação de investigação de paternidade, imprescritível, e de seu julgamento definitivo não constitui óbice para o ajuizamento de ação de petição de herança e para o início da contagem do prazo prescricional. A definição da paternidade e da afronta ao direito hereditário, na verdade, apenas interfere na procedência da ação de petição de herança</a:t>
            </a:r>
            <a:endParaRPr lang="pt-BR" i="1" dirty="0"/>
          </a:p>
        </p:txBody>
      </p:sp>
    </p:spTree>
    <p:extLst>
      <p:ext uri="{BB962C8B-B14F-4D97-AF65-F5344CB8AC3E}">
        <p14:creationId xmlns:p14="http://schemas.microsoft.com/office/powerpoint/2010/main" val="2593667529"/>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fontScale="90000"/>
          </a:bodyPr>
          <a:lstStyle/>
          <a:p>
            <a:r>
              <a:rPr lang="pt-BR" dirty="0"/>
              <a:t>20. No arrolamento sumário, o recolhimento do </a:t>
            </a:r>
            <a:r>
              <a:rPr lang="pt-BR" dirty="0" err="1"/>
              <a:t>itcmd</a:t>
            </a:r>
            <a:r>
              <a:rPr lang="pt-BR" dirty="0"/>
              <a:t> não precisa ser prévio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25000" lnSpcReduction="20000"/>
          </a:bodyPr>
          <a:lstStyle/>
          <a:p>
            <a:pPr algn="just">
              <a:lnSpc>
                <a:spcPct val="107000"/>
              </a:lnSpc>
              <a:spcAft>
                <a:spcPts val="800"/>
              </a:spcAft>
            </a:pPr>
            <a:r>
              <a:rPr lang="pt-BR" sz="6400" b="1" dirty="0">
                <a:effectLst/>
                <a:latin typeface="Times New Roman" panose="02020603050405020304" pitchFamily="18" charset="0"/>
                <a:ea typeface="Calibri" panose="020F0502020204030204" pitchFamily="34" charset="0"/>
                <a:cs typeface="Times New Roman" panose="02020603050405020304" pitchFamily="18" charset="0"/>
              </a:rPr>
              <a:t>No arrolamento sumário, a homologação da partilha ou da adjudicação, bem como a expedição do formal de partilha e da carta de adjudicação, não se condicionam ao prévio recolhimento do imposto de transmissão causa mortis, devendo ser comprovado, todavia, o pagamento dos tributos relativos aos bens do espólio e às suas rendas</a:t>
            </a:r>
            <a:r>
              <a:rPr lang="pt-BR" sz="6400" dirty="0">
                <a:effectLst/>
                <a:latin typeface="Times New Roman" panose="02020603050405020304" pitchFamily="18" charset="0"/>
                <a:ea typeface="Calibri" panose="020F0502020204030204" pitchFamily="34" charset="0"/>
                <a:cs typeface="Times New Roman" panose="02020603050405020304" pitchFamily="18" charset="0"/>
              </a:rPr>
              <a:t>, a teor dos </a:t>
            </a:r>
            <a:r>
              <a:rPr lang="pt-BR" sz="6400" dirty="0" err="1">
                <a:effectLst/>
                <a:latin typeface="Times New Roman" panose="02020603050405020304" pitchFamily="18" charset="0"/>
                <a:ea typeface="Calibri" panose="020F0502020204030204" pitchFamily="34" charset="0"/>
                <a:cs typeface="Times New Roman" panose="02020603050405020304" pitchFamily="18" charset="0"/>
              </a:rPr>
              <a:t>arts</a:t>
            </a:r>
            <a:r>
              <a:rPr lang="pt-BR" sz="6400" dirty="0">
                <a:effectLst/>
                <a:latin typeface="Times New Roman" panose="02020603050405020304" pitchFamily="18" charset="0"/>
                <a:ea typeface="Calibri" panose="020F0502020204030204" pitchFamily="34" charset="0"/>
                <a:cs typeface="Times New Roman" panose="02020603050405020304" pitchFamily="18" charset="0"/>
              </a:rPr>
              <a:t>. 659, § 2º, do CPC/2015 e 192 do CTN. (</a:t>
            </a:r>
            <a:r>
              <a:rPr lang="pt-BR" sz="64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6400" dirty="0">
                <a:effectLst/>
                <a:latin typeface="Times New Roman" panose="02020603050405020304" pitchFamily="18" charset="0"/>
                <a:ea typeface="Calibri" panose="020F0502020204030204" pitchFamily="34" charset="0"/>
                <a:cs typeface="Times New Roman" panose="02020603050405020304" pitchFamily="18" charset="0"/>
              </a:rPr>
              <a:t> 1.896.526-DF, Rel. Min. Regina Helena Costa, Primeira Seção, por unanimidade, julgado em 26/10/2022, </a:t>
            </a:r>
            <a:r>
              <a:rPr lang="pt-BR" sz="64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6400" dirty="0">
                <a:effectLst/>
                <a:latin typeface="Times New Roman" panose="02020603050405020304" pitchFamily="18" charset="0"/>
                <a:ea typeface="Calibri" panose="020F0502020204030204" pitchFamily="34" charset="0"/>
                <a:cs typeface="Times New Roman" panose="02020603050405020304" pitchFamily="18" charset="0"/>
              </a:rPr>
              <a:t> 28/10/2022. (Tema 1074))</a:t>
            </a:r>
          </a:p>
          <a:p>
            <a:pPr algn="just">
              <a:lnSpc>
                <a:spcPct val="107000"/>
              </a:lnSpc>
              <a:spcAft>
                <a:spcPts val="800"/>
              </a:spcAft>
            </a:pPr>
            <a:r>
              <a:rPr lang="pt-BR" sz="6400" dirty="0">
                <a:effectLst/>
                <a:latin typeface="Calibri" panose="020F0502020204030204" pitchFamily="34" charset="0"/>
                <a:ea typeface="Calibri" panose="020F0502020204030204" pitchFamily="34" charset="0"/>
                <a:cs typeface="Times New Roman" panose="02020603050405020304" pitchFamily="18" charset="0"/>
              </a:rPr>
              <a:t>O art. 659, § 2º, do CPC/2015, com o escopo de resgatar a essência simplificada do arrolamento sumário, remeteu para fora da partilha amigável as questões relativas ao ITCMD, cometendo à esfera administrativa fiscal o lançamento e a cobrança do tributo.</a:t>
            </a:r>
          </a:p>
          <a:p>
            <a:pPr algn="just">
              <a:lnSpc>
                <a:spcPct val="107000"/>
              </a:lnSpc>
              <a:spcAft>
                <a:spcPts val="800"/>
              </a:spcAft>
            </a:pPr>
            <a:endParaRPr lang="pt-BR" i="1" dirty="0"/>
          </a:p>
        </p:txBody>
      </p:sp>
    </p:spTree>
    <p:extLst>
      <p:ext uri="{BB962C8B-B14F-4D97-AF65-F5344CB8AC3E}">
        <p14:creationId xmlns:p14="http://schemas.microsoft.com/office/powerpoint/2010/main" val="3080712557"/>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21. O ESPÓLIO NÃO DEVE ARCAR COM HONORÁRIOS DE ADVOGADO DE HERDEIRO</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Havendo conflito de interesses entre os herdeiros, as despesas de verba honorária do advogado constituído pelo inventariante não devem ser suportadas pelo espólio.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AgInt</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no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AREsp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1.924.962-CE, Rel. Min. Maria Isabel Gallotti, Quarta Turma, por unanimidade, julgado em 08/08/2022,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12/08/2022.</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pt-BR" i="1" dirty="0"/>
          </a:p>
        </p:txBody>
      </p:sp>
    </p:spTree>
    <p:extLst>
      <p:ext uri="{BB962C8B-B14F-4D97-AF65-F5344CB8AC3E}">
        <p14:creationId xmlns:p14="http://schemas.microsoft.com/office/powerpoint/2010/main" val="3362391197"/>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22. O ato infracional equipara-se a crime para fins de indignidade</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É juridicamente possível o pedido de exclusão do herdeiro em virtude da prática de ato infracional análogo ao homicídio, doloso e consumado, contra os pais, à luz da regra do art. 1.814, I, do CC/2002.</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1.938.984-PR, Rel. Min. Nancy Andrighi, Terceira Turma, por unanimidade, julgado em 15/02/2022,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18/02/2022.</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O herdeiro que seja autor, coautor ou partícipe de ato infracional análogo ao homicídio doloso praticado contra os ascendentes fica excluído da sucessão</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REsp</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1.943.848-PR, Rel. Min. Nancy Andrighi, Terceira Turma, por unanimidade, julgado em 15/02/2022,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18/02/2022.</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pt-BR" i="1" dirty="0"/>
          </a:p>
        </p:txBody>
      </p:sp>
    </p:spTree>
    <p:extLst>
      <p:ext uri="{BB962C8B-B14F-4D97-AF65-F5344CB8AC3E}">
        <p14:creationId xmlns:p14="http://schemas.microsoft.com/office/powerpoint/2010/main" val="779475863"/>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22. O ato infracional equipara-se a crime para fins de indignidade</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Na esteira da majoritária doutrina, o rol do art. 1.814 do CC/2002, que prevê as hipóteses autorizadoras de exclusão de herdeiros ou legatários da sucessão, é taxativo, razão pela qual se conclui não ser admissível a criação de hipóteses não previstas no dispositivo legal por intermédio da analogia ou da interpretação extensiva.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Contudo, o fato do rol ser taxativo não induz à necessidade de interpretação literal de seu conteúdo e alcance, uma vez que a taxatividade do rol é compatível com as interpretações lógica, histórico-evolutiva, sistemática, teleológica e sociológica das hipóteses taxativamente listadas.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pt-BR" i="1" dirty="0"/>
          </a:p>
        </p:txBody>
      </p:sp>
    </p:spTree>
    <p:extLst>
      <p:ext uri="{BB962C8B-B14F-4D97-AF65-F5344CB8AC3E}">
        <p14:creationId xmlns:p14="http://schemas.microsoft.com/office/powerpoint/2010/main" val="812514247"/>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lstStyle/>
          <a:p>
            <a:r>
              <a:rPr lang="pt-BR" dirty="0"/>
              <a:t>Aula 6 – RETROSPECTIVA DE JURISPRUDÊNCIA DE DIREITO CIVIL (DIREITO DE FAMÍLIA)</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a:bodyPr>
          <a:lstStyle/>
          <a:p>
            <a:pPr marL="0" indent="0">
              <a:buNone/>
            </a:pPr>
            <a:r>
              <a:rPr lang="pt-BR" b="1" dirty="0"/>
              <a:t>PARTE IV: PRISÃO CIVIL</a:t>
            </a:r>
            <a:endParaRPr lang="pt-BR" i="1" dirty="0"/>
          </a:p>
        </p:txBody>
      </p:sp>
    </p:spTree>
    <p:extLst>
      <p:ext uri="{BB962C8B-B14F-4D97-AF65-F5344CB8AC3E}">
        <p14:creationId xmlns:p14="http://schemas.microsoft.com/office/powerpoint/2010/main" val="2436459441"/>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47E6C6-6054-00F8-B4E9-ED2D68917C95}"/>
              </a:ext>
            </a:extLst>
          </p:cNvPr>
          <p:cNvSpPr>
            <a:spLocks noGrp="1"/>
          </p:cNvSpPr>
          <p:nvPr>
            <p:ph type="title"/>
          </p:nvPr>
        </p:nvSpPr>
        <p:spPr/>
        <p:txBody>
          <a:bodyPr>
            <a:normAutofit/>
          </a:bodyPr>
          <a:lstStyle/>
          <a:p>
            <a:r>
              <a:rPr lang="pt-BR" dirty="0"/>
              <a:t>23. A prisão civil é medida excepcional</a:t>
            </a:r>
          </a:p>
        </p:txBody>
      </p:sp>
      <p:sp>
        <p:nvSpPr>
          <p:cNvPr id="3" name="Espaço Reservado para Conteúdo 2">
            <a:extLst>
              <a:ext uri="{FF2B5EF4-FFF2-40B4-BE49-F238E27FC236}">
                <a16:creationId xmlns:a16="http://schemas.microsoft.com/office/drawing/2014/main" id="{5B3F0B26-6ECD-6C95-D857-038F19E68EDE}"/>
              </a:ext>
            </a:extLst>
          </p:cNvPr>
          <p:cNvSpPr>
            <a:spLocks noGrp="1"/>
          </p:cNvSpPr>
          <p:nvPr>
            <p:ph idx="1"/>
          </p:nvPr>
        </p:nvSpPr>
        <p:spPr/>
        <p:txBody>
          <a:bodyPr>
            <a:normAutofit fontScale="92500" lnSpcReduction="20000"/>
          </a:bodyPr>
          <a:lstStyle/>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Na cobrança de obrigação alimentar, é cabível a cumulação das medidas executivas de coerção pessoal e de expropriação no âmbito do mesmo procedimento executivo, desde que não haja prejuízo ao devedor nem ocorra qualquer tumulto processual.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Processo sob segredo judicial, Rel. Min.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Luis</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Felipe Salomão, Quarta Turma, por unanimidade, julgado em 09/08/2022.</a:t>
            </a:r>
          </a:p>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A prisão civil do devedor de alimentos pode ser excepcionalmente afastada, quando a técnica de coerção não se mostrar a mais adequada e eficaz para obrigá-lo a cumprir suas obrigações.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RHC 160.368-SP, Rel. Min. Moura Ribeiro, Terceira Turma, por unanimidade, julgado em 05/04/2022,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18/04/2022.</a:t>
            </a:r>
          </a:p>
          <a:p>
            <a:pPr algn="just">
              <a:lnSpc>
                <a:spcPct val="107000"/>
              </a:lnSpc>
              <a:spcAft>
                <a:spcPts val="800"/>
              </a:spcAft>
            </a:pPr>
            <a:r>
              <a:rPr lang="pt-BR" sz="1800" b="1" dirty="0">
                <a:effectLst/>
                <a:latin typeface="Times New Roman" panose="02020603050405020304" pitchFamily="18" charset="0"/>
                <a:ea typeface="Calibri" panose="020F0502020204030204" pitchFamily="34" charset="0"/>
                <a:cs typeface="Times New Roman" panose="02020603050405020304" pitchFamily="18" charset="0"/>
              </a:rPr>
              <a:t>É admissível a cumulação, em um mesmo processo, de cumprimento de sentença de obrigação de pagar alimentos atuais, sob a técnica da prisão civil, e alimentos pretéritos, sob a técnica da penhora e da expropriação.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(Informativo 756, Processo sob segredo de justiça, Rel. Min. Nancy Andrighi, Terceira Turma, por unanimidade, julgado em 18/10/2022, </a:t>
            </a:r>
            <a:r>
              <a:rPr lang="pt-BR" sz="1800" dirty="0" err="1">
                <a:effectLst/>
                <a:latin typeface="Times New Roman" panose="02020603050405020304" pitchFamily="18" charset="0"/>
                <a:ea typeface="Calibri" panose="020F0502020204030204" pitchFamily="34" charset="0"/>
                <a:cs typeface="Times New Roman" panose="02020603050405020304" pitchFamily="18" charset="0"/>
              </a:rPr>
              <a:t>DJe</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21/10/2022)</a:t>
            </a:r>
          </a:p>
          <a:p>
            <a:pPr algn="just">
              <a:lnSpc>
                <a:spcPct val="107000"/>
              </a:lnSpc>
              <a:spcAft>
                <a:spcPts val="800"/>
              </a:spcAft>
            </a:pPr>
            <a:endParaRPr lang="pt-BR" i="1" dirty="0"/>
          </a:p>
        </p:txBody>
      </p:sp>
    </p:spTree>
    <p:extLst>
      <p:ext uri="{BB962C8B-B14F-4D97-AF65-F5344CB8AC3E}">
        <p14:creationId xmlns:p14="http://schemas.microsoft.com/office/powerpoint/2010/main" val="1963035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sucessão provisória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a:xfrm>
            <a:off x="1125687" y="2193287"/>
            <a:ext cx="9603275" cy="3450613"/>
          </a:xfrm>
        </p:spPr>
        <p:txBody>
          <a:bodyPr>
            <a:normAutofit fontScale="25000" lnSpcReduction="20000"/>
          </a:bodyPr>
          <a:lstStyle/>
          <a:p>
            <a:pPr algn="l"/>
            <a:r>
              <a:rPr lang="pt-BR" sz="4800" b="0" i="0" dirty="0">
                <a:solidFill>
                  <a:srgbClr val="000000"/>
                </a:solidFill>
                <a:effectLst/>
                <a:latin typeface="Times New Roman" panose="02020603050405020304" pitchFamily="18" charset="0"/>
              </a:rPr>
              <a:t>Art. 29. Antes da partilha, o juiz, quando julgar conveniente, ordenará a conversão dos bens móveis, sujeitos a deterioração ou a extravio, em imóveis ou em títulos garantidos pela União.</a:t>
            </a:r>
          </a:p>
          <a:p>
            <a:pPr algn="l"/>
            <a:r>
              <a:rPr lang="pt-BR" sz="4800" b="0" i="0" dirty="0">
                <a:solidFill>
                  <a:srgbClr val="000000"/>
                </a:solidFill>
                <a:effectLst/>
                <a:latin typeface="Times New Roman" panose="02020603050405020304" pitchFamily="18" charset="0"/>
              </a:rPr>
              <a:t>Art. 30. Os herdeiros, para se imitirem na posse dos bens do ausente, darão garantias da restituição deles, mediante penhores ou hipotecas equivalentes aos quinhões respectivos.</a:t>
            </a:r>
          </a:p>
          <a:p>
            <a:pPr algn="l"/>
            <a:r>
              <a:rPr lang="pt-BR" sz="4800" b="0" i="0" dirty="0">
                <a:solidFill>
                  <a:srgbClr val="000000"/>
                </a:solidFill>
                <a:effectLst/>
                <a:latin typeface="Times New Roman" panose="02020603050405020304" pitchFamily="18" charset="0"/>
              </a:rPr>
              <a:t>§ 1 </a:t>
            </a:r>
            <a:r>
              <a:rPr lang="pt-BR" sz="4800" b="0" i="0" u="sng" baseline="30000" dirty="0">
                <a:solidFill>
                  <a:srgbClr val="000000"/>
                </a:solidFill>
                <a:effectLst/>
                <a:latin typeface="Times New Roman" panose="02020603050405020304" pitchFamily="18" charset="0"/>
              </a:rPr>
              <a:t>o </a:t>
            </a:r>
            <a:r>
              <a:rPr lang="pt-BR" sz="4800" b="0" i="0" dirty="0">
                <a:solidFill>
                  <a:srgbClr val="000000"/>
                </a:solidFill>
                <a:effectLst/>
                <a:latin typeface="Times New Roman" panose="02020603050405020304" pitchFamily="18" charset="0"/>
              </a:rPr>
              <a:t>Aquele que tiver direito à posse provisória, mas não puder prestar a garantia exigida neste artigo, será excluído, mantendo-se os bens que lhe deviam caber sob a administração do curador, ou de outro herdeiro designado pelo juiz, e que preste essa garantia.</a:t>
            </a:r>
          </a:p>
          <a:p>
            <a:pPr algn="l"/>
            <a:r>
              <a:rPr lang="pt-BR" sz="4800" b="0" i="0" dirty="0">
                <a:solidFill>
                  <a:srgbClr val="000000"/>
                </a:solidFill>
                <a:effectLst/>
                <a:latin typeface="Times New Roman" panose="02020603050405020304" pitchFamily="18" charset="0"/>
              </a:rPr>
              <a:t>§ 2 </a:t>
            </a:r>
            <a:r>
              <a:rPr lang="pt-BR" sz="4800" b="0" i="0" u="sng" baseline="30000" dirty="0">
                <a:solidFill>
                  <a:srgbClr val="000000"/>
                </a:solidFill>
                <a:effectLst/>
                <a:latin typeface="Times New Roman" panose="02020603050405020304" pitchFamily="18" charset="0"/>
              </a:rPr>
              <a:t>o </a:t>
            </a:r>
            <a:r>
              <a:rPr lang="pt-BR" sz="4800" b="0" i="0" dirty="0">
                <a:solidFill>
                  <a:srgbClr val="000000"/>
                </a:solidFill>
                <a:effectLst/>
                <a:latin typeface="Times New Roman" panose="02020603050405020304" pitchFamily="18" charset="0"/>
              </a:rPr>
              <a:t>Os ascendentes, os descendentes e o cônjuge, uma vez provada a sua qualidade de herdeiros, poderão, independentemente de garantia, entrar na posse dos bens do ausente.</a:t>
            </a:r>
          </a:p>
          <a:p>
            <a:pPr algn="l"/>
            <a:r>
              <a:rPr lang="pt-BR" sz="4400" b="0" i="0" dirty="0">
                <a:solidFill>
                  <a:srgbClr val="000000"/>
                </a:solidFill>
                <a:effectLst/>
                <a:latin typeface="Times New Roman" panose="02020603050405020304" pitchFamily="18" charset="0"/>
              </a:rPr>
              <a:t>Art. 31. Os imóveis do ausente só se poderão alienar, não sendo por desapropriação, ou hipotecar, quando o ordene o juiz, para lhes evitar a ruína.</a:t>
            </a:r>
          </a:p>
          <a:p>
            <a:pPr algn="l"/>
            <a:r>
              <a:rPr lang="pt-BR" sz="4400" b="0" i="0" dirty="0">
                <a:solidFill>
                  <a:srgbClr val="000000"/>
                </a:solidFill>
                <a:effectLst/>
                <a:latin typeface="Times New Roman" panose="02020603050405020304" pitchFamily="18" charset="0"/>
              </a:rPr>
              <a:t>Art. 32. Empossados nos bens, os sucessores provisórios ficarão representando ativa e passivamente o ausente, de modo que contra eles correrão as ações pendentes e as que de futuro àquele forem movidas.</a:t>
            </a:r>
          </a:p>
          <a:p>
            <a:pPr algn="l"/>
            <a:endParaRPr lang="pt-BR" sz="4800" b="0" i="0" dirty="0">
              <a:solidFill>
                <a:srgbClr val="000000"/>
              </a:solidFill>
              <a:effectLst/>
              <a:latin typeface="Times New Roman" panose="02020603050405020304" pitchFamily="18" charset="0"/>
            </a:endParaRPr>
          </a:p>
          <a:p>
            <a:br>
              <a:rPr lang="pt-BR" sz="4800" dirty="0"/>
            </a:br>
            <a:endParaRPr lang="pt-BR" sz="4800" dirty="0"/>
          </a:p>
        </p:txBody>
      </p:sp>
    </p:spTree>
    <p:extLst>
      <p:ext uri="{BB962C8B-B14F-4D97-AF65-F5344CB8AC3E}">
        <p14:creationId xmlns:p14="http://schemas.microsoft.com/office/powerpoint/2010/main" val="23968011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sucessão provisória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a:xfrm>
            <a:off x="1125687" y="2193287"/>
            <a:ext cx="9603275" cy="3450613"/>
          </a:xfrm>
        </p:spPr>
        <p:txBody>
          <a:bodyPr>
            <a:normAutofit fontScale="25000" lnSpcReduction="20000"/>
          </a:bodyPr>
          <a:lstStyle/>
          <a:p>
            <a:pPr algn="l"/>
            <a:r>
              <a:rPr lang="pt-BR" sz="4400" b="0" i="0" dirty="0">
                <a:solidFill>
                  <a:srgbClr val="000000"/>
                </a:solidFill>
                <a:effectLst/>
                <a:latin typeface="Times New Roman" panose="02020603050405020304" pitchFamily="18" charset="0"/>
              </a:rPr>
              <a:t>Art. 33. O descendente, ascendente ou cônjuge que for sucessor provisório do ausente, fará seus todos os frutos e rendimentos dos bens que a este couberem; os outros sucessores, porém, deverão capitalizar metade desses frutos e rendimentos, segundo o disposto no art. 29, de acordo com o representante do Ministério Público, e prestar anualmente contas ao juiz competente.</a:t>
            </a:r>
          </a:p>
          <a:p>
            <a:pPr algn="l"/>
            <a:r>
              <a:rPr lang="pt-BR" sz="4400" b="0" i="0" dirty="0">
                <a:solidFill>
                  <a:srgbClr val="000000"/>
                </a:solidFill>
                <a:effectLst/>
                <a:latin typeface="Times New Roman" panose="02020603050405020304" pitchFamily="18" charset="0"/>
              </a:rPr>
              <a:t>Parágrafo único. Se o ausente aparecer, e ficar provado que a ausência foi voluntária e injustificada, perderá ele, em favor do sucessor, sua parte nos frutos e rendimentos.</a:t>
            </a:r>
          </a:p>
          <a:p>
            <a:pPr algn="l"/>
            <a:r>
              <a:rPr lang="pt-BR" sz="4400" b="0" i="0" dirty="0">
                <a:solidFill>
                  <a:srgbClr val="000000"/>
                </a:solidFill>
                <a:effectLst/>
                <a:latin typeface="Times New Roman" panose="02020603050405020304" pitchFamily="18" charset="0"/>
              </a:rPr>
              <a:t>Art. 34. O excluído, segundo o art. 30, da posse provisória poderá, justificando falta de meios, requerer lhe seja entregue metade dos rendimentos do quinhão que lhe tocaria.</a:t>
            </a:r>
          </a:p>
          <a:p>
            <a:pPr algn="l"/>
            <a:r>
              <a:rPr lang="pt-BR" sz="4400" b="0" i="0" dirty="0">
                <a:solidFill>
                  <a:srgbClr val="000000"/>
                </a:solidFill>
                <a:effectLst/>
                <a:latin typeface="Times New Roman" panose="02020603050405020304" pitchFamily="18" charset="0"/>
              </a:rPr>
              <a:t>Art. 35. Se durante a posse provisória se provar a época exata do falecimento do ausente, considerar-se-á, nessa data, aberta a sucessão em favor dos herdeiros, que o eram àquele tempo.</a:t>
            </a:r>
          </a:p>
          <a:p>
            <a:pPr algn="l"/>
            <a:r>
              <a:rPr lang="pt-BR" sz="4400" b="0" i="0" dirty="0">
                <a:solidFill>
                  <a:srgbClr val="000000"/>
                </a:solidFill>
                <a:effectLst/>
                <a:latin typeface="Times New Roman" panose="02020603050405020304" pitchFamily="18" charset="0"/>
              </a:rPr>
              <a:t>Art. 36. Se o ausente aparecer, ou se lhe provar a existência, depois de estabelecida a posse provisória, cessarão para logo as vantagens dos sucessores nela imitidos, ficando, todavia, obrigados a tomar as medidas assecuratórias precisas, até a entrega dos bens a seu dono.</a:t>
            </a:r>
            <a:endParaRPr lang="pt-BR" sz="4800" b="0" i="0" dirty="0">
              <a:solidFill>
                <a:srgbClr val="000000"/>
              </a:solidFill>
              <a:effectLst/>
              <a:latin typeface="Times New Roman" panose="02020603050405020304" pitchFamily="18" charset="0"/>
            </a:endParaRPr>
          </a:p>
          <a:p>
            <a:br>
              <a:rPr lang="pt-BR" sz="4800" dirty="0"/>
            </a:br>
            <a:endParaRPr lang="pt-BR" sz="4800" dirty="0"/>
          </a:p>
        </p:txBody>
      </p:sp>
    </p:spTree>
    <p:extLst>
      <p:ext uri="{BB962C8B-B14F-4D97-AF65-F5344CB8AC3E}">
        <p14:creationId xmlns:p14="http://schemas.microsoft.com/office/powerpoint/2010/main" val="3522310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sucessão definitiva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a:xfrm>
            <a:off x="1125687" y="2193287"/>
            <a:ext cx="9603275" cy="3450613"/>
          </a:xfrm>
        </p:spPr>
        <p:txBody>
          <a:bodyPr>
            <a:normAutofit fontScale="40000" lnSpcReduction="20000"/>
          </a:bodyPr>
          <a:lstStyle/>
          <a:p>
            <a:pPr algn="l"/>
            <a:r>
              <a:rPr lang="pt-BR" sz="4000" b="0" i="0" dirty="0">
                <a:solidFill>
                  <a:srgbClr val="000000"/>
                </a:solidFill>
                <a:effectLst/>
                <a:latin typeface="Times New Roman" panose="02020603050405020304" pitchFamily="18" charset="0"/>
              </a:rPr>
              <a:t>Art. 37. Dez anos depois de passada em julgado a sentença que concede a abertura da sucessão provisória, poderão os interessados requerer a sucessão definitiva e o levantamento das cauções prestadas.</a:t>
            </a:r>
          </a:p>
          <a:p>
            <a:pPr algn="l"/>
            <a:r>
              <a:rPr lang="pt-BR" sz="4000" b="0" i="0" dirty="0">
                <a:solidFill>
                  <a:srgbClr val="000000"/>
                </a:solidFill>
                <a:effectLst/>
                <a:latin typeface="Times New Roman" panose="02020603050405020304" pitchFamily="18" charset="0"/>
              </a:rPr>
              <a:t>Art. 38. Pode-se requerer a sucessão definitiva, também, provando-se que o ausente conta oitenta anos de idade, e que de cinco datam as últimas notícias dele.</a:t>
            </a:r>
          </a:p>
          <a:p>
            <a:pPr algn="l"/>
            <a:r>
              <a:rPr lang="pt-BR" sz="4000" b="0" i="0" dirty="0">
                <a:solidFill>
                  <a:srgbClr val="000000"/>
                </a:solidFill>
                <a:effectLst/>
                <a:latin typeface="Times New Roman" panose="02020603050405020304" pitchFamily="18" charset="0"/>
              </a:rPr>
              <a:t>Art. 39. Regressando o ausente nos dez anos seguintes à abertura da sucessão definitiva, ou algum de seus descendentes ou ascendentes, aquele ou estes haverão só os bens existentes no estado em que se acharem, os sub-rogados em seu lugar, ou o preço que os herdeiros e demais interessados houverem recebido pelos bens alienados depois daquele tempo.</a:t>
            </a:r>
          </a:p>
          <a:p>
            <a:pPr algn="l"/>
            <a:r>
              <a:rPr lang="pt-BR" sz="4000" b="0" i="0" dirty="0">
                <a:solidFill>
                  <a:srgbClr val="000000"/>
                </a:solidFill>
                <a:effectLst/>
                <a:latin typeface="Times New Roman" panose="02020603050405020304" pitchFamily="18" charset="0"/>
              </a:rPr>
              <a:t>Parágrafo único. Se, nos dez anos a que se refere este artigo, o ausente não regressar, e nenhum interessado promover a sucessão definitiva, os bens arrecadados passarão ao domínio do Município ou do Distrito Federal, se localizados nas respectivas circunscrições, incorporando-se ao domínio da União, quando situados em território federal.</a:t>
            </a:r>
          </a:p>
        </p:txBody>
      </p:sp>
    </p:spTree>
    <p:extLst>
      <p:ext uri="{BB962C8B-B14F-4D97-AF65-F5344CB8AC3E}">
        <p14:creationId xmlns:p14="http://schemas.microsoft.com/office/powerpoint/2010/main" val="172458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NOÇÕES DE REGISTRO CIVIL DAS PESSOAS NATURAIS</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85000" lnSpcReduction="20000"/>
          </a:bodyPr>
          <a:lstStyle/>
          <a:p>
            <a:pPr algn="l"/>
            <a:r>
              <a:rPr lang="pt-BR" b="0" i="0" dirty="0">
                <a:solidFill>
                  <a:srgbClr val="000000"/>
                </a:solidFill>
                <a:effectLst/>
                <a:latin typeface="Times New Roman" panose="02020603050405020304" pitchFamily="18" charset="0"/>
              </a:rPr>
              <a:t>Art. 9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Serão registrados em registro público:</a:t>
            </a:r>
          </a:p>
          <a:p>
            <a:pPr algn="l"/>
            <a:r>
              <a:rPr lang="pt-BR" b="0" i="0" dirty="0">
                <a:solidFill>
                  <a:srgbClr val="000000"/>
                </a:solidFill>
                <a:effectLst/>
                <a:latin typeface="Times New Roman" panose="02020603050405020304" pitchFamily="18" charset="0"/>
              </a:rPr>
              <a:t>I - os nascimentos, casamentos e óbitos;</a:t>
            </a:r>
          </a:p>
          <a:p>
            <a:pPr algn="l"/>
            <a:r>
              <a:rPr lang="pt-BR" b="0" i="0" dirty="0">
                <a:solidFill>
                  <a:srgbClr val="000000"/>
                </a:solidFill>
                <a:effectLst/>
                <a:latin typeface="Times New Roman" panose="02020603050405020304" pitchFamily="18" charset="0"/>
              </a:rPr>
              <a:t>II - a emancipação por outorga dos pais ou por sentença do juiz;</a:t>
            </a:r>
          </a:p>
          <a:p>
            <a:pPr algn="l"/>
            <a:r>
              <a:rPr lang="pt-BR" b="0" i="0" dirty="0">
                <a:solidFill>
                  <a:srgbClr val="000000"/>
                </a:solidFill>
                <a:effectLst/>
                <a:latin typeface="Times New Roman" panose="02020603050405020304" pitchFamily="18" charset="0"/>
              </a:rPr>
              <a:t>III - a interdição por incapacidade absoluta ou relativa;</a:t>
            </a:r>
          </a:p>
          <a:p>
            <a:pPr algn="l"/>
            <a:r>
              <a:rPr lang="pt-BR" b="0" i="0" dirty="0">
                <a:solidFill>
                  <a:srgbClr val="000000"/>
                </a:solidFill>
                <a:effectLst/>
                <a:latin typeface="Times New Roman" panose="02020603050405020304" pitchFamily="18" charset="0"/>
              </a:rPr>
              <a:t>IV - a sentença declaratória de ausência e de morte presumida.</a:t>
            </a:r>
          </a:p>
          <a:p>
            <a:pPr algn="l"/>
            <a:r>
              <a:rPr lang="pt-BR" b="0" i="0" dirty="0">
                <a:solidFill>
                  <a:srgbClr val="000000"/>
                </a:solidFill>
                <a:effectLst/>
                <a:latin typeface="Times New Roman" panose="02020603050405020304" pitchFamily="18" charset="0"/>
              </a:rPr>
              <a:t>Art. 10. Far-se-á averbação em registro público:</a:t>
            </a:r>
          </a:p>
          <a:p>
            <a:pPr algn="l"/>
            <a:r>
              <a:rPr lang="pt-BR" b="0" i="0" dirty="0">
                <a:solidFill>
                  <a:srgbClr val="000000"/>
                </a:solidFill>
                <a:effectLst/>
                <a:latin typeface="Times New Roman" panose="02020603050405020304" pitchFamily="18" charset="0"/>
              </a:rPr>
              <a:t>I - das sentenças que decretarem a nulidade ou anulação do casamento, o divórcio, a separação judicial e o restabelecimento da sociedade conjugal;</a:t>
            </a:r>
          </a:p>
          <a:p>
            <a:pPr algn="l"/>
            <a:r>
              <a:rPr lang="pt-BR" b="0" i="0" dirty="0">
                <a:solidFill>
                  <a:srgbClr val="000000"/>
                </a:solidFill>
                <a:effectLst/>
                <a:latin typeface="Times New Roman" panose="02020603050405020304" pitchFamily="18" charset="0"/>
              </a:rPr>
              <a:t>II - dos atos judiciais ou extrajudiciais que declararem ou reconhecerem a filiação;</a:t>
            </a:r>
          </a:p>
          <a:p>
            <a:pPr>
              <a:buFontTx/>
              <a:buChar char="-"/>
            </a:pPr>
            <a:endParaRPr lang="pt-BR" dirty="0"/>
          </a:p>
        </p:txBody>
      </p:sp>
    </p:spTree>
    <p:extLst>
      <p:ext uri="{BB962C8B-B14F-4D97-AF65-F5344CB8AC3E}">
        <p14:creationId xmlns:p14="http://schemas.microsoft.com/office/powerpoint/2010/main" val="2479266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DA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pPr>
              <a:buFontTx/>
              <a:buChar char="-"/>
            </a:pPr>
            <a:r>
              <a:rPr lang="pt-BR" dirty="0"/>
              <a:t>Direitos humanos x direitos fundamentais x direitos de personalidade</a:t>
            </a:r>
          </a:p>
          <a:p>
            <a:pPr>
              <a:buFontTx/>
              <a:buChar char="-"/>
            </a:pPr>
            <a:endParaRPr lang="pt-BR" dirty="0"/>
          </a:p>
          <a:p>
            <a:pPr>
              <a:buFontTx/>
              <a:buChar char="-"/>
            </a:pPr>
            <a:r>
              <a:rPr lang="pt-BR" dirty="0"/>
              <a:t>Dois aspectos da personalidade:</a:t>
            </a:r>
          </a:p>
          <a:p>
            <a:pPr marL="457200" indent="-457200">
              <a:buAutoNum type="alphaLcParenR"/>
            </a:pPr>
            <a:r>
              <a:rPr lang="pt-BR" dirty="0"/>
              <a:t>Subjetivo (capacidade de ser titular de direitos e obrigações)</a:t>
            </a:r>
          </a:p>
          <a:p>
            <a:pPr marL="457200" indent="-457200">
              <a:buAutoNum type="alphaLcParenR"/>
            </a:pPr>
            <a:r>
              <a:rPr lang="pt-BR" dirty="0"/>
              <a:t>Objetivo (“conjunto de características e atributos da pessoa humana, considerada como objeto de proteção por parte do ordenamento jurídico” (</a:t>
            </a:r>
            <a:r>
              <a:rPr lang="pt-BR" dirty="0" err="1"/>
              <a:t>Tepedino</a:t>
            </a:r>
            <a:r>
              <a:rPr lang="pt-BR" dirty="0"/>
              <a:t>))</a:t>
            </a:r>
          </a:p>
          <a:p>
            <a:pPr marL="0" indent="0">
              <a:buNone/>
            </a:pPr>
            <a:endParaRPr lang="pt-BR" dirty="0"/>
          </a:p>
          <a:p>
            <a:pPr marL="0" indent="0">
              <a:buNone/>
            </a:pPr>
            <a:r>
              <a:rPr lang="pt-BR" dirty="0"/>
              <a:t>- A problemática da ponderação e a insuficiência do Código Civil para tratar da matéria</a:t>
            </a:r>
          </a:p>
          <a:p>
            <a:pPr marL="457200" indent="-457200">
              <a:buAutoNum type="alphaLcParenR"/>
            </a:pPr>
            <a:endParaRPr lang="pt-BR" dirty="0"/>
          </a:p>
        </p:txBody>
      </p:sp>
    </p:spTree>
    <p:extLst>
      <p:ext uri="{BB962C8B-B14F-4D97-AF65-F5344CB8AC3E}">
        <p14:creationId xmlns:p14="http://schemas.microsoft.com/office/powerpoint/2010/main" val="1372877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CARACATERÍSTICAS DOS DIREITOS DA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buFontTx/>
              <a:buChar char="-"/>
            </a:pPr>
            <a:r>
              <a:rPr lang="pt-BR" dirty="0" err="1"/>
              <a:t>Extrapatrimonialidade</a:t>
            </a:r>
            <a:endParaRPr lang="pt-BR" dirty="0"/>
          </a:p>
          <a:p>
            <a:pPr>
              <a:buFontTx/>
              <a:buChar char="-"/>
            </a:pPr>
            <a:r>
              <a:rPr lang="pt-BR" dirty="0"/>
              <a:t>Generalidade</a:t>
            </a:r>
          </a:p>
          <a:p>
            <a:pPr>
              <a:buFontTx/>
              <a:buChar char="-"/>
            </a:pPr>
            <a:r>
              <a:rPr lang="pt-BR" dirty="0"/>
              <a:t>Caráter absoluto (</a:t>
            </a:r>
            <a:r>
              <a:rPr lang="pt-BR" i="1" dirty="0"/>
              <a:t>erga omnes</a:t>
            </a:r>
            <a:r>
              <a:rPr lang="pt-BR" dirty="0"/>
              <a:t>)</a:t>
            </a:r>
          </a:p>
          <a:p>
            <a:pPr>
              <a:buFontTx/>
              <a:buChar char="-"/>
            </a:pPr>
            <a:r>
              <a:rPr lang="pt-BR" dirty="0"/>
              <a:t>Não taxatividade (elasticidade)</a:t>
            </a:r>
          </a:p>
          <a:p>
            <a:pPr>
              <a:buFontTx/>
              <a:buChar char="-"/>
            </a:pPr>
            <a:r>
              <a:rPr lang="pt-BR" dirty="0"/>
              <a:t>Imprescritibilidade (prevalece que a reparação civil pelos danos prescreve (exceções: dano ambiental, STF RE 654833; indenização por danos decorrentes de perseguição política com violação de direitos fundamentais durante o regime civil-militar ditatorial – STJ, s. 647); em sentido contrário: Maria Helena Diniz)</a:t>
            </a:r>
          </a:p>
          <a:p>
            <a:pPr>
              <a:buFontTx/>
              <a:buChar char="-"/>
            </a:pPr>
            <a:r>
              <a:rPr lang="pt-BR" dirty="0"/>
              <a:t>Inalienabilidade, indisponibilidade e intransmissibilidade</a:t>
            </a:r>
          </a:p>
          <a:p>
            <a:pPr marL="457200" indent="-457200">
              <a:buAutoNum type="alphaLcParenR"/>
            </a:pPr>
            <a:endParaRPr lang="pt-BR" dirty="0"/>
          </a:p>
        </p:txBody>
      </p:sp>
    </p:spTree>
    <p:extLst>
      <p:ext uri="{BB962C8B-B14F-4D97-AF65-F5344CB8AC3E}">
        <p14:creationId xmlns:p14="http://schemas.microsoft.com/office/powerpoint/2010/main" val="7831887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Autolimitação dos direitos da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buFontTx/>
              <a:buChar char="-"/>
            </a:pPr>
            <a:r>
              <a:rPr lang="pt-BR" b="0" i="0" dirty="0">
                <a:solidFill>
                  <a:srgbClr val="000000"/>
                </a:solidFill>
                <a:effectLst/>
                <a:latin typeface="Times New Roman" panose="02020603050405020304" pitchFamily="18" charset="0"/>
              </a:rPr>
              <a:t>Art. 11. Com exceção dos casos previstos em lei, os direitos da personalidade são intransmissíveis e irrenunciáveis, não podendo o seu exercício sofrer limitação voluntária.</a:t>
            </a:r>
          </a:p>
          <a:p>
            <a:pPr>
              <a:buFontTx/>
              <a:buChar char="-"/>
            </a:pPr>
            <a:r>
              <a:rPr lang="pt-BR" dirty="0"/>
              <a:t>Crítica: norma distante da realidade</a:t>
            </a:r>
          </a:p>
          <a:p>
            <a:pPr>
              <a:buFontTx/>
              <a:buChar char="-"/>
            </a:pPr>
            <a:r>
              <a:rPr lang="pt-BR" dirty="0"/>
              <a:t>Enunciado 4 da I Jornada de Direito Civil: “O exercício dos direitos da personalidade pode sofrer limitação voluntária, desde que não seja permanente nem geral”. </a:t>
            </a:r>
          </a:p>
        </p:txBody>
      </p:sp>
    </p:spTree>
    <p:extLst>
      <p:ext uri="{BB962C8B-B14F-4D97-AF65-F5344CB8AC3E}">
        <p14:creationId xmlns:p14="http://schemas.microsoft.com/office/powerpoint/2010/main" val="2391445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Personalidade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r>
              <a:rPr lang="pt-BR" dirty="0"/>
              <a:t>Entes despersonalizados e excepcional capacidade postulatória e de direito</a:t>
            </a:r>
          </a:p>
          <a:p>
            <a:r>
              <a:rPr lang="pt-BR" dirty="0"/>
              <a:t>Condomínio é ente despersonalizado, mas pode adquirir unidade imobiliária (art. 63, §3º da Lei 4.591/64).</a:t>
            </a:r>
          </a:p>
          <a:p>
            <a:r>
              <a:rPr lang="pt-BR" dirty="0"/>
              <a:t>Condomínio é ente despersonalizado, por isso não tem honra objetiva e não sofre dano moral (STJ)</a:t>
            </a:r>
          </a:p>
          <a:p>
            <a:r>
              <a:rPr lang="pt-BR" b="0" i="0" dirty="0">
                <a:solidFill>
                  <a:srgbClr val="333333"/>
                </a:solidFill>
                <a:effectLst/>
                <a:latin typeface="Roboto" panose="02000000000000000000" pitchFamily="2" charset="0"/>
              </a:rPr>
              <a:t>Súmula 525-STJ: A Câmara de vereadores não possui personalidade jurídica, apenas personalidade judiciária, somente podendo demandar em juízo para defender os seus direitos institucionais.</a:t>
            </a:r>
            <a:endParaRPr lang="pt-BR" dirty="0"/>
          </a:p>
        </p:txBody>
      </p:sp>
    </p:spTree>
    <p:extLst>
      <p:ext uri="{BB962C8B-B14F-4D97-AF65-F5344CB8AC3E}">
        <p14:creationId xmlns:p14="http://schemas.microsoft.com/office/powerpoint/2010/main" val="11618209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TUTELA DOS DIREITOS DE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12. Pode-se exigir que cesse a ameaça, ou a lesão, a direito da personalidade, e reclamar perdas e danos, sem prejuízo de outras sanções previstas em lei.</a:t>
            </a:r>
          </a:p>
          <a:p>
            <a:pPr algn="l"/>
            <a:r>
              <a:rPr lang="pt-BR" b="0" i="0" dirty="0">
                <a:solidFill>
                  <a:srgbClr val="000000"/>
                </a:solidFill>
                <a:effectLst/>
                <a:latin typeface="Times New Roman" panose="02020603050405020304" pitchFamily="18" charset="0"/>
              </a:rPr>
              <a:t>Parágrafo único. Em se tratando de morto, terá legitimação para requerer a medida prevista neste artigo o cônjuge sobrevivente, ou qualquer parente em linha reta, ou colateral até o quarto grau.</a:t>
            </a:r>
          </a:p>
        </p:txBody>
      </p:sp>
    </p:spTree>
    <p:extLst>
      <p:ext uri="{BB962C8B-B14F-4D97-AF65-F5344CB8AC3E}">
        <p14:creationId xmlns:p14="http://schemas.microsoft.com/office/powerpoint/2010/main" val="32068366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ao corpo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pPr algn="l"/>
            <a:r>
              <a:rPr lang="pt-BR" b="0" i="0" dirty="0">
                <a:solidFill>
                  <a:srgbClr val="000000"/>
                </a:solidFill>
                <a:effectLst/>
                <a:latin typeface="Times New Roman" panose="02020603050405020304" pitchFamily="18" charset="0"/>
              </a:rPr>
              <a:t>Art. 13. Salvo por exigência médica, é defeso o ato de disposição do próprio corpo, quando importar diminuição permanente da integridade física, ou contrariar os bons costumes.</a:t>
            </a:r>
          </a:p>
          <a:p>
            <a:pPr algn="l"/>
            <a:r>
              <a:rPr lang="pt-BR" b="0" i="0" dirty="0">
                <a:solidFill>
                  <a:srgbClr val="000000"/>
                </a:solidFill>
                <a:effectLst/>
                <a:latin typeface="Times New Roman" panose="02020603050405020304" pitchFamily="18" charset="0"/>
              </a:rPr>
              <a:t>Parágrafo único. O ato previsto neste artigo será admitido para fins de transplante, na forma estabelecida em lei especial.</a:t>
            </a:r>
          </a:p>
          <a:p>
            <a:pPr algn="l"/>
            <a:r>
              <a:rPr lang="pt-BR" b="0" i="0" dirty="0">
                <a:solidFill>
                  <a:srgbClr val="000000"/>
                </a:solidFill>
                <a:effectLst/>
                <a:latin typeface="Times New Roman" panose="02020603050405020304" pitchFamily="18" charset="0"/>
              </a:rPr>
              <a:t>Art. 14. É válida, com objetivo científico, ou altruístico, a disposição gratuita do próprio corpo, no todo ou em parte, para depois da morte.</a:t>
            </a:r>
          </a:p>
          <a:p>
            <a:pPr algn="l"/>
            <a:r>
              <a:rPr lang="pt-BR" b="0" i="0" dirty="0">
                <a:solidFill>
                  <a:srgbClr val="000000"/>
                </a:solidFill>
                <a:effectLst/>
                <a:latin typeface="Times New Roman" panose="02020603050405020304" pitchFamily="18" charset="0"/>
              </a:rPr>
              <a:t>Parágrafo único. O ato de disposição pode ser livremente revogado a qualquer tempo.</a:t>
            </a:r>
          </a:p>
          <a:p>
            <a:pPr algn="l"/>
            <a:r>
              <a:rPr lang="pt-BR" b="0" i="0" dirty="0">
                <a:solidFill>
                  <a:srgbClr val="000000"/>
                </a:solidFill>
                <a:effectLst/>
                <a:latin typeface="Times New Roman" panose="02020603050405020304" pitchFamily="18" charset="0"/>
              </a:rPr>
              <a:t>Art. 15. Ninguém pode ser constrangido a submeter-se, com risco de vida, a tratamento médico ou a intervenção cirúrgica.</a:t>
            </a:r>
          </a:p>
        </p:txBody>
      </p:sp>
    </p:spTree>
    <p:extLst>
      <p:ext uri="{BB962C8B-B14F-4D97-AF65-F5344CB8AC3E}">
        <p14:creationId xmlns:p14="http://schemas.microsoft.com/office/powerpoint/2010/main" val="36672835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ao corpo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 A disposição do próprio corpo é limitada para evitar “mercado humano”</a:t>
            </a:r>
          </a:p>
          <a:p>
            <a:r>
              <a:rPr lang="pt-BR" b="0" i="0" dirty="0">
                <a:solidFill>
                  <a:srgbClr val="000000"/>
                </a:solidFill>
                <a:effectLst/>
                <a:latin typeface="Times New Roman" panose="02020603050405020304" pitchFamily="18" charset="0"/>
              </a:rPr>
              <a:t>Cirurgia de transgenitalização - a</a:t>
            </a:r>
            <a:r>
              <a:rPr lang="pt-BR" dirty="0">
                <a:solidFill>
                  <a:srgbClr val="000000"/>
                </a:solidFill>
                <a:latin typeface="Times New Roman" panose="02020603050405020304" pitchFamily="18" charset="0"/>
              </a:rPr>
              <a:t> exigência médica para a disposição do próprio corpo é criticada por </a:t>
            </a:r>
            <a:r>
              <a:rPr lang="pt-BR" dirty="0" err="1">
                <a:solidFill>
                  <a:srgbClr val="000000"/>
                </a:solidFill>
                <a:latin typeface="Times New Roman" panose="02020603050405020304" pitchFamily="18" charset="0"/>
              </a:rPr>
              <a:t>Schreiber</a:t>
            </a:r>
            <a:r>
              <a:rPr lang="pt-BR" dirty="0">
                <a:solidFill>
                  <a:srgbClr val="000000"/>
                </a:solidFill>
                <a:latin typeface="Times New Roman" panose="02020603050405020304" pitchFamily="18" charset="0"/>
              </a:rPr>
              <a:t>: “A supervalorização do parâmetro médico pode estimular uma abordagem desfavorável de certas questões (...). Sob um manto aparentemente benéfico, porque supera histórica resistência jurisprudencial à mudança de sexo, essa abordagem presta um desserviço evidente ao converter o debate – jurídico e ético – em torno da identidade de gênero em uma discussão puramente técnica, que reduz toda a imensa questão da autodeterminação corporal a um ‘tratamento’ de enfermidade ou doença”.</a:t>
            </a:r>
          </a:p>
          <a:p>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40813400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honra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buFontTx/>
              <a:buChar char="-"/>
            </a:pPr>
            <a:r>
              <a:rPr lang="pt-BR" b="0" i="0" dirty="0">
                <a:solidFill>
                  <a:srgbClr val="333333"/>
                </a:solidFill>
                <a:effectLst/>
                <a:latin typeface="Roboto" panose="02000000000000000000" pitchFamily="2" charset="0"/>
              </a:rPr>
              <a:t>Não é possível pessoa jurídica de direito público pleitear, contra particular, indenização por dano moral relacionado à violação da honra ou da imagem. Exceção: se a credibilidade institucional for atingida por esquema criminoso</a:t>
            </a:r>
            <a:endParaRPr lang="pt-BR" dirty="0"/>
          </a:p>
          <a:p>
            <a:pPr>
              <a:buFontTx/>
              <a:buChar char="-"/>
            </a:pPr>
            <a:endParaRPr lang="pt-BR" dirty="0"/>
          </a:p>
        </p:txBody>
      </p:sp>
    </p:spTree>
    <p:extLst>
      <p:ext uri="{BB962C8B-B14F-4D97-AF65-F5344CB8AC3E}">
        <p14:creationId xmlns:p14="http://schemas.microsoft.com/office/powerpoint/2010/main" val="32880745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imagem</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algn="l"/>
            <a:r>
              <a:rPr lang="pt-BR" dirty="0">
                <a:solidFill>
                  <a:srgbClr val="000000"/>
                </a:solidFill>
                <a:latin typeface="Times New Roman" panose="02020603050405020304" pitchFamily="18" charset="0"/>
              </a:rPr>
              <a:t>“Independe de prova do prejuízo a indenização pela publicação não autorizada da imagem de pessoa com fins econômicos ou empresariais” (súmula 403, STJ)</a:t>
            </a:r>
          </a:p>
          <a:p>
            <a:pPr algn="l"/>
            <a:r>
              <a:rPr lang="pt-BR" b="0" i="0" dirty="0">
                <a:solidFill>
                  <a:srgbClr val="000000"/>
                </a:solidFill>
                <a:effectLst/>
                <a:latin typeface="Times New Roman" panose="02020603050405020304" pitchFamily="18" charset="0"/>
              </a:rPr>
              <a:t>Tal súmula não se aplica: para divulgação de fato histórico de repercussão social, representação da imagem de pessoa como coad</a:t>
            </a:r>
            <a:r>
              <a:rPr lang="pt-BR" dirty="0">
                <a:solidFill>
                  <a:srgbClr val="000000"/>
                </a:solidFill>
                <a:latin typeface="Times New Roman" panose="02020603050405020304" pitchFamily="18" charset="0"/>
              </a:rPr>
              <a:t>juvante em documentário de obra biográfica</a:t>
            </a:r>
          </a:p>
          <a:p>
            <a:pPr algn="l"/>
            <a:r>
              <a:rPr lang="pt-BR" b="0" i="0" dirty="0">
                <a:solidFill>
                  <a:srgbClr val="333333"/>
                </a:solidFill>
                <a:effectLst/>
                <a:latin typeface="Roboto" panose="02000000000000000000" pitchFamily="2" charset="0"/>
              </a:rPr>
              <a:t>O uso, por sociedade empresária, de imagem de pessoa física fotografada isoladamente em local público, em meio a cenário destacado, configura dano moral mesmo que não tenha havido nenhuma conotação ofensiva ou vexaminosa na divulgação. O dano moral é decorrente tão somente do fato de ter sido usada a imagem da pessoa sem a sua autorização.</a:t>
            </a:r>
          </a:p>
          <a:p>
            <a:pPr algn="l"/>
            <a:r>
              <a:rPr lang="pt-BR" b="0" i="0" dirty="0">
                <a:solidFill>
                  <a:srgbClr val="333333"/>
                </a:solidFill>
                <a:effectLst/>
                <a:latin typeface="Roboto" panose="02000000000000000000" pitchFamily="2" charset="0"/>
              </a:rPr>
              <a:t>O uso não autorizado da imagem de atleta em cartaz de propaganda de evento esportivo, ainda que sem finalidade lucrativa ou comercial, enseja reparação por danos morais, independentemente da comprovação de prejuízo.</a:t>
            </a:r>
            <a:br>
              <a:rPr lang="pt-BR" dirty="0"/>
            </a:br>
            <a:r>
              <a:rPr lang="pt-BR" b="0" i="0" dirty="0">
                <a:solidFill>
                  <a:srgbClr val="333333"/>
                </a:solidFill>
                <a:effectLst/>
                <a:latin typeface="Roboto" panose="02000000000000000000" pitchFamily="2" charset="0"/>
              </a:rPr>
              <a:t>A obrigação da reparação pelo uso não autorizado de imagem decorre da própria utilização indevida do direito personalíssimo. Assim, a análise da existência de finalidade comercial ou econômica no uso é irrelevante.</a:t>
            </a:r>
            <a:br>
              <a:rPr lang="pt-BR" dirty="0"/>
            </a:br>
            <a:r>
              <a:rPr lang="pt-BR" b="0" i="0" dirty="0">
                <a:solidFill>
                  <a:srgbClr val="333333"/>
                </a:solidFill>
                <a:effectLst/>
                <a:latin typeface="Roboto" panose="02000000000000000000" pitchFamily="2" charset="0"/>
              </a:rPr>
              <a:t>O dano, por sua vez, conforme a jurisprudência do STJ, apresenta-se in </a:t>
            </a:r>
            <a:r>
              <a:rPr lang="pt-BR" b="0" i="0" dirty="0" err="1">
                <a:solidFill>
                  <a:srgbClr val="333333"/>
                </a:solidFill>
                <a:effectLst/>
                <a:latin typeface="Roboto" panose="02000000000000000000" pitchFamily="2" charset="0"/>
              </a:rPr>
              <a:t>re</a:t>
            </a:r>
            <a:r>
              <a:rPr lang="pt-BR" b="0" i="0" dirty="0">
                <a:solidFill>
                  <a:srgbClr val="333333"/>
                </a:solidFill>
                <a:effectLst/>
                <a:latin typeface="Roboto" panose="02000000000000000000" pitchFamily="2" charset="0"/>
              </a:rPr>
              <a:t> </a:t>
            </a:r>
            <a:r>
              <a:rPr lang="pt-BR" b="0" i="0" dirty="0" err="1">
                <a:solidFill>
                  <a:srgbClr val="333333"/>
                </a:solidFill>
                <a:effectLst/>
                <a:latin typeface="Roboto" panose="02000000000000000000" pitchFamily="2" charset="0"/>
              </a:rPr>
              <a:t>ipsa</a:t>
            </a:r>
            <a:r>
              <a:rPr lang="pt-BR" b="0" i="0" dirty="0">
                <a:solidFill>
                  <a:srgbClr val="333333"/>
                </a:solidFill>
                <a:effectLst/>
                <a:latin typeface="Roboto" panose="02000000000000000000" pitchFamily="2" charset="0"/>
              </a:rPr>
              <a:t>, sendo desnecessária, portanto, a demonstração de prejuízo para a sua aferição.</a:t>
            </a:r>
            <a:endParaRPr lang="pt-BR" dirty="0">
              <a:solidFill>
                <a:srgbClr val="000000"/>
              </a:solidFill>
              <a:latin typeface="Times New Roman" panose="02020603050405020304" pitchFamily="18" charset="0"/>
            </a:endParaRPr>
          </a:p>
          <a:p>
            <a:pPr>
              <a:buFontTx/>
              <a:buChar char="-"/>
            </a:pPr>
            <a:endParaRPr lang="pt-BR" dirty="0"/>
          </a:p>
        </p:txBody>
      </p:sp>
    </p:spTree>
    <p:extLst>
      <p:ext uri="{BB962C8B-B14F-4D97-AF65-F5344CB8AC3E}">
        <p14:creationId xmlns:p14="http://schemas.microsoft.com/office/powerpoint/2010/main" val="37668890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imagem</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dirty="0"/>
              <a:t>O uso da imagem de torcedor inserido no contexto de uma torcida não induz a reparação por danos morais quando não configurada a projeção, a identificação e a individualização da pessoa nela representada</a:t>
            </a:r>
          </a:p>
          <a:p>
            <a:pPr algn="l"/>
            <a:r>
              <a:rPr lang="pt-BR" b="0" i="0" dirty="0">
                <a:solidFill>
                  <a:srgbClr val="000000"/>
                </a:solidFill>
                <a:effectLst/>
                <a:latin typeface="Times New Roman" panose="02020603050405020304" pitchFamily="18" charset="0"/>
              </a:rPr>
              <a:t>Inexistência do direito à indenização em razão da divulgação, no jornal, de imagem do cadáver morto em via pública</a:t>
            </a:r>
          </a:p>
          <a:p>
            <a:pPr algn="l"/>
            <a:r>
              <a:rPr lang="pt-BR" b="0" i="0" dirty="0">
                <a:solidFill>
                  <a:srgbClr val="333333"/>
                </a:solidFill>
                <a:effectLst/>
                <a:latin typeface="Roboto" panose="02000000000000000000" pitchFamily="2" charset="0"/>
              </a:rPr>
              <a:t>Configura dano moral indenizável a divulgação não autorizada da imagem de alguém em material impresso de propaganda político-eleitoral, independentemente da comprovação de prejuízo.</a:t>
            </a:r>
            <a:endParaRPr lang="pt-BR" b="0" i="0" dirty="0">
              <a:solidFill>
                <a:srgbClr val="000000"/>
              </a:solidFill>
              <a:effectLst/>
              <a:latin typeface="Times New Roman" panose="02020603050405020304" pitchFamily="18" charset="0"/>
            </a:endParaRPr>
          </a:p>
          <a:p>
            <a:pPr>
              <a:buFontTx/>
              <a:buChar char="-"/>
            </a:pPr>
            <a:endParaRPr lang="pt-BR" dirty="0"/>
          </a:p>
        </p:txBody>
      </p:sp>
    </p:spTree>
    <p:extLst>
      <p:ext uri="{BB962C8B-B14F-4D97-AF65-F5344CB8AC3E}">
        <p14:creationId xmlns:p14="http://schemas.microsoft.com/office/powerpoint/2010/main" val="10262585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imagem</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lnSpcReduction="10000"/>
          </a:bodyPr>
          <a:lstStyle/>
          <a:p>
            <a:pPr>
              <a:buFontTx/>
              <a:buChar char="-"/>
            </a:pPr>
            <a:r>
              <a:rPr lang="pt-BR" b="0" i="0" dirty="0">
                <a:solidFill>
                  <a:srgbClr val="333333"/>
                </a:solidFill>
                <a:effectLst/>
                <a:latin typeface="Roboto" panose="02000000000000000000" pitchFamily="2" charset="0"/>
              </a:rPr>
              <a:t>Para o STJ, tratando-se de imagem de multidão, de pessoa famosa ou ocupante de cargo público, deve ser ponderado se, dadas as circunstâncias do caso concreto, a exposição da imagem é ofensiva à privacidade ou à intimidade do retratado, ou que poderia ensejar algum dano patrimonial ou extrapatrimonial. Há, nessas hipóteses, em regra, presunção de consentimento do uso da imagem, desde que preservada a vida privada.</a:t>
            </a:r>
            <a:br>
              <a:rPr lang="pt-BR" dirty="0"/>
            </a:br>
            <a:r>
              <a:rPr lang="pt-BR" b="0" i="0" dirty="0">
                <a:solidFill>
                  <a:srgbClr val="333333"/>
                </a:solidFill>
                <a:effectLst/>
                <a:latin typeface="Roboto" panose="02000000000000000000" pitchFamily="2" charset="0"/>
              </a:rPr>
              <a:t>Nesse sentido, não há violação ao direito à imagem no caso em que foi utilizada fotografia de magistrado (pessoa ocupante de cargo público de notória importância social) para ilustrar MATÉRIA JORNALÍSTICA pertinente, sem invasão da vida privada do retratado.</a:t>
            </a:r>
            <a:endParaRPr lang="pt-BR" dirty="0"/>
          </a:p>
          <a:p>
            <a:pPr>
              <a:buFontTx/>
              <a:buChar char="-"/>
            </a:pPr>
            <a:endParaRPr lang="pt-BR" dirty="0"/>
          </a:p>
        </p:txBody>
      </p:sp>
    </p:spTree>
    <p:extLst>
      <p:ext uri="{BB962C8B-B14F-4D97-AF65-F5344CB8AC3E}">
        <p14:creationId xmlns:p14="http://schemas.microsoft.com/office/powerpoint/2010/main" val="40115599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imagem</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algn="l"/>
            <a:r>
              <a:rPr lang="pt-BR" dirty="0">
                <a:solidFill>
                  <a:srgbClr val="000000"/>
                </a:solidFill>
                <a:latin typeface="Times New Roman" panose="02020603050405020304" pitchFamily="18" charset="0"/>
              </a:rPr>
              <a:t>Lucro de intervenção: </a:t>
            </a:r>
          </a:p>
          <a:p>
            <a:pPr algn="l"/>
            <a:r>
              <a:rPr lang="pt-BR" dirty="0">
                <a:solidFill>
                  <a:srgbClr val="000000"/>
                </a:solidFill>
                <a:latin typeface="Times New Roman" panose="02020603050405020304" pitchFamily="18" charset="0"/>
              </a:rPr>
              <a:t>“</a:t>
            </a:r>
            <a:r>
              <a:rPr lang="pt-BR" b="0" i="0" dirty="0">
                <a:solidFill>
                  <a:srgbClr val="333333"/>
                </a:solidFill>
                <a:effectLst/>
                <a:latin typeface="Roboto" panose="02000000000000000000" pitchFamily="2" charset="0"/>
              </a:rPr>
              <a:t>Determinada “farmácia de manipulação” utilizou o nome e a imagem da atriz Giovanna Antonelli, sem a sua autorização, em propagandas de um remédio para emagrecer.</a:t>
            </a:r>
            <a:br>
              <a:rPr lang="pt-BR" dirty="0"/>
            </a:br>
            <a:r>
              <a:rPr lang="pt-BR" b="0" i="0" dirty="0">
                <a:solidFill>
                  <a:srgbClr val="333333"/>
                </a:solidFill>
                <a:effectLst/>
                <a:latin typeface="Roboto" panose="02000000000000000000" pitchFamily="2" charset="0"/>
              </a:rPr>
              <a:t>O STJ afirmou que, além da indenização por danos morais e materiais, a atriz também tinha direito à restituição de todos os benefícios econômicos que a ré obteve na venda de seus produtos (restituição do “lucro da intervenção”).</a:t>
            </a:r>
            <a:br>
              <a:rPr lang="pt-BR" dirty="0"/>
            </a:br>
            <a:r>
              <a:rPr lang="pt-BR" b="0" i="0" dirty="0">
                <a:solidFill>
                  <a:srgbClr val="333333"/>
                </a:solidFill>
                <a:effectLst/>
                <a:latin typeface="Roboto" panose="02000000000000000000" pitchFamily="2" charset="0"/>
              </a:rPr>
              <a:t>Lucro da intervenção é uma vantagem patrimonial obtida indevidamente com base na exploração ou aproveitamento, de forma não autorizada, de um direito alheio.</a:t>
            </a:r>
            <a:br>
              <a:rPr lang="pt-BR" dirty="0"/>
            </a:br>
            <a:r>
              <a:rPr lang="pt-BR" b="0" i="0" dirty="0">
                <a:solidFill>
                  <a:srgbClr val="333333"/>
                </a:solidFill>
                <a:effectLst/>
                <a:latin typeface="Roboto" panose="02000000000000000000" pitchFamily="2" charset="0"/>
              </a:rPr>
              <a:t>Dever de restituição do lucro da intervenção é o dever que o indivíduo possui de pagar aquilo que foi auferido mediante indevida interferência nos direitos ou bens jurídicos de outra pessoa.</a:t>
            </a:r>
            <a:br>
              <a:rPr lang="pt-BR" dirty="0"/>
            </a:br>
            <a:r>
              <a:rPr lang="pt-BR" b="0" i="0" dirty="0">
                <a:solidFill>
                  <a:srgbClr val="333333"/>
                </a:solidFill>
                <a:effectLst/>
                <a:latin typeface="Roboto" panose="02000000000000000000" pitchFamily="2" charset="0"/>
              </a:rPr>
              <a:t>A obrigação de restituir o lucro da intervenção é baseada na vedação do enriquecimento sem causa (art. 884 do CC).</a:t>
            </a:r>
            <a:br>
              <a:rPr lang="pt-BR" dirty="0"/>
            </a:br>
            <a:r>
              <a:rPr lang="pt-BR" b="0" i="0" dirty="0">
                <a:solidFill>
                  <a:srgbClr val="333333"/>
                </a:solidFill>
                <a:effectLst/>
                <a:latin typeface="Roboto" panose="02000000000000000000" pitchFamily="2" charset="0"/>
              </a:rPr>
              <a:t>A ação de enriquecimento sem causa é subsidiária. Apesar disso, nada impede que a pessoa prejudicada ingresse com ação cumulando os pedidos de reparação dos danos (responsabilidade civil) e de restituição do indevidamente auferido (lucro da intervenção).</a:t>
            </a:r>
            <a:br>
              <a:rPr lang="pt-BR" dirty="0"/>
            </a:br>
            <a:r>
              <a:rPr lang="pt-BR" b="0" i="0" dirty="0">
                <a:solidFill>
                  <a:srgbClr val="333333"/>
                </a:solidFill>
                <a:effectLst/>
                <a:latin typeface="Roboto" panose="02000000000000000000" pitchFamily="2" charset="0"/>
              </a:rPr>
              <a:t>Para a configuração do enriquecimento sem causa por intervenção, não se faz imprescindível a existência de deslocamento patrimonial, com o empobrecimento do titular do direito violado, bastando a demonstração de que houve enriquecimento do interventor”</a:t>
            </a:r>
            <a:endParaRPr lang="pt-BR" b="0" i="0" dirty="0">
              <a:solidFill>
                <a:srgbClr val="000000"/>
              </a:solidFill>
              <a:effectLst/>
              <a:latin typeface="Times New Roman" panose="02020603050405020304" pitchFamily="18" charset="0"/>
            </a:endParaRPr>
          </a:p>
          <a:p>
            <a:pPr>
              <a:buFontTx/>
              <a:buChar char="-"/>
            </a:pPr>
            <a:endParaRPr lang="pt-BR" dirty="0"/>
          </a:p>
        </p:txBody>
      </p:sp>
    </p:spTree>
    <p:extLst>
      <p:ext uri="{BB962C8B-B14F-4D97-AF65-F5344CB8AC3E}">
        <p14:creationId xmlns:p14="http://schemas.microsoft.com/office/powerpoint/2010/main" val="42159728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privacidade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pPr>
              <a:buFontTx/>
              <a:buChar char="-"/>
            </a:pPr>
            <a:r>
              <a:rPr lang="pt-BR" b="0" i="0" dirty="0">
                <a:solidFill>
                  <a:srgbClr val="000000"/>
                </a:solidFill>
                <a:effectLst/>
                <a:latin typeface="Times New Roman" panose="02020603050405020304" pitchFamily="18" charset="0"/>
              </a:rPr>
              <a:t>Art. 21. A vida privada da pessoa natural é inviolável, e o juiz, a requerimento do interessado, adotará as providências necessárias para impedir ou fazer cessar ato contrário a esta norma.</a:t>
            </a:r>
          </a:p>
          <a:p>
            <a:pPr algn="l"/>
            <a:r>
              <a:rPr lang="pt-BR" b="0" i="0" dirty="0">
                <a:solidFill>
                  <a:srgbClr val="000000"/>
                </a:solidFill>
                <a:effectLst/>
                <a:latin typeface="Times New Roman" panose="02020603050405020304" pitchFamily="18" charset="0"/>
              </a:rPr>
              <a:t>Art. 20. Salvo se autorizadas, ou se necessárias à administração da justiça ou à manutenção da ordem pública, a divulgação de escritos, a transmissão da palavra, ou a publicação, a exposição ou a utilização da imagem de uma pessoa poderão ser proibidas, a seu requerimento e sem prejuízo da indenização que couber, se lhe atingirem a honra, a boa fama ou a respeitabilidade, ou se se destinarem a fins comerciais. </a:t>
            </a:r>
          </a:p>
          <a:p>
            <a:pPr algn="l"/>
            <a:r>
              <a:rPr lang="pt-BR" b="0" i="0" dirty="0">
                <a:solidFill>
                  <a:srgbClr val="000000"/>
                </a:solidFill>
                <a:effectLst/>
                <a:latin typeface="Times New Roman" panose="02020603050405020304" pitchFamily="18" charset="0"/>
              </a:rPr>
              <a:t>Parágrafo único. Em se tratando de morto ou de ausente, são partes legítimas para requerer essa proteção o cônjuge, os ascendentes ou os descendentes.</a:t>
            </a:r>
          </a:p>
          <a:p>
            <a:pPr marL="0" indent="0">
              <a:buNone/>
            </a:pPr>
            <a:endParaRPr lang="pt-BR" b="0" i="0" dirty="0">
              <a:solidFill>
                <a:srgbClr val="000000"/>
              </a:solidFill>
              <a:effectLst/>
              <a:latin typeface="Times New Roman" panose="02020603050405020304" pitchFamily="18" charset="0"/>
            </a:endParaRPr>
          </a:p>
          <a:p>
            <a:pPr>
              <a:buFontTx/>
              <a:buChar char="-"/>
            </a:pPr>
            <a:endParaRPr lang="pt-BR" dirty="0"/>
          </a:p>
          <a:p>
            <a:pPr>
              <a:buFontTx/>
              <a:buChar char="-"/>
            </a:pPr>
            <a:endParaRPr lang="pt-BR" dirty="0"/>
          </a:p>
        </p:txBody>
      </p:sp>
    </p:spTree>
    <p:extLst>
      <p:ext uri="{BB962C8B-B14F-4D97-AF65-F5344CB8AC3E}">
        <p14:creationId xmlns:p14="http://schemas.microsoft.com/office/powerpoint/2010/main" val="18003797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privacidade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0000" lnSpcReduction="20000"/>
          </a:bodyPr>
          <a:lstStyle/>
          <a:p>
            <a:pPr>
              <a:buFontTx/>
              <a:buChar char="-"/>
            </a:pPr>
            <a:r>
              <a:rPr lang="pt-BR" b="0" i="0" dirty="0">
                <a:solidFill>
                  <a:srgbClr val="000000"/>
                </a:solidFill>
                <a:effectLst/>
                <a:latin typeface="Times New Roman" panose="02020603050405020304" pitchFamily="18" charset="0"/>
              </a:rPr>
              <a:t>Excepcionalmente, é possível que o Judiciário determine o rompimento do vínculo estabelecido por sites de busca entre o nome da pessoa, utilizado como critério exclusivo de busca, e a notícia desabonadora apontada nos resultados</a:t>
            </a:r>
          </a:p>
          <a:p>
            <a:pPr>
              <a:buFontTx/>
              <a:buChar char="-"/>
            </a:pPr>
            <a:r>
              <a:rPr lang="pt-BR" dirty="0"/>
              <a:t>Na exposição pornográfica não consentida, o fato de o rosto da vítima não estar evidenciado de maneira flagrante é irrelevante para a configuração dos danos morais</a:t>
            </a:r>
          </a:p>
          <a:p>
            <a:pPr>
              <a:buFontTx/>
              <a:buChar char="-"/>
            </a:pPr>
            <a:r>
              <a:rPr lang="pt-BR" b="0" i="0" dirty="0">
                <a:solidFill>
                  <a:srgbClr val="333333"/>
                </a:solidFill>
                <a:effectLst/>
                <a:latin typeface="Roboto" panose="02000000000000000000" pitchFamily="2" charset="0"/>
              </a:rPr>
              <a:t>“É inexigível o consentimento de pessoa biografada relativamente a obras biográficas literárias ou audiovisuais, sendo por igual desnecessária a autorização de pessoas retratadas como coadjuvantes ou de familiares, em caso de pessoas falecidas ou ausentes”.</a:t>
            </a:r>
            <a:br>
              <a:rPr lang="pt-BR" dirty="0"/>
            </a:br>
            <a:r>
              <a:rPr lang="pt-BR" b="0" i="0" dirty="0">
                <a:solidFill>
                  <a:srgbClr val="333333"/>
                </a:solidFill>
                <a:effectLst/>
                <a:latin typeface="Roboto" panose="02000000000000000000" pitchFamily="2" charset="0"/>
              </a:rPr>
              <a:t>Caso o biografado ou qualquer outra pessoa retratada na biografia entenda que seus direitos foram violados pela publicação, terá direito à reparação, que poderá ser feita não apenas por meio de indenização pecuniária, como também por outras formas, tais como a publicação de ressalva, de nova edição com correção, de direito de resposta etc.</a:t>
            </a:r>
            <a:br>
              <a:rPr lang="pt-BR" dirty="0"/>
            </a:br>
            <a:r>
              <a:rPr lang="pt-BR" b="0" i="0" dirty="0">
                <a:solidFill>
                  <a:srgbClr val="333333"/>
                </a:solidFill>
                <a:effectLst/>
                <a:latin typeface="Roboto" panose="02000000000000000000" pitchFamily="2" charset="0"/>
              </a:rPr>
              <a:t>STF. Plenário. ADI 4815/DF, Rel. Min. </a:t>
            </a:r>
            <a:r>
              <a:rPr lang="pt-BR" b="0" i="0" dirty="0" err="1">
                <a:solidFill>
                  <a:srgbClr val="333333"/>
                </a:solidFill>
                <a:effectLst/>
                <a:latin typeface="Roboto" panose="02000000000000000000" pitchFamily="2" charset="0"/>
              </a:rPr>
              <a:t>Cármen</a:t>
            </a:r>
            <a:r>
              <a:rPr lang="pt-BR" b="0" i="0" dirty="0">
                <a:solidFill>
                  <a:srgbClr val="333333"/>
                </a:solidFill>
                <a:effectLst/>
                <a:latin typeface="Roboto" panose="02000000000000000000" pitchFamily="2" charset="0"/>
              </a:rPr>
              <a:t> Lúcia, julgado em 10/6/2015 (Info 789).</a:t>
            </a:r>
            <a:endParaRPr lang="pt-BR" dirty="0"/>
          </a:p>
          <a:p>
            <a:pPr marL="0" indent="0">
              <a:buNone/>
            </a:pPr>
            <a:endParaRPr lang="pt-BR" b="0" i="0" dirty="0">
              <a:solidFill>
                <a:srgbClr val="000000"/>
              </a:solidFill>
              <a:effectLst/>
              <a:latin typeface="Times New Roman" panose="02020603050405020304" pitchFamily="18" charset="0"/>
            </a:endParaRPr>
          </a:p>
          <a:p>
            <a:pPr>
              <a:buFontTx/>
              <a:buChar char="-"/>
            </a:pPr>
            <a:endParaRPr lang="pt-BR" dirty="0"/>
          </a:p>
          <a:p>
            <a:pPr>
              <a:buFontTx/>
              <a:buChar char="-"/>
            </a:pPr>
            <a:endParaRPr lang="pt-BR" dirty="0"/>
          </a:p>
        </p:txBody>
      </p:sp>
    </p:spTree>
    <p:extLst>
      <p:ext uri="{BB962C8B-B14F-4D97-AF65-F5344CB8AC3E}">
        <p14:creationId xmlns:p14="http://schemas.microsoft.com/office/powerpoint/2010/main" val="866259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lstStyle/>
          <a:p>
            <a:endParaRPr lang="pt-BR" b="0" i="0" dirty="0">
              <a:solidFill>
                <a:srgbClr val="000000"/>
              </a:solidFill>
              <a:effectLst/>
              <a:latin typeface="Times New Roman" panose="02020603050405020304" pitchFamily="18" charset="0"/>
            </a:endParaRPr>
          </a:p>
          <a:p>
            <a:r>
              <a:rPr lang="pt-BR" b="0" i="0" dirty="0">
                <a:solidFill>
                  <a:srgbClr val="000000"/>
                </a:solidFill>
                <a:effectLst/>
                <a:latin typeface="Times New Roman" panose="02020603050405020304" pitchFamily="18" charset="0"/>
              </a:rPr>
              <a:t>Capacidade de direito (genérica, gozo): “Toda pessoa é capaz de direitos e deveres na ordem civil” (art. 1º)</a:t>
            </a:r>
          </a:p>
          <a:p>
            <a:r>
              <a:rPr lang="pt-BR" dirty="0">
                <a:solidFill>
                  <a:srgbClr val="000000"/>
                </a:solidFill>
                <a:latin typeface="Times New Roman" panose="02020603050405020304" pitchFamily="18" charset="0"/>
              </a:rPr>
              <a:t>Capacidade de fato (exercício): absolutamente incapaz, relativamente incapaz e capaz</a:t>
            </a:r>
          </a:p>
          <a:p>
            <a:r>
              <a:rPr lang="pt-BR" dirty="0">
                <a:solidFill>
                  <a:srgbClr val="000000"/>
                </a:solidFill>
                <a:latin typeface="Times New Roman" panose="02020603050405020304" pitchFamily="18" charset="0"/>
              </a:rPr>
              <a:t>Legitimidade, legitimação ou capacidade específica</a:t>
            </a:r>
          </a:p>
          <a:p>
            <a:endParaRPr lang="pt-BR" dirty="0">
              <a:solidFill>
                <a:srgbClr val="000000"/>
              </a:solidFill>
              <a:latin typeface="Times New Roman" panose="02020603050405020304" pitchFamily="18" charset="0"/>
            </a:endParaRPr>
          </a:p>
          <a:p>
            <a:endParaRPr lang="pt-BR" dirty="0"/>
          </a:p>
          <a:p>
            <a:endParaRPr lang="pt-BR" dirty="0"/>
          </a:p>
        </p:txBody>
      </p:sp>
    </p:spTree>
    <p:extLst>
      <p:ext uri="{BB962C8B-B14F-4D97-AF65-F5344CB8AC3E}">
        <p14:creationId xmlns:p14="http://schemas.microsoft.com/office/powerpoint/2010/main" val="12732154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privacidade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lgn="l"/>
            <a:r>
              <a:rPr lang="pt-BR" b="0" i="0" dirty="0">
                <a:solidFill>
                  <a:srgbClr val="000000"/>
                </a:solidFill>
                <a:effectLst/>
                <a:latin typeface="Times New Roman" panose="02020603050405020304" pitchFamily="18" charset="0"/>
              </a:rPr>
              <a:t>Direito ao esquecimento: já foi admitido pelo STJ, mas o STF não acatou a tese: </a:t>
            </a:r>
            <a:r>
              <a:rPr lang="pt-BR" b="0" i="0" dirty="0">
                <a:solidFill>
                  <a:srgbClr val="333333"/>
                </a:solidFill>
                <a:effectLst/>
                <a:latin typeface="Roboto" panose="02000000000000000000" pitchFamily="2" charset="0"/>
              </a:rPr>
              <a:t>É incompatível com a Constituição a ideia de um direito ao esquecimento, assim entendido como o poder de obstar, em razão da passagem do tempo, a divulgação de fatos ou dados verídicos e licitamente obtidos e publicados em meios de comunicação social analógicos ou digitais. Eventuais excessos ou abusos no exercício da liberdade de expressão e de informação devem ser analisados caso a caso, a partir dos parâmetros constitucionais – especialmente os relativos à proteção da honra, da imagem, da privacidade e da personalidade em geral – e as expressas e específicas previsões legais nos âmbitos penal e cível. STF. Plenário. RE 1010606/RJ, Rel. Min. Dias Toffoli, julgado em 11/2/2021 (Repercussão Geral – Tema 786) (Info 1005).</a:t>
            </a:r>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1785080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16. Toda pessoa tem direito ao nome, nele compreendidos o prenome e o sobrenome.</a:t>
            </a:r>
          </a:p>
          <a:p>
            <a:pPr algn="l"/>
            <a:r>
              <a:rPr lang="pt-BR" b="0" i="0" dirty="0">
                <a:solidFill>
                  <a:srgbClr val="000000"/>
                </a:solidFill>
                <a:effectLst/>
                <a:latin typeface="Times New Roman" panose="02020603050405020304" pitchFamily="18" charset="0"/>
              </a:rPr>
              <a:t>Art. 17. O nome da pessoa não pode ser empregado por outrem em publicações ou representações que a exponham ao desprezo público, ainda quando não haja intenção difamatória.</a:t>
            </a:r>
          </a:p>
          <a:p>
            <a:pPr algn="l"/>
            <a:r>
              <a:rPr lang="pt-BR" b="0" i="0" dirty="0">
                <a:solidFill>
                  <a:srgbClr val="000000"/>
                </a:solidFill>
                <a:effectLst/>
                <a:latin typeface="Times New Roman" panose="02020603050405020304" pitchFamily="18" charset="0"/>
              </a:rPr>
              <a:t>Art. 18. Sem autorização, não se pode usar o nome alheio em propaganda comercial.</a:t>
            </a:r>
          </a:p>
          <a:p>
            <a:pPr algn="l"/>
            <a:r>
              <a:rPr lang="pt-BR" b="0" i="0" dirty="0">
                <a:solidFill>
                  <a:srgbClr val="000000"/>
                </a:solidFill>
                <a:effectLst/>
                <a:latin typeface="Times New Roman" panose="02020603050405020304" pitchFamily="18" charset="0"/>
              </a:rPr>
              <a:t>Art. 19. O pseudônimo adotado para atividades lícitas goza da proteção que se dá ao nome.</a:t>
            </a:r>
          </a:p>
          <a:p>
            <a:pPr marL="0" indent="0">
              <a:buNone/>
            </a:pPr>
            <a:endParaRPr lang="pt-BR" dirty="0"/>
          </a:p>
        </p:txBody>
      </p:sp>
    </p:spTree>
    <p:extLst>
      <p:ext uri="{BB962C8B-B14F-4D97-AF65-F5344CB8AC3E}">
        <p14:creationId xmlns:p14="http://schemas.microsoft.com/office/powerpoint/2010/main" val="27102915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a:bodyPr>
          <a:lstStyle/>
          <a:p>
            <a:pPr algn="l"/>
            <a:r>
              <a:rPr lang="pt-BR" b="0" i="0" dirty="0">
                <a:solidFill>
                  <a:srgbClr val="000000"/>
                </a:solidFill>
                <a:effectLst/>
                <a:latin typeface="Times New Roman" panose="02020603050405020304" pitchFamily="18" charset="0"/>
              </a:rPr>
              <a:t>Princípio da imutabilidade relativa do nome</a:t>
            </a:r>
          </a:p>
          <a:p>
            <a:pPr algn="just"/>
            <a:r>
              <a:rPr lang="pt-BR" b="0" i="0" dirty="0">
                <a:solidFill>
                  <a:srgbClr val="000000"/>
                </a:solidFill>
                <a:effectLst/>
                <a:latin typeface="Arial" panose="020B0604020202020204" pitchFamily="34" charset="0"/>
              </a:rPr>
              <a:t>Art. 56. O interessado, no primeiro ano após ter atingido a maioridade civil, poderá, pessoalmente ou por procurador bastante, alterar o nome, desde que não prejudique os apelidos de família, averbando-se a alteração que será publicada pela imprensa.                   </a:t>
            </a:r>
            <a:r>
              <a:rPr lang="pt-BR" b="0" i="0" dirty="0">
                <a:solidFill>
                  <a:srgbClr val="000000"/>
                </a:solidFill>
                <a:effectLst/>
                <a:latin typeface="Arial" panose="020B0604020202020204" pitchFamily="34" charset="0"/>
                <a:hlinkClick r:id="rId2"/>
              </a:rPr>
              <a:t>(Renumerado do art. 57, pela Lei nº 6.216, de 1975).</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Art. 57.  A alteração posterior de nome, somente por exceção e motivadamente, após audiência do Ministério Público, será permitida por sentença do juiz a que estiver sujeito o registro, arquivando-se o mandado e publicando-se a alteração pela imprensa, ressalvada a hipótese do art. 110 desta Lei.               </a:t>
            </a:r>
            <a:r>
              <a:rPr lang="pt-BR" sz="1800" b="0" i="0" dirty="0">
                <a:solidFill>
                  <a:srgbClr val="000000"/>
                </a:solidFill>
                <a:effectLst/>
                <a:latin typeface="Arial" panose="020B0604020202020204" pitchFamily="34" charset="0"/>
                <a:hlinkClick r:id="rId3"/>
              </a:rPr>
              <a:t>(Redação dada pela Lei nº 12.100, de 2009).</a:t>
            </a:r>
            <a:endParaRPr lang="pt-BR" b="0" i="0" dirty="0">
              <a:solidFill>
                <a:srgbClr val="000000"/>
              </a:solidFill>
              <a:effectLst/>
              <a:latin typeface="Arial" panose="020B0604020202020204" pitchFamily="34" charset="0"/>
            </a:endParaRPr>
          </a:p>
          <a:p>
            <a:pPr algn="l"/>
            <a:endParaRPr lang="pt-BR" b="0" i="0" dirty="0">
              <a:solidFill>
                <a:srgbClr val="000000"/>
              </a:solidFill>
              <a:effectLst/>
              <a:latin typeface="Times New Roman" panose="02020603050405020304" pitchFamily="18" charset="0"/>
            </a:endParaRPr>
          </a:p>
          <a:p>
            <a:pPr marL="0" indent="0">
              <a:buNone/>
            </a:pPr>
            <a:endParaRPr lang="pt-BR" dirty="0"/>
          </a:p>
        </p:txBody>
      </p:sp>
    </p:spTree>
    <p:extLst>
      <p:ext uri="{BB962C8B-B14F-4D97-AF65-F5344CB8AC3E}">
        <p14:creationId xmlns:p14="http://schemas.microsoft.com/office/powerpoint/2010/main" val="41994736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NOME: CAPÍTULO XVII DAS </a:t>
            </a:r>
            <a:r>
              <a:rPr lang="pt-BR" dirty="0" err="1"/>
              <a:t>NeSCGJ</a:t>
            </a:r>
            <a:r>
              <a:rPr lang="pt-BR" dirty="0"/>
              <a:t>/SP</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7500" lnSpcReduction="20000"/>
          </a:bodyPr>
          <a:lstStyle/>
          <a:p>
            <a:pPr algn="l"/>
            <a:r>
              <a:rPr lang="pt-BR" dirty="0"/>
              <a:t>33. O Oficial deverá evitar os registros suscetíveis de expor a ridículo seus portadores, e, se houver insistência do interessado, submeter o caso ao Juiz Corregedor Permanente, independente da cobrança de quaisquer emolumentos.630 33.1. Os Oficiais de Registro Civil poderão orientar os pais acerca da conveniência de acrescer mais de um sobrenome ao prenome dos filhos, a fim de se evitar prejuízos à pessoa em razão da homonímia. 631 33.2. Poderão ser adotados sobrenomes do pai, da mãe ou de ambos, em qualquer ordem, permitida intercalação. 632 33.3. No caso de gêmeos, o Oficial deverá declarar no assento especial de cada um a ordem do nascimento. Os gêmeos que tiverem prenome igual deverão ser inscritos com duplo prenome ou nome completo diverso, de modo que possam distinguir-se.633 33.4. A mesma regra será aplicada aos irmãos a que se pretende dar o mesmo prenome.634 34. A mudança de nome, após o decurso do prazo de um ano da maioridade civil, está sujeita à apreciação judicial, arquivando-se o mandado ou procedimento extrajudicial, e publicando-se a alteração pela imprensa. 635 34.1. Entende-se como publicação pela imprensa aquela feita da própria sentença, nela devendo ser mencionados o nome constante do registro e aquele que passa a ser adotado por força da decisão.636</a:t>
            </a:r>
          </a:p>
        </p:txBody>
      </p:sp>
    </p:spTree>
    <p:extLst>
      <p:ext uri="{BB962C8B-B14F-4D97-AF65-F5344CB8AC3E}">
        <p14:creationId xmlns:p14="http://schemas.microsoft.com/office/powerpoint/2010/main" val="37431601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0000" lnSpcReduction="20000"/>
          </a:bodyPr>
          <a:lstStyle/>
          <a:p>
            <a:pPr algn="l"/>
            <a:r>
              <a:rPr lang="pt-BR" dirty="0"/>
              <a:t>35. O registrado, no primeiro ano após ter atingido a maioridade civil e independentemente de justo motivo, nos termos do art. 56 da Lei 6.015/73, poderá, pessoalmente ou por procurador bastante, requerer a alteração de seu nome em seu registro de nascimento perante o Oficial de Registro Civil das Pessoas Naturais detentor do assento ou aquele que melhor convier ao requerente, sendo que neste último caso deverá ser encaminhado ao oficial competente, às expensas do requerente, por meio da Central de Informações do Registro Civil (CRC), sem a necessidade de audiência do Ministério Público e autorização do Juiz Corregedor Permanente. 63 36. Os prenomes são definitivos e somente serão admitidas retificações e alterações nos seguintes casos: 642 a) evidente erro gráfico; b) alteração imotivada do art. 56 da Lei 6.015/73; c) alteração de nome de pessoa transgênero; d) exposição de seus portadores ao ridículo, e) substituições ou acréscimos de apelidos públicos notórios; e f) alterações em razão de proteção à testemunha. 36.1. Será imprescindível decisão judicial nos casos das letras “d”, “e” e “f” do item 36. 64 Nos casos de diagnóstico de Anomalias de Diferenciação Sexual – ADS em recém-nascidos, o Registrador deverá lançar no registro de nascimento o sexo como ignorado, conforme constatação médica lançada na Declaração de Nascido Vivo – DNV. 37.1.1. O declarante do registro poderá escolher prenome neutro, masculino ou feminino. 37.1.2. Enquanto o registrado for menor, qualquer um dos representantes legais poderá requerer ao registrador a averbação do sexo que predominou, apresentando para tanto laudo firmado por médico com a indicação da inscrição no Conselho Regional de Medicina. Nesta averbação poderá também ser alterado o prenome, para adequá-lo ao sexo do registrado.</a:t>
            </a:r>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3042492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 JURISPRUDÊNCIA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algn="l"/>
            <a:r>
              <a:rPr lang="pt-BR" b="0" i="0" dirty="0">
                <a:solidFill>
                  <a:srgbClr val="000000"/>
                </a:solidFill>
                <a:effectLst/>
                <a:latin typeface="Times New Roman" panose="02020603050405020304" pitchFamily="18" charset="0"/>
              </a:rPr>
              <a:t>O mero desejo pessoal não é motivo justificável para a alteração do prenome</a:t>
            </a:r>
          </a:p>
          <a:p>
            <a:pPr algn="l"/>
            <a:r>
              <a:rPr lang="pt-BR" b="0" i="0" dirty="0">
                <a:solidFill>
                  <a:srgbClr val="000000"/>
                </a:solidFill>
                <a:effectLst/>
                <a:latin typeface="Times New Roman" panose="02020603050405020304" pitchFamily="18" charset="0"/>
              </a:rPr>
              <a:t>É admissível a exclusão de prenome da criança na hipótese em que o pai informou, perante o cartório de registro civil, nome diferente daquele que havia sido consensualmente escolhido pelos genitores</a:t>
            </a:r>
          </a:p>
          <a:p>
            <a:pPr algn="l"/>
            <a:r>
              <a:rPr lang="pt-BR" b="0" i="0" dirty="0">
                <a:solidFill>
                  <a:srgbClr val="000000"/>
                </a:solidFill>
                <a:effectLst/>
                <a:latin typeface="Times New Roman" panose="02020603050405020304" pitchFamily="18" charset="0"/>
              </a:rPr>
              <a:t>É admissível o retorno ao nome de solteiro do cônjuge ainda na constância do vínculo conjugal</a:t>
            </a:r>
          </a:p>
          <a:p>
            <a:pPr algn="l"/>
            <a:r>
              <a:rPr lang="pt-BR" b="0" i="0" dirty="0">
                <a:solidFill>
                  <a:srgbClr val="000000"/>
                </a:solidFill>
                <a:effectLst/>
                <a:latin typeface="Times New Roman" panose="02020603050405020304" pitchFamily="18" charset="0"/>
              </a:rPr>
              <a:t>É possível a retificação do registro civil para acréscimo do segundo patronímico do marido ao nome da mulher durante a convivência matrimonial</a:t>
            </a:r>
          </a:p>
          <a:p>
            <a:pPr algn="l"/>
            <a:r>
              <a:rPr lang="pt-BR" b="0" i="0" dirty="0">
                <a:solidFill>
                  <a:srgbClr val="000000"/>
                </a:solidFill>
                <a:effectLst/>
                <a:latin typeface="Times New Roman" panose="02020603050405020304" pitchFamily="18" charset="0"/>
              </a:rPr>
              <a:t>É permitido incluir ao seu nome o sobrenome do outro, ainda que após a data da celebração do casamento. Vale ressaltar, no entanto, que esse acréscimo terá que ser feito por intermédio da ação de retificação de registros públicos, nos termos dos </a:t>
            </a:r>
            <a:r>
              <a:rPr lang="pt-BR" b="0" i="0" dirty="0" err="1">
                <a:solidFill>
                  <a:srgbClr val="000000"/>
                </a:solidFill>
                <a:effectLst/>
                <a:latin typeface="Times New Roman" panose="02020603050405020304" pitchFamily="18" charset="0"/>
              </a:rPr>
              <a:t>arts</a:t>
            </a:r>
            <a:r>
              <a:rPr lang="pt-BR" b="0" i="0" dirty="0">
                <a:solidFill>
                  <a:srgbClr val="000000"/>
                </a:solidFill>
                <a:effectLst/>
                <a:latin typeface="Times New Roman" panose="02020603050405020304" pitchFamily="18" charset="0"/>
              </a:rPr>
              <a:t>. 57 e 109 da Lei de Registros Públicos (Lei nº 6.015/1973). Assim, não será possível a alteração pela via administrativa, mas somente em juízo.</a:t>
            </a:r>
          </a:p>
          <a:p>
            <a:pPr algn="l"/>
            <a:r>
              <a:rPr lang="pt-BR" b="0" i="0" dirty="0">
                <a:solidFill>
                  <a:srgbClr val="000000"/>
                </a:solidFill>
                <a:effectLst/>
                <a:latin typeface="Times New Roman" panose="02020603050405020304" pitchFamily="18" charset="0"/>
              </a:rPr>
              <a:t>Possibilidade de voltar o nome de solteira após a morte do marido</a:t>
            </a:r>
          </a:p>
          <a:p>
            <a:pPr algn="l"/>
            <a:r>
              <a:rPr lang="pt-BR" b="0" i="0" dirty="0">
                <a:solidFill>
                  <a:srgbClr val="000000"/>
                </a:solidFill>
                <a:effectLst/>
                <a:latin typeface="Times New Roman" panose="02020603050405020304" pitchFamily="18" charset="0"/>
              </a:rPr>
              <a:t>Transgênero pode alterar seu prenome e gênero no registro civil mesmo sem fazer cirurgia de transgenitalização e mesmo sem autorização judicial</a:t>
            </a:r>
          </a:p>
          <a:p>
            <a:pPr marL="0" indent="0">
              <a:buNone/>
            </a:pPr>
            <a:endParaRPr lang="pt-BR" dirty="0"/>
          </a:p>
        </p:txBody>
      </p:sp>
    </p:spTree>
    <p:extLst>
      <p:ext uri="{BB962C8B-B14F-4D97-AF65-F5344CB8AC3E}">
        <p14:creationId xmlns:p14="http://schemas.microsoft.com/office/powerpoint/2010/main" val="7923863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 JURISPRUDÊNCIA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lgn="l"/>
            <a:r>
              <a:rPr lang="pt-BR" b="0" i="0" dirty="0">
                <a:solidFill>
                  <a:srgbClr val="000000"/>
                </a:solidFill>
                <a:effectLst/>
                <a:latin typeface="Times New Roman" panose="02020603050405020304" pitchFamily="18" charset="0"/>
              </a:rPr>
              <a:t>É possível a alteração de registro civil após aquisição de dupla cidadania para não sofrer transtornos no outro país, desde que não cause prejuízo a terceiros</a:t>
            </a:r>
          </a:p>
          <a:p>
            <a:pPr algn="l"/>
            <a:r>
              <a:rPr lang="pt-BR" b="0" i="0" dirty="0">
                <a:solidFill>
                  <a:srgbClr val="333333"/>
                </a:solidFill>
                <a:effectLst/>
                <a:latin typeface="Roboto" panose="02000000000000000000" pitchFamily="2" charset="0"/>
              </a:rPr>
              <a:t>É direito subjetivo da pessoa retificar seu patronímico no registro de nascimento de seus filhos após divórcio.</a:t>
            </a:r>
            <a:endParaRPr lang="pt-BR" dirty="0">
              <a:solidFill>
                <a:srgbClr val="000000"/>
              </a:solidFill>
              <a:latin typeface="Times New Roman" panose="02020603050405020304" pitchFamily="18" charset="0"/>
            </a:endParaRPr>
          </a:p>
          <a:p>
            <a:pPr algn="l"/>
            <a:r>
              <a:rPr lang="pt-BR" dirty="0">
                <a:solidFill>
                  <a:srgbClr val="000000"/>
                </a:solidFill>
                <a:latin typeface="Times New Roman" panose="02020603050405020304" pitchFamily="18" charset="0"/>
              </a:rPr>
              <a:t>O</a:t>
            </a:r>
            <a:r>
              <a:rPr lang="pt-BR" b="0" i="0" dirty="0">
                <a:solidFill>
                  <a:srgbClr val="000000"/>
                </a:solidFill>
                <a:effectLst/>
                <a:latin typeface="Times New Roman" panose="02020603050405020304" pitchFamily="18" charset="0"/>
              </a:rPr>
              <a:t> direito da pessoa de portar um nome que não lhe remeta às angústias decorrentes do abandono paterno e, especialmente, corresponda à sua realidade familiar, sobrepõe-se ao interesse público de imutabilidade do nome, já excepcionado pela própria Lei de Registros Públicos.</a:t>
            </a:r>
          </a:p>
          <a:p>
            <a:pPr algn="l"/>
            <a:r>
              <a:rPr lang="pt-BR" b="0" i="0" dirty="0">
                <a:solidFill>
                  <a:srgbClr val="333333"/>
                </a:solidFill>
                <a:effectLst/>
                <a:latin typeface="Roboto" panose="02000000000000000000" pitchFamily="2" charset="0"/>
              </a:rPr>
              <a:t>É possível alterar o registro de nascimento para nele fazer constar o nome de solteira da genitora, excluindo o patronímico do </a:t>
            </a:r>
            <a:r>
              <a:rPr lang="pt-BR" b="0" i="0" dirty="0" err="1">
                <a:solidFill>
                  <a:srgbClr val="333333"/>
                </a:solidFill>
                <a:effectLst/>
                <a:latin typeface="Roboto" panose="02000000000000000000" pitchFamily="2" charset="0"/>
              </a:rPr>
              <a:t>ex-padrasto</a:t>
            </a:r>
            <a:r>
              <a:rPr lang="pt-BR" b="0" i="0" dirty="0">
                <a:solidFill>
                  <a:srgbClr val="333333"/>
                </a:solidFill>
                <a:effectLst/>
                <a:latin typeface="Roboto" panose="02000000000000000000" pitchFamily="2" charset="0"/>
              </a:rPr>
              <a:t>.</a:t>
            </a:r>
            <a:endParaRPr lang="pt-BR" b="0" i="0" dirty="0">
              <a:solidFill>
                <a:srgbClr val="000000"/>
              </a:solidFill>
              <a:effectLst/>
              <a:latin typeface="Times New Roman" panose="02020603050405020304" pitchFamily="18" charset="0"/>
            </a:endParaRPr>
          </a:p>
          <a:p>
            <a:pPr algn="l"/>
            <a:endParaRPr lang="pt-BR" dirty="0"/>
          </a:p>
        </p:txBody>
      </p:sp>
    </p:spTree>
    <p:extLst>
      <p:ext uri="{BB962C8B-B14F-4D97-AF65-F5344CB8AC3E}">
        <p14:creationId xmlns:p14="http://schemas.microsoft.com/office/powerpoint/2010/main" val="1310154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85000" lnSpcReduction="20000"/>
          </a:bodyPr>
          <a:lstStyle/>
          <a:p>
            <a:pPr marL="0" indent="0" algn="l">
              <a:buNone/>
            </a:pPr>
            <a:endParaRPr lang="pt-BR" dirty="0"/>
          </a:p>
          <a:p>
            <a:pPr algn="l"/>
            <a:r>
              <a:rPr lang="pt-BR" dirty="0"/>
              <a:t>Ente jurídico invisível com capacidade jurídica: distinção com entes despersonalizados</a:t>
            </a:r>
          </a:p>
          <a:p>
            <a:pPr algn="l"/>
            <a:endParaRPr lang="pt-BR" dirty="0"/>
          </a:p>
          <a:p>
            <a:pPr algn="l"/>
            <a:r>
              <a:rPr lang="pt-BR" dirty="0"/>
              <a:t>Teorias:  realidade (teoria do órgão – </a:t>
            </a:r>
            <a:r>
              <a:rPr lang="pt-BR" dirty="0" err="1"/>
              <a:t>presentação</a:t>
            </a:r>
            <a:r>
              <a:rPr lang="pt-BR" dirty="0"/>
              <a:t>) x ficção</a:t>
            </a:r>
          </a:p>
          <a:p>
            <a:pPr algn="l"/>
            <a:endParaRPr lang="pt-BR" dirty="0"/>
          </a:p>
          <a:p>
            <a:pPr algn="l"/>
            <a:r>
              <a:rPr lang="pt-BR" dirty="0"/>
              <a:t>Pressupostos (Elias, Costa-Neto) vontade humana, previsão legal, licitude do objeto</a:t>
            </a:r>
          </a:p>
          <a:p>
            <a:pPr algn="l"/>
            <a:endParaRPr lang="pt-BR" dirty="0"/>
          </a:p>
          <a:p>
            <a:pPr algn="l"/>
            <a:r>
              <a:rPr lang="pt-BR" dirty="0"/>
              <a:t>Elementos (Paulo </a:t>
            </a:r>
            <a:r>
              <a:rPr lang="pt-BR" dirty="0" err="1"/>
              <a:t>Lôbo</a:t>
            </a:r>
            <a:r>
              <a:rPr lang="pt-BR" dirty="0"/>
              <a:t>): capacidade jurídica autônoma; autonomia patrimonial; limitação de responsabilidade; reconhecimento estatal</a:t>
            </a:r>
          </a:p>
          <a:p>
            <a:pPr algn="l"/>
            <a:endParaRPr lang="pt-BR" dirty="0"/>
          </a:p>
          <a:p>
            <a:pPr algn="l"/>
            <a:endParaRPr lang="pt-BR" dirty="0"/>
          </a:p>
        </p:txBody>
      </p:sp>
    </p:spTree>
    <p:extLst>
      <p:ext uri="{BB962C8B-B14F-4D97-AF65-F5344CB8AC3E}">
        <p14:creationId xmlns:p14="http://schemas.microsoft.com/office/powerpoint/2010/main" val="869454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7500" lnSpcReduction="20000"/>
          </a:bodyPr>
          <a:lstStyle/>
          <a:p>
            <a:pPr marL="0" indent="0" algn="l">
              <a:buNone/>
            </a:pPr>
            <a:endParaRPr lang="pt-BR" dirty="0"/>
          </a:p>
          <a:p>
            <a:pPr algn="l"/>
            <a:r>
              <a:rPr lang="pt-BR" dirty="0"/>
              <a:t>Espécies: direito público e direito privado</a:t>
            </a:r>
          </a:p>
          <a:p>
            <a:pPr algn="l"/>
            <a:endParaRPr lang="pt-BR" dirty="0"/>
          </a:p>
          <a:p>
            <a:pPr algn="l"/>
            <a:r>
              <a:rPr lang="pt-BR" dirty="0"/>
              <a:t>Espécies de direito privado (obs. </a:t>
            </a:r>
            <a:r>
              <a:rPr lang="pt-BR" dirty="0" err="1"/>
              <a:t>Eireli</a:t>
            </a:r>
            <a:r>
              <a:rPr lang="pt-BR" dirty="0"/>
              <a:t> foi extinta):</a:t>
            </a:r>
          </a:p>
          <a:p>
            <a:pPr marL="457200" indent="-457200" algn="l">
              <a:buAutoNum type="arabicPeriod"/>
            </a:pPr>
            <a:r>
              <a:rPr lang="pt-BR" dirty="0"/>
              <a:t>Sociedade (visa ao lucro)</a:t>
            </a:r>
          </a:p>
          <a:p>
            <a:pPr marL="457200" indent="-457200" algn="l">
              <a:buAutoNum type="arabicPeriod"/>
            </a:pPr>
            <a:r>
              <a:rPr lang="pt-BR" dirty="0"/>
              <a:t>Fundação (universalidade de bens afetados. Obs. fundação autárquica é pessoa jurídica de direito público)</a:t>
            </a:r>
          </a:p>
          <a:p>
            <a:pPr marL="457200" indent="-457200" algn="l">
              <a:buAutoNum type="arabicPeriod"/>
            </a:pPr>
            <a:r>
              <a:rPr lang="pt-BR" dirty="0"/>
              <a:t>Associação</a:t>
            </a:r>
          </a:p>
          <a:p>
            <a:pPr marL="457200" indent="-457200" algn="l">
              <a:buAutoNum type="arabicPeriod"/>
            </a:pPr>
            <a:r>
              <a:rPr lang="pt-BR" dirty="0"/>
              <a:t>Partido político</a:t>
            </a:r>
          </a:p>
          <a:p>
            <a:pPr marL="457200" indent="-457200" algn="l">
              <a:buAutoNum type="arabicPeriod"/>
            </a:pPr>
            <a:r>
              <a:rPr lang="pt-BR" dirty="0"/>
              <a:t>Entidade religiosa</a:t>
            </a:r>
          </a:p>
          <a:p>
            <a:pPr marL="457200" indent="-457200" algn="l">
              <a:buAutoNum type="arabicPeriod"/>
            </a:pPr>
            <a:endParaRPr lang="pt-BR" dirty="0"/>
          </a:p>
          <a:p>
            <a:pPr marL="457200" indent="-457200" algn="l">
              <a:buAutoNum type="arabicPeriod"/>
            </a:pPr>
            <a:endParaRPr lang="pt-BR" dirty="0"/>
          </a:p>
          <a:p>
            <a:pPr marL="457200" indent="-457200" algn="l">
              <a:buAutoNum type="arabicPeriod"/>
            </a:pPr>
            <a:endParaRPr lang="pt-BR" dirty="0"/>
          </a:p>
          <a:p>
            <a:pPr marL="457200" indent="-457200" algn="l">
              <a:buAutoNum type="arabicPeriod"/>
            </a:pPr>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19018581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lnSpcReduction="10000"/>
          </a:bodyPr>
          <a:lstStyle/>
          <a:p>
            <a:pPr marL="0" indent="0" algn="l">
              <a:buNone/>
            </a:pPr>
            <a:endParaRPr lang="pt-BR" dirty="0"/>
          </a:p>
          <a:p>
            <a:pPr algn="l"/>
            <a:r>
              <a:rPr lang="pt-BR" dirty="0"/>
              <a:t>Universalidade de pessoas x universalidade de bens – dicotomia superada com </a:t>
            </a:r>
            <a:r>
              <a:rPr lang="pt-BR" dirty="0" err="1"/>
              <a:t>Eireli</a:t>
            </a:r>
            <a:r>
              <a:rPr lang="pt-BR" dirty="0"/>
              <a:t> e sociedades unipessoais?</a:t>
            </a:r>
          </a:p>
          <a:p>
            <a:pPr algn="l"/>
            <a:endParaRPr lang="pt-BR" dirty="0"/>
          </a:p>
          <a:p>
            <a:pPr algn="l"/>
            <a:r>
              <a:rPr lang="pt-BR" dirty="0"/>
              <a:t>Início da pessoa jurídica: contrato social (ou estatuto social) + registro (RCPJ, OAB ou Junta)</a:t>
            </a:r>
          </a:p>
          <a:p>
            <a:pPr algn="l"/>
            <a:endParaRPr lang="pt-BR" dirty="0"/>
          </a:p>
          <a:p>
            <a:pPr algn="l"/>
            <a:r>
              <a:rPr lang="pt-BR" dirty="0"/>
              <a:t>Partidos políticos e sindicatos: registro posterior no TSE e no Ministério</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165020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 – início da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lstStyle/>
          <a:p>
            <a:r>
              <a:rPr lang="pt-BR" b="0" i="0" dirty="0">
                <a:solidFill>
                  <a:srgbClr val="000000"/>
                </a:solidFill>
                <a:effectLst/>
                <a:latin typeface="Times New Roman" panose="02020603050405020304" pitchFamily="18" charset="0"/>
              </a:rPr>
              <a:t>“A personalidade civil da pessoa começa do nascimento com vida; mas a lei põe a salvo, desde a concepção, os direitos do nascituro” (art. 2º)</a:t>
            </a:r>
          </a:p>
          <a:p>
            <a:r>
              <a:rPr lang="pt-BR" dirty="0">
                <a:solidFill>
                  <a:srgbClr val="000000"/>
                </a:solidFill>
                <a:latin typeface="Times New Roman" panose="02020603050405020304" pitchFamily="18" charset="0"/>
              </a:rPr>
              <a:t>Teorias sobre o início da personalidade: (a) natalista; (b) </a:t>
            </a:r>
            <a:r>
              <a:rPr lang="pt-BR" dirty="0" err="1">
                <a:solidFill>
                  <a:srgbClr val="000000"/>
                </a:solidFill>
                <a:latin typeface="Times New Roman" panose="02020603050405020304" pitchFamily="18" charset="0"/>
              </a:rPr>
              <a:t>concepcionista</a:t>
            </a:r>
            <a:r>
              <a:rPr lang="pt-BR" dirty="0">
                <a:solidFill>
                  <a:srgbClr val="000000"/>
                </a:solidFill>
                <a:latin typeface="Times New Roman" panose="02020603050405020304" pitchFamily="18" charset="0"/>
              </a:rPr>
              <a:t>; (c) personalidade condicional do nascituro</a:t>
            </a:r>
          </a:p>
          <a:p>
            <a:endParaRPr lang="pt-BR" dirty="0"/>
          </a:p>
          <a:p>
            <a:endParaRPr lang="pt-BR" dirty="0"/>
          </a:p>
        </p:txBody>
      </p:sp>
    </p:spTree>
    <p:extLst>
      <p:ext uri="{BB962C8B-B14F-4D97-AF65-F5344CB8AC3E}">
        <p14:creationId xmlns:p14="http://schemas.microsoft.com/office/powerpoint/2010/main" val="22259387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r>
              <a:rPr lang="pt-BR" dirty="0"/>
              <a:t>Formalidades: escritura pública para os atos constitutivos?</a:t>
            </a:r>
          </a:p>
          <a:p>
            <a:endParaRPr lang="pt-BR" dirty="0"/>
          </a:p>
          <a:p>
            <a:r>
              <a:rPr lang="pt-BR" dirty="0"/>
              <a:t>Necessidade de autorização estatal?</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29745076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lnSpcReduction="10000"/>
          </a:bodyPr>
          <a:lstStyle/>
          <a:p>
            <a:pPr marL="0" indent="0" algn="l">
              <a:buNone/>
            </a:pPr>
            <a:endParaRPr lang="pt-BR" dirty="0"/>
          </a:p>
          <a:p>
            <a:r>
              <a:rPr lang="pt-BR" dirty="0"/>
              <a:t>Desconsideração da personalidade jurídica: teoria maior (CC/02) x teoria menor (CDC, responsabilidade ambiental, responsabilidade trabalhista)</a:t>
            </a:r>
          </a:p>
          <a:p>
            <a:endParaRPr lang="pt-BR" dirty="0"/>
          </a:p>
          <a:p>
            <a:r>
              <a:rPr lang="pt-BR" dirty="0"/>
              <a:t>Desvio de finalidade x confusão patrimonial</a:t>
            </a:r>
          </a:p>
          <a:p>
            <a:endParaRPr lang="pt-BR" dirty="0"/>
          </a:p>
          <a:p>
            <a:r>
              <a:rPr lang="pt-BR" dirty="0"/>
              <a:t>Aspectos processuais: incidente, necessidade de citação, suspensão dos autos, impossibilidade de determinação de ofício, resolve-se por decisão interlocutória</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7113773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r>
              <a:rPr lang="pt-BR" dirty="0"/>
              <a:t>Extinção da pessoa jurídica</a:t>
            </a:r>
          </a:p>
          <a:p>
            <a:r>
              <a:rPr lang="pt-BR" dirty="0"/>
              <a:t>Três etapas:</a:t>
            </a:r>
          </a:p>
          <a:p>
            <a:pPr marL="457200" indent="-457200">
              <a:buAutoNum type="arabicParenR"/>
            </a:pPr>
            <a:r>
              <a:rPr lang="pt-BR" dirty="0"/>
              <a:t>Dissolução em sentido estrito (averba-se no registro)</a:t>
            </a:r>
          </a:p>
          <a:p>
            <a:pPr marL="457200" indent="-457200">
              <a:buAutoNum type="arabicParenR"/>
            </a:pPr>
            <a:r>
              <a:rPr lang="pt-BR" dirty="0"/>
              <a:t>Liquidação/partilha</a:t>
            </a:r>
          </a:p>
          <a:p>
            <a:pPr marL="457200" indent="-457200">
              <a:buAutoNum type="arabicParenR"/>
            </a:pPr>
            <a:r>
              <a:rPr lang="pt-BR" dirty="0"/>
              <a:t>Cancelamento (averba-se no registro)</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25736806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r>
              <a:rPr lang="pt-BR" dirty="0"/>
              <a:t>Extinção da pessoa jurídica</a:t>
            </a:r>
          </a:p>
          <a:p>
            <a:r>
              <a:rPr lang="pt-BR" dirty="0"/>
              <a:t>Três etapas:</a:t>
            </a:r>
          </a:p>
          <a:p>
            <a:pPr marL="457200" indent="-457200">
              <a:buAutoNum type="arabicParenR"/>
            </a:pPr>
            <a:r>
              <a:rPr lang="pt-BR" dirty="0"/>
              <a:t>Dissolução em sentido estrito (averba-se no registro)</a:t>
            </a:r>
          </a:p>
          <a:p>
            <a:pPr marL="457200" indent="-457200">
              <a:buAutoNum type="arabicParenR"/>
            </a:pPr>
            <a:r>
              <a:rPr lang="pt-BR" dirty="0"/>
              <a:t>Liquidação/partilha</a:t>
            </a:r>
          </a:p>
          <a:p>
            <a:pPr marL="457200" indent="-457200">
              <a:buAutoNum type="arabicParenR"/>
            </a:pPr>
            <a:r>
              <a:rPr lang="pt-BR" dirty="0"/>
              <a:t>Cancelamento (averba-se no registro)</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15208714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ASSOCIAÇÃO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pPr algn="l"/>
            <a:r>
              <a:rPr lang="pt-BR" dirty="0"/>
              <a:t>Reunião de pessoas sem fins econômicos (pode haver atividade lucrativa, mas sem distribuição de lucros)</a:t>
            </a:r>
          </a:p>
          <a:p>
            <a:pPr algn="l"/>
            <a:r>
              <a:rPr lang="pt-BR" dirty="0"/>
              <a:t>Igualdade entre associados da mesma categoria</a:t>
            </a:r>
          </a:p>
          <a:p>
            <a:pPr algn="l"/>
            <a:r>
              <a:rPr lang="pt-BR" dirty="0"/>
              <a:t>Vedação de arbitrariedades (exclusão por justa causa com ampla defesa)</a:t>
            </a:r>
          </a:p>
          <a:p>
            <a:pPr algn="l"/>
            <a:r>
              <a:rPr lang="pt-BR" dirty="0"/>
              <a:t>Qualidade de associado, em regra, não é transmissível</a:t>
            </a:r>
          </a:p>
          <a:p>
            <a:pPr algn="l"/>
            <a:r>
              <a:rPr lang="pt-BR" dirty="0"/>
              <a:t>Assembleia-geral: destituição e alteração do estatuto</a:t>
            </a:r>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42741736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ASSOCIAÇÃO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marL="0" indent="0" algn="l">
              <a:buNone/>
            </a:pPr>
            <a:endParaRPr lang="pt-BR" dirty="0"/>
          </a:p>
          <a:p>
            <a:pPr algn="l"/>
            <a:r>
              <a:rPr lang="pt-BR" dirty="0"/>
              <a:t>Direito da minoria (1/5) de convocar assembleia</a:t>
            </a:r>
          </a:p>
          <a:p>
            <a:pPr algn="l"/>
            <a:r>
              <a:rPr lang="pt-BR" dirty="0"/>
              <a:t>Destino da sobra patrimonial: não pode ser repartida entre os associados (exceto até o valor das contribuições, se houver previsão estatutária ou deliberação – controvérsia)</a:t>
            </a:r>
          </a:p>
          <a:p>
            <a:pPr algn="l"/>
            <a:r>
              <a:rPr lang="pt-BR" dirty="0"/>
              <a:t>Associação pode indeferir o ingresso de alguém; não, porém, sua saída (inclusive se houver contribuição pendente)</a:t>
            </a:r>
          </a:p>
          <a:p>
            <a:pPr algn="l"/>
            <a:r>
              <a:rPr lang="pt-BR" dirty="0"/>
              <a:t>Obs. Lei 14.193/21 permitiu que associação que exerça atividade futebolística seja considerada empresária e registrada na Junta Comercial (crítica: perde o caráter associativo, pois visa ao lucro)</a:t>
            </a:r>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2161624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FUNDAÇÃO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marL="0" indent="0" algn="l">
              <a:buNone/>
            </a:pPr>
            <a:endParaRPr lang="pt-BR" dirty="0"/>
          </a:p>
          <a:p>
            <a:pPr algn="l"/>
            <a:r>
              <a:rPr lang="pt-BR" dirty="0"/>
              <a:t>Patrimônio afetado a uma finalidade prevista no estatuto (</a:t>
            </a:r>
            <a:r>
              <a:rPr lang="pt-BR" i="1" dirty="0" err="1"/>
              <a:t>universitas</a:t>
            </a:r>
            <a:r>
              <a:rPr lang="pt-BR" i="1" dirty="0"/>
              <a:t> </a:t>
            </a:r>
            <a:r>
              <a:rPr lang="pt-BR" i="1" dirty="0" err="1"/>
              <a:t>bonorum</a:t>
            </a:r>
            <a:r>
              <a:rPr lang="pt-BR" i="1" dirty="0"/>
              <a:t> </a:t>
            </a:r>
            <a:r>
              <a:rPr lang="pt-BR" dirty="0"/>
              <a:t>– universalidade de bens x </a:t>
            </a:r>
            <a:r>
              <a:rPr lang="pt-BR" i="1" dirty="0" err="1"/>
              <a:t>universitas</a:t>
            </a:r>
            <a:r>
              <a:rPr lang="pt-BR" i="1" dirty="0"/>
              <a:t> </a:t>
            </a:r>
            <a:r>
              <a:rPr lang="pt-BR" i="1" dirty="0" err="1"/>
              <a:t>personarum</a:t>
            </a:r>
            <a:r>
              <a:rPr lang="pt-BR" dirty="0"/>
              <a:t> – universalidade de pessoas)</a:t>
            </a:r>
          </a:p>
          <a:p>
            <a:pPr algn="l"/>
            <a:r>
              <a:rPr lang="pt-BR" dirty="0"/>
              <a:t>Fiscalização pelo MP</a:t>
            </a:r>
          </a:p>
          <a:p>
            <a:pPr algn="l"/>
            <a:r>
              <a:rPr lang="pt-BR" dirty="0"/>
              <a:t>Rol taxativo? Elias e Costa-Neto: sim, com possibilidade de interpretação extensiva</a:t>
            </a:r>
          </a:p>
          <a:p>
            <a:pPr algn="l"/>
            <a:r>
              <a:rPr lang="pt-BR" dirty="0"/>
              <a:t>4 etapas de criação:</a:t>
            </a:r>
          </a:p>
          <a:p>
            <a:pPr marL="457200" indent="-457200" algn="l">
              <a:buAutoNum type="arabicPeriod"/>
            </a:pPr>
            <a:r>
              <a:rPr lang="pt-BR" dirty="0"/>
              <a:t>Dotação ou instituição (escritura pública ou testamento)</a:t>
            </a:r>
          </a:p>
          <a:p>
            <a:pPr marL="457200" indent="-457200" algn="l">
              <a:buAutoNum type="arabicPeriod"/>
            </a:pPr>
            <a:r>
              <a:rPr lang="pt-BR" dirty="0"/>
              <a:t>Elaboração do estatuto (pelo instituidor ou pessoa indicada pelo prazo por ele assinado, ou 180 dias; transcorrido o prazo, MP elabora)</a:t>
            </a:r>
          </a:p>
          <a:p>
            <a:pPr marL="457200" indent="-457200" algn="l">
              <a:buAutoNum type="arabicPeriod"/>
            </a:pPr>
            <a:r>
              <a:rPr lang="pt-BR" dirty="0"/>
              <a:t>Aprovação do estatuto (pelo MP, com recurso ao Judiciário)</a:t>
            </a:r>
          </a:p>
          <a:p>
            <a:pPr marL="457200" indent="-457200" algn="l">
              <a:buAutoNum type="arabicPeriod"/>
            </a:pPr>
            <a:r>
              <a:rPr lang="pt-BR" dirty="0"/>
              <a:t>Registro (registra-se o estatuto)</a:t>
            </a:r>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7753200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FUNDAÇÃO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pPr algn="l"/>
            <a:r>
              <a:rPr lang="pt-BR" dirty="0"/>
              <a:t>Alteração do estatuto: 2/3, mantido o fim social, que é imutável, e aprovação do MP</a:t>
            </a:r>
          </a:p>
          <a:p>
            <a:pPr algn="l"/>
            <a:r>
              <a:rPr lang="pt-BR" dirty="0"/>
              <a:t>Extinção: prazo de existência expirou ou objeto se tornou ilícito, impossível ou inútil (procedimento judicial)</a:t>
            </a:r>
          </a:p>
          <a:p>
            <a:pPr algn="l"/>
            <a:r>
              <a:rPr lang="pt-BR" dirty="0"/>
              <a:t>Destinação do patrimônio: outra fundação, salvo disposição diversa no estatuto</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28436199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Entidade religiosa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pPr algn="l"/>
            <a:r>
              <a:rPr lang="pt-BR" dirty="0"/>
              <a:t>Aplicam-se as regras previstas para a associação, observadas algumas particularidades</a:t>
            </a:r>
          </a:p>
          <a:p>
            <a:pPr algn="l"/>
            <a:endParaRPr lang="pt-BR" dirty="0"/>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23124622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DANOS MORAIS</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pPr algn="l"/>
            <a:r>
              <a:rPr lang="pt-BR" dirty="0"/>
              <a:t>Em regra, a pessoa jurídica de direito privado pode sofrer danos morais (ou institucionais); a de direito público, não (embora haja controvérsia, com decisão do STJ em sentido contrário)</a:t>
            </a:r>
          </a:p>
          <a:p>
            <a:pPr algn="l"/>
            <a:endParaRPr lang="pt-BR" dirty="0"/>
          </a:p>
          <a:p>
            <a:pPr marL="0" indent="0" algn="l">
              <a:buNone/>
            </a:pPr>
            <a:endParaRPr lang="pt-BR" dirty="0"/>
          </a:p>
          <a:p>
            <a:pPr algn="l"/>
            <a:endParaRPr lang="pt-BR" dirty="0"/>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255198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 – NASCITURO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r>
              <a:rPr lang="pt-BR" dirty="0">
                <a:solidFill>
                  <a:srgbClr val="000000"/>
                </a:solidFill>
                <a:latin typeface="Times New Roman" panose="02020603050405020304" pitchFamily="18" charset="0"/>
              </a:rPr>
              <a:t>Nascituro teria personalidade formal (direitos de personalidade do nascituro), mas personalidade material (direitos patrimoniais) condicionada ao nascimento com vida (Maria Helena Diniz)</a:t>
            </a:r>
          </a:p>
          <a:p>
            <a:r>
              <a:rPr lang="pt-BR" b="0" i="0" dirty="0">
                <a:solidFill>
                  <a:srgbClr val="333333"/>
                </a:solidFill>
                <a:effectLst/>
                <a:latin typeface="Roboto" panose="02000000000000000000" pitchFamily="2" charset="0"/>
              </a:rPr>
              <a:t>O Ministro Relator afirmou expressamente que, em sua opinião, “o ordenamento jurídico como um todo — e não apenas o Código Civil de 2002 — alinhou-se mais à teoria </a:t>
            </a:r>
            <a:r>
              <a:rPr lang="pt-BR" b="0" i="0" dirty="0" err="1">
                <a:solidFill>
                  <a:srgbClr val="333333"/>
                </a:solidFill>
                <a:effectLst/>
                <a:latin typeface="Roboto" panose="02000000000000000000" pitchFamily="2" charset="0"/>
              </a:rPr>
              <a:t>concepcionista</a:t>
            </a:r>
            <a:r>
              <a:rPr lang="pt-BR" b="0" i="0" dirty="0">
                <a:solidFill>
                  <a:srgbClr val="333333"/>
                </a:solidFill>
                <a:effectLst/>
                <a:latin typeface="Roboto" panose="02000000000000000000" pitchFamily="2" charset="0"/>
              </a:rPr>
              <a:t> para a construção da situação jurídica do </a:t>
            </a:r>
            <a:r>
              <a:rPr lang="pt-BR" dirty="0"/>
              <a:t>nascituro</a:t>
            </a:r>
            <a:r>
              <a:rPr lang="pt-BR" b="0" i="0" dirty="0">
                <a:solidFill>
                  <a:srgbClr val="333333"/>
                </a:solidFill>
                <a:effectLst/>
                <a:latin typeface="Roboto" panose="02000000000000000000" pitchFamily="2" charset="0"/>
              </a:rPr>
              <a:t>, conclusão enfaticamente sufragada pela majoritária doutrina contemporânea”.</a:t>
            </a:r>
            <a:br>
              <a:rPr lang="pt-BR" dirty="0"/>
            </a:br>
            <a:r>
              <a:rPr lang="pt-BR" b="0" i="0" dirty="0">
                <a:solidFill>
                  <a:srgbClr val="333333"/>
                </a:solidFill>
                <a:effectLst/>
                <a:latin typeface="Roboto" panose="02000000000000000000" pitchFamily="2" charset="0"/>
              </a:rPr>
              <a:t>STJ. 4ª Turma. </a:t>
            </a:r>
            <a:r>
              <a:rPr lang="pt-BR" b="0" i="0" dirty="0" err="1">
                <a:solidFill>
                  <a:srgbClr val="333333"/>
                </a:solidFill>
                <a:effectLst/>
                <a:latin typeface="Roboto" panose="02000000000000000000" pitchFamily="2" charset="0"/>
              </a:rPr>
              <a:t>REsp</a:t>
            </a:r>
            <a:r>
              <a:rPr lang="pt-BR" b="0" i="0" dirty="0">
                <a:solidFill>
                  <a:srgbClr val="333333"/>
                </a:solidFill>
                <a:effectLst/>
                <a:latin typeface="Roboto" panose="02000000000000000000" pitchFamily="2" charset="0"/>
              </a:rPr>
              <a:t> 1415727-SC, Rel. Min. </a:t>
            </a:r>
            <a:r>
              <a:rPr lang="pt-BR" b="0" i="0" dirty="0" err="1">
                <a:solidFill>
                  <a:srgbClr val="333333"/>
                </a:solidFill>
                <a:effectLst/>
                <a:latin typeface="Roboto" panose="02000000000000000000" pitchFamily="2" charset="0"/>
              </a:rPr>
              <a:t>Luis</a:t>
            </a:r>
            <a:r>
              <a:rPr lang="pt-BR" b="0" i="0" dirty="0">
                <a:solidFill>
                  <a:srgbClr val="333333"/>
                </a:solidFill>
                <a:effectLst/>
                <a:latin typeface="Roboto" panose="02000000000000000000" pitchFamily="2" charset="0"/>
              </a:rPr>
              <a:t> Felipe Salomão, julgado em 4/9/2014 (Info 547) </a:t>
            </a:r>
          </a:p>
          <a:p>
            <a:r>
              <a:rPr lang="pt-BR" dirty="0">
                <a:solidFill>
                  <a:srgbClr val="000000"/>
                </a:solidFill>
                <a:latin typeface="Times New Roman" panose="02020603050405020304" pitchFamily="18" charset="0"/>
              </a:rPr>
              <a:t>Distinção entre embrião, nascituro e prole eventual </a:t>
            </a:r>
          </a:p>
          <a:p>
            <a:endParaRPr lang="pt-BR" dirty="0">
              <a:solidFill>
                <a:srgbClr val="000000"/>
              </a:solidFill>
              <a:latin typeface="Times New Roman" panose="02020603050405020304" pitchFamily="18" charset="0"/>
            </a:endParaRPr>
          </a:p>
          <a:p>
            <a:endParaRPr lang="pt-BR" dirty="0">
              <a:solidFill>
                <a:srgbClr val="000000"/>
              </a:solidFill>
              <a:latin typeface="Times New Roman" panose="02020603050405020304" pitchFamily="18" charset="0"/>
            </a:endParaRPr>
          </a:p>
          <a:p>
            <a:endParaRPr lang="pt-BR" dirty="0"/>
          </a:p>
          <a:p>
            <a:endParaRPr lang="pt-BR" dirty="0"/>
          </a:p>
        </p:txBody>
      </p:sp>
    </p:spTree>
    <p:extLst>
      <p:ext uri="{BB962C8B-B14F-4D97-AF65-F5344CB8AC3E}">
        <p14:creationId xmlns:p14="http://schemas.microsoft.com/office/powerpoint/2010/main" val="257669475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AULA 3 – 17/05/22</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lgn="l"/>
            <a:endParaRPr lang="pt-BR" dirty="0"/>
          </a:p>
          <a:p>
            <a:pPr algn="l"/>
            <a:r>
              <a:rPr lang="pt-BR" dirty="0"/>
              <a:t>DOMICÍLIO (art. 70/78 – Ainda no Livro I da Parte Geral: Das Pessoas: Título I – Naturais; Título II – Jurídicas; Título III - Domicílio)</a:t>
            </a:r>
          </a:p>
          <a:p>
            <a:pPr algn="l"/>
            <a:endParaRPr lang="pt-BR" dirty="0"/>
          </a:p>
          <a:p>
            <a:pPr algn="l"/>
            <a:r>
              <a:rPr lang="pt-BR" dirty="0"/>
              <a:t>BENS (art. 79/103 – Livro II da Parte Geral)</a:t>
            </a:r>
          </a:p>
          <a:p>
            <a:pPr algn="l"/>
            <a:endParaRPr lang="pt-BR" dirty="0"/>
          </a:p>
          <a:p>
            <a:pPr algn="l"/>
            <a:r>
              <a:rPr lang="pt-BR" dirty="0"/>
              <a:t>TEORIA DOS FATOS JURÍDICOS (</a:t>
            </a:r>
            <a:r>
              <a:rPr lang="pt-BR" dirty="0" err="1"/>
              <a:t>arts</a:t>
            </a:r>
            <a:r>
              <a:rPr lang="pt-BR" dirty="0"/>
              <a:t>. 104/232 - Livro III da Parte Geral, que engloba negócio jurídico (Título I),  atos jurídicos lícitos (Título II), atos ilícitos (Título III), prescrição e decadência (Título IV), prova (Título V))</a:t>
            </a:r>
          </a:p>
          <a:p>
            <a:pPr marL="0" indent="0" algn="l">
              <a:buNone/>
            </a:pPr>
            <a:endParaRPr lang="pt-BR" dirty="0"/>
          </a:p>
          <a:p>
            <a:pPr algn="l"/>
            <a:endParaRPr lang="pt-BR" dirty="0"/>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9901780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Domicílio – CONCEITO E IMPORTÂNCIA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a:bodyPr>
          <a:lstStyle/>
          <a:p>
            <a:pPr algn="l"/>
            <a:endParaRPr lang="pt-BR" dirty="0"/>
          </a:p>
          <a:p>
            <a:pPr algn="l"/>
            <a:r>
              <a:rPr lang="pt-BR" b="0" i="0" dirty="0">
                <a:solidFill>
                  <a:srgbClr val="000000"/>
                </a:solidFill>
                <a:effectLst/>
                <a:latin typeface="Times New Roman" panose="02020603050405020304" pitchFamily="18" charset="0"/>
              </a:rPr>
              <a:t>“O domicílio </a:t>
            </a:r>
            <a:r>
              <a:rPr lang="pt-BR" b="0" i="1" dirty="0">
                <a:solidFill>
                  <a:srgbClr val="000000"/>
                </a:solidFill>
                <a:effectLst/>
                <a:latin typeface="Times New Roman" panose="02020603050405020304" pitchFamily="18" charset="0"/>
              </a:rPr>
              <a:t>da pessoa natural</a:t>
            </a:r>
            <a:r>
              <a:rPr lang="pt-BR" b="0" i="0" dirty="0">
                <a:solidFill>
                  <a:srgbClr val="000000"/>
                </a:solidFill>
                <a:effectLst/>
                <a:latin typeface="Times New Roman" panose="02020603050405020304" pitchFamily="18" charset="0"/>
              </a:rPr>
              <a:t> é o lugar onde ela estabelece a sua </a:t>
            </a:r>
            <a:r>
              <a:rPr lang="pt-BR" b="0" i="1" dirty="0">
                <a:solidFill>
                  <a:srgbClr val="000000"/>
                </a:solidFill>
                <a:effectLst/>
                <a:latin typeface="Times New Roman" panose="02020603050405020304" pitchFamily="18" charset="0"/>
              </a:rPr>
              <a:t>residência</a:t>
            </a:r>
            <a:r>
              <a:rPr lang="pt-BR" b="0" i="0" dirty="0">
                <a:solidFill>
                  <a:srgbClr val="000000"/>
                </a:solidFill>
                <a:effectLst/>
                <a:latin typeface="Times New Roman" panose="02020603050405020304" pitchFamily="18" charset="0"/>
              </a:rPr>
              <a:t> com </a:t>
            </a:r>
            <a:r>
              <a:rPr lang="pt-BR" b="0" i="1" dirty="0">
                <a:solidFill>
                  <a:srgbClr val="000000"/>
                </a:solidFill>
                <a:effectLst/>
                <a:latin typeface="Times New Roman" panose="02020603050405020304" pitchFamily="18" charset="0"/>
              </a:rPr>
              <a:t>ânimo definitivo</a:t>
            </a:r>
            <a:r>
              <a:rPr lang="pt-BR" b="0" i="0" dirty="0">
                <a:solidFill>
                  <a:srgbClr val="000000"/>
                </a:solidFill>
                <a:effectLst/>
                <a:latin typeface="Times New Roman" panose="02020603050405020304" pitchFamily="18" charset="0"/>
              </a:rPr>
              <a:t>.” (art. 70) – é a sede jurídica da pessoa, com </a:t>
            </a:r>
            <a:r>
              <a:rPr lang="pt-BR" dirty="0">
                <a:solidFill>
                  <a:srgbClr val="000000"/>
                </a:solidFill>
                <a:latin typeface="Times New Roman" panose="02020603050405020304" pitchFamily="18" charset="0"/>
              </a:rPr>
              <a:t>d</a:t>
            </a:r>
            <a:r>
              <a:rPr lang="pt-BR" b="0" i="0" dirty="0">
                <a:solidFill>
                  <a:srgbClr val="000000"/>
                </a:solidFill>
                <a:effectLst/>
                <a:latin typeface="Times New Roman" panose="02020603050405020304" pitchFamily="18" charset="0"/>
              </a:rPr>
              <a:t>ois elementos: objetivo e subjetivo</a:t>
            </a:r>
          </a:p>
          <a:p>
            <a:pPr algn="l"/>
            <a:r>
              <a:rPr lang="pt-BR" dirty="0">
                <a:solidFill>
                  <a:srgbClr val="000000"/>
                </a:solidFill>
                <a:latin typeface="Times New Roman" panose="02020603050405020304" pitchFamily="18" charset="0"/>
              </a:rPr>
              <a:t>Na moradia (habitação) e na residência, não há ânimo definitivo: a primeira é mais precária (p. ex., hospedagem durante as férias) do que a segunda (que é temporária, mas não precária)</a:t>
            </a:r>
          </a:p>
          <a:p>
            <a:pPr algn="l"/>
            <a:r>
              <a:rPr lang="pt-BR" dirty="0">
                <a:solidFill>
                  <a:srgbClr val="000000"/>
                </a:solidFill>
                <a:latin typeface="Times New Roman" panose="02020603050405020304" pitchFamily="18" charset="0"/>
              </a:rPr>
              <a:t>Normalmente, a lei dá importância somente ao domicílio (embora haja exceção): fixação de competência; fixação de legislação aplicável (art. 7º, LINDB)</a:t>
            </a:r>
          </a:p>
          <a:p>
            <a:pPr algn="l"/>
            <a:endParaRPr lang="pt-BR" dirty="0">
              <a:solidFill>
                <a:srgbClr val="000000"/>
              </a:solidFill>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dirty="0"/>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17553170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66D8BF-EDD3-46C9-6E96-D372E570E227}"/>
              </a:ext>
            </a:extLst>
          </p:cNvPr>
          <p:cNvSpPr>
            <a:spLocks noGrp="1"/>
          </p:cNvSpPr>
          <p:nvPr>
            <p:ph type="title"/>
          </p:nvPr>
        </p:nvSpPr>
        <p:spPr/>
        <p:txBody>
          <a:bodyPr/>
          <a:lstStyle/>
          <a:p>
            <a:r>
              <a:rPr lang="pt-BR" dirty="0"/>
              <a:t>Domicílio - princípios</a:t>
            </a:r>
          </a:p>
        </p:txBody>
      </p:sp>
      <p:sp>
        <p:nvSpPr>
          <p:cNvPr id="3" name="Espaço Reservado para Conteúdo 2">
            <a:extLst>
              <a:ext uri="{FF2B5EF4-FFF2-40B4-BE49-F238E27FC236}">
                <a16:creationId xmlns:a16="http://schemas.microsoft.com/office/drawing/2014/main" id="{D29FA4D3-6B41-AD1A-D69A-65B702CC46AB}"/>
              </a:ext>
            </a:extLst>
          </p:cNvPr>
          <p:cNvSpPr>
            <a:spLocks noGrp="1"/>
          </p:cNvSpPr>
          <p:nvPr>
            <p:ph idx="1"/>
          </p:nvPr>
        </p:nvSpPr>
        <p:spPr/>
        <p:txBody>
          <a:bodyPr/>
          <a:lstStyle/>
          <a:p>
            <a:r>
              <a:rPr lang="pt-BR" dirty="0" err="1"/>
              <a:t>Cogência</a:t>
            </a:r>
            <a:r>
              <a:rPr lang="pt-BR" dirty="0"/>
              <a:t> domiciliar (ou indeclinabilidade) e teoria do domicílio aparente</a:t>
            </a:r>
          </a:p>
          <a:p>
            <a:pPr marL="0" indent="0">
              <a:buNone/>
            </a:pPr>
            <a:r>
              <a:rPr lang="pt-BR" b="0" i="0" dirty="0">
                <a:solidFill>
                  <a:srgbClr val="000000"/>
                </a:solidFill>
                <a:effectLst/>
                <a:latin typeface="Times New Roman" panose="02020603050405020304" pitchFamily="18" charset="0"/>
              </a:rPr>
              <a:t>“Ter-se-á por domicílio da pessoa natural, que não tenha residência habitual, o lugar onde for encontrada.” (art. 73)</a:t>
            </a:r>
            <a:endParaRPr lang="pt-BR" dirty="0"/>
          </a:p>
          <a:p>
            <a:endParaRPr lang="pt-BR" dirty="0"/>
          </a:p>
          <a:p>
            <a:r>
              <a:rPr lang="pt-BR" dirty="0"/>
              <a:t>Pluralidade domiciliar</a:t>
            </a:r>
          </a:p>
          <a:p>
            <a:pPr marL="0" indent="0">
              <a:buNone/>
            </a:pPr>
            <a:r>
              <a:rPr lang="pt-BR" b="0" i="0" dirty="0">
                <a:solidFill>
                  <a:srgbClr val="000000"/>
                </a:solidFill>
                <a:effectLst/>
                <a:latin typeface="Times New Roman" panose="02020603050405020304" pitchFamily="18" charset="0"/>
              </a:rPr>
              <a:t>“Se, porém, a pessoa natural tiver diversas residências, onde, alternadamente, viva, considerar-se-á domicílio seu qualquer delas.” (art. 71)</a:t>
            </a:r>
            <a:endParaRPr lang="pt-BR" dirty="0"/>
          </a:p>
        </p:txBody>
      </p:sp>
    </p:spTree>
    <p:extLst>
      <p:ext uri="{BB962C8B-B14F-4D97-AF65-F5344CB8AC3E}">
        <p14:creationId xmlns:p14="http://schemas.microsoft.com/office/powerpoint/2010/main" val="149628450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660D02-8402-9CCE-CE81-E05F302147AD}"/>
              </a:ext>
            </a:extLst>
          </p:cNvPr>
          <p:cNvSpPr>
            <a:spLocks noGrp="1"/>
          </p:cNvSpPr>
          <p:nvPr>
            <p:ph type="title"/>
          </p:nvPr>
        </p:nvSpPr>
        <p:spPr/>
        <p:txBody>
          <a:bodyPr/>
          <a:lstStyle/>
          <a:p>
            <a:r>
              <a:rPr lang="pt-BR" dirty="0"/>
              <a:t>Domicílio – espécies	</a:t>
            </a:r>
          </a:p>
        </p:txBody>
      </p:sp>
      <p:sp>
        <p:nvSpPr>
          <p:cNvPr id="3" name="Espaço Reservado para Conteúdo 2">
            <a:extLst>
              <a:ext uri="{FF2B5EF4-FFF2-40B4-BE49-F238E27FC236}">
                <a16:creationId xmlns:a16="http://schemas.microsoft.com/office/drawing/2014/main" id="{1C27CAE6-F6D0-1863-4F3A-0CB0E6B73472}"/>
              </a:ext>
            </a:extLst>
          </p:cNvPr>
          <p:cNvSpPr>
            <a:spLocks noGrp="1"/>
          </p:cNvSpPr>
          <p:nvPr>
            <p:ph idx="1"/>
          </p:nvPr>
        </p:nvSpPr>
        <p:spPr>
          <a:xfrm>
            <a:off x="1287263" y="2015732"/>
            <a:ext cx="9767592" cy="3763631"/>
          </a:xfrm>
        </p:spPr>
        <p:txBody>
          <a:bodyPr>
            <a:normAutofit fontScale="77500" lnSpcReduction="20000"/>
          </a:bodyPr>
          <a:lstStyle/>
          <a:p>
            <a:r>
              <a:rPr lang="pt-BR" dirty="0">
                <a:latin typeface="Times New Roman" panose="02020603050405020304" pitchFamily="18" charset="0"/>
                <a:cs typeface="Times New Roman" panose="02020603050405020304" pitchFamily="18" charset="0"/>
              </a:rPr>
              <a:t>Voluntário</a:t>
            </a:r>
          </a:p>
          <a:p>
            <a:pPr>
              <a:buFontTx/>
              <a:buChar char="-"/>
            </a:pPr>
            <a:r>
              <a:rPr lang="pt-BR" dirty="0">
                <a:latin typeface="Times New Roman" panose="02020603050405020304" pitchFamily="18" charset="0"/>
                <a:cs typeface="Times New Roman" panose="02020603050405020304" pitchFamily="18" charset="0"/>
              </a:rPr>
              <a:t>Geral: escolha do indivíduo quanto à sua residência com ânimo definitivo</a:t>
            </a:r>
          </a:p>
          <a:p>
            <a:pPr>
              <a:buFontTx/>
              <a:buChar char="-"/>
            </a:pPr>
            <a:r>
              <a:rPr lang="pt-BR" dirty="0">
                <a:latin typeface="Times New Roman" panose="02020603050405020304" pitchFamily="18" charset="0"/>
                <a:cs typeface="Times New Roman" panose="02020603050405020304" pitchFamily="18" charset="0"/>
              </a:rPr>
              <a:t>Especial: “N</a:t>
            </a:r>
            <a:r>
              <a:rPr lang="pt-BR" sz="1800" b="0" i="0" dirty="0">
                <a:solidFill>
                  <a:srgbClr val="000000"/>
                </a:solidFill>
                <a:effectLst/>
                <a:latin typeface="Times New Roman" panose="02020603050405020304" pitchFamily="18" charset="0"/>
                <a:cs typeface="Times New Roman" panose="02020603050405020304" pitchFamily="18" charset="0"/>
              </a:rPr>
              <a:t>os contratos escritos, poderão os contratantes especificar domicílio onde se exercitem e cumpram os direitos e obrigações deles resultantes.” (art. 78) – No Direito do Consumidor, entende-se ser nula a cláusula de eleição de foro quando dificultar o acesso à justiça</a:t>
            </a:r>
          </a:p>
          <a:p>
            <a:pPr marL="0" indent="0">
              <a:buNone/>
            </a:pPr>
            <a:endParaRPr lang="pt-BR" dirty="0">
              <a:latin typeface="Times New Roman" panose="02020603050405020304" pitchFamily="18" charset="0"/>
              <a:cs typeface="Times New Roman" panose="02020603050405020304" pitchFamily="18" charset="0"/>
            </a:endParaRPr>
          </a:p>
          <a:p>
            <a:r>
              <a:rPr lang="pt-BR" dirty="0">
                <a:latin typeface="Times New Roman" panose="02020603050405020304" pitchFamily="18" charset="0"/>
                <a:cs typeface="Times New Roman" panose="02020603050405020304" pitchFamily="18" charset="0"/>
              </a:rPr>
              <a:t>Legal</a:t>
            </a:r>
          </a:p>
          <a:p>
            <a:pPr marL="0" indent="0" algn="l">
              <a:buNone/>
            </a:pPr>
            <a:r>
              <a:rPr lang="pt-BR" b="0" i="0" dirty="0">
                <a:solidFill>
                  <a:srgbClr val="000000"/>
                </a:solidFill>
                <a:effectLst/>
                <a:latin typeface="Times New Roman" panose="02020603050405020304" pitchFamily="18" charset="0"/>
                <a:cs typeface="Times New Roman" panose="02020603050405020304" pitchFamily="18" charset="0"/>
              </a:rPr>
              <a:t>“Têm domicílio necessário o incapaz, o servidor público, o militar, o marítimo e o preso. Parágrafo único. O domicílio do incapaz é o do seu repres</a:t>
            </a:r>
            <a:r>
              <a:rPr lang="pt-BR" b="0" i="0" dirty="0">
                <a:solidFill>
                  <a:srgbClr val="000000"/>
                </a:solidFill>
                <a:effectLst/>
                <a:latin typeface="Times New Roman" panose="02020603050405020304" pitchFamily="18" charset="0"/>
              </a:rPr>
              <a:t>entante ou assistente; o do servidor público, o lugar em que exercer permanentemente suas funções; o do militar, onde servir, e, sendo da Marinha ou da Aeronáutica, a sede do comando a que se encontrar imediatamente subordinado; o do marítimo, onde o navio estiver matriculado; e o do preso, o lugar em que cumprir a sentença.” (art. 76)</a:t>
            </a:r>
          </a:p>
          <a:p>
            <a:pPr marL="0" indent="0" algn="l">
              <a:buNone/>
            </a:pPr>
            <a:endParaRPr lang="pt-BR" b="0" i="0" dirty="0">
              <a:solidFill>
                <a:srgbClr val="000000"/>
              </a:solidFill>
              <a:effectLst/>
              <a:latin typeface="Times New Roman" panose="02020603050405020304" pitchFamily="18" charset="0"/>
            </a:endParaRPr>
          </a:p>
          <a:p>
            <a:pPr marL="0" indent="0">
              <a:buNone/>
            </a:pPr>
            <a:endParaRPr lang="pt-BR" dirty="0"/>
          </a:p>
        </p:txBody>
      </p:sp>
    </p:spTree>
    <p:extLst>
      <p:ext uri="{BB962C8B-B14F-4D97-AF65-F5344CB8AC3E}">
        <p14:creationId xmlns:p14="http://schemas.microsoft.com/office/powerpoint/2010/main" val="24666937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FF15CC-0963-55F3-1B5E-2734E7A53E28}"/>
              </a:ext>
            </a:extLst>
          </p:cNvPr>
          <p:cNvSpPr>
            <a:spLocks noGrp="1"/>
          </p:cNvSpPr>
          <p:nvPr>
            <p:ph type="title"/>
          </p:nvPr>
        </p:nvSpPr>
        <p:spPr/>
        <p:txBody>
          <a:bodyPr/>
          <a:lstStyle/>
          <a:p>
            <a:r>
              <a:rPr lang="pt-BR" dirty="0"/>
              <a:t>Domicílio - ESPÉCIES	</a:t>
            </a:r>
          </a:p>
        </p:txBody>
      </p:sp>
      <p:sp>
        <p:nvSpPr>
          <p:cNvPr id="3" name="Espaço Reservado para Conteúdo 2">
            <a:extLst>
              <a:ext uri="{FF2B5EF4-FFF2-40B4-BE49-F238E27FC236}">
                <a16:creationId xmlns:a16="http://schemas.microsoft.com/office/drawing/2014/main" id="{A61DBFFF-5B89-F098-C00A-0B3D214B7998}"/>
              </a:ext>
            </a:extLst>
          </p:cNvPr>
          <p:cNvSpPr>
            <a:spLocks noGrp="1"/>
          </p:cNvSpPr>
          <p:nvPr>
            <p:ph idx="1"/>
          </p:nvPr>
        </p:nvSpPr>
        <p:spPr/>
        <p:txBody>
          <a:bodyPr/>
          <a:lstStyle/>
          <a:p>
            <a:r>
              <a:rPr lang="pt-BR" dirty="0"/>
              <a:t>Profissional (não confundir o domicílio profissional com o domicílio legal)</a:t>
            </a:r>
          </a:p>
          <a:p>
            <a:pPr marL="0" indent="0" algn="l">
              <a:buNone/>
            </a:pPr>
            <a:r>
              <a:rPr lang="pt-BR" b="0" i="0" dirty="0">
                <a:solidFill>
                  <a:srgbClr val="000000"/>
                </a:solidFill>
                <a:effectLst/>
                <a:latin typeface="Times New Roman" panose="02020603050405020304" pitchFamily="18" charset="0"/>
              </a:rPr>
              <a:t>“É também domicílio da pessoa natural, </a:t>
            </a:r>
            <a:r>
              <a:rPr lang="pt-BR" b="1" i="1" dirty="0">
                <a:solidFill>
                  <a:srgbClr val="000000"/>
                </a:solidFill>
                <a:effectLst/>
                <a:latin typeface="Times New Roman" panose="02020603050405020304" pitchFamily="18" charset="0"/>
              </a:rPr>
              <a:t>quanto às relações concernentes à profissão</a:t>
            </a:r>
            <a:r>
              <a:rPr lang="pt-BR" b="0" i="0" dirty="0">
                <a:solidFill>
                  <a:srgbClr val="000000"/>
                </a:solidFill>
                <a:effectLst/>
                <a:latin typeface="Times New Roman" panose="02020603050405020304" pitchFamily="18" charset="0"/>
              </a:rPr>
              <a:t>, o lugar onde esta é exercida.</a:t>
            </a:r>
          </a:p>
          <a:p>
            <a:pPr marL="0" indent="0" algn="l">
              <a:buNone/>
            </a:pPr>
            <a:r>
              <a:rPr lang="pt-BR" b="0" i="0" dirty="0">
                <a:solidFill>
                  <a:srgbClr val="000000"/>
                </a:solidFill>
                <a:effectLst/>
                <a:latin typeface="Times New Roman" panose="02020603050405020304" pitchFamily="18" charset="0"/>
              </a:rPr>
              <a:t>Parágrafo único. Se a pessoa exercitar profissão em lugares diversos, cada um deles constituirá domicílio para as relações que lhe corresponderem.” (art. 72)</a:t>
            </a:r>
          </a:p>
          <a:p>
            <a:pPr marL="0" indent="0">
              <a:buNone/>
            </a:pPr>
            <a:endParaRPr lang="pt-BR" dirty="0"/>
          </a:p>
          <a:p>
            <a:endParaRPr lang="pt-BR" dirty="0"/>
          </a:p>
        </p:txBody>
      </p:sp>
    </p:spTree>
    <p:extLst>
      <p:ext uri="{BB962C8B-B14F-4D97-AF65-F5344CB8AC3E}">
        <p14:creationId xmlns:p14="http://schemas.microsoft.com/office/powerpoint/2010/main" val="14355088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FF15CC-0963-55F3-1B5E-2734E7A53E28}"/>
              </a:ext>
            </a:extLst>
          </p:cNvPr>
          <p:cNvSpPr>
            <a:spLocks noGrp="1"/>
          </p:cNvSpPr>
          <p:nvPr>
            <p:ph type="title"/>
          </p:nvPr>
        </p:nvSpPr>
        <p:spPr/>
        <p:txBody>
          <a:bodyPr/>
          <a:lstStyle/>
          <a:p>
            <a:r>
              <a:rPr lang="pt-BR" dirty="0"/>
              <a:t>Domicílio – análise crítica	</a:t>
            </a:r>
          </a:p>
        </p:txBody>
      </p:sp>
      <p:sp>
        <p:nvSpPr>
          <p:cNvPr id="3" name="Espaço Reservado para Conteúdo 2">
            <a:extLst>
              <a:ext uri="{FF2B5EF4-FFF2-40B4-BE49-F238E27FC236}">
                <a16:creationId xmlns:a16="http://schemas.microsoft.com/office/drawing/2014/main" id="{A61DBFFF-5B89-F098-C00A-0B3D214B7998}"/>
              </a:ext>
            </a:extLst>
          </p:cNvPr>
          <p:cNvSpPr>
            <a:spLocks noGrp="1"/>
          </p:cNvSpPr>
          <p:nvPr>
            <p:ph idx="1"/>
          </p:nvPr>
        </p:nvSpPr>
        <p:spPr/>
        <p:txBody>
          <a:bodyPr>
            <a:normAutofit lnSpcReduction="10000"/>
          </a:bodyPr>
          <a:lstStyle/>
          <a:p>
            <a:pPr marL="0" indent="0">
              <a:buNone/>
            </a:pPr>
            <a:r>
              <a:rPr lang="pt-BR" b="0" i="0" dirty="0">
                <a:solidFill>
                  <a:srgbClr val="000000"/>
                </a:solidFill>
                <a:effectLst/>
                <a:latin typeface="Times New Roman" panose="02020603050405020304" pitchFamily="18" charset="0"/>
              </a:rPr>
              <a:t>“Impõe-se uma abordagem do domicílio que não se limite à sua identificação para fins de cumprimento de direitos patrimoniais de terceiros, mas que também o eleve a centro de proteção substancial da pessoa humana, em suas garantias fundamentais (...). Entendido este direito não apenas como uma proteção em face da interferência de terceiros, mas, sobretudo, como uma garantia de acesso à moradia, sua efetivação esbarra em obstáculos de ordem normativa, material e social” (Anderson </a:t>
            </a:r>
            <a:r>
              <a:rPr lang="pt-BR" b="0" i="0" dirty="0" err="1">
                <a:solidFill>
                  <a:srgbClr val="000000"/>
                </a:solidFill>
                <a:effectLst/>
                <a:latin typeface="Times New Roman" panose="02020603050405020304" pitchFamily="18" charset="0"/>
              </a:rPr>
              <a:t>Schreiber</a:t>
            </a:r>
            <a:r>
              <a:rPr lang="pt-BR" b="0" i="0" dirty="0">
                <a:solidFill>
                  <a:srgbClr val="000000"/>
                </a:solidFill>
                <a:effectLst/>
                <a:latin typeface="Times New Roman" panose="02020603050405020304" pitchFamily="18" charset="0"/>
              </a:rPr>
              <a:t>)</a:t>
            </a:r>
          </a:p>
          <a:p>
            <a:pPr marL="0" indent="0">
              <a:buNone/>
            </a:pPr>
            <a:r>
              <a:rPr lang="pt-BR" dirty="0">
                <a:solidFill>
                  <a:srgbClr val="000000"/>
                </a:solidFill>
                <a:latin typeface="Times New Roman" panose="02020603050405020304" pitchFamily="18" charset="0"/>
              </a:rPr>
              <a:t>Deve-se observar a inviolabilidade de domicílio (que, na verdade, abrange mesmo a própria hospedagem) – importantíssimo para o processo penal – e a EC 26/2000, que previu o direito à moradia como direito humano fundamental. </a:t>
            </a:r>
            <a:endParaRPr lang="pt-BR" b="0" i="0" dirty="0">
              <a:solidFill>
                <a:srgbClr val="000000"/>
              </a:solidFill>
              <a:effectLst/>
              <a:latin typeface="Times New Roman" panose="02020603050405020304" pitchFamily="18" charset="0"/>
            </a:endParaRPr>
          </a:p>
          <a:p>
            <a:pPr marL="0" indent="0">
              <a:buNone/>
            </a:pPr>
            <a:endParaRPr lang="pt-BR" dirty="0"/>
          </a:p>
          <a:p>
            <a:endParaRPr lang="pt-BR" dirty="0"/>
          </a:p>
        </p:txBody>
      </p:sp>
    </p:spTree>
    <p:extLst>
      <p:ext uri="{BB962C8B-B14F-4D97-AF65-F5344CB8AC3E}">
        <p14:creationId xmlns:p14="http://schemas.microsoft.com/office/powerpoint/2010/main" val="25068469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BENS E COISAS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lnSpcReduction="10000"/>
          </a:bodyPr>
          <a:lstStyle/>
          <a:p>
            <a:r>
              <a:rPr lang="pt-BR" dirty="0"/>
              <a:t>Silvio Rodrigues:  coisa é gênero, que abarca todos os entes com exceção do ser humano; o bem é a coisa apropriável pelo homem com valor econômico (espécie de coisa, portanto).</a:t>
            </a:r>
          </a:p>
          <a:p>
            <a:r>
              <a:rPr lang="pt-BR" dirty="0"/>
              <a:t>Clóvis Bevilaqua: coisa em sentido amplo abarca todos os entes com exceção do ser humano; o bem é a coisa apropriável pelo homem com valor econômico (espécie de coisa, portanto); </a:t>
            </a:r>
            <a:r>
              <a:rPr lang="pt-BR" i="1" dirty="0"/>
              <a:t>a coisa em sentido estrito é o bem corpóreo. </a:t>
            </a:r>
            <a:endParaRPr lang="pt-BR" dirty="0"/>
          </a:p>
          <a:p>
            <a:r>
              <a:rPr lang="pt-BR" dirty="0"/>
              <a:t>Código Civil utiliza os conceitos indistintamente. Para Anderson </a:t>
            </a:r>
            <a:r>
              <a:rPr lang="pt-BR" dirty="0" err="1"/>
              <a:t>Schreiber</a:t>
            </a:r>
            <a:r>
              <a:rPr lang="pt-BR" dirty="0"/>
              <a:t>, são sinônimos, mas reconhece que, na prática, a expressão </a:t>
            </a:r>
            <a:r>
              <a:rPr lang="pt-BR" i="1" dirty="0"/>
              <a:t>coisa </a:t>
            </a:r>
            <a:r>
              <a:rPr lang="pt-BR" dirty="0"/>
              <a:t>é mais usada quando se trata de objetos de direitos reais (direito das coisas).</a:t>
            </a:r>
          </a:p>
        </p:txBody>
      </p:sp>
    </p:spTree>
    <p:extLst>
      <p:ext uri="{BB962C8B-B14F-4D97-AF65-F5344CB8AC3E}">
        <p14:creationId xmlns:p14="http://schemas.microsoft.com/office/powerpoint/2010/main" val="35102621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BENS E COISAS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47500" lnSpcReduction="20000"/>
          </a:bodyPr>
          <a:lstStyle/>
          <a:p>
            <a:r>
              <a:rPr lang="pt-BR" sz="2700" dirty="0">
                <a:latin typeface="Times New Roman" panose="02020603050405020304" pitchFamily="18" charset="0"/>
                <a:cs typeface="Times New Roman" panose="02020603050405020304" pitchFamily="18" charset="0"/>
              </a:rPr>
              <a:t>Animais</a:t>
            </a:r>
          </a:p>
          <a:p>
            <a:pPr marL="0" indent="0">
              <a:buNone/>
            </a:pPr>
            <a:r>
              <a:rPr lang="pt-BR" sz="2700" b="0" i="0" dirty="0">
                <a:solidFill>
                  <a:srgbClr val="000000"/>
                </a:solidFill>
                <a:effectLst/>
                <a:latin typeface="Times New Roman" panose="02020603050405020304" pitchFamily="18" charset="0"/>
                <a:cs typeface="Times New Roman" panose="02020603050405020304" pitchFamily="18" charset="0"/>
              </a:rPr>
              <a:t>“São móveis os bens suscetíveis de movimento próprio, ou de remoção por força alheia, sem alteração da substância ou da destinação econômico-social.” (art. 82)</a:t>
            </a:r>
          </a:p>
          <a:p>
            <a:r>
              <a:rPr lang="pt-BR" sz="2700" dirty="0">
                <a:latin typeface="Times New Roman" panose="02020603050405020304" pitchFamily="18" charset="0"/>
                <a:cs typeface="Times New Roman" panose="02020603050405020304" pitchFamily="18" charset="0"/>
              </a:rPr>
              <a:t>Seres sencientes:</a:t>
            </a:r>
          </a:p>
          <a:p>
            <a:pPr>
              <a:buFontTx/>
              <a:buChar char="-"/>
            </a:pPr>
            <a:r>
              <a:rPr lang="pt-BR" altLang="pt-BR" sz="2700" dirty="0">
                <a:solidFill>
                  <a:srgbClr val="000000"/>
                </a:solidFill>
                <a:latin typeface="Times New Roman" panose="02020603050405020304" pitchFamily="18" charset="0"/>
                <a:cs typeface="Times New Roman" panose="02020603050405020304" pitchFamily="18" charset="0"/>
              </a:rPr>
              <a:t>Possível fixação de “direito de visitas” com fundamento no vínculo afetivo (STJ, </a:t>
            </a:r>
            <a:r>
              <a:rPr lang="pt-BR" altLang="pt-BR" sz="2700" dirty="0" err="1">
                <a:solidFill>
                  <a:srgbClr val="000000"/>
                </a:solidFill>
                <a:latin typeface="Times New Roman" panose="02020603050405020304" pitchFamily="18" charset="0"/>
                <a:cs typeface="Times New Roman" panose="02020603050405020304" pitchFamily="18" charset="0"/>
              </a:rPr>
              <a:t>Resp</a:t>
            </a:r>
            <a:r>
              <a:rPr lang="pt-BR" altLang="pt-BR" sz="2700" dirty="0">
                <a:solidFill>
                  <a:srgbClr val="000000"/>
                </a:solidFill>
                <a:latin typeface="Times New Roman" panose="02020603050405020304" pitchFamily="18" charset="0"/>
                <a:cs typeface="Times New Roman" panose="02020603050405020304" pitchFamily="18" charset="0"/>
              </a:rPr>
              <a:t> 1713167, 4ª Turma, j. 09/10/18)</a:t>
            </a:r>
          </a:p>
          <a:p>
            <a:pPr>
              <a:buFontTx/>
              <a:buChar char="-"/>
            </a:pP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Impossibilidade de a convenção de condomínio vedar animais de estimação que não ameacem a incolumidade e a tranquilidade dos condôminos (STJ, </a:t>
            </a:r>
            <a:r>
              <a:rPr kumimoji="0" lang="pt-BR" altLang="pt-BR" sz="27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Resp</a:t>
            </a: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1783076,3ª Turma, j. 24/05/19)</a:t>
            </a:r>
          </a:p>
          <a:p>
            <a:pPr>
              <a:buFontTx/>
              <a:buChar char="-"/>
            </a:pPr>
            <a:r>
              <a:rPr lang="pt-BR" altLang="pt-BR" sz="2700" dirty="0">
                <a:solidFill>
                  <a:srgbClr val="000000"/>
                </a:solidFill>
                <a:latin typeface="Times New Roman" panose="02020603050405020304" pitchFamily="18" charset="0"/>
                <a:cs typeface="Times New Roman" panose="02020603050405020304" pitchFamily="18" charset="0"/>
              </a:rPr>
              <a:t>Objeto material de crime ambiental</a:t>
            </a:r>
          </a:p>
          <a:p>
            <a:pPr marL="0" marR="0" lvl="0" indent="0" algn="just" defTabSz="914400" rtl="0" eaLnBrk="0" fontAlgn="base" latinLnBrk="0" hangingPunct="0">
              <a:lnSpc>
                <a:spcPct val="100000"/>
              </a:lnSpc>
              <a:spcBef>
                <a:spcPct val="0"/>
              </a:spcBef>
              <a:spcAft>
                <a:spcPct val="0"/>
              </a:spcAft>
              <a:buClrTx/>
              <a:buSzTx/>
              <a:buFontTx/>
              <a:buNone/>
              <a:tabLst/>
            </a:pPr>
            <a:endParaRPr lang="pt-BR" altLang="pt-BR" sz="2700" dirty="0">
              <a:solidFill>
                <a:srgbClr val="00000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pt-BR" altLang="pt-BR" sz="2700" dirty="0">
                <a:solidFill>
                  <a:srgbClr val="000000"/>
                </a:solidFill>
                <a:latin typeface="Times New Roman" panose="02020603050405020304" pitchFamily="18" charset="0"/>
                <a:cs typeface="Times New Roman" panose="02020603050405020304" pitchFamily="18" charset="0"/>
              </a:rPr>
              <a:t>“</a:t>
            </a: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Praticar ato de abuso, maus-tratos, ferir ou mutilar animais silvestres, domésticos ou domesticados, nativos ou exóticos:      </a:t>
            </a: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Pena - detenção, de três meses a um ano, e multa.</a:t>
            </a: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1º-A Quando se tratar de cão ou gato, a pena para as condutas descritas no </a:t>
            </a:r>
            <a:r>
              <a:rPr kumimoji="0" lang="pt-BR" altLang="pt-BR" sz="27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caput</a:t>
            </a: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deste artigo será de reclusão, de 2 (dois) a 5 (cinco) anos, multa e proibição da guarda.” (art. 32 da Lei 9.605/98) </a:t>
            </a: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96391344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patrimônio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lnSpcReduction="20000"/>
          </a:bodyPr>
          <a:lstStyle/>
          <a:p>
            <a:r>
              <a:rPr lang="pt-BR" sz="2700" dirty="0">
                <a:latin typeface="Times New Roman" panose="02020603050405020304" pitchFamily="18" charset="0"/>
                <a:cs typeface="Times New Roman" panose="02020603050405020304" pitchFamily="18" charset="0"/>
              </a:rPr>
              <a:t>“Patrimônio pode ser entendido como o conjunto de todos os bens (ativos) e passivos (dívidas) de uma pessoa. Trata-se de uma universalidade de direito” (Elias, Costa-Neto)</a:t>
            </a:r>
          </a:p>
          <a:p>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Teoria clássica: </a:t>
            </a:r>
            <a:r>
              <a:rPr lang="pt-BR" altLang="pt-BR" sz="2700" dirty="0">
                <a:solidFill>
                  <a:srgbClr val="000000"/>
                </a:solidFill>
                <a:latin typeface="Times New Roman" panose="02020603050405020304" pitchFamily="18" charset="0"/>
                <a:cs typeface="Times New Roman" panose="02020603050405020304" pitchFamily="18" charset="0"/>
              </a:rPr>
              <a:t>cada pessoa possui um único patrimônio, que é “projeção econômica da </a:t>
            </a:r>
            <a:r>
              <a:rPr lang="pt-BR" altLang="pt-BR" sz="2700">
                <a:solidFill>
                  <a:srgbClr val="000000"/>
                </a:solidFill>
                <a:latin typeface="Times New Roman" panose="02020603050405020304" pitchFamily="18" charset="0"/>
                <a:cs typeface="Times New Roman" panose="02020603050405020304" pitchFamily="18" charset="0"/>
              </a:rPr>
              <a:t>personalidade civil”</a:t>
            </a:r>
            <a:endParaRPr lang="pt-BR" altLang="pt-BR" sz="2700" dirty="0">
              <a:solidFill>
                <a:srgbClr val="000000"/>
              </a:solidFill>
              <a:latin typeface="Times New Roman" panose="02020603050405020304" pitchFamily="18" charset="0"/>
              <a:cs typeface="Times New Roman" panose="02020603050405020304" pitchFamily="18" charset="0"/>
            </a:endParaRPr>
          </a:p>
          <a:p>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Teoria moderna ou realista: é possível, em casos previstos em lei, um patrimônio de afetação. Exemplos: patrimônio mínimo (bens impenhoráveis), fundos de investimento imobiliário</a:t>
            </a: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6923368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BENS – CLASSIFICAÇÃO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77500" lnSpcReduction="20000"/>
          </a:bodyPr>
          <a:lstStyle/>
          <a:p>
            <a:pPr marL="0" indent="0">
              <a:buNone/>
            </a:pPr>
            <a:r>
              <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 análise estática, por meio de infindáveis classificações em abstrato (bens móveis e imóveis, corpóreos e incorpóreos, fungíveis e infungíveis etc.), vem perdendo espaço para propostas centradas sobre o papel que tais bens desempenham na relação jurídica (...). Impõe-se, em síntese, uma análise funcional dos bens jurídicos (...). Assim, mais importante que classificar um bem como móvel ou imóvel, corpóreo (...), torna-se identificar, por exemplo, os </a:t>
            </a:r>
            <a:r>
              <a:rPr kumimoji="0" lang="pt-BR" altLang="pt-BR" sz="27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bens essenciais</a:t>
            </a:r>
            <a:r>
              <a:rPr kumimoji="0" lang="pt-BR" altLang="pt-BR" sz="27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(Anderson </a:t>
            </a:r>
            <a:r>
              <a:rPr kumimoji="0" lang="pt-BR" altLang="pt-BR" sz="2700" b="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Schreiber</a:t>
            </a:r>
            <a:r>
              <a:rPr kumimoji="0" lang="pt-BR" altLang="pt-BR" sz="27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p>
            <a:pPr marL="0" indent="0">
              <a:buNone/>
            </a:pPr>
            <a:r>
              <a:rPr kumimoji="0" lang="pt-BR" altLang="pt-BR" sz="27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Cita a proposta de Teresa Negreiros para distinguir os bens desde o paradigma da essencialidade: essenciais, úteis ou supérfluos. </a:t>
            </a:r>
          </a:p>
          <a:p>
            <a:pPr marL="0" indent="0">
              <a:buNone/>
            </a:pPr>
            <a:r>
              <a:rPr lang="pt-BR" altLang="pt-BR" sz="2700" i="0" dirty="0">
                <a:latin typeface="Times New Roman" panose="02020603050405020304" pitchFamily="18" charset="0"/>
                <a:cs typeface="Times New Roman" panose="02020603050405020304" pitchFamily="18" charset="0"/>
              </a:rPr>
              <a:t>Relevância do tema: estatuto do patrimônio mínimo (Fachin)</a:t>
            </a: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527116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 – NASCITURO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r>
              <a:rPr lang="pt-BR" b="0" i="0" dirty="0">
                <a:solidFill>
                  <a:srgbClr val="000000"/>
                </a:solidFill>
                <a:effectLst/>
                <a:latin typeface="Times New Roman" panose="02020603050405020304" pitchFamily="18" charset="0"/>
              </a:rPr>
              <a:t>Direitos do nascituro (Pablo e Pamplona):</a:t>
            </a:r>
          </a:p>
          <a:p>
            <a:pPr marL="457200" indent="-457200">
              <a:buAutoNum type="alphaLcParenR"/>
            </a:pPr>
            <a:r>
              <a:rPr lang="pt-BR" dirty="0">
                <a:solidFill>
                  <a:srgbClr val="000000"/>
                </a:solidFill>
                <a:latin typeface="Times New Roman" panose="02020603050405020304" pitchFamily="18" charset="0"/>
              </a:rPr>
              <a:t>Titular de direitos personalíssimos</a:t>
            </a:r>
          </a:p>
          <a:p>
            <a:pPr marL="457200" indent="-457200">
              <a:buAutoNum type="alphaLcParenR"/>
            </a:pPr>
            <a:r>
              <a:rPr lang="pt-BR" dirty="0">
                <a:solidFill>
                  <a:srgbClr val="000000"/>
                </a:solidFill>
                <a:latin typeface="Times New Roman" panose="02020603050405020304" pitchFamily="18" charset="0"/>
              </a:rPr>
              <a:t>Pode receber doação</a:t>
            </a:r>
          </a:p>
          <a:p>
            <a:pPr marL="457200" indent="-457200">
              <a:buAutoNum type="alphaLcParenR"/>
            </a:pPr>
            <a:r>
              <a:rPr lang="pt-BR" dirty="0">
                <a:solidFill>
                  <a:srgbClr val="000000"/>
                </a:solidFill>
                <a:latin typeface="Times New Roman" panose="02020603050405020304" pitchFamily="18" charset="0"/>
              </a:rPr>
              <a:t>Pode ser beneficiado por legado e herança</a:t>
            </a:r>
          </a:p>
          <a:p>
            <a:pPr marL="457200" indent="-457200">
              <a:buAutoNum type="alphaLcParenR"/>
            </a:pPr>
            <a:r>
              <a:rPr lang="pt-BR" dirty="0">
                <a:solidFill>
                  <a:srgbClr val="000000"/>
                </a:solidFill>
                <a:latin typeface="Times New Roman" panose="02020603050405020304" pitchFamily="18" charset="0"/>
              </a:rPr>
              <a:t>Objeto do crime de aborto</a:t>
            </a:r>
          </a:p>
          <a:p>
            <a:pPr marL="457200" indent="-457200">
              <a:buAutoNum type="alphaLcParenR"/>
            </a:pPr>
            <a:r>
              <a:rPr lang="pt-BR" dirty="0">
                <a:solidFill>
                  <a:srgbClr val="000000"/>
                </a:solidFill>
                <a:latin typeface="Times New Roman" panose="02020603050405020304" pitchFamily="18" charset="0"/>
              </a:rPr>
              <a:t>Direito à realização do DNA</a:t>
            </a:r>
          </a:p>
          <a:p>
            <a:pPr marL="457200" indent="-457200">
              <a:buAutoNum type="alphaLcParenR"/>
            </a:pPr>
            <a:r>
              <a:rPr lang="pt-BR" dirty="0">
                <a:solidFill>
                  <a:srgbClr val="000000"/>
                </a:solidFill>
                <a:latin typeface="Times New Roman" panose="02020603050405020304" pitchFamily="18" charset="0"/>
              </a:rPr>
              <a:t>Alimentos gravídicos (direito da genitora ou do nascituro? Paulo </a:t>
            </a:r>
            <a:r>
              <a:rPr lang="pt-BR" dirty="0" err="1">
                <a:solidFill>
                  <a:srgbClr val="000000"/>
                </a:solidFill>
                <a:latin typeface="Times New Roman" panose="02020603050405020304" pitchFamily="18" charset="0"/>
              </a:rPr>
              <a:t>Lôbo</a:t>
            </a:r>
            <a:r>
              <a:rPr lang="pt-BR" dirty="0">
                <a:solidFill>
                  <a:srgbClr val="000000"/>
                </a:solidFill>
                <a:latin typeface="Times New Roman" panose="02020603050405020304" pitchFamily="18" charset="0"/>
              </a:rPr>
              <a:t> defende ser da genitora)</a:t>
            </a:r>
          </a:p>
          <a:p>
            <a:endParaRPr lang="pt-BR" dirty="0"/>
          </a:p>
          <a:p>
            <a:endParaRPr lang="pt-BR" dirty="0"/>
          </a:p>
        </p:txBody>
      </p:sp>
    </p:spTree>
    <p:extLst>
      <p:ext uri="{BB962C8B-B14F-4D97-AF65-F5344CB8AC3E}">
        <p14:creationId xmlns:p14="http://schemas.microsoft.com/office/powerpoint/2010/main" val="70855399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MÓVEIS e imóveis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85000" lnSpcReduction="10000"/>
          </a:bodyPr>
          <a:lstStyle/>
          <a:p>
            <a:pPr algn="l"/>
            <a:r>
              <a:rPr lang="pt-BR" sz="2400" dirty="0">
                <a:solidFill>
                  <a:srgbClr val="000000"/>
                </a:solidFill>
                <a:latin typeface="Times New Roman" panose="02020603050405020304" pitchFamily="18" charset="0"/>
              </a:rPr>
              <a:t>Importância da distinção entre bens móveis e imóveis: </a:t>
            </a:r>
          </a:p>
          <a:p>
            <a:pPr algn="l">
              <a:buFontTx/>
              <a:buChar char="-"/>
            </a:pPr>
            <a:r>
              <a:rPr lang="pt-BR" dirty="0">
                <a:solidFill>
                  <a:srgbClr val="000000"/>
                </a:solidFill>
                <a:latin typeface="Times New Roman" panose="02020603050405020304" pitchFamily="18" charset="0"/>
              </a:rPr>
              <a:t>Registro x tradição (</a:t>
            </a:r>
            <a:r>
              <a:rPr lang="pt-BR" dirty="0" err="1">
                <a:solidFill>
                  <a:srgbClr val="000000"/>
                </a:solidFill>
                <a:latin typeface="Times New Roman" panose="02020603050405020304" pitchFamily="18" charset="0"/>
              </a:rPr>
              <a:t>arts</a:t>
            </a:r>
            <a:r>
              <a:rPr lang="pt-BR" dirty="0">
                <a:solidFill>
                  <a:srgbClr val="000000"/>
                </a:solidFill>
                <a:latin typeface="Times New Roman" panose="02020603050405020304" pitchFamily="18" charset="0"/>
              </a:rPr>
              <a:t>. 1.226 e 1.227)</a:t>
            </a:r>
          </a:p>
          <a:p>
            <a:pPr algn="l">
              <a:buFontTx/>
              <a:buChar char="-"/>
            </a:pPr>
            <a:r>
              <a:rPr lang="pt-BR" dirty="0">
                <a:solidFill>
                  <a:srgbClr val="000000"/>
                </a:solidFill>
                <a:latin typeface="Times New Roman" panose="02020603050405020304" pitchFamily="18" charset="0"/>
              </a:rPr>
              <a:t>Escritura pública</a:t>
            </a:r>
          </a:p>
          <a:p>
            <a:pPr algn="l">
              <a:buFontTx/>
              <a:buChar char="-"/>
            </a:pPr>
            <a:r>
              <a:rPr lang="pt-BR" dirty="0">
                <a:solidFill>
                  <a:srgbClr val="000000"/>
                </a:solidFill>
                <a:latin typeface="Times New Roman" panose="02020603050405020304" pitchFamily="18" charset="0"/>
              </a:rPr>
              <a:t>Incidência do ITBI somente para transferência onerosa de bens imóveis</a:t>
            </a:r>
          </a:p>
          <a:p>
            <a:pPr algn="l">
              <a:buFontTx/>
              <a:buChar char="-"/>
            </a:pPr>
            <a:r>
              <a:rPr lang="pt-BR" dirty="0">
                <a:solidFill>
                  <a:srgbClr val="000000"/>
                </a:solidFill>
                <a:latin typeface="Times New Roman" panose="02020603050405020304" pitchFamily="18" charset="0"/>
              </a:rPr>
              <a:t>Prazos de usucapião diferenciados</a:t>
            </a:r>
          </a:p>
          <a:p>
            <a:pPr algn="l">
              <a:buFontTx/>
              <a:buChar char="-"/>
            </a:pPr>
            <a:r>
              <a:rPr lang="pt-BR" dirty="0">
                <a:solidFill>
                  <a:srgbClr val="000000"/>
                </a:solidFill>
                <a:latin typeface="Times New Roman" panose="02020603050405020304" pitchFamily="18" charset="0"/>
              </a:rPr>
              <a:t>Outorga conjugal para alienação de imóveis</a:t>
            </a:r>
          </a:p>
          <a:p>
            <a:pPr algn="l">
              <a:buFontTx/>
              <a:buChar char="-"/>
            </a:pPr>
            <a:r>
              <a:rPr lang="pt-BR" sz="2000" b="0" i="0" dirty="0">
                <a:solidFill>
                  <a:srgbClr val="000000"/>
                </a:solidFill>
                <a:effectLst/>
                <a:latin typeface="Times New Roman" panose="02020603050405020304" pitchFamily="18" charset="0"/>
              </a:rPr>
              <a:t>Penhor x hipoteca </a:t>
            </a:r>
          </a:p>
          <a:p>
            <a:pPr marL="0" indent="0" algn="l">
              <a:buNone/>
            </a:pPr>
            <a:r>
              <a:rPr lang="pt-BR" sz="2000" b="0" i="0" dirty="0">
                <a:solidFill>
                  <a:srgbClr val="000000"/>
                </a:solidFill>
                <a:effectLst/>
                <a:latin typeface="Times New Roman" panose="02020603050405020304" pitchFamily="18" charset="0"/>
              </a:rPr>
              <a:t>Obs. Cuidado com navios e aeronaves, que são móveis, mas podem ser hipotecados (art. 1.473, inc. VI, VII)</a:t>
            </a:r>
          </a:p>
          <a:p>
            <a:pPr marL="0" indent="0" algn="l">
              <a:buNone/>
            </a:pPr>
            <a:endParaRPr lang="pt-BR" sz="2400" b="0" i="0" dirty="0">
              <a:solidFill>
                <a:srgbClr val="000000"/>
              </a:solidFill>
              <a:effectLst/>
              <a:latin typeface="Times New Roman" panose="02020603050405020304" pitchFamily="18" charset="0"/>
            </a:endParaRP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2607764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MÓVEIS e imóveis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sz="2400" b="0" i="0" dirty="0">
                <a:solidFill>
                  <a:srgbClr val="000000"/>
                </a:solidFill>
                <a:effectLst/>
                <a:latin typeface="Times New Roman" panose="02020603050405020304" pitchFamily="18" charset="0"/>
              </a:rPr>
              <a:t>Art. 79. São bens imóveis o solo e tudo quanto se lhe incorporar natural ou artificialmente.</a:t>
            </a:r>
          </a:p>
          <a:p>
            <a:pPr algn="l">
              <a:buFontTx/>
              <a:buChar char="-"/>
            </a:pPr>
            <a:r>
              <a:rPr lang="pt-BR" sz="2400" b="0" i="0" dirty="0">
                <a:solidFill>
                  <a:srgbClr val="000000"/>
                </a:solidFill>
                <a:effectLst/>
                <a:latin typeface="Times New Roman" panose="02020603050405020304" pitchFamily="18" charset="0"/>
              </a:rPr>
              <a:t>O artigo trata das construções, plantações, benfeitorias</a:t>
            </a:r>
          </a:p>
          <a:p>
            <a:pPr algn="l">
              <a:buFontTx/>
              <a:buChar char="-"/>
            </a:pPr>
            <a:r>
              <a:rPr kumimoji="0" lang="pt-BR" altLang="pt-BR" sz="2400" u="none" strike="noStrike" cap="none" normalizeH="0" baseline="0" dirty="0">
                <a:ln>
                  <a:noFill/>
                </a:ln>
                <a:solidFill>
                  <a:srgbClr val="000000"/>
                </a:solidFill>
                <a:latin typeface="Times New Roman" panose="02020603050405020304" pitchFamily="18" charset="0"/>
                <a:cs typeface="Times New Roman" panose="02020603050405020304" pitchFamily="18" charset="0"/>
              </a:rPr>
              <a:t>Não são considerados imóveis </a:t>
            </a:r>
            <a:r>
              <a:rPr lang="pt-BR" altLang="pt-BR" sz="2400" dirty="0">
                <a:solidFill>
                  <a:srgbClr val="000000"/>
                </a:solidFill>
                <a:latin typeface="Times New Roman" panose="02020603050405020304" pitchFamily="18" charset="0"/>
                <a:cs typeface="Times New Roman" panose="02020603050405020304" pitchFamily="18" charset="0"/>
              </a:rPr>
              <a:t>por acessão intelectual as pertenças (o que era possível no CC/16)</a:t>
            </a: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29926609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MÓVEIS e imóveis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lnSpcReduction="20000"/>
          </a:bodyPr>
          <a:lstStyle/>
          <a:p>
            <a:pPr algn="l"/>
            <a:r>
              <a:rPr lang="pt-BR" sz="2400" b="0" i="0" dirty="0">
                <a:solidFill>
                  <a:srgbClr val="000000"/>
                </a:solidFill>
                <a:effectLst/>
                <a:latin typeface="Times New Roman" panose="02020603050405020304" pitchFamily="18" charset="0"/>
              </a:rPr>
              <a:t>Art. 80. Consideram-se imóveis para os efeitos legais:</a:t>
            </a:r>
          </a:p>
          <a:p>
            <a:pPr marL="0" indent="0" algn="l">
              <a:buNone/>
            </a:pPr>
            <a:r>
              <a:rPr lang="pt-BR" sz="2400" b="0" i="0" dirty="0">
                <a:solidFill>
                  <a:srgbClr val="000000"/>
                </a:solidFill>
                <a:effectLst/>
                <a:latin typeface="Times New Roman" panose="02020603050405020304" pitchFamily="18" charset="0"/>
              </a:rPr>
              <a:t>I - os </a:t>
            </a:r>
            <a:r>
              <a:rPr lang="pt-BR" sz="2400" b="1" i="0" dirty="0">
                <a:solidFill>
                  <a:srgbClr val="000000"/>
                </a:solidFill>
                <a:effectLst/>
                <a:latin typeface="Times New Roman" panose="02020603050405020304" pitchFamily="18" charset="0"/>
              </a:rPr>
              <a:t>direitos reais sobre imóveis e as ações </a:t>
            </a:r>
            <a:r>
              <a:rPr lang="pt-BR" sz="2400" b="0" i="0" dirty="0">
                <a:solidFill>
                  <a:srgbClr val="000000"/>
                </a:solidFill>
                <a:effectLst/>
                <a:latin typeface="Times New Roman" panose="02020603050405020304" pitchFamily="18" charset="0"/>
              </a:rPr>
              <a:t>que os asseguram;</a:t>
            </a:r>
          </a:p>
          <a:p>
            <a:pPr marL="0" indent="0" algn="l">
              <a:buNone/>
            </a:pPr>
            <a:r>
              <a:rPr lang="pt-BR" sz="2400" b="0" i="0" dirty="0">
                <a:solidFill>
                  <a:srgbClr val="000000"/>
                </a:solidFill>
                <a:effectLst/>
                <a:latin typeface="Times New Roman" panose="02020603050405020304" pitchFamily="18" charset="0"/>
              </a:rPr>
              <a:t>II - o direito à </a:t>
            </a:r>
            <a:r>
              <a:rPr lang="pt-BR" sz="2400" b="1" i="0" dirty="0">
                <a:solidFill>
                  <a:srgbClr val="000000"/>
                </a:solidFill>
                <a:effectLst/>
                <a:latin typeface="Times New Roman" panose="02020603050405020304" pitchFamily="18" charset="0"/>
              </a:rPr>
              <a:t>sucessão aberta</a:t>
            </a:r>
            <a:r>
              <a:rPr lang="pt-BR" sz="2400" b="0" i="0" dirty="0">
                <a:solidFill>
                  <a:srgbClr val="000000"/>
                </a:solidFill>
                <a:effectLst/>
                <a:latin typeface="Times New Roman" panose="02020603050405020304" pitchFamily="18" charset="0"/>
              </a:rPr>
              <a:t>.</a:t>
            </a:r>
          </a:p>
          <a:p>
            <a:pPr algn="l"/>
            <a:r>
              <a:rPr lang="pt-BR" sz="2400" b="0" i="0" dirty="0">
                <a:solidFill>
                  <a:srgbClr val="000000"/>
                </a:solidFill>
                <a:effectLst/>
                <a:latin typeface="Times New Roman" panose="02020603050405020304" pitchFamily="18" charset="0"/>
              </a:rPr>
              <a:t>Art. 81. Não perdem o caráter de imóveis:</a:t>
            </a:r>
          </a:p>
          <a:p>
            <a:pPr marL="0" indent="0" algn="l">
              <a:buNone/>
            </a:pPr>
            <a:r>
              <a:rPr lang="pt-BR" sz="2400" b="0" i="0" dirty="0">
                <a:solidFill>
                  <a:srgbClr val="000000"/>
                </a:solidFill>
                <a:effectLst/>
                <a:latin typeface="Times New Roman" panose="02020603050405020304" pitchFamily="18" charset="0"/>
              </a:rPr>
              <a:t>I - as edificações que, separadas do solo, mas conservando a sua unidade, forem removidas para outro local;</a:t>
            </a:r>
          </a:p>
          <a:p>
            <a:pPr marL="0" indent="0" algn="l">
              <a:buNone/>
            </a:pPr>
            <a:r>
              <a:rPr lang="pt-BR" sz="2400" b="0" i="0" dirty="0">
                <a:solidFill>
                  <a:srgbClr val="000000"/>
                </a:solidFill>
                <a:effectLst/>
                <a:latin typeface="Times New Roman" panose="02020603050405020304" pitchFamily="18" charset="0"/>
              </a:rPr>
              <a:t>II - os materiais provisoriamente separados de um prédio, para nele se reempregarem.</a:t>
            </a: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62710270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MÓVEIS e imóveis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lnSpcReduction="20000"/>
          </a:bodyPr>
          <a:lstStyle/>
          <a:p>
            <a:pPr algn="l"/>
            <a:r>
              <a:rPr lang="pt-BR" sz="2000" b="0" i="0" dirty="0">
                <a:solidFill>
                  <a:srgbClr val="000000"/>
                </a:solidFill>
                <a:effectLst/>
                <a:latin typeface="Times New Roman" panose="02020603050405020304" pitchFamily="18" charset="0"/>
              </a:rPr>
              <a:t>Art. 82. São móveis os bens suscetíveis de movimento próprio, ou de remoção por força alheia, sem alteração da substância ou da destinação econômico-social.</a:t>
            </a:r>
          </a:p>
          <a:p>
            <a:pPr algn="l"/>
            <a:r>
              <a:rPr lang="pt-BR" sz="2000" b="0" i="0" dirty="0">
                <a:solidFill>
                  <a:srgbClr val="000000"/>
                </a:solidFill>
                <a:effectLst/>
                <a:latin typeface="Times New Roman" panose="02020603050405020304" pitchFamily="18" charset="0"/>
              </a:rPr>
              <a:t>Art. 83. Consideram-se móveis para os efeitos legais:</a:t>
            </a:r>
          </a:p>
          <a:p>
            <a:pPr marL="0" indent="0" algn="l">
              <a:buNone/>
            </a:pPr>
            <a:r>
              <a:rPr lang="pt-BR" sz="2000" b="0" i="0" dirty="0">
                <a:solidFill>
                  <a:srgbClr val="000000"/>
                </a:solidFill>
                <a:effectLst/>
                <a:latin typeface="Times New Roman" panose="02020603050405020304" pitchFamily="18" charset="0"/>
              </a:rPr>
              <a:t>I - as energias que tenham valor econômico;</a:t>
            </a:r>
          </a:p>
          <a:p>
            <a:pPr marL="0" indent="0" algn="l">
              <a:buNone/>
            </a:pPr>
            <a:r>
              <a:rPr lang="pt-BR" sz="2000" b="0" i="0" dirty="0">
                <a:solidFill>
                  <a:srgbClr val="000000"/>
                </a:solidFill>
                <a:effectLst/>
                <a:latin typeface="Times New Roman" panose="02020603050405020304" pitchFamily="18" charset="0"/>
              </a:rPr>
              <a:t>II - os direitos reais sobre objetos móveis e as ações correspondentes;</a:t>
            </a:r>
          </a:p>
          <a:p>
            <a:pPr marL="0" indent="0" algn="l">
              <a:buNone/>
            </a:pPr>
            <a:r>
              <a:rPr lang="pt-BR" sz="2000" b="0" i="0" dirty="0">
                <a:solidFill>
                  <a:srgbClr val="000000"/>
                </a:solidFill>
                <a:effectLst/>
                <a:latin typeface="Times New Roman" panose="02020603050405020304" pitchFamily="18" charset="0"/>
              </a:rPr>
              <a:t>III - os direitos pessoais de caráter patrimonial e respectivas ações.</a:t>
            </a:r>
          </a:p>
          <a:p>
            <a:pPr algn="l"/>
            <a:r>
              <a:rPr lang="pt-BR" sz="2000" b="0" i="0" dirty="0">
                <a:solidFill>
                  <a:srgbClr val="000000"/>
                </a:solidFill>
                <a:effectLst/>
                <a:latin typeface="Times New Roman" panose="02020603050405020304" pitchFamily="18" charset="0"/>
              </a:rPr>
              <a:t>Art. 84. Os materiais destinados a alguma construção, enquanto não forem empregados, conservam sua qualidade de móveis; readquirem essa qualidade os provenientes da demolição de algum prédio.</a:t>
            </a: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15536003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FUNGÍVEIS E CONSUMÍVEIS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dirty="0">
                <a:solidFill>
                  <a:srgbClr val="000000"/>
                </a:solidFill>
                <a:latin typeface="Times New Roman" panose="02020603050405020304" pitchFamily="18" charset="0"/>
              </a:rPr>
              <a:t>Deve-se analisar a função socioeconômica do bem</a:t>
            </a:r>
          </a:p>
          <a:p>
            <a:pPr marL="0" indent="0" algn="l">
              <a:buNone/>
            </a:pPr>
            <a:r>
              <a:rPr lang="pt-BR" dirty="0">
                <a:solidFill>
                  <a:srgbClr val="000000"/>
                </a:solidFill>
                <a:latin typeface="Times New Roman" panose="02020603050405020304" pitchFamily="18" charset="0"/>
              </a:rPr>
              <a:t>“</a:t>
            </a:r>
            <a:r>
              <a:rPr lang="pt-BR" b="0" i="0" dirty="0">
                <a:solidFill>
                  <a:srgbClr val="000000"/>
                </a:solidFill>
                <a:effectLst/>
                <a:latin typeface="Times New Roman" panose="02020603050405020304" pitchFamily="18" charset="0"/>
              </a:rPr>
              <a:t>São fungíveis os </a:t>
            </a:r>
            <a:r>
              <a:rPr lang="pt-BR" b="1" i="0" dirty="0">
                <a:solidFill>
                  <a:srgbClr val="000000"/>
                </a:solidFill>
                <a:effectLst/>
                <a:latin typeface="Times New Roman" panose="02020603050405020304" pitchFamily="18" charset="0"/>
              </a:rPr>
              <a:t>móveis </a:t>
            </a:r>
            <a:r>
              <a:rPr lang="pt-BR" b="0" i="0" dirty="0">
                <a:solidFill>
                  <a:srgbClr val="000000"/>
                </a:solidFill>
                <a:effectLst/>
                <a:latin typeface="Times New Roman" panose="02020603050405020304" pitchFamily="18" charset="0"/>
              </a:rPr>
              <a:t>que podem substituir-se por outros da mesma espécie, qualidade e quantidade.” (art. 85)</a:t>
            </a:r>
          </a:p>
          <a:p>
            <a:pPr marL="0" indent="0" algn="l">
              <a:buNone/>
            </a:pPr>
            <a:r>
              <a:rPr lang="pt-BR" b="0" i="0" dirty="0">
                <a:solidFill>
                  <a:srgbClr val="000000"/>
                </a:solidFill>
                <a:effectLst/>
                <a:latin typeface="Times New Roman" panose="02020603050405020304" pitchFamily="18" charset="0"/>
              </a:rPr>
              <a:t>“São consumíveis os bens </a:t>
            </a:r>
            <a:r>
              <a:rPr lang="pt-BR" b="1" i="0" dirty="0">
                <a:solidFill>
                  <a:srgbClr val="000000"/>
                </a:solidFill>
                <a:effectLst/>
                <a:latin typeface="Times New Roman" panose="02020603050405020304" pitchFamily="18" charset="0"/>
              </a:rPr>
              <a:t>móveis</a:t>
            </a:r>
            <a:r>
              <a:rPr lang="pt-BR" b="0" i="0" dirty="0">
                <a:solidFill>
                  <a:srgbClr val="000000"/>
                </a:solidFill>
                <a:effectLst/>
                <a:latin typeface="Times New Roman" panose="02020603050405020304" pitchFamily="18" charset="0"/>
              </a:rPr>
              <a:t> cujo uso importa destruição imediata da própria substância, sendo também considerados tais os destinados à alienação.” (art. 86)</a:t>
            </a:r>
            <a:endParaRPr lang="pt-BR" sz="2000" b="0" i="0" dirty="0">
              <a:solidFill>
                <a:srgbClr val="000000"/>
              </a:solidFill>
              <a:effectLst/>
              <a:latin typeface="Times New Roman" panose="02020603050405020304" pitchFamily="18" charset="0"/>
            </a:endParaRP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0251341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DIVISÍVEIS E INDIVISÍVEIS</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lnSpcReduction="20000"/>
          </a:bodyPr>
          <a:lstStyle/>
          <a:p>
            <a:pPr algn="l"/>
            <a:r>
              <a:rPr lang="pt-BR" dirty="0">
                <a:solidFill>
                  <a:srgbClr val="000000"/>
                </a:solidFill>
                <a:latin typeface="Times New Roman" panose="02020603050405020304" pitchFamily="18" charset="0"/>
              </a:rPr>
              <a:t>Deve-se analisar a função socioeconômica do bem</a:t>
            </a:r>
          </a:p>
          <a:p>
            <a:pPr algn="l"/>
            <a:r>
              <a:rPr lang="pt-BR" sz="2400" b="0" i="0" dirty="0">
                <a:solidFill>
                  <a:srgbClr val="000000"/>
                </a:solidFill>
                <a:effectLst/>
                <a:latin typeface="Times New Roman" panose="02020603050405020304" pitchFamily="18" charset="0"/>
              </a:rPr>
              <a:t>Art. 87. Bens divisíveis são os que se podem fracionar sem alteração na sua substância, diminuição considerável de valor, ou prejuízo do uso a que se destinam.</a:t>
            </a:r>
          </a:p>
          <a:p>
            <a:pPr algn="l"/>
            <a:r>
              <a:rPr lang="pt-BR" sz="2400" b="0" i="0" dirty="0">
                <a:solidFill>
                  <a:srgbClr val="000000"/>
                </a:solidFill>
                <a:effectLst/>
                <a:latin typeface="Times New Roman" panose="02020603050405020304" pitchFamily="18" charset="0"/>
              </a:rPr>
              <a:t>Art. 88. Os bens naturalmente divisíveis podem tornar-se indivisíveis por determinação da lei ou por vontade das partes.</a:t>
            </a:r>
          </a:p>
          <a:p>
            <a:pPr marL="0" indent="0" algn="l">
              <a:buNone/>
            </a:pPr>
            <a:r>
              <a:rPr lang="pt-BR" sz="2400" dirty="0">
                <a:solidFill>
                  <a:srgbClr val="000000"/>
                </a:solidFill>
                <a:latin typeface="Times New Roman" panose="02020603050405020304" pitchFamily="18" charset="0"/>
              </a:rPr>
              <a:t>Exemplo de bem indivisível por determinação legal: imóvel de tamanho correspondente à fração mínima de parcelamento ou ao módulo rural (exceção: programas sociais de habitação, usucapião)</a:t>
            </a:r>
            <a:endParaRPr lang="pt-BR" sz="2400" b="0" i="0" dirty="0">
              <a:solidFill>
                <a:srgbClr val="000000"/>
              </a:solidFill>
              <a:effectLst/>
              <a:latin typeface="Times New Roman" panose="02020603050405020304" pitchFamily="18" charset="0"/>
            </a:endParaRP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76125742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SINGULARES E COLETIVOS</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90. Constitui </a:t>
            </a:r>
            <a:r>
              <a:rPr lang="pt-BR" b="1" i="0" dirty="0">
                <a:solidFill>
                  <a:srgbClr val="000000"/>
                </a:solidFill>
                <a:effectLst/>
                <a:latin typeface="Times New Roman" panose="02020603050405020304" pitchFamily="18" charset="0"/>
              </a:rPr>
              <a:t>universalidade de fato </a:t>
            </a:r>
            <a:r>
              <a:rPr lang="pt-BR" b="0" i="0" dirty="0">
                <a:solidFill>
                  <a:srgbClr val="000000"/>
                </a:solidFill>
                <a:effectLst/>
                <a:latin typeface="Times New Roman" panose="02020603050405020304" pitchFamily="18" charset="0"/>
              </a:rPr>
              <a:t>a pluralidade de bens singulares que, pertinentes à mesma pessoa, tenham </a:t>
            </a:r>
            <a:r>
              <a:rPr lang="pt-BR" b="1" i="0" dirty="0">
                <a:solidFill>
                  <a:srgbClr val="000000"/>
                </a:solidFill>
                <a:effectLst/>
                <a:latin typeface="Times New Roman" panose="02020603050405020304" pitchFamily="18" charset="0"/>
              </a:rPr>
              <a:t>destinação unitária</a:t>
            </a:r>
            <a:r>
              <a:rPr lang="pt-BR" b="0" i="0" dirty="0">
                <a:solidFill>
                  <a:srgbClr val="000000"/>
                </a:solidFill>
                <a:effectLst/>
                <a:latin typeface="Times New Roman" panose="02020603050405020304" pitchFamily="18" charset="0"/>
              </a:rPr>
              <a:t>. Parágrafo único. Os bens que formam essa universalidade podem ser objeto de relações jurídicas próprias.</a:t>
            </a:r>
          </a:p>
          <a:p>
            <a:pPr marL="0" indent="0" algn="l">
              <a:buNone/>
            </a:pPr>
            <a:r>
              <a:rPr lang="pt-BR" dirty="0">
                <a:solidFill>
                  <a:srgbClr val="000000"/>
                </a:solidFill>
                <a:latin typeface="Times New Roman" panose="02020603050405020304" pitchFamily="18" charset="0"/>
              </a:rPr>
              <a:t>Exemplo: biblioteca</a:t>
            </a: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Art. 91. Constitui universalidade de direito o </a:t>
            </a:r>
            <a:r>
              <a:rPr lang="pt-BR" b="1" i="0" dirty="0">
                <a:solidFill>
                  <a:srgbClr val="000000"/>
                </a:solidFill>
                <a:effectLst/>
                <a:latin typeface="Times New Roman" panose="02020603050405020304" pitchFamily="18" charset="0"/>
              </a:rPr>
              <a:t>complexo de relações jurídicas</a:t>
            </a:r>
            <a:r>
              <a:rPr lang="pt-BR" b="0" i="0" dirty="0">
                <a:solidFill>
                  <a:srgbClr val="000000"/>
                </a:solidFill>
                <a:effectLst/>
                <a:latin typeface="Times New Roman" panose="02020603050405020304" pitchFamily="18" charset="0"/>
              </a:rPr>
              <a:t>, de uma pessoa, </a:t>
            </a:r>
            <a:r>
              <a:rPr lang="pt-BR" b="1" i="0" dirty="0">
                <a:solidFill>
                  <a:srgbClr val="000000"/>
                </a:solidFill>
                <a:effectLst/>
                <a:latin typeface="Times New Roman" panose="02020603050405020304" pitchFamily="18" charset="0"/>
              </a:rPr>
              <a:t>dotadas de valor econômico.</a:t>
            </a:r>
          </a:p>
          <a:p>
            <a:pPr marL="0" indent="0" algn="l">
              <a:buNone/>
            </a:pPr>
            <a:r>
              <a:rPr kumimoji="0" lang="pt-BR" altLang="pt-B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Exemplo: herança. Obs.: não há necessidade de que existam vários bens singulares. A herança é uma universalidade de direito ainda que seja composta somente de um bem. </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41864883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Bens principais x bens acessórios – acessório segue o principa</a:t>
            </a:r>
            <a:r>
              <a:rPr lang="pt-BR" dirty="0">
                <a:solidFill>
                  <a:srgbClr val="000000"/>
                </a:solidFill>
                <a:latin typeface="Times New Roman" panose="02020603050405020304" pitchFamily="18" charset="0"/>
              </a:rPr>
              <a:t>l (princípio da gravitação jurídica)</a:t>
            </a:r>
          </a:p>
          <a:p>
            <a:pPr marL="0" indent="0" algn="l">
              <a:buNone/>
            </a:pPr>
            <a:endParaRPr lang="pt-BR" dirty="0">
              <a:solidFill>
                <a:srgbClr val="000000"/>
              </a:solidFill>
              <a:latin typeface="Times New Roman" panose="02020603050405020304" pitchFamily="18" charset="0"/>
            </a:endParaRPr>
          </a:p>
          <a:p>
            <a:r>
              <a:rPr lang="pt-BR" b="0" i="0" dirty="0">
                <a:solidFill>
                  <a:srgbClr val="000000"/>
                </a:solidFill>
                <a:effectLst/>
                <a:latin typeface="Times New Roman" panose="02020603050405020304" pitchFamily="18" charset="0"/>
              </a:rPr>
              <a:t>Art. 92. Principal é o bem que existe sobre si, abstrata ou concretamente; acessório, aquele cuja existência supõe a do principal.</a:t>
            </a:r>
          </a:p>
          <a:p>
            <a:pPr marL="0" indent="0" algn="l">
              <a:buNone/>
            </a:pPr>
            <a:endParaRPr lang="pt-BR" dirty="0">
              <a:solidFill>
                <a:srgbClr val="000000"/>
              </a:solidFill>
              <a:latin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47270077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kumimoji="0" lang="pt-BR" altLang="pt-B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Pertença não é bem acessório por expressa previsão legal:</a:t>
            </a:r>
          </a:p>
          <a:p>
            <a:pPr marL="0" indent="0" algn="l">
              <a:buNone/>
            </a:pPr>
            <a:r>
              <a:rPr lang="pt-BR" b="0" i="0" dirty="0">
                <a:solidFill>
                  <a:srgbClr val="000000"/>
                </a:solidFill>
                <a:effectLst/>
                <a:latin typeface="Times New Roman" panose="02020603050405020304" pitchFamily="18" charset="0"/>
              </a:rPr>
              <a:t>“São pertenças os bens que, não constituindo partes integrantes, se destinam, de modo duradouro, ao uso, ao serviço ou ao aformoseamento de outro.” (art. 93)</a:t>
            </a:r>
          </a:p>
          <a:p>
            <a:pPr marL="0" indent="0" algn="l">
              <a:buNone/>
            </a:pPr>
            <a:r>
              <a:rPr lang="pt-BR" b="0" i="0" dirty="0">
                <a:solidFill>
                  <a:srgbClr val="000000"/>
                </a:solidFill>
                <a:effectLst/>
                <a:latin typeface="Times New Roman" panose="02020603050405020304" pitchFamily="18" charset="0"/>
              </a:rPr>
              <a:t>“Os negócios jurídicos que dizem respeito ao bem principal não abrangem as pertenças, salvo se o contrário resultar da lei, da manifestação de vontade, ou das circunstâncias do caso.” (art. 94)</a:t>
            </a:r>
          </a:p>
          <a:p>
            <a:pPr marL="0" indent="0" algn="l">
              <a:buNone/>
            </a:pPr>
            <a:r>
              <a:rPr kumimoji="0" lang="pt-BR" altLang="pt-B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 equipamento de monitoramento acoplado em caminhão é qualificado como pertença e pode ser retirado pelo devedor fiduciante que o colocou.” (STJ, Informativo n. 629 de 2018)</a:t>
            </a:r>
          </a:p>
          <a:p>
            <a:pPr marL="0" indent="0" algn="l">
              <a:buNone/>
            </a:pPr>
            <a:endParaRPr lang="pt-BR" dirty="0">
              <a:solidFill>
                <a:srgbClr val="000000"/>
              </a:solidFill>
              <a:latin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312618062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r>
              <a:rPr lang="pt-BR" b="0" i="0" dirty="0">
                <a:solidFill>
                  <a:srgbClr val="000000"/>
                </a:solidFill>
                <a:effectLst/>
                <a:latin typeface="Times New Roman" panose="02020603050405020304" pitchFamily="18" charset="0"/>
              </a:rPr>
              <a:t>Frutos x produtos: ambos resultam da coisa principal. Os frutos, no entanto, são periódicos e não afetam a substância da coisa (p. ex., frutos de uma árvore); os produtos são mais limitados, pois a afetam (p. ex., minérios)</a:t>
            </a:r>
            <a:r>
              <a:rPr lang="pt-BR" sz="2000" dirty="0">
                <a:latin typeface="Times New Roman" panose="02020603050405020304" pitchFamily="18" charset="0"/>
                <a:cs typeface="Times New Roman" panose="02020603050405020304" pitchFamily="18" charset="0"/>
              </a:rPr>
              <a:t> </a:t>
            </a:r>
          </a:p>
          <a:p>
            <a:r>
              <a:rPr lang="pt-BR" sz="2000" dirty="0">
                <a:latin typeface="Times New Roman" panose="02020603050405020304" pitchFamily="18" charset="0"/>
                <a:cs typeface="Times New Roman" panose="02020603050405020304" pitchFamily="18" charset="0"/>
              </a:rPr>
              <a:t>Observar que o CDC se importa somente com uma classificação binária: produtos (</a:t>
            </a:r>
            <a:r>
              <a:rPr lang="pt-BR" dirty="0">
                <a:latin typeface="Times New Roman" panose="02020603050405020304" pitchFamily="18" charset="0"/>
                <a:cs typeface="Times New Roman" panose="02020603050405020304" pitchFamily="18" charset="0"/>
              </a:rPr>
              <a:t>com conceito diferente do produto para o CC) </a:t>
            </a:r>
            <a:r>
              <a:rPr lang="pt-BR" sz="2000" dirty="0">
                <a:latin typeface="Times New Roman" panose="02020603050405020304" pitchFamily="18" charset="0"/>
                <a:cs typeface="Times New Roman" panose="02020603050405020304" pitchFamily="18" charset="0"/>
              </a:rPr>
              <a:t>e serviços</a:t>
            </a:r>
          </a:p>
          <a:p>
            <a:r>
              <a:rPr lang="pt-BR" b="0" i="0" dirty="0">
                <a:solidFill>
                  <a:srgbClr val="000000"/>
                </a:solidFill>
                <a:effectLst/>
                <a:latin typeface="Times New Roman" panose="02020603050405020304" pitchFamily="18" charset="0"/>
              </a:rPr>
              <a:t>Art. 95. Apesar de ainda não separados do bem principal, os frutos e produtos podem ser objeto de negócio jurídico.</a:t>
            </a:r>
            <a:endParaRPr lang="pt-BR" dirty="0"/>
          </a:p>
          <a:p>
            <a:pPr algn="l"/>
            <a:endParaRPr lang="pt-BR" b="0" i="0" dirty="0">
              <a:solidFill>
                <a:srgbClr val="000000"/>
              </a:solidFill>
              <a:effectLst/>
              <a:latin typeface="Times New Roman" panose="02020603050405020304" pitchFamily="18" charset="0"/>
            </a:endParaRPr>
          </a:p>
          <a:p>
            <a:pPr algn="l"/>
            <a:endParaRPr lang="pt-BR" dirty="0"/>
          </a:p>
          <a:p>
            <a:pPr marL="0" indent="0">
              <a:buNone/>
            </a:pPr>
            <a:endParaRPr lang="pt-BR" dirty="0"/>
          </a:p>
        </p:txBody>
      </p:sp>
    </p:spTree>
    <p:extLst>
      <p:ext uri="{BB962C8B-B14F-4D97-AF65-F5344CB8AC3E}">
        <p14:creationId xmlns:p14="http://schemas.microsoft.com/office/powerpoint/2010/main" val="1677623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 – NASCITURO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r>
              <a:rPr lang="pt-BR" dirty="0"/>
              <a:t>É cabível indenização do DPVAT por morte do feto em acidente de trânsito</a:t>
            </a:r>
          </a:p>
          <a:p>
            <a:r>
              <a:rPr lang="pt-BR" dirty="0"/>
              <a:t>É cabível indenização por danos morais ao nascituro pela morte do seu pai, mesmo antes do seu nascimento. No entanto, o valor será inferior ao devido ao filho vivo, que conheceu o </a:t>
            </a:r>
            <a:r>
              <a:rPr lang="pt-BR" dirty="0" err="1"/>
              <a:t>genito</a:t>
            </a:r>
            <a:r>
              <a:rPr lang="pt-BR" dirty="0"/>
              <a:t>. </a:t>
            </a:r>
          </a:p>
          <a:p>
            <a:endParaRPr lang="pt-BR" dirty="0"/>
          </a:p>
          <a:p>
            <a:endParaRPr lang="pt-BR" dirty="0"/>
          </a:p>
        </p:txBody>
      </p:sp>
    </p:spTree>
    <p:extLst>
      <p:ext uri="{BB962C8B-B14F-4D97-AF65-F5344CB8AC3E}">
        <p14:creationId xmlns:p14="http://schemas.microsoft.com/office/powerpoint/2010/main" val="101597360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“Benfeitorias são melhoramentos ou beneficiamentos que agregam valor ou utilidade à coisa principal. Todas as coisas podem ser objeto de benfeitorias.” (Paulo </a:t>
            </a:r>
            <a:r>
              <a:rPr lang="pt-BR" b="0" i="0" dirty="0" err="1">
                <a:solidFill>
                  <a:srgbClr val="000000"/>
                </a:solidFill>
                <a:effectLst/>
                <a:latin typeface="Times New Roman" panose="02020603050405020304" pitchFamily="18" charset="0"/>
              </a:rPr>
              <a:t>Lôbo</a:t>
            </a:r>
            <a:r>
              <a:rPr lang="pt-BR" b="0" i="0" dirty="0">
                <a:solidFill>
                  <a:srgbClr val="000000"/>
                </a:solidFill>
                <a:effectLst/>
                <a:latin typeface="Times New Roman" panose="02020603050405020304" pitchFamily="18" charset="0"/>
              </a:rPr>
              <a:t>)</a:t>
            </a:r>
          </a:p>
          <a:p>
            <a:pPr algn="l"/>
            <a:r>
              <a:rPr lang="pt-BR" dirty="0">
                <a:solidFill>
                  <a:srgbClr val="000000"/>
                </a:solidFill>
                <a:latin typeface="Times New Roman" panose="02020603050405020304" pitchFamily="18" charset="0"/>
              </a:rPr>
              <a:t>Benfeitorias não se confundem com construções e plantações, que têm regramento próprio e são consideradas formas de aquisição da propriedade imóvel por acessão (art. 1.248, inc. V)</a:t>
            </a:r>
          </a:p>
          <a:p>
            <a:pPr algn="l"/>
            <a:r>
              <a:rPr lang="pt-BR" b="0" i="0" dirty="0">
                <a:solidFill>
                  <a:srgbClr val="000000"/>
                </a:solidFill>
                <a:effectLst/>
                <a:latin typeface="Times New Roman" panose="02020603050405020304" pitchFamily="18" charset="0"/>
              </a:rPr>
              <a:t>Art. 97. </a:t>
            </a:r>
            <a:r>
              <a:rPr lang="pt-BR" b="1" i="0" dirty="0">
                <a:solidFill>
                  <a:srgbClr val="000000"/>
                </a:solidFill>
                <a:effectLst/>
                <a:latin typeface="Times New Roman" panose="02020603050405020304" pitchFamily="18" charset="0"/>
              </a:rPr>
              <a:t>Não </a:t>
            </a:r>
            <a:r>
              <a:rPr lang="pt-BR" b="0" i="0" dirty="0">
                <a:solidFill>
                  <a:srgbClr val="000000"/>
                </a:solidFill>
                <a:effectLst/>
                <a:latin typeface="Times New Roman" panose="02020603050405020304" pitchFamily="18" charset="0"/>
              </a:rPr>
              <a:t>se consideram benfeitorias os melhoramentos ou acréscimos sobrevindos ao bem </a:t>
            </a:r>
            <a:r>
              <a:rPr lang="pt-BR" b="1" i="0" dirty="0">
                <a:solidFill>
                  <a:srgbClr val="000000"/>
                </a:solidFill>
                <a:effectLst/>
                <a:latin typeface="Times New Roman" panose="02020603050405020304" pitchFamily="18" charset="0"/>
              </a:rPr>
              <a:t>sem a intervenção </a:t>
            </a:r>
            <a:r>
              <a:rPr lang="pt-BR" b="0" i="0" dirty="0">
                <a:solidFill>
                  <a:srgbClr val="000000"/>
                </a:solidFill>
                <a:effectLst/>
                <a:latin typeface="Times New Roman" panose="02020603050405020304" pitchFamily="18" charset="0"/>
              </a:rPr>
              <a:t>do proprietário, possuidor ou detentor.</a:t>
            </a:r>
            <a:endParaRPr lang="pt-BR" dirty="0"/>
          </a:p>
          <a:p>
            <a:pPr marL="0" indent="0">
              <a:buNone/>
            </a:pPr>
            <a:endParaRPr lang="pt-BR" dirty="0"/>
          </a:p>
        </p:txBody>
      </p:sp>
    </p:spTree>
    <p:extLst>
      <p:ext uri="{BB962C8B-B14F-4D97-AF65-F5344CB8AC3E}">
        <p14:creationId xmlns:p14="http://schemas.microsoft.com/office/powerpoint/2010/main" val="417193587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a:bodyPr>
          <a:lstStyle/>
          <a:p>
            <a:pPr algn="l"/>
            <a:r>
              <a:rPr lang="pt-BR" b="0" i="0" dirty="0">
                <a:solidFill>
                  <a:srgbClr val="000000"/>
                </a:solidFill>
                <a:effectLst/>
                <a:latin typeface="Times New Roman" panose="02020603050405020304" pitchFamily="18" charset="0"/>
              </a:rPr>
              <a:t>“Benfeitorias são melhoramentos ou beneficiamentos que agregam valor ou utilidade à coisa principal. Todas as coisas podem ser objeto de benfeitorias.” (Paulo </a:t>
            </a:r>
            <a:r>
              <a:rPr lang="pt-BR" b="0" i="0" dirty="0" err="1">
                <a:solidFill>
                  <a:srgbClr val="000000"/>
                </a:solidFill>
                <a:effectLst/>
                <a:latin typeface="Times New Roman" panose="02020603050405020304" pitchFamily="18" charset="0"/>
              </a:rPr>
              <a:t>Lôbo</a:t>
            </a:r>
            <a:r>
              <a:rPr lang="pt-BR" b="0" i="0" dirty="0">
                <a:solidFill>
                  <a:srgbClr val="000000"/>
                </a:solidFill>
                <a:effectLst/>
                <a:latin typeface="Times New Roman" panose="02020603050405020304" pitchFamily="18" charset="0"/>
              </a:rPr>
              <a:t>)</a:t>
            </a:r>
          </a:p>
          <a:p>
            <a:pPr algn="l"/>
            <a:r>
              <a:rPr lang="pt-BR" dirty="0">
                <a:solidFill>
                  <a:srgbClr val="000000"/>
                </a:solidFill>
                <a:latin typeface="Times New Roman" panose="02020603050405020304" pitchFamily="18" charset="0"/>
              </a:rPr>
              <a:t>Benfeitorias não se confundem com construções e plantações, que têm regramento próprio e são consideradas formas de aquisição da propriedade imóvel por acessão (art. 1.248, inc. V)</a:t>
            </a:r>
          </a:p>
          <a:p>
            <a:pPr algn="l"/>
            <a:r>
              <a:rPr lang="pt-BR" b="0" i="0" dirty="0">
                <a:solidFill>
                  <a:srgbClr val="000000"/>
                </a:solidFill>
                <a:effectLst/>
                <a:latin typeface="Times New Roman" panose="02020603050405020304" pitchFamily="18" charset="0"/>
              </a:rPr>
              <a:t>Art. 97. </a:t>
            </a:r>
            <a:r>
              <a:rPr lang="pt-BR" b="1" i="0" dirty="0">
                <a:solidFill>
                  <a:srgbClr val="000000"/>
                </a:solidFill>
                <a:effectLst/>
                <a:latin typeface="Times New Roman" panose="02020603050405020304" pitchFamily="18" charset="0"/>
              </a:rPr>
              <a:t>Não </a:t>
            </a:r>
            <a:r>
              <a:rPr lang="pt-BR" b="0" i="0" dirty="0">
                <a:solidFill>
                  <a:srgbClr val="000000"/>
                </a:solidFill>
                <a:effectLst/>
                <a:latin typeface="Times New Roman" panose="02020603050405020304" pitchFamily="18" charset="0"/>
              </a:rPr>
              <a:t>se consideram benfeitorias os melhoramentos ou acréscimos sobrevindos ao bem </a:t>
            </a:r>
            <a:r>
              <a:rPr lang="pt-BR" b="1" i="0" dirty="0">
                <a:solidFill>
                  <a:srgbClr val="000000"/>
                </a:solidFill>
                <a:effectLst/>
                <a:latin typeface="Times New Roman" panose="02020603050405020304" pitchFamily="18" charset="0"/>
              </a:rPr>
              <a:t>sem a intervenção </a:t>
            </a:r>
            <a:r>
              <a:rPr lang="pt-BR" b="0" i="0" dirty="0">
                <a:solidFill>
                  <a:srgbClr val="000000"/>
                </a:solidFill>
                <a:effectLst/>
                <a:latin typeface="Times New Roman" panose="02020603050405020304" pitchFamily="18" charset="0"/>
              </a:rPr>
              <a:t>do proprietário, possuidor ou detentor.</a:t>
            </a:r>
          </a:p>
          <a:p>
            <a:pPr algn="l"/>
            <a:r>
              <a:rPr lang="pt-BR" dirty="0">
                <a:solidFill>
                  <a:srgbClr val="000000"/>
                </a:solidFill>
                <a:latin typeface="Times New Roman" panose="02020603050405020304" pitchFamily="18" charset="0"/>
              </a:rPr>
              <a:t>Importância do tema: possuidor (locatário, ocupante, devedor fiduciante etc.) promove benfeitorias em propriedade alheia.</a:t>
            </a:r>
          </a:p>
          <a:p>
            <a:pPr marL="0" indent="0">
              <a:buNone/>
            </a:pPr>
            <a:endParaRPr lang="pt-BR" dirty="0"/>
          </a:p>
        </p:txBody>
      </p:sp>
    </p:spTree>
    <p:extLst>
      <p:ext uri="{BB962C8B-B14F-4D97-AF65-F5344CB8AC3E}">
        <p14:creationId xmlns:p14="http://schemas.microsoft.com/office/powerpoint/2010/main" val="95669309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a:bodyPr>
          <a:lstStyle/>
          <a:p>
            <a:pPr algn="l"/>
            <a:r>
              <a:rPr lang="pt-BR" sz="1800" b="0" i="1" dirty="0">
                <a:solidFill>
                  <a:srgbClr val="000000"/>
                </a:solidFill>
                <a:effectLst/>
                <a:latin typeface="Times New Roman" panose="02020603050405020304" pitchFamily="18" charset="0"/>
              </a:rPr>
              <a:t>Art. 1.219. O possuidor de boa-fé tem direito à indenização das benfeitorias necessárias e úteis, bem como, quanto às voluptuárias, se não lhe forem pagas, a levantá-las, quando o puder sem detrimento da coisa, e poderá exercer o direito de retenção pelo valor das benfeitorias necessárias e úteis.</a:t>
            </a:r>
          </a:p>
          <a:p>
            <a:pPr algn="l"/>
            <a:r>
              <a:rPr lang="pt-BR" sz="1800" b="0" i="1" dirty="0">
                <a:solidFill>
                  <a:srgbClr val="000000"/>
                </a:solidFill>
                <a:effectLst/>
                <a:latin typeface="Times New Roman" panose="02020603050405020304" pitchFamily="18" charset="0"/>
              </a:rPr>
              <a:t>Art. 1.220. Ao possuidor de má-fé serão ressarcidas somente as benfeitorias necessárias; não lhe assiste o direito de retenção pela importância destas, nem o de levantar as voluptuárias.</a:t>
            </a:r>
          </a:p>
          <a:p>
            <a:pPr algn="l"/>
            <a:r>
              <a:rPr lang="pt-BR" sz="1800" b="0" i="1" dirty="0">
                <a:solidFill>
                  <a:srgbClr val="000000"/>
                </a:solidFill>
                <a:effectLst/>
                <a:latin typeface="Times New Roman" panose="02020603050405020304" pitchFamily="18" charset="0"/>
              </a:rPr>
              <a:t>Art. 1.221. As benfeitorias compensam-se com os danos, e só obrigam ao ressarcimento se ao tempo da evicção ainda existirem.</a:t>
            </a:r>
          </a:p>
          <a:p>
            <a:pPr algn="l"/>
            <a:r>
              <a:rPr lang="pt-BR" sz="1800" b="0" i="1" dirty="0">
                <a:solidFill>
                  <a:srgbClr val="000000"/>
                </a:solidFill>
                <a:effectLst/>
                <a:latin typeface="Times New Roman" panose="02020603050405020304" pitchFamily="18" charset="0"/>
              </a:rPr>
              <a:t>Art. 1.222. O reivindicante, obrigado a indenizar as benfeitorias ao possuidor de má-fé, tem o direito de optar entre o seu valor atual e o seu custo; ao possuidor de boa-fé indenizará pelo valor atual.</a:t>
            </a:r>
          </a:p>
          <a:p>
            <a:pPr marL="0" indent="0">
              <a:buNone/>
            </a:pPr>
            <a:endParaRPr lang="pt-BR" dirty="0"/>
          </a:p>
        </p:txBody>
      </p:sp>
    </p:spTree>
    <p:extLst>
      <p:ext uri="{BB962C8B-B14F-4D97-AF65-F5344CB8AC3E}">
        <p14:creationId xmlns:p14="http://schemas.microsoft.com/office/powerpoint/2010/main" val="410907573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sz="1600" b="0" i="0" dirty="0">
                <a:solidFill>
                  <a:srgbClr val="000000"/>
                </a:solidFill>
                <a:effectLst/>
                <a:latin typeface="Times New Roman" panose="02020603050405020304" pitchFamily="18" charset="0"/>
              </a:rPr>
              <a:t>Art. 96. As benfeitorias podem ser voluptuárias, úteis ou necessárias.</a:t>
            </a:r>
          </a:p>
          <a:p>
            <a:pPr marL="0" indent="0" algn="l">
              <a:buNone/>
            </a:pPr>
            <a:r>
              <a:rPr lang="pt-BR" sz="1600" b="0" i="0" dirty="0">
                <a:solidFill>
                  <a:srgbClr val="000000"/>
                </a:solidFill>
                <a:effectLst/>
                <a:latin typeface="Times New Roman" panose="02020603050405020304" pitchFamily="18" charset="0"/>
              </a:rPr>
              <a:t>§ 1 </a:t>
            </a:r>
            <a:r>
              <a:rPr lang="pt-BR" sz="1800" b="0" i="0" u="sng" baseline="30000" dirty="0">
                <a:solidFill>
                  <a:srgbClr val="000000"/>
                </a:solidFill>
                <a:effectLst/>
                <a:latin typeface="Times New Roman" panose="02020603050405020304" pitchFamily="18" charset="0"/>
              </a:rPr>
              <a:t>o </a:t>
            </a:r>
            <a:r>
              <a:rPr lang="pt-BR" sz="1600" b="0" i="0" dirty="0">
                <a:solidFill>
                  <a:srgbClr val="000000"/>
                </a:solidFill>
                <a:effectLst/>
                <a:latin typeface="Times New Roman" panose="02020603050405020304" pitchFamily="18" charset="0"/>
              </a:rPr>
              <a:t>São voluptuárias as de mero deleite ou recreio, que não aumentam o uso habitual do bem, ainda que o tornem mais agradável ou sejam de elevado valor.</a:t>
            </a:r>
          </a:p>
          <a:p>
            <a:pPr marL="0" indent="0" algn="l">
              <a:buNone/>
            </a:pPr>
            <a:r>
              <a:rPr lang="pt-BR" sz="1600" b="0" i="0" dirty="0">
                <a:solidFill>
                  <a:srgbClr val="000000"/>
                </a:solidFill>
                <a:effectLst/>
                <a:latin typeface="Times New Roman" panose="02020603050405020304" pitchFamily="18" charset="0"/>
              </a:rPr>
              <a:t>§ 2 </a:t>
            </a:r>
            <a:r>
              <a:rPr lang="pt-BR" sz="1800" b="0" i="0" u="sng" baseline="30000" dirty="0">
                <a:solidFill>
                  <a:srgbClr val="000000"/>
                </a:solidFill>
                <a:effectLst/>
                <a:latin typeface="Times New Roman" panose="02020603050405020304" pitchFamily="18" charset="0"/>
              </a:rPr>
              <a:t>o </a:t>
            </a:r>
            <a:r>
              <a:rPr lang="pt-BR" sz="1600" b="0" i="0" dirty="0">
                <a:solidFill>
                  <a:srgbClr val="000000"/>
                </a:solidFill>
                <a:effectLst/>
                <a:latin typeface="Times New Roman" panose="02020603050405020304" pitchFamily="18" charset="0"/>
              </a:rPr>
              <a:t>São úteis as que aumentam ou facilitam o uso do bem.</a:t>
            </a:r>
          </a:p>
          <a:p>
            <a:pPr marL="0" indent="0" algn="l">
              <a:buNone/>
            </a:pPr>
            <a:r>
              <a:rPr lang="pt-BR" sz="1600" b="0" i="0" dirty="0">
                <a:solidFill>
                  <a:srgbClr val="000000"/>
                </a:solidFill>
                <a:effectLst/>
                <a:latin typeface="Times New Roman" panose="02020603050405020304" pitchFamily="18" charset="0"/>
              </a:rPr>
              <a:t>§ 3 </a:t>
            </a:r>
            <a:r>
              <a:rPr lang="pt-BR" sz="1800" b="0" i="0" u="sng" baseline="30000" dirty="0">
                <a:solidFill>
                  <a:srgbClr val="000000"/>
                </a:solidFill>
                <a:effectLst/>
                <a:latin typeface="Times New Roman" panose="02020603050405020304" pitchFamily="18" charset="0"/>
              </a:rPr>
              <a:t>o </a:t>
            </a:r>
            <a:r>
              <a:rPr lang="pt-BR" sz="1600" b="0" i="0" dirty="0">
                <a:solidFill>
                  <a:srgbClr val="000000"/>
                </a:solidFill>
                <a:effectLst/>
                <a:latin typeface="Times New Roman" panose="02020603050405020304" pitchFamily="18" charset="0"/>
              </a:rPr>
              <a:t>São necessárias as que têm por fim conservar o bem ou evitar que se deteriore.</a:t>
            </a:r>
          </a:p>
          <a:p>
            <a:pPr marL="0" indent="0">
              <a:buNone/>
            </a:pPr>
            <a:endParaRPr lang="pt-BR" dirty="0"/>
          </a:p>
        </p:txBody>
      </p:sp>
    </p:spTree>
    <p:extLst>
      <p:ext uri="{BB962C8B-B14F-4D97-AF65-F5344CB8AC3E}">
        <p14:creationId xmlns:p14="http://schemas.microsoft.com/office/powerpoint/2010/main" val="395296292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FATOS JURÍDICOS</a:t>
            </a:r>
          </a:p>
        </p:txBody>
      </p:sp>
      <p:graphicFrame>
        <p:nvGraphicFramePr>
          <p:cNvPr id="4" name="Espaço Reservado para Conteúdo 3">
            <a:extLst>
              <a:ext uri="{FF2B5EF4-FFF2-40B4-BE49-F238E27FC236}">
                <a16:creationId xmlns:a16="http://schemas.microsoft.com/office/drawing/2014/main" id="{286ABD14-582D-8D5A-1F40-53C5B396A9D1}"/>
              </a:ext>
            </a:extLst>
          </p:cNvPr>
          <p:cNvGraphicFramePr>
            <a:graphicFrameLocks noGrp="1"/>
          </p:cNvGraphicFramePr>
          <p:nvPr>
            <p:ph idx="1"/>
            <p:extLst>
              <p:ext uri="{D42A27DB-BD31-4B8C-83A1-F6EECF244321}">
                <p14:modId xmlns:p14="http://schemas.microsoft.com/office/powerpoint/2010/main" val="3356905811"/>
              </p:ext>
            </p:extLst>
          </p:nvPr>
        </p:nvGraphicFramePr>
        <p:xfrm>
          <a:off x="1450975" y="2016125"/>
          <a:ext cx="9604375"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874077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FATOS JURÍDICOS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lstStyle/>
          <a:p>
            <a:r>
              <a:rPr lang="pt-BR" dirty="0"/>
              <a:t>Fato jurídico </a:t>
            </a:r>
            <a:r>
              <a:rPr lang="pt-BR" i="1" dirty="0"/>
              <a:t>lato sensu</a:t>
            </a:r>
            <a:r>
              <a:rPr lang="pt-BR" dirty="0"/>
              <a:t> se diferencia do fato natural, pois há nele alguma relevância para o direito</a:t>
            </a:r>
          </a:p>
          <a:p>
            <a:r>
              <a:rPr lang="pt-BR" dirty="0"/>
              <a:t>Fato jurídico </a:t>
            </a:r>
            <a:r>
              <a:rPr lang="pt-BR" i="1" dirty="0"/>
              <a:t>stricto sensu </a:t>
            </a:r>
            <a:r>
              <a:rPr lang="pt-BR" dirty="0"/>
              <a:t>é o que, embora relevante para o direito, não foi causado por ação humana. Pode ser ordinário (chuva, morte) ou extraordinário (terremoto, tempestade). O extraordinário é relevante para a análise do caso fortuito e da força maior</a:t>
            </a:r>
          </a:p>
        </p:txBody>
      </p:sp>
    </p:spTree>
    <p:extLst>
      <p:ext uri="{BB962C8B-B14F-4D97-AF65-F5344CB8AC3E}">
        <p14:creationId xmlns:p14="http://schemas.microsoft.com/office/powerpoint/2010/main" val="237245595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FATOS JURÍDICOS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85000" lnSpcReduction="20000"/>
          </a:bodyPr>
          <a:lstStyle/>
          <a:p>
            <a:pPr marL="0" indent="0">
              <a:buNone/>
            </a:pPr>
            <a:endParaRPr lang="pt-BR" dirty="0"/>
          </a:p>
          <a:p>
            <a:r>
              <a:rPr lang="pt-BR" dirty="0"/>
              <a:t>Ato jurídico </a:t>
            </a:r>
            <a:r>
              <a:rPr lang="pt-BR" i="1" dirty="0"/>
              <a:t>lato sensu </a:t>
            </a:r>
            <a:r>
              <a:rPr lang="pt-BR" dirty="0"/>
              <a:t>é qualquer ação humana voluntária, praticada com discernimento, com reflexos no direito. </a:t>
            </a:r>
          </a:p>
          <a:p>
            <a:r>
              <a:rPr lang="pt-BR" dirty="0"/>
              <a:t>Ato jurídico </a:t>
            </a:r>
            <a:r>
              <a:rPr lang="pt-BR" i="1" dirty="0"/>
              <a:t>stricto sensu </a:t>
            </a:r>
            <a:r>
              <a:rPr lang="pt-BR" dirty="0"/>
              <a:t>é a ação humana voluntária, praticada com discernimento, que tem como finalidade criar, alterar ou extinguir uma relação jurídica, cujos efeitos estão previstos expressamente na lei. Por exemplo: reconhecimento de paternidade. </a:t>
            </a:r>
          </a:p>
          <a:p>
            <a:r>
              <a:rPr lang="pt-BR" dirty="0"/>
              <a:t>Negócio jurídico é a ação humana voluntária, praticada com discernimento, que tem como finalidade criar, alterar ou extinguir uma relação jurídica, cujos efeitos serão delimitados pela vontade, de acordo com o princípio da autonomia privada. Por exemplo: contrato, testamento</a:t>
            </a:r>
          </a:p>
          <a:p>
            <a:r>
              <a:rPr lang="pt-BR" dirty="0"/>
              <a:t>Ato jurídico ilícito é o que está em desconformidade com o direito. É, no entanto, jurídico, por ter consequências jurídicas. </a:t>
            </a:r>
          </a:p>
          <a:p>
            <a:endParaRPr lang="pt-BR" dirty="0"/>
          </a:p>
          <a:p>
            <a:endParaRPr lang="pt-BR" dirty="0"/>
          </a:p>
        </p:txBody>
      </p:sp>
    </p:spTree>
    <p:extLst>
      <p:ext uri="{BB962C8B-B14F-4D97-AF65-F5344CB8AC3E}">
        <p14:creationId xmlns:p14="http://schemas.microsoft.com/office/powerpoint/2010/main" val="380959380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FATOS JURÍDICOS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77500" lnSpcReduction="20000"/>
          </a:bodyPr>
          <a:lstStyle/>
          <a:p>
            <a:pPr marL="0" indent="0">
              <a:buNone/>
            </a:pPr>
            <a:endParaRPr lang="pt-BR" dirty="0"/>
          </a:p>
          <a:p>
            <a:r>
              <a:rPr lang="pt-BR" dirty="0"/>
              <a:t>Ato-fato jurídico:  “é qualquer conduta humana para a qual o Direito não reputa significante a vontade humana por força de lei, de costumes ou de princípios. Há uma conduta humana (daí se falar em ‘ato’), mas o direito desconsidera a presença de discernimento para o ato, como se o indivíduo estivesse agindo pelo seu instinto natural, pela natureza (daí se falar em ‘fato’) (...). O que importa no ato-fato é o resultado obtido, e não elemento volitivo” (Elias, Costa-Neto). </a:t>
            </a:r>
          </a:p>
          <a:p>
            <a:r>
              <a:rPr lang="pt-BR" dirty="0"/>
              <a:t>Exemplos: ocupação (apropriação de coisa abandonada ou de ninguém), compra e venda de um gibi por uma criança, dever de indenizar por ato lícito (dever de indenizar terceiros que não foram responsáveis pela legítima defesa)</a:t>
            </a:r>
          </a:p>
          <a:p>
            <a:r>
              <a:rPr lang="pt-BR" dirty="0"/>
              <a:t>Importante: por ser desnecessária a análise da vontade, não se declara a invalidade de um ato-fato jurídico. A teoria das invalidades e das incapacidades aplica-se somente aos atos jurídicos em sentido estrito e aos negócios jurídicos</a:t>
            </a:r>
          </a:p>
          <a:p>
            <a:endParaRPr lang="pt-BR" dirty="0"/>
          </a:p>
          <a:p>
            <a:endParaRPr lang="pt-BR" dirty="0"/>
          </a:p>
        </p:txBody>
      </p:sp>
    </p:spTree>
    <p:extLst>
      <p:ext uri="{BB962C8B-B14F-4D97-AF65-F5344CB8AC3E}">
        <p14:creationId xmlns:p14="http://schemas.microsoft.com/office/powerpoint/2010/main" val="261052092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37B991-A7AD-9848-6EDA-2E13889963EF}"/>
              </a:ext>
            </a:extLst>
          </p:cNvPr>
          <p:cNvSpPr>
            <a:spLocks noGrp="1"/>
          </p:cNvSpPr>
          <p:nvPr>
            <p:ph type="title"/>
          </p:nvPr>
        </p:nvSpPr>
        <p:spPr/>
        <p:txBody>
          <a:bodyPr/>
          <a:lstStyle/>
          <a:p>
            <a:r>
              <a:rPr lang="pt-BR" dirty="0"/>
              <a:t>07/06/22</a:t>
            </a:r>
          </a:p>
        </p:txBody>
      </p:sp>
      <p:sp>
        <p:nvSpPr>
          <p:cNvPr id="3" name="Espaço Reservado para Conteúdo 2">
            <a:extLst>
              <a:ext uri="{FF2B5EF4-FFF2-40B4-BE49-F238E27FC236}">
                <a16:creationId xmlns:a16="http://schemas.microsoft.com/office/drawing/2014/main" id="{4DB64BF3-79B7-0D6D-343F-743D39344884}"/>
              </a:ext>
            </a:extLst>
          </p:cNvPr>
          <p:cNvSpPr>
            <a:spLocks noGrp="1"/>
          </p:cNvSpPr>
          <p:nvPr>
            <p:ph idx="1"/>
          </p:nvPr>
        </p:nvSpPr>
        <p:spPr/>
        <p:txBody>
          <a:bodyPr/>
          <a:lstStyle/>
          <a:p>
            <a:endParaRPr lang="pt-BR"/>
          </a:p>
        </p:txBody>
      </p:sp>
    </p:spTree>
    <p:extLst>
      <p:ext uri="{BB962C8B-B14F-4D97-AF65-F5344CB8AC3E}">
        <p14:creationId xmlns:p14="http://schemas.microsoft.com/office/powerpoint/2010/main" val="80312846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Ato jurídico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marL="0" indent="0" algn="l">
              <a:buNone/>
            </a:pPr>
            <a:r>
              <a:rPr lang="pt-BR" b="0" i="0" dirty="0">
                <a:solidFill>
                  <a:srgbClr val="000000"/>
                </a:solidFill>
                <a:effectLst/>
                <a:latin typeface="Times New Roman" panose="02020603050405020304" pitchFamily="18" charset="0"/>
              </a:rPr>
              <a:t>Art. 185. Aos atos jurídicos lícitos, que não sejam negócios jurídicos, aplicam-se, no que couber, as disposições do Título anterior.</a:t>
            </a:r>
            <a:endParaRPr lang="pt-BR" dirty="0"/>
          </a:p>
          <a:p>
            <a:pPr marL="0" indent="0">
              <a:buNone/>
            </a:pPr>
            <a:endParaRPr lang="pt-BR" dirty="0"/>
          </a:p>
          <a:p>
            <a:pPr marL="0" indent="0">
              <a:buNone/>
            </a:pPr>
            <a:r>
              <a:rPr lang="pt-BR" dirty="0"/>
              <a:t>Aos atos-fatos jurídicos não se aplicam as teorias das incapacidades e invalidades</a:t>
            </a:r>
          </a:p>
        </p:txBody>
      </p:sp>
    </p:spTree>
    <p:extLst>
      <p:ext uri="{BB962C8B-B14F-4D97-AF65-F5344CB8AC3E}">
        <p14:creationId xmlns:p14="http://schemas.microsoft.com/office/powerpoint/2010/main" val="2604067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DE FATO (EXERCÍCIO)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lstStyle/>
          <a:p>
            <a:r>
              <a:rPr lang="pt-BR" b="0" i="0" dirty="0">
                <a:solidFill>
                  <a:srgbClr val="000000"/>
                </a:solidFill>
                <a:effectLst/>
                <a:latin typeface="Times New Roman" panose="02020603050405020304" pitchFamily="18" charset="0"/>
              </a:rPr>
              <a:t>Teoria das incapacidades</a:t>
            </a:r>
          </a:p>
          <a:p>
            <a:r>
              <a:rPr lang="pt-BR" dirty="0">
                <a:solidFill>
                  <a:srgbClr val="000000"/>
                </a:solidFill>
                <a:latin typeface="Times New Roman" panose="02020603050405020304" pitchFamily="18" charset="0"/>
              </a:rPr>
              <a:t>Só é absolutamente incapaz o menor de 16 anos</a:t>
            </a:r>
          </a:p>
          <a:p>
            <a:r>
              <a:rPr lang="pt-BR" dirty="0">
                <a:solidFill>
                  <a:srgbClr val="000000"/>
                </a:solidFill>
                <a:latin typeface="Times New Roman" panose="02020603050405020304" pitchFamily="18" charset="0"/>
              </a:rPr>
              <a:t>Pessoa com deficiência não é mais incapaz</a:t>
            </a:r>
          </a:p>
          <a:p>
            <a:endParaRPr lang="pt-BR" dirty="0">
              <a:solidFill>
                <a:srgbClr val="000000"/>
              </a:solidFill>
              <a:latin typeface="Times New Roman" panose="02020603050405020304" pitchFamily="18" charset="0"/>
            </a:endParaRPr>
          </a:p>
          <a:p>
            <a:endParaRPr lang="pt-BR" dirty="0"/>
          </a:p>
          <a:p>
            <a:endParaRPr lang="pt-BR" dirty="0"/>
          </a:p>
        </p:txBody>
      </p:sp>
    </p:spTree>
    <p:extLst>
      <p:ext uri="{BB962C8B-B14F-4D97-AF65-F5344CB8AC3E}">
        <p14:creationId xmlns:p14="http://schemas.microsoft.com/office/powerpoint/2010/main" val="144414101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DISPOSIÇÕES GERAIS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92500" lnSpcReduction="20000"/>
          </a:bodyPr>
          <a:lstStyle/>
          <a:p>
            <a:pPr marL="0" indent="0" algn="l">
              <a:buNone/>
            </a:pPr>
            <a:r>
              <a:rPr lang="pt-BR" b="0" i="0" dirty="0">
                <a:solidFill>
                  <a:srgbClr val="000000"/>
                </a:solidFill>
                <a:effectLst/>
                <a:latin typeface="Times New Roman" panose="02020603050405020304" pitchFamily="18" charset="0"/>
              </a:rPr>
              <a:t>Art. 104. A validade do negócio jurídico requer:</a:t>
            </a:r>
          </a:p>
          <a:p>
            <a:pPr marL="0" indent="0" algn="l">
              <a:buNone/>
            </a:pPr>
            <a:r>
              <a:rPr lang="pt-BR" b="0" i="0" dirty="0">
                <a:solidFill>
                  <a:srgbClr val="000000"/>
                </a:solidFill>
                <a:effectLst/>
                <a:latin typeface="Times New Roman" panose="02020603050405020304" pitchFamily="18" charset="0"/>
              </a:rPr>
              <a:t>I - </a:t>
            </a:r>
            <a:r>
              <a:rPr lang="pt-BR" b="1" i="0" dirty="0">
                <a:solidFill>
                  <a:srgbClr val="000000"/>
                </a:solidFill>
                <a:effectLst/>
                <a:latin typeface="Times New Roman" panose="02020603050405020304" pitchFamily="18" charset="0"/>
              </a:rPr>
              <a:t>agente </a:t>
            </a:r>
            <a:r>
              <a:rPr lang="pt-BR" b="0" i="1" dirty="0">
                <a:solidFill>
                  <a:srgbClr val="000000"/>
                </a:solidFill>
                <a:effectLst/>
                <a:latin typeface="Times New Roman" panose="02020603050405020304" pitchFamily="18" charset="0"/>
              </a:rPr>
              <a:t>capaz</a:t>
            </a:r>
            <a:r>
              <a:rPr lang="pt-BR" b="0" i="0" dirty="0">
                <a:solidFill>
                  <a:srgbClr val="000000"/>
                </a:solidFill>
                <a:effectLst/>
                <a:latin typeface="Times New Roman" panose="02020603050405020304" pitchFamily="18" charset="0"/>
              </a:rPr>
              <a:t>;</a:t>
            </a:r>
          </a:p>
          <a:p>
            <a:pPr marL="0" indent="0" algn="l">
              <a:buNone/>
            </a:pPr>
            <a:r>
              <a:rPr lang="pt-BR" b="0" i="0" dirty="0">
                <a:solidFill>
                  <a:srgbClr val="000000"/>
                </a:solidFill>
                <a:effectLst/>
                <a:latin typeface="Times New Roman" panose="02020603050405020304" pitchFamily="18" charset="0"/>
              </a:rPr>
              <a:t>II - </a:t>
            </a:r>
            <a:r>
              <a:rPr lang="pt-BR" b="1" i="0" dirty="0">
                <a:solidFill>
                  <a:srgbClr val="000000"/>
                </a:solidFill>
                <a:effectLst/>
                <a:latin typeface="Times New Roman" panose="02020603050405020304" pitchFamily="18" charset="0"/>
              </a:rPr>
              <a:t>objeto</a:t>
            </a:r>
            <a:r>
              <a:rPr lang="pt-BR" b="0" i="0" dirty="0">
                <a:solidFill>
                  <a:srgbClr val="000000"/>
                </a:solidFill>
                <a:effectLst/>
                <a:latin typeface="Times New Roman" panose="02020603050405020304" pitchFamily="18" charset="0"/>
              </a:rPr>
              <a:t> </a:t>
            </a:r>
            <a:r>
              <a:rPr lang="pt-BR" b="0" i="1" dirty="0">
                <a:solidFill>
                  <a:srgbClr val="000000"/>
                </a:solidFill>
                <a:effectLst/>
                <a:latin typeface="Times New Roman" panose="02020603050405020304" pitchFamily="18" charset="0"/>
              </a:rPr>
              <a:t>lícito, possível, determinado ou determinável</a:t>
            </a:r>
            <a:r>
              <a:rPr lang="pt-BR" b="0" i="0" dirty="0">
                <a:solidFill>
                  <a:srgbClr val="000000"/>
                </a:solidFill>
                <a:effectLst/>
                <a:latin typeface="Times New Roman" panose="02020603050405020304" pitchFamily="18" charset="0"/>
              </a:rPr>
              <a:t>;</a:t>
            </a:r>
          </a:p>
          <a:p>
            <a:pPr marL="0" indent="0" algn="l">
              <a:buNone/>
            </a:pPr>
            <a:r>
              <a:rPr lang="pt-BR" b="0" i="0" dirty="0">
                <a:solidFill>
                  <a:srgbClr val="000000"/>
                </a:solidFill>
                <a:effectLst/>
                <a:latin typeface="Times New Roman" panose="02020603050405020304" pitchFamily="18" charset="0"/>
              </a:rPr>
              <a:t>III - </a:t>
            </a:r>
            <a:r>
              <a:rPr lang="pt-BR" b="1" i="0" dirty="0">
                <a:solidFill>
                  <a:srgbClr val="000000"/>
                </a:solidFill>
                <a:effectLst/>
                <a:latin typeface="Times New Roman" panose="02020603050405020304" pitchFamily="18" charset="0"/>
              </a:rPr>
              <a:t>forma</a:t>
            </a:r>
            <a:r>
              <a:rPr lang="pt-BR" b="0" i="0" dirty="0">
                <a:solidFill>
                  <a:srgbClr val="000000"/>
                </a:solidFill>
                <a:effectLst/>
                <a:latin typeface="Times New Roman" panose="02020603050405020304" pitchFamily="18" charset="0"/>
              </a:rPr>
              <a:t> </a:t>
            </a:r>
            <a:r>
              <a:rPr lang="pt-BR" b="0" i="1" dirty="0">
                <a:solidFill>
                  <a:srgbClr val="000000"/>
                </a:solidFill>
                <a:effectLst/>
                <a:latin typeface="Times New Roman" panose="02020603050405020304" pitchFamily="18" charset="0"/>
              </a:rPr>
              <a:t>prescrita ou não defesa em lei</a:t>
            </a:r>
            <a:r>
              <a:rPr lang="pt-BR" b="0" i="0" dirty="0">
                <a:solidFill>
                  <a:srgbClr val="000000"/>
                </a:solidFill>
                <a:effectLst/>
                <a:latin typeface="Times New Roman" panose="02020603050405020304" pitchFamily="18" charset="0"/>
              </a:rPr>
              <a:t>.</a:t>
            </a:r>
          </a:p>
          <a:p>
            <a:pPr marL="0" indent="0">
              <a:buNone/>
            </a:pPr>
            <a:endParaRPr lang="pt-BR" dirty="0"/>
          </a:p>
          <a:p>
            <a:r>
              <a:rPr lang="pt-BR" dirty="0"/>
              <a:t>Existência (crítica quanto à relevância do conceito de negócio jurídico inexistente)</a:t>
            </a:r>
          </a:p>
          <a:p>
            <a:r>
              <a:rPr lang="pt-BR" dirty="0"/>
              <a:t>Validade (nulidade ou anulabilidade)</a:t>
            </a:r>
          </a:p>
          <a:p>
            <a:r>
              <a:rPr lang="pt-BR" dirty="0"/>
              <a:t>Eficácia (termo, condição, encargo)</a:t>
            </a:r>
          </a:p>
          <a:p>
            <a:endParaRPr lang="pt-BR" dirty="0"/>
          </a:p>
          <a:p>
            <a:endParaRPr lang="pt-BR" dirty="0"/>
          </a:p>
        </p:txBody>
      </p:sp>
    </p:spTree>
    <p:extLst>
      <p:ext uri="{BB962C8B-B14F-4D97-AF65-F5344CB8AC3E}">
        <p14:creationId xmlns:p14="http://schemas.microsoft.com/office/powerpoint/2010/main" val="95410973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DISPOSIÇÕES GERAIS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marL="0" indent="0" algn="l">
              <a:buNone/>
            </a:pPr>
            <a:r>
              <a:rPr lang="pt-BR" b="0" i="0" dirty="0">
                <a:solidFill>
                  <a:srgbClr val="000000"/>
                </a:solidFill>
                <a:effectLst/>
                <a:latin typeface="Times New Roman" panose="02020603050405020304" pitchFamily="18" charset="0"/>
              </a:rPr>
              <a:t>EXISTÊNCIA: SUJEITO, OBJETO, CONSENTIMENTO, FORMA</a:t>
            </a:r>
          </a:p>
          <a:p>
            <a:pPr marL="0" indent="0" algn="l">
              <a:buNone/>
            </a:pPr>
            <a:endParaRPr lang="pt-BR" dirty="0">
              <a:solidFill>
                <a:srgbClr val="000000"/>
              </a:solidFill>
              <a:latin typeface="Times New Roman" panose="02020603050405020304" pitchFamily="18" charset="0"/>
            </a:endParaRPr>
          </a:p>
          <a:p>
            <a:pPr marL="0" indent="0" algn="l">
              <a:buNone/>
            </a:pPr>
            <a:r>
              <a:rPr lang="pt-BR" dirty="0">
                <a:solidFill>
                  <a:srgbClr val="000000"/>
                </a:solidFill>
                <a:latin typeface="Times New Roman" panose="02020603050405020304" pitchFamily="18" charset="0"/>
              </a:rPr>
              <a:t>VALIDADE: CAPACIDADE/LEGITIMIDADE; OBJETO LÍCITO, POSSÍVEL E DETERMINÁVEL; CONSENTIMENTO VÁLIDO; FORMA PRESCRITA OU NÃO DEFESA EM LEI</a:t>
            </a:r>
          </a:p>
          <a:p>
            <a:pPr marL="0" indent="0" algn="l">
              <a:buNone/>
            </a:pPr>
            <a:endParaRPr lang="pt-BR" dirty="0">
              <a:solidFill>
                <a:srgbClr val="000000"/>
              </a:solidFill>
              <a:latin typeface="Times New Roman" panose="02020603050405020304" pitchFamily="18" charset="0"/>
            </a:endParaRPr>
          </a:p>
          <a:p>
            <a:pPr marL="0" indent="0" algn="l">
              <a:buNone/>
            </a:pPr>
            <a:r>
              <a:rPr lang="pt-BR" dirty="0">
                <a:solidFill>
                  <a:srgbClr val="000000"/>
                </a:solidFill>
                <a:latin typeface="Times New Roman" panose="02020603050405020304" pitchFamily="18" charset="0"/>
              </a:rPr>
              <a:t>EFICÁCIA: DECORRE DO NEGÓCIO VÁLIDO E EFICAZ, SALVO EXCEÇÕES</a:t>
            </a:r>
            <a:endParaRPr lang="pt-BR" dirty="0"/>
          </a:p>
          <a:p>
            <a:endParaRPr lang="pt-BR" dirty="0"/>
          </a:p>
          <a:p>
            <a:endParaRPr lang="pt-BR" dirty="0"/>
          </a:p>
        </p:txBody>
      </p:sp>
    </p:spTree>
    <p:extLst>
      <p:ext uri="{BB962C8B-B14F-4D97-AF65-F5344CB8AC3E}">
        <p14:creationId xmlns:p14="http://schemas.microsoft.com/office/powerpoint/2010/main" val="5429967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DISPOSIÇÕES GERAIS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r>
              <a:rPr lang="pt-BR" dirty="0"/>
              <a:t>Elementos essenciais: gerais (declaração de vontade livre) e especiais (preço na compra e venda)</a:t>
            </a:r>
          </a:p>
          <a:p>
            <a:r>
              <a:rPr lang="pt-BR" dirty="0"/>
              <a:t>Elementos naturais: decorrem da natureza do negócio jurídico e não precisam constar do contrato (por exemplo, transferência da coisa no contrato de compra e venda)</a:t>
            </a:r>
          </a:p>
          <a:p>
            <a:r>
              <a:rPr lang="pt-BR" dirty="0"/>
              <a:t>Elementos acidentais (termo, condição, encargo)</a:t>
            </a:r>
          </a:p>
          <a:p>
            <a:endParaRPr lang="pt-BR" dirty="0"/>
          </a:p>
        </p:txBody>
      </p:sp>
    </p:spTree>
    <p:extLst>
      <p:ext uri="{BB962C8B-B14F-4D97-AF65-F5344CB8AC3E}">
        <p14:creationId xmlns:p14="http://schemas.microsoft.com/office/powerpoint/2010/main" val="34931116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DISPOSIÇÕES GERAIS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r>
              <a:rPr lang="pt-BR" dirty="0"/>
              <a:t>Teoria da declaração x teoria da vontade x teoria da pressuposição</a:t>
            </a:r>
          </a:p>
          <a:p>
            <a:endParaRPr lang="pt-BR" dirty="0"/>
          </a:p>
          <a:p>
            <a:r>
              <a:rPr lang="pt-BR" b="0" i="0" dirty="0">
                <a:solidFill>
                  <a:srgbClr val="000000"/>
                </a:solidFill>
                <a:effectLst/>
                <a:latin typeface="Times New Roman" panose="02020603050405020304" pitchFamily="18" charset="0"/>
              </a:rPr>
              <a:t>Art. 112. Nas declarações de vontade se atenderá mais à intenção nelas consubstanciada do que ao sentido literal da linguagem.</a:t>
            </a:r>
          </a:p>
          <a:p>
            <a:endParaRPr lang="pt-BR" dirty="0"/>
          </a:p>
          <a:p>
            <a:endParaRPr lang="pt-BR" dirty="0"/>
          </a:p>
          <a:p>
            <a:endParaRPr lang="pt-BR" dirty="0"/>
          </a:p>
          <a:p>
            <a:endParaRPr lang="pt-BR" dirty="0"/>
          </a:p>
        </p:txBody>
      </p:sp>
    </p:spTree>
    <p:extLst>
      <p:ext uri="{BB962C8B-B14F-4D97-AF65-F5344CB8AC3E}">
        <p14:creationId xmlns:p14="http://schemas.microsoft.com/office/powerpoint/2010/main" val="282121607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CAPACIDADE/LEGITIMIDADE</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105. A incapacidade relativa de uma das partes não pode ser invocada pela outra em benefício próprio, nem aproveita aos </a:t>
            </a:r>
            <a:r>
              <a:rPr lang="pt-BR" b="0" i="0" dirty="0" err="1">
                <a:solidFill>
                  <a:srgbClr val="000000"/>
                </a:solidFill>
                <a:effectLst/>
                <a:latin typeface="Times New Roman" panose="02020603050405020304" pitchFamily="18" charset="0"/>
              </a:rPr>
              <a:t>co-interessados</a:t>
            </a:r>
            <a:r>
              <a:rPr lang="pt-BR" b="0" i="0" dirty="0">
                <a:solidFill>
                  <a:srgbClr val="000000"/>
                </a:solidFill>
                <a:effectLst/>
                <a:latin typeface="Times New Roman" panose="02020603050405020304" pitchFamily="18" charset="0"/>
              </a:rPr>
              <a:t> capazes, salvo se, neste caso, for indivisível o objeto do direito ou da obrigação comum.</a:t>
            </a:r>
          </a:p>
          <a:p>
            <a:endParaRPr lang="pt-BR" dirty="0"/>
          </a:p>
        </p:txBody>
      </p:sp>
    </p:spTree>
    <p:extLst>
      <p:ext uri="{BB962C8B-B14F-4D97-AF65-F5344CB8AC3E}">
        <p14:creationId xmlns:p14="http://schemas.microsoft.com/office/powerpoint/2010/main" val="318952571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OBJETO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106. A impossibilidade inicial do objeto não invalida o negócio jurídico se for relativa, ou se cessar antes de realizada a condição a que ele estiver subordinado.</a:t>
            </a:r>
          </a:p>
          <a:p>
            <a:endParaRPr lang="pt-BR" dirty="0"/>
          </a:p>
        </p:txBody>
      </p:sp>
    </p:spTree>
    <p:extLst>
      <p:ext uri="{BB962C8B-B14F-4D97-AF65-F5344CB8AC3E}">
        <p14:creationId xmlns:p14="http://schemas.microsoft.com/office/powerpoint/2010/main" val="226572824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CONSENTIMENTO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110. A manifestação de vontade subsiste ainda que o seu autor haja feito a reserva mental de não querer o que manifestou, salvo se dela o destinatário tinha conhecimento.</a:t>
            </a:r>
          </a:p>
          <a:p>
            <a:endParaRPr lang="pt-BR" dirty="0"/>
          </a:p>
        </p:txBody>
      </p:sp>
    </p:spTree>
    <p:extLst>
      <p:ext uri="{BB962C8B-B14F-4D97-AF65-F5344CB8AC3E}">
        <p14:creationId xmlns:p14="http://schemas.microsoft.com/office/powerpoint/2010/main" val="27703402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FORMA</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107. A validade da declaração de vontade não dependerá de forma especial, senão quando a lei expressamente a exigir.</a:t>
            </a:r>
          </a:p>
          <a:p>
            <a:pPr algn="l"/>
            <a:r>
              <a:rPr lang="pt-BR" b="0" i="0" dirty="0">
                <a:solidFill>
                  <a:srgbClr val="000000"/>
                </a:solidFill>
                <a:effectLst/>
                <a:latin typeface="Times New Roman" panose="02020603050405020304" pitchFamily="18" charset="0"/>
              </a:rPr>
              <a:t>Art. 108. Não dispondo a lei em contrário, a escritura pública é essencial à validade dos negócios jurídicos que visem à constituição, transferência, modificação ou renúncia de direitos reais sobre imóveis de valor superior a trinta vezes o maior salário mínimo vigente no País.</a:t>
            </a:r>
          </a:p>
          <a:p>
            <a:pPr algn="l"/>
            <a:r>
              <a:rPr lang="pt-BR" b="0" i="0" dirty="0">
                <a:solidFill>
                  <a:srgbClr val="000000"/>
                </a:solidFill>
                <a:effectLst/>
                <a:latin typeface="Times New Roman" panose="02020603050405020304" pitchFamily="18" charset="0"/>
              </a:rPr>
              <a:t>Art. 109. No negócio jurídico celebrado com a cláusula de não valer sem instrumento público, este é da substância do ato.</a:t>
            </a:r>
          </a:p>
          <a:p>
            <a:endParaRPr lang="pt-BR" dirty="0"/>
          </a:p>
        </p:txBody>
      </p:sp>
    </p:spTree>
    <p:extLst>
      <p:ext uri="{BB962C8B-B14F-4D97-AF65-F5344CB8AC3E}">
        <p14:creationId xmlns:p14="http://schemas.microsoft.com/office/powerpoint/2010/main" val="34074805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INTEGRAÇÃO E INTERPRETAÇÃO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92500" lnSpcReduction="20000"/>
          </a:bodyPr>
          <a:lstStyle/>
          <a:p>
            <a:pPr algn="l"/>
            <a:r>
              <a:rPr lang="pt-BR" dirty="0"/>
              <a:t>Integração (ausência de cláusulas) x interpretação </a:t>
            </a:r>
          </a:p>
          <a:p>
            <a:pPr algn="l"/>
            <a:r>
              <a:rPr lang="pt-BR" dirty="0"/>
              <a:t>Integração: normas cogentes x dispositivas</a:t>
            </a:r>
          </a:p>
          <a:p>
            <a:pPr algn="l"/>
            <a:r>
              <a:rPr lang="pt-BR" dirty="0"/>
              <a:t>Regras de interpretação:</a:t>
            </a:r>
          </a:p>
          <a:p>
            <a:pPr algn="l"/>
            <a:r>
              <a:rPr lang="pt-BR" dirty="0"/>
              <a:t>Contra </a:t>
            </a:r>
            <a:r>
              <a:rPr lang="pt-BR" dirty="0" err="1"/>
              <a:t>preferentem</a:t>
            </a:r>
            <a:r>
              <a:rPr lang="pt-BR" dirty="0"/>
              <a:t> - IV</a:t>
            </a:r>
          </a:p>
          <a:p>
            <a:pPr algn="l"/>
            <a:r>
              <a:rPr lang="pt-BR" dirty="0"/>
              <a:t>Vontade presumível - V</a:t>
            </a:r>
          </a:p>
          <a:p>
            <a:pPr algn="l"/>
            <a:r>
              <a:rPr lang="pt-BR" dirty="0"/>
              <a:t>Confirmação posterior - I</a:t>
            </a:r>
          </a:p>
          <a:p>
            <a:pPr algn="l"/>
            <a:r>
              <a:rPr lang="pt-BR" dirty="0"/>
              <a:t>Boa-fé e bons costumes – II e III</a:t>
            </a:r>
          </a:p>
          <a:p>
            <a:pPr algn="l"/>
            <a:r>
              <a:rPr lang="pt-BR" dirty="0"/>
              <a:t>Primazia da intenção - 112</a:t>
            </a:r>
          </a:p>
        </p:txBody>
      </p:sp>
    </p:spTree>
    <p:extLst>
      <p:ext uri="{BB962C8B-B14F-4D97-AF65-F5344CB8AC3E}">
        <p14:creationId xmlns:p14="http://schemas.microsoft.com/office/powerpoint/2010/main" val="395186932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NEGÓCIO JURÍDICO – INTERPRETAÇÃO </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55000" lnSpcReduction="20000"/>
          </a:bodyPr>
          <a:lstStyle/>
          <a:p>
            <a:pPr algn="l"/>
            <a:r>
              <a:rPr lang="pt-BR" b="0" i="0" dirty="0">
                <a:solidFill>
                  <a:srgbClr val="000000"/>
                </a:solidFill>
                <a:effectLst/>
                <a:latin typeface="Times New Roman" panose="02020603050405020304" pitchFamily="18" charset="0"/>
              </a:rPr>
              <a:t>Art. 111. O silêncio importa anuência, quando as circunstâncias ou os usos o autorizarem, e não for necessária a declaração de vontade expressa.</a:t>
            </a:r>
          </a:p>
          <a:p>
            <a:pPr algn="l"/>
            <a:r>
              <a:rPr lang="pt-BR" b="0" i="0" dirty="0">
                <a:solidFill>
                  <a:srgbClr val="000000"/>
                </a:solidFill>
                <a:effectLst/>
                <a:latin typeface="Times New Roman" panose="02020603050405020304" pitchFamily="18" charset="0"/>
              </a:rPr>
              <a:t>Art. 113. Os negócios jurídicos devem ser interpretados conforme a boa-fé e os usos do lugar de sua celebração.</a:t>
            </a:r>
          </a:p>
          <a:p>
            <a:pPr algn="l"/>
            <a:r>
              <a:rPr lang="pt-BR" sz="1800" b="0" i="0" dirty="0">
                <a:solidFill>
                  <a:srgbClr val="000000"/>
                </a:solidFill>
                <a:effectLst/>
                <a:latin typeface="Arial" panose="020B0604020202020204" pitchFamily="34" charset="0"/>
              </a:rPr>
              <a:t>§ 1º  A interpretação do negócio jurídico deve lhe atribuir o sentido que: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I - for confirmado pelo comportamento das partes posterior à celebração do negócio;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II - corresponder aos usos, costumes e práticas do mercado relativas ao tipo de negócio;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III - corresponder à boa-fé;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IV - for mais benéfico à parte que não redigiu o dispositivo, se identificável; e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V - corresponder a qual seria a razoável negociação das partes sobre a questão discutida, inferida das demais disposições do negócio e da racionalidade econômica das partes, consideradas as informações disponíveis no momento de sua celebração.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sz="1800" b="0" i="0" dirty="0">
                <a:solidFill>
                  <a:srgbClr val="000000"/>
                </a:solidFill>
                <a:effectLst/>
                <a:latin typeface="Arial" panose="020B0604020202020204" pitchFamily="34" charset="0"/>
              </a:rPr>
              <a:t>§ 2º  As partes poderão livremente pactuar regras de interpretação, de preenchimento de lacunas e de integração dos negócios jurídicos diversas daquelas previstas em lei. </a:t>
            </a:r>
            <a:r>
              <a:rPr lang="pt-BR" sz="1800" b="0" i="0" dirty="0">
                <a:solidFill>
                  <a:srgbClr val="000000"/>
                </a:solidFill>
                <a:effectLst/>
                <a:latin typeface="Arial" panose="020B0604020202020204" pitchFamily="34" charset="0"/>
                <a:hlinkClick r:id="rId2"/>
              </a:rPr>
              <a:t>(Incluído pela Lei nº 13.874, de 2019)</a:t>
            </a: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Art. 114. Os negócios jurídicos benéficos e a renúncia interpretam-se estritamente.</a:t>
            </a:r>
          </a:p>
          <a:p>
            <a:endParaRPr lang="pt-BR" dirty="0"/>
          </a:p>
        </p:txBody>
      </p:sp>
    </p:spTree>
    <p:extLst>
      <p:ext uri="{BB962C8B-B14F-4D97-AF65-F5344CB8AC3E}">
        <p14:creationId xmlns:p14="http://schemas.microsoft.com/office/powerpoint/2010/main" val="660839043"/>
      </p:ext>
    </p:extLst>
  </p:cSld>
  <p:clrMapOvr>
    <a:masterClrMapping/>
  </p:clrMapOvr>
</p:sld>
</file>

<file path=ppt/theme/theme1.xml><?xml version="1.0" encoding="utf-8"?>
<a:theme xmlns:a="http://schemas.openxmlformats.org/drawingml/2006/main" name="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5740</TotalTime>
  <Words>27027</Words>
  <Application>Microsoft Office PowerPoint</Application>
  <PresentationFormat>Widescreen</PresentationFormat>
  <Paragraphs>1233</Paragraphs>
  <Slides>227</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227</vt:i4>
      </vt:variant>
    </vt:vector>
  </HeadingPairs>
  <TitlesOfParts>
    <vt:vector size="233" baseType="lpstr">
      <vt:lpstr>Arial</vt:lpstr>
      <vt:lpstr>Calibri</vt:lpstr>
      <vt:lpstr>Gill Sans MT</vt:lpstr>
      <vt:lpstr>Roboto</vt:lpstr>
      <vt:lpstr>Times New Roman</vt:lpstr>
      <vt:lpstr>Galeria</vt:lpstr>
      <vt:lpstr>Direito civil </vt:lpstr>
      <vt:lpstr>Personalidade jurídica</vt:lpstr>
      <vt:lpstr>Personalidade jurídica</vt:lpstr>
      <vt:lpstr>Pessoa natural</vt:lpstr>
      <vt:lpstr>Pessoa natural – início da personalidade</vt:lpstr>
      <vt:lpstr>Pessoa natural – NASCITURO</vt:lpstr>
      <vt:lpstr>Pessoa natural – NASCITURO</vt:lpstr>
      <vt:lpstr>Pessoa natural – NASCITURO</vt:lpstr>
      <vt:lpstr>CAPACIDADE DE FATO (EXERCÍCIO)</vt:lpstr>
      <vt:lpstr>INCAPACIDADE ABSOLUTA</vt:lpstr>
      <vt:lpstr>INCAPACIDADE RELATIVA</vt:lpstr>
      <vt:lpstr>CAPACIDADE DAS PESSOAS COM DEFICIÊNCIA (Lei 13.146)</vt:lpstr>
      <vt:lpstr>CAPACIDADE DAS PESSOAS COM DEFICIÊNCIA (Lei 13.146)</vt:lpstr>
      <vt:lpstr>CAPACIDADE DAS PESSOAS COM DEFICIÊNCIA (Lei 13.146)</vt:lpstr>
      <vt:lpstr>CAPACIDADE DAS PESSOAS COM DEFICIÊNCIA (Lei 13.146)</vt:lpstr>
      <vt:lpstr>CAPACIDADE DAS PESSOAS COM DEFICIÊNCIA (Lei 13.146)</vt:lpstr>
      <vt:lpstr>emancipação</vt:lpstr>
      <vt:lpstr>emancipação</vt:lpstr>
      <vt:lpstr>EXTINÇÃO DA PESSOA NATURAL: MORTE</vt:lpstr>
      <vt:lpstr>EXTINÇÃO DA PESSOA NATURAL: MORTE</vt:lpstr>
      <vt:lpstr>AUSÊNCIA – curadoria dos bens do ausente</vt:lpstr>
      <vt:lpstr>AUSÊNCIA – sucessão provisória</vt:lpstr>
      <vt:lpstr>AUSÊNCIA – sucessão provisória</vt:lpstr>
      <vt:lpstr>AUSÊNCIA – sucessão provisória</vt:lpstr>
      <vt:lpstr>AUSÊNCIA – sucessão definitiva</vt:lpstr>
      <vt:lpstr>NOÇÕES DE REGISTRO CIVIL DAS PESSOAS NATURAIS</vt:lpstr>
      <vt:lpstr>DIREITOS DA PERSONALIDADE</vt:lpstr>
      <vt:lpstr>CARACATERÍSTICAS DOS DIREITOS DA PERSONALIDADE</vt:lpstr>
      <vt:lpstr>Autolimitação dos direitos da personalidade</vt:lpstr>
      <vt:lpstr>TUTELA DOS DIREITOS DE PERSONALIDADE</vt:lpstr>
      <vt:lpstr>Direito ao corpo</vt:lpstr>
      <vt:lpstr>Direito ao corpo</vt:lpstr>
      <vt:lpstr>Direito à honra</vt:lpstr>
      <vt:lpstr>Direito à imagem</vt:lpstr>
      <vt:lpstr>Direito à imagem</vt:lpstr>
      <vt:lpstr>Direito à imagem</vt:lpstr>
      <vt:lpstr>Direito à imagem</vt:lpstr>
      <vt:lpstr>Direito à privacidade </vt:lpstr>
      <vt:lpstr>Direito à privacidade </vt:lpstr>
      <vt:lpstr>Direito à privacidade</vt:lpstr>
      <vt:lpstr>Direitos de personalidade - NOME </vt:lpstr>
      <vt:lpstr>Direitos de personalidade - NOME </vt:lpstr>
      <vt:lpstr>NOME: CAPÍTULO XVII DAS NeSCGJ/SP</vt:lpstr>
      <vt:lpstr>Direitos de personalidade - NOME </vt:lpstr>
      <vt:lpstr>Direitos de personalidade – NOME – JURISPRUDÊNCIA </vt:lpstr>
      <vt:lpstr>Direitos de personalidade – NOME – JURISPRUDÊNCIA </vt:lpstr>
      <vt:lpstr>PESSOA JURÍDICA</vt:lpstr>
      <vt:lpstr>PESSOA JURÍDICA</vt:lpstr>
      <vt:lpstr>PESSOA JURÍDICA</vt:lpstr>
      <vt:lpstr>PESSOA JURÍDICA</vt:lpstr>
      <vt:lpstr>PESSOA JURÍDICA</vt:lpstr>
      <vt:lpstr>PESSOA JURÍDICA</vt:lpstr>
      <vt:lpstr>PESSOA JURÍDICA</vt:lpstr>
      <vt:lpstr>PESSOA JURÍDICA - ASSOCIAÇÃO</vt:lpstr>
      <vt:lpstr>PESSOA JURÍDICA - ASSOCIAÇÃO</vt:lpstr>
      <vt:lpstr>PESSOA JURÍDICA - FUNDAÇÃO</vt:lpstr>
      <vt:lpstr>PESSOA JURÍDICA - FUNDAÇÃO</vt:lpstr>
      <vt:lpstr>PESSOA JURÍDICA – Entidade religiosa</vt:lpstr>
      <vt:lpstr>PESSOA JURÍDICA – DANOS MORAIS</vt:lpstr>
      <vt:lpstr>AULA 3 – 17/05/22</vt:lpstr>
      <vt:lpstr>Domicílio – CONCEITO E IMPORTÂNCIA </vt:lpstr>
      <vt:lpstr>Domicílio - princípios</vt:lpstr>
      <vt:lpstr>Domicílio – espécies </vt:lpstr>
      <vt:lpstr>Domicílio - ESPÉCIES </vt:lpstr>
      <vt:lpstr>Domicílio – análise crítica </vt:lpstr>
      <vt:lpstr>BENS E COISAS </vt:lpstr>
      <vt:lpstr>BENS E COISAS </vt:lpstr>
      <vt:lpstr>patrimônio </vt:lpstr>
      <vt:lpstr>BENS – CLASSIFICAÇÃO  </vt:lpstr>
      <vt:lpstr>CLASSIFICAÇÃO DOS BENS – MÓVEIS e imóveis  </vt:lpstr>
      <vt:lpstr>CLASSIFICAÇÃO DOS BENS – MÓVEIS e imóveis  </vt:lpstr>
      <vt:lpstr>CLASSIFICAÇÃO DOS BENS – MÓVEIS e imóveis  </vt:lpstr>
      <vt:lpstr>CLASSIFICAÇÃO DOS BENS – MÓVEIS e imóveis  </vt:lpstr>
      <vt:lpstr>CLASSIFICAÇÃO DOS BENS – FUNGÍVEIS E CONSUMÍVEIS </vt:lpstr>
      <vt:lpstr>CLASSIFICAÇÃO DOS BENS – DIVISÍVEIS E INDIVISÍVEIS</vt:lpstr>
      <vt:lpstr>CLASSIFICAÇÃO DOS BENS – SINGULARES E COLETIVOS</vt:lpstr>
      <vt:lpstr>CLASSIFICAÇÃO DOS BENS – reciprocamente considerados </vt:lpstr>
      <vt:lpstr>CLASSIFICAÇÃO DOS BENS – reciprocamente considerados </vt:lpstr>
      <vt:lpstr>CLASSIFICAÇÃO DOS BENS – reciprocamente considerados </vt:lpstr>
      <vt:lpstr>CLASSIFICAÇÃO DOS BENS – reciprocamente considerados </vt:lpstr>
      <vt:lpstr>CLASSIFICAÇÃO DOS BENS – reciprocamente considerados </vt:lpstr>
      <vt:lpstr>CLASSIFICAÇÃO DOS BENS – reciprocamente considerados </vt:lpstr>
      <vt:lpstr>CLASSIFICAÇÃO DOS BENS – reciprocamente considerados </vt:lpstr>
      <vt:lpstr>FATOS JURÍDICOS</vt:lpstr>
      <vt:lpstr>FATOS JURÍDICOS</vt:lpstr>
      <vt:lpstr>FATOS JURÍDICOS</vt:lpstr>
      <vt:lpstr>FATOS JURÍDICOS</vt:lpstr>
      <vt:lpstr>07/06/22</vt:lpstr>
      <vt:lpstr>Ato jurídico</vt:lpstr>
      <vt:lpstr>NEGÓCIO JURÍDICO – DISPOSIÇÕES GERAIS</vt:lpstr>
      <vt:lpstr>NEGÓCIO JURÍDICO – DISPOSIÇÕES GERAIS</vt:lpstr>
      <vt:lpstr>NEGÓCIO JURÍDICO – DISPOSIÇÕES GERAIS</vt:lpstr>
      <vt:lpstr>NEGÓCIO JURÍDICO – DISPOSIÇÕES GERAIS</vt:lpstr>
      <vt:lpstr>NEGÓCIO JURÍDICO – CAPACIDADE/LEGITIMIDADE</vt:lpstr>
      <vt:lpstr>NEGÓCIO JURÍDICO – OBJETO</vt:lpstr>
      <vt:lpstr>NEGÓCIO JURÍDICO – CONSENTIMENTO</vt:lpstr>
      <vt:lpstr>NEGÓCIO JURÍDICO – FORMA</vt:lpstr>
      <vt:lpstr>NEGÓCIO JURÍDICO – INTEGRAÇÃO E INTERPRETAÇÃO</vt:lpstr>
      <vt:lpstr>NEGÓCIO JURÍDICO – INTERPRETAÇÃO </vt:lpstr>
      <vt:lpstr>NEGÓCIO JURÍDICO – INTERPRETAÇÃO </vt:lpstr>
      <vt:lpstr>Aula 6 – NEGÓCIOS JURÍDICOS (continuação) e PRESCRIÇÃO</vt:lpstr>
      <vt:lpstr>Aula 6 – NEGÓCIOS JURÍDICOS (continuação) e PRESCRIÇÃO</vt:lpstr>
      <vt:lpstr>Aula 6</vt:lpstr>
      <vt:lpstr>Aula 6 – NEGÓCIOS JURÍDICOS</vt:lpstr>
      <vt:lpstr>REPRESENTAÇÃO</vt:lpstr>
      <vt:lpstr>CONDIÇÃO, TERMO E ENCARGO – ELEMENTOS ACIDENTAIS DO NEGÓCIO JURÍDICO</vt:lpstr>
      <vt:lpstr>NEGÓCIO JURÍDICO – elementos acidentais</vt:lpstr>
      <vt:lpstr>NEGÓCIO JURÍDICO – CONDIÇÃO</vt:lpstr>
      <vt:lpstr>NEGÓCIO JURÍDICO – CONDIÇÃO</vt:lpstr>
      <vt:lpstr>NEGÓCIO JURÍDICO – CONDIÇÃO</vt:lpstr>
      <vt:lpstr>NEGÓCIO JURÍDICO – CONDIÇÃO</vt:lpstr>
      <vt:lpstr>NEGÓCIO JURÍDICO – CONDIÇÃO POTESTATIVA</vt:lpstr>
      <vt:lpstr>NEGÓCIO JURÍDICO – CONDIÇÃO SUSPENSIVA</vt:lpstr>
      <vt:lpstr>NEGÓCIO JURÍDICO – CONDIÇÃO RESOLUTIVA</vt:lpstr>
      <vt:lpstr>NEGÓCIO JURÍDICO – elementos acidentais</vt:lpstr>
      <vt:lpstr>NEGÓCIO JURÍDICO – elementos acidentais</vt:lpstr>
      <vt:lpstr>Defeitos do negócio jurídico x invalidade do negócio jurídico</vt:lpstr>
      <vt:lpstr>Defeitos do negócio jurídico x invalidade do negócio jurídico</vt:lpstr>
      <vt:lpstr>Defeitos do negócio jurídico x invalidade do negócio jurídico</vt:lpstr>
      <vt:lpstr>ERRO</vt:lpstr>
      <vt:lpstr>dolo</vt:lpstr>
      <vt:lpstr>COAÇÃO</vt:lpstr>
      <vt:lpstr>ESTADO DE PERIGO – EXIGE DOLO DE APROVEITAMENTO</vt:lpstr>
      <vt:lpstr>LESÃO – NÃO EXIGE DOLO DE APROVEITAMENTo</vt:lpstr>
      <vt:lpstr>Fraude contra credores</vt:lpstr>
      <vt:lpstr>SIMULAÇÃO</vt:lpstr>
      <vt:lpstr>INVALIDADE: NULIDADE X ANULABILIDADE</vt:lpstr>
      <vt:lpstr>nulidade</vt:lpstr>
      <vt:lpstr>nulidade</vt:lpstr>
      <vt:lpstr>ANULABILIDADE</vt:lpstr>
      <vt:lpstr>ANULABILIDADE</vt:lpstr>
      <vt:lpstr>Invalidade e princípio da conservação dos negócios jurídico</vt:lpstr>
      <vt:lpstr>Invalidade e princípio da conservação dos negócios jurídico</vt:lpstr>
      <vt:lpstr>Noções básicas de prescrição e decadência</vt:lpstr>
      <vt:lpstr>Noções básicas de prescrição e decadência</vt:lpstr>
      <vt:lpstr>Noções básicas de prescrição e decadência</vt:lpstr>
      <vt:lpstr>prescrição</vt:lpstr>
      <vt:lpstr>Prescrição – causas impeditivas E SUSPENSIVAS</vt:lpstr>
      <vt:lpstr>Prescrição – causas impeditivas E SUSPENSIVAS</vt:lpstr>
      <vt:lpstr>Prescrição – causas impeditivas E SUSPENSIVAS</vt:lpstr>
      <vt:lpstr>Prescrição – causas impeditivas E SUSPENSIVAS</vt:lpstr>
      <vt:lpstr>Prescrição – causas interruptivas</vt:lpstr>
      <vt:lpstr>Prescrição – causas interruptivas</vt:lpstr>
      <vt:lpstr>Prescrição – PRAZO</vt:lpstr>
      <vt:lpstr>DECADÊNCIA</vt:lpstr>
      <vt:lpstr>UNIÃO ESTÁVEL (AULAS 1 E 2)</vt:lpstr>
      <vt:lpstr>UNIÃO ESTÁVEL - HISTÓRICO</vt:lpstr>
      <vt:lpstr>UNIÃO ESTÁVEL - Lei 9.278/96</vt:lpstr>
      <vt:lpstr>UNIÃO ESTÁVEL – CÓDIGO CIVIL DE 2002 – arts. 1.723 a 1.727</vt:lpstr>
      <vt:lpstr>UNIÃO ESTÁVEL – CÓDIGO CIVIL DE 2002 – OUTROS DISPOSITIVOS QUE MENCIONAM UE</vt:lpstr>
      <vt:lpstr>UNIÃO ESTÁVEL – CÓDIGO CIVIL DE 2002</vt:lpstr>
      <vt:lpstr>UNIÃO ESTÁVEL – Lei de registros públicos – atualizada pela lei n. 14.382/22</vt:lpstr>
      <vt:lpstr>UNIÃO ESTÁVEL</vt:lpstr>
      <vt:lpstr>UNIÃO ESTÁVEL - ELEMENTOS</vt:lpstr>
      <vt:lpstr>UNIÃO ESTÁVEL - ELEMENTOS</vt:lpstr>
      <vt:lpstr>UNIÃO ESTÁVEL – “CONTRATO DE NAMORO”</vt:lpstr>
      <vt:lpstr>UNIÃO ESTÁVEL – “CONTRATO DE NAMORO”</vt:lpstr>
      <vt:lpstr>UNIÃO ESTÁVEL – “CONTRATO DE NAMORO”</vt:lpstr>
      <vt:lpstr>UNIÃO ESTÁVEL – contrato de convivência</vt:lpstr>
      <vt:lpstr>UNIÃO ESTÁVEL E MONOGAMIA</vt:lpstr>
      <vt:lpstr>UNIÃO ESTÁVEL E MONOGAMIA</vt:lpstr>
      <vt:lpstr>UNIÃO ESTÁVEL E MONOGAMIA</vt:lpstr>
      <vt:lpstr>UNIÃO ESTÁVEL E MONOGAMIA</vt:lpstr>
      <vt:lpstr>UNIÃO ESTÁVEL E MONOGAMIA</vt:lpstr>
      <vt:lpstr>UNIÃO ESTÁVEL E MONOGAMIA</vt:lpstr>
      <vt:lpstr>UNIÃO ESTÁVEL E MONOGAMIA</vt:lpstr>
      <vt:lpstr>UNIÃO ESTÁVEL E pessoas absolutamente incapazes</vt:lpstr>
      <vt:lpstr>UNIÃO ESTÁVEL ENTRE PESSOAS DO MESMO SEXO</vt:lpstr>
      <vt:lpstr>UNIÃO ESTÁVEL x casamento</vt:lpstr>
      <vt:lpstr>UNIÃO ESTÁVEL x casamento: deveres</vt:lpstr>
      <vt:lpstr>UNIÃO ESTÁVEL x casamento: RELAÇÃO DE PARENTALIDADE</vt:lpstr>
      <vt:lpstr>UNIÃO ESTÁVEL x casamento: RELAÇÃO DE PARENTALIDADE</vt:lpstr>
      <vt:lpstr>UNIÃO ESTÁVEL x casamento:  presunção pater est</vt:lpstr>
      <vt:lpstr>UNIÃO ESTÁVEL x casamento:  presunção pater est</vt:lpstr>
      <vt:lpstr>UNIÃO ESTÁVEL x casamento:  presunção pater est</vt:lpstr>
      <vt:lpstr>UNIÃO ESTÁVEL x casamento: ALIMENTOS</vt:lpstr>
      <vt:lpstr>UNIÃO ESTÁVEL x casamento:  regime de bens</vt:lpstr>
      <vt:lpstr>UNIÃO ESTÁVEL x casamento:  regime de bens</vt:lpstr>
      <vt:lpstr>UNIÃO ESTÁVEL x casamento:  regime de bens</vt:lpstr>
      <vt:lpstr>UNIÃO ESTÁVEL x casamento:  regime de bens</vt:lpstr>
      <vt:lpstr>UNIÃO ESTÁVEL x casamento:  regime de bens</vt:lpstr>
      <vt:lpstr>UNIÃO ESTÁVEL x casamento:  regime de bens</vt:lpstr>
      <vt:lpstr>UNIÃO ESTÁVEL x casamento:  restrição à contratação de sociedade</vt:lpstr>
      <vt:lpstr>UNIÃO ESTÁVEL x casamento:  outorga convivencial</vt:lpstr>
      <vt:lpstr>UNIÃO ESTÁVEL x casamento:  outorga convivencial</vt:lpstr>
      <vt:lpstr>UNIÃO ESTÁVEL x casamento:  outorga convivencial</vt:lpstr>
      <vt:lpstr>UNIÃO ESTÁVEL x casamento:  outorga convivencial</vt:lpstr>
      <vt:lpstr>UNIÃO ESTÁVEL x casamento:  emancipação</vt:lpstr>
      <vt:lpstr>UNIÃO ESTÁVEL x casamento:  prescrição</vt:lpstr>
      <vt:lpstr>UNIÃO ESTÁVEL x casamento:  DIREITOS SUCESSÓRIOS</vt:lpstr>
      <vt:lpstr>UNIÃO ESTÁVEL x casamento:  DIREITOS SUCESSÓRIOS</vt:lpstr>
      <vt:lpstr>UNIÃO ESTÁVEL x casamento: REGISTRO</vt:lpstr>
      <vt:lpstr>RETROSPECTIVA DE JURISPRUDÊNCIA DE DIREITO CIVIL (DIREITO DE FAMÍLIA)</vt:lpstr>
      <vt:lpstr>Aula 6 – RETROSPECTIVA DE JURISPRUDÊNCIA DE DIREITO CIVIL (DIREITO DE FAMÍLIA)</vt:lpstr>
      <vt:lpstr>1. CONCUBINATO NÃO SE EQUIPARA À UNIÃO ESTÁVEL</vt:lpstr>
      <vt:lpstr>2. A SÚMULA 377 PODE SER AFASTADA PELAS PARTES PARA ESTIPULAR REGIME MAIS PROTETIVO</vt:lpstr>
      <vt:lpstr>2. A SÚMULA 377 PODE SER AFASTADA PELAS PARTES PARA ESTIPULAR REGIME MAIS PROTETIVO</vt:lpstr>
      <vt:lpstr>3. Separação obrigatória se aplica à união estável</vt:lpstr>
      <vt:lpstr>3. Separação obrigatória se aplica à união estável</vt:lpstr>
      <vt:lpstr>4. Negócio jurídico simulado é nulo</vt:lpstr>
      <vt:lpstr>5. Valor de plano aberto de previdência integra o patrimônio comum</vt:lpstr>
      <vt:lpstr>5. Valor de plano aberto de previdência integra o patrimônio comum</vt:lpstr>
      <vt:lpstr>6. É POSSÍVEL A PENHORA DE BEM DE FAMÍLIA PARA PAGAR DÉBITO DO CONDÔMINO</vt:lpstr>
      <vt:lpstr>7. O bem inalienável não é partilhável</vt:lpstr>
      <vt:lpstr>7. O bem inalienável não é partilhável</vt:lpstr>
      <vt:lpstr>8. O CÔNJUGE EMPRESÁRIO DEVE OBTER OUTORGA CONJUGAL PARA PRESTAR FIANÇA</vt:lpstr>
      <vt:lpstr>8. O CÔNJUGE EMPRESÁRIO DEVE OBTER OUTORGA CONJUGAL PARA PRESTAR FIANÇA</vt:lpstr>
      <vt:lpstr>8. O CÔNJUGE EMPRESÁRIO DEVE OBTER OUTORGA CONJUGAL PARA PRESTAR FIANÇA</vt:lpstr>
      <vt:lpstr>9. É possível a usucapião de bem comum</vt:lpstr>
      <vt:lpstr>10. O direito de habitação não pode prejudicar condôminos</vt:lpstr>
      <vt:lpstr>11. Mulher vítima de violência doméstica não deve alugueis ao agressor</vt:lpstr>
      <vt:lpstr>12. A DISTRIBUIÇÃO DO ÔNUS DA PROVA DEVE CONSIDERAR A FACILIDADE EM SUA PRODUÇÃO</vt:lpstr>
      <vt:lpstr>13. Casamento nuncupativo é válido ainda que ultrapassado o prazo de 10 dias</vt:lpstr>
      <vt:lpstr>14. RENÚNCIA A DIREITO DEVE SER INTERPRETADA RESTRITIVAMENTE</vt:lpstr>
      <vt:lpstr>Aula 6 – RETROSPECTIVA DE JURISPRUDÊNCIA DE DIREITO CIVIL (DIREITO DE FAMÍLIA)</vt:lpstr>
      <vt:lpstr>15.  É POSSÍVEL A ADOÇÃO POR MÃE BIOLÓGICA DESTITUÍDA DO PODER FAMILIAR</vt:lpstr>
      <vt:lpstr>16.  Reconhecimento de fraternidade post mortem</vt:lpstr>
      <vt:lpstr>17.  É POSSÍVEL A EXUMAÇÃO DE RESTOS MORTAIS EM AÇÃO DE PATERNIDADE post mortem</vt:lpstr>
      <vt:lpstr>18. O PEDIDO DE INVESTIGAÇÃO DE PATERNIDADE NÃO PRESSUPÕE A ANULAÇÃO DO REGISTRO civil</vt:lpstr>
      <vt:lpstr>Aula 6 – RETROSPECTIVA DE JURISPRUDÊNCIA DE DIREITO CIVIL (DIREITO DE FAMÍLIA)</vt:lpstr>
      <vt:lpstr>19. TERMO INICIAL DA AÇÃO DE PETIÇÃO DE HERANÇA É A MORTE</vt:lpstr>
      <vt:lpstr>20. No arrolamento sumário, o recolhimento do itcmd não precisa ser prévio</vt:lpstr>
      <vt:lpstr>21. O ESPÓLIO NÃO DEVE ARCAR COM HONORÁRIOS DE ADVOGADO DE HERDEIRO</vt:lpstr>
      <vt:lpstr>22. O ato infracional equipara-se a crime para fins de indignidade</vt:lpstr>
      <vt:lpstr>22. O ato infracional equipara-se a crime para fins de indignidade</vt:lpstr>
      <vt:lpstr>Aula 6 – RETROSPECTIVA DE JURISPRUDÊNCIA DE DIREITO CIVIL (DIREITO DE FAMÍLIA)</vt:lpstr>
      <vt:lpstr>23. A prisão civil é medida excepcional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Direito civil </dc:title>
  <dc:creator>Thiago</dc:creator>
  <cp:lastModifiedBy>THIAGO PEDRO PAGLIUCA DOS SANTOS</cp:lastModifiedBy>
  <cp:revision>36</cp:revision>
  <dcterms:created xsi:type="dcterms:W3CDTF">2021-11-18T18:41:48Z</dcterms:created>
  <dcterms:modified xsi:type="dcterms:W3CDTF">2022-12-07T20:12:06Z</dcterms:modified>
</cp:coreProperties>
</file>