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258" r:id="rId4"/>
    <p:sldId id="259" r:id="rId5"/>
    <p:sldId id="262" r:id="rId6"/>
    <p:sldId id="261" r:id="rId7"/>
    <p:sldId id="269" r:id="rId8"/>
    <p:sldId id="270" r:id="rId9"/>
    <p:sldId id="272" r:id="rId10"/>
    <p:sldId id="263" r:id="rId11"/>
    <p:sldId id="268" r:id="rId12"/>
    <p:sldId id="264" r:id="rId13"/>
    <p:sldId id="265" r:id="rId14"/>
    <p:sldId id="271" r:id="rId15"/>
    <p:sldId id="266"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varScale="1">
        <p:scale>
          <a:sx n="69" d="100"/>
          <a:sy n="69"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04547CCE-ECC5-4186-80AE-7AB6742208AE}" type="datetimeFigureOut">
              <a:rPr lang="pt-BR" smtClean="0"/>
              <a:t>12/07/2018</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95BFED30-F845-4D91-836D-DAD4C740C4ED}" type="slidenum">
              <a:rPr lang="pt-BR" smtClean="0"/>
              <a:t>‹nº›</a:t>
            </a:fld>
            <a:endParaRPr lang="pt-BR"/>
          </a:p>
        </p:txBody>
      </p:sp>
    </p:spTree>
    <p:extLst>
      <p:ext uri="{BB962C8B-B14F-4D97-AF65-F5344CB8AC3E}">
        <p14:creationId xmlns:p14="http://schemas.microsoft.com/office/powerpoint/2010/main" val="25940260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p>
            <a:pPr lvl="0" eaLnBrk="1" latinLnBrk="0" hangingPunct="1"/>
            <a:r>
              <a:rPr lang="pt-BR" smtClean="0"/>
              <a:t>Editar estilos de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4547CCE-ECC5-4186-80AE-7AB6742208AE}" type="datetimeFigureOut">
              <a:rPr lang="pt-BR" smtClean="0"/>
              <a:t>12/07/2018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BFED30-F845-4D91-836D-DAD4C740C4ED}" type="slidenum">
              <a:rPr lang="pt-BR" smtClean="0"/>
              <a:t>‹nº›</a:t>
            </a:fld>
            <a:endParaRPr lang="pt-BR"/>
          </a:p>
        </p:txBody>
      </p:sp>
    </p:spTree>
    <p:extLst>
      <p:ext uri="{BB962C8B-B14F-4D97-AF65-F5344CB8AC3E}">
        <p14:creationId xmlns:p14="http://schemas.microsoft.com/office/powerpoint/2010/main" val="296819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p>
            <a:pPr lvl="0" eaLnBrk="1" latinLnBrk="0" hangingPunct="1"/>
            <a:r>
              <a:rPr lang="pt-BR" smtClean="0"/>
              <a:t>Editar estilos de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4547CCE-ECC5-4186-80AE-7AB6742208AE}" type="datetimeFigureOut">
              <a:rPr lang="pt-BR" smtClean="0"/>
              <a:t>12/07/2018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BFED30-F845-4D91-836D-DAD4C740C4ED}" type="slidenum">
              <a:rPr lang="pt-BR" smtClean="0"/>
              <a:t>‹nº›</a:t>
            </a:fld>
            <a:endParaRPr lang="pt-BR"/>
          </a:p>
        </p:txBody>
      </p:sp>
    </p:spTree>
    <p:extLst>
      <p:ext uri="{BB962C8B-B14F-4D97-AF65-F5344CB8AC3E}">
        <p14:creationId xmlns:p14="http://schemas.microsoft.com/office/powerpoint/2010/main" val="185974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eaLnBrk="1" latinLnBrk="0" hangingPunct="1"/>
            <a:r>
              <a:rPr lang="pt-BR" smtClean="0"/>
              <a:t>Editar estilos de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4547CCE-ECC5-4186-80AE-7AB6742208AE}" type="datetimeFigureOut">
              <a:rPr lang="pt-BR" smtClean="0"/>
              <a:t>12/07/2018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BFED30-F845-4D91-836D-DAD4C740C4ED}" type="slidenum">
              <a:rPr lang="pt-BR" smtClean="0"/>
              <a:t>‹nº›</a:t>
            </a:fld>
            <a:endParaRPr lang="pt-BR"/>
          </a:p>
        </p:txBody>
      </p:sp>
      <p:sp>
        <p:nvSpPr>
          <p:cNvPr id="7" name="Título 6"/>
          <p:cNvSpPr>
            <a:spLocks noGrp="1"/>
          </p:cNvSpPr>
          <p:nvPr>
            <p:ph type="title"/>
          </p:nvPr>
        </p:nvSpPr>
        <p:spPr/>
        <p:txBody>
          <a:bodyPr rtlCol="0"/>
          <a:lstStyle/>
          <a:p>
            <a:r>
              <a:rPr kumimoji="0" lang="pt-BR" smtClean="0"/>
              <a:t>Clique para editar o título mestre</a:t>
            </a:r>
            <a:endParaRPr kumimoji="0" lang="en-US"/>
          </a:p>
        </p:txBody>
      </p:sp>
    </p:spTree>
    <p:extLst>
      <p:ext uri="{BB962C8B-B14F-4D97-AF65-F5344CB8AC3E}">
        <p14:creationId xmlns:p14="http://schemas.microsoft.com/office/powerpoint/2010/main" val="3184664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Editar estilos de texto Mestre</a:t>
            </a:r>
          </a:p>
        </p:txBody>
      </p:sp>
      <p:sp>
        <p:nvSpPr>
          <p:cNvPr id="4" name="Espaço Reservado para Data 3"/>
          <p:cNvSpPr>
            <a:spLocks noGrp="1"/>
          </p:cNvSpPr>
          <p:nvPr>
            <p:ph type="dt" sz="half" idx="10"/>
          </p:nvPr>
        </p:nvSpPr>
        <p:spPr/>
        <p:txBody>
          <a:bodyPr/>
          <a:lstStyle/>
          <a:p>
            <a:fld id="{04547CCE-ECC5-4186-80AE-7AB6742208AE}" type="datetimeFigureOut">
              <a:rPr lang="pt-BR" smtClean="0"/>
              <a:t>12/07/2018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BFED30-F845-4D91-836D-DAD4C740C4ED}" type="slidenum">
              <a:rPr lang="pt-BR" smtClean="0"/>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2571104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Editar estilos de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Editar estilos de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4547CCE-ECC5-4186-80AE-7AB6742208AE}" type="datetimeFigureOut">
              <a:rPr lang="pt-BR" smtClean="0"/>
              <a:t>12/07/2018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BFED30-F845-4D91-836D-DAD4C740C4ED}" type="slidenum">
              <a:rPr lang="pt-BR" smtClean="0"/>
              <a:t>‹nº›</a:t>
            </a:fld>
            <a:endParaRPr lang="pt-BR"/>
          </a:p>
        </p:txBody>
      </p:sp>
      <p:sp>
        <p:nvSpPr>
          <p:cNvPr id="8" name="Título 7"/>
          <p:cNvSpPr>
            <a:spLocks noGrp="1"/>
          </p:cNvSpPr>
          <p:nvPr>
            <p:ph type="title"/>
          </p:nvPr>
        </p:nvSpPr>
        <p:spPr/>
        <p:txBody>
          <a:bodyPr rtlCol="0"/>
          <a:lstStyle/>
          <a:p>
            <a:r>
              <a:rPr kumimoji="0" lang="pt-BR" smtClean="0"/>
              <a:t>Clique para editar o título mestre</a:t>
            </a:r>
            <a:endParaRPr kumimoji="0" lang="en-US"/>
          </a:p>
        </p:txBody>
      </p:sp>
    </p:spTree>
    <p:extLst>
      <p:ext uri="{BB962C8B-B14F-4D97-AF65-F5344CB8AC3E}">
        <p14:creationId xmlns:p14="http://schemas.microsoft.com/office/powerpoint/2010/main" val="231160459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Editar estilos de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Editar estilos de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Editar estilos de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Editar estilos de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04547CCE-ECC5-4186-80AE-7AB6742208AE}" type="datetimeFigureOut">
              <a:rPr lang="pt-BR" smtClean="0"/>
              <a:t>12/07/2018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5BFED30-F845-4D91-836D-DAD4C740C4ED}" type="slidenum">
              <a:rPr lang="pt-BR" smtClean="0"/>
              <a:t>‹nº›</a:t>
            </a:fld>
            <a:endParaRPr lang="pt-BR"/>
          </a:p>
        </p:txBody>
      </p:sp>
    </p:spTree>
    <p:extLst>
      <p:ext uri="{BB962C8B-B14F-4D97-AF65-F5344CB8AC3E}">
        <p14:creationId xmlns:p14="http://schemas.microsoft.com/office/powerpoint/2010/main" val="18453459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04547CCE-ECC5-4186-80AE-7AB6742208AE}" type="datetimeFigureOut">
              <a:rPr lang="pt-BR" smtClean="0"/>
              <a:t>12/07/2018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5BFED30-F845-4D91-836D-DAD4C740C4ED}" type="slidenum">
              <a:rPr lang="pt-BR" smtClean="0"/>
              <a:t>‹nº›</a:t>
            </a:fld>
            <a:endParaRPr lang="pt-BR"/>
          </a:p>
        </p:txBody>
      </p:sp>
      <p:sp>
        <p:nvSpPr>
          <p:cNvPr id="6" name="Título 5"/>
          <p:cNvSpPr>
            <a:spLocks noGrp="1"/>
          </p:cNvSpPr>
          <p:nvPr>
            <p:ph type="title"/>
          </p:nvPr>
        </p:nvSpPr>
        <p:spPr/>
        <p:txBody>
          <a:bodyPr rtlCol="0"/>
          <a:lstStyle/>
          <a:p>
            <a:r>
              <a:rPr kumimoji="0" lang="pt-BR" smtClean="0"/>
              <a:t>Clique para editar o título mestre</a:t>
            </a:r>
            <a:endParaRPr kumimoji="0" lang="en-US"/>
          </a:p>
        </p:txBody>
      </p:sp>
    </p:spTree>
    <p:extLst>
      <p:ext uri="{BB962C8B-B14F-4D97-AF65-F5344CB8AC3E}">
        <p14:creationId xmlns:p14="http://schemas.microsoft.com/office/powerpoint/2010/main" val="50663846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4547CCE-ECC5-4186-80AE-7AB6742208AE}" type="datetimeFigureOut">
              <a:rPr lang="pt-BR" smtClean="0"/>
              <a:t>12/07/2018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5BFED30-F845-4D91-836D-DAD4C740C4ED}" type="slidenum">
              <a:rPr lang="pt-BR" smtClean="0"/>
              <a:t>‹nº›</a:t>
            </a:fld>
            <a:endParaRPr lang="pt-BR"/>
          </a:p>
        </p:txBody>
      </p:sp>
    </p:spTree>
    <p:extLst>
      <p:ext uri="{BB962C8B-B14F-4D97-AF65-F5344CB8AC3E}">
        <p14:creationId xmlns:p14="http://schemas.microsoft.com/office/powerpoint/2010/main" val="329967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Editar estilos de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Editar estilos de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p>
            <a:fld id="{04547CCE-ECC5-4186-80AE-7AB6742208AE}" type="datetimeFigureOut">
              <a:rPr lang="pt-BR" smtClean="0"/>
              <a:t>12/07/2018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BFED30-F845-4D91-836D-DAD4C740C4ED}" type="slidenum">
              <a:rPr lang="pt-BR" smtClean="0"/>
              <a:t>‹nº›</a:t>
            </a:fld>
            <a:endParaRPr lang="pt-BR"/>
          </a:p>
        </p:txBody>
      </p:sp>
    </p:spTree>
    <p:extLst>
      <p:ext uri="{BB962C8B-B14F-4D97-AF65-F5344CB8AC3E}">
        <p14:creationId xmlns:p14="http://schemas.microsoft.com/office/powerpoint/2010/main" val="267051868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Editar estilos de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04547CCE-ECC5-4186-80AE-7AB6742208AE}" type="datetimeFigureOut">
              <a:rPr lang="pt-BR" smtClean="0"/>
              <a:t>12/07/2018</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95BFED30-F845-4D91-836D-DAD4C740C4ED}" type="slidenum">
              <a:rPr lang="pt-BR" smtClean="0"/>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68616571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547CCE-ECC5-4186-80AE-7AB6742208AE}" type="datetimeFigureOut">
              <a:rPr lang="pt-BR" smtClean="0"/>
              <a:t>12/07/2018</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BFED30-F845-4D91-836D-DAD4C740C4ED}" type="slidenum">
              <a:rPr lang="pt-BR" smtClean="0"/>
              <a:t>‹nº›</a:t>
            </a:fld>
            <a:endParaRPr lang="pt-BR"/>
          </a:p>
        </p:txBody>
      </p:sp>
    </p:spTree>
    <p:extLst>
      <p:ext uri="{BB962C8B-B14F-4D97-AF65-F5344CB8AC3E}">
        <p14:creationId xmlns:p14="http://schemas.microsoft.com/office/powerpoint/2010/main" val="12844157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jusbrasil.com.br/legislacao/91735/c%C3%B3digo-processo-civil-lei-5869-73" TargetMode="External"/><Relationship Id="rId7" Type="http://schemas.openxmlformats.org/officeDocument/2006/relationships/hyperlink" Target="http://www.jusbrasil.com.br/topicos/28890721/artigo-674-da-lei-n-13105-de-16-de-marco-de-2015" TargetMode="External"/><Relationship Id="rId2" Type="http://schemas.openxmlformats.org/officeDocument/2006/relationships/hyperlink" Target="http://www.jusbrasil.com.br/topicos/10733444/artigo-56-da-lei-n-5869-de-11-de-janeiro-de-1973" TargetMode="External"/><Relationship Id="rId1" Type="http://schemas.openxmlformats.org/officeDocument/2006/relationships/slideLayout" Target="../slideLayouts/slideLayout2.xml"/><Relationship Id="rId6" Type="http://schemas.openxmlformats.org/officeDocument/2006/relationships/hyperlink" Target="http://www.jusbrasil.com.br/topicos/10619028/artigo-1046-da-lei-n-5869-de-11-de-janeiro-de-1973" TargetMode="External"/><Relationship Id="rId5" Type="http://schemas.openxmlformats.org/officeDocument/2006/relationships/hyperlink" Target="http://www.jusbrasil.com.br/legislacao/174276278/lei-13105-15" TargetMode="External"/><Relationship Id="rId4" Type="http://schemas.openxmlformats.org/officeDocument/2006/relationships/hyperlink" Target="http://www.jusbrasil.com.br/topicos/28890673/artigo-682-da-lei-n-13105-de-16-de-marco-de-201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usbrasil.com.br/legislacao/174276278/lei-13105-15" TargetMode="External"/><Relationship Id="rId2" Type="http://schemas.openxmlformats.org/officeDocument/2006/relationships/hyperlink" Target="http://www.jusbrasil.com.br/topicos/28890673/artigo-682-da-lei-n-13105-de-16-de-marco-de-201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jusbrasil.com.br/legislacao/91735/c%C3%B3digo-processo-civil-lei-5869-73" TargetMode="External"/><Relationship Id="rId2" Type="http://schemas.openxmlformats.org/officeDocument/2006/relationships/hyperlink" Target="http://www.jusbrasil.com.br/topicos/10658522/artigo-682-da-lei-n-5869-de-11-de-janeiro-de-197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60848" y="1844824"/>
            <a:ext cx="7772400" cy="1829761"/>
          </a:xfrm>
        </p:spPr>
        <p:txBody>
          <a:bodyPr>
            <a:normAutofit/>
          </a:bodyPr>
          <a:lstStyle/>
          <a:p>
            <a:r>
              <a:rPr lang="pt-BR" dirty="0"/>
              <a:t>Oposição</a:t>
            </a:r>
            <a:br>
              <a:rPr lang="pt-BR" dirty="0"/>
            </a:br>
            <a:r>
              <a:rPr lang="pt-BR" sz="2700" dirty="0"/>
              <a:t>Art. 682 a 686 CPC</a:t>
            </a:r>
            <a:br>
              <a:rPr lang="pt-BR" sz="2700" dirty="0"/>
            </a:br>
            <a:endParaRPr lang="pt-BR" sz="2700" dirty="0"/>
          </a:p>
        </p:txBody>
      </p:sp>
      <p:sp>
        <p:nvSpPr>
          <p:cNvPr id="3" name="Subtítulo 2"/>
          <p:cNvSpPr>
            <a:spLocks noGrp="1"/>
          </p:cNvSpPr>
          <p:nvPr>
            <p:ph type="subTitle" idx="1"/>
          </p:nvPr>
        </p:nvSpPr>
        <p:spPr>
          <a:xfrm>
            <a:off x="457200" y="3899938"/>
            <a:ext cx="5338936" cy="2409382"/>
          </a:xfrm>
        </p:spPr>
        <p:txBody>
          <a:bodyPr>
            <a:normAutofit/>
          </a:bodyPr>
          <a:lstStyle/>
          <a:p>
            <a:endParaRPr lang="pt-BR" dirty="0"/>
          </a:p>
          <a:p>
            <a:r>
              <a:rPr lang="pt-BR" dirty="0" smtClean="0"/>
              <a:t>Prof.ª Nubia R. Ventura </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0232" y="260648"/>
            <a:ext cx="1916832" cy="1916832"/>
          </a:xfrm>
          <a:prstGeom prst="rect">
            <a:avLst/>
          </a:prstGeom>
        </p:spPr>
      </p:pic>
    </p:spTree>
    <p:extLst>
      <p:ext uri="{BB962C8B-B14F-4D97-AF65-F5344CB8AC3E}">
        <p14:creationId xmlns:p14="http://schemas.microsoft.com/office/powerpoint/2010/main" val="2150941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548680"/>
            <a:ext cx="8507288" cy="6025856"/>
          </a:xfrm>
        </p:spPr>
        <p:txBody>
          <a:bodyPr/>
          <a:lstStyle/>
          <a:p>
            <a:pPr marL="109728" indent="0">
              <a:buNone/>
            </a:pPr>
            <a:r>
              <a:rPr lang="pt-BR" b="1" u="sng" dirty="0" smtClean="0"/>
              <a:t>10. Eficácia </a:t>
            </a:r>
            <a:r>
              <a:rPr lang="pt-BR" b="1" u="sng" dirty="0"/>
              <a:t>da oposição: </a:t>
            </a:r>
          </a:p>
          <a:p>
            <a:pPr marL="109728" indent="0">
              <a:buNone/>
            </a:pPr>
            <a:r>
              <a:rPr lang="pt-BR" dirty="0"/>
              <a:t>- Sempre autuada separadamente, mas pode ter eficácia suspensiva com relação à ação principal (art. 685, CPC).</a:t>
            </a:r>
          </a:p>
          <a:p>
            <a:endParaRPr lang="pt-BR" dirty="0"/>
          </a:p>
          <a:p>
            <a:pPr marL="109728" indent="0">
              <a:buNone/>
            </a:pPr>
            <a:r>
              <a:rPr lang="pt-BR" b="1" u="sng" dirty="0" smtClean="0"/>
              <a:t>11. Competência: </a:t>
            </a:r>
            <a:r>
              <a:rPr lang="pt-BR" dirty="0" smtClean="0"/>
              <a:t>juiz da causa principal, já que é distribuída por dependência.</a:t>
            </a:r>
          </a:p>
          <a:p>
            <a:endParaRPr lang="pt-BR" dirty="0"/>
          </a:p>
          <a:p>
            <a:pPr marL="109728" indent="0">
              <a:buNone/>
            </a:pPr>
            <a:r>
              <a:rPr lang="pt-BR" b="1" u="sng" dirty="0" smtClean="0"/>
              <a:t>12. Procedimento:</a:t>
            </a:r>
          </a:p>
          <a:p>
            <a:pPr marL="109728" indent="0">
              <a:buNone/>
            </a:pPr>
            <a:endParaRPr lang="pt-BR" b="1" u="sng" dirty="0" smtClean="0"/>
          </a:p>
          <a:p>
            <a:r>
              <a:rPr lang="pt-BR" dirty="0" smtClean="0">
                <a:solidFill>
                  <a:srgbClr val="C00000"/>
                </a:solidFill>
              </a:rPr>
              <a:t>Art. 685 CPC </a:t>
            </a:r>
            <a:r>
              <a:rPr lang="pt-BR" dirty="0" smtClean="0"/>
              <a:t>– após iniciada audiência = juiz </a:t>
            </a:r>
            <a:r>
              <a:rPr lang="pt-BR" b="1" dirty="0" smtClean="0"/>
              <a:t>suspenderá o curso do processo principal.</a:t>
            </a:r>
            <a:endParaRPr lang="pt-BR" b="1"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val="1461460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692696"/>
            <a:ext cx="8579296" cy="5881840"/>
          </a:xfrm>
        </p:spPr>
        <p:txBody>
          <a:bodyPr>
            <a:normAutofit/>
          </a:bodyPr>
          <a:lstStyle/>
          <a:p>
            <a:r>
              <a:rPr lang="pt-BR" dirty="0" smtClean="0">
                <a:effectLst>
                  <a:outerShdw blurRad="38100" dist="38100" dir="2700000" algn="tl">
                    <a:srgbClr val="000000">
                      <a:alpha val="43137"/>
                    </a:srgbClr>
                  </a:outerShdw>
                </a:effectLst>
              </a:rPr>
              <a:t>Citação</a:t>
            </a:r>
            <a:r>
              <a:rPr lang="pt-BR" dirty="0" smtClean="0"/>
              <a:t>: </a:t>
            </a:r>
          </a:p>
          <a:p>
            <a:endParaRPr lang="pt-BR" dirty="0"/>
          </a:p>
          <a:p>
            <a:pPr marL="109728" indent="0">
              <a:buNone/>
            </a:pPr>
            <a:r>
              <a:rPr lang="pt-BR" dirty="0" smtClean="0"/>
              <a:t>Doutrina minoritária: mera publicação no diário oficial do nome dos advogados dos opostos estaria suficiente.</a:t>
            </a:r>
          </a:p>
          <a:p>
            <a:pPr marL="109728" indent="0">
              <a:buNone/>
            </a:pPr>
            <a:endParaRPr lang="pt-BR" dirty="0"/>
          </a:p>
          <a:p>
            <a:pPr marL="109728" indent="0">
              <a:buNone/>
            </a:pPr>
            <a:r>
              <a:rPr lang="pt-BR" dirty="0" smtClean="0"/>
              <a:t>Doutrina majoritária: mesmo que em nome dos advogados, não basta uma mera publicação no diário oficial, devendo ser a citação pessoal, pelas vias tradicionais. </a:t>
            </a:r>
            <a:endParaRPr lang="pt-BR" dirty="0"/>
          </a:p>
        </p:txBody>
      </p:sp>
    </p:spTree>
    <p:extLst>
      <p:ext uri="{BB962C8B-B14F-4D97-AF65-F5344CB8AC3E}">
        <p14:creationId xmlns:p14="http://schemas.microsoft.com/office/powerpoint/2010/main" val="1174376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620688"/>
            <a:ext cx="8507288" cy="5737824"/>
          </a:xfrm>
        </p:spPr>
        <p:txBody>
          <a:bodyPr>
            <a:normAutofit fontScale="85000" lnSpcReduction="20000"/>
          </a:bodyPr>
          <a:lstStyle/>
          <a:p>
            <a:r>
              <a:rPr lang="pt-BR" b="1" u="sng" dirty="0" smtClean="0"/>
              <a:t>Petição inicial: </a:t>
            </a:r>
          </a:p>
          <a:p>
            <a:pPr>
              <a:buFontTx/>
              <a:buChar char="-"/>
            </a:pPr>
            <a:r>
              <a:rPr lang="pt-BR" dirty="0" err="1" smtClean="0"/>
              <a:t>arts</a:t>
            </a:r>
            <a:r>
              <a:rPr lang="pt-BR" dirty="0" smtClean="0"/>
              <a:t>. 319 e 320 CPC</a:t>
            </a:r>
          </a:p>
          <a:p>
            <a:r>
              <a:rPr lang="pt-BR" b="1" u="sng" dirty="0" smtClean="0"/>
              <a:t>Defesa: </a:t>
            </a:r>
          </a:p>
          <a:p>
            <a:pPr marL="109728" indent="0">
              <a:buNone/>
            </a:pPr>
            <a:r>
              <a:rPr lang="pt-BR" dirty="0" smtClean="0"/>
              <a:t>-Toda matéria possível de ser alegada: material ou processual.</a:t>
            </a:r>
          </a:p>
          <a:p>
            <a:pPr marL="109728" indent="0">
              <a:buNone/>
            </a:pPr>
            <a:r>
              <a:rPr lang="pt-BR" dirty="0" smtClean="0"/>
              <a:t>-Permitida </a:t>
            </a:r>
            <a:r>
              <a:rPr lang="pt-BR" dirty="0" smtClean="0"/>
              <a:t>reconvenção</a:t>
            </a:r>
          </a:p>
          <a:p>
            <a:pPr marL="109728" indent="0">
              <a:buNone/>
            </a:pPr>
            <a:endParaRPr lang="pt-BR" dirty="0" smtClean="0"/>
          </a:p>
          <a:p>
            <a:r>
              <a:rPr lang="pt-BR" b="1" u="sng" dirty="0" smtClean="0"/>
              <a:t>Mérito:</a:t>
            </a:r>
          </a:p>
          <a:p>
            <a:pPr marL="109728" indent="0">
              <a:buNone/>
            </a:pPr>
            <a:r>
              <a:rPr lang="pt-BR" dirty="0" smtClean="0"/>
              <a:t>Com ou sem mérito (regras do procedimento comum – art. 485 e 487 CPC)</a:t>
            </a:r>
          </a:p>
          <a:p>
            <a:pPr marL="109728" indent="0">
              <a:buNone/>
            </a:pPr>
            <a:endParaRPr lang="pt-BR" dirty="0"/>
          </a:p>
          <a:p>
            <a:pPr marL="109728" indent="0">
              <a:buNone/>
            </a:pPr>
            <a:r>
              <a:rPr lang="pt-BR" dirty="0" smtClean="0"/>
              <a:t>1 sentença = 2 lides.</a:t>
            </a:r>
          </a:p>
          <a:p>
            <a:pPr marL="109728" indent="0">
              <a:buNone/>
            </a:pPr>
            <a:endParaRPr lang="pt-BR" dirty="0" smtClean="0"/>
          </a:p>
          <a:p>
            <a:pPr marL="109728" indent="0">
              <a:buNone/>
            </a:pPr>
            <a:r>
              <a:rPr lang="pt-BR" dirty="0" err="1" smtClean="0"/>
              <a:t>Obs</a:t>
            </a:r>
            <a:r>
              <a:rPr lang="pt-BR" dirty="0" smtClean="0"/>
              <a:t>: sempre vai conhecer da oposição em primeiro lugar.</a:t>
            </a:r>
          </a:p>
          <a:p>
            <a:pPr marL="109728" indent="0">
              <a:buNone/>
            </a:pPr>
            <a:endParaRPr lang="pt-BR" dirty="0" smtClean="0"/>
          </a:p>
          <a:p>
            <a:r>
              <a:rPr lang="pt-BR" b="1" u="sng" dirty="0"/>
              <a:t>Recurso: </a:t>
            </a:r>
            <a:r>
              <a:rPr lang="pt-BR" dirty="0"/>
              <a:t>apelação.</a:t>
            </a:r>
          </a:p>
          <a:p>
            <a:pPr marL="109728" indent="0">
              <a:buNone/>
            </a:pPr>
            <a:endParaRPr lang="pt-BR"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val="2290548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endParaRPr lang="pt-BR" dirty="0"/>
          </a:p>
        </p:txBody>
      </p:sp>
      <p:sp>
        <p:nvSpPr>
          <p:cNvPr id="2" name="Título 1"/>
          <p:cNvSpPr>
            <a:spLocks noGrp="1"/>
          </p:cNvSpPr>
          <p:nvPr>
            <p:ph type="title"/>
          </p:nvPr>
        </p:nvSpPr>
        <p:spPr/>
        <p:txBody>
          <a:bodyPr/>
          <a:lstStyle/>
          <a:p>
            <a:endParaRPr lang="pt-B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764704"/>
            <a:ext cx="7128792" cy="5439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6082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15008" y="404664"/>
            <a:ext cx="8928992" cy="6624736"/>
          </a:xfrm>
        </p:spPr>
        <p:txBody>
          <a:bodyPr>
            <a:normAutofit fontScale="47500" lnSpcReduction="20000"/>
          </a:bodyPr>
          <a:lstStyle/>
          <a:p>
            <a:pPr marL="109728" indent="0">
              <a:buNone/>
            </a:pPr>
            <a:r>
              <a:rPr lang="pt-BR" sz="2900" b="1" dirty="0"/>
              <a:t>TJ-RJ - AGRAVO DE INSTRUMENTO : AI 00247536020168190000 RIO DE JANEIRO OCEANICA REGIONAL NITEROI 2 VARA CIVEL</a:t>
            </a:r>
          </a:p>
          <a:p>
            <a:pPr marL="109728" indent="0">
              <a:buNone/>
            </a:pPr>
            <a:r>
              <a:rPr lang="pt-BR" sz="2900" b="1" dirty="0" smtClean="0"/>
              <a:t>Ementa</a:t>
            </a:r>
            <a:endParaRPr lang="pt-BR" sz="2900" b="1" dirty="0"/>
          </a:p>
          <a:p>
            <a:pPr marL="109728" indent="0">
              <a:buNone/>
            </a:pPr>
            <a:r>
              <a:rPr lang="pt-BR" sz="2900" dirty="0"/>
              <a:t>AGRAVO DE INSTRUMENTO. IRRESIGNAÇÃO DOS AGRAVANTES QUANTO À DECISÃO QUE RECEBEU OS EMBARGOS DE TERCEIRO POR ELES PROTOCOLIZADOS COMO OPOSIÇÃO. DECISÃO QUE DECRETOU A INDISPONIBILIDADE DE IMÓVEL NOS AUTOS DE AÇÃO ANULATÓRIA PROPOSTA PELA ORA AGRAVADA CONTRA PROPRIETÁRIOS DO IMÓVEL ANTERIORES AOS ORA RECORRENTES.</a:t>
            </a:r>
          </a:p>
          <a:p>
            <a:pPr marL="109728" indent="0">
              <a:buNone/>
            </a:pPr>
            <a:r>
              <a:rPr lang="pt-BR" sz="2900" dirty="0"/>
              <a:t>1. É consabido que a Oposição - art. </a:t>
            </a:r>
            <a:r>
              <a:rPr lang="pt-BR" sz="2900" dirty="0">
                <a:hlinkClick r:id="rId2" tooltip="Artigo 56 da Lei nº 5.869 de 11 de Janeiro de 1973"/>
              </a:rPr>
              <a:t>56</a:t>
            </a:r>
            <a:r>
              <a:rPr lang="pt-BR" sz="2900" dirty="0"/>
              <a:t> do </a:t>
            </a:r>
            <a:r>
              <a:rPr lang="pt-BR" sz="2900" dirty="0">
                <a:hlinkClick r:id="rId3" tooltip="Lei no 5.869, de 11 de janeiro de 1973."/>
              </a:rPr>
              <a:t>CPC</a:t>
            </a:r>
            <a:r>
              <a:rPr lang="pt-BR" sz="2900" dirty="0"/>
              <a:t>/73, atual art. </a:t>
            </a:r>
            <a:r>
              <a:rPr lang="pt-BR" sz="2900" dirty="0">
                <a:hlinkClick r:id="rId4" tooltip="Artigo 682 da Lei nº 13.105 de 16 de Março de 2015"/>
              </a:rPr>
              <a:t>682</a:t>
            </a:r>
            <a:r>
              <a:rPr lang="pt-BR" sz="2900" dirty="0"/>
              <a:t> do </a:t>
            </a:r>
            <a:r>
              <a:rPr lang="pt-BR" sz="2900" dirty="0">
                <a:hlinkClick r:id="rId5" tooltip="LEI Nº 13.105, DE 16 DE MARÇO DE 2015."/>
              </a:rPr>
              <a:t>NCPC</a:t>
            </a:r>
            <a:r>
              <a:rPr lang="pt-BR" sz="2900" dirty="0"/>
              <a:t> - é dirigida por terceiro contra Autor e Réu ao mesmo tempo, e não contra apenas um deles (RTJ111/1.351, RTFR 134/55, RT 605/134, 723/391, Bol. AASP 1.529/80) porque, em suma, o Opoente afirma que o direito em questão não é do Autor tampouco do Réu, mas seu.</a:t>
            </a:r>
          </a:p>
          <a:p>
            <a:pPr marL="109728" indent="0">
              <a:buNone/>
            </a:pPr>
            <a:r>
              <a:rPr lang="pt-BR" sz="2900" dirty="0"/>
              <a:t>2. Por sua vez, nos Embargos de Terceiro - art. </a:t>
            </a:r>
            <a:r>
              <a:rPr lang="pt-BR" sz="2900" dirty="0">
                <a:hlinkClick r:id="rId6" tooltip="Artigo 1046 da Lei nº 5.869 de 11 de Janeiro de 1973"/>
              </a:rPr>
              <a:t>1.046</a:t>
            </a:r>
            <a:r>
              <a:rPr lang="pt-BR" sz="2900" dirty="0"/>
              <a:t> do </a:t>
            </a:r>
            <a:r>
              <a:rPr lang="pt-BR" sz="2900" dirty="0">
                <a:hlinkClick r:id="rId3" tooltip="Lei no 5.869, de 11 de janeiro de 1973."/>
              </a:rPr>
              <a:t>CPC</a:t>
            </a:r>
            <a:r>
              <a:rPr lang="pt-BR" sz="2900" dirty="0"/>
              <a:t>/73, atual art. </a:t>
            </a:r>
            <a:r>
              <a:rPr lang="pt-BR" sz="2900" dirty="0">
                <a:hlinkClick r:id="rId7" tooltip="Artigo 674 da Lei nº 13.105 de 16 de Março de 2015"/>
              </a:rPr>
              <a:t>674</a:t>
            </a:r>
            <a:r>
              <a:rPr lang="pt-BR" sz="2900" dirty="0"/>
              <a:t> do </a:t>
            </a:r>
            <a:r>
              <a:rPr lang="pt-BR" sz="2900" dirty="0">
                <a:hlinkClick r:id="rId5" tooltip="LEI Nº 13.105, DE 16 DE MARÇO DE 2015."/>
              </a:rPr>
              <a:t>NCPC</a:t>
            </a:r>
            <a:r>
              <a:rPr lang="pt-BR" sz="2900" dirty="0"/>
              <a:t> -, a pretensão do Autor mira a posse ou o domínio do imóvel objeto da constrição judicial (RT 506/145, 622/107, JTA 49/116, 104/105).</a:t>
            </a:r>
          </a:p>
          <a:p>
            <a:pPr marL="109728" indent="0">
              <a:buNone/>
            </a:pPr>
            <a:r>
              <a:rPr lang="pt-BR" sz="2900" dirty="0"/>
              <a:t>3. Ao contrário do entendimento do d. Juízo da primeira instância, as hipóteses que admitem a oposição de Embargos de Terceiro, elencadas nos dispositivos legais em tela, são meramente exemplificativas.</a:t>
            </a:r>
          </a:p>
          <a:p>
            <a:pPr marL="109728" indent="0">
              <a:buNone/>
            </a:pPr>
            <a:r>
              <a:rPr lang="pt-BR" sz="2900" dirty="0"/>
              <a:t>4. Verifica-se que os ora Recorrentes não figuram como Réus na sobredita Ação Anulatória proposta pela ora Agravada contra os proprietários do imóvel objeto da constrição judicial, anteriores aos ora Agravantes.</a:t>
            </a:r>
          </a:p>
          <a:p>
            <a:pPr marL="109728" indent="0">
              <a:buNone/>
            </a:pPr>
            <a:r>
              <a:rPr lang="pt-BR" sz="2900" dirty="0"/>
              <a:t>5. Os ora Agravantes não são parte nos autos do processo em que a indisponibilidade foi decretada porque neles não deduziram qualquer pedido e contra eles naqueles autos nada foi requerido, não obstante, o imóvel de que são proprietários foi alcançado pela constrição judicial.</a:t>
            </a:r>
          </a:p>
          <a:p>
            <a:pPr marL="109728" indent="0">
              <a:buNone/>
            </a:pPr>
            <a:r>
              <a:rPr lang="pt-BR" sz="2900" dirty="0"/>
              <a:t>6. Assiste razão aos Agravantes quanto ao recebimento da petição por eles protocolizada como Embargos de Terceiro - figura típica do processo de constrição judicial, sendo essa a hipótese presente - e não como Oposição, visto que eles não se opõem às partes da Ação Anulatória proposta pela ora Agravada contra outras pessoas que os precederam como proprietários do imóvel constrito, mas apenas pugnam que o imóvel sobre o qual recaiu a indisponibilidade decretada pelo d. Juízo a quo volte ao seu domínio (RT 506/145, 622/107, JTA 49/116, 104/105).</a:t>
            </a:r>
          </a:p>
          <a:p>
            <a:pPr marL="109728" indent="0">
              <a:buNone/>
            </a:pPr>
            <a:r>
              <a:rPr lang="pt-BR" sz="2900" dirty="0"/>
              <a:t>7. A arguição de decadência não foi apreciada pelo d. Juízo a quo, razão pela qual sua análise neste recurso implicaria supressão de instância. RECURSO PROVIDO, REFORMANDO-SE A DECISÃO RECORRIDA, A FIM DE QUE OS EMBARGOS DE TERCEIRO OPOSTOS PELOS ORA AGRAVANTES SEJAM RECEBIDOS E PROCESSADOS NOS TERMOS DA LEI DE REGÊNCIA.</a:t>
            </a:r>
          </a:p>
          <a:p>
            <a:endParaRPr lang="pt-BR" dirty="0"/>
          </a:p>
        </p:txBody>
      </p:sp>
    </p:spTree>
    <p:extLst>
      <p:ext uri="{BB962C8B-B14F-4D97-AF65-F5344CB8AC3E}">
        <p14:creationId xmlns:p14="http://schemas.microsoft.com/office/powerpoint/2010/main" val="3249200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836712"/>
            <a:ext cx="8435280" cy="5737824"/>
          </a:xfrm>
        </p:spPr>
        <p:txBody>
          <a:bodyPr/>
          <a:lstStyle/>
          <a:p>
            <a:r>
              <a:rPr lang="pt-BR" dirty="0" smtClean="0"/>
              <a:t>Bibliografia:</a:t>
            </a:r>
          </a:p>
          <a:p>
            <a:endParaRPr lang="pt-BR" dirty="0"/>
          </a:p>
          <a:p>
            <a:r>
              <a:rPr lang="pt-BR" dirty="0" smtClean="0"/>
              <a:t>THEODORO JUNIOR, Humberto. Curso de Direito Processual Civil. Vol. II. 50ed. Rio de Janeiro: Forense, 2016.</a:t>
            </a:r>
          </a:p>
          <a:p>
            <a:endParaRPr lang="pt-BR" dirty="0"/>
          </a:p>
          <a:p>
            <a:r>
              <a:rPr lang="pt-BR" dirty="0" smtClean="0"/>
              <a:t>NEVES, Daniel Amorim Assumpção. Manual de Direito Processual Civil. Volume único.  Salvador: </a:t>
            </a:r>
            <a:r>
              <a:rPr lang="pt-BR" dirty="0" err="1" smtClean="0"/>
              <a:t>Juspodivm</a:t>
            </a:r>
            <a:r>
              <a:rPr lang="pt-BR" dirty="0" smtClean="0"/>
              <a:t>, 2016.</a:t>
            </a:r>
            <a:endParaRPr lang="pt-BR"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val="81112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289" y="548680"/>
            <a:ext cx="8748464" cy="6048672"/>
          </a:xfrm>
        </p:spPr>
        <p:txBody>
          <a:bodyPr>
            <a:normAutofit fontScale="70000" lnSpcReduction="20000"/>
          </a:bodyPr>
          <a:lstStyle/>
          <a:p>
            <a:pPr marL="109728" indent="0">
              <a:buNone/>
            </a:pPr>
            <a:r>
              <a:rPr lang="pt-BR" b="1" u="sng" dirty="0" smtClean="0"/>
              <a:t>1. Conceito: </a:t>
            </a:r>
            <a:r>
              <a:rPr lang="pt-BR" dirty="0" smtClean="0"/>
              <a:t>medida de livre iniciativa de um terceiro para veicular, em outra ação, pretensão à coisa ou direito disputados entre outras pessoas, em outro processo;</a:t>
            </a:r>
          </a:p>
          <a:p>
            <a:endParaRPr lang="pt-BR" b="1" dirty="0" smtClean="0">
              <a:effectLst>
                <a:outerShdw blurRad="38100" dist="38100" dir="2700000" algn="tl">
                  <a:srgbClr val="000000">
                    <a:alpha val="43137"/>
                  </a:srgbClr>
                </a:outerShdw>
              </a:effectLst>
            </a:endParaRPr>
          </a:p>
          <a:p>
            <a:pPr marL="109728" indent="0">
              <a:buNone/>
            </a:pPr>
            <a:r>
              <a:rPr lang="pt-BR" b="1" u="sng" dirty="0" smtClean="0">
                <a:effectLst>
                  <a:outerShdw blurRad="38100" dist="38100" dir="2700000" algn="tl">
                    <a:srgbClr val="000000">
                      <a:alpha val="43137"/>
                    </a:srgbClr>
                  </a:outerShdw>
                </a:effectLst>
              </a:rPr>
              <a:t>2. Objetivo: </a:t>
            </a:r>
          </a:p>
          <a:p>
            <a:endParaRPr lang="pt-BR" b="1" dirty="0" smtClean="0">
              <a:effectLst>
                <a:outerShdw blurRad="38100" dist="38100" dir="2700000" algn="tl">
                  <a:srgbClr val="000000">
                    <a:alpha val="43137"/>
                  </a:srgbClr>
                </a:outerShdw>
              </a:effectLst>
            </a:endParaRPr>
          </a:p>
          <a:p>
            <a:pPr marL="109728" indent="0">
              <a:buNone/>
            </a:pPr>
            <a:r>
              <a:rPr lang="pt-BR" b="1" dirty="0" smtClean="0">
                <a:effectLst>
                  <a:outerShdw blurRad="38100" dist="38100" dir="2700000" algn="tl">
                    <a:srgbClr val="000000">
                      <a:alpha val="43137"/>
                    </a:srgbClr>
                  </a:outerShdw>
                </a:effectLst>
              </a:rPr>
              <a:t>a). </a:t>
            </a:r>
            <a:r>
              <a:rPr lang="pt-BR" dirty="0" smtClean="0"/>
              <a:t>excluir o direito das pessoas que o discutem originalmente; evitar que, mais tarde, tenha que propor uma ação de reparação se houver dano de fato à sua esfera.</a:t>
            </a:r>
          </a:p>
          <a:p>
            <a:pPr marL="109728" indent="0">
              <a:buNone/>
            </a:pPr>
            <a:r>
              <a:rPr lang="pt-BR" b="1" dirty="0" err="1" smtClean="0"/>
              <a:t>Obs</a:t>
            </a:r>
            <a:r>
              <a:rPr lang="pt-BR" b="1" dirty="0" smtClean="0"/>
              <a:t>:</a:t>
            </a:r>
            <a:r>
              <a:rPr lang="pt-BR" dirty="0" smtClean="0"/>
              <a:t> se permanecer inerte, será terceiro em relação ao processo original, de forma que jamais se sujeitará à coisa julgada. Mas isso não impede do resultado lhe causar dano.</a:t>
            </a:r>
          </a:p>
          <a:p>
            <a:pPr marL="109728" indent="0">
              <a:buNone/>
            </a:pPr>
            <a:endParaRPr lang="pt-BR" dirty="0" smtClean="0"/>
          </a:p>
          <a:p>
            <a:pPr marL="109728" indent="0">
              <a:buNone/>
            </a:pPr>
            <a:r>
              <a:rPr lang="pt-BR" b="1" u="sng" dirty="0" smtClean="0"/>
              <a:t>b) </a:t>
            </a:r>
            <a:r>
              <a:rPr lang="pt-BR" dirty="0" smtClean="0"/>
              <a:t>acoplar dois processos, por força da conexão, conduzindo-os a uma tramitação simultânea e a um julgamento único (MESMA SENTENÇA). Litisconsórcio passivo necessário (lei obriga sua formação) simples </a:t>
            </a:r>
          </a:p>
          <a:p>
            <a:pPr marL="109728" indent="0">
              <a:buNone/>
            </a:pPr>
            <a:r>
              <a:rPr lang="pt-BR" dirty="0" smtClean="0"/>
              <a:t>(juiz não é obrigado a decidir da mesma forma para todos).</a:t>
            </a:r>
          </a:p>
          <a:p>
            <a:pPr marL="109728" indent="0">
              <a:buNone/>
            </a:pPr>
            <a:endParaRPr lang="pt-BR" dirty="0" smtClean="0"/>
          </a:p>
          <a:p>
            <a:pPr marL="109728" indent="0">
              <a:buNone/>
            </a:pPr>
            <a:r>
              <a:rPr lang="pt-BR" b="1" u="sng" dirty="0" smtClean="0"/>
              <a:t>3. </a:t>
            </a:r>
            <a:r>
              <a:rPr lang="pt-BR" b="1" u="sng" dirty="0" smtClean="0"/>
              <a:t>PARTES</a:t>
            </a:r>
            <a:endParaRPr lang="pt-BR" b="1" u="sng" dirty="0" smtClean="0"/>
          </a:p>
          <a:p>
            <a:pPr marL="109728" indent="0">
              <a:buNone/>
            </a:pPr>
            <a:r>
              <a:rPr lang="pt-BR" dirty="0" smtClean="0"/>
              <a:t>Opoente: parte ativa</a:t>
            </a:r>
          </a:p>
          <a:p>
            <a:pPr marL="109728" indent="0">
              <a:buNone/>
            </a:pPr>
            <a:r>
              <a:rPr lang="pt-BR" dirty="0" smtClean="0"/>
              <a:t>Opostos: parte passiva</a:t>
            </a:r>
            <a:endParaRPr lang="pt-BR" dirty="0"/>
          </a:p>
        </p:txBody>
      </p:sp>
    </p:spTree>
    <p:extLst>
      <p:ext uri="{BB962C8B-B14F-4D97-AF65-F5344CB8AC3E}">
        <p14:creationId xmlns:p14="http://schemas.microsoft.com/office/powerpoint/2010/main" val="134439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101" y="503355"/>
            <a:ext cx="9145016" cy="6336704"/>
          </a:xfrm>
        </p:spPr>
        <p:txBody>
          <a:bodyPr>
            <a:normAutofit fontScale="92500" lnSpcReduction="10000"/>
          </a:bodyPr>
          <a:lstStyle/>
          <a:p>
            <a:pPr marL="109728" indent="0">
              <a:buNone/>
            </a:pPr>
            <a:r>
              <a:rPr lang="pt-BR" b="1" u="sng" dirty="0" smtClean="0"/>
              <a:t>4. Motivos da </a:t>
            </a:r>
            <a:r>
              <a:rPr lang="pt-BR" b="1" u="sng" dirty="0" smtClean="0"/>
              <a:t>retirada </a:t>
            </a:r>
            <a:r>
              <a:rPr lang="pt-BR" b="1" u="sng" dirty="0" smtClean="0"/>
              <a:t>do rol de Intervenção de terceiros (CPC 1973)  e vinculação aos procedimentos especiais</a:t>
            </a:r>
          </a:p>
          <a:p>
            <a:pPr marL="109728" indent="0">
              <a:buNone/>
            </a:pPr>
            <a:endParaRPr lang="pt-BR" dirty="0" smtClean="0"/>
          </a:p>
          <a:p>
            <a:pPr>
              <a:buFont typeface="Wingdings" pitchFamily="2" charset="2"/>
              <a:buChar char="ü"/>
            </a:pPr>
            <a:r>
              <a:rPr lang="pt-BR" dirty="0" smtClean="0"/>
              <a:t>São ações autônomas – pode existir ainda que o processo principal seja rejeitado. </a:t>
            </a:r>
          </a:p>
          <a:p>
            <a:pPr>
              <a:buFont typeface="Wingdings" pitchFamily="2" charset="2"/>
              <a:buChar char="ü"/>
            </a:pPr>
            <a:r>
              <a:rPr lang="pt-BR" dirty="0" smtClean="0"/>
              <a:t>Relação entre demanda primitiva e a de oposição é muito mais de conexão do que de um liame interventivo. </a:t>
            </a:r>
          </a:p>
          <a:p>
            <a:pPr>
              <a:buFont typeface="Wingdings" pitchFamily="2" charset="2"/>
              <a:buChar char="ü"/>
            </a:pPr>
            <a:r>
              <a:rPr lang="pt-BR" dirty="0" smtClean="0"/>
              <a:t>Sendo assim, ajuizada a oposição, é ela que haverá de ser resolvida em primeiro lugar. Sendo acolhida no mérito, prejudicadas restarão as pretensões do autor e do réu do processo originário.</a:t>
            </a:r>
          </a:p>
          <a:p>
            <a:pPr>
              <a:buFont typeface="Wingdings" pitchFamily="2" charset="2"/>
              <a:buChar char="ü"/>
            </a:pPr>
            <a:r>
              <a:rPr lang="pt-BR" i="1" dirty="0" smtClean="0"/>
              <a:t>Antes. </a:t>
            </a:r>
            <a:r>
              <a:rPr lang="pt-BR" dirty="0" smtClean="0"/>
              <a:t>CPC 73 _ oposição não poderá introduzir discussão de direito não controvertido na lide </a:t>
            </a:r>
            <a:r>
              <a:rPr lang="pt-BR" dirty="0" smtClean="0"/>
              <a:t>desenvolvida.</a:t>
            </a:r>
            <a:endParaRPr lang="pt-BR" dirty="0" smtClean="0"/>
          </a:p>
          <a:p>
            <a:pPr marL="109728" indent="0">
              <a:buNone/>
            </a:pPr>
            <a:r>
              <a:rPr lang="pt-BR" i="1" dirty="0" smtClean="0"/>
              <a:t>Atualmente </a:t>
            </a:r>
            <a:r>
              <a:rPr lang="pt-BR" dirty="0" smtClean="0"/>
              <a:t>– CPC 2015 – sendo ação autônoma, a visão acima é prejudicada.</a:t>
            </a:r>
          </a:p>
          <a:p>
            <a:pPr>
              <a:buFont typeface="Wingdings" pitchFamily="2" charset="2"/>
              <a:buChar char="ü"/>
            </a:pPr>
            <a:endParaRPr lang="pt-BR"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val="17525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976160"/>
            <a:ext cx="8435280" cy="5881840"/>
          </a:xfrm>
        </p:spPr>
        <p:txBody>
          <a:bodyPr/>
          <a:lstStyle/>
          <a:p>
            <a:pPr marL="109728" indent="0">
              <a:buNone/>
            </a:pPr>
            <a:r>
              <a:rPr lang="pt-BR" b="1" u="sng" dirty="0" smtClean="0"/>
              <a:t>5. Diferencial da oposição dos procedimentos comuns:</a:t>
            </a:r>
          </a:p>
          <a:p>
            <a:r>
              <a:rPr lang="pt-BR" dirty="0" smtClean="0"/>
              <a:t>pouca coisa:</a:t>
            </a:r>
          </a:p>
          <a:p>
            <a:pPr marL="109728" indent="0">
              <a:buNone/>
            </a:pPr>
            <a:r>
              <a:rPr lang="pt-BR" dirty="0" smtClean="0"/>
              <a:t>Questões principais:</a:t>
            </a:r>
          </a:p>
          <a:p>
            <a:pPr marL="109728" indent="0">
              <a:buNone/>
            </a:pPr>
            <a:r>
              <a:rPr lang="pt-BR" dirty="0" smtClean="0"/>
              <a:t>A) prazo comum de quinze dias para contestação dos corréus (evitando a contagem em dobro do art. 229 CPC)</a:t>
            </a:r>
          </a:p>
          <a:p>
            <a:pPr marL="109728" indent="0">
              <a:buNone/>
            </a:pPr>
            <a:endParaRPr lang="pt-BR" dirty="0" smtClean="0"/>
          </a:p>
          <a:p>
            <a:pPr marL="109728" indent="0">
              <a:buNone/>
            </a:pPr>
            <a:r>
              <a:rPr lang="pt-BR" dirty="0" smtClean="0"/>
              <a:t>B) não convocação das partes para a audiência de conciliação e mediação</a:t>
            </a:r>
          </a:p>
        </p:txBody>
      </p:sp>
    </p:spTree>
    <p:extLst>
      <p:ext uri="{BB962C8B-B14F-4D97-AF65-F5344CB8AC3E}">
        <p14:creationId xmlns:p14="http://schemas.microsoft.com/office/powerpoint/2010/main" val="2696587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692696"/>
            <a:ext cx="8229600" cy="4325112"/>
          </a:xfrm>
        </p:spPr>
        <p:txBody>
          <a:bodyPr/>
          <a:lstStyle/>
          <a:p>
            <a:pPr marL="109728" indent="0">
              <a:buNone/>
            </a:pPr>
            <a:r>
              <a:rPr lang="pt-BR" b="1" u="sng" dirty="0" smtClean="0"/>
              <a:t>6.Cabimento: </a:t>
            </a:r>
          </a:p>
          <a:p>
            <a:pPr marL="109728" indent="0">
              <a:buNone/>
            </a:pPr>
            <a:r>
              <a:rPr lang="pt-BR" dirty="0" smtClean="0"/>
              <a:t>-extensão: total ou parcial, isto é, pode referir-se a toda a coisa ou apenas parte.</a:t>
            </a:r>
          </a:p>
          <a:p>
            <a:pPr>
              <a:buFontTx/>
              <a:buChar char="-"/>
            </a:pPr>
            <a:r>
              <a:rPr lang="pt-BR" dirty="0" smtClean="0"/>
              <a:t>Em todos os procedimentos </a:t>
            </a:r>
            <a:r>
              <a:rPr lang="pt-BR" dirty="0" smtClean="0"/>
              <a:t>– inclusive, processo de execução. (obs. Não em cumprimento de sentença)</a:t>
            </a:r>
          </a:p>
          <a:p>
            <a:pPr>
              <a:buFontTx/>
              <a:buChar char="-"/>
            </a:pPr>
            <a:endParaRPr lang="pt-BR" b="1" dirty="0">
              <a:solidFill>
                <a:srgbClr val="C00000"/>
              </a:solidFill>
            </a:endParaRPr>
          </a:p>
          <a:p>
            <a:pPr>
              <a:buFontTx/>
              <a:buChar char="-"/>
            </a:pPr>
            <a:r>
              <a:rPr lang="pt-BR" b="1" dirty="0" smtClean="0">
                <a:solidFill>
                  <a:srgbClr val="C00000"/>
                </a:solidFill>
              </a:rPr>
              <a:t>Atenção</a:t>
            </a:r>
            <a:r>
              <a:rPr lang="pt-BR" b="1" dirty="0" smtClean="0">
                <a:solidFill>
                  <a:srgbClr val="C00000"/>
                </a:solidFill>
              </a:rPr>
              <a:t>:</a:t>
            </a:r>
          </a:p>
        </p:txBody>
      </p:sp>
      <p:sp>
        <p:nvSpPr>
          <p:cNvPr id="4" name="Elipse 3"/>
          <p:cNvSpPr/>
          <p:nvPr/>
        </p:nvSpPr>
        <p:spPr>
          <a:xfrm>
            <a:off x="755576" y="4185084"/>
            <a:ext cx="3672408"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endParaRPr lang="pt-BR" dirty="0" smtClean="0"/>
          </a:p>
          <a:p>
            <a:pPr>
              <a:buFontTx/>
              <a:buChar char="-"/>
            </a:pPr>
            <a:r>
              <a:rPr lang="pt-BR" dirty="0" smtClean="0"/>
              <a:t>Defender posse sobre bens apreendidos, </a:t>
            </a:r>
            <a:r>
              <a:rPr lang="pt-BR" b="1" dirty="0" smtClean="0">
                <a:solidFill>
                  <a:srgbClr val="C00000"/>
                </a:solidFill>
                <a:effectLst>
                  <a:outerShdw blurRad="38100" dist="38100" dir="2700000" algn="tl">
                    <a:srgbClr val="000000">
                      <a:alpha val="43137"/>
                    </a:srgbClr>
                  </a:outerShdw>
                </a:effectLst>
              </a:rPr>
              <a:t>sem</a:t>
            </a:r>
            <a:r>
              <a:rPr lang="pt-BR" dirty="0" smtClean="0"/>
              <a:t> discussão SOBRE O MÉRITO DO DIREITO OU DA POSSE</a:t>
            </a:r>
          </a:p>
        </p:txBody>
      </p:sp>
      <p:sp>
        <p:nvSpPr>
          <p:cNvPr id="6" name="Seta para a direita 5"/>
          <p:cNvSpPr/>
          <p:nvPr/>
        </p:nvSpPr>
        <p:spPr>
          <a:xfrm>
            <a:off x="4726779" y="4547518"/>
            <a:ext cx="93610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Arredondar Retângulo em um Canto Diagonal 6"/>
          <p:cNvSpPr/>
          <p:nvPr/>
        </p:nvSpPr>
        <p:spPr>
          <a:xfrm>
            <a:off x="6282470" y="3973692"/>
            <a:ext cx="2160240" cy="2088232"/>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EMBARGOS DE TERCEIROS (ART. 674)</a:t>
            </a:r>
            <a:endParaRPr lang="pt-BR" dirty="0">
              <a:solidFill>
                <a:schemeClr val="tx1"/>
              </a:solidFill>
            </a:endParaRPr>
          </a:p>
        </p:txBody>
      </p:sp>
    </p:spTree>
    <p:extLst>
      <p:ext uri="{BB962C8B-B14F-4D97-AF65-F5344CB8AC3E}">
        <p14:creationId xmlns:p14="http://schemas.microsoft.com/office/powerpoint/2010/main" val="306739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692696"/>
            <a:ext cx="8424936" cy="6048672"/>
          </a:xfrm>
        </p:spPr>
        <p:txBody>
          <a:bodyPr>
            <a:normAutofit fontScale="92500" lnSpcReduction="10000"/>
          </a:bodyPr>
          <a:lstStyle/>
          <a:p>
            <a:pPr marL="109728" indent="0">
              <a:buNone/>
            </a:pPr>
            <a:r>
              <a:rPr lang="pt-BR" b="1" u="sng" dirty="0" smtClean="0"/>
              <a:t>7. Momento de interposição</a:t>
            </a:r>
            <a:r>
              <a:rPr lang="pt-BR" b="1" u="sng" dirty="0" smtClean="0"/>
              <a:t>:</a:t>
            </a:r>
          </a:p>
          <a:p>
            <a:pPr marL="109728" indent="0">
              <a:buNone/>
            </a:pPr>
            <a:endParaRPr lang="pt-BR" b="1" u="sng" dirty="0" smtClean="0"/>
          </a:p>
          <a:p>
            <a:pPr>
              <a:buFontTx/>
              <a:buChar char="-"/>
            </a:pPr>
            <a:r>
              <a:rPr lang="pt-BR" b="1" dirty="0" smtClean="0"/>
              <a:t>art. 682 – limite é a sentença </a:t>
            </a:r>
            <a:r>
              <a:rPr lang="pt-BR" dirty="0" smtClean="0"/>
              <a:t>da causa em que se disputa a coisa ou direito que o opoente pretende para si. </a:t>
            </a:r>
          </a:p>
          <a:p>
            <a:pPr marL="109728" indent="0">
              <a:buNone/>
            </a:pPr>
            <a:endParaRPr lang="pt-BR" b="1" u="sng" dirty="0" smtClean="0"/>
          </a:p>
          <a:p>
            <a:pPr marL="109728" indent="0">
              <a:buNone/>
            </a:pPr>
            <a:r>
              <a:rPr lang="pt-BR" b="1" u="sng" dirty="0" smtClean="0"/>
              <a:t>8. Conexão das causas:</a:t>
            </a:r>
          </a:p>
          <a:p>
            <a:endParaRPr lang="pt-BR" dirty="0"/>
          </a:p>
          <a:p>
            <a:pPr marL="109728" indent="0">
              <a:buNone/>
            </a:pPr>
            <a:r>
              <a:rPr lang="pt-BR" dirty="0" smtClean="0"/>
              <a:t>Pedido: declaratório (pedir o reconhecimento do direito) ou condenatório (entrega de coisa em poder de um dos opostos).</a:t>
            </a:r>
          </a:p>
          <a:p>
            <a:pPr marL="109728" indent="0">
              <a:buNone/>
            </a:pPr>
            <a:endParaRPr lang="pt-BR" dirty="0" smtClean="0"/>
          </a:p>
          <a:p>
            <a:pPr marL="109728" indent="0">
              <a:buNone/>
            </a:pPr>
            <a:r>
              <a:rPr lang="pt-BR" dirty="0" smtClean="0"/>
              <a:t>Conexão: não há cumulação de pedidos, mas sim um pedido oposto – escopo é precisamente de excluir o pedido pendente. </a:t>
            </a:r>
          </a:p>
          <a:p>
            <a:pPr marL="109728" indent="0">
              <a:buNone/>
            </a:pPr>
            <a:endParaRPr lang="pt-BR" b="1" i="1" u="sng" dirty="0"/>
          </a:p>
        </p:txBody>
      </p:sp>
    </p:spTree>
    <p:extLst>
      <p:ext uri="{BB962C8B-B14F-4D97-AF65-F5344CB8AC3E}">
        <p14:creationId xmlns:p14="http://schemas.microsoft.com/office/powerpoint/2010/main" val="4264624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32656"/>
            <a:ext cx="8686800" cy="6241880"/>
          </a:xfrm>
        </p:spPr>
        <p:txBody>
          <a:bodyPr>
            <a:normAutofit fontScale="92500" lnSpcReduction="10000"/>
          </a:bodyPr>
          <a:lstStyle/>
          <a:p>
            <a:r>
              <a:rPr lang="pt-BR" b="1" dirty="0"/>
              <a:t>TJ-PR - Agravo de Instrumento : AI 15530919 PR 1553091-9 (Acórdão</a:t>
            </a:r>
            <a:r>
              <a:rPr lang="pt-BR" b="1" dirty="0" smtClean="0"/>
              <a:t>)</a:t>
            </a:r>
          </a:p>
          <a:p>
            <a:r>
              <a:rPr lang="pt-BR" b="1" dirty="0"/>
              <a:t>Ementa</a:t>
            </a:r>
          </a:p>
          <a:p>
            <a:r>
              <a:rPr lang="pt-BR" sz="2400" dirty="0"/>
              <a:t>DECISÃO: Acordam os Desembargadores da 16ª Câmara Cível do Tribunal de Justiça do Estado do Paraná, por unanimidade de votos, em conhecer e negar provimento ao recurso de agravo de instrumento. EMENTA: AGRAVO DE INSTRUMENTO. FASE DE CUMPRIMENTO DE SENTENÇA. PARTE QUE PROTOCOLA PETIÇÃO SOLICITANDO SEU INGRESSO NA LIDE, ALEGANDO SER DETENTORA DO DIREITO DOS EXPURGOS INFLACIONÁRIOS. PETIÇÃO QUE NADA MAIS É DO QUE OPOSIÇÃO (ARTIGO </a:t>
            </a:r>
            <a:r>
              <a:rPr lang="pt-BR" sz="2400" dirty="0">
                <a:hlinkClick r:id="rId2" tooltip="Artigo 682 da Lei nº 13.105 de 16 de Março de 2015"/>
              </a:rPr>
              <a:t>682</a:t>
            </a:r>
            <a:r>
              <a:rPr lang="pt-BR" sz="2400" dirty="0"/>
              <a:t> DO </a:t>
            </a:r>
            <a:r>
              <a:rPr lang="pt-BR" sz="2400" dirty="0">
                <a:hlinkClick r:id="rId3" tooltip="LEI Nº 13.105, DE 16 DE MARÇO DE 2015."/>
              </a:rPr>
              <a:t>NCPC</a:t>
            </a:r>
            <a:r>
              <a:rPr lang="pt-BR" sz="2400" dirty="0"/>
              <a:t>/2015). IMPOSSIBILIDADE DE OFERECIMENTO DE OPOSIÇÃO APÓS SENTENÇA. DECISÃO MANTIDA. AGRAVO DE INSTRUMENTO CONHECIDO E NEGADO PROVIMENTO. (TJPR - 16ª </a:t>
            </a:r>
            <a:r>
              <a:rPr lang="pt-BR" sz="2400" dirty="0" err="1"/>
              <a:t>C.Cível</a:t>
            </a:r>
            <a:r>
              <a:rPr lang="pt-BR" sz="2400" dirty="0"/>
              <a:t> - AI - 1553091-9 - Umuarama - Rel.: Astrid Maranhão de Carvalho </a:t>
            </a:r>
            <a:r>
              <a:rPr lang="pt-BR" sz="2400" dirty="0" err="1"/>
              <a:t>Ruthes</a:t>
            </a:r>
            <a:r>
              <a:rPr lang="pt-BR" sz="2400" dirty="0"/>
              <a:t> - Unânime - - J. 31.08.2016)</a:t>
            </a:r>
          </a:p>
          <a:p>
            <a:endParaRPr lang="pt-BR" b="1" dirty="0"/>
          </a:p>
          <a:p>
            <a:endParaRPr lang="pt-BR"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val="256570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548680"/>
            <a:ext cx="8291264" cy="6025856"/>
          </a:xfrm>
        </p:spPr>
        <p:txBody>
          <a:bodyPr>
            <a:normAutofit fontScale="70000" lnSpcReduction="20000"/>
          </a:bodyPr>
          <a:lstStyle/>
          <a:p>
            <a:r>
              <a:rPr lang="pt-BR" dirty="0"/>
              <a:t>"(...). 2. Conforme ressai da petição do seq. 82.1, YOKO AKIYAMA pretende que se reconheça ser ela a detentora do direito (ou de parte dele) que embasa esta execução. Trata-se de situação típica de manejo de oposição, consoante estatui o art. </a:t>
            </a:r>
            <a:r>
              <a:rPr lang="pt-BR" dirty="0">
                <a:hlinkClick r:id="rId2" tooltip="Artigo 682 da Lei nº 5.869 de 11 de Janeiro de 1973"/>
              </a:rPr>
              <a:t>682</a:t>
            </a:r>
            <a:r>
              <a:rPr lang="pt-BR" dirty="0"/>
              <a:t> do </a:t>
            </a:r>
            <a:r>
              <a:rPr lang="pt-BR" dirty="0">
                <a:hlinkClick r:id="rId3" tooltip="Lei no 5.869, de 11 de janeiro de 1973."/>
              </a:rPr>
              <a:t>Código de Processo </a:t>
            </a:r>
            <a:r>
              <a:rPr lang="pt-BR" dirty="0" err="1">
                <a:hlinkClick r:id="rId3" tooltip="Lei no 5.869, de 11 de janeiro de 1973."/>
              </a:rPr>
              <a:t>Civil</a:t>
            </a:r>
            <a:r>
              <a:rPr lang="pt-BR" dirty="0" err="1"/>
              <a:t>:"Quem</a:t>
            </a:r>
            <a:r>
              <a:rPr lang="pt-BR" dirty="0"/>
              <a:t> pretender, no todo ou em parte, a coisa ou o direito sobre que controvertem autor e réu poderá até ser proferida a sentença, oferecer oposição contra ambos". </a:t>
            </a:r>
            <a:r>
              <a:rPr lang="pt-BR" b="1" u="sng" dirty="0"/>
              <a:t>Todavia, como se extrai da dicção do texto legal, somente é cabível a oposição até a prolação de sentença</a:t>
            </a:r>
            <a:r>
              <a:rPr lang="pt-BR" dirty="0"/>
              <a:t>, porque, por esse expediente, numa única sentença são resolvidas as duas relações. Nesse sentido, aliás, ressalva RODRIGO OTÁVIO BARIONI1que" ficam excluídos da oposição a fase de cumprimento de sentença e o processo de execução fundada em título extrajudicial, por não se tratar de procedimentos voltados ao reconhecimento do direito, mas sim à sua implementação no plano fático ". </a:t>
            </a:r>
            <a:r>
              <a:rPr lang="pt-BR" b="1" u="sng" dirty="0"/>
              <a:t>Isso contudo, não obsta que a questão seja discutida em ação própria</a:t>
            </a:r>
            <a:r>
              <a:rPr lang="pt-BR" dirty="0"/>
              <a:t>, como, aliás, reconheço o mencionado </a:t>
            </a:r>
            <a:r>
              <a:rPr lang="pt-BR" dirty="0" err="1"/>
              <a:t>autor:"O</a:t>
            </a:r>
            <a:r>
              <a:rPr lang="pt-BR" dirty="0"/>
              <a:t> manejo da oposição pelo terceiro é facultativo. Cabe ao terceiro avaliar se pretende discutir, desde logo, o objeto da lide pendente ou se aguardará o desfecho daquele feito para ajuizar ação autônoma apenas em face do vencedor". Destarte, não é possível que o debate em questão se dê de forma incidental, até porque a terceira interessada não é parte, devendo as partes, caso queiram, discutir a questão pelas vias ordinárias.</a:t>
            </a:r>
          </a:p>
        </p:txBody>
      </p:sp>
    </p:spTree>
    <p:extLst>
      <p:ext uri="{BB962C8B-B14F-4D97-AF65-F5344CB8AC3E}">
        <p14:creationId xmlns:p14="http://schemas.microsoft.com/office/powerpoint/2010/main" val="946062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908720"/>
            <a:ext cx="8229600" cy="5665816"/>
          </a:xfrm>
        </p:spPr>
        <p:txBody>
          <a:bodyPr/>
          <a:lstStyle/>
          <a:p>
            <a:pPr marL="109728" indent="0">
              <a:buNone/>
            </a:pPr>
            <a:endParaRPr lang="pt-BR" b="1" i="1" u="sng" dirty="0"/>
          </a:p>
          <a:p>
            <a:pPr marL="624078" indent="-514350">
              <a:buAutoNum type="arabicPeriod" startAt="9"/>
            </a:pPr>
            <a:r>
              <a:rPr lang="pt-BR" b="1" u="sng" dirty="0" smtClean="0"/>
              <a:t>Limites </a:t>
            </a:r>
            <a:r>
              <a:rPr lang="pt-BR" b="1" u="sng" dirty="0"/>
              <a:t>subjetivos da </a:t>
            </a:r>
            <a:r>
              <a:rPr lang="pt-BR" b="1" i="1" u="sng" dirty="0"/>
              <a:t>res </a:t>
            </a:r>
            <a:r>
              <a:rPr lang="pt-BR" b="1" i="1" u="sng" dirty="0" err="1"/>
              <a:t>iudicata</a:t>
            </a:r>
            <a:r>
              <a:rPr lang="pt-BR" b="1" i="1" u="sng" dirty="0"/>
              <a:t> (art. 506): </a:t>
            </a:r>
            <a:endParaRPr lang="pt-BR" b="1" i="1" u="sng" dirty="0" smtClean="0"/>
          </a:p>
          <a:p>
            <a:pPr marL="624078" indent="-514350">
              <a:buAutoNum type="arabicPeriod" startAt="9"/>
            </a:pPr>
            <a:endParaRPr lang="pt-BR" b="1" i="1" u="sng" dirty="0"/>
          </a:p>
          <a:p>
            <a:pPr marL="109728" indent="0">
              <a:buNone/>
            </a:pPr>
            <a:endParaRPr lang="pt-BR" b="1" i="1" u="sng" dirty="0" smtClean="0"/>
          </a:p>
          <a:p>
            <a:pPr marL="109728" indent="0">
              <a:buNone/>
            </a:pPr>
            <a:r>
              <a:rPr lang="pt-BR" dirty="0" smtClean="0"/>
              <a:t>nem </a:t>
            </a:r>
            <a:r>
              <a:rPr lang="pt-BR" dirty="0"/>
              <a:t>mesmo o trânsito em julgado da decisão da causa principal, transcorrida sem a oposição, é empecilho a que o terceiro, que não figurou na relação processual, intente ação comum contra a parte vencedora para recuperar a posse do bem que a sentença lhe conferiu.</a:t>
            </a:r>
          </a:p>
          <a:p>
            <a:endParaRPr lang="pt-BR"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val="2887170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ensoria">
  <a:themeElements>
    <a:clrScheme name="Fundição">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defensoria" id="{FDFE1F5B-212E-44B2-9D2F-722CB219EA4A}" vid="{96A733B8-8B39-4D06-8605-A294D3C9A5A9}"/>
    </a:ext>
  </a:extLst>
</a:theme>
</file>

<file path=docProps/app.xml><?xml version="1.0" encoding="utf-8"?>
<Properties xmlns="http://schemas.openxmlformats.org/officeDocument/2006/extended-properties" xmlns:vt="http://schemas.openxmlformats.org/officeDocument/2006/docPropsVTypes">
  <Template>defensoria</Template>
  <TotalTime>8597</TotalTime>
  <Words>995</Words>
  <Application>Microsoft Office PowerPoint</Application>
  <PresentationFormat>Apresentação na tela (4:3)</PresentationFormat>
  <Paragraphs>97</Paragraphs>
  <Slides>15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15</vt:i4>
      </vt:variant>
    </vt:vector>
  </HeadingPairs>
  <TitlesOfParts>
    <vt:vector size="21" baseType="lpstr">
      <vt:lpstr>Lucida Sans Unicode</vt:lpstr>
      <vt:lpstr>Verdana</vt:lpstr>
      <vt:lpstr>Wingdings</vt:lpstr>
      <vt:lpstr>Wingdings 2</vt:lpstr>
      <vt:lpstr>Wingdings 3</vt:lpstr>
      <vt:lpstr>defensoria</vt:lpstr>
      <vt:lpstr>Oposição Art. 682 a 686 CPC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Nubia Regina Ventura</dc:creator>
  <cp:lastModifiedBy>Usuário do Windows</cp:lastModifiedBy>
  <cp:revision>19</cp:revision>
  <dcterms:created xsi:type="dcterms:W3CDTF">2017-02-08T21:38:02Z</dcterms:created>
  <dcterms:modified xsi:type="dcterms:W3CDTF">2018-07-12T20:16:09Z</dcterms:modified>
</cp:coreProperties>
</file>