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855" r:id="rId4"/>
    <p:sldMasterId id="2147483867" r:id="rId5"/>
  </p:sldMasterIdLst>
  <p:sldIdLst>
    <p:sldId id="256" r:id="rId6"/>
    <p:sldId id="257" r:id="rId7"/>
    <p:sldId id="258" r:id="rId8"/>
    <p:sldId id="259" r:id="rId9"/>
    <p:sldId id="260" r:id="rId10"/>
    <p:sldId id="261" r:id="rId11"/>
    <p:sldId id="262" r:id="rId12"/>
    <p:sldId id="263" r:id="rId13"/>
    <p:sldId id="264" r:id="rId14"/>
    <p:sldId id="265" r:id="rId15"/>
    <p:sldId id="266" r:id="rId16"/>
    <p:sldId id="272" r:id="rId17"/>
    <p:sldId id="268" r:id="rId18"/>
    <p:sldId id="269" r:id="rId19"/>
    <p:sldId id="273" r:id="rId20"/>
    <p:sldId id="274" r:id="rId21"/>
    <p:sldId id="279" r:id="rId22"/>
    <p:sldId id="280" r:id="rId23"/>
    <p:sldId id="275" r:id="rId24"/>
    <p:sldId id="276" r:id="rId25"/>
    <p:sldId id="311" r:id="rId26"/>
    <p:sldId id="277" r:id="rId27"/>
    <p:sldId id="278" r:id="rId28"/>
    <p:sldId id="281" r:id="rId29"/>
    <p:sldId id="282" r:id="rId30"/>
    <p:sldId id="310" r:id="rId31"/>
    <p:sldId id="283" r:id="rId32"/>
    <p:sldId id="284" r:id="rId33"/>
    <p:sldId id="286" r:id="rId34"/>
    <p:sldId id="285" r:id="rId35"/>
    <p:sldId id="287" r:id="rId36"/>
    <p:sldId id="288" r:id="rId37"/>
    <p:sldId id="289" r:id="rId38"/>
    <p:sldId id="290" r:id="rId39"/>
    <p:sldId id="291" r:id="rId40"/>
    <p:sldId id="292" r:id="rId41"/>
    <p:sldId id="296" r:id="rId42"/>
    <p:sldId id="293" r:id="rId43"/>
    <p:sldId id="294" r:id="rId44"/>
    <p:sldId id="295" r:id="rId45"/>
    <p:sldId id="297" r:id="rId46"/>
    <p:sldId id="300" r:id="rId47"/>
    <p:sldId id="301" r:id="rId48"/>
    <p:sldId id="298" r:id="rId49"/>
    <p:sldId id="304" r:id="rId50"/>
    <p:sldId id="305" r:id="rId51"/>
    <p:sldId id="306" r:id="rId52"/>
    <p:sldId id="307" r:id="rId53"/>
    <p:sldId id="308" r:id="rId54"/>
    <p:sldId id="312" r:id="rId55"/>
    <p:sldId id="309" r:id="rId56"/>
    <p:sldId id="314" r:id="rId57"/>
    <p:sldId id="315" r:id="rId58"/>
    <p:sldId id="319" r:id="rId59"/>
    <p:sldId id="317" r:id="rId60"/>
    <p:sldId id="318" r:id="rId61"/>
    <p:sldId id="320" r:id="rId62"/>
    <p:sldId id="321" r:id="rId63"/>
    <p:sldId id="322" r:id="rId64"/>
    <p:sldId id="323" r:id="rId65"/>
    <p:sldId id="324" r:id="rId66"/>
    <p:sldId id="325" r:id="rId67"/>
    <p:sldId id="326" r:id="rId68"/>
    <p:sldId id="327" r:id="rId69"/>
    <p:sldId id="328" r:id="rId70"/>
    <p:sldId id="329" r:id="rId71"/>
    <p:sldId id="330" r:id="rId72"/>
    <p:sldId id="331" r:id="rId73"/>
    <p:sldId id="332" r:id="rId74"/>
    <p:sldId id="333" r:id="rId75"/>
    <p:sldId id="334" r:id="rId76"/>
    <p:sldId id="335" r:id="rId77"/>
    <p:sldId id="336" r:id="rId78"/>
    <p:sldId id="337" r:id="rId79"/>
    <p:sldId id="338" r:id="rId80"/>
    <p:sldId id="339" r:id="rId81"/>
    <p:sldId id="340" r:id="rId82"/>
    <p:sldId id="341" r:id="rId83"/>
    <p:sldId id="342" r:id="rId84"/>
    <p:sldId id="343" r:id="rId85"/>
    <p:sldId id="344" r:id="rId86"/>
    <p:sldId id="345" r:id="rId87"/>
    <p:sldId id="346" r:id="rId8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72" d="100"/>
          <a:sy n="72" d="100"/>
        </p:scale>
        <p:origin x="660"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slide" Target="slides/slide50.xml"/><Relationship Id="rId63" Type="http://schemas.openxmlformats.org/officeDocument/2006/relationships/slide" Target="slides/slide58.xml"/><Relationship Id="rId68" Type="http://schemas.openxmlformats.org/officeDocument/2006/relationships/slide" Target="slides/slide63.xml"/><Relationship Id="rId76" Type="http://schemas.openxmlformats.org/officeDocument/2006/relationships/slide" Target="slides/slide71.xml"/><Relationship Id="rId84" Type="http://schemas.openxmlformats.org/officeDocument/2006/relationships/slide" Target="slides/slide79.xml"/><Relationship Id="rId89" Type="http://schemas.openxmlformats.org/officeDocument/2006/relationships/presProps" Target="presProps.xml"/><Relationship Id="rId7" Type="http://schemas.openxmlformats.org/officeDocument/2006/relationships/slide" Target="slides/slide2.xml"/><Relationship Id="rId71" Type="http://schemas.openxmlformats.org/officeDocument/2006/relationships/slide" Target="slides/slide66.xml"/><Relationship Id="rId92"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66" Type="http://schemas.openxmlformats.org/officeDocument/2006/relationships/slide" Target="slides/slide61.xml"/><Relationship Id="rId74" Type="http://schemas.openxmlformats.org/officeDocument/2006/relationships/slide" Target="slides/slide69.xml"/><Relationship Id="rId79" Type="http://schemas.openxmlformats.org/officeDocument/2006/relationships/slide" Target="slides/slide74.xml"/><Relationship Id="rId87" Type="http://schemas.openxmlformats.org/officeDocument/2006/relationships/slide" Target="slides/slide82.xml"/><Relationship Id="rId5" Type="http://schemas.openxmlformats.org/officeDocument/2006/relationships/slideMaster" Target="slideMasters/slideMaster2.xml"/><Relationship Id="rId61" Type="http://schemas.openxmlformats.org/officeDocument/2006/relationships/slide" Target="slides/slide56.xml"/><Relationship Id="rId82" Type="http://schemas.openxmlformats.org/officeDocument/2006/relationships/slide" Target="slides/slide77.xml"/><Relationship Id="rId90" Type="http://schemas.openxmlformats.org/officeDocument/2006/relationships/viewProps" Target="viewProps.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slide" Target="slides/slide59.xml"/><Relationship Id="rId69" Type="http://schemas.openxmlformats.org/officeDocument/2006/relationships/slide" Target="slides/slide64.xml"/><Relationship Id="rId77" Type="http://schemas.openxmlformats.org/officeDocument/2006/relationships/slide" Target="slides/slide72.xml"/><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slide" Target="slides/slide67.xml"/><Relationship Id="rId80" Type="http://schemas.openxmlformats.org/officeDocument/2006/relationships/slide" Target="slides/slide75.xml"/><Relationship Id="rId85" Type="http://schemas.openxmlformats.org/officeDocument/2006/relationships/slide" Target="slides/slide80.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slide" Target="slides/slide62.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slide" Target="slides/slide65.xml"/><Relationship Id="rId75" Type="http://schemas.openxmlformats.org/officeDocument/2006/relationships/slide" Target="slides/slide70.xml"/><Relationship Id="rId83" Type="http://schemas.openxmlformats.org/officeDocument/2006/relationships/slide" Target="slides/slide78.xml"/><Relationship Id="rId88" Type="http://schemas.openxmlformats.org/officeDocument/2006/relationships/slide" Target="slides/slide83.xml"/><Relationship Id="rId9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slide" Target="slides/slide60.xml"/><Relationship Id="rId73" Type="http://schemas.openxmlformats.org/officeDocument/2006/relationships/slide" Target="slides/slide68.xml"/><Relationship Id="rId78" Type="http://schemas.openxmlformats.org/officeDocument/2006/relationships/slide" Target="slides/slide73.xml"/><Relationship Id="rId81" Type="http://schemas.openxmlformats.org/officeDocument/2006/relationships/slide" Target="slides/slide76.xml"/><Relationship Id="rId86" Type="http://schemas.openxmlformats.org/officeDocument/2006/relationships/slide" Target="slides/slide81.xml"/><Relationship Id="rId4" Type="http://schemas.openxmlformats.org/officeDocument/2006/relationships/slideMaster" Target="slideMasters/slideMaster1.xml"/><Relationship Id="rId9" Type="http://schemas.openxmlformats.org/officeDocument/2006/relationships/slide" Target="slides/slide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pt-BR"/>
              <a:t>Clique para editar o título Mestre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5F16375A-DD5E-414C-9E19-62A3BCB03E75}" type="datetimeFigureOut">
              <a:rPr lang="pt-BR" smtClean="0"/>
              <a:t>06/09/2020</a:t>
            </a:fld>
            <a:endParaRPr lang="pt-BR"/>
          </a:p>
        </p:txBody>
      </p:sp>
      <p:sp>
        <p:nvSpPr>
          <p:cNvPr id="5" name="Footer Placeholder 4"/>
          <p:cNvSpPr>
            <a:spLocks noGrp="1"/>
          </p:cNvSpPr>
          <p:nvPr>
            <p:ph type="ftr" sz="quarter" idx="11"/>
          </p:nvPr>
        </p:nvSpPr>
        <p:spPr>
          <a:xfrm>
            <a:off x="2416500" y="329307"/>
            <a:ext cx="4973915" cy="309201"/>
          </a:xfrm>
        </p:spPr>
        <p:txBody>
          <a:bodyPr/>
          <a:lstStyle/>
          <a:p>
            <a:endParaRPr lang="pt-BR"/>
          </a:p>
        </p:txBody>
      </p:sp>
      <p:sp>
        <p:nvSpPr>
          <p:cNvPr id="6" name="Slide Number Placeholder 5"/>
          <p:cNvSpPr>
            <a:spLocks noGrp="1"/>
          </p:cNvSpPr>
          <p:nvPr>
            <p:ph type="sldNum" sz="quarter" idx="12"/>
          </p:nvPr>
        </p:nvSpPr>
        <p:spPr>
          <a:xfrm>
            <a:off x="1437664" y="798973"/>
            <a:ext cx="811019" cy="503578"/>
          </a:xfrm>
        </p:spPr>
        <p:txBody>
          <a:bodyPr/>
          <a:lstStyle/>
          <a:p>
            <a:fld id="{EA6C73AE-D621-4B1D-BC2C-402E32B9ADE0}" type="slidenum">
              <a:rPr lang="pt-BR" smtClean="0"/>
              <a:t>‹nº›</a:t>
            </a:fld>
            <a:endParaRPr lang="pt-B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3167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F16375A-DD5E-414C-9E19-62A3BCB03E75}" type="datetimeFigureOut">
              <a:rPr lang="pt-BR" smtClean="0"/>
              <a:t>06/09/2020</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A6C73AE-D621-4B1D-BC2C-402E32B9ADE0}" type="slidenum">
              <a:rPr lang="pt-BR" smtClean="0"/>
              <a:t>‹nº›</a:t>
            </a:fld>
            <a:endParaRPr lang="pt-B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01725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pt-BR"/>
              <a:t>Clique para editar o título Mestre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F16375A-DD5E-414C-9E19-62A3BCB03E75}" type="datetimeFigureOut">
              <a:rPr lang="pt-BR" smtClean="0"/>
              <a:t>06/09/2020</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A6C73AE-D621-4B1D-BC2C-402E32B9ADE0}" type="slidenum">
              <a:rPr lang="pt-BR" smtClean="0"/>
              <a:t>‹nº›</a:t>
            </a:fld>
            <a:endParaRPr lang="pt-B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440139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C96A85-73E7-4553-B2F2-83844B7BB8BE}"/>
              </a:ext>
            </a:extLst>
          </p:cNvPr>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id="{02AEE8F3-938E-452B-AE60-28B8C2B45B6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id="{8EAF439C-09D4-4E2E-A819-24D56436713F}"/>
              </a:ext>
            </a:extLst>
          </p:cNvPr>
          <p:cNvSpPr>
            <a:spLocks noGrp="1"/>
          </p:cNvSpPr>
          <p:nvPr>
            <p:ph type="dt" sz="half" idx="10"/>
          </p:nvPr>
        </p:nvSpPr>
        <p:spPr/>
        <p:txBody>
          <a:bodyPr/>
          <a:lstStyle/>
          <a:p>
            <a:fld id="{5F16375A-DD5E-414C-9E19-62A3BCB03E75}" type="datetimeFigureOut">
              <a:rPr lang="pt-BR" smtClean="0"/>
              <a:t>06/09/2020</a:t>
            </a:fld>
            <a:endParaRPr lang="pt-BR"/>
          </a:p>
        </p:txBody>
      </p:sp>
      <p:sp>
        <p:nvSpPr>
          <p:cNvPr id="5" name="Espaço Reservado para Rodapé 4">
            <a:extLst>
              <a:ext uri="{FF2B5EF4-FFF2-40B4-BE49-F238E27FC236}">
                <a16:creationId xmlns:a16="http://schemas.microsoft.com/office/drawing/2014/main" id="{5029A94A-3FD4-4B0F-BD18-89EB93670B80}"/>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51458148-947B-47ED-AA33-38A8DFC29422}"/>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5015790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E5D4C31-2CB2-42B6-9207-FF84E22941F8}"/>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8D680C7D-61F3-46CB-8C7B-C1088884E245}"/>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8D6A4428-1AF0-45B9-9E41-3B1A2E38544F}"/>
              </a:ext>
            </a:extLst>
          </p:cNvPr>
          <p:cNvSpPr>
            <a:spLocks noGrp="1"/>
          </p:cNvSpPr>
          <p:nvPr>
            <p:ph type="dt" sz="half" idx="10"/>
          </p:nvPr>
        </p:nvSpPr>
        <p:spPr/>
        <p:txBody>
          <a:bodyPr/>
          <a:lstStyle/>
          <a:p>
            <a:fld id="{5F16375A-DD5E-414C-9E19-62A3BCB03E75}" type="datetimeFigureOut">
              <a:rPr lang="pt-BR" smtClean="0"/>
              <a:t>06/09/2020</a:t>
            </a:fld>
            <a:endParaRPr lang="pt-BR"/>
          </a:p>
        </p:txBody>
      </p:sp>
      <p:sp>
        <p:nvSpPr>
          <p:cNvPr id="5" name="Espaço Reservado para Rodapé 4">
            <a:extLst>
              <a:ext uri="{FF2B5EF4-FFF2-40B4-BE49-F238E27FC236}">
                <a16:creationId xmlns:a16="http://schemas.microsoft.com/office/drawing/2014/main" id="{A8A51CAD-5A17-42E4-97B1-CA3AA7F30F63}"/>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44416CF6-CA92-4350-81C4-AA5353A44890}"/>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4857176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5B57D1-E957-4BC9-A792-ED862CC5007C}"/>
              </a:ext>
            </a:extLst>
          </p:cNvPr>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id="{E6027275-9D1A-404E-882F-DCA74540560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id="{35B394A5-6FA8-4872-AD23-D89E1C9F8F6F}"/>
              </a:ext>
            </a:extLst>
          </p:cNvPr>
          <p:cNvSpPr>
            <a:spLocks noGrp="1"/>
          </p:cNvSpPr>
          <p:nvPr>
            <p:ph type="dt" sz="half" idx="10"/>
          </p:nvPr>
        </p:nvSpPr>
        <p:spPr/>
        <p:txBody>
          <a:bodyPr/>
          <a:lstStyle/>
          <a:p>
            <a:fld id="{5F16375A-DD5E-414C-9E19-62A3BCB03E75}" type="datetimeFigureOut">
              <a:rPr lang="pt-BR" smtClean="0"/>
              <a:t>06/09/2020</a:t>
            </a:fld>
            <a:endParaRPr lang="pt-BR"/>
          </a:p>
        </p:txBody>
      </p:sp>
      <p:sp>
        <p:nvSpPr>
          <p:cNvPr id="5" name="Espaço Reservado para Rodapé 4">
            <a:extLst>
              <a:ext uri="{FF2B5EF4-FFF2-40B4-BE49-F238E27FC236}">
                <a16:creationId xmlns:a16="http://schemas.microsoft.com/office/drawing/2014/main" id="{4D662196-4954-4FCA-9F4B-7F7D5B50239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0C830119-FCC1-4A88-AE22-BE72AEA99E07}"/>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9815069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BC72916-0F2E-471E-A9BB-14AD6D3B876A}"/>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03C3FF81-C8F2-4E7B-8AB6-A05D871AC7A2}"/>
              </a:ext>
            </a:extLst>
          </p:cNvPr>
          <p:cNvSpPr>
            <a:spLocks noGrp="1"/>
          </p:cNvSpPr>
          <p:nvPr>
            <p:ph sz="half" idx="1"/>
          </p:nvPr>
        </p:nvSpPr>
        <p:spPr>
          <a:xfrm>
            <a:off x="838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6FE875C9-C267-4BAC-A667-08BBBCE0F73C}"/>
              </a:ext>
            </a:extLst>
          </p:cNvPr>
          <p:cNvSpPr>
            <a:spLocks noGrp="1"/>
          </p:cNvSpPr>
          <p:nvPr>
            <p:ph sz="half" idx="2"/>
          </p:nvPr>
        </p:nvSpPr>
        <p:spPr>
          <a:xfrm>
            <a:off x="6172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EA806A13-85DF-4897-BFF9-1EE67818C7AA}"/>
              </a:ext>
            </a:extLst>
          </p:cNvPr>
          <p:cNvSpPr>
            <a:spLocks noGrp="1"/>
          </p:cNvSpPr>
          <p:nvPr>
            <p:ph type="dt" sz="half" idx="10"/>
          </p:nvPr>
        </p:nvSpPr>
        <p:spPr/>
        <p:txBody>
          <a:bodyPr/>
          <a:lstStyle/>
          <a:p>
            <a:fld id="{5F16375A-DD5E-414C-9E19-62A3BCB03E75}" type="datetimeFigureOut">
              <a:rPr lang="pt-BR" smtClean="0"/>
              <a:t>06/09/2020</a:t>
            </a:fld>
            <a:endParaRPr lang="pt-BR"/>
          </a:p>
        </p:txBody>
      </p:sp>
      <p:sp>
        <p:nvSpPr>
          <p:cNvPr id="6" name="Espaço Reservado para Rodapé 5">
            <a:extLst>
              <a:ext uri="{FF2B5EF4-FFF2-40B4-BE49-F238E27FC236}">
                <a16:creationId xmlns:a16="http://schemas.microsoft.com/office/drawing/2014/main" id="{48D98D5D-DBCA-4AC0-A245-CDF080A1246A}"/>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A84DDE18-A4CE-4B47-8406-1A1D6F89AB20}"/>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789098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E877E5F-24C4-4DCE-BFBC-3E1D31F18765}"/>
              </a:ext>
            </a:extLst>
          </p:cNvPr>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A29296B4-0A0F-4DB8-945F-FF513CD62C2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id="{E9F6569C-6798-43B5-B9EF-7A9715E5A8D0}"/>
              </a:ext>
            </a:extLst>
          </p:cNvPr>
          <p:cNvSpPr>
            <a:spLocks noGrp="1"/>
          </p:cNvSpPr>
          <p:nvPr>
            <p:ph sz="half" idx="2"/>
          </p:nvPr>
        </p:nvSpPr>
        <p:spPr>
          <a:xfrm>
            <a:off x="839788" y="2505075"/>
            <a:ext cx="515778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CF9EED66-3B2B-4C3C-A309-246ACDE30AC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id="{73BF71E2-D2E5-440A-81D1-2A54833E99E1}"/>
              </a:ext>
            </a:extLst>
          </p:cNvPr>
          <p:cNvSpPr>
            <a:spLocks noGrp="1"/>
          </p:cNvSpPr>
          <p:nvPr>
            <p:ph sz="quarter" idx="4"/>
          </p:nvPr>
        </p:nvSpPr>
        <p:spPr>
          <a:xfrm>
            <a:off x="6172200" y="2505075"/>
            <a:ext cx="51831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17027B3D-CDAC-4C8B-85B6-460641959FE6}"/>
              </a:ext>
            </a:extLst>
          </p:cNvPr>
          <p:cNvSpPr>
            <a:spLocks noGrp="1"/>
          </p:cNvSpPr>
          <p:nvPr>
            <p:ph type="dt" sz="half" idx="10"/>
          </p:nvPr>
        </p:nvSpPr>
        <p:spPr/>
        <p:txBody>
          <a:bodyPr/>
          <a:lstStyle/>
          <a:p>
            <a:fld id="{5F16375A-DD5E-414C-9E19-62A3BCB03E75}" type="datetimeFigureOut">
              <a:rPr lang="pt-BR" smtClean="0"/>
              <a:t>06/09/2020</a:t>
            </a:fld>
            <a:endParaRPr lang="pt-BR"/>
          </a:p>
        </p:txBody>
      </p:sp>
      <p:sp>
        <p:nvSpPr>
          <p:cNvPr id="8" name="Espaço Reservado para Rodapé 7">
            <a:extLst>
              <a:ext uri="{FF2B5EF4-FFF2-40B4-BE49-F238E27FC236}">
                <a16:creationId xmlns:a16="http://schemas.microsoft.com/office/drawing/2014/main" id="{8E774F60-39FF-4722-AD14-4B36683DCA8B}"/>
              </a:ext>
            </a:extLst>
          </p:cNvPr>
          <p:cNvSpPr>
            <a:spLocks noGrp="1"/>
          </p:cNvSpPr>
          <p:nvPr>
            <p:ph type="ftr" sz="quarter" idx="11"/>
          </p:nvPr>
        </p:nvSpPr>
        <p:spPr/>
        <p:txBody>
          <a:bodyPr/>
          <a:lstStyle/>
          <a:p>
            <a:endParaRPr lang="pt-BR"/>
          </a:p>
        </p:txBody>
      </p:sp>
      <p:sp>
        <p:nvSpPr>
          <p:cNvPr id="9" name="Espaço Reservado para Número de Slide 8">
            <a:extLst>
              <a:ext uri="{FF2B5EF4-FFF2-40B4-BE49-F238E27FC236}">
                <a16:creationId xmlns:a16="http://schemas.microsoft.com/office/drawing/2014/main" id="{0A3702EE-473A-428A-9AB4-CBC1873B8CC4}"/>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9824294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2B3036-ACDA-4358-A228-681777C7BAAE}"/>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28793E31-2174-4E4F-976D-7CA3A042383E}"/>
              </a:ext>
            </a:extLst>
          </p:cNvPr>
          <p:cNvSpPr>
            <a:spLocks noGrp="1"/>
          </p:cNvSpPr>
          <p:nvPr>
            <p:ph type="dt" sz="half" idx="10"/>
          </p:nvPr>
        </p:nvSpPr>
        <p:spPr/>
        <p:txBody>
          <a:bodyPr/>
          <a:lstStyle/>
          <a:p>
            <a:fld id="{5F16375A-DD5E-414C-9E19-62A3BCB03E75}" type="datetimeFigureOut">
              <a:rPr lang="pt-BR" smtClean="0"/>
              <a:t>06/09/2020</a:t>
            </a:fld>
            <a:endParaRPr lang="pt-BR"/>
          </a:p>
        </p:txBody>
      </p:sp>
      <p:sp>
        <p:nvSpPr>
          <p:cNvPr id="4" name="Espaço Reservado para Rodapé 3">
            <a:extLst>
              <a:ext uri="{FF2B5EF4-FFF2-40B4-BE49-F238E27FC236}">
                <a16:creationId xmlns:a16="http://schemas.microsoft.com/office/drawing/2014/main" id="{288381BD-2FC3-41BC-A02F-C3B80F8FC818}"/>
              </a:ext>
            </a:extLst>
          </p:cNvPr>
          <p:cNvSpPr>
            <a:spLocks noGrp="1"/>
          </p:cNvSpPr>
          <p:nvPr>
            <p:ph type="ftr" sz="quarter" idx="11"/>
          </p:nvPr>
        </p:nvSpPr>
        <p:spPr/>
        <p:txBody>
          <a:bodyPr/>
          <a:lstStyle/>
          <a:p>
            <a:endParaRPr lang="pt-BR"/>
          </a:p>
        </p:txBody>
      </p:sp>
      <p:sp>
        <p:nvSpPr>
          <p:cNvPr id="5" name="Espaço Reservado para Número de Slide 4">
            <a:extLst>
              <a:ext uri="{FF2B5EF4-FFF2-40B4-BE49-F238E27FC236}">
                <a16:creationId xmlns:a16="http://schemas.microsoft.com/office/drawing/2014/main" id="{769A2B20-6723-4B1F-A1CE-C733BB409273}"/>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2036803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0C1DC3D3-7FB0-4385-B6FF-EE2914D39B94}"/>
              </a:ext>
            </a:extLst>
          </p:cNvPr>
          <p:cNvSpPr>
            <a:spLocks noGrp="1"/>
          </p:cNvSpPr>
          <p:nvPr>
            <p:ph type="dt" sz="half" idx="10"/>
          </p:nvPr>
        </p:nvSpPr>
        <p:spPr/>
        <p:txBody>
          <a:bodyPr/>
          <a:lstStyle/>
          <a:p>
            <a:fld id="{5F16375A-DD5E-414C-9E19-62A3BCB03E75}" type="datetimeFigureOut">
              <a:rPr lang="pt-BR" smtClean="0"/>
              <a:t>06/09/2020</a:t>
            </a:fld>
            <a:endParaRPr lang="pt-BR"/>
          </a:p>
        </p:txBody>
      </p:sp>
      <p:sp>
        <p:nvSpPr>
          <p:cNvPr id="3" name="Espaço Reservado para Rodapé 2">
            <a:extLst>
              <a:ext uri="{FF2B5EF4-FFF2-40B4-BE49-F238E27FC236}">
                <a16:creationId xmlns:a16="http://schemas.microsoft.com/office/drawing/2014/main" id="{6AF535FB-4159-4464-A3BD-629D2738FE99}"/>
              </a:ext>
            </a:extLst>
          </p:cNvPr>
          <p:cNvSpPr>
            <a:spLocks noGrp="1"/>
          </p:cNvSpPr>
          <p:nvPr>
            <p:ph type="ftr" sz="quarter" idx="11"/>
          </p:nvPr>
        </p:nvSpPr>
        <p:spPr/>
        <p:txBody>
          <a:bodyPr/>
          <a:lstStyle/>
          <a:p>
            <a:endParaRPr lang="pt-BR"/>
          </a:p>
        </p:txBody>
      </p:sp>
      <p:sp>
        <p:nvSpPr>
          <p:cNvPr id="4" name="Espaço Reservado para Número de Slide 3">
            <a:extLst>
              <a:ext uri="{FF2B5EF4-FFF2-40B4-BE49-F238E27FC236}">
                <a16:creationId xmlns:a16="http://schemas.microsoft.com/office/drawing/2014/main" id="{AA0EEFC0-494A-46BA-98AB-7BDE3455047E}"/>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2849008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9AA7FF5-D9DA-4DC2-A86B-59CF5CCED032}"/>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DA1C51BE-9820-4829-BEAB-961FF88F6B3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2796C0D3-D7CD-4A78-896F-A728B33BC6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08EF29B6-2D33-424F-94B2-E939DA019C10}"/>
              </a:ext>
            </a:extLst>
          </p:cNvPr>
          <p:cNvSpPr>
            <a:spLocks noGrp="1"/>
          </p:cNvSpPr>
          <p:nvPr>
            <p:ph type="dt" sz="half" idx="10"/>
          </p:nvPr>
        </p:nvSpPr>
        <p:spPr/>
        <p:txBody>
          <a:bodyPr/>
          <a:lstStyle/>
          <a:p>
            <a:fld id="{5F16375A-DD5E-414C-9E19-62A3BCB03E75}" type="datetimeFigureOut">
              <a:rPr lang="pt-BR" smtClean="0"/>
              <a:t>06/09/2020</a:t>
            </a:fld>
            <a:endParaRPr lang="pt-BR"/>
          </a:p>
        </p:txBody>
      </p:sp>
      <p:sp>
        <p:nvSpPr>
          <p:cNvPr id="6" name="Espaço Reservado para Rodapé 5">
            <a:extLst>
              <a:ext uri="{FF2B5EF4-FFF2-40B4-BE49-F238E27FC236}">
                <a16:creationId xmlns:a16="http://schemas.microsoft.com/office/drawing/2014/main" id="{30F3E47D-94B6-43D5-BC74-FEDCDC223C0C}"/>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2344985F-D64C-472F-99F3-BDEC51526935}"/>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3310821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ncho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F16375A-DD5E-414C-9E19-62A3BCB03E75}" type="datetimeFigureOut">
              <a:rPr lang="pt-BR" smtClean="0"/>
              <a:t>06/09/2020</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A6C73AE-D621-4B1D-BC2C-402E32B9ADE0}" type="slidenum">
              <a:rPr lang="pt-BR" smtClean="0"/>
              <a:t>‹nº›</a:t>
            </a:fld>
            <a:endParaRPr lang="pt-B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2790488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363298-8745-4B4F-B0AA-7AB9ED8D026F}"/>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A9E5A32A-A27F-4D49-8B39-F7DC50D271C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id="{FA6BEB9C-5DA8-4470-9EC3-5154D46940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CBA7C275-463A-4CD3-A23A-4723209AB56E}"/>
              </a:ext>
            </a:extLst>
          </p:cNvPr>
          <p:cNvSpPr>
            <a:spLocks noGrp="1"/>
          </p:cNvSpPr>
          <p:nvPr>
            <p:ph type="dt" sz="half" idx="10"/>
          </p:nvPr>
        </p:nvSpPr>
        <p:spPr/>
        <p:txBody>
          <a:bodyPr/>
          <a:lstStyle/>
          <a:p>
            <a:fld id="{5F16375A-DD5E-414C-9E19-62A3BCB03E75}" type="datetimeFigureOut">
              <a:rPr lang="pt-BR" smtClean="0"/>
              <a:t>06/09/2020</a:t>
            </a:fld>
            <a:endParaRPr lang="pt-BR"/>
          </a:p>
        </p:txBody>
      </p:sp>
      <p:sp>
        <p:nvSpPr>
          <p:cNvPr id="6" name="Espaço Reservado para Rodapé 5">
            <a:extLst>
              <a:ext uri="{FF2B5EF4-FFF2-40B4-BE49-F238E27FC236}">
                <a16:creationId xmlns:a16="http://schemas.microsoft.com/office/drawing/2014/main" id="{E12152A9-F66F-4837-B301-E782C5DA54E6}"/>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562CFD7E-FD94-4491-B901-281A20DE56D5}"/>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427677446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A2798C8-6EDD-4E27-8C88-C1A8B61009D0}"/>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57FF0077-B23B-4AC6-81A8-9165A1C13EFC}"/>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17BAD14B-A502-4EE3-900E-7A26019F9770}"/>
              </a:ext>
            </a:extLst>
          </p:cNvPr>
          <p:cNvSpPr>
            <a:spLocks noGrp="1"/>
          </p:cNvSpPr>
          <p:nvPr>
            <p:ph type="dt" sz="half" idx="10"/>
          </p:nvPr>
        </p:nvSpPr>
        <p:spPr/>
        <p:txBody>
          <a:bodyPr/>
          <a:lstStyle/>
          <a:p>
            <a:fld id="{5F16375A-DD5E-414C-9E19-62A3BCB03E75}" type="datetimeFigureOut">
              <a:rPr lang="pt-BR" smtClean="0"/>
              <a:t>06/09/2020</a:t>
            </a:fld>
            <a:endParaRPr lang="pt-BR"/>
          </a:p>
        </p:txBody>
      </p:sp>
      <p:sp>
        <p:nvSpPr>
          <p:cNvPr id="5" name="Espaço Reservado para Rodapé 4">
            <a:extLst>
              <a:ext uri="{FF2B5EF4-FFF2-40B4-BE49-F238E27FC236}">
                <a16:creationId xmlns:a16="http://schemas.microsoft.com/office/drawing/2014/main" id="{91A6F02B-62FE-4F20-862B-8DD0A2F0C3B4}"/>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046882F8-B99A-4ADF-99E6-CF4DD6D4570D}"/>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2494786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95675091-C77A-4995-B411-FC16150AB645}"/>
              </a:ext>
            </a:extLst>
          </p:cNvPr>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026E69F0-F06A-42D6-B561-45742256EBBD}"/>
              </a:ext>
            </a:extLst>
          </p:cNvPr>
          <p:cNvSpPr>
            <a:spLocks noGrp="1"/>
          </p:cNvSpPr>
          <p:nvPr>
            <p:ph type="body" orient="vert" idx="1"/>
          </p:nvPr>
        </p:nvSpPr>
        <p:spPr>
          <a:xfrm>
            <a:off x="838200" y="365125"/>
            <a:ext cx="7734300"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9C0F9C86-B489-455C-B0E6-0984AC54A6A5}"/>
              </a:ext>
            </a:extLst>
          </p:cNvPr>
          <p:cNvSpPr>
            <a:spLocks noGrp="1"/>
          </p:cNvSpPr>
          <p:nvPr>
            <p:ph type="dt" sz="half" idx="10"/>
          </p:nvPr>
        </p:nvSpPr>
        <p:spPr/>
        <p:txBody>
          <a:bodyPr/>
          <a:lstStyle/>
          <a:p>
            <a:fld id="{5F16375A-DD5E-414C-9E19-62A3BCB03E75}" type="datetimeFigureOut">
              <a:rPr lang="pt-BR" smtClean="0"/>
              <a:t>06/09/2020</a:t>
            </a:fld>
            <a:endParaRPr lang="pt-BR"/>
          </a:p>
        </p:txBody>
      </p:sp>
      <p:sp>
        <p:nvSpPr>
          <p:cNvPr id="5" name="Espaço Reservado para Rodapé 4">
            <a:extLst>
              <a:ext uri="{FF2B5EF4-FFF2-40B4-BE49-F238E27FC236}">
                <a16:creationId xmlns:a16="http://schemas.microsoft.com/office/drawing/2014/main" id="{86B0D02D-22B1-46BF-BF39-46F214C799B7}"/>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3ACE219F-2256-4B1C-974C-9D78F82496E4}"/>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4130792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pt-BR"/>
              <a:t>Clique para editar o título Mestre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5F16375A-DD5E-414C-9E19-62A3BCB03E75}" type="datetimeFigureOut">
              <a:rPr lang="pt-BR" smtClean="0"/>
              <a:t>06/09/2020</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A6C73AE-D621-4B1D-BC2C-402E32B9ADE0}" type="slidenum">
              <a:rPr lang="pt-BR" smtClean="0"/>
              <a:t>‹nº›</a:t>
            </a:fld>
            <a:endParaRPr lang="pt-B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552896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pt-BR"/>
              <a:t>Clique para editar o título Mestre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5F16375A-DD5E-414C-9E19-62A3BCB03E75}" type="datetimeFigureOut">
              <a:rPr lang="pt-BR" smtClean="0"/>
              <a:t>06/09/2020</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EA6C73AE-D621-4B1D-BC2C-402E32B9ADE0}" type="slidenum">
              <a:rPr lang="pt-BR" smtClean="0"/>
              <a:t>‹nº›</a:t>
            </a:fld>
            <a:endParaRPr lang="pt-B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19970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Content Placeholder 3"/>
          <p:cNvSpPr>
            <a:spLocks noGrp="1"/>
          </p:cNvSpPr>
          <p:nvPr>
            <p:ph sz="half" idx="2"/>
          </p:nvPr>
        </p:nvSpPr>
        <p:spPr>
          <a:xfrm>
            <a:off x="1447191" y="2824269"/>
            <a:ext cx="4645152" cy="2644457"/>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Content Placeholder 5"/>
          <p:cNvSpPr>
            <a:spLocks noGrp="1"/>
          </p:cNvSpPr>
          <p:nvPr>
            <p:ph sz="quarter" idx="4"/>
          </p:nvPr>
        </p:nvSpPr>
        <p:spPr>
          <a:xfrm>
            <a:off x="6412362" y="2821491"/>
            <a:ext cx="4645152" cy="2637371"/>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5F16375A-DD5E-414C-9E19-62A3BCB03E75}" type="datetimeFigureOut">
              <a:rPr lang="pt-BR" smtClean="0"/>
              <a:t>06/09/2020</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EA6C73AE-D621-4B1D-BC2C-402E32B9ADE0}" type="slidenum">
              <a:rPr lang="pt-BR" smtClean="0"/>
              <a:t>‹nº›</a:t>
            </a:fld>
            <a:endParaRPr lang="pt-B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26122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5F16375A-DD5E-414C-9E19-62A3BCB03E75}" type="datetimeFigureOut">
              <a:rPr lang="pt-BR" smtClean="0"/>
              <a:t>06/09/2020</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EA6C73AE-D621-4B1D-BC2C-402E32B9ADE0}" type="slidenum">
              <a:rPr lang="pt-BR" smtClean="0"/>
              <a:t>‹nº›</a:t>
            </a:fld>
            <a:endParaRPr lang="pt-B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72575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16375A-DD5E-414C-9E19-62A3BCB03E75}" type="datetimeFigureOut">
              <a:rPr lang="pt-BR" smtClean="0"/>
              <a:t>06/09/2020</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673248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pt-BR"/>
              <a:t>Clique para editar o título Mestre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5F16375A-DD5E-414C-9E19-62A3BCB03E75}" type="datetimeFigureOut">
              <a:rPr lang="pt-BR" smtClean="0"/>
              <a:t>06/09/2020</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EA6C73AE-D621-4B1D-BC2C-402E32B9ADE0}" type="slidenum">
              <a:rPr lang="pt-BR" smtClean="0"/>
              <a:t>‹nº›</a:t>
            </a:fld>
            <a:endParaRPr lang="pt-B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99973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a:t>Clique no ícone para adicionar uma imagem</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5F16375A-DD5E-414C-9E19-62A3BCB03E75}" type="datetimeFigureOut">
              <a:rPr lang="pt-BR" smtClean="0"/>
              <a:t>06/09/2020</a:t>
            </a:fld>
            <a:endParaRPr lang="pt-BR"/>
          </a:p>
        </p:txBody>
      </p:sp>
      <p:sp>
        <p:nvSpPr>
          <p:cNvPr id="6" name="Footer Placeholder 5"/>
          <p:cNvSpPr>
            <a:spLocks noGrp="1"/>
          </p:cNvSpPr>
          <p:nvPr>
            <p:ph type="ftr" sz="quarter" idx="11"/>
          </p:nvPr>
        </p:nvSpPr>
        <p:spPr>
          <a:xfrm>
            <a:off x="1447382" y="318640"/>
            <a:ext cx="5541004" cy="320931"/>
          </a:xfrm>
        </p:spPr>
        <p:txBody>
          <a:bodyPr/>
          <a:lstStyle/>
          <a:p>
            <a:endParaRPr lang="pt-BR"/>
          </a:p>
        </p:txBody>
      </p:sp>
      <p:sp>
        <p:nvSpPr>
          <p:cNvPr id="7" name="Slide Number Placeholder 6"/>
          <p:cNvSpPr>
            <a:spLocks noGrp="1"/>
          </p:cNvSpPr>
          <p:nvPr>
            <p:ph type="sldNum" sz="quarter" idx="12"/>
          </p:nvPr>
        </p:nvSpPr>
        <p:spPr/>
        <p:txBody>
          <a:bodyPr/>
          <a:lstStyle/>
          <a:p>
            <a:fld id="{EA6C73AE-D621-4B1D-BC2C-402E32B9ADE0}" type="slidenum">
              <a:rPr lang="pt-BR" smtClean="0"/>
              <a:t>‹nº›</a:t>
            </a:fld>
            <a:endParaRPr lang="pt-B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695874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pt-BR"/>
              <a:t>Clique para editar o título Mestre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5F16375A-DD5E-414C-9E19-62A3BCB03E75}" type="datetimeFigureOut">
              <a:rPr lang="pt-BR" smtClean="0"/>
              <a:t>06/09/2020</a:t>
            </a:fld>
            <a:endParaRPr lang="pt-B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pt-B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EA6C73AE-D621-4B1D-BC2C-402E32B9ADE0}" type="slidenum">
              <a:rPr lang="pt-BR" smtClean="0"/>
              <a:t>‹nº›</a:t>
            </a:fld>
            <a:endParaRPr lang="pt-B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86058243"/>
      </p:ext>
    </p:extLst>
  </p:cSld>
  <p:clrMap bg1="lt1" tx1="dk1" bg2="lt2" tx2="dk2" accent1="accent1" accent2="accent2" accent3="accent3" accent4="accent4" accent5="accent5" accent6="accent6" hlink="hlink" folHlink="folHlink"/>
  <p:sldLayoutIdLst>
    <p:sldLayoutId id="2147483856" r:id="rId1"/>
    <p:sldLayoutId id="2147483857" r:id="rId2"/>
    <p:sldLayoutId id="2147483858" r:id="rId3"/>
    <p:sldLayoutId id="2147483859" r:id="rId4"/>
    <p:sldLayoutId id="2147483860" r:id="rId5"/>
    <p:sldLayoutId id="2147483861" r:id="rId6"/>
    <p:sldLayoutId id="2147483862" r:id="rId7"/>
    <p:sldLayoutId id="2147483863" r:id="rId8"/>
    <p:sldLayoutId id="2147483864" r:id="rId9"/>
    <p:sldLayoutId id="2147483865" r:id="rId10"/>
    <p:sldLayoutId id="2147483866"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id="{0BF5C84F-1C95-4AF3-AB6A-8BDCDDD94EF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id="{34D0D450-E362-422A-9A56-75184B82321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94EA42BB-FA3F-4E54-B0A0-3F51A5D8D3F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16375A-DD5E-414C-9E19-62A3BCB03E75}" type="datetimeFigureOut">
              <a:rPr lang="pt-BR" smtClean="0"/>
              <a:t>06/09/2020</a:t>
            </a:fld>
            <a:endParaRPr lang="pt-BR"/>
          </a:p>
        </p:txBody>
      </p:sp>
      <p:sp>
        <p:nvSpPr>
          <p:cNvPr id="5" name="Espaço Reservado para Rodapé 4">
            <a:extLst>
              <a:ext uri="{FF2B5EF4-FFF2-40B4-BE49-F238E27FC236}">
                <a16:creationId xmlns:a16="http://schemas.microsoft.com/office/drawing/2014/main" id="{66309BA4-1223-4749-A56C-077C6D8B40F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a:extLst>
              <a:ext uri="{FF2B5EF4-FFF2-40B4-BE49-F238E27FC236}">
                <a16:creationId xmlns:a16="http://schemas.microsoft.com/office/drawing/2014/main" id="{E1F470EC-84FC-4F31-813B-AABD850E15D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6C73AE-D621-4B1D-BC2C-402E32B9ADE0}" type="slidenum">
              <a:rPr lang="pt-BR" smtClean="0"/>
              <a:t>‹nº›</a:t>
            </a:fld>
            <a:endParaRPr lang="pt-BR"/>
          </a:p>
        </p:txBody>
      </p:sp>
    </p:spTree>
    <p:extLst>
      <p:ext uri="{BB962C8B-B14F-4D97-AF65-F5344CB8AC3E}">
        <p14:creationId xmlns:p14="http://schemas.microsoft.com/office/powerpoint/2010/main" val="2313748114"/>
      </p:ext>
    </p:extLst>
  </p:cSld>
  <p:clrMap bg1="lt1" tx1="dk1" bg2="lt2" tx2="dk2" accent1="accent1" accent2="accent2" accent3="accent3" accent4="accent4" accent5="accent5" accent6="accent6" hlink="hlink" folHlink="folHlink"/>
  <p:sldLayoutIdLst>
    <p:sldLayoutId id="2147483868" r:id="rId1"/>
    <p:sldLayoutId id="2147483869" r:id="rId2"/>
    <p:sldLayoutId id="2147483870" r:id="rId3"/>
    <p:sldLayoutId id="2147483871" r:id="rId4"/>
    <p:sldLayoutId id="2147483872" r:id="rId5"/>
    <p:sldLayoutId id="2147483873" r:id="rId6"/>
    <p:sldLayoutId id="2147483874" r:id="rId7"/>
    <p:sldLayoutId id="2147483875" r:id="rId8"/>
    <p:sldLayoutId id="2147483876" r:id="rId9"/>
    <p:sldLayoutId id="2147483877" r:id="rId10"/>
    <p:sldLayoutId id="214748387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8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8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8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8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1889090" y="4005941"/>
            <a:ext cx="9083710" cy="1759353"/>
          </a:xfrm>
          <a:prstGeom prst="rect">
            <a:avLst/>
          </a:prstGeom>
        </p:spPr>
        <p:txBody>
          <a:bodyPr vert="horz" lIns="91440" tIns="45720" rIns="91440" bIns="45720" rtlCol="0" anchor="b">
            <a:normAutofit fontScale="85000" lnSpcReduction="20000"/>
          </a:bodyPr>
          <a:lstStyle/>
          <a:p>
            <a:pPr algn="ctr">
              <a:lnSpc>
                <a:spcPct val="90000"/>
              </a:lnSpc>
              <a:spcBef>
                <a:spcPct val="0"/>
              </a:spcBef>
              <a:spcAft>
                <a:spcPts val="600"/>
              </a:spcAft>
            </a:pPr>
            <a:r>
              <a:rPr lang="pt-BR" sz="5400" b="1">
                <a:effectLst>
                  <a:outerShdw blurRad="38100" dist="38100" dir="2700000" algn="tl">
                    <a:srgbClr val="000000">
                      <a:alpha val="43137"/>
                    </a:srgbClr>
                  </a:outerShdw>
                </a:effectLst>
                <a:latin typeface="Garamond" panose="02020404030301010803" pitchFamily="18" charset="0"/>
              </a:rPr>
              <a:t>Profª. Fernanda Rocha Martins</a:t>
            </a:r>
            <a:br>
              <a:rPr lang="pt-BR" sz="5400" b="1">
                <a:effectLst>
                  <a:outerShdw blurRad="38100" dist="38100" dir="2700000" algn="tl">
                    <a:srgbClr val="000000">
                      <a:alpha val="43137"/>
                    </a:srgbClr>
                  </a:outerShdw>
                </a:effectLst>
                <a:latin typeface="Garamond" panose="02020404030301010803" pitchFamily="18" charset="0"/>
              </a:rPr>
            </a:br>
            <a:r>
              <a:rPr lang="pt-BR" sz="3200" b="1">
                <a:effectLst>
                  <a:outerShdw blurRad="38100" dist="38100" dir="2700000" algn="tl">
                    <a:srgbClr val="000000">
                      <a:alpha val="43137"/>
                    </a:srgbClr>
                  </a:outerShdw>
                </a:effectLst>
                <a:latin typeface="Garamond" panose="02020404030301010803" pitchFamily="18" charset="0"/>
              </a:rPr>
              <a:t>@fequintao</a:t>
            </a:r>
            <a:br>
              <a:rPr lang="pt-BR" sz="3200" b="1">
                <a:effectLst>
                  <a:outerShdw blurRad="38100" dist="38100" dir="2700000" algn="tl">
                    <a:srgbClr val="000000">
                      <a:alpha val="43137"/>
                    </a:srgbClr>
                  </a:outerShdw>
                </a:effectLst>
                <a:latin typeface="Garamond" panose="02020404030301010803" pitchFamily="18" charset="0"/>
              </a:rPr>
            </a:br>
            <a:br>
              <a:rPr lang="pt-BR" sz="3200" b="1">
                <a:effectLst>
                  <a:outerShdw blurRad="38100" dist="38100" dir="2700000" algn="tl">
                    <a:srgbClr val="000000">
                      <a:alpha val="43137"/>
                    </a:srgbClr>
                  </a:outerShdw>
                </a:effectLst>
                <a:latin typeface="Garamond" panose="02020404030301010803" pitchFamily="18" charset="0"/>
              </a:rPr>
            </a:b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4804227" y="609601"/>
            <a:ext cx="1872343" cy="1654628"/>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73" y="2793727"/>
            <a:ext cx="4668266" cy="397032"/>
          </a:xfrm>
          <a:prstGeom prst="rect">
            <a:avLst/>
          </a:prstGeom>
        </p:spPr>
        <p:txBody>
          <a:bodyPr wrap="none">
            <a:spAutoFit/>
          </a:bodyPr>
          <a:lstStyle/>
          <a:p>
            <a:pPr algn="ctr">
              <a:lnSpc>
                <a:spcPct val="90000"/>
              </a:lnSpc>
              <a:spcBef>
                <a:spcPct val="0"/>
              </a:spcBef>
              <a:spcAft>
                <a:spcPts val="600"/>
              </a:spcAft>
            </a:pPr>
            <a:r>
              <a:rPr lang="en-US" sz="2200" b="1" dirty="0">
                <a:solidFill>
                  <a:srgbClr val="FFFFFF"/>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solidFill>
                <a:srgbClr val="FFFF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6753186"/>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346144"/>
          </a:xfrm>
          <a:prstGeom prst="rect">
            <a:avLst/>
          </a:prstGeom>
        </p:spPr>
        <p:txBody>
          <a:bodyPr wrap="square">
            <a:spAutoFit/>
          </a:bodyPr>
          <a:lstStyle/>
          <a:p>
            <a:pPr algn="just">
              <a:lnSpc>
                <a:spcPct val="150000"/>
              </a:lnSpc>
              <a:spcBef>
                <a:spcPts val="0"/>
              </a:spcBef>
            </a:pPr>
            <a:endParaRPr lang="pt-BR" sz="1000" dirty="0"/>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  </a:t>
            </a:r>
            <a:r>
              <a:rPr lang="pt-BR" sz="2000" u="sng" dirty="0">
                <a:latin typeface="Times New Roman" panose="02020603050405020304" pitchFamily="18" charset="0"/>
                <a:cs typeface="Times New Roman" panose="02020603050405020304" pitchFamily="18" charset="0"/>
              </a:rPr>
              <a:t>Sinal de TV a cabo</a:t>
            </a:r>
            <a:r>
              <a:rPr lang="pt-BR" sz="2000" dirty="0">
                <a:latin typeface="Times New Roman" panose="02020603050405020304" pitchFamily="18" charset="0"/>
                <a:cs typeface="Times New Roman" panose="02020603050405020304" pitchFamily="18" charset="0"/>
              </a:rPr>
              <a:t>: Há duas posições:</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a) Não, porque não é energia (Bitencourt). Nesse sendo: STF: “INTERCEPTAÇÃO OU RECEPTAÇÃO NÃO AUTORIZADA DE SINAL DE TV A CABO. FURTO DE ENERGIA (ART. 155, § 3º, DO CÓDIGO PENAL). ADEQUAÇÃO TÍPICA NÃO EVIDENCIADA. CONDUTA TÍPICA PREVISTA NO ART. 35 DA LEI 8.977/95. INEXISTÊNCIA DE PENA PRIVATIVA DE LIBERDADE. APLICAÇÃO DE ANALOGIA </a:t>
            </a:r>
            <a:r>
              <a:rPr lang="pt-BR" sz="2000" i="1" dirty="0">
                <a:latin typeface="Times New Roman" panose="02020603050405020304" pitchFamily="18" charset="0"/>
                <a:cs typeface="Times New Roman" panose="02020603050405020304" pitchFamily="18" charset="0"/>
              </a:rPr>
              <a:t>IN MALAM PARTEM </a:t>
            </a:r>
            <a:r>
              <a:rPr lang="pt-BR" sz="2000" dirty="0">
                <a:latin typeface="Times New Roman" panose="02020603050405020304" pitchFamily="18" charset="0"/>
                <a:cs typeface="Times New Roman" panose="02020603050405020304" pitchFamily="18" charset="0"/>
              </a:rPr>
              <a:t>PARA COMPLEMENTAR A NORMA. INADMISSIBILIDADE. OBEDIÊNCIA AO PRINCÍPIO CONSTITUCIONAL DA ESTRITA LEGALIDADE PENAL. PRECEDENTES. (...) O sinal de TV a cabo não é energia, e assim, não pode ser objeto material do delito previsto no art. 155, § 3º, do Código Penal. Daí a impossibilidade de se equiparar o desvio de sinal de TV a cabo ao delito descrito no referido dispositivo. (...) Ordem concedida ” (HC 97261/RS, Rel. Min. Joaquim Barbosa, 2ª T., j. 12/04/2011, </a:t>
            </a:r>
            <a:r>
              <a:rPr lang="pt-BR" sz="2000" dirty="0" err="1">
                <a:latin typeface="Times New Roman" panose="02020603050405020304" pitchFamily="18" charset="0"/>
                <a:cs typeface="Times New Roman" panose="02020603050405020304" pitchFamily="18" charset="0"/>
              </a:rPr>
              <a:t>v.u</a:t>
            </a:r>
            <a:r>
              <a:rPr lang="pt-BR" sz="20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062630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4" name="Retângulo 3">
            <a:extLst>
              <a:ext uri="{FF2B5EF4-FFF2-40B4-BE49-F238E27FC236}">
                <a16:creationId xmlns:a16="http://schemas.microsoft.com/office/drawing/2014/main" id="{31F2AC5F-F48B-478B-8051-37365CF8336B}"/>
              </a:ext>
            </a:extLst>
          </p:cNvPr>
          <p:cNvSpPr/>
          <p:nvPr/>
        </p:nvSpPr>
        <p:spPr>
          <a:xfrm>
            <a:off x="225084" y="1244785"/>
            <a:ext cx="11741834" cy="5275162"/>
          </a:xfrm>
          <a:prstGeom prst="rect">
            <a:avLst/>
          </a:prstGeom>
        </p:spPr>
        <p:txBody>
          <a:bodyPr wrap="square">
            <a:spAutoFit/>
          </a:bodyPr>
          <a:lstStyle/>
          <a:p>
            <a:endParaRPr lang="pt-BR" sz="1000" dirty="0">
              <a:solidFill>
                <a:srgbClr val="000000"/>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b) Sim, porque tem valor econômico (Nucci). Nesse sendo: STJ: “PENAL. RECURSO ESPECIAL. FURTO DE SINAL DE TV A CABO. TIPICIDADE DA CONDUTA. FORMA DE ENERGIA ENQUADRÁVEL NO TIPO PENAL. RECURSO PROVIDO. I. O sinal de televisão propaga-se através de ondas, o que na definição técnica se enquadra como energia radiante, que é uma forma de energia associada à radiação eletromagnética. II. Ampliação do rol do item 56 da Exposição de Motivos do Código Penal para abranger formas de energia ali não dispostas, considerando a revolução tecnológica a que o mundo vem sendo submetido nas últimas décadas. III. Tipicidade da conduta do furto de sinal de TV a cabo. IV. Recurso provido, nos termos do voto do Relator” (Resp. 1123747/RS, Rel. Min. Gilson </a:t>
            </a:r>
            <a:r>
              <a:rPr lang="pt-BR" sz="2000" dirty="0" err="1">
                <a:latin typeface="Times New Roman" panose="02020603050405020304" pitchFamily="18" charset="0"/>
                <a:cs typeface="Times New Roman" panose="02020603050405020304" pitchFamily="18" charset="0"/>
              </a:rPr>
              <a:t>Dipp</a:t>
            </a:r>
            <a:r>
              <a:rPr lang="pt-BR" sz="2000" dirty="0">
                <a:latin typeface="Times New Roman" panose="02020603050405020304" pitchFamily="18" charset="0"/>
                <a:cs typeface="Times New Roman" panose="02020603050405020304" pitchFamily="18" charset="0"/>
              </a:rPr>
              <a:t>, 5ª T., j. 16/12/2010).</a:t>
            </a:r>
          </a:p>
          <a:p>
            <a:pPr algn="just">
              <a:lnSpc>
                <a:spcPct val="150000"/>
              </a:lnSpc>
              <a:spcBef>
                <a:spcPts val="0"/>
              </a:spcBef>
            </a:pPr>
            <a:endParaRPr lang="pt-BR" sz="2000" dirty="0">
              <a:solidFill>
                <a:srgbClr val="000000"/>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  Sêmen – Se tiver valor econômico, pode ser furtado (§ 3º). Enquadra-se como energia genética. Ex.: sêmen de boi premiado.</a:t>
            </a:r>
            <a:endParaRPr lang="pt-BR" sz="20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383794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352106"/>
          </a:xfrm>
          <a:prstGeom prst="rect">
            <a:avLst/>
          </a:prstGeom>
        </p:spPr>
        <p:txBody>
          <a:bodyPr wrap="square">
            <a:spAutoFit/>
          </a:bodyPr>
          <a:lstStyle/>
          <a:p>
            <a:pPr marL="365125" algn="just">
              <a:lnSpc>
                <a:spcPct val="150000"/>
              </a:lnSpc>
              <a:spcBef>
                <a:spcPts val="0"/>
              </a:spcBef>
            </a:pPr>
            <a:endParaRPr lang="pt-BR" sz="1000" b="1" u="sng"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6) Elemento subjetivo:</a:t>
            </a:r>
            <a:r>
              <a:rPr lang="pt-BR" sz="2000" dirty="0">
                <a:latin typeface="Times New Roman" panose="02020603050405020304" pitchFamily="18" charset="0"/>
                <a:cs typeface="Times New Roman" panose="02020603050405020304" pitchFamily="18" charset="0"/>
              </a:rPr>
              <a:t> O crime é punido apenas na forma dolosa. O dolo de furtar recebe o nome </a:t>
            </a:r>
            <a:r>
              <a:rPr lang="pt-BR" sz="2000" i="1" dirty="0">
                <a:latin typeface="Times New Roman" panose="02020603050405020304" pitchFamily="18" charset="0"/>
                <a:cs typeface="Times New Roman" panose="02020603050405020304" pitchFamily="18" charset="0"/>
              </a:rPr>
              <a:t>animus </a:t>
            </a:r>
            <a:r>
              <a:rPr lang="pt-BR" sz="2000" i="1" dirty="0" err="1">
                <a:latin typeface="Times New Roman" panose="02020603050405020304" pitchFamily="18" charset="0"/>
                <a:cs typeface="Times New Roman" panose="02020603050405020304" pitchFamily="18" charset="0"/>
              </a:rPr>
              <a:t>furandi</a:t>
            </a:r>
            <a:r>
              <a:rPr lang="pt-BR" sz="2000" dirty="0">
                <a:latin typeface="Times New Roman" panose="02020603050405020304" pitchFamily="18" charset="0"/>
                <a:cs typeface="Times New Roman" panose="02020603050405020304" pitchFamily="18" charset="0"/>
              </a:rPr>
              <a:t>. Exige-se, ainda, o elemento subjetivo específico, consistente no fim de assenhoramento definitivo da coisa (animus </a:t>
            </a:r>
            <a:r>
              <a:rPr lang="pt-BR" sz="2000" i="1" dirty="0">
                <a:latin typeface="Times New Roman" panose="02020603050405020304" pitchFamily="18" charset="0"/>
                <a:cs typeface="Times New Roman" panose="02020603050405020304" pitchFamily="18" charset="0"/>
              </a:rPr>
              <a:t>rem </a:t>
            </a:r>
            <a:r>
              <a:rPr lang="pt-BR" sz="2000" i="1" dirty="0" err="1">
                <a:latin typeface="Times New Roman" panose="02020603050405020304" pitchFamily="18" charset="0"/>
                <a:cs typeface="Times New Roman" panose="02020603050405020304" pitchFamily="18" charset="0"/>
              </a:rPr>
              <a:t>sibi</a:t>
            </a:r>
            <a:r>
              <a:rPr lang="pt-BR" sz="2000" i="1" dirty="0">
                <a:latin typeface="Times New Roman" panose="02020603050405020304" pitchFamily="18" charset="0"/>
                <a:cs typeface="Times New Roman" panose="02020603050405020304" pitchFamily="18" charset="0"/>
              </a:rPr>
              <a:t> </a:t>
            </a:r>
            <a:r>
              <a:rPr lang="pt-BR" sz="2000" i="1" dirty="0" err="1">
                <a:latin typeface="Times New Roman" panose="02020603050405020304" pitchFamily="18" charset="0"/>
                <a:cs typeface="Times New Roman" panose="02020603050405020304" pitchFamily="18" charset="0"/>
              </a:rPr>
              <a:t>habendi</a:t>
            </a:r>
            <a:r>
              <a:rPr lang="pt-BR" sz="2000" dirty="0">
                <a:latin typeface="Times New Roman" panose="02020603050405020304" pitchFamily="18" charset="0"/>
                <a:cs typeface="Times New Roman" panose="02020603050405020304" pitchFamily="18" charset="0"/>
              </a:rPr>
              <a:t>). Ou seja, o agente deve subtrair “para si ou para outrem”. É dispensável o fim de lucro (</a:t>
            </a:r>
            <a:r>
              <a:rPr lang="pt-BR" sz="2000" i="1" dirty="0">
                <a:latin typeface="Times New Roman" panose="02020603050405020304" pitchFamily="18" charset="0"/>
                <a:cs typeface="Times New Roman" panose="02020603050405020304" pitchFamily="18" charset="0"/>
              </a:rPr>
              <a:t>animus </a:t>
            </a:r>
            <a:r>
              <a:rPr lang="pt-BR" sz="2000" i="1" dirty="0" err="1">
                <a:latin typeface="Times New Roman" panose="02020603050405020304" pitchFamily="18" charset="0"/>
                <a:cs typeface="Times New Roman" panose="02020603050405020304" pitchFamily="18" charset="0"/>
              </a:rPr>
              <a:t>lucrandi</a:t>
            </a:r>
            <a:r>
              <a:rPr lang="pt-BR" sz="2000" dirty="0">
                <a:latin typeface="Times New Roman" panose="02020603050405020304" pitchFamily="18" charset="0"/>
                <a:cs typeface="Times New Roman" panose="02020603050405020304" pitchFamily="18" charset="0"/>
              </a:rPr>
              <a:t>).</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“APELAÇÃO - Furto qualificado pelo concurso de agentes - Artigo 155, § 4º, inciso IV, do Código Penal - Sentença absolutória - Recurso ministerial pleiteando a inversão do </a:t>
            </a:r>
            <a:r>
              <a:rPr lang="pt-BR" sz="2000" i="1" dirty="0">
                <a:latin typeface="Times New Roman" panose="02020603050405020304" pitchFamily="18" charset="0"/>
                <a:cs typeface="Times New Roman" panose="02020603050405020304" pitchFamily="18" charset="0"/>
              </a:rPr>
              <a:t>decisum</a:t>
            </a:r>
            <a:r>
              <a:rPr lang="pt-BR" sz="2000" dirty="0">
                <a:latin typeface="Times New Roman" panose="02020603050405020304" pitchFamily="18" charset="0"/>
                <a:cs typeface="Times New Roman" panose="02020603050405020304" pitchFamily="18" charset="0"/>
              </a:rPr>
              <a:t> – Impossibilidade - Inexiste nos autos provas de que os réus tenham agido imbuídos do </a:t>
            </a:r>
            <a:r>
              <a:rPr lang="pt-BR" sz="2000" i="1" dirty="0">
                <a:latin typeface="Times New Roman" panose="02020603050405020304" pitchFamily="18" charset="0"/>
                <a:cs typeface="Times New Roman" panose="02020603050405020304" pitchFamily="18" charset="0"/>
              </a:rPr>
              <a:t>animus rem </a:t>
            </a:r>
            <a:r>
              <a:rPr lang="pt-BR" sz="2000" i="1" dirty="0" err="1">
                <a:latin typeface="Times New Roman" panose="02020603050405020304" pitchFamily="18" charset="0"/>
                <a:cs typeface="Times New Roman" panose="02020603050405020304" pitchFamily="18" charset="0"/>
              </a:rPr>
              <a:t>sibi</a:t>
            </a:r>
            <a:r>
              <a:rPr lang="pt-BR" sz="2000" i="1" dirty="0">
                <a:latin typeface="Times New Roman" panose="02020603050405020304" pitchFamily="18" charset="0"/>
                <a:cs typeface="Times New Roman" panose="02020603050405020304" pitchFamily="18" charset="0"/>
              </a:rPr>
              <a:t> </a:t>
            </a:r>
            <a:r>
              <a:rPr lang="pt-BR" sz="2000" i="1" dirty="0" err="1">
                <a:latin typeface="Times New Roman" panose="02020603050405020304" pitchFamily="18" charset="0"/>
                <a:cs typeface="Times New Roman" panose="02020603050405020304" pitchFamily="18" charset="0"/>
              </a:rPr>
              <a:t>habendi</a:t>
            </a:r>
            <a:r>
              <a:rPr lang="pt-BR" sz="2000" i="1" dirty="0">
                <a:latin typeface="Times New Roman" panose="02020603050405020304" pitchFamily="18" charset="0"/>
                <a:cs typeface="Times New Roman" panose="02020603050405020304" pitchFamily="18" charset="0"/>
              </a:rPr>
              <a:t> -</a:t>
            </a:r>
            <a:r>
              <a:rPr lang="pt-BR" sz="2000" dirty="0">
                <a:latin typeface="Times New Roman" panose="02020603050405020304" pitchFamily="18" charset="0"/>
                <a:cs typeface="Times New Roman" panose="02020603050405020304" pitchFamily="18" charset="0"/>
              </a:rPr>
              <a:t> Absolvição por atipicidade da conduta, face à ausência do elemento subjetivo especial do tipo - Necessidade - Sentença mantida - APELO NÃO PROVIDO (TJSP – 3ª Câmara Criminal Extraordinária – </a:t>
            </a:r>
            <a:r>
              <a:rPr lang="pt-BR" sz="2000" dirty="0" err="1">
                <a:latin typeface="Times New Roman" panose="02020603050405020304" pitchFamily="18" charset="0"/>
                <a:cs typeface="Times New Roman" panose="02020603050405020304" pitchFamily="18" charset="0"/>
              </a:rPr>
              <a:t>Ap</a:t>
            </a:r>
            <a:r>
              <a:rPr lang="pt-BR" sz="2000" dirty="0">
                <a:latin typeface="Times New Roman" panose="02020603050405020304" pitchFamily="18" charset="0"/>
                <a:cs typeface="Times New Roman" panose="02020603050405020304" pitchFamily="18" charset="0"/>
              </a:rPr>
              <a:t> 0003055-49.2007.8.26.0604 – rel. Desembargador </a:t>
            </a:r>
            <a:r>
              <a:rPr lang="pt-BR" sz="2000" dirty="0" err="1">
                <a:latin typeface="Times New Roman" panose="02020603050405020304" pitchFamily="18" charset="0"/>
                <a:cs typeface="Times New Roman" panose="02020603050405020304" pitchFamily="18" charset="0"/>
              </a:rPr>
              <a:t>Silmar</a:t>
            </a:r>
            <a:r>
              <a:rPr lang="pt-BR" sz="2000" dirty="0">
                <a:latin typeface="Times New Roman" panose="02020603050405020304" pitchFamily="18" charset="0"/>
                <a:cs typeface="Times New Roman" panose="02020603050405020304" pitchFamily="18" charset="0"/>
              </a:rPr>
              <a:t> Fernandes, j. 08.08.2013).</a:t>
            </a:r>
          </a:p>
        </p:txBody>
      </p:sp>
    </p:spTree>
    <p:extLst>
      <p:ext uri="{BB962C8B-B14F-4D97-AF65-F5344CB8AC3E}">
        <p14:creationId xmlns:p14="http://schemas.microsoft.com/office/powerpoint/2010/main" val="12002691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346144"/>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 A subtração de coisa para uso momentâneo, devolvendo-a logo em seguida caracteriza o furto de uso, que é um indiferente penal. A doutrina em geral traz os seguintes requisitos:</a:t>
            </a:r>
          </a:p>
          <a:p>
            <a:pPr marL="457200" indent="-457200" algn="just">
              <a:lnSpc>
                <a:spcPct val="150000"/>
              </a:lnSpc>
              <a:spcBef>
                <a:spcPts val="0"/>
              </a:spcBef>
              <a:buAutoNum type="alphaLcParenR"/>
            </a:pPr>
            <a:r>
              <a:rPr lang="pt-BR" sz="2000" u="sng" dirty="0">
                <a:latin typeface="Times New Roman" panose="02020603050405020304" pitchFamily="18" charset="0"/>
                <a:cs typeface="Times New Roman" panose="02020603050405020304" pitchFamily="18" charset="0"/>
              </a:rPr>
              <a:t>I</a:t>
            </a:r>
            <a:r>
              <a:rPr lang="pt-BR" sz="2000" dirty="0">
                <a:latin typeface="Times New Roman" panose="02020603050405020304" pitchFamily="18" charset="0"/>
                <a:cs typeface="Times New Roman" panose="02020603050405020304" pitchFamily="18" charset="0"/>
              </a:rPr>
              <a:t>ntenção de utilizar momentaneamente a coisa; </a:t>
            </a:r>
          </a:p>
          <a:p>
            <a:pPr marL="457200" indent="-457200" algn="just">
              <a:lnSpc>
                <a:spcPct val="150000"/>
              </a:lnSpc>
              <a:spcBef>
                <a:spcPts val="0"/>
              </a:spcBef>
              <a:buAutoNum type="alphaLcParenR"/>
            </a:pPr>
            <a:r>
              <a:rPr lang="pt-BR" sz="2000" u="sng" dirty="0">
                <a:latin typeface="Times New Roman" panose="02020603050405020304" pitchFamily="18" charset="0"/>
                <a:cs typeface="Times New Roman" panose="02020603050405020304" pitchFamily="18" charset="0"/>
              </a:rPr>
              <a:t>R</a:t>
            </a:r>
            <a:r>
              <a:rPr lang="pt-BR" sz="2000" dirty="0">
                <a:latin typeface="Times New Roman" panose="02020603050405020304" pitchFamily="18" charset="0"/>
                <a:cs typeface="Times New Roman" panose="02020603050405020304" pitchFamily="18" charset="0"/>
              </a:rPr>
              <a:t>estituição rápida da coisa: Se o agente ficar com a coisa por longo período ou se a vítima perceber a subtração, há crime;</a:t>
            </a:r>
          </a:p>
          <a:p>
            <a:pPr marL="457200" indent="-457200" algn="just">
              <a:lnSpc>
                <a:spcPct val="150000"/>
              </a:lnSpc>
              <a:spcBef>
                <a:spcPts val="0"/>
              </a:spcBef>
              <a:buAutoNum type="alphaLcParenR"/>
            </a:pPr>
            <a:r>
              <a:rPr lang="pt-BR" sz="2000" dirty="0">
                <a:latin typeface="Times New Roman" panose="02020603050405020304" pitchFamily="18" charset="0"/>
                <a:cs typeface="Times New Roman" panose="02020603050405020304" pitchFamily="18" charset="0"/>
              </a:rPr>
              <a:t>Restituição da coisa em seu </a:t>
            </a:r>
            <a:r>
              <a:rPr lang="pt-BR" sz="2000" u="sng" dirty="0">
                <a:latin typeface="Times New Roman" panose="02020603050405020304" pitchFamily="18" charset="0"/>
                <a:cs typeface="Times New Roman" panose="02020603050405020304" pitchFamily="18" charset="0"/>
              </a:rPr>
              <a:t>e</a:t>
            </a:r>
            <a:r>
              <a:rPr lang="pt-BR" sz="2000" dirty="0">
                <a:latin typeface="Times New Roman" panose="02020603050405020304" pitchFamily="18" charset="0"/>
                <a:cs typeface="Times New Roman" panose="02020603050405020304" pitchFamily="18" charset="0"/>
              </a:rPr>
              <a:t>stado original - Se o agente abandonar a coisa em lugar distante ou deteriorada há crime. Há posição no sentido de que, caso o agente devolva o veículo com gasolina faltando, responde pelo crime (Hungria). Contudo, a doutrina em geral vem entendendo que tal circunstância não impede o furto de uso; </a:t>
            </a:r>
          </a:p>
          <a:p>
            <a:pPr marL="457200" indent="-457200" algn="just">
              <a:lnSpc>
                <a:spcPct val="150000"/>
              </a:lnSpc>
              <a:spcBef>
                <a:spcPts val="0"/>
              </a:spcBef>
              <a:buAutoNum type="alphaLcParenR"/>
            </a:pPr>
            <a:r>
              <a:rPr lang="pt-BR" sz="2000" dirty="0">
                <a:latin typeface="Times New Roman" panose="02020603050405020304" pitchFamily="18" charset="0"/>
                <a:cs typeface="Times New Roman" panose="02020603050405020304" pitchFamily="18" charset="0"/>
              </a:rPr>
              <a:t>Subtração de coisa </a:t>
            </a:r>
            <a:r>
              <a:rPr lang="pt-BR" sz="2000" u="sng" dirty="0">
                <a:latin typeface="Times New Roman" panose="02020603050405020304" pitchFamily="18" charset="0"/>
                <a:cs typeface="Times New Roman" panose="02020603050405020304" pitchFamily="18" charset="0"/>
              </a:rPr>
              <a:t>i</a:t>
            </a:r>
            <a:r>
              <a:rPr lang="pt-BR" sz="2000" dirty="0">
                <a:latin typeface="Times New Roman" panose="02020603050405020304" pitchFamily="18" charset="0"/>
                <a:cs typeface="Times New Roman" panose="02020603050405020304" pitchFamily="18" charset="0"/>
              </a:rPr>
              <a:t>nfungível (se for fungível, como dinheiro em espécie, há crime).</a:t>
            </a:r>
          </a:p>
          <a:p>
            <a:pPr algn="just">
              <a:lnSpc>
                <a:spcPct val="150000"/>
              </a:lnSpc>
              <a:spcBef>
                <a:spcPts val="0"/>
              </a:spcBef>
            </a:pPr>
            <a:r>
              <a:rPr lang="pt-BR" sz="2000" u="sng" dirty="0">
                <a:latin typeface="Times New Roman" panose="02020603050405020304" pitchFamily="18" charset="0"/>
                <a:cs typeface="Times New Roman" panose="02020603050405020304" pitchFamily="18" charset="0"/>
              </a:rPr>
              <a:t>Mnemônico: IREI</a:t>
            </a:r>
            <a:endParaRPr lang="pt-B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14975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346144"/>
          </a:xfrm>
          <a:prstGeom prst="rect">
            <a:avLst/>
          </a:prstGeom>
        </p:spPr>
        <p:txBody>
          <a:bodyPr wrap="square">
            <a:spAutoFit/>
          </a:bodyPr>
          <a:lstStyle/>
          <a:p>
            <a:pPr marL="342900" indent="-342900" algn="just">
              <a:lnSpc>
                <a:spcPct val="150000"/>
              </a:lnSpc>
              <a:spcBef>
                <a:spcPts val="0"/>
              </a:spcBef>
              <a:buFontTx/>
              <a:buChar char="-"/>
            </a:pPr>
            <a:endParaRPr lang="pt-BR" sz="1000" dirty="0">
              <a:latin typeface="Times New Roman" panose="02020603050405020304" pitchFamily="18" charset="0"/>
              <a:cs typeface="Times New Roman" panose="02020603050405020304" pitchFamily="18" charset="0"/>
            </a:endParaRPr>
          </a:p>
          <a:p>
            <a:pPr marL="342900" indent="-342900" algn="just">
              <a:lnSpc>
                <a:spcPct val="150000"/>
              </a:lnSpc>
              <a:spcBef>
                <a:spcPts val="0"/>
              </a:spcBef>
              <a:buFontTx/>
              <a:buChar char="-"/>
            </a:pPr>
            <a:r>
              <a:rPr lang="pt-BR" sz="2000" dirty="0">
                <a:latin typeface="Times New Roman" panose="02020603050405020304" pitchFamily="18" charset="0"/>
                <a:cs typeface="Times New Roman" panose="02020603050405020304" pitchFamily="18" charset="0"/>
              </a:rPr>
              <a:t>Por qual crime responde o credor que subtrai bens do devedor para se ressarcir de dívida não paga? </a:t>
            </a:r>
          </a:p>
          <a:p>
            <a:pPr marL="360363" algn="just">
              <a:lnSpc>
                <a:spcPct val="150000"/>
              </a:lnSpc>
              <a:spcBef>
                <a:spcPts val="0"/>
              </a:spcBef>
            </a:pPr>
            <a:r>
              <a:rPr lang="pt-BR" sz="2000" dirty="0">
                <a:latin typeface="Times New Roman" panose="02020603050405020304" pitchFamily="18" charset="0"/>
                <a:cs typeface="Times New Roman" panose="02020603050405020304" pitchFamily="18" charset="0"/>
              </a:rPr>
              <a:t>Prevalece que responde por exercício arbitrário das próprias razões (art. 345 – “Fazer justiça pelas próprias mãos, para satisfazer pretensão, embora legítima, salvo quando a lei o permite: Pena-detenção, de quinze dias a um mês, ou multa, além da pena correspondente à violência”).</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spcBef>
                <a:spcPts val="0"/>
              </a:spcBef>
              <a:buFontTx/>
              <a:buChar char="-"/>
            </a:pPr>
            <a:r>
              <a:rPr lang="pt-BR" sz="2000" dirty="0">
                <a:latin typeface="Times New Roman" panose="02020603050405020304" pitchFamily="18" charset="0"/>
                <a:cs typeface="Times New Roman" panose="02020603050405020304" pitchFamily="18" charset="0"/>
              </a:rPr>
              <a:t>Por qual crime responde o agente que, depois de efetuar empréstimo e empenhar bem de sua propriedade, o subtrai? E o agente que retira bem (de sua propriedade) que estava em poder de terceiro por determinação judicial?</a:t>
            </a:r>
          </a:p>
          <a:p>
            <a:pPr marL="360363" algn="just">
              <a:lnSpc>
                <a:spcPct val="150000"/>
              </a:lnSpc>
              <a:spcBef>
                <a:spcPts val="0"/>
              </a:spcBef>
            </a:pPr>
            <a:r>
              <a:rPr lang="pt-BR" sz="2000" dirty="0">
                <a:latin typeface="Times New Roman" panose="02020603050405020304" pitchFamily="18" charset="0"/>
                <a:cs typeface="Times New Roman" panose="02020603050405020304" pitchFamily="18" charset="0"/>
              </a:rPr>
              <a:t>Prevalece que responde pelo crime do art. 346 do CP, que é um subtipo do exercício arbitrário das próprias razões (“Tirar, suprimir, destruir ou danificar coisa própria, que se acha em poder de terceiro por determinação judicial ou convenção: Pena - detenção, de seis meses a dois anos, e multa”).</a:t>
            </a:r>
          </a:p>
        </p:txBody>
      </p:sp>
    </p:spTree>
    <p:extLst>
      <p:ext uri="{BB962C8B-B14F-4D97-AF65-F5344CB8AC3E}">
        <p14:creationId xmlns:p14="http://schemas.microsoft.com/office/powerpoint/2010/main" val="7510025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386859"/>
          </a:xfrm>
          <a:prstGeom prst="rect">
            <a:avLst/>
          </a:prstGeom>
        </p:spPr>
        <p:txBody>
          <a:bodyPr wrap="square">
            <a:spAutoFit/>
          </a:bodyPr>
          <a:lstStyle/>
          <a:p>
            <a:pPr algn="just">
              <a:lnSpc>
                <a:spcPct val="150000"/>
              </a:lnSpc>
              <a:spcBef>
                <a:spcPts val="0"/>
              </a:spcBef>
            </a:pPr>
            <a:endParaRPr lang="pt-BR" sz="1000" b="1" dirty="0">
              <a:solidFill>
                <a:srgbClr val="0070C0"/>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rgbClr val="0070C0"/>
                </a:solidFill>
                <a:latin typeface="Times New Roman" panose="02020603050405020304" pitchFamily="18" charset="0"/>
                <a:cs typeface="Times New Roman" panose="02020603050405020304" pitchFamily="18" charset="0"/>
              </a:rPr>
              <a:t>7) Consumação e tentativa: </a:t>
            </a:r>
            <a:r>
              <a:rPr lang="pt-BR" sz="2000" dirty="0">
                <a:latin typeface="Times New Roman" panose="02020603050405020304" pitchFamily="18" charset="0"/>
                <a:cs typeface="Times New Roman" panose="02020603050405020304" pitchFamily="18" charset="0"/>
              </a:rPr>
              <a:t>há várias teorias que tentam explicar quando ocorre a consumação do furto.</a:t>
            </a:r>
          </a:p>
          <a:p>
            <a:pPr marL="457200" indent="-457200" algn="just">
              <a:lnSpc>
                <a:spcPct val="150000"/>
              </a:lnSpc>
              <a:spcBef>
                <a:spcPts val="0"/>
              </a:spcBef>
              <a:buAutoNum type="alphaLcParenR"/>
            </a:pPr>
            <a:r>
              <a:rPr lang="pt-BR" sz="2000" dirty="0">
                <a:latin typeface="Times New Roman" panose="02020603050405020304" pitchFamily="18" charset="0"/>
                <a:cs typeface="Times New Roman" panose="02020603050405020304" pitchFamily="18" charset="0"/>
              </a:rPr>
              <a:t>“</a:t>
            </a:r>
            <a:r>
              <a:rPr lang="pt-BR" sz="2000" dirty="0" err="1">
                <a:latin typeface="Times New Roman" panose="02020603050405020304" pitchFamily="18" charset="0"/>
                <a:cs typeface="Times New Roman" panose="02020603050405020304" pitchFamily="18" charset="0"/>
              </a:rPr>
              <a:t>Concrectacio</a:t>
            </a:r>
            <a:r>
              <a:rPr lang="pt-BR" sz="2000" dirty="0">
                <a:latin typeface="Times New Roman" panose="02020603050405020304" pitchFamily="18" charset="0"/>
                <a:cs typeface="Times New Roman" panose="02020603050405020304" pitchFamily="18" charset="0"/>
              </a:rPr>
              <a:t>”: consumação ocorre pelo simples contato do agente com a coisa, dispensando-se o seu deslocamento.</a:t>
            </a:r>
          </a:p>
          <a:p>
            <a:pPr marL="457200" indent="-457200" algn="just">
              <a:lnSpc>
                <a:spcPct val="150000"/>
              </a:lnSpc>
              <a:spcBef>
                <a:spcPts val="0"/>
              </a:spcBef>
              <a:buAutoNum type="alphaLcParenR"/>
            </a:pPr>
            <a:r>
              <a:rPr lang="pt-BR" sz="2000" dirty="0">
                <a:latin typeface="Times New Roman" panose="02020603050405020304" pitchFamily="18" charset="0"/>
                <a:cs typeface="Times New Roman" panose="02020603050405020304" pitchFamily="18" charset="0"/>
              </a:rPr>
              <a:t>“</a:t>
            </a:r>
            <a:r>
              <a:rPr lang="pt-BR" sz="2000" dirty="0" err="1">
                <a:latin typeface="Times New Roman" panose="02020603050405020304" pitchFamily="18" charset="0"/>
                <a:cs typeface="Times New Roman" panose="02020603050405020304" pitchFamily="18" charset="0"/>
              </a:rPr>
              <a:t>Apprehensio</a:t>
            </a:r>
            <a:r>
              <a:rPr lang="pt-BR" sz="2000" dirty="0">
                <a:latin typeface="Times New Roman" panose="02020603050405020304" pitchFamily="18" charset="0"/>
                <a:cs typeface="Times New Roman" panose="02020603050405020304" pitchFamily="18" charset="0"/>
              </a:rPr>
              <a:t> ou </a:t>
            </a:r>
            <a:r>
              <a:rPr lang="pt-BR" sz="2000" dirty="0" err="1">
                <a:latin typeface="Times New Roman" panose="02020603050405020304" pitchFamily="18" charset="0"/>
                <a:cs typeface="Times New Roman" panose="02020603050405020304" pitchFamily="18" charset="0"/>
              </a:rPr>
              <a:t>amotio</a:t>
            </a:r>
            <a:r>
              <a:rPr lang="pt-BR" sz="2000" dirty="0">
                <a:latin typeface="Times New Roman" panose="02020603050405020304" pitchFamily="18" charset="0"/>
                <a:cs typeface="Times New Roman" panose="02020603050405020304" pitchFamily="18" charset="0"/>
              </a:rPr>
              <a:t>”: consumação ocorre quando a coisa passa ao poder do agente, mesmo que por breve espaço de tempo e sem retirá-la da esfera de proteção da vítima, independente do seu deslocamento ou da posse mansa e tranquila.</a:t>
            </a:r>
          </a:p>
          <a:p>
            <a:pPr marL="457200" indent="-457200" algn="just">
              <a:lnSpc>
                <a:spcPct val="150000"/>
              </a:lnSpc>
              <a:spcBef>
                <a:spcPts val="0"/>
              </a:spcBef>
              <a:buAutoNum type="alphaLcParenR"/>
            </a:pPr>
            <a:r>
              <a:rPr lang="pt-BR" sz="2000" dirty="0">
                <a:latin typeface="Times New Roman" panose="02020603050405020304" pitchFamily="18" charset="0"/>
                <a:cs typeface="Times New Roman" panose="02020603050405020304" pitchFamily="18" charset="0"/>
              </a:rPr>
              <a:t>“</a:t>
            </a:r>
            <a:r>
              <a:rPr lang="pt-BR" sz="2000" dirty="0" err="1">
                <a:latin typeface="Times New Roman" panose="02020603050405020304" pitchFamily="18" charset="0"/>
                <a:cs typeface="Times New Roman" panose="02020603050405020304" pitchFamily="18" charset="0"/>
              </a:rPr>
              <a:t>Ablatio</a:t>
            </a:r>
            <a:r>
              <a:rPr lang="pt-BR" sz="2000" dirty="0">
                <a:latin typeface="Times New Roman" panose="02020603050405020304" pitchFamily="18" charset="0"/>
                <a:cs typeface="Times New Roman" panose="02020603050405020304" pitchFamily="18" charset="0"/>
              </a:rPr>
              <a:t>”: consumação ocorre quando a coisa, além de ser deslocada de um local para outro, é retirada da esfera de proteção da vítima. </a:t>
            </a:r>
          </a:p>
          <a:p>
            <a:pPr marL="457200" indent="-457200" algn="just">
              <a:lnSpc>
                <a:spcPct val="150000"/>
              </a:lnSpc>
              <a:spcBef>
                <a:spcPts val="0"/>
              </a:spcBef>
              <a:buAutoNum type="alphaLcParenR"/>
            </a:pPr>
            <a:r>
              <a:rPr lang="pt-BR" sz="2000" dirty="0">
                <a:latin typeface="Times New Roman" panose="02020603050405020304" pitchFamily="18" charset="0"/>
                <a:cs typeface="Times New Roman" panose="02020603050405020304" pitchFamily="18" charset="0"/>
              </a:rPr>
              <a:t>“</a:t>
            </a:r>
            <a:r>
              <a:rPr lang="pt-BR" sz="2000" dirty="0" err="1">
                <a:latin typeface="Times New Roman" panose="02020603050405020304" pitchFamily="18" charset="0"/>
                <a:cs typeface="Times New Roman" panose="02020603050405020304" pitchFamily="18" charset="0"/>
              </a:rPr>
              <a:t>Ilatio</a:t>
            </a:r>
            <a:r>
              <a:rPr lang="pt-BR" sz="2000" dirty="0">
                <a:latin typeface="Times New Roman" panose="02020603050405020304" pitchFamily="18" charset="0"/>
                <a:cs typeface="Times New Roman" panose="02020603050405020304" pitchFamily="18" charset="0"/>
              </a:rPr>
              <a:t>”: consumação ocorre quando a coisa, além de ser deslocada de um local para outro e retirada da esfera de proteção da vítima, é transportada para um local seguro.</a:t>
            </a:r>
            <a:endParaRPr lang="pt-BR" sz="2400" b="1" dirty="0">
              <a:solidFill>
                <a:srgbClr val="0070C0"/>
              </a:solidFill>
              <a:latin typeface="Times New Roman" panose="02020603050405020304" pitchFamily="18" charset="0"/>
              <a:cs typeface="Times New Roman" panose="02020603050405020304" pitchFamily="18" charset="0"/>
            </a:endParaRPr>
          </a:p>
          <a:p>
            <a:pPr algn="just">
              <a:lnSpc>
                <a:spcPct val="150000"/>
              </a:lnSpc>
              <a:spcBef>
                <a:spcPts val="0"/>
              </a:spcBef>
            </a:pPr>
            <a:endParaRPr lang="pt-B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594703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582554"/>
          </a:xfrm>
          <a:prstGeom prst="rect">
            <a:avLst/>
          </a:prstGeom>
        </p:spPr>
        <p:txBody>
          <a:bodyPr wrap="square">
            <a:spAutoFit/>
          </a:bodyPr>
          <a:lstStyle/>
          <a:p>
            <a:pPr algn="just">
              <a:lnSpc>
                <a:spcPct val="150000"/>
              </a:lnSpc>
              <a:spcBef>
                <a:spcPts val="0"/>
              </a:spcBef>
            </a:pPr>
            <a:r>
              <a:rPr lang="pt-BR" sz="2000" b="1" dirty="0">
                <a:latin typeface="Times New Roman" panose="02020603050405020304" pitchFamily="18" charset="0"/>
                <a:cs typeface="Times New Roman" panose="02020603050405020304" pitchFamily="18" charset="0"/>
              </a:rPr>
              <a:t>ATENÇÃO: </a:t>
            </a:r>
            <a:r>
              <a:rPr lang="pt-BR" sz="2000" dirty="0">
                <a:latin typeface="Times New Roman" panose="02020603050405020304" pitchFamily="18" charset="0"/>
                <a:cs typeface="Times New Roman" panose="02020603050405020304" pitchFamily="18" charset="0"/>
              </a:rPr>
              <a:t>A Teoria adotada pelos Tribunais Superiores é a  “</a:t>
            </a:r>
            <a:r>
              <a:rPr lang="pt-BR" sz="2000" dirty="0" err="1">
                <a:latin typeface="Times New Roman" panose="02020603050405020304" pitchFamily="18" charset="0"/>
                <a:cs typeface="Times New Roman" panose="02020603050405020304" pitchFamily="18" charset="0"/>
              </a:rPr>
              <a:t>Apprehensio</a:t>
            </a:r>
            <a:r>
              <a:rPr lang="pt-BR" sz="2000" dirty="0">
                <a:latin typeface="Times New Roman" panose="02020603050405020304" pitchFamily="18" charset="0"/>
                <a:cs typeface="Times New Roman" panose="02020603050405020304" pitchFamily="18" charset="0"/>
              </a:rPr>
              <a:t> ou </a:t>
            </a:r>
            <a:r>
              <a:rPr lang="pt-BR" sz="2000" dirty="0" err="1">
                <a:latin typeface="Times New Roman" panose="02020603050405020304" pitchFamily="18" charset="0"/>
                <a:cs typeface="Times New Roman" panose="02020603050405020304" pitchFamily="18" charset="0"/>
              </a:rPr>
              <a:t>amotio</a:t>
            </a:r>
            <a:r>
              <a:rPr lang="pt-BR" sz="2000" dirty="0">
                <a:latin typeface="Times New Roman" panose="02020603050405020304" pitchFamily="18" charset="0"/>
                <a:cs typeface="Times New Roman" panose="02020603050405020304" pitchFamily="18" charset="0"/>
              </a:rPr>
              <a:t>”. Veja:</a:t>
            </a:r>
          </a:p>
          <a:p>
            <a:pPr algn="just">
              <a:lnSpc>
                <a:spcPct val="150000"/>
              </a:lnSpc>
              <a:spcBef>
                <a:spcPts val="0"/>
              </a:spcBef>
            </a:pPr>
            <a:r>
              <a:rPr lang="pt-BR" dirty="0">
                <a:latin typeface="Times New Roman" panose="02020603050405020304" pitchFamily="18" charset="0"/>
                <a:cs typeface="Times New Roman" panose="02020603050405020304" pitchFamily="18" charset="0"/>
              </a:rPr>
              <a:t>STJ: “RECURSO ESPECIAL REPRESENTATIVO DA CONTROVÉRSIA.. RITO PREVISTO NO ART. 543-C DO CPC. DIREITO PENAL. FURTO. MOMENTO DA CONSUMAÇÃO. LEADING CASE. RECURSO EXTRAORDINÁRIO N. 102.490/SP. ADOÇÃO DA TEORIA DA APPREHENSIO (OU AMOTIO). PRESCINDIBILIDADE DA POSSE MANSA E PACÍFICA. PRECEDENTES DO STJ E DO STF. RECURSO ESPECIAL PROVIDO. 1. Recurso especial processado sob o rito do art. 543-C, § 2º, do CPC e da Resolução n. 8/2008 do STJ. 2. O Plenário do Supremo Tribunal Federal, superando a controvérsia em torno do tema, consolidou a adoção da teoria da </a:t>
            </a:r>
            <a:r>
              <a:rPr lang="pt-BR" i="1" dirty="0" err="1">
                <a:latin typeface="Times New Roman" panose="02020603050405020304" pitchFamily="18" charset="0"/>
                <a:cs typeface="Times New Roman" panose="02020603050405020304" pitchFamily="18" charset="0"/>
              </a:rPr>
              <a:t>apprehensio</a:t>
            </a:r>
            <a:r>
              <a:rPr lang="pt-BR" i="1" dirty="0">
                <a:latin typeface="Times New Roman" panose="02020603050405020304" pitchFamily="18" charset="0"/>
                <a:cs typeface="Times New Roman" panose="02020603050405020304" pitchFamily="18" charset="0"/>
              </a:rPr>
              <a:t> (ou </a:t>
            </a:r>
            <a:r>
              <a:rPr lang="pt-BR" i="1" dirty="0" err="1">
                <a:latin typeface="Times New Roman" panose="02020603050405020304" pitchFamily="18" charset="0"/>
                <a:cs typeface="Times New Roman" panose="02020603050405020304" pitchFamily="18" charset="0"/>
              </a:rPr>
              <a:t>amotio</a:t>
            </a:r>
            <a:r>
              <a:rPr lang="pt-BR" dirty="0">
                <a:latin typeface="Times New Roman" panose="02020603050405020304" pitchFamily="18" charset="0"/>
                <a:cs typeface="Times New Roman" panose="02020603050405020304" pitchFamily="18" charset="0"/>
              </a:rPr>
              <a:t>), segundo a qual se considera consumado o delito de furto quando, cessada a clandestinidade, o agente detenha a posse de fato sobre o bem, ainda que seja possível à vítima retomá-lo, por ato seu ou de terceiro, em virtude de perseguição imediata. Desde então, o tema encontra-se pacificado na jurisprudência dos Tribunais Superiores. 3. Delimitada a tese jurídica para os fins do art. 543-C do CPC, nos seguintes termos: Consuma-se o crime de furto com a posse de fato da </a:t>
            </a:r>
            <a:r>
              <a:rPr lang="pt-BR" i="1" dirty="0">
                <a:latin typeface="Times New Roman" panose="02020603050405020304" pitchFamily="18" charset="0"/>
                <a:cs typeface="Times New Roman" panose="02020603050405020304" pitchFamily="18" charset="0"/>
              </a:rPr>
              <a:t>res furtiva</a:t>
            </a:r>
            <a:r>
              <a:rPr lang="pt-BR" dirty="0">
                <a:latin typeface="Times New Roman" panose="02020603050405020304" pitchFamily="18" charset="0"/>
                <a:cs typeface="Times New Roman" panose="02020603050405020304" pitchFamily="18" charset="0"/>
              </a:rPr>
              <a:t>, ainda que por breve espaço de tempo e seguida de perseguição ao agente, sendo prescindível a posse mansa e pacífica ou desvigiada” (Resp. 1524450, Rel. Min. </a:t>
            </a:r>
            <a:r>
              <a:rPr lang="pt-BR" dirty="0" err="1">
                <a:latin typeface="Times New Roman" panose="02020603050405020304" pitchFamily="18" charset="0"/>
                <a:cs typeface="Times New Roman" panose="02020603050405020304" pitchFamily="18" charset="0"/>
              </a:rPr>
              <a:t>Nefi</a:t>
            </a:r>
            <a:r>
              <a:rPr lang="pt-BR" dirty="0">
                <a:latin typeface="Times New Roman" panose="02020603050405020304" pitchFamily="18" charset="0"/>
                <a:cs typeface="Times New Roman" panose="02020603050405020304" pitchFamily="18" charset="0"/>
              </a:rPr>
              <a:t> Cordeiro, 3ª Seção, j. 14/10/2015, </a:t>
            </a:r>
            <a:r>
              <a:rPr lang="pt-BR" dirty="0" err="1">
                <a:latin typeface="Times New Roman" panose="02020603050405020304" pitchFamily="18" charset="0"/>
                <a:cs typeface="Times New Roman" panose="02020603050405020304" pitchFamily="18" charset="0"/>
              </a:rPr>
              <a:t>v.u</a:t>
            </a:r>
            <a:r>
              <a:rPr lang="pt-BR"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6270272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715475"/>
          </a:xfrm>
          <a:prstGeom prst="rect">
            <a:avLst/>
          </a:prstGeom>
        </p:spPr>
        <p:txBody>
          <a:bodyPr wrap="square">
            <a:spAutoFit/>
          </a:bodyPr>
          <a:lstStyle/>
          <a:p>
            <a:pPr algn="just">
              <a:lnSpc>
                <a:spcPct val="150000"/>
              </a:lnSpc>
              <a:spcBef>
                <a:spcPts val="0"/>
              </a:spcBef>
            </a:pPr>
            <a:endParaRPr lang="pt-BR" sz="10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rgbClr val="0070C0"/>
                </a:solidFill>
                <a:latin typeface="Times New Roman" panose="02020603050405020304" pitchFamily="18" charset="0"/>
                <a:cs typeface="Times New Roman" panose="02020603050405020304" pitchFamily="18" charset="0"/>
              </a:rPr>
              <a:t>8) Furto Famélico: </a:t>
            </a:r>
            <a:r>
              <a:rPr lang="pt-BR" sz="2000" dirty="0">
                <a:latin typeface="Times New Roman" panose="02020603050405020304" pitchFamily="18" charset="0"/>
                <a:cs typeface="Times New Roman" panose="02020603050405020304" pitchFamily="18" charset="0"/>
              </a:rPr>
              <a:t>É a subtração de coisa alheia móvel por aquele que se encontra em estado de penúria e que busca saciar sua própria fome ou de sua família. Não é punível, pois o agente atua em estado de necessidade. Naturalmente, devem ficar demonstrados os requisitos legais, quais sejam:</a:t>
            </a:r>
          </a:p>
          <a:p>
            <a:pPr marL="342900" indent="-342900" algn="just">
              <a:lnSpc>
                <a:spcPct val="150000"/>
              </a:lnSpc>
              <a:spcBef>
                <a:spcPts val="0"/>
              </a:spcBef>
              <a:buAutoNum type="alphaLcParenR"/>
            </a:pPr>
            <a:r>
              <a:rPr lang="pt-BR" sz="2000" dirty="0">
                <a:latin typeface="Times New Roman" panose="02020603050405020304" pitchFamily="18" charset="0"/>
                <a:cs typeface="Times New Roman" panose="02020603050405020304" pitchFamily="18" charset="0"/>
              </a:rPr>
              <a:t>fato praticado para mitigar a fome; </a:t>
            </a:r>
          </a:p>
          <a:p>
            <a:pPr marL="342900" indent="-342900" algn="just">
              <a:lnSpc>
                <a:spcPct val="150000"/>
              </a:lnSpc>
              <a:spcBef>
                <a:spcPts val="0"/>
              </a:spcBef>
              <a:buAutoNum type="alphaLcParenR"/>
            </a:pPr>
            <a:r>
              <a:rPr lang="pt-BR" sz="2000" dirty="0">
                <a:latin typeface="Times New Roman" panose="02020603050405020304" pitchFamily="18" charset="0"/>
                <a:cs typeface="Times New Roman" panose="02020603050405020304" pitchFamily="18" charset="0"/>
              </a:rPr>
              <a:t>que seja o único e derradeiro recurso do agente; </a:t>
            </a:r>
          </a:p>
          <a:p>
            <a:pPr marL="342900" indent="-342900" algn="just">
              <a:lnSpc>
                <a:spcPct val="150000"/>
              </a:lnSpc>
              <a:spcBef>
                <a:spcPts val="0"/>
              </a:spcBef>
              <a:buAutoNum type="alphaLcParenR"/>
            </a:pPr>
            <a:r>
              <a:rPr lang="pt-BR" sz="2000" dirty="0">
                <a:latin typeface="Times New Roman" panose="02020603050405020304" pitchFamily="18" charset="0"/>
                <a:cs typeface="Times New Roman" panose="02020603050405020304" pitchFamily="18" charset="0"/>
              </a:rPr>
              <a:t>que a subtração da coisa seja capaz de diretamente contornar a emergência; </a:t>
            </a:r>
          </a:p>
          <a:p>
            <a:pPr marL="342900" indent="-342900" algn="just">
              <a:lnSpc>
                <a:spcPct val="150000"/>
              </a:lnSpc>
              <a:spcBef>
                <a:spcPts val="0"/>
              </a:spcBef>
              <a:buAutoNum type="alphaLcParenR"/>
            </a:pPr>
            <a:r>
              <a:rPr lang="pt-BR" sz="2000" dirty="0">
                <a:latin typeface="Times New Roman" panose="02020603050405020304" pitchFamily="18" charset="0"/>
                <a:cs typeface="Times New Roman" panose="02020603050405020304" pitchFamily="18" charset="0"/>
              </a:rPr>
              <a:t>insuficiência de recursos adquiridos pelo trabalho do agente.</a:t>
            </a:r>
          </a:p>
          <a:p>
            <a:pPr algn="just">
              <a:lnSpc>
                <a:spcPct val="150000"/>
              </a:lnSpc>
              <a:spcBef>
                <a:spcPts val="0"/>
              </a:spcBef>
            </a:pPr>
            <a:endParaRPr lang="pt-BR" sz="16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rgbClr val="0070C0"/>
                </a:solidFill>
                <a:latin typeface="Times New Roman" panose="02020603050405020304" pitchFamily="18" charset="0"/>
                <a:cs typeface="Times New Roman" panose="02020603050405020304" pitchFamily="18" charset="0"/>
              </a:rPr>
              <a:t>9) Princípio da insignificância: </a:t>
            </a:r>
            <a:r>
              <a:rPr lang="pt-BR" sz="2000" dirty="0">
                <a:latin typeface="Times New Roman" panose="02020603050405020304" pitchFamily="18" charset="0"/>
                <a:cs typeface="Times New Roman" panose="02020603050405020304" pitchFamily="18" charset="0"/>
              </a:rPr>
              <a:t>concebido, pela primeira vez, por </a:t>
            </a:r>
            <a:r>
              <a:rPr lang="pt-BR" sz="2000" dirty="0" err="1">
                <a:latin typeface="Times New Roman" panose="02020603050405020304" pitchFamily="18" charset="0"/>
                <a:cs typeface="Times New Roman" panose="02020603050405020304" pitchFamily="18" charset="0"/>
              </a:rPr>
              <a:t>Claus</a:t>
            </a:r>
            <a:r>
              <a:rPr lang="pt-BR" sz="2000" dirty="0">
                <a:latin typeface="Times New Roman" panose="02020603050405020304" pitchFamily="18" charset="0"/>
                <a:cs typeface="Times New Roman" panose="02020603050405020304" pitchFamily="18" charset="0"/>
              </a:rPr>
              <a:t> </a:t>
            </a:r>
            <a:r>
              <a:rPr lang="pt-BR" sz="2000" dirty="0" err="1">
                <a:latin typeface="Times New Roman" panose="02020603050405020304" pitchFamily="18" charset="0"/>
                <a:cs typeface="Times New Roman" panose="02020603050405020304" pitchFamily="18" charset="0"/>
              </a:rPr>
              <a:t>Roxin</a:t>
            </a:r>
            <a:r>
              <a:rPr lang="pt-BR" sz="2000" dirty="0">
                <a:latin typeface="Times New Roman" panose="02020603050405020304" pitchFamily="18" charset="0"/>
                <a:cs typeface="Times New Roman" panose="02020603050405020304" pitchFamily="18" charset="0"/>
              </a:rPr>
              <a:t> em 1964.</a:t>
            </a:r>
          </a:p>
          <a:p>
            <a:pPr marL="342900" indent="-342900" algn="just">
              <a:lnSpc>
                <a:spcPct val="150000"/>
              </a:lnSpc>
              <a:spcBef>
                <a:spcPts val="0"/>
              </a:spcBef>
              <a:buFontTx/>
              <a:buChar char="-"/>
            </a:pPr>
            <a:r>
              <a:rPr lang="pt-BR" sz="2000" dirty="0">
                <a:latin typeface="Times New Roman" panose="02020603050405020304" pitchFamily="18" charset="0"/>
                <a:cs typeface="Times New Roman" panose="02020603050405020304" pitchFamily="18" charset="0"/>
              </a:rPr>
              <a:t>Trata-se de corolário dos princípios da intervenção mínima e da </a:t>
            </a:r>
            <a:r>
              <a:rPr lang="pt-BR" sz="2000" dirty="0" err="1">
                <a:latin typeface="Times New Roman" panose="02020603050405020304" pitchFamily="18" charset="0"/>
                <a:cs typeface="Times New Roman" panose="02020603050405020304" pitchFamily="18" charset="0"/>
              </a:rPr>
              <a:t>fragmentariedade</a:t>
            </a:r>
            <a:r>
              <a:rPr lang="pt-BR" sz="2000" dirty="0">
                <a:latin typeface="Times New Roman" panose="02020603050405020304" pitchFamily="18" charset="0"/>
                <a:cs typeface="Times New Roman" panose="02020603050405020304" pitchFamily="18" charset="0"/>
              </a:rPr>
              <a:t>.</a:t>
            </a:r>
          </a:p>
          <a:p>
            <a:pPr marL="342900" indent="-342900" algn="just">
              <a:lnSpc>
                <a:spcPct val="150000"/>
              </a:lnSpc>
              <a:spcBef>
                <a:spcPts val="0"/>
              </a:spcBef>
              <a:buFontTx/>
              <a:buChar char="-"/>
            </a:pPr>
            <a:r>
              <a:rPr lang="pt-BR" sz="2000" dirty="0">
                <a:latin typeface="Times New Roman" panose="02020603050405020304" pitchFamily="18" charset="0"/>
                <a:cs typeface="Times New Roman" panose="02020603050405020304" pitchFamily="18" charset="0"/>
              </a:rPr>
              <a:t>Relaciona-se à tipicidade: a incidência do princípio da insignificância, afasta a tipicidade material, tornando o fato atípico.</a:t>
            </a:r>
            <a:endParaRPr lang="pt-BR" sz="15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67580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183519" y="1244785"/>
            <a:ext cx="11966917" cy="5550550"/>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013492"/>
            <a:ext cx="11741834" cy="904928"/>
          </a:xfrm>
          <a:prstGeom prst="rect">
            <a:avLst/>
          </a:prstGeom>
        </p:spPr>
        <p:txBody>
          <a:bodyPr wrap="square">
            <a:spAutoFit/>
          </a:bodyPr>
          <a:lstStyle/>
          <a:p>
            <a:pPr algn="just">
              <a:lnSpc>
                <a:spcPct val="150000"/>
              </a:lnSpc>
              <a:spcBef>
                <a:spcPts val="0"/>
              </a:spcBef>
            </a:pPr>
            <a:endParaRPr lang="pt-BR" sz="2200" b="1" dirty="0">
              <a:latin typeface="Times New Roman" panose="02020603050405020304" pitchFamily="18" charset="0"/>
              <a:cs typeface="Times New Roman" panose="02020603050405020304" pitchFamily="18" charset="0"/>
            </a:endParaRPr>
          </a:p>
          <a:p>
            <a:pPr marL="365125" algn="just">
              <a:lnSpc>
                <a:spcPct val="150000"/>
              </a:lnSpc>
              <a:spcBef>
                <a:spcPts val="0"/>
              </a:spcBef>
            </a:pPr>
            <a:endParaRPr lang="pt-BR" sz="1500" dirty="0">
              <a:latin typeface="Times New Roman" panose="02020603050405020304" pitchFamily="18" charset="0"/>
              <a:cs typeface="Times New Roman" panose="02020603050405020304" pitchFamily="18" charset="0"/>
            </a:endParaRPr>
          </a:p>
        </p:txBody>
      </p:sp>
      <p:sp>
        <p:nvSpPr>
          <p:cNvPr id="3" name="Retângulo 2">
            <a:extLst>
              <a:ext uri="{FF2B5EF4-FFF2-40B4-BE49-F238E27FC236}">
                <a16:creationId xmlns:a16="http://schemas.microsoft.com/office/drawing/2014/main" id="{943C670E-B02E-4386-824D-BC14489F0C94}"/>
              </a:ext>
            </a:extLst>
          </p:cNvPr>
          <p:cNvSpPr/>
          <p:nvPr/>
        </p:nvSpPr>
        <p:spPr>
          <a:xfrm>
            <a:off x="225083" y="1244785"/>
            <a:ext cx="11966918" cy="5346144"/>
          </a:xfrm>
          <a:prstGeom prst="rect">
            <a:avLst/>
          </a:prstGeom>
        </p:spPr>
        <p:txBody>
          <a:bodyPr wrap="square">
            <a:spAutoFit/>
          </a:bodyPr>
          <a:lstStyle/>
          <a:p>
            <a:pPr algn="just">
              <a:lnSpc>
                <a:spcPct val="150000"/>
              </a:lnSpc>
            </a:pPr>
            <a:endParaRPr lang="pt-BR" sz="1000" b="1" u="sng" dirty="0">
              <a:latin typeface="Times New Roman" panose="02020603050405020304" pitchFamily="18" charset="0"/>
              <a:cs typeface="Times New Roman" panose="02020603050405020304" pitchFamily="18" charset="0"/>
            </a:endParaRPr>
          </a:p>
          <a:p>
            <a:pPr algn="just">
              <a:lnSpc>
                <a:spcPct val="150000"/>
              </a:lnSpc>
            </a:pPr>
            <a:r>
              <a:rPr lang="pt-BR" sz="2000" b="1" u="sng" dirty="0">
                <a:latin typeface="Times New Roman" panose="02020603050405020304" pitchFamily="18" charset="0"/>
                <a:cs typeface="Times New Roman" panose="02020603050405020304" pitchFamily="18" charset="0"/>
              </a:rPr>
              <a:t>O STF tem exigido es seguintes requisitos:</a:t>
            </a:r>
          </a:p>
          <a:p>
            <a:pPr algn="just">
              <a:lnSpc>
                <a:spcPct val="150000"/>
              </a:lnSpc>
            </a:pPr>
            <a:r>
              <a:rPr lang="pt-BR" sz="2000" u="sng" dirty="0">
                <a:latin typeface="Times New Roman" panose="02020603050405020304" pitchFamily="18" charset="0"/>
                <a:cs typeface="Times New Roman" panose="02020603050405020304" pitchFamily="18" charset="0"/>
              </a:rPr>
              <a:t>R</a:t>
            </a:r>
            <a:r>
              <a:rPr lang="pt-BR" sz="2000" dirty="0">
                <a:latin typeface="Times New Roman" panose="02020603050405020304" pitchFamily="18" charset="0"/>
                <a:cs typeface="Times New Roman" panose="02020603050405020304" pitchFamily="18" charset="0"/>
              </a:rPr>
              <a:t>eduzido grau de reprovabilidade do comportamento. </a:t>
            </a:r>
          </a:p>
          <a:p>
            <a:pPr algn="just">
              <a:lnSpc>
                <a:spcPct val="150000"/>
              </a:lnSpc>
            </a:pPr>
            <a:r>
              <a:rPr lang="pt-BR" sz="2000" u="sng" dirty="0">
                <a:latin typeface="Times New Roman" panose="02020603050405020304" pitchFamily="18" charset="0"/>
                <a:cs typeface="Times New Roman" panose="02020603050405020304" pitchFamily="18" charset="0"/>
              </a:rPr>
              <a:t>A</a:t>
            </a:r>
            <a:r>
              <a:rPr lang="pt-BR" sz="2000" dirty="0">
                <a:latin typeface="Times New Roman" panose="02020603050405020304" pitchFamily="18" charset="0"/>
                <a:cs typeface="Times New Roman" panose="02020603050405020304" pitchFamily="18" charset="0"/>
              </a:rPr>
              <a:t>usência de periculosidade social da ação. </a:t>
            </a:r>
          </a:p>
          <a:p>
            <a:pPr algn="just">
              <a:lnSpc>
                <a:spcPct val="150000"/>
              </a:lnSpc>
            </a:pPr>
            <a:r>
              <a:rPr lang="pt-BR" sz="2000" u="sng" dirty="0">
                <a:latin typeface="Times New Roman" panose="02020603050405020304" pitchFamily="18" charset="0"/>
                <a:cs typeface="Times New Roman" panose="02020603050405020304" pitchFamily="18" charset="0"/>
              </a:rPr>
              <a:t>I</a:t>
            </a:r>
            <a:r>
              <a:rPr lang="pt-BR" sz="2000" dirty="0">
                <a:latin typeface="Times New Roman" panose="02020603050405020304" pitchFamily="18" charset="0"/>
                <a:cs typeface="Times New Roman" panose="02020603050405020304" pitchFamily="18" charset="0"/>
              </a:rPr>
              <a:t>nexpressiva lesão jurídica. </a:t>
            </a:r>
          </a:p>
          <a:p>
            <a:pPr algn="just">
              <a:lnSpc>
                <a:spcPct val="150000"/>
              </a:lnSpc>
            </a:pPr>
            <a:r>
              <a:rPr lang="pt-BR" sz="2000" u="sng" dirty="0">
                <a:latin typeface="Times New Roman" panose="02020603050405020304" pitchFamily="18" charset="0"/>
                <a:cs typeface="Times New Roman" panose="02020603050405020304" pitchFamily="18" charset="0"/>
              </a:rPr>
              <a:t>O</a:t>
            </a:r>
            <a:r>
              <a:rPr lang="pt-BR" sz="2000" dirty="0">
                <a:latin typeface="Times New Roman" panose="02020603050405020304" pitchFamily="18" charset="0"/>
                <a:cs typeface="Times New Roman" panose="02020603050405020304" pitchFamily="18" charset="0"/>
              </a:rPr>
              <a:t>fensividade mínima da conduta.</a:t>
            </a:r>
          </a:p>
          <a:p>
            <a:pPr algn="just">
              <a:lnSpc>
                <a:spcPct val="150000"/>
              </a:lnSpc>
            </a:pPr>
            <a:r>
              <a:rPr lang="pt-BR" sz="2000" i="0" dirty="0">
                <a:effectLst/>
                <a:latin typeface="Times New Roman" panose="02020603050405020304" pitchFamily="18" charset="0"/>
                <a:cs typeface="Times New Roman" panose="02020603050405020304" pitchFamily="18" charset="0"/>
              </a:rPr>
              <a:t>Mnemônico: RAIO</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“Furto de “cofrinho” contendo R$ 4,80 de uma instituição de combate ao câncer, mediante induzimento de filho de 9 anos. Não se aplica o princípio da insignificância ao furto de bem de inexpressivo valor pecuniário de associação sem fins lucrativos com o induzimento de filho menor a participar do ato” (STJ. 6ª Turma. RHC 93.472- MS, Rel. Min. Maria Thereza de Assis Moura, julgado em 15/03/2018 - Info 622).</a:t>
            </a:r>
            <a:endParaRPr lang="pt-BR" sz="2000" i="0"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130553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604676"/>
          </a:xfrm>
          <a:prstGeom prst="rect">
            <a:avLst/>
          </a:prstGeom>
        </p:spPr>
        <p:txBody>
          <a:bodyPr wrap="square">
            <a:spAutoFit/>
          </a:bodyPr>
          <a:lstStyle/>
          <a:p>
            <a:pPr algn="just">
              <a:lnSpc>
                <a:spcPct val="150000"/>
              </a:lnSpc>
              <a:spcBef>
                <a:spcPts val="0"/>
              </a:spcBef>
            </a:pPr>
            <a:endParaRPr lang="pt-BR" sz="1000" dirty="0"/>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É aplicável o princípio da insignificância ao acusado reincidente?</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O STF e STJ entendem que o histórico criminal do acusado deve ser considerado ao se examinar a aplicabilidade da insignificância. </a:t>
            </a:r>
            <a:r>
              <a:rPr lang="pt-BR" sz="2000" u="sng" dirty="0">
                <a:latin typeface="Times New Roman" panose="02020603050405020304" pitchFamily="18" charset="0"/>
                <a:cs typeface="Times New Roman" panose="02020603050405020304" pitchFamily="18" charset="0"/>
              </a:rPr>
              <a:t>Em regra</a:t>
            </a:r>
            <a:r>
              <a:rPr lang="pt-BR" sz="2000" dirty="0">
                <a:latin typeface="Times New Roman" panose="02020603050405020304" pitchFamily="18" charset="0"/>
                <a:cs typeface="Times New Roman" panose="02020603050405020304" pitchFamily="18" charset="0"/>
              </a:rPr>
              <a:t>, não admitem a insignificância quando o acusado é reincidente ou já responda a outros inquéritos ou ações penais. De igual modo, nega o benefício em situações de furto qualificado. Não se trata, entretanto, de uma vedação absoluta.</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STF: “É possível aplicar o princípio da insignificância para o furto de mercadorias avaliadas em R$ 29,15, mesmo que a subtração tenha ocorrido durante o período de repouso noturno e mesmo que o agente seja reincidente” (2ª Turma. HC 181389 </a:t>
            </a:r>
            <a:r>
              <a:rPr lang="pt-BR" sz="2000" dirty="0" err="1">
                <a:latin typeface="Times New Roman" panose="02020603050405020304" pitchFamily="18" charset="0"/>
                <a:cs typeface="Times New Roman" panose="02020603050405020304" pitchFamily="18" charset="0"/>
              </a:rPr>
              <a:t>AgR</a:t>
            </a:r>
            <a:r>
              <a:rPr lang="pt-BR" sz="2000" dirty="0">
                <a:latin typeface="Times New Roman" panose="02020603050405020304" pitchFamily="18" charset="0"/>
                <a:cs typeface="Times New Roman" panose="02020603050405020304" pitchFamily="18" charset="0"/>
              </a:rPr>
              <a:t>/SP, Rel. Min. Gilmar Mendes, julgado em 14/4/2020 - Info 973).</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80806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75" y="328080"/>
            <a:ext cx="4668266"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graphicFrame>
        <p:nvGraphicFramePr>
          <p:cNvPr id="7" name="Tabela 6">
            <a:extLst>
              <a:ext uri="{FF2B5EF4-FFF2-40B4-BE49-F238E27FC236}">
                <a16:creationId xmlns:a16="http://schemas.microsoft.com/office/drawing/2014/main" id="{FDBDFB3A-BC72-457C-B566-3AAD4D6CD049}"/>
              </a:ext>
            </a:extLst>
          </p:cNvPr>
          <p:cNvGraphicFramePr>
            <a:graphicFrameLocks noGrp="1"/>
          </p:cNvGraphicFramePr>
          <p:nvPr>
            <p:extLst>
              <p:ext uri="{D42A27DB-BD31-4B8C-83A1-F6EECF244321}">
                <p14:modId xmlns:p14="http://schemas.microsoft.com/office/powerpoint/2010/main" val="1226019089"/>
              </p:ext>
            </p:extLst>
          </p:nvPr>
        </p:nvGraphicFramePr>
        <p:xfrm>
          <a:off x="1298917" y="1705441"/>
          <a:ext cx="9594166" cy="4869942"/>
        </p:xfrm>
        <a:graphic>
          <a:graphicData uri="http://schemas.openxmlformats.org/drawingml/2006/table">
            <a:tbl>
              <a:tblPr firstRow="1" firstCol="1" bandRow="1">
                <a:tableStyleId>{5C22544A-7EE6-4342-B048-85BDC9FD1C3A}</a:tableStyleId>
              </a:tblPr>
              <a:tblGrid>
                <a:gridCol w="4797083">
                  <a:extLst>
                    <a:ext uri="{9D8B030D-6E8A-4147-A177-3AD203B41FA5}">
                      <a16:colId xmlns:a16="http://schemas.microsoft.com/office/drawing/2014/main" val="518914194"/>
                    </a:ext>
                  </a:extLst>
                </a:gridCol>
                <a:gridCol w="4797083">
                  <a:extLst>
                    <a:ext uri="{9D8B030D-6E8A-4147-A177-3AD203B41FA5}">
                      <a16:colId xmlns:a16="http://schemas.microsoft.com/office/drawing/2014/main" val="2676468255"/>
                    </a:ext>
                  </a:extLst>
                </a:gridCol>
              </a:tblGrid>
              <a:tr h="357319">
                <a:tc>
                  <a:txBody>
                    <a:bodyPr/>
                    <a:lstStyle/>
                    <a:p>
                      <a:pPr marL="457200" indent="-457200" algn="just">
                        <a:lnSpc>
                          <a:spcPct val="150000"/>
                        </a:lnSpc>
                        <a:spcAft>
                          <a:spcPts val="0"/>
                        </a:spcAft>
                      </a:pPr>
                      <a:r>
                        <a:rPr lang="pt-BR" sz="2200">
                          <a:solidFill>
                            <a:schemeClr val="bg1"/>
                          </a:solidFill>
                          <a:effectLst/>
                          <a:latin typeface="Times New Roman" panose="02020603050405020304" pitchFamily="18" charset="0"/>
                          <a:cs typeface="Times New Roman" panose="02020603050405020304" pitchFamily="18" charset="0"/>
                        </a:rPr>
                        <a:t>Certame</a:t>
                      </a:r>
                      <a:endParaRPr lang="pt-BR" sz="22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Cobrança</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11896367"/>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1- Cespe/Cebraspe – DPE/DF – 2019</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Jurisprudência</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80957205"/>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2- FUNDEP – DPE/MG – 2019</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Lei e jurisprudência </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05050547"/>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3- FCC – DPE/AP – 2017</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Jurisprudência</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87086365"/>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4- VUNESP– DPE/RO – 2017</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Lei</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81730108"/>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5- Cespe/Cebraspe – DPU– 2017</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Jurisprudência</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56701345"/>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6- Cespe/Cebraspe – DPU– 2017</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Lei </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3488255"/>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7- FCC– DPE/ES – 2016</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Jurisprudência</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46606238"/>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8- </a:t>
                      </a:r>
                      <a:r>
                        <a:rPr lang="pt-BR" sz="2200" b="0" dirty="0">
                          <a:solidFill>
                            <a:schemeClr val="tx1"/>
                          </a:solidFill>
                          <a:effectLst/>
                          <a:latin typeface="Times New Roman" panose="02020603050405020304" pitchFamily="18" charset="0"/>
                          <a:cs typeface="Times New Roman" panose="02020603050405020304" pitchFamily="18" charset="0"/>
                        </a:rPr>
                        <a:t>FCC– DPE/BA– 2016</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Lei</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65471291"/>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9- UFMT – DPE/MT – 2016</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Lei </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04951539"/>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10 - </a:t>
                      </a:r>
                      <a:r>
                        <a:rPr lang="pt-BR" sz="2200" b="0" dirty="0">
                          <a:solidFill>
                            <a:schemeClr val="tx1"/>
                          </a:solidFill>
                          <a:effectLst/>
                          <a:latin typeface="Times New Roman" panose="02020603050405020304" pitchFamily="18" charset="0"/>
                          <a:cs typeface="Times New Roman" panose="02020603050405020304" pitchFamily="18" charset="0"/>
                        </a:rPr>
                        <a:t>Cespe/Cebraspe – DPE/RN – 2015</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ea typeface="Calibri" panose="020F0502020204030204" pitchFamily="34" charset="0"/>
                          <a:cs typeface="Times New Roman" panose="02020603050405020304" pitchFamily="18" charset="0"/>
                        </a:rPr>
                        <a:t>Lei e jurisprudência</a:t>
                      </a:r>
                    </a:p>
                  </a:txBody>
                  <a:tcPr marL="68580" marR="68580" marT="0" marB="0"/>
                </a:tc>
                <a:extLst>
                  <a:ext uri="{0D108BD9-81ED-4DB2-BD59-A6C34878D82A}">
                    <a16:rowId xmlns:a16="http://schemas.microsoft.com/office/drawing/2014/main" val="408940721"/>
                  </a:ext>
                </a:extLst>
              </a:tr>
            </a:tbl>
          </a:graphicData>
        </a:graphic>
      </p:graphicFrame>
    </p:spTree>
    <p:extLst>
      <p:ext uri="{BB962C8B-B14F-4D97-AF65-F5344CB8AC3E}">
        <p14:creationId xmlns:p14="http://schemas.microsoft.com/office/powerpoint/2010/main" val="61326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6038641"/>
          </a:xfrm>
          <a:prstGeom prst="rect">
            <a:avLst/>
          </a:prstGeom>
        </p:spPr>
        <p:txBody>
          <a:bodyPr wrap="square">
            <a:spAutoFit/>
          </a:bodyPr>
          <a:lstStyle/>
          <a:p>
            <a:pPr marL="342900" indent="-342900" algn="just">
              <a:lnSpc>
                <a:spcPct val="150000"/>
              </a:lnSpc>
              <a:spcBef>
                <a:spcPts val="0"/>
              </a:spcBef>
              <a:buFontTx/>
              <a:buChar char="-"/>
            </a:pPr>
            <a:r>
              <a:rPr lang="pt-BR" sz="2000" dirty="0">
                <a:latin typeface="Times New Roman" panose="02020603050405020304" pitchFamily="18" charset="0"/>
                <a:cs typeface="Times New Roman" panose="02020603050405020304" pitchFamily="18" charset="0"/>
              </a:rPr>
              <a:t>Diferença ente o furto insignificante e o furto de pequeno valor: No furto insignificante, haverá exclusão do crime, pois o magistrado irá absolver o réu por atipicidade. No furto de pequeno valor, restará caracterizado o furto privilegiado, se o criminoso por primário. Nesse caso, o magistrado poderá substituir a pena de reclusão pela de detenção, diminuí-la de 1/3 a 2/3, ou aplicar somente a pena de multa. </a:t>
            </a:r>
          </a:p>
          <a:p>
            <a:pPr marL="342900" indent="-342900" algn="just">
              <a:lnSpc>
                <a:spcPct val="150000"/>
              </a:lnSpc>
              <a:spcBef>
                <a:spcPts val="0"/>
              </a:spcBef>
              <a:buFontTx/>
              <a:buChar char="-"/>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spcBef>
                <a:spcPts val="0"/>
              </a:spcBef>
              <a:buFontTx/>
              <a:buChar char="-"/>
            </a:pPr>
            <a:r>
              <a:rPr lang="pt-BR" sz="2000" dirty="0">
                <a:latin typeface="Times New Roman" panose="02020603050405020304" pitchFamily="18" charset="0"/>
                <a:cs typeface="Times New Roman" panose="02020603050405020304" pitchFamily="18" charset="0"/>
              </a:rPr>
              <a:t>Jurisprudência em Teses do STJ. Edição 47. Tese 09: Para efeito da aplicação do princípio da bagatela, é imprescindível a distinção entre valor insignificante e pequeno valor, uma vez que o primeiro exclui o crime e o segundo pode caracterizar o furto privilegiado.</a:t>
            </a:r>
          </a:p>
          <a:p>
            <a:pPr marL="342900" indent="-342900" algn="just">
              <a:lnSpc>
                <a:spcPct val="150000"/>
              </a:lnSpc>
              <a:spcBef>
                <a:spcPts val="0"/>
              </a:spcBef>
              <a:buFontTx/>
              <a:buChar char="-"/>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spcBef>
                <a:spcPts val="0"/>
              </a:spcBef>
              <a:buFontTx/>
              <a:buChar char="-"/>
            </a:pPr>
            <a:r>
              <a:rPr lang="pt-BR" sz="2000" dirty="0">
                <a:latin typeface="Times New Roman" panose="02020603050405020304" pitchFamily="18" charset="0"/>
                <a:cs typeface="Times New Roman" panose="02020603050405020304" pitchFamily="18" charset="0"/>
              </a:rPr>
              <a:t>Jurisprudência em Teses do STJ. Edição 47. Tese 14: A lesão jurídica resultante do crime de furto não pode ser considerada insignificante quando o valor dos bens subtraídos perfaz mais de 10% do salário mínimo vigente à época dos fatos.</a:t>
            </a:r>
          </a:p>
          <a:p>
            <a:pPr marL="342900" indent="-342900" algn="just">
              <a:lnSpc>
                <a:spcPct val="150000"/>
              </a:lnSpc>
              <a:spcBef>
                <a:spcPts val="0"/>
              </a:spcBef>
              <a:buFontTx/>
              <a:buChar char="-"/>
            </a:pP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470408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6038641"/>
          </a:xfrm>
          <a:prstGeom prst="rect">
            <a:avLst/>
          </a:prstGeom>
        </p:spPr>
        <p:txBody>
          <a:bodyPr wrap="square">
            <a:spAutoFit/>
          </a:bodyPr>
          <a:lstStyle/>
          <a:p>
            <a:pPr marL="342900" indent="-342900" algn="just">
              <a:lnSpc>
                <a:spcPct val="150000"/>
              </a:lnSpc>
              <a:spcBef>
                <a:spcPts val="0"/>
              </a:spcBef>
              <a:buFontTx/>
              <a:buChar char="-"/>
            </a:pPr>
            <a:r>
              <a:rPr lang="pt-BR" sz="2000" dirty="0">
                <a:latin typeface="Times New Roman" panose="02020603050405020304" pitchFamily="18" charset="0"/>
                <a:cs typeface="Times New Roman" panose="02020603050405020304" pitchFamily="18" charset="0"/>
              </a:rPr>
              <a:t>Jurisprudência em Teses do STJ. Edição 47. Tese 11: Para a caracterização do furto privilegiado, além da primariedade do réu, o valor do bem subtraído não deve exceder à importância correspondente ao salário mínimo vigente à época dos fatos.</a:t>
            </a:r>
          </a:p>
          <a:p>
            <a:pPr marL="342900" indent="-342900" algn="just">
              <a:lnSpc>
                <a:spcPct val="150000"/>
              </a:lnSpc>
              <a:spcBef>
                <a:spcPts val="0"/>
              </a:spcBef>
              <a:buFontTx/>
              <a:buChar char="-"/>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rgbClr val="0070C0"/>
                </a:solidFill>
                <a:latin typeface="Times New Roman" panose="02020603050405020304" pitchFamily="18" charset="0"/>
                <a:cs typeface="Times New Roman" panose="02020603050405020304" pitchFamily="18" charset="0"/>
              </a:rPr>
              <a:t>10) Crime impossível:</a:t>
            </a:r>
            <a:r>
              <a:rPr lang="pt-BR" sz="2000" dirty="0">
                <a:latin typeface="Times New Roman" panose="02020603050405020304" pitchFamily="18" charset="0"/>
                <a:cs typeface="Times New Roman" panose="02020603050405020304" pitchFamily="18" charset="0"/>
              </a:rPr>
              <a:t> Apenas se, no caso concreto, ficar demonstrada a absoluta ineficácia do meio empregado pelo agente ficará afastado o crime.</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A jurisprudência entende que a existência de sistema de vigilância, por si só, não torna o crime impossível.</a:t>
            </a:r>
          </a:p>
          <a:p>
            <a:pPr algn="just">
              <a:lnSpc>
                <a:spcPct val="150000"/>
              </a:lnSpc>
              <a:spcBef>
                <a:spcPts val="0"/>
              </a:spcBef>
            </a:pPr>
            <a:r>
              <a:rPr lang="pt-BR" sz="2000" b="1" dirty="0">
                <a:latin typeface="Times New Roman" panose="02020603050405020304" pitchFamily="18" charset="0"/>
                <a:cs typeface="Times New Roman" panose="02020603050405020304" pitchFamily="18" charset="0"/>
              </a:rPr>
              <a:t>Súmula 567 do STJ: </a:t>
            </a:r>
            <a:r>
              <a:rPr lang="pt-BR" sz="2000" dirty="0">
                <a:latin typeface="Times New Roman" panose="02020603050405020304" pitchFamily="18" charset="0"/>
                <a:cs typeface="Times New Roman" panose="02020603050405020304" pitchFamily="18" charset="0"/>
              </a:rPr>
              <a:t>Sistema de vigilância realizado por monitoramento eletrônico ou por existência de segurança no interior de estabelecimento comercial, por si só, não torna impossível a configuração do crime de furto. </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Por outro lado, como fica a situação do agente que coloca a mão no bolso da vítima para subtrair a certeira, mas nada encontra?</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295450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11228" y="1244785"/>
            <a:ext cx="11741834" cy="6731138"/>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marL="457200" indent="-457200" algn="just">
              <a:lnSpc>
                <a:spcPct val="150000"/>
              </a:lnSpc>
              <a:spcBef>
                <a:spcPts val="0"/>
              </a:spcBef>
              <a:buAutoNum type="alphaLcParenR"/>
            </a:pPr>
            <a:r>
              <a:rPr lang="pt-BR" sz="2000" dirty="0">
                <a:latin typeface="Times New Roman" panose="02020603050405020304" pitchFamily="18" charset="0"/>
                <a:cs typeface="Times New Roman" panose="02020603050405020304" pitchFamily="18" charset="0"/>
              </a:rPr>
              <a:t>A vítima não traz consigo qualquer objeto: não há furto. Crime impossível, pois inexistente o objeto material (impropriedade absoluta do objeto). Há quem entenda que há tentativa de furto, pois a ausência do objeto material é episódica, acidental (Fragoso). </a:t>
            </a:r>
          </a:p>
          <a:p>
            <a:pPr marL="457200" indent="-457200" algn="just">
              <a:lnSpc>
                <a:spcPct val="150000"/>
              </a:lnSpc>
              <a:spcBef>
                <a:spcPts val="0"/>
              </a:spcBef>
              <a:buAutoNum type="alphaLcParenR"/>
            </a:pPr>
            <a:r>
              <a:rPr lang="pt-BR" sz="2000" dirty="0">
                <a:latin typeface="Times New Roman" panose="02020603050405020304" pitchFamily="18" charset="0"/>
                <a:cs typeface="Times New Roman" panose="02020603050405020304" pitchFamily="18" charset="0"/>
              </a:rPr>
              <a:t>A vítima traz a carteira no outro bolso: há tentativa de furto. O objeto material existe, não ocorrendo a subtração por circunstâncias alheias à vontade do agente (impropriedade relava do objeto).</a:t>
            </a:r>
          </a:p>
          <a:p>
            <a:pPr marL="457200" indent="-457200" algn="just">
              <a:lnSpc>
                <a:spcPct val="150000"/>
              </a:lnSpc>
              <a:spcBef>
                <a:spcPts val="0"/>
              </a:spcBef>
              <a:buAutoNum type="alphaLcParenR"/>
            </a:pPr>
            <a:endParaRPr lang="pt-BR" sz="20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chemeClr val="accent2">
                    <a:lumMod val="75000"/>
                  </a:schemeClr>
                </a:solidFill>
                <a:latin typeface="Times New Roman" panose="02020603050405020304" pitchFamily="18" charset="0"/>
                <a:cs typeface="Times New Roman" panose="02020603050405020304" pitchFamily="18" charset="0"/>
              </a:rPr>
              <a:t>FURTO MAJORADO PELO REPOUSO NOTURNO:</a:t>
            </a:r>
          </a:p>
          <a:p>
            <a:pPr algn="just">
              <a:lnSpc>
                <a:spcPct val="150000"/>
              </a:lnSpc>
              <a:spcBef>
                <a:spcPts val="0"/>
              </a:spcBef>
            </a:pPr>
            <a:endParaRPr lang="pt-BR" sz="2000" b="1" dirty="0">
              <a:solidFill>
                <a:schemeClr val="accent2">
                  <a:lumMod val="75000"/>
                </a:schemeClr>
              </a:solidFill>
              <a:latin typeface="Times New Roman" panose="02020603050405020304" pitchFamily="18" charset="0"/>
              <a:cs typeface="Times New Roman" panose="02020603050405020304" pitchFamily="18" charset="0"/>
            </a:endParaRPr>
          </a:p>
          <a:p>
            <a:pPr marL="457200" indent="-457200" algn="just">
              <a:lnSpc>
                <a:spcPct val="150000"/>
              </a:lnSpc>
              <a:spcBef>
                <a:spcPts val="0"/>
              </a:spcBef>
              <a:buAutoNum type="arabicParenR"/>
            </a:pPr>
            <a:r>
              <a:rPr lang="pt-BR" sz="2000" b="1" dirty="0">
                <a:solidFill>
                  <a:schemeClr val="accent1"/>
                </a:solidFill>
                <a:latin typeface="Times New Roman" panose="02020603050405020304" pitchFamily="18" charset="0"/>
                <a:cs typeface="Times New Roman" panose="02020603050405020304" pitchFamily="18" charset="0"/>
              </a:rPr>
              <a:t>Dispositivo legal:</a:t>
            </a:r>
          </a:p>
          <a:p>
            <a:pPr marL="442913" algn="just">
              <a:lnSpc>
                <a:spcPct val="150000"/>
              </a:lnSpc>
              <a:spcBef>
                <a:spcPts val="0"/>
              </a:spcBef>
            </a:pPr>
            <a:r>
              <a:rPr lang="pt-BR" sz="2000" dirty="0">
                <a:latin typeface="Times New Roman" panose="02020603050405020304" pitchFamily="18" charset="0"/>
                <a:cs typeface="Times New Roman" panose="02020603050405020304" pitchFamily="18" charset="0"/>
              </a:rPr>
              <a:t>Art. 155 (...)</a:t>
            </a:r>
          </a:p>
          <a:p>
            <a:pPr marL="442913" algn="just">
              <a:lnSpc>
                <a:spcPct val="150000"/>
              </a:lnSpc>
              <a:spcBef>
                <a:spcPts val="0"/>
              </a:spcBef>
            </a:pPr>
            <a:r>
              <a:rPr lang="pt-BR" sz="2000" dirty="0">
                <a:latin typeface="Times New Roman" panose="02020603050405020304" pitchFamily="18" charset="0"/>
                <a:cs typeface="Times New Roman" panose="02020603050405020304" pitchFamily="18" charset="0"/>
              </a:rPr>
              <a:t>§ 1º - A pena aumenta-se de um terço, se o crime é praticado durante o repouso noturno.</a:t>
            </a:r>
            <a:endParaRPr lang="pt-BR" sz="2000" b="1" dirty="0">
              <a:latin typeface="Times New Roman" panose="02020603050405020304" pitchFamily="18" charset="0"/>
              <a:cs typeface="Times New Roman" panose="02020603050405020304" pitchFamily="18" charset="0"/>
            </a:endParaRPr>
          </a:p>
          <a:p>
            <a:pPr marL="457200" indent="-457200" algn="just">
              <a:lnSpc>
                <a:spcPct val="150000"/>
              </a:lnSpc>
              <a:spcBef>
                <a:spcPts val="0"/>
              </a:spcBef>
              <a:buAutoNum type="arabicParenR"/>
            </a:pPr>
            <a:endParaRPr lang="pt-BR" sz="2000" b="1" dirty="0">
              <a:latin typeface="Times New Roman" panose="02020603050405020304" pitchFamily="18" charset="0"/>
              <a:cs typeface="Times New Roman" panose="02020603050405020304" pitchFamily="18" charset="0"/>
            </a:endParaRPr>
          </a:p>
          <a:p>
            <a:pPr algn="just">
              <a:lnSpc>
                <a:spcPct val="150000"/>
              </a:lnSpc>
              <a:spcBef>
                <a:spcPts val="0"/>
              </a:spcBef>
            </a:pPr>
            <a:endParaRPr lang="pt-BR" sz="2000" b="1" dirty="0">
              <a:solidFill>
                <a:schemeClr val="accent2">
                  <a:lumMod val="75000"/>
                </a:schemeClr>
              </a:solidFill>
              <a:latin typeface="Times New Roman" panose="02020603050405020304" pitchFamily="18" charset="0"/>
              <a:cs typeface="Times New Roman" panose="02020603050405020304" pitchFamily="18" charset="0"/>
            </a:endParaRPr>
          </a:p>
          <a:p>
            <a:pPr algn="just">
              <a:lnSpc>
                <a:spcPct val="150000"/>
              </a:lnSpc>
              <a:spcBef>
                <a:spcPts val="0"/>
              </a:spcBef>
            </a:pPr>
            <a:endParaRPr lang="pt-BR" sz="2000" b="1" dirty="0">
              <a:solidFill>
                <a:schemeClr val="accent2">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552615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346144"/>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chemeClr val="accent1"/>
                </a:solidFill>
                <a:latin typeface="Times New Roman" panose="02020603050405020304" pitchFamily="18" charset="0"/>
                <a:cs typeface="Times New Roman" panose="02020603050405020304" pitchFamily="18" charset="0"/>
              </a:rPr>
              <a:t>2) Repouso noturno:</a:t>
            </a:r>
            <a:r>
              <a:rPr lang="pt-BR" sz="2000" dirty="0">
                <a:latin typeface="Times New Roman" panose="02020603050405020304" pitchFamily="18" charset="0"/>
                <a:cs typeface="Times New Roman" panose="02020603050405020304" pitchFamily="18" charset="0"/>
              </a:rPr>
              <a:t> Medeia o período em que as pessoas em determinada cidade ou local costumeiramente se recolhem e, posteriormente, despertam para a vida cotidiana. </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chemeClr val="accent1"/>
                </a:solidFill>
                <a:latin typeface="Times New Roman" panose="02020603050405020304" pitchFamily="18" charset="0"/>
                <a:cs typeface="Times New Roman" panose="02020603050405020304" pitchFamily="18" charset="0"/>
              </a:rPr>
              <a:t>3) Fundamento da causa de aumento: </a:t>
            </a:r>
            <a:r>
              <a:rPr lang="pt-BR" sz="2000" dirty="0">
                <a:latin typeface="Times New Roman" panose="02020603050405020304" pitchFamily="18" charset="0"/>
                <a:cs typeface="Times New Roman" panose="02020603050405020304" pitchFamily="18" charset="0"/>
              </a:rPr>
              <a:t>maior precariedade da vigilância (da própria vítima ou de terceiros). </a:t>
            </a:r>
          </a:p>
          <a:p>
            <a:pPr marL="342900" indent="-342900" algn="just">
              <a:lnSpc>
                <a:spcPct val="150000"/>
              </a:lnSpc>
              <a:spcBef>
                <a:spcPts val="0"/>
              </a:spcBef>
              <a:buFontTx/>
              <a:buChar char="-"/>
            </a:pPr>
            <a:r>
              <a:rPr lang="pt-BR" sz="2000" dirty="0">
                <a:latin typeface="Times New Roman" panose="02020603050405020304" pitchFamily="18" charset="0"/>
                <a:cs typeface="Times New Roman" panose="02020603050405020304" pitchFamily="18" charset="0"/>
              </a:rPr>
              <a:t>O STJ já decidiu que a causa de aumento abrange residências, estabelecimentos comerciais e veículos, mesmo que residência desabitada ou vítima acordada (</a:t>
            </a:r>
            <a:r>
              <a:rPr lang="pt-BR" sz="2000" dirty="0" err="1">
                <a:latin typeface="Times New Roman" panose="02020603050405020304" pitchFamily="18" charset="0"/>
                <a:cs typeface="Times New Roman" panose="02020603050405020304" pitchFamily="18" charset="0"/>
              </a:rPr>
              <a:t>AgRg</a:t>
            </a:r>
            <a:r>
              <a:rPr lang="pt-BR" sz="2000" dirty="0">
                <a:latin typeface="Times New Roman" panose="02020603050405020304" pitchFamily="18" charset="0"/>
                <a:cs typeface="Times New Roman" panose="02020603050405020304" pitchFamily="18" charset="0"/>
              </a:rPr>
              <a:t> no </a:t>
            </a:r>
            <a:r>
              <a:rPr lang="pt-BR" sz="2000" dirty="0" err="1">
                <a:latin typeface="Times New Roman" panose="02020603050405020304" pitchFamily="18" charset="0"/>
                <a:cs typeface="Times New Roman" panose="02020603050405020304" pitchFamily="18" charset="0"/>
              </a:rPr>
              <a:t>Resp</a:t>
            </a:r>
            <a:r>
              <a:rPr lang="pt-BR" sz="2000" dirty="0">
                <a:latin typeface="Times New Roman" panose="02020603050405020304" pitchFamily="18" charset="0"/>
                <a:cs typeface="Times New Roman" panose="02020603050405020304" pitchFamily="18" charset="0"/>
              </a:rPr>
              <a:t> 1251465/MG e HC 191300/MG).</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spcBef>
                <a:spcPts val="0"/>
              </a:spcBef>
              <a:buFontTx/>
              <a:buChar char="-"/>
            </a:pPr>
            <a:r>
              <a:rPr lang="pt-BR" sz="2000" dirty="0">
                <a:latin typeface="Times New Roman" panose="02020603050405020304" pitchFamily="18" charset="0"/>
                <a:cs typeface="Times New Roman" panose="02020603050405020304" pitchFamily="18" charset="0"/>
              </a:rPr>
              <a:t>E se o repouso noturno não contribui para a prática do delito?</a:t>
            </a:r>
          </a:p>
          <a:p>
            <a:pPr marL="360363" algn="just">
              <a:lnSpc>
                <a:spcPct val="150000"/>
              </a:lnSpc>
              <a:spcBef>
                <a:spcPts val="0"/>
              </a:spcBef>
            </a:pPr>
            <a:r>
              <a:rPr lang="pt-BR" sz="2000" dirty="0">
                <a:latin typeface="Times New Roman" panose="02020603050405020304" pitchFamily="18" charset="0"/>
                <a:cs typeface="Times New Roman" panose="02020603050405020304" pitchFamily="18" charset="0"/>
              </a:rPr>
              <a:t>STJ: HABEAS CORPUS. FURTO. REPOUSO NOTURNO. DELITO PRATICADO EM VIA PÚBLICA. DIMINUIÇÃO DA VIGILÂNCIA DA VÍTIMA. AUSÊNCIA. EXISTÊNCIA DE OUTRAS PESSOAS NO LOCAL. CAUSA DE AUMENTO NÃO CONFIGURADA.</a:t>
            </a:r>
            <a:endParaRPr lang="pt-BR" sz="2000" b="1" dirty="0">
              <a:solidFill>
                <a:schemeClr val="accent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094160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346144"/>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1. Com inclusão da causa de aumento prevista no art. 155, § 1º, do Código Penal, quis o legislador punir mais severamente o agente que se utiliza da diminuição da vigilância, própria do período de repouso noturno, no intuito de facilitar a prática ou ocultação da empreitada criminosa. 2. Se, embora o furto tenha ocorrido durante a noite, tal circunstância não contribuiu para a sua prática ou a ocultação, especialmente porque não havia diminuição da vigilância da vítima em relação à </a:t>
            </a:r>
            <a:r>
              <a:rPr lang="pt-BR" sz="2000" i="1" dirty="0">
                <a:latin typeface="Times New Roman" panose="02020603050405020304" pitchFamily="18" charset="0"/>
                <a:cs typeface="Times New Roman" panose="02020603050405020304" pitchFamily="18" charset="0"/>
              </a:rPr>
              <a:t>res furtiva</a:t>
            </a:r>
            <a:r>
              <a:rPr lang="pt-BR" sz="2000" dirty="0">
                <a:latin typeface="Times New Roman" panose="02020603050405020304" pitchFamily="18" charset="0"/>
                <a:cs typeface="Times New Roman" panose="02020603050405020304" pitchFamily="18" charset="0"/>
              </a:rPr>
              <a:t>, não é cabível a aplicação da causa de aumento do furto noturno. 3. Hipótese em que o furto ocorreu em via pública, não havia diminuição da vigilância sobre a </a:t>
            </a:r>
            <a:r>
              <a:rPr lang="pt-BR" sz="2000" i="1" dirty="0">
                <a:latin typeface="Times New Roman" panose="02020603050405020304" pitchFamily="18" charset="0"/>
                <a:cs typeface="Times New Roman" panose="02020603050405020304" pitchFamily="18" charset="0"/>
              </a:rPr>
              <a:t>res furtiva </a:t>
            </a:r>
            <a:r>
              <a:rPr lang="pt-BR" sz="2000" dirty="0">
                <a:latin typeface="Times New Roman" panose="02020603050405020304" pitchFamily="18" charset="0"/>
                <a:cs typeface="Times New Roman" panose="02020603050405020304" pitchFamily="18" charset="0"/>
              </a:rPr>
              <a:t>que, no caso, era o relógio que estava no pulso da vítima e, ainda, segundo consta dos autos, não estava configurada a situação de repouso pois, em razão de acidente automobilístico envolvendo aquele que viria a ser o autor do furto e a vítima, havia um agrupamento de pessoas no local. 4. Ordem concedida, para afastar a causa de aumento do repouso noturno e, em consequência, reduzir a pena referente ao furto para 1 (um) ano e 6 (seis) meses de reclusão e 15 (quinze) dias-multa (HC 116432 / RJ, Rel. Min. Laurita Vaz, 5ª T. j. 01/06/2010, </a:t>
            </a:r>
            <a:r>
              <a:rPr lang="pt-BR" sz="2000" dirty="0" err="1">
                <a:latin typeface="Times New Roman" panose="02020603050405020304" pitchFamily="18" charset="0"/>
                <a:cs typeface="Times New Roman" panose="02020603050405020304" pitchFamily="18" charset="0"/>
              </a:rPr>
              <a:t>v.u</a:t>
            </a:r>
            <a:r>
              <a:rPr lang="pt-BR" sz="20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756129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4884479"/>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Em sentido contrário, aduzindo que a causa de aumento exige que o crime seja praticado em casa habitada e com a vítima repousando, temos a posição de Bitencourt e Fragoso. </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spcBef>
                <a:spcPts val="0"/>
              </a:spcBef>
              <a:buFontTx/>
              <a:buChar char="-"/>
            </a:pPr>
            <a:r>
              <a:rPr lang="pt-BR" sz="2000" dirty="0">
                <a:latin typeface="Times New Roman" panose="02020603050405020304" pitchFamily="18" charset="0"/>
                <a:cs typeface="Times New Roman" panose="02020603050405020304" pitchFamily="18" charset="0"/>
              </a:rPr>
              <a:t>Incide a causa de aumento do repouso noturno nas hipóteses de furto qualificado? </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Sim, inexiste qualquer vedação.</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STJ: “A causa de aumento prevista no § 1.° do art. 155 do Código Penal, que se refere à prática do crime durante o repouso noturno - em que há maior possibilidade de êxito na empreitada criminosa em razão da menor vigilância do bem, mais vulnerável à subtração -, é aplicável tanto na forma simples como na qualificada do delito de furto” (</a:t>
            </a:r>
            <a:r>
              <a:rPr lang="pt-BR" sz="2000" dirty="0" err="1">
                <a:latin typeface="Times New Roman" panose="02020603050405020304" pitchFamily="18" charset="0"/>
                <a:cs typeface="Times New Roman" panose="02020603050405020304" pitchFamily="18" charset="0"/>
              </a:rPr>
              <a:t>REsp</a:t>
            </a:r>
            <a:r>
              <a:rPr lang="pt-BR" sz="2000" dirty="0">
                <a:latin typeface="Times New Roman" panose="02020603050405020304" pitchFamily="18" charset="0"/>
                <a:cs typeface="Times New Roman" panose="02020603050405020304" pitchFamily="18" charset="0"/>
              </a:rPr>
              <a:t> 1647539 / SP, Rel. Min. </a:t>
            </a:r>
            <a:r>
              <a:rPr lang="pt-BR" sz="2000" dirty="0" err="1">
                <a:latin typeface="Times New Roman" panose="02020603050405020304" pitchFamily="18" charset="0"/>
                <a:cs typeface="Times New Roman" panose="02020603050405020304" pitchFamily="18" charset="0"/>
              </a:rPr>
              <a:t>Nefi</a:t>
            </a:r>
            <a:r>
              <a:rPr lang="pt-BR" sz="2000" dirty="0">
                <a:latin typeface="Times New Roman" panose="02020603050405020304" pitchFamily="18" charset="0"/>
                <a:cs typeface="Times New Roman" panose="02020603050405020304" pitchFamily="18" charset="0"/>
              </a:rPr>
              <a:t> Cordeiro, 6ª T., j. 21/11/2017, </a:t>
            </a:r>
            <a:r>
              <a:rPr lang="pt-BR" sz="2000" dirty="0" err="1">
                <a:latin typeface="Times New Roman" panose="02020603050405020304" pitchFamily="18" charset="0"/>
                <a:cs typeface="Times New Roman" panose="02020603050405020304" pitchFamily="18" charset="0"/>
              </a:rPr>
              <a:t>v.u</a:t>
            </a:r>
            <a:r>
              <a:rPr lang="pt-BR" sz="20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4477520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346144"/>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chemeClr val="accent2">
                    <a:lumMod val="75000"/>
                  </a:schemeClr>
                </a:solidFill>
                <a:latin typeface="Times New Roman" panose="02020603050405020304" pitchFamily="18" charset="0"/>
                <a:cs typeface="Times New Roman" panose="02020603050405020304" pitchFamily="18" charset="0"/>
              </a:rPr>
              <a:t>FURTO PRIVILEGIADO:</a:t>
            </a:r>
          </a:p>
          <a:p>
            <a:pPr algn="just">
              <a:lnSpc>
                <a:spcPct val="150000"/>
              </a:lnSpc>
              <a:spcBef>
                <a:spcPts val="0"/>
              </a:spcBef>
            </a:pPr>
            <a:endParaRPr lang="pt-BR" sz="1000" b="1" dirty="0">
              <a:solidFill>
                <a:schemeClr val="accent2">
                  <a:lumMod val="75000"/>
                </a:schemeClr>
              </a:solidFill>
              <a:latin typeface="Times New Roman" panose="02020603050405020304" pitchFamily="18" charset="0"/>
              <a:cs typeface="Times New Roman" panose="02020603050405020304" pitchFamily="18" charset="0"/>
            </a:endParaRPr>
          </a:p>
          <a:p>
            <a:pPr marL="457200" indent="-457200" algn="just">
              <a:lnSpc>
                <a:spcPct val="150000"/>
              </a:lnSpc>
              <a:spcBef>
                <a:spcPts val="0"/>
              </a:spcBef>
              <a:buAutoNum type="arabicParenR"/>
            </a:pPr>
            <a:r>
              <a:rPr lang="pt-BR" sz="2000" b="1" dirty="0">
                <a:solidFill>
                  <a:schemeClr val="accent1"/>
                </a:solidFill>
                <a:latin typeface="Times New Roman" panose="02020603050405020304" pitchFamily="18" charset="0"/>
                <a:cs typeface="Times New Roman" panose="02020603050405020304" pitchFamily="18" charset="0"/>
              </a:rPr>
              <a:t>Dispositivo legal:</a:t>
            </a:r>
          </a:p>
          <a:p>
            <a:pPr marL="442913" algn="just">
              <a:lnSpc>
                <a:spcPct val="150000"/>
              </a:lnSpc>
              <a:spcBef>
                <a:spcPts val="0"/>
              </a:spcBef>
            </a:pPr>
            <a:r>
              <a:rPr lang="pt-BR" sz="2000" dirty="0">
                <a:latin typeface="Times New Roman" panose="02020603050405020304" pitchFamily="18" charset="0"/>
                <a:cs typeface="Times New Roman" panose="02020603050405020304" pitchFamily="18" charset="0"/>
              </a:rPr>
              <a:t>Art. 155 (...)</a:t>
            </a:r>
          </a:p>
          <a:p>
            <a:pPr marL="442913" algn="just">
              <a:lnSpc>
                <a:spcPct val="150000"/>
              </a:lnSpc>
              <a:spcBef>
                <a:spcPts val="0"/>
              </a:spcBef>
            </a:pPr>
            <a:r>
              <a:rPr lang="pt-BR" sz="2000" dirty="0">
                <a:latin typeface="Times New Roman" panose="02020603050405020304" pitchFamily="18" charset="0"/>
                <a:cs typeface="Times New Roman" panose="02020603050405020304" pitchFamily="18" charset="0"/>
              </a:rPr>
              <a:t>§ 2º - Se o criminoso é primário, e é de pequeno valor a coisa furtada, o juiz pode substituir a pena de reclusão pela de detenção, diminuí-la de um a dois terços, ou aplicar somente a pena de multa.</a:t>
            </a:r>
          </a:p>
          <a:p>
            <a:pPr algn="just">
              <a:lnSpc>
                <a:spcPct val="150000"/>
              </a:lnSpc>
              <a:spcBef>
                <a:spcPts val="0"/>
              </a:spcBef>
            </a:pPr>
            <a:endParaRPr lang="pt-BR" sz="1000" b="1" dirty="0">
              <a:solidFill>
                <a:schemeClr val="accent1"/>
              </a:solidFill>
              <a:latin typeface="Times New Roman" panose="02020603050405020304" pitchFamily="18" charset="0"/>
              <a:cs typeface="Times New Roman" panose="02020603050405020304" pitchFamily="18" charset="0"/>
            </a:endParaRPr>
          </a:p>
          <a:p>
            <a:pPr marL="442913" indent="-442913" algn="just">
              <a:lnSpc>
                <a:spcPct val="150000"/>
              </a:lnSpc>
              <a:spcBef>
                <a:spcPts val="0"/>
              </a:spcBef>
            </a:pPr>
            <a:r>
              <a:rPr lang="pt-BR" sz="2000" b="1" dirty="0">
                <a:solidFill>
                  <a:schemeClr val="accent1"/>
                </a:solidFill>
                <a:latin typeface="Times New Roman" panose="02020603050405020304" pitchFamily="18" charset="0"/>
                <a:cs typeface="Times New Roman" panose="02020603050405020304" pitchFamily="18" charset="0"/>
              </a:rPr>
              <a:t>2)    Requisitos</a:t>
            </a:r>
            <a:r>
              <a:rPr lang="pt-BR" sz="2000" dirty="0">
                <a:latin typeface="Times New Roman" panose="02020603050405020304" pitchFamily="18" charset="0"/>
                <a:cs typeface="Times New Roman" panose="02020603050405020304" pitchFamily="18" charset="0"/>
              </a:rPr>
              <a:t>: Primário + Pequeno valor da coisa: </a:t>
            </a:r>
          </a:p>
          <a:p>
            <a:pPr marL="457200" indent="-457200" algn="just">
              <a:lnSpc>
                <a:spcPct val="150000"/>
              </a:lnSpc>
              <a:spcBef>
                <a:spcPts val="0"/>
              </a:spcBef>
              <a:buAutoNum type="alphaLcParenR"/>
            </a:pPr>
            <a:r>
              <a:rPr lang="pt-BR" sz="2000" dirty="0">
                <a:latin typeface="Times New Roman" panose="02020603050405020304" pitchFamily="18" charset="0"/>
                <a:cs typeface="Times New Roman" panose="02020603050405020304" pitchFamily="18" charset="0"/>
              </a:rPr>
              <a:t>Criminoso Primário: Primário é o não reincidente. Portanto, pela letra da lei, o acusado primário, mas portador de maus antecedentes, poderia receber o beneficio. Porém, a jurisprudência nega. </a:t>
            </a:r>
          </a:p>
          <a:p>
            <a:pPr marL="457200" indent="-457200" algn="just">
              <a:lnSpc>
                <a:spcPct val="150000"/>
              </a:lnSpc>
              <a:spcBef>
                <a:spcPts val="0"/>
              </a:spcBef>
              <a:buAutoNum type="alphaLcParenR"/>
            </a:pPr>
            <a:r>
              <a:rPr lang="pt-BR" sz="2000" dirty="0">
                <a:latin typeface="Times New Roman" panose="02020603050405020304" pitchFamily="18" charset="0"/>
                <a:cs typeface="Times New Roman" panose="02020603050405020304" pitchFamily="18" charset="0"/>
              </a:rPr>
              <a:t>Pequeno valor da coisa subtraída: A jurisprudência se firmou no sentido de que pequeno valor é aquele não superior a 1 salário-mínimo ao tempo do crime. </a:t>
            </a:r>
            <a:endParaRPr lang="pt-BR" sz="2000" b="1" dirty="0">
              <a:solidFill>
                <a:schemeClr val="accent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11753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11228" y="1244785"/>
            <a:ext cx="11741834" cy="5346144"/>
          </a:xfrm>
          <a:prstGeom prst="rect">
            <a:avLst/>
          </a:prstGeom>
        </p:spPr>
        <p:txBody>
          <a:bodyPr wrap="square">
            <a:spAutoFit/>
          </a:bodyPr>
          <a:lstStyle/>
          <a:p>
            <a:pPr algn="just">
              <a:lnSpc>
                <a:spcPct val="150000"/>
              </a:lnSpc>
              <a:spcBef>
                <a:spcPts val="0"/>
              </a:spcBef>
            </a:pPr>
            <a:endParaRPr lang="pt-BR" sz="10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Obs. É necessária a restituição do bem à vítima?</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Jurisprudência em Teses do STJ. Edição 47. Tese 08: Para reconhecimento do crime de furto privilegiado é indiferente que o bem furtado tenha sido restituído à vítima, pois o critério legal para o reconhecimento do privilégio é somente o pequeno valor da coisa subtraída.</a:t>
            </a:r>
            <a:r>
              <a:rPr lang="pt-BR" sz="2000" dirty="0">
                <a:solidFill>
                  <a:schemeClr val="accent1"/>
                </a:solidFill>
                <a:latin typeface="Times New Roman" panose="02020603050405020304" pitchFamily="18" charset="0"/>
                <a:cs typeface="Times New Roman" panose="02020603050405020304" pitchFamily="18" charset="0"/>
              </a:rPr>
              <a:t> </a:t>
            </a:r>
          </a:p>
          <a:p>
            <a:pPr algn="just">
              <a:lnSpc>
                <a:spcPct val="150000"/>
              </a:lnSpc>
              <a:spcBef>
                <a:spcPts val="0"/>
              </a:spcBef>
            </a:pPr>
            <a:endParaRPr lang="pt-BR" sz="1000" dirty="0">
              <a:solidFill>
                <a:schemeClr val="accent1"/>
              </a:solidFill>
              <a:latin typeface="Times New Roman" panose="02020603050405020304" pitchFamily="18" charset="0"/>
              <a:cs typeface="Times New Roman" panose="02020603050405020304" pitchFamily="18" charset="0"/>
            </a:endParaRPr>
          </a:p>
          <a:p>
            <a:pPr marL="342900" indent="-342900" algn="just">
              <a:lnSpc>
                <a:spcPct val="150000"/>
              </a:lnSpc>
              <a:spcBef>
                <a:spcPts val="0"/>
              </a:spcBef>
              <a:buFontTx/>
              <a:buChar char="-"/>
            </a:pPr>
            <a:r>
              <a:rPr lang="pt-BR" sz="2000" dirty="0">
                <a:latin typeface="Times New Roman" panose="02020603050405020304" pitchFamily="18" charset="0"/>
                <a:cs typeface="Times New Roman" panose="02020603050405020304" pitchFamily="18" charset="0"/>
              </a:rPr>
              <a:t>A questão da continuidade delitiva:</a:t>
            </a:r>
          </a:p>
          <a:p>
            <a:pPr algn="just">
              <a:lnSpc>
                <a:spcPct val="150000"/>
              </a:lnSpc>
            </a:pPr>
            <a:r>
              <a:rPr lang="pt-BR" sz="2000" dirty="0">
                <a:latin typeface="Times New Roman" panose="02020603050405020304" pitchFamily="18" charset="0"/>
                <a:cs typeface="Times New Roman" panose="02020603050405020304" pitchFamily="18" charset="0"/>
              </a:rPr>
              <a:t>Jurisprudência em Teses do STJ. Edição 47. Tese 15: Nos casos de continuidade delitiva o valor a ser considerado para fins de concessão do privilégio (artigo 155, § 2º, do CP) ou do reconhecimento da insignificância é a soma dos bens subtraídos.</a:t>
            </a:r>
            <a:endParaRPr lang="pt-BR" sz="2000" dirty="0">
              <a:solidFill>
                <a:schemeClr val="accent1"/>
              </a:solidFill>
              <a:latin typeface="Times New Roman" panose="02020603050405020304" pitchFamily="18" charset="0"/>
              <a:cs typeface="Times New Roman" panose="02020603050405020304" pitchFamily="18" charset="0"/>
            </a:endParaRPr>
          </a:p>
          <a:p>
            <a:pPr algn="just">
              <a:lnSpc>
                <a:spcPct val="150000"/>
              </a:lnSpc>
              <a:spcBef>
                <a:spcPts val="0"/>
              </a:spcBef>
            </a:pPr>
            <a:endParaRPr lang="pt-BR" sz="1000" b="1" dirty="0">
              <a:solidFill>
                <a:schemeClr val="accent1"/>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chemeClr val="accent1"/>
                </a:solidFill>
                <a:latin typeface="Times New Roman" panose="02020603050405020304" pitchFamily="18" charset="0"/>
                <a:cs typeface="Times New Roman" panose="02020603050405020304" pitchFamily="18" charset="0"/>
              </a:rPr>
              <a:t>3) Consequências: </a:t>
            </a:r>
            <a:r>
              <a:rPr lang="pt-BR" sz="2000" dirty="0">
                <a:latin typeface="Times New Roman" panose="02020603050405020304" pitchFamily="18" charset="0"/>
                <a:cs typeface="Times New Roman" panose="02020603050405020304" pitchFamily="18" charset="0"/>
              </a:rPr>
              <a:t>O juiz pode optar por:  (1) Substituir a pena de reclusão pela de detenção; (2) Diminuir a pena de reclusão de um a dois terços ou (3) Aplicar somente a pena de multa. </a:t>
            </a:r>
          </a:p>
        </p:txBody>
      </p:sp>
    </p:spTree>
    <p:extLst>
      <p:ext uri="{BB962C8B-B14F-4D97-AF65-F5344CB8AC3E}">
        <p14:creationId xmlns:p14="http://schemas.microsoft.com/office/powerpoint/2010/main" val="32832555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6310189"/>
          </a:xfrm>
          <a:prstGeom prst="rect">
            <a:avLst/>
          </a:prstGeom>
        </p:spPr>
        <p:txBody>
          <a:bodyPr wrap="square">
            <a:spAutoFit/>
          </a:bodyPr>
          <a:lstStyle/>
          <a:p>
            <a:pPr algn="just">
              <a:lnSpc>
                <a:spcPct val="150000"/>
              </a:lnSpc>
            </a:pPr>
            <a:endParaRPr lang="pt-BR" sz="1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Atenção: É possível a aplicação do privilégio ao furto majorado pelo repouso noturno?</a:t>
            </a:r>
          </a:p>
          <a:p>
            <a:pPr algn="just">
              <a:lnSpc>
                <a:spcPct val="150000"/>
              </a:lnSpc>
            </a:pPr>
            <a:r>
              <a:rPr lang="pt-BR" sz="2000" dirty="0">
                <a:latin typeface="Times New Roman" panose="02020603050405020304" pitchFamily="18" charset="0"/>
                <a:cs typeface="Times New Roman" panose="02020603050405020304" pitchFamily="18" charset="0"/>
              </a:rPr>
              <a:t>Preenchidos os requisitos, não se verifica óbice nenhum.</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Por outro lado, é possível a aplicação do privilégio ao furto qualificado?</a:t>
            </a:r>
          </a:p>
          <a:p>
            <a:pPr marL="360363" algn="just">
              <a:lnSpc>
                <a:spcPct val="150000"/>
              </a:lnSpc>
            </a:pPr>
            <a:endParaRPr lang="pt-BR" sz="1500" dirty="0">
              <a:latin typeface="Times New Roman" panose="02020603050405020304" pitchFamily="18" charset="0"/>
              <a:cs typeface="Times New Roman" panose="02020603050405020304" pitchFamily="18" charset="0"/>
            </a:endParaRPr>
          </a:p>
          <a:p>
            <a:pPr marL="360363" algn="just">
              <a:lnSpc>
                <a:spcPct val="150000"/>
              </a:lnSpc>
            </a:pPr>
            <a:r>
              <a:rPr lang="pt-BR" sz="2000" dirty="0">
                <a:latin typeface="Times New Roman" panose="02020603050405020304" pitchFamily="18" charset="0"/>
                <a:cs typeface="Times New Roman" panose="02020603050405020304" pitchFamily="18" charset="0"/>
              </a:rPr>
              <a:t>Súmula 511-STJ: É possível o reconhecimento do privilégio previsto no § 2º do art. 155 do CP nos casos de crime de furto qualificado, se estiverem presentes a primariedade do agente, o pequeno valor da coisa e a qualificadora for de ordem objetiva.</a:t>
            </a:r>
          </a:p>
          <a:p>
            <a:pPr marL="360363" algn="just">
              <a:lnSpc>
                <a:spcPct val="150000"/>
              </a:lnSpc>
            </a:pPr>
            <a:endParaRPr lang="pt-BR" sz="15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O STJ entende que a qualificadora atinente ao abuso de confiança é de natureza subjetiva, incompatível com o privilégio. Há alguns julgados no sentido de que a fraude também é subjetiva (embora essa não seja uma posição pacífica):</a:t>
            </a:r>
            <a:endParaRPr lang="pt-BR" sz="2000" b="1" dirty="0">
              <a:solidFill>
                <a:schemeClr val="accent2">
                  <a:lumMod val="75000"/>
                </a:schemeClr>
              </a:solidFill>
              <a:latin typeface="Times New Roman" panose="02020603050405020304" pitchFamily="18" charset="0"/>
              <a:cs typeface="Times New Roman" panose="02020603050405020304" pitchFamily="18" charset="0"/>
            </a:endParaRPr>
          </a:p>
          <a:p>
            <a:pPr algn="just">
              <a:lnSpc>
                <a:spcPct val="150000"/>
              </a:lnSpc>
            </a:pPr>
            <a:endParaRPr lang="pt-B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22964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6269473"/>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STJ: Nos termos da jurisprudência do Superior Tribunal de Justiça, “é viável a incidência do privilégio na hipótese de furto qualificado, desde que a qualificadora seja de caráter objetivo. Decerto, a única qualificadora que inviabiliza o benefício penal é a de abuso de confiança" (HC 387780/SC, Rel. Min. Antônio Saldanha Ribeiro, 6ª T., j. 19/10/2017, </a:t>
            </a:r>
            <a:r>
              <a:rPr lang="pt-BR" sz="2000" dirty="0" err="1">
                <a:latin typeface="Times New Roman" panose="02020603050405020304" pitchFamily="18" charset="0"/>
                <a:cs typeface="Times New Roman" panose="02020603050405020304" pitchFamily="18" charset="0"/>
              </a:rPr>
              <a:t>v.u</a:t>
            </a:r>
            <a:r>
              <a:rPr lang="pt-BR" sz="2000" dirty="0">
                <a:latin typeface="Times New Roman" panose="02020603050405020304" pitchFamily="18" charset="0"/>
                <a:cs typeface="Times New Roman" panose="02020603050405020304" pitchFamily="18" charset="0"/>
              </a:rPr>
              <a:t>.). </a:t>
            </a:r>
          </a:p>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u="sng" dirty="0">
                <a:latin typeface="Times New Roman" panose="02020603050405020304" pitchFamily="18" charset="0"/>
                <a:cs typeface="Times New Roman" panose="02020603050405020304" pitchFamily="18" charset="0"/>
              </a:rPr>
              <a:t>Atenção</a:t>
            </a:r>
            <a:r>
              <a:rPr lang="pt-BR" sz="2000" dirty="0">
                <a:latin typeface="Times New Roman" panose="02020603050405020304" pitchFamily="18" charset="0"/>
                <a:cs typeface="Times New Roman" panose="02020603050405020304" pitchFamily="18" charset="0"/>
              </a:rPr>
              <a:t>: as duas questões mais recentes da Defensoria sobre o tema, consideraram apenas o abuso de confiança como qualificadora de ordem subjetiva (Cespe – DPE/DF – 2019 e FUNDEP – DPE/MG -  2019).</a:t>
            </a:r>
          </a:p>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STJ: “No caso, embora o recorrente seja primário e a </a:t>
            </a:r>
            <a:r>
              <a:rPr lang="pt-BR" sz="2000" i="1" dirty="0">
                <a:latin typeface="Times New Roman" panose="02020603050405020304" pitchFamily="18" charset="0"/>
                <a:cs typeface="Times New Roman" panose="02020603050405020304" pitchFamily="18" charset="0"/>
              </a:rPr>
              <a:t>res furtiva </a:t>
            </a:r>
            <a:r>
              <a:rPr lang="pt-BR" sz="2000" dirty="0">
                <a:latin typeface="Times New Roman" panose="02020603050405020304" pitchFamily="18" charset="0"/>
                <a:cs typeface="Times New Roman" panose="02020603050405020304" pitchFamily="18" charset="0"/>
              </a:rPr>
              <a:t>considerada de pequeno valor - porquanto inferior ao salário mínimo vigente à época dos fatos -, a qualificadora relativa ao emprego de fraude é de natureza subjetiva, razão pela qual reitero o entendimento de não ser possível a incidência do beneficio previsto no § 2º do art. 155 em seu favor” (</a:t>
            </a:r>
            <a:r>
              <a:rPr lang="pt-BR" sz="2000" dirty="0" err="1">
                <a:latin typeface="Times New Roman" panose="02020603050405020304" pitchFamily="18" charset="0"/>
                <a:cs typeface="Times New Roman" panose="02020603050405020304" pitchFamily="18" charset="0"/>
              </a:rPr>
              <a:t>AgRg</a:t>
            </a:r>
            <a:r>
              <a:rPr lang="pt-BR" sz="2000" dirty="0">
                <a:latin typeface="Times New Roman" panose="02020603050405020304" pitchFamily="18" charset="0"/>
                <a:cs typeface="Times New Roman" panose="02020603050405020304" pitchFamily="18" charset="0"/>
              </a:rPr>
              <a:t> no Resp. 1578367 / RJ, Rel. Min. Rogerio </a:t>
            </a:r>
            <a:r>
              <a:rPr lang="pt-BR" sz="2000" dirty="0" err="1">
                <a:latin typeface="Times New Roman" panose="02020603050405020304" pitchFamily="18" charset="0"/>
                <a:cs typeface="Times New Roman" panose="02020603050405020304" pitchFamily="18" charset="0"/>
              </a:rPr>
              <a:t>Schietti</a:t>
            </a:r>
            <a:r>
              <a:rPr lang="pt-BR" sz="2000" dirty="0">
                <a:latin typeface="Times New Roman" panose="02020603050405020304" pitchFamily="18" charset="0"/>
                <a:cs typeface="Times New Roman" panose="02020603050405020304" pitchFamily="18" charset="0"/>
              </a:rPr>
              <a:t> Cruz, 6ª T., j. 18/08/2016, </a:t>
            </a:r>
            <a:r>
              <a:rPr lang="pt-BR" sz="2000" dirty="0" err="1">
                <a:latin typeface="Times New Roman" panose="02020603050405020304" pitchFamily="18" charset="0"/>
                <a:cs typeface="Times New Roman" panose="02020603050405020304" pitchFamily="18" charset="0"/>
              </a:rPr>
              <a:t>v.u</a:t>
            </a:r>
            <a:r>
              <a:rPr lang="pt-BR" sz="2000" dirty="0">
                <a:latin typeface="Times New Roman" panose="02020603050405020304" pitchFamily="18" charset="0"/>
                <a:cs typeface="Times New Roman" panose="02020603050405020304" pitchFamily="18" charset="0"/>
              </a:rPr>
              <a:t>.).</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721346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2" y="1244785"/>
            <a:ext cx="11741835" cy="5500032"/>
          </a:xfrm>
          <a:prstGeom prst="rect">
            <a:avLst/>
          </a:prstGeom>
        </p:spPr>
        <p:txBody>
          <a:bodyPr wrap="square">
            <a:spAutoFit/>
          </a:bodyPr>
          <a:lstStyle/>
          <a:p>
            <a:pPr algn="ctr">
              <a:lnSpc>
                <a:spcPct val="150000"/>
              </a:lnSpc>
              <a:spcBef>
                <a:spcPts val="0"/>
              </a:spcBef>
            </a:pPr>
            <a:r>
              <a:rPr lang="pt-BR" sz="2000" b="1" dirty="0">
                <a:solidFill>
                  <a:schemeClr val="accent2">
                    <a:lumMod val="75000"/>
                  </a:schemeClr>
                </a:solidFill>
                <a:latin typeface="Times New Roman" panose="02020603050405020304" pitchFamily="18" charset="0"/>
                <a:cs typeface="Times New Roman" panose="02020603050405020304" pitchFamily="18" charset="0"/>
              </a:rPr>
              <a:t>FURTO – ARTIGO 155, CP</a:t>
            </a:r>
          </a:p>
          <a:p>
            <a:pPr>
              <a:lnSpc>
                <a:spcPct val="150000"/>
              </a:lnSpc>
              <a:spcBef>
                <a:spcPts val="0"/>
              </a:spcBef>
            </a:pPr>
            <a:endParaRPr lang="pt-BR" sz="1000" b="1" dirty="0">
              <a:solidFill>
                <a:srgbClr val="0070C0"/>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chemeClr val="accent2">
                    <a:lumMod val="75000"/>
                  </a:schemeClr>
                </a:solidFill>
                <a:latin typeface="Times New Roman" panose="02020603050405020304" pitchFamily="18" charset="0"/>
                <a:cs typeface="Times New Roman" panose="02020603050405020304" pitchFamily="18" charset="0"/>
              </a:rPr>
              <a:t>FIGURA SIMPLES: </a:t>
            </a:r>
          </a:p>
          <a:p>
            <a:pPr marL="442913"/>
            <a:endParaRPr lang="pt-BR" sz="2000" dirty="0">
              <a:latin typeface="Times New Roman" panose="02020603050405020304" pitchFamily="18" charset="0"/>
              <a:cs typeface="Times New Roman" panose="02020603050405020304" pitchFamily="18" charset="0"/>
            </a:endParaRPr>
          </a:p>
          <a:p>
            <a:r>
              <a:rPr lang="pt-BR" sz="2000" b="1" dirty="0">
                <a:solidFill>
                  <a:srgbClr val="0070C0"/>
                </a:solidFill>
                <a:latin typeface="Times New Roman" panose="02020603050405020304" pitchFamily="18" charset="0"/>
                <a:cs typeface="Times New Roman" panose="02020603050405020304" pitchFamily="18" charset="0"/>
              </a:rPr>
              <a:t>1) Dispositivo legal:</a:t>
            </a:r>
            <a:endParaRPr lang="pt-BR" sz="2000" dirty="0">
              <a:latin typeface="Times New Roman" panose="02020603050405020304" pitchFamily="18" charset="0"/>
              <a:cs typeface="Times New Roman" panose="02020603050405020304" pitchFamily="18" charset="0"/>
            </a:endParaRPr>
          </a:p>
          <a:p>
            <a:pPr marL="442913"/>
            <a:endParaRPr lang="pt-BR" sz="2000" dirty="0">
              <a:latin typeface="Times New Roman" panose="02020603050405020304" pitchFamily="18" charset="0"/>
              <a:cs typeface="Times New Roman" panose="02020603050405020304" pitchFamily="18" charset="0"/>
            </a:endParaRPr>
          </a:p>
          <a:p>
            <a:pPr marL="442913"/>
            <a:r>
              <a:rPr lang="pt-BR" sz="2000" dirty="0">
                <a:latin typeface="Times New Roman" panose="02020603050405020304" pitchFamily="18" charset="0"/>
                <a:cs typeface="Times New Roman" panose="02020603050405020304" pitchFamily="18" charset="0"/>
              </a:rPr>
              <a:t>Art. 155 - Subtrair, para si ou para outrem, coisa alheia móvel:</a:t>
            </a:r>
          </a:p>
          <a:p>
            <a:pPr marL="442913"/>
            <a:r>
              <a:rPr lang="pt-BR" sz="2000" dirty="0">
                <a:latin typeface="Times New Roman" panose="02020603050405020304" pitchFamily="18" charset="0"/>
                <a:cs typeface="Times New Roman" panose="02020603050405020304" pitchFamily="18" charset="0"/>
              </a:rPr>
              <a:t>Pena - reclusão, de um a quatro anos, e multa.</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rgbClr val="0070C0"/>
                </a:solidFill>
                <a:latin typeface="Times New Roman" panose="02020603050405020304" pitchFamily="18" charset="0"/>
                <a:cs typeface="Times New Roman" panose="02020603050405020304" pitchFamily="18" charset="0"/>
              </a:rPr>
              <a:t>2) Objetividade jurídica:</a:t>
            </a:r>
            <a:r>
              <a:rPr lang="pt-BR" sz="2000" b="1" dirty="0">
                <a:latin typeface="Times New Roman" panose="02020603050405020304" pitchFamily="18" charset="0"/>
                <a:cs typeface="Times New Roman" panose="02020603050405020304" pitchFamily="18" charset="0"/>
              </a:rPr>
              <a:t> </a:t>
            </a:r>
            <a:r>
              <a:rPr lang="pt-BR" sz="2000" dirty="0">
                <a:latin typeface="Times New Roman" panose="02020603050405020304" pitchFamily="18" charset="0"/>
                <a:cs typeface="Times New Roman" panose="02020603050405020304" pitchFamily="18" charset="0"/>
              </a:rPr>
              <a:t>Tutela o patrimônio, existindo 03 correntes sobre essa proteção:</a:t>
            </a:r>
          </a:p>
          <a:p>
            <a:pPr marL="285750" indent="-285750" algn="just">
              <a:lnSpc>
                <a:spcPct val="150000"/>
              </a:lnSpc>
              <a:spcBef>
                <a:spcPts val="0"/>
              </a:spcBef>
              <a:buFontTx/>
              <a:buChar char="-"/>
            </a:pPr>
            <a:r>
              <a:rPr lang="pt-BR" sz="2000" dirty="0">
                <a:latin typeface="Times New Roman" panose="02020603050405020304" pitchFamily="18" charset="0"/>
                <a:cs typeface="Times New Roman" panose="02020603050405020304" pitchFamily="18" charset="0"/>
              </a:rPr>
              <a:t>Protege-se a propriedade (Hungria); </a:t>
            </a:r>
          </a:p>
          <a:p>
            <a:pPr marL="285750" indent="-285750" algn="just">
              <a:lnSpc>
                <a:spcPct val="150000"/>
              </a:lnSpc>
              <a:spcBef>
                <a:spcPts val="0"/>
              </a:spcBef>
              <a:buFontTx/>
              <a:buChar char="-"/>
            </a:pPr>
            <a:r>
              <a:rPr lang="pt-BR" sz="2000" dirty="0">
                <a:latin typeface="Times New Roman" panose="02020603050405020304" pitchFamily="18" charset="0"/>
                <a:cs typeface="Times New Roman" panose="02020603050405020304" pitchFamily="18" charset="0"/>
              </a:rPr>
              <a:t>Protege-se a propriedade e a posse (Noronha, Nucci); </a:t>
            </a:r>
          </a:p>
          <a:p>
            <a:pPr marL="285750" indent="-285750" algn="just">
              <a:lnSpc>
                <a:spcPct val="150000"/>
              </a:lnSpc>
              <a:spcBef>
                <a:spcPts val="0"/>
              </a:spcBef>
              <a:buFontTx/>
              <a:buChar char="-"/>
            </a:pPr>
            <a:r>
              <a:rPr lang="pt-BR" sz="2000" dirty="0">
                <a:latin typeface="Times New Roman" panose="02020603050405020304" pitchFamily="18" charset="0"/>
                <a:cs typeface="Times New Roman" panose="02020603050405020304" pitchFamily="18" charset="0"/>
              </a:rPr>
              <a:t>Protege-se a propriedade, a posse e a detenção legítima (Bitencourt, </a:t>
            </a:r>
            <a:r>
              <a:rPr lang="pt-BR" sz="2000" dirty="0" err="1">
                <a:latin typeface="Times New Roman" panose="02020603050405020304" pitchFamily="18" charset="0"/>
                <a:cs typeface="Times New Roman" panose="02020603050405020304" pitchFamily="18" charset="0"/>
              </a:rPr>
              <a:t>Delmanto</a:t>
            </a:r>
            <a:r>
              <a:rPr lang="pt-BR" sz="2000" dirty="0">
                <a:latin typeface="Times New Roman" panose="02020603050405020304" pitchFamily="18" charset="0"/>
                <a:cs typeface="Times New Roman" panose="02020603050405020304" pitchFamily="18" charset="0"/>
              </a:rPr>
              <a:t>, Mirabete). É a posição majoritária. </a:t>
            </a:r>
          </a:p>
        </p:txBody>
      </p:sp>
    </p:spTree>
    <p:extLst>
      <p:ext uri="{BB962C8B-B14F-4D97-AF65-F5344CB8AC3E}">
        <p14:creationId xmlns:p14="http://schemas.microsoft.com/office/powerpoint/2010/main" val="2637840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346144"/>
          </a:xfrm>
          <a:prstGeom prst="rect">
            <a:avLst/>
          </a:prstGeom>
        </p:spPr>
        <p:txBody>
          <a:bodyPr wrap="square">
            <a:spAutoFit/>
          </a:bodyPr>
          <a:lstStyle/>
          <a:p>
            <a:pPr algn="just">
              <a:lnSpc>
                <a:spcPct val="150000"/>
              </a:lnSpc>
              <a:spcBef>
                <a:spcPts val="0"/>
              </a:spcBef>
            </a:pPr>
            <a:endParaRPr lang="pt-BR" sz="1000" b="1" dirty="0">
              <a:solidFill>
                <a:schemeClr val="accent2">
                  <a:lumMod val="75000"/>
                </a:schemeClr>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chemeClr val="accent2">
                    <a:lumMod val="75000"/>
                  </a:schemeClr>
                </a:solidFill>
                <a:latin typeface="Times New Roman" panose="02020603050405020304" pitchFamily="18" charset="0"/>
                <a:cs typeface="Times New Roman" panose="02020603050405020304" pitchFamily="18" charset="0"/>
              </a:rPr>
              <a:t>FURTO QUALIFICADO:</a:t>
            </a:r>
          </a:p>
          <a:p>
            <a:pPr marL="457200" indent="-457200" algn="just">
              <a:lnSpc>
                <a:spcPct val="150000"/>
              </a:lnSpc>
              <a:spcBef>
                <a:spcPts val="0"/>
              </a:spcBef>
              <a:buAutoNum type="arabicParenR"/>
            </a:pPr>
            <a:r>
              <a:rPr lang="pt-BR" sz="2000" b="1" dirty="0">
                <a:solidFill>
                  <a:schemeClr val="accent1"/>
                </a:solidFill>
                <a:latin typeface="Times New Roman" panose="02020603050405020304" pitchFamily="18" charset="0"/>
                <a:cs typeface="Times New Roman" panose="02020603050405020304" pitchFamily="18" charset="0"/>
              </a:rPr>
              <a:t>Dispositivo legal:</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 4º  A pena é de reclusão de dois a oito anos, e multa, se o crime é cometido:</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I - com destruição ou rompimento de obstáculo à subtração da coisa;</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II - com abuso de confiança, ou mediante fraude, escalada ou destreza; </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III - com emprego de chave falsa; </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IV - mediante concurso de duas ou mais pessoas. </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 4º-A - A pena é de reclusão de 4 (quatro) a 10 (dez) anos e multa, se houver emprego de explosivo ou de artefato análogo que cause perigo comum. (Incluído pela Lei nº 13.654, de 2018) </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 5º A pena é de reclusão de três a oito anos, se a subtração for de veículo automotor que venha a ser transportado para outro Estado ou para o exterior.</a:t>
            </a:r>
          </a:p>
        </p:txBody>
      </p:sp>
    </p:spTree>
    <p:extLst>
      <p:ext uri="{BB962C8B-B14F-4D97-AF65-F5344CB8AC3E}">
        <p14:creationId xmlns:p14="http://schemas.microsoft.com/office/powerpoint/2010/main" val="241653779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1047210"/>
          </a:xfrm>
          <a:prstGeom prst="rect">
            <a:avLst/>
          </a:prstGeom>
        </p:spPr>
        <p:txBody>
          <a:bodyPr wrap="square">
            <a:spAutoFit/>
          </a:bodyPr>
          <a:lstStyle/>
          <a:p>
            <a:pPr algn="just">
              <a:lnSpc>
                <a:spcPct val="150000"/>
              </a:lnSpc>
              <a:spcBef>
                <a:spcPts val="0"/>
              </a:spcBef>
            </a:pPr>
            <a:endParaRPr lang="pt-BR" sz="2200" dirty="0">
              <a:latin typeface="Times New Roman" panose="02020603050405020304" pitchFamily="18" charset="0"/>
              <a:cs typeface="Times New Roman" panose="02020603050405020304" pitchFamily="18" charset="0"/>
            </a:endParaRPr>
          </a:p>
          <a:p>
            <a:pPr algn="just">
              <a:lnSpc>
                <a:spcPct val="150000"/>
              </a:lnSpc>
              <a:spcBef>
                <a:spcPts val="0"/>
              </a:spcBef>
            </a:pPr>
            <a:endParaRPr lang="pt-BR" sz="2200" dirty="0">
              <a:latin typeface="Times New Roman" panose="02020603050405020304" pitchFamily="18" charset="0"/>
              <a:cs typeface="Times New Roman" panose="02020603050405020304" pitchFamily="18" charset="0"/>
            </a:endParaRPr>
          </a:p>
        </p:txBody>
      </p:sp>
      <p:sp>
        <p:nvSpPr>
          <p:cNvPr id="7" name="Retângulo 6">
            <a:extLst>
              <a:ext uri="{FF2B5EF4-FFF2-40B4-BE49-F238E27FC236}">
                <a16:creationId xmlns:a16="http://schemas.microsoft.com/office/drawing/2014/main" id="{AE8B5F7E-21E8-441C-9EE6-C3A3E53D936B}"/>
              </a:ext>
            </a:extLst>
          </p:cNvPr>
          <p:cNvSpPr/>
          <p:nvPr/>
        </p:nvSpPr>
        <p:spPr>
          <a:xfrm>
            <a:off x="225084" y="1244786"/>
            <a:ext cx="11741834" cy="6478697"/>
          </a:xfrm>
          <a:prstGeom prst="rect">
            <a:avLst/>
          </a:prstGeom>
        </p:spPr>
        <p:txBody>
          <a:bodyPr wrap="square">
            <a:spAutoFit/>
          </a:bodyPr>
          <a:lstStyle/>
          <a:p>
            <a:pPr>
              <a:lnSpc>
                <a:spcPct val="150000"/>
              </a:lnSpc>
            </a:pPr>
            <a:endParaRPr lang="pt-BR" sz="1000" dirty="0">
              <a:latin typeface="Times New Roman" panose="02020603050405020304" pitchFamily="18" charset="0"/>
              <a:cs typeface="Times New Roman" panose="02020603050405020304" pitchFamily="18" charset="0"/>
            </a:endParaRPr>
          </a:p>
          <a:p>
            <a:pPr>
              <a:lnSpc>
                <a:spcPct val="150000"/>
              </a:lnSpc>
            </a:pPr>
            <a:r>
              <a:rPr lang="pt-BR" sz="2000" dirty="0">
                <a:latin typeface="Times New Roman" panose="02020603050405020304" pitchFamily="18" charset="0"/>
                <a:cs typeface="Times New Roman" panose="02020603050405020304" pitchFamily="18" charset="0"/>
              </a:rPr>
              <a:t>§ 6º A pena é de reclusão de 2 (dois) a 5 (cinco) anos se a subtração for de semovente domesticável de produção, ainda que abatido ou dividido em partes no local da subtração.</a:t>
            </a:r>
          </a:p>
          <a:p>
            <a:pPr>
              <a:lnSpc>
                <a:spcPct val="150000"/>
              </a:lnSpc>
            </a:pPr>
            <a:r>
              <a:rPr lang="pt-BR" sz="2000" dirty="0">
                <a:latin typeface="Times New Roman" panose="02020603050405020304" pitchFamily="18" charset="0"/>
                <a:cs typeface="Times New Roman" panose="02020603050405020304" pitchFamily="18" charset="0"/>
              </a:rPr>
              <a:t>§ 7º A pena é de reclusão de 4 (quatro) a 10 (dez) anos e multa, se a subtração for de substâncias explosivas ou de acessórios que, conjunta ou isoladamente, possibilitem sua fabricação, montagem ou emprego (Incluído pela Lei nº 13.654, de 2018).</a:t>
            </a:r>
          </a:p>
          <a:p>
            <a:pPr>
              <a:lnSpc>
                <a:spcPct val="150000"/>
              </a:lnSpc>
            </a:pPr>
            <a:endParaRPr lang="pt-BR" sz="2000" b="1" dirty="0">
              <a:solidFill>
                <a:schemeClr val="accent1"/>
              </a:solidFill>
              <a:latin typeface="Times New Roman" panose="02020603050405020304" pitchFamily="18" charset="0"/>
              <a:cs typeface="Times New Roman" panose="02020603050405020304" pitchFamily="18" charset="0"/>
            </a:endParaRPr>
          </a:p>
          <a:p>
            <a:pPr>
              <a:lnSpc>
                <a:spcPct val="150000"/>
              </a:lnSpc>
            </a:pPr>
            <a:r>
              <a:rPr lang="pt-BR" sz="2000" b="1" dirty="0">
                <a:solidFill>
                  <a:schemeClr val="accent1"/>
                </a:solidFill>
                <a:latin typeface="Times New Roman" panose="02020603050405020304" pitchFamily="18" charset="0"/>
                <a:cs typeface="Times New Roman" panose="02020603050405020304" pitchFamily="18" charset="0"/>
              </a:rPr>
              <a:t>2) A questão da Lei Penal no Tempo:</a:t>
            </a:r>
          </a:p>
          <a:p>
            <a:pPr>
              <a:lnSpc>
                <a:spcPct val="150000"/>
              </a:lnSpc>
            </a:pPr>
            <a:r>
              <a:rPr lang="pt-BR" sz="2000" dirty="0">
                <a:latin typeface="Times New Roman" panose="02020603050405020304" pitchFamily="18" charset="0"/>
                <a:cs typeface="Times New Roman" panose="02020603050405020304" pitchFamily="18" charset="0"/>
              </a:rPr>
              <a:t>De acordo com a Constituição Federal, a lei penal NÃO retroagirá, salvo para beneficiar o réu (art. 5º, XL). O mesmo princípio encontra-se no Código Penal (art. 2º).</a:t>
            </a:r>
          </a:p>
          <a:p>
            <a:pPr>
              <a:lnSpc>
                <a:spcPct val="150000"/>
              </a:lnSpc>
            </a:pPr>
            <a:r>
              <a:rPr lang="pt-BR" sz="2000" dirty="0">
                <a:latin typeface="Times New Roman" panose="02020603050405020304" pitchFamily="18" charset="0"/>
                <a:cs typeface="Times New Roman" panose="02020603050405020304" pitchFamily="18" charset="0"/>
              </a:rPr>
              <a:t>O enunciado contém 02 (duas) regras: </a:t>
            </a:r>
          </a:p>
          <a:p>
            <a:pPr>
              <a:lnSpc>
                <a:spcPct val="150000"/>
              </a:lnSpc>
            </a:pPr>
            <a:r>
              <a:rPr lang="pt-BR" sz="2000" dirty="0">
                <a:latin typeface="Times New Roman" panose="02020603050405020304" pitchFamily="18" charset="0"/>
                <a:cs typeface="Times New Roman" panose="02020603050405020304" pitchFamily="18" charset="0"/>
              </a:rPr>
              <a:t>A primeira é de que a lei penal possui caráter </a:t>
            </a:r>
            <a:r>
              <a:rPr lang="pt-BR" sz="2000" u="sng" dirty="0">
                <a:latin typeface="Times New Roman" panose="02020603050405020304" pitchFamily="18" charset="0"/>
                <a:cs typeface="Times New Roman" panose="02020603050405020304" pitchFamily="18" charset="0"/>
              </a:rPr>
              <a:t>irretroativo</a:t>
            </a:r>
            <a:r>
              <a:rPr lang="pt-BR" sz="2000" dirty="0">
                <a:latin typeface="Times New Roman" panose="02020603050405020304" pitchFamily="18" charset="0"/>
                <a:cs typeface="Times New Roman" panose="02020603050405020304" pitchFamily="18" charset="0"/>
              </a:rPr>
              <a:t>. </a:t>
            </a:r>
          </a:p>
          <a:p>
            <a:pPr>
              <a:lnSpc>
                <a:spcPct val="150000"/>
              </a:lnSpc>
            </a:pPr>
            <a:endParaRPr lang="pt-BR" sz="2000" b="1" dirty="0">
              <a:solidFill>
                <a:schemeClr val="accent1"/>
              </a:solidFill>
              <a:latin typeface="Times New Roman" panose="02020603050405020304" pitchFamily="18" charset="0"/>
              <a:cs typeface="Times New Roman" panose="02020603050405020304" pitchFamily="18" charset="0"/>
            </a:endParaRPr>
          </a:p>
          <a:p>
            <a:pPr>
              <a:lnSpc>
                <a:spcPct val="150000"/>
              </a:lnSpc>
            </a:pPr>
            <a:endParaRPr lang="pt-BR" sz="2000" b="1" dirty="0">
              <a:solidFill>
                <a:schemeClr val="accent1"/>
              </a:solidFill>
              <a:latin typeface="Times New Roman" panose="02020603050405020304" pitchFamily="18" charset="0"/>
              <a:cs typeface="Times New Roman" panose="02020603050405020304" pitchFamily="18" charset="0"/>
            </a:endParaRPr>
          </a:p>
          <a:p>
            <a:endParaRPr lang="pt-BR" sz="1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4710342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807808"/>
          </a:xfrm>
          <a:prstGeom prst="rect">
            <a:avLst/>
          </a:prstGeom>
        </p:spPr>
        <p:txBody>
          <a:bodyPr wrap="square">
            <a:spAutoFit/>
          </a:bodyPr>
          <a:lstStyle/>
          <a:p>
            <a:pPr algn="just">
              <a:lnSpc>
                <a:spcPct val="150000"/>
              </a:lnSpc>
              <a:spcBef>
                <a:spcPts val="0"/>
              </a:spcBef>
            </a:pPr>
            <a:endParaRPr lang="pt-BR" sz="1000" dirty="0"/>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A segunda regra é de que a retroatividade benéfica não é proibida. A lei anterior, quando mais favorável, terá ultratividade e prevalecerá mesmo ao tempo de vigência da lei nova, apesar de já estar revogada. O inverso também é verdadeiro, isto é, quando a lei posterior for mais benéfica, retroagirá para alcançar fatos cometidos antes de sua vigência. </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1"/>
                </a:solidFill>
                <a:latin typeface="Times New Roman" panose="02020603050405020304" pitchFamily="18" charset="0"/>
                <a:cs typeface="Times New Roman" panose="02020603050405020304" pitchFamily="18" charset="0"/>
              </a:rPr>
              <a:t>3) Com destruição ou rompimento de obstáculo:</a:t>
            </a:r>
          </a:p>
          <a:p>
            <a:pPr algn="just">
              <a:lnSpc>
                <a:spcPct val="150000"/>
              </a:lnSpc>
            </a:pPr>
            <a:r>
              <a:rPr lang="pt-BR" sz="2000" dirty="0">
                <a:latin typeface="Times New Roman" panose="02020603050405020304" pitchFamily="18" charset="0"/>
                <a:cs typeface="Times New Roman" panose="02020603050405020304" pitchFamily="18" charset="0"/>
              </a:rPr>
              <a:t>Essa violência deve ser contra coisa (ex.: arrombar porta), não contra pessoa, pois nesse caso o crime seria o de roubo. Ademais, é imprescindível que a destruição ou rompimento seja antecedente à consumação. Se posterior, poderá se configurar o concurso material com o crime de dano.</a:t>
            </a:r>
            <a:endParaRPr lang="pt-BR" sz="2000" b="1" dirty="0">
              <a:solidFill>
                <a:schemeClr val="accent1"/>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É necessário laudo pericial?</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Em princípio, sim. Isto em razão da própria exigência legal.</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6392799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346144"/>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CPP, art. 158. Quando a infração deixar vestígios, será indispensável o exame de corpo de delito, direto ou indireto, não podendo supri-lo a confissão do acusado. </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CPP, art. 171. Nos crimes cometidos com destruição ou rompimento de obstáculo a subtração da coisa, ou por meio de escalada, os peritos, além de descrever os vestígios, indicarão com que instrumentos, por que meios e em que época presumem ter sido o fato praticado.</a:t>
            </a:r>
          </a:p>
          <a:p>
            <a:pPr algn="just">
              <a:lnSpc>
                <a:spcPct val="150000"/>
              </a:lnSpc>
              <a:spcBef>
                <a:spcPts val="0"/>
              </a:spcBef>
            </a:pPr>
            <a:endParaRPr lang="pt-BR" sz="2000" strike="sngStrike"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No entanto, existem diversos precedentes dispensando o laudo pericial, mormente ante o disposto no artigo 167 do CPP:</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Art. 167.  Não sendo possível o exame de corpo de delito, por haverem desaparecido os vestígios, a prova testemunhal poderá suprir-lhe a falta.</a:t>
            </a:r>
          </a:p>
        </p:txBody>
      </p:sp>
    </p:spTree>
    <p:extLst>
      <p:ext uri="{BB962C8B-B14F-4D97-AF65-F5344CB8AC3E}">
        <p14:creationId xmlns:p14="http://schemas.microsoft.com/office/powerpoint/2010/main" val="37186544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4884479"/>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Obs. O obstáculo deve ser estranho à coisa ou pode ser inerente a ela? </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Se for estranho à coisa, é pacífico que incide a qualificadora. </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Jurisprudência em Teses do STJ. Edição 47. Tese 03:  O rompimento ou destruição do vidro do automóvel com a finalidade de subtrair objetos localizados em seu interior qualifica o furto.</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STJ: “A jurisprudência desta Corte Superior é firme em assinalar que a qualificadora de rompimento de obstáculo é aplicável quando o agente, com o objetivo de subtrair algum bem que está no interior do veículo, quebra o vidro da janela ou, de outra forma, danifica o automóvel” (</a:t>
            </a:r>
            <a:r>
              <a:rPr lang="pt-BR" sz="2000" dirty="0" err="1">
                <a:latin typeface="Times New Roman" panose="02020603050405020304" pitchFamily="18" charset="0"/>
                <a:cs typeface="Times New Roman" panose="02020603050405020304" pitchFamily="18" charset="0"/>
              </a:rPr>
              <a:t>AgRg</a:t>
            </a:r>
            <a:r>
              <a:rPr lang="pt-BR" sz="2000" dirty="0">
                <a:latin typeface="Times New Roman" panose="02020603050405020304" pitchFamily="18" charset="0"/>
                <a:cs typeface="Times New Roman" panose="02020603050405020304" pitchFamily="18" charset="0"/>
              </a:rPr>
              <a:t> no </a:t>
            </a:r>
            <a:r>
              <a:rPr lang="pt-BR" sz="2000" dirty="0" err="1">
                <a:latin typeface="Times New Roman" panose="02020603050405020304" pitchFamily="18" charset="0"/>
                <a:cs typeface="Times New Roman" panose="02020603050405020304" pitchFamily="18" charset="0"/>
              </a:rPr>
              <a:t>AREsp</a:t>
            </a:r>
            <a:r>
              <a:rPr lang="pt-BR" sz="2000" dirty="0">
                <a:latin typeface="Times New Roman" panose="02020603050405020304" pitchFamily="18" charset="0"/>
                <a:cs typeface="Times New Roman" panose="02020603050405020304" pitchFamily="18" charset="0"/>
              </a:rPr>
              <a:t> 783675/SP, Rel. Min. Rogerio </a:t>
            </a:r>
            <a:r>
              <a:rPr lang="pt-BR" sz="2000" dirty="0" err="1">
                <a:latin typeface="Times New Roman" panose="02020603050405020304" pitchFamily="18" charset="0"/>
                <a:cs typeface="Times New Roman" panose="02020603050405020304" pitchFamily="18" charset="0"/>
              </a:rPr>
              <a:t>Schietti</a:t>
            </a:r>
            <a:r>
              <a:rPr lang="pt-BR" sz="2000" dirty="0">
                <a:latin typeface="Times New Roman" panose="02020603050405020304" pitchFamily="18" charset="0"/>
                <a:cs typeface="Times New Roman" panose="02020603050405020304" pitchFamily="18" charset="0"/>
              </a:rPr>
              <a:t> Cruz, 6ª T., j. 01/03/2016, </a:t>
            </a:r>
            <a:r>
              <a:rPr lang="pt-BR" sz="2000" dirty="0" err="1">
                <a:latin typeface="Times New Roman" panose="02020603050405020304" pitchFamily="18" charset="0"/>
                <a:cs typeface="Times New Roman" panose="02020603050405020304" pitchFamily="18" charset="0"/>
              </a:rPr>
              <a:t>v.u</a:t>
            </a:r>
            <a:r>
              <a:rPr lang="pt-BR" sz="20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529420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346144"/>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Se for inerente à coisa, há controvérsia. </a:t>
            </a:r>
          </a:p>
          <a:p>
            <a:pPr marL="457200" indent="-457200" algn="just">
              <a:lnSpc>
                <a:spcPct val="150000"/>
              </a:lnSpc>
              <a:spcBef>
                <a:spcPts val="0"/>
              </a:spcBef>
              <a:buAutoNum type="alphaLcParenR"/>
            </a:pPr>
            <a:r>
              <a:rPr lang="pt-BR" sz="2000" dirty="0">
                <a:latin typeface="Times New Roman" panose="02020603050405020304" pitchFamily="18" charset="0"/>
                <a:cs typeface="Times New Roman" panose="02020603050405020304" pitchFamily="18" charset="0"/>
              </a:rPr>
              <a:t>Não incide, pois a qualificadora se refere a obstáculo externo à coisa. É como tem decidido o STJ: </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“A jurisprudência deste Superior Tribunal de Justiça firmou-se no sentido de que não incide a qualificadora prevista no art. 155, §4º, inciso I, do Estatuto Repressivo, quando praticado o arrombamento de veículo objetivando a sua própria subtração, tal como ocorreu na hipótese dos autos” (STJ, </a:t>
            </a:r>
            <a:r>
              <a:rPr lang="pt-BR" sz="2000" dirty="0" err="1">
                <a:latin typeface="Times New Roman" panose="02020603050405020304" pitchFamily="18" charset="0"/>
                <a:cs typeface="Times New Roman" panose="02020603050405020304" pitchFamily="18" charset="0"/>
              </a:rPr>
              <a:t>AgRg</a:t>
            </a:r>
            <a:r>
              <a:rPr lang="pt-BR" sz="2000" dirty="0">
                <a:latin typeface="Times New Roman" panose="02020603050405020304" pitchFamily="18" charset="0"/>
                <a:cs typeface="Times New Roman" panose="02020603050405020304" pitchFamily="18" charset="0"/>
              </a:rPr>
              <a:t> no </a:t>
            </a:r>
            <a:r>
              <a:rPr lang="pt-BR" sz="2000" dirty="0" err="1">
                <a:latin typeface="Times New Roman" panose="02020603050405020304" pitchFamily="18" charset="0"/>
                <a:cs typeface="Times New Roman" panose="02020603050405020304" pitchFamily="18" charset="0"/>
              </a:rPr>
              <a:t>REsp</a:t>
            </a:r>
            <a:r>
              <a:rPr lang="pt-BR" sz="2000" dirty="0">
                <a:latin typeface="Times New Roman" panose="02020603050405020304" pitchFamily="18" charset="0"/>
                <a:cs typeface="Times New Roman" panose="02020603050405020304" pitchFamily="18" charset="0"/>
              </a:rPr>
              <a:t> 1654823/RS, Rel. Min. Jorge </a:t>
            </a:r>
            <a:r>
              <a:rPr lang="pt-BR" sz="2000" dirty="0" err="1">
                <a:latin typeface="Times New Roman" panose="02020603050405020304" pitchFamily="18" charset="0"/>
                <a:cs typeface="Times New Roman" panose="02020603050405020304" pitchFamily="18" charset="0"/>
              </a:rPr>
              <a:t>Mussi</a:t>
            </a:r>
            <a:r>
              <a:rPr lang="pt-BR" sz="2000" dirty="0">
                <a:latin typeface="Times New Roman" panose="02020603050405020304" pitchFamily="18" charset="0"/>
                <a:cs typeface="Times New Roman" panose="02020603050405020304" pitchFamily="18" charset="0"/>
              </a:rPr>
              <a:t>, 5ª T., j. 14/09/2017, </a:t>
            </a:r>
            <a:r>
              <a:rPr lang="pt-BR" sz="2000" dirty="0" err="1">
                <a:latin typeface="Times New Roman" panose="02020603050405020304" pitchFamily="18" charset="0"/>
                <a:cs typeface="Times New Roman" panose="02020603050405020304" pitchFamily="18" charset="0"/>
              </a:rPr>
              <a:t>v.u</a:t>
            </a:r>
            <a:r>
              <a:rPr lang="pt-BR" sz="2000" dirty="0">
                <a:latin typeface="Times New Roman" panose="02020603050405020304" pitchFamily="18" charset="0"/>
                <a:cs typeface="Times New Roman" panose="02020603050405020304" pitchFamily="18" charset="0"/>
              </a:rPr>
              <a:t>.). </a:t>
            </a:r>
          </a:p>
          <a:p>
            <a:pPr marL="457200" indent="-457200" algn="just">
              <a:lnSpc>
                <a:spcPct val="150000"/>
              </a:lnSpc>
              <a:spcBef>
                <a:spcPts val="0"/>
              </a:spcBef>
              <a:buAutoNum type="alphaLcParenR"/>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b) Incide, pois abrange qualquer obstáculo que dificulte a subtração (Nucci). Há precedentes mais antigos adotando essa corrente (STJ – 5ª Turma – HC 90371/MG, rel. Min. Napoleão Nunes Maia Filho, 16.10.2008).</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0924281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346144"/>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1"/>
                </a:solidFill>
                <a:latin typeface="Times New Roman" panose="02020603050405020304" pitchFamily="18" charset="0"/>
                <a:cs typeface="Times New Roman" panose="02020603050405020304" pitchFamily="18" charset="0"/>
              </a:rPr>
              <a:t>4) Com abuso de confiança, ou mediante fraude, escalada ou destreza.</a:t>
            </a:r>
          </a:p>
          <a:p>
            <a:pPr algn="just">
              <a:lnSpc>
                <a:spcPct val="150000"/>
              </a:lnSpc>
            </a:pPr>
            <a:r>
              <a:rPr lang="pt-BR" sz="2000" b="1" dirty="0">
                <a:latin typeface="Times New Roman" panose="02020603050405020304" pitchFamily="18" charset="0"/>
                <a:cs typeface="Times New Roman" panose="02020603050405020304" pitchFamily="18" charset="0"/>
              </a:rPr>
              <a:t>4.1. Com abusado de confiança: </a:t>
            </a:r>
            <a:r>
              <a:rPr lang="pt-BR" sz="2000" dirty="0">
                <a:latin typeface="Times New Roman" panose="02020603050405020304" pitchFamily="18" charset="0"/>
                <a:cs typeface="Times New Roman" panose="02020603050405020304" pitchFamily="18" charset="0"/>
              </a:rPr>
              <a:t>Para a configuração dessa qualificadora, é indispensável que a vítima deposite especial confiança no agente, e que este se aproveite dessa confiança para praticar a subtração. Trata-se de circunstância subjetiva, que revela maior periculosidade do autor do crime. </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 typeface="Arial" panose="020B0604020202020204" pitchFamily="34" charset="0"/>
              <a:buChar char="•"/>
            </a:pPr>
            <a:r>
              <a:rPr lang="pt-BR" sz="2000" dirty="0">
                <a:latin typeface="Times New Roman" panose="02020603050405020304" pitchFamily="18" charset="0"/>
                <a:cs typeface="Times New Roman" panose="02020603050405020304" pitchFamily="18" charset="0"/>
              </a:rPr>
              <a:t>A questão do vínculo empregatício: é necessária análise do caso concreto;</a:t>
            </a:r>
          </a:p>
          <a:p>
            <a:pPr marL="342900" indent="-342900" algn="just">
              <a:lnSpc>
                <a:spcPct val="150000"/>
              </a:lnSpc>
              <a:buFont typeface="Arial" panose="020B0604020202020204" pitchFamily="34" charset="0"/>
              <a:buChar char="•"/>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 typeface="Arial" panose="020B0604020202020204" pitchFamily="34" charset="0"/>
              <a:buChar char="•"/>
            </a:pPr>
            <a:r>
              <a:rPr lang="pt-BR" sz="2000" dirty="0">
                <a:latin typeface="Times New Roman" panose="02020603050405020304" pitchFamily="18" charset="0"/>
                <a:cs typeface="Times New Roman" panose="02020603050405020304" pitchFamily="18" charset="0"/>
              </a:rPr>
              <a:t>Qual a diferença entre o furto mediante abuso de confiança e a apropriação indébita (art. 168 do CP)? No furto mediante abuso de confiança, o agente se vale da menor vigilância para subtrair o bem da vítima. Na apropriação indébita, o agente recebe o bem de boa-fé, entregue pela própria vítima, e se nega a restitui-lo ou pratica ato de disposição. </a:t>
            </a:r>
            <a:endParaRPr lang="pt-BR" sz="2000" b="1" dirty="0">
              <a:solidFill>
                <a:schemeClr val="accent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0197537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576976"/>
          </a:xfrm>
          <a:prstGeom prst="rect">
            <a:avLst/>
          </a:prstGeom>
        </p:spPr>
        <p:txBody>
          <a:bodyPr wrap="square">
            <a:spAutoFit/>
          </a:bodyPr>
          <a:lstStyle/>
          <a:p>
            <a:pPr algn="just">
              <a:lnSpc>
                <a:spcPct val="150000"/>
              </a:lnSpc>
              <a:spcBef>
                <a:spcPts val="0"/>
              </a:spcBef>
            </a:pPr>
            <a:endParaRPr lang="pt-BR" sz="10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latin typeface="Times New Roman" panose="02020603050405020304" pitchFamily="18" charset="0"/>
                <a:cs typeface="Times New Roman" panose="02020603050405020304" pitchFamily="18" charset="0"/>
              </a:rPr>
              <a:t>4.2. Mediante fraude: </a:t>
            </a:r>
            <a:r>
              <a:rPr lang="pt-BR" sz="2000" dirty="0">
                <a:latin typeface="Times New Roman" panose="02020603050405020304" pitchFamily="18" charset="0"/>
                <a:cs typeface="Times New Roman" panose="02020603050405020304" pitchFamily="18" charset="0"/>
              </a:rPr>
              <a:t>Aqui, o agente se vale de artifício ou ardil para ludibriar a vítima e perpetrar a subtração. </a:t>
            </a:r>
          </a:p>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marL="342900" indent="-342900" algn="just">
              <a:lnSpc>
                <a:spcPct val="150000"/>
              </a:lnSpc>
              <a:spcBef>
                <a:spcPts val="0"/>
              </a:spcBef>
              <a:buFont typeface="Arial" panose="020B0604020202020204" pitchFamily="34" charset="0"/>
              <a:buChar char="•"/>
            </a:pPr>
            <a:r>
              <a:rPr lang="pt-BR" sz="2000" dirty="0">
                <a:latin typeface="Times New Roman" panose="02020603050405020304" pitchFamily="18" charset="0"/>
                <a:cs typeface="Times New Roman" panose="02020603050405020304" pitchFamily="18" charset="0"/>
              </a:rPr>
              <a:t>Qual a diferença entre furto mediante fraude e estelionato? </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No furto mediante fraude, o agente emprega a fraude para diminuir a vigilância da vítima, subtraindo-lhe o bem. O bem é retirado da vítima sem que ela perceba. No estelionato, o agente coloca a vítima em erro, de modo que ela espontaneamente lhe entrega o bem. </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Mas e se a vítima entrega o bem espontaneamente ao agente, mas esperando recebê-lo de volta? Ex.: sujeito finge ser manobrista de estacionamento. Vítima deixa o carro e sai. Evidentemente, a vítima não está se desfazendo do carro, mas tão somente confiando a sua detenção a outrem por breve período.</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Há duas correntes:</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 a) O crime é de estelionato, conforme explicado acima. Não há qualquer peculiaridade. O agente induziu a vítima em erro e ela lhe entregou o bem. </a:t>
            </a:r>
          </a:p>
        </p:txBody>
      </p:sp>
    </p:spTree>
    <p:extLst>
      <p:ext uri="{BB962C8B-B14F-4D97-AF65-F5344CB8AC3E}">
        <p14:creationId xmlns:p14="http://schemas.microsoft.com/office/powerpoint/2010/main" val="7566298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310877"/>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b) Se a vítima entrega o bem esperando recebê-lo de volta, o crime é de furto mediante fraude. Nesse sentido:</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STJ: “Embora identificadas pela marca comum da fraude, o estelionato e o furto qualificado mediante fraude diferem um do outro porque neste o engodo visa a diminuir a vigilância que a vítima exerce sobre seu patrimônio, que não acredita perdê-lo, ainda que o entregue ao agente; naquele, a vítima, ludibriada, desfaz-se do bem” (</a:t>
            </a:r>
            <a:r>
              <a:rPr lang="pt-BR" sz="2000" dirty="0" err="1">
                <a:latin typeface="Times New Roman" panose="02020603050405020304" pitchFamily="18" charset="0"/>
                <a:cs typeface="Times New Roman" panose="02020603050405020304" pitchFamily="18" charset="0"/>
              </a:rPr>
              <a:t>Resp</a:t>
            </a:r>
            <a:r>
              <a:rPr lang="pt-BR" sz="2000" dirty="0">
                <a:latin typeface="Times New Roman" panose="02020603050405020304" pitchFamily="18" charset="0"/>
                <a:cs typeface="Times New Roman" panose="02020603050405020304" pitchFamily="18" charset="0"/>
              </a:rPr>
              <a:t> 1173194, Rel. Min. Napoleão Nunes Maia Filho, 5ªT., j.26/10/2010,v.u.).</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i="1" u="sng" dirty="0" err="1">
                <a:latin typeface="Times New Roman" panose="02020603050405020304" pitchFamily="18" charset="0"/>
                <a:cs typeface="Times New Roman" panose="02020603050405020304" pitchFamily="18" charset="0"/>
              </a:rPr>
              <a:t>Phishing</a:t>
            </a:r>
            <a:r>
              <a:rPr lang="pt-BR" sz="2000" b="1" u="sng" dirty="0">
                <a:latin typeface="Times New Roman" panose="02020603050405020304" pitchFamily="18" charset="0"/>
                <a:cs typeface="Times New Roman" panose="02020603050405020304" pitchFamily="18" charset="0"/>
              </a:rPr>
              <a:t>:</a:t>
            </a:r>
            <a:r>
              <a:rPr lang="pt-BR" sz="2000" dirty="0">
                <a:latin typeface="Times New Roman" panose="02020603050405020304" pitchFamily="18" charset="0"/>
                <a:cs typeface="Times New Roman" panose="02020603050405020304" pitchFamily="18" charset="0"/>
              </a:rPr>
              <a:t> É a conduta maliciosa praticada em ambiente digital, voltada à tentativa de obter senhas bancárias e outras informações pessoais da vítima. A expressão vem do inglês, que significa “pescando”.</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A tipicidade dependerá da conduta praticada pelo agente: Se o agente emprega fraude para obter a senha do banco e passa a efetuar saques indevidos, tem-se o crime de furto mediante fraude (CC 145576, Rel. Min. Joel Ilan </a:t>
            </a:r>
            <a:r>
              <a:rPr lang="pt-BR" sz="2000" dirty="0" err="1">
                <a:latin typeface="Times New Roman" panose="02020603050405020304" pitchFamily="18" charset="0"/>
                <a:cs typeface="Times New Roman" panose="02020603050405020304" pitchFamily="18" charset="0"/>
              </a:rPr>
              <a:t>Paciornik</a:t>
            </a:r>
            <a:r>
              <a:rPr lang="pt-BR" sz="2000" dirty="0">
                <a:latin typeface="Times New Roman" panose="02020603050405020304" pitchFamily="18" charset="0"/>
                <a:cs typeface="Times New Roman" panose="02020603050405020304" pitchFamily="18" charset="0"/>
              </a:rPr>
              <a:t>, 3ª Seção, j. 13/04/2016).</a:t>
            </a:r>
          </a:p>
        </p:txBody>
      </p:sp>
    </p:spTree>
    <p:extLst>
      <p:ext uri="{BB962C8B-B14F-4D97-AF65-F5344CB8AC3E}">
        <p14:creationId xmlns:p14="http://schemas.microsoft.com/office/powerpoint/2010/main" val="237414533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346144"/>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A conduta de efetuar saques indevidos por meio da clonagem de cartões também configura furto mediante fraude</a:t>
            </a:r>
            <a:r>
              <a:rPr lang="it-IT" sz="2000" dirty="0">
                <a:latin typeface="Times New Roman" panose="02020603050405020304" pitchFamily="18" charset="0"/>
                <a:cs typeface="Times New Roman" panose="02020603050405020304" pitchFamily="18" charset="0"/>
              </a:rPr>
              <a:t> (RHC 21412, Rel. Min. Rogerio Schietti Cruz, 6ª T., j. 06/05/2014, v.u.)</a:t>
            </a:r>
          </a:p>
          <a:p>
            <a:pPr algn="just">
              <a:lnSpc>
                <a:spcPct val="150000"/>
              </a:lnSpc>
              <a:spcBef>
                <a:spcPts val="0"/>
              </a:spcBef>
            </a:pPr>
            <a:endParaRPr lang="it-IT"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Há diversos julgados no sentido de que também configura furto mediante fraude a instalação de aparelho em caixa eletrônico para efetuar saques indevidos dos clientes (TRF4 - Apelação Criminal 5076660- 50.2014.4.04.7100, Rel. Leandro </a:t>
            </a:r>
            <a:r>
              <a:rPr lang="pt-BR" sz="2000" dirty="0" err="1">
                <a:latin typeface="Times New Roman" panose="02020603050405020304" pitchFamily="18" charset="0"/>
                <a:cs typeface="Times New Roman" panose="02020603050405020304" pitchFamily="18" charset="0"/>
              </a:rPr>
              <a:t>Paulsen</a:t>
            </a:r>
            <a:r>
              <a:rPr lang="pt-BR" sz="2000" dirty="0">
                <a:latin typeface="Times New Roman" panose="02020603050405020304" pitchFamily="18" charset="0"/>
                <a:cs typeface="Times New Roman" panose="02020603050405020304" pitchFamily="18" charset="0"/>
              </a:rPr>
              <a:t>, 8ª T., j. 14/12/2016, </a:t>
            </a:r>
            <a:r>
              <a:rPr lang="pt-BR" sz="2000" dirty="0" err="1">
                <a:latin typeface="Times New Roman" panose="02020603050405020304" pitchFamily="18" charset="0"/>
                <a:cs typeface="Times New Roman" panose="02020603050405020304" pitchFamily="18" charset="0"/>
              </a:rPr>
              <a:t>v.u</a:t>
            </a:r>
            <a:r>
              <a:rPr lang="pt-BR" sz="2000" dirty="0">
                <a:latin typeface="Times New Roman" panose="02020603050405020304" pitchFamily="18" charset="0"/>
                <a:cs typeface="Times New Roman" panose="02020603050405020304" pitchFamily="18" charset="0"/>
              </a:rPr>
              <a:t>).</a:t>
            </a:r>
          </a:p>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Se a invasão de dispositivo informático for meio para a subtração de valores, fica o crime do art. 154-A absorvido pelo de furto mediante fraude (TRF 1- HC 260163520144010000, Rel. Renato Martins Prates, 3ª T., j. 15/07/14).</a:t>
            </a:r>
            <a:endParaRPr lang="it-IT"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Contudo, se não ficar comprovada a finalidade patrimonial (ex.: agente tão somente invade dispositivo informático com o fim de instalar vulnerabilidade, quando é preso), configura-se o crime de invasão de dispositivo informático.</a:t>
            </a:r>
          </a:p>
        </p:txBody>
      </p:sp>
    </p:spTree>
    <p:extLst>
      <p:ext uri="{BB962C8B-B14F-4D97-AF65-F5344CB8AC3E}">
        <p14:creationId xmlns:p14="http://schemas.microsoft.com/office/powerpoint/2010/main" val="13785120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85062" cy="1031985"/>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461560"/>
          </a:xfrm>
          <a:prstGeom prst="rect">
            <a:avLst/>
          </a:prstGeom>
        </p:spPr>
        <p:txBody>
          <a:bodyPr wrap="square">
            <a:spAutoFit/>
          </a:bodyPr>
          <a:lstStyle/>
          <a:p>
            <a:pPr algn="just">
              <a:lnSpc>
                <a:spcPct val="150000"/>
              </a:lnSpc>
              <a:spcBef>
                <a:spcPts val="0"/>
              </a:spcBef>
            </a:pPr>
            <a:endParaRPr lang="pt-BR" sz="1000" b="1" dirty="0">
              <a:solidFill>
                <a:srgbClr val="0070C0"/>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rgbClr val="0070C0"/>
                </a:solidFill>
                <a:latin typeface="Times New Roman" panose="02020603050405020304" pitchFamily="18" charset="0"/>
                <a:cs typeface="Times New Roman" panose="02020603050405020304" pitchFamily="18" charset="0"/>
              </a:rPr>
              <a:t>3) Sujeito ativo: </a:t>
            </a:r>
            <a:r>
              <a:rPr lang="pt-BR" sz="2000" dirty="0">
                <a:latin typeface="Times New Roman" panose="02020603050405020304" pitchFamily="18" charset="0"/>
                <a:cs typeface="Times New Roman" panose="02020603050405020304" pitchFamily="18" charset="0"/>
              </a:rPr>
              <a:t>qualquer pessoa (crime comum);</a:t>
            </a:r>
          </a:p>
          <a:p>
            <a:pPr algn="just">
              <a:lnSpc>
                <a:spcPct val="150000"/>
              </a:lnSpc>
              <a:spcBef>
                <a:spcPts val="0"/>
              </a:spcBef>
            </a:pPr>
            <a:endParaRPr lang="pt-BR" sz="15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4) Sujeito passivo: </a:t>
            </a:r>
            <a:r>
              <a:rPr lang="pt-BR" sz="2000" dirty="0">
                <a:latin typeface="Times New Roman" panose="02020603050405020304" pitchFamily="18" charset="0"/>
                <a:cs typeface="Times New Roman" panose="02020603050405020304" pitchFamily="18" charset="0"/>
              </a:rPr>
              <a:t>qualquer pessoa (física ou jurídica);</a:t>
            </a:r>
          </a:p>
          <a:p>
            <a:pPr algn="just">
              <a:lnSpc>
                <a:spcPct val="150000"/>
              </a:lnSpc>
              <a:spcBef>
                <a:spcPts val="0"/>
              </a:spcBef>
            </a:pPr>
            <a:endParaRPr lang="pt-BR" sz="1500" dirty="0">
              <a:solidFill>
                <a:srgbClr val="0070C0"/>
              </a:solidFill>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5) Núcleo do tipo: </a:t>
            </a:r>
            <a:r>
              <a:rPr lang="pt-BR" sz="2000" dirty="0">
                <a:latin typeface="Times New Roman" panose="02020603050405020304" pitchFamily="18" charset="0"/>
                <a:cs typeface="Times New Roman" panose="02020603050405020304" pitchFamily="18" charset="0"/>
              </a:rPr>
              <a:t>Pune-se a conduta de subtrair, que tem o sentido o apoderar-se, assenhorar-se. </a:t>
            </a:r>
            <a:endParaRPr lang="pt-BR" sz="2000" dirty="0">
              <a:solidFill>
                <a:srgbClr val="0070C0"/>
              </a:solidFill>
              <a:latin typeface="Times New Roman" panose="02020603050405020304" pitchFamily="18" charset="0"/>
              <a:cs typeface="Times New Roman" panose="02020603050405020304" pitchFamily="18" charset="0"/>
            </a:endParaRPr>
          </a:p>
          <a:p>
            <a:pPr algn="just">
              <a:lnSpc>
                <a:spcPct val="150000"/>
              </a:lnSpc>
              <a:spcBef>
                <a:spcPts val="0"/>
              </a:spcBef>
            </a:pPr>
            <a:endParaRPr lang="pt-BR" sz="1500" dirty="0">
              <a:solidFill>
                <a:srgbClr val="0070C0"/>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rgbClr val="0070C0"/>
                </a:solidFill>
                <a:latin typeface="Times New Roman" panose="02020603050405020304" pitchFamily="18" charset="0"/>
                <a:cs typeface="Times New Roman" panose="02020603050405020304" pitchFamily="18" charset="0"/>
              </a:rPr>
              <a:t>6) Objeto material: </a:t>
            </a:r>
            <a:r>
              <a:rPr lang="pt-BR" sz="2000" dirty="0">
                <a:latin typeface="Times New Roman" panose="02020603050405020304" pitchFamily="18" charset="0"/>
                <a:cs typeface="Times New Roman" panose="02020603050405020304" pitchFamily="18" charset="0"/>
              </a:rPr>
              <a:t>é a coisa alheia móvel, ou seja, qualquer bem corpóreo, passível de ser deslocado de um local para outro, pertencente a outrem.</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 Coisas sem dono (</a:t>
            </a:r>
            <a:r>
              <a:rPr lang="pt-BR" sz="2000" i="1" dirty="0">
                <a:latin typeface="Times New Roman" panose="02020603050405020304" pitchFamily="18" charset="0"/>
                <a:cs typeface="Times New Roman" panose="02020603050405020304" pitchFamily="18" charset="0"/>
              </a:rPr>
              <a:t>res nullius</a:t>
            </a:r>
            <a:r>
              <a:rPr lang="pt-BR" sz="2000" dirty="0">
                <a:latin typeface="Times New Roman" panose="02020603050405020304" pitchFamily="18" charset="0"/>
                <a:cs typeface="Times New Roman" panose="02020603050405020304" pitchFamily="18" charset="0"/>
              </a:rPr>
              <a:t>) – Não, porque se não há um dono, não se pode falar em “subtração”. </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 Coisas abandonadas (</a:t>
            </a:r>
            <a:r>
              <a:rPr lang="pt-BR" sz="2000" i="1" dirty="0">
                <a:latin typeface="Times New Roman" panose="02020603050405020304" pitchFamily="18" charset="0"/>
                <a:cs typeface="Times New Roman" panose="02020603050405020304" pitchFamily="18" charset="0"/>
              </a:rPr>
              <a:t>res </a:t>
            </a:r>
            <a:r>
              <a:rPr lang="pt-BR" sz="2000" i="1" dirty="0" err="1">
                <a:latin typeface="Times New Roman" panose="02020603050405020304" pitchFamily="18" charset="0"/>
                <a:cs typeface="Times New Roman" panose="02020603050405020304" pitchFamily="18" charset="0"/>
              </a:rPr>
              <a:t>derelicta</a:t>
            </a:r>
            <a:r>
              <a:rPr lang="pt-BR" sz="2000" dirty="0">
                <a:latin typeface="Times New Roman" panose="02020603050405020304" pitchFamily="18" charset="0"/>
                <a:cs typeface="Times New Roman" panose="02020603050405020304" pitchFamily="18" charset="0"/>
              </a:rPr>
              <a:t>) – Não. Se o próprio dono abandonou a coisa, não se pode falar em “subtração”, que é elementar do crime. </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 Coisa perdida (</a:t>
            </a:r>
            <a:r>
              <a:rPr lang="pt-BR" sz="2000" i="1" dirty="0">
                <a:latin typeface="Times New Roman" panose="02020603050405020304" pitchFamily="18" charset="0"/>
                <a:cs typeface="Times New Roman" panose="02020603050405020304" pitchFamily="18" charset="0"/>
              </a:rPr>
              <a:t>res </a:t>
            </a:r>
            <a:r>
              <a:rPr lang="pt-BR" sz="2000" i="1" dirty="0" err="1">
                <a:latin typeface="Times New Roman" panose="02020603050405020304" pitchFamily="18" charset="0"/>
                <a:cs typeface="Times New Roman" panose="02020603050405020304" pitchFamily="18" charset="0"/>
              </a:rPr>
              <a:t>deperdicta</a:t>
            </a:r>
            <a:r>
              <a:rPr lang="pt-BR" sz="2000" dirty="0">
                <a:latin typeface="Times New Roman" panose="02020603050405020304" pitchFamily="18" charset="0"/>
                <a:cs typeface="Times New Roman" panose="02020603050405020304" pitchFamily="18" charset="0"/>
              </a:rPr>
              <a:t>): Se a coisa está fora do alcance da vítima (ex.: perdeu uma joia passando pela </a:t>
            </a:r>
            <a:endParaRPr lang="pt-BR" sz="2000"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1513441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576976"/>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Se o agente efetua compras online em empresa de comércio eletrônico passando-se pelo titular do cartão (induzindo a loja em erro, portanto), o crime a ser reconhecido é o de estelionato (STJ, CC 95343/SP, Rel. Min. </a:t>
            </a:r>
            <a:r>
              <a:rPr lang="pt-BR" sz="2000" dirty="0" err="1">
                <a:latin typeface="Times New Roman" panose="02020603050405020304" pitchFamily="18" charset="0"/>
                <a:cs typeface="Times New Roman" panose="02020603050405020304" pitchFamily="18" charset="0"/>
              </a:rPr>
              <a:t>Og</a:t>
            </a:r>
            <a:r>
              <a:rPr lang="pt-BR" sz="2000" dirty="0">
                <a:latin typeface="Times New Roman" panose="02020603050405020304" pitchFamily="18" charset="0"/>
                <a:cs typeface="Times New Roman" panose="02020603050405020304" pitchFamily="18" charset="0"/>
              </a:rPr>
              <a:t> Fernandes, 3ª Seção, j. 25/03/2009, </a:t>
            </a:r>
            <a:r>
              <a:rPr lang="pt-BR" sz="2000" dirty="0" err="1">
                <a:latin typeface="Times New Roman" panose="02020603050405020304" pitchFamily="18" charset="0"/>
                <a:cs typeface="Times New Roman" panose="02020603050405020304" pitchFamily="18" charset="0"/>
              </a:rPr>
              <a:t>v.u</a:t>
            </a:r>
            <a:r>
              <a:rPr lang="pt-BR" sz="2000" dirty="0">
                <a:latin typeface="Times New Roman" panose="02020603050405020304" pitchFamily="18" charset="0"/>
                <a:cs typeface="Times New Roman" panose="02020603050405020304" pitchFamily="18" charset="0"/>
              </a:rPr>
              <a:t>.).</a:t>
            </a:r>
          </a:p>
          <a:p>
            <a:pPr algn="just">
              <a:lnSpc>
                <a:spcPct val="150000"/>
              </a:lnSpc>
              <a:spcBef>
                <a:spcPts val="0"/>
              </a:spcBef>
            </a:pPr>
            <a:endParaRPr lang="pt-BR" sz="15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Por fim, decidiu o STJ que a transmissão clandestina de sinal de internet, via rádio, configura o crime do art. 183 da Lei 9.472/97 (</a:t>
            </a:r>
            <a:r>
              <a:rPr lang="pt-BR" sz="2000" dirty="0" err="1">
                <a:latin typeface="Times New Roman" panose="02020603050405020304" pitchFamily="18" charset="0"/>
                <a:cs typeface="Times New Roman" panose="02020603050405020304" pitchFamily="18" charset="0"/>
              </a:rPr>
              <a:t>AgRg</a:t>
            </a:r>
            <a:r>
              <a:rPr lang="pt-BR" sz="2000" dirty="0">
                <a:latin typeface="Times New Roman" panose="02020603050405020304" pitchFamily="18" charset="0"/>
                <a:cs typeface="Times New Roman" panose="02020603050405020304" pitchFamily="18" charset="0"/>
              </a:rPr>
              <a:t> nos </a:t>
            </a:r>
            <a:r>
              <a:rPr lang="pt-BR" sz="2000" dirty="0" err="1">
                <a:latin typeface="Times New Roman" panose="02020603050405020304" pitchFamily="18" charset="0"/>
                <a:cs typeface="Times New Roman" panose="02020603050405020304" pitchFamily="18" charset="0"/>
              </a:rPr>
              <a:t>EDcl</a:t>
            </a:r>
            <a:r>
              <a:rPr lang="pt-BR" sz="2000" dirty="0">
                <a:latin typeface="Times New Roman" panose="02020603050405020304" pitchFamily="18" charset="0"/>
                <a:cs typeface="Times New Roman" panose="02020603050405020304" pitchFamily="18" charset="0"/>
              </a:rPr>
              <a:t> no </a:t>
            </a:r>
            <a:r>
              <a:rPr lang="pt-BR" sz="2000" dirty="0" err="1">
                <a:latin typeface="Times New Roman" panose="02020603050405020304" pitchFamily="18" charset="0"/>
                <a:cs typeface="Times New Roman" panose="02020603050405020304" pitchFamily="18" charset="0"/>
              </a:rPr>
              <a:t>Resp</a:t>
            </a:r>
            <a:r>
              <a:rPr lang="pt-BR" sz="2000" dirty="0">
                <a:latin typeface="Times New Roman" panose="02020603050405020304" pitchFamily="18" charset="0"/>
                <a:cs typeface="Times New Roman" panose="02020603050405020304" pitchFamily="18" charset="0"/>
              </a:rPr>
              <a:t> 1304152/DF, Rel. Min. Sebastião Reis Júnior, 6ª T., j. 21/03/2013, </a:t>
            </a:r>
            <a:r>
              <a:rPr lang="pt-BR" sz="2000" dirty="0" err="1">
                <a:latin typeface="Times New Roman" panose="02020603050405020304" pitchFamily="18" charset="0"/>
                <a:cs typeface="Times New Roman" panose="02020603050405020304" pitchFamily="18" charset="0"/>
              </a:rPr>
              <a:t>v.u</a:t>
            </a:r>
            <a:r>
              <a:rPr lang="pt-BR" sz="2000" dirty="0">
                <a:latin typeface="Times New Roman" panose="02020603050405020304" pitchFamily="18" charset="0"/>
                <a:cs typeface="Times New Roman" panose="02020603050405020304" pitchFamily="18" charset="0"/>
              </a:rPr>
              <a:t>.).</a:t>
            </a:r>
          </a:p>
          <a:p>
            <a:pPr algn="just">
              <a:lnSpc>
                <a:spcPct val="150000"/>
              </a:lnSpc>
              <a:spcBef>
                <a:spcPts val="0"/>
              </a:spcBef>
            </a:pPr>
            <a:endParaRPr lang="pt-BR" sz="15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latin typeface="Times New Roman" panose="02020603050405020304" pitchFamily="18" charset="0"/>
                <a:cs typeface="Times New Roman" panose="02020603050405020304" pitchFamily="18" charset="0"/>
              </a:rPr>
              <a:t>4.3. Escalada: </a:t>
            </a:r>
            <a:r>
              <a:rPr lang="pt-BR" sz="2000" dirty="0">
                <a:latin typeface="Times New Roman" panose="02020603050405020304" pitchFamily="18" charset="0"/>
                <a:cs typeface="Times New Roman" panose="02020603050405020304" pitchFamily="18" charset="0"/>
              </a:rPr>
              <a:t>Consiste na utilização de uma via anormal para ter acesso à coisa, exigindo do agente um esforço incomum. Para a incidência da qualificadora, não necessariamente o agente precisa transpor o obstáculo pela parte de cima, galgando-o. Configura-se a qualificadora, por exemplo, se o agente se vale de um buraco ou túnel para acessar a coisa. </a:t>
            </a:r>
          </a:p>
        </p:txBody>
      </p:sp>
    </p:spTree>
    <p:extLst>
      <p:ext uri="{BB962C8B-B14F-4D97-AF65-F5344CB8AC3E}">
        <p14:creationId xmlns:p14="http://schemas.microsoft.com/office/powerpoint/2010/main" val="5475869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490606"/>
          </a:xfrm>
          <a:prstGeom prst="rect">
            <a:avLst/>
          </a:prstGeom>
        </p:spPr>
        <p:txBody>
          <a:bodyPr wrap="square">
            <a:spAutoFit/>
          </a:bodyPr>
          <a:lstStyle/>
          <a:p>
            <a:pPr algn="just">
              <a:lnSpc>
                <a:spcPct val="150000"/>
              </a:lnSpc>
              <a:spcBef>
                <a:spcPts val="0"/>
              </a:spcBef>
            </a:pPr>
            <a:endParaRPr lang="pt-BR"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dirty="0">
                <a:latin typeface="Times New Roman" panose="02020603050405020304" pitchFamily="18" charset="0"/>
                <a:cs typeface="Times New Roman" panose="02020603050405020304" pitchFamily="18" charset="0"/>
              </a:rPr>
              <a:t>Jurisprudência em Teses do STJ. Edição 47. Tese 12: O reconhecimento das qualificadoras da escalada e rompimento de obstáculo previstas no art. 155, § 4º, I e II, do CP exige a realização do exame pericial, salvo nas hipóteses de inexistência ou desaparecimento de vestígios, ou ainda se as circunstâncias do crime não permitirem a confecção do laudo.</a:t>
            </a:r>
          </a:p>
          <a:p>
            <a:pPr algn="just">
              <a:lnSpc>
                <a:spcPct val="150000"/>
              </a:lnSpc>
              <a:spcBef>
                <a:spcPts val="0"/>
              </a:spcBef>
            </a:pPr>
            <a:endParaRPr lang="pt-BR"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dirty="0">
                <a:latin typeface="Times New Roman" panose="02020603050405020304" pitchFamily="18" charset="0"/>
                <a:cs typeface="Times New Roman" panose="02020603050405020304" pitchFamily="18" charset="0"/>
              </a:rPr>
              <a:t>AGRAVO REGIMENTAL NO RECURSO ESPECIAL. FURTO QUALIFICADO PELO ROMPIMENTO DE OBSTÁCULO. EXAME PERICIAL. AUSÊNCIA. IMPOSSIBILIDADE. PRECEDENTES. AGRAVO IMPROVIDO. 1. O reconhecimento da qualificadora de rompimento de obstáculo exige a realização de exame pericial, o qual somente pode ser substituído por outros meios probatórios quando inexistirem vestígios, o corpo de delito houver desaparecido ou as circunstâncias do crime não permitirem a confecção do laudo. 2. Ainda que a presença da circunstância qualificadora esteja em consonância com a prova testemunhal colhida nos autos, mostra-se imprescindível a realização de exame de corpo de delito, nos termos do art. 158 do Código de Processo Penal. 3. Agravo regimental improvido. (</a:t>
            </a:r>
            <a:r>
              <a:rPr lang="pt-BR" dirty="0" err="1">
                <a:latin typeface="Times New Roman" panose="02020603050405020304" pitchFamily="18" charset="0"/>
                <a:cs typeface="Times New Roman" panose="02020603050405020304" pitchFamily="18" charset="0"/>
              </a:rPr>
              <a:t>AgRg</a:t>
            </a:r>
            <a:r>
              <a:rPr lang="pt-BR" dirty="0">
                <a:latin typeface="Times New Roman" panose="02020603050405020304" pitchFamily="18" charset="0"/>
                <a:cs typeface="Times New Roman" panose="02020603050405020304" pitchFamily="18" charset="0"/>
              </a:rPr>
              <a:t> no </a:t>
            </a:r>
            <a:r>
              <a:rPr lang="pt-BR" dirty="0" err="1">
                <a:latin typeface="Times New Roman" panose="02020603050405020304" pitchFamily="18" charset="0"/>
                <a:cs typeface="Times New Roman" panose="02020603050405020304" pitchFamily="18" charset="0"/>
              </a:rPr>
              <a:t>REsp</a:t>
            </a:r>
            <a:r>
              <a:rPr lang="pt-BR" dirty="0">
                <a:latin typeface="Times New Roman" panose="02020603050405020304" pitchFamily="18" charset="0"/>
                <a:cs typeface="Times New Roman" panose="02020603050405020304" pitchFamily="18" charset="0"/>
              </a:rPr>
              <a:t> 1814051/RS, Rel. Ministro NEFI CORDEIRO, SEXTA TURMA, julgado em 07/11/2019, </a:t>
            </a:r>
            <a:r>
              <a:rPr lang="pt-BR" dirty="0" err="1">
                <a:latin typeface="Times New Roman" panose="02020603050405020304" pitchFamily="18" charset="0"/>
                <a:cs typeface="Times New Roman" panose="02020603050405020304" pitchFamily="18" charset="0"/>
              </a:rPr>
              <a:t>DJe</a:t>
            </a:r>
            <a:r>
              <a:rPr lang="pt-BR" dirty="0">
                <a:latin typeface="Times New Roman" panose="02020603050405020304" pitchFamily="18" charset="0"/>
                <a:cs typeface="Times New Roman" panose="02020603050405020304" pitchFamily="18" charset="0"/>
              </a:rPr>
              <a:t> 19/11/2019</a:t>
            </a:r>
            <a:r>
              <a:rPr lang="pt-BR" sz="2000" dirty="0"/>
              <a:t>).</a:t>
            </a: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7341190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346144"/>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endParaRPr lang="pt-BR" sz="10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latin typeface="Times New Roman" panose="02020603050405020304" pitchFamily="18" charset="0"/>
                <a:cs typeface="Times New Roman" panose="02020603050405020304" pitchFamily="18" charset="0"/>
              </a:rPr>
              <a:t>4.4. Destreza: </a:t>
            </a:r>
            <a:r>
              <a:rPr lang="pt-BR" sz="2000" dirty="0">
                <a:latin typeface="Times New Roman" panose="02020603050405020304" pitchFamily="18" charset="0"/>
                <a:cs typeface="Times New Roman" panose="02020603050405020304" pitchFamily="18" charset="0"/>
              </a:rPr>
              <a:t>Significa uma especial habilidade do agente, que lhe permite realizar a subtração. Para alguns, incide a qualificadora apenas se o agente utiliza tal habilidade excepcional para retirar bens em poder direto da vítima (é o caso dos denominados “punguistas”, ou seja, “batedores de carteira”). Na jurisprudência:  </a:t>
            </a:r>
            <a:r>
              <a:rPr lang="pt-BR" sz="2000" dirty="0" err="1">
                <a:latin typeface="Times New Roman" panose="02020603050405020304" pitchFamily="18" charset="0"/>
                <a:cs typeface="Times New Roman" panose="02020603050405020304" pitchFamily="18" charset="0"/>
              </a:rPr>
              <a:t>REsp</a:t>
            </a:r>
            <a:r>
              <a:rPr lang="pt-BR" sz="2000" dirty="0">
                <a:latin typeface="Times New Roman" panose="02020603050405020304" pitchFamily="18" charset="0"/>
                <a:cs typeface="Times New Roman" panose="02020603050405020304" pitchFamily="18" charset="0"/>
              </a:rPr>
              <a:t> 1478648/PR, Rel. Min. Newton </a:t>
            </a:r>
            <a:r>
              <a:rPr lang="pt-BR" sz="2000" dirty="0" err="1">
                <a:latin typeface="Times New Roman" panose="02020603050405020304" pitchFamily="18" charset="0"/>
                <a:cs typeface="Times New Roman" panose="02020603050405020304" pitchFamily="18" charset="0"/>
              </a:rPr>
              <a:t>Trisoo</a:t>
            </a:r>
            <a:r>
              <a:rPr lang="pt-BR" sz="2000" dirty="0">
                <a:latin typeface="Times New Roman" panose="02020603050405020304" pitchFamily="18" charset="0"/>
                <a:cs typeface="Times New Roman" panose="02020603050405020304" pitchFamily="18" charset="0"/>
              </a:rPr>
              <a:t>, 5ª T., j. 16/12/2014, </a:t>
            </a:r>
            <a:r>
              <a:rPr lang="pt-BR" sz="2000" dirty="0" err="1">
                <a:latin typeface="Times New Roman" panose="02020603050405020304" pitchFamily="18" charset="0"/>
                <a:cs typeface="Times New Roman" panose="02020603050405020304" pitchFamily="18" charset="0"/>
              </a:rPr>
              <a:t>v.u</a:t>
            </a:r>
            <a:r>
              <a:rPr lang="pt-BR" sz="2000" dirty="0">
                <a:latin typeface="Times New Roman" panose="02020603050405020304" pitchFamily="18" charset="0"/>
                <a:cs typeface="Times New Roman" panose="02020603050405020304" pitchFamily="18" charset="0"/>
              </a:rPr>
              <a:t>. </a:t>
            </a:r>
          </a:p>
          <a:p>
            <a:pPr algn="just">
              <a:lnSpc>
                <a:spcPct val="150000"/>
              </a:lnSpc>
              <a:spcBef>
                <a:spcPts val="0"/>
              </a:spcBef>
            </a:pPr>
            <a:endParaRPr lang="pt-BR" sz="15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Outros entendem que qualquer tipo de destreza permite a aplicação da qualificadora (ex.: abertura de cofre). Nesse sendo: HC 223790/MG, Rel. Min. </a:t>
            </a:r>
            <a:r>
              <a:rPr lang="pt-BR" sz="2000" dirty="0" err="1">
                <a:latin typeface="Times New Roman" panose="02020603050405020304" pitchFamily="18" charset="0"/>
                <a:cs typeface="Times New Roman" panose="02020603050405020304" pitchFamily="18" charset="0"/>
              </a:rPr>
              <a:t>Og</a:t>
            </a:r>
            <a:r>
              <a:rPr lang="pt-BR" sz="2000" dirty="0">
                <a:latin typeface="Times New Roman" panose="02020603050405020304" pitchFamily="18" charset="0"/>
                <a:cs typeface="Times New Roman" panose="02020603050405020304" pitchFamily="18" charset="0"/>
              </a:rPr>
              <a:t> Fernandes, 6ª T., j. 16/02/2012, </a:t>
            </a:r>
            <a:r>
              <a:rPr lang="pt-BR" sz="2000" dirty="0" err="1">
                <a:latin typeface="Times New Roman" panose="02020603050405020304" pitchFamily="18" charset="0"/>
                <a:cs typeface="Times New Roman" panose="02020603050405020304" pitchFamily="18" charset="0"/>
              </a:rPr>
              <a:t>v.u</a:t>
            </a:r>
            <a:r>
              <a:rPr lang="pt-BR" sz="2000" dirty="0">
                <a:latin typeface="Times New Roman" panose="02020603050405020304" pitchFamily="18" charset="0"/>
                <a:cs typeface="Times New Roman" panose="02020603050405020304" pitchFamily="18" charset="0"/>
              </a:rPr>
              <a:t>.</a:t>
            </a:r>
          </a:p>
          <a:p>
            <a:pPr algn="just">
              <a:lnSpc>
                <a:spcPct val="150000"/>
              </a:lnSpc>
              <a:spcBef>
                <a:spcPts val="0"/>
              </a:spcBef>
            </a:pPr>
            <a:endParaRPr lang="pt-BR" sz="15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 Configura-se a destreza se a vítima percebe o objeto sendo subtraído? Não. </a:t>
            </a:r>
          </a:p>
          <a:p>
            <a:pPr algn="just">
              <a:lnSpc>
                <a:spcPct val="150000"/>
              </a:lnSpc>
              <a:spcBef>
                <a:spcPts val="0"/>
              </a:spcBef>
            </a:pPr>
            <a:endParaRPr lang="pt-BR" sz="15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  E se a vítima não percebe, mas terceiro percebe? Há destreza? Sim.</a:t>
            </a:r>
            <a:endParaRPr lang="pt-BR" sz="1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646573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692392"/>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chemeClr val="accent1"/>
                </a:solidFill>
                <a:latin typeface="Times New Roman" panose="02020603050405020304" pitchFamily="18" charset="0"/>
                <a:cs typeface="Times New Roman" panose="02020603050405020304" pitchFamily="18" charset="0"/>
              </a:rPr>
              <a:t>5) Com emprego de chave falsa</a:t>
            </a:r>
            <a:r>
              <a:rPr lang="pt-BR" sz="2000" dirty="0">
                <a:solidFill>
                  <a:schemeClr val="accent1"/>
                </a:solidFill>
                <a:latin typeface="Times New Roman" panose="02020603050405020304" pitchFamily="18" charset="0"/>
                <a:cs typeface="Times New Roman" panose="02020603050405020304" pitchFamily="18" charset="0"/>
              </a:rPr>
              <a:t>:</a:t>
            </a:r>
            <a:r>
              <a:rPr lang="pt-BR" sz="2000" dirty="0">
                <a:latin typeface="Times New Roman" panose="02020603050405020304" pitchFamily="18" charset="0"/>
                <a:cs typeface="Times New Roman" panose="02020603050405020304" pitchFamily="18" charset="0"/>
              </a:rPr>
              <a:t> Chave falsa é instrumento apto a abrir uma fechadura, podendo ou não ter a forma de chave (gazua, mixa, grampo etc.). </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Jurisprudência em Teses do STJ. Edição 47. Tese 04:</a:t>
            </a:r>
            <a:r>
              <a:rPr lang="pt-BR" sz="2000" b="1" dirty="0">
                <a:latin typeface="Times New Roman" panose="02020603050405020304" pitchFamily="18" charset="0"/>
                <a:cs typeface="Times New Roman" panose="02020603050405020304" pitchFamily="18" charset="0"/>
              </a:rPr>
              <a:t>  </a:t>
            </a:r>
            <a:r>
              <a:rPr lang="pt-BR" sz="2000" dirty="0">
                <a:latin typeface="Times New Roman" panose="02020603050405020304" pitchFamily="18" charset="0"/>
                <a:cs typeface="Times New Roman" panose="02020603050405020304" pitchFamily="18" charset="0"/>
              </a:rPr>
              <a:t>Todos os instrumentos utilizados como dispositivo para abrir fechadura são abrangidos pelo conceito de chave falsa, incluindo as mixas.</a:t>
            </a:r>
          </a:p>
          <a:p>
            <a:pPr algn="just">
              <a:lnSpc>
                <a:spcPct val="150000"/>
              </a:lnSpc>
              <a:spcBef>
                <a:spcPts val="0"/>
              </a:spcBef>
            </a:pPr>
            <a:endParaRPr lang="pt-BR" sz="1500" dirty="0">
              <a:latin typeface="Times New Roman" panose="02020603050405020304" pitchFamily="18" charset="0"/>
              <a:cs typeface="Times New Roman" panose="02020603050405020304" pitchFamily="18" charset="0"/>
            </a:endParaRPr>
          </a:p>
          <a:p>
            <a:pPr marL="342900" indent="-342900" algn="just">
              <a:lnSpc>
                <a:spcPct val="150000"/>
              </a:lnSpc>
              <a:spcBef>
                <a:spcPts val="0"/>
              </a:spcBef>
              <a:buFontTx/>
              <a:buChar char="-"/>
            </a:pPr>
            <a:r>
              <a:rPr lang="pt-BR" sz="2000" dirty="0">
                <a:latin typeface="Times New Roman" panose="02020603050405020304" pitchFamily="18" charset="0"/>
                <a:cs typeface="Times New Roman" panose="02020603050405020304" pitchFamily="18" charset="0"/>
              </a:rPr>
              <a:t>Ligação direta caracteriza chave falsa? Prevalece que não, pois não configura “chave falsa”. Da mesma forma, </a:t>
            </a:r>
            <a:endParaRPr lang="pt-BR" sz="15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a chave VERDADEIRA subtraída do titular não autoriza a incidência dessa qualificadora.</a:t>
            </a:r>
          </a:p>
          <a:p>
            <a:pPr marL="342900" indent="-342900" algn="just">
              <a:lnSpc>
                <a:spcPct val="150000"/>
              </a:lnSpc>
              <a:spcBef>
                <a:spcPts val="0"/>
              </a:spcBef>
              <a:buFontTx/>
              <a:buChar char="-"/>
            </a:pPr>
            <a:endParaRPr lang="pt-BR" sz="1500" dirty="0">
              <a:latin typeface="Times New Roman" panose="02020603050405020304" pitchFamily="18" charset="0"/>
              <a:cs typeface="Times New Roman" panose="02020603050405020304" pitchFamily="18" charset="0"/>
            </a:endParaRPr>
          </a:p>
          <a:p>
            <a:pPr marL="342900" indent="-342900" algn="just">
              <a:lnSpc>
                <a:spcPct val="150000"/>
              </a:lnSpc>
              <a:spcBef>
                <a:spcPts val="0"/>
              </a:spcBef>
              <a:buFontTx/>
              <a:buChar char="-"/>
            </a:pPr>
            <a:r>
              <a:rPr lang="pt-BR" sz="2000" dirty="0">
                <a:latin typeface="Times New Roman" panose="02020603050405020304" pitchFamily="18" charset="0"/>
                <a:cs typeface="Times New Roman" panose="02020603050405020304" pitchFamily="18" charset="0"/>
              </a:rPr>
              <a:t>Lei das Contravenções Penais, art. 25. “Ter alguém em seu poder, depois de condenado, por crime de furto ou roubo, ou enquanto sujeito à liberdade vigiada ou quando conhecido como vadio ou mendigo, gazuas, chaves falsas ou alteradas ou instrumentos empregados usualmente na prática de crime de furto, desde que não prove destinação legítima”. </a:t>
            </a:r>
            <a:r>
              <a:rPr lang="pt-BR" sz="2000" u="sng" dirty="0">
                <a:latin typeface="Times New Roman" panose="02020603050405020304" pitchFamily="18" charset="0"/>
                <a:cs typeface="Times New Roman" panose="02020603050405020304" pitchFamily="18" charset="0"/>
              </a:rPr>
              <a:t>STF declarou inconstitucional</a:t>
            </a:r>
            <a:r>
              <a:rPr lang="pt-BR" sz="2000" dirty="0">
                <a:latin typeface="Times New Roman" panose="02020603050405020304" pitchFamily="18" charset="0"/>
                <a:cs typeface="Times New Roman" panose="02020603050405020304" pitchFamily="18" charset="0"/>
              </a:rPr>
              <a:t> (RE 583.523).</a:t>
            </a:r>
          </a:p>
        </p:txBody>
      </p:sp>
    </p:spTree>
    <p:extLst>
      <p:ext uri="{BB962C8B-B14F-4D97-AF65-F5344CB8AC3E}">
        <p14:creationId xmlns:p14="http://schemas.microsoft.com/office/powerpoint/2010/main" val="333795116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346144"/>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chemeClr val="accent1"/>
                </a:solidFill>
                <a:latin typeface="Times New Roman" panose="02020603050405020304" pitchFamily="18" charset="0"/>
                <a:cs typeface="Times New Roman" panose="02020603050405020304" pitchFamily="18" charset="0"/>
              </a:rPr>
              <a:t>6) Mediante concurso de pessoas</a:t>
            </a:r>
            <a:r>
              <a:rPr lang="pt-BR" sz="2000" dirty="0">
                <a:latin typeface="Times New Roman" panose="02020603050405020304" pitchFamily="18" charset="0"/>
                <a:cs typeface="Times New Roman" panose="02020603050405020304" pitchFamily="18" charset="0"/>
              </a:rPr>
              <a:t>: Deve haver no mínimo duas pessoas. Admite-se que uma seja menor ou inimputável. Nesse caso incorrerá o agente no crime do art. 244-B do ECA.</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Súmula 500 do STJ - A configuração do crime do art. 244-B do ECA independe da prova da efetiva corrupção do menor, por se tratar de delito formal.</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indent="17463" algn="just">
              <a:lnSpc>
                <a:spcPct val="150000"/>
              </a:lnSpc>
              <a:spcBef>
                <a:spcPts val="0"/>
              </a:spcBef>
              <a:buFontTx/>
              <a:buChar char="-"/>
            </a:pPr>
            <a:r>
              <a:rPr lang="pt-BR" sz="2000" dirty="0">
                <a:latin typeface="Times New Roman" panose="02020603050405020304" pitchFamily="18" charset="0"/>
                <a:cs typeface="Times New Roman" panose="02020603050405020304" pitchFamily="18" charset="0"/>
              </a:rPr>
              <a:t> Inaplicabilidade da causa de aumento do roubo ao crime de furto: no crime de furto, o concurso de agentes faz incidir a qualificadora, elevando a pena de 1 a 4 anos (furto simples) para 2 a 8 anos de reclusão. Já no roubo, o concurso de agente configura uma causa de aumento de pena (de 1/3 até 1/2). Verifica-se a desproporcionalidade criada pelo legislador, que pune de forma mais drástica um delito menos grave, em idêntica situação fática. </a:t>
            </a:r>
          </a:p>
          <a:p>
            <a:pPr indent="17463" algn="just">
              <a:lnSpc>
                <a:spcPct val="150000"/>
              </a:lnSpc>
              <a:spcBef>
                <a:spcPts val="0"/>
              </a:spcBef>
              <a:buFontTx/>
              <a:buChar char="-"/>
            </a:pPr>
            <a:r>
              <a:rPr lang="pt-BR" sz="2000" dirty="0">
                <a:latin typeface="Times New Roman" panose="02020603050405020304" pitchFamily="18" charset="0"/>
                <a:cs typeface="Times New Roman" panose="02020603050405020304" pitchFamily="18" charset="0"/>
              </a:rPr>
              <a:t> Súmula 442 do STJ: É inadmissível aplicar, no furto qualificado, pelo concurso de agentes, a majorante do roubo.</a:t>
            </a:r>
          </a:p>
        </p:txBody>
      </p:sp>
    </p:spTree>
    <p:extLst>
      <p:ext uri="{BB962C8B-B14F-4D97-AF65-F5344CB8AC3E}">
        <p14:creationId xmlns:p14="http://schemas.microsoft.com/office/powerpoint/2010/main" val="384359428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692392"/>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Jurisprudência em Teses do STJ. Edição 47. Tese 06:</a:t>
            </a:r>
            <a:r>
              <a:rPr lang="pt-BR" sz="2000" b="1" dirty="0">
                <a:latin typeface="Times New Roman" panose="02020603050405020304" pitchFamily="18" charset="0"/>
                <a:cs typeface="Times New Roman" panose="02020603050405020304" pitchFamily="18" charset="0"/>
              </a:rPr>
              <a:t>  </a:t>
            </a:r>
            <a:r>
              <a:rPr lang="pt-BR" sz="2000" dirty="0">
                <a:latin typeface="Times New Roman" panose="02020603050405020304" pitchFamily="18" charset="0"/>
                <a:cs typeface="Times New Roman" panose="02020603050405020304" pitchFamily="18" charset="0"/>
              </a:rPr>
              <a:t>A prática do delito de furto qualificado por escalada, destreza, rompimento de obstáculo ou concurso de agentes indica a reprovabilidade do comportamento do réu, sendo inaplicável o princípio da insignificância.</a:t>
            </a:r>
          </a:p>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chemeClr val="accent2"/>
                </a:solidFill>
                <a:latin typeface="Times New Roman" panose="02020603050405020304" pitchFamily="18" charset="0"/>
                <a:cs typeface="Times New Roman" panose="02020603050405020304" pitchFamily="18" charset="0"/>
              </a:rPr>
              <a:t>FURTO QUALIFICADO PELO EMPREGO DE EXPLOSIVO OU ARTEFATO ANÁLOGO – É CRIME HEDIONDO (ART. 1º, INCISO IX DA LEI 8072/1990).</a:t>
            </a:r>
          </a:p>
          <a:p>
            <a:pPr algn="just">
              <a:lnSpc>
                <a:spcPct val="150000"/>
              </a:lnSpc>
              <a:spcBef>
                <a:spcPts val="0"/>
              </a:spcBef>
            </a:pPr>
            <a:endParaRPr lang="pt-BR" sz="1000" dirty="0">
              <a:solidFill>
                <a:schemeClr val="accent2"/>
              </a:solidFill>
              <a:latin typeface="Times New Roman" panose="02020603050405020304" pitchFamily="18" charset="0"/>
              <a:cs typeface="Times New Roman" panose="02020603050405020304" pitchFamily="18" charset="0"/>
            </a:endParaRPr>
          </a:p>
          <a:p>
            <a:pPr marL="457200" indent="-457200" algn="just">
              <a:lnSpc>
                <a:spcPct val="150000"/>
              </a:lnSpc>
              <a:spcBef>
                <a:spcPts val="0"/>
              </a:spcBef>
              <a:buAutoNum type="arabicParenR"/>
            </a:pPr>
            <a:r>
              <a:rPr lang="pt-BR" sz="2000" b="1" dirty="0">
                <a:solidFill>
                  <a:schemeClr val="accent1"/>
                </a:solidFill>
                <a:latin typeface="Times New Roman" panose="02020603050405020304" pitchFamily="18" charset="0"/>
                <a:cs typeface="Times New Roman" panose="02020603050405020304" pitchFamily="18" charset="0"/>
              </a:rPr>
              <a:t>Disposição legal: </a:t>
            </a:r>
          </a:p>
          <a:p>
            <a:pPr marL="442913" algn="just">
              <a:lnSpc>
                <a:spcPct val="150000"/>
              </a:lnSpc>
              <a:spcBef>
                <a:spcPts val="0"/>
              </a:spcBef>
            </a:pPr>
            <a:r>
              <a:rPr lang="pt-BR" sz="2000" dirty="0">
                <a:latin typeface="Times New Roman" panose="02020603050405020304" pitchFamily="18" charset="0"/>
                <a:cs typeface="Times New Roman" panose="02020603050405020304" pitchFamily="18" charset="0"/>
              </a:rPr>
              <a:t>§ 4º-A A pena é de reclusão de 4 (quatro) a 10 (dez) anos e multa, se houver emprego de explosivo ou de artefato análogo que cause perigo comum. (Incluído pela Lei nº 13.654, de 2018)</a:t>
            </a:r>
          </a:p>
          <a:p>
            <a:pPr marL="442913" algn="just">
              <a:lnSpc>
                <a:spcPct val="150000"/>
              </a:lnSpc>
              <a:spcBef>
                <a:spcPts val="0"/>
              </a:spcBef>
            </a:pPr>
            <a:endParaRPr lang="pt-BR" sz="1000" b="1" dirty="0">
              <a:solidFill>
                <a:schemeClr val="accent1"/>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chemeClr val="accent1"/>
                </a:solidFill>
                <a:latin typeface="Times New Roman" panose="02020603050405020304" pitchFamily="18" charset="0"/>
                <a:cs typeface="Times New Roman" panose="02020603050405020304" pitchFamily="18" charset="0"/>
              </a:rPr>
              <a:t>2) Explosivo: </a:t>
            </a:r>
            <a:r>
              <a:rPr lang="pt-BR" sz="2000" dirty="0">
                <a:latin typeface="Times New Roman" panose="02020603050405020304" pitchFamily="18" charset="0"/>
                <a:cs typeface="Times New Roman" panose="02020603050405020304" pitchFamily="18" charset="0"/>
              </a:rPr>
              <a:t>é a substância ou artefato que possa produzir uma explosão, detonação, propulsão ou efeito pirotécnico. </a:t>
            </a:r>
            <a:endParaRPr lang="pt-BR" sz="2000" b="1" dirty="0">
              <a:solidFill>
                <a:schemeClr val="accent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0697733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352106"/>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marL="342900" indent="-342900" algn="just">
              <a:lnSpc>
                <a:spcPct val="150000"/>
              </a:lnSpc>
              <a:spcBef>
                <a:spcPts val="0"/>
              </a:spcBef>
              <a:buFontTx/>
              <a:buChar char="-"/>
            </a:pPr>
            <a:r>
              <a:rPr lang="pt-BR" sz="2000" dirty="0">
                <a:latin typeface="Times New Roman" panose="02020603050405020304" pitchFamily="18" charset="0"/>
                <a:cs typeface="Times New Roman" panose="02020603050405020304" pitchFamily="18" charset="0"/>
              </a:rPr>
              <a:t>Para ser considerado artefato explosivo, é necessário que ele seja capaz de gerar alguma destruição (nesse sentido: STJ. 6ª Turma. Resp. 1627028/SP, Rel. Min. Maria Thereza de Assis Moura, julgado em 21/02/2017). </a:t>
            </a:r>
          </a:p>
          <a:p>
            <a:pPr marL="342900" indent="-342900" algn="just">
              <a:lnSpc>
                <a:spcPct val="150000"/>
              </a:lnSpc>
              <a:spcBef>
                <a:spcPts val="0"/>
              </a:spcBef>
              <a:buFontTx/>
              <a:buChar char="-"/>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Atenção: Antes da lei, prevalecia o entendimento pelo qual o agente deveria responder por furto qualificado pelo rompimento de obstáculo à subtração da coisa, nos termos do art. 155, § 4º do CP, em concurso formal impróprio com o crime de explosão majorada (art. 251, § 2º do CP). As penas eram somadas e a pena mínima ficava no patamar de 6 anos de reclusão. Não havia a consunção entre os crimes, pois as infrações atingiam bens jurídicos distintos: enquanto o delito de furto viola o patrimônio da instituição financeira, o crime de explosão ofende a incolumidade pública (STJ. 6ª Turma. Resp. 1647539/SP. Rel. Min. </a:t>
            </a:r>
            <a:r>
              <a:rPr lang="pt-BR" sz="2000" dirty="0" err="1">
                <a:latin typeface="Times New Roman" panose="02020603050405020304" pitchFamily="18" charset="0"/>
                <a:cs typeface="Times New Roman" panose="02020603050405020304" pitchFamily="18" charset="0"/>
              </a:rPr>
              <a:t>Nefi</a:t>
            </a:r>
            <a:r>
              <a:rPr lang="pt-BR" sz="2000" dirty="0">
                <a:latin typeface="Times New Roman" panose="02020603050405020304" pitchFamily="18" charset="0"/>
                <a:cs typeface="Times New Roman" panose="02020603050405020304" pitchFamily="18" charset="0"/>
              </a:rPr>
              <a:t> Cordeiro, julgado em 21/11/2017). Com o advento da nova lei, a pena mínima será de 4 anos de reclusão. Assim, a Lei 13.654/2018 é </a:t>
            </a:r>
            <a:r>
              <a:rPr lang="pt-BR" sz="2000" i="1" dirty="0" err="1">
                <a:latin typeface="Times New Roman" panose="02020603050405020304" pitchFamily="18" charset="0"/>
                <a:cs typeface="Times New Roman" panose="02020603050405020304" pitchFamily="18" charset="0"/>
              </a:rPr>
              <a:t>novatio</a:t>
            </a:r>
            <a:r>
              <a:rPr lang="pt-BR" sz="2000" i="1" dirty="0">
                <a:latin typeface="Times New Roman" panose="02020603050405020304" pitchFamily="18" charset="0"/>
                <a:cs typeface="Times New Roman" panose="02020603050405020304" pitchFamily="18" charset="0"/>
              </a:rPr>
              <a:t> legis in </a:t>
            </a:r>
            <a:r>
              <a:rPr lang="pt-BR" sz="2000" i="1" dirty="0" err="1">
                <a:latin typeface="Times New Roman" panose="02020603050405020304" pitchFamily="18" charset="0"/>
                <a:cs typeface="Times New Roman" panose="02020603050405020304" pitchFamily="18" charset="0"/>
              </a:rPr>
              <a:t>mellius</a:t>
            </a:r>
            <a:r>
              <a:rPr lang="pt-BR" sz="2000" i="1" dirty="0">
                <a:latin typeface="Times New Roman" panose="02020603050405020304" pitchFamily="18" charset="0"/>
                <a:cs typeface="Times New Roman" panose="02020603050405020304" pitchFamily="18" charset="0"/>
              </a:rPr>
              <a:t> </a:t>
            </a:r>
            <a:r>
              <a:rPr lang="pt-BR" sz="2000" dirty="0">
                <a:latin typeface="Times New Roman" panose="02020603050405020304" pitchFamily="18" charset="0"/>
                <a:cs typeface="Times New Roman" panose="02020603050405020304" pitchFamily="18" charset="0"/>
              </a:rPr>
              <a:t>(retroativa) e os réus condenados sob a égide da lei antiga farão jus à redução de pena. </a:t>
            </a:r>
          </a:p>
        </p:txBody>
      </p:sp>
    </p:spTree>
    <p:extLst>
      <p:ext uri="{BB962C8B-B14F-4D97-AF65-F5344CB8AC3E}">
        <p14:creationId xmlns:p14="http://schemas.microsoft.com/office/powerpoint/2010/main" val="80677044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692392"/>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chemeClr val="accent2"/>
                </a:solidFill>
                <a:latin typeface="Times New Roman" panose="02020603050405020304" pitchFamily="18" charset="0"/>
                <a:cs typeface="Times New Roman" panose="02020603050405020304" pitchFamily="18" charset="0"/>
              </a:rPr>
              <a:t>FURTO QUALIFICADO DE VEÍCULO - TRANSPORTE A OUTRO ESTADO</a:t>
            </a:r>
          </a:p>
          <a:p>
            <a:pPr algn="just">
              <a:lnSpc>
                <a:spcPct val="150000"/>
              </a:lnSpc>
              <a:spcBef>
                <a:spcPts val="0"/>
              </a:spcBef>
            </a:pPr>
            <a:endParaRPr lang="pt-BR" sz="1000" dirty="0">
              <a:solidFill>
                <a:schemeClr val="accent2"/>
              </a:solidFill>
              <a:latin typeface="Times New Roman" panose="02020603050405020304" pitchFamily="18" charset="0"/>
              <a:cs typeface="Times New Roman" panose="02020603050405020304" pitchFamily="18" charset="0"/>
            </a:endParaRPr>
          </a:p>
          <a:p>
            <a:pPr marL="457200" indent="-457200" algn="just">
              <a:lnSpc>
                <a:spcPct val="150000"/>
              </a:lnSpc>
              <a:spcBef>
                <a:spcPts val="0"/>
              </a:spcBef>
              <a:buAutoNum type="arabicParenR"/>
            </a:pPr>
            <a:r>
              <a:rPr lang="pt-BR" sz="2000" b="1" dirty="0">
                <a:solidFill>
                  <a:schemeClr val="accent1"/>
                </a:solidFill>
                <a:latin typeface="Times New Roman" panose="02020603050405020304" pitchFamily="18" charset="0"/>
                <a:cs typeface="Times New Roman" panose="02020603050405020304" pitchFamily="18" charset="0"/>
              </a:rPr>
              <a:t>Disposição legal:</a:t>
            </a:r>
          </a:p>
          <a:p>
            <a:pPr marL="442913" algn="just">
              <a:lnSpc>
                <a:spcPct val="150000"/>
              </a:lnSpc>
              <a:spcBef>
                <a:spcPts val="0"/>
              </a:spcBef>
            </a:pPr>
            <a:r>
              <a:rPr lang="pt-BR" sz="2000" dirty="0">
                <a:latin typeface="Times New Roman" panose="02020603050405020304" pitchFamily="18" charset="0"/>
                <a:cs typeface="Times New Roman" panose="02020603050405020304" pitchFamily="18" charset="0"/>
              </a:rPr>
              <a:t>§ 5º - A pena é de reclusão de três a oito anos, se a subtração for de veículo automotor que venha a ser transportado para outro Estado ou para o exterior.  </a:t>
            </a:r>
          </a:p>
          <a:p>
            <a:pPr marL="442913" algn="just">
              <a:lnSpc>
                <a:spcPct val="150000"/>
              </a:lnSpc>
              <a:spcBef>
                <a:spcPts val="0"/>
              </a:spcBef>
            </a:pPr>
            <a:endParaRPr lang="pt-BR" sz="10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chemeClr val="accent1"/>
                </a:solidFill>
                <a:latin typeface="Times New Roman" panose="02020603050405020304" pitchFamily="18" charset="0"/>
                <a:cs typeface="Times New Roman" panose="02020603050405020304" pitchFamily="18" charset="0"/>
              </a:rPr>
              <a:t>2) Conceito de veículo automotor: </a:t>
            </a:r>
            <a:r>
              <a:rPr lang="pt-BR" sz="2000" dirty="0">
                <a:latin typeface="Times New Roman" panose="02020603050405020304" pitchFamily="18" charset="0"/>
                <a:cs typeface="Times New Roman" panose="02020603050405020304" pitchFamily="18" charset="0"/>
              </a:rPr>
              <a:t>está no Anexo I do CTB - “todo veículo a motor de propulsão que circule por seus próprios meios, e que serve normalmente para o transporte viário de pessoas e coisas, ou para a tração viária de veículos utilizados para o transporte de pessoas e coisas. O termo compreende os veículos conectados a uma linha elétrica e que não circulam sobre trilhos (ônibus elétrico)”. </a:t>
            </a:r>
          </a:p>
          <a:p>
            <a:pPr algn="just">
              <a:lnSpc>
                <a:spcPct val="150000"/>
              </a:lnSpc>
              <a:spcBef>
                <a:spcPts val="0"/>
              </a:spcBef>
            </a:pPr>
            <a:endParaRPr lang="pt-BR" sz="10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chemeClr val="accent1"/>
                </a:solidFill>
                <a:latin typeface="Times New Roman" panose="02020603050405020304" pitchFamily="18" charset="0"/>
                <a:cs typeface="Times New Roman" panose="02020603050405020304" pitchFamily="18" charset="0"/>
              </a:rPr>
              <a:t>3) Consumação da qualificadora: </a:t>
            </a:r>
            <a:r>
              <a:rPr lang="pt-BR" sz="2000" dirty="0">
                <a:latin typeface="Times New Roman" panose="02020603050405020304" pitchFamily="18" charset="0"/>
                <a:cs typeface="Times New Roman" panose="02020603050405020304" pitchFamily="18" charset="0"/>
              </a:rPr>
              <a:t>Exige-se que o veículo efetivamente “venha a ser transportado para outro Estado ou para o exterior”.</a:t>
            </a:r>
            <a:endParaRPr lang="pt-BR"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506489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346144"/>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chemeClr val="accent1"/>
                </a:solidFill>
                <a:latin typeface="Times New Roman" panose="02020603050405020304" pitchFamily="18" charset="0"/>
                <a:cs typeface="Times New Roman" panose="02020603050405020304" pitchFamily="18" charset="0"/>
              </a:rPr>
              <a:t>4) Tentativa: </a:t>
            </a:r>
            <a:r>
              <a:rPr lang="pt-BR" sz="2000" dirty="0">
                <a:latin typeface="Times New Roman" panose="02020603050405020304" pitchFamily="18" charset="0"/>
                <a:cs typeface="Times New Roman" panose="02020603050405020304" pitchFamily="18" charset="0"/>
              </a:rPr>
              <a:t>Há duas posições: </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a- Não. Ou o agente efetivamente transporta o veículo para outro Estado ou para o exterior, e estará consumada a figura qualificada, ou não o faz, configurando-se o delito de furto simples. </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b- Sim. Ocorre nos casos em que o agente subtrai o veículo para levá-lo para outro Estado ou para o exterior, mas é imediatamente perseguido e preso. Ex.: agente subtrai o veículo em São Paulo para levar ao Rio de Janeiro, mas é imediatamente perseguido e preso no Rio de Janeiro, logo após cruzar a fronteira.</a:t>
            </a:r>
          </a:p>
          <a:p>
            <a:pPr algn="just">
              <a:lnSpc>
                <a:spcPct val="150000"/>
              </a:lnSpc>
              <a:spcBef>
                <a:spcPts val="0"/>
              </a:spcBef>
            </a:pPr>
            <a:endParaRPr lang="pt-BR" sz="2000" dirty="0"/>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Se o agente furta veículo em SP, é perseguido e, para tentar se livrar da polícia, cruza a fronteira. Incide a qualificadora? </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Não, pois o agente não tem a finalidade de transportar o veículo para outro Estado.</a:t>
            </a:r>
            <a:endParaRPr lang="pt-BR" sz="2000" b="1" dirty="0">
              <a:solidFill>
                <a:schemeClr val="accent1"/>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chemeClr val="accent1"/>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14632784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576976"/>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chemeClr val="accent2"/>
                </a:solidFill>
                <a:latin typeface="Times New Roman" panose="02020603050405020304" pitchFamily="18" charset="0"/>
                <a:cs typeface="Times New Roman" panose="02020603050405020304" pitchFamily="18" charset="0"/>
              </a:rPr>
              <a:t>FURTO DE SEMOVENTE DOMESTICÁVEL</a:t>
            </a:r>
          </a:p>
          <a:p>
            <a:pPr algn="just">
              <a:lnSpc>
                <a:spcPct val="150000"/>
              </a:lnSpc>
              <a:spcBef>
                <a:spcPts val="0"/>
              </a:spcBef>
            </a:pPr>
            <a:endParaRPr lang="pt-BR" sz="1500" dirty="0">
              <a:solidFill>
                <a:schemeClr val="accent2"/>
              </a:solidFill>
              <a:latin typeface="Times New Roman" panose="02020603050405020304" pitchFamily="18" charset="0"/>
              <a:cs typeface="Times New Roman" panose="02020603050405020304" pitchFamily="18" charset="0"/>
            </a:endParaRPr>
          </a:p>
          <a:p>
            <a:pPr marL="457200" indent="-457200" algn="just">
              <a:lnSpc>
                <a:spcPct val="150000"/>
              </a:lnSpc>
              <a:spcBef>
                <a:spcPts val="0"/>
              </a:spcBef>
              <a:buAutoNum type="arabicParenR"/>
            </a:pPr>
            <a:r>
              <a:rPr lang="pt-BR" sz="2000" b="1" dirty="0">
                <a:solidFill>
                  <a:schemeClr val="accent1"/>
                </a:solidFill>
                <a:latin typeface="Times New Roman" panose="02020603050405020304" pitchFamily="18" charset="0"/>
                <a:cs typeface="Times New Roman" panose="02020603050405020304" pitchFamily="18" charset="0"/>
              </a:rPr>
              <a:t>Disposição legal:</a:t>
            </a:r>
          </a:p>
          <a:p>
            <a:pPr marL="442913" algn="just">
              <a:lnSpc>
                <a:spcPct val="150000"/>
              </a:lnSpc>
              <a:spcBef>
                <a:spcPts val="0"/>
              </a:spcBef>
            </a:pPr>
            <a:r>
              <a:rPr lang="pt-BR" sz="2000" dirty="0">
                <a:latin typeface="Times New Roman" panose="02020603050405020304" pitchFamily="18" charset="0"/>
                <a:cs typeface="Times New Roman" panose="02020603050405020304" pitchFamily="18" charset="0"/>
              </a:rPr>
              <a:t>§ 6</a:t>
            </a:r>
            <a:r>
              <a:rPr lang="pt-BR" sz="2000" u="sng" baseline="30000" dirty="0">
                <a:latin typeface="Times New Roman" panose="02020603050405020304" pitchFamily="18" charset="0"/>
                <a:cs typeface="Times New Roman" panose="02020603050405020304" pitchFamily="18" charset="0"/>
              </a:rPr>
              <a:t>o</a:t>
            </a:r>
            <a:r>
              <a:rPr lang="pt-BR" sz="2000" dirty="0">
                <a:latin typeface="Times New Roman" panose="02020603050405020304" pitchFamily="18" charset="0"/>
                <a:cs typeface="Times New Roman" panose="02020603050405020304" pitchFamily="18" charset="0"/>
              </a:rPr>
              <a:t>  A pena é de reclusão de 2 (dois) a 5 (cinco) anos se a subtração for de semovente domesticável de produção, ainda que abatido ou dividido em partes no local da subtração. (Incluído pela Lei nº 13.330, de 2016)</a:t>
            </a:r>
          </a:p>
          <a:p>
            <a:pPr algn="just">
              <a:lnSpc>
                <a:spcPct val="150000"/>
              </a:lnSpc>
              <a:spcBef>
                <a:spcPts val="0"/>
              </a:spcBef>
            </a:pPr>
            <a:endParaRPr lang="pt-BR" sz="1500" b="1" dirty="0">
              <a:solidFill>
                <a:schemeClr val="accent1"/>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chemeClr val="accent1"/>
                </a:solidFill>
                <a:latin typeface="Times New Roman" panose="02020603050405020304" pitchFamily="18" charset="0"/>
                <a:cs typeface="Times New Roman" panose="02020603050405020304" pitchFamily="18" charset="0"/>
              </a:rPr>
              <a:t>2) Bens semoventes: </a:t>
            </a:r>
            <a:r>
              <a:rPr lang="pt-BR" sz="2000" dirty="0">
                <a:latin typeface="Times New Roman" panose="02020603050405020304" pitchFamily="18" charset="0"/>
                <a:cs typeface="Times New Roman" panose="02020603050405020304" pitchFamily="18" charset="0"/>
              </a:rPr>
              <a:t>são aqueles que podem movimentar-se sozinhos. Em regra, incluem-se neste conceito os bovinos, ovinos, suínos, caprinos etc. Como o legislador adotou conceito ampliativo, também podem ser objeto material do crime cães e gatos quando criados para fins de reprodução e venda de filhotes. Pouco importa seja o animal subtraído vivo ou morto, integralmente ou somente uma das suas partes. Contudo, a divisão do animal em partes deve ocorrer no local da subtração.</a:t>
            </a:r>
            <a:endParaRPr lang="pt-BR" sz="2000" b="1" dirty="0">
              <a:solidFill>
                <a:schemeClr val="accent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49516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577617"/>
          </a:xfrm>
          <a:prstGeom prst="rect">
            <a:avLst/>
          </a:prstGeom>
        </p:spPr>
        <p:txBody>
          <a:bodyPr wrap="square">
            <a:spAutoFit/>
          </a:bodyPr>
          <a:lstStyle/>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praia), quem a encontra e dela se apropria comete o crime do art. 169, II, do CP (“apropriação de coisa achada”). Hipótese diferente ocorre se a coisa está ao alcance da vítima (ex.: a vítima perdeu o celular ou um brinco dentro da própria residência), caso em que haverá crime de furto se for subtraída.</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 </a:t>
            </a:r>
            <a:r>
              <a:rPr lang="pt-BR" sz="2000" u="sng" dirty="0">
                <a:latin typeface="Times New Roman" panose="02020603050405020304" pitchFamily="18" charset="0"/>
                <a:cs typeface="Times New Roman" panose="02020603050405020304" pitchFamily="18" charset="0"/>
              </a:rPr>
              <a:t>Objetos de estimação </a:t>
            </a:r>
            <a:r>
              <a:rPr lang="pt-BR" sz="2000" dirty="0">
                <a:latin typeface="Times New Roman" panose="02020603050405020304" pitchFamily="18" charset="0"/>
                <a:cs typeface="Times New Roman" panose="02020603050405020304" pitchFamily="18" charset="0"/>
              </a:rPr>
              <a:t>(sem valor patrimonial) – Há duas correntes:</a:t>
            </a:r>
          </a:p>
          <a:p>
            <a:pPr marL="457200" indent="-457200" algn="just">
              <a:lnSpc>
                <a:spcPct val="150000"/>
              </a:lnSpc>
              <a:spcBef>
                <a:spcPts val="0"/>
              </a:spcBef>
              <a:buAutoNum type="alphaLcParenR"/>
            </a:pPr>
            <a:r>
              <a:rPr lang="pt-BR" sz="2000" dirty="0">
                <a:latin typeface="Times New Roman" panose="02020603050405020304" pitchFamily="18" charset="0"/>
                <a:cs typeface="Times New Roman" panose="02020603050405020304" pitchFamily="18" charset="0"/>
              </a:rPr>
              <a:t>Podem ser objeto de furto (Damásio). Há precedente do STF compatível com essa orientação:</a:t>
            </a:r>
          </a:p>
          <a:p>
            <a:pPr marL="360363" algn="just">
              <a:lnSpc>
                <a:spcPct val="150000"/>
              </a:lnSpc>
              <a:spcBef>
                <a:spcPts val="0"/>
              </a:spcBef>
            </a:pPr>
            <a:r>
              <a:rPr lang="pt-BR" sz="2000" dirty="0">
                <a:latin typeface="Times New Roman" panose="02020603050405020304" pitchFamily="18" charset="0"/>
                <a:cs typeface="Times New Roman" panose="02020603050405020304" pitchFamily="18" charset="0"/>
              </a:rPr>
              <a:t>“(...) Paciente que invadiu a residência de músico, donde subtraiu um quadro denominado 'disco de ouro', premiação a ele conferida por ter alcançado a marca de mais de cem mil discos vendidos no País. 2. Embora a </a:t>
            </a:r>
            <a:r>
              <a:rPr lang="pt-BR" sz="2000" i="1" dirty="0">
                <a:latin typeface="Times New Roman" panose="02020603050405020304" pitchFamily="18" charset="0"/>
                <a:cs typeface="Times New Roman" panose="02020603050405020304" pitchFamily="18" charset="0"/>
              </a:rPr>
              <a:t>res</a:t>
            </a:r>
            <a:r>
              <a:rPr lang="pt-BR" sz="2000" dirty="0">
                <a:latin typeface="Times New Roman" panose="02020603050405020304" pitchFamily="18" charset="0"/>
                <a:cs typeface="Times New Roman" panose="02020603050405020304" pitchFamily="18" charset="0"/>
              </a:rPr>
              <a:t> subtraída não tenha sido avaliada, essa é dotada de valor sentimental inestimável para a vítima. Não se pode, tão somente, avaliar a tipicidade da conduta praticada em vista do seu valor econômico, especialmente porque, no caso, o prejuízo suportado pela vítima, obviamente, é superior a qualquer quantia pecuniária” (HC 107615/MG, Rel. Min. Dias Toffoli, 1ª T., j. 06/09/2011).</a:t>
            </a:r>
          </a:p>
        </p:txBody>
      </p:sp>
    </p:spTree>
    <p:extLst>
      <p:ext uri="{BB962C8B-B14F-4D97-AF65-F5344CB8AC3E}">
        <p14:creationId xmlns:p14="http://schemas.microsoft.com/office/powerpoint/2010/main" val="301311753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4775025"/>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chemeClr val="accent2"/>
                </a:solidFill>
                <a:latin typeface="Times New Roman" panose="02020603050405020304" pitchFamily="18" charset="0"/>
                <a:cs typeface="Times New Roman" panose="02020603050405020304" pitchFamily="18" charset="0"/>
              </a:rPr>
              <a:t>FURTO DE SUBSTÂNCIAS EXPLOSIVAS OU ACESSÓRIOS</a:t>
            </a:r>
          </a:p>
          <a:p>
            <a:pPr algn="just">
              <a:lnSpc>
                <a:spcPct val="150000"/>
              </a:lnSpc>
              <a:spcBef>
                <a:spcPts val="0"/>
              </a:spcBef>
            </a:pPr>
            <a:endParaRPr lang="pt-BR" sz="1500" dirty="0">
              <a:solidFill>
                <a:schemeClr val="accent2"/>
              </a:solidFill>
              <a:latin typeface="Times New Roman" panose="02020603050405020304" pitchFamily="18" charset="0"/>
              <a:cs typeface="Times New Roman" panose="02020603050405020304" pitchFamily="18" charset="0"/>
            </a:endParaRPr>
          </a:p>
          <a:p>
            <a:pPr marL="457200" indent="-457200" algn="just">
              <a:lnSpc>
                <a:spcPct val="150000"/>
              </a:lnSpc>
              <a:spcBef>
                <a:spcPts val="0"/>
              </a:spcBef>
              <a:buAutoNum type="arabicParenR"/>
            </a:pPr>
            <a:r>
              <a:rPr lang="pt-BR" sz="2000" b="1" dirty="0">
                <a:solidFill>
                  <a:schemeClr val="accent1"/>
                </a:solidFill>
                <a:latin typeface="Times New Roman" panose="02020603050405020304" pitchFamily="18" charset="0"/>
                <a:cs typeface="Times New Roman" panose="02020603050405020304" pitchFamily="18" charset="0"/>
              </a:rPr>
              <a:t>Disposição legal:</a:t>
            </a:r>
          </a:p>
          <a:p>
            <a:pPr marL="442913" algn="just">
              <a:lnSpc>
                <a:spcPct val="150000"/>
              </a:lnSpc>
              <a:spcBef>
                <a:spcPts val="0"/>
              </a:spcBef>
            </a:pPr>
            <a:r>
              <a:rPr lang="pt-BR" sz="2000" dirty="0">
                <a:latin typeface="Times New Roman" panose="02020603050405020304" pitchFamily="18" charset="0"/>
                <a:cs typeface="Times New Roman" panose="02020603050405020304" pitchFamily="18" charset="0"/>
              </a:rPr>
              <a:t>§ 7º  A pena é de reclusão de 4 (quatro) a 10 (dez) anos e multa, se a subtração for de substâncias explosivas ou de acessórios que, conjunta ou isoladamente, possibilitem sua fabricação, montagem ou emprego. (Incluído pela Lei nº 13.654, de 2018)</a:t>
            </a:r>
          </a:p>
          <a:p>
            <a:pPr marL="442913" algn="just">
              <a:lnSpc>
                <a:spcPct val="150000"/>
              </a:lnSpc>
              <a:spcBef>
                <a:spcPts val="0"/>
              </a:spcBef>
            </a:pPr>
            <a:endParaRPr lang="pt-BR" sz="1500" b="1" dirty="0">
              <a:solidFill>
                <a:schemeClr val="accent1"/>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Nesta nova figura o agente é punido de forma mais grave por furtar substância explosiva ou acessório que, conjunta ou isoladamente, possibilite sua fabricação, montagem ou emprego. </a:t>
            </a:r>
            <a:r>
              <a:rPr lang="pt-BR" sz="2000" dirty="0" err="1">
                <a:latin typeface="Times New Roman" panose="02020603050405020304" pitchFamily="18" charset="0"/>
                <a:cs typeface="Times New Roman" panose="02020603050405020304" pitchFamily="18" charset="0"/>
              </a:rPr>
              <a:t>Ex</a:t>
            </a:r>
            <a:r>
              <a:rPr lang="pt-BR" sz="2000" dirty="0">
                <a:latin typeface="Times New Roman" panose="02020603050405020304" pitchFamily="18" charset="0"/>
                <a:cs typeface="Times New Roman" panose="02020603050405020304" pitchFamily="18" charset="0"/>
              </a:rPr>
              <a:t>: sujeito que furta uma banana de dinamite. </a:t>
            </a:r>
            <a:endParaRPr lang="pt-BR" sz="2000" b="1" dirty="0">
              <a:solidFill>
                <a:schemeClr val="accent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7623847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507726"/>
          </a:xfrm>
          <a:prstGeom prst="rect">
            <a:avLst/>
          </a:prstGeom>
        </p:spPr>
        <p:txBody>
          <a:bodyPr wrap="square">
            <a:spAutoFit/>
          </a:bodyPr>
          <a:lstStyle/>
          <a:p>
            <a:pPr algn="ctr">
              <a:lnSpc>
                <a:spcPct val="150000"/>
              </a:lnSpc>
              <a:spcBef>
                <a:spcPts val="0"/>
              </a:spcBef>
            </a:pPr>
            <a:r>
              <a:rPr lang="pt-BR" sz="2200" b="1" dirty="0">
                <a:solidFill>
                  <a:schemeClr val="accent2"/>
                </a:solidFill>
                <a:latin typeface="Times New Roman" panose="02020603050405020304" pitchFamily="18" charset="0"/>
                <a:cs typeface="Times New Roman" panose="02020603050405020304" pitchFamily="18" charset="0"/>
              </a:rPr>
              <a:t>FURTO DE COISA COMUM – ARTIGO 156, CP</a:t>
            </a:r>
          </a:p>
          <a:p>
            <a:pPr algn="ctr">
              <a:lnSpc>
                <a:spcPct val="150000"/>
              </a:lnSpc>
              <a:spcBef>
                <a:spcPts val="0"/>
              </a:spcBef>
            </a:pPr>
            <a:endParaRPr lang="pt-BR" sz="15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É forma menos grave de furto. Trata-se de infração de menor potencial ofensivo. </a:t>
            </a:r>
          </a:p>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marL="457200" indent="-457200" algn="just">
              <a:lnSpc>
                <a:spcPct val="150000"/>
              </a:lnSpc>
              <a:spcBef>
                <a:spcPts val="0"/>
              </a:spcBef>
              <a:buAutoNum type="arabicParenR"/>
            </a:pPr>
            <a:r>
              <a:rPr lang="pt-BR" sz="2000" b="1" dirty="0">
                <a:solidFill>
                  <a:schemeClr val="accent1"/>
                </a:solidFill>
                <a:latin typeface="Times New Roman" panose="02020603050405020304" pitchFamily="18" charset="0"/>
                <a:cs typeface="Times New Roman" panose="02020603050405020304" pitchFamily="18" charset="0"/>
              </a:rPr>
              <a:t>Objeto material</a:t>
            </a:r>
            <a:r>
              <a:rPr lang="pt-BR" sz="2000" dirty="0">
                <a:latin typeface="Times New Roman" panose="02020603050405020304" pitchFamily="18" charset="0"/>
                <a:cs typeface="Times New Roman" panose="02020603050405020304" pitchFamily="18" charset="0"/>
              </a:rPr>
              <a:t>: é a coisa comum. </a:t>
            </a:r>
          </a:p>
          <a:p>
            <a:pPr marL="457200" indent="-457200" algn="just">
              <a:lnSpc>
                <a:spcPct val="150000"/>
              </a:lnSpc>
              <a:spcBef>
                <a:spcPts val="0"/>
              </a:spcBef>
              <a:buAutoNum type="arabicParenR"/>
            </a:pPr>
            <a:endParaRPr lang="pt-BR" sz="1000" dirty="0">
              <a:latin typeface="Times New Roman" panose="02020603050405020304" pitchFamily="18" charset="0"/>
              <a:cs typeface="Times New Roman" panose="02020603050405020304" pitchFamily="18" charset="0"/>
            </a:endParaRPr>
          </a:p>
          <a:p>
            <a:pPr marL="457200" indent="-457200" algn="just">
              <a:lnSpc>
                <a:spcPct val="150000"/>
              </a:lnSpc>
              <a:spcBef>
                <a:spcPts val="0"/>
              </a:spcBef>
              <a:buAutoNum type="arabicParenR"/>
            </a:pPr>
            <a:r>
              <a:rPr lang="pt-BR" sz="2000" b="1" dirty="0">
                <a:solidFill>
                  <a:schemeClr val="accent1"/>
                </a:solidFill>
                <a:latin typeface="Times New Roman" panose="02020603050405020304" pitchFamily="18" charset="0"/>
                <a:cs typeface="Times New Roman" panose="02020603050405020304" pitchFamily="18" charset="0"/>
              </a:rPr>
              <a:t>Sujeito ativo</a:t>
            </a:r>
            <a:r>
              <a:rPr lang="pt-BR" sz="2000" dirty="0">
                <a:latin typeface="Times New Roman" panose="02020603050405020304" pitchFamily="18" charset="0"/>
                <a:cs typeface="Times New Roman" panose="02020603050405020304" pitchFamily="18" charset="0"/>
              </a:rPr>
              <a:t>: trata-se de crime próprio (somente pode ser praticado pelo condômino, coerdeiro ou sócio). No tocante ao sócio de fato, há duas correntes: (a) O dispositivo compreende o patrimônio da sociedade despersonalizada (sociedade de fato). (b) Abrange somente a sociedade com personalidade jurídica. </a:t>
            </a:r>
          </a:p>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marL="457200" indent="-457200" algn="just">
              <a:lnSpc>
                <a:spcPct val="150000"/>
              </a:lnSpc>
              <a:spcBef>
                <a:spcPts val="0"/>
              </a:spcBef>
              <a:buAutoNum type="arabicParenR" startAt="3"/>
            </a:pPr>
            <a:r>
              <a:rPr lang="pt-BR" sz="2000" b="1" dirty="0">
                <a:solidFill>
                  <a:schemeClr val="accent1"/>
                </a:solidFill>
                <a:latin typeface="Times New Roman" panose="02020603050405020304" pitchFamily="18" charset="0"/>
                <a:cs typeface="Times New Roman" panose="02020603050405020304" pitchFamily="18" charset="0"/>
              </a:rPr>
              <a:t>Sujeito passivo:</a:t>
            </a:r>
            <a:r>
              <a:rPr lang="pt-BR" sz="2000" dirty="0">
                <a:latin typeface="Times New Roman" panose="02020603050405020304" pitchFamily="18" charset="0"/>
                <a:cs typeface="Times New Roman" panose="02020603050405020304" pitchFamily="18" charset="0"/>
              </a:rPr>
              <a:t> É o condômino, coerdeiro ou sócio. </a:t>
            </a:r>
          </a:p>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Obs. A ação é pública condicionada à representação  e não é punível a subtração de coisa comum fungível, cujo valor não excede a quota a que tem direito o agente. </a:t>
            </a:r>
            <a:endParaRPr lang="pt-BR" sz="2000" b="1"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9823369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738559"/>
          </a:xfrm>
          <a:prstGeom prst="rect">
            <a:avLst/>
          </a:prstGeom>
        </p:spPr>
        <p:txBody>
          <a:bodyPr wrap="square">
            <a:spAutoFit/>
          </a:bodyPr>
          <a:lstStyle/>
          <a:p>
            <a:pPr algn="ctr">
              <a:lnSpc>
                <a:spcPct val="150000"/>
              </a:lnSpc>
              <a:spcBef>
                <a:spcPts val="0"/>
              </a:spcBef>
            </a:pPr>
            <a:r>
              <a:rPr lang="pt-BR" sz="2200" b="1" dirty="0">
                <a:solidFill>
                  <a:schemeClr val="accent2"/>
                </a:solidFill>
                <a:latin typeface="Times New Roman" panose="02020603050405020304" pitchFamily="18" charset="0"/>
                <a:cs typeface="Times New Roman" panose="02020603050405020304" pitchFamily="18" charset="0"/>
              </a:rPr>
              <a:t>ROUBO – ARTIGO 157, CP</a:t>
            </a:r>
          </a:p>
          <a:p>
            <a:pPr algn="ctr">
              <a:lnSpc>
                <a:spcPct val="150000"/>
              </a:lnSpc>
              <a:spcBef>
                <a:spcPts val="0"/>
              </a:spcBef>
            </a:pPr>
            <a:endParaRPr lang="pt-BR" sz="1500" b="1" dirty="0">
              <a:solidFill>
                <a:schemeClr val="accent2"/>
              </a:solidFill>
              <a:latin typeface="Times New Roman" panose="02020603050405020304" pitchFamily="18" charset="0"/>
              <a:cs typeface="Times New Roman" panose="02020603050405020304" pitchFamily="18" charset="0"/>
            </a:endParaRPr>
          </a:p>
          <a:p>
            <a:pPr marL="457200" indent="-457200" algn="just">
              <a:lnSpc>
                <a:spcPct val="150000"/>
              </a:lnSpc>
              <a:spcBef>
                <a:spcPts val="0"/>
              </a:spcBef>
              <a:buAutoNum type="arabicParenR"/>
            </a:pPr>
            <a:r>
              <a:rPr lang="pt-BR" sz="2000" b="1" dirty="0">
                <a:solidFill>
                  <a:schemeClr val="accent1"/>
                </a:solidFill>
                <a:latin typeface="Times New Roman" panose="02020603050405020304" pitchFamily="18" charset="0"/>
                <a:cs typeface="Times New Roman" panose="02020603050405020304" pitchFamily="18" charset="0"/>
              </a:rPr>
              <a:t>Disposição legal</a:t>
            </a:r>
            <a:r>
              <a:rPr lang="pt-BR" sz="2000" dirty="0">
                <a:latin typeface="Times New Roman" panose="02020603050405020304" pitchFamily="18" charset="0"/>
                <a:cs typeface="Times New Roman" panose="02020603050405020304" pitchFamily="18" charset="0"/>
              </a:rPr>
              <a:t>: </a:t>
            </a:r>
          </a:p>
          <a:p>
            <a:pPr marL="442913">
              <a:lnSpc>
                <a:spcPct val="150000"/>
              </a:lnSpc>
            </a:pPr>
            <a:r>
              <a:rPr lang="pt-BR" sz="2000" dirty="0">
                <a:latin typeface="Times New Roman" panose="02020603050405020304" pitchFamily="18" charset="0"/>
                <a:cs typeface="Times New Roman" panose="02020603050405020304" pitchFamily="18" charset="0"/>
              </a:rPr>
              <a:t>Art. 157 - Subtrair coisa móvel alheia, para si ou para outrem, mediante grave ameaça ou violência a pessoa, ou depois de havê-la, por qualquer meio, reduzido à impossibilidade de resistência:</a:t>
            </a:r>
          </a:p>
          <a:p>
            <a:pPr marL="442913">
              <a:lnSpc>
                <a:spcPct val="150000"/>
              </a:lnSpc>
            </a:pPr>
            <a:r>
              <a:rPr lang="pt-BR" sz="2000" dirty="0">
                <a:latin typeface="Times New Roman" panose="02020603050405020304" pitchFamily="18" charset="0"/>
                <a:cs typeface="Times New Roman" panose="02020603050405020304" pitchFamily="18" charset="0"/>
              </a:rPr>
              <a:t>Pena - reclusão, de quatro a dez anos, e multa.</a:t>
            </a:r>
          </a:p>
          <a:p>
            <a:pPr algn="just">
              <a:lnSpc>
                <a:spcPct val="150000"/>
              </a:lnSpc>
              <a:spcBef>
                <a:spcPts val="0"/>
              </a:spcBef>
            </a:pPr>
            <a:endParaRPr lang="pt-BR" sz="15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chemeClr val="accent1"/>
                </a:solidFill>
                <a:latin typeface="Times New Roman" panose="02020603050405020304" pitchFamily="18" charset="0"/>
                <a:cs typeface="Times New Roman" panose="02020603050405020304" pitchFamily="18" charset="0"/>
              </a:rPr>
              <a:t>2) Objetividade jurídica: </a:t>
            </a:r>
            <a:r>
              <a:rPr lang="pt-BR" sz="2000" dirty="0">
                <a:latin typeface="Times New Roman" panose="02020603050405020304" pitchFamily="18" charset="0"/>
                <a:cs typeface="Times New Roman" panose="02020603050405020304" pitchFamily="18" charset="0"/>
              </a:rPr>
              <a:t>Tutela-se o patrimônio e também a incolumidade física (crime </a:t>
            </a:r>
            <a:r>
              <a:rPr lang="pt-BR" sz="2000" dirty="0" err="1">
                <a:latin typeface="Times New Roman" panose="02020603050405020304" pitchFamily="18" charset="0"/>
                <a:cs typeface="Times New Roman" panose="02020603050405020304" pitchFamily="18" charset="0"/>
              </a:rPr>
              <a:t>pluriofensivo</a:t>
            </a:r>
            <a:r>
              <a:rPr lang="pt-BR" sz="2000" dirty="0">
                <a:latin typeface="Times New Roman" panose="02020603050405020304" pitchFamily="18" charset="0"/>
                <a:cs typeface="Times New Roman" panose="02020603050405020304" pitchFamily="18" charset="0"/>
              </a:rPr>
              <a:t>).</a:t>
            </a:r>
          </a:p>
          <a:p>
            <a:pPr algn="just">
              <a:lnSpc>
                <a:spcPct val="150000"/>
              </a:lnSpc>
              <a:spcBef>
                <a:spcPts val="0"/>
              </a:spcBef>
            </a:pPr>
            <a:endParaRPr lang="pt-BR" sz="15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chemeClr val="accent1"/>
                </a:solidFill>
                <a:latin typeface="Times New Roman" panose="02020603050405020304" pitchFamily="18" charset="0"/>
                <a:cs typeface="Times New Roman" panose="02020603050405020304" pitchFamily="18" charset="0"/>
              </a:rPr>
              <a:t>3) Sujeito ativo: </a:t>
            </a:r>
            <a:r>
              <a:rPr lang="pt-BR" sz="2000" dirty="0">
                <a:latin typeface="Times New Roman" panose="02020603050405020304" pitchFamily="18" charset="0"/>
                <a:cs typeface="Times New Roman" panose="02020603050405020304" pitchFamily="18" charset="0"/>
              </a:rPr>
              <a:t>Qualquer pessoa (crime comum). </a:t>
            </a:r>
          </a:p>
          <a:p>
            <a:pPr algn="just">
              <a:lnSpc>
                <a:spcPct val="150000"/>
              </a:lnSpc>
              <a:spcBef>
                <a:spcPts val="0"/>
              </a:spcBef>
            </a:pPr>
            <a:endParaRPr lang="pt-BR" sz="15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chemeClr val="accent1"/>
                </a:solidFill>
                <a:latin typeface="Times New Roman" panose="02020603050405020304" pitchFamily="18" charset="0"/>
                <a:cs typeface="Times New Roman" panose="02020603050405020304" pitchFamily="18" charset="0"/>
              </a:rPr>
              <a:t>4) Sujeito passivo: </a:t>
            </a:r>
            <a:r>
              <a:rPr lang="pt-BR" sz="2000" dirty="0">
                <a:latin typeface="Times New Roman" panose="02020603050405020304" pitchFamily="18" charset="0"/>
                <a:cs typeface="Times New Roman" panose="02020603050405020304" pitchFamily="18" charset="0"/>
              </a:rPr>
              <a:t>Qualquer pessoa. </a:t>
            </a:r>
          </a:p>
          <a:p>
            <a:pPr algn="just">
              <a:lnSpc>
                <a:spcPct val="150000"/>
              </a:lnSpc>
              <a:spcBef>
                <a:spcPts val="0"/>
              </a:spcBef>
            </a:pPr>
            <a:endParaRPr lang="pt-BR" sz="2000" b="1"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2483240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124691" y="1244785"/>
            <a:ext cx="11842226" cy="6269473"/>
          </a:xfrm>
          <a:prstGeom prst="rect">
            <a:avLst/>
          </a:prstGeom>
        </p:spPr>
        <p:txBody>
          <a:bodyPr wrap="square">
            <a:spAutoFit/>
          </a:bodyPr>
          <a:lstStyle/>
          <a:p>
            <a:pPr algn="just">
              <a:lnSpc>
                <a:spcPct val="150000"/>
              </a:lnSpc>
              <a:spcBef>
                <a:spcPts val="0"/>
              </a:spcBef>
            </a:pPr>
            <a:endParaRPr lang="pt-BR" sz="1000" b="1" dirty="0">
              <a:solidFill>
                <a:schemeClr val="accent1"/>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chemeClr val="accent1"/>
                </a:solidFill>
                <a:latin typeface="Times New Roman" panose="02020603050405020304" pitchFamily="18" charset="0"/>
                <a:cs typeface="Times New Roman" panose="02020603050405020304" pitchFamily="18" charset="0"/>
              </a:rPr>
              <a:t>5) Conduta: </a:t>
            </a:r>
            <a:r>
              <a:rPr lang="pt-BR" sz="2000" dirty="0">
                <a:latin typeface="Times New Roman" panose="02020603050405020304" pitchFamily="18" charset="0"/>
                <a:cs typeface="Times New Roman" panose="02020603050405020304" pitchFamily="18" charset="0"/>
              </a:rPr>
              <a:t>Subtrair coisa alheia móvel, para si ou para outrem. Exige-se, ainda, que a conduta seja praticada mediante grave ameaça ou violência a pessoa, ou depois de havê-la, por qualquer meio, reduzido à impossibilidade de resistência. </a:t>
            </a:r>
          </a:p>
          <a:p>
            <a:pPr marL="457200" indent="-457200" algn="just">
              <a:lnSpc>
                <a:spcPct val="150000"/>
              </a:lnSpc>
              <a:spcBef>
                <a:spcPts val="0"/>
              </a:spcBef>
              <a:buAutoNum type="alphaLcParenR"/>
            </a:pPr>
            <a:r>
              <a:rPr lang="pt-BR" sz="2000" dirty="0">
                <a:latin typeface="Times New Roman" panose="02020603050405020304" pitchFamily="18" charset="0"/>
                <a:cs typeface="Times New Roman" panose="02020603050405020304" pitchFamily="18" charset="0"/>
              </a:rPr>
              <a:t>Grave ameaça: é a violência moral (</a:t>
            </a:r>
            <a:r>
              <a:rPr lang="pt-BR" sz="2000" i="1" dirty="0">
                <a:latin typeface="Times New Roman" panose="02020603050405020304" pitchFamily="18" charset="0"/>
                <a:cs typeface="Times New Roman" panose="02020603050405020304" pitchFamily="18" charset="0"/>
              </a:rPr>
              <a:t>vis compulsiva</a:t>
            </a:r>
            <a:r>
              <a:rPr lang="pt-BR" sz="2000" dirty="0">
                <a:latin typeface="Times New Roman" panose="02020603050405020304" pitchFamily="18" charset="0"/>
                <a:cs typeface="Times New Roman" panose="02020603050405020304" pitchFamily="18" charset="0"/>
              </a:rPr>
              <a:t>), ou seja, a intimidação, a coação psicológica. Pode ser verbal, gestual etc. O emprego de arma de brinquedo, </a:t>
            </a:r>
            <a:r>
              <a:rPr lang="pt-BR" sz="2000" dirty="0" err="1">
                <a:latin typeface="Times New Roman" panose="02020603050405020304" pitchFamily="18" charset="0"/>
                <a:cs typeface="Times New Roman" panose="02020603050405020304" pitchFamily="18" charset="0"/>
              </a:rPr>
              <a:t>desmuniciada</a:t>
            </a:r>
            <a:r>
              <a:rPr lang="pt-BR" sz="2000" dirty="0">
                <a:latin typeface="Times New Roman" panose="02020603050405020304" pitchFamily="18" charset="0"/>
                <a:cs typeface="Times New Roman" panose="02020603050405020304" pitchFamily="18" charset="0"/>
              </a:rPr>
              <a:t> ou inoperante, ou a simulação do uso de arma durante o roubo configura o crime? Sim, serve para configurar a grave ameaça, pois é suficiente para causar intimidação da vítima.</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Jurisprudência em teses do STJ. Edição 51. Tese 08. A utilização de arma sem potencialidade lesiva, atestada por perícia, como forma de intimidar a vítima no delito de roubo, caracteriza a elementar grave ameaça, porém, não permite o reconhecimento da majorante de pena.</a:t>
            </a:r>
          </a:p>
          <a:p>
            <a:pPr marL="457200" indent="-457200" algn="just">
              <a:lnSpc>
                <a:spcPct val="150000"/>
              </a:lnSpc>
              <a:spcBef>
                <a:spcPts val="0"/>
              </a:spcBef>
              <a:buAutoNum type="alphaLcParenR"/>
            </a:pPr>
            <a:endParaRPr lang="pt-BR" sz="2000" dirty="0">
              <a:latin typeface="Times New Roman" panose="02020603050405020304" pitchFamily="18" charset="0"/>
              <a:cs typeface="Times New Roman" panose="02020603050405020304" pitchFamily="18" charset="0"/>
            </a:endParaRPr>
          </a:p>
          <a:p>
            <a:pPr marL="457200" indent="-457200" algn="just">
              <a:lnSpc>
                <a:spcPct val="150000"/>
              </a:lnSpc>
              <a:spcBef>
                <a:spcPts val="0"/>
              </a:spcBef>
              <a:buAutoNum type="alphaLcParenR"/>
            </a:pP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1110576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124691" y="1244785"/>
            <a:ext cx="11842226" cy="5230727"/>
          </a:xfrm>
          <a:prstGeom prst="rect">
            <a:avLst/>
          </a:prstGeom>
        </p:spPr>
        <p:txBody>
          <a:bodyPr wrap="square">
            <a:spAutoFit/>
          </a:bodyPr>
          <a:lstStyle/>
          <a:p>
            <a:pPr algn="just">
              <a:lnSpc>
                <a:spcPct val="150000"/>
              </a:lnSpc>
              <a:spcBef>
                <a:spcPts val="0"/>
              </a:spcBef>
            </a:pPr>
            <a:endParaRPr lang="pt-BR" sz="1000" b="1" dirty="0">
              <a:solidFill>
                <a:schemeClr val="accent1"/>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b) Violência – É a violência própria, física (</a:t>
            </a:r>
            <a:r>
              <a:rPr lang="pt-BR" sz="2000" i="1" dirty="0">
                <a:latin typeface="Times New Roman" panose="02020603050405020304" pitchFamily="18" charset="0"/>
                <a:cs typeface="Times New Roman" panose="02020603050405020304" pitchFamily="18" charset="0"/>
              </a:rPr>
              <a:t>vis </a:t>
            </a:r>
            <a:r>
              <a:rPr lang="pt-BR" sz="2000" i="1" dirty="0" err="1">
                <a:latin typeface="Times New Roman" panose="02020603050405020304" pitchFamily="18" charset="0"/>
                <a:cs typeface="Times New Roman" panose="02020603050405020304" pitchFamily="18" charset="0"/>
              </a:rPr>
              <a:t>corporalis</a:t>
            </a:r>
            <a:r>
              <a:rPr lang="pt-BR" sz="2000" dirty="0">
                <a:latin typeface="Times New Roman" panose="02020603050405020304" pitchFamily="18" charset="0"/>
                <a:cs typeface="Times New Roman" panose="02020603050405020304" pitchFamily="18" charset="0"/>
              </a:rPr>
              <a:t> ou </a:t>
            </a:r>
            <a:r>
              <a:rPr lang="pt-BR" sz="2000" i="1" dirty="0">
                <a:latin typeface="Times New Roman" panose="02020603050405020304" pitchFamily="18" charset="0"/>
                <a:cs typeface="Times New Roman" panose="02020603050405020304" pitchFamily="18" charset="0"/>
              </a:rPr>
              <a:t>vis absoluta</a:t>
            </a:r>
            <a:r>
              <a:rPr lang="pt-BR" sz="2000" dirty="0">
                <a:latin typeface="Times New Roman" panose="02020603050405020304" pitchFamily="18" charset="0"/>
                <a:cs typeface="Times New Roman" panose="02020603050405020304" pitchFamily="18" charset="0"/>
              </a:rPr>
              <a:t>), consistente no emprego de força contra o corpo da vítima. Dela pode ou não resultar lesão corporal. Pode ser direta ou imediata (exercida contra quem se pretende subtrair o patrimônio) ou indireta ou mediata (exercida contra pessoa ligada à vítima da subtração, como filho ou genitor). A violência contra a coisa (e não contra pessoa) não caracteriza roubo.</a:t>
            </a:r>
          </a:p>
          <a:p>
            <a:pPr algn="just">
              <a:lnSpc>
                <a:spcPct val="150000"/>
              </a:lnSpc>
              <a:spcBef>
                <a:spcPts val="0"/>
              </a:spcBef>
            </a:pPr>
            <a:endParaRPr lang="pt-BR" sz="1500" dirty="0">
              <a:latin typeface="Times New Roman" panose="02020603050405020304" pitchFamily="18" charset="0"/>
              <a:cs typeface="Times New Roman" panose="02020603050405020304" pitchFamily="18" charset="0"/>
            </a:endParaRPr>
          </a:p>
          <a:p>
            <a:pPr marL="342900" indent="-342900" algn="just">
              <a:lnSpc>
                <a:spcPct val="150000"/>
              </a:lnSpc>
              <a:spcBef>
                <a:spcPts val="0"/>
              </a:spcBef>
              <a:buFontTx/>
              <a:buChar char="-"/>
            </a:pPr>
            <a:r>
              <a:rPr lang="pt-BR" sz="2000" dirty="0">
                <a:latin typeface="Times New Roman" panose="02020603050405020304" pitchFamily="18" charset="0"/>
                <a:cs typeface="Times New Roman" panose="02020603050405020304" pitchFamily="18" charset="0"/>
              </a:rPr>
              <a:t>A subtração de objetos presos ao corpo da vítima caracteriza crime de roubo? Ex.: agente puxa uma corrente do pescoço da vítima e sai correndo. Há duas correntes sobre o crime a ser reconhecido: </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1ª) Roubo, porque há violência contra a pessoa: “DIREITO PENAL. ROUBO MAJORADO. PRETENDIDA DESCLASSIFICAÇÃO PARA O CRIME DE FURTO. ARREBATAMENTO DE OBJETO JUNTO AO CORPO DA VÍTIMA. VIOLÊNCIA EVIDENCIADA” (STJ, HC 279831/SP. Rel. Laurita Vaz. 5ª T. j. 04.02.2014. </a:t>
            </a:r>
            <a:r>
              <a:rPr lang="pt-BR" sz="2000" dirty="0" err="1">
                <a:latin typeface="Times New Roman" panose="02020603050405020304" pitchFamily="18" charset="0"/>
                <a:cs typeface="Times New Roman" panose="02020603050405020304" pitchFamily="18" charset="0"/>
              </a:rPr>
              <a:t>v.u</a:t>
            </a:r>
            <a:r>
              <a:rPr lang="pt-BR" sz="2000" dirty="0">
                <a:latin typeface="Times New Roman" panose="02020603050405020304" pitchFamily="18" charset="0"/>
                <a:cs typeface="Times New Roman" panose="02020603050405020304" pitchFamily="18" charset="0"/>
              </a:rPr>
              <a:t>.).</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2ª) Furto, porque a violência é contra a coisa. </a:t>
            </a:r>
          </a:p>
        </p:txBody>
      </p:sp>
    </p:spTree>
    <p:extLst>
      <p:ext uri="{BB962C8B-B14F-4D97-AF65-F5344CB8AC3E}">
        <p14:creationId xmlns:p14="http://schemas.microsoft.com/office/powerpoint/2010/main" val="8403165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807808"/>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marL="342900" indent="-342900" algn="just">
              <a:lnSpc>
                <a:spcPct val="150000"/>
              </a:lnSpc>
              <a:spcBef>
                <a:spcPts val="0"/>
              </a:spcBef>
              <a:buFontTx/>
              <a:buChar char="-"/>
            </a:pPr>
            <a:r>
              <a:rPr lang="pt-BR" sz="2000" dirty="0">
                <a:latin typeface="Times New Roman" panose="02020603050405020304" pitchFamily="18" charset="0"/>
                <a:cs typeface="Times New Roman" panose="02020603050405020304" pitchFamily="18" charset="0"/>
              </a:rPr>
              <a:t>A “trombada” caracteriza crime de roubo? </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Há diversos precedentes no sentido de que sim, pois configura violência contra pessoa. Entretanto, existe posição em sentido contrário, afirmando que se trata de furto (Rogério Greco). Na verdade, dependerá da análise do caso concreto: se realmente houver violência (ex.: forte tranco), tem-se o crime de roubo.</a:t>
            </a:r>
          </a:p>
          <a:p>
            <a:pPr algn="just">
              <a:lnSpc>
                <a:spcPct val="150000"/>
              </a:lnSpc>
              <a:spcBef>
                <a:spcPts val="0"/>
              </a:spcBef>
            </a:pPr>
            <a:endParaRPr lang="pt-BR" sz="2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c) Qualquer meio que reduza a vítima à impossibilidade de resistência: É a denominada violência imprópria, na qual o agente se vale de outros meios para retirar a capacidade de resistência da vítima. Ex.: ministrando álcool, drogas etc.</a:t>
            </a:r>
            <a:endParaRPr lang="pt-BR" sz="2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endParaRPr lang="pt-BR" sz="15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chemeClr val="accent1"/>
                </a:solidFill>
                <a:latin typeface="Times New Roman" panose="02020603050405020304" pitchFamily="18" charset="0"/>
                <a:cs typeface="Times New Roman" panose="02020603050405020304" pitchFamily="18" charset="0"/>
              </a:rPr>
              <a:t>6) Consumação e tentativa: </a:t>
            </a:r>
            <a:r>
              <a:rPr lang="pt-BR" sz="2000" dirty="0">
                <a:latin typeface="Times New Roman" panose="02020603050405020304" pitchFamily="18" charset="0"/>
                <a:cs typeface="Times New Roman" panose="02020603050405020304" pitchFamily="18" charset="0"/>
              </a:rPr>
              <a:t>Ocorre a consumação quando o agente subtrai a coisa (inversão da posse), mesmo que por breve espaço de tempo e sem retirá-la da esfera de proteção e vigilância da vítima. A tentativa é admissível.</a:t>
            </a:r>
            <a:endParaRPr lang="pt-BR" sz="2000" b="1" dirty="0">
              <a:solidFill>
                <a:schemeClr val="accent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5560157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4769062"/>
          </a:xfrm>
          <a:prstGeom prst="rect">
            <a:avLst/>
          </a:prstGeom>
        </p:spPr>
        <p:txBody>
          <a:bodyPr wrap="square">
            <a:spAutoFit/>
          </a:bodyPr>
          <a:lstStyle/>
          <a:p>
            <a:pPr algn="ctr">
              <a:lnSpc>
                <a:spcPct val="150000"/>
              </a:lnSpc>
              <a:spcBef>
                <a:spcPts val="0"/>
              </a:spcBef>
            </a:pPr>
            <a:endParaRPr lang="pt-BR" sz="1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Súmula 582, STJ: “Consuma-se o crime de roubo com a inversão da posse do bem mediante emprego de violência ou grave ameaça, ainda que por breve tempo e em seguida à perseguição imediata ao agente e recuperação da coisa roubada, sendo prescindível a posse mansa e pacífica ou desvigiada”.</a:t>
            </a:r>
          </a:p>
          <a:p>
            <a:pPr algn="just">
              <a:lnSpc>
                <a:spcPct val="150000"/>
              </a:lnSpc>
              <a:spcBef>
                <a:spcPts val="0"/>
              </a:spcBef>
            </a:pPr>
            <a:endParaRPr lang="pt-BR" sz="15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chemeClr val="accent1"/>
                </a:solidFill>
                <a:latin typeface="Times New Roman" panose="02020603050405020304" pitchFamily="18" charset="0"/>
                <a:cs typeface="Times New Roman" panose="02020603050405020304" pitchFamily="18" charset="0"/>
              </a:rPr>
              <a:t>7) Elemento subjetivo:</a:t>
            </a:r>
            <a:r>
              <a:rPr lang="pt-BR" sz="2000" dirty="0">
                <a:latin typeface="Times New Roman" panose="02020603050405020304" pitchFamily="18" charset="0"/>
                <a:cs typeface="Times New Roman" panose="02020603050405020304" pitchFamily="18" charset="0"/>
              </a:rPr>
              <a:t> O crime é punido apenas na forma dolosa. Exige, ainda, o elemento subjetivo específico, consistente na intenção de se assenhorar da coisa (</a:t>
            </a:r>
            <a:r>
              <a:rPr lang="pt-BR" sz="2000" i="1" dirty="0">
                <a:latin typeface="Times New Roman" panose="02020603050405020304" pitchFamily="18" charset="0"/>
                <a:cs typeface="Times New Roman" panose="02020603050405020304" pitchFamily="18" charset="0"/>
              </a:rPr>
              <a:t>animus rem </a:t>
            </a:r>
            <a:r>
              <a:rPr lang="pt-BR" sz="2000" i="1" dirty="0" err="1">
                <a:latin typeface="Times New Roman" panose="02020603050405020304" pitchFamily="18" charset="0"/>
                <a:cs typeface="Times New Roman" panose="02020603050405020304" pitchFamily="18" charset="0"/>
              </a:rPr>
              <a:t>sibi</a:t>
            </a:r>
            <a:r>
              <a:rPr lang="pt-BR" sz="2000" i="1" dirty="0">
                <a:latin typeface="Times New Roman" panose="02020603050405020304" pitchFamily="18" charset="0"/>
                <a:cs typeface="Times New Roman" panose="02020603050405020304" pitchFamily="18" charset="0"/>
              </a:rPr>
              <a:t> </a:t>
            </a:r>
            <a:r>
              <a:rPr lang="pt-BR" sz="2000" i="1" dirty="0" err="1">
                <a:latin typeface="Times New Roman" panose="02020603050405020304" pitchFamily="18" charset="0"/>
                <a:cs typeface="Times New Roman" panose="02020603050405020304" pitchFamily="18" charset="0"/>
              </a:rPr>
              <a:t>habendi</a:t>
            </a:r>
            <a:r>
              <a:rPr lang="pt-BR" sz="2000" dirty="0">
                <a:latin typeface="Times New Roman" panose="02020603050405020304" pitchFamily="18" charset="0"/>
                <a:cs typeface="Times New Roman" panose="02020603050405020304" pitchFamily="18" charset="0"/>
              </a:rPr>
              <a:t>).</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“5. Acertada a solução dada pelo Juiz sentenciante, ao afastar o crime de roubo- cujo elemento subjetivo não se compatibiliza com a situação versada nos autos - e entender presente o crime de exercício arbitrário das próprias razões, ante o descumprimento do acordo verbal de pagamento, pelo cliente, dos préstimos sexuais da paciente (HC 211.888/TO, Rel. Ministro ROGERIO SCHIETTI CRUZ, 6ªT, julgado em 17/05/2016, </a:t>
            </a:r>
            <a:r>
              <a:rPr lang="pt-BR" sz="2000" dirty="0" err="1">
                <a:latin typeface="Times New Roman" panose="02020603050405020304" pitchFamily="18" charset="0"/>
                <a:cs typeface="Times New Roman" panose="02020603050405020304" pitchFamily="18" charset="0"/>
              </a:rPr>
              <a:t>Dje</a:t>
            </a:r>
            <a:r>
              <a:rPr lang="pt-BR" sz="2000" dirty="0">
                <a:latin typeface="Times New Roman" panose="02020603050405020304" pitchFamily="18" charset="0"/>
                <a:cs typeface="Times New Roman" panose="02020603050405020304" pitchFamily="18" charset="0"/>
              </a:rPr>
              <a:t> 07/06/2016).</a:t>
            </a:r>
            <a:endParaRPr lang="pt-BR" sz="2000" b="1"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5631004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692392"/>
          </a:xfrm>
          <a:prstGeom prst="rect">
            <a:avLst/>
          </a:prstGeom>
        </p:spPr>
        <p:txBody>
          <a:bodyPr wrap="square">
            <a:spAutoFit/>
          </a:bodyPr>
          <a:lstStyle/>
          <a:p>
            <a:pPr algn="just">
              <a:lnSpc>
                <a:spcPct val="150000"/>
              </a:lnSpc>
              <a:spcBef>
                <a:spcPts val="0"/>
              </a:spcBef>
            </a:pPr>
            <a:endParaRPr lang="pt-BR" sz="1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chemeClr val="accent2"/>
                </a:solidFill>
                <a:latin typeface="Times New Roman" panose="02020603050405020304" pitchFamily="18" charset="0"/>
                <a:cs typeface="Times New Roman" panose="02020603050405020304" pitchFamily="18" charset="0"/>
              </a:rPr>
              <a:t>ROUBO IMPRÓPRIO</a:t>
            </a:r>
          </a:p>
          <a:p>
            <a:pPr marL="457200" indent="-457200" algn="just">
              <a:lnSpc>
                <a:spcPct val="150000"/>
              </a:lnSpc>
              <a:spcBef>
                <a:spcPts val="0"/>
              </a:spcBef>
              <a:buAutoNum type="arabicParenR"/>
            </a:pPr>
            <a:r>
              <a:rPr lang="pt-BR" sz="2000" b="1" dirty="0">
                <a:solidFill>
                  <a:schemeClr val="accent1"/>
                </a:solidFill>
                <a:latin typeface="Times New Roman" panose="02020603050405020304" pitchFamily="18" charset="0"/>
                <a:cs typeface="Times New Roman" panose="02020603050405020304" pitchFamily="18" charset="0"/>
              </a:rPr>
              <a:t>Disposição legal:</a:t>
            </a:r>
          </a:p>
          <a:p>
            <a:pPr marL="360363" algn="just">
              <a:lnSpc>
                <a:spcPct val="150000"/>
              </a:lnSpc>
              <a:spcBef>
                <a:spcPts val="0"/>
              </a:spcBef>
            </a:pPr>
            <a:r>
              <a:rPr lang="pt-BR" sz="2000" dirty="0">
                <a:latin typeface="Times New Roman" panose="02020603050405020304" pitchFamily="18" charset="0"/>
                <a:cs typeface="Times New Roman" panose="02020603050405020304" pitchFamily="18" charset="0"/>
              </a:rPr>
              <a:t>§ 1º - Na mesma pena incorre quem, logo depois de subtraída a coisa, emprega violência contra pessoa ou grave ameaça, a fim de assegurar a impunidade do crime ou a detenção da coisa para si ou para terceiro.</a:t>
            </a:r>
          </a:p>
          <a:p>
            <a:pPr marL="360363" algn="just">
              <a:lnSpc>
                <a:spcPct val="150000"/>
              </a:lnSpc>
              <a:spcBef>
                <a:spcPts val="0"/>
              </a:spcBef>
            </a:pPr>
            <a:endParaRPr lang="pt-BR" sz="15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Também é uma hipótese de roubo simples. Ocorre quando o agente, logo depois de subtrair a coisa, emprega violência ou grave ameaça contra pessoa, a fim de assegurar a impunidade do crime ou a detenção da coisa para si ou para terceiro. O roubo impróprio começa como um furto, mas durante a empreitada criminosa o agente decide empregar violência ou grave ameaça.</a:t>
            </a:r>
          </a:p>
          <a:p>
            <a:pPr marL="360363" algn="just">
              <a:lnSpc>
                <a:spcPct val="150000"/>
              </a:lnSpc>
              <a:spcBef>
                <a:spcPts val="0"/>
              </a:spcBef>
            </a:pPr>
            <a:endParaRPr lang="pt-BR" sz="15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O roubo impróprio pode ser praticado com violência imprópria? </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Não. Observe que o § 1º, ao contrário do caput, só menciona violência e grave ameaça.  </a:t>
            </a:r>
            <a:endParaRPr lang="pt-BR" sz="2000" b="1"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572941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576976"/>
          </a:xfrm>
          <a:prstGeom prst="rect">
            <a:avLst/>
          </a:prstGeom>
        </p:spPr>
        <p:txBody>
          <a:bodyPr wrap="square">
            <a:spAutoFit/>
          </a:bodyPr>
          <a:lstStyle/>
          <a:p>
            <a:pPr algn="ctr">
              <a:lnSpc>
                <a:spcPct val="150000"/>
              </a:lnSpc>
              <a:spcBef>
                <a:spcPts val="0"/>
              </a:spcBef>
            </a:pPr>
            <a:endParaRPr lang="pt-BR" sz="1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Logo depois de subtraída a coisa – Trata-se de um aspecto temporal. Deve haver imediatidade entre a subtração e o emprego de violência ou grave ameaça, ou seja, devem ocorrer no mesmo contexto fático. Se a violência ou grave ameaça forem empregadas antes ou durante a subtração, o crime será de roubo próprio. </a:t>
            </a:r>
          </a:p>
          <a:p>
            <a:pPr algn="just">
              <a:lnSpc>
                <a:spcPct val="150000"/>
              </a:lnSpc>
              <a:spcBef>
                <a:spcPts val="0"/>
              </a:spcBef>
            </a:pPr>
            <a:endParaRPr lang="pt-BR" sz="15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chemeClr val="accent1"/>
                </a:solidFill>
                <a:latin typeface="Times New Roman" panose="02020603050405020304" pitchFamily="18" charset="0"/>
                <a:cs typeface="Times New Roman" panose="02020603050405020304" pitchFamily="18" charset="0"/>
              </a:rPr>
              <a:t>2) Elemento subjetivo: </a:t>
            </a:r>
            <a:r>
              <a:rPr lang="pt-BR" sz="2000" dirty="0">
                <a:latin typeface="Times New Roman" panose="02020603050405020304" pitchFamily="18" charset="0"/>
                <a:cs typeface="Times New Roman" panose="02020603050405020304" pitchFamily="18" charset="0"/>
              </a:rPr>
              <a:t>exige-se a finalidade especial: </a:t>
            </a:r>
            <a:r>
              <a:rPr lang="pt-BR" sz="2000" i="1" dirty="0">
                <a:latin typeface="Times New Roman" panose="02020603050405020304" pitchFamily="18" charset="0"/>
                <a:cs typeface="Times New Roman" panose="02020603050405020304" pitchFamily="18" charset="0"/>
              </a:rPr>
              <a:t>animus rem </a:t>
            </a:r>
            <a:r>
              <a:rPr lang="pt-BR" sz="2000" i="1" dirty="0" err="1">
                <a:latin typeface="Times New Roman" panose="02020603050405020304" pitchFamily="18" charset="0"/>
                <a:cs typeface="Times New Roman" panose="02020603050405020304" pitchFamily="18" charset="0"/>
              </a:rPr>
              <a:t>sibi</a:t>
            </a:r>
            <a:r>
              <a:rPr lang="pt-BR" sz="2000" i="1" dirty="0">
                <a:latin typeface="Times New Roman" panose="02020603050405020304" pitchFamily="18" charset="0"/>
                <a:cs typeface="Times New Roman" panose="02020603050405020304" pitchFamily="18" charset="0"/>
              </a:rPr>
              <a:t> </a:t>
            </a:r>
            <a:r>
              <a:rPr lang="pt-BR" sz="2000" i="1" dirty="0" err="1">
                <a:latin typeface="Times New Roman" panose="02020603050405020304" pitchFamily="18" charset="0"/>
                <a:cs typeface="Times New Roman" panose="02020603050405020304" pitchFamily="18" charset="0"/>
              </a:rPr>
              <a:t>habendi</a:t>
            </a:r>
            <a:r>
              <a:rPr lang="pt-BR" sz="2000" i="1" dirty="0">
                <a:latin typeface="Times New Roman" panose="02020603050405020304" pitchFamily="18" charset="0"/>
                <a:cs typeface="Times New Roman" panose="02020603050405020304" pitchFamily="18" charset="0"/>
              </a:rPr>
              <a:t> </a:t>
            </a:r>
            <a:r>
              <a:rPr lang="pt-BR" sz="2000" dirty="0">
                <a:latin typeface="Times New Roman" panose="02020603050405020304" pitchFamily="18" charset="0"/>
                <a:cs typeface="Times New Roman" panose="02020603050405020304" pitchFamily="18" charset="0"/>
              </a:rPr>
              <a:t>+ assegurar a impunidade do crime ou a detenção da coisa.</a:t>
            </a:r>
          </a:p>
          <a:p>
            <a:pPr algn="just">
              <a:lnSpc>
                <a:spcPct val="150000"/>
              </a:lnSpc>
              <a:spcBef>
                <a:spcPts val="0"/>
              </a:spcBef>
            </a:pPr>
            <a:endParaRPr lang="pt-BR" sz="15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chemeClr val="accent1"/>
                </a:solidFill>
                <a:latin typeface="Times New Roman" panose="02020603050405020304" pitchFamily="18" charset="0"/>
                <a:cs typeface="Times New Roman" panose="02020603050405020304" pitchFamily="18" charset="0"/>
              </a:rPr>
              <a:t>3) Consumação e tentativa:</a:t>
            </a:r>
            <a:r>
              <a:rPr lang="pt-BR" sz="2000" dirty="0">
                <a:latin typeface="Times New Roman" panose="02020603050405020304" pitchFamily="18" charset="0"/>
                <a:cs typeface="Times New Roman" panose="02020603050405020304" pitchFamily="18" charset="0"/>
              </a:rPr>
              <a:t> O crime se consuma com o emprego de violência ou grave ameaça, mesmo que não consiga a finalidade (impunidade ou detenção da coisa). É possível a tentativa de roubo impróprio? Existem duas correntes: </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1ª) Não. Ou o agente, logo após a subtração, utiliza a violência e grave ameaça, consumando o roubo impróprio, ou não utiliza (havendo furto tentado ou consumado) (Damásio).</a:t>
            </a:r>
            <a:r>
              <a:rPr lang="pt-BR" sz="2000" dirty="0"/>
              <a:t> </a:t>
            </a:r>
            <a:endParaRPr lang="pt-BR" sz="2000" b="1"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9455758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7192803"/>
          </a:xfrm>
          <a:prstGeom prst="rect">
            <a:avLst/>
          </a:prstGeom>
        </p:spPr>
        <p:txBody>
          <a:bodyPr wrap="square">
            <a:spAutoFit/>
          </a:bodyPr>
          <a:lstStyle/>
          <a:p>
            <a:pPr algn="ctr">
              <a:lnSpc>
                <a:spcPct val="150000"/>
              </a:lnSpc>
              <a:spcBef>
                <a:spcPts val="0"/>
              </a:spcBef>
            </a:pPr>
            <a:endParaRPr lang="pt-BR" sz="1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2ª) Para a maioria da doutrina moderna a tentativa é possível quando o agente, após apoderar-se do bem, tenta empregar violência ou grave ameaça, mas não consegue. Ex.: agente, logo após retirar o objeto da vítima, tenta agredi-la para assegurar a detenção, quando é detido por terceiros (Nucci). </a:t>
            </a:r>
          </a:p>
          <a:p>
            <a:pPr algn="just">
              <a:lnSpc>
                <a:spcPct val="150000"/>
              </a:lnSpc>
              <a:spcBef>
                <a:spcPts val="0"/>
              </a:spcBef>
            </a:pPr>
            <a:endParaRPr lang="pt-BR" sz="1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No roubo é possível o reconhecimento de crime impossível? </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1ª) Tentativa de roubo: doutrina majoritária e jurisprudência: “(...) ainda que não exista nenhum bem com a vítima, o crime de roubo, por ser delito complexo, tem iniciada sua execução quando o agente, visando a subtração de coisa alheia móvel, realiza o núcleo da conduta meio (constrangimento ilegal/lesão corporal ou vias de fato), ainda que não consiga atingir o crime fim (subtração da coisa almejada)” (STJ. </a:t>
            </a:r>
            <a:r>
              <a:rPr lang="pt-BR" sz="2000" dirty="0" err="1">
                <a:latin typeface="Times New Roman" panose="02020603050405020304" pitchFamily="18" charset="0"/>
                <a:cs typeface="Times New Roman" panose="02020603050405020304" pitchFamily="18" charset="0"/>
              </a:rPr>
              <a:t>Resp</a:t>
            </a:r>
            <a:r>
              <a:rPr lang="pt-BR" sz="2000" dirty="0">
                <a:latin typeface="Times New Roman" panose="02020603050405020304" pitchFamily="18" charset="0"/>
                <a:cs typeface="Times New Roman" panose="02020603050405020304" pitchFamily="18" charset="0"/>
              </a:rPr>
              <a:t> 1340747 RJ 2012/0180921-6. Rel. Min. Maria Thereza de Assis Moura. j. 13.05.2014). </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2ª) É possível a caracterização de crime impossível pela impropriedade absoluta do objeto material. O agente responderá, apenas, pelos atos praticados. Ex. ameaça (</a:t>
            </a:r>
            <a:r>
              <a:rPr lang="pt-BR" sz="2000" dirty="0" err="1">
                <a:latin typeface="Times New Roman" panose="02020603050405020304" pitchFamily="18" charset="0"/>
                <a:cs typeface="Times New Roman" panose="02020603050405020304" pitchFamily="18" charset="0"/>
              </a:rPr>
              <a:t>Masson</a:t>
            </a:r>
            <a:r>
              <a:rPr lang="pt-BR" sz="2000" dirty="0">
                <a:latin typeface="Times New Roman" panose="02020603050405020304" pitchFamily="18" charset="0"/>
                <a:cs typeface="Times New Roman" panose="02020603050405020304" pitchFamily="18" charset="0"/>
              </a:rPr>
              <a:t>). </a:t>
            </a:r>
            <a:endParaRPr lang="pt-BR" sz="2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endParaRPr lang="pt-BR" sz="2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endParaRPr lang="pt-BR" sz="2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endParaRPr lang="pt-BR" sz="2000" b="1"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599546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582939"/>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b) Não podem. Somente haverá furto se tiverem valor patrimonial. Do contrário, não (ex.: subtração de uma caixa de fósforos doada pelo bisavô falecido da vítima). É a posição adotada por Nucci, entre outros.</a:t>
            </a:r>
          </a:p>
          <a:p>
            <a:pPr algn="just">
              <a:lnSpc>
                <a:spcPct val="150000"/>
              </a:lnSpc>
              <a:spcBef>
                <a:spcPts val="0"/>
              </a:spcBef>
            </a:pPr>
            <a:endParaRPr lang="pt-BR" sz="15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 </a:t>
            </a:r>
            <a:r>
              <a:rPr lang="pt-BR" sz="2000" u="sng" dirty="0">
                <a:latin typeface="Times New Roman" panose="02020603050405020304" pitchFamily="18" charset="0"/>
                <a:cs typeface="Times New Roman" panose="02020603050405020304" pitchFamily="18" charset="0"/>
              </a:rPr>
              <a:t>Cadáver</a:t>
            </a:r>
            <a:r>
              <a:rPr lang="pt-BR" sz="2000" dirty="0">
                <a:latin typeface="Times New Roman" panose="02020603050405020304" pitchFamily="18" charset="0"/>
                <a:cs typeface="Times New Roman" panose="02020603050405020304" pitchFamily="18" charset="0"/>
              </a:rPr>
              <a:t> – Configura o crime de subtração de cadáver (art. 211 do CP). Porém, poderá configurar o crime de furto se tiver valor econômico (ex.: integra o patrimônio de uma faculdade de medicina). </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E objetos de valor enterrados com o cadáver? Ex.: agente viola sepultura para subtrair o anel de ouro. Por qual crime responde? Há duas correntes:</a:t>
            </a:r>
          </a:p>
          <a:p>
            <a:pPr marL="457200" indent="-457200" algn="just">
              <a:lnSpc>
                <a:spcPct val="150000"/>
              </a:lnSpc>
              <a:spcBef>
                <a:spcPts val="0"/>
              </a:spcBef>
              <a:buAutoNum type="alphaLcParenR"/>
            </a:pPr>
            <a:r>
              <a:rPr lang="pt-BR" sz="2000" dirty="0">
                <a:latin typeface="Times New Roman" panose="02020603050405020304" pitchFamily="18" charset="0"/>
                <a:cs typeface="Times New Roman" panose="02020603050405020304" pitchFamily="18" charset="0"/>
              </a:rPr>
              <a:t>Violação de sepultura (art. 210). Não há furto, pois os familiares do falecido estão abandonando os objetos de valor econômico deixados com o cadáver. </a:t>
            </a:r>
          </a:p>
          <a:p>
            <a:pPr marL="457200" indent="-457200" algn="just">
              <a:lnSpc>
                <a:spcPct val="150000"/>
              </a:lnSpc>
              <a:spcBef>
                <a:spcPts val="0"/>
              </a:spcBef>
              <a:buAutoNum type="alphaLcParenR"/>
            </a:pPr>
            <a:r>
              <a:rPr lang="pt-BR" sz="2000" dirty="0">
                <a:latin typeface="Times New Roman" panose="02020603050405020304" pitchFamily="18" charset="0"/>
                <a:cs typeface="Times New Roman" panose="02020603050405020304" pitchFamily="18" charset="0"/>
              </a:rPr>
              <a:t>Furto qualificado pelo rompimento de obstáculo (art. 155, § 4º, I). A vítima são os familiares do falecido. </a:t>
            </a:r>
          </a:p>
          <a:p>
            <a:pPr algn="just">
              <a:lnSpc>
                <a:spcPct val="150000"/>
              </a:lnSpc>
              <a:spcBef>
                <a:spcPts val="0"/>
              </a:spcBef>
            </a:pPr>
            <a:endParaRPr lang="pt-BR" sz="15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 </a:t>
            </a:r>
            <a:r>
              <a:rPr lang="pt-BR" sz="2000" u="sng" dirty="0">
                <a:latin typeface="Times New Roman" panose="02020603050405020304" pitchFamily="18" charset="0"/>
                <a:cs typeface="Times New Roman" panose="02020603050405020304" pitchFamily="18" charset="0"/>
              </a:rPr>
              <a:t>Animais</a:t>
            </a:r>
            <a:r>
              <a:rPr lang="pt-BR" sz="2000" dirty="0">
                <a:latin typeface="Times New Roman" panose="02020603050405020304" pitchFamily="18" charset="0"/>
                <a:cs typeface="Times New Roman" panose="02020603050405020304" pitchFamily="18" charset="0"/>
              </a:rPr>
              <a:t> - Podem ser objeto de furto.</a:t>
            </a:r>
          </a:p>
        </p:txBody>
      </p:sp>
    </p:spTree>
    <p:extLst>
      <p:ext uri="{BB962C8B-B14F-4D97-AF65-F5344CB8AC3E}">
        <p14:creationId xmlns:p14="http://schemas.microsoft.com/office/powerpoint/2010/main" val="51017592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346144"/>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O roubo de uso configura crime? </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A doutrina e a jurisprudência amplamente majoritárias ensinam que configura roubo. O crime é </a:t>
            </a:r>
            <a:r>
              <a:rPr lang="pt-BR" sz="2000" dirty="0" err="1">
                <a:latin typeface="Times New Roman" panose="02020603050405020304" pitchFamily="18" charset="0"/>
                <a:cs typeface="Times New Roman" panose="02020603050405020304" pitchFamily="18" charset="0"/>
              </a:rPr>
              <a:t>pluriofensivo</a:t>
            </a:r>
            <a:r>
              <a:rPr lang="pt-BR" sz="2000" dirty="0">
                <a:latin typeface="Times New Roman" panose="02020603050405020304" pitchFamily="18" charset="0"/>
                <a:cs typeface="Times New Roman" panose="02020603050405020304" pitchFamily="18" charset="0"/>
              </a:rPr>
              <a:t> (atinge o patrimônio e a incolumidade física), consumando-se com o assenhoramento da coisa (majoritário). Entende-se que o “roubo de uso” não pode ser aceito, já que a grave ameaça ou violência empregada para a realização do ato criminoso não se compatibilizam com a intenção de restituição (Guilherme de Souza Nucci e STJ).</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Para Rogério Greco a conduta configura constrangimento ilegal.</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O princípio da insignificância é aplicável ao roubo?</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 Não, pois o roubo é </a:t>
            </a:r>
            <a:r>
              <a:rPr lang="pt-BR" sz="2000" dirty="0" err="1">
                <a:latin typeface="Times New Roman" panose="02020603050405020304" pitchFamily="18" charset="0"/>
                <a:cs typeface="Times New Roman" panose="02020603050405020304" pitchFamily="18" charset="0"/>
              </a:rPr>
              <a:t>pluriofensivo</a:t>
            </a:r>
            <a:r>
              <a:rPr lang="pt-BR" sz="2000" dirty="0">
                <a:latin typeface="Times New Roman" panose="02020603050405020304" pitchFamily="18" charset="0"/>
                <a:cs typeface="Times New Roman" panose="02020603050405020304" pitchFamily="18" charset="0"/>
              </a:rPr>
              <a:t>. Há posição minoritária no sentido de que seria cabível. Nesse caso, por restar afastada a lesão patrimonial, subsistiria o crime de constrangimento ilegal (art. 146).</a:t>
            </a:r>
            <a:endParaRPr lang="pt-BR" sz="2000" b="1"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3577365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352106"/>
          </a:xfrm>
          <a:prstGeom prst="rect">
            <a:avLst/>
          </a:prstGeom>
        </p:spPr>
        <p:txBody>
          <a:bodyPr wrap="square">
            <a:spAutoFit/>
          </a:bodyPr>
          <a:lstStyle/>
          <a:p>
            <a:pPr algn="just">
              <a:lnSpc>
                <a:spcPct val="150000"/>
              </a:lnSpc>
              <a:spcBef>
                <a:spcPts val="0"/>
              </a:spcBef>
            </a:pPr>
            <a:endParaRPr lang="pt-BR" sz="1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chemeClr val="accent2"/>
                </a:solidFill>
                <a:latin typeface="Times New Roman" panose="02020603050405020304" pitchFamily="18" charset="0"/>
                <a:cs typeface="Times New Roman" panose="02020603050405020304" pitchFamily="18" charset="0"/>
              </a:rPr>
              <a:t>ROUBO E CONCURSO DE CRIMES:</a:t>
            </a:r>
          </a:p>
          <a:p>
            <a:pPr algn="just">
              <a:lnSpc>
                <a:spcPct val="150000"/>
              </a:lnSpc>
              <a:spcBef>
                <a:spcPts val="0"/>
              </a:spcBef>
            </a:pPr>
            <a:endParaRPr lang="pt-BR" sz="2000" b="1" dirty="0">
              <a:solidFill>
                <a:schemeClr val="accent2"/>
              </a:solidFill>
              <a:latin typeface="Times New Roman" panose="02020603050405020304" pitchFamily="18" charset="0"/>
              <a:cs typeface="Times New Roman" panose="02020603050405020304" pitchFamily="18" charset="0"/>
            </a:endParaRPr>
          </a:p>
          <a:p>
            <a:pPr marL="457200" indent="-457200" algn="just">
              <a:lnSpc>
                <a:spcPct val="150000"/>
              </a:lnSpc>
              <a:spcBef>
                <a:spcPts val="0"/>
              </a:spcBef>
              <a:buAutoNum type="alphaLcParenR"/>
            </a:pPr>
            <a:r>
              <a:rPr lang="pt-BR" sz="2000" dirty="0">
                <a:latin typeface="Times New Roman" panose="02020603050405020304" pitchFamily="18" charset="0"/>
                <a:cs typeface="Times New Roman" panose="02020603050405020304" pitchFamily="18" charset="0"/>
              </a:rPr>
              <a:t>Agente emprega grave ameaça contra 1 pessoa e subtrai o seu patrimônio = 1 roubo.</a:t>
            </a:r>
          </a:p>
          <a:p>
            <a:pPr marL="457200" indent="-457200" algn="just">
              <a:lnSpc>
                <a:spcPct val="150000"/>
              </a:lnSpc>
              <a:spcBef>
                <a:spcPts val="0"/>
              </a:spcBef>
              <a:buAutoNum type="alphaLcParenR"/>
            </a:pPr>
            <a:r>
              <a:rPr lang="pt-BR" sz="2000" dirty="0">
                <a:latin typeface="Times New Roman" panose="02020603050405020304" pitchFamily="18" charset="0"/>
                <a:cs typeface="Times New Roman" panose="02020603050405020304" pitchFamily="18" charset="0"/>
              </a:rPr>
              <a:t>Agente emprega grave ameaça contra 2 ou mais pessoas e subtrai o patrimônio de 1 pessoa = 1 roubo. Na jurisprudência: “No delito de roubo, se a intenção do agente é direcionada à subtração de um único patrimônio, estará configurado um único crime, ainda que, no modus operandi, seja utilizada violência ou grave ameaça contra mais de uma pessoa” (STJ, </a:t>
            </a:r>
            <a:r>
              <a:rPr lang="pt-BR" sz="2000" dirty="0" err="1">
                <a:latin typeface="Times New Roman" panose="02020603050405020304" pitchFamily="18" charset="0"/>
                <a:cs typeface="Times New Roman" panose="02020603050405020304" pitchFamily="18" charset="0"/>
              </a:rPr>
              <a:t>AgRg</a:t>
            </a:r>
            <a:r>
              <a:rPr lang="pt-BR" sz="2000" dirty="0">
                <a:latin typeface="Times New Roman" panose="02020603050405020304" pitchFamily="18" charset="0"/>
                <a:cs typeface="Times New Roman" panose="02020603050405020304" pitchFamily="18" charset="0"/>
              </a:rPr>
              <a:t> no </a:t>
            </a:r>
            <a:r>
              <a:rPr lang="pt-BR" sz="2000" dirty="0" err="1">
                <a:latin typeface="Times New Roman" panose="02020603050405020304" pitchFamily="18" charset="0"/>
                <a:cs typeface="Times New Roman" panose="02020603050405020304" pitchFamily="18" charset="0"/>
              </a:rPr>
              <a:t>REsp</a:t>
            </a:r>
            <a:r>
              <a:rPr lang="pt-BR" sz="2000" dirty="0">
                <a:latin typeface="Times New Roman" panose="02020603050405020304" pitchFamily="18" charset="0"/>
                <a:cs typeface="Times New Roman" panose="02020603050405020304" pitchFamily="18" charset="0"/>
              </a:rPr>
              <a:t> 1490894/DF, Rel. Min. Sebastião Reis Júnior, 6ª T., j. 10/02/2015, </a:t>
            </a:r>
            <a:r>
              <a:rPr lang="pt-BR" sz="2000" dirty="0" err="1">
                <a:latin typeface="Times New Roman" panose="02020603050405020304" pitchFamily="18" charset="0"/>
                <a:cs typeface="Times New Roman" panose="02020603050405020304" pitchFamily="18" charset="0"/>
              </a:rPr>
              <a:t>v.u</a:t>
            </a:r>
            <a:r>
              <a:rPr lang="pt-BR" sz="2000" dirty="0">
                <a:latin typeface="Times New Roman" panose="02020603050405020304" pitchFamily="18" charset="0"/>
                <a:cs typeface="Times New Roman" panose="02020603050405020304" pitchFamily="18" charset="0"/>
              </a:rPr>
              <a:t>.).</a:t>
            </a:r>
          </a:p>
          <a:p>
            <a:pPr marL="457200" indent="-457200" algn="just">
              <a:lnSpc>
                <a:spcPct val="150000"/>
              </a:lnSpc>
              <a:spcBef>
                <a:spcPts val="0"/>
              </a:spcBef>
              <a:buAutoNum type="alphaLcParenR"/>
            </a:pPr>
            <a:r>
              <a:rPr lang="pt-BR" sz="2000" dirty="0">
                <a:latin typeface="Times New Roman" panose="02020603050405020304" pitchFamily="18" charset="0"/>
                <a:cs typeface="Times New Roman" panose="02020603050405020304" pitchFamily="18" charset="0"/>
              </a:rPr>
              <a:t>Agente emprega grave ameaça contra 1 pessoa e subtrai o patrimônio de 2 ou mais pessoas  = O agente irá responder por tantos roubos quanto forem os patrimônios subtraídos em concurso formal (art. 70). Será concurso formal próprio.</a:t>
            </a:r>
            <a:endParaRPr lang="pt-BR" sz="2000" b="1"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771062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6"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6731138"/>
          </a:xfrm>
          <a:prstGeom prst="rect">
            <a:avLst/>
          </a:prstGeom>
        </p:spPr>
        <p:txBody>
          <a:bodyPr wrap="square">
            <a:spAutoFit/>
          </a:bodyPr>
          <a:lstStyle/>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“Praticado o crime de roubo mediante uma só ação contra vítimas distintas, no mesmo contexto fático, resta configurado o concurso formal próprio, e não a hipótese de crime único, visto que violados patrimônios distintos” (STJ. 5ª Turma. HC 455.975/SP, Rel. Min. Ribeiro Dantas, julgado em 02/08/2018). </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d) Agente, no mesmo contexto fático, emprega grave ameaça contra 2 ou mais pessoas e subtrai o patrimônio de 2 ou mais pessoas = 2 ou mais roubos em concurso formal (são 2 ou mais patrimônios lesados). Nesse sentido: “É assente neste Tribunal Superior que, praticado o crime de roubo mediante uma só ação, contra vítimas diferentes, não há se falar em crime único, mas sim em concurso formal, visto que violados patrimônios distintos” (STJ, HC 405122/SP, Rel. Min. Maria Thereza de Assis Moura, 6ª T., j. 26/09/2017, </a:t>
            </a:r>
            <a:r>
              <a:rPr lang="pt-BR" sz="2000" dirty="0" err="1">
                <a:latin typeface="Times New Roman" panose="02020603050405020304" pitchFamily="18" charset="0"/>
                <a:cs typeface="Times New Roman" panose="02020603050405020304" pitchFamily="18" charset="0"/>
              </a:rPr>
              <a:t>v.u</a:t>
            </a:r>
            <a:r>
              <a:rPr lang="pt-BR" sz="2000" dirty="0">
                <a:latin typeface="Times New Roman" panose="02020603050405020304" pitchFamily="18" charset="0"/>
                <a:cs typeface="Times New Roman" panose="02020603050405020304" pitchFamily="18" charset="0"/>
              </a:rPr>
              <a:t>.). * Não há consenso se a conduta configuraria concurso formal próprio ou impróprio (desígnios autônomos). </a:t>
            </a:r>
            <a:endParaRPr lang="pt-BR" sz="2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Jurisprudência em teses do STJ. Edição 51. Tese 05: O roubo praticado em um mesmo contexto fático, mediante uma só ação, contra vítimas diferentes, enseja o reconhecimento do concurso formal de crimes, e não a ocorrência de crime único.</a:t>
            </a:r>
            <a:endParaRPr lang="pt-BR" sz="2000"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endParaRPr lang="pt-BR" sz="2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endParaRPr lang="pt-BR" sz="2000" b="1"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1053945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692392"/>
          </a:xfrm>
          <a:prstGeom prst="rect">
            <a:avLst/>
          </a:prstGeom>
        </p:spPr>
        <p:txBody>
          <a:bodyPr wrap="square">
            <a:spAutoFit/>
          </a:bodyPr>
          <a:lstStyle/>
          <a:p>
            <a:pPr algn="ctr">
              <a:lnSpc>
                <a:spcPct val="150000"/>
              </a:lnSpc>
              <a:spcBef>
                <a:spcPts val="0"/>
              </a:spcBef>
            </a:pPr>
            <a:endParaRPr lang="pt-BR" sz="1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chemeClr val="accent2"/>
                </a:solidFill>
                <a:latin typeface="Times New Roman" panose="02020603050405020304" pitchFamily="18" charset="0"/>
                <a:cs typeface="Times New Roman" panose="02020603050405020304" pitchFamily="18" charset="0"/>
              </a:rPr>
              <a:t>CAUSAS DE AUMENTO DO PARÁGRAFO 2º DO ARTIGO 157</a:t>
            </a:r>
          </a:p>
          <a:p>
            <a:pPr algn="just">
              <a:lnSpc>
                <a:spcPct val="150000"/>
              </a:lnSpc>
              <a:spcBef>
                <a:spcPts val="0"/>
              </a:spcBef>
            </a:pPr>
            <a:endParaRPr lang="pt-BR" sz="15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1"/>
                </a:solidFill>
                <a:latin typeface="Times New Roman" panose="02020603050405020304" pitchFamily="18" charset="0"/>
                <a:cs typeface="Times New Roman" panose="02020603050405020304" pitchFamily="18" charset="0"/>
              </a:rPr>
              <a:t>1) Emprego de arma: </a:t>
            </a:r>
          </a:p>
          <a:p>
            <a:pPr marL="263525">
              <a:lnSpc>
                <a:spcPct val="150000"/>
              </a:lnSpc>
            </a:pPr>
            <a:r>
              <a:rPr lang="pt-BR" sz="2000" dirty="0">
                <a:latin typeface="Times New Roman" panose="02020603050405020304" pitchFamily="18" charset="0"/>
                <a:cs typeface="Times New Roman" panose="02020603050405020304" pitchFamily="18" charset="0"/>
              </a:rPr>
              <a:t>§ 2º  A pena aumenta-se de 1/3 (um terço) até metade:   (Redação dada pela Lei nº 13.654, de 2018)</a:t>
            </a:r>
          </a:p>
          <a:p>
            <a:pPr marL="263525">
              <a:lnSpc>
                <a:spcPct val="150000"/>
              </a:lnSpc>
            </a:pPr>
            <a:r>
              <a:rPr lang="pt-BR" sz="2000" dirty="0">
                <a:latin typeface="Times New Roman" panose="02020603050405020304" pitchFamily="18" charset="0"/>
                <a:cs typeface="Times New Roman" panose="02020603050405020304" pitchFamily="18" charset="0"/>
              </a:rPr>
              <a:t>I – </a:t>
            </a:r>
            <a:r>
              <a:rPr lang="pt-BR" sz="2000" strike="sngStrike" dirty="0">
                <a:latin typeface="Times New Roman" panose="02020603050405020304" pitchFamily="18" charset="0"/>
                <a:cs typeface="Times New Roman" panose="02020603050405020304" pitchFamily="18" charset="0"/>
              </a:rPr>
              <a:t>Se a violência ou ameaça é exercida com emprego de arma </a:t>
            </a:r>
            <a:r>
              <a:rPr lang="pt-BR" sz="2000" dirty="0">
                <a:latin typeface="Times New Roman" panose="02020603050405020304" pitchFamily="18" charset="0"/>
                <a:cs typeface="Times New Roman" panose="02020603050405020304" pitchFamily="18" charset="0"/>
              </a:rPr>
              <a:t> (revogado);  (Lei nº 13.654, de 2018)</a:t>
            </a:r>
          </a:p>
          <a:p>
            <a:pPr algn="just">
              <a:lnSpc>
                <a:spcPct val="150000"/>
              </a:lnSpc>
            </a:pPr>
            <a:endParaRPr lang="pt-BR" sz="15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Antes da revogação do inciso I, prevalecia que a expressão “arma” abrangia tanto o conceito de arma própria (criada para ser usada como tal, como um revólver) quanto o de arma imprópria (objeto não criado para ser usado como arma, como, por exemplo, um taco de beisebol, faca de cozinha, caco de vidro).</a:t>
            </a:r>
          </a:p>
          <a:p>
            <a:pPr algn="just">
              <a:lnSpc>
                <a:spcPct val="150000"/>
              </a:lnSpc>
            </a:pPr>
            <a:r>
              <a:rPr lang="pt-BR" sz="2000" dirty="0">
                <a:latin typeface="Times New Roman" panose="02020603050405020304" pitchFamily="18" charset="0"/>
                <a:cs typeface="Times New Roman" panose="02020603050405020304" pitchFamily="18" charset="0"/>
              </a:rPr>
              <a:t>Contudo, quanto à arma de fogo, a Lei 13.654, </a:t>
            </a:r>
            <a:r>
              <a:rPr lang="pt-BR" sz="2000" u="sng" dirty="0">
                <a:latin typeface="Times New Roman" panose="02020603050405020304" pitchFamily="18" charset="0"/>
                <a:cs typeface="Times New Roman" panose="02020603050405020304" pitchFamily="18" charset="0"/>
              </a:rPr>
              <a:t>não</a:t>
            </a:r>
            <a:r>
              <a:rPr lang="pt-BR" sz="2000" dirty="0">
                <a:latin typeface="Times New Roman" panose="02020603050405020304" pitchFamily="18" charset="0"/>
                <a:cs typeface="Times New Roman" panose="02020603050405020304" pitchFamily="18" charset="0"/>
              </a:rPr>
              <a:t> configura </a:t>
            </a:r>
            <a:r>
              <a:rPr lang="pt-BR" sz="2000" i="1" dirty="0">
                <a:latin typeface="Times New Roman" panose="02020603050405020304" pitchFamily="18" charset="0"/>
                <a:cs typeface="Times New Roman" panose="02020603050405020304" pitchFamily="18" charset="0"/>
              </a:rPr>
              <a:t>abolitio criminis</a:t>
            </a:r>
            <a:r>
              <a:rPr lang="pt-BR" sz="2000" dirty="0">
                <a:latin typeface="Times New Roman" panose="02020603050405020304" pitchFamily="18" charset="0"/>
                <a:cs typeface="Times New Roman" panose="02020603050405020304" pitchFamily="18" charset="0"/>
              </a:rPr>
              <a:t>, já que acrescentou um novo parágrafo (§2º-A) ao art. 157, prevendo duas novas hipóteses de roubo circunstanciado, com aumento maior de pena (fixo de 2/3), dentre elas se a violência ou grave ameaça é exercida com emprego de arma de fogo.</a:t>
            </a:r>
            <a:endParaRPr lang="pt-BR" sz="2000" b="1"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9849160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346144"/>
          </a:xfrm>
          <a:prstGeom prst="rect">
            <a:avLst/>
          </a:prstGeom>
        </p:spPr>
        <p:txBody>
          <a:bodyPr wrap="square">
            <a:spAutoFit/>
          </a:bodyPr>
          <a:lstStyle/>
          <a:p>
            <a:pPr algn="ctr">
              <a:lnSpc>
                <a:spcPct val="150000"/>
              </a:lnSpc>
              <a:spcBef>
                <a:spcPts val="0"/>
              </a:spcBef>
            </a:pPr>
            <a:endParaRPr lang="pt-BR" sz="1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Ocorre que o roubo com o emprego de arma imprópria, até então, não era mais punido como roubo circunstanciado. Tratava-se, em princípio, de roubo simples (art. 157, caput). Portanto, a lei nº 13.654/2018, neste ponto, é mais benéfica (</a:t>
            </a:r>
            <a:r>
              <a:rPr lang="pt-BR" sz="2000" i="1" dirty="0" err="1">
                <a:latin typeface="Times New Roman" panose="02020603050405020304" pitchFamily="18" charset="0"/>
                <a:cs typeface="Times New Roman" panose="02020603050405020304" pitchFamily="18" charset="0"/>
              </a:rPr>
              <a:t>novatio</a:t>
            </a:r>
            <a:r>
              <a:rPr lang="pt-BR" sz="2000" i="1" dirty="0">
                <a:latin typeface="Times New Roman" panose="02020603050405020304" pitchFamily="18" charset="0"/>
                <a:cs typeface="Times New Roman" panose="02020603050405020304" pitchFamily="18" charset="0"/>
              </a:rPr>
              <a:t> legis in </a:t>
            </a:r>
            <a:r>
              <a:rPr lang="pt-BR" sz="2000" i="1" dirty="0" err="1">
                <a:latin typeface="Times New Roman" panose="02020603050405020304" pitchFamily="18" charset="0"/>
                <a:cs typeface="Times New Roman" panose="02020603050405020304" pitchFamily="18" charset="0"/>
              </a:rPr>
              <a:t>mellius</a:t>
            </a:r>
            <a:r>
              <a:rPr lang="pt-BR" sz="2000" dirty="0">
                <a:latin typeface="Times New Roman" panose="02020603050405020304" pitchFamily="18" charset="0"/>
                <a:cs typeface="Times New Roman" panose="02020603050405020304" pitchFamily="18" charset="0"/>
              </a:rPr>
              <a:t>) e isso significa dizer que irá retroagir para atingir todos os roubos praticados com arma impropria ou  arma branca, ainda que o processo tenha transitado em julgado e que o condenado esteja cumprindo a pena. </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Assim, percebam, tal alteração promovida pela Lei 13.654/2018 (publicado em 24.02.2018) restou por configurar uma situação peculiar: apenas o emprego de arma de fogo continuava a ser uma hipótese de roubo circunstanciado. </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A Lei 13.964/19 (Publicado em 24.12.2019, vigência após 30 dias), por seu turno, restaurou a aplicação de pena mais endurecida para estas hipóteses, incluindo mais uma majorante ao art. 157, §2º do Código Penal, qual seja, o inciso VII, que será analisado nos parágrafos seguintes.</a:t>
            </a:r>
            <a:endParaRPr lang="pt-BR" sz="2000" b="1"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7831425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576976"/>
          </a:xfrm>
          <a:prstGeom prst="rect">
            <a:avLst/>
          </a:prstGeom>
        </p:spPr>
        <p:txBody>
          <a:bodyPr wrap="square">
            <a:spAutoFit/>
          </a:bodyPr>
          <a:lstStyle/>
          <a:p>
            <a:pPr algn="ctr">
              <a:lnSpc>
                <a:spcPct val="150000"/>
              </a:lnSpc>
              <a:spcBef>
                <a:spcPts val="0"/>
              </a:spcBef>
            </a:pPr>
            <a:endParaRPr lang="pt-BR" sz="2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chemeClr val="accent1"/>
                </a:solidFill>
                <a:latin typeface="Times New Roman" panose="02020603050405020304" pitchFamily="18" charset="0"/>
                <a:cs typeface="Times New Roman" panose="02020603050405020304" pitchFamily="18" charset="0"/>
              </a:rPr>
              <a:t>2) Concurso de duas ou mais pessoas:</a:t>
            </a:r>
            <a:r>
              <a:rPr lang="pt-BR" sz="2000" dirty="0">
                <a:latin typeface="Times New Roman" panose="02020603050405020304" pitchFamily="18" charset="0"/>
                <a:cs typeface="Times New Roman" panose="02020603050405020304" pitchFamily="18" charset="0"/>
              </a:rPr>
              <a:t> Valem as mesmas considerações feitas no tocante ao crime de furto, com a diferença que, naquele delito, o concurso de agentes é uma qualificadora. </a:t>
            </a:r>
          </a:p>
          <a:p>
            <a:pPr algn="just">
              <a:lnSpc>
                <a:spcPct val="150000"/>
              </a:lnSpc>
              <a:spcBef>
                <a:spcPts val="0"/>
              </a:spcBef>
            </a:pPr>
            <a:endParaRPr lang="pt-BR" sz="15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chemeClr val="accent1"/>
                </a:solidFill>
                <a:latin typeface="Times New Roman" panose="02020603050405020304" pitchFamily="18" charset="0"/>
                <a:cs typeface="Times New Roman" panose="02020603050405020304" pitchFamily="18" charset="0"/>
              </a:rPr>
              <a:t>3) Se a vítima está em serviço de transporte de valores e o agente conhece tal circunstância:</a:t>
            </a:r>
            <a:r>
              <a:rPr lang="pt-BR" sz="2000" dirty="0">
                <a:latin typeface="Times New Roman" panose="02020603050405020304" pitchFamily="18" charset="0"/>
                <a:cs typeface="Times New Roman" panose="02020603050405020304" pitchFamily="18" charset="0"/>
              </a:rPr>
              <a:t> Trata-se de causa de aumento voltada principalmente para roubos de empresas que transportam valores. Por valores, entende-se não apenas dinheiro em espécie, mas outros objetos de valor econômico.</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STJ: “A pena do delito de roubo é majorada se a vítima está em serviço de transporte de valores e o agente conhece tal circunstância, salientando-se que o termo “transporte de valores” deve abranger outros bens e produtos de valor econômico. Na hipótese, as vítimas eram funcionários da Empresa Brasileira de Correios e Telégrafos, que transportavam produtos cosméticos de expressivo valor econômico e liquidez” (</a:t>
            </a:r>
            <a:r>
              <a:rPr lang="pt-BR" sz="2000" dirty="0" err="1">
                <a:latin typeface="Times New Roman" panose="02020603050405020304" pitchFamily="18" charset="0"/>
                <a:cs typeface="Times New Roman" panose="02020603050405020304" pitchFamily="18" charset="0"/>
              </a:rPr>
              <a:t>REsp</a:t>
            </a:r>
            <a:r>
              <a:rPr lang="pt-BR" sz="2000" dirty="0">
                <a:latin typeface="Times New Roman" panose="02020603050405020304" pitchFamily="18" charset="0"/>
                <a:cs typeface="Times New Roman" panose="02020603050405020304" pitchFamily="18" charset="0"/>
              </a:rPr>
              <a:t> 1309966/ RJ, Rel. Min. Laurita Vaz, 5ª T., j. 26/08/2014, </a:t>
            </a:r>
            <a:r>
              <a:rPr lang="pt-BR" sz="2000" dirty="0" err="1">
                <a:latin typeface="Times New Roman" panose="02020603050405020304" pitchFamily="18" charset="0"/>
                <a:cs typeface="Times New Roman" panose="02020603050405020304" pitchFamily="18" charset="0"/>
              </a:rPr>
              <a:t>v.u</a:t>
            </a:r>
            <a:r>
              <a:rPr lang="pt-BR" sz="2000" dirty="0">
                <a:latin typeface="Times New Roman" panose="02020603050405020304" pitchFamily="18" charset="0"/>
                <a:cs typeface="Times New Roman" panose="02020603050405020304" pitchFamily="18" charset="0"/>
              </a:rPr>
              <a:t>.).</a:t>
            </a:r>
            <a:endParaRPr lang="pt-BR" sz="2000" b="1"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1614753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4884479"/>
          </a:xfrm>
          <a:prstGeom prst="rect">
            <a:avLst/>
          </a:prstGeom>
        </p:spPr>
        <p:txBody>
          <a:bodyPr wrap="square">
            <a:spAutoFit/>
          </a:bodyPr>
          <a:lstStyle/>
          <a:p>
            <a:pPr algn="ctr">
              <a:lnSpc>
                <a:spcPct val="150000"/>
              </a:lnSpc>
              <a:spcBef>
                <a:spcPts val="0"/>
              </a:spcBef>
            </a:pPr>
            <a:endParaRPr lang="pt-BR" sz="1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Já decidiu o STJ que não incide a majorante se a vítima não exerce efetivamente o serviço de transporte de valores, mas o faz eventualmente (HC 140983 / RJ, Rel. Min. Jorge </a:t>
            </a:r>
            <a:r>
              <a:rPr lang="pt-BR" sz="2000" dirty="0" err="1">
                <a:latin typeface="Times New Roman" panose="02020603050405020304" pitchFamily="18" charset="0"/>
                <a:cs typeface="Times New Roman" panose="02020603050405020304" pitchFamily="18" charset="0"/>
              </a:rPr>
              <a:t>Mussi</a:t>
            </a:r>
            <a:r>
              <a:rPr lang="pt-BR" sz="2000" dirty="0">
                <a:latin typeface="Times New Roman" panose="02020603050405020304" pitchFamily="18" charset="0"/>
                <a:cs typeface="Times New Roman" panose="02020603050405020304" pitchFamily="18" charset="0"/>
              </a:rPr>
              <a:t>, 5ª T., j. 21/10/10, </a:t>
            </a:r>
            <a:r>
              <a:rPr lang="pt-BR" sz="2000" dirty="0" err="1">
                <a:latin typeface="Times New Roman" panose="02020603050405020304" pitchFamily="18" charset="0"/>
                <a:cs typeface="Times New Roman" panose="02020603050405020304" pitchFamily="18" charset="0"/>
              </a:rPr>
              <a:t>v.u</a:t>
            </a:r>
            <a:r>
              <a:rPr lang="pt-BR" sz="2000" dirty="0">
                <a:latin typeface="Times New Roman" panose="02020603050405020304" pitchFamily="18" charset="0"/>
                <a:cs typeface="Times New Roman" panose="02020603050405020304" pitchFamily="18" charset="0"/>
              </a:rPr>
              <a:t>.).</a:t>
            </a:r>
          </a:p>
          <a:p>
            <a:pPr algn="just">
              <a:lnSpc>
                <a:spcPct val="150000"/>
              </a:lnSpc>
              <a:spcBef>
                <a:spcPts val="0"/>
              </a:spcBef>
            </a:pPr>
            <a:endParaRPr lang="pt-BR" sz="2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Por “vítima em serviço”, entende-se aquele que está transportando valores de terceiro. </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O delito exige dolo direto (“o agente conhece tal circunstância”).</a:t>
            </a:r>
          </a:p>
          <a:p>
            <a:pPr algn="just">
              <a:lnSpc>
                <a:spcPct val="150000"/>
              </a:lnSpc>
              <a:spcBef>
                <a:spcPts val="0"/>
              </a:spcBef>
            </a:pPr>
            <a:endParaRPr lang="pt-BR" sz="2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chemeClr val="accent1"/>
                </a:solidFill>
                <a:latin typeface="Times New Roman" panose="02020603050405020304" pitchFamily="18" charset="0"/>
                <a:cs typeface="Times New Roman" panose="02020603050405020304" pitchFamily="18" charset="0"/>
              </a:rPr>
              <a:t>4) Se a subtração for de veículo automotor que venha a ser transportado para outro Estado ou para o exterior:</a:t>
            </a:r>
            <a:r>
              <a:rPr lang="pt-BR" sz="2000" dirty="0">
                <a:latin typeface="Times New Roman" panose="02020603050405020304" pitchFamily="18" charset="0"/>
                <a:cs typeface="Times New Roman" panose="02020603050405020304" pitchFamily="18" charset="0"/>
              </a:rPr>
              <a:t> Valem as mesmas considerações feitas no tocante ao crime de furto, com a diferença que, naquele delito, o concurso de agentes é uma qualificadora.</a:t>
            </a:r>
            <a:endParaRPr lang="pt-BR" sz="2000" b="1"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0213540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692392"/>
          </a:xfrm>
          <a:prstGeom prst="rect">
            <a:avLst/>
          </a:prstGeom>
        </p:spPr>
        <p:txBody>
          <a:bodyPr wrap="square">
            <a:spAutoFit/>
          </a:bodyPr>
          <a:lstStyle/>
          <a:p>
            <a:pPr algn="ctr">
              <a:lnSpc>
                <a:spcPct val="150000"/>
              </a:lnSpc>
              <a:spcBef>
                <a:spcPts val="0"/>
              </a:spcBef>
            </a:pPr>
            <a:endParaRPr lang="pt-BR" sz="1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chemeClr val="accent1"/>
                </a:solidFill>
                <a:latin typeface="Times New Roman" panose="02020603050405020304" pitchFamily="18" charset="0"/>
                <a:cs typeface="Times New Roman" panose="02020603050405020304" pitchFamily="18" charset="0"/>
              </a:rPr>
              <a:t>5) Se o agente mantém a vítima em seu poder, restringindo sua liberdade: </a:t>
            </a:r>
            <a:r>
              <a:rPr lang="pt-BR" sz="2000" dirty="0">
                <a:latin typeface="Times New Roman" panose="02020603050405020304" pitchFamily="18" charset="0"/>
                <a:cs typeface="Times New Roman" panose="02020603050405020304" pitchFamily="18" charset="0"/>
              </a:rPr>
              <a:t>A privação deve durar tempo juridicamente relevante e serve para consumar o crime ou garantir o sucesso da fuga. </a:t>
            </a:r>
          </a:p>
          <a:p>
            <a:pPr algn="just">
              <a:lnSpc>
                <a:spcPct val="150000"/>
              </a:lnSpc>
              <a:spcBef>
                <a:spcPts val="0"/>
              </a:spcBef>
            </a:pPr>
            <a:endParaRPr lang="pt-BR" sz="15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chemeClr val="accent1"/>
                </a:solidFill>
                <a:latin typeface="Times New Roman" panose="02020603050405020304" pitchFamily="18" charset="0"/>
                <a:cs typeface="Times New Roman" panose="02020603050405020304" pitchFamily="18" charset="0"/>
              </a:rPr>
              <a:t>6) Se a subtração for de substâncias explosivas ou de acessórios que, conjunta ou isoladamente, possibilitem sua fabricação, montagem ou emprego: </a:t>
            </a:r>
            <a:r>
              <a:rPr lang="pt-BR" sz="2000" dirty="0">
                <a:latin typeface="Times New Roman" panose="02020603050405020304" pitchFamily="18" charset="0"/>
                <a:cs typeface="Times New Roman" panose="02020603050405020304" pitchFamily="18" charset="0"/>
              </a:rPr>
              <a:t>Foi incluído pela Lei nº 13.654 de 2018. Aqui, o agente, mediante violência ou grave ameaça, subtrai substância explosiva ou acessório que, conjunta ou isoladamente, possibilite a sua fabricação, montagem ou emprego. Valem as mesmas considerações feitas no tocante ao crime de furto, com a diferença que, naquele delito, tal circunstância configura uma qualificadora.</a:t>
            </a:r>
          </a:p>
          <a:p>
            <a:pPr algn="just">
              <a:lnSpc>
                <a:spcPct val="150000"/>
              </a:lnSpc>
              <a:spcBef>
                <a:spcPts val="0"/>
              </a:spcBef>
            </a:pPr>
            <a:endParaRPr lang="pt-BR" sz="1500" b="1" dirty="0">
              <a:solidFill>
                <a:schemeClr val="accent1"/>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chemeClr val="accent1"/>
                </a:solidFill>
                <a:latin typeface="Times New Roman" panose="02020603050405020304" pitchFamily="18" charset="0"/>
                <a:cs typeface="Times New Roman" panose="02020603050405020304" pitchFamily="18" charset="0"/>
              </a:rPr>
              <a:t>7) se a violência ou grave ameaça é exercida com emprego de arma branca:</a:t>
            </a:r>
            <a:r>
              <a:rPr lang="pt-BR" sz="2000" dirty="0">
                <a:solidFill>
                  <a:schemeClr val="accent1"/>
                </a:solidFill>
                <a:latin typeface="Times New Roman" panose="02020603050405020304" pitchFamily="18" charset="0"/>
                <a:cs typeface="Times New Roman" panose="02020603050405020304" pitchFamily="18" charset="0"/>
              </a:rPr>
              <a:t> </a:t>
            </a:r>
            <a:r>
              <a:rPr lang="pt-BR" sz="2000" dirty="0">
                <a:latin typeface="Times New Roman" panose="02020603050405020304" pitchFamily="18" charset="0"/>
                <a:cs typeface="Times New Roman" panose="02020603050405020304" pitchFamily="18" charset="0"/>
              </a:rPr>
              <a:t>Foi incluído pela Lei nº 13.964/2019. Esta alteração somente será aplicada para os delitos cometidos a partir do início da vigência da Lei, definido para 30 dias após a sua publicação, ou seja, a partir de 23/01/2020. </a:t>
            </a:r>
            <a:endParaRPr lang="pt-BR" sz="2000" b="1" dirty="0">
              <a:solidFill>
                <a:schemeClr val="accent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975919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536772"/>
          </a:xfrm>
          <a:prstGeom prst="rect">
            <a:avLst/>
          </a:prstGeom>
        </p:spPr>
        <p:txBody>
          <a:bodyPr wrap="square">
            <a:spAutoFit/>
          </a:bodyPr>
          <a:lstStyle/>
          <a:p>
            <a:pPr algn="just">
              <a:lnSpc>
                <a:spcPct val="150000"/>
              </a:lnSpc>
              <a:spcBef>
                <a:spcPts val="0"/>
              </a:spcBef>
            </a:pPr>
            <a:endParaRPr lang="pt-BR" sz="1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chemeClr val="accent2"/>
                </a:solidFill>
                <a:latin typeface="Times New Roman" panose="02020603050405020304" pitchFamily="18" charset="0"/>
                <a:cs typeface="Times New Roman" panose="02020603050405020304" pitchFamily="18" charset="0"/>
              </a:rPr>
              <a:t>CAUSAS DE AUMENTO DO PARÁGRAFO </a:t>
            </a:r>
            <a:r>
              <a:rPr lang="pt-BR" sz="2000" b="1" u="sng" dirty="0">
                <a:solidFill>
                  <a:schemeClr val="accent2"/>
                </a:solidFill>
                <a:latin typeface="Times New Roman" panose="02020603050405020304" pitchFamily="18" charset="0"/>
                <a:cs typeface="Times New Roman" panose="02020603050405020304" pitchFamily="18" charset="0"/>
              </a:rPr>
              <a:t>2º-A</a:t>
            </a:r>
            <a:r>
              <a:rPr lang="pt-BR" sz="2000" b="1" dirty="0">
                <a:solidFill>
                  <a:schemeClr val="accent2"/>
                </a:solidFill>
                <a:latin typeface="Times New Roman" panose="02020603050405020304" pitchFamily="18" charset="0"/>
                <a:cs typeface="Times New Roman" panose="02020603050405020304" pitchFamily="18" charset="0"/>
              </a:rPr>
              <a:t> DO ARTIGO 157</a:t>
            </a:r>
          </a:p>
          <a:p>
            <a:pPr algn="just">
              <a:lnSpc>
                <a:spcPct val="150000"/>
              </a:lnSpc>
              <a:spcBef>
                <a:spcPts val="0"/>
              </a:spcBef>
            </a:pPr>
            <a:endParaRPr lang="pt-BR" sz="8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1) Roubo praticado com o emprego de arma de fogo: deixou de ser previsto no inciso I do § 2º, mas continuou a ser punido, agora, no § 2º-A, inciso I do CP. Desse modo, quanto à arma de fogo não houve </a:t>
            </a:r>
            <a:r>
              <a:rPr lang="pt-BR" sz="2000" i="1" dirty="0">
                <a:latin typeface="Times New Roman" panose="02020603050405020304" pitchFamily="18" charset="0"/>
                <a:cs typeface="Times New Roman" panose="02020603050405020304" pitchFamily="18" charset="0"/>
              </a:rPr>
              <a:t>abolitio criminis</a:t>
            </a:r>
            <a:r>
              <a:rPr lang="pt-BR" sz="2000" dirty="0">
                <a:latin typeface="Times New Roman" panose="02020603050405020304" pitchFamily="18" charset="0"/>
                <a:cs typeface="Times New Roman" panose="02020603050405020304" pitchFamily="18" charset="0"/>
              </a:rPr>
              <a:t>, mas sim continuidade normativo-típica. Logo, para as pessoas que foram condenadas por roubo com emprego de arma de fogo antes da Lei nº 13.654/2018, nada muda. </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Vejamos algumas questões relevantes sobre o tema.</a:t>
            </a:r>
          </a:p>
          <a:p>
            <a:pPr marL="457200" indent="-457200" algn="just">
              <a:lnSpc>
                <a:spcPct val="150000"/>
              </a:lnSpc>
              <a:spcBef>
                <a:spcPts val="0"/>
              </a:spcBef>
              <a:buAutoNum type="alphaLcParenR"/>
            </a:pPr>
            <a:r>
              <a:rPr lang="pt-BR" sz="2000" dirty="0">
                <a:latin typeface="Times New Roman" panose="02020603050405020304" pitchFamily="18" charset="0"/>
                <a:cs typeface="Times New Roman" panose="02020603050405020304" pitchFamily="18" charset="0"/>
              </a:rPr>
              <a:t>Se o agente simula portar arma de fogo, responde por roubo simples ou roubo circunstanciado? Roubo simples.</a:t>
            </a:r>
          </a:p>
          <a:p>
            <a:pPr marL="457200" indent="-457200" algn="just">
              <a:lnSpc>
                <a:spcPct val="150000"/>
              </a:lnSpc>
              <a:spcBef>
                <a:spcPts val="0"/>
              </a:spcBef>
              <a:buAutoNum type="alphaLcParenR"/>
            </a:pPr>
            <a:r>
              <a:rPr lang="pt-BR" sz="2000" dirty="0">
                <a:latin typeface="Times New Roman" panose="02020603050405020304" pitchFamily="18" charset="0"/>
                <a:cs typeface="Times New Roman" panose="02020603050405020304" pitchFamily="18" charset="0"/>
              </a:rPr>
              <a:t>Emprego de simulacro de arma de fogo configura a causa de aumento do roubo? Ex.: arma de brinquedo, arma de fantasia, arma finta.</a:t>
            </a:r>
            <a:endParaRPr lang="pt-BR" sz="1000"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8129928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467522"/>
          </a:xfrm>
          <a:prstGeom prst="rect">
            <a:avLst/>
          </a:prstGeom>
        </p:spPr>
        <p:txBody>
          <a:bodyPr wrap="square">
            <a:spAutoFit/>
          </a:bodyPr>
          <a:lstStyle/>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Há duas correntes:</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1ª) Teoria objetiva: Leva em consideração o risco à integridade física da vítima. Logo, arma de brinquedo não pode aumentar a pena. Um </a:t>
            </a:r>
            <a:r>
              <a:rPr lang="pt-BR" sz="2000" dirty="0" err="1">
                <a:latin typeface="Times New Roman" panose="02020603050405020304" pitchFamily="18" charset="0"/>
                <a:cs typeface="Times New Roman" panose="02020603050405020304" pitchFamily="18" charset="0"/>
              </a:rPr>
              <a:t>coargumento</a:t>
            </a:r>
            <a:r>
              <a:rPr lang="pt-BR" sz="2000" dirty="0">
                <a:latin typeface="Times New Roman" panose="02020603050405020304" pitchFamily="18" charset="0"/>
                <a:cs typeface="Times New Roman" panose="02020603050405020304" pitchFamily="18" charset="0"/>
              </a:rPr>
              <a:t> é o princípio da legalidade (arma de brinquedo não é “arma”). É a corrente prevalente. </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2ª) Teoria subjetiva: Leva em consideração a intimidação à vítima. Logo, arma de brinquedo deve ser considerada arma.</a:t>
            </a:r>
          </a:p>
          <a:p>
            <a:pPr algn="just">
              <a:lnSpc>
                <a:spcPct val="150000"/>
              </a:lnSpc>
              <a:spcBef>
                <a:spcPts val="0"/>
              </a:spcBef>
            </a:pPr>
            <a:endParaRPr lang="pt-BR" sz="15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c) Emprego de arma de fogo inoperante configura a causa de aumento do roubo? Pode-se utilizar o mesmo raciocínio acima. Se a arma for totalmente inoperante, não há risco à integridade física da vítima. É como tem decidido o STJ (HC 350711/SP, Rel. Min. Joel Ilan </a:t>
            </a:r>
            <a:r>
              <a:rPr lang="pt-BR" sz="2000" dirty="0" err="1">
                <a:latin typeface="Times New Roman" panose="02020603050405020304" pitchFamily="18" charset="0"/>
                <a:cs typeface="Times New Roman" panose="02020603050405020304" pitchFamily="18" charset="0"/>
              </a:rPr>
              <a:t>Paciornik</a:t>
            </a:r>
            <a:r>
              <a:rPr lang="pt-BR" sz="2000" dirty="0">
                <a:latin typeface="Times New Roman" panose="02020603050405020304" pitchFamily="18" charset="0"/>
                <a:cs typeface="Times New Roman" panose="02020603050405020304" pitchFamily="18" charset="0"/>
              </a:rPr>
              <a:t>, 5ªT. j.19/04/2016, </a:t>
            </a:r>
            <a:r>
              <a:rPr lang="pt-BR" sz="2000" dirty="0" err="1">
                <a:latin typeface="Times New Roman" panose="02020603050405020304" pitchFamily="18" charset="0"/>
                <a:cs typeface="Times New Roman" panose="02020603050405020304" pitchFamily="18" charset="0"/>
              </a:rPr>
              <a:t>v.u</a:t>
            </a:r>
            <a:r>
              <a:rPr lang="pt-BR" sz="2000" dirty="0">
                <a:latin typeface="Times New Roman" panose="02020603050405020304" pitchFamily="18" charset="0"/>
                <a:cs typeface="Times New Roman" panose="02020603050405020304" pitchFamily="18" charset="0"/>
              </a:rPr>
              <a:t>.).</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d) Arma de fogo verdadeira </a:t>
            </a:r>
            <a:r>
              <a:rPr lang="pt-BR" sz="2000" dirty="0" err="1">
                <a:latin typeface="Times New Roman" panose="02020603050405020304" pitchFamily="18" charset="0"/>
                <a:cs typeface="Times New Roman" panose="02020603050405020304" pitchFamily="18" charset="0"/>
              </a:rPr>
              <a:t>desmuniciada</a:t>
            </a:r>
            <a:r>
              <a:rPr lang="pt-BR" sz="2000" dirty="0">
                <a:latin typeface="Times New Roman" panose="02020603050405020304" pitchFamily="18" charset="0"/>
                <a:cs typeface="Times New Roman" panose="02020603050405020304" pitchFamily="18" charset="0"/>
              </a:rPr>
              <a:t> configura a causa de aumento do roubo? Mesmo raciocínio.</a:t>
            </a:r>
            <a:endParaRPr lang="pt-BR" sz="2000"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636814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8"/>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604676"/>
          </a:xfrm>
          <a:prstGeom prst="rect">
            <a:avLst/>
          </a:prstGeom>
        </p:spPr>
        <p:txBody>
          <a:bodyPr wrap="square">
            <a:spAutoFit/>
          </a:bodyPr>
          <a:lstStyle/>
          <a:p>
            <a:pPr>
              <a:lnSpc>
                <a:spcPct val="150000"/>
              </a:lnSpc>
            </a:pPr>
            <a:endParaRPr lang="pt-BR" sz="1000" dirty="0">
              <a:latin typeface="Times New Roman" panose="02020603050405020304" pitchFamily="18" charset="0"/>
              <a:cs typeface="Times New Roman" panose="02020603050405020304" pitchFamily="18" charset="0"/>
            </a:endParaRPr>
          </a:p>
          <a:p>
            <a:pPr>
              <a:lnSpc>
                <a:spcPct val="150000"/>
              </a:lnSpc>
            </a:pPr>
            <a:r>
              <a:rPr lang="pt-BR" sz="2000" dirty="0">
                <a:latin typeface="Times New Roman" panose="02020603050405020304" pitchFamily="18" charset="0"/>
                <a:cs typeface="Times New Roman" panose="02020603050405020304" pitchFamily="18" charset="0"/>
              </a:rPr>
              <a:t>• </a:t>
            </a:r>
            <a:r>
              <a:rPr lang="pt-BR" sz="2000" u="sng" dirty="0">
                <a:latin typeface="Times New Roman" panose="02020603050405020304" pitchFamily="18" charset="0"/>
                <a:cs typeface="Times New Roman" panose="02020603050405020304" pitchFamily="18" charset="0"/>
              </a:rPr>
              <a:t>Folha de cheque</a:t>
            </a:r>
            <a:r>
              <a:rPr lang="pt-BR" sz="2000" dirty="0">
                <a:latin typeface="Times New Roman" panose="02020603050405020304" pitchFamily="18" charset="0"/>
                <a:cs typeface="Times New Roman" panose="02020603050405020304" pitchFamily="18" charset="0"/>
              </a:rPr>
              <a:t> – A jurisprudência diferencia a solução estando ou não assinado o cheque:</a:t>
            </a:r>
          </a:p>
          <a:p>
            <a:pPr marL="457200" indent="-457200">
              <a:lnSpc>
                <a:spcPct val="150000"/>
              </a:lnSpc>
              <a:buAutoNum type="arabicParenR"/>
            </a:pPr>
            <a:r>
              <a:rPr lang="pt-BR" sz="2000" dirty="0">
                <a:latin typeface="Times New Roman" panose="02020603050405020304" pitchFamily="18" charset="0"/>
                <a:cs typeface="Times New Roman" panose="02020603050405020304" pitchFamily="18" charset="0"/>
              </a:rPr>
              <a:t>Há atipicidade da conduta, por ausência de tipicidade material, se o cheque não foi assinado.</a:t>
            </a:r>
          </a:p>
          <a:p>
            <a:pPr algn="just">
              <a:lnSpc>
                <a:spcPct val="150000"/>
              </a:lnSpc>
            </a:pPr>
            <a:r>
              <a:rPr lang="pt-BR" sz="2000" dirty="0">
                <a:latin typeface="Times New Roman" panose="02020603050405020304" pitchFamily="18" charset="0"/>
                <a:cs typeface="Times New Roman" panose="02020603050405020304" pitchFamily="18" charset="0"/>
              </a:rPr>
              <a:t>STJ: “Malgrado o crime - furto de uma folha de cheque em branco não descontada - ter sido praticado mediante o concurso de pessoas, não houve violência ou grave ameaça e o valor do bem é de manifesta inexpressividade, revelando conduta de mínima ofensividade e reprovabilidade, o que autoriza a aplicação do princípio da insignificância” (</a:t>
            </a:r>
            <a:r>
              <a:rPr lang="pt-BR" sz="2000" dirty="0" err="1">
                <a:latin typeface="Times New Roman" panose="02020603050405020304" pitchFamily="18" charset="0"/>
                <a:cs typeface="Times New Roman" panose="02020603050405020304" pitchFamily="18" charset="0"/>
              </a:rPr>
              <a:t>AgRg</a:t>
            </a:r>
            <a:r>
              <a:rPr lang="pt-BR" sz="2000" dirty="0">
                <a:latin typeface="Times New Roman" panose="02020603050405020304" pitchFamily="18" charset="0"/>
                <a:cs typeface="Times New Roman" panose="02020603050405020304" pitchFamily="18" charset="0"/>
              </a:rPr>
              <a:t> no </a:t>
            </a:r>
            <a:r>
              <a:rPr lang="pt-BR" sz="2000" dirty="0" err="1">
                <a:latin typeface="Times New Roman" panose="02020603050405020304" pitchFamily="18" charset="0"/>
                <a:cs typeface="Times New Roman" panose="02020603050405020304" pitchFamily="18" charset="0"/>
              </a:rPr>
              <a:t>AREsp</a:t>
            </a:r>
            <a:r>
              <a:rPr lang="pt-BR" sz="2000" dirty="0">
                <a:latin typeface="Times New Roman" panose="02020603050405020304" pitchFamily="18" charset="0"/>
                <a:cs typeface="Times New Roman" panose="02020603050405020304" pitchFamily="18" charset="0"/>
              </a:rPr>
              <a:t> 1060189, Rel. Min. Felix Fischer, 5ª T., j. 27/06/2017, </a:t>
            </a:r>
            <a:r>
              <a:rPr lang="pt-BR" sz="2000" dirty="0" err="1">
                <a:latin typeface="Times New Roman" panose="02020603050405020304" pitchFamily="18" charset="0"/>
                <a:cs typeface="Times New Roman" panose="02020603050405020304" pitchFamily="18" charset="0"/>
              </a:rPr>
              <a:t>v.u</a:t>
            </a:r>
            <a:r>
              <a:rPr lang="pt-BR" sz="2000" dirty="0">
                <a:latin typeface="Times New Roman" panose="02020603050405020304" pitchFamily="18" charset="0"/>
                <a:cs typeface="Times New Roman" panose="02020603050405020304" pitchFamily="18" charset="0"/>
              </a:rPr>
              <a:t>.).  </a:t>
            </a:r>
          </a:p>
          <a:p>
            <a:pPr algn="just">
              <a:lnSpc>
                <a:spcPct val="150000"/>
              </a:lnSpc>
            </a:pPr>
            <a:r>
              <a:rPr lang="pt-BR" sz="2000" dirty="0">
                <a:latin typeface="Times New Roman" panose="02020603050405020304" pitchFamily="18" charset="0"/>
                <a:cs typeface="Times New Roman" panose="02020603050405020304" pitchFamily="18" charset="0"/>
              </a:rPr>
              <a:t>2) Porém, o STJ já decidiu que o cheque assinado, por assumir a condição de título ao portador, passa a ter valor econômico e pode ser objeto de furto.</a:t>
            </a:r>
          </a:p>
          <a:p>
            <a:pPr algn="just">
              <a:lnSpc>
                <a:spcPct val="150000"/>
              </a:lnSpc>
            </a:pPr>
            <a:r>
              <a:rPr lang="pt-BR" sz="2000" dirty="0">
                <a:latin typeface="Times New Roman" panose="02020603050405020304" pitchFamily="18" charset="0"/>
                <a:cs typeface="Times New Roman" panose="02020603050405020304" pitchFamily="18" charset="0"/>
              </a:rPr>
              <a:t>STJ: “PENAL E PROCESSUAL PENAL. HABEAS CORPUS. FURTO QUALIFICADO PELO ABUSO DE CONFIANÇA. TRANCAMENTO DA AÇÃO PENAL. ALEGAÇÃO DE CRIME IMPOSSÍVEL. IMPROPRIEDADE ABSOLUTA DO OBJETO NÃO VERIFICADA. CÁRTULA DE CHEQUE ASSINADA,</a:t>
            </a:r>
          </a:p>
          <a:p>
            <a:pPr>
              <a:lnSpc>
                <a:spcPct val="150000"/>
              </a:lnSpc>
              <a:spcBef>
                <a:spcPts val="0"/>
              </a:spcBef>
            </a:pPr>
            <a:endParaRPr lang="pt-BR" sz="1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363684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6269473"/>
          </a:xfrm>
          <a:prstGeom prst="rect">
            <a:avLst/>
          </a:prstGeom>
        </p:spPr>
        <p:txBody>
          <a:bodyPr wrap="square">
            <a:spAutoFit/>
          </a:bodyPr>
          <a:lstStyle/>
          <a:p>
            <a:pPr algn="ctr">
              <a:lnSpc>
                <a:spcPct val="150000"/>
              </a:lnSpc>
              <a:spcBef>
                <a:spcPts val="0"/>
              </a:spcBef>
            </a:pPr>
            <a:endParaRPr lang="pt-BR" sz="1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e) Para configurar a causa de aumento é preciso apreensão e perícia da arma? Há duas correntes:</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1ª) Não. Mesmo sem apreensão/perícia, a palavra das vítimas e/ou testemunhas supre. É a posição majoritária, adotada pelo STF e pelo STJ.</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Jurisprudência em teses do STJ. Edição 51. Tese 06.</a:t>
            </a:r>
            <a:r>
              <a:rPr lang="pt-BR" sz="2000" dirty="0">
                <a:solidFill>
                  <a:schemeClr val="accent2"/>
                </a:solidFill>
                <a:latin typeface="Times New Roman" panose="02020603050405020304" pitchFamily="18" charset="0"/>
                <a:cs typeface="Times New Roman" panose="02020603050405020304" pitchFamily="18" charset="0"/>
              </a:rPr>
              <a:t> </a:t>
            </a:r>
            <a:r>
              <a:rPr lang="pt-BR" sz="2000" dirty="0">
                <a:latin typeface="Times New Roman" panose="02020603050405020304" pitchFamily="18" charset="0"/>
                <a:cs typeface="Times New Roman" panose="02020603050405020304" pitchFamily="18" charset="0"/>
              </a:rPr>
              <a:t>É prescindível a apreensão e perícia da arma de fogo para a caracterização de causa de aumento de pena prevista no art. 157, §2º, I, do CP, quando evidenciado o seu emprego por outros meios de prova.</a:t>
            </a:r>
          </a:p>
          <a:p>
            <a:pPr algn="just">
              <a:lnSpc>
                <a:spcPct val="150000"/>
              </a:lnSpc>
            </a:pPr>
            <a:r>
              <a:rPr lang="pt-BR" sz="2000" dirty="0">
                <a:latin typeface="Times New Roman" panose="02020603050405020304" pitchFamily="18" charset="0"/>
                <a:cs typeface="Times New Roman" panose="02020603050405020304" pitchFamily="18" charset="0"/>
              </a:rPr>
              <a:t>Jurisprudência em teses do STJ. Edição 51. Tese 0</a:t>
            </a:r>
            <a:r>
              <a:rPr lang="pt-BR" sz="2000" b="1" dirty="0">
                <a:latin typeface="Times New Roman" panose="02020603050405020304" pitchFamily="18" charset="0"/>
                <a:cs typeface="Times New Roman" panose="02020603050405020304" pitchFamily="18" charset="0"/>
              </a:rPr>
              <a:t>7.</a:t>
            </a:r>
            <a:r>
              <a:rPr lang="pt-BR" sz="2000" dirty="0">
                <a:latin typeface="Times New Roman" panose="02020603050405020304" pitchFamily="18" charset="0"/>
                <a:cs typeface="Times New Roman" panose="02020603050405020304" pitchFamily="18" charset="0"/>
              </a:rPr>
              <a:t> Cabe a defesa o ônus da prova de demonstrar que a arma empregada para intimidar a vítima é desprovida de potencial lesivo.</a:t>
            </a:r>
            <a:endParaRPr lang="pt-BR" sz="2000"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2ª) Sim, para atestar a potencialidade lesiva.</a:t>
            </a:r>
          </a:p>
          <a:p>
            <a:pPr algn="just">
              <a:lnSpc>
                <a:spcPct val="150000"/>
              </a:lnSpc>
              <a:spcBef>
                <a:spcPts val="0"/>
              </a:spcBef>
            </a:pPr>
            <a:endParaRPr lang="pt-BR" sz="2000"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endParaRPr lang="pt-BR" sz="2000"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1518312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6269473"/>
          </a:xfrm>
          <a:prstGeom prst="rect">
            <a:avLst/>
          </a:prstGeom>
        </p:spPr>
        <p:txBody>
          <a:bodyPr wrap="square">
            <a:spAutoFit/>
          </a:bodyPr>
          <a:lstStyle/>
          <a:p>
            <a:pPr algn="ctr">
              <a:lnSpc>
                <a:spcPct val="150000"/>
              </a:lnSpc>
              <a:spcBef>
                <a:spcPts val="0"/>
              </a:spcBef>
            </a:pPr>
            <a:endParaRPr lang="pt-BR" sz="1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f) Agente que emprega arma de fogo para prática do crime de roubo responde também pelo crime respectivo do Estatuto do Desarmamento?:</a:t>
            </a:r>
          </a:p>
          <a:p>
            <a:pPr algn="just">
              <a:lnSpc>
                <a:spcPct val="150000"/>
              </a:lnSpc>
            </a:pPr>
            <a:r>
              <a:rPr lang="pt-BR" sz="2000" dirty="0">
                <a:latin typeface="Times New Roman" panose="02020603050405020304" pitchFamily="18" charset="0"/>
                <a:cs typeface="Times New Roman" panose="02020603050405020304" pitchFamily="18" charset="0"/>
              </a:rPr>
              <a:t>Jurisprudência em teses do STJ. Edição 51. Tese 09. O crime de porte de arma é absorvido pelo de roubo quando restar evidenciado o nexo de dependência ou de subordinação entre as duas condutas e que os delitos foram praticados em um mesmo contexto fático, o que caracteriza o princípio da consunção.</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Se houver porte de arma fora do contexto fático do roubo, há concurso (material) de crimes. </a:t>
            </a:r>
          </a:p>
          <a:p>
            <a:pPr algn="just">
              <a:lnSpc>
                <a:spcPct val="150000"/>
              </a:lnSpc>
              <a:spcBef>
                <a:spcPts val="0"/>
              </a:spcBef>
            </a:pPr>
            <a:endParaRPr lang="pt-BR" sz="15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2) Destruição ou rompimento de obstáculo mediante o emprego de explosivo ou de artefato análogo que cause perigo comum (Incluído pela Lei nº 13.654, de 2018): para que se caracterize esta causa de aumento de pena é necessário o preenchimento de dois requisitos: (1) o roubo resultou em destruição ou rompimento de obstáculo; (2) a destruição ou rompimento foi causado pelo fato de o agente ter utilizado explosivo ou artefato análogo que cause perigo comum. </a:t>
            </a:r>
            <a:endParaRPr lang="pt-BR" sz="2000"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endParaRPr lang="pt-BR" sz="2000"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496296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530809"/>
          </a:xfrm>
          <a:prstGeom prst="rect">
            <a:avLst/>
          </a:prstGeom>
        </p:spPr>
        <p:txBody>
          <a:bodyPr wrap="square">
            <a:spAutoFit/>
          </a:bodyPr>
          <a:lstStyle/>
          <a:p>
            <a:pPr algn="ctr">
              <a:lnSpc>
                <a:spcPct val="150000"/>
              </a:lnSpc>
              <a:spcBef>
                <a:spcPts val="0"/>
              </a:spcBef>
            </a:pPr>
            <a:endParaRPr lang="pt-BR" sz="1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chemeClr val="accent2"/>
                </a:solidFill>
                <a:latin typeface="Times New Roman" panose="02020603050405020304" pitchFamily="18" charset="0"/>
                <a:cs typeface="Times New Roman" panose="02020603050405020304" pitchFamily="18" charset="0"/>
              </a:rPr>
              <a:t>CAUSAS DE AUMENTO DO PARÁGRAFO </a:t>
            </a:r>
            <a:r>
              <a:rPr lang="pt-BR" sz="2000" b="1" u="sng" dirty="0">
                <a:solidFill>
                  <a:schemeClr val="accent2"/>
                </a:solidFill>
                <a:latin typeface="Times New Roman" panose="02020603050405020304" pitchFamily="18" charset="0"/>
                <a:cs typeface="Times New Roman" panose="02020603050405020304" pitchFamily="18" charset="0"/>
              </a:rPr>
              <a:t>2º-B</a:t>
            </a:r>
            <a:r>
              <a:rPr lang="pt-BR" sz="2000" b="1" dirty="0">
                <a:solidFill>
                  <a:schemeClr val="accent2"/>
                </a:solidFill>
                <a:latin typeface="Times New Roman" panose="02020603050405020304" pitchFamily="18" charset="0"/>
                <a:cs typeface="Times New Roman" panose="02020603050405020304" pitchFamily="18" charset="0"/>
              </a:rPr>
              <a:t> DO ARTIGO 157</a:t>
            </a:r>
          </a:p>
          <a:p>
            <a:pPr algn="just">
              <a:lnSpc>
                <a:spcPct val="150000"/>
              </a:lnSpc>
              <a:spcBef>
                <a:spcPts val="0"/>
              </a:spcBef>
            </a:pPr>
            <a:endParaRPr lang="pt-BR" sz="8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 Se a violência ou grave ameaça é exercida com emprego de arma de fogo de uso restrito ou proibido, aplica-se em dobro a pena prevista no caput do artigo 157 (Incluído pela Lei nº 13.964/2019).</a:t>
            </a:r>
            <a:endParaRPr lang="pt-BR" sz="2000"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 A presente alteração somente será aplicada para os delitos cometidos a partir do início da vigência da Lei 13.964/2019, definido para 30 dias após a sua publicação, ou seja, a partir de 23/01/2020.</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 Com relação à definição de arma de fogo de uso restrito ou proibido, trata-se de norma penal em branco, regrada pelo Decreto 9.847/2019, que regulamenta a Lei 10.826/2003</a:t>
            </a:r>
            <a:r>
              <a:rPr lang="pt-BR" sz="2000" dirty="0"/>
              <a:t>.</a:t>
            </a:r>
          </a:p>
          <a:p>
            <a:pPr algn="just">
              <a:lnSpc>
                <a:spcPct val="150000"/>
              </a:lnSpc>
              <a:spcBef>
                <a:spcPts val="0"/>
              </a:spcBef>
            </a:pPr>
            <a:endParaRPr lang="pt-BR" sz="1000"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chemeClr val="accent2"/>
                </a:solidFill>
                <a:latin typeface="Times New Roman" panose="02020603050405020304" pitchFamily="18" charset="0"/>
                <a:cs typeface="Times New Roman" panose="02020603050405020304" pitchFamily="18" charset="0"/>
              </a:rPr>
              <a:t>PRESENÇA DE MAIS DE UMA CAUSA DE AUMENTO</a:t>
            </a:r>
          </a:p>
          <a:p>
            <a:pPr algn="just">
              <a:lnSpc>
                <a:spcPct val="150000"/>
              </a:lnSpc>
              <a:spcBef>
                <a:spcPts val="0"/>
              </a:spcBef>
            </a:pPr>
            <a:endParaRPr lang="pt-BR" sz="1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1ª Possibilidade: Estão presentes mais de uma hipótese do artigo 157, §2º (este parágrafo determina o aumento da pena de 1/3 a 1/2).</a:t>
            </a:r>
          </a:p>
        </p:txBody>
      </p:sp>
    </p:spTree>
    <p:extLst>
      <p:ext uri="{BB962C8B-B14F-4D97-AF65-F5344CB8AC3E}">
        <p14:creationId xmlns:p14="http://schemas.microsoft.com/office/powerpoint/2010/main" val="97768148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807808"/>
          </a:xfrm>
          <a:prstGeom prst="rect">
            <a:avLst/>
          </a:prstGeom>
        </p:spPr>
        <p:txBody>
          <a:bodyPr wrap="square">
            <a:spAutoFit/>
          </a:bodyPr>
          <a:lstStyle/>
          <a:p>
            <a:pPr algn="ctr">
              <a:lnSpc>
                <a:spcPct val="150000"/>
              </a:lnSpc>
              <a:spcBef>
                <a:spcPts val="0"/>
              </a:spcBef>
            </a:pPr>
            <a:endParaRPr lang="pt-BR" sz="1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Neste caso, aplica-se a Súmula 443 do STJ: O aumento na terceira fase de aplicação da pena no crime de roubo circunstanciado exige fundamentação concreta, não sendo suficiente para a sua exasperação a mera indicação do número de majorantes para atestar a potencialidade lesiva.</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2ª Possibilidade: estão presentes causas de aumento previstas em mais de um parágrafo e para os quais a lei prevê aumentos distintos.</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Defesa deve requerer a aplicação do artigo 68, parágrafo único do Código Penal:</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“Art. 68 (...) </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Parágrafo único - No concurso de causas de aumento ou de diminuição previstas na parte especial, pode o juiz limitar-se a um só aumento ou a uma só diminuição, prevalecendo, todavia, a causa que mais aumente ou diminua”.</a:t>
            </a:r>
          </a:p>
          <a:p>
            <a:pPr algn="just">
              <a:lnSpc>
                <a:spcPct val="150000"/>
              </a:lnSpc>
              <a:spcBef>
                <a:spcPts val="0"/>
              </a:spcBef>
            </a:pPr>
            <a:endParaRPr lang="pt-BR" sz="2000"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4902492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576976"/>
          </a:xfrm>
          <a:prstGeom prst="rect">
            <a:avLst/>
          </a:prstGeom>
        </p:spPr>
        <p:txBody>
          <a:bodyPr wrap="square">
            <a:spAutoFit/>
          </a:bodyPr>
          <a:lstStyle/>
          <a:p>
            <a:pPr algn="ctr">
              <a:lnSpc>
                <a:spcPct val="150000"/>
              </a:lnSpc>
              <a:spcBef>
                <a:spcPts val="0"/>
              </a:spcBef>
            </a:pPr>
            <a:endParaRPr lang="pt-BR" sz="2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chemeClr val="accent2"/>
                </a:solidFill>
                <a:latin typeface="Times New Roman" panose="02020603050405020304" pitchFamily="18" charset="0"/>
                <a:cs typeface="Times New Roman" panose="02020603050405020304" pitchFamily="18" charset="0"/>
              </a:rPr>
              <a:t>ROUBO QUALIFICADO (§3º)</a:t>
            </a:r>
          </a:p>
          <a:p>
            <a:pPr algn="just">
              <a:lnSpc>
                <a:spcPct val="150000"/>
              </a:lnSpc>
              <a:spcBef>
                <a:spcPts val="0"/>
              </a:spcBef>
            </a:pPr>
            <a:endParaRPr lang="pt-BR" sz="2000" dirty="0">
              <a:solidFill>
                <a:schemeClr val="accent2"/>
              </a:solidFill>
              <a:latin typeface="Times New Roman" panose="02020603050405020304" pitchFamily="18" charset="0"/>
              <a:cs typeface="Times New Roman" panose="02020603050405020304" pitchFamily="18" charset="0"/>
            </a:endParaRPr>
          </a:p>
          <a:p>
            <a:pPr marL="360363" algn="just">
              <a:lnSpc>
                <a:spcPct val="150000"/>
              </a:lnSpc>
              <a:spcBef>
                <a:spcPts val="0"/>
              </a:spcBef>
            </a:pPr>
            <a:r>
              <a:rPr lang="pt-BR" sz="2000" dirty="0">
                <a:latin typeface="Times New Roman" panose="02020603050405020304" pitchFamily="18" charset="0"/>
                <a:cs typeface="Times New Roman" panose="02020603050405020304" pitchFamily="18" charset="0"/>
              </a:rPr>
              <a:t>§ 3º - Se da violência resulta: (Redação dada pela Lei nº 13.654, de 2018)</a:t>
            </a:r>
          </a:p>
          <a:p>
            <a:pPr marL="360363" algn="just">
              <a:lnSpc>
                <a:spcPct val="150000"/>
              </a:lnSpc>
              <a:spcBef>
                <a:spcPts val="0"/>
              </a:spcBef>
            </a:pPr>
            <a:r>
              <a:rPr lang="pt-BR" sz="2000" dirty="0">
                <a:latin typeface="Times New Roman" panose="02020603050405020304" pitchFamily="18" charset="0"/>
                <a:cs typeface="Times New Roman" panose="02020603050405020304" pitchFamily="18" charset="0"/>
              </a:rPr>
              <a:t>I – lesão corporal grave, a pena é de reclusão de 7 (sete) a 18 (dezoito) anos, e multa; (Incluído pela Lei nº 13.654, de 2018) </a:t>
            </a:r>
          </a:p>
          <a:p>
            <a:pPr marL="360363" algn="just">
              <a:lnSpc>
                <a:spcPct val="150000"/>
              </a:lnSpc>
              <a:spcBef>
                <a:spcPts val="0"/>
              </a:spcBef>
            </a:pPr>
            <a:r>
              <a:rPr lang="pt-BR" sz="2000" dirty="0">
                <a:latin typeface="Times New Roman" panose="02020603050405020304" pitchFamily="18" charset="0"/>
                <a:cs typeface="Times New Roman" panose="02020603050405020304" pitchFamily="18" charset="0"/>
              </a:rPr>
              <a:t>II – morte, a pena é de reclusão de 20 (vinte) a 30 (trinta) anos, e multa; (Incluído pela Lei nº 13.654, de 2018)</a:t>
            </a:r>
          </a:p>
          <a:p>
            <a:pPr marL="360363" algn="just">
              <a:lnSpc>
                <a:spcPct val="150000"/>
              </a:lnSpc>
              <a:spcBef>
                <a:spcPts val="0"/>
              </a:spcBef>
            </a:pPr>
            <a:endParaRPr lang="pt-BR" sz="1500" dirty="0">
              <a:solidFill>
                <a:schemeClr val="accent2"/>
              </a:solidFill>
              <a:latin typeface="Times New Roman" panose="02020603050405020304" pitchFamily="18" charset="0"/>
              <a:cs typeface="Times New Roman" panose="02020603050405020304" pitchFamily="18" charset="0"/>
            </a:endParaRPr>
          </a:p>
          <a:p>
            <a:pPr marL="342900" indent="-342900" algn="just">
              <a:lnSpc>
                <a:spcPct val="150000"/>
              </a:lnSpc>
              <a:spcBef>
                <a:spcPts val="0"/>
              </a:spcBef>
              <a:buFontTx/>
              <a:buChar char="-"/>
            </a:pPr>
            <a:r>
              <a:rPr lang="pt-BR" sz="2000" dirty="0">
                <a:latin typeface="Times New Roman" panose="02020603050405020304" pitchFamily="18" charset="0"/>
                <a:cs typeface="Times New Roman" panose="02020603050405020304" pitchFamily="18" charset="0"/>
              </a:rPr>
              <a:t>A pena máxima do roubo com resultado lesão corporal grave passou de 15 para 18 anos de reclusão (neste ponto, por ser mais gravosa, a lei 13.654 é irretroativa). </a:t>
            </a:r>
          </a:p>
          <a:p>
            <a:pPr marL="342900" indent="-342900" algn="just">
              <a:lnSpc>
                <a:spcPct val="150000"/>
              </a:lnSpc>
              <a:spcBef>
                <a:spcPts val="0"/>
              </a:spcBef>
              <a:buFontTx/>
              <a:buChar char="-"/>
            </a:pPr>
            <a:r>
              <a:rPr lang="pt-BR" sz="2000" dirty="0">
                <a:latin typeface="Times New Roman" panose="02020603050405020304" pitchFamily="18" charset="0"/>
                <a:cs typeface="Times New Roman" panose="02020603050405020304" pitchFamily="18" charset="0"/>
              </a:rPr>
              <a:t>O resultado qualificador pode decorrer tanto de culpa (crime preterdoloso/preterintencional) quanto de dolo.</a:t>
            </a:r>
            <a:endParaRPr lang="pt-BR" sz="2000"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2686381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346144"/>
          </a:xfrm>
          <a:prstGeom prst="rect">
            <a:avLst/>
          </a:prstGeom>
        </p:spPr>
        <p:txBody>
          <a:bodyPr wrap="square">
            <a:spAutoFit/>
          </a:bodyPr>
          <a:lstStyle/>
          <a:p>
            <a:pPr algn="ctr">
              <a:lnSpc>
                <a:spcPct val="150000"/>
              </a:lnSpc>
              <a:spcBef>
                <a:spcPts val="0"/>
              </a:spcBef>
            </a:pPr>
            <a:endParaRPr lang="pt-BR" sz="1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Atenção:</a:t>
            </a:r>
            <a:r>
              <a:rPr lang="pt-BR" sz="2000" dirty="0"/>
              <a:t> </a:t>
            </a:r>
            <a:r>
              <a:rPr lang="pt-BR" sz="2000" dirty="0">
                <a:latin typeface="Times New Roman" panose="02020603050405020304" pitchFamily="18" charset="0"/>
                <a:cs typeface="Times New Roman" panose="02020603050405020304" pitchFamily="18" charset="0"/>
              </a:rPr>
              <a:t>Apenas quando qualificado pela morte é que tal espécie denomina-se latrocínio. </a:t>
            </a:r>
          </a:p>
          <a:p>
            <a:pPr marL="342900" indent="-342900" algn="just">
              <a:lnSpc>
                <a:spcPct val="150000"/>
              </a:lnSpc>
              <a:spcBef>
                <a:spcPts val="0"/>
              </a:spcBef>
              <a:buFontTx/>
              <a:buChar char="-"/>
            </a:pPr>
            <a:r>
              <a:rPr lang="pt-BR" sz="2000" dirty="0">
                <a:latin typeface="Times New Roman" panose="02020603050405020304" pitchFamily="18" charset="0"/>
                <a:cs typeface="Times New Roman" panose="02020603050405020304" pitchFamily="18" charset="0"/>
              </a:rPr>
              <a:t>Como o § 3º utiliza a expressão “se da violência resulta” entende-se que não há qualificadora quando o resultado advém do emprego da grave ameaça. Neste caso, haverá concurso entre o crime de roubo com o delito de homicídio ou lesão corporal grave. Ex. (1): Agente durante o roubo desfere coronhadas na vítima, que vem a sofrer lesões corporais de natureza grave. Responde por roubo qualificado pela lesão corporal grave. Ex. (2): Agente durante o roubo, passa a intimidar a vítima, que sofre um AVC em razão do nervosismo, advindo-lhe debilidade na função motora. Responde por roubo (simples ou circunstanciado) em concurso formal com lesão corporal grave. </a:t>
            </a:r>
          </a:p>
          <a:p>
            <a:pPr marL="342900" indent="-342900" algn="just">
              <a:lnSpc>
                <a:spcPct val="150000"/>
              </a:lnSpc>
              <a:spcBef>
                <a:spcPts val="0"/>
              </a:spcBef>
              <a:buFontTx/>
              <a:buChar char="-"/>
            </a:pPr>
            <a:r>
              <a:rPr lang="pt-BR" sz="2000" dirty="0">
                <a:latin typeface="Times New Roman" panose="02020603050405020304" pitchFamily="18" charset="0"/>
                <a:cs typeface="Times New Roman" panose="02020603050405020304" pitchFamily="18" charset="0"/>
              </a:rPr>
              <a:t>É necessário que o evento ocorra da violência empregada durante o assalto e em razão dele. </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Atenção: Não incidem as causas de aumento (§2º e §2-A) ao roubo qualificado (§3º). Porém, o juiz pode considerá-las na primeira fase da dosimetria da pena. </a:t>
            </a:r>
            <a:endParaRPr lang="pt-BR" sz="2000"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3469869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6731138"/>
          </a:xfrm>
          <a:prstGeom prst="rect">
            <a:avLst/>
          </a:prstGeom>
        </p:spPr>
        <p:txBody>
          <a:bodyPr wrap="square">
            <a:spAutoFit/>
          </a:bodyPr>
          <a:lstStyle/>
          <a:p>
            <a:pPr algn="ctr">
              <a:lnSpc>
                <a:spcPct val="150000"/>
              </a:lnSpc>
              <a:spcBef>
                <a:spcPts val="0"/>
              </a:spcBef>
            </a:pPr>
            <a:endParaRPr lang="pt-BR" sz="1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STJ: “Na espécie, não prospera o incremento sancionatório, eis que incabível a utilização das causas de aumento de pena constantes do § 2º do artigo 157 do Código Penal para majorar a reprimenda aplicada pela prática do crime de roubo qualificado pelo resultado lesão corporal grave, porquanto as referidas majorantes somente podem incidir sobre os delitos de roubo próprio e impróprio” (HC 330831/RO, Rel. Min. Maria Thereza de Assis Moura, 6ª T., j. 03/09/2015, </a:t>
            </a:r>
            <a:r>
              <a:rPr lang="pt-BR" sz="2000" dirty="0" err="1">
                <a:latin typeface="Times New Roman" panose="02020603050405020304" pitchFamily="18" charset="0"/>
                <a:cs typeface="Times New Roman" panose="02020603050405020304" pitchFamily="18" charset="0"/>
              </a:rPr>
              <a:t>v.u</a:t>
            </a:r>
            <a:r>
              <a:rPr lang="pt-BR" sz="2000" dirty="0">
                <a:latin typeface="Times New Roman" panose="02020603050405020304" pitchFamily="18" charset="0"/>
                <a:cs typeface="Times New Roman" panose="02020603050405020304" pitchFamily="18" charset="0"/>
              </a:rPr>
              <a:t>.).</a:t>
            </a:r>
          </a:p>
          <a:p>
            <a:pPr algn="just">
              <a:lnSpc>
                <a:spcPct val="150000"/>
              </a:lnSpc>
              <a:spcBef>
                <a:spcPts val="0"/>
              </a:spcBef>
            </a:pPr>
            <a:endParaRPr lang="pt-BR" sz="1500"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Roubo qualificado pela lesão grave: consuma-se com o advento da lesão grave, ainda que não se aperfeiçoe a subtração. A tentativa é admissível.</a:t>
            </a:r>
          </a:p>
          <a:p>
            <a:pPr algn="just">
              <a:lnSpc>
                <a:spcPct val="150000"/>
              </a:lnSpc>
              <a:spcBef>
                <a:spcPts val="0"/>
              </a:spcBef>
            </a:pPr>
            <a:endParaRPr lang="pt-BR" sz="15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Refere-se à conduta do agente que, objetivando subtrair coisa alheia móvel, emprega violência contra a pessoa, causando-lhe lesões corporais de natureza </a:t>
            </a:r>
            <a:r>
              <a:rPr lang="pt-BR" sz="2000" u="sng" dirty="0">
                <a:latin typeface="Times New Roman" panose="02020603050405020304" pitchFamily="18" charset="0"/>
                <a:cs typeface="Times New Roman" panose="02020603050405020304" pitchFamily="18" charset="0"/>
              </a:rPr>
              <a:t>grave</a:t>
            </a:r>
            <a:r>
              <a:rPr lang="pt-BR" sz="2000" dirty="0">
                <a:latin typeface="Times New Roman" panose="02020603050405020304" pitchFamily="18" charset="0"/>
                <a:cs typeface="Times New Roman" panose="02020603050405020304" pitchFamily="18" charset="0"/>
              </a:rPr>
              <a:t>, aqui compreendidos os parágrafos §1º e 2º do artigo 129 do Código Penal.</a:t>
            </a:r>
          </a:p>
          <a:p>
            <a:pPr algn="just">
              <a:lnSpc>
                <a:spcPct val="150000"/>
              </a:lnSpc>
              <a:spcBef>
                <a:spcPts val="0"/>
              </a:spcBef>
            </a:pPr>
            <a:endParaRPr lang="pt-BR" sz="2000"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endParaRPr lang="pt-BR" sz="2000"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0391883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6361806"/>
          </a:xfrm>
          <a:prstGeom prst="rect">
            <a:avLst/>
          </a:prstGeom>
        </p:spPr>
        <p:txBody>
          <a:bodyPr wrap="square">
            <a:spAutoFit/>
          </a:bodyPr>
          <a:lstStyle/>
          <a:p>
            <a:pPr algn="just">
              <a:lnSpc>
                <a:spcPct val="150000"/>
              </a:lnSpc>
            </a:pPr>
            <a:r>
              <a:rPr lang="pt-BR" dirty="0">
                <a:latin typeface="Times New Roman" panose="02020603050405020304" pitchFamily="18" charset="0"/>
                <a:cs typeface="Times New Roman" panose="02020603050405020304" pitchFamily="18" charset="0"/>
              </a:rPr>
              <a:t>Deve-se esclarecer que as lesões corporais de natureza </a:t>
            </a:r>
            <a:r>
              <a:rPr lang="pt-BR" u="sng" dirty="0">
                <a:latin typeface="Times New Roman" panose="02020603050405020304" pitchFamily="18" charset="0"/>
                <a:cs typeface="Times New Roman" panose="02020603050405020304" pitchFamily="18" charset="0"/>
              </a:rPr>
              <a:t>leve</a:t>
            </a:r>
            <a:r>
              <a:rPr lang="pt-BR" dirty="0">
                <a:latin typeface="Times New Roman" panose="02020603050405020304" pitchFamily="18" charset="0"/>
                <a:cs typeface="Times New Roman" panose="02020603050405020304" pitchFamily="18" charset="0"/>
              </a:rPr>
              <a:t> são absorvidas pela violência necessária ao roubo</a:t>
            </a:r>
            <a:r>
              <a:rPr lang="pt-BR" i="1" dirty="0">
                <a:latin typeface="Times New Roman" panose="02020603050405020304" pitchFamily="18" charset="0"/>
                <a:cs typeface="Times New Roman" panose="02020603050405020304" pitchFamily="18" charset="0"/>
              </a:rPr>
              <a:t>, </a:t>
            </a:r>
            <a:r>
              <a:rPr lang="pt-BR" dirty="0">
                <a:latin typeface="Times New Roman" panose="02020603050405020304" pitchFamily="18" charset="0"/>
                <a:cs typeface="Times New Roman" panose="02020603050405020304" pitchFamily="18" charset="0"/>
              </a:rPr>
              <a:t>ou seja, constituem a elementar do tipo </a:t>
            </a:r>
            <a:r>
              <a:rPr lang="pt-BR" i="1" dirty="0">
                <a:latin typeface="Times New Roman" panose="02020603050405020304" pitchFamily="18" charset="0"/>
                <a:cs typeface="Times New Roman" panose="02020603050405020304" pitchFamily="18" charset="0"/>
              </a:rPr>
              <a:t>“violência”</a:t>
            </a:r>
            <a:r>
              <a:rPr lang="pt-BR" dirty="0">
                <a:latin typeface="Times New Roman" panose="02020603050405020304" pitchFamily="18" charset="0"/>
                <a:cs typeface="Times New Roman" panose="02020603050405020304" pitchFamily="18" charset="0"/>
              </a:rPr>
              <a:t> constante no </a:t>
            </a:r>
            <a:r>
              <a:rPr lang="pt-BR" i="1" dirty="0">
                <a:latin typeface="Times New Roman" panose="02020603050405020304" pitchFamily="18" charset="0"/>
                <a:cs typeface="Times New Roman" panose="02020603050405020304" pitchFamily="18" charset="0"/>
              </a:rPr>
              <a:t>caput</a:t>
            </a:r>
            <a:r>
              <a:rPr lang="pt-BR" dirty="0">
                <a:latin typeface="Times New Roman" panose="02020603050405020304" pitchFamily="18" charset="0"/>
                <a:cs typeface="Times New Roman" panose="02020603050405020304" pitchFamily="18" charset="0"/>
              </a:rPr>
              <a:t> do artigo 157 do Código Penal. Portanto, caracterizam o roubo na modalidade simples. Sendo assim, para correta capitulação do delito (se roubo simples ou qualificado) é necessário saber a natureza das lesões suportadas pela vítima, o que só pode ser feito através de exame de corpo de delito, direto ou indireto, nos termos do artigo 158 do Código de Processo Penal.</a:t>
            </a:r>
          </a:p>
          <a:p>
            <a:pPr algn="just">
              <a:lnSpc>
                <a:spcPct val="150000"/>
              </a:lnSpc>
            </a:pPr>
            <a:endParaRPr lang="pt-BR" dirty="0">
              <a:latin typeface="Times New Roman" panose="02020603050405020304" pitchFamily="18" charset="0"/>
              <a:cs typeface="Times New Roman" panose="02020603050405020304" pitchFamily="18" charset="0"/>
            </a:endParaRPr>
          </a:p>
          <a:p>
            <a:pPr algn="just">
              <a:lnSpc>
                <a:spcPct val="150000"/>
              </a:lnSpc>
            </a:pPr>
            <a:r>
              <a:rPr lang="pt-BR" dirty="0">
                <a:latin typeface="Times New Roman" panose="02020603050405020304" pitchFamily="18" charset="0"/>
                <a:cs typeface="Times New Roman" panose="02020603050405020304" pitchFamily="18" charset="0"/>
              </a:rPr>
              <a:t>“APELAÇÃO - Roubo qualificado pelas lesões graves, na modalidade tentada - Artigo 157, §3º, 1ª figura, com redação anterior à Lei 13.654/2018, c/c artigo 14, inciso II, ambos do Código Penal - Acervo probatório que justifica a procedência da ação penal - Autoria e Materialidade comprovadas - Desclassificação para o delito de roubo circunstanciado tentado, nos termos do artigo 157, §2º, incisos I e II, com redação anterior à Lei 13.654/2018, c/c artigo 14, inciso II, ambos do Código Penal – Possibilidade - Ausência de exame de corpo de delito, direto ou indireto, atestando a natureza das lesões corporais suportadas pela vítima - Readequação da pena - Necessidade - APELO PARCIALMENTE PROVIDO (TJSP, 9ª Câmara Criminal – </a:t>
            </a:r>
            <a:r>
              <a:rPr lang="pt-BR" dirty="0" err="1">
                <a:latin typeface="Times New Roman" panose="02020603050405020304" pitchFamily="18" charset="0"/>
                <a:cs typeface="Times New Roman" panose="02020603050405020304" pitchFamily="18" charset="0"/>
              </a:rPr>
              <a:t>Ap</a:t>
            </a:r>
            <a:r>
              <a:rPr lang="pt-BR" dirty="0">
                <a:latin typeface="Times New Roman" panose="02020603050405020304" pitchFamily="18" charset="0"/>
                <a:cs typeface="Times New Roman" panose="02020603050405020304" pitchFamily="18" charset="0"/>
              </a:rPr>
              <a:t> 0015705-74.2011.8.26.0609, 07.02.2019). </a:t>
            </a:r>
          </a:p>
          <a:p>
            <a:pPr algn="just">
              <a:lnSpc>
                <a:spcPct val="150000"/>
              </a:lnSpc>
              <a:spcBef>
                <a:spcPts val="0"/>
              </a:spcBef>
            </a:pPr>
            <a:endParaRPr lang="pt-BR" sz="2000"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endParaRPr lang="pt-BR" sz="2000"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0271870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6269473"/>
          </a:xfrm>
          <a:prstGeom prst="rect">
            <a:avLst/>
          </a:prstGeom>
        </p:spPr>
        <p:txBody>
          <a:bodyPr wrap="square">
            <a:spAutoFit/>
          </a:bodyPr>
          <a:lstStyle/>
          <a:p>
            <a:pPr algn="just">
              <a:lnSpc>
                <a:spcPct val="150000"/>
              </a:lnSpc>
              <a:spcBef>
                <a:spcPts val="0"/>
              </a:spcBef>
            </a:pPr>
            <a:r>
              <a:rPr lang="pt-BR" sz="2000" b="1" dirty="0">
                <a:solidFill>
                  <a:schemeClr val="accent2"/>
                </a:solidFill>
                <a:latin typeface="Times New Roman" panose="02020603050405020304" pitchFamily="18" charset="0"/>
                <a:cs typeface="Times New Roman" panose="02020603050405020304" pitchFamily="18" charset="0"/>
              </a:rPr>
              <a:t>Latrocínio</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O latrocínio configura crime contra o patrimônio qualificado pelo resultado morte. A vontade é a de ofender o patrimônio da vítima, valendo-se da morte como meio.</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Apesar do resultado morte, é de competência do juiz singular. Nesse sendo é o teor da súmula 603 do STF: “A competência para o processo e julgamento de latrocínio é do juiz singular e não do Tribunal do Júri”. </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Quando há latrocínio e quando há homicídio? Se a intenção do agente é a prática do crime patrimonial, sendo a morte da vítima um meio para isto, tem-se o crime de latrocínio. Por outro lado, se a finalidade do agente é ceifar a vida da vítima, ainda que se aproveite da situação para roubá-la ou furtá-la, deve-se reconhecer o crime de roubo ou furto em concurso material com o homicídio. </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E se o agente mata o comparsa para ficar com o produto do roubo? Tem-se o crime de roubo em concurso material com o de homicídio (qualificado pelo motivo torpe). Aqui a vítima do homicídio é o sujeito ativo do roubo.</a:t>
            </a:r>
            <a:endParaRPr lang="pt-BR" sz="2000"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endParaRPr lang="pt-BR" sz="2000"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7976461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346144"/>
          </a:xfrm>
          <a:prstGeom prst="rect">
            <a:avLst/>
          </a:prstGeom>
        </p:spPr>
        <p:txBody>
          <a:bodyPr wrap="square">
            <a:spAutoFit/>
          </a:bodyPr>
          <a:lstStyle/>
          <a:p>
            <a:pPr algn="ctr">
              <a:lnSpc>
                <a:spcPct val="150000"/>
              </a:lnSpc>
              <a:spcBef>
                <a:spcPts val="0"/>
              </a:spcBef>
            </a:pPr>
            <a:endParaRPr lang="pt-BR" sz="1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Dois agentes ingressam na casa armados e um deles efetua os disparos contra a vítima. Por erro na execução, atinge o comparsa, vindo a matá-lo. Qual o crime? </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Latrocínio. É uma hipótese de erro na execução (</a:t>
            </a:r>
            <a:r>
              <a:rPr lang="pt-BR" sz="2000" i="1" dirty="0">
                <a:latin typeface="Times New Roman" panose="02020603050405020304" pitchFamily="18" charset="0"/>
                <a:cs typeface="Times New Roman" panose="02020603050405020304" pitchFamily="18" charset="0"/>
              </a:rPr>
              <a:t>aberratio ictus</a:t>
            </a:r>
            <a:r>
              <a:rPr lang="pt-BR" sz="2000" dirty="0">
                <a:latin typeface="Times New Roman" panose="02020603050405020304" pitchFamily="18" charset="0"/>
                <a:cs typeface="Times New Roman" panose="02020603050405020304" pitchFamily="18" charset="0"/>
              </a:rPr>
              <a:t>), devendo o agente responder de acordo com as características da vítima virtual, não efetiva (art. 73). </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chemeClr val="accent1"/>
                </a:solidFill>
                <a:latin typeface="Times New Roman" panose="02020603050405020304" pitchFamily="18" charset="0"/>
                <a:cs typeface="Times New Roman" panose="02020603050405020304" pitchFamily="18" charset="0"/>
              </a:rPr>
              <a:t>Consumação e tentativa: </a:t>
            </a:r>
            <a:r>
              <a:rPr lang="pt-BR" sz="2000" dirty="0">
                <a:latin typeface="Times New Roman" panose="02020603050405020304" pitchFamily="18" charset="0"/>
                <a:cs typeface="Times New Roman" panose="02020603050405020304" pitchFamily="18" charset="0"/>
              </a:rPr>
              <a:t>O latrocínio se consuma com a morte da vítima, ainda que não se aperfeiçoe a subtração dos bens. Nesse sentido: </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Súmula 601 do STF: Há crime de latrocínio, quando o homicídio se consuma, ainda que não se realize o agente a subtração de bens da vítima. </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Jurisprudência em teses do STJ. Edição 51. Tese 13. Há tentativa de latrocínio quando a morte da vitima não se consuma por razões alheias à vontade do agente.</a:t>
            </a:r>
            <a:endParaRPr lang="pt-BR" sz="2000"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738263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6038641"/>
          </a:xfrm>
          <a:prstGeom prst="rect">
            <a:avLst/>
          </a:prstGeom>
        </p:spPr>
        <p:txBody>
          <a:bodyPr wrap="square">
            <a:spAutoFit/>
          </a:bodyPr>
          <a:lstStyle/>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MAS NÃO PREENCHIDA. TÍTULO AO PORTADOR. VALOR ECONÔMICO INTRÍNSECO. I- A cártula de cheque assinada, ainda que não preenchida, pode ser objeto de crime contra o patrimônio, eis que nessas condições, diferente do cheque totalmente em branco, assume feição de título ao portador, dotado assim de valor econômico intrínseco. II - A caraterização de crime impossível, por absoluta impropriedade do objeto, requer, nos delitos patrimoniais, que a </a:t>
            </a:r>
            <a:r>
              <a:rPr lang="pt-BR" sz="2000" i="1" dirty="0">
                <a:latin typeface="Times New Roman" panose="02020603050405020304" pitchFamily="18" charset="0"/>
                <a:cs typeface="Times New Roman" panose="02020603050405020304" pitchFamily="18" charset="0"/>
              </a:rPr>
              <a:t>res</a:t>
            </a:r>
            <a:r>
              <a:rPr lang="pt-BR" sz="2000" dirty="0">
                <a:latin typeface="Times New Roman" panose="02020603050405020304" pitchFamily="18" charset="0"/>
                <a:cs typeface="Times New Roman" panose="02020603050405020304" pitchFamily="18" charset="0"/>
              </a:rPr>
              <a:t> seja completamente destituída de valor econômico, situação, por sua vez, não verificada na hipótese. Ordem denegada” (HC 110.587/DF, Rel. Min. Felix Fischer, 5ªT, j.24/11/2008).</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 Energia - Pode ser furtada. Aliás, o art. 155, § 3º, estabelece expressamente que “equipara-se à coisa móvel a energia elétrica ou qualquer outra que tenha valor econômico”</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 A questão da ligação clandestina e da adulteração do medidor:</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a) Se o agente não tem qualquer contrato com a empresa de energia e faz uma ligação clandestina, o crime é de furto mediante fraude (o agente está subtraindo energia da empresa).</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995186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692392"/>
          </a:xfrm>
          <a:prstGeom prst="rect">
            <a:avLst/>
          </a:prstGeom>
        </p:spPr>
        <p:txBody>
          <a:bodyPr wrap="square">
            <a:spAutoFit/>
          </a:bodyPr>
          <a:lstStyle/>
          <a:p>
            <a:pPr algn="ctr">
              <a:lnSpc>
                <a:spcPct val="150000"/>
              </a:lnSpc>
              <a:spcBef>
                <a:spcPts val="0"/>
              </a:spcBef>
            </a:pPr>
            <a:endParaRPr lang="pt-BR" sz="1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a) Subtração tentada e morte tentada = Latrocínio tentado. </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b) Subtração consumada e morte tentada = Latrocínio tentado.</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c) Subtração tentada e morte consumada = Latrocínio consumado (súmula 601 do STF).</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d) Subtração consumada e morte consumada = Latrocínio consumado.</a:t>
            </a:r>
          </a:p>
          <a:p>
            <a:pPr algn="just">
              <a:lnSpc>
                <a:spcPct val="150000"/>
              </a:lnSpc>
              <a:spcBef>
                <a:spcPts val="0"/>
              </a:spcBef>
            </a:pPr>
            <a:endParaRPr lang="pt-BR" sz="1500"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E se o agente subtrai patrimônio de 1 pessoa, mas mata 2 ou mais? Há concurso formal de latrocínios ou um único crime dessa espécie? Há 2 correntes: </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a) Crime único (STF e doutrina) - O latrocínio é um delito patrimonial. As demais mortes podem ser consideradas na primeira fase da dosimetria. STF: “LATROCÍNIO – PLURALIDADE DE VÍTIMAS – CONCURSO FORMAL IMPRÓPRIO NÃO CONFIGURADO. A pluralidade de vítimas em crime de latrocínio não enseja a conclusão de ocorrência de concurso formal impróprio” (RHC 133575/PR, Rel. Min. Marco Aurélio, 1ª T., j. 21/02/2017, </a:t>
            </a:r>
            <a:r>
              <a:rPr lang="pt-BR" sz="2000" dirty="0" err="1">
                <a:latin typeface="Times New Roman" panose="02020603050405020304" pitchFamily="18" charset="0"/>
                <a:cs typeface="Times New Roman" panose="02020603050405020304" pitchFamily="18" charset="0"/>
              </a:rPr>
              <a:t>v.u</a:t>
            </a:r>
            <a:r>
              <a:rPr lang="pt-BR" sz="2000" dirty="0">
                <a:latin typeface="Times New Roman" panose="02020603050405020304" pitchFamily="18" charset="0"/>
                <a:cs typeface="Times New Roman" panose="02020603050405020304" pitchFamily="18" charset="0"/>
              </a:rPr>
              <a:t>.).</a:t>
            </a:r>
            <a:endParaRPr lang="pt-BR" sz="2000"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6102407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230727"/>
          </a:xfrm>
          <a:prstGeom prst="rect">
            <a:avLst/>
          </a:prstGeom>
        </p:spPr>
        <p:txBody>
          <a:bodyPr wrap="square">
            <a:spAutoFit/>
          </a:bodyPr>
          <a:lstStyle/>
          <a:p>
            <a:pPr algn="ctr">
              <a:lnSpc>
                <a:spcPct val="150000"/>
              </a:lnSpc>
              <a:spcBef>
                <a:spcPts val="0"/>
              </a:spcBef>
            </a:pPr>
            <a:endParaRPr lang="pt-BR" sz="1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b) Concurso formal impróprio (STJ) : “Esta Corte Superior, de forma reiterada, já decidiu que incide o concurso formal impróprio (art. 70, segunda parte do Código Penal) no crime de latrocínio, nas hipóteses em que o agente, mediante uma única subtração patrimonial, busca alcançar mais de um resultado morte, caracterizados os desígnios autônomos. Precedentes” (</a:t>
            </a:r>
            <a:r>
              <a:rPr lang="pt-BR" sz="2000" dirty="0" err="1">
                <a:latin typeface="Times New Roman" panose="02020603050405020304" pitchFamily="18" charset="0"/>
                <a:cs typeface="Times New Roman" panose="02020603050405020304" pitchFamily="18" charset="0"/>
              </a:rPr>
              <a:t>AgRg</a:t>
            </a:r>
            <a:r>
              <a:rPr lang="pt-BR" sz="2000" dirty="0">
                <a:latin typeface="Times New Roman" panose="02020603050405020304" pitchFamily="18" charset="0"/>
                <a:cs typeface="Times New Roman" panose="02020603050405020304" pitchFamily="18" charset="0"/>
              </a:rPr>
              <a:t> no </a:t>
            </a:r>
            <a:r>
              <a:rPr lang="pt-BR" sz="2000" dirty="0" err="1">
                <a:latin typeface="Times New Roman" panose="02020603050405020304" pitchFamily="18" charset="0"/>
                <a:cs typeface="Times New Roman" panose="02020603050405020304" pitchFamily="18" charset="0"/>
              </a:rPr>
              <a:t>REsp</a:t>
            </a:r>
            <a:r>
              <a:rPr lang="pt-BR" sz="2000" dirty="0">
                <a:latin typeface="Times New Roman" panose="02020603050405020304" pitchFamily="18" charset="0"/>
                <a:cs typeface="Times New Roman" panose="02020603050405020304" pitchFamily="18" charset="0"/>
              </a:rPr>
              <a:t> 1251035/SE, Rel. Min. Rogerio </a:t>
            </a:r>
            <a:r>
              <a:rPr lang="pt-BR" sz="2000" dirty="0" err="1">
                <a:latin typeface="Times New Roman" panose="02020603050405020304" pitchFamily="18" charset="0"/>
                <a:cs typeface="Times New Roman" panose="02020603050405020304" pitchFamily="18" charset="0"/>
              </a:rPr>
              <a:t>Schietti</a:t>
            </a:r>
            <a:r>
              <a:rPr lang="pt-BR" sz="2000" dirty="0">
                <a:latin typeface="Times New Roman" panose="02020603050405020304" pitchFamily="18" charset="0"/>
                <a:cs typeface="Times New Roman" panose="02020603050405020304" pitchFamily="18" charset="0"/>
              </a:rPr>
              <a:t> Cruz, 6ªT., j.03/08/2017, </a:t>
            </a:r>
            <a:r>
              <a:rPr lang="pt-BR" sz="2000" dirty="0" err="1">
                <a:latin typeface="Times New Roman" panose="02020603050405020304" pitchFamily="18" charset="0"/>
                <a:cs typeface="Times New Roman" panose="02020603050405020304" pitchFamily="18" charset="0"/>
              </a:rPr>
              <a:t>v.u</a:t>
            </a:r>
            <a:r>
              <a:rPr lang="pt-BR" sz="2000" dirty="0">
                <a:latin typeface="Times New Roman" panose="02020603050405020304" pitchFamily="18" charset="0"/>
                <a:cs typeface="Times New Roman" panose="02020603050405020304" pitchFamily="18" charset="0"/>
              </a:rPr>
              <a:t>.).</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Jurisprudência em teses do STJ. Edição 51. Tese 15. Há concurso formal impróprio no crime de latrocínio nas hipóteses em que o agente, mediante uma única subtração patrimonial provoca, com desígnios autônomos, dois ou mais resultados morte.</a:t>
            </a:r>
          </a:p>
          <a:p>
            <a:pPr algn="just">
              <a:lnSpc>
                <a:spcPct val="150000"/>
              </a:lnSpc>
              <a:spcBef>
                <a:spcPts val="0"/>
              </a:spcBef>
            </a:pPr>
            <a:endParaRPr lang="pt-BR" sz="1500"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 É possível a continuidade delitiva entre os crimes de latrocínio e roubo? Prevalece que não.</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Jurisprudência em teses do STJ. Edição 51. Tese 12. Não é possível o reconhecimento da continuidade delitiva</a:t>
            </a:r>
            <a:endParaRPr lang="pt-BR" sz="2000"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34524637"/>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352106"/>
          </a:xfrm>
          <a:prstGeom prst="rect">
            <a:avLst/>
          </a:prstGeom>
        </p:spPr>
        <p:txBody>
          <a:bodyPr wrap="square">
            <a:spAutoFit/>
          </a:bodyPr>
          <a:lstStyle/>
          <a:p>
            <a:pPr algn="ctr">
              <a:lnSpc>
                <a:spcPct val="150000"/>
              </a:lnSpc>
              <a:spcBef>
                <a:spcPts val="0"/>
              </a:spcBef>
            </a:pPr>
            <a:endParaRPr lang="pt-BR" sz="1000" b="1" u="sng"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entre os crimes de roubo e latrocínio pois, apesar de se tratarem de delitos do mesmo gênero, não são da mesma espécie, devendo incidir a regra do concurso material.</a:t>
            </a:r>
          </a:p>
          <a:p>
            <a:pPr algn="just">
              <a:lnSpc>
                <a:spcPct val="150000"/>
              </a:lnSpc>
              <a:spcBef>
                <a:spcPts val="0"/>
              </a:spcBef>
            </a:pPr>
            <a:endParaRPr lang="pt-BR" sz="2000" b="1" dirty="0">
              <a:solidFill>
                <a:schemeClr val="accent1"/>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chemeClr val="accent1"/>
                </a:solidFill>
                <a:latin typeface="Times New Roman" panose="02020603050405020304" pitchFamily="18" charset="0"/>
                <a:cs typeface="Times New Roman" panose="02020603050405020304" pitchFamily="18" charset="0"/>
              </a:rPr>
              <a:t>Latrocínio e cooperação dolosamente distinta: </a:t>
            </a:r>
            <a:r>
              <a:rPr lang="pt-BR" sz="2000" dirty="0">
                <a:latin typeface="Times New Roman" panose="02020603050405020304" pitchFamily="18" charset="0"/>
                <a:cs typeface="Times New Roman" panose="02020603050405020304" pitchFamily="18" charset="0"/>
              </a:rPr>
              <a:t>Em regra, o coautor que participa de roubo armado responde pelo latrocínio ainda que o disparo tenha sido efetuado só pelo comparsa. Isso porque o Código Penal adota a teoria monista prevista no art. 29. Essa é a jurisprudência do STJ e do STF. “Aquele que se associa a comparsa para a prática de roubo, sobrevindo a morte da vítima, responde pelo crime de latrocínio, ainda que não tenha sido o autor do disparo fatal ou que sua participação se revele de menor importância. O agente assumiu o risco de produzir resultado mais grave, ciente de que atuava em crime de roubo, no qual as vítimas foram mantidas em cárcere sob a mira de arma de fogo” (STF. 1ª Turma. RHC 133575/PR, Rel. Min. Marco Aurélio, julgado em 21/2/2017 - Info 855).</a:t>
            </a:r>
            <a:endParaRPr lang="pt-BR" sz="2000"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9277431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7192803"/>
          </a:xfrm>
          <a:prstGeom prst="rect">
            <a:avLst/>
          </a:prstGeom>
        </p:spPr>
        <p:txBody>
          <a:bodyPr wrap="square">
            <a:spAutoFit/>
          </a:bodyPr>
          <a:lstStyle/>
          <a:p>
            <a:pPr algn="just">
              <a:lnSpc>
                <a:spcPct val="150000"/>
              </a:lnSpc>
            </a:pPr>
            <a:r>
              <a:rPr lang="pt-BR" sz="2000" b="1" dirty="0">
                <a:solidFill>
                  <a:schemeClr val="accent1"/>
                </a:solidFill>
                <a:latin typeface="Times New Roman" panose="02020603050405020304" pitchFamily="18" charset="0"/>
                <a:cs typeface="Times New Roman" panose="02020603050405020304" pitchFamily="18" charset="0"/>
              </a:rPr>
              <a:t>O roubo e a hediondez do delito: </a:t>
            </a:r>
            <a:r>
              <a:rPr lang="pt-BR" sz="2000" dirty="0">
                <a:latin typeface="Times New Roman" panose="02020603050405020304" pitchFamily="18" charset="0"/>
                <a:cs typeface="Times New Roman" panose="02020603050405020304" pitchFamily="18" charset="0"/>
              </a:rPr>
              <a:t>Prevê a Lei 8072/1990 que</a:t>
            </a:r>
          </a:p>
          <a:p>
            <a:pPr marL="179388" algn="just">
              <a:lnSpc>
                <a:spcPct val="150000"/>
              </a:lnSpc>
            </a:pPr>
            <a:r>
              <a:rPr lang="pt-BR" sz="2000" dirty="0">
                <a:latin typeface="Times New Roman" panose="02020603050405020304" pitchFamily="18" charset="0"/>
                <a:cs typeface="Times New Roman" panose="02020603050405020304" pitchFamily="18" charset="0"/>
              </a:rPr>
              <a:t>Art. 1</a:t>
            </a:r>
            <a:r>
              <a:rPr lang="pt-BR" sz="2000" u="sng" baseline="30000" dirty="0">
                <a:latin typeface="Times New Roman" panose="02020603050405020304" pitchFamily="18" charset="0"/>
                <a:cs typeface="Times New Roman" panose="02020603050405020304" pitchFamily="18" charset="0"/>
              </a:rPr>
              <a:t>o</a:t>
            </a:r>
            <a:r>
              <a:rPr lang="pt-BR" sz="2000" dirty="0">
                <a:latin typeface="Times New Roman" panose="02020603050405020304" pitchFamily="18" charset="0"/>
                <a:cs typeface="Times New Roman" panose="02020603050405020304" pitchFamily="18" charset="0"/>
              </a:rPr>
              <a:t> São considerados hediondos os seguintes crimes, todos tipificados no Decreto-Lei n</a:t>
            </a:r>
            <a:r>
              <a:rPr lang="pt-BR" sz="2000" u="sng" baseline="30000" dirty="0">
                <a:latin typeface="Times New Roman" panose="02020603050405020304" pitchFamily="18" charset="0"/>
                <a:cs typeface="Times New Roman" panose="02020603050405020304" pitchFamily="18" charset="0"/>
              </a:rPr>
              <a:t>o</a:t>
            </a:r>
            <a:r>
              <a:rPr lang="pt-BR" sz="2000" dirty="0">
                <a:latin typeface="Times New Roman" panose="02020603050405020304" pitchFamily="18" charset="0"/>
                <a:cs typeface="Times New Roman" panose="02020603050405020304" pitchFamily="18" charset="0"/>
              </a:rPr>
              <a:t> 2.848, de 7 de dezembro de 1940 - Código Penal, consumados ou tentados:</a:t>
            </a:r>
          </a:p>
          <a:p>
            <a:pPr marL="179388">
              <a:lnSpc>
                <a:spcPct val="150000"/>
              </a:lnSpc>
            </a:pPr>
            <a:r>
              <a:rPr lang="pt-BR" sz="2000" dirty="0">
                <a:latin typeface="Times New Roman" panose="02020603050405020304" pitchFamily="18" charset="0"/>
                <a:cs typeface="Times New Roman" panose="02020603050405020304" pitchFamily="18" charset="0"/>
              </a:rPr>
              <a:t>II - roubo: (Redação dada pela Lei nº 13.964, de 2019)</a:t>
            </a:r>
          </a:p>
          <a:p>
            <a:pPr marL="179388">
              <a:lnSpc>
                <a:spcPct val="150000"/>
              </a:lnSpc>
            </a:pPr>
            <a:r>
              <a:rPr lang="pt-BR" sz="2000" dirty="0">
                <a:latin typeface="Times New Roman" panose="02020603050405020304" pitchFamily="18" charset="0"/>
                <a:cs typeface="Times New Roman" panose="02020603050405020304" pitchFamily="18" charset="0"/>
              </a:rPr>
              <a:t>a) circunstanciado pela restrição de liberdade da vítima (art. 157, § 2º, inciso V);  (Incluído pela Lei nº 13.964, de 2019). </a:t>
            </a:r>
          </a:p>
          <a:p>
            <a:pPr marL="179388">
              <a:lnSpc>
                <a:spcPct val="150000"/>
              </a:lnSpc>
            </a:pPr>
            <a:r>
              <a:rPr lang="pt-BR" sz="2000" dirty="0">
                <a:latin typeface="Times New Roman" panose="02020603050405020304" pitchFamily="18" charset="0"/>
                <a:cs typeface="Times New Roman" panose="02020603050405020304" pitchFamily="18" charset="0"/>
              </a:rPr>
              <a:t>b) circunstanciado pelo emprego de arma de fogo (art. 157, § 2º-A, inciso I) ou pelo emprego de arma de fogo de uso proibido ou restrito (art. 157, § 2º-B);     (Incluído pela Lei nº 13.964, de 2019)</a:t>
            </a:r>
          </a:p>
          <a:p>
            <a:pPr marL="179388">
              <a:lnSpc>
                <a:spcPct val="150000"/>
              </a:lnSpc>
            </a:pPr>
            <a:r>
              <a:rPr lang="pt-BR" sz="2000" dirty="0">
                <a:latin typeface="Times New Roman" panose="02020603050405020304" pitchFamily="18" charset="0"/>
                <a:cs typeface="Times New Roman" panose="02020603050405020304" pitchFamily="18" charset="0"/>
              </a:rPr>
              <a:t>c) qualificado pelo resultado lesão corporal grave ou morte (art. 157, § 3º);  (Incluído pela Lei nº 13.964, de 2019);</a:t>
            </a:r>
          </a:p>
          <a:p>
            <a:pPr>
              <a:lnSpc>
                <a:spcPct val="150000"/>
              </a:lnSpc>
            </a:pPr>
            <a:r>
              <a:rPr lang="pt-BR" sz="2000" dirty="0">
                <a:latin typeface="Times New Roman" panose="02020603050405020304" pitchFamily="18" charset="0"/>
                <a:cs typeface="Times New Roman" panose="02020603050405020304" pitchFamily="18" charset="0"/>
              </a:rPr>
              <a:t>Atenção: apenas o latrocínio era considerado hediondo. Portanto, nos demais casos deve-se observar a vigência da lei.</a:t>
            </a:r>
          </a:p>
          <a:p>
            <a:pPr algn="just">
              <a:lnSpc>
                <a:spcPct val="150000"/>
              </a:lnSpc>
              <a:spcBef>
                <a:spcPts val="0"/>
              </a:spcBef>
            </a:pPr>
            <a:endParaRPr lang="pt-BR" sz="2000"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endParaRPr lang="pt-BR" sz="2000" dirty="0">
              <a:solidFill>
                <a:schemeClr val="accent2"/>
              </a:solidFill>
              <a:latin typeface="Times New Roman" panose="02020603050405020304" pitchFamily="18" charset="0"/>
              <a:cs typeface="Times New Roman" panose="02020603050405020304" pitchFamily="18" charset="0"/>
            </a:endParaRPr>
          </a:p>
          <a:p>
            <a:pPr algn="just">
              <a:lnSpc>
                <a:spcPct val="150000"/>
              </a:lnSpc>
              <a:spcBef>
                <a:spcPts val="0"/>
              </a:spcBef>
            </a:pPr>
            <a:endParaRPr lang="pt-BR" sz="2000"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790919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61867" y="328080"/>
            <a:ext cx="4668265"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305940"/>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b) Se o agente tem contrato de fornecimento de energia com a empresa e adultera o medidor para pagar menos, o crime passa a ser de estelionato (o agente está induzindo a empresa em erro mediante meio fraudulento). Nesse sentido: “A alteração do sistema de medição, mediante fraude para que aponte resultado menor do que o real consumo de energia elétrica configura estelionato (STJ, 5ª Turma, </a:t>
            </a:r>
            <a:r>
              <a:rPr lang="pt-BR" sz="2000" dirty="0" err="1">
                <a:latin typeface="Times New Roman" panose="02020603050405020304" pitchFamily="18" charset="0"/>
                <a:cs typeface="Times New Roman" panose="02020603050405020304" pitchFamily="18" charset="0"/>
              </a:rPr>
              <a:t>AREsp</a:t>
            </a:r>
            <a:r>
              <a:rPr lang="pt-BR" sz="2000" dirty="0">
                <a:latin typeface="Times New Roman" panose="02020603050405020304" pitchFamily="18" charset="0"/>
                <a:cs typeface="Times New Roman" panose="02020603050405020304" pitchFamily="18" charset="0"/>
              </a:rPr>
              <a:t> 1.418.119-DF, Rel. Min. Joel Ilan </a:t>
            </a:r>
            <a:r>
              <a:rPr lang="pt-BR" sz="2000" dirty="0" err="1">
                <a:latin typeface="Times New Roman" panose="02020603050405020304" pitchFamily="18" charset="0"/>
                <a:cs typeface="Times New Roman" panose="02020603050405020304" pitchFamily="18" charset="0"/>
              </a:rPr>
              <a:t>Paciornik</a:t>
            </a:r>
            <a:r>
              <a:rPr lang="pt-BR" sz="2000" dirty="0">
                <a:latin typeface="Times New Roman" panose="02020603050405020304" pitchFamily="18" charset="0"/>
                <a:cs typeface="Times New Roman" panose="02020603050405020304" pitchFamily="18" charset="0"/>
              </a:rPr>
              <a:t>, j. 07.05.2019 - Inf. 648 – STJ).</a:t>
            </a:r>
          </a:p>
          <a:p>
            <a:pPr algn="just">
              <a:lnSpc>
                <a:spcPct val="150000"/>
              </a:lnSpc>
              <a:spcBef>
                <a:spcPts val="0"/>
              </a:spcBef>
            </a:pPr>
            <a:endParaRPr lang="pt-BR" sz="15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 O pagamento do débito oriundo de furto de energia elétrica antes do recebimento da denúncia é causa de extinção da punibilidade? Até o ano de 2019, havia divergência de posicionamento entre as Turmas julgadoras do STJ, porém, em 13/03/2019, pacificando a divergência jurisprudencial com o julgamento do RHC 101299-RS, a 3ª Seção do STJ firmou posicionamento afirmando que “no caso de furto de energia elétrica mediante fraude, o adimplemento do débito ANTES DO RECEBIMENTO da denúncia NÃO extingue a punibilidade” (Inf. 645).</a:t>
            </a:r>
          </a:p>
        </p:txBody>
      </p:sp>
    </p:spTree>
    <p:extLst>
      <p:ext uri="{BB962C8B-B14F-4D97-AF65-F5344CB8AC3E}">
        <p14:creationId xmlns:p14="http://schemas.microsoft.com/office/powerpoint/2010/main" val="934135928"/>
      </p:ext>
    </p:extLst>
  </p:cSld>
  <p:clrMapOvr>
    <a:masterClrMapping/>
  </p:clrMapOvr>
</p:sld>
</file>

<file path=ppt/theme/theme1.xml><?xml version="1.0" encoding="utf-8"?>
<a:theme xmlns:a="http://schemas.openxmlformats.org/drawingml/2006/main" name="1_Galeria">
  <a:themeElements>
    <a:clrScheme name="Galeria">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a">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a">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o" ma:contentTypeID="0x010100F5ED35F41B505D46BF9B04FD84D10126" ma:contentTypeVersion="5" ma:contentTypeDescription="Crie um novo documento." ma:contentTypeScope="" ma:versionID="c0d10477b26f7d1a79050caeecb6fe0d">
  <xsd:schema xmlns:xsd="http://www.w3.org/2001/XMLSchema" xmlns:xs="http://www.w3.org/2001/XMLSchema" xmlns:p="http://schemas.microsoft.com/office/2006/metadata/properties" xmlns:ns3="95271425-bb6a-421a-99be-8bbb50d2958e" xmlns:ns4="cd16391d-0c4d-4e24-a5e0-03d9f58d3cef" targetNamespace="http://schemas.microsoft.com/office/2006/metadata/properties" ma:root="true" ma:fieldsID="26c11ae5bc1ff05d11e9f41d42a5d374" ns3:_="" ns4:_="">
    <xsd:import namespace="95271425-bb6a-421a-99be-8bbb50d2958e"/>
    <xsd:import namespace="cd16391d-0c4d-4e24-a5e0-03d9f58d3cef"/>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5271425-bb6a-421a-99be-8bbb50d2958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d16391d-0c4d-4e24-a5e0-03d9f58d3cef" elementFormDefault="qualified">
    <xsd:import namespace="http://schemas.microsoft.com/office/2006/documentManagement/types"/>
    <xsd:import namespace="http://schemas.microsoft.com/office/infopath/2007/PartnerControls"/>
    <xsd:element name="SharedWithUsers" ma:index="10" nillable="true" ma:displayName="Compartilhado com"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talhes de Compartilhado Com" ma:internalName="SharedWithDetails" ma:readOnly="true">
      <xsd:simpleType>
        <xsd:restriction base="dms:Note">
          <xsd:maxLength value="255"/>
        </xsd:restriction>
      </xsd:simpleType>
    </xsd:element>
    <xsd:element name="SharingHintHash" ma:index="12" nillable="true" ma:displayName="Hash de Dica de Compartilhamento"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ú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65EE862-836B-42F7-AC0E-9775B265F355}">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897B98E4-3DB8-4C37-AC17-04EA3E8B0189}">
  <ds:schemaRefs>
    <ds:schemaRef ds:uri="http://schemas.microsoft.com/sharepoint/v3/contenttype/forms"/>
  </ds:schemaRefs>
</ds:datastoreItem>
</file>

<file path=customXml/itemProps3.xml><?xml version="1.0" encoding="utf-8"?>
<ds:datastoreItem xmlns:ds="http://schemas.openxmlformats.org/officeDocument/2006/customXml" ds:itemID="{B250EBD1-500D-4EA7-981A-FE6E6DF8A05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5271425-bb6a-421a-99be-8bbb50d2958e"/>
    <ds:schemaRef ds:uri="cd16391d-0c4d-4e24-a5e0-03d9f58d3ce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Gallery</Template>
  <TotalTime>814</TotalTime>
  <Words>14328</Words>
  <Application>Microsoft Office PowerPoint</Application>
  <PresentationFormat>Widescreen</PresentationFormat>
  <Paragraphs>663</Paragraphs>
  <Slides>83</Slides>
  <Notes>0</Notes>
  <HiddenSlides>0</HiddenSlides>
  <MMClips>0</MMClips>
  <ScaleCrop>false</ScaleCrop>
  <HeadingPairs>
    <vt:vector size="6" baseType="variant">
      <vt:variant>
        <vt:lpstr>Fontes usadas</vt:lpstr>
      </vt:variant>
      <vt:variant>
        <vt:i4>6</vt:i4>
      </vt:variant>
      <vt:variant>
        <vt:lpstr>Tema</vt:lpstr>
      </vt:variant>
      <vt:variant>
        <vt:i4>2</vt:i4>
      </vt:variant>
      <vt:variant>
        <vt:lpstr>Títulos de slides</vt:lpstr>
      </vt:variant>
      <vt:variant>
        <vt:i4>83</vt:i4>
      </vt:variant>
    </vt:vector>
  </HeadingPairs>
  <TitlesOfParts>
    <vt:vector size="91" baseType="lpstr">
      <vt:lpstr>Arial</vt:lpstr>
      <vt:lpstr>Calibri</vt:lpstr>
      <vt:lpstr>Calibri Light</vt:lpstr>
      <vt:lpstr>Garamond</vt:lpstr>
      <vt:lpstr>Gill Sans MT</vt:lpstr>
      <vt:lpstr>Times New Roman</vt:lpstr>
      <vt:lpstr>1_Galeria</vt: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FERNANDA ROCHA MARTINS</dc:creator>
  <cp:lastModifiedBy>josé  neto martins</cp:lastModifiedBy>
  <cp:revision>81</cp:revision>
  <dcterms:created xsi:type="dcterms:W3CDTF">2020-07-02T14:17:31Z</dcterms:created>
  <dcterms:modified xsi:type="dcterms:W3CDTF">2020-09-06T13:36:18Z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0x010100F5ED35F41B505D46BF9B04FD84D10126</vt:lpwstr>
  </property>
</Properties>
</file>