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1" r:id="rId1"/>
  </p:sldMasterIdLst>
  <p:notesMasterIdLst>
    <p:notesMasterId r:id="rId73"/>
  </p:notesMasterIdLst>
  <p:handoutMasterIdLst>
    <p:handoutMasterId r:id="rId74"/>
  </p:handoutMasterIdLst>
  <p:sldIdLst>
    <p:sldId id="288" r:id="rId2"/>
    <p:sldId id="547" r:id="rId3"/>
    <p:sldId id="655" r:id="rId4"/>
    <p:sldId id="656" r:id="rId5"/>
    <p:sldId id="659" r:id="rId6"/>
    <p:sldId id="660" r:id="rId7"/>
    <p:sldId id="661" r:id="rId8"/>
    <p:sldId id="662" r:id="rId9"/>
    <p:sldId id="663" r:id="rId10"/>
    <p:sldId id="664" r:id="rId11"/>
    <p:sldId id="665" r:id="rId12"/>
    <p:sldId id="666" r:id="rId13"/>
    <p:sldId id="667" r:id="rId14"/>
    <p:sldId id="668" r:id="rId15"/>
    <p:sldId id="669" r:id="rId16"/>
    <p:sldId id="670" r:id="rId17"/>
    <p:sldId id="671" r:id="rId18"/>
    <p:sldId id="672" r:id="rId19"/>
    <p:sldId id="673" r:id="rId20"/>
    <p:sldId id="674" r:id="rId21"/>
    <p:sldId id="675" r:id="rId22"/>
    <p:sldId id="676" r:id="rId23"/>
    <p:sldId id="677" r:id="rId24"/>
    <p:sldId id="678" r:id="rId25"/>
    <p:sldId id="679" r:id="rId26"/>
    <p:sldId id="680" r:id="rId27"/>
    <p:sldId id="681" r:id="rId28"/>
    <p:sldId id="682" r:id="rId29"/>
    <p:sldId id="683" r:id="rId30"/>
    <p:sldId id="684" r:id="rId31"/>
    <p:sldId id="685" r:id="rId32"/>
    <p:sldId id="686" r:id="rId33"/>
    <p:sldId id="687" r:id="rId34"/>
    <p:sldId id="688" r:id="rId35"/>
    <p:sldId id="689" r:id="rId36"/>
    <p:sldId id="690" r:id="rId37"/>
    <p:sldId id="691" r:id="rId38"/>
    <p:sldId id="692" r:id="rId39"/>
    <p:sldId id="693" r:id="rId40"/>
    <p:sldId id="694" r:id="rId41"/>
    <p:sldId id="695" r:id="rId42"/>
    <p:sldId id="696" r:id="rId43"/>
    <p:sldId id="697" r:id="rId44"/>
    <p:sldId id="698" r:id="rId45"/>
    <p:sldId id="699" r:id="rId46"/>
    <p:sldId id="700" r:id="rId47"/>
    <p:sldId id="701" r:id="rId48"/>
    <p:sldId id="702" r:id="rId49"/>
    <p:sldId id="703" r:id="rId50"/>
    <p:sldId id="704" r:id="rId51"/>
    <p:sldId id="705" r:id="rId52"/>
    <p:sldId id="706" r:id="rId53"/>
    <p:sldId id="707" r:id="rId54"/>
    <p:sldId id="708" r:id="rId55"/>
    <p:sldId id="709" r:id="rId56"/>
    <p:sldId id="710" r:id="rId57"/>
    <p:sldId id="711" r:id="rId58"/>
    <p:sldId id="712" r:id="rId59"/>
    <p:sldId id="713" r:id="rId60"/>
    <p:sldId id="714" r:id="rId61"/>
    <p:sldId id="715" r:id="rId62"/>
    <p:sldId id="716" r:id="rId63"/>
    <p:sldId id="717" r:id="rId64"/>
    <p:sldId id="718" r:id="rId65"/>
    <p:sldId id="719" r:id="rId66"/>
    <p:sldId id="720" r:id="rId67"/>
    <p:sldId id="721" r:id="rId68"/>
    <p:sldId id="722" r:id="rId69"/>
    <p:sldId id="723" r:id="rId70"/>
    <p:sldId id="724" r:id="rId71"/>
    <p:sldId id="725" r:id="rId72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070">
          <p15:clr>
            <a:srgbClr val="A4A3A4"/>
          </p15:clr>
        </p15:guide>
        <p15:guide id="2" pos="215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ael Negreiros Dantas Lima" initials="RNDL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showAnimation="0" useTimings="0">
    <p:present/>
    <p:sldRg st="1" end="36"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CCECFF"/>
    <a:srgbClr val="FFFF00"/>
    <a:srgbClr val="660033"/>
    <a:srgbClr val="993300"/>
    <a:srgbClr val="00CC66"/>
    <a:srgbClr val="666633"/>
    <a:srgbClr val="FF9966"/>
    <a:srgbClr val="CC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23" autoAdjust="0"/>
  </p:normalViewPr>
  <p:slideViewPr>
    <p:cSldViewPr>
      <p:cViewPr>
        <p:scale>
          <a:sx n="70" d="100"/>
          <a:sy n="70" d="100"/>
        </p:scale>
        <p:origin x="-81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6" y="-78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handoutMaster" Target="handoutMasters/handout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5925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376" y="1"/>
            <a:ext cx="3075925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883"/>
            <a:ext cx="3075925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376" y="9722883"/>
            <a:ext cx="3075925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72186FBA-3471-4F70-AEAD-93D021F436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051478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1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6665" y="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800100"/>
            <a:ext cx="5119688" cy="384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722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451" y="4880610"/>
            <a:ext cx="5210978" cy="456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3722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6122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6665" y="976122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15EC5C24-01A8-4DCD-9FE7-4FB77AA441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127054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1C1C1C"/>
              </a:solidFill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E0A662F-7D93-4F76-9896-CA5C3AFEBD56}" type="slidenum">
              <a:rPr lang="pt-BR" altLang="pt-BR" smtClean="0">
                <a:solidFill>
                  <a:srgbClr val="1C1C1C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1C1C1C"/>
              </a:solidFill>
            </a:endParaRPr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1C1C1C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A33BCB-B467-4592-9F7A-530EA4D2C31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F023032-EF06-4B89-A753-9F45B1D0A640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ítulo, texto e clip-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lip-art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21286-F3A9-4651-A741-0DE9375B2772}" type="slidenum">
              <a:rPr lang="pt-BR" alt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4663947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6EE31E6-FC5F-41D2-BB8D-2846ED296DD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86AC7AE-9FCE-43BD-BB9C-006E1F857E5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F80F1981-C4E3-47BD-95A5-12CCF29C0CDF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066B4526-59B6-431D-A05D-2FC59873E77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131DB7-F273-4CC2-A7FD-A757B283AB6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1DD0248-2ED4-46C6-BE40-3D141C1B62F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9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F952B89-039C-4425-A781-9880A8BA9A32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5DB845B2-5E68-4B34-A4A3-6C9FE9A7BBC5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396C9740-62E1-416B-9C53-ADE51F57A7E8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82" r:id="rId1"/>
    <p:sldLayoutId id="2147484283" r:id="rId2"/>
    <p:sldLayoutId id="2147484284" r:id="rId3"/>
    <p:sldLayoutId id="2147484285" r:id="rId4"/>
    <p:sldLayoutId id="2147484286" r:id="rId5"/>
    <p:sldLayoutId id="2147484287" r:id="rId6"/>
    <p:sldLayoutId id="2147484288" r:id="rId7"/>
    <p:sldLayoutId id="2147484289" r:id="rId8"/>
    <p:sldLayoutId id="2147484290" r:id="rId9"/>
    <p:sldLayoutId id="2147484291" r:id="rId10"/>
    <p:sldLayoutId id="2147484292" r:id="rId11"/>
    <p:sldLayoutId id="2147484293" r:id="rId12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j.jus.br/webstj/processo/justica/jurisprudencia.asp?origemPesquisa=informativo&amp;tipo=num_pro&amp;valor=REsp1051270" TargetMode="Externa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r>
              <a:rPr lang="pt-BR" sz="2200" b="1" dirty="0" smtClean="0">
                <a:solidFill>
                  <a:srgbClr val="FFC000"/>
                </a:solidFill>
              </a:rPr>
              <a:t>Curso de formação de Defensoras e Defensores </a:t>
            </a:r>
            <a:r>
              <a:rPr lang="pt-BR" sz="2200" b="1" dirty="0" err="1" smtClean="0">
                <a:solidFill>
                  <a:srgbClr val="FFC000"/>
                </a:solidFill>
              </a:rPr>
              <a:t>Públic@s</a:t>
            </a:r>
            <a:r>
              <a:rPr lang="pt-BR" sz="2200" b="1" dirty="0">
                <a:solidFill>
                  <a:srgbClr val="FFC000"/>
                </a:solidFill>
              </a:rPr>
              <a:t/>
            </a:r>
            <a:br>
              <a:rPr lang="pt-BR" sz="2200" b="1" dirty="0">
                <a:solidFill>
                  <a:srgbClr val="FFC000"/>
                </a:solidFill>
              </a:rPr>
            </a:br>
            <a:r>
              <a:rPr lang="pt-BR" sz="2200" b="1" dirty="0">
                <a:solidFill>
                  <a:srgbClr val="FFC000"/>
                </a:solidFill>
              </a:rPr>
              <a:t/>
            </a:r>
            <a:br>
              <a:rPr lang="pt-BR" sz="2200" b="1" dirty="0">
                <a:solidFill>
                  <a:srgbClr val="FFC000"/>
                </a:solidFill>
              </a:rPr>
            </a:br>
            <a:endParaRPr lang="pt-BR" sz="2200" b="1" dirty="0" smtClean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r>
              <a:rPr lang="pt-BR" sz="2200" b="1" dirty="0">
                <a:solidFill>
                  <a:srgbClr val="FFC000"/>
                </a:solidFill>
              </a:rPr>
              <a:t>DIREITO </a:t>
            </a:r>
            <a:r>
              <a:rPr lang="pt-BR" sz="2200" b="1" dirty="0" smtClean="0">
                <a:solidFill>
                  <a:srgbClr val="FFC000"/>
                </a:solidFill>
              </a:rPr>
              <a:t>CIVIL</a:t>
            </a:r>
          </a:p>
          <a:p>
            <a:pPr algn="ctr" eaLnBrk="1" hangingPunct="1">
              <a:defRPr/>
            </a:pPr>
            <a:r>
              <a:rPr lang="pt-BR" sz="2200" b="1" dirty="0" smtClean="0">
                <a:solidFill>
                  <a:srgbClr val="FFC000"/>
                </a:solidFill>
              </a:rPr>
              <a:t>Parte geral (módulo 2)</a:t>
            </a:r>
            <a:endParaRPr lang="pt-BR" sz="2200" b="1" dirty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r>
              <a:rPr lang="pt-BR" sz="2200" b="1" dirty="0" smtClean="0">
                <a:solidFill>
                  <a:schemeClr val="bg1"/>
                </a:solidFill>
              </a:rPr>
              <a:t>Daniella Bonilha de Carvalho</a:t>
            </a:r>
            <a:endParaRPr lang="pt-BR" sz="2200" b="1" dirty="0">
              <a:solidFill>
                <a:schemeClr val="bg1"/>
              </a:solidFill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pt-BR" sz="1000" b="1" dirty="0">
                <a:solidFill>
                  <a:schemeClr val="accent2"/>
                </a:solidFill>
                <a:latin typeface="Arial" charset="0"/>
              </a:rPr>
              <a:t/>
            </a:r>
            <a:br>
              <a:rPr lang="pt-BR" sz="1000" b="1" dirty="0">
                <a:solidFill>
                  <a:schemeClr val="accent2"/>
                </a:solidFill>
                <a:latin typeface="Arial" charset="0"/>
              </a:rPr>
            </a:b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620688"/>
            <a:ext cx="849694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b) Novação subjetiva: </a:t>
            </a:r>
            <a:r>
              <a:rPr lang="pt-BR" sz="2000" dirty="0" smtClean="0"/>
              <a:t>além da criação de uma nova relação obrigacional, incide a substituição dos contratantes, seja no polo ativo ou passivo  do negócio.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b.1. Novação subjetiva </a:t>
            </a:r>
            <a:r>
              <a:rPr lang="pt-BR" sz="2000" b="1" dirty="0" smtClean="0">
                <a:solidFill>
                  <a:srgbClr val="CCECFF"/>
                </a:solidFill>
              </a:rPr>
              <a:t>passiva:</a:t>
            </a:r>
            <a:r>
              <a:rPr lang="pt-BR" sz="2000" b="1" dirty="0" smtClean="0"/>
              <a:t> </a:t>
            </a:r>
            <a:r>
              <a:rPr lang="pt-BR" sz="2000" dirty="0" smtClean="0"/>
              <a:t>substituição do antigo devedor, liberando o primeiro da obrigação primitiva. A novação subjetiva passiva se dá por dois modos: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(i) </a:t>
            </a:r>
            <a:r>
              <a:rPr lang="pt-BR" sz="2000" u="sng" dirty="0" smtClean="0"/>
              <a:t>Por </a:t>
            </a:r>
            <a:r>
              <a:rPr lang="pt-BR" sz="2000" u="sng" dirty="0" err="1" smtClean="0"/>
              <a:t>expromissão</a:t>
            </a:r>
            <a:r>
              <a:rPr lang="pt-BR" sz="2000" dirty="0" smtClean="0"/>
              <a:t>: o acordo de extinção da obrigação </a:t>
            </a:r>
            <a:r>
              <a:rPr lang="pt-BR" sz="2000" b="1" dirty="0" smtClean="0"/>
              <a:t>envolve apenas o novo devedor e credor</a:t>
            </a:r>
            <a:r>
              <a:rPr lang="pt-BR" sz="2000" dirty="0" smtClean="0"/>
              <a:t>, </a:t>
            </a:r>
            <a:r>
              <a:rPr lang="pt-BR" sz="2000" u="sng" dirty="0" smtClean="0"/>
              <a:t>independente da anuência do devedor primitivo</a:t>
            </a:r>
            <a:r>
              <a:rPr lang="pt-BR" sz="2000" dirty="0" smtClean="0"/>
              <a:t>. Ex. pai procura o credor do filho, visando assumir a dívida em seu lugar.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Deve-se, no entanto, valorar, no caso concreto, se o devedor primitivo não será prejudicado com a novação, afinal, esta não se presume.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(</a:t>
            </a:r>
            <a:r>
              <a:rPr lang="pt-BR" sz="2000" dirty="0" err="1" smtClean="0"/>
              <a:t>ii</a:t>
            </a:r>
            <a:r>
              <a:rPr lang="pt-BR" sz="2000" dirty="0" smtClean="0"/>
              <a:t>) </a:t>
            </a:r>
            <a:r>
              <a:rPr lang="pt-BR" sz="2000" u="sng" dirty="0" smtClean="0"/>
              <a:t>Por delegação</a:t>
            </a:r>
            <a:r>
              <a:rPr lang="pt-BR" sz="2000" dirty="0" smtClean="0"/>
              <a:t>: a novação é aperfeiçoada com a indicação, pelo próprio devedor, de terceira pessoa, que irá substituí-lo. </a:t>
            </a:r>
            <a:r>
              <a:rPr lang="pt-BR" sz="2000" b="1" dirty="0" smtClean="0"/>
              <a:t>As três partes convencionam.</a:t>
            </a:r>
            <a:r>
              <a:rPr lang="pt-BR" sz="2000" dirty="0" smtClean="0"/>
              <a:t> Ex. filho indica seu pai para substituí-lo, com a aquiescência do credor.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4084997771"/>
      </p:ext>
    </p:extLst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284982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Na novação subjetiva não basta a alteração das partes na relação jurídica. Deve haver, simultaneamente, alteração da própria relação obrigacional.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/>
              <a:t>Não se confunde com o instituto da assunção da dívida</a:t>
            </a:r>
            <a:r>
              <a:rPr lang="pt-BR" sz="2000" dirty="0" smtClean="0"/>
              <a:t>, na qual se evidencia mera transferência de posição passiva em uma mesma relação obrigacional, não se criando uma nova.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299, CC: “É facultado ao terceiro assumir a obrigação do devedor, com o consentimento expresso do credor, ficando exonerado o devedor primitivo, salvo se aquele, ao tempo da assunção, era insolvente e o credor o ignorava”.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u="sng" dirty="0" smtClean="0"/>
              <a:t>Quanto à solidariedade passiva</a:t>
            </a:r>
            <a:r>
              <a:rPr lang="pt-BR" sz="2000" dirty="0" smtClean="0"/>
              <a:t>: extinta a dívida anterior pela novação, a </a:t>
            </a:r>
            <a:r>
              <a:rPr lang="pt-BR" sz="2000" b="1" dirty="0" smtClean="0"/>
              <a:t>nova dívida não poderá vincular </a:t>
            </a:r>
            <a:r>
              <a:rPr lang="pt-BR" sz="2000" dirty="0" smtClean="0"/>
              <a:t>os devedores solidários da primeira que </a:t>
            </a:r>
            <a:r>
              <a:rPr lang="pt-BR" sz="2000" b="1" dirty="0" smtClean="0"/>
              <a:t>não tiveram conhecimento </a:t>
            </a:r>
            <a:r>
              <a:rPr lang="pt-BR" sz="2000" dirty="0" smtClean="0"/>
              <a:t>da novação (art. 365, CC). </a:t>
            </a:r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830712334"/>
      </p:ext>
    </p:extLst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76672"/>
            <a:ext cx="842493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b.2) Novação subjetiva ativa: </a:t>
            </a:r>
            <a:r>
              <a:rPr lang="pt-BR" sz="2000" dirty="0" smtClean="0"/>
              <a:t>quando o credor for substituído no âmbito da novação.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360, CCB: “Dá-se a novação: III – quando, em virtude de obrigação nova, outro credor e substituído ao antigo, ficando o devedor quite com este”. 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novação ativa sempre envolve os três sujeitos</a:t>
            </a:r>
            <a:r>
              <a:rPr lang="pt-BR" sz="2000" dirty="0"/>
              <a:t> </a:t>
            </a:r>
            <a:r>
              <a:rPr lang="pt-BR" sz="2000" dirty="0" smtClean="0"/>
              <a:t>e não apenas o credor é modificado, como necessariamente haverá extinção de um vínculo para a criação de outro.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*Efeitos da novação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364, CC: “A novação </a:t>
            </a:r>
            <a:r>
              <a:rPr lang="pt-BR" sz="2000" b="1" dirty="0" smtClean="0">
                <a:solidFill>
                  <a:srgbClr val="CCECFF"/>
                </a:solidFill>
              </a:rPr>
              <a:t>extingue os acessórios e garantias</a:t>
            </a:r>
            <a:r>
              <a:rPr lang="pt-BR" sz="2000" dirty="0" smtClean="0">
                <a:solidFill>
                  <a:srgbClr val="CCECFF"/>
                </a:solidFill>
              </a:rPr>
              <a:t> da dívida, sempre que não houver estipulação em contrário. </a:t>
            </a:r>
            <a:r>
              <a:rPr lang="pt-BR" sz="2000" b="1" dirty="0" smtClean="0">
                <a:solidFill>
                  <a:srgbClr val="CCECFF"/>
                </a:solidFill>
              </a:rPr>
              <a:t>Não aproveitará, contudo, ao credor ressalvar o penhor, a hipoteca ou a anticrese, se os bens dados em garantia pertencerem a terceiro que não foi parte na novação”.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4270838271"/>
      </p:ext>
    </p:extLst>
  </p:cSld>
  <p:clrMapOvr>
    <a:masterClrMapping/>
  </p:clrMapOvr>
  <p:transition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548680"/>
            <a:ext cx="82089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Perante terceiros que assumiram responsabilidades na obrigação primitiva falecerão todas as garantias reais (hipoteca, penhor) que oneravam a obrigação originária. Com relação aos garantes, a autonomia privada do credor e devedor não pode aprisioná-los na nova relação jurídica, sem que eles consintam.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b="1" dirty="0" smtClean="0"/>
              <a:t>- Fiança e novação: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366, CC: “Importa exoneração do fiador a novação feita sem o seu consentimento com o devedor principal”.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Súmula 214, STJ: “O fiador na locação não responde por obrigações resultantes de aditamento ao qual não anuiu”.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fiança deve ser interpretada restritivamente, haja vista tratar-se de contrato gratuito, sem contraprestação. Por esta razão, qualquer aditamento contratual que venha a onerar o fiador sem o seu consentimento o exonera de responsabilidade a partir de então.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704927517"/>
      </p:ext>
    </p:extLst>
  </p:cSld>
  <p:clrMapOvr>
    <a:masterClrMapping/>
  </p:clrMapOvr>
  <p:transition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75003" y="332656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363, CC: “Se o novo devedor for insolvente, não tem o credor, que o aceitou, ação regressiva contra o primeiro, salvo se este obteve por má-fé a substituição”.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novação subjetiva passiva é, portanto, de natureza </a:t>
            </a:r>
            <a:r>
              <a:rPr lang="pt-BR" sz="2000" i="1" dirty="0" smtClean="0"/>
              <a:t>pro soluto</a:t>
            </a:r>
            <a:r>
              <a:rPr lang="pt-BR" sz="2000" dirty="0" smtClean="0"/>
              <a:t>. Apurada a má-fé do delegante, será restabelecida a obrigação originária. 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783726763"/>
      </p:ext>
    </p:extLst>
  </p:cSld>
  <p:clrMapOvr>
    <a:masterClrMapping/>
  </p:clrMapOvr>
  <p:transition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76672"/>
            <a:ext cx="828092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VUNESP – DPE/MS (2014):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Sobre </a:t>
            </a:r>
            <a:r>
              <a:rPr lang="pt-BR" sz="2000" dirty="0"/>
              <a:t>o instituto da novação, é correto afirmar que</a:t>
            </a:r>
            <a:r>
              <a:rPr lang="pt-BR" sz="2000" dirty="0" smtClean="0"/>
              <a:t>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</a:t>
            </a:r>
            <a:r>
              <a:rPr lang="pt-BR" sz="2000" dirty="0" smtClean="0"/>
              <a:t>) na </a:t>
            </a:r>
            <a:r>
              <a:rPr lang="pt-BR" sz="2000" dirty="0"/>
              <a:t>novação por substituição do devedor, em regra, há solidariedade entre o devedor original e o </a:t>
            </a:r>
            <a:r>
              <a:rPr lang="pt-BR" sz="2000" dirty="0" smtClean="0"/>
              <a:t>novo.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/>
              <a:t>b</a:t>
            </a:r>
            <a:r>
              <a:rPr lang="pt-BR" sz="2000" dirty="0" smtClean="0"/>
              <a:t>) a </a:t>
            </a:r>
            <a:r>
              <a:rPr lang="pt-BR" sz="2000" dirty="0"/>
              <a:t>substituição do credor, em virtude de obrigação nova, não configura hipótese de novação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c</a:t>
            </a:r>
            <a:r>
              <a:rPr lang="pt-BR" sz="2000" dirty="0" smtClean="0"/>
              <a:t>) quando </a:t>
            </a:r>
            <a:r>
              <a:rPr lang="pt-BR" sz="2000" dirty="0"/>
              <a:t>a novação consiste na substituição do devedor, imprescindível o consentimento deste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d) a </a:t>
            </a:r>
            <a:r>
              <a:rPr lang="pt-BR" sz="2000" dirty="0"/>
              <a:t>novação pode se dar de forma expressa ou tácita.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86661356"/>
      </p:ext>
    </p:extLst>
  </p:cSld>
  <p:clrMapOvr>
    <a:masterClrMapping/>
  </p:clrMapOvr>
  <p:transition>
    <p:comb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620688"/>
            <a:ext cx="835292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Gabarito:</a:t>
            </a:r>
            <a:endParaRPr lang="pt-BR" sz="2000" b="1" dirty="0">
              <a:solidFill>
                <a:srgbClr val="FFC000"/>
              </a:solidFill>
            </a:endParaRP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Sobre o instituto da novação, é correto afirmar que: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a) na novação por substituição do devedor, em regra, há solidariedade entre o devedor original e o novo.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b) </a:t>
            </a:r>
            <a:r>
              <a:rPr lang="pt-BR" sz="2000" dirty="0"/>
              <a:t>a substituição do credor, em virtude de obrigação nova, não configura hipótese de novação.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c) </a:t>
            </a:r>
            <a:r>
              <a:rPr lang="pt-BR" sz="2000" dirty="0"/>
              <a:t>quando a novação consiste na substituição do devedor, imprescindível o consentimento deste.</a:t>
            </a:r>
          </a:p>
          <a:p>
            <a:pPr algn="just"/>
            <a:endParaRPr lang="pt-BR" sz="2000" dirty="0">
              <a:solidFill>
                <a:srgbClr val="FFC000"/>
              </a:solidFill>
            </a:endParaRPr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d)</a:t>
            </a:r>
            <a:r>
              <a:rPr lang="pt-BR" sz="2000" dirty="0"/>
              <a:t> </a:t>
            </a:r>
            <a:r>
              <a:rPr lang="pt-BR" sz="2000" dirty="0">
                <a:solidFill>
                  <a:srgbClr val="FFC000"/>
                </a:solidFill>
              </a:rPr>
              <a:t>a novação pode se dar de forma expressa ou tácita.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259538377"/>
      </p:ext>
    </p:extLst>
  </p:cSld>
  <p:clrMapOvr>
    <a:masterClrMapping/>
  </p:clrMapOvr>
  <p:transition>
    <p:comb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620688"/>
            <a:ext cx="835292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FUNDEP – TJ/MG (2014):</a:t>
            </a:r>
          </a:p>
          <a:p>
            <a:pPr algn="just"/>
            <a:endParaRPr lang="pt-BR" sz="2000" b="1" dirty="0" smtClean="0"/>
          </a:p>
          <a:p>
            <a:pPr algn="just"/>
            <a:r>
              <a:rPr lang="pt-BR" sz="2000" dirty="0" smtClean="0"/>
              <a:t>Sobre </a:t>
            </a:r>
            <a:r>
              <a:rPr lang="pt-BR" sz="2000" dirty="0"/>
              <a:t>o adimplemento e a extinção das obrigações, assinale a alternativa </a:t>
            </a:r>
            <a:r>
              <a:rPr lang="pt-BR" sz="2000" b="1" dirty="0"/>
              <a:t>INCORRETA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a) A </a:t>
            </a:r>
            <a:r>
              <a:rPr lang="pt-BR" sz="2000" dirty="0"/>
              <a:t>novação dá-se, dentre outras formas, quando, em virtude de obrigação nova, outro credor é substituído ao antigo, ficando o devedor quite com este.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b) A </a:t>
            </a:r>
            <a:r>
              <a:rPr lang="pt-BR" sz="2000" dirty="0"/>
              <a:t>novação, quando se realiza por substituição do devedor, não pode ser efetuada independentemente de consentimento deste.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c) A </a:t>
            </a:r>
            <a:r>
              <a:rPr lang="pt-BR" sz="2000" dirty="0"/>
              <a:t>novação, operada entre o credor e um dos devedores solidários, somente sobre os bens do que contrair a nova obrigação subsistem as preferências e garantias do crédito novado. Os outros devedores solidários ficam por esse fato exonerados.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d) Na </a:t>
            </a:r>
            <a:r>
              <a:rPr lang="pt-BR" sz="2000" dirty="0"/>
              <a:t>novação, não havendo ânimo de novar, expresso ou tácito mas inequívoco, a segunda obrigação confirma simplesmente a primeira.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40992319"/>
      </p:ext>
    </p:extLst>
  </p:cSld>
  <p:clrMapOvr>
    <a:masterClrMapping/>
  </p:clrMapOvr>
  <p:transition>
    <p:comb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548680"/>
            <a:ext cx="828092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C000"/>
                </a:solidFill>
              </a:rPr>
              <a:t>FUNDEP – TJ/MG (2014):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/>
              <a:t>Sobre o adimplemento e a extinção das obrigações, assinale a alternativa </a:t>
            </a:r>
            <a:r>
              <a:rPr lang="pt-BR" sz="2000" b="1" dirty="0"/>
              <a:t>INCORRETA</a:t>
            </a:r>
            <a:r>
              <a:rPr lang="pt-BR" sz="2000" dirty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a) A novação dá-se, dentre outras formas, quando, em virtude de obrigação nova, outro credor é substituído ao antigo, ficando o devedor quite com este.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b) A novação, quando se realiza por substituição do devedor, não pode ser efetuada independentemente de consentimento deste.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c) A novação, operada entre o credor e um dos devedores solidários, somente sobre os bens do que contrair a nova obrigação subsistem as preferências e garantias do crédito novado. Os outros devedores solidários ficam por esse fato exonerados.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d) Na novação, não havendo ânimo de novar, expresso ou tácito mas inequívoco, a segunda obrigação confirma simplesmente a primeira.</a:t>
            </a:r>
          </a:p>
          <a:p>
            <a:pPr algn="just"/>
            <a:endParaRPr lang="pt-BR" sz="2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077748677"/>
      </p:ext>
    </p:extLst>
  </p:cSld>
  <p:clrMapOvr>
    <a:masterClrMapping/>
  </p:clrMapOvr>
  <p:transition>
    <p:comb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76672"/>
            <a:ext cx="820891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6) Compensação (art. 368/380, CC)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Quando duas pessoas são, reciprocamente, credor e devedor uma da outra. A compensação visa liberar e satisfazer as partes.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Influência dos vetores norteadores da </a:t>
            </a:r>
            <a:r>
              <a:rPr lang="pt-BR" sz="2000" b="1" u="sng" dirty="0" smtClean="0"/>
              <a:t>operabilidade</a:t>
            </a:r>
            <a:r>
              <a:rPr lang="pt-BR" sz="2000" dirty="0" smtClean="0"/>
              <a:t> (economicidade e otimização do tempo) e </a:t>
            </a:r>
            <a:r>
              <a:rPr lang="pt-BR" sz="2000" b="1" u="sng" dirty="0" smtClean="0"/>
              <a:t>eticidade</a:t>
            </a:r>
            <a:r>
              <a:rPr lang="pt-BR" sz="2000" dirty="0" smtClean="0"/>
              <a:t> (prestigia o adimplemento e a expectativa de confiança).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368, CC: “Se duas pessoas forem ao mesmo tempo credor e devedor uma da outra, as duas obrigações extinguem-se, até onde se compensarem”. 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 compensação poderá ser total ou parcial.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“A” deve R$100,00 a “B”. Este é, simultaneamente, devedor de “A”, no mesmo valor. Neste caso, a compensação será total.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952850424"/>
      </p:ext>
    </p:extLst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3"/>
          <p:cNvSpPr>
            <a:spLocks noGrp="1" noChangeArrowheads="1"/>
          </p:cNvSpPr>
          <p:nvPr>
            <p:ph idx="1"/>
          </p:nvPr>
        </p:nvSpPr>
        <p:spPr>
          <a:xfrm>
            <a:off x="468313" y="260350"/>
            <a:ext cx="8207375" cy="61595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1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Aula 3 – Pontos do edital VII Concurso DPE/SP:</a:t>
            </a:r>
          </a:p>
          <a:p>
            <a:pPr marL="0" indent="0" algn="just">
              <a:buNone/>
            </a:pPr>
            <a:endParaRPr lang="pt-BR" sz="24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Continuação – Outras formas de </a:t>
            </a:r>
            <a:r>
              <a:rPr 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xtinção </a:t>
            </a:r>
            <a:r>
              <a:rPr 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obrigações: </a:t>
            </a:r>
            <a:r>
              <a:rPr 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Novação, </a:t>
            </a:r>
            <a:r>
              <a:rPr 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compensação; remissão; confusão. 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 algn="just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Inadimplemento das obrigações.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1"/>
            <a:ext cx="82089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*Espécies: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b="1" dirty="0" smtClean="0"/>
              <a:t>a) </a:t>
            </a:r>
            <a:r>
              <a:rPr lang="pt-BR" sz="2000" b="1" u="sng" dirty="0" smtClean="0"/>
              <a:t>Legal</a:t>
            </a:r>
            <a:r>
              <a:rPr lang="pt-BR" sz="2000" b="1" dirty="0" smtClean="0"/>
              <a:t>: </a:t>
            </a:r>
            <a:r>
              <a:rPr lang="pt-BR" sz="2000" dirty="0" smtClean="0"/>
              <a:t>opera-se automaticamente, observando-se os requisitos legais. </a:t>
            </a:r>
          </a:p>
          <a:p>
            <a:pPr algn="just"/>
            <a:endParaRPr lang="pt-BR" sz="2000" u="sng" dirty="0" smtClean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369, CC: “A compensação efetua-se entre dívidas líquidas, vencidas e de coisas fungíveis”.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/>
              <a:t>- Requisitos da compensação legal: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a.1. Liquidez do débito: </a:t>
            </a:r>
            <a:r>
              <a:rPr lang="pt-BR" sz="2000" dirty="0" smtClean="0"/>
              <a:t>o objeto deve ser preciso quanto à natureza, qualidade e quantidade. As dívidas líquidas são aquelas </a:t>
            </a:r>
            <a:r>
              <a:rPr lang="pt-BR" sz="2000" b="1" dirty="0" smtClean="0"/>
              <a:t>certas quanto à existência</a:t>
            </a:r>
            <a:r>
              <a:rPr lang="pt-BR" sz="2000" dirty="0" smtClean="0"/>
              <a:t> e </a:t>
            </a:r>
            <a:r>
              <a:rPr lang="pt-BR" sz="2000" b="1" dirty="0" smtClean="0"/>
              <a:t>determinadas quanto ao objeto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a.2. Exigibilidade do débito: </a:t>
            </a:r>
            <a:r>
              <a:rPr lang="pt-BR" sz="2000" dirty="0" smtClean="0"/>
              <a:t>configurada a partir do termo (evento futuro e certo) ou da condição (evento futuro e incerto). Portanto, os débitos que carecem de exigibilidade não podem ser compensados. 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877053785"/>
      </p:ext>
    </p:extLst>
  </p:cSld>
  <p:clrMapOvr>
    <a:masterClrMapping/>
  </p:clrMapOvr>
  <p:transition>
    <p:comb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548680"/>
            <a:ext cx="813690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a.3. Fungibilidade das prestações:</a:t>
            </a:r>
            <a:r>
              <a:rPr lang="pt-BR" sz="2000" dirty="0" smtClean="0"/>
              <a:t> são fungíveis os bens móveis que podem substituir-se por outros da </a:t>
            </a:r>
            <a:r>
              <a:rPr lang="pt-BR" sz="2000" u="sng" dirty="0" smtClean="0"/>
              <a:t>mesma espécie, qualidade e quantidade </a:t>
            </a:r>
            <a:r>
              <a:rPr lang="pt-BR" sz="2000" dirty="0" smtClean="0"/>
              <a:t>(art. 85, CC). 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É preciso que as </a:t>
            </a:r>
            <a:r>
              <a:rPr lang="pt-BR" sz="2000" b="1" dirty="0" smtClean="0"/>
              <a:t>prestações sejam fungíveis entre si</a:t>
            </a:r>
            <a:r>
              <a:rPr lang="pt-BR" sz="2000" dirty="0" smtClean="0"/>
              <a:t>, ou seja, homogêneas.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O açúcar e o café são coisas fungíveis, porém, se “A” deve café a “B”, que, por sua vez, lhe deve açúcar, as dívidas não se compensam, pois não são prestações homogêneas.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/>
              <a:t>Obs. </a:t>
            </a:r>
            <a:r>
              <a:rPr lang="pt-BR" sz="2000" dirty="0" smtClean="0"/>
              <a:t>As obrigações de fazer são insuscetíveis de compensação, pois infungíveis. 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a.4. Reciprocidade das obrigações: </a:t>
            </a:r>
            <a:r>
              <a:rPr lang="pt-BR" sz="2000" dirty="0" smtClean="0"/>
              <a:t>trata-se de encontro de duas situações jurídicas subjetivas. As duas partes são reciprocamente credora e devedora.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 </a:t>
            </a:r>
            <a:endParaRPr lang="pt-BR" sz="2000" dirty="0">
              <a:solidFill>
                <a:srgbClr val="CC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8788740"/>
      </p:ext>
    </p:extLst>
  </p:cSld>
  <p:clrMapOvr>
    <a:masterClrMapping/>
  </p:clrMapOvr>
  <p:transition>
    <p:comb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4664"/>
            <a:ext cx="8136904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Há uma relativização ao requisito da reciprocidade (pessoalidade).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371, CC: “O devedor somente pode compensar com o credor o que este lhe dever; </a:t>
            </a:r>
            <a:r>
              <a:rPr lang="pt-BR" sz="2000" b="1" u="sng" dirty="0" smtClean="0">
                <a:solidFill>
                  <a:srgbClr val="CCECFF"/>
                </a:solidFill>
              </a:rPr>
              <a:t>mas o fiador pode compensar sua dívida com a de seu credor ao afiançado</a:t>
            </a:r>
            <a:r>
              <a:rPr lang="pt-BR" sz="2000" dirty="0" smtClean="0">
                <a:solidFill>
                  <a:srgbClr val="CCECFF"/>
                </a:solidFill>
              </a:rPr>
              <a:t>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Tal regra é coerente com o direito de o fiador utilizar-se de todas as exceções e defesas do devedor.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Se o LOCADOR demandar o FIADOR, poderá este, em defesa, alegar que o LOCADOR também é devedor do LOCATÁRIO, sendo cabível a compensação.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/>
              <a:t>b) </a:t>
            </a:r>
            <a:r>
              <a:rPr lang="pt-BR" sz="2000" b="1" u="sng" dirty="0"/>
              <a:t>Compensação convencional</a:t>
            </a:r>
            <a:r>
              <a:rPr lang="pt-BR" sz="2000" b="1" dirty="0"/>
              <a:t>: </a:t>
            </a:r>
            <a:r>
              <a:rPr lang="pt-BR" sz="2000" dirty="0"/>
              <a:t>resulta do poder de livre disposição das partes. Autonomia privada que pode excepcionar os requisitos legais.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/>
              <a:t>As partes podem compensar dívidas ilíquidas, inexigíveis ou infungíveis. O limite da autonomia são as normas de ordem pública. </a:t>
            </a:r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968954028"/>
      </p:ext>
    </p:extLst>
  </p:cSld>
  <p:clrMapOvr>
    <a:masterClrMapping/>
  </p:clrMapOvr>
  <p:transition>
    <p:comb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76672"/>
            <a:ext cx="79928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/>
              <a:t>c) </a:t>
            </a:r>
            <a:r>
              <a:rPr lang="pt-BR" sz="2000" b="1" u="sng" dirty="0" smtClean="0"/>
              <a:t>Compensação judicial</a:t>
            </a:r>
            <a:r>
              <a:rPr lang="pt-BR" sz="2000" b="1" dirty="0" smtClean="0"/>
              <a:t>: </a:t>
            </a:r>
            <a:r>
              <a:rPr lang="pt-BR" sz="2000" dirty="0"/>
              <a:t>É aquela que se opera em juízo por autorização de uma norma processual. </a:t>
            </a:r>
            <a:r>
              <a:rPr lang="pt-BR" sz="2000" dirty="0" smtClean="0"/>
              <a:t>Nesta espécie de </a:t>
            </a:r>
            <a:r>
              <a:rPr lang="pt-BR" sz="2000" dirty="0"/>
              <a:t>compensação o juiz pode reconhecer de ofício.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86, NCPC: “Se cada litigante for, em parte, vencedor e vencido, serão proporcionalmente distribuídas entre eles as despesas”. 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*</a:t>
            </a:r>
            <a:r>
              <a:rPr lang="pt-BR" sz="2000" b="1" dirty="0" smtClean="0">
                <a:solidFill>
                  <a:srgbClr val="CCECFF"/>
                </a:solidFill>
              </a:rPr>
              <a:t>Limites à compensação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- Renúncia das partes: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Por não se tratar de norma de ordem pública, as partes podem derrogar a compensação quando da formalização do contrato.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Art. 375, CC: “Não haverá compensação quando as partes, por mútuo acordo, a excluírem, ou no caso de renúncia prévia de uma delas”. </a:t>
            </a:r>
          </a:p>
        </p:txBody>
      </p:sp>
    </p:spTree>
    <p:extLst>
      <p:ext uri="{BB962C8B-B14F-4D97-AF65-F5344CB8AC3E}">
        <p14:creationId xmlns:p14="http://schemas.microsoft.com/office/powerpoint/2010/main" xmlns="" val="3831163908"/>
      </p:ext>
    </p:extLst>
  </p:cSld>
  <p:clrMapOvr>
    <a:masterClrMapping/>
  </p:clrMapOvr>
  <p:transition>
    <p:comb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2"/>
            <a:ext cx="842493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pt-BR" sz="2000" dirty="0" smtClean="0">
                <a:solidFill>
                  <a:srgbClr val="CCECFF"/>
                </a:solidFill>
              </a:rPr>
              <a:t>Vedação legal (art. 373, CC): </a:t>
            </a:r>
            <a:r>
              <a:rPr lang="pt-BR" sz="2000" dirty="0" smtClean="0"/>
              <a:t>a lei proíbe a compensação: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I) </a:t>
            </a:r>
            <a:r>
              <a:rPr lang="pt-BR" sz="2000" u="sng" dirty="0" smtClean="0"/>
              <a:t>Se provier de esbulho, furto ou roubo</a:t>
            </a:r>
            <a:r>
              <a:rPr lang="pt-BR" sz="2000" dirty="0" smtClean="0"/>
              <a:t>: afinal, ninguém pode invocar um ato ilícito para beneficiar-se. E ainda, tratando-se de objeto ilícito, o negócio será inválido (art. 104, II, CC).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Ex. “A” deve a “B” a obrigação de dar determinado veículo. “B” não logrando êxito em obter o respectivo pagamento, apodera-se do bem devido. “A”, então, ajuíza ação buscando a devolução do veículo. Neste caso, “B” não poderá suscitar o direito à compensação, diante da ocorrência do ato ilícito.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II) </a:t>
            </a:r>
            <a:r>
              <a:rPr lang="pt-BR" sz="2000" u="sng" dirty="0" smtClean="0"/>
              <a:t>Se uma se originar de comodato, depósito ou alimentos</a:t>
            </a:r>
            <a:r>
              <a:rPr lang="pt-BR" sz="2000" dirty="0" smtClean="0"/>
              <a:t>: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N</a:t>
            </a:r>
            <a:r>
              <a:rPr lang="pt-BR" sz="2000" dirty="0" smtClean="0"/>
              <a:t>os contratos de comodato e depósito os bens são infungíveis e individualizados, inviabilizando a compensação.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Com relação aos alimentos, a satisfação da obrigação é indispensável à subsistência do alimentando, não se cogitando de compensação, à luz da dignidade humana e do direito ao patrimônio mínimo. </a:t>
            </a:r>
          </a:p>
        </p:txBody>
      </p:sp>
    </p:spTree>
    <p:extLst>
      <p:ext uri="{BB962C8B-B14F-4D97-AF65-F5344CB8AC3E}">
        <p14:creationId xmlns:p14="http://schemas.microsoft.com/office/powerpoint/2010/main" xmlns="" val="3557438655"/>
      </p:ext>
    </p:extLst>
  </p:cSld>
  <p:clrMapOvr>
    <a:masterClrMapping/>
  </p:clrMapOvr>
  <p:transition>
    <p:comb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2"/>
            <a:ext cx="835292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Ex. O pai não poderá compensar os alimentos que deixou de pagar ao filho, em virtude de decisão judicial com base em créditos de outras prestações pagas a maior. O pagamento que ultrapassou a quantia devida é interpretada como liberalidade.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1707, CC: “Pode o credor não exercer, porém lhe é vedado renunciar o direito de alimentos, </a:t>
            </a:r>
            <a:r>
              <a:rPr lang="pt-BR" sz="2000" b="1" dirty="0" smtClean="0">
                <a:solidFill>
                  <a:srgbClr val="CCECFF"/>
                </a:solidFill>
              </a:rPr>
              <a:t>sendo o respectivo crédito insuscetível de cessão, compensação ou penhora</a:t>
            </a:r>
            <a:r>
              <a:rPr lang="pt-BR" sz="2000" dirty="0" smtClean="0">
                <a:solidFill>
                  <a:srgbClr val="CCECFF"/>
                </a:solidFill>
              </a:rPr>
              <a:t>”. </a:t>
            </a:r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III) </a:t>
            </a:r>
            <a:r>
              <a:rPr lang="pt-BR" sz="2000" u="sng" dirty="0" smtClean="0"/>
              <a:t>Se uma for de coisa não suscetível de penhora</a:t>
            </a:r>
            <a:r>
              <a:rPr lang="pt-BR" sz="2000" dirty="0" smtClean="0">
                <a:solidFill>
                  <a:srgbClr val="CCECFF"/>
                </a:solidFill>
              </a:rPr>
              <a:t>: </a:t>
            </a:r>
            <a:r>
              <a:rPr lang="pt-BR" sz="2000" dirty="0" smtClean="0"/>
              <a:t>as coisas impenhoráveis são bens fora do comércio, e a compensação requer débitos judicialmente exigíveis.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O </a:t>
            </a:r>
            <a:r>
              <a:rPr lang="pt-BR" sz="2000" dirty="0"/>
              <a:t>empregador </a:t>
            </a:r>
            <a:r>
              <a:rPr lang="pt-BR" sz="2000" b="1" dirty="0"/>
              <a:t>não pode reter o salário</a:t>
            </a:r>
            <a:r>
              <a:rPr lang="pt-BR" sz="2000" dirty="0"/>
              <a:t> do empregado alegando que tem um </a:t>
            </a:r>
            <a:r>
              <a:rPr lang="pt-BR" sz="2000" dirty="0" smtClean="0"/>
              <a:t>crédito </a:t>
            </a:r>
            <a:r>
              <a:rPr lang="pt-BR" sz="2000" dirty="0"/>
              <a:t>contra ele, pois o salário é impenhorável (salvo situações específicas). O salário do empregado é </a:t>
            </a:r>
            <a:r>
              <a:rPr lang="pt-BR" sz="2000" dirty="0" smtClean="0"/>
              <a:t>insuscetível </a:t>
            </a:r>
            <a:r>
              <a:rPr lang="pt-BR" sz="2000" dirty="0"/>
              <a:t>de penhora. </a:t>
            </a:r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1332655881"/>
      </p:ext>
    </p:extLst>
  </p:cSld>
  <p:clrMapOvr>
    <a:masterClrMapping/>
  </p:clrMapOvr>
  <p:transition>
    <p:comb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548680"/>
            <a:ext cx="799288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“AGRAVO </a:t>
            </a:r>
            <a:r>
              <a:rPr lang="pt-BR" sz="2000" dirty="0"/>
              <a:t>REGIMENTAL. CONTRATO DE MÚTUO. </a:t>
            </a:r>
            <a:r>
              <a:rPr lang="pt-BR" sz="2000" b="1" dirty="0">
                <a:solidFill>
                  <a:srgbClr val="FFC000"/>
                </a:solidFill>
              </a:rPr>
              <a:t>DEDUÇÃO DO SALÁRIO DO CORRENTISTA, A TÍTULO DE COMPENSAÇÃO, DE VALORES INADIMPLIDOS. IMPOSSIBILIDADE.</a:t>
            </a:r>
            <a:r>
              <a:rPr lang="pt-BR" sz="2000" dirty="0"/>
              <a:t> DECISÃO AGRAVADA. MANUTENÇÃO. 1.- Inadmissível a apropriação, pelo banco credor, de salário do correntista, como forma de compensação de parcelas inadimplidas de contrato de mútuo. 2.- Agravo Regimental </a:t>
            </a:r>
            <a:r>
              <a:rPr lang="pt-BR" sz="2000" dirty="0" smtClean="0"/>
              <a:t>improvido”. (STJ, </a:t>
            </a:r>
            <a:r>
              <a:rPr lang="pt-BR" sz="2000" dirty="0" err="1" smtClean="0"/>
              <a:t>REsp</a:t>
            </a:r>
            <a:r>
              <a:rPr lang="pt-BR" sz="2000" dirty="0"/>
              <a:t> </a:t>
            </a:r>
            <a:r>
              <a:rPr lang="pt-BR" sz="2000" dirty="0" smtClean="0"/>
              <a:t>1214519/PR, </a:t>
            </a:r>
            <a:r>
              <a:rPr lang="pt-BR" sz="2000" dirty="0"/>
              <a:t>3ª Turma, Ministro SIDNEI </a:t>
            </a:r>
            <a:r>
              <a:rPr lang="pt-BR" sz="2000" dirty="0" smtClean="0"/>
              <a:t>BENETI, D.J. 16/06/2011).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492375651"/>
      </p:ext>
    </p:extLst>
  </p:cSld>
  <p:clrMapOvr>
    <a:masterClrMapping/>
  </p:clrMapOvr>
  <p:transition>
    <p:comb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6019" y="332656"/>
            <a:ext cx="813690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6) Confusão (art. 381/384, CC)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381, CC: “Extingue-se a obrigação, desde que na mesma pessoa se confundam as qualidades de credor e devedor”.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confusão consiste na união, na mesma pessoa, das qualidades de credor e devedor da obrigação, desaparecendo a pluralidade de situações jurídicas, pressuposto de uma relação obrigacional.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consequência será a extinção da obrigação, sem que ocorra o adimplemento.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Se “A” é credor e “B” no valor de R$200,00 e “A” falece deixando “B” na qualidade de seu herdeiro testamentário, instala-se o fenômeno da confusão.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Ordinariamente, ocorre em sede de sucessão </a:t>
            </a:r>
            <a:r>
              <a:rPr lang="pt-BR" sz="2000" i="1" dirty="0" smtClean="0"/>
              <a:t>causa mortis</a:t>
            </a:r>
            <a:r>
              <a:rPr lang="pt-BR" sz="2000" dirty="0" smtClean="0"/>
              <a:t>, mas a confusão também é suscitada por ato </a:t>
            </a:r>
            <a:r>
              <a:rPr lang="pt-BR" sz="2000" i="1" dirty="0" err="1" smtClean="0"/>
              <a:t>inter</a:t>
            </a:r>
            <a:r>
              <a:rPr lang="pt-BR" sz="2000" i="1" dirty="0" smtClean="0"/>
              <a:t> vivos</a:t>
            </a:r>
            <a:r>
              <a:rPr lang="pt-BR" sz="2000" dirty="0" smtClean="0"/>
              <a:t>, como, por exemplo, na doação ou mesmo pelo casamento de comunhão universal entre credor e devedor.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505669993"/>
      </p:ext>
    </p:extLst>
  </p:cSld>
  <p:clrMapOvr>
    <a:masterClrMapping/>
  </p:clrMapOvr>
  <p:transition>
    <p:comb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2"/>
            <a:ext cx="842493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*</a:t>
            </a:r>
            <a:r>
              <a:rPr lang="pt-BR" sz="2000" b="1" dirty="0" smtClean="0">
                <a:solidFill>
                  <a:srgbClr val="CCECFF"/>
                </a:solidFill>
              </a:rPr>
              <a:t>Requisitos:</a:t>
            </a:r>
          </a:p>
          <a:p>
            <a:pPr algn="just"/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Unidade da relação obrigacional (uma mesma obrigação);</a:t>
            </a:r>
          </a:p>
          <a:p>
            <a:pPr marL="457200" indent="-457200" algn="just">
              <a:buAutoNum type="alphaLcParenR"/>
            </a:pPr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Identificação na mesma pessoa das qualidades de credora e devedora;</a:t>
            </a:r>
          </a:p>
          <a:p>
            <a:pPr marL="457200" indent="-457200" algn="just">
              <a:buAutoNum type="alphaLcParenR"/>
            </a:pPr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Reunião efetiva de patrimônios.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confusão poderá ser parcial ou total.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383, CC: “A confusão operada na pessoa do credor ou devedor solidário só extingue a obrigação até a concorrência da respectiva parte no crédito ou na dívida, subsistindo quanto ao mais a solidariedade”.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“A”, “B” e “C” são credores solidários de “D” no valor de R$90,00.</a:t>
            </a:r>
          </a:p>
          <a:p>
            <a:pPr algn="just"/>
            <a:r>
              <a:rPr lang="pt-BR" sz="2000" dirty="0" smtClean="0"/>
              <a:t>“D” falece e “A” é seu herdeiro. A confusão atinge apenas a fração de R$30,00. O valor restante submete-se à exigibilidade dos demais credores, subsistindo a solidariedade. 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775848929"/>
      </p:ext>
    </p:extLst>
  </p:cSld>
  <p:clrMapOvr>
    <a:masterClrMapping/>
  </p:clrMapOvr>
  <p:transition>
    <p:comb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76672"/>
            <a:ext cx="820891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7) Remissão (art. 385/388, CC)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Trata-se de </a:t>
            </a:r>
            <a:r>
              <a:rPr lang="pt-BR" sz="2000" b="1" u="sng" dirty="0" smtClean="0"/>
              <a:t>modo extintivo não satisfatório da obrigação</a:t>
            </a:r>
            <a:r>
              <a:rPr lang="pt-BR" sz="2000" dirty="0" smtClean="0"/>
              <a:t>, pois o credor consente em liberar o devedor do dever de adimplir. O interesse do credor, portanto, não é satisfeito. </a:t>
            </a:r>
            <a:r>
              <a:rPr lang="pt-BR" sz="2000" b="1" dirty="0" smtClean="0"/>
              <a:t>É o perdão da dívida.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Toda espécie de dívida sujeita-se à remissão, seja de natureza contratual ou extracontratual, líquida ou ilíquida, com exceção da obrigação indisponível ou de natureza alimentar.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remissão é um negócio jurídico bilateral, e sua validade requer a concordância do devedor.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385, CC: “A remissão de dívida, </a:t>
            </a:r>
            <a:r>
              <a:rPr lang="pt-BR" sz="2000" b="1" u="sng" dirty="0" smtClean="0">
                <a:solidFill>
                  <a:srgbClr val="CCECFF"/>
                </a:solidFill>
              </a:rPr>
              <a:t>aceita pelo devedor</a:t>
            </a:r>
            <a:r>
              <a:rPr lang="pt-BR" sz="2000" dirty="0" smtClean="0">
                <a:solidFill>
                  <a:srgbClr val="CCECFF"/>
                </a:solidFill>
              </a:rPr>
              <a:t>, extingue a obrigação, mas sem prejuízo de terceiro”. 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b="1" u="sng" dirty="0" smtClean="0"/>
              <a:t>A remissão difere da renúncia ao crédito</a:t>
            </a:r>
            <a:r>
              <a:rPr lang="pt-BR" sz="2000" dirty="0" smtClean="0"/>
              <a:t>. Na remissão, o devedor pode se opor ao perdão; já a renúncia é ato unilateral, pelo qual o credor abdica de seu direito, dispensada a concordância do devedor. </a:t>
            </a:r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957191006"/>
      </p:ext>
    </p:extLst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7504" y="297976"/>
            <a:ext cx="885698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   5) Novação (art. 360/367, CC)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Modalidade de extinção da obrigação em virtude da </a:t>
            </a:r>
            <a:r>
              <a:rPr lang="pt-BR" sz="2000" u="sng" dirty="0" smtClean="0"/>
              <a:t>constituição de uma nova obrigação</a:t>
            </a:r>
            <a:r>
              <a:rPr lang="pt-BR" sz="2000" dirty="0" smtClean="0"/>
              <a:t> criada para </a:t>
            </a:r>
            <a:r>
              <a:rPr lang="pt-BR" sz="2000" b="1" dirty="0" smtClean="0"/>
              <a:t>substituir, extinguir e liquidar </a:t>
            </a:r>
            <a:r>
              <a:rPr lang="pt-BR" sz="2000" dirty="0" smtClean="0"/>
              <a:t>a obrigação anterior.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Não conduz à satisfação imediata do crédito, mas estabelece uma nova obrigação válida que substitui a primitiva.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*Pressupostos da novação:</a:t>
            </a:r>
          </a:p>
          <a:p>
            <a:pPr algn="just"/>
            <a:endParaRPr lang="pt-BR" sz="2000" b="1" u="sng" dirty="0"/>
          </a:p>
          <a:p>
            <a:pPr algn="just"/>
            <a:r>
              <a:rPr lang="pt-BR" sz="2000" u="sng" dirty="0" smtClean="0"/>
              <a:t>a) Existência de obrigação anterior válida:</a:t>
            </a:r>
            <a:r>
              <a:rPr lang="pt-BR" sz="2000" dirty="0" smtClean="0"/>
              <a:t> se não havia débito primitivo, a novação é inexistente, pois destituída do suporte fático necessário à sua formação.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/>
              <a:t>“Art. 367. Salvo as obrigações simplesmente anuláveis, não podem ser objeto de novação as obrigações nulas e extintas”. 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É inviável a novação de uma obrigação nula, que macula o negócio desde a sua concepção. </a:t>
            </a:r>
          </a:p>
        </p:txBody>
      </p:sp>
    </p:spTree>
    <p:extLst>
      <p:ext uri="{BB962C8B-B14F-4D97-AF65-F5344CB8AC3E}">
        <p14:creationId xmlns:p14="http://schemas.microsoft.com/office/powerpoint/2010/main" xmlns="" val="2704964401"/>
      </p:ext>
    </p:extLst>
  </p:cSld>
  <p:clrMapOvr>
    <a:masterClrMapping/>
  </p:clrMapOvr>
  <p:transition>
    <p:comb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76672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 remissão poderá ser: </a:t>
            </a:r>
          </a:p>
          <a:p>
            <a:pPr algn="just"/>
            <a:endParaRPr lang="pt-BR" sz="2000" dirty="0"/>
          </a:p>
          <a:p>
            <a:pPr marL="342900" indent="-342900" algn="just">
              <a:buFontTx/>
              <a:buChar char="-"/>
            </a:pPr>
            <a:r>
              <a:rPr lang="pt-BR" sz="2000" b="1" dirty="0" smtClean="0"/>
              <a:t>Expressa</a:t>
            </a:r>
            <a:r>
              <a:rPr lang="pt-BR" sz="2000" dirty="0" smtClean="0"/>
              <a:t>: quando o perdão for traduzido em documento, público ou particular, subscrito pelo credor, com a intenção manifesta de perdoar o débito, levado à anuência do devedor. </a:t>
            </a:r>
          </a:p>
          <a:p>
            <a:pPr marL="342900" indent="-342900" algn="just">
              <a:buFontTx/>
              <a:buChar char="-"/>
            </a:pPr>
            <a:endParaRPr lang="pt-BR" sz="2000" dirty="0"/>
          </a:p>
          <a:p>
            <a:pPr marL="342900" indent="-342900" algn="just">
              <a:buFontTx/>
              <a:buChar char="-"/>
            </a:pPr>
            <a:r>
              <a:rPr lang="pt-BR" sz="2000" b="1" dirty="0" smtClean="0"/>
              <a:t>Tácita</a:t>
            </a:r>
            <a:r>
              <a:rPr lang="pt-BR" sz="2000" dirty="0" smtClean="0"/>
              <a:t>: quando decorre de uma atitude do credor incompatível com a permanência de sua qualidade creditória. A tolerância ou inércia do credor não induz a remissão.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CCECFF"/>
                </a:solidFill>
              </a:rPr>
              <a:t>A</a:t>
            </a:r>
            <a:r>
              <a:rPr lang="pt-BR" sz="2000" dirty="0" smtClean="0">
                <a:solidFill>
                  <a:srgbClr val="CCECFF"/>
                </a:solidFill>
              </a:rPr>
              <a:t>rt. 386, CC: “A devolução voluntária do título da obrigação, quando por escrito particular, prova desoneração do devedor e seus coobrigados, se o credor for capaz de alienar, e o devedor de adquirir”.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Trata-se de situação em que o credor restitui ao devedor o título da obrigação, quando contraída por instrumento particular. 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483607495"/>
      </p:ext>
    </p:extLst>
  </p:cSld>
  <p:clrMapOvr>
    <a:masterClrMapping/>
  </p:clrMapOvr>
  <p:transition>
    <p:comb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76672"/>
            <a:ext cx="82809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A remissão poderá ser restrita à garantia que cobre o crédito, remanescendo a obrigação principal.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387, CC: “A restituição voluntária do objeto empenhado prova a renúncia do credor à garantia real, não a extinção da dívida”.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Lembrando que o acessório segue o principal, mas a recíproca não é verdadeira, eis que a remissão da obrigação acessória, por si só, não extingue a obrigação principal (débito).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388, CC: “A remissão concedida a um dos codevedores extingue a dívida na parte a ele correspondente; de modo que, ainda reservando o credor a solidariedade contra os outros, já não lhes pode cobrar o débito sem dedução da parte remida”.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Ex. “A” é credor de “B”, “C” e “D”, na quantia de R$90,00. “A” perdoa a dívida em face de “B”. Subsistirá o crédito de R$60,00 em face de “C” e “D”.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348012985"/>
      </p:ext>
    </p:extLst>
  </p:cSld>
  <p:clrMapOvr>
    <a:masterClrMapping/>
  </p:clrMapOvr>
  <p:transition>
    <p:comb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240804"/>
            <a:ext cx="835292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FEPESE – DPE/SC (2012):</a:t>
            </a:r>
          </a:p>
          <a:p>
            <a:pPr algn="just"/>
            <a:r>
              <a:rPr lang="pt-BR" sz="2000" dirty="0" smtClean="0"/>
              <a:t>Sobre </a:t>
            </a:r>
            <a:r>
              <a:rPr lang="pt-BR" sz="2000" dirty="0"/>
              <a:t>o adimplemento e a extinção das obrigações, é </a:t>
            </a:r>
            <a:r>
              <a:rPr lang="pt-BR" sz="2000" b="1" dirty="0"/>
              <a:t>correto </a:t>
            </a:r>
            <a:r>
              <a:rPr lang="pt-BR" sz="2000" dirty="0" smtClean="0"/>
              <a:t>afirmar: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a) Quando </a:t>
            </a:r>
            <a:r>
              <a:rPr lang="pt-BR" sz="2000" dirty="0"/>
              <a:t>o pagamento for em quotas periódicas, a quitação da última não estabelece presunção de estarem solvidas as anteriores.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b) A </a:t>
            </a:r>
            <a:r>
              <a:rPr lang="pt-BR" sz="2000" dirty="0"/>
              <a:t>confusão operada na pessoa do credor ou devedor solidário só extingue a obrigação até a concorrência da respectiva parte no crédito, ou na dívida, subsistindo quanto ao mais a solidariedade.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c) Efetuar </a:t>
            </a:r>
            <a:r>
              <a:rPr lang="pt-BR" sz="2000" dirty="0"/>
              <a:t>- se - á o pagamento no domicílio do credor, salvo se as partes convencionarem diversamente, ou se o contrário resultar da lei, da natureza da obrigação ou das circunstâncias.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d) O </a:t>
            </a:r>
            <a:r>
              <a:rPr lang="pt-BR" sz="2000" dirty="0"/>
              <a:t>terceiro não interessado, que paga a dívida em seu próprio nome, tem direito a reembolsar - se do que pagar e se sub - roga nos direitos do credor.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e) Na </a:t>
            </a:r>
            <a:r>
              <a:rPr lang="pt-BR" sz="2000" dirty="0"/>
              <a:t>consignação em pagamento, enquanto o credor não declarar que aceita o depósito, ou não o impugnar, não poderá o devedor requerer o levantamento</a:t>
            </a:r>
            <a:r>
              <a:rPr lang="pt-BR" sz="2000" dirty="0" smtClean="0"/>
              <a:t>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283997797"/>
      </p:ext>
    </p:extLst>
  </p:cSld>
  <p:clrMapOvr>
    <a:masterClrMapping/>
  </p:clrMapOvr>
  <p:transition>
    <p:comb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32656"/>
            <a:ext cx="8352928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C000"/>
                </a:solidFill>
              </a:rPr>
              <a:t>FEPESE – DPE/SC (2012):</a:t>
            </a:r>
          </a:p>
          <a:p>
            <a:pPr algn="just"/>
            <a:r>
              <a:rPr lang="pt-BR" sz="2000" dirty="0"/>
              <a:t>Sobre o adimplemento e a extinção das obrigações, é </a:t>
            </a:r>
            <a:r>
              <a:rPr lang="pt-BR" sz="2000" b="1" dirty="0"/>
              <a:t>correto </a:t>
            </a:r>
            <a:r>
              <a:rPr lang="pt-BR" sz="2000" dirty="0" err="1"/>
              <a:t>afrmar</a:t>
            </a:r>
            <a:r>
              <a:rPr lang="pt-BR" sz="2000" dirty="0"/>
              <a:t>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a) Quando o pagamento for em quotas periódicas, a quitação da última não estabelece presunção de estarem solvidas as anteriores.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b) A confusão operada na pessoa do credor ou devedor solidário só extingue a obrigação até a concorrência da respectiva parte no crédito, ou na dívida, subsistindo quanto ao mais a solidariedade.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c) Efetuar - se - á o pagamento no domicílio do credor, salvo se as partes convencionarem diversamente, ou se o contrário resultar da lei, da natureza da obrigação ou das circunstâncias.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d) O terceiro não interessado, que paga a dívida em seu próprio nome, tem direito a reembolsar - se do que pagar e se sub - roga nos direitos do credor.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e) Na consignação em pagamento, enquanto o credor não declarar que aceita o depósito, ou não o impugnar, não poderá o devedor requerer o levantamento.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461996260"/>
      </p:ext>
    </p:extLst>
  </p:cSld>
  <p:clrMapOvr>
    <a:masterClrMapping/>
  </p:clrMapOvr>
  <p:transition>
    <p:comb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32656"/>
            <a:ext cx="8208912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FCC – DPE/SP (2006):</a:t>
            </a:r>
          </a:p>
          <a:p>
            <a:pPr algn="just"/>
            <a:endParaRPr lang="pt-BR" sz="2000" b="1" dirty="0" smtClean="0"/>
          </a:p>
          <a:p>
            <a:pPr algn="just"/>
            <a:r>
              <a:rPr lang="pt-BR" sz="2000" dirty="0" smtClean="0"/>
              <a:t>Em </a:t>
            </a:r>
            <a:r>
              <a:rPr lang="pt-BR" sz="2000" dirty="0"/>
              <a:t>matéria de obrigações, é correto </a:t>
            </a:r>
            <a:r>
              <a:rPr lang="pt-BR" sz="2000" dirty="0" smtClean="0"/>
              <a:t>afirmar:</a:t>
            </a:r>
            <a:r>
              <a:rPr lang="pt-BR" sz="2000" dirty="0"/>
              <a:t>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a) A </a:t>
            </a:r>
            <a:r>
              <a:rPr lang="pt-BR" sz="2000" dirty="0"/>
              <a:t>obrigação de resultado é aquela em que o devedor se obriga a usar de prudência e diligência normais na prestação de certo serviço para atingir um </a:t>
            </a:r>
            <a:r>
              <a:rPr lang="pt-BR" sz="2000" dirty="0" smtClean="0"/>
              <a:t>resultado.</a:t>
            </a:r>
            <a:r>
              <a:rPr lang="pt-BR" sz="2000" dirty="0"/>
              <a:t>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b) A </a:t>
            </a:r>
            <a:r>
              <a:rPr lang="pt-BR" sz="2000" dirty="0"/>
              <a:t>obrigação assumida pelo transportador é de meio, enquanto que a do mecânico, que se obriga a consertar um veículo, é de resultado.</a:t>
            </a:r>
            <a:br>
              <a:rPr lang="pt-BR" sz="2000" dirty="0"/>
            </a:br>
            <a:endParaRPr lang="pt-BR" sz="2000" dirty="0"/>
          </a:p>
          <a:p>
            <a:pPr algn="just"/>
            <a:r>
              <a:rPr lang="pt-BR" sz="2000" dirty="0" smtClean="0"/>
              <a:t>c) Se </a:t>
            </a:r>
            <a:r>
              <a:rPr lang="pt-BR" sz="2000" dirty="0"/>
              <a:t>um dos devedores solidários falecer deixando herdeiros, nenhum destes será obrigado a pagar senão a quota que corresponder ao seu quinhão, em qualquer </a:t>
            </a:r>
            <a:r>
              <a:rPr lang="pt-BR" sz="2000" dirty="0" smtClean="0"/>
              <a:t>situação.</a:t>
            </a:r>
            <a:endParaRPr lang="pt-BR" sz="2000" dirty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d) O </a:t>
            </a:r>
            <a:r>
              <a:rPr lang="pt-BR" sz="2000" dirty="0"/>
              <a:t>pagamento efetuado a um credor putativo é válido quando há boa-fé do devedor e o erro é </a:t>
            </a:r>
            <a:r>
              <a:rPr lang="pt-BR" sz="2000" dirty="0" smtClean="0"/>
              <a:t>escusável.</a:t>
            </a:r>
            <a:endParaRPr lang="pt-BR" sz="2000" dirty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e) A </a:t>
            </a:r>
            <a:r>
              <a:rPr lang="pt-BR" sz="2000" dirty="0"/>
              <a:t>remissão da dívida dada a um dos credores solidários favorecerá aos demais devedores, que também serão perdoados.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278587419"/>
      </p:ext>
    </p:extLst>
  </p:cSld>
  <p:clrMapOvr>
    <a:masterClrMapping/>
  </p:clrMapOvr>
  <p:transition>
    <p:comb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04664"/>
            <a:ext cx="806489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C000"/>
                </a:solidFill>
              </a:rPr>
              <a:t>FCC – DPE/SP (2006):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/>
              <a:t>Em matéria de obrigações, é correto afirmar: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a) A obrigação de resultado é aquela em que o devedor se obriga a usar de prudência e diligência normais na prestação de certo serviço para atingir um resultado.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b) A obrigação assumida pelo transportador é de meio, enquanto que a do mecânico, que se obriga a consertar um veículo, é de resultado.</a:t>
            </a:r>
            <a:br>
              <a:rPr lang="pt-BR" sz="2000" dirty="0"/>
            </a:br>
            <a:endParaRPr lang="pt-BR" sz="2000" dirty="0"/>
          </a:p>
          <a:p>
            <a:pPr algn="just"/>
            <a:r>
              <a:rPr lang="pt-BR" sz="2000" dirty="0"/>
              <a:t>c) Se um dos devedores solidários falecer deixando herdeiros, nenhum destes será obrigado a pagar senão a quota que corresponder ao seu quinhão, em qualquer situação.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d) O pagamento efetuado a um credor putativo é válido quando há boa-fé do devedor e o erro é escusável.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e) A remissão da dívida dada a um dos credores solidários favorecerá aos demais devedores, que também serão perdoados</a:t>
            </a:r>
            <a:r>
              <a:rPr lang="pt-BR" sz="2000" dirty="0" smtClean="0"/>
              <a:t>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359615316"/>
      </p:ext>
    </p:extLst>
  </p:cSld>
  <p:clrMapOvr>
    <a:masterClrMapping/>
  </p:clrMapOvr>
  <p:transition>
    <p:comb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828092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u="sng" dirty="0" smtClean="0">
                <a:solidFill>
                  <a:srgbClr val="FFC000"/>
                </a:solidFill>
              </a:rPr>
              <a:t>Inadimplemento das obrigações</a:t>
            </a:r>
            <a:endParaRPr lang="pt-BR" sz="2000" dirty="0" smtClean="0">
              <a:solidFill>
                <a:srgbClr val="FFC000"/>
              </a:solidFill>
            </a:endParaRPr>
          </a:p>
          <a:p>
            <a:pPr algn="just"/>
            <a:endParaRPr lang="pt-BR" sz="2000" b="1" u="sng" dirty="0"/>
          </a:p>
          <a:p>
            <a:pPr algn="just"/>
            <a:r>
              <a:rPr lang="pt-BR" sz="2000" dirty="0" smtClean="0"/>
              <a:t>A noção do adimplemento obrigacional passa a ser visto de forma complexa, e o negócio jurídico é modelado, ao longo do seu desenvolvimento, pelo deveres anexos da boa-fé objetiva.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Em decorrência da boa-fé objetiva, as partes passam a ser obrigadas a agir com cooperação, informação e lealdade, antes e durante a contratação, visando ao adimplemento obrigacional.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adimplemento será integral quando satisfeitos os termos contratuais e diante do respeito aos deveres anexos que demandam do vínculo de confiança estabelecido entre os contratantes.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partir do alargamento do conceito de adimplemento, restou também ampliado o conceito de inadimplemento.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Sob a ótica ultrapassada, o inadimplemento obrigacional seria reduzido a apenas duas situações: (a) inadimplemento absoluto, diante da impossibilidade definitiva do cumprimento da obrigação e (b) mora.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549583848"/>
      </p:ext>
    </p:extLst>
  </p:cSld>
  <p:clrMapOvr>
    <a:masterClrMapping/>
  </p:clrMapOvr>
  <p:transition>
    <p:comb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2"/>
            <a:ext cx="835292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A partir da visão moderna, a quebra de um dever anexo ao contrato também gera uma imperfeição no cumprimento da obrigação, e à luz da boa-fé objetiva, foi inserida uma terceira situação que acarretará o inadimplemento da obrigação: </a:t>
            </a:r>
            <a:r>
              <a:rPr lang="pt-BR" sz="2000" b="1" dirty="0" smtClean="0">
                <a:solidFill>
                  <a:srgbClr val="FFC000"/>
                </a:solidFill>
              </a:rPr>
              <a:t>a violação positiva do contrato</a:t>
            </a:r>
            <a:r>
              <a:rPr lang="pt-BR" sz="2000" dirty="0" smtClean="0"/>
              <a:t>.  </a:t>
            </a:r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b="1" u="sng" dirty="0" smtClean="0">
                <a:solidFill>
                  <a:srgbClr val="CCECFF"/>
                </a:solidFill>
              </a:rPr>
              <a:t>Espécies de Inadimplemento</a:t>
            </a:r>
          </a:p>
          <a:p>
            <a:pPr algn="just"/>
            <a:endParaRPr lang="pt-BR" sz="2000" b="1" u="sng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1. Inadimplemento absoluto: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/>
              <a:t>resulta da </a:t>
            </a:r>
            <a:r>
              <a:rPr lang="pt-BR" sz="2000" u="sng" dirty="0" smtClean="0"/>
              <a:t>completa impossibilidade </a:t>
            </a:r>
            <a:r>
              <a:rPr lang="pt-BR" sz="2000" dirty="0" smtClean="0"/>
              <a:t>de cumprimento da obrigação.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Trata-se de situação em que o devedor, </a:t>
            </a:r>
            <a:r>
              <a:rPr lang="pt-BR" sz="2000" u="sng" dirty="0" smtClean="0"/>
              <a:t>culposamente</a:t>
            </a:r>
            <a:r>
              <a:rPr lang="pt-BR" sz="2000" dirty="0" smtClean="0"/>
              <a:t>, falta com a prestação ajustada, devendo, portanto, </a:t>
            </a:r>
            <a:r>
              <a:rPr lang="pt-BR" sz="2000" u="sng" dirty="0" smtClean="0"/>
              <a:t>indenizar os prejuízos causados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Caso o descumprimento decorra de fator externo, por circunstâncias alheias à vontade do devedor, a relação será extinta.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389, CC: “Não cumprida a obrigação, responde o devedor por perdas e danos, mais juros e atualização monetária segundo índices oficiais regularmente estabelecidos e honorários de advogado”. </a:t>
            </a:r>
            <a:endParaRPr lang="pt-BR" sz="2000" dirty="0">
              <a:solidFill>
                <a:srgbClr val="CC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7397149"/>
      </p:ext>
    </p:extLst>
  </p:cSld>
  <p:clrMapOvr>
    <a:masterClrMapping/>
  </p:clrMapOvr>
  <p:transition>
    <p:comb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283942"/>
            <a:ext cx="856636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A intensidade da culpa não afetará a valoração das perdas e danos. É entendimento pacífico que </a:t>
            </a:r>
            <a:r>
              <a:rPr lang="pt-BR" sz="2000" b="1" u="sng" dirty="0" smtClean="0"/>
              <a:t>o valor da indenização será estimado pela extensão do dano</a:t>
            </a:r>
            <a:r>
              <a:rPr lang="pt-BR" sz="2000" dirty="0" smtClean="0"/>
              <a:t> e não pelo grau de culpa do devedor inadimplente.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402, CC: “Salvo as exceções expressamente previstas em lei, as perdas e danos devidas ao credor abrangem, além do que ele efetivamente perdeu, o que razoavelmente, deixou de lucrar”.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O inadimplemento absoluto poderá ser de </a:t>
            </a:r>
            <a:r>
              <a:rPr lang="pt-BR" sz="2000" u="sng" dirty="0" smtClean="0"/>
              <a:t>caráter total ou parcial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inadimplemento absoluto </a:t>
            </a:r>
            <a:r>
              <a:rPr lang="pt-BR" sz="2000" b="1" dirty="0" smtClean="0"/>
              <a:t>total</a:t>
            </a:r>
            <a:r>
              <a:rPr lang="pt-BR" sz="2000" dirty="0" smtClean="0"/>
              <a:t> ocorre quando </a:t>
            </a:r>
            <a:r>
              <a:rPr lang="pt-BR" sz="2000" b="1" dirty="0" smtClean="0"/>
              <a:t>a obrigação é completamente descumprida</a:t>
            </a:r>
            <a:r>
              <a:rPr lang="pt-BR" sz="2000" dirty="0" smtClean="0"/>
              <a:t>, em toda a sua extensão. 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inadimplemento absoluto </a:t>
            </a:r>
            <a:r>
              <a:rPr lang="pt-BR" sz="2000" b="1" dirty="0" smtClean="0"/>
              <a:t>parcial</a:t>
            </a:r>
            <a:r>
              <a:rPr lang="pt-BR" sz="2000" dirty="0" smtClean="0"/>
              <a:t> tem lugar </a:t>
            </a:r>
            <a:r>
              <a:rPr lang="pt-BR" sz="2000" b="1" dirty="0" smtClean="0"/>
              <a:t>quando a prestação é parcialmente entregue, falhando quanto ao restante.</a:t>
            </a:r>
            <a:r>
              <a:rPr lang="pt-BR" sz="2000" dirty="0" smtClean="0"/>
              <a:t>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Exemplo de Gustavo </a:t>
            </a:r>
            <a:r>
              <a:rPr lang="pt-BR" sz="2000" dirty="0" err="1" smtClean="0"/>
              <a:t>Tepedino</a:t>
            </a:r>
            <a:r>
              <a:rPr lang="pt-BR" sz="2000" dirty="0" smtClean="0"/>
              <a:t>: será parcial o inadimplemento absoluto da agência de turismo que promove excursão envolvendo a visita a várias cidades, mas deixa de levar o viajante a uma delas por negligência. Umas das obrigações  previstas acabou por ser descumprida em definitivo.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535679463"/>
      </p:ext>
    </p:extLst>
  </p:cSld>
  <p:clrMapOvr>
    <a:masterClrMapping/>
  </p:clrMapOvr>
  <p:transition>
    <p:comb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302358"/>
            <a:ext cx="853295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u="sng" dirty="0" smtClean="0">
                <a:solidFill>
                  <a:srgbClr val="CCECFF"/>
                </a:solidFill>
              </a:rPr>
              <a:t>Espécies de causas geradoras do inadimplemento absoluto</a:t>
            </a:r>
            <a:r>
              <a:rPr lang="pt-BR" sz="2000" b="1" dirty="0" smtClean="0">
                <a:solidFill>
                  <a:srgbClr val="CCECFF"/>
                </a:solidFill>
              </a:rPr>
              <a:t>: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>
                <a:solidFill>
                  <a:srgbClr val="CCECFF"/>
                </a:solidFill>
              </a:rPr>
              <a:t>I</a:t>
            </a:r>
            <a:r>
              <a:rPr lang="pt-BR" sz="2000" b="1" dirty="0" smtClean="0">
                <a:solidFill>
                  <a:srgbClr val="CCECFF"/>
                </a:solidFill>
              </a:rPr>
              <a:t>) Fato relativo ao </a:t>
            </a:r>
            <a:r>
              <a:rPr lang="pt-BR" sz="2000" b="1" u="sng" dirty="0" smtClean="0">
                <a:solidFill>
                  <a:srgbClr val="CCECFF"/>
                </a:solidFill>
              </a:rPr>
              <a:t>objeto</a:t>
            </a:r>
            <a:r>
              <a:rPr lang="pt-BR" sz="2000" b="1" dirty="0" smtClean="0">
                <a:solidFill>
                  <a:srgbClr val="CCECFF"/>
                </a:solidFill>
              </a:rPr>
              <a:t> da prestação: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/>
              <a:t>o inadimplemento absoluto poderá ser total ou parcial , conforme ocorra o </a:t>
            </a:r>
            <a:r>
              <a:rPr lang="pt-BR" sz="2000" b="1" dirty="0" smtClean="0">
                <a:solidFill>
                  <a:srgbClr val="CCECFF"/>
                </a:solidFill>
              </a:rPr>
              <a:t>perecimento ou deterioração da coisa devida. </a:t>
            </a:r>
          </a:p>
          <a:p>
            <a:pPr algn="just"/>
            <a:endParaRPr lang="pt-BR" sz="2000" b="1" dirty="0" smtClean="0"/>
          </a:p>
          <a:p>
            <a:pPr algn="just"/>
            <a:r>
              <a:rPr lang="pt-BR" sz="2000" dirty="0" smtClean="0"/>
              <a:t>Ex. 1. Impossibilidade da entrega do veículo em razão de sua destruição, por culpa do devedor.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Trata-se, nesse caso, de perda total da prestação. O credor terá direito à indenização.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2. Deterioração do veículo, em razão de acidente, prejudicando seu sistema elétrico.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Nesse caso, abrem-se duas possibilidades para o credor diante do inadimplemento absoluto parcial: a) restituição do valor ou b) receber a coisa avariada + indenização por perdas e danos, em ambos os casos.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*Obrigação de dar coisa incerta antes da individualização: o gênero nunca perece. 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080656619"/>
      </p:ext>
    </p:extLst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04664"/>
            <a:ext cx="849694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Contudo, é possível que as obrigações meramente anuláveis possam ser confirmadas, tratando-se de direitos disponíveis e particulares, inseridos no âmbito da autonomia privada dos contratantes.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celebração de contrato entre uma instituição financeira e um relativamente incapaz, destituído de representante legal. Atingida a maioridade, ela poderá ser ratificada, viabilizando, portanto, a novação.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A obrigação natural pode ser novada?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Obrigação natural é aquela na qual </a:t>
            </a:r>
            <a:r>
              <a:rPr lang="pt-BR" sz="2000" b="1" u="sng" dirty="0" smtClean="0"/>
              <a:t>não recai exigibilidade</a:t>
            </a:r>
            <a:r>
              <a:rPr lang="pt-BR" sz="2000" dirty="0" smtClean="0"/>
              <a:t>. Ex. dívida prescrita, obrigação derivada de dívida de jogo.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Há controvérsia na doutrina, mas prevalece o entendimento pela viabilidade da novação, com fundamento no seguinte dispositivo: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814, §1º, CC: </a:t>
            </a:r>
            <a:r>
              <a:rPr lang="pt-BR" sz="2000" dirty="0">
                <a:solidFill>
                  <a:srgbClr val="CCECFF"/>
                </a:solidFill>
              </a:rPr>
              <a:t>“§1º. Estende-se essa disposição a qualquer contrato que encubra ou envolva reconhecimento, novação ou fiança de dívida de jogo; mas a nulidade resultante não pode ser oposta ao terceiro de boa-fé</a:t>
            </a:r>
            <a:r>
              <a:rPr lang="pt-BR" sz="2000" dirty="0" smtClean="0">
                <a:solidFill>
                  <a:srgbClr val="CCECFF"/>
                </a:solidFill>
              </a:rPr>
              <a:t>”.</a:t>
            </a:r>
            <a:endParaRPr lang="pt-BR" sz="2000" dirty="0">
              <a:solidFill>
                <a:srgbClr val="CC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0312059"/>
      </p:ext>
    </p:extLst>
  </p:cSld>
  <p:clrMapOvr>
    <a:masterClrMapping/>
  </p:clrMapOvr>
  <p:transition>
    <p:comb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476672"/>
            <a:ext cx="871296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II) </a:t>
            </a:r>
            <a:r>
              <a:rPr lang="pt-BR" sz="2000" b="1" dirty="0">
                <a:solidFill>
                  <a:srgbClr val="CCECFF"/>
                </a:solidFill>
              </a:rPr>
              <a:t>Fato relativo ao </a:t>
            </a:r>
            <a:r>
              <a:rPr lang="pt-BR" sz="2000" b="1" u="sng" dirty="0" smtClean="0">
                <a:solidFill>
                  <a:srgbClr val="CCECFF"/>
                </a:solidFill>
              </a:rPr>
              <a:t>interesse do credor</a:t>
            </a:r>
          </a:p>
          <a:p>
            <a:pPr algn="just"/>
            <a:endParaRPr lang="pt-BR" sz="2000" b="1" u="sng" dirty="0"/>
          </a:p>
          <a:p>
            <a:pPr algn="just"/>
            <a:r>
              <a:rPr lang="pt-BR" sz="2000" dirty="0" smtClean="0"/>
              <a:t>O inadimplemento absoluto pode </a:t>
            </a:r>
            <a:r>
              <a:rPr lang="pt-BR" sz="2000" u="sng" dirty="0" smtClean="0"/>
              <a:t>derivar da ausência de interesse do credor em receber a prestação</a:t>
            </a:r>
            <a:r>
              <a:rPr lang="pt-BR" sz="2000" dirty="0" smtClean="0"/>
              <a:t>, pois </a:t>
            </a:r>
            <a:r>
              <a:rPr lang="pt-BR" sz="2000" u="sng" dirty="0" smtClean="0"/>
              <a:t>o atraso fez com que se tornasse inútil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princípio, o atraso no cumprimento da prestação propicia a situação de mora, passível de purga pelo devedor. Porém, a depender do caso concreto, não será mais útil ao credor receber uma prestação tardia. Nesse caso, a mora converte-se em inadimplemento absoluto.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confeiteiro não conseguiu entregar o bolo de aniversário até a data da festa. 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viabilidade da prestação deve ser </a:t>
            </a:r>
            <a:r>
              <a:rPr lang="pt-BR" sz="2000" u="sng" dirty="0" smtClean="0"/>
              <a:t>aferida a partir do interesse econômico do credor em receber, e não do devedor em prestar</a:t>
            </a:r>
            <a:r>
              <a:rPr lang="pt-BR" sz="2000" dirty="0" smtClean="0"/>
              <a:t>. Contudo, tal faculdade deve ser mitigada, sob pena de corresponder a mero arbítrio do devedor.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Portanto, caso o devedor deseje pagar e a prestação ainda se revele objetivamente viável ao credor, deverá este aceitá-la, afinal o adimplemento é um direito subjetivo do devedor. </a:t>
            </a:r>
          </a:p>
        </p:txBody>
      </p:sp>
    </p:spTree>
    <p:extLst>
      <p:ext uri="{BB962C8B-B14F-4D97-AF65-F5344CB8AC3E}">
        <p14:creationId xmlns:p14="http://schemas.microsoft.com/office/powerpoint/2010/main" xmlns="" val="2686012454"/>
      </p:ext>
    </p:extLst>
  </p:cSld>
  <p:clrMapOvr>
    <a:masterClrMapping/>
  </p:clrMapOvr>
  <p:transition>
    <p:comb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260648"/>
            <a:ext cx="864096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Na mora, o prazo avençado pelas partes é um </a:t>
            </a:r>
            <a:r>
              <a:rPr lang="pt-BR" sz="2000" b="1" dirty="0" smtClean="0"/>
              <a:t>termo acidental</a:t>
            </a:r>
            <a:r>
              <a:rPr lang="pt-BR" sz="2000" dirty="0" smtClean="0"/>
              <a:t>, ou seja, ultrapassada a data, ainda será possível cumprir a obrigação, já que a mora pode ser purgada.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No inadimplemento absoluto há um </a:t>
            </a:r>
            <a:r>
              <a:rPr lang="pt-BR" sz="2000" b="1" dirty="0" smtClean="0"/>
              <a:t>termo essencial</a:t>
            </a:r>
            <a:r>
              <a:rPr lang="pt-BR" sz="2000" dirty="0" smtClean="0"/>
              <a:t>, pois a data convencionada é fatal, inadmitindo prorrogação, sob pena da perda do interesse.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Nas </a:t>
            </a:r>
            <a:r>
              <a:rPr lang="pt-BR" sz="2000" b="1" u="sng" dirty="0" smtClean="0"/>
              <a:t>obrigações negativas (prestação de um não fazer)</a:t>
            </a:r>
            <a:r>
              <a:rPr lang="pt-BR" sz="2000" dirty="0" smtClean="0"/>
              <a:t> todas as hipóteses de descumprimento serão casos de </a:t>
            </a:r>
            <a:r>
              <a:rPr lang="pt-BR" sz="2000" b="1" dirty="0" smtClean="0"/>
              <a:t>inadimplemento absoluto</a:t>
            </a:r>
            <a:r>
              <a:rPr lang="pt-BR" sz="2000" dirty="0" smtClean="0"/>
              <a:t>, uma vez que o devedor é havido por inadimplente desde o dia que executou o ato de que se devia abster (art. 390, CC).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III) </a:t>
            </a:r>
            <a:r>
              <a:rPr lang="pt-BR" sz="2000" b="1" u="sng" dirty="0" smtClean="0">
                <a:solidFill>
                  <a:srgbClr val="CCECFF"/>
                </a:solidFill>
              </a:rPr>
              <a:t>Caso fortuito ou força maior</a:t>
            </a:r>
            <a:endParaRPr lang="pt-BR" sz="2000" u="sng" dirty="0" smtClean="0">
              <a:solidFill>
                <a:srgbClr val="CCECFF"/>
              </a:solidFill>
            </a:endParaRP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393, CC: “O devedor não responde pelos prejuízos resultantes de caso fortuito ou força maior, se expressamente não se houver por eles responsabilizado”.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Quando se trata de acontecimento que escapa à diligência, estranho à vontade do devedor da obrigação.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935926129"/>
      </p:ext>
    </p:extLst>
  </p:cSld>
  <p:clrMapOvr>
    <a:masterClrMapping/>
  </p:clrMapOvr>
  <p:transition>
    <p:comb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2493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Tratando-se de inexecução involuntária (caso fortuito ou força maior), será caracterizada a </a:t>
            </a:r>
            <a:r>
              <a:rPr lang="pt-BR" sz="2000" b="1" dirty="0" smtClean="0"/>
              <a:t>impossibilidade da prestação</a:t>
            </a:r>
            <a:r>
              <a:rPr lang="pt-BR" sz="2000" dirty="0" smtClean="0"/>
              <a:t>, não incorrendo o devedor em inadimplemento absoluto. Neste caso, a obrigação será resolvida, sem indenização.</a:t>
            </a:r>
            <a:r>
              <a:rPr lang="pt-BR" dirty="0" smtClean="0"/>
              <a:t> </a:t>
            </a:r>
          </a:p>
          <a:p>
            <a:pPr algn="just"/>
            <a:endParaRPr lang="pt-BR" dirty="0"/>
          </a:p>
          <a:p>
            <a:pPr algn="just"/>
            <a:r>
              <a:rPr lang="pt-BR" sz="2000" dirty="0" smtClean="0"/>
              <a:t>Todavia, em certas situações, </a:t>
            </a:r>
            <a:r>
              <a:rPr lang="pt-BR" sz="2000" b="1" dirty="0" smtClean="0"/>
              <a:t>o fortuito não será óbice à responsabilidade do devedor: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a) Autonomia privada: cláusula contratual poderá prever que o devedor cumprirá a prestação, ainda que o resultado tenha sido produzido pelo fortuito.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b) Ocorrência do fortuito na constância da mora (art. 399, CC).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c) Fortuito interno ligado aos riscos da atividade profissional.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Enunciado 442, V Jornada: “O caso fortuito e a força maior somente serão considerados como excludentes da responsabilidade civil quando o fato gerador do dano não for conexo à atividade desenvolvida”. </a:t>
            </a:r>
            <a:endParaRPr lang="pt-BR" sz="2000" dirty="0">
              <a:solidFill>
                <a:srgbClr val="CC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3531655"/>
      </p:ext>
    </p:extLst>
  </p:cSld>
  <p:clrMapOvr>
    <a:masterClrMapping/>
  </p:clrMapOvr>
  <p:transition>
    <p:comb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2"/>
            <a:ext cx="828092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Resolução da obrigação pelo inadimplemento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A </a:t>
            </a:r>
            <a:r>
              <a:rPr lang="pt-BR" sz="2000" u="sng" dirty="0" smtClean="0"/>
              <a:t>resolução é a desconstituição da relação obrigacional</a:t>
            </a:r>
            <a:r>
              <a:rPr lang="pt-BR" sz="2000" dirty="0" smtClean="0"/>
              <a:t>, em virtude de fatos posteriores à contratação, normalmente, derivados do inadimplemento.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Verificado o inadimplemento, a parte lesada buscará a resolução judicial.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475, CC: “A parte lesada pelo inadimplemento pode pedir a resolução do contrato, se não preferir exigir-lhe o cumprimento, cabendo, em qualquer dos casos, indenização por perdas e danos”.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sistema processual contemporâneo é direcionado pelo princípio da efetividade. Então, a parte lesada não deverá, necessariamente, contentar-se com a resolução da obrigação. Trata-se de direito </a:t>
            </a:r>
            <a:r>
              <a:rPr lang="pt-BR" sz="2000" dirty="0" err="1" smtClean="0"/>
              <a:t>potestativo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Poderá o credor entender que a prestação ainda lhe é útil, assim, poderá pleitear as tutelas específicas do direito.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008048518"/>
      </p:ext>
    </p:extLst>
  </p:cSld>
  <p:clrMapOvr>
    <a:masterClrMapping/>
  </p:clrMapOvr>
  <p:transition>
    <p:comb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2"/>
            <a:ext cx="842493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Diante do inadimplemento mínimo, é possível questionar a faculdade do exercício do direito </a:t>
            </a:r>
            <a:r>
              <a:rPr lang="pt-BR" sz="2000" dirty="0" err="1" smtClean="0"/>
              <a:t>potestativo</a:t>
            </a:r>
            <a:r>
              <a:rPr lang="pt-BR" sz="2000" dirty="0" smtClean="0"/>
              <a:t> à resolução contratual pelo credor diante do </a:t>
            </a:r>
            <a:r>
              <a:rPr lang="pt-BR" sz="2000" b="1" dirty="0" smtClean="0"/>
              <a:t>cumprimento substancial do contrato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Enunciado 361, Jornada: “O </a:t>
            </a:r>
            <a:r>
              <a:rPr lang="pt-BR" sz="2000" b="1" dirty="0" smtClean="0">
                <a:solidFill>
                  <a:srgbClr val="CCECFF"/>
                </a:solidFill>
              </a:rPr>
              <a:t>adimplemento substancial </a:t>
            </a:r>
            <a:r>
              <a:rPr lang="pt-BR" sz="2000" dirty="0" smtClean="0">
                <a:solidFill>
                  <a:srgbClr val="CCECFF"/>
                </a:solidFill>
              </a:rPr>
              <a:t>decorre dos princípios gerais contratuais, de modo a fazer preponderar </a:t>
            </a:r>
            <a:r>
              <a:rPr lang="pt-BR" sz="2000" b="1" dirty="0" smtClean="0">
                <a:solidFill>
                  <a:srgbClr val="CCECFF"/>
                </a:solidFill>
              </a:rPr>
              <a:t>a função social do contrato e o princípio da boa-fé objetiva</a:t>
            </a:r>
            <a:r>
              <a:rPr lang="pt-BR" sz="2000" dirty="0" smtClean="0">
                <a:solidFill>
                  <a:srgbClr val="CCECFF"/>
                </a:solidFill>
              </a:rPr>
              <a:t>, balizando a aplicação do art. 475, CC”.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À luz do princípio da boa-fé e da proporcionalidade, o desfazimento do contrato pode impor um sacrifício excessivo a uma das partes. Diante do adimplemento substancial, soa mais razoável que o credor demande a tutela adequada à percepção da prestação faltante, em detrimento da resolução contratual. 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Enunciado 371, Jornada: “A mora do segurado, </a:t>
            </a:r>
            <a:r>
              <a:rPr lang="pt-BR" sz="2000" b="1" dirty="0" smtClean="0">
                <a:solidFill>
                  <a:srgbClr val="CCECFF"/>
                </a:solidFill>
              </a:rPr>
              <a:t>sendo de escassa importância</a:t>
            </a:r>
            <a:r>
              <a:rPr lang="pt-BR" sz="2000" dirty="0" smtClean="0">
                <a:solidFill>
                  <a:srgbClr val="CCECFF"/>
                </a:solidFill>
              </a:rPr>
              <a:t>, </a:t>
            </a:r>
            <a:r>
              <a:rPr lang="pt-BR" sz="2000" u="sng" dirty="0" smtClean="0">
                <a:solidFill>
                  <a:srgbClr val="CCECFF"/>
                </a:solidFill>
              </a:rPr>
              <a:t>não autoriza a resolução</a:t>
            </a:r>
            <a:r>
              <a:rPr lang="pt-BR" sz="2000" dirty="0" smtClean="0">
                <a:solidFill>
                  <a:srgbClr val="CCECFF"/>
                </a:solidFill>
              </a:rPr>
              <a:t> do contrato por atentar ao princípio da boa-fé objetiva”. 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710060485"/>
      </p:ext>
    </p:extLst>
  </p:cSld>
  <p:clrMapOvr>
    <a:masterClrMapping/>
  </p:clrMapOvr>
  <p:transition>
    <p:comb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4664"/>
            <a:ext cx="820891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“Trata-se </a:t>
            </a:r>
            <a:r>
              <a:rPr lang="pt-BR" sz="2000" dirty="0"/>
              <a:t>de </a:t>
            </a:r>
            <a:r>
              <a:rPr lang="pt-BR" sz="2000" dirty="0" err="1"/>
              <a:t>REsp</a:t>
            </a:r>
            <a:r>
              <a:rPr lang="pt-BR" sz="2000" dirty="0"/>
              <a:t> oriundo de ação de reintegração de posse ajuizada pela ora recorrente em desfavor do ora recorrido por inadimplemento de contrato de arrendamento mercantil (</a:t>
            </a:r>
            <a:r>
              <a:rPr lang="pt-BR" sz="2000" i="1" dirty="0"/>
              <a:t>leasing</a:t>
            </a:r>
            <a:r>
              <a:rPr lang="pt-BR" sz="2000" dirty="0"/>
              <a:t>). A Turma, ao prosseguir o julgamento, por maioria, entendeu, entre outras questões, que, diante do substancial adimplemento do contrato, ou seja, </a:t>
            </a:r>
            <a:r>
              <a:rPr lang="pt-BR" sz="2000" dirty="0">
                <a:solidFill>
                  <a:srgbClr val="FFC000"/>
                </a:solidFill>
              </a:rPr>
              <a:t>foram pagas 31 das 36 prestações, mostra-se desproporcional a pretendida reintegração de posse e contraria princípios basilares do Direito Civil, como a função social do contrato e a boa-fé objetiva</a:t>
            </a:r>
            <a:r>
              <a:rPr lang="pt-BR" sz="2000" dirty="0"/>
              <a:t>. Consignou-se que a regra que permite tal reintegração em caso de mora do devedor e consequentemente, a resolução do contrato, no caso, deve sucumbir diante dos aludidos princípios. Observou-se que o meio de realização do crédito pelo qual optou a instituição financeira recorrente não se mostra consentâneo com a extensão do inadimplemento nem com o CC/2002. </a:t>
            </a:r>
            <a:r>
              <a:rPr lang="pt-BR" sz="2000" dirty="0">
                <a:solidFill>
                  <a:srgbClr val="FFC000"/>
                </a:solidFill>
              </a:rPr>
              <a:t>Ressaltou-se, ainda, que o recorrido pode, certamente, valer-se de meios menos gravosos e proporcionalmente mais adequados à persecução do crédito remanescente</a:t>
            </a:r>
            <a:r>
              <a:rPr lang="pt-BR" sz="2000" dirty="0"/>
              <a:t>, por exemplo, a execução do </a:t>
            </a:r>
            <a:r>
              <a:rPr lang="pt-BR" sz="2000" dirty="0" smtClean="0"/>
              <a:t>título”. </a:t>
            </a:r>
            <a:r>
              <a:rPr lang="pt-BR" sz="2000" dirty="0"/>
              <a:t>Precedentes citados: </a:t>
            </a:r>
            <a:r>
              <a:rPr lang="pt-BR" sz="2000" dirty="0" err="1"/>
              <a:t>REsp</a:t>
            </a:r>
            <a:r>
              <a:rPr lang="pt-BR" sz="2000" dirty="0"/>
              <a:t> 272.739-MG, DJ 2/4/2001; </a:t>
            </a:r>
            <a:r>
              <a:rPr lang="pt-BR" sz="2000" dirty="0" err="1"/>
              <a:t>REsp</a:t>
            </a:r>
            <a:r>
              <a:rPr lang="pt-BR" sz="2000" dirty="0"/>
              <a:t> 469.577-SC, DJ 5/5/2003, e </a:t>
            </a:r>
            <a:r>
              <a:rPr lang="pt-BR" sz="2000" dirty="0" err="1"/>
              <a:t>REsp</a:t>
            </a:r>
            <a:r>
              <a:rPr lang="pt-BR" sz="2000" dirty="0"/>
              <a:t> 914.087-RJ, DJ 29/10/2007. </a:t>
            </a:r>
            <a:r>
              <a:rPr lang="pt-BR" sz="2000" dirty="0" err="1">
                <a:hlinkClick r:id="rId2"/>
              </a:rPr>
              <a:t>REsp</a:t>
            </a:r>
            <a:r>
              <a:rPr lang="pt-BR" sz="2000" dirty="0">
                <a:hlinkClick r:id="rId2"/>
              </a:rPr>
              <a:t> 1.051.270-RS</a:t>
            </a:r>
            <a:r>
              <a:rPr lang="pt-BR" sz="2000" dirty="0"/>
              <a:t>, Rel. Min. </a:t>
            </a:r>
            <a:r>
              <a:rPr lang="pt-BR" sz="2000" dirty="0" err="1"/>
              <a:t>Luis</a:t>
            </a:r>
            <a:r>
              <a:rPr lang="pt-BR" sz="2000" dirty="0"/>
              <a:t> Felipe Salomão, julgado em 4/8/2011.</a:t>
            </a:r>
          </a:p>
        </p:txBody>
      </p:sp>
    </p:spTree>
    <p:extLst>
      <p:ext uri="{BB962C8B-B14F-4D97-AF65-F5344CB8AC3E}">
        <p14:creationId xmlns:p14="http://schemas.microsoft.com/office/powerpoint/2010/main" xmlns="" val="3450552018"/>
      </p:ext>
    </p:extLst>
  </p:cSld>
  <p:clrMapOvr>
    <a:masterClrMapping/>
  </p:clrMapOvr>
  <p:transition>
    <p:comb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2"/>
            <a:ext cx="83529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2. Mora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A mora pode ser caracterizada como o </a:t>
            </a:r>
            <a:r>
              <a:rPr lang="pt-BR" sz="2000" b="1" dirty="0" smtClean="0">
                <a:solidFill>
                  <a:srgbClr val="CCECFF"/>
                </a:solidFill>
              </a:rPr>
              <a:t>imperfeito cumprimento de uma obrigação</a:t>
            </a:r>
            <a:r>
              <a:rPr lang="pt-BR" sz="2000" dirty="0" smtClean="0"/>
              <a:t>, seja pelo devedor ou credor. Contudo, em que pese a falha, a obrigação ainda pode ser cumprida de maneira proveitosa.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mora não decorre apenas pelo pagamento extemporâneo pelo devedor ou pela recusa injustificada do credor. Ela também será caracterizada diante da </a:t>
            </a:r>
            <a:r>
              <a:rPr lang="pt-BR" sz="2000" b="1" dirty="0" smtClean="0"/>
              <a:t>falha no tocante ao lugar ou à forma previamente estabelecidos</a:t>
            </a:r>
            <a:r>
              <a:rPr lang="pt-BR" sz="2000" dirty="0" smtClean="0"/>
              <a:t>. Portanto, o termo “mora” não equivale restritivamente ao conceito de “atraso”, “demora”.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Da imperfeição culposa no pagamento decorre o </a:t>
            </a:r>
            <a:r>
              <a:rPr lang="pt-BR" sz="2000" b="1" dirty="0" smtClean="0"/>
              <a:t>inadimplemento relativo</a:t>
            </a:r>
            <a:r>
              <a:rPr lang="pt-BR" sz="2000" dirty="0" smtClean="0"/>
              <a:t> em solver a obrigação.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o pagamento deveria ser realizado no domicílio do credor, contudo, o devedor aguardou a vinda do credor para a realização do pagamento em local diverso ao pactuado.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936092188"/>
      </p:ext>
    </p:extLst>
  </p:cSld>
  <p:clrMapOvr>
    <a:masterClrMapping/>
  </p:clrMapOvr>
  <p:transition>
    <p:comb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260648"/>
            <a:ext cx="835292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romanUcParenR"/>
            </a:pPr>
            <a:r>
              <a:rPr lang="pt-BR" sz="2000" b="1" dirty="0" smtClean="0">
                <a:solidFill>
                  <a:srgbClr val="CCECFF"/>
                </a:solidFill>
              </a:rPr>
              <a:t>Mora do devedor</a:t>
            </a:r>
          </a:p>
          <a:p>
            <a:pPr marL="514350" indent="-514350" algn="just">
              <a:buAutoNum type="romanUcParenR"/>
            </a:pPr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Gerada pelo </a:t>
            </a:r>
            <a:r>
              <a:rPr lang="pt-BR" sz="2000" u="sng" dirty="0" smtClean="0"/>
              <a:t>descumprimento da obrigação imputável ao devedor, mas que permanece útil ao credor</a:t>
            </a:r>
            <a:r>
              <a:rPr lang="pt-BR" sz="2000" dirty="0" smtClean="0"/>
              <a:t>. Para a sua configuração, requer-se o preenchimento de </a:t>
            </a:r>
            <a:r>
              <a:rPr lang="pt-BR" sz="2000" b="1" dirty="0" smtClean="0"/>
              <a:t>dois requisitos</a:t>
            </a:r>
            <a:r>
              <a:rPr lang="pt-BR" sz="2000" dirty="0" smtClean="0"/>
              <a:t>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a) </a:t>
            </a:r>
            <a:r>
              <a:rPr lang="pt-BR" sz="2000" u="sng" dirty="0" smtClean="0"/>
              <a:t>Imperfeição no cumprimento da obrigação</a:t>
            </a:r>
            <a:r>
              <a:rPr lang="pt-BR" sz="2000" dirty="0"/>
              <a:t> </a:t>
            </a:r>
            <a:r>
              <a:rPr lang="pt-BR" sz="2000" dirty="0" smtClean="0"/>
              <a:t>(elemento objetivo): está vinculado à ideia de tempo, lugar e forma. A mora configura-se quando há exigibilidade imediata da prestação. A dívida é líquida e certa, com objeto determinado e individualizado.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b) </a:t>
            </a:r>
            <a:r>
              <a:rPr lang="pt-BR" sz="2000" u="sng" dirty="0" smtClean="0"/>
              <a:t>Culpa do devedor</a:t>
            </a:r>
            <a:r>
              <a:rPr lang="pt-BR" sz="2000" dirty="0" smtClean="0"/>
              <a:t> (elemento subjetivo): quando o atraso no cumprimento da obrigação decorre de inobservância do dever de cuidado.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396, CC: “Não havendo fato ou omissão imputável ao devedor, não incorre este em mora”.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Inversão do ônus probatório: cabe ao devedor demonstrar que agiu com diligência para afastar a imputação da culpa (presumida).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840043759"/>
      </p:ext>
    </p:extLst>
  </p:cSld>
  <p:clrMapOvr>
    <a:masterClrMapping/>
  </p:clrMapOvr>
  <p:transition>
    <p:comb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2"/>
            <a:ext cx="82809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Enunciado 548, Jornada: “Caracterizada a violação do dever contratual, incumbe ao devedor o ônus de demonstrar que o fato causador do dano não lhe pode ser imputado”.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Se o atraso foi involuntário, decorrente de </a:t>
            </a:r>
            <a:r>
              <a:rPr lang="pt-BR" sz="2000" b="1" u="sng" dirty="0" smtClean="0"/>
              <a:t>fato causado por terceiro </a:t>
            </a:r>
            <a:r>
              <a:rPr lang="pt-BR" sz="2000" dirty="0" smtClean="0"/>
              <a:t>(ex. seu veículo é atingido por outro em que o motorista está embriagado) ou por </a:t>
            </a:r>
            <a:r>
              <a:rPr lang="pt-BR" sz="2000" b="1" u="sng" dirty="0" smtClean="0"/>
              <a:t>fato da natureza </a:t>
            </a:r>
            <a:r>
              <a:rPr lang="pt-BR" sz="2000" dirty="0" smtClean="0"/>
              <a:t>(ex. catástrofe que bloqueia a via de acesso), não se cogita a mora do devedor.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À luz da visão contemporânea do direito das obrigações, </a:t>
            </a:r>
            <a:r>
              <a:rPr lang="pt-BR" sz="2000" b="1" dirty="0" smtClean="0"/>
              <a:t>é possível afastar a mora do devedor diante de eventual onerosidade excessiva, em virtude de cobrança abusiva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Enunciado 354, Jornadas: “A cobrança de encargos e parcelas indevidas ou abusivas impede a caracterização da mora do devedor”. 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335880034"/>
      </p:ext>
    </p:extLst>
  </p:cSld>
  <p:clrMapOvr>
    <a:masterClrMapping/>
  </p:clrMapOvr>
  <p:transition>
    <p:comb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820891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Efeitos da mora do devedor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Dois possíveis efeitos: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(i) Responsabilização pelo atraso no cumprimento, mediante </a:t>
            </a:r>
            <a:r>
              <a:rPr lang="pt-BR" sz="2000" u="sng" dirty="0" smtClean="0"/>
              <a:t>o dever de indenizar os prejuízos decorrentes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395, CC: “Responde o devedor pelos prejuízos a que sua mora der causa, mais juros, atualização dos valores monetários, segundo os índices oficiais regularmente estabelecidos, e honorários de advogado”.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(</a:t>
            </a:r>
            <a:r>
              <a:rPr lang="pt-BR" sz="2000" dirty="0" err="1" smtClean="0"/>
              <a:t>ii</a:t>
            </a:r>
            <a:r>
              <a:rPr lang="pt-BR" sz="2000" dirty="0" smtClean="0"/>
              <a:t>) Dever de </a:t>
            </a:r>
            <a:r>
              <a:rPr lang="pt-BR" sz="2000" u="sng" dirty="0" smtClean="0"/>
              <a:t>responder pela impossibilidade da prestação</a:t>
            </a:r>
            <a:r>
              <a:rPr lang="pt-BR" sz="2000" dirty="0" smtClean="0"/>
              <a:t>, mesmo que resultante de caso fortuito ou força maior.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399, CC: “</a:t>
            </a:r>
            <a:r>
              <a:rPr lang="pt-BR" sz="2000" u="sng" dirty="0" smtClean="0">
                <a:solidFill>
                  <a:srgbClr val="CCECFF"/>
                </a:solidFill>
              </a:rPr>
              <a:t>O devedor em mora responde pela impossibilidade da prestação, embora essa impossibilidade resulte de caso fortuito ou força maior, se estes ocorrerem durante o atraso</a:t>
            </a:r>
            <a:r>
              <a:rPr lang="pt-BR" sz="2000" dirty="0" smtClean="0">
                <a:solidFill>
                  <a:srgbClr val="CCECFF"/>
                </a:solidFill>
              </a:rPr>
              <a:t>; salvo se provar isenção de culpa, ou que o dano sobreviria ainda quando a obrigação fosse oportunamente desempenhada”.  </a:t>
            </a:r>
          </a:p>
        </p:txBody>
      </p:sp>
    </p:spTree>
    <p:extLst>
      <p:ext uri="{BB962C8B-B14F-4D97-AF65-F5344CB8AC3E}">
        <p14:creationId xmlns:p14="http://schemas.microsoft.com/office/powerpoint/2010/main" xmlns="" val="3723671158"/>
      </p:ext>
    </p:extLst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02359"/>
            <a:ext cx="84249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b) </a:t>
            </a:r>
            <a:r>
              <a:rPr lang="pt-BR" sz="2000" u="sng" dirty="0" smtClean="0"/>
              <a:t>Acordo entre as partes</a:t>
            </a:r>
            <a:r>
              <a:rPr lang="pt-BR" sz="2000" dirty="0" smtClean="0"/>
              <a:t>: A novação consistirá em um novo objeto da prestação, podendo ainda envolver a mutação nas pessoas do credor ou devedor.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nova obrigação deve preencher os requisitos do art. 104, CC: agente capaz; objeto lícito, possível e determinado; forma prescrita ou não defesa em lei.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c) </a:t>
            </a:r>
            <a:r>
              <a:rPr lang="pt-BR" sz="2000" u="sng" dirty="0" smtClean="0"/>
              <a:t>Ânimo de novar (</a:t>
            </a:r>
            <a:r>
              <a:rPr lang="pt-BR" sz="2000" i="1" u="sng" dirty="0" smtClean="0"/>
              <a:t>Animus </a:t>
            </a:r>
            <a:r>
              <a:rPr lang="pt-BR" sz="2000" i="1" u="sng" dirty="0" err="1" smtClean="0"/>
              <a:t>novandi</a:t>
            </a:r>
            <a:r>
              <a:rPr lang="pt-BR" sz="2000" i="1" dirty="0" smtClean="0"/>
              <a:t>): </a:t>
            </a:r>
            <a:r>
              <a:rPr lang="pt-BR" sz="2000" dirty="0" smtClean="0"/>
              <a:t>art. 361, CC: “Não havendo ânimo de novar, expresso ou tácito mas inequívoco, a segunda obrigação confirma simplesmente a primeira”.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estruturação da novação demanda o elemento subjetivo da vontade. A novação não se presume; na dúvida, prevalece a negativa da ocorrência.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vontade será considerada inequívoca quando houver declarações escritas ou outras formas de manifestação concludente, captadas a partir dos costumes no âmbito negocial.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ordenamento aceita a novação tácita, desde que a declaração seja inequívoca. </a:t>
            </a:r>
          </a:p>
        </p:txBody>
      </p:sp>
    </p:spTree>
    <p:extLst>
      <p:ext uri="{BB962C8B-B14F-4D97-AF65-F5344CB8AC3E}">
        <p14:creationId xmlns:p14="http://schemas.microsoft.com/office/powerpoint/2010/main" xmlns="" val="1238527310"/>
      </p:ext>
    </p:extLst>
  </p:cSld>
  <p:clrMapOvr>
    <a:masterClrMapping/>
  </p:clrMapOvr>
  <p:transition>
    <p:comb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67383" y="188640"/>
            <a:ext cx="856895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O devedor arcará com as perdas e danos decorrentes do atraso, os quais compreendem os danos emergentes e lucros cessantes, decorrentes do atraso – artigos 402 e 403, CC.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É possível, ainda, que as partes, para evitar a liquidação das perdas e danos, fixem, previamente, uma cláusula penal moratória, definindo o valor de eventuais prejuízos.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411, CC: “Quando se estipular a cláusula penal para o caso de mora, ou em segurança especial de outra cláusula determinada, terá o credor o arbítrio de exigir a satisfação da pena cominada, juntamente com o desempenho da obrigação principal”. 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Quando não estipulados pelas partes, os juros legais alcançarão a taxa que estiver em vigor para a </a:t>
            </a:r>
            <a:r>
              <a:rPr lang="pt-BR" sz="2000" u="sng" dirty="0" smtClean="0"/>
              <a:t>mora de pagamento de impostos devidos à Fazenda Nacional</a:t>
            </a:r>
            <a:r>
              <a:rPr lang="pt-BR" sz="2000" dirty="0" smtClean="0"/>
              <a:t> (art. 406, CC). A taxa de juros moratórios é de 1% ao mês (art. 161, §1º, CTN). 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correção monetária resulta </a:t>
            </a:r>
            <a:r>
              <a:rPr lang="pt-BR" sz="2000" u="sng" dirty="0" smtClean="0"/>
              <a:t>da composição derivada da depreciação da moeda</a:t>
            </a:r>
            <a:r>
              <a:rPr lang="pt-BR" sz="2000" dirty="0" smtClean="0"/>
              <a:t> e os honorários advocatícios serão exigidos apenas em casos em que a intervenção de advogado seja necessária.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921049635"/>
      </p:ext>
    </p:extLst>
  </p:cSld>
  <p:clrMapOvr>
    <a:masterClrMapping/>
  </p:clrMapOvr>
  <p:transition>
    <p:comb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17971"/>
            <a:ext cx="8208912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Diante do desinteresse do credor no negócio jurídico, haverá a conversão da mora em inadimplemento substancial.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Para tanto, o juiz deverá avaliar o caso concreto, nos termos do enunciado 162, Jornadas: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“A inutilidade da prestação que autoriza a recusa da prestação por parte do credor deverá ser </a:t>
            </a:r>
            <a:r>
              <a:rPr lang="pt-BR" sz="2000" b="1" dirty="0" smtClean="0">
                <a:solidFill>
                  <a:srgbClr val="CCECFF"/>
                </a:solidFill>
              </a:rPr>
              <a:t>aferida objetivamente</a:t>
            </a:r>
            <a:r>
              <a:rPr lang="pt-BR" sz="2000" dirty="0" smtClean="0">
                <a:solidFill>
                  <a:srgbClr val="CCECFF"/>
                </a:solidFill>
              </a:rPr>
              <a:t>, consoante o </a:t>
            </a:r>
            <a:r>
              <a:rPr lang="pt-BR" sz="2000" b="1" dirty="0" smtClean="0">
                <a:solidFill>
                  <a:srgbClr val="CCECFF"/>
                </a:solidFill>
              </a:rPr>
              <a:t>princípio da boa-fé e a manutenção do </a:t>
            </a:r>
            <a:r>
              <a:rPr lang="pt-BR" sz="2000" b="1" dirty="0" err="1" smtClean="0">
                <a:solidFill>
                  <a:srgbClr val="CCECFF"/>
                </a:solidFill>
              </a:rPr>
              <a:t>sinalagma</a:t>
            </a:r>
            <a:r>
              <a:rPr lang="pt-BR" sz="2000" dirty="0" smtClean="0">
                <a:solidFill>
                  <a:srgbClr val="CCECFF"/>
                </a:solidFill>
              </a:rPr>
              <a:t>, e não de acordo com o mero interesse subjetivo do credor”.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II) Mora do credor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A mora do credor consiste em sua </a:t>
            </a:r>
            <a:r>
              <a:rPr lang="pt-BR" sz="2000" b="1" dirty="0" smtClean="0"/>
              <a:t>recusa injustificada </a:t>
            </a:r>
            <a:r>
              <a:rPr lang="pt-BR" sz="2000" dirty="0" smtClean="0"/>
              <a:t>pelo recebimento do pagamento no tempo, lugar e forma convencionados.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mora do credor exige </a:t>
            </a:r>
            <a:r>
              <a:rPr lang="pt-BR" sz="2000" b="1" dirty="0" smtClean="0"/>
              <a:t>dois requisitos</a:t>
            </a:r>
            <a:r>
              <a:rPr lang="pt-BR" sz="2000" dirty="0" smtClean="0"/>
              <a:t>: </a:t>
            </a:r>
          </a:p>
          <a:p>
            <a:pPr algn="just"/>
            <a:endParaRPr lang="pt-BR" sz="2000" dirty="0" smtClean="0"/>
          </a:p>
          <a:p>
            <a:pPr marL="514350" indent="-514350" algn="just">
              <a:buAutoNum type="romanLcParenBoth"/>
            </a:pPr>
            <a:r>
              <a:rPr lang="pt-BR" sz="2000" dirty="0" smtClean="0"/>
              <a:t>A oferta do devedor</a:t>
            </a:r>
          </a:p>
          <a:p>
            <a:pPr marL="514350" indent="-514350" algn="just">
              <a:buAutoNum type="romanLcParenBoth"/>
            </a:pPr>
            <a:r>
              <a:rPr lang="pt-BR" sz="2000" dirty="0" smtClean="0"/>
              <a:t>Recusa injustificada do credor em receber.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9816989"/>
      </p:ext>
    </p:extLst>
  </p:cSld>
  <p:clrMapOvr>
    <a:masterClrMapping/>
  </p:clrMapOvr>
  <p:transition>
    <p:comb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76672"/>
            <a:ext cx="820891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O credor deve pautar sua conduta no princípio da boa-fé, por meio da cooperação para viabilizar a efetuação do pagamento, tendo em vista que desonerar-se da obrigação é um direito subjetivo do devedor.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*Consequências da mora do credor:</a:t>
            </a:r>
          </a:p>
          <a:p>
            <a:pPr algn="just"/>
            <a:endParaRPr lang="pt-BR" sz="2000" b="1" dirty="0" smtClean="0"/>
          </a:p>
          <a:p>
            <a:pPr marL="457200" indent="-457200" algn="just">
              <a:buAutoNum type="alphaLcParenR"/>
            </a:pPr>
            <a:r>
              <a:rPr lang="pt-BR" sz="2000" u="sng" dirty="0" smtClean="0"/>
              <a:t>Isenção de responsabilidade</a:t>
            </a:r>
            <a:r>
              <a:rPr lang="pt-BR" sz="2000" dirty="0" smtClean="0"/>
              <a:t> do devedor </a:t>
            </a:r>
            <a:r>
              <a:rPr lang="pt-BR" sz="2000" u="sng" dirty="0" smtClean="0"/>
              <a:t>pela conservação</a:t>
            </a:r>
            <a:r>
              <a:rPr lang="pt-BR" sz="2000" dirty="0" smtClean="0"/>
              <a:t> da coisa;</a:t>
            </a:r>
          </a:p>
          <a:p>
            <a:pPr marL="457200" indent="-457200" algn="just">
              <a:buAutoNum type="alphaLcParenR"/>
            </a:pPr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Obrigação de </a:t>
            </a:r>
            <a:r>
              <a:rPr lang="pt-BR" sz="2000" u="sng" dirty="0" smtClean="0"/>
              <a:t>ressarcir as despesas</a:t>
            </a:r>
            <a:r>
              <a:rPr lang="pt-BR" sz="2000" dirty="0" smtClean="0"/>
              <a:t> efetuadas com a conservação da coisa;</a:t>
            </a:r>
          </a:p>
          <a:p>
            <a:pPr marL="457200" indent="-457200" algn="just">
              <a:buAutoNum type="alphaLcParenR"/>
            </a:pPr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Obrigação do credor receber a prestação </a:t>
            </a:r>
            <a:r>
              <a:rPr lang="pt-BR" sz="2000" u="sng" dirty="0" smtClean="0"/>
              <a:t>pela estimação mais favorável ao devedor</a:t>
            </a:r>
            <a:r>
              <a:rPr lang="pt-BR" sz="2000" dirty="0" smtClean="0"/>
              <a:t>, diante de </a:t>
            </a:r>
            <a:r>
              <a:rPr lang="pt-BR" sz="2000" u="sng" dirty="0" smtClean="0"/>
              <a:t>oscilação de valores </a:t>
            </a:r>
            <a:r>
              <a:rPr lang="pt-BR" sz="2000" dirty="0" smtClean="0"/>
              <a:t>entre o dia estabelecido para o pagamento e o da sua efetivação.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Moras simultâneas: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/>
              <a:t>o ordenamento não prevê. Compensação de moras, ou seja, uma elimina a outra, afinal, ninguém pode se valer da própria torpeza. Nesse caso, o efeito será a extinção da obrigação. </a:t>
            </a:r>
            <a:endParaRPr lang="pt-BR" sz="2000" b="1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06436682"/>
      </p:ext>
    </p:extLst>
  </p:cSld>
  <p:clrMapOvr>
    <a:masterClrMapping/>
  </p:clrMapOvr>
  <p:transition>
    <p:comb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04664"/>
            <a:ext cx="828092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*Constituição em mora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397, CC: “O inadimplemento da obrigação positiva e líquida no seu termo constitui de pleno direito em mora o devedor. Parágrafo único: Não havendo termo, a mora se constitui mediante interpelação judicial ou extrajudicial”.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Quando a obrigação </a:t>
            </a:r>
            <a:r>
              <a:rPr lang="pt-BR" sz="2000" b="1" dirty="0" smtClean="0"/>
              <a:t>prevê termo (vencimento)</a:t>
            </a:r>
            <a:r>
              <a:rPr lang="pt-BR" sz="2000" dirty="0" smtClean="0"/>
              <a:t>, o descumprimento enseja a </a:t>
            </a:r>
            <a:r>
              <a:rPr lang="pt-BR" sz="2000" b="1" u="sng" dirty="0" smtClean="0"/>
              <a:t>mora </a:t>
            </a:r>
            <a:r>
              <a:rPr lang="pt-BR" sz="2000" b="1" i="1" u="sng" dirty="0" err="1" smtClean="0"/>
              <a:t>ex</a:t>
            </a:r>
            <a:r>
              <a:rPr lang="pt-BR" sz="2000" b="1" i="1" u="sng" dirty="0" smtClean="0"/>
              <a:t> </a:t>
            </a:r>
            <a:r>
              <a:rPr lang="pt-BR" sz="2000" b="1" i="1" u="sng" dirty="0" err="1" smtClean="0"/>
              <a:t>re</a:t>
            </a:r>
            <a:r>
              <a:rPr lang="pt-BR" sz="2000" dirty="0" smtClean="0"/>
              <a:t>, de forma </a:t>
            </a:r>
            <a:r>
              <a:rPr lang="pt-BR" sz="2000" b="1" dirty="0" smtClean="0"/>
              <a:t>automática</a:t>
            </a:r>
            <a:r>
              <a:rPr lang="pt-BR" sz="2000" dirty="0" smtClean="0"/>
              <a:t>, dispensada a interpelação ao devedor. A mora opera de pleno direito.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Obrigação de dar um cavalo no dia 20/10/2016. A simples delonga no cumprimento, propicia a mora, afinal, o devedor já está previamente cientificado do vencimento da obrigação.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/>
              <a:t>Não havendo termo </a:t>
            </a:r>
            <a:r>
              <a:rPr lang="pt-BR" sz="2000" dirty="0" smtClean="0"/>
              <a:t>assinalado no contrato, </a:t>
            </a:r>
            <a:r>
              <a:rPr lang="pt-BR" sz="2000" b="1" u="sng" dirty="0" smtClean="0"/>
              <a:t>a mora será </a:t>
            </a:r>
            <a:r>
              <a:rPr lang="pt-BR" sz="2000" b="1" i="1" u="sng" dirty="0" err="1" smtClean="0"/>
              <a:t>ex</a:t>
            </a:r>
            <a:r>
              <a:rPr lang="pt-BR" sz="2000" b="1" i="1" u="sng" dirty="0" smtClean="0"/>
              <a:t> persona</a:t>
            </a:r>
            <a:r>
              <a:rPr lang="pt-BR" sz="2000" dirty="0" smtClean="0"/>
              <a:t>, ou seja, </a:t>
            </a:r>
            <a:r>
              <a:rPr lang="pt-BR" sz="2000" b="1" dirty="0" smtClean="0"/>
              <a:t>só será aperfeiçoada por meio de interpelação judicial ou extrajudicial</a:t>
            </a:r>
            <a:r>
              <a:rPr lang="pt-BR" sz="2000" dirty="0" smtClean="0"/>
              <a:t>. Os efeitos da mora só serão produzidos após o transcurso do prazo concedido ao devedor – que deve ser razoável, de acordo com o caso concreto.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262536681"/>
      </p:ext>
    </p:extLst>
  </p:cSld>
  <p:clrMapOvr>
    <a:masterClrMapping/>
  </p:clrMapOvr>
  <p:transition>
    <p:comb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32656"/>
            <a:ext cx="835292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Ex. contrato de comodato sem termo final. O credor deverá informar o devedor e estabelecer um prazo razoável para a desocupação do bem imóvel. Apenas a pós o transcurso do prazo, que o devedor poderá incorrer em mora.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405, CC: “Contam-se os juros de mora desde a citação”.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dispositivo aplica-se à mora </a:t>
            </a:r>
            <a:r>
              <a:rPr lang="pt-BR" sz="2000" i="1" dirty="0" err="1" smtClean="0"/>
              <a:t>ex</a:t>
            </a:r>
            <a:r>
              <a:rPr lang="pt-BR" sz="2000" i="1" dirty="0" smtClean="0"/>
              <a:t> persona</a:t>
            </a:r>
            <a:r>
              <a:rPr lang="pt-BR" sz="2000" dirty="0" smtClean="0"/>
              <a:t> quando não houve interpelação prévia</a:t>
            </a:r>
            <a:r>
              <a:rPr lang="pt-BR" sz="2000" i="1" dirty="0" smtClean="0"/>
              <a:t>. </a:t>
            </a:r>
            <a:r>
              <a:rPr lang="pt-BR" sz="2000" dirty="0" smtClean="0"/>
              <a:t>No caso de mora </a:t>
            </a:r>
            <a:r>
              <a:rPr lang="pt-BR" sz="2000" i="1" dirty="0" err="1" smtClean="0"/>
              <a:t>ex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re</a:t>
            </a:r>
            <a:r>
              <a:rPr lang="pt-BR" sz="2000" i="1" dirty="0" smtClean="0"/>
              <a:t>, </a:t>
            </a:r>
            <a:r>
              <a:rPr lang="pt-BR" sz="2000" dirty="0" smtClean="0"/>
              <a:t>o termo do pagamento será a data previamente estipulada para fluir os efeitos do inadimplemento, e não a citação.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u="sng" dirty="0" smtClean="0">
                <a:solidFill>
                  <a:srgbClr val="CCECFF"/>
                </a:solidFill>
              </a:rPr>
              <a:t>Mora presumida</a:t>
            </a:r>
            <a:endParaRPr lang="pt-BR" sz="2000" b="1" dirty="0" smtClean="0">
              <a:solidFill>
                <a:srgbClr val="CCECFF"/>
              </a:solidFill>
            </a:endParaRP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398, CC: “Nas obrigações provenientes de ato ilícito, considera-se o devedor em mora, desde que o praticou”.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Na responsabilidade extracontratual é dispensada a notificação do causador do dano, pois ele assume os riscos no momento em que perpetra o delito. Ex. atropelamento.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997367384"/>
      </p:ext>
    </p:extLst>
  </p:cSld>
  <p:clrMapOvr>
    <a:masterClrMapping/>
  </p:clrMapOvr>
  <p:transition>
    <p:comb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4664"/>
            <a:ext cx="82089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Importante destacar que a </a:t>
            </a:r>
            <a:r>
              <a:rPr lang="pt-BR" sz="2000" b="1" dirty="0" smtClean="0"/>
              <a:t>legislação esparsa prevê hipóteses de exigência de interpelação prévia </a:t>
            </a:r>
            <a:r>
              <a:rPr lang="pt-BR" sz="2000" dirty="0" smtClean="0"/>
              <a:t>em contratos </a:t>
            </a:r>
            <a:r>
              <a:rPr lang="pt-BR" sz="2000" b="1" u="sng" dirty="0" smtClean="0"/>
              <a:t>com termo </a:t>
            </a:r>
            <a:r>
              <a:rPr lang="pt-BR" sz="2000" dirty="0" smtClean="0"/>
              <a:t>expresso. Casos de conversão da mora </a:t>
            </a:r>
            <a:r>
              <a:rPr lang="pt-BR" sz="2000" i="1" dirty="0" err="1" smtClean="0"/>
              <a:t>ex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re</a:t>
            </a:r>
            <a:r>
              <a:rPr lang="pt-BR" sz="2000" dirty="0" smtClean="0"/>
              <a:t> em mora </a:t>
            </a:r>
            <a:r>
              <a:rPr lang="pt-BR" sz="2000" i="1" dirty="0" err="1" smtClean="0"/>
              <a:t>ex</a:t>
            </a:r>
            <a:r>
              <a:rPr lang="pt-BR" sz="2000" i="1" dirty="0" smtClean="0"/>
              <a:t> persona. </a:t>
            </a:r>
          </a:p>
          <a:p>
            <a:pPr algn="just"/>
            <a:endParaRPr lang="pt-BR" sz="2000" i="1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Súmula 369, STJ: “O contrato de arrendamento mercantil, ainda que haja cláusula resolutiva expressa, é necessária a notificação prévia do arrendatário para constitui-lo em mora”. </a:t>
            </a:r>
          </a:p>
          <a:p>
            <a:pPr algn="just"/>
            <a:endParaRPr lang="pt-BR" sz="2000" u="sng" dirty="0">
              <a:solidFill>
                <a:srgbClr val="CCECFF"/>
              </a:solidFill>
            </a:endParaRP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*</a:t>
            </a:r>
            <a:r>
              <a:rPr lang="pt-BR" sz="2000" b="1" u="sng" dirty="0" smtClean="0">
                <a:solidFill>
                  <a:srgbClr val="CCECFF"/>
                </a:solidFill>
              </a:rPr>
              <a:t>Purgação da mora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“Purgar” significa fazer desaparecer o estado de atraso no cumprimento da obrigação.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Se a prestação ainda for útil a uma das partes, a lei faculta à outra o exercício do recurso da purgação da mora para remediar a situação. 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669268670"/>
      </p:ext>
    </p:extLst>
  </p:cSld>
  <p:clrMapOvr>
    <a:masterClrMapping/>
  </p:clrMapOvr>
  <p:transition>
    <p:comb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04664"/>
            <a:ext cx="835292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a) Mora do devedor (art. 401, I, CC): </a:t>
            </a:r>
            <a:r>
              <a:rPr lang="pt-BR" sz="2000" dirty="0" smtClean="0"/>
              <a:t>ele </a:t>
            </a:r>
            <a:r>
              <a:rPr lang="pt-BR" sz="2000" u="sng" dirty="0" smtClean="0"/>
              <a:t>poderá oferecer ao credor </a:t>
            </a:r>
            <a:r>
              <a:rPr lang="pt-BR" sz="2000" dirty="0" smtClean="0"/>
              <a:t>a prestação acrescida de eventual importância de perdas e danos, referentes aos prejuízos sofridos até o dia da oferta (danos emergentes e lucros cessantes), acrescidos de juros legais e correção monetária.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b) Mora do credor (art. 401, II, CC): </a:t>
            </a:r>
            <a:r>
              <a:rPr lang="pt-BR" sz="2000" dirty="0" smtClean="0"/>
              <a:t>dar-se-á no momento em que ele se </a:t>
            </a:r>
            <a:r>
              <a:rPr lang="pt-BR" sz="2000" u="sng" dirty="0" smtClean="0"/>
              <a:t>oferecer para receber o pagamento</a:t>
            </a:r>
            <a:r>
              <a:rPr lang="pt-BR" sz="2000" dirty="0" smtClean="0"/>
              <a:t>, sujeitando-se aos efeitos da mora até tal data. Por exemplo, reembolsar ao devedor eventuais despesas com a conservação da coisa.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credor em mora não incidirá em perdas e danos.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u="sng" dirty="0" smtClean="0">
                <a:solidFill>
                  <a:srgbClr val="CCECFF"/>
                </a:solidFill>
              </a:rPr>
              <a:t>Até que momento o devedor poderá purgar a mora?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Prevalece o entendimento mais tradicional: </a:t>
            </a:r>
            <a:r>
              <a:rPr lang="pt-BR" sz="2000" b="1" dirty="0" smtClean="0"/>
              <a:t>até o ajuizamento </a:t>
            </a:r>
            <a:r>
              <a:rPr lang="pt-BR" sz="2000" dirty="0" smtClean="0"/>
              <a:t>da ação pelo credor.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Linha mais coerente com a sistemática: seria possível mesmo no transcurso do processo, </a:t>
            </a:r>
            <a:r>
              <a:rPr lang="pt-BR" sz="2000" b="1" dirty="0" smtClean="0"/>
              <a:t>desde que a prestação permaneça útil ao credor.  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xmlns="" val="1923620498"/>
      </p:ext>
    </p:extLst>
  </p:cSld>
  <p:clrMapOvr>
    <a:masterClrMapping/>
  </p:clrMapOvr>
  <p:transition>
    <p:comb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188640"/>
            <a:ext cx="871296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b="1" dirty="0" smtClean="0">
                <a:solidFill>
                  <a:srgbClr val="FFC000"/>
                </a:solidFill>
              </a:rPr>
              <a:t>Questão:</a:t>
            </a:r>
          </a:p>
          <a:p>
            <a:pPr algn="just"/>
            <a:r>
              <a:rPr lang="pt-BR" sz="1800" dirty="0" smtClean="0"/>
              <a:t>Tratando-se </a:t>
            </a:r>
            <a:r>
              <a:rPr lang="pt-BR" sz="1800" dirty="0"/>
              <a:t>de inadimplemento de </a:t>
            </a:r>
            <a:r>
              <a:rPr lang="pt-BR" sz="1800" dirty="0" smtClean="0"/>
              <a:t>obrigação,</a:t>
            </a:r>
            <a:r>
              <a:rPr lang="pt-BR" sz="1800" dirty="0"/>
              <a:t> 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I. responde </a:t>
            </a:r>
            <a:r>
              <a:rPr lang="pt-BR" sz="1800" dirty="0"/>
              <a:t>o devedor por perdas e danos com correção e juros e, ainda, pelos prejuízos resultantes de caso fortuito e força maior se por estes houver se </a:t>
            </a:r>
            <a:r>
              <a:rPr lang="pt-BR" sz="1800" dirty="0" smtClean="0"/>
              <a:t>responsabilizado;</a:t>
            </a:r>
            <a:r>
              <a:rPr lang="pt-BR" sz="1800" dirty="0"/>
              <a:t> </a:t>
            </a:r>
            <a:endParaRPr lang="pt-BR" sz="1800" dirty="0" smtClean="0"/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II</a:t>
            </a:r>
            <a:r>
              <a:rPr lang="pt-BR" sz="1800" dirty="0"/>
              <a:t>. ainda que vencida sua prestação, o devedor não responde por mora quando houver do credor exigência de encargos não convencionados;</a:t>
            </a:r>
            <a:br>
              <a:rPr lang="pt-BR" sz="1800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1800" dirty="0"/>
              <a:t>III. estando em mora o credor, responde o devedor pela conservação da coisa, devendo entregá-la nas mesmas condições do dia da oferta;</a:t>
            </a:r>
            <a:br>
              <a:rPr lang="pt-BR" sz="1800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1800" dirty="0"/>
              <a:t>IV. </a:t>
            </a:r>
            <a:r>
              <a:rPr lang="pt-BR" sz="1800" dirty="0" smtClean="0"/>
              <a:t>Se o credor não puder amparar a sua recusa ao recebimento da prestação, de forma objetiva, será ela injustificada, incorrendo em mora, pois o pagamento é direito subjetivo do devedor. </a:t>
            </a:r>
            <a:endParaRPr lang="pt-BR" sz="1800" dirty="0"/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Estão </a:t>
            </a:r>
            <a:r>
              <a:rPr lang="pt-BR" sz="1800" dirty="0"/>
              <a:t>corretas SOMENTE as assertivas</a:t>
            </a:r>
          </a:p>
          <a:p>
            <a:pPr algn="just"/>
            <a:r>
              <a:rPr lang="pt-BR" sz="1800" dirty="0"/>
              <a:t> </a:t>
            </a:r>
            <a:r>
              <a:rPr lang="pt-BR" sz="1800" dirty="0" smtClean="0"/>
              <a:t>a) I </a:t>
            </a:r>
            <a:r>
              <a:rPr lang="pt-BR" sz="1800" dirty="0"/>
              <a:t>e II.</a:t>
            </a:r>
          </a:p>
          <a:p>
            <a:pPr algn="just"/>
            <a:r>
              <a:rPr lang="pt-BR" sz="1800" dirty="0"/>
              <a:t> </a:t>
            </a:r>
            <a:r>
              <a:rPr lang="pt-BR" sz="1800" dirty="0" smtClean="0"/>
              <a:t>b) I</a:t>
            </a:r>
            <a:r>
              <a:rPr lang="pt-BR" sz="1800" dirty="0"/>
              <a:t>, II e III.</a:t>
            </a:r>
          </a:p>
          <a:p>
            <a:pPr algn="just"/>
            <a:r>
              <a:rPr lang="pt-BR" sz="1800" dirty="0"/>
              <a:t> </a:t>
            </a:r>
            <a:r>
              <a:rPr lang="pt-BR" sz="1800" dirty="0" smtClean="0"/>
              <a:t>c) I</a:t>
            </a:r>
            <a:r>
              <a:rPr lang="pt-BR" sz="1800" dirty="0"/>
              <a:t>, II e IV.</a:t>
            </a:r>
          </a:p>
          <a:p>
            <a:pPr algn="just"/>
            <a:r>
              <a:rPr lang="pt-BR" sz="1800" dirty="0"/>
              <a:t> </a:t>
            </a:r>
            <a:r>
              <a:rPr lang="pt-BR" sz="1800" dirty="0" smtClean="0"/>
              <a:t>d) II </a:t>
            </a:r>
            <a:r>
              <a:rPr lang="pt-BR" sz="1800" dirty="0"/>
              <a:t>e III.</a:t>
            </a:r>
          </a:p>
          <a:p>
            <a:pPr algn="just"/>
            <a:r>
              <a:rPr lang="pt-BR" sz="1800" dirty="0"/>
              <a:t> </a:t>
            </a:r>
            <a:r>
              <a:rPr lang="pt-BR" sz="1800" dirty="0" smtClean="0"/>
              <a:t>e) III </a:t>
            </a:r>
            <a:r>
              <a:rPr lang="pt-BR" sz="1800" dirty="0"/>
              <a:t>e IV.</a:t>
            </a:r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xmlns="" val="4167964182"/>
      </p:ext>
    </p:extLst>
  </p:cSld>
  <p:clrMapOvr>
    <a:masterClrMapping/>
  </p:clrMapOvr>
  <p:transition>
    <p:comb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260648"/>
            <a:ext cx="835292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b="1" dirty="0" smtClean="0">
                <a:solidFill>
                  <a:srgbClr val="FFC000"/>
                </a:solidFill>
              </a:rPr>
              <a:t>Gabarito</a:t>
            </a:r>
            <a:endParaRPr lang="pt-BR" sz="1800" b="1" dirty="0">
              <a:solidFill>
                <a:srgbClr val="FFC000"/>
              </a:solidFill>
            </a:endParaRPr>
          </a:p>
          <a:p>
            <a:pPr algn="just"/>
            <a:r>
              <a:rPr lang="pt-BR" sz="1800" dirty="0"/>
              <a:t>Tratando-se de inadimplemento de obrigação, 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/>
              <a:t>I. responde o devedor por perdas e danos com correção e juros e, ainda, pelos prejuízos resultantes de caso fortuito e força maior se por estes houver se responsabilizado; 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/>
              <a:t>II. ainda que vencida sua prestação, o devedor não responde por mora quando houver do credor exigência de encargos não convencionados;</a:t>
            </a:r>
            <a:br>
              <a:rPr lang="pt-BR" sz="1800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1800" dirty="0"/>
              <a:t>III. estando em mora o credor, responde o devedor pela conservação da coisa, devendo entregá-la nas mesmas condições do dia da oferta;</a:t>
            </a:r>
            <a:br>
              <a:rPr lang="pt-BR" sz="1800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1800" dirty="0"/>
              <a:t>IV. Se o credor não puder amparar a sua recusa ao recebimento da prestação, de forma objetiva, será ela injustificada, incorrendo em mora, pois o pagamento é direito subjetivo do devedor. 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/>
              <a:t>Estão corretas SOMENTE as assertivas</a:t>
            </a:r>
          </a:p>
          <a:p>
            <a:pPr algn="just"/>
            <a:r>
              <a:rPr lang="pt-BR" sz="1800" dirty="0"/>
              <a:t> a) I e II.</a:t>
            </a:r>
          </a:p>
          <a:p>
            <a:pPr algn="just"/>
            <a:r>
              <a:rPr lang="pt-BR" sz="1800" dirty="0"/>
              <a:t> b) I, II e III.</a:t>
            </a:r>
          </a:p>
          <a:p>
            <a:pPr algn="just"/>
            <a:r>
              <a:rPr lang="pt-BR" sz="1800" dirty="0"/>
              <a:t> </a:t>
            </a:r>
            <a:r>
              <a:rPr lang="pt-BR" sz="1800" b="1" dirty="0">
                <a:solidFill>
                  <a:srgbClr val="FFC000"/>
                </a:solidFill>
              </a:rPr>
              <a:t>c) I, II e IV.</a:t>
            </a:r>
          </a:p>
          <a:p>
            <a:pPr algn="just"/>
            <a:r>
              <a:rPr lang="pt-BR" sz="1800" dirty="0"/>
              <a:t> d) II e III.</a:t>
            </a:r>
          </a:p>
          <a:p>
            <a:pPr algn="just"/>
            <a:r>
              <a:rPr lang="pt-BR" sz="1800" dirty="0"/>
              <a:t> e) III e IV</a:t>
            </a:r>
            <a:r>
              <a:rPr lang="pt-BR" sz="1800" dirty="0" smtClean="0"/>
              <a:t>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xmlns="" val="38505193"/>
      </p:ext>
    </p:extLst>
  </p:cSld>
  <p:clrMapOvr>
    <a:masterClrMapping/>
  </p:clrMapOvr>
  <p:transition>
    <p:comb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04664"/>
            <a:ext cx="835292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3. Violação positiva do contrato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O adimplemento consiste em atender todos os interesses envolvidos na obrigação, abarcando tanto os termos contratuais, ligados à prestação propriamente dita, como os relacionados à proteção dos contratantes em todo o desenvolvimento da relação jurídica.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Os deveres laterais do contrato consistem em </a:t>
            </a:r>
            <a:r>
              <a:rPr lang="pt-BR" sz="2000" b="1" dirty="0" smtClean="0"/>
              <a:t>(i) deveres de proteção; (</a:t>
            </a:r>
            <a:r>
              <a:rPr lang="pt-BR" sz="2000" b="1" dirty="0" err="1" smtClean="0"/>
              <a:t>ii</a:t>
            </a:r>
            <a:r>
              <a:rPr lang="pt-BR" sz="2000" b="1" dirty="0" smtClean="0"/>
              <a:t>) informação e (</a:t>
            </a:r>
            <a:r>
              <a:rPr lang="pt-BR" sz="2000" b="1" dirty="0" err="1" smtClean="0"/>
              <a:t>iii</a:t>
            </a:r>
            <a:r>
              <a:rPr lang="pt-BR" sz="2000" b="1" dirty="0" smtClean="0"/>
              <a:t>) cooperação.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lesão aos deveres genéricos de proteção, informação e cooperação repercute na chamada violação positiva do contrato, terceira modalidade de inadimplemento das obrigações.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Enquanto o inadimplemento absoluto e a mora concernem ao cumprimento do dever de prestação propriamente dito, a violação positiva do contrato deriva da </a:t>
            </a:r>
            <a:r>
              <a:rPr lang="pt-BR" sz="2000" b="1" dirty="0" smtClean="0"/>
              <a:t>inobservância dos deveres laterais ou anexos</a:t>
            </a:r>
            <a:r>
              <a:rPr lang="pt-BR" sz="2000" dirty="0" smtClean="0"/>
              <a:t>, em virtude da </a:t>
            </a:r>
            <a:r>
              <a:rPr lang="pt-BR" sz="2000" b="1" dirty="0" smtClean="0"/>
              <a:t>frustração do exercício de boa-fé e a proteção da confiança alheia. 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xmlns="" val="1659147689"/>
      </p:ext>
    </p:extLst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302359"/>
            <a:ext cx="878497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É importante ressaltar que </a:t>
            </a:r>
            <a:r>
              <a:rPr lang="pt-BR" sz="2000" b="1" u="sng" dirty="0" smtClean="0"/>
              <a:t>a alteração de prazos ou condições acessórias de pagamento não importam novação</a:t>
            </a:r>
            <a:r>
              <a:rPr lang="pt-BR" sz="2000" dirty="0" smtClean="0"/>
              <a:t>. Não implica novação a mudança do lugar de cumprimento da obrigação; a mudança pura do valor da dívida; o aumento de garantias, etc.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*</a:t>
            </a:r>
            <a:r>
              <a:rPr lang="pt-BR" sz="2000" b="1" dirty="0" smtClean="0">
                <a:solidFill>
                  <a:srgbClr val="CCECFF"/>
                </a:solidFill>
              </a:rPr>
              <a:t>Modalidades da novação: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a) Novação objetiva: </a:t>
            </a:r>
            <a:r>
              <a:rPr lang="pt-BR" sz="2000" dirty="0" smtClean="0"/>
              <a:t>os contratantes originários contraem </a:t>
            </a:r>
            <a:r>
              <a:rPr lang="pt-BR" sz="2000" b="1" dirty="0" smtClean="0"/>
              <a:t>nova dívida</a:t>
            </a:r>
            <a:r>
              <a:rPr lang="pt-BR" sz="2000" dirty="0" smtClean="0"/>
              <a:t>, visando à extinção e substituição da anterior.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360, I, CC: “Dá-se a novação: I – quando o devedor contrai com o credor </a:t>
            </a:r>
            <a:r>
              <a:rPr lang="pt-BR" sz="2000" b="1" dirty="0" smtClean="0">
                <a:solidFill>
                  <a:srgbClr val="CCECFF"/>
                </a:solidFill>
              </a:rPr>
              <a:t>nova dívida </a:t>
            </a:r>
            <a:r>
              <a:rPr lang="pt-BR" sz="2000" dirty="0" smtClean="0">
                <a:solidFill>
                  <a:srgbClr val="CCECFF"/>
                </a:solidFill>
              </a:rPr>
              <a:t>para extinguir e substituir a anterior”.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- Alteração do objeto. Ex. substituir a obrigação de fazer por obrigação de dar coisa certa.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- Alteração da natureza. Ex. substituir a obrigação pura por condicional.</a:t>
            </a:r>
          </a:p>
          <a:p>
            <a:pPr marL="342900" indent="-342900" algn="just">
              <a:buFontTx/>
              <a:buChar char="-"/>
            </a:pPr>
            <a:endParaRPr lang="pt-BR" sz="2000" dirty="0"/>
          </a:p>
          <a:p>
            <a:pPr algn="just"/>
            <a:r>
              <a:rPr lang="pt-BR" sz="2000" dirty="0" smtClean="0"/>
              <a:t>- Alteração da causa jurídica. Ex. a qualidade de comprador é convertida pela de mutuário. </a:t>
            </a:r>
            <a:endParaRPr lang="pt-BR" sz="2000" dirty="0"/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828644439"/>
      </p:ext>
    </p:extLst>
  </p:cSld>
  <p:clrMapOvr>
    <a:masterClrMapping/>
  </p:clrMapOvr>
  <p:transition>
    <p:comb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28655"/>
            <a:ext cx="835292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O </a:t>
            </a:r>
            <a:r>
              <a:rPr lang="pt-BR" sz="2000" u="sng" dirty="0" smtClean="0"/>
              <a:t>ordenamento jurídico não dispõe</a:t>
            </a:r>
            <a:r>
              <a:rPr lang="pt-BR" sz="2000" dirty="0" smtClean="0"/>
              <a:t> expressamente sobre esta modalidade de inadimplemento, mas a doutrina, ao </a:t>
            </a:r>
            <a:r>
              <a:rPr lang="pt-BR" sz="2000" b="1" dirty="0" smtClean="0"/>
              <a:t>aplicar a função integrativa do princípio da boa-fé objetiva</a:t>
            </a:r>
            <a:r>
              <a:rPr lang="pt-BR" sz="2000" dirty="0" smtClean="0"/>
              <a:t>, adotou o artigo 422, CCB para fundamentá-la.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422, CC: “Os contratantes são obrigados a guardar, assim na conclusão do contrato, como em sua execução, os princípios da probidade e boa-fé”.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Este entendimento foi, inclusive, editado no </a:t>
            </a:r>
            <a:r>
              <a:rPr lang="pt-BR" sz="2000" b="1" dirty="0" smtClean="0">
                <a:solidFill>
                  <a:srgbClr val="CCECFF"/>
                </a:solidFill>
              </a:rPr>
              <a:t>Enunciado 24 das Jornadas: 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“Em virtude do princípio da boa-fé, positivado no art. 422 do novo Código Civil, a violação dos deveres anexos constitui espécie de inadimplemento, independentemente de culpa”.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Ex. Médico realiza o tratamento e alcança a cura do paciente. Contudo, o procedimento adotado é extremamente doloroso, quando existiam meios alternativos eficazes para um resultado semelhante, sem causar sofrimento ao paciente. </a:t>
            </a:r>
            <a:endParaRPr lang="pt-BR" sz="2000" dirty="0"/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8893524"/>
      </p:ext>
    </p:extLst>
  </p:cSld>
  <p:clrMapOvr>
    <a:masterClrMapping/>
  </p:clrMapOvr>
  <p:transition>
    <p:comb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82809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Vê-se, no caso exemplificado, que houve o adimplemento, contudo, ele se deu de </a:t>
            </a:r>
            <a:r>
              <a:rPr lang="pt-BR" sz="2000" u="sng" dirty="0" smtClean="0"/>
              <a:t>forma insatisfatória</a:t>
            </a:r>
            <a:r>
              <a:rPr lang="pt-BR" sz="2000" dirty="0" smtClean="0"/>
              <a:t>, violando deveres laterais, em especial, o </a:t>
            </a:r>
            <a:r>
              <a:rPr lang="pt-BR" sz="2000" b="1" dirty="0" smtClean="0"/>
              <a:t>dever de proteção</a:t>
            </a:r>
            <a:r>
              <a:rPr lang="pt-BR" sz="2000" dirty="0" smtClean="0"/>
              <a:t>, o que afronta por consequência, </a:t>
            </a:r>
            <a:r>
              <a:rPr lang="pt-BR" sz="2000" b="1" dirty="0" smtClean="0"/>
              <a:t>o direito à dignidade humana.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A violação positiva do contrato provocará inadimplemento com o </a:t>
            </a:r>
            <a:r>
              <a:rPr lang="pt-BR" sz="2000" b="1" dirty="0" smtClean="0"/>
              <a:t>nascimento da pretensão reparatória ou o direito </a:t>
            </a:r>
            <a:r>
              <a:rPr lang="pt-BR" sz="2000" b="1" dirty="0" err="1" smtClean="0"/>
              <a:t>potestativo</a:t>
            </a:r>
            <a:r>
              <a:rPr lang="pt-BR" sz="2000" b="1" dirty="0" smtClean="0"/>
              <a:t> à resolução do contrato</a:t>
            </a:r>
            <a:r>
              <a:rPr lang="pt-BR" sz="2000" dirty="0" smtClean="0"/>
              <a:t>, a depender do caso concreto e do interesse da parte lesada. 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276826087"/>
      </p:ext>
    </p:extLst>
  </p:cSld>
  <p:clrMapOvr>
    <a:masterClrMapping/>
  </p:clrMapOvr>
  <p:transition>
    <p:comb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260648"/>
            <a:ext cx="853152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“(...) A </a:t>
            </a:r>
            <a:r>
              <a:rPr lang="pt-BR" sz="2000" dirty="0"/>
              <a:t>parte lesada pelo inadimplemento contratual pode requerer a rescisão do contrato com perdas e danos (CC/ 16, art. 1. 092) </a:t>
            </a:r>
            <a:r>
              <a:rPr lang="pt-BR" sz="2000" dirty="0">
                <a:solidFill>
                  <a:srgbClr val="FFC000"/>
                </a:solidFill>
              </a:rPr>
              <a:t>Da boa-fé objetiva contratual derivam os chamados deveres anexos ou laterais, entre os quais o dever de informação, colaboração e cooperação. A inobservância desses deveres gera a violação positiva do contrato e sua consequente reparação civil, independente de culpa</a:t>
            </a:r>
            <a:r>
              <a:rPr lang="pt-BR" sz="2000" dirty="0"/>
              <a:t>. Ao rescindir unilateralmente o contrato, sem prévia notificação da parte interessada, o contratante viola o dever anexo e incorre em responsabilidade pelos danos causados. (...) </a:t>
            </a:r>
            <a:r>
              <a:rPr lang="pt-BR" sz="2000" dirty="0">
                <a:solidFill>
                  <a:srgbClr val="FFC000"/>
                </a:solidFill>
              </a:rPr>
              <a:t>O contrato previu cláusula expressa quanto à necessidade de notificação prévia para resilição unilateral. A inobservância de cláusula contratual configura inadimplemento. </a:t>
            </a:r>
            <a:r>
              <a:rPr lang="pt-BR" sz="2000" dirty="0"/>
              <a:t>O inadimplemento, de uma das partes contratantes, enseja a resolução do contrato com apuração das perdas e danos. </a:t>
            </a:r>
            <a:r>
              <a:rPr lang="pt-BR" sz="2000" dirty="0">
                <a:solidFill>
                  <a:srgbClr val="FFC000"/>
                </a:solidFill>
              </a:rPr>
              <a:t>No caso, evidencia-se a ocorrência de violação positiva do contrato, consubstanciada na quebra de um dever anexo, qual seja: a ausência de notificação da rescisão do contrato. </a:t>
            </a:r>
            <a:r>
              <a:rPr lang="pt-BR" sz="2000" dirty="0" smtClean="0"/>
              <a:t>(...)” (STJ, </a:t>
            </a:r>
            <a:r>
              <a:rPr lang="pt-BR" sz="2000" dirty="0" err="1"/>
              <a:t>AREsp</a:t>
            </a:r>
            <a:r>
              <a:rPr lang="pt-BR" sz="2000" dirty="0"/>
              <a:t> </a:t>
            </a:r>
            <a:r>
              <a:rPr lang="pt-BR" sz="2000" dirty="0" smtClean="0"/>
              <a:t>262823, Rel. Min. Maria Isabel </a:t>
            </a:r>
            <a:r>
              <a:rPr lang="pt-BR" sz="2000" dirty="0" err="1" smtClean="0"/>
              <a:t>Gallotti</a:t>
            </a:r>
            <a:r>
              <a:rPr lang="pt-BR" sz="2000" dirty="0" smtClean="0"/>
              <a:t>, D.P. 08/05/2015 – grifos nossos). 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135610779"/>
      </p:ext>
    </p:extLst>
  </p:cSld>
  <p:clrMapOvr>
    <a:masterClrMapping/>
  </p:clrMapOvr>
  <p:transition>
    <p:comb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332656"/>
            <a:ext cx="864096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FFC000"/>
                </a:solidFill>
              </a:rPr>
              <a:t>*</a:t>
            </a:r>
            <a:r>
              <a:rPr lang="pt-BR" sz="2000" b="1" dirty="0" smtClean="0">
                <a:solidFill>
                  <a:srgbClr val="FFC000"/>
                </a:solidFill>
              </a:rPr>
              <a:t>Consequências do inadimplemento das obrigações</a:t>
            </a:r>
          </a:p>
          <a:p>
            <a:pPr algn="just"/>
            <a:endParaRPr lang="pt-BR" sz="2000" b="1" dirty="0"/>
          </a:p>
          <a:p>
            <a:pPr marL="457200" indent="-457200" algn="just">
              <a:buAutoNum type="arabicParenR"/>
            </a:pPr>
            <a:r>
              <a:rPr lang="pt-BR" sz="2000" b="1" u="sng" dirty="0" smtClean="0">
                <a:solidFill>
                  <a:srgbClr val="CCECFF"/>
                </a:solidFill>
              </a:rPr>
              <a:t>Perdas e danos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Art. 402, CC: “Salvo as exceções expressamente previstas em lei, as perdas e danos devidas ao credor </a:t>
            </a:r>
            <a:r>
              <a:rPr lang="pt-BR" sz="2000" u="sng" dirty="0" smtClean="0"/>
              <a:t>abrangem, além do que ele efetivamente perdeu, o que razoavelmente deixou de lucrar</a:t>
            </a:r>
            <a:r>
              <a:rPr lang="pt-BR" sz="2000" dirty="0" smtClean="0"/>
              <a:t>”.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indenização só será devida quando for identificado </a:t>
            </a:r>
            <a:r>
              <a:rPr lang="pt-BR" sz="2000" b="1" dirty="0" smtClean="0"/>
              <a:t>prejuízo à parte lesada.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dano que deve ser ressarcido demanda a presença de </a:t>
            </a:r>
            <a:r>
              <a:rPr lang="pt-BR" sz="2000" b="1" dirty="0" smtClean="0"/>
              <a:t>dois elementos</a:t>
            </a:r>
            <a:r>
              <a:rPr lang="pt-BR" sz="2000" dirty="0" smtClean="0"/>
              <a:t>: </a:t>
            </a:r>
            <a:r>
              <a:rPr lang="pt-BR" sz="2000" dirty="0" smtClean="0">
                <a:solidFill>
                  <a:srgbClr val="CCECFF"/>
                </a:solidFill>
              </a:rPr>
              <a:t>(a) prejuízo (elemento de fato) </a:t>
            </a:r>
            <a:r>
              <a:rPr lang="pt-BR" sz="2000" dirty="0" smtClean="0"/>
              <a:t>e </a:t>
            </a:r>
            <a:r>
              <a:rPr lang="pt-BR" sz="2000" dirty="0" smtClean="0">
                <a:solidFill>
                  <a:srgbClr val="CCECFF"/>
                </a:solidFill>
              </a:rPr>
              <a:t>(b) lesão jurídica (elemento de direito).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A indenização será mensurada pela </a:t>
            </a:r>
            <a:r>
              <a:rPr lang="pt-BR" sz="2000" b="1" u="sng" dirty="0" smtClean="0"/>
              <a:t>extensão do dano</a:t>
            </a:r>
            <a:r>
              <a:rPr lang="pt-BR" sz="2000" dirty="0" smtClean="0"/>
              <a:t>, sendo prescindível a aferição do grau de culpa.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403, CC: “Ainda que a inexecução resulte de dolo do devedor, as </a:t>
            </a:r>
            <a:r>
              <a:rPr lang="pt-BR" sz="2000" u="sng" dirty="0" smtClean="0">
                <a:solidFill>
                  <a:srgbClr val="CCECFF"/>
                </a:solidFill>
              </a:rPr>
              <a:t>perdas e danos só incluem os prejuízos efetivos e os lucros cessantes por efeito dela direto e imediato</a:t>
            </a:r>
            <a:r>
              <a:rPr lang="pt-BR" sz="2000" dirty="0" smtClean="0">
                <a:solidFill>
                  <a:srgbClr val="CCECFF"/>
                </a:solidFill>
              </a:rPr>
              <a:t>, sem prejuízo do disposto na lei processual”.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9035492"/>
      </p:ext>
    </p:extLst>
  </p:cSld>
  <p:clrMapOvr>
    <a:masterClrMapping/>
  </p:clrMapOvr>
  <p:transition>
    <p:comb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188640"/>
            <a:ext cx="864096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Excepcionalmente, à luz do princípio da equidade, </a:t>
            </a:r>
            <a:r>
              <a:rPr lang="pt-BR" sz="2000" u="sng" dirty="0" smtClean="0"/>
              <a:t>o juiz poderá reduzir o montante da indenização</a:t>
            </a:r>
            <a:r>
              <a:rPr lang="pt-BR" sz="2000" dirty="0" smtClean="0"/>
              <a:t> se a </a:t>
            </a:r>
            <a:r>
              <a:rPr lang="pt-BR" sz="2000" b="1" dirty="0" smtClean="0"/>
              <a:t>culpa do ofensor for ínfima </a:t>
            </a:r>
            <a:r>
              <a:rPr lang="pt-BR" sz="2000" dirty="0" smtClean="0"/>
              <a:t>se comparada à enorme extensão do dano.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944, CC: “A indenização mede-se pela extensão do dano. </a:t>
            </a:r>
            <a:r>
              <a:rPr lang="pt-BR" sz="2000" b="1" dirty="0" smtClean="0">
                <a:solidFill>
                  <a:srgbClr val="CCECFF"/>
                </a:solidFill>
              </a:rPr>
              <a:t>Parágrafo único: Se houver excessiva desproporção entre a gravidade da culpa e o dano, poderá o juiz reduzir, equitativamente, a indenização</a:t>
            </a:r>
            <a:r>
              <a:rPr lang="pt-BR" sz="2000" dirty="0" smtClean="0">
                <a:solidFill>
                  <a:srgbClr val="CCECFF"/>
                </a:solidFill>
              </a:rPr>
              <a:t>”.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No âmbito da responsabilidade contratual, a distinção entre </a:t>
            </a:r>
            <a:r>
              <a:rPr lang="pt-BR" sz="2000" u="sng" dirty="0" smtClean="0"/>
              <a:t>culpa</a:t>
            </a:r>
            <a:r>
              <a:rPr lang="pt-BR" sz="2000" dirty="0" smtClean="0"/>
              <a:t> e </a:t>
            </a:r>
            <a:r>
              <a:rPr lang="pt-BR" sz="2000" u="sng" dirty="0" smtClean="0"/>
              <a:t>dolo</a:t>
            </a:r>
            <a:r>
              <a:rPr lang="pt-BR" sz="2000" dirty="0" smtClean="0"/>
              <a:t> será relevante, para fins de indenização, conforme a </a:t>
            </a:r>
            <a:r>
              <a:rPr lang="pt-BR" sz="2000" b="1" dirty="0" smtClean="0"/>
              <a:t>natureza do contrato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Nos </a:t>
            </a:r>
            <a:r>
              <a:rPr lang="pt-BR" sz="2000" b="1" u="sng" dirty="0" smtClean="0"/>
              <a:t>contratos onerosos </a:t>
            </a:r>
            <a:r>
              <a:rPr lang="pt-BR" sz="2000" dirty="0" smtClean="0"/>
              <a:t>ambas as partes respondem se agirem com culpa. Contudo, nos </a:t>
            </a:r>
            <a:r>
              <a:rPr lang="pt-BR" sz="2000" b="1" u="sng" dirty="0" smtClean="0"/>
              <a:t>contratos gratuitos</a:t>
            </a:r>
            <a:r>
              <a:rPr lang="pt-BR" sz="2000" dirty="0" smtClean="0"/>
              <a:t>, que beneficiam uma pessoa, esta responderá por </a:t>
            </a:r>
            <a:r>
              <a:rPr lang="pt-BR" sz="2000" b="1" dirty="0" smtClean="0"/>
              <a:t>simples culpa</a:t>
            </a:r>
            <a:r>
              <a:rPr lang="pt-BR" sz="2000" dirty="0" smtClean="0"/>
              <a:t>, enquanto aquele que não auferir vantagens </a:t>
            </a:r>
            <a:r>
              <a:rPr lang="pt-BR" sz="2000" b="1" dirty="0" smtClean="0"/>
              <a:t>somente responderá por dolo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Súmula 145, STJ: “No </a:t>
            </a:r>
            <a:r>
              <a:rPr lang="pt-BR" sz="2000" dirty="0">
                <a:solidFill>
                  <a:srgbClr val="CCECFF"/>
                </a:solidFill>
              </a:rPr>
              <a:t>transporte desinteressado, de </a:t>
            </a:r>
            <a:r>
              <a:rPr lang="pt-BR" sz="2000" u="sng" dirty="0">
                <a:solidFill>
                  <a:srgbClr val="CCECFF"/>
                </a:solidFill>
              </a:rPr>
              <a:t>simples cortesia</a:t>
            </a:r>
            <a:r>
              <a:rPr lang="pt-BR" sz="2000" dirty="0">
                <a:solidFill>
                  <a:srgbClr val="CCECFF"/>
                </a:solidFill>
              </a:rPr>
              <a:t>, o transportador </a:t>
            </a:r>
            <a:r>
              <a:rPr lang="pt-BR" sz="2000" b="1" dirty="0">
                <a:solidFill>
                  <a:srgbClr val="CCECFF"/>
                </a:solidFill>
              </a:rPr>
              <a:t>só será civilmente responsável por danos causados </a:t>
            </a:r>
            <a:r>
              <a:rPr lang="pt-BR" sz="2000" dirty="0">
                <a:solidFill>
                  <a:srgbClr val="CCECFF"/>
                </a:solidFill>
              </a:rPr>
              <a:t>ao transportado quando incorrer </a:t>
            </a:r>
            <a:r>
              <a:rPr lang="pt-BR" sz="2000" b="1" u="sng" dirty="0">
                <a:solidFill>
                  <a:srgbClr val="CCECFF"/>
                </a:solidFill>
              </a:rPr>
              <a:t>em dolo ou culpa grave</a:t>
            </a:r>
            <a:r>
              <a:rPr lang="pt-BR" sz="2000" dirty="0">
                <a:solidFill>
                  <a:srgbClr val="CCECFF"/>
                </a:solidFill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xmlns="" val="3269821263"/>
      </p:ext>
    </p:extLst>
  </p:cSld>
  <p:clrMapOvr>
    <a:masterClrMapping/>
  </p:clrMapOvr>
  <p:transition>
    <p:comb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88640"/>
            <a:ext cx="84249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Pela interpretação literal do art. 403, CC </a:t>
            </a:r>
            <a:r>
              <a:rPr lang="pt-BR" sz="2000" i="1" dirty="0" smtClean="0"/>
              <a:t>(“...as perdas e danos só incluem os prejuízos efetivos e os lucros cessantes por efeito dela direito e imediato”</a:t>
            </a:r>
            <a:r>
              <a:rPr lang="pt-BR" sz="2000" dirty="0" smtClean="0"/>
              <a:t>), </a:t>
            </a:r>
            <a:r>
              <a:rPr lang="pt-BR" sz="2000" dirty="0" smtClean="0">
                <a:solidFill>
                  <a:srgbClr val="CCECFF"/>
                </a:solidFill>
              </a:rPr>
              <a:t>a obrigação de indenizar se daria </a:t>
            </a:r>
            <a:r>
              <a:rPr lang="pt-BR" sz="2000" u="sng" dirty="0" smtClean="0">
                <a:solidFill>
                  <a:srgbClr val="CCECFF"/>
                </a:solidFill>
              </a:rPr>
              <a:t>apenas caso o dano resultasse de forma direta e imediata da conduta</a:t>
            </a:r>
            <a:r>
              <a:rPr lang="pt-BR" sz="2000" dirty="0" smtClean="0">
                <a:solidFill>
                  <a:srgbClr val="CCECFF"/>
                </a:solidFill>
              </a:rPr>
              <a:t> violadora</a:t>
            </a:r>
            <a:r>
              <a:rPr lang="pt-BR" sz="2000" dirty="0" smtClean="0"/>
              <a:t>. Tal teoria restringe, em muito, a aferição do prejuízo.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Desta forma, o artigo afastou a aplicação da teoria da equivalência dos danos causais (</a:t>
            </a:r>
            <a:r>
              <a:rPr lang="pt-BR" sz="2000" i="1" dirty="0" smtClean="0"/>
              <a:t>conditio </a:t>
            </a:r>
            <a:r>
              <a:rPr lang="pt-BR" sz="2000" i="1" dirty="0" err="1" smtClean="0"/>
              <a:t>sine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qua</a:t>
            </a:r>
            <a:r>
              <a:rPr lang="pt-BR" sz="2000" i="1" dirty="0" smtClean="0"/>
              <a:t> non</a:t>
            </a:r>
            <a:r>
              <a:rPr lang="pt-BR" sz="2000" dirty="0" smtClean="0"/>
              <a:t>), a qual </a:t>
            </a:r>
            <a:r>
              <a:rPr lang="pt-BR" sz="2000" dirty="0" smtClean="0">
                <a:solidFill>
                  <a:srgbClr val="CCECFF"/>
                </a:solidFill>
              </a:rPr>
              <a:t>considera CAUSAS de um dano </a:t>
            </a:r>
            <a:r>
              <a:rPr lang="pt-BR" sz="2000" u="sng" dirty="0" smtClean="0">
                <a:solidFill>
                  <a:srgbClr val="CCECFF"/>
                </a:solidFill>
              </a:rPr>
              <a:t>TODAS as condições sem as quais este não se teria produzido</a:t>
            </a:r>
            <a:r>
              <a:rPr lang="pt-BR" sz="2000" dirty="0" smtClean="0"/>
              <a:t>. A aplicação desta teoria alargaria, em muito, o nexo causal e a gama de responsáveis. 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doutrina, no entanto, não aplica nenhuma das teorias acima, pois extremadas. E adota uma teoria intermediária: </a:t>
            </a:r>
            <a:r>
              <a:rPr lang="pt-BR" sz="2000" b="1" u="sng" dirty="0" smtClean="0">
                <a:solidFill>
                  <a:srgbClr val="CCECFF"/>
                </a:solidFill>
              </a:rPr>
              <a:t>Teoria da causalidade adequada.</a:t>
            </a:r>
            <a:r>
              <a:rPr lang="pt-BR" sz="2000" b="1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/>
              <a:t>Haverá nexo causal em toda situação que, pela ordem natural das coisas, a conduta do agente adequadamente poderia produzir o dano.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venda de uma vaca portadora de patologia contagiosa. A vaca morreu e, pelo contágio, os outros animais do rebanho do comprador também. Dano indireto.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964636720"/>
      </p:ext>
    </p:extLst>
  </p:cSld>
  <p:clrMapOvr>
    <a:masterClrMapping/>
  </p:clrMapOvr>
  <p:transition>
    <p:comb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04664"/>
            <a:ext cx="83529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2. </a:t>
            </a:r>
            <a:r>
              <a:rPr lang="pt-BR" sz="2000" b="1" u="sng" dirty="0" smtClean="0">
                <a:solidFill>
                  <a:srgbClr val="CCECFF"/>
                </a:solidFill>
              </a:rPr>
              <a:t>Dano patrimonial</a:t>
            </a:r>
          </a:p>
          <a:p>
            <a:pPr algn="just"/>
            <a:endParaRPr lang="pt-BR" sz="2000" b="1" u="sng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2.1. Dano emergente e lucro cessante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Entende-se por dano patrimonial toda </a:t>
            </a:r>
            <a:r>
              <a:rPr lang="pt-BR" sz="2000" u="sng" dirty="0" smtClean="0"/>
              <a:t>diminuição do patrimônio do credor</a:t>
            </a:r>
            <a:r>
              <a:rPr lang="pt-BR" sz="2000" dirty="0" smtClean="0"/>
              <a:t>, que consiste na perda sofrida (danos emergentes), ou, ainda em um lucro de que haja sido privado (lucros cessantes).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ressarcimento tem o condão de </a:t>
            </a:r>
            <a:r>
              <a:rPr lang="pt-BR" sz="2000" u="sng" dirty="0" smtClean="0"/>
              <a:t>repor o lesado a uma situação de equivalência ao momento anterior </a:t>
            </a:r>
            <a:r>
              <a:rPr lang="pt-BR" sz="2000" dirty="0" smtClean="0"/>
              <a:t>à lesão.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Os </a:t>
            </a:r>
            <a:r>
              <a:rPr lang="pt-BR" sz="2000" b="1" dirty="0" smtClean="0"/>
              <a:t>danos emergentes </a:t>
            </a:r>
            <a:r>
              <a:rPr lang="pt-BR" sz="2000" dirty="0" smtClean="0"/>
              <a:t>consistem nos </a:t>
            </a:r>
            <a:r>
              <a:rPr lang="pt-BR" sz="2000" b="1" dirty="0" smtClean="0"/>
              <a:t>valores efetivamente perdidos </a:t>
            </a:r>
            <a:r>
              <a:rPr lang="pt-BR" sz="2000" dirty="0" smtClean="0"/>
              <a:t>pelo prejudicado, em razão da lesão. </a:t>
            </a:r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Os </a:t>
            </a:r>
            <a:r>
              <a:rPr lang="pt-BR" sz="2000" b="1" dirty="0" smtClean="0"/>
              <a:t>lucros cessantes </a:t>
            </a:r>
            <a:r>
              <a:rPr lang="pt-BR" sz="2000" dirty="0" smtClean="0"/>
              <a:t>correspondem ao acréscimo patrimonial que a parte lesada teria caso a obrigação não fosse adimplida. Desta forma, </a:t>
            </a:r>
            <a:r>
              <a:rPr lang="pt-BR" sz="2000" b="1" dirty="0" smtClean="0"/>
              <a:t>tudo o que o lesado razoavelmente deixou de ganhar desde o dia do ilícito seria recomposto. 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xmlns="" val="2951498326"/>
      </p:ext>
    </p:extLst>
  </p:cSld>
  <p:clrMapOvr>
    <a:masterClrMapping/>
  </p:clrMapOvr>
  <p:transition>
    <p:comb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548680"/>
            <a:ext cx="828092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Ex. motorista de taxi teve seu veículo atingido e perdeu uma semana de serviço, em virtude do conserto no bem, instrumento de trabalho. Em tal situação, além dos valores referentes ao conserto (danos emergentes), teria direito a receber pela perda dos dias de serviço não trabalhados (lucros cessantes).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Ao credor recai o ônus de demonstrar em juízo a existência de um prejuízo futuro e provável.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2.2. Perda de uma chance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Instituto do direito francês incorporado à jurisprudência pátria. Aplica-se em situações nas quais </a:t>
            </a:r>
            <a:r>
              <a:rPr lang="pt-BR" sz="2000" b="1" dirty="0" smtClean="0"/>
              <a:t>alguém possuía uma efetiva chance de obter uma vantagem ou evitar um prejuízo</a:t>
            </a:r>
            <a:r>
              <a:rPr lang="pt-BR" sz="2000" dirty="0" smtClean="0"/>
              <a:t>, </a:t>
            </a:r>
            <a:r>
              <a:rPr lang="pt-BR" sz="2000" b="1" u="sng" dirty="0" smtClean="0">
                <a:solidFill>
                  <a:srgbClr val="CCECFF"/>
                </a:solidFill>
              </a:rPr>
              <a:t>mas teve a chance frustrada, pois a oportunidade esvaiu-se em razão de um dano. </a:t>
            </a:r>
          </a:p>
          <a:p>
            <a:pPr algn="just"/>
            <a:endParaRPr lang="pt-BR" sz="2000" b="1" u="sng" dirty="0"/>
          </a:p>
          <a:p>
            <a:pPr algn="just"/>
            <a:r>
              <a:rPr lang="pt-BR" sz="2000" dirty="0" smtClean="0"/>
              <a:t>Não há a certeza do prejuízo ou do benefício, por ser hipotético, mas há, inegavelmente, a </a:t>
            </a:r>
            <a:r>
              <a:rPr lang="pt-BR" sz="2000" b="1" dirty="0" smtClean="0"/>
              <a:t>certeza da perda da oportunidade.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1503351922"/>
      </p:ext>
    </p:extLst>
  </p:cSld>
  <p:clrMapOvr>
    <a:masterClrMapping/>
  </p:clrMapOvr>
  <p:transition>
    <p:comb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04664"/>
            <a:ext cx="835292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A indenização </a:t>
            </a:r>
            <a:r>
              <a:rPr lang="pt-BR" sz="2000" u="sng" dirty="0" smtClean="0"/>
              <a:t>não será calculada sobre o valor do benefício esperado </a:t>
            </a:r>
            <a:r>
              <a:rPr lang="pt-BR" sz="2000" dirty="0" smtClean="0"/>
              <a:t>(como nos lucros cessantes), mas </a:t>
            </a:r>
            <a:r>
              <a:rPr lang="pt-BR" sz="2000" b="1" dirty="0" smtClean="0"/>
              <a:t>com base na perda da chance em si</a:t>
            </a:r>
            <a:r>
              <a:rPr lang="pt-BR" sz="2000" dirty="0" smtClean="0"/>
              <a:t>, conforme percentuais de probabilidade.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De acordo com a lição de </a:t>
            </a:r>
            <a:r>
              <a:rPr lang="pt-BR" sz="2000" b="1" dirty="0" smtClean="0"/>
              <a:t>Sérgio </a:t>
            </a:r>
            <a:r>
              <a:rPr lang="pt-BR" sz="2000" b="1" dirty="0" err="1" smtClean="0"/>
              <a:t>Savi</a:t>
            </a:r>
            <a:r>
              <a:rPr lang="pt-BR" sz="2000" dirty="0" smtClean="0"/>
              <a:t>, “somente será possível indenizar a chance perdida quando a </a:t>
            </a:r>
            <a:r>
              <a:rPr lang="pt-BR" sz="2000" u="sng" dirty="0" smtClean="0"/>
              <a:t>vítima demonstrar que a probabilidade de conseguir a vantagem esperada era superior a 50% </a:t>
            </a:r>
            <a:r>
              <a:rPr lang="pt-BR" sz="2000" dirty="0" smtClean="0"/>
              <a:t>(cinquenta por cento)”. (SAVI, Sérgio. </a:t>
            </a:r>
            <a:r>
              <a:rPr lang="pt-BR" sz="2000" i="1" dirty="0" smtClean="0"/>
              <a:t>Inadimplemento das obrigações</a:t>
            </a:r>
            <a:r>
              <a:rPr lang="pt-BR" sz="2000" dirty="0" smtClean="0"/>
              <a:t>, p. 483).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Perda da chance de se interromper um processo patológico em curso, por erro de diagnóstico, que seria capaz de produzir a obtenção de cura de um paciente.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Ex. 2. Caso julgado </a:t>
            </a:r>
            <a:r>
              <a:rPr lang="pt-BR" sz="2000" dirty="0">
                <a:solidFill>
                  <a:srgbClr val="CCECFF"/>
                </a:solidFill>
              </a:rPr>
              <a:t>pela Corte-IDH: Furlan y Familiares Vs. </a:t>
            </a:r>
            <a:r>
              <a:rPr lang="pt-BR" sz="2000" dirty="0" smtClean="0">
                <a:solidFill>
                  <a:srgbClr val="CCECFF"/>
                </a:solidFill>
              </a:rPr>
              <a:t>Argentina. </a:t>
            </a:r>
            <a:r>
              <a:rPr lang="pt-BR" sz="2000" dirty="0" smtClean="0"/>
              <a:t>Imputou responsabilidade ao </a:t>
            </a:r>
            <a:r>
              <a:rPr lang="pt-BR" sz="2000" dirty="0"/>
              <a:t>Estado, por falta de resposta oportuna das autoridades judiciais, da qual dependia o tratamento médico de uma </a:t>
            </a:r>
            <a:r>
              <a:rPr lang="pt-BR" sz="2000" dirty="0" smtClean="0"/>
              <a:t>criança. </a:t>
            </a:r>
            <a:r>
              <a:rPr lang="pt-BR" sz="2000" b="1" u="sng" dirty="0" smtClean="0"/>
              <a:t>Violação ao projeto de vida</a:t>
            </a:r>
            <a:r>
              <a:rPr lang="pt-BR" sz="2000" dirty="0" smtClean="0"/>
              <a:t>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739014296"/>
      </p:ext>
    </p:extLst>
  </p:cSld>
  <p:clrMapOvr>
    <a:masterClrMapping/>
  </p:clrMapOvr>
  <p:transition>
    <p:comb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2"/>
            <a:ext cx="842493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/>
              <a:t>Julgado do Tribunal de Justiça do Estado de São Paulo: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“APELAÇÃO </a:t>
            </a:r>
            <a:r>
              <a:rPr lang="pt-BR" sz="2000" dirty="0"/>
              <a:t>AÇÃO DE INDENIZAÇÃO POR DANOS MORAIS </a:t>
            </a:r>
            <a:r>
              <a:rPr lang="pt-BR" sz="2000" dirty="0">
                <a:solidFill>
                  <a:srgbClr val="FFC000"/>
                </a:solidFill>
              </a:rPr>
              <a:t>DEMORA DO REQUERIDO NA EMISSÃO DOS DOCUMENTOS DE CERTIFICAÇÃO DE CONCLUSÃO DO CURSO </a:t>
            </a:r>
            <a:r>
              <a:rPr lang="pt-BR" sz="2000" dirty="0"/>
              <a:t>REQUERENTE QUE TEVE QUE ACIONAR O PODER JUDICIÁRIO PARA OBTER TAIS DOCUMENTOS SE, </a:t>
            </a:r>
            <a:r>
              <a:rPr lang="pt-BR" sz="2000" dirty="0">
                <a:solidFill>
                  <a:srgbClr val="FFC000"/>
                </a:solidFill>
              </a:rPr>
              <a:t>EM VIRTUDE DA FALHA DO APELANTE NA PRESTAÇÃO DOS SERVIÇOS OFERECIDOS, O REQUERENTE DEIXOU DE CONCORRER A CARGOS QUE LHE INTERESSAVAM</a:t>
            </a:r>
            <a:r>
              <a:rPr lang="pt-BR" sz="2000" dirty="0"/>
              <a:t>, </a:t>
            </a:r>
            <a:r>
              <a:rPr lang="pt-BR" sz="2000" dirty="0">
                <a:solidFill>
                  <a:srgbClr val="FFC000"/>
                </a:solidFill>
              </a:rPr>
              <a:t>RESPONDE O APELANTE PELA FRUSTRAÇÃO DECORRENTE DA PERDA DE UMA CHANCE </a:t>
            </a:r>
            <a:r>
              <a:rPr lang="pt-BR" sz="2000" dirty="0"/>
              <a:t>DANOS MORAIS CARACTERIZADOS VALOR DA INDENIZAÇÃO BEM FIXADO SENTENÇA MANTIDA POR SEUS PRÓPRIOS FUNDAMENTOS, A TEOR DO ART. 252, DO REGIMENTO INTERNO DESTE TRIBUNAL RECURSO </a:t>
            </a:r>
            <a:r>
              <a:rPr lang="pt-BR" sz="2000" dirty="0" smtClean="0"/>
              <a:t>DESPROVIDO”. (TJSP</a:t>
            </a:r>
            <a:r>
              <a:rPr lang="pt-BR" sz="2000" dirty="0"/>
              <a:t>, Apelação nº. º </a:t>
            </a:r>
            <a:r>
              <a:rPr lang="pt-BR" sz="2000" dirty="0" smtClean="0"/>
              <a:t>0028256-89.2010.8.26.0005, 28ª Câmara de Direito Privado, Des. Rel. Cesar Luiz de Almeida, D.J. 16/06/2015)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472189170"/>
      </p:ext>
    </p:extLst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39552" y="476672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Novação e os vetores do CCB/02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instituto da novação deve ser estudado à luz dos princípios da boa-fé e da função social do contrato, mitigando a autonomia privada.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obrigação deve ser vista como um todo, considerando a expectativa de confiança depositada, em que uma das partes não pode ser lesada pelo segundo negócio jurídico.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Para evitar a lesão à boa-fé do contratante, é possível a nulificação das cláusulas abusivas, admitindo-se  a revisão contratual diante de eventual onerosidade excessiva. A solução deverá variar, a depender do caso concreto.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Quando se trata de relação consumerista, a novação será aferida com ainda mais cautela, considerando a presunção de hipossuficiência do consumidor. 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528332745"/>
      </p:ext>
    </p:extLst>
  </p:cSld>
  <p:clrMapOvr>
    <a:masterClrMapping/>
  </p:clrMapOvr>
  <p:transition>
    <p:comb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2"/>
            <a:ext cx="828092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VUNESP - TJ/PA (2014):</a:t>
            </a:r>
          </a:p>
          <a:p>
            <a:pPr algn="just"/>
            <a:endParaRPr lang="pt-BR" sz="2000" b="1" dirty="0" smtClean="0"/>
          </a:p>
          <a:p>
            <a:pPr algn="just"/>
            <a:r>
              <a:rPr lang="pt-BR" sz="2000" dirty="0" smtClean="0"/>
              <a:t>Maria </a:t>
            </a:r>
            <a:r>
              <a:rPr lang="pt-BR" sz="2000" dirty="0"/>
              <a:t>compareceu ao banco para pagamento de taxa de inscrição para prestar concurso público. Por erro do sistema não foi computado o pagamento, embora tenha sido recebido o valor determinado, deixando Maria fora do certame. Do ponto de vista da Responsabilidade Civil, Maria tem direito a ser </a:t>
            </a:r>
            <a:r>
              <a:rPr lang="pt-BR" sz="2000" dirty="0" smtClean="0"/>
              <a:t>indenizada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a)</a:t>
            </a:r>
            <a:r>
              <a:rPr lang="pt-BR" sz="2000" dirty="0"/>
              <a:t> pela perda de uma chance e dos valores que Maria teria direito a perceber no cargo pretendido.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b) pelos </a:t>
            </a:r>
            <a:r>
              <a:rPr lang="pt-BR" sz="2000" dirty="0"/>
              <a:t>danos materiais apenas.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c) por </a:t>
            </a:r>
            <a:r>
              <a:rPr lang="pt-BR" sz="2000" dirty="0"/>
              <a:t>danos morais apenas.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d) pelo </a:t>
            </a:r>
            <a:r>
              <a:rPr lang="pt-BR" sz="2000" dirty="0"/>
              <a:t>valor do pagamento da taxa e danos, pela perda de uma chance.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e) por </a:t>
            </a:r>
            <a:r>
              <a:rPr lang="pt-BR" sz="2000" dirty="0"/>
              <a:t>danos morais, pela perda de uma chance apenas</a:t>
            </a:r>
            <a:r>
              <a:rPr lang="pt-BR" sz="2000" dirty="0" smtClean="0"/>
              <a:t>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139852769"/>
      </p:ext>
    </p:extLst>
  </p:cSld>
  <p:clrMapOvr>
    <a:masterClrMapping/>
  </p:clrMapOvr>
  <p:transition>
    <p:comb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548680"/>
            <a:ext cx="849694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Gabarito:</a:t>
            </a:r>
            <a:endParaRPr lang="pt-BR" sz="2000" b="1" dirty="0">
              <a:solidFill>
                <a:srgbClr val="FFC000"/>
              </a:solidFill>
            </a:endParaRPr>
          </a:p>
          <a:p>
            <a:pPr algn="just"/>
            <a:endParaRPr lang="pt-BR" sz="2000" b="1" dirty="0"/>
          </a:p>
          <a:p>
            <a:pPr algn="just"/>
            <a:r>
              <a:rPr lang="pt-BR" sz="2000" dirty="0"/>
              <a:t>Maria compareceu ao banco para pagamento de taxa de inscrição para prestar concurso público. Por erro do sistema não foi computado o pagamento, embora tenha sido recebido o valor determinado, deixando Maria fora do certame. Do ponto de vista da Responsabilidade Civil, Maria tem direito a ser indenizada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a) pela perda de uma chance e dos valores que Maria teria direito a perceber no cargo pretendido.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b) pelos danos materiais apenas.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c) por danos morais apenas.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d) pelo valor do pagamento da taxa e danos, pela perda de uma chance.</a:t>
            </a:r>
          </a:p>
          <a:p>
            <a:pPr algn="just"/>
            <a:endParaRPr lang="pt-BR" sz="2000" dirty="0">
              <a:solidFill>
                <a:srgbClr val="FFC000"/>
              </a:solidFill>
            </a:endParaRPr>
          </a:p>
          <a:p>
            <a:pPr algn="just"/>
            <a:r>
              <a:rPr lang="pt-BR" sz="2000" dirty="0"/>
              <a:t>e) por danos morais, pela perda de uma chance apenas.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39525659"/>
      </p:ext>
    </p:extLst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322027"/>
            <a:ext cx="849694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Por exemplo, em </a:t>
            </a:r>
            <a:r>
              <a:rPr lang="pt-BR" sz="2000" dirty="0"/>
              <a:t>contratos de mútuo com instituições financeiras, usualmente, verifica-se a imposição de cláusulas abusivas, com elevadas taxas de juros e anatocismo. Diante da vulnerabilidade, o consumidor acaba por ceder à renegociação de dívida proposta, mediante a extinção da obrigação primitiva e criação de um novo débito.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princípio, diante da novação, jamais poderia o contratante voltar a discutir em juízo o contrato primitivo, pois extinto.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Contudo, nos negócios jurídicos de trato sucessivo, demonstrada a continuidade da relação negocial, e sendo nulas as cláusulas abusivas, o mutuário a qualquer tempo, poderá ajuizar ação de revisão contratual (art. 51, CDC).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Súmula 286, STJ: “A renegociação de contrato bancário ou a confissão da dívida não impede a possibilidade de discussão sobre eventuais ilegalidades dos contratos anteriores”.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Havendo nulidade na obrigação primitiva (ex. anatocismo), é possível que o sujeito vulnerável possa discutir a ilegalidade, ainda que após a novação. </a:t>
            </a:r>
          </a:p>
        </p:txBody>
      </p:sp>
    </p:spTree>
    <p:extLst>
      <p:ext uri="{BB962C8B-B14F-4D97-AF65-F5344CB8AC3E}">
        <p14:creationId xmlns:p14="http://schemas.microsoft.com/office/powerpoint/2010/main" xmlns="" val="3330928375"/>
      </p:ext>
    </p:extLst>
  </p:cSld>
  <p:clrMapOvr>
    <a:masterClrMapping/>
  </p:clrMapOvr>
  <p:transition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04738" y="476672"/>
            <a:ext cx="81369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“RECURSO </a:t>
            </a:r>
            <a:r>
              <a:rPr lang="pt-BR" sz="2000" dirty="0"/>
              <a:t>ESPECIAL. AGRAVO REGIMENTAL. CONTRATO DE CONSÓRCIO. </a:t>
            </a:r>
            <a:r>
              <a:rPr lang="pt-BR" sz="2000" dirty="0">
                <a:solidFill>
                  <a:srgbClr val="FFC000"/>
                </a:solidFill>
              </a:rPr>
              <a:t>REVISÃO DE CONTRATO FINDO. POSSIBILIDADE</a:t>
            </a:r>
            <a:r>
              <a:rPr lang="pt-BR" sz="2000" dirty="0"/>
              <a:t>. 1. </a:t>
            </a:r>
            <a:r>
              <a:rPr lang="pt-BR" sz="2000" dirty="0">
                <a:solidFill>
                  <a:srgbClr val="FFC000"/>
                </a:solidFill>
              </a:rPr>
              <a:t>"É possível revisar os contratos firmados com a instituição financeira, desde a origem, para afastar eventuais ilegalidades, independentemente de quitação ou novação" </a:t>
            </a:r>
            <a:r>
              <a:rPr lang="pt-BR" sz="2000" dirty="0"/>
              <a:t>(</a:t>
            </a:r>
            <a:r>
              <a:rPr lang="pt-BR" sz="2000" dirty="0" err="1"/>
              <a:t>REsp</a:t>
            </a:r>
            <a:r>
              <a:rPr lang="pt-BR" sz="2000" dirty="0"/>
              <a:t> 615.012/RS, Rel. Min. LUIS FELIPE SALOMÃO, QUARTA TURMA, julgado em 01/06/2010, </a:t>
            </a:r>
            <a:r>
              <a:rPr lang="pt-BR" sz="2000" dirty="0" err="1"/>
              <a:t>DJe</a:t>
            </a:r>
            <a:r>
              <a:rPr lang="pt-BR" sz="2000" dirty="0"/>
              <a:t> 08/06/2010). 2. AGRAVO REGIMENTAL </a:t>
            </a:r>
            <a:r>
              <a:rPr lang="pt-BR" sz="2000" dirty="0" smtClean="0"/>
              <a:t>DESPROVIDO”. (STJ, </a:t>
            </a:r>
            <a:r>
              <a:rPr lang="pt-BR" sz="2000" dirty="0" err="1" smtClean="0"/>
              <a:t>AgRg</a:t>
            </a:r>
            <a:r>
              <a:rPr lang="pt-BR" sz="2000" dirty="0" smtClean="0"/>
              <a:t> no </a:t>
            </a:r>
            <a:r>
              <a:rPr lang="pt-BR" sz="2000" dirty="0" err="1" smtClean="0"/>
              <a:t>REsp</a:t>
            </a:r>
            <a:r>
              <a:rPr lang="pt-BR" sz="2000" dirty="0" smtClean="0"/>
              <a:t> 1149134/RS, Rel. Min. Paulo de Tarso </a:t>
            </a:r>
            <a:r>
              <a:rPr lang="pt-BR" sz="2000" dirty="0" err="1" smtClean="0"/>
              <a:t>Sanseverino</a:t>
            </a:r>
            <a:r>
              <a:rPr lang="pt-BR" sz="2000" dirty="0" smtClean="0"/>
              <a:t>, D.J. 08/06/2011).</a:t>
            </a:r>
          </a:p>
        </p:txBody>
      </p:sp>
    </p:spTree>
    <p:extLst>
      <p:ext uri="{BB962C8B-B14F-4D97-AF65-F5344CB8AC3E}">
        <p14:creationId xmlns:p14="http://schemas.microsoft.com/office/powerpoint/2010/main" xmlns="" val="3017331810"/>
      </p:ext>
    </p:extLst>
  </p:cSld>
  <p:clrMapOvr>
    <a:masterClrMapping/>
  </p:clrMapOvr>
  <p:transition>
    <p:comb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Office2\Templates\Presentation Designs\Blends.pot</Template>
  <TotalTime>44243</TotalTime>
  <Words>9144</Words>
  <Application>Microsoft Office PowerPoint</Application>
  <PresentationFormat>Apresentação na tela (4:3)</PresentationFormat>
  <Paragraphs>704</Paragraphs>
  <Slides>71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71</vt:i4>
      </vt:variant>
    </vt:vector>
  </HeadingPairs>
  <TitlesOfParts>
    <vt:vector size="72" baseType="lpstr">
      <vt:lpstr>Fundição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</vt:vector>
  </TitlesOfParts>
  <Company>Ministério Público - 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Controle Externo</dc:title>
  <dc:creator>PGJ001</dc:creator>
  <cp:lastModifiedBy>cliemte</cp:lastModifiedBy>
  <cp:revision>1193</cp:revision>
  <cp:lastPrinted>2015-09-01T16:56:40Z</cp:lastPrinted>
  <dcterms:created xsi:type="dcterms:W3CDTF">2002-06-18T12:30:57Z</dcterms:created>
  <dcterms:modified xsi:type="dcterms:W3CDTF">2017-03-08T21:36:15Z</dcterms:modified>
</cp:coreProperties>
</file>