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327" r:id="rId2"/>
    <p:sldId id="588" r:id="rId3"/>
    <p:sldId id="662" r:id="rId4"/>
    <p:sldId id="663" r:id="rId5"/>
    <p:sldId id="664" r:id="rId6"/>
    <p:sldId id="351" r:id="rId7"/>
    <p:sldId id="665" r:id="rId8"/>
    <p:sldId id="666" r:id="rId9"/>
    <p:sldId id="667" r:id="rId10"/>
    <p:sldId id="668" r:id="rId11"/>
    <p:sldId id="669" r:id="rId12"/>
    <p:sldId id="670" r:id="rId13"/>
    <p:sldId id="671" r:id="rId14"/>
    <p:sldId id="672" r:id="rId15"/>
    <p:sldId id="673" r:id="rId16"/>
    <p:sldId id="674" r:id="rId17"/>
    <p:sldId id="675" r:id="rId18"/>
    <p:sldId id="676" r:id="rId19"/>
    <p:sldId id="677" r:id="rId20"/>
    <p:sldId id="678" r:id="rId21"/>
    <p:sldId id="679" r:id="rId22"/>
    <p:sldId id="730" r:id="rId23"/>
    <p:sldId id="680" r:id="rId24"/>
    <p:sldId id="681" r:id="rId25"/>
    <p:sldId id="682" r:id="rId26"/>
    <p:sldId id="684" r:id="rId27"/>
    <p:sldId id="685" r:id="rId28"/>
    <p:sldId id="686" r:id="rId29"/>
    <p:sldId id="687" r:id="rId30"/>
    <p:sldId id="688" r:id="rId31"/>
    <p:sldId id="689" r:id="rId32"/>
    <p:sldId id="690" r:id="rId33"/>
    <p:sldId id="691" r:id="rId34"/>
    <p:sldId id="692" r:id="rId35"/>
    <p:sldId id="693" r:id="rId36"/>
    <p:sldId id="694" r:id="rId37"/>
    <p:sldId id="695" r:id="rId38"/>
    <p:sldId id="696" r:id="rId39"/>
    <p:sldId id="731" r:id="rId40"/>
    <p:sldId id="697" r:id="rId41"/>
    <p:sldId id="699" r:id="rId42"/>
    <p:sldId id="700" r:id="rId43"/>
    <p:sldId id="701" r:id="rId44"/>
    <p:sldId id="698" r:id="rId45"/>
    <p:sldId id="702" r:id="rId46"/>
    <p:sldId id="703" r:id="rId47"/>
    <p:sldId id="704" r:id="rId48"/>
    <p:sldId id="705" r:id="rId49"/>
    <p:sldId id="706" r:id="rId50"/>
    <p:sldId id="707" r:id="rId51"/>
    <p:sldId id="708" r:id="rId52"/>
    <p:sldId id="709" r:id="rId53"/>
    <p:sldId id="710" r:id="rId54"/>
    <p:sldId id="711" r:id="rId55"/>
    <p:sldId id="712" r:id="rId56"/>
    <p:sldId id="713" r:id="rId57"/>
    <p:sldId id="714" r:id="rId58"/>
    <p:sldId id="715" r:id="rId59"/>
    <p:sldId id="716" r:id="rId60"/>
    <p:sldId id="717" r:id="rId61"/>
    <p:sldId id="718" r:id="rId62"/>
    <p:sldId id="719" r:id="rId63"/>
    <p:sldId id="720" r:id="rId64"/>
    <p:sldId id="721" r:id="rId65"/>
    <p:sldId id="722" r:id="rId66"/>
    <p:sldId id="723" r:id="rId67"/>
    <p:sldId id="724" r:id="rId68"/>
    <p:sldId id="725" r:id="rId69"/>
    <p:sldId id="726" r:id="rId70"/>
    <p:sldId id="727" r:id="rId71"/>
    <p:sldId id="728" r:id="rId72"/>
    <p:sldId id="729" r:id="rId73"/>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B0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91" autoAdjust="0"/>
    <p:restoredTop sz="94660"/>
  </p:normalViewPr>
  <p:slideViewPr>
    <p:cSldViewPr>
      <p:cViewPr varScale="1">
        <p:scale>
          <a:sx n="72" d="100"/>
          <a:sy n="72" d="100"/>
        </p:scale>
        <p:origin x="138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a:t>Clique para editar o título mestre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30" name="Date Placeholder 29"/>
          <p:cNvSpPr>
            <a:spLocks noGrp="1"/>
          </p:cNvSpPr>
          <p:nvPr>
            <p:ph type="dt" sz="half" idx="10"/>
          </p:nvPr>
        </p:nvSpPr>
        <p:spPr/>
        <p:txBody>
          <a:bodyPr/>
          <a:lstStyle/>
          <a:p>
            <a:fld id="{01C0CEE2-5392-4C8F-9479-9CC8437FB20E}" type="datetimeFigureOut">
              <a:rPr lang="pt-BR" smtClean="0"/>
              <a:t>26/06/2019</a:t>
            </a:fld>
            <a:endParaRPr lang="pt-BR"/>
          </a:p>
        </p:txBody>
      </p:sp>
      <p:sp>
        <p:nvSpPr>
          <p:cNvPr id="19" name="Footer Placeholder 18"/>
          <p:cNvSpPr>
            <a:spLocks noGrp="1"/>
          </p:cNvSpPr>
          <p:nvPr>
            <p:ph type="ftr" sz="quarter" idx="11"/>
          </p:nvPr>
        </p:nvSpPr>
        <p:spPr/>
        <p:txBody>
          <a:bodyPr/>
          <a:lstStyle/>
          <a:p>
            <a:endParaRPr lang="pt-BR"/>
          </a:p>
        </p:txBody>
      </p:sp>
      <p:sp>
        <p:nvSpPr>
          <p:cNvPr id="27" name="Slide Number Placeholder 26"/>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a:t>Clique para editar o título mestre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Date Placeholder 3"/>
          <p:cNvSpPr>
            <a:spLocks noGrp="1"/>
          </p:cNvSpPr>
          <p:nvPr>
            <p:ph type="dt" sz="half" idx="10"/>
          </p:nvPr>
        </p:nvSpPr>
        <p:spPr/>
        <p:txBody>
          <a:bodyPr/>
          <a:lstStyle/>
          <a:p>
            <a:fld id="{01C0CEE2-5392-4C8F-9479-9CC8437FB20E}" type="datetimeFigureOut">
              <a:rPr lang="pt-BR" smtClean="0"/>
              <a:t>26/06/2019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pt-BR"/>
              <a:t>Clique para editar o título mestre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Date Placeholder 3"/>
          <p:cNvSpPr>
            <a:spLocks noGrp="1"/>
          </p:cNvSpPr>
          <p:nvPr>
            <p:ph type="dt" sz="half" idx="10"/>
          </p:nvPr>
        </p:nvSpPr>
        <p:spPr/>
        <p:txBody>
          <a:bodyPr/>
          <a:lstStyle/>
          <a:p>
            <a:fld id="{01C0CEE2-5392-4C8F-9479-9CC8437FB20E}" type="datetimeFigureOut">
              <a:rPr lang="pt-BR" smtClean="0"/>
              <a:t>26/06/2019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a:t>Clique para editar o título mestre</a:t>
            </a:r>
            <a:endParaRPr kumimoji="0" lang="en-US"/>
          </a:p>
        </p:txBody>
      </p:sp>
      <p:sp>
        <p:nvSpPr>
          <p:cNvPr id="3" name="Content Placeholder 2"/>
          <p:cNvSpPr>
            <a:spLocks noGrp="1"/>
          </p:cNvSpPr>
          <p:nvPr>
            <p:ph idx="1"/>
          </p:nvPr>
        </p:nvSpPr>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Date Placeholder 3"/>
          <p:cNvSpPr>
            <a:spLocks noGrp="1"/>
          </p:cNvSpPr>
          <p:nvPr>
            <p:ph type="dt" sz="half" idx="10"/>
          </p:nvPr>
        </p:nvSpPr>
        <p:spPr/>
        <p:txBody>
          <a:bodyPr/>
          <a:lstStyle/>
          <a:p>
            <a:fld id="{01C0CEE2-5392-4C8F-9479-9CC8437FB20E}" type="datetimeFigureOut">
              <a:rPr lang="pt-BR" smtClean="0"/>
              <a:t>26/06/2019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a:t>Clique para editar o título mestre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 texto mestre</a:t>
            </a:r>
          </a:p>
        </p:txBody>
      </p:sp>
      <p:sp>
        <p:nvSpPr>
          <p:cNvPr id="4" name="Date Placeholder 3"/>
          <p:cNvSpPr>
            <a:spLocks noGrp="1"/>
          </p:cNvSpPr>
          <p:nvPr>
            <p:ph type="dt" sz="half" idx="10"/>
          </p:nvPr>
        </p:nvSpPr>
        <p:spPr/>
        <p:txBody>
          <a:bodyPr/>
          <a:lstStyle/>
          <a:p>
            <a:fld id="{01C0CEE2-5392-4C8F-9479-9CC8437FB20E}" type="datetimeFigureOut">
              <a:rPr lang="pt-BR" smtClean="0"/>
              <a:t>26/06/2019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pt-BR"/>
              <a:t>Clique para editar o título mestre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Date Placeholder 4"/>
          <p:cNvSpPr>
            <a:spLocks noGrp="1"/>
          </p:cNvSpPr>
          <p:nvPr>
            <p:ph type="dt" sz="half" idx="10"/>
          </p:nvPr>
        </p:nvSpPr>
        <p:spPr/>
        <p:txBody>
          <a:bodyPr/>
          <a:lstStyle/>
          <a:p>
            <a:fld id="{01C0CEE2-5392-4C8F-9479-9CC8437FB20E}" type="datetimeFigureOut">
              <a:rPr lang="pt-BR" smtClean="0"/>
              <a:t>26/06/2019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pt-BR"/>
              <a:t>Clique para editar o título mestre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 texto mestre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 texto mestre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Date Placeholder 6"/>
          <p:cNvSpPr>
            <a:spLocks noGrp="1"/>
          </p:cNvSpPr>
          <p:nvPr>
            <p:ph type="dt" sz="half" idx="10"/>
          </p:nvPr>
        </p:nvSpPr>
        <p:spPr/>
        <p:txBody>
          <a:bodyPr/>
          <a:lstStyle/>
          <a:p>
            <a:fld id="{01C0CEE2-5392-4C8F-9479-9CC8437FB20E}" type="datetimeFigureOut">
              <a:rPr lang="pt-BR" smtClean="0"/>
              <a:t>26/06/2019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a:t>Clique para editar o título mestre</a:t>
            </a:r>
            <a:endParaRPr kumimoji="0" lang="en-US"/>
          </a:p>
        </p:txBody>
      </p:sp>
      <p:sp>
        <p:nvSpPr>
          <p:cNvPr id="3" name="Date Placeholder 2"/>
          <p:cNvSpPr>
            <a:spLocks noGrp="1"/>
          </p:cNvSpPr>
          <p:nvPr>
            <p:ph type="dt" sz="half" idx="10"/>
          </p:nvPr>
        </p:nvSpPr>
        <p:spPr/>
        <p:txBody>
          <a:bodyPr/>
          <a:lstStyle/>
          <a:p>
            <a:fld id="{01C0CEE2-5392-4C8F-9479-9CC8437FB20E}" type="datetimeFigureOut">
              <a:rPr lang="pt-BR" smtClean="0"/>
              <a:t>26/06/2019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0CEE2-5392-4C8F-9479-9CC8437FB20E}" type="datetimeFigureOut">
              <a:rPr lang="pt-BR" smtClean="0"/>
              <a:t>26/06/2019</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a:t>Clique para editar o título mestre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a:t>Clique para editar o texto mestre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Date Placeholder 4"/>
          <p:cNvSpPr>
            <a:spLocks noGrp="1"/>
          </p:cNvSpPr>
          <p:nvPr>
            <p:ph type="dt" sz="half" idx="10"/>
          </p:nvPr>
        </p:nvSpPr>
        <p:spPr/>
        <p:txBody>
          <a:bodyPr/>
          <a:lstStyle/>
          <a:p>
            <a:fld id="{01C0CEE2-5392-4C8F-9479-9CC8437FB20E}" type="datetimeFigureOut">
              <a:rPr lang="pt-BR" smtClean="0"/>
              <a:t>26/06/2019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63B66AC-F21E-4011-89E8-DBDFB86499B9}"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BR"/>
              <a:t>Clique para editar o título mestre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a:t>Clique para editar o texto mestre</a:t>
            </a:r>
          </a:p>
        </p:txBody>
      </p:sp>
      <p:sp>
        <p:nvSpPr>
          <p:cNvPr id="5" name="Date Placeholder 4"/>
          <p:cNvSpPr>
            <a:spLocks noGrp="1"/>
          </p:cNvSpPr>
          <p:nvPr>
            <p:ph type="dt" sz="half" idx="10"/>
          </p:nvPr>
        </p:nvSpPr>
        <p:spPr/>
        <p:txBody>
          <a:bodyPr/>
          <a:lstStyle/>
          <a:p>
            <a:fld id="{01C0CEE2-5392-4C8F-9479-9CC8437FB20E}" type="datetimeFigureOut">
              <a:rPr lang="pt-BR" smtClean="0"/>
              <a:t>26/06/2019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a:xfrm>
            <a:off x="8077200" y="6356350"/>
            <a:ext cx="609600" cy="365125"/>
          </a:xfrm>
        </p:spPr>
        <p:txBody>
          <a:bodyPr/>
          <a:lstStyle/>
          <a:p>
            <a:fld id="{063B66AC-F21E-4011-89E8-DBDFB86499B9}" type="slidenum">
              <a:rPr lang="pt-BR" smtClean="0"/>
              <a:t>‹nº›</a:t>
            </a:fld>
            <a:endParaRPr lang="pt-B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a:t>Clique no ícone para adicionar uma imagem</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BR"/>
              <a:t>Clique para editar o título mestre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BR"/>
              <a:t>Clique para editar 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1C0CEE2-5392-4C8F-9479-9CC8437FB20E}" type="datetimeFigureOut">
              <a:rPr lang="pt-BR" smtClean="0"/>
              <a:t>26/06/2019</a:t>
            </a:fld>
            <a:endParaRPr lang="pt-B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3B66AC-F21E-4011-89E8-DBDFB86499B9}" type="slidenum">
              <a:rPr lang="pt-BR" smtClean="0"/>
              <a:t>‹nº›</a:t>
            </a:fld>
            <a:endParaRPr lang="pt-B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www.stj.jus.br/webstj/processo/justica/jurisprudencia.asp?origemPesquisa=informativo&amp;tipo=num_pro&amp;valor=HC239363"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tf.jus.br/portal/processo/verProcessoAndamento.asp?numero=97261&amp;classe=HC&amp;codigoClasse=0&amp;origem=JUR&amp;recurso=0&amp;tipoJulgamento=M" TargetMode="Externa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hyperlink" Target="https://scon.stj.jus.br/SCON/jurisprudencia/toc.jsp?i=1&amp;b=ACOR&amp;livre=((%27AGARESP%27.clas.+e+@num=%27386863%27)+ou+(%27AGRG%20NO%20ARESP%27+adj+%27386863%27.suce.))&amp;thesaurus=JURIDICO&amp;fr=veja" TargetMode="Externa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9AFB41-AEB1-40C3-9503-081B1A4E0F63}"/>
              </a:ext>
            </a:extLst>
          </p:cNvPr>
          <p:cNvSpPr>
            <a:spLocks noGrp="1"/>
          </p:cNvSpPr>
          <p:nvPr>
            <p:ph type="ctrTitle"/>
          </p:nvPr>
        </p:nvSpPr>
        <p:spPr/>
        <p:txBody>
          <a:bodyPr>
            <a:normAutofit/>
            <a:scene3d>
              <a:camera prst="orthographicFront"/>
              <a:lightRig rig="freezing" dir="t">
                <a:rot lat="0" lon="0" rev="5640000"/>
              </a:lightRig>
            </a:scene3d>
            <a:sp3d prstMaterial="flat">
              <a:contourClr>
                <a:schemeClr val="tx2"/>
              </a:contourClr>
            </a:sp3d>
          </a:bodyPr>
          <a:lstStyle/>
          <a:p>
            <a:r>
              <a:rPr lang="pt-BR" dirty="0"/>
              <a:t>PARTE ESPECIAL (CONTINUAÇÃO)    </a:t>
            </a:r>
          </a:p>
        </p:txBody>
      </p:sp>
      <p:sp>
        <p:nvSpPr>
          <p:cNvPr id="3" name="Subtítulo 2">
            <a:extLst>
              <a:ext uri="{FF2B5EF4-FFF2-40B4-BE49-F238E27FC236}">
                <a16:creationId xmlns:a16="http://schemas.microsoft.com/office/drawing/2014/main" id="{63FDCB4A-EA6F-4618-AD00-7F07AB870768}"/>
              </a:ext>
            </a:extLst>
          </p:cNvPr>
          <p:cNvSpPr>
            <a:spLocks noGrp="1"/>
          </p:cNvSpPr>
          <p:nvPr>
            <p:ph type="subTitle" idx="1"/>
          </p:nvPr>
        </p:nvSpPr>
        <p:spPr/>
        <p:txBody>
          <a:bodyPr/>
          <a:lstStyle/>
          <a:p>
            <a:r>
              <a:rPr lang="pt-BR" dirty="0"/>
              <a:t> </a:t>
            </a:r>
          </a:p>
        </p:txBody>
      </p:sp>
      <p:sp>
        <p:nvSpPr>
          <p:cNvPr id="5" name="Retângulo 4">
            <a:extLst>
              <a:ext uri="{FF2B5EF4-FFF2-40B4-BE49-F238E27FC236}">
                <a16:creationId xmlns:a16="http://schemas.microsoft.com/office/drawing/2014/main" id="{07910EB4-E58E-4BF1-A0A6-B8140209E05E}"/>
              </a:ext>
            </a:extLst>
          </p:cNvPr>
          <p:cNvSpPr/>
          <p:nvPr/>
        </p:nvSpPr>
        <p:spPr>
          <a:xfrm>
            <a:off x="0" y="4653135"/>
            <a:ext cx="9144000" cy="2231369"/>
          </a:xfrm>
          <a:prstGeom prst="rect">
            <a:avLst/>
          </a:prstGeom>
          <a:solidFill>
            <a:schemeClr val="accent2"/>
          </a:solidFill>
          <a:ln>
            <a:solidFill>
              <a:srgbClr val="9CB0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a:extLst>
              <a:ext uri="{FF2B5EF4-FFF2-40B4-BE49-F238E27FC236}">
                <a16:creationId xmlns:a16="http://schemas.microsoft.com/office/drawing/2014/main" id="{CED9C36A-5253-418C-8887-4C190037A035}"/>
              </a:ext>
            </a:extLst>
          </p:cNvPr>
          <p:cNvSpPr txBox="1"/>
          <p:nvPr/>
        </p:nvSpPr>
        <p:spPr>
          <a:xfrm>
            <a:off x="2915816" y="4901098"/>
            <a:ext cx="5616624" cy="400110"/>
          </a:xfrm>
          <a:prstGeom prst="rect">
            <a:avLst/>
          </a:prstGeom>
          <a:noFill/>
        </p:spPr>
        <p:txBody>
          <a:bodyPr wrap="square" rtlCol="0">
            <a:spAutoFit/>
          </a:bodyPr>
          <a:lstStyle/>
          <a:p>
            <a:pPr algn="r"/>
            <a:r>
              <a:rPr lang="pt-BR" sz="2000" b="1" dirty="0"/>
              <a:t>Aula dia 27/06/2019</a:t>
            </a:r>
          </a:p>
        </p:txBody>
      </p:sp>
    </p:spTree>
    <p:extLst>
      <p:ext uri="{BB962C8B-B14F-4D97-AF65-F5344CB8AC3E}">
        <p14:creationId xmlns:p14="http://schemas.microsoft.com/office/powerpoint/2010/main" val="2063582891"/>
      </p:ext>
    </p:extLst>
  </p:cSld>
  <p:clrMapOvr>
    <a:masterClrMapping/>
  </p:clrMapOvr>
  <p:transition spd="slow">
    <p:push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BIGAMIA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063198"/>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Outros casamentos &gt; concurso material de crimes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Prescrição &gt; começa a correr da data em que o crime tornou-se conhecido da autoridade pública (e não da celebração do casamento) &gt; inciso IV do artigo 111 do CP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Consumação &gt; celebração do novo casamento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Erro sobre casamento anterior (exclusão do dolo)</a:t>
            </a: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Dúvida sobre o casamento anterior (dolo eventual)  </a:t>
            </a: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3380940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PARTO SUPOSTO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770537"/>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Dar parto alheio como próprio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Registrar filho alheio como seu</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Falsidade = crime-meio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Possibilidade de perdão judicial/privilégio = motivo de reconhecida nobreza</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4183116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MATERIAL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924973"/>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contra a assistência familiar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Abandono pecuniário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Amparo material devido por ascendentes, descendentes e cônjuges reciprocamente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Reforço das obrigações éticas e legais de assistência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Importância do confronto do preceito com os princípios da subsidiariedade e </a:t>
            </a:r>
            <a:r>
              <a:rPr lang="pt-BR" sz="2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fragmentariedade</a:t>
            </a:r>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2056334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MATERIAL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32311"/>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Sujeito passivo &gt; conjugue; filho menor de 18 anos ou inapto para o trabalho; ascendente inválido ou maior de sessenta anos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integra o rol dos sujeitos passivos os colaterais (</a:t>
            </a:r>
            <a:r>
              <a:rPr lang="pt-BR" sz="2800" dirty="0" err="1">
                <a:latin typeface="Times New Roman" panose="02020603050405020304" pitchFamily="18" charset="0"/>
                <a:cs typeface="Times New Roman" panose="02020603050405020304" pitchFamily="18" charset="0"/>
              </a:rPr>
              <a:t>pex</a:t>
            </a:r>
            <a:r>
              <a:rPr lang="pt-BR" sz="2800" dirty="0">
                <a:latin typeface="Times New Roman" panose="02020603050405020304" pitchFamily="18" charset="0"/>
                <a:cs typeface="Times New Roman" panose="02020603050405020304" pitchFamily="18" charset="0"/>
              </a:rPr>
              <a:t>: sobrinhos x tios)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2002971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MATERIAL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7786747"/>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Deixar de prover &gt; meios necessários para à subsistência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É necessário que o sujeito ativo tenha recursos para prover o sustento da família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Dolo próprio &gt; não tipifica o crime meramente o inadimplemento da pensão alimentícia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Fraudar o pagamento da pensão alimentícia (</a:t>
            </a:r>
            <a:r>
              <a:rPr lang="pt-BR" sz="2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pú</a:t>
            </a: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do artigo 244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2561986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INTELECTUAL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401753"/>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Deixar de prover a instrução primária de filhos em idade escolar</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Filhos menores = idade escolar obrigatória (7 a 14 anos)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Educação ministrada casa (</a:t>
            </a:r>
            <a:r>
              <a:rPr lang="pt-BR" sz="2800" i="1" dirty="0" err="1">
                <a:latin typeface="Times New Roman" panose="02020603050405020304" pitchFamily="18" charset="0"/>
                <a:cs typeface="Times New Roman" panose="02020603050405020304" pitchFamily="18" charset="0"/>
              </a:rPr>
              <a:t>homeschooling</a:t>
            </a:r>
            <a:r>
              <a:rPr lang="pt-BR" sz="2800" dirty="0">
                <a:latin typeface="Times New Roman" panose="02020603050405020304" pitchFamily="18" charset="0"/>
                <a:cs typeface="Times New Roman" panose="02020603050405020304" pitchFamily="18" charset="0"/>
              </a:rPr>
              <a:t>) &gt; não caracteriza o crime (capitão fantástico)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STF &gt; RE 888.815 (ensino domiciliar) &gt; incompatível com os preceitos constitucionais (voto guia da divergência de Alexandre de Morais)</a:t>
            </a:r>
            <a:endParaRPr lang="pt-BR" sz="2800" dirty="0">
              <a:latin typeface="Times New Roman" panose="02020603050405020304" pitchFamily="18" charset="0"/>
              <a:cs typeface="Times New Roman" panose="02020603050405020304" pitchFamily="18" charset="0"/>
            </a:endParaRP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3120848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INTELECTUAL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339650"/>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configura o presente crime a ausência de vagas no ensino público (sem justa causa)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Dificuldades enfrentadas por certos segmentos para promover a matrícula dos filhos (“adolescente problema”)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3453681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MORAL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201424"/>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 bem jurídico atingido aqui é a formação e educação moral do menor de 18 anos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Preocupação com a quem o menor de 18 anos está confiado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Habitualidade &gt; não bastaria o comparecimento uma vez ou outra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algn="just"/>
            <a:endParaRPr lang="pt-BR" sz="2400" dirty="0">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3246355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ABANDONO MORAL</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139869"/>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Condutas previstas: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i) Frequente casa de jogo ou mal afamada</a:t>
            </a:r>
          </a:p>
          <a:p>
            <a:pPr marL="457200" indent="-457200" algn="just">
              <a:buFont typeface="Wingdings" panose="05000000000000000000" pitchFamily="2" charset="2"/>
              <a:buChar char="à"/>
            </a:pPr>
            <a:r>
              <a:rPr lang="pt-BR" sz="2800" dirty="0" err="1">
                <a:latin typeface="Times New Roman" panose="02020603050405020304" pitchFamily="18" charset="0"/>
                <a:cs typeface="Times New Roman" panose="02020603050405020304" pitchFamily="18" charset="0"/>
              </a:rPr>
              <a:t>ii</a:t>
            </a:r>
            <a:r>
              <a:rPr lang="pt-BR" sz="2800" dirty="0">
                <a:latin typeface="Times New Roman" panose="02020603050405020304" pitchFamily="18" charset="0"/>
                <a:cs typeface="Times New Roman" panose="02020603050405020304" pitchFamily="18" charset="0"/>
              </a:rPr>
              <a:t>) Conviva com pessoa viciosa/de má vida</a:t>
            </a:r>
          </a:p>
          <a:p>
            <a:pPr marL="457200" indent="-457200" algn="just">
              <a:buFont typeface="Wingdings" panose="05000000000000000000" pitchFamily="2" charset="2"/>
              <a:buChar char="à"/>
            </a:pPr>
            <a:r>
              <a:rPr lang="pt-BR" sz="2800" dirty="0" err="1">
                <a:latin typeface="Times New Roman" panose="02020603050405020304" pitchFamily="18" charset="0"/>
                <a:cs typeface="Times New Roman" panose="02020603050405020304" pitchFamily="18" charset="0"/>
              </a:rPr>
              <a:t>iii</a:t>
            </a:r>
            <a:r>
              <a:rPr lang="pt-BR" sz="2800" dirty="0">
                <a:latin typeface="Times New Roman" panose="02020603050405020304" pitchFamily="18" charset="0"/>
                <a:cs typeface="Times New Roman" panose="02020603050405020304" pitchFamily="18" charset="0"/>
              </a:rPr>
              <a:t>) Resida ou trabalhe em casa de prostituição</a:t>
            </a:r>
          </a:p>
          <a:p>
            <a:pPr marL="457200" indent="-457200" algn="just">
              <a:buFont typeface="Wingdings" panose="05000000000000000000" pitchFamily="2" charset="2"/>
              <a:buChar char="à"/>
            </a:pPr>
            <a:r>
              <a:rPr lang="pt-BR" sz="2800" dirty="0" err="1">
                <a:latin typeface="Times New Roman" panose="02020603050405020304" pitchFamily="18" charset="0"/>
                <a:cs typeface="Times New Roman" panose="02020603050405020304" pitchFamily="18" charset="0"/>
              </a:rPr>
              <a:t>iv</a:t>
            </a:r>
            <a:r>
              <a:rPr lang="pt-BR" sz="2800" dirty="0">
                <a:latin typeface="Times New Roman" panose="02020603050405020304" pitchFamily="18" charset="0"/>
                <a:cs typeface="Times New Roman" panose="02020603050405020304" pitchFamily="18" charset="0"/>
              </a:rPr>
              <a:t>) Mendigue ou sirva a mendigo para excitar a comiseração alheia (piedade, pena e compaixão)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Crítica: conceitos abertos e indeterminados (violação da legalidade estrita &gt; </a:t>
            </a:r>
            <a:r>
              <a:rPr lang="pt-BR" sz="26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pex</a:t>
            </a: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pessoa viciosa ou de má fama) &gt; impossibilidade do exercício do contraditório e da ampla defesa</a:t>
            </a:r>
          </a:p>
        </p:txBody>
      </p:sp>
    </p:spTree>
    <p:extLst>
      <p:ext uri="{BB962C8B-B14F-4D97-AF65-F5344CB8AC3E}">
        <p14:creationId xmlns:p14="http://schemas.microsoft.com/office/powerpoint/2010/main" val="1526471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INCÊNDIO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3970318"/>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contra a incolumidade pública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Perigo comum decorrente das chamas do incêndio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em lugar ermo &gt; não apresenta risco à incolumidade pública (artigo 163, </a:t>
            </a:r>
            <a:r>
              <a:rPr lang="pt-BR" sz="2800" dirty="0" err="1">
                <a:latin typeface="Times New Roman" panose="02020603050405020304" pitchFamily="18" charset="0"/>
                <a:cs typeface="Times New Roman" panose="02020603050405020304" pitchFamily="18" charset="0"/>
              </a:rPr>
              <a:t>pú</a:t>
            </a:r>
            <a:r>
              <a:rPr lang="pt-BR" sz="2800" dirty="0">
                <a:latin typeface="Times New Roman" panose="02020603050405020304" pitchFamily="18" charset="0"/>
                <a:cs typeface="Times New Roman" panose="02020603050405020304" pitchFamily="18" charset="0"/>
              </a:rPr>
              <a:t>, inciso II)</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5979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FURTO DE SINAL DE TV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73975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sym typeface="Wingdings" panose="05000000000000000000" pitchFamily="2" charset="2"/>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Até 2015 a 5ª turma tinha precedentes no sentido de que se enquadraria no §3º do artigo 155 do  CP (furto de energia)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Ondas eletromagnéticas que se propagam como energia radiante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8379014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INCÊNDIO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32092"/>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Causação de </a:t>
            </a:r>
            <a:r>
              <a:rPr lang="pt-BR" sz="2800" b="1" u="sng" dirty="0">
                <a:latin typeface="Times New Roman" panose="02020603050405020304" pitchFamily="18" charset="0"/>
                <a:cs typeface="Times New Roman" panose="02020603050405020304" pitchFamily="18" charset="0"/>
              </a:rPr>
              <a:t>fogo relevante </a:t>
            </a:r>
            <a:r>
              <a:rPr lang="pt-BR" sz="2800" dirty="0">
                <a:latin typeface="Times New Roman" panose="02020603050405020304" pitchFamily="18" charset="0"/>
                <a:cs typeface="Times New Roman" panose="02020603050405020304" pitchFamily="18" charset="0"/>
              </a:rPr>
              <a:t>&gt; expondo a perigo coisas e pessoas não determinadas ou indetermináveis</a:t>
            </a:r>
          </a:p>
          <a:p>
            <a:pPr marL="457200" indent="-457200" algn="just">
              <a:buFont typeface="Wingdings" panose="05000000000000000000" pitchFamily="2" charset="2"/>
              <a:buChar char="à"/>
            </a:pPr>
            <a:endParaRPr lang="pt-BR" sz="2800" b="1" u="sng"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Fogo perigoso &gt; lesividade potencial a vida/patrimônio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Se o foco tem foco numa pessoa determinada (crime do artigo 132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8196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INCÊNDIO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124754"/>
          </a:xfrm>
          <a:prstGeom prst="rect">
            <a:avLst/>
          </a:prstGeom>
          <a:noFill/>
        </p:spPr>
        <p:txBody>
          <a:bodyPr wrap="square" rtlCol="0">
            <a:spAutoFit/>
          </a:bodyPr>
          <a:lstStyle/>
          <a:p>
            <a:pPr algn="ctr"/>
            <a:r>
              <a:rPr lang="pt-BR" sz="2800" b="1" u="sng" dirty="0">
                <a:latin typeface="Times New Roman" panose="02020603050405020304" pitchFamily="18" charset="0"/>
                <a:cs typeface="Times New Roman" panose="02020603050405020304" pitchFamily="18" charset="0"/>
              </a:rPr>
              <a:t>Questões Especiais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Incêndio em floresta (crime ambiental &gt; artigo 32 LCA)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Lavoura/Pastagem (não seria crime ambiental)</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Materialidade &gt; necessidade de prova técnica (artigo 173 do CPP)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Não basta para a configuração o auto de constatação indireta (é necessário laudo pericial), conforme 5ª e 6ª turma do STJ</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4533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75971"/>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INCÊNDIO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692696"/>
            <a:ext cx="7988485" cy="6063198"/>
          </a:xfrm>
          <a:prstGeom prst="rect">
            <a:avLst/>
          </a:prstGeom>
          <a:noFill/>
        </p:spPr>
        <p:txBody>
          <a:bodyPr wrap="square" rtlCol="0">
            <a:spAutoFit/>
          </a:bodyPr>
          <a:lstStyle/>
          <a:p>
            <a:pPr algn="just"/>
            <a:r>
              <a:rPr lang="pt-BR" dirty="0"/>
              <a:t>STJ &gt; </a:t>
            </a:r>
            <a:r>
              <a:rPr lang="pt-BR" b="1" dirty="0"/>
              <a:t>INCÊNDIO</a:t>
            </a:r>
            <a:r>
              <a:rPr lang="pt-BR" dirty="0"/>
              <a:t>   MAJORADO.   DESCLASSIFICAÇÃO   DA   CONDUTA   PARA   </a:t>
            </a:r>
            <a:r>
              <a:rPr lang="pt-BR" b="1" dirty="0"/>
              <a:t>DANO </a:t>
            </a:r>
            <a:r>
              <a:rPr lang="pt-BR" dirty="0"/>
              <a:t>QUALIFICADO.  IMPROPRIEDADE  DA  VIA  ELEITA.  ÓBICE AO REVOLVIMENTO FÁTICO-PROBATÓRIO.   PERIGO  AO  PATRIMÔNIO  DA  VÍTIMA.  RESIDÊNCIA DESABITADA. </a:t>
            </a:r>
            <a:r>
              <a:rPr lang="pt-BR" b="1" dirty="0"/>
              <a:t>CRIME</a:t>
            </a:r>
            <a:r>
              <a:rPr lang="pt-BR" dirty="0"/>
              <a:t> CONFIGURADO. WRIT NÃO CONHECIDO (...) 3.  Se  as  instâncias  ordinárias,  mediante  valoração  do  acervo probatório  produzido  nos autos, entenderam, de forma fundamentada, que  a  conduta descrita na peça acusatória </a:t>
            </a:r>
            <a:r>
              <a:rPr lang="pt-BR" dirty="0" err="1"/>
              <a:t>subsume-se</a:t>
            </a:r>
            <a:r>
              <a:rPr lang="pt-BR" dirty="0"/>
              <a:t> ao tipo penal do  art.  250,  §  1º,  II,  "a",  do  CP,  a  análise das alegações concernentes  ao  pleito  de  desclassificação para o delito de </a:t>
            </a:r>
            <a:r>
              <a:rPr lang="pt-BR" b="1" dirty="0"/>
              <a:t>dano </a:t>
            </a:r>
            <a:r>
              <a:rPr lang="pt-BR" dirty="0"/>
              <a:t>qualificado  demandaria  exame detido de provas, inviável em sede de writ. 4.  </a:t>
            </a:r>
            <a:r>
              <a:rPr lang="pt-BR" b="1" u="sng" dirty="0"/>
              <a:t>No caso, após o término da instrução criminal, foi reconhecida a prática  do  crime  de  incêndio,  por  ter o ora paciente exposto a perigo  o  patrimônio das vítimas, sendo desnecessária a comprovação do  risco  à  higidez  física, nos termos do defensivo nas razões da impetração.  Em verdade, o art. 250, caput, do CP tipifica a conduta de  causar  incêndio,  expondo  a  vida, a integralidade física ou o patrimônio  das  vítimas a perigo</a:t>
            </a:r>
            <a:r>
              <a:rPr lang="pt-BR" dirty="0"/>
              <a:t>.  5. É exigível para a configuração de </a:t>
            </a:r>
            <a:r>
              <a:rPr lang="pt-BR" b="1" dirty="0"/>
              <a:t>crime</a:t>
            </a:r>
            <a:r>
              <a:rPr lang="pt-BR" dirty="0"/>
              <a:t> tão somente o </a:t>
            </a:r>
            <a:r>
              <a:rPr lang="pt-BR" b="1" u="sng" dirty="0"/>
              <a:t>dolo de perigo</a:t>
            </a:r>
            <a:r>
              <a:rPr lang="pt-BR" dirty="0"/>
              <a:t>, independentemente de qualquer finalidade específica, sendo bastante a consciência da possibilidade de prejudicar terceiro, assim como a comprovação do efetivo risco de expor  a  vida,  a integralidade física e o patrimônio do ofendido a perigo. (HC 437468 / SP, 5ª turma, 19/06/2018</a:t>
            </a:r>
            <a:r>
              <a:rPr lang="pt-BR" sz="2800" dirty="0">
                <a:latin typeface="Times New Roman" panose="02020603050405020304" pitchFamily="18" charset="0"/>
                <a:cs typeface="Times New Roman" panose="02020603050405020304" pitchFamily="18" charset="0"/>
              </a:rPr>
              <a:t>)</a:t>
            </a:r>
            <a:endParaRPr lang="pt-BR" dirty="0"/>
          </a:p>
        </p:txBody>
      </p:sp>
    </p:spTree>
    <p:extLst>
      <p:ext uri="{BB962C8B-B14F-4D97-AF65-F5344CB8AC3E}">
        <p14:creationId xmlns:p14="http://schemas.microsoft.com/office/powerpoint/2010/main" val="1798576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PRODUTO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32092"/>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Art. 273 do CP &gt; produto destinado a fins terapêuticos ou medicinais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Objeto material &gt; i) produtos empregados com o objetivo de prevenir/curar doenças ou </a:t>
            </a:r>
            <a:r>
              <a:rPr lang="pt-BR" sz="2800" dirty="0" err="1">
                <a:latin typeface="Times New Roman" panose="02020603050405020304" pitchFamily="18" charset="0"/>
                <a:cs typeface="Times New Roman" panose="02020603050405020304" pitchFamily="18" charset="0"/>
              </a:rPr>
              <a:t>ii</a:t>
            </a:r>
            <a:r>
              <a:rPr lang="pt-BR" sz="2800" dirty="0">
                <a:latin typeface="Times New Roman" panose="02020603050405020304" pitchFamily="18" charset="0"/>
                <a:cs typeface="Times New Roman" panose="02020603050405020304" pitchFamily="18" charset="0"/>
              </a:rPr>
              <a:t>) destinados embelezamento do corpo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recaem sobre alimentos/produtos veterinários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Bem jurídico &gt; saúde pública (risco de dano)</a:t>
            </a:r>
          </a:p>
        </p:txBody>
      </p:sp>
    </p:spTree>
    <p:extLst>
      <p:ext uri="{BB962C8B-B14F-4D97-AF65-F5344CB8AC3E}">
        <p14:creationId xmlns:p14="http://schemas.microsoft.com/office/powerpoint/2010/main" val="3946564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PRODUTO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40120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Princípio da subsidiariedade &gt; as condutas descritas são, em verdade, ilícitos administrativos (descritos nas leis 6.360/77 e 6.437/77)</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Pena &gt; 10 a 15 anos &gt; desproporcionalidade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Integra o rol de Crimes Hediondos (inciso VII-B do artigo 1º da lei 8.072/90)</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7084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PRODUTO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570756"/>
          </a:xfrm>
          <a:prstGeom prst="rect">
            <a:avLst/>
          </a:prstGeom>
          <a:noFill/>
        </p:spPr>
        <p:txBody>
          <a:bodyPr wrap="square" rtlCol="0">
            <a:spAutoFit/>
          </a:bodyPr>
          <a:lstStyle/>
          <a:p>
            <a:pPr algn="just"/>
            <a:r>
              <a:rPr lang="pt-BR" sz="1600" b="1" dirty="0">
                <a:latin typeface="Times New Roman" panose="02020603050405020304" pitchFamily="18" charset="0"/>
                <a:cs typeface="Times New Roman" panose="02020603050405020304" pitchFamily="18" charset="0"/>
              </a:rPr>
              <a:t>STJ &gt; DIREITO CONSTITUCIONAL E PENAL. INCONSTITUCIONALIDADE DO PRECEITO SECUNDÁRIO DO ART. 273,§ 1º-B, V, DO CP. É inconstitucional o preceito secundário do art. 273, § 1º-B, V, do CP - "reclusão, de 10 (dez) a 15 (quinze) anos, e multa" -, devendo-se considerar, no cálculo da reprimenda, a pena prevista no </a:t>
            </a:r>
            <a:r>
              <a:rPr lang="pt-BR" sz="1600" b="1" i="1" dirty="0">
                <a:latin typeface="Times New Roman" panose="02020603050405020304" pitchFamily="18" charset="0"/>
                <a:cs typeface="Times New Roman" panose="02020603050405020304" pitchFamily="18" charset="0"/>
              </a:rPr>
              <a:t>caput</a:t>
            </a:r>
            <a:r>
              <a:rPr lang="pt-BR" sz="1600" b="1" dirty="0">
                <a:latin typeface="Times New Roman" panose="02020603050405020304" pitchFamily="18" charset="0"/>
                <a:cs typeface="Times New Roman" panose="02020603050405020304" pitchFamily="18" charset="0"/>
              </a:rPr>
              <a:t> do art. 33 da Lei 11.343/2006 (Lei de Drogas), com possibilidade de incidência da causa de diminuição de pena do respectivo § 4º. (...) </a:t>
            </a:r>
            <a:r>
              <a:rPr lang="pt-BR" sz="1600" dirty="0">
                <a:latin typeface="Times New Roman" panose="02020603050405020304" pitchFamily="18" charset="0"/>
                <a:cs typeface="Times New Roman" panose="02020603050405020304" pitchFamily="18" charset="0"/>
              </a:rPr>
              <a:t>Sendo assim, em atenção ao princípio constitucional da proporcionalidade e razoabilidade das leis restritivas de direitos (CF, art. 5º, LIV), é imprescindível a atuação do Judiciário para corrigir o exagero e ajustar a pena de "reclusão, de 10 (dez) a 15 (quinze) anos, e multa“ (...) Isso porque, se esse delito for comparado, por exemplo, com o </a:t>
            </a:r>
            <a:r>
              <a:rPr lang="pt-BR" sz="1600" b="1" dirty="0">
                <a:latin typeface="Times New Roman" panose="02020603050405020304" pitchFamily="18" charset="0"/>
                <a:cs typeface="Times New Roman" panose="02020603050405020304" pitchFamily="18" charset="0"/>
              </a:rPr>
              <a:t>crime</a:t>
            </a:r>
            <a:r>
              <a:rPr lang="pt-BR" sz="1600" dirty="0">
                <a:latin typeface="Times New Roman" panose="02020603050405020304" pitchFamily="18" charset="0"/>
                <a:cs typeface="Times New Roman" panose="02020603050405020304" pitchFamily="18" charset="0"/>
              </a:rPr>
              <a:t> de tráfico ilícito de drogas (notoriamente mais grave e cujo bem jurídico também é a saúde pública), percebe-se a total falta de razoabilidade do preceito secundário do art. </a:t>
            </a:r>
            <a:r>
              <a:rPr lang="pt-BR" sz="1600" b="1" dirty="0">
                <a:latin typeface="Times New Roman" panose="02020603050405020304" pitchFamily="18" charset="0"/>
                <a:cs typeface="Times New Roman" panose="02020603050405020304" pitchFamily="18" charset="0"/>
              </a:rPr>
              <a:t>273,</a:t>
            </a:r>
            <a:r>
              <a:rPr lang="pt-BR" sz="1600" dirty="0">
                <a:latin typeface="Times New Roman" panose="02020603050405020304" pitchFamily="18" charset="0"/>
                <a:cs typeface="Times New Roman" panose="02020603050405020304" pitchFamily="18" charset="0"/>
              </a:rPr>
              <a:t> § 1º-B, do CP, sobretudo após a edição da Lei 11.343/2006 (Lei de Drogas), que, apesar de ter aumentado a pena mínima de 3 para 5 anos, introduziu a possibilidade de redução da reprimenda, quando aplicável o § 4º do art. 33, de 1/6 a 2/3. Com isso, em inúmeros casos, o esporádico e pequeno traficante pode receber a exígua pena privativa de liberdade de 1 ano e 8 meses. De mais a mais, constata-se que a pena mínima cominada ao </a:t>
            </a:r>
            <a:r>
              <a:rPr lang="pt-BR" sz="1600" b="1" dirty="0">
                <a:latin typeface="Times New Roman" panose="02020603050405020304" pitchFamily="18" charset="0"/>
                <a:cs typeface="Times New Roman" panose="02020603050405020304" pitchFamily="18" charset="0"/>
              </a:rPr>
              <a:t>crime</a:t>
            </a:r>
            <a:r>
              <a:rPr lang="pt-BR" sz="1600" dirty="0">
                <a:latin typeface="Times New Roman" panose="02020603050405020304" pitchFamily="18" charset="0"/>
                <a:cs typeface="Times New Roman" panose="02020603050405020304" pitchFamily="18" charset="0"/>
              </a:rPr>
              <a:t> ora em debate excede em mais de três vezes a pena máxima do homicídio culposo, corresponde a quase o dobro da pena mínima do homicídio doloso simples, é cinco vezes maior que a pena mínima da lesão corporal de natureza grave, enfim, é mais grave do que a do estupro, do estupro de vulnerável, da extorsão mediante sequestro, situação que gera gritante desproporcionalidade no sistema penal. (</a:t>
            </a:r>
            <a:r>
              <a:rPr lang="pt-BR" b="1" dirty="0">
                <a:hlinkClick r:id="rId2"/>
              </a:rPr>
              <a:t>AI no HC 239.363-PR</a:t>
            </a:r>
            <a:r>
              <a:rPr lang="pt-BR" b="1" dirty="0"/>
              <a:t>, Rel. Min. Sebastião Reis Júnior, julgado em 26/2/2015, </a:t>
            </a:r>
            <a:r>
              <a:rPr lang="pt-BR" b="1" dirty="0" err="1"/>
              <a:t>DJe</a:t>
            </a:r>
            <a:r>
              <a:rPr lang="pt-BR" b="1" dirty="0"/>
              <a:t> 10/4/2015)</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0287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PRODUTO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2985433"/>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Possibilidade da aplicação da </a:t>
            </a:r>
            <a:r>
              <a:rPr lang="pt-BR" sz="2600" dirty="0" err="1">
                <a:latin typeface="Times New Roman" panose="02020603050405020304" pitchFamily="18" charset="0"/>
                <a:cs typeface="Times New Roman" panose="02020603050405020304" pitchFamily="18" charset="0"/>
              </a:rPr>
              <a:t>minorante</a:t>
            </a:r>
            <a:r>
              <a:rPr lang="pt-BR" sz="2600" dirty="0">
                <a:latin typeface="Times New Roman" panose="02020603050405020304" pitchFamily="18" charset="0"/>
                <a:cs typeface="Times New Roman" panose="02020603050405020304" pitchFamily="18" charset="0"/>
              </a:rPr>
              <a:t> prevista no §4º do artigo 33 da lei de drogas (HC 388466 / SP – 5ª turma, 05/06/2018 e HC n. 239.363/PR – Corte Especial)</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458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EXERCÍCIO ILEGAL MEDICINA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18630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Artigo 282 do CP &gt; medicina, arte dentária ou farmacêutica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Antecipação da tutela penal &gt; visando evitar situações de perigo concreto ou de dano para a saúde individual</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Exercer &gt; sem autorização legal ou excedendo os limites (norma penal em branco)</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Exercício = realizar procedimento técnico compatível com o exercício destas profissões</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8329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EXERCÍCIO ILEGAL MEDICINA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Se for feito em estado de necessidade não há crime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Para haver o presente crime deve haver conhecimento técnico nas referidas áreas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Diferente do Curandeirismo (artigo 284 do CP) &gt; “cura por meios grosseiros”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Objetivo de lucro qualifica o delito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0263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EXERCÍCIO ILEGAL MEDICINA </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habitual &gt; prática reiterada de certos atos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Se o exercício for de outras profissões &gt; é contravenção penal prevista no artigo 47 da LCP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Se o exercício ocorrer com o profissional suspenso ou impossibilitado por decisão judicial &gt; crime previsto no artigo 359 do CP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8815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FURTO DE SINAL DE TV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01314"/>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200" dirty="0">
              <a:latin typeface="Times New Roman" panose="02020603050405020304" pitchFamily="18" charset="0"/>
              <a:cs typeface="Times New Roman" panose="02020603050405020304" pitchFamily="18" charset="0"/>
              <a:sym typeface="Wingdings" panose="05000000000000000000" pitchFamily="2" charset="2"/>
            </a:endParaRPr>
          </a:p>
          <a:p>
            <a:pPr algn="just"/>
            <a:r>
              <a:rPr lang="pt-BR" sz="2200" dirty="0">
                <a:latin typeface="Times New Roman" panose="02020603050405020304" pitchFamily="18" charset="0"/>
                <a:cs typeface="Times New Roman" panose="02020603050405020304" pitchFamily="18" charset="0"/>
              </a:rPr>
              <a:t>STJ &gt; PENAL. RECURSO ESPECIAL. FURTO DE SINAL DE TV A CABO. TIPICIDADE DA CONDUTA. FORMA DE ENERGIA ENQUADRÁVEL NO TIPO PENAL. RECURSO PROVIDO. I. O sinal de televisão propaga-se através de ondas, o que na definição técnica se enquadra como energia radiante, que é uma forma de energia associada à radiação eletromagnética. II. Ampliação do rol do item 56 da Exposição de Motivos do Código Penal para abranger formas de energia ali não dispostas, considerando a revolução tecnológica a que o mundo vem sendo submetido nas últimas décadas. III. Tipicidade da conduta do furto de sinal de TV a cabo. IV. Recurso provido, nos termos do voto do Relator. (</a:t>
            </a:r>
            <a:r>
              <a:rPr lang="pt-BR" b="1" dirty="0" err="1"/>
              <a:t>REsp</a:t>
            </a:r>
            <a:r>
              <a:rPr lang="pt-BR" dirty="0"/>
              <a:t> </a:t>
            </a:r>
            <a:r>
              <a:rPr lang="pt-BR" b="1" dirty="0"/>
              <a:t>1123747</a:t>
            </a:r>
            <a:r>
              <a:rPr lang="pt-BR" dirty="0"/>
              <a:t> / RS, 5ª turma, 16/12/2010)</a:t>
            </a: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21917905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CRIMES CONTRA A PAZ PÚBLICA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32092"/>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Incitação ao crime (artigo 286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Apologia de crime ou criminoso (artigo 287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Associação Criminosa (artigo 288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Constituição de Milícia Privada (artigo 288-A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62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CRIMES CONTRA A PAZ PÚBLICA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57075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Paz pública &gt; não é a mesma coisa que ordem pública (todo crime atenta contra a ordem pública &gt; expressão vaga)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Evitar a confusão com os crimes contra a incolumidade pública</a:t>
            </a:r>
          </a:p>
          <a:p>
            <a:pPr marL="457200" indent="-457200" algn="ctr">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Aspecto Objetivo &gt; ordem social (paz, tranquilidade e segurança)</a:t>
            </a: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Aspecto subjetivo &gt; sentimento coletivo de confiança na ordem jurídica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6882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CRIMES CONTRA A PAZ PÚBLICA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063198"/>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há necessidade de uma perturbação efetiva da paz pública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É suficiente a produção do sentimento de alarma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Impedir graves ofensas a ordem social coletiva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Seriam atos preparatórios criminalizados de forma autônoma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Crítica: amplitude da criminalização (violação da legalidade)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87893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INCITAÇÃO AO CRIME</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“Protege” o sentimento de tranquilidade &gt; convicção na segurança social &gt; confiança nas instituições públicas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É diferente de incitação genérica (artigo 28 do CP)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É irrelevante que o incitado cometa efetivamente o crime &gt; caso cometa pode haver </a:t>
            </a:r>
            <a:r>
              <a:rPr lang="pt-BR" sz="2800" dirty="0" err="1">
                <a:latin typeface="Times New Roman" panose="02020603050405020304" pitchFamily="18" charset="0"/>
                <a:cs typeface="Times New Roman" panose="02020603050405020304" pitchFamily="18" charset="0"/>
              </a:rPr>
              <a:t>co-autoria</a:t>
            </a:r>
            <a:r>
              <a:rPr lang="pt-BR" sz="2800" dirty="0">
                <a:latin typeface="Times New Roman" panose="02020603050405020304" pitchFamily="18" charset="0"/>
                <a:cs typeface="Times New Roman" panose="02020603050405020304" pitchFamily="18" charset="0"/>
              </a:rPr>
              <a:t>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 fato instigado deve ser crime (não mera imoralidade)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9756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INCITAÇÃO AO CRIME</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32092"/>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Deve instigar fato determinado (o que não é o mesmo de instigar determinada infração penal)</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 ato deve ser público &gt; elemento normativo do tipo que deve ser abarcado pelo dolo do agente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Ação percebida por um número indeterminado de pessoas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Deve ser capaz de produzir alarma</a:t>
            </a:r>
          </a:p>
        </p:txBody>
      </p:sp>
    </p:spTree>
    <p:extLst>
      <p:ext uri="{BB962C8B-B14F-4D97-AF65-F5344CB8AC3E}">
        <p14:creationId xmlns:p14="http://schemas.microsoft.com/office/powerpoint/2010/main" val="22324394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INCITAÇÃO AO CRIME</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40120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de forma livre &gt; palavra, gesto, escrita &gt; é discutível a idoneidade de certas para incitar ao crime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Consumação &gt; incitação pública (independente de qualquer resultado)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§1º do artigo 33 da lei de drogas &gt; princípio da especialidade </a:t>
            </a:r>
          </a:p>
        </p:txBody>
      </p:sp>
    </p:spTree>
    <p:extLst>
      <p:ext uri="{BB962C8B-B14F-4D97-AF65-F5344CB8AC3E}">
        <p14:creationId xmlns:p14="http://schemas.microsoft.com/office/powerpoint/2010/main" val="29418056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APOLOGIA DE CRIME/CRIMINOSO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Fazer apologia &gt; elogiar, enaltecer, destacar qualidades (do criminoso) e vantagens, benefícios ou consequências favoráveis (fato delitivo)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Diferente de instigação &gt; que é um aconselhamento sem dissimulação (“faça”)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 apologia é um apoio, exaltação, aplauso (conteria a instigação) &gt; incentivo indireto e implícito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45407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APOLOGIA DE CRIME/CRIMINOSO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741741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Fato definido como crime &gt; deve ser determinado (ter acontecido)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é apologista: i) quem somente explicita o comportamento criminoso; </a:t>
            </a:r>
            <a:r>
              <a:rPr lang="pt-BR" sz="2800" dirty="0" err="1">
                <a:latin typeface="Times New Roman" panose="02020603050405020304" pitchFamily="18" charset="0"/>
                <a:cs typeface="Times New Roman" panose="02020603050405020304" pitchFamily="18" charset="0"/>
              </a:rPr>
              <a:t>ii</a:t>
            </a:r>
            <a:r>
              <a:rPr lang="pt-BR" sz="2800" dirty="0">
                <a:latin typeface="Times New Roman" panose="02020603050405020304" pitchFamily="18" charset="0"/>
                <a:cs typeface="Times New Roman" panose="02020603050405020304" pitchFamily="18" charset="0"/>
              </a:rPr>
              <a:t>) aponta os atributos/qualidades enquanto pessoa do condenado; </a:t>
            </a:r>
            <a:r>
              <a:rPr lang="pt-BR" sz="2800" dirty="0" err="1">
                <a:latin typeface="Times New Roman" panose="02020603050405020304" pitchFamily="18" charset="0"/>
                <a:cs typeface="Times New Roman" panose="02020603050405020304" pitchFamily="18" charset="0"/>
              </a:rPr>
              <a:t>iii</a:t>
            </a:r>
            <a:r>
              <a:rPr lang="pt-BR" sz="2800" dirty="0">
                <a:latin typeface="Times New Roman" panose="02020603050405020304" pitchFamily="18" charset="0"/>
                <a:cs typeface="Times New Roman" panose="02020603050405020304" pitchFamily="18" charset="0"/>
              </a:rPr>
              <a:t>) critica/censura decisão judicial</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Contravenção Penal &gt; não preenche o elemento normativo (fato definido como crime)</a:t>
            </a: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 Culposo &gt; não tem uma tipicidade direta (fato não intencional)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6022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APOLOGIA DE CRIME/CRIMINOSO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781752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Autor de crime &gt; condenado com trânsito em julgado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Diferente de acusado, suspeito, indiciado, denunciado (confronto com a presunção de inocência)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Tentativa &gt; difícil ocorrência &gt; tentativa de atos preparatórios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Crítica: não produz alarma social &gt; manifestação pacífica de pensamento (Bitencourt) </a:t>
            </a:r>
          </a:p>
          <a:p>
            <a:pPr algn="ctr"/>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0378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APOLOGIA DE CRIME/CRIMINOSO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7201972"/>
          </a:xfrm>
          <a:prstGeom prst="rect">
            <a:avLst/>
          </a:prstGeom>
          <a:noFill/>
        </p:spPr>
        <p:txBody>
          <a:bodyPr wrap="square" rtlCol="0">
            <a:spAutoFit/>
          </a:bodyPr>
          <a:lstStyle/>
          <a:p>
            <a:pPr algn="just"/>
            <a:r>
              <a:rPr lang="pt-BR" dirty="0"/>
              <a:t>STJ &gt; CRIMINAL. HC. INSTIGAÇÃO E INDUZIMENTO AO USO DE ENTORPECENTES. ASSOCIAÇÃO PARA O TRÁFICO. ANULAÇÃO DA AÇÃO PENAL. INÉPCIA DA DENÚNCIA. NECESSIDADE DE DESCRIÇÃO DAS CONDUTAS ATRIBUÍDAS AO PACIENTE. OFENSA AO PRINCÍPIO DA AMPLA DEFESA. PLEITO DE REVOGAÇÃO DA CUSTÓDIA PREVENTIVA PREJUDICADO. ORDEM CONCEDIDA. Hipótese na qual o impetrante alega a inépcia da exordial oferecida contra o réu, denunciado por instigação e induzimento ao uso de entorpecentes e associação para o tráfico, pois, na qualidade de cantor de </a:t>
            </a:r>
            <a:r>
              <a:rPr lang="pt-BR" b="1" dirty="0"/>
              <a:t>funk,</a:t>
            </a:r>
            <a:r>
              <a:rPr lang="pt-BR" dirty="0"/>
              <a:t> teria instigado e induzido o uso de substâncias ilícitas, especialmente as comercializados pela facção criminosa da qual seria membro.(...) III. Embora não se exija a descrição pormenorizada das condutas do agente, isso não significa que o órgão acusatório pode oferecer denúncia sem a devida descrição dos fatos, como no caso dos autos, em que a acusação nem sequer transcreveu trechos das músicas que fariam </a:t>
            </a:r>
            <a:r>
              <a:rPr lang="pt-BR" b="1" dirty="0"/>
              <a:t>apologia</a:t>
            </a:r>
            <a:r>
              <a:rPr lang="pt-BR" dirty="0"/>
              <a:t> ao crime, não tendo, ainda, demonstrado de que forma o réu teria concorrido para a divulgação das músicas na rede mundial de computadores. (...) VIII. Ordem concedida, nos termos do voto do Relator. (HC 63966 / RJ, 5ª turma, 24/04/2007)</a:t>
            </a:r>
          </a:p>
          <a:p>
            <a:pPr algn="ctr"/>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9071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FURTO DE SINAL DE TV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387798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sym typeface="Wingdings" panose="05000000000000000000" pitchFamily="2" charset="2"/>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 terceira seção do STJ em 2015 (</a:t>
            </a:r>
            <a:r>
              <a:rPr lang="pt-BR" sz="2200" dirty="0" err="1">
                <a:latin typeface="Times New Roman" panose="02020603050405020304" pitchFamily="18" charset="0"/>
                <a:cs typeface="Times New Roman" panose="02020603050405020304" pitchFamily="18" charset="0"/>
              </a:rPr>
              <a:t>AgRg</a:t>
            </a:r>
            <a:r>
              <a:rPr lang="pt-BR" sz="2200" dirty="0">
                <a:latin typeface="Times New Roman" panose="02020603050405020304" pitchFamily="18" charset="0"/>
                <a:cs typeface="Times New Roman" panose="02020603050405020304" pitchFamily="18" charset="0"/>
              </a:rPr>
              <a:t> no CC 128801 / RJ</a:t>
            </a:r>
            <a:r>
              <a:rPr lang="pt-BR" dirty="0"/>
              <a:t>)</a:t>
            </a:r>
            <a:r>
              <a:rPr lang="pt-BR" sz="2800" dirty="0">
                <a:latin typeface="Times New Roman" panose="02020603050405020304" pitchFamily="18" charset="0"/>
                <a:cs typeface="Times New Roman" panose="02020603050405020304" pitchFamily="18" charset="0"/>
              </a:rPr>
              <a:t>  sedimentou o entendimento de que trata-se de crime de desenvolvimento clandestino de telecomunicações (artigo 183 da lei 9.272/99) &gt; </a:t>
            </a:r>
            <a:r>
              <a:rPr lang="pt-BR" sz="2800" b="1" u="sng" dirty="0">
                <a:latin typeface="Times New Roman" panose="02020603050405020304" pitchFamily="18" charset="0"/>
                <a:cs typeface="Times New Roman" panose="02020603050405020304" pitchFamily="18" charset="0"/>
              </a:rPr>
              <a:t>dolo de transmissão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4185554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ASSOCIAÇÃO CRIMINOSA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09397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Redefinida pela lei 12.850/2013 (mudança da terminologia &gt; quadrilha ou bando)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Carece de uma definição precisa da doutrina penal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 regra é o crime desorganizado (atos toscos) &gt; mais violenta e produzindo mais danos</a:t>
            </a:r>
          </a:p>
          <a:p>
            <a:pPr marL="457200" indent="-457200" algn="ctr">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28314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ASSOCIAÇÃO CRIMINOSA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6955750"/>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Leis 12.694/12 e 12.850/13 (tentativa de conceituação) &gt; i) estruturalmente ordenada; </a:t>
            </a:r>
            <a:r>
              <a:rPr lang="pt-BR" sz="2800" dirty="0" err="1">
                <a:latin typeface="Times New Roman" panose="02020603050405020304" pitchFamily="18" charset="0"/>
                <a:cs typeface="Times New Roman" panose="02020603050405020304" pitchFamily="18" charset="0"/>
              </a:rPr>
              <a:t>ii</a:t>
            </a:r>
            <a:r>
              <a:rPr lang="pt-BR" sz="2800" dirty="0">
                <a:latin typeface="Times New Roman" panose="02020603050405020304" pitchFamily="18" charset="0"/>
                <a:cs typeface="Times New Roman" panose="02020603050405020304" pitchFamily="18" charset="0"/>
              </a:rPr>
              <a:t>) divisão de tarefas; </a:t>
            </a:r>
            <a:r>
              <a:rPr lang="pt-BR" sz="2800" dirty="0" err="1">
                <a:latin typeface="Times New Roman" panose="02020603050405020304" pitchFamily="18" charset="0"/>
                <a:cs typeface="Times New Roman" panose="02020603050405020304" pitchFamily="18" charset="0"/>
              </a:rPr>
              <a:t>iii</a:t>
            </a:r>
            <a:r>
              <a:rPr lang="pt-BR" sz="2800" dirty="0">
                <a:latin typeface="Times New Roman" panose="02020603050405020304" pitchFamily="18" charset="0"/>
                <a:cs typeface="Times New Roman" panose="02020603050405020304" pitchFamily="18" charset="0"/>
              </a:rPr>
              <a:t>) vantagem de qualquer natureza e </a:t>
            </a:r>
            <a:r>
              <a:rPr lang="pt-BR" sz="2800" dirty="0" err="1">
                <a:latin typeface="Times New Roman" panose="02020603050405020304" pitchFamily="18" charset="0"/>
                <a:cs typeface="Times New Roman" panose="02020603050405020304" pitchFamily="18" charset="0"/>
              </a:rPr>
              <a:t>iv</a:t>
            </a:r>
            <a:r>
              <a:rPr lang="pt-BR" sz="2800" dirty="0">
                <a:latin typeface="Times New Roman" panose="02020603050405020304" pitchFamily="18" charset="0"/>
                <a:cs typeface="Times New Roman" panose="02020603050405020304" pitchFamily="18" charset="0"/>
              </a:rPr>
              <a:t>) prática de infrações penais com penais igual ou superior a 4 anos (</a:t>
            </a:r>
            <a:r>
              <a:rPr lang="pt-BR" sz="2800" b="1" u="sng" dirty="0">
                <a:latin typeface="Times New Roman" panose="02020603050405020304" pitchFamily="18" charset="0"/>
                <a:cs typeface="Times New Roman" panose="02020603050405020304" pitchFamily="18" charset="0"/>
              </a:rPr>
              <a:t>diferente do crime em apreço</a:t>
            </a:r>
            <a:r>
              <a:rPr lang="pt-BR" sz="2800" dirty="0">
                <a:latin typeface="Times New Roman" panose="02020603050405020304" pitchFamily="18" charset="0"/>
                <a:cs typeface="Times New Roman" panose="02020603050405020304" pitchFamily="18" charset="0"/>
              </a:rPr>
              <a:t>)</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de concurso necessário &gt; o concurso é uma elementar típica do crime de associação</a:t>
            </a:r>
          </a:p>
          <a:p>
            <a:pPr marL="457200" indent="-457200" algn="ctr">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8306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ASSOCIAÇÃO CRIMINOSA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01533"/>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Número legal (3 pessoas) &gt; pode incluir inimputáveis ou isentos de pena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Crítica &gt; resquício de responsabilidade objetiva no direito penal &gt; redução de danos &gt; os integrantes devem ter uma mínima noção do que estão fazendo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Estabilidade e Permanência &gt; não significa perpetuidade &gt; finalidade indeterminada </a:t>
            </a:r>
          </a:p>
          <a:p>
            <a:pPr marL="457200" indent="-457200" algn="ctr">
              <a:buFont typeface="Wingdings" panose="05000000000000000000" pitchFamily="2" charset="2"/>
              <a:buChar char="à"/>
            </a:pPr>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Não basta um simples acordo de vontades (necessário, mas não suficiente) </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21551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ASSOCIAÇÃO CRIMINOSA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6308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Não é concurso eventual de pessoas</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tentativa não é admissível (meros atos preparatórios)</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Associação armada ou com participação de criança e adolescente &gt; pena aumentada até a metade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Corrupção de menores e associação majorada (tese de </a:t>
            </a:r>
            <a:r>
              <a:rPr lang="pt-BR" sz="2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bis in idem</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prática judiciária tem considerado como concurso material </a:t>
            </a:r>
          </a:p>
          <a:p>
            <a:pPr algn="just"/>
            <a:endPar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85525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ASSOCIAÇÃO CRIMINOSA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8279190"/>
          </a:xfrm>
          <a:prstGeom prst="rect">
            <a:avLst/>
          </a:prstGeom>
          <a:noFill/>
        </p:spPr>
        <p:txBody>
          <a:bodyPr wrap="square" rtlCol="0">
            <a:spAutoFit/>
          </a:bodyPr>
          <a:lstStyle/>
          <a:p>
            <a:pPr algn="ctr"/>
            <a:r>
              <a:rPr lang="pt-BR" sz="2800" b="1" u="sng" dirty="0">
                <a:latin typeface="Times New Roman" panose="02020603050405020304" pitchFamily="18" charset="0"/>
                <a:cs typeface="Times New Roman" panose="02020603050405020304" pitchFamily="18" charset="0"/>
              </a:rPr>
              <a:t>Crime Organizado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Leitura crítica do conceito &gt; Nascimento com as máfias (ampliar o controle penal sobre certos grupos étnicos)</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Utilização simbólica do Direito Penal</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Criminalização do cotidiano (crime e relações sociais de proximidade)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Uso político/territorial no combate a determinados grupos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652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CONSTITUIÇÃO DE MILÍCIA PRIVADA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32092"/>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Praticar crimes previstos no Código Penal (exclusão dos crimes da legislação especial)</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Não foi estabelecido um número mínimo de participantes (dois indivíduos não formam um grupo)</a:t>
            </a:r>
          </a:p>
          <a:p>
            <a:pPr marL="457200" indent="-457200" algn="ctr">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 de ação múltipla &gt; i) constituir; </a:t>
            </a:r>
            <a:r>
              <a:rPr lang="pt-BR" sz="28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organizar; </a:t>
            </a:r>
            <a:r>
              <a:rPr lang="pt-BR" sz="28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iii</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integrar; </a:t>
            </a:r>
            <a:r>
              <a:rPr lang="pt-BR" sz="28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iv</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manter e v) custear</a:t>
            </a: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97205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CONSTITUIÇÃO DE MILÍCIA PRIVADA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Organização paramilitar</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 associação civil armada (podendo conter militares) em atividade civil. Estrutura semelhante a militar</a:t>
            </a:r>
          </a:p>
          <a:p>
            <a:pPr marL="457200" indent="-457200" algn="just">
              <a:buFont typeface="Wingdings" panose="05000000000000000000" pitchFamily="2" charset="2"/>
              <a:buChar char="à"/>
            </a:pP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Milícia particular</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 grupo de pessoas que pretenderia garantir a segurança de famílias, residências e estabelecimentos &gt; imposto mediante coação (“eu te protejo de mim mesmo”) </a:t>
            </a:r>
          </a:p>
          <a:p>
            <a:pPr marL="457200" indent="-457200" algn="just">
              <a:buFont typeface="Wingdings" panose="05000000000000000000" pitchFamily="2" charset="2"/>
              <a:buChar char="à"/>
            </a:pP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Grupo ou esquadrão</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 grupos de extermínio </a:t>
            </a:r>
          </a:p>
          <a:p>
            <a:pPr marL="457200" indent="-457200" algn="ctr">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Normalmente tais grupos se organizam na </a:t>
            </a: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ausência (?)</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do poder público</a:t>
            </a: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5681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CRIMES CONTR A FÉ PÚBLICA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40120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Moeda falsa</a:t>
            </a: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Petrechos para falsificação </a:t>
            </a: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Falsificação de documento público/particular </a:t>
            </a: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Falsidade ideológica </a:t>
            </a: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Uso de documento falso </a:t>
            </a: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Supressão de documento </a:t>
            </a: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Falsa identidade  </a:t>
            </a:r>
          </a:p>
          <a:p>
            <a:pPr marL="457200" indent="-457200" algn="just">
              <a:buFont typeface="Wingdings" panose="05000000000000000000" pitchFamily="2" charset="2"/>
              <a:buChar char="à"/>
            </a:pPr>
            <a:endPar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6339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40120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Bem jurídico &gt; fé pública consistente na credibilidade na circulação monetária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Garantir a estabilidade econômica e social</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Soberania estatal &gt; faceta monetária: i) direito de emitir moeda e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legislar sobre o sistema monetário</a:t>
            </a: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2484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832092"/>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Falsificar &gt; reproduzir de forma fraudulenta  (apresentar algo como se verdadeiro fosse)</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Deve apresentar enganosa aparência de autenticidade: i) Contrafação (fabricação) e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Alteração (modificação da moeda genuína)</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Aparentar moeda de curso legal no país (</a:t>
            </a:r>
            <a:r>
              <a:rPr lang="pt-BR" sz="28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imatatio</a:t>
            </a:r>
            <a:r>
              <a:rPr lang="pt-BR" sz="2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pt-BR" sz="28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veri</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&gt; deve ter </a:t>
            </a: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qualidade</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idoneidade</a:t>
            </a: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para enganar um número indeterminado de pessoas</a:t>
            </a:r>
            <a:endParaRPr lang="pt-B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5141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FURTO DE SINAL DE TV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7155805"/>
          </a:xfrm>
          <a:prstGeom prst="rect">
            <a:avLst/>
          </a:prstGeom>
          <a:noFill/>
        </p:spPr>
        <p:txBody>
          <a:bodyPr wrap="square" rtlCol="0">
            <a:spAutoFit/>
          </a:bodyPr>
          <a:lstStyle/>
          <a:p>
            <a:pPr algn="just" fontAlgn="t"/>
            <a:r>
              <a:rPr lang="pt-BR" sz="1900" b="1" dirty="0">
                <a:latin typeface="Times New Roman" panose="02020603050405020304" pitchFamily="18" charset="0"/>
                <a:cs typeface="Times New Roman" panose="02020603050405020304" pitchFamily="18" charset="0"/>
              </a:rPr>
              <a:t>STF &gt; EMENTA: HABEAS CORPUS . DIREITO PENAL. INTERCEPTAÇÃO OU RECEPTAÇÃO NÃO AUTORIZADA DE SINAL DE TV A CABO. FURTO DE ENERGIA (ART. 155, §3 º, DO CÓDIGO PENAL). ADEQUAÇÃO TÍPICA NÃO EVIDENCIADA. CONDUTA TÍPICA PREVISTA NO ART. 35 DA LEI 8.977/95. INEXISTÊNCIA DE PENA PRIVATIVA DE LIBERDADE. APLICAÇÃO DE ANALOGIA IN MALAM PARTEM PARA COMPLEMENTAR A NORMA. INADMISSIBILIDADE. OBEDIÊNCIA AO PRINCÍPIO CONSTITUCIONAL DA ESTRITA LEGALIDADE PENAL. PRECEDENTES. O sinal de TV a cabo não é energia, e assim, não pode ser objeto material do delito previsto no art. 155, § 3º, do Código Penal. Daí a impossibilidade de se equiparar o desvio de sinal de TV a cabo ao delito descrito no referido dispositivo. Ademais, na esfera penal não se admite a aplicação da analogia para suprir lacunas, de modo a se criar penalidade não mencionada na lei (analogia in malam partem), sob pena de violação ao princípio constitucional da estrita legalidade. Precedentes. Ordem concedida. (</a:t>
            </a:r>
            <a:r>
              <a:rPr lang="pt-BR" sz="1900" b="1" u="sng" dirty="0">
                <a:latin typeface="Times New Roman" panose="02020603050405020304" pitchFamily="18" charset="0"/>
                <a:cs typeface="Times New Roman" panose="02020603050405020304" pitchFamily="18" charset="0"/>
              </a:rPr>
              <a:t>H</a:t>
            </a:r>
            <a:r>
              <a:rPr lang="pt-BR" sz="1900" b="1" u="sng"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 97261</a:t>
            </a:r>
            <a:r>
              <a:rPr lang="pt-BR" sz="1900" b="1" u="sng" dirty="0">
                <a:latin typeface="Times New Roman" panose="02020603050405020304" pitchFamily="18" charset="0"/>
                <a:cs typeface="Times New Roman" panose="02020603050405020304" pitchFamily="18" charset="0"/>
              </a:rPr>
              <a:t> </a:t>
            </a:r>
            <a:r>
              <a:rPr lang="pt-BR" sz="1900" b="1" dirty="0">
                <a:latin typeface="Times New Roman" panose="02020603050405020304" pitchFamily="18" charset="0"/>
                <a:cs typeface="Times New Roman" panose="02020603050405020304" pitchFamily="18" charset="0"/>
              </a:rPr>
              <a:t>/ RS - RIO GRANDE DO SUL , 2ª turma, 2011)</a:t>
            </a:r>
            <a:endParaRPr lang="pt-BR" sz="1900" dirty="0">
              <a:latin typeface="Times New Roman" panose="02020603050405020304" pitchFamily="18" charset="0"/>
              <a:cs typeface="Times New Roman" panose="02020603050405020304" pitchFamily="18" charset="0"/>
            </a:endParaRPr>
          </a:p>
          <a:p>
            <a:r>
              <a:rPr lang="pt-BR" b="1" dirty="0"/>
              <a:t> </a:t>
            </a:r>
            <a:endParaRPr lang="pt-BR" dirty="0"/>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3327748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447645"/>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Súmula 73 do STJ &gt; </a:t>
            </a:r>
            <a:r>
              <a:rPr lang="pt-BR" sz="2800" dirty="0">
                <a:latin typeface="Times New Roman" panose="02020603050405020304" pitchFamily="18" charset="0"/>
                <a:cs typeface="Times New Roman" panose="02020603050405020304" pitchFamily="18" charset="0"/>
              </a:rPr>
              <a:t>A utilização de papel moeda </a:t>
            </a:r>
            <a:r>
              <a:rPr lang="pt-BR" sz="2800" b="1" u="sng" dirty="0">
                <a:latin typeface="Times New Roman" panose="02020603050405020304" pitchFamily="18" charset="0"/>
                <a:cs typeface="Times New Roman" panose="02020603050405020304" pitchFamily="18" charset="0"/>
              </a:rPr>
              <a:t>grosseiramente falsificado</a:t>
            </a:r>
            <a:r>
              <a:rPr lang="pt-BR" sz="2800" dirty="0">
                <a:latin typeface="Times New Roman" panose="02020603050405020304" pitchFamily="18" charset="0"/>
                <a:cs typeface="Times New Roman" panose="02020603050405020304" pitchFamily="18" charset="0"/>
              </a:rPr>
              <a:t> configura, em tese, o crime de estelionato, da competência da Justiça Estadual.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tipifica o delito (não é hábil a enganar)</a:t>
            </a: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Curso Legal &gt; recebimento obrigatório no país ou estrangeiro </a:t>
            </a:r>
          </a:p>
          <a:p>
            <a:pPr algn="just"/>
            <a:endParaRPr lang="pt-B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 houver recusa do recebimento no país &gt; contravenção penal (artigo 43 da LCP). Convenção de Genebra &gt; curso legal em outro país ou circulação comercial no país</a:t>
            </a:r>
          </a:p>
        </p:txBody>
      </p:sp>
    </p:spTree>
    <p:extLst>
      <p:ext uri="{BB962C8B-B14F-4D97-AF65-F5344CB8AC3E}">
        <p14:creationId xmlns:p14="http://schemas.microsoft.com/office/powerpoint/2010/main" val="30170587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Pequeno valor &gt; é irrelevante para a tipificação (proteção da fé pública na veracidade das moedas)</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Falsificação de cartões/cheques &gt; falsificação de documento particular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Falsificação de Vale Refeição/Moedas Locais &gt; valor circunstancial &gt; não são moedas no sentido legal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Bitcoin &gt; não se enquadra em papel moeda ou moeda metálica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7988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Elemento subjetivo &gt; dolo + especial fim de agir (</a:t>
            </a:r>
            <a:r>
              <a:rPr lang="pt-BR"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finalidade circulante</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Falsificação para demonstrar habilidade técnica/artística &gt; falta o elemento subjetivo  colocar o produto em circulação</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Consumação &gt; conclusão da falsificação. Colocar em circulação = mero exaurimento</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Artigo 291 é subsidiário (petrechos para falsificação)</a:t>
            </a:r>
          </a:p>
        </p:txBody>
      </p:sp>
    </p:spTree>
    <p:extLst>
      <p:ext uri="{BB962C8B-B14F-4D97-AF65-F5344CB8AC3E}">
        <p14:creationId xmlns:p14="http://schemas.microsoft.com/office/powerpoint/2010/main" val="6657413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3427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917912"/>
            <a:ext cx="7988485" cy="5940088"/>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§1º tipo misto alternativo (as condutas devem ser praticadas por terceiro &gt; que não realizou o falso)</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Condutas: i) importar/exportar;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adquirir;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iii</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vender;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iv</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trocar; v) ceder; vi) emprestar;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vii</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guardar e </a:t>
            </a:r>
            <a:r>
              <a:rPr lang="pt-B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viii</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introduzir em circulação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Figura privilegiada (§2º) &gt; restituir à circulação moeda falsa recebida de boa-fé (acreditando tratar-se de moeda autêntica) </a:t>
            </a:r>
          </a:p>
          <a:p>
            <a:pPr algn="ctr"/>
            <a:endParaRPr lang="pt-BR"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5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Vítima da falsificação que opta em não ficar no prejuízo &gt; não está iniciando a circulação da moeda falsa (6 meses a 2 anos)</a:t>
            </a:r>
          </a:p>
        </p:txBody>
      </p:sp>
    </p:spTree>
    <p:extLst>
      <p:ext uri="{BB962C8B-B14F-4D97-AF65-F5344CB8AC3E}">
        <p14:creationId xmlns:p14="http://schemas.microsoft.com/office/powerpoint/2010/main" val="33392699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MOEDA FALSA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Figura Qualificada &gt; fabricação ou emissão irregular de moeda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Crime próprio (funcional) &gt; deve haver uma relação de causalidade entre a função exercida pelo agente e o falso </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Norma penal em branco &gt; título, peso e quantidade são definidos por outra norma</a:t>
            </a:r>
          </a:p>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Desvio e circulação antecipada de moeda (§5º) &gt; crime próprio &gt; objeto material (moeda verdadeira</a:t>
            </a:r>
            <a:r>
              <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093919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PETRECHOS PARA FALSIFICAÇÃO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Criminalização de atos preparatórios &gt; fruto de uma política criminal prevencionista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“Qualquer objeto” &gt; não compatível com o </a:t>
            </a:r>
            <a:r>
              <a:rPr lang="pt-BR" sz="2800" b="1" dirty="0">
                <a:latin typeface="Times New Roman" panose="02020603050405020304" pitchFamily="18" charset="0"/>
                <a:cs typeface="Times New Roman" panose="02020603050405020304" pitchFamily="18" charset="0"/>
              </a:rPr>
              <a:t>direito penal do fato </a:t>
            </a:r>
            <a:r>
              <a:rPr lang="pt-BR" sz="2800" dirty="0">
                <a:latin typeface="Times New Roman" panose="02020603050405020304" pitchFamily="18" charset="0"/>
                <a:cs typeface="Times New Roman" panose="02020603050405020304" pitchFamily="18" charset="0"/>
              </a:rPr>
              <a:t>e a </a:t>
            </a:r>
            <a:r>
              <a:rPr lang="pt-BR" sz="2800" b="1" dirty="0">
                <a:latin typeface="Times New Roman" panose="02020603050405020304" pitchFamily="18" charset="0"/>
                <a:cs typeface="Times New Roman" panose="02020603050405020304" pitchFamily="18" charset="0"/>
              </a:rPr>
              <a:t>legalidade estrita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 “Especialmente destinado à falsificação” &gt; é necessário se questionar acerca da </a:t>
            </a:r>
            <a:r>
              <a:rPr lang="pt-BR" sz="2800" b="1" u="sng" dirty="0">
                <a:latin typeface="Times New Roman" panose="02020603050405020304" pitchFamily="18" charset="0"/>
                <a:cs typeface="Times New Roman" panose="02020603050405020304" pitchFamily="18" charset="0"/>
              </a:rPr>
              <a:t>destinação subjetiva </a:t>
            </a:r>
            <a:r>
              <a:rPr lang="pt-BR" sz="2800" dirty="0">
                <a:latin typeface="Times New Roman" panose="02020603050405020304" pitchFamily="18" charset="0"/>
                <a:cs typeface="Times New Roman" panose="02020603050405020304" pitchFamily="18" charset="0"/>
              </a:rPr>
              <a:t>da posse/guarda dos petrechos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Impossibilidade de tentativa &gt; punir a mera cogitação </a:t>
            </a:r>
          </a:p>
        </p:txBody>
      </p:sp>
    </p:spTree>
    <p:extLst>
      <p:ext uri="{BB962C8B-B14F-4D97-AF65-F5344CB8AC3E}">
        <p14:creationId xmlns:p14="http://schemas.microsoft.com/office/powerpoint/2010/main" val="3478310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SELO/SINAL PÚBLICO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595021"/>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Garantir a fé pública que deve revestir </a:t>
            </a:r>
            <a:r>
              <a:rPr lang="pt-BR" sz="2800" b="1" u="sng" dirty="0">
                <a:latin typeface="Times New Roman" panose="02020603050405020304" pitchFamily="18" charset="0"/>
                <a:cs typeface="Times New Roman" panose="02020603050405020304" pitchFamily="18" charset="0"/>
              </a:rPr>
              <a:t>documentos destinados a </a:t>
            </a:r>
            <a:r>
              <a:rPr lang="pt-BR" sz="2800" b="1" u="sng" dirty="0" err="1">
                <a:latin typeface="Times New Roman" panose="02020603050405020304" pitchFamily="18" charset="0"/>
                <a:cs typeface="Times New Roman" panose="02020603050405020304" pitchFamily="18" charset="0"/>
              </a:rPr>
              <a:t>autentificação</a:t>
            </a:r>
            <a:r>
              <a:rPr lang="pt-BR" sz="2800" b="1" u="sng" dirty="0">
                <a:latin typeface="Times New Roman" panose="02020603050405020304" pitchFamily="18" charset="0"/>
                <a:cs typeface="Times New Roman" panose="02020603050405020304" pitchFamily="18" charset="0"/>
              </a:rPr>
              <a:t> de atos oficiais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Expedidos por Autoridades de Direito Público + Tabeliões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 Fabricar e Adulterar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Quem faz uso também incorre no mesmo crime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1182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DOCUMENTO PÚBLICO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595021"/>
            <a:ext cx="7988485" cy="4401205"/>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Falsificar/Alterar &gt; o </a:t>
            </a:r>
            <a:r>
              <a:rPr lang="pt-BR" sz="2800" i="1" dirty="0" err="1">
                <a:latin typeface="Times New Roman" panose="02020603050405020304" pitchFamily="18" charset="0"/>
                <a:cs typeface="Times New Roman" panose="02020603050405020304" pitchFamily="18" charset="0"/>
              </a:rPr>
              <a:t>falsum</a:t>
            </a:r>
            <a:r>
              <a:rPr lang="pt-BR" sz="2800" dirty="0">
                <a:latin typeface="Times New Roman" panose="02020603050405020304" pitchFamily="18" charset="0"/>
                <a:cs typeface="Times New Roman" panose="02020603050405020304" pitchFamily="18" charset="0"/>
              </a:rPr>
              <a:t> deve ser idôneo para provocar erro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Documento Público &gt; elaborado na forma prescrita em lei (mediante atuação de funcionário público no exercício de suas funções)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 Cópias não tem o condão de tipificar o delito (não possuem a condição de documento)</a:t>
            </a:r>
          </a:p>
        </p:txBody>
      </p:sp>
    </p:spTree>
    <p:extLst>
      <p:ext uri="{BB962C8B-B14F-4D97-AF65-F5344CB8AC3E}">
        <p14:creationId xmlns:p14="http://schemas.microsoft.com/office/powerpoint/2010/main" val="21560358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DOCUMENTO PÚBLICO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595021"/>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Falsidade Material &gt; Altera o </a:t>
            </a:r>
            <a:r>
              <a:rPr lang="pt-BR" sz="2800" b="1" u="sng" dirty="0">
                <a:latin typeface="Times New Roman" panose="02020603050405020304" pitchFamily="18" charset="0"/>
                <a:cs typeface="Times New Roman" panose="02020603050405020304" pitchFamily="18" charset="0"/>
              </a:rPr>
              <a:t>aspecto formal</a:t>
            </a:r>
            <a:r>
              <a:rPr lang="pt-BR" sz="2800" dirty="0">
                <a:latin typeface="Times New Roman" panose="02020603050405020304" pitchFamily="18" charset="0"/>
                <a:cs typeface="Times New Roman" panose="02020603050405020304" pitchFamily="18" charset="0"/>
              </a:rPr>
              <a:t> do documento (constrói um novo ou altera o verdadeiro)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Foco na autenticidade do documento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Nas características exteriores e físicas do documento </a:t>
            </a: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Falsidade ideológica &gt; altera o conteúdo do documento </a:t>
            </a:r>
          </a:p>
        </p:txBody>
      </p:sp>
    </p:spTree>
    <p:extLst>
      <p:ext uri="{BB962C8B-B14F-4D97-AF65-F5344CB8AC3E}">
        <p14:creationId xmlns:p14="http://schemas.microsoft.com/office/powerpoint/2010/main" val="4040368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DOCUMENTO PÚBLICO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595021"/>
            <a:ext cx="7988485" cy="224676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Falso e Uso Posterior &gt; punição só pelo falso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 utilização do documento é mero exaurimento </a:t>
            </a: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4331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BIGAMIA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632311"/>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Raro  &gt; dificuldades formais para a realização do matrimônio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Bem jurídico &gt; interesse do Estado em proteger a organização jurídica do matrimônio (princípio monogâmico)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Família &gt; “</a:t>
            </a:r>
            <a:r>
              <a:rPr lang="pt-BR" sz="2800" i="1" dirty="0">
                <a:latin typeface="Times New Roman" panose="02020603050405020304" pitchFamily="18" charset="0"/>
                <a:cs typeface="Times New Roman" panose="02020603050405020304" pitchFamily="18" charset="0"/>
              </a:rPr>
              <a:t>célula </a:t>
            </a:r>
            <a:r>
              <a:rPr lang="pt-BR" sz="2800" i="1" dirty="0" err="1">
                <a:latin typeface="Times New Roman" panose="02020603050405020304" pitchFamily="18" charset="0"/>
                <a:cs typeface="Times New Roman" panose="02020603050405020304" pitchFamily="18" charset="0"/>
              </a:rPr>
              <a:t>mater</a:t>
            </a:r>
            <a:r>
              <a:rPr lang="pt-BR" sz="2800" dirty="0">
                <a:latin typeface="Times New Roman" panose="02020603050405020304" pitchFamily="18" charset="0"/>
                <a:cs typeface="Times New Roman" panose="02020603050405020304" pitchFamily="18" charset="0"/>
              </a:rPr>
              <a:t>” da sociedade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Crítica &gt; Família (s); </a:t>
            </a:r>
            <a:r>
              <a:rPr lang="pt-BR" sz="2800" dirty="0" err="1">
                <a:latin typeface="Times New Roman" panose="02020603050405020304" pitchFamily="18" charset="0"/>
                <a:cs typeface="Times New Roman" panose="02020603050405020304" pitchFamily="18" charset="0"/>
              </a:rPr>
              <a:t>Poliamorismo</a:t>
            </a:r>
            <a:r>
              <a:rPr lang="pt-BR" sz="2800" dirty="0">
                <a:latin typeface="Times New Roman" panose="02020603050405020304" pitchFamily="18" charset="0"/>
                <a:cs typeface="Times New Roman" panose="02020603050405020304" pitchFamily="18" charset="0"/>
              </a:rPr>
              <a:t>;  Complexo de édipo; </a:t>
            </a:r>
            <a:r>
              <a:rPr lang="pt-BR" sz="2800" dirty="0" err="1">
                <a:latin typeface="Times New Roman" panose="02020603050405020304" pitchFamily="18" charset="0"/>
                <a:cs typeface="Times New Roman" panose="02020603050405020304" pitchFamily="18" charset="0"/>
              </a:rPr>
              <a:t>striking</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virpers</a:t>
            </a:r>
            <a:r>
              <a:rPr lang="pt-BR" sz="2800" dirty="0">
                <a:latin typeface="Times New Roman" panose="02020603050405020304" pitchFamily="18" charset="0"/>
                <a:cs typeface="Times New Roman" panose="02020603050405020304" pitchFamily="18" charset="0"/>
              </a:rPr>
              <a:t>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19761847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DOCUMENTO PARTICULAR</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412776"/>
            <a:ext cx="7988485" cy="6124754"/>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Proteção da autenticidade e confiabilidade dos documentos particulares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Documento Particular &gt; todo escrito com </a:t>
            </a:r>
            <a:r>
              <a:rPr lang="pt-BR" sz="2800" b="1" dirty="0">
                <a:latin typeface="Times New Roman" panose="02020603050405020304" pitchFamily="18" charset="0"/>
                <a:cs typeface="Times New Roman" panose="02020603050405020304" pitchFamily="18" charset="0"/>
              </a:rPr>
              <a:t>exposição de fatos ou declarações de vontade</a:t>
            </a:r>
          </a:p>
          <a:p>
            <a:pPr marL="457200" indent="-457200" algn="just">
              <a:buFont typeface="Wingdings" panose="05000000000000000000" pitchFamily="2" charset="2"/>
              <a:buChar char="à"/>
            </a:pPr>
            <a:endParaRPr lang="pt-BR" sz="2800" b="1"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Deve ser dotado de </a:t>
            </a:r>
            <a:r>
              <a:rPr lang="pt-BR" sz="2800" b="1" u="sng" dirty="0">
                <a:latin typeface="Times New Roman" panose="02020603050405020304" pitchFamily="18" charset="0"/>
                <a:cs typeface="Times New Roman" panose="02020603050405020304" pitchFamily="18" charset="0"/>
              </a:rPr>
              <a:t>significação/relevância jurídica </a:t>
            </a:r>
          </a:p>
          <a:p>
            <a:pPr marL="457200" indent="-457200" algn="just">
              <a:buFont typeface="Wingdings" panose="05000000000000000000" pitchFamily="2" charset="2"/>
              <a:buChar char="à"/>
            </a:pPr>
            <a:endParaRPr lang="pt-BR" sz="2800" b="1" u="sng" dirty="0">
              <a:latin typeface="Times New Roman" panose="02020603050405020304" pitchFamily="18" charset="0"/>
              <a:cs typeface="Times New Roman" panose="02020603050405020304" pitchFamily="18" charset="0"/>
            </a:endParaRPr>
          </a:p>
          <a:p>
            <a:pPr algn="ctr"/>
            <a:r>
              <a:rPr lang="pt-BR" sz="2600" b="1" u="sng" dirty="0">
                <a:latin typeface="Times New Roman" panose="02020603050405020304" pitchFamily="18" charset="0"/>
                <a:cs typeface="Times New Roman" panose="02020603050405020304" pitchFamily="18" charset="0"/>
              </a:rPr>
              <a:t>Elaborado sem a intervenção de funcionário público ou alguém dotado de fé pública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9835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FALSIFICAÇÃO DE DOCUMENTO PARTICULAR</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595021"/>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Lei 12.737/12 (</a:t>
            </a:r>
            <a:r>
              <a:rPr lang="pt-BR" sz="2800" dirty="0" err="1">
                <a:latin typeface="Times New Roman" panose="02020603050405020304" pitchFamily="18" charset="0"/>
                <a:cs typeface="Times New Roman" panose="02020603050405020304" pitchFamily="18" charset="0"/>
              </a:rPr>
              <a:t>pú</a:t>
            </a:r>
            <a:r>
              <a:rPr lang="pt-BR" sz="2800" dirty="0">
                <a:latin typeface="Times New Roman" panose="02020603050405020304" pitchFamily="18" charset="0"/>
                <a:cs typeface="Times New Roman" panose="02020603050405020304" pitchFamily="18" charset="0"/>
              </a:rPr>
              <a:t> do artigo 298 do CP) &gt; cartão de crédito e débito foram equiparados a documento particular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Clonagem de Cartão &gt; ocorrida antes da lei (tipicidade &gt; a lei só ratificou o entendimento jurisprudencial consolidado) &gt; STJ (ambas as turmas)</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Lei de cunho interpretativo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02740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FALSIDADE IDEOLÓGICA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Omitir &gt; Declaração que devia constar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Inserir/Fazer Inserir &gt; Declaração Falsa</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Declaração &gt; fato juridicamente relevante &gt; conteúdo falso (não corresponde a verdade)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Não é uma simples mentira/irregularidade/ausência de formalidade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15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FALSIDADE IDEOLÓGICA</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526297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Especial fim de agir: i) prejudicar direito; </a:t>
            </a:r>
            <a:r>
              <a:rPr lang="pt-BR" sz="2800" dirty="0" err="1">
                <a:latin typeface="Times New Roman" panose="02020603050405020304" pitchFamily="18" charset="0"/>
                <a:cs typeface="Times New Roman" panose="02020603050405020304" pitchFamily="18" charset="0"/>
              </a:rPr>
              <a:t>ii</a:t>
            </a:r>
            <a:r>
              <a:rPr lang="pt-BR" sz="2800" dirty="0">
                <a:latin typeface="Times New Roman" panose="02020603050405020304" pitchFamily="18" charset="0"/>
                <a:cs typeface="Times New Roman" panose="02020603050405020304" pitchFamily="18" charset="0"/>
              </a:rPr>
              <a:t>) produzir obrigação e </a:t>
            </a:r>
            <a:r>
              <a:rPr lang="pt-BR" sz="2800" dirty="0" err="1">
                <a:latin typeface="Times New Roman" panose="02020603050405020304" pitchFamily="18" charset="0"/>
                <a:cs typeface="Times New Roman" panose="02020603050405020304" pitchFamily="18" charset="0"/>
              </a:rPr>
              <a:t>iii</a:t>
            </a:r>
            <a:r>
              <a:rPr lang="pt-BR" sz="2800" dirty="0">
                <a:latin typeface="Times New Roman" panose="02020603050405020304" pitchFamily="18" charset="0"/>
                <a:cs typeface="Times New Roman" panose="02020603050405020304" pitchFamily="18" charset="0"/>
              </a:rPr>
              <a:t>) modificar a verdade</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Se tiver como objeto material certidão ou atestado (artigo 301 do CP)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Penas &gt; 1 a 5 anos (documento público) e 1 a 3 anos (documento particular)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84052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USO DE DOCUMENTO FALSO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Fazer uso &gt; Não é sinônimo de </a:t>
            </a:r>
            <a:r>
              <a:rPr lang="pt-BR" sz="2800" b="1" u="sng" dirty="0">
                <a:latin typeface="Times New Roman" panose="02020603050405020304" pitchFamily="18" charset="0"/>
                <a:cs typeface="Times New Roman" panose="02020603050405020304" pitchFamily="18" charset="0"/>
              </a:rPr>
              <a:t>Portar</a:t>
            </a:r>
            <a:r>
              <a:rPr lang="pt-BR" sz="2800" dirty="0">
                <a:latin typeface="Times New Roman" panose="02020603050405020304" pitchFamily="18" charset="0"/>
                <a:cs typeface="Times New Roman" panose="02020603050405020304" pitchFamily="18" charset="0"/>
              </a:rPr>
              <a:t>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Falso grosseiro &gt; não há crime de uso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Uso de cópia &gt; não tipifica o crime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 crime de falso absorve o de uso (pós fato impunível) </a:t>
            </a:r>
          </a:p>
          <a:p>
            <a:pPr algn="just"/>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2168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USO DE DOCUMENTO FALSO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6032421"/>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Tipo penal remetido &gt; o preceito secundário indica a pena dos crimes de falsificação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Necessidade de verificar o tipo de falso que foi cometido anteriormente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Súmula 546 do STJ &gt; competência (entidade ou órgão em que foi apresentado o documento)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Questão da CNH &gt; o porte é obrigatório. Parte da doutrina indica que portar seria igual a usar. Crítica: violação a legalidade</a:t>
            </a:r>
          </a:p>
          <a:p>
            <a:pPr marL="457200" indent="-457200" algn="just">
              <a:buFont typeface="Wingdings" panose="05000000000000000000" pitchFamily="2" charset="2"/>
              <a:buChar char="à"/>
            </a:pPr>
            <a:endParaRPr lang="pt-B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40820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USO DE DOCUMENTO FALSO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5693866"/>
          </a:xfrm>
          <a:prstGeom prst="rect">
            <a:avLst/>
          </a:prstGeom>
          <a:noFill/>
        </p:spPr>
        <p:txBody>
          <a:bodyPr wrap="square" rtlCol="0">
            <a:spAutoFit/>
          </a:bodyPr>
          <a:lstStyle/>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Quando o falso se exaure no descaminho, sem mais potencialidade lesiva, é por este absorvido, como crime-fim, condição que não se altera por ser menor a pena a este cominada. STJ. 3ª Seção. </a:t>
            </a:r>
            <a:r>
              <a:rPr lang="pt-BR" sz="2600" dirty="0" err="1">
                <a:latin typeface="Times New Roman" panose="02020603050405020304" pitchFamily="18" charset="0"/>
                <a:cs typeface="Times New Roman" panose="02020603050405020304" pitchFamily="18" charset="0"/>
              </a:rPr>
              <a:t>REsp</a:t>
            </a:r>
            <a:r>
              <a:rPr lang="pt-BR" sz="2600" dirty="0">
                <a:latin typeface="Times New Roman" panose="02020603050405020304" pitchFamily="18" charset="0"/>
                <a:cs typeface="Times New Roman" panose="02020603050405020304" pitchFamily="18" charset="0"/>
              </a:rPr>
              <a:t> 1.378.053-PR, Rel. Min. </a:t>
            </a:r>
            <a:r>
              <a:rPr lang="pt-BR" sz="2600" dirty="0" err="1">
                <a:latin typeface="Times New Roman" panose="02020603050405020304" pitchFamily="18" charset="0"/>
                <a:cs typeface="Times New Roman" panose="02020603050405020304" pitchFamily="18" charset="0"/>
              </a:rPr>
              <a:t>Nefi</a:t>
            </a:r>
            <a:r>
              <a:rPr lang="pt-BR" sz="2600" dirty="0">
                <a:latin typeface="Times New Roman" panose="02020603050405020304" pitchFamily="18" charset="0"/>
                <a:cs typeface="Times New Roman" panose="02020603050405020304" pitchFamily="18" charset="0"/>
              </a:rPr>
              <a:t> Cordeiro, julgado em 10/8/2016 (Info 587).</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O crime de falso, quando cometido única e exclusivamente para viabilizar a prática do crime de sonegação de contribuição previdenciária, é por este absorvido, consoante diretrizes do princípio penal da consunção. STJ. </a:t>
            </a:r>
            <a:r>
              <a:rPr lang="pt-BR" sz="2600" dirty="0" err="1">
                <a:latin typeface="Times New Roman" panose="02020603050405020304" pitchFamily="18" charset="0"/>
                <a:cs typeface="Times New Roman" panose="02020603050405020304" pitchFamily="18" charset="0"/>
                <a:hlinkClick r:id="rId2"/>
              </a:rPr>
              <a:t>AgRg</a:t>
            </a:r>
            <a:r>
              <a:rPr lang="pt-BR" sz="2600" dirty="0">
                <a:latin typeface="Times New Roman" panose="02020603050405020304" pitchFamily="18" charset="0"/>
                <a:cs typeface="Times New Roman" panose="02020603050405020304" pitchFamily="18" charset="0"/>
                <a:hlinkClick r:id="rId2"/>
              </a:rPr>
              <a:t> no </a:t>
            </a:r>
            <a:r>
              <a:rPr lang="pt-BR" sz="2600" dirty="0" err="1">
                <a:latin typeface="Times New Roman" panose="02020603050405020304" pitchFamily="18" charset="0"/>
                <a:cs typeface="Times New Roman" panose="02020603050405020304" pitchFamily="18" charset="0"/>
                <a:hlinkClick r:id="rId2"/>
              </a:rPr>
              <a:t>AREsp</a:t>
            </a:r>
            <a:r>
              <a:rPr lang="pt-BR" sz="2600" dirty="0">
                <a:latin typeface="Times New Roman" panose="02020603050405020304" pitchFamily="18" charset="0"/>
                <a:cs typeface="Times New Roman" panose="02020603050405020304" pitchFamily="18" charset="0"/>
                <a:hlinkClick r:id="rId2"/>
              </a:rPr>
              <a:t> 386863/</a:t>
            </a:r>
            <a:r>
              <a:rPr lang="pt-BR" sz="2600" dirty="0" err="1">
                <a:latin typeface="Times New Roman" panose="02020603050405020304" pitchFamily="18" charset="0"/>
                <a:cs typeface="Times New Roman" panose="02020603050405020304" pitchFamily="18" charset="0"/>
                <a:hlinkClick r:id="rId2"/>
              </a:rPr>
              <a:t>MG</a:t>
            </a:r>
            <a:r>
              <a:rPr lang="pt-BR" sz="2600" dirty="0" err="1">
                <a:latin typeface="Times New Roman" panose="02020603050405020304" pitchFamily="18" charset="0"/>
                <a:cs typeface="Times New Roman" panose="02020603050405020304" pitchFamily="18" charset="0"/>
              </a:rPr>
              <a:t>,Rel</a:t>
            </a:r>
            <a:r>
              <a:rPr lang="pt-BR" sz="2600" dirty="0">
                <a:latin typeface="Times New Roman" panose="02020603050405020304" pitchFamily="18" charset="0"/>
                <a:cs typeface="Times New Roman" panose="02020603050405020304" pitchFamily="18" charset="0"/>
              </a:rPr>
              <a:t>. Ministro SEBASTIÃO REIS JÚNIOR, Julgado em 06/08/2015.</a:t>
            </a:r>
            <a:endParaRPr lang="pt-BR" sz="2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035528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SUPRESSÃO DE DOCUMENTO</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3693319"/>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Condutas (Artigo 305 do CP): i) Destruir; </a:t>
            </a:r>
            <a:r>
              <a:rPr lang="pt-BR" sz="2600" dirty="0" err="1">
                <a:latin typeface="Times New Roman" panose="02020603050405020304" pitchFamily="18" charset="0"/>
                <a:cs typeface="Times New Roman" panose="02020603050405020304" pitchFamily="18" charset="0"/>
              </a:rPr>
              <a:t>ii</a:t>
            </a:r>
            <a:r>
              <a:rPr lang="pt-BR" sz="2600" dirty="0">
                <a:latin typeface="Times New Roman" panose="02020603050405020304" pitchFamily="18" charset="0"/>
                <a:cs typeface="Times New Roman" panose="02020603050405020304" pitchFamily="18" charset="0"/>
              </a:rPr>
              <a:t>) Suprimir e </a:t>
            </a:r>
            <a:r>
              <a:rPr lang="pt-BR" sz="2600" dirty="0" err="1">
                <a:latin typeface="Times New Roman" panose="02020603050405020304" pitchFamily="18" charset="0"/>
                <a:cs typeface="Times New Roman" panose="02020603050405020304" pitchFamily="18" charset="0"/>
              </a:rPr>
              <a:t>iii</a:t>
            </a:r>
            <a:r>
              <a:rPr lang="pt-BR" sz="2600" dirty="0">
                <a:latin typeface="Times New Roman" panose="02020603050405020304" pitchFamily="18" charset="0"/>
                <a:cs typeface="Times New Roman" panose="02020603050405020304" pitchFamily="18" charset="0"/>
              </a:rPr>
              <a:t>) Ocultar</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Documento &gt; pode ser público ou particular &gt; verdadeiro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Em benefício próprio/outrem ou prejuízo alheio </a:t>
            </a:r>
          </a:p>
          <a:p>
            <a:pPr algn="just"/>
            <a:endParaRPr lang="pt-B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68778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FALSA IDENTIDADE</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4493538"/>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Atribuir-se ou atribuir a terceiro &gt; falsa identidade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Tudo que identifica a pessoa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Obter vantagem ou causar dano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Consumação &gt; atribuição (independente do atingimento do especial fim de agir)</a:t>
            </a:r>
          </a:p>
          <a:p>
            <a:pPr algn="just"/>
            <a:endParaRPr lang="pt-BR" sz="2600" dirty="0">
              <a:latin typeface="Times New Roman" panose="02020603050405020304" pitchFamily="18" charset="0"/>
              <a:cs typeface="Times New Roman" panose="02020603050405020304" pitchFamily="18" charset="0"/>
            </a:endParaRPr>
          </a:p>
          <a:p>
            <a:pPr algn="just"/>
            <a:endParaRPr lang="pt-B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544631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FALSA IDENTIDADE</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4493538"/>
          </a:xfrm>
          <a:prstGeom prst="rect">
            <a:avLst/>
          </a:prstGeom>
          <a:noFill/>
        </p:spPr>
        <p:txBody>
          <a:bodyPr wrap="square" rtlCol="0">
            <a:spAutoFit/>
          </a:bodyPr>
          <a:lstStyle/>
          <a:p>
            <a:pPr algn="ctr"/>
            <a:r>
              <a:rPr lang="pt-BR" sz="2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Funcionário Público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Usurpação de função (Artigo 328 do CP)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Atribuição referente a funcionário público (Artigo 45 do LCP)</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Informação negada a autoridade (Artigo 68, </a:t>
            </a:r>
            <a:r>
              <a:rPr lang="pt-BR" sz="2600" dirty="0" err="1">
                <a:latin typeface="Times New Roman" panose="02020603050405020304" pitchFamily="18" charset="0"/>
                <a:cs typeface="Times New Roman" panose="02020603050405020304" pitchFamily="18" charset="0"/>
              </a:rPr>
              <a:t>pú</a:t>
            </a:r>
            <a:r>
              <a:rPr lang="pt-BR" sz="2600" dirty="0">
                <a:latin typeface="Times New Roman" panose="02020603050405020304" pitchFamily="18" charset="0"/>
                <a:cs typeface="Times New Roman" panose="02020603050405020304" pitchFamily="18" charset="0"/>
              </a:rPr>
              <a:t> da LCP)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algn="just"/>
            <a:endParaRPr lang="pt-B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6636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BIGAMIA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201424"/>
          </a:xfrm>
          <a:prstGeom prst="rect">
            <a:avLst/>
          </a:prstGeom>
          <a:noFill/>
        </p:spPr>
        <p:txBody>
          <a:bodyPr wrap="square" rtlCol="0">
            <a:spAutoFit/>
          </a:bodyPr>
          <a:lstStyle/>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bilateral &gt; exige a intervenção de duas pessoas (concurso necessário)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Pressuposto &gt; existência formal de casamento anterior (não tenha sido anulado/seja eficaz)</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Ação anulatória do primeiro casamento (questão prejudicial &gt; artigo 92 do CPP)</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21802934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FALSA IDENTIDADE</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6986528"/>
          </a:xfrm>
          <a:prstGeom prst="rect">
            <a:avLst/>
          </a:prstGeom>
          <a:noFill/>
        </p:spPr>
        <p:txBody>
          <a:bodyPr wrap="square" rtlCol="0">
            <a:spAutoFit/>
          </a:bodyPr>
          <a:lstStyle/>
          <a:p>
            <a:pPr algn="ctr"/>
            <a:r>
              <a:rPr lang="pt-BR" sz="2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Prisão e Autodefesa</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b="1" u="sng" dirty="0">
                <a:latin typeface="Times New Roman" panose="02020603050405020304" pitchFamily="18" charset="0"/>
                <a:cs typeface="Times New Roman" panose="02020603050405020304" pitchFamily="18" charset="0"/>
              </a:rPr>
              <a:t>Súmula 522 do STJ</a:t>
            </a:r>
            <a:r>
              <a:rPr lang="pt-BR" sz="2600" b="1" dirty="0">
                <a:latin typeface="Times New Roman" panose="02020603050405020304" pitchFamily="18" charset="0"/>
                <a:cs typeface="Times New Roman" panose="02020603050405020304" pitchFamily="18" charset="0"/>
              </a:rPr>
              <a:t> </a:t>
            </a:r>
            <a:r>
              <a:rPr lang="pt-BR" sz="2600" dirty="0">
                <a:latin typeface="Times New Roman" panose="02020603050405020304" pitchFamily="18" charset="0"/>
                <a:cs typeface="Times New Roman" panose="02020603050405020304" pitchFamily="18" charset="0"/>
              </a:rPr>
              <a:t>&gt; A conduta de atribuir-se </a:t>
            </a:r>
            <a:r>
              <a:rPr lang="pt-BR" sz="2600" b="1" dirty="0">
                <a:latin typeface="Times New Roman" panose="02020603050405020304" pitchFamily="18" charset="0"/>
                <a:cs typeface="Times New Roman" panose="02020603050405020304" pitchFamily="18" charset="0"/>
              </a:rPr>
              <a:t>falsa identidade </a:t>
            </a:r>
            <a:r>
              <a:rPr lang="pt-BR" sz="2600" dirty="0">
                <a:latin typeface="Times New Roman" panose="02020603050405020304" pitchFamily="18" charset="0"/>
                <a:cs typeface="Times New Roman" panose="02020603050405020304" pitchFamily="18" charset="0"/>
              </a:rPr>
              <a:t>perante autoridade policial é típica, ainda que em situação de alegada autodefesa (2015)</a:t>
            </a:r>
          </a:p>
          <a:p>
            <a:pPr marL="457200" indent="-457200" algn="just">
              <a:buFont typeface="Wingdings" panose="05000000000000000000" pitchFamily="2" charset="2"/>
              <a:buChar char="à"/>
            </a:pPr>
            <a:endParaRPr lang="pt-BR" sz="2600" b="1"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b="1" u="sng" dirty="0">
                <a:latin typeface="Times New Roman" panose="02020603050405020304" pitchFamily="18" charset="0"/>
                <a:cs typeface="Times New Roman" panose="02020603050405020304" pitchFamily="18" charset="0"/>
              </a:rPr>
              <a:t>STF (RE 640.139/DF</a:t>
            </a:r>
            <a:r>
              <a:rPr lang="pt-BR" sz="2600" dirty="0">
                <a:latin typeface="Times New Roman" panose="02020603050405020304" pitchFamily="18" charset="0"/>
                <a:cs typeface="Times New Roman" panose="02020603050405020304" pitchFamily="18" charset="0"/>
              </a:rPr>
              <a:t>) &gt; reafirmou a jurisprudência dominante sobre  a  matéria  controvertida,  no  sentido  de  que  o princípio constitucional  da  autodefesa  (art.  5º, LXIII, da CF) não alcança aquele  que  se atribui </a:t>
            </a:r>
            <a:r>
              <a:rPr lang="pt-BR" sz="2600" b="1" dirty="0">
                <a:latin typeface="Times New Roman" panose="02020603050405020304" pitchFamily="18" charset="0"/>
                <a:cs typeface="Times New Roman" panose="02020603050405020304" pitchFamily="18" charset="0"/>
              </a:rPr>
              <a:t>falsa identidade</a:t>
            </a:r>
            <a:r>
              <a:rPr lang="pt-BR" sz="2600" dirty="0">
                <a:latin typeface="Times New Roman" panose="02020603050405020304" pitchFamily="18" charset="0"/>
                <a:cs typeface="Times New Roman" panose="02020603050405020304" pitchFamily="18" charset="0"/>
              </a:rPr>
              <a:t> perante autoridade policial com  o intento de ocultar maus antecedentes (2011)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br>
              <a:rPr lang="pt-BR" sz="2800" dirty="0">
                <a:latin typeface="Times New Roman" panose="02020603050405020304" pitchFamily="18" charset="0"/>
                <a:cs typeface="Times New Roman" panose="02020603050405020304" pitchFamily="18" charset="0"/>
              </a:rPr>
            </a:b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algn="just"/>
            <a:endParaRPr lang="pt-B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7490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ALTERAÇÃO DE SINAL IDENTIFICADOR</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6986528"/>
          </a:xfrm>
          <a:prstGeom prst="rect">
            <a:avLst/>
          </a:prstGeom>
          <a:noFill/>
        </p:spPr>
        <p:txBody>
          <a:bodyPr wrap="square" rtlCol="0">
            <a:spAutoFit/>
          </a:bodyPr>
          <a:lstStyle/>
          <a:p>
            <a:pPr algn="ctr"/>
            <a:r>
              <a:rPr lang="pt-BR" sz="2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Veículo Automotor</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Adulterar ou Remarcar &gt; número de chassi ou qualquer sinal identificador</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Marca ou traço &gt; placa ou plaqueta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Diferente de portar veículo adulterado</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Proteção da propriedade e segurança no registro de automóveis</a:t>
            </a:r>
          </a:p>
          <a:p>
            <a:pPr algn="just"/>
            <a:endParaRPr lang="pt-BR" sz="2600" b="1"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algn="just"/>
            <a:br>
              <a:rPr lang="pt-BR" sz="2800" dirty="0">
                <a:latin typeface="Times New Roman" panose="02020603050405020304" pitchFamily="18" charset="0"/>
                <a:cs typeface="Times New Roman" panose="02020603050405020304" pitchFamily="18" charset="0"/>
              </a:rPr>
            </a:b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algn="just"/>
            <a:endParaRPr lang="pt-B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59798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ALTERAÇÃO DE SINAL IDENTIFICADOR</a:t>
            </a: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6" y="1137889"/>
            <a:ext cx="7988485" cy="5693866"/>
          </a:xfrm>
          <a:prstGeom prst="rect">
            <a:avLst/>
          </a:prstGeom>
          <a:noFill/>
        </p:spPr>
        <p:txBody>
          <a:bodyPr wrap="square" rtlCol="0">
            <a:spAutoFit/>
          </a:bodyPr>
          <a:lstStyle/>
          <a:p>
            <a:pPr algn="ctr"/>
            <a:r>
              <a:rPr lang="pt-BR" sz="26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Veículo Automotor</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Funcionário Público (§2º) &gt; contribuir para licenciamento/registro de veículo remarcado/adulterado</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Somente se dá de forma dolosa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600" dirty="0">
                <a:latin typeface="Times New Roman" panose="02020603050405020304" pitchFamily="18" charset="0"/>
                <a:cs typeface="Times New Roman" panose="02020603050405020304" pitchFamily="18" charset="0"/>
              </a:rPr>
              <a:t>Crime Material &gt; efetiva alteração/adulteração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algn="ctr"/>
            <a:r>
              <a:rPr lang="pt-B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Fita Adesiva e Troca de Placas &gt; é capaz de tipificar a conduta descrita (STJ, 5ª e 6ª turma) </a:t>
            </a:r>
          </a:p>
          <a:p>
            <a:pPr marL="457200" indent="-457200" algn="just">
              <a:buFont typeface="Wingdings" panose="05000000000000000000" pitchFamily="2" charset="2"/>
              <a:buChar char="à"/>
            </a:pPr>
            <a:endParaRPr lang="pt-BR" sz="2600" dirty="0">
              <a:latin typeface="Times New Roman" panose="02020603050405020304" pitchFamily="18" charset="0"/>
              <a:cs typeface="Times New Roman" panose="02020603050405020304" pitchFamily="18" charset="0"/>
            </a:endParaRPr>
          </a:p>
          <a:p>
            <a:pPr algn="just"/>
            <a:endParaRPr lang="pt-B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7809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BIGAMIA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4770537"/>
          </a:xfrm>
          <a:prstGeom prst="rect">
            <a:avLst/>
          </a:prstGeom>
          <a:noFill/>
        </p:spPr>
        <p:txBody>
          <a:bodyPr wrap="square" rtlCol="0">
            <a:spAutoFit/>
          </a:bodyPr>
          <a:lstStyle/>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Crime de Falso &gt; crime antecedente necessário</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Exige uma declaração falsa do agente &gt; crime </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O crime-fim (bigamia) absorve o crime-meio (falsidade ideológica/documental)</a:t>
            </a:r>
          </a:p>
          <a:p>
            <a:pPr marL="457200" indent="-457200" algn="just">
              <a:buFont typeface="Wingdings" panose="05000000000000000000" pitchFamily="2" charset="2"/>
              <a:buChar char="à"/>
            </a:pPr>
            <a:endParaRPr lang="pt-BR" sz="28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à"/>
            </a:pPr>
            <a:r>
              <a:rPr lang="pt-BR" sz="2800" dirty="0">
                <a:latin typeface="Times New Roman" panose="02020603050405020304" pitchFamily="18" charset="0"/>
                <a:cs typeface="Times New Roman" panose="02020603050405020304" pitchFamily="18" charset="0"/>
              </a:rPr>
              <a:t>Atos preparatórios do novo casamento podem configurar o delito de falso</a:t>
            </a: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38739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5"/>
          <p:cNvSpPr txBox="1">
            <a:spLocks/>
          </p:cNvSpPr>
          <p:nvPr/>
        </p:nvSpPr>
        <p:spPr>
          <a:xfrm>
            <a:off x="-1" y="476672"/>
            <a:ext cx="9144000" cy="806946"/>
          </a:xfrm>
          <a:prstGeom prst="rect">
            <a:avLst/>
          </a:prstGeom>
        </p:spPr>
        <p:txBody>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t-BR" sz="4000" b="1" u="sng" dirty="0">
                <a:effectLst>
                  <a:outerShdw blurRad="38100" dist="38100" dir="2700000" algn="tl">
                    <a:srgbClr val="000000">
                      <a:alpha val="43137"/>
                    </a:srgbClr>
                  </a:outerShdw>
                </a:effectLst>
                <a:latin typeface="Corbel" panose="020B0503020204020204" pitchFamily="34" charset="0"/>
                <a:cs typeface="Times New Roman" panose="02020603050405020304" pitchFamily="18" charset="0"/>
              </a:rPr>
              <a:t>BIGAMIA </a:t>
            </a:r>
            <a:br>
              <a:rPr lang="pt-BR" sz="4000" b="1" u="sng" dirty="0">
                <a:latin typeface="Corbel" panose="020B0503020204020204" pitchFamily="34" charset="0"/>
                <a:cs typeface="Times New Roman" panose="02020603050405020304" pitchFamily="18" charset="0"/>
              </a:rPr>
            </a:br>
            <a:endParaRPr lang="pt-BR" sz="4000" b="1" u="sng" dirty="0">
              <a:solidFill>
                <a:schemeClr val="tx1"/>
              </a:solidFill>
              <a:latin typeface="Corbel" panose="020B0503020204020204" pitchFamily="34" charset="0"/>
              <a:cs typeface="Times New Roman" panose="02020603050405020304" pitchFamily="18" charset="0"/>
            </a:endParaRPr>
          </a:p>
        </p:txBody>
      </p:sp>
      <p:sp>
        <p:nvSpPr>
          <p:cNvPr id="3" name="CaixaDeTexto 2"/>
          <p:cNvSpPr txBox="1"/>
          <p:nvPr/>
        </p:nvSpPr>
        <p:spPr>
          <a:xfrm>
            <a:off x="577757" y="1149718"/>
            <a:ext cx="7988485" cy="5170646"/>
          </a:xfrm>
          <a:prstGeom prst="rect">
            <a:avLst/>
          </a:prstGeom>
          <a:noFill/>
        </p:spPr>
        <p:txBody>
          <a:bodyPr wrap="square" rtlCol="0">
            <a:spAutoFit/>
          </a:bodyPr>
          <a:lstStyle/>
          <a:p>
            <a:pPr algn="just"/>
            <a:r>
              <a:rPr lang="pt-BR" dirty="0"/>
              <a:t>STJ &gt; HABEAS CORPUS. DIREITO PENAL. CRIME DE </a:t>
            </a:r>
            <a:r>
              <a:rPr lang="pt-BR" b="1" dirty="0"/>
              <a:t>BIGAMIA</a:t>
            </a:r>
            <a:r>
              <a:rPr lang="pt-BR" dirty="0"/>
              <a:t> E FALSIDADE IDEOLÓGICA. TRANCAMENTO DA AÇÃO PENAL QUANTO AO DELITO DE </a:t>
            </a:r>
            <a:r>
              <a:rPr lang="pt-BR" b="1" dirty="0"/>
              <a:t>BIGAMIA </a:t>
            </a:r>
            <a:r>
              <a:rPr lang="pt-BR" dirty="0"/>
              <a:t>DETERMINADO PELO TRIBUNAL A QUO POR AUSÊNCIA DE JUSTA CAUSA. IMPOSSIBILIDADE DE SEGUIMENTO DO PROCESSO-CRIME QUANTO À FIGURA DO CRIME DE FALSIDADE. APLICAÇÃO DO PRINCÍPIO DA CONSUNÇÃO. 1. O delito de </a:t>
            </a:r>
            <a:r>
              <a:rPr lang="pt-BR" b="1" dirty="0"/>
              <a:t>bigamia</a:t>
            </a:r>
            <a:r>
              <a:rPr lang="pt-BR" dirty="0"/>
              <a:t> exige para se consumar a precedente falsidade, isto é: a declaração falsa, no processo preliminar de habilitação do segundo casamento, de que inexiste impedimento legal 2. Constituindo-se a falsidade ideológica (crime-meio) etapa da realização da prática do crime de </a:t>
            </a:r>
            <a:r>
              <a:rPr lang="pt-BR" b="1" dirty="0"/>
              <a:t>bigamia</a:t>
            </a:r>
            <a:r>
              <a:rPr lang="pt-BR" dirty="0"/>
              <a:t> (crime-fim), não há concurso do crime entre estes delitos. 3. Assim, declarada anteriormente a atipicidade da conduta do crime de </a:t>
            </a:r>
            <a:r>
              <a:rPr lang="pt-BR" b="1" dirty="0"/>
              <a:t>bigamia</a:t>
            </a:r>
            <a:r>
              <a:rPr lang="pt-BR" dirty="0"/>
              <a:t> pela Corte de origem, não há como, na espécie, subsistir a figura delitiva da falsidade ideológica, em razão do princípio da consunção. 4 Ordem concedida para determinar a extensão dos efeitos quanto ao trancamento da ação penal do crime de </a:t>
            </a:r>
            <a:r>
              <a:rPr lang="pt-BR" b="1" dirty="0"/>
              <a:t>bigamia,</a:t>
            </a:r>
            <a:r>
              <a:rPr lang="pt-BR" dirty="0"/>
              <a:t> anteriormente deferido pelo Tribunal a quo, à figura delitiva precedente da falsidade ideológica. (HC 39583/MS, 5ª turma, julgado em 08/03/2005)</a:t>
            </a:r>
          </a:p>
          <a:p>
            <a:pPr marL="457200" indent="-457200" algn="just">
              <a:buFont typeface="Wingdings" panose="05000000000000000000" pitchFamily="2" charset="2"/>
              <a:buChar char="à"/>
            </a:pPr>
            <a:endParaRPr lang="pt-BR" sz="2400" dirty="0">
              <a:sym typeface="Wingdings" panose="05000000000000000000" pitchFamily="2" charset="2"/>
            </a:endParaRPr>
          </a:p>
        </p:txBody>
      </p:sp>
    </p:spTree>
    <p:extLst>
      <p:ext uri="{BB962C8B-B14F-4D97-AF65-F5344CB8AC3E}">
        <p14:creationId xmlns:p14="http://schemas.microsoft.com/office/powerpoint/2010/main" val="33620638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Áp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27712</TotalTime>
  <Words>4142</Words>
  <Application>Microsoft Office PowerPoint</Application>
  <PresentationFormat>Apresentação na tela (4:3)</PresentationFormat>
  <Paragraphs>575</Paragraphs>
  <Slides>72</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72</vt:i4>
      </vt:variant>
    </vt:vector>
  </HeadingPairs>
  <TitlesOfParts>
    <vt:vector size="80" baseType="lpstr">
      <vt:lpstr>Arial</vt:lpstr>
      <vt:lpstr>Calibri</vt:lpstr>
      <vt:lpstr>Constantia</vt:lpstr>
      <vt:lpstr>Corbel</vt:lpstr>
      <vt:lpstr>Times New Roman</vt:lpstr>
      <vt:lpstr>Wingdings</vt:lpstr>
      <vt:lpstr>Wingdings 2</vt:lpstr>
      <vt:lpstr>Fluxo</vt:lpstr>
      <vt:lpstr>PARTE ESPECIAL (CONTINUAÇÃO)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do Delito</dc:title>
  <dc:creator>Usuário do Windows</dc:creator>
  <cp:lastModifiedBy>rafael barcelos tristão</cp:lastModifiedBy>
  <cp:revision>575</cp:revision>
  <cp:lastPrinted>2018-11-27T12:41:27Z</cp:lastPrinted>
  <dcterms:created xsi:type="dcterms:W3CDTF">2017-09-29T19:01:22Z</dcterms:created>
  <dcterms:modified xsi:type="dcterms:W3CDTF">2019-06-27T18:25:58Z</dcterms:modified>
</cp:coreProperties>
</file>