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44"/>
  </p:notesMasterIdLst>
  <p:handoutMasterIdLst>
    <p:handoutMasterId r:id="rId45"/>
  </p:handoutMasterIdLst>
  <p:sldIdLst>
    <p:sldId id="670" r:id="rId2"/>
    <p:sldId id="631" r:id="rId3"/>
    <p:sldId id="632" r:id="rId4"/>
    <p:sldId id="585" r:id="rId5"/>
    <p:sldId id="633" r:id="rId6"/>
    <p:sldId id="634" r:id="rId7"/>
    <p:sldId id="636" r:id="rId8"/>
    <p:sldId id="671" r:id="rId9"/>
    <p:sldId id="672" r:id="rId10"/>
    <p:sldId id="673" r:id="rId11"/>
    <p:sldId id="674" r:id="rId12"/>
    <p:sldId id="675" r:id="rId13"/>
    <p:sldId id="703" r:id="rId14"/>
    <p:sldId id="704" r:id="rId15"/>
    <p:sldId id="676" r:id="rId16"/>
    <p:sldId id="677" r:id="rId17"/>
    <p:sldId id="678" r:id="rId18"/>
    <p:sldId id="679" r:id="rId19"/>
    <p:sldId id="681" r:id="rId20"/>
    <p:sldId id="682" r:id="rId21"/>
    <p:sldId id="683" r:id="rId22"/>
    <p:sldId id="684" r:id="rId23"/>
    <p:sldId id="685" r:id="rId24"/>
    <p:sldId id="686" r:id="rId25"/>
    <p:sldId id="687" r:id="rId26"/>
    <p:sldId id="688" r:id="rId27"/>
    <p:sldId id="689" r:id="rId28"/>
    <p:sldId id="690" r:id="rId29"/>
    <p:sldId id="691" r:id="rId30"/>
    <p:sldId id="692" r:id="rId31"/>
    <p:sldId id="693" r:id="rId32"/>
    <p:sldId id="694" r:id="rId33"/>
    <p:sldId id="695" r:id="rId34"/>
    <p:sldId id="696" r:id="rId35"/>
    <p:sldId id="697" r:id="rId36"/>
    <p:sldId id="698" r:id="rId37"/>
    <p:sldId id="699" r:id="rId38"/>
    <p:sldId id="700" r:id="rId39"/>
    <p:sldId id="701" r:id="rId40"/>
    <p:sldId id="702" r:id="rId41"/>
    <p:sldId id="705" r:id="rId42"/>
    <p:sldId id="706" r:id="rId43"/>
  </p:sldIdLst>
  <p:sldSz cx="9144000" cy="6858000" type="screen4x3"/>
  <p:notesSz cx="6851650" cy="9747250"/>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33"/>
    <a:srgbClr val="FFFF00"/>
    <a:srgbClr val="993300"/>
    <a:srgbClr val="CCECFF"/>
    <a:srgbClr val="00CC66"/>
    <a:srgbClr val="666633"/>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21" autoAdjust="0"/>
    <p:restoredTop sz="94434" autoAdjust="0"/>
  </p:normalViewPr>
  <p:slideViewPr>
    <p:cSldViewPr>
      <p:cViewPr varScale="1">
        <p:scale>
          <a:sx n="90" d="100"/>
          <a:sy n="90" d="100"/>
        </p:scale>
        <p:origin x="-107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936"/>
    </p:cViewPr>
  </p:sorterViewPr>
  <p:notesViewPr>
    <p:cSldViewPr>
      <p:cViewPr varScale="1">
        <p:scale>
          <a:sx n="38" d="100"/>
          <a:sy n="38" d="100"/>
        </p:scale>
        <p:origin x="-1536" y="-78"/>
      </p:cViewPr>
      <p:guideLst>
        <p:guide orient="horz" pos="3070"/>
        <p:guide pos="2158"/>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commentAuthors" Target="commentAuthors.xml"/><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pt-BR"/>
          </a:p>
        </p:txBody>
      </p:sp>
      <p:sp>
        <p:nvSpPr>
          <p:cNvPr id="103427" name="Rectangle 3"/>
          <p:cNvSpPr>
            <a:spLocks noGrp="1" noChangeArrowheads="1"/>
          </p:cNvSpPr>
          <p:nvPr>
            <p:ph type="dt" sz="quarter" idx="1"/>
          </p:nvPr>
        </p:nvSpPr>
        <p:spPr bwMode="auto">
          <a:xfrm>
            <a:off x="3883025" y="0"/>
            <a:ext cx="2968625"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pt-BR"/>
          </a:p>
        </p:txBody>
      </p:sp>
      <p:sp>
        <p:nvSpPr>
          <p:cNvPr id="103428" name="Rectangle 4"/>
          <p:cNvSpPr>
            <a:spLocks noGrp="1" noChangeArrowheads="1"/>
          </p:cNvSpPr>
          <p:nvPr>
            <p:ph type="ftr" sz="quarter" idx="2"/>
          </p:nvPr>
        </p:nvSpPr>
        <p:spPr bwMode="auto">
          <a:xfrm>
            <a:off x="0"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pt-BR"/>
          </a:p>
        </p:txBody>
      </p:sp>
      <p:sp>
        <p:nvSpPr>
          <p:cNvPr id="103429" name="Rectangle 5"/>
          <p:cNvSpPr>
            <a:spLocks noGrp="1" noChangeArrowheads="1"/>
          </p:cNvSpPr>
          <p:nvPr>
            <p:ph type="sldNum" sz="quarter" idx="3"/>
          </p:nvPr>
        </p:nvSpPr>
        <p:spPr bwMode="auto">
          <a:xfrm>
            <a:off x="3883025" y="9259888"/>
            <a:ext cx="2968625" cy="4873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2186FBA-3471-4F70-AEAD-93D021F4362D}" type="slidenum">
              <a:rPr lang="pt-BR" altLang="pt-BR"/>
              <a:pPr>
                <a:defRPr/>
              </a:pPr>
              <a:t>‹#›</a:t>
            </a:fld>
            <a:endParaRPr lang="pt-BR" altLang="pt-BR"/>
          </a:p>
        </p:txBody>
      </p:sp>
    </p:spTree>
    <p:extLst>
      <p:ext uri="{BB962C8B-B14F-4D97-AF65-F5344CB8AC3E}">
        <p14:creationId xmlns:p14="http://schemas.microsoft.com/office/powerpoint/2010/main"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eaLnBrk="1" hangingPunct="1">
              <a:defRPr sz="1200"/>
            </a:lvl1pPr>
          </a:lstStyle>
          <a:p>
            <a:pPr>
              <a:defRPr/>
            </a:pPr>
            <a:endParaRPr lang="pt-BR"/>
          </a:p>
        </p:txBody>
      </p:sp>
      <p:sp>
        <p:nvSpPr>
          <p:cNvPr id="137219"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eaLnBrk="1" hangingPunct="1">
              <a:defRPr sz="12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0600" y="762000"/>
            <a:ext cx="4876800" cy="36576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21" name="Rectangle 1029"/>
          <p:cNvSpPr>
            <a:spLocks noGrp="1" noChangeArrowheads="1"/>
          </p:cNvSpPr>
          <p:nvPr>
            <p:ph type="body" sz="quarter" idx="3"/>
          </p:nvPr>
        </p:nvSpPr>
        <p:spPr bwMode="auto">
          <a:xfrm>
            <a:off x="914400" y="4648200"/>
            <a:ext cx="5029200" cy="43434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2964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eaLnBrk="1" hangingPunct="1">
              <a:defRPr sz="1200"/>
            </a:lvl1pPr>
          </a:lstStyle>
          <a:p>
            <a:pPr>
              <a:defRPr/>
            </a:pPr>
            <a:endParaRPr lang="pt-BR"/>
          </a:p>
        </p:txBody>
      </p:sp>
      <p:sp>
        <p:nvSpPr>
          <p:cNvPr id="137223" name="Rectangle 1031"/>
          <p:cNvSpPr>
            <a:spLocks noGrp="1" noChangeArrowheads="1"/>
          </p:cNvSpPr>
          <p:nvPr>
            <p:ph type="sldNum" sz="quarter" idx="5"/>
          </p:nvPr>
        </p:nvSpPr>
        <p:spPr bwMode="auto">
          <a:xfrm>
            <a:off x="3886200" y="92964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1" hangingPunct="1">
              <a:defRPr sz="1200"/>
            </a:lvl1pPr>
          </a:lstStyle>
          <a:p>
            <a:pPr>
              <a:defRPr/>
            </a:pPr>
            <a:fld id="{15EC5C24-01A8-4DCD-9FE7-4FB77AA44174}" type="slidenum">
              <a:rPr lang="pt-BR" altLang="pt-BR"/>
              <a:pPr>
                <a:defRPr/>
              </a:pPr>
              <a:t>‹#›</a:t>
            </a:fld>
            <a:endParaRPr lang="pt-BR" altLang="pt-BR"/>
          </a:p>
        </p:txBody>
      </p:sp>
    </p:spTree>
    <p:extLst>
      <p:ext uri="{BB962C8B-B14F-4D97-AF65-F5344CB8AC3E}">
        <p14:creationId xmlns:p14="http://schemas.microsoft.com/office/powerpoint/2010/main"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ço Reservado para Imagem de Slide 1"/>
          <p:cNvSpPr>
            <a:spLocks noGrp="1" noRot="1" noChangeAspect="1" noTextEdit="1"/>
          </p:cNvSpPr>
          <p:nvPr>
            <p:ph type="sldImg"/>
          </p:nvPr>
        </p:nvSpPr>
        <p:spPr>
          <a:ln/>
        </p:spPr>
      </p:sp>
      <p:sp>
        <p:nvSpPr>
          <p:cNvPr id="33795"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33796"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fld id="{E0BB71B7-80E6-4F69-B75E-1E7E780F10BF}" type="slidenum">
              <a:rPr lang="pt-BR" altLang="pt-BR" sz="1200" smtClean="0">
                <a:solidFill>
                  <a:srgbClr val="000000"/>
                </a:solidFill>
              </a:rPr>
              <a:pPr/>
              <a:t>1</a:t>
            </a:fld>
            <a:endParaRPr lang="pt-BR" altLang="pt-BR" sz="1200" smtClean="0">
              <a:solidFill>
                <a:srgbClr val="000000"/>
              </a:solidFill>
            </a:endParaRPr>
          </a:p>
        </p:txBody>
      </p:sp>
    </p:spTree>
    <p:extLst>
      <p:ext uri="{BB962C8B-B14F-4D97-AF65-F5344CB8AC3E}">
        <p14:creationId xmlns:p14="http://schemas.microsoft.com/office/powerpoint/2010/main" val="170284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ço Reservado para Imagem de Slide 1"/>
          <p:cNvSpPr>
            <a:spLocks noGrp="1" noRot="1" noChangeAspect="1" noTextEdit="1"/>
          </p:cNvSpPr>
          <p:nvPr>
            <p:ph type="sldImg"/>
          </p:nvPr>
        </p:nvSpPr>
        <p:spPr>
          <a:ln/>
        </p:spPr>
      </p:sp>
      <p:sp>
        <p:nvSpPr>
          <p:cNvPr id="33795"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33796"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fld id="{E0BB71B7-80E6-4F69-B75E-1E7E780F10BF}" type="slidenum">
              <a:rPr lang="pt-BR" altLang="pt-BR" sz="1200" smtClean="0">
                <a:solidFill>
                  <a:srgbClr val="000000"/>
                </a:solidFill>
              </a:rPr>
              <a:pPr/>
              <a:t>2</a:t>
            </a:fld>
            <a:endParaRPr lang="pt-BR" altLang="pt-BR" sz="1200" smtClean="0">
              <a:solidFill>
                <a:srgbClr val="000000"/>
              </a:solidFill>
            </a:endParaRPr>
          </a:p>
        </p:txBody>
      </p:sp>
    </p:spTree>
    <p:extLst>
      <p:ext uri="{BB962C8B-B14F-4D97-AF65-F5344CB8AC3E}">
        <p14:creationId xmlns:p14="http://schemas.microsoft.com/office/powerpoint/2010/main" val="170284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ço Reservado para Imagem de Slide 1"/>
          <p:cNvSpPr>
            <a:spLocks noGrp="1" noRot="1" noChangeAspect="1" noTextEdit="1"/>
          </p:cNvSpPr>
          <p:nvPr>
            <p:ph type="sldImg"/>
          </p:nvPr>
        </p:nvSpPr>
        <p:spPr>
          <a:ln/>
        </p:spPr>
      </p:sp>
      <p:sp>
        <p:nvSpPr>
          <p:cNvPr id="33795" name="Espaço Reservado para Anotaçõ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BR" altLang="pt-BR" smtClean="0">
              <a:latin typeface="Arial" panose="020B0604020202020204" pitchFamily="34" charset="0"/>
            </a:endParaRPr>
          </a:p>
        </p:txBody>
      </p:sp>
      <p:sp>
        <p:nvSpPr>
          <p:cNvPr id="33796" name="Espaço Reservado para Número de Slid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fld id="{E0BB71B7-80E6-4F69-B75E-1E7E780F10BF}" type="slidenum">
              <a:rPr lang="pt-BR" altLang="pt-BR" sz="1200" smtClean="0">
                <a:solidFill>
                  <a:srgbClr val="000000"/>
                </a:solidFill>
              </a:rPr>
              <a:pPr/>
              <a:t>3</a:t>
            </a:fld>
            <a:endParaRPr lang="pt-BR" altLang="pt-BR" sz="1200" smtClean="0">
              <a:solidFill>
                <a:srgbClr val="000000"/>
              </a:solidFill>
            </a:endParaRPr>
          </a:p>
        </p:txBody>
      </p:sp>
    </p:spTree>
    <p:extLst>
      <p:ext uri="{BB962C8B-B14F-4D97-AF65-F5344CB8AC3E}">
        <p14:creationId xmlns:p14="http://schemas.microsoft.com/office/powerpoint/2010/main" val="170284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endParaRPr lang="pt-BR" smtClean="0"/>
            </a:p>
          </p:txBody>
        </p:sp>
      </p:grpSp>
      <p:sp>
        <p:nvSpPr>
          <p:cNvPr id="65548" name="Rectangle 12"/>
          <p:cNvSpPr>
            <a:spLocks noGrp="1" noChangeArrowheads="1"/>
          </p:cNvSpPr>
          <p:nvPr>
            <p:ph type="ctrTitle"/>
          </p:nvPr>
        </p:nvSpPr>
        <p:spPr>
          <a:xfrm>
            <a:off x="990600" y="1828800"/>
            <a:ext cx="7772400" cy="1143000"/>
          </a:xfrm>
        </p:spPr>
        <p:txBody>
          <a:bodyPr/>
          <a:lstStyle>
            <a:lvl1pPr>
              <a:defRPr/>
            </a:lvl1pPr>
          </a:lstStyle>
          <a:p>
            <a:r>
              <a:rPr lang="pt-BR"/>
              <a:t>Click to edit Master title style</a:t>
            </a:r>
          </a:p>
        </p:txBody>
      </p:sp>
      <p:sp>
        <p:nvSpPr>
          <p:cNvPr id="6554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pt-BR"/>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pt-B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pt-B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E0A662F-7D93-4F76-9896-CA5C3AFEBD56}" type="slidenum">
              <a:rPr lang="pt-BR" altLang="pt-BR"/>
              <a:pPr>
                <a:defRPr/>
              </a:pPr>
              <a:t>‹#›</a:t>
            </a:fld>
            <a:endParaRPr lang="pt-BR" altLang="pt-BR"/>
          </a:p>
        </p:txBody>
      </p:sp>
    </p:spTree>
    <p:extLst>
      <p:ext uri="{BB962C8B-B14F-4D97-AF65-F5344CB8AC3E}">
        <p14:creationId xmlns:p14="http://schemas.microsoft.com/office/powerpoint/2010/main" val="1237790046"/>
      </p:ext>
    </p:extLst>
  </p:cSld>
  <p:clrMapOvr>
    <a:masterClrMapping/>
  </p:clrMapOvr>
  <p:transition xmlns:p14="http://schemas.microsoft.com/office/powerpoint/2010/mai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67A33BCB-B467-4592-9F7A-530EA4D2C319}" type="slidenum">
              <a:rPr lang="pt-BR" altLang="pt-BR"/>
              <a:pPr>
                <a:defRPr/>
              </a:pPr>
              <a:t>‹#›</a:t>
            </a:fld>
            <a:endParaRPr lang="pt-BR" altLang="pt-BR"/>
          </a:p>
        </p:txBody>
      </p:sp>
    </p:spTree>
    <p:extLst>
      <p:ext uri="{BB962C8B-B14F-4D97-AF65-F5344CB8AC3E}">
        <p14:creationId xmlns:p14="http://schemas.microsoft.com/office/powerpoint/2010/main" val="3722584118"/>
      </p:ext>
    </p:extLst>
  </p:cSld>
  <p:clrMapOvr>
    <a:masterClrMapping/>
  </p:clrMapOvr>
  <p:transition xmlns:p14="http://schemas.microsoft.com/office/powerpoint/2010/mai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04050" y="617538"/>
            <a:ext cx="1951038" cy="55149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50938" y="617538"/>
            <a:ext cx="5700712" cy="551497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7F023032-EF06-4B89-A753-9F45B1D0A640}" type="slidenum">
              <a:rPr lang="pt-BR" altLang="pt-BR"/>
              <a:pPr>
                <a:defRPr/>
              </a:pPr>
              <a:t>‹#›</a:t>
            </a:fld>
            <a:endParaRPr lang="pt-BR" altLang="pt-BR"/>
          </a:p>
        </p:txBody>
      </p:sp>
    </p:spTree>
    <p:extLst>
      <p:ext uri="{BB962C8B-B14F-4D97-AF65-F5344CB8AC3E}">
        <p14:creationId xmlns:p14="http://schemas.microsoft.com/office/powerpoint/2010/main" val="2609763590"/>
      </p:ext>
    </p:extLst>
  </p:cSld>
  <p:clrMapOvr>
    <a:masterClrMapping/>
  </p:clrMapOvr>
  <p:transition xmlns:p14="http://schemas.microsoft.com/office/powerpoint/2010/mai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pPr>
                <a:defRPr/>
              </a:pPr>
              <a:t>‹#›</a:t>
            </a:fld>
            <a:endParaRPr lang="pt-BR" altLang="pt-BR"/>
          </a:p>
        </p:txBody>
      </p:sp>
    </p:spTree>
    <p:extLst>
      <p:ext uri="{BB962C8B-B14F-4D97-AF65-F5344CB8AC3E}">
        <p14:creationId xmlns:p14="http://schemas.microsoft.com/office/powerpoint/2010/main" val="575424065"/>
      </p:ext>
    </p:extLst>
  </p:cSld>
  <p:clrMapOvr>
    <a:masterClrMapping/>
  </p:clrMapOvr>
  <p:transition xmlns:p14="http://schemas.microsoft.com/office/powerpoint/2010/mai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26EE31E6-FC5F-41D2-BB8D-2846ED296DDE}" type="slidenum">
              <a:rPr lang="pt-BR" altLang="pt-BR"/>
              <a:pPr>
                <a:defRPr/>
              </a:pPr>
              <a:t>‹#›</a:t>
            </a:fld>
            <a:endParaRPr lang="pt-BR" altLang="pt-BR"/>
          </a:p>
        </p:txBody>
      </p:sp>
    </p:spTree>
    <p:extLst>
      <p:ext uri="{BB962C8B-B14F-4D97-AF65-F5344CB8AC3E}">
        <p14:creationId xmlns:p14="http://schemas.microsoft.com/office/powerpoint/2010/main" val="1305493744"/>
      </p:ext>
    </p:extLst>
  </p:cSld>
  <p:clrMapOvr>
    <a:masterClrMapping/>
  </p:clrMapOvr>
  <p:transition xmlns:p14="http://schemas.microsoft.com/office/powerpoint/2010/mai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11"/>
          <p:cNvSpPr>
            <a:spLocks noGrp="1" noChangeArrowheads="1"/>
          </p:cNvSpPr>
          <p:nvPr>
            <p:ph type="dt" sz="half" idx="10"/>
          </p:nvPr>
        </p:nvSpPr>
        <p:spPr>
          <a:ln/>
        </p:spPr>
        <p:txBody>
          <a:bodyPr/>
          <a:lstStyle>
            <a:lvl1pPr>
              <a:defRPr/>
            </a:lvl1pPr>
          </a:lstStyle>
          <a:p>
            <a:pPr>
              <a:defRPr/>
            </a:pPr>
            <a:endParaRPr lang="pt-BR"/>
          </a:p>
        </p:txBody>
      </p:sp>
      <p:sp>
        <p:nvSpPr>
          <p:cNvPr id="5" name="Rectangle 12"/>
          <p:cNvSpPr>
            <a:spLocks noGrp="1" noChangeArrowheads="1"/>
          </p:cNvSpPr>
          <p:nvPr>
            <p:ph type="ftr" sz="quarter" idx="11"/>
          </p:nvPr>
        </p:nvSpPr>
        <p:spPr>
          <a:ln/>
        </p:spPr>
        <p:txBody>
          <a:bodyPr/>
          <a:lstStyle>
            <a:lvl1pPr>
              <a:defRPr/>
            </a:lvl1pPr>
          </a:lstStyle>
          <a:p>
            <a:pPr>
              <a:defRPr/>
            </a:pPr>
            <a:endParaRPr lang="pt-BR"/>
          </a:p>
        </p:txBody>
      </p:sp>
      <p:sp>
        <p:nvSpPr>
          <p:cNvPr id="6" name="Rectangle 13"/>
          <p:cNvSpPr>
            <a:spLocks noGrp="1" noChangeArrowheads="1"/>
          </p:cNvSpPr>
          <p:nvPr>
            <p:ph type="sldNum" sz="quarter" idx="12"/>
          </p:nvPr>
        </p:nvSpPr>
        <p:spPr>
          <a:ln/>
        </p:spPr>
        <p:txBody>
          <a:bodyPr/>
          <a:lstStyle>
            <a:lvl1pPr>
              <a:defRPr/>
            </a:lvl1pPr>
          </a:lstStyle>
          <a:p>
            <a:pPr>
              <a:defRPr/>
            </a:pPr>
            <a:fld id="{986AC7AE-9FCE-43BD-BB9C-006E1F857E59}" type="slidenum">
              <a:rPr lang="pt-BR" altLang="pt-BR"/>
              <a:pPr>
                <a:defRPr/>
              </a:pPr>
              <a:t>‹#›</a:t>
            </a:fld>
            <a:endParaRPr lang="pt-BR" altLang="pt-BR"/>
          </a:p>
        </p:txBody>
      </p:sp>
    </p:spTree>
    <p:extLst>
      <p:ext uri="{BB962C8B-B14F-4D97-AF65-F5344CB8AC3E}">
        <p14:creationId xmlns:p14="http://schemas.microsoft.com/office/powerpoint/2010/main" val="825476390"/>
      </p:ext>
    </p:extLst>
  </p:cSld>
  <p:clrMapOvr>
    <a:masterClrMapping/>
  </p:clrMapOvr>
  <p:transition xmlns:p14="http://schemas.microsoft.com/office/powerpoint/2010/mai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F80F1981-C4E3-47BD-95A5-12CCF29C0CDF}" type="slidenum">
              <a:rPr lang="pt-BR" altLang="pt-BR"/>
              <a:pPr>
                <a:defRPr/>
              </a:pPr>
              <a:t>‹#›</a:t>
            </a:fld>
            <a:endParaRPr lang="pt-BR" altLang="pt-BR"/>
          </a:p>
        </p:txBody>
      </p:sp>
    </p:spTree>
    <p:extLst>
      <p:ext uri="{BB962C8B-B14F-4D97-AF65-F5344CB8AC3E}">
        <p14:creationId xmlns:p14="http://schemas.microsoft.com/office/powerpoint/2010/main" val="3839966753"/>
      </p:ext>
    </p:extLst>
  </p:cSld>
  <p:clrMapOvr>
    <a:masterClrMapping/>
  </p:clrMapOvr>
  <p:transition xmlns:p14="http://schemas.microsoft.com/office/powerpoint/2010/mai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11"/>
          <p:cNvSpPr>
            <a:spLocks noGrp="1" noChangeArrowheads="1"/>
          </p:cNvSpPr>
          <p:nvPr>
            <p:ph type="dt" sz="half" idx="10"/>
          </p:nvPr>
        </p:nvSpPr>
        <p:spPr>
          <a:ln/>
        </p:spPr>
        <p:txBody>
          <a:bodyPr/>
          <a:lstStyle>
            <a:lvl1pPr>
              <a:defRPr/>
            </a:lvl1pPr>
          </a:lstStyle>
          <a:p>
            <a:pPr>
              <a:defRPr/>
            </a:pPr>
            <a:endParaRPr lang="pt-BR"/>
          </a:p>
        </p:txBody>
      </p:sp>
      <p:sp>
        <p:nvSpPr>
          <p:cNvPr id="8" name="Rectangle 12"/>
          <p:cNvSpPr>
            <a:spLocks noGrp="1" noChangeArrowheads="1"/>
          </p:cNvSpPr>
          <p:nvPr>
            <p:ph type="ftr" sz="quarter" idx="11"/>
          </p:nvPr>
        </p:nvSpPr>
        <p:spPr>
          <a:ln/>
        </p:spPr>
        <p:txBody>
          <a:bodyPr/>
          <a:lstStyle>
            <a:lvl1pPr>
              <a:defRPr/>
            </a:lvl1pPr>
          </a:lstStyle>
          <a:p>
            <a:pPr>
              <a:defRPr/>
            </a:pPr>
            <a:endParaRPr lang="pt-BR"/>
          </a:p>
        </p:txBody>
      </p:sp>
      <p:sp>
        <p:nvSpPr>
          <p:cNvPr id="9" name="Rectangle 13"/>
          <p:cNvSpPr>
            <a:spLocks noGrp="1" noChangeArrowheads="1"/>
          </p:cNvSpPr>
          <p:nvPr>
            <p:ph type="sldNum" sz="quarter" idx="12"/>
          </p:nvPr>
        </p:nvSpPr>
        <p:spPr>
          <a:ln/>
        </p:spPr>
        <p:txBody>
          <a:bodyPr/>
          <a:lstStyle>
            <a:lvl1pPr>
              <a:defRPr/>
            </a:lvl1pPr>
          </a:lstStyle>
          <a:p>
            <a:pPr>
              <a:defRPr/>
            </a:pPr>
            <a:fld id="{066B4526-59B6-431D-A05D-2FC59873E77E}" type="slidenum">
              <a:rPr lang="pt-BR" altLang="pt-BR"/>
              <a:pPr>
                <a:defRPr/>
              </a:pPr>
              <a:t>‹#›</a:t>
            </a:fld>
            <a:endParaRPr lang="pt-BR" altLang="pt-BR"/>
          </a:p>
        </p:txBody>
      </p:sp>
    </p:spTree>
    <p:extLst>
      <p:ext uri="{BB962C8B-B14F-4D97-AF65-F5344CB8AC3E}">
        <p14:creationId xmlns:p14="http://schemas.microsoft.com/office/powerpoint/2010/main" val="1977741095"/>
      </p:ext>
    </p:extLst>
  </p:cSld>
  <p:clrMapOvr>
    <a:masterClrMapping/>
  </p:clrMapOvr>
  <p:transition xmlns:p14="http://schemas.microsoft.com/office/powerpoint/2010/mai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11"/>
          <p:cNvSpPr>
            <a:spLocks noGrp="1" noChangeArrowheads="1"/>
          </p:cNvSpPr>
          <p:nvPr>
            <p:ph type="dt" sz="half" idx="10"/>
          </p:nvPr>
        </p:nvSpPr>
        <p:spPr>
          <a:ln/>
        </p:spPr>
        <p:txBody>
          <a:bodyPr/>
          <a:lstStyle>
            <a:lvl1pPr>
              <a:defRPr/>
            </a:lvl1pPr>
          </a:lstStyle>
          <a:p>
            <a:pPr>
              <a:defRPr/>
            </a:pPr>
            <a:endParaRPr lang="pt-BR"/>
          </a:p>
        </p:txBody>
      </p:sp>
      <p:sp>
        <p:nvSpPr>
          <p:cNvPr id="4" name="Rectangle 12"/>
          <p:cNvSpPr>
            <a:spLocks noGrp="1" noChangeArrowheads="1"/>
          </p:cNvSpPr>
          <p:nvPr>
            <p:ph type="ftr" sz="quarter" idx="11"/>
          </p:nvPr>
        </p:nvSpPr>
        <p:spPr>
          <a:ln/>
        </p:spPr>
        <p:txBody>
          <a:bodyPr/>
          <a:lstStyle>
            <a:lvl1pPr>
              <a:defRPr/>
            </a:lvl1pPr>
          </a:lstStyle>
          <a:p>
            <a:pPr>
              <a:defRPr/>
            </a:pPr>
            <a:endParaRPr lang="pt-BR"/>
          </a:p>
        </p:txBody>
      </p:sp>
      <p:sp>
        <p:nvSpPr>
          <p:cNvPr id="5" name="Rectangle 13"/>
          <p:cNvSpPr>
            <a:spLocks noGrp="1" noChangeArrowheads="1"/>
          </p:cNvSpPr>
          <p:nvPr>
            <p:ph type="sldNum" sz="quarter" idx="12"/>
          </p:nvPr>
        </p:nvSpPr>
        <p:spPr>
          <a:ln/>
        </p:spPr>
        <p:txBody>
          <a:bodyPr/>
          <a:lstStyle>
            <a:lvl1pPr>
              <a:defRPr/>
            </a:lvl1pPr>
          </a:lstStyle>
          <a:p>
            <a:pPr>
              <a:defRPr/>
            </a:pPr>
            <a:fld id="{3F131DB7-F273-4CC2-A7FD-A757B283AB6E}" type="slidenum">
              <a:rPr lang="pt-BR" altLang="pt-BR"/>
              <a:pPr>
                <a:defRPr/>
              </a:pPr>
              <a:t>‹#›</a:t>
            </a:fld>
            <a:endParaRPr lang="pt-BR" altLang="pt-BR"/>
          </a:p>
        </p:txBody>
      </p:sp>
    </p:spTree>
    <p:extLst>
      <p:ext uri="{BB962C8B-B14F-4D97-AF65-F5344CB8AC3E}">
        <p14:creationId xmlns:p14="http://schemas.microsoft.com/office/powerpoint/2010/main" val="674805319"/>
      </p:ext>
    </p:extLst>
  </p:cSld>
  <p:clrMapOvr>
    <a:masterClrMapping/>
  </p:clrMapOvr>
  <p:transition xmlns:p14="http://schemas.microsoft.com/office/powerpoint/2010/mai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t-BR"/>
          </a:p>
        </p:txBody>
      </p:sp>
      <p:sp>
        <p:nvSpPr>
          <p:cNvPr id="3" name="Rectangle 12"/>
          <p:cNvSpPr>
            <a:spLocks noGrp="1" noChangeArrowheads="1"/>
          </p:cNvSpPr>
          <p:nvPr>
            <p:ph type="ftr" sz="quarter" idx="11"/>
          </p:nvPr>
        </p:nvSpPr>
        <p:spPr>
          <a:ln/>
        </p:spPr>
        <p:txBody>
          <a:bodyPr/>
          <a:lstStyle>
            <a:lvl1pPr>
              <a:defRPr/>
            </a:lvl1pPr>
          </a:lstStyle>
          <a:p>
            <a:pPr>
              <a:defRPr/>
            </a:pPr>
            <a:endParaRPr lang="pt-BR"/>
          </a:p>
        </p:txBody>
      </p:sp>
      <p:sp>
        <p:nvSpPr>
          <p:cNvPr id="4" name="Rectangle 13"/>
          <p:cNvSpPr>
            <a:spLocks noGrp="1" noChangeArrowheads="1"/>
          </p:cNvSpPr>
          <p:nvPr>
            <p:ph type="sldNum" sz="quarter" idx="12"/>
          </p:nvPr>
        </p:nvSpPr>
        <p:spPr>
          <a:ln/>
        </p:spPr>
        <p:txBody>
          <a:bodyPr/>
          <a:lstStyle>
            <a:lvl1pPr>
              <a:defRPr/>
            </a:lvl1pPr>
          </a:lstStyle>
          <a:p>
            <a:pPr>
              <a:defRPr/>
            </a:pPr>
            <a:fld id="{81DD0248-2ED4-46C6-BE40-3D141C1B62F9}" type="slidenum">
              <a:rPr lang="pt-BR" altLang="pt-BR"/>
              <a:pPr>
                <a:defRPr/>
              </a:pPr>
              <a:t>‹#›</a:t>
            </a:fld>
            <a:endParaRPr lang="pt-BR" altLang="pt-BR"/>
          </a:p>
        </p:txBody>
      </p:sp>
    </p:spTree>
    <p:extLst>
      <p:ext uri="{BB962C8B-B14F-4D97-AF65-F5344CB8AC3E}">
        <p14:creationId xmlns:p14="http://schemas.microsoft.com/office/powerpoint/2010/main" val="4121106058"/>
      </p:ext>
    </p:extLst>
  </p:cSld>
  <p:clrMapOvr>
    <a:masterClrMapping/>
  </p:clrMapOvr>
  <p:transition xmlns:p14="http://schemas.microsoft.com/office/powerpoint/2010/mai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2F952B89-039C-4425-A781-9880A8BA9A32}" type="slidenum">
              <a:rPr lang="pt-BR" altLang="pt-BR"/>
              <a:pPr>
                <a:defRPr/>
              </a:pPr>
              <a:t>‹#›</a:t>
            </a:fld>
            <a:endParaRPr lang="pt-BR" altLang="pt-BR"/>
          </a:p>
        </p:txBody>
      </p:sp>
    </p:spTree>
    <p:extLst>
      <p:ext uri="{BB962C8B-B14F-4D97-AF65-F5344CB8AC3E}">
        <p14:creationId xmlns:p14="http://schemas.microsoft.com/office/powerpoint/2010/main" val="2545305083"/>
      </p:ext>
    </p:extLst>
  </p:cSld>
  <p:clrMapOvr>
    <a:masterClrMapping/>
  </p:clrMapOvr>
  <p:transition xmlns:p14="http://schemas.microsoft.com/office/powerpoint/2010/mai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11"/>
          <p:cNvSpPr>
            <a:spLocks noGrp="1" noChangeArrowheads="1"/>
          </p:cNvSpPr>
          <p:nvPr>
            <p:ph type="dt" sz="half" idx="10"/>
          </p:nvPr>
        </p:nvSpPr>
        <p:spPr>
          <a:ln/>
        </p:spPr>
        <p:txBody>
          <a:bodyPr/>
          <a:lstStyle>
            <a:lvl1pPr>
              <a:defRPr/>
            </a:lvl1pPr>
          </a:lstStyle>
          <a:p>
            <a:pPr>
              <a:defRPr/>
            </a:pPr>
            <a:endParaRPr lang="pt-B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p>
        </p:txBody>
      </p:sp>
      <p:sp>
        <p:nvSpPr>
          <p:cNvPr id="7" name="Rectangle 13"/>
          <p:cNvSpPr>
            <a:spLocks noGrp="1" noChangeArrowheads="1"/>
          </p:cNvSpPr>
          <p:nvPr>
            <p:ph type="sldNum" sz="quarter" idx="12"/>
          </p:nvPr>
        </p:nvSpPr>
        <p:spPr>
          <a:ln/>
        </p:spPr>
        <p:txBody>
          <a:bodyPr/>
          <a:lstStyle>
            <a:lvl1pPr>
              <a:defRPr/>
            </a:lvl1pPr>
          </a:lstStyle>
          <a:p>
            <a:pPr>
              <a:defRPr/>
            </a:pPr>
            <a:fld id="{5DB845B2-5E68-4B34-A4A3-6C9FE9A7BBC5}" type="slidenum">
              <a:rPr lang="pt-BR" altLang="pt-BR"/>
              <a:pPr>
                <a:defRPr/>
              </a:pPr>
              <a:t>‹#›</a:t>
            </a:fld>
            <a:endParaRPr lang="pt-BR" altLang="pt-BR"/>
          </a:p>
        </p:txBody>
      </p:sp>
    </p:spTree>
    <p:extLst>
      <p:ext uri="{BB962C8B-B14F-4D97-AF65-F5344CB8AC3E}">
        <p14:creationId xmlns:p14="http://schemas.microsoft.com/office/powerpoint/2010/main" val="137889634"/>
      </p:ext>
    </p:extLst>
  </p:cSld>
  <p:clrMapOvr>
    <a:masterClrMapping/>
  </p:clrMapOvr>
  <p:transition xmlns:p14="http://schemas.microsoft.com/office/powerpoint/2010/main">
    <p:comb/>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189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kumimoji="1" lang="pt-BR" smtClean="0"/>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altLang="pt-BR"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Click to edit Master text styles</a:t>
            </a:r>
          </a:p>
          <a:p>
            <a:pPr lvl="1"/>
            <a:r>
              <a:rPr lang="pt-BR" altLang="pt-BR" smtClean="0"/>
              <a:t>Second level</a:t>
            </a:r>
          </a:p>
          <a:p>
            <a:pPr lvl="2"/>
            <a:r>
              <a:rPr lang="pt-BR" altLang="pt-BR" smtClean="0"/>
              <a:t>Third level</a:t>
            </a:r>
          </a:p>
          <a:p>
            <a:pPr lvl="3"/>
            <a:r>
              <a:rPr lang="pt-BR" altLang="pt-BR" smtClean="0"/>
              <a:t>Fourth level</a:t>
            </a:r>
          </a:p>
          <a:p>
            <a:pPr lvl="4"/>
            <a:r>
              <a:rPr lang="pt-BR" altLang="pt-BR" smtClean="0"/>
              <a:t>Fifth level</a:t>
            </a:r>
          </a:p>
        </p:txBody>
      </p:sp>
      <p:sp>
        <p:nvSpPr>
          <p:cNvPr id="6452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pt-BR"/>
          </a:p>
        </p:txBody>
      </p:sp>
      <p:sp>
        <p:nvSpPr>
          <p:cNvPr id="6452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pt-BR"/>
          </a:p>
        </p:txBody>
      </p:sp>
      <p:sp>
        <p:nvSpPr>
          <p:cNvPr id="6452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96C9740-62E1-416B-9C53-ADE51F57A7E8}" type="slidenum">
              <a:rPr lang="pt-BR" altLang="pt-BR"/>
              <a:pPr>
                <a:defRPr/>
              </a:pPr>
              <a:t>‹#›</a:t>
            </a:fld>
            <a:endParaRPr lang="pt-BR" altLang="pt-BR"/>
          </a:p>
        </p:txBody>
      </p:sp>
    </p:spTree>
  </p:cSld>
  <p:clrMap bg1="lt1" tx1="dk1" bg2="lt2" tx2="dk2" accent1="accent1" accent2="accent2" accent3="accent3" accent4="accent4" accent5="accent5" accent6="accent6" hlink="hlink" folHlink="folHlink"/>
  <p:sldLayoutIdLst>
    <p:sldLayoutId id="2147484059"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Lst>
  <p:transition xmlns:p14="http://schemas.microsoft.com/office/powerpoint/2010/main">
    <p:comb/>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9" name="Rectangle 19"/>
          <p:cNvSpPr>
            <a:spLocks noChangeArrowheads="1"/>
          </p:cNvSpPr>
          <p:nvPr/>
        </p:nvSpPr>
        <p:spPr bwMode="auto">
          <a:xfrm>
            <a:off x="323850" y="457200"/>
            <a:ext cx="8229600" cy="6140450"/>
          </a:xfrm>
          <a:prstGeom prst="rect">
            <a:avLst/>
          </a:prstGeom>
          <a:noFill/>
          <a:ln>
            <a:noFill/>
          </a:ln>
          <a:extLst/>
        </p:spPr>
        <p:txBody>
          <a:bodyPr anchor="b"/>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r>
              <a:rPr lang="pt-BR" b="1" dirty="0" smtClean="0">
                <a:solidFill>
                  <a:srgbClr val="FFCF01"/>
                </a:solidFill>
                <a:latin typeface="Arial" panose="020B0604020202020204" pitchFamily="34" charset="0"/>
              </a:rPr>
              <a:t>	</a:t>
            </a:r>
            <a:endParaRPr lang="pt-BR" dirty="0" smtClean="0">
              <a:solidFill>
                <a:srgbClr val="FFCF01"/>
              </a:solidFill>
              <a:latin typeface="Tahoma"/>
            </a:endParaRPr>
          </a:p>
        </p:txBody>
      </p:sp>
      <p:sp>
        <p:nvSpPr>
          <p:cNvPr id="32771" name="Rectangle 20"/>
          <p:cNvSpPr>
            <a:spLocks noChangeArrowheads="1"/>
          </p:cNvSpPr>
          <p:nvPr/>
        </p:nvSpPr>
        <p:spPr bwMode="auto">
          <a:xfrm>
            <a:off x="395288" y="457200"/>
            <a:ext cx="8305800"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pt-BR" altLang="pt-BR" sz="2200" i="1">
              <a:solidFill>
                <a:srgbClr val="FFFFFF"/>
              </a:solidFill>
            </a:endParaRPr>
          </a:p>
          <a:p>
            <a:pPr eaLnBrk="1" hangingPunct="1">
              <a:spcBef>
                <a:spcPct val="0"/>
              </a:spcBef>
              <a:buClrTx/>
              <a:buSzTx/>
              <a:buFontTx/>
              <a:buNone/>
            </a:pPr>
            <a:r>
              <a:rPr lang="pt-BR" altLang="pt-BR" sz="2200" i="1">
                <a:solidFill>
                  <a:srgbClr val="FFFFFF"/>
                </a:solidFill>
              </a:rPr>
              <a:t/>
            </a:r>
            <a:br>
              <a:rPr lang="pt-BR" altLang="pt-BR" sz="2200" i="1">
                <a:solidFill>
                  <a:srgbClr val="FFFFFF"/>
                </a:solidFill>
              </a:rPr>
            </a:br>
            <a:r>
              <a:rPr lang="pt-BR" altLang="pt-BR" sz="2200" i="1">
                <a:solidFill>
                  <a:srgbClr val="FFFFFF"/>
                </a:solidFill>
              </a:rPr>
              <a:t/>
            </a:r>
            <a:br>
              <a:rPr lang="pt-BR" altLang="pt-BR" sz="2200" i="1">
                <a:solidFill>
                  <a:srgbClr val="FFFFFF"/>
                </a:solidFill>
              </a:rPr>
            </a:br>
            <a:r>
              <a:rPr lang="pt-BR" altLang="pt-BR" sz="2200" i="1">
                <a:solidFill>
                  <a:srgbClr val="FFFFFF"/>
                </a:solidFill>
                <a:latin typeface="Arial" panose="020B0604020202020204" pitchFamily="34" charset="0"/>
              </a:rPr>
              <a:t/>
            </a:r>
            <a:br>
              <a:rPr lang="pt-BR" altLang="pt-BR" sz="2200" i="1">
                <a:solidFill>
                  <a:srgbClr val="FFFFFF"/>
                </a:solidFill>
                <a:latin typeface="Arial" panose="020B0604020202020204" pitchFamily="34" charset="0"/>
              </a:rPr>
            </a:br>
            <a:endParaRPr lang="pt-BR" altLang="pt-BR" sz="2200" i="1">
              <a:solidFill>
                <a:srgbClr val="FFFFFF"/>
              </a:solidFill>
              <a:latin typeface="Arial" panose="020B0604020202020204" pitchFamily="34" charset="0"/>
            </a:endParaRPr>
          </a:p>
        </p:txBody>
      </p:sp>
      <p:sp>
        <p:nvSpPr>
          <p:cNvPr id="32772" name="Título 1"/>
          <p:cNvSpPr>
            <a:spLocks noGrp="1"/>
          </p:cNvSpPr>
          <p:nvPr>
            <p:ph type="title"/>
          </p:nvPr>
        </p:nvSpPr>
        <p:spPr>
          <a:xfrm>
            <a:off x="539750" y="476250"/>
            <a:ext cx="8159750" cy="5905078"/>
          </a:xfrm>
        </p:spPr>
        <p:txBody>
          <a:bodyPr/>
          <a:lstStyle/>
          <a:p>
            <a:pPr algn="just"/>
            <a:r>
              <a:rPr lang="pt-BR" altLang="pt-BR" sz="2400" b="1" dirty="0" smtClean="0">
                <a:solidFill>
                  <a:srgbClr val="FFC000"/>
                </a:solidFill>
              </a:rPr>
              <a:t>Poderes Administrativos</a:t>
            </a:r>
            <a:br>
              <a:rPr lang="pt-BR" altLang="pt-BR" sz="2400" b="1" dirty="0" smtClean="0">
                <a:solidFill>
                  <a:srgbClr val="FFC000"/>
                </a:solidFill>
              </a:rPr>
            </a:br>
            <a:r>
              <a:rPr lang="pt-BR" altLang="pt-BR" sz="2400" b="1" dirty="0" smtClean="0">
                <a:solidFill>
                  <a:srgbClr val="FFC000"/>
                </a:solidFill>
              </a:rPr>
              <a:t/>
            </a:r>
            <a:br>
              <a:rPr lang="pt-BR" altLang="pt-BR" sz="2400" b="1" dirty="0" smtClean="0">
                <a:solidFill>
                  <a:srgbClr val="FFC000"/>
                </a:solidFill>
              </a:rPr>
            </a:br>
            <a:r>
              <a:rPr lang="pt-BR" sz="2000" dirty="0" smtClean="0">
                <a:solidFill>
                  <a:schemeClr val="bg1"/>
                </a:solidFill>
                <a:latin typeface="Arial"/>
                <a:cs typeface="Arial"/>
              </a:rPr>
              <a:t>Conceito: são prerrogativas instrumentais conferidas aos agentes públicos para que,</a:t>
            </a:r>
            <a:r>
              <a:rPr lang="pt-BR" sz="2000" dirty="0">
                <a:solidFill>
                  <a:schemeClr val="bg1"/>
                </a:solidFill>
                <a:latin typeface="Arial"/>
                <a:cs typeface="Arial"/>
              </a:rPr>
              <a:t> </a:t>
            </a:r>
            <a:r>
              <a:rPr lang="pt-BR" sz="2000" dirty="0" smtClean="0">
                <a:solidFill>
                  <a:schemeClr val="bg1"/>
                </a:solidFill>
                <a:latin typeface="Arial"/>
                <a:cs typeface="Arial"/>
              </a:rPr>
              <a:t>no desempenho de suas atividades, alcancem o interesse público.    </a:t>
            </a:r>
            <a:br>
              <a:rPr lang="pt-BR" sz="2000" dirty="0" smtClean="0">
                <a:solidFill>
                  <a:schemeClr val="bg1"/>
                </a:solidFill>
                <a:latin typeface="Arial"/>
                <a:cs typeface="Arial"/>
              </a:rPr>
            </a:br>
            <a:r>
              <a:rPr lang="pt-BR" sz="2000" dirty="0">
                <a:solidFill>
                  <a:schemeClr val="bg1"/>
                </a:solidFill>
                <a:latin typeface="Arial"/>
                <a:cs typeface="Arial"/>
              </a:rPr>
              <a:t/>
            </a:r>
            <a:br>
              <a:rPr lang="pt-BR" sz="2000" dirty="0">
                <a:solidFill>
                  <a:schemeClr val="bg1"/>
                </a:solidFill>
                <a:latin typeface="Arial"/>
                <a:cs typeface="Arial"/>
              </a:rPr>
            </a:br>
            <a:r>
              <a:rPr lang="pt-BR" sz="2000" dirty="0" smtClean="0">
                <a:solidFill>
                  <a:schemeClr val="bg1"/>
                </a:solidFill>
                <a:latin typeface="Arial"/>
                <a:cs typeface="Arial"/>
              </a:rPr>
              <a:t>Expressão </a:t>
            </a:r>
            <a:r>
              <a:rPr lang="pt-BR" sz="2000" i="1" dirty="0" smtClean="0">
                <a:solidFill>
                  <a:schemeClr val="bg1"/>
                </a:solidFill>
                <a:latin typeface="Arial"/>
                <a:cs typeface="Arial"/>
              </a:rPr>
              <a:t>poder </a:t>
            </a:r>
            <a:r>
              <a:rPr lang="pt-BR" sz="2000" dirty="0" smtClean="0">
                <a:solidFill>
                  <a:schemeClr val="bg1"/>
                </a:solidFill>
                <a:latin typeface="Arial"/>
                <a:cs typeface="Arial"/>
              </a:rPr>
              <a:t> tem dois sentidos: </a:t>
            </a:r>
            <a:br>
              <a:rPr lang="pt-BR" sz="2000" dirty="0" smtClean="0">
                <a:solidFill>
                  <a:schemeClr val="bg1"/>
                </a:solidFill>
                <a:latin typeface="Arial"/>
                <a:cs typeface="Arial"/>
              </a:rPr>
            </a:br>
            <a:r>
              <a:rPr lang="pt-BR" sz="2000" dirty="0" smtClean="0">
                <a:solidFill>
                  <a:schemeClr val="bg1"/>
                </a:solidFill>
                <a:latin typeface="Arial"/>
                <a:cs typeface="Arial"/>
              </a:rPr>
              <a:t>a) poder orgânico- engloba os órgãos que exercem poderes estatais, atividades estatais </a:t>
            </a:r>
            <a:br>
              <a:rPr lang="pt-BR" sz="2000" dirty="0" smtClean="0">
                <a:solidFill>
                  <a:schemeClr val="bg1"/>
                </a:solidFill>
                <a:latin typeface="Arial"/>
                <a:cs typeface="Arial"/>
              </a:rPr>
            </a:br>
            <a:r>
              <a:rPr lang="pt-BR" sz="2000" dirty="0" err="1" smtClean="0">
                <a:solidFill>
                  <a:schemeClr val="bg1"/>
                </a:solidFill>
                <a:latin typeface="Arial"/>
                <a:cs typeface="Arial"/>
              </a:rPr>
              <a:t>b</a:t>
            </a:r>
            <a:r>
              <a:rPr lang="pt-BR" sz="2000" dirty="0" smtClean="0">
                <a:solidFill>
                  <a:schemeClr val="bg1"/>
                </a:solidFill>
                <a:latin typeface="Arial"/>
                <a:cs typeface="Arial"/>
              </a:rPr>
              <a:t>) poder funcional – é a própria atividade estatal e uma delas é a função administrativa.</a:t>
            </a:r>
            <a:br>
              <a:rPr lang="pt-BR" sz="2000" dirty="0" smtClean="0">
                <a:solidFill>
                  <a:schemeClr val="bg1"/>
                </a:solidFill>
                <a:latin typeface="Arial"/>
                <a:cs typeface="Arial"/>
              </a:rPr>
            </a:br>
            <a:r>
              <a:rPr lang="pt-BR" sz="2000" dirty="0">
                <a:solidFill>
                  <a:schemeClr val="bg1"/>
                </a:solidFill>
                <a:latin typeface="Arial"/>
                <a:cs typeface="Arial"/>
              </a:rPr>
              <a:t/>
            </a:r>
            <a:br>
              <a:rPr lang="pt-BR" sz="2000" dirty="0">
                <a:solidFill>
                  <a:schemeClr val="bg1"/>
                </a:solidFill>
                <a:latin typeface="Arial"/>
                <a:cs typeface="Arial"/>
              </a:rPr>
            </a:br>
            <a:r>
              <a:rPr lang="pt-BR" sz="2000" dirty="0" err="1" smtClean="0">
                <a:solidFill>
                  <a:schemeClr val="bg1"/>
                </a:solidFill>
                <a:latin typeface="Arial"/>
                <a:cs typeface="Arial"/>
              </a:rPr>
              <a:t>Obs</a:t>
            </a:r>
            <a:r>
              <a:rPr lang="pt-BR" sz="2000" dirty="0" smtClean="0">
                <a:solidFill>
                  <a:schemeClr val="bg1"/>
                </a:solidFill>
                <a:latin typeface="Arial"/>
                <a:cs typeface="Arial"/>
              </a:rPr>
              <a:t>: a separação orgânica de poder em legislativo, executivo e judiciário leva em conta o critério da preponderância. Também teremos atividades administrativas nos outros Poderes exercidas como função administrativa atípica.  </a:t>
            </a:r>
            <a:br>
              <a:rPr lang="pt-BR" sz="2000" dirty="0" smtClean="0">
                <a:solidFill>
                  <a:schemeClr val="bg1"/>
                </a:solidFill>
                <a:latin typeface="Arial"/>
                <a:cs typeface="Arial"/>
              </a:rPr>
            </a:br>
            <a:endParaRPr lang="pt-BR" altLang="pt-BR" sz="2000" i="1" dirty="0" smtClean="0">
              <a:solidFill>
                <a:schemeClr val="bg1"/>
              </a:solidFill>
              <a:latin typeface="Arial"/>
              <a:cs typeface="Arial"/>
            </a:endParaRPr>
          </a:p>
        </p:txBody>
      </p:sp>
    </p:spTree>
    <p:extLst>
      <p:ext uri="{BB962C8B-B14F-4D97-AF65-F5344CB8AC3E}">
        <p14:creationId xmlns:p14="http://schemas.microsoft.com/office/powerpoint/2010/main" val="320747353"/>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just">
              <a:buFontTx/>
              <a:buChar char="-"/>
            </a:pPr>
            <a:r>
              <a:rPr lang="pt-BR" sz="2000" b="1" dirty="0" smtClean="0">
                <a:solidFill>
                  <a:schemeClr val="accent2"/>
                </a:solidFill>
              </a:rPr>
              <a:t>Caracter</a:t>
            </a:r>
            <a:r>
              <a:rPr lang="pt-BR" sz="2000" b="1" dirty="0" smtClean="0">
                <a:solidFill>
                  <a:schemeClr val="accent2"/>
                </a:solidFill>
              </a:rPr>
              <a:t>ística do Poder de Pol</a:t>
            </a:r>
            <a:r>
              <a:rPr lang="pt-BR" sz="2000" b="1" dirty="0" smtClean="0">
                <a:solidFill>
                  <a:schemeClr val="accent2"/>
                </a:solidFill>
              </a:rPr>
              <a:t>ícia</a:t>
            </a:r>
          </a:p>
          <a:p>
            <a:pPr algn="just">
              <a:buFontTx/>
              <a:buChar char="-"/>
            </a:pPr>
            <a:r>
              <a:rPr lang="pt-BR" sz="2000" dirty="0" smtClean="0">
                <a:solidFill>
                  <a:schemeClr val="bg1"/>
                </a:solidFill>
              </a:rPr>
              <a:t>C) Coercibilidade - </a:t>
            </a:r>
            <a:r>
              <a:rPr lang="pt-BR" sz="2000" dirty="0" smtClean="0">
                <a:solidFill>
                  <a:schemeClr val="bg1"/>
                </a:solidFill>
              </a:rPr>
              <a:t> </a:t>
            </a:r>
            <a:r>
              <a:rPr lang="pt-BR" sz="2000" dirty="0" smtClean="0">
                <a:solidFill>
                  <a:schemeClr val="bg1"/>
                </a:solidFill>
              </a:rPr>
              <a:t>poder </a:t>
            </a:r>
            <a:r>
              <a:rPr lang="pt-BR" sz="2000" dirty="0">
                <a:solidFill>
                  <a:schemeClr val="bg1"/>
                </a:solidFill>
              </a:rPr>
              <a:t>de polícia envolve a autoridade do Estado. Quando Estado exerce poder de polícia, ele não dá opiniões e sim emite ordens que deverão ser cumpridas por seu </a:t>
            </a:r>
            <a:r>
              <a:rPr lang="pt-BR" sz="2000" dirty="0" smtClean="0">
                <a:solidFill>
                  <a:schemeClr val="bg1"/>
                </a:solidFill>
              </a:rPr>
              <a:t>destinatário.</a:t>
            </a:r>
          </a:p>
          <a:p>
            <a:pPr algn="just">
              <a:buFontTx/>
              <a:buChar char="-"/>
            </a:pPr>
            <a:endParaRPr lang="pt-BR" sz="2000" dirty="0">
              <a:solidFill>
                <a:schemeClr val="bg1"/>
              </a:solidFill>
            </a:endParaRPr>
          </a:p>
          <a:p>
            <a:pPr algn="just">
              <a:buFontTx/>
              <a:buChar char="-"/>
            </a:pPr>
            <a:r>
              <a:rPr lang="pt-BR" sz="2000" dirty="0" smtClean="0">
                <a:solidFill>
                  <a:srgbClr val="FFCF01"/>
                </a:solidFill>
              </a:rPr>
              <a:t>Poder Hier</a:t>
            </a:r>
            <a:r>
              <a:rPr lang="pt-BR" sz="2000" dirty="0" smtClean="0">
                <a:solidFill>
                  <a:srgbClr val="FFCF01"/>
                </a:solidFill>
              </a:rPr>
              <a:t>árquico </a:t>
            </a:r>
            <a:r>
              <a:rPr lang="pt-BR" sz="2000" dirty="0" err="1" smtClean="0">
                <a:solidFill>
                  <a:srgbClr val="FFCF01"/>
                </a:solidFill>
              </a:rPr>
              <a:t>vs</a:t>
            </a:r>
            <a:r>
              <a:rPr lang="pt-BR" sz="2000" dirty="0" smtClean="0">
                <a:solidFill>
                  <a:srgbClr val="FFCF01"/>
                </a:solidFill>
              </a:rPr>
              <a:t> Poder Disciplinar</a:t>
            </a:r>
            <a:endParaRPr lang="pt-BR" sz="2000" dirty="0">
              <a:solidFill>
                <a:srgbClr val="FFCF01"/>
              </a:solidFill>
            </a:endParaRPr>
          </a:p>
          <a:p>
            <a:pPr algn="just">
              <a:buFontTx/>
              <a:buChar char="-"/>
            </a:pPr>
            <a:r>
              <a:rPr lang="pt-BR" sz="2000" dirty="0" smtClean="0">
                <a:solidFill>
                  <a:schemeClr val="bg1"/>
                </a:solidFill>
              </a:rPr>
              <a:t>Toda </a:t>
            </a:r>
            <a:r>
              <a:rPr lang="pt-BR" sz="2000" dirty="0">
                <a:solidFill>
                  <a:schemeClr val="bg1"/>
                </a:solidFill>
              </a:rPr>
              <a:t>pessoa jurídica é organizada internamente a partir de uma hierarquia. Isso vale para qualquer pessoa </a:t>
            </a:r>
            <a:r>
              <a:rPr lang="pt-BR" sz="2000" dirty="0" smtClean="0">
                <a:solidFill>
                  <a:schemeClr val="bg1"/>
                </a:solidFill>
              </a:rPr>
              <a:t>jurídica, inclusive para o Estado. Dentro </a:t>
            </a:r>
            <a:r>
              <a:rPr lang="pt-BR" sz="2000" dirty="0">
                <a:solidFill>
                  <a:schemeClr val="bg1"/>
                </a:solidFill>
              </a:rPr>
              <a:t>de uma pessoa jurídica, nós temos uma relação hierarquizada. </a:t>
            </a:r>
            <a:endParaRPr lang="pt-BR" sz="2000" dirty="0" smtClean="0">
              <a:solidFill>
                <a:schemeClr val="bg1"/>
              </a:solidFill>
            </a:endParaRPr>
          </a:p>
          <a:p>
            <a:pPr algn="just">
              <a:buFontTx/>
              <a:buChar char="-"/>
            </a:pPr>
            <a:r>
              <a:rPr lang="pt-BR" sz="2000" dirty="0" smtClean="0">
                <a:solidFill>
                  <a:schemeClr val="bg1"/>
                </a:solidFill>
              </a:rPr>
              <a:t>Aten</a:t>
            </a:r>
            <a:r>
              <a:rPr lang="pt-BR" sz="2000" dirty="0" smtClean="0">
                <a:solidFill>
                  <a:schemeClr val="bg1"/>
                </a:solidFill>
              </a:rPr>
              <a:t>ção! </a:t>
            </a:r>
            <a:r>
              <a:rPr lang="pt-BR" sz="2000" dirty="0" smtClean="0">
                <a:solidFill>
                  <a:schemeClr val="bg1"/>
                </a:solidFill>
              </a:rPr>
              <a:t>Há </a:t>
            </a:r>
            <a:r>
              <a:rPr lang="pt-BR" sz="2000" dirty="0">
                <a:solidFill>
                  <a:schemeClr val="bg1"/>
                </a:solidFill>
              </a:rPr>
              <a:t>hierarquia e subordinação dentro da </a:t>
            </a:r>
            <a:r>
              <a:rPr lang="pt-BR" sz="2000" dirty="0" smtClean="0">
                <a:solidFill>
                  <a:schemeClr val="bg1"/>
                </a:solidFill>
              </a:rPr>
              <a:t>mesma pessoa </a:t>
            </a:r>
            <a:r>
              <a:rPr lang="pt-BR" sz="2000" dirty="0">
                <a:solidFill>
                  <a:schemeClr val="bg1"/>
                </a:solidFill>
              </a:rPr>
              <a:t>jurídica, mas NÃO </a:t>
            </a:r>
            <a:r>
              <a:rPr lang="pt-BR" sz="2000" dirty="0" smtClean="0">
                <a:solidFill>
                  <a:schemeClr val="bg1"/>
                </a:solidFill>
              </a:rPr>
              <a:t>entre </a:t>
            </a:r>
            <a:r>
              <a:rPr lang="pt-BR" sz="2000" dirty="0">
                <a:solidFill>
                  <a:schemeClr val="bg1"/>
                </a:solidFill>
              </a:rPr>
              <a:t>pessoas jurídicas diferentes. </a:t>
            </a:r>
            <a:r>
              <a:rPr lang="pt-BR" sz="2000" dirty="0">
                <a:solidFill>
                  <a:schemeClr val="bg1"/>
                </a:solidFill>
              </a:rPr>
              <a:t>Q</a:t>
            </a:r>
            <a:r>
              <a:rPr lang="pt-BR" sz="2000" dirty="0" smtClean="0">
                <a:solidFill>
                  <a:schemeClr val="bg1"/>
                </a:solidFill>
              </a:rPr>
              <a:t>uando </a:t>
            </a:r>
            <a:r>
              <a:rPr lang="pt-BR" sz="2000" dirty="0">
                <a:solidFill>
                  <a:schemeClr val="bg1"/>
                </a:solidFill>
              </a:rPr>
              <a:t>se </a:t>
            </a:r>
            <a:r>
              <a:rPr lang="pt-BR" sz="2000" dirty="0" smtClean="0">
                <a:solidFill>
                  <a:schemeClr val="bg1"/>
                </a:solidFill>
              </a:rPr>
              <a:t>trata </a:t>
            </a:r>
            <a:r>
              <a:rPr lang="pt-BR" sz="2000" dirty="0">
                <a:solidFill>
                  <a:schemeClr val="bg1"/>
                </a:solidFill>
              </a:rPr>
              <a:t>de </a:t>
            </a:r>
            <a:r>
              <a:rPr lang="pt-BR" sz="2000" dirty="0" smtClean="0">
                <a:solidFill>
                  <a:schemeClr val="bg1"/>
                </a:solidFill>
              </a:rPr>
              <a:t>um recurso interposto da autarquia perante a Uni</a:t>
            </a:r>
            <a:r>
              <a:rPr lang="pt-BR" sz="2000" dirty="0" smtClean="0">
                <a:solidFill>
                  <a:schemeClr val="bg1"/>
                </a:solidFill>
              </a:rPr>
              <a:t>ão</a:t>
            </a:r>
            <a:r>
              <a:rPr lang="pt-BR" sz="2000" dirty="0" smtClean="0">
                <a:solidFill>
                  <a:schemeClr val="bg1"/>
                </a:solidFill>
              </a:rPr>
              <a:t>, </a:t>
            </a:r>
            <a:r>
              <a:rPr lang="pt-BR" sz="2000" dirty="0">
                <a:solidFill>
                  <a:schemeClr val="bg1"/>
                </a:solidFill>
              </a:rPr>
              <a:t>por </a:t>
            </a:r>
            <a:r>
              <a:rPr lang="pt-BR" sz="2000" dirty="0" smtClean="0">
                <a:solidFill>
                  <a:schemeClr val="bg1"/>
                </a:solidFill>
              </a:rPr>
              <a:t>exemplo, recebe o nome de recurso hier</a:t>
            </a:r>
            <a:r>
              <a:rPr lang="pt-BR" sz="2000" dirty="0" smtClean="0">
                <a:solidFill>
                  <a:schemeClr val="bg1"/>
                </a:solidFill>
              </a:rPr>
              <a:t>árquico impróprio</a:t>
            </a:r>
            <a:r>
              <a:rPr lang="pt-BR" sz="2000" dirty="0" smtClean="0">
                <a:solidFill>
                  <a:schemeClr val="bg1"/>
                </a:solidFill>
              </a:rPr>
              <a:t>. S</a:t>
            </a:r>
            <a:r>
              <a:rPr lang="pt-BR" sz="2000" dirty="0" smtClean="0">
                <a:solidFill>
                  <a:schemeClr val="bg1"/>
                </a:solidFill>
              </a:rPr>
              <a:t>ó haverá recurso hierárquico impróprio se houver lei com esta previsão.</a:t>
            </a:r>
          </a:p>
          <a:p>
            <a:pPr algn="just">
              <a:buFontTx/>
              <a:buChar char="-"/>
            </a:pPr>
            <a:endParaRPr lang="pt-BR" sz="2000" dirty="0">
              <a:solidFill>
                <a:schemeClr val="bg1"/>
              </a:solidFill>
            </a:endParaRPr>
          </a:p>
          <a:p>
            <a:pPr algn="just">
              <a:buFontTx/>
              <a:buChar char="-"/>
            </a:pPr>
            <a:r>
              <a:rPr lang="pt-BR" sz="2000" dirty="0" smtClean="0">
                <a:solidFill>
                  <a:schemeClr val="bg1"/>
                </a:solidFill>
              </a:rPr>
              <a:t>O Poder disciplinar decorre do Poder Hierárquico. Disciplina funcional é a situação de respeito que os agentes da Administração devem ter para com as normas que os regem, em cumprimento aos deveres e obrigações a eles impostos. </a:t>
            </a:r>
            <a:endParaRPr lang="pt-BR" sz="2000" dirty="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4355950"/>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just">
              <a:buFontTx/>
              <a:buChar char="-"/>
            </a:pPr>
            <a:r>
              <a:rPr lang="pt-BR" sz="2000" b="1" dirty="0" smtClean="0">
                <a:solidFill>
                  <a:schemeClr val="accent2"/>
                </a:solidFill>
              </a:rPr>
              <a:t>Observa</a:t>
            </a:r>
            <a:r>
              <a:rPr lang="pt-BR" sz="2000" b="1" dirty="0" smtClean="0">
                <a:solidFill>
                  <a:schemeClr val="accent2"/>
                </a:solidFill>
              </a:rPr>
              <a:t>ções sobre o Processo Administrativo Disciplinar</a:t>
            </a:r>
          </a:p>
          <a:p>
            <a:pPr algn="just">
              <a:buFontTx/>
              <a:buChar char="-"/>
            </a:pPr>
            <a:endParaRPr lang="pt-BR" sz="2000" b="1" dirty="0">
              <a:solidFill>
                <a:schemeClr val="accent2"/>
              </a:solidFill>
            </a:endParaRPr>
          </a:p>
          <a:p>
            <a:pPr algn="just">
              <a:buFontTx/>
              <a:buChar char="•"/>
            </a:pPr>
            <a:r>
              <a:rPr lang="pt-BR" sz="1800" dirty="0" smtClean="0">
                <a:solidFill>
                  <a:schemeClr val="bg1"/>
                </a:solidFill>
                <a:latin typeface="Arial"/>
                <a:cs typeface="Arial"/>
              </a:rPr>
              <a:t>Processo </a:t>
            </a:r>
            <a:r>
              <a:rPr lang="pt-BR" sz="1800" dirty="0">
                <a:solidFill>
                  <a:schemeClr val="bg1"/>
                </a:solidFill>
                <a:latin typeface="Arial"/>
                <a:cs typeface="Arial"/>
              </a:rPr>
              <a:t>Administrativo Disciplinar, </a:t>
            </a:r>
            <a:r>
              <a:rPr lang="pt-BR" sz="1800" dirty="0" smtClean="0">
                <a:solidFill>
                  <a:schemeClr val="bg1"/>
                </a:solidFill>
                <a:latin typeface="Arial"/>
                <a:cs typeface="Arial"/>
              </a:rPr>
              <a:t>nas </a:t>
            </a:r>
            <a:r>
              <a:rPr lang="pt-BR" sz="1800" dirty="0">
                <a:solidFill>
                  <a:schemeClr val="bg1"/>
                </a:solidFill>
                <a:latin typeface="Arial"/>
                <a:cs typeface="Arial"/>
              </a:rPr>
              <a:t>palavras de Hely Lopes </a:t>
            </a:r>
            <a:r>
              <a:rPr lang="pt-BR" sz="1800" dirty="0" smtClean="0">
                <a:solidFill>
                  <a:schemeClr val="bg1"/>
                </a:solidFill>
                <a:latin typeface="Arial"/>
                <a:cs typeface="Arial"/>
              </a:rPr>
              <a:t>Meirelles </a:t>
            </a:r>
            <a:r>
              <a:rPr lang="pt-BR" sz="1800" dirty="0">
                <a:solidFill>
                  <a:schemeClr val="bg1"/>
                </a:solidFill>
                <a:latin typeface="Arial"/>
                <a:cs typeface="Arial"/>
              </a:rPr>
              <a:t>“é o meio de apuração e punição de faltas graves dos servidores públicos e demais pessoas sujeitas ao regime funcional de determinado estabelecimento da </a:t>
            </a:r>
            <a:r>
              <a:rPr lang="pt-BR" sz="1800" dirty="0" smtClean="0">
                <a:solidFill>
                  <a:schemeClr val="bg1"/>
                </a:solidFill>
                <a:latin typeface="Arial"/>
                <a:cs typeface="Arial"/>
              </a:rPr>
              <a:t>Administração</a:t>
            </a:r>
            <a:r>
              <a:rPr lang="pt-BR" sz="1800" dirty="0" smtClean="0">
                <a:solidFill>
                  <a:schemeClr val="bg1"/>
                </a:solidFill>
                <a:latin typeface="Arial"/>
                <a:cs typeface="Arial"/>
              </a:rPr>
              <a:t>”</a:t>
            </a:r>
            <a:r>
              <a:rPr lang="pt-BR" sz="1800" dirty="0" smtClean="0">
                <a:solidFill>
                  <a:schemeClr val="bg1"/>
                </a:solidFill>
                <a:latin typeface="Arial"/>
                <a:cs typeface="Arial"/>
              </a:rPr>
              <a:t>. </a:t>
            </a:r>
          </a:p>
          <a:p>
            <a:pPr algn="just">
              <a:buFontTx/>
              <a:buChar char="•"/>
            </a:pPr>
            <a:endParaRPr lang="pt-BR" sz="1800" dirty="0">
              <a:solidFill>
                <a:schemeClr val="bg1"/>
              </a:solidFill>
              <a:latin typeface="Arial"/>
              <a:cs typeface="Arial"/>
            </a:endParaRPr>
          </a:p>
          <a:p>
            <a:pPr algn="just">
              <a:buFontTx/>
              <a:buChar char="•"/>
            </a:pPr>
            <a:r>
              <a:rPr lang="pt-BR" sz="1800" dirty="0" smtClean="0">
                <a:solidFill>
                  <a:schemeClr val="bg1"/>
                </a:solidFill>
                <a:latin typeface="Arial"/>
                <a:cs typeface="Arial"/>
              </a:rPr>
              <a:t>Antes </a:t>
            </a:r>
            <a:r>
              <a:rPr lang="pt-BR" sz="1800" dirty="0">
                <a:solidFill>
                  <a:schemeClr val="bg1"/>
                </a:solidFill>
                <a:latin typeface="Arial"/>
                <a:cs typeface="Arial"/>
              </a:rPr>
              <a:t>de instaurar um processo principal, é possível  uma investigação </a:t>
            </a:r>
            <a:r>
              <a:rPr lang="pt-BR" sz="1800" dirty="0" smtClean="0">
                <a:solidFill>
                  <a:schemeClr val="bg1"/>
                </a:solidFill>
                <a:latin typeface="Arial"/>
                <a:cs typeface="Arial"/>
              </a:rPr>
              <a:t>preliminar, que s</a:t>
            </a:r>
            <a:r>
              <a:rPr lang="pt-BR" sz="1800" dirty="0" smtClean="0">
                <a:solidFill>
                  <a:schemeClr val="bg1"/>
                </a:solidFill>
                <a:latin typeface="Arial"/>
                <a:cs typeface="Arial"/>
              </a:rPr>
              <a:t>ão elementos de convicção. </a:t>
            </a:r>
            <a:r>
              <a:rPr lang="pt-BR" sz="1800" dirty="0" smtClean="0">
                <a:solidFill>
                  <a:schemeClr val="bg1"/>
                </a:solidFill>
                <a:latin typeface="Arial"/>
                <a:cs typeface="Arial"/>
              </a:rPr>
              <a:t>Com </a:t>
            </a:r>
            <a:r>
              <a:rPr lang="pt-BR" sz="1800" dirty="0">
                <a:solidFill>
                  <a:schemeClr val="bg1"/>
                </a:solidFill>
                <a:latin typeface="Arial"/>
                <a:cs typeface="Arial"/>
              </a:rPr>
              <a:t>os elementos colhidos na sindicância, instaura-se o </a:t>
            </a:r>
            <a:r>
              <a:rPr lang="pt-BR" sz="1800" dirty="0" smtClean="0">
                <a:solidFill>
                  <a:schemeClr val="bg1"/>
                </a:solidFill>
                <a:latin typeface="Arial"/>
                <a:cs typeface="Arial"/>
              </a:rPr>
              <a:t>PAD.</a:t>
            </a:r>
          </a:p>
          <a:p>
            <a:pPr algn="just">
              <a:buFontTx/>
              <a:buChar char="•"/>
            </a:pPr>
            <a:endParaRPr lang="pt-BR" sz="1800" dirty="0">
              <a:solidFill>
                <a:schemeClr val="bg1"/>
              </a:solidFill>
              <a:latin typeface="Arial"/>
              <a:cs typeface="Arial"/>
            </a:endParaRPr>
          </a:p>
          <a:p>
            <a:pPr algn="just">
              <a:buFontTx/>
              <a:buChar char="•"/>
            </a:pPr>
            <a:r>
              <a:rPr lang="pt-BR" sz="1800" dirty="0" smtClean="0">
                <a:solidFill>
                  <a:schemeClr val="bg1"/>
                </a:solidFill>
                <a:latin typeface="Arial"/>
                <a:cs typeface="Arial"/>
              </a:rPr>
              <a:t>PAD deve atender </a:t>
            </a:r>
            <a:r>
              <a:rPr lang="pt-BR" sz="1800" dirty="0" smtClean="0">
                <a:solidFill>
                  <a:schemeClr val="bg1"/>
                </a:solidFill>
                <a:latin typeface="Arial"/>
                <a:cs typeface="Arial"/>
              </a:rPr>
              <a:t>às seguintes </a:t>
            </a:r>
            <a:r>
              <a:rPr lang="pt-BR" sz="1800" dirty="0" smtClean="0">
                <a:solidFill>
                  <a:schemeClr val="bg1"/>
                </a:solidFill>
                <a:latin typeface="Arial"/>
                <a:cs typeface="Arial"/>
              </a:rPr>
              <a:t>fases</a:t>
            </a:r>
            <a:r>
              <a:rPr lang="pt-BR" sz="1800" dirty="0">
                <a:solidFill>
                  <a:schemeClr val="bg1"/>
                </a:solidFill>
                <a:latin typeface="Arial"/>
                <a:cs typeface="Arial"/>
              </a:rPr>
              <a:t>: instauração, instrução, defesa, relatório e julgamento. </a:t>
            </a:r>
            <a:r>
              <a:rPr lang="pt-BR" sz="1800" dirty="0" smtClean="0">
                <a:solidFill>
                  <a:schemeClr val="bg1"/>
                </a:solidFill>
                <a:latin typeface="Arial"/>
                <a:cs typeface="Arial"/>
              </a:rPr>
              <a:t>Instrução </a:t>
            </a:r>
            <a:r>
              <a:rPr lang="pt-BR" sz="1800" dirty="0">
                <a:solidFill>
                  <a:schemeClr val="bg1"/>
                </a:solidFill>
                <a:latin typeface="Arial"/>
                <a:cs typeface="Arial"/>
              </a:rPr>
              <a:t>do </a:t>
            </a:r>
            <a:r>
              <a:rPr lang="pt-BR" sz="1800" dirty="0" smtClean="0">
                <a:solidFill>
                  <a:schemeClr val="bg1"/>
                </a:solidFill>
                <a:latin typeface="Arial"/>
                <a:cs typeface="Arial"/>
              </a:rPr>
              <a:t>processo - a </a:t>
            </a:r>
            <a:r>
              <a:rPr lang="pt-BR" sz="1800" dirty="0">
                <a:solidFill>
                  <a:schemeClr val="bg1"/>
                </a:solidFill>
                <a:latin typeface="Arial"/>
                <a:cs typeface="Arial"/>
              </a:rPr>
              <a:t>comissão processante tem plena liberdade na colheita das </a:t>
            </a:r>
            <a:r>
              <a:rPr lang="pt-BR" sz="1800" dirty="0" smtClean="0">
                <a:solidFill>
                  <a:schemeClr val="bg1"/>
                </a:solidFill>
                <a:latin typeface="Arial"/>
                <a:cs typeface="Arial"/>
              </a:rPr>
              <a:t>provas. </a:t>
            </a:r>
            <a:r>
              <a:rPr lang="pt-BR" sz="1800" dirty="0">
                <a:solidFill>
                  <a:schemeClr val="bg1"/>
                </a:solidFill>
                <a:latin typeface="Arial"/>
                <a:cs typeface="Arial"/>
              </a:rPr>
              <a:t>Concluída a instrução, a comissão processante deverá relatar o apurado e opinar pela absolvição ou punição do </a:t>
            </a:r>
            <a:r>
              <a:rPr lang="pt-BR" sz="1800" dirty="0" smtClean="0">
                <a:solidFill>
                  <a:schemeClr val="bg1"/>
                </a:solidFill>
                <a:latin typeface="Arial"/>
                <a:cs typeface="Arial"/>
              </a:rPr>
              <a:t>acusado.</a:t>
            </a:r>
            <a:endParaRPr lang="pt-BR" sz="1800" dirty="0">
              <a:solidFill>
                <a:schemeClr val="bg1"/>
              </a:solidFill>
              <a:latin typeface="Arial"/>
              <a:cs typeface="Arial"/>
            </a:endParaRPr>
          </a:p>
          <a:p>
            <a:pPr algn="just">
              <a:buFontTx/>
              <a:buChar char="•"/>
            </a:pPr>
            <a:endParaRPr lang="pt-BR" sz="1800" dirty="0">
              <a:solidFill>
                <a:schemeClr val="bg1"/>
              </a:solidFill>
              <a:latin typeface="Arial"/>
              <a:cs typeface="Arial"/>
            </a:endParaRPr>
          </a:p>
          <a:p>
            <a:pPr algn="just">
              <a:buFontTx/>
              <a:buChar char="•"/>
            </a:pPr>
            <a:r>
              <a:rPr lang="pt-BR" sz="1800" dirty="0" smtClean="0">
                <a:solidFill>
                  <a:schemeClr val="bg1"/>
                </a:solidFill>
                <a:latin typeface="Arial"/>
                <a:cs typeface="Arial"/>
              </a:rPr>
              <a:t>O relatório </a:t>
            </a:r>
            <a:r>
              <a:rPr lang="pt-BR" sz="1800" dirty="0">
                <a:solidFill>
                  <a:schemeClr val="bg1"/>
                </a:solidFill>
                <a:latin typeface="Arial"/>
                <a:cs typeface="Arial"/>
              </a:rPr>
              <a:t>é a síntese do processo que poderá ser elaborada por quem o presidiu ou pela comissão processante, que no processo administrativo disciplinar deverá ser constituída por funcionário efetivo, de categoria igual ou superior à do acusado, para não quebrar o princípio </a:t>
            </a:r>
            <a:r>
              <a:rPr lang="pt-BR" sz="1800" dirty="0" smtClean="0">
                <a:solidFill>
                  <a:schemeClr val="bg1"/>
                </a:solidFill>
                <a:latin typeface="Arial"/>
                <a:cs typeface="Arial"/>
              </a:rPr>
              <a:t>hierárquico. </a:t>
            </a:r>
            <a:endParaRPr lang="pt-BR" sz="1600" dirty="0">
              <a:solidFill>
                <a:schemeClr val="bg1"/>
              </a:solidFill>
              <a:latin typeface="Arial"/>
              <a:cs typeface="Arial"/>
            </a:endParaRPr>
          </a:p>
          <a:p>
            <a:pPr marL="0" indent="0" algn="just">
              <a:buNone/>
            </a:pPr>
            <a:endParaRPr lang="pt-BR" sz="1600" dirty="0">
              <a:solidFill>
                <a:schemeClr val="bg1"/>
              </a:solidFill>
              <a:latin typeface="Arial"/>
              <a:cs typeface="Arial"/>
            </a:endParaRPr>
          </a:p>
          <a:p>
            <a:pPr marL="0" indent="0" algn="just">
              <a:buNone/>
            </a:pPr>
            <a:endParaRPr lang="pt-BR" sz="1800" dirty="0">
              <a:solidFill>
                <a:schemeClr val="bg1"/>
              </a:solidFill>
              <a:latin typeface="Arial"/>
              <a:cs typeface="Arial"/>
            </a:endParaRPr>
          </a:p>
          <a:p>
            <a:pPr algn="just">
              <a:buFontTx/>
              <a:buChar char="-"/>
            </a:pPr>
            <a:endParaRPr lang="pt-BR" sz="2000" dirty="0" smtClean="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459373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marL="0" indent="0" algn="just">
              <a:buNone/>
            </a:pPr>
            <a:r>
              <a:rPr lang="pt-BR" sz="2000" dirty="0">
                <a:solidFill>
                  <a:schemeClr val="bg1"/>
                </a:solidFill>
                <a:latin typeface="Arial"/>
                <a:cs typeface="Arial"/>
              </a:rPr>
              <a:t>Julgamento: deverá ser sempre fundamentado com base no relatório ou em motivação própria da autoridade julgadora. Pode discordar da conclusão da comissão, podendo inclusive minorar, agravar* ou excluir a responsabilidade do acusado. * </a:t>
            </a:r>
            <a:r>
              <a:rPr lang="pt-BR" sz="1800" dirty="0">
                <a:solidFill>
                  <a:schemeClr val="bg1"/>
                </a:solidFill>
                <a:latin typeface="Arial"/>
                <a:cs typeface="Arial"/>
              </a:rPr>
              <a:t>Art. 64. O órgão competente para decidir o recurso poderá confirmar, modificar, anular ou revogar, total ou parcialmente, a decisão recorrida, se a matéria for de sua competência. Parágrafo único. Se da aplicação do disposto neste artigo puder decorrer gravame à situação do recorrente, este deverá ser cientificado para que formule suas alegações antes da decisão</a:t>
            </a:r>
            <a:r>
              <a:rPr lang="pt-BR" sz="1800" dirty="0" smtClean="0">
                <a:solidFill>
                  <a:schemeClr val="bg1"/>
                </a:solidFill>
                <a:latin typeface="Arial"/>
                <a:cs typeface="Arial"/>
              </a:rPr>
              <a:t>.</a:t>
            </a:r>
          </a:p>
          <a:p>
            <a:pPr marL="0" indent="0" algn="just">
              <a:buNone/>
            </a:pPr>
            <a:r>
              <a:rPr lang="pt-BR" sz="1800" dirty="0" smtClean="0">
                <a:solidFill>
                  <a:schemeClr val="bg1"/>
                </a:solidFill>
                <a:latin typeface="Arial"/>
                <a:cs typeface="Arial"/>
              </a:rPr>
              <a:t>Regra: independ</a:t>
            </a:r>
            <a:r>
              <a:rPr lang="pt-BR" sz="1800" dirty="0" smtClean="0">
                <a:solidFill>
                  <a:schemeClr val="bg1"/>
                </a:solidFill>
                <a:latin typeface="Arial"/>
                <a:cs typeface="Arial"/>
              </a:rPr>
              <a:t>ência das instâncias. Exceção: a comunicação nessas situações: </a:t>
            </a:r>
          </a:p>
          <a:p>
            <a:pPr algn="just">
              <a:buAutoNum type="alphaLcParenR"/>
            </a:pPr>
            <a:r>
              <a:rPr lang="pt-BR" sz="1800" dirty="0" smtClean="0">
                <a:solidFill>
                  <a:schemeClr val="bg1"/>
                </a:solidFill>
                <a:latin typeface="Arial"/>
                <a:cs typeface="Arial"/>
              </a:rPr>
              <a:t>Condenado no processo penal por crime funcional – sanção irá repercutir na via administrativa. Porque</a:t>
            </a:r>
            <a:r>
              <a:rPr lang="pt-BR" sz="1800" dirty="0" smtClean="0">
                <a:solidFill>
                  <a:schemeClr val="bg1"/>
                </a:solidFill>
                <a:latin typeface="Arial"/>
                <a:cs typeface="Arial"/>
              </a:rPr>
              <a:t> </a:t>
            </a:r>
            <a:r>
              <a:rPr lang="pt-BR" sz="1800" dirty="0">
                <a:solidFill>
                  <a:schemeClr val="bg1"/>
                </a:solidFill>
                <a:latin typeface="Arial"/>
                <a:cs typeface="Arial"/>
              </a:rPr>
              <a:t>se a sanção for igual ou superior a um </a:t>
            </a:r>
            <a:r>
              <a:rPr lang="pt-BR" sz="1800" dirty="0" smtClean="0">
                <a:solidFill>
                  <a:schemeClr val="bg1"/>
                </a:solidFill>
                <a:latin typeface="Arial"/>
                <a:cs typeface="Arial"/>
              </a:rPr>
              <a:t>ano </a:t>
            </a:r>
            <a:r>
              <a:rPr lang="pt-BR" sz="1800" dirty="0">
                <a:solidFill>
                  <a:schemeClr val="bg1"/>
                </a:solidFill>
                <a:latin typeface="Arial"/>
                <a:cs typeface="Arial"/>
              </a:rPr>
              <a:t>poderá perder o </a:t>
            </a:r>
            <a:r>
              <a:rPr lang="pt-BR" sz="1800" dirty="0" smtClean="0">
                <a:solidFill>
                  <a:schemeClr val="bg1"/>
                </a:solidFill>
                <a:latin typeface="Arial"/>
                <a:cs typeface="Arial"/>
              </a:rPr>
              <a:t>cargo; </a:t>
            </a:r>
          </a:p>
          <a:p>
            <a:pPr algn="just">
              <a:buAutoNum type="alphaLcParenR"/>
            </a:pPr>
            <a:r>
              <a:rPr lang="pt-BR" sz="1800" dirty="0" smtClean="0">
                <a:solidFill>
                  <a:schemeClr val="bg1"/>
                </a:solidFill>
                <a:latin typeface="Arial"/>
                <a:cs typeface="Arial"/>
              </a:rPr>
              <a:t>Absolvido por crime funcional – se juiz entender que </a:t>
            </a:r>
            <a:r>
              <a:rPr lang="pt-BR" sz="1800" dirty="0">
                <a:solidFill>
                  <a:schemeClr val="bg1"/>
                </a:solidFill>
                <a:latin typeface="Arial"/>
                <a:cs typeface="Arial"/>
              </a:rPr>
              <a:t>o fato não ocorreu ou que não é o autor, </a:t>
            </a:r>
            <a:r>
              <a:rPr lang="pt-BR" sz="1800" dirty="0" smtClean="0">
                <a:solidFill>
                  <a:schemeClr val="bg1"/>
                </a:solidFill>
                <a:latin typeface="Arial"/>
                <a:cs typeface="Arial"/>
              </a:rPr>
              <a:t>vai </a:t>
            </a:r>
            <a:r>
              <a:rPr lang="pt-BR" sz="1800" dirty="0">
                <a:solidFill>
                  <a:schemeClr val="bg1"/>
                </a:solidFill>
                <a:latin typeface="Arial"/>
                <a:cs typeface="Arial"/>
              </a:rPr>
              <a:t>ter que ser absolvido na esfera </a:t>
            </a:r>
            <a:r>
              <a:rPr lang="pt-BR" sz="1800" dirty="0" smtClean="0">
                <a:solidFill>
                  <a:schemeClr val="bg1"/>
                </a:solidFill>
                <a:latin typeface="Arial"/>
                <a:cs typeface="Arial"/>
              </a:rPr>
              <a:t>administrativa;</a:t>
            </a:r>
            <a:r>
              <a:rPr lang="pt-BR" sz="1800" dirty="0">
                <a:solidFill>
                  <a:schemeClr val="bg1"/>
                </a:solidFill>
                <a:latin typeface="Arial"/>
                <a:cs typeface="Arial"/>
              </a:rPr>
              <a:t> </a:t>
            </a:r>
            <a:endParaRPr lang="pt-BR" sz="1800" dirty="0" smtClean="0">
              <a:solidFill>
                <a:schemeClr val="bg1"/>
              </a:solidFill>
              <a:latin typeface="Arial"/>
              <a:cs typeface="Arial"/>
            </a:endParaRPr>
          </a:p>
          <a:p>
            <a:pPr algn="just">
              <a:buAutoNum type="alphaLcParenR"/>
            </a:pPr>
            <a:r>
              <a:rPr lang="pt-BR" sz="1800" dirty="0" smtClean="0">
                <a:solidFill>
                  <a:schemeClr val="bg1"/>
                </a:solidFill>
                <a:latin typeface="Arial"/>
                <a:cs typeface="Arial"/>
              </a:rPr>
              <a:t>E </a:t>
            </a:r>
            <a:r>
              <a:rPr lang="pt-BR" sz="1800" dirty="0">
                <a:solidFill>
                  <a:schemeClr val="bg1"/>
                </a:solidFill>
                <a:latin typeface="Arial"/>
                <a:cs typeface="Arial"/>
              </a:rPr>
              <a:t>se o PAD correu rápido e ele foi demitido e posteriormente veio a </a:t>
            </a:r>
            <a:r>
              <a:rPr lang="pt-BR" sz="1800" dirty="0" smtClean="0">
                <a:solidFill>
                  <a:schemeClr val="bg1"/>
                </a:solidFill>
                <a:latin typeface="Arial"/>
                <a:cs typeface="Arial"/>
              </a:rPr>
              <a:t>decisão </a:t>
            </a:r>
            <a:r>
              <a:rPr lang="pt-BR" sz="1800" dirty="0">
                <a:solidFill>
                  <a:schemeClr val="bg1"/>
                </a:solidFill>
                <a:latin typeface="Arial"/>
                <a:cs typeface="Arial"/>
              </a:rPr>
              <a:t>do processo penal entendendo que ele não era o autor, o que acontece nesse caso? Aquela sanção administrativa será anulada, ele deverá ser reintegrado ao seu cargo ou </a:t>
            </a:r>
            <a:r>
              <a:rPr lang="pt-BR" sz="1800" dirty="0" smtClean="0">
                <a:solidFill>
                  <a:schemeClr val="bg1"/>
                </a:solidFill>
                <a:latin typeface="Arial"/>
                <a:cs typeface="Arial"/>
              </a:rPr>
              <a:t>emprego; </a:t>
            </a:r>
          </a:p>
          <a:p>
            <a:pPr algn="just">
              <a:buAutoNum type="alphaLcParenR"/>
            </a:pPr>
            <a:r>
              <a:rPr lang="pt-BR" sz="1800" dirty="0" smtClean="0">
                <a:solidFill>
                  <a:schemeClr val="bg1"/>
                </a:solidFill>
                <a:latin typeface="Arial"/>
                <a:cs typeface="Arial"/>
              </a:rPr>
              <a:t>Ausência </a:t>
            </a:r>
            <a:r>
              <a:rPr lang="pt-BR" sz="1800" dirty="0">
                <a:solidFill>
                  <a:schemeClr val="bg1"/>
                </a:solidFill>
                <a:latin typeface="Arial"/>
                <a:cs typeface="Arial"/>
              </a:rPr>
              <a:t>de provas </a:t>
            </a:r>
            <a:r>
              <a:rPr lang="pt-BR" sz="1800" dirty="0" smtClean="0">
                <a:solidFill>
                  <a:schemeClr val="bg1"/>
                </a:solidFill>
                <a:latin typeface="Arial"/>
                <a:cs typeface="Arial"/>
              </a:rPr>
              <a:t>– neste caso a absolvição </a:t>
            </a:r>
            <a:r>
              <a:rPr lang="pt-BR" sz="1800" dirty="0">
                <a:solidFill>
                  <a:schemeClr val="bg1"/>
                </a:solidFill>
                <a:latin typeface="Arial"/>
                <a:cs typeface="Arial"/>
              </a:rPr>
              <a:t>não impede que na esfera administrativa seja aplicada uma </a:t>
            </a:r>
            <a:r>
              <a:rPr lang="pt-BR" sz="1800" dirty="0" smtClean="0">
                <a:solidFill>
                  <a:schemeClr val="bg1"/>
                </a:solidFill>
                <a:latin typeface="Arial"/>
                <a:cs typeface="Arial"/>
              </a:rPr>
              <a:t>sanção; </a:t>
            </a:r>
            <a:endParaRPr lang="pt-BR" sz="1800" dirty="0">
              <a:solidFill>
                <a:schemeClr val="bg1"/>
              </a:solidFill>
              <a:latin typeface="Arial"/>
              <a:cs typeface="Arial"/>
            </a:endParaRPr>
          </a:p>
          <a:p>
            <a:pPr algn="just">
              <a:buAutoNum type="alphaLcParenR"/>
            </a:pPr>
            <a:r>
              <a:rPr lang="pt-BR" sz="1800" dirty="0" smtClean="0">
                <a:solidFill>
                  <a:schemeClr val="bg1"/>
                </a:solidFill>
                <a:latin typeface="Arial"/>
                <a:cs typeface="Arial"/>
              </a:rPr>
              <a:t>Absolvi</a:t>
            </a:r>
            <a:r>
              <a:rPr lang="pt-BR" sz="1800" dirty="0" smtClean="0">
                <a:solidFill>
                  <a:schemeClr val="bg1"/>
                </a:solidFill>
                <a:latin typeface="Arial"/>
                <a:cs typeface="Arial"/>
              </a:rPr>
              <a:t>ção</a:t>
            </a:r>
            <a:r>
              <a:rPr lang="pt-BR" sz="1800" dirty="0" smtClean="0">
                <a:solidFill>
                  <a:schemeClr val="bg1"/>
                </a:solidFill>
                <a:latin typeface="Arial"/>
                <a:cs typeface="Arial"/>
              </a:rPr>
              <a:t> </a:t>
            </a:r>
            <a:r>
              <a:rPr lang="pt-BR" sz="1800" dirty="0">
                <a:solidFill>
                  <a:schemeClr val="bg1"/>
                </a:solidFill>
                <a:latin typeface="Arial"/>
                <a:cs typeface="Arial"/>
              </a:rPr>
              <a:t>na esfera penal por um crime não funcional – não traz nenhum efeito na esfera administrativa.  </a:t>
            </a:r>
          </a:p>
          <a:p>
            <a:pPr algn="just">
              <a:buFontTx/>
              <a:buChar char="-"/>
            </a:pPr>
            <a:endParaRPr lang="pt-BR" sz="2000" dirty="0" smtClean="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5026658"/>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260648"/>
            <a:ext cx="8568952" cy="6159203"/>
          </a:xfrm>
        </p:spPr>
        <p:txBody>
          <a:bodyPr/>
          <a:lstStyle/>
          <a:p>
            <a:pPr marL="0" lvl="0" indent="0" algn="just">
              <a:buNone/>
            </a:pPr>
            <a:r>
              <a:rPr lang="pt-BR" sz="1800" dirty="0" smtClean="0">
                <a:solidFill>
                  <a:srgbClr val="FFFFFF"/>
                </a:solidFill>
              </a:rPr>
              <a:t>(2015/DPE-RN – CESPE) Com </a:t>
            </a:r>
            <a:r>
              <a:rPr lang="pt-BR" sz="1800" dirty="0">
                <a:solidFill>
                  <a:srgbClr val="FFFFFF"/>
                </a:solidFill>
              </a:rPr>
              <a:t>relação aos poderes da administração pública e aos poderes e deveres dos administradores públicos, assinale a opção correta.</a:t>
            </a:r>
          </a:p>
          <a:p>
            <a:pPr marL="0" lvl="0" indent="0" algn="just">
              <a:buNone/>
            </a:pPr>
            <a:r>
              <a:rPr lang="pt-BR" sz="1800" dirty="0" smtClean="0">
                <a:solidFill>
                  <a:srgbClr val="FFFFFF"/>
                </a:solidFill>
              </a:rPr>
              <a:t>a) A </a:t>
            </a:r>
            <a:r>
              <a:rPr lang="pt-BR" sz="1800" dirty="0">
                <a:solidFill>
                  <a:srgbClr val="FFFFFF"/>
                </a:solidFill>
              </a:rPr>
              <a:t>cobrança de multa constitui exemplo de exceção à </a:t>
            </a:r>
            <a:r>
              <a:rPr lang="pt-BR" sz="1800" dirty="0" err="1">
                <a:solidFill>
                  <a:srgbClr val="FFFFFF"/>
                </a:solidFill>
              </a:rPr>
              <a:t>autoexecutoriedade</a:t>
            </a:r>
            <a:r>
              <a:rPr lang="pt-BR" sz="1800" dirty="0">
                <a:solidFill>
                  <a:srgbClr val="FFFFFF"/>
                </a:solidFill>
              </a:rPr>
              <a:t> do poder de polícia, razão por que o pagamento da multa cobrada não pode se configurar como condição legal para que a administração pública pratique outro ato em favor do interessado. </a:t>
            </a:r>
          </a:p>
          <a:p>
            <a:pPr marL="0" lvl="0" indent="0" algn="just">
              <a:buNone/>
            </a:pPr>
            <a:r>
              <a:rPr lang="pt-BR" sz="1800" dirty="0" err="1" smtClean="0">
                <a:solidFill>
                  <a:srgbClr val="FFFFFF"/>
                </a:solidFill>
              </a:rPr>
              <a:t>b</a:t>
            </a:r>
            <a:r>
              <a:rPr lang="pt-BR" sz="1800" dirty="0" smtClean="0">
                <a:solidFill>
                  <a:srgbClr val="FFFFFF"/>
                </a:solidFill>
              </a:rPr>
              <a:t>) A </a:t>
            </a:r>
            <a:r>
              <a:rPr lang="pt-BR" sz="1800" dirty="0">
                <a:solidFill>
                  <a:srgbClr val="FFFFFF"/>
                </a:solidFill>
              </a:rPr>
              <a:t>autorização administrativa consiste em ato administrativo vinculado e definitivo segundo o qual a administração pública, no exercício do poder de polícia, confere ao interessado consentimento para o desempenho de certa atividade.</a:t>
            </a:r>
          </a:p>
          <a:p>
            <a:pPr marL="0" lvl="0" indent="0" algn="just">
              <a:buNone/>
            </a:pPr>
            <a:r>
              <a:rPr lang="pt-BR" sz="1800" dirty="0" err="1" smtClean="0">
                <a:solidFill>
                  <a:srgbClr val="FFFFFF"/>
                </a:solidFill>
              </a:rPr>
              <a:t>c</a:t>
            </a:r>
            <a:r>
              <a:rPr lang="pt-BR" sz="1800" dirty="0" smtClean="0">
                <a:solidFill>
                  <a:srgbClr val="FFFFFF"/>
                </a:solidFill>
              </a:rPr>
              <a:t>) O </a:t>
            </a:r>
            <a:r>
              <a:rPr lang="pt-BR" sz="1800" dirty="0">
                <a:solidFill>
                  <a:srgbClr val="FFFFFF"/>
                </a:solidFill>
              </a:rPr>
              <a:t>desvio de finalidade é a modalidade de abuso de poder em que o agente público atua fora dos limites de sua competência, invadindo atribuições cometidas a outro agente.</a:t>
            </a:r>
          </a:p>
          <a:p>
            <a:pPr marL="0" lvl="0" indent="0" algn="just">
              <a:buNone/>
            </a:pPr>
            <a:r>
              <a:rPr lang="pt-BR" sz="1800" dirty="0" err="1" smtClean="0">
                <a:solidFill>
                  <a:srgbClr val="FFFFFF"/>
                </a:solidFill>
              </a:rPr>
              <a:t>d</a:t>
            </a:r>
            <a:r>
              <a:rPr lang="pt-BR" sz="1800" dirty="0" smtClean="0">
                <a:solidFill>
                  <a:srgbClr val="FFFFFF"/>
                </a:solidFill>
              </a:rPr>
              <a:t>) No </a:t>
            </a:r>
            <a:r>
              <a:rPr lang="pt-BR" sz="1800" dirty="0">
                <a:solidFill>
                  <a:srgbClr val="FFFFFF"/>
                </a:solidFill>
              </a:rPr>
              <a:t>exercício do poder regulamentar, é conferida à administração pública a prerrogativa de editar atos gerais para complementar a lei, em conformidade com seu conteúdo e limites, não podendo ela, portanto, criar direitos e impor obrigações, salvo as excepcionais hipóteses autorizativas de edição de decreto autônomo.</a:t>
            </a:r>
          </a:p>
          <a:p>
            <a:pPr marL="0" lvl="0" indent="0" algn="just">
              <a:buNone/>
            </a:pPr>
            <a:r>
              <a:rPr lang="pt-BR" sz="1800" dirty="0" smtClean="0">
                <a:solidFill>
                  <a:srgbClr val="FFFFFF"/>
                </a:solidFill>
              </a:rPr>
              <a:t>e) Decorre </a:t>
            </a:r>
            <a:r>
              <a:rPr lang="pt-BR" sz="1800" dirty="0">
                <a:solidFill>
                  <a:srgbClr val="FFFFFF"/>
                </a:solidFill>
              </a:rPr>
              <a:t>do sistema hierárquico existente na administração pública o poder de delegação, segundo o qual pode o superior hierárquico, de forma irrestrita, transferir atribuições de um órgão a outro no aparelho administrativo</a:t>
            </a:r>
            <a:r>
              <a:rPr lang="pt-BR" sz="1800" dirty="0">
                <a:solidFill>
                  <a:srgbClr val="FFFFFF"/>
                </a:solidFill>
              </a:rPr>
              <a:t> </a:t>
            </a:r>
            <a:endParaRPr lang="pt-BR" sz="18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3273523"/>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251520" y="188640"/>
            <a:ext cx="8568952" cy="6552728"/>
          </a:xfrm>
          <a:noFill/>
          <a:ln>
            <a:noFill/>
          </a:ln>
        </p:spPr>
        <p:txBody>
          <a:bodyPr vert="horz" wrap="square" lIns="91440" tIns="45720" rIns="91440" bIns="45720" numCol="1" anchor="t" anchorCtr="0" compatLnSpc="1">
            <a:prstTxWarp prst="textNoShape">
              <a:avLst/>
            </a:prstTxWarp>
          </a:bodyPr>
          <a:lstStyle/>
          <a:p>
            <a:pPr marL="0" indent="0" algn="just">
              <a:buNone/>
            </a:pPr>
            <a:r>
              <a:rPr lang="pt-BR" sz="1800" dirty="0">
                <a:solidFill>
                  <a:srgbClr val="FFFFFF"/>
                </a:solidFill>
              </a:rPr>
              <a:t>(2015/DPE-RN – CESPE) Com </a:t>
            </a:r>
            <a:r>
              <a:rPr lang="pt-BR" sz="1800" dirty="0">
                <a:solidFill>
                  <a:srgbClr val="FFFFFF"/>
                </a:solidFill>
              </a:rPr>
              <a:t>relação aos poderes da administração pública e aos poderes e deveres dos administradores públicos, assinale a opção correta.</a:t>
            </a:r>
          </a:p>
          <a:p>
            <a:pPr marL="0" indent="0" algn="just">
              <a:buNone/>
            </a:pPr>
            <a:r>
              <a:rPr lang="pt-BR" sz="1800" dirty="0">
                <a:solidFill>
                  <a:srgbClr val="FFFFFF"/>
                </a:solidFill>
              </a:rPr>
              <a:t>a) A </a:t>
            </a:r>
            <a:r>
              <a:rPr lang="pt-BR" sz="1800" dirty="0">
                <a:solidFill>
                  <a:srgbClr val="FFFFFF"/>
                </a:solidFill>
              </a:rPr>
              <a:t>cobrança de multa constitui exemplo de exceção à </a:t>
            </a:r>
            <a:r>
              <a:rPr lang="pt-BR" sz="1800" dirty="0" err="1">
                <a:solidFill>
                  <a:srgbClr val="FFFFFF"/>
                </a:solidFill>
              </a:rPr>
              <a:t>autoexecutoriedade</a:t>
            </a:r>
            <a:r>
              <a:rPr lang="pt-BR" sz="1800" dirty="0">
                <a:solidFill>
                  <a:srgbClr val="FFFFFF"/>
                </a:solidFill>
              </a:rPr>
              <a:t> do poder de polícia, razão por que o pagamento da multa cobrada não pode se configurar como condição legal para que a administração pública pratique outro ato em favor do interessado. </a:t>
            </a:r>
          </a:p>
          <a:p>
            <a:pPr marL="0" indent="0" algn="just">
              <a:buNone/>
            </a:pPr>
            <a:r>
              <a:rPr lang="pt-BR" sz="1800" dirty="0" err="1">
                <a:solidFill>
                  <a:srgbClr val="FFFFFF"/>
                </a:solidFill>
              </a:rPr>
              <a:t>b</a:t>
            </a:r>
            <a:r>
              <a:rPr lang="pt-BR" sz="1800" dirty="0">
                <a:solidFill>
                  <a:srgbClr val="FFFFFF"/>
                </a:solidFill>
              </a:rPr>
              <a:t>) A </a:t>
            </a:r>
            <a:r>
              <a:rPr lang="pt-BR" sz="1800" dirty="0">
                <a:solidFill>
                  <a:srgbClr val="FFFFFF"/>
                </a:solidFill>
              </a:rPr>
              <a:t>autorização administrativa consiste em ato administrativo vinculado e definitivo segundo o qual a administração pública, no exercício do poder de polícia, confere ao interessado consentimento para o desempenho de certa atividade.</a:t>
            </a:r>
          </a:p>
          <a:p>
            <a:pPr marL="0" indent="0" algn="just">
              <a:buNone/>
            </a:pPr>
            <a:r>
              <a:rPr lang="pt-BR" sz="1800" dirty="0" err="1">
                <a:solidFill>
                  <a:srgbClr val="FFFFFF"/>
                </a:solidFill>
              </a:rPr>
              <a:t>c</a:t>
            </a:r>
            <a:r>
              <a:rPr lang="pt-BR" sz="1800" dirty="0">
                <a:solidFill>
                  <a:srgbClr val="FFFFFF"/>
                </a:solidFill>
              </a:rPr>
              <a:t>) O </a:t>
            </a:r>
            <a:r>
              <a:rPr lang="pt-BR" sz="1800" dirty="0">
                <a:solidFill>
                  <a:srgbClr val="FFFFFF"/>
                </a:solidFill>
              </a:rPr>
              <a:t>desvio de finalidade é a modalidade de abuso de poder em que o agente público atua fora dos limites de sua competência, invadindo atribuições cometidas a outro agente.</a:t>
            </a:r>
          </a:p>
          <a:p>
            <a:pPr marL="0" indent="0" algn="just">
              <a:buNone/>
            </a:pPr>
            <a:r>
              <a:rPr lang="pt-BR" sz="1800" dirty="0" err="1">
                <a:solidFill>
                  <a:srgbClr val="FFFFFF"/>
                </a:solidFill>
              </a:rPr>
              <a:t>d</a:t>
            </a:r>
            <a:r>
              <a:rPr lang="pt-BR" sz="1800" dirty="0">
                <a:solidFill>
                  <a:srgbClr val="FFFFFF"/>
                </a:solidFill>
              </a:rPr>
              <a:t>) No </a:t>
            </a:r>
            <a:r>
              <a:rPr lang="pt-BR" sz="1800" dirty="0">
                <a:solidFill>
                  <a:srgbClr val="FFFFFF"/>
                </a:solidFill>
              </a:rPr>
              <a:t>exercício do poder regulamentar, é conferida à administração pública a prerrogativa de editar atos gerais para complementar a lei, em conformidade com seu conteúdo e limites, não podendo ela, portanto, criar direitos e impor obrigações, salvo as excepcionais hipóteses autorizativas de edição de decreto autônomo.</a:t>
            </a:r>
          </a:p>
          <a:p>
            <a:pPr marL="0" indent="0" algn="just">
              <a:buNone/>
            </a:pPr>
            <a:r>
              <a:rPr lang="pt-BR" sz="1800" dirty="0">
                <a:solidFill>
                  <a:srgbClr val="FFFFFF"/>
                </a:solidFill>
              </a:rPr>
              <a:t>e) Decorre </a:t>
            </a:r>
            <a:r>
              <a:rPr lang="pt-BR" sz="1800" dirty="0">
                <a:solidFill>
                  <a:srgbClr val="FFFFFF"/>
                </a:solidFill>
              </a:rPr>
              <a:t>do sistema hierárquico existente na administração pública o poder de delegação, segundo o qual pode o superior hierárquico, de forma irrestrita, transferir atribuições de um órgão a outro no aparelho </a:t>
            </a:r>
            <a:r>
              <a:rPr lang="pt-BR" sz="1800" dirty="0">
                <a:solidFill>
                  <a:srgbClr val="FFFFFF"/>
                </a:solidFill>
              </a:rPr>
              <a:t>administrativo. </a:t>
            </a:r>
            <a:r>
              <a:rPr lang="pt-BR" sz="1600" dirty="0" smtClean="0">
                <a:solidFill>
                  <a:srgbClr val="FFFFFF"/>
                </a:solidFill>
              </a:rPr>
              <a:t>Fundamento: existem</a:t>
            </a:r>
            <a:r>
              <a:rPr lang="pt-BR" sz="1600" dirty="0">
                <a:solidFill>
                  <a:srgbClr val="FFFFFF"/>
                </a:solidFill>
              </a:rPr>
              <a:t> competências que </a:t>
            </a:r>
            <a:r>
              <a:rPr lang="pt-BR" sz="1600" dirty="0" smtClean="0">
                <a:solidFill>
                  <a:srgbClr val="FFFFFF"/>
                </a:solidFill>
              </a:rPr>
              <a:t>não </a:t>
            </a:r>
            <a:r>
              <a:rPr lang="pt-BR" sz="1600" dirty="0">
                <a:solidFill>
                  <a:srgbClr val="FFFFFF"/>
                </a:solidFill>
              </a:rPr>
              <a:t>podem ser delegadas a competências exclusivas, as decisões de recursos administrativos, os atos de caráter normativos. </a:t>
            </a:r>
            <a:r>
              <a:rPr lang="pt-BR" sz="1600" dirty="0">
                <a:solidFill>
                  <a:srgbClr val="FFFFFF"/>
                </a:solidFill>
              </a:rPr>
              <a:t>Leitura do art. </a:t>
            </a:r>
            <a:r>
              <a:rPr lang="pt-BR" sz="1600" dirty="0">
                <a:solidFill>
                  <a:srgbClr val="FFFFFF"/>
                </a:solidFill>
              </a:rPr>
              <a:t>13 da Lei 9.784/</a:t>
            </a:r>
            <a:r>
              <a:rPr lang="pt-BR" sz="1600" dirty="0" smtClean="0">
                <a:solidFill>
                  <a:srgbClr val="FFFFFF"/>
                </a:solidFill>
              </a:rPr>
              <a:t>99</a:t>
            </a:r>
            <a:r>
              <a:rPr lang="pt-BR" sz="1800" dirty="0">
                <a:solidFill>
                  <a:srgbClr val="FFFFFF"/>
                </a:solidFill>
              </a:rPr>
              <a:t>.</a:t>
            </a:r>
          </a:p>
          <a:p>
            <a:pPr marL="0" indent="0" algn="just">
              <a:buNone/>
            </a:pPr>
            <a:r>
              <a:rPr lang="pt-BR" sz="1800" dirty="0">
                <a:solidFill>
                  <a:srgbClr val="FFFFFF"/>
                </a:solidFill>
              </a:rPr>
              <a:t> </a:t>
            </a: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87128771"/>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ctr">
              <a:buFontTx/>
              <a:buChar char="-"/>
            </a:pPr>
            <a:r>
              <a:rPr lang="pt-BR" sz="2200" b="1" dirty="0" smtClean="0">
                <a:solidFill>
                  <a:schemeClr val="accent2"/>
                </a:solidFill>
                <a:latin typeface="Arial"/>
                <a:cs typeface="Arial"/>
              </a:rPr>
              <a:t>Organização Administrativa: </a:t>
            </a:r>
          </a:p>
          <a:p>
            <a:pPr algn="ctr">
              <a:buFontTx/>
              <a:buChar char="-"/>
            </a:pPr>
            <a:r>
              <a:rPr lang="pt-BR" sz="2200" b="1" dirty="0" smtClean="0">
                <a:solidFill>
                  <a:schemeClr val="accent2"/>
                </a:solidFill>
                <a:latin typeface="Arial"/>
                <a:cs typeface="Arial"/>
              </a:rPr>
              <a:t>Administração Pública Direta e Indireta</a:t>
            </a:r>
          </a:p>
          <a:p>
            <a:pPr algn="just">
              <a:buFontTx/>
              <a:buChar char="-"/>
            </a:pPr>
            <a:r>
              <a:rPr lang="pt-BR" sz="2000" dirty="0" smtClean="0">
                <a:solidFill>
                  <a:schemeClr val="bg1"/>
                </a:solidFill>
                <a:latin typeface="Arial"/>
                <a:cs typeface="Arial"/>
              </a:rPr>
              <a:t>Premissas de ordem constitucional: </a:t>
            </a:r>
          </a:p>
          <a:p>
            <a:pPr algn="just">
              <a:buFontTx/>
              <a:buChar char="-"/>
            </a:pPr>
            <a:r>
              <a:rPr lang="pt-BR" sz="2000" dirty="0" smtClean="0">
                <a:solidFill>
                  <a:schemeClr val="bg1"/>
                </a:solidFill>
                <a:latin typeface="Arial"/>
                <a:cs typeface="Arial"/>
              </a:rPr>
              <a:t>1ª Premissa) Federação – entes federados possuem autonomia política. Autonomia possui três prerrogativas: </a:t>
            </a:r>
          </a:p>
          <a:p>
            <a:pPr algn="just">
              <a:buFontTx/>
              <a:buChar char="-"/>
            </a:pPr>
            <a:r>
              <a:rPr lang="pt-BR" sz="2000" dirty="0" smtClean="0">
                <a:solidFill>
                  <a:schemeClr val="bg1"/>
                </a:solidFill>
                <a:latin typeface="Arial"/>
                <a:cs typeface="Arial"/>
              </a:rPr>
              <a:t>- capacidade de autogoverno (governo próprio com capacidade de eleger seu próprio governador) </a:t>
            </a:r>
          </a:p>
          <a:p>
            <a:pPr algn="just">
              <a:buFontTx/>
              <a:buChar char="-"/>
            </a:pPr>
            <a:r>
              <a:rPr lang="pt-BR" sz="2000" dirty="0" smtClean="0">
                <a:solidFill>
                  <a:schemeClr val="bg1"/>
                </a:solidFill>
                <a:latin typeface="Arial"/>
                <a:cs typeface="Arial"/>
              </a:rPr>
              <a:t>- autoadministração (autonomia de prestar, organizar os seus próprios serviços) </a:t>
            </a:r>
          </a:p>
          <a:p>
            <a:pPr algn="just">
              <a:buFontTx/>
              <a:buChar char="-"/>
            </a:pPr>
            <a:r>
              <a:rPr lang="pt-BR" sz="2000" dirty="0" smtClean="0">
                <a:solidFill>
                  <a:schemeClr val="bg1"/>
                </a:solidFill>
                <a:latin typeface="Arial"/>
                <a:cs typeface="Arial"/>
              </a:rPr>
              <a:t>- </a:t>
            </a:r>
            <a:r>
              <a:rPr lang="pt-BR" sz="2000" dirty="0" err="1" smtClean="0">
                <a:solidFill>
                  <a:schemeClr val="bg1"/>
                </a:solidFill>
                <a:latin typeface="Arial"/>
                <a:cs typeface="Arial"/>
              </a:rPr>
              <a:t>autoorganização</a:t>
            </a:r>
            <a:r>
              <a:rPr lang="pt-BR" sz="2000" dirty="0" smtClean="0">
                <a:solidFill>
                  <a:schemeClr val="bg1"/>
                </a:solidFill>
                <a:latin typeface="Arial"/>
                <a:cs typeface="Arial"/>
              </a:rPr>
              <a:t> (cada ente federativo terá suas normas organizacionais próprias)</a:t>
            </a:r>
          </a:p>
          <a:p>
            <a:pPr algn="just">
              <a:buFontTx/>
              <a:buChar char="-"/>
            </a:pPr>
            <a:endParaRPr lang="pt-BR" sz="2000" dirty="0">
              <a:solidFill>
                <a:schemeClr val="bg1"/>
              </a:solidFill>
              <a:latin typeface="Arial"/>
              <a:cs typeface="Arial"/>
            </a:endParaRPr>
          </a:p>
          <a:p>
            <a:pPr algn="just">
              <a:buFontTx/>
              <a:buChar char="-"/>
            </a:pPr>
            <a:r>
              <a:rPr lang="pt-BR" sz="2000" dirty="0" smtClean="0">
                <a:solidFill>
                  <a:schemeClr val="bg1"/>
                </a:solidFill>
                <a:latin typeface="Arial"/>
                <a:cs typeface="Arial"/>
              </a:rPr>
              <a:t>2ª Premissa) Princípio </a:t>
            </a:r>
            <a:r>
              <a:rPr lang="pt-BR" sz="2000" dirty="0">
                <a:solidFill>
                  <a:schemeClr val="bg1"/>
                </a:solidFill>
                <a:latin typeface="Arial"/>
                <a:cs typeface="Arial"/>
              </a:rPr>
              <a:t>da separação de poderes e a função administrativa. </a:t>
            </a:r>
            <a:r>
              <a:rPr lang="pt-BR" sz="2000" dirty="0" smtClean="0">
                <a:solidFill>
                  <a:schemeClr val="bg1"/>
                </a:solidFill>
                <a:latin typeface="Arial"/>
                <a:cs typeface="Arial"/>
              </a:rPr>
              <a:t>A </a:t>
            </a:r>
            <a:r>
              <a:rPr lang="pt-BR" sz="2000" dirty="0">
                <a:solidFill>
                  <a:schemeClr val="bg1"/>
                </a:solidFill>
                <a:latin typeface="Arial"/>
                <a:cs typeface="Arial"/>
              </a:rPr>
              <a:t>separação de poderes é feita </a:t>
            </a:r>
            <a:r>
              <a:rPr lang="pt-BR" sz="2000" dirty="0" smtClean="0">
                <a:solidFill>
                  <a:schemeClr val="bg1"/>
                </a:solidFill>
                <a:latin typeface="Arial"/>
                <a:cs typeface="Arial"/>
              </a:rPr>
              <a:t>pela CF </a:t>
            </a:r>
            <a:r>
              <a:rPr lang="pt-BR" sz="2000" dirty="0">
                <a:solidFill>
                  <a:schemeClr val="bg1"/>
                </a:solidFill>
                <a:latin typeface="Arial"/>
                <a:cs typeface="Arial"/>
              </a:rPr>
              <a:t>a partir do critério da preponderância da função que será exercida por cada um dos poderes. </a:t>
            </a:r>
            <a:r>
              <a:rPr lang="pt-BR" sz="2000" dirty="0" smtClean="0">
                <a:solidFill>
                  <a:schemeClr val="bg1"/>
                </a:solidFill>
                <a:latin typeface="Arial"/>
                <a:cs typeface="Arial"/>
              </a:rPr>
              <a:t>Funções típicas e atípicas. </a:t>
            </a:r>
            <a:endParaRPr lang="pt-BR" sz="2000" dirty="0">
              <a:solidFill>
                <a:schemeClr val="bg1"/>
              </a:solidFill>
              <a:latin typeface="Arial"/>
              <a:cs typeface="Arial"/>
            </a:endParaRPr>
          </a:p>
          <a:p>
            <a:pPr algn="just">
              <a:buFontTx/>
              <a:buChar char="-"/>
            </a:pPr>
            <a:r>
              <a:rPr lang="pt-BR" sz="2000" dirty="0" smtClean="0">
                <a:solidFill>
                  <a:schemeClr val="bg1"/>
                </a:solidFill>
                <a:latin typeface="Arial"/>
                <a:cs typeface="Arial"/>
              </a:rPr>
              <a:t>Cuidado! É correto afirmar que o </a:t>
            </a:r>
            <a:r>
              <a:rPr lang="pt-BR" sz="2000" dirty="0">
                <a:solidFill>
                  <a:schemeClr val="bg1"/>
                </a:solidFill>
                <a:latin typeface="Arial"/>
                <a:cs typeface="Arial"/>
              </a:rPr>
              <a:t>Poder Judiciário não pode revogar atos </a:t>
            </a:r>
            <a:r>
              <a:rPr lang="pt-BR" sz="2000" dirty="0" smtClean="0">
                <a:solidFill>
                  <a:schemeClr val="bg1"/>
                </a:solidFill>
                <a:latin typeface="Arial"/>
                <a:cs typeface="Arial"/>
              </a:rPr>
              <a:t>administrativos? </a:t>
            </a:r>
            <a:r>
              <a:rPr lang="pt-BR" sz="2000" dirty="0">
                <a:solidFill>
                  <a:schemeClr val="bg1"/>
                </a:solidFill>
                <a:latin typeface="Arial"/>
                <a:cs typeface="Arial"/>
              </a:rPr>
              <a:t>Depende! </a:t>
            </a:r>
            <a:r>
              <a:rPr lang="pt-BR" sz="2000" dirty="0">
                <a:solidFill>
                  <a:schemeClr val="bg1"/>
                </a:solidFill>
                <a:latin typeface="Arial"/>
                <a:cs typeface="Arial"/>
              </a:rPr>
              <a:t>S</a:t>
            </a:r>
            <a:r>
              <a:rPr lang="pt-BR" sz="2000" dirty="0" smtClean="0">
                <a:solidFill>
                  <a:schemeClr val="bg1"/>
                </a:solidFill>
                <a:latin typeface="Arial"/>
                <a:cs typeface="Arial"/>
              </a:rPr>
              <a:t>e </a:t>
            </a:r>
            <a:r>
              <a:rPr lang="pt-BR" sz="2000" dirty="0">
                <a:solidFill>
                  <a:schemeClr val="bg1"/>
                </a:solidFill>
                <a:latin typeface="Arial"/>
                <a:cs typeface="Arial"/>
              </a:rPr>
              <a:t>for um ato </a:t>
            </a:r>
            <a:r>
              <a:rPr lang="pt-BR" sz="2000" dirty="0" smtClean="0">
                <a:solidFill>
                  <a:schemeClr val="bg1"/>
                </a:solidFill>
                <a:latin typeface="Arial"/>
                <a:cs typeface="Arial"/>
              </a:rPr>
              <a:t>administrativo </a:t>
            </a:r>
            <a:r>
              <a:rPr lang="pt-BR" sz="2000" dirty="0">
                <a:solidFill>
                  <a:schemeClr val="bg1"/>
                </a:solidFill>
                <a:latin typeface="Arial"/>
                <a:cs typeface="Arial"/>
              </a:rPr>
              <a:t>editado pelo próprio Poder Judiciário ele pode </a:t>
            </a:r>
            <a:r>
              <a:rPr lang="pt-BR" sz="2000" dirty="0" smtClean="0">
                <a:solidFill>
                  <a:schemeClr val="bg1"/>
                </a:solidFill>
                <a:latin typeface="Arial"/>
                <a:cs typeface="Arial"/>
              </a:rPr>
              <a:t>revogar, pois estaria exercendo função atípica administrativa.</a:t>
            </a:r>
            <a:endParaRPr lang="pt-BR" sz="2000" dirty="0">
              <a:solidFill>
                <a:schemeClr val="bg1"/>
              </a:solidFill>
              <a:latin typeface="Arial"/>
              <a:cs typeface="Arial"/>
            </a:endParaRPr>
          </a:p>
          <a:p>
            <a:pPr algn="just">
              <a:buFontTx/>
              <a:buChar char="-"/>
            </a:pPr>
            <a:endParaRPr lang="pt-BR" sz="2000" dirty="0">
              <a:solidFill>
                <a:schemeClr val="bg1"/>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38524930"/>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ctr">
              <a:buFontTx/>
              <a:buChar char="-"/>
            </a:pPr>
            <a:r>
              <a:rPr lang="pt-BR" sz="2200" b="1" dirty="0" smtClean="0">
                <a:solidFill>
                  <a:schemeClr val="accent2"/>
                </a:solidFill>
                <a:latin typeface="Arial"/>
                <a:cs typeface="Arial"/>
              </a:rPr>
              <a:t>Desconcentração </a:t>
            </a:r>
            <a:r>
              <a:rPr lang="pt-BR" sz="2200" b="1" dirty="0" err="1" smtClean="0">
                <a:solidFill>
                  <a:schemeClr val="accent2"/>
                </a:solidFill>
                <a:latin typeface="Arial"/>
                <a:cs typeface="Arial"/>
              </a:rPr>
              <a:t>x</a:t>
            </a:r>
            <a:r>
              <a:rPr lang="pt-BR" sz="2200" b="1" dirty="0" smtClean="0">
                <a:solidFill>
                  <a:schemeClr val="accent2"/>
                </a:solidFill>
                <a:latin typeface="Arial"/>
                <a:cs typeface="Arial"/>
              </a:rPr>
              <a:t> Descentralização</a:t>
            </a:r>
          </a:p>
          <a:p>
            <a:pPr algn="just">
              <a:buFontTx/>
              <a:buChar char="-"/>
            </a:pPr>
            <a:endParaRPr lang="pt-BR" sz="2000" dirty="0" smtClean="0">
              <a:solidFill>
                <a:schemeClr val="bg1"/>
              </a:solidFill>
              <a:latin typeface="Arial"/>
              <a:cs typeface="Arial"/>
            </a:endParaRPr>
          </a:p>
          <a:p>
            <a:pPr algn="just"/>
            <a:r>
              <a:rPr lang="pt-BR" sz="2000" dirty="0" smtClean="0">
                <a:solidFill>
                  <a:srgbClr val="FFFFFF"/>
                </a:solidFill>
                <a:latin typeface="Arial"/>
                <a:cs typeface="Arial"/>
              </a:rPr>
              <a:t>Desconcentração – o </a:t>
            </a:r>
            <a:r>
              <a:rPr lang="pt-BR" sz="2000" dirty="0">
                <a:solidFill>
                  <a:srgbClr val="FFFFFF"/>
                </a:solidFill>
                <a:latin typeface="Arial"/>
                <a:cs typeface="Arial"/>
              </a:rPr>
              <a:t>Estado </a:t>
            </a:r>
            <a:r>
              <a:rPr lang="pt-BR" sz="2000" dirty="0" smtClean="0">
                <a:solidFill>
                  <a:srgbClr val="FFFFFF"/>
                </a:solidFill>
                <a:latin typeface="Arial"/>
                <a:cs typeface="Arial"/>
              </a:rPr>
              <a:t>distribui internamente suas </a:t>
            </a:r>
            <a:r>
              <a:rPr lang="pt-BR" sz="2000" dirty="0">
                <a:solidFill>
                  <a:srgbClr val="FFFFFF"/>
                </a:solidFill>
                <a:latin typeface="Arial"/>
                <a:cs typeface="Arial"/>
              </a:rPr>
              <a:t>atividades. </a:t>
            </a:r>
            <a:r>
              <a:rPr lang="pt-BR" sz="2000" dirty="0" smtClean="0">
                <a:solidFill>
                  <a:srgbClr val="FFFFFF"/>
                </a:solidFill>
                <a:latin typeface="Arial"/>
                <a:cs typeface="Arial"/>
              </a:rPr>
              <a:t>Ele </a:t>
            </a:r>
            <a:r>
              <a:rPr lang="pt-BR" sz="2000" dirty="0">
                <a:solidFill>
                  <a:srgbClr val="FFFFFF"/>
                </a:solidFill>
                <a:latin typeface="Arial"/>
                <a:cs typeface="Arial"/>
              </a:rPr>
              <a:t>faz na verdade é uma especialização. Dentro da mesma pessoa jurídica, ele vai distribuir funções para centros de competências diversas, </a:t>
            </a:r>
            <a:r>
              <a:rPr lang="pt-BR" sz="2000" dirty="0" smtClean="0">
                <a:solidFill>
                  <a:srgbClr val="FFFFFF"/>
                </a:solidFill>
                <a:latin typeface="Arial"/>
                <a:cs typeface="Arial"/>
              </a:rPr>
              <a:t>o que </a:t>
            </a:r>
            <a:r>
              <a:rPr lang="pt-BR" sz="2000" dirty="0">
                <a:solidFill>
                  <a:srgbClr val="FFFFFF"/>
                </a:solidFill>
                <a:latin typeface="Arial"/>
                <a:cs typeface="Arial"/>
              </a:rPr>
              <a:t>chamamos de órgãos públicos ou </a:t>
            </a:r>
            <a:r>
              <a:rPr lang="pt-BR" sz="2000" dirty="0" smtClean="0">
                <a:solidFill>
                  <a:srgbClr val="FFFFFF"/>
                </a:solidFill>
                <a:latin typeface="Arial"/>
                <a:cs typeface="Arial"/>
              </a:rPr>
              <a:t>órgãos estatais. Não cria </a:t>
            </a:r>
            <a:r>
              <a:rPr lang="pt-BR" sz="2000" dirty="0">
                <a:solidFill>
                  <a:srgbClr val="FFFFFF"/>
                </a:solidFill>
                <a:latin typeface="Arial"/>
                <a:cs typeface="Arial"/>
              </a:rPr>
              <a:t>uma nova pessoa jurídica, ou </a:t>
            </a:r>
            <a:r>
              <a:rPr lang="pt-BR" sz="2000" dirty="0" smtClean="0">
                <a:solidFill>
                  <a:srgbClr val="FFFFFF"/>
                </a:solidFill>
                <a:latin typeface="Arial"/>
                <a:cs typeface="Arial"/>
              </a:rPr>
              <a:t>transfere </a:t>
            </a:r>
            <a:r>
              <a:rPr lang="pt-BR" sz="2000" dirty="0">
                <a:solidFill>
                  <a:srgbClr val="FFFFFF"/>
                </a:solidFill>
                <a:latin typeface="Arial"/>
                <a:cs typeface="Arial"/>
              </a:rPr>
              <a:t>para uma outra pessoa jurídica já existente. </a:t>
            </a:r>
            <a:r>
              <a:rPr lang="pt-BR" sz="2000" dirty="0">
                <a:solidFill>
                  <a:srgbClr val="FFFFFF"/>
                </a:solidFill>
                <a:latin typeface="Arial"/>
                <a:cs typeface="Arial"/>
              </a:rPr>
              <a:t>H</a:t>
            </a:r>
            <a:r>
              <a:rPr lang="pt-BR" sz="2000" dirty="0" smtClean="0">
                <a:solidFill>
                  <a:srgbClr val="FFFFFF"/>
                </a:solidFill>
                <a:latin typeface="Arial"/>
                <a:cs typeface="Arial"/>
              </a:rPr>
              <a:t>averá </a:t>
            </a:r>
            <a:r>
              <a:rPr lang="pt-BR" sz="2000" dirty="0">
                <a:solidFill>
                  <a:srgbClr val="FFFFFF"/>
                </a:solidFill>
                <a:latin typeface="Arial"/>
                <a:cs typeface="Arial"/>
              </a:rPr>
              <a:t>uma mera distribuição interna de </a:t>
            </a:r>
            <a:r>
              <a:rPr lang="pt-BR" sz="2000" dirty="0" smtClean="0">
                <a:solidFill>
                  <a:srgbClr val="FFFFFF"/>
                </a:solidFill>
                <a:latin typeface="Arial"/>
                <a:cs typeface="Arial"/>
              </a:rPr>
              <a:t>funções. Os </a:t>
            </a:r>
            <a:r>
              <a:rPr lang="pt-BR" sz="2000" dirty="0" smtClean="0">
                <a:solidFill>
                  <a:srgbClr val="FFFFFF"/>
                </a:solidFill>
                <a:latin typeface="Arial"/>
                <a:cs typeface="Arial"/>
              </a:rPr>
              <a:t>órgãos não </a:t>
            </a:r>
            <a:r>
              <a:rPr lang="pt-BR" sz="2000" dirty="0" smtClean="0">
                <a:solidFill>
                  <a:srgbClr val="FFFFFF"/>
                </a:solidFill>
                <a:latin typeface="Arial"/>
                <a:cs typeface="Arial"/>
              </a:rPr>
              <a:t>são </a:t>
            </a:r>
            <a:r>
              <a:rPr lang="pt-BR" sz="2000" dirty="0">
                <a:solidFill>
                  <a:srgbClr val="FFFFFF"/>
                </a:solidFill>
                <a:latin typeface="Arial"/>
                <a:cs typeface="Arial"/>
              </a:rPr>
              <a:t>pessoas, não possuem personalidade jurídica, são apenas centros dotados de autonomia e de competência. </a:t>
            </a:r>
            <a:r>
              <a:rPr lang="pt-BR" sz="2000" dirty="0" smtClean="0">
                <a:solidFill>
                  <a:srgbClr val="FFFFFF"/>
                </a:solidFill>
                <a:latin typeface="Arial"/>
                <a:cs typeface="Arial"/>
              </a:rPr>
              <a:t>Ocorrendo um problema de atua</a:t>
            </a:r>
            <a:r>
              <a:rPr lang="pt-BR" sz="2000" dirty="0" smtClean="0">
                <a:solidFill>
                  <a:srgbClr val="FFFFFF"/>
                </a:solidFill>
                <a:latin typeface="Arial"/>
                <a:cs typeface="Arial"/>
              </a:rPr>
              <a:t>ção dos órgãos internos do Estado, a responsabilidade recairá no próprio Estado.</a:t>
            </a:r>
            <a:endParaRPr lang="pt-BR" sz="2000" dirty="0" smtClean="0">
              <a:solidFill>
                <a:srgbClr val="FFFFFF"/>
              </a:solidFill>
              <a:latin typeface="Arial"/>
              <a:cs typeface="Arial"/>
            </a:endParaRPr>
          </a:p>
          <a:p>
            <a:pPr marL="0" indent="0" algn="just">
              <a:buNone/>
            </a:pPr>
            <a:endParaRPr lang="pt-BR" sz="2000" dirty="0">
              <a:solidFill>
                <a:srgbClr val="FFFFFF"/>
              </a:solidFill>
              <a:latin typeface="Arial"/>
              <a:cs typeface="Arial"/>
            </a:endParaRPr>
          </a:p>
          <a:p>
            <a:pPr algn="just">
              <a:buFontTx/>
              <a:buChar char="-"/>
            </a:pPr>
            <a:r>
              <a:rPr lang="pt-BR" sz="2000" dirty="0" smtClean="0">
                <a:solidFill>
                  <a:srgbClr val="FFFFFF"/>
                </a:solidFill>
                <a:latin typeface="Arial"/>
                <a:cs typeface="Arial"/>
              </a:rPr>
              <a:t>Descentralização - </a:t>
            </a:r>
            <a:r>
              <a:rPr lang="pt-BR" sz="2000" dirty="0">
                <a:solidFill>
                  <a:srgbClr val="FFFFFF"/>
                </a:solidFill>
                <a:latin typeface="Arial"/>
                <a:cs typeface="Arial"/>
              </a:rPr>
              <a:t>dois caminhos: </a:t>
            </a:r>
            <a:endParaRPr lang="pt-BR" sz="2000" dirty="0" smtClean="0">
              <a:solidFill>
                <a:srgbClr val="FFFFFF"/>
              </a:solidFill>
              <a:latin typeface="Arial"/>
              <a:cs typeface="Arial"/>
            </a:endParaRPr>
          </a:p>
          <a:p>
            <a:pPr algn="just">
              <a:buFontTx/>
              <a:buChar char="-"/>
            </a:pPr>
            <a:r>
              <a:rPr lang="pt-BR" sz="2000" dirty="0" smtClean="0">
                <a:solidFill>
                  <a:srgbClr val="FFFFFF"/>
                </a:solidFill>
                <a:latin typeface="Arial"/>
                <a:cs typeface="Arial"/>
              </a:rPr>
              <a:t>1) o </a:t>
            </a:r>
            <a:r>
              <a:rPr lang="pt-BR" sz="2000" dirty="0">
                <a:solidFill>
                  <a:srgbClr val="FFFFFF"/>
                </a:solidFill>
                <a:latin typeface="Arial"/>
                <a:cs typeface="Arial"/>
              </a:rPr>
              <a:t>Estado cria uma pessoa jurídica pública (</a:t>
            </a:r>
            <a:r>
              <a:rPr lang="pt-BR" sz="2000" dirty="0" err="1">
                <a:solidFill>
                  <a:srgbClr val="FFFFFF"/>
                </a:solidFill>
                <a:latin typeface="Arial"/>
                <a:cs typeface="Arial"/>
              </a:rPr>
              <a:t>ex</a:t>
            </a:r>
            <a:r>
              <a:rPr lang="pt-BR" sz="2000" dirty="0">
                <a:solidFill>
                  <a:srgbClr val="FFFFFF"/>
                </a:solidFill>
                <a:latin typeface="Arial"/>
                <a:cs typeface="Arial"/>
              </a:rPr>
              <a:t>: autarquia) ou privada (empresa pública, por ex.) que irá transferir para essa pessoa </a:t>
            </a:r>
            <a:r>
              <a:rPr lang="pt-BR" sz="2000" dirty="0" smtClean="0">
                <a:solidFill>
                  <a:srgbClr val="FFFFFF"/>
                </a:solidFill>
                <a:latin typeface="Arial"/>
                <a:cs typeface="Arial"/>
              </a:rPr>
              <a:t>as </a:t>
            </a:r>
            <a:r>
              <a:rPr lang="pt-BR" sz="2000" dirty="0">
                <a:solidFill>
                  <a:srgbClr val="FFFFFF"/>
                </a:solidFill>
                <a:latin typeface="Arial"/>
                <a:cs typeface="Arial"/>
              </a:rPr>
              <a:t>suas </a:t>
            </a:r>
            <a:r>
              <a:rPr lang="pt-BR" sz="2000" dirty="0" smtClean="0">
                <a:solidFill>
                  <a:srgbClr val="FFFFFF"/>
                </a:solidFill>
                <a:latin typeface="Arial"/>
                <a:cs typeface="Arial"/>
              </a:rPr>
              <a:t>atividades ou </a:t>
            </a:r>
          </a:p>
          <a:p>
            <a:pPr algn="just">
              <a:buFontTx/>
              <a:buChar char="-"/>
            </a:pPr>
            <a:r>
              <a:rPr lang="pt-BR" sz="2000" dirty="0" smtClean="0">
                <a:solidFill>
                  <a:srgbClr val="FFFFFF"/>
                </a:solidFill>
                <a:latin typeface="Arial"/>
                <a:cs typeface="Arial"/>
              </a:rPr>
              <a:t>2) o Estado transfere </a:t>
            </a:r>
            <a:r>
              <a:rPr lang="pt-BR" sz="2000" dirty="0">
                <a:solidFill>
                  <a:srgbClr val="FFFFFF"/>
                </a:solidFill>
                <a:latin typeface="Arial"/>
                <a:cs typeface="Arial"/>
              </a:rPr>
              <a:t>a sua atividade para uma pessoa jurídica que já existe no âmbito privado – ela faz isso normalmente pela concessão ou permissão de serviços públicos – o Estado faz uma licitação e realiza um contrato com essa pessoa. </a:t>
            </a:r>
          </a:p>
          <a:p>
            <a:pPr algn="just">
              <a:buFontTx/>
              <a:buChar char="-"/>
            </a:pPr>
            <a:endParaRPr lang="pt-BR" sz="2000" dirty="0">
              <a:solidFill>
                <a:schemeClr val="bg1"/>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275529"/>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just">
              <a:buFontTx/>
              <a:buChar char="-"/>
            </a:pPr>
            <a:r>
              <a:rPr lang="pt-BR" sz="2000" dirty="0" smtClean="0">
                <a:solidFill>
                  <a:schemeClr val="accent2"/>
                </a:solidFill>
                <a:latin typeface="Arial"/>
                <a:cs typeface="Arial"/>
              </a:rPr>
              <a:t>Nomenclatura importante  da descentralização:</a:t>
            </a:r>
          </a:p>
          <a:p>
            <a:pPr marL="0" indent="0" algn="just">
              <a:buNone/>
            </a:pPr>
            <a:r>
              <a:rPr lang="pt-BR" sz="2000" dirty="0">
                <a:solidFill>
                  <a:schemeClr val="bg1"/>
                </a:solidFill>
                <a:latin typeface="Arial"/>
                <a:cs typeface="Arial"/>
              </a:rPr>
              <a:t>Outorga </a:t>
            </a:r>
            <a:r>
              <a:rPr lang="pt-BR" sz="2000" dirty="0" err="1">
                <a:solidFill>
                  <a:schemeClr val="bg1"/>
                </a:solidFill>
                <a:latin typeface="Arial"/>
                <a:cs typeface="Arial"/>
              </a:rPr>
              <a:t>x</a:t>
            </a:r>
            <a:r>
              <a:rPr lang="pt-BR" sz="2000" dirty="0">
                <a:solidFill>
                  <a:schemeClr val="bg1"/>
                </a:solidFill>
                <a:latin typeface="Arial"/>
                <a:cs typeface="Arial"/>
              </a:rPr>
              <a:t> delegação </a:t>
            </a:r>
            <a:r>
              <a:rPr lang="pt-BR" sz="2000" dirty="0" smtClean="0">
                <a:solidFill>
                  <a:schemeClr val="bg1"/>
                </a:solidFill>
                <a:latin typeface="Arial"/>
                <a:cs typeface="Arial"/>
              </a:rPr>
              <a:t>–</a:t>
            </a:r>
            <a:r>
              <a:rPr lang="pt-BR" sz="2000" dirty="0">
                <a:solidFill>
                  <a:schemeClr val="bg1"/>
                </a:solidFill>
                <a:latin typeface="Arial"/>
                <a:cs typeface="Arial"/>
              </a:rPr>
              <a:t> </a:t>
            </a:r>
            <a:r>
              <a:rPr lang="pt-BR" sz="2000" dirty="0" smtClean="0">
                <a:solidFill>
                  <a:schemeClr val="bg1"/>
                </a:solidFill>
                <a:latin typeface="Arial"/>
                <a:cs typeface="Arial"/>
              </a:rPr>
              <a:t>nomenclaturas atribuídas </a:t>
            </a:r>
            <a:r>
              <a:rPr lang="pt-BR" sz="2000" dirty="0">
                <a:solidFill>
                  <a:schemeClr val="bg1"/>
                </a:solidFill>
                <a:latin typeface="Arial"/>
                <a:cs typeface="Arial"/>
              </a:rPr>
              <a:t>ao professor Hely Lopes </a:t>
            </a:r>
            <a:r>
              <a:rPr lang="pt-BR" sz="2000" dirty="0" smtClean="0">
                <a:solidFill>
                  <a:schemeClr val="bg1"/>
                </a:solidFill>
                <a:latin typeface="Arial"/>
                <a:cs typeface="Arial"/>
              </a:rPr>
              <a:t>Meireles.</a:t>
            </a:r>
          </a:p>
          <a:p>
            <a:pPr marL="0" indent="0" algn="just">
              <a:buNone/>
            </a:pPr>
            <a:endParaRPr lang="pt-BR" sz="2000" dirty="0" smtClean="0">
              <a:solidFill>
                <a:schemeClr val="bg1"/>
              </a:solidFill>
              <a:latin typeface="Arial"/>
              <a:cs typeface="Arial"/>
            </a:endParaRPr>
          </a:p>
          <a:p>
            <a:pPr marL="0" indent="0" algn="just">
              <a:buNone/>
            </a:pPr>
            <a:r>
              <a:rPr lang="pt-BR" sz="2000" dirty="0" smtClean="0">
                <a:solidFill>
                  <a:schemeClr val="bg1"/>
                </a:solidFill>
                <a:latin typeface="Arial"/>
                <a:cs typeface="Arial"/>
              </a:rPr>
              <a:t>Duas </a:t>
            </a:r>
            <a:r>
              <a:rPr lang="pt-BR" sz="2000" dirty="0">
                <a:solidFill>
                  <a:schemeClr val="bg1"/>
                </a:solidFill>
                <a:latin typeface="Arial"/>
                <a:cs typeface="Arial"/>
              </a:rPr>
              <a:t>diferenças básicas: </a:t>
            </a:r>
            <a:r>
              <a:rPr lang="pt-BR" sz="2000" dirty="0" smtClean="0">
                <a:solidFill>
                  <a:schemeClr val="bg1"/>
                </a:solidFill>
                <a:latin typeface="Arial"/>
                <a:cs typeface="Arial"/>
              </a:rPr>
              <a:t>1ª) na OUTORGA - </a:t>
            </a:r>
            <a:r>
              <a:rPr lang="pt-BR" sz="2000" dirty="0">
                <a:solidFill>
                  <a:schemeClr val="bg1"/>
                </a:solidFill>
                <a:latin typeface="Arial"/>
                <a:cs typeface="Arial"/>
              </a:rPr>
              <a:t>a lei seria o instrumento adequado para a transferência da atividade e </a:t>
            </a:r>
            <a:r>
              <a:rPr lang="pt-BR" sz="2000" dirty="0">
                <a:solidFill>
                  <a:schemeClr val="bg1"/>
                </a:solidFill>
                <a:latin typeface="Arial"/>
                <a:cs typeface="Arial"/>
              </a:rPr>
              <a:t>o Estado transferiria a titularidade e a competência da sua execução e na </a:t>
            </a:r>
            <a:r>
              <a:rPr lang="pt-BR" sz="2000" dirty="0" smtClean="0">
                <a:solidFill>
                  <a:schemeClr val="bg1"/>
                </a:solidFill>
                <a:latin typeface="Arial"/>
                <a:cs typeface="Arial"/>
              </a:rPr>
              <a:t>DELEGA</a:t>
            </a:r>
            <a:r>
              <a:rPr lang="pt-BR" sz="2000" dirty="0" smtClean="0">
                <a:solidFill>
                  <a:schemeClr val="bg1"/>
                </a:solidFill>
                <a:latin typeface="Arial"/>
                <a:cs typeface="Arial"/>
              </a:rPr>
              <a:t>ÇÃO</a:t>
            </a:r>
            <a:r>
              <a:rPr lang="pt-BR" sz="2000" dirty="0" smtClean="0">
                <a:solidFill>
                  <a:schemeClr val="bg1"/>
                </a:solidFill>
                <a:latin typeface="Arial"/>
                <a:cs typeface="Arial"/>
              </a:rPr>
              <a:t>, </a:t>
            </a:r>
            <a:r>
              <a:rPr lang="pt-BR" sz="2000" dirty="0">
                <a:solidFill>
                  <a:schemeClr val="bg1"/>
                </a:solidFill>
                <a:latin typeface="Arial"/>
                <a:cs typeface="Arial"/>
              </a:rPr>
              <a:t>o instrumento utilizado para descentralizar seria o negócio </a:t>
            </a:r>
            <a:r>
              <a:rPr lang="pt-BR" sz="2000" dirty="0" smtClean="0">
                <a:solidFill>
                  <a:schemeClr val="bg1"/>
                </a:solidFill>
                <a:latin typeface="Arial"/>
                <a:cs typeface="Arial"/>
              </a:rPr>
              <a:t>jurídico, </a:t>
            </a:r>
            <a:r>
              <a:rPr lang="pt-BR" sz="2000" dirty="0">
                <a:solidFill>
                  <a:schemeClr val="bg1"/>
                </a:solidFill>
                <a:latin typeface="Arial"/>
                <a:cs typeface="Arial"/>
              </a:rPr>
              <a:t>o contrato </a:t>
            </a:r>
            <a:r>
              <a:rPr lang="pt-BR" sz="2000" dirty="0" smtClean="0">
                <a:solidFill>
                  <a:schemeClr val="bg1"/>
                </a:solidFill>
                <a:latin typeface="Arial"/>
                <a:cs typeface="Arial"/>
              </a:rPr>
              <a:t>basicamente; 2ª) na OUTORGA, </a:t>
            </a:r>
            <a:r>
              <a:rPr lang="pt-BR" sz="2000" dirty="0">
                <a:solidFill>
                  <a:schemeClr val="bg1"/>
                </a:solidFill>
                <a:latin typeface="Arial"/>
                <a:cs typeface="Arial"/>
              </a:rPr>
              <a:t>o Estado transferiria a titularidade e a competência da sua execução e na </a:t>
            </a:r>
            <a:r>
              <a:rPr lang="pt-BR" sz="2000" dirty="0" smtClean="0">
                <a:solidFill>
                  <a:schemeClr val="bg1"/>
                </a:solidFill>
                <a:latin typeface="Arial"/>
                <a:cs typeface="Arial"/>
              </a:rPr>
              <a:t>DELEGA</a:t>
            </a:r>
            <a:r>
              <a:rPr lang="pt-BR" sz="2000" dirty="0" smtClean="0">
                <a:solidFill>
                  <a:schemeClr val="bg1"/>
                </a:solidFill>
                <a:latin typeface="Arial"/>
                <a:cs typeface="Arial"/>
              </a:rPr>
              <a:t>ÇÃO</a:t>
            </a:r>
            <a:r>
              <a:rPr lang="pt-BR" sz="2000" dirty="0" smtClean="0">
                <a:solidFill>
                  <a:schemeClr val="bg1"/>
                </a:solidFill>
                <a:latin typeface="Arial"/>
                <a:cs typeface="Arial"/>
              </a:rPr>
              <a:t>, </a:t>
            </a:r>
            <a:r>
              <a:rPr lang="pt-BR" sz="2000" dirty="0">
                <a:solidFill>
                  <a:schemeClr val="bg1"/>
                </a:solidFill>
                <a:latin typeface="Arial"/>
                <a:cs typeface="Arial"/>
              </a:rPr>
              <a:t>o Estado transferiria tão somente a execução da atividade. A titularidade permaneceria com o Estado. </a:t>
            </a:r>
            <a:endParaRPr lang="pt-BR" sz="2000" dirty="0" smtClean="0">
              <a:solidFill>
                <a:schemeClr val="bg1"/>
              </a:solidFill>
              <a:latin typeface="Arial"/>
              <a:cs typeface="Arial"/>
            </a:endParaRPr>
          </a:p>
          <a:p>
            <a:pPr marL="0" indent="0" algn="just">
              <a:buNone/>
            </a:pPr>
            <a:endParaRPr lang="pt-BR" sz="2000" dirty="0" smtClean="0">
              <a:solidFill>
                <a:schemeClr val="bg1"/>
              </a:solidFill>
              <a:latin typeface="Arial"/>
              <a:cs typeface="Arial"/>
            </a:endParaRPr>
          </a:p>
          <a:p>
            <a:pPr marL="0" indent="0" algn="just">
              <a:buNone/>
            </a:pPr>
            <a:r>
              <a:rPr lang="pt-BR" sz="2000" dirty="0" smtClean="0">
                <a:solidFill>
                  <a:schemeClr val="bg1"/>
                </a:solidFill>
                <a:latin typeface="Arial"/>
                <a:cs typeface="Arial"/>
              </a:rPr>
              <a:t>Cr</a:t>
            </a:r>
            <a:r>
              <a:rPr lang="pt-BR" sz="2000" dirty="0" smtClean="0">
                <a:solidFill>
                  <a:schemeClr val="bg1"/>
                </a:solidFill>
                <a:latin typeface="Arial"/>
                <a:cs typeface="Arial"/>
              </a:rPr>
              <a:t>ítica:</a:t>
            </a:r>
            <a:r>
              <a:rPr lang="pt-BR" sz="2000" dirty="0" smtClean="0">
                <a:solidFill>
                  <a:schemeClr val="bg1"/>
                </a:solidFill>
                <a:latin typeface="Arial"/>
                <a:cs typeface="Arial"/>
              </a:rPr>
              <a:t> </a:t>
            </a:r>
            <a:r>
              <a:rPr lang="pt-BR" sz="2000" dirty="0">
                <a:solidFill>
                  <a:schemeClr val="bg1"/>
                </a:solidFill>
                <a:latin typeface="Arial"/>
                <a:cs typeface="Arial"/>
              </a:rPr>
              <a:t>não importa o nome </a:t>
            </a:r>
            <a:r>
              <a:rPr lang="pt-BR" sz="2000" dirty="0" smtClean="0">
                <a:solidFill>
                  <a:schemeClr val="bg1"/>
                </a:solidFill>
                <a:latin typeface="Arial"/>
                <a:cs typeface="Arial"/>
              </a:rPr>
              <a:t>mas o </a:t>
            </a:r>
            <a:r>
              <a:rPr lang="pt-BR" sz="2000" dirty="0">
                <a:solidFill>
                  <a:schemeClr val="bg1"/>
                </a:solidFill>
                <a:latin typeface="Arial"/>
                <a:cs typeface="Arial"/>
              </a:rPr>
              <a:t>Estado </a:t>
            </a:r>
            <a:r>
              <a:rPr lang="pt-BR" sz="2000" dirty="0" smtClean="0">
                <a:solidFill>
                  <a:schemeClr val="bg1"/>
                </a:solidFill>
                <a:latin typeface="Arial"/>
                <a:cs typeface="Arial"/>
              </a:rPr>
              <a:t>n</a:t>
            </a:r>
            <a:r>
              <a:rPr lang="pt-BR" sz="2000" dirty="0" smtClean="0">
                <a:solidFill>
                  <a:schemeClr val="bg1"/>
                </a:solidFill>
                <a:latin typeface="Arial"/>
                <a:cs typeface="Arial"/>
              </a:rPr>
              <a:t>ão pode </a:t>
            </a:r>
            <a:r>
              <a:rPr lang="pt-BR" sz="2000" dirty="0" smtClean="0">
                <a:solidFill>
                  <a:schemeClr val="bg1"/>
                </a:solidFill>
                <a:latin typeface="Arial"/>
                <a:cs typeface="Arial"/>
              </a:rPr>
              <a:t>transferir </a:t>
            </a:r>
            <a:r>
              <a:rPr lang="pt-BR" sz="2000" dirty="0">
                <a:solidFill>
                  <a:schemeClr val="bg1"/>
                </a:solidFill>
                <a:latin typeface="Arial"/>
                <a:cs typeface="Arial"/>
              </a:rPr>
              <a:t>a titularidade do Estado a outra pessoa. O máximo que o Estado </a:t>
            </a:r>
            <a:r>
              <a:rPr lang="pt-BR" sz="2000" dirty="0" smtClean="0">
                <a:solidFill>
                  <a:schemeClr val="bg1"/>
                </a:solidFill>
                <a:latin typeface="Arial"/>
                <a:cs typeface="Arial"/>
              </a:rPr>
              <a:t>pode </a:t>
            </a:r>
            <a:r>
              <a:rPr lang="pt-BR" sz="2000" dirty="0">
                <a:solidFill>
                  <a:schemeClr val="bg1"/>
                </a:solidFill>
                <a:latin typeface="Arial"/>
                <a:cs typeface="Arial"/>
              </a:rPr>
              <a:t>é transferir para uma outra pessoa a sua execução. </a:t>
            </a:r>
            <a:r>
              <a:rPr lang="pt-BR" sz="2000" dirty="0" err="1" smtClean="0">
                <a:solidFill>
                  <a:schemeClr val="bg1"/>
                </a:solidFill>
                <a:latin typeface="Arial"/>
                <a:cs typeface="Arial"/>
              </a:rPr>
              <a:t>Ex</a:t>
            </a:r>
            <a:r>
              <a:rPr lang="pt-BR" sz="2000" dirty="0" smtClean="0">
                <a:solidFill>
                  <a:schemeClr val="bg1"/>
                </a:solidFill>
                <a:latin typeface="Arial"/>
                <a:cs typeface="Arial"/>
              </a:rPr>
              <a:t>: quando o </a:t>
            </a:r>
            <a:r>
              <a:rPr lang="pt-BR" sz="2000" dirty="0">
                <a:solidFill>
                  <a:schemeClr val="bg1"/>
                </a:solidFill>
                <a:latin typeface="Arial"/>
                <a:cs typeface="Arial"/>
              </a:rPr>
              <a:t>Estado descentraliza e cria uma autarquia, ele ente federado que criou a autarquia permanece titular. Ele deve nomear o dirigente da autarquia, realizar o controle finalístico, pode inclusive extinguir a </a:t>
            </a:r>
            <a:r>
              <a:rPr lang="pt-BR" sz="2000" dirty="0" smtClean="0">
                <a:solidFill>
                  <a:schemeClr val="bg1"/>
                </a:solidFill>
                <a:latin typeface="Arial"/>
                <a:cs typeface="Arial"/>
              </a:rPr>
              <a:t>autarquia. E o </a:t>
            </a:r>
            <a:r>
              <a:rPr lang="pt-BR" sz="2000" dirty="0">
                <a:solidFill>
                  <a:schemeClr val="bg1"/>
                </a:solidFill>
                <a:latin typeface="Arial"/>
                <a:cs typeface="Arial"/>
              </a:rPr>
              <a:t>ente federado terá responsabilidade subsidiária sobre a autarquia – logo ele ainda é titular da atividade!</a:t>
            </a:r>
            <a:r>
              <a:rPr lang="pt-BR" sz="2000" dirty="0">
                <a:solidFill>
                  <a:schemeClr val="bg1"/>
                </a:solidFill>
                <a:latin typeface="Arial"/>
                <a:cs typeface="Arial"/>
              </a:rPr>
              <a:t> </a:t>
            </a:r>
            <a:endParaRPr lang="pt-BR" sz="2000" dirty="0" smtClean="0">
              <a:solidFill>
                <a:schemeClr val="bg1"/>
              </a:solidFill>
              <a:latin typeface="Arial"/>
              <a:cs typeface="Arial"/>
            </a:endParaRPr>
          </a:p>
          <a:p>
            <a:pPr algn="just">
              <a:buFontTx/>
              <a:buChar char="-"/>
            </a:pPr>
            <a:endParaRPr lang="pt-BR" sz="2000" dirty="0">
              <a:solidFill>
                <a:schemeClr val="bg1"/>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50775218"/>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just">
              <a:buFontTx/>
              <a:buChar char="-"/>
            </a:pPr>
            <a:r>
              <a:rPr lang="pt-BR" sz="2000" dirty="0" smtClean="0">
                <a:solidFill>
                  <a:schemeClr val="accent2"/>
                </a:solidFill>
                <a:latin typeface="Arial"/>
                <a:cs typeface="Arial"/>
              </a:rPr>
              <a:t>Nova visão doutrinária sobre a organização administrativa:</a:t>
            </a:r>
          </a:p>
          <a:p>
            <a:pPr marL="0" indent="0" algn="just">
              <a:buNone/>
            </a:pPr>
            <a:r>
              <a:rPr lang="pt-BR" sz="2000" dirty="0" err="1" smtClean="0">
                <a:solidFill>
                  <a:schemeClr val="bg1"/>
                </a:solidFill>
                <a:latin typeface="Arial"/>
                <a:cs typeface="Arial"/>
              </a:rPr>
              <a:t>Obs</a:t>
            </a:r>
            <a:r>
              <a:rPr lang="pt-BR" sz="2000" dirty="0" smtClean="0">
                <a:solidFill>
                  <a:schemeClr val="bg1"/>
                </a:solidFill>
                <a:latin typeface="Arial"/>
                <a:cs typeface="Arial"/>
              </a:rPr>
              <a:t>: embora alguns autores entendam que no terceiro setor possa ocorrer uma verdadeira descentralização, é certo que não houve transferência mas apenas uma parceria firmada entre a entidade sem fins lucrativos e o Estado. Por essa razão, hoje se fala em na seguinte organização administrativa:</a:t>
            </a:r>
          </a:p>
          <a:p>
            <a:pPr algn="just"/>
            <a:r>
              <a:rPr lang="pt-BR" sz="2000" dirty="0" smtClean="0">
                <a:solidFill>
                  <a:schemeClr val="bg1"/>
                </a:solidFill>
                <a:latin typeface="Arial"/>
                <a:cs typeface="Arial"/>
              </a:rPr>
              <a:t>1º </a:t>
            </a:r>
            <a:r>
              <a:rPr lang="pt-BR" sz="2000" dirty="0">
                <a:solidFill>
                  <a:schemeClr val="bg1"/>
                </a:solidFill>
                <a:latin typeface="Arial"/>
                <a:cs typeface="Arial"/>
              </a:rPr>
              <a:t>Setor: Estado (Administração Pública Direta – entes federativos e seus órgãos e Administração Pública Indireta – autarquias, empresas públicas, sociedades de economia </a:t>
            </a:r>
            <a:r>
              <a:rPr lang="pt-BR" sz="2000" dirty="0" smtClean="0">
                <a:solidFill>
                  <a:schemeClr val="bg1"/>
                </a:solidFill>
                <a:latin typeface="Arial"/>
                <a:cs typeface="Arial"/>
              </a:rPr>
              <a:t>mista e fundações);</a:t>
            </a:r>
          </a:p>
          <a:p>
            <a:pPr marL="0" indent="0" algn="just">
              <a:buNone/>
            </a:pPr>
            <a:endParaRPr lang="pt-BR" sz="2000" dirty="0">
              <a:solidFill>
                <a:schemeClr val="bg1"/>
              </a:solidFill>
              <a:latin typeface="Arial"/>
              <a:cs typeface="Arial"/>
            </a:endParaRPr>
          </a:p>
          <a:p>
            <a:pPr algn="just"/>
            <a:r>
              <a:rPr lang="pt-BR" sz="2000" dirty="0" smtClean="0">
                <a:solidFill>
                  <a:schemeClr val="bg1"/>
                </a:solidFill>
                <a:latin typeface="Arial"/>
                <a:cs typeface="Arial"/>
              </a:rPr>
              <a:t>2º </a:t>
            </a:r>
            <a:r>
              <a:rPr lang="pt-BR" sz="2000" dirty="0">
                <a:solidFill>
                  <a:schemeClr val="bg1"/>
                </a:solidFill>
                <a:latin typeface="Arial"/>
                <a:cs typeface="Arial"/>
              </a:rPr>
              <a:t>Setor: Mercado, ou seja, pessoas privadas que buscam lucro e que vão formalizar com o Estado um negócio jurídico para prestação de serviços públicos (concessionárias e permissionárias de serviços públicos</a:t>
            </a:r>
            <a:r>
              <a:rPr lang="pt-BR" sz="2000" dirty="0" smtClean="0">
                <a:solidFill>
                  <a:schemeClr val="bg1"/>
                </a:solidFill>
                <a:latin typeface="Arial"/>
                <a:cs typeface="Arial"/>
              </a:rPr>
              <a:t>). </a:t>
            </a:r>
            <a:r>
              <a:rPr lang="pt-BR" sz="2000" dirty="0" err="1" smtClean="0">
                <a:solidFill>
                  <a:schemeClr val="bg1"/>
                </a:solidFill>
                <a:latin typeface="Arial"/>
                <a:cs typeface="Arial"/>
              </a:rPr>
              <a:t>Obs</a:t>
            </a:r>
            <a:r>
              <a:rPr lang="pt-BR" sz="2000" dirty="0" smtClean="0">
                <a:solidFill>
                  <a:schemeClr val="bg1"/>
                </a:solidFill>
                <a:latin typeface="Arial"/>
                <a:cs typeface="Arial"/>
              </a:rPr>
              <a:t>: Esses dois setores eram englobados pela desconcentração e descentralização. </a:t>
            </a:r>
          </a:p>
          <a:p>
            <a:pPr marL="0" indent="0" algn="just">
              <a:buNone/>
            </a:pPr>
            <a:endParaRPr lang="pt-BR" sz="2000" dirty="0" smtClean="0">
              <a:solidFill>
                <a:schemeClr val="bg1"/>
              </a:solidFill>
              <a:latin typeface="Arial"/>
              <a:cs typeface="Arial"/>
            </a:endParaRPr>
          </a:p>
          <a:p>
            <a:pPr algn="just"/>
            <a:r>
              <a:rPr lang="pt-BR" sz="2000" dirty="0" smtClean="0">
                <a:solidFill>
                  <a:schemeClr val="bg1"/>
                </a:solidFill>
                <a:latin typeface="Arial"/>
                <a:cs typeface="Arial"/>
              </a:rPr>
              <a:t>3º </a:t>
            </a:r>
            <a:r>
              <a:rPr lang="pt-BR" sz="2000" dirty="0">
                <a:solidFill>
                  <a:schemeClr val="bg1"/>
                </a:solidFill>
                <a:latin typeface="Arial"/>
                <a:cs typeface="Arial"/>
              </a:rPr>
              <a:t>Setor: sociedade civil – diferentemente do </a:t>
            </a:r>
            <a:r>
              <a:rPr lang="pt-BR" sz="2000" dirty="0" smtClean="0">
                <a:solidFill>
                  <a:schemeClr val="bg1"/>
                </a:solidFill>
                <a:latin typeface="Arial"/>
                <a:cs typeface="Arial"/>
              </a:rPr>
              <a:t>2º </a:t>
            </a:r>
            <a:r>
              <a:rPr lang="pt-BR" sz="2000" dirty="0">
                <a:solidFill>
                  <a:schemeClr val="bg1"/>
                </a:solidFill>
                <a:latin typeface="Arial"/>
                <a:cs typeface="Arial"/>
              </a:rPr>
              <a:t>setor, não tem finalidade lucrativa mas desempenha atividades socialmente relevantes (Serviços Sociais Autônomos – Sistema “</a:t>
            </a:r>
            <a:r>
              <a:rPr lang="pt-BR" sz="2000" dirty="0" err="1">
                <a:solidFill>
                  <a:schemeClr val="bg1"/>
                </a:solidFill>
                <a:latin typeface="Arial"/>
                <a:cs typeface="Arial"/>
              </a:rPr>
              <a:t>S</a:t>
            </a:r>
            <a:r>
              <a:rPr lang="pt-BR" sz="2000" dirty="0">
                <a:solidFill>
                  <a:schemeClr val="bg1"/>
                </a:solidFill>
                <a:latin typeface="Arial"/>
                <a:cs typeface="Arial"/>
              </a:rPr>
              <a:t>”, Organizações Sociais – OS, Organizações da Sociedade Civil de Interesse Público “OSCIP”).</a:t>
            </a:r>
          </a:p>
          <a:p>
            <a:pPr algn="just">
              <a:buFontTx/>
              <a:buChar char="-"/>
            </a:pPr>
            <a:endParaRPr lang="pt-BR" sz="2000" dirty="0">
              <a:solidFill>
                <a:schemeClr val="bg1"/>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67856578"/>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71400"/>
            <a:ext cx="8568952" cy="6840760"/>
          </a:xfrm>
        </p:spPr>
        <p:txBody>
          <a:bodyPr/>
          <a:lstStyle/>
          <a:p>
            <a:pPr algn="just"/>
            <a:endParaRPr lang="pt-BR" sz="2000" dirty="0" smtClean="0">
              <a:solidFill>
                <a:srgbClr val="FFFFFF"/>
              </a:solidFill>
              <a:latin typeface="Arial"/>
              <a:cs typeface="Arial"/>
            </a:endParaRPr>
          </a:p>
          <a:p>
            <a:pPr marL="0" indent="0" algn="just">
              <a:buNone/>
            </a:pPr>
            <a:r>
              <a:rPr lang="pt-BR" sz="2000" b="1" dirty="0" smtClean="0">
                <a:solidFill>
                  <a:schemeClr val="accent2"/>
                </a:solidFill>
                <a:latin typeface="Arial"/>
                <a:cs typeface="Arial"/>
              </a:rPr>
              <a:t>Órgão Público</a:t>
            </a:r>
          </a:p>
          <a:p>
            <a:pPr marL="0" indent="0" algn="just">
              <a:buNone/>
            </a:pPr>
            <a:r>
              <a:rPr lang="pt-BR" sz="2000" dirty="0">
                <a:solidFill>
                  <a:srgbClr val="FFFFFF"/>
                </a:solidFill>
                <a:latin typeface="Arial"/>
                <a:cs typeface="Arial"/>
              </a:rPr>
              <a:t>Resultado da desconcentração: criação de órgãos públicos, órgãos estatais. </a:t>
            </a:r>
          </a:p>
          <a:p>
            <a:pPr marL="0" indent="0" algn="just">
              <a:buNone/>
            </a:pPr>
            <a:r>
              <a:rPr lang="pt-BR" sz="2000" dirty="0" smtClean="0">
                <a:solidFill>
                  <a:srgbClr val="FFFFFF"/>
                </a:solidFill>
                <a:latin typeface="Arial"/>
                <a:cs typeface="Arial"/>
              </a:rPr>
              <a:t>Conceito: É o compartimento na estrutura estatal a que s</a:t>
            </a:r>
            <a:r>
              <a:rPr lang="pt-BR" sz="2000" dirty="0" smtClean="0">
                <a:solidFill>
                  <a:srgbClr val="FFFFFF"/>
                </a:solidFill>
                <a:latin typeface="Arial"/>
                <a:cs typeface="Arial"/>
              </a:rPr>
              <a:t>ão cometidas funções determinadas, sendo integrado por agentes que, quando as executam, manifestam a própria vontade do Estado. </a:t>
            </a:r>
            <a:endParaRPr lang="pt-BR" sz="2000" dirty="0" smtClean="0">
              <a:solidFill>
                <a:srgbClr val="FFFFFF"/>
              </a:solidFill>
              <a:latin typeface="Arial"/>
              <a:cs typeface="Arial"/>
            </a:endParaRPr>
          </a:p>
          <a:p>
            <a:pPr marL="0" indent="0" algn="just">
              <a:buNone/>
            </a:pPr>
            <a:r>
              <a:rPr lang="pt-BR" sz="2000" dirty="0" smtClean="0">
                <a:solidFill>
                  <a:srgbClr val="FFFFFF"/>
                </a:solidFill>
                <a:latin typeface="Arial"/>
                <a:cs typeface="Arial"/>
              </a:rPr>
              <a:t> </a:t>
            </a:r>
          </a:p>
          <a:p>
            <a:pPr marL="0" indent="0" algn="just">
              <a:buNone/>
            </a:pPr>
            <a:r>
              <a:rPr lang="pt-BR" sz="2000" dirty="0">
                <a:solidFill>
                  <a:srgbClr val="FFFFFF"/>
                </a:solidFill>
                <a:latin typeface="Arial"/>
                <a:cs typeface="Arial"/>
              </a:rPr>
              <a:t>P</a:t>
            </a:r>
            <a:r>
              <a:rPr lang="pt-BR" sz="2000" dirty="0" smtClean="0">
                <a:solidFill>
                  <a:srgbClr val="FFFFFF"/>
                </a:solidFill>
                <a:latin typeface="Arial"/>
                <a:cs typeface="Arial"/>
              </a:rPr>
              <a:t>rincipal </a:t>
            </a:r>
            <a:r>
              <a:rPr lang="pt-BR" sz="2000" dirty="0">
                <a:solidFill>
                  <a:srgbClr val="FFFFFF"/>
                </a:solidFill>
                <a:latin typeface="Arial"/>
                <a:cs typeface="Arial"/>
              </a:rPr>
              <a:t>característica do </a:t>
            </a:r>
            <a:r>
              <a:rPr lang="pt-BR" sz="2000" dirty="0" smtClean="0">
                <a:solidFill>
                  <a:srgbClr val="FFFFFF"/>
                </a:solidFill>
                <a:latin typeface="Arial"/>
                <a:cs typeface="Arial"/>
              </a:rPr>
              <a:t>órgão: não </a:t>
            </a:r>
            <a:r>
              <a:rPr lang="pt-BR" sz="2000" dirty="0">
                <a:solidFill>
                  <a:srgbClr val="FFFFFF"/>
                </a:solidFill>
                <a:latin typeface="Arial"/>
                <a:cs typeface="Arial"/>
              </a:rPr>
              <a:t>possui personalidade jurídica. Ele é apenas um centro de imputação de competências</a:t>
            </a:r>
            <a:r>
              <a:rPr lang="pt-BR" sz="2000" dirty="0" smtClean="0">
                <a:solidFill>
                  <a:srgbClr val="FFFFFF"/>
                </a:solidFill>
                <a:latin typeface="Arial"/>
                <a:cs typeface="Arial"/>
              </a:rPr>
              <a:t>. Exemplos: Ministério </a:t>
            </a:r>
            <a:r>
              <a:rPr lang="pt-BR" sz="2000" dirty="0">
                <a:solidFill>
                  <a:srgbClr val="FFFFFF"/>
                </a:solidFill>
                <a:latin typeface="Arial"/>
                <a:cs typeface="Arial"/>
              </a:rPr>
              <a:t>da Defesa, Ministério da Educação, as secretarias estaduais de fazenda, educação, saúde, secretarias municipais. Defensoria pública, Ministério Público são órgãos públicos. Os órgãos são encontrados dentro de qualquer pessoa jurídica pública ou privada.</a:t>
            </a:r>
          </a:p>
          <a:p>
            <a:pPr marL="0" indent="0" algn="just">
              <a:buNone/>
            </a:pPr>
            <a:endParaRPr lang="pt-BR" sz="2000" dirty="0" smtClean="0">
              <a:solidFill>
                <a:srgbClr val="FFFFFF"/>
              </a:solidFill>
              <a:latin typeface="Arial"/>
              <a:cs typeface="Arial"/>
            </a:endParaRPr>
          </a:p>
          <a:p>
            <a:pPr marL="0" indent="0" algn="just">
              <a:buNone/>
            </a:pPr>
            <a:r>
              <a:rPr lang="pt-BR" sz="2000" dirty="0" smtClean="0">
                <a:solidFill>
                  <a:srgbClr val="FFFFFF"/>
                </a:solidFill>
                <a:latin typeface="Arial"/>
                <a:cs typeface="Arial"/>
              </a:rPr>
              <a:t>Conceito </a:t>
            </a:r>
            <a:r>
              <a:rPr lang="pt-BR" sz="2000" dirty="0">
                <a:solidFill>
                  <a:srgbClr val="FFFFFF"/>
                </a:solidFill>
                <a:latin typeface="Arial"/>
                <a:cs typeface="Arial"/>
              </a:rPr>
              <a:t>legal de órgão público: art. 1</a:t>
            </a:r>
            <a:r>
              <a:rPr lang="pt-BR" sz="2000" baseline="30000" dirty="0">
                <a:solidFill>
                  <a:srgbClr val="FFFFFF"/>
                </a:solidFill>
                <a:latin typeface="Arial"/>
                <a:cs typeface="Arial"/>
              </a:rPr>
              <a:t>o</a:t>
            </a:r>
            <a:r>
              <a:rPr lang="pt-BR" sz="2000" dirty="0">
                <a:solidFill>
                  <a:srgbClr val="FFFFFF"/>
                </a:solidFill>
                <a:latin typeface="Arial"/>
                <a:cs typeface="Arial"/>
              </a:rPr>
              <a:t>, §2</a:t>
            </a:r>
            <a:r>
              <a:rPr lang="pt-BR" sz="2000" baseline="30000" dirty="0">
                <a:solidFill>
                  <a:srgbClr val="FFFFFF"/>
                </a:solidFill>
                <a:latin typeface="Arial"/>
                <a:cs typeface="Arial"/>
              </a:rPr>
              <a:t>o</a:t>
            </a:r>
            <a:r>
              <a:rPr lang="pt-BR" sz="2000" dirty="0">
                <a:solidFill>
                  <a:srgbClr val="FFFFFF"/>
                </a:solidFill>
                <a:latin typeface="Arial"/>
                <a:cs typeface="Arial"/>
              </a:rPr>
              <a:t>, </a:t>
            </a:r>
            <a:r>
              <a:rPr lang="pt-BR" sz="2000" dirty="0" err="1">
                <a:solidFill>
                  <a:srgbClr val="FFFFFF"/>
                </a:solidFill>
                <a:latin typeface="Arial"/>
                <a:cs typeface="Arial"/>
              </a:rPr>
              <a:t>I</a:t>
            </a:r>
            <a:r>
              <a:rPr lang="pt-BR" sz="2000" dirty="0">
                <a:solidFill>
                  <a:srgbClr val="FFFFFF"/>
                </a:solidFill>
                <a:latin typeface="Arial"/>
                <a:cs typeface="Arial"/>
              </a:rPr>
              <a:t>, da lei 9784/99:</a:t>
            </a:r>
          </a:p>
          <a:p>
            <a:pPr marL="0" indent="0" algn="just">
              <a:buNone/>
            </a:pPr>
            <a:r>
              <a:rPr lang="pt-BR" sz="1600" dirty="0" smtClean="0">
                <a:solidFill>
                  <a:srgbClr val="FFFFFF"/>
                </a:solidFill>
                <a:latin typeface="Arial"/>
                <a:cs typeface="Arial"/>
              </a:rPr>
              <a:t>	Art</a:t>
            </a:r>
            <a:r>
              <a:rPr lang="pt-BR" sz="1600" dirty="0">
                <a:solidFill>
                  <a:srgbClr val="FFFFFF"/>
                </a:solidFill>
                <a:latin typeface="Arial"/>
                <a:cs typeface="Arial"/>
              </a:rPr>
              <a:t>. </a:t>
            </a:r>
            <a:r>
              <a:rPr lang="pt-BR" sz="1600" dirty="0" smtClean="0">
                <a:solidFill>
                  <a:srgbClr val="FFFFFF"/>
                </a:solidFill>
                <a:latin typeface="Arial"/>
                <a:cs typeface="Arial"/>
              </a:rPr>
              <a:t>1º</a:t>
            </a:r>
            <a:r>
              <a:rPr lang="pt-BR" sz="1600" dirty="0">
                <a:solidFill>
                  <a:srgbClr val="FFFFFF"/>
                </a:solidFill>
                <a:latin typeface="Arial"/>
                <a:cs typeface="Arial"/>
              </a:rPr>
              <a:t> </a:t>
            </a:r>
            <a:r>
              <a:rPr lang="pt-BR" sz="1600" dirty="0" smtClean="0">
                <a:solidFill>
                  <a:srgbClr val="FFFFFF"/>
                </a:solidFill>
                <a:latin typeface="Arial"/>
                <a:cs typeface="Arial"/>
              </a:rPr>
              <a:t>§ </a:t>
            </a:r>
            <a:r>
              <a:rPr lang="pt-BR" sz="1600" dirty="0">
                <a:solidFill>
                  <a:srgbClr val="FFFFFF"/>
                </a:solidFill>
                <a:latin typeface="Arial"/>
                <a:cs typeface="Arial"/>
              </a:rPr>
              <a:t>2o Para os fins desta Lei, consideram-</a:t>
            </a:r>
            <a:r>
              <a:rPr lang="pt-BR" sz="1600" dirty="0" smtClean="0">
                <a:solidFill>
                  <a:srgbClr val="FFFFFF"/>
                </a:solidFill>
                <a:latin typeface="Arial"/>
                <a:cs typeface="Arial"/>
              </a:rPr>
              <a:t>se: </a:t>
            </a:r>
            <a:r>
              <a:rPr lang="pt-BR" sz="1600" dirty="0" err="1" smtClean="0">
                <a:solidFill>
                  <a:srgbClr val="FFFFFF"/>
                </a:solidFill>
                <a:latin typeface="Arial"/>
                <a:cs typeface="Arial"/>
              </a:rPr>
              <a:t>I</a:t>
            </a:r>
            <a:r>
              <a:rPr lang="pt-BR" sz="1600" dirty="0" smtClean="0">
                <a:solidFill>
                  <a:srgbClr val="FFFFFF"/>
                </a:solidFill>
                <a:latin typeface="Arial"/>
                <a:cs typeface="Arial"/>
              </a:rPr>
              <a:t> </a:t>
            </a:r>
            <a:r>
              <a:rPr lang="pt-BR" sz="1600" dirty="0">
                <a:solidFill>
                  <a:srgbClr val="FFFFFF"/>
                </a:solidFill>
                <a:latin typeface="Arial"/>
                <a:cs typeface="Arial"/>
              </a:rPr>
              <a:t>- órgão - a unidade </a:t>
            </a:r>
            <a:r>
              <a:rPr lang="pt-BR" sz="1600" dirty="0" smtClean="0">
                <a:solidFill>
                  <a:srgbClr val="FFFFFF"/>
                </a:solidFill>
                <a:latin typeface="Arial"/>
                <a:cs typeface="Arial"/>
              </a:rPr>
              <a:t>de</a:t>
            </a:r>
          </a:p>
          <a:p>
            <a:pPr marL="0" indent="0" algn="just">
              <a:buNone/>
            </a:pPr>
            <a:r>
              <a:rPr lang="pt-BR" sz="1600" dirty="0" smtClean="0">
                <a:solidFill>
                  <a:srgbClr val="FFFFFF"/>
                </a:solidFill>
                <a:latin typeface="Arial"/>
                <a:cs typeface="Arial"/>
              </a:rPr>
              <a:t>	atuação </a:t>
            </a:r>
            <a:r>
              <a:rPr lang="pt-BR" sz="1600" dirty="0">
                <a:solidFill>
                  <a:srgbClr val="FFFFFF"/>
                </a:solidFill>
                <a:latin typeface="Arial"/>
                <a:cs typeface="Arial"/>
              </a:rPr>
              <a:t>integrante da estrutura da Administração direta e da estrutura da </a:t>
            </a:r>
            <a:r>
              <a:rPr lang="pt-BR" sz="1600" dirty="0" smtClean="0">
                <a:solidFill>
                  <a:srgbClr val="FFFFFF"/>
                </a:solidFill>
                <a:latin typeface="Arial"/>
                <a:cs typeface="Arial"/>
              </a:rPr>
              <a:t>	Administração indireta;</a:t>
            </a:r>
            <a:endParaRPr lang="pt-BR" sz="1600" dirty="0">
              <a:solidFill>
                <a:srgbClr val="FFFFFF"/>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632885"/>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9" name="Rectangle 19"/>
          <p:cNvSpPr>
            <a:spLocks noChangeArrowheads="1"/>
          </p:cNvSpPr>
          <p:nvPr/>
        </p:nvSpPr>
        <p:spPr bwMode="auto">
          <a:xfrm>
            <a:off x="323850" y="457200"/>
            <a:ext cx="8229600" cy="6140450"/>
          </a:xfrm>
          <a:prstGeom prst="rect">
            <a:avLst/>
          </a:prstGeom>
          <a:noFill/>
          <a:ln>
            <a:noFill/>
          </a:ln>
          <a:extLst/>
        </p:spPr>
        <p:txBody>
          <a:bodyPr anchor="b"/>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r>
              <a:rPr lang="pt-BR" b="1" dirty="0" smtClean="0">
                <a:solidFill>
                  <a:srgbClr val="FFCF01"/>
                </a:solidFill>
                <a:latin typeface="Arial" panose="020B0604020202020204" pitchFamily="34" charset="0"/>
              </a:rPr>
              <a:t>	</a:t>
            </a:r>
            <a:endParaRPr lang="pt-BR" dirty="0" smtClean="0">
              <a:solidFill>
                <a:srgbClr val="FFCF01"/>
              </a:solidFill>
              <a:latin typeface="Tahoma"/>
            </a:endParaRPr>
          </a:p>
        </p:txBody>
      </p:sp>
      <p:sp>
        <p:nvSpPr>
          <p:cNvPr id="32771" name="Rectangle 20"/>
          <p:cNvSpPr>
            <a:spLocks noChangeArrowheads="1"/>
          </p:cNvSpPr>
          <p:nvPr/>
        </p:nvSpPr>
        <p:spPr bwMode="auto">
          <a:xfrm>
            <a:off x="395288" y="457200"/>
            <a:ext cx="8305800"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pt-BR" altLang="pt-BR" sz="2200" i="1">
              <a:solidFill>
                <a:srgbClr val="FFFFFF"/>
              </a:solidFill>
            </a:endParaRPr>
          </a:p>
          <a:p>
            <a:pPr eaLnBrk="1" hangingPunct="1">
              <a:spcBef>
                <a:spcPct val="0"/>
              </a:spcBef>
              <a:buClrTx/>
              <a:buSzTx/>
              <a:buFontTx/>
              <a:buNone/>
            </a:pPr>
            <a:r>
              <a:rPr lang="pt-BR" altLang="pt-BR" sz="2200" i="1">
                <a:solidFill>
                  <a:srgbClr val="FFFFFF"/>
                </a:solidFill>
              </a:rPr>
              <a:t/>
            </a:r>
            <a:br>
              <a:rPr lang="pt-BR" altLang="pt-BR" sz="2200" i="1">
                <a:solidFill>
                  <a:srgbClr val="FFFFFF"/>
                </a:solidFill>
              </a:rPr>
            </a:br>
            <a:r>
              <a:rPr lang="pt-BR" altLang="pt-BR" sz="2200" i="1">
                <a:solidFill>
                  <a:srgbClr val="FFFFFF"/>
                </a:solidFill>
              </a:rPr>
              <a:t/>
            </a:r>
            <a:br>
              <a:rPr lang="pt-BR" altLang="pt-BR" sz="2200" i="1">
                <a:solidFill>
                  <a:srgbClr val="FFFFFF"/>
                </a:solidFill>
              </a:rPr>
            </a:br>
            <a:r>
              <a:rPr lang="pt-BR" altLang="pt-BR" sz="2200" i="1">
                <a:solidFill>
                  <a:srgbClr val="FFFFFF"/>
                </a:solidFill>
                <a:latin typeface="Arial" panose="020B0604020202020204" pitchFamily="34" charset="0"/>
              </a:rPr>
              <a:t/>
            </a:r>
            <a:br>
              <a:rPr lang="pt-BR" altLang="pt-BR" sz="2200" i="1">
                <a:solidFill>
                  <a:srgbClr val="FFFFFF"/>
                </a:solidFill>
                <a:latin typeface="Arial" panose="020B0604020202020204" pitchFamily="34" charset="0"/>
              </a:rPr>
            </a:br>
            <a:endParaRPr lang="pt-BR" altLang="pt-BR" sz="2200" i="1">
              <a:solidFill>
                <a:srgbClr val="FFFFFF"/>
              </a:solidFill>
              <a:latin typeface="Arial" panose="020B0604020202020204" pitchFamily="34" charset="0"/>
            </a:endParaRPr>
          </a:p>
        </p:txBody>
      </p:sp>
      <p:sp>
        <p:nvSpPr>
          <p:cNvPr id="32772" name="Título 1"/>
          <p:cNvSpPr>
            <a:spLocks noGrp="1"/>
          </p:cNvSpPr>
          <p:nvPr>
            <p:ph type="title"/>
          </p:nvPr>
        </p:nvSpPr>
        <p:spPr>
          <a:xfrm>
            <a:off x="539552" y="260648"/>
            <a:ext cx="8159750" cy="6192688"/>
          </a:xfrm>
        </p:spPr>
        <p:txBody>
          <a:bodyPr/>
          <a:lstStyle/>
          <a:p>
            <a:pPr algn="just"/>
            <a:r>
              <a:rPr lang="pt-BR" altLang="pt-BR" sz="2400" b="1" dirty="0" smtClean="0">
                <a:solidFill>
                  <a:srgbClr val="FFC000"/>
                </a:solidFill>
              </a:rPr>
              <a:t>Abuso de poder</a:t>
            </a:r>
            <a:br>
              <a:rPr lang="pt-BR" altLang="pt-BR" sz="2400" b="1" dirty="0" smtClean="0">
                <a:solidFill>
                  <a:srgbClr val="FFC000"/>
                </a:solidFill>
              </a:rPr>
            </a:br>
            <a:r>
              <a:rPr lang="pt-BR" altLang="pt-BR" sz="2400" b="1" dirty="0" smtClean="0">
                <a:solidFill>
                  <a:srgbClr val="FFC000"/>
                </a:solidFill>
              </a:rPr>
              <a:t/>
            </a:r>
            <a:br>
              <a:rPr lang="pt-BR" altLang="pt-BR" sz="2400" b="1" dirty="0" smtClean="0">
                <a:solidFill>
                  <a:srgbClr val="FFC000"/>
                </a:solidFill>
              </a:rPr>
            </a:br>
            <a:r>
              <a:rPr lang="pt-BR" altLang="pt-BR" sz="2000" dirty="0" smtClean="0">
                <a:solidFill>
                  <a:srgbClr val="FFFFFF"/>
                </a:solidFill>
                <a:latin typeface="Arial"/>
                <a:cs typeface="Arial"/>
              </a:rPr>
              <a:t>É a conduta ilegítima do administrador quando atua fora dos objetivos expressa ou implicitamente traçados na lei. </a:t>
            </a:r>
            <a:br>
              <a:rPr lang="pt-BR" altLang="pt-BR" sz="2000" dirty="0" smtClean="0">
                <a:solidFill>
                  <a:srgbClr val="FFFFFF"/>
                </a:solidFill>
                <a:latin typeface="Arial"/>
                <a:cs typeface="Arial"/>
              </a:rPr>
            </a:br>
            <a:r>
              <a:rPr lang="pt-BR" altLang="pt-BR" sz="2000" dirty="0" smtClean="0">
                <a:solidFill>
                  <a:srgbClr val="FFFFFF"/>
                </a:solidFill>
                <a:latin typeface="Arial"/>
                <a:cs typeface="Arial"/>
              </a:rPr>
              <a:t>A atuação do administrador deve se sujeitar aos parâmetros legais, devendo ser corrigida na via administrativa ou judicial toda e qualquer conduta abusiva.</a:t>
            </a:r>
            <a:br>
              <a:rPr lang="pt-BR" altLang="pt-BR" sz="2000" dirty="0" smtClean="0">
                <a:solidFill>
                  <a:srgbClr val="FFFFFF"/>
                </a:solidFill>
                <a:latin typeface="Arial"/>
                <a:cs typeface="Arial"/>
              </a:rPr>
            </a:br>
            <a:r>
              <a:rPr lang="pt-BR" altLang="pt-BR" sz="2000" dirty="0" smtClean="0">
                <a:solidFill>
                  <a:srgbClr val="FFFFFF"/>
                </a:solidFill>
                <a:latin typeface="Arial"/>
                <a:cs typeface="Arial"/>
              </a:rPr>
              <a:t/>
            </a:r>
            <a:br>
              <a:rPr lang="pt-BR" altLang="pt-BR" sz="2000" dirty="0" smtClean="0">
                <a:solidFill>
                  <a:srgbClr val="FFFFFF"/>
                </a:solidFill>
                <a:latin typeface="Arial"/>
                <a:cs typeface="Arial"/>
              </a:rPr>
            </a:br>
            <a:r>
              <a:rPr lang="pt-BR" altLang="pt-BR" sz="2000" dirty="0" smtClean="0">
                <a:solidFill>
                  <a:srgbClr val="FFFFFF"/>
                </a:solidFill>
                <a:latin typeface="Arial"/>
                <a:cs typeface="Arial"/>
              </a:rPr>
              <a:t>Formas de abuso de poder:</a:t>
            </a:r>
            <a:br>
              <a:rPr lang="pt-BR" altLang="pt-BR" sz="2000" dirty="0" smtClean="0">
                <a:solidFill>
                  <a:srgbClr val="FFFFFF"/>
                </a:solidFill>
                <a:latin typeface="Arial"/>
                <a:cs typeface="Arial"/>
              </a:rPr>
            </a:br>
            <a:r>
              <a:rPr lang="pt-BR" altLang="pt-BR" sz="2000" dirty="0" smtClean="0">
                <a:solidFill>
                  <a:srgbClr val="FFFFFF"/>
                </a:solidFill>
                <a:latin typeface="Arial"/>
                <a:cs typeface="Arial"/>
              </a:rPr>
              <a:t>a) excesso de poder: </a:t>
            </a:r>
            <a:r>
              <a:rPr lang="pt-BR" altLang="pt-BR" sz="2000" dirty="0">
                <a:solidFill>
                  <a:srgbClr val="FFFFFF"/>
                </a:solidFill>
                <a:latin typeface="Arial"/>
                <a:cs typeface="Arial"/>
              </a:rPr>
              <a:t>a</a:t>
            </a:r>
            <a:r>
              <a:rPr lang="pt-BR" altLang="pt-BR" sz="2000" dirty="0" smtClean="0">
                <a:solidFill>
                  <a:srgbClr val="FFFFFF"/>
                </a:solidFill>
                <a:latin typeface="Arial"/>
                <a:cs typeface="Arial"/>
              </a:rPr>
              <a:t> atuação do agente público extrapola a competência delimitada na lei; </a:t>
            </a:r>
            <a:br>
              <a:rPr lang="pt-BR" altLang="pt-BR" sz="2000" dirty="0" smtClean="0">
                <a:solidFill>
                  <a:srgbClr val="FFFFFF"/>
                </a:solidFill>
                <a:latin typeface="Arial"/>
                <a:cs typeface="Arial"/>
              </a:rPr>
            </a:br>
            <a:r>
              <a:rPr lang="pt-BR" altLang="pt-BR" sz="2000" dirty="0" err="1" smtClean="0">
                <a:solidFill>
                  <a:srgbClr val="FFFFFF"/>
                </a:solidFill>
                <a:latin typeface="Arial"/>
                <a:cs typeface="Arial"/>
              </a:rPr>
              <a:t>b</a:t>
            </a:r>
            <a:r>
              <a:rPr lang="pt-BR" altLang="pt-BR" sz="2000" dirty="0" smtClean="0">
                <a:solidFill>
                  <a:srgbClr val="FFFFFF"/>
                </a:solidFill>
                <a:latin typeface="Arial"/>
                <a:cs typeface="Arial"/>
              </a:rPr>
              <a:t>) desvio de poder  (ou finalidade): </a:t>
            </a:r>
            <a:r>
              <a:rPr lang="pt-BR" sz="2000" dirty="0">
                <a:solidFill>
                  <a:schemeClr val="bg1"/>
                </a:solidFill>
              </a:rPr>
              <a:t/>
            </a:r>
            <a:br>
              <a:rPr lang="pt-BR" sz="2000" dirty="0">
                <a:solidFill>
                  <a:schemeClr val="bg1"/>
                </a:solidFill>
              </a:rPr>
            </a:br>
            <a:r>
              <a:rPr lang="pt-BR" sz="2000" dirty="0" smtClean="0">
                <a:solidFill>
                  <a:schemeClr val="bg1"/>
                </a:solidFill>
              </a:rPr>
              <a:t>a atuação do agente busca alcançar uma finalidade que não seja condizente ao interesse público. Ele desvia o poder para atender um interesse privado.</a:t>
            </a:r>
            <a:br>
              <a:rPr lang="pt-BR" sz="2000" dirty="0" smtClean="0">
                <a:solidFill>
                  <a:schemeClr val="bg1"/>
                </a:solidFill>
              </a:rPr>
            </a:br>
            <a:r>
              <a:rPr lang="pt-BR" sz="2000" dirty="0">
                <a:solidFill>
                  <a:schemeClr val="bg1"/>
                </a:solidFill>
              </a:rPr>
              <a:t/>
            </a:r>
            <a:br>
              <a:rPr lang="pt-BR" sz="2000" dirty="0">
                <a:solidFill>
                  <a:schemeClr val="bg1"/>
                </a:solidFill>
              </a:rPr>
            </a:br>
            <a:r>
              <a:rPr lang="pt-BR" sz="2000" dirty="0" smtClean="0">
                <a:solidFill>
                  <a:schemeClr val="bg1"/>
                </a:solidFill>
              </a:rPr>
              <a:t>Poderes administrativos são prerrogativas do Estado que devem ser exercidos com parcimônia. E sempre se sujeitarão aos limites impostos pelas lei, princípios e direitos fundamentais. </a:t>
            </a:r>
            <a:endParaRPr lang="pt-BR" sz="2000" dirty="0">
              <a:solidFill>
                <a:schemeClr val="bg1"/>
              </a:solidFill>
            </a:endParaRPr>
          </a:p>
        </p:txBody>
      </p:sp>
    </p:spTree>
    <p:extLst>
      <p:ext uri="{BB962C8B-B14F-4D97-AF65-F5344CB8AC3E}">
        <p14:creationId xmlns:p14="http://schemas.microsoft.com/office/powerpoint/2010/main" val="194836655"/>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459432"/>
            <a:ext cx="8568952" cy="7128792"/>
          </a:xfrm>
        </p:spPr>
        <p:txBody>
          <a:bodyPr/>
          <a:lstStyle/>
          <a:p>
            <a:pPr algn="just"/>
            <a:endParaRPr lang="pt-BR" sz="2000" dirty="0" smtClean="0">
              <a:solidFill>
                <a:srgbClr val="FFFFFF"/>
              </a:solidFill>
              <a:latin typeface="Arial"/>
              <a:cs typeface="Arial"/>
            </a:endParaRPr>
          </a:p>
          <a:p>
            <a:pPr marL="0" indent="0" algn="just">
              <a:buNone/>
            </a:pPr>
            <a:r>
              <a:rPr lang="pt-BR" sz="2000" b="1" dirty="0" smtClean="0">
                <a:solidFill>
                  <a:schemeClr val="accent2"/>
                </a:solidFill>
                <a:latin typeface="Arial"/>
                <a:cs typeface="Arial"/>
              </a:rPr>
              <a:t>Rela</a:t>
            </a:r>
            <a:r>
              <a:rPr lang="pt-BR" sz="2000" b="1" dirty="0" smtClean="0">
                <a:solidFill>
                  <a:schemeClr val="accent2"/>
                </a:solidFill>
                <a:latin typeface="Arial"/>
                <a:cs typeface="Arial"/>
              </a:rPr>
              <a:t>ção entre o Estado e seus agentes</a:t>
            </a:r>
          </a:p>
          <a:p>
            <a:pPr marL="0" indent="0" algn="just">
              <a:buNone/>
            </a:pPr>
            <a:r>
              <a:rPr lang="pt-BR" sz="2000" b="1" dirty="0" smtClean="0">
                <a:solidFill>
                  <a:srgbClr val="FFFFFF"/>
                </a:solidFill>
                <a:latin typeface="Arial"/>
                <a:cs typeface="Arial"/>
              </a:rPr>
              <a:t>São</a:t>
            </a:r>
            <a:r>
              <a:rPr lang="pt-BR" sz="2000" dirty="0" smtClean="0">
                <a:solidFill>
                  <a:srgbClr val="FFFFFF"/>
                </a:solidFill>
              </a:rPr>
              <a:t> </a:t>
            </a:r>
            <a:r>
              <a:rPr lang="pt-BR" sz="2000" dirty="0">
                <a:solidFill>
                  <a:srgbClr val="FFFFFF"/>
                </a:solidFill>
              </a:rPr>
              <a:t>três </a:t>
            </a:r>
            <a:r>
              <a:rPr lang="pt-BR" sz="2000" dirty="0" smtClean="0">
                <a:solidFill>
                  <a:srgbClr val="FFFFFF"/>
                </a:solidFill>
              </a:rPr>
              <a:t>as teorias </a:t>
            </a:r>
            <a:r>
              <a:rPr lang="pt-BR" sz="2000" dirty="0">
                <a:solidFill>
                  <a:srgbClr val="FFFFFF"/>
                </a:solidFill>
              </a:rPr>
              <a:t>que tentaram explicar essa relação </a:t>
            </a:r>
            <a:r>
              <a:rPr lang="pt-BR" sz="2000" dirty="0" smtClean="0">
                <a:solidFill>
                  <a:srgbClr val="FFFFFF"/>
                </a:solidFill>
              </a:rPr>
              <a:t>jurídica:</a:t>
            </a:r>
            <a:endParaRPr lang="pt-BR" sz="2000" dirty="0">
              <a:solidFill>
                <a:srgbClr val="FFFFFF"/>
              </a:solidFill>
            </a:endParaRPr>
          </a:p>
          <a:p>
            <a:pPr marL="0" lvl="0" indent="0" algn="just">
              <a:buNone/>
            </a:pPr>
            <a:r>
              <a:rPr lang="pt-BR" sz="2000" dirty="0" smtClean="0">
                <a:solidFill>
                  <a:srgbClr val="FFFFFF"/>
                </a:solidFill>
              </a:rPr>
              <a:t>1) teoria do mandato</a:t>
            </a:r>
            <a:r>
              <a:rPr lang="pt-BR" sz="2000" dirty="0">
                <a:solidFill>
                  <a:srgbClr val="FFFFFF"/>
                </a:solidFill>
              </a:rPr>
              <a:t> </a:t>
            </a:r>
            <a:r>
              <a:rPr lang="pt-BR" sz="2000" dirty="0" smtClean="0">
                <a:solidFill>
                  <a:srgbClr val="FFFFFF"/>
                </a:solidFill>
              </a:rPr>
              <a:t>2) teoria da representação</a:t>
            </a:r>
            <a:r>
              <a:rPr lang="pt-BR" sz="2000" dirty="0">
                <a:solidFill>
                  <a:srgbClr val="FFFFFF"/>
                </a:solidFill>
              </a:rPr>
              <a:t> </a:t>
            </a:r>
            <a:r>
              <a:rPr lang="pt-BR" sz="2000" dirty="0" smtClean="0">
                <a:solidFill>
                  <a:srgbClr val="FFFFFF"/>
                </a:solidFill>
              </a:rPr>
              <a:t>3) teoria do órgão</a:t>
            </a:r>
            <a:endParaRPr lang="pt-BR" sz="2000" dirty="0">
              <a:solidFill>
                <a:srgbClr val="FFFFFF"/>
              </a:solidFill>
            </a:endParaRPr>
          </a:p>
          <a:p>
            <a:pPr marL="0" indent="0">
              <a:buNone/>
            </a:pPr>
            <a:endParaRPr lang="pt-BR" sz="2000" dirty="0"/>
          </a:p>
          <a:p>
            <a:pPr marL="0" indent="0" algn="just">
              <a:buNone/>
            </a:pPr>
            <a:r>
              <a:rPr lang="pt-BR" sz="1900" dirty="0" smtClean="0">
                <a:solidFill>
                  <a:srgbClr val="FFFFFF"/>
                </a:solidFill>
              </a:rPr>
              <a:t>Teoria do Mandato - enxergava </a:t>
            </a:r>
            <a:r>
              <a:rPr lang="pt-BR" sz="1900" dirty="0">
                <a:solidFill>
                  <a:srgbClr val="FFFFFF"/>
                </a:solidFill>
              </a:rPr>
              <a:t>no agente público que ocupava o centro de atribuições como um mandatário. Haveria um contrato de mandato entre o agente público e a pessoa jurídica. E esse agente público executaria na prática as atividades em nome do Estado. Essa teoria do mandato não prevaleceu porque ela </a:t>
            </a:r>
            <a:r>
              <a:rPr lang="pt-BR" sz="1900" dirty="0" smtClean="0">
                <a:solidFill>
                  <a:srgbClr val="FFFFFF"/>
                </a:solidFill>
              </a:rPr>
              <a:t>presumia a existência </a:t>
            </a:r>
            <a:r>
              <a:rPr lang="pt-BR" sz="1900" dirty="0">
                <a:solidFill>
                  <a:srgbClr val="FFFFFF"/>
                </a:solidFill>
              </a:rPr>
              <a:t>de </a:t>
            </a:r>
            <a:r>
              <a:rPr lang="pt-BR" sz="1900" dirty="0" smtClean="0">
                <a:solidFill>
                  <a:srgbClr val="FFFFFF"/>
                </a:solidFill>
              </a:rPr>
              <a:t>relação de </a:t>
            </a:r>
            <a:r>
              <a:rPr lang="pt-BR" sz="1900" dirty="0">
                <a:solidFill>
                  <a:srgbClr val="FFFFFF"/>
                </a:solidFill>
              </a:rPr>
              <a:t>contrato de mandato, </a:t>
            </a:r>
            <a:r>
              <a:rPr lang="pt-BR" sz="1900" dirty="0" smtClean="0">
                <a:solidFill>
                  <a:srgbClr val="FFFFFF"/>
                </a:solidFill>
              </a:rPr>
              <a:t>e </a:t>
            </a:r>
            <a:r>
              <a:rPr lang="pt-BR" sz="1900" dirty="0">
                <a:solidFill>
                  <a:srgbClr val="FFFFFF"/>
                </a:solidFill>
              </a:rPr>
              <a:t>de que o Estado como </a:t>
            </a:r>
            <a:r>
              <a:rPr lang="pt-BR" sz="1900" dirty="0" err="1" smtClean="0">
                <a:solidFill>
                  <a:srgbClr val="FFFFFF"/>
                </a:solidFill>
              </a:rPr>
              <a:t>pj</a:t>
            </a:r>
            <a:r>
              <a:rPr lang="pt-BR" sz="1900" dirty="0" smtClean="0">
                <a:solidFill>
                  <a:srgbClr val="FFFFFF"/>
                </a:solidFill>
              </a:rPr>
              <a:t>. </a:t>
            </a:r>
            <a:r>
              <a:rPr lang="pt-BR" sz="1900" dirty="0">
                <a:solidFill>
                  <a:srgbClr val="FFFFFF"/>
                </a:solidFill>
              </a:rPr>
              <a:t>poderia celebrar contratos com os agentes como se o Estado fosse dotado de vontade própria. </a:t>
            </a:r>
            <a:r>
              <a:rPr lang="pt-BR" sz="1900" dirty="0" smtClean="0">
                <a:solidFill>
                  <a:srgbClr val="FFFFFF"/>
                </a:solidFill>
              </a:rPr>
              <a:t>O </a:t>
            </a:r>
            <a:r>
              <a:rPr lang="pt-BR" sz="1900" dirty="0">
                <a:solidFill>
                  <a:srgbClr val="FFFFFF"/>
                </a:solidFill>
              </a:rPr>
              <a:t>Estado é uma ficção </a:t>
            </a:r>
            <a:r>
              <a:rPr lang="pt-BR" sz="1900" dirty="0" smtClean="0">
                <a:solidFill>
                  <a:srgbClr val="FFFFFF"/>
                </a:solidFill>
              </a:rPr>
              <a:t>jurídica, não </a:t>
            </a:r>
            <a:r>
              <a:rPr lang="pt-BR" sz="1900" dirty="0">
                <a:solidFill>
                  <a:srgbClr val="FFFFFF"/>
                </a:solidFill>
              </a:rPr>
              <a:t>tem uma vontade própria</a:t>
            </a:r>
            <a:r>
              <a:rPr lang="pt-BR" sz="1900" dirty="0" smtClean="0">
                <a:solidFill>
                  <a:srgbClr val="FFFFFF"/>
                </a:solidFill>
              </a:rPr>
              <a:t>.</a:t>
            </a:r>
          </a:p>
          <a:p>
            <a:pPr marL="457200" indent="-457200" algn="just">
              <a:buAutoNum type="arabicParenR"/>
            </a:pPr>
            <a:endParaRPr lang="pt-BR" sz="1900" dirty="0">
              <a:solidFill>
                <a:srgbClr val="FFFFFF"/>
              </a:solidFill>
            </a:endParaRPr>
          </a:p>
          <a:p>
            <a:pPr marL="0" indent="0" algn="just">
              <a:buNone/>
            </a:pPr>
            <a:r>
              <a:rPr lang="pt-BR" sz="1900" dirty="0" smtClean="0">
                <a:solidFill>
                  <a:srgbClr val="FFFFFF"/>
                </a:solidFill>
              </a:rPr>
              <a:t>Teoria </a:t>
            </a:r>
            <a:r>
              <a:rPr lang="pt-BR" sz="1900" dirty="0">
                <a:solidFill>
                  <a:srgbClr val="FFFFFF"/>
                </a:solidFill>
              </a:rPr>
              <a:t>da Representação </a:t>
            </a:r>
            <a:r>
              <a:rPr lang="pt-BR" sz="1900" dirty="0" smtClean="0">
                <a:solidFill>
                  <a:srgbClr val="FFFFFF"/>
                </a:solidFill>
              </a:rPr>
              <a:t>–o Estado </a:t>
            </a:r>
            <a:r>
              <a:rPr lang="pt-BR" sz="1900" dirty="0">
                <a:solidFill>
                  <a:srgbClr val="FFFFFF"/>
                </a:solidFill>
              </a:rPr>
              <a:t>passaria a ser representado por um agente público. Só que fazendo uma analogia ao direito privado, a representação </a:t>
            </a:r>
            <a:r>
              <a:rPr lang="pt-BR" sz="1900" dirty="0" smtClean="0">
                <a:solidFill>
                  <a:srgbClr val="FFFFFF"/>
                </a:solidFill>
              </a:rPr>
              <a:t>ocorre </a:t>
            </a:r>
            <a:r>
              <a:rPr lang="pt-BR" sz="1900" dirty="0">
                <a:solidFill>
                  <a:srgbClr val="FFFFFF"/>
                </a:solidFill>
              </a:rPr>
              <a:t>porque não </a:t>
            </a:r>
            <a:r>
              <a:rPr lang="pt-BR" sz="1900" dirty="0" smtClean="0">
                <a:solidFill>
                  <a:srgbClr val="FFFFFF"/>
                </a:solidFill>
              </a:rPr>
              <a:t>s</a:t>
            </a:r>
            <a:r>
              <a:rPr lang="pt-BR" sz="1900" dirty="0" smtClean="0">
                <a:solidFill>
                  <a:srgbClr val="FFFFFF"/>
                </a:solidFill>
              </a:rPr>
              <a:t>ão</a:t>
            </a:r>
            <a:r>
              <a:rPr lang="pt-BR" sz="1900" dirty="0" smtClean="0">
                <a:solidFill>
                  <a:srgbClr val="FFFFFF"/>
                </a:solidFill>
              </a:rPr>
              <a:t> </a:t>
            </a:r>
            <a:r>
              <a:rPr lang="pt-BR" sz="1900" dirty="0">
                <a:solidFill>
                  <a:srgbClr val="FFFFFF"/>
                </a:solidFill>
              </a:rPr>
              <a:t>capazes de atuarem no mundo civil de maneira autônoma. </a:t>
            </a:r>
            <a:r>
              <a:rPr lang="pt-BR" sz="1900" dirty="0" smtClean="0">
                <a:solidFill>
                  <a:srgbClr val="FFFFFF"/>
                </a:solidFill>
              </a:rPr>
              <a:t>N</a:t>
            </a:r>
            <a:r>
              <a:rPr lang="pt-BR" sz="1900" dirty="0" smtClean="0">
                <a:solidFill>
                  <a:srgbClr val="FFFFFF"/>
                </a:solidFill>
              </a:rPr>
              <a:t>ão é possível</a:t>
            </a:r>
            <a:r>
              <a:rPr lang="pt-BR" sz="1900" dirty="0" smtClean="0">
                <a:solidFill>
                  <a:srgbClr val="FFFFFF"/>
                </a:solidFill>
              </a:rPr>
              <a:t> </a:t>
            </a:r>
            <a:r>
              <a:rPr lang="pt-BR" sz="1900" dirty="0">
                <a:solidFill>
                  <a:srgbClr val="FFFFFF"/>
                </a:solidFill>
              </a:rPr>
              <a:t>equiparar o Estado a um menor de idade (exemplo de pessoa que precisa de representação). Além disso, </a:t>
            </a:r>
            <a:r>
              <a:rPr lang="pt-BR" sz="1900" dirty="0" smtClean="0">
                <a:solidFill>
                  <a:srgbClr val="FFFFFF"/>
                </a:solidFill>
              </a:rPr>
              <a:t>no direito privado </a:t>
            </a:r>
            <a:r>
              <a:rPr lang="pt-BR" sz="1900" dirty="0">
                <a:solidFill>
                  <a:srgbClr val="FFFFFF"/>
                </a:solidFill>
              </a:rPr>
              <a:t>o representante é que teria </a:t>
            </a:r>
            <a:r>
              <a:rPr lang="pt-BR" sz="1900" dirty="0" smtClean="0">
                <a:solidFill>
                  <a:srgbClr val="FFFFFF"/>
                </a:solidFill>
              </a:rPr>
              <a:t>responsabilidade (o agente) </a:t>
            </a:r>
            <a:r>
              <a:rPr lang="pt-BR" sz="1900" dirty="0">
                <a:solidFill>
                  <a:srgbClr val="FFFFFF"/>
                </a:solidFill>
              </a:rPr>
              <a:t>e o representado não teria qualquer responsabilidade (o Estado nunca seria responsabilizado). Foi então criticada e abandonada essa teoria.</a:t>
            </a:r>
          </a:p>
          <a:p>
            <a:pPr marL="0" indent="0" algn="just">
              <a:buNone/>
            </a:pPr>
            <a:endParaRPr lang="pt-BR" sz="2000" dirty="0" smtClean="0">
              <a:solidFill>
                <a:schemeClr val="bg1"/>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4278115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315416"/>
            <a:ext cx="8568952" cy="6984776"/>
          </a:xfrm>
        </p:spPr>
        <p:txBody>
          <a:bodyPr/>
          <a:lstStyle/>
          <a:p>
            <a:pPr algn="just"/>
            <a:endParaRPr lang="pt-BR" sz="2000" dirty="0" smtClean="0">
              <a:solidFill>
                <a:srgbClr val="FFFFFF"/>
              </a:solidFill>
              <a:latin typeface="Arial"/>
              <a:cs typeface="Arial"/>
            </a:endParaRPr>
          </a:p>
          <a:p>
            <a:pPr marL="0" indent="0" algn="just">
              <a:buNone/>
            </a:pPr>
            <a:r>
              <a:rPr lang="pt-BR" sz="2000" b="1" dirty="0" smtClean="0">
                <a:solidFill>
                  <a:schemeClr val="accent2"/>
                </a:solidFill>
                <a:latin typeface="Arial"/>
                <a:cs typeface="Arial"/>
              </a:rPr>
              <a:t>Rela</a:t>
            </a:r>
            <a:r>
              <a:rPr lang="pt-BR" sz="2000" b="1" dirty="0" smtClean="0">
                <a:solidFill>
                  <a:schemeClr val="accent2"/>
                </a:solidFill>
                <a:latin typeface="Arial"/>
                <a:cs typeface="Arial"/>
              </a:rPr>
              <a:t>ção entre o Estado e seus agentes (continuação)</a:t>
            </a:r>
          </a:p>
          <a:p>
            <a:pPr marL="0" indent="0" algn="just">
              <a:buNone/>
            </a:pPr>
            <a:endParaRPr lang="pt-BR" sz="2000" dirty="0" smtClean="0">
              <a:solidFill>
                <a:schemeClr val="bg1"/>
              </a:solidFill>
              <a:latin typeface="Arial"/>
              <a:cs typeface="Arial"/>
            </a:endParaRPr>
          </a:p>
          <a:p>
            <a:pPr marL="0" indent="0" algn="just">
              <a:buNone/>
            </a:pPr>
            <a:r>
              <a:rPr lang="pt-BR" sz="2000" dirty="0" smtClean="0">
                <a:solidFill>
                  <a:srgbClr val="FFFFFF"/>
                </a:solidFill>
                <a:latin typeface="Arial"/>
                <a:cs typeface="Arial"/>
              </a:rPr>
              <a:t>Teoria </a:t>
            </a:r>
            <a:r>
              <a:rPr lang="pt-BR" sz="2000" dirty="0">
                <a:solidFill>
                  <a:srgbClr val="FFFFFF"/>
                </a:solidFill>
                <a:latin typeface="Arial"/>
                <a:cs typeface="Arial"/>
              </a:rPr>
              <a:t>do órgão – </a:t>
            </a:r>
            <a:r>
              <a:rPr lang="pt-BR" sz="2000" dirty="0" smtClean="0">
                <a:solidFill>
                  <a:srgbClr val="FFFFFF"/>
                </a:solidFill>
                <a:latin typeface="Arial"/>
                <a:cs typeface="Arial"/>
              </a:rPr>
              <a:t>criada </a:t>
            </a:r>
            <a:r>
              <a:rPr lang="pt-BR" sz="2000" dirty="0">
                <a:solidFill>
                  <a:srgbClr val="FFFFFF"/>
                </a:solidFill>
                <a:latin typeface="Arial"/>
                <a:cs typeface="Arial"/>
              </a:rPr>
              <a:t>pelo alemão Otto </a:t>
            </a:r>
            <a:r>
              <a:rPr lang="pt-BR" sz="2000" dirty="0" err="1" smtClean="0">
                <a:solidFill>
                  <a:srgbClr val="FFFFFF"/>
                </a:solidFill>
                <a:latin typeface="Arial"/>
                <a:cs typeface="Arial"/>
              </a:rPr>
              <a:t>Gierke</a:t>
            </a:r>
            <a:r>
              <a:rPr lang="pt-BR" sz="2000" dirty="0" smtClean="0">
                <a:solidFill>
                  <a:srgbClr val="FFFFFF"/>
                </a:solidFill>
                <a:latin typeface="Arial"/>
                <a:cs typeface="Arial"/>
              </a:rPr>
              <a:t>. </a:t>
            </a:r>
            <a:r>
              <a:rPr lang="pt-BR" sz="2000" dirty="0">
                <a:solidFill>
                  <a:srgbClr val="FFFFFF"/>
                </a:solidFill>
                <a:latin typeface="Arial"/>
                <a:cs typeface="Arial"/>
              </a:rPr>
              <a:t>Ele faz uma comparação </a:t>
            </a:r>
            <a:r>
              <a:rPr lang="pt-BR" sz="2000" dirty="0" smtClean="0">
                <a:solidFill>
                  <a:srgbClr val="FFFFFF"/>
                </a:solidFill>
                <a:latin typeface="Arial"/>
                <a:cs typeface="Arial"/>
              </a:rPr>
              <a:t>entre </a:t>
            </a:r>
            <a:r>
              <a:rPr lang="pt-BR" sz="2000" dirty="0">
                <a:solidFill>
                  <a:srgbClr val="FFFFFF"/>
                </a:solidFill>
                <a:latin typeface="Arial"/>
                <a:cs typeface="Arial"/>
              </a:rPr>
              <a:t>o Estado e o ser humano. </a:t>
            </a:r>
            <a:r>
              <a:rPr lang="pt-BR" sz="2000" dirty="0" smtClean="0">
                <a:solidFill>
                  <a:srgbClr val="FFFFFF"/>
                </a:solidFill>
                <a:latin typeface="Arial"/>
                <a:cs typeface="Arial"/>
              </a:rPr>
              <a:t>A </a:t>
            </a:r>
            <a:r>
              <a:rPr lang="pt-BR" sz="2000" dirty="0">
                <a:solidFill>
                  <a:srgbClr val="FFFFFF"/>
                </a:solidFill>
                <a:latin typeface="Arial"/>
                <a:cs typeface="Arial"/>
              </a:rPr>
              <a:t>pessoa que é sujeito em direito e obrigações é que </a:t>
            </a:r>
            <a:r>
              <a:rPr lang="pt-BR" sz="2000" dirty="0" smtClean="0">
                <a:solidFill>
                  <a:srgbClr val="FFFFFF"/>
                </a:solidFill>
                <a:latin typeface="Arial"/>
                <a:cs typeface="Arial"/>
              </a:rPr>
              <a:t>ser</a:t>
            </a:r>
            <a:r>
              <a:rPr lang="pt-BR" sz="2000" dirty="0" smtClean="0">
                <a:solidFill>
                  <a:srgbClr val="FFFFFF"/>
                </a:solidFill>
                <a:latin typeface="Arial"/>
                <a:cs typeface="Arial"/>
              </a:rPr>
              <a:t>á</a:t>
            </a:r>
            <a:r>
              <a:rPr lang="pt-BR" sz="2000" dirty="0" smtClean="0">
                <a:solidFill>
                  <a:srgbClr val="FFFFFF"/>
                </a:solidFill>
                <a:latin typeface="Arial"/>
                <a:cs typeface="Arial"/>
              </a:rPr>
              <a:t> acionada, embora tenha manifestado sua vontade por meio de seus </a:t>
            </a:r>
            <a:r>
              <a:rPr lang="pt-BR" sz="2000" dirty="0" smtClean="0">
                <a:solidFill>
                  <a:srgbClr val="FFFFFF"/>
                </a:solidFill>
                <a:latin typeface="Arial"/>
                <a:cs typeface="Arial"/>
              </a:rPr>
              <a:t>órgãos (braços)</a:t>
            </a:r>
            <a:r>
              <a:rPr lang="pt-BR" sz="2000" dirty="0" smtClean="0">
                <a:solidFill>
                  <a:srgbClr val="FFFFFF"/>
                </a:solidFill>
                <a:latin typeface="Arial"/>
                <a:cs typeface="Arial"/>
              </a:rPr>
              <a:t>. </a:t>
            </a:r>
            <a:r>
              <a:rPr lang="pt-BR" sz="2000" dirty="0">
                <a:solidFill>
                  <a:srgbClr val="FFFFFF"/>
                </a:solidFill>
                <a:latin typeface="Arial"/>
                <a:cs typeface="Arial"/>
              </a:rPr>
              <a:t>Se os seus órgãos trazem danos a terceiros, a pessoa irá responder e não seus órgãos. Assim como ser humano, o Estado como pessoa jurídica atua através de seus órgãos, despidos de personalidade. Órgão não é sujeito, órgão não tem responsabilidade. </a:t>
            </a:r>
          </a:p>
          <a:p>
            <a:pPr marL="0" indent="0" algn="just">
              <a:buNone/>
            </a:pPr>
            <a:endParaRPr lang="pt-BR" sz="2000" dirty="0" smtClean="0">
              <a:solidFill>
                <a:srgbClr val="FFFFFF"/>
              </a:solidFill>
              <a:latin typeface="Arial"/>
              <a:cs typeface="Arial"/>
            </a:endParaRPr>
          </a:p>
          <a:p>
            <a:pPr marL="0" indent="0" algn="just">
              <a:buNone/>
            </a:pPr>
            <a:r>
              <a:rPr lang="pt-BR" sz="2000" dirty="0" smtClean="0">
                <a:solidFill>
                  <a:srgbClr val="FFFFFF"/>
                </a:solidFill>
                <a:latin typeface="Arial"/>
                <a:cs typeface="Arial"/>
              </a:rPr>
              <a:t>Princípio </a:t>
            </a:r>
            <a:r>
              <a:rPr lang="pt-BR" sz="2000" dirty="0">
                <a:solidFill>
                  <a:srgbClr val="FFFFFF"/>
                </a:solidFill>
                <a:latin typeface="Arial"/>
                <a:cs typeface="Arial"/>
              </a:rPr>
              <a:t>da imputação volitiva – imputação de vontade – significa que a atuação do órgão é imputada a pessoa jurídica da qual ela faz parte. </a:t>
            </a:r>
            <a:r>
              <a:rPr lang="pt-BR" sz="2000" dirty="0" smtClean="0">
                <a:solidFill>
                  <a:srgbClr val="FFFFFF"/>
                </a:solidFill>
                <a:latin typeface="Arial"/>
                <a:cs typeface="Arial"/>
              </a:rPr>
              <a:t>Ent</a:t>
            </a:r>
            <a:r>
              <a:rPr lang="pt-BR" sz="2000" dirty="0" smtClean="0">
                <a:solidFill>
                  <a:srgbClr val="FFFFFF"/>
                </a:solidFill>
                <a:latin typeface="Arial"/>
                <a:cs typeface="Arial"/>
              </a:rPr>
              <a:t>ã</a:t>
            </a:r>
            <a:r>
              <a:rPr lang="pt-BR" sz="2000" dirty="0" smtClean="0">
                <a:solidFill>
                  <a:srgbClr val="FFFFFF"/>
                </a:solidFill>
                <a:latin typeface="Arial"/>
                <a:cs typeface="Arial"/>
              </a:rPr>
              <a:t>o </a:t>
            </a:r>
            <a:r>
              <a:rPr lang="pt-BR" sz="2000" dirty="0">
                <a:solidFill>
                  <a:srgbClr val="FFFFFF"/>
                </a:solidFill>
                <a:latin typeface="Arial"/>
                <a:cs typeface="Arial"/>
              </a:rPr>
              <a:t>se órgão do Estado atua, quem vai responder pelos danos será a pessoa jurídica da qual a pessoa faz parte. Exemplo da prova </a:t>
            </a:r>
            <a:r>
              <a:rPr lang="pt-BR" sz="2000" dirty="0" smtClean="0">
                <a:solidFill>
                  <a:srgbClr val="FFFFFF"/>
                </a:solidFill>
                <a:latin typeface="Arial"/>
                <a:cs typeface="Arial"/>
              </a:rPr>
              <a:t>DP: atropelamento do </a:t>
            </a:r>
            <a:r>
              <a:rPr lang="pt-BR" sz="2000" dirty="0">
                <a:solidFill>
                  <a:srgbClr val="FFFFFF"/>
                </a:solidFill>
                <a:latin typeface="Arial"/>
                <a:cs typeface="Arial"/>
              </a:rPr>
              <a:t>J</a:t>
            </a:r>
            <a:r>
              <a:rPr lang="pt-BR" sz="2000" dirty="0" smtClean="0">
                <a:solidFill>
                  <a:srgbClr val="FFFFFF"/>
                </a:solidFill>
                <a:latin typeface="Arial"/>
                <a:cs typeface="Arial"/>
              </a:rPr>
              <a:t>o</a:t>
            </a:r>
            <a:r>
              <a:rPr lang="pt-BR" sz="2000" dirty="0" smtClean="0">
                <a:solidFill>
                  <a:srgbClr val="FFFFFF"/>
                </a:solidFill>
                <a:latin typeface="Arial"/>
                <a:cs typeface="Arial"/>
              </a:rPr>
              <a:t>ão da Silva</a:t>
            </a:r>
            <a:r>
              <a:rPr lang="pt-BR" sz="2000" dirty="0" smtClean="0">
                <a:solidFill>
                  <a:srgbClr val="FFFFFF"/>
                </a:solidFill>
                <a:latin typeface="Arial"/>
                <a:cs typeface="Arial"/>
              </a:rPr>
              <a:t> pela ambul</a:t>
            </a:r>
            <a:r>
              <a:rPr lang="pt-BR" sz="2000" dirty="0" smtClean="0">
                <a:solidFill>
                  <a:srgbClr val="FFFFFF"/>
                </a:solidFill>
                <a:latin typeface="Arial"/>
                <a:cs typeface="Arial"/>
              </a:rPr>
              <a:t>ância do Ministério da Saúde. A quem devo acionar? A União porque o Ministério da Saúde é um órgão desta entidade e o fundamento será o princípio</a:t>
            </a:r>
            <a:r>
              <a:rPr lang="pt-BR" sz="2000" dirty="0" smtClean="0">
                <a:solidFill>
                  <a:srgbClr val="FFFFFF"/>
                </a:solidFill>
                <a:latin typeface="Arial"/>
                <a:cs typeface="Arial"/>
              </a:rPr>
              <a:t> </a:t>
            </a:r>
            <a:r>
              <a:rPr lang="pt-BR" sz="2000" dirty="0">
                <a:solidFill>
                  <a:srgbClr val="FFFFFF"/>
                </a:solidFill>
                <a:latin typeface="Arial"/>
                <a:cs typeface="Arial"/>
              </a:rPr>
              <a:t>da imputação volitiva. </a:t>
            </a:r>
          </a:p>
          <a:p>
            <a:pPr marL="0" indent="0" algn="just">
              <a:buNone/>
            </a:pPr>
            <a:endParaRPr lang="pt-BR" sz="2000" dirty="0" smtClean="0">
              <a:solidFill>
                <a:srgbClr val="FFFFFF"/>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32945879"/>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315416"/>
            <a:ext cx="8568952" cy="6984776"/>
          </a:xfrm>
        </p:spPr>
        <p:txBody>
          <a:bodyPr/>
          <a:lstStyle/>
          <a:p>
            <a:pPr algn="just"/>
            <a:endParaRPr lang="pt-BR" sz="2000" dirty="0" smtClean="0">
              <a:solidFill>
                <a:srgbClr val="FFFFFF"/>
              </a:solidFill>
              <a:latin typeface="Arial"/>
              <a:cs typeface="Arial"/>
            </a:endParaRPr>
          </a:p>
          <a:p>
            <a:pPr marL="0" indent="0" algn="just">
              <a:buNone/>
            </a:pPr>
            <a:r>
              <a:rPr lang="pt-BR" sz="2000" b="1" dirty="0" smtClean="0">
                <a:solidFill>
                  <a:schemeClr val="accent2"/>
                </a:solidFill>
                <a:latin typeface="Arial"/>
                <a:cs typeface="Arial"/>
              </a:rPr>
              <a:t>Continua</a:t>
            </a:r>
            <a:r>
              <a:rPr lang="pt-BR" sz="2000" b="1" dirty="0" smtClean="0">
                <a:solidFill>
                  <a:schemeClr val="accent2"/>
                </a:solidFill>
                <a:latin typeface="Arial"/>
                <a:cs typeface="Arial"/>
              </a:rPr>
              <a:t>ção sobre o órgão público</a:t>
            </a:r>
          </a:p>
          <a:p>
            <a:pPr marL="0" indent="0" algn="just">
              <a:buNone/>
            </a:pPr>
            <a:r>
              <a:rPr lang="pt-BR" sz="2000" dirty="0" smtClean="0">
                <a:solidFill>
                  <a:srgbClr val="FFFFFF"/>
                </a:solidFill>
                <a:latin typeface="Arial"/>
                <a:cs typeface="Arial"/>
              </a:rPr>
              <a:t>a</a:t>
            </a:r>
            <a:r>
              <a:rPr lang="pt-BR" sz="2000" dirty="0">
                <a:solidFill>
                  <a:srgbClr val="FFFFFF"/>
                </a:solidFill>
                <a:latin typeface="Arial"/>
                <a:cs typeface="Arial"/>
              </a:rPr>
              <a:t>) Criação e extinção dos órgãos públicos</a:t>
            </a:r>
          </a:p>
          <a:p>
            <a:pPr marL="0" indent="0" algn="just">
              <a:buNone/>
            </a:pPr>
            <a:r>
              <a:rPr lang="pt-BR" sz="2000" dirty="0">
                <a:solidFill>
                  <a:srgbClr val="FFFFFF"/>
                </a:solidFill>
                <a:latin typeface="Arial"/>
                <a:cs typeface="Arial"/>
              </a:rPr>
              <a:t>Regra: órgão público é criado por </a:t>
            </a:r>
            <a:r>
              <a:rPr lang="pt-BR" sz="2000" dirty="0" smtClean="0">
                <a:solidFill>
                  <a:srgbClr val="FFFFFF"/>
                </a:solidFill>
                <a:latin typeface="Arial"/>
                <a:cs typeface="Arial"/>
              </a:rPr>
              <a:t>lei que, em regra, </a:t>
            </a:r>
            <a:r>
              <a:rPr lang="pt-BR" sz="2000" dirty="0" smtClean="0">
                <a:solidFill>
                  <a:srgbClr val="FFFFFF"/>
                </a:solidFill>
                <a:latin typeface="Arial"/>
                <a:cs typeface="Arial"/>
              </a:rPr>
              <a:t>é da </a:t>
            </a:r>
            <a:r>
              <a:rPr lang="pt-BR" sz="2000" dirty="0" smtClean="0">
                <a:solidFill>
                  <a:srgbClr val="FFFFFF"/>
                </a:solidFill>
                <a:latin typeface="Arial"/>
                <a:cs typeface="Arial"/>
              </a:rPr>
              <a:t>iniciativa </a:t>
            </a:r>
            <a:r>
              <a:rPr lang="pt-BR" sz="2000" dirty="0">
                <a:solidFill>
                  <a:srgbClr val="FFFFFF"/>
                </a:solidFill>
                <a:latin typeface="Arial"/>
                <a:cs typeface="Arial"/>
              </a:rPr>
              <a:t>do chefe do executivo. </a:t>
            </a:r>
            <a:r>
              <a:rPr lang="pt-BR" sz="2000" dirty="0" smtClean="0">
                <a:solidFill>
                  <a:srgbClr val="FFFFFF"/>
                </a:solidFill>
                <a:latin typeface="Arial"/>
                <a:cs typeface="Arial"/>
              </a:rPr>
              <a:t>Essa </a:t>
            </a:r>
            <a:r>
              <a:rPr lang="pt-BR" sz="2000" dirty="0">
                <a:solidFill>
                  <a:srgbClr val="FFFFFF"/>
                </a:solidFill>
                <a:latin typeface="Arial"/>
                <a:cs typeface="Arial"/>
              </a:rPr>
              <a:t>exigência de lei para criação de órgãos aparece na Constituição Federal nas seguintes passagens:</a:t>
            </a:r>
          </a:p>
          <a:p>
            <a:pPr marL="400050" lvl="1" indent="0" algn="just">
              <a:buNone/>
            </a:pPr>
            <a:r>
              <a:rPr lang="pt-BR" sz="1600" dirty="0">
                <a:solidFill>
                  <a:srgbClr val="FFFFFF"/>
                </a:solidFill>
                <a:latin typeface="Arial"/>
                <a:cs typeface="Arial"/>
              </a:rPr>
              <a:t>Art. 48. Cabe ao Congresso Nacional, com a sanção do Presidente da República, não </a:t>
            </a:r>
            <a:r>
              <a:rPr lang="pt-BR" sz="1600" dirty="0" smtClean="0">
                <a:solidFill>
                  <a:srgbClr val="FFFFFF"/>
                </a:solidFill>
                <a:latin typeface="Arial"/>
                <a:cs typeface="Arial"/>
              </a:rPr>
              <a:t>exigida </a:t>
            </a:r>
            <a:r>
              <a:rPr lang="pt-BR" sz="1600" dirty="0">
                <a:solidFill>
                  <a:srgbClr val="FFFFFF"/>
                </a:solidFill>
                <a:latin typeface="Arial"/>
                <a:cs typeface="Arial"/>
              </a:rPr>
              <a:t>esta para o especificado nos </a:t>
            </a:r>
            <a:r>
              <a:rPr lang="pt-BR" sz="1600" dirty="0" err="1">
                <a:solidFill>
                  <a:srgbClr val="FFFFFF"/>
                </a:solidFill>
                <a:latin typeface="Arial"/>
                <a:cs typeface="Arial"/>
              </a:rPr>
              <a:t>arts</a:t>
            </a:r>
            <a:r>
              <a:rPr lang="pt-BR" sz="1600" dirty="0">
                <a:solidFill>
                  <a:srgbClr val="FFFFFF"/>
                </a:solidFill>
                <a:latin typeface="Arial"/>
                <a:cs typeface="Arial"/>
              </a:rPr>
              <a:t>. 49, 51 e 52, dispor sobre todas as matérias de competência da União, especialmente sobre: XI - criação e extinção de Ministérios e órgãos da administração pública;</a:t>
            </a:r>
          </a:p>
          <a:p>
            <a:pPr marL="400050" lvl="1" indent="0" algn="just">
              <a:buNone/>
            </a:pPr>
            <a:r>
              <a:rPr lang="pt-BR" sz="1600" dirty="0">
                <a:solidFill>
                  <a:srgbClr val="FFFFFF"/>
                </a:solidFill>
                <a:latin typeface="Arial"/>
                <a:cs typeface="Arial"/>
              </a:rPr>
              <a:t>Art. 84. Compete privativamente ao Presidente da </a:t>
            </a:r>
            <a:r>
              <a:rPr lang="pt-BR" sz="1600" dirty="0" smtClean="0">
                <a:solidFill>
                  <a:srgbClr val="FFFFFF"/>
                </a:solidFill>
                <a:latin typeface="Arial"/>
                <a:cs typeface="Arial"/>
              </a:rPr>
              <a:t>República: VI </a:t>
            </a:r>
            <a:r>
              <a:rPr lang="pt-BR" sz="1600" dirty="0">
                <a:solidFill>
                  <a:srgbClr val="FFFFFF"/>
                </a:solidFill>
                <a:latin typeface="Arial"/>
                <a:cs typeface="Arial"/>
              </a:rPr>
              <a:t>- dispor, mediante decreto, sobre: </a:t>
            </a:r>
            <a:r>
              <a:rPr lang="pt-BR" sz="1600" dirty="0" smtClean="0">
                <a:solidFill>
                  <a:srgbClr val="FFFFFF"/>
                </a:solidFill>
                <a:latin typeface="Arial"/>
                <a:cs typeface="Arial"/>
              </a:rPr>
              <a:t>a</a:t>
            </a:r>
            <a:r>
              <a:rPr lang="pt-BR" sz="1600" dirty="0">
                <a:solidFill>
                  <a:srgbClr val="FFFFFF"/>
                </a:solidFill>
                <a:latin typeface="Arial"/>
                <a:cs typeface="Arial"/>
              </a:rPr>
              <a:t>) organização e funcionamento da administração federal, quando não implicar aumento de despesa nem criação ou extinção de órgãos públicos</a:t>
            </a:r>
          </a:p>
          <a:p>
            <a:pPr marL="0" indent="0" algn="just">
              <a:buNone/>
            </a:pPr>
            <a:r>
              <a:rPr lang="pt-BR" sz="2000" dirty="0" smtClean="0">
                <a:solidFill>
                  <a:srgbClr val="FFFFFF"/>
                </a:solidFill>
                <a:latin typeface="Arial"/>
                <a:cs typeface="Arial"/>
              </a:rPr>
              <a:t>O chefe </a:t>
            </a:r>
            <a:r>
              <a:rPr lang="pt-BR" sz="2000" dirty="0">
                <a:solidFill>
                  <a:srgbClr val="FFFFFF"/>
                </a:solidFill>
                <a:latin typeface="Arial"/>
                <a:cs typeface="Arial"/>
              </a:rPr>
              <a:t>do Executivo pode organizar a </a:t>
            </a:r>
            <a:r>
              <a:rPr lang="pt-BR" sz="2000" dirty="0" smtClean="0">
                <a:solidFill>
                  <a:srgbClr val="FFFFFF"/>
                </a:solidFill>
                <a:latin typeface="Arial"/>
                <a:cs typeface="Arial"/>
              </a:rPr>
              <a:t>administração por meio de decreto, mas a cria</a:t>
            </a:r>
            <a:r>
              <a:rPr lang="pt-BR" sz="2000" dirty="0" smtClean="0">
                <a:solidFill>
                  <a:srgbClr val="FFFFFF"/>
                </a:solidFill>
                <a:latin typeface="Arial"/>
                <a:cs typeface="Arial"/>
              </a:rPr>
              <a:t>ção e extinção do órgão somente por meio de lei (art. 61, §1º, e da CF).</a:t>
            </a:r>
            <a:endParaRPr lang="pt-BR" sz="2000" dirty="0">
              <a:solidFill>
                <a:srgbClr val="FFFFFF"/>
              </a:solidFill>
              <a:latin typeface="Arial"/>
              <a:cs typeface="Arial"/>
            </a:endParaRPr>
          </a:p>
          <a:p>
            <a:pPr marL="0" indent="0" algn="just">
              <a:buNone/>
            </a:pPr>
            <a:r>
              <a:rPr lang="pt-BR" sz="2000" dirty="0" smtClean="0">
                <a:solidFill>
                  <a:srgbClr val="FFFFFF"/>
                </a:solidFill>
              </a:rPr>
              <a:t>Exceções quanto a cria</a:t>
            </a:r>
            <a:r>
              <a:rPr lang="pt-BR" sz="2000" dirty="0" smtClean="0">
                <a:solidFill>
                  <a:srgbClr val="FFFFFF"/>
                </a:solidFill>
              </a:rPr>
              <a:t>ção do órgão de iniciativa privativa do chefe do Executivo</a:t>
            </a:r>
            <a:r>
              <a:rPr lang="pt-BR" sz="2000" dirty="0" smtClean="0">
                <a:solidFill>
                  <a:srgbClr val="FFFFFF"/>
                </a:solidFill>
              </a:rPr>
              <a:t>:  </a:t>
            </a:r>
          </a:p>
          <a:p>
            <a:pPr marL="0" indent="0" algn="just">
              <a:buNone/>
            </a:pPr>
            <a:r>
              <a:rPr lang="pt-BR" sz="2000" dirty="0" smtClean="0">
                <a:solidFill>
                  <a:srgbClr val="FFFFFF"/>
                </a:solidFill>
              </a:rPr>
              <a:t>1) Para </a:t>
            </a:r>
            <a:r>
              <a:rPr lang="pt-BR" sz="2000" dirty="0">
                <a:solidFill>
                  <a:srgbClr val="FFFFFF"/>
                </a:solidFill>
              </a:rPr>
              <a:t>criação de órgãos no âmbito do Poder Judiciário, a lei será de iniciativa do respectivo tribunal; </a:t>
            </a:r>
            <a:endParaRPr lang="pt-BR" sz="2000" dirty="0" smtClean="0">
              <a:solidFill>
                <a:srgbClr val="FFFFFF"/>
              </a:solidFill>
            </a:endParaRPr>
          </a:p>
          <a:p>
            <a:pPr marL="0" indent="0" algn="just">
              <a:buNone/>
            </a:pPr>
            <a:r>
              <a:rPr lang="pt-BR" sz="2000" dirty="0" smtClean="0">
                <a:solidFill>
                  <a:srgbClr val="FFFFFF"/>
                </a:solidFill>
              </a:rPr>
              <a:t>2</a:t>
            </a:r>
            <a:r>
              <a:rPr lang="pt-BR" sz="2000" dirty="0">
                <a:solidFill>
                  <a:srgbClr val="FFFFFF"/>
                </a:solidFill>
              </a:rPr>
              <a:t>) as leis que irão criar órgãos dentro do Ministério Público, a lei será de iniciativa do Procurador Geral da República (MPF) ou do Procurador de Justiça (MPE). </a:t>
            </a: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4408600"/>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315416"/>
            <a:ext cx="8568952" cy="6984776"/>
          </a:xfrm>
        </p:spPr>
        <p:txBody>
          <a:bodyPr/>
          <a:lstStyle/>
          <a:p>
            <a:pPr marL="0" indent="0" algn="just">
              <a:buNone/>
            </a:pPr>
            <a:endParaRPr lang="pt-BR" sz="2000" dirty="0" smtClean="0"/>
          </a:p>
          <a:p>
            <a:pPr marL="0" indent="0" algn="just">
              <a:buNone/>
            </a:pPr>
            <a:r>
              <a:rPr lang="pt-BR" sz="2000" dirty="0" smtClean="0">
                <a:solidFill>
                  <a:srgbClr val="FFFFFF"/>
                </a:solidFill>
                <a:latin typeface="Arial"/>
                <a:cs typeface="Arial"/>
              </a:rPr>
              <a:t>Posso </a:t>
            </a:r>
            <a:r>
              <a:rPr lang="pt-BR" sz="2000" dirty="0">
                <a:solidFill>
                  <a:srgbClr val="FFFFFF"/>
                </a:solidFill>
                <a:latin typeface="Arial"/>
                <a:cs typeface="Arial"/>
              </a:rPr>
              <a:t>criar órgão por ato administrativo no Brasil? Em regra </a:t>
            </a:r>
            <a:r>
              <a:rPr lang="pt-BR" sz="2000" dirty="0" smtClean="0">
                <a:solidFill>
                  <a:srgbClr val="FFFFFF"/>
                </a:solidFill>
                <a:latin typeface="Arial"/>
                <a:cs typeface="Arial"/>
              </a:rPr>
              <a:t>não. Exce</a:t>
            </a:r>
            <a:r>
              <a:rPr lang="pt-BR" sz="2000" dirty="0" smtClean="0">
                <a:solidFill>
                  <a:srgbClr val="FFFFFF"/>
                </a:solidFill>
                <a:latin typeface="Arial"/>
                <a:cs typeface="Arial"/>
              </a:rPr>
              <a:t>ção:</a:t>
            </a:r>
            <a:r>
              <a:rPr lang="pt-BR" sz="2000" dirty="0" smtClean="0">
                <a:solidFill>
                  <a:srgbClr val="FFFFFF"/>
                </a:solidFill>
                <a:latin typeface="Arial"/>
                <a:cs typeface="Arial"/>
              </a:rPr>
              <a:t> é </a:t>
            </a:r>
            <a:r>
              <a:rPr lang="pt-BR" sz="2000" dirty="0">
                <a:solidFill>
                  <a:srgbClr val="FFFFFF"/>
                </a:solidFill>
                <a:latin typeface="Arial"/>
                <a:cs typeface="Arial"/>
              </a:rPr>
              <a:t>possível a criação de órgãos públicos por ato administrativo no âmbito do Senado e da </a:t>
            </a:r>
            <a:r>
              <a:rPr lang="pt-BR" sz="2000" dirty="0" smtClean="0">
                <a:solidFill>
                  <a:srgbClr val="FFFFFF"/>
                </a:solidFill>
                <a:latin typeface="Arial"/>
                <a:cs typeface="Arial"/>
              </a:rPr>
              <a:t>Câmara </a:t>
            </a:r>
            <a:r>
              <a:rPr lang="pt-BR" sz="2000" dirty="0">
                <a:solidFill>
                  <a:srgbClr val="FFFFFF"/>
                </a:solidFill>
                <a:latin typeface="Arial"/>
                <a:cs typeface="Arial"/>
              </a:rPr>
              <a:t>dos Deputados, de acordo com </a:t>
            </a:r>
            <a:r>
              <a:rPr lang="pt-BR" sz="2000" dirty="0" smtClean="0">
                <a:solidFill>
                  <a:srgbClr val="FFFFFF"/>
                </a:solidFill>
                <a:latin typeface="Arial"/>
                <a:cs typeface="Arial"/>
              </a:rPr>
              <a:t>a interpreta</a:t>
            </a:r>
            <a:r>
              <a:rPr lang="pt-BR" sz="2000" dirty="0" smtClean="0">
                <a:solidFill>
                  <a:srgbClr val="FFFFFF"/>
                </a:solidFill>
                <a:latin typeface="Arial"/>
                <a:cs typeface="Arial"/>
              </a:rPr>
              <a:t>ção do art. 48, caput, XI c/c</a:t>
            </a:r>
            <a:r>
              <a:rPr lang="pt-BR" sz="2000" dirty="0" smtClean="0">
                <a:solidFill>
                  <a:srgbClr val="FFFFFF"/>
                </a:solidFill>
                <a:latin typeface="Arial"/>
                <a:cs typeface="Arial"/>
              </a:rPr>
              <a:t> 51 e 52 CF.</a:t>
            </a:r>
          </a:p>
          <a:p>
            <a:pPr marL="0" indent="0" algn="just">
              <a:buNone/>
            </a:pPr>
            <a:r>
              <a:rPr lang="pt-BR" sz="2000" dirty="0" smtClean="0">
                <a:solidFill>
                  <a:srgbClr val="FFFFFF"/>
                </a:solidFill>
                <a:latin typeface="Arial"/>
                <a:cs typeface="Arial"/>
              </a:rPr>
              <a:t>Portanto</a:t>
            </a:r>
            <a:r>
              <a:rPr lang="pt-BR" sz="2000" dirty="0">
                <a:solidFill>
                  <a:srgbClr val="FFFFFF"/>
                </a:solidFill>
                <a:latin typeface="Arial"/>
                <a:cs typeface="Arial"/>
              </a:rPr>
              <a:t>, a própria Constituição Federal por meio de uma interpretação conjugada: 48, caput, XI c/c 51 e 52, acaba por permitir a interpretação de que a criação de órgão pelo Senado ou pela </a:t>
            </a:r>
            <a:r>
              <a:rPr lang="pt-BR" sz="2000" dirty="0" smtClean="0">
                <a:solidFill>
                  <a:srgbClr val="FFFFFF"/>
                </a:solidFill>
                <a:latin typeface="Arial"/>
                <a:cs typeface="Arial"/>
              </a:rPr>
              <a:t>Câmara </a:t>
            </a:r>
            <a:r>
              <a:rPr lang="pt-BR" sz="2000" dirty="0">
                <a:solidFill>
                  <a:srgbClr val="FFFFFF"/>
                </a:solidFill>
                <a:latin typeface="Arial"/>
                <a:cs typeface="Arial"/>
              </a:rPr>
              <a:t>seria feita por ato administrativo e sem a necessidade de sanção do chefe do Executivo. </a:t>
            </a:r>
          </a:p>
          <a:p>
            <a:pPr marL="0" indent="0" algn="just">
              <a:buNone/>
            </a:pPr>
            <a:endParaRPr lang="pt-BR" sz="2000" dirty="0">
              <a:solidFill>
                <a:srgbClr val="FFFFFF"/>
              </a:solidFill>
              <a:latin typeface="Arial"/>
              <a:cs typeface="Arial"/>
            </a:endParaRPr>
          </a:p>
          <a:p>
            <a:pPr marL="0" indent="0" algn="just">
              <a:buNone/>
            </a:pPr>
            <a:r>
              <a:rPr lang="pt-BR" sz="2000" dirty="0" err="1">
                <a:solidFill>
                  <a:srgbClr val="FFFFFF"/>
                </a:solidFill>
                <a:latin typeface="Arial"/>
                <a:cs typeface="Arial"/>
              </a:rPr>
              <a:t>b</a:t>
            </a:r>
            <a:r>
              <a:rPr lang="pt-BR" sz="2000" dirty="0">
                <a:solidFill>
                  <a:srgbClr val="FFFFFF"/>
                </a:solidFill>
                <a:latin typeface="Arial"/>
                <a:cs typeface="Arial"/>
              </a:rPr>
              <a:t>) Capacidade processual</a:t>
            </a:r>
          </a:p>
          <a:p>
            <a:pPr marL="0" indent="0" algn="just">
              <a:buNone/>
            </a:pPr>
            <a:r>
              <a:rPr lang="pt-BR" sz="2000" dirty="0">
                <a:solidFill>
                  <a:srgbClr val="FFFFFF"/>
                </a:solidFill>
                <a:latin typeface="Arial"/>
                <a:cs typeface="Arial"/>
              </a:rPr>
              <a:t>Regra geral: se a premissa é que o órgão público não é pessoa, dotada de personalidade, a regra geral da capacidade é que não tem capacidade processual nem contratual. </a:t>
            </a:r>
            <a:r>
              <a:rPr lang="pt-BR" sz="2000" dirty="0">
                <a:solidFill>
                  <a:srgbClr val="FFFFFF"/>
                </a:solidFill>
                <a:latin typeface="Arial"/>
                <a:cs typeface="Arial"/>
              </a:rPr>
              <a:t>Órgão não tem legitimidade processual para responder as ações nem propor ações. </a:t>
            </a:r>
            <a:endParaRPr lang="pt-BR" sz="2000" dirty="0" smtClean="0">
              <a:solidFill>
                <a:srgbClr val="FFFFFF"/>
              </a:solidFill>
              <a:latin typeface="Arial"/>
              <a:cs typeface="Arial"/>
            </a:endParaRPr>
          </a:p>
          <a:p>
            <a:pPr marL="0" indent="0" algn="just">
              <a:buNone/>
            </a:pPr>
            <a:r>
              <a:rPr lang="pt-BR" sz="2000" dirty="0" smtClean="0">
                <a:solidFill>
                  <a:srgbClr val="FFFFFF"/>
                </a:solidFill>
                <a:latin typeface="Arial"/>
                <a:cs typeface="Arial"/>
              </a:rPr>
              <a:t>Exce</a:t>
            </a:r>
            <a:r>
              <a:rPr lang="pt-BR" sz="2000" dirty="0" smtClean="0">
                <a:solidFill>
                  <a:srgbClr val="FFFFFF"/>
                </a:solidFill>
                <a:latin typeface="Arial"/>
                <a:cs typeface="Arial"/>
              </a:rPr>
              <a:t>ções</a:t>
            </a:r>
            <a:r>
              <a:rPr lang="pt-BR" sz="2000" dirty="0" smtClean="0">
                <a:solidFill>
                  <a:srgbClr val="FFFFFF"/>
                </a:solidFill>
                <a:latin typeface="Arial"/>
                <a:cs typeface="Arial"/>
              </a:rPr>
              <a:t>: 1ª) </a:t>
            </a:r>
            <a:r>
              <a:rPr lang="pt-BR" sz="2000" dirty="0">
                <a:solidFill>
                  <a:srgbClr val="FFFFFF"/>
                </a:solidFill>
                <a:latin typeface="Arial"/>
                <a:cs typeface="Arial"/>
              </a:rPr>
              <a:t>se a ausência de capacidade processual dos órgãos públicos é dada pela lei, </a:t>
            </a:r>
            <a:r>
              <a:rPr lang="pt-BR" sz="2000" dirty="0" smtClean="0">
                <a:solidFill>
                  <a:srgbClr val="FFFFFF"/>
                </a:solidFill>
                <a:latin typeface="Arial"/>
                <a:cs typeface="Arial"/>
              </a:rPr>
              <a:t>se a lei exige que só sujeitos de direitos e obrigações apareçam em juízo, a </a:t>
            </a:r>
            <a:r>
              <a:rPr lang="pt-BR" sz="2000" dirty="0">
                <a:solidFill>
                  <a:srgbClr val="FFFFFF"/>
                </a:solidFill>
                <a:latin typeface="Arial"/>
                <a:cs typeface="Arial"/>
              </a:rPr>
              <a:t>própria lei pode trazer exceções</a:t>
            </a:r>
            <a:r>
              <a:rPr lang="pt-BR" sz="2000" dirty="0" smtClean="0">
                <a:solidFill>
                  <a:srgbClr val="FFFFFF"/>
                </a:solidFill>
                <a:latin typeface="Arial"/>
                <a:cs typeface="Arial"/>
              </a:rPr>
              <a:t>. Art</a:t>
            </a:r>
            <a:r>
              <a:rPr lang="pt-BR" sz="2000" dirty="0">
                <a:solidFill>
                  <a:srgbClr val="FFFFFF"/>
                </a:solidFill>
                <a:latin typeface="Arial"/>
                <a:cs typeface="Arial"/>
              </a:rPr>
              <a:t>. 82, III do CDC </a:t>
            </a:r>
            <a:r>
              <a:rPr lang="pt-BR" sz="2000" dirty="0" smtClean="0">
                <a:solidFill>
                  <a:srgbClr val="FFFFFF"/>
                </a:solidFill>
                <a:latin typeface="Arial"/>
                <a:cs typeface="Arial"/>
              </a:rPr>
              <a:t>(capacidade </a:t>
            </a:r>
            <a:r>
              <a:rPr lang="pt-BR" sz="2000" dirty="0">
                <a:solidFill>
                  <a:srgbClr val="FFFFFF"/>
                </a:solidFill>
                <a:latin typeface="Arial"/>
                <a:cs typeface="Arial"/>
              </a:rPr>
              <a:t>de propositura de ações por órgãos estatais que defendem </a:t>
            </a:r>
            <a:r>
              <a:rPr lang="pt-BR" sz="2000" dirty="0" smtClean="0">
                <a:solidFill>
                  <a:srgbClr val="FFFFFF"/>
                </a:solidFill>
                <a:latin typeface="Arial"/>
                <a:cs typeface="Arial"/>
              </a:rPr>
              <a:t>consumidores); MP e DP est</a:t>
            </a:r>
            <a:r>
              <a:rPr lang="pt-BR" sz="2000" dirty="0" smtClean="0">
                <a:solidFill>
                  <a:srgbClr val="FFFFFF"/>
                </a:solidFill>
                <a:latin typeface="Arial"/>
                <a:cs typeface="Arial"/>
              </a:rPr>
              <a:t>ão no rol de legitimados para ACP</a:t>
            </a:r>
            <a:r>
              <a:rPr lang="pt-BR" sz="2000" dirty="0" smtClean="0">
                <a:solidFill>
                  <a:srgbClr val="FFFFFF"/>
                </a:solidFill>
                <a:latin typeface="Arial"/>
                <a:cs typeface="Arial"/>
              </a:rPr>
              <a:t>; </a:t>
            </a: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63671760"/>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dirty="0" smtClean="0">
                <a:solidFill>
                  <a:srgbClr val="FFFFFF"/>
                </a:solidFill>
                <a:latin typeface="Arial"/>
                <a:cs typeface="Arial"/>
              </a:rPr>
              <a:t>2ª </a:t>
            </a:r>
            <a:r>
              <a:rPr lang="pt-BR" sz="2000" dirty="0">
                <a:solidFill>
                  <a:srgbClr val="FFFFFF"/>
                </a:solidFill>
                <a:latin typeface="Arial"/>
                <a:cs typeface="Arial"/>
              </a:rPr>
              <a:t>exceção) criação </a:t>
            </a:r>
            <a:r>
              <a:rPr lang="pt-BR" sz="2000" dirty="0" smtClean="0">
                <a:solidFill>
                  <a:srgbClr val="FFFFFF"/>
                </a:solidFill>
                <a:latin typeface="Arial"/>
                <a:cs typeface="Arial"/>
              </a:rPr>
              <a:t>doutrin</a:t>
            </a:r>
            <a:r>
              <a:rPr lang="pt-BR" sz="2000" dirty="0" smtClean="0">
                <a:solidFill>
                  <a:srgbClr val="FFFFFF"/>
                </a:solidFill>
                <a:latin typeface="Arial"/>
                <a:cs typeface="Arial"/>
              </a:rPr>
              <a:t>á</a:t>
            </a:r>
            <a:r>
              <a:rPr lang="pt-BR" sz="2000" dirty="0" smtClean="0">
                <a:solidFill>
                  <a:srgbClr val="FFFFFF"/>
                </a:solidFill>
                <a:latin typeface="Arial"/>
                <a:cs typeface="Arial"/>
              </a:rPr>
              <a:t>ria </a:t>
            </a:r>
            <a:r>
              <a:rPr lang="pt-BR" sz="2000" dirty="0">
                <a:solidFill>
                  <a:srgbClr val="FFFFFF"/>
                </a:solidFill>
                <a:latin typeface="Arial"/>
                <a:cs typeface="Arial"/>
              </a:rPr>
              <a:t>e jurisprudencial – mesmo sem previsão expressa, a doutrina e jurisprudência reconhecem capacidade processual de órgãos que preencherem </a:t>
            </a:r>
            <a:r>
              <a:rPr lang="pt-BR" sz="2000" dirty="0">
                <a:solidFill>
                  <a:srgbClr val="FFFFFF"/>
                </a:solidFill>
                <a:latin typeface="Arial"/>
                <a:cs typeface="Arial"/>
              </a:rPr>
              <a:t>cumulativamente dois requisitos: a) tem que ser um órgão da mais alta hierarquia </a:t>
            </a:r>
            <a:r>
              <a:rPr lang="pt-BR" sz="2000" dirty="0">
                <a:solidFill>
                  <a:srgbClr val="FFFFFF"/>
                </a:solidFill>
                <a:latin typeface="Arial"/>
                <a:cs typeface="Arial"/>
              </a:rPr>
              <a:t>administrativa; </a:t>
            </a:r>
            <a:r>
              <a:rPr lang="pt-BR" sz="2000" dirty="0" err="1">
                <a:solidFill>
                  <a:srgbClr val="FFFFFF"/>
                </a:solidFill>
                <a:latin typeface="Arial"/>
                <a:cs typeface="Arial"/>
              </a:rPr>
              <a:t>b</a:t>
            </a:r>
            <a:r>
              <a:rPr lang="pt-BR" sz="2000" dirty="0">
                <a:solidFill>
                  <a:srgbClr val="FFFFFF"/>
                </a:solidFill>
                <a:latin typeface="Arial"/>
                <a:cs typeface="Arial"/>
              </a:rPr>
              <a:t>) </a:t>
            </a:r>
            <a:r>
              <a:rPr lang="pt-BR" sz="2000" dirty="0">
                <a:solidFill>
                  <a:srgbClr val="FFFFFF"/>
                </a:solidFill>
                <a:latin typeface="Arial"/>
                <a:cs typeface="Arial"/>
              </a:rPr>
              <a:t>esses órgãos da cúpula só poderiam discutir em juízo sobre suas atividades institucionais. </a:t>
            </a:r>
            <a:r>
              <a:rPr lang="pt-BR" sz="2000" dirty="0" err="1">
                <a:solidFill>
                  <a:srgbClr val="FFFFFF"/>
                </a:solidFill>
                <a:latin typeface="Arial"/>
                <a:cs typeface="Arial"/>
              </a:rPr>
              <a:t>Ex</a:t>
            </a:r>
            <a:r>
              <a:rPr lang="pt-BR" sz="2000" dirty="0">
                <a:solidFill>
                  <a:srgbClr val="FFFFFF"/>
                </a:solidFill>
                <a:latin typeface="Arial"/>
                <a:cs typeface="Arial"/>
              </a:rPr>
              <a:t>: se a Câmara dos Vereadores está investigando por meio da CPI e conflita com o Prefeito, ele poderá propor ação em juízo ou MS por conta do entrave colocado pelo Prefeito. </a:t>
            </a:r>
          </a:p>
          <a:p>
            <a:pPr marL="0" indent="0" algn="just">
              <a:buNone/>
            </a:pPr>
            <a:endParaRPr lang="pt-BR" sz="2000" dirty="0" smtClean="0">
              <a:solidFill>
                <a:srgbClr val="FFFFFF"/>
              </a:solidFill>
              <a:latin typeface="Arial"/>
              <a:cs typeface="Arial"/>
            </a:endParaRPr>
          </a:p>
          <a:p>
            <a:pPr marL="0" indent="0" algn="just">
              <a:buNone/>
            </a:pPr>
            <a:r>
              <a:rPr lang="pt-BR" sz="2000" dirty="0" smtClean="0">
                <a:solidFill>
                  <a:srgbClr val="FFFFFF"/>
                </a:solidFill>
                <a:latin typeface="Arial"/>
                <a:cs typeface="Arial"/>
              </a:rPr>
              <a:t>Capacidade </a:t>
            </a:r>
            <a:r>
              <a:rPr lang="pt-BR" sz="2000" dirty="0">
                <a:solidFill>
                  <a:srgbClr val="FFFFFF"/>
                </a:solidFill>
                <a:latin typeface="Arial"/>
                <a:cs typeface="Arial"/>
              </a:rPr>
              <a:t>contratual</a:t>
            </a:r>
          </a:p>
          <a:p>
            <a:pPr marL="0" indent="0" algn="just">
              <a:buNone/>
            </a:pPr>
            <a:r>
              <a:rPr lang="pt-BR" sz="2000" dirty="0">
                <a:solidFill>
                  <a:srgbClr val="FFFFFF"/>
                </a:solidFill>
                <a:latin typeface="Arial"/>
                <a:cs typeface="Arial"/>
              </a:rPr>
              <a:t>Órgão não tem personalidade própria. De acordo com o CC, art. 1</a:t>
            </a:r>
            <a:r>
              <a:rPr lang="pt-BR" sz="2000" baseline="30000" dirty="0">
                <a:solidFill>
                  <a:srgbClr val="FFFFFF"/>
                </a:solidFill>
                <a:latin typeface="Arial"/>
                <a:cs typeface="Arial"/>
              </a:rPr>
              <a:t>o</a:t>
            </a:r>
            <a:r>
              <a:rPr lang="pt-BR" sz="2000" dirty="0">
                <a:solidFill>
                  <a:srgbClr val="FFFFFF"/>
                </a:solidFill>
                <a:latin typeface="Arial"/>
                <a:cs typeface="Arial"/>
              </a:rPr>
              <a:t>, só as pessoas que tem capacidade de direito pode contrair direito e obrigações. Se o órgão não tem a capacidade de direito, conclusão: órgão não tem capacidade contratual. </a:t>
            </a:r>
            <a:r>
              <a:rPr lang="pt-BR" sz="2000" dirty="0" smtClean="0">
                <a:solidFill>
                  <a:srgbClr val="FFFFFF"/>
                </a:solidFill>
                <a:latin typeface="Arial"/>
                <a:cs typeface="Arial"/>
              </a:rPr>
              <a:t>Exce</a:t>
            </a:r>
            <a:r>
              <a:rPr lang="pt-BR" sz="2000" dirty="0" smtClean="0">
                <a:solidFill>
                  <a:srgbClr val="FFFFFF"/>
                </a:solidFill>
                <a:latin typeface="Arial"/>
                <a:cs typeface="Arial"/>
              </a:rPr>
              <a:t>ção a essa regra:</a:t>
            </a:r>
            <a:r>
              <a:rPr lang="pt-BR" sz="2000" dirty="0" smtClean="0">
                <a:solidFill>
                  <a:srgbClr val="FFFFFF"/>
                </a:solidFill>
                <a:latin typeface="Arial"/>
                <a:cs typeface="Arial"/>
              </a:rPr>
              <a:t> </a:t>
            </a:r>
            <a:r>
              <a:rPr lang="pt-BR" sz="2000" dirty="0">
                <a:solidFill>
                  <a:srgbClr val="FFFFFF"/>
                </a:solidFill>
                <a:latin typeface="Arial"/>
                <a:cs typeface="Arial"/>
              </a:rPr>
              <a:t>art. 37, §8</a:t>
            </a:r>
            <a:r>
              <a:rPr lang="pt-BR" sz="2000" baseline="30000" dirty="0">
                <a:solidFill>
                  <a:srgbClr val="FFFFFF"/>
                </a:solidFill>
                <a:latin typeface="Arial"/>
                <a:cs typeface="Arial"/>
              </a:rPr>
              <a:t>o</a:t>
            </a:r>
            <a:r>
              <a:rPr lang="pt-BR" sz="2000" dirty="0">
                <a:solidFill>
                  <a:srgbClr val="FFFFFF"/>
                </a:solidFill>
                <a:latin typeface="Arial"/>
                <a:cs typeface="Arial"/>
              </a:rPr>
              <a:t> </a:t>
            </a:r>
            <a:r>
              <a:rPr lang="pt-BR" sz="2000" dirty="0" smtClean="0">
                <a:solidFill>
                  <a:srgbClr val="FFFFFF"/>
                </a:solidFill>
                <a:latin typeface="Arial"/>
                <a:cs typeface="Arial"/>
              </a:rPr>
              <a:t>da CF acabou </a:t>
            </a:r>
            <a:r>
              <a:rPr lang="pt-BR" sz="2000" dirty="0">
                <a:solidFill>
                  <a:srgbClr val="FFFFFF"/>
                </a:solidFill>
                <a:latin typeface="Arial"/>
                <a:cs typeface="Arial"/>
              </a:rPr>
              <a:t>estabelecendo a possibilidade de um órgão celebrar contrato</a:t>
            </a:r>
            <a:r>
              <a:rPr lang="pt-BR" sz="2000" dirty="0" smtClean="0">
                <a:solidFill>
                  <a:srgbClr val="FFFFFF"/>
                </a:solidFill>
                <a:latin typeface="Arial"/>
                <a:cs typeface="Arial"/>
              </a:rPr>
              <a:t>:</a:t>
            </a:r>
            <a:endParaRPr lang="pt-BR" sz="2000" dirty="0">
              <a:solidFill>
                <a:srgbClr val="FFFFFF"/>
              </a:solidFill>
              <a:latin typeface="Arial"/>
              <a:cs typeface="Arial"/>
            </a:endParaRPr>
          </a:p>
          <a:p>
            <a:pPr marL="400050" lvl="1" indent="0" algn="just">
              <a:buNone/>
            </a:pPr>
            <a:r>
              <a:rPr lang="pt-BR" sz="1600" dirty="0" smtClean="0">
                <a:solidFill>
                  <a:srgbClr val="FFFFFF"/>
                </a:solidFill>
                <a:latin typeface="Arial"/>
                <a:cs typeface="Arial"/>
              </a:rPr>
              <a:t>§ </a:t>
            </a:r>
            <a:r>
              <a:rPr lang="pt-BR" sz="1600" dirty="0">
                <a:solidFill>
                  <a:srgbClr val="FFFFFF"/>
                </a:solidFill>
                <a:latin typeface="Arial"/>
                <a:cs typeface="Arial"/>
              </a:rPr>
              <a:t>8º A autonomia gerencial, orçamentária e financeira dos órgãos e entidades da </a:t>
            </a:r>
            <a:r>
              <a:rPr lang="pt-BR" sz="1600" dirty="0" smtClean="0">
                <a:solidFill>
                  <a:srgbClr val="FFFFFF"/>
                </a:solidFill>
                <a:latin typeface="Arial"/>
                <a:cs typeface="Arial"/>
              </a:rPr>
              <a:t>administração </a:t>
            </a:r>
            <a:r>
              <a:rPr lang="pt-BR" sz="1600" dirty="0">
                <a:solidFill>
                  <a:srgbClr val="FFFFFF"/>
                </a:solidFill>
                <a:latin typeface="Arial"/>
                <a:cs typeface="Arial"/>
              </a:rPr>
              <a:t>direta e indireta poderá ser ampliada </a:t>
            </a:r>
            <a:r>
              <a:rPr lang="pt-BR" sz="1600" b="1" u="sng" dirty="0">
                <a:solidFill>
                  <a:srgbClr val="FFFFFF"/>
                </a:solidFill>
                <a:latin typeface="Arial"/>
                <a:cs typeface="Arial"/>
              </a:rPr>
              <a:t>mediante contrato</a:t>
            </a:r>
            <a:r>
              <a:rPr lang="pt-BR" sz="1600" dirty="0">
                <a:solidFill>
                  <a:srgbClr val="FFFFFF"/>
                </a:solidFill>
                <a:latin typeface="Arial"/>
                <a:cs typeface="Arial"/>
              </a:rPr>
              <a:t>, a ser firmado entre seus administradores e o poder público, que tenha por objeto a fixação de metas de desempenho para o órgão ou entidade, cabendo à lei dispor sobre: </a:t>
            </a:r>
            <a:r>
              <a:rPr lang="pt-BR" sz="1600" dirty="0" err="1">
                <a:solidFill>
                  <a:srgbClr val="FFFFFF"/>
                </a:solidFill>
                <a:latin typeface="Arial"/>
                <a:cs typeface="Arial"/>
              </a:rPr>
              <a:t>I</a:t>
            </a:r>
            <a:r>
              <a:rPr lang="pt-BR" sz="1600" dirty="0">
                <a:solidFill>
                  <a:srgbClr val="FFFFFF"/>
                </a:solidFill>
                <a:latin typeface="Arial"/>
                <a:cs typeface="Arial"/>
              </a:rPr>
              <a:t> - o prazo de duração do contrato; II - os controles e critérios de avaliação de desempenho, direitos, obrigações e responsabilidade dos dirigentes; III - a remuneração do pessoal.  </a:t>
            </a:r>
          </a:p>
          <a:p>
            <a:pPr marL="0" indent="0" algn="just">
              <a:buNone/>
            </a:pPr>
            <a:endParaRPr lang="pt-BR" sz="20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26506812"/>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1800" dirty="0" smtClean="0">
                <a:solidFill>
                  <a:srgbClr val="FFFFFF"/>
                </a:solidFill>
                <a:latin typeface="Arial"/>
                <a:cs typeface="Arial"/>
              </a:rPr>
              <a:t>Numa </a:t>
            </a:r>
            <a:r>
              <a:rPr lang="pt-BR" sz="1800" dirty="0">
                <a:solidFill>
                  <a:srgbClr val="FFFFFF"/>
                </a:solidFill>
                <a:latin typeface="Arial"/>
                <a:cs typeface="Arial"/>
              </a:rPr>
              <a:t>interpretação literal do art. 37, §8</a:t>
            </a:r>
            <a:r>
              <a:rPr lang="pt-BR" sz="1800" baseline="30000" dirty="0">
                <a:solidFill>
                  <a:srgbClr val="FFFFFF"/>
                </a:solidFill>
                <a:latin typeface="Arial"/>
                <a:cs typeface="Arial"/>
              </a:rPr>
              <a:t>o</a:t>
            </a:r>
            <a:r>
              <a:rPr lang="pt-BR" sz="1800" dirty="0">
                <a:solidFill>
                  <a:srgbClr val="FFFFFF"/>
                </a:solidFill>
                <a:latin typeface="Arial"/>
                <a:cs typeface="Arial"/>
              </a:rPr>
              <a:t> teríamos uma exceção de capacidade contratual pelo órgão – seria a possibilidade de celebrar contrato de </a:t>
            </a:r>
            <a:r>
              <a:rPr lang="pt-BR" sz="1800" dirty="0" smtClean="0">
                <a:solidFill>
                  <a:srgbClr val="FFFFFF"/>
                </a:solidFill>
                <a:latin typeface="Arial"/>
                <a:cs typeface="Arial"/>
              </a:rPr>
              <a:t>gestão (serve para ampliar a autonomia gerencial do </a:t>
            </a:r>
            <a:r>
              <a:rPr lang="pt-BR" sz="1800" dirty="0" smtClean="0">
                <a:solidFill>
                  <a:srgbClr val="FFFFFF"/>
                </a:solidFill>
                <a:latin typeface="Arial"/>
                <a:cs typeface="Arial"/>
              </a:rPr>
              <a:t>órgão público. Se for contrato de gestão com OS a contrapartida para esta é o repasse de verbas públicas, cessão de agentes públicos ou bens públicos)</a:t>
            </a:r>
            <a:r>
              <a:rPr lang="pt-BR" sz="1800" dirty="0" smtClean="0">
                <a:solidFill>
                  <a:srgbClr val="FFFFFF"/>
                </a:solidFill>
                <a:latin typeface="Arial"/>
                <a:cs typeface="Arial"/>
              </a:rPr>
              <a:t> </a:t>
            </a:r>
            <a:r>
              <a:rPr lang="pt-BR" sz="1800" dirty="0">
                <a:solidFill>
                  <a:srgbClr val="FFFFFF"/>
                </a:solidFill>
                <a:latin typeface="Arial"/>
                <a:cs typeface="Arial"/>
              </a:rPr>
              <a:t>com a sua pessoa jurídica. Crítica deste artigo: apesar do art. 37, §8</a:t>
            </a:r>
            <a:r>
              <a:rPr lang="pt-BR" sz="1800" baseline="30000" dirty="0">
                <a:solidFill>
                  <a:srgbClr val="FFFFFF"/>
                </a:solidFill>
                <a:latin typeface="Arial"/>
                <a:cs typeface="Arial"/>
              </a:rPr>
              <a:t>o</a:t>
            </a:r>
            <a:r>
              <a:rPr lang="pt-BR" sz="1800" dirty="0">
                <a:solidFill>
                  <a:srgbClr val="FFFFFF"/>
                </a:solidFill>
                <a:latin typeface="Arial"/>
                <a:cs typeface="Arial"/>
              </a:rPr>
              <a:t> falar em contrato, o órgão público não estaria celebrando um contrato a rigor – o órgão presenta a própria pessoa jurídica – princípio da imputação volitiva. Teríamos um contrato consigo mesmo. E a outra crítica é que a rigor contrato não seria. A relação é muito mais de cooperação, de soma de interesses. </a:t>
            </a:r>
            <a:endParaRPr lang="pt-BR" sz="1800" dirty="0" smtClean="0">
              <a:solidFill>
                <a:srgbClr val="FFFFFF"/>
              </a:solidFill>
              <a:latin typeface="Arial"/>
              <a:cs typeface="Arial"/>
            </a:endParaRPr>
          </a:p>
          <a:p>
            <a:pPr marL="0" indent="0" algn="just">
              <a:buNone/>
            </a:pPr>
            <a:endParaRPr lang="pt-BR" sz="1800" dirty="0" smtClean="0">
              <a:solidFill>
                <a:srgbClr val="FFFFFF"/>
              </a:solidFill>
              <a:latin typeface="Arial"/>
              <a:cs typeface="Arial"/>
            </a:endParaRPr>
          </a:p>
          <a:p>
            <a:pPr marL="0" indent="0" algn="just">
              <a:buNone/>
            </a:pPr>
            <a:r>
              <a:rPr lang="pt-BR" sz="1800" dirty="0" smtClean="0">
                <a:solidFill>
                  <a:srgbClr val="FFFFFF"/>
                </a:solidFill>
                <a:latin typeface="Arial"/>
                <a:cs typeface="Arial"/>
              </a:rPr>
              <a:t>Classifica</a:t>
            </a:r>
            <a:r>
              <a:rPr lang="pt-BR" sz="1800" dirty="0" smtClean="0">
                <a:solidFill>
                  <a:srgbClr val="FFFFFF"/>
                </a:solidFill>
                <a:latin typeface="Arial"/>
                <a:cs typeface="Arial"/>
              </a:rPr>
              <a:t>ção dada por Hely Lopes Meirelles:</a:t>
            </a:r>
            <a:endParaRPr lang="pt-BR" sz="1800" dirty="0">
              <a:solidFill>
                <a:srgbClr val="FFFFFF"/>
              </a:solidFill>
              <a:latin typeface="Arial"/>
              <a:cs typeface="Arial"/>
            </a:endParaRPr>
          </a:p>
          <a:p>
            <a:pPr algn="just"/>
            <a:r>
              <a:rPr lang="pt-BR" sz="1800" dirty="0" smtClean="0">
                <a:solidFill>
                  <a:srgbClr val="FFFFFF"/>
                </a:solidFill>
              </a:rPr>
              <a:t>Órgão </a:t>
            </a:r>
            <a:r>
              <a:rPr lang="pt-BR" sz="1800" dirty="0">
                <a:solidFill>
                  <a:srgbClr val="FFFFFF"/>
                </a:solidFill>
              </a:rPr>
              <a:t>independente – seriam os órgãos da cúpula administrativa e tem plena independência. </a:t>
            </a:r>
            <a:r>
              <a:rPr lang="pt-BR" sz="1800" dirty="0" err="1">
                <a:solidFill>
                  <a:srgbClr val="FFFFFF"/>
                </a:solidFill>
              </a:rPr>
              <a:t>Ex</a:t>
            </a:r>
            <a:r>
              <a:rPr lang="pt-BR" sz="1800" dirty="0">
                <a:solidFill>
                  <a:srgbClr val="FFFFFF"/>
                </a:solidFill>
              </a:rPr>
              <a:t>: chefias do Executivo (presidência da República), casas legislativas, </a:t>
            </a:r>
            <a:r>
              <a:rPr lang="pt-BR" sz="1800" dirty="0" smtClean="0">
                <a:solidFill>
                  <a:srgbClr val="FFFFFF"/>
                </a:solidFill>
              </a:rPr>
              <a:t>Câmara </a:t>
            </a:r>
            <a:r>
              <a:rPr lang="pt-BR" sz="1800" dirty="0">
                <a:solidFill>
                  <a:srgbClr val="FFFFFF"/>
                </a:solidFill>
              </a:rPr>
              <a:t>de Deputados.</a:t>
            </a:r>
          </a:p>
          <a:p>
            <a:pPr algn="just"/>
            <a:r>
              <a:rPr lang="pt-BR" sz="1800" dirty="0">
                <a:solidFill>
                  <a:srgbClr val="FFFFFF"/>
                </a:solidFill>
              </a:rPr>
              <a:t>Órgão autônomo – órgão que tem autonomia para decidir, fazer planejamento, tem autonomia administrativa e financeira. Mas está subordinado ao órgão independente. </a:t>
            </a:r>
            <a:r>
              <a:rPr lang="pt-BR" sz="1800" dirty="0" err="1">
                <a:solidFill>
                  <a:srgbClr val="FFFFFF"/>
                </a:solidFill>
              </a:rPr>
              <a:t>Ex</a:t>
            </a:r>
            <a:r>
              <a:rPr lang="pt-BR" sz="1800" dirty="0">
                <a:solidFill>
                  <a:srgbClr val="FFFFFF"/>
                </a:solidFill>
              </a:rPr>
              <a:t>: abaixo da presidência da república tem os ministérios que são órgãos autônomos</a:t>
            </a:r>
          </a:p>
          <a:p>
            <a:pPr algn="just"/>
            <a:r>
              <a:rPr lang="pt-BR" sz="1800" dirty="0">
                <a:solidFill>
                  <a:srgbClr val="FFFFFF"/>
                </a:solidFill>
              </a:rPr>
              <a:t>Órgãos superiores – não possuem autonomia administrativa e financeira, mas tem alguma capacidade de decidir. </a:t>
            </a:r>
          </a:p>
          <a:p>
            <a:pPr algn="just"/>
            <a:r>
              <a:rPr lang="pt-BR" sz="1800" dirty="0">
                <a:solidFill>
                  <a:srgbClr val="FFFFFF"/>
                </a:solidFill>
              </a:rPr>
              <a:t>Órgãos subalternos – não tem capacidade de decidir e estão abaixo dos demais órgãos. </a:t>
            </a:r>
            <a:r>
              <a:rPr lang="pt-BR" sz="1800" dirty="0" err="1">
                <a:solidFill>
                  <a:srgbClr val="FFFFFF"/>
                </a:solidFill>
              </a:rPr>
              <a:t>Ex</a:t>
            </a:r>
            <a:r>
              <a:rPr lang="pt-BR" sz="1800" dirty="0">
                <a:solidFill>
                  <a:srgbClr val="FFFFFF"/>
                </a:solidFill>
              </a:rPr>
              <a:t>: portarias, </a:t>
            </a:r>
            <a:r>
              <a:rPr lang="pt-BR" sz="1800" dirty="0" err="1">
                <a:solidFill>
                  <a:srgbClr val="FFFFFF"/>
                </a:solidFill>
              </a:rPr>
              <a:t>almoxerifados</a:t>
            </a:r>
            <a:r>
              <a:rPr lang="pt-BR" sz="1800" dirty="0">
                <a:solidFill>
                  <a:srgbClr val="FFFFFF"/>
                </a:solidFill>
              </a:rPr>
              <a:t>. </a:t>
            </a:r>
          </a:p>
          <a:p>
            <a:pPr marL="0" indent="0" algn="just">
              <a:buNone/>
            </a:pPr>
            <a:endParaRPr lang="pt-BR" sz="20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07647887"/>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b="1" dirty="0" smtClean="0">
                <a:solidFill>
                  <a:schemeClr val="accent2"/>
                </a:solidFill>
              </a:rPr>
              <a:t>Administra</a:t>
            </a:r>
            <a:r>
              <a:rPr lang="pt-BR" sz="2000" b="1" dirty="0" smtClean="0">
                <a:solidFill>
                  <a:schemeClr val="accent2"/>
                </a:solidFill>
              </a:rPr>
              <a:t>ção Indireta</a:t>
            </a:r>
          </a:p>
          <a:p>
            <a:pPr marL="0" indent="0" algn="just">
              <a:buNone/>
            </a:pPr>
            <a:endParaRPr lang="pt-BR" sz="2000" dirty="0" smtClean="0">
              <a:solidFill>
                <a:schemeClr val="bg1"/>
              </a:solidFill>
            </a:endParaRPr>
          </a:p>
          <a:p>
            <a:pPr marL="0" indent="0" algn="just">
              <a:buNone/>
            </a:pPr>
            <a:r>
              <a:rPr lang="pt-BR" sz="2000" dirty="0" smtClean="0">
                <a:solidFill>
                  <a:srgbClr val="FFFFFF"/>
                </a:solidFill>
              </a:rPr>
              <a:t>O ente </a:t>
            </a:r>
            <a:r>
              <a:rPr lang="pt-BR" sz="2000" dirty="0">
                <a:solidFill>
                  <a:srgbClr val="FFFFFF"/>
                </a:solidFill>
              </a:rPr>
              <a:t>federado pode criar via descentralização legal pessoas jurídicas de direito público ou de direito privado, que vão prestar atividades. </a:t>
            </a:r>
            <a:r>
              <a:rPr lang="pt-BR" sz="2000" dirty="0" smtClean="0">
                <a:solidFill>
                  <a:srgbClr val="FFFFFF"/>
                </a:solidFill>
              </a:rPr>
              <a:t>Rol tradicional de entidades se encontra no art. </a:t>
            </a:r>
            <a:r>
              <a:rPr lang="pt-BR" sz="2000" dirty="0">
                <a:solidFill>
                  <a:srgbClr val="FFFFFF"/>
                </a:solidFill>
              </a:rPr>
              <a:t>37, XIX da </a:t>
            </a:r>
            <a:r>
              <a:rPr lang="pt-BR" sz="2000" dirty="0" smtClean="0">
                <a:solidFill>
                  <a:srgbClr val="FFFFFF"/>
                </a:solidFill>
              </a:rPr>
              <a:t>CF:</a:t>
            </a:r>
          </a:p>
          <a:p>
            <a:pPr marL="400050" lvl="1" indent="0" algn="just">
              <a:buNone/>
            </a:pPr>
            <a:r>
              <a:rPr lang="pt-BR" sz="1600" dirty="0" smtClean="0">
                <a:solidFill>
                  <a:srgbClr val="FFFFFF"/>
                </a:solidFill>
              </a:rPr>
              <a:t>XIX </a:t>
            </a:r>
            <a:r>
              <a:rPr lang="pt-BR" sz="1600" dirty="0">
                <a:solidFill>
                  <a:srgbClr val="FFFFFF"/>
                </a:solidFill>
              </a:rPr>
              <a:t>- somente por lei específica poderá ser criada autarquia e autorizada a instituição de empresa pública, de sociedade de economia mista e de fundação, cabendo à lei complementar, neste último caso, definir as áreas de sua atuação; </a:t>
            </a:r>
          </a:p>
          <a:p>
            <a:pPr marL="0" indent="0" algn="just">
              <a:buNone/>
            </a:pPr>
            <a:endParaRPr lang="pt-BR" sz="2000" dirty="0" smtClean="0">
              <a:solidFill>
                <a:srgbClr val="FFFFFF"/>
              </a:solidFill>
            </a:endParaRPr>
          </a:p>
          <a:p>
            <a:pPr marL="0" indent="0" algn="just">
              <a:buNone/>
            </a:pPr>
            <a:r>
              <a:rPr lang="pt-BR" sz="2000" dirty="0">
                <a:solidFill>
                  <a:schemeClr val="accent2"/>
                </a:solidFill>
              </a:rPr>
              <a:t>Autarquias</a:t>
            </a:r>
          </a:p>
          <a:p>
            <a:pPr marL="0" indent="0" algn="just">
              <a:buNone/>
            </a:pPr>
            <a:r>
              <a:rPr lang="pt-BR" sz="2000" u="sng" dirty="0">
                <a:solidFill>
                  <a:srgbClr val="FFFFFF"/>
                </a:solidFill>
              </a:rPr>
              <a:t>Conceito</a:t>
            </a:r>
            <a:r>
              <a:rPr lang="pt-BR" sz="2000" dirty="0">
                <a:solidFill>
                  <a:srgbClr val="FFFFFF"/>
                </a:solidFill>
              </a:rPr>
              <a:t>: Autarquia é uma pessoa jurídica de direito público criada por lei e integrante da </a:t>
            </a:r>
            <a:r>
              <a:rPr lang="pt-BR" sz="2000" dirty="0" smtClean="0">
                <a:solidFill>
                  <a:srgbClr val="FFFFFF"/>
                </a:solidFill>
              </a:rPr>
              <a:t>Administra</a:t>
            </a:r>
            <a:r>
              <a:rPr lang="pt-BR" sz="2000" dirty="0" smtClean="0">
                <a:solidFill>
                  <a:srgbClr val="FFFFFF"/>
                </a:solidFill>
              </a:rPr>
              <a:t>ção</a:t>
            </a:r>
            <a:r>
              <a:rPr lang="pt-BR" sz="2000" dirty="0" smtClean="0">
                <a:solidFill>
                  <a:srgbClr val="FFFFFF"/>
                </a:solidFill>
              </a:rPr>
              <a:t> P</a:t>
            </a:r>
            <a:r>
              <a:rPr lang="pt-BR" sz="2000" dirty="0" smtClean="0">
                <a:solidFill>
                  <a:srgbClr val="FFFFFF"/>
                </a:solidFill>
              </a:rPr>
              <a:t>ública</a:t>
            </a:r>
            <a:r>
              <a:rPr lang="pt-BR" sz="2000" dirty="0" smtClean="0">
                <a:solidFill>
                  <a:srgbClr val="FFFFFF"/>
                </a:solidFill>
              </a:rPr>
              <a:t> </a:t>
            </a:r>
            <a:r>
              <a:rPr lang="pt-BR" sz="2000" dirty="0">
                <a:solidFill>
                  <a:srgbClr val="FFFFFF"/>
                </a:solidFill>
              </a:rPr>
              <a:t>Indireta que vai prestar atividades típicas de Estado.</a:t>
            </a:r>
          </a:p>
          <a:p>
            <a:pPr marL="0" indent="0" algn="just">
              <a:buNone/>
            </a:pPr>
            <a:endParaRPr lang="pt-BR" sz="2000" dirty="0">
              <a:solidFill>
                <a:srgbClr val="FFFFFF"/>
              </a:solidFill>
            </a:endParaRPr>
          </a:p>
          <a:p>
            <a:pPr marL="0" indent="0" algn="just">
              <a:buNone/>
            </a:pPr>
            <a:r>
              <a:rPr lang="pt-BR" sz="2000" dirty="0" smtClean="0">
                <a:solidFill>
                  <a:srgbClr val="FFFFFF"/>
                </a:solidFill>
              </a:rPr>
              <a:t>Exemplos </a:t>
            </a:r>
            <a:r>
              <a:rPr lang="pt-BR" sz="2000" dirty="0">
                <a:solidFill>
                  <a:srgbClr val="FFFFFF"/>
                </a:solidFill>
              </a:rPr>
              <a:t>de autarquias: em âmbito federal </a:t>
            </a:r>
            <a:r>
              <a:rPr lang="pt-BR" sz="2000" dirty="0" smtClean="0">
                <a:solidFill>
                  <a:srgbClr val="FFFFFF"/>
                </a:solidFill>
              </a:rPr>
              <a:t>INSS</a:t>
            </a:r>
            <a:r>
              <a:rPr lang="pt-BR" sz="2000" dirty="0">
                <a:solidFill>
                  <a:srgbClr val="FFFFFF"/>
                </a:solidFill>
              </a:rPr>
              <a:t>, </a:t>
            </a:r>
            <a:r>
              <a:rPr lang="pt-BR" sz="2000" dirty="0" smtClean="0">
                <a:solidFill>
                  <a:srgbClr val="FFFFFF"/>
                </a:solidFill>
              </a:rPr>
              <a:t>IBAMA, </a:t>
            </a:r>
            <a:r>
              <a:rPr lang="pt-BR" sz="2000" dirty="0">
                <a:solidFill>
                  <a:srgbClr val="FFFFFF"/>
                </a:solidFill>
              </a:rPr>
              <a:t>agencias reguladoras (ANTT, ANEEL). </a:t>
            </a:r>
          </a:p>
          <a:p>
            <a:pPr marL="0" indent="0" algn="just">
              <a:buNone/>
            </a:pPr>
            <a:r>
              <a:rPr lang="pt-BR" sz="2000" dirty="0">
                <a:solidFill>
                  <a:srgbClr val="FFFFFF"/>
                </a:solidFill>
              </a:rPr>
              <a:t> </a:t>
            </a:r>
          </a:p>
          <a:p>
            <a:pPr marL="0" indent="0" algn="just">
              <a:buNone/>
            </a:pPr>
            <a:r>
              <a:rPr lang="pt-BR" sz="2000" dirty="0" smtClean="0">
                <a:solidFill>
                  <a:srgbClr val="FFFFFF"/>
                </a:solidFill>
              </a:rPr>
              <a:t>Criação: pessoa jur</a:t>
            </a:r>
            <a:r>
              <a:rPr lang="pt-BR" sz="2000" dirty="0" smtClean="0">
                <a:solidFill>
                  <a:srgbClr val="FFFFFF"/>
                </a:solidFill>
              </a:rPr>
              <a:t>ídica de direito público criada por</a:t>
            </a:r>
            <a:r>
              <a:rPr lang="pt-BR" sz="2000" dirty="0" smtClean="0">
                <a:solidFill>
                  <a:srgbClr val="FFFFFF"/>
                </a:solidFill>
              </a:rPr>
              <a:t> lei espec</a:t>
            </a:r>
            <a:r>
              <a:rPr lang="pt-BR" sz="2000" dirty="0" smtClean="0">
                <a:solidFill>
                  <a:srgbClr val="FFFFFF"/>
                </a:solidFill>
              </a:rPr>
              <a:t>ífica de iniciativa do chefe do Executivo do respectivo ente federado. Previsão no art. 37, XIX da CF. </a:t>
            </a: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75177122"/>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u="sng" dirty="0">
                <a:solidFill>
                  <a:schemeClr val="bg1"/>
                </a:solidFill>
              </a:rPr>
              <a:t>Objeto</a:t>
            </a:r>
            <a:r>
              <a:rPr lang="pt-BR" sz="2000" dirty="0">
                <a:solidFill>
                  <a:schemeClr val="bg1"/>
                </a:solidFill>
              </a:rPr>
              <a:t>: a autarquia é uma pessoa de direito público que vai prestar </a:t>
            </a:r>
            <a:r>
              <a:rPr lang="pt-BR" sz="2000" u="sng" dirty="0">
                <a:solidFill>
                  <a:schemeClr val="bg1"/>
                </a:solidFill>
              </a:rPr>
              <a:t>atividade típica de Estado</a:t>
            </a:r>
            <a:r>
              <a:rPr lang="pt-BR" sz="2000" dirty="0">
                <a:solidFill>
                  <a:schemeClr val="bg1"/>
                </a:solidFill>
              </a:rPr>
              <a:t>. </a:t>
            </a:r>
            <a:r>
              <a:rPr lang="pt-BR" sz="2000" dirty="0" smtClean="0">
                <a:solidFill>
                  <a:schemeClr val="bg1"/>
                </a:solidFill>
              </a:rPr>
              <a:t>O que </a:t>
            </a:r>
            <a:r>
              <a:rPr lang="pt-BR" sz="2000" dirty="0" smtClean="0">
                <a:solidFill>
                  <a:schemeClr val="bg1"/>
                </a:solidFill>
              </a:rPr>
              <a:t>é atividade típica do Estado? Conceito jurídico indeterminado. Atividades tradicionalmente típicas de Estado são poder de polícia, serviços públicos. Por outro lado, atividades não típicas de Estado são as atividades econômicas salvo algumas exceções. </a:t>
            </a:r>
          </a:p>
          <a:p>
            <a:pPr marL="0" indent="0" algn="just">
              <a:buNone/>
            </a:pPr>
            <a:endParaRPr lang="pt-BR" sz="2000" dirty="0">
              <a:solidFill>
                <a:schemeClr val="bg1"/>
              </a:solidFill>
            </a:endParaRPr>
          </a:p>
          <a:p>
            <a:pPr marL="0" indent="0" algn="just">
              <a:buNone/>
            </a:pPr>
            <a:r>
              <a:rPr lang="pt-BR" sz="2000" u="sng" dirty="0">
                <a:solidFill>
                  <a:schemeClr val="bg1"/>
                </a:solidFill>
              </a:rPr>
              <a:t>Regime de pessoal</a:t>
            </a:r>
            <a:r>
              <a:rPr lang="pt-BR" sz="2000" dirty="0">
                <a:solidFill>
                  <a:schemeClr val="bg1"/>
                </a:solidFill>
              </a:rPr>
              <a:t>: hoje o regime de pessoal as autarquias é o regime estatutário</a:t>
            </a:r>
            <a:r>
              <a:rPr lang="pt-BR" sz="2000" dirty="0">
                <a:solidFill>
                  <a:schemeClr val="bg1"/>
                </a:solidFill>
              </a:rPr>
              <a:t> </a:t>
            </a:r>
            <a:endParaRPr lang="pt-BR" sz="2000" dirty="0" smtClean="0">
              <a:solidFill>
                <a:schemeClr val="bg1"/>
              </a:solidFill>
            </a:endParaRPr>
          </a:p>
          <a:p>
            <a:pPr marL="0" indent="0" algn="just">
              <a:buNone/>
            </a:pPr>
            <a:endParaRPr lang="pt-BR" sz="2000" dirty="0" smtClean="0">
              <a:solidFill>
                <a:srgbClr val="FFFFFF"/>
              </a:solidFill>
            </a:endParaRPr>
          </a:p>
          <a:p>
            <a:pPr marL="0" indent="0" algn="just">
              <a:buNone/>
            </a:pPr>
            <a:r>
              <a:rPr lang="pt-BR" sz="2000" dirty="0" err="1" smtClean="0">
                <a:solidFill>
                  <a:srgbClr val="FFFFFF"/>
                </a:solidFill>
              </a:rPr>
              <a:t>Obs</a:t>
            </a:r>
            <a:r>
              <a:rPr lang="pt-BR" sz="2000" dirty="0" smtClean="0">
                <a:solidFill>
                  <a:srgbClr val="FFFFFF"/>
                </a:solidFill>
              </a:rPr>
              <a:t>: </a:t>
            </a:r>
            <a:r>
              <a:rPr lang="pt-BR" sz="2000" dirty="0" smtClean="0">
                <a:solidFill>
                  <a:srgbClr val="FFFFFF"/>
                </a:solidFill>
              </a:rPr>
              <a:t>Evolução </a:t>
            </a:r>
            <a:r>
              <a:rPr lang="pt-BR" sz="2000" dirty="0">
                <a:solidFill>
                  <a:srgbClr val="FFFFFF"/>
                </a:solidFill>
              </a:rPr>
              <a:t>história do regime estatutário</a:t>
            </a:r>
          </a:p>
          <a:p>
            <a:pPr algn="just"/>
            <a:r>
              <a:rPr lang="pt-BR" sz="2000" dirty="0">
                <a:solidFill>
                  <a:srgbClr val="FFFFFF"/>
                </a:solidFill>
              </a:rPr>
              <a:t>1988 – promulgação da CF que estabelecia na redação originária </a:t>
            </a:r>
            <a:r>
              <a:rPr lang="pt-BR" sz="2000" dirty="0" smtClean="0">
                <a:solidFill>
                  <a:srgbClr val="FFFFFF"/>
                </a:solidFill>
              </a:rPr>
              <a:t>um </a:t>
            </a:r>
            <a:r>
              <a:rPr lang="pt-BR" sz="2000" dirty="0">
                <a:solidFill>
                  <a:srgbClr val="FFFFFF"/>
                </a:solidFill>
              </a:rPr>
              <a:t>regime único de servidor para as pessoas jurídicas de direito </a:t>
            </a:r>
            <a:r>
              <a:rPr lang="pt-BR" sz="2000" dirty="0" smtClean="0">
                <a:solidFill>
                  <a:srgbClr val="FFFFFF"/>
                </a:solidFill>
              </a:rPr>
              <a:t>público. Mas qual seria esse regime? A </a:t>
            </a:r>
            <a:r>
              <a:rPr lang="pt-BR" sz="2000" dirty="0">
                <a:solidFill>
                  <a:srgbClr val="FFFFFF"/>
                </a:solidFill>
              </a:rPr>
              <a:t>CF não deixou </a:t>
            </a:r>
            <a:r>
              <a:rPr lang="pt-BR" sz="2000" dirty="0" smtClean="0">
                <a:solidFill>
                  <a:srgbClr val="FFFFFF"/>
                </a:solidFill>
              </a:rPr>
              <a:t>claro. Pela </a:t>
            </a:r>
            <a:r>
              <a:rPr lang="pt-BR" sz="2000" dirty="0">
                <a:solidFill>
                  <a:srgbClr val="FFFFFF"/>
                </a:solidFill>
              </a:rPr>
              <a:t>relevância das atividades e pela exigência constitucional da criação do RJU, deveria ser uma regime diferente da iniciativa privada, ou seja, que não fosse CLT. E se entendia que era o regime estatutário</a:t>
            </a:r>
            <a:r>
              <a:rPr lang="pt-BR" sz="2000" dirty="0" smtClean="0">
                <a:solidFill>
                  <a:srgbClr val="FFFFFF"/>
                </a:solidFill>
              </a:rPr>
              <a:t>.</a:t>
            </a:r>
          </a:p>
          <a:p>
            <a:pPr marL="0" indent="0" algn="just">
              <a:buNone/>
            </a:pPr>
            <a:endParaRPr lang="pt-BR" sz="2000" dirty="0">
              <a:solidFill>
                <a:srgbClr val="FFFFFF"/>
              </a:solidFill>
            </a:endParaRPr>
          </a:p>
          <a:p>
            <a:pPr algn="just"/>
            <a:r>
              <a:rPr lang="pt-BR" sz="2000" dirty="0">
                <a:solidFill>
                  <a:srgbClr val="FFFFFF"/>
                </a:solidFill>
              </a:rPr>
              <a:t>1990 – veio a lei federal 8112/90 que trata dos servidores federais e trouxe o RJU estatutário </a:t>
            </a:r>
            <a:r>
              <a:rPr lang="pt-BR" sz="2000" dirty="0" smtClean="0">
                <a:solidFill>
                  <a:srgbClr val="FFFFFF"/>
                </a:solidFill>
              </a:rPr>
              <a:t>expressamente</a:t>
            </a: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01362703"/>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algn="just"/>
            <a:r>
              <a:rPr lang="pt-BR" sz="2000" dirty="0">
                <a:solidFill>
                  <a:srgbClr val="FFFFFF"/>
                </a:solidFill>
              </a:rPr>
              <a:t>1998 – a emenda constitucional 19/98 trouxe a reforma administrativa , suprimindo do art. 39 da CF a expressão “regime único”. Opção livre do legislador quanto a criação de um regime estatutário e/ou regime celetista para os servidores.</a:t>
            </a:r>
          </a:p>
          <a:p>
            <a:pPr algn="just"/>
            <a:endParaRPr lang="pt-BR" sz="2000" dirty="0" smtClean="0"/>
          </a:p>
          <a:p>
            <a:pPr algn="just"/>
            <a:r>
              <a:rPr lang="pt-BR" sz="2000" dirty="0" smtClean="0">
                <a:solidFill>
                  <a:srgbClr val="FFFFFF"/>
                </a:solidFill>
              </a:rPr>
              <a:t>Terceiro </a:t>
            </a:r>
            <a:r>
              <a:rPr lang="pt-BR" sz="2000" dirty="0">
                <a:solidFill>
                  <a:srgbClr val="FFFFFF"/>
                </a:solidFill>
              </a:rPr>
              <a:t>momento </a:t>
            </a:r>
            <a:r>
              <a:rPr lang="pt-BR" sz="2000" dirty="0" smtClean="0">
                <a:solidFill>
                  <a:srgbClr val="FFFFFF"/>
                </a:solidFill>
              </a:rPr>
              <a:t>– Informativo </a:t>
            </a:r>
            <a:r>
              <a:rPr lang="pt-BR" sz="2000" dirty="0">
                <a:solidFill>
                  <a:srgbClr val="FFFFFF"/>
                </a:solidFill>
              </a:rPr>
              <a:t>474 do STF </a:t>
            </a:r>
            <a:r>
              <a:rPr lang="pt-BR" sz="2000" dirty="0" smtClean="0">
                <a:solidFill>
                  <a:srgbClr val="FFFFFF"/>
                </a:solidFill>
              </a:rPr>
              <a:t>– decis</a:t>
            </a:r>
            <a:r>
              <a:rPr lang="pt-BR" sz="2000" dirty="0" smtClean="0">
                <a:solidFill>
                  <a:srgbClr val="FFFFFF"/>
                </a:solidFill>
              </a:rPr>
              <a:t>ã</a:t>
            </a:r>
            <a:r>
              <a:rPr lang="pt-BR" sz="2000" dirty="0" smtClean="0">
                <a:solidFill>
                  <a:srgbClr val="FFFFFF"/>
                </a:solidFill>
              </a:rPr>
              <a:t>o </a:t>
            </a:r>
            <a:r>
              <a:rPr lang="pt-BR" sz="2000" dirty="0">
                <a:solidFill>
                  <a:srgbClr val="FFFFFF"/>
                </a:solidFill>
              </a:rPr>
              <a:t>liminar </a:t>
            </a:r>
            <a:r>
              <a:rPr lang="pt-BR" sz="2000" dirty="0" smtClean="0">
                <a:solidFill>
                  <a:srgbClr val="FFFFFF"/>
                </a:solidFill>
              </a:rPr>
              <a:t>deferida </a:t>
            </a:r>
            <a:r>
              <a:rPr lang="pt-BR" sz="2000" dirty="0">
                <a:solidFill>
                  <a:srgbClr val="FFFFFF"/>
                </a:solidFill>
              </a:rPr>
              <a:t>na ADI 2135</a:t>
            </a:r>
            <a:r>
              <a:rPr lang="pt-BR" sz="2000" dirty="0" smtClean="0">
                <a:solidFill>
                  <a:srgbClr val="FFFFFF"/>
                </a:solidFill>
              </a:rPr>
              <a:t>. </a:t>
            </a:r>
            <a:r>
              <a:rPr lang="pt-BR" sz="2000" dirty="0">
                <a:solidFill>
                  <a:srgbClr val="FFFFFF"/>
                </a:solidFill>
              </a:rPr>
              <a:t>ADI questionava a constitucionalidade da emenda 19/98 que alterou a redação sobre RJU. E o STF concedeu </a:t>
            </a:r>
            <a:r>
              <a:rPr lang="pt-BR" sz="2000" dirty="0" smtClean="0">
                <a:solidFill>
                  <a:srgbClr val="FFFFFF"/>
                </a:solidFill>
              </a:rPr>
              <a:t>liminar, declarando inconstitucional </a:t>
            </a:r>
            <a:r>
              <a:rPr lang="pt-BR" sz="2000" dirty="0">
                <a:solidFill>
                  <a:srgbClr val="FFFFFF"/>
                </a:solidFill>
              </a:rPr>
              <a:t>a alteração que a emenda 19 promoveu no art. 39 da CF. </a:t>
            </a:r>
            <a:r>
              <a:rPr lang="pt-BR" sz="2000" dirty="0" smtClean="0">
                <a:solidFill>
                  <a:srgbClr val="FFFFFF"/>
                </a:solidFill>
              </a:rPr>
              <a:t>A </a:t>
            </a:r>
            <a:r>
              <a:rPr lang="pt-BR" sz="2000" dirty="0">
                <a:solidFill>
                  <a:srgbClr val="FFFFFF"/>
                </a:solidFill>
              </a:rPr>
              <a:t>liminar foi </a:t>
            </a:r>
            <a:r>
              <a:rPr lang="pt-BR" sz="2000" dirty="0" smtClean="0">
                <a:solidFill>
                  <a:srgbClr val="FFFFFF"/>
                </a:solidFill>
              </a:rPr>
              <a:t>dada por </a:t>
            </a:r>
            <a:r>
              <a:rPr lang="pt-BR" sz="2000" dirty="0">
                <a:solidFill>
                  <a:srgbClr val="FFFFFF"/>
                </a:solidFill>
              </a:rPr>
              <a:t>uma questão formal. Se entendeu que na época da votação da PEC, houve uma </a:t>
            </a:r>
            <a:r>
              <a:rPr lang="pt-BR" sz="2000" dirty="0" smtClean="0">
                <a:solidFill>
                  <a:srgbClr val="FFFFFF"/>
                </a:solidFill>
              </a:rPr>
              <a:t>alteração feita </a:t>
            </a:r>
            <a:r>
              <a:rPr lang="pt-BR" sz="2000" dirty="0">
                <a:solidFill>
                  <a:srgbClr val="FFFFFF"/>
                </a:solidFill>
              </a:rPr>
              <a:t>na casa </a:t>
            </a:r>
            <a:r>
              <a:rPr lang="pt-BR" sz="2000" dirty="0" smtClean="0">
                <a:solidFill>
                  <a:srgbClr val="FFFFFF"/>
                </a:solidFill>
              </a:rPr>
              <a:t>legislativa que não </a:t>
            </a:r>
            <a:r>
              <a:rPr lang="pt-BR" sz="2000" dirty="0">
                <a:solidFill>
                  <a:srgbClr val="FFFFFF"/>
                </a:solidFill>
              </a:rPr>
              <a:t>foi apreciada pela outra casa legislativa</a:t>
            </a:r>
            <a:r>
              <a:rPr lang="pt-BR" sz="2000" dirty="0" smtClean="0">
                <a:solidFill>
                  <a:srgbClr val="FFFFFF"/>
                </a:solidFill>
              </a:rPr>
              <a:t>. </a:t>
            </a:r>
          </a:p>
          <a:p>
            <a:pPr algn="just"/>
            <a:endParaRPr lang="pt-BR" sz="2000" dirty="0">
              <a:solidFill>
                <a:srgbClr val="FFFFFF"/>
              </a:solidFill>
            </a:endParaRPr>
          </a:p>
          <a:p>
            <a:pPr marL="0" indent="0" algn="just">
              <a:buNone/>
            </a:pPr>
            <a:r>
              <a:rPr lang="pt-BR" sz="2000" dirty="0" err="1" smtClean="0">
                <a:solidFill>
                  <a:srgbClr val="FFFFFF"/>
                </a:solidFill>
              </a:rPr>
              <a:t>Obs</a:t>
            </a:r>
            <a:r>
              <a:rPr lang="pt-BR" sz="2000" dirty="0" smtClean="0">
                <a:solidFill>
                  <a:srgbClr val="FFFFFF"/>
                </a:solidFill>
              </a:rPr>
              <a:t>: 1) liminar em ADI tem efeito </a:t>
            </a:r>
            <a:r>
              <a:rPr lang="pt-BR" sz="2000" dirty="0" err="1" smtClean="0">
                <a:solidFill>
                  <a:srgbClr val="FFFFFF"/>
                </a:solidFill>
              </a:rPr>
              <a:t>ex</a:t>
            </a:r>
            <a:r>
              <a:rPr lang="pt-BR" sz="2000" dirty="0" smtClean="0">
                <a:solidFill>
                  <a:srgbClr val="FFFFFF"/>
                </a:solidFill>
              </a:rPr>
              <a:t> nunc, ou seja, não </a:t>
            </a:r>
            <a:r>
              <a:rPr lang="pt-BR" sz="2000" dirty="0">
                <a:solidFill>
                  <a:srgbClr val="FFFFFF"/>
                </a:solidFill>
              </a:rPr>
              <a:t>retroage. É uma liminar que vale dali </a:t>
            </a:r>
            <a:r>
              <a:rPr lang="pt-BR" sz="2000" dirty="0" smtClean="0">
                <a:solidFill>
                  <a:srgbClr val="FFFFFF"/>
                </a:solidFill>
              </a:rPr>
              <a:t>adiante; </a:t>
            </a:r>
          </a:p>
          <a:p>
            <a:pPr marL="0" indent="0" algn="just">
              <a:buNone/>
            </a:pPr>
            <a:r>
              <a:rPr lang="pt-BR" sz="2000" dirty="0" smtClean="0">
                <a:solidFill>
                  <a:srgbClr val="FFFFFF"/>
                </a:solidFill>
              </a:rPr>
              <a:t>2) </a:t>
            </a:r>
            <a:r>
              <a:rPr lang="pt-BR" sz="2000" dirty="0">
                <a:solidFill>
                  <a:srgbClr val="FFFFFF"/>
                </a:solidFill>
              </a:rPr>
              <a:t>essa decisão que declara inconstitucional tem efeito </a:t>
            </a:r>
            <a:r>
              <a:rPr lang="pt-BR" sz="2000" dirty="0" err="1">
                <a:solidFill>
                  <a:srgbClr val="FFFFFF"/>
                </a:solidFill>
              </a:rPr>
              <a:t>represtinatório</a:t>
            </a:r>
            <a:r>
              <a:rPr lang="pt-BR" sz="2000" dirty="0">
                <a:solidFill>
                  <a:srgbClr val="FFFFFF"/>
                </a:solidFill>
              </a:rPr>
              <a:t> – ou seja, se se derrubou a emenda, volta a valer a redação anterior. </a:t>
            </a:r>
            <a:r>
              <a:rPr lang="pt-BR" sz="2000" dirty="0" smtClean="0">
                <a:solidFill>
                  <a:srgbClr val="FFFFFF"/>
                </a:solidFill>
              </a:rPr>
              <a:t>Conclus</a:t>
            </a:r>
            <a:r>
              <a:rPr lang="pt-BR" sz="2000" dirty="0" smtClean="0">
                <a:solidFill>
                  <a:srgbClr val="FFFFFF"/>
                </a:solidFill>
              </a:rPr>
              <a:t>ão</a:t>
            </a:r>
            <a:r>
              <a:rPr lang="pt-BR" sz="2000" dirty="0" smtClean="0">
                <a:solidFill>
                  <a:srgbClr val="FFFFFF"/>
                </a:solidFill>
              </a:rPr>
              <a:t>: </a:t>
            </a:r>
            <a:r>
              <a:rPr lang="pt-BR" sz="2000" dirty="0">
                <a:solidFill>
                  <a:srgbClr val="FFFFFF"/>
                </a:solidFill>
              </a:rPr>
              <a:t>se o STF derrubou a liminar a emenda 19 que tinha acabado a obrigatoriedade do regime único, volta a redação originária: tem que criar o regime </a:t>
            </a:r>
            <a:r>
              <a:rPr lang="pt-BR" sz="2000" dirty="0" smtClean="0">
                <a:solidFill>
                  <a:srgbClr val="FFFFFF"/>
                </a:solidFill>
              </a:rPr>
              <a:t>único. E </a:t>
            </a:r>
            <a:r>
              <a:rPr lang="pt-BR" sz="2000" dirty="0">
                <a:solidFill>
                  <a:srgbClr val="FFFFFF"/>
                </a:solidFill>
              </a:rPr>
              <a:t>para a maioria o regime único é o regime estatutário</a:t>
            </a:r>
            <a:r>
              <a:rPr lang="pt-BR" sz="2000" dirty="0"/>
              <a:t>. </a:t>
            </a:r>
          </a:p>
          <a:p>
            <a:r>
              <a:rPr lang="pt-BR" sz="2000" dirty="0"/>
              <a:t> </a:t>
            </a:r>
          </a:p>
          <a:p>
            <a:pPr marL="0" indent="0" algn="just">
              <a:buNone/>
            </a:pPr>
            <a:endParaRPr lang="pt-BR" sz="20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2166074"/>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u="sng" dirty="0">
                <a:solidFill>
                  <a:srgbClr val="FFFFFF"/>
                </a:solidFill>
              </a:rPr>
              <a:t>Patrimônio das autarquias</a:t>
            </a:r>
            <a:r>
              <a:rPr lang="pt-BR" sz="2000" dirty="0">
                <a:solidFill>
                  <a:srgbClr val="FFFFFF"/>
                </a:solidFill>
              </a:rPr>
              <a:t>: patrimônio significa os bens que integram as autarquias. Os bens autárquicos são bens públicos. </a:t>
            </a:r>
            <a:r>
              <a:rPr lang="pt-BR" sz="2000" dirty="0" smtClean="0">
                <a:solidFill>
                  <a:srgbClr val="FFFFFF"/>
                </a:solidFill>
              </a:rPr>
              <a:t>Art</a:t>
            </a:r>
            <a:r>
              <a:rPr lang="pt-BR" sz="2000" dirty="0">
                <a:solidFill>
                  <a:srgbClr val="FFFFFF"/>
                </a:solidFill>
              </a:rPr>
              <a:t>. 98 </a:t>
            </a:r>
            <a:r>
              <a:rPr lang="pt-BR" sz="2000" dirty="0" smtClean="0">
                <a:solidFill>
                  <a:srgbClr val="FFFFFF"/>
                </a:solidFill>
              </a:rPr>
              <a:t>do CC: </a:t>
            </a:r>
          </a:p>
          <a:p>
            <a:pPr marL="400050" lvl="1" indent="0" algn="just">
              <a:buNone/>
            </a:pPr>
            <a:r>
              <a:rPr lang="pt-BR" sz="1600" dirty="0" smtClean="0">
                <a:solidFill>
                  <a:srgbClr val="FFFFFF"/>
                </a:solidFill>
              </a:rPr>
              <a:t>Art</a:t>
            </a:r>
            <a:r>
              <a:rPr lang="pt-BR" sz="1600" dirty="0">
                <a:solidFill>
                  <a:srgbClr val="FFFFFF"/>
                </a:solidFill>
              </a:rPr>
              <a:t>. 98. São públicos os bens do domínio nacional pertencentes às pessoas jurídicas de direito público interno; todos os outros são particulares, seja qual for a pessoa a que pertencerem</a:t>
            </a:r>
            <a:r>
              <a:rPr lang="pt-BR" sz="1600" dirty="0" smtClean="0">
                <a:solidFill>
                  <a:srgbClr val="FFFFFF"/>
                </a:solidFill>
              </a:rPr>
              <a:t>.</a:t>
            </a:r>
          </a:p>
          <a:p>
            <a:pPr marL="400050" lvl="1" indent="0" algn="just">
              <a:buNone/>
            </a:pPr>
            <a:endParaRPr lang="pt-BR" sz="1600" dirty="0">
              <a:solidFill>
                <a:srgbClr val="FFFFFF"/>
              </a:solidFill>
            </a:endParaRPr>
          </a:p>
          <a:p>
            <a:pPr marL="0" indent="0" algn="just">
              <a:buNone/>
            </a:pPr>
            <a:r>
              <a:rPr lang="pt-BR" sz="2000" dirty="0" smtClean="0">
                <a:solidFill>
                  <a:srgbClr val="FFFFFF"/>
                </a:solidFill>
              </a:rPr>
              <a:t>O regime </a:t>
            </a:r>
            <a:r>
              <a:rPr lang="pt-BR" sz="2000" dirty="0">
                <a:solidFill>
                  <a:srgbClr val="FFFFFF"/>
                </a:solidFill>
              </a:rPr>
              <a:t>jurídico dos bens públicos se aplica aos bens autárquicos. Os bens públicos autárquicos tem </a:t>
            </a:r>
            <a:r>
              <a:rPr lang="pt-BR" sz="2000" dirty="0" smtClean="0">
                <a:solidFill>
                  <a:srgbClr val="FFFFFF"/>
                </a:solidFill>
              </a:rPr>
              <a:t>como características </a:t>
            </a:r>
            <a:r>
              <a:rPr lang="pt-BR" sz="2000" dirty="0">
                <a:solidFill>
                  <a:srgbClr val="FFFFFF"/>
                </a:solidFill>
              </a:rPr>
              <a:t>a alienação condicionada pela lei (inalienabilidade), impenhorabilidade, imprescritibilidade e a não onerosidade. </a:t>
            </a:r>
            <a:endParaRPr lang="pt-BR" sz="2000" dirty="0" smtClean="0">
              <a:solidFill>
                <a:srgbClr val="FFFFFF"/>
              </a:solidFill>
            </a:endParaRPr>
          </a:p>
          <a:p>
            <a:pPr marL="0" indent="0" algn="just">
              <a:buNone/>
            </a:pPr>
            <a:endParaRPr lang="pt-BR" sz="2000" dirty="0" smtClean="0">
              <a:solidFill>
                <a:srgbClr val="FFFFFF"/>
              </a:solidFill>
            </a:endParaRPr>
          </a:p>
          <a:p>
            <a:pPr marL="0" indent="0" algn="just">
              <a:buNone/>
            </a:pPr>
            <a:r>
              <a:rPr lang="pt-BR" sz="2000" dirty="0" smtClean="0">
                <a:solidFill>
                  <a:srgbClr val="FFFFFF"/>
                </a:solidFill>
              </a:rPr>
              <a:t>Requisitos para a alienação </a:t>
            </a:r>
            <a:r>
              <a:rPr lang="pt-BR" sz="2000" dirty="0">
                <a:solidFill>
                  <a:srgbClr val="FFFFFF"/>
                </a:solidFill>
              </a:rPr>
              <a:t>de bens públicos: </a:t>
            </a:r>
            <a:endParaRPr lang="pt-BR" sz="2000" dirty="0" smtClean="0">
              <a:solidFill>
                <a:srgbClr val="FFFFFF"/>
              </a:solidFill>
            </a:endParaRPr>
          </a:p>
          <a:p>
            <a:pPr marL="0" indent="0" algn="just">
              <a:buNone/>
            </a:pPr>
            <a:r>
              <a:rPr lang="pt-BR" sz="2000" dirty="0" smtClean="0">
                <a:solidFill>
                  <a:srgbClr val="FFFFFF"/>
                </a:solidFill>
              </a:rPr>
              <a:t>1) só </a:t>
            </a:r>
            <a:r>
              <a:rPr lang="pt-BR" sz="2000" dirty="0">
                <a:solidFill>
                  <a:srgbClr val="FFFFFF"/>
                </a:solidFill>
              </a:rPr>
              <a:t>pode alienar bem público dominical – somente os bens públicos desafetados podem ser alienados; </a:t>
            </a:r>
            <a:endParaRPr lang="pt-BR" sz="2000" dirty="0" smtClean="0">
              <a:solidFill>
                <a:srgbClr val="FFFFFF"/>
              </a:solidFill>
            </a:endParaRPr>
          </a:p>
          <a:p>
            <a:pPr marL="0" indent="0" algn="just">
              <a:buNone/>
            </a:pPr>
            <a:r>
              <a:rPr lang="pt-BR" sz="2000" dirty="0" smtClean="0">
                <a:solidFill>
                  <a:srgbClr val="FFFFFF"/>
                </a:solidFill>
              </a:rPr>
              <a:t>2</a:t>
            </a:r>
            <a:r>
              <a:rPr lang="pt-BR" sz="2000" dirty="0">
                <a:solidFill>
                  <a:srgbClr val="FFFFFF"/>
                </a:solidFill>
              </a:rPr>
              <a:t>) tem que haver avaliação prévia; </a:t>
            </a:r>
            <a:endParaRPr lang="pt-BR" sz="2000" dirty="0" smtClean="0">
              <a:solidFill>
                <a:srgbClr val="FFFFFF"/>
              </a:solidFill>
            </a:endParaRPr>
          </a:p>
          <a:p>
            <a:pPr marL="0" indent="0" algn="just">
              <a:buNone/>
            </a:pPr>
            <a:r>
              <a:rPr lang="pt-BR" sz="2000" dirty="0" smtClean="0">
                <a:solidFill>
                  <a:srgbClr val="FFFFFF"/>
                </a:solidFill>
              </a:rPr>
              <a:t>3</a:t>
            </a:r>
            <a:r>
              <a:rPr lang="pt-BR" sz="2000" dirty="0">
                <a:solidFill>
                  <a:srgbClr val="FFFFFF"/>
                </a:solidFill>
              </a:rPr>
              <a:t>) tem que haver justificativa; </a:t>
            </a:r>
            <a:endParaRPr lang="pt-BR" sz="2000" dirty="0" smtClean="0">
              <a:solidFill>
                <a:srgbClr val="FFFFFF"/>
              </a:solidFill>
            </a:endParaRPr>
          </a:p>
          <a:p>
            <a:pPr marL="0" indent="0" algn="just">
              <a:buNone/>
            </a:pPr>
            <a:r>
              <a:rPr lang="pt-BR" sz="2000" dirty="0" smtClean="0">
                <a:solidFill>
                  <a:srgbClr val="FFFFFF"/>
                </a:solidFill>
              </a:rPr>
              <a:t>4</a:t>
            </a:r>
            <a:r>
              <a:rPr lang="pt-BR" sz="2000" dirty="0">
                <a:solidFill>
                  <a:srgbClr val="FFFFFF"/>
                </a:solidFill>
              </a:rPr>
              <a:t>) realização de licitação – se for bem público móvel vai ser por leilão e se for imóvel a modalidade é a </a:t>
            </a:r>
            <a:r>
              <a:rPr lang="pt-BR" sz="2000" dirty="0" smtClean="0">
                <a:solidFill>
                  <a:srgbClr val="FFFFFF"/>
                </a:solidFill>
              </a:rPr>
              <a:t>concorrência;</a:t>
            </a:r>
          </a:p>
          <a:p>
            <a:pPr marL="0" indent="0" algn="just">
              <a:buNone/>
            </a:pPr>
            <a:r>
              <a:rPr lang="pt-BR" sz="2000" dirty="0" smtClean="0">
                <a:solidFill>
                  <a:srgbClr val="FFFFFF"/>
                </a:solidFill>
              </a:rPr>
              <a:t>5</a:t>
            </a:r>
            <a:r>
              <a:rPr lang="pt-BR" sz="2000" dirty="0">
                <a:solidFill>
                  <a:srgbClr val="FFFFFF"/>
                </a:solidFill>
              </a:rPr>
              <a:t>) somente para os bens públicos imóveis, tem que haver uma autorização legislativa especifica;</a:t>
            </a:r>
          </a:p>
          <a:p>
            <a:pPr marL="0" indent="0" algn="just">
              <a:buNone/>
            </a:pPr>
            <a:r>
              <a:rPr lang="pt-BR" sz="2000" dirty="0"/>
              <a:t> </a:t>
            </a:r>
          </a:p>
          <a:p>
            <a:pPr marL="0" indent="0" algn="just">
              <a:buNone/>
            </a:pPr>
            <a:endParaRPr lang="pt-BR" sz="20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93493205"/>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9" name="Rectangle 19"/>
          <p:cNvSpPr>
            <a:spLocks noChangeArrowheads="1"/>
          </p:cNvSpPr>
          <p:nvPr/>
        </p:nvSpPr>
        <p:spPr bwMode="auto">
          <a:xfrm>
            <a:off x="323850" y="457200"/>
            <a:ext cx="8229600" cy="6140450"/>
          </a:xfrm>
          <a:prstGeom prst="rect">
            <a:avLst/>
          </a:prstGeom>
          <a:noFill/>
          <a:ln>
            <a:noFill/>
          </a:ln>
          <a:extLst/>
        </p:spPr>
        <p:txBody>
          <a:bodyPr anchor="b"/>
          <a:lstStyle>
            <a:lvl1pPr eaLnBrk="0" hangingPunct="0">
              <a:defRPr sz="2400">
                <a:solidFill>
                  <a:schemeClr val="tx1"/>
                </a:solidFill>
                <a:latin typeface="Tahoma" panose="020B0604030504040204" pitchFamily="34" charset="0"/>
              </a:defRPr>
            </a:lvl1pPr>
            <a:lvl2pPr marL="742950" indent="-285750" eaLnBrk="0" hangingPunct="0">
              <a:defRPr sz="2400">
                <a:solidFill>
                  <a:schemeClr val="tx1"/>
                </a:solidFill>
                <a:latin typeface="Tahoma" panose="020B0604030504040204" pitchFamily="34" charset="0"/>
              </a:defRPr>
            </a:lvl2pPr>
            <a:lvl3pPr marL="1143000" indent="-228600" eaLnBrk="0" hangingPunct="0">
              <a:defRPr sz="2400">
                <a:solidFill>
                  <a:schemeClr val="tx1"/>
                </a:solidFill>
                <a:latin typeface="Tahoma" panose="020B0604030504040204" pitchFamily="34" charset="0"/>
              </a:defRPr>
            </a:lvl3pPr>
            <a:lvl4pPr marL="1600200" indent="-228600" eaLnBrk="0" hangingPunct="0">
              <a:defRPr sz="2400">
                <a:solidFill>
                  <a:schemeClr val="tx1"/>
                </a:solidFill>
                <a:latin typeface="Tahoma" panose="020B0604030504040204" pitchFamily="34" charset="0"/>
              </a:defRPr>
            </a:lvl4pPr>
            <a:lvl5pPr marL="2057400" indent="-228600" eaLnBrk="0" hangingPunct="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eaLnBrk="1" hangingPunct="1">
              <a:defRPr/>
            </a:pPr>
            <a:r>
              <a:rPr lang="pt-BR" b="1" dirty="0" smtClean="0">
                <a:solidFill>
                  <a:srgbClr val="FFCF01"/>
                </a:solidFill>
                <a:latin typeface="Arial" panose="020B0604020202020204" pitchFamily="34" charset="0"/>
              </a:rPr>
              <a:t>	</a:t>
            </a:r>
            <a:endParaRPr lang="pt-BR" dirty="0" smtClean="0">
              <a:solidFill>
                <a:srgbClr val="FFCF01"/>
              </a:solidFill>
              <a:latin typeface="Tahoma"/>
            </a:endParaRPr>
          </a:p>
        </p:txBody>
      </p:sp>
      <p:sp>
        <p:nvSpPr>
          <p:cNvPr id="32771" name="Rectangle 20"/>
          <p:cNvSpPr>
            <a:spLocks noChangeArrowheads="1"/>
          </p:cNvSpPr>
          <p:nvPr/>
        </p:nvSpPr>
        <p:spPr bwMode="auto">
          <a:xfrm>
            <a:off x="395288" y="457200"/>
            <a:ext cx="8305800" cy="614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0"/>
              </a:spcBef>
              <a:buClrTx/>
              <a:buSzTx/>
              <a:buFontTx/>
              <a:buNone/>
            </a:pPr>
            <a:endParaRPr lang="pt-BR" altLang="pt-BR" sz="2200" i="1">
              <a:solidFill>
                <a:srgbClr val="FFFFFF"/>
              </a:solidFill>
            </a:endParaRPr>
          </a:p>
          <a:p>
            <a:pPr eaLnBrk="1" hangingPunct="1">
              <a:spcBef>
                <a:spcPct val="0"/>
              </a:spcBef>
              <a:buClrTx/>
              <a:buSzTx/>
              <a:buFontTx/>
              <a:buNone/>
            </a:pPr>
            <a:r>
              <a:rPr lang="pt-BR" altLang="pt-BR" sz="2200" i="1">
                <a:solidFill>
                  <a:srgbClr val="FFFFFF"/>
                </a:solidFill>
              </a:rPr>
              <a:t/>
            </a:r>
            <a:br>
              <a:rPr lang="pt-BR" altLang="pt-BR" sz="2200" i="1">
                <a:solidFill>
                  <a:srgbClr val="FFFFFF"/>
                </a:solidFill>
              </a:rPr>
            </a:br>
            <a:r>
              <a:rPr lang="pt-BR" altLang="pt-BR" sz="2200" i="1">
                <a:solidFill>
                  <a:srgbClr val="FFFFFF"/>
                </a:solidFill>
              </a:rPr>
              <a:t/>
            </a:r>
            <a:br>
              <a:rPr lang="pt-BR" altLang="pt-BR" sz="2200" i="1">
                <a:solidFill>
                  <a:srgbClr val="FFFFFF"/>
                </a:solidFill>
              </a:rPr>
            </a:br>
            <a:r>
              <a:rPr lang="pt-BR" altLang="pt-BR" sz="2200" i="1">
                <a:solidFill>
                  <a:srgbClr val="FFFFFF"/>
                </a:solidFill>
                <a:latin typeface="Arial" panose="020B0604020202020204" pitchFamily="34" charset="0"/>
              </a:rPr>
              <a:t/>
            </a:r>
            <a:br>
              <a:rPr lang="pt-BR" altLang="pt-BR" sz="2200" i="1">
                <a:solidFill>
                  <a:srgbClr val="FFFFFF"/>
                </a:solidFill>
                <a:latin typeface="Arial" panose="020B0604020202020204" pitchFamily="34" charset="0"/>
              </a:rPr>
            </a:br>
            <a:endParaRPr lang="pt-BR" altLang="pt-BR" sz="2200" i="1">
              <a:solidFill>
                <a:srgbClr val="FFFFFF"/>
              </a:solidFill>
              <a:latin typeface="Arial" panose="020B0604020202020204" pitchFamily="34" charset="0"/>
            </a:endParaRPr>
          </a:p>
        </p:txBody>
      </p:sp>
      <p:sp>
        <p:nvSpPr>
          <p:cNvPr id="32772" name="Título 1"/>
          <p:cNvSpPr>
            <a:spLocks noGrp="1"/>
          </p:cNvSpPr>
          <p:nvPr>
            <p:ph type="title"/>
          </p:nvPr>
        </p:nvSpPr>
        <p:spPr>
          <a:xfrm>
            <a:off x="539750" y="476250"/>
            <a:ext cx="8159750" cy="6192838"/>
          </a:xfrm>
        </p:spPr>
        <p:txBody>
          <a:bodyPr/>
          <a:lstStyle/>
          <a:p>
            <a:pPr algn="just"/>
            <a:r>
              <a:rPr lang="pt-BR" altLang="pt-BR" sz="2400" b="1" dirty="0" smtClean="0">
                <a:solidFill>
                  <a:srgbClr val="FFC000"/>
                </a:solidFill>
              </a:rPr>
              <a:t>Espécies de Poderes Administrativos </a:t>
            </a:r>
            <a:r>
              <a:rPr lang="pt-BR" altLang="pt-BR" sz="2400" b="1" dirty="0" smtClean="0">
                <a:solidFill>
                  <a:schemeClr val="bg1"/>
                </a:solidFill>
              </a:rPr>
              <a:t/>
            </a:r>
            <a:br>
              <a:rPr lang="pt-BR" altLang="pt-BR" sz="2400" b="1" dirty="0" smtClean="0">
                <a:solidFill>
                  <a:schemeClr val="bg1"/>
                </a:solidFill>
              </a:rPr>
            </a:br>
            <a:r>
              <a:rPr lang="pt-BR" altLang="pt-BR" sz="2000" b="1" dirty="0" smtClean="0">
                <a:solidFill>
                  <a:schemeClr val="bg1"/>
                </a:solidFill>
                <a:latin typeface="Arial"/>
                <a:cs typeface="Arial"/>
              </a:rPr>
              <a:t>- Poder normativo</a:t>
            </a:r>
            <a:br>
              <a:rPr lang="pt-BR" altLang="pt-BR" sz="2000" b="1" dirty="0" smtClean="0">
                <a:solidFill>
                  <a:schemeClr val="bg1"/>
                </a:solidFill>
                <a:latin typeface="Arial"/>
                <a:cs typeface="Arial"/>
              </a:rPr>
            </a:br>
            <a:r>
              <a:rPr lang="pt-BR" altLang="pt-BR" sz="2000" b="1" dirty="0" smtClean="0">
                <a:solidFill>
                  <a:schemeClr val="bg1"/>
                </a:solidFill>
                <a:latin typeface="Arial"/>
                <a:cs typeface="Arial"/>
              </a:rPr>
              <a:t>- Poder de polícia</a:t>
            </a:r>
            <a:br>
              <a:rPr lang="pt-BR" altLang="pt-BR" sz="2000" b="1" dirty="0" smtClean="0">
                <a:solidFill>
                  <a:schemeClr val="bg1"/>
                </a:solidFill>
                <a:latin typeface="Arial"/>
                <a:cs typeface="Arial"/>
              </a:rPr>
            </a:br>
            <a:r>
              <a:rPr lang="pt-BR" altLang="pt-BR" sz="2000" b="1" dirty="0" smtClean="0">
                <a:solidFill>
                  <a:schemeClr val="bg1"/>
                </a:solidFill>
                <a:latin typeface="Arial"/>
                <a:cs typeface="Arial"/>
              </a:rPr>
              <a:t>- Poder hierárquico</a:t>
            </a:r>
            <a:br>
              <a:rPr lang="pt-BR" altLang="pt-BR" sz="2000" b="1" dirty="0" smtClean="0">
                <a:solidFill>
                  <a:schemeClr val="bg1"/>
                </a:solidFill>
                <a:latin typeface="Arial"/>
                <a:cs typeface="Arial"/>
              </a:rPr>
            </a:br>
            <a:r>
              <a:rPr lang="pt-BR" altLang="pt-BR" sz="2000" b="1" dirty="0" smtClean="0">
                <a:solidFill>
                  <a:schemeClr val="bg1"/>
                </a:solidFill>
                <a:latin typeface="Arial"/>
                <a:cs typeface="Arial"/>
              </a:rPr>
              <a:t>- Poder disciplinar</a:t>
            </a:r>
            <a:br>
              <a:rPr lang="pt-BR" altLang="pt-BR" sz="2000" b="1" dirty="0" smtClean="0">
                <a:solidFill>
                  <a:schemeClr val="bg1"/>
                </a:solidFill>
                <a:latin typeface="Arial"/>
                <a:cs typeface="Arial"/>
              </a:rPr>
            </a:br>
            <a:r>
              <a:rPr lang="pt-BR" altLang="pt-BR" sz="2000" b="1" dirty="0">
                <a:solidFill>
                  <a:schemeClr val="bg1"/>
                </a:solidFill>
                <a:latin typeface="Arial"/>
                <a:cs typeface="Arial"/>
              </a:rPr>
              <a:t/>
            </a:r>
            <a:br>
              <a:rPr lang="pt-BR" altLang="pt-BR" sz="2000" b="1" dirty="0">
                <a:solidFill>
                  <a:schemeClr val="bg1"/>
                </a:solidFill>
                <a:latin typeface="Arial"/>
                <a:cs typeface="Arial"/>
              </a:rPr>
            </a:br>
            <a:r>
              <a:rPr lang="pt-BR" altLang="pt-BR" sz="2000" dirty="0" smtClean="0">
                <a:solidFill>
                  <a:schemeClr val="bg1"/>
                </a:solidFill>
                <a:latin typeface="Arial"/>
                <a:cs typeface="Arial"/>
              </a:rPr>
              <a:t>Não há unanimidade quanto ao elenco acima. </a:t>
            </a:r>
            <a:br>
              <a:rPr lang="pt-BR" altLang="pt-BR" sz="2000" dirty="0" smtClean="0">
                <a:solidFill>
                  <a:schemeClr val="bg1"/>
                </a:solidFill>
                <a:latin typeface="Arial"/>
                <a:cs typeface="Arial"/>
              </a:rPr>
            </a:br>
            <a:r>
              <a:rPr lang="pt-BR" altLang="pt-BR" sz="2000" dirty="0">
                <a:solidFill>
                  <a:schemeClr val="bg1"/>
                </a:solidFill>
                <a:latin typeface="Arial"/>
                <a:cs typeface="Arial"/>
              </a:rPr>
              <a:t/>
            </a:r>
            <a:br>
              <a:rPr lang="pt-BR" altLang="pt-BR" sz="2000" dirty="0">
                <a:solidFill>
                  <a:schemeClr val="bg1"/>
                </a:solidFill>
                <a:latin typeface="Arial"/>
                <a:cs typeface="Arial"/>
              </a:rPr>
            </a:br>
            <a:r>
              <a:rPr lang="pt-BR" altLang="pt-BR" sz="2000" b="1" dirty="0" smtClean="0">
                <a:solidFill>
                  <a:schemeClr val="bg1"/>
                </a:solidFill>
                <a:latin typeface="Arial"/>
                <a:cs typeface="Arial"/>
              </a:rPr>
              <a:t>- Poder Normativo</a:t>
            </a:r>
            <a:br>
              <a:rPr lang="pt-BR" altLang="pt-BR" sz="2000" b="1" dirty="0" smtClean="0">
                <a:solidFill>
                  <a:schemeClr val="bg1"/>
                </a:solidFill>
                <a:latin typeface="Arial"/>
                <a:cs typeface="Arial"/>
              </a:rPr>
            </a:br>
            <a:r>
              <a:rPr lang="pt-BR" altLang="pt-BR" sz="2000" dirty="0" smtClean="0">
                <a:solidFill>
                  <a:schemeClr val="bg1"/>
                </a:solidFill>
                <a:latin typeface="Arial"/>
                <a:cs typeface="Arial"/>
              </a:rPr>
              <a:t>Conceito: é a prerrogativa reconhecida à Administração Pública para editar </a:t>
            </a:r>
            <a:r>
              <a:rPr lang="pt-BR" altLang="pt-BR" sz="2000" dirty="0">
                <a:solidFill>
                  <a:schemeClr val="bg1"/>
                </a:solidFill>
                <a:latin typeface="Arial"/>
                <a:cs typeface="Arial"/>
              </a:rPr>
              <a:t>atos </a:t>
            </a:r>
            <a:r>
              <a:rPr lang="pt-BR" sz="2000" dirty="0" smtClean="0">
                <a:solidFill>
                  <a:schemeClr val="bg1"/>
                </a:solidFill>
                <a:latin typeface="Arial"/>
                <a:cs typeface="Arial"/>
              </a:rPr>
              <a:t> </a:t>
            </a:r>
            <a:r>
              <a:rPr lang="pt-BR" sz="2000" dirty="0">
                <a:solidFill>
                  <a:schemeClr val="bg1"/>
                </a:solidFill>
                <a:latin typeface="Arial"/>
                <a:cs typeface="Arial"/>
              </a:rPr>
              <a:t>administrativos gerais para fiel execução das leis.</a:t>
            </a:r>
            <a:br>
              <a:rPr lang="pt-BR" sz="2000" dirty="0">
                <a:solidFill>
                  <a:schemeClr val="bg1"/>
                </a:solidFill>
                <a:latin typeface="Arial"/>
                <a:cs typeface="Arial"/>
              </a:rPr>
            </a:br>
            <a:r>
              <a:rPr lang="pt-BR" sz="2000" dirty="0" smtClean="0">
                <a:solidFill>
                  <a:schemeClr val="bg1"/>
                </a:solidFill>
                <a:latin typeface="Arial"/>
                <a:cs typeface="Arial"/>
              </a:rPr>
              <a:t/>
            </a:r>
            <a:br>
              <a:rPr lang="pt-BR" sz="2000" dirty="0" smtClean="0">
                <a:solidFill>
                  <a:schemeClr val="bg1"/>
                </a:solidFill>
                <a:latin typeface="Arial"/>
                <a:cs typeface="Arial"/>
              </a:rPr>
            </a:br>
            <a:r>
              <a:rPr lang="pt-BR" sz="2000" dirty="0" smtClean="0">
                <a:solidFill>
                  <a:schemeClr val="bg1"/>
                </a:solidFill>
                <a:latin typeface="Arial"/>
                <a:cs typeface="Arial"/>
              </a:rPr>
              <a:t>Lei é fruto do poder normativo primário. Ato regulamentar é fruto do poder normativo secundário.  </a:t>
            </a:r>
            <a:br>
              <a:rPr lang="pt-BR" sz="2000" dirty="0" smtClean="0">
                <a:solidFill>
                  <a:schemeClr val="bg1"/>
                </a:solidFill>
                <a:latin typeface="Arial"/>
                <a:cs typeface="Arial"/>
              </a:rPr>
            </a:br>
            <a:r>
              <a:rPr lang="pt-BR" sz="2000" dirty="0">
                <a:solidFill>
                  <a:schemeClr val="bg1"/>
                </a:solidFill>
                <a:latin typeface="Arial"/>
                <a:cs typeface="Arial"/>
              </a:rPr>
              <a:t/>
            </a:r>
            <a:br>
              <a:rPr lang="pt-BR" sz="2000" dirty="0">
                <a:solidFill>
                  <a:schemeClr val="bg1"/>
                </a:solidFill>
                <a:latin typeface="Arial"/>
                <a:cs typeface="Arial"/>
              </a:rPr>
            </a:br>
            <a:r>
              <a:rPr lang="pt-BR" sz="2000" dirty="0" smtClean="0">
                <a:solidFill>
                  <a:schemeClr val="bg1"/>
                </a:solidFill>
                <a:latin typeface="Arial"/>
                <a:cs typeface="Arial"/>
              </a:rPr>
              <a:t>A Administração baixa normas para fiel execução das leis. </a:t>
            </a:r>
            <a:r>
              <a:rPr lang="pt-BR" sz="2000" dirty="0">
                <a:solidFill>
                  <a:schemeClr val="bg1"/>
                </a:solidFill>
                <a:latin typeface="Arial"/>
                <a:cs typeface="Arial"/>
              </a:rPr>
              <a:t/>
            </a:r>
            <a:br>
              <a:rPr lang="pt-BR" sz="2000" dirty="0">
                <a:solidFill>
                  <a:schemeClr val="bg1"/>
                </a:solidFill>
                <a:latin typeface="Arial"/>
                <a:cs typeface="Arial"/>
              </a:rPr>
            </a:br>
            <a:r>
              <a:rPr lang="pt-BR" sz="2000" dirty="0" smtClean="0">
                <a:solidFill>
                  <a:schemeClr val="bg1"/>
                </a:solidFill>
                <a:latin typeface="Arial"/>
                <a:cs typeface="Arial"/>
              </a:rPr>
              <a:t/>
            </a:r>
            <a:br>
              <a:rPr lang="pt-BR" sz="2000" dirty="0" smtClean="0">
                <a:solidFill>
                  <a:schemeClr val="bg1"/>
                </a:solidFill>
                <a:latin typeface="Arial"/>
                <a:cs typeface="Arial"/>
              </a:rPr>
            </a:br>
            <a:r>
              <a:rPr lang="pt-BR" sz="2000" dirty="0" smtClean="0">
                <a:solidFill>
                  <a:schemeClr val="bg1"/>
                </a:solidFill>
                <a:latin typeface="Arial"/>
                <a:cs typeface="Arial"/>
              </a:rPr>
              <a:t>. Decreto (ato administrativo privativo do chefe do Poder Executivo) </a:t>
            </a:r>
            <a:r>
              <a:rPr lang="pt-BR" sz="2000" dirty="0" err="1" smtClean="0">
                <a:solidFill>
                  <a:schemeClr val="bg1"/>
                </a:solidFill>
                <a:latin typeface="Arial"/>
                <a:cs typeface="Arial"/>
              </a:rPr>
              <a:t>x</a:t>
            </a:r>
            <a:r>
              <a:rPr lang="pt-BR" sz="2000" dirty="0" smtClean="0">
                <a:solidFill>
                  <a:schemeClr val="bg1"/>
                </a:solidFill>
                <a:latin typeface="Arial"/>
                <a:cs typeface="Arial"/>
              </a:rPr>
              <a:t> regulamento (é uma das formas de decreto por se tratar de conteúdo abstrato, genérico)</a:t>
            </a:r>
            <a:endParaRPr lang="pt-BR" sz="2000" dirty="0">
              <a:solidFill>
                <a:schemeClr val="bg1"/>
              </a:solidFill>
              <a:latin typeface="Arial"/>
              <a:cs typeface="Arial"/>
            </a:endParaRPr>
          </a:p>
        </p:txBody>
      </p:sp>
    </p:spTree>
    <p:extLst>
      <p:ext uri="{BB962C8B-B14F-4D97-AF65-F5344CB8AC3E}">
        <p14:creationId xmlns:p14="http://schemas.microsoft.com/office/powerpoint/2010/main" val="915262414"/>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dirty="0">
                <a:solidFill>
                  <a:srgbClr val="FFFFFF"/>
                </a:solidFill>
              </a:rPr>
              <a:t>Características do bem público:</a:t>
            </a:r>
          </a:p>
          <a:p>
            <a:pPr marL="0" indent="0" algn="just">
              <a:buNone/>
            </a:pPr>
            <a:r>
              <a:rPr lang="pt-BR" sz="2000" dirty="0">
                <a:solidFill>
                  <a:srgbClr val="FFFFFF"/>
                </a:solidFill>
              </a:rPr>
              <a:t>Impenhorabilidade – o bem público </a:t>
            </a:r>
            <a:r>
              <a:rPr lang="pt-BR" sz="2000" dirty="0" err="1">
                <a:solidFill>
                  <a:srgbClr val="FFFFFF"/>
                </a:solidFill>
              </a:rPr>
              <a:t>nao</a:t>
            </a:r>
            <a:r>
              <a:rPr lang="pt-BR" sz="2000" dirty="0">
                <a:solidFill>
                  <a:srgbClr val="FFFFFF"/>
                </a:solidFill>
              </a:rPr>
              <a:t> pode ser objeto de penhora</a:t>
            </a:r>
            <a:r>
              <a:rPr lang="pt-BR" sz="2000" dirty="0" smtClean="0">
                <a:solidFill>
                  <a:srgbClr val="FFFFFF"/>
                </a:solidFill>
              </a:rPr>
              <a:t>. Pagamento por for</a:t>
            </a:r>
            <a:r>
              <a:rPr lang="pt-BR" sz="2000" dirty="0" smtClean="0">
                <a:solidFill>
                  <a:srgbClr val="FFFFFF"/>
                </a:solidFill>
              </a:rPr>
              <a:t>ça de decisão judicial será feita por meio da regra do precatório ou RPV (requisição de pequeno valor).</a:t>
            </a:r>
            <a:r>
              <a:rPr lang="pt-BR" sz="2000" dirty="0" smtClean="0">
                <a:solidFill>
                  <a:srgbClr val="FFFFFF"/>
                </a:solidFill>
              </a:rPr>
              <a:t> </a:t>
            </a:r>
          </a:p>
          <a:p>
            <a:pPr marL="0" indent="0" algn="just">
              <a:buNone/>
            </a:pPr>
            <a:endParaRPr lang="pt-BR" sz="2000" dirty="0">
              <a:solidFill>
                <a:srgbClr val="FFFFFF"/>
              </a:solidFill>
            </a:endParaRPr>
          </a:p>
          <a:p>
            <a:pPr marL="0" indent="0" algn="just">
              <a:buNone/>
            </a:pPr>
            <a:r>
              <a:rPr lang="pt-BR" sz="2000" dirty="0" smtClean="0">
                <a:solidFill>
                  <a:srgbClr val="FFFFFF"/>
                </a:solidFill>
              </a:rPr>
              <a:t>Imprescritibilidade </a:t>
            </a:r>
            <a:r>
              <a:rPr lang="pt-BR" sz="2000" dirty="0">
                <a:solidFill>
                  <a:srgbClr val="FFFFFF"/>
                </a:solidFill>
              </a:rPr>
              <a:t>– significa a impossibilidade de aquisição prescritiva – prevista no art. 183, da CF</a:t>
            </a:r>
            <a:r>
              <a:rPr lang="pt-BR" sz="2000" dirty="0" smtClean="0">
                <a:solidFill>
                  <a:srgbClr val="FFFFFF"/>
                </a:solidFill>
              </a:rPr>
              <a:t>. Tese minorit</a:t>
            </a:r>
            <a:r>
              <a:rPr lang="pt-BR" sz="2000" dirty="0" smtClean="0">
                <a:solidFill>
                  <a:srgbClr val="FFFFFF"/>
                </a:solidFill>
              </a:rPr>
              <a:t>ária: </a:t>
            </a:r>
            <a:r>
              <a:rPr lang="pt-BR" sz="2000" dirty="0" smtClean="0">
                <a:solidFill>
                  <a:srgbClr val="FFFFFF"/>
                </a:solidFill>
              </a:rPr>
              <a:t>se </a:t>
            </a:r>
            <a:r>
              <a:rPr lang="pt-BR" sz="2000" dirty="0">
                <a:solidFill>
                  <a:srgbClr val="FFFFFF"/>
                </a:solidFill>
              </a:rPr>
              <a:t>se tratar de um bem público dominical, ou seja, desafetado, essa imprescritibilidade deveria ser relativizada por conta do direito de moradia, dignidade humana. Seria possível a usucapião de bens públicos </a:t>
            </a:r>
            <a:r>
              <a:rPr lang="pt-BR" sz="2000" dirty="0" smtClean="0">
                <a:solidFill>
                  <a:srgbClr val="FFFFFF"/>
                </a:solidFill>
              </a:rPr>
              <a:t>dominicais. Posi</a:t>
            </a:r>
            <a:r>
              <a:rPr lang="pt-BR" sz="2000" dirty="0" smtClean="0">
                <a:solidFill>
                  <a:srgbClr val="FFFFFF"/>
                </a:solidFill>
              </a:rPr>
              <a:t>ção não adotada pelo STF mas positiva para a Defensoria Pública.</a:t>
            </a:r>
          </a:p>
          <a:p>
            <a:pPr marL="0" indent="0" algn="just">
              <a:buNone/>
            </a:pPr>
            <a:endParaRPr lang="pt-BR" sz="2000" dirty="0">
              <a:solidFill>
                <a:srgbClr val="FFFFFF"/>
              </a:solidFill>
            </a:endParaRPr>
          </a:p>
          <a:p>
            <a:pPr marL="0" indent="0" algn="just">
              <a:buNone/>
            </a:pPr>
            <a:r>
              <a:rPr lang="pt-BR" sz="2000" dirty="0">
                <a:solidFill>
                  <a:srgbClr val="FFFFFF"/>
                </a:solidFill>
              </a:rPr>
              <a:t>A não </a:t>
            </a:r>
            <a:r>
              <a:rPr lang="pt-BR" sz="2000" dirty="0" err="1">
                <a:solidFill>
                  <a:srgbClr val="FFFFFF"/>
                </a:solidFill>
              </a:rPr>
              <a:t>onerabilidade</a:t>
            </a:r>
            <a:r>
              <a:rPr lang="pt-BR" sz="2000" dirty="0">
                <a:solidFill>
                  <a:srgbClr val="FFFFFF"/>
                </a:solidFill>
              </a:rPr>
              <a:t> – não cabe garantia real do bem público – portanto não cabe hipoteca, penhor, anticrese em relação aos bens públicos. Art. 1420 do CC – só é possível dar em garantia os bens que podem ser alienados. Se os bens públicos não podem ser em regra ser alienados não </a:t>
            </a:r>
            <a:r>
              <a:rPr lang="pt-BR" sz="2000" dirty="0" smtClean="0">
                <a:solidFill>
                  <a:srgbClr val="FFFFFF"/>
                </a:solidFill>
              </a:rPr>
              <a:t>poder</a:t>
            </a:r>
            <a:r>
              <a:rPr lang="pt-BR" sz="2000" dirty="0" smtClean="0">
                <a:solidFill>
                  <a:srgbClr val="FFFFFF"/>
                </a:solidFill>
              </a:rPr>
              <a:t>ão</a:t>
            </a:r>
            <a:r>
              <a:rPr lang="pt-BR" sz="2000" dirty="0" smtClean="0">
                <a:solidFill>
                  <a:srgbClr val="FFFFFF"/>
                </a:solidFill>
              </a:rPr>
              <a:t> </a:t>
            </a:r>
            <a:r>
              <a:rPr lang="pt-BR" sz="2000" dirty="0">
                <a:solidFill>
                  <a:srgbClr val="FFFFFF"/>
                </a:solidFill>
              </a:rPr>
              <a:t>tampouco serem dado em garantia. </a:t>
            </a:r>
          </a:p>
          <a:p>
            <a:pPr marL="0" indent="0" algn="just">
              <a:buNone/>
            </a:pPr>
            <a:r>
              <a:rPr lang="pt-BR" sz="2000" dirty="0">
                <a:solidFill>
                  <a:srgbClr val="FFFFFF"/>
                </a:solidFill>
              </a:rPr>
              <a:t> </a:t>
            </a:r>
          </a:p>
          <a:p>
            <a:pPr marL="0" indent="0" algn="just">
              <a:buNone/>
            </a:pPr>
            <a:endParaRPr lang="pt-BR" sz="20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1408343"/>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algn="just"/>
            <a:r>
              <a:rPr lang="pt-BR" sz="2000" dirty="0">
                <a:solidFill>
                  <a:srgbClr val="FFFFFF"/>
                </a:solidFill>
              </a:rPr>
              <a:t>Responsabilidade </a:t>
            </a:r>
            <a:r>
              <a:rPr lang="pt-BR" sz="2000" dirty="0" smtClean="0">
                <a:solidFill>
                  <a:srgbClr val="FFFFFF"/>
                </a:solidFill>
              </a:rPr>
              <a:t>civil das autarquias: objetiva, ou seja, não </a:t>
            </a:r>
            <a:r>
              <a:rPr lang="pt-BR" sz="2000" dirty="0">
                <a:solidFill>
                  <a:srgbClr val="FFFFFF"/>
                </a:solidFill>
              </a:rPr>
              <a:t>depende da comprovação de culpa. Fundamento: art. 37, §</a:t>
            </a:r>
            <a:r>
              <a:rPr lang="pt-BR" sz="2000" dirty="0" smtClean="0">
                <a:solidFill>
                  <a:srgbClr val="FFFFFF"/>
                </a:solidFill>
              </a:rPr>
              <a:t>6</a:t>
            </a:r>
            <a:r>
              <a:rPr lang="pt-BR" sz="2000" baseline="30000" dirty="0" smtClean="0">
                <a:solidFill>
                  <a:srgbClr val="FFFFFF"/>
                </a:solidFill>
              </a:rPr>
              <a:t>º</a:t>
            </a:r>
            <a:r>
              <a:rPr lang="pt-BR" sz="2000" dirty="0" smtClean="0">
                <a:solidFill>
                  <a:srgbClr val="FFFFFF"/>
                </a:solidFill>
              </a:rPr>
              <a:t> da CF </a:t>
            </a:r>
            <a:r>
              <a:rPr lang="pt-BR" sz="2000" dirty="0">
                <a:solidFill>
                  <a:srgbClr val="FFFFFF"/>
                </a:solidFill>
              </a:rPr>
              <a:t>– as pessoas jurídicas de direito público e privada que prestam serviços públicos respondem objetivamente. </a:t>
            </a:r>
          </a:p>
          <a:p>
            <a:pPr marL="0" indent="0" algn="just">
              <a:buNone/>
            </a:pPr>
            <a:r>
              <a:rPr lang="pt-BR" sz="2000" dirty="0">
                <a:solidFill>
                  <a:srgbClr val="FFFFFF"/>
                </a:solidFill>
              </a:rPr>
              <a:t> </a:t>
            </a:r>
          </a:p>
          <a:p>
            <a:pPr algn="just"/>
            <a:r>
              <a:rPr lang="pt-BR" sz="2000" dirty="0">
                <a:solidFill>
                  <a:srgbClr val="FFFFFF"/>
                </a:solidFill>
              </a:rPr>
              <a:t>Prerrogativas: </a:t>
            </a:r>
            <a:r>
              <a:rPr lang="pt-BR" sz="2000" dirty="0" smtClean="0">
                <a:solidFill>
                  <a:srgbClr val="FFFFFF"/>
                </a:solidFill>
              </a:rPr>
              <a:t>1) prerrogativa patrimonial - autarquias não </a:t>
            </a:r>
            <a:r>
              <a:rPr lang="pt-BR" sz="2000" dirty="0">
                <a:solidFill>
                  <a:srgbClr val="FFFFFF"/>
                </a:solidFill>
              </a:rPr>
              <a:t>podem ser </a:t>
            </a:r>
            <a:r>
              <a:rPr lang="pt-BR" sz="2000" dirty="0" smtClean="0">
                <a:solidFill>
                  <a:srgbClr val="FFFFFF"/>
                </a:solidFill>
              </a:rPr>
              <a:t>penhoradas, 2) </a:t>
            </a:r>
            <a:r>
              <a:rPr lang="pt-BR" sz="2000" dirty="0">
                <a:solidFill>
                  <a:srgbClr val="FFFFFF"/>
                </a:solidFill>
              </a:rPr>
              <a:t>prerrogativas tributárias – o texto constitucional garante imunidade tributária para as autarquias (art. 150, VI, a da CF</a:t>
            </a:r>
            <a:r>
              <a:rPr lang="pt-BR" sz="2000" dirty="0" smtClean="0">
                <a:solidFill>
                  <a:srgbClr val="FFFFFF"/>
                </a:solidFill>
              </a:rPr>
              <a:t>); 3) prerrogativas </a:t>
            </a:r>
            <a:r>
              <a:rPr lang="pt-BR" sz="2000" dirty="0">
                <a:solidFill>
                  <a:srgbClr val="FFFFFF"/>
                </a:solidFill>
              </a:rPr>
              <a:t>processuais – autarquia se insere como </a:t>
            </a:r>
            <a:r>
              <a:rPr lang="pt-BR" sz="2000" dirty="0" smtClean="0">
                <a:solidFill>
                  <a:srgbClr val="FFFFFF"/>
                </a:solidFill>
              </a:rPr>
              <a:t>Fazenda </a:t>
            </a:r>
            <a:r>
              <a:rPr lang="pt-BR" sz="2000" dirty="0">
                <a:solidFill>
                  <a:srgbClr val="FFFFFF"/>
                </a:solidFill>
              </a:rPr>
              <a:t>P</a:t>
            </a:r>
            <a:r>
              <a:rPr lang="pt-BR" sz="2000" dirty="0" smtClean="0">
                <a:solidFill>
                  <a:srgbClr val="FFFFFF"/>
                </a:solidFill>
              </a:rPr>
              <a:t>ública </a:t>
            </a:r>
            <a:r>
              <a:rPr lang="pt-BR" sz="2000" dirty="0">
                <a:solidFill>
                  <a:srgbClr val="FFFFFF"/>
                </a:solidFill>
              </a:rPr>
              <a:t>e no NCPC (art. </a:t>
            </a:r>
            <a:r>
              <a:rPr lang="pt-BR" sz="2000" dirty="0" smtClean="0">
                <a:solidFill>
                  <a:srgbClr val="FFFFFF"/>
                </a:solidFill>
              </a:rPr>
              <a:t>183</a:t>
            </a:r>
            <a:r>
              <a:rPr lang="pt-BR" sz="2000" dirty="0">
                <a:solidFill>
                  <a:srgbClr val="FFFFFF"/>
                </a:solidFill>
              </a:rPr>
              <a:t>) a autarquia tem prazos dobrados para </a:t>
            </a:r>
            <a:r>
              <a:rPr lang="pt-BR" sz="2000" dirty="0" smtClean="0">
                <a:solidFill>
                  <a:srgbClr val="FFFFFF"/>
                </a:solidFill>
              </a:rPr>
              <a:t>qualquer manifesta</a:t>
            </a:r>
            <a:r>
              <a:rPr lang="pt-BR" sz="2000" dirty="0" smtClean="0">
                <a:solidFill>
                  <a:srgbClr val="FFFFFF"/>
                </a:solidFill>
              </a:rPr>
              <a:t>ção processual, inclusive para contestar em juízo</a:t>
            </a:r>
            <a:r>
              <a:rPr lang="pt-BR" sz="2000" dirty="0" smtClean="0">
                <a:solidFill>
                  <a:srgbClr val="FFFFFF"/>
                </a:solidFill>
              </a:rPr>
              <a:t>.</a:t>
            </a:r>
            <a:endParaRPr lang="pt-BR" sz="2000" dirty="0">
              <a:solidFill>
                <a:srgbClr val="FFFFFF"/>
              </a:solidFill>
            </a:endParaRPr>
          </a:p>
          <a:p>
            <a:pPr marL="0" indent="0" algn="just">
              <a:buNone/>
            </a:pPr>
            <a:endParaRPr lang="pt-BR" sz="2000" dirty="0" smtClean="0">
              <a:solidFill>
                <a:srgbClr val="FFFFFF"/>
              </a:solidFill>
            </a:endParaRPr>
          </a:p>
          <a:p>
            <a:pPr marL="0" indent="0" algn="just">
              <a:buNone/>
            </a:pPr>
            <a:r>
              <a:rPr lang="pt-BR" sz="2000" dirty="0">
                <a:solidFill>
                  <a:schemeClr val="accent2"/>
                </a:solidFill>
              </a:rPr>
              <a:t>Agências executivas </a:t>
            </a:r>
            <a:r>
              <a:rPr lang="pt-BR" sz="2000" dirty="0" err="1">
                <a:solidFill>
                  <a:schemeClr val="accent2"/>
                </a:solidFill>
              </a:rPr>
              <a:t>x</a:t>
            </a:r>
            <a:r>
              <a:rPr lang="pt-BR" sz="2000" dirty="0">
                <a:solidFill>
                  <a:schemeClr val="accent2"/>
                </a:solidFill>
              </a:rPr>
              <a:t> agências reguladoras </a:t>
            </a:r>
            <a:r>
              <a:rPr lang="pt-BR" sz="2000" dirty="0" err="1">
                <a:solidFill>
                  <a:schemeClr val="accent2"/>
                </a:solidFill>
              </a:rPr>
              <a:t>x</a:t>
            </a:r>
            <a:r>
              <a:rPr lang="pt-BR" sz="2000" dirty="0">
                <a:solidFill>
                  <a:schemeClr val="accent2"/>
                </a:solidFill>
              </a:rPr>
              <a:t> associações </a:t>
            </a:r>
            <a:r>
              <a:rPr lang="pt-BR" sz="2000" dirty="0" smtClean="0">
                <a:solidFill>
                  <a:schemeClr val="accent2"/>
                </a:solidFill>
              </a:rPr>
              <a:t>públicas</a:t>
            </a:r>
            <a:endParaRPr lang="pt-BR" sz="2000" dirty="0">
              <a:solidFill>
                <a:schemeClr val="bg1"/>
              </a:solidFill>
            </a:endParaRPr>
          </a:p>
          <a:p>
            <a:pPr algn="just"/>
            <a:r>
              <a:rPr lang="pt-BR" sz="2000" dirty="0" smtClean="0">
                <a:solidFill>
                  <a:schemeClr val="bg1"/>
                </a:solidFill>
              </a:rPr>
              <a:t>Ag</a:t>
            </a:r>
            <a:r>
              <a:rPr lang="pt-BR" sz="2000" dirty="0" smtClean="0">
                <a:solidFill>
                  <a:schemeClr val="bg1"/>
                </a:solidFill>
              </a:rPr>
              <a:t>ência executiva: </a:t>
            </a:r>
            <a:r>
              <a:rPr lang="pt-BR" sz="2000" dirty="0" smtClean="0">
                <a:solidFill>
                  <a:schemeClr val="bg1"/>
                </a:solidFill>
              </a:rPr>
              <a:t>fundamento est</a:t>
            </a:r>
            <a:r>
              <a:rPr lang="pt-BR" sz="2000" dirty="0" smtClean="0">
                <a:solidFill>
                  <a:schemeClr val="bg1"/>
                </a:solidFill>
              </a:rPr>
              <a:t>á</a:t>
            </a:r>
            <a:r>
              <a:rPr lang="pt-BR" sz="2000" dirty="0" smtClean="0">
                <a:solidFill>
                  <a:schemeClr val="bg1"/>
                </a:solidFill>
              </a:rPr>
              <a:t> nos </a:t>
            </a:r>
            <a:r>
              <a:rPr lang="pt-BR" sz="2000" dirty="0" err="1" smtClean="0">
                <a:solidFill>
                  <a:schemeClr val="bg1"/>
                </a:solidFill>
              </a:rPr>
              <a:t>arts</a:t>
            </a:r>
            <a:r>
              <a:rPr lang="pt-BR" sz="2000" dirty="0" smtClean="0">
                <a:solidFill>
                  <a:schemeClr val="bg1"/>
                </a:solidFill>
              </a:rPr>
              <a:t>. </a:t>
            </a:r>
            <a:r>
              <a:rPr lang="pt-BR" sz="2000" dirty="0">
                <a:solidFill>
                  <a:schemeClr val="bg1"/>
                </a:solidFill>
              </a:rPr>
              <a:t>51 e 52 da lei 9649/98</a:t>
            </a:r>
            <a:r>
              <a:rPr lang="pt-BR" sz="2000" dirty="0" smtClean="0">
                <a:solidFill>
                  <a:schemeClr val="bg1"/>
                </a:solidFill>
              </a:rPr>
              <a:t>. A partir destas normas, o Poder Executivo poder</a:t>
            </a:r>
            <a:r>
              <a:rPr lang="pt-BR" sz="2000" dirty="0" smtClean="0">
                <a:solidFill>
                  <a:schemeClr val="bg1"/>
                </a:solidFill>
              </a:rPr>
              <a:t>á qualificar como agência executiva a autarquia ou fundação que tiverem planos de desenvolvimento e que celebram com o ente federado “contrato de gestão”. Esse contrato, de acordo com o art. 37, </a:t>
            </a:r>
            <a:r>
              <a:rPr lang="pt-BR" sz="2000" dirty="0" smtClean="0">
                <a:solidFill>
                  <a:schemeClr val="bg1"/>
                </a:solidFill>
              </a:rPr>
              <a:t>§8</a:t>
            </a:r>
            <a:r>
              <a:rPr lang="pt-BR" sz="2000" baseline="30000" dirty="0" smtClean="0">
                <a:solidFill>
                  <a:schemeClr val="bg1"/>
                </a:solidFill>
              </a:rPr>
              <a:t>º</a:t>
            </a:r>
            <a:r>
              <a:rPr lang="pt-BR" sz="2000" dirty="0" smtClean="0">
                <a:solidFill>
                  <a:schemeClr val="bg1"/>
                </a:solidFill>
              </a:rPr>
              <a:t>, ter</a:t>
            </a:r>
            <a:r>
              <a:rPr lang="pt-BR" sz="2000" dirty="0" smtClean="0">
                <a:solidFill>
                  <a:schemeClr val="bg1"/>
                </a:solidFill>
              </a:rPr>
              <a:t>á </a:t>
            </a:r>
            <a:r>
              <a:rPr lang="pt-BR" sz="2000" dirty="0" smtClean="0">
                <a:solidFill>
                  <a:schemeClr val="bg1"/>
                </a:solidFill>
              </a:rPr>
              <a:t>metas</a:t>
            </a:r>
            <a:r>
              <a:rPr lang="pt-BR" sz="2000" dirty="0">
                <a:solidFill>
                  <a:schemeClr val="bg1"/>
                </a:solidFill>
              </a:rPr>
              <a:t>, prazos e de outro lado essa </a:t>
            </a:r>
            <a:r>
              <a:rPr lang="pt-BR" sz="2000" dirty="0" smtClean="0">
                <a:solidFill>
                  <a:schemeClr val="bg1"/>
                </a:solidFill>
              </a:rPr>
              <a:t>ag</a:t>
            </a:r>
            <a:r>
              <a:rPr lang="pt-BR" sz="2000" dirty="0" smtClean="0">
                <a:solidFill>
                  <a:schemeClr val="bg1"/>
                </a:solidFill>
              </a:rPr>
              <a:t>ê</a:t>
            </a:r>
            <a:r>
              <a:rPr lang="pt-BR" sz="2000" dirty="0" smtClean="0">
                <a:solidFill>
                  <a:schemeClr val="bg1"/>
                </a:solidFill>
              </a:rPr>
              <a:t>ncia </a:t>
            </a:r>
            <a:r>
              <a:rPr lang="pt-BR" sz="2000" dirty="0">
                <a:solidFill>
                  <a:schemeClr val="bg1"/>
                </a:solidFill>
              </a:rPr>
              <a:t>executiva vai ter maior autonomia gerencial, orçamentária, financeira</a:t>
            </a:r>
            <a:r>
              <a:rPr lang="pt-BR" sz="2000" dirty="0" smtClean="0">
                <a:solidFill>
                  <a:schemeClr val="bg1"/>
                </a:solidFill>
              </a:rPr>
              <a:t>. </a:t>
            </a:r>
            <a:r>
              <a:rPr lang="pt-BR" sz="2000" dirty="0"/>
              <a:t> </a:t>
            </a:r>
          </a:p>
          <a:p>
            <a:pPr marL="0" indent="0" algn="just">
              <a:buNone/>
            </a:pPr>
            <a:endParaRPr lang="pt-BR" sz="2000" dirty="0" smtClean="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51617378"/>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algn="just"/>
            <a:r>
              <a:rPr lang="pt-BR" sz="1800" dirty="0">
                <a:solidFill>
                  <a:srgbClr val="FFFFFF"/>
                </a:solidFill>
              </a:rPr>
              <a:t>Agências reguladoras – rótulo que também vai ser dado as autarquias. Para agencia executiva, o rótulo é dado por decreto a uma autarquia ou fundação. Já na agencia reguladora, o rótulo deve ser dado diretamente por </a:t>
            </a:r>
            <a:r>
              <a:rPr lang="pt-BR" sz="1800" u="sng" dirty="0">
                <a:solidFill>
                  <a:srgbClr val="FFFFFF"/>
                </a:solidFill>
              </a:rPr>
              <a:t>lei!</a:t>
            </a:r>
            <a:r>
              <a:rPr lang="pt-BR" sz="1800" dirty="0">
                <a:solidFill>
                  <a:srgbClr val="FFFFFF"/>
                </a:solidFill>
              </a:rPr>
              <a:t> As autarquia tem sido chamadas de agencia reguladora pela sua própria lei de criação. </a:t>
            </a:r>
            <a:endParaRPr lang="pt-BR" sz="1800" dirty="0" smtClean="0">
              <a:solidFill>
                <a:srgbClr val="FFFFFF"/>
              </a:solidFill>
            </a:endParaRPr>
          </a:p>
          <a:p>
            <a:pPr algn="just"/>
            <a:endParaRPr lang="pt-BR" sz="1800" dirty="0">
              <a:solidFill>
                <a:srgbClr val="FFFFFF"/>
              </a:solidFill>
            </a:endParaRPr>
          </a:p>
          <a:p>
            <a:pPr algn="just"/>
            <a:r>
              <a:rPr lang="pt-BR" sz="1800" dirty="0" smtClean="0">
                <a:solidFill>
                  <a:srgbClr val="FFFFFF"/>
                </a:solidFill>
              </a:rPr>
              <a:t>Funções</a:t>
            </a:r>
            <a:r>
              <a:rPr lang="pt-BR" sz="1800" dirty="0">
                <a:solidFill>
                  <a:srgbClr val="FFFFFF"/>
                </a:solidFill>
              </a:rPr>
              <a:t>: </a:t>
            </a:r>
            <a:r>
              <a:rPr lang="pt-BR" sz="1800" dirty="0" smtClean="0">
                <a:solidFill>
                  <a:srgbClr val="FFFFFF"/>
                </a:solidFill>
              </a:rPr>
              <a:t>a </a:t>
            </a:r>
            <a:r>
              <a:rPr lang="pt-BR" sz="1800" dirty="0">
                <a:solidFill>
                  <a:srgbClr val="FFFFFF"/>
                </a:solidFill>
              </a:rPr>
              <a:t>agencia </a:t>
            </a:r>
            <a:r>
              <a:rPr lang="pt-BR" sz="1800" dirty="0" smtClean="0">
                <a:solidFill>
                  <a:srgbClr val="FFFFFF"/>
                </a:solidFill>
              </a:rPr>
              <a:t>executiva deve </a:t>
            </a:r>
            <a:r>
              <a:rPr lang="pt-BR" sz="1800" dirty="0">
                <a:solidFill>
                  <a:srgbClr val="FFFFFF"/>
                </a:solidFill>
              </a:rPr>
              <a:t>cumprir as metas dentro dos prazos que </a:t>
            </a:r>
            <a:r>
              <a:rPr lang="pt-BR" sz="1800" dirty="0" smtClean="0">
                <a:solidFill>
                  <a:srgbClr val="FFFFFF"/>
                </a:solidFill>
              </a:rPr>
              <a:t>são </a:t>
            </a:r>
            <a:r>
              <a:rPr lang="pt-BR" sz="1800" dirty="0">
                <a:solidFill>
                  <a:srgbClr val="FFFFFF"/>
                </a:solidFill>
              </a:rPr>
              <a:t>colocadas no contrato de gestão. Então a </a:t>
            </a:r>
            <a:r>
              <a:rPr lang="pt-BR" sz="1800" dirty="0" smtClean="0">
                <a:solidFill>
                  <a:srgbClr val="FFFFFF"/>
                </a:solidFill>
              </a:rPr>
              <a:t>ag</a:t>
            </a:r>
            <a:r>
              <a:rPr lang="pt-BR" sz="1800" dirty="0" smtClean="0">
                <a:solidFill>
                  <a:srgbClr val="FFFFFF"/>
                </a:solidFill>
              </a:rPr>
              <a:t>ê</a:t>
            </a:r>
            <a:r>
              <a:rPr lang="pt-BR" sz="1800" dirty="0" smtClean="0">
                <a:solidFill>
                  <a:srgbClr val="FFFFFF"/>
                </a:solidFill>
              </a:rPr>
              <a:t>ncia </a:t>
            </a:r>
            <a:r>
              <a:rPr lang="pt-BR" sz="1800" dirty="0">
                <a:solidFill>
                  <a:srgbClr val="FFFFFF"/>
                </a:solidFill>
              </a:rPr>
              <a:t>vai executar metas. Por outro lado, a </a:t>
            </a:r>
            <a:r>
              <a:rPr lang="pt-BR" sz="1800" dirty="0" smtClean="0">
                <a:solidFill>
                  <a:srgbClr val="FFFFFF"/>
                </a:solidFill>
              </a:rPr>
              <a:t>ag</a:t>
            </a:r>
            <a:r>
              <a:rPr lang="pt-BR" sz="1800" dirty="0" smtClean="0">
                <a:solidFill>
                  <a:srgbClr val="FFFFFF"/>
                </a:solidFill>
              </a:rPr>
              <a:t>ê</a:t>
            </a:r>
            <a:r>
              <a:rPr lang="pt-BR" sz="1800" dirty="0" smtClean="0">
                <a:solidFill>
                  <a:srgbClr val="FFFFFF"/>
                </a:solidFill>
              </a:rPr>
              <a:t>ncia reguladora executa al</a:t>
            </a:r>
            <a:r>
              <a:rPr lang="pt-BR" sz="1800" dirty="0" smtClean="0">
                <a:solidFill>
                  <a:srgbClr val="FFFFFF"/>
                </a:solidFill>
              </a:rPr>
              <a:t>ém de atividades</a:t>
            </a:r>
            <a:r>
              <a:rPr lang="pt-BR" sz="1800" dirty="0" smtClean="0">
                <a:solidFill>
                  <a:srgbClr val="FFFFFF"/>
                </a:solidFill>
              </a:rPr>
              <a:t> administrativas clássicas, exerce </a:t>
            </a:r>
            <a:r>
              <a:rPr lang="pt-BR" sz="1800" dirty="0">
                <a:solidFill>
                  <a:srgbClr val="FFFFFF"/>
                </a:solidFill>
              </a:rPr>
              <a:t>poderes normativos (agencia reguladora baixa normas), exerce atividades judicantes na via administrativa (entre consumidores, concessionários de serviços públicos). </a:t>
            </a:r>
            <a:r>
              <a:rPr lang="pt-BR" sz="1800" dirty="0" smtClean="0">
                <a:solidFill>
                  <a:srgbClr val="FFFFFF"/>
                </a:solidFill>
              </a:rPr>
              <a:t>Tem </a:t>
            </a:r>
            <a:r>
              <a:rPr lang="pt-BR" sz="1800" dirty="0">
                <a:solidFill>
                  <a:srgbClr val="FFFFFF"/>
                </a:solidFill>
              </a:rPr>
              <a:t>um aspecto regulador</a:t>
            </a:r>
            <a:r>
              <a:rPr lang="pt-BR" sz="1800" dirty="0" smtClean="0">
                <a:solidFill>
                  <a:srgbClr val="FFFFFF"/>
                </a:solidFill>
              </a:rPr>
              <a:t>.</a:t>
            </a:r>
          </a:p>
          <a:p>
            <a:pPr marL="0" indent="0" algn="just">
              <a:buNone/>
            </a:pPr>
            <a:r>
              <a:rPr lang="pt-BR" sz="1800" dirty="0" smtClean="0">
                <a:solidFill>
                  <a:srgbClr val="FFFFFF"/>
                </a:solidFill>
              </a:rPr>
              <a:t> </a:t>
            </a:r>
            <a:endParaRPr lang="pt-BR" sz="1800" dirty="0">
              <a:solidFill>
                <a:srgbClr val="FFFFFF"/>
              </a:solidFill>
            </a:endParaRPr>
          </a:p>
          <a:p>
            <a:pPr algn="just"/>
            <a:r>
              <a:rPr lang="pt-BR" sz="1800" b="1" u="sng" dirty="0" smtClean="0">
                <a:solidFill>
                  <a:srgbClr val="FFFFFF"/>
                </a:solidFill>
              </a:rPr>
              <a:t>Associação </a:t>
            </a:r>
            <a:r>
              <a:rPr lang="pt-BR" sz="1800" b="1" u="sng" dirty="0">
                <a:solidFill>
                  <a:srgbClr val="FFFFFF"/>
                </a:solidFill>
              </a:rPr>
              <a:t>pública </a:t>
            </a:r>
            <a:r>
              <a:rPr lang="pt-BR" sz="1800" dirty="0">
                <a:solidFill>
                  <a:srgbClr val="FFFFFF"/>
                </a:solidFill>
              </a:rPr>
              <a:t>foi previsto na lei de consórcio </a:t>
            </a:r>
            <a:r>
              <a:rPr lang="pt-BR" sz="1800" dirty="0" smtClean="0">
                <a:solidFill>
                  <a:srgbClr val="FFFFFF"/>
                </a:solidFill>
              </a:rPr>
              <a:t>público (lei 11.107/2005). Trata do contrato </a:t>
            </a:r>
            <a:r>
              <a:rPr lang="pt-BR" sz="1800" dirty="0">
                <a:solidFill>
                  <a:srgbClr val="FFFFFF"/>
                </a:solidFill>
              </a:rPr>
              <a:t>celebrado entre entes federativos para fins comuns. E nessa lei, principalmente no art. 6</a:t>
            </a:r>
            <a:r>
              <a:rPr lang="pt-BR" sz="1800" baseline="30000" dirty="0">
                <a:solidFill>
                  <a:srgbClr val="FFFFFF"/>
                </a:solidFill>
              </a:rPr>
              <a:t>o</a:t>
            </a:r>
            <a:r>
              <a:rPr lang="pt-BR" sz="1800" dirty="0">
                <a:solidFill>
                  <a:srgbClr val="FFFFFF"/>
                </a:solidFill>
              </a:rPr>
              <a:t>, vai dizer que esses entes federados, depois de celebrar o contrato de consórcio, eles deverão criar uma pessoa jurídica específica, nova, e essa pessoa jurídica vai ter a incumbência de gerir o consórcio </a:t>
            </a:r>
            <a:r>
              <a:rPr lang="pt-BR" sz="1800" dirty="0">
                <a:solidFill>
                  <a:srgbClr val="FFFFFF"/>
                </a:solidFill>
              </a:rPr>
              <a:t>público</a:t>
            </a:r>
            <a:r>
              <a:rPr lang="pt-BR" sz="1800" dirty="0">
                <a:solidFill>
                  <a:srgbClr val="FFFFFF"/>
                </a:solidFill>
              </a:rPr>
              <a:t>.</a:t>
            </a:r>
            <a:r>
              <a:rPr lang="pt-BR" sz="1800" dirty="0">
                <a:solidFill>
                  <a:srgbClr val="FFFFFF"/>
                </a:solidFill>
              </a:rPr>
              <a:t> </a:t>
            </a:r>
            <a:r>
              <a:rPr lang="pt-BR" sz="1800" dirty="0">
                <a:solidFill>
                  <a:srgbClr val="FFFFFF"/>
                </a:solidFill>
              </a:rPr>
              <a:t>Essa associação pública é uma espécie de </a:t>
            </a:r>
            <a:r>
              <a:rPr lang="pt-BR" sz="1800" dirty="0" smtClean="0">
                <a:solidFill>
                  <a:srgbClr val="FFFFFF"/>
                </a:solidFill>
              </a:rPr>
              <a:t>autarquia porque: </a:t>
            </a:r>
            <a:r>
              <a:rPr lang="pt-BR" sz="1800" dirty="0">
                <a:solidFill>
                  <a:srgbClr val="FFFFFF"/>
                </a:solidFill>
              </a:rPr>
              <a:t>1) a própria lei de consórcio público alterou o Código Civil e quando elenca as pessoas de direito público, fala das autarquias, “inclusive as associações públicas”, 2) associação pública tem características parecidas às autarquias; 3) o decreto que regulamenta o consórcio diz que a associação pública é uma autarquia.</a:t>
            </a:r>
          </a:p>
          <a:p>
            <a:pPr algn="just"/>
            <a:endParaRPr lang="pt-BR" sz="20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7854832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b="1" dirty="0">
                <a:solidFill>
                  <a:schemeClr val="accent2"/>
                </a:solidFill>
              </a:rPr>
              <a:t>Empresas públicas e sociedades de economia mista</a:t>
            </a:r>
            <a:endParaRPr lang="pt-BR" sz="2000" dirty="0">
              <a:solidFill>
                <a:schemeClr val="accent2"/>
              </a:solidFill>
            </a:endParaRPr>
          </a:p>
          <a:p>
            <a:pPr algn="just"/>
            <a:r>
              <a:rPr lang="pt-BR" sz="2000" dirty="0" smtClean="0">
                <a:solidFill>
                  <a:srgbClr val="FFFFFF"/>
                </a:solidFill>
              </a:rPr>
              <a:t>São </a:t>
            </a:r>
            <a:r>
              <a:rPr lang="pt-BR" sz="2000" dirty="0">
                <a:solidFill>
                  <a:srgbClr val="FFFFFF"/>
                </a:solidFill>
              </a:rPr>
              <a:t>empresas estatais </a:t>
            </a:r>
            <a:r>
              <a:rPr lang="pt-BR" sz="2000" dirty="0" smtClean="0">
                <a:solidFill>
                  <a:srgbClr val="FFFFFF"/>
                </a:solidFill>
              </a:rPr>
              <a:t>que </a:t>
            </a:r>
            <a:r>
              <a:rPr lang="pt-BR" sz="2000" dirty="0">
                <a:solidFill>
                  <a:srgbClr val="FFFFFF"/>
                </a:solidFill>
              </a:rPr>
              <a:t>possuem características parecidas. </a:t>
            </a:r>
            <a:r>
              <a:rPr lang="pt-BR" sz="2000" dirty="0" smtClean="0">
                <a:solidFill>
                  <a:srgbClr val="FFFFFF"/>
                </a:solidFill>
              </a:rPr>
              <a:t>Com exce</a:t>
            </a:r>
            <a:r>
              <a:rPr lang="pt-BR" sz="2000" dirty="0" smtClean="0">
                <a:solidFill>
                  <a:srgbClr val="FFFFFF"/>
                </a:solidFill>
              </a:rPr>
              <a:t>ção de</a:t>
            </a:r>
            <a:r>
              <a:rPr lang="pt-BR" sz="2000" dirty="0" smtClean="0">
                <a:solidFill>
                  <a:srgbClr val="FFFFFF"/>
                </a:solidFill>
              </a:rPr>
              <a:t> </a:t>
            </a:r>
            <a:r>
              <a:rPr lang="pt-BR" sz="2000" dirty="0">
                <a:solidFill>
                  <a:srgbClr val="FFFFFF"/>
                </a:solidFill>
              </a:rPr>
              <a:t>três diferenças, todas as demais características são comuns. </a:t>
            </a:r>
            <a:endParaRPr lang="pt-BR" sz="2000" dirty="0" smtClean="0">
              <a:solidFill>
                <a:srgbClr val="FFFFFF"/>
              </a:solidFill>
            </a:endParaRPr>
          </a:p>
          <a:p>
            <a:pPr algn="just"/>
            <a:endParaRPr lang="pt-BR" sz="2000" dirty="0">
              <a:solidFill>
                <a:srgbClr val="FFFFFF"/>
              </a:solidFill>
            </a:endParaRPr>
          </a:p>
          <a:p>
            <a:pPr algn="just"/>
            <a:r>
              <a:rPr lang="pt-BR" sz="2000" dirty="0" smtClean="0">
                <a:solidFill>
                  <a:srgbClr val="FFFFFF"/>
                </a:solidFill>
              </a:rPr>
              <a:t>Empresas estatais significam que as entidades ainda que sejam pessoas jur</a:t>
            </a:r>
            <a:r>
              <a:rPr lang="pt-BR" sz="2000" dirty="0" smtClean="0">
                <a:solidFill>
                  <a:srgbClr val="FFFFFF"/>
                </a:solidFill>
              </a:rPr>
              <a:t>ídicas de direito privado, são controladas total ou grande parte pelas</a:t>
            </a:r>
            <a:r>
              <a:rPr lang="pt-BR" sz="2000" dirty="0" smtClean="0">
                <a:solidFill>
                  <a:srgbClr val="FFFFFF"/>
                </a:solidFill>
              </a:rPr>
              <a:t> </a:t>
            </a:r>
            <a:r>
              <a:rPr lang="pt-BR" sz="2000" dirty="0">
                <a:solidFill>
                  <a:srgbClr val="FFFFFF"/>
                </a:solidFill>
              </a:rPr>
              <a:t>ações do </a:t>
            </a:r>
            <a:r>
              <a:rPr lang="pt-BR" sz="2000" dirty="0" smtClean="0">
                <a:solidFill>
                  <a:srgbClr val="FFFFFF"/>
                </a:solidFill>
              </a:rPr>
              <a:t>Estado!</a:t>
            </a:r>
          </a:p>
          <a:p>
            <a:pPr marL="0" indent="0" algn="just">
              <a:buNone/>
            </a:pPr>
            <a:endParaRPr lang="pt-BR" sz="2000" dirty="0">
              <a:solidFill>
                <a:srgbClr val="FFFFFF"/>
              </a:solidFill>
            </a:endParaRPr>
          </a:p>
          <a:p>
            <a:pPr algn="just"/>
            <a:r>
              <a:rPr lang="pt-BR" sz="2000" dirty="0" smtClean="0">
                <a:solidFill>
                  <a:srgbClr val="FFFFFF"/>
                </a:solidFill>
              </a:rPr>
              <a:t>Lei </a:t>
            </a:r>
            <a:r>
              <a:rPr lang="pt-BR" sz="2000" dirty="0">
                <a:solidFill>
                  <a:srgbClr val="FFFFFF"/>
                </a:solidFill>
              </a:rPr>
              <a:t>13303/2016 – apelidada das leis das estatais </a:t>
            </a:r>
            <a:r>
              <a:rPr lang="pt-BR" sz="2000" dirty="0" smtClean="0">
                <a:solidFill>
                  <a:srgbClr val="FFFFFF"/>
                </a:solidFill>
              </a:rPr>
              <a:t>–</a:t>
            </a:r>
            <a:r>
              <a:rPr lang="pt-BR" sz="2000" dirty="0">
                <a:solidFill>
                  <a:srgbClr val="FFFFFF"/>
                </a:solidFill>
              </a:rPr>
              <a:t> </a:t>
            </a:r>
            <a:r>
              <a:rPr lang="pt-BR" sz="2000" dirty="0" smtClean="0">
                <a:solidFill>
                  <a:srgbClr val="FFFFFF"/>
                </a:solidFill>
              </a:rPr>
              <a:t>trata </a:t>
            </a:r>
            <a:r>
              <a:rPr lang="pt-BR" sz="2000" dirty="0">
                <a:solidFill>
                  <a:srgbClr val="FFFFFF"/>
                </a:solidFill>
              </a:rPr>
              <a:t>dentre outros aspectos sobre a organização interna das estatais, como vai ser composto o conselho de administração, </a:t>
            </a:r>
            <a:r>
              <a:rPr lang="pt-BR" sz="2000" dirty="0" smtClean="0">
                <a:solidFill>
                  <a:srgbClr val="FFFFFF"/>
                </a:solidFill>
              </a:rPr>
              <a:t>além disso </a:t>
            </a:r>
            <a:r>
              <a:rPr lang="pt-BR" sz="2000" dirty="0">
                <a:solidFill>
                  <a:srgbClr val="FFFFFF"/>
                </a:solidFill>
              </a:rPr>
              <a:t>a lei traz normas específicas sobre contratações e também vai tratar de aspectos de controle. </a:t>
            </a:r>
            <a:endParaRPr lang="pt-BR" sz="2000" dirty="0" smtClean="0">
              <a:solidFill>
                <a:srgbClr val="FFFFFF"/>
              </a:solidFill>
            </a:endParaRPr>
          </a:p>
          <a:p>
            <a:pPr algn="just"/>
            <a:endParaRPr lang="pt-BR" sz="2000" dirty="0">
              <a:solidFill>
                <a:srgbClr val="FFFFFF"/>
              </a:solidFill>
            </a:endParaRPr>
          </a:p>
          <a:p>
            <a:pPr algn="just"/>
            <a:r>
              <a:rPr lang="pt-BR" sz="2000" dirty="0">
                <a:solidFill>
                  <a:srgbClr val="FFFFFF"/>
                </a:solidFill>
              </a:rPr>
              <a:t>Conceito do gênero “empresa estatal”- são pessoas jurídicas de direito privado, criadas por autorização legal e integrantes da </a:t>
            </a:r>
            <a:r>
              <a:rPr lang="pt-BR" sz="2000" dirty="0" smtClean="0">
                <a:solidFill>
                  <a:srgbClr val="FFFFFF"/>
                </a:solidFill>
              </a:rPr>
              <a:t>Administração </a:t>
            </a:r>
            <a:r>
              <a:rPr lang="pt-BR" sz="2000" dirty="0">
                <a:solidFill>
                  <a:srgbClr val="FFFFFF"/>
                </a:solidFill>
              </a:rPr>
              <a:t>Pública indireta que vão prestar serviços públicos ou explorar atividades econômicas. </a:t>
            </a:r>
            <a:r>
              <a:rPr lang="pt-BR" sz="2000" dirty="0" smtClean="0">
                <a:solidFill>
                  <a:srgbClr val="FFFFFF"/>
                </a:solidFill>
              </a:rPr>
              <a:t>Exemplos de empresas p</a:t>
            </a:r>
            <a:r>
              <a:rPr lang="pt-BR" sz="2000" dirty="0" smtClean="0">
                <a:solidFill>
                  <a:srgbClr val="FFFFFF"/>
                </a:solidFill>
              </a:rPr>
              <a:t>úblicas:</a:t>
            </a:r>
            <a:r>
              <a:rPr lang="pt-BR" sz="2000" dirty="0" smtClean="0">
                <a:solidFill>
                  <a:srgbClr val="FFFFFF"/>
                </a:solidFill>
              </a:rPr>
              <a:t> </a:t>
            </a:r>
            <a:r>
              <a:rPr lang="pt-BR" sz="2000" dirty="0">
                <a:solidFill>
                  <a:srgbClr val="FFFFFF"/>
                </a:solidFill>
              </a:rPr>
              <a:t>“BNDES”, </a:t>
            </a:r>
            <a:r>
              <a:rPr lang="pt-BR" sz="2000" dirty="0" smtClean="0">
                <a:solidFill>
                  <a:srgbClr val="FFFFFF"/>
                </a:solidFill>
              </a:rPr>
              <a:t>ECT e sociedades </a:t>
            </a:r>
            <a:r>
              <a:rPr lang="pt-BR" sz="2000" dirty="0">
                <a:solidFill>
                  <a:srgbClr val="FFFFFF"/>
                </a:solidFill>
              </a:rPr>
              <a:t>de economia mista: Banco do Brasil, Petrobrás.</a:t>
            </a: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7913004"/>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marL="0" indent="0" algn="just">
              <a:buNone/>
            </a:pPr>
            <a:r>
              <a:rPr lang="pt-BR" sz="2000" b="1" dirty="0">
                <a:solidFill>
                  <a:schemeClr val="accent2"/>
                </a:solidFill>
              </a:rPr>
              <a:t>Empresas públicas e sociedades de economia mista</a:t>
            </a:r>
            <a:endParaRPr lang="pt-BR" sz="2000" dirty="0">
              <a:solidFill>
                <a:schemeClr val="accent2"/>
              </a:solidFill>
            </a:endParaRPr>
          </a:p>
          <a:p>
            <a:pPr algn="just"/>
            <a:r>
              <a:rPr lang="pt-BR" sz="2000" dirty="0" smtClean="0">
                <a:solidFill>
                  <a:srgbClr val="FFFFFF"/>
                </a:solidFill>
              </a:rPr>
              <a:t>Conceitos trazidos pela Lei 13303/2016:</a:t>
            </a:r>
          </a:p>
          <a:p>
            <a:pPr marL="400050" lvl="1" indent="0" algn="just">
              <a:buNone/>
            </a:pPr>
            <a:r>
              <a:rPr lang="pt-BR" sz="1600" dirty="0" smtClean="0">
                <a:solidFill>
                  <a:schemeClr val="bg1"/>
                </a:solidFill>
              </a:rPr>
              <a:t>Art</a:t>
            </a:r>
            <a:r>
              <a:rPr lang="pt-BR" sz="1600" dirty="0">
                <a:solidFill>
                  <a:schemeClr val="bg1"/>
                </a:solidFill>
              </a:rPr>
              <a:t>. </a:t>
            </a:r>
            <a:r>
              <a:rPr lang="pt-BR" sz="1600" dirty="0" smtClean="0">
                <a:solidFill>
                  <a:schemeClr val="bg1"/>
                </a:solidFill>
              </a:rPr>
              <a:t>3º</a:t>
            </a:r>
            <a:r>
              <a:rPr lang="pt-BR" sz="1600" dirty="0">
                <a:solidFill>
                  <a:schemeClr val="bg1"/>
                </a:solidFill>
              </a:rPr>
              <a:t> Empresa pública é a entidade dotada de personalidade jurídica de direito privado, </a:t>
            </a:r>
            <a:r>
              <a:rPr lang="pt-BR" sz="1600" dirty="0" smtClean="0">
                <a:solidFill>
                  <a:schemeClr val="bg1"/>
                </a:solidFill>
              </a:rPr>
              <a:t>com </a:t>
            </a:r>
            <a:r>
              <a:rPr lang="pt-BR" sz="1600" dirty="0">
                <a:solidFill>
                  <a:schemeClr val="bg1"/>
                </a:solidFill>
              </a:rPr>
              <a:t>criação autorizada por lei e com patrimônio próprio, cujo </a:t>
            </a:r>
            <a:r>
              <a:rPr lang="pt-BR" sz="1600" b="1" u="sng" dirty="0">
                <a:solidFill>
                  <a:srgbClr val="FFFFFF"/>
                </a:solidFill>
              </a:rPr>
              <a:t>capital social é integralmente detido pela União, pelos Estados, pelo Distrito Federal ou pelos Municípios.</a:t>
            </a:r>
            <a:r>
              <a:rPr lang="pt-BR" sz="1600" dirty="0">
                <a:solidFill>
                  <a:schemeClr val="bg1"/>
                </a:solidFill>
              </a:rPr>
              <a:t> </a:t>
            </a:r>
            <a:r>
              <a:rPr lang="pt-BR" sz="1600" dirty="0" smtClean="0">
                <a:solidFill>
                  <a:schemeClr val="bg1"/>
                </a:solidFill>
              </a:rPr>
              <a:t>Parágrafo </a:t>
            </a:r>
            <a:r>
              <a:rPr lang="pt-BR" sz="1600" dirty="0">
                <a:solidFill>
                  <a:schemeClr val="bg1"/>
                </a:solidFill>
              </a:rPr>
              <a:t>único.  Desde que a maioria do capital votante permaneça em propriedade da União, do Estado, do Distrito Federal ou do Município, será admitida, no capital da empresa pública, a participação de outras pessoas jurídicas de direito público interno, bem como de entidades da administração indireta da União, dos Estados, do Distrito Federal e dos Municípios. </a:t>
            </a:r>
            <a:endParaRPr lang="pt-BR" sz="1600" dirty="0" smtClean="0">
              <a:solidFill>
                <a:schemeClr val="bg1"/>
              </a:solidFill>
            </a:endParaRPr>
          </a:p>
          <a:p>
            <a:pPr marL="400050" lvl="1" indent="0" algn="just">
              <a:buNone/>
            </a:pPr>
            <a:endParaRPr lang="pt-BR" sz="1600" dirty="0">
              <a:solidFill>
                <a:schemeClr val="bg1"/>
              </a:solidFill>
            </a:endParaRPr>
          </a:p>
          <a:p>
            <a:pPr marL="400050" lvl="1" indent="0" algn="just">
              <a:buNone/>
            </a:pPr>
            <a:r>
              <a:rPr lang="pt-BR" sz="1600" dirty="0">
                <a:solidFill>
                  <a:schemeClr val="bg1"/>
                </a:solidFill>
              </a:rPr>
              <a:t>Art. </a:t>
            </a:r>
            <a:r>
              <a:rPr lang="pt-BR" sz="1600" dirty="0" smtClean="0">
                <a:solidFill>
                  <a:schemeClr val="bg1"/>
                </a:solidFill>
              </a:rPr>
              <a:t>4º</a:t>
            </a:r>
            <a:r>
              <a:rPr lang="pt-BR" sz="1600" dirty="0">
                <a:solidFill>
                  <a:schemeClr val="bg1"/>
                </a:solidFill>
              </a:rPr>
              <a:t> Sociedade de economia mista é a entidade dotada de personalidade jurídica de direito privado, com criação autorizada por lei, </a:t>
            </a:r>
            <a:r>
              <a:rPr lang="pt-BR" sz="1600" b="1" u="sng" dirty="0">
                <a:solidFill>
                  <a:schemeClr val="bg1"/>
                </a:solidFill>
              </a:rPr>
              <a:t>sob a forma de sociedade anônima, cujas ações com direito a voto pertençam em sua maioria à União, aos Estados, ao Distrito Federal, aos Municípios ou a entidade da administração indireta</a:t>
            </a:r>
            <a:r>
              <a:rPr lang="pt-BR" sz="1600" dirty="0">
                <a:solidFill>
                  <a:schemeClr val="bg1"/>
                </a:solidFill>
              </a:rPr>
              <a:t>. </a:t>
            </a:r>
          </a:p>
          <a:p>
            <a:pPr algn="just"/>
            <a:endParaRPr lang="pt-BR" sz="2000" dirty="0" smtClean="0">
              <a:solidFill>
                <a:srgbClr val="FFFFFF"/>
              </a:solidFill>
            </a:endParaRPr>
          </a:p>
          <a:p>
            <a:pPr algn="just"/>
            <a:r>
              <a:rPr lang="pt-BR" sz="2000" dirty="0" smtClean="0">
                <a:solidFill>
                  <a:srgbClr val="FFFFFF"/>
                </a:solidFill>
              </a:rPr>
              <a:t>Tr</a:t>
            </a:r>
            <a:r>
              <a:rPr lang="pt-BR" sz="2000" dirty="0" smtClean="0">
                <a:solidFill>
                  <a:srgbClr val="FFFFFF"/>
                </a:solidFill>
              </a:rPr>
              <a:t>ês diferenças entre empresa pública e sociedade de economia mista:</a:t>
            </a:r>
          </a:p>
          <a:p>
            <a:pPr algn="just"/>
            <a:r>
              <a:rPr lang="pt-BR" sz="2000" dirty="0" smtClean="0">
                <a:solidFill>
                  <a:srgbClr val="FFFFFF"/>
                </a:solidFill>
              </a:rPr>
              <a:t>1) Composição societária – empresa pública composta por sócios da Adm. Pública Direta e Indireta. Não podem ser sócios particulares. Sociedade de economia mista pode ter sócios tanto da Administração Direta ou Indireta como particulares. </a:t>
            </a:r>
            <a:r>
              <a:rPr lang="pt-BR" sz="2000" dirty="0" err="1" smtClean="0">
                <a:solidFill>
                  <a:srgbClr val="FFFFFF"/>
                </a:solidFill>
              </a:rPr>
              <a:t>Ex</a:t>
            </a:r>
            <a:r>
              <a:rPr lang="pt-BR" sz="2000" dirty="0" smtClean="0">
                <a:solidFill>
                  <a:srgbClr val="FFFFFF"/>
                </a:solidFill>
              </a:rPr>
              <a:t>: Petrobrás.</a:t>
            </a:r>
          </a:p>
          <a:p>
            <a:pPr algn="just"/>
            <a:endParaRPr lang="pt-BR" sz="2000" dirty="0" smtClean="0">
              <a:solidFill>
                <a:srgbClr val="FFFFFF"/>
              </a:solidFill>
            </a:endParaRPr>
          </a:p>
          <a:p>
            <a:pPr algn="just"/>
            <a:endParaRPr lang="pt-BR" sz="20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42063383"/>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0"/>
            <a:ext cx="8568952" cy="6669360"/>
          </a:xfrm>
        </p:spPr>
        <p:txBody>
          <a:bodyPr/>
          <a:lstStyle/>
          <a:p>
            <a:pPr algn="just"/>
            <a:r>
              <a:rPr lang="pt-BR" sz="2000" dirty="0">
                <a:solidFill>
                  <a:srgbClr val="FFFFFF"/>
                </a:solidFill>
              </a:rPr>
              <a:t>2) Forma societária – Empresa pública pode ter qualquer forma societária, inclusive empresa pública unipessoal (uma exceção a regra geral do Direito Societário). </a:t>
            </a:r>
            <a:r>
              <a:rPr lang="pt-BR" sz="2000" dirty="0" err="1">
                <a:solidFill>
                  <a:srgbClr val="FFFFFF"/>
                </a:solidFill>
              </a:rPr>
              <a:t>Ex</a:t>
            </a:r>
            <a:r>
              <a:rPr lang="pt-BR" sz="2000" dirty="0">
                <a:solidFill>
                  <a:srgbClr val="FFFFFF"/>
                </a:solidFill>
              </a:rPr>
              <a:t>: Caixa Econômica Federal. A sociedade de economia mista só pode ter uma única forma societária que é a da sociedade anônima. </a:t>
            </a:r>
          </a:p>
          <a:p>
            <a:pPr algn="just"/>
            <a:r>
              <a:rPr lang="pt-BR" sz="2000" dirty="0">
                <a:solidFill>
                  <a:srgbClr val="FFFFFF"/>
                </a:solidFill>
              </a:rPr>
              <a:t>3) Foro processual – compete processar e julgar as empresas públicas federais controladas pela União a Justiça Federal (art. 109, </a:t>
            </a:r>
            <a:r>
              <a:rPr lang="pt-BR" sz="2000" dirty="0" err="1">
                <a:solidFill>
                  <a:srgbClr val="FFFFFF"/>
                </a:solidFill>
              </a:rPr>
              <a:t>I</a:t>
            </a:r>
            <a:r>
              <a:rPr lang="pt-BR" sz="2000" dirty="0">
                <a:solidFill>
                  <a:srgbClr val="FFFFFF"/>
                </a:solidFill>
              </a:rPr>
              <a:t> da CF). As demais empresas públicas estaduais e municipais serão julgadas por justiça estadual. Toda e qualquer sociedade de economia mista será julgada por justiça estadual, independente de ser federal, estadual ou municipal. </a:t>
            </a:r>
            <a:r>
              <a:rPr lang="pt-BR" sz="2000" dirty="0" smtClean="0">
                <a:solidFill>
                  <a:srgbClr val="FFFFFF"/>
                </a:solidFill>
              </a:rPr>
              <a:t>Exceç</a:t>
            </a:r>
            <a:r>
              <a:rPr lang="pt-BR" sz="2000" dirty="0" smtClean="0">
                <a:solidFill>
                  <a:srgbClr val="FFFFFF"/>
                </a:solidFill>
              </a:rPr>
              <a:t>ão</a:t>
            </a:r>
            <a:r>
              <a:rPr lang="pt-BR" sz="2000" dirty="0" smtClean="0">
                <a:solidFill>
                  <a:srgbClr val="FFFFFF"/>
                </a:solidFill>
              </a:rPr>
              <a:t>: hipótese </a:t>
            </a:r>
            <a:r>
              <a:rPr lang="pt-BR" sz="2000" dirty="0">
                <a:solidFill>
                  <a:srgbClr val="FFFFFF"/>
                </a:solidFill>
              </a:rPr>
              <a:t>em que a União Federal intervém no feito, a competência passa a ser da justiça </a:t>
            </a:r>
            <a:r>
              <a:rPr lang="pt-BR" sz="2000" dirty="0" smtClean="0">
                <a:solidFill>
                  <a:srgbClr val="FFFFFF"/>
                </a:solidFill>
              </a:rPr>
              <a:t>federal.</a:t>
            </a:r>
            <a:endParaRPr lang="pt-BR" sz="2000" dirty="0">
              <a:solidFill>
                <a:srgbClr val="FFFFFF"/>
              </a:solidFill>
            </a:endParaRPr>
          </a:p>
          <a:p>
            <a:pPr algn="just"/>
            <a:endParaRPr lang="pt-BR" sz="2000" dirty="0" smtClean="0">
              <a:solidFill>
                <a:srgbClr val="FFFFFF"/>
              </a:solidFill>
            </a:endParaRPr>
          </a:p>
          <a:p>
            <a:pPr marL="0" indent="0" algn="just">
              <a:buNone/>
            </a:pPr>
            <a:r>
              <a:rPr lang="pt-BR" sz="2000" dirty="0" smtClean="0">
                <a:solidFill>
                  <a:schemeClr val="accent2"/>
                </a:solidFill>
              </a:rPr>
              <a:t>Caracter</a:t>
            </a:r>
            <a:r>
              <a:rPr lang="pt-BR" sz="2000" dirty="0" smtClean="0">
                <a:solidFill>
                  <a:schemeClr val="accent2"/>
                </a:solidFill>
              </a:rPr>
              <a:t>ísticas comuns de todas as empresas estatais:</a:t>
            </a:r>
          </a:p>
          <a:p>
            <a:pPr marL="0" lvl="0" indent="0" algn="just">
              <a:buNone/>
            </a:pPr>
            <a:r>
              <a:rPr lang="pt-BR" sz="2000" dirty="0" smtClean="0">
                <a:solidFill>
                  <a:schemeClr val="bg1"/>
                </a:solidFill>
              </a:rPr>
              <a:t>1) A c</a:t>
            </a:r>
            <a:r>
              <a:rPr lang="pt-BR" sz="2000" dirty="0" smtClean="0">
                <a:solidFill>
                  <a:schemeClr val="bg1"/>
                </a:solidFill>
              </a:rPr>
              <a:t>riação </a:t>
            </a:r>
            <a:r>
              <a:rPr lang="pt-BR" sz="2000" dirty="0">
                <a:solidFill>
                  <a:schemeClr val="bg1"/>
                </a:solidFill>
              </a:rPr>
              <a:t>das empresas públicas e das sociedades de economia mista </a:t>
            </a:r>
            <a:r>
              <a:rPr lang="pt-BR" sz="2000" dirty="0" smtClean="0">
                <a:solidFill>
                  <a:schemeClr val="bg1"/>
                </a:solidFill>
              </a:rPr>
              <a:t>dependem </a:t>
            </a:r>
            <a:r>
              <a:rPr lang="pt-BR" sz="2000" dirty="0">
                <a:solidFill>
                  <a:schemeClr val="bg1"/>
                </a:solidFill>
              </a:rPr>
              <a:t>de uma lei </a:t>
            </a:r>
            <a:r>
              <a:rPr lang="pt-BR" sz="2000" dirty="0" smtClean="0">
                <a:solidFill>
                  <a:schemeClr val="bg1"/>
                </a:solidFill>
              </a:rPr>
              <a:t>autorizativa. </a:t>
            </a:r>
            <a:r>
              <a:rPr lang="pt-BR" sz="2000" dirty="0">
                <a:solidFill>
                  <a:schemeClr val="bg1"/>
                </a:solidFill>
              </a:rPr>
              <a:t>Atenção!! Lei cria autarquia e AUTORIZA a criação de empresas públicas e sociedade de economia mista. </a:t>
            </a:r>
            <a:r>
              <a:rPr lang="pt-BR" sz="2000" dirty="0" smtClean="0">
                <a:solidFill>
                  <a:schemeClr val="bg1"/>
                </a:solidFill>
              </a:rPr>
              <a:t>A </a:t>
            </a:r>
            <a:r>
              <a:rPr lang="pt-BR" sz="2000" dirty="0">
                <a:solidFill>
                  <a:schemeClr val="bg1"/>
                </a:solidFill>
              </a:rPr>
              <a:t>lei autorizativa é de iniciativa do chefe do executivo. Art. 37, XIX da CF c/c art. 61, §1</a:t>
            </a:r>
            <a:r>
              <a:rPr lang="pt-BR" sz="2000" baseline="30000" dirty="0">
                <a:solidFill>
                  <a:schemeClr val="bg1"/>
                </a:solidFill>
              </a:rPr>
              <a:t>o</a:t>
            </a:r>
            <a:r>
              <a:rPr lang="pt-BR" sz="2000" dirty="0">
                <a:solidFill>
                  <a:schemeClr val="bg1"/>
                </a:solidFill>
              </a:rPr>
              <a:t> da </a:t>
            </a:r>
            <a:r>
              <a:rPr lang="pt-BR" sz="2000" dirty="0" smtClean="0">
                <a:solidFill>
                  <a:schemeClr val="bg1"/>
                </a:solidFill>
              </a:rPr>
              <a:t>CF</a:t>
            </a:r>
            <a:endParaRPr lang="pt-BR" sz="2000" dirty="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38446289"/>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71400"/>
            <a:ext cx="8568952" cy="6840760"/>
          </a:xfrm>
        </p:spPr>
        <p:txBody>
          <a:bodyPr/>
          <a:lstStyle/>
          <a:p>
            <a:pPr marL="0" indent="0">
              <a:buNone/>
            </a:pPr>
            <a:r>
              <a:rPr lang="pt-BR" sz="2000" dirty="0"/>
              <a:t> </a:t>
            </a:r>
          </a:p>
          <a:p>
            <a:pPr marL="0" lvl="0" indent="0" algn="just">
              <a:buNone/>
            </a:pPr>
            <a:r>
              <a:rPr lang="pt-BR" sz="2000" dirty="0" smtClean="0">
                <a:solidFill>
                  <a:srgbClr val="FFFFFF"/>
                </a:solidFill>
              </a:rPr>
              <a:t>2) </a:t>
            </a:r>
            <a:r>
              <a:rPr lang="pt-BR" sz="2000" b="1" u="sng" dirty="0" smtClean="0">
                <a:solidFill>
                  <a:srgbClr val="FFFFFF"/>
                </a:solidFill>
              </a:rPr>
              <a:t>Objeto </a:t>
            </a:r>
            <a:r>
              <a:rPr lang="pt-BR" sz="2000" b="1" u="sng" dirty="0">
                <a:solidFill>
                  <a:srgbClr val="FFFFFF"/>
                </a:solidFill>
              </a:rPr>
              <a:t>da </a:t>
            </a:r>
            <a:r>
              <a:rPr lang="pt-BR" sz="2000" b="1" u="sng" dirty="0" smtClean="0">
                <a:solidFill>
                  <a:srgbClr val="FFFFFF"/>
                </a:solidFill>
              </a:rPr>
              <a:t>empresa estatal</a:t>
            </a:r>
            <a:r>
              <a:rPr lang="pt-BR" sz="2000" dirty="0">
                <a:solidFill>
                  <a:srgbClr val="FFFFFF"/>
                </a:solidFill>
              </a:rPr>
              <a:t>: as empresas estatais podem prestar serviços públicos ou explorar atividades econômicas</a:t>
            </a:r>
            <a:r>
              <a:rPr lang="pt-BR" sz="2000" dirty="0" smtClean="0">
                <a:solidFill>
                  <a:srgbClr val="FFFFFF"/>
                </a:solidFill>
              </a:rPr>
              <a:t>. No </a:t>
            </a:r>
            <a:r>
              <a:rPr lang="pt-BR" sz="2000" dirty="0">
                <a:solidFill>
                  <a:srgbClr val="FFFFFF"/>
                </a:solidFill>
              </a:rPr>
              <a:t>que toca a estatal que vai explorar a atividade econômica, por ser uma atividade privada, a estatal econômica para ser criada deve atender as exigências do art. 173 da </a:t>
            </a:r>
            <a:r>
              <a:rPr lang="pt-BR" sz="2000" dirty="0" smtClean="0">
                <a:solidFill>
                  <a:srgbClr val="FFFFFF"/>
                </a:solidFill>
              </a:rPr>
              <a:t>CF (o </a:t>
            </a:r>
            <a:r>
              <a:rPr lang="pt-BR" sz="2000" dirty="0">
                <a:solidFill>
                  <a:srgbClr val="FFFFFF"/>
                </a:solidFill>
              </a:rPr>
              <a:t>Estado só poderá criar uma empresa estatal para atividade econômica e concorrer com o mercado se, e somente se, </a:t>
            </a:r>
            <a:r>
              <a:rPr lang="pt-BR" sz="2000" dirty="0" smtClean="0">
                <a:solidFill>
                  <a:srgbClr val="FFFFFF"/>
                </a:solidFill>
              </a:rPr>
              <a:t>houver </a:t>
            </a:r>
            <a:r>
              <a:rPr lang="pt-BR" sz="2000" dirty="0">
                <a:solidFill>
                  <a:srgbClr val="FFFFFF"/>
                </a:solidFill>
              </a:rPr>
              <a:t>a presença do interesse coletivo relevante ou o imperativo </a:t>
            </a:r>
            <a:r>
              <a:rPr lang="pt-BR" sz="2000" dirty="0" smtClean="0">
                <a:solidFill>
                  <a:srgbClr val="FFFFFF"/>
                </a:solidFill>
              </a:rPr>
              <a:t>nacional). </a:t>
            </a:r>
            <a:endParaRPr lang="pt-BR" sz="2000" dirty="0">
              <a:solidFill>
                <a:srgbClr val="FFFFFF"/>
              </a:solidFill>
            </a:endParaRPr>
          </a:p>
          <a:p>
            <a:pPr marL="0" indent="0" algn="just">
              <a:buNone/>
            </a:pPr>
            <a:endParaRPr lang="pt-BR" sz="2000" dirty="0">
              <a:solidFill>
                <a:srgbClr val="FFFFFF"/>
              </a:solidFill>
            </a:endParaRPr>
          </a:p>
          <a:p>
            <a:pPr marL="0" lvl="0" indent="0" algn="just">
              <a:buNone/>
            </a:pPr>
            <a:r>
              <a:rPr lang="pt-BR" sz="2000" dirty="0" smtClean="0">
                <a:solidFill>
                  <a:srgbClr val="FFFFFF"/>
                </a:solidFill>
              </a:rPr>
              <a:t>3) </a:t>
            </a:r>
            <a:r>
              <a:rPr lang="pt-BR" sz="2000" b="1" u="sng" dirty="0" smtClean="0">
                <a:solidFill>
                  <a:srgbClr val="FFFFFF"/>
                </a:solidFill>
              </a:rPr>
              <a:t>Regime </a:t>
            </a:r>
            <a:r>
              <a:rPr lang="pt-BR" sz="2000" b="1" u="sng" dirty="0">
                <a:solidFill>
                  <a:srgbClr val="FFFFFF"/>
                </a:solidFill>
              </a:rPr>
              <a:t>de pessoal</a:t>
            </a:r>
            <a:r>
              <a:rPr lang="pt-BR" sz="2000" dirty="0">
                <a:solidFill>
                  <a:srgbClr val="FFFFFF"/>
                </a:solidFill>
              </a:rPr>
              <a:t>: </a:t>
            </a:r>
            <a:r>
              <a:rPr lang="pt-BR" sz="2000" dirty="0" smtClean="0">
                <a:solidFill>
                  <a:srgbClr val="FFFFFF"/>
                </a:solidFill>
              </a:rPr>
              <a:t>as empresas estatais </a:t>
            </a:r>
            <a:r>
              <a:rPr lang="pt-BR" sz="2000" dirty="0">
                <a:solidFill>
                  <a:srgbClr val="FFFFFF"/>
                </a:solidFill>
              </a:rPr>
              <a:t>são pessoas de direito </a:t>
            </a:r>
            <a:r>
              <a:rPr lang="pt-BR" sz="2000" dirty="0" smtClean="0">
                <a:solidFill>
                  <a:srgbClr val="FFFFFF"/>
                </a:solidFill>
              </a:rPr>
              <a:t>privado e </a:t>
            </a:r>
            <a:r>
              <a:rPr lang="pt-BR" sz="2000" dirty="0">
                <a:solidFill>
                  <a:srgbClr val="FFFFFF"/>
                </a:solidFill>
              </a:rPr>
              <a:t>o regime de pessoal é </a:t>
            </a:r>
            <a:r>
              <a:rPr lang="pt-BR" sz="2000" dirty="0" smtClean="0">
                <a:solidFill>
                  <a:srgbClr val="FFFFFF"/>
                </a:solidFill>
              </a:rPr>
              <a:t>o </a:t>
            </a:r>
            <a:r>
              <a:rPr lang="pt-BR" sz="2000" dirty="0">
                <a:solidFill>
                  <a:srgbClr val="FFFFFF"/>
                </a:solidFill>
              </a:rPr>
              <a:t>celetista. Há algumas </a:t>
            </a:r>
            <a:r>
              <a:rPr lang="pt-BR" sz="2000" dirty="0" smtClean="0">
                <a:solidFill>
                  <a:srgbClr val="FFFFFF"/>
                </a:solidFill>
              </a:rPr>
              <a:t>peculiaridades: </a:t>
            </a:r>
            <a:r>
              <a:rPr lang="pt-BR" sz="2000" dirty="0">
                <a:solidFill>
                  <a:srgbClr val="FFFFFF"/>
                </a:solidFill>
              </a:rPr>
              <a:t>ao contrário de um empregado qualquer, o empregado estatal tem que ter passado por um concurso público. Também não podem acumular com outras funções, salvo as exceções constitucionalmente admitidas. A empresa estatal recebe a remuneração e se submete ao teto do salario. </a:t>
            </a:r>
            <a:r>
              <a:rPr lang="pt-BR" sz="2000" dirty="0" smtClean="0">
                <a:solidFill>
                  <a:srgbClr val="FFFFFF"/>
                </a:solidFill>
              </a:rPr>
              <a:t>Exceção</a:t>
            </a:r>
            <a:r>
              <a:rPr lang="pt-BR" sz="2000" dirty="0">
                <a:solidFill>
                  <a:srgbClr val="FFFFFF"/>
                </a:solidFill>
              </a:rPr>
              <a:t>: art. 37, §9</a:t>
            </a:r>
            <a:r>
              <a:rPr lang="pt-BR" sz="2000" baseline="30000" dirty="0">
                <a:solidFill>
                  <a:srgbClr val="FFFFFF"/>
                </a:solidFill>
              </a:rPr>
              <a:t>o</a:t>
            </a:r>
            <a:r>
              <a:rPr lang="pt-BR" sz="2000" dirty="0">
                <a:solidFill>
                  <a:srgbClr val="FFFFFF"/>
                </a:solidFill>
              </a:rPr>
              <a:t> da </a:t>
            </a:r>
            <a:r>
              <a:rPr lang="pt-BR" sz="2000" dirty="0" smtClean="0">
                <a:solidFill>
                  <a:srgbClr val="FFFFFF"/>
                </a:solidFill>
              </a:rPr>
              <a:t>CF: </a:t>
            </a:r>
            <a:r>
              <a:rPr lang="pt-BR" sz="2000" dirty="0">
                <a:solidFill>
                  <a:srgbClr val="FFFFFF"/>
                </a:solidFill>
              </a:rPr>
              <a:t>se for uma estatal não dependente do orçamento para custeio das suas atividades, ela NÃO precisa se submeter ao teto. </a:t>
            </a:r>
            <a:r>
              <a:rPr lang="pt-BR" sz="2000" dirty="0" smtClean="0">
                <a:solidFill>
                  <a:srgbClr val="FFFFFF"/>
                </a:solidFill>
              </a:rPr>
              <a:t>A </a:t>
            </a:r>
            <a:r>
              <a:rPr lang="pt-BR" sz="2000" dirty="0">
                <a:solidFill>
                  <a:srgbClr val="FFFFFF"/>
                </a:solidFill>
              </a:rPr>
              <a:t>maioria da doutrina e jurisprudência entende que a demissão do empregado deve ser motivada e a razão é o princípio da impessoalidade. </a:t>
            </a:r>
            <a:r>
              <a:rPr lang="pt-BR" sz="2000" dirty="0" smtClean="0">
                <a:solidFill>
                  <a:srgbClr val="FFFFFF"/>
                </a:solidFill>
              </a:rPr>
              <a:t>A obrigatoriedade do concurso faz com que o rompimento tamb</a:t>
            </a:r>
            <a:r>
              <a:rPr lang="pt-BR" sz="2000" dirty="0" smtClean="0">
                <a:solidFill>
                  <a:srgbClr val="FFFFFF"/>
                </a:solidFill>
              </a:rPr>
              <a:t>ém tenha que observar a impessoalidade.</a:t>
            </a:r>
            <a:endParaRPr lang="pt-BR" sz="2000" dirty="0">
              <a:solidFill>
                <a:srgbClr val="FFFFFF"/>
              </a:solidFill>
            </a:endParaRPr>
          </a:p>
          <a:p>
            <a:pPr marL="0" indent="0" algn="just">
              <a:buNone/>
            </a:pPr>
            <a:endParaRPr lang="pt-BR" sz="20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0934669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315416"/>
            <a:ext cx="8568952" cy="6984776"/>
          </a:xfrm>
        </p:spPr>
        <p:txBody>
          <a:bodyPr/>
          <a:lstStyle/>
          <a:p>
            <a:pPr marL="0" indent="0">
              <a:buNone/>
            </a:pPr>
            <a:r>
              <a:rPr lang="pt-BR" sz="2000" dirty="0"/>
              <a:t> </a:t>
            </a:r>
          </a:p>
          <a:p>
            <a:pPr marL="0" lvl="0" indent="0" algn="just">
              <a:buNone/>
            </a:pPr>
            <a:r>
              <a:rPr lang="pt-BR" sz="2000" dirty="0" smtClean="0">
                <a:solidFill>
                  <a:srgbClr val="FFFFFF"/>
                </a:solidFill>
              </a:rPr>
              <a:t>4) Patrimônio </a:t>
            </a:r>
            <a:r>
              <a:rPr lang="pt-BR" sz="2000" dirty="0">
                <a:solidFill>
                  <a:srgbClr val="FFFFFF"/>
                </a:solidFill>
              </a:rPr>
              <a:t>– </a:t>
            </a:r>
            <a:r>
              <a:rPr lang="pt-BR" sz="2000" dirty="0" smtClean="0">
                <a:solidFill>
                  <a:srgbClr val="FFFFFF"/>
                </a:solidFill>
              </a:rPr>
              <a:t> regra prevista no </a:t>
            </a:r>
            <a:r>
              <a:rPr lang="pt-BR" sz="2000" dirty="0">
                <a:solidFill>
                  <a:srgbClr val="FFFFFF"/>
                </a:solidFill>
              </a:rPr>
              <a:t>Código </a:t>
            </a:r>
            <a:r>
              <a:rPr lang="pt-BR" sz="2000" dirty="0" smtClean="0">
                <a:solidFill>
                  <a:srgbClr val="FFFFFF"/>
                </a:solidFill>
              </a:rPr>
              <a:t>Civil, </a:t>
            </a:r>
            <a:r>
              <a:rPr lang="pt-BR" sz="2000" dirty="0">
                <a:solidFill>
                  <a:srgbClr val="FFFFFF"/>
                </a:solidFill>
              </a:rPr>
              <a:t>art. 98, </a:t>
            </a:r>
            <a:r>
              <a:rPr lang="pt-BR" sz="2000" dirty="0" smtClean="0">
                <a:solidFill>
                  <a:srgbClr val="FFFFFF"/>
                </a:solidFill>
              </a:rPr>
              <a:t>s</a:t>
            </a:r>
            <a:r>
              <a:rPr lang="pt-BR" sz="2000" dirty="0" smtClean="0">
                <a:solidFill>
                  <a:srgbClr val="FFFFFF"/>
                </a:solidFill>
              </a:rPr>
              <a:t>ão</a:t>
            </a:r>
            <a:r>
              <a:rPr lang="pt-BR" sz="2000" dirty="0" smtClean="0">
                <a:solidFill>
                  <a:srgbClr val="FFFFFF"/>
                </a:solidFill>
              </a:rPr>
              <a:t> </a:t>
            </a:r>
            <a:r>
              <a:rPr lang="pt-BR" sz="2000" dirty="0">
                <a:solidFill>
                  <a:srgbClr val="FFFFFF"/>
                </a:solidFill>
              </a:rPr>
              <a:t>bens públicos os bens da pessoa pública e são bens privados os bens da pessoa privada. Consequência: por serem bens privados, eles não possuiriam as mesmas prerrogativas dos bens </a:t>
            </a:r>
            <a:r>
              <a:rPr lang="pt-BR" sz="2000" dirty="0" smtClean="0">
                <a:solidFill>
                  <a:srgbClr val="FFFFFF"/>
                </a:solidFill>
              </a:rPr>
              <a:t>públicos. Bem </a:t>
            </a:r>
            <a:r>
              <a:rPr lang="pt-BR" sz="2000" dirty="0">
                <a:solidFill>
                  <a:srgbClr val="FFFFFF"/>
                </a:solidFill>
              </a:rPr>
              <a:t>de empresa pública e de sociedade de economia mista, em regra, é penhorável. </a:t>
            </a:r>
            <a:r>
              <a:rPr lang="pt-BR" sz="2000" dirty="0" smtClean="0">
                <a:solidFill>
                  <a:srgbClr val="FFFFFF"/>
                </a:solidFill>
              </a:rPr>
              <a:t>Segundo </a:t>
            </a:r>
            <a:r>
              <a:rPr lang="pt-BR" sz="2000" dirty="0">
                <a:solidFill>
                  <a:srgbClr val="FFFFFF"/>
                </a:solidFill>
              </a:rPr>
              <a:t>a doutrina majoritária, os bens são privados, salvo quando estiverem diretamente ligados à prestação de serviço público (fundamento: princípio da continuidade). </a:t>
            </a:r>
            <a:r>
              <a:rPr lang="pt-BR" sz="2000" dirty="0" smtClean="0">
                <a:solidFill>
                  <a:srgbClr val="FFFFFF"/>
                </a:solidFill>
              </a:rPr>
              <a:t>Bem </a:t>
            </a:r>
            <a:r>
              <a:rPr lang="pt-BR" sz="2000" dirty="0">
                <a:solidFill>
                  <a:srgbClr val="FFFFFF"/>
                </a:solidFill>
              </a:rPr>
              <a:t>de empresa pública prestadora de serviço público, em regra, é penhorável; somente são impenhoráveis os que estiverem diretamente ligados à prestação de serviço público. </a:t>
            </a:r>
            <a:r>
              <a:rPr lang="pt-BR" sz="2000" dirty="0" smtClean="0">
                <a:solidFill>
                  <a:srgbClr val="FFFFFF"/>
                </a:solidFill>
              </a:rPr>
              <a:t>Tratamento </a:t>
            </a:r>
            <a:r>
              <a:rPr lang="pt-BR" sz="2000" dirty="0">
                <a:solidFill>
                  <a:srgbClr val="FFFFFF"/>
                </a:solidFill>
              </a:rPr>
              <a:t>diferenciado à ECT: empresa pública que presta serviço postal com exclusividade; tratamento de Fazenda Pública (ADPF 46) </a:t>
            </a:r>
            <a:r>
              <a:rPr lang="pt-BR" sz="2000" dirty="0" smtClean="0">
                <a:solidFill>
                  <a:srgbClr val="FFFFFF"/>
                </a:solidFill>
              </a:rPr>
              <a:t>- </a:t>
            </a:r>
            <a:r>
              <a:rPr lang="pt-BR" sz="2000" dirty="0">
                <a:solidFill>
                  <a:srgbClr val="FFFFFF"/>
                </a:solidFill>
              </a:rPr>
              <a:t>os bens da ECT são públicos e, portanto, impenhoráveis, independentemente de estarem ligados diretamente à prestação de serviço público. </a:t>
            </a:r>
          </a:p>
          <a:p>
            <a:pPr marL="0" lvl="0" indent="0">
              <a:buNone/>
            </a:pPr>
            <a:endParaRPr lang="pt-BR" sz="2000" dirty="0" smtClean="0"/>
          </a:p>
          <a:p>
            <a:pPr marL="0" lvl="0" indent="0" algn="just">
              <a:buNone/>
            </a:pPr>
            <a:r>
              <a:rPr lang="pt-BR" sz="2000" dirty="0" smtClean="0">
                <a:solidFill>
                  <a:srgbClr val="FFFFFF"/>
                </a:solidFill>
              </a:rPr>
              <a:t>5) Responsabilidade </a:t>
            </a:r>
            <a:r>
              <a:rPr lang="pt-BR" sz="2000" dirty="0">
                <a:solidFill>
                  <a:srgbClr val="FFFFFF"/>
                </a:solidFill>
              </a:rPr>
              <a:t>Civil – as estatais respondem pelos danos realizados contra terceiros. </a:t>
            </a:r>
            <a:r>
              <a:rPr lang="pt-BR" sz="2000" dirty="0" smtClean="0">
                <a:solidFill>
                  <a:srgbClr val="FFFFFF"/>
                </a:solidFill>
              </a:rPr>
              <a:t>No </a:t>
            </a:r>
            <a:r>
              <a:rPr lang="pt-BR" sz="2000" dirty="0">
                <a:solidFill>
                  <a:srgbClr val="FFFFFF"/>
                </a:solidFill>
              </a:rPr>
              <a:t>caso de empresa estatal que presta serviço público, a responsabilidade civil será objetiva, por força do art. 37, §6</a:t>
            </a:r>
            <a:r>
              <a:rPr lang="pt-BR" sz="2000" baseline="30000" dirty="0">
                <a:solidFill>
                  <a:srgbClr val="FFFFFF"/>
                </a:solidFill>
              </a:rPr>
              <a:t>o</a:t>
            </a:r>
            <a:r>
              <a:rPr lang="pt-BR" sz="2000" dirty="0">
                <a:solidFill>
                  <a:srgbClr val="FFFFFF"/>
                </a:solidFill>
              </a:rPr>
              <a:t> , da </a:t>
            </a:r>
            <a:r>
              <a:rPr lang="pt-BR" sz="2000" dirty="0" smtClean="0">
                <a:solidFill>
                  <a:srgbClr val="FFFFFF"/>
                </a:solidFill>
              </a:rPr>
              <a:t>CF. Por outro lado, a </a:t>
            </a:r>
            <a:r>
              <a:rPr lang="pt-BR" sz="2000" dirty="0">
                <a:solidFill>
                  <a:srgbClr val="FFFFFF"/>
                </a:solidFill>
              </a:rPr>
              <a:t>empresa estatal que presta atividade </a:t>
            </a:r>
            <a:r>
              <a:rPr lang="pt-BR" sz="2000" dirty="0" smtClean="0">
                <a:solidFill>
                  <a:srgbClr val="FFFFFF"/>
                </a:solidFill>
              </a:rPr>
              <a:t>econômica ter</a:t>
            </a:r>
            <a:r>
              <a:rPr lang="pt-BR" sz="2000" dirty="0" smtClean="0">
                <a:solidFill>
                  <a:srgbClr val="FFFFFF"/>
                </a:solidFill>
              </a:rPr>
              <a:t>á </a:t>
            </a:r>
            <a:r>
              <a:rPr lang="pt-BR" sz="2000" dirty="0" smtClean="0">
                <a:solidFill>
                  <a:srgbClr val="FFFFFF"/>
                </a:solidFill>
              </a:rPr>
              <a:t>responsabilidade subjetiva. Mas se </a:t>
            </a:r>
            <a:r>
              <a:rPr lang="pt-BR" sz="2000" dirty="0">
                <a:solidFill>
                  <a:srgbClr val="FFFFFF"/>
                </a:solidFill>
              </a:rPr>
              <a:t>for caso de relação de consumo, </a:t>
            </a:r>
            <a:r>
              <a:rPr lang="pt-BR" sz="2000" dirty="0" smtClean="0">
                <a:solidFill>
                  <a:srgbClr val="FFFFFF"/>
                </a:solidFill>
              </a:rPr>
              <a:t>aplica-se o CDC e passa a ser </a:t>
            </a:r>
            <a:r>
              <a:rPr lang="pt-BR" sz="2000" dirty="0">
                <a:solidFill>
                  <a:srgbClr val="FFFFFF"/>
                </a:solidFill>
              </a:rPr>
              <a:t>responsabilidade objetiva.</a:t>
            </a:r>
          </a:p>
          <a:p>
            <a:pPr algn="just"/>
            <a:r>
              <a:rPr lang="pt-BR" sz="2000" dirty="0">
                <a:solidFill>
                  <a:srgbClr val="FFFFFF"/>
                </a:solidFill>
              </a:rPr>
              <a:t> </a:t>
            </a:r>
          </a:p>
          <a:p>
            <a:pPr marL="0" indent="0" algn="just">
              <a:buNone/>
            </a:pPr>
            <a:endParaRPr lang="pt-BR" sz="20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7798375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88640"/>
            <a:ext cx="8568952" cy="6480720"/>
          </a:xfrm>
        </p:spPr>
        <p:txBody>
          <a:bodyPr/>
          <a:lstStyle/>
          <a:p>
            <a:pPr marL="0" indent="0" algn="just">
              <a:buNone/>
            </a:pPr>
            <a:r>
              <a:rPr lang="pt-BR" sz="2000" dirty="0">
                <a:solidFill>
                  <a:srgbClr val="FFFFFF"/>
                </a:solidFill>
              </a:rPr>
              <a:t> </a:t>
            </a:r>
            <a:r>
              <a:rPr lang="pt-BR" sz="1800" dirty="0" smtClean="0">
                <a:solidFill>
                  <a:srgbClr val="FFFFFF"/>
                </a:solidFill>
              </a:rPr>
              <a:t>6) Tribunal </a:t>
            </a:r>
            <a:r>
              <a:rPr lang="pt-BR" sz="1800" dirty="0">
                <a:solidFill>
                  <a:srgbClr val="FFFFFF"/>
                </a:solidFill>
              </a:rPr>
              <a:t>de Contas </a:t>
            </a:r>
            <a:r>
              <a:rPr lang="pt-BR" sz="1800" dirty="0" smtClean="0">
                <a:solidFill>
                  <a:srgbClr val="FFFFFF"/>
                </a:solidFill>
              </a:rPr>
              <a:t>– STF </a:t>
            </a:r>
            <a:r>
              <a:rPr lang="pt-BR" sz="1800" dirty="0">
                <a:solidFill>
                  <a:srgbClr val="FFFFFF"/>
                </a:solidFill>
              </a:rPr>
              <a:t>por muito tempo entendeu que o Tribunal de Contas não </a:t>
            </a:r>
            <a:r>
              <a:rPr lang="pt-BR" sz="1800" dirty="0" smtClean="0">
                <a:solidFill>
                  <a:srgbClr val="FFFFFF"/>
                </a:solidFill>
              </a:rPr>
              <a:t>deveria </a:t>
            </a:r>
            <a:r>
              <a:rPr lang="pt-BR" sz="1800" dirty="0">
                <a:solidFill>
                  <a:srgbClr val="FFFFFF"/>
                </a:solidFill>
              </a:rPr>
              <a:t>controlar as estatais. </a:t>
            </a:r>
            <a:r>
              <a:rPr lang="pt-BR" sz="1800" dirty="0" smtClean="0">
                <a:solidFill>
                  <a:srgbClr val="FFFFFF"/>
                </a:solidFill>
              </a:rPr>
              <a:t>Hoje prevalece que </a:t>
            </a:r>
            <a:r>
              <a:rPr lang="pt-BR" sz="1800" dirty="0">
                <a:solidFill>
                  <a:srgbClr val="FFFFFF"/>
                </a:solidFill>
              </a:rPr>
              <a:t>o STF tem afirmado que os tribunais de contas devem controlar as estatais, com base no art. 71, II. Qualquer dano a estatal terá reflexo ao patrimônio público, o que justifica um maior controle das estatais, não importando se for de serviço público ou atividade econômica. </a:t>
            </a:r>
            <a:endParaRPr lang="pt-BR" sz="1800" dirty="0" smtClean="0">
              <a:solidFill>
                <a:srgbClr val="FFFFFF"/>
              </a:solidFill>
            </a:endParaRPr>
          </a:p>
          <a:p>
            <a:pPr marL="0" indent="0" algn="just">
              <a:buNone/>
            </a:pPr>
            <a:endParaRPr lang="pt-BR" sz="1800" dirty="0" smtClean="0">
              <a:solidFill>
                <a:srgbClr val="FFFFFF"/>
              </a:solidFill>
            </a:endParaRPr>
          </a:p>
          <a:p>
            <a:pPr marL="0" indent="0" algn="just">
              <a:buNone/>
            </a:pPr>
            <a:r>
              <a:rPr lang="pt-BR" sz="1800" dirty="0" smtClean="0">
                <a:solidFill>
                  <a:srgbClr val="FFFFFF"/>
                </a:solidFill>
              </a:rPr>
              <a:t>7) Imunidade </a:t>
            </a:r>
            <a:r>
              <a:rPr lang="pt-BR" sz="1800" dirty="0">
                <a:solidFill>
                  <a:srgbClr val="FFFFFF"/>
                </a:solidFill>
              </a:rPr>
              <a:t>tributária – STF fez distinção entre estatal que presta serviço público e estatal que explora atividade econômica. O STF tem entendido que para as estatais econômicas que atuam um regime de concorrência, não caberia imunidade tributária. Ao contrário, o STF entendeu que a estatal que explora serviços </a:t>
            </a:r>
            <a:r>
              <a:rPr lang="pt-BR" sz="1800" dirty="0" smtClean="0">
                <a:solidFill>
                  <a:srgbClr val="FFFFFF"/>
                </a:solidFill>
              </a:rPr>
              <a:t>públicos teria </a:t>
            </a:r>
            <a:r>
              <a:rPr lang="pt-BR" sz="1800" dirty="0">
                <a:solidFill>
                  <a:srgbClr val="FFFFFF"/>
                </a:solidFill>
              </a:rPr>
              <a:t>imunidade tributária. </a:t>
            </a:r>
            <a:r>
              <a:rPr lang="pt-BR" sz="1800" dirty="0" err="1" smtClean="0">
                <a:solidFill>
                  <a:srgbClr val="FFFFFF"/>
                </a:solidFill>
              </a:rPr>
              <a:t>Ex</a:t>
            </a:r>
            <a:r>
              <a:rPr lang="pt-BR" sz="1800" dirty="0" smtClean="0">
                <a:solidFill>
                  <a:srgbClr val="FFFFFF"/>
                </a:solidFill>
              </a:rPr>
              <a:t>: </a:t>
            </a:r>
            <a:r>
              <a:rPr lang="pt-BR" sz="1800" dirty="0">
                <a:solidFill>
                  <a:srgbClr val="FFFFFF"/>
                </a:solidFill>
              </a:rPr>
              <a:t>imunidade </a:t>
            </a:r>
            <a:r>
              <a:rPr lang="pt-BR" sz="1800" dirty="0" smtClean="0">
                <a:solidFill>
                  <a:srgbClr val="FFFFFF"/>
                </a:solidFill>
              </a:rPr>
              <a:t>tributária da </a:t>
            </a:r>
            <a:r>
              <a:rPr lang="pt-BR" sz="1800" dirty="0">
                <a:solidFill>
                  <a:srgbClr val="FFFFFF"/>
                </a:solidFill>
              </a:rPr>
              <a:t>Infraero, ECT (Empresa de Correios e Telégrafos). Se uma empresa estatal explora uma atividade econômica, não tem imunidade </a:t>
            </a:r>
            <a:r>
              <a:rPr lang="pt-BR" sz="1800" dirty="0" smtClean="0">
                <a:solidFill>
                  <a:srgbClr val="FFFFFF"/>
                </a:solidFill>
              </a:rPr>
              <a:t>tributária</a:t>
            </a:r>
            <a:r>
              <a:rPr lang="pt-BR" sz="1800" dirty="0">
                <a:solidFill>
                  <a:srgbClr val="FFFFFF"/>
                </a:solidFill>
              </a:rPr>
              <a:t>.</a:t>
            </a:r>
            <a:endParaRPr lang="pt-BR" sz="1800" dirty="0" smtClean="0">
              <a:solidFill>
                <a:srgbClr val="FFFFFF"/>
              </a:solidFill>
            </a:endParaRPr>
          </a:p>
          <a:p>
            <a:pPr marL="0" indent="0" algn="just">
              <a:buNone/>
            </a:pPr>
            <a:endParaRPr lang="pt-BR" sz="1800" dirty="0">
              <a:solidFill>
                <a:srgbClr val="FFFFFF"/>
              </a:solidFill>
            </a:endParaRPr>
          </a:p>
          <a:p>
            <a:pPr marL="0" indent="0" algn="just">
              <a:buNone/>
            </a:pPr>
            <a:r>
              <a:rPr lang="pt-BR" sz="1800" dirty="0" smtClean="0">
                <a:solidFill>
                  <a:srgbClr val="FFFFFF"/>
                </a:solidFill>
              </a:rPr>
              <a:t>8) Falência –a </a:t>
            </a:r>
            <a:r>
              <a:rPr lang="pt-BR" sz="1800" dirty="0">
                <a:solidFill>
                  <a:srgbClr val="FFFFFF"/>
                </a:solidFill>
              </a:rPr>
              <a:t>lei de </a:t>
            </a:r>
            <a:r>
              <a:rPr lang="pt-BR" sz="1800" dirty="0" smtClean="0">
                <a:solidFill>
                  <a:srgbClr val="FFFFFF"/>
                </a:solidFill>
              </a:rPr>
              <a:t>falências </a:t>
            </a:r>
            <a:r>
              <a:rPr lang="pt-BR" sz="1800" dirty="0">
                <a:solidFill>
                  <a:srgbClr val="FFFFFF"/>
                </a:solidFill>
              </a:rPr>
              <a:t>exclui </a:t>
            </a:r>
            <a:r>
              <a:rPr lang="pt-BR" sz="1800" dirty="0" smtClean="0">
                <a:solidFill>
                  <a:srgbClr val="FFFFFF"/>
                </a:solidFill>
              </a:rPr>
              <a:t>a </a:t>
            </a:r>
            <a:r>
              <a:rPr lang="pt-BR" sz="1800" dirty="0">
                <a:solidFill>
                  <a:srgbClr val="FFFFFF"/>
                </a:solidFill>
              </a:rPr>
              <a:t>empresa pública e a sociedade de economia </a:t>
            </a:r>
            <a:r>
              <a:rPr lang="pt-BR" sz="1800" dirty="0" smtClean="0">
                <a:solidFill>
                  <a:srgbClr val="FFFFFF"/>
                </a:solidFill>
              </a:rPr>
              <a:t>mista da fal</a:t>
            </a:r>
            <a:r>
              <a:rPr lang="pt-BR" sz="1800" dirty="0" smtClean="0">
                <a:solidFill>
                  <a:srgbClr val="FFFFFF"/>
                </a:solidFill>
              </a:rPr>
              <a:t>ência, p</a:t>
            </a:r>
            <a:r>
              <a:rPr lang="pt-BR" sz="1800" dirty="0" smtClean="0">
                <a:solidFill>
                  <a:srgbClr val="FFFFFF"/>
                </a:solidFill>
              </a:rPr>
              <a:t>orque as empresas estatais só </a:t>
            </a:r>
            <a:r>
              <a:rPr lang="pt-BR" sz="1800" dirty="0">
                <a:solidFill>
                  <a:srgbClr val="FFFFFF"/>
                </a:solidFill>
              </a:rPr>
              <a:t>poderiam ser extintas por autorização </a:t>
            </a:r>
            <a:r>
              <a:rPr lang="pt-BR" sz="1800" dirty="0" smtClean="0">
                <a:solidFill>
                  <a:srgbClr val="FFFFFF"/>
                </a:solidFill>
              </a:rPr>
              <a:t>legal. Carvalhinho: o </a:t>
            </a:r>
            <a:r>
              <a:rPr lang="pt-BR" sz="1800" dirty="0">
                <a:solidFill>
                  <a:srgbClr val="FFFFFF"/>
                </a:solidFill>
              </a:rPr>
              <a:t>art. 2</a:t>
            </a:r>
            <a:r>
              <a:rPr lang="pt-BR" sz="1800" baseline="30000" dirty="0">
                <a:solidFill>
                  <a:srgbClr val="FFFFFF"/>
                </a:solidFill>
              </a:rPr>
              <a:t>o</a:t>
            </a:r>
            <a:r>
              <a:rPr lang="pt-BR" sz="1800" dirty="0">
                <a:solidFill>
                  <a:srgbClr val="FFFFFF"/>
                </a:solidFill>
              </a:rPr>
              <a:t> quando exclui as estatais de falência, </a:t>
            </a:r>
            <a:r>
              <a:rPr lang="pt-BR" sz="1800" dirty="0" smtClean="0">
                <a:solidFill>
                  <a:srgbClr val="FFFFFF"/>
                </a:solidFill>
              </a:rPr>
              <a:t>ser</a:t>
            </a:r>
            <a:r>
              <a:rPr lang="pt-BR" sz="1800" dirty="0" smtClean="0">
                <a:solidFill>
                  <a:srgbClr val="FFFFFF"/>
                </a:solidFill>
              </a:rPr>
              <a:t>ão</a:t>
            </a:r>
            <a:r>
              <a:rPr lang="pt-BR" sz="1800" dirty="0" smtClean="0">
                <a:solidFill>
                  <a:srgbClr val="FFFFFF"/>
                </a:solidFill>
              </a:rPr>
              <a:t> </a:t>
            </a:r>
            <a:r>
              <a:rPr lang="pt-BR" sz="1800" dirty="0">
                <a:solidFill>
                  <a:srgbClr val="FFFFFF"/>
                </a:solidFill>
              </a:rPr>
              <a:t>só </a:t>
            </a:r>
            <a:r>
              <a:rPr lang="pt-BR" sz="1800" dirty="0" smtClean="0">
                <a:solidFill>
                  <a:srgbClr val="FFFFFF"/>
                </a:solidFill>
              </a:rPr>
              <a:t>aquelas </a:t>
            </a:r>
            <a:r>
              <a:rPr lang="pt-BR" sz="1800" dirty="0">
                <a:solidFill>
                  <a:srgbClr val="FFFFFF"/>
                </a:solidFill>
              </a:rPr>
              <a:t>que </a:t>
            </a:r>
            <a:r>
              <a:rPr lang="pt-BR" sz="1800" dirty="0" smtClean="0">
                <a:solidFill>
                  <a:srgbClr val="FFFFFF"/>
                </a:solidFill>
              </a:rPr>
              <a:t>prestam serviços públicos. </a:t>
            </a:r>
            <a:r>
              <a:rPr lang="pt-BR" sz="1800" dirty="0">
                <a:solidFill>
                  <a:srgbClr val="FFFFFF"/>
                </a:solidFill>
              </a:rPr>
              <a:t>E em conformidade com a Constituição, a estatal que explora atividade econômica tem que falir, já que deve ter o mesmo tratamento da empresa privada. A lei não pode excluir o que a Constituição diz em seu art. 173.  </a:t>
            </a:r>
          </a:p>
          <a:p>
            <a:pPr marL="0" indent="0" algn="just">
              <a:buNone/>
            </a:pPr>
            <a:endParaRPr lang="pt-BR" sz="2000" dirty="0">
              <a:solidFill>
                <a:srgbClr val="FFFFFF"/>
              </a:solidFill>
            </a:endParaRPr>
          </a:p>
          <a:p>
            <a:pPr marL="0" indent="0" algn="just">
              <a:buNone/>
            </a:pPr>
            <a:endParaRPr lang="pt-BR" sz="20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38885817"/>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88640"/>
            <a:ext cx="8568952" cy="6480720"/>
          </a:xfrm>
        </p:spPr>
        <p:txBody>
          <a:bodyPr/>
          <a:lstStyle/>
          <a:p>
            <a:pPr marL="0" indent="0" algn="just">
              <a:buNone/>
            </a:pPr>
            <a:r>
              <a:rPr lang="pt-BR" sz="2000" b="1" dirty="0" smtClean="0">
                <a:solidFill>
                  <a:schemeClr val="accent2"/>
                </a:solidFill>
              </a:rPr>
              <a:t>Fundações </a:t>
            </a:r>
            <a:r>
              <a:rPr lang="pt-BR" sz="2000" b="1" dirty="0">
                <a:solidFill>
                  <a:schemeClr val="accent2"/>
                </a:solidFill>
              </a:rPr>
              <a:t>estatais</a:t>
            </a:r>
            <a:endParaRPr lang="pt-BR" sz="2000" dirty="0">
              <a:solidFill>
                <a:schemeClr val="accent2"/>
              </a:solidFill>
            </a:endParaRPr>
          </a:p>
          <a:p>
            <a:pPr marL="0" lvl="0" indent="0" algn="just">
              <a:buNone/>
            </a:pPr>
            <a:r>
              <a:rPr lang="pt-BR" sz="2000" dirty="0" smtClean="0">
                <a:solidFill>
                  <a:srgbClr val="FFFFFF"/>
                </a:solidFill>
              </a:rPr>
              <a:t>1) Conceito –  </a:t>
            </a:r>
            <a:r>
              <a:rPr lang="pt-BR" sz="2000" dirty="0">
                <a:solidFill>
                  <a:srgbClr val="FFFFFF"/>
                </a:solidFill>
              </a:rPr>
              <a:t>a discussão </a:t>
            </a:r>
            <a:r>
              <a:rPr lang="pt-BR" sz="2000" dirty="0" smtClean="0">
                <a:solidFill>
                  <a:srgbClr val="FFFFFF"/>
                </a:solidFill>
              </a:rPr>
              <a:t>quanto </a:t>
            </a:r>
            <a:r>
              <a:rPr lang="pt-BR" sz="2000" dirty="0">
                <a:solidFill>
                  <a:srgbClr val="FFFFFF"/>
                </a:solidFill>
              </a:rPr>
              <a:t>a natureza jurídica das </a:t>
            </a:r>
            <a:r>
              <a:rPr lang="pt-BR" sz="2000" dirty="0" smtClean="0">
                <a:solidFill>
                  <a:srgbClr val="FFFFFF"/>
                </a:solidFill>
              </a:rPr>
              <a:t>fundações. STF por muito tempo entendeu que </a:t>
            </a:r>
            <a:r>
              <a:rPr lang="pt-BR" sz="2000" dirty="0">
                <a:solidFill>
                  <a:srgbClr val="FFFFFF"/>
                </a:solidFill>
              </a:rPr>
              <a:t>o Estado pode criar fundação tanto como pessoa de direito público como pessoa de direito privado. E se criar pessoa pública teremos algumas características. ATENÇÃO: existem duas espécies de fundações: as estatais, que são públicas, e as privadas, que são reguladas pelo Código Civil. As fundações estatais podem ser de pessoa jurídica de direito público ou pessoas jurídicas de direito privado. A fundação de direito público ela é igual a uma autarquia e por essa razão recebe o nome de fundação autárquica ou autarquia fundacional – portanto se aplica integralmente todas as características da autarquia. </a:t>
            </a:r>
          </a:p>
          <a:p>
            <a:pPr marL="0" indent="0" algn="just">
              <a:buNone/>
            </a:pPr>
            <a:endParaRPr lang="pt-BR" sz="2000" dirty="0">
              <a:solidFill>
                <a:srgbClr val="FFFFFF"/>
              </a:solidFill>
            </a:endParaRPr>
          </a:p>
          <a:p>
            <a:pPr marL="0" indent="0" algn="just">
              <a:buNone/>
            </a:pPr>
            <a:r>
              <a:rPr lang="pt-BR" sz="2000" dirty="0" smtClean="0">
                <a:solidFill>
                  <a:srgbClr val="FFFFFF"/>
                </a:solidFill>
              </a:rPr>
              <a:t>2) Criação </a:t>
            </a:r>
            <a:r>
              <a:rPr lang="pt-BR" sz="2000" dirty="0">
                <a:solidFill>
                  <a:srgbClr val="FFFFFF"/>
                </a:solidFill>
              </a:rPr>
              <a:t>– fundação estatal de direito público é igual autarquia – portanto é criada por lei específica de iniciativa do chefe executivo. E a fundação estatal de direito privado, vai ser criada por lei AUTORIZATIVA, que também será de iniciativa do chefe do executivo. </a:t>
            </a:r>
          </a:p>
          <a:p>
            <a:pPr marL="0" indent="0" algn="just">
              <a:buNone/>
            </a:pPr>
            <a:endParaRPr lang="pt-BR" sz="2000" dirty="0">
              <a:solidFill>
                <a:srgbClr val="FFFFFF"/>
              </a:solidFill>
            </a:endParaRPr>
          </a:p>
          <a:p>
            <a:pPr marL="0" indent="0" algn="just">
              <a:buNone/>
            </a:pPr>
            <a:r>
              <a:rPr lang="pt-BR" sz="2000" dirty="0" smtClean="0">
                <a:solidFill>
                  <a:srgbClr val="FFFFFF"/>
                </a:solidFill>
              </a:rPr>
              <a:t>3) Objeto </a:t>
            </a:r>
            <a:r>
              <a:rPr lang="pt-BR" sz="2000" dirty="0">
                <a:solidFill>
                  <a:srgbClr val="FFFFFF"/>
                </a:solidFill>
              </a:rPr>
              <a:t>– nas duas fundações criadas pelo Estado, seja uma fundação pública ou privado, teremos atividades não lucrativas;</a:t>
            </a:r>
          </a:p>
          <a:p>
            <a:pPr marL="0" indent="0" algn="just">
              <a:buNone/>
            </a:pPr>
            <a:endParaRPr lang="pt-BR" sz="2000" dirty="0">
              <a:solidFill>
                <a:srgbClr val="FFFFFF"/>
              </a:solidFill>
            </a:endParaRPr>
          </a:p>
          <a:p>
            <a:pPr marL="0" indent="0" algn="just">
              <a:buNone/>
            </a:pPr>
            <a:endParaRPr lang="pt-BR" sz="20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336411"/>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7544" y="0"/>
            <a:ext cx="8207375" cy="6858000"/>
          </a:xfrm>
        </p:spPr>
        <p:txBody>
          <a:bodyPr/>
          <a:lstStyle/>
          <a:p>
            <a:pPr marL="0" indent="0">
              <a:buNone/>
            </a:pPr>
            <a:r>
              <a:rPr lang="pt-BR" altLang="pt-BR" sz="2400" b="1" dirty="0" smtClean="0">
                <a:solidFill>
                  <a:schemeClr val="accent2"/>
                </a:solidFill>
              </a:rPr>
              <a:t>Que são decretos autônomos?</a:t>
            </a:r>
          </a:p>
          <a:p>
            <a:pPr marL="0" indent="0" algn="just">
              <a:buNone/>
            </a:pPr>
            <a:r>
              <a:rPr lang="pt-BR" sz="2000" dirty="0" smtClean="0">
                <a:solidFill>
                  <a:schemeClr val="bg1"/>
                </a:solidFill>
                <a:latin typeface="Arial"/>
                <a:cs typeface="Arial"/>
              </a:rPr>
              <a:t>Consiste em um decreto que tem seu fundamento de validade diretamente a Constituição Federal. É um decreto autônomo, independente.</a:t>
            </a:r>
          </a:p>
          <a:p>
            <a:pPr marL="0" indent="0" algn="just">
              <a:buNone/>
            </a:pPr>
            <a:endParaRPr lang="pt-BR" sz="2000" dirty="0" smtClean="0">
              <a:solidFill>
                <a:schemeClr val="bg1"/>
              </a:solidFill>
              <a:latin typeface="Arial"/>
              <a:cs typeface="Arial"/>
            </a:endParaRPr>
          </a:p>
          <a:p>
            <a:pPr marL="0" indent="0" algn="just">
              <a:buNone/>
            </a:pPr>
            <a:r>
              <a:rPr lang="pt-BR" sz="2000" dirty="0" smtClean="0">
                <a:solidFill>
                  <a:schemeClr val="bg1"/>
                </a:solidFill>
                <a:latin typeface="Arial"/>
                <a:cs typeface="Arial"/>
              </a:rPr>
              <a:t>Entendimento majoritário da doutrina (Carvalhinho e Maria Sylvia </a:t>
            </a:r>
            <a:r>
              <a:rPr lang="pt-BR" sz="2000" dirty="0" err="1" smtClean="0">
                <a:solidFill>
                  <a:schemeClr val="bg1"/>
                </a:solidFill>
                <a:latin typeface="Arial"/>
                <a:cs typeface="Arial"/>
              </a:rPr>
              <a:t>di</a:t>
            </a:r>
            <a:r>
              <a:rPr lang="pt-BR" sz="2000" dirty="0" smtClean="0">
                <a:solidFill>
                  <a:schemeClr val="bg1"/>
                </a:solidFill>
                <a:latin typeface="Arial"/>
                <a:cs typeface="Arial"/>
              </a:rPr>
              <a:t> Pietro): não cabe poder normativo autônomo. Logo, não se admite decreto autônomo. Fundamento: também a Administração Pública deve observar o princípio da legalidade. </a:t>
            </a:r>
          </a:p>
          <a:p>
            <a:pPr marL="0" indent="0" algn="just">
              <a:buNone/>
            </a:pPr>
            <a:endParaRPr lang="pt-BR" sz="2000" dirty="0">
              <a:solidFill>
                <a:schemeClr val="bg1"/>
              </a:solidFill>
              <a:latin typeface="Arial"/>
              <a:cs typeface="Arial"/>
            </a:endParaRPr>
          </a:p>
          <a:p>
            <a:pPr marL="0" indent="0" algn="just">
              <a:buNone/>
            </a:pPr>
            <a:r>
              <a:rPr lang="pt-BR" sz="2000" dirty="0" smtClean="0">
                <a:solidFill>
                  <a:schemeClr val="bg1"/>
                </a:solidFill>
                <a:latin typeface="Arial"/>
                <a:cs typeface="Arial"/>
              </a:rPr>
              <a:t>Sem lei a Administração Pública não pode atuar. Exceções:</a:t>
            </a:r>
          </a:p>
          <a:p>
            <a:pPr marL="0" indent="0" algn="just">
              <a:buNone/>
            </a:pPr>
            <a:r>
              <a:rPr lang="pt-BR" sz="2000" dirty="0">
                <a:solidFill>
                  <a:srgbClr val="FFFFFF"/>
                </a:solidFill>
                <a:latin typeface="Arial"/>
                <a:cs typeface="Arial"/>
              </a:rPr>
              <a:t>1</a:t>
            </a:r>
            <a:r>
              <a:rPr lang="pt-BR" sz="2000" baseline="30000" dirty="0">
                <a:solidFill>
                  <a:srgbClr val="FFFFFF"/>
                </a:solidFill>
                <a:latin typeface="Arial"/>
                <a:cs typeface="Arial"/>
              </a:rPr>
              <a:t>o</a:t>
            </a:r>
            <a:r>
              <a:rPr lang="pt-BR" sz="2000" dirty="0">
                <a:solidFill>
                  <a:srgbClr val="FFFFFF"/>
                </a:solidFill>
                <a:latin typeface="Arial"/>
                <a:cs typeface="Arial"/>
              </a:rPr>
              <a:t>) art. 84, VI, a da CF </a:t>
            </a:r>
            <a:r>
              <a:rPr lang="pt-BR" sz="2000" dirty="0" smtClean="0">
                <a:solidFill>
                  <a:srgbClr val="FFFFFF"/>
                </a:solidFill>
                <a:latin typeface="Arial"/>
                <a:cs typeface="Arial"/>
              </a:rPr>
              <a:t>– compete </a:t>
            </a:r>
            <a:r>
              <a:rPr lang="pt-BR" sz="2000" dirty="0">
                <a:solidFill>
                  <a:srgbClr val="FFFFFF"/>
                </a:solidFill>
                <a:latin typeface="Arial"/>
                <a:cs typeface="Arial"/>
              </a:rPr>
              <a:t>privativamente ao chefe do Executivo editar decretos para tratar da organização administrativa</a:t>
            </a:r>
            <a:r>
              <a:rPr lang="pt-BR" sz="2000" dirty="0" smtClean="0">
                <a:solidFill>
                  <a:srgbClr val="FFFFFF"/>
                </a:solidFill>
                <a:latin typeface="Arial"/>
                <a:cs typeface="Arial"/>
              </a:rPr>
              <a:t>;</a:t>
            </a:r>
          </a:p>
          <a:p>
            <a:pPr marL="0" indent="0" algn="just">
              <a:buNone/>
            </a:pPr>
            <a:r>
              <a:rPr lang="pt-BR" sz="2000" dirty="0" smtClean="0">
                <a:solidFill>
                  <a:srgbClr val="FFFFFF"/>
                </a:solidFill>
                <a:latin typeface="Arial"/>
                <a:cs typeface="Arial"/>
              </a:rPr>
              <a:t>2</a:t>
            </a:r>
            <a:r>
              <a:rPr lang="pt-BR" sz="2000" baseline="30000" dirty="0" smtClean="0">
                <a:solidFill>
                  <a:srgbClr val="FFFFFF"/>
                </a:solidFill>
                <a:latin typeface="Arial"/>
                <a:cs typeface="Arial"/>
              </a:rPr>
              <a:t>o</a:t>
            </a:r>
            <a:r>
              <a:rPr lang="pt-BR" sz="2000" dirty="0">
                <a:solidFill>
                  <a:srgbClr val="FFFFFF"/>
                </a:solidFill>
                <a:latin typeface="Arial"/>
                <a:cs typeface="Arial"/>
              </a:rPr>
              <a:t>) art. 103, </a:t>
            </a:r>
            <a:r>
              <a:rPr lang="pt-BR" sz="2000" dirty="0" err="1">
                <a:solidFill>
                  <a:srgbClr val="FFFFFF"/>
                </a:solidFill>
                <a:latin typeface="Arial"/>
                <a:cs typeface="Arial"/>
              </a:rPr>
              <a:t>b</a:t>
            </a:r>
            <a:r>
              <a:rPr lang="pt-BR" sz="2000" dirty="0">
                <a:solidFill>
                  <a:srgbClr val="FFFFFF"/>
                </a:solidFill>
                <a:latin typeface="Arial"/>
                <a:cs typeface="Arial"/>
              </a:rPr>
              <a:t>, §4</a:t>
            </a:r>
            <a:r>
              <a:rPr lang="pt-BR" sz="2000" baseline="30000" dirty="0">
                <a:solidFill>
                  <a:srgbClr val="FFFFFF"/>
                </a:solidFill>
                <a:latin typeface="Arial"/>
                <a:cs typeface="Arial"/>
              </a:rPr>
              <a:t>o</a:t>
            </a:r>
            <a:r>
              <a:rPr lang="pt-BR" sz="2000" dirty="0">
                <a:solidFill>
                  <a:srgbClr val="FFFFFF"/>
                </a:solidFill>
                <a:latin typeface="Arial"/>
                <a:cs typeface="Arial"/>
              </a:rPr>
              <a:t>, </a:t>
            </a:r>
            <a:r>
              <a:rPr lang="pt-BR" sz="2000" dirty="0" err="1">
                <a:solidFill>
                  <a:srgbClr val="FFFFFF"/>
                </a:solidFill>
                <a:latin typeface="Arial"/>
                <a:cs typeface="Arial"/>
              </a:rPr>
              <a:t>I</a:t>
            </a:r>
            <a:r>
              <a:rPr lang="pt-BR" sz="2000" dirty="0">
                <a:solidFill>
                  <a:srgbClr val="FFFFFF"/>
                </a:solidFill>
                <a:latin typeface="Arial"/>
                <a:cs typeface="Arial"/>
              </a:rPr>
              <a:t> da CF e o art. 130-A, §2</a:t>
            </a:r>
            <a:r>
              <a:rPr lang="pt-BR" sz="2000" baseline="30000" dirty="0">
                <a:solidFill>
                  <a:srgbClr val="FFFFFF"/>
                </a:solidFill>
                <a:latin typeface="Arial"/>
                <a:cs typeface="Arial"/>
              </a:rPr>
              <a:t>o</a:t>
            </a:r>
            <a:r>
              <a:rPr lang="pt-BR" sz="2000" dirty="0">
                <a:solidFill>
                  <a:srgbClr val="FFFFFF"/>
                </a:solidFill>
                <a:latin typeface="Arial"/>
                <a:cs typeface="Arial"/>
              </a:rPr>
              <a:t>, </a:t>
            </a:r>
            <a:r>
              <a:rPr lang="pt-BR" sz="2000" dirty="0" err="1">
                <a:solidFill>
                  <a:srgbClr val="FFFFFF"/>
                </a:solidFill>
                <a:latin typeface="Arial"/>
                <a:cs typeface="Arial"/>
              </a:rPr>
              <a:t>I</a:t>
            </a:r>
            <a:r>
              <a:rPr lang="pt-BR" sz="2000" dirty="0">
                <a:solidFill>
                  <a:srgbClr val="FFFFFF"/>
                </a:solidFill>
                <a:latin typeface="Arial"/>
                <a:cs typeface="Arial"/>
              </a:rPr>
              <a:t> da CF </a:t>
            </a:r>
            <a:r>
              <a:rPr lang="pt-BR" sz="2000" dirty="0" smtClean="0">
                <a:solidFill>
                  <a:srgbClr val="FFFFFF"/>
                </a:solidFill>
                <a:latin typeface="Arial"/>
                <a:cs typeface="Arial"/>
              </a:rPr>
              <a:t>–tratam respectivamente </a:t>
            </a:r>
            <a:r>
              <a:rPr lang="pt-BR" sz="2000" dirty="0">
                <a:solidFill>
                  <a:srgbClr val="FFFFFF"/>
                </a:solidFill>
                <a:latin typeface="Arial"/>
                <a:cs typeface="Arial"/>
              </a:rPr>
              <a:t>do CNJ e CNMP e </a:t>
            </a:r>
            <a:r>
              <a:rPr lang="pt-BR" sz="2000" dirty="0" smtClean="0">
                <a:solidFill>
                  <a:srgbClr val="FFFFFF"/>
                </a:solidFill>
                <a:latin typeface="Arial"/>
                <a:cs typeface="Arial"/>
              </a:rPr>
              <a:t>atribuem </a:t>
            </a:r>
            <a:r>
              <a:rPr lang="pt-BR" sz="2000" dirty="0">
                <a:solidFill>
                  <a:srgbClr val="FFFFFF"/>
                </a:solidFill>
                <a:latin typeface="Arial"/>
                <a:cs typeface="Arial"/>
              </a:rPr>
              <a:t>aos conselhos poderes normativos. Elas podem baixar resoluções dentro de suas competências </a:t>
            </a:r>
            <a:endParaRPr lang="pt-BR" sz="2000" dirty="0" smtClean="0">
              <a:solidFill>
                <a:srgbClr val="FFFFFF"/>
              </a:solidFill>
              <a:latin typeface="Arial"/>
              <a:cs typeface="Arial"/>
            </a:endParaRPr>
          </a:p>
          <a:p>
            <a:pPr marL="0" indent="0" algn="just">
              <a:buNone/>
            </a:pPr>
            <a:endParaRPr lang="pt-BR" sz="2000" dirty="0">
              <a:solidFill>
                <a:srgbClr val="FFFFFF"/>
              </a:solidFill>
              <a:latin typeface="Arial"/>
              <a:cs typeface="Arial"/>
            </a:endParaRPr>
          </a:p>
          <a:p>
            <a:pPr marL="0" indent="0" algn="just">
              <a:buNone/>
            </a:pPr>
            <a:r>
              <a:rPr lang="pt-BR" sz="2000" dirty="0" smtClean="0">
                <a:solidFill>
                  <a:schemeClr val="bg1"/>
                </a:solidFill>
                <a:latin typeface="Arial"/>
                <a:cs typeface="Arial"/>
              </a:rPr>
              <a:t>Corrente minoritária: admite-se decreto autônomo para dar maior efetividade na interpretação constitucional.</a:t>
            </a:r>
          </a:p>
          <a:p>
            <a:pPr marL="0" indent="0" algn="just">
              <a:buNone/>
            </a:pPr>
            <a:endParaRPr lang="pt-BR" sz="2000" dirty="0" smtClean="0">
              <a:solidFill>
                <a:schemeClr val="bg1"/>
              </a:solidFill>
              <a:latin typeface="Arial"/>
              <a:cs typeface="Arial"/>
            </a:endParaRPr>
          </a:p>
          <a:p>
            <a:pPr marL="0" indent="0" algn="just">
              <a:buNone/>
            </a:pPr>
            <a:endParaRPr lang="pt-BR" sz="2000" dirty="0">
              <a:solidFill>
                <a:schemeClr val="bg1"/>
              </a:solidFill>
              <a:latin typeface="Arial"/>
              <a:cs typeface="Arial"/>
            </a:endParaRPr>
          </a:p>
          <a:p>
            <a:pPr marL="0" indent="0">
              <a:buNone/>
            </a:pPr>
            <a:endParaRPr lang="pt-BR" sz="2400" dirty="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45745634"/>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88640"/>
            <a:ext cx="8568952" cy="6480720"/>
          </a:xfrm>
        </p:spPr>
        <p:txBody>
          <a:bodyPr/>
          <a:lstStyle/>
          <a:p>
            <a:pPr marL="0" lvl="0" indent="0" algn="just">
              <a:buNone/>
            </a:pPr>
            <a:r>
              <a:rPr lang="pt-BR" sz="1800" dirty="0" smtClean="0">
                <a:solidFill>
                  <a:srgbClr val="FFFFFF"/>
                </a:solidFill>
              </a:rPr>
              <a:t>4) </a:t>
            </a:r>
            <a:r>
              <a:rPr lang="pt-BR" sz="1800" dirty="0" smtClean="0">
                <a:solidFill>
                  <a:schemeClr val="bg1"/>
                </a:solidFill>
              </a:rPr>
              <a:t>Regime </a:t>
            </a:r>
            <a:r>
              <a:rPr lang="pt-BR" sz="1800" dirty="0">
                <a:solidFill>
                  <a:schemeClr val="bg1"/>
                </a:solidFill>
              </a:rPr>
              <a:t>de pessoal – separar fundação estatal de direito público = autarquia, ou seja, </a:t>
            </a:r>
            <a:r>
              <a:rPr lang="pt-BR" sz="1800" dirty="0" smtClean="0">
                <a:solidFill>
                  <a:schemeClr val="bg1"/>
                </a:solidFill>
              </a:rPr>
              <a:t>estatutário. </a:t>
            </a:r>
            <a:r>
              <a:rPr lang="pt-BR" sz="1800" dirty="0">
                <a:solidFill>
                  <a:schemeClr val="bg1"/>
                </a:solidFill>
              </a:rPr>
              <a:t>Fundação estatal de direito privado, regime pessoal </a:t>
            </a:r>
            <a:r>
              <a:rPr lang="pt-BR" sz="1800" dirty="0" smtClean="0">
                <a:solidFill>
                  <a:schemeClr val="bg1"/>
                </a:solidFill>
              </a:rPr>
              <a:t>celetista;</a:t>
            </a:r>
            <a:endParaRPr lang="pt-BR" sz="1800" dirty="0">
              <a:solidFill>
                <a:schemeClr val="bg1"/>
              </a:solidFill>
            </a:endParaRPr>
          </a:p>
          <a:p>
            <a:pPr marL="0" indent="0" algn="just">
              <a:buNone/>
            </a:pPr>
            <a:r>
              <a:rPr lang="pt-BR" sz="1800" dirty="0">
                <a:solidFill>
                  <a:schemeClr val="bg1"/>
                </a:solidFill>
              </a:rPr>
              <a:t> </a:t>
            </a:r>
          </a:p>
          <a:p>
            <a:pPr marL="0" lvl="0" indent="0" algn="just">
              <a:buNone/>
            </a:pPr>
            <a:r>
              <a:rPr lang="pt-BR" sz="1800" dirty="0" smtClean="0">
                <a:solidFill>
                  <a:schemeClr val="bg1"/>
                </a:solidFill>
              </a:rPr>
              <a:t>5) Patrimônio </a:t>
            </a:r>
            <a:r>
              <a:rPr lang="pt-BR" sz="1800" dirty="0">
                <a:solidFill>
                  <a:schemeClr val="bg1"/>
                </a:solidFill>
              </a:rPr>
              <a:t>– fundação estatal público igual a autarquia, portanto são bens públicos. Fundação estatal de direito privado, serão bens privados. </a:t>
            </a:r>
          </a:p>
          <a:p>
            <a:pPr marL="0" indent="0" algn="just">
              <a:buNone/>
            </a:pPr>
            <a:endParaRPr lang="pt-BR" sz="1800" dirty="0" smtClean="0">
              <a:solidFill>
                <a:schemeClr val="bg1"/>
              </a:solidFill>
            </a:endParaRPr>
          </a:p>
          <a:p>
            <a:pPr marL="0" indent="0" algn="just">
              <a:buNone/>
            </a:pPr>
            <a:r>
              <a:rPr lang="pt-BR" sz="1800" dirty="0" smtClean="0">
                <a:solidFill>
                  <a:schemeClr val="bg1"/>
                </a:solidFill>
              </a:rPr>
              <a:t>6) Responsabilidade </a:t>
            </a:r>
            <a:r>
              <a:rPr lang="pt-BR" sz="1800" dirty="0">
                <a:solidFill>
                  <a:schemeClr val="bg1"/>
                </a:solidFill>
              </a:rPr>
              <a:t>civil – o tratamento </a:t>
            </a:r>
            <a:r>
              <a:rPr lang="pt-BR" sz="1800" dirty="0" smtClean="0">
                <a:solidFill>
                  <a:schemeClr val="bg1"/>
                </a:solidFill>
              </a:rPr>
              <a:t>é </a:t>
            </a:r>
            <a:r>
              <a:rPr lang="pt-BR" sz="1800" dirty="0">
                <a:solidFill>
                  <a:schemeClr val="bg1"/>
                </a:solidFill>
              </a:rPr>
              <a:t>uniforme. Tanto na fundação estatal do direito público como do direito privado, </a:t>
            </a:r>
            <a:r>
              <a:rPr lang="pt-BR" sz="1800" dirty="0" smtClean="0">
                <a:solidFill>
                  <a:schemeClr val="bg1"/>
                </a:solidFill>
              </a:rPr>
              <a:t>a </a:t>
            </a:r>
            <a:r>
              <a:rPr lang="pt-BR" sz="1800" dirty="0">
                <a:solidFill>
                  <a:schemeClr val="bg1"/>
                </a:solidFill>
              </a:rPr>
              <a:t>responsabilidade </a:t>
            </a:r>
            <a:r>
              <a:rPr lang="pt-BR" sz="1800" dirty="0" smtClean="0">
                <a:solidFill>
                  <a:schemeClr val="bg1"/>
                </a:solidFill>
              </a:rPr>
              <a:t>ser</a:t>
            </a:r>
            <a:r>
              <a:rPr lang="pt-BR" sz="1800" dirty="0" smtClean="0">
                <a:solidFill>
                  <a:schemeClr val="bg1"/>
                </a:solidFill>
              </a:rPr>
              <a:t>á </a:t>
            </a:r>
            <a:r>
              <a:rPr lang="pt-BR" sz="1800" dirty="0" smtClean="0">
                <a:solidFill>
                  <a:schemeClr val="bg1"/>
                </a:solidFill>
              </a:rPr>
              <a:t>objetiva, por for</a:t>
            </a:r>
            <a:r>
              <a:rPr lang="pt-BR" sz="1800" dirty="0" smtClean="0">
                <a:solidFill>
                  <a:schemeClr val="bg1"/>
                </a:solidFill>
              </a:rPr>
              <a:t>ça</a:t>
            </a:r>
            <a:r>
              <a:rPr lang="pt-BR" sz="1800" dirty="0" smtClean="0">
                <a:solidFill>
                  <a:schemeClr val="bg1"/>
                </a:solidFill>
              </a:rPr>
              <a:t> do </a:t>
            </a:r>
            <a:r>
              <a:rPr lang="pt-BR" sz="1800" dirty="0">
                <a:solidFill>
                  <a:schemeClr val="bg1"/>
                </a:solidFill>
              </a:rPr>
              <a:t>art. 37, §6</a:t>
            </a:r>
            <a:r>
              <a:rPr lang="pt-BR" sz="1800" baseline="30000" dirty="0">
                <a:solidFill>
                  <a:schemeClr val="bg1"/>
                </a:solidFill>
              </a:rPr>
              <a:t>o</a:t>
            </a:r>
            <a:r>
              <a:rPr lang="pt-BR" sz="1800" dirty="0">
                <a:solidFill>
                  <a:schemeClr val="bg1"/>
                </a:solidFill>
              </a:rPr>
              <a:t> da CF.</a:t>
            </a:r>
          </a:p>
          <a:p>
            <a:pPr marL="0" indent="0" algn="just">
              <a:buNone/>
            </a:pPr>
            <a:endParaRPr lang="pt-BR" sz="1800" dirty="0" smtClean="0">
              <a:solidFill>
                <a:schemeClr val="bg1"/>
              </a:solidFill>
            </a:endParaRPr>
          </a:p>
          <a:p>
            <a:pPr marL="0" indent="0" algn="just">
              <a:buNone/>
            </a:pPr>
            <a:r>
              <a:rPr lang="pt-BR" sz="1800" dirty="0" smtClean="0">
                <a:solidFill>
                  <a:schemeClr val="bg1"/>
                </a:solidFill>
              </a:rPr>
              <a:t>7) Prerrogativas </a:t>
            </a:r>
            <a:r>
              <a:rPr lang="pt-BR" sz="1800" dirty="0">
                <a:solidFill>
                  <a:schemeClr val="bg1"/>
                </a:solidFill>
              </a:rPr>
              <a:t>– </a:t>
            </a:r>
            <a:r>
              <a:rPr lang="pt-BR" sz="1800" dirty="0" smtClean="0">
                <a:solidFill>
                  <a:schemeClr val="bg1"/>
                </a:solidFill>
              </a:rPr>
              <a:t>tratamento uniforme, ou seja, as </a:t>
            </a:r>
            <a:r>
              <a:rPr lang="pt-BR" sz="1800" dirty="0">
                <a:solidFill>
                  <a:schemeClr val="bg1"/>
                </a:solidFill>
              </a:rPr>
              <a:t>fundações estatais de direito público terão as prerrogativas processuais típicas da </a:t>
            </a:r>
            <a:r>
              <a:rPr lang="pt-BR" sz="1800" dirty="0" smtClean="0">
                <a:solidFill>
                  <a:schemeClr val="bg1"/>
                </a:solidFill>
              </a:rPr>
              <a:t>Fazenda Pública</a:t>
            </a:r>
            <a:r>
              <a:rPr lang="pt-BR" sz="1800" dirty="0">
                <a:solidFill>
                  <a:schemeClr val="bg1"/>
                </a:solidFill>
              </a:rPr>
              <a:t>, prerrogativa tributária para fundação e valerá tanto para fundação estatal de direito público como de direito privado. Por que? Porque o art. 150, </a:t>
            </a:r>
            <a:r>
              <a:rPr lang="pt-BR" sz="1800" dirty="0" smtClean="0">
                <a:solidFill>
                  <a:schemeClr val="bg1"/>
                </a:solidFill>
              </a:rPr>
              <a:t>§ 2</a:t>
            </a:r>
            <a:r>
              <a:rPr lang="pt-BR" sz="1800" baseline="30000" dirty="0" smtClean="0">
                <a:solidFill>
                  <a:schemeClr val="bg1"/>
                </a:solidFill>
              </a:rPr>
              <a:t>º</a:t>
            </a:r>
            <a:r>
              <a:rPr lang="pt-BR" sz="1800" dirty="0" smtClean="0">
                <a:solidFill>
                  <a:schemeClr val="bg1"/>
                </a:solidFill>
              </a:rPr>
              <a:t> da CF estende </a:t>
            </a:r>
            <a:r>
              <a:rPr lang="pt-BR" sz="1800" dirty="0">
                <a:solidFill>
                  <a:schemeClr val="bg1"/>
                </a:solidFill>
              </a:rPr>
              <a:t>a imunidade para as </a:t>
            </a:r>
            <a:r>
              <a:rPr lang="pt-BR" sz="1800" dirty="0" smtClean="0">
                <a:solidFill>
                  <a:schemeClr val="bg1"/>
                </a:solidFill>
              </a:rPr>
              <a:t>autarquias e as funda</a:t>
            </a:r>
            <a:r>
              <a:rPr lang="pt-BR" sz="1800" dirty="0" smtClean="0">
                <a:solidFill>
                  <a:schemeClr val="bg1"/>
                </a:solidFill>
              </a:rPr>
              <a:t>ções</a:t>
            </a:r>
            <a:r>
              <a:rPr lang="pt-BR" sz="1800" dirty="0" smtClean="0">
                <a:solidFill>
                  <a:schemeClr val="bg1"/>
                </a:solidFill>
              </a:rPr>
              <a:t>. </a:t>
            </a:r>
          </a:p>
          <a:p>
            <a:pPr marL="0" indent="0" algn="just">
              <a:buNone/>
            </a:pPr>
            <a:endParaRPr lang="pt-BR" sz="1800" dirty="0">
              <a:solidFill>
                <a:schemeClr val="bg1"/>
              </a:solidFill>
            </a:endParaRPr>
          </a:p>
          <a:p>
            <a:pPr marL="0" indent="0" algn="just">
              <a:buNone/>
            </a:pPr>
            <a:r>
              <a:rPr lang="pt-BR" sz="1800" dirty="0" smtClean="0">
                <a:solidFill>
                  <a:schemeClr val="bg1"/>
                </a:solidFill>
              </a:rPr>
              <a:t>8) Controle </a:t>
            </a:r>
            <a:r>
              <a:rPr lang="pt-BR" sz="1800" dirty="0">
                <a:solidFill>
                  <a:schemeClr val="bg1"/>
                </a:solidFill>
              </a:rPr>
              <a:t>– </a:t>
            </a:r>
            <a:r>
              <a:rPr lang="pt-BR" sz="1800" dirty="0" smtClean="0">
                <a:solidFill>
                  <a:schemeClr val="bg1"/>
                </a:solidFill>
              </a:rPr>
              <a:t>n</a:t>
            </a:r>
            <a:r>
              <a:rPr lang="pt-BR" sz="1800" dirty="0" smtClean="0">
                <a:solidFill>
                  <a:schemeClr val="bg1"/>
                </a:solidFill>
              </a:rPr>
              <a:t>ão se aplica a regra do Código Civil que determina que o ato constitutivo da fundação seja aprovada pelo Ministério Público. Esta regra se restringe as fundações privadas. </a:t>
            </a:r>
            <a:r>
              <a:rPr lang="pt-BR" sz="1800" dirty="0" smtClean="0">
                <a:solidFill>
                  <a:schemeClr val="bg1"/>
                </a:solidFill>
              </a:rPr>
              <a:t>A </a:t>
            </a:r>
            <a:r>
              <a:rPr lang="pt-BR" sz="1800" dirty="0">
                <a:solidFill>
                  <a:schemeClr val="bg1"/>
                </a:solidFill>
              </a:rPr>
              <a:t>manifestação do MP para a criação da estatal não </a:t>
            </a:r>
            <a:r>
              <a:rPr lang="pt-BR" sz="1800" dirty="0" smtClean="0">
                <a:solidFill>
                  <a:schemeClr val="bg1"/>
                </a:solidFill>
              </a:rPr>
              <a:t>existe, por ser </a:t>
            </a:r>
            <a:r>
              <a:rPr lang="pt-BR" sz="1800" dirty="0">
                <a:solidFill>
                  <a:schemeClr val="bg1"/>
                </a:solidFill>
              </a:rPr>
              <a:t>uma violação da autonomia dos entes para a criação das fundações. </a:t>
            </a:r>
            <a:endParaRPr lang="pt-BR" sz="1800" dirty="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274949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88640"/>
            <a:ext cx="8568952" cy="6480720"/>
          </a:xfrm>
        </p:spPr>
        <p:txBody>
          <a:bodyPr/>
          <a:lstStyle/>
          <a:p>
            <a:pPr marL="0" lvl="0" indent="0" algn="just">
              <a:buNone/>
            </a:pPr>
            <a:r>
              <a:rPr lang="pt-BR" sz="1800" dirty="0" smtClean="0">
                <a:solidFill>
                  <a:srgbClr val="FFFFFF"/>
                </a:solidFill>
              </a:rPr>
              <a:t>(FCC</a:t>
            </a:r>
            <a:r>
              <a:rPr lang="pt-BR" sz="1800" dirty="0">
                <a:solidFill>
                  <a:srgbClr val="FFFFFF"/>
                </a:solidFill>
              </a:rPr>
              <a:t> </a:t>
            </a:r>
            <a:r>
              <a:rPr lang="pt-BR" sz="1800" dirty="0" smtClean="0">
                <a:solidFill>
                  <a:srgbClr val="FFFFFF"/>
                </a:solidFill>
              </a:rPr>
              <a:t>– DPSP/ 2012) As </a:t>
            </a:r>
            <a:r>
              <a:rPr lang="pt-BR" sz="1800" dirty="0">
                <a:solidFill>
                  <a:srgbClr val="FFFFFF"/>
                </a:solidFill>
              </a:rPr>
              <a:t>fundações de direito público, também denominadas autarquias fundacionais, são instituídas por meio de lei específica </a:t>
            </a:r>
            <a:r>
              <a:rPr lang="pt-BR" sz="1800" dirty="0" smtClean="0">
                <a:solidFill>
                  <a:srgbClr val="FFFFFF"/>
                </a:solidFill>
              </a:rPr>
              <a:t>e</a:t>
            </a:r>
          </a:p>
          <a:p>
            <a:pPr marL="0" lvl="0" indent="0" algn="just">
              <a:buNone/>
            </a:pPr>
            <a:endParaRPr lang="pt-BR" sz="1800" dirty="0" smtClean="0">
              <a:solidFill>
                <a:srgbClr val="FFFFFF"/>
              </a:solidFill>
            </a:endParaRPr>
          </a:p>
          <a:p>
            <a:pPr marL="0" lvl="0" indent="0" algn="just">
              <a:buNone/>
            </a:pPr>
            <a:r>
              <a:rPr lang="pt-BR" sz="1800" dirty="0">
                <a:solidFill>
                  <a:srgbClr val="FFFFFF"/>
                </a:solidFill>
              </a:rPr>
              <a:t>	</a:t>
            </a:r>
            <a:r>
              <a:rPr lang="pt-BR" sz="1800" dirty="0" smtClean="0">
                <a:solidFill>
                  <a:srgbClr val="FFFFFF"/>
                </a:solidFill>
              </a:rPr>
              <a:t>a) seus </a:t>
            </a:r>
            <a:r>
              <a:rPr lang="pt-BR" sz="1800" dirty="0">
                <a:solidFill>
                  <a:srgbClr val="FFFFFF"/>
                </a:solidFill>
              </a:rPr>
              <a:t>agentes não ocupam cargo público e não há responsabilidade objetiva por danos causados a terceiros</a:t>
            </a:r>
            <a:r>
              <a:rPr lang="pt-BR" sz="1800" dirty="0" smtClean="0">
                <a:solidFill>
                  <a:srgbClr val="FFFFFF"/>
                </a:solidFill>
              </a:rPr>
              <a:t>.</a:t>
            </a:r>
          </a:p>
          <a:p>
            <a:pPr marL="0" lvl="0" indent="0" algn="just">
              <a:buNone/>
            </a:pPr>
            <a:endParaRPr lang="pt-BR" sz="1800" dirty="0">
              <a:solidFill>
                <a:srgbClr val="FFFFFF"/>
              </a:solidFill>
            </a:endParaRPr>
          </a:p>
          <a:p>
            <a:pPr marL="0" lvl="0" indent="0" algn="just">
              <a:buNone/>
            </a:pPr>
            <a:r>
              <a:rPr lang="pt-BR" sz="1800" dirty="0">
                <a:solidFill>
                  <a:srgbClr val="FFFFFF"/>
                </a:solidFill>
              </a:rPr>
              <a:t>  </a:t>
            </a:r>
            <a:r>
              <a:rPr lang="pt-BR" sz="1800" dirty="0" smtClean="0">
                <a:solidFill>
                  <a:srgbClr val="FFFFFF"/>
                </a:solidFill>
              </a:rPr>
              <a:t>		</a:t>
            </a:r>
            <a:r>
              <a:rPr lang="pt-BR" sz="1800" dirty="0" err="1" smtClean="0">
                <a:solidFill>
                  <a:srgbClr val="FFFFFF"/>
                </a:solidFill>
              </a:rPr>
              <a:t>b</a:t>
            </a:r>
            <a:r>
              <a:rPr lang="pt-BR" sz="1800" dirty="0" smtClean="0">
                <a:solidFill>
                  <a:srgbClr val="FFFFFF"/>
                </a:solidFill>
              </a:rPr>
              <a:t>) seus </a:t>
            </a:r>
            <a:r>
              <a:rPr lang="pt-BR" sz="1800" dirty="0">
                <a:solidFill>
                  <a:srgbClr val="FFFFFF"/>
                </a:solidFill>
              </a:rPr>
              <a:t>contratos administrativos devem ser precedidos de procedimento licitatório, na forma da lei</a:t>
            </a:r>
            <a:r>
              <a:rPr lang="pt-BR" sz="1800" dirty="0" smtClean="0">
                <a:solidFill>
                  <a:srgbClr val="FFFFFF"/>
                </a:solidFill>
              </a:rPr>
              <a:t>.</a:t>
            </a:r>
          </a:p>
          <a:p>
            <a:pPr marL="0" lvl="0" indent="0" algn="just">
              <a:buNone/>
            </a:pPr>
            <a:endParaRPr lang="pt-BR" sz="1800" dirty="0">
              <a:solidFill>
                <a:srgbClr val="FFFFFF"/>
              </a:solidFill>
            </a:endParaRPr>
          </a:p>
          <a:p>
            <a:pPr marL="0" lvl="0" indent="0" algn="just">
              <a:buNone/>
            </a:pPr>
            <a:r>
              <a:rPr lang="pt-BR" sz="1800" dirty="0" smtClean="0">
                <a:solidFill>
                  <a:srgbClr val="FFFFFF"/>
                </a:solidFill>
              </a:rPr>
              <a:t>	</a:t>
            </a:r>
            <a:r>
              <a:rPr lang="pt-BR" sz="1800" dirty="0" err="1" smtClean="0">
                <a:solidFill>
                  <a:srgbClr val="FFFFFF"/>
                </a:solidFill>
              </a:rPr>
              <a:t>c</a:t>
            </a:r>
            <a:r>
              <a:rPr lang="pt-BR" sz="1800" dirty="0" smtClean="0">
                <a:solidFill>
                  <a:srgbClr val="FFFFFF"/>
                </a:solidFill>
              </a:rPr>
              <a:t>) seus </a:t>
            </a:r>
            <a:r>
              <a:rPr lang="pt-BR" sz="1800" dirty="0">
                <a:solidFill>
                  <a:srgbClr val="FFFFFF"/>
                </a:solidFill>
              </a:rPr>
              <a:t>atos constitutivos devem ser inscritos junto ao Registro Civil das Pessoas Jurídicas, definindo as áreas de sua atuação</a:t>
            </a:r>
            <a:r>
              <a:rPr lang="pt-BR" sz="1800" dirty="0" smtClean="0">
                <a:solidFill>
                  <a:srgbClr val="FFFFFF"/>
                </a:solidFill>
              </a:rPr>
              <a:t>.</a:t>
            </a:r>
          </a:p>
          <a:p>
            <a:pPr marL="0" lvl="0" indent="0" algn="just">
              <a:buNone/>
            </a:pPr>
            <a:endParaRPr lang="pt-BR" sz="1800" dirty="0" smtClean="0">
              <a:solidFill>
                <a:srgbClr val="FFFFFF"/>
              </a:solidFill>
            </a:endParaRPr>
          </a:p>
          <a:p>
            <a:pPr marL="0" lvl="0" indent="0" algn="just">
              <a:buNone/>
            </a:pPr>
            <a:r>
              <a:rPr lang="pt-BR" sz="1800" dirty="0" smtClean="0">
                <a:solidFill>
                  <a:srgbClr val="FFFFFF"/>
                </a:solidFill>
              </a:rPr>
              <a:t> </a:t>
            </a:r>
            <a:r>
              <a:rPr lang="pt-BR" sz="1800" dirty="0">
                <a:solidFill>
                  <a:srgbClr val="FFFFFF"/>
                </a:solidFill>
              </a:rPr>
              <a:t> </a:t>
            </a:r>
            <a:r>
              <a:rPr lang="pt-BR" sz="1800" dirty="0" smtClean="0">
                <a:solidFill>
                  <a:srgbClr val="FFFFFF"/>
                </a:solidFill>
              </a:rPr>
              <a:t>	</a:t>
            </a:r>
            <a:r>
              <a:rPr lang="pt-BR" sz="1800" dirty="0" err="1" smtClean="0">
                <a:solidFill>
                  <a:srgbClr val="FFFFFF"/>
                </a:solidFill>
              </a:rPr>
              <a:t>d</a:t>
            </a:r>
            <a:r>
              <a:rPr lang="pt-BR" sz="1800" dirty="0" smtClean="0">
                <a:solidFill>
                  <a:srgbClr val="FFFFFF"/>
                </a:solidFill>
              </a:rPr>
              <a:t>) seus </a:t>
            </a:r>
            <a:r>
              <a:rPr lang="pt-BR" sz="1800" dirty="0">
                <a:solidFill>
                  <a:srgbClr val="FFFFFF"/>
                </a:solidFill>
              </a:rPr>
              <a:t>atos administrativos não gozam de presunção de legitimidade e não possuem </a:t>
            </a:r>
            <a:r>
              <a:rPr lang="pt-BR" sz="1800" dirty="0" err="1" smtClean="0">
                <a:solidFill>
                  <a:srgbClr val="FFFFFF"/>
                </a:solidFill>
              </a:rPr>
              <a:t>executoriedade</a:t>
            </a:r>
            <a:r>
              <a:rPr lang="pt-BR" sz="1800" dirty="0" smtClean="0">
                <a:solidFill>
                  <a:srgbClr val="FFFFFF"/>
                </a:solidFill>
              </a:rPr>
              <a:t>.</a:t>
            </a:r>
          </a:p>
          <a:p>
            <a:pPr marL="0" lvl="0" indent="0" algn="just">
              <a:buNone/>
            </a:pPr>
            <a:endParaRPr lang="pt-BR" sz="1800" dirty="0" smtClean="0">
              <a:solidFill>
                <a:srgbClr val="FFFFFF"/>
              </a:solidFill>
            </a:endParaRPr>
          </a:p>
          <a:p>
            <a:pPr marL="0" lvl="0" indent="0" algn="just">
              <a:buNone/>
            </a:pPr>
            <a:r>
              <a:rPr lang="pt-BR" sz="1800" dirty="0" smtClean="0">
                <a:solidFill>
                  <a:srgbClr val="FFFFFF"/>
                </a:solidFill>
              </a:rPr>
              <a:t>	e) seu </a:t>
            </a:r>
            <a:r>
              <a:rPr lang="pt-BR" sz="1800" dirty="0">
                <a:solidFill>
                  <a:srgbClr val="FFFFFF"/>
                </a:solidFill>
              </a:rPr>
              <a:t>regime tributário é comum sobre o patrimônio, a renda e os serviços relacionados às suas finalidades essenciais.</a:t>
            </a:r>
          </a:p>
          <a:p>
            <a:pPr marL="0" lvl="0" indent="0" algn="just">
              <a:buNone/>
            </a:pPr>
            <a:endParaRPr lang="pt-BR" sz="18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2060125"/>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88640"/>
            <a:ext cx="8568952" cy="6480720"/>
          </a:xfrm>
          <a:noFill/>
          <a:ln>
            <a:noFill/>
          </a:ln>
        </p:spPr>
        <p:txBody>
          <a:bodyPr vert="horz" wrap="square" lIns="91440" tIns="45720" rIns="91440" bIns="45720" numCol="1" anchor="t" anchorCtr="0" compatLnSpc="1">
            <a:prstTxWarp prst="textNoShape">
              <a:avLst/>
            </a:prstTxWarp>
          </a:bodyPr>
          <a:lstStyle/>
          <a:p>
            <a:pPr marL="0" indent="0" algn="just">
              <a:buNone/>
            </a:pPr>
            <a:r>
              <a:rPr lang="pt-BR" sz="1800" dirty="0">
                <a:solidFill>
                  <a:srgbClr val="FFFFFF"/>
                </a:solidFill>
              </a:rPr>
              <a:t>(FCC – DPSP/ 2012) As </a:t>
            </a:r>
            <a:r>
              <a:rPr lang="pt-BR" sz="1800" dirty="0">
                <a:solidFill>
                  <a:srgbClr val="FFFFFF"/>
                </a:solidFill>
              </a:rPr>
              <a:t>fundações de direito público, também denominadas autarquias fundacionais, são instituídas por meio de lei específica </a:t>
            </a:r>
            <a:r>
              <a:rPr lang="pt-BR" sz="1800" dirty="0">
                <a:solidFill>
                  <a:srgbClr val="FFFFFF"/>
                </a:solidFill>
              </a:rPr>
              <a:t>e</a:t>
            </a:r>
          </a:p>
          <a:p>
            <a:pPr marL="0" indent="0" algn="just">
              <a:buNone/>
            </a:pPr>
            <a:r>
              <a:rPr lang="pt-BR" sz="1800" dirty="0">
                <a:solidFill>
                  <a:srgbClr val="FFFFFF"/>
                </a:solidFill>
              </a:rPr>
              <a:t>	a) seus </a:t>
            </a:r>
            <a:r>
              <a:rPr lang="pt-BR" sz="1800" dirty="0">
                <a:solidFill>
                  <a:srgbClr val="FFFFFF"/>
                </a:solidFill>
              </a:rPr>
              <a:t>agentes não ocupam cargo público e não há responsabilidade objetiva por danos causados a terceiros</a:t>
            </a:r>
            <a:r>
              <a:rPr lang="pt-BR" sz="1800" dirty="0">
                <a:solidFill>
                  <a:srgbClr val="FFFFFF"/>
                </a:solidFill>
              </a:rPr>
              <a:t>. </a:t>
            </a:r>
            <a:r>
              <a:rPr lang="pt-BR" sz="1600" dirty="0">
                <a:solidFill>
                  <a:srgbClr val="FFFFFF"/>
                </a:solidFill>
              </a:rPr>
              <a:t>Fundamento: </a:t>
            </a:r>
            <a:r>
              <a:rPr lang="pt-BR" sz="1600" dirty="0" err="1">
                <a:solidFill>
                  <a:srgbClr val="FFFFFF"/>
                </a:solidFill>
              </a:rPr>
              <a:t>fundaçoes</a:t>
            </a:r>
            <a:r>
              <a:rPr lang="pt-BR" sz="1600" dirty="0">
                <a:solidFill>
                  <a:srgbClr val="FFFFFF"/>
                </a:solidFill>
              </a:rPr>
              <a:t> de direito público são autarquias. Aplicação do art. 37, §6º da CF. </a:t>
            </a:r>
            <a:endParaRPr lang="pt-BR" sz="1600" dirty="0">
              <a:solidFill>
                <a:srgbClr val="FFFFFF"/>
              </a:solidFill>
            </a:endParaRPr>
          </a:p>
          <a:p>
            <a:pPr marL="0" indent="0" algn="just">
              <a:buNone/>
            </a:pPr>
            <a:r>
              <a:rPr lang="pt-BR" sz="1800" dirty="0">
                <a:solidFill>
                  <a:srgbClr val="FFFFFF"/>
                </a:solidFill>
              </a:rPr>
              <a:t>  </a:t>
            </a:r>
            <a:r>
              <a:rPr lang="pt-BR" sz="1800" dirty="0">
                <a:solidFill>
                  <a:srgbClr val="FFFFFF"/>
                </a:solidFill>
              </a:rPr>
              <a:t>	</a:t>
            </a:r>
            <a:r>
              <a:rPr lang="pt-BR" sz="2000" b="1" u="sng" dirty="0">
                <a:solidFill>
                  <a:srgbClr val="FFFFFF"/>
                </a:solidFill>
              </a:rPr>
              <a:t>	</a:t>
            </a:r>
            <a:r>
              <a:rPr lang="pt-BR" sz="2000" b="1" u="sng" dirty="0" err="1">
                <a:solidFill>
                  <a:srgbClr val="FFFFFF"/>
                </a:solidFill>
              </a:rPr>
              <a:t>b</a:t>
            </a:r>
            <a:r>
              <a:rPr lang="pt-BR" sz="2000" b="1" u="sng" dirty="0">
                <a:solidFill>
                  <a:srgbClr val="FFFFFF"/>
                </a:solidFill>
              </a:rPr>
              <a:t>) seus </a:t>
            </a:r>
            <a:r>
              <a:rPr lang="pt-BR" sz="2000" b="1" u="sng" dirty="0">
                <a:solidFill>
                  <a:srgbClr val="FFFFFF"/>
                </a:solidFill>
              </a:rPr>
              <a:t>contratos administrativos devem ser precedidos de procedimento licitatório, na forma da lei</a:t>
            </a:r>
            <a:r>
              <a:rPr lang="pt-BR" sz="2000" b="1" u="sng" dirty="0">
                <a:solidFill>
                  <a:srgbClr val="FFFFFF"/>
                </a:solidFill>
              </a:rPr>
              <a:t>. </a:t>
            </a:r>
            <a:r>
              <a:rPr lang="pt-BR" sz="1600" dirty="0">
                <a:solidFill>
                  <a:srgbClr val="FFFFFF"/>
                </a:solidFill>
              </a:rPr>
              <a:t>Fundamento: </a:t>
            </a:r>
            <a:r>
              <a:rPr lang="pt-BR" sz="1600" dirty="0">
                <a:solidFill>
                  <a:srgbClr val="FFFFFF"/>
                </a:solidFill>
              </a:rPr>
              <a:t>Como são sujeitas ao regime jurídico de direito público, suas contratações devem ser antecedidas de </a:t>
            </a:r>
            <a:r>
              <a:rPr lang="pt-BR" sz="1600" dirty="0">
                <a:solidFill>
                  <a:srgbClr val="FFFFFF"/>
                </a:solidFill>
              </a:rPr>
              <a:t>licitação</a:t>
            </a:r>
            <a:endParaRPr lang="pt-BR" sz="1600" dirty="0">
              <a:solidFill>
                <a:srgbClr val="FFFFFF"/>
              </a:solidFill>
            </a:endParaRPr>
          </a:p>
          <a:p>
            <a:pPr marL="0" indent="0" algn="just">
              <a:buNone/>
            </a:pPr>
            <a:r>
              <a:rPr lang="pt-BR" sz="1800" dirty="0">
                <a:solidFill>
                  <a:srgbClr val="FFFFFF"/>
                </a:solidFill>
              </a:rPr>
              <a:t>	</a:t>
            </a:r>
            <a:r>
              <a:rPr lang="pt-BR" sz="1800" dirty="0" err="1">
                <a:solidFill>
                  <a:srgbClr val="FFFFFF"/>
                </a:solidFill>
              </a:rPr>
              <a:t>c</a:t>
            </a:r>
            <a:r>
              <a:rPr lang="pt-BR" sz="1800" dirty="0">
                <a:solidFill>
                  <a:srgbClr val="FFFFFF"/>
                </a:solidFill>
              </a:rPr>
              <a:t>) seus </a:t>
            </a:r>
            <a:r>
              <a:rPr lang="pt-BR" sz="1800" dirty="0">
                <a:solidFill>
                  <a:srgbClr val="FFFFFF"/>
                </a:solidFill>
              </a:rPr>
              <a:t>atos constitutivos devem ser inscritos junto ao Registro Civil das Pessoas Jurídicas, definindo as áreas de sua atuação</a:t>
            </a:r>
            <a:r>
              <a:rPr lang="pt-BR" sz="1800" dirty="0">
                <a:solidFill>
                  <a:srgbClr val="FFFFFF"/>
                </a:solidFill>
              </a:rPr>
              <a:t>. </a:t>
            </a:r>
            <a:r>
              <a:rPr lang="pt-BR" sz="1600" dirty="0">
                <a:solidFill>
                  <a:srgbClr val="FFFFFF"/>
                </a:solidFill>
              </a:rPr>
              <a:t>Fundamento: São </a:t>
            </a:r>
            <a:r>
              <a:rPr lang="pt-BR" sz="1600" dirty="0">
                <a:solidFill>
                  <a:srgbClr val="FFFFFF"/>
                </a:solidFill>
              </a:rPr>
              <a:t>fundações públicas, devem ser criadas por lei apenas. As fundações públicas de direito privado que precisam de inscrição junto  ao Registro Civil de Pessoas Jurídicas, após a sua criação ser autorizada por </a:t>
            </a:r>
            <a:r>
              <a:rPr lang="pt-BR" sz="1600" dirty="0">
                <a:solidFill>
                  <a:srgbClr val="FFFFFF"/>
                </a:solidFill>
              </a:rPr>
              <a:t>lei</a:t>
            </a:r>
          </a:p>
          <a:p>
            <a:pPr marL="0" indent="0" algn="just">
              <a:buNone/>
            </a:pPr>
            <a:r>
              <a:rPr lang="pt-BR" sz="1800" dirty="0">
                <a:solidFill>
                  <a:srgbClr val="FFFFFF"/>
                </a:solidFill>
              </a:rPr>
              <a:t> </a:t>
            </a:r>
            <a:r>
              <a:rPr lang="pt-BR" sz="1800" dirty="0">
                <a:solidFill>
                  <a:srgbClr val="FFFFFF"/>
                </a:solidFill>
              </a:rPr>
              <a:t> </a:t>
            </a:r>
            <a:r>
              <a:rPr lang="pt-BR" sz="1800" dirty="0">
                <a:solidFill>
                  <a:srgbClr val="FFFFFF"/>
                </a:solidFill>
              </a:rPr>
              <a:t>	</a:t>
            </a:r>
            <a:r>
              <a:rPr lang="pt-BR" sz="1800" dirty="0" err="1">
                <a:solidFill>
                  <a:srgbClr val="FFFFFF"/>
                </a:solidFill>
              </a:rPr>
              <a:t>d</a:t>
            </a:r>
            <a:r>
              <a:rPr lang="pt-BR" sz="1800" dirty="0">
                <a:solidFill>
                  <a:srgbClr val="FFFFFF"/>
                </a:solidFill>
              </a:rPr>
              <a:t>) seus </a:t>
            </a:r>
            <a:r>
              <a:rPr lang="pt-BR" sz="1800" dirty="0">
                <a:solidFill>
                  <a:srgbClr val="FFFFFF"/>
                </a:solidFill>
              </a:rPr>
              <a:t>atos administrativos não gozam de presunção de legitimidade e não possuem </a:t>
            </a:r>
            <a:r>
              <a:rPr lang="pt-BR" sz="1800" dirty="0" err="1">
                <a:solidFill>
                  <a:srgbClr val="FFFFFF"/>
                </a:solidFill>
              </a:rPr>
              <a:t>executoriedade</a:t>
            </a:r>
            <a:r>
              <a:rPr lang="pt-BR" sz="1800" dirty="0">
                <a:solidFill>
                  <a:srgbClr val="FFFFFF"/>
                </a:solidFill>
              </a:rPr>
              <a:t>. </a:t>
            </a:r>
            <a:r>
              <a:rPr lang="pt-BR" sz="1600" dirty="0">
                <a:solidFill>
                  <a:srgbClr val="FFFFFF"/>
                </a:solidFill>
              </a:rPr>
              <a:t>Fundamento: Como </a:t>
            </a:r>
            <a:r>
              <a:rPr lang="pt-BR" sz="1600" dirty="0">
                <a:solidFill>
                  <a:srgbClr val="FFFFFF"/>
                </a:solidFill>
              </a:rPr>
              <a:t>são pessoas jurídicas de direito público, seus atos são administrativos, cujos atributos são a presunção de legitimidade, auto </a:t>
            </a:r>
            <a:r>
              <a:rPr lang="pt-BR" sz="1600" dirty="0" err="1">
                <a:solidFill>
                  <a:srgbClr val="FFFFFF"/>
                </a:solidFill>
              </a:rPr>
              <a:t>executoriedade</a:t>
            </a:r>
            <a:r>
              <a:rPr lang="pt-BR" sz="1600" dirty="0">
                <a:solidFill>
                  <a:srgbClr val="FFFFFF"/>
                </a:solidFill>
              </a:rPr>
              <a:t> e </a:t>
            </a:r>
            <a:r>
              <a:rPr lang="pt-BR" sz="1600" dirty="0">
                <a:solidFill>
                  <a:srgbClr val="FFFFFF"/>
                </a:solidFill>
              </a:rPr>
              <a:t>imperatividade</a:t>
            </a:r>
          </a:p>
          <a:p>
            <a:pPr marL="0" indent="0" algn="just">
              <a:buNone/>
            </a:pPr>
            <a:r>
              <a:rPr lang="pt-BR" sz="1800" dirty="0">
                <a:solidFill>
                  <a:srgbClr val="FFFFFF"/>
                </a:solidFill>
              </a:rPr>
              <a:t>	e) seu </a:t>
            </a:r>
            <a:r>
              <a:rPr lang="pt-BR" sz="1800" dirty="0">
                <a:solidFill>
                  <a:srgbClr val="FFFFFF"/>
                </a:solidFill>
              </a:rPr>
              <a:t>regime tributário é comum sobre o patrimônio, a renda e os serviços relacionados às suas finalidades </a:t>
            </a:r>
            <a:r>
              <a:rPr lang="pt-BR" sz="1800" dirty="0" smtClean="0">
                <a:solidFill>
                  <a:srgbClr val="FFFFFF"/>
                </a:solidFill>
              </a:rPr>
              <a:t>essenciais. </a:t>
            </a:r>
            <a:r>
              <a:rPr lang="pt-BR" sz="1600" dirty="0" smtClean="0">
                <a:solidFill>
                  <a:srgbClr val="FFFFFF"/>
                </a:solidFill>
              </a:rPr>
              <a:t>Fundamento: Art</a:t>
            </a:r>
            <a:r>
              <a:rPr lang="pt-BR" sz="1600" dirty="0">
                <a:solidFill>
                  <a:srgbClr val="FFFFFF"/>
                </a:solidFill>
              </a:rPr>
              <a:t>. </a:t>
            </a:r>
            <a:r>
              <a:rPr lang="pt-BR" sz="1600" dirty="0">
                <a:solidFill>
                  <a:srgbClr val="FFFFFF"/>
                </a:solidFill>
              </a:rPr>
              <a:t>150, parágrafo 2º CF estabelece que a imunidade recíproca dos entes federativos (União, Estados, DF e Municípios) é estendida às autarquias e fundações instituídas e mantidas pelo Poder Público</a:t>
            </a:r>
          </a:p>
          <a:p>
            <a:pPr marL="0" indent="0" algn="just">
              <a:buNone/>
            </a:pPr>
            <a:endParaRPr lang="pt-BR" sz="1800" dirty="0">
              <a:solidFill>
                <a:srgbClr val="FFFFFF"/>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5181990"/>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315416"/>
            <a:ext cx="8207375" cy="6735266"/>
          </a:xfrm>
        </p:spPr>
        <p:txBody>
          <a:bodyPr/>
          <a:lstStyle/>
          <a:p>
            <a:pPr marL="0" indent="0">
              <a:buNone/>
            </a:pPr>
            <a:endParaRPr lang="pt-BR" altLang="pt-BR" sz="2400" dirty="0">
              <a:solidFill>
                <a:schemeClr val="bg1"/>
              </a:solidFill>
            </a:endParaRPr>
          </a:p>
          <a:p>
            <a:pPr marL="0" indent="0">
              <a:buNone/>
            </a:pPr>
            <a:r>
              <a:rPr lang="pt-BR" altLang="pt-BR" sz="2400" b="1" dirty="0" smtClean="0">
                <a:solidFill>
                  <a:schemeClr val="accent2"/>
                </a:solidFill>
              </a:rPr>
              <a:t>PODER DE POLÍCIA</a:t>
            </a:r>
          </a:p>
          <a:p>
            <a:pPr marL="0" indent="0">
              <a:buNone/>
            </a:pPr>
            <a:endParaRPr lang="pt-BR" altLang="pt-BR" sz="2400" dirty="0" smtClean="0">
              <a:solidFill>
                <a:schemeClr val="bg1"/>
              </a:solidFill>
            </a:endParaRPr>
          </a:p>
          <a:p>
            <a:pPr marL="0" indent="0" algn="just">
              <a:buNone/>
            </a:pPr>
            <a:r>
              <a:rPr lang="pt-BR" altLang="pt-BR" sz="2000" dirty="0" smtClean="0">
                <a:solidFill>
                  <a:schemeClr val="bg1"/>
                </a:solidFill>
                <a:latin typeface="Arial"/>
                <a:cs typeface="Arial"/>
              </a:rPr>
              <a:t>Sentido amplo: toda e qualquer restrição estatal a liberdade e propriedade dos indivíduos.</a:t>
            </a:r>
          </a:p>
          <a:p>
            <a:pPr marL="0" indent="0" algn="just">
              <a:buNone/>
            </a:pPr>
            <a:endParaRPr lang="pt-BR" altLang="pt-BR" sz="2000" dirty="0" smtClean="0">
              <a:solidFill>
                <a:schemeClr val="bg1"/>
              </a:solidFill>
              <a:latin typeface="Arial"/>
              <a:cs typeface="Arial"/>
            </a:endParaRPr>
          </a:p>
          <a:p>
            <a:pPr marL="0" indent="0" algn="just">
              <a:buNone/>
            </a:pPr>
            <a:r>
              <a:rPr lang="pt-BR" altLang="pt-BR" sz="2000" dirty="0" smtClean="0">
                <a:solidFill>
                  <a:schemeClr val="bg1"/>
                </a:solidFill>
                <a:latin typeface="Arial"/>
                <a:cs typeface="Arial"/>
              </a:rPr>
              <a:t>Sentido restrito: é uma prerrogativa reconhecida à Administração Pública para restringir e condicionar direitos com fundamento na lei e para satisfazer o interesse público.</a:t>
            </a:r>
          </a:p>
          <a:p>
            <a:pPr marL="0" indent="0" algn="just">
              <a:buNone/>
            </a:pPr>
            <a:endParaRPr lang="pt-BR" altLang="pt-BR" sz="2000" dirty="0">
              <a:solidFill>
                <a:schemeClr val="bg1"/>
              </a:solidFill>
              <a:latin typeface="Arial"/>
              <a:cs typeface="Arial"/>
            </a:endParaRPr>
          </a:p>
          <a:p>
            <a:pPr marL="0" indent="0" algn="just">
              <a:buNone/>
            </a:pPr>
            <a:r>
              <a:rPr lang="pt-BR" altLang="pt-BR" sz="2000" dirty="0" smtClean="0">
                <a:solidFill>
                  <a:schemeClr val="bg1"/>
                </a:solidFill>
                <a:latin typeface="Arial"/>
                <a:cs typeface="Arial"/>
              </a:rPr>
              <a:t>É um termo polêmico, mas citado tanto no art. 145, II da  CF  taxas como espécie de tributo, fala em “exercício do poder de polícia”. No âmbito infraconstitucional – art. 78 do CTN:</a:t>
            </a:r>
          </a:p>
          <a:p>
            <a:pPr marL="0" indent="0" algn="just">
              <a:buNone/>
            </a:pPr>
            <a:endParaRPr lang="pt-BR" altLang="pt-BR" sz="2000" dirty="0" smtClean="0">
              <a:solidFill>
                <a:schemeClr val="bg1"/>
              </a:solidFill>
              <a:latin typeface="Arial"/>
              <a:cs typeface="Arial"/>
            </a:endParaRPr>
          </a:p>
          <a:p>
            <a:pPr marL="0" indent="0" algn="just">
              <a:buNone/>
            </a:pPr>
            <a:r>
              <a:rPr lang="pt-BR" sz="1600" dirty="0">
                <a:solidFill>
                  <a:schemeClr val="bg1"/>
                </a:solidFill>
                <a:latin typeface="Arial"/>
                <a:cs typeface="Arial"/>
              </a:rPr>
              <a:t>Art. 78. Considera-se poder de polícia atividade da administração pública que, limitando ou disciplinando direito, </a:t>
            </a:r>
            <a:r>
              <a:rPr lang="pt-BR" sz="1600" dirty="0" err="1">
                <a:solidFill>
                  <a:schemeClr val="bg1"/>
                </a:solidFill>
                <a:latin typeface="Arial"/>
                <a:cs typeface="Arial"/>
              </a:rPr>
              <a:t>interêsse</a:t>
            </a:r>
            <a:r>
              <a:rPr lang="pt-BR" sz="1600" dirty="0">
                <a:solidFill>
                  <a:schemeClr val="bg1"/>
                </a:solidFill>
                <a:latin typeface="Arial"/>
                <a:cs typeface="Arial"/>
              </a:rPr>
              <a:t> ou liberdade, regula a prática de ato ou abstenção de fato, em razão de </a:t>
            </a:r>
            <a:r>
              <a:rPr lang="pt-BR" sz="1600" dirty="0" err="1">
                <a:solidFill>
                  <a:schemeClr val="bg1"/>
                </a:solidFill>
                <a:latin typeface="Arial"/>
                <a:cs typeface="Arial"/>
              </a:rPr>
              <a:t>intêresse</a:t>
            </a:r>
            <a:r>
              <a:rPr lang="pt-BR" sz="1600" dirty="0">
                <a:solidFill>
                  <a:schemeClr val="bg1"/>
                </a:solidFill>
                <a:latin typeface="Arial"/>
                <a:cs typeface="Arial"/>
              </a:rPr>
              <a:t> público concernente à segurança, à higiene, à ordem, aos costumes, à disciplina da produção e do mercado, ao exercício de atividades econômicas dependentes de concessão ou autorização do Poder Público, à </a:t>
            </a:r>
            <a:r>
              <a:rPr lang="pt-BR" sz="1600" dirty="0" err="1">
                <a:solidFill>
                  <a:schemeClr val="bg1"/>
                </a:solidFill>
                <a:latin typeface="Arial"/>
                <a:cs typeface="Arial"/>
              </a:rPr>
              <a:t>tranqüilidade</a:t>
            </a:r>
            <a:r>
              <a:rPr lang="pt-BR" sz="1600" dirty="0">
                <a:solidFill>
                  <a:schemeClr val="bg1"/>
                </a:solidFill>
                <a:latin typeface="Arial"/>
                <a:cs typeface="Arial"/>
              </a:rPr>
              <a:t> pública ou ao respeito à propriedade e aos direitos individuais ou coletivos. </a:t>
            </a:r>
          </a:p>
          <a:p>
            <a:pPr marL="0" indent="0" algn="just">
              <a:buNone/>
            </a:pPr>
            <a:endParaRPr lang="pt-BR" altLang="pt-BR" sz="2000" dirty="0" smtClean="0">
              <a:solidFill>
                <a:schemeClr val="bg1"/>
              </a:solidFill>
              <a:latin typeface="Arial"/>
              <a:cs typeface="Arial"/>
            </a:endParaRPr>
          </a:p>
          <a:p>
            <a:pPr marL="0" indent="0" algn="just">
              <a:buNone/>
            </a:pPr>
            <a:endParaRPr lang="pt-BR" altLang="pt-BR" sz="2000" dirty="0" smtClean="0">
              <a:solidFill>
                <a:schemeClr val="bg1"/>
              </a:solidFill>
              <a:latin typeface="Arial"/>
              <a:cs typeface="Aria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95357877"/>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468313" y="116632"/>
            <a:ext cx="8207375" cy="6303218"/>
          </a:xfrm>
        </p:spPr>
        <p:txBody>
          <a:bodyPr/>
          <a:lstStyle/>
          <a:p>
            <a:pPr marL="0" indent="0">
              <a:buNone/>
            </a:pPr>
            <a:r>
              <a:rPr lang="pt-BR" altLang="pt-BR" sz="2400" b="1" dirty="0" smtClean="0">
                <a:solidFill>
                  <a:schemeClr val="accent2"/>
                </a:solidFill>
              </a:rPr>
              <a:t>Polícia Administrativa </a:t>
            </a:r>
            <a:r>
              <a:rPr lang="pt-BR" altLang="pt-BR" sz="2400" b="1" dirty="0" err="1" smtClean="0">
                <a:solidFill>
                  <a:schemeClr val="accent2"/>
                </a:solidFill>
              </a:rPr>
              <a:t>x</a:t>
            </a:r>
            <a:r>
              <a:rPr lang="pt-BR" altLang="pt-BR" sz="2400" b="1" dirty="0" smtClean="0">
                <a:solidFill>
                  <a:schemeClr val="accent2"/>
                </a:solidFill>
              </a:rPr>
              <a:t> Polícia Judiciária</a:t>
            </a:r>
          </a:p>
          <a:p>
            <a:pPr marL="0" indent="0">
              <a:buNone/>
            </a:pPr>
            <a:endParaRPr lang="pt-BR" sz="2100" dirty="0" smtClean="0">
              <a:solidFill>
                <a:schemeClr val="bg1"/>
              </a:solidFill>
            </a:endParaRPr>
          </a:p>
          <a:p>
            <a:pPr marL="0" indent="0" algn="just">
              <a:buNone/>
            </a:pPr>
            <a:r>
              <a:rPr lang="pt-BR" sz="2100" dirty="0" smtClean="0">
                <a:solidFill>
                  <a:schemeClr val="bg1"/>
                </a:solidFill>
              </a:rPr>
              <a:t>Polícia Administrativa: </a:t>
            </a:r>
          </a:p>
          <a:p>
            <a:pPr marL="0" indent="0" algn="just">
              <a:buNone/>
            </a:pPr>
            <a:r>
              <a:rPr lang="pt-BR" sz="2100" dirty="0" smtClean="0">
                <a:solidFill>
                  <a:schemeClr val="bg1"/>
                </a:solidFill>
              </a:rPr>
              <a:t>1) seria um fim em si mesma, satisfativa;</a:t>
            </a:r>
          </a:p>
          <a:p>
            <a:pPr marL="0" indent="0" algn="just">
              <a:buNone/>
            </a:pPr>
            <a:r>
              <a:rPr lang="pt-BR" sz="2100" dirty="0" smtClean="0">
                <a:solidFill>
                  <a:schemeClr val="bg1"/>
                </a:solidFill>
              </a:rPr>
              <a:t>2) Caráter predominantemente preventivo (busca evitar danos);</a:t>
            </a:r>
          </a:p>
          <a:p>
            <a:pPr marL="0" indent="0" algn="just">
              <a:buNone/>
            </a:pPr>
            <a:r>
              <a:rPr lang="pt-BR" sz="2100" dirty="0">
                <a:solidFill>
                  <a:schemeClr val="bg1"/>
                </a:solidFill>
              </a:rPr>
              <a:t>3</a:t>
            </a:r>
            <a:r>
              <a:rPr lang="pt-BR" sz="2100" dirty="0" smtClean="0">
                <a:solidFill>
                  <a:schemeClr val="bg1"/>
                </a:solidFill>
              </a:rPr>
              <a:t>) Objeto mais amplo, pois incide sobre bens, direitos e pessoas </a:t>
            </a:r>
            <a:r>
              <a:rPr lang="pt-BR" sz="2100" dirty="0" err="1" smtClean="0">
                <a:solidFill>
                  <a:schemeClr val="bg1"/>
                </a:solidFill>
              </a:rPr>
              <a:t>Ex</a:t>
            </a:r>
            <a:r>
              <a:rPr lang="pt-BR" sz="2100" dirty="0" smtClean="0">
                <a:solidFill>
                  <a:schemeClr val="bg1"/>
                </a:solidFill>
              </a:rPr>
              <a:t>: Vigilância sanitária apreende alimentos (bens), interdita o local (direito) e aplica sanção pecuniária (pessoas).</a:t>
            </a:r>
          </a:p>
          <a:p>
            <a:pPr marL="0" indent="0" algn="just">
              <a:buNone/>
            </a:pPr>
            <a:endParaRPr lang="pt-BR" sz="2100" dirty="0">
              <a:solidFill>
                <a:schemeClr val="bg1"/>
              </a:solidFill>
            </a:endParaRPr>
          </a:p>
          <a:p>
            <a:pPr marL="0" indent="0" algn="just">
              <a:buNone/>
            </a:pPr>
            <a:r>
              <a:rPr lang="pt-BR" sz="2100" dirty="0" smtClean="0">
                <a:solidFill>
                  <a:schemeClr val="bg1"/>
                </a:solidFill>
              </a:rPr>
              <a:t>Polícia Judiciária:</a:t>
            </a:r>
          </a:p>
          <a:p>
            <a:pPr marL="0" indent="0" algn="just">
              <a:buNone/>
            </a:pPr>
            <a:r>
              <a:rPr lang="pt-BR" sz="2100" dirty="0" smtClean="0">
                <a:solidFill>
                  <a:schemeClr val="bg1"/>
                </a:solidFill>
              </a:rPr>
              <a:t>1) Tem caráter instrumental. Seria um instrumento para o exercício de uma outra atividade estatal. Depois de apurar a ocorrência de um crime, a polícia manda ao MP o inquérito para que ele promova a ação penal.</a:t>
            </a:r>
          </a:p>
          <a:p>
            <a:pPr marL="0" indent="0" algn="just">
              <a:buNone/>
            </a:pPr>
            <a:r>
              <a:rPr lang="pt-BR" sz="2100" dirty="0" smtClean="0">
                <a:solidFill>
                  <a:schemeClr val="bg1"/>
                </a:solidFill>
              </a:rPr>
              <a:t>2) Caráter repressivo (em regra, é exercida após o cometimento da infração penal) </a:t>
            </a:r>
          </a:p>
          <a:p>
            <a:pPr marL="0" indent="0" algn="just">
              <a:buNone/>
            </a:pPr>
            <a:r>
              <a:rPr lang="pt-BR" sz="2100" dirty="0" smtClean="0">
                <a:solidFill>
                  <a:schemeClr val="bg1"/>
                </a:solidFill>
              </a:rPr>
              <a:t>3) Incide basicamente em pessoas</a:t>
            </a:r>
            <a:endParaRPr lang="pt-BR" sz="2100" dirty="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88099764"/>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116633"/>
            <a:ext cx="8568952" cy="6303218"/>
          </a:xfrm>
        </p:spPr>
        <p:txBody>
          <a:bodyPr/>
          <a:lstStyle/>
          <a:p>
            <a:pPr marL="0" indent="0">
              <a:buNone/>
            </a:pPr>
            <a:r>
              <a:rPr lang="pt-BR" altLang="pt-BR" sz="2000" b="1" dirty="0" smtClean="0">
                <a:solidFill>
                  <a:schemeClr val="accent2"/>
                </a:solidFill>
              </a:rPr>
              <a:t>Poder de Polícia </a:t>
            </a:r>
            <a:r>
              <a:rPr lang="pt-BR" altLang="pt-BR" sz="2000" b="1" dirty="0" err="1" smtClean="0">
                <a:solidFill>
                  <a:schemeClr val="accent2"/>
                </a:solidFill>
              </a:rPr>
              <a:t>x</a:t>
            </a:r>
            <a:r>
              <a:rPr lang="pt-BR" altLang="pt-BR" sz="2000" b="1" dirty="0" smtClean="0">
                <a:solidFill>
                  <a:schemeClr val="accent2"/>
                </a:solidFill>
              </a:rPr>
              <a:t> Poder Disciplinar</a:t>
            </a:r>
            <a:endParaRPr lang="pt-BR" altLang="pt-BR" sz="2000" b="1" dirty="0">
              <a:solidFill>
                <a:schemeClr val="accent2"/>
              </a:solidFill>
            </a:endParaRPr>
          </a:p>
          <a:p>
            <a:pPr marL="0" indent="0">
              <a:buNone/>
            </a:pPr>
            <a:endParaRPr lang="pt-BR" sz="2000" dirty="0" smtClean="0">
              <a:solidFill>
                <a:schemeClr val="bg1"/>
              </a:solidFill>
            </a:endParaRPr>
          </a:p>
          <a:p>
            <a:pPr algn="just">
              <a:buFontTx/>
              <a:buChar char="-"/>
            </a:pPr>
            <a:r>
              <a:rPr lang="pt-BR" sz="2000" dirty="0" smtClean="0">
                <a:solidFill>
                  <a:schemeClr val="bg1"/>
                </a:solidFill>
              </a:rPr>
              <a:t>Exemplos Práticos </a:t>
            </a:r>
            <a:r>
              <a:rPr lang="pt-BR" sz="2000" dirty="0" smtClean="0">
                <a:solidFill>
                  <a:schemeClr val="bg1"/>
                </a:solidFill>
              </a:rPr>
              <a:t>– 1º) </a:t>
            </a:r>
            <a:r>
              <a:rPr lang="pt-BR" sz="2000" dirty="0" smtClean="0">
                <a:solidFill>
                  <a:schemeClr val="bg1"/>
                </a:solidFill>
              </a:rPr>
              <a:t>órgão de vigilância sanitária que ingressa no estabelecimento </a:t>
            </a:r>
            <a:r>
              <a:rPr lang="pt-BR" sz="2000" dirty="0" err="1" smtClean="0">
                <a:solidFill>
                  <a:schemeClr val="bg1"/>
                </a:solidFill>
              </a:rPr>
              <a:t>x</a:t>
            </a:r>
            <a:r>
              <a:rPr lang="pt-BR" sz="2000" dirty="0" smtClean="0">
                <a:solidFill>
                  <a:schemeClr val="bg1"/>
                </a:solidFill>
              </a:rPr>
              <a:t> </a:t>
            </a:r>
            <a:r>
              <a:rPr lang="pt-BR" sz="2000" dirty="0" smtClean="0">
                <a:solidFill>
                  <a:schemeClr val="bg1"/>
                </a:solidFill>
              </a:rPr>
              <a:t>2º</a:t>
            </a:r>
            <a:r>
              <a:rPr lang="pt-BR" sz="2000" dirty="0">
                <a:solidFill>
                  <a:schemeClr val="bg1"/>
                </a:solidFill>
              </a:rPr>
              <a:t>)</a:t>
            </a:r>
            <a:r>
              <a:rPr lang="pt-BR" sz="2000" dirty="0" smtClean="0">
                <a:solidFill>
                  <a:schemeClr val="bg1"/>
                </a:solidFill>
              </a:rPr>
              <a:t> </a:t>
            </a:r>
            <a:r>
              <a:rPr lang="pt-BR" sz="2000" dirty="0" smtClean="0">
                <a:solidFill>
                  <a:schemeClr val="bg1"/>
                </a:solidFill>
              </a:rPr>
              <a:t>autoridade administrativa que instaura um processo administrativo disciplinar </a:t>
            </a:r>
          </a:p>
          <a:p>
            <a:pPr>
              <a:buFontTx/>
              <a:buChar char="-"/>
            </a:pPr>
            <a:endParaRPr lang="pt-BR" sz="2000" dirty="0">
              <a:solidFill>
                <a:schemeClr val="bg1"/>
              </a:solidFill>
            </a:endParaRPr>
          </a:p>
          <a:p>
            <a:pPr algn="just">
              <a:buFontTx/>
              <a:buChar char="-"/>
            </a:pPr>
            <a:r>
              <a:rPr lang="pt-BR" sz="2000" dirty="0">
                <a:solidFill>
                  <a:schemeClr val="bg1"/>
                </a:solidFill>
              </a:rPr>
              <a:t>P</a:t>
            </a:r>
            <a:r>
              <a:rPr lang="pt-BR" sz="2000" dirty="0" smtClean="0">
                <a:solidFill>
                  <a:schemeClr val="bg1"/>
                </a:solidFill>
              </a:rPr>
              <a:t>oder </a:t>
            </a:r>
            <a:r>
              <a:rPr lang="pt-BR" sz="2000" dirty="0">
                <a:solidFill>
                  <a:schemeClr val="bg1"/>
                </a:solidFill>
              </a:rPr>
              <a:t>de polícia é um poder estatal que vai ser exercido sobre as pessoas em geral</a:t>
            </a:r>
            <a:r>
              <a:rPr lang="pt-BR" sz="2000" dirty="0" smtClean="0">
                <a:solidFill>
                  <a:schemeClr val="bg1"/>
                </a:solidFill>
              </a:rPr>
              <a:t>.</a:t>
            </a:r>
          </a:p>
          <a:p>
            <a:pPr algn="just">
              <a:buFontTx/>
              <a:buChar char="-"/>
            </a:pPr>
            <a:endParaRPr lang="pt-BR" sz="2000" dirty="0">
              <a:solidFill>
                <a:schemeClr val="bg1"/>
              </a:solidFill>
            </a:endParaRPr>
          </a:p>
          <a:p>
            <a:pPr algn="just">
              <a:buFontTx/>
              <a:buChar char="-"/>
            </a:pPr>
            <a:r>
              <a:rPr lang="pt-BR" sz="2000" dirty="0" smtClean="0">
                <a:solidFill>
                  <a:schemeClr val="bg1"/>
                </a:solidFill>
              </a:rPr>
              <a:t>Poder disciplinar vai ser exercido sobre uma pessoa em particular, que tem vínculo específico com o Estado. </a:t>
            </a:r>
            <a:endParaRPr lang="pt-BR" sz="2000" dirty="0" smtClean="0">
              <a:solidFill>
                <a:schemeClr val="bg1"/>
              </a:solidFill>
            </a:endParaRPr>
          </a:p>
          <a:p>
            <a:pPr algn="just">
              <a:buFontTx/>
              <a:buChar char="-"/>
            </a:pPr>
            <a:endParaRPr lang="pt-BR" sz="2000" dirty="0">
              <a:solidFill>
                <a:schemeClr val="bg1"/>
              </a:solidFill>
            </a:endParaRPr>
          </a:p>
          <a:p>
            <a:pPr algn="just">
              <a:buFontTx/>
              <a:buChar char="-"/>
            </a:pPr>
            <a:r>
              <a:rPr lang="pt-BR" sz="2000" dirty="0" smtClean="0">
                <a:solidFill>
                  <a:schemeClr val="bg1"/>
                </a:solidFill>
              </a:rPr>
              <a:t>Compet</a:t>
            </a:r>
            <a:r>
              <a:rPr lang="pt-BR" sz="2000" dirty="0" smtClean="0">
                <a:solidFill>
                  <a:schemeClr val="bg1"/>
                </a:solidFill>
              </a:rPr>
              <a:t>ência para exercer poder de polícia é da pessoa federativa à qual a Constituição Federal conferiu o poder de regular a matéria. Assuntos de interesse nacional, a competência é do policiamento da União. Assuntos de interesse regional, a competência é do policiamento do Estado e assuntos de interesse local, a competência é do policiamento administrativo municipal. Em caso de poder concorrente,</a:t>
            </a:r>
            <a:r>
              <a:rPr lang="pt-BR" sz="2000" dirty="0">
                <a:solidFill>
                  <a:schemeClr val="bg1"/>
                </a:solidFill>
              </a:rPr>
              <a:t> </a:t>
            </a:r>
            <a:r>
              <a:rPr lang="pt-BR" sz="2000" dirty="0" smtClean="0">
                <a:solidFill>
                  <a:schemeClr val="bg1"/>
                </a:solidFill>
              </a:rPr>
              <a:t>ocorrerá o exercício conjunto do poder de polícia por pessoa de nível federativo diverso. </a:t>
            </a:r>
            <a:endParaRPr lang="pt-BR" sz="2000" dirty="0" smtClean="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34629714"/>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just">
              <a:buFontTx/>
              <a:buChar char="-"/>
            </a:pPr>
            <a:r>
              <a:rPr lang="pt-BR" sz="2000" dirty="0" smtClean="0">
                <a:solidFill>
                  <a:schemeClr val="bg1"/>
                </a:solidFill>
              </a:rPr>
              <a:t>Pergunta: pessoas administrativas vinculadas ao Estado tem idoneidade para exercer poder de pol</a:t>
            </a:r>
            <a:r>
              <a:rPr lang="pt-BR" sz="2000" dirty="0" smtClean="0">
                <a:solidFill>
                  <a:schemeClr val="bg1"/>
                </a:solidFill>
              </a:rPr>
              <a:t>ícia? Ou seja, é possível a delegação do poder de polícia a pessoa jurídica de direito privado?</a:t>
            </a:r>
          </a:p>
          <a:p>
            <a:pPr algn="just">
              <a:buFontTx/>
              <a:buChar char="-"/>
            </a:pPr>
            <a:r>
              <a:rPr lang="pt-BR" sz="2000" dirty="0" smtClean="0">
                <a:solidFill>
                  <a:schemeClr val="bg1"/>
                </a:solidFill>
              </a:rPr>
              <a:t>Doutrina majoritária: SIM. Desde que a delegação seja feita por lei formal. A lei é pressuposto de validade da polícia administrativa. De acordo com José dos Santos Carvalho Filho, são três as condições para averiguar: 1ª) a pessoa jurídica deve integrar a estrutura da Administração Indireta, isso porque sempre poderá ter a seu cargo a prestação de serviço público; 2ª) a competência delegada deve ter sido conferida por lei; 3ª) o poder de polícia há de restringir-se à prática de atos de natureza fiscalizatória, partindo-se, pois, da premissa de que as restrições preexistem e de que se cuida de função executória, e não inovadora. </a:t>
            </a:r>
          </a:p>
          <a:p>
            <a:pPr algn="just">
              <a:buFontTx/>
              <a:buChar char="-"/>
            </a:pPr>
            <a:endParaRPr lang="pt-BR" sz="2000" dirty="0" smtClean="0">
              <a:solidFill>
                <a:schemeClr val="bg1"/>
              </a:solidFill>
            </a:endParaRPr>
          </a:p>
          <a:p>
            <a:pPr algn="just">
              <a:buFontTx/>
              <a:buChar char="-"/>
            </a:pPr>
            <a:r>
              <a:rPr lang="pt-BR" sz="2000" dirty="0" smtClean="0">
                <a:solidFill>
                  <a:schemeClr val="bg1"/>
                </a:solidFill>
              </a:rPr>
              <a:t>A delega</a:t>
            </a:r>
            <a:r>
              <a:rPr lang="pt-BR" sz="2000" dirty="0" smtClean="0">
                <a:solidFill>
                  <a:schemeClr val="bg1"/>
                </a:solidFill>
              </a:rPr>
              <a:t>ção não pode ser outorgada a pessoa de iniciativa privada, desprovidas de vinculação oficial com os entes </a:t>
            </a:r>
            <a:r>
              <a:rPr lang="pt-BR" sz="2000" dirty="0" err="1" smtClean="0">
                <a:solidFill>
                  <a:schemeClr val="bg1"/>
                </a:solidFill>
              </a:rPr>
              <a:t>púlbicos</a:t>
            </a:r>
            <a:r>
              <a:rPr lang="pt-BR" sz="2000" dirty="0" smtClean="0">
                <a:solidFill>
                  <a:schemeClr val="bg1"/>
                </a:solidFill>
              </a:rPr>
              <a:t>, visto que, por maior que seja a parceria que tenham com estes, jamais serão dotadas de potestade (poder, condição de quem manda) necessária ao desempenho da atividade de polícia. Pode o Estado atribuir a pessoas privadas a operacionalização material da </a:t>
            </a:r>
            <a:r>
              <a:rPr lang="pt-BR" sz="2000" dirty="0" err="1" smtClean="0">
                <a:solidFill>
                  <a:schemeClr val="bg1"/>
                </a:solidFill>
              </a:rPr>
              <a:t>fiscalizaçao</a:t>
            </a:r>
            <a:r>
              <a:rPr lang="pt-BR" sz="2000" dirty="0" smtClean="0">
                <a:solidFill>
                  <a:schemeClr val="bg1"/>
                </a:solidFill>
              </a:rPr>
              <a:t>. </a:t>
            </a:r>
            <a:r>
              <a:rPr lang="pt-BR" sz="2000" dirty="0" err="1" smtClean="0">
                <a:solidFill>
                  <a:schemeClr val="bg1"/>
                </a:solidFill>
              </a:rPr>
              <a:t>Ex</a:t>
            </a:r>
            <a:r>
              <a:rPr lang="pt-BR" sz="2000" dirty="0" smtClean="0">
                <a:solidFill>
                  <a:schemeClr val="bg1"/>
                </a:solidFill>
              </a:rPr>
              <a:t>: máquina </a:t>
            </a:r>
            <a:r>
              <a:rPr lang="pt-BR" sz="2000" dirty="0" err="1" smtClean="0">
                <a:solidFill>
                  <a:schemeClr val="bg1"/>
                </a:solidFill>
              </a:rPr>
              <a:t>detectora</a:t>
            </a:r>
            <a:r>
              <a:rPr lang="pt-BR" sz="2000" dirty="0" smtClean="0">
                <a:solidFill>
                  <a:schemeClr val="bg1"/>
                </a:solidFill>
              </a:rPr>
              <a:t> de objeto ilícito nos aeroportos. Essa atividade se limita a constatação de fatos. </a:t>
            </a:r>
            <a:endParaRPr lang="pt-BR" sz="2000" dirty="0" smtClean="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44724016"/>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type="body" idx="1"/>
          </p:nvPr>
        </p:nvSpPr>
        <p:spPr>
          <a:xfrm>
            <a:off x="323528" y="-99392"/>
            <a:ext cx="8568952" cy="6519243"/>
          </a:xfrm>
        </p:spPr>
        <p:txBody>
          <a:bodyPr/>
          <a:lstStyle/>
          <a:p>
            <a:pPr algn="just">
              <a:buFontTx/>
              <a:buChar char="-"/>
            </a:pPr>
            <a:r>
              <a:rPr lang="pt-BR" sz="2000" b="1" dirty="0" smtClean="0">
                <a:solidFill>
                  <a:schemeClr val="accent2"/>
                </a:solidFill>
              </a:rPr>
              <a:t>Caracter</a:t>
            </a:r>
            <a:r>
              <a:rPr lang="pt-BR" sz="2000" b="1" dirty="0" smtClean="0">
                <a:solidFill>
                  <a:schemeClr val="accent2"/>
                </a:solidFill>
              </a:rPr>
              <a:t>ística do Poder de Pol</a:t>
            </a:r>
            <a:r>
              <a:rPr lang="pt-BR" sz="2000" b="1" dirty="0" smtClean="0">
                <a:solidFill>
                  <a:schemeClr val="accent2"/>
                </a:solidFill>
              </a:rPr>
              <a:t>ícia</a:t>
            </a:r>
          </a:p>
          <a:p>
            <a:pPr algn="just">
              <a:buFontTx/>
              <a:buChar char="-"/>
            </a:pPr>
            <a:r>
              <a:rPr lang="pt-BR" sz="2000" dirty="0" smtClean="0">
                <a:solidFill>
                  <a:schemeClr val="bg1"/>
                </a:solidFill>
              </a:rPr>
              <a:t>A) Discricionariedade – em regra, a autoridade estatal que exerce o poder de pol</a:t>
            </a:r>
            <a:r>
              <a:rPr lang="pt-BR" sz="2000" dirty="0" smtClean="0">
                <a:solidFill>
                  <a:schemeClr val="bg1"/>
                </a:solidFill>
              </a:rPr>
              <a:t>ícia escolhe o melhor momento de realiza-lo. Mas nem sempre a atuação é discricionária. No caso em que é dada uma licença, o poder de polícia será vinculado. Exemplo dos rios para pesca: Administração age no exercício de seu poder discricionário quando enumera apenas alguns rios onde a pesca se tornará proibida. Por outro lado, uma vez que algum dos rios não esteja na lista de proibido e assim no rol de medidas restritivas de polícia, é vedado a Administração impedir a pesca. </a:t>
            </a:r>
          </a:p>
          <a:p>
            <a:pPr algn="just">
              <a:buFontTx/>
              <a:buChar char="-"/>
            </a:pPr>
            <a:endParaRPr lang="pt-BR" sz="2000" dirty="0">
              <a:solidFill>
                <a:schemeClr val="bg1"/>
              </a:solidFill>
            </a:endParaRPr>
          </a:p>
          <a:p>
            <a:pPr algn="just">
              <a:buFontTx/>
              <a:buChar char="-"/>
            </a:pPr>
            <a:r>
              <a:rPr lang="pt-BR" sz="2000" dirty="0" err="1" smtClean="0">
                <a:solidFill>
                  <a:schemeClr val="bg1"/>
                </a:solidFill>
              </a:rPr>
              <a:t>B</a:t>
            </a:r>
            <a:r>
              <a:rPr lang="pt-BR" sz="2000" dirty="0" smtClean="0">
                <a:solidFill>
                  <a:schemeClr val="bg1"/>
                </a:solidFill>
              </a:rPr>
              <a:t>) </a:t>
            </a:r>
            <a:r>
              <a:rPr lang="pt-BR" sz="2000" dirty="0" err="1" smtClean="0">
                <a:solidFill>
                  <a:schemeClr val="bg1"/>
                </a:solidFill>
              </a:rPr>
              <a:t>Autoexecutoriedade</a:t>
            </a:r>
            <a:r>
              <a:rPr lang="pt-BR" sz="2000" dirty="0" smtClean="0">
                <a:solidFill>
                  <a:schemeClr val="bg1"/>
                </a:solidFill>
              </a:rPr>
              <a:t> – a Administração pode tomar as providências que modifiquem imediatamente a ordem jurídica, impondo desde logo obrigações aos particulares, com vistas ao interesse coletivo. </a:t>
            </a:r>
            <a:r>
              <a:rPr lang="pt-BR" sz="2000" dirty="0" err="1" smtClean="0">
                <a:solidFill>
                  <a:schemeClr val="bg1"/>
                </a:solidFill>
              </a:rPr>
              <a:t>Autoexecutoriedade</a:t>
            </a:r>
            <a:r>
              <a:rPr lang="pt-BR" sz="2000" dirty="0" smtClean="0">
                <a:solidFill>
                  <a:schemeClr val="bg1"/>
                </a:solidFill>
              </a:rPr>
              <a:t> é a prerrogativa de praticar atos e colocá-los em imediata execução, sem dependência à manifestação judicial. É o caso de apreensão de bens, interdição de estabelecimentos e destruição de alimentos nocivos ao consumo. </a:t>
            </a:r>
            <a:r>
              <a:rPr lang="pt-BR" sz="2000" dirty="0" err="1" smtClean="0">
                <a:solidFill>
                  <a:schemeClr val="bg1"/>
                </a:solidFill>
              </a:rPr>
              <a:t>Obs</a:t>
            </a:r>
            <a:r>
              <a:rPr lang="pt-BR" sz="2000" dirty="0" smtClean="0">
                <a:solidFill>
                  <a:schemeClr val="bg1"/>
                </a:solidFill>
              </a:rPr>
              <a:t>: há atos que não autorizam a imediata execução da Administrativa, a exemplo das multas. A cobrança é feita somente por meio de ação própria na via judicial. </a:t>
            </a:r>
            <a:endParaRPr lang="pt-BR" sz="2000" dirty="0" smtClean="0">
              <a:solidFill>
                <a:schemeClr val="bg1"/>
              </a:solidFill>
            </a:endParaRPr>
          </a:p>
        </p:txBody>
      </p:sp>
      <p:sp>
        <p:nvSpPr>
          <p:cNvPr id="2" name="Rectangle 1"/>
          <p:cNvSpPr>
            <a:spLocks noChangeArrowheads="1"/>
          </p:cNvSpPr>
          <p:nvPr/>
        </p:nvSpPr>
        <p:spPr bwMode="auto">
          <a:xfrm>
            <a:off x="0" y="-25316"/>
            <a:ext cx="184731"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900" b="0" i="0" u="none" strike="noStrike" cap="none" normalizeH="0" baseline="0" dirty="0" smtClean="0">
                <a:ln>
                  <a:noFill/>
                </a:ln>
                <a:solidFill>
                  <a:srgbClr val="000000"/>
                </a:solidFill>
                <a:effectLst/>
                <a:latin typeface="Helvetica Neue"/>
              </a:rPr>
              <a:t/>
            </a:r>
            <a:br>
              <a:rPr kumimoji="0" lang="pt-BR" altLang="pt-BR" sz="900" b="0" i="0" u="none" strike="noStrike" cap="none" normalizeH="0" baseline="0" dirty="0" smtClean="0">
                <a:ln>
                  <a:noFill/>
                </a:ln>
                <a:solidFill>
                  <a:srgbClr val="000000"/>
                </a:solidFill>
                <a:effectLst/>
                <a:latin typeface="Helvetica Neue"/>
              </a:rPr>
            </a:b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2472325"/>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55941</TotalTime>
  <Words>5882</Words>
  <Application>Microsoft Macintosh PowerPoint</Application>
  <PresentationFormat>On-screen Show (4:3)</PresentationFormat>
  <Paragraphs>347</Paragraphs>
  <Slides>42</Slides>
  <Notes>3</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Blends</vt:lpstr>
      <vt:lpstr>Poderes Administrativos  Conceito: são prerrogativas instrumentais conferidas aos agentes públicos para que, no desempenho de suas atividades, alcancem o interesse público.      Expressão poder  tem dois sentidos:  a) poder orgânico- engloba os órgãos que exercem poderes estatais, atividades estatais  b) poder funcional – é a própria atividade estatal e uma delas é a função administrativa.  Obs: a separação orgânica de poder em legislativo, executivo e judiciário leva em conta o critério da preponderância. Também teremos atividades administrativas nos outros Poderes exercidas como função administrativa atípica.   </vt:lpstr>
      <vt:lpstr>Abuso de poder  É a conduta ilegítima do administrador quando atua fora dos objetivos expressa ou implicitamente traçados na lei.  A atuação do administrador deve se sujeitar aos parâmetros legais, devendo ser corrigida na via administrativa ou judicial toda e qualquer conduta abusiva.  Formas de abuso de poder: a) excesso de poder: a atuação do agente público extrapola a competência delimitada na lei;  b) desvio de poder  (ou finalidade):  a atuação do agente busca alcançar uma finalidade que não seja condizente ao interesse público. Ele desvia o poder para atender um interesse privado.  Poderes administrativos são prerrogativas do Estado que devem ser exercidos com parcimônia. E sempre se sujeitarão aos limites impostos pelas lei, princípios e direitos fundamentais. </vt:lpstr>
      <vt:lpstr>Espécies de Poderes Administrativos  - Poder normativo - Poder de polícia - Poder hierárquico - Poder disciplinar  Não há unanimidade quanto ao elenco acima.   - Poder Normativo Conceito: é a prerrogativa reconhecida à Administração Pública para editar atos  administrativos gerais para fiel execução das leis.  Lei é fruto do poder normativo primário. Ato regulamentar é fruto do poder normativo secundário.    A Administração baixa normas para fiel execução das leis.   . Decreto (ato administrativo privativo do chefe do Poder Executivo) x regulamento (é uma das formas de decreto por se tratar de conteúdo abstrato, genérico)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Ministério Público - 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Paula Umbelino de Souza Albernaz</cp:lastModifiedBy>
  <cp:revision>934</cp:revision>
  <cp:lastPrinted>2003-02-10T19:21:56Z</cp:lastPrinted>
  <dcterms:created xsi:type="dcterms:W3CDTF">2002-06-18T12:30:57Z</dcterms:created>
  <dcterms:modified xsi:type="dcterms:W3CDTF">2017-02-21T19:45:26Z</dcterms:modified>
</cp:coreProperties>
</file>