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63" r:id="rId2"/>
    <p:sldId id="333" r:id="rId3"/>
    <p:sldId id="291" r:id="rId4"/>
    <p:sldId id="292" r:id="rId5"/>
    <p:sldId id="293" r:id="rId6"/>
    <p:sldId id="299" r:id="rId7"/>
    <p:sldId id="294" r:id="rId8"/>
    <p:sldId id="295" r:id="rId9"/>
    <p:sldId id="296" r:id="rId10"/>
    <p:sldId id="297" r:id="rId11"/>
    <p:sldId id="335" r:id="rId12"/>
    <p:sldId id="298" r:id="rId13"/>
    <p:sldId id="300" r:id="rId14"/>
    <p:sldId id="301" r:id="rId15"/>
    <p:sldId id="302" r:id="rId16"/>
    <p:sldId id="336" r:id="rId17"/>
    <p:sldId id="337" r:id="rId18"/>
    <p:sldId id="304" r:id="rId19"/>
    <p:sldId id="303" r:id="rId20"/>
    <p:sldId id="305" r:id="rId21"/>
    <p:sldId id="306" r:id="rId22"/>
    <p:sldId id="307" r:id="rId23"/>
    <p:sldId id="308" r:id="rId24"/>
    <p:sldId id="309" r:id="rId25"/>
    <p:sldId id="310" r:id="rId26"/>
    <p:sldId id="311" r:id="rId27"/>
    <p:sldId id="312" r:id="rId28"/>
    <p:sldId id="313" r:id="rId29"/>
    <p:sldId id="314" r:id="rId30"/>
    <p:sldId id="315" r:id="rId31"/>
    <p:sldId id="316" r:id="rId32"/>
    <p:sldId id="317" r:id="rId33"/>
    <p:sldId id="318" r:id="rId34"/>
    <p:sldId id="319" r:id="rId35"/>
    <p:sldId id="320" r:id="rId36"/>
    <p:sldId id="321" r:id="rId37"/>
    <p:sldId id="322" r:id="rId38"/>
    <p:sldId id="323" r:id="rId39"/>
    <p:sldId id="324" r:id="rId40"/>
    <p:sldId id="325" r:id="rId41"/>
    <p:sldId id="326" r:id="rId42"/>
    <p:sldId id="327" r:id="rId43"/>
    <p:sldId id="328" r:id="rId44"/>
    <p:sldId id="329" r:id="rId45"/>
    <p:sldId id="330" r:id="rId46"/>
    <p:sldId id="331" r:id="rId47"/>
    <p:sldId id="332" r:id="rId4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5" autoAdjust="0"/>
    <p:restoredTop sz="94280" autoAdjust="0"/>
  </p:normalViewPr>
  <p:slideViewPr>
    <p:cSldViewPr>
      <p:cViewPr>
        <p:scale>
          <a:sx n="76" d="100"/>
          <a:sy n="76" d="100"/>
        </p:scale>
        <p:origin x="-1140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euan Carvalho Gomes da Silva" userId="6687cac8031fdb70" providerId="LiveId" clId="{5C09594A-07FF-4CEA-8061-F330361AAE84}"/>
    <pc:docChg chg="undo custSel addSld modSld">
      <pc:chgData name="Theuan Carvalho Gomes da Silva" userId="6687cac8031fdb70" providerId="LiveId" clId="{5C09594A-07FF-4CEA-8061-F330361AAE84}" dt="2017-08-23T21:09:15.416" v="2267"/>
      <pc:docMkLst>
        <pc:docMk/>
      </pc:docMkLst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885224302" sldId="25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85224302" sldId="25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85224302" sldId="256"/>
            <ac:spMk id="5" creationId="{00000000-0000-0000-0000-000000000000}"/>
          </ac:spMkLst>
        </pc:spChg>
      </pc:sldChg>
      <pc:sldChg chg="modSp modTransition modAnim">
        <pc:chgData name="Theuan Carvalho Gomes da Silva" userId="6687cac8031fdb70" providerId="LiveId" clId="{5C09594A-07FF-4CEA-8061-F330361AAE84}" dt="2017-08-23T21:07:08.927" v="2243"/>
        <pc:sldMkLst>
          <pc:docMk/>
          <pc:sldMk cId="2334345219" sldId="263"/>
        </pc:sldMkLst>
        <pc:spChg chg="mod">
          <ac:chgData name="Theuan Carvalho Gomes da Silva" userId="6687cac8031fdb70" providerId="LiveId" clId="{5C09594A-07FF-4CEA-8061-F330361AAE84}" dt="2017-08-23T21:07:04.434" v="2241" actId="122"/>
          <ac:spMkLst>
            <pc:docMk/>
            <pc:sldMk cId="2334345219" sldId="263"/>
            <ac:spMk id="2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7:08.927" v="2243"/>
          <ac:spMkLst>
            <pc:docMk/>
            <pc:sldMk cId="2334345219" sldId="263"/>
            <ac:spMk id="3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167501890" sldId="26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167501890" sldId="26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167501890" sldId="26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027121962" sldId="26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027121962" sldId="26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027121962" sldId="26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181755819" sldId="26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181755819" sldId="26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181755819" sldId="26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872832771" sldId="26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72832771" sldId="26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72832771" sldId="26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49746269" sldId="27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49746269" sldId="27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49746269" sldId="27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923154192" sldId="27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923154192" sldId="27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923154192" sldId="27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44659519" sldId="27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44659519" sldId="273"/>
            <ac:spMk id="4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052217746" sldId="27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52217746" sldId="27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52217746" sldId="27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856805616" sldId="27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56805616" sldId="27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56805616" sldId="27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483583707" sldId="27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83583707" sldId="27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83583707" sldId="27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10972981" sldId="27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0972981" sldId="27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0972981" sldId="27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801212857" sldId="27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01212857" sldId="27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01212857" sldId="278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612385517" sldId="27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612385517" sldId="27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612385517" sldId="27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390791371" sldId="28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90791371" sldId="28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90791371" sldId="28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218298588" sldId="28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218298588" sldId="28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218298588" sldId="28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830121095" sldId="28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30121095" sldId="28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30121095" sldId="28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820882990" sldId="28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820882990" sldId="28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820882990" sldId="283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637888660" sldId="28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637888660" sldId="28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637888660" sldId="28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305453843" sldId="28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05453843" sldId="28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05453843" sldId="28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52324536" sldId="28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52324536" sldId="28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52324536" sldId="28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670490240" sldId="28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670490240" sldId="287"/>
            <ac:spMk id="4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1806419" sldId="28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1806419" sldId="288"/>
            <ac:spMk id="4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837354200" sldId="28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37354200" sldId="28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37354200" sldId="28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747232967" sldId="29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47232967" sldId="29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47232967" sldId="29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785490195" sldId="29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85490195" sldId="29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85490195" sldId="29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585682973" sldId="29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85682973" sldId="29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85682973" sldId="29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563649711" sldId="29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563649711" sldId="29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563649711" sldId="293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858823204" sldId="29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8823204" sldId="29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8823204" sldId="29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787819777" sldId="29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87819777" sldId="29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87819777" sldId="29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255154530" sldId="29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255154530" sldId="29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255154530" sldId="29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35582539" sldId="29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5582539" sldId="29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5582539" sldId="29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948317274" sldId="29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948317274" sldId="29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948317274" sldId="298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851005234" sldId="29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1005234" sldId="29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1005234" sldId="29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204958435" sldId="30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04958435" sldId="30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04958435" sldId="30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07768043" sldId="30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07768043" sldId="30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07768043" sldId="30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585338441" sldId="30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85338441" sldId="30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85338441" sldId="30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11568182" sldId="30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1568182" sldId="30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1568182" sldId="303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915189317" sldId="30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915189317" sldId="30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915189317" sldId="30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665779225" sldId="30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665779225" sldId="30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665779225" sldId="30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9595116" sldId="30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9595116" sldId="30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9595116" sldId="30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246362699" sldId="30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6362699" sldId="30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6362699" sldId="30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154676445" sldId="30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154676445" sldId="30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154676445" sldId="308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382196857" sldId="30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382196857" sldId="30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382196857" sldId="30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40427360" sldId="31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40427360" sldId="31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40427360" sldId="31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10748038" sldId="31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0748038" sldId="31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0748038" sldId="31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5748698" sldId="31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5748698" sldId="31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5748698" sldId="31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222676846" sldId="31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222676846" sldId="31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222676846" sldId="313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34752875" sldId="31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34752875" sldId="31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34752875" sldId="31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575300144" sldId="31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75300144" sldId="31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575300144" sldId="31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837356647" sldId="31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37356647" sldId="31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37356647" sldId="31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653642246" sldId="31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653642246" sldId="31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653642246" sldId="31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76041700" sldId="31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6041700" sldId="31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6041700" sldId="318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55684661" sldId="31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55684661" sldId="31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55684661" sldId="31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076340680" sldId="32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076340680" sldId="32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076340680" sldId="32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467228382" sldId="32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67228382" sldId="32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67228382" sldId="32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136341719" sldId="32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136341719" sldId="32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136341719" sldId="322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452305513" sldId="32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52305513" sldId="32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52305513" sldId="323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347694727" sldId="32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47694727" sldId="32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47694727" sldId="324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675367805" sldId="32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675367805" sldId="32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675367805" sldId="325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246199321" sldId="32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6199321" sldId="32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6199321" sldId="326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3072574743" sldId="32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72574743" sldId="32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72574743" sldId="327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7561691" sldId="32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561691" sldId="32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561691" sldId="328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016663548" sldId="32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016663548" sldId="32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016663548" sldId="329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1781683184" sldId="33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81683184" sldId="33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81683184" sldId="330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486657753" sldId="33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86657753" sldId="33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86657753" sldId="331"/>
            <ac:spMk id="5" creationId="{00000000-0000-0000-0000-000000000000}"/>
          </ac:spMkLst>
        </pc:spChg>
      </pc:sldChg>
      <pc:sldChg chg="modSp modTransition">
        <pc:chgData name="Theuan Carvalho Gomes da Silva" userId="6687cac8031fdb70" providerId="LiveId" clId="{5C09594A-07FF-4CEA-8061-F330361AAE84}" dt="2017-08-23T21:06:50.437" v="2240"/>
        <pc:sldMkLst>
          <pc:docMk/>
          <pc:sldMk cId="2519521567" sldId="33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9521567" sldId="33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519521567" sldId="332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6:50.437" v="2240"/>
        <pc:sldMkLst>
          <pc:docMk/>
          <pc:sldMk cId="1856738606" sldId="33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6738606" sldId="33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856738606" sldId="333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6:50.437" v="2240"/>
        <pc:sldMkLst>
          <pc:docMk/>
          <pc:sldMk cId="2748565252" sldId="33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48565252" sldId="33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48565252" sldId="334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6:50.437" v="2240"/>
        <pc:sldMkLst>
          <pc:docMk/>
          <pc:sldMk cId="1099354698" sldId="33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099354698" sldId="33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099354698" sldId="335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30.177" v="2244"/>
        <pc:sldMkLst>
          <pc:docMk/>
          <pc:sldMk cId="3859557568" sldId="33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59557568" sldId="33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859557568" sldId="336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33.688" v="2245"/>
        <pc:sldMkLst>
          <pc:docMk/>
          <pc:sldMk cId="747521663" sldId="33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47521663" sldId="33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747521663" sldId="337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46.615" v="2248"/>
        <pc:sldMkLst>
          <pc:docMk/>
          <pc:sldMk cId="1775359645" sldId="338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75359645" sldId="33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775359645" sldId="338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36.976" v="2246"/>
        <pc:sldMkLst>
          <pc:docMk/>
          <pc:sldMk cId="2734341733" sldId="33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34341733" sldId="33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734341733" sldId="339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42.903" v="2247"/>
        <pc:sldMkLst>
          <pc:docMk/>
          <pc:sldMk cId="2861355986" sldId="340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861355986" sldId="34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861355986" sldId="340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7:58.506" v="2251"/>
        <pc:sldMkLst>
          <pc:docMk/>
          <pc:sldMk cId="2318551798" sldId="34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318551798" sldId="34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7:58.506" v="2251"/>
          <ac:spMkLst>
            <pc:docMk/>
            <pc:sldMk cId="2318551798" sldId="341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8:03.977" v="2252"/>
        <pc:sldMkLst>
          <pc:docMk/>
          <pc:sldMk cId="3324333751" sldId="34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324333751" sldId="34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324333751" sldId="342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8:16.693" v="2256"/>
        <pc:sldMkLst>
          <pc:docMk/>
          <pc:sldMk cId="4184514011" sldId="343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184514011" sldId="343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8:16.693" v="2256"/>
          <ac:spMkLst>
            <pc:docMk/>
            <pc:sldMk cId="4184514011" sldId="343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8:23.553" v="2257"/>
        <pc:sldMkLst>
          <pc:docMk/>
          <pc:sldMk cId="1303225670" sldId="344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03225670" sldId="344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303225670" sldId="344"/>
            <ac:spMk id="5" creationId="{00000000-0000-0000-0000-000000000000}"/>
          </ac:spMkLst>
        </pc:spChg>
      </pc:sldChg>
      <pc:sldChg chg="addSp modSp add modTransition modAnim">
        <pc:chgData name="Theuan Carvalho Gomes da Silva" userId="6687cac8031fdb70" providerId="LiveId" clId="{5C09594A-07FF-4CEA-8061-F330361AAE84}" dt="2017-08-23T21:08:28.822" v="2258"/>
        <pc:sldMkLst>
          <pc:docMk/>
          <pc:sldMk cId="3364305182" sldId="345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364305182" sldId="345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0:46:20.658" v="1995" actId="6549"/>
          <ac:spMkLst>
            <pc:docMk/>
            <pc:sldMk cId="3364305182" sldId="345"/>
            <ac:spMk id="5" creationId="{00000000-0000-0000-0000-000000000000}"/>
          </ac:spMkLst>
        </pc:spChg>
        <pc:graphicFrameChg chg="add mod modGraphic">
          <ac:chgData name="Theuan Carvalho Gomes da Silva" userId="6687cac8031fdb70" providerId="LiveId" clId="{5C09594A-07FF-4CEA-8061-F330361AAE84}" dt="2017-08-23T20:46:38.917" v="1999" actId="1076"/>
          <ac:graphicFrameMkLst>
            <pc:docMk/>
            <pc:sldMk cId="3364305182" sldId="345"/>
            <ac:graphicFrameMk id="2" creationId="{5B5A7A12-7750-438F-96C1-F8736AAAD421}"/>
          </ac:graphicFrameMkLst>
        </pc:graphicFrameChg>
      </pc:sldChg>
      <pc:sldChg chg="modSp add modTransition modAnim">
        <pc:chgData name="Theuan Carvalho Gomes da Silva" userId="6687cac8031fdb70" providerId="LiveId" clId="{5C09594A-07FF-4CEA-8061-F330361AAE84}" dt="2017-08-23T21:08:32.738" v="2259"/>
        <pc:sldMkLst>
          <pc:docMk/>
          <pc:sldMk cId="800844945" sldId="346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00844945" sldId="346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800844945" sldId="346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8:39.050" v="2260"/>
        <pc:sldMkLst>
          <pc:docMk/>
          <pc:sldMk cId="1639958528" sldId="347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639958528" sldId="347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1639958528" sldId="347"/>
            <ac:spMk id="5" creationId="{00000000-0000-0000-0000-000000000000}"/>
          </ac:spMkLst>
        </pc:spChg>
      </pc:sldChg>
      <pc:sldChg chg="addSp delSp modSp add modTransition modAnim">
        <pc:chgData name="Theuan Carvalho Gomes da Silva" userId="6687cac8031fdb70" providerId="LiveId" clId="{5C09594A-07FF-4CEA-8061-F330361AAE84}" dt="2017-08-23T21:08:46.527" v="2261"/>
        <pc:sldMkLst>
          <pc:docMk/>
          <pc:sldMk cId="4241243121" sldId="348"/>
        </pc:sldMkLst>
        <pc:spChg chg="add del">
          <ac:chgData name="Theuan Carvalho Gomes da Silva" userId="6687cac8031fdb70" providerId="LiveId" clId="{5C09594A-07FF-4CEA-8061-F330361AAE84}" dt="2017-08-23T20:48:40.353" v="2078"/>
          <ac:spMkLst>
            <pc:docMk/>
            <pc:sldMk cId="4241243121" sldId="348"/>
            <ac:spMk id="2" creationId="{3E32960D-4E90-4E9E-9ADC-35A54BB3FE2C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1243121" sldId="348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4241243121" sldId="348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8:58.969" v="2264"/>
        <pc:sldMkLst>
          <pc:docMk/>
          <pc:sldMk cId="2414887722" sldId="349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14887722" sldId="349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14887722" sldId="349"/>
            <ac:spMk id="5" creationId="{00000000-0000-0000-0000-000000000000}"/>
          </ac:spMkLst>
        </pc:spChg>
      </pc:sldChg>
      <pc:sldChg chg="addSp delSp modSp add modTransition modAnim">
        <pc:chgData name="Theuan Carvalho Gomes da Silva" userId="6687cac8031fdb70" providerId="LiveId" clId="{5C09594A-07FF-4CEA-8061-F330361AAE84}" dt="2017-08-23T21:09:05.279" v="2265"/>
        <pc:sldMkLst>
          <pc:docMk/>
          <pc:sldMk cId="3092176949" sldId="350"/>
        </pc:sldMkLst>
        <pc:spChg chg="add del">
          <ac:chgData name="Theuan Carvalho Gomes da Silva" userId="6687cac8031fdb70" providerId="LiveId" clId="{5C09594A-07FF-4CEA-8061-F330361AAE84}" dt="2017-08-23T20:49:25.892" v="2104"/>
          <ac:spMkLst>
            <pc:docMk/>
            <pc:sldMk cId="3092176949" sldId="350"/>
            <ac:spMk id="2" creationId="{C130CFB8-67EC-4421-B6C3-54B507B5A532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92176949" sldId="350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3092176949" sldId="350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9:09.879" v="2266"/>
        <pc:sldMkLst>
          <pc:docMk/>
          <pc:sldMk cId="2084044309" sldId="351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084044309" sldId="351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084044309" sldId="351"/>
            <ac:spMk id="5" creationId="{00000000-0000-0000-0000-000000000000}"/>
          </ac:spMkLst>
        </pc:spChg>
      </pc:sldChg>
      <pc:sldChg chg="modSp add modTransition modAnim">
        <pc:chgData name="Theuan Carvalho Gomes da Silva" userId="6687cac8031fdb70" providerId="LiveId" clId="{5C09594A-07FF-4CEA-8061-F330361AAE84}" dt="2017-08-23T21:09:15.416" v="2267"/>
        <pc:sldMkLst>
          <pc:docMk/>
          <pc:sldMk cId="2437642205" sldId="352"/>
        </pc:sldMkLst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37642205" sldId="352"/>
            <ac:spMk id="4" creationId="{00000000-0000-0000-0000-000000000000}"/>
          </ac:spMkLst>
        </pc:spChg>
        <pc:spChg chg="mod">
          <ac:chgData name="Theuan Carvalho Gomes da Silva" userId="6687cac8031fdb70" providerId="LiveId" clId="{5C09594A-07FF-4CEA-8061-F330361AAE84}" dt="2017-08-23T21:06:50.437" v="2240"/>
          <ac:spMkLst>
            <pc:docMk/>
            <pc:sldMk cId="2437642205" sldId="352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1836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4433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93887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698011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344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478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81290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53562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6251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0598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77579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F82C2-FE19-4051-A94E-31B2366B366E}" type="datetimeFigureOut">
              <a:rPr lang="pt-BR" smtClean="0"/>
              <a:t>13/10/2019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688656-09F9-47C9-B7FF-D695E09558A5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0142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theuan@rcva.adv.br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PROCESSO PENAL, 2019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ctr">
              <a:buNone/>
            </a:pPr>
            <a:r>
              <a:rPr lang="pt-BR" sz="4000" b="1" dirty="0">
                <a:latin typeface="Arial" panose="020B0604020202020204" pitchFamily="34" charset="0"/>
                <a:cs typeface="Arial" panose="020B0604020202020204" pitchFamily="34" charset="0"/>
              </a:rPr>
              <a:t>AÇÃO PROCESSUAL PENAL</a:t>
            </a:r>
          </a:p>
          <a:p>
            <a:pPr marL="0" indent="0" algn="just">
              <a:buNone/>
            </a:pPr>
            <a:endParaRPr lang="pt-BR" sz="4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r">
              <a:buNone/>
            </a:pPr>
            <a:r>
              <a:rPr lang="pt-BR" sz="4000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theuan@rcva.adv.br</a:t>
            </a:r>
            <a:r>
              <a:rPr lang="pt-BR" sz="4000" u="sng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343452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Base: </a:t>
            </a:r>
            <a:r>
              <a:rPr lang="pt-BR" dirty="0"/>
              <a:t>Art. 43.  A denúncia ou queixa será rejeitada quando:           (Revogado pela Lei nº 11.719, de 2008).</a:t>
            </a:r>
          </a:p>
          <a:p>
            <a:pPr marL="0" indent="0">
              <a:buNone/>
            </a:pPr>
            <a:r>
              <a:rPr lang="pt-BR" dirty="0"/>
              <a:t>I - o fato narrado evidentemente não constituir crime;</a:t>
            </a:r>
          </a:p>
          <a:p>
            <a:pPr marL="0" indent="0">
              <a:buNone/>
            </a:pPr>
            <a:r>
              <a:rPr lang="pt-BR" dirty="0"/>
              <a:t>II - já estiver extinta a punibilidade, pela prescrição ou outra causa;</a:t>
            </a:r>
          </a:p>
          <a:p>
            <a:pPr marL="0" indent="0">
              <a:buNone/>
            </a:pPr>
            <a:r>
              <a:rPr lang="pt-BR" dirty="0"/>
              <a:t>III - for manifesta a ilegitimidade da parte ou faltar condição exigida pela lei para o exercício da ação penal.</a:t>
            </a:r>
          </a:p>
          <a:p>
            <a:pPr marL="0" indent="0">
              <a:buNone/>
            </a:pPr>
            <a:r>
              <a:rPr lang="pt-BR" dirty="0"/>
              <a:t>Parágrafo único.  Nos casos do no III, a rejeição da denúncia ou queixa não obstará ao exercício da ação penal, desde que promovida por parte legítima ou satisfeita a condição.</a:t>
            </a:r>
          </a:p>
        </p:txBody>
      </p:sp>
    </p:spTree>
    <p:extLst>
      <p:ext uri="{BB962C8B-B14F-4D97-AF65-F5344CB8AC3E}">
        <p14:creationId xmlns:p14="http://schemas.microsoft.com/office/powerpoint/2010/main" val="13558253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Prática de fato aparentemente criminoso (fumus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comisi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delicti)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Punibilidade concreta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Legitimidade de parte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Justa causa</a:t>
            </a:r>
          </a:p>
        </p:txBody>
      </p:sp>
    </p:spTree>
    <p:extLst>
      <p:ext uri="{BB962C8B-B14F-4D97-AF65-F5344CB8AC3E}">
        <p14:creationId xmlns:p14="http://schemas.microsoft.com/office/powerpoint/2010/main" val="77395030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35278" y="1430263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Prática de fato aparentemente criminoso (fumus </a:t>
            </a:r>
            <a:r>
              <a:rPr lang="pt-BR" u="sng" dirty="0" err="1">
                <a:latin typeface="Arial" panose="020B0604020202020204" pitchFamily="34" charset="0"/>
                <a:cs typeface="Arial" panose="020B0604020202020204" pitchFamily="34" charset="0"/>
              </a:rPr>
              <a:t>comissi</a:t>
            </a: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 delicti)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narrativa acusatória tem que se subsumir a uma figura típica.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denúncia deve demonstrar um mínimo juízo de que o fato seja típico, antijurídico e culpável.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3172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5740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Punibilidade concreta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Deve o juiz rejeitar a denúncia ou queixa quando houver prova de extinção da punibilidade.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decisão de absolvição sumária fica reservada aos casos em que essa prova somente é produzida após o recebimento da denúncia, ou seja, após a resposta escrita do acusado. Exemplo: Havendo o pagamento do tributo devido antes do exercício da ação penal ou durante o processo (após exercida e admitida a ação), extingue-se a punibilidade). </a:t>
            </a:r>
          </a:p>
        </p:txBody>
      </p:sp>
    </p:spTree>
    <p:extLst>
      <p:ext uri="{BB962C8B-B14F-4D97-AF65-F5344CB8AC3E}">
        <p14:creationId xmlns:p14="http://schemas.microsoft.com/office/powerpoint/2010/main" val="42049584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Legitimidade de parte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ocupada pelo titular da pretensão acusatória.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MP, quando se trata de ação penal pública;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ofendido ou seu representante legal nos delitos de queixa.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legitimidade passiva está relacionada com a autoria do delito (juízo de probabilidade), bem como aos limites da culpabilidade penal (inimputáveis menores de 18 anos). Vide art. 95, IV. </a:t>
            </a:r>
          </a:p>
        </p:txBody>
      </p:sp>
    </p:spTree>
    <p:extLst>
      <p:ext uri="{BB962C8B-B14F-4D97-AF65-F5344CB8AC3E}">
        <p14:creationId xmlns:p14="http://schemas.microsoft.com/office/powerpoint/2010/main" val="4077680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 Lopes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Justa causa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Identifica-se com a existência de uma causa jurídica e fática que legitime e justifique a acusação.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a existência de indícios razoáveis de autoria e materialidade de um lado e, de outro, o controle processual do caráter fragmentário da intervenção penal (justificar o custo da intervenção do direito penal).</a:t>
            </a:r>
          </a:p>
        </p:txBody>
      </p:sp>
    </p:spTree>
    <p:extLst>
      <p:ext uri="{BB962C8B-B14F-4D97-AF65-F5344CB8AC3E}">
        <p14:creationId xmlns:p14="http://schemas.microsoft.com/office/powerpoint/2010/main" val="58533844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9217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+mj-lt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+mj-lt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+mj-lt"/>
                <a:cs typeface="Arial" panose="020B0604020202020204" pitchFamily="34" charset="0"/>
              </a:rPr>
              <a:t> Lopes</a:t>
            </a:r>
          </a:p>
          <a:p>
            <a:pPr marL="0" indent="0" algn="just">
              <a:buNone/>
            </a:pPr>
            <a:r>
              <a:rPr lang="pt-BR" u="sng" dirty="0">
                <a:latin typeface="+mj-lt"/>
                <a:cs typeface="Arial" panose="020B0604020202020204" pitchFamily="34" charset="0"/>
              </a:rPr>
              <a:t>Justa causa</a:t>
            </a:r>
            <a:endParaRPr lang="pt-BR" dirty="0">
              <a:latin typeface="+mj-lt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+mj-lt"/>
                <a:cs typeface="Arial" panose="020B0604020202020204" pitchFamily="34" charset="0"/>
              </a:rPr>
              <a:t>A desconexão entre o que diz a denúncia e o que de fato aconteceu impede a deflagração da ação penal;</a:t>
            </a:r>
          </a:p>
          <a:p>
            <a:pPr algn="just"/>
            <a:r>
              <a:rPr lang="pt-BR" dirty="0">
                <a:latin typeface="+mj-lt"/>
              </a:rPr>
              <a:t>“Quando a acusação é oferecida inteiramente divorciada dos elementos colhidos nas peças de informação, tanto a doutrina como a jurisprudência admitem que o juiz não só pode, como deve rejeitá-la, por falta de justa causa em seu significado mais estrito”. </a:t>
            </a:r>
            <a:r>
              <a:rPr lang="pt-BR" cap="small" dirty="0">
                <a:latin typeface="+mj-lt"/>
              </a:rPr>
              <a:t>Maria Thereza Assis Moura, </a:t>
            </a:r>
            <a:r>
              <a:rPr lang="pt-BR" i="1" dirty="0">
                <a:latin typeface="+mj-lt"/>
              </a:rPr>
              <a:t>Justa causa para ação penal, </a:t>
            </a:r>
            <a:r>
              <a:rPr lang="pt-BR" dirty="0">
                <a:latin typeface="+mj-lt"/>
              </a:rPr>
              <a:t>São Paulo, RT 2001, p 238</a:t>
            </a:r>
            <a:endParaRPr lang="pt-BR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3849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39217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+mj-lt"/>
                <a:cs typeface="Arial" panose="020B0604020202020204" pitchFamily="34" charset="0"/>
              </a:rPr>
              <a:t>2.2. Condições da Ação Penal para </a:t>
            </a:r>
            <a:r>
              <a:rPr lang="pt-BR" b="1" dirty="0" err="1">
                <a:latin typeface="+mj-lt"/>
                <a:cs typeface="Arial" panose="020B0604020202020204" pitchFamily="34" charset="0"/>
              </a:rPr>
              <a:t>Aury</a:t>
            </a:r>
            <a:r>
              <a:rPr lang="pt-BR" b="1" dirty="0">
                <a:latin typeface="+mj-lt"/>
                <a:cs typeface="Arial" panose="020B0604020202020204" pitchFamily="34" charset="0"/>
              </a:rPr>
              <a:t> Lopes</a:t>
            </a:r>
          </a:p>
          <a:p>
            <a:pPr marL="0" indent="0" algn="just">
              <a:buNone/>
            </a:pPr>
            <a:r>
              <a:rPr lang="pt-BR" u="sng" dirty="0">
                <a:latin typeface="+mj-lt"/>
                <a:cs typeface="Arial" panose="020B0604020202020204" pitchFamily="34" charset="0"/>
              </a:rPr>
              <a:t>Justa causa</a:t>
            </a:r>
          </a:p>
          <a:p>
            <a:pPr marL="0" indent="0" algn="just">
              <a:buNone/>
            </a:pPr>
            <a:r>
              <a:rPr lang="pt-BR" dirty="0"/>
              <a:t>“o regular exercício da ação penal – que já traz consigo uma agressão ao </a:t>
            </a:r>
            <a:r>
              <a:rPr lang="pt-BR" i="1" dirty="0"/>
              <a:t>status </a:t>
            </a:r>
            <a:r>
              <a:rPr lang="pt-BR" i="1" dirty="0" err="1"/>
              <a:t>dignitatis</a:t>
            </a:r>
            <a:r>
              <a:rPr lang="pt-BR" dirty="0"/>
              <a:t> do acusado – exige um lastro probatório mínimo para subsidiar a acusação. Não basta mera afirmação de ter havido uma conduta criminosa. A denúncia deve, ainda, apontar elementos, mínimos que sejam, capazes de respaldar o início da persecução criminal, sob pena de subversão do dever estatal em inaceitável arbítrio. Faltando o requisito indiciário do fato alegadamente criminoso, falta justa causa para a ação penal”. STJ, HC 461.468/SP, Rel. Min. </a:t>
            </a:r>
            <a:r>
              <a:rPr lang="pt-BR" cap="small" dirty="0"/>
              <a:t>LAURITA VAZ</a:t>
            </a:r>
            <a:r>
              <a:rPr lang="pt-BR" dirty="0"/>
              <a:t>, </a:t>
            </a:r>
            <a:r>
              <a:rPr lang="pt-BR" dirty="0" err="1"/>
              <a:t>DJe</a:t>
            </a:r>
            <a:r>
              <a:rPr lang="pt-BR" dirty="0"/>
              <a:t> 30.10.2018</a:t>
            </a:r>
            <a:endParaRPr lang="pt-BR" dirty="0">
              <a:latin typeface="+mj-lt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050163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3.1. Princípios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Oficialidade ou investidura (do promotor)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Obrigatoriedade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Indisponibilidade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Indivisibilidade</a:t>
            </a:r>
          </a:p>
          <a:p>
            <a:pPr algn="just"/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Intranscendência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518931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3.1. Princípios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Oficialidade ou investidura (do promotor)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O polo subjetivo ativo da ação penal pública deve ter alguém que é investido para acusar. Aquele que exerce o polo ativo para causar deve ser alguém investido para isso. 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Obrigatoriedade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ou legalidade (controlada pelo juiz na homologação do arquivamento ou aplicação do art. 28). O MP é obrigado a denunciar sempre que achar que existe crime. No entanto, o MP pode realizar juízo de tipicidade material, ou ainda da presença de alguma justificação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15681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1. CONCEITO DE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Ação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poder político constitucional de acudir aos tribunais para formular a pretensão acusatória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Pretensão acusatória: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direito potestativo em que se narra fato aparentemente criminoso contra uma pessoa em juízo.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Acusação: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ato de iniciar o processo, que assume a forma de uma petição. Seu instrumento pode ser a denúncia ou queixa. Transporta a pretensão.</a:t>
            </a: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462725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3.1. Princípios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Indisponibilidade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Vedação à desistência da ação ou do recurso interposto pelo MP. Uma vez ajuizada a ação processual penal, ela deverá resultar uma sentença. O MP não pode desistir da ação penal. </a:t>
            </a:r>
          </a:p>
          <a:p>
            <a:pPr marL="0" lv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Indivisibilidade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Contra todos os autores e partícipes conhecidos (decorrência da obrigatoriedade). O MP não pode denunciar o A e não denunciar B.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577922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3.1. Princípios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0" lvl="0" indent="0" algn="just">
              <a:buNone/>
            </a:pPr>
            <a:r>
              <a:rPr lang="pt-BR" u="sng" dirty="0" err="1">
                <a:latin typeface="Arial" panose="020B0604020202020204" pitchFamily="34" charset="0"/>
                <a:cs typeface="Arial" panose="020B0604020202020204" pitchFamily="34" charset="0"/>
              </a:rPr>
              <a:t>Intranscendência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Abrangência limitada dos envolvidos. Decorre da garantia de que a pena não ultrapassará da pessoa do condenado, previsto no art. 5º, inc.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LVII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instranscendência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do processo acompanha essa mesma ideia. O processo não pode acontecer contra outras pessoas que não contra quem o crime é imputado.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595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3.2. Incondicionada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Pode ser instaurada de ofício, inclusive o inquérito. </a:t>
            </a: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a regra no ordenamento jurídico brasileiro.</a:t>
            </a: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 art. 26 do CPP não foi recepcionado pela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CF88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Nos casos de contravenções penais também há necessidade de oferecimento de denúncia para que se inicia a ação penal.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3626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Poderá ser condicionada à representação do ofendido e a requisição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MJ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São condições de procedibilidade da ação processual penal, e não condições da ação.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uma condição para que o Delegado instaure o IP ou que o promotor ofereça a denúncia.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467644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a) Condicionada à representação do ofendido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Prazo decadencial de 6 meses, contado a partir da data em que a vítima sabe quem é o autor. Como regra geral do CPP, a vítima pode se retratar até oferecimento da denúncia. Súmula 594, STF, prevê uma legitimidade dúplice corrente em caso de vítima relativamente incapaz.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1968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a) Condicionada à representação do ofendido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 STF julgou que a ação penal por violência doméstica decorrente de lesão corporal leve para é de ação penal pública </a:t>
            </a:r>
            <a:r>
              <a:rPr lang="pt-BR" b="1" u="sng" dirty="0">
                <a:latin typeface="Arial" panose="020B0604020202020204" pitchFamily="34" charset="0"/>
                <a:cs typeface="Arial" panose="020B0604020202020204" pitchFamily="34" charset="0"/>
              </a:rPr>
              <a:t>incondicionada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. Mas o crime de ameaça, por exemplo, continua sendo um crime condicionado à representação da vítima.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4273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a) Condicionada à representação do ofendido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as lesões culposas (art. 291 do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CTB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 serão de ação penal pública incondicionada, excetuando a regra do art. 88 da Lei 9009/95 quando: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 - sob a influência de álcool ou qualquer outra substância psicoativa que determine dependência; 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II - participando, em via pública, de corrida, disputa ou competição automobilística, de exibição ou demonstração de perícia em manobra de veículo automotor, não autorizada pela autoridade competente;</a:t>
            </a:r>
          </a:p>
          <a:p>
            <a:pPr marL="0" indent="0" algn="just">
              <a:buNone/>
            </a:pP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III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- transitando em velocidade superior à máxima permitida para a via em 50 km/h (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cinqüenta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quilômetros por hora)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4803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b) Condicionada à requisição do Ministro da Justiça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Casos de crime contra honra do presidente da república.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486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c) Exceção a necessidade de representação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Caso de ação penal pública extensiva. Acontece quando há crime complexo. Crime complexo (art. 101 do CP) é um crime que contém um outro crime contido na sua descrição típica. 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Nessa situação, se o crime contido no crime complexo for de ação penal incondicionada, o crime complexo também será de ação penal incondicionada. Exemplo Súmula 608/STF: “no crime de estupro, praticado mediante violência real (lesão grave ou morte), a ação penal é pública incondicionada”. 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26768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 AÇÃO PENAL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3.3. Condicionada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c) Exceção a necessidade de representação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Regra geral de crimes contra a dignidade sexual art. 225, redação dada pela lei 12015/2009: ação penal condicionada à representação; incondicionada se praticada contra menor de 18 anos ou pessoa vulnerável. Há interpretação de que o art. 225 superou o a redação da súmula 608. Para resolver a questão o PGR propôs a ADI 4103 pedindo uma interpretação conforme desse artigo, para se evitar uma “proteção deficiente” acrescentando o teor da súmula 608.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75287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1. CONCEITO DE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“Não é um direito subjetivo, mas um direito potestativo: o poder de proceder contra alguém diante da existência de fumus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commissi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delicti. A isso corresponde o conceito de ação, que não pode ser confundido com o de acusação (instrumento formal)” (LOPES, p. 382)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Ação penal condenatória é um direito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potestativo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(poder dever do MP). O direito de ação é um direito autônomo ao direito material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549019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Há duas correntes sobre a ação pena de iniciativa privada.</a:t>
            </a:r>
          </a:p>
          <a:p>
            <a:pPr algn="just"/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1ª Corrente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maioria da doutrina defende a hipótese de que se trata de substituição processual. A vítima defende interesse alheio (direito de punir do Estado) em nome próprio.</a:t>
            </a:r>
          </a:p>
          <a:p>
            <a:pPr algn="just"/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2ª Corrente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Lopes Junior defende que não se trata de substituição processual, pois a vítima é titular de uma pretensão acusatória, ou seja, direito de acusar, assim como o MP, que também não é titular do poder de punir. Afinal, o promotor de justiça não é o titular do direito do punir, mas apenas um representante do Estado. O promotor de justiça exerce um direito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potestativo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 ação.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3001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4.1. Princípios da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Oportunidade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a vítima acusa se quiser, quando quiser (dentro do prazo).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Conveniência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se aquilo for moralmente um tormento, a vítima não precisa intentar a ação. 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Disponibilidade: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vítima pode abrir mão de continuar movendo a ação.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Indivisibilidade: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a vítima não pode escolher contra qual réu irá propor ação. O MP age como fiscal da lei na ação penal privada para garantir a indivisibilidade da ação penal, instando o querelante a aditar a queixa ou pedindo a extinção da punibilidade pela renúncia tácita. O oferecimento de queixa crime excluindo alguém da queixa, presume-se a renúncia ao direito de queixa, que deve ser estendido para todos.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735664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4.2. Pressuposto ou condições específicas da ação penal privada</a:t>
            </a:r>
            <a:endParaRPr 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lvl="0" algn="just"/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Fixação de valor à causa para o pagamento de custas</a:t>
            </a:r>
          </a:p>
          <a:p>
            <a:pPr lvl="0" algn="just"/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Procuração com poderes especiais e menção ao fato objeto da queixa. Objetivo: resguardar o </a:t>
            </a:r>
            <a:r>
              <a:rPr lang="pt-BR" sz="35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 de denunciação caluniosa.</a:t>
            </a:r>
          </a:p>
          <a:p>
            <a:pPr lvl="0" algn="just"/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Querelante civilmente capaz (18 anos, não mentalmente enfermo): vítima ou seu representante legal.</a:t>
            </a:r>
          </a:p>
          <a:p>
            <a:pPr lvl="0" algn="just"/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Na ausência de representante legal ou </a:t>
            </a:r>
            <a:r>
              <a:rPr lang="pt-BR" sz="3500" dirty="0" err="1">
                <a:latin typeface="Arial" panose="020B0604020202020204" pitchFamily="34" charset="0"/>
                <a:cs typeface="Arial" panose="020B0604020202020204" pitchFamily="34" charset="0"/>
              </a:rPr>
              <a:t>colidência</a:t>
            </a:r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 de interesses, o juiz nomeia um curador especial, de ofício ou a pedido do MP (art. 33, CPP).</a:t>
            </a:r>
          </a:p>
          <a:p>
            <a:pPr marL="0" indent="0" algn="just">
              <a:buNone/>
            </a:pPr>
            <a:r>
              <a:rPr lang="pt-BR" sz="3500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sz="3500" dirty="0">
                <a:latin typeface="Arial" panose="020B0604020202020204" pitchFamily="34" charset="0"/>
                <a:cs typeface="Arial" panose="020B0604020202020204" pitchFamily="34" charset="0"/>
              </a:rPr>
              <a:t>: o defensor público pode sim atuar na defesa de necessitado e propor ação penal privada. Nesse caso, o defensor público deverá colher procuração do assistido, sob pena de rejeição da queixa crime. 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5364224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pt-BR" sz="3500" b="1" dirty="0">
                <a:latin typeface="Arial" panose="020B0604020202020204" pitchFamily="34" charset="0"/>
                <a:cs typeface="Arial" panose="020B0604020202020204" pitchFamily="34" charset="0"/>
              </a:rPr>
              <a:t>4.2. Pressuposto ou condições específicas da ação penal privada</a:t>
            </a:r>
            <a:endParaRPr lang="pt-BR" sz="3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sz="3900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: o defensor público pode sim atuar na defesa de necessitado e propor ação penal privada. Nesse caso, o defensor público deverá colher procuração do assistido, sob pena de rejeição da queixa crime. </a:t>
            </a:r>
          </a:p>
          <a:p>
            <a:pPr marL="0" indent="0" algn="just">
              <a:buNone/>
            </a:pPr>
            <a:r>
              <a:rPr lang="pt-BR" sz="3900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: Com a morte da vítima, a legitimidade transfere-se, de maneira concorrente, ao cônjuge (companheiro), ascendente, descendente ou irmão (art. 31, </a:t>
            </a:r>
            <a:r>
              <a:rPr lang="pt-BR" sz="3900" dirty="0" err="1">
                <a:latin typeface="Arial" panose="020B0604020202020204" pitchFamily="34" charset="0"/>
                <a:cs typeface="Arial" panose="020B0604020202020204" pitchFamily="34" charset="0"/>
              </a:rPr>
              <a:t>CADI</a:t>
            </a: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  <a:p>
            <a:pPr marL="0" indent="0" algn="just">
              <a:buNone/>
            </a:pP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pt-BR" sz="3900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: Prazo decadencial para exercício do direito de ação de 6 meses contatos da data em que se tem ciência da autoria do fato. Esse prazo não se suspende, interrompe ou prorroga. Se a data do descobrimento da autoria difere da data do fato, é ônus da vítima demonstrar quando tomou essa ciência (</a:t>
            </a:r>
            <a:r>
              <a:rPr lang="pt-BR" sz="3900" dirty="0" err="1">
                <a:latin typeface="Arial" panose="020B0604020202020204" pitchFamily="34" charset="0"/>
                <a:cs typeface="Arial" panose="020B0604020202020204" pitchFamily="34" charset="0"/>
              </a:rPr>
              <a:t>Aury</a:t>
            </a:r>
            <a:r>
              <a:rPr lang="pt-BR" sz="3900" dirty="0">
                <a:latin typeface="Arial" panose="020B0604020202020204" pitchFamily="34" charset="0"/>
                <a:cs typeface="Arial" panose="020B0604020202020204" pitchFamily="34" charset="0"/>
              </a:rPr>
              <a:t> Lopes).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60417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4.3. Espécie de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a) Originária ou comum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prevista no tipo penal ou em seguida.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b) Personalíssima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legitimidade exclusiva da vítima, não transferível sequer aos familiares (única hipótese vigente: art. 236 do CP). É o caso do cônjuge que contraiu matrimônio enganado. O prazo decadencial de 6 meses passa a contar a partir do trânsito em julgado da sentença que reconheceu a nulidade do matrimônio.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68466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4.3. Espécie de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c) Ação Penal Privada Subsidiária da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direito fundamental do indivíduo perante o Estado (art. 5º,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LIX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CF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e 29 do CPP). Serve para resguardar o indivíduo perante o Estado. O indivíduo que é vitimado pelo próprio Estado como, por exemplo, crimes praticados pela polícia, existe a possibilidade de controle político do MP. Essa ação penal vai existir quando o promotor se omite, permanece inerte. </a:t>
            </a:r>
          </a:p>
        </p:txBody>
      </p:sp>
    </p:spTree>
    <p:extLst>
      <p:ext uri="{BB962C8B-B14F-4D97-AF65-F5344CB8AC3E}">
        <p14:creationId xmlns:p14="http://schemas.microsoft.com/office/powerpoint/2010/main" val="40763406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4.3. Espécie de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c) Ação Penal Privada Subsidiária da Pública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Nasce no dia subsequente ao prazo legal para a manifestação do MP (art. 46 do CPP, 5 dias para réu preso e 15 para solto).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MP não perde o direito de acusar com o oferecimento da queixa crime subsidiária.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Essa ação penal vai ser regida pelas regras da ação penal pública, e não da ação penal privada.</a:t>
            </a:r>
          </a:p>
        </p:txBody>
      </p:sp>
    </p:spTree>
    <p:extLst>
      <p:ext uri="{BB962C8B-B14F-4D97-AF65-F5344CB8AC3E}">
        <p14:creationId xmlns:p14="http://schemas.microsoft.com/office/powerpoint/2010/main" val="246722838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a) Decadência do Direito de Ação Penal Privada (ou de representação)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Pode haver a decadência não só do seu direito de queixa, mas como também do seu direito de representação. Decadência é a perda do direito de ação penal privada, ou do direito de representação, em virtude do seu não exercício dentro do prazo legal (art. 38 do CPP). </a:t>
            </a:r>
          </a:p>
        </p:txBody>
      </p:sp>
    </p:spTree>
    <p:extLst>
      <p:ext uri="{BB962C8B-B14F-4D97-AF65-F5344CB8AC3E}">
        <p14:creationId xmlns:p14="http://schemas.microsoft.com/office/powerpoint/2010/main" val="11363417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b) Renúncia ao Direito de Queixa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renúncia é um ato unilateral. Não precisa a aceitação do réu. A renúncia é um ato anterior ao exercício da queixa. Pode ser expressa ou tácita. Renúncia tácita é aquela que se manifesta através de um ato cotidiano que demonstra que não há a vontade de processa-lo.</a:t>
            </a:r>
          </a:p>
        </p:txBody>
      </p:sp>
    </p:spTree>
    <p:extLst>
      <p:ext uri="{BB962C8B-B14F-4D97-AF65-F5344CB8AC3E}">
        <p14:creationId xmlns:p14="http://schemas.microsoft.com/office/powerpoint/2010/main" val="245230551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b) Renúncia ao Direito de Queixa</a:t>
            </a: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 fato do ofendido receber indenização não implica em renúncia tácita por expressa previsão. Ao contrário, o art. 74 da Lei 9.099/95 prevê expressamente a renúncia ao direito de queixa quando há a composição civil.</a:t>
            </a: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o princípio da indivisibilidade, que implica no processo de todos, também implica a extensão da renúncia conferida a um dos autores do fato para todos.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69472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1. CONCEITO DE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As ações penais podem ser: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Condenatórias;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Declaratórias (HC);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Constitutivas (revisão criminal);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Executivas.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56829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c) Perdão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perdão depende da aceitação do réu.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É ato bilateral.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réu pode não aceitar para não existir uma desistência da ação penal em caso de nítida absolvição que se aproxima. Assim, o réu poderia, moralmente, recusar o perdão e esperar a absolvição.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renúncia atinge a todos os réus, enquanto que o perdão tem de ser oferecido a todos, mas algum pode se recusar.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536780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77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d) Perempção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Sanção processual pela inatividade do querelante (art. 60 do CPP). É a omissão processual por parte do auto da ação penal privada. </a:t>
            </a: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Deixar de dar andamento pelo prazo de 30 dias. </a:t>
            </a: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No caso de falecimento ou incapacidade do autor, o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CADI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terá 60 dias para assumir o polo ativo da ação.</a:t>
            </a: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Não comparecimento injustificado do querelante para um ato processual para o qual tenha sido intimado.</a:t>
            </a:r>
          </a:p>
          <a:p>
            <a:pPr lvl="0"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Deixar de pedir a condenação ao final.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diferença bastante significada com a ação penal pública, que diz o contrário no art. 385 do CPP.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1993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 AÇÃO PENAL PRIVADA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4.4. Causas de extinção da punibilidade relativas à ação penal de iniciativa privada.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d) Perempção</a:t>
            </a:r>
          </a:p>
          <a:p>
            <a:pPr marL="0" indent="0" algn="just">
              <a:buNone/>
            </a:pP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OBS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na fase recursal, se o querelante desistir do recurso, não há extinção da punibilidade, mas prevalece a decisão recorrida. O único que não pode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desisitir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de recursos é o promotor.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257474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5. AÇÃO PENAL DE LEGITIMIDADE CONCORRENTE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Caso de crime contra honra de funcionário publico.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MP, mediante representação, ou o ofendido, mediante queixa, podem mover esta ação.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Não existe previsão legal.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Decorrência da súmula 714 do STF (legitimidade concorrente):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“</a:t>
            </a:r>
            <a:r>
              <a:rPr lang="pt-BR" i="1" dirty="0">
                <a:latin typeface="Arial" panose="020B0604020202020204" pitchFamily="34" charset="0"/>
                <a:cs typeface="Arial" panose="020B0604020202020204" pitchFamily="34" charset="0"/>
              </a:rPr>
              <a:t>É concorrente a legitimidade do ofendido, mediante queixa, e do Ministério Público, condicionada à representação, para ação penal por crime contra a honra de servidor público em razão do exercício de suas funções.”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6169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 ASPECTOS DA DENÚNCIA E DA QUEIXA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endParaRPr lang="pt-BR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Denúncia genérica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é aquela que descreve de maneira não individualizada (art. 41) as condutas dos denunciadas. O ministério público imputa a conduta à vários autores/partícipes como se todos tivessem feito a mesma coisa (contrato social).. 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Denúncia alternativa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normalmente é promotor imputa o elemento subjetivo do tipo de maneira alternativa. O réu agiu com animus necandi ou no mínimo com dolo eventual. O promotor não pode fazer esse tipo de imputação. Infelizmente existe um ou outro precedente no STF que aceita a alternativa no dolo.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66635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 ASPECTOS DA DENÚNCIA E DA QUEIXA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6.1. Problemas do Provimento 32 da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CGJ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TJSP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Quando as testemunhas ou vítimas estiveram sobre ameaças, elas têm o direito de pedir que seus dados de qualificação arquivados em pasta própria na vara.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Esse provimento tem natureza de lei processual penal, portanto, seria formalmente inconstitucional, já que altera o art. 41 do CPP, altera o artigo do interrogatório (já que o réu não sabe o nome das testemunhas).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6831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 ASPECTOS DA DENÚNCIA E DA QUEIXA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6.1. Problemas do Provimento 32 da 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CGJ</a:t>
            </a: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TJSP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defensoria já alegou a inconstitucionalidade formal do provimento 32</a:t>
            </a:r>
          </a:p>
          <a:p>
            <a:pPr marL="571500" indent="-571500" algn="just">
              <a:buAutoNum type="romanLcPeriod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porque apenas a união poderia legislar sobre matéria processual; </a:t>
            </a:r>
          </a:p>
          <a:p>
            <a:pPr marL="571500" indent="-571500" algn="just">
              <a:buAutoNum type="romanLcPeriod"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 também porque há inconstitucionalidade material, pois viola o direito de autodefesa, uma vez que o réu desconhece as testemunhas que lhe acusam. 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665775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 ASPECTOS DA DENÚNCIA E DA QUEIXA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6.2. O pedido de reparação de danos deve constar da denúncia?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Art. 387, inc.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IV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do CPP, foi introduzido com a reforma de 2008. 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Diz que o juiz deverá fixar valor mínimo para reparação de danos, há que toda condenação é título executivo no cível. O </a:t>
            </a: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Problema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: em regra, a defesa não tem oportunidade de efetivar o contraditório com relação a esse valor, pois não há esse pedido na denúncia. Há precedentes do STF quanto a violação do direito de defesa nesses casos (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info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772).</a:t>
            </a: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95215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2.1. Problemas das Condições da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Existe uma dificuldade para transportar os conceitos clássicos do processo civil para o processo penal.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Legitimidade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Interesse de agir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Possibilidade jurídica do pedido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36497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2.1. Problemas das Condições da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Legitimidade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Pertinência subjetiva dos polos ativo e passivo.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Não há muito problema nesse aspecto.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Ministério Público no caso da APP,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vítima no caso da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APPriv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, no polo ativo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Réu no polo passivo.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100523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2.1. Problemas das Condições da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Interesse de agir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Binômio necessidade e utilidade (processo civil);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As pessoas não podem demandar em juízo sem utilidade.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Crítica: no processo penal “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poena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sine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judicio”.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exemplo que a doutrina dava para “falta de interesse de agir” seria o reconhecimento da prescrição virtual (ou prescrição em perspectiva). No entanto, a Súmula 438 do STF impediu o reconhecimento da prescrição em perspectiva.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882320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endParaRPr lang="pt-BR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2.1. Problemas das Condições da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Interesse de agir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 doutrina também colocava no interesse de agir a ideia de justa causa.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Substrato fático e jurídico que indique o cometimento de crime por alguém.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Indícios convergentes de autoria e de materialidade.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Ideia de um processo viável.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Punibilidade concreta.</a:t>
            </a:r>
          </a:p>
          <a:p>
            <a:pPr marL="0" indent="0" algn="just">
              <a:buNone/>
            </a:pP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Crítica: “Entulhamento conceitual” (LOPES, p.193).</a:t>
            </a:r>
          </a:p>
          <a:p>
            <a:pPr marL="0" indent="0" algn="just">
              <a:buNone/>
            </a:pP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78197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just"/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 CONDIÇÕES DA AÇÃO PROCESSUAL PENAL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400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pt-BR" b="1" dirty="0">
                <a:latin typeface="Arial" panose="020B0604020202020204" pitchFamily="34" charset="0"/>
                <a:cs typeface="Arial" panose="020B0604020202020204" pitchFamily="34" charset="0"/>
              </a:rPr>
              <a:t>2.1. Problemas das Condições da Ação</a:t>
            </a:r>
            <a:endParaRPr lang="pt-BR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 algn="just">
              <a:buNone/>
            </a:pPr>
            <a:r>
              <a:rPr lang="pt-BR" u="sng" dirty="0">
                <a:latin typeface="Arial" panose="020B0604020202020204" pitchFamily="34" charset="0"/>
                <a:cs typeface="Arial" panose="020B0604020202020204" pitchFamily="34" charset="0"/>
              </a:rPr>
              <a:t>Possibilidade jurídica do pedido: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Aparente prática de infração penal, sem extinção da punibilidade.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Seria a prática de uma conduta delituosa.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Subsunção em algum tipo penal.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No processo penal o pedido é mutável. </a:t>
            </a:r>
          </a:p>
          <a:p>
            <a:pPr algn="just"/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O que não é mutável é a descrição da conduta, só podendo ser modificada através de aditamento (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mutatio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pt-BR" dirty="0" err="1">
                <a:latin typeface="Arial" panose="020B0604020202020204" pitchFamily="34" charset="0"/>
                <a:cs typeface="Arial" panose="020B0604020202020204" pitchFamily="34" charset="0"/>
              </a:rPr>
              <a:t>libelli</a:t>
            </a:r>
            <a:r>
              <a:rPr lang="pt-BR" dirty="0">
                <a:latin typeface="Arial" panose="020B0604020202020204" pitchFamily="34" charset="0"/>
                <a:cs typeface="Arial" panose="020B0604020202020204" pitchFamily="34" charset="0"/>
              </a:rPr>
              <a:t>).</a:t>
            </a:r>
          </a:p>
        </p:txBody>
      </p:sp>
    </p:spTree>
    <p:extLst>
      <p:ext uri="{BB962C8B-B14F-4D97-AF65-F5344CB8AC3E}">
        <p14:creationId xmlns:p14="http://schemas.microsoft.com/office/powerpoint/2010/main" val="225515453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build="p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1074</TotalTime>
  <Words>3786</Words>
  <Application>Microsoft Office PowerPoint</Application>
  <PresentationFormat>Apresentação na tela (4:3)</PresentationFormat>
  <Paragraphs>267</Paragraphs>
  <Slides>47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47</vt:i4>
      </vt:variant>
    </vt:vector>
  </HeadingPairs>
  <TitlesOfParts>
    <vt:vector size="48" baseType="lpstr">
      <vt:lpstr>Tema do Office</vt:lpstr>
      <vt:lpstr>PROCESSO PENAL, 2019</vt:lpstr>
      <vt:lpstr>1. CONCEITO DE AÇÃO</vt:lpstr>
      <vt:lpstr>1. CONCEITO DE AÇÃO</vt:lpstr>
      <vt:lpstr>1. CONCEITO DE AÇÃO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2. CONDIÇÕES DA AÇÃO PROCESSUAL PENAL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3. AÇÃO PENAL PÚBLICA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4. AÇÃO PENAL PRIVADA</vt:lpstr>
      <vt:lpstr>5. AÇÃO PENAL DE LEGITIMIDADE CONCORRENTE</vt:lpstr>
      <vt:lpstr>6. ASPECTOS DA DENÚNCIA E DA QUEIXA</vt:lpstr>
      <vt:lpstr>6. ASPECTOS DA DENÚNCIA E DA QUEIXA</vt:lpstr>
      <vt:lpstr>6. ASPECTOS DA DENÚNCIA E DA QUEIXA</vt:lpstr>
      <vt:lpstr>6. ASPECTOS DA DENÚNCIA E DA QUEIXA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CONCEITO</dc:title>
  <dc:creator>Theuan</dc:creator>
  <cp:lastModifiedBy>David Magno</cp:lastModifiedBy>
  <cp:revision>43</cp:revision>
  <dcterms:created xsi:type="dcterms:W3CDTF">2015-07-15T12:48:35Z</dcterms:created>
  <dcterms:modified xsi:type="dcterms:W3CDTF">2019-10-13T16:51:24Z</dcterms:modified>
</cp:coreProperties>
</file>