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4" r:id="rId3"/>
    <p:sldId id="257" r:id="rId4"/>
    <p:sldId id="278" r:id="rId5"/>
    <p:sldId id="279" r:id="rId6"/>
    <p:sldId id="260" r:id="rId7"/>
    <p:sldId id="261" r:id="rId8"/>
    <p:sldId id="262" r:id="rId9"/>
    <p:sldId id="266" r:id="rId10"/>
    <p:sldId id="281" r:id="rId11"/>
    <p:sldId id="267" r:id="rId12"/>
    <p:sldId id="263" r:id="rId13"/>
    <p:sldId id="265" r:id="rId14"/>
    <p:sldId id="273" r:id="rId15"/>
    <p:sldId id="268" r:id="rId16"/>
    <p:sldId id="269" r:id="rId17"/>
    <p:sldId id="277" r:id="rId18"/>
    <p:sldId id="274" r:id="rId19"/>
    <p:sldId id="270" r:id="rId20"/>
    <p:sldId id="271" r:id="rId21"/>
    <p:sldId id="276" r:id="rId22"/>
    <p:sldId id="272" r:id="rId23"/>
    <p:sldId id="280" r:id="rId24"/>
    <p:sldId id="258" r:id="rId25"/>
    <p:sldId id="259" r:id="rId26"/>
    <p:sldId id="275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8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69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97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37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8913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8144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6042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257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4600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16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93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6556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530BDD-AEA7-4E6B-8202-020506C7875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3F765B-97A3-4206-B717-28D01D2631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52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#art695&#167;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jur.com.br/2016-jun-09/desembargadora-processada-persuadir-crianca-ficar-mae?utm_source=dlvr.it&amp;utm_medium=faceboo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#art35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Bauhaus 93" panose="04030905020B02020C02" pitchFamily="82" charset="0"/>
              </a:rPr>
              <a:t>Procedimentos especiais</a:t>
            </a:r>
            <a:endParaRPr lang="pt-BR" dirty="0">
              <a:latin typeface="Bauhaus 93" panose="04030905020B02020C02" pitchFamily="82" charset="0"/>
            </a:endParaRPr>
          </a:p>
        </p:txBody>
      </p:sp>
      <p:pic>
        <p:nvPicPr>
          <p:cNvPr id="4" name="Imagem 3" descr="defensor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8128" y="0"/>
            <a:ext cx="1895872" cy="1895872"/>
          </a:xfrm>
          <a:prstGeom prst="rect">
            <a:avLst/>
          </a:prstGeom>
        </p:spPr>
      </p:pic>
      <p:sp>
        <p:nvSpPr>
          <p:cNvPr id="5" name="Título 12"/>
          <p:cNvSpPr txBox="1">
            <a:spLocks/>
          </p:cNvSpPr>
          <p:nvPr/>
        </p:nvSpPr>
        <p:spPr>
          <a:xfrm>
            <a:off x="-542800" y="-985564"/>
            <a:ext cx="9001000" cy="270892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2000" smtClean="0"/>
              <a:t>CURSO POPULAR DE FORMAÇÃO DE DEFENSORAS E </a:t>
            </a:r>
            <a:br>
              <a:rPr lang="pt-BR" sz="2000" smtClean="0"/>
            </a:br>
            <a:r>
              <a:rPr lang="pt-BR" sz="2000" smtClean="0"/>
              <a:t>DEFENSORES PÚBLICOS</a:t>
            </a:r>
            <a:endParaRPr lang="pt-BR" sz="2000" dirty="0"/>
          </a:p>
        </p:txBody>
      </p:sp>
      <p:sp>
        <p:nvSpPr>
          <p:cNvPr id="8" name="Subtítulo 7"/>
          <p:cNvSpPr txBox="1">
            <a:spLocks noGrp="1"/>
          </p:cNvSpPr>
          <p:nvPr>
            <p:ph type="subTitle" idx="1"/>
          </p:nvPr>
        </p:nvSpPr>
        <p:spPr>
          <a:xfrm>
            <a:off x="1043608" y="4221088"/>
            <a:ext cx="7772400" cy="974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 smtClean="0"/>
              <a:t>Profª</a:t>
            </a:r>
            <a:r>
              <a:rPr lang="pt-BR" i="1" dirty="0" smtClean="0"/>
              <a:t>. Me. </a:t>
            </a:r>
            <a:r>
              <a:rPr lang="pt-BR" i="1" dirty="0" err="1" smtClean="0"/>
              <a:t>Nubia</a:t>
            </a:r>
            <a:r>
              <a:rPr lang="pt-BR" i="1" dirty="0" smtClean="0"/>
              <a:t> Regina Ventura</a:t>
            </a:r>
          </a:p>
          <a:p>
            <a:r>
              <a:rPr lang="pt-BR" dirty="0" smtClean="0"/>
              <a:t>nubiaventura@gmail.com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23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ADA PELEGRINI GRINOVER? </a:t>
            </a:r>
          </a:p>
          <a:p>
            <a:pPr marL="109728" indent="0">
              <a:buNone/>
            </a:pPr>
            <a:r>
              <a:rPr lang="pt-BR" dirty="0" smtClean="0"/>
              <a:t>até </a:t>
            </a:r>
            <a:r>
              <a:rPr lang="pt-BR" dirty="0"/>
              <a:t>mesmo os meios extrajudiciais (incluindo-se, além da arbitragem, conciliação e mediação) são consideradas jurisdicionais, mesmo sem a característica de </a:t>
            </a:r>
            <a:r>
              <a:rPr lang="pt-BR" dirty="0" err="1"/>
              <a:t>substitutividade</a:t>
            </a:r>
            <a:r>
              <a:rPr lang="pt-BR" dirty="0"/>
              <a:t> das partes. </a:t>
            </a:r>
            <a:r>
              <a:rPr lang="pt-BR" i="1" dirty="0"/>
              <a:t>Se, conforme nosso pensamento, a jurisdição compreende a justiça estatal, a justiça arbitral e a justiça consensual, é evidente que fica superado o conceito clássico de jurisdição. Definida como poder, função e atividade, verifica-se que não há exercício de </a:t>
            </a:r>
            <a:r>
              <a:rPr lang="pt-BR" dirty="0"/>
              <a:t>poder</a:t>
            </a:r>
            <a:r>
              <a:rPr lang="pt-BR" i="1" dirty="0"/>
              <a:t> na justiça consensual, onde o conflito é dirimido exclusivamente pelas partes. GRINOVER, Ada Pellegrini. Ensaio sobre a </a:t>
            </a:r>
            <a:r>
              <a:rPr lang="pt-BR" i="1" dirty="0" err="1"/>
              <a:t>processualidade</a:t>
            </a:r>
            <a:r>
              <a:rPr lang="pt-BR" i="1" dirty="0"/>
              <a:t>: fundamentos para uma nova teoria geral do processo. Brasília: Gazeta Jurídica, 2016, pp. 18-19.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1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59380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Ponderações à teoria da jurisdição voluntária: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1</a:t>
            </a:r>
            <a:r>
              <a:rPr lang="pt-BR" dirty="0"/>
              <a:t>. casos de jurisdição voluntária são potencialmente </a:t>
            </a:r>
            <a:r>
              <a:rPr lang="pt-BR" u="sng" dirty="0"/>
              <a:t>conflituosos. </a:t>
            </a:r>
            <a:r>
              <a:rPr lang="pt-BR" dirty="0"/>
              <a:t>(a aceitação de certos atos sem opor resistência, em casos frequentes, não exclui as verdadeiras complexidades que podem advir dessas situações)</a:t>
            </a:r>
          </a:p>
          <a:p>
            <a:pPr marL="109728" indent="0">
              <a:buNone/>
            </a:pPr>
            <a:r>
              <a:rPr lang="pt-BR" dirty="0"/>
              <a:t>2. a única definição possível de jurisdição é baseada no seu aspecto subjetivo: é atividade exercida </a:t>
            </a:r>
            <a:r>
              <a:rPr lang="pt-BR" u="sng" dirty="0"/>
              <a:t>por juízes ou órgãos investidos dessa função.</a:t>
            </a:r>
          </a:p>
          <a:p>
            <a:pPr marL="109728" indent="0">
              <a:buNone/>
            </a:pPr>
            <a:r>
              <a:rPr lang="pt-BR" dirty="0"/>
              <a:t>3. </a:t>
            </a:r>
            <a:r>
              <a:rPr lang="pt-BR" u="sng" dirty="0" smtClean="0"/>
              <a:t>Inutilidade da divisão: </a:t>
            </a:r>
            <a:r>
              <a:rPr lang="pt-BR" dirty="0" smtClean="0"/>
              <a:t>processo </a:t>
            </a:r>
            <a:r>
              <a:rPr lang="pt-BR" dirty="0"/>
              <a:t>é categoria que pertence à teoria geral do processo. </a:t>
            </a:r>
            <a:r>
              <a:rPr lang="pt-BR" dirty="0" smtClean="0"/>
              <a:t>Mesmo </a:t>
            </a:r>
            <a:r>
              <a:rPr lang="pt-BR" dirty="0"/>
              <a:t>que seja de origem administrativa, é um processo, que deve obedecer às mesmas regras do processo civil (contraditório, formas processuais válidas,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pPr marL="109728" indent="0">
              <a:buNone/>
            </a:pPr>
            <a:r>
              <a:rPr lang="pt-BR" dirty="0"/>
              <a:t>4. o juiz tem interesse – o interesse público, da coletividade. não é um terceiro desinteressado e imparcial. </a:t>
            </a:r>
          </a:p>
          <a:p>
            <a:pPr marL="109728" indent="0">
              <a:buNone/>
            </a:pPr>
            <a:r>
              <a:rPr lang="pt-BR" dirty="0"/>
              <a:t>5. decisão nesses casos forma coisa </a:t>
            </a:r>
            <a:r>
              <a:rPr lang="pt-BR" dirty="0" smtClean="0"/>
              <a:t>julgada.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14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Doutrina </a:t>
            </a:r>
            <a:r>
              <a:rPr lang="pt-BR" dirty="0" err="1" smtClean="0"/>
              <a:t>jurisdicionalista</a:t>
            </a:r>
            <a:r>
              <a:rPr lang="pt-BR" dirty="0" smtClean="0"/>
              <a:t> (</a:t>
            </a:r>
            <a:r>
              <a:rPr lang="pt-BR" dirty="0" err="1" smtClean="0"/>
              <a:t>Dinamarco</a:t>
            </a:r>
            <a:r>
              <a:rPr lang="pt-BR" dirty="0" smtClean="0"/>
              <a:t>)</a:t>
            </a:r>
          </a:p>
          <a:p>
            <a:r>
              <a:rPr lang="pt-BR" dirty="0" smtClean="0"/>
              <a:t>Jurisdição, com diferença baseada no objeto – conflito x situação jurídica de interesse comum administrada PELO JUIZ</a:t>
            </a:r>
          </a:p>
          <a:p>
            <a:r>
              <a:rPr lang="pt-BR" dirty="0" smtClean="0"/>
              <a:t>Características gerais</a:t>
            </a:r>
          </a:p>
          <a:p>
            <a:pPr marL="109728" indent="0">
              <a:buNone/>
            </a:pPr>
            <a:endParaRPr lang="pt-BR" dirty="0" smtClean="0"/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Não há conflito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Possibilidade do juiz iniciar o processo de ofício em alguns casos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Possibilidade de julgamento por equidade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73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pt-BR" dirty="0"/>
              <a:t>Da notificação e da interpelação (</a:t>
            </a:r>
            <a:r>
              <a:rPr lang="pt-BR" dirty="0" err="1"/>
              <a:t>arts</a:t>
            </a:r>
            <a:r>
              <a:rPr lang="pt-BR" dirty="0"/>
              <a:t>. 726 a 729</a:t>
            </a:r>
            <a:r>
              <a:rPr lang="pt-BR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Da alienação judicial (art. 730</a:t>
            </a:r>
            <a:r>
              <a:rPr lang="pt-BR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Do divórcio e da separação consensuais, da extinção consensual de união estável e da alteração do regime de bens do matrimônio (</a:t>
            </a:r>
            <a:r>
              <a:rPr lang="pt-BR" dirty="0" err="1"/>
              <a:t>arts</a:t>
            </a:r>
            <a:r>
              <a:rPr lang="pt-BR" dirty="0"/>
              <a:t>. 731 a 734</a:t>
            </a:r>
            <a:r>
              <a:rPr lang="pt-BR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Dos testamentos e dos codicilos (</a:t>
            </a:r>
            <a:r>
              <a:rPr lang="pt-BR" dirty="0" err="1"/>
              <a:t>arts</a:t>
            </a:r>
            <a:r>
              <a:rPr lang="pt-BR" dirty="0"/>
              <a:t>. 735 a 737</a:t>
            </a:r>
            <a:r>
              <a:rPr lang="pt-BR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Da herança jacente (</a:t>
            </a:r>
            <a:r>
              <a:rPr lang="pt-BR" dirty="0" err="1"/>
              <a:t>arts</a:t>
            </a:r>
            <a:r>
              <a:rPr lang="pt-BR" dirty="0"/>
              <a:t>. 738 a 743</a:t>
            </a:r>
            <a:r>
              <a:rPr lang="pt-BR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Dos bens dos ausentes (</a:t>
            </a:r>
            <a:r>
              <a:rPr lang="pt-BR" dirty="0" err="1"/>
              <a:t>arts</a:t>
            </a:r>
            <a:r>
              <a:rPr lang="pt-BR" dirty="0"/>
              <a:t>. 744 e 745</a:t>
            </a:r>
            <a:r>
              <a:rPr lang="pt-BR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Das coisas vagas </a:t>
            </a:r>
            <a:r>
              <a:rPr lang="pt-BR" dirty="0" smtClean="0"/>
              <a:t>(art. 746)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Da interdição (</a:t>
            </a:r>
            <a:r>
              <a:rPr lang="pt-BR" dirty="0" err="1">
                <a:solidFill>
                  <a:srgbClr val="FF0000"/>
                </a:solidFill>
              </a:rPr>
              <a:t>arts</a:t>
            </a:r>
            <a:r>
              <a:rPr lang="pt-BR" dirty="0">
                <a:solidFill>
                  <a:srgbClr val="FF0000"/>
                </a:solidFill>
              </a:rPr>
              <a:t>. 747 a 758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Da organização e da fiscalização das fundações (</a:t>
            </a:r>
            <a:r>
              <a:rPr lang="pt-BR" dirty="0" err="1"/>
              <a:t>arts</a:t>
            </a:r>
            <a:r>
              <a:rPr lang="pt-BR" dirty="0"/>
              <a:t>. 764 e 765) 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Da ratificação dos protestos marítimos e dos processos testemunháveis formados a bordo (</a:t>
            </a:r>
            <a:r>
              <a:rPr lang="pt-BR" dirty="0" err="1"/>
              <a:t>arts</a:t>
            </a:r>
            <a:r>
              <a:rPr lang="pt-BR" dirty="0"/>
              <a:t>. 766 a 770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Procedimentos especiais de </a:t>
            </a:r>
            <a:r>
              <a:rPr lang="pt-BR" u="sng" dirty="0" smtClean="0"/>
              <a:t>jurisdição voluntária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15764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ações de locação de </a:t>
            </a:r>
            <a:r>
              <a:rPr lang="pt-BR" dirty="0" smtClean="0"/>
              <a:t>imóveis urbanos</a:t>
            </a:r>
            <a:r>
              <a:rPr lang="pt-BR" dirty="0"/>
              <a:t>”, </a:t>
            </a:r>
            <a:r>
              <a:rPr lang="pt-BR" dirty="0" smtClean="0"/>
              <a:t>Lei </a:t>
            </a:r>
            <a:r>
              <a:rPr lang="pt-BR" dirty="0"/>
              <a:t>n. </a:t>
            </a:r>
            <a:r>
              <a:rPr lang="pt-BR" dirty="0" smtClean="0"/>
              <a:t>8.245/1991: </a:t>
            </a:r>
          </a:p>
          <a:p>
            <a:r>
              <a:rPr lang="pt-BR" dirty="0" smtClean="0"/>
              <a:t>mandado </a:t>
            </a:r>
            <a:r>
              <a:rPr lang="pt-BR" dirty="0"/>
              <a:t>de segurança (Lei n. </a:t>
            </a:r>
            <a:r>
              <a:rPr lang="pt-BR" dirty="0" smtClean="0"/>
              <a:t>12.016/2009)</a:t>
            </a:r>
            <a:endParaRPr lang="pt-BR" dirty="0"/>
          </a:p>
          <a:p>
            <a:r>
              <a:rPr lang="pt-BR" dirty="0" smtClean="0"/>
              <a:t>“</a:t>
            </a:r>
            <a:r>
              <a:rPr lang="pt-BR" dirty="0"/>
              <a:t>ações coletivas”, previstas na Lei n. 7.347/1985 (Lei da Ação Civil Pública), na Lei </a:t>
            </a:r>
            <a:r>
              <a:rPr lang="pt-BR" dirty="0" smtClean="0"/>
              <a:t>n.8.078/1990 </a:t>
            </a:r>
            <a:r>
              <a:rPr lang="pt-BR" dirty="0"/>
              <a:t>(Código do Consumidor) e em diversos outros diplomas; da “ação de </a:t>
            </a:r>
            <a:r>
              <a:rPr lang="pt-BR" dirty="0" smtClean="0"/>
              <a:t>improbidade administrativa</a:t>
            </a:r>
            <a:r>
              <a:rPr lang="pt-BR" dirty="0"/>
              <a:t>” (Lei n. 8.429/1992</a:t>
            </a:r>
            <a:r>
              <a:rPr lang="pt-BR" dirty="0" smtClean="0"/>
              <a:t>)</a:t>
            </a:r>
          </a:p>
          <a:p>
            <a:r>
              <a:rPr lang="pt-BR" dirty="0" smtClean="0"/>
              <a:t>“</a:t>
            </a:r>
            <a:r>
              <a:rPr lang="pt-BR" dirty="0"/>
              <a:t>ação de </a:t>
            </a:r>
            <a:r>
              <a:rPr lang="pt-BR" dirty="0" smtClean="0"/>
              <a:t>alimentos”: Lei </a:t>
            </a:r>
            <a:r>
              <a:rPr lang="pt-BR" dirty="0"/>
              <a:t>n. </a:t>
            </a:r>
            <a:r>
              <a:rPr lang="pt-BR" dirty="0" smtClean="0"/>
              <a:t>5.478/1968.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Procedimentos especiais dispersos em legislação extravagante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42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585696"/>
          </a:xfrm>
        </p:spPr>
        <p:txBody>
          <a:bodyPr>
            <a:normAutofit fontScale="25000" lnSpcReduction="20000"/>
          </a:bodyPr>
          <a:lstStyle/>
          <a:p>
            <a:r>
              <a:rPr lang="pt-BR" sz="7200" b="1" u="sng" dirty="0" smtClean="0">
                <a:solidFill>
                  <a:schemeClr val="accent3">
                    <a:lumMod val="75000"/>
                  </a:schemeClr>
                </a:solidFill>
              </a:rPr>
              <a:t>Objeto: </a:t>
            </a:r>
          </a:p>
          <a:p>
            <a:pPr marL="109728" indent="0">
              <a:buNone/>
            </a:pPr>
            <a:r>
              <a:rPr lang="pt-BR" sz="7200" dirty="0" smtClean="0"/>
              <a:t>- Processos contenciosos de divórcio, </a:t>
            </a:r>
            <a:r>
              <a:rPr lang="pt-BR" sz="7200" dirty="0" smtClean="0">
                <a:solidFill>
                  <a:srgbClr val="FF0000"/>
                </a:solidFill>
              </a:rPr>
              <a:t>separação, </a:t>
            </a:r>
            <a:r>
              <a:rPr lang="pt-BR" sz="7200" dirty="0" smtClean="0"/>
              <a:t>reconhecimento e extinção de união estável, guarda, visitação.</a:t>
            </a:r>
          </a:p>
          <a:p>
            <a:pPr marL="109728" indent="0">
              <a:buNone/>
            </a:pPr>
            <a:r>
              <a:rPr lang="pt-BR" sz="7200" b="1" dirty="0" err="1" smtClean="0"/>
              <a:t>Obs</a:t>
            </a:r>
            <a:r>
              <a:rPr lang="pt-BR" sz="7200" b="1" dirty="0" smtClean="0"/>
              <a:t>&gt;(</a:t>
            </a:r>
            <a:r>
              <a:rPr lang="pt-BR" sz="7200" dirty="0" smtClean="0"/>
              <a:t>não entram ações do ECA – tutela, adoção, destituição de poder familiar e guarda estatutária; dos alimentos e de curatela -jurisdição voluntária)</a:t>
            </a:r>
          </a:p>
          <a:p>
            <a:pPr marL="109728" indent="0">
              <a:buNone/>
            </a:pPr>
            <a:r>
              <a:rPr lang="pt-BR" sz="7200" dirty="0" smtClean="0"/>
              <a:t>-art. 693 </a:t>
            </a:r>
          </a:p>
          <a:p>
            <a:pPr marL="109728" indent="0">
              <a:buNone/>
            </a:pPr>
            <a:r>
              <a:rPr lang="pt-BR" sz="7200" dirty="0" smtClean="0"/>
              <a:t>Caput </a:t>
            </a:r>
            <a:r>
              <a:rPr lang="pt-BR" sz="7200" dirty="0"/>
              <a:t>– rol exemplificativo</a:t>
            </a:r>
          </a:p>
          <a:p>
            <a:pPr marL="109728" indent="0">
              <a:buNone/>
            </a:pPr>
            <a:r>
              <a:rPr lang="pt-BR" sz="7200" dirty="0"/>
              <a:t>Parágrafo – rol </a:t>
            </a:r>
            <a:r>
              <a:rPr lang="pt-BR" sz="7200" dirty="0" smtClean="0"/>
              <a:t>taxativo</a:t>
            </a:r>
          </a:p>
          <a:p>
            <a:pPr marL="109728" indent="0">
              <a:buNone/>
            </a:pPr>
            <a:r>
              <a:rPr lang="pt-BR" sz="7200" dirty="0" smtClean="0"/>
              <a:t>(FPPC )</a:t>
            </a:r>
            <a:endParaRPr lang="pt-BR" sz="7200" dirty="0"/>
          </a:p>
          <a:p>
            <a:pPr marL="109728" indent="0">
              <a:buNone/>
            </a:pPr>
            <a:r>
              <a:rPr lang="pt-BR" sz="7200" i="1" dirty="0" smtClean="0"/>
              <a:t>-Separação ainda subsiste? </a:t>
            </a:r>
            <a:r>
              <a:rPr lang="pt-BR" sz="7200" dirty="0" smtClean="0"/>
              <a:t>EC 66/2010 (art. 226, par. 6, CF)</a:t>
            </a:r>
          </a:p>
          <a:p>
            <a:pPr marL="109728" indent="0">
              <a:buNone/>
            </a:pPr>
            <a:endParaRPr lang="pt-BR" sz="7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sz="7200" b="1" u="sng" dirty="0" smtClean="0">
                <a:solidFill>
                  <a:schemeClr val="accent3">
                    <a:lumMod val="75000"/>
                  </a:schemeClr>
                </a:solidFill>
              </a:rPr>
              <a:t>Por quê ser um procedimento especial? Peculiaridades:</a:t>
            </a:r>
          </a:p>
          <a:p>
            <a:endParaRPr lang="pt-BR" sz="7200" dirty="0" smtClean="0"/>
          </a:p>
          <a:p>
            <a:pPr>
              <a:buFont typeface="Wingdings" pitchFamily="2" charset="2"/>
              <a:buChar char="Ø"/>
            </a:pPr>
            <a:r>
              <a:rPr lang="pt-BR" sz="7200" dirty="0" smtClean="0"/>
              <a:t>audiência de mediação e conciliação obrigatória.</a:t>
            </a:r>
          </a:p>
          <a:p>
            <a:pPr>
              <a:buFont typeface="Wingdings" pitchFamily="2" charset="2"/>
              <a:buChar char="Ø"/>
            </a:pPr>
            <a:r>
              <a:rPr lang="pt-BR" sz="7200" dirty="0" smtClean="0"/>
              <a:t>Citação sem a petição inicial. Art. 695, § </a:t>
            </a:r>
            <a:r>
              <a:rPr lang="pt-BR" sz="7200" dirty="0"/>
              <a:t>1</a:t>
            </a:r>
            <a:r>
              <a:rPr lang="pt-BR" sz="7200" u="sng" baseline="30000" dirty="0"/>
              <a:t>o </a:t>
            </a:r>
            <a:r>
              <a:rPr lang="pt-BR" sz="7200" u="sng" baseline="30000" dirty="0" smtClean="0"/>
              <a:t>.</a:t>
            </a:r>
            <a:r>
              <a:rPr lang="pt-BR" sz="7200" dirty="0" smtClean="0"/>
              <a:t>(</a:t>
            </a:r>
            <a:r>
              <a:rPr lang="pt-BR" sz="7200" dirty="0" err="1" smtClean="0"/>
              <a:t>obs</a:t>
            </a:r>
            <a:r>
              <a:rPr lang="pt-BR" sz="7200" dirty="0" smtClean="0"/>
              <a:t>: acesso aos autos é livre. Não é petição sigilosa). </a:t>
            </a:r>
          </a:p>
          <a:p>
            <a:pPr marL="109728" indent="0">
              <a:buNone/>
            </a:pPr>
            <a:r>
              <a:rPr lang="pt-BR" sz="7200" dirty="0" smtClean="0"/>
              <a:t>“</a:t>
            </a:r>
            <a:r>
              <a:rPr lang="pt-BR" sz="7200" i="1" dirty="0" smtClean="0"/>
              <a:t>O </a:t>
            </a:r>
            <a:r>
              <a:rPr lang="pt-BR" sz="7200" i="1" dirty="0"/>
              <a:t>mandado de citação conterá apenas os dados necessários à audiência e deverá estar desacompanhado de cópia da petição inicial, assegurado ao réu o direito de examinar seu conteúdo a qualquer </a:t>
            </a:r>
            <a:r>
              <a:rPr lang="pt-BR" sz="7200" i="1" dirty="0" smtClean="0"/>
              <a:t>tempo”</a:t>
            </a:r>
          </a:p>
          <a:p>
            <a:pPr marL="109728" indent="0">
              <a:buNone/>
            </a:pPr>
            <a:endParaRPr lang="pt-BR" i="1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pt-BR" dirty="0" smtClean="0"/>
              <a:t>AÇÕES DE FAMÍLIA (ART. 693)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93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3251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000" b="1" u="sng" dirty="0" smtClean="0">
                <a:solidFill>
                  <a:srgbClr val="7030A0"/>
                </a:solidFill>
              </a:rPr>
              <a:t>CITAÇÃO</a:t>
            </a:r>
            <a:r>
              <a:rPr lang="pt-BR" sz="2000" b="1" u="sng" dirty="0" smtClean="0"/>
              <a:t>: </a:t>
            </a:r>
            <a:r>
              <a:rPr lang="pt-BR" sz="2000" dirty="0" smtClean="0"/>
              <a:t>Em ações de família, apesar de ser uma ação de estado, permite-se citação postal. (</a:t>
            </a:r>
            <a:r>
              <a:rPr lang="pt-BR" sz="2000" dirty="0" err="1" smtClean="0"/>
              <a:t>Diddier</a:t>
            </a:r>
            <a:r>
              <a:rPr lang="pt-BR" sz="2000" dirty="0" smtClean="0"/>
              <a:t>)</a:t>
            </a:r>
          </a:p>
          <a:p>
            <a:pPr marL="109728" indent="0">
              <a:buNone/>
            </a:pPr>
            <a:r>
              <a:rPr lang="pt-BR" sz="2000" dirty="0" smtClean="0"/>
              <a:t>Interpretação mais afeita: pode ser postal, desde que não seja ação de estado (nem todas as ações de família são ações de estado) e citado incapaz.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endParaRPr lang="pt-BR" sz="2000" dirty="0" smtClean="0"/>
          </a:p>
          <a:p>
            <a:pPr marL="109728" indent="0">
              <a:buNone/>
            </a:pPr>
            <a:endParaRPr lang="pt-BR" sz="2000" dirty="0" smtClean="0"/>
          </a:p>
          <a:p>
            <a:pPr marL="109728" indent="0">
              <a:buNone/>
            </a:pPr>
            <a:r>
              <a:rPr lang="pt-BR" sz="1800" i="1" dirty="0" smtClean="0"/>
              <a:t>Art</a:t>
            </a:r>
            <a:r>
              <a:rPr lang="pt-BR" sz="1800" i="1" dirty="0"/>
              <a:t>. 247.  A citação será feita pelo correio para qualquer comarca do país, exceto:</a:t>
            </a:r>
          </a:p>
          <a:p>
            <a:pPr marL="109728" indent="0">
              <a:buNone/>
            </a:pPr>
            <a:r>
              <a:rPr lang="pt-BR" sz="1800" i="1" dirty="0">
                <a:solidFill>
                  <a:srgbClr val="FF0000"/>
                </a:solidFill>
              </a:rPr>
              <a:t>I - nas ações de estado, observado o disposto no </a:t>
            </a:r>
            <a:r>
              <a:rPr lang="pt-BR" sz="1800" i="1" dirty="0">
                <a:solidFill>
                  <a:srgbClr val="FF0000"/>
                </a:solidFill>
                <a:hlinkClick r:id="rId2"/>
              </a:rPr>
              <a:t>art. 695, § 3</a:t>
            </a:r>
            <a:r>
              <a:rPr lang="pt-BR" sz="1800" i="1" u="sng" baseline="30000" dirty="0">
                <a:solidFill>
                  <a:srgbClr val="FF0000"/>
                </a:solidFill>
                <a:hlinkClick r:id="rId2"/>
              </a:rPr>
              <a:t>o</a:t>
            </a:r>
            <a:r>
              <a:rPr lang="pt-BR" sz="1800" i="1" dirty="0">
                <a:solidFill>
                  <a:srgbClr val="FF0000"/>
                </a:solidFill>
              </a:rPr>
              <a:t>;</a:t>
            </a:r>
          </a:p>
          <a:p>
            <a:pPr marL="109728" indent="0">
              <a:buNone/>
            </a:pPr>
            <a:r>
              <a:rPr lang="pt-BR" sz="1800" i="1" dirty="0"/>
              <a:t>II - quando o citando for incapaz;</a:t>
            </a:r>
          </a:p>
          <a:p>
            <a:pPr marL="109728" indent="0">
              <a:buNone/>
            </a:pPr>
            <a:r>
              <a:rPr lang="pt-BR" sz="1800" i="1" dirty="0"/>
              <a:t>III - quando o citando for pessoa de direito público;</a:t>
            </a:r>
          </a:p>
          <a:p>
            <a:pPr marL="109728" indent="0">
              <a:buNone/>
            </a:pPr>
            <a:r>
              <a:rPr lang="pt-BR" sz="1800" i="1" dirty="0"/>
              <a:t>IV - quando o citando residir em local não atendido pela entrega domiciliar de correspondência;</a:t>
            </a:r>
          </a:p>
          <a:p>
            <a:pPr marL="109728" indent="0">
              <a:buNone/>
            </a:pPr>
            <a:r>
              <a:rPr lang="pt-BR" sz="1800" i="1" dirty="0"/>
              <a:t>V - quando o autor, justificadamente, a requerer de outra </a:t>
            </a:r>
            <a:r>
              <a:rPr lang="pt-BR" sz="1800" i="1" dirty="0" smtClean="0"/>
              <a:t>forma</a:t>
            </a:r>
          </a:p>
          <a:p>
            <a:pPr marL="109728" indent="0">
              <a:buNone/>
            </a:pPr>
            <a:endParaRPr lang="pt-BR" sz="20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7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Nuvem 3"/>
          <p:cNvSpPr/>
          <p:nvPr/>
        </p:nvSpPr>
        <p:spPr>
          <a:xfrm>
            <a:off x="467544" y="1124744"/>
            <a:ext cx="2592288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</a:t>
            </a:r>
            <a:r>
              <a:rPr lang="pt-BR" b="1" dirty="0" smtClean="0"/>
              <a:t>mportante</a:t>
            </a:r>
            <a:endParaRPr lang="pt-BR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67544" y="2348880"/>
            <a:ext cx="8064896" cy="37444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pt-BR" sz="4000" b="1" dirty="0">
                <a:solidFill>
                  <a:schemeClr val="accent3">
                    <a:lumMod val="75000"/>
                  </a:schemeClr>
                </a:solidFill>
              </a:rPr>
              <a:t>Acordos parciais </a:t>
            </a:r>
            <a:endParaRPr lang="pt-BR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sz="4000" b="1" dirty="0" smtClean="0">
                <a:solidFill>
                  <a:schemeClr val="accent3">
                    <a:lumMod val="75000"/>
                  </a:schemeClr>
                </a:solidFill>
              </a:rPr>
              <a:t>				+</a:t>
            </a:r>
          </a:p>
          <a:p>
            <a:r>
              <a:rPr lang="pt-BR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sz="4000" b="1" dirty="0">
                <a:solidFill>
                  <a:schemeClr val="accent3">
                    <a:lumMod val="75000"/>
                  </a:schemeClr>
                </a:solidFill>
              </a:rPr>
              <a:t>medidas </a:t>
            </a:r>
            <a:r>
              <a:rPr lang="pt-BR" sz="4000" b="1" dirty="0" smtClean="0">
                <a:solidFill>
                  <a:schemeClr val="accent3">
                    <a:lumMod val="75000"/>
                  </a:schemeClr>
                </a:solidFill>
              </a:rPr>
              <a:t>jurisdicionais</a:t>
            </a:r>
          </a:p>
          <a:p>
            <a:pPr>
              <a:buFont typeface="Wingdings" pitchFamily="2" charset="2"/>
              <a:buChar char="Ø"/>
            </a:pPr>
            <a:endParaRPr lang="pt-BR" sz="40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sz="4000" b="1" dirty="0" smtClean="0">
                <a:solidFill>
                  <a:schemeClr val="accent3">
                    <a:lumMod val="75000"/>
                  </a:schemeClr>
                </a:solidFill>
              </a:rPr>
              <a:t>		 </a:t>
            </a:r>
            <a:r>
              <a:rPr lang="pt-BR" sz="4000" b="1" i="1" dirty="0">
                <a:solidFill>
                  <a:schemeClr val="accent3">
                    <a:lumMod val="75000"/>
                  </a:schemeClr>
                </a:solidFill>
              </a:rPr>
              <a:t>art. 696 CPC</a:t>
            </a:r>
          </a:p>
        </p:txBody>
      </p:sp>
    </p:spTree>
    <p:extLst>
      <p:ext uri="{BB962C8B-B14F-4D97-AF65-F5344CB8AC3E}">
        <p14:creationId xmlns:p14="http://schemas.microsoft.com/office/powerpoint/2010/main" val="1679039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Art. 698 – RG&gt; Estado não deve interferir</a:t>
            </a:r>
            <a:r>
              <a:rPr lang="pt-BR" dirty="0"/>
              <a:t> </a:t>
            </a:r>
          </a:p>
          <a:p>
            <a:pPr marL="109728" indent="0">
              <a:buNone/>
            </a:pPr>
            <a:r>
              <a:rPr lang="pt-BR" dirty="0"/>
              <a:t>Possibilidade: MP -  interesse de incapaz</a:t>
            </a:r>
          </a:p>
          <a:p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Acompanhamento do juiz:</a:t>
            </a:r>
          </a:p>
          <a:p>
            <a:pPr>
              <a:buFontTx/>
              <a:buChar char="-"/>
            </a:pPr>
            <a:r>
              <a:rPr lang="pt-BR" dirty="0"/>
              <a:t>Por profissionais de outras áreas do conhecimento – mediação e conciliação </a:t>
            </a:r>
            <a:r>
              <a:rPr lang="pt-BR" dirty="0">
                <a:hlinkClick r:id="rId2" action="ppaction://hlinksldjump"/>
              </a:rPr>
              <a:t>(art. 694</a:t>
            </a:r>
            <a:r>
              <a:rPr lang="pt-BR" dirty="0"/>
              <a:t>, caput)</a:t>
            </a:r>
          </a:p>
          <a:p>
            <a:pPr>
              <a:buFontTx/>
              <a:buChar char="-"/>
            </a:pPr>
            <a:r>
              <a:rPr lang="pt-BR" dirty="0"/>
              <a:t>Especialistas – </a:t>
            </a:r>
            <a:r>
              <a:rPr lang="pt-BR" dirty="0" smtClean="0"/>
              <a:t>oitiva de incapaz em caso de abuso </a:t>
            </a:r>
            <a:r>
              <a:rPr lang="pt-BR" dirty="0"/>
              <a:t>ou alienação parental </a:t>
            </a:r>
            <a:r>
              <a:rPr lang="pt-BR" dirty="0">
                <a:hlinkClick r:id="rId3" action="ppaction://hlinksldjump"/>
              </a:rPr>
              <a:t>art. 699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70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Menino </a:t>
            </a:r>
            <a:r>
              <a:rPr lang="pt-BR" b="1" dirty="0"/>
              <a:t>—</a:t>
            </a:r>
            <a:r>
              <a:rPr lang="pt-BR" i="1" dirty="0"/>
              <a:t> Eu não quero vir.</a:t>
            </a:r>
            <a:endParaRPr lang="pt-BR" dirty="0"/>
          </a:p>
          <a:p>
            <a:r>
              <a:rPr lang="pt-BR" b="1" dirty="0"/>
              <a:t>Desembargadora —</a:t>
            </a:r>
            <a:r>
              <a:rPr lang="pt-BR" i="1" dirty="0"/>
              <a:t> Pois é, mas acontece o seguinte: você não tem querer.</a:t>
            </a:r>
            <a:endParaRPr lang="pt-BR" dirty="0"/>
          </a:p>
          <a:p>
            <a:r>
              <a:rPr lang="pt-BR" b="1" dirty="0"/>
              <a:t>Menino —</a:t>
            </a:r>
            <a:r>
              <a:rPr lang="pt-BR" i="1" dirty="0"/>
              <a:t> Como assim?</a:t>
            </a:r>
            <a:endParaRPr lang="pt-BR" dirty="0"/>
          </a:p>
          <a:p>
            <a:r>
              <a:rPr lang="pt-BR" b="1" dirty="0"/>
              <a:t>Desembargadora —</a:t>
            </a:r>
            <a:r>
              <a:rPr lang="pt-BR" i="1" dirty="0"/>
              <a:t> É. Quem tem querer é a sua mãe, que não pode ficar sem ver você. Você não tem saudade dela?</a:t>
            </a:r>
            <a:endParaRPr lang="pt-BR" dirty="0"/>
          </a:p>
          <a:p>
            <a:r>
              <a:rPr lang="pt-BR" b="1" dirty="0"/>
              <a:t>Menino —</a:t>
            </a:r>
            <a:r>
              <a:rPr lang="pt-BR" i="1" dirty="0"/>
              <a:t> Eu gostaria muito que ela fosse para São Paulo. Paciência, eu não vou vir pro Rio.</a:t>
            </a:r>
            <a:endParaRPr lang="pt-BR" dirty="0"/>
          </a:p>
          <a:p>
            <a:r>
              <a:rPr lang="pt-BR" b="1" dirty="0"/>
              <a:t>Desembargadora —</a:t>
            </a:r>
            <a:r>
              <a:rPr lang="pt-BR" i="1" dirty="0"/>
              <a:t> Não vai vir? Seu pai vai levar uma multa terrível. Duvido que ele não te traga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6800"/>
          </a:xfrm>
        </p:spPr>
        <p:txBody>
          <a:bodyPr>
            <a:noAutofit/>
          </a:bodyPr>
          <a:lstStyle/>
          <a:p>
            <a:r>
              <a:rPr lang="pt-BR" sz="2800" dirty="0" smtClean="0">
                <a:hlinkClick r:id="rId2" action="ppaction://hlinksldjump"/>
              </a:rPr>
              <a:t>Desembargadora é processada por persuadir criança a ficar com mãe </a:t>
            </a:r>
            <a:br>
              <a:rPr lang="pt-BR" sz="2800" dirty="0" smtClean="0">
                <a:hlinkClick r:id="rId2" action="ppaction://hlinksldjump"/>
              </a:rPr>
            </a:br>
            <a:r>
              <a:rPr lang="pt-BR" sz="2800" dirty="0" smtClean="0">
                <a:hlinkClick r:id="rId2" action="ppaction://hlinksldjump"/>
              </a:rPr>
              <a:t>data: 9 de junho de 2016, 7h08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35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 </a:t>
            </a:r>
            <a:r>
              <a:rPr lang="pt-BR" sz="1600" dirty="0"/>
              <a:t>ação de consignação em pagamento (</a:t>
            </a:r>
            <a:r>
              <a:rPr lang="pt-BR" sz="1600" dirty="0" err="1"/>
              <a:t>arts</a:t>
            </a:r>
            <a:r>
              <a:rPr lang="pt-BR" sz="1600" dirty="0"/>
              <a:t>. 539 a 549) </a:t>
            </a:r>
            <a:endParaRPr lang="pt-BR" sz="1600" dirty="0" smtClean="0"/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 </a:t>
            </a:r>
            <a:r>
              <a:rPr lang="pt-BR" sz="1600" dirty="0"/>
              <a:t>ação de exigir contas (</a:t>
            </a:r>
            <a:r>
              <a:rPr lang="pt-BR" sz="1600" dirty="0" err="1"/>
              <a:t>arts</a:t>
            </a:r>
            <a:r>
              <a:rPr lang="pt-BR" sz="1600" dirty="0"/>
              <a:t>. 550 a </a:t>
            </a:r>
            <a:r>
              <a:rPr lang="pt-BR" sz="1600" dirty="0" smtClean="0"/>
              <a:t>553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Das </a:t>
            </a:r>
            <a:r>
              <a:rPr lang="pt-BR" sz="1600" dirty="0"/>
              <a:t>ações possessórias (</a:t>
            </a:r>
            <a:r>
              <a:rPr lang="pt-BR" sz="1600" dirty="0" err="1"/>
              <a:t>arts</a:t>
            </a:r>
            <a:r>
              <a:rPr lang="pt-BR" sz="1600" dirty="0"/>
              <a:t>. 554 a 568) </a:t>
            </a:r>
            <a:endParaRPr lang="pt-BR" sz="1600" dirty="0" smtClean="0"/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 </a:t>
            </a:r>
            <a:r>
              <a:rPr lang="pt-BR" sz="1600" dirty="0"/>
              <a:t>ação de divisão e da demarcação de terras particulares (</a:t>
            </a:r>
            <a:r>
              <a:rPr lang="pt-BR" sz="1600" dirty="0" err="1"/>
              <a:t>arts</a:t>
            </a:r>
            <a:r>
              <a:rPr lang="pt-BR" sz="1600" dirty="0"/>
              <a:t>. 569 a 598</a:t>
            </a:r>
            <a:r>
              <a:rPr lang="pt-BR" sz="1600" dirty="0" smtClean="0"/>
              <a:t>)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 </a:t>
            </a:r>
            <a:r>
              <a:rPr lang="pt-BR" sz="1600" dirty="0"/>
              <a:t>ação de dissolução parcial de sociedade (</a:t>
            </a:r>
            <a:r>
              <a:rPr lang="pt-BR" sz="1600" dirty="0" err="1"/>
              <a:t>arts</a:t>
            </a:r>
            <a:r>
              <a:rPr lang="pt-BR" sz="1600" dirty="0"/>
              <a:t>. 599 a 609) </a:t>
            </a:r>
            <a:endParaRPr lang="pt-BR" sz="1600" dirty="0" smtClean="0"/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Do </a:t>
            </a:r>
            <a:r>
              <a:rPr lang="pt-BR" sz="1600" dirty="0"/>
              <a:t>inventário e da partilha (</a:t>
            </a:r>
            <a:r>
              <a:rPr lang="pt-BR" sz="1600" dirty="0" err="1"/>
              <a:t>arts</a:t>
            </a:r>
            <a:r>
              <a:rPr lang="pt-BR" sz="1600" dirty="0"/>
              <a:t>. 610 a 673) </a:t>
            </a:r>
            <a:endParaRPr lang="pt-BR" sz="1600" dirty="0" smtClean="0"/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Dos </a:t>
            </a:r>
            <a:r>
              <a:rPr lang="pt-BR" sz="1600" dirty="0"/>
              <a:t>embargos de terceiro (</a:t>
            </a:r>
            <a:r>
              <a:rPr lang="pt-BR" sz="1600" dirty="0" err="1"/>
              <a:t>arts</a:t>
            </a:r>
            <a:r>
              <a:rPr lang="pt-BR" sz="1600" dirty="0"/>
              <a:t>. 674 a </a:t>
            </a:r>
            <a:r>
              <a:rPr lang="pt-BR" sz="1600" dirty="0" smtClean="0"/>
              <a:t>682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 </a:t>
            </a:r>
            <a:r>
              <a:rPr lang="pt-BR" sz="1600" dirty="0"/>
              <a:t>oposição (</a:t>
            </a:r>
            <a:r>
              <a:rPr lang="pt-BR" sz="1600" dirty="0" err="1"/>
              <a:t>arts</a:t>
            </a:r>
            <a:r>
              <a:rPr lang="pt-BR" sz="1600" dirty="0"/>
              <a:t>. 682 a </a:t>
            </a:r>
            <a:r>
              <a:rPr lang="pt-BR" sz="1600" dirty="0" smtClean="0"/>
              <a:t>686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 </a:t>
            </a:r>
            <a:r>
              <a:rPr lang="pt-BR" sz="1600" dirty="0"/>
              <a:t>habilitação (</a:t>
            </a:r>
            <a:r>
              <a:rPr lang="pt-BR" sz="1600" dirty="0" err="1"/>
              <a:t>arts</a:t>
            </a:r>
            <a:r>
              <a:rPr lang="pt-BR" sz="1600" dirty="0"/>
              <a:t>. 687 a </a:t>
            </a:r>
            <a:r>
              <a:rPr lang="pt-BR" sz="1600" dirty="0" smtClean="0"/>
              <a:t>692)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Das </a:t>
            </a:r>
            <a:r>
              <a:rPr lang="pt-BR" sz="1600" dirty="0"/>
              <a:t>ações de família (</a:t>
            </a:r>
            <a:r>
              <a:rPr lang="pt-BR" sz="1600" dirty="0" err="1"/>
              <a:t>arts</a:t>
            </a:r>
            <a:r>
              <a:rPr lang="pt-BR" sz="1600" dirty="0"/>
              <a:t>. 693 a 699) 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 </a:t>
            </a:r>
            <a:r>
              <a:rPr lang="pt-BR" sz="1600" dirty="0"/>
              <a:t>ação monitória (</a:t>
            </a:r>
            <a:r>
              <a:rPr lang="pt-BR" sz="1600" dirty="0" err="1"/>
              <a:t>arts</a:t>
            </a:r>
            <a:r>
              <a:rPr lang="pt-BR" sz="1600" dirty="0"/>
              <a:t>. 700 a 702</a:t>
            </a:r>
            <a:r>
              <a:rPr lang="pt-BR" sz="1600" dirty="0" smtClean="0"/>
              <a:t>) 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 </a:t>
            </a:r>
            <a:r>
              <a:rPr lang="pt-BR" sz="1600" dirty="0"/>
              <a:t>homologação do penhor legal (</a:t>
            </a:r>
            <a:r>
              <a:rPr lang="pt-BR" sz="1600" dirty="0" err="1"/>
              <a:t>arts</a:t>
            </a:r>
            <a:r>
              <a:rPr lang="pt-BR" sz="1600" dirty="0"/>
              <a:t>. 703 a 706) </a:t>
            </a:r>
            <a:endParaRPr lang="pt-BR" sz="1600" dirty="0" smtClean="0"/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Da </a:t>
            </a:r>
            <a:r>
              <a:rPr lang="pt-BR" sz="1600" dirty="0"/>
              <a:t>regulação de avaria grossa (</a:t>
            </a:r>
            <a:r>
              <a:rPr lang="pt-BR" sz="1600" dirty="0" err="1"/>
              <a:t>arts</a:t>
            </a:r>
            <a:r>
              <a:rPr lang="pt-BR" sz="1600" dirty="0"/>
              <a:t>. 707 a 711</a:t>
            </a:r>
            <a:r>
              <a:rPr lang="pt-BR" sz="1600" dirty="0" smtClean="0"/>
              <a:t>)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 </a:t>
            </a:r>
            <a:r>
              <a:rPr lang="pt-BR" sz="1600" dirty="0"/>
              <a:t>Da restauração de autos (</a:t>
            </a:r>
            <a:r>
              <a:rPr lang="pt-BR" sz="1600" dirty="0" err="1"/>
              <a:t>arts</a:t>
            </a:r>
            <a:r>
              <a:rPr lang="pt-BR" sz="1600" dirty="0"/>
              <a:t>. 712 a 718</a:t>
            </a:r>
            <a:r>
              <a:rPr lang="pt-BR" sz="1600" dirty="0" smtClean="0"/>
              <a:t>)</a:t>
            </a:r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Procedimentos especiais de </a:t>
            </a:r>
            <a:r>
              <a:rPr lang="pt-BR" u="sng" dirty="0" smtClean="0"/>
              <a:t>jurisdição contenciosa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36173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233768"/>
          </a:xfrm>
        </p:spPr>
        <p:txBody>
          <a:bodyPr>
            <a:normAutofit fontScale="55000" lnSpcReduction="20000"/>
          </a:bodyPr>
          <a:lstStyle/>
          <a:p>
            <a:r>
              <a:rPr lang="pt-BR" b="1" dirty="0"/>
              <a:t>Servidora —</a:t>
            </a:r>
            <a:r>
              <a:rPr lang="pt-BR" dirty="0"/>
              <a:t> </a:t>
            </a:r>
            <a:r>
              <a:rPr lang="pt-BR" i="1" dirty="0"/>
              <a:t>Vamos tentar chegar num acordo.</a:t>
            </a:r>
            <a:endParaRPr lang="pt-BR" dirty="0"/>
          </a:p>
          <a:p>
            <a:r>
              <a:rPr lang="pt-BR" b="1" dirty="0"/>
              <a:t>Desembargadora —</a:t>
            </a:r>
            <a:r>
              <a:rPr lang="pt-BR" i="1" dirty="0"/>
              <a:t> Você não tem querer. Não tem, </a:t>
            </a:r>
            <a:r>
              <a:rPr lang="pt-BR" i="1" dirty="0" err="1"/>
              <a:t>não.Você</a:t>
            </a:r>
            <a:r>
              <a:rPr lang="pt-BR" i="1" dirty="0"/>
              <a:t> não está entendendo o alcance do negócio. Você não tem querer. Você tem que fazer aquilo que o juiz decidiu. E o juiz decidiu...</a:t>
            </a:r>
            <a:endParaRPr lang="pt-BR" dirty="0"/>
          </a:p>
          <a:p>
            <a:r>
              <a:rPr lang="pt-BR" b="1" dirty="0"/>
              <a:t>Menino</a:t>
            </a:r>
            <a:r>
              <a:rPr lang="pt-BR" i="1" dirty="0"/>
              <a:t> — Ah, então se o juiz decidir uma coisa ruim para mim, eu tenho que...</a:t>
            </a:r>
            <a:endParaRPr lang="pt-BR" dirty="0"/>
          </a:p>
          <a:p>
            <a:r>
              <a:rPr lang="pt-BR" b="1" dirty="0"/>
              <a:t>Servidora</a:t>
            </a:r>
            <a:r>
              <a:rPr lang="pt-BR" i="1" dirty="0"/>
              <a:t> – É ruim sob que ótica?</a:t>
            </a:r>
            <a:endParaRPr lang="pt-BR" dirty="0"/>
          </a:p>
          <a:p>
            <a:r>
              <a:rPr lang="pt-BR" b="1" dirty="0"/>
              <a:t>Desembargadora</a:t>
            </a:r>
            <a:r>
              <a:rPr lang="pt-BR" dirty="0"/>
              <a:t> </a:t>
            </a:r>
            <a:r>
              <a:rPr lang="pt-BR" i="1" dirty="0"/>
              <a:t>— Mas o juiz responderá por isso, entendeu?</a:t>
            </a:r>
            <a:endParaRPr lang="pt-BR" dirty="0"/>
          </a:p>
          <a:p>
            <a:r>
              <a:rPr lang="pt-BR" b="1" dirty="0"/>
              <a:t>Menino —</a:t>
            </a:r>
            <a:r>
              <a:rPr lang="pt-BR" dirty="0"/>
              <a:t> </a:t>
            </a:r>
            <a:r>
              <a:rPr lang="pt-BR" i="1" dirty="0"/>
              <a:t>Eu não vou vir porque é ruim para mim. Eu não quero vir.</a:t>
            </a:r>
            <a:endParaRPr lang="pt-BR" dirty="0"/>
          </a:p>
          <a:p>
            <a:r>
              <a:rPr lang="pt-BR" b="1" dirty="0"/>
              <a:t>Servidora</a:t>
            </a:r>
            <a:r>
              <a:rPr lang="pt-BR" dirty="0"/>
              <a:t> </a:t>
            </a:r>
            <a:r>
              <a:rPr lang="pt-BR" i="1" dirty="0"/>
              <a:t>— Porque você não quer vir?</a:t>
            </a:r>
            <a:endParaRPr lang="pt-BR" dirty="0"/>
          </a:p>
          <a:p>
            <a:r>
              <a:rPr lang="pt-BR" b="1" dirty="0"/>
              <a:t>Desembargadora</a:t>
            </a:r>
            <a:r>
              <a:rPr lang="pt-BR" dirty="0"/>
              <a:t> </a:t>
            </a:r>
            <a:r>
              <a:rPr lang="pt-BR" i="1" dirty="0"/>
              <a:t>— Ah, mas você vai ter que vir.</a:t>
            </a:r>
            <a:endParaRPr lang="pt-BR" dirty="0"/>
          </a:p>
          <a:p>
            <a:r>
              <a:rPr lang="pt-BR" b="1" dirty="0"/>
              <a:t>Menino</a:t>
            </a:r>
            <a:r>
              <a:rPr lang="pt-BR" i="1" dirty="0"/>
              <a:t> — Porque a família da minha mãe...</a:t>
            </a:r>
            <a:endParaRPr lang="pt-BR" dirty="0"/>
          </a:p>
          <a:p>
            <a:r>
              <a:rPr lang="pt-BR" b="1" dirty="0"/>
              <a:t>Servidora</a:t>
            </a:r>
            <a:r>
              <a:rPr lang="pt-BR" dirty="0"/>
              <a:t> </a:t>
            </a:r>
            <a:r>
              <a:rPr lang="pt-BR" i="1" dirty="0"/>
              <a:t>— Que é a sua família também, né...</a:t>
            </a:r>
            <a:endParaRPr lang="pt-BR" dirty="0"/>
          </a:p>
          <a:p>
            <a:r>
              <a:rPr lang="pt-BR" b="1" dirty="0"/>
              <a:t>Desembargadora</a:t>
            </a:r>
            <a:r>
              <a:rPr lang="pt-BR" dirty="0"/>
              <a:t> </a:t>
            </a:r>
            <a:r>
              <a:rPr lang="pt-BR" i="1" dirty="0"/>
              <a:t>— É sua família. Ele sempre viveu junto dessa família, até o ano passado, quando o pai dele levou ele para São Paulo e reteve ele lá.</a:t>
            </a:r>
            <a:endParaRPr lang="pt-BR" dirty="0"/>
          </a:p>
          <a:p>
            <a:r>
              <a:rPr lang="pt-BR" b="1" dirty="0"/>
              <a:t>Menino</a:t>
            </a:r>
            <a:r>
              <a:rPr lang="pt-BR" i="1" dirty="0"/>
              <a:t> — Não, não me reteve. Eu que pedi.</a:t>
            </a:r>
            <a:endParaRPr lang="pt-BR" dirty="0"/>
          </a:p>
          <a:p>
            <a:r>
              <a:rPr lang="pt-BR" b="1" dirty="0"/>
              <a:t>Desembargadora</a:t>
            </a:r>
            <a:r>
              <a:rPr lang="pt-BR" dirty="0"/>
              <a:t> </a:t>
            </a:r>
            <a:r>
              <a:rPr lang="pt-BR" i="1" dirty="0"/>
              <a:t>— Reteve sim.                          </a:t>
            </a:r>
            <a:endParaRPr lang="pt-BR" dirty="0"/>
          </a:p>
          <a:p>
            <a:r>
              <a:rPr lang="pt-BR" b="1" dirty="0"/>
              <a:t>Menino</a:t>
            </a:r>
            <a:r>
              <a:rPr lang="pt-BR" dirty="0"/>
              <a:t> </a:t>
            </a:r>
            <a:r>
              <a:rPr lang="pt-BR" i="1" dirty="0"/>
              <a:t>— Não me reteve.</a:t>
            </a:r>
            <a:endParaRPr lang="pt-BR" dirty="0"/>
          </a:p>
          <a:p>
            <a:r>
              <a:rPr lang="pt-BR" b="1" dirty="0"/>
              <a:t>Desembargadora</a:t>
            </a:r>
            <a:r>
              <a:rPr lang="pt-BR" dirty="0"/>
              <a:t> </a:t>
            </a:r>
            <a:r>
              <a:rPr lang="pt-BR" i="1" dirty="0"/>
              <a:t>— Não interessa o que você fez. O problema é que seu pai descumpriu uma ordem</a:t>
            </a:r>
            <a:r>
              <a:rPr lang="pt-BR" i="1" dirty="0" smtClean="0"/>
              <a:t>.</a:t>
            </a:r>
          </a:p>
          <a:p>
            <a:r>
              <a:rPr lang="pt-BR" dirty="0">
                <a:hlinkClick r:id="rId2"/>
              </a:rPr>
              <a:t>Disponível em: http://www.conjur.com.br/2016-jun-09/desembargadora-processada-persuadir-crianca-ficar-mae?utm_source=dlvr.it&amp;utm_medium=facebook</a:t>
            </a:r>
            <a:r>
              <a:rPr lang="pt-BR" dirty="0"/>
              <a:t>; Acesso em: 27/08/16</a:t>
            </a:r>
          </a:p>
          <a:p>
            <a:pPr marL="109728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19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449792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Questão: </a:t>
            </a:r>
            <a:r>
              <a:rPr lang="pt-BR" dirty="0" smtClean="0"/>
              <a:t>é possível liminar </a:t>
            </a:r>
            <a:r>
              <a:rPr lang="pt-BR" i="1" dirty="0" smtClean="0"/>
              <a:t>inaudita altera </a:t>
            </a:r>
            <a:r>
              <a:rPr lang="pt-BR" i="1" dirty="0" err="1" smtClean="0"/>
              <a:t>pars</a:t>
            </a:r>
            <a:r>
              <a:rPr lang="pt-BR" i="1" dirty="0" smtClean="0"/>
              <a:t> </a:t>
            </a:r>
            <a:r>
              <a:rPr lang="pt-BR" dirty="0" smtClean="0"/>
              <a:t>em ação de divórcio? Direito </a:t>
            </a:r>
            <a:r>
              <a:rPr lang="pt-BR" dirty="0" err="1" smtClean="0"/>
              <a:t>potestativo</a:t>
            </a:r>
            <a:r>
              <a:rPr lang="pt-BR" dirty="0" smtClean="0"/>
              <a:t>?</a:t>
            </a:r>
          </a:p>
          <a:p>
            <a:r>
              <a:rPr lang="pt-BR" dirty="0" smtClean="0"/>
              <a:t>Tutela provisória </a:t>
            </a:r>
          </a:p>
          <a:p>
            <a:r>
              <a:rPr lang="pt-BR" dirty="0" smtClean="0"/>
              <a:t>Julgamento antecipado parcial do mérito</a:t>
            </a:r>
          </a:p>
          <a:p>
            <a:endParaRPr lang="pt-BR" dirty="0" smtClean="0"/>
          </a:p>
          <a:p>
            <a:pPr marL="109728" indent="0">
              <a:buNone/>
            </a:pPr>
            <a:r>
              <a:rPr lang="pt-BR" i="1" dirty="0"/>
              <a:t>Art. 356.  O juiz decidirá parcialmente o mérito quando um ou mais dos pedidos formulados ou parcela deles:</a:t>
            </a:r>
          </a:p>
          <a:p>
            <a:pPr marL="109728" indent="0">
              <a:buNone/>
            </a:pPr>
            <a:r>
              <a:rPr lang="pt-BR" i="1" dirty="0"/>
              <a:t>I - mostrar-se incontroverso;</a:t>
            </a:r>
          </a:p>
          <a:p>
            <a:pPr marL="109728" indent="0">
              <a:buNone/>
            </a:pPr>
            <a:r>
              <a:rPr lang="pt-BR" i="1" dirty="0"/>
              <a:t>II - estiver em condições de imediato julgamento, nos termos do </a:t>
            </a:r>
            <a:r>
              <a:rPr lang="pt-BR" i="1" dirty="0">
                <a:hlinkClick r:id="rId2"/>
              </a:rPr>
              <a:t>art. 355</a:t>
            </a:r>
            <a:r>
              <a:rPr lang="pt-BR" i="1" dirty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3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908720"/>
            <a:ext cx="8003232" cy="5665816"/>
          </a:xfrm>
        </p:spPr>
        <p:txBody>
          <a:bodyPr>
            <a:normAutofit/>
          </a:bodyPr>
          <a:lstStyle/>
          <a:p>
            <a:r>
              <a:rPr lang="pt-BR" dirty="0" smtClean="0"/>
              <a:t>Competência – não mais por gênero (regra antiga domicílio da mulher)</a:t>
            </a:r>
          </a:p>
          <a:p>
            <a:endParaRPr lang="pt-BR" sz="1900" dirty="0"/>
          </a:p>
          <a:p>
            <a:pPr marL="109728" indent="0">
              <a:buNone/>
            </a:pPr>
            <a:r>
              <a:rPr lang="pt-BR" sz="1900" dirty="0" smtClean="0"/>
              <a:t>Art</a:t>
            </a:r>
            <a:r>
              <a:rPr lang="pt-BR" sz="1900" dirty="0"/>
              <a:t>. 53.  É competente o foro:</a:t>
            </a:r>
          </a:p>
          <a:p>
            <a:pPr marL="109728" indent="0">
              <a:buNone/>
            </a:pPr>
            <a:r>
              <a:rPr lang="pt-BR" sz="1900" dirty="0"/>
              <a:t>I - para a ação de divórcio, separação, anulação de casamento e reconhecimento ou dissolução de união estável:</a:t>
            </a:r>
          </a:p>
          <a:p>
            <a:pPr marL="109728" indent="0">
              <a:buNone/>
            </a:pPr>
            <a:r>
              <a:rPr lang="pt-BR" sz="1900" dirty="0"/>
              <a:t>a) de domicílio do guardião de filho incapaz;</a:t>
            </a:r>
          </a:p>
          <a:p>
            <a:pPr marL="109728" indent="0">
              <a:buNone/>
            </a:pPr>
            <a:r>
              <a:rPr lang="pt-BR" sz="1900" dirty="0"/>
              <a:t>b) do último domicílio do casal, caso não haja filho incapaz;</a:t>
            </a:r>
          </a:p>
          <a:p>
            <a:pPr marL="109728" indent="0">
              <a:buNone/>
            </a:pPr>
            <a:r>
              <a:rPr lang="pt-BR" sz="1900" dirty="0"/>
              <a:t>c) de domicílio do réu, se nenhuma das partes residir no antigo domicílio do casal;</a:t>
            </a:r>
          </a:p>
          <a:p>
            <a:pPr marL="109728" indent="0">
              <a:buNone/>
            </a:pPr>
            <a:r>
              <a:rPr lang="pt-BR" sz="1900" dirty="0"/>
              <a:t>II - de domicílio ou residência do alimentando, para a ação em que se pedem alimentos</a:t>
            </a:r>
            <a:r>
              <a:rPr lang="pt-BR" sz="1900" dirty="0" smtClean="0"/>
              <a:t>.</a:t>
            </a:r>
          </a:p>
          <a:p>
            <a:pPr marL="109728" indent="0">
              <a:buNone/>
            </a:pPr>
            <a:endParaRPr lang="pt-BR" sz="1900" dirty="0" smtClean="0"/>
          </a:p>
          <a:p>
            <a:pPr marL="109728" indent="0">
              <a:buNone/>
            </a:pPr>
            <a:r>
              <a:rPr lang="pt-BR" sz="1900" b="1" dirty="0" smtClean="0"/>
              <a:t>- OBS.: Lei Maria da Penha – onde há juizados especiais, é prevento.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3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Alimentos gravídicos (Lei 11804/08)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5082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>
                <a:hlinkClick r:id="rId2" action="ppaction://hlinksldjump"/>
              </a:rPr>
              <a:t>Art. 139</a:t>
            </a:r>
            <a:endParaRPr lang="pt-BR" dirty="0" smtClean="0"/>
          </a:p>
          <a:p>
            <a:pPr marL="109728" indent="0">
              <a:buNone/>
            </a:pPr>
            <a:r>
              <a:rPr lang="pt-BR" dirty="0"/>
              <a:t>O juiz dirigirá o processo conforme as disposições deste Código, incumbindo-lhe: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VI </a:t>
            </a:r>
            <a:r>
              <a:rPr lang="pt-BR" dirty="0"/>
              <a:t>- dilatar os prazos processuais e alterar a ordem de produção dos meios de prova, adequando-os às necessidades do conflito de modo a conferir maior efetividade à tutela do direito;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3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hlinkClick r:id="rId2" action="ppaction://hlinksldjump"/>
              </a:rPr>
              <a:t>Art. 190</a:t>
            </a:r>
            <a:r>
              <a:rPr lang="pt-BR" dirty="0"/>
              <a:t>.  Versando o processo sobre direitos que admitam </a:t>
            </a:r>
            <a:r>
              <a:rPr lang="pt-BR" dirty="0" err="1"/>
              <a:t>autocomposição</a:t>
            </a:r>
            <a:r>
              <a:rPr lang="pt-BR" dirty="0"/>
              <a:t>, é lícito às partes plenamente capazes estipular mudanças no procedimento para ajustá-lo às especificidades da causa e convencionar sobre os seus ônus, poderes, faculdades e deveres processuais, antes ou durante o processo.</a:t>
            </a:r>
          </a:p>
          <a:p>
            <a:r>
              <a:rPr lang="pt-BR" dirty="0"/>
              <a:t>Parágrafo único.  De ofício ou a requerimento, o juiz controlará a validade das convenções previstas neste artigo, recusando-lhes aplicação somente nos casos de nulidade ou de inserção abusiva em contrato de adesão ou em que alguma parte se encontre em manifesta situação de vulnerabilidade.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8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 action="ppaction://hlinksldjump"/>
              </a:rPr>
              <a:t>Art. 694</a:t>
            </a:r>
            <a:r>
              <a:rPr lang="pt-BR" dirty="0"/>
              <a:t>.  Nas ações de família, todos os esforços serão empreendidos para a solução consensual da controvérsia, devendo o juiz dispor do auxílio de profissionais de outras áreas de conhecimento para a mediação e conciliação.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4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712" y="1397569"/>
            <a:ext cx="8661648" cy="4839809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b="1" u="sng" dirty="0"/>
              <a:t>Contexto geral dos procedimentos especiais no NCPC</a:t>
            </a:r>
          </a:p>
          <a:p>
            <a:pPr marL="109728" indent="0">
              <a:buNone/>
            </a:pPr>
            <a:r>
              <a:rPr lang="pt-BR" dirty="0"/>
              <a:t>a) Premissa: ineficiência/inutilidade dos procedimentos especiais do CPC/73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dirty="0">
                <a:hlinkClick r:id="rId2" action="ppaction://hlinksldjump"/>
              </a:rPr>
              <a:t>art. 139, </a:t>
            </a:r>
            <a:r>
              <a:rPr lang="pt-BR" dirty="0"/>
              <a:t>VI NCPC) + flexibilização voluntária do procedimento </a:t>
            </a:r>
            <a:r>
              <a:rPr lang="pt-BR" dirty="0">
                <a:hlinkClick r:id="rId3" action="ppaction://hlinksldjump"/>
              </a:rPr>
              <a:t>(art. 190 </a:t>
            </a:r>
            <a:r>
              <a:rPr lang="pt-BR" dirty="0"/>
              <a:t>NCPC</a:t>
            </a:r>
            <a:r>
              <a:rPr lang="pt-BR" dirty="0" smtClean="0"/>
              <a:t>)</a:t>
            </a:r>
          </a:p>
          <a:p>
            <a:pPr marL="109728" indent="0">
              <a:buNone/>
            </a:pPr>
            <a:endParaRPr lang="pt-BR" dirty="0"/>
          </a:p>
          <a:p>
            <a:r>
              <a:rPr lang="pt-BR" dirty="0"/>
              <a:t>PRAZOS E INVERSÃO DA PROVA = JUIZ</a:t>
            </a:r>
          </a:p>
          <a:p>
            <a:r>
              <a:rPr lang="pt-BR" dirty="0"/>
              <a:t>FLEXIBILIZAÇÃO DO PROCEDIMENTO DE COMUM ACORDO PELAS PARTES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Procedimentos especiais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2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5218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t-BR" b="1" u="sng" dirty="0" smtClean="0"/>
              <a:t>Objetivos gerais observados nos procedimentos especiais:</a:t>
            </a:r>
          </a:p>
          <a:p>
            <a:pPr marL="109728" indent="0">
              <a:buNone/>
            </a:pPr>
            <a:r>
              <a:rPr lang="pt-BR" dirty="0" smtClean="0"/>
              <a:t>(a</a:t>
            </a:r>
            <a:r>
              <a:rPr lang="pt-BR" dirty="0"/>
              <a:t>) simplificação e agilização dos trâmites processuais, por meio de expedientes como o da liminar antecipatória de efeitos da tutela, o da redução de prazos e o da eliminação de atos desnecessários;</a:t>
            </a:r>
          </a:p>
          <a:p>
            <a:pPr marL="109728" indent="0">
              <a:buNone/>
            </a:pPr>
            <a:r>
              <a:rPr lang="pt-BR" dirty="0"/>
              <a:t>(b) delimitação do tema que se pode deduzir na inicial e na contestação; 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(</a:t>
            </a:r>
            <a:r>
              <a:rPr lang="pt-BR" dirty="0"/>
              <a:t>c) explicitação dos requisitos materiais e processuais para que o procedimento especial seja eficazmente utilizado. 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d) Modificação dos objetivos dos momentos processuais clássicos: mesclam-se </a:t>
            </a:r>
            <a:r>
              <a:rPr lang="pt-BR" dirty="0"/>
              <a:t>em seu </a:t>
            </a:r>
            <a:r>
              <a:rPr lang="pt-BR" dirty="0" smtClean="0"/>
              <a:t>as </a:t>
            </a:r>
            <a:r>
              <a:rPr lang="pt-BR" dirty="0"/>
              <a:t>funções de declaração e realização do direito, a tal ponto que a citação se transforma em mandado de pagamento ou de cumprimento de prestação, </a:t>
            </a:r>
            <a:r>
              <a:rPr lang="pt-BR" dirty="0" smtClean="0"/>
              <a:t>liminarmente </a:t>
            </a:r>
            <a:r>
              <a:rPr lang="pt-BR" dirty="0"/>
              <a:t>deferido. Pense-se na ação monitória e na ação de exigir contas.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48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5112568"/>
          </a:xfrm>
        </p:spPr>
        <p:txBody>
          <a:bodyPr>
            <a:normAutofit fontScale="55000" lnSpcReduction="20000"/>
          </a:bodyPr>
          <a:lstStyle/>
          <a:p>
            <a:r>
              <a:rPr lang="pt-BR" b="1" u="sng" dirty="0" smtClean="0"/>
              <a:t>Erro na adoção do procedimento: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b="1" dirty="0" smtClean="0"/>
              <a:t>1. Art. 283 </a:t>
            </a:r>
          </a:p>
          <a:p>
            <a:pPr marL="109728" indent="0">
              <a:buNone/>
            </a:pPr>
            <a:r>
              <a:rPr lang="pt-BR" b="1" dirty="0"/>
              <a:t>“o erro de forma do processo acarreta unicamente a anulação dos atos que não possam ser aproveitados</a:t>
            </a:r>
            <a:r>
              <a:rPr lang="pt-BR" b="1" dirty="0" smtClean="0"/>
              <a:t>”</a:t>
            </a:r>
          </a:p>
          <a:p>
            <a:pPr>
              <a:buFontTx/>
              <a:buChar char="-"/>
            </a:pPr>
            <a:r>
              <a:rPr lang="pt-BR" dirty="0" smtClean="0"/>
              <a:t>Procedimento </a:t>
            </a:r>
            <a:r>
              <a:rPr lang="pt-BR" dirty="0" smtClean="0"/>
              <a:t>não é escolha da parte. Mas juiz, quando for possível, deve determinar a conversão.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2. art</a:t>
            </a:r>
            <a:r>
              <a:rPr lang="pt-BR" dirty="0"/>
              <a:t>. 327 § </a:t>
            </a:r>
            <a:r>
              <a:rPr lang="pt-BR" dirty="0" smtClean="0"/>
              <a:t>2º Quando</a:t>
            </a:r>
            <a:r>
              <a:rPr lang="pt-BR" dirty="0"/>
              <a:t>, para cada pedido, corresponder tipo diverso de procedimento, será admitida a cumulação, se o autor empregar o procedimento </a:t>
            </a:r>
            <a:r>
              <a:rPr lang="pt-BR" dirty="0" smtClean="0"/>
              <a:t>comum.</a:t>
            </a:r>
          </a:p>
          <a:p>
            <a:pPr marL="109728" indent="0">
              <a:buNone/>
            </a:pP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= procedimento especial não é imposição absoluta. 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 </a:t>
            </a:r>
            <a:r>
              <a:rPr lang="pt-BR" dirty="0" smtClean="0"/>
              <a:t>A </a:t>
            </a:r>
            <a:r>
              <a:rPr lang="pt-BR" dirty="0"/>
              <a:t>jurisprudência </a:t>
            </a:r>
            <a:r>
              <a:rPr lang="pt-BR" dirty="0" smtClean="0"/>
              <a:t>admite</a:t>
            </a:r>
            <a:r>
              <a:rPr lang="pt-BR" dirty="0"/>
              <a:t>, em havendo concordância das partes, a adoção do rito ordinário para pretensão a que a lei previu procedimento </a:t>
            </a:r>
            <a:r>
              <a:rPr lang="pt-BR" dirty="0" smtClean="0"/>
              <a:t>especial.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Quando não é admitido o uso do procedimento comum?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Quando Procedimento </a:t>
            </a:r>
            <a:r>
              <a:rPr lang="pt-BR" dirty="0"/>
              <a:t>especial corresponder </a:t>
            </a:r>
            <a:r>
              <a:rPr lang="pt-BR" u="sng" dirty="0"/>
              <a:t>a atos imprescindíveis ao processamento lógico da </a:t>
            </a:r>
            <a:r>
              <a:rPr lang="pt-BR" u="sng" dirty="0" smtClean="0"/>
              <a:t>pretensão</a:t>
            </a:r>
          </a:p>
          <a:p>
            <a:pPr marL="109728" indent="0">
              <a:buNone/>
            </a:pPr>
            <a:endParaRPr lang="pt-BR" u="sng" dirty="0" smtClean="0"/>
          </a:p>
          <a:p>
            <a:pPr marL="109728" indent="0">
              <a:buNone/>
            </a:pPr>
            <a:r>
              <a:rPr lang="pt-BR" dirty="0" smtClean="0"/>
              <a:t>Ex. Ação de demarcação de terras, inventário.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0668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Texto explicativo em forma de nuvem 3"/>
          <p:cNvSpPr/>
          <p:nvPr/>
        </p:nvSpPr>
        <p:spPr>
          <a:xfrm>
            <a:off x="593482" y="5445224"/>
            <a:ext cx="2376264" cy="1008112"/>
          </a:xfrm>
          <a:prstGeom prst="cloudCallout">
            <a:avLst>
              <a:gd name="adj1" fmla="val -44381"/>
              <a:gd name="adj2" fmla="val 800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Atenção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87824" y="544522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PEDIDO é o que definirá qual será o procedimento adequado.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53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157592" cy="5477240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 às decisões bifásicas:</a:t>
            </a:r>
          </a:p>
          <a:p>
            <a:pPr marL="109728" indent="0">
              <a:buNone/>
            </a:pPr>
            <a:r>
              <a:rPr lang="pt-BR" sz="1600" dirty="0" smtClean="0"/>
              <a:t>sentença </a:t>
            </a:r>
            <a:r>
              <a:rPr lang="pt-BR" sz="1600" dirty="0"/>
              <a:t>é o ato do juiz que põe fim ao processo ou a alguma de </a:t>
            </a:r>
            <a:r>
              <a:rPr lang="pt-BR" sz="1600" dirty="0" smtClean="0"/>
              <a:t>suas fases.</a:t>
            </a:r>
            <a:endParaRPr lang="pt-BR" sz="1600" dirty="0"/>
          </a:p>
          <a:p>
            <a:pPr marL="109728" indent="0">
              <a:buNone/>
            </a:pPr>
            <a:r>
              <a:rPr lang="pt-BR" sz="1600" b="1" dirty="0" smtClean="0"/>
              <a:t>O </a:t>
            </a:r>
            <a:r>
              <a:rPr lang="pt-BR" sz="1600" b="1" dirty="0"/>
              <a:t>art. 203, § </a:t>
            </a:r>
            <a:r>
              <a:rPr lang="pt-BR" sz="1600" b="1" dirty="0" smtClean="0"/>
              <a:t>1</a:t>
            </a:r>
            <a:endParaRPr lang="pt-BR" sz="1600" b="1" dirty="0"/>
          </a:p>
          <a:p>
            <a:pPr marL="109728" indent="0" algn="just">
              <a:buNone/>
            </a:pPr>
            <a:endParaRPr lang="pt-BR" sz="1600" dirty="0"/>
          </a:p>
          <a:p>
            <a:pPr marL="109728" indent="0" algn="just">
              <a:buNone/>
            </a:pPr>
            <a:r>
              <a:rPr lang="pt-BR" sz="2000" dirty="0" smtClean="0"/>
              <a:t>“ação </a:t>
            </a:r>
            <a:r>
              <a:rPr lang="pt-BR" sz="2000" dirty="0"/>
              <a:t>de demarcação</a:t>
            </a:r>
            <a:r>
              <a:rPr lang="pt-BR" sz="2000" dirty="0" smtClean="0"/>
              <a:t>”: existe </a:t>
            </a:r>
            <a:r>
              <a:rPr lang="pt-BR" sz="2000" dirty="0"/>
              <a:t>a previsão de um pronunciamento judicial que, sem encerrar a fase cognitiva </a:t>
            </a:r>
            <a:r>
              <a:rPr lang="pt-BR" sz="2000" dirty="0" smtClean="0"/>
              <a:t>do processo</a:t>
            </a:r>
            <a:r>
              <a:rPr lang="pt-BR" sz="2000" dirty="0"/>
              <a:t>, resolve parcialmente o mérito da causa (art. 581) e, posteriormente, se </a:t>
            </a:r>
            <a:r>
              <a:rPr lang="pt-BR" sz="2000" dirty="0" smtClean="0"/>
              <a:t>prevê  outro </a:t>
            </a:r>
            <a:r>
              <a:rPr lang="pt-BR" sz="2000" dirty="0"/>
              <a:t>ato, este sim destinado a dar por encerrada a fase cognitiva do processo (art. 587</a:t>
            </a:r>
            <a:r>
              <a:rPr lang="pt-BR" sz="2000" dirty="0" smtClean="0"/>
              <a:t>). Pois </a:t>
            </a:r>
            <a:r>
              <a:rPr lang="pt-BR" sz="2000" dirty="0"/>
              <a:t>a lei dá a ambos esses pronunciamentos o nome de sentença. </a:t>
            </a:r>
            <a:r>
              <a:rPr lang="pt-BR" sz="2000" dirty="0" smtClean="0"/>
              <a:t>Sendo ambas decisões tratados como sentenças, contra ambos é cabível a interposição de apelação.</a:t>
            </a:r>
          </a:p>
          <a:p>
            <a:pPr marL="109728" indent="0" algn="just">
              <a:buNone/>
            </a:pPr>
            <a:endParaRPr lang="pt-BR" sz="1600" dirty="0"/>
          </a:p>
          <a:p>
            <a:pPr marL="109728" indent="0" algn="just">
              <a:buNone/>
            </a:pPr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1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511256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t-BR" sz="1800" b="1" dirty="0" smtClean="0">
                <a:solidFill>
                  <a:schemeClr val="accent3">
                    <a:lumMod val="75000"/>
                  </a:schemeClr>
                </a:solidFill>
              </a:rPr>
              <a:t>Características: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Una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 Exercida </a:t>
            </a:r>
            <a:r>
              <a:rPr lang="pt-BR" sz="1800" dirty="0"/>
              <a:t>mediante </a:t>
            </a:r>
            <a:r>
              <a:rPr lang="pt-BR" sz="1800" dirty="0" smtClean="0"/>
              <a:t>processo</a:t>
            </a:r>
            <a:endParaRPr lang="pt-BR" sz="1800" dirty="0"/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Imparcial</a:t>
            </a:r>
            <a:endParaRPr lang="pt-BR" sz="1800" dirty="0"/>
          </a:p>
          <a:p>
            <a:pPr>
              <a:buFont typeface="Wingdings" pitchFamily="2" charset="2"/>
              <a:buChar char="Ø"/>
            </a:pPr>
            <a:r>
              <a:rPr lang="pt-BR" sz="1800" dirty="0"/>
              <a:t>Não admite controle </a:t>
            </a:r>
            <a:r>
              <a:rPr lang="pt-BR" sz="1800" dirty="0" smtClean="0"/>
              <a:t>externo de outro poder</a:t>
            </a:r>
            <a:endParaRPr lang="pt-BR" sz="1800" dirty="0"/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Inércia</a:t>
            </a:r>
            <a:endParaRPr lang="pt-BR" sz="1800" dirty="0"/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Atua sobre uma lide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Substitutiva (juiz substitui as parte)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Definitiva </a:t>
            </a:r>
          </a:p>
          <a:p>
            <a:pPr marL="109728" indent="0">
              <a:buNone/>
            </a:pPr>
            <a:endParaRPr lang="pt-BR" sz="1800" dirty="0"/>
          </a:p>
          <a:p>
            <a:r>
              <a:rPr lang="pt-BR" sz="1800" b="1" dirty="0" smtClean="0">
                <a:solidFill>
                  <a:schemeClr val="accent3">
                    <a:lumMod val="75000"/>
                  </a:schemeClr>
                </a:solidFill>
              </a:rPr>
              <a:t>Princípios: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Juiz natural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Territorialidade ou aderência ao território (regras de competência)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Indeclinabilidade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err="1" smtClean="0"/>
              <a:t>Indelegabilidade</a:t>
            </a:r>
            <a:endParaRPr lang="pt-BR" sz="1800" dirty="0" smtClean="0"/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Inevitabilidade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smtClean="0"/>
              <a:t>Inafastabilidade</a:t>
            </a:r>
          </a:p>
          <a:p>
            <a:pPr>
              <a:buFont typeface="Wingdings" pitchFamily="2" charset="2"/>
              <a:buChar char="Ø"/>
            </a:pPr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pt-BR" dirty="0" smtClean="0"/>
              <a:t>JURISDIÇÃO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74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92874"/>
            <a:ext cx="8363272" cy="4585696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Doutrina clássica: (Frederico Marques) – jurisdição voluntária NÃO É JURISDIÇÃO, MAS SIM, ATIVIDADE ADMINISTRATIVA = administração pública de interesses privados</a:t>
            </a:r>
          </a:p>
          <a:p>
            <a:endParaRPr lang="pt-BR" dirty="0" smtClean="0"/>
          </a:p>
          <a:p>
            <a:pPr marL="109728" indent="0">
              <a:buNone/>
            </a:pPr>
            <a:r>
              <a:rPr lang="pt-BR" dirty="0"/>
              <a:t>(a) não há lide, mas interesse comum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(b) não há </a:t>
            </a:r>
            <a:r>
              <a:rPr lang="pt-BR" dirty="0" err="1" smtClean="0"/>
              <a:t>substitutividade</a:t>
            </a:r>
            <a:r>
              <a:rPr lang="pt-BR" dirty="0" smtClean="0"/>
              <a:t>, porque </a:t>
            </a:r>
            <a:r>
              <a:rPr lang="pt-BR" dirty="0"/>
              <a:t>o juiz só </a:t>
            </a:r>
            <a:r>
              <a:rPr lang="pt-BR" dirty="0" smtClean="0"/>
              <a:t>homologa </a:t>
            </a:r>
            <a:endParaRPr lang="pt-BR" dirty="0"/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(c) não há partes, mas apenas interessados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(d) não há processo, mas mero procedimento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(e) não há coisa julgada material porque o art. 1111 do CPC de 1973 permite rever </a:t>
            </a:r>
            <a:r>
              <a:rPr lang="pt-BR" dirty="0" smtClean="0"/>
              <a:t>a </a:t>
            </a:r>
            <a:r>
              <a:rPr lang="pt-BR" dirty="0" smtClean="0"/>
              <a:t>sentença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Art. 1.111. A sentença poderá ser modificada, sem prejuízo dos efeitos já produzidos, se ocorrerem circunstâncias supervenientes.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Jurisdição voluntária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7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2511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t-BR" dirty="0" smtClean="0"/>
              <a:t>“a </a:t>
            </a:r>
            <a:r>
              <a:rPr lang="pt-BR" dirty="0"/>
              <a:t>doutrina preponderante e já tradicional diz que são funções administrativas, tanto quanto aquelas exercidas por outros órgãos (e referidas acima); não é pela mera circunstância de serem exercidas pelos juízes que tais funções haveriam de caracterizar-se como jurisdicionais. E teriam, tanto quanto a administração pública de interesses privados exercida por outros órgãos, a finalidade constitutiva, isto é, finalidade de formação de situações jurídicas novas” (GRINOVER, CINTRA, DINAMARCO, p. 173)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33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ensoria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ensoria" id="{FDFE1F5B-212E-44B2-9D2F-722CB219EA4A}" vid="{96A733B8-8B39-4D06-8605-A294D3C9A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defensoria</Template>
  <TotalTime>1209</TotalTime>
  <Words>1782</Words>
  <Application>Microsoft Office PowerPoint</Application>
  <PresentationFormat>Apresentação na tela (4:3)</PresentationFormat>
  <Paragraphs>206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Arial</vt:lpstr>
      <vt:lpstr>Bauhaus 93</vt:lpstr>
      <vt:lpstr>Lucida Sans Unicode</vt:lpstr>
      <vt:lpstr>Verdana</vt:lpstr>
      <vt:lpstr>Wingdings</vt:lpstr>
      <vt:lpstr>Wingdings 2</vt:lpstr>
      <vt:lpstr>Wingdings 3</vt:lpstr>
      <vt:lpstr>defensoria</vt:lpstr>
      <vt:lpstr>Procedimentos especiais</vt:lpstr>
      <vt:lpstr>Procedimentos especiais de jurisdição contenciosa</vt:lpstr>
      <vt:lpstr>Procedimentos especiais</vt:lpstr>
      <vt:lpstr>Apresentação do PowerPoint</vt:lpstr>
      <vt:lpstr>Apresentação do PowerPoint</vt:lpstr>
      <vt:lpstr>Apresentação do PowerPoint</vt:lpstr>
      <vt:lpstr>JURISDIÇÃO </vt:lpstr>
      <vt:lpstr>Jurisdição voluntária</vt:lpstr>
      <vt:lpstr>Apresentação do PowerPoint</vt:lpstr>
      <vt:lpstr>Apresentação do PowerPoint</vt:lpstr>
      <vt:lpstr>Apresentação do PowerPoint</vt:lpstr>
      <vt:lpstr>Apresentação do PowerPoint</vt:lpstr>
      <vt:lpstr>Procedimentos especiais de jurisdição voluntária</vt:lpstr>
      <vt:lpstr>Procedimentos especiais dispersos em legislação extravagante</vt:lpstr>
      <vt:lpstr>AÇÕES DE FAMÍLIA (ART. 693)</vt:lpstr>
      <vt:lpstr>Apresentação do PowerPoint</vt:lpstr>
      <vt:lpstr>Apresentação do PowerPoint</vt:lpstr>
      <vt:lpstr>Apresentação do PowerPoint</vt:lpstr>
      <vt:lpstr>Desembargadora é processada por persuadir criança a ficar com mãe  data: 9 de junho de 2016, 7h08 </vt:lpstr>
      <vt:lpstr>Apresentação do PowerPoint</vt:lpstr>
      <vt:lpstr>Apresentação do PowerPoint</vt:lpstr>
      <vt:lpstr>Apresentação do PowerPoint</vt:lpstr>
      <vt:lpstr>Alimentos gravídicos (Lei 11804/08)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Procedimentos especiais</dc:title>
  <dc:creator>Nubia Regina Ventura</dc:creator>
  <cp:lastModifiedBy>Usuário do Windows</cp:lastModifiedBy>
  <cp:revision>29</cp:revision>
  <dcterms:created xsi:type="dcterms:W3CDTF">2016-08-28T22:36:40Z</dcterms:created>
  <dcterms:modified xsi:type="dcterms:W3CDTF">2018-05-23T21:49:54Z</dcterms:modified>
</cp:coreProperties>
</file>