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3"/>
  </p:notesMasterIdLst>
  <p:sldIdLst>
    <p:sldId id="256" r:id="rId2"/>
    <p:sldId id="257" r:id="rId3"/>
    <p:sldId id="280" r:id="rId4"/>
    <p:sldId id="258" r:id="rId5"/>
    <p:sldId id="284" r:id="rId6"/>
    <p:sldId id="259" r:id="rId7"/>
    <p:sldId id="260" r:id="rId8"/>
    <p:sldId id="261" r:id="rId9"/>
    <p:sldId id="262" r:id="rId10"/>
    <p:sldId id="281" r:id="rId11"/>
    <p:sldId id="288" r:id="rId12"/>
    <p:sldId id="263" r:id="rId13"/>
    <p:sldId id="287" r:id="rId14"/>
    <p:sldId id="289" r:id="rId15"/>
    <p:sldId id="265" r:id="rId16"/>
    <p:sldId id="264" r:id="rId17"/>
    <p:sldId id="286" r:id="rId18"/>
    <p:sldId id="268" r:id="rId19"/>
    <p:sldId id="290" r:id="rId20"/>
    <p:sldId id="283" r:id="rId21"/>
    <p:sldId id="291" r:id="rId22"/>
    <p:sldId id="292" r:id="rId23"/>
    <p:sldId id="293" r:id="rId24"/>
    <p:sldId id="294" r:id="rId25"/>
    <p:sldId id="295" r:id="rId26"/>
    <p:sldId id="296" r:id="rId27"/>
    <p:sldId id="297" r:id="rId28"/>
    <p:sldId id="298" r:id="rId29"/>
    <p:sldId id="266" r:id="rId30"/>
    <p:sldId id="282" r:id="rId31"/>
    <p:sldId id="267" r:id="rId32"/>
    <p:sldId id="277" r:id="rId33"/>
    <p:sldId id="272" r:id="rId34"/>
    <p:sldId id="299" r:id="rId35"/>
    <p:sldId id="271" r:id="rId36"/>
    <p:sldId id="273" r:id="rId37"/>
    <p:sldId id="274" r:id="rId38"/>
    <p:sldId id="275" r:id="rId39"/>
    <p:sldId id="300" r:id="rId40"/>
    <p:sldId id="301" r:id="rId41"/>
    <p:sldId id="302" r:id="rId4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0BCB8A-CE9D-48E9-A9B3-53B7378439E0}" type="datetimeFigureOut">
              <a:rPr lang="pt-BR" smtClean="0"/>
              <a:t>30/05/2018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476A4A-6CA7-42D1-9165-28CA9483E65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424267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476A4A-6CA7-42D1-9165-28CA9483E659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525407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476A4A-6CA7-42D1-9165-28CA9483E659}" type="slidenum">
              <a:rPr lang="pt-BR" smtClean="0"/>
              <a:t>15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580771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ângulo retângulo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grpSp>
        <p:nvGrpSpPr>
          <p:cNvPr id="2" name="Grupo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orma livre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orma livre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orma livre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Conector reto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00D1935-2F9C-4CAC-8E91-37184540A695}" type="datetimeFigureOut">
              <a:rPr lang="pt-BR" smtClean="0"/>
              <a:t>30/05/2018</a:t>
            </a:fld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5D4AB2E-28F6-4C74-9609-9F958DDA6A4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390193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Editar estilos de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D1935-2F9C-4CAC-8E91-37184540A695}" type="datetimeFigureOut">
              <a:rPr lang="pt-BR" smtClean="0"/>
              <a:t>30/05/2018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4AB2E-28F6-4C74-9609-9F958DDA6A4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944844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Editar estilos de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D1935-2F9C-4CAC-8E91-37184540A695}" type="datetimeFigureOut">
              <a:rPr lang="pt-BR" smtClean="0"/>
              <a:t>30/05/2018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4AB2E-28F6-4C74-9609-9F958DDA6A4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413151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Editar estilos de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D1935-2F9C-4CAC-8E91-37184540A695}" type="datetimeFigureOut">
              <a:rPr lang="pt-BR" smtClean="0"/>
              <a:t>30/05/2018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4AB2E-28F6-4C74-9609-9F958DDA6A44}" type="slidenum">
              <a:rPr lang="pt-BR" smtClean="0"/>
              <a:t>‹nº›</a:t>
            </a:fld>
            <a:endParaRPr lang="pt-BR"/>
          </a:p>
        </p:txBody>
      </p:sp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3717263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 smtClean="0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D1935-2F9C-4CAC-8E91-37184540A695}" type="datetimeFigureOut">
              <a:rPr lang="pt-BR" smtClean="0"/>
              <a:t>30/05/2018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4AB2E-28F6-4C74-9609-9F958DDA6A44}" type="slidenum">
              <a:rPr lang="pt-BR" smtClean="0"/>
              <a:t>‹nº›</a:t>
            </a:fld>
            <a:endParaRPr lang="pt-BR"/>
          </a:p>
        </p:txBody>
      </p:sp>
      <p:sp>
        <p:nvSpPr>
          <p:cNvPr id="7" name="Divis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Divis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70355128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Editar estilos de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Editar estilos de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D1935-2F9C-4CAC-8E91-37184540A695}" type="datetimeFigureOut">
              <a:rPr lang="pt-BR" smtClean="0"/>
              <a:t>30/05/2018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4AB2E-28F6-4C74-9609-9F958DDA6A44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Título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47731270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Editar estilos de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Editar estilos de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Editar estilos de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Editar estilos de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D1935-2F9C-4CAC-8E91-37184540A695}" type="datetimeFigureOut">
              <a:rPr lang="pt-BR" smtClean="0"/>
              <a:t>30/05/2018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4AB2E-28F6-4C74-9609-9F958DDA6A4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3225111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D1935-2F9C-4CAC-8E91-37184540A695}" type="datetimeFigureOut">
              <a:rPr lang="pt-BR" smtClean="0"/>
              <a:t>30/05/2018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4AB2E-28F6-4C74-9609-9F958DDA6A44}" type="slidenum">
              <a:rPr lang="pt-BR" smtClean="0"/>
              <a:t>‹nº›</a:t>
            </a:fld>
            <a:endParaRPr lang="pt-BR"/>
          </a:p>
        </p:txBody>
      </p:sp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60933235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D1935-2F9C-4CAC-8E91-37184540A695}" type="datetimeFigureOut">
              <a:rPr lang="pt-BR" smtClean="0"/>
              <a:t>30/05/2018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4AB2E-28F6-4C74-9609-9F958DDA6A4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658272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BR" smtClean="0"/>
              <a:t>Editar estilos de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700D1935-2F9C-4CAC-8E91-37184540A695}" type="datetimeFigureOut">
              <a:rPr lang="pt-BR" smtClean="0"/>
              <a:t>30/05/2018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4AB2E-28F6-4C74-9609-9F958DDA6A4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1538146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Editar estilos de texto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00D1935-2F9C-4CAC-8E91-37184540A695}" type="datetimeFigureOut">
              <a:rPr lang="pt-BR" smtClean="0"/>
              <a:t>30/05/2018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5D4AB2E-28F6-4C74-9609-9F958DDA6A44}" type="slidenum">
              <a:rPr lang="pt-BR" smtClean="0"/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Triângulo retângulo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Conector reto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ivis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Divis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29139057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rma livre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orma livre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Triângulo retângulo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Conector reto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00D1935-2F9C-4CAC-8E91-37184540A695}" type="datetimeFigureOut">
              <a:rPr lang="pt-BR" smtClean="0"/>
              <a:t>30/05/2018</a:t>
            </a:fld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5D4AB2E-28F6-4C74-9609-9F958DDA6A4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356934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tj-sc.jusbrasil.com.br/jurisprudencia/5091801/agravo-de-instrumento-ai-212615-sc-2002021261-5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qconcursos.com/questoes-de-concursos/provas/fcc-2017-dpe-sc-defensor-publico-substituto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file:///C:\Users\Nubia\Dropbox\materiais%20de%20aula\processo%20civil%20v\resolu&#231;&#227;o%2032CJN.pdf" TargetMode="Externa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Da ação de inventário e partilha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Art. </a:t>
            </a:r>
            <a:r>
              <a:rPr lang="pt-BR" dirty="0" smtClean="0"/>
              <a:t>610 – 692 CPC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69101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620688"/>
            <a:ext cx="8363272" cy="5953848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pt-BR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9. Administrador </a:t>
            </a:r>
            <a:r>
              <a:rPr lang="pt-BR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provisório: </a:t>
            </a:r>
            <a:r>
              <a:rPr lang="pt-BR" dirty="0"/>
              <a:t>sujeito que já se encontra na administração dos bens por </a:t>
            </a:r>
            <a:r>
              <a:rPr lang="pt-BR" dirty="0" smtClean="0"/>
              <a:t>ocasião </a:t>
            </a:r>
            <a:r>
              <a:rPr lang="pt-BR" dirty="0"/>
              <a:t>da abertura da sucessão – designação independe de decisão judicial.</a:t>
            </a:r>
          </a:p>
          <a:p>
            <a:r>
              <a:rPr lang="pt-BR" dirty="0"/>
              <a:t>Art. 614:</a:t>
            </a:r>
          </a:p>
          <a:p>
            <a:pPr marL="109728" indent="0">
              <a:buNone/>
            </a:pPr>
            <a:endParaRPr lang="pt-BR" dirty="0" smtClean="0">
              <a:solidFill>
                <a:srgbClr val="FF0000"/>
              </a:solidFill>
            </a:endParaRPr>
          </a:p>
          <a:p>
            <a:pPr marL="109728" indent="0">
              <a:buNone/>
            </a:pPr>
            <a:r>
              <a:rPr lang="pt-BR" dirty="0" err="1" smtClean="0">
                <a:solidFill>
                  <a:srgbClr val="FF0000"/>
                </a:solidFill>
              </a:rPr>
              <a:t>Obs</a:t>
            </a:r>
            <a:r>
              <a:rPr lang="pt-BR" dirty="0">
                <a:solidFill>
                  <a:srgbClr val="FF0000"/>
                </a:solidFill>
              </a:rPr>
              <a:t>: </a:t>
            </a:r>
            <a:r>
              <a:rPr lang="pt-BR" dirty="0"/>
              <a:t>Herança jacente (sem herdeiros notoriamente </a:t>
            </a:r>
            <a:r>
              <a:rPr lang="pt-BR" dirty="0" smtClean="0"/>
              <a:t>conhecidos)</a:t>
            </a:r>
          </a:p>
          <a:p>
            <a:pPr marL="109728" indent="0">
              <a:buNone/>
            </a:pPr>
            <a:r>
              <a:rPr lang="pt-BR" dirty="0" smtClean="0"/>
              <a:t>Art</a:t>
            </a:r>
            <a:r>
              <a:rPr lang="pt-BR" dirty="0"/>
              <a:t>. 739 CPC – nomeação de curador</a:t>
            </a:r>
          </a:p>
          <a:p>
            <a:endParaRPr lang="pt-BR" u="sng" dirty="0" smtClean="0"/>
          </a:p>
          <a:p>
            <a:r>
              <a:rPr lang="pt-BR" u="sng" dirty="0"/>
              <a:t>Função do administrador provisório </a:t>
            </a:r>
            <a:r>
              <a:rPr lang="pt-BR" dirty="0"/>
              <a:t>= abertura do inventário (art. 616)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798623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9512" y="548680"/>
            <a:ext cx="8507288" cy="6025856"/>
          </a:xfrm>
        </p:spPr>
        <p:txBody>
          <a:bodyPr>
            <a:normAutofit fontScale="70000" lnSpcReduction="20000"/>
          </a:bodyPr>
          <a:lstStyle/>
          <a:p>
            <a:pPr algn="just"/>
            <a:endParaRPr lang="pt-BR" dirty="0"/>
          </a:p>
          <a:p>
            <a:pPr marL="109728" indent="0" algn="just">
              <a:buNone/>
            </a:pPr>
            <a:r>
              <a:rPr lang="pt-BR" dirty="0"/>
              <a:t>RECURSO ESPECIAL. AÇÃO DE INVENTÁRIO. LISTISPENDÊNCIA. RENÚNCIA AO DIREITO DE HERANÇA ANTES DA TRANSMISSÃO DA HERANÇA. NULIDADE. 1. “No tocante ao processo de inventário, o Código de Processo Civil dispõe que deve pedir a abertura quem estiver na posse e administração do espólio (art. 987), acrescentando que possuem legitimidade concorrente as pessoas indicadas no art. 988 do CPC, podendo, ainda, o juízo determiná-lo de ofício caso nenhum dos legitimados o faça (art. 989)”. A Lei n. 13.105/2015 – novo Código de Processo Civil -, com relação ao tema, trouxe apenas alterações redacionais e adequações terminológicas, uma vez que incluiu o companheiro entre aqueles que têm legitimidade para requerer a abertura do inventário, também alterando síndico para administrador judicial, de forma que o entendimento sobre a questão não sofreu alteração. 2. Em face da universalidade do direito de herança, não é possível o ajuizamento de mais de um inventário relativo ao mesmo acervo. Desse modo, constatando-se a existência de dois processos idênticos em que figuram iguais herdeiros e bens do mesmo de cujus, verificada está a ocorrência de litispendência. 3. Recurso especial conhecido e desprovido. (</a:t>
            </a:r>
            <a:r>
              <a:rPr lang="pt-BR" dirty="0" err="1"/>
              <a:t>REsp</a:t>
            </a:r>
            <a:r>
              <a:rPr lang="pt-BR" dirty="0"/>
              <a:t> 1591224/MA, Rel. Min. João Otávio de Noronha, 3ª Turma, julgado em 26/04/2016, </a:t>
            </a:r>
            <a:r>
              <a:rPr lang="pt-BR" dirty="0" err="1"/>
              <a:t>DJe</a:t>
            </a:r>
            <a:r>
              <a:rPr lang="pt-BR" dirty="0"/>
              <a:t> 29/04/2016)</a:t>
            </a:r>
          </a:p>
        </p:txBody>
      </p:sp>
    </p:spTree>
    <p:extLst>
      <p:ext uri="{BB962C8B-B14F-4D97-AF65-F5344CB8AC3E}">
        <p14:creationId xmlns:p14="http://schemas.microsoft.com/office/powerpoint/2010/main" val="31716832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620688"/>
            <a:ext cx="8507288" cy="6169872"/>
          </a:xfrm>
        </p:spPr>
        <p:txBody>
          <a:bodyPr>
            <a:noAutofit/>
          </a:bodyPr>
          <a:lstStyle/>
          <a:p>
            <a:pPr marL="109728" indent="0">
              <a:buNone/>
            </a:pPr>
            <a:r>
              <a:rPr lang="pt-BR" sz="16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10. INVENTARIANTE:</a:t>
            </a:r>
          </a:p>
          <a:p>
            <a:pPr marL="109728" indent="0">
              <a:buNone/>
            </a:pPr>
            <a:endParaRPr lang="pt-BR" sz="1600" b="1" u="sng" dirty="0"/>
          </a:p>
          <a:p>
            <a:pPr marL="109728" indent="0">
              <a:buNone/>
            </a:pPr>
            <a:r>
              <a:rPr lang="pt-BR" sz="1600" i="1" dirty="0" smtClean="0"/>
              <a:t>Conceito: </a:t>
            </a:r>
            <a:r>
              <a:rPr lang="pt-BR" sz="1600" dirty="0" smtClean="0"/>
              <a:t>administrador e representante judicial do espólio</a:t>
            </a:r>
          </a:p>
          <a:p>
            <a:endParaRPr lang="pt-BR" sz="1600" dirty="0">
              <a:solidFill>
                <a:srgbClr val="FF0000"/>
              </a:solidFill>
            </a:endParaRPr>
          </a:p>
          <a:p>
            <a:pPr marL="109728" indent="0">
              <a:buNone/>
            </a:pPr>
            <a:r>
              <a:rPr lang="pt-BR" sz="1800" i="1" dirty="0" smtClean="0">
                <a:solidFill>
                  <a:srgbClr val="FF0000"/>
                </a:solidFill>
              </a:rPr>
              <a:t>a) Ordem de preferência do art. 617</a:t>
            </a:r>
          </a:p>
          <a:p>
            <a:pPr marL="109728" indent="0">
              <a:buNone/>
            </a:pPr>
            <a:endParaRPr lang="pt-BR" sz="1600" dirty="0"/>
          </a:p>
          <a:p>
            <a:endParaRPr lang="pt-BR" sz="1600" dirty="0" smtClean="0"/>
          </a:p>
          <a:p>
            <a:pPr marL="452628" indent="-342900">
              <a:buFont typeface="+mj-lt"/>
              <a:buAutoNum type="arabicPeriod"/>
            </a:pPr>
            <a:r>
              <a:rPr lang="pt-BR" sz="1600" dirty="0" smtClean="0"/>
              <a:t>Presta compromisso em 5 dias (</a:t>
            </a:r>
            <a:r>
              <a:rPr lang="pt-BR" sz="1600" i="1" dirty="0" err="1" smtClean="0"/>
              <a:t>munus</a:t>
            </a:r>
            <a:r>
              <a:rPr lang="pt-BR" sz="1600" i="1" dirty="0" smtClean="0"/>
              <a:t> público</a:t>
            </a:r>
            <a:r>
              <a:rPr lang="pt-BR" sz="1600" dirty="0" smtClean="0"/>
              <a:t>); 617 par. Único</a:t>
            </a:r>
          </a:p>
          <a:p>
            <a:pPr marL="452628" indent="-342900">
              <a:buFont typeface="+mj-lt"/>
              <a:buAutoNum type="arabicPeriod"/>
            </a:pPr>
            <a:r>
              <a:rPr lang="pt-BR" sz="1600" dirty="0" smtClean="0"/>
              <a:t>Ordem de preferência</a:t>
            </a:r>
          </a:p>
          <a:p>
            <a:pPr marL="452628" indent="-342900">
              <a:buFont typeface="+mj-lt"/>
              <a:buAutoNum type="arabicPeriod"/>
            </a:pPr>
            <a:r>
              <a:rPr lang="pt-BR" sz="1600" dirty="0" smtClean="0"/>
              <a:t>Não pode o inventariante ser menor.</a:t>
            </a:r>
          </a:p>
          <a:p>
            <a:pPr marL="452628" indent="-342900">
              <a:buFont typeface="+mj-lt"/>
              <a:buAutoNum type="arabicPeriod"/>
            </a:pPr>
            <a:r>
              <a:rPr lang="pt-BR" sz="1600" dirty="0" smtClean="0"/>
              <a:t>Não pode o inventariante realizar atos de disposição de direito (reconhecer o pedido, transigir, renunciar) sem o consentimento de todos os herdeiros.</a:t>
            </a:r>
          </a:p>
          <a:p>
            <a:pPr marL="109728" indent="0">
              <a:buNone/>
            </a:pPr>
            <a:endParaRPr lang="pt-BR" sz="1600" dirty="0" smtClean="0"/>
          </a:p>
          <a:p>
            <a:pPr marL="109728" indent="0">
              <a:buNone/>
            </a:pPr>
            <a:r>
              <a:rPr lang="pt-BR" sz="1600" i="1" dirty="0" smtClean="0">
                <a:solidFill>
                  <a:srgbClr val="FF0000"/>
                </a:solidFill>
              </a:rPr>
              <a:t>b) Encargos</a:t>
            </a:r>
            <a:endParaRPr lang="pt-BR" sz="1600" i="1" dirty="0">
              <a:solidFill>
                <a:srgbClr val="FF0000"/>
              </a:solidFill>
            </a:endParaRPr>
          </a:p>
          <a:p>
            <a:pPr marL="109728" indent="0">
              <a:buNone/>
            </a:pPr>
            <a:endParaRPr lang="pt-BR" sz="1600" dirty="0"/>
          </a:p>
          <a:p>
            <a:pPr marL="109728" indent="0">
              <a:buNone/>
            </a:pPr>
            <a:r>
              <a:rPr lang="pt-BR" sz="1600" dirty="0" smtClean="0"/>
              <a:t>B1) Atos de gestão (</a:t>
            </a:r>
            <a:r>
              <a:rPr lang="pt-BR" sz="1600" dirty="0" smtClean="0">
                <a:solidFill>
                  <a:srgbClr val="FF0000"/>
                </a:solidFill>
              </a:rPr>
              <a:t>art. 618 CPC) </a:t>
            </a:r>
          </a:p>
          <a:p>
            <a:pPr marL="109728" indent="0">
              <a:buNone/>
            </a:pPr>
            <a:endParaRPr lang="pt-BR" sz="1600" dirty="0"/>
          </a:p>
          <a:p>
            <a:pPr marL="109728" indent="0">
              <a:buNone/>
            </a:pPr>
            <a:endParaRPr lang="pt-BR" sz="1600" dirty="0" smtClean="0"/>
          </a:p>
        </p:txBody>
      </p:sp>
      <p:sp>
        <p:nvSpPr>
          <p:cNvPr id="4" name="Explosão 1 3"/>
          <p:cNvSpPr/>
          <p:nvPr/>
        </p:nvSpPr>
        <p:spPr>
          <a:xfrm>
            <a:off x="107504" y="5373216"/>
            <a:ext cx="2448272" cy="1008112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atenção</a:t>
            </a:r>
            <a:endParaRPr lang="pt-BR" dirty="0"/>
          </a:p>
        </p:txBody>
      </p:sp>
      <p:sp>
        <p:nvSpPr>
          <p:cNvPr id="5" name="Retângulo 4"/>
          <p:cNvSpPr/>
          <p:nvPr/>
        </p:nvSpPr>
        <p:spPr>
          <a:xfrm>
            <a:off x="2699792" y="5492855"/>
            <a:ext cx="5112568" cy="93610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Não pode CONFESSAR, TRANSIGIR, RENUNCIAR, sem poderes EXPRESSOS</a:t>
            </a:r>
            <a:r>
              <a:rPr lang="pt-BR" dirty="0" smtClean="0"/>
              <a:t>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741168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836712"/>
            <a:ext cx="8219256" cy="5737824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pt-BR" dirty="0" smtClean="0"/>
              <a:t>B2) Atos de disposição: </a:t>
            </a:r>
            <a:r>
              <a:rPr lang="pt-BR" dirty="0" smtClean="0">
                <a:solidFill>
                  <a:srgbClr val="FF0000"/>
                </a:solidFill>
              </a:rPr>
              <a:t>art. 619 CPC</a:t>
            </a:r>
          </a:p>
          <a:p>
            <a:pPr marL="109728" indent="0">
              <a:buNone/>
            </a:pPr>
            <a:endParaRPr lang="pt-BR" b="1" dirty="0"/>
          </a:p>
          <a:p>
            <a:pPr marL="109728" indent="0">
              <a:buNone/>
            </a:pPr>
            <a:r>
              <a:rPr lang="pt-BR" b="1" dirty="0" smtClean="0"/>
              <a:t>Todos os interessados ouvidos + autorização do juiz</a:t>
            </a:r>
          </a:p>
          <a:p>
            <a:pPr marL="109728" indent="0">
              <a:buNone/>
            </a:pPr>
            <a:endParaRPr lang="pt-BR" dirty="0"/>
          </a:p>
          <a:p>
            <a:pPr marL="109728" indent="0">
              <a:buNone/>
            </a:pPr>
            <a:r>
              <a:rPr lang="pt-BR" dirty="0" err="1" smtClean="0"/>
              <a:t>Obs</a:t>
            </a:r>
            <a:r>
              <a:rPr lang="pt-BR" dirty="0" smtClean="0"/>
              <a:t>: não precisam todos CONCORDAREM, mas devem ser ouvidos. </a:t>
            </a:r>
          </a:p>
          <a:p>
            <a:pPr marL="109728" indent="0">
              <a:buNone/>
            </a:pPr>
            <a:endParaRPr lang="pt-BR" dirty="0"/>
          </a:p>
          <a:p>
            <a:pPr marL="109728" indent="0">
              <a:buNone/>
            </a:pPr>
            <a:r>
              <a:rPr lang="pt-BR" dirty="0" smtClean="0"/>
              <a:t>Casos clássicos que necessitam que se alienem bens: promessa de compra e venda de bens </a:t>
            </a:r>
          </a:p>
          <a:p>
            <a:pPr marL="109728" indent="0">
              <a:buNone/>
            </a:pPr>
            <a:r>
              <a:rPr lang="pt-BR" dirty="0" smtClean="0"/>
              <a:t>Ou demais obrigações do </a:t>
            </a:r>
            <a:r>
              <a:rPr lang="pt-BR" i="1" dirty="0" smtClean="0"/>
              <a:t>de cujus</a:t>
            </a:r>
            <a:endParaRPr lang="pt-BR" i="1" dirty="0"/>
          </a:p>
        </p:txBody>
      </p:sp>
    </p:spTree>
    <p:extLst>
      <p:ext uri="{BB962C8B-B14F-4D97-AF65-F5344CB8AC3E}">
        <p14:creationId xmlns:p14="http://schemas.microsoft.com/office/powerpoint/2010/main" val="31556782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908720"/>
            <a:ext cx="8291264" cy="5665816"/>
          </a:xfrm>
        </p:spPr>
        <p:txBody>
          <a:bodyPr/>
          <a:lstStyle/>
          <a:p>
            <a:pPr marL="109728" indent="0">
              <a:buNone/>
            </a:pPr>
            <a:r>
              <a:rPr lang="pt-BR" dirty="0" smtClean="0"/>
              <a:t>B3) Prestação de contas </a:t>
            </a:r>
          </a:p>
          <a:p>
            <a:endParaRPr lang="pt-BR" dirty="0"/>
          </a:p>
          <a:p>
            <a:r>
              <a:rPr lang="pt-BR" dirty="0" smtClean="0"/>
              <a:t>Pode ser autônoma (incidental no processo de inventário)</a:t>
            </a:r>
          </a:p>
          <a:p>
            <a:r>
              <a:rPr lang="pt-BR" dirty="0" smtClean="0"/>
              <a:t>Pode ser por meio do procedimento especial de prestação de contas (art. 553 CPC) – processado em apenso aos autos do inventário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222195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3305" y="565123"/>
            <a:ext cx="8941537" cy="6048672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pt-BR" sz="1800" i="1" dirty="0">
                <a:solidFill>
                  <a:srgbClr val="FF0000"/>
                </a:solidFill>
              </a:rPr>
              <a:t>c</a:t>
            </a:r>
            <a:r>
              <a:rPr lang="pt-BR" sz="1800" i="1" dirty="0" smtClean="0">
                <a:solidFill>
                  <a:srgbClr val="FF0000"/>
                </a:solidFill>
              </a:rPr>
              <a:t>) Remoção do inventariante: (art. 622 CPC)</a:t>
            </a:r>
          </a:p>
          <a:p>
            <a:pPr marL="109728" indent="0">
              <a:buNone/>
            </a:pPr>
            <a:endParaRPr lang="pt-BR" sz="18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109728" indent="0">
              <a:buNone/>
            </a:pPr>
            <a:r>
              <a:rPr lang="pt-BR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C1)Cabimento: INFRAÇÕES DOS DEVERES DO ENCARGO</a:t>
            </a:r>
          </a:p>
          <a:p>
            <a:r>
              <a:rPr lang="pt-BR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De ofício ou a requerimento </a:t>
            </a:r>
          </a:p>
          <a:p>
            <a:r>
              <a:rPr lang="pt-BR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Rol do art. 622 não é exaustivo</a:t>
            </a:r>
          </a:p>
          <a:p>
            <a:endParaRPr lang="pt-BR" sz="18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109728" indent="0">
              <a:buNone/>
            </a:pPr>
            <a:r>
              <a:rPr lang="pt-BR" sz="1800" dirty="0" smtClean="0"/>
              <a:t>C2) procedimento: </a:t>
            </a:r>
            <a:r>
              <a:rPr lang="pt-BR" sz="1800" dirty="0"/>
              <a:t> </a:t>
            </a:r>
            <a:r>
              <a:rPr lang="pt-BR" sz="1800" dirty="0" smtClean="0"/>
              <a:t>(art. 623 ) Incidente processado em apenso aos autos de inventário </a:t>
            </a:r>
          </a:p>
          <a:p>
            <a:pPr marL="109728" indent="0">
              <a:buNone/>
            </a:pPr>
            <a:endParaRPr lang="pt-BR" sz="1400" dirty="0"/>
          </a:p>
        </p:txBody>
      </p:sp>
      <p:cxnSp>
        <p:nvCxnSpPr>
          <p:cNvPr id="4" name="Conector reto 3"/>
          <p:cNvCxnSpPr/>
          <p:nvPr/>
        </p:nvCxnSpPr>
        <p:spPr>
          <a:xfrm>
            <a:off x="694741" y="5121188"/>
            <a:ext cx="0" cy="6480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ector de seta reta 5"/>
          <p:cNvCxnSpPr/>
          <p:nvPr/>
        </p:nvCxnSpPr>
        <p:spPr>
          <a:xfrm>
            <a:off x="611559" y="5445224"/>
            <a:ext cx="8449259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Retângulo 9"/>
          <p:cNvSpPr/>
          <p:nvPr/>
        </p:nvSpPr>
        <p:spPr>
          <a:xfrm>
            <a:off x="179512" y="5769260"/>
            <a:ext cx="1933043" cy="8280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Requerimento de remoção</a:t>
            </a:r>
            <a:endParaRPr lang="pt-BR" dirty="0"/>
          </a:p>
        </p:txBody>
      </p:sp>
      <p:sp>
        <p:nvSpPr>
          <p:cNvPr id="12" name="Chave direita 11"/>
          <p:cNvSpPr/>
          <p:nvPr/>
        </p:nvSpPr>
        <p:spPr>
          <a:xfrm rot="16200000" flipV="1">
            <a:off x="1319224" y="4136665"/>
            <a:ext cx="684076" cy="1933043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Retângulo 12"/>
          <p:cNvSpPr/>
          <p:nvPr/>
        </p:nvSpPr>
        <p:spPr>
          <a:xfrm>
            <a:off x="31513" y="4165924"/>
            <a:ext cx="3072500" cy="7032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Intimação do inventariante para se manifestar em 15 dias</a:t>
            </a:r>
            <a:endParaRPr lang="pt-BR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15" name="Conector reto 14"/>
          <p:cNvCxnSpPr/>
          <p:nvPr/>
        </p:nvCxnSpPr>
        <p:spPr>
          <a:xfrm>
            <a:off x="2771800" y="4869160"/>
            <a:ext cx="0" cy="131414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tângulo 15"/>
          <p:cNvSpPr/>
          <p:nvPr/>
        </p:nvSpPr>
        <p:spPr>
          <a:xfrm>
            <a:off x="2987824" y="4203193"/>
            <a:ext cx="3072500" cy="7032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Findo prazo, juiz decide o incidente (art. 624)</a:t>
            </a:r>
            <a:endParaRPr lang="pt-BR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7" name="Texto explicativo em seta para cima 16"/>
          <p:cNvSpPr/>
          <p:nvPr/>
        </p:nvSpPr>
        <p:spPr>
          <a:xfrm>
            <a:off x="3491880" y="5085184"/>
            <a:ext cx="2568444" cy="1512168"/>
          </a:xfrm>
          <a:prstGeom prst="up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 smtClean="0"/>
              <a:t>SE JUIZ DECIDE PELA REMOÇÃO = NOMEAÇÃO JUDICIAL DE OUTRO </a:t>
            </a:r>
            <a:r>
              <a:rPr lang="pt-BR" dirty="0" smtClean="0"/>
              <a:t>INVENTARIANTE</a:t>
            </a:r>
            <a:endParaRPr lang="pt-BR" dirty="0"/>
          </a:p>
        </p:txBody>
      </p:sp>
      <p:cxnSp>
        <p:nvCxnSpPr>
          <p:cNvPr id="19" name="Conector reto 18"/>
          <p:cNvCxnSpPr/>
          <p:nvPr/>
        </p:nvCxnSpPr>
        <p:spPr>
          <a:xfrm>
            <a:off x="6660232" y="4869160"/>
            <a:ext cx="0" cy="10801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tângulo 19"/>
          <p:cNvSpPr/>
          <p:nvPr/>
        </p:nvSpPr>
        <p:spPr>
          <a:xfrm>
            <a:off x="7092280" y="4184558"/>
            <a:ext cx="1800200" cy="93663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Entrega dos bens pelo inventariante</a:t>
            </a:r>
            <a:endParaRPr lang="pt-BR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2" name="Chave direita 21"/>
          <p:cNvSpPr/>
          <p:nvPr/>
        </p:nvSpPr>
        <p:spPr>
          <a:xfrm rot="16200000" flipV="1">
            <a:off x="7617952" y="4718771"/>
            <a:ext cx="684076" cy="2208990"/>
          </a:xfrm>
          <a:prstGeom prst="rightBrac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3" name="Retângulo 22"/>
          <p:cNvSpPr/>
          <p:nvPr/>
        </p:nvSpPr>
        <p:spPr>
          <a:xfrm>
            <a:off x="6879515" y="6165304"/>
            <a:ext cx="2304256" cy="432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Busca e apreensão ou imissão na posse e/ou multa</a:t>
            </a:r>
            <a:endParaRPr lang="pt-BR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98806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908720"/>
            <a:ext cx="8291264" cy="5665816"/>
          </a:xfrm>
        </p:spPr>
        <p:txBody>
          <a:bodyPr>
            <a:normAutofit lnSpcReduction="10000"/>
          </a:bodyPr>
          <a:lstStyle/>
          <a:p>
            <a:pPr marL="109728" indent="0">
              <a:buNone/>
            </a:pPr>
            <a:r>
              <a:rPr lang="pt-BR" sz="3200" dirty="0">
                <a:solidFill>
                  <a:srgbClr val="FF0000"/>
                </a:solidFill>
              </a:rPr>
              <a:t>d</a:t>
            </a:r>
            <a:r>
              <a:rPr lang="pt-BR" sz="3200" dirty="0" smtClean="0">
                <a:solidFill>
                  <a:srgbClr val="FF0000"/>
                </a:solidFill>
              </a:rPr>
              <a:t>) </a:t>
            </a:r>
            <a:r>
              <a:rPr lang="pt-BR" sz="3200" dirty="0">
                <a:solidFill>
                  <a:srgbClr val="FF0000"/>
                </a:solidFill>
              </a:rPr>
              <a:t>Inventariante dativo:</a:t>
            </a:r>
          </a:p>
          <a:p>
            <a:pPr marL="624078" indent="-514350">
              <a:buAutoNum type="arabicPeriod"/>
            </a:pPr>
            <a:r>
              <a:rPr lang="pt-BR" dirty="0"/>
              <a:t>Quando não existe nenhum dos indicados no art. 617.</a:t>
            </a:r>
          </a:p>
          <a:p>
            <a:pPr marL="624078" indent="-514350">
              <a:buAutoNum type="arabicPeriod"/>
            </a:pPr>
            <a:r>
              <a:rPr lang="pt-BR" dirty="0"/>
              <a:t>Ou quando o inventariante for removido da inventariança ou não puder, por justa causa, assumir o encargo.</a:t>
            </a:r>
          </a:p>
          <a:p>
            <a:pPr marL="109728" indent="0">
              <a:buNone/>
            </a:pPr>
            <a:r>
              <a:rPr lang="pt-BR" dirty="0">
                <a:solidFill>
                  <a:srgbClr val="FF0000"/>
                </a:solidFill>
              </a:rPr>
              <a:t>d</a:t>
            </a:r>
            <a:r>
              <a:rPr lang="pt-BR" dirty="0" smtClean="0">
                <a:solidFill>
                  <a:srgbClr val="FF0000"/>
                </a:solidFill>
              </a:rPr>
              <a:t>.1) Mudança sobre o inventariante dativo: </a:t>
            </a:r>
            <a:r>
              <a:rPr lang="pt-BR" dirty="0"/>
              <a:t>§ 1º do art. </a:t>
            </a:r>
            <a:r>
              <a:rPr lang="pt-BR" dirty="0" smtClean="0"/>
              <a:t>75 – exige apenas a intimação dos herdeiros para representação legal do espólio, e não mais o litisconsórcio necessário</a:t>
            </a:r>
          </a:p>
          <a:p>
            <a:pPr marL="109728" indent="0">
              <a:buNone/>
            </a:pPr>
            <a:r>
              <a:rPr lang="pt-BR" i="1" dirty="0"/>
              <a:t>§ 1</a:t>
            </a:r>
            <a:r>
              <a:rPr lang="pt-BR" i="1" u="sng" baseline="30000" dirty="0"/>
              <a:t>o</a:t>
            </a:r>
            <a:r>
              <a:rPr lang="pt-BR" i="1" dirty="0"/>
              <a:t> Quando o inventariante for dativo, os sucessores do falecido serão intimados no processo no qual o espólio seja parte</a:t>
            </a:r>
            <a:r>
              <a:rPr lang="pt-B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604019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692696"/>
            <a:ext cx="8363272" cy="5881840"/>
          </a:xfrm>
        </p:spPr>
        <p:txBody>
          <a:bodyPr>
            <a:normAutofit fontScale="77500" lnSpcReduction="20000"/>
          </a:bodyPr>
          <a:lstStyle/>
          <a:p>
            <a:r>
              <a:rPr lang="pt-BR" b="1" u="sng" dirty="0">
                <a:hlinkClick r:id="rId2"/>
              </a:rPr>
              <a:t>TJ-SC - Agravo de Instrumento AI 212615 SC 2002.021261-5 (TJ-SC)</a:t>
            </a:r>
            <a:endParaRPr lang="pt-BR" b="1" dirty="0"/>
          </a:p>
          <a:p>
            <a:pPr marL="109728" indent="0">
              <a:buNone/>
            </a:pPr>
            <a:r>
              <a:rPr lang="pt-BR" b="1" dirty="0"/>
              <a:t>Data de publicação: 04/04/2003</a:t>
            </a:r>
          </a:p>
          <a:p>
            <a:pPr marL="109728" indent="0">
              <a:buNone/>
            </a:pPr>
            <a:r>
              <a:rPr lang="pt-BR" b="1" dirty="0"/>
              <a:t>Ementa: </a:t>
            </a:r>
            <a:r>
              <a:rPr lang="pt-BR" dirty="0"/>
              <a:t>AGRAVO DE INSTRUMENTO - AÇÃO INCIDENTAL DE REMOÇÃO DE </a:t>
            </a:r>
            <a:r>
              <a:rPr lang="pt-BR" b="1" dirty="0"/>
              <a:t>INVENTARIANTE</a:t>
            </a:r>
            <a:r>
              <a:rPr lang="pt-BR" dirty="0"/>
              <a:t> - DESTITUIÇÃO - DISSENSÃO ENTRE OS HERDEIROS - </a:t>
            </a:r>
            <a:r>
              <a:rPr lang="pt-BR" b="1" dirty="0"/>
              <a:t>NOMEAÇÃO</a:t>
            </a:r>
            <a:r>
              <a:rPr lang="pt-BR" dirty="0"/>
              <a:t> DE UM </a:t>
            </a:r>
            <a:r>
              <a:rPr lang="pt-BR" b="1" dirty="0"/>
              <a:t>TERCEIRO</a:t>
            </a:r>
            <a:r>
              <a:rPr lang="pt-BR" dirty="0"/>
              <a:t> COMO </a:t>
            </a:r>
            <a:r>
              <a:rPr lang="pt-BR" b="1" dirty="0"/>
              <a:t>INVENTARIANTE</a:t>
            </a:r>
            <a:r>
              <a:rPr lang="pt-BR" dirty="0"/>
              <a:t> </a:t>
            </a:r>
            <a:r>
              <a:rPr lang="pt-BR" b="1" dirty="0"/>
              <a:t>JUDICIAL</a:t>
            </a:r>
            <a:r>
              <a:rPr lang="pt-BR" dirty="0"/>
              <a:t> - IRRETOCABILIDADE DO DECISUM GUERREADO - RECURSO DESPROVIDO Patente a situação conflituosa entre os herdeiros, é recomendável a </a:t>
            </a:r>
            <a:r>
              <a:rPr lang="pt-BR" b="1" dirty="0"/>
              <a:t>nomeação</a:t>
            </a:r>
            <a:r>
              <a:rPr lang="pt-BR" dirty="0"/>
              <a:t> de um </a:t>
            </a:r>
            <a:r>
              <a:rPr lang="pt-BR" b="1" dirty="0"/>
              <a:t>inventariante</a:t>
            </a:r>
            <a:r>
              <a:rPr lang="pt-BR" dirty="0"/>
              <a:t> </a:t>
            </a:r>
            <a:r>
              <a:rPr lang="pt-BR" b="1" dirty="0"/>
              <a:t>judicial</a:t>
            </a:r>
            <a:r>
              <a:rPr lang="pt-BR" dirty="0"/>
              <a:t>, consubstanciado na pessoa de um </a:t>
            </a:r>
            <a:r>
              <a:rPr lang="pt-BR" b="1" dirty="0"/>
              <a:t>terceiro</a:t>
            </a:r>
            <a:r>
              <a:rPr lang="pt-BR" dirty="0"/>
              <a:t>, que não possua interesse direto na destinação do patrimônio a ser administrado, e que esteja distante dos contornos do conflito familiar inerente ao processo de inventário. Estima-se que o </a:t>
            </a:r>
            <a:r>
              <a:rPr lang="pt-BR" b="1" dirty="0"/>
              <a:t>inventariante</a:t>
            </a:r>
            <a:r>
              <a:rPr lang="pt-BR" dirty="0"/>
              <a:t> </a:t>
            </a:r>
            <a:r>
              <a:rPr lang="pt-BR" b="1" dirty="0"/>
              <a:t>judicial</a:t>
            </a:r>
            <a:r>
              <a:rPr lang="pt-BR" dirty="0"/>
              <a:t>, ao administrar o patrimônio relativo ao espólio, submeta os seus atos ao crivo </a:t>
            </a:r>
            <a:r>
              <a:rPr lang="pt-BR" b="1" dirty="0"/>
              <a:t>judicial</a:t>
            </a:r>
            <a:r>
              <a:rPr lang="pt-BR" dirty="0"/>
              <a:t> e à aprovação dos herdeiros, olvidando maiores conflitos e permitindo, tão logo, a conclusão do feito.</a:t>
            </a:r>
          </a:p>
          <a:p>
            <a:pPr marL="109728" indent="0">
              <a:buNone/>
            </a:pPr>
            <a:r>
              <a:rPr lang="pt-BR" b="1" dirty="0"/>
              <a:t>Encontrado em: Terceira</a:t>
            </a:r>
            <a:r>
              <a:rPr lang="pt-BR" dirty="0"/>
              <a:t> Câmara de Direito Civil Agravo de instrumento n. 2002.021261-5, da Capital. Agravante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8557009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620688"/>
            <a:ext cx="9073008" cy="6237312"/>
          </a:xfrm>
        </p:spPr>
        <p:txBody>
          <a:bodyPr>
            <a:normAutofit fontScale="40000" lnSpcReduction="20000"/>
          </a:bodyPr>
          <a:lstStyle/>
          <a:p>
            <a:pPr marL="109728" indent="0">
              <a:buNone/>
            </a:pPr>
            <a:r>
              <a:rPr lang="pt-BR" sz="5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11. Procedimento do Inventário judicial:</a:t>
            </a:r>
          </a:p>
          <a:p>
            <a:pPr marL="109728" indent="0">
              <a:buNone/>
            </a:pPr>
            <a:endParaRPr lang="pt-BR" sz="5000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09728" indent="0">
              <a:buNone/>
            </a:pPr>
            <a:r>
              <a:rPr lang="pt-BR" sz="5000" i="1" dirty="0" smtClean="0"/>
              <a:t>a) Prazo: início: 2 meses da abertura da sucessão</a:t>
            </a:r>
          </a:p>
          <a:p>
            <a:pPr marL="109728" indent="0">
              <a:buNone/>
            </a:pPr>
            <a:r>
              <a:rPr lang="pt-BR" sz="5000" i="1" dirty="0"/>
              <a:t>	</a:t>
            </a:r>
            <a:r>
              <a:rPr lang="pt-BR" sz="5000" i="1" dirty="0" smtClean="0"/>
              <a:t>final: 1 ano  </a:t>
            </a:r>
          </a:p>
          <a:p>
            <a:pPr marL="109728" indent="0">
              <a:buNone/>
            </a:pPr>
            <a:endParaRPr lang="pt-BR" sz="5000" b="1" i="1" dirty="0"/>
          </a:p>
          <a:p>
            <a:pPr marL="109728" indent="0">
              <a:buNone/>
            </a:pPr>
            <a:r>
              <a:rPr lang="pt-BR" sz="5000" dirty="0" smtClean="0"/>
              <a:t>Súmula </a:t>
            </a:r>
            <a:r>
              <a:rPr lang="pt-BR" sz="5000" dirty="0"/>
              <a:t>542 do STF: “Não é inconstitucional a </a:t>
            </a:r>
            <a:r>
              <a:rPr lang="pt-BR" sz="5000" dirty="0" smtClean="0"/>
              <a:t>multa instituída </a:t>
            </a:r>
            <a:r>
              <a:rPr lang="pt-BR" sz="5000" dirty="0"/>
              <a:t>pelo Estado-membro como sanção pelo retardamento </a:t>
            </a:r>
            <a:r>
              <a:rPr lang="pt-BR" sz="5000" dirty="0" smtClean="0"/>
              <a:t>do início </a:t>
            </a:r>
            <a:r>
              <a:rPr lang="pt-BR" sz="5000" dirty="0"/>
              <a:t>ou ultimação do inventário</a:t>
            </a:r>
            <a:r>
              <a:rPr lang="pt-BR" sz="5000" dirty="0" smtClean="0"/>
              <a:t>”.</a:t>
            </a:r>
          </a:p>
          <a:p>
            <a:pPr marL="109728" indent="0">
              <a:buNone/>
            </a:pPr>
            <a:endParaRPr lang="pt-BR" sz="5000" dirty="0" smtClean="0"/>
          </a:p>
          <a:p>
            <a:pPr marL="109728" indent="0">
              <a:buNone/>
            </a:pPr>
            <a:r>
              <a:rPr lang="pt-BR" sz="5000" dirty="0" smtClean="0"/>
              <a:t>b) Termos essenciais:</a:t>
            </a:r>
          </a:p>
          <a:p>
            <a:pPr marL="109728" indent="0">
              <a:buNone/>
            </a:pPr>
            <a:endParaRPr lang="pt-BR" sz="5000" dirty="0"/>
          </a:p>
          <a:p>
            <a:pPr marL="681228" indent="-571500">
              <a:buAutoNum type="romanUcParenR"/>
            </a:pPr>
            <a:r>
              <a:rPr lang="pt-BR" sz="5000" dirty="0" smtClean="0"/>
              <a:t>Inventário:</a:t>
            </a:r>
          </a:p>
          <a:p>
            <a:pPr marL="109728" indent="0">
              <a:buNone/>
            </a:pPr>
            <a:endParaRPr lang="pt-BR" sz="5000" dirty="0"/>
          </a:p>
          <a:p>
            <a:pPr marL="681228" indent="-571500">
              <a:buFont typeface="+mj-lt"/>
              <a:buAutoNum type="romanLcPeriod"/>
            </a:pPr>
            <a:r>
              <a:rPr lang="pt-BR" sz="5000" dirty="0" smtClean="0"/>
              <a:t>Petição Inicial</a:t>
            </a:r>
          </a:p>
          <a:p>
            <a:pPr marL="681228" indent="-571500">
              <a:buFont typeface="+mj-lt"/>
              <a:buAutoNum type="romanLcPeriod"/>
            </a:pPr>
            <a:r>
              <a:rPr lang="pt-BR" sz="5000" dirty="0" smtClean="0"/>
              <a:t>nomeação do inventariante</a:t>
            </a:r>
          </a:p>
          <a:p>
            <a:pPr marL="681228" indent="-571500">
              <a:buFont typeface="+mj-lt"/>
              <a:buAutoNum type="romanLcPeriod"/>
            </a:pPr>
            <a:r>
              <a:rPr lang="pt-BR" sz="5000" dirty="0" smtClean="0"/>
              <a:t>Primeiras declarações</a:t>
            </a:r>
          </a:p>
          <a:p>
            <a:pPr marL="681228" indent="-571500">
              <a:buFont typeface="+mj-lt"/>
              <a:buAutoNum type="romanLcPeriod"/>
            </a:pPr>
            <a:r>
              <a:rPr lang="pt-BR" sz="5000" dirty="0" smtClean="0"/>
              <a:t>Citação dos interessados</a:t>
            </a:r>
          </a:p>
          <a:p>
            <a:pPr marL="681228" indent="-571500">
              <a:buFont typeface="+mj-lt"/>
              <a:buAutoNum type="romanLcPeriod"/>
            </a:pPr>
            <a:r>
              <a:rPr lang="pt-BR" sz="5000" dirty="0" smtClean="0"/>
              <a:t>Avaliação do acervo</a:t>
            </a:r>
          </a:p>
          <a:p>
            <a:pPr marL="681228" indent="-571500">
              <a:buFont typeface="+mj-lt"/>
              <a:buAutoNum type="romanLcPeriod"/>
            </a:pPr>
            <a:r>
              <a:rPr lang="pt-BR" sz="5000" dirty="0" smtClean="0"/>
              <a:t>Últimas declarações</a:t>
            </a:r>
          </a:p>
          <a:p>
            <a:pPr marL="681228" indent="-571500">
              <a:buFont typeface="+mj-lt"/>
              <a:buAutoNum type="romanLcPeriod"/>
            </a:pPr>
            <a:r>
              <a:rPr lang="pt-BR" sz="5000" dirty="0" smtClean="0"/>
              <a:t>Liquidação do imposto de transmissão</a:t>
            </a:r>
          </a:p>
          <a:p>
            <a:pPr marL="109728" indent="0">
              <a:buNone/>
            </a:pPr>
            <a:r>
              <a:rPr lang="pt-BR" sz="5000" dirty="0" smtClean="0"/>
              <a:t> de herança.</a:t>
            </a:r>
          </a:p>
          <a:p>
            <a:pPr marL="109728" indent="0">
              <a:buNone/>
            </a:pPr>
            <a:endParaRPr lang="pt-BR" dirty="0"/>
          </a:p>
          <a:p>
            <a:pPr marL="109728" indent="0">
              <a:buNone/>
            </a:pPr>
            <a:endParaRPr lang="pt-BR" dirty="0" smtClean="0"/>
          </a:p>
        </p:txBody>
      </p:sp>
      <p:sp>
        <p:nvSpPr>
          <p:cNvPr id="4" name="Divisa 3"/>
          <p:cNvSpPr/>
          <p:nvPr/>
        </p:nvSpPr>
        <p:spPr>
          <a:xfrm>
            <a:off x="6387721" y="1268760"/>
            <a:ext cx="288032" cy="360040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5" name="Retângulo de cantos arredondados 4"/>
          <p:cNvSpPr/>
          <p:nvPr/>
        </p:nvSpPr>
        <p:spPr>
          <a:xfrm>
            <a:off x="6675753" y="1052736"/>
            <a:ext cx="1440160" cy="792088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rgbClr val="7030A0"/>
                </a:solidFill>
              </a:rPr>
              <a:t>ART. 611</a:t>
            </a:r>
            <a:endParaRPr lang="pt-BR" dirty="0">
              <a:solidFill>
                <a:srgbClr val="7030A0"/>
              </a:solidFill>
            </a:endParaRPr>
          </a:p>
        </p:txBody>
      </p:sp>
      <p:sp>
        <p:nvSpPr>
          <p:cNvPr id="6" name="Retângulo de cantos arredondados 5"/>
          <p:cNvSpPr/>
          <p:nvPr/>
        </p:nvSpPr>
        <p:spPr>
          <a:xfrm>
            <a:off x="5724128" y="3524169"/>
            <a:ext cx="2808312" cy="288032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09728" indent="0">
              <a:buNone/>
            </a:pPr>
            <a:endParaRPr lang="pt-BR" dirty="0">
              <a:solidFill>
                <a:schemeClr val="tx1"/>
              </a:solidFill>
            </a:endParaRPr>
          </a:p>
          <a:p>
            <a:pPr marL="109728" indent="0">
              <a:buNone/>
            </a:pPr>
            <a:r>
              <a:rPr lang="pt-BR" dirty="0">
                <a:solidFill>
                  <a:srgbClr val="7030A0"/>
                </a:solidFill>
              </a:rPr>
              <a:t>II) </a:t>
            </a:r>
            <a:r>
              <a:rPr lang="pt-BR" dirty="0">
                <a:solidFill>
                  <a:schemeClr val="tx1"/>
                </a:solidFill>
              </a:rPr>
              <a:t>Partilha</a:t>
            </a:r>
          </a:p>
          <a:p>
            <a:pPr marL="109728" indent="0">
              <a:buNone/>
            </a:pPr>
            <a:endParaRPr lang="pt-BR" dirty="0">
              <a:solidFill>
                <a:schemeClr val="tx1"/>
              </a:solidFill>
            </a:endParaRPr>
          </a:p>
          <a:p>
            <a:pPr marL="624078" indent="-514350">
              <a:buFont typeface="+mj-lt"/>
              <a:buAutoNum type="arabicPeriod"/>
            </a:pPr>
            <a:r>
              <a:rPr lang="pt-BR" dirty="0">
                <a:solidFill>
                  <a:schemeClr val="tx1"/>
                </a:solidFill>
              </a:rPr>
              <a:t>Petição de quinhões</a:t>
            </a:r>
          </a:p>
          <a:p>
            <a:pPr marL="624078" indent="-514350">
              <a:buFont typeface="+mj-lt"/>
              <a:buAutoNum type="arabicPeriod"/>
            </a:pPr>
            <a:r>
              <a:rPr lang="pt-BR" dirty="0">
                <a:solidFill>
                  <a:schemeClr val="tx1"/>
                </a:solidFill>
              </a:rPr>
              <a:t>Deliberação da partilha </a:t>
            </a:r>
          </a:p>
          <a:p>
            <a:pPr marL="624078" indent="-514350">
              <a:buFont typeface="+mj-lt"/>
              <a:buAutoNum type="arabicPeriod"/>
            </a:pPr>
            <a:r>
              <a:rPr lang="pt-BR" dirty="0">
                <a:solidFill>
                  <a:schemeClr val="tx1"/>
                </a:solidFill>
              </a:rPr>
              <a:t>Julgamento da partilha</a:t>
            </a:r>
          </a:p>
        </p:txBody>
      </p:sp>
    </p:spTree>
    <p:extLst>
      <p:ext uri="{BB962C8B-B14F-4D97-AF65-F5344CB8AC3E}">
        <p14:creationId xmlns:p14="http://schemas.microsoft.com/office/powerpoint/2010/main" val="281626867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7504" y="404664"/>
            <a:ext cx="8579296" cy="6169872"/>
          </a:xfrm>
        </p:spPr>
        <p:txBody>
          <a:bodyPr>
            <a:normAutofit fontScale="92500"/>
          </a:bodyPr>
          <a:lstStyle/>
          <a:p>
            <a:pPr marL="109728" indent="0">
              <a:buNone/>
            </a:pPr>
            <a:r>
              <a:rPr lang="pt-BR" dirty="0" smtClean="0"/>
              <a:t>c) Petição inicial:</a:t>
            </a:r>
          </a:p>
          <a:p>
            <a:pPr marL="109728" indent="0">
              <a:buNone/>
            </a:pPr>
            <a:endParaRPr lang="pt-BR" dirty="0"/>
          </a:p>
          <a:p>
            <a:r>
              <a:rPr lang="pt-BR" dirty="0" smtClean="0"/>
              <a:t>Obrigatório instruir PI com certidão de óbito do autor da herança</a:t>
            </a:r>
          </a:p>
          <a:p>
            <a:endParaRPr lang="pt-BR" dirty="0"/>
          </a:p>
          <a:p>
            <a:pPr marL="109728" indent="0">
              <a:buNone/>
            </a:pPr>
            <a:r>
              <a:rPr lang="pt-BR" dirty="0" smtClean="0"/>
              <a:t>d) Primeiras declarações</a:t>
            </a:r>
          </a:p>
          <a:p>
            <a:pPr marL="109728" indent="0">
              <a:buNone/>
            </a:pPr>
            <a:endParaRPr lang="pt-BR" dirty="0"/>
          </a:p>
          <a:p>
            <a:r>
              <a:rPr lang="pt-BR" dirty="0" smtClean="0"/>
              <a:t>Advogado precisa de poderes especiais</a:t>
            </a:r>
          </a:p>
          <a:p>
            <a:r>
              <a:rPr lang="pt-BR" dirty="0" smtClean="0"/>
              <a:t>Pessoalmente – escrivão lavra o termo</a:t>
            </a:r>
          </a:p>
          <a:p>
            <a:r>
              <a:rPr lang="pt-BR" dirty="0" smtClean="0"/>
              <a:t>Conteúdo: </a:t>
            </a:r>
            <a:r>
              <a:rPr lang="pt-BR" dirty="0" smtClean="0">
                <a:solidFill>
                  <a:srgbClr val="C00000"/>
                </a:solidFill>
              </a:rPr>
              <a:t>art. 620 CPC</a:t>
            </a:r>
          </a:p>
          <a:p>
            <a:pPr marL="109728" indent="0">
              <a:buNone/>
            </a:pPr>
            <a:r>
              <a:rPr lang="pt-BR" i="1" dirty="0" smtClean="0"/>
              <a:t>Em suma:</a:t>
            </a:r>
            <a:endParaRPr lang="pt-BR" i="1" dirty="0"/>
          </a:p>
          <a:p>
            <a:pPr>
              <a:buFontTx/>
              <a:buChar char="-"/>
            </a:pPr>
            <a:r>
              <a:rPr lang="pt-BR" dirty="0" smtClean="0"/>
              <a:t>Identificação do morto e circunstâncias da morte</a:t>
            </a:r>
          </a:p>
          <a:p>
            <a:pPr>
              <a:buFontTx/>
              <a:buChar char="-"/>
            </a:pPr>
            <a:r>
              <a:rPr lang="pt-BR" dirty="0" smtClean="0"/>
              <a:t>Nomeação e qualificação dos herdeiros</a:t>
            </a:r>
          </a:p>
          <a:p>
            <a:pPr>
              <a:buFontTx/>
              <a:buChar char="-"/>
            </a:pPr>
            <a:r>
              <a:rPr lang="pt-BR" dirty="0" smtClean="0"/>
              <a:t>Relação completa dos bens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948487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836712"/>
            <a:ext cx="8363272" cy="5737824"/>
          </a:xfrm>
        </p:spPr>
        <p:txBody>
          <a:bodyPr>
            <a:normAutofit fontScale="92500" lnSpcReduction="20000"/>
          </a:bodyPr>
          <a:lstStyle/>
          <a:p>
            <a:pPr marL="109728" indent="0">
              <a:buNone/>
            </a:pPr>
            <a:r>
              <a:rPr lang="pt-BR" dirty="0" smtClean="0"/>
              <a:t>1. </a:t>
            </a:r>
            <a:r>
              <a:rPr lang="pt-BR" b="1" u="sng" dirty="0" smtClean="0"/>
              <a:t>Introdução</a:t>
            </a:r>
          </a:p>
          <a:p>
            <a:pPr marL="109728" indent="0">
              <a:buNone/>
            </a:pPr>
            <a:r>
              <a:rPr lang="pt-BR" i="1" dirty="0" smtClean="0"/>
              <a:t>:</a:t>
            </a:r>
          </a:p>
          <a:p>
            <a:pPr marL="109728" indent="0">
              <a:buNone/>
            </a:pPr>
            <a:r>
              <a:rPr lang="pt-BR" i="1" dirty="0" smtClean="0"/>
              <a:t>Art. 1784 CC </a:t>
            </a:r>
          </a:p>
          <a:p>
            <a:endParaRPr lang="pt-BR" i="1" dirty="0"/>
          </a:p>
          <a:p>
            <a:pPr marL="109728" indent="0">
              <a:buNone/>
            </a:pPr>
            <a:r>
              <a:rPr lang="pt-BR" i="1" dirty="0"/>
              <a:t>Art. 1.784. Aberta a sucessão, a herança transmite-se, desde logo, aos herdeiros legítimos e testamentários</a:t>
            </a:r>
            <a:r>
              <a:rPr lang="pt-BR" i="1" dirty="0" smtClean="0"/>
              <a:t>.</a:t>
            </a:r>
          </a:p>
          <a:p>
            <a:pPr marL="109728" indent="0">
              <a:buNone/>
            </a:pPr>
            <a:endParaRPr lang="pt-BR" i="1" dirty="0" smtClean="0"/>
          </a:p>
          <a:p>
            <a:pPr marL="109728" indent="0">
              <a:buNone/>
            </a:pPr>
            <a:r>
              <a:rPr lang="pt-BR" b="1" u="sng" dirty="0" smtClean="0"/>
              <a:t>2. Objetivo</a:t>
            </a:r>
          </a:p>
          <a:p>
            <a:pPr marL="109728" indent="0">
              <a:buNone/>
            </a:pPr>
            <a:endParaRPr lang="pt-BR" dirty="0"/>
          </a:p>
          <a:p>
            <a:r>
              <a:rPr lang="pt-BR" i="1" dirty="0" smtClean="0"/>
              <a:t>Inventário: </a:t>
            </a:r>
            <a:r>
              <a:rPr lang="pt-BR" dirty="0" smtClean="0"/>
              <a:t>se busca </a:t>
            </a:r>
            <a:r>
              <a:rPr lang="pt-BR" u="sng" dirty="0" smtClean="0"/>
              <a:t>identificar </a:t>
            </a:r>
            <a:r>
              <a:rPr lang="pt-BR" dirty="0" smtClean="0"/>
              <a:t>o patrimônio, com a indicação de bens (móveis e imóveis), créditos, débitos e quaisquer outros direitos de natureza patrimonial</a:t>
            </a:r>
          </a:p>
          <a:p>
            <a:r>
              <a:rPr lang="pt-BR" i="1" dirty="0" smtClean="0"/>
              <a:t>Partilha: </a:t>
            </a:r>
            <a:r>
              <a:rPr lang="pt-BR" u="sng" dirty="0" smtClean="0"/>
              <a:t>divisão </a:t>
            </a:r>
            <a:r>
              <a:rPr lang="pt-BR" dirty="0" smtClean="0"/>
              <a:t>do acervo entre os sucessos, com o estabelecimento e a consequente adjudicação do quinhão hereditário a cada um deles.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7672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1187624" y="692696"/>
            <a:ext cx="4680520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IMPUGNAÇÕES DAS PRIMEIRAS DECLARAÇÕES  627 </a:t>
            </a:r>
            <a:r>
              <a:rPr lang="pt-BR" dirty="0" err="1" smtClean="0"/>
              <a:t>cpc</a:t>
            </a:r>
            <a:endParaRPr lang="pt-BR" dirty="0"/>
          </a:p>
        </p:txBody>
      </p:sp>
      <p:sp>
        <p:nvSpPr>
          <p:cNvPr id="5" name="Elipse 4"/>
          <p:cNvSpPr/>
          <p:nvPr/>
        </p:nvSpPr>
        <p:spPr>
          <a:xfrm>
            <a:off x="260795" y="2132856"/>
            <a:ext cx="2808312" cy="1800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ARGUIR ERROS, OMISSÕES, SONEGAÇÕES</a:t>
            </a:r>
            <a:endParaRPr lang="pt-BR" dirty="0"/>
          </a:p>
        </p:txBody>
      </p:sp>
      <p:sp>
        <p:nvSpPr>
          <p:cNvPr id="6" name="Elipse 5"/>
          <p:cNvSpPr/>
          <p:nvPr/>
        </p:nvSpPr>
        <p:spPr>
          <a:xfrm>
            <a:off x="3029566" y="3933056"/>
            <a:ext cx="2952328" cy="16953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RECLAMAR NOMEAÇÃO DO INVENTARIANTE</a:t>
            </a:r>
            <a:endParaRPr lang="pt-BR" dirty="0"/>
          </a:p>
        </p:txBody>
      </p:sp>
      <p:sp>
        <p:nvSpPr>
          <p:cNvPr id="7" name="Elipse 6"/>
          <p:cNvSpPr/>
          <p:nvPr/>
        </p:nvSpPr>
        <p:spPr>
          <a:xfrm>
            <a:off x="6156176" y="1883961"/>
            <a:ext cx="2304256" cy="16561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CONTESTAR SOBRE ROL DOS HERDEIROS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874391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620688"/>
            <a:ext cx="8363272" cy="5953848"/>
          </a:xfrm>
        </p:spPr>
        <p:txBody>
          <a:bodyPr/>
          <a:lstStyle/>
          <a:p>
            <a:pPr marL="109728" indent="0">
              <a:buNone/>
            </a:pPr>
            <a:r>
              <a:rPr lang="pt-BR" dirty="0" smtClean="0"/>
              <a:t>e) Citação: </a:t>
            </a:r>
          </a:p>
          <a:p>
            <a:pPr marL="109728" indent="0">
              <a:buNone/>
            </a:pPr>
            <a:r>
              <a:rPr lang="pt-BR" dirty="0" smtClean="0"/>
              <a:t>Por correio e edital (art. 259, III)</a:t>
            </a:r>
          </a:p>
          <a:p>
            <a:pPr marL="109728" indent="0">
              <a:buNone/>
            </a:pPr>
            <a:endParaRPr lang="pt-BR" dirty="0" smtClean="0"/>
          </a:p>
          <a:p>
            <a:pPr marL="624078" indent="-514350">
              <a:buAutoNum type="alphaLcParenR"/>
            </a:pPr>
            <a:r>
              <a:rPr lang="pt-BR" dirty="0" smtClean="0"/>
              <a:t>Citação acompanhada de cópia das primeiras declarações </a:t>
            </a:r>
          </a:p>
          <a:p>
            <a:pPr marL="624078" indent="-514350">
              <a:buAutoNum type="alphaLcParenR"/>
            </a:pPr>
            <a:r>
              <a:rPr lang="pt-BR" dirty="0" smtClean="0"/>
              <a:t>Citação do cônjuge do herdeiro é necessária (art. 73, 1, I)</a:t>
            </a:r>
          </a:p>
          <a:p>
            <a:pPr marL="624078" indent="-514350">
              <a:buAutoNum type="alphaLcParenR"/>
            </a:pPr>
            <a:endParaRPr lang="pt-BR" dirty="0"/>
          </a:p>
          <a:p>
            <a:pPr marL="109728" indent="0">
              <a:buNone/>
            </a:pPr>
            <a:r>
              <a:rPr lang="pt-BR" dirty="0" smtClean="0"/>
              <a:t>f) Ocorrida a última citação = prazo comum de 15 dias</a:t>
            </a:r>
          </a:p>
          <a:p>
            <a:pPr marL="109728" indent="0">
              <a:buNone/>
            </a:pPr>
            <a:endParaRPr lang="pt-BR" dirty="0"/>
          </a:p>
          <a:p>
            <a:pPr marL="109728" indent="0">
              <a:buNone/>
            </a:pPr>
            <a:r>
              <a:rPr lang="pt-BR" dirty="0" smtClean="0"/>
              <a:t>Poderá ocorrer a impugnação</a:t>
            </a:r>
          </a:p>
          <a:p>
            <a:pPr marL="109728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0271785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548680"/>
            <a:ext cx="8435280" cy="6025856"/>
          </a:xfrm>
        </p:spPr>
        <p:txBody>
          <a:bodyPr/>
          <a:lstStyle/>
          <a:p>
            <a:pPr marL="109728" indent="0">
              <a:buNone/>
            </a:pPr>
            <a:r>
              <a:rPr lang="pt-BR" dirty="0" smtClean="0"/>
              <a:t>e) Impugnação dos citados (art. 627 CPC)</a:t>
            </a:r>
          </a:p>
          <a:p>
            <a:endParaRPr lang="pt-BR" dirty="0"/>
          </a:p>
          <a:p>
            <a:r>
              <a:rPr lang="pt-BR" dirty="0" smtClean="0"/>
              <a:t>Apenas em prova documental</a:t>
            </a:r>
          </a:p>
          <a:p>
            <a:endParaRPr lang="pt-BR" dirty="0"/>
          </a:p>
          <a:p>
            <a:pPr marL="109728" indent="0">
              <a:buNone/>
            </a:pPr>
            <a:r>
              <a:rPr lang="pt-BR" dirty="0" smtClean="0"/>
              <a:t>REMOÇÃO X IMPUGNAÇÃO DE NOMEAÇÃO</a:t>
            </a:r>
          </a:p>
          <a:p>
            <a:pPr marL="109728" indent="0">
              <a:buNone/>
            </a:pPr>
            <a:endParaRPr lang="pt-BR" dirty="0"/>
          </a:p>
          <a:p>
            <a:pPr marL="109728" indent="0">
              <a:buNone/>
            </a:pPr>
            <a:r>
              <a:rPr lang="pt-BR" dirty="0" smtClean="0"/>
              <a:t>Já havia um inventariante		irregularidade 						na escolha</a:t>
            </a:r>
          </a:p>
          <a:p>
            <a:pPr marL="109728" indent="0">
              <a:buNone/>
            </a:pPr>
            <a:r>
              <a:rPr lang="pt-BR" dirty="0" smtClean="0"/>
              <a:t>Regularmente investido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5156883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764704"/>
            <a:ext cx="8291264" cy="5809832"/>
          </a:xfrm>
        </p:spPr>
        <p:txBody>
          <a:bodyPr/>
          <a:lstStyle/>
          <a:p>
            <a:r>
              <a:rPr lang="pt-BR" dirty="0" smtClean="0"/>
              <a:t>Juiz pode:</a:t>
            </a:r>
          </a:p>
          <a:p>
            <a:pPr marL="624078" indent="-514350">
              <a:buAutoNum type="alphaLcParenR"/>
            </a:pPr>
            <a:r>
              <a:rPr lang="pt-BR" dirty="0" smtClean="0"/>
              <a:t>Mandar inventariante retificar suas primeiras declarações</a:t>
            </a:r>
          </a:p>
          <a:p>
            <a:pPr marL="624078" indent="-514350">
              <a:buAutoNum type="alphaLcParenR"/>
            </a:pPr>
            <a:r>
              <a:rPr lang="pt-BR" dirty="0" smtClean="0"/>
              <a:t>Nomear outro inventariante</a:t>
            </a:r>
          </a:p>
          <a:p>
            <a:pPr marL="624078" indent="-514350">
              <a:buAutoNum type="alphaLcParenR"/>
            </a:pPr>
            <a:r>
              <a:rPr lang="pt-BR" dirty="0" smtClean="0"/>
              <a:t>Remeter para vias ordinárias se houver necessidade de produção de prova que não a documental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5619745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476672"/>
            <a:ext cx="8686800" cy="6097864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pt-BR" dirty="0" smtClean="0"/>
              <a:t>f) Herdeiro omitido nas declarações </a:t>
            </a:r>
            <a:r>
              <a:rPr lang="pt-BR" dirty="0" smtClean="0">
                <a:solidFill>
                  <a:srgbClr val="C00000"/>
                </a:solidFill>
              </a:rPr>
              <a:t>(art. 628 CPC)</a:t>
            </a:r>
          </a:p>
          <a:p>
            <a:pPr marL="109728" indent="0">
              <a:buNone/>
            </a:pPr>
            <a:endParaRPr lang="pt-BR" dirty="0">
              <a:solidFill>
                <a:srgbClr val="C00000"/>
              </a:solidFill>
            </a:endParaRPr>
          </a:p>
          <a:p>
            <a:r>
              <a:rPr lang="pt-BR" dirty="0" smtClean="0"/>
              <a:t>Pode se manifestar no processo até a partilha</a:t>
            </a:r>
          </a:p>
          <a:p>
            <a:r>
              <a:rPr lang="pt-BR" dirty="0" smtClean="0"/>
              <a:t>JUIZ deve ouvir os interessados em 15 dias </a:t>
            </a:r>
          </a:p>
          <a:p>
            <a:pPr marL="109728" indent="0">
              <a:buNone/>
            </a:pPr>
            <a:endParaRPr lang="pt-BR" dirty="0" smtClean="0">
              <a:solidFill>
                <a:srgbClr val="C00000"/>
              </a:solidFill>
            </a:endParaRPr>
          </a:p>
          <a:p>
            <a:pPr marL="109728" indent="0">
              <a:buNone/>
            </a:pPr>
            <a:endParaRPr lang="pt-BR" dirty="0">
              <a:solidFill>
                <a:srgbClr val="C00000"/>
              </a:solidFill>
            </a:endParaRPr>
          </a:p>
          <a:p>
            <a:pPr marL="109728" indent="0">
              <a:buNone/>
            </a:pPr>
            <a:endParaRPr lang="pt-BR" dirty="0" smtClean="0">
              <a:solidFill>
                <a:srgbClr val="C00000"/>
              </a:solidFill>
            </a:endParaRPr>
          </a:p>
          <a:p>
            <a:pPr marL="109728" indent="0">
              <a:buNone/>
            </a:pPr>
            <a:endParaRPr lang="pt-BR" dirty="0">
              <a:solidFill>
                <a:srgbClr val="C00000"/>
              </a:solidFill>
            </a:endParaRPr>
          </a:p>
          <a:p>
            <a:pPr marL="109728" indent="0">
              <a:buNone/>
            </a:pPr>
            <a:endParaRPr lang="pt-BR" dirty="0">
              <a:solidFill>
                <a:srgbClr val="C00000"/>
              </a:solidFill>
            </a:endParaRPr>
          </a:p>
          <a:p>
            <a:pPr marL="109728" indent="0">
              <a:buNone/>
            </a:pPr>
            <a:r>
              <a:rPr lang="pt-BR" dirty="0" err="1" smtClean="0">
                <a:solidFill>
                  <a:srgbClr val="C00000"/>
                </a:solidFill>
              </a:rPr>
              <a:t>Obs</a:t>
            </a:r>
            <a:r>
              <a:rPr lang="pt-BR" dirty="0" smtClean="0">
                <a:solidFill>
                  <a:srgbClr val="C00000"/>
                </a:solidFill>
              </a:rPr>
              <a:t>: Cautelar de reserva de bens do espólio</a:t>
            </a:r>
            <a:r>
              <a:rPr lang="pt-BR" dirty="0" smtClean="0"/>
              <a:t> em poder do inventariante em volume suficiente para garantir-lhe o quinhão </a:t>
            </a:r>
            <a:endParaRPr lang="pt-BR" dirty="0"/>
          </a:p>
        </p:txBody>
      </p:sp>
      <p:cxnSp>
        <p:nvCxnSpPr>
          <p:cNvPr id="5" name="Conector de seta reta 4"/>
          <p:cNvCxnSpPr/>
          <p:nvPr/>
        </p:nvCxnSpPr>
        <p:spPr>
          <a:xfrm>
            <a:off x="5292080" y="2454456"/>
            <a:ext cx="576064" cy="57130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ector de seta reta 5"/>
          <p:cNvCxnSpPr/>
          <p:nvPr/>
        </p:nvCxnSpPr>
        <p:spPr>
          <a:xfrm flipH="1">
            <a:off x="3851920" y="2454456"/>
            <a:ext cx="687378" cy="69818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tângulo 9"/>
          <p:cNvSpPr/>
          <p:nvPr/>
        </p:nvSpPr>
        <p:spPr>
          <a:xfrm>
            <a:off x="2483768" y="3242320"/>
            <a:ext cx="1224136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DECIDE</a:t>
            </a:r>
            <a:endParaRPr lang="pt-BR" dirty="0"/>
          </a:p>
        </p:txBody>
      </p:sp>
      <p:sp>
        <p:nvSpPr>
          <p:cNvPr id="11" name="Retângulo 10"/>
          <p:cNvSpPr/>
          <p:nvPr/>
        </p:nvSpPr>
        <p:spPr>
          <a:xfrm>
            <a:off x="6084168" y="2638057"/>
            <a:ext cx="1331640" cy="12085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Remete às vias ordinárias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4354060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476672"/>
            <a:ext cx="8373616" cy="6197320"/>
          </a:xfrm>
        </p:spPr>
        <p:txBody>
          <a:bodyPr>
            <a:normAutofit fontScale="92500" lnSpcReduction="10000"/>
          </a:bodyPr>
          <a:lstStyle/>
          <a:p>
            <a:pPr marL="109728" indent="0">
              <a:buNone/>
            </a:pPr>
            <a:r>
              <a:rPr lang="pt-BR" dirty="0" smtClean="0"/>
              <a:t>G) Avaliação</a:t>
            </a:r>
          </a:p>
          <a:p>
            <a:pPr marL="109728" indent="0">
              <a:buNone/>
            </a:pPr>
            <a:endParaRPr lang="pt-BR" dirty="0"/>
          </a:p>
          <a:p>
            <a:pPr marL="624078" indent="-514350">
              <a:buAutoNum type="alphaLcParenR"/>
            </a:pPr>
            <a:r>
              <a:rPr lang="pt-BR" dirty="0" smtClean="0"/>
              <a:t>Definir o valor dos bens para efeito de preparar a partilha</a:t>
            </a:r>
          </a:p>
          <a:p>
            <a:pPr marL="624078" indent="-514350">
              <a:buAutoNum type="alphaLcParenR"/>
            </a:pPr>
            <a:r>
              <a:rPr lang="pt-BR" dirty="0" smtClean="0"/>
              <a:t>Propiciar base para cálculo do imposto de transmissão </a:t>
            </a:r>
            <a:r>
              <a:rPr lang="pt-BR" i="1" dirty="0" smtClean="0"/>
              <a:t>causa mortis. </a:t>
            </a:r>
          </a:p>
          <a:p>
            <a:pPr marL="624078" indent="-514350">
              <a:buAutoNum type="alphaLcParenR"/>
            </a:pPr>
            <a:endParaRPr lang="pt-BR" i="1" dirty="0"/>
          </a:p>
          <a:p>
            <a:r>
              <a:rPr lang="pt-BR" dirty="0" smtClean="0"/>
              <a:t>Feita por avaliador judicial ou perito (onde não houver o primeiro). Art. 630</a:t>
            </a:r>
          </a:p>
          <a:p>
            <a:endParaRPr lang="pt-BR" dirty="0"/>
          </a:p>
          <a:p>
            <a:pPr marL="109728" indent="0">
              <a:buNone/>
            </a:pPr>
            <a:r>
              <a:rPr lang="pt-BR" dirty="0" smtClean="0"/>
              <a:t>G1) Dispensa da avaliação:</a:t>
            </a:r>
          </a:p>
          <a:p>
            <a:pPr marL="624078" indent="-514350">
              <a:buAutoNum type="alphaLcParenR"/>
            </a:pPr>
            <a:r>
              <a:rPr lang="pt-BR" dirty="0" smtClean="0"/>
              <a:t>Fazenda Pública concordar expressamente com o valor atribuído aos bens do espólio nas primeiras declarações</a:t>
            </a:r>
            <a:r>
              <a:rPr lang="pt-BR" dirty="0" smtClean="0">
                <a:solidFill>
                  <a:srgbClr val="FF0000"/>
                </a:solidFill>
              </a:rPr>
              <a:t>. Art. 633</a:t>
            </a:r>
          </a:p>
          <a:p>
            <a:pPr marL="624078" indent="-514350">
              <a:buAutoNum type="alphaLcParenR"/>
            </a:pPr>
            <a:r>
              <a:rPr lang="pt-BR" dirty="0" smtClean="0"/>
              <a:t>Sucessores concordarem com o valor dos bens declarados pela Fazenda Pública</a:t>
            </a:r>
            <a:r>
              <a:rPr lang="pt-BR" dirty="0" smtClean="0">
                <a:solidFill>
                  <a:srgbClr val="FF0000"/>
                </a:solidFill>
              </a:rPr>
              <a:t>.  Art. 634</a:t>
            </a:r>
            <a:endParaRPr lang="pt-B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959225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620688"/>
            <a:ext cx="8435280" cy="5953848"/>
          </a:xfrm>
        </p:spPr>
        <p:txBody>
          <a:bodyPr>
            <a:normAutofit/>
          </a:bodyPr>
          <a:lstStyle/>
          <a:p>
            <a:r>
              <a:rPr lang="pt-BR" dirty="0" smtClean="0"/>
              <a:t>Juntada do laudo – 15 dias para partes se manifestarem </a:t>
            </a:r>
          </a:p>
          <a:p>
            <a:endParaRPr lang="pt-BR" dirty="0"/>
          </a:p>
          <a:p>
            <a:r>
              <a:rPr lang="pt-BR" dirty="0" smtClean="0"/>
              <a:t>Excepcionalmente, pode ser designada nova perícia – critério do juiz</a:t>
            </a:r>
          </a:p>
          <a:p>
            <a:endParaRPr lang="pt-BR" dirty="0"/>
          </a:p>
          <a:p>
            <a:r>
              <a:rPr lang="pt-BR" dirty="0" smtClean="0"/>
              <a:t>Jurisprudência: necessidade de renovação de perícia se até </a:t>
            </a:r>
            <a:r>
              <a:rPr lang="pt-BR" dirty="0"/>
              <a:t>a partilha </a:t>
            </a:r>
            <a:r>
              <a:rPr lang="pt-BR" dirty="0" smtClean="0"/>
              <a:t>houver um decurso longo do tempo, que tenha causado </a:t>
            </a:r>
            <a:r>
              <a:rPr lang="pt-BR" dirty="0"/>
              <a:t>grande alteração dos valores atribuídos inicialmente aos bens</a:t>
            </a:r>
          </a:p>
        </p:txBody>
      </p:sp>
    </p:spTree>
    <p:extLst>
      <p:ext uri="{BB962C8B-B14F-4D97-AF65-F5344CB8AC3E}">
        <p14:creationId xmlns:p14="http://schemas.microsoft.com/office/powerpoint/2010/main" val="97803194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620688"/>
            <a:ext cx="8219256" cy="5953848"/>
          </a:xfrm>
        </p:spPr>
        <p:txBody>
          <a:bodyPr/>
          <a:lstStyle/>
          <a:p>
            <a:pPr marL="109728" indent="0">
              <a:buNone/>
            </a:pPr>
            <a:r>
              <a:rPr lang="pt-BR" dirty="0" smtClean="0"/>
              <a:t>h) Últimas declarações: termo final do inventário</a:t>
            </a:r>
          </a:p>
          <a:p>
            <a:endParaRPr lang="pt-BR" dirty="0"/>
          </a:p>
          <a:p>
            <a:pPr>
              <a:buFontTx/>
              <a:buChar char="-"/>
            </a:pPr>
            <a:r>
              <a:rPr lang="pt-BR" dirty="0" smtClean="0"/>
              <a:t>pode-se aditar, emendar ou complementar as declarações iniciais.</a:t>
            </a:r>
          </a:p>
          <a:p>
            <a:pPr marL="109728" indent="0">
              <a:buNone/>
            </a:pPr>
            <a:endParaRPr lang="pt-BR" dirty="0"/>
          </a:p>
          <a:p>
            <a:pPr marL="109728" indent="0">
              <a:buNone/>
            </a:pPr>
            <a:r>
              <a:rPr lang="pt-BR" dirty="0" smtClean="0"/>
              <a:t>-Partes são ouvidas em 15 dias.</a:t>
            </a:r>
          </a:p>
          <a:p>
            <a:pPr marL="109728" indent="0">
              <a:buNone/>
            </a:pPr>
            <a:endParaRPr lang="pt-BR" dirty="0"/>
          </a:p>
          <a:p>
            <a:pPr marL="109728" indent="0">
              <a:buNone/>
            </a:pPr>
            <a:r>
              <a:rPr lang="pt-BR" dirty="0" smtClean="0"/>
              <a:t>Com as declarações finais = retrata-se a situação definitiva da herança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3065535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9512" y="620688"/>
            <a:ext cx="8507288" cy="5953848"/>
          </a:xfrm>
        </p:spPr>
        <p:txBody>
          <a:bodyPr>
            <a:normAutofit fontScale="77500" lnSpcReduction="20000"/>
          </a:bodyPr>
          <a:lstStyle/>
          <a:p>
            <a:pPr marL="681228" indent="-571500">
              <a:buAutoNum type="romanLcParenR"/>
            </a:pPr>
            <a:r>
              <a:rPr lang="pt-BR" dirty="0" smtClean="0"/>
              <a:t>Cálculo do imposto </a:t>
            </a:r>
            <a:r>
              <a:rPr lang="pt-BR" i="1" dirty="0" smtClean="0"/>
              <a:t>causa mortis</a:t>
            </a:r>
          </a:p>
          <a:p>
            <a:pPr marL="681228" indent="-571500">
              <a:buAutoNum type="romanLcParenR"/>
            </a:pPr>
            <a:endParaRPr lang="pt-BR" dirty="0"/>
          </a:p>
          <a:p>
            <a:pPr>
              <a:buFontTx/>
              <a:buChar char="-"/>
            </a:pPr>
            <a:r>
              <a:rPr lang="pt-BR" dirty="0" smtClean="0"/>
              <a:t>Contador do juízo elabora o cálculo do imposto, assim como as custas do processo.</a:t>
            </a:r>
          </a:p>
          <a:p>
            <a:pPr>
              <a:buFontTx/>
              <a:buChar char="-"/>
            </a:pPr>
            <a:endParaRPr lang="pt-BR" dirty="0"/>
          </a:p>
          <a:p>
            <a:pPr marL="109728" indent="0">
              <a:buNone/>
            </a:pPr>
            <a:r>
              <a:rPr lang="pt-BR" dirty="0" smtClean="0"/>
              <a:t>- Antes do cálculo serão deduzidos: dívidas passivas, despesas de funeral, custas do processo, taxa judiciária</a:t>
            </a:r>
          </a:p>
          <a:p>
            <a:pPr>
              <a:buFontTx/>
              <a:buChar char="-"/>
            </a:pPr>
            <a:endParaRPr lang="pt-BR" dirty="0"/>
          </a:p>
          <a:p>
            <a:pPr marL="109728" indent="0">
              <a:buNone/>
            </a:pPr>
            <a:r>
              <a:rPr lang="pt-BR" dirty="0" smtClean="0">
                <a:solidFill>
                  <a:srgbClr val="C00000"/>
                </a:solidFill>
              </a:rPr>
              <a:t>OBS</a:t>
            </a:r>
            <a:r>
              <a:rPr lang="pt-BR" dirty="0" smtClean="0"/>
              <a:t>: na meação, bens do cônjuge supérstite não representa herança, mas bem próprio, por isso não suportará tributo algum.</a:t>
            </a:r>
          </a:p>
          <a:p>
            <a:pPr marL="109728" indent="0">
              <a:buNone/>
            </a:pPr>
            <a:endParaRPr lang="pt-BR" dirty="0" smtClean="0"/>
          </a:p>
          <a:p>
            <a:pPr marL="109728" indent="0">
              <a:buNone/>
            </a:pPr>
            <a:r>
              <a:rPr lang="pt-BR" dirty="0"/>
              <a:t>Superior Tribunal de Justiça:  cabe ao próprio juiz do inventário, no momento </a:t>
            </a:r>
            <a:r>
              <a:rPr lang="pt-BR" dirty="0" smtClean="0"/>
              <a:t>de julgamento </a:t>
            </a:r>
            <a:r>
              <a:rPr lang="pt-BR" dirty="0"/>
              <a:t>do cálculo do imposto, declarar eventual isenção em seu pagamento, razão pela qual cabe à parte interessada dirigir ao juízo do inventário o requerimento nesse sentido</a:t>
            </a:r>
          </a:p>
          <a:p>
            <a:pPr marL="109728" indent="0">
              <a:buNone/>
            </a:pPr>
            <a:endParaRPr lang="pt-BR" dirty="0"/>
          </a:p>
          <a:p>
            <a:pPr marL="109728" indent="0">
              <a:buNone/>
            </a:pPr>
            <a:r>
              <a:rPr lang="pt-BR" dirty="0" smtClean="0"/>
              <a:t>-Depois de elaborados os cálculos, interessados se manifestam em 5 dias.</a:t>
            </a:r>
          </a:p>
        </p:txBody>
      </p:sp>
    </p:spTree>
    <p:extLst>
      <p:ext uri="{BB962C8B-B14F-4D97-AF65-F5344CB8AC3E}">
        <p14:creationId xmlns:p14="http://schemas.microsoft.com/office/powerpoint/2010/main" val="188333577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9512" y="548680"/>
            <a:ext cx="8856984" cy="5976664"/>
          </a:xfrm>
        </p:spPr>
        <p:txBody>
          <a:bodyPr>
            <a:normAutofit fontScale="77500" lnSpcReduction="20000"/>
          </a:bodyPr>
          <a:lstStyle/>
          <a:p>
            <a:pPr marL="109728" indent="0">
              <a:buNone/>
            </a:pPr>
            <a:r>
              <a:rPr lang="pt-BR" sz="36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12. Arrolamento sumário:</a:t>
            </a:r>
          </a:p>
          <a:p>
            <a:pPr marL="109728" indent="0">
              <a:buNone/>
            </a:pPr>
            <a:endParaRPr lang="pt-BR" b="1" dirty="0"/>
          </a:p>
          <a:p>
            <a:pPr marL="109728" indent="0">
              <a:buNone/>
            </a:pPr>
            <a:r>
              <a:rPr lang="pt-BR" dirty="0" smtClean="0"/>
              <a:t>a) REQUISITOS: herdeiros maiores e capazes + existir acordo quanto à partilha</a:t>
            </a:r>
          </a:p>
          <a:p>
            <a:pPr marL="109728" indent="0">
              <a:buNone/>
            </a:pPr>
            <a:endParaRPr lang="pt-BR" dirty="0"/>
          </a:p>
          <a:p>
            <a:pPr marL="109728" indent="0">
              <a:buNone/>
            </a:pPr>
            <a:r>
              <a:rPr lang="pt-BR" dirty="0" smtClean="0"/>
              <a:t>Cabível também no caso de herdeiro único (art</a:t>
            </a:r>
            <a:r>
              <a:rPr lang="pt-BR" dirty="0"/>
              <a:t>. 659 § 1º</a:t>
            </a:r>
            <a:r>
              <a:rPr lang="pt-BR" dirty="0" smtClean="0"/>
              <a:t>)</a:t>
            </a:r>
          </a:p>
          <a:p>
            <a:pPr marL="109728" indent="0">
              <a:buNone/>
            </a:pPr>
            <a:r>
              <a:rPr lang="pt-BR" dirty="0" smtClean="0"/>
              <a:t>Neste caso haverá dispensa de lavratura de termos de qualquer espécie: bem como dos atos </a:t>
            </a:r>
            <a:r>
              <a:rPr lang="pt-BR" dirty="0" err="1" smtClean="0"/>
              <a:t>avaliatórios</a:t>
            </a:r>
            <a:r>
              <a:rPr lang="pt-BR" dirty="0" smtClean="0"/>
              <a:t> e de partilha em juízo.</a:t>
            </a:r>
          </a:p>
          <a:p>
            <a:endParaRPr lang="pt-BR" b="1" dirty="0" smtClean="0"/>
          </a:p>
          <a:p>
            <a:pPr marL="109728" indent="0">
              <a:buNone/>
            </a:pPr>
            <a:r>
              <a:rPr lang="pt-BR" dirty="0" smtClean="0"/>
              <a:t>b) </a:t>
            </a:r>
            <a:r>
              <a:rPr lang="pt-BR" b="1" dirty="0" smtClean="0"/>
              <a:t>P.I:</a:t>
            </a:r>
          </a:p>
          <a:p>
            <a:pPr marL="109728" indent="0">
              <a:buNone/>
            </a:pPr>
            <a:endParaRPr lang="pt-BR" b="1" dirty="0" smtClean="0"/>
          </a:p>
          <a:p>
            <a:pPr marL="681228" indent="-571500">
              <a:buFont typeface="+mj-lt"/>
              <a:buAutoNum type="romanLcPeriod"/>
            </a:pPr>
            <a:r>
              <a:rPr lang="pt-BR" dirty="0" smtClean="0"/>
              <a:t>requerer </a:t>
            </a:r>
            <a:r>
              <a:rPr lang="pt-BR" dirty="0"/>
              <a:t>ao juiz a nomeação do inventariante que já </a:t>
            </a:r>
            <a:r>
              <a:rPr lang="pt-BR" dirty="0" smtClean="0"/>
              <a:t>vem indicado </a:t>
            </a:r>
            <a:r>
              <a:rPr lang="pt-BR" dirty="0"/>
              <a:t>na própria petição inicial, não havendo </a:t>
            </a:r>
            <a:r>
              <a:rPr lang="pt-BR" dirty="0" smtClean="0"/>
              <a:t>necessidade de </a:t>
            </a:r>
            <a:r>
              <a:rPr lang="pt-BR" dirty="0"/>
              <a:t>aplicação da ordem legal do art. 617 do Novo </a:t>
            </a:r>
            <a:r>
              <a:rPr lang="pt-BR" dirty="0" smtClean="0"/>
              <a:t>CPC</a:t>
            </a:r>
            <a:r>
              <a:rPr lang="pt-BR" b="1" i="1" dirty="0" smtClean="0"/>
              <a:t> e </a:t>
            </a:r>
            <a:r>
              <a:rPr lang="pt-BR" dirty="0" smtClean="0"/>
              <a:t>estando </a:t>
            </a:r>
            <a:r>
              <a:rPr lang="pt-BR" dirty="0"/>
              <a:t>o inventariante dispensado de </a:t>
            </a:r>
            <a:r>
              <a:rPr lang="pt-BR" dirty="0" smtClean="0"/>
              <a:t>compromisso;</a:t>
            </a:r>
            <a:endParaRPr lang="pt-BR" dirty="0"/>
          </a:p>
          <a:p>
            <a:pPr marL="681228" indent="-571500">
              <a:buFont typeface="+mj-lt"/>
              <a:buAutoNum type="romanLcPeriod"/>
            </a:pPr>
            <a:r>
              <a:rPr lang="pt-BR" dirty="0" smtClean="0"/>
              <a:t>declarar </a:t>
            </a:r>
            <a:r>
              <a:rPr lang="pt-BR" dirty="0"/>
              <a:t>os títulos dos herdeiros e os bens do espólio, </a:t>
            </a:r>
            <a:r>
              <a:rPr lang="pt-BR" dirty="0" smtClean="0"/>
              <a:t>nos termos </a:t>
            </a:r>
            <a:r>
              <a:rPr lang="pt-BR" dirty="0"/>
              <a:t>do art. 620 do Novo CPC;</a:t>
            </a:r>
          </a:p>
          <a:p>
            <a:pPr marL="681228" indent="-571500">
              <a:buFont typeface="+mj-lt"/>
              <a:buAutoNum type="romanLcPeriod"/>
            </a:pPr>
            <a:r>
              <a:rPr lang="pt-BR" dirty="0" smtClean="0"/>
              <a:t>atribuir </a:t>
            </a:r>
            <a:r>
              <a:rPr lang="pt-BR" dirty="0"/>
              <a:t>o valor dos bens para fins de partilha (art. 660, III </a:t>
            </a:r>
            <a:r>
              <a:rPr lang="pt-BR" dirty="0" smtClean="0"/>
              <a:t>do Novo </a:t>
            </a:r>
            <a:r>
              <a:rPr lang="pt-BR" dirty="0"/>
              <a:t>CPC</a:t>
            </a:r>
            <a:r>
              <a:rPr lang="pt-BR" dirty="0" smtClean="0"/>
              <a:t>).</a:t>
            </a:r>
          </a:p>
          <a:p>
            <a:pPr marL="109728" indent="0">
              <a:buNone/>
            </a:pPr>
            <a:endParaRPr lang="pt-BR" dirty="0"/>
          </a:p>
          <a:p>
            <a:pPr marL="109728" indent="0">
              <a:buNone/>
            </a:pPr>
            <a:endParaRPr lang="pt-BR" dirty="0"/>
          </a:p>
          <a:p>
            <a:pPr marL="109728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484330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9512" y="548680"/>
            <a:ext cx="8856984" cy="6309320"/>
          </a:xfrm>
        </p:spPr>
        <p:txBody>
          <a:bodyPr>
            <a:normAutofit fontScale="92500" lnSpcReduction="20000"/>
          </a:bodyPr>
          <a:lstStyle/>
          <a:p>
            <a:pPr marL="109728" indent="0">
              <a:buNone/>
            </a:pPr>
            <a:r>
              <a:rPr lang="pt-BR" b="1" u="sng" dirty="0" smtClean="0"/>
              <a:t>3. </a:t>
            </a:r>
            <a:r>
              <a:rPr lang="pt-BR" b="1" u="sng" dirty="0"/>
              <a:t>Cabimento:</a:t>
            </a:r>
          </a:p>
          <a:p>
            <a:pPr marL="624078" indent="-514350">
              <a:buAutoNum type="alphaLcParenR"/>
            </a:pPr>
            <a:r>
              <a:rPr lang="pt-BR" dirty="0"/>
              <a:t>Sucessão causa mortis </a:t>
            </a:r>
          </a:p>
          <a:p>
            <a:pPr marL="624078" indent="-514350">
              <a:buAutoNum type="alphaLcParenR"/>
            </a:pPr>
            <a:r>
              <a:rPr lang="pt-BR" dirty="0"/>
              <a:t>Sucessão provisória em bens de ausentes (art. 745, § 1º)</a:t>
            </a:r>
          </a:p>
          <a:p>
            <a:pPr marL="624078" indent="-514350">
              <a:buAutoNum type="alphaLcParenR"/>
            </a:pPr>
            <a:r>
              <a:rPr lang="pt-BR" dirty="0"/>
              <a:t>Divisão dos bens comuns após a dissolução da sociedade conjugal (art. 731, parágrafo único)</a:t>
            </a:r>
          </a:p>
          <a:p>
            <a:pPr marL="624078" indent="-514350">
              <a:buAutoNum type="alphaLcParenR"/>
            </a:pPr>
            <a:r>
              <a:rPr lang="pt-BR" dirty="0"/>
              <a:t>Extinção consensual de união estável (art. 732</a:t>
            </a:r>
            <a:r>
              <a:rPr lang="pt-BR" dirty="0" smtClean="0"/>
              <a:t>)</a:t>
            </a:r>
          </a:p>
          <a:p>
            <a:pPr marL="624078" indent="-514350">
              <a:buAutoNum type="alphaLcParenR"/>
            </a:pPr>
            <a:endParaRPr lang="pt-BR" dirty="0"/>
          </a:p>
          <a:p>
            <a:pPr marL="109728" indent="0">
              <a:buNone/>
            </a:pPr>
            <a:r>
              <a:rPr lang="pt-BR" dirty="0" smtClean="0"/>
              <a:t>Não será necessário:</a:t>
            </a:r>
          </a:p>
          <a:p>
            <a:pPr marL="109728" indent="0">
              <a:buNone/>
            </a:pPr>
            <a:endParaRPr lang="pt-BR" dirty="0"/>
          </a:p>
          <a:p>
            <a:pPr marL="109728" indent="0">
              <a:buNone/>
            </a:pPr>
            <a:r>
              <a:rPr lang="pt-BR" b="1" dirty="0"/>
              <a:t>Art. 666 CPC </a:t>
            </a:r>
            <a:r>
              <a:rPr lang="pt-BR" dirty="0" smtClean="0"/>
              <a:t> </a:t>
            </a:r>
          </a:p>
          <a:p>
            <a:pPr marL="109728" indent="0">
              <a:buNone/>
            </a:pPr>
            <a:endParaRPr lang="pt-BR" dirty="0"/>
          </a:p>
          <a:p>
            <a:pPr>
              <a:buFont typeface="Wingdings" pitchFamily="2" charset="2"/>
              <a:buChar char="q"/>
            </a:pPr>
            <a:r>
              <a:rPr lang="pt-BR" dirty="0" smtClean="0"/>
              <a:t>dispensa </a:t>
            </a:r>
            <a:r>
              <a:rPr lang="pt-BR" dirty="0"/>
              <a:t>do inventário para a percepção das vantagens econômicas deixadas pelo de cujus no FGTS e PIS-Pasep, restituição do imposto de renda, tributos, saldos bancários, cadernetas de poupança e fundos de investimento(não superior a 500 ORTN). </a:t>
            </a:r>
          </a:p>
          <a:p>
            <a:pPr marL="624078" indent="-514350">
              <a:buAutoNum type="alphaLcParenR"/>
            </a:pPr>
            <a:endParaRPr lang="pt-BR" dirty="0"/>
          </a:p>
          <a:p>
            <a:endParaRPr lang="pt-BR" dirty="0"/>
          </a:p>
        </p:txBody>
      </p:sp>
      <p:sp>
        <p:nvSpPr>
          <p:cNvPr id="4" name="Texto explicativo em seta para a esquerda 3"/>
          <p:cNvSpPr/>
          <p:nvPr/>
        </p:nvSpPr>
        <p:spPr>
          <a:xfrm>
            <a:off x="2915816" y="3795433"/>
            <a:ext cx="3456384" cy="720080"/>
          </a:xfrm>
          <a:prstGeom prst="lef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Necessário apenas ALVARÁ JUDICIAL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24147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548680"/>
            <a:ext cx="8892480" cy="6480720"/>
          </a:xfrm>
        </p:spPr>
        <p:txBody>
          <a:bodyPr>
            <a:normAutofit fontScale="85000" lnSpcReduction="10000"/>
          </a:bodyPr>
          <a:lstStyle/>
          <a:p>
            <a:pPr marL="109728" indent="0">
              <a:buNone/>
            </a:pPr>
            <a:r>
              <a:rPr lang="pt-BR" dirty="0" smtClean="0"/>
              <a:t>c) Simplificações em relação ao procedimento judicial comum:</a:t>
            </a:r>
          </a:p>
          <a:p>
            <a:pPr marL="681228" indent="-571500">
              <a:buFont typeface="+mj-lt"/>
              <a:buAutoNum type="romanLcPeriod"/>
            </a:pPr>
            <a:r>
              <a:rPr lang="pt-BR" dirty="0" smtClean="0"/>
              <a:t>dispensa </a:t>
            </a:r>
            <a:r>
              <a:rPr lang="pt-BR" dirty="0"/>
              <a:t>de todos os termos, até mesmo do de compromisso e declarações de inventariante; </a:t>
            </a:r>
            <a:endParaRPr lang="pt-BR" dirty="0" smtClean="0"/>
          </a:p>
          <a:p>
            <a:pPr marL="681228" indent="-571500">
              <a:buFont typeface="+mj-lt"/>
              <a:buAutoNum type="romanLcPeriod"/>
            </a:pPr>
            <a:r>
              <a:rPr lang="pt-BR" dirty="0" smtClean="0"/>
              <a:t>dispensa </a:t>
            </a:r>
            <a:r>
              <a:rPr lang="pt-BR" dirty="0"/>
              <a:t>da avaliação (somente ocorrerá avaliação, se houver credor habilitado e este impugnar a estimativa dos herdeiros relativa aos bens separados para o pagamento da dívida) (</a:t>
            </a:r>
            <a:r>
              <a:rPr lang="pt-BR" dirty="0" err="1"/>
              <a:t>arts</a:t>
            </a:r>
            <a:r>
              <a:rPr lang="pt-BR" dirty="0"/>
              <a:t>. 661 e 663, parágrafo único</a:t>
            </a:r>
            <a:r>
              <a:rPr lang="pt-BR" dirty="0" smtClean="0"/>
              <a:t>); </a:t>
            </a:r>
          </a:p>
          <a:p>
            <a:pPr marL="681228" indent="-571500">
              <a:buFont typeface="+mj-lt"/>
              <a:buAutoNum type="romanLcPeriod"/>
            </a:pPr>
            <a:r>
              <a:rPr lang="pt-BR" dirty="0" smtClean="0"/>
              <a:t>dispensa </a:t>
            </a:r>
            <a:r>
              <a:rPr lang="pt-BR" dirty="0"/>
              <a:t>da remessa dos autos ao contador e partidor; </a:t>
            </a:r>
            <a:endParaRPr lang="pt-BR" dirty="0" smtClean="0"/>
          </a:p>
          <a:p>
            <a:pPr marL="681228" indent="-571500">
              <a:buFont typeface="+mj-lt"/>
              <a:buAutoNum type="romanLcPeriod"/>
            </a:pPr>
            <a:r>
              <a:rPr lang="pt-BR" dirty="0" smtClean="0"/>
              <a:t>lançamento </a:t>
            </a:r>
            <a:r>
              <a:rPr lang="pt-BR" dirty="0"/>
              <a:t>e recolhimento do imposto causa mortis por via administrativa (art. 662, § 2º</a:t>
            </a:r>
            <a:r>
              <a:rPr lang="pt-BR" dirty="0" smtClean="0"/>
              <a:t>); </a:t>
            </a:r>
          </a:p>
          <a:p>
            <a:pPr marL="681228" indent="-571500">
              <a:buFont typeface="+mj-lt"/>
              <a:buAutoNum type="romanLcPeriod"/>
            </a:pPr>
            <a:r>
              <a:rPr lang="pt-BR" dirty="0" smtClean="0"/>
              <a:t>a </a:t>
            </a:r>
            <a:r>
              <a:rPr lang="pt-BR" dirty="0"/>
              <a:t>juntada dos comprovantes de quitações fiscais dispensa a apresentação de certidões negativas de tributos</a:t>
            </a:r>
            <a:r>
              <a:rPr lang="pt-BR" dirty="0" smtClean="0"/>
              <a:t>;</a:t>
            </a:r>
          </a:p>
          <a:p>
            <a:pPr marL="681228" indent="-571500">
              <a:buFont typeface="+mj-lt"/>
              <a:buAutoNum type="romanLcPeriod"/>
            </a:pPr>
            <a:r>
              <a:rPr lang="pt-BR" dirty="0" smtClean="0"/>
              <a:t>o </a:t>
            </a:r>
            <a:r>
              <a:rPr lang="pt-BR" dirty="0"/>
              <a:t>inventariante é escolhido e indicado pelos herdeiros; </a:t>
            </a:r>
            <a:endParaRPr lang="pt-BR" dirty="0" smtClean="0"/>
          </a:p>
          <a:p>
            <a:pPr marL="681228" indent="-571500">
              <a:buFont typeface="+mj-lt"/>
              <a:buAutoNum type="romanLcPeriod"/>
            </a:pPr>
            <a:r>
              <a:rPr lang="pt-BR" dirty="0" smtClean="0"/>
              <a:t>a </a:t>
            </a:r>
            <a:r>
              <a:rPr lang="pt-BR" dirty="0"/>
              <a:t>intervenção do Ministério Público só se dará quando houver testamento a cumprir. </a:t>
            </a:r>
          </a:p>
        </p:txBody>
      </p:sp>
    </p:spTree>
    <p:extLst>
      <p:ext uri="{BB962C8B-B14F-4D97-AF65-F5344CB8AC3E}">
        <p14:creationId xmlns:p14="http://schemas.microsoft.com/office/powerpoint/2010/main" val="197340203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9512" y="692696"/>
            <a:ext cx="8445624" cy="5765272"/>
          </a:xfrm>
        </p:spPr>
        <p:txBody>
          <a:bodyPr>
            <a:normAutofit fontScale="70000" lnSpcReduction="20000"/>
          </a:bodyPr>
          <a:lstStyle/>
          <a:p>
            <a:pPr marL="109728" indent="0">
              <a:buNone/>
            </a:pPr>
            <a:r>
              <a:rPr lang="pt-BR" sz="4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13. Arrolamento comum:</a:t>
            </a:r>
          </a:p>
          <a:p>
            <a:pPr marL="109728" indent="0">
              <a:buNone/>
            </a:pPr>
            <a:endParaRPr lang="pt-BR" dirty="0" smtClean="0"/>
          </a:p>
          <a:p>
            <a:pPr marL="109728" indent="0">
              <a:buNone/>
            </a:pPr>
            <a:r>
              <a:rPr lang="pt-BR" dirty="0" smtClean="0"/>
              <a:t>a) REQUISITO: VALOR – bens do espólio não deve ter valor superior a 1000 salários mínimo</a:t>
            </a:r>
          </a:p>
          <a:p>
            <a:r>
              <a:rPr lang="pt-BR" dirty="0" smtClean="0"/>
              <a:t> não está excluída a hipótese de divergência e de contencioso entre as partes (como ocorre no arrolamento sumário)</a:t>
            </a:r>
          </a:p>
          <a:p>
            <a:endParaRPr lang="pt-BR" dirty="0"/>
          </a:p>
          <a:p>
            <a:pPr marL="109728" indent="0">
              <a:buNone/>
            </a:pPr>
            <a:r>
              <a:rPr lang="pt-BR" dirty="0" smtClean="0"/>
              <a:t>b) Simplificações e características</a:t>
            </a:r>
          </a:p>
          <a:p>
            <a:pPr marL="681228" indent="-571500">
              <a:buFont typeface="+mj-lt"/>
              <a:buAutoNum type="romanLcPeriod"/>
            </a:pPr>
            <a:r>
              <a:rPr lang="pt-BR" dirty="0"/>
              <a:t>A escolha do inventariante, por exemplo, observará a ordem de preferência legal, mas o compromisso fica dispensado (art. 664).</a:t>
            </a:r>
            <a:endParaRPr lang="pt-BR" dirty="0" smtClean="0"/>
          </a:p>
          <a:p>
            <a:pPr marL="681228" indent="-571500">
              <a:buFont typeface="+mj-lt"/>
              <a:buAutoNum type="romanLcPeriod"/>
            </a:pPr>
            <a:r>
              <a:rPr lang="pt-BR" dirty="0"/>
              <a:t>A presença de incapazes entre os herdeiros não afasta o procedimento do art. 664. Impõe, porém, a citação do Ministério Público para funcionar na </a:t>
            </a:r>
            <a:r>
              <a:rPr lang="pt-BR" dirty="0" smtClean="0"/>
              <a:t>causa</a:t>
            </a:r>
            <a:endParaRPr lang="pt-BR" dirty="0"/>
          </a:p>
          <a:p>
            <a:pPr marL="681228" indent="-571500">
              <a:buFont typeface="+mj-lt"/>
              <a:buAutoNum type="romanLcPeriod"/>
            </a:pPr>
            <a:r>
              <a:rPr lang="pt-BR" dirty="0"/>
              <a:t>arrolamento comum o julgamento da partilha depende da prova </a:t>
            </a:r>
            <a:r>
              <a:rPr lang="pt-BR" dirty="0" smtClean="0"/>
              <a:t>de quitação </a:t>
            </a:r>
            <a:r>
              <a:rPr lang="pt-BR" dirty="0"/>
              <a:t>dos tributos relativos aos bens do espólio e às suas rendas</a:t>
            </a:r>
          </a:p>
          <a:p>
            <a:pPr marL="681228" indent="-571500">
              <a:buFont typeface="+mj-lt"/>
              <a:buAutoNum type="romanLcPeriod"/>
            </a:pPr>
            <a:r>
              <a:rPr lang="pt-BR" dirty="0"/>
              <a:t>(art. 664, § 5º do Novo CPC</a:t>
            </a:r>
            <a:r>
              <a:rPr lang="pt-BR" dirty="0" smtClean="0"/>
              <a:t>)</a:t>
            </a:r>
          </a:p>
          <a:p>
            <a:pPr marL="681228" indent="-571500">
              <a:buFont typeface="+mj-lt"/>
              <a:buAutoNum type="romanLcPeriod"/>
            </a:pPr>
            <a:r>
              <a:rPr lang="pt-BR" dirty="0" smtClean="0"/>
              <a:t>Ordem de preferência do 617 mantida.</a:t>
            </a:r>
          </a:p>
          <a:p>
            <a:pPr marL="681228" indent="-571500">
              <a:buFont typeface="+mj-lt"/>
              <a:buAutoNum type="romanLcPeriod"/>
            </a:pPr>
            <a:r>
              <a:rPr lang="pt-BR" dirty="0" smtClean="0"/>
              <a:t>impugnação ao plano de partilha: avaliador nomeado pelo juiz tem o prazo de 10 dias </a:t>
            </a:r>
          </a:p>
          <a:p>
            <a:pPr marL="681228" indent="-571500">
              <a:buFont typeface="+mj-lt"/>
              <a:buAutoNum type="romanLcPeriod"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8684928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1052736"/>
            <a:ext cx="8363272" cy="5521800"/>
          </a:xfrm>
        </p:spPr>
        <p:txBody>
          <a:bodyPr>
            <a:normAutofit fontScale="70000" lnSpcReduction="20000"/>
          </a:bodyPr>
          <a:lstStyle/>
          <a:p>
            <a:pPr marL="109728" indent="0">
              <a:buNone/>
            </a:pPr>
            <a:r>
              <a:rPr lang="pt-BR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14. Colação </a:t>
            </a:r>
            <a:r>
              <a:rPr lang="pt-BR" dirty="0" smtClean="0"/>
              <a:t>(</a:t>
            </a:r>
            <a:r>
              <a:rPr lang="pt-BR" dirty="0" err="1" smtClean="0"/>
              <a:t>art</a:t>
            </a:r>
            <a:r>
              <a:rPr lang="pt-BR" dirty="0" smtClean="0"/>
              <a:t> 2002 a 2012 do CC): instituto jurídico destinado a igualar as legítimas, obrigando os descendente e donatários a trazer ao inventário os bens recebidos em doação. </a:t>
            </a:r>
          </a:p>
          <a:p>
            <a:endParaRPr lang="pt-BR" dirty="0"/>
          </a:p>
          <a:p>
            <a:r>
              <a:rPr lang="pt-BR" dirty="0" smtClean="0"/>
              <a:t>Iniciativa do DONATÁRIO</a:t>
            </a:r>
          </a:p>
          <a:p>
            <a:r>
              <a:rPr lang="pt-BR" dirty="0" smtClean="0"/>
              <a:t>Deve proceder à colação 15 dias após a citação:</a:t>
            </a:r>
          </a:p>
          <a:p>
            <a:endParaRPr lang="pt-BR" dirty="0" smtClean="0"/>
          </a:p>
          <a:p>
            <a:pPr marL="109728" indent="0">
              <a:buNone/>
            </a:pPr>
            <a:r>
              <a:rPr lang="pt-BR" dirty="0"/>
              <a:t>(a) restituição dos bens ao acervo hereditário (colação </a:t>
            </a:r>
            <a:r>
              <a:rPr lang="pt-BR" i="1" dirty="0"/>
              <a:t>in natura</a:t>
            </a:r>
            <a:r>
              <a:rPr lang="pt-BR" dirty="0"/>
              <a:t>);</a:t>
            </a:r>
          </a:p>
          <a:p>
            <a:pPr marL="109728" indent="0">
              <a:buNone/>
            </a:pPr>
            <a:r>
              <a:rPr lang="pt-BR" dirty="0"/>
              <a:t>(b) soma do valor do bem quando este já não estiver em </a:t>
            </a:r>
            <a:r>
              <a:rPr lang="pt-BR" dirty="0" smtClean="0"/>
              <a:t>poder do </a:t>
            </a:r>
            <a:r>
              <a:rPr lang="pt-BR" dirty="0"/>
              <a:t>donatário ou este não quiser dele se desfazer (colação </a:t>
            </a:r>
            <a:r>
              <a:rPr lang="pt-BR" dirty="0" smtClean="0"/>
              <a:t>por imputação </a:t>
            </a:r>
            <a:r>
              <a:rPr lang="pt-BR" dirty="0"/>
              <a:t>do </a:t>
            </a:r>
            <a:r>
              <a:rPr lang="pt-BR" dirty="0" smtClean="0"/>
              <a:t>valor)</a:t>
            </a:r>
          </a:p>
          <a:p>
            <a:pPr marL="109728" indent="0">
              <a:buNone/>
            </a:pPr>
            <a:endParaRPr lang="pt-BR" dirty="0" smtClean="0"/>
          </a:p>
          <a:p>
            <a:r>
              <a:rPr lang="pt-BR" dirty="0" smtClean="0"/>
              <a:t>Prestação de caução:</a:t>
            </a:r>
          </a:p>
          <a:p>
            <a:pPr marL="109728" indent="0">
              <a:buNone/>
            </a:pPr>
            <a:r>
              <a:rPr lang="pt-BR" dirty="0" smtClean="0"/>
              <a:t>§ </a:t>
            </a:r>
            <a:r>
              <a:rPr lang="pt-BR" dirty="0"/>
              <a:t>2</a:t>
            </a:r>
            <a:r>
              <a:rPr lang="pt-BR" u="sng" baseline="30000" dirty="0"/>
              <a:t>o</a:t>
            </a:r>
            <a:r>
              <a:rPr lang="pt-BR" dirty="0"/>
              <a:t> </a:t>
            </a:r>
            <a:r>
              <a:rPr lang="pt-BR" i="1" dirty="0"/>
              <a:t>Se a matéria exigir dilação probatória diversa da documental, o juiz remeterá as partes às vias ordinárias, não podendo o herdeiro receber o seu quinhão hereditário, enquanto pender a demanda, </a:t>
            </a:r>
            <a:r>
              <a:rPr lang="pt-BR" b="1" i="1" dirty="0"/>
              <a:t>sem prestar caução correspondente ao valor dos bens sobre os quais versar a conferência</a:t>
            </a:r>
            <a:r>
              <a:rPr lang="pt-BR" i="1" dirty="0"/>
              <a:t>.</a:t>
            </a:r>
            <a:endParaRPr lang="pt-BR" i="1" dirty="0" smtClean="0"/>
          </a:p>
        </p:txBody>
      </p:sp>
    </p:spTree>
    <p:extLst>
      <p:ext uri="{BB962C8B-B14F-4D97-AF65-F5344CB8AC3E}">
        <p14:creationId xmlns:p14="http://schemas.microsoft.com/office/powerpoint/2010/main" val="423359344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476672"/>
            <a:ext cx="8435280" cy="5953848"/>
          </a:xfrm>
        </p:spPr>
        <p:txBody>
          <a:bodyPr>
            <a:normAutofit fontScale="92500" lnSpcReduction="10000"/>
          </a:bodyPr>
          <a:lstStyle/>
          <a:p>
            <a:pPr marL="109728" indent="0">
              <a:buNone/>
            </a:pPr>
            <a:r>
              <a:rPr lang="pt-BR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15. Pagamento de dívidas: (</a:t>
            </a:r>
            <a:r>
              <a:rPr lang="pt-BR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arts</a:t>
            </a:r>
            <a:r>
              <a:rPr lang="pt-BR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642-646)</a:t>
            </a:r>
          </a:p>
          <a:p>
            <a:pPr marL="109728" indent="0">
              <a:buNone/>
            </a:pPr>
            <a:endParaRPr lang="pt-BR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pt-BR" dirty="0" smtClean="0"/>
              <a:t>Obrigações do autor não cessam com a morte. </a:t>
            </a:r>
          </a:p>
          <a:p>
            <a:r>
              <a:rPr lang="pt-BR" dirty="0" smtClean="0"/>
              <a:t>Procedimento administrativo paralelo ao inventário</a:t>
            </a:r>
            <a:r>
              <a:rPr lang="pt-BR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marL="109728" indent="0">
              <a:buNone/>
            </a:pPr>
            <a:endParaRPr lang="pt-BR" i="1" dirty="0" smtClean="0"/>
          </a:p>
          <a:p>
            <a:pPr marL="109728" indent="0">
              <a:buNone/>
            </a:pPr>
            <a:r>
              <a:rPr lang="pt-BR" i="1" dirty="0" smtClean="0"/>
              <a:t>Credores formulam petição instruída com os documentos comprobatórios da dívida (PROVA LITERAL) que será distribuída por dependência aos autos do inventario (art. 642)</a:t>
            </a:r>
          </a:p>
          <a:p>
            <a:pPr marL="109728" indent="0">
              <a:buNone/>
            </a:pPr>
            <a:endParaRPr lang="pt-BR" i="1" dirty="0"/>
          </a:p>
          <a:p>
            <a:pPr marL="109728" indent="0">
              <a:buNone/>
            </a:pPr>
            <a:r>
              <a:rPr lang="pt-BR" i="1" dirty="0" smtClean="0"/>
              <a:t>Deve haver concordância de todos os herdeiros = </a:t>
            </a:r>
            <a:r>
              <a:rPr lang="pt-BR" i="1" u="sng" dirty="0" smtClean="0"/>
              <a:t>HABILITAÇÃO NÃO É CONTENCIOSA</a:t>
            </a:r>
          </a:p>
          <a:p>
            <a:pPr marL="109728" indent="0">
              <a:buNone/>
            </a:pPr>
            <a:endParaRPr lang="pt-BR" i="1" dirty="0"/>
          </a:p>
          <a:p>
            <a:pPr marL="109728" indent="0">
              <a:buNone/>
            </a:pPr>
            <a:r>
              <a:rPr lang="pt-BR" i="1" dirty="0" smtClean="0"/>
              <a:t>Caso </a:t>
            </a:r>
            <a:r>
              <a:rPr lang="pt-BR" b="1" i="1" dirty="0" smtClean="0"/>
              <a:t>não </a:t>
            </a:r>
            <a:r>
              <a:rPr lang="pt-BR" i="1" dirty="0" smtClean="0"/>
              <a:t>haja concordância = deve entrar com ação de cobrança ou execução</a:t>
            </a:r>
            <a:endParaRPr lang="pt-BR" i="1" dirty="0"/>
          </a:p>
        </p:txBody>
      </p:sp>
    </p:spTree>
    <p:extLst>
      <p:ext uri="{BB962C8B-B14F-4D97-AF65-F5344CB8AC3E}">
        <p14:creationId xmlns:p14="http://schemas.microsoft.com/office/powerpoint/2010/main" val="191278056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endParaRPr lang="pt-BR" dirty="0" smtClean="0"/>
          </a:p>
          <a:p>
            <a:pPr marL="109728" indent="0">
              <a:buNone/>
            </a:pPr>
            <a:endParaRPr lang="pt-BR" dirty="0"/>
          </a:p>
          <a:p>
            <a:pPr marL="109728" indent="0">
              <a:buNone/>
            </a:pPr>
            <a:endParaRPr lang="pt-BR" dirty="0" smtClean="0"/>
          </a:p>
          <a:p>
            <a:pPr marL="109728" indent="0">
              <a:buNone/>
            </a:pPr>
            <a:endParaRPr lang="pt-BR" dirty="0"/>
          </a:p>
        </p:txBody>
      </p:sp>
      <p:sp>
        <p:nvSpPr>
          <p:cNvPr id="4" name="Retângulo 3"/>
          <p:cNvSpPr/>
          <p:nvPr/>
        </p:nvSpPr>
        <p:spPr>
          <a:xfrm>
            <a:off x="1043608" y="1124744"/>
            <a:ext cx="2160240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crédito estiver suficientemente comprovado por documento </a:t>
            </a:r>
          </a:p>
        </p:txBody>
      </p:sp>
      <p:sp>
        <p:nvSpPr>
          <p:cNvPr id="5" name="Mais 4"/>
          <p:cNvSpPr/>
          <p:nvPr/>
        </p:nvSpPr>
        <p:spPr>
          <a:xfrm>
            <a:off x="3383868" y="1268760"/>
            <a:ext cx="792088" cy="792088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Retângulo 5"/>
          <p:cNvSpPr/>
          <p:nvPr/>
        </p:nvSpPr>
        <p:spPr>
          <a:xfrm>
            <a:off x="4572000" y="951845"/>
            <a:ext cx="4032448" cy="14259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impugnação dos herdeiros não </a:t>
            </a:r>
            <a:r>
              <a:rPr lang="pt-BR" dirty="0"/>
              <a:t>se fundar em quitação</a:t>
            </a:r>
            <a:r>
              <a:rPr lang="pt-BR" dirty="0" smtClean="0"/>
              <a:t> </a:t>
            </a:r>
            <a:r>
              <a:rPr lang="pt-BR" dirty="0"/>
              <a:t>documento </a:t>
            </a:r>
          </a:p>
        </p:txBody>
      </p:sp>
      <p:cxnSp>
        <p:nvCxnSpPr>
          <p:cNvPr id="8" name="Conector reto 7"/>
          <p:cNvCxnSpPr/>
          <p:nvPr/>
        </p:nvCxnSpPr>
        <p:spPr>
          <a:xfrm flipH="1" flipV="1">
            <a:off x="2503717" y="2357159"/>
            <a:ext cx="1224136" cy="1051237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reto 8"/>
          <p:cNvCxnSpPr/>
          <p:nvPr/>
        </p:nvCxnSpPr>
        <p:spPr>
          <a:xfrm flipV="1">
            <a:off x="3727853" y="2468278"/>
            <a:ext cx="1382274" cy="936104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tângulo de cantos arredondados 22"/>
          <p:cNvSpPr/>
          <p:nvPr/>
        </p:nvSpPr>
        <p:spPr>
          <a:xfrm>
            <a:off x="1142626" y="3717032"/>
            <a:ext cx="7029774" cy="2448272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09728" indent="0">
              <a:buNone/>
            </a:pPr>
            <a:r>
              <a:rPr lang="pt-BR" dirty="0">
                <a:solidFill>
                  <a:srgbClr val="002060"/>
                </a:solidFill>
              </a:rPr>
              <a:t>magistrado mandará reservar, em poder do inventariante, bens suficientes para pagar o credor, enquanto se aguarda a solução da cobrança contenciosa </a:t>
            </a:r>
            <a:r>
              <a:rPr lang="pt-BR" dirty="0">
                <a:solidFill>
                  <a:srgbClr val="C00000"/>
                </a:solidFill>
              </a:rPr>
              <a:t>(art. 643, parágrafo único). </a:t>
            </a:r>
          </a:p>
        </p:txBody>
      </p:sp>
    </p:spTree>
    <p:extLst>
      <p:ext uri="{BB962C8B-B14F-4D97-AF65-F5344CB8AC3E}">
        <p14:creationId xmlns:p14="http://schemas.microsoft.com/office/powerpoint/2010/main" val="290619433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620688"/>
            <a:ext cx="8435280" cy="5953848"/>
          </a:xfrm>
        </p:spPr>
        <p:txBody>
          <a:bodyPr>
            <a:normAutofit fontScale="92500" lnSpcReduction="20000"/>
          </a:bodyPr>
          <a:lstStyle/>
          <a:p>
            <a:pPr marL="109728" indent="0">
              <a:buNone/>
            </a:pPr>
            <a:r>
              <a:rPr lang="pt-BR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16. Sonegação:</a:t>
            </a:r>
          </a:p>
          <a:p>
            <a:pPr marL="109728" indent="0">
              <a:buNone/>
            </a:pPr>
            <a:endParaRPr lang="pt-BR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pt-BR" dirty="0" smtClean="0"/>
              <a:t>Herdeiro maliciosamente oculta um bem do inventário ou da colação</a:t>
            </a:r>
          </a:p>
          <a:p>
            <a:r>
              <a:rPr lang="pt-BR" dirty="0" smtClean="0"/>
              <a:t>REQUISITOS:</a:t>
            </a:r>
          </a:p>
          <a:p>
            <a:pPr marL="109728" indent="0">
              <a:buNone/>
            </a:pPr>
            <a:r>
              <a:rPr lang="pt-BR" dirty="0" smtClean="0"/>
              <a:t>Elemento objetivo (ocultação do bem)</a:t>
            </a:r>
            <a:r>
              <a:rPr lang="pt-BR" dirty="0" smtClean="0">
                <a:solidFill>
                  <a:srgbClr val="FF0000"/>
                </a:solidFill>
              </a:rPr>
              <a:t> + </a:t>
            </a:r>
            <a:r>
              <a:rPr lang="pt-BR" dirty="0" smtClean="0"/>
              <a:t>elemento subjetivo (intenção de ocultar)</a:t>
            </a:r>
          </a:p>
          <a:p>
            <a:endParaRPr lang="pt-BR" dirty="0" smtClean="0"/>
          </a:p>
          <a:p>
            <a:r>
              <a:rPr lang="pt-BR" dirty="0"/>
              <a:t>A lei pune a sonegação de duas maneiras: </a:t>
            </a:r>
            <a:endParaRPr lang="pt-BR" dirty="0" smtClean="0"/>
          </a:p>
          <a:p>
            <a:pPr marL="109728" indent="0">
              <a:buNone/>
            </a:pPr>
            <a:r>
              <a:rPr lang="pt-BR" dirty="0" smtClean="0"/>
              <a:t>(</a:t>
            </a:r>
            <a:r>
              <a:rPr lang="pt-BR" dirty="0"/>
              <a:t>a) se o sonegador é apenas herdeiro, perderá o direito sucessório sobre o objeto sonegado; se já não mais o tiver em seu poder, terá de pagar ao espólio o respectivo valor mais perdas e danos (CC, </a:t>
            </a:r>
            <a:r>
              <a:rPr lang="pt-BR" dirty="0" err="1"/>
              <a:t>arts</a:t>
            </a:r>
            <a:r>
              <a:rPr lang="pt-BR" dirty="0"/>
              <a:t>. 1.992 e 1.995); </a:t>
            </a:r>
            <a:endParaRPr lang="pt-BR" dirty="0" smtClean="0"/>
          </a:p>
          <a:p>
            <a:pPr marL="109728" indent="0">
              <a:buNone/>
            </a:pPr>
            <a:r>
              <a:rPr lang="pt-BR" dirty="0" smtClean="0"/>
              <a:t>(</a:t>
            </a:r>
            <a:r>
              <a:rPr lang="pt-BR" dirty="0"/>
              <a:t>b) se o herdeiro for também inventariante, além da perda do direito mencionado, sofrerá remoção da função (CC, art. 1.993; NCPC, art. 622, VI). </a:t>
            </a:r>
          </a:p>
        </p:txBody>
      </p:sp>
    </p:spTree>
    <p:extLst>
      <p:ext uri="{BB962C8B-B14F-4D97-AF65-F5344CB8AC3E}">
        <p14:creationId xmlns:p14="http://schemas.microsoft.com/office/powerpoint/2010/main" val="119579880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764704"/>
            <a:ext cx="8435280" cy="5809832"/>
          </a:xfrm>
        </p:spPr>
        <p:txBody>
          <a:bodyPr>
            <a:normAutofit fontScale="77500" lnSpcReduction="20000"/>
          </a:bodyPr>
          <a:lstStyle/>
          <a:p>
            <a:pPr marL="109728" indent="0">
              <a:buNone/>
            </a:pPr>
            <a:r>
              <a:rPr lang="pt-BR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17. Terceiro preterido:</a:t>
            </a:r>
          </a:p>
          <a:p>
            <a:pPr marL="109728" indent="0">
              <a:buNone/>
            </a:pPr>
            <a:endParaRPr lang="pt-BR" dirty="0"/>
          </a:p>
          <a:p>
            <a:pPr marL="109728" indent="0">
              <a:buNone/>
            </a:pPr>
            <a:endParaRPr lang="pt-BR" dirty="0" smtClean="0"/>
          </a:p>
          <a:p>
            <a:pPr marL="109728" indent="0">
              <a:buNone/>
            </a:pPr>
            <a:r>
              <a:rPr lang="pt-BR" i="1" dirty="0" smtClean="0"/>
              <a:t>Art</a:t>
            </a:r>
            <a:r>
              <a:rPr lang="pt-BR" i="1" dirty="0"/>
              <a:t>. 628.  Aquele que se julgar preterido poderá demandar sua admissão no inventário, requerendo-a antes da partilha.</a:t>
            </a:r>
          </a:p>
          <a:p>
            <a:pPr marL="109728" indent="0">
              <a:buNone/>
            </a:pPr>
            <a:r>
              <a:rPr lang="pt-BR" i="1" dirty="0"/>
              <a:t>§ 1</a:t>
            </a:r>
            <a:r>
              <a:rPr lang="pt-BR" i="1" u="sng" baseline="30000" dirty="0"/>
              <a:t>o</a:t>
            </a:r>
            <a:r>
              <a:rPr lang="pt-BR" i="1" dirty="0"/>
              <a:t> Ouvidas as partes no prazo de 15 (quinze) dias, o juiz decidirá.</a:t>
            </a:r>
          </a:p>
          <a:p>
            <a:pPr marL="109728" indent="0">
              <a:buNone/>
            </a:pPr>
            <a:r>
              <a:rPr lang="pt-BR" i="1" dirty="0"/>
              <a:t>§ 2</a:t>
            </a:r>
            <a:r>
              <a:rPr lang="pt-BR" i="1" u="sng" baseline="30000" dirty="0"/>
              <a:t>o</a:t>
            </a:r>
            <a:r>
              <a:rPr lang="pt-BR" i="1" dirty="0"/>
              <a:t> Se para solução da questão for necessária a produção de provas que não a documental, o juiz remeterá o requerente às vias ordinárias, mandando reservar, em poder do inventariante, o quinhão do herdeiro excluído até que se decida o litígio.</a:t>
            </a:r>
          </a:p>
          <a:p>
            <a:endParaRPr lang="pt-BR" i="1" dirty="0" smtClean="0"/>
          </a:p>
          <a:p>
            <a:endParaRPr lang="pt-BR" dirty="0"/>
          </a:p>
          <a:p>
            <a:pPr marL="109728" indent="0">
              <a:buNone/>
            </a:pPr>
            <a:r>
              <a:rPr lang="pt-BR" dirty="0" smtClean="0"/>
              <a:t>Art. 628, </a:t>
            </a:r>
            <a:r>
              <a:rPr lang="pt-BR" dirty="0"/>
              <a:t>§ </a:t>
            </a:r>
            <a:r>
              <a:rPr lang="pt-BR" dirty="0" smtClean="0"/>
              <a:t>2º</a:t>
            </a:r>
          </a:p>
          <a:p>
            <a:pPr marL="109728" indent="0">
              <a:buNone/>
            </a:pPr>
            <a:r>
              <a:rPr lang="pt-BR" dirty="0" smtClean="0"/>
              <a:t>Superior Tribunal de Justiça</a:t>
            </a:r>
            <a:r>
              <a:rPr lang="pt-BR" dirty="0"/>
              <a:t>, entretanto, entende que a reserva não é automática, </a:t>
            </a:r>
            <a:r>
              <a:rPr lang="pt-BR" dirty="0" smtClean="0"/>
              <a:t>porque tendo natureza cautelar, caberá ao terceiro que de diz herdeiro preterido </a:t>
            </a:r>
            <a:r>
              <a:rPr lang="pt-BR" dirty="0"/>
              <a:t>a comprovação do </a:t>
            </a:r>
            <a:r>
              <a:rPr lang="pt-BR" i="1" dirty="0"/>
              <a:t>periculum in mora </a:t>
            </a:r>
            <a:r>
              <a:rPr lang="pt-BR" dirty="0"/>
              <a:t>e do </a:t>
            </a:r>
            <a:r>
              <a:rPr lang="pt-BR" i="1" dirty="0"/>
              <a:t>fumus </a:t>
            </a:r>
            <a:r>
              <a:rPr lang="pt-BR" i="1" dirty="0" smtClean="0"/>
              <a:t>boni iuris.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0669079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Processo composto de duas fases sucessivas</a:t>
            </a:r>
          </a:p>
          <a:p>
            <a:r>
              <a:rPr lang="pt-BR" dirty="0" smtClean="0"/>
              <a:t>Único titular ao recebimento da herança: adjudicação automática ao final do inventário</a:t>
            </a:r>
          </a:p>
          <a:p>
            <a:r>
              <a:rPr lang="pt-BR" b="1" u="sng" dirty="0" smtClean="0"/>
              <a:t>Três espécies de partilha: </a:t>
            </a:r>
          </a:p>
          <a:p>
            <a:pPr marL="109728" indent="0">
              <a:buNone/>
            </a:pPr>
            <a:r>
              <a:rPr lang="pt-BR" dirty="0" smtClean="0"/>
              <a:t>a)Amigável – pode ser feita extrajudicialmente</a:t>
            </a:r>
          </a:p>
          <a:p>
            <a:pPr marL="109728" indent="0">
              <a:buNone/>
            </a:pPr>
            <a:r>
              <a:rPr lang="pt-BR" dirty="0" smtClean="0"/>
              <a:t>b) judicial – quando há divergências entre os sucessores</a:t>
            </a:r>
          </a:p>
          <a:p>
            <a:pPr marL="109728" indent="0">
              <a:buNone/>
            </a:pPr>
            <a:r>
              <a:rPr lang="pt-BR" dirty="0" smtClean="0"/>
              <a:t>c) em vida – doação e testamento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Partilha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75335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6310" y="620688"/>
            <a:ext cx="9073008" cy="6093296"/>
          </a:xfrm>
        </p:spPr>
        <p:txBody>
          <a:bodyPr>
            <a:normAutofit fontScale="77500" lnSpcReduction="20000"/>
          </a:bodyPr>
          <a:lstStyle/>
          <a:p>
            <a:endParaRPr lang="pt-BR" dirty="0" smtClean="0"/>
          </a:p>
          <a:p>
            <a:r>
              <a:rPr lang="pt-BR" dirty="0" smtClean="0"/>
              <a:t>Procedimento:</a:t>
            </a:r>
            <a:endParaRPr lang="pt-BR" dirty="0"/>
          </a:p>
          <a:p>
            <a:pPr marL="681228" indent="-571500">
              <a:buFont typeface="+mj-lt"/>
              <a:buAutoNum type="romanLcPeriod"/>
            </a:pPr>
            <a:r>
              <a:rPr lang="pt-BR" dirty="0" smtClean="0"/>
              <a:t>Encerrada a fase do inventário,  juiz intimará as partes para que formulem pedido de quinhão em 15 dias. (art. 647)</a:t>
            </a:r>
          </a:p>
          <a:p>
            <a:pPr marL="681228" indent="-571500">
              <a:buFont typeface="+mj-lt"/>
              <a:buAutoNum type="romanLcPeriod"/>
            </a:pPr>
            <a:r>
              <a:rPr lang="pt-BR" dirty="0" smtClean="0"/>
              <a:t>Após esse prazo: decisão do juiz – deliberação da partilha</a:t>
            </a:r>
          </a:p>
          <a:p>
            <a:pPr marL="109728" indent="0">
              <a:buNone/>
            </a:pPr>
            <a:endParaRPr lang="pt-BR" dirty="0" smtClean="0"/>
          </a:p>
          <a:p>
            <a:pPr marL="109728" indent="0">
              <a:buNone/>
            </a:pPr>
            <a:r>
              <a:rPr lang="pt-BR" dirty="0" smtClean="0"/>
              <a:t>Nesta decisão: deliberação sobre a necessidade de alienação de bens para o pagamento de dívidas do espólio ou partilha do preço nas hipóteses de bens insuscetíveis de divisão cômoda.</a:t>
            </a:r>
          </a:p>
          <a:p>
            <a:pPr marL="109728" indent="0">
              <a:buNone/>
            </a:pPr>
            <a:endParaRPr lang="pt-BR" dirty="0" smtClean="0"/>
          </a:p>
          <a:p>
            <a:r>
              <a:rPr lang="pt-BR" dirty="0" smtClean="0"/>
              <a:t>Regras objetivas: art. 648 (</a:t>
            </a:r>
            <a:r>
              <a:rPr lang="pt-BR" b="1" dirty="0" smtClean="0"/>
              <a:t>máxima igualdade possível, prevenção de litígios futuros, comodidade dos coerdeiros)</a:t>
            </a:r>
          </a:p>
          <a:p>
            <a:endParaRPr lang="pt-BR" b="1" dirty="0" smtClean="0"/>
          </a:p>
          <a:p>
            <a:r>
              <a:rPr lang="pt-BR" dirty="0" smtClean="0"/>
              <a:t>Meios de desconstituição da partilha:</a:t>
            </a:r>
          </a:p>
          <a:p>
            <a:pPr marL="109728" indent="0">
              <a:buNone/>
            </a:pPr>
            <a:r>
              <a:rPr lang="pt-BR" dirty="0"/>
              <a:t>(a) tendo sido partilha amigável, a sentença </a:t>
            </a:r>
            <a:r>
              <a:rPr lang="pt-BR" dirty="0" smtClean="0"/>
              <a:t>meramente homologatória </a:t>
            </a:r>
            <a:r>
              <a:rPr lang="pt-BR" dirty="0"/>
              <a:t>do acordo de vontade das partes </a:t>
            </a:r>
            <a:r>
              <a:rPr lang="pt-BR" dirty="0" smtClean="0"/>
              <a:t>será desconstituída </a:t>
            </a:r>
            <a:r>
              <a:rPr lang="pt-BR" dirty="0"/>
              <a:t>por meio de ação anulatória, nos termos do art</a:t>
            </a:r>
            <a:r>
              <a:rPr lang="pt-BR" dirty="0" smtClean="0"/>
              <a:t>. 657 </a:t>
            </a:r>
            <a:r>
              <a:rPr lang="pt-BR" dirty="0"/>
              <a:t>do Novo CPC;</a:t>
            </a:r>
          </a:p>
          <a:p>
            <a:pPr marL="109728" indent="0">
              <a:buNone/>
            </a:pPr>
            <a:r>
              <a:rPr lang="pt-BR" dirty="0"/>
              <a:t>(b) tendo sido a partilha judicial, a sentença que homologou </a:t>
            </a:r>
            <a:r>
              <a:rPr lang="pt-BR" dirty="0" smtClean="0"/>
              <a:t>a partilha </a:t>
            </a:r>
            <a:r>
              <a:rPr lang="pt-BR" dirty="0"/>
              <a:t>será desconstituída após o trânsito em julgado </a:t>
            </a:r>
            <a:r>
              <a:rPr lang="pt-BR" dirty="0" smtClean="0"/>
              <a:t>por meio </a:t>
            </a:r>
            <a:r>
              <a:rPr lang="pt-BR" dirty="0"/>
              <a:t>de ação rescisória, nos termos do art. 658 do Novo CPC.</a:t>
            </a:r>
          </a:p>
        </p:txBody>
      </p:sp>
    </p:spTree>
    <p:extLst>
      <p:ext uri="{BB962C8B-B14F-4D97-AF65-F5344CB8AC3E}">
        <p14:creationId xmlns:p14="http://schemas.microsoft.com/office/powerpoint/2010/main" val="2809754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 marL="109728" indent="0">
              <a:buNone/>
            </a:pPr>
            <a:r>
              <a:rPr lang="pt-BR" dirty="0"/>
              <a:t>INVENTARIO</a:t>
            </a:r>
          </a:p>
          <a:p>
            <a:pPr marL="109728" indent="0">
              <a:buNone/>
            </a:pPr>
            <a:r>
              <a:rPr lang="pt-BR" b="1" dirty="0"/>
              <a:t>Ano:</a:t>
            </a:r>
            <a:r>
              <a:rPr lang="pt-BR" dirty="0"/>
              <a:t> 2017</a:t>
            </a:r>
          </a:p>
          <a:p>
            <a:pPr marL="109728" indent="0">
              <a:buNone/>
            </a:pPr>
            <a:r>
              <a:rPr lang="pt-BR" b="1" dirty="0"/>
              <a:t>Banca:</a:t>
            </a:r>
            <a:r>
              <a:rPr lang="pt-BR" dirty="0"/>
              <a:t> FCC</a:t>
            </a:r>
          </a:p>
          <a:p>
            <a:pPr marL="109728" indent="0">
              <a:buNone/>
            </a:pPr>
            <a:r>
              <a:rPr lang="pt-BR" b="1" dirty="0"/>
              <a:t>Órgão:</a:t>
            </a:r>
            <a:r>
              <a:rPr lang="pt-BR" dirty="0"/>
              <a:t> DPE-SC</a:t>
            </a:r>
          </a:p>
          <a:p>
            <a:pPr marL="109728" indent="0">
              <a:buNone/>
            </a:pPr>
            <a:r>
              <a:rPr lang="pt-BR" b="1" dirty="0"/>
              <a:t>Prova:</a:t>
            </a:r>
            <a:r>
              <a:rPr lang="pt-BR" dirty="0"/>
              <a:t> </a:t>
            </a:r>
            <a:r>
              <a:rPr lang="pt-BR" u="sng" dirty="0">
                <a:hlinkClick r:id="rId2"/>
              </a:rPr>
              <a:t>Defensor Público Substituto</a:t>
            </a:r>
            <a:endParaRPr lang="pt-BR" dirty="0"/>
          </a:p>
          <a:p>
            <a:pPr marL="109728" indent="0">
              <a:buNone/>
            </a:pPr>
            <a:r>
              <a:rPr lang="pt-BR" dirty="0"/>
              <a:t> </a:t>
            </a:r>
          </a:p>
          <a:p>
            <a:pPr marL="109728" indent="0">
              <a:buNone/>
            </a:pPr>
            <a:r>
              <a:rPr lang="pt-BR" dirty="0"/>
              <a:t>de acordo com as disposições do novo Código de Processo Civil, quanto ao inventário, </a:t>
            </a:r>
          </a:p>
          <a:p>
            <a:pPr marL="109728" indent="0">
              <a:buNone/>
            </a:pPr>
            <a:r>
              <a:rPr lang="pt-BR" dirty="0"/>
              <a:t>Parte superior do formulário</a:t>
            </a:r>
          </a:p>
          <a:p>
            <a:pPr marL="109728" indent="0">
              <a:buNone/>
            </a:pPr>
            <a:r>
              <a:rPr lang="pt-BR" dirty="0"/>
              <a:t> a)</a:t>
            </a:r>
          </a:p>
          <a:p>
            <a:pPr marL="109728" indent="0">
              <a:buNone/>
            </a:pPr>
            <a:r>
              <a:rPr lang="pt-BR" dirty="0"/>
              <a:t>o juiz deve remeter às vias ordinárias a análise de questões que demandam qualquer outro meio de prova que não seja a documental. </a:t>
            </a:r>
          </a:p>
          <a:p>
            <a:pPr marL="109728" indent="0">
              <a:buNone/>
            </a:pPr>
            <a:r>
              <a:rPr lang="pt-BR" dirty="0"/>
              <a:t> b)</a:t>
            </a:r>
          </a:p>
          <a:p>
            <a:pPr marL="109728" indent="0">
              <a:buNone/>
            </a:pPr>
            <a:r>
              <a:rPr lang="pt-BR" dirty="0"/>
              <a:t>é vedada a nomeação de herdeiro menor como inventariante. </a:t>
            </a:r>
          </a:p>
          <a:p>
            <a:pPr marL="109728" indent="0">
              <a:buNone/>
            </a:pPr>
            <a:r>
              <a:rPr lang="pt-BR" dirty="0"/>
              <a:t> c)</a:t>
            </a:r>
          </a:p>
          <a:p>
            <a:pPr marL="109728" indent="0">
              <a:buNone/>
            </a:pPr>
            <a:r>
              <a:rPr lang="pt-BR" dirty="0"/>
              <a:t>o foro da situação dos bens imóveis é estabelecido como regra geral de competência para promover o inventário. </a:t>
            </a:r>
          </a:p>
          <a:p>
            <a:pPr marL="109728" indent="0">
              <a:buNone/>
            </a:pPr>
            <a:r>
              <a:rPr lang="pt-BR" dirty="0"/>
              <a:t> d)</a:t>
            </a:r>
          </a:p>
          <a:p>
            <a:pPr marL="109728" indent="0">
              <a:buNone/>
            </a:pPr>
            <a:r>
              <a:rPr lang="pt-BR" dirty="0"/>
              <a:t>o juiz determinará, de ofício, que se inicie o inventário, se nenhum dos legitimados o requerer no prazo legal. </a:t>
            </a:r>
          </a:p>
          <a:p>
            <a:pPr marL="109728" indent="0">
              <a:buNone/>
            </a:pPr>
            <a:r>
              <a:rPr lang="pt-BR" dirty="0"/>
              <a:t> e) na sucessão testamentária pode ser realizada extrajudicialmente o inventário, mesmo havendo herdeiros incapazes. </a:t>
            </a:r>
          </a:p>
          <a:p>
            <a:pPr marL="109728" indent="0">
              <a:buNone/>
            </a:pPr>
            <a:r>
              <a:rPr lang="pt-BR" dirty="0"/>
              <a:t> </a:t>
            </a:r>
          </a:p>
          <a:p>
            <a:pPr marL="109728" indent="0">
              <a:buNone/>
            </a:pPr>
            <a:r>
              <a:rPr lang="pt-BR" dirty="0"/>
              <a:t>Gabarito: a</a:t>
            </a:r>
          </a:p>
          <a:p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76558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829556"/>
            <a:ext cx="8363272" cy="6025856"/>
          </a:xfrm>
        </p:spPr>
        <p:txBody>
          <a:bodyPr>
            <a:normAutofit fontScale="85000" lnSpcReduction="20000"/>
          </a:bodyPr>
          <a:lstStyle/>
          <a:p>
            <a:r>
              <a:rPr lang="pt-BR" b="1" dirty="0" smtClean="0"/>
              <a:t>4.</a:t>
            </a:r>
            <a:r>
              <a:rPr lang="pt-BR" dirty="0" smtClean="0"/>
              <a:t> </a:t>
            </a:r>
            <a:r>
              <a:rPr lang="pt-BR" b="1" u="sng" dirty="0" smtClean="0"/>
              <a:t>Inventário e partilha extrajudicial:</a:t>
            </a:r>
          </a:p>
          <a:p>
            <a:pPr marL="109728" indent="0">
              <a:buNone/>
            </a:pPr>
            <a:r>
              <a:rPr lang="pt-BR" dirty="0"/>
              <a:t>(</a:t>
            </a:r>
            <a:r>
              <a:rPr lang="pt-BR" dirty="0" smtClean="0"/>
              <a:t> possível desde a Lei 11.441/2007)</a:t>
            </a:r>
          </a:p>
          <a:p>
            <a:pPr marL="109728" indent="0">
              <a:buNone/>
            </a:pPr>
            <a:endParaRPr lang="pt-BR" dirty="0" smtClean="0"/>
          </a:p>
          <a:p>
            <a:pPr marL="109728" indent="0">
              <a:buNone/>
            </a:pPr>
            <a:r>
              <a:rPr lang="pt-BR" dirty="0" smtClean="0"/>
              <a:t>Requisitos:</a:t>
            </a:r>
          </a:p>
          <a:p>
            <a:pPr marL="624078" indent="-514350">
              <a:buFont typeface="+mj-lt"/>
              <a:buAutoNum type="alphaLcPeriod"/>
            </a:pPr>
            <a:r>
              <a:rPr lang="pt-BR" dirty="0" smtClean="0"/>
              <a:t>sucessores sejam capazes</a:t>
            </a:r>
            <a:endParaRPr lang="pt-BR" dirty="0"/>
          </a:p>
          <a:p>
            <a:pPr marL="624078" indent="-514350">
              <a:buFont typeface="+mj-lt"/>
              <a:buAutoNum type="alphaLcPeriod"/>
            </a:pPr>
            <a:r>
              <a:rPr lang="pt-BR" dirty="0" smtClean="0"/>
              <a:t>não exista testamento</a:t>
            </a:r>
          </a:p>
          <a:p>
            <a:pPr marL="624078" indent="-514350">
              <a:buFont typeface="+mj-lt"/>
              <a:buAutoNum type="alphaLcPeriod"/>
            </a:pPr>
            <a:r>
              <a:rPr lang="pt-BR" dirty="0" smtClean="0"/>
              <a:t>estejam todos de acordo com a divisão dos bens</a:t>
            </a:r>
          </a:p>
          <a:p>
            <a:pPr marL="624078" indent="-514350">
              <a:buFont typeface="+mj-lt"/>
              <a:buAutoNum type="alphaLcPeriod"/>
            </a:pPr>
            <a:r>
              <a:rPr lang="pt-BR" dirty="0" smtClean="0"/>
              <a:t> Feito por escritura pública e lavratura </a:t>
            </a:r>
            <a:r>
              <a:rPr lang="pt-BR" dirty="0"/>
              <a:t>depende </a:t>
            </a:r>
            <a:r>
              <a:rPr lang="pt-BR" dirty="0" smtClean="0"/>
              <a:t>da presença de advogado</a:t>
            </a:r>
          </a:p>
          <a:p>
            <a:pPr marL="624078" indent="-514350">
              <a:buFont typeface="+mj-lt"/>
              <a:buAutoNum type="alphaLcPeriod"/>
            </a:pPr>
            <a:endParaRPr lang="pt-BR" dirty="0"/>
          </a:p>
          <a:p>
            <a:pPr marL="109728" indent="0">
              <a:buNone/>
            </a:pPr>
            <a:endParaRPr lang="pt-BR" dirty="0"/>
          </a:p>
          <a:p>
            <a:r>
              <a:rPr lang="pt-BR" dirty="0" smtClean="0"/>
              <a:t>RESOLUÇÃO n. 32/2007 CNJ</a:t>
            </a:r>
            <a:r>
              <a:rPr lang="pt-BR" dirty="0" smtClean="0">
                <a:hlinkClick r:id="rId2" action="ppaction://hlinkfile"/>
              </a:rPr>
              <a:t>C:\</a:t>
            </a:r>
            <a:r>
              <a:rPr lang="pt-BR" dirty="0" err="1" smtClean="0">
                <a:hlinkClick r:id="rId2" action="ppaction://hlinkfile"/>
              </a:rPr>
              <a:t>Users</a:t>
            </a:r>
            <a:r>
              <a:rPr lang="pt-BR" dirty="0" smtClean="0">
                <a:hlinkClick r:id="rId2" action="ppaction://hlinkfile"/>
              </a:rPr>
              <a:t>\Nubia\</a:t>
            </a:r>
            <a:r>
              <a:rPr lang="pt-BR" dirty="0" err="1" smtClean="0">
                <a:hlinkClick r:id="rId2" action="ppaction://hlinkfile"/>
              </a:rPr>
              <a:t>Dropbox</a:t>
            </a:r>
            <a:r>
              <a:rPr lang="pt-BR" dirty="0" smtClean="0">
                <a:hlinkClick r:id="rId2" action="ppaction://hlinkfile"/>
              </a:rPr>
              <a:t>\materiais de aula\processo civil v\resolução 32CJN.pdf</a:t>
            </a:r>
            <a:endParaRPr lang="pt-BR" dirty="0" smtClean="0"/>
          </a:p>
          <a:p>
            <a:r>
              <a:rPr lang="pt-BR" dirty="0" smtClean="0"/>
              <a:t>Escritura pública: </a:t>
            </a:r>
          </a:p>
          <a:p>
            <a:pPr>
              <a:buFontTx/>
              <a:buChar char="-"/>
            </a:pPr>
            <a:r>
              <a:rPr lang="pt-BR" dirty="0" smtClean="0"/>
              <a:t>suficiente para ato de registro ou levantamento de importância depositada em instituições financeiras.</a:t>
            </a:r>
          </a:p>
          <a:p>
            <a:pPr>
              <a:buFontTx/>
              <a:buChar char="-"/>
            </a:pP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2552763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109728" indent="0">
              <a:buNone/>
            </a:pPr>
            <a:r>
              <a:rPr lang="pt-BR" b="1" i="1" dirty="0"/>
              <a:t>No inventário</a:t>
            </a:r>
            <a:endParaRPr lang="pt-BR" dirty="0"/>
          </a:p>
          <a:p>
            <a:pPr marL="109728" indent="0">
              <a:buNone/>
            </a:pPr>
            <a:r>
              <a:rPr lang="pt-BR" dirty="0"/>
              <a:t>  a) admite-se instrução probatória para apuração de débitos do espólio.</a:t>
            </a:r>
          </a:p>
          <a:p>
            <a:pPr marL="109728" indent="0">
              <a:buNone/>
            </a:pPr>
            <a:r>
              <a:rPr lang="pt-BR" dirty="0"/>
              <a:t>  b) incumbe ao inventariante a administração dos bens do espólio.</a:t>
            </a:r>
          </a:p>
          <a:p>
            <a:pPr marL="109728" indent="0">
              <a:buNone/>
            </a:pPr>
            <a:r>
              <a:rPr lang="pt-BR" dirty="0"/>
              <a:t>  c) julga-se a partilha independentemente do pagamento do ITCMD.</a:t>
            </a:r>
          </a:p>
          <a:p>
            <a:pPr marL="109728" indent="0">
              <a:buNone/>
            </a:pPr>
            <a:r>
              <a:rPr lang="pt-BR" dirty="0"/>
              <a:t>  d) não cabe nomeação de perito para avaliação dos bens.</a:t>
            </a:r>
          </a:p>
          <a:p>
            <a:pPr marL="109728" indent="0">
              <a:buNone/>
            </a:pPr>
            <a:r>
              <a:rPr lang="pt-BR" dirty="0"/>
              <a:t>  e) será nomeado inventariante, preferencialmente, o filho mais velho do falecido.</a:t>
            </a:r>
          </a:p>
          <a:p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39714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109728" indent="0">
              <a:buNone/>
            </a:pPr>
            <a:r>
              <a:rPr lang="pt-BR" b="1" dirty="0"/>
              <a:t>Sobre a matéria de inventário e partilha, assinale a proposição correta.</a:t>
            </a:r>
            <a:endParaRPr lang="pt-BR" dirty="0"/>
          </a:p>
          <a:p>
            <a:pPr marL="109728" indent="0">
              <a:buNone/>
            </a:pPr>
            <a:r>
              <a:rPr lang="pt-BR" dirty="0"/>
              <a:t> </a:t>
            </a:r>
          </a:p>
          <a:p>
            <a:pPr marL="109728" indent="0">
              <a:buNone/>
            </a:pPr>
            <a:r>
              <a:rPr lang="pt-BR" dirty="0"/>
              <a:t>  a) O Código de Processo Civil prevê expressamente o inventário negativo, para os casos em que os herdeiros e o cônjuge necessitem de uma declaração judicial de que o de cujus não deixou bens.</a:t>
            </a:r>
          </a:p>
          <a:p>
            <a:pPr marL="109728" indent="0">
              <a:buNone/>
            </a:pPr>
            <a:r>
              <a:rPr lang="pt-BR" dirty="0"/>
              <a:t>  b) A obrigatoriedade de se proceder ao inventário judicial decorre de estarem presentes cumulativamente dois fatores: o testamento do de cujus, mais a figura do interessado incapaz.</a:t>
            </a:r>
          </a:p>
          <a:p>
            <a:pPr marL="109728" indent="0">
              <a:buNone/>
            </a:pPr>
            <a:r>
              <a:rPr lang="pt-BR" dirty="0"/>
              <a:t>  c) Existe, ainda, a possibilidade de se fazer o inventário e a partilha por escritura pública quando todos os interessados forem capazes e concordes, constituindo título hábil para os atos da vida civil, exceto para o registro imobiliário, cujo ato dependerá da outorga judicial.</a:t>
            </a:r>
          </a:p>
          <a:p>
            <a:pPr marL="109728" indent="0">
              <a:buNone/>
            </a:pPr>
            <a:r>
              <a:rPr lang="pt-BR" dirty="0"/>
              <a:t>  d) Alguns bens não necessitam ser inventariados, tais como os saldos das contas de caderneta de poupança e fundos de investimento até certo valor, bem assim os saldos das contas individuais do FGTS e do Fundo de Participação PIS-PASEP, sendo competente para o respectivo alvará judicial a Justiça Estadual.</a:t>
            </a:r>
          </a:p>
          <a:p>
            <a:pPr marL="109728" indent="0">
              <a:buNone/>
            </a:pPr>
            <a:r>
              <a:rPr lang="pt-BR" dirty="0"/>
              <a:t>  e) O inventário e a partilha deverão ser requeridos dentro de um prazo máximo de 30 dias a contar da abertura da sucessão, sob pena de imposição de multa sobre o imposto a recolher.</a:t>
            </a: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39831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>
          <a:prstGeom prst="rect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09728" indent="0">
              <a:buNone/>
            </a:pPr>
            <a:r>
              <a:rPr lang="pt-BR" sz="2800" dirty="0" smtClean="0">
                <a:solidFill>
                  <a:schemeClr val="tx1"/>
                </a:solidFill>
              </a:rPr>
              <a:t>obs.: A </a:t>
            </a:r>
            <a:r>
              <a:rPr lang="pt-BR" sz="2800" b="1" dirty="0" smtClean="0">
                <a:solidFill>
                  <a:schemeClr val="tx1"/>
                </a:solidFill>
              </a:rPr>
              <a:t>existência de testamento </a:t>
            </a:r>
            <a:r>
              <a:rPr lang="pt-BR" sz="2800" dirty="0" smtClean="0">
                <a:solidFill>
                  <a:schemeClr val="tx1"/>
                </a:solidFill>
              </a:rPr>
              <a:t>a cumprir e a </a:t>
            </a:r>
            <a:r>
              <a:rPr lang="pt-BR" sz="2800" b="1" dirty="0" smtClean="0">
                <a:solidFill>
                  <a:schemeClr val="tx1"/>
                </a:solidFill>
              </a:rPr>
              <a:t>presença de interessado incapaz </a:t>
            </a:r>
            <a:r>
              <a:rPr lang="pt-BR" sz="2800" dirty="0" smtClean="0">
                <a:solidFill>
                  <a:schemeClr val="tx1"/>
                </a:solidFill>
              </a:rPr>
              <a:t>na sucessão impedem o inventário por escritura pública!</a:t>
            </a:r>
          </a:p>
          <a:p>
            <a:pPr marL="109728" indent="0">
              <a:buNone/>
            </a:pPr>
            <a:endParaRPr lang="pt-BR" dirty="0" smtClean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384091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9512" y="692696"/>
            <a:ext cx="8507288" cy="5881840"/>
          </a:xfrm>
        </p:spPr>
        <p:txBody>
          <a:bodyPr/>
          <a:lstStyle/>
          <a:p>
            <a:pPr marL="109728" indent="0">
              <a:buNone/>
            </a:pPr>
            <a:r>
              <a:rPr lang="pt-BR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 Inventário judicial</a:t>
            </a:r>
          </a:p>
          <a:p>
            <a:pPr marL="109728" indent="0">
              <a:buNone/>
            </a:pPr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TIPOS:</a:t>
            </a:r>
          </a:p>
          <a:p>
            <a:endParaRPr lang="pt-BR" dirty="0"/>
          </a:p>
          <a:p>
            <a:pPr marL="109728" indent="0">
              <a:buNone/>
            </a:pPr>
            <a:endParaRPr lang="pt-BR" dirty="0" smtClean="0"/>
          </a:p>
          <a:p>
            <a:pPr marL="109728" indent="0">
              <a:buNone/>
            </a:pPr>
            <a:endParaRPr lang="pt-BR" dirty="0"/>
          </a:p>
          <a:p>
            <a:pPr marL="109728" indent="0">
              <a:buNone/>
            </a:pPr>
            <a:endParaRPr lang="pt-BR" dirty="0" smtClean="0"/>
          </a:p>
          <a:p>
            <a:pPr marL="109728" indent="0">
              <a:buNone/>
            </a:pPr>
            <a:r>
              <a:rPr lang="pt-BR" dirty="0" smtClean="0"/>
              <a:t>Inventário judicial</a:t>
            </a:r>
          </a:p>
        </p:txBody>
      </p:sp>
      <p:sp>
        <p:nvSpPr>
          <p:cNvPr id="13" name="Seta para a direita 12"/>
          <p:cNvSpPr/>
          <p:nvPr/>
        </p:nvSpPr>
        <p:spPr>
          <a:xfrm rot="19799491">
            <a:off x="3583567" y="2438291"/>
            <a:ext cx="911610" cy="41330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Seta para a direita 13"/>
          <p:cNvSpPr/>
          <p:nvPr/>
        </p:nvSpPr>
        <p:spPr>
          <a:xfrm rot="1856604">
            <a:off x="3833871" y="3820721"/>
            <a:ext cx="942298" cy="40279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CaixaDeTexto 14"/>
          <p:cNvSpPr txBox="1"/>
          <p:nvPr/>
        </p:nvSpPr>
        <p:spPr>
          <a:xfrm>
            <a:off x="4781513" y="2312005"/>
            <a:ext cx="19777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FORMA ORDINÁRIA</a:t>
            </a:r>
            <a:endParaRPr lang="pt-BR" dirty="0"/>
          </a:p>
        </p:txBody>
      </p:sp>
      <p:sp>
        <p:nvSpPr>
          <p:cNvPr id="16" name="CaixaDeTexto 15"/>
          <p:cNvSpPr txBox="1"/>
          <p:nvPr/>
        </p:nvSpPr>
        <p:spPr>
          <a:xfrm>
            <a:off x="4740127" y="3934748"/>
            <a:ext cx="20605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ARROLAMENTO </a:t>
            </a:r>
            <a:endParaRPr lang="pt-BR" dirty="0"/>
          </a:p>
        </p:txBody>
      </p:sp>
      <p:sp>
        <p:nvSpPr>
          <p:cNvPr id="17" name="Seta para a direita 16"/>
          <p:cNvSpPr/>
          <p:nvPr/>
        </p:nvSpPr>
        <p:spPr>
          <a:xfrm rot="19771946">
            <a:off x="6772854" y="3775793"/>
            <a:ext cx="734316" cy="25348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8" name="CaixaDeTexto 17"/>
          <p:cNvSpPr txBox="1"/>
          <p:nvPr/>
        </p:nvSpPr>
        <p:spPr>
          <a:xfrm>
            <a:off x="7520737" y="3212976"/>
            <a:ext cx="144375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SUMÁRIO (ART. 659 CPC)</a:t>
            </a:r>
          </a:p>
        </p:txBody>
      </p:sp>
      <p:sp>
        <p:nvSpPr>
          <p:cNvPr id="19" name="CaixaDeTexto 18"/>
          <p:cNvSpPr txBox="1"/>
          <p:nvPr/>
        </p:nvSpPr>
        <p:spPr>
          <a:xfrm>
            <a:off x="7428407" y="4339968"/>
            <a:ext cx="19777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COMUM(ART. 664CPC)</a:t>
            </a:r>
            <a:endParaRPr lang="pt-BR" dirty="0"/>
          </a:p>
        </p:txBody>
      </p:sp>
      <p:sp>
        <p:nvSpPr>
          <p:cNvPr id="20" name="Seta para a direita 19"/>
          <p:cNvSpPr/>
          <p:nvPr/>
        </p:nvSpPr>
        <p:spPr>
          <a:xfrm rot="1732824">
            <a:off x="6707007" y="4359039"/>
            <a:ext cx="734316" cy="26831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781459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692696"/>
            <a:ext cx="8964488" cy="6165304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pt-BR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6. Inventário negativo: </a:t>
            </a:r>
            <a:r>
              <a:rPr lang="pt-BR" dirty="0" smtClean="0"/>
              <a:t>quando não há bens a serem partilhados</a:t>
            </a:r>
          </a:p>
          <a:p>
            <a:pPr>
              <a:buFont typeface="Wingdings" pitchFamily="2" charset="2"/>
              <a:buChar char="Ø"/>
            </a:pPr>
            <a:r>
              <a:rPr lang="pt-BR" dirty="0" smtClean="0"/>
              <a:t>Não existe previsão expressa no Código</a:t>
            </a:r>
          </a:p>
          <a:p>
            <a:pPr>
              <a:buFont typeface="Wingdings" pitchFamily="2" charset="2"/>
              <a:buChar char="Ø"/>
            </a:pPr>
            <a:r>
              <a:rPr lang="pt-BR" dirty="0" smtClean="0"/>
              <a:t>Jurisprudência admite</a:t>
            </a:r>
          </a:p>
          <a:p>
            <a:pPr>
              <a:buFont typeface="Wingdings" pitchFamily="2" charset="2"/>
              <a:buChar char="Ø"/>
            </a:pPr>
            <a:r>
              <a:rPr lang="pt-BR" dirty="0" smtClean="0"/>
              <a:t>Hipóteses de incidência/necessidade:</a:t>
            </a:r>
            <a:endParaRPr lang="pt-BR" i="1" dirty="0"/>
          </a:p>
          <a:p>
            <a:pPr marL="624078" indent="-514350">
              <a:buAutoNum type="alphaLcParenR"/>
            </a:pPr>
            <a:r>
              <a:rPr lang="pt-BR" sz="2000" i="1" dirty="0" smtClean="0"/>
              <a:t>Art</a:t>
            </a:r>
            <a:r>
              <a:rPr lang="pt-BR" sz="2000" i="1" dirty="0"/>
              <a:t>. </a:t>
            </a:r>
            <a:r>
              <a:rPr lang="pt-BR" sz="2000" i="1" dirty="0" smtClean="0"/>
              <a:t>1.523, I, CC</a:t>
            </a:r>
          </a:p>
          <a:p>
            <a:pPr marL="109728" indent="0">
              <a:buNone/>
            </a:pPr>
            <a:r>
              <a:rPr lang="pt-BR" sz="2000" i="1" dirty="0" smtClean="0"/>
              <a:t>Não </a:t>
            </a:r>
            <a:r>
              <a:rPr lang="pt-BR" sz="2000" i="1" dirty="0"/>
              <a:t>devem casar:</a:t>
            </a:r>
          </a:p>
          <a:p>
            <a:pPr marL="109728" indent="0">
              <a:buNone/>
            </a:pPr>
            <a:r>
              <a:rPr lang="pt-BR" sz="2000" i="1" dirty="0"/>
              <a:t>I - o viúvo ou a viúva que tiver filho do cônjuge falecido, enquanto não fizer inventário dos bens do casal e der partilha aos herdeiros</a:t>
            </a:r>
            <a:r>
              <a:rPr lang="pt-BR" sz="2000" i="1" dirty="0" smtClean="0"/>
              <a:t>;</a:t>
            </a:r>
            <a:endParaRPr lang="pt-BR" sz="2000" i="1" dirty="0"/>
          </a:p>
          <a:p>
            <a:pPr marL="109728" indent="0">
              <a:buNone/>
            </a:pPr>
            <a:r>
              <a:rPr lang="pt-BR" sz="2000" i="1" dirty="0" smtClean="0"/>
              <a:t>curatela</a:t>
            </a:r>
            <a:r>
              <a:rPr lang="pt-BR" sz="2000" i="1" dirty="0"/>
              <a:t>, e não estiverem saldadas as respectivas </a:t>
            </a:r>
            <a:r>
              <a:rPr lang="pt-BR" sz="2000" i="1" dirty="0" smtClean="0"/>
              <a:t>contas.</a:t>
            </a:r>
          </a:p>
          <a:p>
            <a:pPr marL="109728" indent="0">
              <a:buNone/>
            </a:pPr>
            <a:r>
              <a:rPr lang="pt-BR" sz="2000" dirty="0" smtClean="0">
                <a:solidFill>
                  <a:srgbClr val="7030A0"/>
                </a:solidFill>
              </a:rPr>
              <a:t>b) </a:t>
            </a:r>
            <a:r>
              <a:rPr lang="pt-BR" sz="2000" dirty="0" smtClean="0"/>
              <a:t>não há bens, mas há dívidas, visto que os herdeiros só responderão por tais dívidas nos limites da herança.  </a:t>
            </a:r>
            <a:endParaRPr lang="pt-BR" sz="2000" dirty="0"/>
          </a:p>
        </p:txBody>
      </p:sp>
      <p:sp>
        <p:nvSpPr>
          <p:cNvPr id="4" name="Retângulo 3"/>
          <p:cNvSpPr/>
          <p:nvPr/>
        </p:nvSpPr>
        <p:spPr>
          <a:xfrm>
            <a:off x="1972219" y="5729080"/>
            <a:ext cx="6768752" cy="5718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É POSSÍVEL INVENTÁRIO NEGATIVO EXTRAJUDICIAL!</a:t>
            </a:r>
            <a:endParaRPr lang="pt-BR" dirty="0"/>
          </a:p>
        </p:txBody>
      </p:sp>
      <p:sp>
        <p:nvSpPr>
          <p:cNvPr id="5" name="Nuvem 4"/>
          <p:cNvSpPr/>
          <p:nvPr/>
        </p:nvSpPr>
        <p:spPr>
          <a:xfrm>
            <a:off x="0" y="5729080"/>
            <a:ext cx="1800200" cy="571887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atenção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666889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476672"/>
            <a:ext cx="8579296" cy="5881840"/>
          </a:xfrm>
        </p:spPr>
        <p:txBody>
          <a:bodyPr>
            <a:normAutofit fontScale="62500" lnSpcReduction="20000"/>
          </a:bodyPr>
          <a:lstStyle/>
          <a:p>
            <a:pPr marL="109728" indent="0">
              <a:buNone/>
            </a:pPr>
            <a:r>
              <a:rPr lang="pt-BR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7. COMPETÊNCIA:</a:t>
            </a:r>
          </a:p>
          <a:p>
            <a:endParaRPr lang="pt-BR" b="1" dirty="0" smtClean="0"/>
          </a:p>
          <a:p>
            <a:pPr>
              <a:buFontTx/>
              <a:buChar char="-"/>
            </a:pPr>
            <a:r>
              <a:rPr lang="pt-BR" sz="5100" dirty="0" smtClean="0"/>
              <a:t>art. 23, II, CPC</a:t>
            </a:r>
          </a:p>
          <a:p>
            <a:pPr>
              <a:buFontTx/>
              <a:buChar char="-"/>
            </a:pPr>
            <a:endParaRPr lang="pt-BR" dirty="0" smtClean="0"/>
          </a:p>
          <a:p>
            <a:pPr marL="109728" indent="0">
              <a:buNone/>
            </a:pPr>
            <a:r>
              <a:rPr lang="pt-BR" dirty="0"/>
              <a:t>II - </a:t>
            </a:r>
            <a:r>
              <a:rPr lang="pt-BR" i="1" dirty="0"/>
              <a:t>em matéria de sucessão hereditária, proceder à confirmação de testamento particular e ao inventário e à partilha de bens situados no Brasil, ainda que o autor da herança seja de nacionalidade estrangeira ou tenha domicílio fora do território nacional</a:t>
            </a:r>
            <a:r>
              <a:rPr lang="pt-BR" i="1" dirty="0" smtClean="0"/>
              <a:t>;</a:t>
            </a:r>
          </a:p>
          <a:p>
            <a:pPr marL="109728" indent="0">
              <a:buNone/>
            </a:pPr>
            <a:endParaRPr lang="pt-BR" sz="5100" i="1" dirty="0"/>
          </a:p>
          <a:p>
            <a:pPr>
              <a:buFontTx/>
              <a:buChar char="-"/>
            </a:pPr>
            <a:r>
              <a:rPr lang="pt-BR" sz="5100" dirty="0" smtClean="0"/>
              <a:t>Art. 48, CPC</a:t>
            </a:r>
          </a:p>
          <a:p>
            <a:pPr algn="just">
              <a:buFontTx/>
              <a:buChar char="-"/>
            </a:pPr>
            <a:endParaRPr lang="pt-BR" dirty="0" smtClean="0"/>
          </a:p>
          <a:p>
            <a:pPr marL="109728" indent="0" algn="just">
              <a:buNone/>
            </a:pPr>
            <a:r>
              <a:rPr lang="pt-BR" b="1" i="1" dirty="0"/>
              <a:t>O foro de domicílio do autor da herança, </a:t>
            </a:r>
            <a:r>
              <a:rPr lang="pt-BR" i="1" dirty="0"/>
              <a:t>no Brasil, é o competente para o inventário, a partilha, a arrecadação, o cumprimento de disposições de última vontade, a impugnação ou anulação de partilha extrajudicial e para todas as ações em que o espólio for réu, ainda que o óbito tenha ocorrido no estrangeiro.</a:t>
            </a:r>
          </a:p>
          <a:p>
            <a:pPr marL="109728" indent="0" algn="just">
              <a:buNone/>
            </a:pPr>
            <a:r>
              <a:rPr lang="pt-BR" i="1" dirty="0"/>
              <a:t>Parágrafo único.  Se o autor da herança não possuía domicílio certo, é competente:</a:t>
            </a:r>
          </a:p>
          <a:p>
            <a:pPr marL="109728" indent="0" algn="just">
              <a:buNone/>
            </a:pPr>
            <a:r>
              <a:rPr lang="pt-BR" i="1" dirty="0"/>
              <a:t>I - o foro de situação dos bens imóveis;</a:t>
            </a:r>
          </a:p>
          <a:p>
            <a:pPr marL="109728" indent="0" algn="just">
              <a:buNone/>
            </a:pPr>
            <a:r>
              <a:rPr lang="pt-BR" i="1" dirty="0"/>
              <a:t>II - havendo bens imóveis em foros diferentes, qualquer destes;</a:t>
            </a:r>
          </a:p>
          <a:p>
            <a:pPr marL="109728" indent="0" algn="just">
              <a:buNone/>
            </a:pPr>
            <a:r>
              <a:rPr lang="pt-BR" i="1" dirty="0"/>
              <a:t>III - não havendo bens imóveis, o foro do local de qualquer dos bens do espólio.</a:t>
            </a:r>
          </a:p>
          <a:p>
            <a:pPr>
              <a:buFontTx/>
              <a:buChar char="-"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496945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39552" y="836712"/>
            <a:ext cx="8147248" cy="5737824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</a:t>
            </a:r>
            <a:r>
              <a:rPr lang="pt-BR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Questões que dependam de prova não documental </a:t>
            </a:r>
            <a:endParaRPr lang="pt-BR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09728" indent="0">
              <a:buNone/>
            </a:pPr>
            <a:r>
              <a:rPr lang="pt-BR" b="1" dirty="0" smtClean="0"/>
              <a:t>Art. 612: </a:t>
            </a:r>
            <a:r>
              <a:rPr lang="pt-BR" dirty="0" smtClean="0"/>
              <a:t>não cabe ao juiz a decisão de questões fundadas em provas não documentais. Questões complexas necessitam de processo autônomo.</a:t>
            </a:r>
          </a:p>
          <a:p>
            <a:pPr marL="109728" indent="0">
              <a:buNone/>
            </a:pPr>
            <a:endParaRPr lang="pt-BR" dirty="0"/>
          </a:p>
          <a:p>
            <a:pPr marL="109728" indent="0">
              <a:buNone/>
            </a:pPr>
            <a:r>
              <a:rPr lang="pt-BR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9. Atentar para o uso do agravo de instrumento:</a:t>
            </a:r>
          </a:p>
          <a:p>
            <a:pPr marL="109728" indent="0">
              <a:buNone/>
            </a:pPr>
            <a:endParaRPr lang="pt-BR" dirty="0"/>
          </a:p>
          <a:p>
            <a:pPr marL="109728" indent="0">
              <a:buNone/>
            </a:pPr>
            <a:endParaRPr lang="pt-BR" dirty="0" smtClean="0"/>
          </a:p>
          <a:p>
            <a:pPr marL="109728" indent="0">
              <a:buNone/>
            </a:pPr>
            <a:endParaRPr lang="pt-BR" dirty="0"/>
          </a:p>
          <a:p>
            <a:pPr marL="109728" indent="0">
              <a:buNone/>
            </a:pPr>
            <a:endParaRPr lang="pt-BR" dirty="0" smtClean="0"/>
          </a:p>
          <a:p>
            <a:pPr marL="109728" indent="0">
              <a:buNone/>
            </a:pPr>
            <a:endParaRPr lang="pt-BR" dirty="0"/>
          </a:p>
          <a:p>
            <a:pPr marL="109728" indent="0">
              <a:buNone/>
            </a:pPr>
            <a:endParaRPr lang="pt-BR" dirty="0" smtClean="0"/>
          </a:p>
        </p:txBody>
      </p:sp>
      <p:sp>
        <p:nvSpPr>
          <p:cNvPr id="4" name="Fluxograma: Processo 3"/>
          <p:cNvSpPr/>
          <p:nvPr/>
        </p:nvSpPr>
        <p:spPr>
          <a:xfrm>
            <a:off x="323528" y="5085184"/>
            <a:ext cx="3600400" cy="144016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09728" indent="0">
              <a:buNone/>
            </a:pPr>
            <a:r>
              <a:rPr lang="pt-BR" dirty="0"/>
              <a:t>Pronunciamento judicial pelo qual o juiz do inventário se nega a decidir a questão:</a:t>
            </a:r>
          </a:p>
        </p:txBody>
      </p:sp>
      <p:sp>
        <p:nvSpPr>
          <p:cNvPr id="6" name="Elipse 5"/>
          <p:cNvSpPr/>
          <p:nvPr/>
        </p:nvSpPr>
        <p:spPr>
          <a:xfrm>
            <a:off x="5713187" y="4980352"/>
            <a:ext cx="3288998" cy="13912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09728" indent="0">
              <a:buNone/>
            </a:pPr>
            <a:r>
              <a:rPr lang="pt-BR" dirty="0" smtClean="0"/>
              <a:t>AGRAVO DE INSTRUMENTO</a:t>
            </a:r>
          </a:p>
          <a:p>
            <a:pPr marL="109728" indent="0">
              <a:buNone/>
            </a:pPr>
            <a:r>
              <a:rPr lang="pt-BR" dirty="0" smtClean="0"/>
              <a:t>Art</a:t>
            </a:r>
            <a:r>
              <a:rPr lang="pt-BR" dirty="0"/>
              <a:t>. 1015, </a:t>
            </a:r>
            <a:r>
              <a:rPr lang="pt-BR" dirty="0" smtClean="0"/>
              <a:t>parágrafo </a:t>
            </a:r>
            <a:r>
              <a:rPr lang="pt-BR" dirty="0"/>
              <a:t>Único</a:t>
            </a:r>
          </a:p>
        </p:txBody>
      </p:sp>
      <p:sp>
        <p:nvSpPr>
          <p:cNvPr id="7" name="Seta para a direita 6"/>
          <p:cNvSpPr/>
          <p:nvPr/>
        </p:nvSpPr>
        <p:spPr>
          <a:xfrm>
            <a:off x="4499992" y="5664400"/>
            <a:ext cx="936104" cy="281728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8204655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fensoria">
  <a:themeElements>
    <a:clrScheme name="Fundição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Concurso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so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fensoria" id="{FDFE1F5B-212E-44B2-9D2F-722CB219EA4A}" vid="{96A733B8-8B39-4D06-8605-A294D3C9A5A9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defensoria</Template>
  <TotalTime>5498</TotalTime>
  <Words>2945</Words>
  <Application>Microsoft Office PowerPoint</Application>
  <PresentationFormat>Apresentação na tela (4:3)</PresentationFormat>
  <Paragraphs>383</Paragraphs>
  <Slides>41</Slides>
  <Notes>2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41</vt:i4>
      </vt:variant>
    </vt:vector>
  </HeadingPairs>
  <TitlesOfParts>
    <vt:vector size="48" baseType="lpstr">
      <vt:lpstr>Calibri</vt:lpstr>
      <vt:lpstr>Lucida Sans Unicode</vt:lpstr>
      <vt:lpstr>Verdana</vt:lpstr>
      <vt:lpstr>Wingdings</vt:lpstr>
      <vt:lpstr>Wingdings 2</vt:lpstr>
      <vt:lpstr>Wingdings 3</vt:lpstr>
      <vt:lpstr>defensoria</vt:lpstr>
      <vt:lpstr>Da ação de inventário e partilha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Partilha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 ação de inventário e partilha</dc:title>
  <dc:creator>Nubia Regina Ventura</dc:creator>
  <cp:lastModifiedBy>Usuário do Windows</cp:lastModifiedBy>
  <cp:revision>63</cp:revision>
  <dcterms:created xsi:type="dcterms:W3CDTF">2016-09-19T00:27:00Z</dcterms:created>
  <dcterms:modified xsi:type="dcterms:W3CDTF">2018-05-30T20:07:52Z</dcterms:modified>
</cp:coreProperties>
</file>