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60" r:id="rId14"/>
    <p:sldId id="261" r:id="rId15"/>
    <p:sldId id="262" r:id="rId16"/>
    <p:sldId id="258" r:id="rId17"/>
    <p:sldId id="259" r:id="rId18"/>
    <p:sldId id="263" r:id="rId19"/>
    <p:sldId id="267" r:id="rId20"/>
    <p:sldId id="266" r:id="rId21"/>
    <p:sldId id="269" r:id="rId22"/>
    <p:sldId id="264" r:id="rId23"/>
    <p:sldId id="270" r:id="rId24"/>
    <p:sldId id="271" r:id="rId25"/>
    <p:sldId id="265" r:id="rId26"/>
    <p:sldId id="273" r:id="rId27"/>
    <p:sldId id="272" r:id="rId28"/>
    <p:sldId id="306" r:id="rId29"/>
    <p:sldId id="307" r:id="rId30"/>
    <p:sldId id="27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8" r:id="rId52"/>
    <p:sldId id="309" r:id="rId53"/>
    <p:sldId id="305" r:id="rId5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770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088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8868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4068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31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909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510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16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024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536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37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221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6008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91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15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193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6FAE8-9134-4421-AB52-12182F32BC98}" type="datetimeFigureOut">
              <a:rPr lang="pt-BR" smtClean="0"/>
              <a:t>24/10/2019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816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3740" y="4978257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 smtClean="0">
                <a:solidFill>
                  <a:schemeClr val="accent1"/>
                </a:solidFill>
              </a:rPr>
              <a:t>Processo Civil – Execução</a:t>
            </a:r>
          </a:p>
          <a:p>
            <a:pPr algn="ctr"/>
            <a:r>
              <a:rPr lang="pt-BR" sz="2400" dirty="0" smtClean="0"/>
              <a:t>Jordana de Matos Nunes Rolim</a:t>
            </a:r>
          </a:p>
          <a:p>
            <a:pPr algn="ctr"/>
            <a:r>
              <a:rPr lang="pt-BR" sz="2400" dirty="0" smtClean="0"/>
              <a:t>Defensora Pública de São Paulo </a:t>
            </a:r>
            <a:endParaRPr lang="pt-BR" sz="2400" dirty="0"/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763740" y="3046220"/>
            <a:ext cx="7766936" cy="1646302"/>
          </a:xfrm>
        </p:spPr>
        <p:txBody>
          <a:bodyPr/>
          <a:lstStyle/>
          <a:p>
            <a:pPr algn="ctr"/>
            <a:r>
              <a:rPr lang="pt-BR" dirty="0">
                <a:latin typeface="Arial Narrow" panose="020B0606020202030204" pitchFamily="34" charset="0"/>
              </a:rPr>
              <a:t>4</a:t>
            </a:r>
            <a:r>
              <a:rPr lang="pt-BR" dirty="0" smtClean="0">
                <a:latin typeface="Arial Narrow" panose="020B0606020202030204" pitchFamily="34" charset="0"/>
              </a:rPr>
              <a:t>º </a:t>
            </a:r>
            <a:r>
              <a:rPr lang="pt-BR" dirty="0" smtClean="0">
                <a:latin typeface="Arial Narrow" panose="020B0606020202030204" pitchFamily="34" charset="0"/>
              </a:rPr>
              <a:t>CURSO POPULAR DE FORMAÇÃO DE </a:t>
            </a:r>
            <a:r>
              <a:rPr lang="pt-BR" dirty="0">
                <a:latin typeface="Arial Narrow" panose="020B0606020202030204" pitchFamily="34" charset="0"/>
              </a:rPr>
              <a:t>DEFENSORAS</a:t>
            </a:r>
            <a:r>
              <a:rPr lang="pt-BR" dirty="0" smtClean="0">
                <a:latin typeface="Arial Narrow" panose="020B0606020202030204" pitchFamily="34" charset="0"/>
              </a:rPr>
              <a:t> E DEFENSORES PÚBLICOS</a:t>
            </a:r>
            <a:endParaRPr lang="pt-BR" dirty="0">
              <a:latin typeface="Arial Narrow" panose="020B060602020203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846" y="617800"/>
            <a:ext cx="1071754" cy="159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27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da Execução: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sz="3100" b="1" u="sng" dirty="0" smtClean="0"/>
              <a:t>7. Princípio da Tipicidade Temperada do Meios Executivos: </a:t>
            </a:r>
          </a:p>
          <a:p>
            <a:pPr marL="0" indent="0" algn="just">
              <a:buNone/>
            </a:pPr>
            <a:endParaRPr lang="pt-BR" sz="2400" b="1" u="sng" dirty="0" smtClean="0"/>
          </a:p>
          <a:p>
            <a:pPr lvl="1" algn="just"/>
            <a:r>
              <a:rPr lang="pt-BR" sz="2900" dirty="0"/>
              <a:t>T</a:t>
            </a:r>
            <a:r>
              <a:rPr lang="pt-BR" sz="2900" dirty="0" smtClean="0"/>
              <a:t>odos </a:t>
            </a:r>
            <a:r>
              <a:rPr lang="pt-BR" sz="2900" dirty="0"/>
              <a:t>os atos executivos estão </a:t>
            </a:r>
            <a:r>
              <a:rPr lang="pt-BR" sz="2900" dirty="0" smtClean="0"/>
              <a:t>previamente descritos </a:t>
            </a:r>
            <a:r>
              <a:rPr lang="pt-BR" sz="2900" dirty="0"/>
              <a:t>na lei processual</a:t>
            </a:r>
            <a:r>
              <a:rPr lang="pt-BR" sz="2900" dirty="0" smtClean="0"/>
              <a:t>, de acordo com a natureza da obrigação (de fazer, não fazer, entregar coisa ou pagar).</a:t>
            </a:r>
          </a:p>
          <a:p>
            <a:pPr lvl="1" algn="just"/>
            <a:r>
              <a:rPr lang="pt-BR" sz="2900" dirty="0" smtClean="0"/>
              <a:t>Ainda que haja a previsão legal de atos jurisdicionais </a:t>
            </a:r>
            <a:r>
              <a:rPr lang="pt-BR" sz="2900" i="1" dirty="0" smtClean="0"/>
              <a:t>típicos</a:t>
            </a:r>
            <a:r>
              <a:rPr lang="pt-BR" sz="2900" dirty="0" smtClean="0"/>
              <a:t>, o caso concreto pode demandar a implementação de técnicas executivas não dispostas previamente em lei, razão pela qual a tipicidade dos meios executivos é </a:t>
            </a:r>
            <a:r>
              <a:rPr lang="pt-BR" sz="2900" i="1" dirty="0" smtClean="0"/>
              <a:t>temperada</a:t>
            </a:r>
            <a:r>
              <a:rPr lang="pt-BR" sz="2900" dirty="0" smtClean="0"/>
              <a:t>. </a:t>
            </a:r>
          </a:p>
          <a:p>
            <a:pPr lvl="1" algn="just"/>
            <a:r>
              <a:rPr lang="pt-BR" sz="2900" dirty="0" smtClean="0"/>
              <a:t>Artigos 536 e 139, IV, do CPC: a “cláusula geral executiva de efetivação” e a inovação do CPC/15.</a:t>
            </a:r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val="345572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da Execução: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34008" y="1443789"/>
            <a:ext cx="8596668" cy="5085347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pt-BR" sz="3800" b="1" u="sng" dirty="0" smtClean="0"/>
              <a:t>Questão de Concurso (DPE/SP, 2013):</a:t>
            </a:r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sz="3800" dirty="0"/>
              <a:t>Sobre os princípios </a:t>
            </a:r>
            <a:r>
              <a:rPr lang="pt-BR" sz="3800" dirty="0" smtClean="0"/>
              <a:t>da </a:t>
            </a:r>
            <a:r>
              <a:rPr lang="pt-BR" sz="3800" dirty="0"/>
              <a:t>liquidação e execução civis, é correto afirmar que</a:t>
            </a:r>
            <a:r>
              <a:rPr lang="pt-BR" sz="3800" dirty="0" smtClean="0"/>
              <a:t>:</a:t>
            </a:r>
          </a:p>
          <a:p>
            <a:pPr algn="just">
              <a:buAutoNum type="alphaUcParenR"/>
            </a:pPr>
            <a:r>
              <a:rPr lang="pt-BR" sz="3800" dirty="0" smtClean="0"/>
              <a:t>pelo </a:t>
            </a:r>
            <a:r>
              <a:rPr lang="pt-BR" sz="3800" dirty="0"/>
              <a:t>princípio do menor sacrifício do executado, o juiz poderá conceder usufruto de bem móvel ao exequente, mesmo que o executado se oponha</a:t>
            </a:r>
            <a:r>
              <a:rPr lang="pt-BR" sz="3800" dirty="0" smtClean="0"/>
              <a:t>.</a:t>
            </a:r>
          </a:p>
          <a:p>
            <a:pPr algn="just">
              <a:buAutoNum type="alphaUcParenR"/>
            </a:pPr>
            <a:r>
              <a:rPr lang="pt-BR" sz="3800" dirty="0"/>
              <a:t>em razão do princípio da concentração do poder executivo do juiz, as medidas executivas devem encontrar tipificação legal para que sejam deferidas, garantindo o jurisdicionado contra a possibilidade de arbítrio judicial na escolha da forma de execução. </a:t>
            </a:r>
            <a:endParaRPr lang="pt-BR" sz="3800" dirty="0" smtClean="0"/>
          </a:p>
          <a:p>
            <a:pPr algn="just">
              <a:buAutoNum type="alphaUcParenR"/>
            </a:pPr>
            <a:r>
              <a:rPr lang="pt-BR" sz="3800" dirty="0"/>
              <a:t>em razão do princípio da fidelidade ao título, não se pode incluir na liquidação da sentença os juros moratórios, quando omissos os pedido inicial ou a condenação. </a:t>
            </a:r>
            <a:endParaRPr lang="pt-BR" sz="3800" dirty="0" smtClean="0"/>
          </a:p>
          <a:p>
            <a:pPr algn="just">
              <a:buAutoNum type="alphaUcParenR"/>
            </a:pPr>
            <a:r>
              <a:rPr lang="pt-BR" sz="3800" dirty="0"/>
              <a:t>em razão do princípio da disponibilidade, o exequente poderá desistir da execução independentemente do consentimento do executado, exceto quando oferecidos embargos</a:t>
            </a:r>
            <a:r>
              <a:rPr lang="pt-BR" sz="3800" dirty="0" smtClean="0"/>
              <a:t>.</a:t>
            </a:r>
          </a:p>
          <a:p>
            <a:pPr algn="just">
              <a:buAutoNum type="alphaUcParenR"/>
            </a:pPr>
            <a:r>
              <a:rPr lang="pt-BR" sz="3800" dirty="0"/>
              <a:t>em razão do princípio da cooperação, o executado tem o dever de indicar quais são e onde estão os bens </a:t>
            </a:r>
            <a:r>
              <a:rPr lang="pt-BR" sz="3800" dirty="0" smtClean="0"/>
              <a:t>penhoráveis </a:t>
            </a:r>
            <a:r>
              <a:rPr lang="pt-BR" sz="3800" dirty="0"/>
              <a:t>que possui, quando intimado a fazê-lo, sob pena de ficar caracterizado ato atentatório à dignidade da Justiça e não poder requerer a substituição do bem penhorado.</a:t>
            </a:r>
            <a:endParaRPr lang="pt-BR" sz="3800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052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da Execução: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400" b="1" u="sng" dirty="0" smtClean="0"/>
              <a:t>Resposta Correta: A</a:t>
            </a:r>
          </a:p>
          <a:p>
            <a:pPr marL="0" indent="0">
              <a:buNone/>
            </a:pPr>
            <a:endParaRPr lang="pt-BR" sz="2400" dirty="0" smtClean="0"/>
          </a:p>
          <a:p>
            <a:pPr lvl="1" algn="just"/>
            <a:r>
              <a:rPr lang="pt-BR" sz="2400" dirty="0" smtClean="0"/>
              <a:t>Artigo 867 do CPC: </a:t>
            </a:r>
            <a:r>
              <a:rPr lang="pt-BR" sz="2400" i="1" dirty="0" smtClean="0"/>
              <a:t>“O </a:t>
            </a:r>
            <a:r>
              <a:rPr lang="pt-BR" sz="2400" i="1" dirty="0"/>
              <a:t>juiz pode ordenar a penhora de frutos e rendimentos de coisa móvel ou imóvel quando a considerar mais eficiente para o recebimento do crédito </a:t>
            </a:r>
            <a:r>
              <a:rPr lang="pt-BR" sz="2400" i="1" u="sng" dirty="0"/>
              <a:t>e menos gravosa ao executado</a:t>
            </a:r>
            <a:r>
              <a:rPr lang="pt-BR" sz="2400" i="1" dirty="0" smtClean="0"/>
              <a:t>.”</a:t>
            </a:r>
          </a:p>
          <a:p>
            <a:pPr marL="457200" lvl="1" indent="0" algn="just">
              <a:buNone/>
            </a:pPr>
            <a:endParaRPr lang="pt-BR" sz="2400" i="1" dirty="0" smtClean="0"/>
          </a:p>
          <a:p>
            <a:pPr lvl="1" algn="just"/>
            <a:r>
              <a:rPr lang="pt-BR" sz="2400" dirty="0" smtClean="0"/>
              <a:t>A parte sublinhada não existia no artigo 716 do CPC/73. </a:t>
            </a:r>
            <a:r>
              <a:rPr lang="pt-BR" sz="2400" dirty="0"/>
              <a:t>F</a:t>
            </a:r>
            <a:r>
              <a:rPr lang="pt-BR" sz="2400" dirty="0" smtClean="0"/>
              <a:t>oi acrescentada ao CPC/15.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2017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 smtClean="0"/>
              <a:t>Conceito: são atos jurídicos solenes que contem em seu bojo </a:t>
            </a:r>
            <a:r>
              <a:rPr lang="pt-BR" sz="2400" u="sng" dirty="0" smtClean="0"/>
              <a:t>obrigação certa, líquida e exigível</a:t>
            </a:r>
            <a:r>
              <a:rPr lang="pt-BR" sz="2400" dirty="0" smtClean="0"/>
              <a:t>. 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algn="just"/>
            <a:r>
              <a:rPr lang="pt-BR" sz="2400" dirty="0" smtClean="0"/>
              <a:t>Os requisitos de certeza, liquidez e exigibilidade são próprios da obrigação contida no título, e não do título em si (artigo 783 do CPC).</a:t>
            </a:r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3356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400" u="sng" dirty="0" smtClean="0"/>
              <a:t>Certeza:</a:t>
            </a:r>
            <a:r>
              <a:rPr lang="pt-BR" sz="2400" dirty="0" smtClean="0"/>
              <a:t> informa os elementos objetivo e subjetivo da obrigação. </a:t>
            </a:r>
            <a:r>
              <a:rPr lang="pt-BR" sz="2400" dirty="0"/>
              <a:t>O</a:t>
            </a:r>
            <a:r>
              <a:rPr lang="pt-BR" sz="2400" dirty="0" smtClean="0"/>
              <a:t>brigação certa é aquela que tem os seus elementos objetivos e subjetivos bem definidos (“o que e a quem pagar”).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u="sng" dirty="0" smtClean="0"/>
              <a:t>Liquidez:</a:t>
            </a:r>
            <a:r>
              <a:rPr lang="pt-BR" sz="2400" dirty="0" smtClean="0"/>
              <a:t> é determinabilidade</a:t>
            </a:r>
            <a:r>
              <a:rPr lang="pt-BR" sz="2400" dirty="0"/>
              <a:t> </a:t>
            </a:r>
            <a:r>
              <a:rPr lang="pt-BR" sz="2400" dirty="0" smtClean="0"/>
              <a:t>do valor da obrigação. A obrigação é considerada líquida quando a apuração de seu valor depender de simples cálculos aritméticos (artigos 509, §2º, e 786, parágrafo único, do CPC), pois liquidez não é a determinação do valor, e sim a determinabilidade. </a:t>
            </a:r>
          </a:p>
          <a:p>
            <a:pPr marL="0" indent="0" algn="just">
              <a:buNone/>
            </a:pPr>
            <a:endParaRPr lang="pt-BR" sz="2400" dirty="0"/>
          </a:p>
          <a:p>
            <a:pPr marL="0" indent="0" algn="just">
              <a:buNone/>
            </a:pPr>
            <a:endParaRPr lang="pt-BR" sz="2400" dirty="0" smtClean="0"/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71888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sz="2400" u="sng" dirty="0" smtClean="0"/>
              <a:t>Exigibilidade:</a:t>
            </a:r>
            <a:r>
              <a:rPr lang="pt-BR" sz="2400" dirty="0" smtClean="0"/>
              <a:t> é a inexistência de impedimento à eficácia atual da obrigação, resultando em inadimplemento. Caso a obrigação esteja submetida a termo, condição e/ou contraprestação, deve-se comprovar o advento do termo, o implemento da condição e/ou o cumprimento da contraprestação. 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Essa prova deve ser documental e pré-constituída. Se houver necessidade de produção de outras provas no curso da execução, será necessário ajuizar processo de conhecimento. 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4383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 Executivo Judicial e Extrajudicial: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sz="2400" dirty="0" smtClean="0"/>
          </a:p>
          <a:p>
            <a:pPr algn="just"/>
            <a:r>
              <a:rPr lang="pt-BR" sz="2400" dirty="0" smtClean="0"/>
              <a:t>Processo autônomo de execução x fase procedimental executiva (cumprimento de sentença).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O processo autônomo de execução é instrumentalizado por meio de um título executivo extrajudicial, ao passo que o cumprimento de sentença lastreia-se em um título executivo judicial.</a:t>
            </a:r>
          </a:p>
          <a:p>
            <a:pPr algn="just"/>
            <a:endParaRPr lang="pt-BR" sz="2400" dirty="0" smtClean="0"/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92393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 smtClean="0"/>
              <a:t>São formados por vontade das partes, fora do Poder Judiciário. O credor que deseja buscar a satisfação de uma obrigação inadimplida contida em um título executivo extrajudicial exercerá seu direito de ação por meio de um </a:t>
            </a:r>
            <a:r>
              <a:rPr lang="pt-BR" sz="2400" u="sng" dirty="0" smtClean="0"/>
              <a:t>PROCESSO AUTÔNOMO DE EXECUÇÃO</a:t>
            </a:r>
            <a:r>
              <a:rPr lang="pt-BR" sz="2400" dirty="0" smtClean="0"/>
              <a:t>. 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Artigo 784 do CPC: rol </a:t>
            </a:r>
            <a:r>
              <a:rPr lang="pt-BR" sz="2400" u="sng" dirty="0" smtClean="0"/>
              <a:t>exemplificativo</a:t>
            </a:r>
            <a:r>
              <a:rPr lang="pt-BR" sz="2400" dirty="0" smtClean="0"/>
              <a:t> de títulos executivos extrajudiciais.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5518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5039" y="2406316"/>
            <a:ext cx="8596668" cy="4042610"/>
          </a:xfrm>
        </p:spPr>
        <p:txBody>
          <a:bodyPr>
            <a:normAutofit/>
          </a:bodyPr>
          <a:lstStyle/>
          <a:p>
            <a:pPr algn="just"/>
            <a:r>
              <a:rPr lang="pt-BR" sz="2400" b="1" u="sng" dirty="0" smtClean="0"/>
              <a:t>Art. 784, I:</a:t>
            </a:r>
            <a:r>
              <a:rPr lang="pt-BR" sz="2400" b="1" dirty="0" smtClean="0"/>
              <a:t> </a:t>
            </a:r>
            <a:r>
              <a:rPr lang="pt-BR" sz="2400" dirty="0" smtClean="0"/>
              <a:t>títulos de crédito (letra de câmbio, nota promissória, duplicata, debênture e cheque);</a:t>
            </a:r>
          </a:p>
          <a:p>
            <a:pPr marL="0" indent="0" algn="just">
              <a:buNone/>
            </a:pPr>
            <a:endParaRPr lang="pt-BR" dirty="0" smtClean="0"/>
          </a:p>
          <a:p>
            <a:pPr lvl="1" algn="just"/>
            <a:r>
              <a:rPr lang="pt-BR" sz="2400" dirty="0" smtClean="0"/>
              <a:t>Em regra, a petição inicial da execução deve ser instruída com o título original. O STJ, no julgamento do RESP nº. 712.334/RJ, já decidiu que é admissível a juntada de cópia quando não houver risco de circulação da cártula. </a:t>
            </a:r>
          </a:p>
          <a:p>
            <a:pPr marL="0" indent="0" algn="just">
              <a:buNone/>
            </a:pPr>
            <a:r>
              <a:rPr lang="pt-BR" dirty="0"/>
              <a:t>	</a:t>
            </a:r>
            <a:r>
              <a:rPr lang="pt-BR" dirty="0" smtClean="0"/>
              <a:t>	</a:t>
            </a:r>
          </a:p>
          <a:p>
            <a:pPr lvl="1" algn="just"/>
            <a:endParaRPr lang="pt-BR" sz="1700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376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/>
            <a:r>
              <a:rPr lang="pt-BR" sz="7400" b="1" u="sng" dirty="0"/>
              <a:t>Art. 784, II:</a:t>
            </a:r>
            <a:r>
              <a:rPr lang="pt-BR" sz="7400" b="1" dirty="0"/>
              <a:t> </a:t>
            </a:r>
            <a:r>
              <a:rPr lang="pt-BR" sz="7400" dirty="0"/>
              <a:t>escritura pública ou outro documento público assinado pelo devedor;</a:t>
            </a:r>
          </a:p>
          <a:p>
            <a:pPr algn="just"/>
            <a:endParaRPr lang="pt-BR" sz="5000" dirty="0"/>
          </a:p>
          <a:p>
            <a:pPr lvl="1" algn="just"/>
            <a:r>
              <a:rPr lang="pt-BR" sz="6000" dirty="0"/>
              <a:t>A escritura pública é o único documento que não precisa da assinatura do devedor, pois é assinada pelo Tabelião de Notas. O devedor assina o livro, não a escritura. </a:t>
            </a:r>
          </a:p>
          <a:p>
            <a:pPr lvl="1" algn="just"/>
            <a:r>
              <a:rPr lang="pt-BR" sz="6000" dirty="0"/>
              <a:t>O documento público é aquele assinado por qualquer agente público no exercício de suas funções, mas necessariamente tem de ser assinado pelo devedor</a:t>
            </a:r>
            <a:r>
              <a:rPr lang="pt-BR" sz="6000" dirty="0" smtClean="0"/>
              <a:t>.</a:t>
            </a:r>
          </a:p>
          <a:p>
            <a:pPr lvl="1" algn="just"/>
            <a:r>
              <a:rPr lang="pt-BR" sz="6000" u="sng" dirty="0" smtClean="0"/>
              <a:t>STJ, 2ª Turma, RESP nº. 1.521.531/SE</a:t>
            </a:r>
            <a:r>
              <a:rPr lang="pt-BR" sz="6000" dirty="0" smtClean="0"/>
              <a:t>: Termo de Acordo de Parcelamento assinado pelo devedor e pela Fazenda Pública é documento público e autoriza o ajuizamento de ação executiva, com base no artigo 784, II, do CPC. </a:t>
            </a:r>
            <a:endParaRPr lang="pt-BR" sz="6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75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400" dirty="0" smtClean="0"/>
              <a:t>A execução como </a:t>
            </a:r>
            <a:r>
              <a:rPr lang="pt-BR" sz="2400" u="sng" dirty="0" smtClean="0"/>
              <a:t>instrumento de efetivação do direito</a:t>
            </a:r>
            <a:r>
              <a:rPr lang="pt-BR" sz="2400" dirty="0" smtClean="0"/>
              <a:t>: a tutela executiva tem por objetivo resolver uma crise de satisfação do direito.</a:t>
            </a:r>
          </a:p>
          <a:p>
            <a:pPr algn="just"/>
            <a:endParaRPr lang="pt-BR" dirty="0"/>
          </a:p>
          <a:p>
            <a:pPr algn="just"/>
            <a:r>
              <a:rPr lang="pt-BR" sz="2400" dirty="0" smtClean="0"/>
              <a:t>Formas de execução: o sistema processual disciplina diferentes maneiras de se buscar a satisfação do direito, a depender do título que o embasa.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358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u="sng" dirty="0"/>
              <a:t>Art. 784, III:</a:t>
            </a:r>
            <a:r>
              <a:rPr lang="pt-BR" sz="2400" dirty="0"/>
              <a:t> documento particular assinado pelo devedor e por duas testemunhas</a:t>
            </a:r>
            <a:r>
              <a:rPr lang="pt-BR" sz="2400" dirty="0" smtClean="0"/>
              <a:t>;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 smtClean="0"/>
              <a:t>Nesse caso, para ser título executivo extrajudicial, o documento precisa ser assinado pelo devedor e por duas testemunhas, </a:t>
            </a:r>
            <a:r>
              <a:rPr lang="pt-BR" sz="2400" u="sng" dirty="0" smtClean="0"/>
              <a:t>que não precisam estar presentes no momento da formação do título</a:t>
            </a:r>
            <a:r>
              <a:rPr lang="pt-BR" sz="2400" dirty="0" smtClean="0"/>
              <a:t>.</a:t>
            </a:r>
          </a:p>
          <a:p>
            <a:pPr marL="0" indent="0" algn="just">
              <a:buNone/>
            </a:pP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086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400" b="1" u="sng" dirty="0"/>
              <a:t>Art. 784, IV:</a:t>
            </a:r>
            <a:r>
              <a:rPr lang="pt-BR" sz="2400" dirty="0"/>
              <a:t> instrumento de transação referendado pelo Ministério Público, pela Defensoria Pública, pela </a:t>
            </a:r>
            <a:r>
              <a:rPr lang="pt-BR" sz="2400" u="sng" dirty="0"/>
              <a:t>Advocacia Pública</a:t>
            </a:r>
            <a:r>
              <a:rPr lang="pt-BR" sz="2400" dirty="0"/>
              <a:t>, pelos advogados dos transatores ou por </a:t>
            </a:r>
            <a:r>
              <a:rPr lang="pt-BR" sz="2400" u="sng" dirty="0"/>
              <a:t>conciliador ou mediador credenciado por tribunal</a:t>
            </a:r>
            <a:r>
              <a:rPr lang="pt-BR" sz="2400" dirty="0" smtClean="0"/>
              <a:t>;</a:t>
            </a:r>
          </a:p>
          <a:p>
            <a:pPr algn="just"/>
            <a:endParaRPr lang="pt-BR" sz="2400" dirty="0" smtClean="0"/>
          </a:p>
          <a:p>
            <a:pPr lvl="1" algn="just"/>
            <a:r>
              <a:rPr lang="pt-BR" sz="2400" dirty="0" smtClean="0"/>
              <a:t>O CPC/15 ampliou o rol do artigo 585, II, do CPC/73, incluindo a Advocacia Pública e os conciliadores ou mediadores credenciados por tribunal (Cejusc’s). </a:t>
            </a: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882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u="sng" dirty="0" smtClean="0"/>
              <a:t>Art. 784, V:</a:t>
            </a:r>
            <a:r>
              <a:rPr lang="pt-BR" sz="2400" dirty="0" smtClean="0"/>
              <a:t> contrato </a:t>
            </a:r>
            <a:r>
              <a:rPr lang="pt-BR" sz="2400" dirty="0"/>
              <a:t>garantido por hipoteca, penhor, anticrese ou outro direito real de garantia e aquele garantido por caução</a:t>
            </a:r>
            <a:r>
              <a:rPr lang="pt-BR" sz="2400" dirty="0" smtClean="0"/>
              <a:t>;</a:t>
            </a:r>
          </a:p>
          <a:p>
            <a:pPr marL="0" indent="0" algn="just">
              <a:buNone/>
            </a:pPr>
            <a:endParaRPr lang="pt-BR" sz="2400" dirty="0"/>
          </a:p>
          <a:p>
            <a:pPr algn="just"/>
            <a:r>
              <a:rPr lang="pt-BR" sz="2400" b="1" u="sng" dirty="0" smtClean="0"/>
              <a:t>Art. 784, VI:</a:t>
            </a:r>
            <a:r>
              <a:rPr lang="pt-BR" sz="2400" dirty="0" smtClean="0"/>
              <a:t> contrato </a:t>
            </a:r>
            <a:r>
              <a:rPr lang="pt-BR" sz="2400" dirty="0"/>
              <a:t>de seguro de vida em caso de morte</a:t>
            </a:r>
            <a:r>
              <a:rPr lang="pt-BR" sz="2400" dirty="0" smtClean="0"/>
              <a:t>;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56783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pt-BR" sz="3800" b="1" u="sng" dirty="0"/>
              <a:t>Art. 784, VII:</a:t>
            </a:r>
            <a:r>
              <a:rPr lang="pt-BR" sz="3800" dirty="0"/>
              <a:t> crédito decorrente de foro e laudêmio</a:t>
            </a:r>
            <a:r>
              <a:rPr lang="pt-BR" sz="3800" dirty="0" smtClean="0"/>
              <a:t>;</a:t>
            </a:r>
          </a:p>
          <a:p>
            <a:pPr marL="0" indent="0" algn="just">
              <a:buNone/>
            </a:pPr>
            <a:endParaRPr lang="pt-BR" sz="3800" dirty="0"/>
          </a:p>
          <a:p>
            <a:pPr lvl="1" algn="just"/>
            <a:r>
              <a:rPr lang="pt-BR" sz="3800" dirty="0"/>
              <a:t>O foro e o laudêmio são as rendas imobiliárias decorrentes da enfiteuse. </a:t>
            </a:r>
            <a:endParaRPr lang="pt-BR" sz="3800" dirty="0" smtClean="0"/>
          </a:p>
          <a:p>
            <a:pPr lvl="1" algn="just"/>
            <a:r>
              <a:rPr lang="pt-BR" sz="3800" dirty="0" smtClean="0"/>
              <a:t>A enfiteuse é um direito real, transmissível por herança, que permite o uso do domínio útil da terra pelo proprietário indireto, mediante o pagamento anual do foro ao proprietário direto. </a:t>
            </a:r>
          </a:p>
          <a:p>
            <a:pPr lvl="1" algn="just"/>
            <a:r>
              <a:rPr lang="pt-BR" sz="3800" dirty="0" smtClean="0"/>
              <a:t>É proibida a constituição de novas enfiteuses no Brasil, mas as já existentes continuam válidas (artigos 49 do ADCT da CF/88 e 2.038 do CC/02). </a:t>
            </a:r>
          </a:p>
          <a:p>
            <a:pPr lvl="1" algn="just"/>
            <a:endParaRPr lang="pt-BR" sz="2200" dirty="0" smtClean="0"/>
          </a:p>
          <a:p>
            <a:pPr marL="457200" lvl="1" indent="0" algn="just">
              <a:buNone/>
            </a:pPr>
            <a:endParaRPr lang="pt-BR" sz="2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40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sz="2600" b="1" u="sng" dirty="0"/>
              <a:t>Art. 784, VIII:</a:t>
            </a:r>
            <a:r>
              <a:rPr lang="pt-BR" sz="2600" dirty="0"/>
              <a:t> crédito, documentalmente comprovado, decorrente de aluguel de imóvel, bem como de encargos acessórios, tais como taxas e despesas de condomínio</a:t>
            </a:r>
            <a:r>
              <a:rPr lang="pt-BR" sz="2600" dirty="0" smtClean="0"/>
              <a:t>;</a:t>
            </a:r>
          </a:p>
          <a:p>
            <a:pPr marL="0" indent="0" algn="just">
              <a:buNone/>
            </a:pPr>
            <a:endParaRPr lang="pt-BR" sz="2600" dirty="0" smtClean="0"/>
          </a:p>
          <a:p>
            <a:pPr lvl="1" algn="just"/>
            <a:r>
              <a:rPr lang="pt-BR" sz="2600" dirty="0" smtClean="0"/>
              <a:t>Nesse caso, o crédito é considerado título executivo extrajudicial ainda que proveniente de contrato de locação verbal. Qualquer documento que contenha em si obrigação líquida, certa e exigível e que consiga atestar o crédito é título executivo extrajudicial.</a:t>
            </a:r>
          </a:p>
          <a:p>
            <a:pPr marL="457200" lvl="1" indent="0" algn="just">
              <a:buNone/>
            </a:pPr>
            <a:endParaRPr lang="pt-BR" sz="2600" dirty="0" smtClean="0"/>
          </a:p>
          <a:p>
            <a:pPr lvl="1" algn="just"/>
            <a:r>
              <a:rPr lang="pt-BR" sz="2600" dirty="0" smtClean="0"/>
              <a:t>Não se exige a assinatura de duas testemunhas.</a:t>
            </a:r>
            <a:endParaRPr lang="pt-BR" sz="2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751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u="sng" dirty="0" smtClean="0"/>
              <a:t>Art. 784, IX:</a:t>
            </a:r>
            <a:r>
              <a:rPr lang="pt-BR" sz="2400" dirty="0" smtClean="0"/>
              <a:t> certidão </a:t>
            </a:r>
            <a:r>
              <a:rPr lang="pt-BR" sz="2400" dirty="0"/>
              <a:t>de dívida ativa da Fazenda Pública da União, dos Estados, do Distrito Federal e dos Municípios, correspondente aos créditos inscritos na forma da lei</a:t>
            </a:r>
            <a:r>
              <a:rPr lang="pt-BR" sz="2400" dirty="0" smtClean="0"/>
              <a:t>;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 smtClean="0"/>
              <a:t>É o único título executivo extrajudicial produzido unilateralmente pelo credor. A expedição da CDA – Certidão de Dívida Ativa é um ato administrativo e, como tal, goza de presunção relativa de legalidade.  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endParaRPr lang="pt-BR" sz="2200" dirty="0" smtClean="0"/>
          </a:p>
          <a:p>
            <a:pPr marL="0" indent="0" algn="just">
              <a:buNone/>
            </a:pP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786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sz="2600" b="1" u="sng" dirty="0"/>
              <a:t>Art. 784, X:</a:t>
            </a:r>
            <a:r>
              <a:rPr lang="pt-BR" sz="2600" dirty="0"/>
              <a:t> crédito referente às contribuições ordinárias ou extraordinárias de condomínio edilício, previstas na respectiva convenção ou aprovadas em assembleia geral, desde que documentalmente comprovadas</a:t>
            </a:r>
            <a:r>
              <a:rPr lang="pt-BR" sz="2600" dirty="0" smtClean="0"/>
              <a:t>;</a:t>
            </a:r>
          </a:p>
          <a:p>
            <a:pPr marL="0" indent="0" algn="just">
              <a:buNone/>
            </a:pPr>
            <a:endParaRPr lang="pt-BR" sz="2600" dirty="0" smtClean="0"/>
          </a:p>
          <a:p>
            <a:pPr algn="just"/>
            <a:r>
              <a:rPr lang="pt-BR" sz="2600" b="1" u="sng" dirty="0"/>
              <a:t>Art. 784, XI:</a:t>
            </a:r>
            <a:r>
              <a:rPr lang="pt-BR" sz="2600" dirty="0"/>
              <a:t> certidão expedida por serventia notarial ou de registro relativa a valores de emolumentos e demais despesas devidas pelos atos por ela praticados, fixados nas tabelas estabelecidas em lei</a:t>
            </a:r>
            <a:r>
              <a:rPr lang="pt-BR" sz="2600" dirty="0" smtClean="0"/>
              <a:t>;</a:t>
            </a:r>
          </a:p>
          <a:p>
            <a:pPr marL="0" indent="0" algn="just">
              <a:buNone/>
            </a:pPr>
            <a:endParaRPr lang="pt-BR" sz="2600" dirty="0" smtClean="0"/>
          </a:p>
          <a:p>
            <a:pPr lvl="1" algn="just"/>
            <a:r>
              <a:rPr lang="pt-BR" sz="2600" dirty="0" smtClean="0"/>
              <a:t>Essas espécies de título executivo extrajudicial previstas nos incisos X e XI do artigo 784 são inovações do CPC/15.</a:t>
            </a:r>
            <a:endParaRPr lang="pt-BR" sz="2600" dirty="0"/>
          </a:p>
          <a:p>
            <a:pPr algn="just"/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414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pt-BR" sz="2400" dirty="0"/>
          </a:p>
          <a:p>
            <a:pPr algn="just"/>
            <a:r>
              <a:rPr lang="pt-BR" sz="2600" b="1" u="sng" dirty="0"/>
              <a:t>Art. 784, XII:</a:t>
            </a:r>
            <a:r>
              <a:rPr lang="pt-BR" sz="2600" dirty="0"/>
              <a:t> todos os demais títulos aos quais, por disposição expressa, a lei atribuir força executiva</a:t>
            </a:r>
            <a:r>
              <a:rPr lang="pt-BR" sz="2600" dirty="0" smtClean="0"/>
              <a:t>.</a:t>
            </a:r>
          </a:p>
          <a:p>
            <a:pPr marL="0" indent="0" algn="just">
              <a:buNone/>
            </a:pPr>
            <a:endParaRPr lang="pt-BR" sz="2600" dirty="0" smtClean="0"/>
          </a:p>
          <a:p>
            <a:pPr lvl="1" algn="just"/>
            <a:r>
              <a:rPr lang="pt-BR" sz="2600" dirty="0" smtClean="0"/>
              <a:t>Esse inciso ressalta o caráter exemplificativo do rol de títulos executivos extrajudiciais previsto no artigo 784 do CPC.</a:t>
            </a:r>
          </a:p>
          <a:p>
            <a:pPr lvl="1" algn="just"/>
            <a:r>
              <a:rPr lang="pt-BR" sz="2600" u="sng" dirty="0" smtClean="0"/>
              <a:t>Exemplo de título executivo extrajudicial previsto em legislação extravagante:</a:t>
            </a:r>
            <a:r>
              <a:rPr lang="pt-BR" sz="2600" dirty="0" smtClean="0"/>
              <a:t> Termo de Ajustamento de Conduta (artigo 5º, § 6º, da Lei nº. 7.347/85 – Lei de Ação Civil Pública).</a:t>
            </a:r>
            <a:endParaRPr lang="pt-BR" sz="2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907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604211"/>
            <a:ext cx="8596668" cy="484471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sz="2800" b="1" u="sng" dirty="0"/>
              <a:t>Questão de Concurso </a:t>
            </a:r>
            <a:r>
              <a:rPr lang="pt-BR" sz="2800" b="1" u="sng" dirty="0" smtClean="0"/>
              <a:t>(Advogado do CRM/MG, 2017):</a:t>
            </a:r>
          </a:p>
          <a:p>
            <a:pPr marL="0" indent="0" algn="just">
              <a:buNone/>
            </a:pPr>
            <a:endParaRPr lang="pt-BR" b="1" u="sng" dirty="0"/>
          </a:p>
          <a:p>
            <a:pPr marL="0" indent="0" algn="just">
              <a:buNone/>
            </a:pPr>
            <a:r>
              <a:rPr lang="pt-BR" sz="2400" dirty="0"/>
              <a:t>São títulos executivos extrajudiciais, </a:t>
            </a:r>
            <a:r>
              <a:rPr lang="pt-BR" sz="2400" b="1" dirty="0"/>
              <a:t>EXCETO</a:t>
            </a:r>
            <a:r>
              <a:rPr lang="pt-BR" sz="2400" dirty="0"/>
              <a:t>: </a:t>
            </a:r>
            <a:endParaRPr lang="pt-BR" sz="2400" dirty="0" smtClean="0"/>
          </a:p>
          <a:p>
            <a:pPr marL="0" indent="0" algn="just">
              <a:buNone/>
            </a:pPr>
            <a:endParaRPr lang="pt-BR" sz="2400" dirty="0"/>
          </a:p>
          <a:p>
            <a:pPr algn="just">
              <a:buAutoNum type="alphaUcParenR"/>
            </a:pPr>
            <a:r>
              <a:rPr lang="pt-BR" sz="2400" dirty="0" smtClean="0"/>
              <a:t>Crédito</a:t>
            </a:r>
            <a:r>
              <a:rPr lang="pt-BR" sz="2400" dirty="0"/>
              <a:t>, documentalmente comprovado, decorrente de aluguel de imóvel, bem como de encargos acessórios, tais como taxas e despesas de condomínio</a:t>
            </a:r>
            <a:r>
              <a:rPr lang="pt-BR" sz="2400" dirty="0" smtClean="0"/>
              <a:t>.</a:t>
            </a:r>
            <a:endParaRPr lang="pt-BR" sz="2400" b="1" u="sng" dirty="0" smtClean="0"/>
          </a:p>
          <a:p>
            <a:pPr algn="just">
              <a:buAutoNum type="alphaUcParenR"/>
            </a:pPr>
            <a:r>
              <a:rPr lang="pt-BR" sz="2400" dirty="0" smtClean="0"/>
              <a:t>Documento </a:t>
            </a:r>
            <a:r>
              <a:rPr lang="pt-BR" sz="2400" dirty="0"/>
              <a:t>particular assinado pelo devedor e por duas testemunhas</a:t>
            </a:r>
            <a:r>
              <a:rPr lang="pt-BR" sz="2400" dirty="0" smtClean="0"/>
              <a:t>.</a:t>
            </a:r>
          </a:p>
          <a:p>
            <a:pPr algn="just">
              <a:buAutoNum type="alphaUcParenR"/>
            </a:pPr>
            <a:r>
              <a:rPr lang="pt-BR" sz="2400" dirty="0"/>
              <a:t>Instrumento de transação referendado pelo Ministério Público, pela Defensoria Pública, pela Advocacia Pública, pelos advogados dos transatores ou por conciliador ou mediador credenciado pelo tribunal. </a:t>
            </a:r>
            <a:endParaRPr lang="pt-BR" sz="2400" dirty="0" smtClean="0"/>
          </a:p>
          <a:p>
            <a:pPr algn="just">
              <a:buAutoNum type="alphaUcParenR"/>
            </a:pPr>
            <a:r>
              <a:rPr lang="pt-BR" sz="2400" dirty="0"/>
              <a:t>Decisão homologatória de </a:t>
            </a:r>
            <a:r>
              <a:rPr lang="pt-BR" sz="2400" dirty="0" err="1"/>
              <a:t>autocomposição</a:t>
            </a:r>
            <a:r>
              <a:rPr lang="pt-BR" sz="2400" dirty="0"/>
              <a:t> extrajudicial de qualquer natureza.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36225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Extrajudiciais: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400" b="1" u="sng" dirty="0" smtClean="0"/>
              <a:t>Resposta Correta: D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b="1" u="sng" dirty="0" smtClean="0"/>
              <a:t>Art. 515, III:</a:t>
            </a:r>
            <a:r>
              <a:rPr lang="pt-BR" sz="2400" dirty="0" smtClean="0"/>
              <a:t> A </a:t>
            </a:r>
            <a:r>
              <a:rPr lang="pt-BR" sz="2400" dirty="0"/>
              <a:t>decisão homologatória de </a:t>
            </a:r>
            <a:r>
              <a:rPr lang="pt-BR" sz="2400" dirty="0" err="1"/>
              <a:t>autocomposição</a:t>
            </a:r>
            <a:r>
              <a:rPr lang="pt-BR" sz="2400" dirty="0"/>
              <a:t> </a:t>
            </a:r>
            <a:r>
              <a:rPr lang="pt-BR" sz="2400" dirty="0" smtClean="0"/>
              <a:t>extrajudicial é título executivo </a:t>
            </a:r>
            <a:r>
              <a:rPr lang="pt-BR" sz="2400" u="sng" dirty="0" smtClean="0"/>
              <a:t>judicial.</a:t>
            </a:r>
          </a:p>
          <a:p>
            <a:pPr marL="457200" lvl="1" indent="0" algn="just">
              <a:buNone/>
            </a:pPr>
            <a:endParaRPr lang="pt-BR" sz="2400" u="sng" dirty="0" smtClean="0"/>
          </a:p>
          <a:p>
            <a:pPr lvl="1" algn="just"/>
            <a:r>
              <a:rPr lang="pt-BR" sz="2400" dirty="0" smtClean="0"/>
              <a:t>Todas as demais hipóteses descritas na questão estão descritas no rol do artigo 784 como títulos executivos extrajudiciais.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95656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da Execução: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sz="3400" b="1" u="sng" dirty="0" smtClean="0"/>
              <a:t>1</a:t>
            </a:r>
            <a:r>
              <a:rPr lang="pt-BR" sz="2400" u="sng" dirty="0" smtClean="0"/>
              <a:t>. </a:t>
            </a:r>
            <a:r>
              <a:rPr lang="pt-BR" sz="3400" b="1" u="sng" dirty="0" smtClean="0"/>
              <a:t>Princípio do </a:t>
            </a:r>
            <a:r>
              <a:rPr lang="pt-BR" sz="3400" b="1" i="1" u="sng" dirty="0" smtClean="0"/>
              <a:t>“</a:t>
            </a:r>
            <a:r>
              <a:rPr lang="pt-BR" sz="3400" b="1" i="1" u="sng" dirty="0" err="1" smtClean="0"/>
              <a:t>nulla</a:t>
            </a:r>
            <a:r>
              <a:rPr lang="pt-BR" sz="3400" b="1" i="1" u="sng" dirty="0" smtClean="0"/>
              <a:t> </a:t>
            </a:r>
            <a:r>
              <a:rPr lang="pt-BR" sz="3400" b="1" i="1" u="sng" dirty="0" err="1" smtClean="0"/>
              <a:t>executio</a:t>
            </a:r>
            <a:r>
              <a:rPr lang="pt-BR" sz="3400" b="1" i="1" u="sng" dirty="0" smtClean="0"/>
              <a:t> </a:t>
            </a:r>
            <a:r>
              <a:rPr lang="pt-BR" sz="3400" b="1" i="1" u="sng" dirty="0" err="1" smtClean="0"/>
              <a:t>sine</a:t>
            </a:r>
            <a:r>
              <a:rPr lang="pt-BR" sz="3400" b="1" i="1" u="sng" dirty="0" smtClean="0"/>
              <a:t> título”</a:t>
            </a:r>
            <a:r>
              <a:rPr lang="pt-BR" sz="3400" b="1" u="sng" dirty="0" smtClean="0"/>
              <a:t>:</a:t>
            </a:r>
          </a:p>
          <a:p>
            <a:pPr marL="0" indent="0">
              <a:buNone/>
            </a:pPr>
            <a:endParaRPr lang="pt-BR" sz="2400" dirty="0" smtClean="0"/>
          </a:p>
          <a:p>
            <a:pPr lvl="1" algn="just"/>
            <a:r>
              <a:rPr lang="pt-BR" sz="2800" b="1" u="sng" dirty="0" smtClean="0"/>
              <a:t>Artigo 778 do CPC:</a:t>
            </a:r>
            <a:r>
              <a:rPr lang="pt-BR" sz="2800" dirty="0" smtClean="0"/>
              <a:t> não há execução sem título. A existência de um documento com eficácia de título executivo, a revelar a grande probabilidade de o direito existir, justifica as desvantagens impostas ao executado no processo executivo.</a:t>
            </a:r>
          </a:p>
          <a:p>
            <a:pPr marL="457200" lvl="1" indent="0" algn="just">
              <a:buNone/>
            </a:pPr>
            <a:endParaRPr lang="pt-BR" sz="2800" dirty="0" smtClean="0"/>
          </a:p>
          <a:p>
            <a:pPr lvl="1" algn="just"/>
            <a:r>
              <a:rPr lang="pt-BR" sz="2800" b="1" u="sng" dirty="0" smtClean="0"/>
              <a:t>Artigo 785 do CPC (inovação do CPC/15, consagrando entendimento do STJ):</a:t>
            </a:r>
            <a:r>
              <a:rPr lang="pt-BR" sz="2800" dirty="0" smtClean="0"/>
              <a:t> mesmo tendo documento com força de título executivo extrajudicial, portanto hábil à propositura direta da ação executiva, a parte pode optar por ajuizar ação de conhecimento e obter título executivo judicial. </a:t>
            </a:r>
          </a:p>
          <a:p>
            <a:pPr marL="457200" lvl="1" indent="0" algn="just">
              <a:buNone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07056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88169"/>
            <a:ext cx="8596668" cy="4453194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A satisfação de um direito já reconhecido em um título executivo judicial pode ser realizada por meio de dois sistemas distintos: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b="1" u="sng" dirty="0" smtClean="0"/>
              <a:t>Sistema da autonomia das ações:</a:t>
            </a:r>
            <a:r>
              <a:rPr lang="pt-BR" sz="2400" dirty="0" smtClean="0"/>
              <a:t> a tutela executiva é realizada por meio de um processo autônomo de execução, distinto do processo de conhecimento.</a:t>
            </a:r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b="1" u="sng" dirty="0" smtClean="0"/>
              <a:t>Sistema do sincretismo processual:</a:t>
            </a:r>
            <a:r>
              <a:rPr lang="pt-BR" sz="2400" dirty="0" smtClean="0"/>
              <a:t> a tutela executiva é realizada em uma fase distinta da fase de conhecimento, mas dentro do mesmo processo.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58404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07958"/>
            <a:ext cx="8596668" cy="5165557"/>
          </a:xfrm>
        </p:spPr>
        <p:txBody>
          <a:bodyPr>
            <a:normAutofit fontScale="70000" lnSpcReduction="20000"/>
          </a:bodyPr>
          <a:lstStyle/>
          <a:p>
            <a:r>
              <a:rPr lang="pt-BR" sz="3400" b="1" u="sng" dirty="0" smtClean="0"/>
              <a:t>Evolução Histórica: </a:t>
            </a:r>
          </a:p>
          <a:p>
            <a:pPr marL="0" indent="0">
              <a:buNone/>
            </a:pPr>
            <a:endParaRPr lang="pt-BR" sz="2900" b="1" u="sng" dirty="0" smtClean="0"/>
          </a:p>
          <a:p>
            <a:pPr lvl="1" algn="just"/>
            <a:r>
              <a:rPr lang="pt-BR" sz="2900" dirty="0" smtClean="0"/>
              <a:t>Originariamente, o CPC/73 adotava como regra o sistema da autonomia das ações, admitindo algumas exceções, como no caso das ações possessórias. </a:t>
            </a:r>
          </a:p>
          <a:p>
            <a:pPr marL="457200" lvl="1" indent="0" algn="just">
              <a:buNone/>
            </a:pPr>
            <a:endParaRPr lang="pt-BR" sz="2900" dirty="0" smtClean="0"/>
          </a:p>
          <a:p>
            <a:pPr lvl="1" algn="just"/>
            <a:r>
              <a:rPr lang="pt-BR" sz="2900" dirty="0" smtClean="0"/>
              <a:t>Aos poucos, foram introduzidas mudanças no CPC/73 e nas legislações esparsas ampliando as hipóteses de aplicação do processo sincrético:</a:t>
            </a:r>
          </a:p>
          <a:p>
            <a:pPr lvl="2" algn="just"/>
            <a:r>
              <a:rPr lang="pt-BR" sz="2900" dirty="0" smtClean="0"/>
              <a:t> 1990, CDC – obrigações de fazer e não fazer;</a:t>
            </a:r>
          </a:p>
          <a:p>
            <a:pPr lvl="2" algn="just"/>
            <a:r>
              <a:rPr lang="pt-BR" sz="2900" dirty="0" smtClean="0"/>
              <a:t> 1994, CPC – obrigações de fazer e não fazer e tutela antecipada;</a:t>
            </a:r>
          </a:p>
          <a:p>
            <a:pPr lvl="2" algn="just"/>
            <a:r>
              <a:rPr lang="pt-BR" sz="2900" dirty="0" smtClean="0"/>
              <a:t>1995, JEC – qualquer modalidade de obrigação;</a:t>
            </a:r>
          </a:p>
          <a:p>
            <a:pPr lvl="2" algn="just"/>
            <a:r>
              <a:rPr lang="pt-BR" sz="2900" dirty="0" smtClean="0"/>
              <a:t>2002, CPC – obrigação de entrega de coisa;</a:t>
            </a:r>
          </a:p>
          <a:p>
            <a:pPr lvl="2" algn="just"/>
            <a:r>
              <a:rPr lang="pt-BR" sz="2900" dirty="0" smtClean="0"/>
              <a:t> 2005, CPC – obrigação de pagar quantia certa.</a:t>
            </a:r>
          </a:p>
          <a:p>
            <a:pPr lvl="2"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46867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491917"/>
            <a:ext cx="8596668" cy="4549446"/>
          </a:xfrm>
        </p:spPr>
        <p:txBody>
          <a:bodyPr>
            <a:normAutofit lnSpcReduction="10000"/>
          </a:bodyPr>
          <a:lstStyle/>
          <a:p>
            <a:r>
              <a:rPr lang="pt-BR" sz="2400" b="1" u="sng" dirty="0" smtClean="0"/>
              <a:t>Evolução Histórica:</a:t>
            </a:r>
          </a:p>
          <a:p>
            <a:pPr marL="0" indent="0">
              <a:buNone/>
            </a:pPr>
            <a:endParaRPr lang="pt-BR" sz="2400" b="1" u="sng" dirty="0" smtClean="0"/>
          </a:p>
          <a:p>
            <a:pPr lvl="1" algn="just"/>
            <a:r>
              <a:rPr lang="pt-BR" sz="2400" dirty="0" smtClean="0"/>
              <a:t>Após a reforma no CPC/73, empreendida pela Lei nº. 11.232/05, o sincretismo tornou-se regra, permanecendo o processo autônomo de execução em apenas três hipóteses:</a:t>
            </a:r>
          </a:p>
          <a:p>
            <a:pPr marL="457200" lvl="1" indent="0" algn="just">
              <a:buNone/>
            </a:pPr>
            <a:endParaRPr lang="pt-BR" sz="2400" dirty="0" smtClean="0"/>
          </a:p>
          <a:p>
            <a:pPr lvl="2" algn="just"/>
            <a:r>
              <a:rPr lang="pt-BR" sz="2400" dirty="0" smtClean="0"/>
              <a:t>Execução contra devedor insolvente;</a:t>
            </a:r>
          </a:p>
          <a:p>
            <a:pPr lvl="2" algn="just"/>
            <a:r>
              <a:rPr lang="pt-BR" sz="2400" dirty="0" smtClean="0"/>
              <a:t>Execução de pagar quantia contra a Fazenda Pública;</a:t>
            </a:r>
          </a:p>
          <a:p>
            <a:pPr lvl="2" algn="just"/>
            <a:r>
              <a:rPr lang="pt-BR" sz="2400" dirty="0" smtClean="0"/>
              <a:t>Execução de Alimentos.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07423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24001"/>
            <a:ext cx="8596668" cy="4517362"/>
          </a:xfrm>
        </p:spPr>
        <p:txBody>
          <a:bodyPr>
            <a:normAutofit fontScale="77500" lnSpcReduction="20000"/>
          </a:bodyPr>
          <a:lstStyle/>
          <a:p>
            <a:r>
              <a:rPr lang="pt-BR" sz="3100" b="1" u="sng" dirty="0" smtClean="0"/>
              <a:t>Evolução Histórica:</a:t>
            </a:r>
          </a:p>
          <a:p>
            <a:pPr marL="0" indent="0">
              <a:buNone/>
            </a:pPr>
            <a:endParaRPr lang="pt-BR" sz="2600" b="1" u="sng" dirty="0" smtClean="0"/>
          </a:p>
          <a:p>
            <a:pPr lvl="1" algn="just"/>
            <a:r>
              <a:rPr lang="pt-BR" sz="2800" b="1" u="sng" dirty="0" smtClean="0"/>
              <a:t>CPC/15, situação atual:</a:t>
            </a:r>
            <a:r>
              <a:rPr lang="pt-BR" sz="2800" dirty="0" smtClean="0"/>
              <a:t> o processo sincrético é admitido no sistema processual sem exceções. Todo e qualquer título judicial deve ser executado por meio de cumprimento de sentença. </a:t>
            </a:r>
          </a:p>
          <a:p>
            <a:pPr lvl="2" algn="just"/>
            <a:r>
              <a:rPr lang="pt-BR" sz="2600" dirty="0" smtClean="0"/>
              <a:t> </a:t>
            </a:r>
            <a:r>
              <a:rPr lang="pt-BR" sz="2600" b="1" u="sng" dirty="0" smtClean="0"/>
              <a:t>Artigo 1.052 do CPC:</a:t>
            </a:r>
            <a:r>
              <a:rPr lang="pt-BR" sz="2600" dirty="0" smtClean="0"/>
              <a:t> o CPC/15 extinguiu a execução contra devedor insolvente (</a:t>
            </a:r>
            <a:r>
              <a:rPr lang="pt-BR" sz="2600" dirty="0" err="1" smtClean="0"/>
              <a:t>arts</a:t>
            </a:r>
            <a:r>
              <a:rPr lang="pt-BR" sz="2600" dirty="0" smtClean="0"/>
              <a:t>. 748 a 786-A do CPC/73);</a:t>
            </a:r>
          </a:p>
          <a:p>
            <a:pPr lvl="2" algn="just"/>
            <a:r>
              <a:rPr lang="pt-BR" sz="2600" b="1" u="sng" dirty="0" smtClean="0"/>
              <a:t>Artigo 534 do CPC:</a:t>
            </a:r>
            <a:r>
              <a:rPr lang="pt-BR" sz="2600" dirty="0" smtClean="0"/>
              <a:t> a execução de pagar quantia contra a Fazenda Pública é realizada mediante procedimento especial, mas de cumprimento de sentença;</a:t>
            </a:r>
          </a:p>
          <a:p>
            <a:pPr lvl="2" algn="just"/>
            <a:r>
              <a:rPr lang="pt-BR" sz="2600" b="1" u="sng" dirty="0" smtClean="0"/>
              <a:t>Artigo 528 do CPC:</a:t>
            </a:r>
            <a:r>
              <a:rPr lang="pt-BR" sz="2600" dirty="0" smtClean="0"/>
              <a:t> a execução de alimentos também se realiza mediante procedimento especial de cumprimento de sentença.</a:t>
            </a:r>
          </a:p>
          <a:p>
            <a:pPr lvl="2" algn="just"/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410475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347537"/>
            <a:ext cx="8596668" cy="534202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sz="2400" b="1" u="sng" dirty="0" smtClean="0"/>
              <a:t>Artigo 515 do CPC:</a:t>
            </a:r>
            <a:r>
              <a:rPr lang="pt-BR" sz="2400" dirty="0" smtClean="0"/>
              <a:t> rol </a:t>
            </a:r>
            <a:r>
              <a:rPr lang="pt-BR" sz="2400" u="sng" dirty="0" smtClean="0"/>
              <a:t>taxativo</a:t>
            </a:r>
            <a:r>
              <a:rPr lang="pt-BR" sz="2400" dirty="0" smtClean="0"/>
              <a:t> de títulos executivos judiciais.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algn="just"/>
            <a:r>
              <a:rPr lang="pt-BR" sz="2400" b="1" u="sng" dirty="0" smtClean="0"/>
              <a:t>Artigo 515, I:</a:t>
            </a:r>
            <a:r>
              <a:rPr lang="pt-BR" sz="2400" dirty="0" smtClean="0"/>
              <a:t> </a:t>
            </a:r>
            <a:r>
              <a:rPr lang="pt-BR" sz="2400" b="1" i="1" u="sng" dirty="0" smtClean="0"/>
              <a:t>decisões</a:t>
            </a:r>
            <a:r>
              <a:rPr lang="pt-BR" sz="2400" dirty="0" smtClean="0"/>
              <a:t> </a:t>
            </a:r>
            <a:r>
              <a:rPr lang="pt-BR" sz="2400" dirty="0"/>
              <a:t>proferidas no processo civil que reconheçam a </a:t>
            </a:r>
            <a:r>
              <a:rPr lang="pt-BR" sz="2400" b="1" i="1" u="sng" dirty="0"/>
              <a:t>exigibilidade</a:t>
            </a:r>
            <a:r>
              <a:rPr lang="pt-BR" sz="2400" dirty="0"/>
              <a:t> de obrigação de pagar quantia, de fazer, de não fazer ou de entregar </a:t>
            </a:r>
            <a:r>
              <a:rPr lang="pt-BR" sz="2400" dirty="0" smtClean="0"/>
              <a:t>coisa;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/>
              <a:t>O artigo 475-N, I, do CPC/73 previa, no rol de títulos executivos judiciais, a </a:t>
            </a:r>
            <a:r>
              <a:rPr lang="pt-BR" sz="2400" b="1" i="1" u="sng" dirty="0"/>
              <a:t>sentença</a:t>
            </a:r>
            <a:r>
              <a:rPr lang="pt-BR" sz="2400" dirty="0"/>
              <a:t> proferida no processo civil que reconhecesse a </a:t>
            </a:r>
            <a:r>
              <a:rPr lang="pt-BR" sz="2400" dirty="0" smtClean="0"/>
              <a:t>existência </a:t>
            </a:r>
            <a:r>
              <a:rPr lang="pt-BR" sz="2400" dirty="0"/>
              <a:t>de obrigação de fazer, não fazer, entregar coisa ou pagar quantia. </a:t>
            </a:r>
            <a:endParaRPr lang="pt-BR" sz="2400" dirty="0" smtClean="0"/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 smtClean="0"/>
              <a:t>No </a:t>
            </a:r>
            <a:r>
              <a:rPr lang="pt-BR" sz="2400" dirty="0"/>
              <a:t>inciso I do artigo 515, o NCPC adota a expressão </a:t>
            </a:r>
            <a:r>
              <a:rPr lang="pt-BR" sz="2400" b="1" i="1" u="sng" dirty="0"/>
              <a:t>“decisão”</a:t>
            </a:r>
            <a:r>
              <a:rPr lang="pt-BR" sz="2400" dirty="0"/>
              <a:t>, para incluir tanto a sentença como o pronunciamento </a:t>
            </a:r>
            <a:r>
              <a:rPr lang="pt-BR" sz="2400" dirty="0" smtClean="0"/>
              <a:t>interlocutório </a:t>
            </a:r>
            <a:r>
              <a:rPr lang="pt-BR" sz="2400" dirty="0"/>
              <a:t>que contenha ou preveja obrigação de pagar quantia, de fazer, de não fazer ou de entregar </a:t>
            </a:r>
            <a:r>
              <a:rPr lang="pt-BR" sz="2400" dirty="0" smtClean="0"/>
              <a:t>coisa.</a:t>
            </a:r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 smtClean="0"/>
              <a:t> Exemplo</a:t>
            </a:r>
            <a:r>
              <a:rPr lang="pt-BR" sz="2400" dirty="0"/>
              <a:t>: a tutela antecipada que fixe obrigação de pagar alimentos constitui título executivo </a:t>
            </a:r>
            <a:r>
              <a:rPr lang="pt-BR" sz="2400" dirty="0" smtClean="0"/>
              <a:t>judicial.</a:t>
            </a:r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81066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411705"/>
            <a:ext cx="8596668" cy="5117432"/>
          </a:xfrm>
        </p:spPr>
        <p:txBody>
          <a:bodyPr>
            <a:normAutofit fontScale="92500" lnSpcReduction="10000"/>
          </a:bodyPr>
          <a:lstStyle/>
          <a:p>
            <a:r>
              <a:rPr lang="pt-BR" sz="2600" b="1" u="sng" dirty="0" smtClean="0"/>
              <a:t>Art. 515, I (Cont.):</a:t>
            </a:r>
          </a:p>
          <a:p>
            <a:pPr marL="0" indent="0">
              <a:buNone/>
            </a:pPr>
            <a:endParaRPr lang="pt-BR" sz="2400" b="1" u="sng" dirty="0" smtClean="0"/>
          </a:p>
          <a:p>
            <a:pPr lvl="1" algn="just"/>
            <a:r>
              <a:rPr lang="pt-BR" sz="2400" dirty="0"/>
              <a:t>O CPC/73 trazia a palavra “existência” </a:t>
            </a:r>
            <a:r>
              <a:rPr lang="pt-BR" sz="2400" dirty="0" smtClean="0"/>
              <a:t>no </a:t>
            </a:r>
            <a:r>
              <a:rPr lang="pt-BR" sz="2400" dirty="0"/>
              <a:t>lugar de “exigibilidade</a:t>
            </a:r>
            <a:r>
              <a:rPr lang="pt-BR" sz="2400" dirty="0" smtClean="0"/>
              <a:t>”, gerando debate na doutrina acerca da possibilidade de cumprimento de sentenças declaratórias.</a:t>
            </a:r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u="sng" dirty="0" smtClean="0"/>
              <a:t>STJ, </a:t>
            </a:r>
            <a:r>
              <a:rPr lang="pt-BR" sz="2400" u="sng" dirty="0" err="1" smtClean="0"/>
              <a:t>Teori</a:t>
            </a:r>
            <a:r>
              <a:rPr lang="pt-BR" sz="2400" u="sng" dirty="0" smtClean="0"/>
              <a:t> Zavascki, Humberto Teodoro:</a:t>
            </a:r>
            <a:r>
              <a:rPr lang="pt-BR" sz="2400" dirty="0" smtClean="0"/>
              <a:t> sentenças declaratórias, dotadas de certeza e exigibilidade, podem ser objeto de imediato  cumprimento de sentença, desde que não implique violação ao contraditório e à ampla defesa.</a:t>
            </a:r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b="1" u="sng" dirty="0" smtClean="0"/>
              <a:t>Nelson Nery, Cassio </a:t>
            </a:r>
            <a:r>
              <a:rPr lang="pt-BR" sz="2400" b="1" u="sng" dirty="0" err="1" smtClean="0"/>
              <a:t>Scarpinella</a:t>
            </a:r>
            <a:r>
              <a:rPr lang="pt-BR" sz="2400" b="1" u="sng" dirty="0" smtClean="0"/>
              <a:t>:</a:t>
            </a:r>
            <a:r>
              <a:rPr lang="pt-BR" sz="2400" dirty="0" smtClean="0"/>
              <a:t> </a:t>
            </a:r>
            <a:r>
              <a:rPr lang="pt-BR" sz="2400" dirty="0"/>
              <a:t>na sentença meramente declaratória </a:t>
            </a:r>
            <a:r>
              <a:rPr lang="pt-BR" sz="2400" dirty="0" smtClean="0"/>
              <a:t>não </a:t>
            </a:r>
            <a:r>
              <a:rPr lang="pt-BR" sz="2400" dirty="0"/>
              <a:t>há imposição de obrigação nem de sanção, traço caracterizador da eficácia executiva da </a:t>
            </a:r>
            <a:r>
              <a:rPr lang="pt-BR" sz="2400" dirty="0" smtClean="0"/>
              <a:t>sentença.</a:t>
            </a:r>
          </a:p>
          <a:p>
            <a:pPr lvl="1"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2331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443789"/>
            <a:ext cx="8596668" cy="4597573"/>
          </a:xfrm>
        </p:spPr>
        <p:txBody>
          <a:bodyPr>
            <a:normAutofit/>
          </a:bodyPr>
          <a:lstStyle/>
          <a:p>
            <a:r>
              <a:rPr lang="pt-BR" sz="2400" b="1" u="sng" dirty="0"/>
              <a:t>Art. 515, I (Cont</a:t>
            </a:r>
            <a:r>
              <a:rPr lang="pt-BR" sz="2400" b="1" u="sng" dirty="0" smtClean="0"/>
              <a:t>.):</a:t>
            </a:r>
          </a:p>
          <a:p>
            <a:pPr marL="0" indent="0">
              <a:buNone/>
            </a:pPr>
            <a:endParaRPr lang="pt-BR" sz="2400" b="1" u="sng" dirty="0" smtClean="0"/>
          </a:p>
          <a:p>
            <a:pPr algn="just"/>
            <a:r>
              <a:rPr lang="pt-BR" sz="2400" dirty="0" smtClean="0"/>
              <a:t>RESP nº. </a:t>
            </a:r>
            <a:r>
              <a:rPr lang="pt-BR" sz="2400" dirty="0"/>
              <a:t>1.324.152, </a:t>
            </a:r>
            <a:r>
              <a:rPr lang="pt-BR" sz="2400" dirty="0" smtClean="0"/>
              <a:t>Relator </a:t>
            </a:r>
            <a:r>
              <a:rPr lang="pt-BR" sz="2400" dirty="0"/>
              <a:t>M</a:t>
            </a:r>
            <a:r>
              <a:rPr lang="pt-BR" sz="2400" dirty="0" smtClean="0"/>
              <a:t>inistro </a:t>
            </a:r>
            <a:r>
              <a:rPr lang="pt-BR" sz="2400" dirty="0" err="1"/>
              <a:t>Luis</a:t>
            </a:r>
            <a:r>
              <a:rPr lang="pt-BR" sz="2400" dirty="0"/>
              <a:t> Felipe Salomão, julgado em 4 de maio de 2016, proferido sob o rito dos recursos repetitivos, firmou a seguinte tese:</a:t>
            </a:r>
          </a:p>
          <a:p>
            <a:pPr algn="just"/>
            <a:r>
              <a:rPr lang="pt-BR" sz="2400" i="1" dirty="0"/>
              <a:t>“A sentença, </a:t>
            </a:r>
            <a:r>
              <a:rPr lang="pt-BR" sz="2400" b="1" i="1" u="sng" dirty="0"/>
              <a:t>qualquer que seja sua natureza</a:t>
            </a:r>
            <a:r>
              <a:rPr lang="pt-BR" sz="2400" i="1" dirty="0"/>
              <a:t>, de procedência ou improcedência do pedido, constitui título executivo judicial, desde que estabeleça obrigação de pagar quantia, de fazer, não fazer ou entregar coisa, admitida sua prévia liquidação e execução nos próprios autos”.</a:t>
            </a:r>
          </a:p>
          <a:p>
            <a:endParaRPr lang="pt-BR" sz="2400" b="1" u="sng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751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40043"/>
            <a:ext cx="8596668" cy="4501320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2600" b="1" u="sng" dirty="0" smtClean="0"/>
              <a:t>Art. 515, II:</a:t>
            </a:r>
            <a:r>
              <a:rPr lang="pt-BR" sz="2600" dirty="0" smtClean="0"/>
              <a:t> decisão homologatória de </a:t>
            </a:r>
            <a:r>
              <a:rPr lang="pt-BR" sz="2600" dirty="0" err="1" smtClean="0"/>
              <a:t>autocomposição</a:t>
            </a:r>
            <a:r>
              <a:rPr lang="pt-BR" sz="2600" dirty="0" smtClean="0"/>
              <a:t> judicial;</a:t>
            </a:r>
          </a:p>
          <a:p>
            <a:pPr marL="0" indent="0" algn="just">
              <a:buNone/>
            </a:pPr>
            <a:endParaRPr lang="pt-BR" sz="2600" dirty="0" smtClean="0"/>
          </a:p>
          <a:p>
            <a:pPr lvl="1" algn="just"/>
            <a:r>
              <a:rPr lang="pt-BR" sz="2600" b="1" u="sng" dirty="0" smtClean="0"/>
              <a:t>Art. 515, § 2</a:t>
            </a:r>
            <a:r>
              <a:rPr lang="pt-BR" sz="2600" b="1" u="sng" baseline="30000" dirty="0" smtClean="0"/>
              <a:t>º:</a:t>
            </a:r>
            <a:r>
              <a:rPr lang="pt-BR" sz="2600" dirty="0" smtClean="0"/>
              <a:t> A </a:t>
            </a:r>
            <a:r>
              <a:rPr lang="pt-BR" sz="2600" dirty="0" err="1" smtClean="0"/>
              <a:t>autocomposição</a:t>
            </a:r>
            <a:r>
              <a:rPr lang="pt-BR" sz="2600" dirty="0" smtClean="0"/>
              <a:t> judicial pode envolver sujeito estranho ao processo e versar sobre relação jurídica que não tenha sido deduzida em juízo.</a:t>
            </a:r>
          </a:p>
          <a:p>
            <a:pPr marL="457200" lvl="1" indent="0" algn="just">
              <a:buNone/>
            </a:pPr>
            <a:endParaRPr lang="pt-BR" sz="2600" dirty="0" smtClean="0"/>
          </a:p>
          <a:p>
            <a:pPr lvl="1" algn="just"/>
            <a:r>
              <a:rPr lang="pt-BR" sz="2600" dirty="0" smtClean="0"/>
              <a:t>CPC/15 permite a ampliação objetiva e subjetiva do processo. O artigo 475-N, III, do CPC/73 só permitia a ampliação objetiva.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017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u="sng" dirty="0" smtClean="0"/>
              <a:t>Art. 515, III:</a:t>
            </a:r>
            <a:r>
              <a:rPr lang="pt-BR" sz="2400" dirty="0" smtClean="0"/>
              <a:t> </a:t>
            </a:r>
            <a:r>
              <a:rPr lang="pt-BR" sz="2400" dirty="0"/>
              <a:t>decisão homologatória de </a:t>
            </a:r>
            <a:r>
              <a:rPr lang="pt-BR" sz="2400" dirty="0" err="1"/>
              <a:t>autocomposição</a:t>
            </a:r>
            <a:r>
              <a:rPr lang="pt-BR" sz="2400" dirty="0"/>
              <a:t> extrajudicial de qualquer natureza</a:t>
            </a:r>
            <a:r>
              <a:rPr lang="pt-BR" sz="2400" dirty="0" smtClean="0"/>
              <a:t>;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200" b="1" u="sng" dirty="0" smtClean="0"/>
              <a:t>Art. 785 do CPC:</a:t>
            </a:r>
            <a:r>
              <a:rPr lang="pt-BR" sz="2200" dirty="0" smtClean="0"/>
              <a:t> Ainda que se trate de um documento particular assinado pelo devedor e por duas testemunhas ou de qualquer outro documento a que a lei atribua eficácia de título executivo extrajudicial, as partes podem requerer a homologação em juízo, a fim de convertê-lo em título judicial.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88869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491916"/>
            <a:ext cx="8596668" cy="53660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400" b="1" u="sng" dirty="0" smtClean="0"/>
              <a:t>Art. 515, IV:</a:t>
            </a:r>
            <a:r>
              <a:rPr lang="pt-BR" sz="2400" dirty="0" smtClean="0"/>
              <a:t> </a:t>
            </a:r>
            <a:r>
              <a:rPr lang="pt-BR" sz="2400" dirty="0"/>
              <a:t>formal e a certidão de partilha, exclusivamente em relação ao inventariante, aos herdeiros e aos sucessores a título singular ou universal</a:t>
            </a:r>
            <a:r>
              <a:rPr lang="pt-BR" sz="2400" dirty="0" smtClean="0"/>
              <a:t>;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200" dirty="0" smtClean="0"/>
              <a:t>O formal de partilha é o documento expedido pelo juízo que contem a distribuição dos direitos e das obrigações devidos a cada herdeiro.</a:t>
            </a:r>
          </a:p>
          <a:p>
            <a:pPr marL="457200" lvl="1" indent="0" algn="just">
              <a:buNone/>
            </a:pPr>
            <a:endParaRPr lang="pt-BR" sz="2200" dirty="0" smtClean="0"/>
          </a:p>
          <a:p>
            <a:pPr lvl="1" algn="just"/>
            <a:r>
              <a:rPr lang="pt-BR" sz="2200" dirty="0" smtClean="0"/>
              <a:t>A eficácia executiva do formal e da certidão de partilha está limitada ao inventariante, aos herdeiros e aos sucessores a título singular ou universal.</a:t>
            </a:r>
          </a:p>
          <a:p>
            <a:pPr marL="457200" lvl="1" indent="0" algn="just">
              <a:buNone/>
            </a:pPr>
            <a:endParaRPr lang="pt-BR" sz="2200" dirty="0" smtClean="0"/>
          </a:p>
          <a:p>
            <a:pPr lvl="1" algn="just"/>
            <a:r>
              <a:rPr lang="pt-BR" sz="2200" dirty="0" smtClean="0"/>
              <a:t>Caso contenham obrigação que envolva terceiro, o formal e a certidão de partilha não serão considerados título executivo para esse terceiro.</a:t>
            </a:r>
          </a:p>
          <a:p>
            <a:pPr lvl="1" algn="just"/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58405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da Execução: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b="1" u="sng" dirty="0" smtClean="0"/>
              <a:t>2. Princípio do </a:t>
            </a:r>
            <a:r>
              <a:rPr lang="pt-BR" sz="2400" b="1" i="1" u="sng" dirty="0" smtClean="0"/>
              <a:t>“</a:t>
            </a:r>
            <a:r>
              <a:rPr lang="pt-BR" sz="2400" b="1" i="1" u="sng" dirty="0" err="1"/>
              <a:t>n</a:t>
            </a:r>
            <a:r>
              <a:rPr lang="pt-BR" sz="2400" b="1" i="1" u="sng" dirty="0" err="1" smtClean="0"/>
              <a:t>ulla</a:t>
            </a:r>
            <a:r>
              <a:rPr lang="pt-BR" sz="2400" b="1" i="1" u="sng" dirty="0" smtClean="0"/>
              <a:t> título </a:t>
            </a:r>
            <a:r>
              <a:rPr lang="pt-BR" sz="2400" b="1" i="1" u="sng" dirty="0" err="1"/>
              <a:t>s</a:t>
            </a:r>
            <a:r>
              <a:rPr lang="pt-BR" sz="2400" b="1" i="1" u="sng" dirty="0" err="1" smtClean="0"/>
              <a:t>ine</a:t>
            </a:r>
            <a:r>
              <a:rPr lang="pt-BR" sz="2400" b="1" i="1" u="sng" dirty="0" smtClean="0"/>
              <a:t> lege”</a:t>
            </a:r>
            <a:r>
              <a:rPr lang="pt-BR" sz="2400" b="1" u="sng" dirty="0" smtClean="0"/>
              <a:t>: </a:t>
            </a:r>
          </a:p>
          <a:p>
            <a:pPr marL="0" indent="0">
              <a:buNone/>
            </a:pPr>
            <a:endParaRPr lang="pt-BR" sz="2400" b="1" u="sng" dirty="0" smtClean="0"/>
          </a:p>
          <a:p>
            <a:pPr lvl="1" algn="just"/>
            <a:r>
              <a:rPr lang="pt-BR" sz="2400" b="1" u="sng" dirty="0" smtClean="0"/>
              <a:t>Artigo 778 do CPC:</a:t>
            </a:r>
            <a:r>
              <a:rPr lang="pt-BR" sz="2400" dirty="0" smtClean="0"/>
              <a:t> somente a lei pode criar título executivo. </a:t>
            </a:r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 smtClean="0"/>
              <a:t>Um processo executivo acarreta desvantagens ao executado, podendo gerar consequências gravosas em seu patrimônio. Assim, somente a lei pode criar o documento que fundamenta o processo executivo, isto é, o título executivo.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0948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475875"/>
            <a:ext cx="8596668" cy="510138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600" b="1" u="sng" dirty="0" smtClean="0"/>
              <a:t>Art. 515, V:</a:t>
            </a:r>
            <a:r>
              <a:rPr lang="pt-BR" sz="2600" dirty="0" smtClean="0"/>
              <a:t> </a:t>
            </a:r>
            <a:r>
              <a:rPr lang="pt-BR" sz="2600" dirty="0"/>
              <a:t>crédito de auxiliar da justiça, quando as custas, emolumentos ou honorários tiverem sido aprovados por decisão judicial</a:t>
            </a:r>
            <a:r>
              <a:rPr lang="pt-BR" sz="2600" dirty="0" smtClean="0"/>
              <a:t>;</a:t>
            </a:r>
          </a:p>
          <a:p>
            <a:pPr lvl="1" algn="just"/>
            <a:r>
              <a:rPr lang="pt-BR" sz="2600" dirty="0"/>
              <a:t>A tipificação do crédito do auxiliar de justiça, tais como os honorários do perito, intérprete ou tradutor, foi transferida do rol de títulos executivos extrajudiciais para o elenco dos judiciais. </a:t>
            </a:r>
            <a:endParaRPr lang="pt-BR" sz="2600" dirty="0" smtClean="0"/>
          </a:p>
          <a:p>
            <a:pPr lvl="1" algn="just"/>
            <a:r>
              <a:rPr lang="pt-BR" sz="2600" dirty="0" smtClean="0"/>
              <a:t>Assim</a:t>
            </a:r>
            <a:r>
              <a:rPr lang="pt-BR" sz="2600" dirty="0"/>
              <a:t>, uma vez aprovado por decisão judicial, passa a ser executável mediante cumprimento de sentença. </a:t>
            </a:r>
            <a:endParaRPr lang="pt-BR" sz="2600" dirty="0" smtClean="0"/>
          </a:p>
          <a:p>
            <a:pPr lvl="1" algn="just"/>
            <a:r>
              <a:rPr lang="pt-BR" sz="2600" dirty="0" smtClean="0"/>
              <a:t>Essa </a:t>
            </a:r>
            <a:r>
              <a:rPr lang="pt-BR" sz="2600" dirty="0"/>
              <a:t>harmonização veio em boa hora, uma vez que, se, para ter força executiva, esse crédito reclamava aprovação judicial, não fazia sentido imprimir-lhe natureza extrajudicial;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0941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07959"/>
            <a:ext cx="8596668" cy="4533404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2400" b="1" u="sng" dirty="0" smtClean="0"/>
              <a:t>Art. 515, VI:</a:t>
            </a:r>
            <a:r>
              <a:rPr lang="pt-BR" sz="2400" dirty="0" smtClean="0"/>
              <a:t> </a:t>
            </a:r>
            <a:r>
              <a:rPr lang="pt-BR" sz="2400" dirty="0"/>
              <a:t>sentença penal condenatória transitada em julgado</a:t>
            </a:r>
            <a:r>
              <a:rPr lang="pt-BR" sz="2400" dirty="0" smtClean="0"/>
              <a:t>;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/>
              <a:t>Se o mesmo fato gerar responsabilidade civil e penal, a parte lesada pode, desde já, ajuizar ação indenizatória ou, se preferir, aguardar o trânsito em julgado da sentença penal condenatória, que configura título executivo judicial</a:t>
            </a:r>
            <a:r>
              <a:rPr lang="pt-BR" sz="2400" dirty="0" smtClean="0"/>
              <a:t>.</a:t>
            </a:r>
          </a:p>
          <a:p>
            <a:pPr marL="457200" lvl="1" indent="0" algn="just">
              <a:buNone/>
            </a:pPr>
            <a:r>
              <a:rPr lang="pt-BR" sz="2400" dirty="0" smtClean="0"/>
              <a:t> </a:t>
            </a:r>
          </a:p>
          <a:p>
            <a:pPr lvl="1" algn="just"/>
            <a:r>
              <a:rPr lang="pt-BR" sz="2400" dirty="0" smtClean="0"/>
              <a:t>De </a:t>
            </a:r>
            <a:r>
              <a:rPr lang="pt-BR" sz="2400" dirty="0"/>
              <a:t>acordo com o artigo 91 do CP, um dos efeitos da condenação é tornar certa a obrigação de indenizar o dano causado pelo crime. </a:t>
            </a:r>
          </a:p>
        </p:txBody>
      </p:sp>
    </p:spTree>
    <p:extLst>
      <p:ext uri="{BB962C8B-B14F-4D97-AF65-F5344CB8AC3E}">
        <p14:creationId xmlns:p14="http://schemas.microsoft.com/office/powerpoint/2010/main" val="216292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40042"/>
            <a:ext cx="8596668" cy="5117431"/>
          </a:xfrm>
        </p:spPr>
        <p:txBody>
          <a:bodyPr>
            <a:normAutofit fontScale="92500" lnSpcReduction="10000"/>
          </a:bodyPr>
          <a:lstStyle/>
          <a:p>
            <a:r>
              <a:rPr lang="pt-BR" sz="2800" b="1" u="sng" dirty="0"/>
              <a:t>Art. 515, </a:t>
            </a:r>
            <a:r>
              <a:rPr lang="pt-BR" sz="2800" b="1" u="sng" dirty="0" smtClean="0"/>
              <a:t>VI (Cont.):</a:t>
            </a:r>
          </a:p>
          <a:p>
            <a:pPr marL="0" indent="0">
              <a:buNone/>
            </a:pPr>
            <a:endParaRPr lang="pt-BR" sz="2600" b="1" u="sng" dirty="0" smtClean="0"/>
          </a:p>
          <a:p>
            <a:pPr lvl="1" algn="just"/>
            <a:r>
              <a:rPr lang="pt-BR" sz="2600" dirty="0" smtClean="0"/>
              <a:t>Art. 515, § 1º: o </a:t>
            </a:r>
            <a:r>
              <a:rPr lang="pt-BR" sz="2600" dirty="0"/>
              <a:t>devedor é </a:t>
            </a:r>
            <a:r>
              <a:rPr lang="pt-BR" sz="2600" b="1" i="1" u="sng" dirty="0"/>
              <a:t>citado</a:t>
            </a:r>
            <a:r>
              <a:rPr lang="pt-BR" sz="2600" dirty="0"/>
              <a:t> (e não intimado) para o cumprimento de sentença ou para a liquidação no prazo de 15 (quinze) dias. </a:t>
            </a:r>
            <a:endParaRPr lang="pt-BR" sz="2600" dirty="0" smtClean="0"/>
          </a:p>
          <a:p>
            <a:pPr marL="457200" lvl="1" indent="0" algn="just">
              <a:buNone/>
            </a:pPr>
            <a:endParaRPr lang="pt-BR" sz="2600" dirty="0" smtClean="0"/>
          </a:p>
          <a:p>
            <a:pPr lvl="1" algn="just"/>
            <a:r>
              <a:rPr lang="pt-BR" sz="2600" dirty="0"/>
              <a:t>É possível cumprimento provisório de sentença na hipótese de ter sido interposto agravo de instrumento sem efeito suspensivo contra a decisão tomada em liquidação de sentença para apurar o montante devido, quando a sentença penal não houver indicado valor mínimo como indenização pelos danos causados (artigo </a:t>
            </a:r>
            <a:r>
              <a:rPr lang="pt-BR" sz="2600" dirty="0" smtClean="0"/>
              <a:t>387, IV, </a:t>
            </a:r>
            <a:r>
              <a:rPr lang="pt-BR" sz="2600" dirty="0"/>
              <a:t>do CPP).</a:t>
            </a:r>
          </a:p>
          <a:p>
            <a:pPr lvl="1" algn="just"/>
            <a:endParaRPr lang="pt-BR" sz="2200" dirty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8725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24001"/>
            <a:ext cx="8596668" cy="5053262"/>
          </a:xfrm>
        </p:spPr>
        <p:txBody>
          <a:bodyPr>
            <a:normAutofit/>
          </a:bodyPr>
          <a:lstStyle/>
          <a:p>
            <a:pPr algn="just"/>
            <a:r>
              <a:rPr lang="pt-BR" sz="2400" b="1" u="sng" dirty="0" smtClean="0"/>
              <a:t>Art. 515, VII:</a:t>
            </a:r>
            <a:r>
              <a:rPr lang="pt-BR" sz="2400" dirty="0" smtClean="0"/>
              <a:t> </a:t>
            </a:r>
            <a:r>
              <a:rPr lang="pt-BR" sz="2400" dirty="0"/>
              <a:t>sentença </a:t>
            </a:r>
            <a:r>
              <a:rPr lang="pt-BR" sz="2400" dirty="0" smtClean="0"/>
              <a:t>arbitral;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/>
              <a:t>I</a:t>
            </a:r>
            <a:r>
              <a:rPr lang="pt-BR" sz="2400" dirty="0" smtClean="0"/>
              <a:t>nstaurado </a:t>
            </a:r>
            <a:r>
              <a:rPr lang="pt-BR" sz="2400" dirty="0"/>
              <a:t>procedimento arbitral, cujo </a:t>
            </a:r>
            <a:r>
              <a:rPr lang="pt-BR" sz="2400" u="sng" dirty="0"/>
              <a:t>objeto há de envolver direitos patrimoniais </a:t>
            </a:r>
            <a:r>
              <a:rPr lang="pt-BR" sz="2400" u="sng" dirty="0" smtClean="0"/>
              <a:t>disponíveis (Lei nº. 9.307/96)</a:t>
            </a:r>
            <a:r>
              <a:rPr lang="pt-BR" sz="2400" dirty="0" smtClean="0"/>
              <a:t>, </a:t>
            </a:r>
            <a:r>
              <a:rPr lang="pt-BR" sz="2400" dirty="0"/>
              <a:t>sobrevindo sentença arbitral, a decisão constitui título executivo judicial, não se sujeitando a recurso ou homologação </a:t>
            </a:r>
            <a:r>
              <a:rPr lang="pt-BR" sz="2400" dirty="0" smtClean="0"/>
              <a:t>do Poder Judiciário.</a:t>
            </a:r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u="sng" dirty="0" smtClean="0"/>
              <a:t>Artigo 515, § 1º:</a:t>
            </a:r>
            <a:r>
              <a:rPr lang="pt-BR" sz="2400" dirty="0" smtClean="0"/>
              <a:t> assim como no inciso anterior, o devedor é </a:t>
            </a:r>
            <a:r>
              <a:rPr lang="pt-BR" sz="2400" b="1" i="1" u="sng" dirty="0" smtClean="0"/>
              <a:t>citado</a:t>
            </a:r>
            <a:r>
              <a:rPr lang="pt-BR" sz="2400" dirty="0" smtClean="0"/>
              <a:t> (e não intimado) para o cumprimento de sentença ou para a liquidação no prazo de 15 (quinze) dias. </a:t>
            </a:r>
          </a:p>
          <a:p>
            <a:pPr lvl="1" algn="just"/>
            <a:endParaRPr lang="pt-BR" sz="2400" dirty="0"/>
          </a:p>
          <a:p>
            <a:pPr lvl="1" algn="just"/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59958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443789"/>
            <a:ext cx="8596668" cy="5261811"/>
          </a:xfrm>
        </p:spPr>
        <p:txBody>
          <a:bodyPr>
            <a:normAutofit/>
          </a:bodyPr>
          <a:lstStyle/>
          <a:p>
            <a:pPr algn="just"/>
            <a:r>
              <a:rPr lang="pt-BR" sz="2400" b="1" u="sng" dirty="0" smtClean="0"/>
              <a:t>Art. 515, VIII:</a:t>
            </a:r>
            <a:r>
              <a:rPr lang="pt-BR" sz="2400" dirty="0" smtClean="0"/>
              <a:t> </a:t>
            </a:r>
            <a:r>
              <a:rPr lang="pt-BR" sz="2400" dirty="0"/>
              <a:t>sentença estrangeira homologada pelo Superior Tribunal de Justiça;</a:t>
            </a:r>
            <a:r>
              <a:rPr lang="pt-BR" sz="2400" dirty="0" smtClean="0"/>
              <a:t> 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/>
              <a:t>E</a:t>
            </a:r>
            <a:r>
              <a:rPr lang="pt-BR" sz="2400" dirty="0" smtClean="0"/>
              <a:t>sse </a:t>
            </a:r>
            <a:r>
              <a:rPr lang="pt-BR" sz="2400" dirty="0"/>
              <a:t>inciso, assim como o IX, está regulamentado nos artigos 960 a 965 do NCPC. </a:t>
            </a:r>
            <a:endParaRPr lang="pt-BR" sz="2400" dirty="0" smtClean="0"/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 smtClean="0"/>
              <a:t>A </a:t>
            </a:r>
            <a:r>
              <a:rPr lang="pt-BR" sz="2400" dirty="0"/>
              <a:t>decisão estrangeira, para ter eficácia no Brasil, reclama homologação pelo STJ (antes da EC nº. 45/2004, a competência era do STF), nos termos do artigo 105, I, </a:t>
            </a:r>
            <a:r>
              <a:rPr lang="pt-BR" sz="2400" i="1" dirty="0"/>
              <a:t>i</a:t>
            </a:r>
            <a:r>
              <a:rPr lang="pt-BR" sz="2400" dirty="0"/>
              <a:t>, da CF/88.</a:t>
            </a:r>
          </a:p>
        </p:txBody>
      </p:sp>
    </p:spTree>
    <p:extLst>
      <p:ext uri="{BB962C8B-B14F-4D97-AF65-F5344CB8AC3E}">
        <p14:creationId xmlns:p14="http://schemas.microsoft.com/office/powerpoint/2010/main" val="102756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331495"/>
            <a:ext cx="8596668" cy="4989094"/>
          </a:xfrm>
        </p:spPr>
        <p:txBody>
          <a:bodyPr>
            <a:noAutofit/>
          </a:bodyPr>
          <a:lstStyle/>
          <a:p>
            <a:r>
              <a:rPr lang="pt-BR" sz="2200" b="1" u="sng" dirty="0" smtClean="0"/>
              <a:t>Art. 515, VIII (Cont.):</a:t>
            </a:r>
          </a:p>
          <a:p>
            <a:pPr marL="0" indent="0">
              <a:buNone/>
            </a:pPr>
            <a:endParaRPr lang="pt-BR" sz="2200" b="1" u="sng" dirty="0" smtClean="0"/>
          </a:p>
          <a:p>
            <a:pPr lvl="1" algn="just"/>
            <a:r>
              <a:rPr lang="pt-BR" sz="2200" dirty="0"/>
              <a:t>Por decisão estrangeira, deve-se entender tanto a proferida por órgão estatal, como por órgão não estatal, que pela lei brasileira tenha natureza jurisdicional, como a sentença arbitral, desde que seja final e definitiva. </a:t>
            </a:r>
            <a:endParaRPr lang="pt-BR" sz="2200" dirty="0" smtClean="0"/>
          </a:p>
          <a:p>
            <a:pPr marL="457200" lvl="1" indent="0" algn="just">
              <a:buNone/>
            </a:pPr>
            <a:endParaRPr lang="pt-BR" sz="2200" dirty="0" smtClean="0"/>
          </a:p>
          <a:p>
            <a:pPr lvl="1" algn="just"/>
            <a:r>
              <a:rPr lang="pt-BR" sz="2200" dirty="0"/>
              <a:t>O NCPC prevê a dispensa de homologação da decisão estrangeira quando houver disposição especial prevista em tratado internacional e quando for hipótese de sentença estrangeira de divórcio consensual. </a:t>
            </a:r>
            <a:r>
              <a:rPr lang="pt-BR" sz="2200" dirty="0" smtClean="0"/>
              <a:t>Nesse </a:t>
            </a:r>
            <a:r>
              <a:rPr lang="pt-BR" sz="2200" dirty="0"/>
              <a:t>último caso, cabe a qualquer juiz examinar a validade da decisão, em caráter principal ou incidental, quando a questão for suscitada em processo de sua competência (artigo 961, §§ 5º e 6º, do NCPC).</a:t>
            </a:r>
          </a:p>
          <a:p>
            <a:pPr lvl="1" algn="just"/>
            <a:endParaRPr lang="pt-BR" sz="2200" dirty="0"/>
          </a:p>
          <a:p>
            <a:endParaRPr lang="pt-BR" sz="2200" b="1" u="sng" dirty="0"/>
          </a:p>
        </p:txBody>
      </p:sp>
    </p:spTree>
    <p:extLst>
      <p:ext uri="{BB962C8B-B14F-4D97-AF65-F5344CB8AC3E}">
        <p14:creationId xmlns:p14="http://schemas.microsoft.com/office/powerpoint/2010/main" val="179151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40043"/>
            <a:ext cx="8596668" cy="4501320"/>
          </a:xfrm>
        </p:spPr>
        <p:txBody>
          <a:bodyPr>
            <a:noAutofit/>
          </a:bodyPr>
          <a:lstStyle/>
          <a:p>
            <a:r>
              <a:rPr lang="pt-BR" sz="2400" b="1" u="sng" dirty="0" smtClean="0"/>
              <a:t>Art. 515, VIII (Cont.): </a:t>
            </a:r>
          </a:p>
          <a:p>
            <a:pPr marL="0" indent="0">
              <a:buNone/>
            </a:pPr>
            <a:endParaRPr lang="pt-BR" sz="2400" b="1" u="sng" dirty="0" smtClean="0"/>
          </a:p>
          <a:p>
            <a:pPr lvl="1" algn="just"/>
            <a:r>
              <a:rPr lang="pt-BR" sz="2400" u="sng" dirty="0" smtClean="0"/>
              <a:t>“Juízo de delibação”:</a:t>
            </a:r>
            <a:r>
              <a:rPr lang="pt-BR" sz="2400" dirty="0" smtClean="0"/>
              <a:t> no </a:t>
            </a:r>
            <a:r>
              <a:rPr lang="pt-BR" sz="2400" dirty="0"/>
              <a:t>procedimento de homologação de decisão estrangeira, o STJ exerce o chamado “juízo de delibação”, no qual verifica a presença de requisitos formais, tais como: ter sido proferida por autoridade competente de modo definitivo, ser eficaz no país em que que foi proferida e não ofender eventual coisa julgada brasileira nem a ordem pública. Ademais, exige-se que tenha havido oportunidade de defesa com citação do réu, nos termos do artigo 963 do CPC.</a:t>
            </a:r>
          </a:p>
          <a:p>
            <a:endParaRPr lang="pt-BR" sz="2400" b="1" u="sng" dirty="0"/>
          </a:p>
        </p:txBody>
      </p:sp>
    </p:spTree>
    <p:extLst>
      <p:ext uri="{BB962C8B-B14F-4D97-AF65-F5344CB8AC3E}">
        <p14:creationId xmlns:p14="http://schemas.microsoft.com/office/powerpoint/2010/main" val="280363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219201"/>
            <a:ext cx="8596668" cy="4822162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2600" b="1" u="sng" dirty="0" smtClean="0"/>
              <a:t>Art. 515, VIII (Cont.):</a:t>
            </a:r>
          </a:p>
          <a:p>
            <a:pPr marL="0" indent="0" algn="just">
              <a:buNone/>
            </a:pPr>
            <a:endParaRPr lang="pt-BR" sz="2400" b="1" u="sng" dirty="0" smtClean="0"/>
          </a:p>
          <a:p>
            <a:pPr lvl="1" algn="just"/>
            <a:r>
              <a:rPr lang="pt-BR" sz="2400" dirty="0"/>
              <a:t>Eventual causa pendente que esteja tramitando por juízo brasileiro não impede a homologação de sentença judicial estrangeira, porém, se, antes da homologação pelo STJ, sobrevier sentença de mérito transitada em julgado na ação perante o juízo nacional, prevalece a coisa julgada nacional</a:t>
            </a:r>
            <a:r>
              <a:rPr lang="pt-BR" sz="2400" dirty="0" smtClean="0"/>
              <a:t>.</a:t>
            </a:r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u="sng" dirty="0" smtClean="0"/>
              <a:t>Artigo </a:t>
            </a:r>
            <a:r>
              <a:rPr lang="pt-BR" sz="2400" u="sng" dirty="0"/>
              <a:t>515</a:t>
            </a:r>
            <a:r>
              <a:rPr lang="pt-BR" sz="2400" u="sng" dirty="0" smtClean="0"/>
              <a:t>, § 1º:</a:t>
            </a:r>
            <a:r>
              <a:rPr lang="pt-BR" sz="2400" dirty="0" smtClean="0"/>
              <a:t> </a:t>
            </a:r>
            <a:r>
              <a:rPr lang="pt-BR" sz="2400" dirty="0"/>
              <a:t>da mesma forma que nos incisos VI e VII, o devedor é </a:t>
            </a:r>
            <a:r>
              <a:rPr lang="pt-BR" sz="2400" b="1" i="1" u="sng" dirty="0"/>
              <a:t>citado</a:t>
            </a:r>
            <a:r>
              <a:rPr lang="pt-BR" sz="2400" dirty="0"/>
              <a:t> (e não intimado) para o cumprimento de sentença ou para a liquidação no prazo de 15 (quinze) dias. </a:t>
            </a:r>
          </a:p>
          <a:p>
            <a:pPr lvl="1" algn="just"/>
            <a:endParaRPr lang="pt-BR" sz="2400" dirty="0"/>
          </a:p>
          <a:p>
            <a:pPr algn="just"/>
            <a:endParaRPr lang="pt-BR" sz="2400" b="1" u="sng" dirty="0"/>
          </a:p>
        </p:txBody>
      </p:sp>
    </p:spTree>
    <p:extLst>
      <p:ext uri="{BB962C8B-B14F-4D97-AF65-F5344CB8AC3E}">
        <p14:creationId xmlns:p14="http://schemas.microsoft.com/office/powerpoint/2010/main" val="294763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24000"/>
            <a:ext cx="8596668" cy="5149515"/>
          </a:xfrm>
        </p:spPr>
        <p:txBody>
          <a:bodyPr>
            <a:noAutofit/>
          </a:bodyPr>
          <a:lstStyle/>
          <a:p>
            <a:pPr algn="just"/>
            <a:r>
              <a:rPr lang="pt-BR" sz="2400" b="1" u="sng" dirty="0" smtClean="0"/>
              <a:t>Art. 515, IX:</a:t>
            </a:r>
            <a:r>
              <a:rPr lang="pt-BR" sz="2400" dirty="0" smtClean="0"/>
              <a:t> </a:t>
            </a:r>
            <a:r>
              <a:rPr lang="pt-BR" sz="2400" dirty="0"/>
              <a:t>decisão interlocutória estrangeira, após a concessão do </a:t>
            </a:r>
            <a:r>
              <a:rPr lang="pt-BR" sz="2400" dirty="0" err="1"/>
              <a:t>exequatur</a:t>
            </a:r>
            <a:r>
              <a:rPr lang="pt-BR" sz="2400" dirty="0"/>
              <a:t> à carta rogatória pelo Superior Tribunal de Justiça</a:t>
            </a:r>
            <a:r>
              <a:rPr lang="pt-BR" sz="2400" dirty="0" smtClean="0"/>
              <a:t>;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 smtClean="0"/>
              <a:t>Inovação do NCPC</a:t>
            </a:r>
            <a:r>
              <a:rPr lang="pt-BR" sz="2400" dirty="0"/>
              <a:t>, que guarda correspondência com o artigo 960, § 1º. </a:t>
            </a:r>
            <a:endParaRPr lang="pt-BR" sz="2400" dirty="0" smtClean="0"/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 smtClean="0"/>
              <a:t>A </a:t>
            </a:r>
            <a:r>
              <a:rPr lang="pt-BR" sz="2400" dirty="0"/>
              <a:t>decisão interlocutória estrangeira, conquanto provisória, pode ser executada no Brasil por meio de carta rogatória.</a:t>
            </a:r>
          </a:p>
        </p:txBody>
      </p:sp>
    </p:spTree>
    <p:extLst>
      <p:ext uri="{BB962C8B-B14F-4D97-AF65-F5344CB8AC3E}">
        <p14:creationId xmlns:p14="http://schemas.microsoft.com/office/powerpoint/2010/main" val="334720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700463"/>
            <a:ext cx="8596668" cy="4340899"/>
          </a:xfrm>
        </p:spPr>
        <p:txBody>
          <a:bodyPr>
            <a:normAutofit/>
          </a:bodyPr>
          <a:lstStyle/>
          <a:p>
            <a:pPr algn="just"/>
            <a:r>
              <a:rPr lang="pt-BR" sz="2400" b="1" u="sng" dirty="0" smtClean="0"/>
              <a:t>Art. 515, IX (Cont.):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algn="just"/>
            <a:r>
              <a:rPr lang="pt-BR" sz="2400" dirty="0"/>
              <a:t>A concessão de </a:t>
            </a:r>
            <a:r>
              <a:rPr lang="pt-BR" sz="2400" i="1" dirty="0"/>
              <a:t>“</a:t>
            </a:r>
            <a:r>
              <a:rPr lang="pt-BR" sz="2400" i="1" dirty="0" err="1"/>
              <a:t>exequatur</a:t>
            </a:r>
            <a:r>
              <a:rPr lang="pt-BR" sz="2400" i="1" dirty="0"/>
              <a:t>”</a:t>
            </a:r>
            <a:r>
              <a:rPr lang="pt-BR" sz="2400" dirty="0"/>
              <a:t> às cartas rogatórias é competência do STJ, prevista no artigo 105, I, </a:t>
            </a:r>
            <a:r>
              <a:rPr lang="pt-BR" sz="2400" i="1" dirty="0"/>
              <a:t>i</a:t>
            </a:r>
            <a:r>
              <a:rPr lang="pt-BR" sz="2400" dirty="0"/>
              <a:t>, da CF/88. </a:t>
            </a:r>
            <a:endParaRPr lang="pt-BR" sz="2400" dirty="0" smtClean="0"/>
          </a:p>
          <a:p>
            <a:pPr marL="0" indent="0" algn="just">
              <a:buNone/>
            </a:pPr>
            <a:endParaRPr lang="pt-BR" sz="2400" dirty="0"/>
          </a:p>
          <a:p>
            <a:pPr algn="just"/>
            <a:r>
              <a:rPr lang="pt-BR" sz="2400" dirty="0" smtClean="0"/>
              <a:t>Artigo </a:t>
            </a:r>
            <a:r>
              <a:rPr lang="pt-BR" sz="2400" dirty="0"/>
              <a:t>515</a:t>
            </a:r>
            <a:r>
              <a:rPr lang="pt-BR" sz="2400" dirty="0" smtClean="0"/>
              <a:t>, § 1º: </a:t>
            </a:r>
            <a:r>
              <a:rPr lang="pt-BR" sz="2400" dirty="0"/>
              <a:t>da mesma forma que nos incisos VI, VII e VIII, o devedor é </a:t>
            </a:r>
            <a:r>
              <a:rPr lang="pt-BR" sz="2400" b="1" i="1" u="sng" dirty="0"/>
              <a:t>citado</a:t>
            </a:r>
            <a:r>
              <a:rPr lang="pt-BR" sz="2400" dirty="0"/>
              <a:t> (e não intimado) para o cumprimento de sentença ou para a liquidação no prazo de 15 (quinze) dias. 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866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da Execução: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600" b="1" u="sng" dirty="0" smtClean="0"/>
              <a:t>3. Princípio da </a:t>
            </a:r>
            <a:r>
              <a:rPr lang="pt-BR" sz="2600" b="1" u="sng" dirty="0" err="1" smtClean="0"/>
              <a:t>Patrimonialidade</a:t>
            </a:r>
            <a:r>
              <a:rPr lang="pt-BR" sz="2600" b="1" u="sng" dirty="0" smtClean="0"/>
              <a:t>: </a:t>
            </a:r>
          </a:p>
          <a:p>
            <a:pPr marL="0" indent="0">
              <a:buNone/>
            </a:pPr>
            <a:endParaRPr lang="pt-BR" sz="2600" b="1" u="sng" dirty="0" smtClean="0"/>
          </a:p>
          <a:p>
            <a:pPr lvl="1" algn="just"/>
            <a:r>
              <a:rPr lang="pt-BR" sz="2600" dirty="0" smtClean="0"/>
              <a:t>O que responde pela dívida é </a:t>
            </a:r>
            <a:r>
              <a:rPr lang="pt-BR" sz="2600" u="sng" dirty="0" smtClean="0"/>
              <a:t>sempre</a:t>
            </a:r>
            <a:r>
              <a:rPr lang="pt-BR" sz="2600" dirty="0" smtClean="0"/>
              <a:t> o patrimônio do devedor. </a:t>
            </a:r>
          </a:p>
          <a:p>
            <a:pPr marL="0" indent="0" algn="just">
              <a:buNone/>
            </a:pPr>
            <a:endParaRPr lang="pt-BR" sz="2600" dirty="0" smtClean="0"/>
          </a:p>
          <a:p>
            <a:pPr lvl="1" algn="just"/>
            <a:r>
              <a:rPr lang="pt-BR" sz="2600" dirty="0" smtClean="0"/>
              <a:t>A prisão do devedor de alimentos, única hipótese de prisão de natureza civil prevista no ordenamento jurídico brasileiro (artigo 5º, LXVII, da CF/88), não é meio de satisfação da obrigação, mas apenas medida coercitiva.</a:t>
            </a:r>
          </a:p>
          <a:p>
            <a:pPr algn="just"/>
            <a:endParaRPr lang="pt-BR" sz="2400" dirty="0" smtClean="0"/>
          </a:p>
          <a:p>
            <a:pPr marL="0" indent="0" algn="just">
              <a:buNone/>
            </a:pPr>
            <a:endParaRPr lang="pt-BR" sz="2400" dirty="0" smtClean="0"/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73835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668379"/>
            <a:ext cx="8596668" cy="4372983"/>
          </a:xfrm>
        </p:spPr>
        <p:txBody>
          <a:bodyPr>
            <a:normAutofit/>
          </a:bodyPr>
          <a:lstStyle/>
          <a:p>
            <a:pPr algn="just"/>
            <a:r>
              <a:rPr lang="pt-BR" sz="2400" b="1" u="sng" dirty="0" smtClean="0"/>
              <a:t>Art. 515, X (vetado):</a:t>
            </a:r>
            <a:r>
              <a:rPr lang="pt-BR" sz="2400" dirty="0" smtClean="0"/>
              <a:t> </a:t>
            </a:r>
            <a:r>
              <a:rPr lang="pt-BR" sz="2400" dirty="0"/>
              <a:t>Acórdão proferido pelo Tribunal </a:t>
            </a:r>
            <a:r>
              <a:rPr lang="pt-BR" sz="2400" dirty="0" smtClean="0"/>
              <a:t>Marítimo.</a:t>
            </a:r>
          </a:p>
          <a:p>
            <a:pPr marL="0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/>
              <a:t>Esse dispositivo foi vetado pela Presidência da República, sob o fundamento de que “ao atribuir natureza de título executivo judicial às decisões do Tribunal Marítimo, o controle de suas decisões poderia ser afastado do Poder Judiciário, possibilitando a interpretação de que tal colegiado administrativo passaria a dispor de natureza judicial”.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0900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283368"/>
            <a:ext cx="8596668" cy="55746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3100" b="1" u="sng" dirty="0"/>
              <a:t>Questão de Concurso </a:t>
            </a:r>
            <a:r>
              <a:rPr lang="pt-BR" sz="3100" b="1" u="sng" dirty="0" smtClean="0"/>
              <a:t>(DPE/AC, </a:t>
            </a:r>
            <a:r>
              <a:rPr lang="pt-BR" sz="3100" b="1" u="sng" dirty="0"/>
              <a:t>2017</a:t>
            </a:r>
            <a:r>
              <a:rPr lang="pt-BR" sz="3100" b="1" u="sng" dirty="0" smtClean="0"/>
              <a:t>):</a:t>
            </a:r>
          </a:p>
          <a:p>
            <a:pPr marL="0" indent="0">
              <a:buNone/>
            </a:pPr>
            <a:endParaRPr lang="pt-BR" b="1" u="sng" dirty="0"/>
          </a:p>
          <a:p>
            <a:pPr marL="0" indent="0" algn="just">
              <a:buNone/>
            </a:pPr>
            <a:r>
              <a:rPr lang="pt-BR" sz="2200" dirty="0"/>
              <a:t>Um juiz, nos autos da execução de sentença de determinado processo cível, proferiu despacho determinando que os devedores fossem intimados a efetuar o pagamento do débito, bem como a adimplir as custas recolhidas pelo credor para essa fase do processo</a:t>
            </a:r>
            <a:r>
              <a:rPr lang="pt-BR" sz="2200" dirty="0" smtClean="0"/>
              <a:t>.</a:t>
            </a:r>
            <a:endParaRPr lang="pt-BR" sz="2200" dirty="0"/>
          </a:p>
          <a:p>
            <a:pPr marL="0" indent="0" algn="just">
              <a:buNone/>
            </a:pPr>
            <a:r>
              <a:rPr lang="pt-BR" sz="2200" dirty="0"/>
              <a:t>Foi dado aos executados o prazo de quinze dias úteis, sob pena de multa de 10% e de honorários advocatícios de 10% sobre o valor do débito, para que pagassem o débito. Transcorrido esse prazo, caso não houvesse sido realizado o pagamento voluntário, teria início o prazo de quinze dias para que, independentemente de penhora ou de nova intimação, os executados apresentassem, nos próprios autos, sua impugnação, instrumentalizada com o demonstrativo dos cálculos</a:t>
            </a:r>
            <a:r>
              <a:rPr lang="pt-BR" sz="2200" dirty="0" smtClean="0"/>
              <a:t>.</a:t>
            </a:r>
            <a:endParaRPr lang="pt-BR" sz="2200" dirty="0"/>
          </a:p>
          <a:p>
            <a:pPr marL="0" indent="0" algn="just">
              <a:buNone/>
            </a:pPr>
            <a:r>
              <a:rPr lang="pt-BR" sz="2200" dirty="0"/>
              <a:t>Considerando-se as informações apresentadas na situação hipotética, conclui-se que a decisão em questão reconhece a exigibilidade de obrigação </a:t>
            </a:r>
            <a:r>
              <a:rPr lang="pt-BR" sz="2200" dirty="0" smtClean="0"/>
              <a:t>de:</a:t>
            </a:r>
            <a:endParaRPr lang="pt-BR" sz="2200" dirty="0"/>
          </a:p>
          <a:p>
            <a:pPr>
              <a:buAutoNum type="alphaUcParenR"/>
            </a:pPr>
            <a:r>
              <a:rPr lang="pt-BR" sz="2200" dirty="0" smtClean="0"/>
              <a:t>Pagar quantia certa contra a Fazenda Pública;</a:t>
            </a:r>
          </a:p>
          <a:p>
            <a:pPr>
              <a:buAutoNum type="alphaUcParenR"/>
            </a:pPr>
            <a:r>
              <a:rPr lang="pt-BR" sz="2200" dirty="0" smtClean="0"/>
              <a:t>Entregar coisa;</a:t>
            </a:r>
          </a:p>
          <a:p>
            <a:pPr>
              <a:buAutoNum type="alphaUcParenR"/>
            </a:pPr>
            <a:r>
              <a:rPr lang="pt-BR" sz="2200" dirty="0" smtClean="0"/>
              <a:t>Fazer;</a:t>
            </a:r>
          </a:p>
          <a:p>
            <a:pPr>
              <a:buAutoNum type="alphaUcParenR"/>
            </a:pPr>
            <a:r>
              <a:rPr lang="pt-BR" sz="2200" dirty="0" smtClean="0"/>
              <a:t>Pagar quantia certa;</a:t>
            </a:r>
          </a:p>
          <a:p>
            <a:pPr>
              <a:buAutoNum type="alphaUcParenR"/>
            </a:pPr>
            <a:r>
              <a:rPr lang="pt-BR" sz="2200" dirty="0" smtClean="0"/>
              <a:t>Prestar alimentos.</a:t>
            </a:r>
          </a:p>
          <a:p>
            <a:pPr>
              <a:buAutoNum type="alphaUcParenR"/>
            </a:pPr>
            <a:endParaRPr lang="pt-BR" b="1" u="sng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359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Títulos Executivos Judiciais: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b="1" u="sng" dirty="0" smtClean="0"/>
              <a:t>Resposta Correta: D </a:t>
            </a:r>
          </a:p>
          <a:p>
            <a:pPr marL="0" indent="0">
              <a:buNone/>
            </a:pPr>
            <a:endParaRPr lang="pt-BR" sz="2400" b="1" u="sng" dirty="0" smtClean="0"/>
          </a:p>
          <a:p>
            <a:pPr lvl="1"/>
            <a:r>
              <a:rPr lang="pt-BR" sz="2200" dirty="0" smtClean="0"/>
              <a:t>Art. 523, caput e §§ 1º e 2º, do CPC.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94749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6000" dirty="0" smtClean="0"/>
              <a:t>Obrigada e até a próxima aula!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399" y="796767"/>
            <a:ext cx="762106" cy="113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0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da Execução: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pt-BR" sz="2400" b="1" u="sng" dirty="0" smtClean="0"/>
              <a:t>3.1. Princípio do Patrimônio Mínimo:</a:t>
            </a:r>
          </a:p>
          <a:p>
            <a:pPr marL="0" indent="0">
              <a:buNone/>
            </a:pPr>
            <a:endParaRPr lang="pt-BR" sz="2400" b="1" u="sng" dirty="0" smtClean="0"/>
          </a:p>
          <a:p>
            <a:pPr lvl="1" algn="just"/>
            <a:r>
              <a:rPr lang="pt-BR" sz="2400" dirty="0" smtClean="0"/>
              <a:t>Deriva do princípio da dignidade da pessoa humana, garantindo que se conserve um patrimônio suficiente para a sobrevivência digna do executado.</a:t>
            </a:r>
          </a:p>
          <a:p>
            <a:pPr marL="457200" lvl="1" indent="0" algn="just">
              <a:buNone/>
            </a:pPr>
            <a:endParaRPr lang="pt-BR" sz="2400" dirty="0" smtClean="0"/>
          </a:p>
          <a:p>
            <a:pPr lvl="1" algn="just"/>
            <a:r>
              <a:rPr lang="pt-BR" sz="2400" dirty="0" smtClean="0"/>
              <a:t>As impenhorabilidades previstas no artigo 833 do CPC e na Lei nº. 8.009/90 (Lei do Bem de Família) serão abordadas em tópico posterior.</a:t>
            </a:r>
          </a:p>
          <a:p>
            <a:pPr marL="457200" lvl="1" indent="0">
              <a:buNone/>
            </a:pPr>
            <a:endParaRPr lang="pt-BR" sz="2200" dirty="0" smtClean="0"/>
          </a:p>
          <a:p>
            <a:pPr lvl="1"/>
            <a:endParaRPr lang="pt-BR" sz="2200" dirty="0" smtClean="0"/>
          </a:p>
          <a:p>
            <a:pPr marL="457200" lvl="1" indent="0">
              <a:buNone/>
            </a:pPr>
            <a:endParaRPr lang="pt-BR" sz="2200" dirty="0" smtClean="0"/>
          </a:p>
          <a:p>
            <a:pPr lvl="1"/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7271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8779"/>
          </a:xfrm>
        </p:spPr>
        <p:txBody>
          <a:bodyPr/>
          <a:lstStyle/>
          <a:p>
            <a:r>
              <a:rPr lang="pt-BR" dirty="0" smtClean="0"/>
              <a:t>Princípios da Execução: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668379"/>
            <a:ext cx="8596668" cy="4372983"/>
          </a:xfrm>
        </p:spPr>
        <p:txBody>
          <a:bodyPr>
            <a:noAutofit/>
          </a:bodyPr>
          <a:lstStyle/>
          <a:p>
            <a:r>
              <a:rPr lang="pt-BR" sz="2400" b="1" u="sng" dirty="0" smtClean="0"/>
              <a:t>4. Princípio do Desfecho ou do Resultado Único:</a:t>
            </a:r>
          </a:p>
          <a:p>
            <a:pPr marL="0" indent="0">
              <a:buNone/>
            </a:pPr>
            <a:endParaRPr lang="pt-BR" sz="2400" b="1" u="sng" dirty="0" smtClean="0"/>
          </a:p>
          <a:p>
            <a:pPr lvl="1" algn="just"/>
            <a:r>
              <a:rPr lang="pt-BR" sz="2000" b="1" u="sng" dirty="0" smtClean="0"/>
              <a:t>Artigo 924, I a V, do CPC:</a:t>
            </a:r>
            <a:r>
              <a:rPr lang="pt-BR" sz="2000" dirty="0" smtClean="0"/>
              <a:t> o desfecho esperado do processo executivo é a sentença de mérito, seja quando:</a:t>
            </a:r>
          </a:p>
          <a:p>
            <a:pPr marL="457200" lvl="1" indent="0" algn="just">
              <a:buNone/>
            </a:pPr>
            <a:endParaRPr lang="pt-BR" sz="2000" dirty="0" smtClean="0"/>
          </a:p>
          <a:p>
            <a:pPr lvl="2" algn="just"/>
            <a:r>
              <a:rPr lang="pt-BR" sz="2000" dirty="0" smtClean="0"/>
              <a:t>Indefere a inicial;</a:t>
            </a:r>
          </a:p>
          <a:p>
            <a:pPr lvl="2" algn="just"/>
            <a:r>
              <a:rPr lang="pt-BR" sz="2000" dirty="0" smtClean="0"/>
              <a:t>Declara satisfeita a obrigação;</a:t>
            </a:r>
          </a:p>
          <a:p>
            <a:pPr lvl="2" algn="just"/>
            <a:r>
              <a:rPr lang="pt-BR" sz="2000" dirty="0" smtClean="0"/>
              <a:t>Declara que o executado obteve, por qualquer outro meio, a extinção total da dívida;</a:t>
            </a:r>
          </a:p>
          <a:p>
            <a:pPr lvl="2" algn="just"/>
            <a:r>
              <a:rPr lang="pt-BR" sz="2000" dirty="0" smtClean="0"/>
              <a:t>Homologa a renúncia do exequente ao crédito ou;</a:t>
            </a:r>
          </a:p>
          <a:p>
            <a:pPr lvl="2" algn="just"/>
            <a:r>
              <a:rPr lang="pt-BR" sz="2000" dirty="0" smtClean="0"/>
              <a:t>Reconhece a prescrição intercorrente.</a:t>
            </a:r>
          </a:p>
        </p:txBody>
      </p:sp>
    </p:spTree>
    <p:extLst>
      <p:ext uri="{BB962C8B-B14F-4D97-AF65-F5344CB8AC3E}">
        <p14:creationId xmlns:p14="http://schemas.microsoft.com/office/powerpoint/2010/main" val="321075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da Execução: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sz="2800" b="1" u="sng" dirty="0" smtClean="0"/>
              <a:t>5. Princípio da Disponibilidade da Execução:</a:t>
            </a:r>
          </a:p>
          <a:p>
            <a:pPr marL="0" indent="0">
              <a:buNone/>
            </a:pPr>
            <a:endParaRPr lang="pt-BR" sz="2600" b="1" u="sng" dirty="0" smtClean="0"/>
          </a:p>
          <a:p>
            <a:pPr lvl="1" algn="just"/>
            <a:r>
              <a:rPr lang="pt-BR" sz="2600" b="1" u="sng" dirty="0" smtClean="0"/>
              <a:t>Artigo 775 do CPC:</a:t>
            </a:r>
            <a:r>
              <a:rPr lang="pt-BR" sz="2600" dirty="0" smtClean="0"/>
              <a:t> o exequente tem o direito de desistir da execução ou de alguma medida executiva, pois a execução é instrumento de satisfação de seu direito.</a:t>
            </a:r>
          </a:p>
          <a:p>
            <a:pPr marL="457200" lvl="1" indent="0" algn="just">
              <a:buNone/>
            </a:pPr>
            <a:endParaRPr lang="pt-BR" sz="2600" dirty="0" smtClean="0"/>
          </a:p>
          <a:p>
            <a:pPr lvl="1" algn="just"/>
            <a:r>
              <a:rPr lang="pt-BR" sz="2600" dirty="0" smtClean="0"/>
              <a:t> </a:t>
            </a:r>
            <a:r>
              <a:rPr lang="pt-BR" sz="2600" b="1" u="sng" dirty="0" smtClean="0"/>
              <a:t>Exceção (artigo 775, II, do CPC):</a:t>
            </a:r>
            <a:r>
              <a:rPr lang="pt-BR" sz="2600" dirty="0" smtClean="0"/>
              <a:t> quando a matéria de defesa arguida em sede de impugnação ao cumprimento de sentença, objeção de </a:t>
            </a:r>
            <a:r>
              <a:rPr lang="pt-BR" sz="2600" dirty="0" err="1" smtClean="0"/>
              <a:t>pré</a:t>
            </a:r>
            <a:r>
              <a:rPr lang="pt-BR" sz="2600" dirty="0" smtClean="0"/>
              <a:t>-executividade ou embargos à execução for de mérito e não apenas processual, a desistência dependerá da concordância do devedor. </a:t>
            </a:r>
          </a:p>
          <a:p>
            <a:endParaRPr lang="pt-BR" sz="2400" b="1" u="sng" dirty="0"/>
          </a:p>
        </p:txBody>
      </p:sp>
    </p:spTree>
    <p:extLst>
      <p:ext uri="{BB962C8B-B14F-4D97-AF65-F5344CB8AC3E}">
        <p14:creationId xmlns:p14="http://schemas.microsoft.com/office/powerpoint/2010/main" val="393412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Princípios da Execução: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sz="3800" b="1" u="sng" dirty="0" smtClean="0"/>
              <a:t>6. Princípio da Menor Onerosidade:</a:t>
            </a:r>
          </a:p>
          <a:p>
            <a:pPr marL="0" indent="0">
              <a:buNone/>
            </a:pPr>
            <a:endParaRPr lang="pt-BR" sz="2600" b="1" u="sng" dirty="0" smtClean="0"/>
          </a:p>
          <a:p>
            <a:pPr lvl="1" algn="just"/>
            <a:r>
              <a:rPr lang="pt-BR" sz="3200" b="1" u="sng" dirty="0" smtClean="0"/>
              <a:t>Artigo 805 do CPC:</a:t>
            </a:r>
            <a:r>
              <a:rPr lang="pt-BR" sz="3200" dirty="0" smtClean="0"/>
              <a:t> quando a execução puder ser realizada por mais de um meio, deve-se optar pelo que for menos gravoso ao executado.</a:t>
            </a:r>
          </a:p>
          <a:p>
            <a:pPr marL="457200" lvl="1" indent="0" algn="just">
              <a:buNone/>
            </a:pPr>
            <a:endParaRPr lang="pt-BR" sz="3200" dirty="0" smtClean="0"/>
          </a:p>
          <a:p>
            <a:pPr lvl="1" algn="just"/>
            <a:r>
              <a:rPr lang="pt-BR" sz="3200" b="1" u="sng" dirty="0"/>
              <a:t>Exemplo de aplicação:</a:t>
            </a:r>
            <a:r>
              <a:rPr lang="pt-BR" sz="3200" dirty="0"/>
              <a:t> artigo 867 do CPC.</a:t>
            </a:r>
          </a:p>
          <a:p>
            <a:pPr marL="457200" lvl="1" indent="0" algn="just">
              <a:buNone/>
            </a:pPr>
            <a:endParaRPr lang="pt-BR" sz="3200" dirty="0" smtClean="0"/>
          </a:p>
          <a:p>
            <a:pPr lvl="1" algn="just"/>
            <a:r>
              <a:rPr lang="pt-BR" sz="3200" b="1" u="sng" dirty="0" smtClean="0"/>
              <a:t>Artigo 805, parágrafo único, do CPC (princípio da menor onerosidade x efetividade do processo):</a:t>
            </a:r>
            <a:r>
              <a:rPr lang="pt-BR" sz="3200" dirty="0" smtClean="0"/>
              <a:t> inovação do CPC/15. Transfere ao executado o ônus de indicar o meio menos oneroso, quando alegar ser a medida executiva mais gravosa. </a:t>
            </a:r>
          </a:p>
          <a:p>
            <a:pPr marL="457200" lvl="1" indent="0" algn="just">
              <a:buNone/>
            </a:pPr>
            <a:endParaRPr lang="pt-BR" sz="2600" dirty="0" smtClean="0"/>
          </a:p>
          <a:p>
            <a:pPr algn="just"/>
            <a:endParaRPr lang="pt-BR" sz="2400" dirty="0" smtClean="0"/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99105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577</TotalTime>
  <Words>4140</Words>
  <Application>Microsoft Office PowerPoint</Application>
  <PresentationFormat>Widescreen</PresentationFormat>
  <Paragraphs>323</Paragraphs>
  <Slides>53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53</vt:i4>
      </vt:variant>
    </vt:vector>
  </HeadingPairs>
  <TitlesOfParts>
    <vt:vector size="58" baseType="lpstr">
      <vt:lpstr>Arial</vt:lpstr>
      <vt:lpstr>Arial Narrow</vt:lpstr>
      <vt:lpstr>Trebuchet MS</vt:lpstr>
      <vt:lpstr>Wingdings 3</vt:lpstr>
      <vt:lpstr>Facetado</vt:lpstr>
      <vt:lpstr>4º CURSO POPULAR DE FORMAÇÃO DE DEFENSORAS E DEFENSORES PÚBLICOS</vt:lpstr>
      <vt:lpstr>Introdução:</vt:lpstr>
      <vt:lpstr>Princípios da Execução:</vt:lpstr>
      <vt:lpstr>Princípios da Execução:</vt:lpstr>
      <vt:lpstr>Princípios da Execução:</vt:lpstr>
      <vt:lpstr>Princípios da Execução:</vt:lpstr>
      <vt:lpstr>Princípios da Execução:</vt:lpstr>
      <vt:lpstr>Princípios da Execução:</vt:lpstr>
      <vt:lpstr>Princípios da Execução:</vt:lpstr>
      <vt:lpstr>Princípios da Execução:</vt:lpstr>
      <vt:lpstr>Princípios da Execução:</vt:lpstr>
      <vt:lpstr>Princípios da Execução:</vt:lpstr>
      <vt:lpstr>Títulos Executivos:</vt:lpstr>
      <vt:lpstr>Títulos Executivos:</vt:lpstr>
      <vt:lpstr>Títulos Executivos:</vt:lpstr>
      <vt:lpstr>Título Executivo Judicial e Extrajudicial:</vt:lpstr>
      <vt:lpstr>Títulos Executivos Extrajudiciais:</vt:lpstr>
      <vt:lpstr>Títulos Executivos Extrajudiciais:</vt:lpstr>
      <vt:lpstr>Títulos Executivos Extrajudiciais:</vt:lpstr>
      <vt:lpstr>Títulos Executivos Extrajudiciais:</vt:lpstr>
      <vt:lpstr>Títulos Executivos Extrajudiciais:</vt:lpstr>
      <vt:lpstr>Títulos Executivos Extrajudiciais:</vt:lpstr>
      <vt:lpstr>Títulos Executivos Extrajudiciais:</vt:lpstr>
      <vt:lpstr>Títulos Executivos Extrajudiciais:</vt:lpstr>
      <vt:lpstr>Títulos Executivos Extrajudiciais:</vt:lpstr>
      <vt:lpstr>Títulos Executivos Extrajudiciais:</vt:lpstr>
      <vt:lpstr>Títulos Executivos Extrajudiciais:</vt:lpstr>
      <vt:lpstr>Títulos Executivos Extrajudiciais:</vt:lpstr>
      <vt:lpstr>Títulos Executivos Extrajudiciais: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Títulos Executivos Judiciais: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Popular de Formação de Defensoras e Defensores Públicos</dc:title>
  <dc:creator>Admin</dc:creator>
  <cp:lastModifiedBy>Jordana de Matos Nunes Rolim</cp:lastModifiedBy>
  <cp:revision>144</cp:revision>
  <dcterms:created xsi:type="dcterms:W3CDTF">2017-11-28T11:43:42Z</dcterms:created>
  <dcterms:modified xsi:type="dcterms:W3CDTF">2019-10-24T21:54:51Z</dcterms:modified>
</cp:coreProperties>
</file>