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4" d="100"/>
          <a:sy n="84" d="100"/>
        </p:scale>
        <p:origin x="90"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2A5B13-4D2A-44DA-8BDB-C77E48E9C5F1}" type="datetimeFigureOut">
              <a:rPr lang="pt-BR" smtClean="0"/>
              <a:t>28/09/2016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7CD0F5-E93B-4DFE-BEA8-2DE7D0825420}" type="slidenum">
              <a:rPr lang="pt-BR" smtClean="0"/>
              <a:t>‹nº›</a:t>
            </a:fld>
            <a:endParaRPr lang="pt-BR"/>
          </a:p>
        </p:txBody>
      </p:sp>
    </p:spTree>
    <p:extLst>
      <p:ext uri="{BB962C8B-B14F-4D97-AF65-F5344CB8AC3E}">
        <p14:creationId xmlns:p14="http://schemas.microsoft.com/office/powerpoint/2010/main" val="1145242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a:t>
            </a:fld>
            <a:endParaRPr lang="pt-BR"/>
          </a:p>
        </p:txBody>
      </p:sp>
    </p:spTree>
    <p:extLst>
      <p:ext uri="{BB962C8B-B14F-4D97-AF65-F5344CB8AC3E}">
        <p14:creationId xmlns:p14="http://schemas.microsoft.com/office/powerpoint/2010/main" val="4057486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10</a:t>
            </a:fld>
            <a:endParaRPr lang="pt-BR"/>
          </a:p>
        </p:txBody>
      </p:sp>
    </p:spTree>
    <p:extLst>
      <p:ext uri="{BB962C8B-B14F-4D97-AF65-F5344CB8AC3E}">
        <p14:creationId xmlns:p14="http://schemas.microsoft.com/office/powerpoint/2010/main" val="665867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11</a:t>
            </a:fld>
            <a:endParaRPr lang="pt-BR"/>
          </a:p>
        </p:txBody>
      </p:sp>
    </p:spTree>
    <p:extLst>
      <p:ext uri="{BB962C8B-B14F-4D97-AF65-F5344CB8AC3E}">
        <p14:creationId xmlns:p14="http://schemas.microsoft.com/office/powerpoint/2010/main" val="1468604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12</a:t>
            </a:fld>
            <a:endParaRPr lang="pt-BR"/>
          </a:p>
        </p:txBody>
      </p:sp>
    </p:spTree>
    <p:extLst>
      <p:ext uri="{BB962C8B-B14F-4D97-AF65-F5344CB8AC3E}">
        <p14:creationId xmlns:p14="http://schemas.microsoft.com/office/powerpoint/2010/main" val="15761368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13</a:t>
            </a:fld>
            <a:endParaRPr lang="pt-BR"/>
          </a:p>
        </p:txBody>
      </p:sp>
    </p:spTree>
    <p:extLst>
      <p:ext uri="{BB962C8B-B14F-4D97-AF65-F5344CB8AC3E}">
        <p14:creationId xmlns:p14="http://schemas.microsoft.com/office/powerpoint/2010/main" val="2870116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14</a:t>
            </a:fld>
            <a:endParaRPr lang="pt-BR"/>
          </a:p>
        </p:txBody>
      </p:sp>
    </p:spTree>
    <p:extLst>
      <p:ext uri="{BB962C8B-B14F-4D97-AF65-F5344CB8AC3E}">
        <p14:creationId xmlns:p14="http://schemas.microsoft.com/office/powerpoint/2010/main" val="2326768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15</a:t>
            </a:fld>
            <a:endParaRPr lang="pt-BR"/>
          </a:p>
        </p:txBody>
      </p:sp>
    </p:spTree>
    <p:extLst>
      <p:ext uri="{BB962C8B-B14F-4D97-AF65-F5344CB8AC3E}">
        <p14:creationId xmlns:p14="http://schemas.microsoft.com/office/powerpoint/2010/main" val="2926552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16</a:t>
            </a:fld>
            <a:endParaRPr lang="pt-BR"/>
          </a:p>
        </p:txBody>
      </p:sp>
    </p:spTree>
    <p:extLst>
      <p:ext uri="{BB962C8B-B14F-4D97-AF65-F5344CB8AC3E}">
        <p14:creationId xmlns:p14="http://schemas.microsoft.com/office/powerpoint/2010/main" val="3514803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17</a:t>
            </a:fld>
            <a:endParaRPr lang="pt-BR"/>
          </a:p>
        </p:txBody>
      </p:sp>
    </p:spTree>
    <p:extLst>
      <p:ext uri="{BB962C8B-B14F-4D97-AF65-F5344CB8AC3E}">
        <p14:creationId xmlns:p14="http://schemas.microsoft.com/office/powerpoint/2010/main" val="1501282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18</a:t>
            </a:fld>
            <a:endParaRPr lang="pt-BR"/>
          </a:p>
        </p:txBody>
      </p:sp>
    </p:spTree>
    <p:extLst>
      <p:ext uri="{BB962C8B-B14F-4D97-AF65-F5344CB8AC3E}">
        <p14:creationId xmlns:p14="http://schemas.microsoft.com/office/powerpoint/2010/main" val="26529947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19</a:t>
            </a:fld>
            <a:endParaRPr lang="pt-BR"/>
          </a:p>
        </p:txBody>
      </p:sp>
    </p:spTree>
    <p:extLst>
      <p:ext uri="{BB962C8B-B14F-4D97-AF65-F5344CB8AC3E}">
        <p14:creationId xmlns:p14="http://schemas.microsoft.com/office/powerpoint/2010/main" val="3340208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a:t>
            </a:fld>
            <a:endParaRPr lang="pt-BR"/>
          </a:p>
        </p:txBody>
      </p:sp>
    </p:spTree>
    <p:extLst>
      <p:ext uri="{BB962C8B-B14F-4D97-AF65-F5344CB8AC3E}">
        <p14:creationId xmlns:p14="http://schemas.microsoft.com/office/powerpoint/2010/main" val="26935658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20</a:t>
            </a:fld>
            <a:endParaRPr lang="pt-BR"/>
          </a:p>
        </p:txBody>
      </p:sp>
    </p:spTree>
    <p:extLst>
      <p:ext uri="{BB962C8B-B14F-4D97-AF65-F5344CB8AC3E}">
        <p14:creationId xmlns:p14="http://schemas.microsoft.com/office/powerpoint/2010/main" val="7127425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21</a:t>
            </a:fld>
            <a:endParaRPr lang="pt-BR"/>
          </a:p>
        </p:txBody>
      </p:sp>
    </p:spTree>
    <p:extLst>
      <p:ext uri="{BB962C8B-B14F-4D97-AF65-F5344CB8AC3E}">
        <p14:creationId xmlns:p14="http://schemas.microsoft.com/office/powerpoint/2010/main" val="24105269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22</a:t>
            </a:fld>
            <a:endParaRPr lang="pt-BR"/>
          </a:p>
        </p:txBody>
      </p:sp>
    </p:spTree>
    <p:extLst>
      <p:ext uri="{BB962C8B-B14F-4D97-AF65-F5344CB8AC3E}">
        <p14:creationId xmlns:p14="http://schemas.microsoft.com/office/powerpoint/2010/main" val="16997171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23</a:t>
            </a:fld>
            <a:endParaRPr lang="pt-BR"/>
          </a:p>
        </p:txBody>
      </p:sp>
    </p:spTree>
    <p:extLst>
      <p:ext uri="{BB962C8B-B14F-4D97-AF65-F5344CB8AC3E}">
        <p14:creationId xmlns:p14="http://schemas.microsoft.com/office/powerpoint/2010/main" val="22638119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24</a:t>
            </a:fld>
            <a:endParaRPr lang="pt-BR"/>
          </a:p>
        </p:txBody>
      </p:sp>
    </p:spTree>
    <p:extLst>
      <p:ext uri="{BB962C8B-B14F-4D97-AF65-F5344CB8AC3E}">
        <p14:creationId xmlns:p14="http://schemas.microsoft.com/office/powerpoint/2010/main" val="36111697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25</a:t>
            </a:fld>
            <a:endParaRPr lang="pt-BR"/>
          </a:p>
        </p:txBody>
      </p:sp>
    </p:spTree>
    <p:extLst>
      <p:ext uri="{BB962C8B-B14F-4D97-AF65-F5344CB8AC3E}">
        <p14:creationId xmlns:p14="http://schemas.microsoft.com/office/powerpoint/2010/main" val="23760929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26</a:t>
            </a:fld>
            <a:endParaRPr lang="pt-BR"/>
          </a:p>
        </p:txBody>
      </p:sp>
    </p:spTree>
    <p:extLst>
      <p:ext uri="{BB962C8B-B14F-4D97-AF65-F5344CB8AC3E}">
        <p14:creationId xmlns:p14="http://schemas.microsoft.com/office/powerpoint/2010/main" val="20214845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27</a:t>
            </a:fld>
            <a:endParaRPr lang="pt-BR"/>
          </a:p>
        </p:txBody>
      </p:sp>
    </p:spTree>
    <p:extLst>
      <p:ext uri="{BB962C8B-B14F-4D97-AF65-F5344CB8AC3E}">
        <p14:creationId xmlns:p14="http://schemas.microsoft.com/office/powerpoint/2010/main" val="33259036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28</a:t>
            </a:fld>
            <a:endParaRPr lang="pt-BR"/>
          </a:p>
        </p:txBody>
      </p:sp>
    </p:spTree>
    <p:extLst>
      <p:ext uri="{BB962C8B-B14F-4D97-AF65-F5344CB8AC3E}">
        <p14:creationId xmlns:p14="http://schemas.microsoft.com/office/powerpoint/2010/main" val="13211170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29</a:t>
            </a:fld>
            <a:endParaRPr lang="pt-BR"/>
          </a:p>
        </p:txBody>
      </p:sp>
    </p:spTree>
    <p:extLst>
      <p:ext uri="{BB962C8B-B14F-4D97-AF65-F5344CB8AC3E}">
        <p14:creationId xmlns:p14="http://schemas.microsoft.com/office/powerpoint/2010/main" val="1281439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3</a:t>
            </a:fld>
            <a:endParaRPr lang="pt-BR"/>
          </a:p>
        </p:txBody>
      </p:sp>
    </p:spTree>
    <p:extLst>
      <p:ext uri="{BB962C8B-B14F-4D97-AF65-F5344CB8AC3E}">
        <p14:creationId xmlns:p14="http://schemas.microsoft.com/office/powerpoint/2010/main" val="1299169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4</a:t>
            </a:fld>
            <a:endParaRPr lang="pt-BR"/>
          </a:p>
        </p:txBody>
      </p:sp>
    </p:spTree>
    <p:extLst>
      <p:ext uri="{BB962C8B-B14F-4D97-AF65-F5344CB8AC3E}">
        <p14:creationId xmlns:p14="http://schemas.microsoft.com/office/powerpoint/2010/main" val="1631200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5</a:t>
            </a:fld>
            <a:endParaRPr lang="pt-BR"/>
          </a:p>
        </p:txBody>
      </p:sp>
    </p:spTree>
    <p:extLst>
      <p:ext uri="{BB962C8B-B14F-4D97-AF65-F5344CB8AC3E}">
        <p14:creationId xmlns:p14="http://schemas.microsoft.com/office/powerpoint/2010/main" val="953309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6</a:t>
            </a:fld>
            <a:endParaRPr lang="pt-BR"/>
          </a:p>
        </p:txBody>
      </p:sp>
    </p:spTree>
    <p:extLst>
      <p:ext uri="{BB962C8B-B14F-4D97-AF65-F5344CB8AC3E}">
        <p14:creationId xmlns:p14="http://schemas.microsoft.com/office/powerpoint/2010/main" val="1789581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7</a:t>
            </a:fld>
            <a:endParaRPr lang="pt-BR"/>
          </a:p>
        </p:txBody>
      </p:sp>
    </p:spTree>
    <p:extLst>
      <p:ext uri="{BB962C8B-B14F-4D97-AF65-F5344CB8AC3E}">
        <p14:creationId xmlns:p14="http://schemas.microsoft.com/office/powerpoint/2010/main" val="2238032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8</a:t>
            </a:fld>
            <a:endParaRPr lang="pt-BR"/>
          </a:p>
        </p:txBody>
      </p:sp>
    </p:spTree>
    <p:extLst>
      <p:ext uri="{BB962C8B-B14F-4D97-AF65-F5344CB8AC3E}">
        <p14:creationId xmlns:p14="http://schemas.microsoft.com/office/powerpoint/2010/main" val="1027758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327CD0F5-E93B-4DFE-BEA8-2DE7D0825420}" type="slidenum">
              <a:rPr lang="pt-BR" smtClean="0"/>
              <a:t>9</a:t>
            </a:fld>
            <a:endParaRPr lang="pt-BR"/>
          </a:p>
        </p:txBody>
      </p:sp>
    </p:spTree>
    <p:extLst>
      <p:ext uri="{BB962C8B-B14F-4D97-AF65-F5344CB8AC3E}">
        <p14:creationId xmlns:p14="http://schemas.microsoft.com/office/powerpoint/2010/main" val="528623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DA30B8-3265-43E3-A913-7315DFBA91F0}" type="datetimeFigureOut">
              <a:rPr lang="pt-BR" smtClean="0"/>
              <a:t>28/09/2016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2119793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DA30B8-3265-43E3-A913-7315DFBA91F0}" type="datetimeFigureOut">
              <a:rPr lang="pt-BR" smtClean="0"/>
              <a:t>28/09/2016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1113858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DA30B8-3265-43E3-A913-7315DFBA91F0}" type="datetimeFigureOut">
              <a:rPr lang="pt-BR" smtClean="0"/>
              <a:t>28/09/2016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3819983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DA30B8-3265-43E3-A913-7315DFBA91F0}" type="datetimeFigureOut">
              <a:rPr lang="pt-BR" smtClean="0"/>
              <a:t>28/09/2016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421245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E7DA30B8-3265-43E3-A913-7315DFBA91F0}" type="datetimeFigureOut">
              <a:rPr lang="pt-BR" smtClean="0"/>
              <a:t>28/09/2016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3406331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DA30B8-3265-43E3-A913-7315DFBA91F0}" type="datetimeFigureOut">
              <a:rPr lang="pt-BR" smtClean="0"/>
              <a:t>28/09/2016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83263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DA30B8-3265-43E3-A913-7315DFBA91F0}" type="datetimeFigureOut">
              <a:rPr lang="pt-BR" smtClean="0"/>
              <a:t>28/09/2016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165986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E7DA30B8-3265-43E3-A913-7315DFBA91F0}" type="datetimeFigureOut">
              <a:rPr lang="pt-BR" smtClean="0"/>
              <a:t>28/09/2016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113470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DA30B8-3265-43E3-A913-7315DFBA91F0}" type="datetimeFigureOut">
              <a:rPr lang="pt-BR" smtClean="0"/>
              <a:t>28/09/2016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119948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E7DA30B8-3265-43E3-A913-7315DFBA91F0}" type="datetimeFigureOut">
              <a:rPr lang="pt-BR" smtClean="0"/>
              <a:t>28/09/2016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266965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E7DA30B8-3265-43E3-A913-7315DFBA91F0}" type="datetimeFigureOut">
              <a:rPr lang="pt-BR" smtClean="0"/>
              <a:t>28/09/2016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5286C84-6F73-4469-BC28-22531DF1F189}" type="slidenum">
              <a:rPr lang="pt-BR" smtClean="0"/>
              <a:t>‹nº›</a:t>
            </a:fld>
            <a:endParaRPr lang="pt-BR"/>
          </a:p>
        </p:txBody>
      </p:sp>
    </p:spTree>
    <p:extLst>
      <p:ext uri="{BB962C8B-B14F-4D97-AF65-F5344CB8AC3E}">
        <p14:creationId xmlns:p14="http://schemas.microsoft.com/office/powerpoint/2010/main" val="1804639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A30B8-3265-43E3-A913-7315DFBA91F0}" type="datetimeFigureOut">
              <a:rPr lang="pt-BR" smtClean="0"/>
              <a:t>28/09/2016</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86C84-6F73-4469-BC28-22531DF1F189}" type="slidenum">
              <a:rPr lang="pt-BR" smtClean="0"/>
              <a:t>‹nº›</a:t>
            </a:fld>
            <a:endParaRPr lang="pt-BR"/>
          </a:p>
        </p:txBody>
      </p:sp>
    </p:spTree>
    <p:extLst>
      <p:ext uri="{BB962C8B-B14F-4D97-AF65-F5344CB8AC3E}">
        <p14:creationId xmlns:p14="http://schemas.microsoft.com/office/powerpoint/2010/main" val="292886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 name="Retângulo de cantos arredondados 7"/>
          <p:cNvSpPr/>
          <p:nvPr/>
        </p:nvSpPr>
        <p:spPr>
          <a:xfrm>
            <a:off x="8101959" y="5636503"/>
            <a:ext cx="3004615" cy="945536"/>
          </a:xfrm>
          <a:prstGeom prst="roundRect">
            <a:avLst/>
          </a:prstGeom>
          <a:solidFill>
            <a:schemeClr val="tx2">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solidFill>
                  <a:schemeClr val="bg1"/>
                </a:solidFill>
              </a:rPr>
              <a:t>Palestrante: William Braga</a:t>
            </a:r>
          </a:p>
        </p:txBody>
      </p:sp>
      <p:sp>
        <p:nvSpPr>
          <p:cNvPr id="10" name="Retângulo 9"/>
          <p:cNvSpPr/>
          <p:nvPr/>
        </p:nvSpPr>
        <p:spPr>
          <a:xfrm>
            <a:off x="1470991" y="260648"/>
            <a:ext cx="9144000" cy="936104"/>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1" name="Título 1"/>
          <p:cNvSpPr txBox="1">
            <a:spLocks/>
          </p:cNvSpPr>
          <p:nvPr/>
        </p:nvSpPr>
        <p:spPr>
          <a:xfrm>
            <a:off x="1794519" y="418654"/>
            <a:ext cx="8820472"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600" dirty="0">
                <a:solidFill>
                  <a:schemeClr val="tx2"/>
                </a:solidFill>
                <a:latin typeface="Britannic Bold" pitchFamily="34" charset="0"/>
              </a:rPr>
              <a:t>PROVAS NO PROCESSO PENAL BRASILEIRO</a:t>
            </a:r>
          </a:p>
        </p:txBody>
      </p:sp>
      <p:sp>
        <p:nvSpPr>
          <p:cNvPr id="12" name="AutoShape 4" descr="Resultado de imagem para foto prisão lotada"/>
          <p:cNvSpPr>
            <a:spLocks noChangeAspect="1" noChangeArrowheads="1"/>
          </p:cNvSpPr>
          <p:nvPr/>
        </p:nvSpPr>
        <p:spPr bwMode="auto">
          <a:xfrm>
            <a:off x="1626566"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5526" y="1635728"/>
            <a:ext cx="4495281" cy="3561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6" descr="http://minutonordeste.com.br/public/_IMG/n/noticia_59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366" y="1758462"/>
            <a:ext cx="5200536" cy="3439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3989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120129" y="343039"/>
            <a:ext cx="9144000" cy="7017306"/>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D) </a:t>
            </a:r>
            <a:r>
              <a:rPr lang="pt-BR" sz="2500" u="sng" dirty="0">
                <a:solidFill>
                  <a:schemeClr val="tx2"/>
                </a:solidFill>
                <a:latin typeface="Britannic Bold" pitchFamily="34" charset="0"/>
              </a:rPr>
              <a:t>Ampla defesa:</a:t>
            </a:r>
            <a:r>
              <a:rPr lang="pt-BR" sz="2500" dirty="0">
                <a:solidFill>
                  <a:schemeClr val="tx2"/>
                </a:solidFill>
                <a:latin typeface="Britannic Bold" pitchFamily="34" charset="0"/>
              </a:rPr>
              <a:t> imprescindibilidade de existência da defesa técnica acompanhando a produção da prova, para que haja paridade de armas. Sem isso, a atividade instrutória será nula (art. 261 do CPP). </a:t>
            </a:r>
          </a:p>
          <a:p>
            <a:pPr marL="342900" indent="-342900" algn="just">
              <a:buFontTx/>
              <a:buChar char="-"/>
            </a:pPr>
            <a:r>
              <a:rPr lang="pt-BR" sz="2500" dirty="0">
                <a:solidFill>
                  <a:schemeClr val="tx2"/>
                </a:solidFill>
                <a:latin typeface="Britannic Bold" pitchFamily="34" charset="0"/>
              </a:rPr>
              <a:t>Vale lembrar que o acusado tem o direito de constituir um defensor de sua escolha (art. 8º, II, “d”, da CADH e art. 263 do CPP). </a:t>
            </a:r>
          </a:p>
          <a:p>
            <a:pPr marL="342900" indent="-342900" algn="just">
              <a:buFontTx/>
              <a:buChar char="-"/>
            </a:pPr>
            <a:r>
              <a:rPr lang="pt-BR" sz="2500" dirty="0">
                <a:solidFill>
                  <a:schemeClr val="tx2"/>
                </a:solidFill>
                <a:latin typeface="Britannic Bold" pitchFamily="34" charset="0"/>
              </a:rPr>
              <a:t>Caso não constitua advogado particular, a Defensoria Pública deve atuar. Na esfera criminal, cabe lembrar que, por força da indisponibilidade da defesa técnica, a Defensoria atua independentemente da avaliação econômico-financeira do réu, ressalvando-se a possibilidade de cobrança de honorários, em desfavor dos acusados que não sejam hipossuficientes – art. 4º, da Deliberação nº 89/2008 do CSDP.</a:t>
            </a:r>
          </a:p>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endParaRPr lang="pt-BR" sz="2500" dirty="0">
              <a:solidFill>
                <a:schemeClr val="tx2"/>
              </a:solidFill>
              <a:latin typeface="Britannic Bold" pitchFamily="34" charset="0"/>
            </a:endParaRPr>
          </a:p>
        </p:txBody>
      </p:sp>
    </p:spTree>
    <p:extLst>
      <p:ext uri="{BB962C8B-B14F-4D97-AF65-F5344CB8AC3E}">
        <p14:creationId xmlns:p14="http://schemas.microsoft.com/office/powerpoint/2010/main" val="2421717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tângulo 4"/>
          <p:cNvSpPr/>
          <p:nvPr/>
        </p:nvSpPr>
        <p:spPr>
          <a:xfrm>
            <a:off x="1035722" y="0"/>
            <a:ext cx="9144000" cy="7017306"/>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E) </a:t>
            </a:r>
            <a:r>
              <a:rPr lang="pt-BR" sz="2500" u="sng" dirty="0">
                <a:solidFill>
                  <a:schemeClr val="tx2"/>
                </a:solidFill>
                <a:latin typeface="Britannic Bold" pitchFamily="34" charset="0"/>
              </a:rPr>
              <a:t>Princípio da não autoincriminação</a:t>
            </a:r>
            <a:r>
              <a:rPr lang="pt-BR" sz="2500" dirty="0">
                <a:solidFill>
                  <a:schemeClr val="tx2"/>
                </a:solidFill>
                <a:latin typeface="Britannic Bold" pitchFamily="34" charset="0"/>
              </a:rPr>
              <a:t> </a:t>
            </a:r>
            <a:r>
              <a:rPr lang="pt-BR" sz="2500" i="1" dirty="0">
                <a:solidFill>
                  <a:schemeClr val="tx2"/>
                </a:solidFill>
                <a:latin typeface="Britannic Bold" pitchFamily="34" charset="0"/>
              </a:rPr>
              <a:t>(</a:t>
            </a:r>
            <a:r>
              <a:rPr lang="pt-BR" sz="2500" i="1" dirty="0" err="1">
                <a:solidFill>
                  <a:schemeClr val="tx2"/>
                </a:solidFill>
                <a:latin typeface="Britannic Bold" pitchFamily="34" charset="0"/>
              </a:rPr>
              <a:t>nemo</a:t>
            </a:r>
            <a:r>
              <a:rPr lang="pt-BR" sz="2500" i="1" dirty="0">
                <a:solidFill>
                  <a:schemeClr val="tx2"/>
                </a:solidFill>
                <a:latin typeface="Britannic Bold" pitchFamily="34" charset="0"/>
              </a:rPr>
              <a:t> </a:t>
            </a:r>
            <a:r>
              <a:rPr lang="pt-BR" sz="2500" i="1" dirty="0" err="1">
                <a:solidFill>
                  <a:schemeClr val="tx2"/>
                </a:solidFill>
                <a:latin typeface="Britannic Bold" pitchFamily="34" charset="0"/>
              </a:rPr>
              <a:t>tenetur</a:t>
            </a:r>
            <a:r>
              <a:rPr lang="pt-BR" sz="2500" i="1" dirty="0">
                <a:solidFill>
                  <a:schemeClr val="tx2"/>
                </a:solidFill>
                <a:latin typeface="Britannic Bold" pitchFamily="34" charset="0"/>
              </a:rPr>
              <a:t> se </a:t>
            </a:r>
            <a:r>
              <a:rPr lang="pt-BR" sz="2500" i="1" dirty="0" err="1">
                <a:solidFill>
                  <a:schemeClr val="tx2"/>
                </a:solidFill>
                <a:latin typeface="Britannic Bold" pitchFamily="34" charset="0"/>
              </a:rPr>
              <a:t>detegere</a:t>
            </a:r>
            <a:r>
              <a:rPr lang="pt-BR" sz="2500" dirty="0">
                <a:solidFill>
                  <a:schemeClr val="tx2"/>
                </a:solidFill>
                <a:latin typeface="Britannic Bold" pitchFamily="34" charset="0"/>
              </a:rPr>
              <a:t> – art. 8º, II, “g”, da CADH</a:t>
            </a:r>
          </a:p>
          <a:p>
            <a:pPr marL="342900" indent="-342900" algn="just">
              <a:buFontTx/>
              <a:buChar char="-"/>
            </a:pPr>
            <a:r>
              <a:rPr lang="pt-BR" sz="2500" dirty="0">
                <a:solidFill>
                  <a:schemeClr val="tx2"/>
                </a:solidFill>
                <a:latin typeface="Britannic Bold" pitchFamily="34" charset="0"/>
              </a:rPr>
              <a:t>Decorre do desdobramento da autodefesa (parcela da ampla defesa) em positiva e negativa.</a:t>
            </a:r>
          </a:p>
          <a:p>
            <a:pPr marL="342900" indent="-342900" algn="just">
              <a:buFontTx/>
              <a:buChar char="-"/>
            </a:pPr>
            <a:r>
              <a:rPr lang="pt-BR" sz="2500" dirty="0">
                <a:solidFill>
                  <a:schemeClr val="tx2"/>
                </a:solidFill>
                <a:latin typeface="Britannic Bold" pitchFamily="34" charset="0"/>
              </a:rPr>
              <a:t>Autodefesa positiva compreende a possibilidade de o acusado resistir pessoalmente à pretensão acusatória deduzida em Juízo.</a:t>
            </a:r>
          </a:p>
          <a:p>
            <a:pPr marL="342900" indent="-342900" algn="just">
              <a:buFontTx/>
              <a:buChar char="-"/>
            </a:pPr>
            <a:r>
              <a:rPr lang="pt-BR" sz="2500" dirty="0">
                <a:solidFill>
                  <a:schemeClr val="tx2"/>
                </a:solidFill>
                <a:latin typeface="Britannic Bold" pitchFamily="34" charset="0"/>
              </a:rPr>
              <a:t>Autodefesa negativa compreende a possibilidade o acusado deixar de oferecer tal resistência, quer comparecendo em Juízo e ficando em silêncio (art. 5º, inciso LXIII, da CEFB/88), quer deixando de atender ao chamado judicial.</a:t>
            </a:r>
          </a:p>
          <a:p>
            <a:pPr marL="342900" indent="-342900" algn="just">
              <a:buFontTx/>
              <a:buChar char="-"/>
            </a:pPr>
            <a:r>
              <a:rPr lang="pt-BR" sz="2500" dirty="0">
                <a:solidFill>
                  <a:schemeClr val="tx2"/>
                </a:solidFill>
                <a:latin typeface="Britannic Bold" pitchFamily="34" charset="0"/>
              </a:rPr>
              <a:t>Evidente descompasso entre este princípio e a condução coercitiva (não recepção e inconvencionalidade do art. 260 do CPP).</a:t>
            </a:r>
          </a:p>
          <a:p>
            <a:pPr marL="342900" indent="-342900" algn="just">
              <a:buFontTx/>
              <a:buChar char="-"/>
            </a:pPr>
            <a:r>
              <a:rPr lang="pt-BR" sz="2500" dirty="0">
                <a:solidFill>
                  <a:schemeClr val="tx2"/>
                </a:solidFill>
                <a:latin typeface="Britannic Bold" pitchFamily="34" charset="0"/>
              </a:rPr>
              <a:t>Impossibilidade de decretação da prisão preventiva com base na revelia. </a:t>
            </a:r>
          </a:p>
          <a:p>
            <a:pPr marL="342900" indent="-342900" algn="just">
              <a:buFontTx/>
              <a:buChar char="-"/>
            </a:pPr>
            <a:endParaRPr lang="pt-BR" sz="2500" dirty="0">
              <a:solidFill>
                <a:schemeClr val="tx2"/>
              </a:solidFill>
              <a:latin typeface="Britannic Bold" pitchFamily="34" charset="0"/>
            </a:endParaRPr>
          </a:p>
        </p:txBody>
      </p:sp>
    </p:spTree>
    <p:extLst>
      <p:ext uri="{BB962C8B-B14F-4D97-AF65-F5344CB8AC3E}">
        <p14:creationId xmlns:p14="http://schemas.microsoft.com/office/powerpoint/2010/main" val="3713730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tângulo 4"/>
          <p:cNvSpPr/>
          <p:nvPr/>
        </p:nvSpPr>
        <p:spPr>
          <a:xfrm>
            <a:off x="323557" y="225415"/>
            <a:ext cx="11183815" cy="6632585"/>
          </a:xfrm>
          <a:prstGeom prst="rect">
            <a:avLst/>
          </a:prstGeom>
        </p:spPr>
        <p:txBody>
          <a:bodyPr wrap="square">
            <a:spAutoFit/>
          </a:bodyPr>
          <a:lstStyle/>
          <a:p>
            <a:pPr marL="342900" lvl="0" indent="-342900" algn="just">
              <a:buFontTx/>
              <a:buChar char="-"/>
            </a:pPr>
            <a:endParaRPr lang="pt-BR" sz="2500" dirty="0">
              <a:solidFill>
                <a:srgbClr val="44546A"/>
              </a:solidFill>
              <a:latin typeface="Britannic Bold" pitchFamily="34" charset="0"/>
            </a:endParaRPr>
          </a:p>
          <a:p>
            <a:pPr marL="342900" lvl="0" indent="-342900" algn="just">
              <a:buFontTx/>
              <a:buChar char="-"/>
            </a:pPr>
            <a:r>
              <a:rPr lang="pt-BR" sz="2500" dirty="0">
                <a:solidFill>
                  <a:srgbClr val="44546A"/>
                </a:solidFill>
                <a:latin typeface="Britannic Bold" pitchFamily="34" charset="0"/>
              </a:rPr>
              <a:t>F) </a:t>
            </a:r>
            <a:r>
              <a:rPr lang="pt-BR" sz="2500" u="sng" dirty="0">
                <a:solidFill>
                  <a:srgbClr val="44546A"/>
                </a:solidFill>
                <a:latin typeface="Britannic Bold" pitchFamily="34" charset="0"/>
              </a:rPr>
              <a:t>Princípio da identidade física do juiz</a:t>
            </a:r>
            <a:r>
              <a:rPr lang="pt-BR" sz="2500" dirty="0">
                <a:solidFill>
                  <a:srgbClr val="44546A"/>
                </a:solidFill>
                <a:latin typeface="Britannic Bold" pitchFamily="34" charset="0"/>
              </a:rPr>
              <a:t>: está previsto no artigo 399, parágrafo único, do CPP: </a:t>
            </a:r>
            <a:r>
              <a:rPr lang="pt-BR" sz="2500" i="1" dirty="0">
                <a:solidFill>
                  <a:srgbClr val="44546A"/>
                </a:solidFill>
                <a:latin typeface="Britannic Bold" pitchFamily="34" charset="0"/>
              </a:rPr>
              <a:t>“O juiz que presidiu a instrução deverá proferir a sentença</a:t>
            </a:r>
            <a:r>
              <a:rPr lang="pt-BR" sz="2500" dirty="0">
                <a:solidFill>
                  <a:srgbClr val="44546A"/>
                </a:solidFill>
                <a:latin typeface="Britannic Bold" pitchFamily="34" charset="0"/>
              </a:rPr>
              <a:t>” – pressupõe a aplicação dos princípios da oralidade, concentração e imediatidade.</a:t>
            </a:r>
          </a:p>
          <a:p>
            <a:pPr marL="342900" lvl="0" indent="-342900" algn="just">
              <a:buFontTx/>
              <a:buChar char="-"/>
            </a:pPr>
            <a:r>
              <a:rPr lang="pt-BR" sz="2500" dirty="0">
                <a:solidFill>
                  <a:srgbClr val="44546A"/>
                </a:solidFill>
                <a:latin typeface="Britannic Bold" pitchFamily="34" charset="0"/>
              </a:rPr>
              <a:t>Depois das reformas parciais no CPP, ocorridas em 2008, passou a valer a regra da concentração dos atos processuais, em uma única audiência, substituindo-se as alegações finais (escritas), por debates orais, salvo em casos excepcionais, de elevada complexidade. Com isto, criou-se o ambiente propício para a consagração da identidade física do juiz. </a:t>
            </a:r>
          </a:p>
          <a:p>
            <a:pPr marL="342900" lvl="0" indent="-342900" algn="just">
              <a:buFontTx/>
              <a:buChar char="-"/>
            </a:pPr>
            <a:r>
              <a:rPr lang="pt-BR" sz="2500" dirty="0">
                <a:solidFill>
                  <a:srgbClr val="44546A"/>
                </a:solidFill>
                <a:latin typeface="Britannic Bold" pitchFamily="34" charset="0"/>
              </a:rPr>
              <a:t>Evidentemente, fogem à regra da identidade física os depoimentos colhidos por Carta Precatória ou Rogatória. </a:t>
            </a:r>
          </a:p>
          <a:p>
            <a:pPr marL="342900" lvl="0" indent="-342900" algn="just">
              <a:buFontTx/>
              <a:buChar char="-"/>
            </a:pPr>
            <a:r>
              <a:rPr lang="pt-BR" sz="2500" dirty="0">
                <a:solidFill>
                  <a:srgbClr val="44546A"/>
                </a:solidFill>
                <a:latin typeface="Britannic Bold" pitchFamily="34" charset="0"/>
              </a:rPr>
              <a:t>Dúvidas quanto à cessação da vinculação: o CPC revogado previa que o juiz convocado, licenciado, afastado promovido ou aposentado livrava-se do caso penal – com a não repetição do dispositivo no NCPC, há uma lacuna a ser preenchida pelos aplicadores da lei. </a:t>
            </a:r>
          </a:p>
          <a:p>
            <a:pPr marL="342900" lvl="0" indent="-342900" algn="just">
              <a:buFontTx/>
              <a:buChar char="-"/>
            </a:pPr>
            <a:endParaRPr lang="pt-BR" sz="2500" dirty="0">
              <a:solidFill>
                <a:srgbClr val="44546A"/>
              </a:solidFill>
              <a:latin typeface="Britannic Bold" pitchFamily="34" charset="0"/>
            </a:endParaRPr>
          </a:p>
        </p:txBody>
      </p:sp>
    </p:spTree>
    <p:extLst>
      <p:ext uri="{BB962C8B-B14F-4D97-AF65-F5344CB8AC3E}">
        <p14:creationId xmlns:p14="http://schemas.microsoft.com/office/powerpoint/2010/main" val="2030416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190467" y="300836"/>
            <a:ext cx="9144000" cy="7386638"/>
          </a:xfrm>
          <a:prstGeom prst="rect">
            <a:avLst/>
          </a:prstGeom>
        </p:spPr>
        <p:txBody>
          <a:bodyPr wrap="square">
            <a:spAutoFit/>
          </a:bodyPr>
          <a:lstStyle/>
          <a:p>
            <a:pPr marL="342900" indent="-342900" algn="ctr">
              <a:buFontTx/>
              <a:buChar char="-"/>
            </a:pPr>
            <a:r>
              <a:rPr lang="pt-BR" sz="2500" dirty="0">
                <a:solidFill>
                  <a:schemeClr val="tx2"/>
                </a:solidFill>
                <a:latin typeface="Britannic Bold" pitchFamily="34" charset="0"/>
              </a:rPr>
              <a:t>3) Sistema de Valoração das Provas:</a:t>
            </a:r>
          </a:p>
          <a:p>
            <a:pPr marL="342900" indent="-342900" algn="ctr">
              <a:buFontTx/>
              <a:buChar char="-"/>
            </a:pPr>
            <a:endParaRPr lang="pt-BR" sz="2500" dirty="0">
              <a:solidFill>
                <a:schemeClr val="tx2"/>
              </a:solidFill>
              <a:latin typeface="Britannic Bold" pitchFamily="34" charset="0"/>
            </a:endParaRPr>
          </a:p>
          <a:p>
            <a:pPr marL="342900" indent="-342900" algn="just">
              <a:buFontTx/>
              <a:buChar char="-"/>
            </a:pPr>
            <a:r>
              <a:rPr lang="pt-BR" sz="2200" dirty="0">
                <a:solidFill>
                  <a:schemeClr val="tx2"/>
                </a:solidFill>
                <a:latin typeface="Britannic Bold" pitchFamily="34" charset="0"/>
              </a:rPr>
              <a:t>a) sistema legal (prova tarifada): há hierarquia pré-estabelecida pelo legislador quanto ao valor de cada prova, </a:t>
            </a:r>
            <a:r>
              <a:rPr lang="pt-BR" sz="2200" u="sng" dirty="0">
                <a:solidFill>
                  <a:schemeClr val="tx2"/>
                </a:solidFill>
                <a:latin typeface="Britannic Bold" pitchFamily="34" charset="0"/>
              </a:rPr>
              <a:t>sem análise do caso concreto</a:t>
            </a:r>
            <a:r>
              <a:rPr lang="pt-BR" sz="2200" dirty="0">
                <a:solidFill>
                  <a:schemeClr val="tx2"/>
                </a:solidFill>
                <a:latin typeface="Britannic Bold" pitchFamily="34" charset="0"/>
              </a:rPr>
              <a:t>. Exemplos: confissão era a “rainha” das provas; único testemunho não tinha valor. </a:t>
            </a:r>
          </a:p>
          <a:p>
            <a:pPr marL="342900" indent="-342900" algn="just">
              <a:buFontTx/>
              <a:buChar char="-"/>
            </a:pPr>
            <a:r>
              <a:rPr lang="pt-BR" sz="2200" dirty="0">
                <a:solidFill>
                  <a:schemeClr val="tx2"/>
                </a:solidFill>
                <a:latin typeface="Britannic Bold" pitchFamily="34" charset="0"/>
              </a:rPr>
              <a:t>Resquício deste paradigma probatório na lei processual atual – art. 158 e 155, parágrafo único, do CPP: </a:t>
            </a:r>
            <a:r>
              <a:rPr lang="pt-BR" sz="2200" i="1" dirty="0">
                <a:solidFill>
                  <a:schemeClr val="tx2"/>
                </a:solidFill>
                <a:latin typeface="Britannic Bold" pitchFamily="34" charset="0"/>
              </a:rPr>
              <a:t>“somente quanto ao estado das pessoas serão observadas as restrições estabelecidas na lei civil”. </a:t>
            </a:r>
            <a:endParaRPr lang="pt-BR" sz="2200" dirty="0">
              <a:solidFill>
                <a:schemeClr val="tx2"/>
              </a:solidFill>
              <a:latin typeface="Britannic Bold" pitchFamily="34" charset="0"/>
            </a:endParaRPr>
          </a:p>
          <a:p>
            <a:pPr marL="342900" indent="-342900" algn="just">
              <a:buFontTx/>
              <a:buChar char="-"/>
            </a:pPr>
            <a:r>
              <a:rPr lang="pt-BR" sz="2200" dirty="0">
                <a:solidFill>
                  <a:schemeClr val="tx2"/>
                </a:solidFill>
                <a:latin typeface="Britannic Bold" pitchFamily="34" charset="0"/>
              </a:rPr>
              <a:t>Relativização, contudo, pela jurisprudência:  </a:t>
            </a:r>
            <a:r>
              <a:rPr lang="pt-BR" sz="2200" i="1" dirty="0">
                <a:solidFill>
                  <a:schemeClr val="tx2"/>
                </a:solidFill>
                <a:latin typeface="Britannic Bold" pitchFamily="34" charset="0"/>
              </a:rPr>
              <a:t>“A jurisprudência desta Corte Superior, nos termos do Enunciado n. 74  das Súmulas do Superior Tribunal de Justiça - STJ, posicionou-se no  sentido  de que a comprovação da idade da vítima de corrupção de menores não se restringe à certidão de nascimento, podendo ser feita por outros  documentos  dotados  de  fé  pública,  inclusive  pela identificação  realizada  pela  polícia  civil,  como se verifica na hipótese  dos  autos (</a:t>
            </a:r>
            <a:r>
              <a:rPr lang="pt-BR" sz="2200" i="1" dirty="0" err="1">
                <a:solidFill>
                  <a:schemeClr val="tx2"/>
                </a:solidFill>
                <a:latin typeface="Britannic Bold" pitchFamily="34" charset="0"/>
              </a:rPr>
              <a:t>AgRg</a:t>
            </a:r>
            <a:r>
              <a:rPr lang="pt-BR" sz="2200" i="1" dirty="0">
                <a:solidFill>
                  <a:schemeClr val="tx2"/>
                </a:solidFill>
                <a:latin typeface="Britannic Bold" pitchFamily="34" charset="0"/>
              </a:rPr>
              <a:t> no </a:t>
            </a:r>
            <a:r>
              <a:rPr lang="pt-BR" sz="2200" i="1" dirty="0" err="1">
                <a:solidFill>
                  <a:schemeClr val="tx2"/>
                </a:solidFill>
                <a:latin typeface="Britannic Bold" pitchFamily="34" charset="0"/>
              </a:rPr>
              <a:t>REsp</a:t>
            </a:r>
            <a:r>
              <a:rPr lang="pt-BR" sz="2200" i="1" dirty="0">
                <a:solidFill>
                  <a:schemeClr val="tx2"/>
                </a:solidFill>
                <a:latin typeface="Britannic Bold" pitchFamily="34" charset="0"/>
              </a:rPr>
              <a:t> n. 1.567.416/DF, Ministro </a:t>
            </a:r>
            <a:r>
              <a:rPr lang="pt-BR" sz="2200" i="1" dirty="0" err="1">
                <a:solidFill>
                  <a:schemeClr val="tx2"/>
                </a:solidFill>
                <a:latin typeface="Britannic Bold" pitchFamily="34" charset="0"/>
              </a:rPr>
              <a:t>Ericson</a:t>
            </a:r>
            <a:r>
              <a:rPr lang="pt-BR" sz="2200" i="1" dirty="0">
                <a:solidFill>
                  <a:schemeClr val="tx2"/>
                </a:solidFill>
                <a:latin typeface="Britannic Bold" pitchFamily="34" charset="0"/>
              </a:rPr>
              <a:t> Maranho   (Desembargador  convocado  do  TJ/SP),  Sexta  Turma,  </a:t>
            </a:r>
            <a:r>
              <a:rPr lang="pt-BR" sz="2200" i="1" dirty="0" err="1">
                <a:solidFill>
                  <a:schemeClr val="tx2"/>
                </a:solidFill>
                <a:latin typeface="Britannic Bold" pitchFamily="34" charset="0"/>
              </a:rPr>
              <a:t>Dje</a:t>
            </a:r>
            <a:r>
              <a:rPr lang="pt-BR" sz="2200" i="1" dirty="0">
                <a:solidFill>
                  <a:schemeClr val="tx2"/>
                </a:solidFill>
                <a:latin typeface="Britannic Bold" pitchFamily="34" charset="0"/>
              </a:rPr>
              <a:t> 16/2/2016).</a:t>
            </a:r>
          </a:p>
          <a:p>
            <a:pPr marL="342900" indent="-342900">
              <a:buFontTx/>
              <a:buChar char="-"/>
            </a:pPr>
            <a:endParaRPr lang="pt-BR" sz="2500" dirty="0">
              <a:solidFill>
                <a:schemeClr val="tx2"/>
              </a:solidFill>
              <a:latin typeface="Britannic Bold" pitchFamily="34" charset="0"/>
            </a:endParaRPr>
          </a:p>
          <a:p>
            <a:pPr marL="342900" indent="-342900" algn="just">
              <a:buFontTx/>
              <a:buChar char="-"/>
            </a:pPr>
            <a:endParaRPr lang="pt-BR" sz="2500" dirty="0">
              <a:solidFill>
                <a:schemeClr val="tx2"/>
              </a:solidFill>
              <a:latin typeface="Britannic Bold" pitchFamily="34" charset="0"/>
            </a:endParaRPr>
          </a:p>
        </p:txBody>
      </p:sp>
    </p:spTree>
    <p:extLst>
      <p:ext uri="{BB962C8B-B14F-4D97-AF65-F5344CB8AC3E}">
        <p14:creationId xmlns:p14="http://schemas.microsoft.com/office/powerpoint/2010/main" val="1109141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6" name="Retângulo 5"/>
          <p:cNvSpPr/>
          <p:nvPr/>
        </p:nvSpPr>
        <p:spPr>
          <a:xfrm>
            <a:off x="661181" y="449722"/>
            <a:ext cx="10677377" cy="6247864"/>
          </a:xfrm>
          <a:prstGeom prst="rect">
            <a:avLst/>
          </a:prstGeom>
        </p:spPr>
        <p:txBody>
          <a:bodyPr wrap="square">
            <a:spAutoFit/>
          </a:bodyPr>
          <a:lstStyle/>
          <a:p>
            <a:pPr marL="342900" lvl="0" indent="-342900" algn="just">
              <a:buFontTx/>
              <a:buChar char="-"/>
            </a:pPr>
            <a:r>
              <a:rPr lang="pt-BR" sz="2500" dirty="0">
                <a:solidFill>
                  <a:srgbClr val="44546A"/>
                </a:solidFill>
                <a:latin typeface="Britannic Bold" pitchFamily="34" charset="0"/>
              </a:rPr>
              <a:t>b) Sistema da íntima convicção: surge, historicamente, como superação do modelo anterior, permitindo que o magistrado decida de acordo com sua livre apreciação dos fatos e provas – é o oposto do sistema legal das provas, conferindo-se ao magistrado amplos poderes para agir, sem precisar fundamentar a decisão – é o sistema usado no Tribunal do Júri. </a:t>
            </a:r>
          </a:p>
          <a:p>
            <a:pPr marL="342900" lvl="0" indent="-342900" algn="just">
              <a:buFontTx/>
              <a:buChar char="-"/>
            </a:pPr>
            <a:r>
              <a:rPr lang="pt-BR" sz="2500" dirty="0">
                <a:solidFill>
                  <a:srgbClr val="44546A"/>
                </a:solidFill>
                <a:latin typeface="Britannic Bold" pitchFamily="34" charset="0"/>
              </a:rPr>
              <a:t>c) Sistema do livre convencimento motivado – surge como modelo intermediário aos anteriores: não existem limites ou regras abstratas de hierarquia das provas, tampouco se permitindo a formação de convicção sem qualquer critério e sem motivação. É, portanto, um sistema de discricionariedade regrada, em que a liberdade do magistrado, na formação de seu convencimento e na valoração das provas, tem de guardar obediência ao sistema jurídico penal e processual penal e deve ser devidamente justificada perante a sociedade, por meio da motivação. Está prevista expressamente no art. 155 do CPP, como regra geral.   </a:t>
            </a:r>
          </a:p>
        </p:txBody>
      </p:sp>
    </p:spTree>
    <p:extLst>
      <p:ext uri="{BB962C8B-B14F-4D97-AF65-F5344CB8AC3E}">
        <p14:creationId xmlns:p14="http://schemas.microsoft.com/office/powerpoint/2010/main" val="1008988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514024" y="132379"/>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4– Classificação das provas</a:t>
            </a:r>
            <a:endParaRPr lang="pt-BR" dirty="0"/>
          </a:p>
        </p:txBody>
      </p:sp>
      <p:sp>
        <p:nvSpPr>
          <p:cNvPr id="6" name="Retângulo 5"/>
          <p:cNvSpPr/>
          <p:nvPr/>
        </p:nvSpPr>
        <p:spPr>
          <a:xfrm>
            <a:off x="1190468" y="1285574"/>
            <a:ext cx="9144000" cy="6663363"/>
          </a:xfrm>
          <a:prstGeom prst="rect">
            <a:avLst/>
          </a:prstGeom>
        </p:spPr>
        <p:txBody>
          <a:bodyPr wrap="square">
            <a:spAutoFit/>
          </a:bodyPr>
          <a:lstStyle/>
          <a:p>
            <a:pPr marL="342900" lvl="0" indent="-342900" algn="just">
              <a:buFontTx/>
              <a:buChar char="-"/>
            </a:pPr>
            <a:r>
              <a:rPr lang="pt-BR" sz="2200" dirty="0">
                <a:solidFill>
                  <a:srgbClr val="44546A"/>
                </a:solidFill>
                <a:latin typeface="Britannic Bold" pitchFamily="34" charset="0"/>
              </a:rPr>
              <a:t>A) </a:t>
            </a:r>
            <a:r>
              <a:rPr lang="pt-BR" sz="2200" u="sng" dirty="0">
                <a:solidFill>
                  <a:srgbClr val="44546A"/>
                </a:solidFill>
                <a:latin typeface="Britannic Bold" pitchFamily="34" charset="0"/>
              </a:rPr>
              <a:t>Quanto à previsão legal</a:t>
            </a:r>
            <a:r>
              <a:rPr lang="pt-BR" sz="2200" dirty="0">
                <a:solidFill>
                  <a:srgbClr val="44546A"/>
                </a:solidFill>
                <a:latin typeface="Britannic Bold" pitchFamily="34" charset="0"/>
              </a:rPr>
              <a:t>: podem ser provas nominadas (têm previsão legal – exemplos: prova testemunhal, documental, reconhecimento, etc.) ou inominadas (não têm previsão legal – exemplos: gravações de áudio e vídeo). </a:t>
            </a:r>
          </a:p>
          <a:p>
            <a:pPr marL="342900" lvl="0" indent="-342900" algn="just">
              <a:buFontTx/>
              <a:buChar char="-"/>
            </a:pPr>
            <a:r>
              <a:rPr lang="pt-BR" sz="2200" dirty="0">
                <a:solidFill>
                  <a:srgbClr val="44546A"/>
                </a:solidFill>
                <a:latin typeface="Britannic Bold" pitchFamily="34" charset="0"/>
              </a:rPr>
              <a:t>Admitem-se, excepcionalmente, as provas inominadas, desde que respeitem o sistema de garantias trazido pela CRFB/88. Ou seja: não se pode usar uma prova inominada para “burlar” o devido processo legal. Tal ocorreria, por exemplo, na hipótese de o juiz usar o reconhecimento fotográfico feito na delegacia, para condenar o réu, diante da ausência da vítima em Pretório, para confirmar o reconhecimento.</a:t>
            </a:r>
          </a:p>
          <a:p>
            <a:pPr marL="342900" indent="-342900" algn="just">
              <a:buFontTx/>
              <a:buChar char="-"/>
            </a:pPr>
            <a:r>
              <a:rPr lang="pt-BR" sz="2200" dirty="0">
                <a:solidFill>
                  <a:srgbClr val="44546A"/>
                </a:solidFill>
                <a:latin typeface="Britannic Bold" pitchFamily="34" charset="0"/>
              </a:rPr>
              <a:t>B) </a:t>
            </a:r>
            <a:r>
              <a:rPr lang="pt-BR" sz="2200" u="sng" dirty="0">
                <a:solidFill>
                  <a:srgbClr val="44546A"/>
                </a:solidFill>
                <a:latin typeface="Britannic Bold" pitchFamily="34" charset="0"/>
              </a:rPr>
              <a:t>Quanto à fonte da prova</a:t>
            </a:r>
            <a:r>
              <a:rPr lang="pt-BR" sz="2200" dirty="0">
                <a:solidFill>
                  <a:srgbClr val="44546A"/>
                </a:solidFill>
                <a:latin typeface="Britannic Bold" pitchFamily="34" charset="0"/>
              </a:rPr>
              <a:t>: podem ser reais (a prova é extraída de coisa ou objeto que possua vestígios de um crime – exemplo: camisa ensanguentada) ou pessoais (a prova tem procedência em uma declaração fornecida diretamente por uma pessoa – exemplo: o testemunho).</a:t>
            </a:r>
          </a:p>
          <a:p>
            <a:pPr marL="342900" lvl="0" indent="-342900" algn="just">
              <a:buFontTx/>
              <a:buChar char="-"/>
            </a:pPr>
            <a:endParaRPr lang="pt-BR" sz="2500" dirty="0">
              <a:solidFill>
                <a:srgbClr val="44546A"/>
              </a:solidFill>
              <a:latin typeface="Britannic Bold" pitchFamily="34" charset="0"/>
            </a:endParaRPr>
          </a:p>
          <a:p>
            <a:pPr marL="342900" lvl="0" indent="-342900" algn="just">
              <a:buFontTx/>
              <a:buChar char="-"/>
            </a:pPr>
            <a:endParaRPr lang="pt-BR" sz="2500" dirty="0">
              <a:solidFill>
                <a:srgbClr val="44546A"/>
              </a:solidFill>
              <a:latin typeface="Britannic Bold" pitchFamily="34" charset="0"/>
            </a:endParaRPr>
          </a:p>
          <a:p>
            <a:pPr marL="342900" lvl="0" indent="-342900" algn="just">
              <a:buFontTx/>
              <a:buChar char="-"/>
            </a:pPr>
            <a:endParaRPr lang="pt-BR" sz="2500" dirty="0">
              <a:solidFill>
                <a:srgbClr val="44546A"/>
              </a:solidFill>
              <a:latin typeface="Britannic Bold" pitchFamily="34" charset="0"/>
            </a:endParaRPr>
          </a:p>
        </p:txBody>
      </p:sp>
    </p:spTree>
    <p:extLst>
      <p:ext uri="{BB962C8B-B14F-4D97-AF65-F5344CB8AC3E}">
        <p14:creationId xmlns:p14="http://schemas.microsoft.com/office/powerpoint/2010/main" val="2874226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tângulo 4"/>
          <p:cNvSpPr/>
          <p:nvPr/>
        </p:nvSpPr>
        <p:spPr>
          <a:xfrm>
            <a:off x="1514024" y="132379"/>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5– Procedimento probatório</a:t>
            </a:r>
            <a:endParaRPr lang="pt-BR" dirty="0"/>
          </a:p>
        </p:txBody>
      </p:sp>
      <p:sp>
        <p:nvSpPr>
          <p:cNvPr id="6" name="Retângulo 5"/>
          <p:cNvSpPr/>
          <p:nvPr/>
        </p:nvSpPr>
        <p:spPr>
          <a:xfrm>
            <a:off x="1378634" y="1447195"/>
            <a:ext cx="9279390" cy="5093702"/>
          </a:xfrm>
          <a:prstGeom prst="rect">
            <a:avLst/>
          </a:prstGeom>
        </p:spPr>
        <p:txBody>
          <a:bodyPr wrap="square">
            <a:spAutoFit/>
          </a:bodyPr>
          <a:lstStyle/>
          <a:p>
            <a:pPr lvl="0" algn="just"/>
            <a:r>
              <a:rPr lang="pt-BR" sz="2500" dirty="0">
                <a:solidFill>
                  <a:srgbClr val="44546A"/>
                </a:solidFill>
                <a:latin typeface="Britannic Bold" pitchFamily="34" charset="0"/>
              </a:rPr>
              <a:t>Pode-se dividir o procedimento probatório em quatro fases:</a:t>
            </a:r>
          </a:p>
          <a:p>
            <a:pPr lvl="0" algn="just"/>
            <a:r>
              <a:rPr lang="pt-BR" sz="2500" dirty="0">
                <a:solidFill>
                  <a:srgbClr val="44546A"/>
                </a:solidFill>
                <a:latin typeface="Britannic Bold" pitchFamily="34" charset="0"/>
              </a:rPr>
              <a:t>1) Proposição: momento em que se indicam as provas a serem produzidas (MP – inicial; defesa – resposta). Exceções: </a:t>
            </a:r>
          </a:p>
          <a:p>
            <a:pPr marL="457200" lvl="0" indent="-457200" algn="just">
              <a:buAutoNum type="alphaLcParenR"/>
            </a:pPr>
            <a:r>
              <a:rPr lang="pt-BR" sz="2500" dirty="0">
                <a:solidFill>
                  <a:srgbClr val="44546A"/>
                </a:solidFill>
                <a:latin typeface="Britannic Bold" pitchFamily="34" charset="0"/>
              </a:rPr>
              <a:t>Substituição de testemunha que falecer, que, por enfermidade, não estiver em condições de depor, que, tendo mudado de residência ou de local de trabalho, não for encontrada (art. 451 do NCPC);</a:t>
            </a:r>
          </a:p>
          <a:p>
            <a:pPr marL="457200" lvl="0" indent="-457200" algn="just">
              <a:buAutoNum type="alphaLcParenR"/>
            </a:pPr>
            <a:r>
              <a:rPr lang="pt-BR" sz="2500" dirty="0">
                <a:solidFill>
                  <a:srgbClr val="44546A"/>
                </a:solidFill>
                <a:latin typeface="Britannic Bold" pitchFamily="34" charset="0"/>
              </a:rPr>
              <a:t>Testemunha referida (art. 209, § 1º, do CPP);</a:t>
            </a:r>
          </a:p>
          <a:p>
            <a:pPr lvl="0" algn="just"/>
            <a:r>
              <a:rPr lang="pt-BR" sz="2500" dirty="0">
                <a:solidFill>
                  <a:srgbClr val="44546A"/>
                </a:solidFill>
                <a:latin typeface="Britannic Bold" pitchFamily="34" charset="0"/>
              </a:rPr>
              <a:t>No caso de assistidos da Defensoria Pública, costuma-se requerer ao juízo a substituição das testemunhas por outras, vez que não há contato prévio entre defensor e acusado, antes da audiência concentrada. Tal requerimento costuma ser acolhido, prestigiando-se a ampla defesa.</a:t>
            </a:r>
          </a:p>
        </p:txBody>
      </p:sp>
    </p:spTree>
    <p:extLst>
      <p:ext uri="{BB962C8B-B14F-4D97-AF65-F5344CB8AC3E}">
        <p14:creationId xmlns:p14="http://schemas.microsoft.com/office/powerpoint/2010/main" val="2054037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787790" y="463458"/>
            <a:ext cx="10860259" cy="6247864"/>
          </a:xfrm>
          <a:prstGeom prst="rect">
            <a:avLst/>
          </a:prstGeom>
        </p:spPr>
        <p:txBody>
          <a:bodyPr wrap="square">
            <a:spAutoFit/>
          </a:bodyPr>
          <a:lstStyle/>
          <a:p>
            <a:pPr lvl="0" algn="just"/>
            <a:r>
              <a:rPr lang="pt-BR" sz="2500" dirty="0">
                <a:solidFill>
                  <a:srgbClr val="44546A"/>
                </a:solidFill>
                <a:latin typeface="Britannic Bold" pitchFamily="34" charset="0"/>
              </a:rPr>
              <a:t>b) Admissão: momento em que o juiz defere a produção da prova, entendendo ser necessária ao deslinde do feito. Cabe lembrar que o juiz pode indeferir a produção da prova que entende irrelevante, impertinente ou protelatória (art. 400, § 1º, do CPP). </a:t>
            </a:r>
          </a:p>
          <a:p>
            <a:pPr lvl="0" algn="just"/>
            <a:r>
              <a:rPr lang="pt-BR" sz="2500" dirty="0">
                <a:solidFill>
                  <a:srgbClr val="44546A"/>
                </a:solidFill>
                <a:latin typeface="Britannic Bold" pitchFamily="34" charset="0"/>
              </a:rPr>
              <a:t>Além desta regra geral, cumpre lembrar que, especificamente no que se refere à carta rogatória, o CPP exige a demonstração, pela parte, da imprescindibilidade, para que seja admitia a sua produção. </a:t>
            </a:r>
          </a:p>
          <a:p>
            <a:pPr lvl="0" algn="just"/>
            <a:r>
              <a:rPr lang="pt-BR" sz="2500" dirty="0">
                <a:solidFill>
                  <a:srgbClr val="44546A"/>
                </a:solidFill>
                <a:latin typeface="Britannic Bold" pitchFamily="34" charset="0"/>
              </a:rPr>
              <a:t>c) Produção: momento em que a prova passa a integrar os autos do processo. Via de regra, tal ocorre na fase instrutória, respeitando-se a garantia do contraditório (em casos excepcionais, para que não resta inviabilizada a produção, colhe-se a prova sem a participação do réu, ficando o contraditório diferido).</a:t>
            </a:r>
          </a:p>
          <a:p>
            <a:pPr lvl="0" algn="just"/>
            <a:r>
              <a:rPr lang="pt-BR" sz="2500" dirty="0">
                <a:solidFill>
                  <a:srgbClr val="44546A"/>
                </a:solidFill>
                <a:latin typeface="Britannic Bold" pitchFamily="34" charset="0"/>
              </a:rPr>
              <a:t>d) Apreciação: momento em que as partes poderão se manifestar sobre as provas e em que o juiz irá apreciá-las, segundo o sistema do livre convencimento motivado.</a:t>
            </a:r>
          </a:p>
          <a:p>
            <a:pPr lvl="0" algn="just"/>
            <a:endParaRPr lang="pt-BR" sz="2500" dirty="0">
              <a:solidFill>
                <a:srgbClr val="44546A"/>
              </a:solidFill>
              <a:latin typeface="Britannic Bold" pitchFamily="34" charset="0"/>
            </a:endParaRPr>
          </a:p>
        </p:txBody>
      </p:sp>
    </p:spTree>
    <p:extLst>
      <p:ext uri="{BB962C8B-B14F-4D97-AF65-F5344CB8AC3E}">
        <p14:creationId xmlns:p14="http://schemas.microsoft.com/office/powerpoint/2010/main" val="7798726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514024" y="1617009"/>
            <a:ext cx="9143999" cy="5093702"/>
          </a:xfrm>
          <a:prstGeom prst="rect">
            <a:avLst/>
          </a:prstGeom>
        </p:spPr>
        <p:txBody>
          <a:bodyPr wrap="square">
            <a:spAutoFit/>
          </a:bodyPr>
          <a:lstStyle/>
          <a:p>
            <a:pPr marL="342900" lvl="0" indent="-342900" algn="just">
              <a:buFontTx/>
              <a:buChar char="-"/>
            </a:pPr>
            <a:r>
              <a:rPr lang="pt-BR" sz="2500" dirty="0">
                <a:solidFill>
                  <a:srgbClr val="44546A"/>
                </a:solidFill>
                <a:latin typeface="Britannic Bold" pitchFamily="34" charset="0"/>
              </a:rPr>
              <a:t>Prova emprestada: prova obtida a partir de outra, originariamente produzida em processo diverso.</a:t>
            </a:r>
          </a:p>
          <a:p>
            <a:pPr marL="342900" lvl="0" indent="-342900" algn="just">
              <a:buFontTx/>
              <a:buChar char="-"/>
            </a:pPr>
            <a:r>
              <a:rPr lang="pt-BR" sz="2500" u="sng" dirty="0">
                <a:solidFill>
                  <a:srgbClr val="44546A"/>
                </a:solidFill>
                <a:latin typeface="Britannic Bold" pitchFamily="34" charset="0"/>
              </a:rPr>
              <a:t>Posição tradicional da doutrina</a:t>
            </a:r>
            <a:r>
              <a:rPr lang="pt-BR" sz="2500" dirty="0">
                <a:solidFill>
                  <a:srgbClr val="44546A"/>
                </a:solidFill>
                <a:latin typeface="Britannic Bold" pitchFamily="34" charset="0"/>
              </a:rPr>
              <a:t>: admitia-se a prova emprestada se aquele contra quem for utilizada tiver participado no processo em que foi produzida – respeito aos princípios do contraditório e da ampla defesa (Ada Pellegrini)</a:t>
            </a:r>
          </a:p>
          <a:p>
            <a:pPr marL="342900" lvl="0" indent="-342900" algn="just">
              <a:buFontTx/>
              <a:buChar char="-"/>
            </a:pPr>
            <a:r>
              <a:rPr lang="pt-BR" sz="2500" u="sng" dirty="0">
                <a:solidFill>
                  <a:srgbClr val="44546A"/>
                </a:solidFill>
                <a:latin typeface="Britannic Bold" pitchFamily="34" charset="0"/>
              </a:rPr>
              <a:t>Posição atual da jurisprudência</a:t>
            </a:r>
            <a:r>
              <a:rPr lang="pt-BR" sz="2500" dirty="0">
                <a:solidFill>
                  <a:srgbClr val="44546A"/>
                </a:solidFill>
                <a:latin typeface="Britannic Bold" pitchFamily="34" charset="0"/>
              </a:rPr>
              <a:t>: pode-se utilizar a prova emprestada, mesmo que não haja identidade entre as partes do processo em que fora colhida e do processo em que será usada – esvaziamento do núcleo essencial da garantia do contraditório</a:t>
            </a:r>
          </a:p>
          <a:p>
            <a:pPr marL="342900" lvl="0" indent="-342900" algn="just">
              <a:buFontTx/>
              <a:buChar char="-"/>
            </a:pPr>
            <a:endParaRPr lang="pt-BR" sz="2500" dirty="0">
              <a:solidFill>
                <a:srgbClr val="44546A"/>
              </a:solidFill>
              <a:latin typeface="Britannic Bold" pitchFamily="34" charset="0"/>
            </a:endParaRPr>
          </a:p>
        </p:txBody>
      </p:sp>
      <p:sp>
        <p:nvSpPr>
          <p:cNvPr id="5" name="Retângulo 4"/>
          <p:cNvSpPr/>
          <p:nvPr/>
        </p:nvSpPr>
        <p:spPr>
          <a:xfrm>
            <a:off x="1514024" y="132379"/>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6– Prova emprestada</a:t>
            </a:r>
            <a:endParaRPr lang="pt-BR" dirty="0"/>
          </a:p>
        </p:txBody>
      </p:sp>
    </p:spTree>
    <p:extLst>
      <p:ext uri="{BB962C8B-B14F-4D97-AF65-F5344CB8AC3E}">
        <p14:creationId xmlns:p14="http://schemas.microsoft.com/office/powerpoint/2010/main" val="1051464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021680" y="852532"/>
            <a:ext cx="10124660" cy="5478423"/>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Decisão recente do STJ indicando o alargamento da aceitação da prova emprestada:</a:t>
            </a:r>
          </a:p>
          <a:p>
            <a:pPr lvl="0" algn="just"/>
            <a:endParaRPr lang="pt-BR" sz="2500" dirty="0">
              <a:solidFill>
                <a:schemeClr val="tx2">
                  <a:lumMod val="75000"/>
                </a:schemeClr>
              </a:solidFill>
              <a:latin typeface="Britannic Bold" panose="020B0903060703020204" pitchFamily="34" charset="0"/>
            </a:endParaRPr>
          </a:p>
          <a:p>
            <a:pPr lvl="0" algn="just"/>
            <a:r>
              <a:rPr lang="pt-BR" sz="2500" dirty="0">
                <a:solidFill>
                  <a:schemeClr val="tx2">
                    <a:lumMod val="75000"/>
                  </a:schemeClr>
                </a:solidFill>
                <a:latin typeface="Britannic Bold" panose="020B0903060703020204" pitchFamily="34" charset="0"/>
              </a:rPr>
              <a:t>“</a:t>
            </a:r>
            <a:r>
              <a:rPr lang="pt-BR" sz="2500" i="1" dirty="0">
                <a:solidFill>
                  <a:schemeClr val="tx2">
                    <a:lumMod val="75000"/>
                  </a:schemeClr>
                </a:solidFill>
                <a:latin typeface="Britannic Bold" panose="020B0903060703020204" pitchFamily="34" charset="0"/>
              </a:rPr>
              <a:t>Com efeito, esta Corte Superior manifesta entendimento no sentido de que "a prova emprestada não pode se restringir a processos em que figurem  partes idênticas, sob pena de se reduzir excessivamente sua aplicabilidade, sem justificativa razoável para tanto. Independentemente de haver identidade de partes, o contraditório é o requisito  primordial  para o aproveitamento da prova emprestada, de maneira  que,  assegurado  às  partes o contraditório sobre a prova, isto  é,  o  direito  de  se  insurgir contra a prova e de refutá-la adequadamente,  afigura-se  válido  o empréstimo" (</a:t>
            </a:r>
            <a:r>
              <a:rPr lang="pt-BR" sz="2500" i="1" dirty="0" err="1">
                <a:solidFill>
                  <a:schemeClr val="tx2">
                    <a:lumMod val="75000"/>
                  </a:schemeClr>
                </a:solidFill>
                <a:latin typeface="Britannic Bold" panose="020B0903060703020204" pitchFamily="34" charset="0"/>
              </a:rPr>
              <a:t>EREsp</a:t>
            </a:r>
            <a:r>
              <a:rPr lang="pt-BR" sz="2500" i="1" dirty="0">
                <a:solidFill>
                  <a:schemeClr val="tx2">
                    <a:lumMod val="75000"/>
                  </a:schemeClr>
                </a:solidFill>
                <a:latin typeface="Britannic Bold" panose="020B0903060703020204" pitchFamily="34" charset="0"/>
              </a:rPr>
              <a:t> 617.428/SP, Rel. Ministra NANCY ANDRIGHI, CORTE ESPECIAL, julgado em 04/06/2014, </a:t>
            </a:r>
            <a:r>
              <a:rPr lang="pt-BR" sz="2500" i="1" dirty="0" err="1">
                <a:solidFill>
                  <a:schemeClr val="tx2">
                    <a:lumMod val="75000"/>
                  </a:schemeClr>
                </a:solidFill>
                <a:latin typeface="Britannic Bold" panose="020B0903060703020204" pitchFamily="34" charset="0"/>
              </a:rPr>
              <a:t>DJe</a:t>
            </a:r>
            <a:r>
              <a:rPr lang="pt-BR" sz="2500" i="1" dirty="0">
                <a:solidFill>
                  <a:schemeClr val="tx2">
                    <a:lumMod val="75000"/>
                  </a:schemeClr>
                </a:solidFill>
                <a:latin typeface="Britannic Bold" panose="020B0903060703020204" pitchFamily="34" charset="0"/>
              </a:rPr>
              <a:t> 17/06/2014).</a:t>
            </a:r>
          </a:p>
        </p:txBody>
      </p:sp>
    </p:spTree>
    <p:extLst>
      <p:ext uri="{BB962C8B-B14F-4D97-AF65-F5344CB8AC3E}">
        <p14:creationId xmlns:p14="http://schemas.microsoft.com/office/powerpoint/2010/main" val="3915526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tângulo 4"/>
          <p:cNvSpPr/>
          <p:nvPr/>
        </p:nvSpPr>
        <p:spPr>
          <a:xfrm>
            <a:off x="1470991" y="260648"/>
            <a:ext cx="9144000" cy="936104"/>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Título 1"/>
          <p:cNvSpPr txBox="1">
            <a:spLocks/>
          </p:cNvSpPr>
          <p:nvPr/>
        </p:nvSpPr>
        <p:spPr>
          <a:xfrm>
            <a:off x="1794519" y="418654"/>
            <a:ext cx="8820472"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600" dirty="0">
                <a:solidFill>
                  <a:schemeClr val="tx2"/>
                </a:solidFill>
                <a:latin typeface="Britannic Bold" pitchFamily="34" charset="0"/>
              </a:rPr>
              <a:t>1 - Conceito e função da prova</a:t>
            </a:r>
          </a:p>
        </p:txBody>
      </p:sp>
      <p:sp>
        <p:nvSpPr>
          <p:cNvPr id="7" name="AutoShape 4" descr="Resultado de imagem para foto prisão lotada"/>
          <p:cNvSpPr>
            <a:spLocks noChangeAspect="1" noChangeArrowheads="1"/>
          </p:cNvSpPr>
          <p:nvPr/>
        </p:nvSpPr>
        <p:spPr bwMode="auto">
          <a:xfrm>
            <a:off x="1626566"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0" name="CaixaDeTexto 9"/>
          <p:cNvSpPr txBox="1"/>
          <p:nvPr/>
        </p:nvSpPr>
        <p:spPr>
          <a:xfrm>
            <a:off x="1470991" y="1354758"/>
            <a:ext cx="8988425" cy="5478423"/>
          </a:xfrm>
          <a:prstGeom prst="rect">
            <a:avLst/>
          </a:prstGeom>
          <a:noFill/>
        </p:spPr>
        <p:txBody>
          <a:bodyPr wrap="square" rtlCol="0">
            <a:spAutoFit/>
          </a:bodyPr>
          <a:lstStyle/>
          <a:p>
            <a:pPr marL="285750" indent="-285750" algn="just">
              <a:buFontTx/>
              <a:buChar char="-"/>
            </a:pPr>
            <a:r>
              <a:rPr lang="pt-BR" sz="2500" dirty="0">
                <a:solidFill>
                  <a:schemeClr val="tx2"/>
                </a:solidFill>
                <a:latin typeface="Britannic Bold" pitchFamily="34" charset="0"/>
              </a:rPr>
              <a:t>Processo Penal: instrumento de que se vale o Estado para viabilizar o exercício do </a:t>
            </a:r>
            <a:r>
              <a:rPr lang="pt-BR" sz="2500" i="1" dirty="0" err="1">
                <a:solidFill>
                  <a:schemeClr val="tx2"/>
                </a:solidFill>
                <a:latin typeface="Britannic Bold" pitchFamily="34" charset="0"/>
              </a:rPr>
              <a:t>ius</a:t>
            </a:r>
            <a:r>
              <a:rPr lang="pt-BR" sz="2500" i="1" dirty="0">
                <a:solidFill>
                  <a:schemeClr val="tx2"/>
                </a:solidFill>
                <a:latin typeface="Britannic Bold" pitchFamily="34" charset="0"/>
              </a:rPr>
              <a:t> puniendi</a:t>
            </a:r>
            <a:r>
              <a:rPr lang="pt-BR" sz="2500" dirty="0">
                <a:solidFill>
                  <a:schemeClr val="tx2"/>
                </a:solidFill>
                <a:latin typeface="Britannic Bold" pitchFamily="34" charset="0"/>
              </a:rPr>
              <a:t>, no caso de cometimento de infração penal. O processo destina-se, portanto, à atividade de “reconstrução aproximativa de um determinado fato histórico” (Auri), afirmado na inicial acusatória ou na peça defensiva. </a:t>
            </a:r>
            <a:endParaRPr lang="pt-BR" sz="2500" dirty="0"/>
          </a:p>
          <a:p>
            <a:pPr marL="285750" indent="-285750" algn="just">
              <a:buFontTx/>
              <a:buChar char="-"/>
            </a:pPr>
            <a:r>
              <a:rPr lang="pt-BR" sz="2500" dirty="0">
                <a:solidFill>
                  <a:schemeClr val="tx2"/>
                </a:solidFill>
                <a:latin typeface="Britannic Bold" pitchFamily="34" charset="0"/>
              </a:rPr>
              <a:t>Esta reconstrução histórica aproximada de um fato é feita, no processo, por meio das provas que são produzidas, na fase de instrução. </a:t>
            </a:r>
          </a:p>
          <a:p>
            <a:pPr marL="285750" indent="-285750" algn="just">
              <a:buFontTx/>
              <a:buChar char="-"/>
            </a:pPr>
            <a:r>
              <a:rPr lang="pt-BR" sz="2500" dirty="0">
                <a:solidFill>
                  <a:schemeClr val="tx2"/>
                </a:solidFill>
                <a:latin typeface="Britannic Bold" pitchFamily="34" charset="0"/>
              </a:rPr>
              <a:t>As provas têm, portanto, função eminentemente persuasiva: servem ao convencimento do órgão jurisdicional acerca do alto grau de probabilidade de ocorrência da hipótese acusatória ou defensiva. Não se destinam à busca da “verdade real”. </a:t>
            </a:r>
          </a:p>
        </p:txBody>
      </p:sp>
    </p:spTree>
    <p:extLst>
      <p:ext uri="{BB962C8B-B14F-4D97-AF65-F5344CB8AC3E}">
        <p14:creationId xmlns:p14="http://schemas.microsoft.com/office/powerpoint/2010/main" val="2809929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754743" y="427748"/>
            <a:ext cx="10537371" cy="8171468"/>
          </a:xfrm>
          <a:prstGeom prst="rect">
            <a:avLst/>
          </a:prstGeom>
        </p:spPr>
        <p:txBody>
          <a:bodyPr wrap="square">
            <a:spAutoFit/>
          </a:bodyPr>
          <a:lstStyle/>
          <a:p>
            <a:pPr lvl="0" algn="just"/>
            <a:r>
              <a:rPr lang="pt-BR" sz="2500" u="sng" dirty="0">
                <a:solidFill>
                  <a:schemeClr val="tx2">
                    <a:lumMod val="75000"/>
                  </a:schemeClr>
                </a:solidFill>
                <a:latin typeface="Britannic Bold" panose="020B0903060703020204" pitchFamily="34" charset="0"/>
              </a:rPr>
              <a:t>Princípio da </a:t>
            </a:r>
            <a:r>
              <a:rPr lang="pt-BR" sz="2500" u="sng" dirty="0" err="1">
                <a:solidFill>
                  <a:schemeClr val="tx2">
                    <a:lumMod val="75000"/>
                  </a:schemeClr>
                </a:solidFill>
                <a:latin typeface="Britannic Bold" panose="020B0903060703020204" pitchFamily="34" charset="0"/>
              </a:rPr>
              <a:t>serendipidade</a:t>
            </a:r>
            <a:r>
              <a:rPr lang="pt-BR" sz="2500" dirty="0">
                <a:solidFill>
                  <a:schemeClr val="tx2">
                    <a:lumMod val="75000"/>
                  </a:schemeClr>
                </a:solidFill>
                <a:latin typeface="Britannic Bold" panose="020B0903060703020204" pitchFamily="34" charset="0"/>
              </a:rPr>
              <a:t>: palavra vem do inglês “</a:t>
            </a:r>
            <a:r>
              <a:rPr lang="pt-BR" sz="2500" dirty="0" err="1">
                <a:solidFill>
                  <a:schemeClr val="tx2">
                    <a:lumMod val="75000"/>
                  </a:schemeClr>
                </a:solidFill>
                <a:latin typeface="Britannic Bold" panose="020B0903060703020204" pitchFamily="34" charset="0"/>
              </a:rPr>
              <a:t>serendipity</a:t>
            </a:r>
            <a:r>
              <a:rPr lang="pt-BR" sz="2500" dirty="0">
                <a:solidFill>
                  <a:schemeClr val="tx2">
                    <a:lumMod val="75000"/>
                  </a:schemeClr>
                </a:solidFill>
                <a:latin typeface="Britannic Bold" panose="020B0903060703020204" pitchFamily="34" charset="0"/>
              </a:rPr>
              <a:t>” e significa descobrir coisas por acaso. Este princípio está relacionado, portanto, com a descoberta casual de provas, ao longo de uma investigação, que não se relacionam ao fato apurado. </a:t>
            </a:r>
          </a:p>
          <a:p>
            <a:pPr lvl="0" algn="just"/>
            <a:r>
              <a:rPr lang="pt-BR" sz="2500" dirty="0">
                <a:solidFill>
                  <a:schemeClr val="tx2">
                    <a:lumMod val="75000"/>
                  </a:schemeClr>
                </a:solidFill>
                <a:latin typeface="Britannic Bold" panose="020B0903060703020204" pitchFamily="34" charset="0"/>
              </a:rPr>
              <a:t>Exemplos:</a:t>
            </a:r>
          </a:p>
          <a:p>
            <a:pPr marL="457200" lvl="0" indent="-457200" algn="just">
              <a:buAutoNum type="alphaLcParenR"/>
            </a:pPr>
            <a:r>
              <a:rPr lang="pt-BR" sz="2500" dirty="0">
                <a:solidFill>
                  <a:schemeClr val="tx2">
                    <a:lumMod val="75000"/>
                  </a:schemeClr>
                </a:solidFill>
                <a:latin typeface="Britannic Bold" panose="020B0903060703020204" pitchFamily="34" charset="0"/>
              </a:rPr>
              <a:t>Descoberta de novos crimes e novos suspeitos ao longo de uma interceptação telefônica;</a:t>
            </a:r>
          </a:p>
          <a:p>
            <a:pPr marL="457200" lvl="0" indent="-457200" algn="just">
              <a:buAutoNum type="alphaLcParenR"/>
            </a:pPr>
            <a:r>
              <a:rPr lang="pt-BR" sz="2500" dirty="0">
                <a:solidFill>
                  <a:schemeClr val="tx2">
                    <a:lumMod val="75000"/>
                  </a:schemeClr>
                </a:solidFill>
                <a:latin typeface="Britannic Bold" panose="020B0903060703020204" pitchFamily="34" charset="0"/>
              </a:rPr>
              <a:t>Apreensão de objetos, quando do cumprimento do mandado de busca, que nada se relacionam com o fato investigado (</a:t>
            </a:r>
            <a:r>
              <a:rPr lang="pt-BR" sz="2500" dirty="0" err="1">
                <a:solidFill>
                  <a:schemeClr val="tx2">
                    <a:lumMod val="75000"/>
                  </a:schemeClr>
                </a:solidFill>
                <a:latin typeface="Britannic Bold" panose="020B0903060703020204" pitchFamily="34" charset="0"/>
              </a:rPr>
              <a:t>Pacelli</a:t>
            </a:r>
            <a:r>
              <a:rPr lang="pt-BR" sz="2500" dirty="0">
                <a:solidFill>
                  <a:schemeClr val="tx2">
                    <a:lumMod val="75000"/>
                  </a:schemeClr>
                </a:solidFill>
                <a:latin typeface="Britannic Bold" panose="020B0903060703020204" pitchFamily="34" charset="0"/>
              </a:rPr>
              <a:t>: busca e apreensão de animais silvestres em uma residência, passando os agentes policiais a revirarem, na diligência, gavetas e armários do indicado).  </a:t>
            </a:r>
          </a:p>
          <a:p>
            <a:pPr lvl="0" algn="just"/>
            <a:r>
              <a:rPr lang="pt-BR" sz="2500" dirty="0">
                <a:solidFill>
                  <a:schemeClr val="tx2">
                    <a:lumMod val="75000"/>
                  </a:schemeClr>
                </a:solidFill>
                <a:latin typeface="Britannic Bold" panose="020B0903060703020204" pitchFamily="34" charset="0"/>
              </a:rPr>
              <a:t>Este princípio se contrapõe ao princípio da especialidade da prova, segundo o qual a prova tem, necessariamente de se vincular e ficar adstrita ao fato que se quer apurar. Descoberto novo crime, deve-se iniciar nova investigação e se colherem novas provas.</a:t>
            </a:r>
          </a:p>
          <a:p>
            <a:pPr lvl="0" algn="just"/>
            <a:endParaRPr lang="pt-BR" sz="2500" dirty="0">
              <a:solidFill>
                <a:schemeClr val="tx2">
                  <a:lumMod val="75000"/>
                </a:schemeClr>
              </a:solidFill>
              <a:latin typeface="Britannic Bold" panose="020B0903060703020204" pitchFamily="34" charset="0"/>
            </a:endParaRPr>
          </a:p>
          <a:p>
            <a:pPr lvl="0" algn="just"/>
            <a:endParaRPr lang="pt-BR" sz="2500" dirty="0">
              <a:solidFill>
                <a:schemeClr val="tx2">
                  <a:lumMod val="75000"/>
                </a:schemeClr>
              </a:solidFill>
              <a:latin typeface="Britannic Bold" panose="020B0903060703020204" pitchFamily="34" charset="0"/>
            </a:endParaRPr>
          </a:p>
          <a:p>
            <a:pPr lvl="0" algn="just"/>
            <a:endParaRPr lang="pt-BR" sz="2500" b="1" dirty="0">
              <a:solidFill>
                <a:schemeClr val="tx2">
                  <a:lumMod val="75000"/>
                </a:schemeClr>
              </a:solidFill>
              <a:latin typeface="Britannic Bold" panose="020B0903060703020204" pitchFamily="34" charset="0"/>
            </a:endParaRPr>
          </a:p>
          <a:p>
            <a:pPr lvl="0" algn="just"/>
            <a:endParaRPr lang="pt-BR" sz="2500" b="1" dirty="0">
              <a:solidFill>
                <a:schemeClr val="tx2">
                  <a:lumMod val="75000"/>
                </a:schemeClr>
              </a:solidFill>
              <a:latin typeface="Britannic Bold" panose="020B0903060703020204" pitchFamily="34" charset="0"/>
            </a:endParaRPr>
          </a:p>
          <a:p>
            <a:pPr lvl="0" algn="just"/>
            <a:endParaRPr lang="pt-BR" sz="2500"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3965643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667657" y="745930"/>
            <a:ext cx="10566399" cy="5863144"/>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Posição da jurisprudência: </a:t>
            </a:r>
            <a:r>
              <a:rPr lang="pt-BR" sz="2500" b="1" dirty="0">
                <a:solidFill>
                  <a:schemeClr val="tx2">
                    <a:lumMod val="75000"/>
                  </a:schemeClr>
                </a:solidFill>
                <a:latin typeface="Britannic Bold" panose="020B0903060703020204" pitchFamily="34" charset="0"/>
              </a:rPr>
              <a:t>admite a aplicação do princípio da </a:t>
            </a:r>
            <a:r>
              <a:rPr lang="pt-BR" sz="2500" b="1" dirty="0" err="1">
                <a:solidFill>
                  <a:schemeClr val="tx2">
                    <a:lumMod val="75000"/>
                  </a:schemeClr>
                </a:solidFill>
                <a:latin typeface="Britannic Bold" panose="020B0903060703020204" pitchFamily="34" charset="0"/>
              </a:rPr>
              <a:t>serendipidade</a:t>
            </a:r>
            <a:r>
              <a:rPr lang="pt-BR" sz="2500" b="1" dirty="0">
                <a:solidFill>
                  <a:schemeClr val="tx2">
                    <a:lumMod val="75000"/>
                  </a:schemeClr>
                </a:solidFill>
                <a:latin typeface="Britannic Bold" panose="020B0903060703020204" pitchFamily="34" charset="0"/>
              </a:rPr>
              <a:t>: </a:t>
            </a:r>
            <a:r>
              <a:rPr lang="pt-BR" sz="2500" dirty="0"/>
              <a:t>“</a:t>
            </a:r>
            <a:r>
              <a:rPr lang="pt-BR" sz="2500" i="1" dirty="0">
                <a:solidFill>
                  <a:schemeClr val="tx2">
                    <a:lumMod val="75000"/>
                  </a:schemeClr>
                </a:solidFill>
                <a:latin typeface="Britannic Bold" panose="020B0903060703020204" pitchFamily="34" charset="0"/>
              </a:rPr>
              <a:t>Descobertos fortuitamente, durante o monitoramento judicialmente autorizado, novos fatos criminosos, com a consequente identificação de pessoas inicialmente não relacionadas no pedido da medida probatória - tais como o ora paciente -, mas que possuem estreita ligação com o objeto da investigação, é válida a interceptação telefônica como meio de prova. 5. As provas resultantes de uma interceptação judicialmente autorizada não podem ser interpretadas como ilegais ou inconstitucionais simplesmente porque o objeto da interceptação não era o fato posteriormente descoberto, até porque seria impensável, em autêntico </a:t>
            </a:r>
            <a:r>
              <a:rPr lang="pt-BR" sz="2500" i="1" dirty="0" err="1">
                <a:solidFill>
                  <a:schemeClr val="tx2">
                    <a:lumMod val="75000"/>
                  </a:schemeClr>
                </a:solidFill>
                <a:latin typeface="Britannic Bold" panose="020B0903060703020204" pitchFamily="34" charset="0"/>
              </a:rPr>
              <a:t>nonsense</a:t>
            </a:r>
            <a:r>
              <a:rPr lang="pt-BR" sz="2500" i="1" dirty="0">
                <a:solidFill>
                  <a:schemeClr val="tx2">
                    <a:lumMod val="75000"/>
                  </a:schemeClr>
                </a:solidFill>
                <a:latin typeface="Britannic Bold" panose="020B0903060703020204" pitchFamily="34" charset="0"/>
              </a:rPr>
              <a:t> jurídico, entender como nula toda prova obtida ao acaso” </a:t>
            </a:r>
            <a:r>
              <a:rPr lang="pt-BR" sz="2500" dirty="0">
                <a:solidFill>
                  <a:schemeClr val="tx2">
                    <a:lumMod val="75000"/>
                  </a:schemeClr>
                </a:solidFill>
                <a:latin typeface="Britannic Bold" panose="020B0903060703020204" pitchFamily="34" charset="0"/>
              </a:rPr>
              <a:t> </a:t>
            </a:r>
            <a:r>
              <a:rPr lang="pt-BR" sz="2500" i="1" dirty="0">
                <a:solidFill>
                  <a:schemeClr val="tx2">
                    <a:lumMod val="75000"/>
                  </a:schemeClr>
                </a:solidFill>
                <a:latin typeface="Britannic Bold" panose="020B0903060703020204" pitchFamily="34" charset="0"/>
              </a:rPr>
              <a:t>(STJ – Sexta Turma – HC nº 125.636/RJ – rel. Min. </a:t>
            </a:r>
            <a:r>
              <a:rPr lang="pt-BR" sz="2500" i="1" dirty="0" err="1">
                <a:solidFill>
                  <a:schemeClr val="tx2">
                    <a:lumMod val="75000"/>
                  </a:schemeClr>
                </a:solidFill>
                <a:latin typeface="Britannic Bold" panose="020B0903060703020204" pitchFamily="34" charset="0"/>
              </a:rPr>
              <a:t>Rog</a:t>
            </a:r>
            <a:r>
              <a:rPr lang="pt-BR" sz="2500" i="1" dirty="0">
                <a:solidFill>
                  <a:schemeClr val="tx2">
                    <a:lumMod val="75000"/>
                  </a:schemeClr>
                </a:solidFill>
                <a:latin typeface="Britannic Bold" panose="020B0903060703020204" pitchFamily="34" charset="0"/>
              </a:rPr>
              <a:t>. </a:t>
            </a:r>
            <a:r>
              <a:rPr lang="pt-BR" sz="2500" i="1" dirty="0" err="1">
                <a:solidFill>
                  <a:schemeClr val="tx2">
                    <a:lumMod val="75000"/>
                  </a:schemeClr>
                </a:solidFill>
                <a:latin typeface="Britannic Bold" panose="020B0903060703020204" pitchFamily="34" charset="0"/>
              </a:rPr>
              <a:t>Schietti</a:t>
            </a:r>
            <a:r>
              <a:rPr lang="pt-BR" sz="2500" i="1" dirty="0">
                <a:solidFill>
                  <a:schemeClr val="tx2">
                    <a:lumMod val="75000"/>
                  </a:schemeClr>
                </a:solidFill>
                <a:latin typeface="Britannic Bold" panose="020B0903060703020204" pitchFamily="34" charset="0"/>
              </a:rPr>
              <a:t> – j. 02/02/2015) – </a:t>
            </a:r>
            <a:r>
              <a:rPr lang="pt-BR" sz="2500" dirty="0">
                <a:solidFill>
                  <a:schemeClr val="tx2">
                    <a:lumMod val="75000"/>
                  </a:schemeClr>
                </a:solidFill>
                <a:latin typeface="Britannic Bold" panose="020B0903060703020204" pitchFamily="34" charset="0"/>
              </a:rPr>
              <a:t>posição abrangente, sequer limitando a </a:t>
            </a:r>
            <a:r>
              <a:rPr lang="pt-BR" sz="2500" dirty="0" err="1">
                <a:solidFill>
                  <a:schemeClr val="tx2">
                    <a:lumMod val="75000"/>
                  </a:schemeClr>
                </a:solidFill>
                <a:latin typeface="Britannic Bold" panose="020B0903060703020204" pitchFamily="34" charset="0"/>
              </a:rPr>
              <a:t>serendipidade</a:t>
            </a:r>
            <a:r>
              <a:rPr lang="pt-BR" sz="2500" dirty="0">
                <a:solidFill>
                  <a:schemeClr val="tx2">
                    <a:lumMod val="75000"/>
                  </a:schemeClr>
                </a:solidFill>
                <a:latin typeface="Britannic Bold" panose="020B0903060703020204" pitchFamily="34" charset="0"/>
              </a:rPr>
              <a:t> à constatação de conexão/continência.</a:t>
            </a:r>
            <a:endParaRPr lang="pt-BR" sz="2500" i="1" dirty="0">
              <a:solidFill>
                <a:schemeClr val="tx2">
                  <a:lumMod val="75000"/>
                </a:schemeClr>
              </a:solidFill>
              <a:latin typeface="Britannic Bold" panose="020B0903060703020204" pitchFamily="34" charset="0"/>
            </a:endParaRPr>
          </a:p>
          <a:p>
            <a:pPr lvl="0" algn="just"/>
            <a:endParaRPr lang="pt-BR" sz="2500"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688264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514024" y="132379"/>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7– Prova ilícita</a:t>
            </a:r>
            <a:endParaRPr lang="pt-BR" dirty="0"/>
          </a:p>
        </p:txBody>
      </p:sp>
      <p:sp>
        <p:nvSpPr>
          <p:cNvPr id="6" name="Retângulo 5"/>
          <p:cNvSpPr/>
          <p:nvPr/>
        </p:nvSpPr>
        <p:spPr>
          <a:xfrm>
            <a:off x="1514024" y="1548970"/>
            <a:ext cx="9144000" cy="5863144"/>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Uma prova deve ser admitida no processo, sempre que não houver norma que a exclua. </a:t>
            </a:r>
            <a:endParaRPr lang="pt-BR" dirty="0">
              <a:solidFill>
                <a:schemeClr val="tx2">
                  <a:lumMod val="75000"/>
                </a:schemeClr>
              </a:solidFill>
              <a:latin typeface="Britannic Bold" panose="020B0903060703020204" pitchFamily="34" charset="0"/>
            </a:endParaRPr>
          </a:p>
          <a:p>
            <a:pPr lvl="0" algn="just"/>
            <a:r>
              <a:rPr lang="pt-BR" sz="2500" dirty="0">
                <a:solidFill>
                  <a:schemeClr val="tx2">
                    <a:lumMod val="75000"/>
                  </a:schemeClr>
                </a:solidFill>
                <a:latin typeface="Britannic Bold" panose="020B0903060703020204" pitchFamily="34" charset="0"/>
              </a:rPr>
              <a:t>Regra geral da CFRB/88 - art. 5º, LVI: “</a:t>
            </a:r>
            <a:r>
              <a:rPr lang="pt-BR" sz="2500" i="1" dirty="0">
                <a:solidFill>
                  <a:schemeClr val="tx2">
                    <a:lumMod val="75000"/>
                  </a:schemeClr>
                </a:solidFill>
                <a:latin typeface="Britannic Bold" panose="020B0903060703020204" pitchFamily="34" charset="0"/>
              </a:rPr>
              <a:t>são inadmissíveis, no processo, as provas obtidas por meios ilícitos”</a:t>
            </a:r>
            <a:r>
              <a:rPr lang="pt-BR" sz="2500" dirty="0">
                <a:solidFill>
                  <a:schemeClr val="tx2">
                    <a:lumMod val="75000"/>
                  </a:schemeClr>
                </a:solidFill>
                <a:latin typeface="Britannic Bold" panose="020B0903060703020204" pitchFamily="34" charset="0"/>
              </a:rPr>
              <a:t>. </a:t>
            </a:r>
          </a:p>
          <a:p>
            <a:pPr lvl="0" algn="just"/>
            <a:r>
              <a:rPr lang="pt-BR" sz="2500" dirty="0">
                <a:solidFill>
                  <a:schemeClr val="tx2">
                    <a:lumMod val="75000"/>
                  </a:schemeClr>
                </a:solidFill>
                <a:latin typeface="Britannic Bold" panose="020B0903060703020204" pitchFamily="34" charset="0"/>
              </a:rPr>
              <a:t>Antes das reformas parciais ocorridas no CPP, em 2008, a doutrina costumava distinguir provas ilícita da prova ilegítima. </a:t>
            </a:r>
          </a:p>
          <a:p>
            <a:pPr lvl="0" algn="just"/>
            <a:r>
              <a:rPr lang="pt-BR" sz="2500" u="sng" dirty="0">
                <a:solidFill>
                  <a:schemeClr val="tx2">
                    <a:lumMod val="75000"/>
                  </a:schemeClr>
                </a:solidFill>
                <a:latin typeface="Britannic Bold" panose="020B0903060703020204" pitchFamily="34" charset="0"/>
              </a:rPr>
              <a:t>Prova ilícita</a:t>
            </a:r>
            <a:r>
              <a:rPr lang="pt-BR" sz="2500" dirty="0">
                <a:solidFill>
                  <a:schemeClr val="tx2">
                    <a:lumMod val="75000"/>
                  </a:schemeClr>
                </a:solidFill>
                <a:latin typeface="Britannic Bold" panose="020B0903060703020204" pitchFamily="34" charset="0"/>
              </a:rPr>
              <a:t>: prova obtida com violação a direito material (lei ou Constituição). Como o vício é intrínseco à colheita da prova, nunca pode ser reaproveitada. </a:t>
            </a:r>
          </a:p>
          <a:p>
            <a:pPr lvl="0" algn="just"/>
            <a:r>
              <a:rPr lang="pt-BR" sz="2500" u="sng" dirty="0">
                <a:solidFill>
                  <a:schemeClr val="tx2">
                    <a:lumMod val="75000"/>
                  </a:schemeClr>
                </a:solidFill>
                <a:latin typeface="Britannic Bold" panose="020B0903060703020204" pitchFamily="34" charset="0"/>
              </a:rPr>
              <a:t>Prova ilegítima:</a:t>
            </a:r>
            <a:r>
              <a:rPr lang="pt-BR" sz="2500" b="1" dirty="0">
                <a:solidFill>
                  <a:schemeClr val="tx2">
                    <a:lumMod val="75000"/>
                  </a:schemeClr>
                </a:solidFill>
                <a:latin typeface="Britannic Bold" panose="020B0903060703020204" pitchFamily="34" charset="0"/>
              </a:rPr>
              <a:t> </a:t>
            </a:r>
            <a:r>
              <a:rPr lang="pt-BR" sz="2500" dirty="0">
                <a:solidFill>
                  <a:schemeClr val="tx2">
                    <a:lumMod val="75000"/>
                  </a:schemeClr>
                </a:solidFill>
                <a:latin typeface="Britannic Bold" panose="020B0903060703020204" pitchFamily="34" charset="0"/>
              </a:rPr>
              <a:t>prova obtida com violação a direito processual. Neste caso, a prova sequer é admitida, ou se admitida, é desentranhada. Mas pode ser novamente produzida, superado o vício. </a:t>
            </a:r>
            <a:endParaRPr lang="pt-BR" sz="2500" u="sng" dirty="0">
              <a:solidFill>
                <a:schemeClr val="tx2">
                  <a:lumMod val="75000"/>
                </a:schemeClr>
              </a:solidFill>
              <a:latin typeface="Britannic Bold" panose="020B0903060703020204" pitchFamily="34" charset="0"/>
            </a:endParaRPr>
          </a:p>
          <a:p>
            <a:pPr lvl="0" algn="just"/>
            <a:endParaRPr lang="pt-BR" sz="2500" dirty="0">
              <a:solidFill>
                <a:schemeClr val="tx2">
                  <a:lumMod val="75000"/>
                </a:schemeClr>
              </a:solidFill>
              <a:latin typeface="Britannic Bold" panose="020B0903060703020204" pitchFamily="34" charset="0"/>
            </a:endParaRPr>
          </a:p>
          <a:p>
            <a:pPr lvl="0" algn="just"/>
            <a:endParaRPr lang="pt-BR" sz="2500"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1085620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Retângulo 1"/>
          <p:cNvSpPr/>
          <p:nvPr/>
        </p:nvSpPr>
        <p:spPr>
          <a:xfrm>
            <a:off x="1163784" y="1263778"/>
            <a:ext cx="9642762" cy="4708981"/>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Reformas parciais do CPP em 2008: promoveram uma mudança no texto do artigo 157 – passou a explicitar que provas ilícitas são as obtidas em violação a normas legais ou constitucionais, o que poderia abranger, assim, as normas processuais. </a:t>
            </a:r>
          </a:p>
          <a:p>
            <a:pPr lvl="0" algn="just"/>
            <a:r>
              <a:rPr lang="pt-BR" sz="2500" dirty="0">
                <a:solidFill>
                  <a:schemeClr val="tx2">
                    <a:lumMod val="75000"/>
                  </a:schemeClr>
                </a:solidFill>
                <a:latin typeface="Britannic Bold" panose="020B0903060703020204" pitchFamily="34" charset="0"/>
              </a:rPr>
              <a:t>Diante do texto da lei, houve controvérsia na doutrina: parte entendeu que estava superada a distinção clássica entre prova ilícita (direito material) e prova ilegítima (direito processual) e parte continuou a compreender que tal distinção subsistiria, já que a prova ilegítima, diante da sua natureza, pode ser novamente produzida, desde que superado o vício processual (o que jamais pode ocorrer com a prova ilícita). </a:t>
            </a:r>
          </a:p>
          <a:p>
            <a:pPr lvl="0" algn="just"/>
            <a:endParaRPr lang="pt-BR" sz="2500"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529451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514024" y="132379"/>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7.1– Admissibilidade da Prova ilícita</a:t>
            </a:r>
            <a:endParaRPr lang="pt-BR" dirty="0"/>
          </a:p>
        </p:txBody>
      </p:sp>
      <p:sp>
        <p:nvSpPr>
          <p:cNvPr id="5" name="Retângulo 4"/>
          <p:cNvSpPr/>
          <p:nvPr/>
        </p:nvSpPr>
        <p:spPr>
          <a:xfrm>
            <a:off x="1514024" y="1466227"/>
            <a:ext cx="9144000" cy="5478423"/>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Regra geral: prova ilícita é inadmissível e deve ser desentranhada dos autos – art. 157, </a:t>
            </a:r>
            <a:r>
              <a:rPr lang="pt-BR" sz="2500" i="1" dirty="0">
                <a:solidFill>
                  <a:schemeClr val="tx2">
                    <a:lumMod val="75000"/>
                  </a:schemeClr>
                </a:solidFill>
                <a:latin typeface="Britannic Bold" panose="020B0903060703020204" pitchFamily="34" charset="0"/>
              </a:rPr>
              <a:t>caput, </a:t>
            </a:r>
            <a:r>
              <a:rPr lang="pt-BR" sz="2500" dirty="0">
                <a:solidFill>
                  <a:schemeClr val="tx2">
                    <a:lumMod val="75000"/>
                  </a:schemeClr>
                </a:solidFill>
                <a:latin typeface="Britannic Bold" panose="020B0903060703020204" pitchFamily="34" charset="0"/>
              </a:rPr>
              <a:t>do CPP.</a:t>
            </a:r>
          </a:p>
          <a:p>
            <a:pPr lvl="0" algn="just"/>
            <a:r>
              <a:rPr lang="pt-BR" sz="2500" dirty="0">
                <a:solidFill>
                  <a:schemeClr val="tx2">
                    <a:lumMod val="75000"/>
                  </a:schemeClr>
                </a:solidFill>
                <a:latin typeface="Britannic Bold" panose="020B0903060703020204" pitchFamily="34" charset="0"/>
              </a:rPr>
              <a:t>Preclusa a decisão do desentranhamento, a prova deve ser inutilizada por decisão judicial, facultando-se às partes acompanhar o incidente – art. 157, § 3º, do CPP.</a:t>
            </a:r>
          </a:p>
          <a:p>
            <a:pPr lvl="0" algn="just"/>
            <a:r>
              <a:rPr lang="pt-BR" sz="2500" b="1" dirty="0">
                <a:solidFill>
                  <a:schemeClr val="tx2">
                    <a:lumMod val="75000"/>
                  </a:schemeClr>
                </a:solidFill>
                <a:latin typeface="Britannic Bold" panose="020B0903060703020204" pitchFamily="34" charset="0"/>
              </a:rPr>
              <a:t>Teorias sobre a admissibilidade da prova ilícita:</a:t>
            </a:r>
          </a:p>
          <a:p>
            <a:pPr lvl="0" algn="just"/>
            <a:r>
              <a:rPr lang="pt-BR" sz="2500" b="1" dirty="0">
                <a:solidFill>
                  <a:schemeClr val="tx2">
                    <a:lumMod val="75000"/>
                  </a:schemeClr>
                </a:solidFill>
                <a:latin typeface="Britannic Bold" panose="020B0903060703020204" pitchFamily="34" charset="0"/>
              </a:rPr>
              <a:t>a) proporcionalidade: </a:t>
            </a:r>
            <a:r>
              <a:rPr lang="pt-BR" sz="2500" dirty="0">
                <a:solidFill>
                  <a:schemeClr val="tx2">
                    <a:lumMod val="75000"/>
                  </a:schemeClr>
                </a:solidFill>
                <a:latin typeface="Britannic Bold" panose="020B0903060703020204" pitchFamily="34" charset="0"/>
              </a:rPr>
              <a:t>proclama que se deve admitir a prova ilícita, para proteger interesse público relevante. Crítica: ausência de referencial semântico seguro para se definir interesse público que justificaria o acolhimento da prova ilícita, o que alargaria, em demasia, o uso da prova. </a:t>
            </a:r>
          </a:p>
          <a:p>
            <a:pPr lvl="0" algn="just"/>
            <a:r>
              <a:rPr lang="pt-BR" sz="2500" dirty="0">
                <a:solidFill>
                  <a:schemeClr val="tx2">
                    <a:lumMod val="75000"/>
                  </a:schemeClr>
                </a:solidFill>
                <a:latin typeface="Britannic Bold" panose="020B0903060703020204" pitchFamily="34" charset="0"/>
              </a:rPr>
              <a:t>b) </a:t>
            </a:r>
            <a:r>
              <a:rPr lang="pt-BR" sz="2500" b="1" dirty="0">
                <a:solidFill>
                  <a:schemeClr val="tx2">
                    <a:lumMod val="75000"/>
                  </a:schemeClr>
                </a:solidFill>
                <a:latin typeface="Britannic Bold" panose="020B0903060703020204" pitchFamily="34" charset="0"/>
              </a:rPr>
              <a:t>Proporcionalidade pro reo: </a:t>
            </a:r>
            <a:r>
              <a:rPr lang="pt-BR" sz="2500" dirty="0">
                <a:solidFill>
                  <a:schemeClr val="tx2">
                    <a:lumMod val="75000"/>
                  </a:schemeClr>
                </a:solidFill>
                <a:latin typeface="Britannic Bold" panose="020B0903060703020204" pitchFamily="34" charset="0"/>
              </a:rPr>
              <a:t>proclama que a prova ilícita deve ser admitida apenas em favor do réu, que agiria, ainda, sob o manto do estado de necessidade (ou inexigibilidade). </a:t>
            </a:r>
          </a:p>
        </p:txBody>
      </p:sp>
    </p:spTree>
    <p:extLst>
      <p:ext uri="{BB962C8B-B14F-4D97-AF65-F5344CB8AC3E}">
        <p14:creationId xmlns:p14="http://schemas.microsoft.com/office/powerpoint/2010/main" val="103886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470481" y="667941"/>
            <a:ext cx="9144000" cy="5863144"/>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Proposta das “10 Medidas Contra a Corrupção”:</a:t>
            </a:r>
          </a:p>
          <a:p>
            <a:pPr lvl="0" algn="just"/>
            <a:r>
              <a:rPr lang="pt-BR" sz="2500" dirty="0">
                <a:solidFill>
                  <a:schemeClr val="tx2">
                    <a:lumMod val="75000"/>
                  </a:schemeClr>
                </a:solidFill>
                <a:latin typeface="Britannic Bold" panose="020B0903060703020204" pitchFamily="34" charset="0"/>
              </a:rPr>
              <a:t>– </a:t>
            </a:r>
            <a:r>
              <a:rPr lang="pt-BR" sz="2500" b="1" dirty="0">
                <a:solidFill>
                  <a:schemeClr val="tx2">
                    <a:lumMod val="75000"/>
                  </a:schemeClr>
                </a:solidFill>
                <a:latin typeface="Britannic Bold" panose="020B0903060703020204" pitchFamily="34" charset="0"/>
              </a:rPr>
              <a:t>Admissibilidade da prova ilícita colhida de boa-fé. </a:t>
            </a:r>
          </a:p>
          <a:p>
            <a:pPr lvl="0" algn="just"/>
            <a:r>
              <a:rPr lang="pt-BR" sz="2500" dirty="0">
                <a:solidFill>
                  <a:schemeClr val="tx2">
                    <a:lumMod val="75000"/>
                  </a:schemeClr>
                </a:solidFill>
                <a:latin typeface="Britannic Bold" panose="020B0903060703020204" pitchFamily="34" charset="0"/>
              </a:rPr>
              <a:t>Críticas: </a:t>
            </a:r>
          </a:p>
          <a:p>
            <a:pPr lvl="0" algn="just"/>
            <a:r>
              <a:rPr lang="pt-BR" sz="2500" dirty="0">
                <a:solidFill>
                  <a:schemeClr val="tx2">
                    <a:lumMod val="75000"/>
                  </a:schemeClr>
                </a:solidFill>
                <a:latin typeface="Britannic Bold" panose="020B0903060703020204" pitchFamily="34" charset="0"/>
              </a:rPr>
              <a:t>– Desconstrução da garantia constitucional do art. 5º, LVI, que não faz qualquer ressalta quanto à boa-fé do agente que colheu a prova </a:t>
            </a:r>
          </a:p>
          <a:p>
            <a:pPr lvl="0" algn="just"/>
            <a:r>
              <a:rPr lang="pt-BR" sz="2500" dirty="0">
                <a:solidFill>
                  <a:schemeClr val="tx2">
                    <a:lumMod val="75000"/>
                  </a:schemeClr>
                </a:solidFill>
                <a:latin typeface="Britannic Bold" panose="020B0903060703020204" pitchFamily="34" charset="0"/>
              </a:rPr>
              <a:t>– Violação ao art. 60, § 4º, IV, da CRFB/88, já que se atingiria o núcleo-duro da garantia em questão, ao se admitir toda a qualquer convalidação de ilicitude da prova, com o argumento da boa-fé;</a:t>
            </a:r>
          </a:p>
          <a:p>
            <a:pPr lvl="0" algn="just"/>
            <a:r>
              <a:rPr lang="pt-BR" sz="2500" dirty="0">
                <a:solidFill>
                  <a:schemeClr val="tx2">
                    <a:lumMod val="75000"/>
                  </a:schemeClr>
                </a:solidFill>
                <a:latin typeface="Britannic Bold" panose="020B0903060703020204" pitchFamily="34" charset="0"/>
              </a:rPr>
              <a:t>– Violação da garantia constitucional da presunção de inocência: como a boa-fé se presume, no sistema jurídico pátrio, passaria a ser ônus da defesa demonstrar que o agente agiu de má-fé, numa total inversão da lógica processual e com a imposição de ônus praticamente invencível.   </a:t>
            </a:r>
          </a:p>
        </p:txBody>
      </p:sp>
    </p:spTree>
    <p:extLst>
      <p:ext uri="{BB962C8B-B14F-4D97-AF65-F5344CB8AC3E}">
        <p14:creationId xmlns:p14="http://schemas.microsoft.com/office/powerpoint/2010/main" val="2100342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085487" y="0"/>
            <a:ext cx="9971314" cy="6247864"/>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Entrada domiciliar sem mandado judicial: STF, RE 603.616 (RG): </a:t>
            </a:r>
          </a:p>
          <a:p>
            <a:pPr lvl="0" algn="just"/>
            <a:r>
              <a:rPr lang="pt-BR" sz="2500" i="1" dirty="0">
                <a:solidFill>
                  <a:schemeClr val="tx2">
                    <a:lumMod val="75000"/>
                  </a:schemeClr>
                </a:solidFill>
                <a:latin typeface="Britannic Bold" panose="020B0903060703020204" pitchFamily="34" charset="0"/>
              </a:rPr>
              <a:t>“a entrada forçada em domicílio sem mandado judicial só é lícita, mesmo em período noturno, quando amparada em </a:t>
            </a:r>
            <a:r>
              <a:rPr lang="pt-BR" sz="2500" i="1" u="sng" dirty="0">
                <a:solidFill>
                  <a:schemeClr val="tx2">
                    <a:lumMod val="75000"/>
                  </a:schemeClr>
                </a:solidFill>
                <a:latin typeface="Britannic Bold" panose="020B0903060703020204" pitchFamily="34" charset="0"/>
              </a:rPr>
              <a:t>fundadas razões</a:t>
            </a:r>
            <a:r>
              <a:rPr lang="pt-BR" sz="2500" i="1" dirty="0">
                <a:solidFill>
                  <a:schemeClr val="tx2">
                    <a:lumMod val="75000"/>
                  </a:schemeClr>
                </a:solidFill>
                <a:latin typeface="Britannic Bold" panose="020B0903060703020204" pitchFamily="34" charset="0"/>
              </a:rPr>
              <a:t>, devidamente justificadas a posteriori, que </a:t>
            </a:r>
            <a:r>
              <a:rPr lang="pt-BR" sz="2500" i="1" u="sng" dirty="0">
                <a:solidFill>
                  <a:schemeClr val="tx2">
                    <a:lumMod val="75000"/>
                  </a:schemeClr>
                </a:solidFill>
                <a:latin typeface="Britannic Bold" panose="020B0903060703020204" pitchFamily="34" charset="0"/>
              </a:rPr>
              <a:t>indiquem que dentro da casa ocorre situação de flagrante delito</a:t>
            </a:r>
            <a:r>
              <a:rPr lang="pt-BR" sz="2500" i="1" dirty="0">
                <a:solidFill>
                  <a:schemeClr val="tx2">
                    <a:lumMod val="75000"/>
                  </a:schemeClr>
                </a:solidFill>
                <a:latin typeface="Britannic Bold" panose="020B0903060703020204" pitchFamily="34" charset="0"/>
              </a:rPr>
              <a:t>, sob pena de responsabilidade disciplinar, civil e penal do agente ou da autoridade e de nulidade dos atos praticados”. </a:t>
            </a:r>
          </a:p>
          <a:p>
            <a:pPr lvl="0" algn="just"/>
            <a:r>
              <a:rPr lang="pt-BR" sz="2500" dirty="0">
                <a:solidFill>
                  <a:schemeClr val="tx2">
                    <a:lumMod val="75000"/>
                  </a:schemeClr>
                </a:solidFill>
                <a:latin typeface="Britannic Bold" panose="020B0903060703020204" pitchFamily="34" charset="0"/>
              </a:rPr>
              <a:t>Justificativa do Relator: “</a:t>
            </a:r>
            <a:r>
              <a:rPr lang="pt-BR" sz="2500" i="1" dirty="0">
                <a:solidFill>
                  <a:schemeClr val="tx2">
                    <a:lumMod val="75000"/>
                  </a:schemeClr>
                </a:solidFill>
                <a:latin typeface="Britannic Bold" panose="020B0903060703020204" pitchFamily="34" charset="0"/>
              </a:rPr>
              <a:t>será exigida a justa causa, controlável a posteriori para a busca. No que se refere à segurança jurídica para os agentes da Segurança Pública, ao demonstrarem a justa causa para a medida, os policiais deixam de assumir o risco de cometer o crime de invasão de domicílio, mesmo que a diligência venha a fracassar”.</a:t>
            </a:r>
          </a:p>
          <a:p>
            <a:pPr lvl="0" algn="just"/>
            <a:r>
              <a:rPr lang="pt-BR" sz="2500" i="1" dirty="0">
                <a:solidFill>
                  <a:schemeClr val="tx2">
                    <a:lumMod val="75000"/>
                  </a:schemeClr>
                </a:solidFill>
                <a:latin typeface="Britannic Bold" panose="020B0903060703020204" pitchFamily="34" charset="0"/>
              </a:rPr>
              <a:t>- </a:t>
            </a:r>
            <a:r>
              <a:rPr lang="pt-BR" sz="2500" dirty="0">
                <a:solidFill>
                  <a:schemeClr val="tx2">
                    <a:lumMod val="75000"/>
                  </a:schemeClr>
                </a:solidFill>
                <a:latin typeface="Britannic Bold" panose="020B0903060703020204" pitchFamily="34" charset="0"/>
              </a:rPr>
              <a:t>Não se definiu, todavia, o que são fundadas razões e se permitiu a descaracterização do crime de invasão, mesmo que o agente não encontre drogas. </a:t>
            </a:r>
            <a:endParaRPr lang="pt-BR" sz="2500" i="1"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1562154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7" name="Espaço Reservado para Conteúdo 6"/>
          <p:cNvSpPr>
            <a:spLocks noGrp="1"/>
          </p:cNvSpPr>
          <p:nvPr>
            <p:ph sz="half" idx="1"/>
          </p:nvPr>
        </p:nvSpPr>
        <p:spPr/>
        <p:txBody>
          <a:bodyPr>
            <a:normAutofit fontScale="85000" lnSpcReduction="20000"/>
          </a:bodyPr>
          <a:lstStyle/>
          <a:p>
            <a:pPr marL="0" algn="just"/>
            <a:r>
              <a:rPr lang="pt-BR" sz="2500" dirty="0">
                <a:solidFill>
                  <a:schemeClr val="tx2">
                    <a:lumMod val="75000"/>
                  </a:schemeClr>
                </a:solidFill>
                <a:latin typeface="Britannic Bold" panose="020B0903060703020204" pitchFamily="34" charset="0"/>
              </a:rPr>
              <a:t>Por mandado: pressupõe autorização judicial</a:t>
            </a:r>
          </a:p>
          <a:p>
            <a:pPr marL="0" algn="just"/>
            <a:r>
              <a:rPr lang="pt-BR" sz="2500" dirty="0">
                <a:solidFill>
                  <a:schemeClr val="tx2">
                    <a:lumMod val="75000"/>
                  </a:schemeClr>
                </a:solidFill>
                <a:latin typeface="Britannic Bold" panose="020B0903060703020204" pitchFamily="34" charset="0"/>
              </a:rPr>
              <a:t>Tem que se circunscrever ao objeto da diligência (art. 243, I e II, do CPP);</a:t>
            </a:r>
          </a:p>
          <a:p>
            <a:pPr marL="0" algn="just"/>
            <a:r>
              <a:rPr lang="pt-BR" sz="2500" dirty="0">
                <a:solidFill>
                  <a:schemeClr val="tx2">
                    <a:lumMod val="75000"/>
                  </a:schemeClr>
                </a:solidFill>
                <a:latin typeface="Britannic Bold" panose="020B0903060703020204" pitchFamily="34" charset="0"/>
              </a:rPr>
              <a:t>Somente de dia (art. 5º, XI, da CRFB/88 e art. 244 do CPP);</a:t>
            </a:r>
          </a:p>
          <a:p>
            <a:pPr marL="0" algn="just"/>
            <a:r>
              <a:rPr lang="pt-BR" sz="2500" dirty="0">
                <a:solidFill>
                  <a:schemeClr val="tx2">
                    <a:lumMod val="75000"/>
                  </a:schemeClr>
                </a:solidFill>
                <a:latin typeface="Britannic Bold" panose="020B0903060703020204" pitchFamily="34" charset="0"/>
              </a:rPr>
              <a:t>Se é determinada a pessoa ou coisa que se vai procurar, o morador é, antes, instado a mostra-la (art. 245, § 6º, do CPP).</a:t>
            </a:r>
          </a:p>
          <a:p>
            <a:pPr marL="0" algn="just"/>
            <a:r>
              <a:rPr lang="pt-BR" sz="2500" dirty="0">
                <a:solidFill>
                  <a:schemeClr val="tx2">
                    <a:lumMod val="75000"/>
                  </a:schemeClr>
                </a:solidFill>
                <a:latin typeface="Britannic Bold" panose="020B0903060703020204" pitchFamily="34" charset="0"/>
              </a:rPr>
              <a:t>Finda a diligência, deve ser lavrado auto circunstanciado, na presença de duas testemunhas (art. 245, § 7º, do CPP) </a:t>
            </a:r>
          </a:p>
        </p:txBody>
      </p:sp>
      <p:sp>
        <p:nvSpPr>
          <p:cNvPr id="8" name="Espaço Reservado para Conteúdo 7"/>
          <p:cNvSpPr>
            <a:spLocks noGrp="1"/>
          </p:cNvSpPr>
          <p:nvPr>
            <p:ph sz="half" idx="2"/>
          </p:nvPr>
        </p:nvSpPr>
        <p:spPr/>
        <p:txBody>
          <a:bodyPr>
            <a:normAutofit fontScale="85000" lnSpcReduction="20000"/>
          </a:bodyPr>
          <a:lstStyle/>
          <a:p>
            <a:r>
              <a:rPr lang="pt-BR" dirty="0">
                <a:solidFill>
                  <a:schemeClr val="tx2">
                    <a:lumMod val="75000"/>
                  </a:schemeClr>
                </a:solidFill>
                <a:latin typeface="Britannic Bold" panose="020B0903060703020204" pitchFamily="34" charset="0"/>
              </a:rPr>
              <a:t>Por iniciativa policial: bastam fundadas razões, de que ocorre crime, justificadas </a:t>
            </a:r>
            <a:r>
              <a:rPr lang="pt-BR" i="1" dirty="0">
                <a:solidFill>
                  <a:schemeClr val="tx2">
                    <a:lumMod val="75000"/>
                  </a:schemeClr>
                </a:solidFill>
                <a:latin typeface="Britannic Bold" panose="020B0903060703020204" pitchFamily="34" charset="0"/>
              </a:rPr>
              <a:t>a posteriori </a:t>
            </a:r>
            <a:r>
              <a:rPr lang="pt-BR" dirty="0">
                <a:solidFill>
                  <a:schemeClr val="tx2">
                    <a:lumMod val="75000"/>
                  </a:schemeClr>
                </a:solidFill>
                <a:latin typeface="Britannic Bold" panose="020B0903060703020204" pitchFamily="34" charset="0"/>
              </a:rPr>
              <a:t>(intuição do policial). </a:t>
            </a:r>
          </a:p>
          <a:p>
            <a:r>
              <a:rPr lang="pt-BR" i="1" dirty="0">
                <a:solidFill>
                  <a:schemeClr val="tx2">
                    <a:lumMod val="75000"/>
                  </a:schemeClr>
                </a:solidFill>
                <a:latin typeface="Britannic Bold" panose="020B0903060703020204" pitchFamily="34" charset="0"/>
              </a:rPr>
              <a:t> </a:t>
            </a:r>
            <a:r>
              <a:rPr lang="pt-BR" dirty="0">
                <a:solidFill>
                  <a:schemeClr val="tx2">
                    <a:lumMod val="75000"/>
                  </a:schemeClr>
                </a:solidFill>
                <a:latin typeface="Britannic Bold" panose="020B0903060703020204" pitchFamily="34" charset="0"/>
              </a:rPr>
              <a:t>Não tem limites.</a:t>
            </a:r>
          </a:p>
          <a:p>
            <a:r>
              <a:rPr lang="pt-BR" dirty="0">
                <a:solidFill>
                  <a:schemeClr val="tx2">
                    <a:lumMod val="75000"/>
                  </a:schemeClr>
                </a:solidFill>
                <a:latin typeface="Britannic Bold" panose="020B0903060703020204" pitchFamily="34" charset="0"/>
              </a:rPr>
              <a:t>Pode ocorrer a qualquer momento;</a:t>
            </a:r>
          </a:p>
          <a:p>
            <a:r>
              <a:rPr lang="pt-BR" dirty="0">
                <a:solidFill>
                  <a:schemeClr val="tx2">
                    <a:lumMod val="75000"/>
                  </a:schemeClr>
                </a:solidFill>
                <a:latin typeface="Britannic Bold" panose="020B0903060703020204" pitchFamily="34" charset="0"/>
              </a:rPr>
              <a:t>Os policiais podem revirar a casa, da forma como pretenderem;</a:t>
            </a:r>
          </a:p>
          <a:p>
            <a:r>
              <a:rPr lang="pt-BR" dirty="0">
                <a:solidFill>
                  <a:schemeClr val="tx2">
                    <a:lumMod val="75000"/>
                  </a:schemeClr>
                </a:solidFill>
                <a:latin typeface="Britannic Bold" panose="020B0903060703020204" pitchFamily="34" charset="0"/>
              </a:rPr>
              <a:t>Não há exigência de testemunha ou de lavratura de auto;</a:t>
            </a:r>
          </a:p>
        </p:txBody>
      </p:sp>
      <p:sp>
        <p:nvSpPr>
          <p:cNvPr id="9" name="Retângulo 8"/>
          <p:cNvSpPr/>
          <p:nvPr/>
        </p:nvSpPr>
        <p:spPr>
          <a:xfrm>
            <a:off x="1984828" y="580350"/>
            <a:ext cx="8374743" cy="646331"/>
          </a:xfrm>
          <a:prstGeom prst="rect">
            <a:avLst/>
          </a:prstGeom>
        </p:spPr>
        <p:txBody>
          <a:bodyPr wrap="square">
            <a:spAutoFit/>
          </a:bodyPr>
          <a:lstStyle/>
          <a:p>
            <a:pPr algn="ctr"/>
            <a:r>
              <a:rPr lang="pt-BR" sz="3600" dirty="0">
                <a:solidFill>
                  <a:schemeClr val="tx2">
                    <a:lumMod val="75000"/>
                  </a:schemeClr>
                </a:solidFill>
                <a:latin typeface="Britannic Bold" panose="020B0903060703020204" pitchFamily="34" charset="0"/>
              </a:rPr>
              <a:t>Entrada domiciliar</a:t>
            </a:r>
            <a:endParaRPr lang="pt-BR" sz="3600" dirty="0"/>
          </a:p>
        </p:txBody>
      </p:sp>
    </p:spTree>
    <p:extLst>
      <p:ext uri="{BB962C8B-B14F-4D97-AF65-F5344CB8AC3E}">
        <p14:creationId xmlns:p14="http://schemas.microsoft.com/office/powerpoint/2010/main" val="30208262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tângulo 4"/>
          <p:cNvSpPr/>
          <p:nvPr/>
        </p:nvSpPr>
        <p:spPr>
          <a:xfrm>
            <a:off x="2068728" y="805933"/>
            <a:ext cx="8062244" cy="646331"/>
          </a:xfrm>
          <a:prstGeom prst="rect">
            <a:avLst/>
          </a:prstGeom>
        </p:spPr>
        <p:txBody>
          <a:bodyPr wrap="square">
            <a:spAutoFit/>
          </a:bodyPr>
          <a:lstStyle/>
          <a:p>
            <a:pPr lvl="0" algn="ctr"/>
            <a:r>
              <a:rPr lang="pt-BR" sz="3600" dirty="0">
                <a:solidFill>
                  <a:srgbClr val="44546A"/>
                </a:solidFill>
                <a:latin typeface="Britannic Bold" pitchFamily="34" charset="0"/>
              </a:rPr>
              <a:t>7.2– Prova ilícita por derivação</a:t>
            </a:r>
            <a:endParaRPr lang="pt-BR" sz="3600" dirty="0"/>
          </a:p>
        </p:txBody>
      </p:sp>
      <p:sp>
        <p:nvSpPr>
          <p:cNvPr id="6" name="Retângulo 5"/>
          <p:cNvSpPr/>
          <p:nvPr/>
        </p:nvSpPr>
        <p:spPr>
          <a:xfrm>
            <a:off x="1520593" y="1815121"/>
            <a:ext cx="9158513" cy="5478423"/>
          </a:xfrm>
          <a:prstGeom prst="rect">
            <a:avLst/>
          </a:prstGeom>
        </p:spPr>
        <p:txBody>
          <a:bodyPr wrap="square">
            <a:spAutoFit/>
          </a:bodyPr>
          <a:lstStyle/>
          <a:p>
            <a:pPr lvl="0" algn="just"/>
            <a:r>
              <a:rPr lang="pt-BR" sz="2500" dirty="0">
                <a:solidFill>
                  <a:schemeClr val="tx2">
                    <a:lumMod val="75000"/>
                  </a:schemeClr>
                </a:solidFill>
                <a:latin typeface="Britannic Bold" panose="020B0903060703020204" pitchFamily="34" charset="0"/>
              </a:rPr>
              <a:t>Uma vez verificada a ilicitude da prova, deve-se analisar eventual contaminação dela sobre outras ou sobre a sentença. O CPP disciplina o assunto, no art. 157:</a:t>
            </a:r>
          </a:p>
          <a:p>
            <a:pPr lvl="0" algn="just"/>
            <a:r>
              <a:rPr lang="pt-BR" sz="2500" dirty="0">
                <a:solidFill>
                  <a:schemeClr val="tx2">
                    <a:lumMod val="75000"/>
                  </a:schemeClr>
                </a:solidFill>
                <a:latin typeface="Britannic Bold" panose="020B0903060703020204" pitchFamily="34" charset="0"/>
              </a:rPr>
              <a:t>	§ 1o  São também inadmissíveis as provas derivadas das 	ilícitas, salvo quando não evidenciado o nexo de 	causalidade entre umas e outras, ou quando as 	derivadas puderem ser obtidas por uma fonte 	independente das primeiras. </a:t>
            </a:r>
          </a:p>
          <a:p>
            <a:pPr algn="just"/>
            <a:r>
              <a:rPr lang="pt-BR" sz="2500" dirty="0">
                <a:solidFill>
                  <a:schemeClr val="tx2">
                    <a:lumMod val="75000"/>
                  </a:schemeClr>
                </a:solidFill>
                <a:latin typeface="Britannic Bold" panose="020B0903060703020204" pitchFamily="34" charset="0"/>
              </a:rPr>
              <a:t>        § 2o  Considera-se fonte independente aquela que por si 	só, seguindo os trâmites típicos e de praxe, próprios da 	investigação ou instrução criminal, seria capaz de 	conduzir ao fato objeto da prova. </a:t>
            </a:r>
          </a:p>
          <a:p>
            <a:pPr algn="just"/>
            <a:endParaRPr lang="pt-BR" sz="2500" dirty="0">
              <a:solidFill>
                <a:schemeClr val="tx2">
                  <a:lumMod val="75000"/>
                </a:schemeClr>
              </a:solidFill>
              <a:latin typeface="Britannic Bold" panose="020B0903060703020204" pitchFamily="34" charset="0"/>
            </a:endParaRPr>
          </a:p>
          <a:p>
            <a:pPr lvl="0" algn="just"/>
            <a:endParaRPr lang="pt-BR" sz="2500"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14833403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242047" y="446809"/>
            <a:ext cx="9144000" cy="6186309"/>
          </a:xfrm>
          <a:prstGeom prst="rect">
            <a:avLst/>
          </a:prstGeom>
        </p:spPr>
        <p:txBody>
          <a:bodyPr wrap="square">
            <a:spAutoFit/>
          </a:bodyPr>
          <a:lstStyle/>
          <a:p>
            <a:pPr lvl="0" algn="just"/>
            <a:r>
              <a:rPr lang="pt-BR" sz="2200" dirty="0">
                <a:solidFill>
                  <a:schemeClr val="tx2">
                    <a:lumMod val="75000"/>
                  </a:schemeClr>
                </a:solidFill>
                <a:latin typeface="Britannic Bold" panose="020B0903060703020204" pitchFamily="34" charset="0"/>
              </a:rPr>
              <a:t>Regra geral: inadmissibilidade da prova ilícita por derivação </a:t>
            </a:r>
            <a:r>
              <a:rPr lang="pt-BR" sz="2200" i="1" dirty="0">
                <a:solidFill>
                  <a:schemeClr val="tx2">
                    <a:lumMod val="75000"/>
                  </a:schemeClr>
                </a:solidFill>
                <a:latin typeface="Britannic Bold" panose="020B0903060703020204" pitchFamily="34" charset="0"/>
              </a:rPr>
              <a:t>(“</a:t>
            </a:r>
            <a:r>
              <a:rPr lang="pt-BR" sz="2200" i="1" dirty="0" err="1">
                <a:solidFill>
                  <a:schemeClr val="tx2">
                    <a:lumMod val="75000"/>
                  </a:schemeClr>
                </a:solidFill>
                <a:latin typeface="Britannic Bold" panose="020B0903060703020204" pitchFamily="34" charset="0"/>
              </a:rPr>
              <a:t>fruits</a:t>
            </a:r>
            <a:r>
              <a:rPr lang="pt-BR" sz="2200" i="1" dirty="0">
                <a:solidFill>
                  <a:schemeClr val="tx2">
                    <a:lumMod val="75000"/>
                  </a:schemeClr>
                </a:solidFill>
                <a:latin typeface="Britannic Bold" panose="020B0903060703020204" pitchFamily="34" charset="0"/>
              </a:rPr>
              <a:t> </a:t>
            </a:r>
            <a:r>
              <a:rPr lang="pt-BR" sz="2200" i="1" dirty="0" err="1">
                <a:solidFill>
                  <a:schemeClr val="tx2">
                    <a:lumMod val="75000"/>
                  </a:schemeClr>
                </a:solidFill>
                <a:latin typeface="Britannic Bold" panose="020B0903060703020204" pitchFamily="34" charset="0"/>
              </a:rPr>
              <a:t>of</a:t>
            </a:r>
            <a:r>
              <a:rPr lang="pt-BR" sz="2200" i="1" dirty="0">
                <a:solidFill>
                  <a:schemeClr val="tx2">
                    <a:lumMod val="75000"/>
                  </a:schemeClr>
                </a:solidFill>
                <a:latin typeface="Britannic Bold" panose="020B0903060703020204" pitchFamily="34" charset="0"/>
              </a:rPr>
              <a:t> </a:t>
            </a:r>
            <a:r>
              <a:rPr lang="pt-BR" sz="2200" i="1" dirty="0" err="1">
                <a:solidFill>
                  <a:schemeClr val="tx2">
                    <a:lumMod val="75000"/>
                  </a:schemeClr>
                </a:solidFill>
                <a:latin typeface="Britannic Bold" panose="020B0903060703020204" pitchFamily="34" charset="0"/>
              </a:rPr>
              <a:t>the</a:t>
            </a:r>
            <a:r>
              <a:rPr lang="pt-BR" sz="2200" i="1" dirty="0">
                <a:solidFill>
                  <a:schemeClr val="tx2">
                    <a:lumMod val="75000"/>
                  </a:schemeClr>
                </a:solidFill>
                <a:latin typeface="Britannic Bold" panose="020B0903060703020204" pitchFamily="34" charset="0"/>
              </a:rPr>
              <a:t> </a:t>
            </a:r>
            <a:r>
              <a:rPr lang="pt-BR" sz="2200" i="1" dirty="0" err="1">
                <a:solidFill>
                  <a:schemeClr val="tx2">
                    <a:lumMod val="75000"/>
                  </a:schemeClr>
                </a:solidFill>
                <a:latin typeface="Britannic Bold" panose="020B0903060703020204" pitchFamily="34" charset="0"/>
              </a:rPr>
              <a:t>posonous</a:t>
            </a:r>
            <a:r>
              <a:rPr lang="pt-BR" sz="2200" i="1" dirty="0">
                <a:solidFill>
                  <a:schemeClr val="tx2">
                    <a:lumMod val="75000"/>
                  </a:schemeClr>
                </a:solidFill>
                <a:latin typeface="Britannic Bold" panose="020B0903060703020204" pitchFamily="34" charset="0"/>
              </a:rPr>
              <a:t> </a:t>
            </a:r>
            <a:r>
              <a:rPr lang="pt-BR" sz="2200" i="1" dirty="0" err="1">
                <a:solidFill>
                  <a:schemeClr val="tx2">
                    <a:lumMod val="75000"/>
                  </a:schemeClr>
                </a:solidFill>
                <a:latin typeface="Britannic Bold" panose="020B0903060703020204" pitchFamily="34" charset="0"/>
              </a:rPr>
              <a:t>tree</a:t>
            </a:r>
            <a:r>
              <a:rPr lang="pt-BR" sz="2200" i="1" dirty="0">
                <a:solidFill>
                  <a:schemeClr val="tx2">
                    <a:lumMod val="75000"/>
                  </a:schemeClr>
                </a:solidFill>
                <a:latin typeface="Britannic Bold" panose="020B0903060703020204" pitchFamily="34" charset="0"/>
              </a:rPr>
              <a:t>” </a:t>
            </a:r>
            <a:r>
              <a:rPr lang="pt-BR" sz="2200" dirty="0">
                <a:solidFill>
                  <a:schemeClr val="tx2">
                    <a:lumMod val="75000"/>
                  </a:schemeClr>
                </a:solidFill>
                <a:latin typeface="Britannic Bold" panose="020B0903060703020204" pitchFamily="34" charset="0"/>
              </a:rPr>
              <a:t>– Suprema Corte Americana – caso </a:t>
            </a:r>
            <a:r>
              <a:rPr lang="pt-BR" sz="2200" dirty="0" err="1">
                <a:solidFill>
                  <a:schemeClr val="tx2">
                    <a:lumMod val="75000"/>
                  </a:schemeClr>
                </a:solidFill>
                <a:latin typeface="Britannic Bold" panose="020B0903060703020204" pitchFamily="34" charset="0"/>
              </a:rPr>
              <a:t>Nardone</a:t>
            </a:r>
            <a:r>
              <a:rPr lang="pt-BR" sz="2200" dirty="0">
                <a:solidFill>
                  <a:schemeClr val="tx2">
                    <a:lumMod val="75000"/>
                  </a:schemeClr>
                </a:solidFill>
                <a:latin typeface="Britannic Bold" panose="020B0903060703020204" pitchFamily="34" charset="0"/>
              </a:rPr>
              <a:t> x Estados Unidos)</a:t>
            </a:r>
            <a:r>
              <a:rPr lang="pt-BR" sz="2200" i="1" dirty="0">
                <a:solidFill>
                  <a:schemeClr val="tx2">
                    <a:lumMod val="75000"/>
                  </a:schemeClr>
                </a:solidFill>
                <a:latin typeface="Britannic Bold" panose="020B0903060703020204" pitchFamily="34" charset="0"/>
              </a:rPr>
              <a:t>: </a:t>
            </a:r>
            <a:r>
              <a:rPr lang="pt-BR" sz="2200" dirty="0">
                <a:solidFill>
                  <a:schemeClr val="tx2">
                    <a:lumMod val="75000"/>
                  </a:schemeClr>
                </a:solidFill>
                <a:latin typeface="Britannic Bold" panose="020B0903060703020204" pitchFamily="34" charset="0"/>
              </a:rPr>
              <a:t>premissa é a de que não se pode vedar a utilização direta de prova ilícita e se admitir, no entanto, o seu aproveitamento, de forma indireta. Assim, se a prova original está “envenenada”, os frutos dela derivados também estarão. Exemplo: apreensão (lícita, por mandado) de objetos, descobertos a partir de uma interceptação ilegal.   </a:t>
            </a:r>
            <a:endParaRPr lang="pt-BR" sz="2200" i="1" dirty="0">
              <a:solidFill>
                <a:schemeClr val="tx2">
                  <a:lumMod val="75000"/>
                </a:schemeClr>
              </a:solidFill>
              <a:latin typeface="Britannic Bold" panose="020B0903060703020204" pitchFamily="34" charset="0"/>
            </a:endParaRPr>
          </a:p>
          <a:p>
            <a:pPr lvl="0" algn="just"/>
            <a:r>
              <a:rPr lang="pt-BR" sz="2200" dirty="0">
                <a:solidFill>
                  <a:schemeClr val="tx2">
                    <a:lumMod val="75000"/>
                  </a:schemeClr>
                </a:solidFill>
                <a:latin typeface="Britannic Bold" panose="020B0903060703020204" pitchFamily="34" charset="0"/>
              </a:rPr>
              <a:t>Exceções:</a:t>
            </a:r>
          </a:p>
          <a:p>
            <a:pPr marL="457200" lvl="0" indent="-457200" algn="just">
              <a:buAutoNum type="alphaLcParenR"/>
            </a:pPr>
            <a:r>
              <a:rPr lang="pt-BR" sz="2200" dirty="0">
                <a:solidFill>
                  <a:schemeClr val="tx2">
                    <a:lumMod val="75000"/>
                  </a:schemeClr>
                </a:solidFill>
                <a:latin typeface="Britannic Bold" panose="020B0903060703020204" pitchFamily="34" charset="0"/>
              </a:rPr>
              <a:t>Ausência de nexo de causalidade entre a prova ilícita e a que teria sido contaminada; </a:t>
            </a:r>
          </a:p>
          <a:p>
            <a:pPr marL="457200" lvl="0" indent="-457200" algn="just">
              <a:buAutoNum type="alphaLcParenR"/>
            </a:pPr>
            <a:r>
              <a:rPr lang="pt-BR" sz="2200" dirty="0">
                <a:solidFill>
                  <a:schemeClr val="tx2">
                    <a:lumMod val="75000"/>
                  </a:schemeClr>
                </a:solidFill>
                <a:latin typeface="Britannic Bold" panose="020B0903060703020204" pitchFamily="34" charset="0"/>
              </a:rPr>
              <a:t>Fonte independente (ou seja, a prova derivada poderia ser descoberta de outra maneira): Exemplo: policiais invadiram residência. Sem mencionar, requisitaram expedição de mandado de busca e apreensão. De posse do mandado, fizeram a busca e apreenderam drogas. Entendeu-se por válida a apreensão, porque derivou de fonte independente.  </a:t>
            </a:r>
          </a:p>
          <a:p>
            <a:pPr marL="457200" lvl="0" indent="-457200" algn="just">
              <a:buAutoNum type="alphaLcParenR"/>
            </a:pPr>
            <a:r>
              <a:rPr lang="pt-BR" sz="2200" dirty="0">
                <a:solidFill>
                  <a:schemeClr val="tx2">
                    <a:lumMod val="75000"/>
                  </a:schemeClr>
                </a:solidFill>
                <a:latin typeface="Britannic Bold" panose="020B0903060703020204" pitchFamily="34" charset="0"/>
              </a:rPr>
              <a:t>Descoberta inevitável (art. 157, § 2º, do CPP). </a:t>
            </a:r>
          </a:p>
        </p:txBody>
      </p:sp>
    </p:spTree>
    <p:extLst>
      <p:ext uri="{BB962C8B-B14F-4D97-AF65-F5344CB8AC3E}">
        <p14:creationId xmlns:p14="http://schemas.microsoft.com/office/powerpoint/2010/main" val="233874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8" name="Título 1"/>
          <p:cNvSpPr txBox="1">
            <a:spLocks/>
          </p:cNvSpPr>
          <p:nvPr/>
        </p:nvSpPr>
        <p:spPr>
          <a:xfrm>
            <a:off x="1794519" y="418654"/>
            <a:ext cx="8820472"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t-BR" sz="3600" dirty="0">
              <a:solidFill>
                <a:schemeClr val="tx2"/>
              </a:solidFill>
              <a:latin typeface="Britannic Bold" pitchFamily="34" charset="0"/>
            </a:endParaRPr>
          </a:p>
        </p:txBody>
      </p:sp>
      <p:sp>
        <p:nvSpPr>
          <p:cNvPr id="9" name="AutoShape 4" descr="Resultado de imagem para foto prisão lotada"/>
          <p:cNvSpPr>
            <a:spLocks noChangeAspect="1" noChangeArrowheads="1"/>
          </p:cNvSpPr>
          <p:nvPr/>
        </p:nvSpPr>
        <p:spPr bwMode="auto">
          <a:xfrm>
            <a:off x="1626566"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1" name="Retângulo 10"/>
          <p:cNvSpPr/>
          <p:nvPr/>
        </p:nvSpPr>
        <p:spPr>
          <a:xfrm>
            <a:off x="1626566" y="267643"/>
            <a:ext cx="9144000" cy="785093"/>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 1.1 - Fim do mito da verdade real</a:t>
            </a:r>
          </a:p>
          <a:p>
            <a:pPr algn="ctr"/>
            <a:endParaRPr lang="pt-BR" dirty="0"/>
          </a:p>
        </p:txBody>
      </p:sp>
      <p:sp>
        <p:nvSpPr>
          <p:cNvPr id="15" name="Retângulo 14"/>
          <p:cNvSpPr/>
          <p:nvPr/>
        </p:nvSpPr>
        <p:spPr>
          <a:xfrm>
            <a:off x="1626566" y="1052736"/>
            <a:ext cx="9144000" cy="6247864"/>
          </a:xfrm>
          <a:prstGeom prst="rect">
            <a:avLst/>
          </a:prstGeom>
        </p:spPr>
        <p:txBody>
          <a:bodyPr wrap="square">
            <a:spAutoFit/>
          </a:bodyPr>
          <a:lstStyle/>
          <a:p>
            <a:pPr marL="342900" indent="-342900" algn="just">
              <a:buFontTx/>
              <a:buChar char="-"/>
            </a:pPr>
            <a:r>
              <a:rPr lang="pt-BR" sz="2500" dirty="0">
                <a:solidFill>
                  <a:schemeClr val="tx2"/>
                </a:solidFill>
                <a:latin typeface="Britannic Bold" pitchFamily="34" charset="0"/>
              </a:rPr>
              <a:t>A verdade “real” não pode ser alcançada na instrução processual: como o juiz irá decidir sobre um fato que não viu ou do qual não participou, a sua atividade cognitiva é realizada a partir de uma interpretação das provas que foram colhidas: o resultado final não é, assim, a verdade real, mas a hipótese provável do que realmente aconteceu.</a:t>
            </a:r>
          </a:p>
          <a:p>
            <a:pPr marL="342900" indent="-342900" algn="just">
              <a:buFontTx/>
              <a:buChar char="-"/>
            </a:pPr>
            <a:r>
              <a:rPr lang="pt-BR" sz="2500" dirty="0">
                <a:solidFill>
                  <a:schemeClr val="tx2"/>
                </a:solidFill>
                <a:latin typeface="Britannic Bold" pitchFamily="34" charset="0"/>
              </a:rPr>
              <a:t>O mito da “verdade real” está relacionado a um processo de natureza inquisitiva e pautado: i) pela prevalência do interesse público; </a:t>
            </a:r>
            <a:r>
              <a:rPr lang="pt-BR" sz="2500" dirty="0" err="1">
                <a:solidFill>
                  <a:schemeClr val="tx2"/>
                </a:solidFill>
                <a:latin typeface="Britannic Bold" pitchFamily="34" charset="0"/>
              </a:rPr>
              <a:t>ii</a:t>
            </a:r>
            <a:r>
              <a:rPr lang="pt-BR" sz="2500" dirty="0">
                <a:solidFill>
                  <a:schemeClr val="tx2"/>
                </a:solidFill>
                <a:latin typeface="Britannic Bold" pitchFamily="34" charset="0"/>
              </a:rPr>
              <a:t>) pelo desrespeito a direitos individuais; </a:t>
            </a:r>
            <a:r>
              <a:rPr lang="pt-BR" sz="2500" dirty="0" err="1">
                <a:solidFill>
                  <a:schemeClr val="tx2"/>
                </a:solidFill>
                <a:latin typeface="Britannic Bold" pitchFamily="34" charset="0"/>
              </a:rPr>
              <a:t>iii</a:t>
            </a:r>
            <a:r>
              <a:rPr lang="pt-BR" sz="2500" dirty="0">
                <a:solidFill>
                  <a:schemeClr val="tx2"/>
                </a:solidFill>
                <a:latin typeface="Britannic Bold" pitchFamily="34" charset="0"/>
              </a:rPr>
              <a:t>) pelos amplos poderes instrutórios do juiz. Tudo se justifica em nome da busca pela “verdade”.</a:t>
            </a:r>
          </a:p>
          <a:p>
            <a:pPr marL="342900" indent="-342900" algn="just">
              <a:buFontTx/>
              <a:buChar char="-"/>
            </a:pPr>
            <a:r>
              <a:rPr lang="pt-BR" sz="2500" dirty="0">
                <a:solidFill>
                  <a:schemeClr val="tx2"/>
                </a:solidFill>
                <a:latin typeface="Britannic Bold" pitchFamily="34" charset="0"/>
              </a:rPr>
              <a:t>A atividade instrutória deve, portanto, buscar o convencimento do juiz sobre o que está sendo narrado pela acusação/defesa. O saber do juiz, decorrente da análise das provas, é que legitimará a solução dada (e não a verdade).</a:t>
            </a:r>
          </a:p>
          <a:p>
            <a:pPr marL="342900" indent="-342900" algn="just">
              <a:buFontTx/>
              <a:buChar char="-"/>
            </a:pPr>
            <a:endParaRPr lang="pt-BR" sz="2500" dirty="0"/>
          </a:p>
        </p:txBody>
      </p:sp>
    </p:spTree>
    <p:extLst>
      <p:ext uri="{BB962C8B-B14F-4D97-AF65-F5344CB8AC3E}">
        <p14:creationId xmlns:p14="http://schemas.microsoft.com/office/powerpoint/2010/main" val="2643317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3363917" y="464765"/>
            <a:ext cx="4834507" cy="1477328"/>
          </a:xfrm>
          <a:prstGeom prst="rect">
            <a:avLst/>
          </a:prstGeom>
        </p:spPr>
        <p:txBody>
          <a:bodyPr wrap="square">
            <a:spAutoFit/>
          </a:bodyPr>
          <a:lstStyle/>
          <a:p>
            <a:pPr algn="ctr"/>
            <a:r>
              <a:rPr lang="pt-BR" sz="3000" dirty="0" smtClean="0">
                <a:solidFill>
                  <a:schemeClr val="tx2">
                    <a:lumMod val="75000"/>
                  </a:schemeClr>
                </a:solidFill>
                <a:latin typeface="Britannic Bold" panose="020B0903060703020204" pitchFamily="34" charset="0"/>
              </a:rPr>
              <a:t>Meios de prova / Relação com tipo de crime</a:t>
            </a:r>
            <a:endParaRPr lang="pt-BR" sz="3000" dirty="0"/>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1975" y="2113543"/>
            <a:ext cx="5978393" cy="4444873"/>
          </a:xfrm>
          <a:prstGeom prst="rect">
            <a:avLst/>
          </a:prstGeom>
        </p:spPr>
      </p:pic>
    </p:spTree>
    <p:extLst>
      <p:ext uri="{BB962C8B-B14F-4D97-AF65-F5344CB8AC3E}">
        <p14:creationId xmlns:p14="http://schemas.microsoft.com/office/powerpoint/2010/main" val="27217503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61060" y="1667828"/>
            <a:ext cx="10515600" cy="4351338"/>
          </a:xfrm>
        </p:spPr>
        <p:txBody>
          <a:bodyPr>
            <a:normAutofit fontScale="85000" lnSpcReduction="20000"/>
          </a:bodyPr>
          <a:lstStyle/>
          <a:p>
            <a:pPr lvl="0" algn="just"/>
            <a:r>
              <a:rPr lang="pt-BR" dirty="0" smtClean="0">
                <a:solidFill>
                  <a:schemeClr val="tx2">
                    <a:lumMod val="75000"/>
                  </a:schemeClr>
                </a:solidFill>
                <a:latin typeface="Britannic Bold" panose="020B0903060703020204" pitchFamily="34" charset="0"/>
              </a:rPr>
              <a:t>Regra geral: toda pessoa pode ser testemunha</a:t>
            </a:r>
          </a:p>
          <a:p>
            <a:pPr lvl="0" algn="just"/>
            <a:r>
              <a:rPr lang="pt-BR" dirty="0" smtClean="0">
                <a:solidFill>
                  <a:schemeClr val="tx2">
                    <a:lumMod val="75000"/>
                  </a:schemeClr>
                </a:solidFill>
                <a:latin typeface="Britannic Bold" panose="020B0903060703020204" pitchFamily="34" charset="0"/>
              </a:rPr>
              <a:t>Proibidas de depor: art. 207 do CPP (função, ministério, ofício ou profissão devem guardar sigilo), salvo se desobrigadas pela parte;</a:t>
            </a:r>
          </a:p>
          <a:p>
            <a:pPr lvl="0" algn="just"/>
            <a:r>
              <a:rPr lang="pt-BR" dirty="0" smtClean="0">
                <a:solidFill>
                  <a:schemeClr val="tx2">
                    <a:lumMod val="75000"/>
                  </a:schemeClr>
                </a:solidFill>
                <a:latin typeface="Britannic Bold" panose="020B0903060703020204" pitchFamily="34" charset="0"/>
              </a:rPr>
              <a:t>Podem se recusar: ascendente, descendente, afim em linha reta e cônjuge, irmão, pai, mãe e filho adotivo, salvo se imprescindível à elucidação dos fatos. Não prestam compromisso.</a:t>
            </a:r>
          </a:p>
          <a:p>
            <a:pPr lvl="0" algn="just"/>
            <a:r>
              <a:rPr lang="pt-BR" dirty="0" smtClean="0">
                <a:solidFill>
                  <a:schemeClr val="tx2">
                    <a:lumMod val="75000"/>
                  </a:schemeClr>
                </a:solidFill>
                <a:latin typeface="Britannic Bold" panose="020B0903060703020204" pitchFamily="34" charset="0"/>
              </a:rPr>
              <a:t>Número de testemunhas: sumário (5) – art. 532; ordinário (8) – art. 401, salvo extranumerárias. </a:t>
            </a:r>
          </a:p>
          <a:p>
            <a:pPr lvl="0" algn="just"/>
            <a:r>
              <a:rPr lang="pt-BR" dirty="0" smtClean="0">
                <a:solidFill>
                  <a:schemeClr val="tx2">
                    <a:lumMod val="75000"/>
                  </a:schemeClr>
                </a:solidFill>
                <a:latin typeface="Britannic Bold" panose="020B0903060703020204" pitchFamily="34" charset="0"/>
              </a:rPr>
              <a:t>Forma de colheita dos depoimentos – </a:t>
            </a:r>
            <a:r>
              <a:rPr lang="pt-BR" i="1" dirty="0" err="1" smtClean="0">
                <a:solidFill>
                  <a:schemeClr val="tx2">
                    <a:lumMod val="75000"/>
                  </a:schemeClr>
                </a:solidFill>
                <a:latin typeface="Britannic Bold" panose="020B0903060703020204" pitchFamily="34" charset="0"/>
              </a:rPr>
              <a:t>cross</a:t>
            </a:r>
            <a:r>
              <a:rPr lang="pt-BR" i="1" dirty="0" smtClean="0">
                <a:solidFill>
                  <a:schemeClr val="tx2">
                    <a:lumMod val="75000"/>
                  </a:schemeClr>
                </a:solidFill>
                <a:latin typeface="Britannic Bold" panose="020B0903060703020204" pitchFamily="34" charset="0"/>
              </a:rPr>
              <a:t> </a:t>
            </a:r>
            <a:r>
              <a:rPr lang="pt-BR" i="1" dirty="0" err="1" smtClean="0">
                <a:solidFill>
                  <a:schemeClr val="tx2">
                    <a:lumMod val="75000"/>
                  </a:schemeClr>
                </a:solidFill>
                <a:latin typeface="Britannic Bold" panose="020B0903060703020204" pitchFamily="34" charset="0"/>
              </a:rPr>
              <a:t>examination</a:t>
            </a:r>
            <a:r>
              <a:rPr lang="pt-BR" dirty="0" smtClean="0">
                <a:solidFill>
                  <a:schemeClr val="tx2">
                    <a:lumMod val="75000"/>
                  </a:schemeClr>
                </a:solidFill>
                <a:latin typeface="Britannic Bold" panose="020B0903060703020204" pitchFamily="34" charset="0"/>
              </a:rPr>
              <a:t>. </a:t>
            </a:r>
          </a:p>
          <a:p>
            <a:pPr lvl="0" algn="just"/>
            <a:r>
              <a:rPr lang="pt-BR" dirty="0" smtClean="0">
                <a:solidFill>
                  <a:schemeClr val="tx2">
                    <a:lumMod val="75000"/>
                  </a:schemeClr>
                </a:solidFill>
                <a:latin typeface="Britannic Bold" panose="020B0903060703020204" pitchFamily="34" charset="0"/>
              </a:rPr>
              <a:t>Possibilidade de videoconferência em benefício do réu: art. 217.</a:t>
            </a:r>
          </a:p>
          <a:p>
            <a:pPr lvl="0" algn="just"/>
            <a:r>
              <a:rPr lang="pt-BR" dirty="0" smtClean="0">
                <a:solidFill>
                  <a:schemeClr val="tx2">
                    <a:lumMod val="75000"/>
                  </a:schemeClr>
                </a:solidFill>
                <a:latin typeface="Britannic Bold" panose="020B0903060703020204" pitchFamily="34" charset="0"/>
              </a:rPr>
              <a:t>Realização de precatória para colheita do depoimento (não mais suspende o curso do processo, mas inversão pode gerar nulidade).</a:t>
            </a:r>
          </a:p>
          <a:p>
            <a:pPr lvl="0" algn="just"/>
            <a:endParaRPr lang="pt-BR" dirty="0" smtClean="0">
              <a:solidFill>
                <a:schemeClr val="tx2">
                  <a:lumMod val="75000"/>
                </a:schemeClr>
              </a:solidFill>
              <a:latin typeface="Britannic Bold" panose="020B0903060703020204" pitchFamily="34" charset="0"/>
            </a:endParaRPr>
          </a:p>
          <a:p>
            <a:pPr lvl="0" algn="just"/>
            <a:endParaRPr lang="pt-BR" dirty="0" smtClean="0">
              <a:solidFill>
                <a:schemeClr val="tx2">
                  <a:lumMod val="75000"/>
                </a:schemeClr>
              </a:solidFill>
              <a:latin typeface="Britannic Bold" panose="020B0903060703020204" pitchFamily="34" charset="0"/>
            </a:endParaRPr>
          </a:p>
        </p:txBody>
      </p:sp>
      <p:sp>
        <p:nvSpPr>
          <p:cNvPr id="4" name="Título 1"/>
          <p:cNvSpPr>
            <a:spLocks noGrp="1"/>
          </p:cNvSpPr>
          <p:nvPr>
            <p:ph type="title"/>
          </p:nvPr>
        </p:nvSpPr>
        <p:spPr>
          <a:xfrm>
            <a:off x="2758440" y="342265"/>
            <a:ext cx="10515600" cy="1325563"/>
          </a:xfrm>
        </p:spPr>
        <p:txBody>
          <a:bodyPr/>
          <a:lstStyle/>
          <a:p>
            <a:r>
              <a:rPr lang="pt-BR" dirty="0" smtClean="0">
                <a:solidFill>
                  <a:srgbClr val="44546A"/>
                </a:solidFill>
                <a:latin typeface="Britannic Bold" pitchFamily="34" charset="0"/>
              </a:rPr>
              <a:t>8– Prova testemunhal</a:t>
            </a:r>
            <a:endParaRPr lang="pt-BR" dirty="0"/>
          </a:p>
        </p:txBody>
      </p:sp>
    </p:spTree>
    <p:extLst>
      <p:ext uri="{BB962C8B-B14F-4D97-AF65-F5344CB8AC3E}">
        <p14:creationId xmlns:p14="http://schemas.microsoft.com/office/powerpoint/2010/main" val="6666230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Espaço Reservado para Conteúdo 2"/>
          <p:cNvSpPr>
            <a:spLocks noGrp="1"/>
          </p:cNvSpPr>
          <p:nvPr>
            <p:ph idx="1"/>
          </p:nvPr>
        </p:nvSpPr>
        <p:spPr>
          <a:xfrm>
            <a:off x="838200" y="1825625"/>
            <a:ext cx="10515600" cy="4351338"/>
          </a:xfrm>
        </p:spPr>
        <p:txBody>
          <a:bodyPr>
            <a:normAutofit/>
          </a:bodyPr>
          <a:lstStyle/>
          <a:p>
            <a:pPr lvl="0" algn="just"/>
            <a:r>
              <a:rPr lang="pt-BR" dirty="0" smtClean="0">
                <a:solidFill>
                  <a:schemeClr val="tx2">
                    <a:lumMod val="75000"/>
                  </a:schemeClr>
                </a:solidFill>
                <a:latin typeface="Britannic Bold" panose="020B0903060703020204" pitchFamily="34" charset="0"/>
              </a:rPr>
              <a:t>A rigor, não deveria ser admitido o depoimento, na condição de testemunha, do policial que fez o flagrante, dada a natural vinculação do agente à diligência que fez.</a:t>
            </a:r>
          </a:p>
          <a:p>
            <a:pPr lvl="0" algn="just"/>
            <a:r>
              <a:rPr lang="pt-BR" dirty="0" smtClean="0">
                <a:solidFill>
                  <a:schemeClr val="tx2">
                    <a:lumMod val="75000"/>
                  </a:schemeClr>
                </a:solidFill>
                <a:latin typeface="Britannic Bold" panose="020B0903060703020204" pitchFamily="34" charset="0"/>
              </a:rPr>
              <a:t>Jurisprudência, no entanto, admite pacificamente. </a:t>
            </a:r>
          </a:p>
          <a:p>
            <a:pPr lvl="0" algn="just"/>
            <a:r>
              <a:rPr lang="pt-BR" dirty="0" smtClean="0">
                <a:solidFill>
                  <a:schemeClr val="tx2">
                    <a:lumMod val="75000"/>
                  </a:schemeClr>
                </a:solidFill>
                <a:latin typeface="Britannic Bold" panose="020B0903060703020204" pitchFamily="34" charset="0"/>
              </a:rPr>
              <a:t>Fase atual: concede presunção </a:t>
            </a:r>
            <a:r>
              <a:rPr lang="pt-BR" i="1" dirty="0" smtClean="0">
                <a:solidFill>
                  <a:schemeClr val="tx2">
                    <a:lumMod val="75000"/>
                  </a:schemeClr>
                </a:solidFill>
                <a:latin typeface="Britannic Bold" panose="020B0903060703020204" pitchFamily="34" charset="0"/>
              </a:rPr>
              <a:t>iuris tantum </a:t>
            </a:r>
            <a:r>
              <a:rPr lang="pt-BR" dirty="0" smtClean="0">
                <a:solidFill>
                  <a:schemeClr val="tx2">
                    <a:lumMod val="75000"/>
                  </a:schemeClr>
                </a:solidFill>
                <a:latin typeface="Britannic Bold" panose="020B0903060703020204" pitchFamily="34" charset="0"/>
              </a:rPr>
              <a:t>de veracidade:</a:t>
            </a:r>
          </a:p>
          <a:p>
            <a:pPr algn="just"/>
            <a:r>
              <a:rPr lang="pt-BR" dirty="0">
                <a:solidFill>
                  <a:schemeClr val="tx2">
                    <a:lumMod val="75000"/>
                  </a:schemeClr>
                </a:solidFill>
                <a:latin typeface="Britannic Bold" panose="020B0903060703020204" pitchFamily="34" charset="0"/>
              </a:rPr>
              <a:t>Ementa: </a:t>
            </a:r>
            <a:r>
              <a:rPr lang="pt-BR" dirty="0" smtClean="0">
                <a:solidFill>
                  <a:schemeClr val="tx2">
                    <a:lumMod val="75000"/>
                  </a:schemeClr>
                </a:solidFill>
                <a:latin typeface="Britannic Bold" panose="020B0903060703020204" pitchFamily="34" charset="0"/>
              </a:rPr>
              <a:t>”APELAÇAO </a:t>
            </a:r>
            <a:r>
              <a:rPr lang="pt-BR" dirty="0">
                <a:solidFill>
                  <a:schemeClr val="tx2">
                    <a:lumMod val="75000"/>
                  </a:schemeClr>
                </a:solidFill>
                <a:latin typeface="Britannic Bold" panose="020B0903060703020204" pitchFamily="34" charset="0"/>
              </a:rPr>
              <a:t>CRIMINAL DENÚNCIA EM CONFORMIDADE COM O ART. 41 DO CPP - ASSOCIAÇAO PARA O TRÁFICO - CRIME AUTÔNOMO - </a:t>
            </a:r>
            <a:r>
              <a:rPr lang="pt-BR" dirty="0" smtClean="0">
                <a:solidFill>
                  <a:schemeClr val="tx2">
                    <a:lumMod val="75000"/>
                  </a:schemeClr>
                </a:solidFill>
                <a:latin typeface="Britannic Bold" panose="020B0903060703020204" pitchFamily="34" charset="0"/>
              </a:rPr>
              <a:t>PRESUNÇAO DE</a:t>
            </a:r>
            <a:r>
              <a:rPr lang="pt-BR" dirty="0">
                <a:solidFill>
                  <a:schemeClr val="tx2">
                    <a:lumMod val="75000"/>
                  </a:schemeClr>
                </a:solidFill>
                <a:latin typeface="Britannic Bold" panose="020B0903060703020204" pitchFamily="34" charset="0"/>
              </a:rPr>
              <a:t> VERACIDADE DO DEPOIMENTO DE </a:t>
            </a:r>
            <a:r>
              <a:rPr lang="pt-BR" dirty="0" smtClean="0">
                <a:solidFill>
                  <a:schemeClr val="tx2">
                    <a:lumMod val="75000"/>
                  </a:schemeClr>
                </a:solidFill>
                <a:latin typeface="Britannic Bold" panose="020B0903060703020204" pitchFamily="34" charset="0"/>
              </a:rPr>
              <a:t>POLICIAIS” (TJES – rel. Adauto Dias Tristão – j. 03/10/2008)</a:t>
            </a:r>
            <a:endParaRPr lang="pt-BR" dirty="0"/>
          </a:p>
        </p:txBody>
      </p:sp>
      <p:sp>
        <p:nvSpPr>
          <p:cNvPr id="5" name="Retângulo 4"/>
          <p:cNvSpPr/>
          <p:nvPr/>
        </p:nvSpPr>
        <p:spPr>
          <a:xfrm>
            <a:off x="3509964" y="706874"/>
            <a:ext cx="5576886" cy="553998"/>
          </a:xfrm>
          <a:prstGeom prst="rect">
            <a:avLst/>
          </a:prstGeom>
        </p:spPr>
        <p:txBody>
          <a:bodyPr wrap="square">
            <a:spAutoFit/>
          </a:bodyPr>
          <a:lstStyle/>
          <a:p>
            <a:r>
              <a:rPr lang="pt-BR" sz="3000" dirty="0" smtClean="0">
                <a:solidFill>
                  <a:srgbClr val="44546A"/>
                </a:solidFill>
                <a:latin typeface="Britannic Bold" pitchFamily="34" charset="0"/>
              </a:rPr>
              <a:t>8.1– </a:t>
            </a:r>
            <a:r>
              <a:rPr lang="pt-BR" sz="3000" dirty="0">
                <a:solidFill>
                  <a:srgbClr val="44546A"/>
                </a:solidFill>
                <a:latin typeface="Britannic Bold" pitchFamily="34" charset="0"/>
              </a:rPr>
              <a:t>T</a:t>
            </a:r>
            <a:r>
              <a:rPr lang="pt-BR" sz="3000" dirty="0" smtClean="0">
                <a:solidFill>
                  <a:srgbClr val="44546A"/>
                </a:solidFill>
                <a:latin typeface="Britannic Bold" pitchFamily="34" charset="0"/>
              </a:rPr>
              <a:t>estemunho  policial</a:t>
            </a:r>
            <a:endParaRPr lang="pt-BR" sz="3000" dirty="0"/>
          </a:p>
        </p:txBody>
      </p:sp>
    </p:spTree>
    <p:extLst>
      <p:ext uri="{BB962C8B-B14F-4D97-AF65-F5344CB8AC3E}">
        <p14:creationId xmlns:p14="http://schemas.microsoft.com/office/powerpoint/2010/main" val="2395413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tângulo 4"/>
          <p:cNvSpPr/>
          <p:nvPr/>
        </p:nvSpPr>
        <p:spPr>
          <a:xfrm>
            <a:off x="3435350" y="615434"/>
            <a:ext cx="5525770" cy="861774"/>
          </a:xfrm>
          <a:prstGeom prst="rect">
            <a:avLst/>
          </a:prstGeom>
        </p:spPr>
        <p:txBody>
          <a:bodyPr wrap="square">
            <a:spAutoFit/>
          </a:bodyPr>
          <a:lstStyle/>
          <a:p>
            <a:r>
              <a:rPr lang="pt-BR" sz="2500" dirty="0" smtClean="0">
                <a:solidFill>
                  <a:srgbClr val="44546A"/>
                </a:solidFill>
                <a:latin typeface="Britannic Bold" pitchFamily="34" charset="0"/>
              </a:rPr>
              <a:t>8.2 – Reconhecimento e declarações do ofendido – art. 226 do CPP</a:t>
            </a:r>
            <a:endParaRPr lang="pt-BR" sz="2500" dirty="0"/>
          </a:p>
        </p:txBody>
      </p:sp>
      <p:sp>
        <p:nvSpPr>
          <p:cNvPr id="6" name="Rectangle 1"/>
          <p:cNvSpPr>
            <a:spLocks noGrp="1" noChangeArrowheads="1"/>
          </p:cNvSpPr>
          <p:nvPr>
            <p:ph idx="1"/>
          </p:nvPr>
        </p:nvSpPr>
        <p:spPr bwMode="auto">
          <a:xfrm>
            <a:off x="173184" y="1552555"/>
            <a:ext cx="11702586" cy="5387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algn="just" eaLnBrk="1" fontAlgn="base" hangingPunct="1">
              <a:spcBef>
                <a:spcPts val="1000"/>
              </a:spcBef>
              <a:spcAft>
                <a:spcPct val="0"/>
              </a:spcAft>
              <a:buClrTx/>
              <a:buSzTx/>
              <a:tabLst/>
            </a:pPr>
            <a:r>
              <a:rPr lang="pt-BR" altLang="pt-BR" sz="2200" dirty="0">
                <a:solidFill>
                  <a:schemeClr val="tx2">
                    <a:lumMod val="75000"/>
                  </a:schemeClr>
                </a:solidFill>
                <a:latin typeface="Britannic Bold" panose="020B0903060703020204" pitchFamily="34" charset="0"/>
              </a:rPr>
              <a:t>Art. 226.  Quando houver necessidade de fazer-se o reconhecimento de pessoa, proceder-se-á pela seguinte forma:</a:t>
            </a:r>
          </a:p>
          <a:p>
            <a:pPr marR="0" lvl="0" algn="just" eaLnBrk="1" fontAlgn="base" hangingPunct="1">
              <a:spcBef>
                <a:spcPts val="1000"/>
              </a:spcBef>
              <a:spcAft>
                <a:spcPct val="0"/>
              </a:spcAft>
              <a:buClrTx/>
              <a:buSzTx/>
              <a:tabLst/>
            </a:pPr>
            <a:r>
              <a:rPr lang="pt-BR" altLang="pt-BR" sz="2200" dirty="0">
                <a:solidFill>
                  <a:schemeClr val="tx2">
                    <a:lumMod val="75000"/>
                  </a:schemeClr>
                </a:solidFill>
                <a:latin typeface="Britannic Bold" panose="020B0903060703020204" pitchFamily="34" charset="0"/>
              </a:rPr>
              <a:t>I</a:t>
            </a:r>
            <a:r>
              <a:rPr lang="pt-BR" altLang="pt-BR" sz="2200" dirty="0">
                <a:solidFill>
                  <a:schemeClr val="tx2">
                    <a:lumMod val="75000"/>
                  </a:schemeClr>
                </a:solidFill>
                <a:latin typeface="Britannic Bold" panose="020B0903060703020204" pitchFamily="34" charset="0"/>
              </a:rPr>
              <a:t> - a pessoa que tiver de fazer o reconhecimento será convidada a descrever a pessoa que deva ser reconhecida;</a:t>
            </a:r>
          </a:p>
          <a:p>
            <a:pPr marR="0" lvl="0" algn="just" eaLnBrk="1" fontAlgn="base" hangingPunct="1">
              <a:spcBef>
                <a:spcPts val="1000"/>
              </a:spcBef>
              <a:spcAft>
                <a:spcPct val="0"/>
              </a:spcAft>
              <a:buClrTx/>
              <a:buSzTx/>
              <a:tabLst/>
            </a:pPr>
            <a:r>
              <a:rPr lang="pt-BR" altLang="pt-BR" sz="2200" dirty="0">
                <a:solidFill>
                  <a:schemeClr val="tx2">
                    <a:lumMod val="75000"/>
                  </a:schemeClr>
                </a:solidFill>
                <a:latin typeface="Britannic Bold" panose="020B0903060703020204" pitchFamily="34" charset="0"/>
              </a:rPr>
              <a:t>Il</a:t>
            </a:r>
            <a:r>
              <a:rPr lang="pt-BR" altLang="pt-BR" sz="2200" dirty="0">
                <a:solidFill>
                  <a:schemeClr val="tx2">
                    <a:lumMod val="75000"/>
                  </a:schemeClr>
                </a:solidFill>
                <a:latin typeface="Britannic Bold" panose="020B0903060703020204" pitchFamily="34" charset="0"/>
              </a:rPr>
              <a:t> - a pessoa, cujo reconhecimento se pretender, será colocada, se possível, ao lado de outras que com ela tiverem qualquer semelhança, convidando-se quem tiver de fazer o reconhecimento a apontá-la;</a:t>
            </a:r>
          </a:p>
          <a:p>
            <a:pPr marR="0" lvl="0" algn="just" eaLnBrk="1" fontAlgn="base" hangingPunct="1">
              <a:spcBef>
                <a:spcPts val="1000"/>
              </a:spcBef>
              <a:spcAft>
                <a:spcPct val="0"/>
              </a:spcAft>
              <a:buClrTx/>
              <a:buSzTx/>
              <a:tabLst/>
            </a:pPr>
            <a:r>
              <a:rPr lang="pt-BR" altLang="pt-BR" sz="2200" dirty="0">
                <a:solidFill>
                  <a:schemeClr val="tx2">
                    <a:lumMod val="75000"/>
                  </a:schemeClr>
                </a:solidFill>
                <a:latin typeface="Britannic Bold" panose="020B0903060703020204" pitchFamily="34" charset="0"/>
              </a:rPr>
              <a:t>III</a:t>
            </a:r>
            <a:r>
              <a:rPr lang="pt-BR" altLang="pt-BR" sz="2200" dirty="0">
                <a:solidFill>
                  <a:schemeClr val="tx2">
                    <a:lumMod val="75000"/>
                  </a:schemeClr>
                </a:solidFill>
                <a:latin typeface="Britannic Bold" panose="020B0903060703020204" pitchFamily="34" charset="0"/>
              </a:rPr>
              <a:t> - se houver razão para recear que a pessoa chamada para o reconhecimento, por efeito de intimidação ou outra influência, não diga a verdade em face da pessoa que deve ser reconhecida, a autoridade providenciará para que esta não veja aquela;</a:t>
            </a:r>
          </a:p>
          <a:p>
            <a:pPr marR="0" lvl="0" algn="just" eaLnBrk="1" fontAlgn="base" hangingPunct="1">
              <a:spcBef>
                <a:spcPts val="1000"/>
              </a:spcBef>
              <a:spcAft>
                <a:spcPct val="0"/>
              </a:spcAft>
              <a:buClrTx/>
              <a:buSzTx/>
              <a:tabLst/>
            </a:pPr>
            <a:r>
              <a:rPr lang="pt-BR" altLang="pt-BR" sz="2200" dirty="0">
                <a:solidFill>
                  <a:schemeClr val="tx2">
                    <a:lumMod val="75000"/>
                  </a:schemeClr>
                </a:solidFill>
                <a:latin typeface="Britannic Bold" panose="020B0903060703020204" pitchFamily="34" charset="0"/>
              </a:rPr>
              <a:t>IV</a:t>
            </a:r>
            <a:r>
              <a:rPr lang="pt-BR" altLang="pt-BR" sz="2200" dirty="0">
                <a:solidFill>
                  <a:schemeClr val="tx2">
                    <a:lumMod val="75000"/>
                  </a:schemeClr>
                </a:solidFill>
                <a:latin typeface="Britannic Bold" panose="020B0903060703020204" pitchFamily="34" charset="0"/>
              </a:rPr>
              <a:t> - do ato de reconhecimento lavrar-se-á auto pormenorizado, subscrito pela autoridade, pela pessoa chamada para proceder ao reconhecimento e por duas testemunhas presenciais.</a:t>
            </a:r>
          </a:p>
          <a:p>
            <a:pPr marR="0" lvl="0" algn="just" eaLnBrk="1" fontAlgn="base" hangingPunct="1">
              <a:spcBef>
                <a:spcPts val="1000"/>
              </a:spcBef>
              <a:spcAft>
                <a:spcPct val="0"/>
              </a:spcAft>
              <a:buClrTx/>
              <a:buSzTx/>
              <a:tabLst/>
            </a:pPr>
            <a:r>
              <a:rPr lang="pt-BR" altLang="pt-BR" sz="2200" dirty="0">
                <a:solidFill>
                  <a:schemeClr val="tx2">
                    <a:lumMod val="75000"/>
                  </a:schemeClr>
                </a:solidFill>
                <a:latin typeface="Britannic Bold" panose="020B0903060703020204" pitchFamily="34" charset="0"/>
              </a:rPr>
              <a:t>Parágrafo </a:t>
            </a:r>
            <a:r>
              <a:rPr lang="pt-BR" altLang="pt-BR" sz="2200" dirty="0">
                <a:solidFill>
                  <a:schemeClr val="tx2">
                    <a:lumMod val="75000"/>
                  </a:schemeClr>
                </a:solidFill>
                <a:latin typeface="Britannic Bold" panose="020B0903060703020204" pitchFamily="34" charset="0"/>
              </a:rPr>
              <a:t>único.  O disposto no </a:t>
            </a:r>
            <a:r>
              <a:rPr lang="pt-BR" altLang="pt-BR" sz="2200" dirty="0" err="1">
                <a:solidFill>
                  <a:schemeClr val="tx2">
                    <a:lumMod val="75000"/>
                  </a:schemeClr>
                </a:solidFill>
                <a:latin typeface="Britannic Bold" panose="020B0903060703020204" pitchFamily="34" charset="0"/>
              </a:rPr>
              <a:t>no</a:t>
            </a:r>
            <a:r>
              <a:rPr lang="pt-BR" altLang="pt-BR" sz="2200" dirty="0">
                <a:solidFill>
                  <a:schemeClr val="tx2">
                    <a:lumMod val="75000"/>
                  </a:schemeClr>
                </a:solidFill>
                <a:latin typeface="Britannic Bold" panose="020B0903060703020204" pitchFamily="34" charset="0"/>
              </a:rPr>
              <a:t> III deste artigo não terá aplicação na fase da instrução criminal ou em plenário de julgamento</a:t>
            </a:r>
            <a:r>
              <a:rPr lang="pt-BR" altLang="pt-BR" dirty="0">
                <a:solidFill>
                  <a:schemeClr val="tx2">
                    <a:lumMod val="75000"/>
                  </a:schemeClr>
                </a:solidFill>
                <a:latin typeface="Britannic Bold" panose="020B0903060703020204" pitchFamily="34" charset="0"/>
              </a:rPr>
              <a:t>.</a:t>
            </a:r>
          </a:p>
        </p:txBody>
      </p:sp>
    </p:spTree>
    <p:extLst>
      <p:ext uri="{BB962C8B-B14F-4D97-AF65-F5344CB8AC3E}">
        <p14:creationId xmlns:p14="http://schemas.microsoft.com/office/powerpoint/2010/main" val="6024160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899160" y="0"/>
            <a:ext cx="10690860" cy="8171468"/>
          </a:xfrm>
          <a:prstGeom prst="rect">
            <a:avLst/>
          </a:prstGeom>
        </p:spPr>
        <p:txBody>
          <a:bodyPr wrap="square">
            <a:spAutoFit/>
          </a:bodyPr>
          <a:lstStyle/>
          <a:p>
            <a:pPr marL="342900" lvl="0" indent="-342900" algn="just">
              <a:buFontTx/>
              <a:buChar char="-"/>
            </a:pPr>
            <a:r>
              <a:rPr lang="pt-BR" sz="2500" dirty="0" smtClean="0">
                <a:solidFill>
                  <a:schemeClr val="tx2">
                    <a:lumMod val="75000"/>
                  </a:schemeClr>
                </a:solidFill>
                <a:latin typeface="Britannic Bold" panose="020B0903060703020204" pitchFamily="34" charset="0"/>
              </a:rPr>
              <a:t>Razão de ser das formalidades: conferir maior segurança ao reconhecimento.</a:t>
            </a:r>
          </a:p>
          <a:p>
            <a:pPr marL="342900" lvl="0" indent="-342900" algn="just">
              <a:buFontTx/>
              <a:buChar char="-"/>
            </a:pPr>
            <a:r>
              <a:rPr lang="pt-BR" sz="2500" dirty="0">
                <a:solidFill>
                  <a:schemeClr val="tx2">
                    <a:lumMod val="75000"/>
                  </a:schemeClr>
                </a:solidFill>
                <a:latin typeface="Britannic Bold" panose="020B0903060703020204" pitchFamily="34" charset="0"/>
              </a:rPr>
              <a:t>Jurisprudência, no entanto, flexibiliza a proteção do legislador:</a:t>
            </a:r>
          </a:p>
          <a:p>
            <a:pPr marL="342900" indent="-342900" algn="just">
              <a:buFontTx/>
              <a:buChar char="-"/>
            </a:pPr>
            <a:r>
              <a:rPr lang="pt-BR" sz="2500" i="1" dirty="0" smtClean="0">
                <a:solidFill>
                  <a:schemeClr val="tx2">
                    <a:lumMod val="75000"/>
                  </a:schemeClr>
                </a:solidFill>
                <a:latin typeface="Britannic Bold" panose="020B0903060703020204" pitchFamily="34" charset="0"/>
              </a:rPr>
              <a:t>“A </a:t>
            </a:r>
            <a:r>
              <a:rPr lang="pt-BR" sz="2500" i="1" dirty="0">
                <a:solidFill>
                  <a:schemeClr val="tx2">
                    <a:lumMod val="75000"/>
                  </a:schemeClr>
                </a:solidFill>
                <a:latin typeface="Britannic Bold" panose="020B0903060703020204" pitchFamily="34" charset="0"/>
              </a:rPr>
              <a:t>jurisprudência do Superior Tribunal de Justiça é no sentido </a:t>
            </a:r>
            <a:r>
              <a:rPr lang="pt-BR" sz="2500" i="1" dirty="0" smtClean="0">
                <a:solidFill>
                  <a:schemeClr val="tx2">
                    <a:lumMod val="75000"/>
                  </a:schemeClr>
                </a:solidFill>
                <a:latin typeface="Britannic Bold" panose="020B0903060703020204" pitchFamily="34" charset="0"/>
              </a:rPr>
              <a:t>de que  </a:t>
            </a:r>
            <a:r>
              <a:rPr lang="pt-BR" sz="2500" i="1" dirty="0">
                <a:solidFill>
                  <a:schemeClr val="tx2">
                    <a:lumMod val="75000"/>
                  </a:schemeClr>
                </a:solidFill>
                <a:latin typeface="Britannic Bold" panose="020B0903060703020204" pitchFamily="34" charset="0"/>
              </a:rPr>
              <a:t>as  disposições  insculpidas  no art. 226 do Código de </a:t>
            </a:r>
            <a:r>
              <a:rPr lang="pt-BR" sz="2500" i="1" dirty="0" smtClean="0">
                <a:solidFill>
                  <a:schemeClr val="tx2">
                    <a:lumMod val="75000"/>
                  </a:schemeClr>
                </a:solidFill>
                <a:latin typeface="Britannic Bold" panose="020B0903060703020204" pitchFamily="34" charset="0"/>
              </a:rPr>
              <a:t>Processo Penal </a:t>
            </a:r>
            <a:r>
              <a:rPr lang="pt-BR" sz="2500" i="1" dirty="0">
                <a:solidFill>
                  <a:schemeClr val="tx2">
                    <a:lumMod val="75000"/>
                  </a:schemeClr>
                </a:solidFill>
                <a:latin typeface="Britannic Bold" panose="020B0903060703020204" pitchFamily="34" charset="0"/>
              </a:rPr>
              <a:t>configuram uma recomendação legal, e não uma exigência, não </a:t>
            </a:r>
            <a:r>
              <a:rPr lang="pt-BR" sz="2500" i="1" dirty="0" smtClean="0">
                <a:solidFill>
                  <a:schemeClr val="tx2">
                    <a:lumMod val="75000"/>
                  </a:schemeClr>
                </a:solidFill>
                <a:latin typeface="Britannic Bold" panose="020B0903060703020204" pitchFamily="34" charset="0"/>
              </a:rPr>
              <a:t>se cuidando</a:t>
            </a:r>
            <a:r>
              <a:rPr lang="pt-BR" sz="2500" i="1" dirty="0">
                <a:solidFill>
                  <a:schemeClr val="tx2">
                    <a:lumMod val="75000"/>
                  </a:schemeClr>
                </a:solidFill>
                <a:latin typeface="Britannic Bold" panose="020B0903060703020204" pitchFamily="34" charset="0"/>
              </a:rPr>
              <a:t>,  portanto,  de  nulidade quando praticado o ato </a:t>
            </a:r>
            <a:r>
              <a:rPr lang="pt-BR" sz="2500" i="1" dirty="0" smtClean="0">
                <a:solidFill>
                  <a:schemeClr val="tx2">
                    <a:lumMod val="75000"/>
                  </a:schemeClr>
                </a:solidFill>
                <a:latin typeface="Britannic Bold" panose="020B0903060703020204" pitchFamily="34" charset="0"/>
              </a:rPr>
              <a:t>processual (reconhecimento  </a:t>
            </a:r>
            <a:r>
              <a:rPr lang="pt-BR" sz="2500" i="1" dirty="0">
                <a:solidFill>
                  <a:schemeClr val="tx2">
                    <a:lumMod val="75000"/>
                  </a:schemeClr>
                </a:solidFill>
                <a:latin typeface="Britannic Bold" panose="020B0903060703020204" pitchFamily="34" charset="0"/>
              </a:rPr>
              <a:t>pessoal)  de  modo  diverso. Ademais, nos termos </a:t>
            </a:r>
            <a:r>
              <a:rPr lang="pt-BR" sz="2500" i="1" dirty="0" smtClean="0">
                <a:solidFill>
                  <a:schemeClr val="tx2">
                    <a:lumMod val="75000"/>
                  </a:schemeClr>
                </a:solidFill>
                <a:latin typeface="Britannic Bold" panose="020B0903060703020204" pitchFamily="34" charset="0"/>
              </a:rPr>
              <a:t>do entendimento </a:t>
            </a:r>
            <a:r>
              <a:rPr lang="pt-BR" sz="2500" i="1" dirty="0">
                <a:solidFill>
                  <a:schemeClr val="tx2">
                    <a:lumMod val="75000"/>
                  </a:schemeClr>
                </a:solidFill>
                <a:latin typeface="Britannic Bold" panose="020B0903060703020204" pitchFamily="34" charset="0"/>
              </a:rPr>
              <a:t>firmado neste Tribunal, as disposições contidas no </a:t>
            </a:r>
            <a:r>
              <a:rPr lang="pt-BR" sz="2500" i="1" dirty="0" smtClean="0">
                <a:solidFill>
                  <a:schemeClr val="tx2">
                    <a:lumMod val="75000"/>
                  </a:schemeClr>
                </a:solidFill>
                <a:latin typeface="Britannic Bold" panose="020B0903060703020204" pitchFamily="34" charset="0"/>
              </a:rPr>
              <a:t>art. 226  </a:t>
            </a:r>
            <a:r>
              <a:rPr lang="pt-BR" sz="2500" i="1" dirty="0">
                <a:solidFill>
                  <a:schemeClr val="tx2">
                    <a:lumMod val="75000"/>
                  </a:schemeClr>
                </a:solidFill>
                <a:latin typeface="Britannic Bold" panose="020B0903060703020204" pitchFamily="34" charset="0"/>
              </a:rPr>
              <a:t>do  Código de Processo Penal consubstanciam-se em </a:t>
            </a:r>
            <a:r>
              <a:rPr lang="pt-BR" sz="2500" i="1" dirty="0" smtClean="0">
                <a:solidFill>
                  <a:schemeClr val="tx2">
                    <a:lumMod val="75000"/>
                  </a:schemeClr>
                </a:solidFill>
                <a:latin typeface="Britannic Bold" panose="020B0903060703020204" pitchFamily="34" charset="0"/>
              </a:rPr>
              <a:t>recomendações legais </a:t>
            </a:r>
            <a:r>
              <a:rPr lang="pt-BR" sz="2500" i="1" dirty="0">
                <a:solidFill>
                  <a:schemeClr val="tx2">
                    <a:lumMod val="75000"/>
                  </a:schemeClr>
                </a:solidFill>
                <a:latin typeface="Britannic Bold" panose="020B0903060703020204" pitchFamily="34" charset="0"/>
              </a:rPr>
              <a:t>e não em exigências, não sendo causa de nulidade, </a:t>
            </a:r>
            <a:r>
              <a:rPr lang="pt-BR" sz="2500" i="1" dirty="0" smtClean="0">
                <a:solidFill>
                  <a:schemeClr val="tx2">
                    <a:lumMod val="75000"/>
                  </a:schemeClr>
                </a:solidFill>
                <a:latin typeface="Britannic Bold" panose="020B0903060703020204" pitchFamily="34" charset="0"/>
              </a:rPr>
              <a:t>notadamente se  </a:t>
            </a:r>
            <a:r>
              <a:rPr lang="pt-BR" sz="2500" i="1" dirty="0">
                <a:solidFill>
                  <a:schemeClr val="tx2">
                    <a:lumMod val="75000"/>
                  </a:schemeClr>
                </a:solidFill>
                <a:latin typeface="Britannic Bold" panose="020B0903060703020204" pitchFamily="34" charset="0"/>
              </a:rPr>
              <a:t>o  reconhecimento  foi  realizado pelas vítimas e testemunhas </a:t>
            </a:r>
            <a:r>
              <a:rPr lang="pt-BR" sz="2500" i="1" dirty="0" smtClean="0">
                <a:solidFill>
                  <a:schemeClr val="tx2">
                    <a:lumMod val="75000"/>
                  </a:schemeClr>
                </a:solidFill>
                <a:latin typeface="Britannic Bold" panose="020B0903060703020204" pitchFamily="34" charset="0"/>
              </a:rPr>
              <a:t>em juízo</a:t>
            </a:r>
            <a:r>
              <a:rPr lang="pt-BR" sz="2500" i="1" dirty="0">
                <a:solidFill>
                  <a:schemeClr val="tx2">
                    <a:lumMod val="75000"/>
                  </a:schemeClr>
                </a:solidFill>
                <a:latin typeface="Britannic Bold" panose="020B0903060703020204" pitchFamily="34" charset="0"/>
              </a:rPr>
              <a:t>, sob o crivo do contraditório, e amparado por outros </a:t>
            </a:r>
            <a:r>
              <a:rPr lang="pt-BR" sz="2500" i="1" dirty="0" smtClean="0">
                <a:solidFill>
                  <a:schemeClr val="tx2">
                    <a:lumMod val="75000"/>
                  </a:schemeClr>
                </a:solidFill>
                <a:latin typeface="Britannic Bold" panose="020B0903060703020204" pitchFamily="34" charset="0"/>
              </a:rPr>
              <a:t>elementos de  </a:t>
            </a:r>
            <a:r>
              <a:rPr lang="pt-BR" sz="2500" i="1" dirty="0">
                <a:solidFill>
                  <a:schemeClr val="tx2">
                    <a:lumMod val="75000"/>
                  </a:schemeClr>
                </a:solidFill>
                <a:latin typeface="Britannic Bold" panose="020B0903060703020204" pitchFamily="34" charset="0"/>
              </a:rPr>
              <a:t>prova,  conforme  ocorrido in </a:t>
            </a:r>
            <a:r>
              <a:rPr lang="pt-BR" sz="2500" i="1" dirty="0" err="1">
                <a:solidFill>
                  <a:schemeClr val="tx2">
                    <a:lumMod val="75000"/>
                  </a:schemeClr>
                </a:solidFill>
                <a:latin typeface="Britannic Bold" panose="020B0903060703020204" pitchFamily="34" charset="0"/>
              </a:rPr>
              <a:t>casu</a:t>
            </a:r>
            <a:r>
              <a:rPr lang="pt-BR" sz="2500" i="1" dirty="0">
                <a:solidFill>
                  <a:schemeClr val="tx2">
                    <a:lumMod val="75000"/>
                  </a:schemeClr>
                </a:solidFill>
                <a:latin typeface="Britannic Bold" panose="020B0903060703020204" pitchFamily="34" charset="0"/>
              </a:rPr>
              <a:t> (HC 302.302/RJ, Rel. </a:t>
            </a:r>
            <a:r>
              <a:rPr lang="pt-BR" sz="2500" i="1" dirty="0" smtClean="0">
                <a:solidFill>
                  <a:schemeClr val="tx2">
                    <a:lumMod val="75000"/>
                  </a:schemeClr>
                </a:solidFill>
                <a:latin typeface="Britannic Bold" panose="020B0903060703020204" pitchFamily="34" charset="0"/>
              </a:rPr>
              <a:t>Ministro GURGEL </a:t>
            </a:r>
            <a:r>
              <a:rPr lang="pt-BR" sz="2500" i="1" dirty="0">
                <a:solidFill>
                  <a:schemeClr val="tx2">
                    <a:lumMod val="75000"/>
                  </a:schemeClr>
                </a:solidFill>
                <a:latin typeface="Britannic Bold" panose="020B0903060703020204" pitchFamily="34" charset="0"/>
              </a:rPr>
              <a:t>DE FARIA, Quinta Turma, julgado em 15/9/2015, </a:t>
            </a:r>
            <a:r>
              <a:rPr lang="pt-BR" sz="2500" i="1" dirty="0" err="1">
                <a:solidFill>
                  <a:schemeClr val="tx2">
                    <a:lumMod val="75000"/>
                  </a:schemeClr>
                </a:solidFill>
                <a:latin typeface="Britannic Bold" panose="020B0903060703020204" pitchFamily="34" charset="0"/>
              </a:rPr>
              <a:t>DJe</a:t>
            </a:r>
            <a:r>
              <a:rPr lang="pt-BR" sz="2500" i="1" dirty="0">
                <a:solidFill>
                  <a:schemeClr val="tx2">
                    <a:lumMod val="75000"/>
                  </a:schemeClr>
                </a:solidFill>
                <a:latin typeface="Britannic Bold" panose="020B0903060703020204" pitchFamily="34" charset="0"/>
              </a:rPr>
              <a:t> 5/10/2015).</a:t>
            </a:r>
          </a:p>
          <a:p>
            <a:pPr algn="just"/>
            <a:endParaRPr lang="pt-BR" sz="2500" dirty="0">
              <a:solidFill>
                <a:schemeClr val="tx2">
                  <a:lumMod val="75000"/>
                </a:schemeClr>
              </a:solidFill>
              <a:latin typeface="Britannic Bold" panose="020B0903060703020204" pitchFamily="34" charset="0"/>
            </a:endParaRPr>
          </a:p>
          <a:p>
            <a:pPr marL="342900" indent="-342900" algn="just">
              <a:buFontTx/>
              <a:buChar char="-"/>
            </a:pPr>
            <a:endParaRPr lang="pt-BR" sz="2500" dirty="0">
              <a:solidFill>
                <a:schemeClr val="tx2">
                  <a:lumMod val="75000"/>
                </a:schemeClr>
              </a:solidFill>
              <a:latin typeface="Britannic Bold" panose="020B0903060703020204" pitchFamily="34" charset="0"/>
            </a:endParaRPr>
          </a:p>
          <a:p>
            <a:pPr marL="342900" indent="-342900" algn="just">
              <a:buFontTx/>
              <a:buChar char="-"/>
            </a:pPr>
            <a:endParaRPr lang="pt-BR" sz="2500" dirty="0">
              <a:solidFill>
                <a:schemeClr val="tx2">
                  <a:lumMod val="75000"/>
                </a:schemeClr>
              </a:solidFill>
              <a:latin typeface="Britannic Bold" panose="020B0903060703020204" pitchFamily="34" charset="0"/>
            </a:endParaRPr>
          </a:p>
          <a:p>
            <a:pPr marL="342900" indent="-342900" algn="just">
              <a:buFontTx/>
              <a:buChar char="-"/>
            </a:pPr>
            <a:endParaRPr lang="pt-BR" sz="2500" dirty="0">
              <a:solidFill>
                <a:schemeClr val="tx2">
                  <a:lumMod val="75000"/>
                </a:schemeClr>
              </a:solidFill>
              <a:latin typeface="Britannic Bold" panose="020B0903060703020204" pitchFamily="34" charset="0"/>
            </a:endParaRPr>
          </a:p>
        </p:txBody>
      </p:sp>
    </p:spTree>
    <p:extLst>
      <p:ext uri="{BB962C8B-B14F-4D97-AF65-F5344CB8AC3E}">
        <p14:creationId xmlns:p14="http://schemas.microsoft.com/office/powerpoint/2010/main" val="34267873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3025140" y="568375"/>
            <a:ext cx="6096000" cy="492443"/>
          </a:xfrm>
          <a:prstGeom prst="rect">
            <a:avLst/>
          </a:prstGeom>
        </p:spPr>
        <p:txBody>
          <a:bodyPr>
            <a:spAutoFit/>
          </a:bodyPr>
          <a:lstStyle/>
          <a:p>
            <a:r>
              <a:rPr lang="pt-BR" sz="2600" dirty="0" smtClean="0">
                <a:solidFill>
                  <a:srgbClr val="44546A"/>
                </a:solidFill>
                <a:latin typeface="Britannic Bold" pitchFamily="34" charset="0"/>
              </a:rPr>
              <a:t>8.3 </a:t>
            </a:r>
            <a:r>
              <a:rPr lang="pt-BR" sz="2600" dirty="0">
                <a:solidFill>
                  <a:srgbClr val="44546A"/>
                </a:solidFill>
                <a:latin typeface="Britannic Bold" pitchFamily="34" charset="0"/>
              </a:rPr>
              <a:t>– </a:t>
            </a:r>
            <a:r>
              <a:rPr lang="pt-BR" sz="2600" dirty="0" smtClean="0">
                <a:solidFill>
                  <a:srgbClr val="44546A"/>
                </a:solidFill>
                <a:latin typeface="Britannic Bold" pitchFamily="34" charset="0"/>
              </a:rPr>
              <a:t>O problema das falsas memórias</a:t>
            </a:r>
            <a:endParaRPr lang="pt-BR" sz="2600" dirty="0"/>
          </a:p>
        </p:txBody>
      </p:sp>
      <p:sp>
        <p:nvSpPr>
          <p:cNvPr id="6" name="Retângulo 5"/>
          <p:cNvSpPr/>
          <p:nvPr/>
        </p:nvSpPr>
        <p:spPr>
          <a:xfrm>
            <a:off x="167640" y="1060818"/>
            <a:ext cx="12024360" cy="5355312"/>
          </a:xfrm>
          <a:prstGeom prst="rect">
            <a:avLst/>
          </a:prstGeom>
        </p:spPr>
        <p:txBody>
          <a:bodyPr wrap="square">
            <a:spAutoFit/>
          </a:bodyPr>
          <a:lstStyle/>
          <a:p>
            <a:pPr algn="just">
              <a:lnSpc>
                <a:spcPct val="150000"/>
              </a:lnSpc>
              <a:spcAft>
                <a:spcPts val="0"/>
              </a:spcAft>
            </a:pP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Mas a memória humana não é fielmente reprodutiva. Ao contrário, está articulada a uma série complexa de processos – inclusive relativos à atenção, percepção e interesse, e são recriadas ou bloqueadas de acordo com o que se deseja lembrar. Considera-se, por exemplo, que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próprio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ato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rememorar</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algumas</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vezes</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e</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por</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determinado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período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tempo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pode</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modificar</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conteúdo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daquilo</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que</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se</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recorda</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inibindo ou ampliando a representação de elementos. Pode, também sofrer influências de estereótipos</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(conceitos ou convicções rígidas e dificilmente modificáveis que alteram a cognição, privilegiando a rapidez e eficiência em detrimento da precisão ou verdade) como produtos de informações prévias que são responsáveis por recordações equivocadas (e, portanto, de depoimentos equivocados). </a:t>
            </a:r>
            <a:endParaRPr lang="pt-BR" sz="1200" dirty="0">
              <a:solidFill>
                <a:schemeClr val="accent1">
                  <a:lumMod val="50000"/>
                </a:schemeClr>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falsas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memórias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podem</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ser</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duas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formas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espontânea ou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sugerida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 primeira se dá de maneira endógena como auto sugestão, e a segunda, exógena como sugestão ou falsa informação acidental ou deliberada. As falsas memórias espontâneas são aquelas onde a distorção da memória se dá de maneira interna ou endógena ao sujeito, através da </a:t>
            </a:r>
            <a:r>
              <a:rPr lang="pt-BR" sz="1200" i="1"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auto-sugestão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 </a:t>
            </a:r>
            <a:r>
              <a:rPr lang="pt-BR" sz="1200" i="1"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auto-sugestão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acontece quando o indivíduo lembra tão-somente do significado do fato ocorrido, ou seja, da memória de essência, devido à interferência na entrada de novas informações. Nesse sentido, as pesquisas apontam que tanto crianças quanto adultos preferem resolver problemas baseados na memória da essência por ser esta mais estável, beneficiando a </a:t>
            </a:r>
            <a:r>
              <a:rPr lang="pt-BR" sz="1200" i="1"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acuracidade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e flexibilidade do raciocínio, mas perdendo em fidedignidade para a memória literal;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já</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falsas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memórias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sugeridas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surgem</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partir</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implantação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externa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ou</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exógena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sujeito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através</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deliberada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ou</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acidental</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sugestão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falsa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informação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efeito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sugestibilidade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memória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pode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ser</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definido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como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uma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aceitação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subseqüente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incorporação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informação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posterior</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evento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ocorrido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na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memória</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original</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do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b="1" i="1" u="sng"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mesmo</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Essa definição implica alguns pressupostos quanto à sugestão: a não consciência do processo, resultado de informação apresentada posterior ao evento em questão. Assim, é um fenômeno de base mnemônica e não de base social, (por pressão social ou mentiras). Outra premissa a ressaltar, em relação à </a:t>
            </a:r>
            <a:r>
              <a:rPr lang="pt-BR" sz="1200" i="1"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sugestibilidade</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sugerida, é que necessariamente ela pode ou não, alterar ou substituir, a memória inicial”.</a:t>
            </a:r>
            <a:r>
              <a:rPr lang="pt-BR" sz="1200" b="1"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(SILVA, Denise Maria </a:t>
            </a:r>
            <a:r>
              <a:rPr lang="pt-BR" sz="1200" i="1"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Perissini</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 da. Falsas acusações e falsas memórias. Disponível em http://psicologiajuridica.org/psj234.html, acesso em 06 de novembro de 2009, </a:t>
            </a:r>
            <a:r>
              <a:rPr lang="pt-BR" sz="1200" i="1" dirty="0" err="1">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g.n</a:t>
            </a:r>
            <a:r>
              <a:rPr lang="pt-BR" sz="1200" i="1" dirty="0">
                <a:solidFill>
                  <a:schemeClr val="accent1">
                    <a:lumMod val="50000"/>
                  </a:schemeClr>
                </a:solidFill>
                <a:latin typeface="Verdana" panose="020B0604030504040204" pitchFamily="34" charset="0"/>
                <a:ea typeface="Times New Roman" panose="02020603050405020304" pitchFamily="18" charset="0"/>
                <a:cs typeface="Arial" panose="020B0604020202020204" pitchFamily="34" charset="0"/>
              </a:rPr>
              <a:t>.)</a:t>
            </a:r>
            <a:endParaRPr lang="pt-BR" sz="1200" dirty="0">
              <a:solidFill>
                <a:schemeClr val="accent1">
                  <a:lumMod val="5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578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Título 1"/>
          <p:cNvSpPr txBox="1">
            <a:spLocks/>
          </p:cNvSpPr>
          <p:nvPr/>
        </p:nvSpPr>
        <p:spPr>
          <a:xfrm>
            <a:off x="1794519" y="418654"/>
            <a:ext cx="8820472"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t-BR" sz="3600" dirty="0">
              <a:solidFill>
                <a:schemeClr val="tx2"/>
              </a:solidFill>
              <a:latin typeface="Britannic Bold" pitchFamily="34" charset="0"/>
            </a:endParaRPr>
          </a:p>
        </p:txBody>
      </p:sp>
      <p:sp>
        <p:nvSpPr>
          <p:cNvPr id="5" name="AutoShape 4" descr="Resultado de imagem para foto prisão lotada"/>
          <p:cNvSpPr>
            <a:spLocks noChangeAspect="1" noChangeArrowheads="1"/>
          </p:cNvSpPr>
          <p:nvPr/>
        </p:nvSpPr>
        <p:spPr bwMode="auto">
          <a:xfrm>
            <a:off x="1626566"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Retângulo 5"/>
          <p:cNvSpPr/>
          <p:nvPr/>
        </p:nvSpPr>
        <p:spPr>
          <a:xfrm>
            <a:off x="1626566" y="835764"/>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1.2 – Consequências da superação da busca da verdade real</a:t>
            </a:r>
            <a:endParaRPr lang="pt-BR" dirty="0"/>
          </a:p>
        </p:txBody>
      </p:sp>
      <p:sp>
        <p:nvSpPr>
          <p:cNvPr id="7" name="Retângulo 6"/>
          <p:cNvSpPr/>
          <p:nvPr/>
        </p:nvSpPr>
        <p:spPr>
          <a:xfrm>
            <a:off x="1626566" y="2304760"/>
            <a:ext cx="9144000" cy="3170099"/>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A) Negação dos poderes instrutórios do juiz (inconstitucionalidade do art. 156, I e II, do CPP; </a:t>
            </a:r>
          </a:p>
          <a:p>
            <a:pPr marL="342900" indent="-342900" algn="just">
              <a:buFontTx/>
              <a:buChar char="-"/>
            </a:pPr>
            <a:r>
              <a:rPr lang="pt-BR" sz="2500" dirty="0">
                <a:solidFill>
                  <a:schemeClr val="tx2"/>
                </a:solidFill>
                <a:latin typeface="Britannic Bold" pitchFamily="34" charset="0"/>
              </a:rPr>
              <a:t>B) Limitação ao uso da prova emprestada;</a:t>
            </a:r>
          </a:p>
          <a:p>
            <a:pPr marL="342900" indent="-342900" algn="just">
              <a:buFontTx/>
              <a:buChar char="-"/>
            </a:pPr>
            <a:r>
              <a:rPr lang="pt-BR" sz="2500" dirty="0">
                <a:solidFill>
                  <a:schemeClr val="tx2"/>
                </a:solidFill>
                <a:latin typeface="Britannic Bold" pitchFamily="34" charset="0"/>
              </a:rPr>
              <a:t>C) Inadmissibilidade das provas ilícitas;</a:t>
            </a:r>
          </a:p>
          <a:p>
            <a:pPr marL="342900" indent="-342900" algn="just">
              <a:buFontTx/>
              <a:buChar char="-"/>
            </a:pPr>
            <a:r>
              <a:rPr lang="pt-BR" sz="2500" dirty="0">
                <a:solidFill>
                  <a:schemeClr val="tx2"/>
                </a:solidFill>
                <a:latin typeface="Britannic Bold" pitchFamily="34" charset="0"/>
              </a:rPr>
              <a:t>D) Respeito ao sistema acusatório e às garantias fundamentais</a:t>
            </a:r>
          </a:p>
          <a:p>
            <a:pPr marL="342900" indent="-342900" algn="just">
              <a:buFontTx/>
              <a:buChar char="-"/>
            </a:pPr>
            <a:endParaRPr lang="pt-BR" sz="2500" dirty="0"/>
          </a:p>
        </p:txBody>
      </p:sp>
    </p:spTree>
    <p:extLst>
      <p:ext uri="{BB962C8B-B14F-4D97-AF65-F5344CB8AC3E}">
        <p14:creationId xmlns:p14="http://schemas.microsoft.com/office/powerpoint/2010/main" val="2800048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Título 1"/>
          <p:cNvSpPr txBox="1">
            <a:spLocks/>
          </p:cNvSpPr>
          <p:nvPr/>
        </p:nvSpPr>
        <p:spPr>
          <a:xfrm>
            <a:off x="1794519" y="418654"/>
            <a:ext cx="8820472"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t-BR" sz="3600" dirty="0">
              <a:solidFill>
                <a:schemeClr val="tx2"/>
              </a:solidFill>
              <a:latin typeface="Britannic Bold" pitchFamily="34" charset="0"/>
            </a:endParaRPr>
          </a:p>
        </p:txBody>
      </p:sp>
      <p:sp>
        <p:nvSpPr>
          <p:cNvPr id="6" name="AutoShape 4" descr="Resultado de imagem para foto prisão lotada"/>
          <p:cNvSpPr>
            <a:spLocks noChangeAspect="1" noChangeArrowheads="1"/>
          </p:cNvSpPr>
          <p:nvPr/>
        </p:nvSpPr>
        <p:spPr bwMode="auto">
          <a:xfrm>
            <a:off x="1626566"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7" name="Retângulo 6"/>
          <p:cNvSpPr/>
          <p:nvPr/>
        </p:nvSpPr>
        <p:spPr>
          <a:xfrm>
            <a:off x="1626566" y="835764"/>
            <a:ext cx="9144000" cy="1153195"/>
          </a:xfrm>
          <a:prstGeom prst="rect">
            <a:avLst/>
          </a:prstGeom>
          <a:solidFill>
            <a:srgbClr val="C5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pt-BR" sz="3600" dirty="0">
                <a:solidFill>
                  <a:srgbClr val="44546A"/>
                </a:solidFill>
                <a:latin typeface="Britannic Bold" pitchFamily="34" charset="0"/>
              </a:rPr>
              <a:t>2– Princípios</a:t>
            </a:r>
            <a:endParaRPr lang="pt-BR" dirty="0"/>
          </a:p>
        </p:txBody>
      </p:sp>
      <p:sp>
        <p:nvSpPr>
          <p:cNvPr id="8" name="Retângulo 7"/>
          <p:cNvSpPr/>
          <p:nvPr/>
        </p:nvSpPr>
        <p:spPr>
          <a:xfrm>
            <a:off x="1626566" y="2304760"/>
            <a:ext cx="9144000" cy="861774"/>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endParaRPr lang="pt-BR" sz="2500" dirty="0"/>
          </a:p>
        </p:txBody>
      </p:sp>
      <p:sp>
        <p:nvSpPr>
          <p:cNvPr id="9" name="Retângulo 8"/>
          <p:cNvSpPr/>
          <p:nvPr/>
        </p:nvSpPr>
        <p:spPr>
          <a:xfrm>
            <a:off x="1626566" y="1988959"/>
            <a:ext cx="9144000" cy="4324261"/>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A) </a:t>
            </a:r>
            <a:r>
              <a:rPr lang="pt-BR" sz="2500" u="sng" dirty="0">
                <a:solidFill>
                  <a:schemeClr val="tx2"/>
                </a:solidFill>
                <a:latin typeface="Britannic Bold" pitchFamily="34" charset="0"/>
              </a:rPr>
              <a:t>Garantia da jurisdição</a:t>
            </a:r>
            <a:r>
              <a:rPr lang="pt-BR" sz="2500" dirty="0">
                <a:solidFill>
                  <a:schemeClr val="tx2"/>
                </a:solidFill>
                <a:latin typeface="Britannic Bold" pitchFamily="34" charset="0"/>
              </a:rPr>
              <a:t>: de acordo com este princípio, somente se entende como provas os elementos de convicção produzidos sob o crivo do contraditório, perante autoridade jurisdicional, e que se destinam à formação do convencimento do julgador. Os elementos colhidos no inquérito devem ser compreendidos como meros atos de investigação (sendo, por isso, de caráter informativo), destinando-se apenas à formação da </a:t>
            </a:r>
            <a:r>
              <a:rPr lang="pt-BR" sz="2500" i="1" dirty="0" err="1">
                <a:solidFill>
                  <a:schemeClr val="tx2"/>
                </a:solidFill>
                <a:latin typeface="Britannic Bold" pitchFamily="34" charset="0"/>
              </a:rPr>
              <a:t>opinio</a:t>
            </a:r>
            <a:r>
              <a:rPr lang="pt-BR" sz="2500" i="1" dirty="0">
                <a:solidFill>
                  <a:schemeClr val="tx2"/>
                </a:solidFill>
                <a:latin typeface="Britannic Bold" pitchFamily="34" charset="0"/>
              </a:rPr>
              <a:t> delicti </a:t>
            </a:r>
            <a:r>
              <a:rPr lang="pt-BR" sz="2500" dirty="0">
                <a:solidFill>
                  <a:schemeClr val="tx2"/>
                </a:solidFill>
                <a:latin typeface="Britannic Bold" pitchFamily="34" charset="0"/>
              </a:rPr>
              <a:t>do acusador. </a:t>
            </a:r>
          </a:p>
          <a:p>
            <a:pPr marL="342900" indent="-342900" algn="just">
              <a:buFontTx/>
              <a:buChar char="-"/>
            </a:pPr>
            <a:endParaRPr lang="pt-BR" sz="2500" dirty="0"/>
          </a:p>
        </p:txBody>
      </p:sp>
    </p:spTree>
    <p:extLst>
      <p:ext uri="{BB962C8B-B14F-4D97-AF65-F5344CB8AC3E}">
        <p14:creationId xmlns:p14="http://schemas.microsoft.com/office/powerpoint/2010/main" val="281185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232671" y="0"/>
            <a:ext cx="9144000" cy="7402026"/>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Este princípio está expresso no artigo 155 do CPP, que separa prova de elemento informativo:</a:t>
            </a:r>
          </a:p>
          <a:p>
            <a:pPr marL="800100" lvl="1" indent="-342900" algn="just">
              <a:buFontTx/>
              <a:buChar char="-"/>
            </a:pPr>
            <a:r>
              <a:rPr lang="pt-BR" sz="2500" i="1" dirty="0">
                <a:solidFill>
                  <a:schemeClr val="tx2"/>
                </a:solidFill>
                <a:latin typeface="Britannic Bold" pitchFamily="34" charset="0"/>
              </a:rPr>
              <a:t>“Art. 155.  O juiz formará sua convicção pela livre apreciação da </a:t>
            </a:r>
            <a:r>
              <a:rPr lang="pt-BR" sz="2500" i="1" u="sng" dirty="0">
                <a:solidFill>
                  <a:schemeClr val="tx2"/>
                </a:solidFill>
                <a:latin typeface="Britannic Bold" pitchFamily="34" charset="0"/>
              </a:rPr>
              <a:t>prova produzida em contraditório judicial,</a:t>
            </a:r>
            <a:r>
              <a:rPr lang="pt-BR" sz="2500" i="1" dirty="0">
                <a:solidFill>
                  <a:schemeClr val="tx2"/>
                </a:solidFill>
                <a:latin typeface="Britannic Bold" pitchFamily="34" charset="0"/>
              </a:rPr>
              <a:t> não podendo fundamentar sua decisão exclusivamente nos </a:t>
            </a:r>
            <a:r>
              <a:rPr lang="pt-BR" sz="2500" i="1" u="sng" dirty="0">
                <a:solidFill>
                  <a:schemeClr val="tx2"/>
                </a:solidFill>
                <a:latin typeface="Britannic Bold" pitchFamily="34" charset="0"/>
              </a:rPr>
              <a:t>elementos informativos colhidos na investigação</a:t>
            </a:r>
            <a:r>
              <a:rPr lang="pt-BR" sz="2500" i="1" dirty="0">
                <a:solidFill>
                  <a:schemeClr val="tx2"/>
                </a:solidFill>
                <a:latin typeface="Britannic Bold" pitchFamily="34" charset="0"/>
              </a:rPr>
              <a:t>, ressalvadas as provas cautelares, não repetíveis e antecipadas”</a:t>
            </a:r>
          </a:p>
          <a:p>
            <a:pPr marL="342900" indent="-342900" algn="just">
              <a:buFontTx/>
              <a:buChar char="-"/>
            </a:pPr>
            <a:r>
              <a:rPr lang="pt-BR" sz="2500" dirty="0">
                <a:solidFill>
                  <a:schemeClr val="tx2"/>
                </a:solidFill>
                <a:latin typeface="Britannic Bold" pitchFamily="34" charset="0"/>
              </a:rPr>
              <a:t>Há dois modos de se interpretar este artigo – i) ele contém uma autorização para que o juiz condene com base em ato de investigação do inquérito, desde que se “some” a uma prova; </a:t>
            </a:r>
            <a:r>
              <a:rPr lang="pt-BR" sz="2500" dirty="0" err="1">
                <a:solidFill>
                  <a:schemeClr val="tx2"/>
                </a:solidFill>
                <a:latin typeface="Britannic Bold" pitchFamily="34" charset="0"/>
              </a:rPr>
              <a:t>ii</a:t>
            </a:r>
            <a:r>
              <a:rPr lang="pt-BR" sz="2500" dirty="0">
                <a:solidFill>
                  <a:schemeClr val="tx2"/>
                </a:solidFill>
                <a:latin typeface="Britannic Bold" pitchFamily="34" charset="0"/>
              </a:rPr>
              <a:t>) na verdade, o juiz nunca poderia fundamentar a sentença condenatória com base em elemento informativo, ressalvados os casos de provas cautelares, irrepetíveis e antecipadas, desde que amparadas em outras provas produzidas sob o crivo do contraditório (professor </a:t>
            </a:r>
            <a:r>
              <a:rPr lang="pt-BR" sz="2500" dirty="0" err="1">
                <a:solidFill>
                  <a:schemeClr val="tx2"/>
                </a:solidFill>
                <a:latin typeface="Britannic Bold" pitchFamily="34" charset="0"/>
              </a:rPr>
              <a:t>Scarance</a:t>
            </a:r>
            <a:r>
              <a:rPr lang="pt-BR" sz="2500" dirty="0">
                <a:solidFill>
                  <a:schemeClr val="tx2"/>
                </a:solidFill>
                <a:latin typeface="Britannic Bold" pitchFamily="34" charset="0"/>
              </a:rPr>
              <a:t>). </a:t>
            </a:r>
          </a:p>
          <a:p>
            <a:pPr marL="342900" indent="-342900" algn="just">
              <a:buFontTx/>
              <a:buChar char="-"/>
            </a:pPr>
            <a:endParaRPr lang="pt-BR" sz="2500" dirty="0"/>
          </a:p>
        </p:txBody>
      </p:sp>
    </p:spTree>
    <p:extLst>
      <p:ext uri="{BB962C8B-B14F-4D97-AF65-F5344CB8AC3E}">
        <p14:creationId xmlns:p14="http://schemas.microsoft.com/office/powerpoint/2010/main" val="2265324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232671" y="0"/>
            <a:ext cx="9144000" cy="7402026"/>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A jurisprudência pátria agasalhou a primeira interpretação:</a:t>
            </a:r>
          </a:p>
          <a:p>
            <a:pPr marL="800100" lvl="1" indent="-342900" algn="just">
              <a:buFontTx/>
              <a:buChar char="-"/>
            </a:pPr>
            <a:r>
              <a:rPr lang="pt-BR" sz="2500" i="1" dirty="0">
                <a:solidFill>
                  <a:schemeClr val="tx2"/>
                </a:solidFill>
                <a:latin typeface="Britannic Bold" pitchFamily="34" charset="0"/>
              </a:rPr>
              <a:t>“Não obstante a relutância da defesa, a condenação da agravante resultou não apenas dos elementos produzidos na fase inquisitorial, mas também de prova testemunhal produzida em Juízo, de tal sorte que o Tribunal local não destoou da massiva jurisprudência desta Corte Superior de Justiça cristalizada no sentido de que provas inquisitoriais podem servir de suporte a sentença condenatória, desde que corroboradas sob o crivo do contraditório, como no caso dos autos</a:t>
            </a:r>
            <a:r>
              <a:rPr lang="pt-BR" sz="2500" dirty="0">
                <a:solidFill>
                  <a:schemeClr val="tx2"/>
                </a:solidFill>
                <a:latin typeface="Britannic Bold" pitchFamily="34" charset="0"/>
              </a:rPr>
              <a:t>” (</a:t>
            </a:r>
            <a:r>
              <a:rPr lang="pt-BR" sz="2500" i="1" dirty="0">
                <a:solidFill>
                  <a:schemeClr val="tx2"/>
                </a:solidFill>
                <a:latin typeface="Britannic Bold" pitchFamily="34" charset="0"/>
              </a:rPr>
              <a:t>STJ – Quinta Turma – </a:t>
            </a:r>
            <a:r>
              <a:rPr lang="pt-BR" sz="2500" i="1" dirty="0" err="1">
                <a:solidFill>
                  <a:schemeClr val="tx2"/>
                </a:solidFill>
                <a:latin typeface="Britannic Bold" pitchFamily="34" charset="0"/>
              </a:rPr>
              <a:t>AgRg</a:t>
            </a:r>
            <a:r>
              <a:rPr lang="pt-BR" sz="2500" i="1" dirty="0">
                <a:solidFill>
                  <a:schemeClr val="tx2"/>
                </a:solidFill>
                <a:latin typeface="Britannic Bold" pitchFamily="34" charset="0"/>
              </a:rPr>
              <a:t> no </a:t>
            </a:r>
            <a:r>
              <a:rPr lang="pt-BR" sz="2500" i="1" dirty="0" err="1">
                <a:solidFill>
                  <a:schemeClr val="tx2"/>
                </a:solidFill>
                <a:latin typeface="Britannic Bold" pitchFamily="34" charset="0"/>
              </a:rPr>
              <a:t>AResp</a:t>
            </a:r>
            <a:r>
              <a:rPr lang="pt-BR" sz="2500" i="1" dirty="0">
                <a:solidFill>
                  <a:schemeClr val="tx2"/>
                </a:solidFill>
                <a:latin typeface="Britannic Bold" pitchFamily="34" charset="0"/>
              </a:rPr>
              <a:t> nº 926.253/SP – rel. Min. Reynaldo Soares da Fonseca – j. 18/08/2016). </a:t>
            </a:r>
          </a:p>
          <a:p>
            <a:pPr marL="800100" lvl="1" indent="-342900" algn="just">
              <a:buFontTx/>
              <a:buChar char="-"/>
            </a:pPr>
            <a:r>
              <a:rPr lang="pt-BR" sz="2500" dirty="0">
                <a:solidFill>
                  <a:schemeClr val="tx2"/>
                </a:solidFill>
                <a:latin typeface="Britannic Bold" pitchFamily="34" charset="0"/>
              </a:rPr>
              <a:t>Críticas: legitimação do sistema inquisitorial com qualquer prova, independentemente do conteúdo; deslocamento do centro gravitacional do processo para a fase inquisitiva </a:t>
            </a:r>
          </a:p>
          <a:p>
            <a:pPr algn="just"/>
            <a:endParaRPr lang="pt-BR" sz="2500" dirty="0">
              <a:solidFill>
                <a:schemeClr val="tx2"/>
              </a:solidFill>
              <a:latin typeface="Britannic Bold" pitchFamily="34" charset="0"/>
            </a:endParaRPr>
          </a:p>
          <a:p>
            <a:pPr marL="342900" indent="-342900" algn="just">
              <a:buFontTx/>
              <a:buChar char="-"/>
            </a:pPr>
            <a:endParaRPr lang="pt-BR" sz="2500" dirty="0"/>
          </a:p>
        </p:txBody>
      </p:sp>
    </p:spTree>
    <p:extLst>
      <p:ext uri="{BB962C8B-B14F-4D97-AF65-F5344CB8AC3E}">
        <p14:creationId xmlns:p14="http://schemas.microsoft.com/office/powerpoint/2010/main" val="4210142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1120129" y="343039"/>
            <a:ext cx="9144000" cy="5863144"/>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B) </a:t>
            </a:r>
            <a:r>
              <a:rPr lang="pt-BR" sz="2500" u="sng" dirty="0">
                <a:solidFill>
                  <a:schemeClr val="tx2"/>
                </a:solidFill>
                <a:latin typeface="Britannic Bold" pitchFamily="34" charset="0"/>
              </a:rPr>
              <a:t>Presunção de inocência</a:t>
            </a:r>
            <a:r>
              <a:rPr lang="pt-BR" sz="2500" dirty="0">
                <a:solidFill>
                  <a:schemeClr val="tx2"/>
                </a:solidFill>
                <a:latin typeface="Britannic Bold" pitchFamily="34" charset="0"/>
              </a:rPr>
              <a:t>: art. 5º, LVII, da CRFB/88: </a:t>
            </a:r>
            <a:r>
              <a:rPr lang="pt-BR" sz="2500" i="1" dirty="0">
                <a:solidFill>
                  <a:schemeClr val="tx2"/>
                </a:solidFill>
                <a:latin typeface="Britannic Bold" pitchFamily="34" charset="0"/>
              </a:rPr>
              <a:t>“ninguém será considerado culpado até o trânsito em julgado de sentença penal condenatória”</a:t>
            </a:r>
            <a:r>
              <a:rPr lang="pt-BR" sz="2500" dirty="0">
                <a:solidFill>
                  <a:schemeClr val="tx2"/>
                </a:solidFill>
                <a:latin typeface="Britannic Bold" pitchFamily="34" charset="0"/>
              </a:rPr>
              <a:t>; art. 8º, II, CADH.</a:t>
            </a:r>
          </a:p>
          <a:p>
            <a:pPr marL="342900" indent="-342900" algn="just">
              <a:buFontTx/>
              <a:buChar char="-"/>
            </a:pPr>
            <a:r>
              <a:rPr lang="pt-BR" sz="2500" dirty="0">
                <a:solidFill>
                  <a:schemeClr val="tx2"/>
                </a:solidFill>
                <a:latin typeface="Britannic Bold" pitchFamily="34" charset="0"/>
              </a:rPr>
              <a:t>Esta garantia pode ser vista sob três acepções (Badaró):</a:t>
            </a:r>
          </a:p>
          <a:p>
            <a:pPr marL="800100" lvl="1" indent="-342900" algn="just">
              <a:buFontTx/>
              <a:buChar char="-"/>
            </a:pPr>
            <a:r>
              <a:rPr lang="pt-BR" sz="2500" dirty="0">
                <a:solidFill>
                  <a:schemeClr val="tx2"/>
                </a:solidFill>
                <a:latin typeface="Britannic Bold" pitchFamily="34" charset="0"/>
              </a:rPr>
              <a:t>a) como garantia política do estado de inocência (compromisso político do pacto fundamental, aplicável a qualquer pessoa e irrevogável pelo constituinte derivado, garantidor do estado natural do ser humano); </a:t>
            </a:r>
          </a:p>
          <a:p>
            <a:pPr marL="800100" lvl="1" indent="-342900" algn="just">
              <a:buFontTx/>
              <a:buChar char="-"/>
            </a:pPr>
            <a:r>
              <a:rPr lang="pt-BR" sz="2500" dirty="0">
                <a:solidFill>
                  <a:schemeClr val="tx2"/>
                </a:solidFill>
                <a:latin typeface="Britannic Bold" pitchFamily="34" charset="0"/>
              </a:rPr>
              <a:t>b) como regra de tratamento do acusado ao longo do processo (vedaria a espetacularização do processo penal);</a:t>
            </a:r>
          </a:p>
          <a:p>
            <a:pPr marL="800100" lvl="1" indent="-342900" algn="just">
              <a:buFontTx/>
              <a:buChar char="-"/>
            </a:pPr>
            <a:r>
              <a:rPr lang="pt-BR" sz="2500" dirty="0">
                <a:solidFill>
                  <a:schemeClr val="tx2"/>
                </a:solidFill>
                <a:latin typeface="Britannic Bold" pitchFamily="34" charset="0"/>
              </a:rPr>
              <a:t>c) </a:t>
            </a:r>
            <a:r>
              <a:rPr lang="pt-BR" sz="2500" u="sng" dirty="0">
                <a:solidFill>
                  <a:schemeClr val="tx2"/>
                </a:solidFill>
                <a:latin typeface="Britannic Bold" pitchFamily="34" charset="0"/>
              </a:rPr>
              <a:t>como regra de julgamento, no caso de dúvida: </a:t>
            </a:r>
            <a:r>
              <a:rPr lang="pt-BR" sz="2500" i="1" u="sng" dirty="0">
                <a:solidFill>
                  <a:schemeClr val="tx2"/>
                </a:solidFill>
                <a:latin typeface="Britannic Bold" pitchFamily="34" charset="0"/>
              </a:rPr>
              <a:t>in dubio pro reo</a:t>
            </a:r>
            <a:r>
              <a:rPr lang="pt-BR" sz="2500" i="1" dirty="0">
                <a:solidFill>
                  <a:schemeClr val="tx2"/>
                </a:solidFill>
                <a:latin typeface="Britannic Bold" pitchFamily="34" charset="0"/>
              </a:rPr>
              <a:t> </a:t>
            </a:r>
            <a:r>
              <a:rPr lang="pt-BR" sz="2500" dirty="0">
                <a:solidFill>
                  <a:schemeClr val="tx2"/>
                </a:solidFill>
                <a:latin typeface="Britannic Bold" pitchFamily="34" charset="0"/>
              </a:rPr>
              <a:t>(aplicável também no momento de recebimento da denúncia – superação do </a:t>
            </a:r>
            <a:r>
              <a:rPr lang="pt-BR" sz="2500" i="1" dirty="0">
                <a:solidFill>
                  <a:schemeClr val="tx2"/>
                </a:solidFill>
                <a:latin typeface="Britannic Bold" pitchFamily="34" charset="0"/>
              </a:rPr>
              <a:t>in dubio pro </a:t>
            </a:r>
            <a:r>
              <a:rPr lang="pt-BR" sz="2500" i="1" dirty="0" err="1">
                <a:solidFill>
                  <a:schemeClr val="tx2"/>
                </a:solidFill>
                <a:latin typeface="Britannic Bold" pitchFamily="34" charset="0"/>
              </a:rPr>
              <a:t>societate</a:t>
            </a:r>
            <a:r>
              <a:rPr lang="pt-BR" sz="2500" dirty="0">
                <a:solidFill>
                  <a:schemeClr val="tx2"/>
                </a:solidFill>
                <a:latin typeface="Britannic Bold" pitchFamily="34" charset="0"/>
              </a:rPr>
              <a:t>). </a:t>
            </a:r>
          </a:p>
        </p:txBody>
      </p:sp>
    </p:spTree>
    <p:extLst>
      <p:ext uri="{BB962C8B-B14F-4D97-AF65-F5344CB8AC3E}">
        <p14:creationId xmlns:p14="http://schemas.microsoft.com/office/powerpoint/2010/main" val="2941077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Retângulo 3"/>
          <p:cNvSpPr/>
          <p:nvPr/>
        </p:nvSpPr>
        <p:spPr>
          <a:xfrm>
            <a:off x="937249" y="0"/>
            <a:ext cx="9144000" cy="6632585"/>
          </a:xfrm>
          <a:prstGeom prst="rect">
            <a:avLst/>
          </a:prstGeom>
        </p:spPr>
        <p:txBody>
          <a:bodyPr wrap="square">
            <a:spAutoFit/>
          </a:bodyPr>
          <a:lstStyle/>
          <a:p>
            <a:pPr marL="342900" indent="-342900" algn="just">
              <a:buFontTx/>
              <a:buChar char="-"/>
            </a:pPr>
            <a:endParaRPr lang="pt-BR" sz="2500" dirty="0">
              <a:solidFill>
                <a:schemeClr val="tx2"/>
              </a:solidFill>
              <a:latin typeface="Britannic Bold" pitchFamily="34" charset="0"/>
            </a:endParaRPr>
          </a:p>
          <a:p>
            <a:pPr marL="342900" indent="-342900" algn="just">
              <a:buFontTx/>
              <a:buChar char="-"/>
            </a:pPr>
            <a:r>
              <a:rPr lang="pt-BR" sz="2500" dirty="0">
                <a:solidFill>
                  <a:schemeClr val="tx2"/>
                </a:solidFill>
                <a:latin typeface="Britannic Bold" pitchFamily="34" charset="0"/>
              </a:rPr>
              <a:t>C) </a:t>
            </a:r>
            <a:r>
              <a:rPr lang="pt-BR" sz="2500" u="sng" dirty="0">
                <a:solidFill>
                  <a:schemeClr val="tx2"/>
                </a:solidFill>
                <a:latin typeface="Britannic Bold" pitchFamily="34" charset="0"/>
              </a:rPr>
              <a:t>Contraditório</a:t>
            </a:r>
            <a:r>
              <a:rPr lang="pt-BR" sz="2500" dirty="0">
                <a:solidFill>
                  <a:schemeClr val="tx2"/>
                </a:solidFill>
                <a:latin typeface="Britannic Bold" pitchFamily="34" charset="0"/>
              </a:rPr>
              <a:t>: definição clássica (bilateralidade da audiência expressa pelo binômio – informação/reação). O juiz deve conferir ao réu a possibilidade de contradizer a versão acusatória e de produzir as provas que entender necessárias. </a:t>
            </a:r>
          </a:p>
          <a:p>
            <a:pPr marL="342900" indent="-342900" algn="just">
              <a:buFontTx/>
              <a:buChar char="-"/>
            </a:pPr>
            <a:r>
              <a:rPr lang="pt-BR" sz="2500" dirty="0">
                <a:solidFill>
                  <a:schemeClr val="tx2"/>
                </a:solidFill>
                <a:latin typeface="Britannic Bold" pitchFamily="34" charset="0"/>
              </a:rPr>
              <a:t>Atualização do conteúdo do princípio com o NCPC: contraditório também abarca a </a:t>
            </a:r>
            <a:r>
              <a:rPr lang="pt-BR" sz="2500" u="sng" dirty="0">
                <a:solidFill>
                  <a:schemeClr val="tx2"/>
                </a:solidFill>
                <a:latin typeface="Britannic Bold" pitchFamily="34" charset="0"/>
              </a:rPr>
              <a:t>participação com influência e não-surpresa (</a:t>
            </a:r>
            <a:r>
              <a:rPr lang="pt-BR" sz="2500" u="sng" dirty="0" err="1">
                <a:solidFill>
                  <a:schemeClr val="tx2"/>
                </a:solidFill>
                <a:latin typeface="Britannic Bold" pitchFamily="34" charset="0"/>
              </a:rPr>
              <a:t>arts</a:t>
            </a:r>
            <a:r>
              <a:rPr lang="pt-BR" sz="2500" u="sng" dirty="0">
                <a:solidFill>
                  <a:schemeClr val="tx2"/>
                </a:solidFill>
                <a:latin typeface="Britannic Bold" pitchFamily="34" charset="0"/>
              </a:rPr>
              <a:t>. 8º a 10). </a:t>
            </a:r>
          </a:p>
          <a:p>
            <a:pPr marL="342900" indent="-342900" algn="just">
              <a:buFontTx/>
              <a:buChar char="-"/>
            </a:pPr>
            <a:r>
              <a:rPr lang="pt-BR" sz="2500" b="1" dirty="0">
                <a:solidFill>
                  <a:schemeClr val="tx2"/>
                </a:solidFill>
                <a:latin typeface="Britannic Bold" pitchFamily="34" charset="0"/>
              </a:rPr>
              <a:t>Consequência da nova roupagem do contraditório: se o juiz, ao prolatar a sentença, não ouvir o réu ou indeferir a prova postulada, bem como se ficar evidente que desconsiderou, por completo, as alegações da defesa, ou, ainda, que julgou com base em fundamento jurídico sem prévio debate, haverá nulidade absoluta, por afronta ao princípio. – a regra do art. 383 não pode mais ser aplicada diretamente, sem prévio debate  </a:t>
            </a:r>
          </a:p>
        </p:txBody>
      </p:sp>
    </p:spTree>
    <p:extLst>
      <p:ext uri="{BB962C8B-B14F-4D97-AF65-F5344CB8AC3E}">
        <p14:creationId xmlns:p14="http://schemas.microsoft.com/office/powerpoint/2010/main" val="324989077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1222</TotalTime>
  <Words>4654</Words>
  <Application>Microsoft Office PowerPoint</Application>
  <PresentationFormat>Widescreen</PresentationFormat>
  <Paragraphs>193</Paragraphs>
  <Slides>35</Slides>
  <Notes>29</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35</vt:i4>
      </vt:variant>
    </vt:vector>
  </HeadingPairs>
  <TitlesOfParts>
    <vt:vector size="42" baseType="lpstr">
      <vt:lpstr>Arial</vt:lpstr>
      <vt:lpstr>Britannic Bold</vt:lpstr>
      <vt:lpstr>Calibri</vt:lpstr>
      <vt:lpstr>Calibri Light</vt:lpstr>
      <vt:lpstr>Times New Roman</vt:lpstr>
      <vt:lpstr>Verdana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8– Prova testemunhal</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William Braga</dc:creator>
  <cp:lastModifiedBy>William Roberto Casimiro Braga</cp:lastModifiedBy>
  <cp:revision>171</cp:revision>
  <dcterms:created xsi:type="dcterms:W3CDTF">2016-09-25T13:49:22Z</dcterms:created>
  <dcterms:modified xsi:type="dcterms:W3CDTF">2016-09-28T21:56:38Z</dcterms:modified>
</cp:coreProperties>
</file>