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2" r:id="rId9"/>
    <p:sldId id="266" r:id="rId10"/>
    <p:sldId id="267" r:id="rId11"/>
    <p:sldId id="268" r:id="rId12"/>
    <p:sldId id="275" r:id="rId13"/>
    <p:sldId id="279" r:id="rId14"/>
    <p:sldId id="274" r:id="rId15"/>
    <p:sldId id="276" r:id="rId16"/>
    <p:sldId id="277" r:id="rId17"/>
    <p:sldId id="278" r:id="rId18"/>
    <p:sldId id="280" r:id="rId19"/>
    <p:sldId id="281" r:id="rId20"/>
    <p:sldId id="282" r:id="rId21"/>
    <p:sldId id="291" r:id="rId22"/>
    <p:sldId id="292" r:id="rId23"/>
    <p:sldId id="294" r:id="rId24"/>
    <p:sldId id="293" r:id="rId25"/>
    <p:sldId id="289" r:id="rId26"/>
    <p:sldId id="283" r:id="rId27"/>
    <p:sldId id="284" r:id="rId28"/>
    <p:sldId id="288" r:id="rId29"/>
    <p:sldId id="287" r:id="rId30"/>
    <p:sldId id="285" r:id="rId31"/>
    <p:sldId id="286" r:id="rId32"/>
    <p:sldId id="269" r:id="rId33"/>
    <p:sldId id="270" r:id="rId34"/>
    <p:sldId id="272" r:id="rId35"/>
    <p:sldId id="27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290" r:id="rId61"/>
    <p:sldId id="319" r:id="rId62"/>
    <p:sldId id="320" r:id="rId63"/>
    <p:sldId id="321" r:id="rId64"/>
    <p:sldId id="322" r:id="rId65"/>
    <p:sldId id="323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11AB1-598B-42F5-A95A-5ECC0CBD3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5778E4-6BEE-4488-A83E-0EC05F189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1B1259-4084-4C42-9524-0AF9CB1F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4637CB-74FA-4DDD-BF66-3FA0D0A7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3F096-98B7-4631-8DD2-602558AB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6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6FA9C-329F-496A-8934-CA94FAD7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8B66C6-8665-46B1-8179-FDAE1F4CE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39BB1D-C8DC-416E-BCD8-BD8756B9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73ACAA-49CE-4DA1-8194-9035D40A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DF5FC-7668-44AD-8D7C-83527FE7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73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12F208-C301-4918-A0DE-BDDB6A5F1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F83B45-586C-4A89-9415-F02D6EE4F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0F875C-9708-4932-8A66-2721FECB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BAAB98-BE52-4D0B-97F0-8ADF3CF5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BCA028-EE9B-4442-A012-24F5C0EE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6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0DE3B-67BD-43B2-A4DA-7A72711C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1330A8-A509-4D6B-B9BB-D39D576A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7D3A20-3015-423C-B238-47224E03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C3480-850B-40F4-B1C1-8267FE59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1A1450-FF36-4695-BF9F-89ED5B7F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26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8F46B-C99B-4438-94F4-9913FD4E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C774D9-036A-457D-BBA8-1A8082EB6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8E7FE4-D180-4126-9DB4-2AA3A2AC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3F3CDF-401A-4D28-B178-07B5D637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F90306-48F8-4E75-A774-BBA9C56F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53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CE864-F53D-4A52-AA1B-DD137CA8F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83515-4F46-4D09-B881-554649FA5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A90C7C-F470-467A-9694-2A1F09198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12405C-33A0-49E7-90A2-EC9480D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629FC9-EFAE-46D5-AF6D-F962ADBE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DFA1EB-54B6-4A32-A5EB-95F6FA86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37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0385D-D6C9-4B37-A30F-54D50B06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0A701C-9382-4B25-B3E0-6E048637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37149F-12A5-4980-AFA3-1717A4410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D44628-4669-4372-8D35-69A06B5DA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CA0F2A-AD64-4C9D-9235-0AB06A9CC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6E3D74-B29F-4964-8883-4052F0E8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373875-AB75-464A-A96F-C4EBDA64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C35B81-09FF-4042-B470-61651683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45C1F-3B18-437F-A555-E81292BA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257C26-D76F-4502-A2FC-3DE7AEC7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C737DC-64D7-4A79-BC80-0CAC59AE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570280-ED21-45DA-91D9-13ED0EB5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1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F68EF5-5F2E-4AB2-8EBD-59547C09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642AA9-D036-42A7-A20C-F71970EB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12563E-9392-4BA7-823B-A51DF4FA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5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25F99-56BE-4553-B8FC-14FAF426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0949D-77C0-4F80-9E3B-2F69D2F2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832CD7-2667-4F4D-A641-5B150E5E4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6D8FE6-819B-4175-9E66-A3C8845B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56D11F-1262-4E3C-83DC-0A9158FB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05C061-5B1B-435B-BDCC-90B87EB1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9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CEE33-808E-4A3D-9E23-6CF3902F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3DB217-4668-4B5E-ACCE-BB5381B96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4BE726-B27E-4F6C-A312-0677E688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102D99-B530-4418-BD53-C65DC614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C0E17A-B542-4A75-B39F-8E0F6ABE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6C7A4D-7215-4EE4-AF27-FB325E54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23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913DB6-27B4-4B40-AAAD-FDC6CA9C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518BBB-93A2-4000-946A-C70A82B8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ED8752-6CEA-49CC-A657-76F96D8F7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0613-1C29-464B-8CCD-543EABC725FB}" type="datetimeFigureOut">
              <a:rPr lang="pt-BR" smtClean="0"/>
              <a:t>07/08/2020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5F0F1C-1D25-434F-A115-DAEAA8290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01A37-7A5E-4610-9429-24BBB80BC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7A58-44CD-49DF-8FDE-16BA61F3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9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nalto.gov.br/ccivil_03/leis/2002/l10406.htm#art181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nalto.gov.br/ccivil_03/leis/2002/l10406.htm#art1829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2002/l10406.htm#art18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8818"/>
            <a:ext cx="9144000" cy="23876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Direito das Sucessões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7060"/>
            <a:ext cx="9144000" cy="1655762"/>
          </a:xfrm>
        </p:spPr>
        <p:txBody>
          <a:bodyPr/>
          <a:lstStyle/>
          <a:p>
            <a:r>
              <a:rPr lang="pt-BR" sz="3200" dirty="0">
                <a:latin typeface="Centaur" panose="02030504050205020304" pitchFamily="18" charset="0"/>
              </a:rPr>
              <a:t>Prof. Ms. Maici Barboza dos Santos Colombo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16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Efeitos da constitucionalização nos fundamentos do direito sucessório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Centaur" panose="02030504050205020304" pitchFamily="18" charset="0"/>
              </a:rPr>
              <a:t>Princípio da pluralidade familiar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CF, Art. 225</a:t>
            </a:r>
          </a:p>
          <a:p>
            <a:r>
              <a:rPr lang="pt-BR" dirty="0">
                <a:latin typeface="Centaur" panose="02030504050205020304" pitchFamily="18" charset="0"/>
              </a:rPr>
              <a:t>Família democrática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Igualdade de gêneros</a:t>
            </a:r>
          </a:p>
          <a:p>
            <a:pPr lvl="2"/>
            <a:r>
              <a:rPr lang="pt-BR" dirty="0">
                <a:latin typeface="Centaur" panose="02030504050205020304" pitchFamily="18" charset="0"/>
              </a:rPr>
              <a:t>CF, Art. 225, §5º Os direitos e deveres referentes à sociedade conjugal são exercidos igualmente pelo homem e pela mulher.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Igualdade entre os filhos </a:t>
            </a:r>
          </a:p>
          <a:p>
            <a:pPr lvl="2"/>
            <a:r>
              <a:rPr lang="pt-BR" dirty="0">
                <a:latin typeface="Centaur" panose="02030504050205020304" pitchFamily="18" charset="0"/>
              </a:rPr>
              <a:t>CF, Art. 227, § 6º Os filhos, havidos ou não da relação do casamento, ou por adoção, terão os mesmos direitos e qualificações, proibidas quaisquer designações discriminatórias relativas à filiação. </a:t>
            </a:r>
          </a:p>
          <a:p>
            <a:r>
              <a:rPr lang="pt-BR" dirty="0">
                <a:latin typeface="Centaur" panose="02030504050205020304" pitchFamily="18" charset="0"/>
              </a:rPr>
              <a:t>Proteção das vulnerabilidades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1014316" y="6986"/>
            <a:ext cx="1177684" cy="71627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8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Efeitos da constitucionalização nos fundamentos do direito sucessório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/>
          <a:lstStyle/>
          <a:p>
            <a:endParaRPr lang="pt-BR" dirty="0">
              <a:latin typeface="Centaur" panose="02030504050205020304" pitchFamily="18" charset="0"/>
            </a:endParaRPr>
          </a:p>
          <a:p>
            <a:r>
              <a:rPr lang="pt-BR" dirty="0">
                <a:latin typeface="Centaur" panose="02030504050205020304" pitchFamily="18" charset="0"/>
              </a:rPr>
              <a:t>Funcionalização do direito de propriedade</a:t>
            </a:r>
          </a:p>
          <a:p>
            <a:r>
              <a:rPr lang="pt-BR" dirty="0">
                <a:latin typeface="Centaur" panose="02030504050205020304" pitchFamily="18" charset="0"/>
              </a:rPr>
              <a:t>Novos bens jurídicos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Momento da transmissão da herança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Princípio da </a:t>
            </a:r>
            <a:r>
              <a:rPr lang="pt-BR" sz="2400" i="1" dirty="0">
                <a:latin typeface="Cambria" panose="02040503050406030204" pitchFamily="18" charset="0"/>
                <a:ea typeface="Cambria" panose="02040503050406030204" pitchFamily="18" charset="0"/>
              </a:rPr>
              <a:t>saisine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Morte real</a:t>
            </a:r>
          </a:p>
          <a:p>
            <a:pPr lvl="1"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Lei de Transplantes (9.434/1997) - Art. 3º A retirada post mortem de tecidos, órgãos ou partes do corpo humano destinados a transplante ou tratamento deverá ser precedida de diagnóstico de morte encefálica, constatada e registrada por dois médicos não participantes das equipes de remoção e transplante, mediante a utilização de critérios clínicos e tecnológicos definidos por resolução do Conselho Federal de Medicina.</a:t>
            </a:r>
          </a:p>
          <a:p>
            <a:pPr>
              <a:lnSpc>
                <a:spcPct val="120000"/>
              </a:lnSpc>
            </a:pPr>
            <a:r>
              <a:rPr lang="pt-B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Comoriência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– presunção quanto ao momento da morte, e não quanto ao fato da morte</a:t>
            </a:r>
          </a:p>
          <a:p>
            <a:pPr lvl="1">
              <a:lnSpc>
                <a:spcPct val="120000"/>
              </a:lnSpc>
            </a:pP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CC, Art. 8° Se dois ou mais indivíduos falecerem na mesma ocasião, não se podendo averiguar se algum dos </a:t>
            </a:r>
            <a:r>
              <a:rPr lang="pt-B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comorientes</a:t>
            </a: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 precedeu aos outros, presumir-se-ão simultaneamente mortos. </a:t>
            </a:r>
          </a:p>
          <a:p>
            <a:pPr>
              <a:lnSpc>
                <a:spcPct val="120000"/>
              </a:lnSpc>
            </a:pPr>
            <a:endParaRPr lang="pt-BR" sz="2700" dirty="0">
              <a:latin typeface="Centaur" panose="020305040502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2400" dirty="0">
              <a:latin typeface="Centaur" panose="020305040502050203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2400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4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Morte presumida com ausência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1"/>
            <a:ext cx="10725150" cy="481516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Curadoria de bens</a:t>
            </a:r>
          </a:p>
          <a:p>
            <a:pPr lvl="1" algn="just">
              <a:lnSpc>
                <a:spcPct val="120000"/>
              </a:lnSpc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CC, Art. 22. Desaparecendo uma pessoa do seu domicílio sem dela haver notícia, se não houver deixado representante ou procurador a quem caiba administrar-lhe os bens, o juiz, a requerimento de qualquer interessado ou do Ministério Público, declarará a ausência, e </a:t>
            </a:r>
            <a:r>
              <a:rPr lang="pt-BR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nomear-lhe-á</a:t>
            </a: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 curador. </a:t>
            </a: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Sucessão provisória </a:t>
            </a:r>
          </a:p>
          <a:p>
            <a:pPr lvl="1" algn="just">
              <a:lnSpc>
                <a:spcPct val="120000"/>
              </a:lnSpc>
            </a:pP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CC, art. 26. Decorrido um ano da arrecadação dos bens do ausente, ou, se ele deixou representante ou procurador, em se passando três anos, poderão os interessados requerer que se declare a ausência e se abra provisoriamente a sucessão. </a:t>
            </a: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Sucessão definitiva</a:t>
            </a:r>
          </a:p>
          <a:p>
            <a:pPr lvl="1" algn="just">
              <a:lnSpc>
                <a:spcPct val="120000"/>
              </a:lnSpc>
            </a:pP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CC, art. 37. Dez anos depois de passada em julgado a sentença que concede a abertura da sucessão provisória, poderão os interessados requerer a sucessão definitiva e o levantamento das cauções prestadas.</a:t>
            </a:r>
          </a:p>
          <a:p>
            <a:pPr lvl="1" algn="just">
              <a:lnSpc>
                <a:spcPct val="120000"/>
              </a:lnSpc>
            </a:pP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 CC, art. 38. Pode-se requerer a sucessão definitiva, também, provando-se que o ausente conta oitenta anos de idade, e que de cinco datam as últimas notícias dele. </a:t>
            </a:r>
          </a:p>
          <a:p>
            <a:pPr lvl="1" algn="just">
              <a:lnSpc>
                <a:spcPct val="120000"/>
              </a:lnSpc>
            </a:pP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CC, art. 39. Regressando o ausente nos dez anos seguintes à abertura da sucessão definitiva, ou algum de seus descendentes ou ascendentes, aquele ou estes haverão só os bens existentes no estado em que se acharem, os sub-rogados em seu lugar, ou o preço que os herdeiros e demais interessados houverem recebido pelos bens alienados depois daquele tempo. 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00487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Morte Presumida sem ausência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57301"/>
            <a:ext cx="10982325" cy="48374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200" dirty="0">
                <a:latin typeface="Cambria" panose="02040503050406030204" pitchFamily="18" charset="0"/>
                <a:ea typeface="Cambria" panose="02040503050406030204" pitchFamily="18" charset="0"/>
              </a:rPr>
              <a:t>Morte Presumida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CC, Art. 7º Pode ser declarada a </a:t>
            </a:r>
            <a:r>
              <a:rPr lang="pt-BR" sz="1700" b="1" dirty="0">
                <a:latin typeface="Cambria" panose="02040503050406030204" pitchFamily="18" charset="0"/>
                <a:ea typeface="Cambria" panose="02040503050406030204" pitchFamily="18" charset="0"/>
              </a:rPr>
              <a:t>morte presumida</a:t>
            </a: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BR" sz="1700" b="1" dirty="0">
                <a:latin typeface="Cambria" panose="02040503050406030204" pitchFamily="18" charset="0"/>
                <a:ea typeface="Cambria" panose="02040503050406030204" pitchFamily="18" charset="0"/>
              </a:rPr>
              <a:t>sem decretação de ausência</a:t>
            </a: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I - se for extremamente provável a morte de quem estava em perigo de vida;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II - se alguém, desaparecido em campanha ou feito prisioneiro, não for encontrado até dois anos após o término da guerra.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Parágrafo único. A declaração da morte presumida, nesses casos, </a:t>
            </a:r>
            <a:r>
              <a:rPr lang="pt-BR" sz="1700" b="1" u="sng" dirty="0">
                <a:latin typeface="Cambria" panose="02040503050406030204" pitchFamily="18" charset="0"/>
                <a:ea typeface="Cambria" panose="02040503050406030204" pitchFamily="18" charset="0"/>
              </a:rPr>
              <a:t>somente poderá ser requerida depois de esgotadas as buscas e averiguações</a:t>
            </a:r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, devendo a sentença fixar a data provável do falecimento. </a:t>
            </a:r>
          </a:p>
          <a:p>
            <a:pPr>
              <a:lnSpc>
                <a:spcPct val="120000"/>
              </a:lnSpc>
            </a:pPr>
            <a:endParaRPr lang="pt-BR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Desaparecidos durante a ditadura militar: Lei Federal 9.140/1995, art. 1</a:t>
            </a:r>
            <a:r>
              <a:rPr lang="pt-BR" sz="1900" u="sng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t-BR" sz="1900" dirty="0">
                <a:latin typeface="Cambria" panose="02040503050406030204" pitchFamily="18" charset="0"/>
                <a:ea typeface="Cambria" panose="02040503050406030204" pitchFamily="18" charset="0"/>
              </a:rPr>
              <a:t> São reconhecidos (sic) como mortas, para todos os efeitos legais, as pessoas que tenham participado, ou tenham sido acusadas de participação, em atividades políticas, no período de 2 de setembro de 1961 a 5 de outubro de 1988, e que, por este motivo, tenham sido detidas por agentes públicos, achando-se, deste então, desaparecidas, sem que delas haja notícias.</a:t>
            </a:r>
          </a:p>
          <a:p>
            <a:pPr>
              <a:lnSpc>
                <a:spcPct val="120000"/>
              </a:lnSpc>
            </a:pPr>
            <a:endParaRPr lang="pt-BR" sz="2400" dirty="0">
              <a:latin typeface="Centaur" panose="02030504050205020304" pitchFamily="18" charset="0"/>
            </a:endParaRPr>
          </a:p>
          <a:p>
            <a:pPr lvl="1">
              <a:lnSpc>
                <a:spcPct val="120000"/>
              </a:lnSpc>
            </a:pPr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4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Justificação de óbito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Cabimento - Lei de Registros Públicos (6.015/1973) </a:t>
            </a:r>
          </a:p>
          <a:p>
            <a:pPr lvl="1"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Art. 88. Poderão os Juízes togados admitir justificação para o assento de óbito de pessoas desaparecidas em naufrágio, inundação, incêndio, terremoto ou qualquer outra catástrofe, quando </a:t>
            </a:r>
            <a:r>
              <a:rPr lang="pt-BR" sz="2100" b="1" dirty="0">
                <a:latin typeface="Cambria" panose="02040503050406030204" pitchFamily="18" charset="0"/>
                <a:ea typeface="Cambria" panose="02040503050406030204" pitchFamily="18" charset="0"/>
              </a:rPr>
              <a:t>estiver provada a sua presença no local do desastre e não for possível encontrar-se o cadáver para exame</a:t>
            </a: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Parágrafo único. Será também admitida a justificação no caso de desaparecimento em campanha, provados a impossibilidade de ter sido feito o registro nos termos do artigo 85 e os fatos que convençam da ocorrência do óbito. </a:t>
            </a:r>
          </a:p>
          <a:p>
            <a:pPr algn="just"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Natureza: procedimento de jurisdição voluntária </a:t>
            </a:r>
          </a:p>
          <a:p>
            <a:pPr lvl="1" algn="just"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CPC, art. 719. Quando este Código não estabelecer procedimento especial, regem os procedimentos de jurisdição voluntária as disposições constantes desta Seção.</a:t>
            </a:r>
          </a:p>
          <a:p>
            <a:pPr algn="just">
              <a:lnSpc>
                <a:spcPct val="120000"/>
              </a:lnSpc>
            </a:pPr>
            <a:r>
              <a:rPr lang="pt-BR" sz="2100" dirty="0">
                <a:latin typeface="Cambria" panose="02040503050406030204" pitchFamily="18" charset="0"/>
                <a:ea typeface="Cambria" panose="02040503050406030204" pitchFamily="18" charset="0"/>
              </a:rPr>
              <a:t>Competência: juízo sucessório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7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Morte: probabilidade x certeza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Morte certa com cadáver – morte real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Morte certa sem cadáver – Lei de Registros Públicos (Lei 6.015/1973), art. 88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Morte altamente provável – morte presumida sem decretação de ausência (art. 7º, CC) 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Morte provável – morte presumida com prévia decretação de ausência (arts. 22 a 39, CC)  </a:t>
            </a:r>
          </a:p>
          <a:p>
            <a:pPr lvl="1" algn="just">
              <a:lnSpc>
                <a:spcPct val="120000"/>
              </a:lnSpc>
            </a:pP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Sucessão provisória + sucessão definitiva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Competência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1302471-41E1-4F6A-8318-8172D9E47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983" y="2032416"/>
            <a:ext cx="10456170" cy="29874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6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3B0BEBB-EED4-44E2-A463-57E590AB5D6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8320" y="1209358"/>
            <a:ext cx="7058025" cy="4000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F3C01B-27F2-4EF6-8A1E-3404E98A2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55" y="1290320"/>
            <a:ext cx="38957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97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0709732-0328-4F14-BCAB-44F248CE50ED}"/>
              </a:ext>
            </a:extLst>
          </p:cNvPr>
          <p:cNvSpPr/>
          <p:nvPr/>
        </p:nvSpPr>
        <p:spPr>
          <a:xfrm>
            <a:off x="1123949" y="1416091"/>
            <a:ext cx="10639425" cy="1040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65126"/>
            <a:ext cx="10344150" cy="81026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Princípio da saisine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15124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CC, art. 1.784. Aberta a sucessão, a herança transmite-se,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desde logo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, aos herdeiros legítimos e testamentários. 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Transmissão da posse e da propriedade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Situação excepcional do legatário</a:t>
            </a:r>
          </a:p>
          <a:p>
            <a:pPr lvl="1" algn="just">
              <a:lnSpc>
                <a:spcPct val="120000"/>
              </a:lnSpc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 CC, art. 1.923. Desde a abertura da sucessão, pertence ao legatário a coisa certa, existente no acervo, salvo se o legado estiver sob condição suspensiva.</a:t>
            </a:r>
          </a:p>
          <a:p>
            <a:pPr lvl="1" algn="just">
              <a:lnSpc>
                <a:spcPct val="120000"/>
              </a:lnSpc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§ 1º Não se defere de imediato a posse da coisa, nem nela pode o legatário entrar por autoridade própria.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910991-2523-4863-858F-146CF031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97639"/>
            <a:ext cx="7010400" cy="12701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3823CFA-EF9A-4324-ACB2-D105C43B5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754" y="3641883"/>
            <a:ext cx="306467" cy="1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Estrutura do Código Civil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768"/>
            <a:ext cx="10515600" cy="4351338"/>
          </a:xfrm>
        </p:spPr>
        <p:txBody>
          <a:bodyPr/>
          <a:lstStyle/>
          <a:p>
            <a:r>
              <a:rPr lang="pt-BR" b="1" dirty="0">
                <a:latin typeface="Centaur" panose="02030504050205020304" pitchFamily="18" charset="0"/>
              </a:rPr>
              <a:t>Parte Geral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 – Das Pessoas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II – Dos Bens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III – Dos Fatos Jurídicos</a:t>
            </a:r>
          </a:p>
          <a:p>
            <a:r>
              <a:rPr lang="pt-BR" b="1" dirty="0">
                <a:latin typeface="Centaur" panose="02030504050205020304" pitchFamily="18" charset="0"/>
              </a:rPr>
              <a:t>Parte Especial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 – Do direito das obrigações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II – Do direito de empresa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III – Do direito das coisas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IV – Do direito de família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Livro V – Do direito das sucessões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0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Lugar e lei aplicável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CC, art. 1.785. A sucessão abre-se no lugar do último domicílio do falecido. </a:t>
            </a:r>
          </a:p>
          <a:p>
            <a:pPr lvl="1" algn="just">
              <a:lnSpc>
                <a:spcPct val="120000"/>
              </a:lnSpc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CPC, art. 48. O foro de domicílio do autor da herança, no Brasil, é o competente para o inventário, a partilha, a arrecadação, o cumprimento de disposições de última vontade, a impugnação ou anulação de partilha extrajudicial e para todas as ações em que o espólio for réu, ainda que o óbito tenha ocorrido no estrangeiro.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Parágrafo único. Se o autor da herança não possuía domicílio certo, é competente: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I - o foro de situação dos bens imóveis;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II - havendo bens imóveis em foros diferentes, qualquer destes;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III - não havendo bens imóveis, o foro do local de qualquer dos bens do espólio.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CC, art. 1.787. Regula a sucessão e a legitimação para suceder a lei vigente ao tempo da abertura daquela.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65126"/>
            <a:ext cx="10344150" cy="81026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Princípio da unidade da sucessão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6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Art. 1.791. A herança defere-se como um todo unitário, ainda que vários sejam os herdeiros.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Parágrafo único. Até a partilha, o direito dos </a:t>
            </a:r>
            <a:r>
              <a:rPr lang="pt-B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co-herdeiros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, quanto à propriedade e posse da herança, será indivisível, e regular-se-á pelas normas relativas ao condomínio.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Princípio da intangibilidade da legítima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14475"/>
            <a:ext cx="10715625" cy="50440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/>
              <a:t>Art. 1.789. Havendo herdeiros necessários, o testador só poderá dispor da metade da herança.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1.845. São herdeiros necessários os descendentes, os ascendentes e o cônjuge.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1.846. Pertence aos herdeiros necessários, de pleno direito, a metade dos bens da herança, constituindo a legítima.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1.857. Toda pessoa capaz pode dispor, por testamento, da totalidade dos seus bens, ou de parte deles, para depois de sua morte. </a:t>
            </a:r>
          </a:p>
          <a:p>
            <a:pPr marL="0" indent="0">
              <a:buNone/>
            </a:pPr>
            <a:r>
              <a:rPr lang="pt-BR" sz="2400" dirty="0"/>
              <a:t>§ 1 </a:t>
            </a:r>
            <a:r>
              <a:rPr lang="pt-BR" sz="2400" u="sng" baseline="30000" dirty="0"/>
              <a:t>o </a:t>
            </a:r>
            <a:r>
              <a:rPr lang="pt-BR" sz="2400" dirty="0"/>
              <a:t>A legítima dos herdeiros necessários não poderá ser incluída no testamento.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3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Herdeiros necessários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14475"/>
            <a:ext cx="10715625" cy="504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Art. 1.845. São herdeiros necessários os descendentes, os ascendentes e o cônjuge.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1.849. O herdeiro necessário, a quem o testador deixar a sua parte disponível, ou algum legado, não perderá o direito à legítima.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Art. 1.850. Para excluir da sucessão os herdeiros colaterais, basta que o testador disponha de seu patrimônio sem os contemplar.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1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Cláusulas restritivas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14475"/>
            <a:ext cx="10715625" cy="5044081"/>
          </a:xfrm>
        </p:spPr>
        <p:txBody>
          <a:bodyPr>
            <a:normAutofit/>
          </a:bodyPr>
          <a:lstStyle/>
          <a:p>
            <a:r>
              <a:rPr lang="pt-BR" sz="2400" dirty="0"/>
              <a:t> Art. 1.848. Salvo se houver justa causa, declarada no testamento, não pode o testador estabelecer cláusula de inalienabilidade, impenhorabilidade, e de incomunicabilidade, sobre os bens da legítima. </a:t>
            </a:r>
          </a:p>
          <a:p>
            <a:r>
              <a:rPr lang="pt-BR" sz="2400" dirty="0"/>
              <a:t>§ 1 </a:t>
            </a:r>
            <a:r>
              <a:rPr lang="pt-BR" sz="2400" u="sng" baseline="30000" dirty="0"/>
              <a:t>o </a:t>
            </a:r>
            <a:r>
              <a:rPr lang="pt-BR" sz="2400" dirty="0"/>
              <a:t>Não é permitido ao testador estabelecer a conversão dos bens da legítima em outros de espécie diversa. </a:t>
            </a:r>
          </a:p>
          <a:p>
            <a:r>
              <a:rPr lang="pt-BR" sz="2400" dirty="0"/>
              <a:t>§ 2 </a:t>
            </a:r>
            <a:r>
              <a:rPr lang="pt-BR" sz="2400" u="sng" baseline="30000" dirty="0"/>
              <a:t>o </a:t>
            </a:r>
            <a:r>
              <a:rPr lang="pt-BR" sz="2400" dirty="0"/>
              <a:t>Mediante autorização judicial e havendo justa causa, podem ser alienados os bens gravados, convertendo-se o produto em outros bens, que ficarão sub-rogados nos ônus dos primeiros.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2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Indignidade e Deserdação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14475"/>
            <a:ext cx="10715625" cy="50440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Introdução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Indignidade – parte geral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Deserdação – sucessão testamentária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49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Indignidade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14475"/>
            <a:ext cx="10715625" cy="50440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Art. 1.814. São excluídos da sucessão os herdeiros ou legatários: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I - que houverem sido autores, </a:t>
            </a:r>
            <a:r>
              <a:rPr lang="pt-B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co-autores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ou partícipes de homicídio doloso, ou tentativa deste, contra a pessoa de cuja sucessão se tratar, seu cônjuge, companheiro, ascendente ou descendente;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II - que houverem acusado caluniosamente em juízo o autor da herança ou incorrerem em crime contra a sua honra, ou de seu cônjuge ou companheiro;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III - que, por violência ou meios fraudulentos, inibirem ou obstarem o autor da herança de dispor livremente de seus bens por ato de última vontade.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Indignidade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619250"/>
            <a:ext cx="10515600" cy="44754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ea typeface="Cambria" panose="02040503050406030204" pitchFamily="18" charset="0"/>
              </a:rPr>
              <a:t> Art. 1.815. A exclusão do herdeiro ou legatário, em qualquer desses casos de indignidade, será declarada por sentença.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ea typeface="Cambria" panose="02040503050406030204" pitchFamily="18" charset="0"/>
              </a:rPr>
              <a:t>Parágrafo único. O direito de demandar a exclusão do herdeiro ou legatário extingue-se em quatro anos, contados da abertura da sucessão.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ea typeface="Cambria" panose="02040503050406030204" pitchFamily="18" charset="0"/>
              </a:rPr>
              <a:t>§ 1º O direito de demandar a exclusão do herdeiro ou legatário extingue-se em quatro anos, contados da abertura da sucessão.     (Redação dada pela Lei nº 13.532, de 2017)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ea typeface="Cambria" panose="02040503050406030204" pitchFamily="18" charset="0"/>
              </a:rPr>
              <a:t>§ 2º Na hipótese do inciso I do art. 1.814, o Ministério Público tem legitimidade para demandar a exclusão do herdeiro ou legatário.     (Incluído pela Lei nº 13.532, de 2017)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ea typeface="Cambria" panose="02040503050406030204" pitchFamily="18" charset="0"/>
              </a:rPr>
              <a:t>Art. 1.816. São pessoais os efeitos da exclusão; os descendentes do herdeiro excluído sucedem, como se ele morto fosse antes da abertura da sucessão.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ea typeface="Cambria" panose="02040503050406030204" pitchFamily="18" charset="0"/>
              </a:rPr>
              <a:t>Parágrafo único. O excluído da sucessão não terá direito ao usufruto ou à administração dos bens que a seus sucessores couberem na herança, nem à sucessão eventual desses bens.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4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Efeitos da indignidade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10000"/>
              </a:lnSpc>
              <a:buNone/>
            </a:pPr>
            <a:r>
              <a:rPr lang="pt-BR" sz="2000" dirty="0">
                <a:latin typeface="Georgia Pro" panose="02040502050405020303" pitchFamily="18" charset="0"/>
              </a:rPr>
              <a:t>Art. 1.817. São válidas as alienações onerosas de bens hereditários a terceiros de boa-fé, e os atos de administração legalmente praticados pelo herdeiro, antes da sentença de exclusão; mas aos herdeiros subsiste, quando prejudicados, o direito de demandar-lhe perdas e danos.</a:t>
            </a:r>
          </a:p>
          <a:p>
            <a:pPr marL="0" lvl="1" indent="0" algn="just">
              <a:lnSpc>
                <a:spcPct val="110000"/>
              </a:lnSpc>
              <a:buNone/>
            </a:pPr>
            <a:r>
              <a:rPr lang="pt-BR" sz="2000" dirty="0">
                <a:latin typeface="Georgia Pro" panose="02040502050405020303" pitchFamily="18" charset="0"/>
              </a:rPr>
              <a:t>Parágrafo único. O excluído da sucessão é obrigado a restituir os frutos e rendimentos que dos bens da herança houver percebido, mas tem direito a ser indenizado das despesas com a conservação deles.</a:t>
            </a:r>
          </a:p>
          <a:p>
            <a:pPr marL="0" lvl="1" indent="0" algn="just">
              <a:lnSpc>
                <a:spcPct val="110000"/>
              </a:lnSpc>
              <a:buNone/>
            </a:pPr>
            <a:endParaRPr lang="pt-BR" dirty="0">
              <a:latin typeface="Georgia Pro" panose="02040502050405020303" pitchFamily="18" charset="0"/>
            </a:endParaRPr>
          </a:p>
          <a:p>
            <a:pPr marL="285750" lvl="1" indent="-285750" algn="just">
              <a:lnSpc>
                <a:spcPct val="110000"/>
              </a:lnSpc>
            </a:pPr>
            <a:r>
              <a:rPr lang="pt-BR" dirty="0">
                <a:latin typeface="Georgia Pro" panose="02040502050405020303" pitchFamily="18" charset="0"/>
              </a:rPr>
              <a:t>As alienações a título gratuito são desfeitas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4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Reabilitação do indigno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00000"/>
              </a:lnSpc>
              <a:buNone/>
            </a:pPr>
            <a:r>
              <a:rPr lang="pt-BR" dirty="0">
                <a:latin typeface="Georgia Pro" panose="02040502050405020303" pitchFamily="18" charset="0"/>
              </a:rPr>
              <a:t>Art. 1.818. Aquele que incorreu em atos que determinem a exclusão da herança será admitido a suceder, se o ofendido o tiver </a:t>
            </a:r>
            <a:r>
              <a:rPr lang="pt-BR" b="1" dirty="0">
                <a:latin typeface="Georgia Pro" panose="02040502050405020303" pitchFamily="18" charset="0"/>
              </a:rPr>
              <a:t>expressamente </a:t>
            </a:r>
            <a:r>
              <a:rPr lang="pt-BR" dirty="0">
                <a:latin typeface="Georgia Pro" panose="02040502050405020303" pitchFamily="18" charset="0"/>
              </a:rPr>
              <a:t>reabilitado em testamento, ou em outro ato autêntico.</a:t>
            </a:r>
          </a:p>
          <a:p>
            <a:pPr marL="0" lvl="1" indent="0" algn="just">
              <a:lnSpc>
                <a:spcPct val="100000"/>
              </a:lnSpc>
              <a:buNone/>
            </a:pPr>
            <a:endParaRPr lang="pt-BR" dirty="0">
              <a:latin typeface="Georgia Pro" panose="02040502050405020303" pitchFamily="18" charset="0"/>
            </a:endParaRPr>
          </a:p>
          <a:p>
            <a:pPr marL="0" lvl="1" indent="0" algn="just">
              <a:lnSpc>
                <a:spcPct val="100000"/>
              </a:lnSpc>
              <a:buNone/>
            </a:pPr>
            <a:r>
              <a:rPr lang="pt-BR" dirty="0">
                <a:latin typeface="Georgia Pro" panose="02040502050405020303" pitchFamily="18" charset="0"/>
              </a:rPr>
              <a:t>Parágrafo único. Não havendo reabilitação expressa, o indigno, contemplado em testamento do ofendido, quando o testador, ao testar, já conhecia a causa da indignidade, pode suceder no limite da disposição testamentária.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Direito Sucessório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pt-BR" sz="3400" dirty="0">
                <a:latin typeface="Centaur" panose="02030504050205020304" pitchFamily="18" charset="0"/>
              </a:rPr>
              <a:t>Objeto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 CC, art. 1.784. Aberta a sucessão, a </a:t>
            </a:r>
            <a:r>
              <a:rPr lang="pt-BR" sz="2600" b="1" dirty="0">
                <a:latin typeface="Centaur" panose="02030504050205020304" pitchFamily="18" charset="0"/>
              </a:rPr>
              <a:t>herança</a:t>
            </a:r>
            <a:r>
              <a:rPr lang="pt-BR" sz="2600" dirty="0">
                <a:latin typeface="Centaur" panose="02030504050205020304" pitchFamily="18" charset="0"/>
              </a:rPr>
              <a:t> transmite-se, desde logo, aos herdeiros legítimos e testamentários. </a:t>
            </a:r>
          </a:p>
          <a:p>
            <a:endParaRPr lang="pt-BR" sz="3400" dirty="0">
              <a:latin typeface="Centaur" panose="02030504050205020304" pitchFamily="18" charset="0"/>
            </a:endParaRPr>
          </a:p>
          <a:p>
            <a:r>
              <a:rPr lang="pt-BR" sz="3400" dirty="0">
                <a:latin typeface="Centaur" panose="02030504050205020304" pitchFamily="18" charset="0"/>
              </a:rPr>
              <a:t>Fontes:  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CC, Art. 1.786. A sucessão dá-se por </a:t>
            </a:r>
            <a:r>
              <a:rPr lang="pt-BR" sz="2600" b="1" dirty="0">
                <a:latin typeface="Centaur" panose="02030504050205020304" pitchFamily="18" charset="0"/>
              </a:rPr>
              <a:t>lei</a:t>
            </a:r>
            <a:r>
              <a:rPr lang="pt-BR" sz="2600" dirty="0">
                <a:latin typeface="Centaur" panose="02030504050205020304" pitchFamily="18" charset="0"/>
              </a:rPr>
              <a:t> ou por </a:t>
            </a:r>
            <a:r>
              <a:rPr lang="pt-BR" sz="2600" b="1" dirty="0">
                <a:latin typeface="Centaur" panose="02030504050205020304" pitchFamily="18" charset="0"/>
              </a:rPr>
              <a:t>disposição de última vontade</a:t>
            </a:r>
            <a:r>
              <a:rPr lang="pt-BR" sz="2600" dirty="0">
                <a:latin typeface="Centaur" panose="02030504050205020304" pitchFamily="18" charset="0"/>
              </a:rPr>
              <a:t>.</a:t>
            </a:r>
          </a:p>
          <a:p>
            <a:endParaRPr lang="pt-BR" sz="3400" dirty="0">
              <a:latin typeface="Centaur" panose="02030504050205020304" pitchFamily="18" charset="0"/>
            </a:endParaRPr>
          </a:p>
          <a:p>
            <a:r>
              <a:rPr lang="pt-BR" sz="3400" dirty="0">
                <a:latin typeface="Centaur" panose="02030504050205020304" pitchFamily="18" charset="0"/>
              </a:rPr>
              <a:t>Espécies de sucessão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Quanto à fonte: legítima ou testamentária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Quanto aos efeitos: sucessão a título universal x sucessão a título singular </a:t>
            </a:r>
          </a:p>
          <a:p>
            <a:pPr marL="457200" lvl="1" indent="0">
              <a:buNone/>
            </a:pPr>
            <a:endParaRPr lang="pt-BR" sz="2600" dirty="0">
              <a:latin typeface="Centaur" panose="02030504050205020304" pitchFamily="18" charset="0"/>
            </a:endParaRPr>
          </a:p>
          <a:p>
            <a:r>
              <a:rPr lang="pt-BR" sz="3400" dirty="0">
                <a:latin typeface="Centaur" panose="02030504050205020304" pitchFamily="18" charset="0"/>
              </a:rPr>
              <a:t>Espécies de sucessores 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Quanto à fonte: legítimos e testamentários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Quanto à obrigatoriedade: necessários e facultativos</a:t>
            </a:r>
          </a:p>
          <a:p>
            <a:pPr lvl="1"/>
            <a:r>
              <a:rPr lang="pt-BR" sz="2600" dirty="0">
                <a:latin typeface="Centaur" panose="02030504050205020304" pitchFamily="18" charset="0"/>
              </a:rPr>
              <a:t>Quanto aos efeitos: herdeiros ou legatários</a:t>
            </a: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pPr lvl="1"/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9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Deserdação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38275"/>
            <a:ext cx="11039475" cy="51202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3400" dirty="0"/>
              <a:t>Art. 1.961. Os herdeiros necessários podem ser privados de sua legítima, ou deserdados, em todos os casos em que podem ser excluídos da sucessão. </a:t>
            </a:r>
          </a:p>
          <a:p>
            <a:pPr marL="0" indent="0">
              <a:buNone/>
            </a:pPr>
            <a:r>
              <a:rPr lang="pt-BR" sz="3400" dirty="0"/>
              <a:t>Art. 1.962. Além das causas mencionadas no </a:t>
            </a:r>
            <a:r>
              <a:rPr lang="pt-BR" sz="3400" dirty="0">
                <a:hlinkClick r:id="rId2"/>
              </a:rPr>
              <a:t>art. 1.814 </a:t>
            </a:r>
            <a:r>
              <a:rPr lang="pt-BR" sz="3400" dirty="0"/>
              <a:t>, autorizam a deserdação dos descendentes por seus ascendentes: </a:t>
            </a:r>
          </a:p>
          <a:p>
            <a:pPr marL="0" indent="0">
              <a:buNone/>
            </a:pPr>
            <a:r>
              <a:rPr lang="pt-BR" sz="3400" dirty="0"/>
              <a:t>I - ofensa física; </a:t>
            </a:r>
          </a:p>
          <a:p>
            <a:pPr marL="0" indent="0">
              <a:buNone/>
            </a:pPr>
            <a:r>
              <a:rPr lang="pt-BR" sz="3400" dirty="0"/>
              <a:t>II - injúria grave; </a:t>
            </a:r>
          </a:p>
          <a:p>
            <a:pPr marL="0" indent="0">
              <a:buNone/>
            </a:pPr>
            <a:r>
              <a:rPr lang="pt-BR" sz="3400" dirty="0"/>
              <a:t>III - relações ilícitas com a madrasta ou com o padrasto; </a:t>
            </a:r>
          </a:p>
          <a:p>
            <a:pPr marL="0" indent="0">
              <a:buNone/>
            </a:pPr>
            <a:r>
              <a:rPr lang="pt-BR" sz="3400" dirty="0"/>
              <a:t>IV - desamparo do ascendente em alienação mental ou grave enfermidade. </a:t>
            </a:r>
          </a:p>
          <a:p>
            <a:pPr marL="0" indent="0">
              <a:buNone/>
            </a:pPr>
            <a:r>
              <a:rPr lang="pt-BR" sz="3400" dirty="0"/>
              <a:t>Art. 1.963. Além das causas enumeradas no </a:t>
            </a:r>
            <a:r>
              <a:rPr lang="pt-BR" sz="3400" dirty="0">
                <a:hlinkClick r:id="rId2"/>
              </a:rPr>
              <a:t>art. 1.814 </a:t>
            </a:r>
            <a:r>
              <a:rPr lang="pt-BR" sz="3400" dirty="0"/>
              <a:t>, autorizam a deserdação dos ascendentes pelos descendentes: </a:t>
            </a:r>
          </a:p>
          <a:p>
            <a:pPr marL="0" indent="0">
              <a:buNone/>
            </a:pPr>
            <a:r>
              <a:rPr lang="pt-BR" sz="3400" dirty="0"/>
              <a:t>I - ofensa física; </a:t>
            </a:r>
          </a:p>
          <a:p>
            <a:pPr marL="0" indent="0">
              <a:buNone/>
            </a:pPr>
            <a:r>
              <a:rPr lang="pt-BR" sz="3400" dirty="0"/>
              <a:t>II - injúria grave; </a:t>
            </a:r>
          </a:p>
          <a:p>
            <a:pPr marL="0" indent="0">
              <a:buNone/>
            </a:pPr>
            <a:r>
              <a:rPr lang="pt-BR" sz="3400" dirty="0"/>
              <a:t>III - relações ilícitas com a mulher ou companheira do filho ou a do neto, ou com o marido ou companheiro da filha ou o da neta; </a:t>
            </a:r>
          </a:p>
          <a:p>
            <a:pPr marL="0" indent="0">
              <a:buNone/>
            </a:pPr>
            <a:r>
              <a:rPr lang="pt-BR" sz="3400" dirty="0"/>
              <a:t>IV - desamparo do filho ou neto com deficiência mental ou grave enfermidade. </a:t>
            </a:r>
          </a:p>
          <a:p>
            <a:pPr marL="0" indent="0">
              <a:buNone/>
            </a:pPr>
            <a:r>
              <a:rPr lang="pt-BR" sz="3400" dirty="0"/>
              <a:t>Art. 1.964. Somente com expressa declaração de causa pode a deserdação ser ordenada em testamento. </a:t>
            </a:r>
          </a:p>
          <a:p>
            <a:pPr marL="0" indent="0">
              <a:buNone/>
            </a:pPr>
            <a:r>
              <a:rPr lang="pt-BR" sz="3400" dirty="0"/>
              <a:t>Art. 1.965. Ao herdeiro instituído, ou àquele a quem aproveite a deserdação, incumbe provar a veracidade da causa alegada pelo testador. </a:t>
            </a:r>
          </a:p>
          <a:p>
            <a:pPr marL="0" indent="0">
              <a:buNone/>
            </a:pPr>
            <a:r>
              <a:rPr lang="pt-BR" sz="3400" dirty="0"/>
              <a:t>Parágrafo único. O direito de provar a causa da deserdação extingue-se no prazo de quatro anos, a contar da data da abertura do testamento.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1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Indignidade x Deserdação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FA20D1B-9A2B-4BB9-98FC-6D5DCCDB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HIRONAKA, Giselda. </a:t>
            </a:r>
            <a:r>
              <a:rPr lang="pt-BR" i="1" dirty="0"/>
              <a:t>Deserdação e exclusão da sucessão. </a:t>
            </a:r>
            <a:r>
              <a:rPr lang="pt-BR" dirty="0"/>
              <a:t>p. 358</a:t>
            </a:r>
          </a:p>
          <a:p>
            <a:endParaRPr lang="pt-BR" dirty="0"/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46BAE52A-6E6F-4A0E-9395-0695E0CDC9C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dirty="0">
              <a:latin typeface="Georgia Pro" panose="02040502050405020303" pitchFamily="18" charset="0"/>
            </a:endParaRPr>
          </a:p>
        </p:txBody>
      </p:sp>
      <p:graphicFrame>
        <p:nvGraphicFramePr>
          <p:cNvPr id="10" name="Espaço Reservado para Conteúdo 3">
            <a:extLst>
              <a:ext uri="{FF2B5EF4-FFF2-40B4-BE49-F238E27FC236}">
                <a16:creationId xmlns:a16="http://schemas.microsoft.com/office/drawing/2014/main" id="{F5E4D8AA-D18B-45A6-8988-7D2A17AF1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374359"/>
              </p:ext>
            </p:extLst>
          </p:nvPr>
        </p:nvGraphicFramePr>
        <p:xfrm>
          <a:off x="838200" y="1825625"/>
          <a:ext cx="10515600" cy="3845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494157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092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Exclusão por indignidade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Deserdação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9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É pedida por terceiros interessados, no prazo de quatro anos da abertura da sucessão, e obtida mediante sentença judicial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É feita por testamento pelo próprio testador e com declaração expressa de causa</a:t>
                      </a: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2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Alcança os herdeiros legítimos (necessários ou facultativos) e os testamentários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Só alcança os herdeiros necessários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07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Nem sempre os fatos são anteriores à morte do autor da herança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Os suportes fáticos são anteriores à morte do autor da herança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5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Os motivos da indignidade são válidos para a deserdação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Nem todos os motivos da deserdação configuram a indignidade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31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Resolve uma vocação hereditária existente no momento da abertura da sucessão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Priva de uma vocação </a:t>
                      </a:r>
                      <a:r>
                        <a:rPr lang="pt-BR" dirty="0" err="1"/>
                        <a:t>legitimária</a:t>
                      </a:r>
                      <a:r>
                        <a:rPr lang="pt-BR" dirty="0"/>
                        <a:t> por meio da vontade imperial do testador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73505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E253D0-B3A8-412A-B109-45EA495ABF6D}"/>
              </a:ext>
            </a:extLst>
          </p:cNvPr>
          <p:cNvSpPr txBox="1"/>
          <p:nvPr/>
        </p:nvSpPr>
        <p:spPr>
          <a:xfrm>
            <a:off x="5572126" y="5838825"/>
            <a:ext cx="643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HIRONAKA, Giselda. </a:t>
            </a:r>
            <a:r>
              <a:rPr lang="pt-BR" i="1" dirty="0"/>
              <a:t>Deserdação e exclusão da sucessão. </a:t>
            </a:r>
            <a:r>
              <a:rPr lang="pt-BR" dirty="0"/>
              <a:t>p. 358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646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Pressupostos para a compreensão do direito sucessório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Centaur" panose="02030504050205020304" pitchFamily="18" charset="0"/>
              </a:rPr>
              <a:t>Noção de parentesco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Liame jurídico entre pessoas do mesmo tronco ancestral ou estabelecido pela lei ou por decisão judicial, que vincula pessoas de uma mesma família e gera uma série de efeitos jurídicos. (Paulo Lobo)</a:t>
            </a: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r>
              <a:rPr lang="pt-BR" dirty="0">
                <a:latin typeface="Centaur" panose="02030504050205020304" pitchFamily="18" charset="0"/>
              </a:rPr>
              <a:t>Fontes do parentesco - CC, art. 1.593. O parentesco é natural ou civil, conforme resulte de </a:t>
            </a:r>
            <a:r>
              <a:rPr lang="pt-BR" dirty="0" err="1">
                <a:latin typeface="Centaur" panose="02030504050205020304" pitchFamily="18" charset="0"/>
              </a:rPr>
              <a:t>consangüinidade</a:t>
            </a:r>
            <a:r>
              <a:rPr lang="pt-BR" dirty="0">
                <a:latin typeface="Centaur" panose="02030504050205020304" pitchFamily="18" charset="0"/>
              </a:rPr>
              <a:t> ou outra origem.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Consanguinidade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Afeto</a:t>
            </a:r>
          </a:p>
          <a:p>
            <a:pPr lvl="2"/>
            <a:r>
              <a:rPr lang="pt-BR" dirty="0">
                <a:latin typeface="Centaur" panose="02030504050205020304" pitchFamily="18" charset="0"/>
              </a:rPr>
              <a:t>Parentalidade socioafetiva</a:t>
            </a:r>
          </a:p>
          <a:p>
            <a:pPr lvl="2"/>
            <a:r>
              <a:rPr lang="pt-BR" dirty="0">
                <a:latin typeface="Centaur" panose="02030504050205020304" pitchFamily="18" charset="0"/>
              </a:rPr>
              <a:t>Adoção </a:t>
            </a:r>
          </a:p>
          <a:p>
            <a:r>
              <a:rPr lang="pt-BR" dirty="0">
                <a:latin typeface="Centaur" panose="02030504050205020304" pitchFamily="18" charset="0"/>
              </a:rPr>
              <a:t>Reconhecimento da Possibilidade jurídica da </a:t>
            </a:r>
            <a:r>
              <a:rPr lang="pt-BR" dirty="0" err="1">
                <a:latin typeface="Centaur" panose="02030504050205020304" pitchFamily="18" charset="0"/>
              </a:rPr>
              <a:t>multiparentalidade</a:t>
            </a:r>
            <a:r>
              <a:rPr lang="pt-BR" dirty="0">
                <a:latin typeface="Centaur" panose="02030504050205020304" pitchFamily="18" charset="0"/>
              </a:rPr>
              <a:t> (Tema 622, STF)</a:t>
            </a:r>
          </a:p>
          <a:p>
            <a:endParaRPr lang="pt-BR" dirty="0">
              <a:latin typeface="Centaur" panose="02030504050205020304" pitchFamily="18" charset="0"/>
            </a:endParaRPr>
          </a:p>
          <a:p>
            <a:pPr lvl="1"/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7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Parentesco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24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Centaur" panose="02030504050205020304" pitchFamily="18" charset="0"/>
              </a:rPr>
              <a:t>Linha é a série de pessoas advindas do mesmo tronco comum ancestral. Cada geração forma um grau, sendo definido como a distância entre gerações. A sequência de graus forma a linha. (Brochado; </a:t>
            </a:r>
            <a:r>
              <a:rPr lang="pt-BR" sz="2400" dirty="0" err="1">
                <a:latin typeface="Centaur" panose="02030504050205020304" pitchFamily="18" charset="0"/>
              </a:rPr>
              <a:t>Tepedino</a:t>
            </a:r>
            <a:r>
              <a:rPr lang="pt-BR" sz="2400" dirty="0">
                <a:latin typeface="Centaur" panose="02030504050205020304" pitchFamily="18" charset="0"/>
              </a:rPr>
              <a:t>)</a:t>
            </a:r>
          </a:p>
          <a:p>
            <a:pPr algn="just"/>
            <a:endParaRPr lang="pt-BR" sz="2400" dirty="0">
              <a:latin typeface="Centaur" panose="02030504050205020304" pitchFamily="18" charset="0"/>
            </a:endParaRPr>
          </a:p>
          <a:p>
            <a:pPr algn="just"/>
            <a:r>
              <a:rPr lang="pt-BR" sz="2400" dirty="0">
                <a:latin typeface="Centaur" panose="02030504050205020304" pitchFamily="18" charset="0"/>
              </a:rPr>
              <a:t>Limite de graus</a:t>
            </a:r>
          </a:p>
          <a:p>
            <a:pPr lvl="1" algn="just"/>
            <a:r>
              <a:rPr lang="pt-BR" sz="2000" dirty="0">
                <a:latin typeface="Centaur" panose="02030504050205020304" pitchFamily="18" charset="0"/>
              </a:rPr>
              <a:t> CC, art. 1.591. São parentes em linha reta as pessoas que estão umas para com as outras na relação de ascendentes e descendentes. </a:t>
            </a:r>
            <a:r>
              <a:rPr lang="pt-BR" sz="2000" dirty="0">
                <a:latin typeface="Centaur" panose="02030504050205020304" pitchFamily="18" charset="0"/>
                <a:sym typeface="Wingdings" panose="05000000000000000000" pitchFamily="2" charset="2"/>
              </a:rPr>
              <a:t> não há limite</a:t>
            </a:r>
            <a:endParaRPr lang="pt-BR" sz="2000" dirty="0">
              <a:latin typeface="Centaur" panose="02030504050205020304" pitchFamily="18" charset="0"/>
            </a:endParaRPr>
          </a:p>
          <a:p>
            <a:pPr lvl="1" algn="just"/>
            <a:endParaRPr lang="pt-BR" sz="2000" dirty="0">
              <a:latin typeface="Centaur" panose="02030504050205020304" pitchFamily="18" charset="0"/>
            </a:endParaRPr>
          </a:p>
          <a:p>
            <a:pPr lvl="1" algn="just"/>
            <a:r>
              <a:rPr lang="pt-BR" sz="2000" dirty="0">
                <a:latin typeface="Centaur" panose="02030504050205020304" pitchFamily="18" charset="0"/>
              </a:rPr>
              <a:t> CC, art. 1.592. São parentes em linha colateral ou transversal, </a:t>
            </a:r>
            <a:r>
              <a:rPr lang="pt-BR" sz="2000" b="1" u="sng" dirty="0">
                <a:latin typeface="Centaur" panose="02030504050205020304" pitchFamily="18" charset="0"/>
              </a:rPr>
              <a:t>até o quarto grau</a:t>
            </a:r>
            <a:r>
              <a:rPr lang="pt-BR" sz="2000" dirty="0">
                <a:latin typeface="Centaur" panose="02030504050205020304" pitchFamily="18" charset="0"/>
              </a:rPr>
              <a:t>, as pessoas provenientes de um só tronco, sem descenderem uma da outra. </a:t>
            </a:r>
          </a:p>
          <a:p>
            <a:pPr lvl="1" algn="just"/>
            <a:endParaRPr lang="pt-BR" sz="2000" dirty="0">
              <a:latin typeface="Centaur" panose="02030504050205020304" pitchFamily="18" charset="0"/>
            </a:endParaRPr>
          </a:p>
          <a:p>
            <a:pPr lvl="1" algn="just"/>
            <a:r>
              <a:rPr lang="pt-BR" sz="2000" dirty="0">
                <a:latin typeface="Centaur" panose="02030504050205020304" pitchFamily="18" charset="0"/>
              </a:rPr>
              <a:t>CC/1916  - colaterais até 6º grau / Ordenações do Reino – colaterais até 10º grau</a:t>
            </a:r>
          </a:p>
          <a:p>
            <a:endParaRPr lang="pt-BR" dirty="0">
              <a:latin typeface="Centaur" panose="02030504050205020304" pitchFamily="18" charset="0"/>
            </a:endParaRPr>
          </a:p>
          <a:p>
            <a:pPr lvl="1"/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77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Parentesco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Centaur" panose="02030504050205020304" pitchFamily="18" charset="0"/>
            </a:endParaRPr>
          </a:p>
          <a:p>
            <a:pPr algn="just"/>
            <a:r>
              <a:rPr lang="pt-BR" dirty="0">
                <a:latin typeface="Centaur" panose="02030504050205020304" pitchFamily="18" charset="0"/>
              </a:rPr>
              <a:t>CC, art. 1.594. Contam-se, na linha reta, os graus de parentesco pelo número de gerações, e, na colateral, também pelo número delas, subindo de um dos parentes até ao ascendente comum, e descendo até encontrar o outro parente. </a:t>
            </a:r>
          </a:p>
          <a:p>
            <a:pPr lvl="1" algn="just"/>
            <a:r>
              <a:rPr lang="pt-BR" dirty="0">
                <a:latin typeface="Centaur" panose="02030504050205020304" pitchFamily="18" charset="0"/>
              </a:rPr>
              <a:t>Não há colateral de 1º grau – o grau mais próximo será sempre o ascendente </a:t>
            </a:r>
          </a:p>
          <a:p>
            <a:endParaRPr lang="pt-BR" dirty="0">
              <a:latin typeface="Centaur" panose="02030504050205020304" pitchFamily="18" charset="0"/>
            </a:endParaRPr>
          </a:p>
          <a:p>
            <a:pPr lvl="1"/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04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Parentesco por afinidade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Centaur" panose="02030504050205020304" pitchFamily="18" charset="0"/>
              </a:rPr>
              <a:t>CC, art. 1.595. Cada </a:t>
            </a:r>
            <a:r>
              <a:rPr lang="pt-BR" sz="2400" b="1" dirty="0">
                <a:latin typeface="Centaur" panose="02030504050205020304" pitchFamily="18" charset="0"/>
              </a:rPr>
              <a:t>cônjuge</a:t>
            </a:r>
            <a:r>
              <a:rPr lang="pt-BR" sz="2400" dirty="0">
                <a:latin typeface="Centaur" panose="02030504050205020304" pitchFamily="18" charset="0"/>
              </a:rPr>
              <a:t> ou </a:t>
            </a:r>
            <a:r>
              <a:rPr lang="pt-BR" sz="2400" b="1" dirty="0">
                <a:latin typeface="Centaur" panose="02030504050205020304" pitchFamily="18" charset="0"/>
              </a:rPr>
              <a:t>companheiro</a:t>
            </a:r>
            <a:r>
              <a:rPr lang="pt-BR" sz="2400" dirty="0">
                <a:latin typeface="Centaur" panose="02030504050205020304" pitchFamily="18" charset="0"/>
              </a:rPr>
              <a:t> é aliado aos parentes do outro pelo vínculo da afinidade.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entaur" panose="020305040502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entaur" panose="02030504050205020304" pitchFamily="18" charset="0"/>
              </a:rPr>
              <a:t>O vínculo se restringe entre cada companheiro ou cônjuge e os parentes do outro, mas não entre os afins de um com os afins do outro. (Pontes de Miranda)</a:t>
            </a: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r>
              <a:rPr lang="pt-BR" sz="2400" dirty="0">
                <a:latin typeface="Centaur" panose="02030504050205020304" pitchFamily="18" charset="0"/>
              </a:rPr>
              <a:t>Não tem efeitos sucessórios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18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Herança e sua administração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Princípio da unidade da sucessão </a:t>
            </a:r>
          </a:p>
          <a:p>
            <a:pPr lvl="1"/>
            <a:r>
              <a:rPr lang="pt-BR" sz="1800" dirty="0"/>
              <a:t>Art. 1.791. A herança defere-se como um todo unitário, ainda que vários sejam os herdeiros.</a:t>
            </a:r>
          </a:p>
          <a:p>
            <a:pPr lvl="1"/>
            <a:r>
              <a:rPr lang="pt-BR" sz="1800" dirty="0"/>
              <a:t>Parágrafo único. Até a partilha, o direito dos </a:t>
            </a:r>
            <a:r>
              <a:rPr lang="pt-BR" sz="1800" dirty="0" err="1"/>
              <a:t>co-herdeiros</a:t>
            </a:r>
            <a:r>
              <a:rPr lang="pt-BR" sz="1800" dirty="0"/>
              <a:t>, quanto à propriedade e posse da herança, será indivisível, e regular-se-á pelas normas relativas ao condomínio. </a:t>
            </a:r>
          </a:p>
          <a:p>
            <a:r>
              <a:rPr lang="pt-BR" dirty="0"/>
              <a:t>Benefício de inventário</a:t>
            </a:r>
          </a:p>
          <a:p>
            <a:pPr lvl="1"/>
            <a:r>
              <a:rPr lang="pt-BR" sz="1800" dirty="0"/>
              <a:t>Art. 1.792. O herdeiro não responde por encargos superiores às forças da herança; incumbe-lhe, porém, a prova do excesso, salvo se houver inventário que a escuse, demostrando o valor dos bens herdados</a:t>
            </a:r>
            <a:r>
              <a:rPr lang="pt-BR" sz="2800" dirty="0"/>
              <a:t>.</a:t>
            </a:r>
          </a:p>
          <a:p>
            <a:r>
              <a:rPr lang="pt-BR" dirty="0"/>
              <a:t> Cessão de Direitos Hereditários</a:t>
            </a:r>
          </a:p>
          <a:p>
            <a:pPr lvl="1"/>
            <a:r>
              <a:rPr lang="pt-BR" sz="1800" dirty="0"/>
              <a:t>Art. 1.793. O direito à sucessão aberta, bem como o quinhão de que disponha o </a:t>
            </a:r>
            <a:r>
              <a:rPr lang="pt-BR" sz="1800" dirty="0" err="1"/>
              <a:t>co-herdeiro</a:t>
            </a:r>
            <a:r>
              <a:rPr lang="pt-BR" sz="1800" dirty="0"/>
              <a:t>, pode ser objeto de cessão por escritura pública.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3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Cessão de direitos hereditários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Escritura pública</a:t>
            </a:r>
          </a:p>
          <a:p>
            <a:pPr lvl="1"/>
            <a:r>
              <a:rPr lang="pt-BR" dirty="0"/>
              <a:t>Art. 80. Consideram-se imóveis para os efeitos legais: II - o direito à sucessão aberta. </a:t>
            </a:r>
          </a:p>
          <a:p>
            <a:pPr lvl="1"/>
            <a:r>
              <a:rPr lang="pt-BR" dirty="0"/>
              <a:t>Art. 1.793. O direito à sucessão aberta, bem como o quinhão de que disponha o </a:t>
            </a:r>
            <a:r>
              <a:rPr lang="pt-BR" dirty="0" err="1"/>
              <a:t>co-herdeiro</a:t>
            </a:r>
            <a:r>
              <a:rPr lang="pt-BR" dirty="0"/>
              <a:t>, pode ser objeto de cessão por escritura pública. </a:t>
            </a:r>
          </a:p>
          <a:p>
            <a:endParaRPr lang="pt-BR" dirty="0"/>
          </a:p>
          <a:p>
            <a:r>
              <a:rPr lang="pt-BR" dirty="0"/>
              <a:t>Direito de preferência</a:t>
            </a:r>
          </a:p>
          <a:p>
            <a:pPr lvl="1"/>
            <a:r>
              <a:rPr lang="pt-BR" dirty="0"/>
              <a:t>Art. 1.794. O </a:t>
            </a:r>
            <a:r>
              <a:rPr lang="pt-BR" dirty="0" err="1"/>
              <a:t>co-herdeiro</a:t>
            </a:r>
            <a:r>
              <a:rPr lang="pt-BR" dirty="0"/>
              <a:t> não poderá ceder a sua quota hereditária a pessoa estranha à sucessão, se outro </a:t>
            </a:r>
            <a:r>
              <a:rPr lang="pt-BR" dirty="0" err="1"/>
              <a:t>co-herdeiro</a:t>
            </a:r>
            <a:r>
              <a:rPr lang="pt-BR" dirty="0"/>
              <a:t> a quiser, tanto por tanto. </a:t>
            </a:r>
          </a:p>
          <a:p>
            <a:pPr lvl="1"/>
            <a:r>
              <a:rPr lang="pt-BR" dirty="0">
                <a:effectLst/>
              </a:rPr>
              <a:t>Art. 1.795. O </a:t>
            </a:r>
            <a:r>
              <a:rPr lang="pt-BR" dirty="0" err="1">
                <a:effectLst/>
              </a:rPr>
              <a:t>co-herdeiro</a:t>
            </a:r>
            <a:r>
              <a:rPr lang="pt-BR" dirty="0">
                <a:effectLst/>
              </a:rPr>
              <a:t>, a quem não se der conhecimento da cessão, poderá, depositado o preço, haver para si a quota cedida a estranho, se o requerer até cento e oitenta dias após a transmissão. </a:t>
            </a:r>
          </a:p>
          <a:p>
            <a:pPr lvl="1"/>
            <a:r>
              <a:rPr lang="pt-BR" dirty="0">
                <a:effectLst/>
              </a:rPr>
              <a:t>Parágrafo único. Sendo vários os </a:t>
            </a:r>
            <a:r>
              <a:rPr lang="pt-BR" dirty="0" err="1">
                <a:effectLst/>
              </a:rPr>
              <a:t>co-herdeiros</a:t>
            </a:r>
            <a:r>
              <a:rPr lang="pt-BR" dirty="0">
                <a:effectLst/>
              </a:rPr>
              <a:t> a exercer a preferência, entre eles se distribuirá o quinhão cedido, na proporção das respectivas quotas hereditárias. </a:t>
            </a:r>
          </a:p>
          <a:p>
            <a:pPr lvl="2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4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Aceitação e renúncia da herança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effectLst/>
              </a:rPr>
              <a:t>Art. 1.804. Aceita a herança, torna-se definitiva a sua transmissão ao herdeiro, desde a abertura da sucessão. </a:t>
            </a:r>
          </a:p>
          <a:p>
            <a:pPr marL="0" indent="0">
              <a:buNone/>
            </a:pPr>
            <a:r>
              <a:rPr lang="pt-BR" sz="2400" dirty="0">
                <a:effectLst/>
              </a:rPr>
              <a:t>Parágrafo único. A transmissão tem-se por não verificada quando o herdeiro renuncia à herança.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2400" dirty="0"/>
              <a:t>Conceito: é ato jurídico em sentido estrito, irrevogável (art. 1.812) e irretratável, praticado unilateralmente pelo sucessor (testamentário ou legítimo), confirmando o recebimento da herança, com efeitos retroativos à data da abertura da sucessão. </a:t>
            </a:r>
          </a:p>
          <a:p>
            <a:r>
              <a:rPr lang="pt-BR" sz="2400" dirty="0"/>
              <a:t>Natureza confirmatória da aceitação (não tem caráter translativo)</a:t>
            </a:r>
          </a:p>
          <a:p>
            <a:pPr marL="0" indent="0">
              <a:buNone/>
            </a:pPr>
            <a:endParaRPr lang="pt-BR" dirty="0">
              <a:effectLst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07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Aceitação da herança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Formas </a:t>
            </a:r>
          </a:p>
          <a:p>
            <a:pPr lvl="1"/>
            <a:r>
              <a:rPr lang="pt-BR" dirty="0"/>
              <a:t>Expressa ou Tácita</a:t>
            </a:r>
          </a:p>
          <a:p>
            <a:pPr lvl="2"/>
            <a:r>
              <a:rPr lang="pt-BR" sz="1600" dirty="0"/>
              <a:t>Art. 1.805. A aceitação da herança, quando expressa, faz-se por declaração escrita; quando tácita, há de resultar tão-somente de atos próprios da qualidade de herdeiro.</a:t>
            </a:r>
          </a:p>
          <a:p>
            <a:pPr lvl="1"/>
            <a:r>
              <a:rPr lang="pt-BR" dirty="0"/>
              <a:t>Presumida </a:t>
            </a:r>
          </a:p>
          <a:p>
            <a:pPr lvl="2"/>
            <a:r>
              <a:rPr lang="pt-BR" sz="1800" dirty="0"/>
              <a:t>Art. 1.807. O interessado em que o herdeiro declare se aceita, ou não, a herança, poderá, vinte dias após aberta a sucessão, requerer ao juiz prazo razoável, não maior de trinta dias, para nele, se pronunciar o herdeiro, sob pena de se haver a herança por aceita.</a:t>
            </a:r>
          </a:p>
          <a:p>
            <a:pPr marL="0" indent="0">
              <a:buNone/>
            </a:pPr>
            <a:r>
              <a:rPr lang="pt-BR" sz="1900" dirty="0"/>
              <a:t>.</a:t>
            </a:r>
          </a:p>
          <a:p>
            <a:pPr lvl="1"/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1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Conteúdo do Direito Sucessório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Livro V – Direito das Sucessões</a:t>
            </a:r>
            <a:endParaRPr lang="pt-BR" sz="3200" dirty="0">
              <a:latin typeface="Centaur" panose="02030504050205020304" pitchFamily="18" charset="0"/>
            </a:endParaRPr>
          </a:p>
          <a:p>
            <a:pPr lvl="1"/>
            <a:r>
              <a:rPr lang="pt-BR" sz="2800" dirty="0">
                <a:latin typeface="Centaur" panose="02030504050205020304" pitchFamily="18" charset="0"/>
              </a:rPr>
              <a:t>Título I – Da sucessão em geral</a:t>
            </a:r>
          </a:p>
          <a:p>
            <a:pPr lvl="1"/>
            <a:r>
              <a:rPr lang="pt-BR" sz="2800" dirty="0">
                <a:latin typeface="Centaur" panose="02030504050205020304" pitchFamily="18" charset="0"/>
              </a:rPr>
              <a:t>Título II – Da sucessão legítima</a:t>
            </a:r>
          </a:p>
          <a:p>
            <a:pPr lvl="1"/>
            <a:r>
              <a:rPr lang="pt-BR" sz="2800" dirty="0">
                <a:latin typeface="Centaur" panose="02030504050205020304" pitchFamily="18" charset="0"/>
              </a:rPr>
              <a:t>Título III – Da sucessão testamentária</a:t>
            </a:r>
          </a:p>
          <a:p>
            <a:pPr lvl="1"/>
            <a:r>
              <a:rPr lang="pt-BR" sz="2800" dirty="0">
                <a:latin typeface="Centaur" panose="02030504050205020304" pitchFamily="18" charset="0"/>
              </a:rPr>
              <a:t>Título IV – Do inventário e da partilha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28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Renúncia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endParaRPr lang="pt-BR" dirty="0">
              <a:latin typeface="Centaur" panose="02030504050205020304" pitchFamily="18" charset="0"/>
            </a:endParaRPr>
          </a:p>
          <a:p>
            <a:r>
              <a:rPr lang="pt-BR" dirty="0"/>
              <a:t> Art. 1.806. A renúncia da herança deve constar expressamente de instrumento público ou termo judicial. </a:t>
            </a:r>
          </a:p>
          <a:p>
            <a:endParaRPr lang="pt-BR" dirty="0"/>
          </a:p>
          <a:p>
            <a:r>
              <a:rPr lang="pt-BR" dirty="0"/>
              <a:t>Renúncia translativa, translatícia ou </a:t>
            </a:r>
            <a:r>
              <a:rPr lang="pt-BR" i="1" dirty="0"/>
              <a:t>ad </a:t>
            </a:r>
            <a:r>
              <a:rPr lang="pt-BR" i="1" dirty="0" err="1"/>
              <a:t>favorem</a:t>
            </a:r>
            <a:r>
              <a:rPr lang="pt-BR" i="1" dirty="0"/>
              <a:t> x </a:t>
            </a:r>
            <a:r>
              <a:rPr lang="pt-BR" dirty="0"/>
              <a:t>Abdicativa </a:t>
            </a:r>
            <a:endParaRPr lang="pt-BR" i="1" dirty="0"/>
          </a:p>
          <a:p>
            <a:r>
              <a:rPr lang="pt-BR" dirty="0"/>
              <a:t>Renúncia translativa, Renúncia e cessão gratuita de direitos hereditários</a:t>
            </a:r>
          </a:p>
          <a:p>
            <a:pPr lvl="1"/>
            <a:r>
              <a:rPr lang="pt-BR" dirty="0"/>
              <a:t>Art. 1805, § 2º Não importa igualmente aceitação a cessão gratuita, pura e simples, da herança, aos demais </a:t>
            </a:r>
            <a:r>
              <a:rPr lang="pt-BR" dirty="0" err="1"/>
              <a:t>co-herdeiros</a:t>
            </a:r>
            <a:r>
              <a:rPr lang="pt-BR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7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Integralidade e irrevogabilidade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endParaRPr lang="pt-BR" dirty="0">
              <a:latin typeface="Centaur" panose="02030504050205020304" pitchFamily="18" charset="0"/>
            </a:endParaRPr>
          </a:p>
          <a:p>
            <a:r>
              <a:rPr lang="pt-BR" dirty="0"/>
              <a:t> </a:t>
            </a:r>
            <a:r>
              <a:rPr lang="pt-BR" sz="2600" dirty="0"/>
              <a:t> Alcance</a:t>
            </a:r>
          </a:p>
          <a:p>
            <a:pPr lvl="1"/>
            <a:r>
              <a:rPr lang="pt-BR" sz="1900" dirty="0"/>
              <a:t>Art. 1.808. Não se pode aceitar ou renunciar a herança em parte, sob condição ou a termo.</a:t>
            </a:r>
          </a:p>
          <a:p>
            <a:pPr marL="457200" lvl="1" indent="0">
              <a:buNone/>
            </a:pPr>
            <a:r>
              <a:rPr lang="pt-BR" sz="1900" dirty="0"/>
              <a:t>§ 1o O herdeiro, a quem se testarem legados, pode aceitá-los, renunciando a herança; ou, aceitando-a, repudiá-los. [a título singular + universal]</a:t>
            </a:r>
          </a:p>
          <a:p>
            <a:pPr marL="457200" lvl="1" indent="0">
              <a:buNone/>
            </a:pPr>
            <a:r>
              <a:rPr lang="pt-BR" sz="1900" dirty="0"/>
              <a:t>§ 2o O herdeiro, chamado, na mesma sucessão, a mais de um quinhão hereditário, sob títulos sucessórios diversos, pode livremente deliberar quanto aos quinhões que aceita e aos que renuncia [legítima + testamentária]</a:t>
            </a:r>
          </a:p>
          <a:p>
            <a:pPr marL="457200" lvl="1" indent="0">
              <a:buNone/>
            </a:pPr>
            <a:endParaRPr lang="pt-BR" sz="1900" dirty="0"/>
          </a:p>
          <a:p>
            <a:r>
              <a:rPr lang="pt-BR" dirty="0"/>
              <a:t> Irrevogabilidade </a:t>
            </a:r>
          </a:p>
          <a:p>
            <a:pPr lvl="1"/>
            <a:r>
              <a:rPr lang="pt-BR" dirty="0"/>
              <a:t>Art. 1.812. São irrevogáveis os atos de aceitação ou de renúncia da herança.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7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Aspectos importantes sobre a renúncia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Momento - Vedação aos pactos sucessórios</a:t>
            </a:r>
          </a:p>
          <a:p>
            <a:pPr lvl="1"/>
            <a:r>
              <a:rPr lang="pt-BR" sz="2000" dirty="0"/>
              <a:t>Art. 426. Não pode ser objeto de contrato a herança de pessoa viva. </a:t>
            </a:r>
          </a:p>
          <a:p>
            <a:pPr lvl="1"/>
            <a:endParaRPr lang="pt-BR" dirty="0"/>
          </a:p>
          <a:p>
            <a:r>
              <a:rPr lang="pt-BR" dirty="0">
                <a:effectLst/>
              </a:rPr>
              <a:t>Tutela de terceiros </a:t>
            </a:r>
          </a:p>
          <a:p>
            <a:pPr lvl="1"/>
            <a:r>
              <a:rPr lang="pt-BR" sz="1900" dirty="0">
                <a:effectLst/>
              </a:rPr>
              <a:t>Art. 1.813. Quando o herdeiro prejudicar os seus credores, renunciando à herança, poderão eles, com autorização do juiz, aceitá-la em nome do renunciante. </a:t>
            </a:r>
          </a:p>
          <a:p>
            <a:pPr lvl="1"/>
            <a:r>
              <a:rPr lang="pt-BR" sz="1900" dirty="0">
                <a:effectLst/>
              </a:rPr>
              <a:t>§ 1 </a:t>
            </a:r>
            <a:r>
              <a:rPr lang="pt-BR" sz="1900" u="sng" baseline="30000" dirty="0">
                <a:effectLst/>
              </a:rPr>
              <a:t>o </a:t>
            </a:r>
            <a:r>
              <a:rPr lang="pt-BR" sz="1900" dirty="0">
                <a:effectLst/>
              </a:rPr>
              <a:t>A habilitação dos credores se fará no prazo de trinta dias seguintes ao conhecimento do fato. </a:t>
            </a:r>
          </a:p>
          <a:p>
            <a:pPr lvl="1"/>
            <a:r>
              <a:rPr lang="pt-BR" sz="1900" dirty="0">
                <a:effectLst/>
              </a:rPr>
              <a:t>§ 2 </a:t>
            </a:r>
            <a:r>
              <a:rPr lang="pt-BR" sz="1900" u="sng" baseline="30000" dirty="0">
                <a:effectLst/>
              </a:rPr>
              <a:t>o </a:t>
            </a:r>
            <a:r>
              <a:rPr lang="pt-BR" sz="1900" dirty="0">
                <a:effectLst/>
              </a:rPr>
              <a:t>Pagas as dívidas do renunciante, prevalece a renúncia quanto ao remanescente, que será devolvido aos demais herdeiros. </a:t>
            </a:r>
          </a:p>
          <a:p>
            <a:endParaRPr lang="pt-BR" dirty="0"/>
          </a:p>
          <a:p>
            <a:r>
              <a:rPr lang="pt-BR" dirty="0"/>
              <a:t>Efeitos </a:t>
            </a:r>
          </a:p>
          <a:p>
            <a:pPr lvl="1"/>
            <a:r>
              <a:rPr lang="pt-BR" sz="1900" dirty="0">
                <a:effectLst/>
              </a:rPr>
              <a:t>Art. 1.810. Na sucessão legítima, a parte do renunciante acresce à dos outros herdeiros da mesma classe e, sendo ele o único desta, devolve-se aos da </a:t>
            </a:r>
            <a:r>
              <a:rPr lang="pt-BR" sz="1900" dirty="0" err="1">
                <a:effectLst/>
              </a:rPr>
              <a:t>subseqüente</a:t>
            </a:r>
            <a:r>
              <a:rPr lang="pt-BR" sz="1900" dirty="0">
                <a:effectLst/>
              </a:rPr>
              <a:t>. </a:t>
            </a:r>
          </a:p>
          <a:p>
            <a:pPr lvl="1"/>
            <a:r>
              <a:rPr lang="pt-BR" sz="1900" dirty="0">
                <a:effectLst/>
              </a:rPr>
              <a:t> Art. 1.811. Ninguém pode suceder, representando herdeiro renunciante. Se, porém, ele for o único legítimo da sua classe, ou se todos os outros da mesma classe renunciarem a herança, poderão os filhos vir à sucessão, por direito próprio, e por cabeça. </a:t>
            </a:r>
          </a:p>
          <a:p>
            <a:pPr lvl="1"/>
            <a:endParaRPr lang="pt-BR" sz="1800" dirty="0">
              <a:effectLst/>
            </a:endParaRPr>
          </a:p>
          <a:p>
            <a:endParaRPr lang="pt-BR" sz="2400" dirty="0">
              <a:effectLst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9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38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Legítima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1175384"/>
            <a:ext cx="10515601" cy="5113656"/>
          </a:xfrm>
        </p:spPr>
        <p:txBody>
          <a:bodyPr>
            <a:normAutofit/>
          </a:bodyPr>
          <a:lstStyle/>
          <a:p>
            <a:r>
              <a:rPr lang="pt-BR" sz="1800" dirty="0"/>
              <a:t>Cabimento: </a:t>
            </a:r>
          </a:p>
          <a:p>
            <a:pPr lvl="1"/>
            <a:r>
              <a:rPr lang="pt-BR" sz="1400" dirty="0"/>
              <a:t>Art. 1.788. Morrendo a pessoa sem testamento, transmite a herança aos herdeiros legítimos; o mesmo ocorrerá quanto aos bens que não forem compreendidos no testamento; e subsiste a sucessão legítima se o testamento caducar, ou for julgado nulo. </a:t>
            </a:r>
          </a:p>
          <a:p>
            <a:endParaRPr lang="pt-BR" sz="1800" dirty="0"/>
          </a:p>
          <a:p>
            <a:r>
              <a:rPr lang="pt-BR" sz="1800" dirty="0"/>
              <a:t>Ordem de Vocação Hereditária</a:t>
            </a:r>
          </a:p>
          <a:p>
            <a:pPr lvl="1"/>
            <a:r>
              <a:rPr lang="pt-BR" sz="1400" dirty="0"/>
              <a:t>Art. 1.829. A sucessão legítima defere-se na ordem seguinte:     (Vide Recurso Extraordinário nº 646.721) (Vide Recurso Extraordinário nº 878.694)</a:t>
            </a:r>
          </a:p>
          <a:p>
            <a:pPr lvl="1"/>
            <a:r>
              <a:rPr lang="pt-BR" sz="1400" dirty="0"/>
              <a:t>I - aos descendentes, em concorrência com o cônjuge sobrevivente, salvo se casado este com o falecido no regime da comunhão universal, ou no da separação obrigatória de bens (art. 1.640, parágrafo único); ou se, no regime da comunhão parcial, o autor da herança não houver deixado bens particulares;</a:t>
            </a:r>
          </a:p>
          <a:p>
            <a:pPr lvl="1"/>
            <a:r>
              <a:rPr lang="pt-BR" sz="1400" dirty="0"/>
              <a:t>II - aos ascendentes, em concorrência com o cônjuge;</a:t>
            </a:r>
          </a:p>
          <a:p>
            <a:pPr lvl="1"/>
            <a:r>
              <a:rPr lang="pt-BR" sz="1400" dirty="0"/>
              <a:t>III - ao cônjuge sobrevivente;</a:t>
            </a:r>
          </a:p>
          <a:p>
            <a:pPr lvl="1"/>
            <a:r>
              <a:rPr lang="pt-BR" sz="1400" dirty="0"/>
              <a:t>IV - aos colaterais. </a:t>
            </a:r>
          </a:p>
          <a:p>
            <a:pPr lvl="1"/>
            <a:endParaRPr lang="pt-BR" sz="1400" dirty="0"/>
          </a:p>
          <a:p>
            <a:r>
              <a:rPr lang="pt-BR" sz="1800" dirty="0"/>
              <a:t>Classes de herdeiros – cônjuge, companheiro, ascendentes, descendentes, colaterais</a:t>
            </a:r>
          </a:p>
          <a:p>
            <a:pPr lvl="1"/>
            <a:r>
              <a:rPr lang="pt-BR" sz="1400" dirty="0"/>
              <a:t>Entre os herdeiros de mesma classe, o mais próximo exclui o mais remoto </a:t>
            </a:r>
          </a:p>
          <a:p>
            <a:pPr marL="457200" lvl="1" indent="0">
              <a:buNone/>
            </a:pPr>
            <a:r>
              <a:rPr lang="pt-BR" sz="1400" dirty="0"/>
              <a:t>Art. 1.833. Entre os descendentes, os em grau mais próximo excluem os mais remotos, salvo o direito de representação.</a:t>
            </a:r>
          </a:p>
          <a:p>
            <a:pPr marL="457200" lvl="1" indent="0">
              <a:buNone/>
            </a:pPr>
            <a:r>
              <a:rPr lang="pt-BR" sz="1400" dirty="0"/>
              <a:t>Art. 1.840. Na classe dos colaterais, os mais próximos excluem os mais remotos, salvo o direito de representação concedido aos filhos de irmãos.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18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de Representação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Art. 1.851. Dá-se o direito de representação, quando a lei chama certos parentes do falecido a suceder em todos os direitos, em que ele sucederia, se vivo fosse.</a:t>
            </a:r>
          </a:p>
          <a:p>
            <a:pPr marL="0" indent="0" algn="ctr">
              <a:buNone/>
            </a:pPr>
            <a:r>
              <a:rPr lang="pt-BR" sz="2200" dirty="0"/>
              <a:t>“Representação sucessória é um benefício da lei, em virtude do qual os descendentes de uma pessoa falecida são chamados a substituí-la na sua qualidade de herdeira legítima, considerando-se do mesmo grau que a representada, e exercendo, em sua plenitude, o direito hereditário que a esta competia.” (Clóvis </a:t>
            </a:r>
            <a:r>
              <a:rPr lang="pt-BR" sz="2200" dirty="0" err="1"/>
              <a:t>Beviláqua</a:t>
            </a:r>
            <a:r>
              <a:rPr lang="pt-BR" sz="2200" dirty="0"/>
              <a:t>)</a:t>
            </a:r>
          </a:p>
          <a:p>
            <a:endParaRPr lang="pt-BR" dirty="0"/>
          </a:p>
          <a:p>
            <a:r>
              <a:rPr lang="pt-BR" dirty="0"/>
              <a:t>Sucessão indireta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61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de Representação - Descendentes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5833698-3E0C-4523-B4F3-5569D952A71C}"/>
              </a:ext>
            </a:extLst>
          </p:cNvPr>
          <p:cNvSpPr/>
          <p:nvPr/>
        </p:nvSpPr>
        <p:spPr>
          <a:xfrm>
            <a:off x="5162549" y="1690688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590EE29-D4CD-499E-BD9B-1B7B35DFEE02}"/>
              </a:ext>
            </a:extLst>
          </p:cNvPr>
          <p:cNvSpPr/>
          <p:nvPr/>
        </p:nvSpPr>
        <p:spPr>
          <a:xfrm>
            <a:off x="3952874" y="3134676"/>
            <a:ext cx="1104900" cy="10360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3FC6ED5-F40B-4AA0-AD80-C29527AA33B5}"/>
              </a:ext>
            </a:extLst>
          </p:cNvPr>
          <p:cNvSpPr/>
          <p:nvPr/>
        </p:nvSpPr>
        <p:spPr>
          <a:xfrm>
            <a:off x="6381750" y="3134676"/>
            <a:ext cx="1104900" cy="10360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1BEF485-414D-46EC-8BA3-00914EB8D136}"/>
              </a:ext>
            </a:extLst>
          </p:cNvPr>
          <p:cNvSpPr/>
          <p:nvPr/>
        </p:nvSpPr>
        <p:spPr>
          <a:xfrm>
            <a:off x="5203030" y="4578664"/>
            <a:ext cx="1104900" cy="10360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C929949-F5C6-4DBF-8BBA-D0817D8F53A0}"/>
              </a:ext>
            </a:extLst>
          </p:cNvPr>
          <p:cNvSpPr/>
          <p:nvPr/>
        </p:nvSpPr>
        <p:spPr>
          <a:xfrm>
            <a:off x="7619999" y="4564057"/>
            <a:ext cx="1104900" cy="10360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F1FA70B-BF79-40FC-8EEB-5292B8ECEADF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5729287" y="2741299"/>
            <a:ext cx="0" cy="9113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2840B0C-0782-4A06-B7C7-69C44E0CD546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5057774" y="3652678"/>
            <a:ext cx="1323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5C0D328-C395-4EBB-81FA-6AE57EE86AAA}"/>
              </a:ext>
            </a:extLst>
          </p:cNvPr>
          <p:cNvCxnSpPr>
            <a:cxnSpLocks/>
          </p:cNvCxnSpPr>
          <p:nvPr/>
        </p:nvCxnSpPr>
        <p:spPr>
          <a:xfrm>
            <a:off x="6958012" y="4170680"/>
            <a:ext cx="0" cy="9113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FD3AD1C-C63B-43B2-9BDA-9F050554F212}"/>
              </a:ext>
            </a:extLst>
          </p:cNvPr>
          <p:cNvCxnSpPr>
            <a:cxnSpLocks/>
          </p:cNvCxnSpPr>
          <p:nvPr/>
        </p:nvCxnSpPr>
        <p:spPr>
          <a:xfrm>
            <a:off x="6296024" y="5082059"/>
            <a:ext cx="1323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F1D4CC2-F200-4762-8240-134652C537C1}"/>
              </a:ext>
            </a:extLst>
          </p:cNvPr>
          <p:cNvSpPr txBox="1"/>
          <p:nvPr/>
        </p:nvSpPr>
        <p:spPr>
          <a:xfrm>
            <a:off x="5414962" y="2071890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Ana </a:t>
            </a:r>
            <a:r>
              <a:rPr lang="pt-B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†</a:t>
            </a:r>
            <a:endParaRPr lang="pt-BR" sz="14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73E67A-CC11-4C73-A138-E62CFE213BCD}"/>
              </a:ext>
            </a:extLst>
          </p:cNvPr>
          <p:cNvSpPr txBox="1"/>
          <p:nvPr/>
        </p:nvSpPr>
        <p:spPr>
          <a:xfrm>
            <a:off x="4100513" y="3501271"/>
            <a:ext cx="82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Guida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9626B60-7AED-415D-9BED-714B202102D3}"/>
              </a:ext>
            </a:extLst>
          </p:cNvPr>
          <p:cNvSpPr txBox="1"/>
          <p:nvPr/>
        </p:nvSpPr>
        <p:spPr>
          <a:xfrm>
            <a:off x="6567491" y="3528198"/>
            <a:ext cx="104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0BF866C-C3F6-4ABB-9BF9-F76B51653698}"/>
              </a:ext>
            </a:extLst>
          </p:cNvPr>
          <p:cNvSpPr txBox="1"/>
          <p:nvPr/>
        </p:nvSpPr>
        <p:spPr>
          <a:xfrm>
            <a:off x="6510338" y="3395763"/>
            <a:ext cx="104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Eurídice</a:t>
            </a:r>
          </a:p>
          <a:p>
            <a:r>
              <a:rPr lang="pt-BR" sz="1400" dirty="0" err="1"/>
              <a:t>Premorta</a:t>
            </a:r>
            <a:r>
              <a:rPr lang="pt-BR" sz="1400" dirty="0"/>
              <a:t>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45C897B-AA36-4C02-8282-5D3327E4006C}"/>
              </a:ext>
            </a:extLst>
          </p:cNvPr>
          <p:cNvSpPr txBox="1"/>
          <p:nvPr/>
        </p:nvSpPr>
        <p:spPr>
          <a:xfrm>
            <a:off x="5329238" y="4895902"/>
            <a:ext cx="82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Cecília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BA729AE-2C37-4B2D-883A-C635F11D3D0E}"/>
              </a:ext>
            </a:extLst>
          </p:cNvPr>
          <p:cNvSpPr txBox="1"/>
          <p:nvPr/>
        </p:nvSpPr>
        <p:spPr>
          <a:xfrm>
            <a:off x="7758113" y="4895902"/>
            <a:ext cx="7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Afonso </a:t>
            </a:r>
          </a:p>
        </p:txBody>
      </p:sp>
    </p:spTree>
    <p:extLst>
      <p:ext uri="{BB962C8B-B14F-4D97-AF65-F5344CB8AC3E}">
        <p14:creationId xmlns:p14="http://schemas.microsoft.com/office/powerpoint/2010/main" val="2007533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de Representação - Efeitos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dirty="0"/>
              <a:t> Partilha por estirpe</a:t>
            </a:r>
          </a:p>
          <a:p>
            <a:pPr lvl="1"/>
            <a:r>
              <a:rPr lang="pt-BR" sz="1800" dirty="0"/>
              <a:t>Art. 1.854. Os representantes só podem herdar, como tais, o que herdaria o representado, se vivo fosse.  </a:t>
            </a:r>
          </a:p>
          <a:p>
            <a:pPr lvl="1"/>
            <a:r>
              <a:rPr lang="pt-BR" sz="1800" dirty="0"/>
              <a:t>Art. 1.855. O quinhão do representado partir-se-á por igual entre os representantes. </a:t>
            </a:r>
          </a:p>
          <a:p>
            <a:pPr marL="457200" lvl="1" indent="0">
              <a:buNone/>
            </a:pPr>
            <a:endParaRPr lang="pt-BR" sz="1800" dirty="0"/>
          </a:p>
          <a:p>
            <a:r>
              <a:rPr lang="pt-BR" sz="2000" dirty="0"/>
              <a:t>Quanto à extensão da renúncia</a:t>
            </a:r>
          </a:p>
          <a:p>
            <a:pPr lvl="1"/>
            <a:r>
              <a:rPr lang="pt-BR" sz="1800" dirty="0"/>
              <a:t>Art. 1.856. O renunciante à herança de uma pessoa poderá representá-la na sucessão de outra. 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68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de Representação - Colaterais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25D1ECD-FC38-4148-83FD-D9D5BC8B59F7}"/>
              </a:ext>
            </a:extLst>
          </p:cNvPr>
          <p:cNvSpPr/>
          <p:nvPr/>
        </p:nvSpPr>
        <p:spPr>
          <a:xfrm>
            <a:off x="3067048" y="2378389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9A37BE8-7E8D-4D49-A536-D226E6060B2D}"/>
              </a:ext>
            </a:extLst>
          </p:cNvPr>
          <p:cNvSpPr/>
          <p:nvPr/>
        </p:nvSpPr>
        <p:spPr>
          <a:xfrm>
            <a:off x="5283515" y="2366001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186F63-45B8-444A-8778-8D7ACFC4029B}"/>
              </a:ext>
            </a:extLst>
          </p:cNvPr>
          <p:cNvSpPr/>
          <p:nvPr/>
        </p:nvSpPr>
        <p:spPr>
          <a:xfrm>
            <a:off x="7499982" y="2366001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027901-0BC9-4F2C-A01F-06A41D5EAD33}"/>
              </a:ext>
            </a:extLst>
          </p:cNvPr>
          <p:cNvSpPr txBox="1"/>
          <p:nvPr/>
        </p:nvSpPr>
        <p:spPr>
          <a:xfrm>
            <a:off x="3049902" y="26814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† </a:t>
            </a:r>
            <a:r>
              <a:rPr lang="pt-BR" dirty="0" err="1">
                <a:ea typeface="Cambria Math" panose="02040503050406030204" pitchFamily="18" charset="0"/>
              </a:rPr>
              <a:t>Otávia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906D43-FD47-4ED9-B765-6C210FE247B4}"/>
              </a:ext>
            </a:extLst>
          </p:cNvPr>
          <p:cNvSpPr txBox="1"/>
          <p:nvPr/>
        </p:nvSpPr>
        <p:spPr>
          <a:xfrm>
            <a:off x="5316852" y="257223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Bruna</a:t>
            </a:r>
          </a:p>
          <a:p>
            <a:pPr algn="ctr"/>
            <a:r>
              <a:rPr lang="pt-BR" sz="1400" dirty="0" err="1"/>
              <a:t>Premorta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772E5B-611F-4A64-8308-24CCD7F9B4C0}"/>
              </a:ext>
            </a:extLst>
          </p:cNvPr>
          <p:cNvSpPr txBox="1"/>
          <p:nvPr/>
        </p:nvSpPr>
        <p:spPr>
          <a:xfrm>
            <a:off x="7566657" y="271902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Virgínia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ACC4A46-9F22-4716-B724-2AA67714F3C7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4200523" y="2891307"/>
            <a:ext cx="1082992" cy="123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44B3DC9-8249-4B45-A2F0-9DAE6793BFDD}"/>
              </a:ext>
            </a:extLst>
          </p:cNvPr>
          <p:cNvCxnSpPr/>
          <p:nvPr/>
        </p:nvCxnSpPr>
        <p:spPr>
          <a:xfrm flipV="1">
            <a:off x="6416990" y="2853702"/>
            <a:ext cx="1082992" cy="123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1D20741C-BCDA-4ED9-8119-4B64D4CE6F41}"/>
              </a:ext>
            </a:extLst>
          </p:cNvPr>
          <p:cNvSpPr/>
          <p:nvPr/>
        </p:nvSpPr>
        <p:spPr>
          <a:xfrm>
            <a:off x="5316852" y="4077475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885B119-296D-47D4-9402-974B1A288363}"/>
              </a:ext>
            </a:extLst>
          </p:cNvPr>
          <p:cNvSpPr txBox="1"/>
          <p:nvPr/>
        </p:nvSpPr>
        <p:spPr>
          <a:xfrm>
            <a:off x="5350190" y="444333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Augusta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0DA92A4-0EF6-40E6-A488-0CED929285CE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5847391" y="3416612"/>
            <a:ext cx="2862" cy="660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064C0C8-8356-45F8-9D90-35B0D7BDB468}"/>
              </a:ext>
            </a:extLst>
          </p:cNvPr>
          <p:cNvSpPr txBox="1"/>
          <p:nvPr/>
        </p:nvSpPr>
        <p:spPr>
          <a:xfrm>
            <a:off x="1009650" y="1592716"/>
            <a:ext cx="1017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Art. 1.853. Na linha transversal, somente se dá o direito de representação em favor dos filhos de irmãos do falecido, quando com irmãos deste concorrerem.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3068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Direito de Representação – Diversidade de Graus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B4B7A36-CB2A-4DFA-A22D-A861FC91A0BB}"/>
              </a:ext>
            </a:extLst>
          </p:cNvPr>
          <p:cNvSpPr/>
          <p:nvPr/>
        </p:nvSpPr>
        <p:spPr>
          <a:xfrm>
            <a:off x="5343523" y="1406086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Cambria Math" panose="02040503050406030204" pitchFamily="18" charset="0"/>
                <a:ea typeface="Cambria Math" panose="02040503050406030204" pitchFamily="18" charset="0"/>
              </a:rPr>
              <a:t>† </a:t>
            </a:r>
            <a:r>
              <a:rPr lang="pt-BR">
                <a:ea typeface="Cambria Math" panose="02040503050406030204" pitchFamily="18" charset="0"/>
              </a:rPr>
              <a:t>Otávia</a:t>
            </a:r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58AAEDE-B2DB-4B48-A330-1F00C234D5C7}"/>
              </a:ext>
            </a:extLst>
          </p:cNvPr>
          <p:cNvSpPr/>
          <p:nvPr/>
        </p:nvSpPr>
        <p:spPr>
          <a:xfrm>
            <a:off x="4371974" y="2796952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816AFCA-1BBF-40AE-AE18-4A3D4EE81E03}"/>
              </a:ext>
            </a:extLst>
          </p:cNvPr>
          <p:cNvSpPr/>
          <p:nvPr/>
        </p:nvSpPr>
        <p:spPr>
          <a:xfrm>
            <a:off x="6507606" y="4104470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DCC301D-86DA-471D-8CB5-7D7CC6AC3C03}"/>
              </a:ext>
            </a:extLst>
          </p:cNvPr>
          <p:cNvSpPr/>
          <p:nvPr/>
        </p:nvSpPr>
        <p:spPr>
          <a:xfrm>
            <a:off x="6507606" y="2788101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1FE163E-F296-42FE-A66A-7F27C9EFBBC8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5910261" y="2456697"/>
            <a:ext cx="0" cy="483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5E208F3-01FA-468F-8100-BA4DFBFC25DE}"/>
              </a:ext>
            </a:extLst>
          </p:cNvPr>
          <p:cNvCxnSpPr>
            <a:cxnSpLocks/>
            <a:stCxn id="11" idx="1"/>
            <a:endCxn id="9" idx="7"/>
          </p:cNvCxnSpPr>
          <p:nvPr/>
        </p:nvCxnSpPr>
        <p:spPr>
          <a:xfrm flipH="1">
            <a:off x="5339455" y="2941959"/>
            <a:ext cx="1334145" cy="8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96C6046B-4AD1-4627-B68D-3667F3E5FBE3}"/>
              </a:ext>
            </a:extLst>
          </p:cNvPr>
          <p:cNvSpPr/>
          <p:nvPr/>
        </p:nvSpPr>
        <p:spPr>
          <a:xfrm>
            <a:off x="3771898" y="4062177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9A55EB1-6A41-4D80-8ED4-61C950E076D5}"/>
              </a:ext>
            </a:extLst>
          </p:cNvPr>
          <p:cNvCxnSpPr>
            <a:cxnSpLocks/>
            <a:stCxn id="9" idx="4"/>
            <a:endCxn id="17" idx="0"/>
          </p:cNvCxnSpPr>
          <p:nvPr/>
        </p:nvCxnSpPr>
        <p:spPr>
          <a:xfrm flipH="1">
            <a:off x="4338636" y="3847563"/>
            <a:ext cx="600076" cy="2146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70840F0-29EB-40D4-823C-132DDA4D4DCF}"/>
              </a:ext>
            </a:extLst>
          </p:cNvPr>
          <p:cNvCxnSpPr>
            <a:cxnSpLocks/>
            <a:stCxn id="11" idx="4"/>
            <a:endCxn id="10" idx="0"/>
          </p:cNvCxnSpPr>
          <p:nvPr/>
        </p:nvCxnSpPr>
        <p:spPr>
          <a:xfrm>
            <a:off x="7074344" y="3838712"/>
            <a:ext cx="0" cy="265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9ABB7B2-2D05-4EF9-AEEA-3B17B3286DE7}"/>
              </a:ext>
            </a:extLst>
          </p:cNvPr>
          <p:cNvSpPr txBox="1"/>
          <p:nvPr/>
        </p:nvSpPr>
        <p:spPr>
          <a:xfrm>
            <a:off x="5376860" y="170436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† </a:t>
            </a:r>
            <a:r>
              <a:rPr lang="pt-BR" dirty="0">
                <a:ea typeface="Cambria Math" panose="02040503050406030204" pitchFamily="18" charset="0"/>
              </a:rPr>
              <a:t>Ana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0FA07AB-D7E7-4459-BB73-B55B3D80FC4D}"/>
              </a:ext>
            </a:extLst>
          </p:cNvPr>
          <p:cNvSpPr txBox="1"/>
          <p:nvPr/>
        </p:nvSpPr>
        <p:spPr>
          <a:xfrm>
            <a:off x="4405312" y="3030284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Eurídice</a:t>
            </a:r>
          </a:p>
          <a:p>
            <a:pPr algn="ctr"/>
            <a:r>
              <a:rPr lang="pt-BR" sz="1400" dirty="0" err="1"/>
              <a:t>premorta</a:t>
            </a:r>
            <a:endParaRPr lang="pt-BR" sz="14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5AC30C4-3A19-4420-B96C-D90C624383F0}"/>
              </a:ext>
            </a:extLst>
          </p:cNvPr>
          <p:cNvSpPr txBox="1"/>
          <p:nvPr/>
        </p:nvSpPr>
        <p:spPr>
          <a:xfrm>
            <a:off x="6540943" y="302036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Guida</a:t>
            </a:r>
          </a:p>
          <a:p>
            <a:pPr algn="ctr"/>
            <a:r>
              <a:rPr lang="pt-BR" sz="1600" dirty="0" err="1"/>
              <a:t>Premorta</a:t>
            </a:r>
            <a:endParaRPr lang="pt-BR" sz="1600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D0BA6CF-C353-412D-BE2C-0737096080FF}"/>
              </a:ext>
            </a:extLst>
          </p:cNvPr>
          <p:cNvSpPr/>
          <p:nvPr/>
        </p:nvSpPr>
        <p:spPr>
          <a:xfrm>
            <a:off x="5007761" y="4074026"/>
            <a:ext cx="1133475" cy="1050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C6D6551-7ACD-47A9-B48F-6F138C0DD866}"/>
              </a:ext>
            </a:extLst>
          </p:cNvPr>
          <p:cNvCxnSpPr>
            <a:cxnSpLocks/>
            <a:stCxn id="9" idx="4"/>
            <a:endCxn id="30" idx="0"/>
          </p:cNvCxnSpPr>
          <p:nvPr/>
        </p:nvCxnSpPr>
        <p:spPr>
          <a:xfrm>
            <a:off x="4938712" y="3847563"/>
            <a:ext cx="635787" cy="226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25C71981-0A14-400B-AD47-7530FB720866}"/>
              </a:ext>
            </a:extLst>
          </p:cNvPr>
          <p:cNvSpPr txBox="1"/>
          <p:nvPr/>
        </p:nvSpPr>
        <p:spPr>
          <a:xfrm>
            <a:off x="3814760" y="430699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Cecília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197D395-66A9-4E9A-AC65-7EC5EB94BB1F}"/>
              </a:ext>
            </a:extLst>
          </p:cNvPr>
          <p:cNvSpPr txBox="1"/>
          <p:nvPr/>
        </p:nvSpPr>
        <p:spPr>
          <a:xfrm>
            <a:off x="5074435" y="431939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Afonso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EAD728A-0E18-4626-A7C5-4BDDB771D2CE}"/>
              </a:ext>
            </a:extLst>
          </p:cNvPr>
          <p:cNvSpPr txBox="1"/>
          <p:nvPr/>
        </p:nvSpPr>
        <p:spPr>
          <a:xfrm>
            <a:off x="6540943" y="4400547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Chico</a:t>
            </a:r>
            <a:endParaRPr lang="pt-BR" sz="1400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DEFA203-50F6-45EE-9473-F7B226D6B8B6}"/>
              </a:ext>
            </a:extLst>
          </p:cNvPr>
          <p:cNvSpPr/>
          <p:nvPr/>
        </p:nvSpPr>
        <p:spPr>
          <a:xfrm>
            <a:off x="2958527" y="53764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Art. 1.835. Na linha descendente, os filhos sucedem por cabeça, e os outros descendentes, por cabeça ou por estirpe, conforme se achem ou não no mesmo grau. </a:t>
            </a:r>
          </a:p>
        </p:txBody>
      </p:sp>
    </p:spTree>
    <p:extLst>
      <p:ext uri="{BB962C8B-B14F-4D97-AF65-F5344CB8AC3E}">
        <p14:creationId xmlns:p14="http://schemas.microsoft.com/office/powerpoint/2010/main" val="1473057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de Representação - Atenção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Nunca na linha ascendente!</a:t>
            </a:r>
          </a:p>
          <a:p>
            <a:pPr lvl="1"/>
            <a:r>
              <a:rPr lang="pt-BR" sz="2000" dirty="0"/>
              <a:t> Art. 1.852. O direito de representação dá-se na linha reta descendente, mas nunca na ascendente. </a:t>
            </a:r>
          </a:p>
          <a:p>
            <a:pPr marL="457200" lvl="1" indent="0">
              <a:buNone/>
            </a:pPr>
            <a:endParaRPr lang="pt-BR" sz="2000" dirty="0"/>
          </a:p>
          <a:p>
            <a:r>
              <a:rPr lang="pt-BR" sz="2400" dirty="0"/>
              <a:t>Nunca na Sucessão Testamentária!</a:t>
            </a:r>
          </a:p>
          <a:p>
            <a:pPr lvl="1"/>
            <a:r>
              <a:rPr lang="pt-BR" sz="1800" dirty="0"/>
              <a:t>Na sucessão testamentária: direito de acrescer (se a disposição testamentária for conjunta – art. 1.941), substituição (art. 1.947) ou caducidade (art. 1.939, V)</a:t>
            </a:r>
          </a:p>
          <a:p>
            <a:pPr lvl="1"/>
            <a:endParaRPr lang="pt-BR" sz="1800" dirty="0"/>
          </a:p>
          <a:p>
            <a:pPr lvl="1"/>
            <a:endParaRPr lang="pt-BR" sz="1400" dirty="0"/>
          </a:p>
          <a:p>
            <a:r>
              <a:rPr lang="pt-BR" sz="2400" dirty="0"/>
              <a:t>Na linha colateral é limitada </a:t>
            </a:r>
          </a:p>
          <a:p>
            <a:pPr lvl="1"/>
            <a:r>
              <a:rPr lang="pt-BR" sz="2000" dirty="0"/>
              <a:t>Art. 1.853. Na linha transversal, somente se dá o direito de representação em favor dos filhos de irmãos do falecido, quando com irmãos deste concorrerem. </a:t>
            </a:r>
          </a:p>
          <a:p>
            <a:pPr lvl="1"/>
            <a:endParaRPr lang="pt-BR" sz="2000" dirty="0"/>
          </a:p>
          <a:p>
            <a:r>
              <a:rPr lang="pt-BR" sz="2400" dirty="0"/>
              <a:t>Conclusão: o direito de representação excepciona a regra geral segundo a qual os herdeiros de grau mais próximo excluem os mais remotos </a:t>
            </a:r>
          </a:p>
          <a:p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Princípio da unidade da sucessão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54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Centaur" panose="02030504050205020304" pitchFamily="18" charset="0"/>
              </a:rPr>
              <a:t>CC, art. 1.791. A herança defere-se como um todo unitário, ainda que vários sejam os herdeiros.</a:t>
            </a:r>
          </a:p>
          <a:p>
            <a:pPr algn="ctr"/>
            <a:endParaRPr lang="pt-BR" dirty="0">
              <a:latin typeface="Centaur" panose="020305040502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Centaur" panose="02030504050205020304" pitchFamily="18" charset="0"/>
              </a:rPr>
              <a:t>Parágrafo único. Até a partilha, o direito dos </a:t>
            </a:r>
            <a:r>
              <a:rPr lang="pt-BR" dirty="0" err="1">
                <a:latin typeface="Centaur" panose="02030504050205020304" pitchFamily="18" charset="0"/>
              </a:rPr>
              <a:t>co-herdeiros</a:t>
            </a:r>
            <a:r>
              <a:rPr lang="pt-BR" dirty="0">
                <a:latin typeface="Centaur" panose="02030504050205020304" pitchFamily="18" charset="0"/>
              </a:rPr>
              <a:t>, quanto à propriedade e posse da herança, será indivisível, e regular-se-á pelas normas relativas ao condomínio.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317615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962EC0-7ABA-4AF1-8E44-E83C84DB407D}"/>
              </a:ext>
            </a:extLst>
          </p:cNvPr>
          <p:cNvSpPr txBox="1"/>
          <p:nvPr/>
        </p:nvSpPr>
        <p:spPr>
          <a:xfrm>
            <a:off x="904875" y="4857750"/>
            <a:ext cx="1069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highlight>
                  <a:srgbClr val="FFFF00"/>
                </a:highlight>
                <a:latin typeface="Centaur" panose="02030504050205020304" pitchFamily="18" charset="0"/>
              </a:rPr>
              <a:t>A herança é uma universalidade de direito</a:t>
            </a:r>
          </a:p>
        </p:txBody>
      </p:sp>
    </p:spTree>
    <p:extLst>
      <p:ext uri="{BB962C8B-B14F-4D97-AF65-F5344CB8AC3E}">
        <p14:creationId xmlns:p14="http://schemas.microsoft.com/office/powerpoint/2010/main" val="3050585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Ordem de Vocação Hereditária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43392"/>
            <a:ext cx="10515600" cy="4351338"/>
          </a:xfrm>
        </p:spPr>
        <p:txBody>
          <a:bodyPr>
            <a:normAutofit/>
          </a:bodyPr>
          <a:lstStyle/>
          <a:p>
            <a:r>
              <a:rPr lang="pt-BR" sz="1800" dirty="0"/>
              <a:t> Art. 1.829. A sucessão legítima defere-se na ordem seguinte: Vide Recurso Extraordinário nº 646.721) (Vide Recurso Extraordinário nº 878.694)      </a:t>
            </a:r>
          </a:p>
          <a:p>
            <a:r>
              <a:rPr lang="pt-BR" sz="1800" dirty="0"/>
              <a:t>I - aos descendentes, em concorrência com o cônjuge sobrevivente, salvo se casado este com o falecido no regime da comunhão universal, ou no da separação obrigatória de bens (art. 1.640, parágrafo único); ou se, no regime da comunhão parcial, o autor da herança não houver deixado bens particulares;</a:t>
            </a:r>
          </a:p>
          <a:p>
            <a:r>
              <a:rPr lang="pt-BR" sz="1800" dirty="0"/>
              <a:t>II - aos ascendentes, em concorrência com o cônjuge;</a:t>
            </a:r>
          </a:p>
          <a:p>
            <a:r>
              <a:rPr lang="pt-BR" sz="1800" dirty="0"/>
              <a:t>III - ao cônjuge sobrevivente;</a:t>
            </a:r>
          </a:p>
          <a:p>
            <a:r>
              <a:rPr lang="pt-BR" sz="1800" dirty="0"/>
              <a:t>IV - aos colaterais. </a:t>
            </a:r>
          </a:p>
          <a:p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0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6CCA66D-35FD-42E3-B921-6794A8E3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Inconstitucionalidade do art. 1.790, CC</a:t>
            </a:r>
          </a:p>
        </p:txBody>
      </p:sp>
      <p:pic>
        <p:nvPicPr>
          <p:cNvPr id="8" name="Espaço Reservado para Conteúdo 1">
            <a:extLst>
              <a:ext uri="{FF2B5EF4-FFF2-40B4-BE49-F238E27FC236}">
                <a16:creationId xmlns:a16="http://schemas.microsoft.com/office/drawing/2014/main" id="{49F9B0D0-E078-413F-B75B-7FF17A054C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00125" y="2074974"/>
            <a:ext cx="4852988" cy="2590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9A435EE-46D3-48AA-BF5E-BF00DABAB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064081"/>
            <a:ext cx="5361658" cy="26502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846F374-EE5A-46C7-9825-4D1FE75A7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60" y="5049030"/>
            <a:ext cx="4568848" cy="71897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5373324-6DF0-4FB3-BE00-D1B6AF569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632" y="4871226"/>
            <a:ext cx="4733008" cy="8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6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4" y="365126"/>
            <a:ext cx="10391775" cy="97409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do Cônjuge e do Companheiro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/>
          </a:bodyPr>
          <a:lstStyle/>
          <a:p>
            <a:r>
              <a:rPr lang="pt-BR" sz="1800" dirty="0"/>
              <a:t>Concorrência Sucessória</a:t>
            </a:r>
          </a:p>
          <a:p>
            <a:pPr lvl="1"/>
            <a:r>
              <a:rPr lang="pt-BR" sz="1400" dirty="0"/>
              <a:t>Art. 1.829. A sucessão legítima defere-se na ordem seguinte:   </a:t>
            </a:r>
          </a:p>
          <a:p>
            <a:pPr lvl="1"/>
            <a:r>
              <a:rPr lang="pt-BR" sz="1400" dirty="0"/>
              <a:t>I - aos </a:t>
            </a:r>
            <a:r>
              <a:rPr lang="pt-BR" sz="1400" b="1" dirty="0"/>
              <a:t>descendentes</a:t>
            </a:r>
            <a:r>
              <a:rPr lang="pt-BR" sz="1400" dirty="0"/>
              <a:t>, em concorrência com o </a:t>
            </a:r>
            <a:r>
              <a:rPr lang="pt-BR" sz="1400" b="1" dirty="0"/>
              <a:t>cônjuge </a:t>
            </a:r>
            <a:r>
              <a:rPr lang="pt-BR" sz="1400" dirty="0"/>
              <a:t>sobrevivente, salvo se casado este com o falecido no regime da comunhão universal, ou no da separação obrigatória de bens (art. 1.640, parágrafo único); ou se, no regime da comunhão parcial, o autor da herança não houver deixado bens particulares; </a:t>
            </a:r>
          </a:p>
          <a:p>
            <a:pPr lvl="1"/>
            <a:r>
              <a:rPr lang="pt-BR" sz="1400" dirty="0"/>
              <a:t>II - aos </a:t>
            </a:r>
            <a:r>
              <a:rPr lang="pt-BR" sz="1400" b="1" dirty="0"/>
              <a:t>ascendentes</a:t>
            </a:r>
            <a:r>
              <a:rPr lang="pt-BR" sz="1400" dirty="0"/>
              <a:t>, em concorrência com o </a:t>
            </a:r>
            <a:r>
              <a:rPr lang="pt-BR" sz="1400" b="1" dirty="0"/>
              <a:t>cônjuge</a:t>
            </a:r>
            <a:r>
              <a:rPr lang="pt-BR" sz="1400" dirty="0"/>
              <a:t>; </a:t>
            </a:r>
          </a:p>
          <a:p>
            <a:pPr lvl="1"/>
            <a:endParaRPr lang="pt-BR" sz="1400" dirty="0">
              <a:effectLst/>
            </a:endParaRPr>
          </a:p>
          <a:p>
            <a:r>
              <a:rPr lang="pt-BR" sz="1800" dirty="0"/>
              <a:t>Direito Real de Habitação </a:t>
            </a:r>
          </a:p>
          <a:p>
            <a:pPr lvl="1"/>
            <a:r>
              <a:rPr lang="pt-BR" sz="1400" dirty="0"/>
              <a:t>Art. 1.831. Ao cônjuge sobrevivente, qualquer que seja o regime de bens, será assegurado, sem prejuízo da participação que lhe caiba na herança, o direito real de habitação relativamente ao imóvel destinado à residência da família, desde que seja o único daquela natureza a inventariar. </a:t>
            </a:r>
          </a:p>
          <a:p>
            <a:pPr lvl="1"/>
            <a:endParaRPr lang="pt-BR" sz="1400" dirty="0">
              <a:effectLst/>
            </a:endParaRPr>
          </a:p>
          <a:p>
            <a:r>
              <a:rPr lang="pt-BR" sz="1800" dirty="0"/>
              <a:t>Reserva de ¼</a:t>
            </a:r>
          </a:p>
          <a:p>
            <a:pPr lvl="1"/>
            <a:r>
              <a:rPr lang="pt-BR" sz="1400" dirty="0"/>
              <a:t>Art. 1.832. Em concorrência com os descendentes </a:t>
            </a:r>
            <a:r>
              <a:rPr lang="pt-BR" sz="1400" dirty="0">
                <a:hlinkClick r:id="rId2"/>
              </a:rPr>
              <a:t>(art. 1.829, inciso I</a:t>
            </a:r>
            <a:r>
              <a:rPr lang="pt-BR" sz="1400" dirty="0"/>
              <a:t>) caberá ao cônjuge quinhão igual ao dos que sucederem por cabeça, não podendo a sua quota ser inferior à quarta parte da herança, se for ascendente dos herdeiros com que concorrer. </a:t>
            </a:r>
          </a:p>
          <a:p>
            <a:pPr lvl="1"/>
            <a:r>
              <a:rPr lang="pt-BR" sz="1400" dirty="0"/>
              <a:t>Reserva de ¼ ao companheiro – Informativo 651, RESP 1.617.550/RS, 02/08/2019 (trata da reserva de ¼ na filiação híbrida)</a:t>
            </a:r>
          </a:p>
          <a:p>
            <a:pPr lvl="1"/>
            <a:endParaRPr lang="pt-BR" sz="1400" dirty="0">
              <a:effectLst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7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Real de Habitação Companheira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84B4B4-C078-45C8-8A89-FCC8625D3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2" y="1289368"/>
            <a:ext cx="82962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5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Direito Real de Habitação </a:t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Flexibilização pelo STJ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B543D297-EF8A-4C4F-BA77-0B6E06709F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190" y="1931392"/>
            <a:ext cx="6400800" cy="32411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C57C78F-D9F2-49B0-80E8-A9B068DF7A57}"/>
              </a:ext>
            </a:extLst>
          </p:cNvPr>
          <p:cNvSpPr txBox="1"/>
          <p:nvPr/>
        </p:nvSpPr>
        <p:spPr>
          <a:xfrm>
            <a:off x="6848475" y="1931392"/>
            <a:ext cx="4657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[...] 2. Cinge-se a controvérsia a definir se o reconhecimento do direito real de habitação, a que se refere o artigo 1.831 do Código Civil, pressupõe a inexistência de outros bens no patrimônio do cônjuge/companheiro sobrevivente.3. Os dispositivos legais relacionados com a matéria não impõem como requisito para o reconhecimento do direito real de habitação a inexistência de outros bens, seja de que natureza for, no patrimônio próprio do cônjuge/companheiro sobrevivente. 4. </a:t>
            </a:r>
            <a:r>
              <a:rPr lang="pt-BR" sz="1400" dirty="0">
                <a:highlight>
                  <a:srgbClr val="FFFF00"/>
                </a:highlight>
              </a:rPr>
              <a:t>O objetivo da lei é permitir que o cônjuge/companheiro sobrevivente permaneça no mesmo imóvel familiar que residia ao tempo da abertura da sucessão como forma, não apenas de concretizar o direito constitucional à moradia, mas também por razões de ordem humanitária e social, já que não se pode negar a existência de vínculo afetivo e psicológico estabelecido pelos cônjuges/companheiros com o imóvel em que, no transcurso de sua convivência, constituíram não somente residência, mas um lar. </a:t>
            </a:r>
            <a:r>
              <a:rPr lang="pt-BR" sz="1400" dirty="0"/>
              <a:t>5. Recurso especial não provido.</a:t>
            </a:r>
          </a:p>
        </p:txBody>
      </p:sp>
    </p:spTree>
    <p:extLst>
      <p:ext uri="{BB962C8B-B14F-4D97-AF65-F5344CB8AC3E}">
        <p14:creationId xmlns:p14="http://schemas.microsoft.com/office/powerpoint/2010/main" val="3754249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614CAC6-7728-4E95-BDC2-2C110B7EA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05" y="1577658"/>
            <a:ext cx="8680310" cy="389699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0000718-6B81-45F9-A325-808CABD6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Reserva da quarta parte ao companheiro</a:t>
            </a:r>
          </a:p>
        </p:txBody>
      </p:sp>
    </p:spTree>
    <p:extLst>
      <p:ext uri="{BB962C8B-B14F-4D97-AF65-F5344CB8AC3E}">
        <p14:creationId xmlns:p14="http://schemas.microsoft.com/office/powerpoint/2010/main" val="3569652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Reserva de ¼</a:t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híbrida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0D91A67-0AF7-47D5-9C87-7B17F9C03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1832769"/>
            <a:ext cx="8153400" cy="39624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691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ED1CEB-D84D-4471-88A6-9A3BDCEB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87" y="1220948"/>
            <a:ext cx="4576963" cy="5537832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B6A6F6F2-6AA1-4862-8F29-AEEE2280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38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quanto aos bens particulares </a:t>
            </a:r>
          </a:p>
        </p:txBody>
      </p:sp>
    </p:spTree>
    <p:extLst>
      <p:ext uri="{BB962C8B-B14F-4D97-AF65-F5344CB8AC3E}">
        <p14:creationId xmlns:p14="http://schemas.microsoft.com/office/powerpoint/2010/main" val="10292861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9D72E91-831D-4865-9BAA-DAECE6E9742B}"/>
              </a:ext>
            </a:extLst>
          </p:cNvPr>
          <p:cNvSpPr/>
          <p:nvPr/>
        </p:nvSpPr>
        <p:spPr>
          <a:xfrm>
            <a:off x="838200" y="1304925"/>
            <a:ext cx="10877550" cy="260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Concorrência Sucessória com Ascendentes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Art. 1.836. Na falta de descendentes, são chamados à sucessão os ascendentes, em concorrência com o cônjuge sobrevivente. </a:t>
            </a:r>
          </a:p>
          <a:p>
            <a:pPr marL="0" indent="0">
              <a:buNone/>
            </a:pPr>
            <a:r>
              <a:rPr lang="pt-BR" sz="1800" dirty="0"/>
              <a:t>§ 1 </a:t>
            </a:r>
            <a:r>
              <a:rPr lang="pt-BR" sz="1800" u="sng" baseline="30000" dirty="0"/>
              <a:t>o </a:t>
            </a:r>
            <a:r>
              <a:rPr lang="pt-BR" sz="1800" dirty="0"/>
              <a:t>Na classe dos ascendentes, o grau mais próximo exclui o mais remoto, sem distinção de linhas. </a:t>
            </a:r>
          </a:p>
          <a:p>
            <a:pPr marL="0" indent="0">
              <a:buNone/>
            </a:pPr>
            <a:r>
              <a:rPr lang="pt-BR" sz="1800" dirty="0"/>
              <a:t>§ 2 </a:t>
            </a:r>
            <a:r>
              <a:rPr lang="pt-BR" sz="1800" u="sng" baseline="30000" dirty="0"/>
              <a:t>o </a:t>
            </a:r>
            <a:r>
              <a:rPr lang="pt-BR" sz="1800" dirty="0"/>
              <a:t>Havendo igualdade em grau e diversidade em linha, os ascendentes da linha paterna herdam a metade, cabendo a outra aos da linha materna. </a:t>
            </a:r>
          </a:p>
          <a:p>
            <a:pPr marL="0" indent="0">
              <a:buNone/>
            </a:pPr>
            <a:r>
              <a:rPr lang="pt-BR" sz="1800" dirty="0"/>
              <a:t>Art. 1.837. Concorrendo com ascendente em primeiro grau, ao cônjuge tocará um terço da herança; caber-lhe-á a metade desta se houver um só ascendente, ou se maior for aquele grau. </a:t>
            </a:r>
          </a:p>
          <a:p>
            <a:endParaRPr lang="pt-BR" sz="1800" dirty="0"/>
          </a:p>
          <a:p>
            <a:r>
              <a:rPr lang="pt-BR" sz="1800" dirty="0"/>
              <a:t>Não há direito de representação</a:t>
            </a:r>
          </a:p>
          <a:p>
            <a:r>
              <a:rPr lang="pt-BR" sz="1800" dirty="0"/>
              <a:t>É irrelevante o regime de bens</a:t>
            </a:r>
          </a:p>
          <a:p>
            <a:r>
              <a:rPr lang="pt-BR" sz="1800" dirty="0"/>
              <a:t>Atenção à sucessão por linha entre os ascendentes – art. 1.836, §2º</a:t>
            </a:r>
          </a:p>
          <a:p>
            <a:r>
              <a:rPr lang="pt-BR" sz="1800" dirty="0"/>
              <a:t>A partir dos avós (ascendentes de grau maior que o 1º) – metade da herança ao cônjuge (art. 1.837, CC). 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4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do Colateral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/>
          </a:bodyPr>
          <a:lstStyle/>
          <a:p>
            <a:r>
              <a:rPr lang="pt-BR" sz="1800" dirty="0"/>
              <a:t>Art. 1.840. Na classe dos colaterais, os mais próximos excluem os mais remotos, salvo o direito de representação concedido aos filhos de irmãos. </a:t>
            </a:r>
          </a:p>
          <a:p>
            <a:r>
              <a:rPr lang="pt-BR" sz="1800" dirty="0"/>
              <a:t> Art. 1.841. Concorrendo à herança do falecido irmãos bilaterais com irmãos unilaterais, cada um destes herdará metade do que cada um daqueles herdar. </a:t>
            </a:r>
          </a:p>
          <a:p>
            <a:r>
              <a:rPr lang="pt-BR" sz="1800" dirty="0"/>
              <a:t> Art. 1.842. Não concorrendo à herança irmão bilateral, herdarão, em partes iguais, os unilaterais. </a:t>
            </a:r>
          </a:p>
          <a:p>
            <a:r>
              <a:rPr lang="pt-BR" sz="1800" dirty="0"/>
              <a:t> Art. 1.843. Na falta de irmãos, herdarão os filhos destes e, não os havendo, os tios. </a:t>
            </a:r>
          </a:p>
          <a:p>
            <a:r>
              <a:rPr lang="pt-BR" sz="1800" dirty="0"/>
              <a:t>§ 1 </a:t>
            </a:r>
            <a:r>
              <a:rPr lang="pt-BR" sz="1800" u="sng" baseline="30000" dirty="0"/>
              <a:t>o </a:t>
            </a:r>
            <a:r>
              <a:rPr lang="pt-BR" sz="1800" dirty="0"/>
              <a:t>Se concorrerem à herança somente filhos de irmãos falecidos, herdarão por cabeça. </a:t>
            </a:r>
          </a:p>
          <a:p>
            <a:r>
              <a:rPr lang="pt-BR" sz="1800" dirty="0"/>
              <a:t>§ 2 </a:t>
            </a:r>
            <a:r>
              <a:rPr lang="pt-BR" sz="1800" u="sng" baseline="30000" dirty="0"/>
              <a:t>o </a:t>
            </a:r>
            <a:r>
              <a:rPr lang="pt-BR" sz="1800" dirty="0"/>
              <a:t>Se concorrem filhos de irmãos bilaterais com filhos de irmãos unilaterais, cada um destes herdará a metade do que herdar cada um daqueles. </a:t>
            </a:r>
          </a:p>
          <a:p>
            <a:r>
              <a:rPr lang="pt-BR" sz="1800" dirty="0"/>
              <a:t>§ 3 </a:t>
            </a:r>
            <a:r>
              <a:rPr lang="pt-BR" sz="1800" u="sng" baseline="30000" dirty="0"/>
              <a:t>o </a:t>
            </a:r>
            <a:r>
              <a:rPr lang="pt-BR" sz="1800" dirty="0"/>
              <a:t>Se todos forem filhos de irmãos bilaterais, ou todos de irmãos unilaterais, herdarão por igual. 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Princípios da unidade da sucessão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entaur" panose="02030504050205020304" pitchFamily="18" charset="0"/>
              </a:rPr>
              <a:t>A integralidade do patrimônio transmissível do defunto é submetida à mesma disciplina, sem que sejam consideradas a natureza e a origem dos bens, bem como as qualidades pessoais dos sucessores.</a:t>
            </a:r>
          </a:p>
          <a:p>
            <a:r>
              <a:rPr lang="pt-BR" sz="2400" dirty="0">
                <a:latin typeface="Centaur" panose="02030504050205020304" pitchFamily="18" charset="0"/>
              </a:rPr>
              <a:t>Herança: universalidade de direito – bem coletivo, composto por bens corpóreos e/ou incorpóreos, reunidos por determinação lega, para que sejam submetidos a uma disciplina única.</a:t>
            </a:r>
          </a:p>
          <a:p>
            <a:r>
              <a:rPr lang="pt-BR" sz="2400" dirty="0">
                <a:latin typeface="Centaur" panose="02030504050205020304" pitchFamily="18" charset="0"/>
              </a:rPr>
              <a:t>A universalidade de direito caracteriza-se pela fungibilidade de seus elementos, sem que contravenha a sua unidade e identidade. </a:t>
            </a:r>
          </a:p>
          <a:p>
            <a:r>
              <a:rPr lang="pt-BR" sz="2400" dirty="0">
                <a:latin typeface="Centaur" panose="02030504050205020304" pitchFamily="18" charset="0"/>
              </a:rPr>
              <a:t>Utilidade: proteção dos credores, igualdade entre os herdeiros </a:t>
            </a:r>
          </a:p>
          <a:p>
            <a:pPr marL="457200" lvl="1" indent="0" algn="r">
              <a:buNone/>
            </a:pPr>
            <a:r>
              <a:rPr lang="pt-BR" sz="1600" dirty="0">
                <a:latin typeface="Centaur" panose="02030504050205020304" pitchFamily="18" charset="0"/>
              </a:rPr>
              <a:t>(TEPEDINO, NEVARES)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93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2D7804C-E3B2-4BAA-B841-CCD900E49318}"/>
              </a:ext>
            </a:extLst>
          </p:cNvPr>
          <p:cNvSpPr/>
          <p:nvPr/>
        </p:nvSpPr>
        <p:spPr>
          <a:xfrm>
            <a:off x="838200" y="1690688"/>
            <a:ext cx="10715625" cy="1017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Herança Jacente e Vacância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01350" cy="47291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800" b="1" dirty="0"/>
              <a:t>Art. 1.844</a:t>
            </a:r>
            <a:r>
              <a:rPr lang="pt-BR" sz="1800" dirty="0"/>
              <a:t>. Não sobrevivendo cônjuge, ou companheiro, nem parente algum sucessível, ou tendo eles renunciado a herança, esta se devolve ao Município ou ao Distrito Federal, se localizada nas respectivas circunscrições, ou à União, quando situada em território federal. </a:t>
            </a:r>
          </a:p>
          <a:p>
            <a:pPr>
              <a:lnSpc>
                <a:spcPct val="120000"/>
              </a:lnSpc>
            </a:pPr>
            <a:endParaRPr lang="pt-BR" sz="1800" dirty="0"/>
          </a:p>
          <a:p>
            <a:pPr>
              <a:lnSpc>
                <a:spcPct val="120000"/>
              </a:lnSpc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59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0BE15B-31D6-451F-B127-2E63F99F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881062"/>
            <a:ext cx="106584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41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Herança Jacente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800" b="1" dirty="0"/>
              <a:t>Herança Jacente – herança cujos sucessores não são conhecidos 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Art. 1.819. Falecendo alguém sem deixar testamento nem herdeiro legítimo notoriamente conhecido, os bens da herança, depois de arrecadados, ficarão sob a guarda e administração de um </a:t>
            </a:r>
            <a:r>
              <a:rPr lang="pt-BR" sz="1400" b="1" dirty="0"/>
              <a:t>curador</a:t>
            </a:r>
            <a:r>
              <a:rPr lang="pt-BR" sz="1400" dirty="0"/>
              <a:t>, até a sua entrega ao sucessor devidamente habilitado ou à declaração de sua vacância. </a:t>
            </a:r>
          </a:p>
          <a:p>
            <a:pPr lvl="1">
              <a:lnSpc>
                <a:spcPct val="120000"/>
              </a:lnSpc>
            </a:pPr>
            <a:r>
              <a:rPr lang="pt-BR" sz="1400" dirty="0"/>
              <a:t>Natureza jurídica – ente despersonalizado</a:t>
            </a:r>
          </a:p>
          <a:p>
            <a:pPr>
              <a:lnSpc>
                <a:spcPct val="120000"/>
              </a:lnSpc>
            </a:pPr>
            <a:r>
              <a:rPr lang="pt-BR" sz="1800" b="1" dirty="0"/>
              <a:t>Curador da Herança Jacente </a:t>
            </a:r>
          </a:p>
          <a:p>
            <a:pPr lvl="1">
              <a:lnSpc>
                <a:spcPct val="120000"/>
              </a:lnSpc>
            </a:pPr>
            <a:r>
              <a:rPr lang="pt-BR" sz="1400" b="1" dirty="0"/>
              <a:t>Função:</a:t>
            </a:r>
            <a:r>
              <a:rPr lang="pt-BR" sz="1400" dirty="0"/>
              <a:t>  CPC, art. 739. A herança jacente ficará sob a guarda, a conservação e a administração de um curador até a respectiva entrega ao sucessor legalmente habilitado ou até a declaração de vacância.	§ 1º Incumbe ao curador: 	I - representar a herança em juízo ou fora dele, com intervenção do Ministério Público; 	II - ter em boa guarda e conservação os bens arrecadados e promover a arrecadação de outros porventura existentes; 	III - executar as medidas conservatórias dos direitos da herança; 	IV - apresentar mensalmente ao juiz balancete da receita e da despesa; 	V - prestar contas ao final de sua gestão. </a:t>
            </a:r>
          </a:p>
          <a:p>
            <a:pPr lvl="1">
              <a:lnSpc>
                <a:spcPct val="120000"/>
              </a:lnSpc>
            </a:pPr>
            <a:r>
              <a:rPr lang="pt-BR" sz="1400" b="1" dirty="0"/>
              <a:t>Remuneração: </a:t>
            </a:r>
            <a:r>
              <a:rPr lang="pt-BR" sz="1400" dirty="0"/>
              <a:t>CPC, art. 739, §2º, </a:t>
            </a:r>
            <a:r>
              <a:rPr lang="pt-BR" sz="1400" dirty="0" err="1"/>
              <a:t>c.c</a:t>
            </a:r>
            <a:r>
              <a:rPr lang="pt-BR" sz="1400" dirty="0"/>
              <a:t>. art. 160. Por seu trabalho o depositário ou o administrador perceberá remuneração que o juiz fixará levando em conta a situação dos bens, ao tempo do serviço e às dificuldades de sua execução.</a:t>
            </a:r>
          </a:p>
          <a:p>
            <a:pPr lvl="1">
              <a:lnSpc>
                <a:spcPct val="120000"/>
              </a:lnSpc>
            </a:pPr>
            <a:endParaRPr lang="pt-BR" sz="1400" dirty="0"/>
          </a:p>
          <a:p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Herança Vacante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/>
          </a:bodyPr>
          <a:lstStyle/>
          <a:p>
            <a:r>
              <a:rPr lang="pt-BR" sz="1800" dirty="0"/>
              <a:t>Herança vacante é a herança com comprovada ausência de titularidade de herdeiros. Trata-se de bens vagos. (</a:t>
            </a:r>
            <a:r>
              <a:rPr lang="pt-BR" sz="1800" dirty="0" err="1"/>
              <a:t>Tepedino</a:t>
            </a:r>
            <a:r>
              <a:rPr lang="pt-BR" sz="1800" dirty="0"/>
              <a:t>, Nevares, Meireles)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CC, art. 1.820. Praticadas as diligências de arrecadação e ultimado o inventário, serão expedidos editais na forma da lei processual, e, decorrido um ano de sua primeira publicação, sem que haja herdeiro habilitado, ou penda habilitação, será a herança declarada vacante.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CPC, art. 743. Passado 1 (um) ano da primeira publicação do edital e não havendo herdeiro habilitado nem habilitação pendente, será a herança declarada vacante.</a:t>
            </a:r>
          </a:p>
          <a:p>
            <a:pPr marL="0" indent="0">
              <a:buNone/>
            </a:pPr>
            <a:r>
              <a:rPr lang="pt-BR" sz="1800" dirty="0"/>
              <a:t>§ 1º Pendendo habilitação, a vacância será declarada pela mesma sentença que a julgar improcedente, aguardando-se, no caso de serem diversas as habilitações, o julgamento da última.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227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8177408-2080-459C-8BA2-6F9B0A1C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06821"/>
            <a:ext cx="10515601" cy="41081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Inaplicabilidade da saisine ao Poder Público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8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do Colateral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533525"/>
            <a:ext cx="10515600" cy="4561205"/>
          </a:xfrm>
        </p:spPr>
        <p:txBody>
          <a:bodyPr>
            <a:normAutofit/>
          </a:bodyPr>
          <a:lstStyle/>
          <a:p>
            <a:r>
              <a:rPr lang="pt-BR" sz="1800" dirty="0"/>
              <a:t>Art. 1.840. Na classe dos colaterais, os mais próximos excluem os mais remotos, salvo o direito de representação concedido aos filhos de irmãos. </a:t>
            </a:r>
          </a:p>
          <a:p>
            <a:r>
              <a:rPr lang="pt-BR" sz="1800" dirty="0"/>
              <a:t> Art. 1.841. Concorrendo à herança do falecido irmãos bilaterais com irmãos unilaterais, cada um destes herdará metade do que cada um daqueles herdar. </a:t>
            </a:r>
          </a:p>
          <a:p>
            <a:r>
              <a:rPr lang="pt-BR" sz="1800" dirty="0"/>
              <a:t> Art. 1.842. Não concorrendo à herança irmão bilateral, herdarão, em partes iguais, os unilaterais. </a:t>
            </a:r>
          </a:p>
          <a:p>
            <a:r>
              <a:rPr lang="pt-BR" sz="1800" dirty="0"/>
              <a:t> Art. 1.843. Na falta de irmãos, herdarão os filhos destes e, não os havendo, os tios. </a:t>
            </a:r>
          </a:p>
          <a:p>
            <a:r>
              <a:rPr lang="pt-BR" sz="1800" dirty="0"/>
              <a:t>§ 1 </a:t>
            </a:r>
            <a:r>
              <a:rPr lang="pt-BR" sz="1800" u="sng" baseline="30000" dirty="0"/>
              <a:t>o </a:t>
            </a:r>
            <a:r>
              <a:rPr lang="pt-BR" sz="1800" dirty="0"/>
              <a:t>Se concorrerem à herança somente filhos de irmãos falecidos, herdarão por cabeça. </a:t>
            </a:r>
          </a:p>
          <a:p>
            <a:r>
              <a:rPr lang="pt-BR" sz="1800" dirty="0"/>
              <a:t>§ 2 </a:t>
            </a:r>
            <a:r>
              <a:rPr lang="pt-BR" sz="1800" u="sng" baseline="30000" dirty="0"/>
              <a:t>o </a:t>
            </a:r>
            <a:r>
              <a:rPr lang="pt-BR" sz="1800" dirty="0"/>
              <a:t>Se concorrem filhos de irmãos bilaterais com filhos de irmãos unilaterais, cada um destes herdará a metade do que herdar cada um daqueles. </a:t>
            </a:r>
          </a:p>
          <a:p>
            <a:r>
              <a:rPr lang="pt-BR" sz="1800" dirty="0"/>
              <a:t>§ 3 </a:t>
            </a:r>
            <a:r>
              <a:rPr lang="pt-BR" sz="1800" u="sng" baseline="30000" dirty="0"/>
              <a:t>o </a:t>
            </a:r>
            <a:r>
              <a:rPr lang="pt-BR" sz="1800" dirty="0"/>
              <a:t>Se todos forem filhos de irmãos bilaterais, ou todos de irmãos unilaterais, herdarão por igual. </a:t>
            </a: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38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Sucessão Testamentária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0F521AC-D01B-4173-AB46-1EEA44471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95" y="1786212"/>
            <a:ext cx="10515600" cy="25524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1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Capacidade testamentária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D2EC9964-B549-4747-B12E-0383A78DB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94" y="1645502"/>
            <a:ext cx="10515600" cy="14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52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Formas Testamentárias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9DEBCE4-97E9-44C2-9315-37D74B658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116" y="1552451"/>
            <a:ext cx="11066780" cy="24451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39692F-8FE2-4FC6-A41D-5678CD44F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0" y="4013794"/>
            <a:ext cx="11818330" cy="25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8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Formas Testamentárias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9DEBCE4-97E9-44C2-9315-37D74B658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116" y="1552451"/>
            <a:ext cx="11066780" cy="24451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39692F-8FE2-4FC6-A41D-5678CD44F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0" y="4013794"/>
            <a:ext cx="11818330" cy="25101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9AD0FD-302F-4523-8344-810EBB22844A}"/>
              </a:ext>
            </a:extLst>
          </p:cNvPr>
          <p:cNvSpPr txBox="1"/>
          <p:nvPr/>
        </p:nvSpPr>
        <p:spPr>
          <a:xfrm rot="20572075">
            <a:off x="1006451" y="3374944"/>
            <a:ext cx="1029780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dirty="0"/>
              <a:t>Não há hierarquia entre elas!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7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Princípio da intangibilidade da legítima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000" b="1" dirty="0">
                <a:latin typeface="Centaur" panose="02030504050205020304" pitchFamily="18" charset="0"/>
              </a:rPr>
              <a:t>CC, art. 1.789. Havendo herdeiros necessários, o testador só poderá dispor da metade da herança.</a:t>
            </a:r>
          </a:p>
          <a:p>
            <a:pPr marL="0" indent="0" algn="just">
              <a:buNone/>
            </a:pPr>
            <a:r>
              <a:rPr lang="pt-BR" sz="2000" b="1" dirty="0">
                <a:latin typeface="Centaur" panose="02030504050205020304" pitchFamily="18" charset="0"/>
              </a:rPr>
              <a:t>CC, art. 1.845. São herdeiros necessários os descendentes, os ascendentes e o cônjuge.</a:t>
            </a:r>
          </a:p>
          <a:p>
            <a:pPr marL="0" indent="0" algn="just">
              <a:buNone/>
            </a:pPr>
            <a:r>
              <a:rPr lang="pt-BR" sz="2000" b="1" dirty="0">
                <a:latin typeface="Centaur" panose="02030504050205020304" pitchFamily="18" charset="0"/>
              </a:rPr>
              <a:t>CC, art. 1.846. Pertence aos herdeiros necessários, de pleno direito, a metade dos bens da herança, constituindo a legítima. </a:t>
            </a:r>
          </a:p>
          <a:p>
            <a:pPr marL="0" indent="0" algn="just">
              <a:buNone/>
            </a:pPr>
            <a:r>
              <a:rPr lang="pt-BR" sz="2000" b="1" dirty="0">
                <a:latin typeface="Centaur" panose="02030504050205020304" pitchFamily="18" charset="0"/>
              </a:rPr>
              <a:t>Art. 1.849. O herdeiro necessário, a quem o testador deixar a sua parte disponível, ou algum legado, não perderá o direito à legítima.</a:t>
            </a:r>
          </a:p>
          <a:p>
            <a:pPr marL="0" indent="0" algn="just">
              <a:buNone/>
            </a:pPr>
            <a:r>
              <a:rPr lang="pt-BR" sz="2000" b="1" dirty="0">
                <a:latin typeface="Centaur" panose="02030504050205020304" pitchFamily="18" charset="0"/>
              </a:rPr>
              <a:t> Art. 1.850. Para excluir da sucessão os herdeiros colaterais, basta que o testador disponha de seu patrimônio sem os contemplar. </a:t>
            </a:r>
          </a:p>
          <a:p>
            <a:r>
              <a:rPr lang="pt-BR" dirty="0">
                <a:latin typeface="Centaur" panose="02030504050205020304" pitchFamily="18" charset="0"/>
              </a:rPr>
              <a:t>Coexistência da sucessão legítima e testamentária</a:t>
            </a:r>
          </a:p>
          <a:p>
            <a:r>
              <a:rPr lang="pt-BR" dirty="0">
                <a:latin typeface="Centaur" panose="02030504050205020304" pitchFamily="18" charset="0"/>
              </a:rPr>
              <a:t>Liberdade testamentária restrita</a:t>
            </a:r>
          </a:p>
          <a:p>
            <a:r>
              <a:rPr lang="pt-BR" dirty="0">
                <a:latin typeface="Centaur" panose="02030504050205020304" pitchFamily="18" charset="0"/>
              </a:rPr>
              <a:t>Irradiações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Anulabilidade da venda entre ascendente e descendente (art. 496) e da troca em valores desiguais (art. 533, II), doação em vida significa adiantamento de legítima (art. 544), doação inoficiosa ou nulidade do excesso da doação que ultrapassa a parte disponível (art. 549)</a:t>
            </a: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821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8C99B3E-9FD7-4335-85BE-339C785B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Testamento Público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9EF6D5-57BB-46F8-9E17-00C03F13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Art. 1.864. São requisitos essenciais do testamento público: </a:t>
            </a:r>
          </a:p>
          <a:p>
            <a:pPr>
              <a:lnSpc>
                <a:spcPct val="120000"/>
              </a:lnSpc>
            </a:pPr>
            <a:r>
              <a:rPr lang="pt-BR" dirty="0"/>
              <a:t>I - ser escrito por tabelião ou por seu substituto legal em seu livro de notas, de acordo com as declarações do testador, podendo este servir-se de minuta, notas ou apontamentos; </a:t>
            </a:r>
          </a:p>
          <a:p>
            <a:pPr>
              <a:lnSpc>
                <a:spcPct val="120000"/>
              </a:lnSpc>
            </a:pPr>
            <a:r>
              <a:rPr lang="pt-BR" dirty="0"/>
              <a:t>II - lavrado o instrumento, ser lido em voz alta pelo tabelião ao testador e a </a:t>
            </a:r>
            <a:r>
              <a:rPr lang="pt-BR" b="1" u="sng" dirty="0"/>
              <a:t>duas testemunhas</a:t>
            </a:r>
            <a:r>
              <a:rPr lang="pt-BR" dirty="0"/>
              <a:t>, a um só tempo; ou pelo testador, se o quiser, na presença destas e do oficial; </a:t>
            </a:r>
          </a:p>
          <a:p>
            <a:pPr>
              <a:lnSpc>
                <a:spcPct val="120000"/>
              </a:lnSpc>
            </a:pPr>
            <a:r>
              <a:rPr lang="pt-BR" dirty="0"/>
              <a:t>III - ser o instrumento, em seguida à leitura, assinado pelo testador, pelas testemunhas e pelo tabelião. </a:t>
            </a:r>
          </a:p>
          <a:p>
            <a:pPr>
              <a:lnSpc>
                <a:spcPct val="120000"/>
              </a:lnSpc>
            </a:pPr>
            <a:r>
              <a:rPr lang="pt-BR" dirty="0"/>
              <a:t>[...]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1.866. O indivíduo inteiramente surdo, sabendo ler, lerá o seu testamento, e, se não o souber, designará quem o leia em seu lugar, presentes as testemunhas.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1.867. Ao cego só se permite o testamento público, que lhe será lido, em voz alta, duas vezes, uma pelo tabelião ou por seu substituto legal, e a outra por uma das testemunhas, designada pelo testador, fazendo-se de tudo circunstanciada menção no testamento. </a:t>
            </a:r>
          </a:p>
          <a:p>
            <a:pPr>
              <a:lnSpc>
                <a:spcPct val="12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6690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7DCC412-CBFA-4DD0-B1FA-6B85A177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Testamento Cerrado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1B1682C-5B83-4072-AE91-58DDFB25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 Art. 1.868. O testamento escrito pelo testador, ou por outra pessoa, a seu rogo, e por aquele assinado, será válido se aprovado pelo tabelião ou seu substituto legal, observadas as seguintes formalidades: </a:t>
            </a:r>
          </a:p>
          <a:p>
            <a:r>
              <a:rPr lang="pt-BR" dirty="0"/>
              <a:t>I - que o testador o entregue ao tabelião em presença de duas testemunhas; </a:t>
            </a:r>
          </a:p>
          <a:p>
            <a:r>
              <a:rPr lang="pt-BR" dirty="0"/>
              <a:t>II - que o testador declare que aquele é o seu testamento e quer que seja aprovado; </a:t>
            </a:r>
          </a:p>
          <a:p>
            <a:r>
              <a:rPr lang="pt-BR" dirty="0"/>
              <a:t>III - que o tabelião lavre, desde logo, o auto de aprovação, na presença de </a:t>
            </a:r>
            <a:r>
              <a:rPr lang="pt-BR" b="1" dirty="0"/>
              <a:t>duas testemunhas</a:t>
            </a:r>
            <a:r>
              <a:rPr lang="pt-BR" dirty="0"/>
              <a:t>, e o leia, em seguida, ao testador e testemunhas; </a:t>
            </a:r>
          </a:p>
          <a:p>
            <a:r>
              <a:rPr lang="pt-BR" dirty="0"/>
              <a:t>IV - que o auto de aprovação seja assinado pelo tabelião, pelas testemunhas e pelo testador.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8961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Formas Testamentárias – Testamento particular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163C06D-170F-4679-83E8-F269F160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Art. 1.878. Se as testemunhas forem contestes sobre o fato da disposição, ou, ao menos, sobre a sua leitura perante elas, e se reconhecerem as próprias assinaturas, assim como a do testador, o testamento será confirmado. </a:t>
            </a:r>
          </a:p>
          <a:p>
            <a:r>
              <a:rPr lang="pt-BR" sz="2400" dirty="0"/>
              <a:t>Parágrafo único. Se faltarem testemunhas, por morte ou ausência, e se pelo menos uma delas o reconhecer, o testamento poderá ser confirmado, se, a critério do juiz, houver prova suficiente de sua veracidade. </a:t>
            </a:r>
          </a:p>
          <a:p>
            <a:endParaRPr lang="pt-BR" sz="2400" dirty="0"/>
          </a:p>
          <a:p>
            <a:r>
              <a:rPr lang="pt-BR" sz="2400" dirty="0"/>
              <a:t> Art. 1.880. O testamento particular pode ser escrito em língua estrangeira, contanto que as testemunhas a compreendam. </a:t>
            </a:r>
          </a:p>
        </p:txBody>
      </p:sp>
    </p:spTree>
    <p:extLst>
      <p:ext uri="{BB962C8B-B14F-4D97-AF65-F5344CB8AC3E}">
        <p14:creationId xmlns:p14="http://schemas.microsoft.com/office/powerpoint/2010/main" val="7412065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Formas Testamentárias – Testamento particular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163C06D-170F-4679-83E8-F269F160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 Art. 1.876. O testamento particular pode ser escrito de próprio punho ou mediante processo mecânico. 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§ 1 </a:t>
            </a:r>
            <a:r>
              <a:rPr lang="pt-BR" sz="2400" u="sng" baseline="30000" dirty="0"/>
              <a:t>o </a:t>
            </a:r>
            <a:r>
              <a:rPr lang="pt-BR" sz="2400" dirty="0"/>
              <a:t>Se escrito de próprio punho, são requisitos essenciais à sua validade seja lido e assinado por quem o escreveu, na presença de pelo menos </a:t>
            </a:r>
            <a:r>
              <a:rPr lang="pt-BR" sz="2400" b="1" dirty="0"/>
              <a:t>três testemunhas</a:t>
            </a:r>
            <a:r>
              <a:rPr lang="pt-BR" sz="2400" dirty="0"/>
              <a:t>, que o devem subscrever. 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§ 2 </a:t>
            </a:r>
            <a:r>
              <a:rPr lang="pt-BR" sz="2400" u="sng" baseline="30000" dirty="0"/>
              <a:t>o </a:t>
            </a:r>
            <a:r>
              <a:rPr lang="pt-BR" sz="2400" dirty="0"/>
              <a:t>Se elaborado por processo mecânico, não pode conter rasuras ou espaços em branco, devendo ser assinado pelo testador, depois de o ter lido na presença de pelo menos </a:t>
            </a:r>
            <a:r>
              <a:rPr lang="pt-BR" sz="2400" b="1" dirty="0"/>
              <a:t>três testemunhas</a:t>
            </a:r>
            <a:r>
              <a:rPr lang="pt-BR" sz="2400" dirty="0"/>
              <a:t>, que o subscreverão. </a:t>
            </a:r>
          </a:p>
          <a:p>
            <a:pPr lvl="1">
              <a:lnSpc>
                <a:spcPct val="10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22004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Mitigação das formalidades STJ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D7496CF3-5BDD-4AD9-A389-612CB45E2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2612" y="2148681"/>
            <a:ext cx="84867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49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Formas Testamentárias – Testamento particular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in extremis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163C06D-170F-4679-83E8-F269F160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400" dirty="0"/>
              <a:t>Art. 1.879. Em circunstâncias excepcionais declaradas na cédula, o testamento particular de próprio punho e assinado pelo testador, sem testemunhas, poderá ser confirmado, a critério do juiz. </a:t>
            </a:r>
          </a:p>
        </p:txBody>
      </p:sp>
    </p:spTree>
    <p:extLst>
      <p:ext uri="{BB962C8B-B14F-4D97-AF65-F5344CB8AC3E}">
        <p14:creationId xmlns:p14="http://schemas.microsoft.com/office/powerpoint/2010/main" val="21191940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Codicilos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1163C06D-170F-4679-83E8-F269F160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 Art. 1.881. Toda pessoa capaz de testar poderá, mediante escrito particular seu, datado e assinado, fazer disposições especiais sobre o seu enterro, sobre esmolas de pouca monta a certas e determinadas pessoas, ou, indeterminadamente, aos pobres de certo lugar, assim como legar móveis, roupas ou </a:t>
            </a:r>
            <a:r>
              <a:rPr lang="pt-BR" dirty="0" err="1"/>
              <a:t>jóias</a:t>
            </a:r>
            <a:r>
              <a:rPr lang="pt-BR" dirty="0"/>
              <a:t>, de pouco valor, de seu uso pessoal.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1.882. Os atos a que se refere o artigo antecedente, salvo direito de terceiro, valerão como codicilos, deixe ou não testamento o autor.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1.883. Pelo modo estabelecido no </a:t>
            </a:r>
            <a:r>
              <a:rPr lang="pt-BR" dirty="0">
                <a:hlinkClick r:id="rId3"/>
              </a:rPr>
              <a:t>art. 1.881</a:t>
            </a:r>
            <a:r>
              <a:rPr lang="pt-BR" dirty="0"/>
              <a:t>, poder-se-ão </a:t>
            </a:r>
            <a:r>
              <a:rPr lang="pt-BR" b="1" dirty="0"/>
              <a:t>nomear ou substituir testamenteiros.</a:t>
            </a:r>
            <a:r>
              <a:rPr lang="pt-BR" dirty="0"/>
              <a:t>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1.884. Os atos previstos nos artigos antecedentes revogam-se por atos iguais, e consideram-se revogados, se, havendo testamento posterior, de qualquer natureza, este os não confirmar ou modificar.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1.885. Se estiver fechado o codicilo, abrir-se-á do mesmo modo que o testamento cerrado. 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49377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2BF94-A079-4357-9E45-BCAB362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Conteúdo do testamento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67A696-247B-47C7-B82F-A3CEF184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1.857, CC, </a:t>
            </a:r>
          </a:p>
          <a:p>
            <a:r>
              <a:rPr lang="pt-BR" dirty="0"/>
              <a:t>§ 2 </a:t>
            </a:r>
            <a:r>
              <a:rPr lang="pt-BR" u="sng" baseline="30000" dirty="0"/>
              <a:t>o </a:t>
            </a:r>
            <a:r>
              <a:rPr lang="pt-BR" dirty="0"/>
              <a:t>São válidas as disposições testamentárias de caráter não patrimonial, ainda que o testador somente a elas se tenha limitado. </a:t>
            </a:r>
          </a:p>
        </p:txBody>
      </p:sp>
    </p:spTree>
    <p:extLst>
      <p:ext uri="{BB962C8B-B14F-4D97-AF65-F5344CB8AC3E}">
        <p14:creationId xmlns:p14="http://schemas.microsoft.com/office/powerpoint/2010/main" val="14553536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2BF94-A079-4357-9E45-BCAB362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Revogação do Testamento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67A696-247B-47C7-B82F-A3CEF184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Art. 1.969. O testamento pode ser revogado pelo mesmo modo e forma como pode ser feito.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1.970. A revogação do testamento pode ser total ou parcial. </a:t>
            </a:r>
          </a:p>
          <a:p>
            <a:pPr>
              <a:lnSpc>
                <a:spcPct val="120000"/>
              </a:lnSpc>
            </a:pPr>
            <a:r>
              <a:rPr lang="pt-BR" dirty="0"/>
              <a:t>Parágrafo único. Se parcial, ou se o testamento posterior não contiver cláusula revogatória expressa, o anterior subsiste em tudo que não for contrário ao posterior.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1.971. A revogação produzirá seus efeitos, ainda quando o testamento, que a encerra, vier a caducar por exclusão, incapacidade ou renúncia do herdeiro nele nomeado; não valerá, se o testamento revogatório for anulado por omissão ou infração de solenidades essenciais ou por vícios intrínsecos. </a:t>
            </a:r>
          </a:p>
          <a:p>
            <a:pPr>
              <a:lnSpc>
                <a:spcPct val="120000"/>
              </a:lnSpc>
            </a:pPr>
            <a:r>
              <a:rPr lang="pt-BR" dirty="0"/>
              <a:t> Art. 1.972. O testamento cerrado que o testador abrir ou dilacerar, ou for aberto ou dilacerado com seu consentimento, haver-se-á como revogado. </a:t>
            </a:r>
          </a:p>
          <a:p>
            <a:pPr>
              <a:lnSpc>
                <a:spcPct val="12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0623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2BF94-A079-4357-9E45-BCAB362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Rompimento do Testamento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67A696-247B-47C7-B82F-A3CEF184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Art. 1.973. Sobrevindo descendente sucessível ao testador, que não o tinha ou não o conhecia quando testou, rompe-se o testamento em todas as suas disposições, se esse descendente sobreviver ao testador. 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 Art. 1.974. Rompe-se também o testamento feito na ignorância de existirem outros herdeiros necessários. 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 Art. 1.975. Não se rompe o testamento, se o testador dispuser da sua metade, não contemplando os herdeiros necessários de cuja existência saiba, ou quando os exclua dessa parte. </a:t>
            </a:r>
          </a:p>
          <a:p>
            <a:pPr>
              <a:lnSpc>
                <a:spcPct val="10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7811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Cabimento da Sucessão legítima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entaur" panose="02030504050205020304" pitchFamily="18" charset="0"/>
              </a:rPr>
              <a:t>Não há testamento</a:t>
            </a:r>
          </a:p>
          <a:p>
            <a:r>
              <a:rPr lang="pt-BR" dirty="0">
                <a:latin typeface="Centaur" panose="02030504050205020304" pitchFamily="18" charset="0"/>
              </a:rPr>
              <a:t>Há herdeiros necessários</a:t>
            </a:r>
          </a:p>
          <a:p>
            <a:r>
              <a:rPr lang="pt-BR" dirty="0">
                <a:latin typeface="Centaur" panose="02030504050205020304" pitchFamily="18" charset="0"/>
              </a:rPr>
              <a:t>O testamento não dispõe de toda a parte disponível</a:t>
            </a:r>
          </a:p>
          <a:p>
            <a:r>
              <a:rPr lang="pt-BR" dirty="0">
                <a:latin typeface="Centaur" panose="02030504050205020304" pitchFamily="18" charset="0"/>
              </a:rPr>
              <a:t>O testamento é ineficaz (caducidade) ou inválido (nulo)</a:t>
            </a:r>
          </a:p>
          <a:p>
            <a:endParaRPr lang="pt-BR" dirty="0">
              <a:latin typeface="Centaur" panose="02030504050205020304" pitchFamily="18" charset="0"/>
            </a:endParaRPr>
          </a:p>
          <a:p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33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2BF94-A079-4357-9E45-BCAB362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Rompimento do Testamento – STJ </a:t>
            </a:r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71F57A46-992F-4615-9666-379B2B895A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36967"/>
            <a:ext cx="5181600" cy="4128654"/>
          </a:xfrm>
          <a:prstGeom prst="rect">
            <a:avLst/>
          </a:prstGeo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6CBBE45E-DE6E-4FD6-9B34-C399511D1E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54365" y="1825625"/>
            <a:ext cx="36172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21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2BF94-A079-4357-9E45-BCAB362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Redução das disposições testamentárias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67A696-247B-47C7-B82F-A3CEF184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400" dirty="0"/>
              <a:t>Art. 1.967. As disposições que excederem a parte disponível reduzir-se-ão aos limites dela, de conformidade com o disposto nos parágrafos seguintes. 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§ 1 </a:t>
            </a:r>
            <a:r>
              <a:rPr lang="pt-BR" sz="2400" u="sng" baseline="30000" dirty="0"/>
              <a:t>o </a:t>
            </a:r>
            <a:r>
              <a:rPr lang="pt-BR" sz="2400" dirty="0"/>
              <a:t>Em se verificando excederem as disposições testamentárias a porção disponível, serão proporcionalmente reduzidas as quotas do herdeiro ou herdeiros instituídos, até onde baste, e, não bastando, também os legados, na proporção do seu valor. </a:t>
            </a:r>
          </a:p>
          <a:p>
            <a:pPr>
              <a:lnSpc>
                <a:spcPct val="110000"/>
              </a:lnSpc>
            </a:pPr>
            <a:r>
              <a:rPr lang="pt-BR" sz="2400" dirty="0"/>
              <a:t>§ 2 </a:t>
            </a:r>
            <a:r>
              <a:rPr lang="pt-BR" sz="2400" u="sng" baseline="30000" dirty="0"/>
              <a:t>o </a:t>
            </a:r>
            <a:r>
              <a:rPr lang="pt-BR" sz="2400" dirty="0"/>
              <a:t>Se o testador, prevenindo o caso, dispuser que se inteirem, de preferência, certos herdeiros e legatários, a redução far-se-á nos outros quinhões ou legados, observando-se a seu respeito a ordem estabelecida no parágrafo antecedente. </a:t>
            </a:r>
          </a:p>
          <a:p>
            <a:pPr>
              <a:lnSpc>
                <a:spcPct val="11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01446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2BF94-A079-4357-9E45-BCAB362D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Colação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367A696-247B-47C7-B82F-A3CEF184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t-BR"/>
              <a:t> CC, Art</a:t>
            </a:r>
            <a:r>
              <a:rPr lang="pt-BR" dirty="0"/>
              <a:t>. 2.003. A colação tem por fim igualar, na proporção estabelecida neste Código, as legítimas dos descendentes e do cônjuge sobrevivente, obrigando também os donatários que, ao tempo do falecimento do doador, já não possuírem os bens doados. 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Art. 639, CPC</a:t>
            </a:r>
          </a:p>
          <a:p>
            <a:pPr>
              <a:lnSpc>
                <a:spcPct val="110000"/>
              </a:lnSpc>
            </a:pPr>
            <a:r>
              <a:rPr lang="pt-BR" dirty="0"/>
              <a:t>Parágrafo único. Os bens a serem conferidos na partilha, assim como as acessões e as benfeitorias que o donatário fez, calcular-se-ão pelo valor que tiverem ao tempo da abertura da sucessão.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712128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7AD1DF-B1C3-4E25-BB75-E775B754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838200"/>
            <a:ext cx="87820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18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0F0DE7-B056-4A2F-AE21-B873C152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590675"/>
            <a:ext cx="8753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49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0F0DE7-B056-4A2F-AE21-B873C152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590675"/>
            <a:ext cx="8753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02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0F0DE7-B056-4A2F-AE21-B873C152C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590675"/>
            <a:ext cx="8753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98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EC0841-6DCA-48DE-9ABB-631301A6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55" y="493753"/>
            <a:ext cx="9315450" cy="43338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38E411-6AE9-4B09-B59A-FFD7F31EB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" y="4963597"/>
            <a:ext cx="8353425" cy="466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2BD2EFA-F6C8-472B-B7CC-F4DF4CC1D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479"/>
            <a:ext cx="12192000" cy="4477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4EA2C7-8FD8-4BC1-890E-8A3690D96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90" y="5897522"/>
            <a:ext cx="8953500" cy="4667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0035935-0D2C-4548-8889-FAD9C4B50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6423043"/>
            <a:ext cx="12192000" cy="3761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550DAC9-2261-48BD-AF3B-114A095A1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5087123"/>
            <a:ext cx="9909607" cy="164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10859794" y="-46989"/>
            <a:ext cx="1332205" cy="8102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CE07BC-2113-411D-A2B0-AFBC58AEC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10" y="493753"/>
            <a:ext cx="86487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8088-05C9-4200-B2DC-2F26BC1B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entaur" panose="02030504050205020304" pitchFamily="18" charset="0"/>
              </a:rPr>
              <a:t>Fundamentos do direito sucessório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792BE7-661D-49A1-8E32-6D8E479A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Centaur" panose="02030504050205020304" pitchFamily="18" charset="0"/>
              </a:rPr>
              <a:t>Tradicionais – Propriedade Privada e Família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Art. 5º, XXX - é garantido o direito de herança; 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Art. 5º, XXII - é garantido o direito de propriedade;</a:t>
            </a:r>
          </a:p>
          <a:p>
            <a:endParaRPr lang="pt-BR" dirty="0">
              <a:latin typeface="Centaur" panose="02030504050205020304" pitchFamily="18" charset="0"/>
            </a:endParaRPr>
          </a:p>
          <a:p>
            <a:r>
              <a:rPr lang="pt-BR" dirty="0">
                <a:latin typeface="Centaur" panose="02030504050205020304" pitchFamily="18" charset="0"/>
              </a:rPr>
              <a:t>Direito Civil Constitucional</a:t>
            </a:r>
          </a:p>
          <a:p>
            <a:pPr lvl="1"/>
            <a:r>
              <a:rPr lang="pt-BR" dirty="0">
                <a:latin typeface="Centaur" panose="02030504050205020304" pitchFamily="18" charset="0"/>
              </a:rPr>
              <a:t> Solidariedade familiar - art. 3º Constituem objetivos fundamentais da República Federativa do Brasil: I - construir uma sociedade livre, justa e solidária; </a:t>
            </a:r>
          </a:p>
          <a:p>
            <a:pPr lvl="1"/>
            <a:endParaRPr lang="pt-BR" dirty="0">
              <a:latin typeface="Centaur" panose="02030504050205020304" pitchFamily="18" charset="0"/>
            </a:endParaRPr>
          </a:p>
          <a:p>
            <a:r>
              <a:rPr lang="pt-BR" dirty="0">
                <a:latin typeface="Centaur" panose="02030504050205020304" pitchFamily="18" charset="0"/>
              </a:rPr>
              <a:t>Transformações nas relações familiares </a:t>
            </a:r>
            <a:r>
              <a:rPr lang="pt-BR" dirty="0">
                <a:latin typeface="Centaur" panose="02030504050205020304" pitchFamily="18" charset="0"/>
                <a:sym typeface="Wingdings" panose="05000000000000000000" pitchFamily="2" charset="2"/>
              </a:rPr>
              <a:t></a:t>
            </a:r>
            <a:endParaRPr lang="pt-BR" dirty="0">
              <a:latin typeface="Centaur" panose="020305040502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30A517-018C-4EA7-BD2C-A42AFC96C4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886741" y="198121"/>
            <a:ext cx="2305259" cy="140207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E5A6CF-05E4-4D04-A2C4-927A6464C359}"/>
              </a:ext>
            </a:extLst>
          </p:cNvPr>
          <p:cNvSpPr/>
          <p:nvPr/>
        </p:nvSpPr>
        <p:spPr>
          <a:xfrm>
            <a:off x="0" y="6289040"/>
            <a:ext cx="12192000" cy="5689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314DC7F-0133-4A94-B28E-CA3E66C9220D}"/>
              </a:ext>
            </a:extLst>
          </p:cNvPr>
          <p:cNvSpPr/>
          <p:nvPr/>
        </p:nvSpPr>
        <p:spPr>
          <a:xfrm>
            <a:off x="246190" y="124421"/>
            <a:ext cx="2070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aur" panose="02030504050205020304" pitchFamily="18" charset="0"/>
              </a:rPr>
              <a:t>Direito das Sucessões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63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7838</Words>
  <Application>Microsoft Office PowerPoint</Application>
  <PresentationFormat>Widescreen</PresentationFormat>
  <Paragraphs>592</Paragraphs>
  <Slides>88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6" baseType="lpstr">
      <vt:lpstr>Arial</vt:lpstr>
      <vt:lpstr>Calibri</vt:lpstr>
      <vt:lpstr>Calibri Light</vt:lpstr>
      <vt:lpstr>Cambria</vt:lpstr>
      <vt:lpstr>Cambria Math</vt:lpstr>
      <vt:lpstr>Centaur</vt:lpstr>
      <vt:lpstr>Georgia Pro</vt:lpstr>
      <vt:lpstr>Tema do Office</vt:lpstr>
      <vt:lpstr>Direito das Sucessões</vt:lpstr>
      <vt:lpstr>Estrutura do Código Civil </vt:lpstr>
      <vt:lpstr>Direito Sucessório</vt:lpstr>
      <vt:lpstr>Conteúdo do Direito Sucessório</vt:lpstr>
      <vt:lpstr>Princípio da unidade da sucessão</vt:lpstr>
      <vt:lpstr>Princípios da unidade da sucessão</vt:lpstr>
      <vt:lpstr>Princípio da intangibilidade da legítima</vt:lpstr>
      <vt:lpstr>Cabimento da Sucessão legítima </vt:lpstr>
      <vt:lpstr>Fundamentos do direito sucessório</vt:lpstr>
      <vt:lpstr>Efeitos da constitucionalização nos fundamentos do direito sucessório</vt:lpstr>
      <vt:lpstr>Efeitos da constitucionalização nos fundamentos do direito sucessório </vt:lpstr>
      <vt:lpstr>Momento da transmissão da herança</vt:lpstr>
      <vt:lpstr>Morte presumida com ausência</vt:lpstr>
      <vt:lpstr>Morte Presumida sem ausência </vt:lpstr>
      <vt:lpstr>Justificação de óbito</vt:lpstr>
      <vt:lpstr>Morte: probabilidade x certeza</vt:lpstr>
      <vt:lpstr>Competência</vt:lpstr>
      <vt:lpstr>Apresentação do PowerPoint</vt:lpstr>
      <vt:lpstr>Princípio da saisine</vt:lpstr>
      <vt:lpstr>Lugar e lei aplicável</vt:lpstr>
      <vt:lpstr>Princípio da unidade da sucessão</vt:lpstr>
      <vt:lpstr>Princípio da intangibilidade da legítima</vt:lpstr>
      <vt:lpstr>Herdeiros necessários</vt:lpstr>
      <vt:lpstr>Cláusulas restritivas</vt:lpstr>
      <vt:lpstr>Indignidade e Deserdação</vt:lpstr>
      <vt:lpstr>Indignidade</vt:lpstr>
      <vt:lpstr>Indignidade</vt:lpstr>
      <vt:lpstr>Efeitos da indignidade</vt:lpstr>
      <vt:lpstr>Reabilitação do indigno</vt:lpstr>
      <vt:lpstr>Deserdação</vt:lpstr>
      <vt:lpstr>Indignidade x Deserdação</vt:lpstr>
      <vt:lpstr>Pressupostos para a compreensão do direito sucessório</vt:lpstr>
      <vt:lpstr>Parentesco</vt:lpstr>
      <vt:lpstr>Parentesco</vt:lpstr>
      <vt:lpstr>Parentesco por afinidade </vt:lpstr>
      <vt:lpstr>Herança e sua administração</vt:lpstr>
      <vt:lpstr>Cessão de direitos hereditários </vt:lpstr>
      <vt:lpstr>Aceitação e renúncia da herança </vt:lpstr>
      <vt:lpstr>Aceitação da herança </vt:lpstr>
      <vt:lpstr>Renúncia </vt:lpstr>
      <vt:lpstr>Integralidade e irrevogabilidade</vt:lpstr>
      <vt:lpstr>Aspectos importantes sobre a renúncia</vt:lpstr>
      <vt:lpstr>Sucessão Legítima </vt:lpstr>
      <vt:lpstr>Direito de Representação</vt:lpstr>
      <vt:lpstr>Direito de Representação - Descendentes</vt:lpstr>
      <vt:lpstr>Direito de Representação - Efeitos</vt:lpstr>
      <vt:lpstr>Direito de Representação - Colaterais</vt:lpstr>
      <vt:lpstr>Direito de Representação – Diversidade de Graus</vt:lpstr>
      <vt:lpstr>Direito de Representação - Atenção</vt:lpstr>
      <vt:lpstr>Ordem de Vocação Hereditária</vt:lpstr>
      <vt:lpstr>Inconstitucionalidade do art. 1.790, CC</vt:lpstr>
      <vt:lpstr>Sucessão do Cônjuge e do Companheiro</vt:lpstr>
      <vt:lpstr>Direito Real de Habitação Companheira</vt:lpstr>
      <vt:lpstr>Direito Real de Habitação  Flexibilização pelo STJ</vt:lpstr>
      <vt:lpstr>Reserva da quarta parte ao companheiro</vt:lpstr>
      <vt:lpstr>Reserva de ¼ Sucessão híbrida</vt:lpstr>
      <vt:lpstr>Sucessão quanto aos bens particulares </vt:lpstr>
      <vt:lpstr>Concorrência Sucessória com Ascendentes</vt:lpstr>
      <vt:lpstr>Sucessão do Colateral </vt:lpstr>
      <vt:lpstr>Herança Jacente e Vacância</vt:lpstr>
      <vt:lpstr>Apresentação do PowerPoint</vt:lpstr>
      <vt:lpstr>Herança Jacente</vt:lpstr>
      <vt:lpstr>Herança Vacante </vt:lpstr>
      <vt:lpstr>Inaplicabilidade da saisine ao Poder Público</vt:lpstr>
      <vt:lpstr>Sucessão do Colateral </vt:lpstr>
      <vt:lpstr>Sucessão Testamentária</vt:lpstr>
      <vt:lpstr>Capacidade testamentária</vt:lpstr>
      <vt:lpstr>Formas Testamentárias</vt:lpstr>
      <vt:lpstr>Formas Testamentárias</vt:lpstr>
      <vt:lpstr>Testamento Público</vt:lpstr>
      <vt:lpstr>Testamento Cerrado </vt:lpstr>
      <vt:lpstr>Formas Testamentárias – Testamento particular</vt:lpstr>
      <vt:lpstr>Formas Testamentárias – Testamento particular</vt:lpstr>
      <vt:lpstr>Mitigação das formalidades STJ </vt:lpstr>
      <vt:lpstr>Formas Testamentárias – Testamento particular in extremis</vt:lpstr>
      <vt:lpstr>Codicilos </vt:lpstr>
      <vt:lpstr>Conteúdo do testamento</vt:lpstr>
      <vt:lpstr>Revogação do Testamento</vt:lpstr>
      <vt:lpstr>Rompimento do Testamento </vt:lpstr>
      <vt:lpstr>Rompimento do Testamento – STJ </vt:lpstr>
      <vt:lpstr>Redução das disposições testamentárias</vt:lpstr>
      <vt:lpstr>Colação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Maici Barboza dos Santos Colombo</dc:creator>
  <cp:lastModifiedBy>Maici Barboza dos Santos Colombo</cp:lastModifiedBy>
  <cp:revision>35</cp:revision>
  <dcterms:created xsi:type="dcterms:W3CDTF">2020-06-04T19:36:10Z</dcterms:created>
  <dcterms:modified xsi:type="dcterms:W3CDTF">2020-08-07T18:37:38Z</dcterms:modified>
</cp:coreProperties>
</file>