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2">
  <p:sldMasterIdLst>
    <p:sldMasterId id="2147483804" r:id="rId4"/>
  </p:sldMasterIdLst>
  <p:notesMasterIdLst>
    <p:notesMasterId r:id="rId38"/>
  </p:notesMasterIdLst>
  <p:handoutMasterIdLst>
    <p:handoutMasterId r:id="rId39"/>
  </p:handoutMasterIdLst>
  <p:sldIdLst>
    <p:sldId id="267" r:id="rId5"/>
    <p:sldId id="278" r:id="rId6"/>
    <p:sldId id="367" r:id="rId7"/>
    <p:sldId id="288" r:id="rId8"/>
    <p:sldId id="382" r:id="rId9"/>
    <p:sldId id="368" r:id="rId10"/>
    <p:sldId id="369" r:id="rId11"/>
    <p:sldId id="370" r:id="rId12"/>
    <p:sldId id="371" r:id="rId13"/>
    <p:sldId id="372" r:id="rId14"/>
    <p:sldId id="381" r:id="rId15"/>
    <p:sldId id="373" r:id="rId16"/>
    <p:sldId id="374" r:id="rId17"/>
    <p:sldId id="375" r:id="rId18"/>
    <p:sldId id="376" r:id="rId19"/>
    <p:sldId id="377" r:id="rId20"/>
    <p:sldId id="378" r:id="rId21"/>
    <p:sldId id="379" r:id="rId22"/>
    <p:sldId id="380" r:id="rId23"/>
    <p:sldId id="287" r:id="rId24"/>
    <p:sldId id="383" r:id="rId25"/>
    <p:sldId id="384" r:id="rId26"/>
    <p:sldId id="385" r:id="rId27"/>
    <p:sldId id="386" r:id="rId28"/>
    <p:sldId id="387" r:id="rId29"/>
    <p:sldId id="389" r:id="rId30"/>
    <p:sldId id="390" r:id="rId31"/>
    <p:sldId id="391" r:id="rId32"/>
    <p:sldId id="388" r:id="rId33"/>
    <p:sldId id="392" r:id="rId34"/>
    <p:sldId id="393" r:id="rId35"/>
    <p:sldId id="395" r:id="rId36"/>
    <p:sldId id="394" r:id="rId37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599" autoAdjust="0"/>
  </p:normalViewPr>
  <p:slideViewPr>
    <p:cSldViewPr>
      <p:cViewPr varScale="1">
        <p:scale>
          <a:sx n="72" d="100"/>
          <a:sy n="72" d="100"/>
        </p:scale>
        <p:origin x="618" y="66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01114579-D02A-4B51-B5DF-8EC449F77AC7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812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Clique para editar o texto Mestre</a:t>
            </a:r>
          </a:p>
          <a:p>
            <a:pPr lvl="1" rtl="0"/>
            <a:r>
              <a:t>Segundo nível</a:t>
            </a:r>
          </a:p>
          <a:p>
            <a:pPr lvl="2" rtl="0"/>
            <a:r>
              <a:t>Terceiro nível</a:t>
            </a:r>
          </a:p>
          <a:p>
            <a:pPr lvl="3" rtl="0"/>
            <a:r>
              <a:t>Quarto nível</a:t>
            </a:r>
          </a:p>
          <a:p>
            <a:pPr lvl="4" rtl="0"/>
            <a:r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C6074690-7256-4BB9-AC0F-97AEAE8CDEC2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42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5749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9343" y="4243845"/>
            <a:ext cx="3076307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5750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09342" y="2590078"/>
            <a:ext cx="307630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145" y="2733709"/>
            <a:ext cx="8142013" cy="1373070"/>
          </a:xfrm>
        </p:spPr>
        <p:txBody>
          <a:bodyPr anchor="b">
            <a:noAutofit/>
          </a:bodyPr>
          <a:lstStyle>
            <a:lvl1pPr algn="r">
              <a:defRPr sz="53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145" y="4394040"/>
            <a:ext cx="8142013" cy="1117687"/>
          </a:xfrm>
        </p:spPr>
        <p:txBody>
          <a:bodyPr>
            <a:normAutofit/>
          </a:bodyPr>
          <a:lstStyle>
            <a:lvl1pPr marL="0" indent="0" algn="r">
              <a:buNone/>
              <a:defRPr sz="19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2936" y="2750337"/>
            <a:ext cx="1171583" cy="1356442"/>
          </a:xfrm>
        </p:spPr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28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5094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5929622"/>
            <a:ext cx="1602580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3071" y="4567988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146" y="4711617"/>
            <a:ext cx="9611355" cy="453051"/>
          </a:xfrm>
        </p:spPr>
        <p:txBody>
          <a:bodyPr anchor="b">
            <a:normAutofit/>
          </a:bodyPr>
          <a:lstStyle>
            <a:lvl1pPr>
              <a:defRPr sz="23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146" y="609598"/>
            <a:ext cx="9611355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142" y="5169584"/>
            <a:ext cx="9611358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6662" y="4711310"/>
            <a:ext cx="1153850" cy="1090789"/>
          </a:xfrm>
        </p:spPr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9700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5094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5929622"/>
            <a:ext cx="1602580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3071" y="4567988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145" y="609597"/>
            <a:ext cx="9611354" cy="3592750"/>
          </a:xfrm>
        </p:spPr>
        <p:txBody>
          <a:bodyPr anchor="ctr"/>
          <a:lstStyle>
            <a:lvl1pPr>
              <a:defRPr sz="31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146" y="4711616"/>
            <a:ext cx="9611355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6662" y="4711616"/>
            <a:ext cx="1153850" cy="1090789"/>
          </a:xfrm>
        </p:spPr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9470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5094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5929622"/>
            <a:ext cx="1602580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3071" y="4567988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563" y="609599"/>
            <a:ext cx="8716606" cy="3036061"/>
          </a:xfrm>
        </p:spPr>
        <p:txBody>
          <a:bodyPr anchor="ctr"/>
          <a:lstStyle>
            <a:lvl1pPr>
              <a:defRPr sz="31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1923" y="3653379"/>
            <a:ext cx="8154455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146" y="4711616"/>
            <a:ext cx="9611355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6662" y="4709926"/>
            <a:ext cx="1153850" cy="1090789"/>
          </a:xfrm>
        </p:spPr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  <p:sp>
        <p:nvSpPr>
          <p:cNvPr id="16" name="TextBox 15"/>
          <p:cNvSpPr txBox="1"/>
          <p:nvPr/>
        </p:nvSpPr>
        <p:spPr>
          <a:xfrm>
            <a:off x="583420" y="74811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19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0293" y="3033524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19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3951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5094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5929622"/>
            <a:ext cx="1602580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3071" y="4567988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142" y="4711616"/>
            <a:ext cx="9611358" cy="588535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143" y="5300150"/>
            <a:ext cx="9611358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6662" y="4709926"/>
            <a:ext cx="1153850" cy="1090789"/>
          </a:xfrm>
        </p:spPr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32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5094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1971234"/>
            <a:ext cx="1602580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3071" y="609600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047" y="753228"/>
            <a:ext cx="9622454" cy="108093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774" y="2336873"/>
            <a:ext cx="3069235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145" y="3022674"/>
            <a:ext cx="3048908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4995" y="2336873"/>
            <a:ext cx="3062442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4443" y="3022674"/>
            <a:ext cx="306244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2275" y="2336873"/>
            <a:ext cx="3069226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2275" y="3022674"/>
            <a:ext cx="3069226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076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5094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1971234"/>
            <a:ext cx="1602580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3071" y="609600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145" y="753228"/>
            <a:ext cx="9611356" cy="108093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141" y="4297503"/>
            <a:ext cx="3048911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141" y="2336873"/>
            <a:ext cx="3048911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141" y="4873765"/>
            <a:ext cx="3048911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4444" y="4297503"/>
            <a:ext cx="3062442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4443" y="2336873"/>
            <a:ext cx="306244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3090" y="4873764"/>
            <a:ext cx="3066498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8796" y="4297503"/>
            <a:ext cx="3062707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28795" y="2336873"/>
            <a:ext cx="306270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28671" y="4873762"/>
            <a:ext cx="306676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1238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5094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1971234"/>
            <a:ext cx="1602580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3071" y="609600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40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3428" y="1869573"/>
            <a:ext cx="5106988" cy="136784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5424" y="5372581"/>
            <a:ext cx="1602997" cy="13678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6593" y="609597"/>
            <a:ext cx="1073522" cy="435376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145" y="609598"/>
            <a:ext cx="8867694" cy="5326589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5353" y="5936188"/>
            <a:ext cx="2742486" cy="365125"/>
          </a:xfrm>
        </p:spPr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145" y="5936189"/>
            <a:ext cx="6125209" cy="365125"/>
          </a:xfrm>
        </p:spPr>
        <p:txBody>
          <a:bodyPr/>
          <a:lstStyle/>
          <a:p>
            <a:pPr rt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4921" y="5398634"/>
            <a:ext cx="1153850" cy="1090789"/>
          </a:xfrm>
        </p:spPr>
        <p:txBody>
          <a:bodyPr anchor="t"/>
          <a:lstStyle>
            <a:lvl1pPr algn="ctr">
              <a:defRPr/>
            </a:lvl1pPr>
          </a:lstStyle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91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5094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1971234"/>
            <a:ext cx="1602580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3071" y="609600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3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3110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5094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68" y="4087901"/>
            <a:ext cx="1602580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3069" y="2726267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145" y="2869895"/>
            <a:ext cx="9611356" cy="1090788"/>
          </a:xfrm>
        </p:spPr>
        <p:txBody>
          <a:bodyPr anchor="ctr">
            <a:normAutofit/>
          </a:bodyPr>
          <a:lstStyle>
            <a:lvl1pPr algn="r">
              <a:defRPr sz="35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145" y="4232172"/>
            <a:ext cx="9611356" cy="1704017"/>
          </a:xfrm>
        </p:spPr>
        <p:txBody>
          <a:bodyPr>
            <a:normAutofit/>
          </a:bodyPr>
          <a:lstStyle>
            <a:lvl1pPr marL="0" indent="0" algn="r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6662" y="2869896"/>
            <a:ext cx="1153850" cy="1090789"/>
          </a:xfrm>
        </p:spPr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76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5094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1971234"/>
            <a:ext cx="1602580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3071" y="609600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143" y="2336873"/>
            <a:ext cx="4697134" cy="359931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2666" y="2336873"/>
            <a:ext cx="4698834" cy="359931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3834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5094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1971234"/>
            <a:ext cx="1602580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3071" y="609600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143" y="753230"/>
            <a:ext cx="9611359" cy="108093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115" y="2336874"/>
            <a:ext cx="4471162" cy="69313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146" y="3030009"/>
            <a:ext cx="4697131" cy="290617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18638" y="2336873"/>
            <a:ext cx="4472863" cy="692076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2667" y="3030009"/>
            <a:ext cx="4698835" cy="290617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972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5094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1971234"/>
            <a:ext cx="1602580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3071" y="609600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118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1971234"/>
            <a:ext cx="1602580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3071" y="609600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18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5094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1971234"/>
            <a:ext cx="1602580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3071" y="609600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145" y="753227"/>
            <a:ext cx="9611355" cy="1080940"/>
          </a:xfrm>
        </p:spPr>
        <p:txBody>
          <a:bodyPr anchor="ctr">
            <a:normAutofit/>
          </a:bodyPr>
          <a:lstStyle>
            <a:lvl1pPr>
              <a:defRPr sz="35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4626" y="2336874"/>
            <a:ext cx="5606875" cy="359931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145" y="2336873"/>
            <a:ext cx="3789091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63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5094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070" y="1971234"/>
            <a:ext cx="1602580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5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3071" y="609600"/>
            <a:ext cx="1602580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147" y="753228"/>
            <a:ext cx="9611353" cy="1080938"/>
          </a:xfrm>
        </p:spPr>
        <p:txBody>
          <a:bodyPr anchor="ctr">
            <a:normAutofit/>
          </a:bodyPr>
          <a:lstStyle>
            <a:lvl1pPr>
              <a:defRPr sz="35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7066" y="2336874"/>
            <a:ext cx="5424436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146" y="2336874"/>
            <a:ext cx="387524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64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145" y="753228"/>
            <a:ext cx="9611357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145" y="2336873"/>
            <a:ext cx="9611357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9014" y="5936188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/>
              <a:t>01/08/2016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144" y="5936189"/>
            <a:ext cx="68688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6662" y="753228"/>
            <a:ext cx="1153850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8876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35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_Ato2019-2022/2021/Lei/L14155.htm#art1" TargetMode="External"/><Relationship Id="rId2" Type="http://schemas.openxmlformats.org/officeDocument/2006/relationships/hyperlink" Target="http://www.planalto.gov.br/ccivil_03/_Ato2015-2018/2018/Lei/L13654.htm#art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_Ato2015-2018/2016/Lei/L13330.htm#art2" TargetMode="External"/><Relationship Id="rId2" Type="http://schemas.openxmlformats.org/officeDocument/2006/relationships/hyperlink" Target="http://www.planalto.gov.br/ccivil_03/LEIS/L9426.htm#art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lanalto.gov.br/ccivil_03/decreto-lei/del2848.htm#art157%C2%A72A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jurisprudencia.stf.jus.br/pages/search/seq-sumula610/false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t-BR" dirty="0"/>
              <a:t>DIREITO PENAL: CRIMES CONTRA O PATRIMÔNIO I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77500" lnSpcReduction="20000"/>
          </a:bodyPr>
          <a:lstStyle/>
          <a:p>
            <a:pPr rtl="0"/>
            <a:r>
              <a:rPr lang="pt-BR" sz="2800" b="1" cap="all" dirty="0"/>
              <a:t>PROFESSOR: Bruno Bortolucci Baghim</a:t>
            </a:r>
          </a:p>
          <a:p>
            <a:pPr rtl="0"/>
            <a:r>
              <a:rPr lang="pt-BR" sz="2800" b="1" cap="all" dirty="0"/>
              <a:t>INSTAGRAM: @PROF.BRUNOBAGHIM</a:t>
            </a:r>
          </a:p>
          <a:p>
            <a:pPr rtl="0"/>
            <a:r>
              <a:rPr lang="pt-BR" sz="2800" b="1" cap="al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7543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>
                <a:effectLst/>
                <a:latin typeface="+mj-lt"/>
              </a:rPr>
              <a:t>FURTO QUALIFICADO</a:t>
            </a:r>
          </a:p>
          <a:p>
            <a:pPr marL="0" indent="0" algn="just">
              <a:buNone/>
            </a:pPr>
            <a:r>
              <a:rPr lang="pt-BR" b="0" i="0" dirty="0">
                <a:effectLst/>
                <a:latin typeface="+mj-lt"/>
              </a:rPr>
              <a:t>CP 155, § 4º - A pena é de reclusão de dois a oito anos, e multa, se o crime é cometido:</a:t>
            </a:r>
          </a:p>
          <a:p>
            <a:pPr marL="0" indent="0" algn="just">
              <a:buNone/>
            </a:pPr>
            <a:r>
              <a:rPr lang="pt-BR" b="0" i="0" dirty="0">
                <a:effectLst/>
                <a:latin typeface="+mj-lt"/>
              </a:rPr>
              <a:t>I - com destruição ou rompimento de obstáculo à subtração da coisa;</a:t>
            </a:r>
          </a:p>
          <a:p>
            <a:pPr marL="0" indent="0" algn="just">
              <a:buNone/>
            </a:pPr>
            <a:r>
              <a:rPr lang="pt-BR" b="0" i="0" dirty="0">
                <a:effectLst/>
                <a:latin typeface="+mj-lt"/>
              </a:rPr>
              <a:t>II - com abuso de confiança, ou mediante fraude, escalada ou destreza;</a:t>
            </a:r>
          </a:p>
          <a:p>
            <a:pPr marL="0" indent="0" algn="just">
              <a:buNone/>
            </a:pPr>
            <a:r>
              <a:rPr lang="pt-BR" b="0" i="0" dirty="0">
                <a:effectLst/>
                <a:latin typeface="+mj-lt"/>
              </a:rPr>
              <a:t>III - com emprego de chave falsa;</a:t>
            </a:r>
          </a:p>
          <a:p>
            <a:pPr marL="0" indent="0" algn="just">
              <a:buNone/>
            </a:pPr>
            <a:r>
              <a:rPr lang="pt-BR" b="0" i="0" dirty="0">
                <a:effectLst/>
                <a:latin typeface="+mj-lt"/>
              </a:rPr>
              <a:t>IV - mediante concurso de duas ou mais pessoas.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104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>
                <a:effectLst/>
                <a:latin typeface="+mj-lt"/>
              </a:rPr>
              <a:t>FURTO QUALIFICADO</a:t>
            </a:r>
          </a:p>
          <a:p>
            <a:pPr marL="0" indent="0" algn="just">
              <a:buNone/>
            </a:pPr>
            <a:endParaRPr lang="pt-BR" b="0" i="0" dirty="0">
              <a:effectLst/>
              <a:latin typeface="+mj-lt"/>
            </a:endParaRPr>
          </a:p>
          <a:p>
            <a:pPr marL="0" indent="0" algn="just">
              <a:buNone/>
            </a:pPr>
            <a:r>
              <a:rPr lang="pt-BR" b="0" i="0" dirty="0">
                <a:effectLst/>
                <a:latin typeface="+mj-lt"/>
              </a:rPr>
              <a:t>IMPORTÂNCIA DA PROVA PERICIAL PARA INCIDÊNCIA DE ALGUMAS DAS QUALIFICADORAS.</a:t>
            </a:r>
          </a:p>
          <a:p>
            <a:pPr marL="0" indent="0">
              <a:buNone/>
            </a:pPr>
            <a:endParaRPr lang="pt-BR" dirty="0">
              <a:latin typeface="+mj-lt"/>
            </a:endParaRPr>
          </a:p>
          <a:p>
            <a:pPr marL="0" indent="0">
              <a:buNone/>
            </a:pPr>
            <a:r>
              <a:rPr lang="pt-BR" dirty="0">
                <a:effectLst/>
                <a:latin typeface="+mj-lt"/>
              </a:rPr>
              <a:t>CPP 158 – </a:t>
            </a:r>
            <a:r>
              <a:rPr lang="pt-BR" b="0" i="0" dirty="0">
                <a:effectLst/>
                <a:latin typeface="+mj-lt"/>
              </a:rPr>
              <a:t>Quando a infração deixar vestígios, será indispensável o exame de corpo de delito, direto ou indireto, não podendo supri-lo a confissão do acusado.</a:t>
            </a:r>
            <a:endParaRPr lang="pt-BR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355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9611357" cy="397244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sz="2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§ 4º-A A pena é de reclusão de 4 (quatro) a 10 (dez) anos e multa, se houver emprego de explosivo ou de artefato análogo que cause perigo comum.                 </a:t>
            </a:r>
            <a:r>
              <a:rPr lang="pt-BR" sz="2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13.654, de 2018)</a:t>
            </a:r>
            <a:r>
              <a:rPr lang="pt-BR" sz="2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400" b="1" i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(*hediondo)</a:t>
            </a:r>
          </a:p>
          <a:p>
            <a:pPr marL="0" indent="0" algn="just">
              <a:buNone/>
            </a:pPr>
            <a:r>
              <a:rPr lang="pt-BR" sz="2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§ 4º-B. A pena é de reclusão, de 4 (quatro) a 8 (oito) anos, e multa, se o furto mediante fraude é cometido por meio de dispositivo eletrônico ou informático, conectado ou não à rede de computadores, com ou sem a violação de mecanismo de segurança ou a utilização de programa malicioso, ou por qualquer outro meio fraudulento análogo.      </a:t>
            </a:r>
            <a:r>
              <a:rPr lang="pt-BR" sz="2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14.155, de 2021)</a:t>
            </a:r>
            <a:endParaRPr lang="pt-BR" sz="2200" b="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r>
              <a:rPr lang="pt-BR" sz="2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§ </a:t>
            </a:r>
            <a:r>
              <a:rPr lang="pt-BR" sz="2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4º-C. A pena prevista no § 4º-B </a:t>
            </a:r>
            <a:r>
              <a:rPr lang="pt-BR" sz="2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deste artigo, considerada a relevância do resultado gravoso:      </a:t>
            </a:r>
            <a:r>
              <a:rPr lang="pt-BR" sz="2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14.155, de 2021)</a:t>
            </a:r>
            <a:endParaRPr lang="pt-BR" sz="2200" b="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r>
              <a:rPr lang="pt-BR" sz="2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– aumenta-se de 1/3 (um terço) a 2/3 (dois terços), se o crime é praticado mediante a utilização de servidor mantido fora do território nacional;      </a:t>
            </a:r>
            <a:r>
              <a:rPr lang="pt-BR" sz="2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14.155, de 2021)</a:t>
            </a:r>
            <a:endParaRPr lang="pt-BR" sz="2200" b="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r>
              <a:rPr lang="pt-BR" sz="2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 – aumenta-se de 1/3 (um terço) ao dobro, se o crime é praticado contra idoso ou vulnerável.   </a:t>
            </a:r>
            <a:r>
              <a:rPr lang="pt-BR" sz="22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14.155, de 2021)</a:t>
            </a:r>
            <a:endParaRPr lang="pt-BR" sz="2200" b="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084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9611357" cy="39724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§ 5º - A pena é de reclusão de três a oito anos, se a subtração for </a:t>
            </a:r>
            <a:r>
              <a:rPr lang="pt-BR" sz="20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 veículo automotor</a:t>
            </a: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que venha a ser transportado para outro Estado ou para o exterior.           </a:t>
            </a: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9.426, de 1996)</a:t>
            </a:r>
            <a:endParaRPr lang="pt-BR" sz="2000" b="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endParaRPr lang="pt-BR" sz="2000" b="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(*ABIGEATO) </a:t>
            </a: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§ 6</a:t>
            </a:r>
            <a:r>
              <a:rPr lang="pt-BR" sz="2000" b="0" i="0" u="sng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</a:t>
            </a: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  A pena é de reclusão de 2 (dois) a 5 (cinco) anos se a subtração for de </a:t>
            </a:r>
            <a:r>
              <a:rPr lang="pt-BR" sz="20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semovente domesticável de produção, </a:t>
            </a: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ainda que abatido ou dividido em partes no local da subtração.         </a:t>
            </a: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(Incluído pela Lei nº 13.330, de 2016)</a:t>
            </a: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endParaRPr lang="pt-BR" sz="2000" b="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§ 7º  A pena é de reclusão de 4 (quatro) a 10 (dez) anos e multa, se a subtração for de substâncias explosivas ou de acessórios que, conjunta ou isoladamente, possibilitem sua fabricação, montagem ou emprego.              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478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9611357" cy="397244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0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Furto de coisa comum</a:t>
            </a: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Art. 156 - Subtrair o condômino, </a:t>
            </a:r>
            <a:r>
              <a:rPr lang="pt-BR" sz="2000" b="0" i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co-herdeiro</a:t>
            </a: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ou sócio, para si ou para outrem, a quem legitimamente a detém, a coisa comum:</a:t>
            </a:r>
          </a:p>
          <a:p>
            <a:pPr marL="0" indent="0" algn="just">
              <a:buNone/>
            </a:pP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Pena - detenção, de seis meses a dois anos, ou multa.</a:t>
            </a:r>
          </a:p>
          <a:p>
            <a:pPr marL="0" indent="0" algn="just">
              <a:buNone/>
            </a:pP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§ 1º - Somente se procede mediante representação.</a:t>
            </a:r>
          </a:p>
          <a:p>
            <a:pPr marL="0" indent="0" algn="just">
              <a:buNone/>
            </a:pP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§ 2º - Não é punível a subtração de coisa comum fungível, cujo valor não excede a quota a que tem direito o agente.</a:t>
            </a:r>
          </a:p>
          <a:p>
            <a:pPr marL="0" indent="0" algn="just">
              <a:buNone/>
            </a:pP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         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027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9611357" cy="39724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TESES DEFENSIVAS:</a:t>
            </a:r>
          </a:p>
          <a:p>
            <a:pPr marL="0" indent="0" algn="just">
              <a:buNone/>
            </a:pP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buFontTx/>
              <a:buChar char="-"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Prática de atos meramente preparatórios;</a:t>
            </a:r>
          </a:p>
          <a:p>
            <a:pPr algn="just">
              <a:buFontTx/>
              <a:buChar char="-"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Desistência voluntária (CP art.15);</a:t>
            </a:r>
          </a:p>
          <a:p>
            <a:pPr algn="just">
              <a:buFontTx/>
              <a:buChar char="-"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Furto famélico (estado de necessidade)</a:t>
            </a:r>
          </a:p>
          <a:p>
            <a:pPr algn="just">
              <a:buFontTx/>
              <a:buChar char="-"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Crime impossível (CP art. 17);</a:t>
            </a:r>
          </a:p>
          <a:p>
            <a:pPr algn="just">
              <a:buFontTx/>
              <a:buChar char="-"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Atipicidade material (princípio da insignificância)</a:t>
            </a: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2080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9611357" cy="39724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TESES DEFENSIVAS:</a:t>
            </a:r>
          </a:p>
          <a:p>
            <a:pPr marL="0" indent="0" algn="just">
              <a:buNone/>
            </a:pP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buFontTx/>
              <a:buChar char="-"/>
            </a:pPr>
            <a:r>
              <a:rPr lang="pt-BR" sz="2000" b="1" dirty="0">
                <a:effectLst/>
                <a:latin typeface="+mj-lt"/>
              </a:rPr>
              <a:t>Crime impossível: Questão da vigilância eletrônica ou por equipe de segurança</a:t>
            </a:r>
          </a:p>
          <a:p>
            <a:pPr marL="0" indent="0" algn="just">
              <a:buNone/>
            </a:pPr>
            <a:r>
              <a:rPr lang="pt-BR" sz="2000" b="1" dirty="0">
                <a:effectLst/>
                <a:latin typeface="+mj-lt"/>
              </a:rPr>
              <a:t>Súmula 567 do STJ: </a:t>
            </a:r>
            <a:r>
              <a:rPr lang="pt-BR" sz="2000" b="0" i="0" dirty="0">
                <a:effectLst/>
                <a:latin typeface="+mj-lt"/>
              </a:rPr>
              <a:t>Sistema de vigilância realizado por monitoramento eletrônico ou por existência de segurança no interior de estabelecimento comercial, por si só, não torna impossível a configuração do crime de furto.</a:t>
            </a:r>
          </a:p>
          <a:p>
            <a:pPr marL="0" indent="0" algn="just">
              <a:buNone/>
            </a:pPr>
            <a:endParaRPr lang="pt-BR" sz="2000" dirty="0">
              <a:effectLst/>
              <a:latin typeface="+mj-lt"/>
            </a:endParaRPr>
          </a:p>
          <a:p>
            <a:pPr marL="0" indent="0" algn="just">
              <a:buNone/>
            </a:pPr>
            <a:r>
              <a:rPr lang="pt-BR" sz="2000" dirty="0">
                <a:effectLst/>
                <a:latin typeface="+mj-lt"/>
              </a:rPr>
              <a:t>Qual o alcance deste entendimento?</a:t>
            </a:r>
          </a:p>
        </p:txBody>
      </p:sp>
    </p:spTree>
    <p:extLst>
      <p:ext uri="{BB962C8B-B14F-4D97-AF65-F5344CB8AC3E}">
        <p14:creationId xmlns:p14="http://schemas.microsoft.com/office/powerpoint/2010/main" val="416710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9611357" cy="397244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TESES DEFENSIVAS:</a:t>
            </a:r>
          </a:p>
          <a:p>
            <a:pPr marL="0" indent="0" algn="just">
              <a:buNone/>
            </a:pP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buFontTx/>
              <a:buChar char="-"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Crime impossível: Questão da vigilância eletrônica ou por equipe de segurança</a:t>
            </a:r>
          </a:p>
          <a:p>
            <a:pPr algn="just">
              <a:buFontTx/>
              <a:buChar char="-"/>
            </a:pP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STF:</a:t>
            </a:r>
          </a:p>
          <a:p>
            <a:pPr marL="0" indent="0" algn="just">
              <a:buNone/>
            </a:pP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“</a:t>
            </a:r>
            <a:r>
              <a:rPr lang="pt-BR" sz="2000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forma específica mediante a qual os funcionários do estabelecimento vítima exerceram a vigilância direta sobre a conduta do paciente, acompanhando ininterruptamente todo o iter criminis, tornou impossível a consumação do crime, dada a ineficácia absoluta do meio empregado. Tanto isso é verdade que, no momento em que se dirigia para a área externada do estabelecimento comercial sem efetuar o pagamento do produto escolhido, o paciente foi abordado na posse do bem, sendo esse restituído à vítima”.</a:t>
            </a:r>
            <a:r>
              <a:rPr lang="pt-BR" sz="20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(RHC 144516, Relator(a): DIAS TOFFOLI, Segunda Turma, julgado em 22/08/2017, PROCESSO ELETRÔNICO DJe-021  DIVULG 05-02-2018  PUBLIC 06-02-2018)</a:t>
            </a:r>
          </a:p>
          <a:p>
            <a:pPr algn="just">
              <a:buFontTx/>
              <a:buChar char="-"/>
            </a:pPr>
            <a:endParaRPr lang="pt-BR" sz="2000" b="1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800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9611357" cy="39724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TESES DEFENSIVAS:</a:t>
            </a:r>
          </a:p>
          <a:p>
            <a:pPr marL="0" indent="0" algn="just">
              <a:buNone/>
            </a:pP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>
              <a:buFontTx/>
              <a:buChar char="-"/>
            </a:pPr>
            <a:r>
              <a:rPr lang="pt-BR" sz="1800" b="1" dirty="0">
                <a:effectLst/>
                <a:latin typeface="+mj-lt"/>
              </a:rPr>
              <a:t>Atipicidade material (princípio da insignificância):</a:t>
            </a:r>
          </a:p>
          <a:p>
            <a:pPr marL="0" indent="0" algn="just">
              <a:buNone/>
            </a:pPr>
            <a:r>
              <a:rPr lang="pt-BR" sz="1800" b="1" dirty="0">
                <a:effectLst/>
                <a:latin typeface="+mj-lt"/>
              </a:rPr>
              <a:t>Vetores para reconhecimento (clássico precedente do STF – HC 84412 –Rel. Min. Celso de Mello</a:t>
            </a:r>
          </a:p>
          <a:p>
            <a:pPr marL="0" indent="0" algn="just">
              <a:buNone/>
            </a:pPr>
            <a:endParaRPr lang="pt-BR" sz="1800" b="1" dirty="0">
              <a:effectLst/>
              <a:latin typeface="+mj-lt"/>
            </a:endParaRPr>
          </a:p>
          <a:p>
            <a:pPr marL="342900" indent="-342900" algn="just">
              <a:buAutoNum type="alphaLcParenBoth"/>
            </a:pPr>
            <a:r>
              <a:rPr lang="pt-BR" sz="1800" dirty="0">
                <a:effectLst/>
              </a:rPr>
              <a:t>mínima ofensividade da conduta do agente, </a:t>
            </a:r>
          </a:p>
          <a:p>
            <a:pPr marL="342900" indent="-342900" algn="just">
              <a:buAutoNum type="alphaLcParenBoth"/>
            </a:pPr>
            <a:r>
              <a:rPr lang="pt-BR" sz="1800" dirty="0">
                <a:effectLst/>
              </a:rPr>
              <a:t>a nenhuma</a:t>
            </a:r>
            <a:r>
              <a:rPr lang="pt-BR" sz="1800" b="1" dirty="0">
                <a:effectLst/>
                <a:latin typeface="+mj-lt"/>
              </a:rPr>
              <a:t> </a:t>
            </a:r>
            <a:r>
              <a:rPr lang="pt-BR" sz="1800" dirty="0">
                <a:effectLst/>
              </a:rPr>
              <a:t>periculosidade social da ação, </a:t>
            </a:r>
          </a:p>
          <a:p>
            <a:pPr marL="342900" indent="-342900" algn="just">
              <a:buAutoNum type="alphaLcParenBoth"/>
            </a:pPr>
            <a:r>
              <a:rPr lang="pt-BR" sz="1800" dirty="0">
                <a:effectLst/>
              </a:rPr>
              <a:t>o reduzidíssimo grau de reprovabilidade do comportamento e </a:t>
            </a:r>
          </a:p>
          <a:p>
            <a:pPr marL="342900" indent="-342900" algn="just">
              <a:buAutoNum type="alphaLcParenBoth"/>
            </a:pPr>
            <a:r>
              <a:rPr lang="pt-BR" sz="1800" dirty="0">
                <a:effectLst/>
              </a:rPr>
              <a:t>a inexpressividade da lesão jurídica provocada</a:t>
            </a:r>
            <a:endParaRPr lang="pt-BR" sz="1800" dirty="0">
              <a:effectLst/>
              <a:latin typeface="+mj-lt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552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9611357" cy="3972447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sz="1900" b="1" dirty="0">
                <a:effectLst/>
                <a:latin typeface="+mj-lt"/>
              </a:rPr>
              <a:t>TESES DEFENSIVAS:</a:t>
            </a:r>
          </a:p>
          <a:p>
            <a:pPr algn="just">
              <a:buFontTx/>
              <a:buChar char="-"/>
            </a:pPr>
            <a:r>
              <a:rPr lang="pt-BR" sz="1900" b="1" dirty="0">
                <a:effectLst/>
                <a:latin typeface="+mj-lt"/>
              </a:rPr>
              <a:t>Atipicidade material (princípio da insignificância):</a:t>
            </a:r>
          </a:p>
          <a:p>
            <a:pPr algn="just">
              <a:buFontTx/>
              <a:buChar char="-"/>
            </a:pPr>
            <a:endParaRPr lang="pt-BR" sz="1900" b="1" dirty="0">
              <a:effectLst/>
              <a:latin typeface="+mj-lt"/>
            </a:endParaRPr>
          </a:p>
          <a:p>
            <a:pPr marL="0" indent="0">
              <a:buNone/>
            </a:pPr>
            <a:r>
              <a:rPr lang="pt-BR" sz="1900" b="1" dirty="0">
                <a:effectLst/>
              </a:rPr>
              <a:t>Reincidência e insignificância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9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STF – TESE:</a:t>
            </a:r>
            <a:endParaRPr lang="pt-BR" sz="19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9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HABEAS CORPUS 123108 e 123533 – PLENO (03/08/2015) (Rel. Min. Barroso)</a:t>
            </a:r>
            <a:endParaRPr lang="pt-BR" sz="19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9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 - A </a:t>
            </a:r>
            <a:r>
              <a:rPr lang="pt-BR" sz="1900" b="1" i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reincidência</a:t>
            </a:r>
            <a:r>
              <a:rPr lang="pt-BR" sz="19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 não impede, por si só, que o juiz da causa reconheça a insignificância penal da conduta, à luz dos elementos do caso concreto; II - Na hipótese de o juiz da causa considerar penal ou socialmente indesejável a aplicação do </a:t>
            </a:r>
            <a:r>
              <a:rPr lang="pt-BR" sz="1900" b="1" i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princípio da insignificância</a:t>
            </a:r>
            <a:r>
              <a:rPr lang="pt-BR" sz="19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 por furto, em situações em que tal enquadramento seja </a:t>
            </a:r>
            <a:r>
              <a:rPr lang="pt-BR" sz="1900" dirty="0" err="1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cogitável</a:t>
            </a:r>
            <a:r>
              <a:rPr lang="pt-BR" sz="19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, eventual sanção privativa de liberdade deverá ser fixada, como regra geral, em regime inicial aberto, paralisando-se a incidência do art. 33, § 2º, c, do CP no caso concreto, com base no princípio da proporcionalidade. </a:t>
            </a:r>
            <a:endParaRPr lang="pt-BR" sz="19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9644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dirty="0"/>
              <a:t>NOTAS INTRODUTÓRIAS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Tx/>
              <a:buChar char="-"/>
            </a:pPr>
            <a:endParaRPr lang="pt-BR" dirty="0">
              <a:effectLst/>
            </a:endParaRPr>
          </a:p>
          <a:p>
            <a:pPr>
              <a:buFontTx/>
              <a:buChar char="-"/>
            </a:pPr>
            <a:r>
              <a:rPr lang="pt-BR" dirty="0">
                <a:effectLst/>
              </a:rPr>
              <a:t>BEM JURÍDICO TUTELADO: PROPRIEDADE</a:t>
            </a:r>
          </a:p>
          <a:p>
            <a:pPr>
              <a:buFontTx/>
              <a:buChar char="-"/>
            </a:pPr>
            <a:endParaRPr lang="pt-BR" dirty="0">
              <a:effectLst/>
            </a:endParaRPr>
          </a:p>
          <a:p>
            <a:pPr>
              <a:buFontTx/>
              <a:buChar char="-"/>
            </a:pPr>
            <a:r>
              <a:rPr lang="pt-BR" dirty="0">
                <a:effectLst/>
              </a:rPr>
              <a:t>DESPROPORCIONALIDADE NA RESPOSTA PENAL</a:t>
            </a:r>
          </a:p>
          <a:p>
            <a:pPr>
              <a:buFontTx/>
              <a:buChar char="-"/>
            </a:pPr>
            <a:endParaRPr lang="pt-BR" dirty="0">
              <a:effectLst/>
            </a:endParaRPr>
          </a:p>
          <a:p>
            <a:pPr>
              <a:buFontTx/>
              <a:buChar char="-"/>
            </a:pPr>
            <a:r>
              <a:rPr lang="pt-BR" dirty="0">
                <a:effectLst/>
              </a:rPr>
              <a:t>CRIMES PATRIMONIAIS  x  PAÍS DESIGUAL</a:t>
            </a:r>
          </a:p>
        </p:txBody>
      </p:sp>
    </p:spTree>
    <p:extLst>
      <p:ext uri="{BB962C8B-B14F-4D97-AF65-F5344CB8AC3E}">
        <p14:creationId xmlns:p14="http://schemas.microsoft.com/office/powerpoint/2010/main" val="101646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/>
              <a:t>ROUBO PRÓPRIO</a:t>
            </a:r>
          </a:p>
          <a:p>
            <a:pPr marL="0" indent="0">
              <a:buNone/>
            </a:pPr>
            <a:r>
              <a:rPr lang="pt-BR" dirty="0"/>
              <a:t>Art. 157 - Subtrair coisa móvel alheia, para si ou para outrem, mediante grave ameaça ou violência a pessoa, ou depois de havê-la, por qualquer meio, reduzido à impossibilidade de resistência: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Pena - reclusão, de quatro a dez anos, e multa.</a:t>
            </a:r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r>
              <a:rPr lang="pt-BR" b="1" dirty="0"/>
              <a:t>ROUBO IMPRÓPRIO</a:t>
            </a:r>
          </a:p>
          <a:p>
            <a:pPr marL="0" indent="0">
              <a:buNone/>
            </a:pPr>
            <a:r>
              <a:rPr lang="pt-BR" dirty="0"/>
              <a:t>§ 1º - Na mesma pena incorre quem, logo depois de subtraída a coisa, emprega violência contra pessoa ou grave ameaça, a fim de assegurar a impunidade do crime ou a detenção da coisa para si ou para terceiro.</a:t>
            </a:r>
          </a:p>
          <a:p>
            <a:pPr marL="0" indent="0">
              <a:buNone/>
            </a:pP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784402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CONSUMAÇÃO:</a:t>
            </a:r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r>
              <a:rPr lang="pt-BR" dirty="0"/>
              <a:t>Assim como no furto, hoje prevalece no STF e no STJ que basta a inversão da posse da coisa subtraída, sem necessidade de que ela se dê de forma mansa e pacífica.</a:t>
            </a:r>
          </a:p>
          <a:p>
            <a:pPr marL="0" indent="0">
              <a:buNone/>
            </a:pP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87041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780" y="2132856"/>
            <a:ext cx="11017224" cy="4464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800" b="1" dirty="0"/>
              <a:t>ROUBO MAJORADO</a:t>
            </a:r>
          </a:p>
          <a:p>
            <a:pPr marL="0" indent="0">
              <a:buNone/>
            </a:pPr>
            <a:r>
              <a:rPr lang="pt-BR" sz="1800" dirty="0"/>
              <a:t>CP 157, § 2º  A pena aumenta-se de 1/3 (um terço) até metade:                 (Redação dada pela Lei nº 13.654, de 2018)</a:t>
            </a:r>
          </a:p>
          <a:p>
            <a:pPr marL="0" indent="0">
              <a:buNone/>
            </a:pPr>
            <a:r>
              <a:rPr lang="pt-BR" sz="1800" dirty="0"/>
              <a:t>I – (revogado);                (Redação dada pela Lei nº 13.654, de 2018)</a:t>
            </a:r>
          </a:p>
          <a:p>
            <a:pPr marL="0" indent="0">
              <a:buNone/>
            </a:pPr>
            <a:r>
              <a:rPr lang="pt-BR" sz="1800" dirty="0"/>
              <a:t>II - se há o concurso de duas ou mais pessoas;</a:t>
            </a:r>
          </a:p>
          <a:p>
            <a:pPr marL="0" indent="0">
              <a:buNone/>
            </a:pPr>
            <a:r>
              <a:rPr lang="pt-BR" sz="1800" dirty="0"/>
              <a:t>III - se a vítima está em serviço de transporte de valores e o agente conhece tal circunstância.</a:t>
            </a:r>
          </a:p>
          <a:p>
            <a:pPr marL="0" indent="0">
              <a:buNone/>
            </a:pPr>
            <a:r>
              <a:rPr lang="pt-BR" sz="1800" dirty="0"/>
              <a:t>IV - se a subtração for de veículo automotor que venha a ser transportado para outro Estado ou para o exterior;                   (Incluído pela Lei nº 9.426, de 1996)</a:t>
            </a:r>
          </a:p>
          <a:p>
            <a:pPr marL="0" indent="0">
              <a:buNone/>
            </a:pPr>
            <a:r>
              <a:rPr lang="pt-BR" sz="1800" dirty="0"/>
              <a:t>V - se o agente mantém a vítima em seu poder, restringindo sua liberdade.                   (Incluído pela Lei nº 9.426, de 1996) </a:t>
            </a:r>
            <a:r>
              <a:rPr lang="pt-BR" sz="1800" b="1" u="sng" dirty="0"/>
              <a:t>(hediondo)</a:t>
            </a:r>
          </a:p>
          <a:p>
            <a:pPr marL="0" indent="0">
              <a:buNone/>
            </a:pPr>
            <a:r>
              <a:rPr lang="pt-BR" sz="1800" dirty="0"/>
              <a:t>VI – se a subtração for de substâncias explosivas ou de acessórios que, conjunta ou isoladamente, possibilitem sua fabricação, montagem ou emprego.                 (Incluído pela Lei nº 13.654, de 2018)</a:t>
            </a:r>
          </a:p>
          <a:p>
            <a:pPr marL="0" indent="0">
              <a:buNone/>
            </a:pPr>
            <a:r>
              <a:rPr lang="pt-BR" sz="1800" b="1" dirty="0"/>
              <a:t>VII - se a violência ou grave ameaça é exercida com emprego de arma branca;            (Incluído pela Lei nº 13.964, de 2019) (*O QUE SERIA “ARMA BRANCA”?)</a:t>
            </a:r>
          </a:p>
        </p:txBody>
      </p:sp>
    </p:spTree>
    <p:extLst>
      <p:ext uri="{BB962C8B-B14F-4D97-AF65-F5344CB8AC3E}">
        <p14:creationId xmlns:p14="http://schemas.microsoft.com/office/powerpoint/2010/main" val="3448745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10310811" cy="426047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b="1" dirty="0"/>
              <a:t>ROUBO MAJORADO</a:t>
            </a:r>
          </a:p>
          <a:p>
            <a:pPr marL="0" indent="0"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questão da arma branca como majorante: “abolitio criminis”</a:t>
            </a:r>
          </a:p>
          <a:p>
            <a:pPr>
              <a:buFontTx/>
              <a:buChar char="-"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 Lei 13.654/2018 revogou o inciso I do parágrafo 2º do artigo 157 – retirando o acréscimo de um terço até a metade da pena em virtude do emprego de arma, qual fosse a natureza dela – e, ao mesmo tempo, incluiu o </a:t>
            </a:r>
            <a:r>
              <a:rPr lang="pt-BR" b="1" i="0" u="none" strike="noStrik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parágrafo 2º-A</a:t>
            </a: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para prever aumento de pena em dois terços no caso de uso de arma de fogo.</a:t>
            </a:r>
          </a:p>
          <a:p>
            <a:pPr marL="0" indent="0">
              <a:buNone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_____________________</a:t>
            </a:r>
          </a:p>
          <a:p>
            <a:pPr marL="0" indent="0">
              <a:buNone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§ 2º-A  A pena aumenta-se de 2/3 (dois terços):                 (Incluído pela Lei nº 13.654, de 2018)</a:t>
            </a:r>
          </a:p>
          <a:p>
            <a:pPr marL="0" indent="0">
              <a:buNone/>
            </a:pPr>
            <a:r>
              <a:rPr lang="pt-BR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– se a violência ou ameaça é exercida com emprego de arma de fogo;                 </a:t>
            </a: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(Incluído pela Lei nº 13.654, de 2018</a:t>
            </a:r>
            <a:r>
              <a:rPr lang="pt-BR" b="0" i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 </a:t>
            </a:r>
            <a:r>
              <a:rPr lang="pt-BR" b="1" i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(hediondo)</a:t>
            </a:r>
          </a:p>
          <a:p>
            <a:pPr marL="0" indent="0">
              <a:buNone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 – se há destruição ou rompimento de obstáculo mediante o emprego de explosivo ou de artefato análogo que cause perigo comum.                 (Incluído pela Lei nº 13.654, de 2018)um.                 (Incluído pela Lei nº 13.654, de 2018)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75540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10310811" cy="42604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ROUBO MAJORADO</a:t>
            </a:r>
          </a:p>
          <a:p>
            <a:pPr marL="0" indent="0"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questão da arma branca como majorante: “abolitio criminis”</a:t>
            </a:r>
          </a:p>
          <a:p>
            <a:pPr marL="0" indent="0">
              <a:buNone/>
            </a:pP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 Lei 13964/2019 inseriu o inciso VII no art. 157, recolocando a arma branca como majorante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Entre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23/4/2018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(publicação da Lei 13654) e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23/1/2020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(vigência da Lei 13964 após 30 dias de </a:t>
            </a:r>
            <a:r>
              <a:rPr lang="pt-B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vacatio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), a arma branca não servia como majorante do crime de roubo.</a:t>
            </a:r>
          </a:p>
        </p:txBody>
      </p:sp>
    </p:spTree>
    <p:extLst>
      <p:ext uri="{BB962C8B-B14F-4D97-AF65-F5344CB8AC3E}">
        <p14:creationId xmlns:p14="http://schemas.microsoft.com/office/powerpoint/2010/main" val="3800246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10310811" cy="42604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/>
              <a:t>CP 157, § 2º-A  A pena aumenta-se de 2/3 (dois terços):                 </a:t>
            </a:r>
            <a:r>
              <a:rPr lang="pt-BR" dirty="0"/>
              <a:t>(Incluído pela Lei nº 13.654, de 2018)</a:t>
            </a:r>
          </a:p>
          <a:p>
            <a:pPr marL="0" indent="0">
              <a:buNone/>
            </a:pPr>
            <a:r>
              <a:rPr lang="pt-BR" dirty="0"/>
              <a:t> I – se a violência ou ameaça é exercida com emprego de arma de fogo;                 (Incluído pela Lei nº 13.654, de 2018) </a:t>
            </a:r>
            <a:r>
              <a:rPr lang="pt-BR" b="1" u="sng" dirty="0">
                <a:effectLst/>
              </a:rPr>
              <a:t>(hediondo)</a:t>
            </a:r>
          </a:p>
          <a:p>
            <a:pPr marL="0" indent="0">
              <a:buNone/>
            </a:pPr>
            <a:r>
              <a:rPr lang="pt-BR" dirty="0"/>
              <a:t> II – se há destruição ou rompimento de obstáculo mediante o emprego de explosivo ou de artefato análogo que cause perigo comum.                 (Incluído pela Lei nº 13.654, de 2018)</a:t>
            </a:r>
          </a:p>
          <a:p>
            <a:pPr marL="0" indent="0">
              <a:buNone/>
            </a:pPr>
            <a:r>
              <a:rPr lang="pt-BR" dirty="0"/>
              <a:t>§ 2º-B.  Se a violência ou grave ameaça é exercida com emprego de arma de fogo de uso restrito ou proibido, aplica-se em dobro a pena prevista no caput deste artigo.    (Incluído pela Lei nº 13.964, de 2019) </a:t>
            </a:r>
            <a:r>
              <a:rPr lang="pt-BR" b="1" u="sng" dirty="0">
                <a:effectLst/>
              </a:rPr>
              <a:t>(hediondo</a:t>
            </a:r>
            <a:r>
              <a:rPr lang="pt-BR" dirty="0"/>
              <a:t>) (*O que seria o calibre restrito? Vide Decreto Presidencial 9847/19 e Portaria do </a:t>
            </a:r>
            <a:r>
              <a:rPr lang="pt-BR" dirty="0" err="1"/>
              <a:t>C.Ex</a:t>
            </a:r>
            <a:r>
              <a:rPr lang="pt-BR" dirty="0"/>
              <a:t>. 1222/19)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7670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10310811" cy="42604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TESES DEFENSIVAS:</a:t>
            </a:r>
          </a:p>
          <a:p>
            <a:pPr marL="0" indent="0"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 Reconhecimento que não observa o art. 226 do CPP</a:t>
            </a:r>
          </a:p>
          <a:p>
            <a:pPr marL="0" indent="0">
              <a:buNone/>
            </a:pP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Desclassificação da imputação: de roubo para furto </a:t>
            </a:r>
          </a:p>
          <a:p>
            <a:pPr>
              <a:buFontTx/>
              <a:buChar char="-"/>
            </a:pP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Desistência voluntária</a:t>
            </a:r>
          </a:p>
          <a:p>
            <a:pPr>
              <a:buFontTx/>
              <a:buChar char="-"/>
            </a:pP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Arma não apreendida e não periciada; arma desmuniciada ou simulacro: afastamento da majorante</a:t>
            </a:r>
          </a:p>
        </p:txBody>
      </p:sp>
    </p:spTree>
    <p:extLst>
      <p:ext uri="{BB962C8B-B14F-4D97-AF65-F5344CB8AC3E}">
        <p14:creationId xmlns:p14="http://schemas.microsoft.com/office/powerpoint/2010/main" val="11039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10310811" cy="42604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TESES DEFENSIVAS:</a:t>
            </a:r>
          </a:p>
          <a:p>
            <a:pPr>
              <a:buFontTx/>
              <a:buChar char="-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Arma não apreendida e não periciada:</a:t>
            </a:r>
          </a:p>
          <a:p>
            <a:pPr marL="0" indent="0">
              <a:buNone/>
            </a:pP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Terceira Seção do Superior Tribunal de Justiça (Embargos de Divergência nº 961863/RS) firmou entendimento no sentido de que é desnecessária a apreensão e a perícia da arma de fogo para a incidência da causa de aumento, </a:t>
            </a:r>
            <a:r>
              <a:rPr lang="pt-B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quando existirem outros elementos de prova que evidenciem a sua utilização nos crimes de roubo e extorsão</a:t>
            </a:r>
            <a:endParaRPr lang="pt-BR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Todavia, se não houver elementos de prova que indiquem tratar-se de 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arma,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não é possível que incida a majorante</a:t>
            </a:r>
          </a:p>
          <a:p>
            <a:pPr>
              <a:buFontTx/>
              <a:buChar char="-"/>
            </a:pP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Distinguishing: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demonstrar a não incidência do precedente</a:t>
            </a:r>
            <a:endParaRPr lang="pt-B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1780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10310811" cy="42604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TESES DEFENSIVAS:</a:t>
            </a:r>
          </a:p>
          <a:p>
            <a:pPr marL="0" indent="0">
              <a:buNone/>
            </a:pP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Arma de fogo desmuniciada, inapta a disparos ou simulacro: não incide </a:t>
            </a: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majorante, pela ausência de potencialidade lesiva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3828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10310811" cy="42604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ROUBO QUALIFICADO PELA LESÃO CORPORAL GRAVE</a:t>
            </a:r>
          </a:p>
          <a:p>
            <a:pPr marL="0" indent="0">
              <a:buNone/>
            </a:pPr>
            <a:r>
              <a:rPr lang="pt-BR" dirty="0"/>
              <a:t>§ 3º  Se da violência resulta:                 (Redação dada pela Lei nº 13.654, de 2018)</a:t>
            </a:r>
          </a:p>
          <a:p>
            <a:pPr marL="0" indent="0">
              <a:buNone/>
            </a:pPr>
            <a:r>
              <a:rPr lang="pt-BR" dirty="0"/>
              <a:t>I – lesão corporal grave, a pena é de reclusão de 7 (sete) a 18 (dezoito) anos, e multa;                  (Incluído pela Lei nº 13.654, de 2018)</a:t>
            </a:r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r>
              <a:rPr lang="pt-BR" b="1" dirty="0"/>
              <a:t>LATROCÍNIO (roubo qualificado pelo resultado morte)</a:t>
            </a:r>
          </a:p>
          <a:p>
            <a:pPr marL="0" indent="0">
              <a:buNone/>
            </a:pPr>
            <a:r>
              <a:rPr lang="pt-BR" dirty="0"/>
              <a:t>II – morte, a pena é de reclusão de 20 (vinte) a 30 (trinta) anos, e multa.                 (Incluído pela Lei nº 13.654, de 2018)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615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dirty="0"/>
              <a:t>NOTAS INTRODUTÓRIAS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marL="0" indent="0">
              <a:buNone/>
            </a:pPr>
            <a:r>
              <a:rPr lang="pt-BR" sz="2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ARREPENDIMENTO POSTERIOR</a:t>
            </a:r>
          </a:p>
          <a:p>
            <a:pPr marL="0" indent="0">
              <a:buNone/>
            </a:pPr>
            <a:r>
              <a:rPr lang="pt-BR" sz="29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CP, Art. 16 - Nos crimes cometidos sem violência ou grave ameaça à pessoa, reparado o dano ou restituída a coisa, até o recebimento da denúncia ou da queixa, por ato voluntário do agente, a pena será reduzida de um a dois terços. </a:t>
            </a:r>
          </a:p>
          <a:p>
            <a:pPr marL="0" indent="0">
              <a:buNone/>
            </a:pPr>
            <a:endParaRPr lang="pt-BR" sz="29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 nos crimes contra a ordem tributária?</a:t>
            </a:r>
          </a:p>
          <a:p>
            <a:pPr marL="0" indent="0">
              <a:buNone/>
            </a:pPr>
            <a:r>
              <a:rPr lang="pt-BR" sz="29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“O adimplemento do débito tributário, a qualquer tempo, até mesmo </a:t>
            </a:r>
            <a:r>
              <a:rPr lang="pt-BR" sz="29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após o advento do trânsito em julgado da sentença penal condenatória</a:t>
            </a:r>
            <a:r>
              <a:rPr lang="pt-BR" sz="29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é causa de extinção da punibilidade do acusado.” (Vide Leis 9964/00 e 10684/03)</a:t>
            </a:r>
          </a:p>
          <a:p>
            <a:pPr marL="0" indent="0">
              <a:buNone/>
            </a:pPr>
            <a:endParaRPr lang="pt-BR" sz="29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QUE JUSTIFICA TAL DISPARIDADE DE TRATAMENTO?</a:t>
            </a:r>
          </a:p>
          <a:p>
            <a:pPr marL="0" indent="0">
              <a:buNone/>
            </a:pPr>
            <a:endParaRPr lang="pt-BR" b="1" dirty="0">
              <a:effectLst/>
            </a:endParaRPr>
          </a:p>
          <a:p>
            <a:pPr marL="0" indent="0">
              <a:buNone/>
            </a:pPr>
            <a:r>
              <a:rPr lang="pt-BR" dirty="0"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079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10310811" cy="42604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/>
              <a:t>SÃO HEDIONDOS:</a:t>
            </a: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Lei 8072/90 – art. 1º [...]</a:t>
            </a: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 - roubo:     (Redação dada pela Lei nº 13.964, de 2019)</a:t>
            </a:r>
          </a:p>
          <a:p>
            <a:pPr marL="0" indent="0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a) circunstanciado pela restrição de liberdade da vítima (art. 157, § 2º, inciso V);     (Incluído pela Lei nº 13.964, de 2019)</a:t>
            </a:r>
          </a:p>
          <a:p>
            <a:pPr marL="0" indent="0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b) circunstanciado pelo emprego de arma de fogo (art. 157, § 2º-A, inciso I) ou pelo emprego de arma de fogo de uso proibido ou restrito (art. 157, § 2º-B);     (Incluído pela Lei nº 13.964, de 2019)</a:t>
            </a:r>
          </a:p>
          <a:p>
            <a:pPr marL="0" indent="0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c) qualificado pelo resultado lesão corporal grave ou morte (art. 157, § 3º);     (Incluído pela Lei nº 13.964, de 2019)</a:t>
            </a:r>
          </a:p>
        </p:txBody>
      </p:sp>
    </p:spTree>
    <p:extLst>
      <p:ext uri="{BB962C8B-B14F-4D97-AF65-F5344CB8AC3E}">
        <p14:creationId xmlns:p14="http://schemas.microsoft.com/office/powerpoint/2010/main" val="2620607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10310811" cy="4260479"/>
          </a:xfrm>
        </p:spPr>
        <p:txBody>
          <a:bodyPr>
            <a:normAutofit/>
          </a:bodyPr>
          <a:lstStyle/>
          <a:p>
            <a:pPr marL="457063" lvl="1" indent="0">
              <a:buNone/>
            </a:pPr>
            <a:r>
              <a:rPr lang="pt-BR" b="1" dirty="0"/>
              <a:t>LATROCÍNIO E CONSUMAÇÃO:</a:t>
            </a:r>
          </a:p>
          <a:p>
            <a:pPr marL="457063" lvl="1" indent="0">
              <a:buNone/>
            </a:pPr>
            <a:endParaRPr lang="pt-BR" b="1" dirty="0"/>
          </a:p>
          <a:p>
            <a:pPr lvl="1">
              <a:buFontTx/>
              <a:buChar char="-"/>
            </a:pPr>
            <a:r>
              <a:rPr lang="pt-BR" b="1" dirty="0"/>
              <a:t>Morte e subtração consumadas: latrocínio consumado</a:t>
            </a:r>
          </a:p>
          <a:p>
            <a:pPr lvl="1">
              <a:buFontTx/>
              <a:buChar char="-"/>
            </a:pPr>
            <a:r>
              <a:rPr lang="pt-BR" b="1" dirty="0"/>
              <a:t>Morte e subtração tentadas: latrocínio tentado</a:t>
            </a:r>
          </a:p>
          <a:p>
            <a:pPr lvl="1">
              <a:buFontTx/>
              <a:buChar char="-"/>
            </a:pPr>
            <a:r>
              <a:rPr lang="pt-BR" b="1" dirty="0"/>
              <a:t>Morte consumada e subtração tentada: latrocínio consumado</a:t>
            </a:r>
          </a:p>
          <a:p>
            <a:pPr lvl="1">
              <a:buFontTx/>
              <a:buChar char="-"/>
            </a:pPr>
            <a:r>
              <a:rPr lang="pt-BR" b="1" dirty="0"/>
              <a:t>Morte tentada e subtração consumada: latrocínio tentado</a:t>
            </a:r>
          </a:p>
          <a:p>
            <a:pPr lvl="1">
              <a:buFontTx/>
              <a:buChar char="-"/>
            </a:pPr>
            <a:endParaRPr lang="pt-BR" b="1" dirty="0"/>
          </a:p>
          <a:p>
            <a:pPr marL="457063" lvl="1" indent="0">
              <a:buNone/>
            </a:pPr>
            <a:r>
              <a:rPr lang="pt-BR" b="1" u="sng" dirty="0"/>
              <a:t>*O ponto crucial é a ocorrência ou não do resultado morte</a:t>
            </a:r>
          </a:p>
          <a:p>
            <a:pPr lvl="1"/>
            <a:endParaRPr lang="pt-BR" b="1" u="sng" dirty="0"/>
          </a:p>
          <a:p>
            <a:pPr algn="just" fontAlgn="base"/>
            <a:r>
              <a:rPr lang="pt-BR" b="1" i="0" u="none" strike="noStrik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STF, SÚMULA 610</a:t>
            </a:r>
            <a:r>
              <a:rPr lang="pt-BR" b="1" i="0" u="none" strike="noStrik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 </a:t>
            </a: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Há crime de latrocínio, quando o homicídio se consuma, ainda que não realize o agente a subtração de bens da vítima.</a:t>
            </a:r>
          </a:p>
          <a:p>
            <a:pPr marL="457063" lvl="1" indent="0">
              <a:buNone/>
            </a:pPr>
            <a:endParaRPr lang="pt-BR" b="1" u="sng" dirty="0"/>
          </a:p>
        </p:txBody>
      </p:sp>
    </p:spTree>
    <p:extLst>
      <p:ext uri="{BB962C8B-B14F-4D97-AF65-F5344CB8AC3E}">
        <p14:creationId xmlns:p14="http://schemas.microsoft.com/office/powerpoint/2010/main" val="48324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10310811" cy="4260479"/>
          </a:xfrm>
        </p:spPr>
        <p:txBody>
          <a:bodyPr>
            <a:normAutofit/>
          </a:bodyPr>
          <a:lstStyle/>
          <a:p>
            <a:pPr marL="457063" lvl="1" indent="0">
              <a:buNone/>
            </a:pPr>
            <a:endParaRPr lang="pt-BR" b="1" dirty="0"/>
          </a:p>
          <a:p>
            <a:pPr marL="457063" lvl="1" indent="0">
              <a:buNone/>
            </a:pPr>
            <a:r>
              <a:rPr lang="pt-BR" b="1" dirty="0"/>
              <a:t>-VÍTIMA MORRE DE ATAQUE CARDÍACO: não configurado o latrocínio, visto que a violência há de ser física e não moral para o resultado do §3º do art. 157;</a:t>
            </a:r>
          </a:p>
          <a:p>
            <a:pPr marL="457063" lvl="1" indent="0">
              <a:buNone/>
            </a:pPr>
            <a:endParaRPr lang="pt-BR" b="1" dirty="0"/>
          </a:p>
          <a:p>
            <a:pPr marL="457063" lvl="1" indent="0">
              <a:buNone/>
            </a:pPr>
            <a:endParaRPr lang="pt-BR" b="1" dirty="0"/>
          </a:p>
          <a:p>
            <a:pPr marL="457063" lvl="1" indent="0">
              <a:buNone/>
            </a:pPr>
            <a:r>
              <a:rPr lang="pt-BR" b="1" dirty="0"/>
              <a:t>-MORTE DO COAUTOR: Embora haja precedentes antigos no sentido de que se configuraria o latrocínio, o melhor entendimento é de que não configura latrocínio, visto que o resultado mais gravoso atinge o próprio sujeito ativo da conduta (posição de </a:t>
            </a:r>
            <a:r>
              <a:rPr lang="pt-BR" b="1" dirty="0" err="1"/>
              <a:t>Delmanto</a:t>
            </a:r>
            <a:r>
              <a:rPr lang="pt-BR" b="1" dirty="0"/>
              <a:t>)</a:t>
            </a:r>
          </a:p>
          <a:p>
            <a:pPr marL="457063" lvl="1" indent="0">
              <a:buNone/>
            </a:pPr>
            <a:endParaRPr lang="pt-BR" b="1" dirty="0"/>
          </a:p>
          <a:p>
            <a:pPr marL="457063" lvl="1" indent="0">
              <a:buNone/>
            </a:pPr>
            <a:endParaRPr lang="pt-BR" b="1" u="sng" dirty="0"/>
          </a:p>
        </p:txBody>
      </p:sp>
    </p:spTree>
    <p:extLst>
      <p:ext uri="{BB962C8B-B14F-4D97-AF65-F5344CB8AC3E}">
        <p14:creationId xmlns:p14="http://schemas.microsoft.com/office/powerpoint/2010/main" val="2630529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DB8D0-641F-4D24-9272-A7826967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ROUBO, LATROCÍNIO E EXTORSÃO (arts.157 a 160)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F55AE-3C57-48F3-8DBE-0727F66E7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45" y="2336872"/>
            <a:ext cx="10310811" cy="4260479"/>
          </a:xfrm>
        </p:spPr>
        <p:txBody>
          <a:bodyPr>
            <a:normAutofit/>
          </a:bodyPr>
          <a:lstStyle/>
          <a:p>
            <a:pPr marL="457063" lvl="1" indent="0">
              <a:buNone/>
            </a:pPr>
            <a:r>
              <a:rPr lang="pt-BR" b="1" dirty="0"/>
              <a:t>TESES DEFENSIVAS:</a:t>
            </a:r>
          </a:p>
          <a:p>
            <a:pPr marL="457063" lvl="1" indent="0">
              <a:buNone/>
            </a:pPr>
            <a:endParaRPr lang="pt-BR" b="1" dirty="0"/>
          </a:p>
          <a:p>
            <a:pPr marL="457063" lvl="1" indent="0">
              <a:buNone/>
            </a:pPr>
            <a:r>
              <a:rPr lang="pt-BR" b="1" dirty="0"/>
              <a:t>- Deve haver dolo ou culpa na conduta do agente geradora do resultado lesão corporal grave ou morte</a:t>
            </a:r>
          </a:p>
          <a:p>
            <a:pPr marL="457063" lvl="1" indent="0">
              <a:buNone/>
            </a:pPr>
            <a:endParaRPr lang="pt-BR" b="1" dirty="0"/>
          </a:p>
          <a:p>
            <a:pPr lvl="1">
              <a:buFontTx/>
              <a:buChar char="-"/>
            </a:pPr>
            <a:r>
              <a:rPr lang="pt-BR" b="1" dirty="0"/>
              <a:t>RECONHECIMENTO DE DESÍGNIOS AUTÔNOMOS (Crime contra a vida + delito patrimonial)</a:t>
            </a:r>
          </a:p>
          <a:p>
            <a:pPr lvl="1">
              <a:buFontTx/>
              <a:buChar char="-"/>
            </a:pPr>
            <a:endParaRPr lang="pt-BR" b="1" dirty="0"/>
          </a:p>
          <a:p>
            <a:pPr lvl="1">
              <a:buFontTx/>
              <a:buChar char="-"/>
            </a:pPr>
            <a:r>
              <a:rPr lang="pt-BR" b="1" dirty="0"/>
              <a:t>PARTICIPAÇÃO DE MENOR IMPORTÂNCIA:</a:t>
            </a:r>
          </a:p>
          <a:p>
            <a:pPr marL="457063" lvl="1" indent="0">
              <a:buNone/>
            </a:pPr>
            <a:endParaRPr lang="pt-BR" b="1" dirty="0"/>
          </a:p>
          <a:p>
            <a:pPr marL="457063" lvl="1" indent="0">
              <a:buNone/>
            </a:pPr>
            <a:r>
              <a:rPr lang="pt-BR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 CP, art. 29, § 1º - Se a participação for de menor importância, a pena pode ser diminuída de um sexto a um terço. </a:t>
            </a:r>
          </a:p>
          <a:p>
            <a:pPr marL="457063" lvl="1" indent="0">
              <a:buNone/>
            </a:pPr>
            <a:endParaRPr lang="pt-BR" b="1" u="sng" dirty="0"/>
          </a:p>
        </p:txBody>
      </p:sp>
    </p:spTree>
    <p:extLst>
      <p:ext uri="{BB962C8B-B14F-4D97-AF65-F5344CB8AC3E}">
        <p14:creationId xmlns:p14="http://schemas.microsoft.com/office/powerpoint/2010/main" val="1779663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>
                <a:latin typeface="+mj-lt"/>
              </a:rPr>
              <a:t>FURTO SIMPLES</a:t>
            </a:r>
          </a:p>
          <a:p>
            <a:pPr marL="0" indent="0" algn="just">
              <a:buNone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Art. 155 - Subtrair, para si ou para outrem, coisa alheia móvel:</a:t>
            </a:r>
          </a:p>
          <a:p>
            <a:pPr marL="0" indent="0" algn="just">
              <a:buNone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Pena - reclusão, de um a quatro anos, e multa.</a:t>
            </a:r>
          </a:p>
          <a:p>
            <a:pPr marL="0" indent="0" algn="just">
              <a:buNone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§ 1º - A pena aumenta-se de um terço, se o crime é praticado durante o repouso noturno.</a:t>
            </a:r>
          </a:p>
          <a:p>
            <a:pPr marL="0" indent="0" algn="just">
              <a:buNone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§ 2º - Se o criminoso é primário, e é de pequeno valor a coisa furtada, o juiz pode substituir a pena de reclusão pela de detenção, diminuí-la de um a dois terços, ou aplicar somente a pena de multa.</a:t>
            </a:r>
          </a:p>
          <a:p>
            <a:pPr marL="0" indent="0" algn="just">
              <a:buNone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§ 3º - Equipara-se à coisa móvel a energia elétrica ou qualquer outra que tenha valor econômico.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350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CONSUMAÇÃO DO DELITO:</a:t>
            </a:r>
          </a:p>
          <a:p>
            <a:pPr marL="0" indent="0">
              <a:buNone/>
            </a:pPr>
            <a:endParaRPr lang="pt-BR" b="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Hoje prevalece a teoria da </a:t>
            </a:r>
            <a:r>
              <a:rPr lang="pt-BR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apprehensio</a:t>
            </a: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ou </a:t>
            </a:r>
            <a:r>
              <a:rPr lang="pt-BR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amotio</a:t>
            </a: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,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segundo a qual, cessada a clandestinidade, basta a posse do bem, ainda que retomada logo em seguida, por perseguição imediata</a:t>
            </a: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(STF, 1ª T, HC 108678-RS  e STJ, 3ª Seção, RESP 1524450, Recurso Repetitivo, tema 934)  </a:t>
            </a:r>
            <a:endParaRPr lang="pt-BR" b="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6612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REPOUSO NOTURNO</a:t>
            </a:r>
          </a:p>
          <a:p>
            <a:pPr marL="0" indent="0" algn="just">
              <a:buNone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§ 1º - A pena aumenta-se de um terço, se o crime é praticado durante o repouso noturno.</a:t>
            </a:r>
          </a:p>
          <a:p>
            <a:pPr marL="0" indent="0" algn="just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*</a:t>
            </a: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Terceira Seção do Superior Tribunal de Justiça (STJ)  basta que o crime tenha sido praticado durante o repouso noturno; são irrelevantes circunstâncias como as vítimas estarem ou não dormindo no momento do crime, ou o local de sua ocorrência – em estabelecimento comercial, via pública, residência desabitada ou em veículos –, "bastando que o furto ocorra, obrigatoriamente, à noite e em situação de repouso". (Tema 1144)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917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REPOUSO NOTURNO</a:t>
            </a:r>
          </a:p>
          <a:p>
            <a:pPr marL="0" indent="0" algn="just">
              <a:buNone/>
            </a:pPr>
            <a:r>
              <a:rPr lang="pt-BR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Mas o que seria considerado “noturno”?</a:t>
            </a:r>
          </a:p>
          <a:p>
            <a:pPr marL="0" indent="0" algn="just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Não incide a majorante se, apesar de noite, era lugar amplamente ou em funcionamento naquele horário (restaurante, boate, etc..); (assim como não incide no caso de “repouso” diurno)</a:t>
            </a:r>
          </a:p>
          <a:p>
            <a:pPr marL="0" indent="0" algn="just">
              <a:buNone/>
            </a:pPr>
            <a:endParaRPr lang="pt-BR" b="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INCIDE NO FURTO QUALIFICADO? 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NÃO</a:t>
            </a:r>
          </a:p>
          <a:p>
            <a:pPr marL="0" indent="0" algn="just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TEMA 1087 DO STJ – topografia do dispositivo indica sua aplicação apenas ao furto simples</a:t>
            </a:r>
            <a:endParaRPr lang="pt-BR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920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b="1" dirty="0">
                <a:latin typeface="+mj-lt"/>
              </a:rPr>
              <a:t>Furto privilegiado</a:t>
            </a:r>
          </a:p>
          <a:p>
            <a:pPr marL="0" indent="0" algn="just">
              <a:buNone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§ 2º - Se o criminoso é primário, e é de pequeno valor a coisa furtada, o juiz pode substituir a pena de reclusão pela de detenção, diminuí-la de um a dois terços, ou aplicar somente a pena de multa.</a:t>
            </a:r>
          </a:p>
          <a:p>
            <a:pPr marL="0" indent="0" algn="just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*STJ – Súmula 511: </a:t>
            </a: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É possível o reconhecimento do privilégio previsto no § 2º do art. 155 do CP nos casos de crime de furto qualificado, se estiverem presentes a primariedade do agente, o pequeno valor da coisa e a qualificadora for de ordem objetiva.</a:t>
            </a:r>
          </a:p>
          <a:p>
            <a:pPr marL="0" indent="0" algn="just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*é indiferente se a coisa foi ou não restituída à vítima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3626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05284-03CA-4975-A4B7-F9261896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FURTO (</a:t>
            </a:r>
            <a:r>
              <a:rPr lang="pt-BR" dirty="0" err="1"/>
              <a:t>arts</a:t>
            </a:r>
            <a:r>
              <a:rPr lang="pt-BR" dirty="0"/>
              <a:t>. 155 a 156)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35BA3-9BAD-4D93-B43B-B1BB3F1AD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>
                <a:latin typeface="+mj-lt"/>
              </a:rPr>
              <a:t>Furto de energia</a:t>
            </a:r>
          </a:p>
          <a:p>
            <a:pPr marL="0" indent="0">
              <a:buNone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§ 3º - Equipara-se à coisa móvel a energia elétrica ou qualquer outra que tenha valor econômico.</a:t>
            </a:r>
          </a:p>
          <a:p>
            <a:pPr marL="0" indent="0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Sinal de TV a cabo:</a:t>
            </a:r>
          </a:p>
          <a:p>
            <a:pPr marL="0" indent="0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captação clandestina de sinal de televisão por assinatura </a:t>
            </a:r>
            <a:r>
              <a:rPr lang="pt-BR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não pode ser equiparada ao furto de energia elétrica</a:t>
            </a: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tipificado no art. 155, § 3.º, do Código Penal, pela vedação à analogia in malam partem. (CC 173.968/SP, Rel. Ministra LAURITA VAZ, TERCEIRA SEÇÃO, julgado em 09/12/2020, </a:t>
            </a:r>
            <a:r>
              <a:rPr lang="pt-BR" b="0" i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DJe</a:t>
            </a:r>
            <a:r>
              <a:rPr lang="pt-BR" b="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18/12/2020)</a:t>
            </a:r>
            <a:endParaRPr lang="pt-BR" b="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075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erlim">
  <a:themeElements>
    <a:clrScheme name="Berlim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m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m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ppt/theme/theme2.xml><?xml version="1.0" encoding="utf-8"?>
<a:theme xmlns:a="http://schemas.openxmlformats.org/drawingml/2006/main" name="Tema do Office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false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1360476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2011-12-12T13:37:00+00:00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2035-01-01T08:00:00+00:00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TP102801058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706496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REDMOND\v-soujap</DisplayName>
        <AccountId>1954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14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003AC8-209A-4321-A17C-1B7A206433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D80E12-3BE9-4746-820E-FFB249F467F2}">
  <ds:schemaRefs>
    <ds:schemaRef ds:uri="http://purl.org/dc/elements/1.1/"/>
    <ds:schemaRef ds:uri="http://schemas.microsoft.com/office/2006/metadata/properties"/>
    <ds:schemaRef ds:uri="http://purl.org/dc/terms/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3ED4759-CFDD-43F0-817C-11D9197192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TM04033917[[fn=Berlim]]</Template>
  <TotalTime>4982</TotalTime>
  <Words>3346</Words>
  <Application>Microsoft Office PowerPoint</Application>
  <PresentationFormat>Personalizar</PresentationFormat>
  <Paragraphs>245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7" baseType="lpstr">
      <vt:lpstr>Arial</vt:lpstr>
      <vt:lpstr>Constantia</vt:lpstr>
      <vt:lpstr>Trebuchet MS</vt:lpstr>
      <vt:lpstr>Berlim</vt:lpstr>
      <vt:lpstr>DIREITO PENAL: CRIMES CONTRA O PATRIMÔNIO I</vt:lpstr>
      <vt:lpstr>NOTAS INTRODUTÓRIAS</vt:lpstr>
      <vt:lpstr>NOTAS INTRODUTÓRIAS</vt:lpstr>
      <vt:lpstr>FURTO (arts. 155 a 156)</vt:lpstr>
      <vt:lpstr>FURTO (arts. 155 a 156)</vt:lpstr>
      <vt:lpstr>FURTO (arts. 155 a 156)</vt:lpstr>
      <vt:lpstr>FURTO (arts. 155 a 156)</vt:lpstr>
      <vt:lpstr>FURTO (arts. 155 a 156)</vt:lpstr>
      <vt:lpstr>FURTO (arts. 155 a 156)</vt:lpstr>
      <vt:lpstr>FURTO (arts. 155 a 156)</vt:lpstr>
      <vt:lpstr>FURTO (arts. 155 a 156)</vt:lpstr>
      <vt:lpstr>FURTO (arts. 155 a 156)</vt:lpstr>
      <vt:lpstr>FURTO (arts. 155 a 156)</vt:lpstr>
      <vt:lpstr>FURTO (arts. 155 a 156)</vt:lpstr>
      <vt:lpstr>FURTO (arts. 155 a 156)</vt:lpstr>
      <vt:lpstr>FURTO (arts. 155 a 156)</vt:lpstr>
      <vt:lpstr>FURTO (arts. 155 a 156)</vt:lpstr>
      <vt:lpstr>FURTO (arts. 155 a 156)</vt:lpstr>
      <vt:lpstr>FURTO (arts. 155 a 156)</vt:lpstr>
      <vt:lpstr>ROUBO, LATROCÍNIO E EXTORSÃO (arts.157 a 160)</vt:lpstr>
      <vt:lpstr>ROUBO, LATROCÍNIO E EXTORSÃO (arts.157 a 160)</vt:lpstr>
      <vt:lpstr>ROUBO, LATROCÍNIO E EXTORSÃO (arts.157 a 160)</vt:lpstr>
      <vt:lpstr>ROUBO, LATROCÍNIO E EXTORSÃO (arts.157 a 160)</vt:lpstr>
      <vt:lpstr>ROUBO, LATROCÍNIO E EXTORSÃO (arts.157 a 160)</vt:lpstr>
      <vt:lpstr>ROUBO, LATROCÍNIO E EXTORSÃO (arts.157 a 160)</vt:lpstr>
      <vt:lpstr>ROUBO, LATROCÍNIO E EXTORSÃO (arts.157 a 160)</vt:lpstr>
      <vt:lpstr>ROUBO, LATROCÍNIO E EXTORSÃO (arts.157 a 160)</vt:lpstr>
      <vt:lpstr>ROUBO, LATROCÍNIO E EXTORSÃO (arts.157 a 160)</vt:lpstr>
      <vt:lpstr>ROUBO, LATROCÍNIO E EXTORSÃO (arts.157 a 160)</vt:lpstr>
      <vt:lpstr>ROUBO, LATROCÍNIO E EXTORSÃO (arts.157 a 160)</vt:lpstr>
      <vt:lpstr>ROUBO, LATROCÍNIO E EXTORSÃO (arts.157 a 160)</vt:lpstr>
      <vt:lpstr>ROUBO, LATROCÍNIO E EXTORSÃO (arts.157 a 160)</vt:lpstr>
      <vt:lpstr>ROUBO, LATROCÍNIO E EXTORSÃO (arts.157 a 160)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DEFESA DA DIVERSIDADE E DEFENSORIA PÚBLICA</dc:title>
  <dc:creator>Bruno Bortolucci Baghim</dc:creator>
  <cp:lastModifiedBy>Bruno Bortolucci Baghim</cp:lastModifiedBy>
  <cp:revision>117</cp:revision>
  <dcterms:created xsi:type="dcterms:W3CDTF">2017-08-31T03:08:27Z</dcterms:created>
  <dcterms:modified xsi:type="dcterms:W3CDTF">2022-10-18T02:49:36Z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