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99" r:id="rId2"/>
    <p:sldId id="268" r:id="rId3"/>
    <p:sldId id="269" r:id="rId4"/>
    <p:sldId id="272" r:id="rId5"/>
    <p:sldId id="273" r:id="rId6"/>
    <p:sldId id="274" r:id="rId7"/>
    <p:sldId id="275" r:id="rId8"/>
    <p:sldId id="276" r:id="rId9"/>
    <p:sldId id="279" r:id="rId10"/>
    <p:sldId id="280" r:id="rId11"/>
    <p:sldId id="281" r:id="rId12"/>
    <p:sldId id="282" r:id="rId13"/>
    <p:sldId id="283" r:id="rId14"/>
    <p:sldId id="284" r:id="rId15"/>
    <p:sldId id="285" r:id="rId16"/>
    <p:sldId id="286" r:id="rId17"/>
    <p:sldId id="306" r:id="rId18"/>
    <p:sldId id="307" r:id="rId19"/>
    <p:sldId id="308" r:id="rId20"/>
    <p:sldId id="309" r:id="rId21"/>
    <p:sldId id="310" r:id="rId22"/>
    <p:sldId id="296" r:id="rId23"/>
    <p:sldId id="300" r:id="rId24"/>
    <p:sldId id="301" r:id="rId25"/>
    <p:sldId id="303" r:id="rId26"/>
    <p:sldId id="30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DE2DD6E-3BFE-441B-B18E-BDDAACF2F99A}" type="datetimeFigureOut">
              <a:rPr lang="pt-BR" smtClean="0"/>
              <a:t>08/09/2016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87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DE2DD6E-3BFE-441B-B18E-BDDAACF2F99A}" type="datetimeFigureOut">
              <a:rPr lang="pt-BR" smtClean="0"/>
              <a:t>08/09/2016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286726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DE2DD6E-3BFE-441B-B18E-BDDAACF2F99A}" type="datetimeFigureOut">
              <a:rPr lang="pt-BR" smtClean="0"/>
              <a:t>08/09/2016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89940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DE2DD6E-3BFE-441B-B18E-BDDAACF2F99A}" type="datetimeFigureOut">
              <a:rPr lang="pt-BR" smtClean="0"/>
              <a:t>08/09/2016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44488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DE2DD6E-3BFE-441B-B18E-BDDAACF2F99A}" type="datetimeFigureOut">
              <a:rPr lang="pt-BR" smtClean="0"/>
              <a:t>08/09/2016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82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DE2DD6E-3BFE-441B-B18E-BDDAACF2F99A}" type="datetimeFigureOut">
              <a:rPr lang="pt-BR" smtClean="0"/>
              <a:t>08/09/2016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336947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DE2DD6E-3BFE-441B-B18E-BDDAACF2F99A}" type="datetimeFigureOut">
              <a:rPr lang="pt-BR" smtClean="0"/>
              <a:t>08/09/2016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07262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DE2DD6E-3BFE-441B-B18E-BDDAACF2F99A}" type="datetimeFigureOut">
              <a:rPr lang="pt-BR" smtClean="0"/>
              <a:t>08/09/2016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20419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E2DD6E-3BFE-441B-B18E-BDDAACF2F99A}" type="datetimeFigureOut">
              <a:rPr lang="pt-BR" smtClean="0"/>
              <a:t>08/09/2016</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41270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E2DD6E-3BFE-441B-B18E-BDDAACF2F99A}" type="datetimeFigureOut">
              <a:rPr lang="pt-BR" smtClean="0"/>
              <a:t>08/09/2016</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7CC47D-5F8A-409B-A1E5-FC04969D52E5}" type="slidenum">
              <a:rPr lang="pt-BR" smtClean="0"/>
              <a:t>‹nº›</a:t>
            </a:fld>
            <a:endParaRPr lang="pt-BR"/>
          </a:p>
        </p:txBody>
      </p:sp>
    </p:spTree>
    <p:extLst>
      <p:ext uri="{BB962C8B-B14F-4D97-AF65-F5344CB8AC3E}">
        <p14:creationId xmlns:p14="http://schemas.microsoft.com/office/powerpoint/2010/main" val="14830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5DE2DD6E-3BFE-441B-B18E-BDDAACF2F99A}" type="datetimeFigureOut">
              <a:rPr lang="pt-BR" smtClean="0"/>
              <a:t>08/09/2016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234350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E2DD6E-3BFE-441B-B18E-BDDAACF2F99A}" type="datetimeFigureOut">
              <a:rPr lang="pt-BR" smtClean="0"/>
              <a:t>08/09/2016</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7CC47D-5F8A-409B-A1E5-FC04969D52E5}"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3511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344" y="145774"/>
            <a:ext cx="4562771" cy="6056243"/>
          </a:xfrm>
          <a:prstGeom prst="rect">
            <a:avLst/>
          </a:prstGeom>
        </p:spPr>
      </p:pic>
    </p:spTree>
    <p:extLst>
      <p:ext uri="{BB962C8B-B14F-4D97-AF65-F5344CB8AC3E}">
        <p14:creationId xmlns:p14="http://schemas.microsoft.com/office/powerpoint/2010/main" val="271116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lnSpcReduction="10000"/>
          </a:bodyPr>
          <a:lstStyle/>
          <a:p>
            <a:r>
              <a:rPr lang="pt-BR" b="1" dirty="0"/>
              <a:t> CAP 3</a:t>
            </a:r>
            <a:r>
              <a:rPr lang="pt-BR" dirty="0"/>
              <a:t>: </a:t>
            </a:r>
            <a:r>
              <a:rPr lang="pt-BR" b="1" dirty="0"/>
              <a:t>A COERÊNCIA DO ORDENAMENTO JURÍDICO </a:t>
            </a:r>
            <a:r>
              <a:rPr lang="pt-BR" dirty="0"/>
              <a:t>(itens 4.4 O problema da coerência do ordenamento jurídico. 4.4.1 O ordenamento como sistema. 4.4.2 As antinomias. 4.4.3 Os critérios para a solução das antinomias. 4.4.4 O conflito dos critérios para a solução das antinomias):</a:t>
            </a:r>
          </a:p>
          <a:p>
            <a:pPr>
              <a:buFont typeface="Wingdings" panose="05000000000000000000" pitchFamily="2" charset="2"/>
              <a:buChar char="à"/>
            </a:pPr>
            <a:r>
              <a:rPr lang="pt-BR" b="1" dirty="0"/>
              <a:t> O ordenamento jurídico como sistema</a:t>
            </a:r>
            <a:r>
              <a:rPr lang="pt-BR" dirty="0"/>
              <a:t>:</a:t>
            </a:r>
          </a:p>
          <a:p>
            <a:pPr marL="0" indent="0">
              <a:buNone/>
            </a:pPr>
            <a:r>
              <a:rPr lang="pt-BR" dirty="0"/>
              <a:t> - 3 significados do termo “sistema”:</a:t>
            </a:r>
          </a:p>
          <a:p>
            <a:r>
              <a:rPr lang="pt-BR" dirty="0">
                <a:solidFill>
                  <a:srgbClr val="549E39"/>
                </a:solidFill>
              </a:rPr>
              <a:t>i) </a:t>
            </a:r>
            <a:r>
              <a:rPr lang="pt-BR" u="sng" dirty="0"/>
              <a:t>sistema dedutivo</a:t>
            </a:r>
            <a:r>
              <a:rPr lang="pt-BR" dirty="0"/>
              <a:t>: normas derivadas de alguns princípios gerais (direito natural);</a:t>
            </a:r>
          </a:p>
          <a:p>
            <a:r>
              <a:rPr lang="pt-BR" dirty="0" err="1">
                <a:solidFill>
                  <a:srgbClr val="549E39"/>
                </a:solidFill>
              </a:rPr>
              <a:t>ii</a:t>
            </a:r>
            <a:r>
              <a:rPr lang="pt-BR" dirty="0">
                <a:solidFill>
                  <a:srgbClr val="549E39"/>
                </a:solidFill>
              </a:rPr>
              <a:t>)</a:t>
            </a:r>
            <a:r>
              <a:rPr lang="pt-BR" u="sng" dirty="0">
                <a:solidFill>
                  <a:srgbClr val="549E39"/>
                </a:solidFill>
              </a:rPr>
              <a:t> </a:t>
            </a:r>
            <a:r>
              <a:rPr lang="pt-BR" u="sng" dirty="0"/>
              <a:t>sistema indutivo</a:t>
            </a:r>
            <a:r>
              <a:rPr lang="pt-BR" dirty="0"/>
              <a:t>: organização da matéria, partindo do conteúdo das normas singulares com o objetivo de construir conceitos sempre mais gerais (zoologia sistemática);</a:t>
            </a:r>
          </a:p>
          <a:p>
            <a:r>
              <a:rPr lang="pt-BR" dirty="0" err="1">
                <a:solidFill>
                  <a:srgbClr val="549E39"/>
                </a:solidFill>
              </a:rPr>
              <a:t>iii</a:t>
            </a:r>
            <a:r>
              <a:rPr lang="pt-BR" dirty="0">
                <a:solidFill>
                  <a:srgbClr val="549E39"/>
                </a:solidFill>
              </a:rPr>
              <a:t>) </a:t>
            </a:r>
            <a:r>
              <a:rPr lang="pt-BR" u="sng" dirty="0"/>
              <a:t>sistema como ordem que exclui a incompatibilidade das suas partes singulares</a:t>
            </a:r>
            <a:r>
              <a:rPr lang="pt-BR" dirty="0"/>
              <a:t>: as normas de um ordenamento devem ser compatíveis e, caso surjam normas incompatíveis, uma delas ou ambas devem ser excluídas. (</a:t>
            </a:r>
            <a:r>
              <a:rPr lang="pt-BR" u="sng" dirty="0"/>
              <a:t>Bobbio emprega a palavra sistema nessa acepção</a:t>
            </a:r>
            <a:r>
              <a:rPr lang="pt-BR" dirty="0"/>
              <a:t>).</a:t>
            </a:r>
          </a:p>
          <a:p>
            <a:pPr marL="0" indent="0">
              <a:buNone/>
            </a:pPr>
            <a:endParaRPr lang="pt-BR" dirty="0"/>
          </a:p>
          <a:p>
            <a:endParaRPr lang="pt-BR" dirty="0"/>
          </a:p>
          <a:p>
            <a:endParaRPr lang="pt-BR" dirty="0"/>
          </a:p>
          <a:p>
            <a:pPr>
              <a:buFont typeface="Arial" panose="020B0604020202020204" pitchFamily="34" charset="0"/>
              <a:buChar char="•"/>
            </a:pPr>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93518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Wingdings" panose="05000000000000000000" pitchFamily="2" charset="2"/>
              <a:buChar char="à"/>
            </a:pPr>
            <a:r>
              <a:rPr lang="pt-BR" b="1" dirty="0"/>
              <a:t> As antinomias</a:t>
            </a:r>
            <a:r>
              <a:rPr lang="pt-BR" dirty="0"/>
              <a:t>:</a:t>
            </a:r>
          </a:p>
          <a:p>
            <a:r>
              <a:rPr lang="pt-BR" dirty="0"/>
              <a:t>- normas incompatíveis são aquelas que </a:t>
            </a:r>
            <a:r>
              <a:rPr lang="pt-BR" u="sng" dirty="0"/>
              <a:t>não podem ser ambas verdadeiras</a:t>
            </a:r>
            <a:r>
              <a:rPr lang="pt-BR" dirty="0"/>
              <a:t>, a situação das normas incompatíveis recebe o nome de </a:t>
            </a:r>
            <a:r>
              <a:rPr lang="pt-BR" u="sng" dirty="0"/>
              <a:t>antinomia</a:t>
            </a:r>
            <a:r>
              <a:rPr lang="pt-BR" dirty="0"/>
              <a:t>.</a:t>
            </a:r>
          </a:p>
          <a:p>
            <a:r>
              <a:rPr lang="pt-BR" dirty="0"/>
              <a:t>- para que uma antinomia se verifique, de fato, são necessárias </a:t>
            </a:r>
            <a:r>
              <a:rPr lang="pt-BR" u="sng" dirty="0"/>
              <a:t>duas condições</a:t>
            </a:r>
            <a:r>
              <a:rPr lang="pt-BR" dirty="0"/>
              <a:t>:</a:t>
            </a:r>
          </a:p>
          <a:p>
            <a:r>
              <a:rPr lang="pt-BR" dirty="0">
                <a:solidFill>
                  <a:schemeClr val="accent1"/>
                </a:solidFill>
              </a:rPr>
              <a:t>i)</a:t>
            </a:r>
            <a:r>
              <a:rPr lang="pt-BR" dirty="0"/>
              <a:t> as duas normas devem pertencer ao </a:t>
            </a:r>
            <a:r>
              <a:rPr lang="pt-BR" u="sng" dirty="0"/>
              <a:t>mesmo ordenamento;</a:t>
            </a:r>
            <a:r>
              <a:rPr lang="pt-BR" dirty="0"/>
              <a:t> </a:t>
            </a:r>
          </a:p>
          <a:p>
            <a:r>
              <a:rPr lang="pt-BR" dirty="0" err="1">
                <a:solidFill>
                  <a:schemeClr val="accent1"/>
                </a:solidFill>
              </a:rPr>
              <a:t>ii</a:t>
            </a:r>
            <a:r>
              <a:rPr lang="pt-BR" dirty="0">
                <a:solidFill>
                  <a:schemeClr val="accent1"/>
                </a:solidFill>
              </a:rPr>
              <a:t>) </a:t>
            </a:r>
            <a:r>
              <a:rPr lang="pt-BR" dirty="0"/>
              <a:t>as duas normas devem ter o </a:t>
            </a:r>
            <a:r>
              <a:rPr lang="pt-BR" u="sng" dirty="0"/>
              <a:t>mesmo âmbito de validade</a:t>
            </a:r>
            <a:r>
              <a:rPr lang="pt-BR" dirty="0"/>
              <a:t> (temporal; espacial; pessoal; e material).</a:t>
            </a:r>
          </a:p>
          <a:p>
            <a:r>
              <a:rPr lang="pt-BR" dirty="0"/>
              <a:t>- </a:t>
            </a:r>
            <a:r>
              <a:rPr lang="pt-BR" b="1" dirty="0"/>
              <a:t>Definição de antinomia jurídica</a:t>
            </a:r>
            <a:r>
              <a:rPr lang="pt-BR" dirty="0"/>
              <a:t>: “</a:t>
            </a:r>
            <a:r>
              <a:rPr lang="pt-BR" i="1" dirty="0"/>
              <a:t>aquela situação que se verifica entre duas normas incompatíveis, pertencentes ao mesmo ordenamento e com o mesmo âmbito de validade</a:t>
            </a:r>
            <a:r>
              <a:rPr lang="pt-BR" dirty="0"/>
              <a:t>”.</a:t>
            </a:r>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404389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fontScale="85000" lnSpcReduction="10000"/>
          </a:bodyPr>
          <a:lstStyle/>
          <a:p>
            <a:pPr>
              <a:buFont typeface="Wingdings" panose="05000000000000000000" pitchFamily="2" charset="2"/>
              <a:buChar char="à"/>
            </a:pPr>
            <a:r>
              <a:rPr lang="pt-BR" b="1" dirty="0"/>
              <a:t>Os critérios para a solução das antinomias</a:t>
            </a:r>
            <a:r>
              <a:rPr lang="pt-BR" dirty="0"/>
              <a:t>:</a:t>
            </a:r>
          </a:p>
          <a:p>
            <a:r>
              <a:rPr lang="pt-BR" dirty="0"/>
              <a:t>- Antinomias distinguem-se em: </a:t>
            </a:r>
            <a:r>
              <a:rPr lang="pt-BR" b="1" dirty="0"/>
              <a:t>i)</a:t>
            </a:r>
            <a:r>
              <a:rPr lang="pt-BR" dirty="0"/>
              <a:t> </a:t>
            </a:r>
            <a:r>
              <a:rPr lang="pt-BR" u="sng" dirty="0"/>
              <a:t>solúveis ou aparentes</a:t>
            </a:r>
            <a:r>
              <a:rPr lang="pt-BR" dirty="0"/>
              <a:t> (os critérios de solução se aplicam); e </a:t>
            </a:r>
            <a:r>
              <a:rPr lang="pt-BR" b="1" dirty="0"/>
              <a:t>b)</a:t>
            </a:r>
            <a:r>
              <a:rPr lang="pt-BR" dirty="0"/>
              <a:t> </a:t>
            </a:r>
            <a:r>
              <a:rPr lang="pt-BR" u="sng" dirty="0"/>
              <a:t>insolúveis ou reais</a:t>
            </a:r>
            <a:r>
              <a:rPr lang="pt-BR" dirty="0"/>
              <a:t> (os critérios não se aplicam; ou podem ser aplicados, ao mesmo tempo, mais de um critério).</a:t>
            </a:r>
          </a:p>
          <a:p>
            <a:r>
              <a:rPr lang="pt-BR" dirty="0"/>
              <a:t>- </a:t>
            </a:r>
            <a:r>
              <a:rPr lang="pt-BR" b="1" dirty="0"/>
              <a:t>Critérios fundamentais de solução das antinomias </a:t>
            </a:r>
            <a:r>
              <a:rPr lang="pt-BR" dirty="0"/>
              <a:t>(aparentes):</a:t>
            </a:r>
          </a:p>
          <a:p>
            <a:r>
              <a:rPr lang="pt-BR" b="1" dirty="0">
                <a:solidFill>
                  <a:schemeClr val="accent1"/>
                </a:solidFill>
              </a:rPr>
              <a:t>i)</a:t>
            </a:r>
            <a:r>
              <a:rPr lang="pt-BR" dirty="0"/>
              <a:t> </a:t>
            </a:r>
            <a:r>
              <a:rPr lang="pt-BR" u="sng" dirty="0"/>
              <a:t>critério cronológico</a:t>
            </a:r>
            <a:r>
              <a:rPr lang="pt-BR" dirty="0"/>
              <a:t>: entre duas normas incompatíveis, prevalece a norma posterior (</a:t>
            </a:r>
            <a:r>
              <a:rPr lang="pt-BR" i="1" dirty="0" err="1"/>
              <a:t>lex</a:t>
            </a:r>
            <a:r>
              <a:rPr lang="pt-BR" i="1" dirty="0"/>
              <a:t> posterior </a:t>
            </a:r>
            <a:r>
              <a:rPr lang="pt-BR" i="1" dirty="0" err="1"/>
              <a:t>derogat</a:t>
            </a:r>
            <a:r>
              <a:rPr lang="pt-BR" i="1" dirty="0"/>
              <a:t> priori</a:t>
            </a:r>
            <a:r>
              <a:rPr lang="pt-BR" dirty="0"/>
              <a:t>);</a:t>
            </a:r>
          </a:p>
          <a:p>
            <a:r>
              <a:rPr lang="pt-BR" b="1" dirty="0" err="1">
                <a:solidFill>
                  <a:schemeClr val="accent1"/>
                </a:solidFill>
              </a:rPr>
              <a:t>ii</a:t>
            </a:r>
            <a:r>
              <a:rPr lang="pt-BR" b="1" dirty="0">
                <a:solidFill>
                  <a:schemeClr val="accent1"/>
                </a:solidFill>
              </a:rPr>
              <a:t>) </a:t>
            </a:r>
            <a:r>
              <a:rPr lang="pt-BR" u="sng" dirty="0"/>
              <a:t>critério hierárquico</a:t>
            </a:r>
            <a:r>
              <a:rPr lang="pt-BR" dirty="0"/>
              <a:t>: entre duas normas incompatíveis, prevalece a norma hierarquicamente superior (</a:t>
            </a:r>
            <a:r>
              <a:rPr lang="pt-BR" i="1" dirty="0" err="1"/>
              <a:t>lex</a:t>
            </a:r>
            <a:r>
              <a:rPr lang="pt-BR" i="1" dirty="0"/>
              <a:t> superior </a:t>
            </a:r>
            <a:r>
              <a:rPr lang="pt-BR" i="1" dirty="0" err="1"/>
              <a:t>derogat</a:t>
            </a:r>
            <a:r>
              <a:rPr lang="pt-BR" i="1" dirty="0"/>
              <a:t> inferior</a:t>
            </a:r>
            <a:r>
              <a:rPr lang="pt-BR" dirty="0"/>
              <a:t>);</a:t>
            </a:r>
          </a:p>
          <a:p>
            <a:r>
              <a:rPr lang="pt-BR" dirty="0" err="1">
                <a:solidFill>
                  <a:schemeClr val="accent1"/>
                </a:solidFill>
              </a:rPr>
              <a:t>iii</a:t>
            </a:r>
            <a:r>
              <a:rPr lang="pt-BR" dirty="0">
                <a:solidFill>
                  <a:schemeClr val="accent1"/>
                </a:solidFill>
              </a:rPr>
              <a:t>) </a:t>
            </a:r>
            <a:r>
              <a:rPr lang="pt-BR" u="sng" dirty="0"/>
              <a:t>critério da especificidade</a:t>
            </a:r>
            <a:r>
              <a:rPr lang="pt-BR" dirty="0"/>
              <a:t>: entre duas normas incompatíveis, uma geral e uma especial, prevalece a segunda (</a:t>
            </a:r>
            <a:r>
              <a:rPr lang="pt-BR" i="1" dirty="0" err="1"/>
              <a:t>lex</a:t>
            </a:r>
            <a:r>
              <a:rPr lang="pt-BR" i="1" dirty="0"/>
              <a:t> </a:t>
            </a:r>
            <a:r>
              <a:rPr lang="pt-BR" i="1" dirty="0" err="1"/>
              <a:t>specialis</a:t>
            </a:r>
            <a:r>
              <a:rPr lang="pt-BR" i="1" dirty="0"/>
              <a:t> </a:t>
            </a:r>
            <a:r>
              <a:rPr lang="pt-BR" i="1" dirty="0" err="1"/>
              <a:t>derogat</a:t>
            </a:r>
            <a:r>
              <a:rPr lang="pt-BR" i="1" dirty="0"/>
              <a:t> </a:t>
            </a:r>
            <a:r>
              <a:rPr lang="pt-BR" i="1" dirty="0" err="1"/>
              <a:t>generali</a:t>
            </a:r>
            <a:r>
              <a:rPr lang="pt-BR" dirty="0"/>
              <a:t>).</a:t>
            </a:r>
          </a:p>
          <a:p>
            <a:r>
              <a:rPr lang="pt-BR" dirty="0"/>
              <a:t>- nos casos de </a:t>
            </a:r>
            <a:r>
              <a:rPr lang="pt-BR" b="1" dirty="0"/>
              <a:t>conflito entre duas normas incompatíveis em que nenhum dos três critérios seja aplicável</a:t>
            </a:r>
            <a:r>
              <a:rPr lang="pt-BR" dirty="0"/>
              <a:t>, o jurista tem três possibilidades:</a:t>
            </a:r>
            <a:r>
              <a:rPr lang="pt-BR" b="1" dirty="0"/>
              <a:t> </a:t>
            </a:r>
            <a:r>
              <a:rPr lang="pt-BR" b="1" dirty="0">
                <a:solidFill>
                  <a:srgbClr val="549E39"/>
                </a:solidFill>
              </a:rPr>
              <a:t>i) </a:t>
            </a:r>
            <a:r>
              <a:rPr lang="pt-BR" dirty="0"/>
              <a:t>eliminar uma das normas (interpretação </a:t>
            </a:r>
            <a:r>
              <a:rPr lang="pt-BR" i="1" dirty="0" err="1"/>
              <a:t>ab-rogante</a:t>
            </a:r>
            <a:r>
              <a:rPr lang="pt-BR" i="1" dirty="0"/>
              <a:t>); </a:t>
            </a:r>
            <a:r>
              <a:rPr lang="pt-BR" b="1" dirty="0" err="1">
                <a:solidFill>
                  <a:srgbClr val="549E39"/>
                </a:solidFill>
              </a:rPr>
              <a:t>ii</a:t>
            </a:r>
            <a:r>
              <a:rPr lang="pt-BR" b="1" dirty="0">
                <a:solidFill>
                  <a:srgbClr val="549E39"/>
                </a:solidFill>
              </a:rPr>
              <a:t>)</a:t>
            </a:r>
            <a:r>
              <a:rPr lang="pt-BR" dirty="0"/>
              <a:t> eliminar ambas as normas em conflito (dupla interpretação </a:t>
            </a:r>
            <a:r>
              <a:rPr lang="pt-BR" i="1" dirty="0" err="1"/>
              <a:t>ab-rogante</a:t>
            </a:r>
            <a:r>
              <a:rPr lang="pt-BR" dirty="0"/>
              <a:t>); </a:t>
            </a:r>
            <a:r>
              <a:rPr lang="pt-BR" b="1" dirty="0" err="1">
                <a:solidFill>
                  <a:srgbClr val="549E39"/>
                </a:solidFill>
              </a:rPr>
              <a:t>iii</a:t>
            </a:r>
            <a:r>
              <a:rPr lang="pt-BR" b="1" dirty="0">
                <a:solidFill>
                  <a:srgbClr val="549E39"/>
                </a:solidFill>
              </a:rPr>
              <a:t>)</a:t>
            </a:r>
            <a:r>
              <a:rPr lang="pt-BR" b="1" dirty="0"/>
              <a:t> </a:t>
            </a:r>
            <a:r>
              <a:rPr lang="pt-BR" dirty="0"/>
              <a:t>eliminar a incompatibilidade (interpretação corretiva).</a:t>
            </a:r>
          </a:p>
          <a:p>
            <a:pPr>
              <a:buFont typeface="Arial" panose="020B0604020202020204" pitchFamily="34" charset="0"/>
              <a:buChar char="•"/>
            </a:pPr>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59706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Wingdings" panose="05000000000000000000" pitchFamily="2" charset="2"/>
              <a:buChar char="à"/>
            </a:pPr>
            <a:r>
              <a:rPr lang="pt-BR" b="1" dirty="0"/>
              <a:t> Conflito dos critérios para a solução das antinomias</a:t>
            </a:r>
            <a:r>
              <a:rPr lang="pt-BR" dirty="0"/>
              <a:t>:</a:t>
            </a:r>
          </a:p>
          <a:p>
            <a:pPr>
              <a:buFont typeface="Wingdings" panose="05000000000000000000" pitchFamily="2" charset="2"/>
              <a:buChar char="à"/>
            </a:pPr>
            <a:endParaRPr lang="pt-BR" dirty="0"/>
          </a:p>
          <a:p>
            <a:r>
              <a:rPr lang="pt-BR" dirty="0"/>
              <a:t>- </a:t>
            </a:r>
            <a:r>
              <a:rPr lang="pt-BR" b="1" dirty="0"/>
              <a:t>Antinomia de segundo grau</a:t>
            </a:r>
            <a:r>
              <a:rPr lang="pt-BR" dirty="0"/>
              <a:t>: o conflito entre os </a:t>
            </a:r>
            <a:r>
              <a:rPr lang="pt-BR" u="sng" dirty="0"/>
              <a:t>critérios </a:t>
            </a:r>
            <a:r>
              <a:rPr lang="pt-BR" dirty="0"/>
              <a:t>para a solução da antinomia entre as normas.</a:t>
            </a:r>
          </a:p>
          <a:p>
            <a:r>
              <a:rPr lang="pt-BR" dirty="0"/>
              <a:t>- os </a:t>
            </a:r>
            <a:r>
              <a:rPr lang="pt-BR" b="1" dirty="0"/>
              <a:t>conflitos entre os critérios </a:t>
            </a:r>
            <a:r>
              <a:rPr lang="pt-BR" dirty="0"/>
              <a:t>podem ser:</a:t>
            </a:r>
          </a:p>
          <a:p>
            <a:r>
              <a:rPr lang="pt-BR" b="1" dirty="0">
                <a:solidFill>
                  <a:schemeClr val="accent1"/>
                </a:solidFill>
              </a:rPr>
              <a:t>a)</a:t>
            </a:r>
            <a:r>
              <a:rPr lang="pt-BR" dirty="0"/>
              <a:t> entre o critério hierárquico e o cronológico: prevalece o critério hierárquico;</a:t>
            </a:r>
          </a:p>
          <a:p>
            <a:r>
              <a:rPr lang="pt-BR" b="1" dirty="0">
                <a:solidFill>
                  <a:schemeClr val="accent1"/>
                </a:solidFill>
              </a:rPr>
              <a:t>b) </a:t>
            </a:r>
            <a:r>
              <a:rPr lang="pt-BR" dirty="0"/>
              <a:t>entre o critério de especialidade e o cronológico: prevalece o critério de especialidade;</a:t>
            </a:r>
          </a:p>
          <a:p>
            <a:r>
              <a:rPr lang="pt-BR" b="1" dirty="0">
                <a:solidFill>
                  <a:schemeClr val="accent1"/>
                </a:solidFill>
              </a:rPr>
              <a:t>c) </a:t>
            </a:r>
            <a:r>
              <a:rPr lang="pt-BR" dirty="0"/>
              <a:t>entre o critério hierárquico e o de especialidade: não há resposta para este caso.</a:t>
            </a:r>
          </a:p>
          <a:p>
            <a:pPr>
              <a:buFont typeface="Arial" panose="020B0604020202020204" pitchFamily="34" charset="0"/>
              <a:buChar char="•"/>
            </a:pPr>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56104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Wingdings" panose="05000000000000000000" pitchFamily="2" charset="2"/>
              <a:buChar char="à"/>
            </a:pPr>
            <a:r>
              <a:rPr lang="pt-BR" b="1" dirty="0">
                <a:sym typeface="Wingdings" panose="05000000000000000000" pitchFamily="2" charset="2"/>
              </a:rPr>
              <a:t> C</a:t>
            </a:r>
            <a:r>
              <a:rPr lang="pt-BR" b="1" dirty="0"/>
              <a:t>onclusão</a:t>
            </a:r>
            <a:r>
              <a:rPr lang="pt-BR" dirty="0"/>
              <a:t>:</a:t>
            </a:r>
          </a:p>
          <a:p>
            <a:pPr marL="0" indent="0" algn="just">
              <a:buNone/>
            </a:pPr>
            <a:r>
              <a:rPr lang="pt-BR" dirty="0"/>
              <a:t>  Regra de coerência: “</a:t>
            </a:r>
            <a:r>
              <a:rPr lang="pt-BR" i="1" dirty="0"/>
              <a:t>num ordenamento jurídico não </a:t>
            </a:r>
            <a:r>
              <a:rPr lang="pt-BR" i="1" u="sng" dirty="0"/>
              <a:t>devem</a:t>
            </a:r>
            <a:r>
              <a:rPr lang="pt-BR" i="1" dirty="0"/>
              <a:t> existir antinomias</a:t>
            </a:r>
            <a:r>
              <a:rPr lang="pt-BR" dirty="0"/>
              <a:t>” (pois geram insegurança jurídica).</a:t>
            </a:r>
          </a:p>
          <a:p>
            <a:pPr algn="just"/>
            <a:endParaRPr lang="pt-BR" dirty="0"/>
          </a:p>
          <a:p>
            <a:pPr algn="just"/>
            <a:r>
              <a:rPr lang="pt-BR" dirty="0"/>
              <a:t>- Todavia, essa regra de coerência </a:t>
            </a:r>
            <a:r>
              <a:rPr lang="pt-BR" b="1" u="sng" dirty="0"/>
              <a:t>não </a:t>
            </a:r>
            <a:r>
              <a:rPr lang="pt-BR" u="sng" dirty="0"/>
              <a:t>é condição de validade do ordenamento,</a:t>
            </a:r>
            <a:r>
              <a:rPr lang="pt-BR" dirty="0"/>
              <a:t> pois há casos em que a solução da antinomia não é possível: “</a:t>
            </a:r>
            <a:r>
              <a:rPr lang="pt-BR" i="1" u="sng" dirty="0"/>
              <a:t>duas normas incompatíveis do mesmo nível</a:t>
            </a:r>
            <a:r>
              <a:rPr lang="pt-BR" i="1" dirty="0"/>
              <a:t> </a:t>
            </a:r>
            <a:r>
              <a:rPr lang="pt-BR" dirty="0"/>
              <a:t>[hierárquico] </a:t>
            </a:r>
            <a:r>
              <a:rPr lang="pt-BR" i="1" u="sng" dirty="0"/>
              <a:t>e contemporâneas são ambas válidas</a:t>
            </a:r>
            <a:r>
              <a:rPr lang="pt-BR" i="1" dirty="0"/>
              <a:t>. Não podem ser, ao mesmo tempo, ambas eficazes, no sentido de que a aplicação de uma ao caso concreto exclui a aplicação da outra; mas são ambas válidas, no sentido de que, apesar de seu conflito, ambas continuam a existir no sistema, e não há remédio para sua eliminação (além da ab-rogação legislativa)</a:t>
            </a:r>
            <a:r>
              <a:rPr lang="pt-BR" dirty="0"/>
              <a:t>”.</a:t>
            </a:r>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87209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492370" y="516835"/>
            <a:ext cx="3084844" cy="2103875"/>
          </a:xfrm>
        </p:spPr>
        <p:txBody>
          <a:bodyPr>
            <a:normAutofit/>
          </a:bodyPr>
          <a:lstStyle/>
          <a:p>
            <a:r>
              <a:rPr lang="pt-BR" sz="3600" b="1" dirty="0">
                <a:solidFill>
                  <a:srgbClr val="FFFFFF"/>
                </a:solidFill>
              </a:rPr>
              <a:t>TEORIA DO ORDENAMENTO</a:t>
            </a:r>
            <a:endParaRPr lang="pt-BR" sz="3600" dirty="0">
              <a:solidFill>
                <a:srgbClr val="FFFFFF"/>
              </a:solidFill>
            </a:endParaRPr>
          </a:p>
        </p:txBody>
      </p:sp>
      <p:sp>
        <p:nvSpPr>
          <p:cNvPr id="25" name="Content Placeholder 24"/>
          <p:cNvSpPr>
            <a:spLocks noGrp="1"/>
          </p:cNvSpPr>
          <p:nvPr>
            <p:ph idx="1"/>
          </p:nvPr>
        </p:nvSpPr>
        <p:spPr>
          <a:xfrm>
            <a:off x="492371" y="2653800"/>
            <a:ext cx="3084844" cy="3335519"/>
          </a:xfrm>
        </p:spPr>
        <p:txBody>
          <a:bodyPr>
            <a:normAutofit/>
          </a:bodyPr>
          <a:lstStyle/>
          <a:p>
            <a:endParaRPr lang="pt-BR" sz="1800" spc="-50" dirty="0">
              <a:solidFill>
                <a:srgbClr val="FFFFFF"/>
              </a:solidFill>
              <a:latin typeface="+mj-lt"/>
              <a:ea typeface="+mj-ea"/>
              <a:cs typeface="+mj-cs"/>
            </a:endParaRPr>
          </a:p>
          <a:p>
            <a:r>
              <a:rPr lang="pt-BR" sz="1800" spc="-50" dirty="0">
                <a:solidFill>
                  <a:srgbClr val="FFFFFF"/>
                </a:solidFill>
                <a:latin typeface="+mj-lt"/>
                <a:ea typeface="+mj-ea"/>
                <a:cs typeface="+mj-cs"/>
              </a:rPr>
              <a:t>Questão (1ª fase) - IV Concurso (2010):</a:t>
            </a:r>
          </a:p>
          <a:p>
            <a:endParaRPr lang="en-US" sz="1500" dirty="0">
              <a:solidFill>
                <a:srgbClr val="FFFFFF"/>
              </a:solidFill>
            </a:endParaRPr>
          </a:p>
          <a:p>
            <a:endParaRPr lang="en-US" sz="1500" dirty="0">
              <a:solidFill>
                <a:srgbClr val="FFFFFF"/>
              </a:solidFill>
            </a:endParaRP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4191264" y="703385"/>
            <a:ext cx="7995051" cy="5285934"/>
          </a:xfrm>
          <a:prstGeom prst="rect">
            <a:avLst/>
          </a:prstGeom>
          <a:noFill/>
          <a:ln>
            <a:noFill/>
          </a:ln>
        </p:spPr>
      </p:pic>
    </p:spTree>
    <p:extLst>
      <p:ext uri="{BB962C8B-B14F-4D97-AF65-F5344CB8AC3E}">
        <p14:creationId xmlns:p14="http://schemas.microsoft.com/office/powerpoint/2010/main" val="82691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a:t>
            </a:r>
            <a:endParaRPr lang="pt-BR" dirty="0"/>
          </a:p>
        </p:txBody>
      </p:sp>
      <p:sp>
        <p:nvSpPr>
          <p:cNvPr id="3" name="Espaço Reservado para Conteúdo 2"/>
          <p:cNvSpPr>
            <a:spLocks noGrp="1"/>
          </p:cNvSpPr>
          <p:nvPr>
            <p:ph idx="1"/>
          </p:nvPr>
        </p:nvSpPr>
        <p:spPr>
          <a:xfrm>
            <a:off x="1097280" y="1845734"/>
            <a:ext cx="10058400" cy="4077988"/>
          </a:xfrm>
        </p:spPr>
        <p:txBody>
          <a:bodyPr>
            <a:normAutofit fontScale="92500" lnSpcReduction="20000"/>
          </a:bodyPr>
          <a:lstStyle/>
          <a:p>
            <a:pPr>
              <a:buFont typeface="Arial" panose="020B0604020202020204" pitchFamily="34" charset="0"/>
              <a:buChar char="•"/>
            </a:pPr>
            <a:r>
              <a:rPr lang="pt-BR" b="1" dirty="0"/>
              <a:t>CAP 4</a:t>
            </a:r>
            <a:r>
              <a:rPr lang="pt-BR" dirty="0"/>
              <a:t>: </a:t>
            </a:r>
            <a:r>
              <a:rPr lang="pt-BR" b="1" dirty="0"/>
              <a:t>A COMPLETUDE DO ORDENAMENTO JURÍDICO </a:t>
            </a:r>
            <a:r>
              <a:rPr lang="pt-BR" dirty="0"/>
              <a:t>(itens 4.5 A completude do ordenamento jurídico. 4.5.1 O dogma da completude e o problema das lacunas do ordenamento. 4.5.2 O espaço jurídico vazio. 4.5.3 A norma geral exclusiva. 4.5.4 Tipos de lacunas. 4.5.5 As lacunas ideológicas. 4.5.6 Os métodos de integração do ordenamento. 4.5.7 A analogia. 4.5.8 Os princípios gerais do direito.):</a:t>
            </a:r>
          </a:p>
          <a:p>
            <a:pPr marL="0" indent="0">
              <a:buNone/>
            </a:pPr>
            <a:r>
              <a:rPr lang="pt-BR" dirty="0">
                <a:solidFill>
                  <a:schemeClr val="accent1"/>
                </a:solidFill>
                <a:sym typeface="Wingdings" panose="05000000000000000000" pitchFamily="2" charset="2"/>
              </a:rPr>
              <a:t> </a:t>
            </a:r>
            <a:r>
              <a:rPr lang="pt-BR" b="1" dirty="0"/>
              <a:t>O dogma da completude e o problema das lacunas do ordenamento</a:t>
            </a:r>
            <a:r>
              <a:rPr lang="pt-BR" dirty="0"/>
              <a:t>:</a:t>
            </a:r>
          </a:p>
          <a:p>
            <a:pPr marL="0" indent="0">
              <a:buNone/>
            </a:pPr>
            <a:r>
              <a:rPr lang="pt-BR" dirty="0"/>
              <a:t>- </a:t>
            </a:r>
            <a:r>
              <a:rPr lang="pt-BR" u="sng" dirty="0"/>
              <a:t>Completude</a:t>
            </a:r>
            <a:r>
              <a:rPr lang="pt-BR" dirty="0"/>
              <a:t> é a propriedade pela qual um ordenamento jurídico tem uma norma para regular qualquer caso, ou seja, a </a:t>
            </a:r>
            <a:r>
              <a:rPr lang="pt-BR" u="sng" dirty="0"/>
              <a:t>ausência de lacunas</a:t>
            </a:r>
            <a:r>
              <a:rPr lang="pt-BR" dirty="0"/>
              <a:t>. </a:t>
            </a:r>
          </a:p>
          <a:p>
            <a:pPr marL="0" indent="0">
              <a:buNone/>
            </a:pPr>
            <a:r>
              <a:rPr lang="pt-BR" b="1" dirty="0"/>
              <a:t>- </a:t>
            </a:r>
            <a:r>
              <a:rPr lang="pt-BR" dirty="0"/>
              <a:t>Lacuna</a:t>
            </a:r>
            <a:r>
              <a:rPr lang="pt-BR" b="1" dirty="0"/>
              <a:t> </a:t>
            </a:r>
            <a:r>
              <a:rPr lang="pt-BR" dirty="0"/>
              <a:t>é a situação em que o sistema não oferece a possibilidade de resolver determinados casos nem de determinado modo nem de modo oposto.</a:t>
            </a:r>
          </a:p>
          <a:p>
            <a:pPr>
              <a:buFontTx/>
              <a:buChar char="-"/>
            </a:pPr>
            <a:r>
              <a:rPr lang="pt-BR" dirty="0"/>
              <a:t>A completude será uma </a:t>
            </a:r>
            <a:r>
              <a:rPr lang="pt-BR" u="sng" dirty="0"/>
              <a:t>necessidade</a:t>
            </a:r>
            <a:r>
              <a:rPr lang="pt-BR" dirty="0"/>
              <a:t> dos ordenamentos em que valerem duas regras: </a:t>
            </a:r>
          </a:p>
          <a:p>
            <a:pPr marL="749808" lvl="1" indent="-457200">
              <a:buFont typeface="+mj-lt"/>
              <a:buAutoNum type="alphaLcParenR"/>
            </a:pPr>
            <a:r>
              <a:rPr lang="pt-BR" dirty="0"/>
              <a:t>O juiz é obrigado a julgar todos os casos que se lhe apresentem;</a:t>
            </a:r>
          </a:p>
          <a:p>
            <a:pPr marL="749808" lvl="1" indent="-457200">
              <a:buFont typeface="+mj-lt"/>
              <a:buAutoNum type="alphaLcParenR"/>
            </a:pPr>
            <a:r>
              <a:rPr lang="pt-BR" dirty="0"/>
              <a:t>O juiz é obrigado a julgá-los com base em uma norma pertencente ao sistema.</a:t>
            </a:r>
          </a:p>
          <a:p>
            <a:pPr marL="0" indent="0">
              <a:buNone/>
            </a:pPr>
            <a:r>
              <a:rPr lang="pt-BR" dirty="0"/>
              <a:t>- A </a:t>
            </a:r>
            <a:r>
              <a:rPr lang="pt-BR" b="1" dirty="0"/>
              <a:t>crítica</a:t>
            </a:r>
            <a:r>
              <a:rPr lang="pt-BR" dirty="0"/>
              <a:t> contra a completude: à medida que a codificação envelhecia, descortinavam-se suas insuficiências.</a:t>
            </a:r>
          </a:p>
          <a:p>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17205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Wingdings" panose="05000000000000000000" pitchFamily="2" charset="2"/>
              <a:buChar char="à"/>
            </a:pPr>
            <a:r>
              <a:rPr lang="pt-BR" b="1" dirty="0"/>
              <a:t> O espaço jurídico vazio</a:t>
            </a:r>
            <a:r>
              <a:rPr lang="pt-BR" dirty="0"/>
              <a:t>:</a:t>
            </a:r>
          </a:p>
          <a:p>
            <a:pPr marL="0" indent="0">
              <a:buNone/>
            </a:pPr>
            <a:r>
              <a:rPr lang="pt-BR" dirty="0"/>
              <a:t> - </a:t>
            </a:r>
            <a:r>
              <a:rPr lang="pt-BR" b="1" dirty="0"/>
              <a:t>Karl </a:t>
            </a:r>
            <a:r>
              <a:rPr lang="pt-BR" b="1" dirty="0" err="1"/>
              <a:t>Bergbohm</a:t>
            </a:r>
            <a:r>
              <a:rPr lang="pt-BR" b="1" dirty="0"/>
              <a:t>: </a:t>
            </a:r>
            <a:r>
              <a:rPr lang="pt-BR" dirty="0"/>
              <a:t>“</a:t>
            </a:r>
            <a:r>
              <a:rPr lang="pt-BR" i="1" dirty="0"/>
              <a:t>até onde o direito chega com as suas normas, não existem lacunas; onde não chega, há o espaço jurídico vazio, e, portanto, não lacuna do direito, mas atividade indiferente ao direito” .</a:t>
            </a:r>
          </a:p>
          <a:p>
            <a:pPr>
              <a:buFontTx/>
              <a:buChar char="-"/>
            </a:pPr>
            <a:r>
              <a:rPr lang="pt-BR" dirty="0"/>
              <a:t>Bobbio critica essa teoria: </a:t>
            </a:r>
          </a:p>
          <a:p>
            <a:pPr marL="806958" lvl="1" indent="-514350">
              <a:buFont typeface="+mj-lt"/>
              <a:buAutoNum type="romanLcPeriod"/>
            </a:pPr>
            <a:r>
              <a:rPr lang="pt-BR" sz="2000" dirty="0"/>
              <a:t>A teoria identifica falsamente como jurídico só o que é obrigatório, excluindo indevidamente a esfera do permitido das modalidades jurídicas;</a:t>
            </a:r>
          </a:p>
          <a:p>
            <a:pPr marL="806958" lvl="1" indent="-514350">
              <a:buFont typeface="+mj-lt"/>
              <a:buAutoNum type="romanLcPeriod"/>
            </a:pPr>
            <a:r>
              <a:rPr lang="pt-BR" sz="2000" dirty="0"/>
              <a:t>Liberdade não protegida implica na licitude de alguém utilizar a força para impedir essa liberdade, o que, além de ser incompatível com a moderna noção de Estado como detentor do monopólio do uso legítimo da força, equivale a dizer que o direito protege o uso da força por terceiros nessa situação, tornando-a, portanto, relevante para o direito. </a:t>
            </a:r>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6238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a:t>
            </a:r>
            <a:endParaRPr lang="pt-BR" dirty="0"/>
          </a:p>
        </p:txBody>
      </p:sp>
      <p:sp>
        <p:nvSpPr>
          <p:cNvPr id="3" name="Espaço Reservado para Conteúdo 2"/>
          <p:cNvSpPr>
            <a:spLocks noGrp="1"/>
          </p:cNvSpPr>
          <p:nvPr>
            <p:ph idx="1"/>
          </p:nvPr>
        </p:nvSpPr>
        <p:spPr>
          <a:xfrm>
            <a:off x="1097280" y="1845734"/>
            <a:ext cx="10058400" cy="4077988"/>
          </a:xfrm>
        </p:spPr>
        <p:txBody>
          <a:bodyPr>
            <a:normAutofit fontScale="85000" lnSpcReduction="20000"/>
          </a:bodyPr>
          <a:lstStyle/>
          <a:p>
            <a:pPr>
              <a:buFont typeface="Wingdings" panose="05000000000000000000" pitchFamily="2" charset="2"/>
              <a:buChar char="à"/>
            </a:pPr>
            <a:r>
              <a:rPr lang="pt-BR" b="1" dirty="0"/>
              <a:t> A norma geral exclusiva: </a:t>
            </a:r>
            <a:r>
              <a:rPr lang="pt-BR" dirty="0"/>
              <a:t>(</a:t>
            </a:r>
            <a:r>
              <a:rPr lang="pt-BR" dirty="0" err="1"/>
              <a:t>Zitelmann</a:t>
            </a:r>
            <a:r>
              <a:rPr lang="pt-BR" dirty="0"/>
              <a:t> e </a:t>
            </a:r>
            <a:r>
              <a:rPr lang="pt-BR" dirty="0" err="1"/>
              <a:t>Donati</a:t>
            </a:r>
            <a:r>
              <a:rPr lang="pt-BR" dirty="0"/>
              <a:t>)</a:t>
            </a:r>
          </a:p>
          <a:p>
            <a:pPr>
              <a:buFontTx/>
              <a:buChar char="-"/>
            </a:pPr>
            <a:r>
              <a:rPr lang="pt-BR" dirty="0"/>
              <a:t>Segundo a teoria da norma geral exclusiva, o direito nunca falta: “</a:t>
            </a:r>
            <a:r>
              <a:rPr lang="pt-BR" i="1" dirty="0"/>
              <a:t>todos os comportamentos não compreendidos na norma particular são regulados por uma </a:t>
            </a:r>
            <a:r>
              <a:rPr lang="pt-BR" i="1" u="sng" dirty="0"/>
              <a:t>norma geral exclusiva</a:t>
            </a:r>
            <a:r>
              <a:rPr lang="pt-BR" i="1" dirty="0"/>
              <a:t>, que dizer, pela regra que exclui (por isso é exclusiva) todos os comportamentos (por isso geral) que não fazem parte daquele previsto pela norma particular</a:t>
            </a:r>
            <a:r>
              <a:rPr lang="pt-BR" dirty="0"/>
              <a:t>”.</a:t>
            </a:r>
          </a:p>
          <a:p>
            <a:pPr>
              <a:buFontTx/>
              <a:buChar char="-"/>
            </a:pPr>
            <a:r>
              <a:rPr lang="pt-BR" dirty="0"/>
              <a:t>Bobbio aponta o </a:t>
            </a:r>
            <a:r>
              <a:rPr lang="pt-BR" u="sng" dirty="0"/>
              <a:t>ponto fraco</a:t>
            </a:r>
            <a:r>
              <a:rPr lang="pt-BR" dirty="0"/>
              <a:t> desta teoria: </a:t>
            </a:r>
            <a:r>
              <a:rPr lang="pt-BR" u="sng" dirty="0"/>
              <a:t>a norma geral inclusiva</a:t>
            </a:r>
            <a:r>
              <a:rPr lang="pt-BR" b="1" u="sng" dirty="0"/>
              <a:t> </a:t>
            </a:r>
            <a:r>
              <a:rPr lang="pt-BR" dirty="0"/>
              <a:t>, ou seja, a norma segundo a qual, em caso de lacuna, o juiz deve recorrer às normas que regulam casos similares ou matérias análogas. </a:t>
            </a:r>
          </a:p>
          <a:p>
            <a:pPr>
              <a:buFontTx/>
              <a:buChar char="-"/>
            </a:pPr>
            <a:r>
              <a:rPr lang="pt-BR" dirty="0"/>
              <a:t>Os ordenamentos, em geral, não dizem quando utilizar um ou outro critério, assim, diante de um caso não regulado, existem duas soluções, ambas possíveis, cabendo ao intérprete decidir qual das duas aplicar. Esta hipótese configura, para Bobbio, uma lacuna do ordenamento.</a:t>
            </a:r>
          </a:p>
          <a:p>
            <a:pPr>
              <a:buFontTx/>
              <a:buChar char="-"/>
            </a:pPr>
            <a:r>
              <a:rPr lang="pt-BR" dirty="0"/>
              <a:t> Assim, Bobbio redefine lacuna, sustentando que “</a:t>
            </a:r>
            <a:r>
              <a:rPr lang="pt-BR" i="1" dirty="0"/>
              <a:t>a lacuna se verifica não pela falta de uma norma expressa para a regulamentação de determinado caso, mas pela </a:t>
            </a:r>
            <a:r>
              <a:rPr lang="pt-BR" i="1" u="sng" dirty="0"/>
              <a:t>falta de um critério para a escolhas de qual das duas regras gerais, a exclusiva e a inclusiva, deva ser aplicada</a:t>
            </a:r>
            <a:r>
              <a:rPr lang="pt-BR" dirty="0"/>
              <a:t>”.</a:t>
            </a:r>
          </a:p>
          <a:p>
            <a:pPr>
              <a:buFontTx/>
              <a:buChar char="-"/>
            </a:pPr>
            <a:r>
              <a:rPr lang="pt-BR" dirty="0"/>
              <a:t>Bobbio, então, conclui que “</a:t>
            </a:r>
            <a:r>
              <a:rPr lang="pt-BR" i="1" dirty="0"/>
              <a:t>o fato de a solução não ser mais óbvia, ou seja, de não se poder extrair do sistema uma solução, nem a solução oposta, revela a lacuna, isto é, </a:t>
            </a:r>
            <a:r>
              <a:rPr lang="pt-BR" i="1" u="sng" dirty="0"/>
              <a:t>revela a incompletude do ordenamento jurídico</a:t>
            </a:r>
            <a:r>
              <a:rPr lang="pt-BR" dirty="0"/>
              <a:t>” – grifo nosso.</a:t>
            </a:r>
          </a:p>
          <a:p>
            <a:pPr>
              <a:buFontTx/>
              <a:buChar char="-"/>
            </a:pPr>
            <a:endParaRPr lang="pt-BR" dirty="0"/>
          </a:p>
          <a:p>
            <a:pPr>
              <a:buFontTx/>
              <a:buChar char="-"/>
            </a:pPr>
            <a:endParaRPr lang="pt-BR" dirty="0"/>
          </a:p>
          <a:p>
            <a:pPr>
              <a:buFont typeface="Wingdings" panose="05000000000000000000" pitchFamily="2" charset="2"/>
              <a:buChar char="à"/>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73276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a:t>
            </a:r>
            <a:endParaRPr lang="pt-BR" dirty="0"/>
          </a:p>
        </p:txBody>
      </p:sp>
      <p:sp>
        <p:nvSpPr>
          <p:cNvPr id="3" name="Espaço Reservado para Conteúdo 2"/>
          <p:cNvSpPr>
            <a:spLocks noGrp="1"/>
          </p:cNvSpPr>
          <p:nvPr>
            <p:ph idx="1"/>
          </p:nvPr>
        </p:nvSpPr>
        <p:spPr>
          <a:xfrm>
            <a:off x="1097280" y="1845734"/>
            <a:ext cx="10058400" cy="4077988"/>
          </a:xfrm>
        </p:spPr>
        <p:txBody>
          <a:bodyPr>
            <a:normAutofit fontScale="92500" lnSpcReduction="10000"/>
          </a:bodyPr>
          <a:lstStyle/>
          <a:p>
            <a:pPr>
              <a:buFont typeface="Wingdings" panose="05000000000000000000" pitchFamily="2" charset="2"/>
              <a:buChar char="à"/>
            </a:pPr>
            <a:r>
              <a:rPr lang="pt-BR" b="1" dirty="0"/>
              <a:t> Espécies de lacunas</a:t>
            </a:r>
            <a:r>
              <a:rPr lang="pt-BR" dirty="0"/>
              <a:t>:</a:t>
            </a:r>
          </a:p>
          <a:p>
            <a:pPr marL="201168" lvl="1" indent="0">
              <a:buNone/>
            </a:pPr>
            <a:r>
              <a:rPr lang="pt-BR" sz="1900" u="sng" dirty="0"/>
              <a:t>Lacunas próprias</a:t>
            </a:r>
            <a:r>
              <a:rPr lang="pt-BR" sz="1900" dirty="0"/>
              <a:t>: lacuna do sistema;</a:t>
            </a:r>
          </a:p>
          <a:p>
            <a:pPr marL="201168" lvl="1" indent="0">
              <a:buNone/>
            </a:pPr>
            <a:r>
              <a:rPr lang="pt-BR" sz="1900" u="sng" dirty="0"/>
              <a:t>Lacunas impróprias</a:t>
            </a:r>
            <a:r>
              <a:rPr lang="pt-BR" sz="1900" dirty="0"/>
              <a:t>: derivam da comparação do sistema real com o ideal.</a:t>
            </a:r>
          </a:p>
          <a:p>
            <a:pPr marL="201168" lvl="1" indent="0">
              <a:buNone/>
            </a:pPr>
            <a:endParaRPr lang="pt-BR" sz="1900" dirty="0"/>
          </a:p>
          <a:p>
            <a:pPr lvl="1">
              <a:buFontTx/>
              <a:buChar char="-"/>
            </a:pPr>
            <a:r>
              <a:rPr lang="pt-BR" sz="1900" dirty="0"/>
              <a:t>Com relação aos motivos: </a:t>
            </a:r>
          </a:p>
          <a:p>
            <a:pPr marL="544068" lvl="1" indent="-342900">
              <a:buFont typeface="+mj-lt"/>
              <a:buAutoNum type="alphaLcParenR"/>
            </a:pPr>
            <a:r>
              <a:rPr lang="pt-BR" sz="1900" b="1" dirty="0"/>
              <a:t>Lacunas objetivas</a:t>
            </a:r>
            <a:r>
              <a:rPr lang="pt-BR" sz="1900" dirty="0"/>
              <a:t>: são  independentes da vontade do legislador (ligadas ao envelhecimento das leis);</a:t>
            </a:r>
          </a:p>
          <a:p>
            <a:pPr marL="544068" lvl="1" indent="-342900">
              <a:buFont typeface="+mj-lt"/>
              <a:buAutoNum type="alphaLcParenR"/>
            </a:pPr>
            <a:r>
              <a:rPr lang="pt-BR" sz="1900" b="1" dirty="0"/>
              <a:t>Lacunas subjetivas</a:t>
            </a:r>
            <a:r>
              <a:rPr lang="pt-BR" sz="1900" dirty="0"/>
              <a:t>: são aquelas que dependem de algum motivo imputável ao legislador, subdividem-se em</a:t>
            </a:r>
            <a:r>
              <a:rPr lang="pt-BR" sz="1900" dirty="0">
                <a:solidFill>
                  <a:schemeClr val="tx1"/>
                </a:solidFill>
              </a:rPr>
              <a:t>:</a:t>
            </a:r>
            <a:r>
              <a:rPr lang="pt-BR" sz="1900" dirty="0">
                <a:solidFill>
                  <a:schemeClr val="accent1"/>
                </a:solidFill>
              </a:rPr>
              <a:t> b.1) </a:t>
            </a:r>
            <a:r>
              <a:rPr lang="pt-BR" sz="1900" u="sng" dirty="0"/>
              <a:t>involuntárias</a:t>
            </a:r>
            <a:r>
              <a:rPr lang="pt-BR" sz="1900" dirty="0"/>
              <a:t>: dependem de alguma distração do legislador; </a:t>
            </a:r>
          </a:p>
          <a:p>
            <a:pPr marL="201168" lvl="1" indent="0">
              <a:buNone/>
            </a:pPr>
            <a:r>
              <a:rPr lang="pt-BR" sz="1900" dirty="0">
                <a:solidFill>
                  <a:schemeClr val="accent1"/>
                </a:solidFill>
              </a:rPr>
              <a:t>	      b.2)</a:t>
            </a:r>
            <a:r>
              <a:rPr lang="pt-BR" sz="1900" dirty="0"/>
              <a:t> </a:t>
            </a:r>
            <a:r>
              <a:rPr lang="pt-BR" sz="1900" u="sng" dirty="0"/>
              <a:t>voluntárias</a:t>
            </a:r>
            <a:r>
              <a:rPr lang="pt-BR" sz="1900" dirty="0"/>
              <a:t>: aquelas em que o próprio legislador deixa de propósito, confiando na 	      	      interpretação, caso a caso, do juiz (não se trata propriamente de uma lacuna);</a:t>
            </a:r>
          </a:p>
          <a:p>
            <a:pPr marL="201168" lvl="1" indent="0">
              <a:buNone/>
            </a:pPr>
            <a:endParaRPr lang="pt-BR" sz="300" dirty="0"/>
          </a:p>
          <a:p>
            <a:pPr lvl="1">
              <a:buFontTx/>
              <a:buChar char="-"/>
            </a:pPr>
            <a:r>
              <a:rPr lang="pt-BR" sz="1900" u="sng" dirty="0"/>
              <a:t>Lacuna </a:t>
            </a:r>
            <a:r>
              <a:rPr lang="pt-BR" sz="1900" i="1" u="sng" dirty="0" err="1"/>
              <a:t>praeter</a:t>
            </a:r>
            <a:r>
              <a:rPr lang="pt-BR" sz="1900" i="1" u="sng" dirty="0"/>
              <a:t> </a:t>
            </a:r>
            <a:r>
              <a:rPr lang="pt-BR" sz="1900" i="1" u="sng" dirty="0" err="1"/>
              <a:t>legem</a:t>
            </a:r>
            <a:r>
              <a:rPr lang="pt-BR" sz="1900" dirty="0"/>
              <a:t>: aquela em que as regras expressas são demasiadamente específicas, não abrangendo todos os casos possíveis; </a:t>
            </a:r>
          </a:p>
          <a:p>
            <a:pPr lvl="1">
              <a:buFontTx/>
              <a:buChar char="-"/>
            </a:pPr>
            <a:r>
              <a:rPr lang="pt-BR" sz="1900" u="sng" dirty="0"/>
              <a:t>lacuna </a:t>
            </a:r>
            <a:r>
              <a:rPr lang="pt-BR" sz="1900" i="1" u="sng" dirty="0" err="1"/>
              <a:t>intra</a:t>
            </a:r>
            <a:r>
              <a:rPr lang="pt-BR" sz="1900" i="1" u="sng" dirty="0"/>
              <a:t> </a:t>
            </a:r>
            <a:r>
              <a:rPr lang="pt-BR" sz="1900" i="1" u="sng" dirty="0" err="1"/>
              <a:t>legem</a:t>
            </a:r>
            <a:r>
              <a:rPr lang="pt-BR" sz="1900" dirty="0"/>
              <a:t>: aquela em que as normas são demasiadamente genéricas, revelando vazios no interior dos dispositivos dados, cabendo ao intérprete preenche-las.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37465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TEORIA DO ORDENAMENTO </a:t>
            </a:r>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Arial" panose="020B0604020202020204" pitchFamily="34" charset="0"/>
              <a:buChar char="•"/>
            </a:pPr>
            <a:r>
              <a:rPr lang="pt-BR" b="1" dirty="0"/>
              <a:t> CAP 1</a:t>
            </a:r>
            <a:r>
              <a:rPr lang="pt-BR" dirty="0"/>
              <a:t>: </a:t>
            </a:r>
            <a:r>
              <a:rPr lang="pt-BR" b="1" dirty="0"/>
              <a:t>DA NORMA AO ORDENAMENTO JURÍDICO </a:t>
            </a:r>
            <a:r>
              <a:rPr lang="pt-BR" dirty="0"/>
              <a:t>(itens 4.1 O conceito de ordenamento jurídico. 4.2 Ordenamento jurídico e pluralidade de normas)</a:t>
            </a:r>
            <a:r>
              <a:rPr lang="pt-BR" sz="1800" dirty="0"/>
              <a:t>:</a:t>
            </a:r>
          </a:p>
          <a:p>
            <a:pPr marL="0" indent="0">
              <a:buNone/>
            </a:pPr>
            <a:r>
              <a:rPr lang="pt-BR" b="1" dirty="0">
                <a:sym typeface="Wingdings" panose="05000000000000000000" pitchFamily="2" charset="2"/>
              </a:rPr>
              <a:t> </a:t>
            </a:r>
            <a:r>
              <a:rPr lang="pt-BR" b="1" dirty="0">
                <a:solidFill>
                  <a:schemeClr val="accent1"/>
                </a:solidFill>
                <a:sym typeface="Wingdings" panose="05000000000000000000" pitchFamily="2" charset="2"/>
              </a:rPr>
              <a:t></a:t>
            </a:r>
            <a:r>
              <a:rPr lang="pt-BR" b="1" dirty="0"/>
              <a:t> Definição inicial </a:t>
            </a:r>
            <a:r>
              <a:rPr lang="pt-BR" dirty="0"/>
              <a:t>de ordenamento: “</a:t>
            </a:r>
            <a:r>
              <a:rPr lang="pt-BR" i="1" dirty="0"/>
              <a:t>ordenamento jurídico </a:t>
            </a:r>
            <a:r>
              <a:rPr lang="pt-BR" dirty="0"/>
              <a:t>(...) </a:t>
            </a:r>
            <a:r>
              <a:rPr lang="pt-BR" i="1" dirty="0"/>
              <a:t>é um </a:t>
            </a:r>
            <a:r>
              <a:rPr lang="pt-BR" i="1" u="sng" dirty="0"/>
              <a:t>conjunto de normas</a:t>
            </a:r>
            <a:r>
              <a:rPr lang="pt-BR" dirty="0"/>
              <a:t>”.</a:t>
            </a:r>
          </a:p>
          <a:p>
            <a:pPr marL="0" indent="0">
              <a:buNone/>
            </a:pPr>
            <a:r>
              <a:rPr lang="pt-BR" b="1" dirty="0"/>
              <a:t>      OBS condição</a:t>
            </a:r>
            <a:r>
              <a:rPr lang="pt-BR" dirty="0"/>
              <a:t>: que existam mais de uma norma.</a:t>
            </a:r>
          </a:p>
          <a:p>
            <a:pPr>
              <a:buFontTx/>
              <a:buChar char="-"/>
            </a:pPr>
            <a:r>
              <a:rPr lang="pt-BR" b="1" dirty="0"/>
              <a:t> classificação das normas</a:t>
            </a:r>
            <a:r>
              <a:rPr lang="pt-BR" dirty="0"/>
              <a:t>:</a:t>
            </a:r>
          </a:p>
          <a:p>
            <a:pPr marL="457200" indent="-457200">
              <a:buAutoNum type="alphaLcParenR"/>
            </a:pPr>
            <a:r>
              <a:rPr lang="pt-BR" dirty="0"/>
              <a:t>n</a:t>
            </a:r>
            <a:r>
              <a:rPr lang="pt-BR" u="sng" dirty="0"/>
              <a:t>ormas de conduta</a:t>
            </a:r>
            <a:r>
              <a:rPr lang="pt-BR" dirty="0"/>
              <a:t> (normas que regulam a conduta dos indivíduos);</a:t>
            </a:r>
          </a:p>
          <a:p>
            <a:pPr marL="457200" indent="-457200">
              <a:buAutoNum type="alphaLcParenR"/>
            </a:pPr>
            <a:r>
              <a:rPr lang="pt-BR" u="sng" dirty="0"/>
              <a:t>normas de estrutura ou de competência</a:t>
            </a:r>
            <a:r>
              <a:rPr lang="pt-BR" dirty="0"/>
              <a:t> (estabelecem os procedimentos por meio dos quais emanam normas de conduta válidas)</a:t>
            </a:r>
          </a:p>
          <a:p>
            <a:pPr marL="0" indent="0">
              <a:buNone/>
            </a:pPr>
            <a:r>
              <a:rPr lang="pt-BR" dirty="0"/>
              <a:t>- </a:t>
            </a:r>
            <a:r>
              <a:rPr lang="pt-BR" b="1" dirty="0"/>
              <a:t>Conclusão</a:t>
            </a:r>
            <a:r>
              <a:rPr lang="pt-BR" dirty="0"/>
              <a:t>: apesar de impossível um ordenamento com uma só norma de conduta, é possível um ordenamento com uma só norma de competência. </a:t>
            </a:r>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62354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Wingdings" panose="05000000000000000000" pitchFamily="2" charset="2"/>
              <a:buChar char="à"/>
            </a:pPr>
            <a:r>
              <a:rPr lang="pt-BR" b="1" dirty="0"/>
              <a:t> Os métodos de integração do ordenamento (</a:t>
            </a:r>
            <a:r>
              <a:rPr lang="pt-BR" b="1" dirty="0" err="1"/>
              <a:t>Heterointegração</a:t>
            </a:r>
            <a:r>
              <a:rPr lang="pt-BR" b="1" dirty="0"/>
              <a:t> e </a:t>
            </a:r>
            <a:r>
              <a:rPr lang="pt-BR" b="1" dirty="0" err="1"/>
              <a:t>autointegração</a:t>
            </a:r>
            <a:r>
              <a:rPr lang="pt-BR" b="1" dirty="0"/>
              <a:t>)</a:t>
            </a:r>
            <a:r>
              <a:rPr lang="pt-BR" dirty="0"/>
              <a:t>:</a:t>
            </a:r>
          </a:p>
          <a:p>
            <a:pPr marL="457200" indent="-457200">
              <a:buFont typeface="+mj-lt"/>
              <a:buAutoNum type="alphaLcParenR"/>
            </a:pPr>
            <a:r>
              <a:rPr lang="pt-BR" b="1" dirty="0" err="1"/>
              <a:t>Heterointegração</a:t>
            </a:r>
            <a:r>
              <a:rPr lang="pt-BR" dirty="0"/>
              <a:t>: a integração ocorre mediante: </a:t>
            </a:r>
          </a:p>
          <a:p>
            <a:pPr marL="0" indent="0">
              <a:buNone/>
            </a:pPr>
            <a:r>
              <a:rPr lang="pt-BR" dirty="0"/>
              <a:t>	</a:t>
            </a:r>
            <a:r>
              <a:rPr lang="pt-BR" dirty="0">
                <a:solidFill>
                  <a:srgbClr val="549E39"/>
                </a:solidFill>
              </a:rPr>
              <a:t>a.1) </a:t>
            </a:r>
            <a:r>
              <a:rPr lang="pt-BR" u="sng" dirty="0"/>
              <a:t>recurso a ordenamentos diversos</a:t>
            </a:r>
            <a:r>
              <a:rPr lang="pt-BR" dirty="0"/>
              <a:t>: direito natural, ordenamentos positivos anteriores no tempo, reenvio a ordenamentos vigentes contemporâneos;</a:t>
            </a:r>
          </a:p>
          <a:p>
            <a:pPr marL="0" indent="0">
              <a:buNone/>
            </a:pPr>
            <a:r>
              <a:rPr lang="pt-BR" dirty="0"/>
              <a:t>	</a:t>
            </a:r>
            <a:r>
              <a:rPr lang="pt-BR" dirty="0">
                <a:solidFill>
                  <a:srgbClr val="549E39"/>
                </a:solidFill>
              </a:rPr>
              <a:t>a.2) </a:t>
            </a:r>
            <a:r>
              <a:rPr lang="pt-BR" u="sng" dirty="0"/>
              <a:t>recurso a fontes diversas da dominante (lei): </a:t>
            </a:r>
            <a:r>
              <a:rPr lang="pt-BR" dirty="0"/>
              <a:t>costumes, jurisprudência e doutrina.</a:t>
            </a:r>
          </a:p>
          <a:p>
            <a:pPr marL="457200" indent="-457200">
              <a:buFont typeface="+mj-lt"/>
              <a:buAutoNum type="alphaLcParenR" startAt="2"/>
            </a:pPr>
            <a:r>
              <a:rPr lang="pt-BR" b="1" u="sng" dirty="0" err="1"/>
              <a:t>Autointegração</a:t>
            </a:r>
            <a:r>
              <a:rPr lang="pt-BR" dirty="0"/>
              <a:t>: </a:t>
            </a:r>
          </a:p>
          <a:p>
            <a:pPr marL="0" indent="0">
              <a:buNone/>
            </a:pPr>
            <a:r>
              <a:rPr lang="pt-BR" dirty="0">
                <a:solidFill>
                  <a:srgbClr val="549E39"/>
                </a:solidFill>
              </a:rPr>
              <a:t>	b.1)</a:t>
            </a:r>
            <a:r>
              <a:rPr lang="pt-BR" dirty="0"/>
              <a:t> analogia; </a:t>
            </a:r>
          </a:p>
          <a:p>
            <a:pPr marL="0" indent="0">
              <a:buNone/>
            </a:pPr>
            <a:r>
              <a:rPr lang="pt-BR" dirty="0"/>
              <a:t>	</a:t>
            </a:r>
            <a:r>
              <a:rPr lang="pt-BR" dirty="0">
                <a:solidFill>
                  <a:srgbClr val="549E39"/>
                </a:solidFill>
              </a:rPr>
              <a:t>b.2)</a:t>
            </a:r>
            <a:r>
              <a:rPr lang="pt-BR" dirty="0"/>
              <a:t> princípios gerais do direito.</a:t>
            </a:r>
          </a:p>
          <a:p>
            <a:pPr>
              <a:buFont typeface="Wingdings" panose="05000000000000000000" pitchFamily="2" charset="2"/>
              <a:buChar char="à"/>
            </a:pPr>
            <a:endParaRPr lang="pt-BR" dirty="0"/>
          </a:p>
          <a:p>
            <a:pPr marL="0" indent="0">
              <a:buNone/>
            </a:pPr>
            <a:endParaRPr lang="pt-BR" dirty="0"/>
          </a:p>
          <a:p>
            <a:pPr marL="0" indent="0">
              <a:buNone/>
            </a:pPr>
            <a:endParaRPr lang="pt-BR" sz="19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04663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a:t>
            </a:r>
            <a:endParaRPr lang="pt-BR" dirty="0"/>
          </a:p>
        </p:txBody>
      </p:sp>
      <p:sp>
        <p:nvSpPr>
          <p:cNvPr id="3" name="Espaço Reservado para Conteúdo 2"/>
          <p:cNvSpPr>
            <a:spLocks noGrp="1"/>
          </p:cNvSpPr>
          <p:nvPr>
            <p:ph idx="1"/>
          </p:nvPr>
        </p:nvSpPr>
        <p:spPr>
          <a:xfrm>
            <a:off x="1097280" y="1845734"/>
            <a:ext cx="10058400" cy="4077988"/>
          </a:xfrm>
        </p:spPr>
        <p:txBody>
          <a:bodyPr>
            <a:normAutofit fontScale="92500" lnSpcReduction="10000"/>
          </a:bodyPr>
          <a:lstStyle/>
          <a:p>
            <a:pPr>
              <a:buFont typeface="Wingdings" panose="05000000000000000000" pitchFamily="2" charset="2"/>
              <a:buChar char="à"/>
            </a:pPr>
            <a:r>
              <a:rPr lang="pt-BR" b="1" dirty="0"/>
              <a:t> Analogia (analogia </a:t>
            </a:r>
            <a:r>
              <a:rPr lang="pt-BR" b="1" i="1" dirty="0"/>
              <a:t>legis</a:t>
            </a:r>
            <a:r>
              <a:rPr lang="pt-BR" b="1" dirty="0"/>
              <a:t>)</a:t>
            </a:r>
            <a:r>
              <a:rPr lang="pt-BR" dirty="0"/>
              <a:t>:</a:t>
            </a:r>
          </a:p>
          <a:p>
            <a:pPr marL="0" indent="0">
              <a:buNone/>
            </a:pPr>
            <a:r>
              <a:rPr lang="pt-BR" dirty="0"/>
              <a:t>- “</a:t>
            </a:r>
            <a:r>
              <a:rPr lang="pt-BR" i="1" dirty="0"/>
              <a:t>aquele procedimento pelo qual se atribui a um caso não regulado a mesma disciplina de um caso regulado de </a:t>
            </a:r>
            <a:r>
              <a:rPr lang="pt-BR" i="1" u="sng" dirty="0"/>
              <a:t>maneira similar</a:t>
            </a:r>
            <a:r>
              <a:rPr lang="pt-BR" dirty="0"/>
              <a:t>” – é a norma geral inclusiva supracitada.</a:t>
            </a:r>
          </a:p>
          <a:p>
            <a:pPr marL="0" indent="0">
              <a:buNone/>
            </a:pPr>
            <a:r>
              <a:rPr lang="pt-BR" dirty="0"/>
              <a:t>- o raciocínio por analogia exige que a semelhança entre os casos seja relevante, isto é, é necessário remontar os dois casos a uma qualidade comum a ambos que seja a razão suficiente pela qual foram atribuídas ao caso regulado aquelas e não outras consequências.</a:t>
            </a:r>
            <a:endParaRPr lang="pt-BR" b="1" dirty="0"/>
          </a:p>
          <a:p>
            <a:pPr>
              <a:buFont typeface="Wingdings" panose="05000000000000000000" pitchFamily="2" charset="2"/>
              <a:buChar char="à"/>
            </a:pPr>
            <a:r>
              <a:rPr lang="pt-BR" b="1" dirty="0"/>
              <a:t>Princípios gerais do direito (analogia </a:t>
            </a:r>
            <a:r>
              <a:rPr lang="pt-BR" b="1" i="1" dirty="0"/>
              <a:t>juris</a:t>
            </a:r>
            <a:r>
              <a:rPr lang="pt-BR" b="1" dirty="0"/>
              <a:t>)</a:t>
            </a:r>
            <a:r>
              <a:rPr lang="pt-BR" dirty="0"/>
              <a:t>:</a:t>
            </a:r>
          </a:p>
          <a:p>
            <a:pPr>
              <a:buFontTx/>
              <a:buChar char="-"/>
            </a:pPr>
            <a:r>
              <a:rPr lang="pt-BR" dirty="0"/>
              <a:t>Procedimento pelo qual se extrai uma nova regra para um caso imprevisto não a partir de uma regra que se refira a um caso singular, mas a partir de todo o sistema ou de parte dele.</a:t>
            </a:r>
          </a:p>
          <a:p>
            <a:pPr>
              <a:buFontTx/>
              <a:buChar char="-"/>
            </a:pPr>
            <a:r>
              <a:rPr lang="pt-BR" dirty="0"/>
              <a:t> Bobbio diferencia os princípios gerais em expressos e não expressos, e sustenta que o recurso aos princípios gerais do direito refere-se apenas aos princípios implícitos, pois, no caso dos expressos, não se pode falar de lacuna, haja vista existir uma norma (o princípio expresso) para regular o caso.</a:t>
            </a:r>
          </a:p>
          <a:p>
            <a:pPr>
              <a:buFontTx/>
              <a:buChar char="-"/>
            </a:pPr>
            <a:endParaRPr lang="pt-BR" dirty="0"/>
          </a:p>
          <a:p>
            <a:pPr marL="0" indent="0">
              <a:buNone/>
            </a:pPr>
            <a:endParaRPr lang="pt-BR" dirty="0"/>
          </a:p>
          <a:p>
            <a:pPr marL="0" indent="0">
              <a:buNone/>
            </a:pPr>
            <a:endParaRPr lang="pt-BR" dirty="0"/>
          </a:p>
          <a:p>
            <a:pPr marL="0" indent="0">
              <a:buNone/>
            </a:pPr>
            <a:endParaRPr lang="pt-BR" sz="19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419129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492370" y="516835"/>
            <a:ext cx="3084844" cy="2103875"/>
          </a:xfrm>
        </p:spPr>
        <p:txBody>
          <a:bodyPr>
            <a:normAutofit/>
          </a:bodyPr>
          <a:lstStyle/>
          <a:p>
            <a:r>
              <a:rPr lang="pt-BR" sz="3600" b="1" dirty="0">
                <a:solidFill>
                  <a:srgbClr val="FFFFFF"/>
                </a:solidFill>
              </a:rPr>
              <a:t>TEORIA DO ORDENAMENTO </a:t>
            </a:r>
            <a:endParaRPr lang="pt-BR" sz="3600" dirty="0">
              <a:solidFill>
                <a:srgbClr val="FFFFFF"/>
              </a:solidFill>
            </a:endParaRPr>
          </a:p>
        </p:txBody>
      </p:sp>
      <p:sp>
        <p:nvSpPr>
          <p:cNvPr id="25" name="Content Placeholder 24"/>
          <p:cNvSpPr>
            <a:spLocks noGrp="1"/>
          </p:cNvSpPr>
          <p:nvPr>
            <p:ph idx="1"/>
          </p:nvPr>
        </p:nvSpPr>
        <p:spPr>
          <a:xfrm>
            <a:off x="492371" y="2653800"/>
            <a:ext cx="3084844" cy="3335519"/>
          </a:xfrm>
        </p:spPr>
        <p:txBody>
          <a:bodyPr>
            <a:normAutofit/>
          </a:bodyPr>
          <a:lstStyle/>
          <a:p>
            <a:r>
              <a:rPr lang="pt-BR" sz="1800" spc="-50" dirty="0">
                <a:solidFill>
                  <a:srgbClr val="FFFFFF"/>
                </a:solidFill>
                <a:latin typeface="+mj-lt"/>
                <a:ea typeface="+mj-ea"/>
                <a:cs typeface="+mj-cs"/>
              </a:rPr>
              <a:t>QUESTÃO: V CONCURSO (2012)</a:t>
            </a:r>
          </a:p>
          <a:p>
            <a:endParaRPr lang="pt-BR" sz="1800" spc="-50" dirty="0">
              <a:solidFill>
                <a:srgbClr val="FFFFFF"/>
              </a:solidFill>
              <a:latin typeface="+mj-lt"/>
              <a:ea typeface="+mj-ea"/>
              <a:cs typeface="+mj-cs"/>
            </a:endParaRPr>
          </a:p>
          <a:p>
            <a:endParaRPr lang="pt-BR" sz="1800" spc="-50" dirty="0">
              <a:solidFill>
                <a:srgbClr val="FFFFFF"/>
              </a:solidFill>
              <a:latin typeface="+mj-lt"/>
              <a:ea typeface="+mj-ea"/>
              <a:cs typeface="+mj-cs"/>
            </a:endParaRPr>
          </a:p>
          <a:p>
            <a:endParaRPr lang="pt-BR" sz="1800" spc="-50" dirty="0">
              <a:solidFill>
                <a:srgbClr val="FFFFFF"/>
              </a:solidFill>
              <a:latin typeface="+mj-lt"/>
              <a:ea typeface="+mj-ea"/>
              <a:cs typeface="+mj-cs"/>
            </a:endParaRPr>
          </a:p>
          <a:p>
            <a:endParaRPr lang="en-US" sz="1500" dirty="0">
              <a:solidFill>
                <a:srgbClr val="FFFFFF"/>
              </a:solidFill>
            </a:endParaRPr>
          </a:p>
        </p:txBody>
      </p:sp>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4104078" y="822047"/>
            <a:ext cx="8111255" cy="2901812"/>
          </a:xfrm>
          <a:prstGeom prst="rect">
            <a:avLst/>
          </a:prstGeom>
          <a:noFill/>
          <a:ln>
            <a:noFill/>
          </a:ln>
        </p:spPr>
      </p:pic>
    </p:spTree>
    <p:extLst>
      <p:ext uri="{BB962C8B-B14F-4D97-AF65-F5344CB8AC3E}">
        <p14:creationId xmlns:p14="http://schemas.microsoft.com/office/powerpoint/2010/main" val="733829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fontScale="92500" lnSpcReduction="20000"/>
          </a:bodyPr>
          <a:lstStyle/>
          <a:p>
            <a:pPr>
              <a:buFont typeface="Arial" panose="020B0604020202020204" pitchFamily="34" charset="0"/>
              <a:buChar char="•"/>
            </a:pPr>
            <a:r>
              <a:rPr lang="pt-BR" b="1" dirty="0"/>
              <a:t> CAP 5</a:t>
            </a:r>
            <a:r>
              <a:rPr lang="pt-BR" dirty="0"/>
              <a:t>: </a:t>
            </a:r>
            <a:r>
              <a:rPr lang="pt-BR" b="1" dirty="0"/>
              <a:t>AS RELAÇÕES ENTRE OS ORDENAMENTOS JURÍDICOS </a:t>
            </a:r>
            <a:r>
              <a:rPr lang="pt-BR" dirty="0"/>
              <a:t>(item 4.6 A pluralidade dos ordenamentos e os tipos de relações entre os ordenamentos):</a:t>
            </a:r>
          </a:p>
          <a:p>
            <a:pPr>
              <a:buFont typeface="Arial" panose="020B0604020202020204" pitchFamily="34" charset="0"/>
              <a:buChar char="•"/>
            </a:pPr>
            <a:endParaRPr lang="pt-BR" dirty="0"/>
          </a:p>
          <a:p>
            <a:pPr>
              <a:buFont typeface="Wingdings" panose="05000000000000000000" pitchFamily="2" charset="2"/>
              <a:buChar char="à"/>
            </a:pPr>
            <a:r>
              <a:rPr lang="pt-BR" b="1" dirty="0"/>
              <a:t>Pluralidade dos ordenamentos</a:t>
            </a:r>
            <a:r>
              <a:rPr lang="pt-BR" dirty="0"/>
              <a:t>:</a:t>
            </a:r>
          </a:p>
          <a:p>
            <a:r>
              <a:rPr lang="pt-BR" dirty="0"/>
              <a:t>- </a:t>
            </a:r>
            <a:r>
              <a:rPr lang="pt-BR" u="sng" dirty="0"/>
              <a:t>Monismo jurídico</a:t>
            </a:r>
            <a:r>
              <a:rPr lang="pt-BR" dirty="0"/>
              <a:t>: existe um só ordenamento jurídico universal – </a:t>
            </a:r>
            <a:r>
              <a:rPr lang="pt-BR" dirty="0" err="1"/>
              <a:t>ex</a:t>
            </a:r>
            <a:r>
              <a:rPr lang="pt-BR" dirty="0"/>
              <a:t>: direito natural; </a:t>
            </a:r>
          </a:p>
          <a:p>
            <a:r>
              <a:rPr lang="pt-BR" dirty="0"/>
              <a:t>- </a:t>
            </a:r>
            <a:r>
              <a:rPr lang="pt-BR" u="sng" dirty="0"/>
              <a:t>Pluralismo jurídico</a:t>
            </a:r>
            <a:r>
              <a:rPr lang="pt-BR" dirty="0"/>
              <a:t>: </a:t>
            </a:r>
            <a:r>
              <a:rPr lang="pt-BR" b="1" dirty="0"/>
              <a:t>a) </a:t>
            </a:r>
            <a:r>
              <a:rPr lang="pt-BR" u="sng" dirty="0"/>
              <a:t>historicista</a:t>
            </a:r>
            <a:r>
              <a:rPr lang="pt-BR" dirty="0"/>
              <a:t>: afirma a existência de diversos ordenamentos particulares, de acordo com a nação de que emana, possuindo, deste modo, um caráter estatista (um direito de cada Estado-nação);</a:t>
            </a:r>
            <a:r>
              <a:rPr lang="pt-BR" b="1" dirty="0"/>
              <a:t> b) </a:t>
            </a:r>
            <a:r>
              <a:rPr lang="pt-BR" u="sng" dirty="0"/>
              <a:t>institucional</a:t>
            </a:r>
            <a:r>
              <a:rPr lang="pt-BR" dirty="0"/>
              <a:t>: existem muitos e variados tipos de ordenamentos jurídicos, havendo ordenamento jurídico onde houver um grupo social organizado.</a:t>
            </a:r>
          </a:p>
          <a:p>
            <a:endParaRPr lang="pt-BR" dirty="0"/>
          </a:p>
          <a:p>
            <a:r>
              <a:rPr lang="pt-BR" dirty="0"/>
              <a:t>- Bobbio, ao fim, afirma: “</a:t>
            </a:r>
            <a:r>
              <a:rPr lang="pt-BR" i="1" dirty="0"/>
              <a:t>o universalismo como tendência nunca morreu, e nestes últimos anos, sobretudo depois da Guerra Mundial e da criação da Organização das Nações Unidas, está mais vivo do que nunca. O universalismo jurídico ressurge hoje não mais como crença num eterno direito natural, mas como vontade de construir um </a:t>
            </a:r>
            <a:r>
              <a:rPr lang="pt-BR" i="1" u="sng" dirty="0"/>
              <a:t>direito positivo único</a:t>
            </a:r>
            <a:r>
              <a:rPr lang="pt-BR" i="1" dirty="0"/>
              <a:t> </a:t>
            </a:r>
            <a:r>
              <a:rPr lang="pt-BR" dirty="0"/>
              <a:t>(...)”.</a:t>
            </a:r>
          </a:p>
          <a:p>
            <a:pPr>
              <a:buFont typeface="Arial" panose="020B0604020202020204" pitchFamily="34" charset="0"/>
              <a:buChar char="•"/>
            </a:pPr>
            <a:endParaRPr lang="pt-BR" dirty="0"/>
          </a:p>
          <a:p>
            <a:pPr marL="0" indent="0">
              <a:buNone/>
            </a:pPr>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0153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fontScale="92500" lnSpcReduction="20000"/>
          </a:bodyPr>
          <a:lstStyle/>
          <a:p>
            <a:pPr>
              <a:buFont typeface="Wingdings" panose="05000000000000000000" pitchFamily="2" charset="2"/>
              <a:buChar char="à"/>
            </a:pPr>
            <a:r>
              <a:rPr lang="pt-BR" b="1" dirty="0"/>
              <a:t> Vários tipos de relação entre ordenamentos</a:t>
            </a:r>
            <a:r>
              <a:rPr lang="pt-BR" dirty="0"/>
              <a:t>:</a:t>
            </a:r>
          </a:p>
          <a:p>
            <a:r>
              <a:rPr lang="pt-BR" b="1" dirty="0"/>
              <a:t>- quanto ao </a:t>
            </a:r>
            <a:r>
              <a:rPr lang="pt-BR" b="1" u="sng" dirty="0"/>
              <a:t>grau de validade:</a:t>
            </a:r>
            <a:endParaRPr lang="pt-BR" b="1" dirty="0"/>
          </a:p>
          <a:p>
            <a:r>
              <a:rPr lang="pt-BR" u="sng" dirty="0"/>
              <a:t> a) relações de coordenação</a:t>
            </a:r>
            <a:r>
              <a:rPr lang="pt-BR" dirty="0"/>
              <a:t>: aquelas que têm lugar entre Estados soberanos (regime de autolimitação recíproca);</a:t>
            </a:r>
          </a:p>
          <a:p>
            <a:r>
              <a:rPr lang="pt-BR" u="sng" dirty="0"/>
              <a:t>b) relações de subordinação</a:t>
            </a:r>
            <a:r>
              <a:rPr lang="pt-BR" dirty="0"/>
              <a:t>: entre o ordenamento estatal e os ordenamentos sociais (associações, sindicatos, partidos, igrejas etc.), os quais têm estatutos próprios, cuja validade deriva do reconhecimento do Estado.</a:t>
            </a:r>
          </a:p>
          <a:p>
            <a:r>
              <a:rPr lang="pt-BR" b="1" dirty="0"/>
              <a:t>- quanto à </a:t>
            </a:r>
            <a:r>
              <a:rPr lang="pt-BR" b="1" u="sng" dirty="0"/>
              <a:t>extensão dos âmbitos de validade</a:t>
            </a:r>
            <a:r>
              <a:rPr lang="pt-BR" b="1" dirty="0"/>
              <a:t>:</a:t>
            </a:r>
          </a:p>
          <a:p>
            <a:r>
              <a:rPr lang="pt-BR" u="sng" dirty="0"/>
              <a:t>i) exclusão total</a:t>
            </a:r>
            <a:r>
              <a:rPr lang="pt-BR" dirty="0"/>
              <a:t>: (</a:t>
            </a:r>
            <a:r>
              <a:rPr lang="pt-BR" dirty="0" err="1"/>
              <a:t>ex</a:t>
            </a:r>
            <a:r>
              <a:rPr lang="pt-BR" dirty="0"/>
              <a:t>: dois ordenamentos de Estados diferentes);</a:t>
            </a:r>
          </a:p>
          <a:p>
            <a:r>
              <a:rPr lang="pt-BR" u="sng" dirty="0" err="1"/>
              <a:t>ii</a:t>
            </a:r>
            <a:r>
              <a:rPr lang="pt-BR" u="sng" dirty="0"/>
              <a:t>) inclusão total</a:t>
            </a:r>
            <a:r>
              <a:rPr lang="pt-BR" dirty="0"/>
              <a:t>: (</a:t>
            </a:r>
            <a:r>
              <a:rPr lang="pt-BR" dirty="0" err="1"/>
              <a:t>ex</a:t>
            </a:r>
            <a:r>
              <a:rPr lang="pt-BR" dirty="0"/>
              <a:t>: a validade espacial do ordenamento de um Estado-membro em relação ao ordenamento do Estado federal);</a:t>
            </a:r>
          </a:p>
          <a:p>
            <a:r>
              <a:rPr lang="pt-BR" u="sng" dirty="0" err="1"/>
              <a:t>iii</a:t>
            </a:r>
            <a:r>
              <a:rPr lang="pt-BR" u="sng" dirty="0"/>
              <a:t>) exclusão parcial e inclusão parcial</a:t>
            </a:r>
            <a:r>
              <a:rPr lang="pt-BR" dirty="0"/>
              <a:t>: dois ordenamentos têm uma parte em comum e uma parte não comum (</a:t>
            </a:r>
            <a:r>
              <a:rPr lang="pt-BR" dirty="0" err="1"/>
              <a:t>ex</a:t>
            </a:r>
            <a:r>
              <a:rPr lang="pt-BR" dirty="0"/>
              <a:t>: direito e moral).</a:t>
            </a: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48605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r>
              <a:rPr lang="pt-BR" b="1" dirty="0"/>
              <a:t>- quanto à </a:t>
            </a:r>
            <a:r>
              <a:rPr lang="pt-BR" b="1" u="sng" dirty="0"/>
              <a:t>validade que um ordenamento atribui às regras de outros</a:t>
            </a:r>
            <a:r>
              <a:rPr lang="pt-BR" b="1" dirty="0"/>
              <a:t>:</a:t>
            </a:r>
          </a:p>
          <a:p>
            <a:r>
              <a:rPr lang="pt-BR" dirty="0"/>
              <a:t>a) </a:t>
            </a:r>
            <a:r>
              <a:rPr lang="pt-BR" u="sng" dirty="0"/>
              <a:t>indiferença</a:t>
            </a:r>
            <a:r>
              <a:rPr lang="pt-BR" dirty="0"/>
              <a:t>: situação em que um ordenamento considera lícito aquilo que num outro é obrigatório – </a:t>
            </a:r>
            <a:r>
              <a:rPr lang="pt-BR" dirty="0" err="1"/>
              <a:t>ex</a:t>
            </a:r>
            <a:r>
              <a:rPr lang="pt-BR" dirty="0"/>
              <a:t>: dívidas de jogo, são obrigatórias para a moral e meramente lícitas para o ordenamento jurídico;</a:t>
            </a:r>
          </a:p>
          <a:p>
            <a:r>
              <a:rPr lang="pt-BR" dirty="0"/>
              <a:t>b) </a:t>
            </a:r>
            <a:r>
              <a:rPr lang="pt-BR" u="sng" dirty="0"/>
              <a:t>recusa</a:t>
            </a:r>
            <a:r>
              <a:rPr lang="pt-BR" dirty="0"/>
              <a:t>: situação em que um ordenamento considera proibido aquilo que num outro é obrigatório – </a:t>
            </a:r>
            <a:r>
              <a:rPr lang="pt-BR" dirty="0" err="1"/>
              <a:t>ex</a:t>
            </a:r>
            <a:r>
              <a:rPr lang="pt-BR" dirty="0"/>
              <a:t>: relação do Estado com “associações de malandros”;</a:t>
            </a:r>
          </a:p>
          <a:p>
            <a:r>
              <a:rPr lang="pt-BR" dirty="0"/>
              <a:t>c) </a:t>
            </a:r>
            <a:r>
              <a:rPr lang="pt-BR" u="sng" dirty="0"/>
              <a:t>absorção</a:t>
            </a:r>
            <a:r>
              <a:rPr lang="pt-BR" dirty="0"/>
              <a:t>: situação em que um ordenamento considera obrigatório ou proibido aquilo que num outro é também obrigatório ou proibido; assume duas formas: </a:t>
            </a:r>
            <a:r>
              <a:rPr lang="pt-BR" u="sng" dirty="0"/>
              <a:t>c.1) reenvio</a:t>
            </a:r>
            <a:r>
              <a:rPr lang="pt-BR" dirty="0"/>
              <a:t> (reenvio formal): um ordenamento deixa de regular dada matéria e acolhe a regulamentação estabelecida por ordenamento; </a:t>
            </a:r>
            <a:r>
              <a:rPr lang="pt-BR" u="sng" dirty="0"/>
              <a:t>c.2) recepção</a:t>
            </a:r>
            <a:r>
              <a:rPr lang="pt-BR" dirty="0"/>
              <a:t> (reenvio material): um ordenamento incorpora no próprio sistema a disciplina normativa de uma dada matéria assim como foi estabelecida num outro ordenamento.</a:t>
            </a:r>
          </a:p>
          <a:p>
            <a:pPr>
              <a:buFont typeface="Wingdings" panose="05000000000000000000" pitchFamily="2" charset="2"/>
              <a:buChar char="à"/>
            </a:pPr>
            <a:endParaRPr lang="pt-BR" dirty="0"/>
          </a:p>
          <a:p>
            <a:pPr marL="514350" indent="-514350">
              <a:buFont typeface="+mj-lt"/>
              <a:buAutoNum type="romanLcPeriod"/>
            </a:pPr>
            <a:endParaRPr lang="pt-BR" dirty="0"/>
          </a:p>
          <a:p>
            <a:pPr marL="0" indent="0">
              <a:buNone/>
            </a:pPr>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548585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Wingdings" panose="05000000000000000000" pitchFamily="2" charset="2"/>
              <a:buChar char="à"/>
            </a:pPr>
            <a:r>
              <a:rPr lang="pt-BR" b="1" dirty="0"/>
              <a:t>Relações entre os ordenamentos estatais ou entre um ordenamento estatal e um originário</a:t>
            </a:r>
            <a:r>
              <a:rPr lang="pt-BR" dirty="0"/>
              <a:t>:</a:t>
            </a:r>
          </a:p>
          <a:p>
            <a:r>
              <a:rPr lang="pt-BR" dirty="0"/>
              <a:t>a) dois ordenamentos têm em comum o âmbito espacial e o material, mas não o temporal: é o caso de dois ordenamentos estatais que se sucedem no tempo no mesmo território;</a:t>
            </a:r>
          </a:p>
          <a:p>
            <a:r>
              <a:rPr lang="pt-BR" dirty="0"/>
              <a:t>b) dois ordenamentos têm em comum o âmbito temporal e o material, mas não o espacial: é o caso de dois ordenamentos estatais contemporâneos, que vigem ao mesmo tempo e regulam, </a:t>
            </a:r>
            <a:r>
              <a:rPr lang="pt-BR" i="1" dirty="0"/>
              <a:t>grosso modo,</a:t>
            </a:r>
            <a:r>
              <a:rPr lang="pt-BR" dirty="0"/>
              <a:t> as mesmas matérias, mas em dois territórios diferentes;</a:t>
            </a:r>
          </a:p>
          <a:p>
            <a:r>
              <a:rPr lang="pt-BR" dirty="0"/>
              <a:t>c) dois ordenamentos têm em comum o âmbito temporal e o espacial, mas não o material: é o caso do relacionamento entre um ordenamento estatal e o ordenamento da igreja (Estado e Igreja estendem sua jurisdição no mesmo território e ao mesmo tempo, mas as matérias reguladas por um por outro são diferentes).</a:t>
            </a:r>
          </a:p>
          <a:p>
            <a:pPr marL="457200" indent="-457200">
              <a:buFont typeface="+mj-lt"/>
              <a:buAutoNum type="alphaLcParenR"/>
            </a:pPr>
            <a:endParaRPr lang="pt-BR" dirty="0"/>
          </a:p>
          <a:p>
            <a:pPr>
              <a:buFont typeface="Wingdings" panose="05000000000000000000" pitchFamily="2" charset="2"/>
              <a:buChar char="à"/>
            </a:pPr>
            <a:endParaRPr lang="pt-BR" dirty="0"/>
          </a:p>
          <a:p>
            <a:pPr marL="514350" indent="-514350">
              <a:buFont typeface="+mj-lt"/>
              <a:buAutoNum type="romanLcPeriod"/>
            </a:pPr>
            <a:endParaRPr lang="pt-BR" dirty="0"/>
          </a:p>
          <a:p>
            <a:pPr marL="0" indent="0">
              <a:buNone/>
            </a:pPr>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69065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TEORIA DO ORDENAMENTO </a:t>
            </a:r>
          </a:p>
        </p:txBody>
      </p:sp>
      <p:sp>
        <p:nvSpPr>
          <p:cNvPr id="3" name="Espaço Reservado para Conteúdo 2"/>
          <p:cNvSpPr>
            <a:spLocks noGrp="1"/>
          </p:cNvSpPr>
          <p:nvPr>
            <p:ph idx="1"/>
          </p:nvPr>
        </p:nvSpPr>
        <p:spPr>
          <a:xfrm>
            <a:off x="1097280" y="1845734"/>
            <a:ext cx="10058400" cy="4077988"/>
          </a:xfrm>
        </p:spPr>
        <p:txBody>
          <a:bodyPr>
            <a:normAutofit/>
          </a:bodyPr>
          <a:lstStyle/>
          <a:p>
            <a:pPr>
              <a:buFontTx/>
              <a:buChar char="-"/>
            </a:pPr>
            <a:r>
              <a:rPr lang="pt-BR" sz="2400" b="1" dirty="0"/>
              <a:t>Problemas específicos do ordenamento jurídico:</a:t>
            </a:r>
          </a:p>
          <a:p>
            <a:pPr>
              <a:buFontTx/>
              <a:buChar char="-"/>
            </a:pPr>
            <a:endParaRPr lang="pt-BR" sz="2400" b="1" dirty="0"/>
          </a:p>
          <a:p>
            <a:r>
              <a:rPr lang="pt-BR" b="1" dirty="0">
                <a:solidFill>
                  <a:schemeClr val="accent1"/>
                </a:solidFill>
              </a:rPr>
              <a:t>a)</a:t>
            </a:r>
            <a:r>
              <a:rPr lang="pt-BR" dirty="0"/>
              <a:t> problema da </a:t>
            </a:r>
            <a:r>
              <a:rPr lang="pt-BR" b="1" dirty="0"/>
              <a:t>hierarquia</a:t>
            </a:r>
            <a:r>
              <a:rPr lang="pt-BR" dirty="0"/>
              <a:t> das normas – verificar se as normas do ordenamento constituem uma </a:t>
            </a:r>
            <a:r>
              <a:rPr lang="pt-BR" b="1" dirty="0"/>
              <a:t>unidade</a:t>
            </a:r>
            <a:r>
              <a:rPr lang="pt-BR" dirty="0"/>
              <a:t>;</a:t>
            </a:r>
          </a:p>
          <a:p>
            <a:r>
              <a:rPr lang="pt-BR" b="1" dirty="0">
                <a:solidFill>
                  <a:schemeClr val="accent1"/>
                </a:solidFill>
              </a:rPr>
              <a:t>b)</a:t>
            </a:r>
            <a:r>
              <a:rPr lang="pt-BR" dirty="0">
                <a:solidFill>
                  <a:schemeClr val="accent1"/>
                </a:solidFill>
              </a:rPr>
              <a:t> </a:t>
            </a:r>
            <a:r>
              <a:rPr lang="pt-BR" dirty="0"/>
              <a:t>problema das </a:t>
            </a:r>
            <a:r>
              <a:rPr lang="pt-BR" b="1" dirty="0"/>
              <a:t>antinomias</a:t>
            </a:r>
            <a:r>
              <a:rPr lang="pt-BR" dirty="0"/>
              <a:t> jurídicas – verificar se o ordenamento constitui um </a:t>
            </a:r>
            <a:r>
              <a:rPr lang="pt-BR" b="1" dirty="0"/>
              <a:t>sistema</a:t>
            </a:r>
            <a:r>
              <a:rPr lang="pt-BR" dirty="0"/>
              <a:t> (coerência do ordenamento);</a:t>
            </a:r>
          </a:p>
          <a:p>
            <a:r>
              <a:rPr lang="pt-BR" b="1" dirty="0">
                <a:solidFill>
                  <a:schemeClr val="accent1"/>
                </a:solidFill>
              </a:rPr>
              <a:t>c)</a:t>
            </a:r>
            <a:r>
              <a:rPr lang="pt-BR" dirty="0"/>
              <a:t> problema das </a:t>
            </a:r>
            <a:r>
              <a:rPr lang="pt-BR" b="1" dirty="0"/>
              <a:t>lacunas </a:t>
            </a:r>
            <a:r>
              <a:rPr lang="pt-BR" dirty="0"/>
              <a:t>do direito – verificar se o ordenamento é </a:t>
            </a:r>
            <a:r>
              <a:rPr lang="pt-BR" b="1" dirty="0"/>
              <a:t>completo</a:t>
            </a:r>
            <a:r>
              <a:rPr lang="pt-BR" dirty="0"/>
              <a:t>;</a:t>
            </a:r>
          </a:p>
          <a:p>
            <a:r>
              <a:rPr lang="pt-BR" b="1" dirty="0">
                <a:solidFill>
                  <a:schemeClr val="accent1"/>
                </a:solidFill>
              </a:rPr>
              <a:t>d)</a:t>
            </a:r>
            <a:r>
              <a:rPr lang="pt-BR" dirty="0"/>
              <a:t> problema do </a:t>
            </a:r>
            <a:r>
              <a:rPr lang="pt-BR" b="1" dirty="0"/>
              <a:t>reenvio </a:t>
            </a:r>
            <a:r>
              <a:rPr lang="pt-BR" dirty="0"/>
              <a:t>de um ordenamento a outro – verificar as </a:t>
            </a:r>
            <a:r>
              <a:rPr lang="pt-BR" b="1" dirty="0"/>
              <a:t>relações</a:t>
            </a:r>
            <a:r>
              <a:rPr lang="pt-BR" dirty="0"/>
              <a:t> entre os diversos ordenamentos existentes.</a:t>
            </a:r>
          </a:p>
          <a:p>
            <a:pPr marL="0" indent="0">
              <a:buNone/>
            </a:pPr>
            <a:endParaRPr lang="pt-BR" sz="2400"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44451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lnSpcReduction="10000"/>
          </a:bodyPr>
          <a:lstStyle/>
          <a:p>
            <a:pPr>
              <a:buFont typeface="Arial" panose="020B0604020202020204" pitchFamily="34" charset="0"/>
              <a:buChar char="•"/>
            </a:pPr>
            <a:r>
              <a:rPr lang="pt-BR" b="1" dirty="0"/>
              <a:t> CAP 2</a:t>
            </a:r>
            <a:r>
              <a:rPr lang="pt-BR" dirty="0"/>
              <a:t>: </a:t>
            </a:r>
            <a:r>
              <a:rPr lang="pt-BR" b="1" dirty="0"/>
              <a:t>A UNIDADE DO ORDENAMENTO JURÍDICO </a:t>
            </a:r>
            <a:r>
              <a:rPr lang="pt-BR" sz="1800" dirty="0"/>
              <a:t>(itens 4.3 A unidade do ordenamento jurídico. 4.3.1 Fontes do direito. 4.3.2 A construção gradual do ordenamento. 4.3.3 Os limites materiais e formais do poder normativo. 4.3.4 A norma fundamental).</a:t>
            </a:r>
          </a:p>
          <a:p>
            <a:pPr marL="0" indent="0">
              <a:buNone/>
            </a:pPr>
            <a:r>
              <a:rPr lang="pt-BR" b="1" dirty="0">
                <a:solidFill>
                  <a:srgbClr val="549E39"/>
                </a:solidFill>
                <a:sym typeface="Wingdings" panose="05000000000000000000" pitchFamily="2" charset="2"/>
              </a:rPr>
              <a:t></a:t>
            </a:r>
            <a:r>
              <a:rPr lang="pt-BR" b="1" dirty="0"/>
              <a:t> </a:t>
            </a:r>
            <a:r>
              <a:rPr lang="pt-BR" b="1" u="sng" dirty="0"/>
              <a:t>Fontes do direito</a:t>
            </a:r>
            <a:r>
              <a:rPr lang="pt-BR" dirty="0"/>
              <a:t>: são aqueles fatos e aqueles atos dos quais o ordenamento jurídico faz depender a produção de normas jurídicas.</a:t>
            </a:r>
          </a:p>
          <a:p>
            <a:pPr marL="0" indent="0">
              <a:buNone/>
            </a:pPr>
            <a:r>
              <a:rPr lang="pt-BR" dirty="0"/>
              <a:t>- </a:t>
            </a:r>
            <a:r>
              <a:rPr lang="pt-BR" b="1" dirty="0"/>
              <a:t>Classificação dos ordenamentos jurídicos</a:t>
            </a:r>
            <a:r>
              <a:rPr lang="pt-BR" dirty="0"/>
              <a:t>:</a:t>
            </a:r>
          </a:p>
          <a:p>
            <a:r>
              <a:rPr lang="pt-BR" dirty="0">
                <a:solidFill>
                  <a:srgbClr val="549E39"/>
                </a:solidFill>
              </a:rPr>
              <a:t>a) </a:t>
            </a:r>
            <a:r>
              <a:rPr lang="pt-BR" u="sng" dirty="0"/>
              <a:t>simples</a:t>
            </a:r>
            <a:r>
              <a:rPr lang="pt-BR" dirty="0"/>
              <a:t> (derivam de uma única fonte de direito); </a:t>
            </a:r>
          </a:p>
          <a:p>
            <a:r>
              <a:rPr lang="pt-BR" dirty="0">
                <a:solidFill>
                  <a:srgbClr val="549E39"/>
                </a:solidFill>
              </a:rPr>
              <a:t>b) </a:t>
            </a:r>
            <a:r>
              <a:rPr lang="pt-BR" u="sng" dirty="0"/>
              <a:t>complexos</a:t>
            </a:r>
            <a:r>
              <a:rPr lang="pt-BR" dirty="0"/>
              <a:t> (derivam de variadas fontes – fonte direta e fontes indiretas*).</a:t>
            </a:r>
          </a:p>
          <a:p>
            <a:r>
              <a:rPr lang="pt-BR" dirty="0"/>
              <a:t>* </a:t>
            </a:r>
            <a:r>
              <a:rPr lang="pt-BR" b="1" dirty="0"/>
              <a:t>as fontes indiretas subdividem-se em</a:t>
            </a:r>
            <a:r>
              <a:rPr lang="pt-BR" dirty="0"/>
              <a:t>: </a:t>
            </a:r>
          </a:p>
          <a:p>
            <a:r>
              <a:rPr lang="pt-BR" dirty="0">
                <a:solidFill>
                  <a:srgbClr val="549E39"/>
                </a:solidFill>
              </a:rPr>
              <a:t>i) </a:t>
            </a:r>
            <a:r>
              <a:rPr lang="pt-BR" u="sng" dirty="0"/>
              <a:t>fontes reconhecidas</a:t>
            </a:r>
            <a:r>
              <a:rPr lang="pt-BR" dirty="0"/>
              <a:t> (recepção de normas já prontas); </a:t>
            </a:r>
          </a:p>
          <a:p>
            <a:r>
              <a:rPr lang="pt-BR" dirty="0" err="1">
                <a:solidFill>
                  <a:srgbClr val="549E39"/>
                </a:solidFill>
              </a:rPr>
              <a:t>ii</a:t>
            </a:r>
            <a:r>
              <a:rPr lang="pt-BR" dirty="0">
                <a:solidFill>
                  <a:srgbClr val="549E39"/>
                </a:solidFill>
              </a:rPr>
              <a:t>) </a:t>
            </a:r>
            <a:r>
              <a:rPr lang="pt-BR" u="sng" dirty="0"/>
              <a:t>fontes delegadas</a:t>
            </a:r>
            <a:r>
              <a:rPr lang="pt-BR" dirty="0"/>
              <a:t> (delegação de poder de produzir normas).</a:t>
            </a:r>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12057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r>
              <a:rPr lang="pt-BR" dirty="0"/>
              <a:t>- As </a:t>
            </a:r>
            <a:r>
              <a:rPr lang="pt-BR" b="1" dirty="0"/>
              <a:t>normas de um ordenamento complexo </a:t>
            </a:r>
            <a:r>
              <a:rPr lang="pt-BR" dirty="0"/>
              <a:t>se dividem em:</a:t>
            </a:r>
          </a:p>
          <a:p>
            <a:endParaRPr lang="pt-BR" dirty="0"/>
          </a:p>
          <a:p>
            <a:r>
              <a:rPr lang="pt-BR" dirty="0">
                <a:solidFill>
                  <a:srgbClr val="549E39"/>
                </a:solidFill>
              </a:rPr>
              <a:t>a) </a:t>
            </a:r>
            <a:r>
              <a:rPr lang="pt-BR" u="sng" dirty="0"/>
              <a:t>normas de conduta</a:t>
            </a:r>
            <a:r>
              <a:rPr lang="pt-BR" dirty="0"/>
              <a:t>: normas que regulam o comportamento das pessoas (imperativos de primeira instância - comandos de fazer ou de não fazer);</a:t>
            </a:r>
          </a:p>
          <a:p>
            <a:endParaRPr lang="pt-BR" dirty="0"/>
          </a:p>
          <a:p>
            <a:r>
              <a:rPr lang="pt-BR" dirty="0">
                <a:solidFill>
                  <a:srgbClr val="549E39"/>
                </a:solidFill>
              </a:rPr>
              <a:t>b) </a:t>
            </a:r>
            <a:r>
              <a:rPr lang="pt-BR" u="sng" dirty="0"/>
              <a:t>normas de estrutura:</a:t>
            </a:r>
            <a:r>
              <a:rPr lang="pt-BR" dirty="0"/>
              <a:t> normas que regulam a produção de outras normas (imperativos de segunda instância – são comandos de comandar).</a:t>
            </a: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85672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marL="0" indent="0" algn="just">
              <a:buNone/>
            </a:pPr>
            <a:r>
              <a:rPr lang="pt-BR" b="1" dirty="0">
                <a:solidFill>
                  <a:srgbClr val="549E39"/>
                </a:solidFill>
                <a:sym typeface="Wingdings" panose="05000000000000000000" pitchFamily="2" charset="2"/>
              </a:rPr>
              <a:t></a:t>
            </a:r>
            <a:r>
              <a:rPr lang="pt-BR" b="1" dirty="0"/>
              <a:t> Construção escalonada ou gradual do ordenamento (H. Kelsen)</a:t>
            </a:r>
            <a:r>
              <a:rPr lang="pt-BR" dirty="0"/>
              <a:t>:</a:t>
            </a:r>
          </a:p>
          <a:p>
            <a:pPr algn="just"/>
            <a:r>
              <a:rPr lang="pt-BR" dirty="0"/>
              <a:t>- Em um ordenamento complexo, há </a:t>
            </a:r>
            <a:r>
              <a:rPr lang="pt-BR" u="sng" dirty="0"/>
              <a:t>normas inferiores e normas superiores</a:t>
            </a:r>
            <a:r>
              <a:rPr lang="pt-BR" dirty="0"/>
              <a:t>, agrupadas em uma </a:t>
            </a:r>
            <a:r>
              <a:rPr lang="pt-BR" u="sng" dirty="0"/>
              <a:t>estrutura hierárquica</a:t>
            </a:r>
            <a:r>
              <a:rPr lang="pt-BR" dirty="0"/>
              <a:t>, representada pela figura da </a:t>
            </a:r>
            <a:r>
              <a:rPr lang="pt-BR" u="sng" dirty="0"/>
              <a:t>pirâmide</a:t>
            </a:r>
            <a:r>
              <a:rPr lang="pt-BR" dirty="0"/>
              <a:t>. </a:t>
            </a:r>
          </a:p>
          <a:p>
            <a:pPr algn="just"/>
            <a:endParaRPr lang="pt-BR" dirty="0"/>
          </a:p>
          <a:p>
            <a:pPr algn="just"/>
            <a:r>
              <a:rPr lang="pt-BR" dirty="0"/>
              <a:t>- “</a:t>
            </a:r>
            <a:r>
              <a:rPr lang="pt-BR" i="1" dirty="0"/>
              <a:t>subindo das normas inferiores até aquelas que se encontram mais acima, chega-se enfim a uma norma suprema, que não depende de nenhuma outra norma superior, e sobre a qual repousa a </a:t>
            </a:r>
            <a:r>
              <a:rPr lang="pt-BR" b="1" i="1" dirty="0"/>
              <a:t>unidade</a:t>
            </a:r>
            <a:r>
              <a:rPr lang="pt-BR" i="1" dirty="0"/>
              <a:t> do ordenamento. Essa norma suprema é a </a:t>
            </a:r>
            <a:r>
              <a:rPr lang="pt-BR" b="1" i="1" dirty="0"/>
              <a:t>norma fundamental</a:t>
            </a:r>
            <a:r>
              <a:rPr lang="pt-BR" i="1" dirty="0"/>
              <a:t>” – </a:t>
            </a:r>
            <a:r>
              <a:rPr lang="pt-BR" dirty="0"/>
              <a:t>grifos nossos</a:t>
            </a:r>
            <a:r>
              <a:rPr lang="pt-BR" i="1" dirty="0"/>
              <a:t>. </a:t>
            </a:r>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66234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4"/>
            <a:ext cx="10058400" cy="4077988"/>
          </a:xfrm>
        </p:spPr>
        <p:txBody>
          <a:bodyPr>
            <a:normAutofit/>
          </a:bodyPr>
          <a:lstStyle/>
          <a:p>
            <a:pPr>
              <a:buFont typeface="Wingdings" panose="05000000000000000000" pitchFamily="2" charset="2"/>
              <a:buChar char="à"/>
            </a:pPr>
            <a:r>
              <a:rPr lang="pt-BR" b="1" dirty="0"/>
              <a:t> Limites materiais e formais do poder normativo</a:t>
            </a:r>
            <a:r>
              <a:rPr lang="pt-BR" dirty="0"/>
              <a:t>:</a:t>
            </a:r>
          </a:p>
          <a:p>
            <a:pPr marL="457200" indent="-457200">
              <a:buAutoNum type="alphaLcParenR"/>
            </a:pPr>
            <a:r>
              <a:rPr lang="pt-BR" u="sng" dirty="0"/>
              <a:t>limites materiais</a:t>
            </a:r>
            <a:r>
              <a:rPr lang="pt-BR" dirty="0"/>
              <a:t>: dizem respeito ao conteúdo da norma que o órgão inferior está autorizado a editar;</a:t>
            </a:r>
          </a:p>
          <a:p>
            <a:pPr marL="0" indent="0">
              <a:buNone/>
            </a:pPr>
            <a:endParaRPr lang="pt-BR" dirty="0"/>
          </a:p>
          <a:p>
            <a:pPr marL="457200" indent="-457200">
              <a:buAutoNum type="alphaLcParenR"/>
            </a:pPr>
            <a:r>
              <a:rPr lang="pt-BR" u="sng" dirty="0"/>
              <a:t>limites formais</a:t>
            </a:r>
            <a:r>
              <a:rPr lang="pt-BR" dirty="0"/>
              <a:t>: dizem respeito ao modo ou procedimento pelo qual a norma inferior deve ser editada.</a:t>
            </a:r>
          </a:p>
          <a:p>
            <a:endParaRPr lang="pt-BR" dirty="0"/>
          </a:p>
          <a:p>
            <a:pPr marL="0" indent="0">
              <a:buNone/>
            </a:pPr>
            <a:endParaRPr lang="pt-BR" i="1"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5719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TEORIA DO ORDENAMENTO </a:t>
            </a:r>
            <a:endParaRPr lang="pt-BR" dirty="0"/>
          </a:p>
        </p:txBody>
      </p:sp>
      <p:sp>
        <p:nvSpPr>
          <p:cNvPr id="3" name="Espaço Reservado para Conteúdo 2"/>
          <p:cNvSpPr>
            <a:spLocks noGrp="1"/>
          </p:cNvSpPr>
          <p:nvPr>
            <p:ph idx="1"/>
          </p:nvPr>
        </p:nvSpPr>
        <p:spPr>
          <a:xfrm>
            <a:off x="1097280" y="1845733"/>
            <a:ext cx="10058400" cy="4316527"/>
          </a:xfrm>
        </p:spPr>
        <p:txBody>
          <a:bodyPr>
            <a:normAutofit lnSpcReduction="10000"/>
          </a:bodyPr>
          <a:lstStyle/>
          <a:p>
            <a:pPr algn="just">
              <a:buFont typeface="Wingdings" panose="05000000000000000000" pitchFamily="2" charset="2"/>
              <a:buChar char="à"/>
            </a:pPr>
            <a:r>
              <a:rPr lang="pt-BR" b="1" dirty="0">
                <a:sym typeface="Wingdings" panose="05000000000000000000" pitchFamily="2" charset="2"/>
              </a:rPr>
              <a:t> Norma fundamental:</a:t>
            </a:r>
          </a:p>
          <a:p>
            <a:pPr algn="just">
              <a:buFontTx/>
              <a:buChar char="-"/>
            </a:pPr>
            <a:r>
              <a:rPr lang="pt-BR" dirty="0"/>
              <a:t> Toda norma jurídica pressupõe um poder jurídico capaz de produzir normas de forma legítima. Assim, deve-se </a:t>
            </a:r>
            <a:r>
              <a:rPr lang="pt-BR" u="sng" dirty="0"/>
              <a:t>pressupor</a:t>
            </a:r>
            <a:r>
              <a:rPr lang="pt-BR" dirty="0"/>
              <a:t> uma norma que autoriza o poder maior (Poder Constituinte) a produzir normas: esta é a </a:t>
            </a:r>
            <a:r>
              <a:rPr lang="pt-BR" u="sng" dirty="0"/>
              <a:t>norma fundamental</a:t>
            </a:r>
            <a:r>
              <a:rPr lang="pt-BR" dirty="0"/>
              <a:t> (limite além do qual “</a:t>
            </a:r>
            <a:r>
              <a:rPr lang="pt-BR" i="1" dirty="0"/>
              <a:t>seria inútil prosseguir</a:t>
            </a:r>
            <a:r>
              <a:rPr lang="pt-BR" dirty="0"/>
              <a:t>”). </a:t>
            </a:r>
          </a:p>
          <a:p>
            <a:pPr algn="just">
              <a:buFontTx/>
              <a:buChar char="-"/>
            </a:pPr>
            <a:r>
              <a:rPr lang="pt-BR" b="1" dirty="0"/>
              <a:t> a norma fundamental é, ao mesmo tempo</a:t>
            </a:r>
            <a:r>
              <a:rPr lang="pt-BR" dirty="0"/>
              <a:t>:</a:t>
            </a:r>
          </a:p>
          <a:p>
            <a:pPr algn="just"/>
            <a:r>
              <a:rPr lang="pt-BR" b="1" dirty="0">
                <a:solidFill>
                  <a:schemeClr val="accent1"/>
                </a:solidFill>
              </a:rPr>
              <a:t>a) </a:t>
            </a:r>
            <a:r>
              <a:rPr lang="pt-BR" b="1" dirty="0"/>
              <a:t>fundamento da unidade</a:t>
            </a:r>
            <a:r>
              <a:rPr lang="pt-BR" dirty="0"/>
              <a:t>: para que um conjunto de normas seja considerado um ordenamento é necessário suas normas derivem de uma única norma posta no topo do sistema (norma fundamental);</a:t>
            </a:r>
          </a:p>
          <a:p>
            <a:pPr algn="just"/>
            <a:r>
              <a:rPr lang="pt-BR" b="1" dirty="0">
                <a:solidFill>
                  <a:schemeClr val="accent1"/>
                </a:solidFill>
              </a:rPr>
              <a:t>b)</a:t>
            </a:r>
            <a:r>
              <a:rPr lang="pt-BR" b="1" dirty="0"/>
              <a:t>  fundamento de validade</a:t>
            </a:r>
            <a:r>
              <a:rPr lang="pt-BR" dirty="0"/>
              <a:t>: para que uma norma seja considerada válida, ela deve ser editada por uma autoridade que detenha legitimamente o poder de produzir normas jurídicas; essa autoridade é conferida por uma norma superior também legítima, a qual é produzida por uma autoridade superior e, assim por diante, até atingirmos uma norma para além da qual não existe outra norma (norma fundamental).</a:t>
            </a:r>
          </a:p>
          <a:p>
            <a:pPr algn="just">
              <a:buFontTx/>
              <a:buChar char="-"/>
            </a:pPr>
            <a:endParaRPr lang="pt-BR" dirty="0"/>
          </a:p>
          <a:p>
            <a:endParaRPr lang="pt-BR" dirty="0"/>
          </a:p>
          <a:p>
            <a:endParaRPr lang="pt-BR" dirty="0"/>
          </a:p>
          <a:p>
            <a:pPr>
              <a:buFont typeface="Arial" panose="020B0604020202020204" pitchFamily="34" charset="0"/>
              <a:buChar char="•"/>
            </a:pPr>
            <a:endParaRPr lang="pt-BR" sz="1800" b="1" dirty="0"/>
          </a:p>
          <a:p>
            <a:pPr>
              <a:buFont typeface="Arial" panose="020B0604020202020204" pitchFamily="34" charset="0"/>
              <a:buChar cha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28684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m 9"/>
          <p:cNvPicPr/>
          <p:nvPr/>
        </p:nvPicPr>
        <p:blipFill rotWithShape="1">
          <a:blip r:embed="rId2">
            <a:extLst>
              <a:ext uri="{28A0092B-C50C-407E-A947-70E740481C1C}">
                <a14:useLocalDpi xmlns:a14="http://schemas.microsoft.com/office/drawing/2010/main" val="0"/>
              </a:ext>
            </a:extLst>
          </a:blip>
          <a:srcRect/>
          <a:stretch/>
        </p:blipFill>
        <p:spPr bwMode="auto">
          <a:xfrm>
            <a:off x="4290646" y="759655"/>
            <a:ext cx="7765365" cy="5065703"/>
          </a:xfrm>
          <a:prstGeom prst="rect">
            <a:avLst/>
          </a:prstGeom>
          <a:noFill/>
        </p:spPr>
      </p:pic>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
        <p:nvSpPr>
          <p:cNvPr id="2" name="Título 1"/>
          <p:cNvSpPr>
            <a:spLocks noGrp="1"/>
          </p:cNvSpPr>
          <p:nvPr>
            <p:ph type="title"/>
          </p:nvPr>
        </p:nvSpPr>
        <p:spPr>
          <a:xfrm>
            <a:off x="492370" y="516835"/>
            <a:ext cx="3084844" cy="2103875"/>
          </a:xfrm>
        </p:spPr>
        <p:txBody>
          <a:bodyPr>
            <a:normAutofit/>
          </a:bodyPr>
          <a:lstStyle/>
          <a:p>
            <a:r>
              <a:rPr lang="pt-BR" sz="3600" b="1" dirty="0">
                <a:solidFill>
                  <a:srgbClr val="FFFFFF"/>
                </a:solidFill>
              </a:rPr>
              <a:t>TEORIA DO ORDENAMENTO </a:t>
            </a:r>
            <a:endParaRPr lang="pt-BR" sz="3600" dirty="0">
              <a:solidFill>
                <a:srgbClr val="FFFFFF"/>
              </a:solidFill>
            </a:endParaRPr>
          </a:p>
        </p:txBody>
      </p:sp>
      <p:sp>
        <p:nvSpPr>
          <p:cNvPr id="25" name="Content Placeholder 24"/>
          <p:cNvSpPr>
            <a:spLocks noGrp="1"/>
          </p:cNvSpPr>
          <p:nvPr>
            <p:ph idx="1"/>
          </p:nvPr>
        </p:nvSpPr>
        <p:spPr>
          <a:xfrm>
            <a:off x="492371" y="2653800"/>
            <a:ext cx="3084844" cy="3335519"/>
          </a:xfrm>
        </p:spPr>
        <p:txBody>
          <a:bodyPr>
            <a:normAutofit/>
          </a:bodyPr>
          <a:lstStyle/>
          <a:p>
            <a:r>
              <a:rPr lang="pt-BR" sz="1500" spc="-50">
                <a:solidFill>
                  <a:srgbClr val="FFFFFF"/>
                </a:solidFill>
                <a:latin typeface="+mj-lt"/>
                <a:ea typeface="+mj-ea"/>
                <a:cs typeface="+mj-cs"/>
              </a:rPr>
              <a:t>QUESTÃO (1ª fase) - VI CONCURSO (2013): </a:t>
            </a:r>
          </a:p>
          <a:p>
            <a:endParaRPr lang="pt-BR" sz="1500" spc="-50">
              <a:solidFill>
                <a:srgbClr val="FFFFFF"/>
              </a:solidFill>
              <a:latin typeface="+mj-lt"/>
              <a:ea typeface="+mj-ea"/>
              <a:cs typeface="+mj-cs"/>
            </a:endParaRPr>
          </a:p>
          <a:p>
            <a:endParaRPr lang="en-US" sz="1500" dirty="0">
              <a:solidFill>
                <a:srgbClr val="FFFFFF"/>
              </a:solidFill>
            </a:endParaRPr>
          </a:p>
        </p:txBody>
      </p:sp>
    </p:spTree>
    <p:extLst>
      <p:ext uri="{BB962C8B-B14F-4D97-AF65-F5344CB8AC3E}">
        <p14:creationId xmlns:p14="http://schemas.microsoft.com/office/powerpoint/2010/main" val="1293672376"/>
      </p:ext>
    </p:extLst>
  </p:cSld>
  <p:clrMapOvr>
    <a:masterClrMapping/>
  </p:clrMapOvr>
</p:sld>
</file>

<file path=ppt/theme/theme1.xml><?xml version="1.0" encoding="utf-8"?>
<a:theme xmlns:a="http://schemas.openxmlformats.org/drawingml/2006/main" name="Retrospectiva">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723</TotalTime>
  <Words>2991</Words>
  <Application>Microsoft Office PowerPoint</Application>
  <PresentationFormat>Widescreen</PresentationFormat>
  <Paragraphs>233</Paragraphs>
  <Slides>26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26</vt:i4>
      </vt:variant>
    </vt:vector>
  </HeadingPairs>
  <TitlesOfParts>
    <vt:vector size="31" baseType="lpstr">
      <vt:lpstr>Arial</vt:lpstr>
      <vt:lpstr>Calibri</vt:lpstr>
      <vt:lpstr>Calibri Light</vt:lpstr>
      <vt:lpstr>Wingdings</vt:lpstr>
      <vt:lpstr>Retrospectiva</vt:lpstr>
      <vt:lpstr>Apresentação do PowerPoint</vt:lpstr>
      <vt:lpstr>TEORIA DO ORDENAMENTO </vt:lpstr>
      <vt:lpstr>TEORIA DO ORDENAMENTO </vt:lpstr>
      <vt:lpstr>TEORIA DO ORDENAMENTO </vt:lpstr>
      <vt:lpstr>TEORIA DO ORDENAMENTO</vt:lpstr>
      <vt:lpstr>TEORIA DO ORDENAMENTO </vt:lpstr>
      <vt:lpstr>TEORIA DO ORDENAMENTO </vt:lpstr>
      <vt:lpstr>TEORIA DO ORDENAMENTO </vt:lpstr>
      <vt:lpstr>TEORIA DO ORDENAMENTO </vt:lpstr>
      <vt:lpstr>TEORIA DO ORDENAMENTO  </vt:lpstr>
      <vt:lpstr>TEORIA DO ORDENAMENTO  </vt:lpstr>
      <vt:lpstr>TEORIA DO ORDENAMENTO  </vt:lpstr>
      <vt:lpstr>TEORIA DO ORDENAMENTO  </vt:lpstr>
      <vt:lpstr>TEORIA DO ORDENAMENTO  </vt:lpstr>
      <vt:lpstr>TEORIA DO ORDENAMENTO</vt:lpstr>
      <vt:lpstr>TEORIA DO ORDENAMENTO</vt:lpstr>
      <vt:lpstr>TEORIA DO ORDENAMENTO</vt:lpstr>
      <vt:lpstr>TEORIA DO ORDENAMENTO</vt:lpstr>
      <vt:lpstr>TEORIA DO ORDENAMENTO</vt:lpstr>
      <vt:lpstr>TEORIA DO ORDENAMENTO</vt:lpstr>
      <vt:lpstr>TEORIA DO ORDENAMENTO</vt:lpstr>
      <vt:lpstr>TEORIA DO ORDENAMENTO </vt:lpstr>
      <vt:lpstr>TEORIA DO ORDENAMENTO  </vt:lpstr>
      <vt:lpstr>TEORIA DO ORDENAMENTO  </vt:lpstr>
      <vt:lpstr>TEORIA DO ORDENAMENTO  </vt:lpstr>
      <vt:lpstr>TEORIA DO ORDENAMENTO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 do Direito</dc:title>
  <dc:creator>Leo</dc:creator>
  <cp:lastModifiedBy>Leo</cp:lastModifiedBy>
  <cp:revision>73</cp:revision>
  <dcterms:created xsi:type="dcterms:W3CDTF">2016-08-07T20:02:03Z</dcterms:created>
  <dcterms:modified xsi:type="dcterms:W3CDTF">2016-09-08T13:56:03Z</dcterms:modified>
</cp:coreProperties>
</file>