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0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303" r:id="rId30"/>
    <p:sldId id="283" r:id="rId31"/>
    <p:sldId id="285" r:id="rId32"/>
    <p:sldId id="284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9" r:id="rId45"/>
    <p:sldId id="297" r:id="rId46"/>
    <p:sldId id="298" r:id="rId47"/>
    <p:sldId id="300" r:id="rId48"/>
    <p:sldId id="301" r:id="rId49"/>
    <p:sldId id="304" r:id="rId50"/>
    <p:sldId id="305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3/23/2024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Aula 03- propriedade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580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1" u="sng" dirty="0" smtClean="0"/>
              <a:t>Entendimentos gerais:</a:t>
            </a:r>
          </a:p>
          <a:p>
            <a:r>
              <a:rPr lang="pt-BR" sz="3200" b="1" dirty="0"/>
              <a:t>STJ: </a:t>
            </a:r>
            <a:r>
              <a:rPr lang="pt-BR" sz="3200" dirty="0"/>
              <a:t>A usucapião, em que pese seja uma prescrição – aquisitiva, </a:t>
            </a:r>
            <a:r>
              <a:rPr lang="pt-BR" sz="3200" b="1" dirty="0"/>
              <a:t>não pode ser declarada de ofício pelo Juiz.</a:t>
            </a:r>
          </a:p>
          <a:p>
            <a:r>
              <a:rPr lang="pt-BR" sz="3200" b="1" dirty="0"/>
              <a:t>Súmula 237, STF: o usucapião pode ser arguido em defesa. </a:t>
            </a:r>
            <a:r>
              <a:rPr lang="pt-BR" sz="3200" dirty="0" smtClean="0"/>
              <a:t>(Estatuto </a:t>
            </a:r>
            <a:r>
              <a:rPr lang="pt-BR" sz="3200" dirty="0"/>
              <a:t>da </a:t>
            </a:r>
            <a:r>
              <a:rPr lang="pt-BR" sz="3200" dirty="0" smtClean="0"/>
              <a:t>Cidade </a:t>
            </a:r>
            <a:r>
              <a:rPr lang="pt-BR" sz="3200" dirty="0"/>
              <a:t>e Lei nº 6.969/81 – “valendo a sentença que a reconhecer como título para transcrição no registro de imóveis”).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2285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extraordinária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u="sng" dirty="0" smtClean="0"/>
              <a:t>Requisitos</a:t>
            </a:r>
            <a:r>
              <a:rPr lang="pt-BR" sz="2800" dirty="0"/>
              <a:t> </a:t>
            </a:r>
            <a:r>
              <a:rPr lang="pt-BR" sz="2800" dirty="0" smtClean="0"/>
              <a:t>(Art</a:t>
            </a:r>
            <a:r>
              <a:rPr lang="pt-BR" sz="2800" dirty="0"/>
              <a:t>. 1.238, </a:t>
            </a:r>
            <a:r>
              <a:rPr lang="pt-BR" sz="2800" dirty="0" smtClean="0"/>
              <a:t>CC):</a:t>
            </a:r>
            <a:endParaRPr lang="pt-BR" sz="2800" dirty="0"/>
          </a:p>
          <a:p>
            <a:r>
              <a:rPr lang="pt-BR" sz="2800" dirty="0" smtClean="0"/>
              <a:t>Posse </a:t>
            </a:r>
            <a:r>
              <a:rPr lang="pt-BR" sz="2800" dirty="0"/>
              <a:t>ad </a:t>
            </a:r>
            <a:r>
              <a:rPr lang="pt-BR" sz="2800" dirty="0" err="1"/>
              <a:t>usucapionem</a:t>
            </a:r>
            <a:r>
              <a:rPr lang="pt-BR" sz="2800" dirty="0"/>
              <a:t>; </a:t>
            </a:r>
          </a:p>
          <a:p>
            <a:r>
              <a:rPr lang="pt-BR" sz="2800" dirty="0" smtClean="0"/>
              <a:t>NÃO </a:t>
            </a:r>
            <a:r>
              <a:rPr lang="pt-BR" sz="2800" dirty="0"/>
              <a:t>precisa provar boa-fé e justo título;</a:t>
            </a:r>
          </a:p>
          <a:p>
            <a:r>
              <a:rPr lang="pt-BR" sz="2800" dirty="0" smtClean="0"/>
              <a:t>Prazo </a:t>
            </a:r>
            <a:r>
              <a:rPr lang="pt-BR" sz="2800" dirty="0"/>
              <a:t>de 15 anos – geral</a:t>
            </a:r>
            <a:r>
              <a:rPr lang="pt-BR" sz="2800" dirty="0" smtClean="0"/>
              <a:t>.</a:t>
            </a:r>
          </a:p>
          <a:p>
            <a:endParaRPr lang="pt-BR" sz="2800" dirty="0"/>
          </a:p>
          <a:p>
            <a:r>
              <a:rPr lang="pt-BR" sz="2800" dirty="0"/>
              <a:t>O prazo é reduzido para 10 anos, </a:t>
            </a:r>
            <a:r>
              <a:rPr lang="pt-BR" sz="2800" dirty="0" smtClean="0"/>
              <a:t>se: </a:t>
            </a:r>
            <a:r>
              <a:rPr lang="pt-BR" sz="2800" dirty="0"/>
              <a:t>estabelecer no imóvel moradia habitual ou realizar obras ou serviços de caráter produtivo.</a:t>
            </a:r>
          </a:p>
        </p:txBody>
      </p:sp>
    </p:spTree>
    <p:extLst>
      <p:ext uri="{BB962C8B-B14F-4D97-AF65-F5344CB8AC3E}">
        <p14:creationId xmlns:p14="http://schemas.microsoft.com/office/powerpoint/2010/main" val="1411133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800" dirty="0"/>
              <a:t>Se forem preenchidos os requisitos do art. 1238 do CC/2002, a pessoa terá direito à usucapião extraordinária e </a:t>
            </a:r>
            <a:r>
              <a:rPr lang="pt-BR" sz="2800" b="1" u="sng" dirty="0"/>
              <a:t>o fato de o imóvel em questão não atender ao mínimo dos módulos urbanos exigidos pela legislação municipal para a respectiva área (dimensão do lote) não é motivo suficiente para se negar esse </a:t>
            </a:r>
            <a:r>
              <a:rPr lang="pt-BR" sz="2800" b="1" u="sng" dirty="0" smtClean="0"/>
              <a:t>direito </a:t>
            </a:r>
            <a:r>
              <a:rPr lang="pt-BR" sz="2800" dirty="0" smtClean="0"/>
              <a:t>(...).</a:t>
            </a:r>
          </a:p>
          <a:p>
            <a:pPr marL="0" indent="0">
              <a:buNone/>
            </a:pPr>
            <a:r>
              <a:rPr lang="pt-BR" sz="2400" dirty="0" smtClean="0"/>
              <a:t>STJ</a:t>
            </a:r>
            <a:r>
              <a:rPr lang="pt-BR" sz="2400" dirty="0"/>
              <a:t>. 2ª Seção. </a:t>
            </a:r>
            <a:r>
              <a:rPr lang="pt-BR" sz="2400" dirty="0" err="1"/>
              <a:t>REsp</a:t>
            </a:r>
            <a:r>
              <a:rPr lang="pt-BR" sz="2400" dirty="0"/>
              <a:t> 1667842/SC, Rel. Min. </a:t>
            </a:r>
            <a:r>
              <a:rPr lang="pt-BR" sz="2400" dirty="0" err="1"/>
              <a:t>Luis</a:t>
            </a:r>
            <a:r>
              <a:rPr lang="pt-BR" sz="2400" dirty="0"/>
              <a:t> Felipe Salomão, julgado em 03/12/2020 (Tema 985 - Repetitivo).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847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ordinária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400" b="1" dirty="0"/>
              <a:t>Art. 1.242, </a:t>
            </a:r>
            <a:r>
              <a:rPr lang="pt-BR" sz="4400" b="1" dirty="0" smtClean="0"/>
              <a:t>CC:</a:t>
            </a:r>
            <a:endParaRPr lang="pt-BR" sz="4400" dirty="0"/>
          </a:p>
          <a:p>
            <a:r>
              <a:rPr lang="pt-BR" sz="4400" dirty="0" smtClean="0"/>
              <a:t>Posse </a:t>
            </a:r>
            <a:r>
              <a:rPr lang="pt-BR" sz="4400" dirty="0"/>
              <a:t>ad </a:t>
            </a:r>
            <a:r>
              <a:rPr lang="pt-BR" sz="4400" dirty="0" err="1"/>
              <a:t>usucapionem</a:t>
            </a:r>
            <a:r>
              <a:rPr lang="pt-BR" sz="4400" dirty="0"/>
              <a:t>;</a:t>
            </a:r>
          </a:p>
          <a:p>
            <a:r>
              <a:rPr lang="pt-BR" sz="4400" dirty="0" smtClean="0"/>
              <a:t>Justo </a:t>
            </a:r>
            <a:r>
              <a:rPr lang="pt-BR" sz="4400" dirty="0"/>
              <a:t>título e boa-fé;</a:t>
            </a:r>
          </a:p>
          <a:p>
            <a:r>
              <a:rPr lang="pt-BR" sz="4400" dirty="0" smtClean="0"/>
              <a:t>Prazo: 10 </a:t>
            </a:r>
            <a:r>
              <a:rPr lang="pt-BR" sz="4400" dirty="0"/>
              <a:t>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1185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ordinária tabular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/>
              <a:t>Art. 1.242, parágrafo único, </a:t>
            </a:r>
            <a:r>
              <a:rPr lang="pt-BR" sz="2800" b="1" dirty="0" smtClean="0"/>
              <a:t>CC:</a:t>
            </a:r>
            <a:endParaRPr lang="pt-BR" sz="2800" dirty="0"/>
          </a:p>
          <a:p>
            <a:r>
              <a:rPr lang="pt-BR" sz="2800" dirty="0" smtClean="0"/>
              <a:t>Posse </a:t>
            </a:r>
            <a:r>
              <a:rPr lang="pt-BR" sz="2800" dirty="0"/>
              <a:t>ad </a:t>
            </a:r>
            <a:r>
              <a:rPr lang="pt-BR" sz="2800" dirty="0" err="1"/>
              <a:t>usucapionem</a:t>
            </a:r>
            <a:r>
              <a:rPr lang="pt-BR" sz="2800" dirty="0"/>
              <a:t>;</a:t>
            </a:r>
          </a:p>
          <a:p>
            <a:r>
              <a:rPr lang="pt-BR" sz="2800" dirty="0" smtClean="0"/>
              <a:t>Justo </a:t>
            </a:r>
            <a:r>
              <a:rPr lang="pt-BR" sz="2800" dirty="0"/>
              <a:t>título e boa-fé;</a:t>
            </a:r>
          </a:p>
          <a:p>
            <a:r>
              <a:rPr lang="pt-BR" sz="2800" dirty="0" smtClean="0"/>
              <a:t>Aquisição </a:t>
            </a:r>
            <a:r>
              <a:rPr lang="pt-BR" sz="2800" dirty="0"/>
              <a:t>onerosa seguida de registro cancelado posteriormente;</a:t>
            </a:r>
          </a:p>
          <a:p>
            <a:r>
              <a:rPr lang="pt-BR" sz="2800" dirty="0" smtClean="0"/>
              <a:t>Função </a:t>
            </a:r>
            <a:r>
              <a:rPr lang="pt-BR" sz="2800" dirty="0"/>
              <a:t>social: moradia ou investimento de interesse social ou econômico;</a:t>
            </a:r>
          </a:p>
          <a:p>
            <a:r>
              <a:rPr lang="pt-BR" sz="2800" dirty="0" smtClean="0"/>
              <a:t>Prazo: 5 </a:t>
            </a:r>
            <a:r>
              <a:rPr lang="pt-BR" sz="2800" dirty="0"/>
              <a:t>anos.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5412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especial urbana individual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dirty="0"/>
              <a:t>Art. 183, </a:t>
            </a:r>
            <a:r>
              <a:rPr lang="pt-BR" sz="2400" b="1" dirty="0" smtClean="0"/>
              <a:t>CF/88; art</a:t>
            </a:r>
            <a:r>
              <a:rPr lang="pt-BR" sz="2400" b="1" dirty="0"/>
              <a:t>. 1.240, </a:t>
            </a:r>
            <a:r>
              <a:rPr lang="pt-BR" sz="2400" b="1" dirty="0" smtClean="0"/>
              <a:t>CC; art. </a:t>
            </a:r>
            <a:r>
              <a:rPr lang="pt-BR" sz="2400" b="1" dirty="0"/>
              <a:t>9º ao 14, Lei nº 10.257/2001:</a:t>
            </a:r>
            <a:endParaRPr lang="pt-BR" sz="2400" dirty="0"/>
          </a:p>
          <a:p>
            <a:r>
              <a:rPr lang="pt-BR" sz="2400" dirty="0" smtClean="0"/>
              <a:t>Posse </a:t>
            </a:r>
            <a:r>
              <a:rPr lang="pt-BR" sz="2400" dirty="0"/>
              <a:t>ad </a:t>
            </a:r>
            <a:r>
              <a:rPr lang="pt-BR" sz="2400" dirty="0" err="1"/>
              <a:t>usucapionem</a:t>
            </a:r>
            <a:r>
              <a:rPr lang="pt-BR" sz="2400" dirty="0" smtClean="0"/>
              <a:t>;</a:t>
            </a:r>
          </a:p>
          <a:p>
            <a:r>
              <a:rPr lang="pt-BR" sz="2400" dirty="0"/>
              <a:t>Imóvel com no </a:t>
            </a:r>
            <a:r>
              <a:rPr lang="pt-BR" sz="2400" b="1" dirty="0"/>
              <a:t>MÁXIMO 250 metros quadrados</a:t>
            </a:r>
            <a:r>
              <a:rPr lang="pt-BR" sz="2400" dirty="0" smtClean="0"/>
              <a:t>;</a:t>
            </a:r>
            <a:endParaRPr lang="pt-BR" sz="2400" dirty="0"/>
          </a:p>
          <a:p>
            <a:r>
              <a:rPr lang="pt-BR" sz="2400" b="1" dirty="0" smtClean="0"/>
              <a:t>NÃO</a:t>
            </a:r>
            <a:r>
              <a:rPr lang="pt-BR" sz="2400" dirty="0" smtClean="0"/>
              <a:t> precisa de justo título ou boa-fé;</a:t>
            </a:r>
          </a:p>
          <a:p>
            <a:r>
              <a:rPr lang="pt-BR" sz="2400" dirty="0" smtClean="0"/>
              <a:t>Função social: </a:t>
            </a:r>
            <a:r>
              <a:rPr lang="pt-BR" sz="2400" dirty="0"/>
              <a:t>moradia do possuidor e de sua família;</a:t>
            </a:r>
          </a:p>
          <a:p>
            <a:r>
              <a:rPr lang="pt-BR" sz="2400" dirty="0" smtClean="0"/>
              <a:t>Inexistência </a:t>
            </a:r>
            <a:r>
              <a:rPr lang="pt-BR" sz="2400" dirty="0"/>
              <a:t>de outros imóveis em nome do possuidor; </a:t>
            </a:r>
          </a:p>
          <a:p>
            <a:r>
              <a:rPr lang="pt-BR" sz="2400" b="1" dirty="0" smtClean="0"/>
              <a:t>Prazo: 5 </a:t>
            </a:r>
            <a:r>
              <a:rPr lang="pt-BR" sz="2400" b="1" dirty="0"/>
              <a:t>anos</a:t>
            </a:r>
            <a:r>
              <a:rPr lang="pt-BR" sz="2400" dirty="0"/>
              <a:t>;</a:t>
            </a:r>
          </a:p>
          <a:p>
            <a:r>
              <a:rPr lang="pt-BR" sz="2400" b="1" dirty="0" smtClean="0"/>
              <a:t>NÃO</a:t>
            </a:r>
            <a:r>
              <a:rPr lang="pt-BR" sz="2400" dirty="0" smtClean="0"/>
              <a:t> </a:t>
            </a:r>
            <a:r>
              <a:rPr lang="pt-BR" sz="2400" dirty="0"/>
              <a:t>pode ser concedida mais de uma vez.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7846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b="1" dirty="0"/>
              <a:t>Não é possível aproveitar o tempo anterior de posse de terceiros para complementação do quinquênio necessário à declaração de prescrição aquisitiva no caso de usucapião especial urbana</a:t>
            </a:r>
            <a:endParaRPr lang="pt-BR" sz="3200" dirty="0"/>
          </a:p>
          <a:p>
            <a:pPr marL="0" indent="0">
              <a:buNone/>
            </a:pPr>
            <a:r>
              <a:rPr lang="pt-BR" sz="2400" dirty="0" smtClean="0"/>
              <a:t>STJ</a:t>
            </a:r>
            <a:r>
              <a:rPr lang="pt-BR" sz="2400" dirty="0"/>
              <a:t>. 4ª Turma. </a:t>
            </a:r>
            <a:r>
              <a:rPr lang="pt-BR" sz="2400" dirty="0" err="1"/>
              <a:t>REsp</a:t>
            </a:r>
            <a:r>
              <a:rPr lang="pt-BR" sz="2400" dirty="0"/>
              <a:t> 1.799.625-SP, Rel. Min. Marco </a:t>
            </a:r>
            <a:r>
              <a:rPr lang="pt-BR" sz="2400" dirty="0" err="1"/>
              <a:t>Buzzi</a:t>
            </a:r>
            <a:r>
              <a:rPr lang="pt-BR" sz="2400" dirty="0"/>
              <a:t>, julgado em 6/6/2023 (Info 12 – Edição Extraordinária).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5266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600" dirty="0"/>
              <a:t>N</a:t>
            </a:r>
            <a:r>
              <a:rPr lang="pt-BR" sz="2600" dirty="0" smtClean="0"/>
              <a:t>ão </a:t>
            </a:r>
            <a:r>
              <a:rPr lang="pt-BR" sz="2600" dirty="0"/>
              <a:t>é admitida a possibilidade de </a:t>
            </a:r>
            <a:r>
              <a:rPr lang="pt-BR" sz="2600" dirty="0" err="1"/>
              <a:t>accessio</a:t>
            </a:r>
            <a:r>
              <a:rPr lang="pt-BR" sz="2600" dirty="0"/>
              <a:t> </a:t>
            </a:r>
            <a:r>
              <a:rPr lang="pt-BR" sz="2600" dirty="0" err="1"/>
              <a:t>possessionis</a:t>
            </a:r>
            <a:r>
              <a:rPr lang="pt-BR" sz="2600" dirty="0"/>
              <a:t> (soma das posses por ato </a:t>
            </a:r>
            <a:r>
              <a:rPr lang="pt-BR" sz="2600" dirty="0" err="1"/>
              <a:t>inter</a:t>
            </a:r>
            <a:r>
              <a:rPr lang="pt-BR" sz="2600" dirty="0"/>
              <a:t> vivos). Fundamento legal: art. 9º, § 3º, do Estatuto da Cidade.</a:t>
            </a:r>
          </a:p>
          <a:p>
            <a:pPr marL="0" indent="0">
              <a:buNone/>
            </a:pPr>
            <a:r>
              <a:rPr lang="pt-BR" sz="2600" dirty="0" smtClean="0"/>
              <a:t>Ademais, </a:t>
            </a:r>
            <a:r>
              <a:rPr lang="pt-BR" sz="2600" dirty="0"/>
              <a:t>se fosse </a:t>
            </a:r>
            <a:r>
              <a:rPr lang="pt-BR" sz="2600" dirty="0" smtClean="0"/>
              <a:t>aceita, </a:t>
            </a:r>
            <a:r>
              <a:rPr lang="pt-BR" sz="2600" dirty="0"/>
              <a:t>estaria havendo um afastamento da finalidade constitucional dessa peculiar modalidade de usucapião (características a </a:t>
            </a:r>
            <a:r>
              <a:rPr lang="pt-BR" sz="2600" b="1" u="sng" dirty="0"/>
              <a:t>pessoalidade da </a:t>
            </a:r>
            <a:r>
              <a:rPr lang="pt-BR" sz="2600" b="1" u="sng" dirty="0" smtClean="0"/>
              <a:t>posse</a:t>
            </a:r>
            <a:r>
              <a:rPr lang="pt-BR" sz="2600" dirty="0" smtClean="0"/>
              <a:t>).</a:t>
            </a:r>
          </a:p>
          <a:p>
            <a:pPr marL="0" indent="0">
              <a:buNone/>
            </a:pPr>
            <a:r>
              <a:rPr lang="pt-BR" sz="2600" dirty="0"/>
              <a:t>art. 9º, § 3º </a:t>
            </a:r>
            <a:r>
              <a:rPr lang="pt-BR" sz="2600" dirty="0" smtClean="0"/>
              <a:t>- Para </a:t>
            </a:r>
            <a:r>
              <a:rPr lang="pt-BR" sz="2600" dirty="0"/>
              <a:t>os efeitos deste artigo, </a:t>
            </a:r>
            <a:r>
              <a:rPr lang="pt-BR" sz="2600" b="1" dirty="0"/>
              <a:t>o herdeiro legítimo continua, de pleno direito, a posse de seu antecessor, desde que </a:t>
            </a:r>
            <a:r>
              <a:rPr lang="pt-BR" sz="2600" b="1" u="sng" dirty="0"/>
              <a:t>já resida no imóvel por ocasião da abertura da sucessão</a:t>
            </a:r>
            <a:r>
              <a:rPr lang="pt-BR" sz="2600" b="1" u="sng" dirty="0" smtClean="0"/>
              <a:t>.</a:t>
            </a:r>
          </a:p>
          <a:p>
            <a:pPr marL="0" indent="0">
              <a:buNone/>
            </a:pPr>
            <a:r>
              <a:rPr lang="pt-BR" sz="2600" b="1" u="sng" dirty="0" err="1" smtClean="0"/>
              <a:t>Obs</a:t>
            </a:r>
            <a:r>
              <a:rPr lang="pt-BR" sz="2600" b="1" u="sng" dirty="0" smtClean="0"/>
              <a:t>: EXCEÇÃO </a:t>
            </a:r>
            <a:r>
              <a:rPr lang="pt-BR" sz="2600" b="1" u="sng" dirty="0"/>
              <a:t>a regra do Art. </a:t>
            </a:r>
            <a:r>
              <a:rPr lang="pt-BR" sz="2600" b="1" u="sng" dirty="0" smtClean="0"/>
              <a:t>1.243, CC.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0950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especial urbana coletiva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b="1" u="sng" dirty="0"/>
              <a:t>Art. 10, Lei </a:t>
            </a:r>
            <a:r>
              <a:rPr lang="pt-BR" sz="2400" b="1" u="sng" dirty="0" smtClean="0"/>
              <a:t>10.257/01:</a:t>
            </a:r>
            <a:endParaRPr lang="pt-BR" sz="2400" dirty="0"/>
          </a:p>
          <a:p>
            <a:r>
              <a:rPr lang="pt-BR" sz="2400" dirty="0" smtClean="0"/>
              <a:t>Posse </a:t>
            </a:r>
            <a:r>
              <a:rPr lang="pt-BR" sz="2400" dirty="0"/>
              <a:t>ad </a:t>
            </a:r>
            <a:r>
              <a:rPr lang="pt-BR" sz="2400" dirty="0" err="1"/>
              <a:t>usucapionem</a:t>
            </a:r>
            <a:r>
              <a:rPr lang="pt-BR" sz="2400" dirty="0"/>
              <a:t>;</a:t>
            </a:r>
          </a:p>
          <a:p>
            <a:r>
              <a:rPr lang="pt-BR" sz="2400" dirty="0" smtClean="0"/>
              <a:t>Núcleo </a:t>
            </a:r>
            <a:r>
              <a:rPr lang="pt-BR" sz="2400" dirty="0"/>
              <a:t>urbano informal</a:t>
            </a:r>
            <a:r>
              <a:rPr lang="pt-BR" sz="2400" dirty="0" smtClean="0"/>
              <a:t>;</a:t>
            </a:r>
          </a:p>
          <a:p>
            <a:r>
              <a:rPr lang="pt-BR" sz="2400" dirty="0"/>
              <a:t>Área total dividida pelo número de possuidores inferior a 250 metros quadrados por possuidor</a:t>
            </a:r>
            <a:r>
              <a:rPr lang="pt-BR" sz="2400" dirty="0" smtClean="0"/>
              <a:t>;</a:t>
            </a:r>
            <a:endParaRPr lang="pt-BR" sz="2400" dirty="0"/>
          </a:p>
          <a:p>
            <a:r>
              <a:rPr lang="pt-BR" sz="2400" dirty="0" smtClean="0"/>
              <a:t>NÃO </a:t>
            </a:r>
            <a:r>
              <a:rPr lang="pt-BR" sz="2400" dirty="0"/>
              <a:t>precisa comprovar a boa-fé ou o justo título;</a:t>
            </a:r>
          </a:p>
          <a:p>
            <a:r>
              <a:rPr lang="pt-BR" sz="2400" dirty="0" smtClean="0"/>
              <a:t>Uso </a:t>
            </a:r>
            <a:r>
              <a:rPr lang="pt-BR" sz="2400" dirty="0"/>
              <a:t>para moradia;</a:t>
            </a:r>
          </a:p>
          <a:p>
            <a:r>
              <a:rPr lang="pt-BR" sz="2400" b="1" dirty="0" smtClean="0"/>
              <a:t>Prazo: 5 </a:t>
            </a:r>
            <a:r>
              <a:rPr lang="pt-BR" sz="2400" b="1" dirty="0"/>
              <a:t>anos</a:t>
            </a:r>
            <a:r>
              <a:rPr lang="pt-BR" sz="2400" dirty="0"/>
              <a:t>;</a:t>
            </a:r>
          </a:p>
          <a:p>
            <a:r>
              <a:rPr lang="pt-BR" sz="2400" dirty="0" smtClean="0"/>
              <a:t>Inexistência </a:t>
            </a:r>
            <a:r>
              <a:rPr lang="pt-BR" sz="2400" dirty="0"/>
              <a:t>de outros imóveis em nome do possuidor.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7042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especial rural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3200" b="1" u="sng" dirty="0"/>
              <a:t>Art. 191, CF/88 e art. 1.239, CC</a:t>
            </a:r>
            <a:endParaRPr lang="pt-BR" sz="3200" dirty="0"/>
          </a:p>
          <a:p>
            <a:r>
              <a:rPr lang="pt-BR" sz="3200" dirty="0" smtClean="0"/>
              <a:t>Posse </a:t>
            </a:r>
            <a:r>
              <a:rPr lang="pt-BR" sz="3200" dirty="0"/>
              <a:t>ad </a:t>
            </a:r>
            <a:r>
              <a:rPr lang="pt-BR" sz="3200" dirty="0" err="1"/>
              <a:t>usucapionem</a:t>
            </a:r>
            <a:r>
              <a:rPr lang="pt-BR" sz="3200" dirty="0"/>
              <a:t>;</a:t>
            </a:r>
          </a:p>
          <a:p>
            <a:r>
              <a:rPr lang="pt-BR" sz="3200" dirty="0" smtClean="0"/>
              <a:t>NÃO </a:t>
            </a:r>
            <a:r>
              <a:rPr lang="pt-BR" sz="3200" dirty="0"/>
              <a:t>precisa de justo título ou boa-fé</a:t>
            </a:r>
            <a:r>
              <a:rPr lang="pt-BR" sz="3200" dirty="0" smtClean="0"/>
              <a:t>;</a:t>
            </a:r>
          </a:p>
          <a:p>
            <a:r>
              <a:rPr lang="pt-BR" sz="3200" dirty="0"/>
              <a:t>A área </a:t>
            </a:r>
            <a:r>
              <a:rPr lang="pt-BR" sz="3200" b="1" dirty="0"/>
              <a:t>máxima de até 50 hectares</a:t>
            </a:r>
            <a:r>
              <a:rPr lang="pt-BR" sz="3200" dirty="0" smtClean="0"/>
              <a:t>;</a:t>
            </a:r>
            <a:endParaRPr lang="pt-BR" sz="3200" dirty="0"/>
          </a:p>
          <a:p>
            <a:r>
              <a:rPr lang="pt-BR" sz="3200" dirty="0" smtClean="0"/>
              <a:t>O </a:t>
            </a:r>
            <a:r>
              <a:rPr lang="pt-BR" sz="3200" dirty="0"/>
              <a:t>possuidor precisa usar para sua moradia e de sua família + precisa haver </a:t>
            </a:r>
            <a:r>
              <a:rPr lang="pt-BR" sz="3200" dirty="0" smtClean="0"/>
              <a:t>produtividade;</a:t>
            </a:r>
            <a:endParaRPr lang="pt-BR" sz="3200" dirty="0"/>
          </a:p>
          <a:p>
            <a:r>
              <a:rPr lang="pt-BR" sz="3200" dirty="0" smtClean="0"/>
              <a:t>O </a:t>
            </a:r>
            <a:r>
              <a:rPr lang="pt-BR" sz="3200" dirty="0"/>
              <a:t>possuidor não pode ter outros </a:t>
            </a:r>
            <a:r>
              <a:rPr lang="pt-BR" sz="3200" dirty="0" smtClean="0"/>
              <a:t>imóveis;</a:t>
            </a:r>
            <a:endParaRPr lang="pt-BR" sz="3200" dirty="0"/>
          </a:p>
          <a:p>
            <a:r>
              <a:rPr lang="pt-BR" sz="3200" b="1" dirty="0" smtClean="0"/>
              <a:t>Prazo</a:t>
            </a:r>
            <a:r>
              <a:rPr lang="pt-BR" sz="3200" b="1" dirty="0"/>
              <a:t>: 5 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300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</a:t>
            </a:r>
            <a:r>
              <a:rPr lang="pt-BR" dirty="0" err="1"/>
              <a:t>dpe</a:t>
            </a:r>
            <a:r>
              <a:rPr lang="pt-BR" dirty="0"/>
              <a:t>/</a:t>
            </a:r>
            <a:r>
              <a:rPr lang="pt-BR" dirty="0" err="1"/>
              <a:t>sp</a:t>
            </a:r>
            <a:r>
              <a:rPr lang="pt-BR" dirty="0"/>
              <a:t> – </a:t>
            </a:r>
            <a:r>
              <a:rPr lang="pt-BR" dirty="0" err="1"/>
              <a:t>ix</a:t>
            </a:r>
            <a:r>
              <a:rPr lang="pt-BR" dirty="0"/>
              <a:t> concurso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25. Direitos reais. Propriedade. Conceito, classificação, </a:t>
            </a:r>
            <a:r>
              <a:rPr lang="pt-BR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aquisição, proteção e perda da propriedade. Evolução da propriedade no Direito brasileiro. Fundamentos jurídicos para apropriação de terras no Regime das Sesmarias. Lei de Terras (Lei nº 601/1850). Mercantilização da terra e </a:t>
            </a:r>
            <a:r>
              <a:rPr lang="pt-BR" sz="2400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absolutização</a:t>
            </a:r>
            <a:r>
              <a:rPr lang="pt-BR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propriedade fundiária no direito brasileiro. Disciplina constitucional da propriedade. Função social da propriedade: conceito, conteúdo e concretização da função social da propriedade. Função socioambiental da propriedade. Parcelamento do solo urbano</a:t>
            </a:r>
            <a:r>
              <a:rPr lang="pt-BR" sz="2400" dirty="0">
                <a:solidFill>
                  <a:srgbClr val="FFFF00"/>
                </a:solidFill>
              </a:rPr>
              <a:t>. </a:t>
            </a:r>
            <a:r>
              <a:rPr lang="pt-BR" sz="2400" dirty="0"/>
              <a:t>Regularização fundiária de assentamentos localizados em áreas urbanas</a:t>
            </a:r>
          </a:p>
        </p:txBody>
      </p:sp>
    </p:spTree>
    <p:extLst>
      <p:ext uri="{BB962C8B-B14F-4D97-AF65-F5344CB8AC3E}">
        <p14:creationId xmlns:p14="http://schemas.microsoft.com/office/powerpoint/2010/main" val="568303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familiar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b="1" u="sng" dirty="0"/>
              <a:t>Art. 1.240-A, CC</a:t>
            </a:r>
            <a:endParaRPr lang="pt-BR" sz="2400" dirty="0"/>
          </a:p>
          <a:p>
            <a:r>
              <a:rPr lang="pt-BR" sz="2400" dirty="0" smtClean="0"/>
              <a:t>Posse ad </a:t>
            </a:r>
            <a:r>
              <a:rPr lang="pt-BR" sz="2400" dirty="0" err="1"/>
              <a:t>usucapionem</a:t>
            </a:r>
            <a:r>
              <a:rPr lang="pt-BR" sz="2400" dirty="0"/>
              <a:t>;</a:t>
            </a:r>
          </a:p>
          <a:p>
            <a:r>
              <a:rPr lang="pt-BR" sz="2400" dirty="0" smtClean="0"/>
              <a:t>Propriedade </a:t>
            </a:r>
            <a:r>
              <a:rPr lang="pt-BR" sz="2400" dirty="0"/>
              <a:t>do imóvel exercida por ambos os cônjuges na constância da sociedade conjugal; </a:t>
            </a:r>
          </a:p>
          <a:p>
            <a:r>
              <a:rPr lang="pt-BR" sz="2400" dirty="0" smtClean="0"/>
              <a:t>Abandono </a:t>
            </a:r>
            <a:r>
              <a:rPr lang="pt-BR" sz="2400" dirty="0"/>
              <a:t>do lar por um dos cônjuges;</a:t>
            </a:r>
          </a:p>
          <a:p>
            <a:r>
              <a:rPr lang="pt-BR" sz="2400" dirty="0" smtClean="0"/>
              <a:t>Utilização </a:t>
            </a:r>
            <a:r>
              <a:rPr lang="pt-BR" sz="2400" dirty="0"/>
              <a:t>para moradia do abandonado; </a:t>
            </a:r>
          </a:p>
          <a:p>
            <a:r>
              <a:rPr lang="pt-BR" sz="2400" b="1" dirty="0" smtClean="0"/>
              <a:t>MÁXIMO </a:t>
            </a:r>
            <a:r>
              <a:rPr lang="pt-BR" sz="2400" b="1" dirty="0"/>
              <a:t>250 metros </a:t>
            </a:r>
            <a:r>
              <a:rPr lang="pt-BR" sz="2400" b="1" dirty="0" smtClean="0"/>
              <a:t>quadrados</a:t>
            </a:r>
            <a:r>
              <a:rPr lang="pt-BR" sz="2400" dirty="0"/>
              <a:t>;</a:t>
            </a:r>
            <a:endParaRPr lang="pt-BR" sz="2400" dirty="0"/>
          </a:p>
          <a:p>
            <a:r>
              <a:rPr lang="pt-BR" sz="2400" b="1" dirty="0" smtClean="0"/>
              <a:t>Prazo</a:t>
            </a:r>
            <a:r>
              <a:rPr lang="pt-BR" sz="2400" b="1" dirty="0"/>
              <a:t>: 2 </a:t>
            </a:r>
            <a:r>
              <a:rPr lang="pt-BR" sz="2400" b="1" dirty="0" smtClean="0"/>
              <a:t>anos</a:t>
            </a:r>
            <a:r>
              <a:rPr lang="pt-BR" sz="2400" b="1" dirty="0"/>
              <a:t>;</a:t>
            </a:r>
            <a:endParaRPr lang="pt-BR" sz="2400" b="1" dirty="0"/>
          </a:p>
          <a:p>
            <a:r>
              <a:rPr lang="pt-BR" sz="2400" dirty="0" smtClean="0"/>
              <a:t>NÃO </a:t>
            </a:r>
            <a:r>
              <a:rPr lang="pt-BR" sz="2400" dirty="0"/>
              <a:t>pode ser proprietário de outro imóvel – urbano ou rural.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1887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indígena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u="sng" dirty="0"/>
              <a:t>Art. 33. Lei 6.001/73</a:t>
            </a:r>
            <a:endParaRPr lang="pt-BR" sz="3600" dirty="0"/>
          </a:p>
          <a:p>
            <a:r>
              <a:rPr lang="pt-BR" sz="3600" dirty="0" smtClean="0"/>
              <a:t>Posse </a:t>
            </a:r>
            <a:r>
              <a:rPr lang="pt-BR" sz="3600" dirty="0"/>
              <a:t>da terra por indígena; </a:t>
            </a:r>
          </a:p>
          <a:p>
            <a:r>
              <a:rPr lang="pt-BR" sz="3600" dirty="0" smtClean="0"/>
              <a:t>Ocupação </a:t>
            </a:r>
            <a:r>
              <a:rPr lang="pt-BR" sz="3600" dirty="0"/>
              <a:t>como </a:t>
            </a:r>
            <a:r>
              <a:rPr lang="pt-BR" sz="3600" dirty="0" smtClean="0"/>
              <a:t>se fosse próprio;</a:t>
            </a:r>
          </a:p>
          <a:p>
            <a:r>
              <a:rPr lang="pt-BR" sz="3600" dirty="0" smtClean="0"/>
              <a:t> Inferior </a:t>
            </a:r>
            <a:r>
              <a:rPr lang="pt-BR" sz="3600" dirty="0"/>
              <a:t>a 50 </a:t>
            </a:r>
            <a:r>
              <a:rPr lang="pt-BR" sz="3600" dirty="0" smtClean="0"/>
              <a:t>hectares;</a:t>
            </a:r>
            <a:endParaRPr lang="pt-BR" sz="3600" dirty="0"/>
          </a:p>
          <a:p>
            <a:r>
              <a:rPr lang="pt-BR" sz="3600" dirty="0" smtClean="0"/>
              <a:t>Prazo</a:t>
            </a:r>
            <a:r>
              <a:rPr lang="pt-BR" sz="3600" dirty="0"/>
              <a:t>: 10 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695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O termo inicial da prescrição aquisitiva é o do exercício da posse ad </a:t>
            </a:r>
            <a:r>
              <a:rPr lang="pt-BR" sz="2800" b="1" dirty="0" err="1"/>
              <a:t>usucapionem</a:t>
            </a:r>
            <a:r>
              <a:rPr lang="pt-BR" sz="2800" b="1" dirty="0"/>
              <a:t>, não da ciência do titular do imóvel da violação ao seu direito de propriedade, ainda que </a:t>
            </a:r>
            <a:r>
              <a:rPr lang="pt-BR" sz="2800" b="1" u="sng" dirty="0"/>
              <a:t>constatada somente após ação demarcatória</a:t>
            </a:r>
            <a:r>
              <a:rPr lang="pt-BR" sz="2800" b="1" dirty="0"/>
              <a:t>, devendo ser afastada a aplicação da teoria da </a:t>
            </a:r>
            <a:r>
              <a:rPr lang="pt-BR" sz="2800" b="1" dirty="0" err="1"/>
              <a:t>actio</a:t>
            </a:r>
            <a:r>
              <a:rPr lang="pt-BR" sz="2800" b="1" dirty="0"/>
              <a:t> nata em seu viés subjetivo.</a:t>
            </a:r>
            <a:endParaRPr lang="pt-BR" sz="2800" dirty="0"/>
          </a:p>
          <a:p>
            <a:pPr marL="0" indent="0">
              <a:buNone/>
            </a:pPr>
            <a:r>
              <a:rPr lang="pt-BR" sz="2400" dirty="0" smtClean="0"/>
              <a:t>STJ</a:t>
            </a:r>
            <a:r>
              <a:rPr lang="pt-BR" sz="2400" dirty="0"/>
              <a:t>. 3ª Turma. </a:t>
            </a:r>
            <a:r>
              <a:rPr lang="pt-BR" sz="2400" dirty="0" err="1"/>
              <a:t>REsp</a:t>
            </a:r>
            <a:r>
              <a:rPr lang="pt-BR" sz="2400" dirty="0"/>
              <a:t> 1.837.425-PR, Rel. Min. Marco Aurélio </a:t>
            </a:r>
            <a:r>
              <a:rPr lang="pt-BR" sz="2400" dirty="0" err="1"/>
              <a:t>Bellizze</a:t>
            </a:r>
            <a:r>
              <a:rPr lang="pt-BR" sz="2400" dirty="0"/>
              <a:t>, julgado em 13/6/2023 (Info 779).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3312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u="sng" dirty="0"/>
              <a:t>A existência de bem público não demarcado em condomínio pro indiviso com particulares não impede ação de usucapião parcial</a:t>
            </a:r>
            <a:endParaRPr lang="pt-BR" sz="2400" u="sng" dirty="0"/>
          </a:p>
          <a:p>
            <a:pPr marL="0" indent="0">
              <a:buNone/>
            </a:pPr>
            <a:r>
              <a:rPr lang="pt-BR" sz="2400" dirty="0" smtClean="0"/>
              <a:t>É </a:t>
            </a:r>
            <a:r>
              <a:rPr lang="pt-BR" sz="2400" dirty="0"/>
              <a:t>possível a usucapião parcial. Os imóveis da TERRACAP são públicos e, portanto, insuscetíveis de usucapião. No entanto, no caso concreto, a área litigiosa não pertence exclusivamente à TERRACAP. Desse modo, não há como se estender a natureza pública a todo o imóvel, a ponto de considerá-lo absolutamente insuscetível de usucapião.</a:t>
            </a:r>
          </a:p>
          <a:p>
            <a:pPr marL="0" indent="0">
              <a:buNone/>
            </a:pPr>
            <a:r>
              <a:rPr lang="pt-BR" dirty="0"/>
              <a:t>STJ. 4ª Turma. </a:t>
            </a:r>
            <a:r>
              <a:rPr lang="pt-BR" dirty="0" err="1"/>
              <a:t>REsp</a:t>
            </a:r>
            <a:r>
              <a:rPr lang="pt-BR" dirty="0"/>
              <a:t> 1504916-DF, Rel. Min. </a:t>
            </a:r>
            <a:r>
              <a:rPr lang="pt-BR" dirty="0" err="1"/>
              <a:t>Luis</a:t>
            </a:r>
            <a:r>
              <a:rPr lang="pt-BR" dirty="0"/>
              <a:t> Felipe Salomão, Rel. </a:t>
            </a:r>
            <a:r>
              <a:rPr lang="pt-BR" dirty="0" err="1"/>
              <a:t>Acd</a:t>
            </a:r>
            <a:r>
              <a:rPr lang="pt-BR" dirty="0"/>
              <a:t>. Min. Raul Araújo, julgado em 27/09/2022 (Info 752).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1351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/>
              <a:t>A separação de fato por longo período afasta a regra de impedimento da fluência da prescrição entre cônjuges prevista no art. 197, I, CC e viabiliza a efetivação da prescrição aquisitiva por usucapião</a:t>
            </a:r>
            <a:endParaRPr lang="pt-BR" sz="2800" dirty="0"/>
          </a:p>
          <a:p>
            <a:pPr marL="0" indent="0">
              <a:buNone/>
            </a:pPr>
            <a:r>
              <a:rPr lang="pt-BR" sz="2800" dirty="0"/>
              <a:t>P</a:t>
            </a:r>
            <a:r>
              <a:rPr lang="pt-BR" sz="2800" dirty="0" smtClean="0"/>
              <a:t>ara </a:t>
            </a:r>
            <a:r>
              <a:rPr lang="pt-BR" sz="2800" dirty="0"/>
              <a:t>o STJ, a separação de fato de um casal é suficiente para cessar a causa impeditiva da fluência do prazo prescricional prevista no art. 197, I, do CC. 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STJ</a:t>
            </a:r>
            <a:r>
              <a:rPr lang="pt-BR" sz="2800" dirty="0"/>
              <a:t>. 3ª Turma. </a:t>
            </a:r>
            <a:r>
              <a:rPr lang="pt-BR" sz="2800" dirty="0" err="1"/>
              <a:t>REsp</a:t>
            </a:r>
            <a:r>
              <a:rPr lang="pt-BR" sz="2800" dirty="0"/>
              <a:t> 1693732-MG, Rel. Min. Nancy </a:t>
            </a:r>
            <a:r>
              <a:rPr lang="pt-BR" sz="2800" dirty="0" err="1"/>
              <a:t>Andrighi</a:t>
            </a:r>
            <a:r>
              <a:rPr lang="pt-BR" sz="2800" dirty="0"/>
              <a:t>, julgado em 05/05/2020 (Info 671).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3779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b="1" dirty="0"/>
              <a:t>A existência de contrato de arrendamento mercantil do bem móvel impede a aquisição de sua propriedade pela usucapião, contudo, verificada a prescrição da dívida, inexiste óbice legal para prescrição aquisitiva.</a:t>
            </a:r>
            <a:endParaRPr lang="pt-BR" sz="3200" dirty="0"/>
          </a:p>
          <a:p>
            <a:pPr marL="0" indent="0">
              <a:buNone/>
            </a:pPr>
            <a:r>
              <a:rPr lang="pt-BR" sz="2400" dirty="0" smtClean="0"/>
              <a:t>STJ</a:t>
            </a:r>
            <a:r>
              <a:rPr lang="pt-BR" sz="2400" dirty="0"/>
              <a:t>. 4ª Turma. </a:t>
            </a:r>
            <a:r>
              <a:rPr lang="pt-BR" sz="2400" dirty="0" err="1"/>
              <a:t>REsp</a:t>
            </a:r>
            <a:r>
              <a:rPr lang="pt-BR" sz="2400" dirty="0"/>
              <a:t> 1528626-RS, Rel. Min. </a:t>
            </a:r>
            <a:r>
              <a:rPr lang="pt-BR" sz="2400" dirty="0" err="1"/>
              <a:t>Luis</a:t>
            </a:r>
            <a:r>
              <a:rPr lang="pt-BR" sz="2400" dirty="0"/>
              <a:t> Felipe Salomão, Rel. </a:t>
            </a:r>
            <a:r>
              <a:rPr lang="pt-BR" sz="2400" dirty="0" err="1"/>
              <a:t>Acd</a:t>
            </a:r>
            <a:r>
              <a:rPr lang="pt-BR" sz="2400" dirty="0"/>
              <a:t>. Min. Raul Araújo, julgado em 17/12/2019 (Info 667)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3607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4400" b="1" dirty="0"/>
              <a:t>É possível o reconhecimento da usucapião de bem imóvel com a implementação do requisito temporal no curso da demanda</a:t>
            </a:r>
            <a:endParaRPr lang="pt-BR" sz="4400" dirty="0"/>
          </a:p>
          <a:p>
            <a:pPr marL="0" indent="0">
              <a:buNone/>
            </a:pPr>
            <a:r>
              <a:rPr lang="pt-BR" dirty="0" smtClean="0"/>
              <a:t>STJ</a:t>
            </a:r>
            <a:r>
              <a:rPr lang="pt-BR" dirty="0"/>
              <a:t>. 3ª Turma. </a:t>
            </a:r>
            <a:r>
              <a:rPr lang="pt-BR" dirty="0" err="1"/>
              <a:t>REsp</a:t>
            </a:r>
            <a:r>
              <a:rPr lang="pt-BR" dirty="0"/>
              <a:t> 1.361.226-MG, Rel. Min. Ricardo Villas </a:t>
            </a:r>
            <a:r>
              <a:rPr lang="pt-BR" dirty="0" err="1"/>
              <a:t>Bôas</a:t>
            </a:r>
            <a:r>
              <a:rPr lang="pt-BR" dirty="0"/>
              <a:t> </a:t>
            </a:r>
            <a:r>
              <a:rPr lang="pt-BR" dirty="0" err="1"/>
              <a:t>Cueva</a:t>
            </a:r>
            <a:r>
              <a:rPr lang="pt-BR" dirty="0"/>
              <a:t>, julgado em 05/06/2018 (Info 630).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08132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administrativa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600" b="1" u="sng" dirty="0"/>
              <a:t>Art. 216-A da Lei de Registros Públicos (6.015/73):</a:t>
            </a:r>
            <a:endParaRPr lang="pt-BR" sz="3600" dirty="0"/>
          </a:p>
          <a:p>
            <a:r>
              <a:rPr lang="pt-BR" sz="3600" dirty="0"/>
              <a:t>Passou a admitir o pedido de reconhecimento extrajudicial de usucapião, por meio de um procedimento </a:t>
            </a:r>
            <a:r>
              <a:rPr lang="pt-BR" sz="3600" dirty="0" smtClean="0"/>
              <a:t>administrativo.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6825015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administrativa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§ 2o </a:t>
            </a:r>
            <a:r>
              <a:rPr lang="pt-BR" sz="2800" b="1" dirty="0"/>
              <a:t>Se a planta não contiver a assinatura de qualquer um dos titulares de direitos registrados ou averbados na matrícula do imóvel </a:t>
            </a:r>
            <a:r>
              <a:rPr lang="pt-BR" sz="2800" b="1" dirty="0" err="1"/>
              <a:t>usucapiendo</a:t>
            </a:r>
            <a:r>
              <a:rPr lang="pt-BR" sz="2800" b="1" dirty="0"/>
              <a:t> ou na matrícula dos imóveis confinantes, o titular será notificado pelo registrador competente, </a:t>
            </a:r>
            <a:r>
              <a:rPr lang="pt-BR" sz="2800" b="1" u="sng" dirty="0"/>
              <a:t>pessoalmente ou pelo correio com aviso de recebimento, para manifestar consentimento expresso em quinze dias, interpretado o silêncio como concordância</a:t>
            </a:r>
            <a:r>
              <a:rPr lang="pt-BR" sz="2800" b="1" dirty="0" smtClean="0"/>
              <a:t>.</a:t>
            </a:r>
            <a:r>
              <a:rPr lang="pt-BR" sz="2800" dirty="0" smtClean="0"/>
              <a:t>(</a:t>
            </a:r>
            <a:r>
              <a:rPr lang="pt-BR" sz="2800" dirty="0"/>
              <a:t>Redação dada pela Lei nº 13.465, de 2017)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20024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administrativa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§ 10. Em caso de impugnação justificada do pedido de reconhecimento extrajudicial de usucapião, o oficial de registro de imóveis remeterá os autos ao juízo competente</a:t>
            </a:r>
            <a:r>
              <a:rPr lang="pt-BR" sz="2800" dirty="0"/>
              <a:t> da comarca da situação do imóvel, cabendo ao requerente </a:t>
            </a:r>
            <a:r>
              <a:rPr lang="pt-BR" sz="2800" b="1" dirty="0"/>
              <a:t>emendar a petição inicial para adequá-la ao procedimento comum, porém, em caso de impugnação injustificada, esta não será admitida pelo registrador, cabendo ao interessado o manejo da suscitação de dúvida nos moldes do art. 198 desta Lei.</a:t>
            </a:r>
            <a:r>
              <a:rPr lang="pt-BR" sz="2800" dirty="0"/>
              <a:t>   (Redação dada pela Lei nº 14.382, de 2022)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154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MODELOS DE AQUISIÇÃO DERIVADA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1" u="sng" dirty="0"/>
              <a:t>Aquisição pelo contrato – modelo francês:</a:t>
            </a:r>
          </a:p>
          <a:p>
            <a:endParaRPr lang="pt-BR" sz="3200" dirty="0"/>
          </a:p>
          <a:p>
            <a:r>
              <a:rPr lang="pt-BR" sz="3200" dirty="0"/>
              <a:t>O Negócio jurídico celebrado entre as partes é suficiente para transmitir a propriedade.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3666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Jurisprudência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000" b="1" u="sng" dirty="0"/>
              <a:t>O interesse jurídico no ajuizamento direto de ação de usucapião independe de prévio pedido na via extrajudicial</a:t>
            </a:r>
          </a:p>
          <a:p>
            <a:pPr marL="0" indent="0">
              <a:buNone/>
            </a:pPr>
            <a:r>
              <a:rPr lang="pt-BR" sz="3000" b="1" dirty="0" smtClean="0"/>
              <a:t>Art</a:t>
            </a:r>
            <a:r>
              <a:rPr lang="pt-BR" sz="3000" b="1" dirty="0"/>
              <a:t>. 216-A. Sem prejuízo da via jurisdicional, é admitido o pedido de reconhecimento extrajudicial de usucapião (...)</a:t>
            </a:r>
          </a:p>
          <a:p>
            <a:pPr marL="0" indent="0">
              <a:buNone/>
            </a:pPr>
            <a:r>
              <a:rPr lang="pt-BR" sz="2200" dirty="0"/>
              <a:t>STJ. 3ª Turma. </a:t>
            </a:r>
            <a:r>
              <a:rPr lang="pt-BR" sz="2200" dirty="0" err="1"/>
              <a:t>REsp</a:t>
            </a:r>
            <a:r>
              <a:rPr lang="pt-BR" sz="2200" dirty="0"/>
              <a:t> 1824133-RJ, Rel. Min. Paulo de Tarso </a:t>
            </a:r>
            <a:r>
              <a:rPr lang="pt-BR" sz="2200" dirty="0" err="1"/>
              <a:t>Sanseverino</a:t>
            </a:r>
            <a:r>
              <a:rPr lang="pt-BR" sz="2200" dirty="0"/>
              <a:t>, julgado em 11/02/2020 (Info 665).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30307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TESE INSTITUCIONAL 111 – DPE/SP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000" dirty="0"/>
              <a:t>Súmula: É possível a usucapião de imóvel que companhia habitacional como COHAB (Companhia Metropolitana de Habitação – SA)ou CDHU (Companhia de Desenvolvimento Habitacional e Urbano </a:t>
            </a:r>
            <a:r>
              <a:rPr lang="pt-BR" sz="4000" dirty="0" smtClean="0"/>
              <a:t>– SEM) </a:t>
            </a:r>
            <a:r>
              <a:rPr lang="pt-BR" sz="4000" dirty="0"/>
              <a:t>figure como titular registral.</a:t>
            </a:r>
          </a:p>
        </p:txBody>
      </p:sp>
    </p:spTree>
    <p:extLst>
      <p:ext uri="{BB962C8B-B14F-4D97-AF65-F5344CB8AC3E}">
        <p14:creationId xmlns:p14="http://schemas.microsoft.com/office/powerpoint/2010/main" val="16316202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 de bem móvel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774717"/>
              </p:ext>
            </p:extLst>
          </p:nvPr>
        </p:nvGraphicFramePr>
        <p:xfrm>
          <a:off x="145473" y="2120899"/>
          <a:ext cx="12046526" cy="3885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23263"/>
                <a:gridCol w="6023263"/>
              </a:tblGrid>
              <a:tr h="923805"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ORDINÁRIA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EXTRAORDINÁRIA</a:t>
                      </a:r>
                      <a:endParaRPr lang="pt-BR" sz="3600" dirty="0"/>
                    </a:p>
                  </a:txBody>
                  <a:tcPr/>
                </a:tc>
              </a:tr>
              <a:tr h="2961240"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Prazo: 3 anos.</a:t>
                      </a:r>
                    </a:p>
                    <a:p>
                      <a:r>
                        <a:rPr lang="pt-BR" sz="3600" dirty="0" smtClean="0"/>
                        <a:t>Exige justo título.</a:t>
                      </a:r>
                    </a:p>
                    <a:p>
                      <a:r>
                        <a:rPr lang="pt-BR" sz="3600" dirty="0" smtClean="0"/>
                        <a:t>Exige boa-fé.</a:t>
                      </a:r>
                    </a:p>
                    <a:p>
                      <a:r>
                        <a:rPr lang="pt-BR" sz="3600" dirty="0" smtClean="0"/>
                        <a:t>art. 1.260 do CC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600" dirty="0" smtClean="0"/>
                        <a:t>Prazo: 5 anos.</a:t>
                      </a:r>
                    </a:p>
                    <a:p>
                      <a:r>
                        <a:rPr lang="pt-BR" sz="3600" dirty="0" smtClean="0"/>
                        <a:t>Não exige justo título.</a:t>
                      </a:r>
                    </a:p>
                    <a:p>
                      <a:r>
                        <a:rPr lang="pt-BR" sz="3600" dirty="0" smtClean="0"/>
                        <a:t>Não exige boa-fé.</a:t>
                      </a:r>
                    </a:p>
                    <a:p>
                      <a:r>
                        <a:rPr lang="pt-BR" sz="3600" dirty="0" smtClean="0"/>
                        <a:t>art. 1.261 do CC</a:t>
                      </a:r>
                      <a:endParaRPr lang="pt-BR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7284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000" dirty="0"/>
              <a:t>A palavra acessão </a:t>
            </a:r>
            <a:r>
              <a:rPr lang="pt-BR" sz="4000" dirty="0" smtClean="0"/>
              <a:t>significa aumento/acréscimo</a:t>
            </a:r>
            <a:r>
              <a:rPr lang="pt-BR" sz="4000" dirty="0"/>
              <a:t>. </a:t>
            </a:r>
            <a:endParaRPr lang="pt-BR" sz="4000" dirty="0" smtClean="0"/>
          </a:p>
          <a:p>
            <a:r>
              <a:rPr lang="pt-BR" sz="4000" b="1" dirty="0" smtClean="0"/>
              <a:t>Natural </a:t>
            </a:r>
            <a:r>
              <a:rPr lang="pt-BR" sz="4000" dirty="0"/>
              <a:t>– decorrente de fenômeno </a:t>
            </a:r>
            <a:r>
              <a:rPr lang="pt-BR" sz="4000" dirty="0" smtClean="0"/>
              <a:t>natural</a:t>
            </a:r>
            <a:endParaRPr lang="pt-BR" sz="4000" b="1" dirty="0"/>
          </a:p>
          <a:p>
            <a:r>
              <a:rPr lang="pt-BR" sz="4000" b="1" dirty="0"/>
              <a:t>A</a:t>
            </a:r>
            <a:r>
              <a:rPr lang="pt-BR" sz="4000" b="1" dirty="0" smtClean="0"/>
              <a:t>rtificial</a:t>
            </a:r>
            <a:r>
              <a:rPr lang="pt-BR" sz="4000" dirty="0" smtClean="0"/>
              <a:t> </a:t>
            </a:r>
            <a:r>
              <a:rPr lang="pt-BR" sz="4000" dirty="0"/>
              <a:t>– ocorre o acréscimo por ação humana: plantações e construções.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80616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FORMAÇÃO DE ILHAS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919211" y="619912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200" dirty="0"/>
              <a:t>https://www.tripadvisor.com.br/Attraction_Review-g303506-d10642771-Reviews-Ilha_do_Bernardo-Rio_de_Janeiro_State_of_Rio_de_Janeiro.html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0907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Álveo abandonado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Porção de terra que surge quando um rio seca ou tem seu curso desviado por conta de um fenômeno natural.</a:t>
            </a:r>
          </a:p>
        </p:txBody>
      </p:sp>
      <p:sp>
        <p:nvSpPr>
          <p:cNvPr id="5" name="Retângulo 4"/>
          <p:cNvSpPr/>
          <p:nvPr/>
        </p:nvSpPr>
        <p:spPr>
          <a:xfrm>
            <a:off x="3708400" y="6172200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600" dirty="0"/>
              <a:t>https://www.passeidireto.com/arquivo/114186585/aquisicao-por-acessao</a:t>
            </a:r>
          </a:p>
        </p:txBody>
      </p:sp>
    </p:spTree>
    <p:extLst>
      <p:ext uri="{BB962C8B-B14F-4D97-AF65-F5344CB8AC3E}">
        <p14:creationId xmlns:p14="http://schemas.microsoft.com/office/powerpoint/2010/main" val="42090578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aluvião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134108"/>
            <a:ext cx="10058400" cy="4050792"/>
          </a:xfrm>
        </p:spPr>
        <p:txBody>
          <a:bodyPr>
            <a:normAutofit/>
          </a:bodyPr>
          <a:lstStyle/>
          <a:p>
            <a:r>
              <a:rPr lang="pt-BR" sz="3200" dirty="0"/>
              <a:t>Os acréscimos formados, sucessiva e imperceptivelmente, por depósitos e aterros naturais ao longo das margens das correntes, ou pelo desvio das águas destas</a:t>
            </a:r>
          </a:p>
        </p:txBody>
      </p:sp>
    </p:spTree>
    <p:extLst>
      <p:ext uri="{BB962C8B-B14F-4D97-AF65-F5344CB8AC3E}">
        <p14:creationId xmlns:p14="http://schemas.microsoft.com/office/powerpoint/2010/main" val="6225892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avulsão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 smtClean="0"/>
              <a:t>Art</a:t>
            </a:r>
            <a:r>
              <a:rPr lang="pt-BR" sz="2800" dirty="0"/>
              <a:t>. 1.251. Quando, por força natural violenta, uma porção de terra se destacar de um prédio e se juntar a outro, o dono deste adquirirá a propriedade do acréscimo, </a:t>
            </a:r>
            <a:r>
              <a:rPr lang="pt-BR" sz="2800" b="1" u="sng" dirty="0"/>
              <a:t>se indenizar o dono do primeiro ou, sem indenização, se, em um ano, ninguém houver reclamado</a:t>
            </a:r>
            <a:r>
              <a:rPr lang="pt-BR" sz="2800" dirty="0"/>
              <a:t>. </a:t>
            </a:r>
          </a:p>
          <a:p>
            <a:pPr marL="0" indent="0">
              <a:buNone/>
            </a:pPr>
            <a:r>
              <a:rPr lang="pt-BR" sz="2800" dirty="0"/>
              <a:t>Parágrafo único. Recusando-se ao pagamento de indenização, o dono do prédio a que se juntou a porção de terra deverá aquiescer a que se remova a parte acrescida. 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764187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construções e plantações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b="1" dirty="0"/>
              <a:t>B</a:t>
            </a:r>
            <a:r>
              <a:rPr lang="pt-BR" sz="3200" b="1" dirty="0" smtClean="0"/>
              <a:t>oa-fé</a:t>
            </a:r>
            <a:r>
              <a:rPr lang="pt-BR" sz="3200" b="1" dirty="0"/>
              <a:t>: </a:t>
            </a:r>
            <a:r>
              <a:rPr lang="pt-BR" sz="3200" dirty="0"/>
              <a:t>tem direito à indenização.</a:t>
            </a:r>
          </a:p>
          <a:p>
            <a:r>
              <a:rPr lang="pt-BR" sz="3200" b="1" dirty="0"/>
              <a:t>M</a:t>
            </a:r>
            <a:r>
              <a:rPr lang="pt-BR" sz="3200" b="1" dirty="0" smtClean="0"/>
              <a:t>á-fé</a:t>
            </a:r>
            <a:r>
              <a:rPr lang="pt-BR" sz="3200" b="1" dirty="0"/>
              <a:t>: </a:t>
            </a:r>
            <a:r>
              <a:rPr lang="pt-BR" sz="3200" dirty="0"/>
              <a:t>não tem direito à indenização.</a:t>
            </a:r>
          </a:p>
          <a:p>
            <a:r>
              <a:rPr lang="pt-BR" sz="3200" b="1" dirty="0"/>
              <a:t>M</a:t>
            </a:r>
            <a:r>
              <a:rPr lang="pt-BR" sz="3200" b="1" dirty="0" smtClean="0"/>
              <a:t>á-fé </a:t>
            </a:r>
            <a:r>
              <a:rPr lang="pt-BR" sz="3200" b="1" dirty="0"/>
              <a:t>de ambas as partes: </a:t>
            </a:r>
            <a:r>
              <a:rPr lang="pt-BR" sz="3200" dirty="0"/>
              <a:t>ex. há má-fé presumida do proprietário quando o trabalho se faz em sua presença e sem impugnação. O proprietário adquire as sementes, plantas ou construções, devendo ressarcir o valor.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9412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CONSTRUÇÕES E PLANTAÇÕES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Se a construção for feita parcialmente em solo próprio invadindo solo alheio em proporção não superior à vigésima parte deste, adquire o construtor de boa-fé a propriedade da parte do solo invadido, </a:t>
            </a:r>
            <a:r>
              <a:rPr lang="pt-BR" b="1" dirty="0"/>
              <a:t>se o valor da construção exceder o dessa parte</a:t>
            </a:r>
            <a:r>
              <a:rPr lang="pt-BR" dirty="0"/>
              <a:t>, e responde por </a:t>
            </a:r>
            <a:r>
              <a:rPr lang="pt-BR" b="1" dirty="0"/>
              <a:t>indenização</a:t>
            </a:r>
            <a:r>
              <a:rPr lang="pt-BR" dirty="0"/>
              <a:t> que represente, também, </a:t>
            </a:r>
            <a:r>
              <a:rPr lang="pt-BR" b="1" dirty="0"/>
              <a:t>o valor da área perdida e a desvalorização da área remanescente. </a:t>
            </a:r>
            <a:endParaRPr lang="pt-BR" b="1" dirty="0" smtClean="0"/>
          </a:p>
          <a:p>
            <a:r>
              <a:rPr lang="pt-BR" b="1" dirty="0" smtClean="0"/>
              <a:t>Pagando </a:t>
            </a:r>
            <a:r>
              <a:rPr lang="pt-BR" b="1" dirty="0"/>
              <a:t>em décuplo as perdas e </a:t>
            </a:r>
            <a:r>
              <a:rPr lang="pt-BR" b="1" dirty="0" smtClean="0"/>
              <a:t>danos, </a:t>
            </a:r>
            <a:r>
              <a:rPr lang="pt-BR" b="1" dirty="0"/>
              <a:t>o construtor de má-fé adquire a </a:t>
            </a:r>
            <a:r>
              <a:rPr lang="pt-BR" dirty="0"/>
              <a:t>propriedade da parte do solo que invadiu, se em proporção à vigésima parte </a:t>
            </a:r>
            <a:r>
              <a:rPr lang="pt-BR" b="1" dirty="0"/>
              <a:t>deste e o valor da construção exceder consideravelmente o dessa parte e não se puder demolir a porção invasora sem grave prejuízo para a construção. </a:t>
            </a:r>
            <a:endParaRPr lang="pt-BR" dirty="0"/>
          </a:p>
          <a:p>
            <a:r>
              <a:rPr lang="pt-BR" dirty="0" smtClean="0"/>
              <a:t>Se </a:t>
            </a:r>
            <a:r>
              <a:rPr lang="pt-BR" dirty="0"/>
              <a:t>o construtor estiver </a:t>
            </a:r>
            <a:r>
              <a:rPr lang="pt-BR" b="1" dirty="0"/>
              <a:t>de boa-fé e a invasão exceder a vigésima parte do solo alheio,</a:t>
            </a:r>
            <a:r>
              <a:rPr lang="pt-BR" dirty="0"/>
              <a:t> </a:t>
            </a:r>
            <a:r>
              <a:rPr lang="pt-BR" b="1" dirty="0"/>
              <a:t>adquire a propriedade da parte do solo invadido</a:t>
            </a:r>
            <a:r>
              <a:rPr lang="pt-BR" dirty="0"/>
              <a:t>, e responde por perdas e danos que abranjam o </a:t>
            </a:r>
            <a:r>
              <a:rPr lang="pt-BR" b="1" dirty="0"/>
              <a:t>valor que a invasão acrescer à construção, mais o da área perdida e o da desvalorização da área perdida e o da desvalorização da área remanescente;</a:t>
            </a:r>
            <a:r>
              <a:rPr lang="pt-BR" dirty="0"/>
              <a:t> se de </a:t>
            </a:r>
            <a:r>
              <a:rPr lang="pt-BR" b="1" dirty="0"/>
              <a:t>má-fé é obrigado a demolir + perdas e danos em dobro.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9082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MODELOS DE AQUISIÇÃO DERIVADA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Aquisição pela tradição ou transcrição – modele Alemão</a:t>
            </a:r>
          </a:p>
          <a:p>
            <a:r>
              <a:rPr lang="pt-BR" sz="2800" dirty="0"/>
              <a:t>A propriedade transmite somente após a tradição (móveis) ou pela transcrição/registro (imóveis). O</a:t>
            </a:r>
            <a:r>
              <a:rPr lang="pt-BR" sz="2800" dirty="0" smtClean="0"/>
              <a:t> </a:t>
            </a:r>
            <a:r>
              <a:rPr lang="pt-BR" sz="2800" dirty="0"/>
              <a:t>CC exige também a escritura pública para a transferência de bens imóveis cujo valor seja superior a trinta salários mínimos. </a:t>
            </a:r>
          </a:p>
          <a:p>
            <a:r>
              <a:rPr lang="pt-BR" sz="2800" dirty="0"/>
              <a:t>O direito registral brasileiro atual, em regra, segue o sistema alemão (natureza constitutiva). No entanto, há exceções do sistema francês (natureza declaratória</a:t>
            </a:r>
            <a:r>
              <a:rPr lang="pt-BR" sz="2800" dirty="0" smtClean="0"/>
              <a:t>):  </a:t>
            </a:r>
            <a:r>
              <a:rPr lang="pt-BR" sz="2800" dirty="0"/>
              <a:t>registro do formal de partilha.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1404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PERDA DA PROPRIEDADE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Art. 1.275. Além das causas consideradas neste Código, perde-se a propriedade</a:t>
            </a:r>
            <a:r>
              <a:rPr lang="pt-BR" dirty="0" smtClean="0"/>
              <a:t>:</a:t>
            </a:r>
            <a:endParaRPr lang="pt-BR" dirty="0"/>
          </a:p>
          <a:p>
            <a:r>
              <a:rPr lang="pt-BR" dirty="0"/>
              <a:t>I - por alienação;</a:t>
            </a:r>
          </a:p>
          <a:p>
            <a:r>
              <a:rPr lang="pt-BR" dirty="0"/>
              <a:t>II - pela renúncia;</a:t>
            </a:r>
          </a:p>
          <a:p>
            <a:r>
              <a:rPr lang="pt-BR" dirty="0"/>
              <a:t>III - por abandono;</a:t>
            </a:r>
          </a:p>
          <a:p>
            <a:r>
              <a:rPr lang="pt-BR" dirty="0"/>
              <a:t>IV - por perecimento da coisa;</a:t>
            </a:r>
          </a:p>
          <a:p>
            <a:r>
              <a:rPr lang="pt-BR" dirty="0"/>
              <a:t>V - por desapropriação.</a:t>
            </a:r>
          </a:p>
          <a:p>
            <a:r>
              <a:rPr lang="pt-BR" dirty="0"/>
              <a:t>Parágrafo único</a:t>
            </a:r>
            <a:r>
              <a:rPr lang="pt-BR" b="1" dirty="0"/>
              <a:t>. Nos casos dos incisos I e II, os efeitos da perda da propriedade imóvel serão subordinados ao registro do título transmissivo ou do ato </a:t>
            </a:r>
            <a:r>
              <a:rPr lang="pt-BR" b="1" dirty="0" err="1"/>
              <a:t>renunciativo</a:t>
            </a:r>
            <a:r>
              <a:rPr lang="pt-BR" b="1" dirty="0"/>
              <a:t> no Registro de Imóveis.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2422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abandono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Art. 1.276. O imóvel urbano que o </a:t>
            </a:r>
            <a:r>
              <a:rPr lang="pt-BR" sz="3200" b="1" u="sng" dirty="0"/>
              <a:t>proprietário abandonar</a:t>
            </a:r>
            <a:r>
              <a:rPr lang="pt-BR" sz="3200" dirty="0"/>
              <a:t>, com a intenção de não mais o conservar em seu patrimônio, e que se não encontrar na posse de outrem, poderá ser </a:t>
            </a:r>
            <a:r>
              <a:rPr lang="pt-BR" sz="3200" b="1" dirty="0"/>
              <a:t>arrecadado, </a:t>
            </a:r>
            <a:r>
              <a:rPr lang="pt-BR" sz="3200" b="1" u="sng" dirty="0"/>
              <a:t>como bem vago</a:t>
            </a:r>
            <a:r>
              <a:rPr lang="pt-BR" sz="3200" b="1" dirty="0"/>
              <a:t>, e passar, três anos depois, à propriedade do Município ou à do Distrito Federal, se se achar nas respectivas circunscrições.</a:t>
            </a:r>
            <a:endParaRPr lang="pt-BR" sz="32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3951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abandono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200" dirty="0"/>
              <a:t>§ 1 o </a:t>
            </a:r>
            <a:r>
              <a:rPr lang="pt-BR" sz="3200" dirty="0" err="1"/>
              <a:t>O</a:t>
            </a:r>
            <a:r>
              <a:rPr lang="pt-BR" sz="3200" dirty="0"/>
              <a:t> imóvel situado na </a:t>
            </a:r>
            <a:r>
              <a:rPr lang="pt-BR" sz="3200" b="1" dirty="0"/>
              <a:t>zona rural</a:t>
            </a:r>
            <a:r>
              <a:rPr lang="pt-BR" sz="3200" dirty="0"/>
              <a:t>, abandonado nas mesmas circunstâncias, poderá ser arrecadado, como bem vago, e passar, </a:t>
            </a:r>
            <a:r>
              <a:rPr lang="pt-BR" sz="3200" b="1" dirty="0"/>
              <a:t>três anos depois</a:t>
            </a:r>
            <a:r>
              <a:rPr lang="pt-BR" sz="3200" dirty="0"/>
              <a:t>, à </a:t>
            </a:r>
            <a:r>
              <a:rPr lang="pt-BR" sz="3200" b="1" dirty="0"/>
              <a:t>propriedade da União</a:t>
            </a:r>
            <a:r>
              <a:rPr lang="pt-BR" sz="3200" dirty="0"/>
              <a:t>, onde quer que ele se localize.</a:t>
            </a:r>
          </a:p>
          <a:p>
            <a:r>
              <a:rPr lang="pt-BR" sz="3200" dirty="0"/>
              <a:t>§ 2 o </a:t>
            </a:r>
            <a:r>
              <a:rPr lang="pt-BR" sz="3200" b="1" u="sng" dirty="0"/>
              <a:t>Presumir-se-á de modo absoluto</a:t>
            </a:r>
            <a:r>
              <a:rPr lang="pt-BR" sz="3200" dirty="0"/>
              <a:t> a intenção a que se refere este artigo, quando, </a:t>
            </a:r>
            <a:r>
              <a:rPr lang="pt-BR" sz="3200" b="1" u="sng" dirty="0"/>
              <a:t>cessados os atos de posse, deixar o proprietário de satisfazer os ônus fiscais.</a:t>
            </a: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84393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da propriedade no brasil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482947" y="5821199"/>
            <a:ext cx="5232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https://direitodesenhado.com.br/propriedade/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1º - capitanias hereditárias </a:t>
            </a:r>
            <a:r>
              <a:rPr lang="pt-BR" dirty="0"/>
              <a:t>– domínio baseado na posse  - </a:t>
            </a:r>
            <a:r>
              <a:rPr lang="pt-BR" dirty="0" smtClean="0"/>
              <a:t>D</a:t>
            </a:r>
            <a:r>
              <a:rPr lang="pt-BR" dirty="0"/>
              <a:t>. João III, em 1534 - A América Portuguesa foi dividida em 15 faixas de </a:t>
            </a:r>
            <a:r>
              <a:rPr lang="pt-BR" dirty="0" smtClean="0"/>
              <a:t>terra. A </a:t>
            </a:r>
            <a:r>
              <a:rPr lang="pt-BR" dirty="0"/>
              <a:t>administração dessas terras foi entregue aos </a:t>
            </a:r>
            <a:r>
              <a:rPr lang="pt-BR" dirty="0" smtClean="0"/>
              <a:t>capitães donatários.</a:t>
            </a:r>
            <a:endParaRPr lang="pt-BR" dirty="0"/>
          </a:p>
          <a:p>
            <a:r>
              <a:rPr lang="pt-BR" b="1" dirty="0"/>
              <a:t>2º - sesmarias </a:t>
            </a:r>
            <a:r>
              <a:rPr lang="pt-BR" dirty="0"/>
              <a:t>– domínio baseado na posse </a:t>
            </a:r>
            <a:r>
              <a:rPr lang="pt-BR" dirty="0" smtClean="0"/>
              <a:t>- as </a:t>
            </a:r>
            <a:r>
              <a:rPr lang="pt-BR" dirty="0"/>
              <a:t>sesmarias eram entregues a pessoas que estivessem interessadas </a:t>
            </a:r>
            <a:r>
              <a:rPr lang="pt-BR" dirty="0" smtClean="0"/>
              <a:t>invadir/colonizar o Brasil</a:t>
            </a:r>
            <a:r>
              <a:rPr lang="pt-BR" dirty="0"/>
              <a:t>. </a:t>
            </a:r>
            <a:r>
              <a:rPr lang="pt-BR" dirty="0" smtClean="0"/>
              <a:t>O sesmeiro tinha </a:t>
            </a:r>
            <a:r>
              <a:rPr lang="pt-BR" dirty="0"/>
              <a:t>a obrigação de </a:t>
            </a:r>
            <a:r>
              <a:rPr lang="pt-BR" dirty="0" smtClean="0"/>
              <a:t>tornar a terra produtiva (função social) no prazo de 5 anos – domínio baseado na posse. </a:t>
            </a:r>
          </a:p>
        </p:txBody>
      </p:sp>
    </p:spTree>
    <p:extLst>
      <p:ext uri="{BB962C8B-B14F-4D97-AF65-F5344CB8AC3E}">
        <p14:creationId xmlns:p14="http://schemas.microsoft.com/office/powerpoint/2010/main" val="1660735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 de terras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b="1" u="sng" dirty="0" smtClean="0"/>
              <a:t>Aquisição de terras:</a:t>
            </a:r>
          </a:p>
          <a:p>
            <a:r>
              <a:rPr lang="pt-BR" sz="3200" dirty="0" smtClean="0"/>
              <a:t>1º - Compra e venda de terras devolutas;</a:t>
            </a:r>
          </a:p>
          <a:p>
            <a:r>
              <a:rPr lang="pt-BR" sz="3200" dirty="0" smtClean="0"/>
              <a:t>2º - Revalidação das sesmarias que cumpriam os encargos de cultivo e moradia;</a:t>
            </a:r>
          </a:p>
          <a:p>
            <a:r>
              <a:rPr lang="pt-BR" sz="3200" dirty="0" smtClean="0"/>
              <a:t>3º - Legitimação das posses aos posseiros que estivessem dando destinação econômica ou social. </a:t>
            </a:r>
          </a:p>
          <a:p>
            <a:r>
              <a:rPr lang="pt-BR" sz="3200" dirty="0" smtClean="0"/>
              <a:t>necessidade de pagar os tributos para regularizar. </a:t>
            </a:r>
          </a:p>
        </p:txBody>
      </p:sp>
    </p:spTree>
    <p:extLst>
      <p:ext uri="{BB962C8B-B14F-4D97-AF65-F5344CB8AC3E}">
        <p14:creationId xmlns:p14="http://schemas.microsoft.com/office/powerpoint/2010/main" val="19188682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 de terras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2800" b="1" u="sng" dirty="0" smtClean="0"/>
              <a:t>OBJETIVOS:</a:t>
            </a:r>
            <a:endParaRPr lang="pt-BR" sz="2800" b="1" u="sng" dirty="0"/>
          </a:p>
          <a:p>
            <a:r>
              <a:rPr lang="pt-BR" sz="2800" dirty="0" smtClean="0"/>
              <a:t>Compra </a:t>
            </a:r>
            <a:r>
              <a:rPr lang="pt-BR" sz="2800" dirty="0"/>
              <a:t>como única forma de obtenção de terras </a:t>
            </a:r>
            <a:r>
              <a:rPr lang="pt-BR" sz="2800" dirty="0" smtClean="0"/>
              <a:t>públicas</a:t>
            </a:r>
            <a:r>
              <a:rPr lang="pt-BR" sz="2800" dirty="0"/>
              <a:t>;</a:t>
            </a:r>
            <a:endParaRPr lang="pt-BR" sz="2800" dirty="0" smtClean="0"/>
          </a:p>
          <a:p>
            <a:r>
              <a:rPr lang="pt-BR" sz="2800" dirty="0"/>
              <a:t>A</a:t>
            </a:r>
            <a:r>
              <a:rPr lang="pt-BR" sz="2800" dirty="0" smtClean="0"/>
              <a:t>rrecadar </a:t>
            </a:r>
            <a:r>
              <a:rPr lang="pt-BR" sz="2800" dirty="0"/>
              <a:t>mais impostos e taxas com </a:t>
            </a:r>
            <a:r>
              <a:rPr lang="pt-BR" sz="2800" dirty="0" smtClean="0"/>
              <a:t>a </a:t>
            </a:r>
            <a:r>
              <a:rPr lang="pt-BR" sz="2800" dirty="0"/>
              <a:t>necessidade de registro e demarcação de </a:t>
            </a:r>
            <a:r>
              <a:rPr lang="pt-BR" sz="2800" dirty="0" smtClean="0"/>
              <a:t>terras</a:t>
            </a:r>
            <a:r>
              <a:rPr lang="pt-BR" sz="2800" dirty="0"/>
              <a:t>;</a:t>
            </a:r>
            <a:endParaRPr lang="pt-BR" sz="2800" dirty="0" smtClean="0"/>
          </a:p>
          <a:p>
            <a:r>
              <a:rPr lang="pt-BR" sz="2800" dirty="0" smtClean="0"/>
              <a:t>Dificultar a compra ou posse de terras por pessoas pobres, favorecendo o uso destas para fins de produção agrícola voltada para a exportação. A lei provocou o aumento significativo nos preços das terras;</a:t>
            </a:r>
          </a:p>
          <a:p>
            <a:r>
              <a:rPr lang="pt-BR" sz="2800" dirty="0" smtClean="0"/>
              <a:t>Beneficiar os grandes proprietários rurais (detentores do poder econômico e político), que passavam a ser os únicos detentores dos meios de produção agrícola;</a:t>
            </a:r>
          </a:p>
          <a:p>
            <a:r>
              <a:rPr lang="pt-BR" sz="2800" b="1" u="sng" dirty="0" smtClean="0"/>
              <a:t>Tornar </a:t>
            </a:r>
            <a:r>
              <a:rPr lang="pt-BR" sz="2800" b="1" u="sng" dirty="0"/>
              <a:t>as terras um bem comercial (fonte de lucro), tirando delas o caráter de status social derivado da simples posse</a:t>
            </a:r>
            <a:r>
              <a:rPr lang="pt-BR" sz="2800" b="1" u="sng" dirty="0" smtClean="0"/>
              <a:t>.</a:t>
            </a:r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43109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Consequências da lei de terras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/>
              <a:t>M</a:t>
            </a:r>
            <a:r>
              <a:rPr lang="pt-BR" sz="2800" dirty="0" smtClean="0"/>
              <a:t>anutenção </a:t>
            </a:r>
            <a:r>
              <a:rPr lang="pt-BR" sz="2800" dirty="0"/>
              <a:t>da concentração de terras no </a:t>
            </a:r>
            <a:r>
              <a:rPr lang="pt-BR" sz="2800" dirty="0" smtClean="0"/>
              <a:t>Brasil;</a:t>
            </a:r>
            <a:endParaRPr lang="pt-BR" sz="2800" dirty="0"/>
          </a:p>
          <a:p>
            <a:r>
              <a:rPr lang="pt-BR" sz="2800" dirty="0" smtClean="0"/>
              <a:t>Crescimento do </a:t>
            </a:r>
            <a:r>
              <a:rPr lang="pt-BR" sz="2800" dirty="0"/>
              <a:t>poder oligárquico e suas ligações políticas com o governo </a:t>
            </a:r>
            <a:r>
              <a:rPr lang="pt-BR" sz="2800" dirty="0" smtClean="0"/>
              <a:t>imperial;</a:t>
            </a:r>
            <a:endParaRPr lang="pt-BR" sz="2800" dirty="0"/>
          </a:p>
          <a:p>
            <a:r>
              <a:rPr lang="pt-BR" sz="2800" dirty="0" smtClean="0"/>
              <a:t>Inviabilizou o </a:t>
            </a:r>
            <a:r>
              <a:rPr lang="pt-BR" sz="2800" dirty="0"/>
              <a:t>acesso de pessoas de baixa renda às terras. Muitas perderam suas terras e sua fonte de </a:t>
            </a:r>
            <a:r>
              <a:rPr lang="pt-BR" sz="2800" dirty="0" smtClean="0"/>
              <a:t>subsistência;</a:t>
            </a:r>
          </a:p>
          <a:p>
            <a:r>
              <a:rPr lang="pt-BR" sz="2800" dirty="0" smtClean="0"/>
              <a:t>Financiou </a:t>
            </a:r>
            <a:r>
              <a:rPr lang="pt-BR" sz="2800" dirty="0"/>
              <a:t>os investimentos do governo imperial na política de estimulo à entrada de mão-de-obra </a:t>
            </a:r>
            <a:r>
              <a:rPr lang="pt-BR" sz="2800" dirty="0" smtClean="0"/>
              <a:t>europeia;</a:t>
            </a:r>
          </a:p>
          <a:p>
            <a:r>
              <a:rPr lang="pt-BR" sz="2800" dirty="0" smtClean="0"/>
              <a:t>Favoreceu </a:t>
            </a:r>
            <a:r>
              <a:rPr lang="pt-BR" sz="2800" dirty="0"/>
              <a:t>a expansão da economia </a:t>
            </a:r>
            <a:r>
              <a:rPr lang="pt-BR" sz="2800" dirty="0" smtClean="0"/>
              <a:t>cafeeira, favoreceu </a:t>
            </a:r>
            <a:r>
              <a:rPr lang="pt-BR" sz="2800" dirty="0"/>
              <a:t>a elite </a:t>
            </a:r>
            <a:r>
              <a:rPr lang="pt-BR" sz="2800" dirty="0" smtClean="0"/>
              <a:t>agrária, </a:t>
            </a:r>
            <a:r>
              <a:rPr lang="pt-BR" sz="2800" dirty="0"/>
              <a:t>principalmente da região Sudeste.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64508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Função social da propriedade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/>
              <a:t>art. 1228, § 1º, CC, e também nos </a:t>
            </a:r>
            <a:r>
              <a:rPr lang="pt-BR" sz="2200" dirty="0" err="1"/>
              <a:t>arts</a:t>
            </a:r>
            <a:r>
              <a:rPr lang="pt-BR" sz="2200" dirty="0"/>
              <a:t>. 170, III, 184, §§ 2º e 4º, 184 e 186 da CF</a:t>
            </a:r>
            <a:r>
              <a:rPr lang="pt-BR" sz="2200" dirty="0" smtClean="0"/>
              <a:t>.</a:t>
            </a:r>
          </a:p>
          <a:p>
            <a:r>
              <a:rPr lang="pt-BR" sz="2200" dirty="0" smtClean="0"/>
              <a:t>A CF/88 </a:t>
            </a:r>
            <a:r>
              <a:rPr lang="pt-BR" sz="2200" dirty="0"/>
              <a:t> </a:t>
            </a:r>
            <a:r>
              <a:rPr lang="pt-BR" sz="2200" dirty="0" smtClean="0"/>
              <a:t>e o CC/02 relativizaram o </a:t>
            </a:r>
            <a:r>
              <a:rPr lang="pt-BR" sz="2200" dirty="0"/>
              <a:t>caráter absoluto da propriedade, condicionando-a ao exercício da sua função </a:t>
            </a:r>
            <a:r>
              <a:rPr lang="pt-BR" sz="2200" dirty="0" smtClean="0"/>
              <a:t>social</a:t>
            </a:r>
            <a:r>
              <a:rPr lang="pt-BR" sz="2200" dirty="0"/>
              <a:t>.</a:t>
            </a:r>
          </a:p>
          <a:p>
            <a:r>
              <a:rPr lang="pt-BR" sz="2200" dirty="0"/>
              <a:t>A propriedade deixa de ser vista como um fim em si mesma e passa a ser considerada como um meio para a realização dos interesses da </a:t>
            </a:r>
            <a:r>
              <a:rPr lang="pt-BR" sz="2200" dirty="0" smtClean="0"/>
              <a:t>coletividade (</a:t>
            </a:r>
            <a:r>
              <a:rPr lang="pt-BR" sz="2200" dirty="0" err="1" smtClean="0"/>
              <a:t>socialidade</a:t>
            </a:r>
            <a:r>
              <a:rPr lang="pt-BR" sz="2200" dirty="0" smtClean="0"/>
              <a:t>).</a:t>
            </a:r>
            <a:endParaRPr lang="pt-BR" sz="2200" dirty="0"/>
          </a:p>
          <a:p>
            <a:r>
              <a:rPr lang="pt-BR" sz="2200" dirty="0"/>
              <a:t>A</a:t>
            </a:r>
            <a:r>
              <a:rPr lang="pt-BR" sz="2200" dirty="0" smtClean="0"/>
              <a:t> </a:t>
            </a:r>
            <a:r>
              <a:rPr lang="pt-BR" sz="2200" dirty="0"/>
              <a:t>função social da </a:t>
            </a:r>
            <a:r>
              <a:rPr lang="pt-BR" sz="2200" dirty="0" smtClean="0"/>
              <a:t>propriedade passou a ser </a:t>
            </a:r>
            <a:r>
              <a:rPr lang="pt-BR" sz="2200" dirty="0"/>
              <a:t>o </a:t>
            </a:r>
            <a:r>
              <a:rPr lang="pt-BR" sz="2200" dirty="0" smtClean="0"/>
              <a:t>fundamento </a:t>
            </a:r>
            <a:r>
              <a:rPr lang="pt-BR" sz="2200" dirty="0"/>
              <a:t>do direito de propriedade, gerando obrigações negativas </a:t>
            </a:r>
            <a:r>
              <a:rPr lang="pt-BR" sz="2200" dirty="0" smtClean="0"/>
              <a:t>e </a:t>
            </a:r>
            <a:r>
              <a:rPr lang="pt-BR" sz="2200" dirty="0"/>
              <a:t>também </a:t>
            </a:r>
            <a:r>
              <a:rPr lang="pt-BR" sz="2200" dirty="0" smtClean="0"/>
              <a:t>positivas.</a:t>
            </a:r>
            <a:endParaRPr lang="pt-BR" sz="2200" dirty="0"/>
          </a:p>
          <a:p>
            <a:r>
              <a:rPr lang="pt-BR" sz="2200" dirty="0" smtClean="0"/>
              <a:t>Teoria sociológica: </a:t>
            </a:r>
            <a:r>
              <a:rPr lang="pt-BR" sz="2200" dirty="0"/>
              <a:t>se entender que a propriedade </a:t>
            </a:r>
            <a:r>
              <a:rPr lang="pt-BR" sz="2200" b="1" u="sng" dirty="0" smtClean="0"/>
              <a:t>É função </a:t>
            </a:r>
            <a:r>
              <a:rPr lang="pt-BR" sz="2200" b="1" u="sng" dirty="0"/>
              <a:t>social, a ausência de função social significa que não é mais propriedade.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97528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Limitações legais ao direito de propriedade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Direito </a:t>
            </a:r>
            <a:r>
              <a:rPr lang="pt-BR" sz="3200" dirty="0"/>
              <a:t>de vizinhança</a:t>
            </a:r>
          </a:p>
          <a:p>
            <a:r>
              <a:rPr lang="pt-BR" sz="3200" dirty="0"/>
              <a:t>L</a:t>
            </a:r>
            <a:r>
              <a:rPr lang="pt-BR" sz="3200" dirty="0" smtClean="0"/>
              <a:t>imitações </a:t>
            </a:r>
            <a:r>
              <a:rPr lang="pt-BR" sz="3200" dirty="0"/>
              <a:t>administrativas - § 3 o </a:t>
            </a:r>
            <a:r>
              <a:rPr lang="pt-BR" sz="3200" dirty="0" err="1"/>
              <a:t>O</a:t>
            </a:r>
            <a:r>
              <a:rPr lang="pt-BR" sz="3200" dirty="0"/>
              <a:t> proprietário pode ser privado da coisa, nos casos de desapropriação, por necessidade ou utilidade pública ou interesse social, bem como no de requisição, em caso de perigo público iminente.;</a:t>
            </a:r>
          </a:p>
          <a:p>
            <a:r>
              <a:rPr lang="pt-BR" sz="3200" dirty="0" smtClean="0"/>
              <a:t>função </a:t>
            </a:r>
            <a:r>
              <a:rPr lang="pt-BR" sz="3200" dirty="0"/>
              <a:t>social da </a:t>
            </a:r>
            <a:r>
              <a:rPr lang="pt-BR" sz="3200" dirty="0" smtClean="0"/>
              <a:t>propriedade</a:t>
            </a:r>
            <a:r>
              <a:rPr lang="pt-BR" sz="3200" dirty="0"/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939594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Abuso de direito ou atos emulativos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Art. 1.228, § 2º, CC - São defesos os atos que não trazem ao proprietário qualquer comodidade, ou utilidade, e sejam animados pela intenção de prejudicar outrem.</a:t>
            </a:r>
          </a:p>
          <a:p>
            <a:r>
              <a:rPr lang="pt-BR" sz="3200" dirty="0"/>
              <a:t>Gera:</a:t>
            </a:r>
          </a:p>
          <a:p>
            <a:r>
              <a:rPr lang="pt-BR" sz="3200" b="1" dirty="0"/>
              <a:t>Obrigação de reparar o dano + responsabilidade objetiva.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7102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registro imobiliário tem natureza abstrata ou causal?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No </a:t>
            </a:r>
            <a:r>
              <a:rPr lang="pt-BR" sz="2800" b="1" dirty="0"/>
              <a:t>direito alemão</a:t>
            </a:r>
            <a:r>
              <a:rPr lang="pt-BR" sz="2800" dirty="0"/>
              <a:t>, o registro imobiliário tem </a:t>
            </a:r>
            <a:r>
              <a:rPr lang="pt-BR" sz="2800" b="1" dirty="0"/>
              <a:t>natureza </a:t>
            </a:r>
            <a:r>
              <a:rPr lang="pt-BR" sz="2800" b="1" dirty="0" smtClean="0"/>
              <a:t>abstrata</a:t>
            </a:r>
            <a:r>
              <a:rPr lang="pt-BR" sz="2800" dirty="0" smtClean="0"/>
              <a:t>. O </a:t>
            </a:r>
            <a:r>
              <a:rPr lang="pt-BR" sz="2800" dirty="0"/>
              <a:t>registro </a:t>
            </a:r>
            <a:r>
              <a:rPr lang="pt-BR" sz="2800" b="1" u="sng" dirty="0"/>
              <a:t>gera presunção absoluta de veracidade</a:t>
            </a:r>
            <a:r>
              <a:rPr lang="pt-BR" sz="2800" dirty="0"/>
              <a:t>. </a:t>
            </a:r>
            <a:endParaRPr lang="pt-BR" sz="2800" dirty="0" smtClean="0"/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No </a:t>
            </a:r>
            <a:r>
              <a:rPr lang="pt-BR" sz="2800" b="1" dirty="0"/>
              <a:t>Brasil</a:t>
            </a:r>
            <a:r>
              <a:rPr lang="pt-BR" sz="2800" dirty="0"/>
              <a:t>, o registro tem natureza </a:t>
            </a:r>
            <a:r>
              <a:rPr lang="pt-BR" sz="2800" b="1" dirty="0"/>
              <a:t>causal/</a:t>
            </a:r>
            <a:r>
              <a:rPr lang="pt-BR" sz="2800" b="1" dirty="0" err="1"/>
              <a:t>substantativa</a:t>
            </a:r>
            <a:r>
              <a:rPr lang="pt-BR" sz="2800" dirty="0"/>
              <a:t>. O registro é atingido em caso de invalidade do título. </a:t>
            </a:r>
            <a:r>
              <a:rPr lang="pt-BR" sz="2800" dirty="0" smtClean="0"/>
              <a:t>Assim, </a:t>
            </a:r>
            <a:r>
              <a:rPr lang="pt-BR" sz="2800" dirty="0"/>
              <a:t>o registro imobiliário tem </a:t>
            </a:r>
            <a:r>
              <a:rPr lang="pt-BR" sz="2800" b="1" u="sng" dirty="0"/>
              <a:t>presunção relativa de veracidade</a:t>
            </a:r>
            <a:r>
              <a:rPr lang="pt-BR" sz="2800" dirty="0"/>
              <a:t>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62058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Abuso de direito ou atos emulativos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Art. 243. As propriedades rurais e urbanas de qualquer região do País onde forem localizadas culturas ilegais de plantas psicotrópicas ou a exploração de trabalho escravo na forma da lei serão expropriadas e destinadas à reforma agrária e a programas de habitação popular, sem qualquer indenização ao proprietário e sem prejuízo de outras sanções previstas em lei, observado, no que couber, o disposto no art. 5º.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890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 presunção de propriedade </a:t>
            </a:r>
            <a:r>
              <a:rPr lang="pt-BR" dirty="0" smtClean="0"/>
              <a:t>do </a:t>
            </a:r>
            <a:r>
              <a:rPr lang="pt-BR" dirty="0"/>
              <a:t>registro pode ser absoluta?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200" dirty="0"/>
              <a:t>A exceção é o </a:t>
            </a:r>
            <a:r>
              <a:rPr lang="pt-BR" sz="3200" b="1" u="sng" dirty="0"/>
              <a:t>registro </a:t>
            </a:r>
            <a:r>
              <a:rPr lang="pt-BR" sz="3200" b="1" u="sng" dirty="0" err="1"/>
              <a:t>torrens</a:t>
            </a:r>
            <a:r>
              <a:rPr lang="pt-BR" sz="3200" dirty="0" smtClean="0"/>
              <a:t>, </a:t>
            </a:r>
            <a:r>
              <a:rPr lang="pt-BR" sz="3200" dirty="0"/>
              <a:t>restrito a imóveis </a:t>
            </a:r>
            <a:r>
              <a:rPr lang="pt-BR" sz="3200" dirty="0" smtClean="0"/>
              <a:t>rurais. Desde </a:t>
            </a:r>
            <a:r>
              <a:rPr lang="pt-BR" sz="3200" dirty="0"/>
              <a:t>que constituído de forma regular, firma </a:t>
            </a:r>
            <a:r>
              <a:rPr lang="pt-BR" sz="3200" b="1" dirty="0"/>
              <a:t>presunção absoluta de </a:t>
            </a:r>
            <a:r>
              <a:rPr lang="pt-BR" sz="3200" b="1" dirty="0" smtClean="0"/>
              <a:t>propriedade.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3200" dirty="0" err="1" smtClean="0"/>
              <a:t>Arts</a:t>
            </a:r>
            <a:r>
              <a:rPr lang="pt-BR" sz="3200" dirty="0"/>
              <a:t>. 277 a 288 da Lei nº 6.015/73.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6960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Jurisprudência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3200" b="1" u="sng" dirty="0"/>
              <a:t>Em ação reivindicatória, constatada a existência de dois títulos de propriedade para o mesmo bem imóvel, prevalecerá o primeiro título aquisitivo </a:t>
            </a:r>
            <a:r>
              <a:rPr lang="pt-BR" sz="3200" b="1" u="sng" dirty="0" smtClean="0"/>
              <a:t>registrado – (princípio da prioridade do registro).</a:t>
            </a:r>
            <a:endParaRPr lang="pt-BR" sz="3200" b="1" u="sng" dirty="0"/>
          </a:p>
          <a:p>
            <a:pPr marL="0" indent="0">
              <a:buNone/>
            </a:pPr>
            <a:r>
              <a:rPr lang="pt-BR" sz="2400" dirty="0" smtClean="0"/>
              <a:t>STJ</a:t>
            </a:r>
            <a:r>
              <a:rPr lang="pt-BR" sz="2400" dirty="0"/>
              <a:t>. 4ª Turma. </a:t>
            </a:r>
            <a:r>
              <a:rPr lang="pt-BR" sz="2400" dirty="0" err="1"/>
              <a:t>REsp</a:t>
            </a:r>
            <a:r>
              <a:rPr lang="pt-BR" sz="2400" dirty="0"/>
              <a:t> 1.657.424-AM, Rel. Min. Raul Araújo, julgado em 16/5/2023 (Info 777).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3231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Aquisição originária - hipóteses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4000" b="1" dirty="0"/>
              <a:t>1. </a:t>
            </a:r>
            <a:r>
              <a:rPr lang="pt-BR" sz="4000" b="1" dirty="0" smtClean="0"/>
              <a:t>Usucapião </a:t>
            </a:r>
            <a:endParaRPr lang="pt-BR" sz="4000" b="1" dirty="0"/>
          </a:p>
          <a:p>
            <a:r>
              <a:rPr lang="pt-BR" sz="4000" b="1" dirty="0"/>
              <a:t>2. </a:t>
            </a:r>
            <a:r>
              <a:rPr lang="pt-BR" sz="4000" b="1" dirty="0" smtClean="0"/>
              <a:t>Acessão (imóveis)</a:t>
            </a:r>
            <a:endParaRPr lang="pt-BR" sz="4000" b="1" dirty="0"/>
          </a:p>
          <a:p>
            <a:r>
              <a:rPr lang="pt-BR" sz="4000" b="1" dirty="0"/>
              <a:t>3. Ocupação (móveis)- Art. </a:t>
            </a:r>
            <a:r>
              <a:rPr lang="pt-BR" sz="4000" b="1" dirty="0" smtClean="0"/>
              <a:t>1.263,CC</a:t>
            </a:r>
            <a:endParaRPr lang="pt-BR" sz="4000" b="1" dirty="0"/>
          </a:p>
          <a:p>
            <a:r>
              <a:rPr lang="pt-BR" sz="4000" b="1" dirty="0"/>
              <a:t>4. Achado de tesouro (móveis</a:t>
            </a:r>
            <a:r>
              <a:rPr lang="pt-BR" sz="4000" b="1" dirty="0" smtClean="0"/>
              <a:t>)- </a:t>
            </a:r>
            <a:r>
              <a:rPr lang="pt-BR" sz="4000" b="1" dirty="0" err="1" smtClean="0"/>
              <a:t>arts</a:t>
            </a:r>
            <a:r>
              <a:rPr lang="pt-BR" sz="4000" b="1" dirty="0" smtClean="0"/>
              <a:t>. 1264 a 1266,CC</a:t>
            </a:r>
            <a:endParaRPr lang="pt-BR" sz="40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4757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usucapião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u="sng" dirty="0"/>
              <a:t>Requisitos gerais:</a:t>
            </a:r>
            <a:endParaRPr lang="pt-BR" sz="2800" dirty="0"/>
          </a:p>
          <a:p>
            <a:r>
              <a:rPr lang="pt-BR" sz="4000" dirty="0"/>
              <a:t>Posse mansa, pacífica, contínua e com animus </a:t>
            </a:r>
            <a:r>
              <a:rPr lang="pt-BR" sz="4000" dirty="0" err="1"/>
              <a:t>domini</a:t>
            </a:r>
            <a:r>
              <a:rPr lang="pt-BR" sz="4000" dirty="0"/>
              <a:t> = </a:t>
            </a:r>
            <a:r>
              <a:rPr lang="pt-BR" sz="4000" b="1" dirty="0"/>
              <a:t>POSSE AD USUCAPIONEM + decorrência do lapso temporal</a:t>
            </a:r>
            <a:r>
              <a:rPr lang="pt-BR" sz="4000" b="1" dirty="0" smtClean="0"/>
              <a:t>.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89644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TM03090434[[fn=Tipo de Madeira]]</Template>
  <TotalTime>3204</TotalTime>
  <Words>3211</Words>
  <Application>Microsoft Office PowerPoint</Application>
  <PresentationFormat>Widescreen</PresentationFormat>
  <Paragraphs>220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4" baseType="lpstr">
      <vt:lpstr>Rockwell</vt:lpstr>
      <vt:lpstr>Rockwell Condensed</vt:lpstr>
      <vt:lpstr>Wingdings</vt:lpstr>
      <vt:lpstr>Tipo de Madeira</vt:lpstr>
      <vt:lpstr>Aula 03- propriedade</vt:lpstr>
      <vt:lpstr>Edital dpe/sp – ix concurso</vt:lpstr>
      <vt:lpstr>MODELOS DE AQUISIÇÃO DERIVADA</vt:lpstr>
      <vt:lpstr>MODELOS DE AQUISIÇÃO DERIVADA</vt:lpstr>
      <vt:lpstr>O registro imobiliário tem natureza abstrata ou causal?</vt:lpstr>
      <vt:lpstr>A presunção de propriedade do registro pode ser absoluta? </vt:lpstr>
      <vt:lpstr>Jurisprudência </vt:lpstr>
      <vt:lpstr>Aquisição originária - hipóteses</vt:lpstr>
      <vt:lpstr>usucapião</vt:lpstr>
      <vt:lpstr>usucapião</vt:lpstr>
      <vt:lpstr>Usucapião extraordinária</vt:lpstr>
      <vt:lpstr>jurisprudência</vt:lpstr>
      <vt:lpstr>Usucapião ordinária</vt:lpstr>
      <vt:lpstr>Usucapião ordinária tabular</vt:lpstr>
      <vt:lpstr>Usucapião especial urbana individual</vt:lpstr>
      <vt:lpstr>jurisprudência</vt:lpstr>
      <vt:lpstr>Jurisprudência</vt:lpstr>
      <vt:lpstr>Usucapião especial urbana coletiva</vt:lpstr>
      <vt:lpstr>Usucapião especial rural</vt:lpstr>
      <vt:lpstr>Usucapião familiar</vt:lpstr>
      <vt:lpstr>Usucapião indígena </vt:lpstr>
      <vt:lpstr>Jurisprudência</vt:lpstr>
      <vt:lpstr>jurisprudência</vt:lpstr>
      <vt:lpstr>jurisprudência</vt:lpstr>
      <vt:lpstr>jurisprudência</vt:lpstr>
      <vt:lpstr>jurisprudência</vt:lpstr>
      <vt:lpstr>Usucapião administrativa</vt:lpstr>
      <vt:lpstr>Usucapião administrativa</vt:lpstr>
      <vt:lpstr>Usucapião administrativa</vt:lpstr>
      <vt:lpstr>Jurisprudência </vt:lpstr>
      <vt:lpstr>TESE INSTITUCIONAL 111 – DPE/SP</vt:lpstr>
      <vt:lpstr>Usucapião de bem móvel</vt:lpstr>
      <vt:lpstr>ACESSÕES</vt:lpstr>
      <vt:lpstr>FORMAÇÃO DE ILHAS</vt:lpstr>
      <vt:lpstr>Álveo abandonado</vt:lpstr>
      <vt:lpstr>aluvião</vt:lpstr>
      <vt:lpstr>avulsão</vt:lpstr>
      <vt:lpstr>construções e plantações</vt:lpstr>
      <vt:lpstr>CONSTRUÇÕES E PLANTAÇÕES</vt:lpstr>
      <vt:lpstr>PERDA DA PROPRIEDADE</vt:lpstr>
      <vt:lpstr>abandono</vt:lpstr>
      <vt:lpstr>abandono</vt:lpstr>
      <vt:lpstr>Evolução da propriedade no brasil</vt:lpstr>
      <vt:lpstr>Lei de terras</vt:lpstr>
      <vt:lpstr>Lei de terras </vt:lpstr>
      <vt:lpstr>Consequências da lei de terras</vt:lpstr>
      <vt:lpstr>Função social da propriedade</vt:lpstr>
      <vt:lpstr>Limitações legais ao direito de propriedade</vt:lpstr>
      <vt:lpstr>Abuso de direito ou atos emulativos</vt:lpstr>
      <vt:lpstr>Abuso de direito ou atos emulativos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03- propriedade</dc:title>
  <dc:creator>Ana Luiza Braga</dc:creator>
  <cp:lastModifiedBy>Ana Luiza Braga</cp:lastModifiedBy>
  <cp:revision>85</cp:revision>
  <dcterms:created xsi:type="dcterms:W3CDTF">2024-03-23T18:22:33Z</dcterms:created>
  <dcterms:modified xsi:type="dcterms:W3CDTF">2024-03-25T23:47:21Z</dcterms:modified>
</cp:coreProperties>
</file>