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21"/>
  </p:normalViewPr>
  <p:slideViewPr>
    <p:cSldViewPr snapToGrid="0" snapToObjects="1">
      <p:cViewPr varScale="1">
        <p:scale>
          <a:sx n="115" d="100"/>
          <a:sy n="115" d="100"/>
        </p:scale>
        <p:origin x="4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7/14/20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
Segundo nível
Terceiro nível
Quarto nível
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
Segundo nível
Terceiro nível
Quarto nível
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
Segundo nível
Terceiro nível
Quarto nível
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7/14/20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7/14/20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292B05-18C4-AB40-89F8-AF4C74509C30}"/>
              </a:ext>
            </a:extLst>
          </p:cNvPr>
          <p:cNvSpPr>
            <a:spLocks noGrp="1"/>
          </p:cNvSpPr>
          <p:nvPr>
            <p:ph type="ctrTitle"/>
          </p:nvPr>
        </p:nvSpPr>
        <p:spPr/>
        <p:txBody>
          <a:bodyPr/>
          <a:lstStyle/>
          <a:p>
            <a:r>
              <a:rPr lang="pt-BR" dirty="0"/>
              <a:t>Concurso de Credores</a:t>
            </a:r>
          </a:p>
        </p:txBody>
      </p:sp>
      <p:sp>
        <p:nvSpPr>
          <p:cNvPr id="3" name="Subtítulo 2">
            <a:extLst>
              <a:ext uri="{FF2B5EF4-FFF2-40B4-BE49-F238E27FC236}">
                <a16:creationId xmlns:a16="http://schemas.microsoft.com/office/drawing/2014/main" id="{D4954AF0-F776-5841-AF6E-C6EFAC85122C}"/>
              </a:ext>
            </a:extLst>
          </p:cNvPr>
          <p:cNvSpPr>
            <a:spLocks noGrp="1"/>
          </p:cNvSpPr>
          <p:nvPr>
            <p:ph type="subTitle" idx="1"/>
          </p:nvPr>
        </p:nvSpPr>
        <p:spPr/>
        <p:txBody>
          <a:bodyPr/>
          <a:lstStyle/>
          <a:p>
            <a:r>
              <a:rPr lang="pt-BR" dirty="0"/>
              <a:t>Privilégios e Preferências</a:t>
            </a:r>
          </a:p>
        </p:txBody>
      </p:sp>
    </p:spTree>
    <p:extLst>
      <p:ext uri="{BB962C8B-B14F-4D97-AF65-F5344CB8AC3E}">
        <p14:creationId xmlns:p14="http://schemas.microsoft.com/office/powerpoint/2010/main" val="5582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Recuperação Judicial: classes de credores</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Classe </a:t>
            </a:r>
            <a:r>
              <a:rPr lang="pt-BR" dirty="0" err="1"/>
              <a:t>I</a:t>
            </a:r>
            <a:r>
              <a:rPr lang="pt-BR" dirty="0"/>
              <a:t> – credores trabalhistas – créditos decorrentes de relações de trabalho acidentes de trabalho ou equiparados a trabalhistas, como no caso de honorários de sucumbência ou contratuais.</a:t>
            </a:r>
          </a:p>
          <a:p>
            <a:r>
              <a:rPr lang="pt-BR" dirty="0"/>
              <a:t>Classe II – credores com garantia real – créditos gravados com direito real de garantia ou em garantia. Penhor, hipoteca, anticrese. E alienação fiduciária?</a:t>
            </a:r>
          </a:p>
          <a:p>
            <a:r>
              <a:rPr lang="pt-BR" dirty="0"/>
              <a:t>Classe III – credores quirografários. O resto</a:t>
            </a:r>
          </a:p>
          <a:p>
            <a:r>
              <a:rPr lang="pt-BR" dirty="0"/>
              <a:t>Classe IV – credores micro e pequena empresa. Como na classe </a:t>
            </a:r>
            <a:r>
              <a:rPr lang="pt-BR" dirty="0" err="1"/>
              <a:t>I</a:t>
            </a:r>
            <a:r>
              <a:rPr lang="pt-BR" dirty="0"/>
              <a:t>, não é um crédito gravado por algo, mas sim com privilégio em razão do seu titular.</a:t>
            </a:r>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3194596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Recuperação Judicial: classes de credores</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Créditos </a:t>
            </a:r>
            <a:r>
              <a:rPr lang="pt-BR" dirty="0" err="1"/>
              <a:t>extraconcursais</a:t>
            </a:r>
            <a:r>
              <a:rPr lang="pt-BR" dirty="0"/>
              <a:t> e que não se sujeitam à recuperação.</a:t>
            </a:r>
          </a:p>
          <a:p>
            <a:pPr lvl="1"/>
            <a:r>
              <a:rPr lang="pt-BR" dirty="0"/>
              <a:t>são os créditos tributários, são os créditos com garantia fiduciária os existentes após a data do pedido.</a:t>
            </a:r>
          </a:p>
          <a:p>
            <a:endParaRPr lang="pt-BR" dirty="0"/>
          </a:p>
          <a:p>
            <a:r>
              <a:rPr lang="pt-BR" dirty="0"/>
              <a:t>Assembleia Geral de Credores e negociação do Plano</a:t>
            </a:r>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3053975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Falência</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O que é a falência? Qual a essencial diferença em relação à recuperação judicial? </a:t>
            </a:r>
          </a:p>
          <a:p>
            <a:pPr marL="0" indent="0">
              <a:buNone/>
            </a:pPr>
            <a:endParaRPr lang="pt-BR" dirty="0"/>
          </a:p>
          <a:p>
            <a:r>
              <a:rPr lang="pt-BR" dirty="0"/>
              <a:t>Etapas “</a:t>
            </a:r>
            <a:r>
              <a:rPr lang="pt-BR" dirty="0" err="1"/>
              <a:t>pré</a:t>
            </a:r>
            <a:r>
              <a:rPr lang="pt-BR" dirty="0"/>
              <a:t> concurso”</a:t>
            </a:r>
          </a:p>
          <a:p>
            <a:pPr lvl="1"/>
            <a:r>
              <a:rPr lang="pt-BR" dirty="0"/>
              <a:t>Arrecadação.</a:t>
            </a:r>
          </a:p>
          <a:p>
            <a:pPr lvl="1"/>
            <a:r>
              <a:rPr lang="pt-BR" dirty="0"/>
              <a:t>Restituições</a:t>
            </a:r>
          </a:p>
          <a:p>
            <a:pPr lvl="1"/>
            <a:r>
              <a:rPr lang="pt-BR" dirty="0"/>
              <a:t>Consolida o quadro geral de credores para pagar.</a:t>
            </a:r>
          </a:p>
          <a:p>
            <a:endParaRPr lang="pt-BR" dirty="0"/>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3588987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Falência: ordem de pagamento</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a:xfrm>
            <a:off x="677334" y="1430215"/>
            <a:ext cx="8596668" cy="5169877"/>
          </a:xfrm>
        </p:spPr>
        <p:txBody>
          <a:bodyPr>
            <a:normAutofit lnSpcReduction="10000"/>
          </a:bodyPr>
          <a:lstStyle/>
          <a:p>
            <a:r>
              <a:rPr lang="pt-BR" dirty="0"/>
              <a:t>Art. 83</a:t>
            </a:r>
          </a:p>
          <a:p>
            <a:r>
              <a:rPr lang="pt-BR" dirty="0"/>
              <a:t>Inciso </a:t>
            </a:r>
            <a:r>
              <a:rPr lang="pt-BR" dirty="0" err="1"/>
              <a:t>I</a:t>
            </a:r>
            <a:r>
              <a:rPr lang="pt-BR" dirty="0"/>
              <a:t> - os créditos derivados da legislação do trabalho, limitados a 150 (cento e </a:t>
            </a:r>
            <a:r>
              <a:rPr lang="pt-BR" dirty="0" err="1"/>
              <a:t>cinqüenta</a:t>
            </a:r>
            <a:r>
              <a:rPr lang="pt-BR" dirty="0"/>
              <a:t>) salários mínimos por credor, e os decorrentes de acidentes de trabalho;</a:t>
            </a:r>
          </a:p>
          <a:p>
            <a:r>
              <a:rPr lang="pt-BR" dirty="0"/>
              <a:t>Inciso II - créditos com garantia real até o limite do valor do bem:</a:t>
            </a:r>
          </a:p>
          <a:p>
            <a:r>
              <a:rPr lang="pt-BR" dirty="0"/>
              <a:t>Inciso III - créditos tributários, independentemente da sua natureza e tempo de constituição, excetuadas as multas tributárias;</a:t>
            </a:r>
          </a:p>
          <a:p>
            <a:r>
              <a:rPr lang="pt-BR" dirty="0"/>
              <a:t>Inciso IV – créditos com privilégio especial, a saber:</a:t>
            </a:r>
          </a:p>
          <a:p>
            <a:pPr lvl="1"/>
            <a:r>
              <a:rPr lang="pt-BR" dirty="0"/>
              <a:t>a) os previstos no art. 964 da Lei no 10.406, de 10 de janeiro de 2002;</a:t>
            </a:r>
          </a:p>
          <a:p>
            <a:pPr lvl="1"/>
            <a:r>
              <a:rPr lang="pt-BR" dirty="0" err="1"/>
              <a:t>b</a:t>
            </a:r>
            <a:r>
              <a:rPr lang="pt-BR" dirty="0"/>
              <a:t>) os assim definidos em outras leis civis e comerciais, salvo disposição contrária desta Lei;</a:t>
            </a:r>
          </a:p>
          <a:p>
            <a:pPr lvl="1"/>
            <a:r>
              <a:rPr lang="pt-BR" dirty="0" err="1"/>
              <a:t>c</a:t>
            </a:r>
            <a:r>
              <a:rPr lang="pt-BR" dirty="0"/>
              <a:t>) aqueles a cujos titulares a lei confira o direito de retenção sobre </a:t>
            </a:r>
            <a:r>
              <a:rPr lang="pt-BR" dirty="0" err="1"/>
              <a:t>acoisa</a:t>
            </a:r>
            <a:r>
              <a:rPr lang="pt-BR" dirty="0"/>
              <a:t> dada em garantia;</a:t>
            </a:r>
          </a:p>
          <a:p>
            <a:endParaRPr lang="pt-BR" dirty="0"/>
          </a:p>
          <a:p>
            <a:r>
              <a:rPr lang="pt-BR" dirty="0"/>
              <a:t>(...)</a:t>
            </a:r>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2352747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Falência: ordem de pagamento</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a:xfrm>
            <a:off x="677334" y="1430215"/>
            <a:ext cx="8596668" cy="5169877"/>
          </a:xfrm>
        </p:spPr>
        <p:txBody>
          <a:bodyPr>
            <a:normAutofit fontScale="92500" lnSpcReduction="20000"/>
          </a:bodyPr>
          <a:lstStyle/>
          <a:p>
            <a:r>
              <a:rPr lang="pt-BR" dirty="0"/>
              <a:t>Art. 83</a:t>
            </a:r>
          </a:p>
          <a:p>
            <a:r>
              <a:rPr lang="pt-BR" dirty="0"/>
              <a:t>Inciso V – créditos com privilégio geral, a saber:</a:t>
            </a:r>
          </a:p>
          <a:p>
            <a:r>
              <a:rPr lang="pt-BR" dirty="0"/>
              <a:t>a) os previstos no art. 965 da Lei no 10.406, de 10 de janeiro de 2002;</a:t>
            </a:r>
          </a:p>
          <a:p>
            <a:r>
              <a:rPr lang="pt-BR" dirty="0" err="1"/>
              <a:t>b</a:t>
            </a:r>
            <a:r>
              <a:rPr lang="pt-BR" dirty="0"/>
              <a:t>) os previstos no parágrafo único do art. 67 desta Lei;</a:t>
            </a:r>
          </a:p>
          <a:p>
            <a:r>
              <a:rPr lang="pt-BR" dirty="0" err="1"/>
              <a:t>c</a:t>
            </a:r>
            <a:r>
              <a:rPr lang="pt-BR" dirty="0"/>
              <a:t>) os assim definidos em outras leis civis e comerciais, salvo disposição contrária desta Lei;</a:t>
            </a:r>
          </a:p>
          <a:p>
            <a:r>
              <a:rPr lang="pt-BR" dirty="0"/>
              <a:t>Inciso VI – créditos quirografários, a saber:</a:t>
            </a:r>
          </a:p>
          <a:p>
            <a:r>
              <a:rPr lang="pt-BR" dirty="0"/>
              <a:t>a) aqueles não previstos nos demais incisos deste artigo;</a:t>
            </a:r>
          </a:p>
          <a:p>
            <a:r>
              <a:rPr lang="pt-BR" dirty="0" err="1"/>
              <a:t>b</a:t>
            </a:r>
            <a:r>
              <a:rPr lang="pt-BR" dirty="0"/>
              <a:t>) os saldos dos créditos não cobertos pelo produto da alienação dos bens vinculados ao seu pagamento;</a:t>
            </a:r>
          </a:p>
          <a:p>
            <a:r>
              <a:rPr lang="pt-BR" dirty="0" err="1"/>
              <a:t>c</a:t>
            </a:r>
            <a:r>
              <a:rPr lang="pt-BR" dirty="0"/>
              <a:t>) os saldos dos créditos derivados da legislação do trabalho que excederem o limite estabelecido no inciso </a:t>
            </a:r>
            <a:r>
              <a:rPr lang="pt-BR" dirty="0" err="1"/>
              <a:t>I</a:t>
            </a:r>
            <a:r>
              <a:rPr lang="pt-BR" dirty="0"/>
              <a:t> do caput deste artigo;</a:t>
            </a:r>
          </a:p>
          <a:p>
            <a:r>
              <a:rPr lang="pt-BR" dirty="0"/>
              <a:t>Inciso VII – as multas contratuais e as penas pecuniárias por infração das leis penais ou administrativas, inclusive as multas tributárias;</a:t>
            </a:r>
          </a:p>
          <a:p>
            <a:r>
              <a:rPr lang="pt-BR" dirty="0"/>
              <a:t>Inciso VIII – créditos subordinados, a saber:</a:t>
            </a:r>
          </a:p>
          <a:p>
            <a:r>
              <a:rPr lang="pt-BR" dirty="0"/>
              <a:t>a) os assim previstos em lei ou em contrato;</a:t>
            </a:r>
          </a:p>
          <a:p>
            <a:r>
              <a:rPr lang="pt-BR" dirty="0" err="1"/>
              <a:t>b</a:t>
            </a:r>
            <a:r>
              <a:rPr lang="pt-BR" dirty="0"/>
              <a:t>) os créditos dos sócios e dos administradores sem vínculo empregatício </a:t>
            </a:r>
          </a:p>
          <a:p>
            <a:pPr marL="457200" lvl="1" indent="0">
              <a:buNone/>
            </a:pPr>
            <a:endParaRPr lang="pt-BR" dirty="0"/>
          </a:p>
        </p:txBody>
      </p:sp>
    </p:spTree>
    <p:extLst>
      <p:ext uri="{BB962C8B-B14F-4D97-AF65-F5344CB8AC3E}">
        <p14:creationId xmlns:p14="http://schemas.microsoft.com/office/powerpoint/2010/main" val="3250071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Falência: ordem de pagamento</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a:xfrm>
            <a:off x="677334" y="1430215"/>
            <a:ext cx="8596668" cy="5169877"/>
          </a:xfrm>
        </p:spPr>
        <p:txBody>
          <a:bodyPr>
            <a:normAutofit/>
          </a:bodyPr>
          <a:lstStyle/>
          <a:p>
            <a:r>
              <a:rPr lang="pt-BR" dirty="0"/>
              <a:t>Vinculação do direito real em/de garantia ao valor do bem.</a:t>
            </a:r>
          </a:p>
          <a:p>
            <a:endParaRPr lang="pt-BR" dirty="0"/>
          </a:p>
          <a:p>
            <a:r>
              <a:rPr lang="pt-BR" dirty="0"/>
              <a:t>Cessão de crédito a terceiros</a:t>
            </a:r>
          </a:p>
          <a:p>
            <a:pPr marL="457200" lvl="1" indent="0">
              <a:buNone/>
            </a:pPr>
            <a:endParaRPr lang="pt-BR" dirty="0"/>
          </a:p>
        </p:txBody>
      </p:sp>
    </p:spTree>
    <p:extLst>
      <p:ext uri="{BB962C8B-B14F-4D97-AF65-F5344CB8AC3E}">
        <p14:creationId xmlns:p14="http://schemas.microsoft.com/office/powerpoint/2010/main" val="3078317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FE62C0-4C2F-504D-8D0A-24C404A68A6E}"/>
              </a:ext>
            </a:extLst>
          </p:cNvPr>
          <p:cNvSpPr>
            <a:spLocks noGrp="1"/>
          </p:cNvSpPr>
          <p:nvPr>
            <p:ph type="title"/>
          </p:nvPr>
        </p:nvSpPr>
        <p:spPr/>
        <p:txBody>
          <a:bodyPr/>
          <a:lstStyle/>
          <a:p>
            <a:r>
              <a:rPr lang="pt-BR" dirty="0"/>
              <a:t>FIM</a:t>
            </a:r>
          </a:p>
        </p:txBody>
      </p:sp>
      <p:sp>
        <p:nvSpPr>
          <p:cNvPr id="3" name="Espaço Reservado para Conteúdo 2">
            <a:extLst>
              <a:ext uri="{FF2B5EF4-FFF2-40B4-BE49-F238E27FC236}">
                <a16:creationId xmlns:a16="http://schemas.microsoft.com/office/drawing/2014/main" id="{36992214-6197-2343-A65F-8CC738494333}"/>
              </a:ext>
            </a:extLst>
          </p:cNvPr>
          <p:cNvSpPr>
            <a:spLocks noGrp="1"/>
          </p:cNvSpPr>
          <p:nvPr>
            <p:ph idx="1"/>
          </p:nvPr>
        </p:nvSpPr>
        <p:spPr/>
        <p:txBody>
          <a:bodyPr/>
          <a:lstStyle/>
          <a:p>
            <a:r>
              <a:rPr lang="pt-BR" dirty="0"/>
              <a:t>Danielle Bouças</a:t>
            </a:r>
          </a:p>
          <a:p>
            <a:r>
              <a:rPr lang="pt-BR" dirty="0" err="1"/>
              <a:t>dboucas@gmail.com</a:t>
            </a:r>
            <a:endParaRPr lang="pt-BR" dirty="0"/>
          </a:p>
        </p:txBody>
      </p:sp>
    </p:spTree>
    <p:extLst>
      <p:ext uri="{BB962C8B-B14F-4D97-AF65-F5344CB8AC3E}">
        <p14:creationId xmlns:p14="http://schemas.microsoft.com/office/powerpoint/2010/main" val="146567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5C2A88-C445-E445-905C-7AF7850F7D03}"/>
              </a:ext>
            </a:extLst>
          </p:cNvPr>
          <p:cNvSpPr>
            <a:spLocks noGrp="1"/>
          </p:cNvSpPr>
          <p:nvPr>
            <p:ph type="title"/>
          </p:nvPr>
        </p:nvSpPr>
        <p:spPr/>
        <p:txBody>
          <a:bodyPr/>
          <a:lstStyle/>
          <a:p>
            <a:r>
              <a:rPr lang="pt-BR" dirty="0"/>
              <a:t>Conceitos preliminares:</a:t>
            </a:r>
            <a:br>
              <a:rPr lang="pt-BR" dirty="0"/>
            </a:br>
            <a:r>
              <a:rPr lang="pt-BR" dirty="0"/>
              <a:t>Privilégio e Preferência</a:t>
            </a:r>
          </a:p>
        </p:txBody>
      </p:sp>
      <p:sp>
        <p:nvSpPr>
          <p:cNvPr id="3" name="Espaço Reservado para Conteúdo 2">
            <a:extLst>
              <a:ext uri="{FF2B5EF4-FFF2-40B4-BE49-F238E27FC236}">
                <a16:creationId xmlns:a16="http://schemas.microsoft.com/office/drawing/2014/main" id="{6E9C7267-818E-E444-A461-3DD6523E70D3}"/>
              </a:ext>
            </a:extLst>
          </p:cNvPr>
          <p:cNvSpPr>
            <a:spLocks noGrp="1"/>
          </p:cNvSpPr>
          <p:nvPr>
            <p:ph idx="1"/>
          </p:nvPr>
        </p:nvSpPr>
        <p:spPr/>
        <p:txBody>
          <a:bodyPr/>
          <a:lstStyle/>
          <a:p>
            <a:r>
              <a:rPr lang="pt-BR" dirty="0"/>
              <a:t>Como </a:t>
            </a:r>
            <a:r>
              <a:rPr lang="pt-BR" b="1" dirty="0"/>
              <a:t>privilégio</a:t>
            </a:r>
            <a:r>
              <a:rPr lang="pt-BR" dirty="0"/>
              <a:t> deve ser entendida a regalia que a lei concede a um dado crédito </a:t>
            </a:r>
            <a:r>
              <a:rPr lang="pt-BR" b="1" dirty="0"/>
              <a:t>de</a:t>
            </a:r>
            <a:r>
              <a:rPr lang="pt-BR" dirty="0"/>
              <a:t> ser pago com </a:t>
            </a:r>
            <a:r>
              <a:rPr lang="pt-BR" b="1" dirty="0"/>
              <a:t>preferência</a:t>
            </a:r>
            <a:r>
              <a:rPr lang="pt-BR" dirty="0"/>
              <a:t> a outros. </a:t>
            </a:r>
            <a:r>
              <a:rPr lang="pt-BR" b="1" dirty="0"/>
              <a:t>Preferência</a:t>
            </a:r>
            <a:r>
              <a:rPr lang="pt-BR" dirty="0"/>
              <a:t> é o pagamento prioritário </a:t>
            </a:r>
            <a:r>
              <a:rPr lang="pt-BR" b="1" dirty="0"/>
              <a:t>de</a:t>
            </a:r>
            <a:r>
              <a:rPr lang="pt-BR" dirty="0"/>
              <a:t> um crédito </a:t>
            </a:r>
            <a:r>
              <a:rPr lang="pt-BR" b="1" dirty="0"/>
              <a:t>em</a:t>
            </a:r>
            <a:r>
              <a:rPr lang="pt-BR" dirty="0"/>
              <a:t> desfavor daqueles que com ele concorrem.</a:t>
            </a:r>
          </a:p>
          <a:p>
            <a:endParaRPr lang="pt-BR" dirty="0"/>
          </a:p>
          <a:p>
            <a:r>
              <a:rPr lang="pt-BR" dirty="0"/>
              <a:t>Privilégio é um benefício. Preferência é chegar primeiro. Privilégio </a:t>
            </a:r>
            <a:r>
              <a:rPr lang="pt-BR"/>
              <a:t>gera preferência.</a:t>
            </a:r>
            <a:endParaRPr lang="pt-BR" dirty="0"/>
          </a:p>
          <a:p>
            <a:endParaRPr lang="pt-BR" dirty="0"/>
          </a:p>
          <a:p>
            <a:r>
              <a:rPr lang="pt-BR" dirty="0"/>
              <a:t>Benefício de ordem: Prerrogativa legal conferida ao fiador demandado para exigir, até a contestação da lide, que sejam executados inicialmente os bens do devedor principal. Também chamado de </a:t>
            </a:r>
            <a:r>
              <a:rPr lang="pt-BR" b="1" dirty="0"/>
              <a:t>benefício</a:t>
            </a:r>
            <a:r>
              <a:rPr lang="pt-BR" dirty="0"/>
              <a:t> de excussão. Não há no aval.</a:t>
            </a:r>
          </a:p>
        </p:txBody>
      </p:sp>
    </p:spTree>
    <p:extLst>
      <p:ext uri="{BB962C8B-B14F-4D97-AF65-F5344CB8AC3E}">
        <p14:creationId xmlns:p14="http://schemas.microsoft.com/office/powerpoint/2010/main" val="330960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7364AF-AEAB-444A-810A-CBF1ACA911CF}"/>
              </a:ext>
            </a:extLst>
          </p:cNvPr>
          <p:cNvSpPr>
            <a:spLocks noGrp="1"/>
          </p:cNvSpPr>
          <p:nvPr>
            <p:ph type="title"/>
          </p:nvPr>
        </p:nvSpPr>
        <p:spPr/>
        <p:txBody>
          <a:bodyPr/>
          <a:lstStyle/>
          <a:p>
            <a:r>
              <a:rPr lang="pt-BR" dirty="0"/>
              <a:t>Tipos de concurso</a:t>
            </a:r>
          </a:p>
        </p:txBody>
      </p:sp>
      <p:sp>
        <p:nvSpPr>
          <p:cNvPr id="3" name="Espaço Reservado para Conteúdo 2">
            <a:extLst>
              <a:ext uri="{FF2B5EF4-FFF2-40B4-BE49-F238E27FC236}">
                <a16:creationId xmlns:a16="http://schemas.microsoft.com/office/drawing/2014/main" id="{043B2A39-847C-0E49-AE99-FF904343D64F}"/>
              </a:ext>
            </a:extLst>
          </p:cNvPr>
          <p:cNvSpPr>
            <a:spLocks noGrp="1"/>
          </p:cNvSpPr>
          <p:nvPr>
            <p:ph idx="1"/>
          </p:nvPr>
        </p:nvSpPr>
        <p:spPr/>
        <p:txBody>
          <a:bodyPr/>
          <a:lstStyle/>
          <a:p>
            <a:r>
              <a:rPr lang="pt-BR" dirty="0"/>
              <a:t>insolvência civil</a:t>
            </a:r>
          </a:p>
          <a:p>
            <a:r>
              <a:rPr lang="pt-BR" dirty="0"/>
              <a:t>recuperação judicial e extra</a:t>
            </a:r>
          </a:p>
          <a:p>
            <a:r>
              <a:rPr lang="pt-BR" dirty="0"/>
              <a:t>falência</a:t>
            </a:r>
          </a:p>
          <a:p>
            <a:r>
              <a:rPr lang="pt-BR" dirty="0"/>
              <a:t>nenhuma das alternativas (privilégios creditórios)</a:t>
            </a:r>
          </a:p>
          <a:p>
            <a:endParaRPr lang="pt-BR" dirty="0"/>
          </a:p>
        </p:txBody>
      </p:sp>
    </p:spTree>
    <p:extLst>
      <p:ext uri="{BB962C8B-B14F-4D97-AF65-F5344CB8AC3E}">
        <p14:creationId xmlns:p14="http://schemas.microsoft.com/office/powerpoint/2010/main" val="2111030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Insolvência Civil</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r>
              <a:rPr lang="pt-BR" dirty="0"/>
              <a:t>Regida pelo Código Civil e também pelo Código de Processo Civil “revogado”.</a:t>
            </a:r>
          </a:p>
          <a:p>
            <a:endParaRPr lang="pt-BR" dirty="0"/>
          </a:p>
          <a:p>
            <a:r>
              <a:rPr lang="pt-BR" dirty="0"/>
              <a:t>Noção de patrimônio mínimo</a:t>
            </a:r>
          </a:p>
          <a:p>
            <a:pPr lvl="1"/>
            <a:r>
              <a:rPr lang="pt-BR" dirty="0"/>
              <a:t>Bem de família</a:t>
            </a:r>
          </a:p>
          <a:p>
            <a:pPr lvl="1"/>
            <a:r>
              <a:rPr lang="pt-BR" dirty="0"/>
              <a:t>Bens impenhoráveis</a:t>
            </a:r>
          </a:p>
          <a:p>
            <a:pPr lvl="1"/>
            <a:r>
              <a:rPr lang="pt-BR" dirty="0"/>
              <a:t>Noção de patrimônio mínimo</a:t>
            </a:r>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2567485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Insolvência Civil: consequências</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a:xfrm>
            <a:off x="677334" y="1650381"/>
            <a:ext cx="8596668" cy="4390982"/>
          </a:xfrm>
        </p:spPr>
        <p:txBody>
          <a:bodyPr>
            <a:normAutofit fontScale="92500" lnSpcReduction="10000"/>
          </a:bodyPr>
          <a:lstStyle/>
          <a:p>
            <a:r>
              <a:rPr lang="pt-BR" dirty="0"/>
              <a:t>Antecipação dos vencimentos.</a:t>
            </a:r>
          </a:p>
          <a:p>
            <a:pPr marL="0" indent="0">
              <a:buNone/>
            </a:pPr>
            <a:endParaRPr lang="pt-BR" dirty="0"/>
          </a:p>
          <a:p>
            <a:r>
              <a:rPr lang="pt-BR" dirty="0"/>
              <a:t>Princípio da paridade entre os credores.</a:t>
            </a:r>
          </a:p>
          <a:p>
            <a:pPr marL="0" indent="0">
              <a:buNone/>
            </a:pPr>
            <a:endParaRPr lang="pt-BR" dirty="0"/>
          </a:p>
          <a:p>
            <a:r>
              <a:rPr lang="pt-BR" dirty="0"/>
              <a:t>Declarada a insolvência o devedor perde o direito de administrar seus bens e deles dispor, até a liquidação da massa.</a:t>
            </a:r>
          </a:p>
          <a:p>
            <a:pPr marL="0" indent="0">
              <a:buNone/>
            </a:pPr>
            <a:endParaRPr lang="pt-BR" dirty="0"/>
          </a:p>
          <a:p>
            <a:r>
              <a:rPr lang="pt-BR" dirty="0"/>
              <a:t>Serão extintas todas as obrigações do devedor que não foram pagas por insuficiência de saldo– art. 778 do CPC de 73.</a:t>
            </a:r>
          </a:p>
          <a:p>
            <a:endParaRPr lang="pt-BR" dirty="0"/>
          </a:p>
          <a:p>
            <a:r>
              <a:rPr lang="pt-BR" dirty="0"/>
              <a:t>Procedimento de verificação do crédito: A discussão entre os credores pode versar quer sobre a preferência entre eles disputada, quer sobre a nulidade, simulação, fraude, ou falsidade das dívidas e contratos.</a:t>
            </a:r>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80446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Insolvência Civil: ordem de pagamento</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a:xfrm>
            <a:off x="677334" y="1336431"/>
            <a:ext cx="8596668" cy="5369169"/>
          </a:xfrm>
        </p:spPr>
        <p:txBody>
          <a:bodyPr>
            <a:normAutofit fontScale="85000" lnSpcReduction="10000"/>
          </a:bodyPr>
          <a:lstStyle/>
          <a:p>
            <a:pPr lvl="0"/>
            <a:r>
              <a:rPr lang="pt-BR" dirty="0"/>
              <a:t>Créditos de natureza existencial </a:t>
            </a:r>
          </a:p>
          <a:p>
            <a:pPr lvl="1"/>
            <a:r>
              <a:rPr lang="pt-BR" dirty="0"/>
              <a:t>Credito alimentar e acidentário decorrente da relação de emprego e respectivas contribuições previdenciárias e assistenciais, dever paternal, parental ou de responsabilidade civil.</a:t>
            </a:r>
          </a:p>
          <a:p>
            <a:pPr lvl="1"/>
            <a:r>
              <a:rPr lang="pt-BR" dirty="0"/>
              <a:t>Credito alimentar decorrente da remuneração de prestação de serviço em caráter pessoal</a:t>
            </a:r>
          </a:p>
          <a:p>
            <a:pPr lvl="1"/>
            <a:r>
              <a:rPr lang="pt-BR" dirty="0"/>
              <a:t>Credito em razão  de indenização por danos morais e/ou estéticos</a:t>
            </a:r>
          </a:p>
          <a:p>
            <a:pPr lvl="1"/>
            <a:r>
              <a:rPr lang="pt-BR" dirty="0"/>
              <a:t>Credito de quotas do condomínio edilício.</a:t>
            </a:r>
          </a:p>
          <a:p>
            <a:pPr lvl="0"/>
            <a:r>
              <a:rPr lang="pt-BR" dirty="0"/>
              <a:t>Créditos sociais</a:t>
            </a:r>
          </a:p>
          <a:p>
            <a:pPr lvl="1"/>
            <a:r>
              <a:rPr lang="pt-BR" dirty="0"/>
              <a:t>Créditos de tributos sobre bens do núcleo essencial</a:t>
            </a:r>
          </a:p>
          <a:p>
            <a:pPr lvl="1"/>
            <a:r>
              <a:rPr lang="pt-BR" dirty="0"/>
              <a:t>Créditos de locação contra fiador</a:t>
            </a:r>
          </a:p>
          <a:p>
            <a:pPr lvl="1"/>
            <a:r>
              <a:rPr lang="pt-BR" dirty="0"/>
              <a:t>União e autarquias</a:t>
            </a:r>
          </a:p>
          <a:p>
            <a:pPr lvl="0"/>
            <a:r>
              <a:rPr lang="pt-BR" dirty="0"/>
              <a:t>Créditos tributários (186 CTN)</a:t>
            </a:r>
          </a:p>
          <a:p>
            <a:pPr lvl="1"/>
            <a:r>
              <a:rPr lang="pt-BR" dirty="0"/>
              <a:t>Estado, distrito feral e autarquias</a:t>
            </a:r>
          </a:p>
          <a:p>
            <a:pPr lvl="1"/>
            <a:r>
              <a:rPr lang="pt-BR" dirty="0"/>
              <a:t>Município e autarquias</a:t>
            </a:r>
          </a:p>
          <a:p>
            <a:pPr lvl="0"/>
            <a:r>
              <a:rPr lang="pt-BR" dirty="0"/>
              <a:t>Créditos reais </a:t>
            </a:r>
            <a:r>
              <a:rPr lang="pt-BR" dirty="0">
                <a:sym typeface="Wingdings" pitchFamily="2" charset="2"/>
              </a:rPr>
              <a:t></a:t>
            </a:r>
            <a:r>
              <a:rPr lang="pt-BR" dirty="0"/>
              <a:t> em suma penhor e hipoteca – art. 961 CC</a:t>
            </a:r>
          </a:p>
          <a:p>
            <a:pPr lvl="0"/>
            <a:r>
              <a:rPr lang="pt-BR" dirty="0"/>
              <a:t>Privilegio especial </a:t>
            </a:r>
            <a:r>
              <a:rPr lang="pt-BR" dirty="0">
                <a:sym typeface="Wingdings" pitchFamily="2" charset="2"/>
              </a:rPr>
              <a:t></a:t>
            </a:r>
            <a:r>
              <a:rPr lang="pt-BR" dirty="0"/>
              <a:t> 965 CC, </a:t>
            </a:r>
            <a:r>
              <a:rPr lang="pt-BR" dirty="0" err="1"/>
              <a:t>I</a:t>
            </a:r>
            <a:r>
              <a:rPr lang="pt-BR" dirty="0"/>
              <a:t> a VIII</a:t>
            </a:r>
          </a:p>
          <a:p>
            <a:pPr lvl="0"/>
            <a:r>
              <a:rPr lang="pt-BR" dirty="0"/>
              <a:t>Privilégios gerais </a:t>
            </a:r>
            <a:r>
              <a:rPr lang="pt-BR" dirty="0">
                <a:sym typeface="Wingdings" pitchFamily="2" charset="2"/>
              </a:rPr>
              <a:t></a:t>
            </a:r>
            <a:r>
              <a:rPr lang="pt-BR" dirty="0"/>
              <a:t> 966, CC </a:t>
            </a:r>
            <a:r>
              <a:rPr lang="pt-BR" dirty="0" err="1"/>
              <a:t>I</a:t>
            </a:r>
            <a:r>
              <a:rPr lang="pt-BR" dirty="0"/>
              <a:t> a V e VIII</a:t>
            </a:r>
          </a:p>
          <a:p>
            <a:pPr lvl="0"/>
            <a:r>
              <a:rPr lang="pt-BR" dirty="0"/>
              <a:t>Quirografários </a:t>
            </a:r>
            <a:r>
              <a:rPr lang="pt-BR" dirty="0">
                <a:sym typeface="Wingdings" pitchFamily="2" charset="2"/>
              </a:rPr>
              <a:t></a:t>
            </a:r>
            <a:r>
              <a:rPr lang="pt-BR" dirty="0"/>
              <a:t> todo o resto.</a:t>
            </a:r>
          </a:p>
          <a:p>
            <a:endParaRPr lang="pt-BR" dirty="0"/>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1046907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Insolvência Civil: Consumidor </a:t>
            </a:r>
            <a:r>
              <a:rPr lang="pt-BR" dirty="0" err="1"/>
              <a:t>superendividado</a:t>
            </a:r>
            <a:endParaRPr lang="pt-BR" dirty="0"/>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Está em tramitação um projeto de lei para reabilitar o consumidor </a:t>
            </a:r>
            <a:r>
              <a:rPr lang="pt-BR" dirty="0" err="1"/>
              <a:t>superendividado</a:t>
            </a:r>
            <a:r>
              <a:rPr lang="pt-BR" dirty="0"/>
              <a:t> PL 3515/2015.</a:t>
            </a:r>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304899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Recuperação Judicial</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Função.</a:t>
            </a:r>
          </a:p>
          <a:p>
            <a:endParaRPr lang="pt-BR" dirty="0"/>
          </a:p>
          <a:p>
            <a:r>
              <a:rPr lang="pt-BR" dirty="0"/>
              <a:t>Motivos para pedir.</a:t>
            </a:r>
          </a:p>
          <a:p>
            <a:endParaRPr lang="pt-BR" dirty="0"/>
          </a:p>
          <a:p>
            <a:r>
              <a:rPr lang="pt-BR" dirty="0"/>
              <a:t>O processo.</a:t>
            </a:r>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2062090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78B0-EAC7-B643-9D7A-7A56CD6AAD23}"/>
              </a:ext>
            </a:extLst>
          </p:cNvPr>
          <p:cNvSpPr>
            <a:spLocks noGrp="1"/>
          </p:cNvSpPr>
          <p:nvPr>
            <p:ph type="title"/>
          </p:nvPr>
        </p:nvSpPr>
        <p:spPr/>
        <p:txBody>
          <a:bodyPr/>
          <a:lstStyle/>
          <a:p>
            <a:r>
              <a:rPr lang="pt-BR" dirty="0"/>
              <a:t>Recuperação Judicial</a:t>
            </a:r>
          </a:p>
        </p:txBody>
      </p:sp>
      <p:sp>
        <p:nvSpPr>
          <p:cNvPr id="3" name="Espaço Reservado para Conteúdo 2">
            <a:extLst>
              <a:ext uri="{FF2B5EF4-FFF2-40B4-BE49-F238E27FC236}">
                <a16:creationId xmlns:a16="http://schemas.microsoft.com/office/drawing/2014/main" id="{2991F472-1E9A-904E-A0C8-97E769D03614}"/>
              </a:ext>
            </a:extLst>
          </p:cNvPr>
          <p:cNvSpPr>
            <a:spLocks noGrp="1"/>
          </p:cNvSpPr>
          <p:nvPr>
            <p:ph idx="1"/>
          </p:nvPr>
        </p:nvSpPr>
        <p:spPr/>
        <p:txBody>
          <a:bodyPr/>
          <a:lstStyle/>
          <a:p>
            <a:endParaRPr lang="pt-BR" dirty="0"/>
          </a:p>
          <a:p>
            <a:r>
              <a:rPr lang="pt-BR" dirty="0"/>
              <a:t>Sujeitam-se à recuperação judicial os créditos existentes a data do pedido, vencidos ou vincendos. Então uma cédula de crédito assinada antes do pedido, mas que vence após ele, se sujeita. Já um contrato de aluguel que se renova todo mês, que é de trato sucessivo, se sujeita até o mês em que pedida RJ.</a:t>
            </a:r>
          </a:p>
          <a:p>
            <a:endParaRPr lang="pt-BR"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1470071201"/>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Facetado</Template>
  <TotalTime>40</TotalTime>
  <Words>933</Words>
  <Application>Microsoft Macintosh PowerPoint</Application>
  <PresentationFormat>Widescreen</PresentationFormat>
  <Paragraphs>121</Paragraphs>
  <Slides>16</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16</vt:i4>
      </vt:variant>
    </vt:vector>
  </HeadingPairs>
  <TitlesOfParts>
    <vt:vector size="21" baseType="lpstr">
      <vt:lpstr>Arial</vt:lpstr>
      <vt:lpstr>Trebuchet MS</vt:lpstr>
      <vt:lpstr>Wingdings</vt:lpstr>
      <vt:lpstr>Wingdings 3</vt:lpstr>
      <vt:lpstr>Facetado</vt:lpstr>
      <vt:lpstr>Concurso de Credores</vt:lpstr>
      <vt:lpstr>Conceitos preliminares: Privilégio e Preferência</vt:lpstr>
      <vt:lpstr>Tipos de concurso</vt:lpstr>
      <vt:lpstr>Insolvência Civil</vt:lpstr>
      <vt:lpstr>Insolvência Civil: consequências</vt:lpstr>
      <vt:lpstr>Insolvência Civil: ordem de pagamento</vt:lpstr>
      <vt:lpstr>Insolvência Civil: Consumidor superendividado</vt:lpstr>
      <vt:lpstr>Recuperação Judicial</vt:lpstr>
      <vt:lpstr>Recuperação Judicial</vt:lpstr>
      <vt:lpstr>Recuperação Judicial: classes de credores</vt:lpstr>
      <vt:lpstr>Recuperação Judicial: classes de credores</vt:lpstr>
      <vt:lpstr>Falência</vt:lpstr>
      <vt:lpstr>Falência: ordem de pagamento</vt:lpstr>
      <vt:lpstr>Falência: ordem de pagamento</vt:lpstr>
      <vt:lpstr>Falência: ordem de pagamento</vt:lpstr>
      <vt:lpstr>FIM</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Concurso de Credores</dc:title>
  <dc:creator>Danielle Fernandes Boucas</dc:creator>
  <cp:lastModifiedBy>Danielle Fernandes Boucas</cp:lastModifiedBy>
  <cp:revision>6</cp:revision>
  <dcterms:created xsi:type="dcterms:W3CDTF">2020-07-14T23:56:47Z</dcterms:created>
  <dcterms:modified xsi:type="dcterms:W3CDTF">2020-07-15T00:45:01Z</dcterms:modified>
</cp:coreProperties>
</file>