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80" r:id="rId25"/>
    <p:sldId id="279" r:id="rId26"/>
    <p:sldId id="281" r:id="rId27"/>
    <p:sldId id="282" r:id="rId28"/>
    <p:sldId id="290" r:id="rId29"/>
    <p:sldId id="283" r:id="rId30"/>
    <p:sldId id="284" r:id="rId31"/>
    <p:sldId id="285" r:id="rId32"/>
    <p:sldId id="286" r:id="rId33"/>
    <p:sldId id="287" r:id="rId34"/>
    <p:sldId id="288" r:id="rId35"/>
    <p:sldId id="289" r:id="rId36"/>
    <p:sldId id="291" r:id="rId37"/>
    <p:sldId id="292" r:id="rId38"/>
    <p:sldId id="293" r:id="rId39"/>
    <p:sldId id="294" r:id="rId40"/>
    <p:sldId id="295" r:id="rId41"/>
    <p:sldId id="296" r:id="rId42"/>
    <p:sldId id="297" r:id="rId43"/>
    <p:sldId id="298" r:id="rId44"/>
    <p:sldId id="300" r:id="rId45"/>
    <p:sldId id="299" r:id="rId46"/>
    <p:sldId id="301" r:id="rId47"/>
    <p:sldId id="302" r:id="rId48"/>
    <p:sldId id="303" r:id="rId49"/>
    <p:sldId id="307" r:id="rId50"/>
    <p:sldId id="304" r:id="rId51"/>
    <p:sldId id="305" r:id="rId52"/>
    <p:sldId id="306" r:id="rId53"/>
    <p:sldId id="308" r:id="rId54"/>
    <p:sldId id="309" r:id="rId55"/>
    <p:sldId id="310" r:id="rId56"/>
    <p:sldId id="311" r:id="rId57"/>
    <p:sldId id="313" r:id="rId5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tâ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tâ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tâ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17" name="Espaço Reservado para Rodapé 16"/>
          <p:cNvSpPr>
            <a:spLocks noGrp="1"/>
          </p:cNvSpPr>
          <p:nvPr>
            <p:ph type="ftr" sz="quarter" idx="11"/>
          </p:nvPr>
        </p:nvSpPr>
        <p:spPr/>
        <p:txBody>
          <a:bodyPr/>
          <a:lstStyle/>
          <a:p>
            <a:endParaRPr lang="pt-BR" dirty="0"/>
          </a:p>
        </p:txBody>
      </p:sp>
      <p:sp>
        <p:nvSpPr>
          <p:cNvPr id="7" name="Conector re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tâ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EA0249E-996E-4829-81A3-D65840DB5896}" type="slidenum">
              <a:rPr lang="pt-BR" smtClean="0"/>
              <a:t>‹nº›</a:t>
            </a:fld>
            <a:endParaRPr lang="pt-BR" dirty="0"/>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BR" smtClean="0"/>
              <a:t>Clique para editar 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2EA0249E-996E-4829-81A3-D65840DB5896}" type="slidenum">
              <a:rPr lang="pt-BR" smtClean="0"/>
              <a:t>‹nº›</a:t>
            </a:fld>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2"/>
      </p:bgRef>
    </p:bg>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tâ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tâ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tâ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tâ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tâ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ço Reservado para Número de Slide 5"/>
          <p:cNvSpPr>
            <a:spLocks noGrp="1"/>
          </p:cNvSpPr>
          <p:nvPr>
            <p:ph type="sldNum" sz="quarter" idx="12"/>
          </p:nvPr>
        </p:nvSpPr>
        <p:spPr>
          <a:xfrm>
            <a:off x="6915912" y="3009901"/>
            <a:ext cx="457200" cy="441325"/>
          </a:xfrm>
        </p:spPr>
        <p:txBody>
          <a:bodyPr/>
          <a:lstStyle/>
          <a:p>
            <a:fld id="{2EA0249E-996E-4829-81A3-D65840DB5896}" type="slidenum">
              <a:rPr lang="pt-BR" smtClean="0"/>
              <a:t>‹nº›</a:t>
            </a:fld>
            <a:endParaRPr lang="pt-BR" dirty="0"/>
          </a:p>
        </p:txBody>
      </p:sp>
      <p:sp>
        <p:nvSpPr>
          <p:cNvPr id="3" name="Espaço Reservado para Texto Vertical 2"/>
          <p:cNvSpPr>
            <a:spLocks noGrp="1"/>
          </p:cNvSpPr>
          <p:nvPr>
            <p:ph type="body" orient="vert" idx="1"/>
          </p:nvPr>
        </p:nvSpPr>
        <p:spPr>
          <a:xfrm>
            <a:off x="304800" y="304800"/>
            <a:ext cx="6553200" cy="5821366"/>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2" name="Título Vertical 1"/>
          <p:cNvSpPr>
            <a:spLocks noGrp="1"/>
          </p:cNvSpPr>
          <p:nvPr>
            <p:ph type="title" orient="vert"/>
          </p:nvPr>
        </p:nvSpPr>
        <p:spPr>
          <a:xfrm>
            <a:off x="7391400" y="304801"/>
            <a:ext cx="1447800" cy="5851525"/>
          </a:xfrm>
        </p:spPr>
        <p:txBody>
          <a:bodyPr vert="eaVert"/>
          <a:lstStyle/>
          <a:p>
            <a:r>
              <a:rPr kumimoji="0" lang="pt-BR" smtClean="0"/>
              <a:t>Clique para editar 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pt-BR" smtClean="0"/>
              <a:t>Clique para editar o título mestre</a:t>
            </a:r>
            <a:endParaRPr kumimoji="0" lang="en-US"/>
          </a:p>
        </p:txBody>
      </p:sp>
      <p:sp>
        <p:nvSpPr>
          <p:cNvPr id="4" name="Espaço Reservado para Data 3"/>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a:xfrm>
            <a:off x="4361688" y="1026372"/>
            <a:ext cx="457200" cy="441325"/>
          </a:xfrm>
        </p:spPr>
        <p:txBody>
          <a:bodyPr/>
          <a:lstStyle/>
          <a:p>
            <a:fld id="{2EA0249E-996E-4829-81A3-D65840DB5896}" type="slidenum">
              <a:rPr lang="pt-BR" smtClean="0"/>
              <a:t>‹nº›</a:t>
            </a:fld>
            <a:endParaRPr lang="pt-BR" dirty="0"/>
          </a:p>
        </p:txBody>
      </p:sp>
      <p:sp>
        <p:nvSpPr>
          <p:cNvPr id="8" name="Espaço Reservado para Conteúdo 7"/>
          <p:cNvSpPr>
            <a:spLocks noGrp="1"/>
          </p:cNvSpPr>
          <p:nvPr>
            <p:ph sz="quarter" idx="1"/>
          </p:nvPr>
        </p:nvSpPr>
        <p:spPr>
          <a:xfrm>
            <a:off x="301752" y="1527048"/>
            <a:ext cx="850392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tâ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tâ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tâ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Espaço Reservado para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13" name="Retâ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tâ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Rodapé 4"/>
          <p:cNvSpPr>
            <a:spLocks noGrp="1"/>
          </p:cNvSpPr>
          <p:nvPr>
            <p:ph type="ftr" sz="quarter" idx="11"/>
          </p:nvPr>
        </p:nvSpPr>
        <p:spPr/>
        <p:txBody>
          <a:bodyPr/>
          <a:lstStyle/>
          <a:p>
            <a:endParaRPr lang="pt-BR" dirty="0"/>
          </a:p>
        </p:txBody>
      </p:sp>
      <p:sp>
        <p:nvSpPr>
          <p:cNvPr id="4" name="Espaço Reservado para Data 3"/>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8" name="Conector re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ço Reservado para Número de Slid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EA0249E-996E-4829-81A3-D65840DB5896}" type="slidenum">
              <a:rPr lang="pt-BR" smtClean="0"/>
              <a:t>‹nº›</a:t>
            </a:fld>
            <a:endParaRPr lang="pt-BR" dirty="0"/>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BR" smtClean="0"/>
              <a:t>Clique para editar 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pt-BR" smtClean="0"/>
              <a:t>Clique para editar o título mestre</a:t>
            </a:r>
            <a:endParaRPr kumimoji="0" lang="en-US"/>
          </a:p>
        </p:txBody>
      </p:sp>
      <p:sp>
        <p:nvSpPr>
          <p:cNvPr id="5" name="Espaço Reservado para Data 4"/>
          <p:cNvSpPr>
            <a:spLocks noGrp="1"/>
          </p:cNvSpPr>
          <p:nvPr>
            <p:ph type="dt" sz="half" idx="10"/>
          </p:nvPr>
        </p:nvSpPr>
        <p:spPr>
          <a:xfrm>
            <a:off x="5791200" y="6409944"/>
            <a:ext cx="3044952" cy="365760"/>
          </a:xfrm>
        </p:spPr>
        <p:txBody>
          <a:bodyPr/>
          <a:lstStyle/>
          <a:p>
            <a:fld id="{972FA68A-9DD1-4B18-ADA5-473228DB1BEB}" type="datetimeFigureOut">
              <a:rPr lang="pt-BR" smtClean="0"/>
              <a:t>09/12/2016</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2EA0249E-996E-4829-81A3-D65840DB5896}" type="slidenum">
              <a:rPr lang="pt-BR" smtClean="0"/>
              <a:t>‹nº›</a:t>
            </a:fld>
            <a:endParaRPr lang="pt-BR" dirty="0"/>
          </a:p>
        </p:txBody>
      </p:sp>
      <p:sp>
        <p:nvSpPr>
          <p:cNvPr id="8" name="Conector re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spaço Reservado para Conteúdo 9"/>
          <p:cNvSpPr>
            <a:spLocks noGrp="1"/>
          </p:cNvSpPr>
          <p:nvPr>
            <p:ph sz="half" idx="1"/>
          </p:nvPr>
        </p:nvSpPr>
        <p:spPr>
          <a:xfrm>
            <a:off x="301752" y="1371600"/>
            <a:ext cx="4038600" cy="4681728"/>
          </a:xfrm>
        </p:spPr>
        <p:txBody>
          <a:bodyPr/>
          <a:lstStyle>
            <a:lvl1pPr>
              <a:defRPr sz="2500"/>
            </a:lvl1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Conteúdo 11"/>
          <p:cNvSpPr>
            <a:spLocks noGrp="1"/>
          </p:cNvSpPr>
          <p:nvPr>
            <p:ph sz="half" idx="2"/>
          </p:nvPr>
        </p:nvSpPr>
        <p:spPr>
          <a:xfrm>
            <a:off x="4800600" y="1371600"/>
            <a:ext cx="4038600" cy="4681728"/>
          </a:xfrm>
        </p:spPr>
        <p:txBody>
          <a:bodyPr/>
          <a:lstStyle>
            <a:lvl1pPr>
              <a:defRPr sz="2500"/>
            </a:lvl1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1">
        <a:schemeClr val="bg2"/>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tâ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tâ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tâ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tâ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tâ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Espaço Reservado para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7" name="Espaço Reservado para Data 6"/>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8" name="Espaço Reservado para Rodapé 7"/>
          <p:cNvSpPr>
            <a:spLocks noGrp="1"/>
          </p:cNvSpPr>
          <p:nvPr>
            <p:ph type="ftr" sz="quarter" idx="11"/>
          </p:nvPr>
        </p:nvSpPr>
        <p:spPr>
          <a:xfrm>
            <a:off x="304800" y="6409944"/>
            <a:ext cx="3581400" cy="365760"/>
          </a:xfrm>
        </p:spPr>
        <p:txBody>
          <a:bodyPr/>
          <a:lstStyle/>
          <a:p>
            <a:endParaRPr lang="pt-BR" dirty="0"/>
          </a:p>
        </p:txBody>
      </p:sp>
      <p:sp>
        <p:nvSpPr>
          <p:cNvPr id="15" name="Conector re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ço Reservado para Conteúdo 23"/>
          <p:cNvSpPr>
            <a:spLocks noGrp="1"/>
          </p:cNvSpPr>
          <p:nvPr>
            <p:ph sz="quarter" idx="2"/>
          </p:nvPr>
        </p:nvSpPr>
        <p:spPr>
          <a:xfrm>
            <a:off x="301752" y="2471383"/>
            <a:ext cx="4041648" cy="3818404"/>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Conteúdo 25"/>
          <p:cNvSpPr>
            <a:spLocks noGrp="1"/>
          </p:cNvSpPr>
          <p:nvPr>
            <p:ph sz="quarter" idx="4"/>
          </p:nvPr>
        </p:nvSpPr>
        <p:spPr>
          <a:xfrm>
            <a:off x="4800600" y="2471383"/>
            <a:ext cx="4038600" cy="3822192"/>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Espaço Reservado para Número de Slide 8"/>
          <p:cNvSpPr>
            <a:spLocks noGrp="1"/>
          </p:cNvSpPr>
          <p:nvPr>
            <p:ph type="sldNum" sz="quarter" idx="12"/>
          </p:nvPr>
        </p:nvSpPr>
        <p:spPr>
          <a:xfrm>
            <a:off x="4343400" y="1042416"/>
            <a:ext cx="457200" cy="441325"/>
          </a:xfrm>
        </p:spPr>
        <p:txBody>
          <a:bodyPr/>
          <a:lstStyle>
            <a:lvl1pPr algn="ctr">
              <a:defRPr/>
            </a:lvl1pPr>
          </a:lstStyle>
          <a:p>
            <a:fld id="{2EA0249E-996E-4829-81A3-D65840DB5896}" type="slidenum">
              <a:rPr lang="pt-BR" smtClean="0"/>
              <a:t>‹nº›</a:t>
            </a:fld>
            <a:endParaRPr lang="pt-BR" dirty="0"/>
          </a:p>
        </p:txBody>
      </p:sp>
      <p:sp>
        <p:nvSpPr>
          <p:cNvPr id="23" name="Título 22"/>
          <p:cNvSpPr>
            <a:spLocks noGrp="1"/>
          </p:cNvSpPr>
          <p:nvPr>
            <p:ph type="title"/>
          </p:nvPr>
        </p:nvSpPr>
        <p:spPr/>
        <p:txBody>
          <a:bodyPr rtlCol="0" anchor="b" anchorCtr="0"/>
          <a:lstStyle/>
          <a:p>
            <a:r>
              <a:rPr kumimoji="0" lang="pt-BR" smtClean="0"/>
              <a:t>Clique para editar 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a:xfrm>
            <a:off x="4343400" y="1036020"/>
            <a:ext cx="457200" cy="441325"/>
          </a:xfrm>
        </p:spPr>
        <p:txBody>
          <a:bodyPr/>
          <a:lstStyle/>
          <a:p>
            <a:fld id="{2EA0249E-996E-4829-81A3-D65840DB5896}" type="slidenum">
              <a:rPr lang="pt-BR" smtClean="0"/>
              <a:t>‹nº›</a:t>
            </a:fld>
            <a:endParaRPr lang="pt-B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tâ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tâ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tâ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tâ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tâ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ço Reservado para Data 1"/>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EA0249E-996E-4829-81A3-D65840DB5896}" type="slidenum">
              <a:rPr lang="pt-BR" smtClean="0"/>
              <a:t>‹nº›</a:t>
            </a:fld>
            <a:endParaRPr lang="pt-B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9" name="Retâ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tâ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tâ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8" name="Retâ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Espaço Reservado para Conteúdo 19"/>
          <p:cNvSpPr>
            <a:spLocks noGrp="1"/>
          </p:cNvSpPr>
          <p:nvPr>
            <p:ph sz="quarter" idx="1"/>
          </p:nvPr>
        </p:nvSpPr>
        <p:spPr>
          <a:xfrm>
            <a:off x="3124200" y="685800"/>
            <a:ext cx="5638800" cy="54102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Espaço Reservado para Número de Slid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EA0249E-996E-4829-81A3-D65840DB5896}" type="slidenum">
              <a:rPr lang="pt-BR" smtClean="0"/>
              <a:t>‹nº›</a:t>
            </a:fld>
            <a:endParaRPr lang="pt-BR" dirty="0"/>
          </a:p>
        </p:txBody>
      </p:sp>
      <p:sp>
        <p:nvSpPr>
          <p:cNvPr id="21" name="Retâ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Data 4"/>
          <p:cNvSpPr>
            <a:spLocks noGrp="1"/>
          </p:cNvSpPr>
          <p:nvPr>
            <p:ph type="dt" sz="half" idx="10"/>
          </p:nvPr>
        </p:nvSpPr>
        <p:spPr/>
        <p:txBody>
          <a:bodyPr/>
          <a:lstStyle/>
          <a:p>
            <a:fld id="{972FA68A-9DD1-4B18-ADA5-473228DB1BEB}" type="datetimeFigureOut">
              <a:rPr lang="pt-BR" smtClean="0"/>
              <a:t>09/12/2016</a:t>
            </a:fld>
            <a:endParaRPr lang="pt-BR" dirty="0"/>
          </a:p>
        </p:txBody>
      </p:sp>
      <p:sp>
        <p:nvSpPr>
          <p:cNvPr id="6" name="Espaço Reservado para Rodapé 5"/>
          <p:cNvSpPr>
            <a:spLocks noGrp="1"/>
          </p:cNvSpPr>
          <p:nvPr>
            <p:ph type="ftr" sz="quarter" idx="11"/>
          </p:nvPr>
        </p:nvSpPr>
        <p:spPr>
          <a:xfrm>
            <a:off x="301752" y="6410848"/>
            <a:ext cx="3383280" cy="365760"/>
          </a:xfrm>
        </p:spPr>
        <p:txBody>
          <a:bodyPr/>
          <a:lstStyle/>
          <a:p>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1" name="Conector re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tâ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tâ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â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tâ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tâ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Espaço Reservado para Número de Slide 6"/>
          <p:cNvSpPr>
            <a:spLocks noGrp="1"/>
          </p:cNvSpPr>
          <p:nvPr>
            <p:ph type="sldNum" sz="quarter" idx="12"/>
          </p:nvPr>
        </p:nvSpPr>
        <p:spPr>
          <a:xfrm>
            <a:off x="1371600" y="312738"/>
            <a:ext cx="457200" cy="441325"/>
          </a:xfrm>
        </p:spPr>
        <p:txBody>
          <a:bodyPr/>
          <a:lstStyle/>
          <a:p>
            <a:fld id="{2EA0249E-996E-4829-81A3-D65840DB5896}" type="slidenum">
              <a:rPr lang="pt-BR" smtClean="0"/>
              <a:t>‹nº›</a:t>
            </a:fld>
            <a:endParaRPr lang="pt-BR" dirty="0"/>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3000375" y="609600"/>
            <a:ext cx="5867400" cy="4267200"/>
          </a:xfrm>
        </p:spPr>
        <p:txBody>
          <a:bodyPr/>
          <a:lstStyle>
            <a:lvl1pPr marL="0" indent="0">
              <a:buNone/>
              <a:defRPr sz="3200"/>
            </a:lvl1pPr>
          </a:lstStyle>
          <a:p>
            <a:r>
              <a:rPr kumimoji="0" lang="pt-BR" dirty="0" smtClean="0"/>
              <a:t>Clique no ícone para adicionar uma imagem</a:t>
            </a:r>
            <a:endParaRPr kumimoji="0" lang="en-US" dirty="0"/>
          </a:p>
        </p:txBody>
      </p:sp>
      <p:sp>
        <p:nvSpPr>
          <p:cNvPr id="4" name="Espaço Reservado para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22" name="Retâ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Data 4"/>
          <p:cNvSpPr>
            <a:spLocks noGrp="1"/>
          </p:cNvSpPr>
          <p:nvPr>
            <p:ph type="dt" sz="half" idx="10"/>
          </p:nvPr>
        </p:nvSpPr>
        <p:spPr>
          <a:xfrm>
            <a:off x="5788152" y="6404984"/>
            <a:ext cx="3044952" cy="365760"/>
          </a:xfrm>
        </p:spPr>
        <p:txBody>
          <a:bodyPr/>
          <a:lstStyle/>
          <a:p>
            <a:fld id="{972FA68A-9DD1-4B18-ADA5-473228DB1BEB}" type="datetimeFigureOut">
              <a:rPr lang="pt-BR" smtClean="0"/>
              <a:t>09/12/2016</a:t>
            </a:fld>
            <a:endParaRPr lang="pt-BR" dirty="0"/>
          </a:p>
        </p:txBody>
      </p:sp>
      <p:sp>
        <p:nvSpPr>
          <p:cNvPr id="6" name="Espaço Reservado para Rodapé 5"/>
          <p:cNvSpPr>
            <a:spLocks noGrp="1"/>
          </p:cNvSpPr>
          <p:nvPr>
            <p:ph type="ftr" sz="quarter" idx="11"/>
          </p:nvPr>
        </p:nvSpPr>
        <p:spPr>
          <a:xfrm>
            <a:off x="301752" y="6410848"/>
            <a:ext cx="3584448" cy="365760"/>
          </a:xfrm>
        </p:spPr>
        <p:txBody>
          <a:bodyPr/>
          <a:lstStyle/>
          <a:p>
            <a:endParaRPr lang="pt-B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tâ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tâ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tâ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Espaço Reservado para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72FA68A-9DD1-4B18-ADA5-473228DB1BEB}" type="datetimeFigureOut">
              <a:rPr lang="pt-BR" smtClean="0"/>
              <a:t>09/12/2016</a:t>
            </a:fld>
            <a:endParaRPr lang="pt-BR" dirty="0"/>
          </a:p>
        </p:txBody>
      </p:sp>
      <p:sp>
        <p:nvSpPr>
          <p:cNvPr id="3" name="Espaço Reservado para Rodapé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t-BR" dirty="0"/>
          </a:p>
        </p:txBody>
      </p:sp>
      <p:sp>
        <p:nvSpPr>
          <p:cNvPr id="8" name="Retâ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EA0249E-996E-4829-81A3-D65840DB5896}" type="slidenum">
              <a:rPr lang="pt-BR" smtClean="0"/>
              <a:t>‹nº›</a:t>
            </a:fld>
            <a:endParaRPr lang="pt-BR" dirty="0"/>
          </a:p>
        </p:txBody>
      </p:sp>
      <p:sp>
        <p:nvSpPr>
          <p:cNvPr id="22" name="Espaço Reservado para Título 21"/>
          <p:cNvSpPr>
            <a:spLocks noGrp="1"/>
          </p:cNvSpPr>
          <p:nvPr>
            <p:ph type="title"/>
          </p:nvPr>
        </p:nvSpPr>
        <p:spPr>
          <a:xfrm>
            <a:off x="301752" y="228600"/>
            <a:ext cx="8534400" cy="758952"/>
          </a:xfrm>
          <a:prstGeom prst="rect">
            <a:avLst/>
          </a:prstGeom>
        </p:spPr>
        <p:txBody>
          <a:bodyPr vert="horz" anchor="b">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LEIS/L8069.htm#art12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planalto.gov.br/ccivil_03/LEIS/L8069.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planalto.gov.br/ccivil_03/LEIS/L8069.ht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planalto.gov.br/ccivil_03/LEIS/L8069.htm"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sz="2000" dirty="0" smtClean="0"/>
              <a:t>Aula 18 – Execução de medida socioeducativa</a:t>
            </a:r>
          </a:p>
          <a:p>
            <a:r>
              <a:rPr lang="pt-BR" sz="1400" dirty="0" smtClean="0"/>
              <a:t>Fernanda penteado </a:t>
            </a:r>
            <a:r>
              <a:rPr lang="pt-BR" sz="1400" dirty="0" err="1" smtClean="0"/>
              <a:t>balera</a:t>
            </a:r>
            <a:endParaRPr lang="pt-BR" sz="1400" dirty="0" smtClean="0"/>
          </a:p>
          <a:p>
            <a:r>
              <a:rPr lang="pt-BR" sz="1400" dirty="0" smtClean="0"/>
              <a:t>Dezembro/2016</a:t>
            </a:r>
            <a:endParaRPr lang="pt-BR" sz="1400" dirty="0"/>
          </a:p>
        </p:txBody>
      </p:sp>
      <p:sp>
        <p:nvSpPr>
          <p:cNvPr id="2" name="Título 1"/>
          <p:cNvSpPr>
            <a:spLocks noGrp="1"/>
          </p:cNvSpPr>
          <p:nvPr>
            <p:ph type="ctrTitle"/>
          </p:nvPr>
        </p:nvSpPr>
        <p:spPr/>
        <p:txBody>
          <a:bodyPr>
            <a:normAutofit fontScale="90000"/>
          </a:bodyPr>
          <a:lstStyle/>
          <a:p>
            <a:r>
              <a:rPr lang="pt-BR" dirty="0" smtClean="0"/>
              <a:t>Curso Popular de Formação de Defensores e Defensoras Públicas</a:t>
            </a:r>
            <a:endParaRPr lang="pt-BR" dirty="0"/>
          </a:p>
        </p:txBody>
      </p:sp>
    </p:spTree>
    <p:extLst>
      <p:ext uri="{BB962C8B-B14F-4D97-AF65-F5344CB8AC3E}">
        <p14:creationId xmlns:p14="http://schemas.microsoft.com/office/powerpoint/2010/main" val="2431789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As medidas socioeducativas são, portanto, </a:t>
            </a:r>
            <a:r>
              <a:rPr lang="pt-BR" b="1" u="sng" dirty="0" smtClean="0"/>
              <a:t>RESPONSABILIZADORAS</a:t>
            </a:r>
            <a:r>
              <a:rPr lang="pt-BR" dirty="0" smtClean="0"/>
              <a:t>. Têm caráter </a:t>
            </a:r>
            <a:r>
              <a:rPr lang="pt-BR" b="1" dirty="0" smtClean="0"/>
              <a:t>SANCIONADOR</a:t>
            </a:r>
            <a:r>
              <a:rPr lang="pt-BR" dirty="0" smtClean="0"/>
              <a:t>  e conteúdo S</a:t>
            </a:r>
            <a:r>
              <a:rPr lang="pt-BR" b="1" u="sng" dirty="0" smtClean="0"/>
              <a:t>OCIOEDUCATIVO</a:t>
            </a:r>
            <a:r>
              <a:rPr lang="pt-BR" dirty="0" smtClean="0"/>
              <a:t>.</a:t>
            </a:r>
          </a:p>
          <a:p>
            <a:pPr algn="just"/>
            <a:r>
              <a:rPr lang="pt-BR" dirty="0" smtClean="0"/>
              <a:t>Podem ser aplicadas somente aos adolescentes sentenciados pela prática de ato infracional.</a:t>
            </a:r>
          </a:p>
          <a:p>
            <a:pPr algn="just"/>
            <a:r>
              <a:rPr lang="pt-BR" dirty="0" smtClean="0"/>
              <a:t>Em razão do conteúdo socioeducativo, as medidas devem sempre envolver o contexto social do adolescente, de forma que a família, a sociedade e o Estado estejam voltados para o fim almejado de INCLUSÃO SOCIAL do adolescente infrator. </a:t>
            </a:r>
          </a:p>
        </p:txBody>
      </p:sp>
    </p:spTree>
    <p:extLst>
      <p:ext uri="{BB962C8B-B14F-4D97-AF65-F5344CB8AC3E}">
        <p14:creationId xmlns:p14="http://schemas.microsoft.com/office/powerpoint/2010/main" val="38578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dirty="0" smtClean="0"/>
              <a:t>SINASE</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O ECA não tratou especificamente de execução das medidas socioeducativas, mas logo percebeu-se a necessidade da reunião de regras e critérios que disciplinassem o processo de execução das medidas, tanto no âmbito político (definindo, por exemplo, as competências dos entes estatais) quando no âmbito político.</a:t>
            </a:r>
          </a:p>
          <a:p>
            <a:pPr algn="just"/>
            <a:r>
              <a:rPr lang="pt-BR" dirty="0" smtClean="0"/>
              <a:t>Resolução 119 do CONANDA(2006): Documento que instituiu o Sistema Nacional de Atendimento Socioeducativo (SINASE), como um subsistema do sistema de garantias.</a:t>
            </a:r>
          </a:p>
          <a:p>
            <a:pPr marL="0" indent="0" algn="just">
              <a:buNone/>
            </a:pPr>
            <a:endParaRPr lang="pt-BR" dirty="0"/>
          </a:p>
        </p:txBody>
      </p:sp>
    </p:spTree>
    <p:extLst>
      <p:ext uri="{BB962C8B-B14F-4D97-AF65-F5344CB8AC3E}">
        <p14:creationId xmlns:p14="http://schemas.microsoft.com/office/powerpoint/2010/main" val="3533422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SINASE </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r>
              <a:rPr lang="pt-BR" dirty="0" smtClean="0"/>
              <a:t>A Resolução 119/2016 do CONANDA define o SINASE como uma </a:t>
            </a:r>
            <a:r>
              <a:rPr lang="pt-BR" dirty="0"/>
              <a:t>política pública destinada à inclusão do adolescente em conflito com a lei que se correlaciona e demanda iniciativas dos diferentes campos das políticas públicas e </a:t>
            </a:r>
            <a:r>
              <a:rPr lang="pt-BR" dirty="0" smtClean="0"/>
              <a:t>sociais.</a:t>
            </a:r>
          </a:p>
          <a:p>
            <a:pPr algn="just"/>
            <a:r>
              <a:rPr lang="pt-BR" dirty="0" smtClean="0"/>
              <a:t>É um </a:t>
            </a:r>
            <a:r>
              <a:rPr lang="pt-BR" dirty="0"/>
              <a:t>conjunto ordenado de princípios, regras e critérios, de caráter jurídico, político, pedagógico, financeiro e administrativo, que envolve desde o processo de apuração de ato infracional até a execução de medidas socioeducativas. </a:t>
            </a:r>
            <a:endParaRPr lang="pt-BR" dirty="0" smtClean="0"/>
          </a:p>
          <a:p>
            <a:pPr algn="just"/>
            <a:r>
              <a:rPr lang="pt-BR" dirty="0" smtClean="0"/>
              <a:t>O SINASE </a:t>
            </a:r>
            <a:r>
              <a:rPr lang="pt-BR" dirty="0"/>
              <a:t>inclui os sistemas nacional, estaduais, distrital e municipais, bem como todas as políticas, planos e programas específicos de atenção ao adolescente em conflito com a lei. </a:t>
            </a:r>
          </a:p>
        </p:txBody>
      </p:sp>
    </p:spTree>
    <p:extLst>
      <p:ext uri="{BB962C8B-B14F-4D97-AF65-F5344CB8AC3E}">
        <p14:creationId xmlns:p14="http://schemas.microsoft.com/office/powerpoint/2010/main" val="1876424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SINASE</a:t>
            </a:r>
            <a:endParaRPr lang="pt-BR" dirty="0"/>
          </a:p>
        </p:txBody>
      </p:sp>
      <p:sp>
        <p:nvSpPr>
          <p:cNvPr id="3" name="Espaço Reservado para Conteúdo 2"/>
          <p:cNvSpPr>
            <a:spLocks noGrp="1"/>
          </p:cNvSpPr>
          <p:nvPr>
            <p:ph sz="quarter" idx="1"/>
          </p:nvPr>
        </p:nvSpPr>
        <p:spPr/>
        <p:txBody>
          <a:bodyPr>
            <a:normAutofit fontScale="92500" lnSpcReduction="10000"/>
          </a:bodyPr>
          <a:lstStyle/>
          <a:p>
            <a:pPr algn="just"/>
            <a:r>
              <a:rPr lang="pt-BR" dirty="0" smtClean="0"/>
              <a:t>Em 2012 foi promulgada a Lei </a:t>
            </a:r>
            <a:r>
              <a:rPr lang="pt-BR" b="1" dirty="0" smtClean="0"/>
              <a:t>12.594 </a:t>
            </a:r>
            <a:r>
              <a:rPr lang="pt-BR" dirty="0" smtClean="0"/>
              <a:t>que institui </a:t>
            </a:r>
            <a:r>
              <a:rPr lang="pt-BR" dirty="0"/>
              <a:t>o Sistema Nacional de Atendimento Socioeducativo (</a:t>
            </a:r>
            <a:r>
              <a:rPr lang="pt-BR" dirty="0" err="1"/>
              <a:t>Sinase</a:t>
            </a:r>
            <a:r>
              <a:rPr lang="pt-BR" dirty="0"/>
              <a:t>) e </a:t>
            </a:r>
            <a:r>
              <a:rPr lang="pt-BR" dirty="0" smtClean="0"/>
              <a:t>regulamentou </a:t>
            </a:r>
            <a:r>
              <a:rPr lang="pt-BR" dirty="0"/>
              <a:t>a execução das medidas destinadas a adolescente que pratique ato infracional. </a:t>
            </a:r>
            <a:endParaRPr lang="pt-BR" dirty="0" smtClean="0"/>
          </a:p>
          <a:p>
            <a:pPr algn="just"/>
            <a:r>
              <a:rPr lang="pt-BR" b="1" dirty="0" smtClean="0"/>
              <a:t>Em relação ao SINASE: </a:t>
            </a:r>
            <a:r>
              <a:rPr lang="pt-BR" dirty="0" err="1" smtClean="0"/>
              <a:t>arts</a:t>
            </a:r>
            <a:r>
              <a:rPr lang="pt-BR" dirty="0" smtClean="0"/>
              <a:t>. 3 ao 34. Trata das competências, dos programas de atendimentos, da responsabilização dos gestores e do financiamento.</a:t>
            </a:r>
          </a:p>
          <a:p>
            <a:pPr lvl="1" algn="just"/>
            <a:r>
              <a:rPr lang="pt-BR" sz="1900" b="1" dirty="0" smtClean="0"/>
              <a:t>Regra importante: </a:t>
            </a:r>
            <a:r>
              <a:rPr lang="pt-BR" sz="1900" b="1" u="sng" dirty="0" smtClean="0"/>
              <a:t>Municipalização: </a:t>
            </a:r>
            <a:r>
              <a:rPr lang="pt-BR" sz="1900" dirty="0" smtClean="0"/>
              <a:t>as </a:t>
            </a:r>
            <a:r>
              <a:rPr lang="pt-BR" sz="1900" dirty="0"/>
              <a:t>medidas </a:t>
            </a:r>
            <a:r>
              <a:rPr lang="pt-BR" sz="1900" dirty="0" smtClean="0"/>
              <a:t>socioeducativas devem </a:t>
            </a:r>
            <a:r>
              <a:rPr lang="pt-BR" sz="1900" dirty="0"/>
              <a:t>ser executados no limite geográfico do município, de modo a fortalecer o contato e o </a:t>
            </a:r>
            <a:r>
              <a:rPr lang="pt-BR" sz="1900" dirty="0" smtClean="0"/>
              <a:t>protagonismo da </a:t>
            </a:r>
            <a:r>
              <a:rPr lang="pt-BR" sz="1900" dirty="0"/>
              <a:t>comunidade e da família dos adolescentes </a:t>
            </a:r>
            <a:r>
              <a:rPr lang="pt-BR" sz="1900" dirty="0" smtClean="0"/>
              <a:t>atendidos. Esta regra é aplicável à todas as medidas, mas é ainda mais premente no caso da liberdade assistida e da prestação de serviços à comunidade. </a:t>
            </a:r>
          </a:p>
          <a:p>
            <a:pPr algn="just"/>
            <a:r>
              <a:rPr lang="pt-BR" sz="2400" dirty="0" smtClean="0"/>
              <a:t>Execução das medidas socioeducativas: </a:t>
            </a:r>
            <a:r>
              <a:rPr lang="pt-BR" sz="2400" dirty="0" err="1" smtClean="0"/>
              <a:t>Arts</a:t>
            </a:r>
            <a:r>
              <a:rPr lang="pt-BR" sz="2400" dirty="0" smtClean="0"/>
              <a:t>. 35 a 80. </a:t>
            </a:r>
          </a:p>
        </p:txBody>
      </p:sp>
    </p:spTree>
    <p:extLst>
      <p:ext uri="{BB962C8B-B14F-4D97-AF65-F5344CB8AC3E}">
        <p14:creationId xmlns:p14="http://schemas.microsoft.com/office/powerpoint/2010/main" val="3617186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das medidas socioeducativas </a:t>
            </a:r>
            <a:endParaRPr lang="pt-BR" dirty="0"/>
          </a:p>
        </p:txBody>
      </p:sp>
      <p:sp>
        <p:nvSpPr>
          <p:cNvPr id="3" name="Espaço Reservado para Conteúdo 2"/>
          <p:cNvSpPr>
            <a:spLocks noGrp="1"/>
          </p:cNvSpPr>
          <p:nvPr>
            <p:ph sz="quarter" idx="1"/>
          </p:nvPr>
        </p:nvSpPr>
        <p:spPr/>
        <p:txBody>
          <a:bodyPr>
            <a:normAutofit fontScale="62500" lnSpcReduction="20000"/>
          </a:bodyPr>
          <a:lstStyle/>
          <a:p>
            <a:r>
              <a:rPr lang="pt-BR" dirty="0" smtClean="0"/>
              <a:t>O art. 35 da Lei 12.594 traz o rol de princípios da execução:</a:t>
            </a:r>
          </a:p>
          <a:p>
            <a:pPr marL="845820" lvl="1" indent="-571500">
              <a:buFont typeface="+mj-lt"/>
              <a:buAutoNum type="romanUcPeriod"/>
            </a:pPr>
            <a:r>
              <a:rPr lang="pt-BR" sz="2600" dirty="0" smtClean="0">
                <a:solidFill>
                  <a:schemeClr val="tx2">
                    <a:lumMod val="50000"/>
                  </a:schemeClr>
                </a:solidFill>
              </a:rPr>
              <a:t>legalidade</a:t>
            </a:r>
            <a:r>
              <a:rPr lang="pt-BR" sz="2600" dirty="0">
                <a:solidFill>
                  <a:schemeClr val="tx2">
                    <a:lumMod val="50000"/>
                  </a:schemeClr>
                </a:solidFill>
              </a:rPr>
              <a:t>, não podendo o adolescente receber tratamento mais gravoso do que o conferido ao adulto; </a:t>
            </a:r>
          </a:p>
          <a:p>
            <a:pPr marL="845820" lvl="1" indent="-571500">
              <a:buFont typeface="+mj-lt"/>
              <a:buAutoNum type="romanUcPeriod"/>
            </a:pPr>
            <a:r>
              <a:rPr lang="pt-BR" sz="2600" dirty="0" smtClean="0">
                <a:solidFill>
                  <a:schemeClr val="tx2">
                    <a:lumMod val="50000"/>
                  </a:schemeClr>
                </a:solidFill>
              </a:rPr>
              <a:t>excepcionalidade </a:t>
            </a:r>
            <a:r>
              <a:rPr lang="pt-BR" sz="2600" dirty="0">
                <a:solidFill>
                  <a:schemeClr val="tx2">
                    <a:lumMod val="50000"/>
                  </a:schemeClr>
                </a:solidFill>
              </a:rPr>
              <a:t>da intervenção judicial e da imposição de medidas, favorecendo-se meios de </a:t>
            </a:r>
            <a:r>
              <a:rPr lang="pt-BR" sz="2600" dirty="0" err="1">
                <a:solidFill>
                  <a:schemeClr val="tx2">
                    <a:lumMod val="50000"/>
                  </a:schemeClr>
                </a:solidFill>
              </a:rPr>
              <a:t>autocomposição</a:t>
            </a:r>
            <a:r>
              <a:rPr lang="pt-BR" sz="2600" dirty="0">
                <a:solidFill>
                  <a:schemeClr val="tx2">
                    <a:lumMod val="50000"/>
                  </a:schemeClr>
                </a:solidFill>
              </a:rPr>
              <a:t> de conflitos;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prioridade </a:t>
            </a:r>
            <a:r>
              <a:rPr lang="pt-BR" sz="2600" dirty="0">
                <a:solidFill>
                  <a:schemeClr val="tx2">
                    <a:lumMod val="50000"/>
                  </a:schemeClr>
                </a:solidFill>
              </a:rPr>
              <a:t>a práticas ou medidas que sejam restaurativas e, sempre que possível, atendam às necessidades das vítimas;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proporcionalidade </a:t>
            </a:r>
            <a:r>
              <a:rPr lang="pt-BR" sz="2600" dirty="0">
                <a:solidFill>
                  <a:schemeClr val="tx2">
                    <a:lumMod val="50000"/>
                  </a:schemeClr>
                </a:solidFill>
              </a:rPr>
              <a:t>em relação à ofensa cometida;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brevidade </a:t>
            </a:r>
            <a:r>
              <a:rPr lang="pt-BR" sz="2600" dirty="0">
                <a:solidFill>
                  <a:schemeClr val="tx2">
                    <a:lumMod val="50000"/>
                  </a:schemeClr>
                </a:solidFill>
              </a:rPr>
              <a:t>da medida em resposta ao ato cometido, em especial o respeito ao que dispõe o </a:t>
            </a:r>
            <a:r>
              <a:rPr lang="pt-BR" sz="2600" dirty="0">
                <a:solidFill>
                  <a:schemeClr val="tx2">
                    <a:lumMod val="50000"/>
                  </a:schemeClr>
                </a:solidFill>
                <a:hlinkClick r:id="rId2"/>
              </a:rPr>
              <a:t>art. 122 da Lei n</a:t>
            </a:r>
            <a:r>
              <a:rPr lang="pt-BR" sz="2600" u="sng" baseline="30000" dirty="0">
                <a:solidFill>
                  <a:schemeClr val="tx2">
                    <a:lumMod val="50000"/>
                  </a:schemeClr>
                </a:solidFill>
                <a:hlinkClick r:id="rId2"/>
              </a:rPr>
              <a:t>o</a:t>
            </a:r>
            <a:r>
              <a:rPr lang="pt-BR" sz="2600" dirty="0">
                <a:solidFill>
                  <a:schemeClr val="tx2">
                    <a:lumMod val="50000"/>
                  </a:schemeClr>
                </a:solidFill>
                <a:hlinkClick r:id="rId2"/>
              </a:rPr>
              <a:t> 8.069, de 13 de julho de 1990 (Estatuto da Criança e do Adolescente)</a:t>
            </a:r>
            <a:r>
              <a:rPr lang="pt-BR" sz="2600" dirty="0">
                <a:solidFill>
                  <a:schemeClr val="tx2">
                    <a:lumMod val="50000"/>
                  </a:schemeClr>
                </a:solidFill>
              </a:rPr>
              <a:t>;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individualização</a:t>
            </a:r>
            <a:r>
              <a:rPr lang="pt-BR" sz="2600" dirty="0">
                <a:solidFill>
                  <a:schemeClr val="tx2">
                    <a:lumMod val="50000"/>
                  </a:schemeClr>
                </a:solidFill>
              </a:rPr>
              <a:t>, considerando-se a idade, capacidades e circunstâncias pessoais do adolescente;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mínima </a:t>
            </a:r>
            <a:r>
              <a:rPr lang="pt-BR" sz="2600" dirty="0">
                <a:solidFill>
                  <a:schemeClr val="tx2">
                    <a:lumMod val="50000"/>
                  </a:schemeClr>
                </a:solidFill>
              </a:rPr>
              <a:t>intervenção, restrita ao necessário para a realização dos objetivos da medida;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 </a:t>
            </a:r>
            <a:r>
              <a:rPr lang="pt-BR" sz="2600" dirty="0">
                <a:solidFill>
                  <a:schemeClr val="tx2">
                    <a:lumMod val="50000"/>
                  </a:schemeClr>
                </a:solidFill>
              </a:rPr>
              <a:t>não discriminação do adolescente, notadamente em razão de etnia, gênero, nacionalidade, classe social, orientação religiosa, política ou sexual, ou associação ou pertencimento a qualquer minoria ou </a:t>
            </a:r>
            <a:r>
              <a:rPr lang="pt-BR" sz="2600" b="1" dirty="0">
                <a:solidFill>
                  <a:schemeClr val="tx2">
                    <a:lumMod val="50000"/>
                  </a:schemeClr>
                </a:solidFill>
              </a:rPr>
              <a:t>status</a:t>
            </a:r>
            <a:r>
              <a:rPr lang="pt-BR" sz="2600" dirty="0">
                <a:solidFill>
                  <a:schemeClr val="tx2">
                    <a:lumMod val="50000"/>
                  </a:schemeClr>
                </a:solidFill>
              </a:rPr>
              <a:t>; e </a:t>
            </a:r>
            <a:endParaRPr lang="pt-BR" sz="2600" dirty="0" smtClean="0">
              <a:solidFill>
                <a:schemeClr val="tx2">
                  <a:lumMod val="50000"/>
                </a:schemeClr>
              </a:solidFill>
            </a:endParaRPr>
          </a:p>
          <a:p>
            <a:pPr marL="845820" lvl="1" indent="-571500">
              <a:buFont typeface="+mj-lt"/>
              <a:buAutoNum type="romanUcPeriod"/>
            </a:pPr>
            <a:r>
              <a:rPr lang="pt-BR" sz="2600" dirty="0" smtClean="0">
                <a:solidFill>
                  <a:schemeClr val="tx2">
                    <a:lumMod val="50000"/>
                  </a:schemeClr>
                </a:solidFill>
              </a:rPr>
              <a:t> </a:t>
            </a:r>
            <a:r>
              <a:rPr lang="pt-BR" sz="2600" dirty="0">
                <a:solidFill>
                  <a:schemeClr val="tx2">
                    <a:lumMod val="50000"/>
                  </a:schemeClr>
                </a:solidFill>
              </a:rPr>
              <a:t>fortalecimento dos vínculos familiares e comunitários no processo socioeducativo. </a:t>
            </a:r>
          </a:p>
          <a:p>
            <a:pPr marL="0" indent="0">
              <a:buNone/>
            </a:pPr>
            <a:endParaRPr lang="pt-BR" dirty="0"/>
          </a:p>
        </p:txBody>
      </p:sp>
    </p:spTree>
    <p:extLst>
      <p:ext uri="{BB962C8B-B14F-4D97-AF65-F5344CB8AC3E}">
        <p14:creationId xmlns:p14="http://schemas.microsoft.com/office/powerpoint/2010/main" val="1475737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r>
              <a:rPr lang="pt-BR" b="1" dirty="0" smtClean="0"/>
              <a:t>Princípio da legalidade</a:t>
            </a:r>
            <a:r>
              <a:rPr lang="pt-BR" dirty="0" smtClean="0"/>
              <a:t>: fundamental em todo Estado Democrático de Direito, determina a limitação da intervenção estatal. No caso dos adolescentes em conflito com a lei, a novidade foi a disposição expressa de que o adolescente não pode receber tratamento mais gravoso do que um adulto. </a:t>
            </a:r>
          </a:p>
          <a:p>
            <a:pPr algn="just"/>
            <a:r>
              <a:rPr lang="pt-BR" dirty="0" smtClean="0"/>
              <a:t>Esta regra já estava contida nas Diretrizes de RIAD (art. 54)</a:t>
            </a:r>
          </a:p>
          <a:p>
            <a:pPr algn="just"/>
            <a:r>
              <a:rPr lang="pt-BR" dirty="0"/>
              <a:t>Consequências práticas: </a:t>
            </a:r>
            <a:endParaRPr lang="pt-BR" dirty="0" smtClean="0"/>
          </a:p>
          <a:p>
            <a:pPr lvl="1" algn="just"/>
            <a:r>
              <a:rPr lang="pt-BR" dirty="0" smtClean="0"/>
              <a:t>a</a:t>
            </a:r>
            <a:r>
              <a:rPr lang="pt-BR" dirty="0"/>
              <a:t>) um adolescente não poderá ser submetido ao cumprimento de medida socioeducativa em meio fechado se o adulto tiver direito a cumprimento de pena pelo mesmo fato típico em meio aberto; </a:t>
            </a:r>
          </a:p>
          <a:p>
            <a:pPr lvl="1" algn="just"/>
            <a:r>
              <a:rPr lang="pt-BR" dirty="0" smtClean="0"/>
              <a:t>b</a:t>
            </a:r>
            <a:r>
              <a:rPr lang="pt-BR" dirty="0"/>
              <a:t>) um adolescente não poderá permanecer em cumprimento de medida socioeducativa por mais tempo que o prazo de cumprimento de pena pelo adulto, desde que o tipo penal seja idêntico. </a:t>
            </a:r>
          </a:p>
        </p:txBody>
      </p:sp>
    </p:spTree>
    <p:extLst>
      <p:ext uri="{BB962C8B-B14F-4D97-AF65-F5344CB8AC3E}">
        <p14:creationId xmlns:p14="http://schemas.microsoft.com/office/powerpoint/2010/main" val="450425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a:bodyPr>
          <a:lstStyle/>
          <a:p>
            <a:pPr algn="just"/>
            <a:r>
              <a:rPr lang="pt-BR" b="1" dirty="0" smtClean="0"/>
              <a:t>Excepcionalidade da intervenção judicial e da imposição de medidas</a:t>
            </a:r>
            <a:r>
              <a:rPr lang="pt-BR" dirty="0" smtClean="0"/>
              <a:t>: Em termos de execução de medidas, isso significa que o Judiciário deve evitar sempre que possível a </a:t>
            </a:r>
            <a:r>
              <a:rPr lang="pt-BR" dirty="0"/>
              <a:t>imposição de novas medidas socioeducativas a adolescente que já esteja cumprindo </a:t>
            </a:r>
            <a:r>
              <a:rPr lang="pt-BR" dirty="0" smtClean="0"/>
              <a:t>outra/s. </a:t>
            </a:r>
          </a:p>
          <a:p>
            <a:pPr algn="just"/>
            <a:r>
              <a:rPr lang="pt-BR" dirty="0" smtClean="0"/>
              <a:t>Caso durante a execução de uma medida seja praticado algum novo ato infracional, deve-se priorizar os meios de </a:t>
            </a:r>
            <a:r>
              <a:rPr lang="pt-BR" dirty="0" err="1" smtClean="0"/>
              <a:t>autocomposição</a:t>
            </a:r>
            <a:r>
              <a:rPr lang="pt-BR" dirty="0" smtClean="0"/>
              <a:t> de conflito.</a:t>
            </a:r>
            <a:endParaRPr lang="pt-BR" dirty="0"/>
          </a:p>
        </p:txBody>
      </p:sp>
    </p:spTree>
    <p:extLst>
      <p:ext uri="{BB962C8B-B14F-4D97-AF65-F5344CB8AC3E}">
        <p14:creationId xmlns:p14="http://schemas.microsoft.com/office/powerpoint/2010/main" val="3591209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lstStyle/>
          <a:p>
            <a:pPr algn="just"/>
            <a:r>
              <a:rPr lang="pt-BR" b="1" dirty="0" smtClean="0"/>
              <a:t>Prioridade Restaurativa</a:t>
            </a:r>
            <a:r>
              <a:rPr lang="pt-BR" dirty="0" smtClean="0"/>
              <a:t>: Em linhas gerais, pode-se dizer que a </a:t>
            </a:r>
            <a:r>
              <a:rPr lang="pt-BR" dirty="0"/>
              <a:t>proposta restaurativa tem por objetivo a reunião pacífica de vítima e agressor, geralmente com a presença de um facilitador, além de eventualmente outros indivíduos da comunidade que foram atingidos pelo conflito estabelecido, possibilitando a todos participarem de forma ativa na resolução das questões relacionadas ao fato. </a:t>
            </a:r>
            <a:endParaRPr lang="pt-BR" dirty="0" smtClean="0"/>
          </a:p>
          <a:p>
            <a:pPr lvl="1" algn="just"/>
            <a:r>
              <a:rPr lang="pt-BR" dirty="0" smtClean="0"/>
              <a:t>Durante a execução, este princípio pode ser utilizado por ex. para evitar a responsabilização do adolescente por eventual falta disciplinar praticada quando em medida de internação. </a:t>
            </a:r>
            <a:endParaRPr lang="pt-BR" dirty="0"/>
          </a:p>
        </p:txBody>
      </p:sp>
    </p:spTree>
    <p:extLst>
      <p:ext uri="{BB962C8B-B14F-4D97-AF65-F5344CB8AC3E}">
        <p14:creationId xmlns:p14="http://schemas.microsoft.com/office/powerpoint/2010/main" val="4142660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a:bodyPr>
          <a:lstStyle/>
          <a:p>
            <a:pPr algn="just"/>
            <a:r>
              <a:rPr lang="pt-BR" b="1" dirty="0" smtClean="0"/>
              <a:t>Proporcionalidade: </a:t>
            </a:r>
            <a:r>
              <a:rPr lang="pt-BR" dirty="0" smtClean="0"/>
              <a:t>Este princípio já estava consagrado no art.112,§1º, do </a:t>
            </a:r>
            <a:r>
              <a:rPr lang="pt-BR" dirty="0"/>
              <a:t>ECA (medida aplicada ao adolescente levará em conta a sua capacidade de cumpri-la, as circunstâncias e a gravidade da </a:t>
            </a:r>
            <a:r>
              <a:rPr lang="pt-BR" dirty="0" smtClean="0"/>
              <a:t>infração) e também nas Regras de Beijing.</a:t>
            </a:r>
          </a:p>
          <a:p>
            <a:pPr lvl="1" algn="just"/>
            <a:r>
              <a:rPr lang="pt-BR" b="1" dirty="0" smtClean="0"/>
              <a:t>Consequência prática: </a:t>
            </a:r>
            <a:r>
              <a:rPr lang="pt-BR" dirty="0" smtClean="0"/>
              <a:t>É possível que na fase de execução seja reavaliada a medida socioeducativa imposta caso ela venha a ser considerada desproporcional. </a:t>
            </a:r>
            <a:endParaRPr lang="pt-BR" b="1" dirty="0" smtClean="0"/>
          </a:p>
        </p:txBody>
      </p:sp>
    </p:spTree>
    <p:extLst>
      <p:ext uri="{BB962C8B-B14F-4D97-AF65-F5344CB8AC3E}">
        <p14:creationId xmlns:p14="http://schemas.microsoft.com/office/powerpoint/2010/main" val="2769994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fontScale="92500" lnSpcReduction="10000"/>
          </a:bodyPr>
          <a:lstStyle/>
          <a:p>
            <a:pPr algn="just"/>
            <a:r>
              <a:rPr lang="pt-BR" b="1" dirty="0" smtClean="0"/>
              <a:t>Brevidade: </a:t>
            </a:r>
            <a:r>
              <a:rPr lang="pt-BR" dirty="0" smtClean="0"/>
              <a:t>Significa que a medida deve ser cumprida o mais rápido possível e no menor tempo possível. Decorre do reconhecimento constitucional </a:t>
            </a:r>
            <a:r>
              <a:rPr lang="pt-BR" dirty="0"/>
              <a:t>de que os adolescentes são pessoas em situação peculiar de desenvolvimento (art. 227, § 3º, inciso V, da CF) e que, portanto, para eles as noções de tempo são diferentes e as intervenções devem ser imediatas para que possam cumprir os objetivos a que se propõe. </a:t>
            </a:r>
          </a:p>
          <a:p>
            <a:pPr lvl="1" algn="just"/>
            <a:r>
              <a:rPr lang="pt-BR" dirty="0" smtClean="0"/>
              <a:t>Consequência prática: Se um adolescente recebeu uma medida socioeducativa que, por alguma razão, não se iniciou à época do fato, com o passar dos anos é possível pedir a extinção com base neste princípio. </a:t>
            </a:r>
            <a:endParaRPr lang="pt-BR" dirty="0"/>
          </a:p>
          <a:p>
            <a:pPr marL="0" indent="0" algn="just">
              <a:buNone/>
            </a:pPr>
            <a:r>
              <a:rPr lang="pt-BR" b="1" dirty="0" smtClean="0"/>
              <a:t> </a:t>
            </a:r>
            <a:endParaRPr lang="pt-BR" b="1" dirty="0"/>
          </a:p>
        </p:txBody>
      </p:sp>
    </p:spTree>
    <p:extLst>
      <p:ext uri="{BB962C8B-B14F-4D97-AF65-F5344CB8AC3E}">
        <p14:creationId xmlns:p14="http://schemas.microsoft.com/office/powerpoint/2010/main" val="61208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fontScale="92500" lnSpcReduction="10000"/>
          </a:bodyPr>
          <a:lstStyle/>
          <a:p>
            <a:r>
              <a:rPr lang="pt-BR" dirty="0" smtClean="0"/>
              <a:t>As medidas socioeducativas estão previstas no art. 112 do ECA e podem ser: </a:t>
            </a:r>
          </a:p>
          <a:p>
            <a:pPr marL="845820" lvl="1" indent="-571500">
              <a:buFont typeface="+mj-lt"/>
              <a:buAutoNum type="romanUcPeriod"/>
            </a:pPr>
            <a:r>
              <a:rPr lang="pt-BR" dirty="0" smtClean="0"/>
              <a:t>advertência;</a:t>
            </a:r>
          </a:p>
          <a:p>
            <a:pPr marL="845820" lvl="1" indent="-571500">
              <a:buFont typeface="+mj-lt"/>
              <a:buAutoNum type="romanUcPeriod"/>
            </a:pPr>
            <a:r>
              <a:rPr lang="pt-BR" dirty="0" smtClean="0"/>
              <a:t> </a:t>
            </a:r>
            <a:r>
              <a:rPr lang="pt-BR" dirty="0"/>
              <a:t>obrigação de reparar o </a:t>
            </a:r>
            <a:r>
              <a:rPr lang="pt-BR" dirty="0" smtClean="0"/>
              <a:t>dano;</a:t>
            </a:r>
          </a:p>
          <a:p>
            <a:pPr marL="845820" lvl="1" indent="-571500">
              <a:buFont typeface="+mj-lt"/>
              <a:buAutoNum type="romanUcPeriod"/>
            </a:pPr>
            <a:r>
              <a:rPr lang="pt-BR" dirty="0" smtClean="0"/>
              <a:t>prestação </a:t>
            </a:r>
            <a:r>
              <a:rPr lang="pt-BR" dirty="0"/>
              <a:t>de serviços à comunidade</a:t>
            </a:r>
            <a:r>
              <a:rPr lang="pt-BR" dirty="0" smtClean="0"/>
              <a:t>;</a:t>
            </a:r>
          </a:p>
          <a:p>
            <a:pPr marL="845820" lvl="1" indent="-571500">
              <a:buFont typeface="+mj-lt"/>
              <a:buAutoNum type="romanUcPeriod"/>
            </a:pPr>
            <a:r>
              <a:rPr lang="pt-BR" dirty="0" smtClean="0"/>
              <a:t> </a:t>
            </a:r>
            <a:r>
              <a:rPr lang="pt-BR" dirty="0"/>
              <a:t>liberdade </a:t>
            </a:r>
            <a:r>
              <a:rPr lang="pt-BR" dirty="0" smtClean="0"/>
              <a:t>assistida;</a:t>
            </a:r>
          </a:p>
          <a:p>
            <a:pPr marL="845820" lvl="1" indent="-571500">
              <a:buFont typeface="+mj-lt"/>
              <a:buAutoNum type="romanUcPeriod"/>
            </a:pPr>
            <a:r>
              <a:rPr lang="pt-BR" dirty="0" smtClean="0"/>
              <a:t>inserção </a:t>
            </a:r>
            <a:r>
              <a:rPr lang="pt-BR" dirty="0"/>
              <a:t>em regime de </a:t>
            </a:r>
            <a:r>
              <a:rPr lang="pt-BR" dirty="0" smtClean="0"/>
              <a:t>semiliberdade;</a:t>
            </a:r>
          </a:p>
          <a:p>
            <a:pPr marL="845820" lvl="1" indent="-571500">
              <a:buFont typeface="+mj-lt"/>
              <a:buAutoNum type="romanUcPeriod"/>
            </a:pPr>
            <a:r>
              <a:rPr lang="pt-BR" dirty="0" smtClean="0"/>
              <a:t> </a:t>
            </a:r>
            <a:r>
              <a:rPr lang="pt-BR" dirty="0"/>
              <a:t>internação em estabelecimento educacional</a:t>
            </a:r>
            <a:r>
              <a:rPr lang="pt-BR" dirty="0" smtClean="0"/>
              <a:t>;</a:t>
            </a:r>
          </a:p>
          <a:p>
            <a:pPr algn="just"/>
            <a:r>
              <a:rPr lang="pt-BR" dirty="0" smtClean="0"/>
              <a:t>Além destas, podem ser impostas quaisquer das medidas protetivas previstas no art. </a:t>
            </a:r>
            <a:r>
              <a:rPr lang="pt-BR" dirty="0"/>
              <a:t>101, I a </a:t>
            </a:r>
            <a:r>
              <a:rPr lang="pt-BR" dirty="0" smtClean="0"/>
              <a:t>VI, do ECA isoladas ou cumulativamente com alguma das medidas socioeducativas</a:t>
            </a:r>
            <a:r>
              <a:rPr lang="pt-BR" dirty="0"/>
              <a:t>.</a:t>
            </a:r>
          </a:p>
          <a:p>
            <a:endParaRPr lang="pt-BR" dirty="0"/>
          </a:p>
        </p:txBody>
      </p:sp>
    </p:spTree>
    <p:extLst>
      <p:ext uri="{BB962C8B-B14F-4D97-AF65-F5344CB8AC3E}">
        <p14:creationId xmlns:p14="http://schemas.microsoft.com/office/powerpoint/2010/main" val="2509211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b="1" dirty="0" smtClean="0"/>
              <a:t>Individualização: </a:t>
            </a:r>
            <a:r>
              <a:rPr lang="pt-BR" dirty="0" smtClean="0"/>
              <a:t>impõe a análise da idade, capacidade e circunstâncias pessoais do adolescente. É fundamental para evitar a massificação da execução. Deve ser observado quando da elaboração do Plano Individual de Atendimento.</a:t>
            </a:r>
          </a:p>
          <a:p>
            <a:pPr algn="just"/>
            <a:r>
              <a:rPr lang="pt-BR" b="1" dirty="0" smtClean="0"/>
              <a:t>Mínima intervenção: </a:t>
            </a:r>
            <a:r>
              <a:rPr lang="pt-BR" dirty="0" smtClean="0"/>
              <a:t>Também já estava previsto nas Regras de Beijing. Interfere diretamente na imposição da medida adequada, que deve considerar as condições objetivas do fato e as condições subjetivas do adolescente, mas também deve produzir efeitos quanto à duração e forma de cumprimento. </a:t>
            </a:r>
          </a:p>
        </p:txBody>
      </p:sp>
    </p:spTree>
    <p:extLst>
      <p:ext uri="{BB962C8B-B14F-4D97-AF65-F5344CB8AC3E}">
        <p14:creationId xmlns:p14="http://schemas.microsoft.com/office/powerpoint/2010/main" val="1905662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sz="quarter" idx="1"/>
          </p:nvPr>
        </p:nvSpPr>
        <p:spPr/>
        <p:txBody>
          <a:bodyPr>
            <a:normAutofit lnSpcReduction="10000"/>
          </a:bodyPr>
          <a:lstStyle/>
          <a:p>
            <a:r>
              <a:rPr lang="pt-BR" dirty="0" smtClean="0"/>
              <a:t>Não discriminação</a:t>
            </a:r>
          </a:p>
          <a:p>
            <a:r>
              <a:rPr lang="pt-BR" dirty="0" smtClean="0"/>
              <a:t>Prevalência dos vínculos familiares e comunitários: já previsto no ECA (art. 100, parágrafo único, X).</a:t>
            </a:r>
          </a:p>
          <a:p>
            <a:pPr lvl="1" algn="just"/>
            <a:r>
              <a:rPr lang="pt-BR" dirty="0" smtClean="0"/>
              <a:t>Consequências práticas: </a:t>
            </a:r>
          </a:p>
          <a:p>
            <a:pPr lvl="2" algn="just"/>
            <a:r>
              <a:rPr lang="pt-BR" b="1" u="sng" dirty="0" smtClean="0"/>
              <a:t>art. 49, II, da Lei 12.594/12</a:t>
            </a:r>
            <a:r>
              <a:rPr lang="pt-BR" dirty="0" smtClean="0"/>
              <a:t>: estabelece que é direito do adolescente em cumprimento de medida socioeducativa ser </a:t>
            </a:r>
            <a:r>
              <a:rPr lang="pt-BR" dirty="0"/>
              <a:t>incluído em programa de meio aberto quando inexistir vaga para o cumprimento de medida de privação da liberdade, exceto nos casos de ato infracional cometido mediante grave ameaça ou violência à pessoa, quando o adolescente deverá ser internado em Unidade mais próxima de seu local de residência; </a:t>
            </a:r>
            <a:endParaRPr lang="pt-BR" dirty="0" smtClean="0"/>
          </a:p>
          <a:p>
            <a:pPr lvl="2" algn="just"/>
            <a:r>
              <a:rPr lang="pt-BR" dirty="0" smtClean="0"/>
              <a:t>Portaria Normativa nº. 285/2016 da Fundação CASA: concessão de verba para familiares de adolescentes internados realizarem visitas semanalmente. </a:t>
            </a:r>
          </a:p>
          <a:p>
            <a:pPr marL="594360" lvl="2" indent="0" algn="just">
              <a:buNone/>
            </a:pPr>
            <a:endParaRPr lang="pt-BR" dirty="0" smtClean="0"/>
          </a:p>
          <a:p>
            <a:pPr lvl="1" algn="just"/>
            <a:endParaRPr lang="pt-BR" dirty="0" smtClean="0"/>
          </a:p>
          <a:p>
            <a:pPr marL="0" indent="0">
              <a:buNone/>
            </a:pPr>
            <a:endParaRPr lang="pt-BR" dirty="0"/>
          </a:p>
        </p:txBody>
      </p:sp>
    </p:spTree>
    <p:extLst>
      <p:ext uri="{BB962C8B-B14F-4D97-AF65-F5344CB8AC3E}">
        <p14:creationId xmlns:p14="http://schemas.microsoft.com/office/powerpoint/2010/main" val="3589113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Procedimentos </a:t>
            </a:r>
            <a:endParaRPr lang="pt-BR" dirty="0"/>
          </a:p>
        </p:txBody>
      </p:sp>
      <p:sp>
        <p:nvSpPr>
          <p:cNvPr id="3" name="Espaço Reservado para Conteúdo 2"/>
          <p:cNvSpPr>
            <a:spLocks noGrp="1"/>
          </p:cNvSpPr>
          <p:nvPr>
            <p:ph sz="quarter" idx="1"/>
          </p:nvPr>
        </p:nvSpPr>
        <p:spPr/>
        <p:txBody>
          <a:bodyPr/>
          <a:lstStyle/>
          <a:p>
            <a:r>
              <a:rPr lang="pt-BR" dirty="0" smtClean="0"/>
              <a:t>Art. 37:  A </a:t>
            </a:r>
            <a:r>
              <a:rPr lang="pt-BR" b="1" dirty="0"/>
              <a:t>defesa</a:t>
            </a:r>
            <a:r>
              <a:rPr lang="pt-BR" dirty="0"/>
              <a:t> e o Ministério Público intervirão, </a:t>
            </a:r>
            <a:r>
              <a:rPr lang="pt-BR" b="1" dirty="0"/>
              <a:t>sob pena de nulidade</a:t>
            </a:r>
            <a:r>
              <a:rPr lang="pt-BR" dirty="0"/>
              <a:t>, no procedimento judicial de execução de medida socioeducativa, asseguradas aos seus membros as prerrogativas previstas na </a:t>
            </a:r>
            <a:r>
              <a:rPr lang="pt-BR" dirty="0">
                <a:hlinkClick r:id="rId2"/>
              </a:rPr>
              <a:t>Lei n</a:t>
            </a:r>
            <a:r>
              <a:rPr lang="pt-BR" baseline="30000" dirty="0">
                <a:hlinkClick r:id="rId2"/>
              </a:rPr>
              <a:t>o</a:t>
            </a:r>
            <a:r>
              <a:rPr lang="pt-BR" dirty="0">
                <a:hlinkClick r:id="rId2"/>
              </a:rPr>
              <a:t> 8.069, de 13 de julho de 1990 (Estatuto da Criança e do Adolescente)</a:t>
            </a:r>
            <a:r>
              <a:rPr lang="pt-BR" dirty="0"/>
              <a:t>, podendo requerer as providências necessárias para adequar a execução aos ditames legais e </a:t>
            </a:r>
            <a:r>
              <a:rPr lang="pt-BR" dirty="0" smtClean="0"/>
              <a:t>regulamentares</a:t>
            </a:r>
          </a:p>
          <a:p>
            <a:r>
              <a:rPr lang="pt-BR" dirty="0" smtClean="0"/>
              <a:t>Se não houver participação/intimação da Defesa, o processo é nulo. Cabe HC.</a:t>
            </a:r>
            <a:endParaRPr lang="pt-BR" dirty="0"/>
          </a:p>
        </p:txBody>
      </p:sp>
    </p:spTree>
    <p:extLst>
      <p:ext uri="{BB962C8B-B14F-4D97-AF65-F5344CB8AC3E}">
        <p14:creationId xmlns:p14="http://schemas.microsoft.com/office/powerpoint/2010/main" val="1603713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Procedimentos </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algn="just"/>
            <a:r>
              <a:rPr lang="pt-BR" dirty="0" smtClean="0"/>
              <a:t>Medidas protetivas, medida de advertência e reparação de danos: serão executadas nos </a:t>
            </a:r>
            <a:r>
              <a:rPr lang="pt-BR" dirty="0"/>
              <a:t>próprios autos do processo de </a:t>
            </a:r>
            <a:r>
              <a:rPr lang="pt-BR" dirty="0" smtClean="0"/>
              <a:t>conhecimento (art. 38).</a:t>
            </a:r>
          </a:p>
          <a:p>
            <a:pPr algn="just"/>
            <a:r>
              <a:rPr lang="pt-BR" dirty="0" smtClean="0"/>
              <a:t>Medida de prestação de serviços à comunidade, liberdade assistida, semiliberdade e internação: será formado um processo de execução. </a:t>
            </a:r>
          </a:p>
          <a:p>
            <a:pPr lvl="1" algn="just"/>
            <a:r>
              <a:rPr lang="pt-BR" dirty="0" smtClean="0"/>
              <a:t>Art. 39: prevê quais peças deverão formar esse processo;</a:t>
            </a:r>
          </a:p>
          <a:p>
            <a:pPr lvl="1" algn="just"/>
            <a:r>
              <a:rPr lang="pt-BR" dirty="0" smtClean="0"/>
              <a:t>Formado o processo, o expediente será encaminhado para o órgão gestor do atendimento socioeducativo, que deverá elaborar o </a:t>
            </a:r>
            <a:r>
              <a:rPr lang="pt-BR" b="1" dirty="0" smtClean="0"/>
              <a:t>Plano Individual de Atendimento </a:t>
            </a:r>
            <a:r>
              <a:rPr lang="pt-BR" dirty="0" smtClean="0"/>
              <a:t>(art. 40).</a:t>
            </a:r>
          </a:p>
          <a:p>
            <a:pPr lvl="2" algn="just"/>
            <a:r>
              <a:rPr lang="pt-BR" dirty="0" smtClean="0"/>
              <a:t>Na internação e na semiliberdade, o prazo para elaboração do PIA é de 45 dias (art. 55, p. único);</a:t>
            </a:r>
          </a:p>
          <a:p>
            <a:pPr lvl="2" algn="just"/>
            <a:r>
              <a:rPr lang="pt-BR" dirty="0" smtClean="0"/>
              <a:t>Na PSC e na LA, o prazo é de 15 dias (art. 56).</a:t>
            </a:r>
          </a:p>
          <a:p>
            <a:pPr algn="just"/>
            <a:r>
              <a:rPr lang="pt-BR" dirty="0" smtClean="0"/>
              <a:t>Medidas aplicadas como forma de remissão: O art. 39, </a:t>
            </a:r>
            <a:r>
              <a:rPr lang="pt-BR" dirty="0" err="1" smtClean="0"/>
              <a:t>p.único</a:t>
            </a:r>
            <a:r>
              <a:rPr lang="pt-BR" dirty="0"/>
              <a:t> </a:t>
            </a:r>
            <a:r>
              <a:rPr lang="pt-BR" dirty="0" smtClean="0"/>
              <a:t>dispõe que o mesmo procedimento (formação de um processo de execução) será adotado em casos de remissão imposta como forma de </a:t>
            </a:r>
            <a:r>
              <a:rPr lang="pt-BR" b="1" u="sng" dirty="0" smtClean="0"/>
              <a:t>suspensão do processo. </a:t>
            </a:r>
            <a:endParaRPr lang="pt-BR" b="1" u="sng" dirty="0"/>
          </a:p>
        </p:txBody>
      </p:sp>
    </p:spTree>
    <p:extLst>
      <p:ext uri="{BB962C8B-B14F-4D97-AF65-F5344CB8AC3E}">
        <p14:creationId xmlns:p14="http://schemas.microsoft.com/office/powerpoint/2010/main" val="1963622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Procedimentos</a:t>
            </a:r>
            <a:endParaRPr lang="pt-BR" dirty="0"/>
          </a:p>
        </p:txBody>
      </p:sp>
      <p:sp>
        <p:nvSpPr>
          <p:cNvPr id="3" name="Espaço Reservado para Conteúdo 2"/>
          <p:cNvSpPr>
            <a:spLocks noGrp="1"/>
          </p:cNvSpPr>
          <p:nvPr>
            <p:ph sz="quarter" idx="1"/>
          </p:nvPr>
        </p:nvSpPr>
        <p:spPr/>
        <p:txBody>
          <a:bodyPr>
            <a:normAutofit lnSpcReduction="10000"/>
          </a:bodyPr>
          <a:lstStyle/>
          <a:p>
            <a:pPr lvl="1" algn="just"/>
            <a:r>
              <a:rPr lang="pt-BR" dirty="0" smtClean="0"/>
              <a:t>Consequência do disposto no art. 39, p. único: Não </a:t>
            </a:r>
            <a:r>
              <a:rPr lang="pt-BR" dirty="0"/>
              <a:t>há mais possibilidade de executar medida imposta em sede de remissão como forma de </a:t>
            </a:r>
            <a:r>
              <a:rPr lang="pt-BR" b="1" u="sng" dirty="0"/>
              <a:t>EXCLUSÃO</a:t>
            </a:r>
            <a:r>
              <a:rPr lang="pt-BR" dirty="0"/>
              <a:t> do processo.  Discute-se se eventual medida fixada assim será executada como uma medida protetiva ou se o processo será imediatamente arquivado. </a:t>
            </a:r>
            <a:r>
              <a:rPr lang="pt-BR" u="sng" dirty="0"/>
              <a:t>É possível sustentar, ainda, que não há mais possibilidade de imposição de medida socioeducativa na remissão como forma de exclusão do </a:t>
            </a:r>
            <a:r>
              <a:rPr lang="pt-BR" u="sng" dirty="0" smtClean="0"/>
              <a:t>processo.</a:t>
            </a:r>
            <a:endParaRPr lang="pt-BR" dirty="0"/>
          </a:p>
          <a:p>
            <a:pPr lvl="1" algn="just"/>
            <a:r>
              <a:rPr lang="pt-BR" dirty="0" smtClean="0"/>
              <a:t>Caso </a:t>
            </a:r>
            <a:r>
              <a:rPr lang="pt-BR" dirty="0"/>
              <a:t>o juiz determine o cumprimento de medida fixada em remissão como forma de exclusão do processo, o Defensor da execução deve requerer a devolução dos documentos ao juízo de conhecimento. Se este pedido for indeferido, deve interpor </a:t>
            </a:r>
            <a:r>
              <a:rPr lang="pt-BR" b="1" dirty="0"/>
              <a:t>agravo de instrumento</a:t>
            </a:r>
            <a:r>
              <a:rPr lang="pt-BR" dirty="0"/>
              <a:t> com pedido de tutela antecipada, diante da ausência de previsão para sua execução. </a:t>
            </a:r>
          </a:p>
        </p:txBody>
      </p:sp>
    </p:spTree>
    <p:extLst>
      <p:ext uri="{BB962C8B-B14F-4D97-AF65-F5344CB8AC3E}">
        <p14:creationId xmlns:p14="http://schemas.microsoft.com/office/powerpoint/2010/main" val="555280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Plano Individual de Atendimento (PIA)</a:t>
            </a:r>
            <a:endParaRPr lang="pt-BR" dirty="0"/>
          </a:p>
        </p:txBody>
      </p:sp>
      <p:sp>
        <p:nvSpPr>
          <p:cNvPr id="3" name="Espaço Reservado para Conteúdo 2"/>
          <p:cNvSpPr>
            <a:spLocks noGrp="1"/>
          </p:cNvSpPr>
          <p:nvPr>
            <p:ph sz="quarter" idx="1"/>
          </p:nvPr>
        </p:nvSpPr>
        <p:spPr/>
        <p:txBody>
          <a:bodyPr>
            <a:normAutofit fontScale="92500" lnSpcReduction="20000"/>
          </a:bodyPr>
          <a:lstStyle/>
          <a:p>
            <a:r>
              <a:rPr lang="pt-BR" dirty="0" smtClean="0"/>
              <a:t>Ler </a:t>
            </a:r>
            <a:r>
              <a:rPr lang="pt-BR" dirty="0" err="1" smtClean="0"/>
              <a:t>arts</a:t>
            </a:r>
            <a:r>
              <a:rPr lang="pt-BR" dirty="0" smtClean="0"/>
              <a:t>. 52 a 59 da Lei 12.502/12: tratam do conteúdo, da forma de elaboração e de quem poderá acessar o PIA</a:t>
            </a:r>
            <a:r>
              <a:rPr lang="pt-BR" dirty="0" smtClean="0"/>
              <a:t>.</a:t>
            </a:r>
          </a:p>
          <a:p>
            <a:r>
              <a:rPr lang="pt-BR" dirty="0" smtClean="0"/>
              <a:t>Uma vez apresentado o PIA, será aberta vista dos autos ao MP e à Defesa para se manifestarem. (art. 41)</a:t>
            </a:r>
          </a:p>
          <a:p>
            <a:pPr lvl="1" algn="just"/>
            <a:r>
              <a:rPr lang="pt-BR" dirty="0" smtClean="0"/>
              <a:t>As partes poderão requerer a realização de </a:t>
            </a:r>
            <a:r>
              <a:rPr lang="pt-BR" dirty="0" smtClean="0"/>
              <a:t>avaliação </a:t>
            </a:r>
            <a:r>
              <a:rPr lang="pt-BR" dirty="0"/>
              <a:t>ou perícia que entenderem necessárias para complementação do plano </a:t>
            </a:r>
            <a:r>
              <a:rPr lang="pt-BR" dirty="0" smtClean="0"/>
              <a:t>individual;</a:t>
            </a:r>
          </a:p>
          <a:p>
            <a:pPr lvl="1" algn="just"/>
            <a:r>
              <a:rPr lang="pt-BR" dirty="0" smtClean="0"/>
              <a:t>Podem, também</a:t>
            </a:r>
            <a:r>
              <a:rPr lang="pt-BR" b="1" u="sng" dirty="0" smtClean="0"/>
              <a:t>, impugnar o PIA fundamentadamente</a:t>
            </a:r>
            <a:r>
              <a:rPr lang="pt-BR" dirty="0" smtClean="0"/>
              <a:t>. A autoridade judiciária poderá aceitar ou não a impugnação.</a:t>
            </a:r>
          </a:p>
          <a:p>
            <a:pPr lvl="1" algn="just"/>
            <a:r>
              <a:rPr lang="pt-BR" dirty="0" smtClean="0"/>
              <a:t>Caso seja admitida, é possível que haja audiência, com participação do MP, Defesa, Direção do programa de atendimento, do adolescente e de seus pais/responsáveis.</a:t>
            </a:r>
          </a:p>
          <a:p>
            <a:pPr lvl="1" algn="just"/>
            <a:r>
              <a:rPr lang="pt-BR" dirty="0" smtClean="0"/>
              <a:t>A </a:t>
            </a:r>
            <a:r>
              <a:rPr lang="pt-BR" dirty="0"/>
              <a:t>impugnação não suspenderá a execução do plano individual, salvo determinação judicial em contrário. </a:t>
            </a:r>
            <a:endParaRPr lang="pt-BR" dirty="0" smtClean="0"/>
          </a:p>
          <a:p>
            <a:pPr lvl="1" algn="just"/>
            <a:r>
              <a:rPr lang="pt-BR" dirty="0" smtClean="0"/>
              <a:t>Findo </a:t>
            </a:r>
            <a:r>
              <a:rPr lang="pt-BR" dirty="0"/>
              <a:t>o prazo sem impugnação, considerar-se-á o plano individual homologado. </a:t>
            </a:r>
          </a:p>
          <a:p>
            <a:pPr lvl="1"/>
            <a:endParaRPr lang="pt-BR" dirty="0" smtClean="0"/>
          </a:p>
          <a:p>
            <a:pPr lvl="1"/>
            <a:endParaRPr lang="pt-BR" b="1" dirty="0" smtClean="0"/>
          </a:p>
          <a:p>
            <a:pPr lvl="1"/>
            <a:endParaRPr lang="pt-BR" dirty="0" smtClean="0"/>
          </a:p>
          <a:p>
            <a:endParaRPr lang="pt-BR" dirty="0" smtClean="0"/>
          </a:p>
          <a:p>
            <a:endParaRPr lang="pt-BR" dirty="0" smtClean="0"/>
          </a:p>
          <a:p>
            <a:endParaRPr lang="pt-BR" dirty="0" smtClean="0"/>
          </a:p>
          <a:p>
            <a:pPr marL="0" indent="0">
              <a:buNone/>
            </a:pPr>
            <a:endParaRPr lang="pt-BR" dirty="0" smtClean="0"/>
          </a:p>
          <a:p>
            <a:endParaRPr lang="pt-BR" dirty="0"/>
          </a:p>
        </p:txBody>
      </p:sp>
    </p:spTree>
    <p:extLst>
      <p:ext uri="{BB962C8B-B14F-4D97-AF65-F5344CB8AC3E}">
        <p14:creationId xmlns:p14="http://schemas.microsoft.com/office/powerpoint/2010/main" val="20466930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Plano Individual de Atendimento</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No PIA é que são estabelecidas as metas que o adolescente deverá cumprir ao longo da medida para que ela seja extinta.</a:t>
            </a:r>
          </a:p>
          <a:p>
            <a:pPr algn="just"/>
            <a:r>
              <a:rPr lang="pt-BR" dirty="0" smtClean="0"/>
              <a:t>Na prestação de serviços à comunidade, a única meta deve ser o cumprimento das horas estabelecidas na sentença.</a:t>
            </a:r>
          </a:p>
          <a:p>
            <a:pPr algn="just"/>
            <a:r>
              <a:rPr lang="pt-BR" dirty="0" smtClean="0"/>
              <a:t>Já na LA, semiliberdade e internação, as metas são subjetivas e os relatórios técnicos conterão avaliações sobre o seu cumprimento ou não.</a:t>
            </a:r>
          </a:p>
          <a:p>
            <a:endParaRPr lang="pt-BR" dirty="0"/>
          </a:p>
        </p:txBody>
      </p:sp>
    </p:spTree>
    <p:extLst>
      <p:ext uri="{BB962C8B-B14F-4D97-AF65-F5344CB8AC3E}">
        <p14:creationId xmlns:p14="http://schemas.microsoft.com/office/powerpoint/2010/main" val="3087900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 </a:t>
            </a:r>
            <a:endParaRPr lang="pt-BR" dirty="0"/>
          </a:p>
        </p:txBody>
      </p:sp>
      <p:sp>
        <p:nvSpPr>
          <p:cNvPr id="3" name="Espaço Reservado para Conteúdo 2"/>
          <p:cNvSpPr>
            <a:spLocks noGrp="1"/>
          </p:cNvSpPr>
          <p:nvPr>
            <p:ph sz="quarter" idx="1"/>
          </p:nvPr>
        </p:nvSpPr>
        <p:spPr/>
        <p:txBody>
          <a:bodyPr>
            <a:noAutofit/>
          </a:bodyPr>
          <a:lstStyle/>
          <a:p>
            <a:pPr algn="just"/>
            <a:r>
              <a:rPr lang="pt-BR" sz="1800" dirty="0" smtClean="0"/>
              <a:t>Art. 42 da Lei 12.594/12: Estabelece que as medidas devem ser reavaliadas </a:t>
            </a:r>
            <a:r>
              <a:rPr lang="pt-BR" sz="1800" b="1" u="sng" dirty="0" smtClean="0"/>
              <a:t>no máximo </a:t>
            </a:r>
            <a:r>
              <a:rPr lang="pt-BR" sz="1800" dirty="0" smtClean="0"/>
              <a:t>a cada 6 meses.</a:t>
            </a:r>
          </a:p>
          <a:p>
            <a:pPr lvl="1" algn="just"/>
            <a:r>
              <a:rPr lang="pt-BR" sz="1400" dirty="0"/>
              <a:t>Caso não haja o envio do relatório necessário para a reavaliação da medida no prazo máximo de 6 meses, o Defensor pode: fazer requerimento para apresentação imediata + fazer requerimento para liberação </a:t>
            </a:r>
            <a:r>
              <a:rPr lang="pt-BR" sz="1400" dirty="0" smtClean="0"/>
              <a:t>do </a:t>
            </a:r>
            <a:r>
              <a:rPr lang="pt-BR" sz="1400" dirty="0"/>
              <a:t>adolescente, já que não há justificativa para manutenção da medida. Se for indeferido, cabe HC. </a:t>
            </a:r>
            <a:endParaRPr lang="pt-BR" sz="1400" dirty="0" smtClean="0"/>
          </a:p>
          <a:p>
            <a:pPr algn="just"/>
            <a:r>
              <a:rPr lang="pt-BR" sz="1800" dirty="0" smtClean="0"/>
              <a:t>Para a reavaliação, poderá ser designada audiência com a participação das partes, dos técnicos da medida, do adolescente e seus responsáveis.</a:t>
            </a:r>
          </a:p>
          <a:p>
            <a:pPr algn="just"/>
            <a:r>
              <a:rPr lang="pt-BR" sz="1800" dirty="0" smtClean="0"/>
              <a:t>A audiência será instruída com relatório técnico da equipe da entidade de atendimento.</a:t>
            </a:r>
          </a:p>
          <a:p>
            <a:pPr algn="just"/>
            <a:r>
              <a:rPr lang="pt-BR" sz="1800" dirty="0" smtClean="0"/>
              <a:t>Dispositivo importante: art. 42§ </a:t>
            </a:r>
            <a:r>
              <a:rPr lang="pt-BR" sz="1800" dirty="0"/>
              <a:t>2</a:t>
            </a:r>
            <a:r>
              <a:rPr lang="pt-BR" sz="1800" u="sng" baseline="30000" dirty="0"/>
              <a:t>o</a:t>
            </a:r>
            <a:r>
              <a:rPr lang="pt-BR" sz="1800" dirty="0"/>
              <a:t>  A </a:t>
            </a:r>
            <a:r>
              <a:rPr lang="pt-BR" sz="1800" b="1" dirty="0"/>
              <a:t>gravidade do ato infracional</a:t>
            </a:r>
            <a:r>
              <a:rPr lang="pt-BR" sz="1800" dirty="0"/>
              <a:t>, os </a:t>
            </a:r>
            <a:r>
              <a:rPr lang="pt-BR" sz="1800" b="1" dirty="0"/>
              <a:t>antecedentes</a:t>
            </a:r>
            <a:r>
              <a:rPr lang="pt-BR" sz="1800" dirty="0"/>
              <a:t> e o </a:t>
            </a:r>
            <a:r>
              <a:rPr lang="pt-BR" sz="1800" b="1" dirty="0"/>
              <a:t>tempo de duração da medida</a:t>
            </a:r>
            <a:r>
              <a:rPr lang="pt-BR" sz="1800" dirty="0"/>
              <a:t> não são fatores que, por si, justifiquem a não substituição da medida por outra menos grave. </a:t>
            </a:r>
            <a:endParaRPr lang="pt-BR" sz="1800" dirty="0" smtClean="0"/>
          </a:p>
          <a:p>
            <a:pPr lvl="1" algn="just"/>
            <a:r>
              <a:rPr lang="pt-BR" sz="1400" dirty="0" smtClean="0"/>
              <a:t>Gravidade e antecedentes: já foram avaliados no momento da imposição da medida. Avaliar de novo é </a:t>
            </a:r>
            <a:r>
              <a:rPr lang="pt-BR" sz="1400" i="1" dirty="0" smtClean="0"/>
              <a:t>bis in idem</a:t>
            </a:r>
          </a:p>
          <a:p>
            <a:pPr lvl="1" algn="just"/>
            <a:r>
              <a:rPr lang="pt-BR" sz="1400" dirty="0" smtClean="0"/>
              <a:t>Tempo de duração: As medidas são regidas pelo princípio da brevidade. </a:t>
            </a:r>
            <a:endParaRPr lang="pt-BR" sz="1400" dirty="0"/>
          </a:p>
        </p:txBody>
      </p:sp>
    </p:spTree>
    <p:extLst>
      <p:ext uri="{BB962C8B-B14F-4D97-AF65-F5344CB8AC3E}">
        <p14:creationId xmlns:p14="http://schemas.microsoft.com/office/powerpoint/2010/main" val="734165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 </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r>
              <a:rPr lang="pt-BR" dirty="0" smtClean="0"/>
              <a:t>O CNJ editou em 2012 uma Resolução que traz disposições importantes sobre a execução de medidas socioeducativa: Resolução 165/12. </a:t>
            </a:r>
            <a:endParaRPr lang="pt-BR" dirty="0"/>
          </a:p>
          <a:p>
            <a:pPr algn="just"/>
            <a:r>
              <a:rPr lang="pt-BR" dirty="0" smtClean="0"/>
              <a:t>Sobre a reavaliação legal, esta Resolução dispõe o seguinte:</a:t>
            </a:r>
          </a:p>
          <a:p>
            <a:pPr lvl="1" algn="just"/>
            <a:r>
              <a:rPr lang="pt-BR" dirty="0" smtClean="0"/>
              <a:t>Para </a:t>
            </a:r>
            <a:r>
              <a:rPr lang="pt-BR" dirty="0"/>
              <a:t>efeito da reavaliação prevista no art. 42 da Lei nº 12.594, de 18 de janeiro de 2012, </a:t>
            </a:r>
            <a:r>
              <a:rPr lang="pt-BR" b="1" u="sng" dirty="0"/>
              <a:t>a contagem do prazo será feita a partir da data da apreensão do adolescente</a:t>
            </a:r>
            <a:r>
              <a:rPr lang="pt-BR" dirty="0"/>
              <a:t>, considerando-se, ainda, eventual tempo de prisão cautelar que não se tenha convertido em pena privativa de liberdade (§ 2º do art. 46 da Lei nº 12.594, de 18 de janeiro de 2012</a:t>
            </a:r>
            <a:r>
              <a:rPr lang="pt-BR" dirty="0" smtClean="0"/>
              <a:t>). (art.14)</a:t>
            </a:r>
          </a:p>
          <a:p>
            <a:pPr lvl="1" algn="just"/>
            <a:r>
              <a:rPr lang="pt-BR" dirty="0" smtClean="0"/>
              <a:t>Parágrafo </a:t>
            </a:r>
            <a:r>
              <a:rPr lang="pt-BR" dirty="0"/>
              <a:t>único. Independentemente do escoamento do prazo previsto no caput, a reavaliação pode ser processada imediatamente após a remessa do relatório enviado pela unidade de internação ou semiliberdade, ou serviço que execute a medida socioeducativa de liberdade assistida</a:t>
            </a:r>
          </a:p>
        </p:txBody>
      </p:sp>
    </p:spTree>
    <p:extLst>
      <p:ext uri="{BB962C8B-B14F-4D97-AF65-F5344CB8AC3E}">
        <p14:creationId xmlns:p14="http://schemas.microsoft.com/office/powerpoint/2010/main" val="2557795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 </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r>
              <a:rPr lang="pt-BR" dirty="0"/>
              <a:t>Art. 43. </a:t>
            </a:r>
            <a:r>
              <a:rPr lang="pt-BR" dirty="0" smtClean="0"/>
              <a:t>Hipótese de reavaliação a pedidos da direção do programa de atendimento, do Ministério Público, do defensor, do adolescente ou de seus pais/responsáveis.  </a:t>
            </a:r>
          </a:p>
          <a:p>
            <a:pPr lvl="1" algn="just"/>
            <a:r>
              <a:rPr lang="pt-BR" dirty="0" smtClean="0"/>
              <a:t>A reavaliação é da manutenção, da substituição ou da suspensão da medida em meio aberto. </a:t>
            </a:r>
          </a:p>
          <a:p>
            <a:pPr lvl="1" algn="just"/>
            <a:r>
              <a:rPr lang="pt-BR" dirty="0" smtClean="0"/>
              <a:t>Justifica o pedido de reavaliação:</a:t>
            </a:r>
          </a:p>
          <a:p>
            <a:pPr marL="1051560" lvl="2" indent="-457200" algn="just">
              <a:buFont typeface="+mj-lt"/>
              <a:buAutoNum type="arabicPeriod"/>
            </a:pPr>
            <a:r>
              <a:rPr lang="pt-BR" dirty="0" smtClean="0"/>
              <a:t> </a:t>
            </a:r>
            <a:r>
              <a:rPr lang="pt-BR" dirty="0"/>
              <a:t>o desempenho adequado do adolescente com base no seu plano de atendimento individual, antes do prazo da reavaliação obrigatória; </a:t>
            </a:r>
            <a:r>
              <a:rPr lang="pt-BR" b="1" dirty="0" smtClean="0"/>
              <a:t>Hipótese de substituição da medida por outra menos grave ou extinção.</a:t>
            </a:r>
            <a:endParaRPr lang="pt-BR" dirty="0"/>
          </a:p>
          <a:p>
            <a:pPr marL="1051560" lvl="2" indent="-457200" algn="just">
              <a:buFont typeface="+mj-lt"/>
              <a:buAutoNum type="arabicPeriod"/>
            </a:pPr>
            <a:r>
              <a:rPr lang="pt-BR" dirty="0" smtClean="0"/>
              <a:t>a </a:t>
            </a:r>
            <a:r>
              <a:rPr lang="pt-BR" dirty="0"/>
              <a:t>inadaptação do adolescente ao programa e o reiterado descumprimento das atividades do plano individual; </a:t>
            </a:r>
            <a:r>
              <a:rPr lang="pt-BR" dirty="0" smtClean="0"/>
              <a:t>e</a:t>
            </a:r>
            <a:r>
              <a:rPr lang="pt-BR" b="1" dirty="0" smtClean="0"/>
              <a:t> Hipótese de regressão ou suspensão</a:t>
            </a:r>
            <a:endParaRPr lang="pt-BR" dirty="0" smtClean="0"/>
          </a:p>
          <a:p>
            <a:pPr marL="1051560" lvl="2" indent="-457200" algn="just">
              <a:buFont typeface="+mj-lt"/>
              <a:buAutoNum type="arabicPeriod"/>
            </a:pPr>
            <a:r>
              <a:rPr lang="pt-BR" dirty="0" smtClean="0"/>
              <a:t>a </a:t>
            </a:r>
            <a:r>
              <a:rPr lang="pt-BR" dirty="0"/>
              <a:t>necessidade de modificação das atividades do plano individual que importem em maior restrição da liberdade do adolescente. </a:t>
            </a:r>
            <a:r>
              <a:rPr lang="pt-BR" b="1" dirty="0" smtClean="0"/>
              <a:t>Hipótese de regressão ou suspensão.</a:t>
            </a:r>
            <a:endParaRPr lang="pt-BR" dirty="0"/>
          </a:p>
        </p:txBody>
      </p:sp>
    </p:spTree>
    <p:extLst>
      <p:ext uri="{BB962C8B-B14F-4D97-AF65-F5344CB8AC3E}">
        <p14:creationId xmlns:p14="http://schemas.microsoft.com/office/powerpoint/2010/main" val="3394327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a:bodyPr>
          <a:lstStyle/>
          <a:p>
            <a:r>
              <a:rPr lang="pt-BR" dirty="0" smtClean="0"/>
              <a:t>Conforme o art.1º, §2º, do SINASE, as medidas socioeducativas têm por objetivos:</a:t>
            </a:r>
          </a:p>
          <a:p>
            <a:pPr lvl="1" algn="just"/>
            <a:r>
              <a:rPr lang="pt-BR" dirty="0" smtClean="0"/>
              <a:t> </a:t>
            </a:r>
            <a:r>
              <a:rPr lang="pt-BR" dirty="0"/>
              <a:t>a </a:t>
            </a:r>
            <a:r>
              <a:rPr lang="pt-BR" b="1" u="sng" dirty="0"/>
              <a:t>responsabilização do adolescente </a:t>
            </a:r>
            <a:r>
              <a:rPr lang="pt-BR" dirty="0"/>
              <a:t>quanto às consequências lesivas do ato infracional, sempre que possível incentivando a sua reparação; </a:t>
            </a:r>
            <a:endParaRPr lang="pt-BR" dirty="0" smtClean="0"/>
          </a:p>
          <a:p>
            <a:pPr lvl="1" algn="just"/>
            <a:r>
              <a:rPr lang="pt-BR" dirty="0" smtClean="0"/>
              <a:t> </a:t>
            </a:r>
            <a:r>
              <a:rPr lang="pt-BR" b="1" dirty="0"/>
              <a:t>a integração social do adolescente </a:t>
            </a:r>
            <a:r>
              <a:rPr lang="pt-BR" dirty="0"/>
              <a:t>e a </a:t>
            </a:r>
            <a:r>
              <a:rPr lang="pt-BR" b="1" u="sng" dirty="0"/>
              <a:t>garantia de seus direitos individuais e sociais</a:t>
            </a:r>
            <a:r>
              <a:rPr lang="pt-BR" dirty="0"/>
              <a:t>, por meio do cumprimento de seu plano individual de atendimento; e </a:t>
            </a:r>
            <a:endParaRPr lang="pt-BR" dirty="0" smtClean="0"/>
          </a:p>
          <a:p>
            <a:pPr lvl="1" algn="just"/>
            <a:r>
              <a:rPr lang="pt-BR" dirty="0" smtClean="0"/>
              <a:t> </a:t>
            </a:r>
            <a:r>
              <a:rPr lang="pt-BR" b="1" u="sng" dirty="0"/>
              <a:t>a desaprovação da conduta infracional</a:t>
            </a:r>
            <a:r>
              <a:rPr lang="pt-BR" dirty="0"/>
              <a:t>, efetivando as disposições da sentença como parâmetro máximo de privação de liberdade ou restrição de direitos, observados os limites previstos em lei. </a:t>
            </a:r>
          </a:p>
          <a:p>
            <a:endParaRPr lang="pt-BR" dirty="0"/>
          </a:p>
        </p:txBody>
      </p:sp>
    </p:spTree>
    <p:extLst>
      <p:ext uri="{BB962C8B-B14F-4D97-AF65-F5344CB8AC3E}">
        <p14:creationId xmlns:p14="http://schemas.microsoft.com/office/powerpoint/2010/main" val="2013964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 </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t>Na hipótese da reavaliação visar a substituição da medida originária por outra mais gravosa (regressão) deverá ser observado o art. 43,§4º que prevê o seguinte:</a:t>
            </a:r>
          </a:p>
          <a:p>
            <a:pPr algn="just"/>
            <a:r>
              <a:rPr lang="pt-BR" dirty="0" smtClean="0"/>
              <a:t>A </a:t>
            </a:r>
            <a:r>
              <a:rPr lang="pt-BR" dirty="0"/>
              <a:t>substituição por medida mais gravosa somente ocorrerá em situações excepcionais, após o devido processo legal, inclusive na hipótese do inciso III do art. 122 da Lei no 8.069, de 13 de julho de 1990 (Estatuto da Criança e do Adolescente), e deve ser: </a:t>
            </a:r>
            <a:endParaRPr lang="pt-BR" dirty="0" smtClean="0"/>
          </a:p>
          <a:p>
            <a:pPr lvl="1" algn="just"/>
            <a:r>
              <a:rPr lang="pt-BR" dirty="0" smtClean="0"/>
              <a:t>I </a:t>
            </a:r>
            <a:r>
              <a:rPr lang="pt-BR" dirty="0"/>
              <a:t>- fundamentada em parecer técnico; </a:t>
            </a:r>
            <a:endParaRPr lang="pt-BR" dirty="0" smtClean="0"/>
          </a:p>
          <a:p>
            <a:pPr lvl="1" algn="just"/>
            <a:r>
              <a:rPr lang="pt-BR" dirty="0" smtClean="0"/>
              <a:t>II </a:t>
            </a:r>
            <a:r>
              <a:rPr lang="pt-BR" dirty="0"/>
              <a:t>- precedida de prévia audiência, e nos termos do </a:t>
            </a:r>
            <a:r>
              <a:rPr lang="pt-BR" dirty="0" smtClean="0"/>
              <a:t>§1º do </a:t>
            </a:r>
            <a:r>
              <a:rPr lang="pt-BR" dirty="0"/>
              <a:t>art. 42 desta Lei. </a:t>
            </a:r>
            <a:endParaRPr lang="pt-BR" dirty="0" smtClean="0"/>
          </a:p>
        </p:txBody>
      </p:sp>
    </p:spTree>
    <p:extLst>
      <p:ext uri="{BB962C8B-B14F-4D97-AF65-F5344CB8AC3E}">
        <p14:creationId xmlns:p14="http://schemas.microsoft.com/office/powerpoint/2010/main" val="7962964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a:t>
            </a:r>
            <a:endParaRPr lang="pt-BR" dirty="0"/>
          </a:p>
        </p:txBody>
      </p:sp>
      <p:sp>
        <p:nvSpPr>
          <p:cNvPr id="3" name="Espaço Reservado para Conteúdo 2"/>
          <p:cNvSpPr>
            <a:spLocks noGrp="1"/>
          </p:cNvSpPr>
          <p:nvPr>
            <p:ph sz="quarter" idx="1"/>
          </p:nvPr>
        </p:nvSpPr>
        <p:spPr/>
        <p:txBody>
          <a:bodyPr/>
          <a:lstStyle/>
          <a:p>
            <a:pPr algn="just"/>
            <a:r>
              <a:rPr lang="pt-BR" b="1" dirty="0" smtClean="0"/>
              <a:t>Importante: </a:t>
            </a:r>
            <a:r>
              <a:rPr lang="pt-BR" dirty="0" smtClean="0"/>
              <a:t>A substituição da medida originária por outro mais grave não </a:t>
            </a:r>
            <a:r>
              <a:rPr lang="pt-BR" dirty="0"/>
              <a:t>cabe quando seria inviável a aplicação da medida mais severa no processo de </a:t>
            </a:r>
            <a:r>
              <a:rPr lang="pt-BR" dirty="0" smtClean="0"/>
              <a:t>conhecimento.</a:t>
            </a:r>
          </a:p>
          <a:p>
            <a:pPr algn="just"/>
            <a:r>
              <a:rPr lang="pt-BR" dirty="0" smtClean="0"/>
              <a:t>Exemplo: adolescente primário praticou tráfico de drogas e recebeu medida de LA. Não cumpriu e foi sugerida a substituição da LA por medida de internação por prazo indeterminado. É possível sustentar a impossibilidade de regressão neste caso e o STJ já decidiu neste sentido</a:t>
            </a:r>
            <a:endParaRPr lang="pt-BR" dirty="0"/>
          </a:p>
        </p:txBody>
      </p:sp>
    </p:spTree>
    <p:extLst>
      <p:ext uri="{BB962C8B-B14F-4D97-AF65-F5344CB8AC3E}">
        <p14:creationId xmlns:p14="http://schemas.microsoft.com/office/powerpoint/2010/main" val="21068400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a:t>
            </a:r>
            <a:endParaRPr lang="pt-BR" dirty="0"/>
          </a:p>
        </p:txBody>
      </p:sp>
      <p:sp>
        <p:nvSpPr>
          <p:cNvPr id="3" name="Espaço Reservado para Conteúdo 2"/>
          <p:cNvSpPr>
            <a:spLocks noGrp="1"/>
          </p:cNvSpPr>
          <p:nvPr>
            <p:ph sz="quarter" idx="1"/>
          </p:nvPr>
        </p:nvSpPr>
        <p:spPr/>
        <p:txBody>
          <a:bodyPr>
            <a:normAutofit fontScale="92500" lnSpcReduction="10000"/>
          </a:bodyPr>
          <a:lstStyle/>
          <a:p>
            <a:pPr algn="just"/>
            <a:r>
              <a:rPr lang="pt-BR" i="1" dirty="0"/>
              <a:t>“ (...) considerando, repita-se, que o adolescente foi representado por ato infracional equiparado ao delito descrito no art. 33, caput, da Lei n.º 11.343/2006 - praticado sem grave ameaça ou violência à pessoa - e não havia, quando da sentença, notícia de reiteração no cometimento de outras infrações graves, </a:t>
            </a:r>
            <a:r>
              <a:rPr lang="pt-BR" b="1" i="1" u="sng" dirty="0"/>
              <a:t>inviável aplicar a regra prevista no art. 113 c/c o art. 99 da Lei n. 8.069/1990, substituindo-se a medida de semiliberdade por internação por prazo indeterminado, sendo possível apenas a regressão fundada no art. 122, III - que se limita ao prazo máximo de 3 (três) meses”.</a:t>
            </a:r>
            <a:r>
              <a:rPr lang="pt-BR" i="1" dirty="0"/>
              <a:t> </a:t>
            </a:r>
            <a:r>
              <a:rPr lang="pt-BR" dirty="0"/>
              <a:t>(HC nº. 286.407/PE). </a:t>
            </a:r>
          </a:p>
          <a:p>
            <a:endParaRPr lang="pt-BR" dirty="0"/>
          </a:p>
        </p:txBody>
      </p:sp>
    </p:spTree>
    <p:extLst>
      <p:ext uri="{BB962C8B-B14F-4D97-AF65-F5344CB8AC3E}">
        <p14:creationId xmlns:p14="http://schemas.microsoft.com/office/powerpoint/2010/main" val="10574034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a:t>
            </a:r>
            <a:endParaRPr lang="pt-BR" dirty="0"/>
          </a:p>
        </p:txBody>
      </p:sp>
      <p:sp>
        <p:nvSpPr>
          <p:cNvPr id="3" name="Espaço Reservado para Conteúdo 2"/>
          <p:cNvSpPr>
            <a:spLocks noGrp="1"/>
          </p:cNvSpPr>
          <p:nvPr>
            <p:ph sz="quarter" idx="1"/>
          </p:nvPr>
        </p:nvSpPr>
        <p:spPr/>
        <p:txBody>
          <a:bodyPr/>
          <a:lstStyle/>
          <a:p>
            <a:pPr algn="just"/>
            <a:r>
              <a:rPr lang="pt-BR" dirty="0" smtClean="0"/>
              <a:t>É possível, também, argumentar em casos de substituição da medida originária por outra mais gravosa que a </a:t>
            </a:r>
            <a:r>
              <a:rPr lang="pt-BR" u="sng" dirty="0" err="1" smtClean="0"/>
              <a:t>a</a:t>
            </a:r>
            <a:r>
              <a:rPr lang="pt-BR" u="sng" dirty="0" smtClean="0"/>
              <a:t> </a:t>
            </a:r>
            <a:r>
              <a:rPr lang="pt-BR" u="sng" dirty="0"/>
              <a:t>sentença é o parâmetro máximo de privação de liberdade ou restrição de direito (art. 1</a:t>
            </a:r>
            <a:r>
              <a:rPr lang="pt-BR" u="sng" baseline="30000" dirty="0"/>
              <a:t>o</a:t>
            </a:r>
            <a:r>
              <a:rPr lang="pt-BR" u="sng" dirty="0"/>
              <a:t>, §2</a:t>
            </a:r>
            <a:r>
              <a:rPr lang="pt-BR" u="sng" baseline="30000" dirty="0"/>
              <a:t>o</a:t>
            </a:r>
            <a:r>
              <a:rPr lang="pt-BR" u="sng" dirty="0"/>
              <a:t>). </a:t>
            </a:r>
            <a:r>
              <a:rPr lang="pt-BR" dirty="0"/>
              <a:t>Assim, por ex., se na sentença foi fixada semiliberdade, o adolescente que estiver em LA só poderá regredir para semiliberdade, jamais para internação. </a:t>
            </a:r>
          </a:p>
        </p:txBody>
      </p:sp>
    </p:spTree>
    <p:extLst>
      <p:ext uri="{BB962C8B-B14F-4D97-AF65-F5344CB8AC3E}">
        <p14:creationId xmlns:p14="http://schemas.microsoft.com/office/powerpoint/2010/main" val="30682296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Reavaliação das medidas </a:t>
            </a:r>
            <a:endParaRPr lang="pt-BR" dirty="0"/>
          </a:p>
        </p:txBody>
      </p:sp>
      <p:sp>
        <p:nvSpPr>
          <p:cNvPr id="3" name="Espaço Reservado para Conteúdo 2"/>
          <p:cNvSpPr>
            <a:spLocks noGrp="1"/>
          </p:cNvSpPr>
          <p:nvPr>
            <p:ph sz="quarter" idx="1"/>
          </p:nvPr>
        </p:nvSpPr>
        <p:spPr/>
        <p:txBody>
          <a:bodyPr>
            <a:normAutofit fontScale="92500" lnSpcReduction="20000"/>
          </a:bodyPr>
          <a:lstStyle/>
          <a:p>
            <a:pPr algn="just"/>
            <a:r>
              <a:rPr lang="pt-BR" b="1" dirty="0" smtClean="0"/>
              <a:t>Substituição da medida mais gravosa por outra mais branda </a:t>
            </a:r>
            <a:r>
              <a:rPr lang="pt-BR" dirty="0" smtClean="0"/>
              <a:t>(“progressão”): É importante frisar que, diferente da LEP, a Lei </a:t>
            </a:r>
            <a:r>
              <a:rPr lang="pt-BR" dirty="0"/>
              <a:t>n.º 12.594/2012 </a:t>
            </a:r>
            <a:r>
              <a:rPr lang="pt-BR" b="1" u="sng" dirty="0"/>
              <a:t>não</a:t>
            </a:r>
            <a:r>
              <a:rPr lang="pt-BR" dirty="0"/>
              <a:t> estabelece um sistema progressivo de cumprimento de medidas </a:t>
            </a:r>
            <a:r>
              <a:rPr lang="pt-BR" dirty="0" smtClean="0"/>
              <a:t>socioeducativas.</a:t>
            </a:r>
          </a:p>
          <a:p>
            <a:pPr algn="just"/>
            <a:r>
              <a:rPr lang="pt-BR" dirty="0" smtClean="0"/>
              <a:t>Assim, a medida mais gravosa somente pode ser substituída por outra mais branda quando as </a:t>
            </a:r>
            <a:r>
              <a:rPr lang="pt-BR" dirty="0"/>
              <a:t>metas do Plano Individual de Atendimento não foram integralmente atingidas durante o prazo máximo de reavaliação, por conduta atribuível ao adolescente, e a finalidade socioeducativa remanescente estiver devidamente caracterizada no relatório conclusivo da entidade de atendimento</a:t>
            </a:r>
            <a:r>
              <a:rPr lang="pt-BR" dirty="0" smtClean="0"/>
              <a:t>. Caso contrário, o que deve ocorrer é a extinção. </a:t>
            </a:r>
          </a:p>
          <a:p>
            <a:pPr marL="0" indent="0" algn="just">
              <a:buNone/>
            </a:pPr>
            <a:endParaRPr lang="pt-BR" dirty="0"/>
          </a:p>
          <a:p>
            <a:endParaRPr lang="pt-BR" dirty="0"/>
          </a:p>
        </p:txBody>
      </p:sp>
    </p:spTree>
    <p:extLst>
      <p:ext uri="{BB962C8B-B14F-4D97-AF65-F5344CB8AC3E}">
        <p14:creationId xmlns:p14="http://schemas.microsoft.com/office/powerpoint/2010/main" val="39633783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rmAutofit/>
          </a:bodyPr>
          <a:lstStyle/>
          <a:p>
            <a:pPr algn="just"/>
            <a:r>
              <a:rPr lang="pt-BR" dirty="0" smtClean="0"/>
              <a:t>É o principal incidente da execução.</a:t>
            </a:r>
          </a:p>
          <a:p>
            <a:pPr algn="just"/>
            <a:r>
              <a:rPr lang="pt-BR" dirty="0" smtClean="0"/>
              <a:t>Previsão legal: Art.122, III, do ECA: Possibilidade de aplicação da medida de internação por descumprimento </a:t>
            </a:r>
            <a:r>
              <a:rPr lang="pt-BR" b="1" u="sng" dirty="0"/>
              <a:t>reiterado </a:t>
            </a:r>
            <a:r>
              <a:rPr lang="pt-BR" dirty="0"/>
              <a:t>e </a:t>
            </a:r>
            <a:r>
              <a:rPr lang="pt-BR" b="1" u="sng" dirty="0"/>
              <a:t>injustificável</a:t>
            </a:r>
            <a:r>
              <a:rPr lang="pt-BR" dirty="0"/>
              <a:t> da medida anteriormente imposta</a:t>
            </a:r>
            <a:r>
              <a:rPr lang="pt-BR" dirty="0" smtClean="0"/>
              <a:t>.</a:t>
            </a:r>
          </a:p>
          <a:p>
            <a:pPr algn="just"/>
            <a:r>
              <a:rPr lang="pt-BR" dirty="0" smtClean="0"/>
              <a:t>Prazo: máximo de três meses (art. 122, III, §1º).</a:t>
            </a:r>
          </a:p>
          <a:p>
            <a:pPr algn="just"/>
            <a:r>
              <a:rPr lang="pt-BR" dirty="0"/>
              <a:t>Seu objetivo </a:t>
            </a:r>
            <a:r>
              <a:rPr lang="pt-BR" b="1" u="sng" dirty="0"/>
              <a:t>único</a:t>
            </a:r>
            <a:r>
              <a:rPr lang="pt-BR" dirty="0"/>
              <a:t> é sensibilizar para o cumprimento de medida mais </a:t>
            </a:r>
            <a:r>
              <a:rPr lang="pt-BR" dirty="0" smtClean="0"/>
              <a:t>branda. É uma demonstração do caráter compulsório das medidas socioeducativas.</a:t>
            </a:r>
          </a:p>
        </p:txBody>
      </p:sp>
    </p:spTree>
    <p:extLst>
      <p:ext uri="{BB962C8B-B14F-4D97-AF65-F5344CB8AC3E}">
        <p14:creationId xmlns:p14="http://schemas.microsoft.com/office/powerpoint/2010/main" val="41207425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rmAutofit fontScale="70000" lnSpcReduction="20000"/>
          </a:bodyPr>
          <a:lstStyle/>
          <a:p>
            <a:r>
              <a:rPr lang="pt-BR" sz="3400" dirty="0" smtClean="0"/>
              <a:t>O que é descumprimento reiterado</a:t>
            </a:r>
            <a:r>
              <a:rPr lang="pt-BR" dirty="0" smtClean="0"/>
              <a:t>? </a:t>
            </a:r>
          </a:p>
          <a:p>
            <a:pPr lvl="1" algn="just"/>
            <a:r>
              <a:rPr lang="pt-BR" sz="2900" dirty="0" smtClean="0"/>
              <a:t>Tese Institucional nº 20 do II Encontro Estadual de Defensores Públicos (2008): </a:t>
            </a:r>
            <a:r>
              <a:rPr lang="pt-BR" sz="2900" dirty="0"/>
              <a:t>Súmula: A reiteração no descumprimento de medida </a:t>
            </a:r>
            <a:r>
              <a:rPr lang="pt-BR" sz="2900" dirty="0" smtClean="0"/>
              <a:t>socioeducativa </a:t>
            </a:r>
            <a:r>
              <a:rPr lang="pt-BR" sz="2900" dirty="0"/>
              <a:t>mais branda a que alude o artigo 122, III, do Estatuto da Criança e do Adolescente, </a:t>
            </a:r>
            <a:r>
              <a:rPr lang="pt-BR" sz="2900" b="1" u="sng" dirty="0"/>
              <a:t>pressupõe pelo menos duas situações de descumprimento com advertência judicial anterior para </a:t>
            </a:r>
            <a:r>
              <a:rPr lang="pt-BR" sz="2900" b="1" u="sng" dirty="0" smtClean="0"/>
              <a:t>caracterizar-se</a:t>
            </a:r>
          </a:p>
          <a:p>
            <a:pPr lvl="2" algn="just"/>
            <a:r>
              <a:rPr lang="pt-BR" sz="2500" dirty="0" smtClean="0"/>
              <a:t>Ou seja, devemos sustentar que não </a:t>
            </a:r>
            <a:r>
              <a:rPr lang="pt-BR" sz="2500" dirty="0"/>
              <a:t>basta um único descumprimento para a configuração da reiteração que autoriza a decretação da internação-sanção. Isto porque a expressão “reiterado”, prevista no dispositivo citado, indica que o descumprimento da medida deve ocorrer mais de uma </a:t>
            </a:r>
            <a:r>
              <a:rPr lang="pt-BR" sz="2500" dirty="0" smtClean="0"/>
              <a:t>vez.</a:t>
            </a:r>
          </a:p>
          <a:p>
            <a:pPr lvl="2" algn="just"/>
            <a:r>
              <a:rPr lang="pt-BR" sz="2900" dirty="0" smtClean="0"/>
              <a:t>As as </a:t>
            </a:r>
            <a:r>
              <a:rPr lang="pt-BR" sz="2900" dirty="0"/>
              <a:t>expressões “reincidência” e “reiteração” </a:t>
            </a:r>
            <a:r>
              <a:rPr lang="pt-BR" sz="2900" b="1" u="sng" dirty="0"/>
              <a:t>não</a:t>
            </a:r>
            <a:r>
              <a:rPr lang="pt-BR" sz="2900" dirty="0"/>
              <a:t> são sinônimos. Ora, o legislador não se utilizaria de expressões diversas para se referir a sinônimos, pelo que fica claro que o descumprimento da medida deve ocorrer, no mínimo, três vezes.</a:t>
            </a:r>
          </a:p>
          <a:p>
            <a:pPr marL="274320" lvl="1" indent="0">
              <a:buNone/>
            </a:pPr>
            <a:endParaRPr lang="pt-BR" dirty="0"/>
          </a:p>
        </p:txBody>
      </p:sp>
    </p:spTree>
    <p:extLst>
      <p:ext uri="{BB962C8B-B14F-4D97-AF65-F5344CB8AC3E}">
        <p14:creationId xmlns:p14="http://schemas.microsoft.com/office/powerpoint/2010/main" val="12241236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rmAutofit fontScale="92500" lnSpcReduction="10000"/>
          </a:bodyPr>
          <a:lstStyle/>
          <a:p>
            <a:r>
              <a:rPr lang="pt-BR" dirty="0" smtClean="0"/>
              <a:t>O que é descumprimento injustificável?</a:t>
            </a:r>
          </a:p>
          <a:p>
            <a:pPr lvl="1" algn="just"/>
            <a:r>
              <a:rPr lang="pt-BR" dirty="0" smtClean="0"/>
              <a:t>Para saber se o descumprimento é ou não justificável a autoridade judiciária deve ouvir o adolescente. Por isso, é indispensável a realização de </a:t>
            </a:r>
            <a:r>
              <a:rPr lang="pt-BR" b="1" u="sng" dirty="0" smtClean="0"/>
              <a:t>AUDIÊNCIA</a:t>
            </a:r>
            <a:r>
              <a:rPr lang="pt-BR" dirty="0" smtClean="0"/>
              <a:t> antes de se decretar a internaçã0-sanção.</a:t>
            </a:r>
          </a:p>
          <a:p>
            <a:pPr lvl="1" algn="just"/>
            <a:r>
              <a:rPr lang="pt-BR" dirty="0" smtClean="0"/>
              <a:t>Tal garantia já estava consolidada na jurisprudências antes mesmo da Lei 12.594/12 através da </a:t>
            </a:r>
            <a:r>
              <a:rPr lang="pt-BR" b="1" dirty="0" smtClean="0">
                <a:effectLst>
                  <a:outerShdw blurRad="38100" dist="38100" dir="2700000" algn="tl">
                    <a:srgbClr val="000000">
                      <a:alpha val="43137"/>
                    </a:srgbClr>
                  </a:outerShdw>
                </a:effectLst>
              </a:rPr>
              <a:t>Súmula </a:t>
            </a:r>
            <a:r>
              <a:rPr lang="pt-BR" b="1" dirty="0">
                <a:effectLst>
                  <a:outerShdw blurRad="38100" dist="38100" dir="2700000" algn="tl">
                    <a:srgbClr val="000000">
                      <a:alpha val="43137"/>
                    </a:srgbClr>
                  </a:outerShdw>
                </a:effectLst>
              </a:rPr>
              <a:t>265 do STJ</a:t>
            </a:r>
            <a:r>
              <a:rPr lang="pt-BR" dirty="0"/>
              <a:t>: </a:t>
            </a:r>
            <a:r>
              <a:rPr lang="pt-BR" i="1" dirty="0"/>
              <a:t>É necessária a oitiva do menor infrator antes de decretar-se a regressão da medida socioeducativa</a:t>
            </a:r>
            <a:r>
              <a:rPr lang="pt-BR" i="1" dirty="0" smtClean="0"/>
              <a:t>.</a:t>
            </a:r>
          </a:p>
          <a:p>
            <a:pPr lvl="1" algn="just"/>
            <a:r>
              <a:rPr lang="pt-BR" dirty="0" smtClean="0"/>
              <a:t>A Lei 12.594/12 positivou esta garantia no seu art. 43, §4º, II:</a:t>
            </a:r>
          </a:p>
          <a:p>
            <a:pPr lvl="2" algn="just"/>
            <a:r>
              <a:rPr lang="pt-BR" dirty="0" smtClean="0"/>
              <a:t>§ </a:t>
            </a:r>
            <a:r>
              <a:rPr lang="pt-BR" dirty="0"/>
              <a:t>4</a:t>
            </a:r>
            <a:r>
              <a:rPr lang="pt-BR" u="sng" baseline="30000" dirty="0"/>
              <a:t>o</a:t>
            </a:r>
            <a:r>
              <a:rPr lang="pt-BR" dirty="0"/>
              <a:t>  A substituição por medida mais gravosa somente ocorrerá em situações excepcionais, após o devido processo legal, </a:t>
            </a:r>
            <a:r>
              <a:rPr lang="pt-BR" b="1" u="sng" dirty="0"/>
              <a:t>inclusive na hipótese </a:t>
            </a:r>
            <a:r>
              <a:rPr lang="pt-BR" b="1" u="sng" dirty="0" smtClean="0"/>
              <a:t>do inciso III do art. 122 do ECA </a:t>
            </a:r>
            <a:r>
              <a:rPr lang="pt-BR" dirty="0" smtClean="0"/>
              <a:t>e </a:t>
            </a:r>
            <a:r>
              <a:rPr lang="pt-BR" dirty="0"/>
              <a:t>deve </a:t>
            </a:r>
            <a:r>
              <a:rPr lang="pt-BR" dirty="0" smtClean="0"/>
              <a:t>ser (...) II </a:t>
            </a:r>
            <a:r>
              <a:rPr lang="pt-BR" dirty="0"/>
              <a:t>- </a:t>
            </a:r>
            <a:r>
              <a:rPr lang="pt-BR" b="1" u="sng" dirty="0"/>
              <a:t>precedida de prévia audiência</a:t>
            </a:r>
            <a:r>
              <a:rPr lang="pt-BR" dirty="0"/>
              <a:t>, e nos termos do § 1</a:t>
            </a:r>
            <a:r>
              <a:rPr lang="pt-BR" u="sng" baseline="30000" dirty="0"/>
              <a:t>o</a:t>
            </a:r>
            <a:r>
              <a:rPr lang="pt-BR" dirty="0"/>
              <a:t> do art. 42 desta Lei. </a:t>
            </a:r>
          </a:p>
          <a:p>
            <a:pPr lvl="1" algn="just"/>
            <a:endParaRPr lang="pt-BR" dirty="0" smtClean="0"/>
          </a:p>
          <a:p>
            <a:pPr marL="274320" lvl="1" indent="0" algn="just">
              <a:buNone/>
            </a:pPr>
            <a:endParaRPr lang="pt-BR" dirty="0"/>
          </a:p>
          <a:p>
            <a:endParaRPr lang="pt-BR" dirty="0"/>
          </a:p>
        </p:txBody>
      </p:sp>
    </p:spTree>
    <p:extLst>
      <p:ext uri="{BB962C8B-B14F-4D97-AF65-F5344CB8AC3E}">
        <p14:creationId xmlns:p14="http://schemas.microsoft.com/office/powerpoint/2010/main" val="37395312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dirty="0" smtClean="0"/>
              <a:t>Além de ter positivado a necessidade de oitiva prévia do adolescente em audiência, a Lei 12.594/12 incluiu um novo requisito para decretação de internação-sanção que é a necessidade de </a:t>
            </a:r>
            <a:r>
              <a:rPr lang="pt-BR" b="1" u="sng" dirty="0" smtClean="0"/>
              <a:t>parecer técnico </a:t>
            </a:r>
            <a:r>
              <a:rPr lang="pt-BR" dirty="0" smtClean="0"/>
              <a:t>fundamentando tal medida (art. 43,§4º,I).</a:t>
            </a:r>
          </a:p>
          <a:p>
            <a:pPr algn="just"/>
            <a:r>
              <a:rPr lang="pt-BR" dirty="0" smtClean="0"/>
              <a:t>Em suma, para que seja possível decretar a internação-sanção, que é sempre de caráter excepcional, é necessário que o adolescente descumpra de forma reiterada e injustificada a medida anteriormente imposta, que haja parecer técnico fundamentando a necessidade da medida e que ela seja precedida de audiência.</a:t>
            </a:r>
          </a:p>
        </p:txBody>
      </p:sp>
    </p:spTree>
    <p:extLst>
      <p:ext uri="{BB962C8B-B14F-4D97-AF65-F5344CB8AC3E}">
        <p14:creationId xmlns:p14="http://schemas.microsoft.com/office/powerpoint/2010/main" val="33418025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Autofit/>
          </a:bodyPr>
          <a:lstStyle/>
          <a:p>
            <a:pPr algn="just"/>
            <a:r>
              <a:rPr lang="pt-BR" sz="1700" dirty="0" smtClean="0"/>
              <a:t>Art.15 da Resolução 165/12 do CNJ:A </a:t>
            </a:r>
            <a:r>
              <a:rPr lang="pt-BR" sz="1700" dirty="0"/>
              <a:t>internação decorrente do descumprimento </a:t>
            </a:r>
            <a:r>
              <a:rPr lang="pt-BR" sz="1700" b="1" u="sng" dirty="0"/>
              <a:t>reiterado</a:t>
            </a:r>
            <a:r>
              <a:rPr lang="pt-BR" sz="1700" dirty="0"/>
              <a:t> e </a:t>
            </a:r>
            <a:r>
              <a:rPr lang="pt-BR" sz="1700" b="1" u="sng" dirty="0"/>
              <a:t>injustificável </a:t>
            </a:r>
            <a:r>
              <a:rPr lang="pt-BR" sz="1700" dirty="0"/>
              <a:t>de medida anteriormente imposta, conhecida como </a:t>
            </a:r>
            <a:r>
              <a:rPr lang="pt-BR" sz="1700" dirty="0" smtClean="0"/>
              <a:t>internação-sanção</a:t>
            </a:r>
            <a:r>
              <a:rPr lang="pt-BR" sz="1700" dirty="0"/>
              <a:t>, está sujeita aos </a:t>
            </a:r>
            <a:r>
              <a:rPr lang="pt-BR" sz="1700" b="1" u="sng" dirty="0"/>
              <a:t>princípios da brevidade e da excepcionalidade</a:t>
            </a:r>
            <a:r>
              <a:rPr lang="pt-BR" sz="1700" dirty="0"/>
              <a:t>, </a:t>
            </a:r>
            <a:r>
              <a:rPr lang="pt-BR" sz="1700" b="1" dirty="0">
                <a:solidFill>
                  <a:srgbClr val="FF0000"/>
                </a:solidFill>
              </a:rPr>
              <a:t>devendo ser avaliada a possibilidade de substituição da medida originalmente aplicada por medida menos gravosa</a:t>
            </a:r>
            <a:r>
              <a:rPr lang="pt-BR" sz="1700" dirty="0"/>
              <a:t>, nos limites do previsto no § 2º do art. 122 do Estatuto da Criança e da Juventude. </a:t>
            </a:r>
            <a:endParaRPr lang="pt-BR" sz="1700" dirty="0" smtClean="0"/>
          </a:p>
          <a:p>
            <a:pPr algn="just"/>
            <a:r>
              <a:rPr lang="pt-BR" sz="1700" dirty="0" smtClean="0"/>
              <a:t>§ </a:t>
            </a:r>
            <a:r>
              <a:rPr lang="pt-BR" sz="1700" dirty="0"/>
              <a:t>1º Sem prejuízo da intervenção da defesa técnica, nos moldes do previsto no § 2º do art. 13 desta Resolução, e da realização de outras diligências que se fizerem necessárias, </a:t>
            </a:r>
            <a:r>
              <a:rPr lang="pt-BR" sz="1700" b="1" u="sng" dirty="0"/>
              <a:t>a oitiva do adolescente é obrigatória</a:t>
            </a:r>
            <a:r>
              <a:rPr lang="pt-BR" sz="1700" dirty="0"/>
              <a:t>, conforme o disposto pelo inciso II do § 4º do art. 43 da Lei nº 12.594, de 18 de janeiro de 2012; </a:t>
            </a:r>
            <a:endParaRPr lang="pt-BR" sz="1700" dirty="0" smtClean="0"/>
          </a:p>
          <a:p>
            <a:pPr algn="just"/>
            <a:r>
              <a:rPr lang="pt-BR" sz="1700" dirty="0" smtClean="0"/>
              <a:t>§ </a:t>
            </a:r>
            <a:r>
              <a:rPr lang="pt-BR" sz="1700" b="1" u="sng" dirty="0"/>
              <a:t>2º É vedada a privação de liberdade do adolescente antes da decisão que aprecia a aplicação da medida prevista no inciso III do art. 122 da Lei 8.069/90</a:t>
            </a:r>
            <a:r>
              <a:rPr lang="pt-BR" sz="1700" dirty="0"/>
              <a:t>, de 13 de julho de 1990 (Estatuto da Criança e do Adolescente), caso em que deverá ser </a:t>
            </a:r>
            <a:r>
              <a:rPr lang="pt-BR" sz="1700" b="1" u="sng" dirty="0"/>
              <a:t>imediatamente conduzido à audiência especial</a:t>
            </a:r>
            <a:r>
              <a:rPr lang="pt-BR" sz="1700" dirty="0"/>
              <a:t>, com intimação do Ministério Público e da defesa técnica; na audiência se tomarão as declarações do adolescente e o juiz decidirá acerca do cabimento da internação-sanção e de seu prazo. </a:t>
            </a:r>
          </a:p>
        </p:txBody>
      </p:sp>
    </p:spTree>
    <p:extLst>
      <p:ext uri="{BB962C8B-B14F-4D97-AF65-F5344CB8AC3E}">
        <p14:creationId xmlns:p14="http://schemas.microsoft.com/office/powerpoint/2010/main" val="1996655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lstStyle/>
          <a:p>
            <a:r>
              <a:rPr lang="pt-BR" dirty="0" smtClean="0"/>
              <a:t>O ECA, por sua vez, já trazia alguns dispositivos que devem orientar a execução das medidas:</a:t>
            </a:r>
          </a:p>
          <a:p>
            <a:pPr lvl="1" algn="just"/>
            <a:r>
              <a:rPr lang="pt-BR" dirty="0" smtClean="0"/>
              <a:t>§ </a:t>
            </a:r>
            <a:r>
              <a:rPr lang="pt-BR" dirty="0"/>
              <a:t>1º A medida aplicada ao adolescente levará em conta a sua </a:t>
            </a:r>
            <a:r>
              <a:rPr lang="pt-BR" b="1" dirty="0"/>
              <a:t>capacidade de cumpri-la, as circunstâncias e a gravidade da </a:t>
            </a:r>
            <a:r>
              <a:rPr lang="pt-BR" b="1" dirty="0" smtClean="0"/>
              <a:t>infração</a:t>
            </a:r>
            <a:r>
              <a:rPr lang="pt-BR" dirty="0" smtClean="0"/>
              <a:t> (art. 112, §1º)</a:t>
            </a:r>
          </a:p>
          <a:p>
            <a:pPr lvl="1" algn="just"/>
            <a:r>
              <a:rPr lang="pt-BR" dirty="0" smtClean="0"/>
              <a:t>Na </a:t>
            </a:r>
            <a:r>
              <a:rPr lang="pt-BR" dirty="0"/>
              <a:t>aplicação das medidas levar-se-ão em conta as necessidades pedagógicas, preferindo-se aquelas que visem ao </a:t>
            </a:r>
            <a:r>
              <a:rPr lang="pt-BR" b="1" dirty="0"/>
              <a:t>fortalecimento dos vínculos familiares e comunitários.</a:t>
            </a:r>
          </a:p>
          <a:p>
            <a:pPr lvl="1"/>
            <a:endParaRPr lang="pt-BR" dirty="0"/>
          </a:p>
        </p:txBody>
      </p:sp>
    </p:spTree>
    <p:extLst>
      <p:ext uri="{BB962C8B-B14F-4D97-AF65-F5344CB8AC3E}">
        <p14:creationId xmlns:p14="http://schemas.microsoft.com/office/powerpoint/2010/main" val="18827649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Internação-sanção</a:t>
            </a:r>
            <a:endParaRPr lang="pt-BR" dirty="0"/>
          </a:p>
        </p:txBody>
      </p:sp>
      <p:sp>
        <p:nvSpPr>
          <p:cNvPr id="3" name="Espaço Reservado para Conteúdo 2"/>
          <p:cNvSpPr>
            <a:spLocks noGrp="1"/>
          </p:cNvSpPr>
          <p:nvPr>
            <p:ph sz="quarter" idx="1"/>
          </p:nvPr>
        </p:nvSpPr>
        <p:spPr/>
        <p:txBody>
          <a:bodyPr>
            <a:normAutofit fontScale="92500" lnSpcReduction="10000"/>
          </a:bodyPr>
          <a:lstStyle/>
          <a:p>
            <a:pPr algn="just"/>
            <a:r>
              <a:rPr lang="pt-BR" dirty="0" smtClean="0"/>
              <a:t>Cabe internação-sanção em caso de medida socioeducativa aplicada em sede de remissão?</a:t>
            </a:r>
          </a:p>
          <a:p>
            <a:pPr lvl="1" algn="just"/>
            <a:r>
              <a:rPr lang="pt-BR" dirty="0" smtClean="0"/>
              <a:t>A remissão pode ser extintiva ou suspensiva e ser aplicada com ou sem medida socioeducativa em meio aberto.</a:t>
            </a:r>
          </a:p>
          <a:p>
            <a:pPr lvl="1" algn="just"/>
            <a:r>
              <a:rPr lang="pt-BR" dirty="0" smtClean="0"/>
              <a:t>O descumprimento da remissão suspensiva enseja simplesmente o prosseguimento do feito.</a:t>
            </a:r>
          </a:p>
          <a:p>
            <a:pPr lvl="2" algn="just"/>
            <a:r>
              <a:rPr lang="pt-BR" dirty="0" smtClean="0"/>
              <a:t>IMPORTANTE: </a:t>
            </a:r>
            <a:r>
              <a:rPr lang="pt-BR" b="1" dirty="0" smtClean="0"/>
              <a:t>Tese Institucional da Defensoria Pública de SP:</a:t>
            </a:r>
            <a:r>
              <a:rPr lang="pt-BR" dirty="0"/>
              <a:t> Em caso de descumprimento de medida socioeducativa aplicada cumulativamente com remissão suspensiva, o adolescente deve ser ouvido antes de eventual retomada do processo.  </a:t>
            </a:r>
            <a:endParaRPr lang="pt-BR" dirty="0"/>
          </a:p>
          <a:p>
            <a:pPr lvl="1" algn="just"/>
            <a:r>
              <a:rPr lang="pt-BR" dirty="0" smtClean="0"/>
              <a:t>O descumprimento da remissão extintiva não tem qualquer consequência e não pode ensejar </a:t>
            </a:r>
            <a:r>
              <a:rPr lang="pt-BR" dirty="0"/>
              <a:t>a internação-sanção, uma vez que o </a:t>
            </a:r>
            <a:r>
              <a:rPr lang="pt-BR" dirty="0" smtClean="0"/>
              <a:t>art</a:t>
            </a:r>
            <a:r>
              <a:rPr lang="pt-BR" dirty="0"/>
              <a:t>. 110 do ECA estipula que a privação de liberdade não prescinde da observância do devido processo legal, não havendo outra solução além do arquivamento do feito.</a:t>
            </a:r>
          </a:p>
          <a:p>
            <a:pPr lvl="1" algn="just"/>
            <a:endParaRPr lang="pt-BR" dirty="0" smtClean="0"/>
          </a:p>
        </p:txBody>
      </p:sp>
    </p:spTree>
    <p:extLst>
      <p:ext uri="{BB962C8B-B14F-4D97-AF65-F5344CB8AC3E}">
        <p14:creationId xmlns:p14="http://schemas.microsoft.com/office/powerpoint/2010/main" val="22304182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Unificação</a:t>
            </a:r>
            <a:endParaRPr lang="pt-BR" dirty="0"/>
          </a:p>
        </p:txBody>
      </p:sp>
      <p:sp>
        <p:nvSpPr>
          <p:cNvPr id="3" name="Espaço Reservado para Conteúdo 2"/>
          <p:cNvSpPr>
            <a:spLocks noGrp="1"/>
          </p:cNvSpPr>
          <p:nvPr>
            <p:ph sz="quarter" idx="1"/>
          </p:nvPr>
        </p:nvSpPr>
        <p:spPr/>
        <p:txBody>
          <a:bodyPr>
            <a:normAutofit fontScale="70000" lnSpcReduction="20000"/>
          </a:bodyPr>
          <a:lstStyle/>
          <a:p>
            <a:pPr algn="just"/>
            <a:r>
              <a:rPr lang="pt-BR" dirty="0" smtClean="0"/>
              <a:t>É comum que um adolescente esteja cumprindo determinada medida socioeducativa e receba outra de natureza diversa. O que acontece nestes casos? Qual deve prevalecer? É possível o cumprimento simultâneo de mais de uma medida socioeducativa?</a:t>
            </a:r>
          </a:p>
          <a:p>
            <a:r>
              <a:rPr lang="pt-BR" dirty="0" smtClean="0"/>
              <a:t>Pressupostos: (FRASSETO):</a:t>
            </a:r>
          </a:p>
          <a:p>
            <a:pPr marL="457200" lvl="0" indent="-457200" algn="just">
              <a:buFont typeface="+mj-lt"/>
              <a:buAutoNum type="arabicPeriod"/>
            </a:pPr>
            <a:r>
              <a:rPr lang="pt-BR" dirty="0" smtClean="0"/>
              <a:t>O </a:t>
            </a:r>
            <a:r>
              <a:rPr lang="pt-BR" dirty="0"/>
              <a:t>No processo de execução da medida </a:t>
            </a:r>
            <a:r>
              <a:rPr lang="pt-BR" dirty="0" smtClean="0"/>
              <a:t>socioeducativa </a:t>
            </a:r>
            <a:r>
              <a:rPr lang="pt-BR" dirty="0"/>
              <a:t>objetiva-se, sempre, o ideal pedagógico que, alcançado, implica a perda do </a:t>
            </a:r>
            <a:r>
              <a:rPr lang="pt-BR" dirty="0" smtClean="0"/>
              <a:t>objeto socioeducativo.</a:t>
            </a:r>
          </a:p>
          <a:p>
            <a:pPr marL="457200" lvl="0" indent="-457200" algn="just">
              <a:buFont typeface="+mj-lt"/>
              <a:buAutoNum type="arabicPeriod"/>
            </a:pPr>
            <a:r>
              <a:rPr lang="pt-BR" dirty="0" smtClean="0"/>
              <a:t>O objetivo </a:t>
            </a:r>
            <a:r>
              <a:rPr lang="pt-BR" dirty="0"/>
              <a:t>da medida é inibir a reincidência e não responsabilizar o jovem por cada uma das infrações por ele </a:t>
            </a:r>
            <a:r>
              <a:rPr lang="pt-BR" dirty="0" smtClean="0"/>
              <a:t>cometidas.</a:t>
            </a:r>
          </a:p>
          <a:p>
            <a:pPr marL="457200" indent="-457200" algn="just">
              <a:buFont typeface="+mj-lt"/>
              <a:buAutoNum type="arabicPeriod"/>
            </a:pPr>
            <a:r>
              <a:rPr lang="pt-BR" dirty="0" smtClean="0"/>
              <a:t>Através </a:t>
            </a:r>
            <a:r>
              <a:rPr lang="pt-BR" dirty="0"/>
              <a:t>do conteúdo estratégico pedagógico, espera-se do jovem um aprendizado, que, alcançado, faz com que perca sentido outras medidas que, invariavelmente, terão o mesmo objetivo. Se já alcançado o objetivo de uma medida pelo sucesso atingido por outra medida anteriormente cumprida, há perda do objeto desta nova medida. </a:t>
            </a:r>
            <a:endParaRPr lang="pt-BR" dirty="0" smtClean="0"/>
          </a:p>
          <a:p>
            <a:pPr marL="457200" indent="-457200" algn="just">
              <a:buFont typeface="+mj-lt"/>
              <a:buAutoNum type="arabicPeriod"/>
            </a:pPr>
            <a:r>
              <a:rPr lang="pt-BR" dirty="0" smtClean="0"/>
              <a:t>Completado </a:t>
            </a:r>
            <a:r>
              <a:rPr lang="pt-BR" dirty="0"/>
              <a:t>o ciclo de intervenção sobre a pessoa, perdem eficácia as medidas subsequentes aplicadas em face de infração anterior ao início do ciclo. </a:t>
            </a:r>
          </a:p>
          <a:p>
            <a:endParaRPr lang="pt-BR" dirty="0" smtClean="0"/>
          </a:p>
          <a:p>
            <a:pPr marL="788670" lvl="1" indent="-514350">
              <a:buFont typeface="+mj-lt"/>
              <a:buAutoNum type="arabicPeriod"/>
            </a:pPr>
            <a:endParaRPr lang="pt-BR" dirty="0" smtClean="0"/>
          </a:p>
          <a:p>
            <a:pPr marL="0" indent="0">
              <a:buNone/>
            </a:pPr>
            <a:endParaRPr lang="pt-BR" dirty="0"/>
          </a:p>
        </p:txBody>
      </p:sp>
    </p:spTree>
    <p:extLst>
      <p:ext uri="{BB962C8B-B14F-4D97-AF65-F5344CB8AC3E}">
        <p14:creationId xmlns:p14="http://schemas.microsoft.com/office/powerpoint/2010/main" val="16585172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Unificação</a:t>
            </a:r>
            <a:endParaRPr lang="pt-BR" dirty="0"/>
          </a:p>
        </p:txBody>
      </p:sp>
      <p:sp>
        <p:nvSpPr>
          <p:cNvPr id="3" name="Espaço Reservado para Conteúdo 2"/>
          <p:cNvSpPr>
            <a:spLocks noGrp="1"/>
          </p:cNvSpPr>
          <p:nvPr>
            <p:ph sz="quarter" idx="1"/>
          </p:nvPr>
        </p:nvSpPr>
        <p:spPr/>
        <p:txBody>
          <a:bodyPr>
            <a:normAutofit/>
          </a:bodyPr>
          <a:lstStyle/>
          <a:p>
            <a:r>
              <a:rPr lang="pt-BR" dirty="0" smtClean="0"/>
              <a:t>Regras gerais:</a:t>
            </a:r>
          </a:p>
          <a:p>
            <a:pPr lvl="1" algn="just"/>
            <a:r>
              <a:rPr lang="pt-BR" dirty="0" smtClean="0"/>
              <a:t>A medida mais gravosa absorve as demais (internação absorve a semiliberdade e a semiliberdade absorve a LA), já que a utilização </a:t>
            </a:r>
            <a:r>
              <a:rPr lang="pt-BR" dirty="0"/>
              <a:t>dos recursos de maior intensidade </a:t>
            </a:r>
            <a:r>
              <a:rPr lang="pt-BR" dirty="0" smtClean="0"/>
              <a:t>torna </a:t>
            </a:r>
            <a:r>
              <a:rPr lang="pt-BR" dirty="0"/>
              <a:t>desnecessária (portanto inócua, prejudicada) a utilização dos recursos pedagógicos de menor intensidade tendo em vista o conteúdo estratégico da medida e seu objetivo</a:t>
            </a:r>
            <a:r>
              <a:rPr lang="pt-BR" dirty="0" smtClean="0"/>
              <a:t>.</a:t>
            </a:r>
          </a:p>
          <a:p>
            <a:pPr lvl="1" algn="just"/>
            <a:r>
              <a:rPr lang="pt-BR" dirty="0" smtClean="0"/>
              <a:t>As medidas que detenham o mesmo grau de abrangência pedagógica, entendida aqui como a amplitude da intervenção ou intensidade dos meios utilizados, podem ser cumuladas. Assim, por exemplo, é possível a cumulação da LA com a PSC. </a:t>
            </a:r>
            <a:endParaRPr lang="pt-BR" dirty="0"/>
          </a:p>
          <a:p>
            <a:pPr lvl="1"/>
            <a:endParaRPr lang="pt-BR" dirty="0" smtClean="0"/>
          </a:p>
          <a:p>
            <a:pPr lvl="1"/>
            <a:endParaRPr lang="pt-BR" dirty="0"/>
          </a:p>
        </p:txBody>
      </p:sp>
    </p:spTree>
    <p:extLst>
      <p:ext uri="{BB962C8B-B14F-4D97-AF65-F5344CB8AC3E}">
        <p14:creationId xmlns:p14="http://schemas.microsoft.com/office/powerpoint/2010/main" val="27296267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Unificação</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algn="just"/>
            <a:r>
              <a:rPr lang="pt-BR" dirty="0"/>
              <a:t>Art. 45.  Se, no transcurso da execução, sobrevier sentença de aplicação de nova medida, a autoridade judiciária procederá à unificação, ouvidos, previamente, o Ministério Público e o defensor, no prazo de 3 (três) dias sucessivos, decidindo-se em igual prazo. </a:t>
            </a:r>
            <a:endParaRPr lang="pt-BR" dirty="0" smtClean="0"/>
          </a:p>
          <a:p>
            <a:pPr lvl="1" algn="just"/>
            <a:r>
              <a:rPr lang="pt-BR" dirty="0" smtClean="0"/>
              <a:t>§ </a:t>
            </a:r>
            <a:r>
              <a:rPr lang="pt-BR" dirty="0"/>
              <a:t>1</a:t>
            </a:r>
            <a:r>
              <a:rPr lang="pt-BR" u="sng" baseline="30000" dirty="0"/>
              <a:t>o</a:t>
            </a:r>
            <a:r>
              <a:rPr lang="pt-BR" dirty="0"/>
              <a:t>  É vedado à autoridade judiciária determinar reinício de cumprimento de medida socioeducativa, ou deixar de considerar os prazos máximos, e de liberação compulsória previstos na </a:t>
            </a:r>
            <a:r>
              <a:rPr lang="pt-BR" dirty="0">
                <a:hlinkClick r:id="rId2"/>
              </a:rPr>
              <a:t>Lei n</a:t>
            </a:r>
            <a:r>
              <a:rPr lang="pt-BR" u="sng" baseline="30000" dirty="0">
                <a:hlinkClick r:id="rId2"/>
              </a:rPr>
              <a:t>o</a:t>
            </a:r>
            <a:r>
              <a:rPr lang="pt-BR" dirty="0">
                <a:hlinkClick r:id="rId2"/>
              </a:rPr>
              <a:t> 8.069, de 13 de julho de 1990 (Estatuto da Criança e do Adolescente)</a:t>
            </a:r>
            <a:r>
              <a:rPr lang="pt-BR" dirty="0"/>
              <a:t>, </a:t>
            </a:r>
            <a:r>
              <a:rPr lang="pt-BR" b="1" u="sng" dirty="0"/>
              <a:t>excetuada a hipótese de medida aplicada por ato infracional praticado durante a execução. </a:t>
            </a:r>
            <a:endParaRPr lang="pt-BR" b="1" u="sng" dirty="0" smtClean="0"/>
          </a:p>
          <a:p>
            <a:pPr lvl="1" algn="just"/>
            <a:r>
              <a:rPr lang="pt-BR" b="1" dirty="0" smtClean="0"/>
              <a:t>É </a:t>
            </a:r>
            <a:r>
              <a:rPr lang="pt-BR" b="1" dirty="0"/>
              <a:t>vedado à autoridade judiciária aplicar nova medida de internação, por atos infracionais praticados anteriormente, a adolescente que já tenha concluído cumprimento de medida socioeducativa dessa natureza</a:t>
            </a:r>
            <a:r>
              <a:rPr lang="pt-BR" dirty="0"/>
              <a:t>, ou que tenha sido transferido para cumprimento de medida menos rigorosa, sendo tais atos absorvidos por aqueles aos quais se impôs a medida socioeducativa extrema. </a:t>
            </a:r>
          </a:p>
          <a:p>
            <a:endParaRPr lang="pt-BR" dirty="0"/>
          </a:p>
        </p:txBody>
      </p:sp>
    </p:spTree>
    <p:extLst>
      <p:ext uri="{BB962C8B-B14F-4D97-AF65-F5344CB8AC3E}">
        <p14:creationId xmlns:p14="http://schemas.microsoft.com/office/powerpoint/2010/main" val="39462094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Unificação</a:t>
            </a:r>
            <a:endParaRPr lang="pt-BR" dirty="0"/>
          </a:p>
        </p:txBody>
      </p:sp>
      <p:sp>
        <p:nvSpPr>
          <p:cNvPr id="3" name="Espaço Reservado para Conteúdo 2"/>
          <p:cNvSpPr>
            <a:spLocks noGrp="1"/>
          </p:cNvSpPr>
          <p:nvPr>
            <p:ph sz="quarter" idx="1"/>
          </p:nvPr>
        </p:nvSpPr>
        <p:spPr/>
        <p:txBody>
          <a:bodyPr/>
          <a:lstStyle/>
          <a:p>
            <a:pPr algn="just"/>
            <a:r>
              <a:rPr lang="pt-BR" dirty="0" smtClean="0"/>
              <a:t>O §1º do art. 45 traz a única hipótese em que a medida de internação pode durar mais do que 3 anos: quando há o cometimento de um novo ato infracional DURANTE  execução;</a:t>
            </a:r>
          </a:p>
          <a:p>
            <a:pPr algn="just"/>
            <a:r>
              <a:rPr lang="pt-BR" dirty="0" smtClean="0"/>
              <a:t>O §2º do art. 45 traz regra importante que está fundamentada na ideia de que tendo </a:t>
            </a:r>
            <a:r>
              <a:rPr lang="pt-BR" dirty="0"/>
              <a:t>o adolescente cumprido satisfatoriamente a MSE (tanto é que ela foi extinta ou ele progredido) o caráter pedagógico já foi </a:t>
            </a:r>
            <a:r>
              <a:rPr lang="pt-BR" dirty="0" smtClean="0"/>
              <a:t>exaurido e portanto há perda </a:t>
            </a:r>
            <a:r>
              <a:rPr lang="pt-BR" dirty="0"/>
              <a:t>do objeto </a:t>
            </a:r>
            <a:r>
              <a:rPr lang="pt-BR" dirty="0" smtClean="0"/>
              <a:t>socioeducativo. </a:t>
            </a:r>
            <a:endParaRPr lang="pt-BR" dirty="0"/>
          </a:p>
        </p:txBody>
      </p:sp>
    </p:spTree>
    <p:extLst>
      <p:ext uri="{BB962C8B-B14F-4D97-AF65-F5344CB8AC3E}">
        <p14:creationId xmlns:p14="http://schemas.microsoft.com/office/powerpoint/2010/main" val="1093274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Unificação</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algn="just"/>
            <a:r>
              <a:rPr lang="pt-BR" dirty="0" smtClean="0"/>
              <a:t>Questão importante: Adolescente está cumprindo LA. Pratica um novo ato infracional e recebe a medida de semiliberdade. É muito comum que, após </a:t>
            </a:r>
            <a:r>
              <a:rPr lang="pt-BR" dirty="0"/>
              <a:t>condenado </a:t>
            </a:r>
            <a:r>
              <a:rPr lang="pt-BR" dirty="0" smtClean="0"/>
              <a:t>pelo </a:t>
            </a:r>
            <a:r>
              <a:rPr lang="pt-BR" dirty="0"/>
              <a:t>Juízo do Conhecimento, o adolescente ainda seja submetido à audiência perante o Juiz da Execução, mesmo que estivesse cumprindo regularmente a medida anteriormente imposta. </a:t>
            </a:r>
            <a:r>
              <a:rPr lang="pt-BR" dirty="0" smtClean="0"/>
              <a:t>Estas audiências são conhecidas no Fórum Especial da Infância e Juventude de SP como “vinculadas”. Os/As juízes/as consideram que </a:t>
            </a:r>
            <a:r>
              <a:rPr lang="pt-BR" dirty="0"/>
              <a:t>o fato de o adolescente ter sido novamente condenado é fato a ensejar o entendimento de que descumpriu a medida anterior e, por isso, a internação-sanção poderá ser decretada. </a:t>
            </a:r>
            <a:endParaRPr lang="pt-BR" dirty="0" smtClean="0"/>
          </a:p>
          <a:p>
            <a:pPr algn="just"/>
            <a:r>
              <a:rPr lang="pt-BR" dirty="0" smtClean="0"/>
              <a:t>É possível, no entanto, argumentar que pelo disposto no art. 45 da Lei 12;594, nestes casos o que deverá ocorrer é a unificação das medidas, o </a:t>
            </a:r>
            <a:r>
              <a:rPr lang="pt-BR" dirty="0"/>
              <a:t>que impediria o decreto de internação-sanção.</a:t>
            </a:r>
          </a:p>
          <a:p>
            <a:pPr algn="just"/>
            <a:endParaRPr lang="pt-BR" i="1" u="sng" dirty="0"/>
          </a:p>
          <a:p>
            <a:endParaRPr lang="pt-BR" dirty="0"/>
          </a:p>
        </p:txBody>
      </p:sp>
    </p:spTree>
    <p:extLst>
      <p:ext uri="{BB962C8B-B14F-4D97-AF65-F5344CB8AC3E}">
        <p14:creationId xmlns:p14="http://schemas.microsoft.com/office/powerpoint/2010/main" val="17870442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Extinção</a:t>
            </a:r>
            <a:endParaRPr lang="pt-BR" dirty="0"/>
          </a:p>
        </p:txBody>
      </p:sp>
      <p:sp>
        <p:nvSpPr>
          <p:cNvPr id="3" name="Espaço Reservado para Conteúdo 2"/>
          <p:cNvSpPr>
            <a:spLocks noGrp="1"/>
          </p:cNvSpPr>
          <p:nvPr>
            <p:ph sz="quarter" idx="1"/>
          </p:nvPr>
        </p:nvSpPr>
        <p:spPr/>
        <p:txBody>
          <a:bodyPr>
            <a:normAutofit fontScale="92500"/>
          </a:bodyPr>
          <a:lstStyle/>
          <a:p>
            <a:r>
              <a:rPr lang="pt-BR" dirty="0"/>
              <a:t>Art. 46.  A medida socioeducativa será declarada extinta: </a:t>
            </a:r>
          </a:p>
          <a:p>
            <a:pPr lvl="1"/>
            <a:r>
              <a:rPr lang="pt-BR" dirty="0"/>
              <a:t>I - pela morte do adolescente; </a:t>
            </a:r>
            <a:endParaRPr lang="pt-BR" dirty="0" smtClean="0"/>
          </a:p>
          <a:p>
            <a:pPr lvl="1"/>
            <a:r>
              <a:rPr lang="pt-BR" dirty="0" smtClean="0"/>
              <a:t>II </a:t>
            </a:r>
            <a:r>
              <a:rPr lang="pt-BR" dirty="0"/>
              <a:t>- pela realização de sua finalidade; </a:t>
            </a:r>
            <a:endParaRPr lang="pt-BR" dirty="0" smtClean="0"/>
          </a:p>
          <a:p>
            <a:pPr lvl="1"/>
            <a:r>
              <a:rPr lang="pt-BR" dirty="0" smtClean="0"/>
              <a:t>pela </a:t>
            </a:r>
            <a:r>
              <a:rPr lang="pt-BR" dirty="0"/>
              <a:t>aplicação de pena privativa de liberdade, a ser cumprida em regime fechado ou semiaberto, em execução provisória ou definitiva; </a:t>
            </a:r>
            <a:endParaRPr lang="pt-BR" dirty="0" smtClean="0"/>
          </a:p>
          <a:p>
            <a:pPr lvl="1"/>
            <a:r>
              <a:rPr lang="pt-BR" dirty="0" smtClean="0"/>
              <a:t>IV </a:t>
            </a:r>
            <a:r>
              <a:rPr lang="pt-BR" dirty="0"/>
              <a:t>- pela condição de doença grave, que torne o adolescente incapaz de submeter-se ao cumprimento da medida; e </a:t>
            </a:r>
            <a:endParaRPr lang="pt-BR" dirty="0" smtClean="0"/>
          </a:p>
          <a:p>
            <a:pPr lvl="1"/>
            <a:r>
              <a:rPr lang="pt-BR" dirty="0" smtClean="0"/>
              <a:t>V </a:t>
            </a:r>
            <a:r>
              <a:rPr lang="pt-BR" dirty="0"/>
              <a:t>- nas demais hipóteses previstas em </a:t>
            </a:r>
            <a:r>
              <a:rPr lang="pt-BR" dirty="0" smtClean="0"/>
              <a:t>lei</a:t>
            </a:r>
          </a:p>
          <a:p>
            <a:pPr lvl="2"/>
            <a:r>
              <a:rPr lang="pt-BR" dirty="0" smtClean="0"/>
              <a:t>Este inciso V indica que o rol não é taxativo e, por isso, é possível sustentar que a Súmula 338 do STJ não restou prejudicada pela edição da Lei e que a medida socioeducativa pode ser extinta por ocorrência da prescrição. </a:t>
            </a:r>
          </a:p>
          <a:p>
            <a:pPr lvl="1"/>
            <a:endParaRPr lang="pt-BR" dirty="0"/>
          </a:p>
          <a:p>
            <a:endParaRPr lang="pt-BR" dirty="0"/>
          </a:p>
        </p:txBody>
      </p:sp>
    </p:spTree>
    <p:extLst>
      <p:ext uri="{BB962C8B-B14F-4D97-AF65-F5344CB8AC3E}">
        <p14:creationId xmlns:p14="http://schemas.microsoft.com/office/powerpoint/2010/main" val="3875783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t>Extinção</a:t>
            </a:r>
            <a:endParaRPr lang="pt-BR" dirty="0"/>
          </a:p>
        </p:txBody>
      </p:sp>
      <p:sp>
        <p:nvSpPr>
          <p:cNvPr id="5" name="Espaço Reservado para Conteúdo 4"/>
          <p:cNvSpPr>
            <a:spLocks noGrp="1"/>
          </p:cNvSpPr>
          <p:nvPr>
            <p:ph sz="quarter" idx="1"/>
          </p:nvPr>
        </p:nvSpPr>
        <p:spPr/>
        <p:txBody>
          <a:bodyPr>
            <a:normAutofit/>
          </a:bodyPr>
          <a:lstStyle/>
          <a:p>
            <a:r>
              <a:rPr lang="pt-BR" dirty="0" smtClean="0"/>
              <a:t>Extinção e processo crime:</a:t>
            </a:r>
          </a:p>
          <a:p>
            <a:pPr lvl="1" algn="just"/>
            <a:r>
              <a:rPr lang="pt-BR" dirty="0" smtClean="0"/>
              <a:t>Se o jovem foi condenado a pena privativa de liberdade, extingue.</a:t>
            </a:r>
          </a:p>
          <a:p>
            <a:pPr lvl="1" algn="just"/>
            <a:r>
              <a:rPr lang="pt-BR" dirty="0" smtClean="0"/>
              <a:t>No caso de estar apenas respondendo a processo criminal, o juiz da execução pode ou não extinguir: “§ </a:t>
            </a:r>
            <a:r>
              <a:rPr lang="pt-BR" dirty="0"/>
              <a:t>1</a:t>
            </a:r>
            <a:r>
              <a:rPr lang="pt-BR" u="sng" baseline="30000" dirty="0"/>
              <a:t>o</a:t>
            </a:r>
            <a:r>
              <a:rPr lang="pt-BR" dirty="0"/>
              <a:t>  No caso de o maior de 18 (dezoito) anos, em cumprimento de medida socioeducativa, responder a processo-crime, caberá à autoridade judiciária decidir sobre eventual extinção da execução, cientificando da decisão o juízo criminal </a:t>
            </a:r>
            <a:r>
              <a:rPr lang="pt-BR" dirty="0" smtClean="0"/>
              <a:t>competente”.</a:t>
            </a:r>
          </a:p>
          <a:p>
            <a:pPr lvl="1" algn="just"/>
            <a:endParaRPr lang="pt-BR" dirty="0" smtClean="0"/>
          </a:p>
          <a:p>
            <a:pPr lvl="1"/>
            <a:endParaRPr lang="pt-BR" dirty="0"/>
          </a:p>
        </p:txBody>
      </p:sp>
    </p:spTree>
    <p:extLst>
      <p:ext uri="{BB962C8B-B14F-4D97-AF65-F5344CB8AC3E}">
        <p14:creationId xmlns:p14="http://schemas.microsoft.com/office/powerpoint/2010/main" val="35261898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Extinção </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sz="2100" dirty="0"/>
              <a:t>A defesa deve postular a extinção: </a:t>
            </a:r>
            <a:r>
              <a:rPr lang="pt-BR" sz="2100" b="1" dirty="0"/>
              <a:t>Tese institucional da Defensoria</a:t>
            </a:r>
            <a:r>
              <a:rPr lang="pt-BR" sz="2100" dirty="0"/>
              <a:t>: </a:t>
            </a:r>
            <a:r>
              <a:rPr lang="pt-BR" sz="2100" i="1" dirty="0"/>
              <a:t>“Cabe ao defensor postular a extinção de eventual medida socioeducativa em curso na hipótese do jovem estar respondendo a processo criminal”.</a:t>
            </a:r>
            <a:r>
              <a:rPr lang="pt-BR" sz="2100" dirty="0"/>
              <a:t> (Tese do II Encontro Estadual, 2008</a:t>
            </a:r>
            <a:r>
              <a:rPr lang="pt-BR" sz="2100" dirty="0" smtClean="0"/>
              <a:t>).</a:t>
            </a:r>
          </a:p>
          <a:p>
            <a:pPr algn="just"/>
            <a:r>
              <a:rPr lang="pt-BR" sz="2100" dirty="0" smtClean="0"/>
              <a:t>A </a:t>
            </a:r>
            <a:r>
              <a:rPr lang="pt-BR" sz="2100" dirty="0"/>
              <a:t>justificativa reside na </a:t>
            </a:r>
            <a:r>
              <a:rPr lang="pt-BR" sz="2100" b="1" dirty="0"/>
              <a:t>perda do objeto da medida</a:t>
            </a:r>
            <a:r>
              <a:rPr lang="pt-BR" sz="2100" dirty="0"/>
              <a:t> socioeducativa: se o jovem já está submetido à justiça comum, não há sentido que seja submetido também à justiça especial da infância. Além disso, a aplicação da medida socioeducativa após os 18 anos é </a:t>
            </a:r>
            <a:r>
              <a:rPr lang="pt-BR" sz="2100" b="1" dirty="0"/>
              <a:t>absolutamente excepcion</a:t>
            </a:r>
            <a:r>
              <a:rPr lang="pt-BR" sz="2100" dirty="0"/>
              <a:t>al e, se o jovem já responde a processo crime, não se trata de situação excepcional que justifique a manutenção da medida após a </a:t>
            </a:r>
            <a:r>
              <a:rPr lang="pt-BR" sz="2100" dirty="0" smtClean="0"/>
              <a:t>maioridade. </a:t>
            </a:r>
          </a:p>
          <a:p>
            <a:pPr algn="just"/>
            <a:r>
              <a:rPr lang="pt-BR" sz="2100" dirty="0" smtClean="0"/>
              <a:t>No </a:t>
            </a:r>
            <a:r>
              <a:rPr lang="pt-BR" sz="2100" dirty="0"/>
              <a:t>caso do jovem que abandonou a medida socioeducativa há muito tempo e pratica crime, incide ainda o </a:t>
            </a:r>
            <a:r>
              <a:rPr lang="pt-BR" sz="2100" b="1" dirty="0"/>
              <a:t>princípio da </a:t>
            </a:r>
            <a:r>
              <a:rPr lang="pt-BR" sz="2100" b="1" dirty="0" err="1"/>
              <a:t>imediatidade</a:t>
            </a:r>
            <a:r>
              <a:rPr lang="pt-BR" sz="2100" dirty="0"/>
              <a:t> a justificar a extinção, já que há muito prejudicado o escopo </a:t>
            </a:r>
            <a:r>
              <a:rPr lang="pt-BR" sz="2100" dirty="0" err="1"/>
              <a:t>ressocializador</a:t>
            </a:r>
            <a:r>
              <a:rPr lang="pt-BR" sz="2100" dirty="0"/>
              <a:t> nos moldes do </a:t>
            </a:r>
            <a:r>
              <a:rPr lang="pt-BR" sz="2100" dirty="0" smtClean="0"/>
              <a:t>ECA. </a:t>
            </a:r>
            <a:endParaRPr lang="pt-BR" sz="2100" dirty="0"/>
          </a:p>
          <a:p>
            <a:endParaRPr lang="pt-BR" dirty="0"/>
          </a:p>
        </p:txBody>
      </p:sp>
    </p:spTree>
    <p:extLst>
      <p:ext uri="{BB962C8B-B14F-4D97-AF65-F5344CB8AC3E}">
        <p14:creationId xmlns:p14="http://schemas.microsoft.com/office/powerpoint/2010/main" val="8216452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Suspensão da Medida Socioeducativa </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algn="just"/>
            <a:r>
              <a:rPr lang="pt-BR" dirty="0" err="1"/>
              <a:t>Art</a:t>
            </a:r>
            <a:r>
              <a:rPr lang="pt-BR" dirty="0"/>
              <a:t> 64.  O adolescente em cumprimento de medida socioeducativa que apresente indícios de transtorno mental, de deficiência mental, ou associadas, deverá ser avaliado por equipe técnica multidisciplinar e </a:t>
            </a:r>
            <a:r>
              <a:rPr lang="pt-BR" dirty="0" err="1"/>
              <a:t>multissetorial</a:t>
            </a:r>
            <a:r>
              <a:rPr lang="pt-BR" dirty="0"/>
              <a:t>. </a:t>
            </a:r>
            <a:r>
              <a:rPr lang="pt-BR" dirty="0" smtClean="0"/>
              <a:t> </a:t>
            </a:r>
          </a:p>
          <a:p>
            <a:pPr algn="just"/>
            <a:r>
              <a:rPr lang="pt-BR" b="1" u="sng" dirty="0" smtClean="0"/>
              <a:t>§4</a:t>
            </a:r>
            <a:r>
              <a:rPr lang="pt-BR" b="1" u="sng" baseline="30000" dirty="0" smtClean="0"/>
              <a:t>o</a:t>
            </a:r>
            <a:r>
              <a:rPr lang="pt-BR" b="1" u="sng" dirty="0"/>
              <a:t>  Excepcionalmente, o juiz poderá suspender a execução da medida socioeducativa, ouvidos o defensor e o Ministério Público, com vistas a incluir o adolescente em programa de atenção integral à saúde mental que melhor atenda aos objetivos terapêuticos estabelecidos para o seu caso específico. </a:t>
            </a:r>
          </a:p>
          <a:p>
            <a:pPr algn="just"/>
            <a:r>
              <a:rPr lang="pt-BR" dirty="0"/>
              <a:t>§ 5</a:t>
            </a:r>
            <a:r>
              <a:rPr lang="pt-BR" u="sng" baseline="30000" dirty="0"/>
              <a:t>o</a:t>
            </a:r>
            <a:r>
              <a:rPr lang="pt-BR" dirty="0"/>
              <a:t>  Suspensa a execução da medida socioeducativa, o juiz designará o responsável por acompanhar e informar sobre a evolução do atendimento ao adolescente. </a:t>
            </a:r>
          </a:p>
          <a:p>
            <a:pPr algn="just"/>
            <a:r>
              <a:rPr lang="pt-BR" dirty="0"/>
              <a:t>§ 6</a:t>
            </a:r>
            <a:r>
              <a:rPr lang="pt-BR" u="sng" baseline="30000" dirty="0"/>
              <a:t>o</a:t>
            </a:r>
            <a:r>
              <a:rPr lang="pt-BR" dirty="0"/>
              <a:t>  A suspensão da execução da medida socioeducativa será avaliada, no mínimo, a cada 6 (seis) meses. </a:t>
            </a:r>
          </a:p>
          <a:p>
            <a:endParaRPr lang="pt-BR" dirty="0"/>
          </a:p>
        </p:txBody>
      </p:sp>
    </p:spTree>
    <p:extLst>
      <p:ext uri="{BB962C8B-B14F-4D97-AF65-F5344CB8AC3E}">
        <p14:creationId xmlns:p14="http://schemas.microsoft.com/office/powerpoint/2010/main" val="92506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a:xfrm>
            <a:off x="251520" y="1484784"/>
            <a:ext cx="8503920" cy="4572000"/>
          </a:xfrm>
        </p:spPr>
        <p:txBody>
          <a:bodyPr>
            <a:normAutofit/>
          </a:bodyPr>
          <a:lstStyle/>
          <a:p>
            <a:pPr lvl="0" algn="just"/>
            <a:r>
              <a:rPr lang="pt-BR" b="1" dirty="0" smtClean="0"/>
              <a:t>Responsabilização do adolescente: </a:t>
            </a:r>
            <a:r>
              <a:rPr lang="pt-BR" dirty="0" smtClean="0"/>
              <a:t>indicação de que a medida socioeducativa tem caráter sancionatório e pode ser entendida como uma </a:t>
            </a:r>
            <a:r>
              <a:rPr lang="pt-BR" dirty="0"/>
              <a:t>r</a:t>
            </a:r>
            <a:r>
              <a:rPr lang="pt-BR" dirty="0" smtClean="0"/>
              <a:t>esposta </a:t>
            </a:r>
            <a:r>
              <a:rPr lang="pt-BR" dirty="0"/>
              <a:t>estatal dotada de </a:t>
            </a:r>
            <a:r>
              <a:rPr lang="pt-BR" b="1" u="sng" dirty="0" err="1" smtClean="0"/>
              <a:t>coercitividade</a:t>
            </a:r>
            <a:r>
              <a:rPr lang="pt-BR" b="1" u="sng" dirty="0" smtClean="0"/>
              <a:t>. </a:t>
            </a:r>
            <a:r>
              <a:rPr lang="pt-BR" dirty="0" smtClean="0"/>
              <a:t>(</a:t>
            </a:r>
            <a:r>
              <a:rPr lang="pt-BR" dirty="0" err="1" smtClean="0"/>
              <a:t>Frasseto</a:t>
            </a:r>
            <a:r>
              <a:rPr lang="pt-BR" dirty="0" smtClean="0"/>
              <a:t>).</a:t>
            </a:r>
          </a:p>
          <a:p>
            <a:pPr lvl="0" algn="just"/>
            <a:r>
              <a:rPr lang="pt-BR" dirty="0" smtClean="0"/>
              <a:t>Isso significa que a medida socioeducativa tem um caráter compulsório e independe da vontade do jovem para ser executada. O Estado, por sua vez, pode se valer da força para exigir seu cumprimento.</a:t>
            </a:r>
          </a:p>
          <a:p>
            <a:pPr marL="0" indent="0" algn="just">
              <a:buNone/>
            </a:pPr>
            <a:endParaRPr lang="pt-BR" dirty="0" smtClean="0"/>
          </a:p>
          <a:p>
            <a:endParaRPr lang="pt-BR" b="1" dirty="0"/>
          </a:p>
        </p:txBody>
      </p:sp>
    </p:spTree>
    <p:extLst>
      <p:ext uri="{BB962C8B-B14F-4D97-AF65-F5344CB8AC3E}">
        <p14:creationId xmlns:p14="http://schemas.microsoft.com/office/powerpoint/2010/main" val="33323516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Sanções Disciplinares</a:t>
            </a:r>
            <a:endParaRPr lang="pt-BR" dirty="0"/>
          </a:p>
        </p:txBody>
      </p:sp>
      <p:sp>
        <p:nvSpPr>
          <p:cNvPr id="3" name="Espaço Reservado para Conteúdo 2"/>
          <p:cNvSpPr>
            <a:spLocks noGrp="1"/>
          </p:cNvSpPr>
          <p:nvPr>
            <p:ph sz="quarter" idx="1"/>
          </p:nvPr>
        </p:nvSpPr>
        <p:spPr/>
        <p:txBody>
          <a:bodyPr>
            <a:normAutofit fontScale="92500" lnSpcReduction="10000"/>
          </a:bodyPr>
          <a:lstStyle/>
          <a:p>
            <a:r>
              <a:rPr lang="pt-BR" dirty="0" smtClean="0"/>
              <a:t>São aplicadas durante as medidas de internação e semiliberdade</a:t>
            </a:r>
          </a:p>
          <a:p>
            <a:pPr lvl="1" algn="just"/>
            <a:r>
              <a:rPr lang="pt-BR" dirty="0" smtClean="0"/>
              <a:t>Art</a:t>
            </a:r>
            <a:r>
              <a:rPr lang="pt-BR" dirty="0"/>
              <a:t>. 48.  O defensor, o Ministério Público, o adolescente e seus pais ou responsável poderão postular revisão judicial de qualquer sanção disciplinar aplicada, podendo a autoridade judiciária suspender a execução da sanção até decisão final do incidente. </a:t>
            </a:r>
            <a:endParaRPr lang="pt-BR" dirty="0" smtClean="0"/>
          </a:p>
          <a:p>
            <a:pPr lvl="1" algn="just"/>
            <a:r>
              <a:rPr lang="pt-BR" dirty="0" smtClean="0"/>
              <a:t>§ </a:t>
            </a:r>
            <a:r>
              <a:rPr lang="pt-BR" dirty="0"/>
              <a:t>1</a:t>
            </a:r>
            <a:r>
              <a:rPr lang="pt-BR" baseline="30000" dirty="0"/>
              <a:t>o</a:t>
            </a:r>
            <a:r>
              <a:rPr lang="pt-BR" dirty="0"/>
              <a:t>  Postulada a revisão após ouvida a autoridade colegiada que aplicou a sanção e havendo provas a produzir em audiência, procederá o magistrado na forma do § 1</a:t>
            </a:r>
            <a:r>
              <a:rPr lang="pt-BR" baseline="30000" dirty="0"/>
              <a:t>o</a:t>
            </a:r>
            <a:r>
              <a:rPr lang="pt-BR" dirty="0"/>
              <a:t> do art. 42 desta Lei. </a:t>
            </a:r>
            <a:endParaRPr lang="pt-BR" dirty="0" smtClean="0"/>
          </a:p>
          <a:p>
            <a:pPr lvl="1" algn="just"/>
            <a:r>
              <a:rPr lang="pt-BR" dirty="0" smtClean="0"/>
              <a:t> </a:t>
            </a:r>
            <a:r>
              <a:rPr lang="pt-BR" dirty="0"/>
              <a:t>É vedada a aplicação de sanção disciplinar de isolamento a adolescente interno, exceto seja essa imprescindível para garantia da segurança de outros internos ou do próprio adolescente a quem seja imposta a sanção, sendo necessária ainda comunicação ao defensor, ao Ministério Público e à autoridade judiciária em até 24 (vinte e quatro) horas. </a:t>
            </a:r>
          </a:p>
          <a:p>
            <a:endParaRPr lang="pt-BR" dirty="0" smtClean="0"/>
          </a:p>
        </p:txBody>
      </p:sp>
    </p:spTree>
    <p:extLst>
      <p:ext uri="{BB962C8B-B14F-4D97-AF65-F5344CB8AC3E}">
        <p14:creationId xmlns:p14="http://schemas.microsoft.com/office/powerpoint/2010/main" val="42466494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Sanções Disciplinares </a:t>
            </a:r>
            <a:endParaRPr lang="pt-BR" dirty="0"/>
          </a:p>
        </p:txBody>
      </p:sp>
      <p:sp>
        <p:nvSpPr>
          <p:cNvPr id="3" name="Espaço Reservado para Conteúdo 2"/>
          <p:cNvSpPr>
            <a:spLocks noGrp="1"/>
          </p:cNvSpPr>
          <p:nvPr>
            <p:ph sz="quarter" idx="1"/>
          </p:nvPr>
        </p:nvSpPr>
        <p:spPr/>
        <p:txBody>
          <a:bodyPr/>
          <a:lstStyle/>
          <a:p>
            <a:pPr algn="just"/>
            <a:r>
              <a:rPr lang="pt-BR" dirty="0"/>
              <a:t>Qualquer sanção disciplinar aplicada ao adolescente deverá ser </a:t>
            </a:r>
            <a:r>
              <a:rPr lang="pt-BR" b="1" dirty="0"/>
              <a:t>comunicada imediatamente</a:t>
            </a:r>
            <a:r>
              <a:rPr lang="pt-BR" dirty="0"/>
              <a:t> ao Juízo, apesar de só haver prazo fixado quando há isolamento do adolescente.  Somente com a comunicação há possibilidade de impugnação e sua suspensão. </a:t>
            </a:r>
          </a:p>
          <a:p>
            <a:pPr marL="0" indent="0">
              <a:buNone/>
            </a:pPr>
            <a:endParaRPr lang="pt-BR" dirty="0"/>
          </a:p>
        </p:txBody>
      </p:sp>
    </p:spTree>
    <p:extLst>
      <p:ext uri="{BB962C8B-B14F-4D97-AF65-F5344CB8AC3E}">
        <p14:creationId xmlns:p14="http://schemas.microsoft.com/office/powerpoint/2010/main" val="13165850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Sanções Disciplinares </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algn="just"/>
            <a:r>
              <a:rPr lang="pt-BR" dirty="0"/>
              <a:t>Art. 71.  Todas as entidades de atendimento socioeducativo deverão, em seus respectivos regimentos, realizar a previsão de regime disciplinar que obedeça aos seguintes princípios: </a:t>
            </a:r>
            <a:endParaRPr lang="pt-BR" dirty="0" smtClean="0"/>
          </a:p>
          <a:p>
            <a:pPr lvl="1" algn="just"/>
            <a:r>
              <a:rPr lang="pt-BR" dirty="0" smtClean="0"/>
              <a:t>tipificação </a:t>
            </a:r>
            <a:r>
              <a:rPr lang="pt-BR" dirty="0"/>
              <a:t>explícita das infrações como leves, médias e graves e determinação das correspondentes sanções; </a:t>
            </a:r>
            <a:endParaRPr lang="pt-BR" dirty="0" smtClean="0"/>
          </a:p>
          <a:p>
            <a:pPr lvl="1" algn="just"/>
            <a:r>
              <a:rPr lang="pt-BR" dirty="0" smtClean="0"/>
              <a:t>exigência </a:t>
            </a:r>
            <a:r>
              <a:rPr lang="pt-BR" dirty="0"/>
              <a:t>da instauração formal de processo disciplinar para a aplicação de qualquer sanção, garantidos a ampla defesa e o contraditório; </a:t>
            </a:r>
            <a:endParaRPr lang="pt-BR" dirty="0" smtClean="0"/>
          </a:p>
          <a:p>
            <a:pPr lvl="1" algn="just"/>
            <a:r>
              <a:rPr lang="pt-BR" dirty="0" smtClean="0"/>
              <a:t>obrigatoriedade </a:t>
            </a:r>
            <a:r>
              <a:rPr lang="pt-BR" dirty="0"/>
              <a:t>de audiência do </a:t>
            </a:r>
            <a:r>
              <a:rPr lang="pt-BR" dirty="0" err="1"/>
              <a:t>socioeducando</a:t>
            </a:r>
            <a:r>
              <a:rPr lang="pt-BR" dirty="0"/>
              <a:t> nos casos em que seja necessária a instauração de processo disciplinar; </a:t>
            </a:r>
            <a:endParaRPr lang="pt-BR" dirty="0" smtClean="0"/>
          </a:p>
          <a:p>
            <a:pPr lvl="1" algn="just"/>
            <a:r>
              <a:rPr lang="pt-BR" dirty="0" smtClean="0"/>
              <a:t>sanção </a:t>
            </a:r>
            <a:r>
              <a:rPr lang="pt-BR" dirty="0"/>
              <a:t>de duração determinada; </a:t>
            </a:r>
            <a:endParaRPr lang="pt-BR" dirty="0" smtClean="0"/>
          </a:p>
          <a:p>
            <a:pPr lvl="1" algn="just"/>
            <a:r>
              <a:rPr lang="pt-BR" dirty="0" smtClean="0"/>
              <a:t>enumeração </a:t>
            </a:r>
            <a:r>
              <a:rPr lang="pt-BR" dirty="0"/>
              <a:t>das causas ou circunstâncias que eximam, atenuem ou agravem a sanção a ser imposta ao </a:t>
            </a:r>
            <a:r>
              <a:rPr lang="pt-BR" dirty="0" err="1"/>
              <a:t>socioeducando</a:t>
            </a:r>
            <a:r>
              <a:rPr lang="pt-BR" dirty="0"/>
              <a:t>, bem como os requisitos para a extinção dessa; </a:t>
            </a:r>
            <a:endParaRPr lang="pt-BR" dirty="0" smtClean="0"/>
          </a:p>
          <a:p>
            <a:pPr lvl="1" algn="just"/>
            <a:r>
              <a:rPr lang="pt-BR" dirty="0" smtClean="0"/>
              <a:t>enumeração </a:t>
            </a:r>
            <a:r>
              <a:rPr lang="pt-BR" dirty="0"/>
              <a:t>explícita das garantias de defesa; </a:t>
            </a:r>
            <a:endParaRPr lang="pt-BR" dirty="0" smtClean="0"/>
          </a:p>
          <a:p>
            <a:pPr lvl="1" algn="just"/>
            <a:r>
              <a:rPr lang="pt-BR" dirty="0" smtClean="0"/>
              <a:t>garantia </a:t>
            </a:r>
            <a:r>
              <a:rPr lang="pt-BR" dirty="0"/>
              <a:t>de solicitação e rito de apreciação dos recursos cabíveis; e </a:t>
            </a:r>
            <a:endParaRPr lang="pt-BR" dirty="0" smtClean="0"/>
          </a:p>
          <a:p>
            <a:pPr lvl="1" algn="just"/>
            <a:r>
              <a:rPr lang="pt-BR" dirty="0" smtClean="0"/>
              <a:t>apuração </a:t>
            </a:r>
            <a:r>
              <a:rPr lang="pt-BR" dirty="0"/>
              <a:t>da falta disciplinar por comissão composta por, no mínimo, 3 (três) integrantes, sendo 1 (um), obrigatoriamente, oriundo da equipe técnica. </a:t>
            </a:r>
          </a:p>
          <a:p>
            <a:endParaRPr lang="pt-BR" dirty="0"/>
          </a:p>
        </p:txBody>
      </p:sp>
    </p:spTree>
    <p:extLst>
      <p:ext uri="{BB962C8B-B14F-4D97-AF65-F5344CB8AC3E}">
        <p14:creationId xmlns:p14="http://schemas.microsoft.com/office/powerpoint/2010/main" val="14053648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Direitos individuais </a:t>
            </a:r>
            <a:endParaRPr lang="pt-BR" dirty="0"/>
          </a:p>
        </p:txBody>
      </p:sp>
      <p:sp>
        <p:nvSpPr>
          <p:cNvPr id="3" name="Espaço Reservado para Conteúdo 2"/>
          <p:cNvSpPr>
            <a:spLocks noGrp="1"/>
          </p:cNvSpPr>
          <p:nvPr>
            <p:ph sz="quarter" idx="1"/>
          </p:nvPr>
        </p:nvSpPr>
        <p:spPr/>
        <p:txBody>
          <a:bodyPr>
            <a:normAutofit fontScale="70000" lnSpcReduction="20000"/>
          </a:bodyPr>
          <a:lstStyle/>
          <a:p>
            <a:pPr algn="just"/>
            <a:r>
              <a:rPr lang="pt-BR" dirty="0" smtClean="0"/>
              <a:t>Previstos no art.49 (LER): São </a:t>
            </a:r>
            <a:r>
              <a:rPr lang="pt-BR" dirty="0"/>
              <a:t>direitos do adolescente submetido ao cumprimento de medida socioeducativa, sem prejuízo de outros previstos em lei: </a:t>
            </a:r>
          </a:p>
          <a:p>
            <a:pPr algn="just"/>
            <a:r>
              <a:rPr lang="pt-BR" dirty="0"/>
              <a:t>I - ser acompanhado por seus pais ou responsável e por seu defensor, em qualquer fase do procedimento administrativo ou judicial; </a:t>
            </a:r>
          </a:p>
          <a:p>
            <a:pPr algn="just"/>
            <a:r>
              <a:rPr lang="pt-BR" dirty="0"/>
              <a:t>II - </a:t>
            </a:r>
            <a:r>
              <a:rPr lang="pt-BR" b="1" u="sng" dirty="0"/>
              <a:t>ser incluído em programa de meio aberto quando inexistir vaga para o cumprimento de medida de privação da liberdade, exceto nos casos de ato infracional cometido mediante grave ameaça ou violência à pessoa, quando o adolescente deverá ser internado em Unidade mais próxima de seu local de residência; </a:t>
            </a:r>
          </a:p>
          <a:p>
            <a:pPr algn="just"/>
            <a:r>
              <a:rPr lang="pt-BR" dirty="0"/>
              <a:t>III - ser respeitado em sua personalidade, intimidade, liberdade de pensamento e religião e em todos os direitos não expressamente limitados na sentença; </a:t>
            </a:r>
          </a:p>
          <a:p>
            <a:pPr algn="just"/>
            <a:r>
              <a:rPr lang="pt-BR" dirty="0"/>
              <a:t>IV - peticionar, por escrito ou verbalmente, diretamente a qualquer autoridade ou órgão público, devendo, obrigatoriamente, ser respondido em até 15 (quinze) dias; </a:t>
            </a:r>
          </a:p>
        </p:txBody>
      </p:sp>
    </p:spTree>
    <p:extLst>
      <p:ext uri="{BB962C8B-B14F-4D97-AF65-F5344CB8AC3E}">
        <p14:creationId xmlns:p14="http://schemas.microsoft.com/office/powerpoint/2010/main" val="35821136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Direitos Individuais </a:t>
            </a:r>
            <a:endParaRPr lang="pt-BR" dirty="0"/>
          </a:p>
        </p:txBody>
      </p:sp>
      <p:sp>
        <p:nvSpPr>
          <p:cNvPr id="3" name="Espaço Reservado para Conteúdo 2"/>
          <p:cNvSpPr>
            <a:spLocks noGrp="1"/>
          </p:cNvSpPr>
          <p:nvPr>
            <p:ph sz="quarter" idx="1"/>
          </p:nvPr>
        </p:nvSpPr>
        <p:spPr/>
        <p:txBody>
          <a:bodyPr>
            <a:normAutofit fontScale="70000" lnSpcReduction="20000"/>
          </a:bodyPr>
          <a:lstStyle/>
          <a:p>
            <a:r>
              <a:rPr lang="pt-BR" dirty="0"/>
              <a:t>V - ser informado, inclusive por escrito, das normas de organização e funcionamento do programa de atendimento e também das previsões de natureza disciplinar; </a:t>
            </a:r>
          </a:p>
          <a:p>
            <a:r>
              <a:rPr lang="pt-BR" dirty="0"/>
              <a:t>VI - receber, sempre que solicitar, informações sobre a evolução de seu plano individual, participando, obrigatoriamente, de sua elaboração e, se for o caso, reavaliação; </a:t>
            </a:r>
          </a:p>
          <a:p>
            <a:r>
              <a:rPr lang="pt-BR" dirty="0"/>
              <a:t>VII - receber assistência integral à sua saúde, conforme o disposto no art. 60 desta Lei; e </a:t>
            </a:r>
          </a:p>
          <a:p>
            <a:r>
              <a:rPr lang="pt-BR" dirty="0"/>
              <a:t>VIII - ter atendimento garantido em creche e pré-escola aos filhos de 0 (zero) a 5 (cinco) anos. </a:t>
            </a:r>
          </a:p>
          <a:p>
            <a:r>
              <a:rPr lang="pt-BR" dirty="0"/>
              <a:t>§ 1</a:t>
            </a:r>
            <a:r>
              <a:rPr lang="pt-BR" u="sng" baseline="30000" dirty="0"/>
              <a:t>o</a:t>
            </a:r>
            <a:r>
              <a:rPr lang="pt-BR" dirty="0"/>
              <a:t>  As garantias processuais destinadas a adolescente autor de ato infracional previstas na </a:t>
            </a:r>
            <a:r>
              <a:rPr lang="pt-BR" dirty="0">
                <a:hlinkClick r:id="rId2"/>
              </a:rPr>
              <a:t>Lei n</a:t>
            </a:r>
            <a:r>
              <a:rPr lang="pt-BR" u="sng" baseline="30000" dirty="0">
                <a:hlinkClick r:id="rId2"/>
              </a:rPr>
              <a:t>o</a:t>
            </a:r>
            <a:r>
              <a:rPr lang="pt-BR" dirty="0">
                <a:hlinkClick r:id="rId2"/>
              </a:rPr>
              <a:t> 8.069, de 13 de julho de 1990 (Estatuto da Criança e do Adolescente)</a:t>
            </a:r>
            <a:r>
              <a:rPr lang="pt-BR" dirty="0"/>
              <a:t>, aplicam-se integralmente na execução das medidas socioeducativas, inclusive no âmbito administrativo. </a:t>
            </a:r>
          </a:p>
          <a:p>
            <a:r>
              <a:rPr lang="pt-BR" dirty="0"/>
              <a:t>§ 2</a:t>
            </a:r>
            <a:r>
              <a:rPr lang="pt-BR" u="sng" baseline="30000" dirty="0"/>
              <a:t>o</a:t>
            </a:r>
            <a:r>
              <a:rPr lang="pt-BR" dirty="0"/>
              <a:t>  A oferta irregular de programas de atendimento socioeducativo em meio aberto não poderá ser invocada como motivo para aplicação ou manutenção de medida de privação da liberdade. </a:t>
            </a:r>
          </a:p>
          <a:p>
            <a:endParaRPr lang="pt-BR" dirty="0"/>
          </a:p>
          <a:p>
            <a:endParaRPr lang="pt-BR" dirty="0"/>
          </a:p>
        </p:txBody>
      </p:sp>
    </p:spTree>
    <p:extLst>
      <p:ext uri="{BB962C8B-B14F-4D97-AF65-F5344CB8AC3E}">
        <p14:creationId xmlns:p14="http://schemas.microsoft.com/office/powerpoint/2010/main" val="37357881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dirty="0" smtClean="0"/>
              <a:t>Direitos Individuais: integridade física e psicológica</a:t>
            </a:r>
            <a:endParaRPr lang="pt-BR" sz="2800" dirty="0"/>
          </a:p>
        </p:txBody>
      </p:sp>
      <p:sp>
        <p:nvSpPr>
          <p:cNvPr id="3" name="Espaço Reservado para Conteúdo 2"/>
          <p:cNvSpPr>
            <a:spLocks noGrp="1"/>
          </p:cNvSpPr>
          <p:nvPr>
            <p:ph sz="quarter" idx="1"/>
          </p:nvPr>
        </p:nvSpPr>
        <p:spPr/>
        <p:txBody>
          <a:bodyPr>
            <a:normAutofit fontScale="70000" lnSpcReduction="20000"/>
          </a:bodyPr>
          <a:lstStyle/>
          <a:p>
            <a:pPr algn="just"/>
            <a:r>
              <a:rPr lang="pt-BR" dirty="0" smtClean="0"/>
              <a:t>Tortura e cumprimento de medidas socioeducativas: são muito comuns os casos de tortura nas unidades da Fundação CASA. O que a defesa deve fazer?</a:t>
            </a:r>
          </a:p>
          <a:p>
            <a:pPr algn="just"/>
            <a:r>
              <a:rPr lang="pt-BR" dirty="0" smtClean="0"/>
              <a:t>Provimento 45/2015 da Corregedoria Geral de Justiça do Tribunal de Justiça do Estado de São Paulo: </a:t>
            </a:r>
            <a:r>
              <a:rPr lang="pt-BR" dirty="0"/>
              <a:t>Regulamenta, no âmbito administrativo, o procedimento específico para apuração de denúncia de casos envolvendo tortura de criança ou adolescente por ação ou omissão de agentes </a:t>
            </a:r>
            <a:r>
              <a:rPr lang="pt-BR" dirty="0" smtClean="0"/>
              <a:t>públicos</a:t>
            </a:r>
          </a:p>
          <a:p>
            <a:pPr lvl="1" algn="just"/>
            <a:r>
              <a:rPr lang="pt-BR" dirty="0" smtClean="0"/>
              <a:t>Artigo </a:t>
            </a:r>
            <a:r>
              <a:rPr lang="pt-BR" dirty="0"/>
              <a:t>1º Sempre que os Juízes de Direito, inclusive no plantão judiciário, tomarem conhecimento de notícias, indícios ou suspeitas de que uma criança ou adolescente, sob custódia ou poder de agentes ou instituições públicas, inclusive instituições de acolhimento e internação, sofreu qualquer tipo de agressão ou tortura por ação ou omissão de agentes públicos, deverão imediatamente determinar, sem prejuízo de outras providências: </a:t>
            </a:r>
            <a:br>
              <a:rPr lang="pt-BR" dirty="0"/>
            </a:br>
            <a:r>
              <a:rPr lang="pt-BR" dirty="0"/>
              <a:t>I – A realização de exame de corpo de delito em até 24 (vinte e quatro) horas; e </a:t>
            </a:r>
            <a:br>
              <a:rPr lang="pt-BR" dirty="0"/>
            </a:br>
            <a:r>
              <a:rPr lang="pt-BR" dirty="0"/>
              <a:t>II – A oitiva dessa </a:t>
            </a:r>
            <a:r>
              <a:rPr lang="pt-BR" dirty="0" smtClean="0"/>
              <a:t>criança </a:t>
            </a:r>
            <a:r>
              <a:rPr lang="pt-BR" dirty="0"/>
              <a:t>ou adolescente em até 48 (quarenta e oito) horas. </a:t>
            </a:r>
            <a:endParaRPr lang="pt-BR" dirty="0" smtClean="0"/>
          </a:p>
          <a:p>
            <a:pPr lvl="1" algn="just"/>
            <a:r>
              <a:rPr lang="pt-BR" dirty="0"/>
              <a:t>Artigo 4º As oitivas judiciais das vítimas devem ocorrer, no prazo previsto no artigo 1º, II, na presença do </a:t>
            </a:r>
            <a:r>
              <a:rPr lang="pt-BR" b="1" u="sng" dirty="0"/>
              <a:t>Ministério Público e da Defensoria Pública </a:t>
            </a:r>
            <a:r>
              <a:rPr lang="pt-BR" dirty="0"/>
              <a:t>ou defensor constituído ou nomeado, em ambiente tranquilo e, sempre que possível, sem a presença de condutores ou agentes de escolta, para que tenham a oportunidade de narrar ao Juízo as situações de violência sofridas, devendo o depoimento ser preferencialmente gravado em vídeo</a:t>
            </a:r>
            <a:r>
              <a:rPr lang="pt-BR" dirty="0" smtClean="0"/>
              <a:t>.</a:t>
            </a:r>
          </a:p>
          <a:p>
            <a:pPr marL="274320" lvl="1" indent="0" algn="just">
              <a:buNone/>
            </a:pPr>
            <a:r>
              <a:rPr lang="pt-BR" dirty="0" smtClean="0"/>
              <a:t> </a:t>
            </a:r>
            <a:r>
              <a:rPr lang="pt-BR" dirty="0"/>
              <a:t/>
            </a:r>
            <a:br>
              <a:rPr lang="pt-BR" dirty="0"/>
            </a:br>
            <a:endParaRPr lang="pt-BR" dirty="0"/>
          </a:p>
        </p:txBody>
      </p:sp>
    </p:spTree>
    <p:extLst>
      <p:ext uri="{BB962C8B-B14F-4D97-AF65-F5344CB8AC3E}">
        <p14:creationId xmlns:p14="http://schemas.microsoft.com/office/powerpoint/2010/main" val="16197304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dirty="0" smtClean="0"/>
              <a:t>Direitos individuais: integridade física e psicológica </a:t>
            </a:r>
            <a:endParaRPr lang="pt-BR" sz="2800" dirty="0"/>
          </a:p>
        </p:txBody>
      </p:sp>
      <p:sp>
        <p:nvSpPr>
          <p:cNvPr id="3" name="Espaço Reservado para Conteúdo 2"/>
          <p:cNvSpPr>
            <a:spLocks noGrp="1"/>
          </p:cNvSpPr>
          <p:nvPr>
            <p:ph sz="quarter" idx="1"/>
          </p:nvPr>
        </p:nvSpPr>
        <p:spPr/>
        <p:txBody>
          <a:bodyPr>
            <a:normAutofit/>
          </a:bodyPr>
          <a:lstStyle/>
          <a:p>
            <a:pPr lvl="1" algn="just"/>
            <a:r>
              <a:rPr lang="pt-BR" dirty="0"/>
              <a:t>Artigo 6º Após o recebimento dos laudos de exame de corpo de delito e da oitiva judicial das vítimas, se houver indícios de agressão ou tortura, independentemente de remessa de informações para os Juízes Corregedores, órgãos correcionais de outras instituições ou ao Ministério Público, o Juízo deverá, necessariamente, requisitar a instauração de inquérito à autoridade policial competente, remetendo-lhe as informações e laudos disponíveis, e cobrando periodicamente informação a respeito do andamento dos procedimentos instaurados. </a:t>
            </a:r>
            <a:endParaRPr lang="pt-BR" dirty="0" smtClean="0"/>
          </a:p>
          <a:p>
            <a:pPr algn="just"/>
            <a:r>
              <a:rPr lang="pt-BR" dirty="0" smtClean="0"/>
              <a:t>Ação civil pública para afastar funcionários envolvidos</a:t>
            </a:r>
          </a:p>
          <a:p>
            <a:pPr algn="just"/>
            <a:r>
              <a:rPr lang="pt-BR" dirty="0" smtClean="0"/>
              <a:t>Acionar organismos internacionais </a:t>
            </a:r>
            <a:endParaRPr lang="pt-BR" dirty="0"/>
          </a:p>
          <a:p>
            <a:endParaRPr lang="pt-BR" dirty="0"/>
          </a:p>
        </p:txBody>
      </p:sp>
    </p:spTree>
    <p:extLst>
      <p:ext uri="{BB962C8B-B14F-4D97-AF65-F5344CB8AC3E}">
        <p14:creationId xmlns:p14="http://schemas.microsoft.com/office/powerpoint/2010/main" val="2522651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3"/>
          <p:cNvSpPr>
            <a:spLocks noGrp="1"/>
          </p:cNvSpPr>
          <p:nvPr>
            <p:ph type="subTitle" idx="1"/>
          </p:nvPr>
        </p:nvSpPr>
        <p:spPr/>
        <p:txBody>
          <a:bodyPr/>
          <a:lstStyle/>
          <a:p>
            <a:r>
              <a:rPr lang="pt-BR" dirty="0" smtClean="0"/>
              <a:t>febalera@gmail.com</a:t>
            </a:r>
            <a:endParaRPr lang="pt-BR" dirty="0"/>
          </a:p>
        </p:txBody>
      </p:sp>
      <p:sp>
        <p:nvSpPr>
          <p:cNvPr id="3" name="Título 2"/>
          <p:cNvSpPr>
            <a:spLocks noGrp="1"/>
          </p:cNvSpPr>
          <p:nvPr>
            <p:ph type="ctrTitle"/>
          </p:nvPr>
        </p:nvSpPr>
        <p:spPr/>
        <p:txBody>
          <a:bodyPr/>
          <a:lstStyle/>
          <a:p>
            <a:r>
              <a:rPr lang="pt-BR" dirty="0" smtClean="0"/>
              <a:t>Muito obrigada!</a:t>
            </a:r>
            <a:endParaRPr lang="pt-BR" dirty="0"/>
          </a:p>
        </p:txBody>
      </p:sp>
    </p:spTree>
    <p:extLst>
      <p:ext uri="{BB962C8B-B14F-4D97-AF65-F5344CB8AC3E}">
        <p14:creationId xmlns:p14="http://schemas.microsoft.com/office/powerpoint/2010/main" val="1352188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lstStyle/>
          <a:p>
            <a:pPr algn="just"/>
            <a:r>
              <a:rPr lang="pt-BR" b="1" dirty="0" smtClean="0"/>
              <a:t>Integração social do adolescente e garantia dos seus direitos individuais e sociais</a:t>
            </a:r>
            <a:r>
              <a:rPr lang="pt-BR" dirty="0" smtClean="0"/>
              <a:t>: Este objetivo deixa claro que as medidas socioeducativas não são apenas sancionatórias. Assim, por exemplo, se tais objetivos forem atingidos independentemente da execução de uma medida, é possível a sua extinção. </a:t>
            </a:r>
          </a:p>
          <a:p>
            <a:pPr algn="just"/>
            <a:r>
              <a:rPr lang="pt-BR" dirty="0" smtClean="0"/>
              <a:t>Evidencia o cunho pedagógico das medidas socioeducativas. </a:t>
            </a:r>
          </a:p>
        </p:txBody>
      </p:sp>
    </p:spTree>
    <p:extLst>
      <p:ext uri="{BB962C8B-B14F-4D97-AF65-F5344CB8AC3E}">
        <p14:creationId xmlns:p14="http://schemas.microsoft.com/office/powerpoint/2010/main" val="1669932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fontScale="92500"/>
          </a:bodyPr>
          <a:lstStyle/>
          <a:p>
            <a:r>
              <a:rPr lang="pt-BR" b="1" dirty="0" smtClean="0"/>
              <a:t>Desaprovação da conduta infracional</a:t>
            </a:r>
            <a:r>
              <a:rPr lang="pt-BR" dirty="0" smtClean="0"/>
              <a:t>: As medidas socioeducativas só podem ser aplicadas quando restar comprovado que o adolescente praticou um ato infracional. Lembrar, aqui, que antes do ECA era possível a imposição de internação pelo simples fato do adolescente estar em situação de risco;</a:t>
            </a:r>
          </a:p>
          <a:p>
            <a:pPr lvl="1"/>
            <a:r>
              <a:rPr lang="pt-BR" dirty="0" smtClean="0"/>
              <a:t>A conduta infracional deve ser apurada em um processo, no qual se respeitem as garantias legais – devido processo legal. </a:t>
            </a:r>
          </a:p>
          <a:p>
            <a:pPr lvl="1"/>
            <a:r>
              <a:rPr lang="pt-BR" dirty="0" smtClean="0"/>
              <a:t>A desaprovação é da </a:t>
            </a:r>
            <a:r>
              <a:rPr lang="pt-BR" b="1" u="sng" dirty="0" smtClean="0"/>
              <a:t>CONDUTA</a:t>
            </a:r>
            <a:r>
              <a:rPr lang="pt-BR" dirty="0" smtClean="0"/>
              <a:t> e não do adolescente. Não são admitidos juízos morais. </a:t>
            </a:r>
          </a:p>
          <a:p>
            <a:r>
              <a:rPr lang="pt-BR" dirty="0" smtClean="0"/>
              <a:t>Sentença como parâmetro máximo de privação de direitos ou restrição de liberdade.</a:t>
            </a:r>
            <a:endParaRPr lang="pt-BR" dirty="0"/>
          </a:p>
        </p:txBody>
      </p:sp>
    </p:spTree>
    <p:extLst>
      <p:ext uri="{BB962C8B-B14F-4D97-AF65-F5344CB8AC3E}">
        <p14:creationId xmlns:p14="http://schemas.microsoft.com/office/powerpoint/2010/main" val="538534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fontScale="77500" lnSpcReduction="20000"/>
          </a:bodyPr>
          <a:lstStyle/>
          <a:p>
            <a:pPr lvl="0" algn="just"/>
            <a:r>
              <a:rPr lang="pt-BR" dirty="0" smtClean="0"/>
              <a:t>Em resumo, temos que as medidas socioeducativas têm </a:t>
            </a:r>
            <a:r>
              <a:rPr lang="pt-BR" b="1" u="sng" dirty="0" smtClean="0"/>
              <a:t>natureza </a:t>
            </a:r>
            <a:r>
              <a:rPr lang="pt-BR" b="1" u="sng" dirty="0"/>
              <a:t>sancionatória </a:t>
            </a:r>
            <a:r>
              <a:rPr lang="pt-BR" b="1" u="sng" dirty="0" smtClean="0"/>
              <a:t> </a:t>
            </a:r>
            <a:r>
              <a:rPr lang="pt-BR" dirty="0" smtClean="0"/>
              <a:t>e seu objetivo principal é garantir a integração social e os direitos fundamentais do adolescente para que ele não volte a </a:t>
            </a:r>
            <a:r>
              <a:rPr lang="pt-BR" dirty="0" err="1" smtClean="0"/>
              <a:t>infracionar</a:t>
            </a:r>
            <a:r>
              <a:rPr lang="pt-BR" dirty="0" smtClean="0"/>
              <a:t> (prevenção especial). Isso é feito por meio de uma estratégia pedagógica, à qual o adolescente é obrigado a se submeter (caráter coercitivo). </a:t>
            </a:r>
          </a:p>
          <a:p>
            <a:pPr lvl="0" algn="just"/>
            <a:r>
              <a:rPr lang="pt-BR" b="1" u="sng" dirty="0" smtClean="0"/>
              <a:t>Apesar de ter por objetivo a integração social do adolescente, não há como negar que a medida socioeducativa é imposta, principalmente, em razão do interesse do </a:t>
            </a:r>
            <a:r>
              <a:rPr lang="pt-BR" b="1" u="sng" dirty="0"/>
              <a:t>grupo social </a:t>
            </a:r>
            <a:r>
              <a:rPr lang="pt-BR" dirty="0"/>
              <a:t>(segurança, ordem pública) representado pelo Estado, e não um interesse pessoal do adolescente.  </a:t>
            </a:r>
            <a:r>
              <a:rPr lang="pt-BR" b="1" u="sng" dirty="0"/>
              <a:t>A medida, portanto, não é aplicada em nome do superior interesse do jovem</a:t>
            </a:r>
            <a:r>
              <a:rPr lang="pt-BR" dirty="0"/>
              <a:t>. Isto outorga ao jovem o direito inalienável de </a:t>
            </a:r>
            <a:r>
              <a:rPr lang="pt-BR" dirty="0" smtClean="0"/>
              <a:t>opor-se </a:t>
            </a:r>
            <a:r>
              <a:rPr lang="pt-BR" dirty="0"/>
              <a:t>à pretensão do Estado que lhe cerceará direitos fundamentais (ligados ao conceito amplo de liberdade à autodeterminação) que por outras razões não poderiam ser restringidos.  </a:t>
            </a:r>
          </a:p>
        </p:txBody>
      </p:sp>
    </p:spTree>
    <p:extLst>
      <p:ext uri="{BB962C8B-B14F-4D97-AF65-F5344CB8AC3E}">
        <p14:creationId xmlns:p14="http://schemas.microsoft.com/office/powerpoint/2010/main" val="3297303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Medidas Socioeducativas </a:t>
            </a:r>
            <a:endParaRPr lang="pt-BR" dirty="0"/>
          </a:p>
        </p:txBody>
      </p:sp>
      <p:sp>
        <p:nvSpPr>
          <p:cNvPr id="3" name="Espaço Reservado para Conteúdo 2"/>
          <p:cNvSpPr>
            <a:spLocks noGrp="1"/>
          </p:cNvSpPr>
          <p:nvPr>
            <p:ph sz="quarter" idx="1"/>
          </p:nvPr>
        </p:nvSpPr>
        <p:spPr/>
        <p:txBody>
          <a:bodyPr>
            <a:normAutofit lnSpcReduction="10000"/>
          </a:bodyPr>
          <a:lstStyle/>
          <a:p>
            <a:pPr lvl="0" algn="just"/>
            <a:r>
              <a:rPr lang="pt-BR" dirty="0"/>
              <a:t>Da natureza sancionatória decorre o direito ao </a:t>
            </a:r>
            <a:r>
              <a:rPr lang="pt-BR" b="1" dirty="0" err="1"/>
              <a:t>garantismo</a:t>
            </a:r>
            <a:r>
              <a:rPr lang="pt-BR" dirty="0"/>
              <a:t>, ou seja, de o jovem cercar-se de todo um arsenal que lhe permita resistir à pretensão estatal de educá-lo independentemente de seu assentimento. Se a medida é </a:t>
            </a:r>
            <a:r>
              <a:rPr lang="pt-BR" i="1" dirty="0"/>
              <a:t>sempre</a:t>
            </a:r>
            <a:r>
              <a:rPr lang="pt-BR" dirty="0"/>
              <a:t> sancionatória, o </a:t>
            </a:r>
            <a:r>
              <a:rPr lang="pt-BR" dirty="0" err="1"/>
              <a:t>garantismo</a:t>
            </a:r>
            <a:r>
              <a:rPr lang="pt-BR" dirty="0"/>
              <a:t> deve ser onipresente. </a:t>
            </a:r>
          </a:p>
          <a:p>
            <a:pPr lvl="0" algn="just"/>
            <a:r>
              <a:rPr lang="pt-BR" dirty="0"/>
              <a:t>Daí deriva o que entendo como a regra de ouro deste ponto: “</a:t>
            </a:r>
            <a:r>
              <a:rPr lang="pt-BR" i="1" dirty="0"/>
              <a:t>nenhuma garantia outorgada ao adolescente processado pode ser suprimida sob argumento de ser antipedagógica ou de </a:t>
            </a:r>
            <a:r>
              <a:rPr lang="pt-BR" i="1" dirty="0" err="1"/>
              <a:t>frustar</a:t>
            </a:r>
            <a:r>
              <a:rPr lang="pt-BR" i="1" dirty="0"/>
              <a:t> o interesse superior do jovem</a:t>
            </a:r>
            <a:r>
              <a:rPr lang="pt-BR" dirty="0"/>
              <a:t>”. </a:t>
            </a:r>
          </a:p>
        </p:txBody>
      </p:sp>
    </p:spTree>
    <p:extLst>
      <p:ext uri="{BB962C8B-B14F-4D97-AF65-F5344CB8AC3E}">
        <p14:creationId xmlns:p14="http://schemas.microsoft.com/office/powerpoint/2010/main" val="152458160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ívic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ívic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ívic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526</TotalTime>
  <Words>4735</Words>
  <Application>Microsoft Office PowerPoint</Application>
  <PresentationFormat>Apresentação na tela (4:3)</PresentationFormat>
  <Paragraphs>277</Paragraphs>
  <Slides>57</Slides>
  <Notes>0</Notes>
  <HiddenSlides>0</HiddenSlides>
  <MMClips>0</MMClips>
  <ScaleCrop>false</ScaleCrop>
  <HeadingPairs>
    <vt:vector size="4" baseType="variant">
      <vt:variant>
        <vt:lpstr>Tema</vt:lpstr>
      </vt:variant>
      <vt:variant>
        <vt:i4>1</vt:i4>
      </vt:variant>
      <vt:variant>
        <vt:lpstr>Títulos de slides</vt:lpstr>
      </vt:variant>
      <vt:variant>
        <vt:i4>57</vt:i4>
      </vt:variant>
    </vt:vector>
  </HeadingPairs>
  <TitlesOfParts>
    <vt:vector size="58" baseType="lpstr">
      <vt:lpstr>Cívico</vt:lpstr>
      <vt:lpstr>Curso Popular de Formação de Defensores e Defensoras Públicas</vt:lpstr>
      <vt:lpstr>Medidas Socioeducativas </vt:lpstr>
      <vt:lpstr>Medidas socioeducativas </vt:lpstr>
      <vt:lpstr>Medidas socioeducativas </vt:lpstr>
      <vt:lpstr>Medidas Socioeducativas </vt:lpstr>
      <vt:lpstr>Medidas Socioeducativas </vt:lpstr>
      <vt:lpstr>Medidas Socioeducativas </vt:lpstr>
      <vt:lpstr>Medidas Socioeducativas </vt:lpstr>
      <vt:lpstr>Medidas Socioeducativas </vt:lpstr>
      <vt:lpstr>Medidas Socioeducativas </vt:lpstr>
      <vt:lpstr>SINASE</vt:lpstr>
      <vt:lpstr>SINASE </vt:lpstr>
      <vt:lpstr>SINASE</vt:lpstr>
      <vt:lpstr>Execução das medidas socioeducativas </vt:lpstr>
      <vt:lpstr>Princípios da Execução</vt:lpstr>
      <vt:lpstr>Princípios da Execução</vt:lpstr>
      <vt:lpstr>Princípios da Execução</vt:lpstr>
      <vt:lpstr>Princípios da Execução</vt:lpstr>
      <vt:lpstr>Princípios da Execução</vt:lpstr>
      <vt:lpstr>Princípios da Execução</vt:lpstr>
      <vt:lpstr>Princípios da Execução</vt:lpstr>
      <vt:lpstr>Procedimentos </vt:lpstr>
      <vt:lpstr>Procedimentos </vt:lpstr>
      <vt:lpstr>Procedimentos</vt:lpstr>
      <vt:lpstr>Plano Individual de Atendimento (PIA)</vt:lpstr>
      <vt:lpstr>Plano Individual de Atendimento</vt:lpstr>
      <vt:lpstr>Reavaliação das medidas </vt:lpstr>
      <vt:lpstr>Reavaliação das medidas </vt:lpstr>
      <vt:lpstr>Reavaliação das medidas </vt:lpstr>
      <vt:lpstr>Reavaliação das medidas </vt:lpstr>
      <vt:lpstr>Reavaliação das medidas</vt:lpstr>
      <vt:lpstr>Reavaliação das medidas</vt:lpstr>
      <vt:lpstr>Reavaliação das medidas</vt:lpstr>
      <vt:lpstr>Reavaliação das medidas </vt:lpstr>
      <vt:lpstr>Internação-sanção</vt:lpstr>
      <vt:lpstr>Internação-sanção</vt:lpstr>
      <vt:lpstr>Internação-sanção</vt:lpstr>
      <vt:lpstr>Internação-sanção</vt:lpstr>
      <vt:lpstr>Internação-sanção</vt:lpstr>
      <vt:lpstr>Internação-sanção</vt:lpstr>
      <vt:lpstr>Unificação</vt:lpstr>
      <vt:lpstr>Unificação</vt:lpstr>
      <vt:lpstr>Unificação</vt:lpstr>
      <vt:lpstr>Unificação</vt:lpstr>
      <vt:lpstr>Unificação</vt:lpstr>
      <vt:lpstr>Extinção</vt:lpstr>
      <vt:lpstr>Extinção</vt:lpstr>
      <vt:lpstr>Extinção </vt:lpstr>
      <vt:lpstr>Suspensão da Medida Socioeducativa </vt:lpstr>
      <vt:lpstr>Sanções Disciplinares</vt:lpstr>
      <vt:lpstr>Sanções Disciplinares </vt:lpstr>
      <vt:lpstr>Sanções Disciplinares </vt:lpstr>
      <vt:lpstr>Direitos individuais </vt:lpstr>
      <vt:lpstr>Direitos Individuais </vt:lpstr>
      <vt:lpstr>Direitos Individuais: integridade física e psicológica</vt:lpstr>
      <vt:lpstr>Direitos individuais: integridade física e psicológica </vt:lpstr>
      <vt:lpstr>Muito obrigada!</vt:lpstr>
    </vt:vector>
  </TitlesOfParts>
  <Company>Daten Tecnologia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 Formação de Defensores e Defensoras Públicas</dc:title>
  <dc:creator>User</dc:creator>
  <cp:lastModifiedBy>User</cp:lastModifiedBy>
  <cp:revision>41</cp:revision>
  <dcterms:created xsi:type="dcterms:W3CDTF">2016-12-09T16:22:39Z</dcterms:created>
  <dcterms:modified xsi:type="dcterms:W3CDTF">2016-12-10T02:06:36Z</dcterms:modified>
</cp:coreProperties>
</file>