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8" r:id="rId10"/>
    <p:sldId id="269" r:id="rId11"/>
    <p:sldId id="265" r:id="rId12"/>
    <p:sldId id="266" r:id="rId13"/>
    <p:sldId id="267" r:id="rId14"/>
    <p:sldId id="271" r:id="rId15"/>
    <p:sldId id="272" r:id="rId16"/>
    <p:sldId id="273" r:id="rId17"/>
    <p:sldId id="270" r:id="rId18"/>
    <p:sldId id="276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7/13/2020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7/13/2020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Atos de comunicação processual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sz="2400" b="1" dirty="0" smtClean="0">
                <a:solidFill>
                  <a:srgbClr val="00B050"/>
                </a:solidFill>
              </a:rPr>
              <a:t>CITAÇÃO, NOTIFICAÇÃO E INTIMAÇÃO</a:t>
            </a:r>
          </a:p>
        </p:txBody>
      </p:sp>
    </p:spTree>
    <p:extLst>
      <p:ext uri="{BB962C8B-B14F-4D97-AF65-F5344CB8AC3E}">
        <p14:creationId xmlns:p14="http://schemas.microsoft.com/office/powerpoint/2010/main" val="119713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51" y="564776"/>
            <a:ext cx="9875520" cy="1024666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Citações peculiares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0271" y="1589443"/>
            <a:ext cx="10623176" cy="479791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pt-BR" b="1" dirty="0"/>
              <a:t>Citação </a:t>
            </a:r>
            <a:r>
              <a:rPr lang="pt-BR" b="1" dirty="0" smtClean="0"/>
              <a:t>do réu </a:t>
            </a:r>
            <a:r>
              <a:rPr lang="pt-BR" b="1" dirty="0"/>
              <a:t>preso: </a:t>
            </a:r>
            <a:r>
              <a:rPr lang="pt-BR" dirty="0"/>
              <a:t>o preso será citado pessoalmente, independente do Estado da Federação em que esteja e onde esteja o processo. Essa citação deve ser comunicada ao diretor do estabelecimento prisional para que saiba da audiência.</a:t>
            </a:r>
          </a:p>
          <a:p>
            <a:pPr marL="363538" indent="0" algn="just">
              <a:lnSpc>
                <a:spcPct val="170000"/>
              </a:lnSpc>
              <a:buNone/>
            </a:pPr>
            <a:r>
              <a:rPr lang="pt-BR" sz="2000" b="1" dirty="0"/>
              <a:t>Art. 360. </a:t>
            </a:r>
            <a:r>
              <a:rPr lang="pt-BR" sz="2000" dirty="0"/>
              <a:t>Se o réu estiver preso, será pessoalmente citado.</a:t>
            </a:r>
          </a:p>
          <a:p>
            <a:pPr marL="363538" indent="0" algn="just">
              <a:lnSpc>
                <a:spcPct val="170000"/>
              </a:lnSpc>
              <a:buNone/>
            </a:pPr>
            <a:r>
              <a:rPr lang="pt-BR" sz="2000" b="1" dirty="0"/>
              <a:t>Súmula 351, STF. </a:t>
            </a:r>
            <a:r>
              <a:rPr lang="pt-BR" sz="2000" dirty="0"/>
              <a:t>É nula a citação por edital de réu preso na mesma unidade da federação em que o juiz exerce a sua jurisdição.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925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11" y="564775"/>
            <a:ext cx="9875520" cy="1266713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Citação por edital</a:t>
            </a:r>
            <a:r>
              <a:rPr lang="pt-BR" b="1" dirty="0" smtClean="0"/>
              <a:t> (ficta/presumida)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7848" y="1721223"/>
            <a:ext cx="10300446" cy="4666129"/>
          </a:xfrm>
        </p:spPr>
        <p:txBody>
          <a:bodyPr>
            <a:normAutofit fontScale="92500"/>
          </a:bodyPr>
          <a:lstStyle/>
          <a:p>
            <a:pPr marL="363538" indent="0" algn="just">
              <a:lnSpc>
                <a:spcPct val="150000"/>
              </a:lnSpc>
              <a:buNone/>
            </a:pPr>
            <a:r>
              <a:rPr lang="pt-BR" b="1" dirty="0"/>
              <a:t>Art. 361. </a:t>
            </a:r>
            <a:r>
              <a:rPr lang="pt-BR" dirty="0"/>
              <a:t>Se o réu não for encontrado, será citado por edital, com o prazo de 15 dias.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b="1" dirty="0"/>
              <a:t>Art. 363, § 1º. </a:t>
            </a:r>
            <a:r>
              <a:rPr lang="pt-BR" dirty="0"/>
              <a:t>Não sendo encontrado o acusado, será procedida a citação por edital.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Somente em </a:t>
            </a:r>
            <a:r>
              <a:rPr lang="pt-BR" dirty="0"/>
              <a:t>situações totalmente excepcionais, </a:t>
            </a:r>
            <a:r>
              <a:rPr lang="pt-BR" dirty="0" smtClean="0"/>
              <a:t>quando for impossível encontrar </a:t>
            </a:r>
            <a:r>
              <a:rPr lang="pt-BR" dirty="0"/>
              <a:t>o réu e </a:t>
            </a:r>
            <a:r>
              <a:rPr lang="pt-BR" dirty="0" smtClean="0"/>
              <a:t>quando </a:t>
            </a:r>
            <a:r>
              <a:rPr lang="pt-BR" dirty="0"/>
              <a:t>esgotados todos os meios de citação pessoal.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Ainda </a:t>
            </a:r>
            <a:r>
              <a:rPr lang="pt-BR" dirty="0"/>
              <a:t>que o acusado não tenha sido encontrado na fase do inquérito nos endereços obtidos junto aos órgãos públicos e outros (Receita Federal, Justiça Eleitoral), é necessário, em juízo, que se tente sua citação pessoal em tais endereços antes de se passar à citação </a:t>
            </a:r>
            <a:r>
              <a:rPr lang="pt-BR" dirty="0" err="1"/>
              <a:t>editalícia</a:t>
            </a:r>
            <a:r>
              <a:rPr lang="pt-BR" dirty="0"/>
              <a:t>. </a:t>
            </a:r>
            <a:endParaRPr lang="pt-BR" dirty="0" smtClean="0"/>
          </a:p>
          <a:p>
            <a:pPr algn="just">
              <a:lnSpc>
                <a:spcPct val="150000"/>
              </a:lnSpc>
            </a:pPr>
            <a:r>
              <a:rPr lang="pt-BR" dirty="0" smtClean="0"/>
              <a:t>Se </a:t>
            </a:r>
            <a:r>
              <a:rPr lang="pt-BR" dirty="0"/>
              <a:t>o réu está viajando é necessário aguardar seu retorno e não determinar a citação por edital.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536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11" y="564775"/>
            <a:ext cx="9875520" cy="1266713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Citação por edital</a:t>
            </a:r>
            <a:r>
              <a:rPr lang="pt-BR" b="1" dirty="0" smtClean="0"/>
              <a:t> (ficta/presumida)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7848" y="1831489"/>
            <a:ext cx="10300446" cy="455586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STF </a:t>
            </a:r>
            <a:r>
              <a:rPr lang="pt-BR" dirty="0"/>
              <a:t>entende que a simples menção do tipo penal no qual está incurso o acusado é suficiente no edital, não sendo necessária a síntese fática da inicial </a:t>
            </a:r>
            <a:r>
              <a:rPr lang="pt-BR" dirty="0" smtClean="0"/>
              <a:t>acusatória: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1800" b="1" dirty="0"/>
              <a:t>Súmula 366, STF. </a:t>
            </a:r>
            <a:r>
              <a:rPr lang="pt-BR" sz="1800" dirty="0"/>
              <a:t>Não é nula a citação por edital que indica o dispositivo da lei penal, embora não transcreva a denúncia ou queixa, ou não resuma os fatos em que se baseia.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NÃO é admitida a citação por edital </a:t>
            </a:r>
            <a:r>
              <a:rPr lang="pt-BR" dirty="0" smtClean="0"/>
              <a:t>nos Juizados </a:t>
            </a:r>
            <a:r>
              <a:rPr lang="pt-BR" dirty="0"/>
              <a:t>Especiais Criminais, já que é incompatível com a ideia de celeridade do procedimento. Por isso, caso seja necessária, os autos serão remetidos à Justiça Comum, seguindo o procedimento sumário </a:t>
            </a:r>
            <a:r>
              <a:rPr lang="pt-BR" dirty="0" smtClean="0"/>
              <a:t>(art</a:t>
            </a:r>
            <a:r>
              <a:rPr lang="pt-BR" dirty="0"/>
              <a:t>. 66, p. único, Lei 9.099/95). </a:t>
            </a:r>
          </a:p>
          <a:p>
            <a:r>
              <a:rPr lang="pt-BR" dirty="0" smtClean="0"/>
              <a:t>Se </a:t>
            </a:r>
            <a:r>
              <a:rPr lang="pt-BR" dirty="0"/>
              <a:t>o réu não comparecer, aplica-se o disposto no art. 366, a </a:t>
            </a:r>
            <a:r>
              <a:rPr lang="pt-BR" dirty="0" smtClean="0"/>
              <a:t>seguir abordado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71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11" y="564775"/>
            <a:ext cx="9875520" cy="1266713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Citação por edital</a:t>
            </a:r>
            <a:r>
              <a:rPr lang="pt-BR" b="1" dirty="0" smtClean="0"/>
              <a:t> (ficta/presumida)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60612" y="1734671"/>
            <a:ext cx="10367682" cy="4787153"/>
          </a:xfrm>
        </p:spPr>
        <p:txBody>
          <a:bodyPr>
            <a:normAutofit fontScale="77500" lnSpcReduction="20000"/>
          </a:bodyPr>
          <a:lstStyle/>
          <a:p>
            <a:pPr marL="45720" indent="0" algn="ctr">
              <a:lnSpc>
                <a:spcPct val="150000"/>
              </a:lnSpc>
              <a:buNone/>
            </a:pPr>
            <a:r>
              <a:rPr lang="pt-BR" sz="2300" b="1" u="sng" dirty="0" smtClean="0"/>
              <a:t>A polêmica do art. 366 do CPP</a:t>
            </a:r>
            <a:endParaRPr lang="pt-BR" sz="2300" b="1" u="sng" dirty="0"/>
          </a:p>
          <a:p>
            <a:pPr marL="363538" indent="0" algn="just">
              <a:buNone/>
            </a:pPr>
            <a:r>
              <a:rPr lang="pt-BR" sz="2300" b="1" dirty="0"/>
              <a:t>Art. 366. </a:t>
            </a:r>
            <a:r>
              <a:rPr lang="pt-BR" sz="2300" dirty="0"/>
              <a:t>Se o acusado, citado por edital, não comparecer, nem constituir advogado, ficarão suspensos o processo e o curso do prazo prescricional, podendo o juiz determinar a produção antecipada das provas consideradas urgentes e, se for o caso, decretar prisão preventiva, nos termos do disposto no art. 312</a:t>
            </a:r>
            <a:r>
              <a:rPr lang="pt-BR" sz="2300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pt-BR" sz="2800" u="sng" dirty="0"/>
              <a:t>S</a:t>
            </a:r>
            <a:r>
              <a:rPr lang="pt-BR" sz="2800" u="sng" dirty="0" smtClean="0"/>
              <a:t>uspensão </a:t>
            </a:r>
            <a:r>
              <a:rPr lang="pt-BR" sz="2800" u="sng" dirty="0"/>
              <a:t>do </a:t>
            </a:r>
            <a:r>
              <a:rPr lang="pt-BR" sz="2800" u="sng" dirty="0" smtClean="0"/>
              <a:t>processo</a:t>
            </a:r>
            <a:r>
              <a:rPr lang="pt-BR" sz="2800" dirty="0" smtClean="0"/>
              <a:t>: é </a:t>
            </a:r>
            <a:r>
              <a:rPr lang="pt-BR" sz="2800" dirty="0"/>
              <a:t>um imperativo lógico </a:t>
            </a:r>
            <a:r>
              <a:rPr lang="pt-BR" sz="2800" dirty="0" smtClean="0"/>
              <a:t>de </a:t>
            </a:r>
            <a:r>
              <a:rPr lang="pt-BR" sz="2800" dirty="0"/>
              <a:t>que ninguém pode ser processado sem </a:t>
            </a:r>
            <a:r>
              <a:rPr lang="pt-BR" sz="2800" dirty="0" smtClean="0"/>
              <a:t>que tenha </a:t>
            </a:r>
            <a:r>
              <a:rPr lang="pt-BR" sz="2800" dirty="0"/>
              <a:t>conhecimento da existência da acusação</a:t>
            </a:r>
            <a:r>
              <a:rPr lang="pt-BR" sz="2800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pt-BR" sz="2800" u="sng" dirty="0" smtClean="0"/>
              <a:t>Suspensão da prescrição</a:t>
            </a:r>
            <a:r>
              <a:rPr lang="pt-BR" sz="2800" dirty="0" smtClean="0"/>
              <a:t>: por prazo indeterminado. Problema: criação pelo legislador ordinário de uma modalidade de crime imprescritível, fora das hipóteses constitucionais.</a:t>
            </a:r>
          </a:p>
          <a:p>
            <a:pPr algn="just">
              <a:lnSpc>
                <a:spcPct val="160000"/>
              </a:lnSpc>
            </a:pPr>
            <a:r>
              <a:rPr lang="pt-BR" sz="2800" dirty="0" smtClean="0"/>
              <a:t>STF aplica normalmente o art. 366. Mas o STJ impõe limites.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3931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11" y="605118"/>
            <a:ext cx="9875520" cy="943982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Citação por edital</a:t>
            </a:r>
            <a:r>
              <a:rPr lang="pt-BR" b="1" dirty="0" smtClean="0"/>
              <a:t> (ficta/presumida)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7848" y="1721224"/>
            <a:ext cx="10300446" cy="473336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Segundo o STJ, a suspensão da prescrição deve ter um limite: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2000" b="1" dirty="0"/>
              <a:t>Súmula 415, STJ</a:t>
            </a:r>
            <a:r>
              <a:rPr lang="pt-BR" sz="2000" dirty="0"/>
              <a:t>. O período de suspensão do prazo prescricional é regulado pelo máximo da pena cominada.</a:t>
            </a:r>
          </a:p>
          <a:p>
            <a:pPr algn="just"/>
            <a:r>
              <a:rPr lang="pt-BR" dirty="0" smtClean="0"/>
              <a:t>A suspensão deve durar o período </a:t>
            </a:r>
            <a:r>
              <a:rPr lang="pt-BR" dirty="0"/>
              <a:t>de tempo correspondente ao da prescrição pela </a:t>
            </a:r>
            <a:r>
              <a:rPr lang="pt-BR" dirty="0" smtClean="0"/>
              <a:t>pena em </a:t>
            </a:r>
            <a:r>
              <a:rPr lang="pt-BR" dirty="0"/>
              <a:t>abstrato (para tanto, </a:t>
            </a:r>
            <a:r>
              <a:rPr lang="pt-BR" dirty="0" smtClean="0"/>
              <a:t>verifica-se a </a:t>
            </a:r>
            <a:r>
              <a:rPr lang="pt-BR" dirty="0"/>
              <a:t>pena máxima do tipo penal </a:t>
            </a:r>
            <a:r>
              <a:rPr lang="pt-BR" dirty="0" smtClean="0"/>
              <a:t>e busca </a:t>
            </a:r>
            <a:r>
              <a:rPr lang="pt-BR" dirty="0"/>
              <a:t>no art. 109 do </a:t>
            </a:r>
            <a:r>
              <a:rPr lang="pt-BR" dirty="0" smtClean="0"/>
              <a:t>CP </a:t>
            </a:r>
            <a:r>
              <a:rPr lang="pt-BR" dirty="0"/>
              <a:t>o respectivo lapso prescricional). </a:t>
            </a:r>
            <a:endParaRPr lang="pt-BR" dirty="0" smtClean="0"/>
          </a:p>
          <a:p>
            <a:pPr algn="just"/>
            <a:r>
              <a:rPr lang="pt-BR" dirty="0" smtClean="0"/>
              <a:t>Após esse período</a:t>
            </a:r>
            <a:r>
              <a:rPr lang="pt-BR" dirty="0"/>
              <a:t>, a prescrição voltaria a correr de novo. </a:t>
            </a:r>
            <a:endParaRPr lang="pt-BR" dirty="0" smtClean="0"/>
          </a:p>
          <a:p>
            <a:pPr algn="just"/>
            <a:r>
              <a:rPr lang="pt-BR" dirty="0" err="1" smtClean="0"/>
              <a:t>Ex</a:t>
            </a:r>
            <a:r>
              <a:rPr lang="pt-BR" dirty="0" smtClean="0"/>
              <a:t>: crime de furto tem pena </a:t>
            </a:r>
            <a:r>
              <a:rPr lang="pt-BR" dirty="0"/>
              <a:t>máxima </a:t>
            </a:r>
            <a:r>
              <a:rPr lang="pt-BR" dirty="0" smtClean="0"/>
              <a:t>de </a:t>
            </a:r>
            <a:r>
              <a:rPr lang="pt-BR" dirty="0"/>
              <a:t>4 </a:t>
            </a:r>
            <a:r>
              <a:rPr lang="pt-BR" dirty="0" smtClean="0"/>
              <a:t>anos e </a:t>
            </a:r>
            <a:r>
              <a:rPr lang="pt-BR" dirty="0"/>
              <a:t>a prescrição se opera em 8 anos (art</a:t>
            </a:r>
            <a:r>
              <a:rPr lang="pt-BR" dirty="0" smtClean="0"/>
              <a:t>. 109</a:t>
            </a:r>
            <a:r>
              <a:rPr lang="pt-BR" dirty="0"/>
              <a:t>, IV, do CP</a:t>
            </a:r>
            <a:r>
              <a:rPr lang="pt-BR" dirty="0" smtClean="0"/>
              <a:t>). Assim, se </a:t>
            </a:r>
            <a:r>
              <a:rPr lang="pt-BR" dirty="0"/>
              <a:t>o réu não for encontrado, o </a:t>
            </a:r>
            <a:r>
              <a:rPr lang="pt-BR" dirty="0" smtClean="0"/>
              <a:t>prazo prescricional ficará </a:t>
            </a:r>
            <a:r>
              <a:rPr lang="pt-BR" dirty="0"/>
              <a:t>suspenso por 8 anos, voltando a </a:t>
            </a:r>
            <a:r>
              <a:rPr lang="pt-BR" dirty="0" smtClean="0"/>
              <a:t>correr normalmente </a:t>
            </a:r>
            <a:r>
              <a:rPr lang="pt-BR" dirty="0"/>
              <a:t>a partir </a:t>
            </a:r>
            <a:r>
              <a:rPr lang="pt-BR" dirty="0" smtClean="0"/>
              <a:t>desse </a:t>
            </a:r>
            <a:r>
              <a:rPr lang="pt-BR" dirty="0"/>
              <a:t>prazo. Portanto, a efetiva </a:t>
            </a:r>
            <a:r>
              <a:rPr lang="pt-BR" dirty="0" smtClean="0"/>
              <a:t>extinção da </a:t>
            </a:r>
            <a:r>
              <a:rPr lang="pt-BR" dirty="0"/>
              <a:t>punibilidade somente ocorrerá após 16 </a:t>
            </a:r>
            <a:r>
              <a:rPr lang="pt-BR" dirty="0" smtClean="0"/>
              <a:t>anos (quase </a:t>
            </a:r>
            <a:r>
              <a:rPr lang="pt-BR" dirty="0"/>
              <a:t>o mesmo </a:t>
            </a:r>
            <a:r>
              <a:rPr lang="pt-BR" dirty="0" smtClean="0"/>
              <a:t>que estabelecer </a:t>
            </a:r>
            <a:r>
              <a:rPr lang="pt-BR" dirty="0"/>
              <a:t>uma prescrição em </a:t>
            </a:r>
            <a:r>
              <a:rPr lang="pt-BR" dirty="0" smtClean="0"/>
              <a:t>dobro).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817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375" y="497541"/>
            <a:ext cx="9875520" cy="943982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Citação por edital</a:t>
            </a:r>
            <a:r>
              <a:rPr lang="pt-BR" b="1" dirty="0" smtClean="0"/>
              <a:t> (ficta/presumida)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47164" y="1441523"/>
            <a:ext cx="10555941" cy="494583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u="sng" dirty="0" smtClean="0"/>
              <a:t>Produção antecipada de provas</a:t>
            </a:r>
            <a:r>
              <a:rPr lang="pt-BR" dirty="0" smtClean="0"/>
              <a:t>: 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1800" b="1" dirty="0"/>
              <a:t>Súmula 455, STJ.</a:t>
            </a:r>
            <a:r>
              <a:rPr lang="pt-BR" sz="1800" dirty="0"/>
              <a:t> A decisão que determina a produção antecipada de provas com base no art. 366 do CPP deve ser concretamente fundamentada, </a:t>
            </a:r>
            <a:r>
              <a:rPr lang="pt-BR" sz="1800" b="1" dirty="0"/>
              <a:t>não</a:t>
            </a:r>
            <a:r>
              <a:rPr lang="pt-BR" sz="1800" dirty="0"/>
              <a:t> a justificando unicamente o mero decurso do tempo</a:t>
            </a:r>
            <a:r>
              <a:rPr lang="pt-BR" sz="1800" dirty="0" smtClean="0"/>
              <a:t>.</a:t>
            </a:r>
          </a:p>
          <a:p>
            <a:pPr marL="363538" indent="0" algn="just">
              <a:lnSpc>
                <a:spcPct val="150000"/>
              </a:lnSpc>
              <a:buNone/>
            </a:pPr>
            <a:endParaRPr lang="pt-BR" sz="19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3715" y="3145467"/>
            <a:ext cx="7693320" cy="3389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62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375" y="497541"/>
            <a:ext cx="9875520" cy="943982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Citação por edital</a:t>
            </a:r>
            <a:r>
              <a:rPr lang="pt-BR" b="1" dirty="0" smtClean="0"/>
              <a:t> (ficta/presumida)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47164" y="1441523"/>
            <a:ext cx="10555941" cy="494583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sz="2400" u="sng" dirty="0" smtClean="0"/>
              <a:t>Prisão preventiva</a:t>
            </a:r>
            <a:r>
              <a:rPr lang="pt-BR" sz="2400" dirty="0" smtClean="0"/>
              <a:t>: o juiz deve demonstrar concretamente a necessidade da prisão preventiva, sempre levando em consideração o art. 312 e também o art. 313 do CPP.</a:t>
            </a:r>
          </a:p>
          <a:p>
            <a:pPr algn="just">
              <a:lnSpc>
                <a:spcPct val="150000"/>
              </a:lnSpc>
            </a:pPr>
            <a:endParaRPr lang="pt-BR" sz="2400" dirty="0"/>
          </a:p>
          <a:p>
            <a:pPr algn="just">
              <a:lnSpc>
                <a:spcPct val="150000"/>
              </a:lnSpc>
            </a:pPr>
            <a:r>
              <a:rPr lang="pt-BR" sz="2400" dirty="0" smtClean="0"/>
              <a:t>Observações finais sobre o art. 366 do CPP: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pt-BR" sz="2400" dirty="0" smtClean="0"/>
              <a:t>Não se aplica aos crimes de lavagem de dinheiro (art</a:t>
            </a:r>
            <a:r>
              <a:rPr lang="pt-BR" sz="2400" dirty="0"/>
              <a:t>. 2º, § 2º, Lei 9.613/98)</a:t>
            </a:r>
            <a:endParaRPr lang="pt-BR" sz="2400" dirty="0" smtClean="0"/>
          </a:p>
          <a:p>
            <a:pPr marL="45720" indent="0" algn="just">
              <a:lnSpc>
                <a:spcPct val="150000"/>
              </a:lnSpc>
              <a:buNone/>
            </a:pPr>
            <a:r>
              <a:rPr lang="pt-BR" sz="2400" dirty="0" smtClean="0"/>
              <a:t>- Não se aplica ao processo penal militar, tendo em vista o princípio </a:t>
            </a:r>
            <a:r>
              <a:rPr lang="pt-BR" sz="2400" dirty="0"/>
              <a:t>da especialidade (Informativo 636, STF</a:t>
            </a:r>
            <a:r>
              <a:rPr lang="pt-BR" sz="24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428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11" y="564775"/>
            <a:ext cx="9875520" cy="1266713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Citação por hora certa</a:t>
            </a:r>
            <a:r>
              <a:rPr lang="pt-BR" b="1" dirty="0" smtClean="0"/>
              <a:t> (ficta/presumida)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7848" y="1831488"/>
            <a:ext cx="10300446" cy="426451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2800" dirty="0"/>
              <a:t>Equivale àquela prevista no CPC, possuindo como </a:t>
            </a:r>
            <a:r>
              <a:rPr lang="pt-BR" sz="2800" u="sng" dirty="0"/>
              <a:t>pressupostos:</a:t>
            </a:r>
            <a:endParaRPr lang="pt-BR" sz="2800" dirty="0"/>
          </a:p>
          <a:p>
            <a:pPr marL="45720" indent="0" algn="just">
              <a:lnSpc>
                <a:spcPct val="150000"/>
              </a:lnSpc>
              <a:buNone/>
            </a:pPr>
            <a:r>
              <a:rPr lang="pt-BR" sz="2800" dirty="0"/>
              <a:t>- </a:t>
            </a:r>
            <a:r>
              <a:rPr lang="pt-BR" sz="2800" u="sng" dirty="0"/>
              <a:t>2 tentativas frustradas</a:t>
            </a:r>
            <a:r>
              <a:rPr lang="pt-BR" sz="2800" dirty="0"/>
              <a:t> de encontrar o réu no domicílio </a:t>
            </a:r>
            <a:r>
              <a:rPr lang="pt-BR" sz="2800" dirty="0" smtClean="0"/>
              <a:t>em </a:t>
            </a:r>
            <a:r>
              <a:rPr lang="pt-BR" sz="2800" dirty="0"/>
              <a:t>horários diferentes</a:t>
            </a:r>
            <a:r>
              <a:rPr lang="pt-BR" sz="2800" dirty="0" smtClean="0"/>
              <a:t>, </a:t>
            </a:r>
            <a:endParaRPr lang="pt-BR" sz="2800" dirty="0"/>
          </a:p>
          <a:p>
            <a:pPr marL="45720" indent="0" algn="just">
              <a:lnSpc>
                <a:spcPct val="150000"/>
              </a:lnSpc>
              <a:buNone/>
            </a:pPr>
            <a:r>
              <a:rPr lang="pt-BR" sz="2800" dirty="0"/>
              <a:t>- </a:t>
            </a:r>
            <a:r>
              <a:rPr lang="pt-BR" sz="2800" u="sng" dirty="0"/>
              <a:t>Suspeita de ocultação</a:t>
            </a:r>
            <a:r>
              <a:rPr lang="pt-BR" sz="2800" dirty="0"/>
              <a:t> para frustrar a diligência.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2600" b="1" dirty="0"/>
              <a:t>Art. 362.</a:t>
            </a:r>
            <a:r>
              <a:rPr lang="pt-BR" sz="2600" dirty="0"/>
              <a:t> Verificando que o réu se oculta para não ser citado, o oficial de justiça certificará a ocorrência e procederá à citação com hora certa, na forma estabelecida nos arts. 227 a 229 do CPC (</a:t>
            </a:r>
            <a:r>
              <a:rPr lang="pt-BR" sz="2600" i="1" dirty="0"/>
              <a:t>correspondem aos arts. 252 a 254, CPC/15</a:t>
            </a:r>
            <a:r>
              <a:rPr lang="pt-BR" sz="2600" dirty="0"/>
              <a:t>)</a:t>
            </a:r>
            <a:r>
              <a:rPr lang="pt-BR" sz="23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800" dirty="0"/>
              <a:t>A consequência da citação por hora certa é mais grave para o réu do que a </a:t>
            </a:r>
            <a:r>
              <a:rPr lang="pt-BR" sz="2800" dirty="0" err="1"/>
              <a:t>editalícia</a:t>
            </a:r>
            <a:r>
              <a:rPr lang="pt-BR" sz="2800" dirty="0"/>
              <a:t>, haja vista a suspeita de ocultação. Nesse sentido, o processo não se suspende, sendo nomeado ao réu defensor </a:t>
            </a:r>
            <a:r>
              <a:rPr lang="pt-BR" sz="2800" dirty="0" smtClean="0"/>
              <a:t>dativo.</a:t>
            </a:r>
          </a:p>
        </p:txBody>
      </p:sp>
    </p:spTree>
    <p:extLst>
      <p:ext uri="{BB962C8B-B14F-4D97-AF65-F5344CB8AC3E}">
        <p14:creationId xmlns:p14="http://schemas.microsoft.com/office/powerpoint/2010/main" val="335097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11" y="564775"/>
            <a:ext cx="9875520" cy="1266713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Citação por hora certa</a:t>
            </a:r>
            <a:r>
              <a:rPr lang="pt-BR" b="1" dirty="0" smtClean="0"/>
              <a:t> (ficta/presumida)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7848" y="1831489"/>
            <a:ext cx="10300446" cy="450207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2600" u="sng" dirty="0" smtClean="0"/>
              <a:t>Problema</a:t>
            </a:r>
            <a:r>
              <a:rPr lang="pt-BR" sz="2600" dirty="0" smtClean="0"/>
              <a:t>: possibilidade de o réu ser processado sem seu conhecimento.</a:t>
            </a:r>
          </a:p>
          <a:p>
            <a:pPr algn="just">
              <a:lnSpc>
                <a:spcPct val="150000"/>
              </a:lnSpc>
            </a:pPr>
            <a:r>
              <a:rPr lang="pt-BR" sz="2600" u="sng" dirty="0" smtClean="0"/>
              <a:t>STF</a:t>
            </a:r>
            <a:r>
              <a:rPr lang="pt-BR" sz="2600" dirty="0" smtClean="0"/>
              <a:t>: reconheceu a repercussão geral do tema e definiu: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2000" dirty="0"/>
              <a:t>RECURSO EXTRAORDINÁRIO. PROCESSO PENAL. CITAÇÃO POR HORA CERTA. ARTIGO 362 DO CÓDIGO DE PROCESSO PENAL. CONSTITUCIONALIDADE. NEGADO PROVIMENTO AO RECURSO EXTRAORDINÁRIO. 1. É constitucional a citação por hora certa, prevista no art. 362, do Código de Processo Penal. 2. A conformação dada pelo legislador à citação por hora certa está de acordo com a Constituição Federal e com o Pacto de São José da Costa Rica. 3. A ocultação do réu para ser citado infringe cláusulas constitucionais do devido processo legal e viola as garantias constitucionais do acesso à justiça e da razoável duração do processo. 4. O acusado que se utiliza de meios escusos para não ser pessoalmente citado atua em exercício abusivo de seu direito de defesa. Recurso extraordinário a que se nega provimento (RE 635.145, </a:t>
            </a:r>
            <a:r>
              <a:rPr lang="pt-BR" sz="2000" dirty="0" smtClean="0"/>
              <a:t>julgamento</a:t>
            </a:r>
            <a:r>
              <a:rPr lang="pt-BR" sz="2000" dirty="0"/>
              <a:t>: </a:t>
            </a:r>
            <a:r>
              <a:rPr lang="pt-BR" sz="2000" dirty="0" smtClean="0"/>
              <a:t>01/08/2016, publicação</a:t>
            </a:r>
            <a:r>
              <a:rPr lang="pt-BR" sz="2000" dirty="0"/>
              <a:t>: </a:t>
            </a:r>
            <a:r>
              <a:rPr lang="pt-BR" sz="2000" dirty="0" smtClean="0"/>
              <a:t>13/09/2017 – informativo 833 do STF).</a:t>
            </a:r>
          </a:p>
        </p:txBody>
      </p:sp>
    </p:spTree>
    <p:extLst>
      <p:ext uri="{BB962C8B-B14F-4D97-AF65-F5344CB8AC3E}">
        <p14:creationId xmlns:p14="http://schemas.microsoft.com/office/powerpoint/2010/main" val="182172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5082" y="578223"/>
            <a:ext cx="9875520" cy="1035424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INTIMAÇÕES</a:t>
            </a:r>
            <a:r>
              <a:rPr lang="pt-BR" b="1" dirty="0" smtClean="0">
                <a:solidFill>
                  <a:srgbClr val="00B050"/>
                </a:solidFill>
              </a:rPr>
              <a:t> </a:t>
            </a:r>
            <a:r>
              <a:rPr lang="pt-BR" b="1" dirty="0" smtClean="0"/>
              <a:t>(arts. 370 a 372 do CPP)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5082" y="1613647"/>
            <a:ext cx="10233212" cy="454510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O CPP não traz um conceito e muitas vezes emprega os termos notificação </a:t>
            </a:r>
            <a:r>
              <a:rPr lang="pt-BR" dirty="0"/>
              <a:t>e intimação com pouco </a:t>
            </a:r>
            <a:r>
              <a:rPr lang="pt-BR" dirty="0" smtClean="0"/>
              <a:t>rigor </a:t>
            </a:r>
            <a:r>
              <a:rPr lang="pt-BR" dirty="0"/>
              <a:t>técnico. </a:t>
            </a:r>
            <a:r>
              <a:rPr lang="pt-BR" dirty="0" smtClean="0"/>
              <a:t>Para </a:t>
            </a:r>
            <a:r>
              <a:rPr lang="pt-BR" dirty="0" err="1" smtClean="0"/>
              <a:t>Aury</a:t>
            </a:r>
            <a:r>
              <a:rPr lang="pt-BR" dirty="0" smtClean="0"/>
              <a:t>, é </a:t>
            </a:r>
            <a:r>
              <a:rPr lang="pt-BR" dirty="0"/>
              <a:t>a comunicação de determinado ato processual feita </a:t>
            </a:r>
            <a:r>
              <a:rPr lang="pt-BR" dirty="0" smtClean="0"/>
              <a:t>ao acusado</a:t>
            </a:r>
            <a:r>
              <a:rPr lang="pt-BR" dirty="0"/>
              <a:t>, testemunha ou pessoa que deva tomar conhecimento </a:t>
            </a:r>
            <a:r>
              <a:rPr lang="pt-BR" dirty="0" smtClean="0"/>
              <a:t>desse </a:t>
            </a:r>
            <a:r>
              <a:rPr lang="pt-BR" dirty="0"/>
              <a:t>ato.</a:t>
            </a:r>
            <a:endParaRPr lang="pt-BR" dirty="0" smtClean="0"/>
          </a:p>
          <a:p>
            <a:pPr algn="just">
              <a:lnSpc>
                <a:spcPct val="150000"/>
              </a:lnSpc>
            </a:pPr>
            <a:r>
              <a:rPr lang="pt-BR" dirty="0" smtClean="0"/>
              <a:t>A </a:t>
            </a:r>
            <a:r>
              <a:rPr lang="pt-BR" dirty="0"/>
              <a:t>intimação </a:t>
            </a:r>
            <a:r>
              <a:rPr lang="pt-BR" dirty="0" smtClean="0"/>
              <a:t>dos acusados, das </a:t>
            </a:r>
            <a:r>
              <a:rPr lang="pt-BR" dirty="0"/>
              <a:t>testemunhas, peritos, intérpretes etc. deverá ser </a:t>
            </a:r>
            <a:r>
              <a:rPr lang="pt-BR" dirty="0" smtClean="0"/>
              <a:t>feita pessoalmente</a:t>
            </a:r>
            <a:r>
              <a:rPr lang="pt-BR" dirty="0"/>
              <a:t>, através do respectivo mandado (art. 370</a:t>
            </a:r>
            <a:r>
              <a:rPr lang="pt-BR" dirty="0" smtClean="0"/>
              <a:t>).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A </a:t>
            </a:r>
            <a:r>
              <a:rPr lang="pt-BR" dirty="0"/>
              <a:t>intimação dos defensores</a:t>
            </a:r>
            <a:r>
              <a:rPr lang="pt-BR" dirty="0" smtClean="0"/>
              <a:t>, depende:</a:t>
            </a:r>
          </a:p>
          <a:p>
            <a:pPr marL="363538" indent="-3175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b="1" dirty="0" smtClean="0"/>
              <a:t>Defensor constituído:</a:t>
            </a:r>
            <a:r>
              <a:rPr lang="pt-BR" dirty="0" smtClean="0"/>
              <a:t> </a:t>
            </a:r>
            <a:r>
              <a:rPr lang="pt-BR" dirty="0"/>
              <a:t>publicação </a:t>
            </a:r>
            <a:r>
              <a:rPr lang="pt-BR" dirty="0" smtClean="0"/>
              <a:t>no Diário </a:t>
            </a:r>
            <a:r>
              <a:rPr lang="pt-BR" dirty="0"/>
              <a:t>da Justiça (ou órgão incumbido da publicação</a:t>
            </a:r>
            <a:r>
              <a:rPr lang="pt-BR" dirty="0" smtClean="0"/>
              <a:t>).</a:t>
            </a:r>
          </a:p>
          <a:p>
            <a:pPr marL="363538" indent="-3175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b="1" dirty="0" smtClean="0"/>
              <a:t>Defensor nomeado </a:t>
            </a:r>
            <a:r>
              <a:rPr lang="pt-BR" dirty="0" smtClean="0"/>
              <a:t>(pode ser defensor </a:t>
            </a:r>
            <a:r>
              <a:rPr lang="pt-BR" dirty="0"/>
              <a:t>público </a:t>
            </a:r>
            <a:r>
              <a:rPr lang="pt-BR" dirty="0" smtClean="0"/>
              <a:t>ou dativo): será intimado pessoalmente (art. 370, § 4º, do CPP e LC 80/94). </a:t>
            </a:r>
          </a:p>
        </p:txBody>
      </p:sp>
    </p:spTree>
    <p:extLst>
      <p:ext uri="{BB962C8B-B14F-4D97-AF65-F5344CB8AC3E}">
        <p14:creationId xmlns:p14="http://schemas.microsoft.com/office/powerpoint/2010/main" val="204164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568824"/>
          </a:xfrm>
        </p:spPr>
        <p:txBody>
          <a:bodyPr>
            <a:normAutofit fontScale="90000"/>
          </a:bodyPr>
          <a:lstStyle/>
          <a:p>
            <a:r>
              <a:rPr lang="pt-BR" b="1" u="sng" dirty="0" smtClean="0"/>
              <a:t>ATOS DE COMUNICAÇÃO PROCESSUAL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2800" b="1" u="sng" dirty="0" smtClean="0">
                <a:solidFill>
                  <a:srgbClr val="00B050"/>
                </a:solidFill>
              </a:rPr>
              <a:t>PREMISSAS:</a:t>
            </a:r>
            <a:endParaRPr lang="pt-BR" sz="2800" b="1" u="sng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35423" y="2433918"/>
            <a:ext cx="10421471" cy="368897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A comunicação é uma faceta do </a:t>
            </a:r>
            <a:r>
              <a:rPr lang="pt-BR" b="1" dirty="0" smtClean="0"/>
              <a:t>princípio do contraditório e da ampla defesa</a:t>
            </a:r>
            <a:r>
              <a:rPr lang="pt-BR" dirty="0" smtClean="0"/>
              <a:t>.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1800" b="1" dirty="0"/>
              <a:t>Art. 5º, LV, CF -</a:t>
            </a:r>
            <a:r>
              <a:rPr lang="pt-BR" sz="1800" dirty="0"/>
              <a:t> aos litigantes, em processo judicial ou administrativo, e aos acusados em geral são assegurados o contraditório e ampla defesa, com os meios e recursos a ela inerentes</a:t>
            </a:r>
            <a:r>
              <a:rPr lang="pt-BR" sz="1800" dirty="0" smtClean="0"/>
              <a:t>;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A falha na comunicação viola, portanto, o direito fundamental de todo acusado de ser informado dos atos processuais.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Sem a comunicação, as partes não conseguem participar do processo.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718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5082" y="551329"/>
            <a:ext cx="9875520" cy="1021977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NOTIFICAÇÃO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87506" y="1573306"/>
            <a:ext cx="10340788" cy="4585447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O Código não trata especificamente da “notificação” em capítulo próprio.</a:t>
            </a:r>
          </a:p>
          <a:p>
            <a:pPr algn="just"/>
            <a:r>
              <a:rPr lang="pt-BR" dirty="0" smtClean="0"/>
              <a:t>Alguns autores afirmam que a notificação equivale à intimação (</a:t>
            </a:r>
            <a:r>
              <a:rPr lang="pt-BR" dirty="0" err="1" smtClean="0"/>
              <a:t>ex</a:t>
            </a:r>
            <a:r>
              <a:rPr lang="pt-BR" dirty="0" smtClean="0"/>
              <a:t>: </a:t>
            </a:r>
            <a:r>
              <a:rPr lang="pt-BR" dirty="0" err="1" smtClean="0"/>
              <a:t>Nucci</a:t>
            </a:r>
            <a:r>
              <a:rPr lang="pt-BR" dirty="0" smtClean="0"/>
              <a:t>), sendo o </a:t>
            </a:r>
            <a:r>
              <a:rPr lang="pt-BR" dirty="0"/>
              <a:t>ato processual pelo qual se dá ciência à parte da prática de algum ato processual já realizado ou a realizar-se, importando ou não na obrigação de fazer ou não fazer alguma coisa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Outros autores afirmam que há diferença. Para </a:t>
            </a:r>
            <a:r>
              <a:rPr lang="pt-BR" dirty="0" err="1" smtClean="0"/>
              <a:t>Aury</a:t>
            </a:r>
            <a:r>
              <a:rPr lang="pt-BR" dirty="0" smtClean="0"/>
              <a:t>, </a:t>
            </a:r>
            <a:r>
              <a:rPr lang="pt-BR" dirty="0"/>
              <a:t>por exemplo, </a:t>
            </a:r>
            <a:r>
              <a:rPr lang="pt-BR" dirty="0" smtClean="0"/>
              <a:t>trata-se da comunicação </a:t>
            </a:r>
            <a:r>
              <a:rPr lang="pt-BR" dirty="0"/>
              <a:t>da existência de uma acusação, gerando </a:t>
            </a:r>
            <a:r>
              <a:rPr lang="pt-BR" dirty="0" smtClean="0"/>
              <a:t>a chance de </a:t>
            </a:r>
            <a:r>
              <a:rPr lang="pt-BR" dirty="0"/>
              <a:t>oferecimento </a:t>
            </a:r>
            <a:r>
              <a:rPr lang="pt-BR" dirty="0" smtClean="0"/>
              <a:t>da </a:t>
            </a:r>
            <a:r>
              <a:rPr lang="pt-BR" dirty="0"/>
              <a:t>defesa prévia </a:t>
            </a:r>
            <a:r>
              <a:rPr lang="pt-BR" dirty="0" smtClean="0"/>
              <a:t>ao recebimento </a:t>
            </a:r>
            <a:r>
              <a:rPr lang="pt-BR" dirty="0"/>
              <a:t>da denúncia</a:t>
            </a:r>
            <a:r>
              <a:rPr lang="pt-BR" dirty="0" smtClean="0"/>
              <a:t>. Exemplos:</a:t>
            </a:r>
          </a:p>
          <a:p>
            <a:pPr marL="363538" indent="0" algn="just">
              <a:buNone/>
            </a:pPr>
            <a:r>
              <a:rPr lang="pt-BR" sz="1800" b="1" dirty="0" smtClean="0"/>
              <a:t>Art</a:t>
            </a:r>
            <a:r>
              <a:rPr lang="pt-BR" sz="1800" b="1" dirty="0"/>
              <a:t>. </a:t>
            </a:r>
            <a:r>
              <a:rPr lang="pt-BR" sz="1800" b="1" dirty="0" smtClean="0"/>
              <a:t>55 da Lei 11.343 (Lei de Drogas).</a:t>
            </a:r>
            <a:r>
              <a:rPr lang="pt-BR" sz="1800" dirty="0" smtClean="0"/>
              <a:t> O </a:t>
            </a:r>
            <a:r>
              <a:rPr lang="pt-BR" sz="1800" dirty="0"/>
              <a:t>juiz ordenará a </a:t>
            </a:r>
            <a:r>
              <a:rPr lang="pt-BR" sz="1800" u="sng" dirty="0"/>
              <a:t>notificação</a:t>
            </a:r>
            <a:r>
              <a:rPr lang="pt-BR" sz="1800" dirty="0"/>
              <a:t> do acusado para oferecer </a:t>
            </a:r>
            <a:r>
              <a:rPr lang="pt-BR" sz="1800" dirty="0" smtClean="0"/>
              <a:t>defesa prévia</a:t>
            </a:r>
            <a:r>
              <a:rPr lang="pt-BR" sz="1800" dirty="0"/>
              <a:t>, por escrito, no prazo de 10 (dez) </a:t>
            </a:r>
            <a:r>
              <a:rPr lang="pt-BR" sz="1800" dirty="0" smtClean="0"/>
              <a:t>dias. </a:t>
            </a:r>
          </a:p>
          <a:p>
            <a:pPr marL="363538" indent="0" algn="just">
              <a:buNone/>
            </a:pPr>
            <a:r>
              <a:rPr lang="pt-BR" sz="1800" b="1" dirty="0" smtClean="0"/>
              <a:t>Art</a:t>
            </a:r>
            <a:r>
              <a:rPr lang="pt-BR" sz="1800" b="1" dirty="0"/>
              <a:t>. </a:t>
            </a:r>
            <a:r>
              <a:rPr lang="pt-BR" sz="1800" b="1" dirty="0" smtClean="0"/>
              <a:t>514 do CPP (crimes </a:t>
            </a:r>
            <a:r>
              <a:rPr lang="pt-BR" sz="1800" b="1" dirty="0"/>
              <a:t>de responsabilidade dos </a:t>
            </a:r>
            <a:r>
              <a:rPr lang="pt-BR" sz="1800" b="1" dirty="0" smtClean="0"/>
              <a:t>funcionários públicos).</a:t>
            </a:r>
            <a:r>
              <a:rPr lang="pt-BR" sz="1800" b="1" dirty="0"/>
              <a:t> </a:t>
            </a:r>
            <a:r>
              <a:rPr lang="pt-BR" sz="1800" dirty="0"/>
              <a:t>Nos crimes afiançáveis, estando a denúncia ou queixa em devida forma, o juiz mandará autuá-la e ordenará a </a:t>
            </a:r>
            <a:r>
              <a:rPr lang="pt-BR" sz="1800" u="sng" dirty="0"/>
              <a:t>notificação</a:t>
            </a:r>
            <a:r>
              <a:rPr lang="pt-BR" sz="1800" dirty="0"/>
              <a:t> do acusado, para responder por escrito, dentro do prazo de quinze dias.</a:t>
            </a:r>
            <a:endParaRPr lang="pt-BR" sz="1800" dirty="0" smtClean="0"/>
          </a:p>
        </p:txBody>
      </p:sp>
    </p:spTree>
    <p:extLst>
      <p:ext uri="{BB962C8B-B14F-4D97-AF65-F5344CB8AC3E}">
        <p14:creationId xmlns:p14="http://schemas.microsoft.com/office/powerpoint/2010/main" val="148915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1"/>
            <a:ext cx="9875520" cy="903656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QUESTÕES OBJETIVAS</a:t>
            </a:r>
            <a:endParaRPr lang="pt-BR" b="1" u="sng" dirty="0">
              <a:solidFill>
                <a:srgbClr val="00B050"/>
              </a:solidFill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5119" y="1982980"/>
            <a:ext cx="11139432" cy="4350585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726142" y="1563452"/>
            <a:ext cx="27667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DPE/MG, FUNDEP, 2019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7541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04047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QUESTÕES OBJETIVAS</a:t>
            </a:r>
            <a:endParaRPr lang="pt-BR" b="1" u="sng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66956" y="2057400"/>
            <a:ext cx="10248915" cy="4038600"/>
          </a:xfrm>
        </p:spPr>
        <p:txBody>
          <a:bodyPr/>
          <a:lstStyle/>
          <a:p>
            <a:pPr marL="45720" indent="0">
              <a:buNone/>
            </a:pPr>
            <a:r>
              <a:rPr lang="pt-BR" dirty="0" smtClean="0"/>
              <a:t>DPE/AP, FCC, 2018</a:t>
            </a: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956" y="2577889"/>
            <a:ext cx="10044479" cy="3836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15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1294" y="491280"/>
            <a:ext cx="9875520" cy="860612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PROVA ORAL</a:t>
            </a:r>
            <a:endParaRPr lang="pt-BR" b="1" u="sng" dirty="0">
              <a:solidFill>
                <a:srgbClr val="00B050"/>
              </a:solidFill>
            </a:endParaRPr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294" y="1855695"/>
            <a:ext cx="10260587" cy="4718074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941294" y="1351892"/>
            <a:ext cx="2370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None/>
            </a:pPr>
            <a:r>
              <a:rPr lang="pt-BR" b="1" dirty="0" smtClean="0"/>
              <a:t>DPE/PE, CESPE, </a:t>
            </a:r>
            <a:r>
              <a:rPr lang="pt-BR" b="1" dirty="0"/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644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1294" y="491280"/>
            <a:ext cx="9875520" cy="860612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PROVA ORAL</a:t>
            </a:r>
            <a:endParaRPr lang="pt-BR" b="1" u="sng" dirty="0">
              <a:solidFill>
                <a:srgbClr val="00B05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941294" y="1351892"/>
            <a:ext cx="2370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None/>
            </a:pPr>
            <a:r>
              <a:rPr lang="pt-BR" b="1" dirty="0" smtClean="0"/>
              <a:t>DPE/PE, CESPE, </a:t>
            </a:r>
            <a:r>
              <a:rPr lang="pt-BR" b="1" dirty="0"/>
              <a:t>2018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2311151"/>
            <a:ext cx="9872663" cy="3531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29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1294" y="491280"/>
            <a:ext cx="9875520" cy="860612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PROVA ORAL</a:t>
            </a:r>
            <a:endParaRPr lang="pt-BR" b="1" u="sng" dirty="0">
              <a:solidFill>
                <a:srgbClr val="00B05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941294" y="1351892"/>
            <a:ext cx="2370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None/>
            </a:pPr>
            <a:r>
              <a:rPr lang="pt-BR" b="1" dirty="0" smtClean="0"/>
              <a:t>DPE/PE, CESPE, </a:t>
            </a:r>
            <a:r>
              <a:rPr lang="pt-BR" b="1" dirty="0"/>
              <a:t>2018</a:t>
            </a: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294" y="1759236"/>
            <a:ext cx="9872663" cy="105459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377" y="2380130"/>
            <a:ext cx="10722214" cy="416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94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1294" y="491280"/>
            <a:ext cx="9875520" cy="860612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PROVA ORAL</a:t>
            </a:r>
            <a:endParaRPr lang="pt-BR" b="1" u="sng" dirty="0">
              <a:solidFill>
                <a:srgbClr val="00B05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48870" y="2051139"/>
            <a:ext cx="2370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None/>
            </a:pPr>
            <a:r>
              <a:rPr lang="pt-BR" b="1" dirty="0" smtClean="0"/>
              <a:t>DPE/PE, CESPE, </a:t>
            </a:r>
            <a:r>
              <a:rPr lang="pt-BR" b="1" dirty="0"/>
              <a:t>2018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8870" y="2581836"/>
            <a:ext cx="9872663" cy="198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95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3757" y="578224"/>
            <a:ext cx="9875520" cy="1105348"/>
          </a:xfrm>
        </p:spPr>
        <p:txBody>
          <a:bodyPr/>
          <a:lstStyle/>
          <a:p>
            <a:r>
              <a:rPr lang="pt-BR" b="1" u="sng" dirty="0" smtClean="0">
                <a:solidFill>
                  <a:srgbClr val="00B050"/>
                </a:solidFill>
              </a:rPr>
              <a:t>CITAÇÃO</a:t>
            </a:r>
            <a:r>
              <a:rPr lang="pt-BR" dirty="0" smtClean="0"/>
              <a:t> (arts. 351 a 369 do CPP)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0952" y="1936375"/>
            <a:ext cx="10381129" cy="4208929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/>
              <a:t>Ato pelo </a:t>
            </a:r>
            <a:r>
              <a:rPr lang="pt-BR" sz="2400" dirty="0"/>
              <a:t>qual o acusado toma ciência dos termos da acusação, sendo chamado a respondê-la e a comparecer aos atos do processo subsequentes. </a:t>
            </a:r>
            <a:endParaRPr lang="pt-BR" sz="2400" dirty="0" smtClean="0"/>
          </a:p>
          <a:p>
            <a:pPr algn="just">
              <a:lnSpc>
                <a:spcPct val="150000"/>
              </a:lnSpc>
            </a:pPr>
            <a:r>
              <a:rPr lang="pt-BR" sz="2400" dirty="0" smtClean="0"/>
              <a:t>É </a:t>
            </a:r>
            <a:r>
              <a:rPr lang="pt-BR" sz="2400" dirty="0"/>
              <a:t>essencial </a:t>
            </a:r>
            <a:r>
              <a:rPr lang="pt-BR" sz="2400" dirty="0" smtClean="0"/>
              <a:t>para a </a:t>
            </a:r>
            <a:r>
              <a:rPr lang="pt-BR" sz="2400" dirty="0"/>
              <a:t>validade do </a:t>
            </a:r>
            <a:r>
              <a:rPr lang="pt-BR" sz="2400" dirty="0" smtClean="0"/>
              <a:t>processo, sendo o 1º momento do contraditório: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1900" b="1" dirty="0"/>
              <a:t>Art. 363.</a:t>
            </a:r>
            <a:r>
              <a:rPr lang="pt-BR" sz="1900" dirty="0"/>
              <a:t> O processo terá completada a sua formação quando realizada a citação do acusado.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/>
              <a:t>Por isso, a falta de citação ocasiona nulidade absoluta (ainda </a:t>
            </a:r>
            <a:r>
              <a:rPr lang="pt-BR" sz="2400" dirty="0"/>
              <a:t>que tenha havido participação de advogado </a:t>
            </a:r>
            <a:r>
              <a:rPr lang="pt-BR" sz="2400" dirty="0" smtClean="0"/>
              <a:t>no inquérito), salvo se o acusado comparecer em juízo, dentro do prazo legal e apresentar a resposta espontaneamente: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2100" dirty="0"/>
              <a:t> </a:t>
            </a:r>
            <a:r>
              <a:rPr lang="pt-BR" sz="2100" b="1" dirty="0"/>
              <a:t>Art. 564</a:t>
            </a:r>
            <a:r>
              <a:rPr lang="pt-BR" sz="2100" b="1" dirty="0" smtClean="0"/>
              <a:t>.</a:t>
            </a:r>
            <a:r>
              <a:rPr lang="pt-BR" sz="2100" dirty="0"/>
              <a:t> A nulidade ocorrerá nos seguintes casos</a:t>
            </a:r>
            <a:r>
              <a:rPr lang="pt-BR" sz="2100" dirty="0" smtClean="0"/>
              <a:t>: </a:t>
            </a:r>
            <a:r>
              <a:rPr lang="pt-BR" sz="2100" dirty="0"/>
              <a:t>III - por falta das fórmulas ou dos termos seguintes</a:t>
            </a:r>
            <a:r>
              <a:rPr lang="pt-BR" sz="2100" dirty="0" smtClean="0"/>
              <a:t>: </a:t>
            </a:r>
            <a:r>
              <a:rPr lang="pt-BR" sz="2100" dirty="0"/>
              <a:t>e) a citação do réu </a:t>
            </a:r>
            <a:r>
              <a:rPr lang="pt-BR" sz="2100" dirty="0" smtClean="0"/>
              <a:t>para </a:t>
            </a:r>
            <a:r>
              <a:rPr lang="pt-BR" sz="2100" dirty="0"/>
              <a:t>ver-se processar, o seu interrogatório, quando presente, e os prazos concedidos à acusação e à defesa</a:t>
            </a:r>
            <a:r>
              <a:rPr lang="pt-BR" sz="21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8344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7963" y="537882"/>
            <a:ext cx="9875520" cy="1172584"/>
          </a:xfrm>
        </p:spPr>
        <p:txBody>
          <a:bodyPr/>
          <a:lstStyle/>
          <a:p>
            <a:pPr algn="ctr"/>
            <a:r>
              <a:rPr lang="pt-BR" b="1" dirty="0" smtClean="0"/>
              <a:t>ESPÉCIES DE CITAÇÃO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83834" y="1761565"/>
            <a:ext cx="4214307" cy="4241202"/>
          </a:xfrm>
        </p:spPr>
        <p:txBody>
          <a:bodyPr>
            <a:no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pt-BR" b="1" u="sng" dirty="0" smtClean="0">
                <a:solidFill>
                  <a:srgbClr val="00B050"/>
                </a:solidFill>
              </a:rPr>
              <a:t>CITAÇÃO REAL OU PESSOAL</a:t>
            </a:r>
            <a:r>
              <a:rPr lang="pt-BR" b="1" dirty="0" smtClean="0">
                <a:solidFill>
                  <a:srgbClr val="00B050"/>
                </a:solidFill>
              </a:rPr>
              <a:t>:</a:t>
            </a:r>
          </a:p>
          <a:p>
            <a:pPr marL="45720" indent="0" algn="just">
              <a:lnSpc>
                <a:spcPct val="150000"/>
              </a:lnSpc>
              <a:buNone/>
            </a:pPr>
            <a:r>
              <a:rPr lang="pt-BR" dirty="0" smtClean="0"/>
              <a:t>O acusado recebe pessoalmente a comunicação:</a:t>
            </a:r>
            <a:endParaRPr lang="pt-BR" b="1" dirty="0" smtClean="0">
              <a:solidFill>
                <a:srgbClr val="00B050"/>
              </a:solidFill>
            </a:endParaRPr>
          </a:p>
          <a:p>
            <a:pPr marL="363538" indent="-317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 smtClean="0"/>
              <a:t>Via mandado (é a regra)</a:t>
            </a:r>
          </a:p>
          <a:p>
            <a:pPr marL="363538" indent="-317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 smtClean="0"/>
              <a:t>Carta </a:t>
            </a:r>
            <a:r>
              <a:rPr lang="pt-BR" dirty="0"/>
              <a:t>p</a:t>
            </a:r>
            <a:r>
              <a:rPr lang="pt-BR" dirty="0" smtClean="0"/>
              <a:t>recatória</a:t>
            </a:r>
          </a:p>
          <a:p>
            <a:pPr marL="363538" indent="-317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 smtClean="0"/>
              <a:t>Carta rogatória</a:t>
            </a:r>
          </a:p>
          <a:p>
            <a:pPr marL="363538" indent="-317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Carta de </a:t>
            </a:r>
            <a:r>
              <a:rPr lang="pt-BR" dirty="0" smtClean="0"/>
              <a:t>ordem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15723" y="1979407"/>
            <a:ext cx="5368066" cy="40233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b="1" u="sng" dirty="0" smtClean="0">
                <a:solidFill>
                  <a:srgbClr val="00B050"/>
                </a:solidFill>
              </a:rPr>
              <a:t>CITAÇÃO FICTA OU PRESUMIDA</a:t>
            </a:r>
            <a:r>
              <a:rPr lang="pt-BR" b="1" dirty="0" smtClean="0">
                <a:solidFill>
                  <a:srgbClr val="00B050"/>
                </a:solidFill>
              </a:rPr>
              <a:t>:</a:t>
            </a:r>
          </a:p>
          <a:p>
            <a:pPr marL="45720" indent="0" algn="just">
              <a:lnSpc>
                <a:spcPct val="150000"/>
              </a:lnSpc>
              <a:buNone/>
            </a:pPr>
            <a:r>
              <a:rPr lang="pt-BR" dirty="0" smtClean="0"/>
              <a:t>O </a:t>
            </a:r>
            <a:r>
              <a:rPr lang="pt-BR" dirty="0"/>
              <a:t>acusado não é encontrado para ser comunicado pessoalmente da instauração do </a:t>
            </a:r>
            <a:r>
              <a:rPr lang="pt-BR" dirty="0" smtClean="0"/>
              <a:t>processo:</a:t>
            </a:r>
            <a:endParaRPr lang="pt-BR" b="1" dirty="0" smtClean="0">
              <a:solidFill>
                <a:srgbClr val="00B050"/>
              </a:solidFill>
            </a:endParaRPr>
          </a:p>
          <a:p>
            <a:pPr marL="363538" indent="-3175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pt-BR" dirty="0" smtClean="0"/>
              <a:t>Edital</a:t>
            </a:r>
          </a:p>
          <a:p>
            <a:pPr marL="363538" indent="-3175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pt-BR" dirty="0" smtClean="0"/>
              <a:t>Hora certa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324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530" y="591671"/>
            <a:ext cx="10515599" cy="1021976"/>
          </a:xfrm>
        </p:spPr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00B050"/>
                </a:solidFill>
              </a:rPr>
              <a:t>Citação por mandado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8530" y="1788459"/>
            <a:ext cx="10219764" cy="4482353"/>
          </a:xfrm>
        </p:spPr>
        <p:txBody>
          <a:bodyPr>
            <a:normAutofit/>
          </a:bodyPr>
          <a:lstStyle/>
          <a:p>
            <a:pPr lvl="0" algn="just">
              <a:buClr>
                <a:srgbClr val="000000"/>
              </a:buClr>
            </a:pPr>
            <a:r>
              <a:rPr lang="pt-BR" dirty="0" smtClean="0">
                <a:solidFill>
                  <a:srgbClr val="000000"/>
                </a:solidFill>
              </a:rPr>
              <a:t>É a regra, sendo feita por oficial de justiça:</a:t>
            </a:r>
          </a:p>
          <a:p>
            <a:pPr marL="363538" indent="0" algn="just">
              <a:buClr>
                <a:srgbClr val="000000"/>
              </a:buClr>
              <a:buNone/>
            </a:pPr>
            <a:r>
              <a:rPr lang="pt-BR" sz="1800" b="1" dirty="0"/>
              <a:t>Art. 351</a:t>
            </a:r>
            <a:r>
              <a:rPr lang="pt-BR" sz="1800" b="1" dirty="0" smtClean="0"/>
              <a:t>.</a:t>
            </a:r>
            <a:r>
              <a:rPr lang="pt-BR" sz="1800" dirty="0" smtClean="0"/>
              <a:t> </a:t>
            </a:r>
            <a:r>
              <a:rPr lang="pt-BR" sz="1800" dirty="0"/>
              <a:t>A citação inicial far-se-á por mandado, quando o réu estiver no território sujeito à jurisdição do juiz que a houver ordenado.</a:t>
            </a:r>
          </a:p>
          <a:p>
            <a:pPr algn="just"/>
            <a:r>
              <a:rPr lang="pt-BR" dirty="0" smtClean="0"/>
              <a:t>Formalidades: </a:t>
            </a:r>
            <a:r>
              <a:rPr lang="pt-BR" dirty="0"/>
              <a:t>além do art. </a:t>
            </a:r>
            <a:r>
              <a:rPr lang="pt-BR" dirty="0" smtClean="0"/>
              <a:t>352 (</a:t>
            </a:r>
            <a:r>
              <a:rPr lang="pt-BR" dirty="0" err="1" smtClean="0"/>
              <a:t>ex</a:t>
            </a:r>
            <a:r>
              <a:rPr lang="pt-BR" dirty="0" smtClean="0"/>
              <a:t>: nome do juiz, sua finalidade etc.), existem alguns requisitos:</a:t>
            </a:r>
            <a:endParaRPr lang="pt-BR" dirty="0"/>
          </a:p>
          <a:p>
            <a:pPr marL="363538" indent="0" algn="just">
              <a:buNone/>
            </a:pPr>
            <a:r>
              <a:rPr lang="pt-BR" sz="1800" b="1" dirty="0" smtClean="0"/>
              <a:t>Art</a:t>
            </a:r>
            <a:r>
              <a:rPr lang="pt-BR" sz="1800" b="1" dirty="0"/>
              <a:t>. 357.</a:t>
            </a:r>
            <a:r>
              <a:rPr lang="pt-BR" sz="1800" dirty="0"/>
              <a:t> São requisitos da citação por mandado:</a:t>
            </a:r>
          </a:p>
          <a:p>
            <a:pPr marL="363538" indent="0" algn="just">
              <a:buNone/>
            </a:pPr>
            <a:r>
              <a:rPr lang="pt-BR" sz="1800" b="1" dirty="0"/>
              <a:t>I -</a:t>
            </a:r>
            <a:r>
              <a:rPr lang="pt-BR" sz="1800" dirty="0"/>
              <a:t> leitura do mandado ao citando pelo oficial e entrega da contrafé, na qual se mencionarão dia e hora da citação;</a:t>
            </a:r>
          </a:p>
          <a:p>
            <a:pPr marL="363538" indent="0" algn="just">
              <a:buNone/>
            </a:pPr>
            <a:r>
              <a:rPr lang="pt-BR" sz="1800" b="1" dirty="0"/>
              <a:t>II -</a:t>
            </a:r>
            <a:r>
              <a:rPr lang="pt-BR" sz="1800" dirty="0"/>
              <a:t> declaração do oficial, na certidão, da entrega da contrafé, e sua aceitação ou recusa.</a:t>
            </a:r>
          </a:p>
          <a:p>
            <a:pPr algn="just"/>
            <a:r>
              <a:rPr lang="pt-BR" dirty="0" smtClean="0"/>
              <a:t>Caso </a:t>
            </a:r>
            <a:r>
              <a:rPr lang="pt-BR" dirty="0"/>
              <a:t>o réu seja </a:t>
            </a:r>
            <a:r>
              <a:rPr lang="pt-BR" dirty="0" smtClean="0"/>
              <a:t>citado, mas </a:t>
            </a:r>
            <a:r>
              <a:rPr lang="pt-BR" dirty="0"/>
              <a:t>não apresente a resposta </a:t>
            </a:r>
            <a:r>
              <a:rPr lang="pt-BR" dirty="0" smtClean="0"/>
              <a:t>em </a:t>
            </a:r>
            <a:r>
              <a:rPr lang="pt-BR" dirty="0"/>
              <a:t>10 dias ou não constitui </a:t>
            </a:r>
            <a:r>
              <a:rPr lang="pt-BR" dirty="0" smtClean="0"/>
              <a:t>advogado, o </a:t>
            </a:r>
            <a:r>
              <a:rPr lang="pt-BR" dirty="0"/>
              <a:t>juiz </a:t>
            </a:r>
            <a:r>
              <a:rPr lang="pt-BR" dirty="0" smtClean="0"/>
              <a:t>irá nomear </a:t>
            </a:r>
            <a:r>
              <a:rPr lang="pt-BR" dirty="0"/>
              <a:t>um defensor para </a:t>
            </a:r>
            <a:r>
              <a:rPr lang="pt-BR" dirty="0" smtClean="0"/>
              <a:t>oferecê-la (art. 396-A, § 2º).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187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60482" y="658906"/>
            <a:ext cx="9875520" cy="1021977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Carta precatória</a:t>
            </a:r>
            <a:r>
              <a:rPr lang="pt-BR" b="1" dirty="0" smtClean="0"/>
              <a:t> (arts. 353 a 356 do CPP)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79929" y="1680883"/>
            <a:ext cx="10663518" cy="470647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2600" dirty="0" smtClean="0"/>
              <a:t>É realizada quando </a:t>
            </a:r>
            <a:r>
              <a:rPr lang="pt-BR" sz="2600" dirty="0"/>
              <a:t>o réu </a:t>
            </a:r>
            <a:r>
              <a:rPr lang="pt-BR" sz="2600" dirty="0" smtClean="0"/>
              <a:t>residir </a:t>
            </a:r>
            <a:r>
              <a:rPr lang="pt-BR" sz="2600" dirty="0"/>
              <a:t>em comarca distinta da jurisdição do </a:t>
            </a:r>
            <a:r>
              <a:rPr lang="pt-BR" sz="2600" dirty="0" smtClean="0"/>
              <a:t>juiz.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2100" b="1" dirty="0"/>
              <a:t>Art. 356.</a:t>
            </a:r>
            <a:r>
              <a:rPr lang="pt-BR" sz="2100" dirty="0"/>
              <a:t> Se houver </a:t>
            </a:r>
            <a:r>
              <a:rPr lang="pt-BR" sz="2100" u="sng" dirty="0"/>
              <a:t>urgência</a:t>
            </a:r>
            <a:r>
              <a:rPr lang="pt-BR" sz="2100" dirty="0"/>
              <a:t>, a precatória, que conterá em resumo os requisitos enumerados no art. 354, poderá ser expedida por via telegráfica (</a:t>
            </a:r>
            <a:r>
              <a:rPr lang="pt-BR" sz="2100" i="1" dirty="0"/>
              <a:t>ou outros meios mais modernos, </a:t>
            </a:r>
            <a:r>
              <a:rPr lang="pt-BR" sz="2100" i="1" dirty="0" err="1"/>
              <a:t>ex</a:t>
            </a:r>
            <a:r>
              <a:rPr lang="pt-BR" sz="2100" i="1" dirty="0"/>
              <a:t>: </a:t>
            </a:r>
            <a:r>
              <a:rPr lang="pt-BR" sz="2100" i="1" dirty="0" err="1"/>
              <a:t>email</a:t>
            </a:r>
            <a:r>
              <a:rPr lang="pt-BR" sz="2100" dirty="0"/>
              <a:t>), depois de reconhecida a firma do juiz, o que a estação expedidora mencionará.</a:t>
            </a:r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sz="2100" b="1" dirty="0"/>
              <a:t>Súmula 273, STJ.</a:t>
            </a:r>
            <a:r>
              <a:rPr lang="pt-BR" sz="2100" dirty="0"/>
              <a:t> Intimada a defesa da expedição da carta precatória, torna-se desnecessária intimação da data da audiência no juízo deprecado (</a:t>
            </a:r>
            <a:r>
              <a:rPr lang="pt-BR" sz="2100" i="1" dirty="0"/>
              <a:t>fica a cargo da parte acompanhar o andamento processual na comarca deprecada para que possa, querendo, participar do ato</a:t>
            </a:r>
            <a:r>
              <a:rPr lang="pt-BR" sz="2100" dirty="0"/>
              <a:t>).</a:t>
            </a:r>
          </a:p>
          <a:p>
            <a:pPr algn="just"/>
            <a:r>
              <a:rPr lang="pt-BR" sz="2600" b="1" dirty="0" smtClean="0"/>
              <a:t>Carta </a:t>
            </a:r>
            <a:r>
              <a:rPr lang="pt-BR" sz="2600" b="1" dirty="0"/>
              <a:t>precatória itinerante:</a:t>
            </a:r>
            <a:r>
              <a:rPr lang="pt-BR" sz="2600" dirty="0"/>
              <a:t> se </a:t>
            </a:r>
            <a:r>
              <a:rPr lang="pt-BR" sz="2600" dirty="0" smtClean="0"/>
              <a:t>o </a:t>
            </a:r>
            <a:r>
              <a:rPr lang="pt-BR" sz="2600" dirty="0"/>
              <a:t>juízo deprecado </a:t>
            </a:r>
            <a:r>
              <a:rPr lang="pt-BR" sz="2600" dirty="0" smtClean="0"/>
              <a:t>verificar </a:t>
            </a:r>
            <a:r>
              <a:rPr lang="pt-BR" sz="2600" dirty="0"/>
              <a:t>que o réu se mudou para uma terceira localidade, a precatória será remetida diretamente a tal juízo, comunicando-se o fato ao juízo </a:t>
            </a:r>
            <a:r>
              <a:rPr lang="pt-BR" sz="2600" dirty="0" smtClean="0"/>
              <a:t>deprecante. </a:t>
            </a:r>
          </a:p>
          <a:p>
            <a:pPr marL="45720" indent="0" algn="just">
              <a:buNone/>
            </a:pPr>
            <a:r>
              <a:rPr lang="pt-BR" sz="2600" dirty="0" err="1" smtClean="0"/>
              <a:t>Ex</a:t>
            </a:r>
            <a:r>
              <a:rPr lang="pt-BR" sz="2600" dirty="0"/>
              <a:t>: </a:t>
            </a:r>
            <a:r>
              <a:rPr lang="pt-BR" sz="2600" dirty="0" smtClean="0"/>
              <a:t>precatória foi expedida </a:t>
            </a:r>
            <a:r>
              <a:rPr lang="pt-BR" sz="2600" dirty="0"/>
              <a:t>em </a:t>
            </a:r>
            <a:r>
              <a:rPr lang="pt-BR" sz="2600" dirty="0" smtClean="0"/>
              <a:t>Campinas </a:t>
            </a:r>
            <a:r>
              <a:rPr lang="pt-BR" sz="2600" dirty="0"/>
              <a:t>para ser cumprida em </a:t>
            </a:r>
            <a:r>
              <a:rPr lang="pt-BR" sz="2600" dirty="0" smtClean="0"/>
              <a:t>Ribeirão Preto, mas verificou-se que o réu está em Franca. Assim, ao invés de devolver </a:t>
            </a:r>
            <a:r>
              <a:rPr lang="pt-BR" sz="2600" dirty="0"/>
              <a:t>para </a:t>
            </a:r>
            <a:r>
              <a:rPr lang="pt-BR" sz="2600" dirty="0" smtClean="0"/>
              <a:t>Campinas </a:t>
            </a:r>
            <a:r>
              <a:rPr lang="pt-BR" sz="2600" dirty="0"/>
              <a:t>a carta </a:t>
            </a:r>
            <a:r>
              <a:rPr lang="pt-BR" sz="2600" dirty="0" smtClean="0"/>
              <a:t>sem cumprimento, o juízo de Ribeirão Preto </a:t>
            </a:r>
            <a:r>
              <a:rPr lang="pt-BR" sz="2600" dirty="0"/>
              <a:t>simplesmente redireciona para </a:t>
            </a:r>
            <a:r>
              <a:rPr lang="pt-BR" sz="2600" dirty="0" smtClean="0"/>
              <a:t>Franca.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267741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Carta rogatória </a:t>
            </a:r>
            <a:r>
              <a:rPr lang="pt-BR" b="1" dirty="0" smtClean="0"/>
              <a:t>(arts. 368 e 369 do CPP)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3538" indent="0" algn="just">
              <a:lnSpc>
                <a:spcPct val="150000"/>
              </a:lnSpc>
              <a:buNone/>
            </a:pPr>
            <a:r>
              <a:rPr lang="pt-BR" b="1" dirty="0"/>
              <a:t>Art. 368</a:t>
            </a:r>
            <a:r>
              <a:rPr lang="pt-BR" dirty="0"/>
              <a:t>. Estando o acusado no </a:t>
            </a:r>
            <a:r>
              <a:rPr lang="pt-BR" u="sng" dirty="0"/>
              <a:t>estrangeiro</a:t>
            </a:r>
            <a:r>
              <a:rPr lang="pt-BR" dirty="0"/>
              <a:t>, em lugar sabido, será citado mediante carta rogatória, suspendendo-se o curso do prazo de prescrição até o seu cumprimento</a:t>
            </a:r>
            <a:r>
              <a:rPr lang="pt-BR" dirty="0" smtClean="0"/>
              <a:t>.</a:t>
            </a:r>
          </a:p>
          <a:p>
            <a:pPr marL="363538" indent="0" algn="just">
              <a:lnSpc>
                <a:spcPct val="150000"/>
              </a:lnSpc>
              <a:buNone/>
            </a:pPr>
            <a:endParaRPr lang="pt-BR" dirty="0"/>
          </a:p>
          <a:p>
            <a:pPr marL="363538" indent="0" algn="just">
              <a:lnSpc>
                <a:spcPct val="150000"/>
              </a:lnSpc>
              <a:buNone/>
            </a:pPr>
            <a:r>
              <a:rPr lang="pt-BR" b="1" dirty="0"/>
              <a:t>Art. 369.</a:t>
            </a:r>
            <a:r>
              <a:rPr lang="pt-BR" dirty="0"/>
              <a:t> As citações que houverem de ser feitas em </a:t>
            </a:r>
            <a:r>
              <a:rPr lang="pt-BR" u="sng" dirty="0"/>
              <a:t>legações </a:t>
            </a:r>
            <a:r>
              <a:rPr lang="pt-BR" u="sng" dirty="0" smtClean="0"/>
              <a:t>estrangeiras </a:t>
            </a:r>
            <a:r>
              <a:rPr lang="pt-BR" i="1" dirty="0" smtClean="0"/>
              <a:t>(embaixada ou consulado)</a:t>
            </a:r>
            <a:r>
              <a:rPr lang="pt-BR" dirty="0" smtClean="0"/>
              <a:t> </a:t>
            </a:r>
            <a:r>
              <a:rPr lang="pt-BR" dirty="0"/>
              <a:t>serão efetuadas mediante carta rogatória.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694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Carta de ordem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Ocorre quando </a:t>
            </a:r>
            <a:r>
              <a:rPr lang="pt-BR" dirty="0"/>
              <a:t>o processo criminal </a:t>
            </a:r>
            <a:r>
              <a:rPr lang="pt-BR" dirty="0" smtClean="0"/>
              <a:t>tramita </a:t>
            </a:r>
            <a:r>
              <a:rPr lang="pt-BR" dirty="0"/>
              <a:t>em </a:t>
            </a:r>
            <a:r>
              <a:rPr lang="pt-BR" u="sng" dirty="0"/>
              <a:t>Tribunal</a:t>
            </a:r>
            <a:r>
              <a:rPr lang="pt-BR" dirty="0"/>
              <a:t>, tendo em vista o </a:t>
            </a:r>
            <a:r>
              <a:rPr lang="pt-BR" u="sng" dirty="0"/>
              <a:t>foro por prerrogativa de </a:t>
            </a:r>
            <a:r>
              <a:rPr lang="pt-BR" u="sng" dirty="0" smtClean="0"/>
              <a:t>função.</a:t>
            </a:r>
            <a:endParaRPr lang="pt-BR" dirty="0" smtClean="0"/>
          </a:p>
          <a:p>
            <a:pPr algn="just">
              <a:lnSpc>
                <a:spcPct val="150000"/>
              </a:lnSpc>
            </a:pPr>
            <a:endParaRPr lang="pt-BR" dirty="0" smtClean="0"/>
          </a:p>
          <a:p>
            <a:pPr algn="just">
              <a:lnSpc>
                <a:spcPct val="150000"/>
              </a:lnSpc>
            </a:pPr>
            <a:r>
              <a:rPr lang="pt-BR" dirty="0" smtClean="0"/>
              <a:t>É um </a:t>
            </a:r>
            <a:r>
              <a:rPr lang="pt-BR" dirty="0"/>
              <a:t>instrumento semelhante a uma </a:t>
            </a:r>
            <a:r>
              <a:rPr lang="pt-BR" dirty="0" smtClean="0"/>
              <a:t>carta precatória</a:t>
            </a:r>
            <a:r>
              <a:rPr lang="pt-BR" dirty="0"/>
              <a:t>, em que o Tribunal a quem incumbe o julgamento em grau originário emite carta de ordem determinando que o juízo da comarca onde reside o réu providencie sua citação.</a:t>
            </a:r>
          </a:p>
        </p:txBody>
      </p:sp>
    </p:spTree>
    <p:extLst>
      <p:ext uri="{BB962C8B-B14F-4D97-AF65-F5344CB8AC3E}">
        <p14:creationId xmlns:p14="http://schemas.microsoft.com/office/powerpoint/2010/main" val="126148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51" y="564776"/>
            <a:ext cx="9875520" cy="1024666"/>
          </a:xfrm>
        </p:spPr>
        <p:txBody>
          <a:bodyPr/>
          <a:lstStyle/>
          <a:p>
            <a:r>
              <a:rPr lang="pt-BR" b="1" dirty="0" smtClean="0">
                <a:solidFill>
                  <a:srgbClr val="00B050"/>
                </a:solidFill>
              </a:rPr>
              <a:t>Citações peculiares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0271" y="1589443"/>
            <a:ext cx="10623176" cy="479791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sz="2600" b="1" dirty="0" smtClean="0"/>
              <a:t>Citação do militar </a:t>
            </a:r>
            <a:r>
              <a:rPr lang="pt-BR" sz="2600" dirty="0" smtClean="0"/>
              <a:t>(acusado de crime comum</a:t>
            </a:r>
            <a:r>
              <a:rPr lang="pt-BR" sz="2600" dirty="0"/>
              <a:t>): deverá ser feita </a:t>
            </a:r>
            <a:r>
              <a:rPr lang="pt-BR" sz="2600" dirty="0" smtClean="0"/>
              <a:t>por intermédio </a:t>
            </a:r>
            <a:r>
              <a:rPr lang="pt-BR" sz="2600" dirty="0"/>
              <a:t>do chefe </a:t>
            </a:r>
            <a:r>
              <a:rPr lang="pt-BR" sz="2600" dirty="0" smtClean="0"/>
              <a:t>do respectivo serviço</a:t>
            </a:r>
            <a:r>
              <a:rPr lang="pt-BR" sz="2600" dirty="0"/>
              <a:t>, sendo ainda </a:t>
            </a:r>
            <a:r>
              <a:rPr lang="pt-BR" sz="2600" dirty="0" smtClean="0"/>
              <a:t>necessária a </a:t>
            </a:r>
            <a:r>
              <a:rPr lang="pt-BR" sz="2600" dirty="0"/>
              <a:t>requisição à autoridade superior. </a:t>
            </a:r>
            <a:endParaRPr lang="pt-BR" sz="2600" dirty="0" smtClean="0"/>
          </a:p>
          <a:p>
            <a:pPr marL="363538" indent="0" algn="just">
              <a:lnSpc>
                <a:spcPct val="170000"/>
              </a:lnSpc>
              <a:buNone/>
            </a:pPr>
            <a:r>
              <a:rPr lang="pt-BR" b="1" dirty="0" smtClean="0"/>
              <a:t>Art. 358. </a:t>
            </a:r>
            <a:r>
              <a:rPr lang="pt-BR" dirty="0" smtClean="0"/>
              <a:t>A citação do militar far-se-á por intermédio do chefe do respectivo serviço.</a:t>
            </a:r>
          </a:p>
          <a:p>
            <a:pPr marL="363538" indent="0" algn="just">
              <a:lnSpc>
                <a:spcPct val="170000"/>
              </a:lnSpc>
              <a:buNone/>
            </a:pPr>
            <a:r>
              <a:rPr lang="pt-BR" b="1" dirty="0" smtClean="0"/>
              <a:t>Art. 221, </a:t>
            </a:r>
            <a:r>
              <a:rPr lang="pt-BR" b="1" dirty="0"/>
              <a:t>§ </a:t>
            </a:r>
            <a:r>
              <a:rPr lang="pt-BR" b="1" dirty="0" smtClean="0"/>
              <a:t>2</a:t>
            </a:r>
            <a:r>
              <a:rPr lang="pt-BR" b="1" baseline="30000" dirty="0" smtClean="0"/>
              <a:t>º</a:t>
            </a:r>
            <a:r>
              <a:rPr lang="pt-BR" b="1" dirty="0" smtClean="0"/>
              <a:t>.</a:t>
            </a:r>
            <a:r>
              <a:rPr lang="pt-BR" dirty="0"/>
              <a:t> Os militares deverão ser requisitados à autoridade superior.  </a:t>
            </a:r>
          </a:p>
          <a:p>
            <a:pPr algn="just">
              <a:lnSpc>
                <a:spcPct val="170000"/>
              </a:lnSpc>
            </a:pPr>
            <a:r>
              <a:rPr lang="pt-BR" sz="2600" b="1" dirty="0" smtClean="0"/>
              <a:t>Citação </a:t>
            </a:r>
            <a:r>
              <a:rPr lang="pt-BR" sz="2600" b="1" dirty="0"/>
              <a:t>do servidor público: </a:t>
            </a:r>
            <a:r>
              <a:rPr lang="pt-BR" sz="2600" dirty="0"/>
              <a:t>será citado pessoalmente, sendo </a:t>
            </a:r>
            <a:r>
              <a:rPr lang="pt-BR" sz="2600" dirty="0" smtClean="0"/>
              <a:t>também comunicado o </a:t>
            </a:r>
            <a:r>
              <a:rPr lang="pt-BR" sz="2600" dirty="0"/>
              <a:t>chefe da repartição.</a:t>
            </a:r>
          </a:p>
          <a:p>
            <a:pPr marL="363538" indent="0" algn="just">
              <a:lnSpc>
                <a:spcPct val="170000"/>
              </a:lnSpc>
              <a:buNone/>
            </a:pPr>
            <a:r>
              <a:rPr lang="pt-BR" b="1" dirty="0"/>
              <a:t>Art. 359. </a:t>
            </a:r>
            <a:r>
              <a:rPr lang="pt-BR" dirty="0"/>
              <a:t>O dia designado para funcionário público comparecer em juízo, como acusado, será notificado assim a ele como ao chefe de sua repartição.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849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1555</TotalTime>
  <Words>2297</Words>
  <Application>Microsoft Office PowerPoint</Application>
  <PresentationFormat>Widescreen</PresentationFormat>
  <Paragraphs>123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9" baseType="lpstr">
      <vt:lpstr>Corbel</vt:lpstr>
      <vt:lpstr>Wingdings</vt:lpstr>
      <vt:lpstr>Base</vt:lpstr>
      <vt:lpstr>Atos de comunicação processual</vt:lpstr>
      <vt:lpstr>ATOS DE COMUNICAÇÃO PROCESSUAL  PREMISSAS:</vt:lpstr>
      <vt:lpstr>CITAÇÃO (arts. 351 a 369 do CPP)</vt:lpstr>
      <vt:lpstr>ESPÉCIES DE CITAÇÃO</vt:lpstr>
      <vt:lpstr>Citação por mandado</vt:lpstr>
      <vt:lpstr>Carta precatória (arts. 353 a 356 do CPP)</vt:lpstr>
      <vt:lpstr>Carta rogatória (arts. 368 e 369 do CPP)</vt:lpstr>
      <vt:lpstr>Carta de ordem</vt:lpstr>
      <vt:lpstr>Citações peculiares</vt:lpstr>
      <vt:lpstr>Citações peculiares</vt:lpstr>
      <vt:lpstr>Citação por edital (ficta/presumida)</vt:lpstr>
      <vt:lpstr>Citação por edital (ficta/presumida)</vt:lpstr>
      <vt:lpstr>Citação por edital (ficta/presumida)</vt:lpstr>
      <vt:lpstr>Citação por edital (ficta/presumida)</vt:lpstr>
      <vt:lpstr>Citação por edital (ficta/presumida)</vt:lpstr>
      <vt:lpstr>Citação por edital (ficta/presumida)</vt:lpstr>
      <vt:lpstr>Citação por hora certa (ficta/presumida)</vt:lpstr>
      <vt:lpstr>Citação por hora certa (ficta/presumida)</vt:lpstr>
      <vt:lpstr>INTIMAÇÕES (arts. 370 a 372 do CPP)</vt:lpstr>
      <vt:lpstr>NOTIFICAÇÃO</vt:lpstr>
      <vt:lpstr>QUESTÕES OBJETIVAS</vt:lpstr>
      <vt:lpstr>QUESTÕES OBJETIVAS</vt:lpstr>
      <vt:lpstr>PROVA ORAL</vt:lpstr>
      <vt:lpstr>PROVA ORAL</vt:lpstr>
      <vt:lpstr>PROVA ORAL</vt:lpstr>
      <vt:lpstr>PROVA ORAL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Atos de comunicação processual</dc:title>
  <dc:creator>Amanda Moniz de Abreu</dc:creator>
  <cp:lastModifiedBy>Amanda Moniz de Abreu</cp:lastModifiedBy>
  <cp:revision>143</cp:revision>
  <dcterms:created xsi:type="dcterms:W3CDTF">2020-07-09T20:31:42Z</dcterms:created>
  <dcterms:modified xsi:type="dcterms:W3CDTF">2020-07-13T21:30:21Z</dcterms:modified>
</cp:coreProperties>
</file>