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48" r:id="rId1"/>
  </p:sldMasterIdLst>
  <p:notesMasterIdLst>
    <p:notesMasterId r:id="rId92"/>
  </p:notesMasterIdLst>
  <p:sldIdLst>
    <p:sldId id="256" r:id="rId2"/>
    <p:sldId id="266" r:id="rId3"/>
    <p:sldId id="259" r:id="rId4"/>
    <p:sldId id="268" r:id="rId5"/>
    <p:sldId id="267" r:id="rId6"/>
    <p:sldId id="298" r:id="rId7"/>
    <p:sldId id="278" r:id="rId8"/>
    <p:sldId id="260" r:id="rId9"/>
    <p:sldId id="299" r:id="rId10"/>
    <p:sldId id="271" r:id="rId11"/>
    <p:sldId id="270" r:id="rId12"/>
    <p:sldId id="257" r:id="rId13"/>
    <p:sldId id="307" r:id="rId14"/>
    <p:sldId id="263" r:id="rId15"/>
    <p:sldId id="338" r:id="rId16"/>
    <p:sldId id="308" r:id="rId17"/>
    <p:sldId id="309" r:id="rId18"/>
    <p:sldId id="300" r:id="rId19"/>
    <p:sldId id="301" r:id="rId20"/>
    <p:sldId id="310" r:id="rId21"/>
    <p:sldId id="339" r:id="rId22"/>
    <p:sldId id="340" r:id="rId23"/>
    <p:sldId id="341" r:id="rId24"/>
    <p:sldId id="276" r:id="rId25"/>
    <p:sldId id="277" r:id="rId26"/>
    <p:sldId id="261" r:id="rId27"/>
    <p:sldId id="272" r:id="rId28"/>
    <p:sldId id="336" r:id="rId29"/>
    <p:sldId id="306" r:id="rId30"/>
    <p:sldId id="274" r:id="rId31"/>
    <p:sldId id="275" r:id="rId32"/>
    <p:sldId id="337" r:id="rId33"/>
    <p:sldId id="342" r:id="rId34"/>
    <p:sldId id="269" r:id="rId35"/>
    <p:sldId id="279" r:id="rId36"/>
    <p:sldId id="280" r:id="rId37"/>
    <p:sldId id="281" r:id="rId38"/>
    <p:sldId id="282" r:id="rId39"/>
    <p:sldId id="283" r:id="rId40"/>
    <p:sldId id="262" r:id="rId41"/>
    <p:sldId id="322" r:id="rId42"/>
    <p:sldId id="321" r:id="rId43"/>
    <p:sldId id="284" r:id="rId44"/>
    <p:sldId id="343" r:id="rId45"/>
    <p:sldId id="344" r:id="rId46"/>
    <p:sldId id="312" r:id="rId47"/>
    <p:sldId id="302" r:id="rId48"/>
    <p:sldId id="304" r:id="rId49"/>
    <p:sldId id="305" r:id="rId50"/>
    <p:sldId id="311" r:id="rId51"/>
    <p:sldId id="264" r:id="rId52"/>
    <p:sldId id="285" r:id="rId53"/>
    <p:sldId id="303" r:id="rId54"/>
    <p:sldId id="286" r:id="rId55"/>
    <p:sldId id="287" r:id="rId56"/>
    <p:sldId id="288" r:id="rId57"/>
    <p:sldId id="292" r:id="rId58"/>
    <p:sldId id="291" r:id="rId59"/>
    <p:sldId id="290" r:id="rId60"/>
    <p:sldId id="289" r:id="rId61"/>
    <p:sldId id="345" r:id="rId62"/>
    <p:sldId id="346" r:id="rId63"/>
    <p:sldId id="265" r:id="rId64"/>
    <p:sldId id="258" r:id="rId65"/>
    <p:sldId id="324" r:id="rId66"/>
    <p:sldId id="297" r:id="rId67"/>
    <p:sldId id="313" r:id="rId68"/>
    <p:sldId id="323" r:id="rId69"/>
    <p:sldId id="328" r:id="rId70"/>
    <p:sldId id="325" r:id="rId71"/>
    <p:sldId id="296" r:id="rId72"/>
    <p:sldId id="327" r:id="rId73"/>
    <p:sldId id="314" r:id="rId74"/>
    <p:sldId id="333" r:id="rId75"/>
    <p:sldId id="334" r:id="rId76"/>
    <p:sldId id="335" r:id="rId77"/>
    <p:sldId id="332" r:id="rId78"/>
    <p:sldId id="329" r:id="rId79"/>
    <p:sldId id="330" r:id="rId80"/>
    <p:sldId id="315" r:id="rId81"/>
    <p:sldId id="294" r:id="rId82"/>
    <p:sldId id="326" r:id="rId83"/>
    <p:sldId id="331" r:id="rId84"/>
    <p:sldId id="293" r:id="rId85"/>
    <p:sldId id="316" r:id="rId86"/>
    <p:sldId id="347" r:id="rId87"/>
    <p:sldId id="317" r:id="rId88"/>
    <p:sldId id="318" r:id="rId89"/>
    <p:sldId id="319" r:id="rId90"/>
    <p:sldId id="320" r:id="rId9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2B9428-D161-4EC3-882A-B4EBA363E2C4}" v="49" dt="2022-02-15T15:15:52.0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819" autoAdjust="0"/>
    <p:restoredTop sz="94660"/>
  </p:normalViewPr>
  <p:slideViewPr>
    <p:cSldViewPr snapToGrid="0">
      <p:cViewPr varScale="1">
        <p:scale>
          <a:sx n="76" d="100"/>
          <a:sy n="76" d="100"/>
        </p:scale>
        <p:origin x="114" y="7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presProps" Target="presProps.xml"/><Relationship Id="rId9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dro Ribeiro Agustoni Feilke" userId="6fc1e627-0794-429e-98e5-018027d2c2ad" providerId="ADAL" clId="{912B9428-D161-4EC3-882A-B4EBA363E2C4}"/>
    <pc:docChg chg="undo redo custSel addSld delSld modSld sldOrd">
      <pc:chgData name="Pedro Ribeiro Agustoni Feilke" userId="6fc1e627-0794-429e-98e5-018027d2c2ad" providerId="ADAL" clId="{912B9428-D161-4EC3-882A-B4EBA363E2C4}" dt="2022-02-15T15:16:11.508" v="9934" actId="27636"/>
      <pc:docMkLst>
        <pc:docMk/>
      </pc:docMkLst>
      <pc:sldChg chg="modSp mod">
        <pc:chgData name="Pedro Ribeiro Agustoni Feilke" userId="6fc1e627-0794-429e-98e5-018027d2c2ad" providerId="ADAL" clId="{912B9428-D161-4EC3-882A-B4EBA363E2C4}" dt="2022-02-13T12:41:03.973" v="2731" actId="2711"/>
        <pc:sldMkLst>
          <pc:docMk/>
          <pc:sldMk cId="1354622185" sldId="256"/>
        </pc:sldMkLst>
        <pc:spChg chg="mod">
          <ac:chgData name="Pedro Ribeiro Agustoni Feilke" userId="6fc1e627-0794-429e-98e5-018027d2c2ad" providerId="ADAL" clId="{912B9428-D161-4EC3-882A-B4EBA363E2C4}" dt="2022-02-13T12:41:03.973" v="2731" actId="2711"/>
          <ac:spMkLst>
            <pc:docMk/>
            <pc:sldMk cId="1354622185" sldId="256"/>
            <ac:spMk id="2" creationId="{A6856F73-A7FD-4901-B91F-AAFA81BD0D0E}"/>
          </ac:spMkLst>
        </pc:spChg>
      </pc:sldChg>
      <pc:sldChg chg="modSp mod ord">
        <pc:chgData name="Pedro Ribeiro Agustoni Feilke" userId="6fc1e627-0794-429e-98e5-018027d2c2ad" providerId="ADAL" clId="{912B9428-D161-4EC3-882A-B4EBA363E2C4}" dt="2022-02-13T12:47:50.109" v="2818"/>
        <pc:sldMkLst>
          <pc:docMk/>
          <pc:sldMk cId="2919652497" sldId="257"/>
        </pc:sldMkLst>
        <pc:spChg chg="mod">
          <ac:chgData name="Pedro Ribeiro Agustoni Feilke" userId="6fc1e627-0794-429e-98e5-018027d2c2ad" providerId="ADAL" clId="{912B9428-D161-4EC3-882A-B4EBA363E2C4}" dt="2022-02-13T12:42:37.071" v="2753" actId="2711"/>
          <ac:spMkLst>
            <pc:docMk/>
            <pc:sldMk cId="2919652497" sldId="257"/>
            <ac:spMk id="2" creationId="{3A58DE57-9A23-4AB5-84CC-51994772F086}"/>
          </ac:spMkLst>
        </pc:spChg>
        <pc:spChg chg="mod">
          <ac:chgData name="Pedro Ribeiro Agustoni Feilke" userId="6fc1e627-0794-429e-98e5-018027d2c2ad" providerId="ADAL" clId="{912B9428-D161-4EC3-882A-B4EBA363E2C4}" dt="2022-02-13T12:42:40.853" v="2755" actId="403"/>
          <ac:spMkLst>
            <pc:docMk/>
            <pc:sldMk cId="2919652497" sldId="257"/>
            <ac:spMk id="3" creationId="{F8AC3B5B-3EF0-42CE-BD22-B377A16D1C34}"/>
          </ac:spMkLst>
        </pc:spChg>
      </pc:sldChg>
      <pc:sldChg chg="modSp mod">
        <pc:chgData name="Pedro Ribeiro Agustoni Feilke" userId="6fc1e627-0794-429e-98e5-018027d2c2ad" providerId="ADAL" clId="{912B9428-D161-4EC3-882A-B4EBA363E2C4}" dt="2022-02-14T22:03:10.366" v="6678" actId="403"/>
        <pc:sldMkLst>
          <pc:docMk/>
          <pc:sldMk cId="677201203" sldId="258"/>
        </pc:sldMkLst>
        <pc:spChg chg="mod">
          <ac:chgData name="Pedro Ribeiro Agustoni Feilke" userId="6fc1e627-0794-429e-98e5-018027d2c2ad" providerId="ADAL" clId="{912B9428-D161-4EC3-882A-B4EBA363E2C4}" dt="2022-02-14T22:03:10.366" v="6678" actId="403"/>
          <ac:spMkLst>
            <pc:docMk/>
            <pc:sldMk cId="677201203" sldId="258"/>
            <ac:spMk id="3" creationId="{76AE9830-A1B2-4FFF-AE52-FF760DFF2E08}"/>
          </ac:spMkLst>
        </pc:spChg>
      </pc:sldChg>
      <pc:sldChg chg="modSp mod">
        <pc:chgData name="Pedro Ribeiro Agustoni Feilke" userId="6fc1e627-0794-429e-98e5-018027d2c2ad" providerId="ADAL" clId="{912B9428-D161-4EC3-882A-B4EBA363E2C4}" dt="2022-02-13T12:41:15.552" v="2736" actId="403"/>
        <pc:sldMkLst>
          <pc:docMk/>
          <pc:sldMk cId="3217502396" sldId="259"/>
        </pc:sldMkLst>
        <pc:spChg chg="mod">
          <ac:chgData name="Pedro Ribeiro Agustoni Feilke" userId="6fc1e627-0794-429e-98e5-018027d2c2ad" providerId="ADAL" clId="{912B9428-D161-4EC3-882A-B4EBA363E2C4}" dt="2022-02-13T12:41:15.552" v="2736" actId="403"/>
          <ac:spMkLst>
            <pc:docMk/>
            <pc:sldMk cId="3217502396" sldId="259"/>
            <ac:spMk id="3" creationId="{9A4C3BD9-A594-4B3B-BD25-DBA11186C28D}"/>
          </ac:spMkLst>
        </pc:spChg>
      </pc:sldChg>
      <pc:sldChg chg="modSp mod">
        <pc:chgData name="Pedro Ribeiro Agustoni Feilke" userId="6fc1e627-0794-429e-98e5-018027d2c2ad" providerId="ADAL" clId="{912B9428-D161-4EC3-882A-B4EBA363E2C4}" dt="2022-02-13T12:50:50.395" v="3184" actId="313"/>
        <pc:sldMkLst>
          <pc:docMk/>
          <pc:sldMk cId="798604219" sldId="260"/>
        </pc:sldMkLst>
        <pc:spChg chg="mod">
          <ac:chgData name="Pedro Ribeiro Agustoni Feilke" userId="6fc1e627-0794-429e-98e5-018027d2c2ad" providerId="ADAL" clId="{912B9428-D161-4EC3-882A-B4EBA363E2C4}" dt="2022-02-13T12:50:50.395" v="3184" actId="313"/>
          <ac:spMkLst>
            <pc:docMk/>
            <pc:sldMk cId="798604219" sldId="260"/>
            <ac:spMk id="3" creationId="{9A4C3BD9-A594-4B3B-BD25-DBA11186C28D}"/>
          </ac:spMkLst>
        </pc:spChg>
      </pc:sldChg>
      <pc:sldChg chg="modSp mod">
        <pc:chgData name="Pedro Ribeiro Agustoni Feilke" userId="6fc1e627-0794-429e-98e5-018027d2c2ad" providerId="ADAL" clId="{912B9428-D161-4EC3-882A-B4EBA363E2C4}" dt="2022-02-13T12:26:20.171" v="2393" actId="27636"/>
        <pc:sldMkLst>
          <pc:docMk/>
          <pc:sldMk cId="4128679041" sldId="261"/>
        </pc:sldMkLst>
        <pc:spChg chg="mod">
          <ac:chgData name="Pedro Ribeiro Agustoni Feilke" userId="6fc1e627-0794-429e-98e5-018027d2c2ad" providerId="ADAL" clId="{912B9428-D161-4EC3-882A-B4EBA363E2C4}" dt="2022-02-13T12:00:01.819" v="1426"/>
          <ac:spMkLst>
            <pc:docMk/>
            <pc:sldMk cId="4128679041" sldId="261"/>
            <ac:spMk id="2" creationId="{902416F4-CFD8-4DF4-8999-5F7B93BA5372}"/>
          </ac:spMkLst>
        </pc:spChg>
        <pc:spChg chg="mod">
          <ac:chgData name="Pedro Ribeiro Agustoni Feilke" userId="6fc1e627-0794-429e-98e5-018027d2c2ad" providerId="ADAL" clId="{912B9428-D161-4EC3-882A-B4EBA363E2C4}" dt="2022-02-13T12:26:20.171" v="2393" actId="27636"/>
          <ac:spMkLst>
            <pc:docMk/>
            <pc:sldMk cId="4128679041" sldId="261"/>
            <ac:spMk id="3" creationId="{9A4C3BD9-A594-4B3B-BD25-DBA11186C28D}"/>
          </ac:spMkLst>
        </pc:spChg>
      </pc:sldChg>
      <pc:sldChg chg="modSp mod">
        <pc:chgData name="Pedro Ribeiro Agustoni Feilke" userId="6fc1e627-0794-429e-98e5-018027d2c2ad" providerId="ADAL" clId="{912B9428-D161-4EC3-882A-B4EBA363E2C4}" dt="2022-02-15T10:59:44.936" v="6974" actId="27636"/>
        <pc:sldMkLst>
          <pc:docMk/>
          <pc:sldMk cId="186879678" sldId="262"/>
        </pc:sldMkLst>
        <pc:spChg chg="mod">
          <ac:chgData name="Pedro Ribeiro Agustoni Feilke" userId="6fc1e627-0794-429e-98e5-018027d2c2ad" providerId="ADAL" clId="{912B9428-D161-4EC3-882A-B4EBA363E2C4}" dt="2022-02-13T12:34:02.847" v="2500" actId="20577"/>
          <ac:spMkLst>
            <pc:docMk/>
            <pc:sldMk cId="186879678" sldId="262"/>
            <ac:spMk id="2" creationId="{902416F4-CFD8-4DF4-8999-5F7B93BA5372}"/>
          </ac:spMkLst>
        </pc:spChg>
        <pc:spChg chg="mod">
          <ac:chgData name="Pedro Ribeiro Agustoni Feilke" userId="6fc1e627-0794-429e-98e5-018027d2c2ad" providerId="ADAL" clId="{912B9428-D161-4EC3-882A-B4EBA363E2C4}" dt="2022-02-15T10:59:44.936" v="6974" actId="27636"/>
          <ac:spMkLst>
            <pc:docMk/>
            <pc:sldMk cId="186879678" sldId="262"/>
            <ac:spMk id="3" creationId="{9A4C3BD9-A594-4B3B-BD25-DBA11186C28D}"/>
          </ac:spMkLst>
        </pc:spChg>
      </pc:sldChg>
      <pc:sldChg chg="modSp mod ord">
        <pc:chgData name="Pedro Ribeiro Agustoni Feilke" userId="6fc1e627-0794-429e-98e5-018027d2c2ad" providerId="ADAL" clId="{912B9428-D161-4EC3-882A-B4EBA363E2C4}" dt="2022-02-14T21:34:19.277" v="6252" actId="20577"/>
        <pc:sldMkLst>
          <pc:docMk/>
          <pc:sldMk cId="3009847157" sldId="263"/>
        </pc:sldMkLst>
        <pc:spChg chg="mod">
          <ac:chgData name="Pedro Ribeiro Agustoni Feilke" userId="6fc1e627-0794-429e-98e5-018027d2c2ad" providerId="ADAL" clId="{912B9428-D161-4EC3-882A-B4EBA363E2C4}" dt="2022-02-13T13:52:13.162" v="5628" actId="20577"/>
          <ac:spMkLst>
            <pc:docMk/>
            <pc:sldMk cId="3009847157" sldId="263"/>
            <ac:spMk id="2" creationId="{9D0D75A9-2873-4E14-8A1E-04CC7C4D6C81}"/>
          </ac:spMkLst>
        </pc:spChg>
        <pc:spChg chg="mod">
          <ac:chgData name="Pedro Ribeiro Agustoni Feilke" userId="6fc1e627-0794-429e-98e5-018027d2c2ad" providerId="ADAL" clId="{912B9428-D161-4EC3-882A-B4EBA363E2C4}" dt="2022-02-14T21:34:19.277" v="6252" actId="20577"/>
          <ac:spMkLst>
            <pc:docMk/>
            <pc:sldMk cId="3009847157" sldId="263"/>
            <ac:spMk id="3" creationId="{72A54685-574B-47C6-AAC1-AB6E323ADAC7}"/>
          </ac:spMkLst>
        </pc:spChg>
      </pc:sldChg>
      <pc:sldChg chg="modSp mod">
        <pc:chgData name="Pedro Ribeiro Agustoni Feilke" userId="6fc1e627-0794-429e-98e5-018027d2c2ad" providerId="ADAL" clId="{912B9428-D161-4EC3-882A-B4EBA363E2C4}" dt="2022-02-13T14:02:39.898" v="5869" actId="20577"/>
        <pc:sldMkLst>
          <pc:docMk/>
          <pc:sldMk cId="3436494837" sldId="264"/>
        </pc:sldMkLst>
        <pc:spChg chg="mod">
          <ac:chgData name="Pedro Ribeiro Agustoni Feilke" userId="6fc1e627-0794-429e-98e5-018027d2c2ad" providerId="ADAL" clId="{912B9428-D161-4EC3-882A-B4EBA363E2C4}" dt="2022-02-13T12:28:04.825" v="2419" actId="20577"/>
          <ac:spMkLst>
            <pc:docMk/>
            <pc:sldMk cId="3436494837" sldId="264"/>
            <ac:spMk id="2" creationId="{A08B8755-490A-427D-AFC8-29EC9CBEAC87}"/>
          </ac:spMkLst>
        </pc:spChg>
        <pc:spChg chg="mod">
          <ac:chgData name="Pedro Ribeiro Agustoni Feilke" userId="6fc1e627-0794-429e-98e5-018027d2c2ad" providerId="ADAL" clId="{912B9428-D161-4EC3-882A-B4EBA363E2C4}" dt="2022-02-13T14:02:39.898" v="5869" actId="20577"/>
          <ac:spMkLst>
            <pc:docMk/>
            <pc:sldMk cId="3436494837" sldId="264"/>
            <ac:spMk id="3" creationId="{4D5C859B-05E2-49BD-8EC9-B236293A3DB6}"/>
          </ac:spMkLst>
        </pc:spChg>
      </pc:sldChg>
      <pc:sldChg chg="modSp mod">
        <pc:chgData name="Pedro Ribeiro Agustoni Feilke" userId="6fc1e627-0794-429e-98e5-018027d2c2ad" providerId="ADAL" clId="{912B9428-D161-4EC3-882A-B4EBA363E2C4}" dt="2022-02-14T21:56:34.065" v="6414" actId="6549"/>
        <pc:sldMkLst>
          <pc:docMk/>
          <pc:sldMk cId="1204424351" sldId="265"/>
        </pc:sldMkLst>
        <pc:spChg chg="mod">
          <ac:chgData name="Pedro Ribeiro Agustoni Feilke" userId="6fc1e627-0794-429e-98e5-018027d2c2ad" providerId="ADAL" clId="{912B9428-D161-4EC3-882A-B4EBA363E2C4}" dt="2022-02-13T12:28:00.632" v="2409" actId="20577"/>
          <ac:spMkLst>
            <pc:docMk/>
            <pc:sldMk cId="1204424351" sldId="265"/>
            <ac:spMk id="2" creationId="{DCA6797A-CD36-4613-8B50-5C8519F066EA}"/>
          </ac:spMkLst>
        </pc:spChg>
        <pc:spChg chg="mod">
          <ac:chgData name="Pedro Ribeiro Agustoni Feilke" userId="6fc1e627-0794-429e-98e5-018027d2c2ad" providerId="ADAL" clId="{912B9428-D161-4EC3-882A-B4EBA363E2C4}" dt="2022-02-14T21:56:34.065" v="6414" actId="6549"/>
          <ac:spMkLst>
            <pc:docMk/>
            <pc:sldMk cId="1204424351" sldId="265"/>
            <ac:spMk id="3" creationId="{B893BA4D-CAF6-47D7-91E2-304D769FFBB8}"/>
          </ac:spMkLst>
        </pc:spChg>
      </pc:sldChg>
      <pc:sldChg chg="modSp mod">
        <pc:chgData name="Pedro Ribeiro Agustoni Feilke" userId="6fc1e627-0794-429e-98e5-018027d2c2ad" providerId="ADAL" clId="{912B9428-D161-4EC3-882A-B4EBA363E2C4}" dt="2022-02-14T21:31:06.449" v="6245" actId="123"/>
        <pc:sldMkLst>
          <pc:docMk/>
          <pc:sldMk cId="4149855827" sldId="266"/>
        </pc:sldMkLst>
        <pc:spChg chg="mod">
          <ac:chgData name="Pedro Ribeiro Agustoni Feilke" userId="6fc1e627-0794-429e-98e5-018027d2c2ad" providerId="ADAL" clId="{912B9428-D161-4EC3-882A-B4EBA363E2C4}" dt="2022-02-13T12:40:59.486" v="2730" actId="2711"/>
          <ac:spMkLst>
            <pc:docMk/>
            <pc:sldMk cId="4149855827" sldId="266"/>
            <ac:spMk id="2" creationId="{FDF897E0-FA7A-49E4-B960-388AC23E44B2}"/>
          </ac:spMkLst>
        </pc:spChg>
        <pc:spChg chg="mod">
          <ac:chgData name="Pedro Ribeiro Agustoni Feilke" userId="6fc1e627-0794-429e-98e5-018027d2c2ad" providerId="ADAL" clId="{912B9428-D161-4EC3-882A-B4EBA363E2C4}" dt="2022-02-14T21:31:06.449" v="6245" actId="123"/>
          <ac:spMkLst>
            <pc:docMk/>
            <pc:sldMk cId="4149855827" sldId="266"/>
            <ac:spMk id="3" creationId="{836BBFA0-8E18-4262-806E-1ABBD570EE57}"/>
          </ac:spMkLst>
        </pc:spChg>
      </pc:sldChg>
      <pc:sldChg chg="modSp mod">
        <pc:chgData name="Pedro Ribeiro Agustoni Feilke" userId="6fc1e627-0794-429e-98e5-018027d2c2ad" providerId="ADAL" clId="{912B9428-D161-4EC3-882A-B4EBA363E2C4}" dt="2022-02-14T21:32:38.652" v="6247" actId="113"/>
        <pc:sldMkLst>
          <pc:docMk/>
          <pc:sldMk cId="2196819753" sldId="267"/>
        </pc:sldMkLst>
        <pc:spChg chg="mod">
          <ac:chgData name="Pedro Ribeiro Agustoni Feilke" userId="6fc1e627-0794-429e-98e5-018027d2c2ad" providerId="ADAL" clId="{912B9428-D161-4EC3-882A-B4EBA363E2C4}" dt="2022-02-13T11:28:32.905" v="575"/>
          <ac:spMkLst>
            <pc:docMk/>
            <pc:sldMk cId="2196819753" sldId="267"/>
            <ac:spMk id="2" creationId="{3552E4C1-D873-4DD1-87C2-DA4E2C54206F}"/>
          </ac:spMkLst>
        </pc:spChg>
        <pc:spChg chg="mod">
          <ac:chgData name="Pedro Ribeiro Agustoni Feilke" userId="6fc1e627-0794-429e-98e5-018027d2c2ad" providerId="ADAL" clId="{912B9428-D161-4EC3-882A-B4EBA363E2C4}" dt="2022-02-14T21:32:38.652" v="6247" actId="113"/>
          <ac:spMkLst>
            <pc:docMk/>
            <pc:sldMk cId="2196819753" sldId="267"/>
            <ac:spMk id="3" creationId="{78EE22B4-A233-4C48-8206-79300A1E70AE}"/>
          </ac:spMkLst>
        </pc:spChg>
      </pc:sldChg>
      <pc:sldChg chg="modSp mod">
        <pc:chgData name="Pedro Ribeiro Agustoni Feilke" userId="6fc1e627-0794-429e-98e5-018027d2c2ad" providerId="ADAL" clId="{912B9428-D161-4EC3-882A-B4EBA363E2C4}" dt="2022-02-13T12:41:36.717" v="2739" actId="403"/>
        <pc:sldMkLst>
          <pc:docMk/>
          <pc:sldMk cId="2340395947" sldId="268"/>
        </pc:sldMkLst>
        <pc:spChg chg="mod">
          <ac:chgData name="Pedro Ribeiro Agustoni Feilke" userId="6fc1e627-0794-429e-98e5-018027d2c2ad" providerId="ADAL" clId="{912B9428-D161-4EC3-882A-B4EBA363E2C4}" dt="2022-02-13T12:41:26.656" v="2737" actId="2711"/>
          <ac:spMkLst>
            <pc:docMk/>
            <pc:sldMk cId="2340395947" sldId="268"/>
            <ac:spMk id="2" creationId="{6A509E11-7D74-4A9A-AFAC-50A9B54B8338}"/>
          </ac:spMkLst>
        </pc:spChg>
        <pc:spChg chg="mod">
          <ac:chgData name="Pedro Ribeiro Agustoni Feilke" userId="6fc1e627-0794-429e-98e5-018027d2c2ad" providerId="ADAL" clId="{912B9428-D161-4EC3-882A-B4EBA363E2C4}" dt="2022-02-13T12:41:36.717" v="2739" actId="403"/>
          <ac:spMkLst>
            <pc:docMk/>
            <pc:sldMk cId="2340395947" sldId="268"/>
            <ac:spMk id="3" creationId="{AD254CA4-F8FA-4D5E-9828-065DEF4FF6CA}"/>
          </ac:spMkLst>
        </pc:spChg>
      </pc:sldChg>
      <pc:sldChg chg="modSp add mod">
        <pc:chgData name="Pedro Ribeiro Agustoni Feilke" userId="6fc1e627-0794-429e-98e5-018027d2c2ad" providerId="ADAL" clId="{912B9428-D161-4EC3-882A-B4EBA363E2C4}" dt="2022-02-13T12:29:26.531" v="2432" actId="403"/>
        <pc:sldMkLst>
          <pc:docMk/>
          <pc:sldMk cId="1486980729" sldId="269"/>
        </pc:sldMkLst>
        <pc:spChg chg="mod">
          <ac:chgData name="Pedro Ribeiro Agustoni Feilke" userId="6fc1e627-0794-429e-98e5-018027d2c2ad" providerId="ADAL" clId="{912B9428-D161-4EC3-882A-B4EBA363E2C4}" dt="2022-02-13T12:29:12.254" v="2425"/>
          <ac:spMkLst>
            <pc:docMk/>
            <pc:sldMk cId="1486980729" sldId="269"/>
            <ac:spMk id="2" creationId="{902416F4-CFD8-4DF4-8999-5F7B93BA5372}"/>
          </ac:spMkLst>
        </pc:spChg>
        <pc:spChg chg="mod">
          <ac:chgData name="Pedro Ribeiro Agustoni Feilke" userId="6fc1e627-0794-429e-98e5-018027d2c2ad" providerId="ADAL" clId="{912B9428-D161-4EC3-882A-B4EBA363E2C4}" dt="2022-02-13T12:29:26.531" v="2432" actId="403"/>
          <ac:spMkLst>
            <pc:docMk/>
            <pc:sldMk cId="1486980729" sldId="269"/>
            <ac:spMk id="3" creationId="{9A4C3BD9-A594-4B3B-BD25-DBA11186C28D}"/>
          </ac:spMkLst>
        </pc:spChg>
      </pc:sldChg>
      <pc:sldChg chg="modSp add mod ord">
        <pc:chgData name="Pedro Ribeiro Agustoni Feilke" userId="6fc1e627-0794-429e-98e5-018027d2c2ad" providerId="ADAL" clId="{912B9428-D161-4EC3-882A-B4EBA363E2C4}" dt="2022-02-13T13:51:20.965" v="5611" actId="123"/>
        <pc:sldMkLst>
          <pc:docMk/>
          <pc:sldMk cId="1169774286" sldId="270"/>
        </pc:sldMkLst>
        <pc:spChg chg="mod">
          <ac:chgData name="Pedro Ribeiro Agustoni Feilke" userId="6fc1e627-0794-429e-98e5-018027d2c2ad" providerId="ADAL" clId="{912B9428-D161-4EC3-882A-B4EBA363E2C4}" dt="2022-02-13T13:51:20.965" v="5611" actId="123"/>
          <ac:spMkLst>
            <pc:docMk/>
            <pc:sldMk cId="1169774286" sldId="270"/>
            <ac:spMk id="3" creationId="{9A4C3BD9-A594-4B3B-BD25-DBA11186C28D}"/>
          </ac:spMkLst>
        </pc:spChg>
      </pc:sldChg>
      <pc:sldChg chg="addSp delSp modSp add mod">
        <pc:chgData name="Pedro Ribeiro Agustoni Feilke" userId="6fc1e627-0794-429e-98e5-018027d2c2ad" providerId="ADAL" clId="{912B9428-D161-4EC3-882A-B4EBA363E2C4}" dt="2022-02-13T12:42:53.350" v="2760" actId="403"/>
        <pc:sldMkLst>
          <pc:docMk/>
          <pc:sldMk cId="2770690099" sldId="271"/>
        </pc:sldMkLst>
        <pc:spChg chg="mod">
          <ac:chgData name="Pedro Ribeiro Agustoni Feilke" userId="6fc1e627-0794-429e-98e5-018027d2c2ad" providerId="ADAL" clId="{912B9428-D161-4EC3-882A-B4EBA363E2C4}" dt="2022-02-13T12:42:53.350" v="2760" actId="403"/>
          <ac:spMkLst>
            <pc:docMk/>
            <pc:sldMk cId="2770690099" sldId="271"/>
            <ac:spMk id="3" creationId="{9A4C3BD9-A594-4B3B-BD25-DBA11186C28D}"/>
          </ac:spMkLst>
        </pc:spChg>
        <pc:spChg chg="add del">
          <ac:chgData name="Pedro Ribeiro Agustoni Feilke" userId="6fc1e627-0794-429e-98e5-018027d2c2ad" providerId="ADAL" clId="{912B9428-D161-4EC3-882A-B4EBA363E2C4}" dt="2022-02-13T11:56:19.072" v="1223"/>
          <ac:spMkLst>
            <pc:docMk/>
            <pc:sldMk cId="2770690099" sldId="271"/>
            <ac:spMk id="4" creationId="{6E29B49D-2142-4FE7-8F8C-460C9BAEE28C}"/>
          </ac:spMkLst>
        </pc:spChg>
      </pc:sldChg>
      <pc:sldChg chg="modSp add mod">
        <pc:chgData name="Pedro Ribeiro Agustoni Feilke" userId="6fc1e627-0794-429e-98e5-018027d2c2ad" providerId="ADAL" clId="{912B9428-D161-4EC3-882A-B4EBA363E2C4}" dt="2022-02-13T13:34:00.122" v="5187" actId="20577"/>
        <pc:sldMkLst>
          <pc:docMk/>
          <pc:sldMk cId="2673839247" sldId="272"/>
        </pc:sldMkLst>
        <pc:spChg chg="mod">
          <ac:chgData name="Pedro Ribeiro Agustoni Feilke" userId="6fc1e627-0794-429e-98e5-018027d2c2ad" providerId="ADAL" clId="{912B9428-D161-4EC3-882A-B4EBA363E2C4}" dt="2022-02-13T13:34:00.122" v="5187" actId="20577"/>
          <ac:spMkLst>
            <pc:docMk/>
            <pc:sldMk cId="2673839247" sldId="272"/>
            <ac:spMk id="3" creationId="{9A4C3BD9-A594-4B3B-BD25-DBA11186C28D}"/>
          </ac:spMkLst>
        </pc:spChg>
      </pc:sldChg>
      <pc:sldChg chg="modSp new del mod ord">
        <pc:chgData name="Pedro Ribeiro Agustoni Feilke" userId="6fc1e627-0794-429e-98e5-018027d2c2ad" providerId="ADAL" clId="{912B9428-D161-4EC3-882A-B4EBA363E2C4}" dt="2022-02-15T14:14:57.762" v="9508" actId="2696"/>
        <pc:sldMkLst>
          <pc:docMk/>
          <pc:sldMk cId="3924079235" sldId="273"/>
        </pc:sldMkLst>
        <pc:spChg chg="mod">
          <ac:chgData name="Pedro Ribeiro Agustoni Feilke" userId="6fc1e627-0794-429e-98e5-018027d2c2ad" providerId="ADAL" clId="{912B9428-D161-4EC3-882A-B4EBA363E2C4}" dt="2022-02-13T12:10:14.834" v="2261" actId="20577"/>
          <ac:spMkLst>
            <pc:docMk/>
            <pc:sldMk cId="3924079235" sldId="273"/>
            <ac:spMk id="2" creationId="{5467278D-CC6E-4E31-89AC-3E9428CF5245}"/>
          </ac:spMkLst>
        </pc:spChg>
      </pc:sldChg>
      <pc:sldChg chg="modSp add mod">
        <pc:chgData name="Pedro Ribeiro Agustoni Feilke" userId="6fc1e627-0794-429e-98e5-018027d2c2ad" providerId="ADAL" clId="{912B9428-D161-4EC3-882A-B4EBA363E2C4}" dt="2022-02-14T21:38:29.017" v="6317" actId="122"/>
        <pc:sldMkLst>
          <pc:docMk/>
          <pc:sldMk cId="751080976" sldId="274"/>
        </pc:sldMkLst>
        <pc:spChg chg="mod">
          <ac:chgData name="Pedro Ribeiro Agustoni Feilke" userId="6fc1e627-0794-429e-98e5-018027d2c2ad" providerId="ADAL" clId="{912B9428-D161-4EC3-882A-B4EBA363E2C4}" dt="2022-02-14T21:38:29.017" v="6317" actId="122"/>
          <ac:spMkLst>
            <pc:docMk/>
            <pc:sldMk cId="751080976" sldId="274"/>
            <ac:spMk id="2" creationId="{902416F4-CFD8-4DF4-8999-5F7B93BA5372}"/>
          </ac:spMkLst>
        </pc:spChg>
        <pc:spChg chg="mod">
          <ac:chgData name="Pedro Ribeiro Agustoni Feilke" userId="6fc1e627-0794-429e-98e5-018027d2c2ad" providerId="ADAL" clId="{912B9428-D161-4EC3-882A-B4EBA363E2C4}" dt="2022-02-13T12:14:32.882" v="2312" actId="20577"/>
          <ac:spMkLst>
            <pc:docMk/>
            <pc:sldMk cId="751080976" sldId="274"/>
            <ac:spMk id="3" creationId="{9A4C3BD9-A594-4B3B-BD25-DBA11186C28D}"/>
          </ac:spMkLst>
        </pc:spChg>
      </pc:sldChg>
      <pc:sldChg chg="modSp add mod">
        <pc:chgData name="Pedro Ribeiro Agustoni Feilke" userId="6fc1e627-0794-429e-98e5-018027d2c2ad" providerId="ADAL" clId="{912B9428-D161-4EC3-882A-B4EBA363E2C4}" dt="2022-02-14T21:38:31.884" v="6319" actId="122"/>
        <pc:sldMkLst>
          <pc:docMk/>
          <pc:sldMk cId="1773830241" sldId="275"/>
        </pc:sldMkLst>
        <pc:spChg chg="mod">
          <ac:chgData name="Pedro Ribeiro Agustoni Feilke" userId="6fc1e627-0794-429e-98e5-018027d2c2ad" providerId="ADAL" clId="{912B9428-D161-4EC3-882A-B4EBA363E2C4}" dt="2022-02-14T21:38:31.884" v="6319" actId="122"/>
          <ac:spMkLst>
            <pc:docMk/>
            <pc:sldMk cId="1773830241" sldId="275"/>
            <ac:spMk id="2" creationId="{902416F4-CFD8-4DF4-8999-5F7B93BA5372}"/>
          </ac:spMkLst>
        </pc:spChg>
        <pc:spChg chg="mod">
          <ac:chgData name="Pedro Ribeiro Agustoni Feilke" userId="6fc1e627-0794-429e-98e5-018027d2c2ad" providerId="ADAL" clId="{912B9428-D161-4EC3-882A-B4EBA363E2C4}" dt="2022-02-13T12:16:03.271" v="2328" actId="27636"/>
          <ac:spMkLst>
            <pc:docMk/>
            <pc:sldMk cId="1773830241" sldId="275"/>
            <ac:spMk id="3" creationId="{9A4C3BD9-A594-4B3B-BD25-DBA11186C28D}"/>
          </ac:spMkLst>
        </pc:spChg>
      </pc:sldChg>
      <pc:sldChg chg="modSp add mod ord">
        <pc:chgData name="Pedro Ribeiro Agustoni Feilke" userId="6fc1e627-0794-429e-98e5-018027d2c2ad" providerId="ADAL" clId="{912B9428-D161-4EC3-882A-B4EBA363E2C4}" dt="2022-02-13T12:47:13.082" v="2812"/>
        <pc:sldMkLst>
          <pc:docMk/>
          <pc:sldMk cId="570459178" sldId="276"/>
        </pc:sldMkLst>
        <pc:spChg chg="mod">
          <ac:chgData name="Pedro Ribeiro Agustoni Feilke" userId="6fc1e627-0794-429e-98e5-018027d2c2ad" providerId="ADAL" clId="{912B9428-D161-4EC3-882A-B4EBA363E2C4}" dt="2022-02-13T12:17:08.826" v="2349" actId="20577"/>
          <ac:spMkLst>
            <pc:docMk/>
            <pc:sldMk cId="570459178" sldId="276"/>
            <ac:spMk id="2" creationId="{5467278D-CC6E-4E31-89AC-3E9428CF5245}"/>
          </ac:spMkLst>
        </pc:spChg>
        <pc:spChg chg="mod">
          <ac:chgData name="Pedro Ribeiro Agustoni Feilke" userId="6fc1e627-0794-429e-98e5-018027d2c2ad" providerId="ADAL" clId="{912B9428-D161-4EC3-882A-B4EBA363E2C4}" dt="2022-02-13T12:25:58.773" v="2389" actId="27636"/>
          <ac:spMkLst>
            <pc:docMk/>
            <pc:sldMk cId="570459178" sldId="276"/>
            <ac:spMk id="3" creationId="{7A555243-F431-4CC7-A6F7-668BD65E571A}"/>
          </ac:spMkLst>
        </pc:spChg>
      </pc:sldChg>
      <pc:sldChg chg="modSp add mod">
        <pc:chgData name="Pedro Ribeiro Agustoni Feilke" userId="6fc1e627-0794-429e-98e5-018027d2c2ad" providerId="ADAL" clId="{912B9428-D161-4EC3-882A-B4EBA363E2C4}" dt="2022-02-13T12:54:24.111" v="3588" actId="20577"/>
        <pc:sldMkLst>
          <pc:docMk/>
          <pc:sldMk cId="3784001142" sldId="277"/>
        </pc:sldMkLst>
        <pc:spChg chg="mod">
          <ac:chgData name="Pedro Ribeiro Agustoni Feilke" userId="6fc1e627-0794-429e-98e5-018027d2c2ad" providerId="ADAL" clId="{912B9428-D161-4EC3-882A-B4EBA363E2C4}" dt="2022-02-13T12:18:11.405" v="2362" actId="313"/>
          <ac:spMkLst>
            <pc:docMk/>
            <pc:sldMk cId="3784001142" sldId="277"/>
            <ac:spMk id="2" creationId="{5467278D-CC6E-4E31-89AC-3E9428CF5245}"/>
          </ac:spMkLst>
        </pc:spChg>
        <pc:spChg chg="mod">
          <ac:chgData name="Pedro Ribeiro Agustoni Feilke" userId="6fc1e627-0794-429e-98e5-018027d2c2ad" providerId="ADAL" clId="{912B9428-D161-4EC3-882A-B4EBA363E2C4}" dt="2022-02-13T12:54:24.111" v="3588" actId="20577"/>
          <ac:spMkLst>
            <pc:docMk/>
            <pc:sldMk cId="3784001142" sldId="277"/>
            <ac:spMk id="3" creationId="{7A555243-F431-4CC7-A6F7-668BD65E571A}"/>
          </ac:spMkLst>
        </pc:spChg>
      </pc:sldChg>
      <pc:sldChg chg="modSp add mod">
        <pc:chgData name="Pedro Ribeiro Agustoni Feilke" userId="6fc1e627-0794-429e-98e5-018027d2c2ad" providerId="ADAL" clId="{912B9428-D161-4EC3-882A-B4EBA363E2C4}" dt="2022-02-14T21:33:21.103" v="6250" actId="113"/>
        <pc:sldMkLst>
          <pc:docMk/>
          <pc:sldMk cId="1606851078" sldId="278"/>
        </pc:sldMkLst>
        <pc:spChg chg="mod">
          <ac:chgData name="Pedro Ribeiro Agustoni Feilke" userId="6fc1e627-0794-429e-98e5-018027d2c2ad" providerId="ADAL" clId="{912B9428-D161-4EC3-882A-B4EBA363E2C4}" dt="2022-02-14T21:33:21.103" v="6250" actId="113"/>
          <ac:spMkLst>
            <pc:docMk/>
            <pc:sldMk cId="1606851078" sldId="278"/>
            <ac:spMk id="3" creationId="{78EE22B4-A233-4C48-8206-79300A1E70AE}"/>
          </ac:spMkLst>
        </pc:spChg>
      </pc:sldChg>
      <pc:sldChg chg="modSp add mod">
        <pc:chgData name="Pedro Ribeiro Agustoni Feilke" userId="6fc1e627-0794-429e-98e5-018027d2c2ad" providerId="ADAL" clId="{912B9428-D161-4EC3-882A-B4EBA363E2C4}" dt="2022-02-13T12:30:02.805" v="2447" actId="6549"/>
        <pc:sldMkLst>
          <pc:docMk/>
          <pc:sldMk cId="3660950305" sldId="279"/>
        </pc:sldMkLst>
        <pc:spChg chg="mod">
          <ac:chgData name="Pedro Ribeiro Agustoni Feilke" userId="6fc1e627-0794-429e-98e5-018027d2c2ad" providerId="ADAL" clId="{912B9428-D161-4EC3-882A-B4EBA363E2C4}" dt="2022-02-13T12:30:02.805" v="2447" actId="6549"/>
          <ac:spMkLst>
            <pc:docMk/>
            <pc:sldMk cId="3660950305" sldId="279"/>
            <ac:spMk id="3" creationId="{9A4C3BD9-A594-4B3B-BD25-DBA11186C28D}"/>
          </ac:spMkLst>
        </pc:spChg>
      </pc:sldChg>
      <pc:sldChg chg="modSp add mod">
        <pc:chgData name="Pedro Ribeiro Agustoni Feilke" userId="6fc1e627-0794-429e-98e5-018027d2c2ad" providerId="ADAL" clId="{912B9428-D161-4EC3-882A-B4EBA363E2C4}" dt="2022-02-13T12:30:41.520" v="2455" actId="403"/>
        <pc:sldMkLst>
          <pc:docMk/>
          <pc:sldMk cId="4180281101" sldId="280"/>
        </pc:sldMkLst>
        <pc:spChg chg="mod">
          <ac:chgData name="Pedro Ribeiro Agustoni Feilke" userId="6fc1e627-0794-429e-98e5-018027d2c2ad" providerId="ADAL" clId="{912B9428-D161-4EC3-882A-B4EBA363E2C4}" dt="2022-02-13T12:30:41.520" v="2455" actId="403"/>
          <ac:spMkLst>
            <pc:docMk/>
            <pc:sldMk cId="4180281101" sldId="280"/>
            <ac:spMk id="3" creationId="{9A4C3BD9-A594-4B3B-BD25-DBA11186C28D}"/>
          </ac:spMkLst>
        </pc:spChg>
      </pc:sldChg>
      <pc:sldChg chg="modSp add mod">
        <pc:chgData name="Pedro Ribeiro Agustoni Feilke" userId="6fc1e627-0794-429e-98e5-018027d2c2ad" providerId="ADAL" clId="{912B9428-D161-4EC3-882A-B4EBA363E2C4}" dt="2022-02-14T21:40:37.741" v="6321" actId="20577"/>
        <pc:sldMkLst>
          <pc:docMk/>
          <pc:sldMk cId="593587599" sldId="281"/>
        </pc:sldMkLst>
        <pc:spChg chg="mod">
          <ac:chgData name="Pedro Ribeiro Agustoni Feilke" userId="6fc1e627-0794-429e-98e5-018027d2c2ad" providerId="ADAL" clId="{912B9428-D161-4EC3-882A-B4EBA363E2C4}" dt="2022-02-14T21:40:37.741" v="6321" actId="20577"/>
          <ac:spMkLst>
            <pc:docMk/>
            <pc:sldMk cId="593587599" sldId="281"/>
            <ac:spMk id="3" creationId="{9A4C3BD9-A594-4B3B-BD25-DBA11186C28D}"/>
          </ac:spMkLst>
        </pc:spChg>
      </pc:sldChg>
      <pc:sldChg chg="modSp add mod">
        <pc:chgData name="Pedro Ribeiro Agustoni Feilke" userId="6fc1e627-0794-429e-98e5-018027d2c2ad" providerId="ADAL" clId="{912B9428-D161-4EC3-882A-B4EBA363E2C4}" dt="2022-02-14T21:40:48.795" v="6322" actId="20577"/>
        <pc:sldMkLst>
          <pc:docMk/>
          <pc:sldMk cId="2332889763" sldId="282"/>
        </pc:sldMkLst>
        <pc:spChg chg="mod">
          <ac:chgData name="Pedro Ribeiro Agustoni Feilke" userId="6fc1e627-0794-429e-98e5-018027d2c2ad" providerId="ADAL" clId="{912B9428-D161-4EC3-882A-B4EBA363E2C4}" dt="2022-02-14T21:40:48.795" v="6322" actId="20577"/>
          <ac:spMkLst>
            <pc:docMk/>
            <pc:sldMk cId="2332889763" sldId="282"/>
            <ac:spMk id="3" creationId="{9A4C3BD9-A594-4B3B-BD25-DBA11186C28D}"/>
          </ac:spMkLst>
        </pc:spChg>
      </pc:sldChg>
      <pc:sldChg chg="modSp add mod">
        <pc:chgData name="Pedro Ribeiro Agustoni Feilke" userId="6fc1e627-0794-429e-98e5-018027d2c2ad" providerId="ADAL" clId="{912B9428-D161-4EC3-882A-B4EBA363E2C4}" dt="2022-02-14T21:40:57.069" v="6326" actId="20577"/>
        <pc:sldMkLst>
          <pc:docMk/>
          <pc:sldMk cId="798787285" sldId="283"/>
        </pc:sldMkLst>
        <pc:spChg chg="mod">
          <ac:chgData name="Pedro Ribeiro Agustoni Feilke" userId="6fc1e627-0794-429e-98e5-018027d2c2ad" providerId="ADAL" clId="{912B9428-D161-4EC3-882A-B4EBA363E2C4}" dt="2022-02-14T21:40:57.069" v="6326" actId="20577"/>
          <ac:spMkLst>
            <pc:docMk/>
            <pc:sldMk cId="798787285" sldId="283"/>
            <ac:spMk id="3" creationId="{9A4C3BD9-A594-4B3B-BD25-DBA11186C28D}"/>
          </ac:spMkLst>
        </pc:spChg>
      </pc:sldChg>
      <pc:sldChg chg="modSp add mod">
        <pc:chgData name="Pedro Ribeiro Agustoni Feilke" userId="6fc1e627-0794-429e-98e5-018027d2c2ad" providerId="ADAL" clId="{912B9428-D161-4EC3-882A-B4EBA363E2C4}" dt="2022-02-13T12:44:19.233" v="2774" actId="20577"/>
        <pc:sldMkLst>
          <pc:docMk/>
          <pc:sldMk cId="2563025567" sldId="284"/>
        </pc:sldMkLst>
        <pc:spChg chg="mod">
          <ac:chgData name="Pedro Ribeiro Agustoni Feilke" userId="6fc1e627-0794-429e-98e5-018027d2c2ad" providerId="ADAL" clId="{912B9428-D161-4EC3-882A-B4EBA363E2C4}" dt="2022-02-13T12:44:19.233" v="2774" actId="20577"/>
          <ac:spMkLst>
            <pc:docMk/>
            <pc:sldMk cId="2563025567" sldId="284"/>
            <ac:spMk id="3" creationId="{9A4C3BD9-A594-4B3B-BD25-DBA11186C28D}"/>
          </ac:spMkLst>
        </pc:spChg>
      </pc:sldChg>
      <pc:sldChg chg="modSp add mod">
        <pc:chgData name="Pedro Ribeiro Agustoni Feilke" userId="6fc1e627-0794-429e-98e5-018027d2c2ad" providerId="ADAL" clId="{912B9428-D161-4EC3-882A-B4EBA363E2C4}" dt="2022-02-13T12:44:40.573" v="2779" actId="403"/>
        <pc:sldMkLst>
          <pc:docMk/>
          <pc:sldMk cId="1856461505" sldId="285"/>
        </pc:sldMkLst>
        <pc:spChg chg="mod">
          <ac:chgData name="Pedro Ribeiro Agustoni Feilke" userId="6fc1e627-0794-429e-98e5-018027d2c2ad" providerId="ADAL" clId="{912B9428-D161-4EC3-882A-B4EBA363E2C4}" dt="2022-02-13T12:35:54.495" v="2578" actId="20577"/>
          <ac:spMkLst>
            <pc:docMk/>
            <pc:sldMk cId="1856461505" sldId="285"/>
            <ac:spMk id="2" creationId="{A08B8755-490A-427D-AFC8-29EC9CBEAC87}"/>
          </ac:spMkLst>
        </pc:spChg>
        <pc:spChg chg="mod">
          <ac:chgData name="Pedro Ribeiro Agustoni Feilke" userId="6fc1e627-0794-429e-98e5-018027d2c2ad" providerId="ADAL" clId="{912B9428-D161-4EC3-882A-B4EBA363E2C4}" dt="2022-02-13T12:44:40.573" v="2779" actId="403"/>
          <ac:spMkLst>
            <pc:docMk/>
            <pc:sldMk cId="1856461505" sldId="285"/>
            <ac:spMk id="3" creationId="{4D5C859B-05E2-49BD-8EC9-B236293A3DB6}"/>
          </ac:spMkLst>
        </pc:spChg>
      </pc:sldChg>
      <pc:sldChg chg="modSp add mod">
        <pc:chgData name="Pedro Ribeiro Agustoni Feilke" userId="6fc1e627-0794-429e-98e5-018027d2c2ad" providerId="ADAL" clId="{912B9428-D161-4EC3-882A-B4EBA363E2C4}" dt="2022-02-13T12:44:55.449" v="2786" actId="123"/>
        <pc:sldMkLst>
          <pc:docMk/>
          <pc:sldMk cId="1386245652" sldId="286"/>
        </pc:sldMkLst>
        <pc:spChg chg="mod">
          <ac:chgData name="Pedro Ribeiro Agustoni Feilke" userId="6fc1e627-0794-429e-98e5-018027d2c2ad" providerId="ADAL" clId="{912B9428-D161-4EC3-882A-B4EBA363E2C4}" dt="2022-02-13T12:44:55.449" v="2786" actId="123"/>
          <ac:spMkLst>
            <pc:docMk/>
            <pc:sldMk cId="1386245652" sldId="286"/>
            <ac:spMk id="3" creationId="{4D5C859B-05E2-49BD-8EC9-B236293A3DB6}"/>
          </ac:spMkLst>
        </pc:spChg>
      </pc:sldChg>
      <pc:sldChg chg="modSp add mod">
        <pc:chgData name="Pedro Ribeiro Agustoni Feilke" userId="6fc1e627-0794-429e-98e5-018027d2c2ad" providerId="ADAL" clId="{912B9428-D161-4EC3-882A-B4EBA363E2C4}" dt="2022-02-13T12:45:05.883" v="2793" actId="27636"/>
        <pc:sldMkLst>
          <pc:docMk/>
          <pc:sldMk cId="2104498294" sldId="287"/>
        </pc:sldMkLst>
        <pc:spChg chg="mod">
          <ac:chgData name="Pedro Ribeiro Agustoni Feilke" userId="6fc1e627-0794-429e-98e5-018027d2c2ad" providerId="ADAL" clId="{912B9428-D161-4EC3-882A-B4EBA363E2C4}" dt="2022-02-13T12:45:05.883" v="2793" actId="27636"/>
          <ac:spMkLst>
            <pc:docMk/>
            <pc:sldMk cId="2104498294" sldId="287"/>
            <ac:spMk id="3" creationId="{4D5C859B-05E2-49BD-8EC9-B236293A3DB6}"/>
          </ac:spMkLst>
        </pc:spChg>
      </pc:sldChg>
      <pc:sldChg chg="modSp add mod">
        <pc:chgData name="Pedro Ribeiro Agustoni Feilke" userId="6fc1e627-0794-429e-98e5-018027d2c2ad" providerId="ADAL" clId="{912B9428-D161-4EC3-882A-B4EBA363E2C4}" dt="2022-02-14T21:50:00.740" v="6382" actId="20577"/>
        <pc:sldMkLst>
          <pc:docMk/>
          <pc:sldMk cId="1375654558" sldId="288"/>
        </pc:sldMkLst>
        <pc:spChg chg="mod">
          <ac:chgData name="Pedro Ribeiro Agustoni Feilke" userId="6fc1e627-0794-429e-98e5-018027d2c2ad" providerId="ADAL" clId="{912B9428-D161-4EC3-882A-B4EBA363E2C4}" dt="2022-02-13T12:37:06.664" v="2641" actId="20577"/>
          <ac:spMkLst>
            <pc:docMk/>
            <pc:sldMk cId="1375654558" sldId="288"/>
            <ac:spMk id="2" creationId="{A08B8755-490A-427D-AFC8-29EC9CBEAC87}"/>
          </ac:spMkLst>
        </pc:spChg>
        <pc:spChg chg="mod">
          <ac:chgData name="Pedro Ribeiro Agustoni Feilke" userId="6fc1e627-0794-429e-98e5-018027d2c2ad" providerId="ADAL" clId="{912B9428-D161-4EC3-882A-B4EBA363E2C4}" dt="2022-02-14T21:50:00.740" v="6382" actId="20577"/>
          <ac:spMkLst>
            <pc:docMk/>
            <pc:sldMk cId="1375654558" sldId="288"/>
            <ac:spMk id="3" creationId="{4D5C859B-05E2-49BD-8EC9-B236293A3DB6}"/>
          </ac:spMkLst>
        </pc:spChg>
      </pc:sldChg>
      <pc:sldChg chg="modSp add mod">
        <pc:chgData name="Pedro Ribeiro Agustoni Feilke" userId="6fc1e627-0794-429e-98e5-018027d2c2ad" providerId="ADAL" clId="{912B9428-D161-4EC3-882A-B4EBA363E2C4}" dt="2022-02-13T12:45:44.790" v="2804" actId="27636"/>
        <pc:sldMkLst>
          <pc:docMk/>
          <pc:sldMk cId="1501095333" sldId="289"/>
        </pc:sldMkLst>
        <pc:spChg chg="mod">
          <ac:chgData name="Pedro Ribeiro Agustoni Feilke" userId="6fc1e627-0794-429e-98e5-018027d2c2ad" providerId="ADAL" clId="{912B9428-D161-4EC3-882A-B4EBA363E2C4}" dt="2022-02-13T12:45:44.790" v="2804" actId="27636"/>
          <ac:spMkLst>
            <pc:docMk/>
            <pc:sldMk cId="1501095333" sldId="289"/>
            <ac:spMk id="3" creationId="{4D5C859B-05E2-49BD-8EC9-B236293A3DB6}"/>
          </ac:spMkLst>
        </pc:spChg>
      </pc:sldChg>
      <pc:sldChg chg="modSp add mod">
        <pc:chgData name="Pedro Ribeiro Agustoni Feilke" userId="6fc1e627-0794-429e-98e5-018027d2c2ad" providerId="ADAL" clId="{912B9428-D161-4EC3-882A-B4EBA363E2C4}" dt="2022-02-13T12:45:29.792" v="2798" actId="27636"/>
        <pc:sldMkLst>
          <pc:docMk/>
          <pc:sldMk cId="422352294" sldId="290"/>
        </pc:sldMkLst>
        <pc:spChg chg="mod">
          <ac:chgData name="Pedro Ribeiro Agustoni Feilke" userId="6fc1e627-0794-429e-98e5-018027d2c2ad" providerId="ADAL" clId="{912B9428-D161-4EC3-882A-B4EBA363E2C4}" dt="2022-02-13T12:45:29.792" v="2798" actId="27636"/>
          <ac:spMkLst>
            <pc:docMk/>
            <pc:sldMk cId="422352294" sldId="290"/>
            <ac:spMk id="3" creationId="{4D5C859B-05E2-49BD-8EC9-B236293A3DB6}"/>
          </ac:spMkLst>
        </pc:spChg>
      </pc:sldChg>
      <pc:sldChg chg="modSp add mod">
        <pc:chgData name="Pedro Ribeiro Agustoni Feilke" userId="6fc1e627-0794-429e-98e5-018027d2c2ad" providerId="ADAL" clId="{912B9428-D161-4EC3-882A-B4EBA363E2C4}" dt="2022-02-13T12:45:25.580" v="2796" actId="2711"/>
        <pc:sldMkLst>
          <pc:docMk/>
          <pc:sldMk cId="384371249" sldId="291"/>
        </pc:sldMkLst>
        <pc:spChg chg="mod">
          <ac:chgData name="Pedro Ribeiro Agustoni Feilke" userId="6fc1e627-0794-429e-98e5-018027d2c2ad" providerId="ADAL" clId="{912B9428-D161-4EC3-882A-B4EBA363E2C4}" dt="2022-02-13T12:45:25.580" v="2796" actId="2711"/>
          <ac:spMkLst>
            <pc:docMk/>
            <pc:sldMk cId="384371249" sldId="291"/>
            <ac:spMk id="3" creationId="{4D5C859B-05E2-49BD-8EC9-B236293A3DB6}"/>
          </ac:spMkLst>
        </pc:spChg>
      </pc:sldChg>
      <pc:sldChg chg="modSp add mod">
        <pc:chgData name="Pedro Ribeiro Agustoni Feilke" userId="6fc1e627-0794-429e-98e5-018027d2c2ad" providerId="ADAL" clId="{912B9428-D161-4EC3-882A-B4EBA363E2C4}" dt="2022-02-13T12:45:20.611" v="2795" actId="2711"/>
        <pc:sldMkLst>
          <pc:docMk/>
          <pc:sldMk cId="3549126440" sldId="292"/>
        </pc:sldMkLst>
        <pc:spChg chg="mod">
          <ac:chgData name="Pedro Ribeiro Agustoni Feilke" userId="6fc1e627-0794-429e-98e5-018027d2c2ad" providerId="ADAL" clId="{912B9428-D161-4EC3-882A-B4EBA363E2C4}" dt="2022-02-13T12:45:20.611" v="2795" actId="2711"/>
          <ac:spMkLst>
            <pc:docMk/>
            <pc:sldMk cId="3549126440" sldId="292"/>
            <ac:spMk id="3" creationId="{4D5C859B-05E2-49BD-8EC9-B236293A3DB6}"/>
          </ac:spMkLst>
        </pc:spChg>
      </pc:sldChg>
      <pc:sldChg chg="modSp add mod">
        <pc:chgData name="Pedro Ribeiro Agustoni Feilke" userId="6fc1e627-0794-429e-98e5-018027d2c2ad" providerId="ADAL" clId="{912B9428-D161-4EC3-882A-B4EBA363E2C4}" dt="2022-02-14T22:08:38.574" v="6750" actId="27636"/>
        <pc:sldMkLst>
          <pc:docMk/>
          <pc:sldMk cId="1223974491" sldId="293"/>
        </pc:sldMkLst>
        <pc:spChg chg="mod">
          <ac:chgData name="Pedro Ribeiro Agustoni Feilke" userId="6fc1e627-0794-429e-98e5-018027d2c2ad" providerId="ADAL" clId="{912B9428-D161-4EC3-882A-B4EBA363E2C4}" dt="2022-02-13T12:38:36.454" v="2698" actId="20577"/>
          <ac:spMkLst>
            <pc:docMk/>
            <pc:sldMk cId="1223974491" sldId="293"/>
            <ac:spMk id="2" creationId="{CE6DA0DB-16F4-4EB4-8123-0D436AD4DAAD}"/>
          </ac:spMkLst>
        </pc:spChg>
        <pc:spChg chg="mod">
          <ac:chgData name="Pedro Ribeiro Agustoni Feilke" userId="6fc1e627-0794-429e-98e5-018027d2c2ad" providerId="ADAL" clId="{912B9428-D161-4EC3-882A-B4EBA363E2C4}" dt="2022-02-14T22:08:38.574" v="6750" actId="27636"/>
          <ac:spMkLst>
            <pc:docMk/>
            <pc:sldMk cId="1223974491" sldId="293"/>
            <ac:spMk id="3" creationId="{76AE9830-A1B2-4FFF-AE52-FF760DFF2E08}"/>
          </ac:spMkLst>
        </pc:spChg>
      </pc:sldChg>
      <pc:sldChg chg="modSp add mod">
        <pc:chgData name="Pedro Ribeiro Agustoni Feilke" userId="6fc1e627-0794-429e-98e5-018027d2c2ad" providerId="ADAL" clId="{912B9428-D161-4EC3-882A-B4EBA363E2C4}" dt="2022-02-13T12:38:57.442" v="2720" actId="403"/>
        <pc:sldMkLst>
          <pc:docMk/>
          <pc:sldMk cId="3964178525" sldId="294"/>
        </pc:sldMkLst>
        <pc:spChg chg="mod">
          <ac:chgData name="Pedro Ribeiro Agustoni Feilke" userId="6fc1e627-0794-429e-98e5-018027d2c2ad" providerId="ADAL" clId="{912B9428-D161-4EC3-882A-B4EBA363E2C4}" dt="2022-02-13T12:38:51.511" v="2713" actId="20577"/>
          <ac:spMkLst>
            <pc:docMk/>
            <pc:sldMk cId="3964178525" sldId="294"/>
            <ac:spMk id="2" creationId="{CE6DA0DB-16F4-4EB4-8123-0D436AD4DAAD}"/>
          </ac:spMkLst>
        </pc:spChg>
        <pc:spChg chg="mod">
          <ac:chgData name="Pedro Ribeiro Agustoni Feilke" userId="6fc1e627-0794-429e-98e5-018027d2c2ad" providerId="ADAL" clId="{912B9428-D161-4EC3-882A-B4EBA363E2C4}" dt="2022-02-13T12:38:57.442" v="2720" actId="403"/>
          <ac:spMkLst>
            <pc:docMk/>
            <pc:sldMk cId="3964178525" sldId="294"/>
            <ac:spMk id="3" creationId="{76AE9830-A1B2-4FFF-AE52-FF760DFF2E08}"/>
          </ac:spMkLst>
        </pc:spChg>
      </pc:sldChg>
      <pc:sldChg chg="modSp add del mod">
        <pc:chgData name="Pedro Ribeiro Agustoni Feilke" userId="6fc1e627-0794-429e-98e5-018027d2c2ad" providerId="ADAL" clId="{912B9428-D161-4EC3-882A-B4EBA363E2C4}" dt="2022-02-15T11:05:38.811" v="7255" actId="2696"/>
        <pc:sldMkLst>
          <pc:docMk/>
          <pc:sldMk cId="2058001194" sldId="295"/>
        </pc:sldMkLst>
        <pc:spChg chg="mod">
          <ac:chgData name="Pedro Ribeiro Agustoni Feilke" userId="6fc1e627-0794-429e-98e5-018027d2c2ad" providerId="ADAL" clId="{912B9428-D161-4EC3-882A-B4EBA363E2C4}" dt="2022-02-15T11:05:26.483" v="7251" actId="21"/>
          <ac:spMkLst>
            <pc:docMk/>
            <pc:sldMk cId="2058001194" sldId="295"/>
            <ac:spMk id="3" creationId="{76AE9830-A1B2-4FFF-AE52-FF760DFF2E08}"/>
          </ac:spMkLst>
        </pc:spChg>
      </pc:sldChg>
      <pc:sldChg chg="modSp add mod">
        <pc:chgData name="Pedro Ribeiro Agustoni Feilke" userId="6fc1e627-0794-429e-98e5-018027d2c2ad" providerId="ADAL" clId="{912B9428-D161-4EC3-882A-B4EBA363E2C4}" dt="2022-02-15T11:15:18.001" v="7728" actId="20577"/>
        <pc:sldMkLst>
          <pc:docMk/>
          <pc:sldMk cId="4070450443" sldId="296"/>
        </pc:sldMkLst>
        <pc:spChg chg="mod">
          <ac:chgData name="Pedro Ribeiro Agustoni Feilke" userId="6fc1e627-0794-429e-98e5-018027d2c2ad" providerId="ADAL" clId="{912B9428-D161-4EC3-882A-B4EBA363E2C4}" dt="2022-02-15T11:08:11.024" v="7528" actId="20577"/>
          <ac:spMkLst>
            <pc:docMk/>
            <pc:sldMk cId="4070450443" sldId="296"/>
            <ac:spMk id="2" creationId="{CE6DA0DB-16F4-4EB4-8123-0D436AD4DAAD}"/>
          </ac:spMkLst>
        </pc:spChg>
        <pc:spChg chg="mod">
          <ac:chgData name="Pedro Ribeiro Agustoni Feilke" userId="6fc1e627-0794-429e-98e5-018027d2c2ad" providerId="ADAL" clId="{912B9428-D161-4EC3-882A-B4EBA363E2C4}" dt="2022-02-15T11:15:18.001" v="7728" actId="20577"/>
          <ac:spMkLst>
            <pc:docMk/>
            <pc:sldMk cId="4070450443" sldId="296"/>
            <ac:spMk id="3" creationId="{76AE9830-A1B2-4FFF-AE52-FF760DFF2E08}"/>
          </ac:spMkLst>
        </pc:spChg>
      </pc:sldChg>
      <pc:sldChg chg="modSp add mod">
        <pc:chgData name="Pedro Ribeiro Agustoni Feilke" userId="6fc1e627-0794-429e-98e5-018027d2c2ad" providerId="ADAL" clId="{912B9428-D161-4EC3-882A-B4EBA363E2C4}" dt="2022-02-14T22:05:00.219" v="6704" actId="20577"/>
        <pc:sldMkLst>
          <pc:docMk/>
          <pc:sldMk cId="224780131" sldId="297"/>
        </pc:sldMkLst>
        <pc:spChg chg="mod">
          <ac:chgData name="Pedro Ribeiro Agustoni Feilke" userId="6fc1e627-0794-429e-98e5-018027d2c2ad" providerId="ADAL" clId="{912B9428-D161-4EC3-882A-B4EBA363E2C4}" dt="2022-02-14T22:05:00.219" v="6704" actId="20577"/>
          <ac:spMkLst>
            <pc:docMk/>
            <pc:sldMk cId="224780131" sldId="297"/>
            <ac:spMk id="3" creationId="{76AE9830-A1B2-4FFF-AE52-FF760DFF2E08}"/>
          </ac:spMkLst>
        </pc:spChg>
      </pc:sldChg>
      <pc:sldChg chg="modSp add mod">
        <pc:chgData name="Pedro Ribeiro Agustoni Feilke" userId="6fc1e627-0794-429e-98e5-018027d2c2ad" providerId="ADAL" clId="{912B9428-D161-4EC3-882A-B4EBA363E2C4}" dt="2022-02-14T21:32:57.947" v="6248" actId="113"/>
        <pc:sldMkLst>
          <pc:docMk/>
          <pc:sldMk cId="2586935258" sldId="298"/>
        </pc:sldMkLst>
        <pc:spChg chg="mod">
          <ac:chgData name="Pedro Ribeiro Agustoni Feilke" userId="6fc1e627-0794-429e-98e5-018027d2c2ad" providerId="ADAL" clId="{912B9428-D161-4EC3-882A-B4EBA363E2C4}" dt="2022-02-14T21:32:57.947" v="6248" actId="113"/>
          <ac:spMkLst>
            <pc:docMk/>
            <pc:sldMk cId="2586935258" sldId="298"/>
            <ac:spMk id="3" creationId="{78EE22B4-A233-4C48-8206-79300A1E70AE}"/>
          </ac:spMkLst>
        </pc:spChg>
      </pc:sldChg>
      <pc:sldChg chg="add">
        <pc:chgData name="Pedro Ribeiro Agustoni Feilke" userId="6fc1e627-0794-429e-98e5-018027d2c2ad" providerId="ADAL" clId="{912B9428-D161-4EC3-882A-B4EBA363E2C4}" dt="2022-02-13T12:48:02.034" v="2819" actId="2890"/>
        <pc:sldMkLst>
          <pc:docMk/>
          <pc:sldMk cId="2579341150" sldId="299"/>
        </pc:sldMkLst>
      </pc:sldChg>
      <pc:sldChg chg="modSp add mod">
        <pc:chgData name="Pedro Ribeiro Agustoni Feilke" userId="6fc1e627-0794-429e-98e5-018027d2c2ad" providerId="ADAL" clId="{912B9428-D161-4EC3-882A-B4EBA363E2C4}" dt="2022-02-14T21:37:46.146" v="6253" actId="123"/>
        <pc:sldMkLst>
          <pc:docMk/>
          <pc:sldMk cId="2009170808" sldId="300"/>
        </pc:sldMkLst>
        <pc:spChg chg="mod">
          <ac:chgData name="Pedro Ribeiro Agustoni Feilke" userId="6fc1e627-0794-429e-98e5-018027d2c2ad" providerId="ADAL" clId="{912B9428-D161-4EC3-882A-B4EBA363E2C4}" dt="2022-02-14T21:37:46.146" v="6253" actId="123"/>
          <ac:spMkLst>
            <pc:docMk/>
            <pc:sldMk cId="2009170808" sldId="300"/>
            <ac:spMk id="3" creationId="{F8AC3B5B-3EF0-42CE-BD22-B377A16D1C34}"/>
          </ac:spMkLst>
        </pc:spChg>
      </pc:sldChg>
      <pc:sldChg chg="modSp add mod">
        <pc:chgData name="Pedro Ribeiro Agustoni Feilke" userId="6fc1e627-0794-429e-98e5-018027d2c2ad" providerId="ADAL" clId="{912B9428-D161-4EC3-882A-B4EBA363E2C4}" dt="2022-02-14T21:37:51.571" v="6256" actId="6549"/>
        <pc:sldMkLst>
          <pc:docMk/>
          <pc:sldMk cId="4203571956" sldId="301"/>
        </pc:sldMkLst>
        <pc:spChg chg="mod">
          <ac:chgData name="Pedro Ribeiro Agustoni Feilke" userId="6fc1e627-0794-429e-98e5-018027d2c2ad" providerId="ADAL" clId="{912B9428-D161-4EC3-882A-B4EBA363E2C4}" dt="2022-02-14T21:37:51.571" v="6256" actId="6549"/>
          <ac:spMkLst>
            <pc:docMk/>
            <pc:sldMk cId="4203571956" sldId="301"/>
            <ac:spMk id="3" creationId="{F8AC3B5B-3EF0-42CE-BD22-B377A16D1C34}"/>
          </ac:spMkLst>
        </pc:spChg>
      </pc:sldChg>
      <pc:sldChg chg="modSp add del mod">
        <pc:chgData name="Pedro Ribeiro Agustoni Feilke" userId="6fc1e627-0794-429e-98e5-018027d2c2ad" providerId="ADAL" clId="{912B9428-D161-4EC3-882A-B4EBA363E2C4}" dt="2022-02-13T13:02:01.456" v="3700" actId="2696"/>
        <pc:sldMkLst>
          <pc:docMk/>
          <pc:sldMk cId="330456633" sldId="302"/>
        </pc:sldMkLst>
        <pc:spChg chg="mod">
          <ac:chgData name="Pedro Ribeiro Agustoni Feilke" userId="6fc1e627-0794-429e-98e5-018027d2c2ad" providerId="ADAL" clId="{912B9428-D161-4EC3-882A-B4EBA363E2C4}" dt="2022-02-13T13:01:52.412" v="3695" actId="21"/>
          <ac:spMkLst>
            <pc:docMk/>
            <pc:sldMk cId="330456633" sldId="302"/>
            <ac:spMk id="3" creationId="{9A4C3BD9-A594-4B3B-BD25-DBA11186C28D}"/>
          </ac:spMkLst>
        </pc:spChg>
      </pc:sldChg>
      <pc:sldChg chg="modSp add mod">
        <pc:chgData name="Pedro Ribeiro Agustoni Feilke" userId="6fc1e627-0794-429e-98e5-018027d2c2ad" providerId="ADAL" clId="{912B9428-D161-4EC3-882A-B4EBA363E2C4}" dt="2022-02-13T13:03:05.126" v="3907" actId="20577"/>
        <pc:sldMkLst>
          <pc:docMk/>
          <pc:sldMk cId="4223169877" sldId="302"/>
        </pc:sldMkLst>
        <pc:spChg chg="mod">
          <ac:chgData name="Pedro Ribeiro Agustoni Feilke" userId="6fc1e627-0794-429e-98e5-018027d2c2ad" providerId="ADAL" clId="{912B9428-D161-4EC3-882A-B4EBA363E2C4}" dt="2022-02-13T13:03:05.126" v="3907" actId="20577"/>
          <ac:spMkLst>
            <pc:docMk/>
            <pc:sldMk cId="4223169877" sldId="302"/>
            <ac:spMk id="3" creationId="{9A4C3BD9-A594-4B3B-BD25-DBA11186C28D}"/>
          </ac:spMkLst>
        </pc:spChg>
      </pc:sldChg>
      <pc:sldChg chg="modSp add mod">
        <pc:chgData name="Pedro Ribeiro Agustoni Feilke" userId="6fc1e627-0794-429e-98e5-018027d2c2ad" providerId="ADAL" clId="{912B9428-D161-4EC3-882A-B4EBA363E2C4}" dt="2022-02-13T13:05:21.871" v="4051" actId="6549"/>
        <pc:sldMkLst>
          <pc:docMk/>
          <pc:sldMk cId="1154343332" sldId="303"/>
        </pc:sldMkLst>
        <pc:spChg chg="mod">
          <ac:chgData name="Pedro Ribeiro Agustoni Feilke" userId="6fc1e627-0794-429e-98e5-018027d2c2ad" providerId="ADAL" clId="{912B9428-D161-4EC3-882A-B4EBA363E2C4}" dt="2022-02-13T13:05:21.871" v="4051" actId="6549"/>
          <ac:spMkLst>
            <pc:docMk/>
            <pc:sldMk cId="1154343332" sldId="303"/>
            <ac:spMk id="3" creationId="{4D5C859B-05E2-49BD-8EC9-B236293A3DB6}"/>
          </ac:spMkLst>
        </pc:spChg>
      </pc:sldChg>
      <pc:sldChg chg="modSp add mod">
        <pc:chgData name="Pedro Ribeiro Agustoni Feilke" userId="6fc1e627-0794-429e-98e5-018027d2c2ad" providerId="ADAL" clId="{912B9428-D161-4EC3-882A-B4EBA363E2C4}" dt="2022-02-13T13:26:36.689" v="4867" actId="114"/>
        <pc:sldMkLst>
          <pc:docMk/>
          <pc:sldMk cId="3331747279" sldId="304"/>
        </pc:sldMkLst>
        <pc:spChg chg="mod">
          <ac:chgData name="Pedro Ribeiro Agustoni Feilke" userId="6fc1e627-0794-429e-98e5-018027d2c2ad" providerId="ADAL" clId="{912B9428-D161-4EC3-882A-B4EBA363E2C4}" dt="2022-02-13T13:26:36.689" v="4867" actId="114"/>
          <ac:spMkLst>
            <pc:docMk/>
            <pc:sldMk cId="3331747279" sldId="304"/>
            <ac:spMk id="3" creationId="{9A4C3BD9-A594-4B3B-BD25-DBA11186C28D}"/>
          </ac:spMkLst>
        </pc:spChg>
      </pc:sldChg>
      <pc:sldChg chg="modSp add mod">
        <pc:chgData name="Pedro Ribeiro Agustoni Feilke" userId="6fc1e627-0794-429e-98e5-018027d2c2ad" providerId="ADAL" clId="{912B9428-D161-4EC3-882A-B4EBA363E2C4}" dt="2022-02-13T13:28:15.448" v="4936" actId="113"/>
        <pc:sldMkLst>
          <pc:docMk/>
          <pc:sldMk cId="2657329905" sldId="305"/>
        </pc:sldMkLst>
        <pc:spChg chg="mod">
          <ac:chgData name="Pedro Ribeiro Agustoni Feilke" userId="6fc1e627-0794-429e-98e5-018027d2c2ad" providerId="ADAL" clId="{912B9428-D161-4EC3-882A-B4EBA363E2C4}" dt="2022-02-13T13:28:15.448" v="4936" actId="113"/>
          <ac:spMkLst>
            <pc:docMk/>
            <pc:sldMk cId="2657329905" sldId="305"/>
            <ac:spMk id="3" creationId="{9A4C3BD9-A594-4B3B-BD25-DBA11186C28D}"/>
          </ac:spMkLst>
        </pc:spChg>
      </pc:sldChg>
      <pc:sldChg chg="modSp add mod">
        <pc:chgData name="Pedro Ribeiro Agustoni Feilke" userId="6fc1e627-0794-429e-98e5-018027d2c2ad" providerId="ADAL" clId="{912B9428-D161-4EC3-882A-B4EBA363E2C4}" dt="2022-02-14T21:38:24.976" v="6315" actId="122"/>
        <pc:sldMkLst>
          <pc:docMk/>
          <pc:sldMk cId="3570694789" sldId="306"/>
        </pc:sldMkLst>
        <pc:spChg chg="mod">
          <ac:chgData name="Pedro Ribeiro Agustoni Feilke" userId="6fc1e627-0794-429e-98e5-018027d2c2ad" providerId="ADAL" clId="{912B9428-D161-4EC3-882A-B4EBA363E2C4}" dt="2022-02-14T21:38:24.976" v="6315" actId="122"/>
          <ac:spMkLst>
            <pc:docMk/>
            <pc:sldMk cId="3570694789" sldId="306"/>
            <ac:spMk id="2" creationId="{902416F4-CFD8-4DF4-8999-5F7B93BA5372}"/>
          </ac:spMkLst>
        </pc:spChg>
        <pc:spChg chg="mod">
          <ac:chgData name="Pedro Ribeiro Agustoni Feilke" userId="6fc1e627-0794-429e-98e5-018027d2c2ad" providerId="ADAL" clId="{912B9428-D161-4EC3-882A-B4EBA363E2C4}" dt="2022-02-13T13:33:08.837" v="4938" actId="6549"/>
          <ac:spMkLst>
            <pc:docMk/>
            <pc:sldMk cId="3570694789" sldId="306"/>
            <ac:spMk id="3" creationId="{9A4C3BD9-A594-4B3B-BD25-DBA11186C28D}"/>
          </ac:spMkLst>
        </pc:spChg>
      </pc:sldChg>
      <pc:sldChg chg="modSp add mod">
        <pc:chgData name="Pedro Ribeiro Agustoni Feilke" userId="6fc1e627-0794-429e-98e5-018027d2c2ad" providerId="ADAL" clId="{912B9428-D161-4EC3-882A-B4EBA363E2C4}" dt="2022-02-13T13:40:00.682" v="5465" actId="27636"/>
        <pc:sldMkLst>
          <pc:docMk/>
          <pc:sldMk cId="1364237795" sldId="307"/>
        </pc:sldMkLst>
        <pc:spChg chg="mod">
          <ac:chgData name="Pedro Ribeiro Agustoni Feilke" userId="6fc1e627-0794-429e-98e5-018027d2c2ad" providerId="ADAL" clId="{912B9428-D161-4EC3-882A-B4EBA363E2C4}" dt="2022-02-13T13:40:00.682" v="5465" actId="27636"/>
          <ac:spMkLst>
            <pc:docMk/>
            <pc:sldMk cId="1364237795" sldId="307"/>
            <ac:spMk id="3" creationId="{F8AC3B5B-3EF0-42CE-BD22-B377A16D1C34}"/>
          </ac:spMkLst>
        </pc:spChg>
      </pc:sldChg>
      <pc:sldChg chg="modSp add mod">
        <pc:chgData name="Pedro Ribeiro Agustoni Feilke" userId="6fc1e627-0794-429e-98e5-018027d2c2ad" providerId="ADAL" clId="{912B9428-D161-4EC3-882A-B4EBA363E2C4}" dt="2022-02-13T13:43:59.060" v="5528" actId="20577"/>
        <pc:sldMkLst>
          <pc:docMk/>
          <pc:sldMk cId="1482112501" sldId="308"/>
        </pc:sldMkLst>
        <pc:spChg chg="mod">
          <ac:chgData name="Pedro Ribeiro Agustoni Feilke" userId="6fc1e627-0794-429e-98e5-018027d2c2ad" providerId="ADAL" clId="{912B9428-D161-4EC3-882A-B4EBA363E2C4}" dt="2022-02-13T13:43:59.060" v="5528" actId="20577"/>
          <ac:spMkLst>
            <pc:docMk/>
            <pc:sldMk cId="1482112501" sldId="308"/>
            <ac:spMk id="3" creationId="{F8AC3B5B-3EF0-42CE-BD22-B377A16D1C34}"/>
          </ac:spMkLst>
        </pc:spChg>
      </pc:sldChg>
      <pc:sldChg chg="modSp add mod">
        <pc:chgData name="Pedro Ribeiro Agustoni Feilke" userId="6fc1e627-0794-429e-98e5-018027d2c2ad" providerId="ADAL" clId="{912B9428-D161-4EC3-882A-B4EBA363E2C4}" dt="2022-02-13T13:41:35.033" v="5485" actId="20577"/>
        <pc:sldMkLst>
          <pc:docMk/>
          <pc:sldMk cId="3626859881" sldId="309"/>
        </pc:sldMkLst>
        <pc:spChg chg="mod">
          <ac:chgData name="Pedro Ribeiro Agustoni Feilke" userId="6fc1e627-0794-429e-98e5-018027d2c2ad" providerId="ADAL" clId="{912B9428-D161-4EC3-882A-B4EBA363E2C4}" dt="2022-02-13T13:41:35.033" v="5485" actId="20577"/>
          <ac:spMkLst>
            <pc:docMk/>
            <pc:sldMk cId="3626859881" sldId="309"/>
            <ac:spMk id="3" creationId="{F8AC3B5B-3EF0-42CE-BD22-B377A16D1C34}"/>
          </ac:spMkLst>
        </pc:spChg>
      </pc:sldChg>
      <pc:sldChg chg="modSp add mod">
        <pc:chgData name="Pedro Ribeiro Agustoni Feilke" userId="6fc1e627-0794-429e-98e5-018027d2c2ad" providerId="ADAL" clId="{912B9428-D161-4EC3-882A-B4EBA363E2C4}" dt="2022-02-13T13:47:47.315" v="5549" actId="20577"/>
        <pc:sldMkLst>
          <pc:docMk/>
          <pc:sldMk cId="2313314292" sldId="310"/>
        </pc:sldMkLst>
        <pc:spChg chg="mod">
          <ac:chgData name="Pedro Ribeiro Agustoni Feilke" userId="6fc1e627-0794-429e-98e5-018027d2c2ad" providerId="ADAL" clId="{912B9428-D161-4EC3-882A-B4EBA363E2C4}" dt="2022-02-13T13:47:47.315" v="5549" actId="20577"/>
          <ac:spMkLst>
            <pc:docMk/>
            <pc:sldMk cId="2313314292" sldId="310"/>
            <ac:spMk id="3" creationId="{F8AC3B5B-3EF0-42CE-BD22-B377A16D1C34}"/>
          </ac:spMkLst>
        </pc:spChg>
      </pc:sldChg>
      <pc:sldChg chg="modSp add mod">
        <pc:chgData name="Pedro Ribeiro Agustoni Feilke" userId="6fc1e627-0794-429e-98e5-018027d2c2ad" providerId="ADAL" clId="{912B9428-D161-4EC3-882A-B4EBA363E2C4}" dt="2022-02-13T13:50:20.855" v="5608" actId="403"/>
        <pc:sldMkLst>
          <pc:docMk/>
          <pc:sldMk cId="558172215" sldId="311"/>
        </pc:sldMkLst>
        <pc:spChg chg="mod">
          <ac:chgData name="Pedro Ribeiro Agustoni Feilke" userId="6fc1e627-0794-429e-98e5-018027d2c2ad" providerId="ADAL" clId="{912B9428-D161-4EC3-882A-B4EBA363E2C4}" dt="2022-02-13T13:50:20.855" v="5608" actId="403"/>
          <ac:spMkLst>
            <pc:docMk/>
            <pc:sldMk cId="558172215" sldId="311"/>
            <ac:spMk id="3" creationId="{9A4C3BD9-A594-4B3B-BD25-DBA11186C28D}"/>
          </ac:spMkLst>
        </pc:spChg>
      </pc:sldChg>
      <pc:sldChg chg="modSp add mod">
        <pc:chgData name="Pedro Ribeiro Agustoni Feilke" userId="6fc1e627-0794-429e-98e5-018027d2c2ad" providerId="ADAL" clId="{912B9428-D161-4EC3-882A-B4EBA363E2C4}" dt="2022-02-14T22:00:28.744" v="6610" actId="20577"/>
        <pc:sldMkLst>
          <pc:docMk/>
          <pc:sldMk cId="608428489" sldId="312"/>
        </pc:sldMkLst>
        <pc:spChg chg="mod">
          <ac:chgData name="Pedro Ribeiro Agustoni Feilke" userId="6fc1e627-0794-429e-98e5-018027d2c2ad" providerId="ADAL" clId="{912B9428-D161-4EC3-882A-B4EBA363E2C4}" dt="2022-02-14T22:00:28.744" v="6610" actId="20577"/>
          <ac:spMkLst>
            <pc:docMk/>
            <pc:sldMk cId="608428489" sldId="312"/>
            <ac:spMk id="3" creationId="{9A4C3BD9-A594-4B3B-BD25-DBA11186C28D}"/>
          </ac:spMkLst>
        </pc:spChg>
      </pc:sldChg>
      <pc:sldChg chg="modSp add mod">
        <pc:chgData name="Pedro Ribeiro Agustoni Feilke" userId="6fc1e627-0794-429e-98e5-018027d2c2ad" providerId="ADAL" clId="{912B9428-D161-4EC3-882A-B4EBA363E2C4}" dt="2022-02-14T22:06:13.034" v="6711" actId="27636"/>
        <pc:sldMkLst>
          <pc:docMk/>
          <pc:sldMk cId="3210285950" sldId="313"/>
        </pc:sldMkLst>
        <pc:spChg chg="mod">
          <ac:chgData name="Pedro Ribeiro Agustoni Feilke" userId="6fc1e627-0794-429e-98e5-018027d2c2ad" providerId="ADAL" clId="{912B9428-D161-4EC3-882A-B4EBA363E2C4}" dt="2022-02-14T22:06:13.034" v="6711" actId="27636"/>
          <ac:spMkLst>
            <pc:docMk/>
            <pc:sldMk cId="3210285950" sldId="313"/>
            <ac:spMk id="3" creationId="{76AE9830-A1B2-4FFF-AE52-FF760DFF2E08}"/>
          </ac:spMkLst>
        </pc:spChg>
      </pc:sldChg>
      <pc:sldChg chg="new del">
        <pc:chgData name="Pedro Ribeiro Agustoni Feilke" userId="6fc1e627-0794-429e-98e5-018027d2c2ad" providerId="ADAL" clId="{912B9428-D161-4EC3-882A-B4EBA363E2C4}" dt="2022-02-14T22:04:33.750" v="6684" actId="680"/>
        <pc:sldMkLst>
          <pc:docMk/>
          <pc:sldMk cId="3231818210" sldId="313"/>
        </pc:sldMkLst>
      </pc:sldChg>
      <pc:sldChg chg="modSp add mod ord">
        <pc:chgData name="Pedro Ribeiro Agustoni Feilke" userId="6fc1e627-0794-429e-98e5-018027d2c2ad" providerId="ADAL" clId="{912B9428-D161-4EC3-882A-B4EBA363E2C4}" dt="2022-02-15T11:32:24.542" v="8706" actId="313"/>
        <pc:sldMkLst>
          <pc:docMk/>
          <pc:sldMk cId="791153397" sldId="314"/>
        </pc:sldMkLst>
        <pc:spChg chg="mod">
          <ac:chgData name="Pedro Ribeiro Agustoni Feilke" userId="6fc1e627-0794-429e-98e5-018027d2c2ad" providerId="ADAL" clId="{912B9428-D161-4EC3-882A-B4EBA363E2C4}" dt="2022-02-15T11:31:36.117" v="8516" actId="20577"/>
          <ac:spMkLst>
            <pc:docMk/>
            <pc:sldMk cId="791153397" sldId="314"/>
            <ac:spMk id="2" creationId="{CE6DA0DB-16F4-4EB4-8123-0D436AD4DAAD}"/>
          </ac:spMkLst>
        </pc:spChg>
        <pc:spChg chg="mod">
          <ac:chgData name="Pedro Ribeiro Agustoni Feilke" userId="6fc1e627-0794-429e-98e5-018027d2c2ad" providerId="ADAL" clId="{912B9428-D161-4EC3-882A-B4EBA363E2C4}" dt="2022-02-15T11:32:24.542" v="8706" actId="313"/>
          <ac:spMkLst>
            <pc:docMk/>
            <pc:sldMk cId="791153397" sldId="314"/>
            <ac:spMk id="3" creationId="{76AE9830-A1B2-4FFF-AE52-FF760DFF2E08}"/>
          </ac:spMkLst>
        </pc:spChg>
      </pc:sldChg>
      <pc:sldChg chg="modSp add mod">
        <pc:chgData name="Pedro Ribeiro Agustoni Feilke" userId="6fc1e627-0794-429e-98e5-018027d2c2ad" providerId="ADAL" clId="{912B9428-D161-4EC3-882A-B4EBA363E2C4}" dt="2022-02-14T22:07:00.894" v="6733" actId="27636"/>
        <pc:sldMkLst>
          <pc:docMk/>
          <pc:sldMk cId="3620689618" sldId="315"/>
        </pc:sldMkLst>
        <pc:spChg chg="mod">
          <ac:chgData name="Pedro Ribeiro Agustoni Feilke" userId="6fc1e627-0794-429e-98e5-018027d2c2ad" providerId="ADAL" clId="{912B9428-D161-4EC3-882A-B4EBA363E2C4}" dt="2022-02-14T22:07:00.894" v="6733" actId="27636"/>
          <ac:spMkLst>
            <pc:docMk/>
            <pc:sldMk cId="3620689618" sldId="315"/>
            <ac:spMk id="3" creationId="{76AE9830-A1B2-4FFF-AE52-FF760DFF2E08}"/>
          </ac:spMkLst>
        </pc:spChg>
      </pc:sldChg>
      <pc:sldChg chg="modSp add mod">
        <pc:chgData name="Pedro Ribeiro Agustoni Feilke" userId="6fc1e627-0794-429e-98e5-018027d2c2ad" providerId="ADAL" clId="{912B9428-D161-4EC3-882A-B4EBA363E2C4}" dt="2022-02-15T11:30:16.185" v="8482" actId="255"/>
        <pc:sldMkLst>
          <pc:docMk/>
          <pc:sldMk cId="481071107" sldId="316"/>
        </pc:sldMkLst>
        <pc:spChg chg="mod">
          <ac:chgData name="Pedro Ribeiro Agustoni Feilke" userId="6fc1e627-0794-429e-98e5-018027d2c2ad" providerId="ADAL" clId="{912B9428-D161-4EC3-882A-B4EBA363E2C4}" dt="2022-02-15T11:30:16.185" v="8482" actId="255"/>
          <ac:spMkLst>
            <pc:docMk/>
            <pc:sldMk cId="481071107" sldId="316"/>
            <ac:spMk id="3" creationId="{76AE9830-A1B2-4FFF-AE52-FF760DFF2E08}"/>
          </ac:spMkLst>
        </pc:spChg>
      </pc:sldChg>
      <pc:sldChg chg="modSp add mod">
        <pc:chgData name="Pedro Ribeiro Agustoni Feilke" userId="6fc1e627-0794-429e-98e5-018027d2c2ad" providerId="ADAL" clId="{912B9428-D161-4EC3-882A-B4EBA363E2C4}" dt="2022-02-14T22:10:43.046" v="6799" actId="27636"/>
        <pc:sldMkLst>
          <pc:docMk/>
          <pc:sldMk cId="2137137516" sldId="317"/>
        </pc:sldMkLst>
        <pc:spChg chg="mod">
          <ac:chgData name="Pedro Ribeiro Agustoni Feilke" userId="6fc1e627-0794-429e-98e5-018027d2c2ad" providerId="ADAL" clId="{912B9428-D161-4EC3-882A-B4EBA363E2C4}" dt="2022-02-14T22:10:02.321" v="6767" actId="20577"/>
          <ac:spMkLst>
            <pc:docMk/>
            <pc:sldMk cId="2137137516" sldId="317"/>
            <ac:spMk id="2" creationId="{CE6DA0DB-16F4-4EB4-8123-0D436AD4DAAD}"/>
          </ac:spMkLst>
        </pc:spChg>
        <pc:spChg chg="mod">
          <ac:chgData name="Pedro Ribeiro Agustoni Feilke" userId="6fc1e627-0794-429e-98e5-018027d2c2ad" providerId="ADAL" clId="{912B9428-D161-4EC3-882A-B4EBA363E2C4}" dt="2022-02-14T22:10:43.046" v="6799" actId="27636"/>
          <ac:spMkLst>
            <pc:docMk/>
            <pc:sldMk cId="2137137516" sldId="317"/>
            <ac:spMk id="3" creationId="{76AE9830-A1B2-4FFF-AE52-FF760DFF2E08}"/>
          </ac:spMkLst>
        </pc:spChg>
      </pc:sldChg>
      <pc:sldChg chg="modSp add mod">
        <pc:chgData name="Pedro Ribeiro Agustoni Feilke" userId="6fc1e627-0794-429e-98e5-018027d2c2ad" providerId="ADAL" clId="{912B9428-D161-4EC3-882A-B4EBA363E2C4}" dt="2022-02-14T22:11:30.367" v="6829" actId="27636"/>
        <pc:sldMkLst>
          <pc:docMk/>
          <pc:sldMk cId="3466220835" sldId="318"/>
        </pc:sldMkLst>
        <pc:spChg chg="mod">
          <ac:chgData name="Pedro Ribeiro Agustoni Feilke" userId="6fc1e627-0794-429e-98e5-018027d2c2ad" providerId="ADAL" clId="{912B9428-D161-4EC3-882A-B4EBA363E2C4}" dt="2022-02-14T22:11:30.367" v="6829" actId="27636"/>
          <ac:spMkLst>
            <pc:docMk/>
            <pc:sldMk cId="3466220835" sldId="318"/>
            <ac:spMk id="3" creationId="{76AE9830-A1B2-4FFF-AE52-FF760DFF2E08}"/>
          </ac:spMkLst>
        </pc:spChg>
      </pc:sldChg>
      <pc:sldChg chg="modSp add mod">
        <pc:chgData name="Pedro Ribeiro Agustoni Feilke" userId="6fc1e627-0794-429e-98e5-018027d2c2ad" providerId="ADAL" clId="{912B9428-D161-4EC3-882A-B4EBA363E2C4}" dt="2022-02-14T22:12:39.549" v="6863" actId="27636"/>
        <pc:sldMkLst>
          <pc:docMk/>
          <pc:sldMk cId="150240381" sldId="319"/>
        </pc:sldMkLst>
        <pc:spChg chg="mod">
          <ac:chgData name="Pedro Ribeiro Agustoni Feilke" userId="6fc1e627-0794-429e-98e5-018027d2c2ad" providerId="ADAL" clId="{912B9428-D161-4EC3-882A-B4EBA363E2C4}" dt="2022-02-14T22:12:39.549" v="6863" actId="27636"/>
          <ac:spMkLst>
            <pc:docMk/>
            <pc:sldMk cId="150240381" sldId="319"/>
            <ac:spMk id="3" creationId="{76AE9830-A1B2-4FFF-AE52-FF760DFF2E08}"/>
          </ac:spMkLst>
        </pc:spChg>
      </pc:sldChg>
      <pc:sldChg chg="modSp add mod">
        <pc:chgData name="Pedro Ribeiro Agustoni Feilke" userId="6fc1e627-0794-429e-98e5-018027d2c2ad" providerId="ADAL" clId="{912B9428-D161-4EC3-882A-B4EBA363E2C4}" dt="2022-02-14T22:13:45.745" v="6903" actId="27636"/>
        <pc:sldMkLst>
          <pc:docMk/>
          <pc:sldMk cId="988270394" sldId="320"/>
        </pc:sldMkLst>
        <pc:spChg chg="mod">
          <ac:chgData name="Pedro Ribeiro Agustoni Feilke" userId="6fc1e627-0794-429e-98e5-018027d2c2ad" providerId="ADAL" clId="{912B9428-D161-4EC3-882A-B4EBA363E2C4}" dt="2022-02-14T22:13:45.745" v="6903" actId="27636"/>
          <ac:spMkLst>
            <pc:docMk/>
            <pc:sldMk cId="988270394" sldId="320"/>
            <ac:spMk id="3" creationId="{76AE9830-A1B2-4FFF-AE52-FF760DFF2E08}"/>
          </ac:spMkLst>
        </pc:spChg>
      </pc:sldChg>
      <pc:sldChg chg="modSp add mod">
        <pc:chgData name="Pedro Ribeiro Agustoni Feilke" userId="6fc1e627-0794-429e-98e5-018027d2c2ad" providerId="ADAL" clId="{912B9428-D161-4EC3-882A-B4EBA363E2C4}" dt="2022-02-15T10:58:24.160" v="6908" actId="27636"/>
        <pc:sldMkLst>
          <pc:docMk/>
          <pc:sldMk cId="2338987754" sldId="321"/>
        </pc:sldMkLst>
        <pc:spChg chg="mod">
          <ac:chgData name="Pedro Ribeiro Agustoni Feilke" userId="6fc1e627-0794-429e-98e5-018027d2c2ad" providerId="ADAL" clId="{912B9428-D161-4EC3-882A-B4EBA363E2C4}" dt="2022-02-15T10:58:24.160" v="6908" actId="27636"/>
          <ac:spMkLst>
            <pc:docMk/>
            <pc:sldMk cId="2338987754" sldId="321"/>
            <ac:spMk id="3" creationId="{9A4C3BD9-A594-4B3B-BD25-DBA11186C28D}"/>
          </ac:spMkLst>
        </pc:spChg>
      </pc:sldChg>
      <pc:sldChg chg="modSp add mod">
        <pc:chgData name="Pedro Ribeiro Agustoni Feilke" userId="6fc1e627-0794-429e-98e5-018027d2c2ad" providerId="ADAL" clId="{912B9428-D161-4EC3-882A-B4EBA363E2C4}" dt="2022-02-15T11:00:51.193" v="7244" actId="20577"/>
        <pc:sldMkLst>
          <pc:docMk/>
          <pc:sldMk cId="1414477664" sldId="322"/>
        </pc:sldMkLst>
        <pc:spChg chg="mod">
          <ac:chgData name="Pedro Ribeiro Agustoni Feilke" userId="6fc1e627-0794-429e-98e5-018027d2c2ad" providerId="ADAL" clId="{912B9428-D161-4EC3-882A-B4EBA363E2C4}" dt="2022-02-15T11:00:51.193" v="7244" actId="20577"/>
          <ac:spMkLst>
            <pc:docMk/>
            <pc:sldMk cId="1414477664" sldId="322"/>
            <ac:spMk id="3" creationId="{9A4C3BD9-A594-4B3B-BD25-DBA11186C28D}"/>
          </ac:spMkLst>
        </pc:spChg>
      </pc:sldChg>
      <pc:sldChg chg="modSp add mod ord">
        <pc:chgData name="Pedro Ribeiro Agustoni Feilke" userId="6fc1e627-0794-429e-98e5-018027d2c2ad" providerId="ADAL" clId="{912B9428-D161-4EC3-882A-B4EBA363E2C4}" dt="2022-02-15T11:21:16.895" v="7958" actId="20577"/>
        <pc:sldMkLst>
          <pc:docMk/>
          <pc:sldMk cId="3008258845" sldId="323"/>
        </pc:sldMkLst>
        <pc:spChg chg="mod">
          <ac:chgData name="Pedro Ribeiro Agustoni Feilke" userId="6fc1e627-0794-429e-98e5-018027d2c2ad" providerId="ADAL" clId="{912B9428-D161-4EC3-882A-B4EBA363E2C4}" dt="2022-02-15T11:20:01.759" v="7925" actId="20577"/>
          <ac:spMkLst>
            <pc:docMk/>
            <pc:sldMk cId="3008258845" sldId="323"/>
            <ac:spMk id="2" creationId="{CE6DA0DB-16F4-4EB4-8123-0D436AD4DAAD}"/>
          </ac:spMkLst>
        </pc:spChg>
        <pc:spChg chg="mod">
          <ac:chgData name="Pedro Ribeiro Agustoni Feilke" userId="6fc1e627-0794-429e-98e5-018027d2c2ad" providerId="ADAL" clId="{912B9428-D161-4EC3-882A-B4EBA363E2C4}" dt="2022-02-15T11:21:16.895" v="7958" actId="20577"/>
          <ac:spMkLst>
            <pc:docMk/>
            <pc:sldMk cId="3008258845" sldId="323"/>
            <ac:spMk id="3" creationId="{76AE9830-A1B2-4FFF-AE52-FF760DFF2E08}"/>
          </ac:spMkLst>
        </pc:spChg>
      </pc:sldChg>
      <pc:sldChg chg="modSp add mod">
        <pc:chgData name="Pedro Ribeiro Agustoni Feilke" userId="6fc1e627-0794-429e-98e5-018027d2c2ad" providerId="ADAL" clId="{912B9428-D161-4EC3-882A-B4EBA363E2C4}" dt="2022-02-15T11:09:51.344" v="7603" actId="113"/>
        <pc:sldMkLst>
          <pc:docMk/>
          <pc:sldMk cId="2022899637" sldId="324"/>
        </pc:sldMkLst>
        <pc:spChg chg="mod">
          <ac:chgData name="Pedro Ribeiro Agustoni Feilke" userId="6fc1e627-0794-429e-98e5-018027d2c2ad" providerId="ADAL" clId="{912B9428-D161-4EC3-882A-B4EBA363E2C4}" dt="2022-02-15T11:09:35.328" v="7595" actId="20577"/>
          <ac:spMkLst>
            <pc:docMk/>
            <pc:sldMk cId="2022899637" sldId="324"/>
            <ac:spMk id="2" creationId="{CE6DA0DB-16F4-4EB4-8123-0D436AD4DAAD}"/>
          </ac:spMkLst>
        </pc:spChg>
        <pc:spChg chg="mod">
          <ac:chgData name="Pedro Ribeiro Agustoni Feilke" userId="6fc1e627-0794-429e-98e5-018027d2c2ad" providerId="ADAL" clId="{912B9428-D161-4EC3-882A-B4EBA363E2C4}" dt="2022-02-15T11:09:51.344" v="7603" actId="113"/>
          <ac:spMkLst>
            <pc:docMk/>
            <pc:sldMk cId="2022899637" sldId="324"/>
            <ac:spMk id="3" creationId="{76AE9830-A1B2-4FFF-AE52-FF760DFF2E08}"/>
          </ac:spMkLst>
        </pc:spChg>
      </pc:sldChg>
      <pc:sldChg chg="modSp add mod">
        <pc:chgData name="Pedro Ribeiro Agustoni Feilke" userId="6fc1e627-0794-429e-98e5-018027d2c2ad" providerId="ADAL" clId="{912B9428-D161-4EC3-882A-B4EBA363E2C4}" dt="2022-02-15T11:12:24.199" v="7654" actId="27636"/>
        <pc:sldMkLst>
          <pc:docMk/>
          <pc:sldMk cId="1934538681" sldId="325"/>
        </pc:sldMkLst>
        <pc:spChg chg="mod">
          <ac:chgData name="Pedro Ribeiro Agustoni Feilke" userId="6fc1e627-0794-429e-98e5-018027d2c2ad" providerId="ADAL" clId="{912B9428-D161-4EC3-882A-B4EBA363E2C4}" dt="2022-02-15T11:12:05.184" v="7648" actId="20577"/>
          <ac:spMkLst>
            <pc:docMk/>
            <pc:sldMk cId="1934538681" sldId="325"/>
            <ac:spMk id="2" creationId="{CE6DA0DB-16F4-4EB4-8123-0D436AD4DAAD}"/>
          </ac:spMkLst>
        </pc:spChg>
        <pc:spChg chg="mod">
          <ac:chgData name="Pedro Ribeiro Agustoni Feilke" userId="6fc1e627-0794-429e-98e5-018027d2c2ad" providerId="ADAL" clId="{912B9428-D161-4EC3-882A-B4EBA363E2C4}" dt="2022-02-15T11:12:24.199" v="7654" actId="27636"/>
          <ac:spMkLst>
            <pc:docMk/>
            <pc:sldMk cId="1934538681" sldId="325"/>
            <ac:spMk id="3" creationId="{76AE9830-A1B2-4FFF-AE52-FF760DFF2E08}"/>
          </ac:spMkLst>
        </pc:spChg>
      </pc:sldChg>
      <pc:sldChg chg="modSp add mod">
        <pc:chgData name="Pedro Ribeiro Agustoni Feilke" userId="6fc1e627-0794-429e-98e5-018027d2c2ad" providerId="ADAL" clId="{912B9428-D161-4EC3-882A-B4EBA363E2C4}" dt="2022-02-15T11:13:03.918" v="7673" actId="27636"/>
        <pc:sldMkLst>
          <pc:docMk/>
          <pc:sldMk cId="2484868552" sldId="326"/>
        </pc:sldMkLst>
        <pc:spChg chg="mod">
          <ac:chgData name="Pedro Ribeiro Agustoni Feilke" userId="6fc1e627-0794-429e-98e5-018027d2c2ad" providerId="ADAL" clId="{912B9428-D161-4EC3-882A-B4EBA363E2C4}" dt="2022-02-15T11:13:03.918" v="7673" actId="27636"/>
          <ac:spMkLst>
            <pc:docMk/>
            <pc:sldMk cId="2484868552" sldId="326"/>
            <ac:spMk id="3" creationId="{76AE9830-A1B2-4FFF-AE52-FF760DFF2E08}"/>
          </ac:spMkLst>
        </pc:spChg>
      </pc:sldChg>
      <pc:sldChg chg="modSp add mod">
        <pc:chgData name="Pedro Ribeiro Agustoni Feilke" userId="6fc1e627-0794-429e-98e5-018027d2c2ad" providerId="ADAL" clId="{912B9428-D161-4EC3-882A-B4EBA363E2C4}" dt="2022-02-15T11:19:14.234" v="7916" actId="27636"/>
        <pc:sldMkLst>
          <pc:docMk/>
          <pc:sldMk cId="1853027113" sldId="327"/>
        </pc:sldMkLst>
        <pc:spChg chg="mod">
          <ac:chgData name="Pedro Ribeiro Agustoni Feilke" userId="6fc1e627-0794-429e-98e5-018027d2c2ad" providerId="ADAL" clId="{912B9428-D161-4EC3-882A-B4EBA363E2C4}" dt="2022-02-15T11:19:14.234" v="7916" actId="27636"/>
          <ac:spMkLst>
            <pc:docMk/>
            <pc:sldMk cId="1853027113" sldId="327"/>
            <ac:spMk id="3" creationId="{76AE9830-A1B2-4FFF-AE52-FF760DFF2E08}"/>
          </ac:spMkLst>
        </pc:spChg>
      </pc:sldChg>
      <pc:sldChg chg="modSp add mod">
        <pc:chgData name="Pedro Ribeiro Agustoni Feilke" userId="6fc1e627-0794-429e-98e5-018027d2c2ad" providerId="ADAL" clId="{912B9428-D161-4EC3-882A-B4EBA363E2C4}" dt="2022-02-15T11:31:11.271" v="8490" actId="20577"/>
        <pc:sldMkLst>
          <pc:docMk/>
          <pc:sldMk cId="198661350" sldId="328"/>
        </pc:sldMkLst>
        <pc:spChg chg="mod">
          <ac:chgData name="Pedro Ribeiro Agustoni Feilke" userId="6fc1e627-0794-429e-98e5-018027d2c2ad" providerId="ADAL" clId="{912B9428-D161-4EC3-882A-B4EBA363E2C4}" dt="2022-02-15T11:31:11.271" v="8490" actId="20577"/>
          <ac:spMkLst>
            <pc:docMk/>
            <pc:sldMk cId="198661350" sldId="328"/>
            <ac:spMk id="2" creationId="{CE6DA0DB-16F4-4EB4-8123-0D436AD4DAAD}"/>
          </ac:spMkLst>
        </pc:spChg>
      </pc:sldChg>
      <pc:sldChg chg="modSp add mod">
        <pc:chgData name="Pedro Ribeiro Agustoni Feilke" userId="6fc1e627-0794-429e-98e5-018027d2c2ad" providerId="ADAL" clId="{912B9428-D161-4EC3-882A-B4EBA363E2C4}" dt="2022-02-15T15:08:07.702" v="9865" actId="20577"/>
        <pc:sldMkLst>
          <pc:docMk/>
          <pc:sldMk cId="1543852156" sldId="329"/>
        </pc:sldMkLst>
        <pc:spChg chg="mod">
          <ac:chgData name="Pedro Ribeiro Agustoni Feilke" userId="6fc1e627-0794-429e-98e5-018027d2c2ad" providerId="ADAL" clId="{912B9428-D161-4EC3-882A-B4EBA363E2C4}" dt="2022-02-15T11:22:00.279" v="7967" actId="20577"/>
          <ac:spMkLst>
            <pc:docMk/>
            <pc:sldMk cId="1543852156" sldId="329"/>
            <ac:spMk id="2" creationId="{CE6DA0DB-16F4-4EB4-8123-0D436AD4DAAD}"/>
          </ac:spMkLst>
        </pc:spChg>
        <pc:spChg chg="mod">
          <ac:chgData name="Pedro Ribeiro Agustoni Feilke" userId="6fc1e627-0794-429e-98e5-018027d2c2ad" providerId="ADAL" clId="{912B9428-D161-4EC3-882A-B4EBA363E2C4}" dt="2022-02-15T15:08:07.702" v="9865" actId="20577"/>
          <ac:spMkLst>
            <pc:docMk/>
            <pc:sldMk cId="1543852156" sldId="329"/>
            <ac:spMk id="3" creationId="{76AE9830-A1B2-4FFF-AE52-FF760DFF2E08}"/>
          </ac:spMkLst>
        </pc:spChg>
      </pc:sldChg>
      <pc:sldChg chg="modSp add mod">
        <pc:chgData name="Pedro Ribeiro Agustoni Feilke" userId="6fc1e627-0794-429e-98e5-018027d2c2ad" providerId="ADAL" clId="{912B9428-D161-4EC3-882A-B4EBA363E2C4}" dt="2022-02-15T11:25:11.529" v="8430" actId="20577"/>
        <pc:sldMkLst>
          <pc:docMk/>
          <pc:sldMk cId="3959127054" sldId="330"/>
        </pc:sldMkLst>
        <pc:spChg chg="mod">
          <ac:chgData name="Pedro Ribeiro Agustoni Feilke" userId="6fc1e627-0794-429e-98e5-018027d2c2ad" providerId="ADAL" clId="{912B9428-D161-4EC3-882A-B4EBA363E2C4}" dt="2022-02-15T11:25:11.529" v="8430" actId="20577"/>
          <ac:spMkLst>
            <pc:docMk/>
            <pc:sldMk cId="3959127054" sldId="330"/>
            <ac:spMk id="3" creationId="{76AE9830-A1B2-4FFF-AE52-FF760DFF2E08}"/>
          </ac:spMkLst>
        </pc:spChg>
      </pc:sldChg>
      <pc:sldChg chg="modSp add mod">
        <pc:chgData name="Pedro Ribeiro Agustoni Feilke" userId="6fc1e627-0794-429e-98e5-018027d2c2ad" providerId="ADAL" clId="{912B9428-D161-4EC3-882A-B4EBA363E2C4}" dt="2022-02-15T11:29:05.874" v="8449" actId="6549"/>
        <pc:sldMkLst>
          <pc:docMk/>
          <pc:sldMk cId="1312689722" sldId="331"/>
        </pc:sldMkLst>
        <pc:spChg chg="mod">
          <ac:chgData name="Pedro Ribeiro Agustoni Feilke" userId="6fc1e627-0794-429e-98e5-018027d2c2ad" providerId="ADAL" clId="{912B9428-D161-4EC3-882A-B4EBA363E2C4}" dt="2022-02-15T11:29:05.874" v="8449" actId="6549"/>
          <ac:spMkLst>
            <pc:docMk/>
            <pc:sldMk cId="1312689722" sldId="331"/>
            <ac:spMk id="3" creationId="{76AE9830-A1B2-4FFF-AE52-FF760DFF2E08}"/>
          </ac:spMkLst>
        </pc:spChg>
      </pc:sldChg>
      <pc:sldChg chg="add">
        <pc:chgData name="Pedro Ribeiro Agustoni Feilke" userId="6fc1e627-0794-429e-98e5-018027d2c2ad" providerId="ADAL" clId="{912B9428-D161-4EC3-882A-B4EBA363E2C4}" dt="2022-02-15T11:31:28.503" v="8491" actId="2890"/>
        <pc:sldMkLst>
          <pc:docMk/>
          <pc:sldMk cId="2522710172" sldId="332"/>
        </pc:sldMkLst>
      </pc:sldChg>
      <pc:sldChg chg="modSp add mod">
        <pc:chgData name="Pedro Ribeiro Agustoni Feilke" userId="6fc1e627-0794-429e-98e5-018027d2c2ad" providerId="ADAL" clId="{912B9428-D161-4EC3-882A-B4EBA363E2C4}" dt="2022-02-15T11:33:45.200" v="8806" actId="5793"/>
        <pc:sldMkLst>
          <pc:docMk/>
          <pc:sldMk cId="1560922223" sldId="333"/>
        </pc:sldMkLst>
        <pc:spChg chg="mod">
          <ac:chgData name="Pedro Ribeiro Agustoni Feilke" userId="6fc1e627-0794-429e-98e5-018027d2c2ad" providerId="ADAL" clId="{912B9428-D161-4EC3-882A-B4EBA363E2C4}" dt="2022-02-15T11:33:45.200" v="8806" actId="5793"/>
          <ac:spMkLst>
            <pc:docMk/>
            <pc:sldMk cId="1560922223" sldId="333"/>
            <ac:spMk id="3" creationId="{76AE9830-A1B2-4FFF-AE52-FF760DFF2E08}"/>
          </ac:spMkLst>
        </pc:spChg>
      </pc:sldChg>
      <pc:sldChg chg="modSp add mod">
        <pc:chgData name="Pedro Ribeiro Agustoni Feilke" userId="6fc1e627-0794-429e-98e5-018027d2c2ad" providerId="ADAL" clId="{912B9428-D161-4EC3-882A-B4EBA363E2C4}" dt="2022-02-15T11:35:09.958" v="9121" actId="20577"/>
        <pc:sldMkLst>
          <pc:docMk/>
          <pc:sldMk cId="1447954916" sldId="334"/>
        </pc:sldMkLst>
        <pc:spChg chg="mod">
          <ac:chgData name="Pedro Ribeiro Agustoni Feilke" userId="6fc1e627-0794-429e-98e5-018027d2c2ad" providerId="ADAL" clId="{912B9428-D161-4EC3-882A-B4EBA363E2C4}" dt="2022-02-15T11:35:09.958" v="9121" actId="20577"/>
          <ac:spMkLst>
            <pc:docMk/>
            <pc:sldMk cId="1447954916" sldId="334"/>
            <ac:spMk id="3" creationId="{76AE9830-A1B2-4FFF-AE52-FF760DFF2E08}"/>
          </ac:spMkLst>
        </pc:spChg>
      </pc:sldChg>
      <pc:sldChg chg="addSp delSp modSp add mod">
        <pc:chgData name="Pedro Ribeiro Agustoni Feilke" userId="6fc1e627-0794-429e-98e5-018027d2c2ad" providerId="ADAL" clId="{912B9428-D161-4EC3-882A-B4EBA363E2C4}" dt="2022-02-15T12:12:13.064" v="9153" actId="27636"/>
        <pc:sldMkLst>
          <pc:docMk/>
          <pc:sldMk cId="4048320463" sldId="335"/>
        </pc:sldMkLst>
        <pc:spChg chg="mod">
          <ac:chgData name="Pedro Ribeiro Agustoni Feilke" userId="6fc1e627-0794-429e-98e5-018027d2c2ad" providerId="ADAL" clId="{912B9428-D161-4EC3-882A-B4EBA363E2C4}" dt="2022-02-15T12:12:13.064" v="9153" actId="27636"/>
          <ac:spMkLst>
            <pc:docMk/>
            <pc:sldMk cId="4048320463" sldId="335"/>
            <ac:spMk id="3" creationId="{76AE9830-A1B2-4FFF-AE52-FF760DFF2E08}"/>
          </ac:spMkLst>
        </pc:spChg>
        <pc:spChg chg="add del">
          <ac:chgData name="Pedro Ribeiro Agustoni Feilke" userId="6fc1e627-0794-429e-98e5-018027d2c2ad" providerId="ADAL" clId="{912B9428-D161-4EC3-882A-B4EBA363E2C4}" dt="2022-02-15T12:11:54.140" v="9124"/>
          <ac:spMkLst>
            <pc:docMk/>
            <pc:sldMk cId="4048320463" sldId="335"/>
            <ac:spMk id="4" creationId="{CCACAD05-1F6F-4E5F-9066-330C91A4EEA3}"/>
          </ac:spMkLst>
        </pc:spChg>
      </pc:sldChg>
      <pc:sldChg chg="modSp add mod">
        <pc:chgData name="Pedro Ribeiro Agustoni Feilke" userId="6fc1e627-0794-429e-98e5-018027d2c2ad" providerId="ADAL" clId="{912B9428-D161-4EC3-882A-B4EBA363E2C4}" dt="2022-02-15T12:22:23.427" v="9213" actId="27636"/>
        <pc:sldMkLst>
          <pc:docMk/>
          <pc:sldMk cId="197042557" sldId="336"/>
        </pc:sldMkLst>
        <pc:spChg chg="mod">
          <ac:chgData name="Pedro Ribeiro Agustoni Feilke" userId="6fc1e627-0794-429e-98e5-018027d2c2ad" providerId="ADAL" clId="{912B9428-D161-4EC3-882A-B4EBA363E2C4}" dt="2022-02-15T12:22:23.427" v="9213" actId="27636"/>
          <ac:spMkLst>
            <pc:docMk/>
            <pc:sldMk cId="197042557" sldId="336"/>
            <ac:spMk id="3" creationId="{9A4C3BD9-A594-4B3B-BD25-DBA11186C28D}"/>
          </ac:spMkLst>
        </pc:spChg>
      </pc:sldChg>
      <pc:sldChg chg="addSp delSp modSp add mod">
        <pc:chgData name="Pedro Ribeiro Agustoni Feilke" userId="6fc1e627-0794-429e-98e5-018027d2c2ad" providerId="ADAL" clId="{912B9428-D161-4EC3-882A-B4EBA363E2C4}" dt="2022-02-15T12:26:47.745" v="9280" actId="20577"/>
        <pc:sldMkLst>
          <pc:docMk/>
          <pc:sldMk cId="3139966747" sldId="337"/>
        </pc:sldMkLst>
        <pc:spChg chg="add del mod">
          <ac:chgData name="Pedro Ribeiro Agustoni Feilke" userId="6fc1e627-0794-429e-98e5-018027d2c2ad" providerId="ADAL" clId="{912B9428-D161-4EC3-882A-B4EBA363E2C4}" dt="2022-02-15T12:26:47.745" v="9280" actId="20577"/>
          <ac:spMkLst>
            <pc:docMk/>
            <pc:sldMk cId="3139966747" sldId="337"/>
            <ac:spMk id="3" creationId="{9A4C3BD9-A594-4B3B-BD25-DBA11186C28D}"/>
          </ac:spMkLst>
        </pc:spChg>
        <pc:spChg chg="add del">
          <ac:chgData name="Pedro Ribeiro Agustoni Feilke" userId="6fc1e627-0794-429e-98e5-018027d2c2ad" providerId="ADAL" clId="{912B9428-D161-4EC3-882A-B4EBA363E2C4}" dt="2022-02-15T12:25:10.287" v="9216"/>
          <ac:spMkLst>
            <pc:docMk/>
            <pc:sldMk cId="3139966747" sldId="337"/>
            <ac:spMk id="4" creationId="{97371566-0421-4B4A-A019-9A04CA199F2F}"/>
          </ac:spMkLst>
        </pc:spChg>
        <pc:spChg chg="add del mod">
          <ac:chgData name="Pedro Ribeiro Agustoni Feilke" userId="6fc1e627-0794-429e-98e5-018027d2c2ad" providerId="ADAL" clId="{912B9428-D161-4EC3-882A-B4EBA363E2C4}" dt="2022-02-15T12:25:14.653" v="9219"/>
          <ac:spMkLst>
            <pc:docMk/>
            <pc:sldMk cId="3139966747" sldId="337"/>
            <ac:spMk id="5" creationId="{5FECC14A-1588-43E9-9A02-406697170C41}"/>
          </ac:spMkLst>
        </pc:spChg>
      </pc:sldChg>
      <pc:sldChg chg="addSp delSp modSp add mod">
        <pc:chgData name="Pedro Ribeiro Agustoni Feilke" userId="6fc1e627-0794-429e-98e5-018027d2c2ad" providerId="ADAL" clId="{912B9428-D161-4EC3-882A-B4EBA363E2C4}" dt="2022-02-15T12:58:33.958" v="9315" actId="113"/>
        <pc:sldMkLst>
          <pc:docMk/>
          <pc:sldMk cId="926817399" sldId="338"/>
        </pc:sldMkLst>
        <pc:spChg chg="mod">
          <ac:chgData name="Pedro Ribeiro Agustoni Feilke" userId="6fc1e627-0794-429e-98e5-018027d2c2ad" providerId="ADAL" clId="{912B9428-D161-4EC3-882A-B4EBA363E2C4}" dt="2022-02-15T12:58:33.958" v="9315" actId="113"/>
          <ac:spMkLst>
            <pc:docMk/>
            <pc:sldMk cId="926817399" sldId="338"/>
            <ac:spMk id="3" creationId="{72A54685-574B-47C6-AAC1-AB6E323ADAC7}"/>
          </ac:spMkLst>
        </pc:spChg>
        <pc:spChg chg="add del">
          <ac:chgData name="Pedro Ribeiro Agustoni Feilke" userId="6fc1e627-0794-429e-98e5-018027d2c2ad" providerId="ADAL" clId="{912B9428-D161-4EC3-882A-B4EBA363E2C4}" dt="2022-02-15T12:58:04.695" v="9283"/>
          <ac:spMkLst>
            <pc:docMk/>
            <pc:sldMk cId="926817399" sldId="338"/>
            <ac:spMk id="4" creationId="{496E9E0C-8A32-4D8E-BC09-6DD528FD2C18}"/>
          </ac:spMkLst>
        </pc:spChg>
      </pc:sldChg>
      <pc:sldChg chg="addSp delSp modSp add mod ord">
        <pc:chgData name="Pedro Ribeiro Agustoni Feilke" userId="6fc1e627-0794-429e-98e5-018027d2c2ad" providerId="ADAL" clId="{912B9428-D161-4EC3-882A-B4EBA363E2C4}" dt="2022-02-15T13:15:23.857" v="9507"/>
        <pc:sldMkLst>
          <pc:docMk/>
          <pc:sldMk cId="1610109754" sldId="339"/>
        </pc:sldMkLst>
        <pc:spChg chg="mod">
          <ac:chgData name="Pedro Ribeiro Agustoni Feilke" userId="6fc1e627-0794-429e-98e5-018027d2c2ad" providerId="ADAL" clId="{912B9428-D161-4EC3-882A-B4EBA363E2C4}" dt="2022-02-15T13:05:49.059" v="9331" actId="20577"/>
          <ac:spMkLst>
            <pc:docMk/>
            <pc:sldMk cId="1610109754" sldId="339"/>
            <ac:spMk id="2" creationId="{3A58DE57-9A23-4AB5-84CC-51994772F086}"/>
          </ac:spMkLst>
        </pc:spChg>
        <pc:spChg chg="mod">
          <ac:chgData name="Pedro Ribeiro Agustoni Feilke" userId="6fc1e627-0794-429e-98e5-018027d2c2ad" providerId="ADAL" clId="{912B9428-D161-4EC3-882A-B4EBA363E2C4}" dt="2022-02-15T13:10:43.737" v="9384" actId="20577"/>
          <ac:spMkLst>
            <pc:docMk/>
            <pc:sldMk cId="1610109754" sldId="339"/>
            <ac:spMk id="3" creationId="{F8AC3B5B-3EF0-42CE-BD22-B377A16D1C34}"/>
          </ac:spMkLst>
        </pc:spChg>
        <pc:spChg chg="add del">
          <ac:chgData name="Pedro Ribeiro Agustoni Feilke" userId="6fc1e627-0794-429e-98e5-018027d2c2ad" providerId="ADAL" clId="{912B9428-D161-4EC3-882A-B4EBA363E2C4}" dt="2022-02-15T13:05:52.848" v="9333"/>
          <ac:spMkLst>
            <pc:docMk/>
            <pc:sldMk cId="1610109754" sldId="339"/>
            <ac:spMk id="4" creationId="{B5692781-E49C-48C0-8034-72C2BA25EF4F}"/>
          </ac:spMkLst>
        </pc:spChg>
      </pc:sldChg>
      <pc:sldChg chg="addSp delSp modSp add mod ord">
        <pc:chgData name="Pedro Ribeiro Agustoni Feilke" userId="6fc1e627-0794-429e-98e5-018027d2c2ad" providerId="ADAL" clId="{912B9428-D161-4EC3-882A-B4EBA363E2C4}" dt="2022-02-15T13:15:23.857" v="9507"/>
        <pc:sldMkLst>
          <pc:docMk/>
          <pc:sldMk cId="617000779" sldId="340"/>
        </pc:sldMkLst>
        <pc:spChg chg="mod">
          <ac:chgData name="Pedro Ribeiro Agustoni Feilke" userId="6fc1e627-0794-429e-98e5-018027d2c2ad" providerId="ADAL" clId="{912B9428-D161-4EC3-882A-B4EBA363E2C4}" dt="2022-02-15T13:13:16.575" v="9505" actId="20577"/>
          <ac:spMkLst>
            <pc:docMk/>
            <pc:sldMk cId="617000779" sldId="340"/>
            <ac:spMk id="3" creationId="{F8AC3B5B-3EF0-42CE-BD22-B377A16D1C34}"/>
          </ac:spMkLst>
        </pc:spChg>
        <pc:spChg chg="add del">
          <ac:chgData name="Pedro Ribeiro Agustoni Feilke" userId="6fc1e627-0794-429e-98e5-018027d2c2ad" providerId="ADAL" clId="{912B9428-D161-4EC3-882A-B4EBA363E2C4}" dt="2022-02-15T13:10:49.682" v="9387"/>
          <ac:spMkLst>
            <pc:docMk/>
            <pc:sldMk cId="617000779" sldId="340"/>
            <ac:spMk id="4" creationId="{1635CAD6-E9F1-4973-A808-B098D9E57293}"/>
          </ac:spMkLst>
        </pc:spChg>
        <pc:spChg chg="add del">
          <ac:chgData name="Pedro Ribeiro Agustoni Feilke" userId="6fc1e627-0794-429e-98e5-018027d2c2ad" providerId="ADAL" clId="{912B9428-D161-4EC3-882A-B4EBA363E2C4}" dt="2022-02-15T13:13:03.662" v="9497"/>
          <ac:spMkLst>
            <pc:docMk/>
            <pc:sldMk cId="617000779" sldId="340"/>
            <ac:spMk id="5" creationId="{F8A5439B-621D-49CF-9A21-9A8A2B9E3598}"/>
          </ac:spMkLst>
        </pc:spChg>
      </pc:sldChg>
      <pc:sldChg chg="add ord">
        <pc:chgData name="Pedro Ribeiro Agustoni Feilke" userId="6fc1e627-0794-429e-98e5-018027d2c2ad" providerId="ADAL" clId="{912B9428-D161-4EC3-882A-B4EBA363E2C4}" dt="2022-02-15T13:15:23.857" v="9507"/>
        <pc:sldMkLst>
          <pc:docMk/>
          <pc:sldMk cId="1916607905" sldId="341"/>
        </pc:sldMkLst>
      </pc:sldChg>
      <pc:sldChg chg="addSp delSp modSp add mod">
        <pc:chgData name="Pedro Ribeiro Agustoni Feilke" userId="6fc1e627-0794-429e-98e5-018027d2c2ad" providerId="ADAL" clId="{912B9428-D161-4EC3-882A-B4EBA363E2C4}" dt="2022-02-15T14:48:17.807" v="9546" actId="404"/>
        <pc:sldMkLst>
          <pc:docMk/>
          <pc:sldMk cId="2755990292" sldId="342"/>
        </pc:sldMkLst>
        <pc:spChg chg="mod">
          <ac:chgData name="Pedro Ribeiro Agustoni Feilke" userId="6fc1e627-0794-429e-98e5-018027d2c2ad" providerId="ADAL" clId="{912B9428-D161-4EC3-882A-B4EBA363E2C4}" dt="2022-02-15T14:48:17.807" v="9546" actId="404"/>
          <ac:spMkLst>
            <pc:docMk/>
            <pc:sldMk cId="2755990292" sldId="342"/>
            <ac:spMk id="3" creationId="{9A4C3BD9-A594-4B3B-BD25-DBA11186C28D}"/>
          </ac:spMkLst>
        </pc:spChg>
        <pc:spChg chg="add del">
          <ac:chgData name="Pedro Ribeiro Agustoni Feilke" userId="6fc1e627-0794-429e-98e5-018027d2c2ad" providerId="ADAL" clId="{912B9428-D161-4EC3-882A-B4EBA363E2C4}" dt="2022-02-15T14:47:50.253" v="9511"/>
          <ac:spMkLst>
            <pc:docMk/>
            <pc:sldMk cId="2755990292" sldId="342"/>
            <ac:spMk id="4" creationId="{FA5A87DB-C78E-48DB-B0C3-35829C85A72C}"/>
          </ac:spMkLst>
        </pc:spChg>
      </pc:sldChg>
      <pc:sldChg chg="modSp add mod">
        <pc:chgData name="Pedro Ribeiro Agustoni Feilke" userId="6fc1e627-0794-429e-98e5-018027d2c2ad" providerId="ADAL" clId="{912B9428-D161-4EC3-882A-B4EBA363E2C4}" dt="2022-02-15T14:53:07.849" v="9579" actId="27636"/>
        <pc:sldMkLst>
          <pc:docMk/>
          <pc:sldMk cId="2763489618" sldId="343"/>
        </pc:sldMkLst>
        <pc:spChg chg="mod">
          <ac:chgData name="Pedro Ribeiro Agustoni Feilke" userId="6fc1e627-0794-429e-98e5-018027d2c2ad" providerId="ADAL" clId="{912B9428-D161-4EC3-882A-B4EBA363E2C4}" dt="2022-02-15T14:53:07.849" v="9579" actId="27636"/>
          <ac:spMkLst>
            <pc:docMk/>
            <pc:sldMk cId="2763489618" sldId="343"/>
            <ac:spMk id="3" creationId="{9A4C3BD9-A594-4B3B-BD25-DBA11186C28D}"/>
          </ac:spMkLst>
        </pc:spChg>
      </pc:sldChg>
      <pc:sldChg chg="addSp delSp modSp add mod">
        <pc:chgData name="Pedro Ribeiro Agustoni Feilke" userId="6fc1e627-0794-429e-98e5-018027d2c2ad" providerId="ADAL" clId="{912B9428-D161-4EC3-882A-B4EBA363E2C4}" dt="2022-02-15T14:53:20.487" v="9601" actId="20577"/>
        <pc:sldMkLst>
          <pc:docMk/>
          <pc:sldMk cId="656453460" sldId="344"/>
        </pc:sldMkLst>
        <pc:spChg chg="mod">
          <ac:chgData name="Pedro Ribeiro Agustoni Feilke" userId="6fc1e627-0794-429e-98e5-018027d2c2ad" providerId="ADAL" clId="{912B9428-D161-4EC3-882A-B4EBA363E2C4}" dt="2022-02-15T14:53:20.487" v="9601" actId="20577"/>
          <ac:spMkLst>
            <pc:docMk/>
            <pc:sldMk cId="656453460" sldId="344"/>
            <ac:spMk id="3" creationId="{9A4C3BD9-A594-4B3B-BD25-DBA11186C28D}"/>
          </ac:spMkLst>
        </pc:spChg>
        <pc:spChg chg="add del">
          <ac:chgData name="Pedro Ribeiro Agustoni Feilke" userId="6fc1e627-0794-429e-98e5-018027d2c2ad" providerId="ADAL" clId="{912B9428-D161-4EC3-882A-B4EBA363E2C4}" dt="2022-02-15T14:52:53.872" v="9564"/>
          <ac:spMkLst>
            <pc:docMk/>
            <pc:sldMk cId="656453460" sldId="344"/>
            <ac:spMk id="4" creationId="{398D78AB-9CFE-4869-B100-A1182A00E2CE}"/>
          </ac:spMkLst>
        </pc:spChg>
      </pc:sldChg>
      <pc:sldChg chg="addSp delSp modSp add mod">
        <pc:chgData name="Pedro Ribeiro Agustoni Feilke" userId="6fc1e627-0794-429e-98e5-018027d2c2ad" providerId="ADAL" clId="{912B9428-D161-4EC3-882A-B4EBA363E2C4}" dt="2022-02-15T14:56:28.161" v="9634" actId="27636"/>
        <pc:sldMkLst>
          <pc:docMk/>
          <pc:sldMk cId="2283916353" sldId="345"/>
        </pc:sldMkLst>
        <pc:spChg chg="mod">
          <ac:chgData name="Pedro Ribeiro Agustoni Feilke" userId="6fc1e627-0794-429e-98e5-018027d2c2ad" providerId="ADAL" clId="{912B9428-D161-4EC3-882A-B4EBA363E2C4}" dt="2022-02-15T14:56:28.161" v="9634" actId="27636"/>
          <ac:spMkLst>
            <pc:docMk/>
            <pc:sldMk cId="2283916353" sldId="345"/>
            <ac:spMk id="3" creationId="{4D5C859B-05E2-49BD-8EC9-B236293A3DB6}"/>
          </ac:spMkLst>
        </pc:spChg>
        <pc:spChg chg="add del">
          <ac:chgData name="Pedro Ribeiro Agustoni Feilke" userId="6fc1e627-0794-429e-98e5-018027d2c2ad" providerId="ADAL" clId="{912B9428-D161-4EC3-882A-B4EBA363E2C4}" dt="2022-02-15T14:56:13.394" v="9604"/>
          <ac:spMkLst>
            <pc:docMk/>
            <pc:sldMk cId="2283916353" sldId="345"/>
            <ac:spMk id="4" creationId="{62A2F2B1-BA37-434C-8398-1DB218CCCCD4}"/>
          </ac:spMkLst>
        </pc:spChg>
      </pc:sldChg>
      <pc:sldChg chg="addSp delSp modSp add mod">
        <pc:chgData name="Pedro Ribeiro Agustoni Feilke" userId="6fc1e627-0794-429e-98e5-018027d2c2ad" providerId="ADAL" clId="{912B9428-D161-4EC3-882A-B4EBA363E2C4}" dt="2022-02-15T14:58:29.179" v="9659" actId="27636"/>
        <pc:sldMkLst>
          <pc:docMk/>
          <pc:sldMk cId="4146099534" sldId="346"/>
        </pc:sldMkLst>
        <pc:spChg chg="mod">
          <ac:chgData name="Pedro Ribeiro Agustoni Feilke" userId="6fc1e627-0794-429e-98e5-018027d2c2ad" providerId="ADAL" clId="{912B9428-D161-4EC3-882A-B4EBA363E2C4}" dt="2022-02-15T14:58:29.179" v="9659" actId="27636"/>
          <ac:spMkLst>
            <pc:docMk/>
            <pc:sldMk cId="4146099534" sldId="346"/>
            <ac:spMk id="3" creationId="{4D5C859B-05E2-49BD-8EC9-B236293A3DB6}"/>
          </ac:spMkLst>
        </pc:spChg>
        <pc:spChg chg="add del">
          <ac:chgData name="Pedro Ribeiro Agustoni Feilke" userId="6fc1e627-0794-429e-98e5-018027d2c2ad" providerId="ADAL" clId="{912B9428-D161-4EC3-882A-B4EBA363E2C4}" dt="2022-02-15T14:57:24.309" v="9637"/>
          <ac:spMkLst>
            <pc:docMk/>
            <pc:sldMk cId="4146099534" sldId="346"/>
            <ac:spMk id="4" creationId="{A5B9BF73-45A8-4F2C-B979-187862DEB2A8}"/>
          </ac:spMkLst>
        </pc:spChg>
      </pc:sldChg>
      <pc:sldChg chg="addSp delSp modSp add mod">
        <pc:chgData name="Pedro Ribeiro Agustoni Feilke" userId="6fc1e627-0794-429e-98e5-018027d2c2ad" providerId="ADAL" clId="{912B9428-D161-4EC3-882A-B4EBA363E2C4}" dt="2022-02-15T15:16:11.508" v="9934" actId="27636"/>
        <pc:sldMkLst>
          <pc:docMk/>
          <pc:sldMk cId="3421273848" sldId="347"/>
        </pc:sldMkLst>
        <pc:spChg chg="mod">
          <ac:chgData name="Pedro Ribeiro Agustoni Feilke" userId="6fc1e627-0794-429e-98e5-018027d2c2ad" providerId="ADAL" clId="{912B9428-D161-4EC3-882A-B4EBA363E2C4}" dt="2022-02-15T15:16:11.508" v="9934" actId="27636"/>
          <ac:spMkLst>
            <pc:docMk/>
            <pc:sldMk cId="3421273848" sldId="347"/>
            <ac:spMk id="3" creationId="{76AE9830-A1B2-4FFF-AE52-FF760DFF2E08}"/>
          </ac:spMkLst>
        </pc:spChg>
        <pc:spChg chg="add del">
          <ac:chgData name="Pedro Ribeiro Agustoni Feilke" userId="6fc1e627-0794-429e-98e5-018027d2c2ad" providerId="ADAL" clId="{912B9428-D161-4EC3-882A-B4EBA363E2C4}" dt="2022-02-15T15:15:49.442" v="9906"/>
          <ac:spMkLst>
            <pc:docMk/>
            <pc:sldMk cId="3421273848" sldId="347"/>
            <ac:spMk id="4" creationId="{34F9C484-3D72-4708-866C-FAEA1169C8A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64EBF5-83AA-41DA-925E-E1D855E17333}" type="datetimeFigureOut">
              <a:rPr lang="pt-BR" smtClean="0"/>
              <a:t>14/02/2022</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DC7AEC-3FF7-4DA7-8104-0593E96D5092}" type="slidenum">
              <a:rPr lang="pt-BR" smtClean="0"/>
              <a:t>‹nº›</a:t>
            </a:fld>
            <a:endParaRPr lang="pt-BR"/>
          </a:p>
        </p:txBody>
      </p:sp>
    </p:spTree>
    <p:extLst>
      <p:ext uri="{BB962C8B-B14F-4D97-AF65-F5344CB8AC3E}">
        <p14:creationId xmlns:p14="http://schemas.microsoft.com/office/powerpoint/2010/main" val="1386659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40</a:t>
            </a:fld>
            <a:endParaRPr lang="pt-BR"/>
          </a:p>
        </p:txBody>
      </p:sp>
    </p:spTree>
    <p:extLst>
      <p:ext uri="{BB962C8B-B14F-4D97-AF65-F5344CB8AC3E}">
        <p14:creationId xmlns:p14="http://schemas.microsoft.com/office/powerpoint/2010/main" val="6941891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79</a:t>
            </a:fld>
            <a:endParaRPr lang="pt-BR"/>
          </a:p>
        </p:txBody>
      </p:sp>
    </p:spTree>
    <p:extLst>
      <p:ext uri="{BB962C8B-B14F-4D97-AF65-F5344CB8AC3E}">
        <p14:creationId xmlns:p14="http://schemas.microsoft.com/office/powerpoint/2010/main" val="1134003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41</a:t>
            </a:fld>
            <a:endParaRPr lang="pt-BR"/>
          </a:p>
        </p:txBody>
      </p:sp>
    </p:spTree>
    <p:extLst>
      <p:ext uri="{BB962C8B-B14F-4D97-AF65-F5344CB8AC3E}">
        <p14:creationId xmlns:p14="http://schemas.microsoft.com/office/powerpoint/2010/main" val="1347835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42</a:t>
            </a:fld>
            <a:endParaRPr lang="pt-BR"/>
          </a:p>
        </p:txBody>
      </p:sp>
    </p:spTree>
    <p:extLst>
      <p:ext uri="{BB962C8B-B14F-4D97-AF65-F5344CB8AC3E}">
        <p14:creationId xmlns:p14="http://schemas.microsoft.com/office/powerpoint/2010/main" val="2797292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73</a:t>
            </a:fld>
            <a:endParaRPr lang="pt-BR"/>
          </a:p>
        </p:txBody>
      </p:sp>
    </p:spTree>
    <p:extLst>
      <p:ext uri="{BB962C8B-B14F-4D97-AF65-F5344CB8AC3E}">
        <p14:creationId xmlns:p14="http://schemas.microsoft.com/office/powerpoint/2010/main" val="69262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74</a:t>
            </a:fld>
            <a:endParaRPr lang="pt-BR"/>
          </a:p>
        </p:txBody>
      </p:sp>
    </p:spTree>
    <p:extLst>
      <p:ext uri="{BB962C8B-B14F-4D97-AF65-F5344CB8AC3E}">
        <p14:creationId xmlns:p14="http://schemas.microsoft.com/office/powerpoint/2010/main" val="160334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75</a:t>
            </a:fld>
            <a:endParaRPr lang="pt-BR"/>
          </a:p>
        </p:txBody>
      </p:sp>
    </p:spTree>
    <p:extLst>
      <p:ext uri="{BB962C8B-B14F-4D97-AF65-F5344CB8AC3E}">
        <p14:creationId xmlns:p14="http://schemas.microsoft.com/office/powerpoint/2010/main" val="237941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76</a:t>
            </a:fld>
            <a:endParaRPr lang="pt-BR"/>
          </a:p>
        </p:txBody>
      </p:sp>
    </p:spTree>
    <p:extLst>
      <p:ext uri="{BB962C8B-B14F-4D97-AF65-F5344CB8AC3E}">
        <p14:creationId xmlns:p14="http://schemas.microsoft.com/office/powerpoint/2010/main" val="32727635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77</a:t>
            </a:fld>
            <a:endParaRPr lang="pt-BR"/>
          </a:p>
        </p:txBody>
      </p:sp>
    </p:spTree>
    <p:extLst>
      <p:ext uri="{BB962C8B-B14F-4D97-AF65-F5344CB8AC3E}">
        <p14:creationId xmlns:p14="http://schemas.microsoft.com/office/powerpoint/2010/main" val="3254427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ACDC7AEC-3FF7-4DA7-8104-0593E96D5092}" type="slidenum">
              <a:rPr lang="pt-BR" smtClean="0"/>
              <a:t>78</a:t>
            </a:fld>
            <a:endParaRPr lang="pt-BR"/>
          </a:p>
        </p:txBody>
      </p:sp>
    </p:spTree>
    <p:extLst>
      <p:ext uri="{BB962C8B-B14F-4D97-AF65-F5344CB8AC3E}">
        <p14:creationId xmlns:p14="http://schemas.microsoft.com/office/powerpoint/2010/main" val="2434286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t-BR"/>
              <a:t>Clique para editar o título Mestre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t-BR"/>
              <a:t>Clique para editar o título Mestre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t-BR"/>
              <a:t>Clique para editar o título Mestre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5A61015F-7CC6-4D0A-9D87-873EA4C304CC}" type="datetimeFigureOut">
              <a:rPr lang="en-US" dirty="0"/>
              <a:t>2/14/2022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024128" y="2967788"/>
            <a:ext cx="4754880" cy="334157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t-BR"/>
              <a:t>Clique para editar os estilos de texto Mestres</a:t>
            </a:r>
          </a:p>
        </p:txBody>
      </p:sp>
      <p:sp>
        <p:nvSpPr>
          <p:cNvPr id="6" name="Content Placeholder 5"/>
          <p:cNvSpPr>
            <a:spLocks noGrp="1"/>
          </p:cNvSpPr>
          <p:nvPr>
            <p:ph sz="quarter" idx="4"/>
          </p:nvPr>
        </p:nvSpPr>
        <p:spPr>
          <a:xfrm>
            <a:off x="5990888" y="2967788"/>
            <a:ext cx="4754880" cy="334157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2/14/2022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2/14/2022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2/14/2022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t-BR"/>
              <a:t>Clique para editar o título Mestre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5C68B11-C5A8-448C-8CE9-B1A273C79CFC}" type="datetimeFigureOut">
              <a:rPr lang="en-US" dirty="0"/>
              <a:t>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C7616CA0-919D-4A49-9C8A-62FDFB3A5183}" type="datetimeFigureOut">
              <a:rPr lang="en-US" dirty="0"/>
              <a:t>2/14/2022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2/14/2022</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‹nº›</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856F73-A7FD-4901-B91F-AAFA81BD0D0E}"/>
              </a:ext>
            </a:extLst>
          </p:cNvPr>
          <p:cNvSpPr>
            <a:spLocks noGrp="1"/>
          </p:cNvSpPr>
          <p:nvPr>
            <p:ph type="ctrTitle"/>
          </p:nvPr>
        </p:nvSpPr>
        <p:spPr/>
        <p:txBody>
          <a:bodyPr/>
          <a:lstStyle/>
          <a:p>
            <a:r>
              <a:rPr lang="pt-BR" dirty="0">
                <a:latin typeface="Calibri" panose="020F0502020204030204" pitchFamily="34" charset="0"/>
                <a:cs typeface="Calibri" panose="020F0502020204030204" pitchFamily="34" charset="0"/>
              </a:rPr>
              <a:t>Constitucionalização do direito civil</a:t>
            </a:r>
          </a:p>
        </p:txBody>
      </p:sp>
      <p:sp>
        <p:nvSpPr>
          <p:cNvPr id="3" name="Subtítulo 2">
            <a:extLst>
              <a:ext uri="{FF2B5EF4-FFF2-40B4-BE49-F238E27FC236}">
                <a16:creationId xmlns:a16="http://schemas.microsoft.com/office/drawing/2014/main" id="{CB223292-1D2B-4E0E-9D87-9840CCB13B89}"/>
              </a:ext>
            </a:extLst>
          </p:cNvPr>
          <p:cNvSpPr>
            <a:spLocks noGrp="1"/>
          </p:cNvSpPr>
          <p:nvPr>
            <p:ph type="subTitle" idx="1"/>
          </p:nvPr>
        </p:nvSpPr>
        <p:spPr/>
        <p:txBody>
          <a:bodyPr/>
          <a:lstStyle/>
          <a:p>
            <a:endParaRPr lang="pt-BR"/>
          </a:p>
        </p:txBody>
      </p:sp>
    </p:spTree>
    <p:extLst>
      <p:ext uri="{BB962C8B-B14F-4D97-AF65-F5344CB8AC3E}">
        <p14:creationId xmlns:p14="http://schemas.microsoft.com/office/powerpoint/2010/main" val="1354622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Evolução do Direito Privado no Brasil</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a:bodyPr>
          <a:lstStyle/>
          <a:p>
            <a:r>
              <a:rPr lang="pt-BR" sz="2800" b="0" i="0" dirty="0">
                <a:solidFill>
                  <a:srgbClr val="000000"/>
                </a:solidFill>
                <a:effectLst/>
                <a:latin typeface="docs-Calibri"/>
              </a:rPr>
              <a:t>Art. 6. São incapazes, relativamente a certos atos (art. 147, n. 1), ou à maneira de os exercer:</a:t>
            </a:r>
          </a:p>
          <a:p>
            <a:r>
              <a:rPr lang="pt-BR" sz="2800" b="0" i="0" dirty="0">
                <a:solidFill>
                  <a:srgbClr val="000000"/>
                </a:solidFill>
                <a:effectLst/>
                <a:latin typeface="docs-Calibri"/>
              </a:rPr>
              <a:t>II. As mulheres casadas, enquanto subsistir a sociedade conjugal.</a:t>
            </a:r>
          </a:p>
          <a:p>
            <a:endParaRPr lang="pt-BR" sz="2800" b="0" i="0" dirty="0">
              <a:solidFill>
                <a:srgbClr val="000000"/>
              </a:solidFill>
              <a:effectLst/>
              <a:latin typeface="docs-Calibri"/>
            </a:endParaRPr>
          </a:p>
          <a:p>
            <a:r>
              <a:rPr lang="pt-BR" sz="2800" b="0" i="0" dirty="0">
                <a:solidFill>
                  <a:srgbClr val="000000"/>
                </a:solidFill>
                <a:effectLst/>
                <a:latin typeface="docs-Calibri"/>
              </a:rPr>
              <a:t>Art. 178. Prescreve:</a:t>
            </a:r>
          </a:p>
          <a:p>
            <a:r>
              <a:rPr lang="pt-BR" sz="2800" b="0" i="0" dirty="0">
                <a:solidFill>
                  <a:srgbClr val="000000"/>
                </a:solidFill>
                <a:effectLst/>
                <a:latin typeface="docs-Calibri"/>
              </a:rPr>
              <a:t>§ 1º Em dez dias, contados do casamento, a ação do marido para anular o matrimônio contraído com mulher já deflorada</a:t>
            </a:r>
          </a:p>
        </p:txBody>
      </p:sp>
    </p:spTree>
    <p:extLst>
      <p:ext uri="{BB962C8B-B14F-4D97-AF65-F5344CB8AC3E}">
        <p14:creationId xmlns:p14="http://schemas.microsoft.com/office/powerpoint/2010/main" val="2770690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Evolução do Direito Privado no Brasil</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Autofit/>
          </a:bodyPr>
          <a:lstStyle/>
          <a:p>
            <a:pPr algn="just"/>
            <a:r>
              <a:rPr lang="pt-BR" sz="2600" b="0" i="0" dirty="0">
                <a:solidFill>
                  <a:srgbClr val="000000"/>
                </a:solidFill>
                <a:effectLst/>
                <a:latin typeface="Calibri" panose="020F0502020204030204" pitchFamily="34" charset="0"/>
                <a:cs typeface="Calibri" panose="020F0502020204030204" pitchFamily="34" charset="0"/>
              </a:rPr>
              <a:t>- Superação da </a:t>
            </a:r>
            <a:r>
              <a:rPr lang="pt-BR" sz="2600" dirty="0">
                <a:solidFill>
                  <a:srgbClr val="000000"/>
                </a:solidFill>
                <a:latin typeface="Calibri" panose="020F0502020204030204" pitchFamily="34" charset="0"/>
                <a:cs typeface="Calibri" panose="020F0502020204030204" pitchFamily="34" charset="0"/>
              </a:rPr>
              <a:t>d</a:t>
            </a:r>
            <a:r>
              <a:rPr lang="pt-BR" sz="2600" b="0" i="0" dirty="0">
                <a:solidFill>
                  <a:srgbClr val="000000"/>
                </a:solidFill>
                <a:effectLst/>
                <a:latin typeface="Calibri" panose="020F0502020204030204" pitchFamily="34" charset="0"/>
                <a:cs typeface="Calibri" panose="020F0502020204030204" pitchFamily="34" charset="0"/>
              </a:rPr>
              <a:t>icotomia entre Direito Público e Direito Privado.</a:t>
            </a:r>
          </a:p>
          <a:p>
            <a:pPr algn="just"/>
            <a:r>
              <a:rPr lang="pt-BR" sz="2600" dirty="0">
                <a:solidFill>
                  <a:srgbClr val="000000"/>
                </a:solidFill>
                <a:latin typeface="Calibri" panose="020F0502020204030204" pitchFamily="34" charset="0"/>
                <a:cs typeface="Calibri" panose="020F0502020204030204" pitchFamily="34" charset="0"/>
              </a:rPr>
              <a:t>- Primeiramente, deve se destacar que a doutrina moderna vê o direito como uno, indecomponível. A antiga dicotomia entre direito público e direito privado se mostra superada pelo fenômeno da constitucionalização do direito privado, aplicando-se diretamente a Constituição na relação entre particulares por meio da eficácia horizontal dos direitos fundamentais.</a:t>
            </a:r>
          </a:p>
          <a:p>
            <a:pPr algn="just"/>
            <a:r>
              <a:rPr lang="pt-BR" sz="2600" dirty="0">
                <a:solidFill>
                  <a:srgbClr val="000000"/>
                </a:solidFill>
                <a:latin typeface="Calibri" panose="020F0502020204030204" pitchFamily="34" charset="0"/>
                <a:cs typeface="Calibri" panose="020F0502020204030204" pitchFamily="34" charset="0"/>
              </a:rPr>
              <a:t>- </a:t>
            </a:r>
            <a:r>
              <a:rPr lang="pt-BR" sz="2600" b="0" i="0" dirty="0">
                <a:solidFill>
                  <a:srgbClr val="000000"/>
                </a:solidFill>
                <a:effectLst/>
                <a:latin typeface="Calibri" panose="020F0502020204030204" pitchFamily="34" charset="0"/>
                <a:cs typeface="Calibri" panose="020F0502020204030204" pitchFamily="34" charset="0"/>
              </a:rPr>
              <a:t> Os princípios reunificam o direito privado, agora como um sistema aberto</a:t>
            </a:r>
          </a:p>
        </p:txBody>
      </p:sp>
    </p:spTree>
    <p:extLst>
      <p:ext uri="{BB962C8B-B14F-4D97-AF65-F5344CB8AC3E}">
        <p14:creationId xmlns:p14="http://schemas.microsoft.com/office/powerpoint/2010/main" val="1169774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a:bodyPr>
          <a:lstStyle/>
          <a:p>
            <a:r>
              <a:rPr lang="pt-BR" sz="2800" dirty="0">
                <a:latin typeface="Calibri" panose="020F0502020204030204" pitchFamily="34" charset="0"/>
                <a:cs typeface="Calibri" panose="020F0502020204030204" pitchFamily="34" charset="0"/>
              </a:rPr>
              <a:t>- Sistema aberto e dinâmico</a:t>
            </a:r>
          </a:p>
          <a:p>
            <a:r>
              <a:rPr lang="pt-BR" sz="2800" dirty="0">
                <a:latin typeface="Calibri" panose="020F0502020204030204" pitchFamily="34" charset="0"/>
                <a:cs typeface="Calibri" panose="020F0502020204030204" pitchFamily="34" charset="0"/>
              </a:rPr>
              <a:t>- Baseado em princípios</a:t>
            </a:r>
          </a:p>
          <a:p>
            <a:r>
              <a:rPr lang="pt-BR" sz="2800" dirty="0">
                <a:latin typeface="Calibri" panose="020F0502020204030204" pitchFamily="34" charset="0"/>
                <a:cs typeface="Calibri" panose="020F0502020204030204" pitchFamily="34" charset="0"/>
              </a:rPr>
              <a:t>- Direito evolui junto com a sociedade</a:t>
            </a:r>
          </a:p>
          <a:p>
            <a:r>
              <a:rPr lang="pt-BR" sz="2800" dirty="0">
                <a:latin typeface="Calibri" panose="020F0502020204030204" pitchFamily="34" charset="0"/>
                <a:cs typeface="Calibri" panose="020F0502020204030204" pitchFamily="34" charset="0"/>
              </a:rPr>
              <a:t>- Evolução do Direito Constitucional que irradia para o Direito Privado</a:t>
            </a:r>
          </a:p>
          <a:p>
            <a:r>
              <a:rPr lang="pt-BR" sz="2800" dirty="0">
                <a:latin typeface="Calibri" panose="020F0502020204030204" pitchFamily="34" charset="0"/>
                <a:cs typeface="Calibri" panose="020F0502020204030204" pitchFamily="34" charset="0"/>
              </a:rPr>
              <a:t>- Estado Constitucional de Direito como um Estado de Ponderação</a:t>
            </a:r>
          </a:p>
          <a:p>
            <a:r>
              <a:rPr lang="pt-BR" sz="2800" dirty="0">
                <a:latin typeface="Calibri" panose="020F0502020204030204" pitchFamily="34" charset="0"/>
                <a:cs typeface="Calibri" panose="020F0502020204030204" pitchFamily="34" charset="0"/>
              </a:rPr>
              <a:t>- Hierarquia cede espaço a uma visão dialógica, dinâmica</a:t>
            </a:r>
          </a:p>
        </p:txBody>
      </p:sp>
    </p:spTree>
    <p:extLst>
      <p:ext uri="{BB962C8B-B14F-4D97-AF65-F5344CB8AC3E}">
        <p14:creationId xmlns:p14="http://schemas.microsoft.com/office/powerpoint/2010/main" val="2919652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a:bodyPr>
          <a:lstStyle/>
          <a:p>
            <a:r>
              <a:rPr lang="pt-BR" sz="2800" dirty="0">
                <a:latin typeface="Calibri" panose="020F0502020204030204" pitchFamily="34" charset="0"/>
                <a:cs typeface="Calibri" panose="020F0502020204030204" pitchFamily="34" charset="0"/>
              </a:rPr>
              <a:t>- A abertura no Direito Civil se dá por meio de normas amplas, que possam ser flexíveis – princípios, cláusulas gerais, conceitos jurídicos indeterminados</a:t>
            </a:r>
          </a:p>
          <a:p>
            <a:r>
              <a:rPr lang="pt-BR" sz="2800" dirty="0">
                <a:latin typeface="Calibri" panose="020F0502020204030204" pitchFamily="34" charset="0"/>
                <a:cs typeface="Calibri" panose="020F0502020204030204" pitchFamily="34" charset="0"/>
              </a:rPr>
              <a:t>- Regras x princípios</a:t>
            </a:r>
          </a:p>
          <a:p>
            <a:r>
              <a:rPr lang="pt-BR" sz="2800" dirty="0">
                <a:latin typeface="Calibri" panose="020F0502020204030204" pitchFamily="34" charset="0"/>
                <a:cs typeface="Calibri" panose="020F0502020204030204" pitchFamily="34" charset="0"/>
              </a:rPr>
              <a:t>- Segundo a doutrina moderna, ambos são espécies de normas, não guardando entre si hierarquia.</a:t>
            </a:r>
          </a:p>
        </p:txBody>
      </p:sp>
    </p:spTree>
    <p:extLst>
      <p:ext uri="{BB962C8B-B14F-4D97-AF65-F5344CB8AC3E}">
        <p14:creationId xmlns:p14="http://schemas.microsoft.com/office/powerpoint/2010/main" val="1364237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0D75A9-2873-4E14-8A1E-04CC7C4D6C81}"/>
              </a:ext>
            </a:extLst>
          </p:cNvPr>
          <p:cNvSpPr>
            <a:spLocks noGrp="1"/>
          </p:cNvSpPr>
          <p:nvPr>
            <p:ph type="title"/>
          </p:nvPr>
        </p:nvSpPr>
        <p:spPr/>
        <p:txBody>
          <a:bodyPr/>
          <a:lstStyle/>
          <a:p>
            <a:r>
              <a:rPr lang="pt-BR" dirty="0"/>
              <a:t>Normas abertas</a:t>
            </a:r>
          </a:p>
        </p:txBody>
      </p:sp>
      <p:sp>
        <p:nvSpPr>
          <p:cNvPr id="3" name="Espaço Reservado para Conteúdo 2">
            <a:extLst>
              <a:ext uri="{FF2B5EF4-FFF2-40B4-BE49-F238E27FC236}">
                <a16:creationId xmlns:a16="http://schemas.microsoft.com/office/drawing/2014/main" id="{72A54685-574B-47C6-AAC1-AB6E323ADAC7}"/>
              </a:ext>
            </a:extLst>
          </p:cNvPr>
          <p:cNvSpPr>
            <a:spLocks noGrp="1"/>
          </p:cNvSpPr>
          <p:nvPr>
            <p:ph idx="1"/>
          </p:nvPr>
        </p:nvSpPr>
        <p:spPr/>
        <p:txBody>
          <a:bodyPr>
            <a:normAutofit fontScale="92500"/>
          </a:bodyPr>
          <a:lstStyle/>
          <a:p>
            <a:pPr algn="just" rtl="0" fontAlgn="base">
              <a:spcBef>
                <a:spcPts val="71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Normas abertas contém termos semanticamente vagos, exigindo que o operador conforme o seu âmbito de incidência.</a:t>
            </a:r>
          </a:p>
          <a:p>
            <a:pPr algn="just" rtl="0" fontAlgn="base">
              <a:spcBef>
                <a:spcPts val="71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 Cláusulas gerais</a:t>
            </a:r>
            <a:r>
              <a:rPr lang="pt-BR" sz="2400" b="0" i="0" u="none" strike="noStrike" dirty="0">
                <a:solidFill>
                  <a:srgbClr val="000000"/>
                </a:solidFill>
                <a:effectLst/>
                <a:latin typeface="Calibri" panose="020F0502020204030204" pitchFamily="34" charset="0"/>
                <a:cs typeface="Calibri" panose="020F0502020204030204" pitchFamily="34" charset="0"/>
              </a:rPr>
              <a:t>: O preceito aqui precisa ser preenchido não só quanto ao CONTEÚDO, mas também quanto à SUA APLICAÇÃO, vale dizer, há uma maior discricionariedade do intérprete. Além disso, as Cláusulas gerais traduzem uma DISPOSIÇÃO NORMATIVA IMPOSITIVA ao magistrado. É como se a cláusula geral mandasse o juiz aplicá-la. Exemplo: Função social, boa-fé, devido processo legal</a:t>
            </a:r>
          </a:p>
          <a:p>
            <a:pPr algn="just" rtl="0" fontAlgn="base">
              <a:spcBef>
                <a:spcPts val="71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 Conceitos jurídicos indeterminados</a:t>
            </a:r>
            <a:r>
              <a:rPr lang="pt-BR" sz="2400" b="0" i="0" u="none" strike="noStrike" dirty="0">
                <a:solidFill>
                  <a:srgbClr val="000000"/>
                </a:solidFill>
                <a:effectLst/>
                <a:latin typeface="Calibri" panose="020F0502020204030204" pitchFamily="34" charset="0"/>
                <a:cs typeface="Calibri" panose="020F0502020204030204" pitchFamily="34" charset="0"/>
              </a:rPr>
              <a:t>: traduz simplesmente um PRECEITO NORMATIVO VAGO ou indeterminado a ser preenchido pelo juiz no caso concreto, mas que já tem suas CONSEQUÊNCIAS de aplicação previamente estabelecidas pelo legislador. Exemplo de conceito aberto: Justa causa, atividade de risco, família.</a:t>
            </a:r>
            <a:endParaRPr lang="pt-BR" sz="2400" b="1"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09847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0D75A9-2873-4E14-8A1E-04CC7C4D6C81}"/>
              </a:ext>
            </a:extLst>
          </p:cNvPr>
          <p:cNvSpPr>
            <a:spLocks noGrp="1"/>
          </p:cNvSpPr>
          <p:nvPr>
            <p:ph type="title"/>
          </p:nvPr>
        </p:nvSpPr>
        <p:spPr/>
        <p:txBody>
          <a:bodyPr/>
          <a:lstStyle/>
          <a:p>
            <a:r>
              <a:rPr lang="pt-BR" dirty="0"/>
              <a:t>Normas abertas</a:t>
            </a:r>
          </a:p>
        </p:txBody>
      </p:sp>
      <p:sp>
        <p:nvSpPr>
          <p:cNvPr id="3" name="Espaço Reservado para Conteúdo 2">
            <a:extLst>
              <a:ext uri="{FF2B5EF4-FFF2-40B4-BE49-F238E27FC236}">
                <a16:creationId xmlns:a16="http://schemas.microsoft.com/office/drawing/2014/main" id="{72A54685-574B-47C6-AAC1-AB6E323ADAC7}"/>
              </a:ext>
            </a:extLst>
          </p:cNvPr>
          <p:cNvSpPr>
            <a:spLocks noGrp="1"/>
          </p:cNvSpPr>
          <p:nvPr>
            <p:ph idx="1"/>
          </p:nvPr>
        </p:nvSpPr>
        <p:spPr/>
        <p:txBody>
          <a:bodyPr>
            <a:normAutofit fontScale="70000" lnSpcReduction="20000"/>
          </a:bodyPr>
          <a:lstStyle/>
          <a:p>
            <a:pPr marL="0" indent="0" algn="just" rtl="0" fontAlgn="base">
              <a:spcBef>
                <a:spcPts val="710"/>
              </a:spcBef>
              <a:spcAft>
                <a:spcPts val="1000"/>
              </a:spcAft>
              <a:buNone/>
            </a:pPr>
            <a:r>
              <a:rPr lang="pt-BR" sz="2400" i="0" u="none" strike="noStrike" dirty="0">
                <a:solidFill>
                  <a:srgbClr val="000000"/>
                </a:solidFill>
                <a:effectLst/>
                <a:latin typeface="Calibri" panose="020F0502020204030204" pitchFamily="34" charset="0"/>
                <a:cs typeface="Calibri" panose="020F0502020204030204" pitchFamily="34" charset="0"/>
              </a:rPr>
              <a:t>Ano: 2014 Banca: NC-UFPR Órgão: DPE-PR Prova: NC-UFPR - 2014 - DPE-PR - Defensor Público - A técnica legislativa moderna se caracteriza pela presença de conceitos jurídicos indeterminados e cláusulas gerais, que dão mobilidade ao sistema. Todavia, a codificação do Direito Civil exige, também, o trato da casuística, sob pena de se incorrer em um vazio normativo específico para determinadas situações. Em relação ao Código Civil de 2002, assinale a alternativa INCORRETA.</a:t>
            </a:r>
          </a:p>
          <a:p>
            <a:pPr marL="0" indent="0" algn="just" rtl="0" fontAlgn="base">
              <a:spcBef>
                <a:spcPts val="710"/>
              </a:spcBef>
              <a:spcAft>
                <a:spcPts val="1000"/>
              </a:spcAft>
              <a:buNone/>
            </a:pPr>
            <a:r>
              <a:rPr lang="pt-BR" sz="2400" i="0" u="none" strike="noStrike" dirty="0">
                <a:solidFill>
                  <a:srgbClr val="000000"/>
                </a:solidFill>
                <a:effectLst/>
                <a:latin typeface="Calibri" panose="020F0502020204030204" pitchFamily="34" charset="0"/>
                <a:cs typeface="Calibri" panose="020F0502020204030204" pitchFamily="34" charset="0"/>
              </a:rPr>
              <a:t>A) O Código Civil de 2002 contém várias cláusulas gerais, das quais são exemplos a função social do contrato, a boa-fé objetiva e a probidade que devem reger os contratantes, a função social da propriedade e a ordem pública.</a:t>
            </a:r>
          </a:p>
          <a:p>
            <a:pPr marL="0" indent="0" algn="just" rtl="0" fontAlgn="base">
              <a:spcBef>
                <a:spcPts val="710"/>
              </a:spcBef>
              <a:spcAft>
                <a:spcPts val="1000"/>
              </a:spcAft>
              <a:buNone/>
            </a:pPr>
            <a:r>
              <a:rPr lang="pt-BR" sz="2400" i="0" u="none" strike="noStrike" dirty="0">
                <a:solidFill>
                  <a:srgbClr val="000000"/>
                </a:solidFill>
                <a:effectLst/>
                <a:latin typeface="Calibri" panose="020F0502020204030204" pitchFamily="34" charset="0"/>
                <a:cs typeface="Calibri" panose="020F0502020204030204" pitchFamily="34" charset="0"/>
              </a:rPr>
              <a:t>B) Os conceitos jurídicos indeterminados não estão indicados na lei, decorrendo, apenas, de valores éticos, morais, sociais, econômicos e jurídicos.</a:t>
            </a:r>
          </a:p>
          <a:p>
            <a:pPr marL="0" indent="0" algn="just" rtl="0" fontAlgn="base">
              <a:spcBef>
                <a:spcPts val="710"/>
              </a:spcBef>
              <a:spcAft>
                <a:spcPts val="1000"/>
              </a:spcAft>
              <a:buNone/>
            </a:pPr>
            <a:r>
              <a:rPr lang="pt-BR" sz="2400" i="0" u="none" strike="noStrike" dirty="0">
                <a:solidFill>
                  <a:srgbClr val="000000"/>
                </a:solidFill>
                <a:effectLst/>
                <a:latin typeface="Calibri" panose="020F0502020204030204" pitchFamily="34" charset="0"/>
                <a:cs typeface="Calibri" panose="020F0502020204030204" pitchFamily="34" charset="0"/>
              </a:rPr>
              <a:t>C) O Código Civil de 2002 divide-se em Parte Geral, Parte Especial e Livro Complementar.</a:t>
            </a:r>
          </a:p>
          <a:p>
            <a:pPr marL="0" indent="0" algn="just" rtl="0" fontAlgn="base">
              <a:spcBef>
                <a:spcPts val="710"/>
              </a:spcBef>
              <a:spcAft>
                <a:spcPts val="1000"/>
              </a:spcAft>
              <a:buNone/>
            </a:pPr>
            <a:r>
              <a:rPr lang="pt-BR" sz="2400" i="0" u="none" strike="noStrike" dirty="0">
                <a:solidFill>
                  <a:srgbClr val="000000"/>
                </a:solidFill>
                <a:effectLst/>
                <a:latin typeface="Calibri" panose="020F0502020204030204" pitchFamily="34" charset="0"/>
                <a:cs typeface="Calibri" panose="020F0502020204030204" pitchFamily="34" charset="0"/>
              </a:rPr>
              <a:t>D) Os vetores estruturantes do Código Civil de 2002 são os da socialidade, da eticidade, da sistematicidade e da operabilidade.</a:t>
            </a:r>
          </a:p>
          <a:p>
            <a:pPr marL="0" indent="0" algn="just" rtl="0" fontAlgn="base">
              <a:spcBef>
                <a:spcPts val="710"/>
              </a:spcBef>
              <a:spcAft>
                <a:spcPts val="1000"/>
              </a:spcAft>
              <a:buNone/>
            </a:pPr>
            <a:r>
              <a:rPr lang="pt-BR" sz="2400" i="0" u="none" strike="noStrike" dirty="0">
                <a:solidFill>
                  <a:srgbClr val="000000"/>
                </a:solidFill>
                <a:effectLst/>
                <a:latin typeface="Calibri" panose="020F0502020204030204" pitchFamily="34" charset="0"/>
                <a:cs typeface="Calibri" panose="020F0502020204030204" pitchFamily="34" charset="0"/>
              </a:rPr>
              <a:t>E) O legislador brasileiro de 2002, ao optar pela grande codificação, unificou o direito das obrigações, bem como revogou totalmente o Código Civil de 1916 e parcialmente o Código Comercial.</a:t>
            </a:r>
          </a:p>
        </p:txBody>
      </p:sp>
    </p:spTree>
    <p:extLst>
      <p:ext uri="{BB962C8B-B14F-4D97-AF65-F5344CB8AC3E}">
        <p14:creationId xmlns:p14="http://schemas.microsoft.com/office/powerpoint/2010/main" val="926817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fontScale="92500" lnSpcReduction="20000"/>
          </a:bodyPr>
          <a:lstStyle/>
          <a:p>
            <a:pPr algn="just"/>
            <a:r>
              <a:rPr lang="pt-BR" sz="2800" dirty="0">
                <a:latin typeface="Calibri" panose="020F0502020204030204" pitchFamily="34" charset="0"/>
                <a:cs typeface="Calibri" panose="020F0502020204030204" pitchFamily="34" charset="0"/>
              </a:rPr>
              <a:t>Segundo Humberto Ávila, a interpretação e a aplicação de princípios e regras dar-se-ão com base nos postulados normativos inespecíficos, quais sejam, a ponderação (atribuindo-se pesos), a concordância prática e a proibição de excesso (garantindo a manutenção de um mínimo de eficácia dos direitos fundamentais), e específicos, destacando-se o postulado da igualdade, o da razoabilidade e o da proporcionalidade.</a:t>
            </a:r>
          </a:p>
          <a:p>
            <a:pPr algn="just"/>
            <a:r>
              <a:rPr lang="pt-BR" sz="2800" dirty="0">
                <a:latin typeface="Calibri" panose="020F0502020204030204" pitchFamily="34" charset="0"/>
                <a:cs typeface="Calibri" panose="020F0502020204030204" pitchFamily="34" charset="0"/>
              </a:rPr>
              <a:t>Regras funcionam no tudo ou nada (</a:t>
            </a:r>
            <a:r>
              <a:rPr lang="pt-BR" sz="2800" dirty="0" err="1">
                <a:latin typeface="Calibri" panose="020F0502020204030204" pitchFamily="34" charset="0"/>
                <a:cs typeface="Calibri" panose="020F0502020204030204" pitchFamily="34" charset="0"/>
              </a:rPr>
              <a:t>Dworkin</a:t>
            </a:r>
            <a:r>
              <a:rPr lang="pt-BR" sz="2800" dirty="0">
                <a:latin typeface="Calibri" panose="020F0502020204030204" pitchFamily="34" charset="0"/>
                <a:cs typeface="Calibri" panose="020F0502020204030204" pitchFamily="34" charset="0"/>
              </a:rPr>
              <a:t>), ao passo que os princípios são mandados de otimização (Alexy). </a:t>
            </a:r>
          </a:p>
          <a:p>
            <a:pPr algn="just"/>
            <a:r>
              <a:rPr lang="pt-BR" sz="2800" dirty="0">
                <a:latin typeface="Calibri" panose="020F0502020204030204" pitchFamily="34" charset="0"/>
                <a:cs typeface="Calibri" panose="020F0502020204030204" pitchFamily="34" charset="0"/>
              </a:rPr>
              <a:t>Postulados: Podem ser qualificados como </a:t>
            </a:r>
            <a:r>
              <a:rPr lang="pt-BR" sz="2800" dirty="0" err="1">
                <a:latin typeface="Calibri" panose="020F0502020204030204" pitchFamily="34" charset="0"/>
                <a:cs typeface="Calibri" panose="020F0502020204030204" pitchFamily="34" charset="0"/>
              </a:rPr>
              <a:t>metanormas</a:t>
            </a:r>
            <a:r>
              <a:rPr lang="pt-BR" sz="2800" dirty="0">
                <a:latin typeface="Calibri" panose="020F0502020204030204" pitchFamily="34" charset="0"/>
                <a:cs typeface="Calibri" panose="020F0502020204030204" pitchFamily="34" charset="0"/>
              </a:rPr>
              <a:t> ou normas de segundo grau, instituindo “... critérios de aplicação de outras normas situadas no plano do objeto da aplicação”.</a:t>
            </a:r>
          </a:p>
        </p:txBody>
      </p:sp>
    </p:spTree>
    <p:extLst>
      <p:ext uri="{BB962C8B-B14F-4D97-AF65-F5344CB8AC3E}">
        <p14:creationId xmlns:p14="http://schemas.microsoft.com/office/powerpoint/2010/main" val="1482112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fontScale="85000" lnSpcReduction="20000"/>
          </a:bodyPr>
          <a:lstStyle/>
          <a:p>
            <a:pPr algn="just"/>
            <a:r>
              <a:rPr lang="pt-BR" sz="2800" dirty="0" err="1">
                <a:latin typeface="Calibri" panose="020F0502020204030204" pitchFamily="34" charset="0"/>
                <a:cs typeface="Calibri" panose="020F0502020204030204" pitchFamily="34" charset="0"/>
              </a:rPr>
              <a:t>Derrotabilidade</a:t>
            </a:r>
            <a:r>
              <a:rPr lang="pt-BR" sz="2800" dirty="0">
                <a:latin typeface="Calibri" panose="020F0502020204030204" pitchFamily="34" charset="0"/>
                <a:cs typeface="Calibri" panose="020F0502020204030204" pitchFamily="34" charset="0"/>
              </a:rPr>
              <a:t> (Herbert Hart)</a:t>
            </a:r>
          </a:p>
          <a:p>
            <a:pPr algn="just"/>
            <a:r>
              <a:rPr lang="pt-BR" sz="2800" dirty="0">
                <a:latin typeface="Calibri" panose="020F0502020204030204" pitchFamily="34" charset="0"/>
                <a:cs typeface="Calibri" panose="020F0502020204030204" pitchFamily="34" charset="0"/>
              </a:rPr>
              <a:t>Por ela, mesmo que os requisitos necessários e suficientes para aplicação de uma norma jurídica estejam presentes, será possível diante do contexto (fático, jurídico, probatório, cognitivo, processual), excepcionar-se sua incidência.</a:t>
            </a:r>
          </a:p>
          <a:p>
            <a:pPr algn="just"/>
            <a:r>
              <a:rPr lang="pt-BR" sz="2800" dirty="0">
                <a:latin typeface="Calibri" panose="020F0502020204030204" pitchFamily="34" charset="0"/>
                <a:cs typeface="Calibri" panose="020F0502020204030204" pitchFamily="34" charset="0"/>
              </a:rPr>
              <a:t>De ver-se, a rigor, que não é propriamente a norma que é derrotada ou excepcionada, embora a teoria difundida seja a </a:t>
            </a:r>
            <a:r>
              <a:rPr lang="pt-BR" sz="2800" dirty="0" err="1">
                <a:latin typeface="Calibri" panose="020F0502020204030204" pitchFamily="34" charset="0"/>
                <a:cs typeface="Calibri" panose="020F0502020204030204" pitchFamily="34" charset="0"/>
              </a:rPr>
              <a:t>derrotabilidade</a:t>
            </a:r>
            <a:r>
              <a:rPr lang="pt-BR" sz="2800" dirty="0">
                <a:latin typeface="Calibri" panose="020F0502020204030204" pitchFamily="34" charset="0"/>
                <a:cs typeface="Calibri" panose="020F0502020204030204" pitchFamily="34" charset="0"/>
              </a:rPr>
              <a:t> da norma; o que é derrotado ou superado é o enunciado normativo. Por isso, é mais tecnicamente correto afirmar que a </a:t>
            </a:r>
            <a:r>
              <a:rPr lang="pt-BR" sz="2800" dirty="0" err="1">
                <a:latin typeface="Calibri" panose="020F0502020204030204" pitchFamily="34" charset="0"/>
                <a:cs typeface="Calibri" panose="020F0502020204030204" pitchFamily="34" charset="0"/>
              </a:rPr>
              <a:t>derrotabilidade</a:t>
            </a:r>
            <a:r>
              <a:rPr lang="pt-BR" sz="2800" dirty="0">
                <a:latin typeface="Calibri" panose="020F0502020204030204" pitchFamily="34" charset="0"/>
                <a:cs typeface="Calibri" panose="020F0502020204030204" pitchFamily="34" charset="0"/>
              </a:rPr>
              <a:t> incide sobre os textos normativos e não sobre as normas jurídicas, exatamente porque o texto normativo não contém imediatamente e integralmente a norma, não se confundindo com ela. A norma é o resultado da interpretação do texto, diante do caso concreto.</a:t>
            </a:r>
          </a:p>
        </p:txBody>
      </p:sp>
    </p:spTree>
    <p:extLst>
      <p:ext uri="{BB962C8B-B14F-4D97-AF65-F5344CB8AC3E}">
        <p14:creationId xmlns:p14="http://schemas.microsoft.com/office/powerpoint/2010/main" val="3626859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a:bodyPr>
          <a:lstStyle/>
          <a:p>
            <a:pPr algn="just"/>
            <a:r>
              <a:rPr lang="pt-BR" sz="2800" dirty="0">
                <a:latin typeface="Calibri" panose="020F0502020204030204" pitchFamily="34" charset="0"/>
                <a:cs typeface="Calibri" panose="020F0502020204030204" pitchFamily="34" charset="0"/>
              </a:rPr>
              <a:t>- Supera-se, aos poucos o formalismo jurídico do direito privado</a:t>
            </a:r>
          </a:p>
          <a:p>
            <a:pPr algn="just"/>
            <a:r>
              <a:rPr lang="pt-BR" sz="2800" dirty="0">
                <a:latin typeface="Calibri" panose="020F0502020204030204" pitchFamily="34" charset="0"/>
                <a:cs typeface="Calibri" panose="020F0502020204030204" pitchFamily="34" charset="0"/>
              </a:rPr>
              <a:t>- Dá-se ao direito civil uma lógica ético-social, relativizando regras privadas</a:t>
            </a:r>
          </a:p>
          <a:p>
            <a:pPr algn="just"/>
            <a:r>
              <a:rPr lang="pt-BR" sz="2800" dirty="0">
                <a:latin typeface="Calibri" panose="020F0502020204030204" pitchFamily="34" charset="0"/>
                <a:cs typeface="Calibri" panose="020F0502020204030204" pitchFamily="34" charset="0"/>
              </a:rPr>
              <a:t>- Há, contudo, preocupação em dar limites à atividade interpretativa, a fim de se dar coerência ao sistema</a:t>
            </a:r>
          </a:p>
          <a:p>
            <a:endParaRPr lang="pt-BR"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09170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a:bodyPr>
          <a:lstStyle/>
          <a:p>
            <a:r>
              <a:rPr lang="pt-BR" sz="2800" dirty="0">
                <a:latin typeface="Calibri" panose="020F0502020204030204" pitchFamily="34" charset="0"/>
                <a:cs typeface="Calibri" panose="020F0502020204030204" pitchFamily="34" charset="0"/>
              </a:rPr>
              <a:t>- CPC, art. 489, §2º: No caso de colisão entre normas, o juiz deve justificar o objeto e os critérios gerais da ponderação efetuada, enunciando as razões que autorizam a interferência na norma afastada e as premissas fáticas que fundamentam a conclusão.</a:t>
            </a:r>
          </a:p>
          <a:p>
            <a:r>
              <a:rPr lang="pt-BR" sz="2800" dirty="0">
                <a:latin typeface="Calibri" panose="020F0502020204030204" pitchFamily="34" charset="0"/>
                <a:cs typeface="Calibri" panose="020F0502020204030204" pitchFamily="34" charset="0"/>
              </a:rPr>
              <a:t>§ 3º A decisão judicial deve ser interpretada a partir da conjugação de todos os seus elementos e em conformidade com o princípio da boa-fé.</a:t>
            </a:r>
          </a:p>
          <a:p>
            <a:endParaRPr lang="pt-BR"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03571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F897E0-FA7A-49E4-B960-388AC23E44B2}"/>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INTRODUÇÃO</a:t>
            </a:r>
          </a:p>
        </p:txBody>
      </p:sp>
      <p:sp>
        <p:nvSpPr>
          <p:cNvPr id="3" name="Espaço Reservado para Conteúdo 2">
            <a:extLst>
              <a:ext uri="{FF2B5EF4-FFF2-40B4-BE49-F238E27FC236}">
                <a16:creationId xmlns:a16="http://schemas.microsoft.com/office/drawing/2014/main" id="{836BBFA0-8E18-4262-806E-1ABBD570EE57}"/>
              </a:ext>
            </a:extLst>
          </p:cNvPr>
          <p:cNvSpPr>
            <a:spLocks noGrp="1"/>
          </p:cNvSpPr>
          <p:nvPr>
            <p:ph idx="1"/>
          </p:nvPr>
        </p:nvSpPr>
        <p:spPr/>
        <p:txBody>
          <a:bodyPr>
            <a:normAutofit/>
          </a:bodyPr>
          <a:lstStyle/>
          <a:p>
            <a:pPr algn="just"/>
            <a:r>
              <a:rPr lang="pt-BR" sz="3200" dirty="0">
                <a:latin typeface="Calibri" panose="020F0502020204030204" pitchFamily="34" charset="0"/>
                <a:cs typeface="Calibri" panose="020F0502020204030204" pitchFamily="34" charset="0"/>
              </a:rPr>
              <a:t>- Nossa tradição é inspirada na cultura jurídica romano-germânica, que trabalhava com empirismo, regras jurídicas</a:t>
            </a:r>
          </a:p>
          <a:p>
            <a:r>
              <a:rPr lang="pt-BR" sz="3200" dirty="0">
                <a:latin typeface="Calibri" panose="020F0502020204030204" pitchFamily="34" charset="0"/>
                <a:cs typeface="Calibri" panose="020F0502020204030204" pitchFamily="34" charset="0"/>
              </a:rPr>
              <a:t>- As influências do direito romano são até hoje muito presentes, principalmente em matéria de obrigações</a:t>
            </a:r>
          </a:p>
          <a:p>
            <a:r>
              <a:rPr lang="pt-BR" sz="3200" dirty="0">
                <a:latin typeface="Calibri" panose="020F0502020204030204" pitchFamily="34" charset="0"/>
                <a:cs typeface="Calibri" panose="020F0502020204030204" pitchFamily="34" charset="0"/>
              </a:rPr>
              <a:t>- Por conta da tradição da civil </a:t>
            </a:r>
            <a:r>
              <a:rPr lang="pt-BR" sz="3200" dirty="0" err="1">
                <a:latin typeface="Calibri" panose="020F0502020204030204" pitchFamily="34" charset="0"/>
                <a:cs typeface="Calibri" panose="020F0502020204030204" pitchFamily="34" charset="0"/>
              </a:rPr>
              <a:t>law</a:t>
            </a:r>
            <a:r>
              <a:rPr lang="pt-BR" sz="3200" dirty="0">
                <a:latin typeface="Calibri" panose="020F0502020204030204" pitchFamily="34" charset="0"/>
                <a:cs typeface="Calibri" panose="020F0502020204030204" pitchFamily="34" charset="0"/>
              </a:rPr>
              <a:t>, o Brasil adota o sistema de grandes codificações</a:t>
            </a:r>
          </a:p>
          <a:p>
            <a:endParaRPr lang="pt-B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49855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fontScale="92500"/>
          </a:bodyPr>
          <a:lstStyle/>
          <a:p>
            <a:r>
              <a:rPr lang="pt-BR" sz="2800" dirty="0">
                <a:latin typeface="Calibri" panose="020F0502020204030204" pitchFamily="34" charset="0"/>
                <a:cs typeface="Calibri" panose="020F0502020204030204" pitchFamily="34" charset="0"/>
              </a:rPr>
              <a:t>Que é a ponderação? </a:t>
            </a:r>
          </a:p>
          <a:p>
            <a:r>
              <a:rPr lang="pt-BR" sz="2800" dirty="0">
                <a:latin typeface="Calibri" panose="020F0502020204030204" pitchFamily="34" charset="0"/>
                <a:cs typeface="Calibri" panose="020F0502020204030204" pitchFamily="34" charset="0"/>
              </a:rPr>
              <a:t>A ponderação é o método proposto por Alexy para a solução do conflito entre princípios – e esse seria um dos critérios diferenciadores das regras. Fundada na “lei de colisão”, a antinomia entre princípios seria resolvida por meio da constatação de qual norma possui precedência no caso concreto. Segundo o autor, busca-se “definir qual desses interesses – que abstratamente estão no mesmo nível – tem maior peso no caso concreto. Diante disso, deve-se fazer um sopesamento (= ponderação) dos valores envolvidos na problemática em questão para se chegar à decisão mais consentânea com o Direito.</a:t>
            </a:r>
            <a:endParaRPr lang="pt-BR"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13314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fontScale="70000" lnSpcReduction="20000"/>
          </a:bodyPr>
          <a:lstStyle/>
          <a:p>
            <a:pPr algn="just"/>
            <a:r>
              <a:rPr lang="pt-BR" sz="2800" dirty="0">
                <a:latin typeface="Calibri" panose="020F0502020204030204" pitchFamily="34" charset="0"/>
                <a:cs typeface="Calibri" panose="020F0502020204030204" pitchFamily="34" charset="0"/>
              </a:rPr>
              <a:t>Ano: 2012 Banca: FEPESE Órgão: DPE-SC Prova: FEPESE - 2012 - PGE-SC - Defensor Público - Em seu livro Teoria dos Direitos Fundamentais , Robert Alexy afirma que é possível solucionar um conflito entre regras quando se introduz uma cláusula de exceção em uma das regras, a fim de eliminar o conflito, ou quando ao menos uma das regras for declarada inválida. Isso porque, segundo o autor, os conflitos entre regras ocorrem na dimensão da validade jurídica, o que não é graduável. No que se refere à solução da colisão entre princípios, Alexy entende que:</a:t>
            </a:r>
          </a:p>
          <a:p>
            <a:pPr algn="just"/>
            <a:r>
              <a:rPr lang="pt-BR" sz="2800" dirty="0">
                <a:latin typeface="Calibri" panose="020F0502020204030204" pitchFamily="34" charset="0"/>
                <a:cs typeface="Calibri" panose="020F0502020204030204" pitchFamily="34" charset="0"/>
              </a:rPr>
              <a:t>A) um dos princípios deve ser declarado inválido em uma determinada condição.</a:t>
            </a:r>
          </a:p>
          <a:p>
            <a:pPr algn="just"/>
            <a:r>
              <a:rPr lang="pt-BR" sz="2800" dirty="0">
                <a:latin typeface="Calibri" panose="020F0502020204030204" pitchFamily="34" charset="0"/>
                <a:cs typeface="Calibri" panose="020F0502020204030204" pitchFamily="34" charset="0"/>
              </a:rPr>
              <a:t>B) um dos princípios terá precedência em face do outro em determinadas condições.</a:t>
            </a:r>
          </a:p>
          <a:p>
            <a:pPr algn="just"/>
            <a:r>
              <a:rPr lang="pt-BR" sz="2800" dirty="0">
                <a:latin typeface="Calibri" panose="020F0502020204030204" pitchFamily="34" charset="0"/>
                <a:cs typeface="Calibri" panose="020F0502020204030204" pitchFamily="34" charset="0"/>
              </a:rPr>
              <a:t>C) deve ser introduzida uma cláusula de exceção em um dos princípios</a:t>
            </a:r>
          </a:p>
          <a:p>
            <a:pPr algn="just"/>
            <a:r>
              <a:rPr lang="pt-BR" sz="2800" dirty="0">
                <a:latin typeface="Calibri" panose="020F0502020204030204" pitchFamily="34" charset="0"/>
                <a:cs typeface="Calibri" panose="020F0502020204030204" pitchFamily="34" charset="0"/>
              </a:rPr>
              <a:t>D) existem princípios que sempre têm precedência em face de outros.</a:t>
            </a:r>
          </a:p>
          <a:p>
            <a:pPr algn="just"/>
            <a:r>
              <a:rPr lang="pt-BR" sz="2800" dirty="0">
                <a:latin typeface="Calibri" panose="020F0502020204030204" pitchFamily="34" charset="0"/>
                <a:cs typeface="Calibri" panose="020F0502020204030204" pitchFamily="34" charset="0"/>
              </a:rPr>
              <a:t>E) deve ser resolvida na dimensão da validade jurídica.</a:t>
            </a:r>
          </a:p>
        </p:txBody>
      </p:sp>
    </p:spTree>
    <p:extLst>
      <p:ext uri="{BB962C8B-B14F-4D97-AF65-F5344CB8AC3E}">
        <p14:creationId xmlns:p14="http://schemas.microsoft.com/office/powerpoint/2010/main" val="16101097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fontScale="92500" lnSpcReduction="20000"/>
          </a:bodyPr>
          <a:lstStyle/>
          <a:p>
            <a:pPr algn="just"/>
            <a:r>
              <a:rPr lang="pt-BR" sz="2800" dirty="0">
                <a:latin typeface="Calibri" panose="020F0502020204030204" pitchFamily="34" charset="0"/>
                <a:cs typeface="Calibri" panose="020F0502020204030204" pitchFamily="34" charset="0"/>
              </a:rPr>
              <a:t>Duas alternativas consideradas corretas:</a:t>
            </a:r>
          </a:p>
          <a:p>
            <a:pPr algn="just"/>
            <a:r>
              <a:rPr lang="pt-BR" sz="2800" dirty="0">
                <a:latin typeface="Calibri" panose="020F0502020204030204" pitchFamily="34" charset="0"/>
                <a:cs typeface="Calibri" panose="020F0502020204030204" pitchFamily="34" charset="0"/>
              </a:rPr>
              <a:t>Ano: 2021 Banca: </a:t>
            </a:r>
            <a:r>
              <a:rPr lang="pt-BR" sz="2800" dirty="0" err="1">
                <a:latin typeface="Calibri" panose="020F0502020204030204" pitchFamily="34" charset="0"/>
                <a:cs typeface="Calibri" panose="020F0502020204030204" pitchFamily="34" charset="0"/>
              </a:rPr>
              <a:t>Quadrix</a:t>
            </a:r>
            <a:r>
              <a:rPr lang="pt-BR" sz="2800" dirty="0">
                <a:latin typeface="Calibri" panose="020F0502020204030204" pitchFamily="34" charset="0"/>
                <a:cs typeface="Calibri" panose="020F0502020204030204" pitchFamily="34" charset="0"/>
              </a:rPr>
              <a:t> Órgão: CFT Prova: </a:t>
            </a:r>
            <a:r>
              <a:rPr lang="pt-BR" sz="2800" dirty="0" err="1">
                <a:latin typeface="Calibri" panose="020F0502020204030204" pitchFamily="34" charset="0"/>
                <a:cs typeface="Calibri" panose="020F0502020204030204" pitchFamily="34" charset="0"/>
              </a:rPr>
              <a:t>Quadrix</a:t>
            </a:r>
            <a:r>
              <a:rPr lang="pt-BR" sz="2800" dirty="0">
                <a:latin typeface="Calibri" panose="020F0502020204030204" pitchFamily="34" charset="0"/>
                <a:cs typeface="Calibri" panose="020F0502020204030204" pitchFamily="34" charset="0"/>
              </a:rPr>
              <a:t> - 2021 - CFT - Advogado Júnior</a:t>
            </a:r>
          </a:p>
          <a:p>
            <a:pPr algn="just"/>
            <a:r>
              <a:rPr lang="pt-BR" sz="2800" dirty="0">
                <a:latin typeface="Calibri" panose="020F0502020204030204" pitchFamily="34" charset="0"/>
                <a:cs typeface="Calibri" panose="020F0502020204030204" pitchFamily="34" charset="0"/>
              </a:rPr>
              <a:t>A ideia de </a:t>
            </a:r>
            <a:r>
              <a:rPr lang="pt-BR" sz="2800" dirty="0" err="1">
                <a:latin typeface="Calibri" panose="020F0502020204030204" pitchFamily="34" charset="0"/>
                <a:cs typeface="Calibri" panose="020F0502020204030204" pitchFamily="34" charset="0"/>
              </a:rPr>
              <a:t>derrotabilidade</a:t>
            </a:r>
            <a:r>
              <a:rPr lang="pt-BR" sz="2800" dirty="0">
                <a:latin typeface="Calibri" panose="020F0502020204030204" pitchFamily="34" charset="0"/>
                <a:cs typeface="Calibri" panose="020F0502020204030204" pitchFamily="34" charset="0"/>
              </a:rPr>
              <a:t> das regras supera a ideia de “tudo ou nada” e assimila, a exemplo dos princípios, a possibilidade de gradação em sua aplicação. </a:t>
            </a:r>
          </a:p>
          <a:p>
            <a:pPr algn="just"/>
            <a:r>
              <a:rPr lang="pt-BR" sz="2800" dirty="0">
                <a:latin typeface="Calibri" panose="020F0502020204030204" pitchFamily="34" charset="0"/>
                <a:cs typeface="Calibri" panose="020F0502020204030204" pitchFamily="34" charset="0"/>
              </a:rPr>
              <a:t>Ainda que a doutrina de </a:t>
            </a:r>
            <a:r>
              <a:rPr lang="pt-BR" sz="2800" dirty="0" err="1">
                <a:latin typeface="Calibri" panose="020F0502020204030204" pitchFamily="34" charset="0"/>
                <a:cs typeface="Calibri" panose="020F0502020204030204" pitchFamily="34" charset="0"/>
              </a:rPr>
              <a:t>Dworkin</a:t>
            </a:r>
            <a:r>
              <a:rPr lang="pt-BR" sz="2800" dirty="0">
                <a:latin typeface="Calibri" panose="020F0502020204030204" pitchFamily="34" charset="0"/>
                <a:cs typeface="Calibri" panose="020F0502020204030204" pitchFamily="34" charset="0"/>
              </a:rPr>
              <a:t> seja rechaçada pela premissa de que regras podem ser “derrotadas” em sua aplicação, a tese da </a:t>
            </a:r>
            <a:r>
              <a:rPr lang="pt-BR" sz="2800" dirty="0" err="1">
                <a:latin typeface="Calibri" panose="020F0502020204030204" pitchFamily="34" charset="0"/>
                <a:cs typeface="Calibri" panose="020F0502020204030204" pitchFamily="34" charset="0"/>
              </a:rPr>
              <a:t>derrotabilidade</a:t>
            </a:r>
            <a:r>
              <a:rPr lang="pt-BR" sz="2800" dirty="0">
                <a:latin typeface="Calibri" panose="020F0502020204030204" pitchFamily="34" charset="0"/>
                <a:cs typeface="Calibri" panose="020F0502020204030204" pitchFamily="34" charset="0"/>
              </a:rPr>
              <a:t> acaba, em alguma medida, invocando aquele autor ao estabelecer como condição para a sua incidência a manutenção da coerência do sistema. </a:t>
            </a:r>
          </a:p>
          <a:p>
            <a:pPr algn="just"/>
            <a:endParaRPr lang="pt-BR"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17000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8DE57-9A23-4AB5-84CC-51994772F086}"/>
              </a:ext>
            </a:extLst>
          </p:cNvPr>
          <p:cNvSpPr>
            <a:spLocks noGrp="1"/>
          </p:cNvSpPr>
          <p:nvPr>
            <p:ph type="title"/>
          </p:nvPr>
        </p:nvSpPr>
        <p:spPr/>
        <p:txBody>
          <a:bodyPr/>
          <a:lstStyle/>
          <a:p>
            <a:r>
              <a:rPr lang="pt-BR" dirty="0">
                <a:latin typeface="Calibri" panose="020F0502020204030204" pitchFamily="34" charset="0"/>
                <a:cs typeface="Calibri" panose="020F0502020204030204" pitchFamily="34" charset="0"/>
              </a:rPr>
              <a:t>Um novo direito civil</a:t>
            </a:r>
          </a:p>
        </p:txBody>
      </p:sp>
      <p:sp>
        <p:nvSpPr>
          <p:cNvPr id="3" name="Espaço Reservado para Conteúdo 2">
            <a:extLst>
              <a:ext uri="{FF2B5EF4-FFF2-40B4-BE49-F238E27FC236}">
                <a16:creationId xmlns:a16="http://schemas.microsoft.com/office/drawing/2014/main" id="{F8AC3B5B-3EF0-42CE-BD22-B377A16D1C34}"/>
              </a:ext>
            </a:extLst>
          </p:cNvPr>
          <p:cNvSpPr>
            <a:spLocks noGrp="1"/>
          </p:cNvSpPr>
          <p:nvPr>
            <p:ph idx="1"/>
          </p:nvPr>
        </p:nvSpPr>
        <p:spPr/>
        <p:txBody>
          <a:bodyPr>
            <a:normAutofit fontScale="70000" lnSpcReduction="20000"/>
          </a:bodyPr>
          <a:lstStyle/>
          <a:p>
            <a:pPr algn="just"/>
            <a:r>
              <a:rPr lang="pt-BR" sz="2800" dirty="0">
                <a:latin typeface="Calibri" panose="020F0502020204030204" pitchFamily="34" charset="0"/>
                <a:cs typeface="Calibri" panose="020F0502020204030204" pitchFamily="34" charset="0"/>
              </a:rPr>
              <a:t>Ano: 2019 Banca: FCC Órgão: DPE-SP Prova: FCC - 2019 - DPE-SP - Defensor Público - Relativamente ao que Ronald </a:t>
            </a:r>
            <a:r>
              <a:rPr lang="pt-BR" sz="2800" dirty="0" err="1">
                <a:latin typeface="Calibri" panose="020F0502020204030204" pitchFamily="34" charset="0"/>
                <a:cs typeface="Calibri" panose="020F0502020204030204" pitchFamily="34" charset="0"/>
              </a:rPr>
              <a:t>Dworkin</a:t>
            </a:r>
            <a:r>
              <a:rPr lang="pt-BR" sz="2800" dirty="0">
                <a:latin typeface="Calibri" panose="020F0502020204030204" pitchFamily="34" charset="0"/>
                <a:cs typeface="Calibri" panose="020F0502020204030204" pitchFamily="34" charset="0"/>
              </a:rPr>
              <a:t> afirma acerca das regras e dos princípios no livro Levando os direitos a sério, considere as assertivas abaixo.</a:t>
            </a:r>
          </a:p>
          <a:p>
            <a:pPr algn="just"/>
            <a:r>
              <a:rPr lang="pt-BR" sz="2800" dirty="0">
                <a:latin typeface="Calibri" panose="020F0502020204030204" pitchFamily="34" charset="0"/>
                <a:cs typeface="Calibri" panose="020F0502020204030204" pitchFamily="34" charset="0"/>
              </a:rPr>
              <a:t>I. As regras são aplicáveis à maneira do “tudo ou nada”, ou seja, dados os fatos que uma regra estipula, ou a regra é válida e neste caso deve ser aplicada, ou não é válida e neste caso não se aplica. </a:t>
            </a:r>
          </a:p>
          <a:p>
            <a:pPr algn="just"/>
            <a:r>
              <a:rPr lang="pt-BR" sz="2800" dirty="0">
                <a:latin typeface="Calibri" panose="020F0502020204030204" pitchFamily="34" charset="0"/>
                <a:cs typeface="Calibri" panose="020F0502020204030204" pitchFamily="34" charset="0"/>
              </a:rPr>
              <a:t>II. Os princípios enunciam razões que conduzem o argumento para uma certa direção. </a:t>
            </a:r>
          </a:p>
          <a:p>
            <a:pPr algn="just"/>
            <a:r>
              <a:rPr lang="pt-BR" sz="2800" dirty="0">
                <a:latin typeface="Calibri" panose="020F0502020204030204" pitchFamily="34" charset="0"/>
                <a:cs typeface="Calibri" panose="020F0502020204030204" pitchFamily="34" charset="0"/>
              </a:rPr>
              <a:t>III. Os princípios possuem uma dimensão de peso ou importância que as regras não têm. </a:t>
            </a:r>
          </a:p>
          <a:p>
            <a:pPr algn="just"/>
            <a:r>
              <a:rPr lang="pt-BR" sz="2800" dirty="0">
                <a:latin typeface="Calibri" panose="020F0502020204030204" pitchFamily="34" charset="0"/>
                <a:cs typeface="Calibri" panose="020F0502020204030204" pitchFamily="34" charset="0"/>
              </a:rPr>
              <a:t>IV. Se duas regras entram em conflito, apenas uma delas pode ser considerada válida.</a:t>
            </a:r>
          </a:p>
          <a:p>
            <a:pPr algn="just"/>
            <a:r>
              <a:rPr lang="pt-BR" sz="2800" dirty="0">
                <a:latin typeface="Calibri" panose="020F0502020204030204" pitchFamily="34" charset="0"/>
                <a:cs typeface="Calibri" panose="020F0502020204030204" pitchFamily="34" charset="0"/>
              </a:rPr>
              <a:t>Está correto o que se afirma em </a:t>
            </a:r>
          </a:p>
          <a:p>
            <a:pPr algn="just"/>
            <a:r>
              <a:rPr lang="pt-BR" sz="2800" dirty="0">
                <a:latin typeface="Calibri" panose="020F0502020204030204" pitchFamily="34" charset="0"/>
                <a:cs typeface="Calibri" panose="020F0502020204030204" pitchFamily="34" charset="0"/>
              </a:rPr>
              <a:t>A) III e IV, apenas. / B) I, II e III, apenas. / C) II e IV, apenas. / D) II, III e IV, apenas. / E) I, II, III e IV.</a:t>
            </a:r>
          </a:p>
        </p:txBody>
      </p:sp>
    </p:spTree>
    <p:extLst>
      <p:ext uri="{BB962C8B-B14F-4D97-AF65-F5344CB8AC3E}">
        <p14:creationId xmlns:p14="http://schemas.microsoft.com/office/powerpoint/2010/main" val="19166079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67278D-CC6E-4E31-89AC-3E9428CF5245}"/>
              </a:ext>
            </a:extLst>
          </p:cNvPr>
          <p:cNvSpPr>
            <a:spLocks noGrp="1"/>
          </p:cNvSpPr>
          <p:nvPr>
            <p:ph type="title"/>
          </p:nvPr>
        </p:nvSpPr>
        <p:spPr/>
        <p:txBody>
          <a:bodyPr/>
          <a:lstStyle/>
          <a:p>
            <a:r>
              <a:rPr lang="pt-BR" b="0" i="0" dirty="0">
                <a:solidFill>
                  <a:srgbClr val="000000"/>
                </a:solidFill>
                <a:effectLst/>
                <a:latin typeface="docs-Calibri"/>
              </a:rPr>
              <a:t>CONSTITUCIONALISMO</a:t>
            </a:r>
            <a:endParaRPr lang="pt-BR" dirty="0"/>
          </a:p>
        </p:txBody>
      </p:sp>
      <p:sp>
        <p:nvSpPr>
          <p:cNvPr id="3" name="Espaço Reservado para Conteúdo 2">
            <a:extLst>
              <a:ext uri="{FF2B5EF4-FFF2-40B4-BE49-F238E27FC236}">
                <a16:creationId xmlns:a16="http://schemas.microsoft.com/office/drawing/2014/main" id="{7A555243-F431-4CC7-A6F7-668BD65E571A}"/>
              </a:ext>
            </a:extLst>
          </p:cNvPr>
          <p:cNvSpPr>
            <a:spLocks noGrp="1"/>
          </p:cNvSpPr>
          <p:nvPr>
            <p:ph idx="1"/>
          </p:nvPr>
        </p:nvSpPr>
        <p:spPr/>
        <p:txBody>
          <a:bodyPr>
            <a:normAutofit lnSpcReduction="10000"/>
          </a:bodyPr>
          <a:lstStyle/>
          <a:p>
            <a:r>
              <a:rPr lang="pt-BR" sz="2800" dirty="0">
                <a:latin typeface="Calibri" panose="020F0502020204030204" pitchFamily="34" charset="0"/>
                <a:cs typeface="Calibri" panose="020F0502020204030204" pitchFamily="34" charset="0"/>
              </a:rPr>
              <a:t>André Ramos Tavares vê o tema sob quatro perspectivas distintas:</a:t>
            </a:r>
          </a:p>
          <a:p>
            <a:r>
              <a:rPr lang="pt-BR" sz="2800" dirty="0">
                <a:latin typeface="Calibri" panose="020F0502020204030204" pitchFamily="34" charset="0"/>
                <a:cs typeface="Calibri" panose="020F0502020204030204" pitchFamily="34" charset="0"/>
              </a:rPr>
              <a:t>a) Movimento político-social que buscava limitar o poder arbitrário - nítida vinculação entre o constitucionalismo e os direitos fundamentais.</a:t>
            </a:r>
          </a:p>
          <a:p>
            <a:r>
              <a:rPr lang="pt-BR" sz="2800" dirty="0">
                <a:latin typeface="Calibri" panose="020F0502020204030204" pitchFamily="34" charset="0"/>
                <a:cs typeface="Calibri" panose="020F0502020204030204" pitchFamily="34" charset="0"/>
              </a:rPr>
              <a:t>b) Movimento de imposição de constituições escritas - diz respeito ao surgimento da constituição formal.</a:t>
            </a:r>
          </a:p>
          <a:p>
            <a:r>
              <a:rPr lang="pt-BR" sz="2800" dirty="0">
                <a:latin typeface="Calibri" panose="020F0502020204030204" pitchFamily="34" charset="0"/>
                <a:cs typeface="Calibri" panose="020F0502020204030204" pitchFamily="34" charset="0"/>
              </a:rPr>
              <a:t>c) Evolução histórico-constitucional de um determinado Estado.</a:t>
            </a:r>
          </a:p>
          <a:p>
            <a:r>
              <a:rPr lang="pt-BR" sz="2800" dirty="0">
                <a:latin typeface="Calibri" panose="020F0502020204030204" pitchFamily="34" charset="0"/>
                <a:cs typeface="Calibri" panose="020F0502020204030204" pitchFamily="34" charset="0"/>
              </a:rPr>
              <a:t>d) Indicação dos propósitos mais atuais da função e da posição das constituições nas diversas sociedades.</a:t>
            </a:r>
          </a:p>
        </p:txBody>
      </p:sp>
    </p:spTree>
    <p:extLst>
      <p:ext uri="{BB962C8B-B14F-4D97-AF65-F5344CB8AC3E}">
        <p14:creationId xmlns:p14="http://schemas.microsoft.com/office/powerpoint/2010/main" val="570459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67278D-CC6E-4E31-89AC-3E9428CF5245}"/>
              </a:ext>
            </a:extLst>
          </p:cNvPr>
          <p:cNvSpPr>
            <a:spLocks noGrp="1"/>
          </p:cNvSpPr>
          <p:nvPr>
            <p:ph type="title"/>
          </p:nvPr>
        </p:nvSpPr>
        <p:spPr/>
        <p:txBody>
          <a:bodyPr/>
          <a:lstStyle/>
          <a:p>
            <a:r>
              <a:rPr lang="pt-BR" b="0" i="0" dirty="0">
                <a:solidFill>
                  <a:srgbClr val="000000"/>
                </a:solidFill>
                <a:effectLst/>
                <a:latin typeface="docs-Calibri"/>
              </a:rPr>
              <a:t>neoconstitucionalismo</a:t>
            </a:r>
            <a:endParaRPr lang="pt-BR" dirty="0"/>
          </a:p>
        </p:txBody>
      </p:sp>
      <p:sp>
        <p:nvSpPr>
          <p:cNvPr id="3" name="Espaço Reservado para Conteúdo 2">
            <a:extLst>
              <a:ext uri="{FF2B5EF4-FFF2-40B4-BE49-F238E27FC236}">
                <a16:creationId xmlns:a16="http://schemas.microsoft.com/office/drawing/2014/main" id="{7A555243-F431-4CC7-A6F7-668BD65E571A}"/>
              </a:ext>
            </a:extLst>
          </p:cNvPr>
          <p:cNvSpPr>
            <a:spLocks noGrp="1"/>
          </p:cNvSpPr>
          <p:nvPr>
            <p:ph idx="1"/>
          </p:nvPr>
        </p:nvSpPr>
        <p:spPr/>
        <p:txBody>
          <a:bodyPr>
            <a:normAutofit fontScale="92500" lnSpcReduction="10000"/>
          </a:bodyPr>
          <a:lstStyle/>
          <a:p>
            <a:pPr algn="just"/>
            <a:r>
              <a:rPr lang="pt-BR" sz="3600" dirty="0">
                <a:latin typeface="Calibri" panose="020F0502020204030204" pitchFamily="34" charset="0"/>
                <a:cs typeface="Calibri" panose="020F0502020204030204" pitchFamily="34" charset="0"/>
              </a:rPr>
              <a:t>Neoconstitucionalismo: matéria constitucional se alarga, princípio da dignidade da pessoa humana como centro da Constituição.</a:t>
            </a:r>
          </a:p>
          <a:p>
            <a:pPr algn="just"/>
            <a:r>
              <a:rPr lang="pt-BR" sz="3600" dirty="0">
                <a:latin typeface="Calibri" panose="020F0502020204030204" pitchFamily="34" charset="0"/>
                <a:cs typeface="Calibri" panose="020F0502020204030204" pitchFamily="34" charset="0"/>
              </a:rPr>
              <a:t>Visa-se não mais apenas atrelar o constitucionalismo à ideia de limitação do poder político, mas, acima de tudo, à eficácia da Constituição, cujo texto deixa de ter caráter retórico para se buscar maior efetividade.</a:t>
            </a:r>
          </a:p>
          <a:p>
            <a:pPr algn="just"/>
            <a:r>
              <a:rPr lang="pt-BR" sz="3600" dirty="0">
                <a:latin typeface="Calibri" panose="020F0502020204030204" pitchFamily="34" charset="0"/>
                <a:cs typeface="Calibri" panose="020F0502020204030204" pitchFamily="34" charset="0"/>
              </a:rPr>
              <a:t>Reaproximação entre direito e moral</a:t>
            </a:r>
          </a:p>
        </p:txBody>
      </p:sp>
    </p:spTree>
    <p:extLst>
      <p:ext uri="{BB962C8B-B14F-4D97-AF65-F5344CB8AC3E}">
        <p14:creationId xmlns:p14="http://schemas.microsoft.com/office/powerpoint/2010/main" val="37840011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Constitucionalização do Direito Civil</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lnSpcReduction="10000"/>
          </a:bodyPr>
          <a:lstStyle/>
          <a:p>
            <a:r>
              <a:rPr lang="pt-BR" sz="2400" dirty="0">
                <a:solidFill>
                  <a:srgbClr val="000000"/>
                </a:solidFill>
                <a:latin typeface="docs-Calibri"/>
              </a:rPr>
              <a:t>- Cada vez menos se aceita a ideia de que o ordenamento traz soluções predefinidas, cabendo ao intérprete encontrá-las por meio da subsunção </a:t>
            </a:r>
          </a:p>
          <a:p>
            <a:r>
              <a:rPr lang="pt-BR" sz="2400" dirty="0">
                <a:solidFill>
                  <a:srgbClr val="000000"/>
                </a:solidFill>
                <a:latin typeface="docs-Calibri"/>
              </a:rPr>
              <a:t>- A interpretação jurídica é cada vez mais complexa</a:t>
            </a:r>
          </a:p>
          <a:p>
            <a:r>
              <a:rPr lang="pt-BR" sz="2400" dirty="0">
                <a:solidFill>
                  <a:srgbClr val="000000"/>
                </a:solidFill>
                <a:latin typeface="docs-Calibri"/>
              </a:rPr>
              <a:t>- O Constitucionalismo, tradicionalmente, tinha o escopo de limitar o poder estatal</a:t>
            </a:r>
          </a:p>
          <a:p>
            <a:r>
              <a:rPr lang="pt-BR" sz="2400" dirty="0">
                <a:solidFill>
                  <a:srgbClr val="000000"/>
                </a:solidFill>
                <a:latin typeface="docs-Calibri"/>
              </a:rPr>
              <a:t>- Com a expansão da jurisdição constitucional, as normas constitucionais passam a ter uma função não apenas limitadora, mas formadora do ordenamento jurídico</a:t>
            </a:r>
          </a:p>
          <a:p>
            <a:r>
              <a:rPr lang="pt-BR" sz="2400" dirty="0">
                <a:solidFill>
                  <a:srgbClr val="000000"/>
                </a:solidFill>
                <a:latin typeface="docs-Calibri"/>
              </a:rPr>
              <a:t>- Ativismo judicial x Judicialização de questões políticas e sociais – nova visão do formalismo jurídico</a:t>
            </a:r>
          </a:p>
          <a:p>
            <a:endParaRPr lang="pt-BR" sz="2400" dirty="0"/>
          </a:p>
        </p:txBody>
      </p:sp>
    </p:spTree>
    <p:extLst>
      <p:ext uri="{BB962C8B-B14F-4D97-AF65-F5344CB8AC3E}">
        <p14:creationId xmlns:p14="http://schemas.microsoft.com/office/powerpoint/2010/main" val="41286790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Constitucionalização do Direito Civil</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lstStyle/>
          <a:p>
            <a:r>
              <a:rPr lang="pt-BR" sz="2800" dirty="0">
                <a:solidFill>
                  <a:srgbClr val="000000"/>
                </a:solidFill>
                <a:latin typeface="docs-Calibri"/>
              </a:rPr>
              <a:t>- Há desigualdades nas relações privadas – direitos fundamentais não são mais exigíveis apenas em face do Estado. </a:t>
            </a:r>
          </a:p>
          <a:p>
            <a:r>
              <a:rPr lang="pt-BR" sz="2800" dirty="0">
                <a:solidFill>
                  <a:srgbClr val="000000"/>
                </a:solidFill>
                <a:latin typeface="docs-Calibri"/>
              </a:rPr>
              <a:t>- O Estado tem um dever de assumir ativamente a proteção dos direitos fundamentais na esfera das relações privadas</a:t>
            </a:r>
          </a:p>
          <a:p>
            <a:r>
              <a:rPr lang="pt-BR" sz="2800" dirty="0">
                <a:solidFill>
                  <a:srgbClr val="000000"/>
                </a:solidFill>
                <a:latin typeface="docs-Calibri"/>
              </a:rPr>
              <a:t>- Constitucionalização do direito civil não significa colocar normas de direito civil na Constituição, ao menos não essencialmente. Trata-se de uma postura interpretativa de ler todas as relações civis a partir da Constituição.</a:t>
            </a:r>
          </a:p>
          <a:p>
            <a:endParaRPr lang="pt-BR" dirty="0"/>
          </a:p>
        </p:txBody>
      </p:sp>
    </p:spTree>
    <p:extLst>
      <p:ext uri="{BB962C8B-B14F-4D97-AF65-F5344CB8AC3E}">
        <p14:creationId xmlns:p14="http://schemas.microsoft.com/office/powerpoint/2010/main" val="26738392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Constitucionalização do Direito Civil</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fontScale="70000" lnSpcReduction="20000"/>
          </a:bodyPr>
          <a:lstStyle/>
          <a:p>
            <a:r>
              <a:rPr lang="pt-BR" sz="2800" dirty="0">
                <a:solidFill>
                  <a:srgbClr val="000000"/>
                </a:solidFill>
                <a:latin typeface="docs-Calibri"/>
              </a:rPr>
              <a:t>Ano: 2017 Banca: FAUEL Órgão: </a:t>
            </a:r>
            <a:r>
              <a:rPr lang="pt-BR" sz="2800" dirty="0" err="1">
                <a:solidFill>
                  <a:srgbClr val="000000"/>
                </a:solidFill>
                <a:latin typeface="docs-Calibri"/>
              </a:rPr>
              <a:t>Prev</a:t>
            </a:r>
            <a:r>
              <a:rPr lang="pt-BR" sz="2800" dirty="0">
                <a:solidFill>
                  <a:srgbClr val="000000"/>
                </a:solidFill>
                <a:latin typeface="docs-Calibri"/>
              </a:rPr>
              <a:t> São José - PR Prova: FAUEL - 2017 - </a:t>
            </a:r>
            <a:r>
              <a:rPr lang="pt-BR" sz="2800" dirty="0" err="1">
                <a:solidFill>
                  <a:srgbClr val="000000"/>
                </a:solidFill>
                <a:latin typeface="docs-Calibri"/>
              </a:rPr>
              <a:t>Prev</a:t>
            </a:r>
            <a:r>
              <a:rPr lang="pt-BR" sz="2800" dirty="0">
                <a:solidFill>
                  <a:srgbClr val="000000"/>
                </a:solidFill>
                <a:latin typeface="docs-Calibri"/>
              </a:rPr>
              <a:t> São José - PR - Advogado</a:t>
            </a:r>
          </a:p>
          <a:p>
            <a:r>
              <a:rPr lang="pt-BR" sz="2800" dirty="0">
                <a:solidFill>
                  <a:srgbClr val="000000"/>
                </a:solidFill>
                <a:latin typeface="docs-Calibri"/>
              </a:rPr>
              <a:t>Sobre a constitucionalização do Direito Civil, assinale a alternativa INCORRETA.</a:t>
            </a:r>
          </a:p>
          <a:p>
            <a:r>
              <a:rPr lang="pt-BR" sz="2800" dirty="0">
                <a:solidFill>
                  <a:srgbClr val="000000"/>
                </a:solidFill>
                <a:latin typeface="docs-Calibri"/>
              </a:rPr>
              <a:t>a) Interpreta-se o Código Civil a partir da Constituição e não o contrário.</a:t>
            </a:r>
          </a:p>
          <a:p>
            <a:r>
              <a:rPr lang="pt-BR" sz="2800" dirty="0">
                <a:solidFill>
                  <a:srgbClr val="000000"/>
                </a:solidFill>
                <a:latin typeface="docs-Calibri"/>
              </a:rPr>
              <a:t>b) O Direito Civil Constitucional está baseado em uma visão fragmentária do ordenamento jurídico.</a:t>
            </a:r>
          </a:p>
          <a:p>
            <a:r>
              <a:rPr lang="pt-BR" sz="2800" dirty="0">
                <a:solidFill>
                  <a:srgbClr val="000000"/>
                </a:solidFill>
                <a:latin typeface="docs-Calibri"/>
              </a:rPr>
              <a:t>c) A dignidade da pessoa humana, como vetor axiológico fundamental da Constituição Federal, orienta não só o Estado, mas também os particulares, nas suas relações privadas.</a:t>
            </a:r>
          </a:p>
          <a:p>
            <a:r>
              <a:rPr lang="pt-BR" sz="2800" dirty="0">
                <a:solidFill>
                  <a:srgbClr val="000000"/>
                </a:solidFill>
                <a:latin typeface="docs-Calibri"/>
              </a:rPr>
              <a:t>d) O princípio da isonomia, em seu aspecto unicamente formal, não se mostra suficiente, sendo imprescindível a busca pela igualdade material ou substancial.</a:t>
            </a:r>
          </a:p>
          <a:p>
            <a:r>
              <a:rPr lang="pt-BR" sz="2800" dirty="0">
                <a:solidFill>
                  <a:srgbClr val="000000"/>
                </a:solidFill>
                <a:latin typeface="docs-Calibri"/>
              </a:rPr>
              <a:t>e) A constitucionalização do Direito Civil relaciona-se diretamente com a consagração da ideia da força normativa das normas constitucionais, não mais perdurando a concepção da Carta Constitucional como mera declaração política.</a:t>
            </a:r>
            <a:endParaRPr lang="pt-BR" dirty="0"/>
          </a:p>
        </p:txBody>
      </p:sp>
    </p:spTree>
    <p:extLst>
      <p:ext uri="{BB962C8B-B14F-4D97-AF65-F5344CB8AC3E}">
        <p14:creationId xmlns:p14="http://schemas.microsoft.com/office/powerpoint/2010/main" val="1970425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pPr algn="ctr"/>
            <a:r>
              <a:rPr lang="pt-BR" b="0" i="0" dirty="0">
                <a:solidFill>
                  <a:srgbClr val="000000"/>
                </a:solidFill>
                <a:effectLst/>
                <a:latin typeface="docs-Calibri"/>
              </a:rPr>
              <a:t>EFICÁCIA DOS DIREITOS FUNDAMENTAIS</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lstStyle/>
          <a:p>
            <a:r>
              <a:rPr lang="pt-BR" sz="2800" dirty="0">
                <a:solidFill>
                  <a:srgbClr val="000000"/>
                </a:solidFill>
                <a:latin typeface="docs-Calibri"/>
              </a:rPr>
              <a:t>EFICÁCIA VERTICAL: Na relação Estado-indivíduo, há uma eficácia vertical dos direitos fundamentais, pois nesta relação há um “poder superior” (o Estado) e um infinitamente “inferior” (o indivíduo), certo que não estão em posições iguais, sendo evidente a proeminência de força do Estado.</a:t>
            </a:r>
          </a:p>
          <a:p>
            <a:endParaRPr lang="pt-BR" dirty="0"/>
          </a:p>
        </p:txBody>
      </p:sp>
    </p:spTree>
    <p:extLst>
      <p:ext uri="{BB962C8B-B14F-4D97-AF65-F5344CB8AC3E}">
        <p14:creationId xmlns:p14="http://schemas.microsoft.com/office/powerpoint/2010/main" val="3570694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Calibri" panose="020F0502020204030204" pitchFamily="34" charset="0"/>
                <a:cs typeface="Calibri" panose="020F0502020204030204" pitchFamily="34" charset="0"/>
              </a:rPr>
              <a:t>Conceitos introdutórios</a:t>
            </a:r>
            <a:endParaRPr lang="pt-BR" dirty="0">
              <a:latin typeface="Calibri" panose="020F0502020204030204" pitchFamily="34" charset="0"/>
              <a:cs typeface="Calibri" panose="020F0502020204030204" pitchFamily="34" charset="0"/>
            </a:endParaRP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a:bodyPr>
          <a:lstStyle/>
          <a:p>
            <a:r>
              <a:rPr lang="pt-BR" sz="2800" dirty="0">
                <a:latin typeface="Calibri" panose="020F0502020204030204" pitchFamily="34" charset="0"/>
                <a:cs typeface="Calibri" panose="020F0502020204030204" pitchFamily="34" charset="0"/>
              </a:rPr>
              <a:t>A norma jurídica é aquela norma “cuja execução é garantida por uma sanção externa e institucionalizada”.</a:t>
            </a:r>
          </a:p>
          <a:p>
            <a:r>
              <a:rPr lang="pt-BR" sz="2800" dirty="0">
                <a:latin typeface="Calibri" panose="020F0502020204030204" pitchFamily="34" charset="0"/>
                <a:cs typeface="Calibri" panose="020F0502020204030204" pitchFamily="34" charset="0"/>
              </a:rPr>
              <a:t>- </a:t>
            </a:r>
            <a:r>
              <a:rPr lang="pt-BR" sz="2800" b="0" i="0" dirty="0">
                <a:solidFill>
                  <a:srgbClr val="000000"/>
                </a:solidFill>
                <a:effectLst/>
                <a:latin typeface="Calibri" panose="020F0502020204030204" pitchFamily="34" charset="0"/>
                <a:cs typeface="Calibri" panose="020F0502020204030204" pitchFamily="34" charset="0"/>
              </a:rPr>
              <a:t>Ordenamento jurídico – Bobbio - </a:t>
            </a:r>
            <a:r>
              <a:rPr lang="pt-BR" sz="2800" b="0" i="0" dirty="0">
                <a:solidFill>
                  <a:srgbClr val="1A1A1A"/>
                </a:solidFill>
                <a:effectLst/>
                <a:latin typeface="Calibri" panose="020F0502020204030204" pitchFamily="34" charset="0"/>
                <a:cs typeface="Calibri" panose="020F0502020204030204" pitchFamily="34" charset="0"/>
              </a:rPr>
              <a:t>“as normas jurídicas nunca existem isoladamente, mas sempre em um contexto de normas com relações particulares entre si” – (Teoria do ordenamento jurídico)</a:t>
            </a:r>
          </a:p>
          <a:p>
            <a:r>
              <a:rPr lang="pt-BR" sz="2800" b="0" i="0" dirty="0">
                <a:solidFill>
                  <a:srgbClr val="1A1A1A"/>
                </a:solidFill>
                <a:effectLst/>
                <a:latin typeface="Calibri" panose="020F0502020204030204" pitchFamily="34" charset="0"/>
                <a:cs typeface="Calibri" panose="020F0502020204030204" pitchFamily="34" charset="0"/>
              </a:rPr>
              <a:t>- Na teoria do ordenamento de Bobbio, Direito não é justiça, expressão dos mais fortes, não dos mais justos.</a:t>
            </a:r>
          </a:p>
        </p:txBody>
      </p:sp>
    </p:spTree>
    <p:extLst>
      <p:ext uri="{BB962C8B-B14F-4D97-AF65-F5344CB8AC3E}">
        <p14:creationId xmlns:p14="http://schemas.microsoft.com/office/powerpoint/2010/main" val="32175023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pPr algn="ctr"/>
            <a:r>
              <a:rPr lang="pt-BR" b="0" i="0" dirty="0">
                <a:solidFill>
                  <a:srgbClr val="000000"/>
                </a:solidFill>
                <a:effectLst/>
                <a:latin typeface="docs-Calibri"/>
              </a:rPr>
              <a:t>EFICÁCIA DOS DIREITOS FUNDAMENTAIS</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a:bodyPr>
          <a:lstStyle/>
          <a:p>
            <a:pPr algn="just"/>
            <a:r>
              <a:rPr lang="pt-BR" dirty="0">
                <a:solidFill>
                  <a:srgbClr val="000000"/>
                </a:solidFill>
                <a:latin typeface="docs-Calibri"/>
              </a:rPr>
              <a:t>EFICÁCIA HORIZONTAL: Após a evolução da teoria dos direitos fundamentais, passou-se a reconhecer que os direitos fundamentais não incidem apenas em relações desiguais, porém também em relações particulares em que há uma igualdade de armas. Aqui, surge a eficácia horizontal dos direitos fundamentais que é justamente incidência e observância de todos os direitos fundamentais nas relações privadas (particular-particular). Esta eficácia horizontal já foi reconhecida mais de uma vez pelo STF: “As violações a direitos fundamentais não ocorrem somente no âmbito das relações entre o cidadão e o Estado, mas igualmente nas relações travadas entre pessoas físicas e jurídicas de direito privado. Assim, os direitos fundamentais assegurados pela Constituição vinculam diretamente não apenas os poderes públicos, estando direcionados também à proteção dos particulares em face dos poderes privados.” </a:t>
            </a:r>
            <a:endParaRPr lang="pt-BR" dirty="0"/>
          </a:p>
        </p:txBody>
      </p:sp>
    </p:spTree>
    <p:extLst>
      <p:ext uri="{BB962C8B-B14F-4D97-AF65-F5344CB8AC3E}">
        <p14:creationId xmlns:p14="http://schemas.microsoft.com/office/powerpoint/2010/main" val="7510809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pPr algn="ctr"/>
            <a:r>
              <a:rPr lang="pt-BR" b="0" i="0" dirty="0">
                <a:solidFill>
                  <a:srgbClr val="000000"/>
                </a:solidFill>
                <a:effectLst/>
                <a:latin typeface="docs-Calibri"/>
              </a:rPr>
              <a:t>EFICÁCIA DOS DIREITOS FUNDAMENTAIS</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a:bodyPr>
          <a:lstStyle/>
          <a:p>
            <a:pPr algn="just"/>
            <a:r>
              <a:rPr lang="pt-BR" sz="2800" dirty="0">
                <a:latin typeface="Calibri" panose="020F0502020204030204" pitchFamily="34" charset="0"/>
                <a:cs typeface="Calibri" panose="020F0502020204030204" pitchFamily="34" charset="0"/>
              </a:rPr>
              <a:t>EFICÁCIA DIAGONAL: As relações privadas nem sempre se apresentam de forma igualitária, sendo bastante comum encontrar situações em que os particulares estão em posições bastante desiguais. Os maiores exemplos estão nas relações de trabalho e de consumo. A teoria da eficácia diagonal dos direitos fundamentais consiste na necessária incidência e observância dos direitos fundamentais em relações privadas (particular-particular) que são marcadas por uma flagrante desigualdade de forças, em razão tanto da hipossuficiência quanto da vulnerabilidade de uma das partes da relação. </a:t>
            </a:r>
          </a:p>
        </p:txBody>
      </p:sp>
    </p:spTree>
    <p:extLst>
      <p:ext uri="{BB962C8B-B14F-4D97-AF65-F5344CB8AC3E}">
        <p14:creationId xmlns:p14="http://schemas.microsoft.com/office/powerpoint/2010/main" val="17738302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pPr algn="ctr"/>
            <a:r>
              <a:rPr lang="pt-BR" b="0" i="0" dirty="0">
                <a:solidFill>
                  <a:srgbClr val="000000"/>
                </a:solidFill>
                <a:effectLst/>
                <a:latin typeface="docs-Calibri"/>
              </a:rPr>
              <a:t>EFICÁCIA DOS DIREITOS FUNDAMENTAIS</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Autofit/>
          </a:bodyPr>
          <a:lstStyle/>
          <a:p>
            <a:pPr marL="0" indent="0" algn="just">
              <a:lnSpc>
                <a:spcPct val="100000"/>
              </a:lnSpc>
              <a:spcBef>
                <a:spcPts val="0"/>
              </a:spcBef>
              <a:spcAft>
                <a:spcPts val="0"/>
              </a:spcAft>
              <a:buNone/>
            </a:pPr>
            <a:r>
              <a:rPr lang="pt-BR" sz="1400" dirty="0">
                <a:latin typeface="Calibri" panose="020F0502020204030204" pitchFamily="34" charset="0"/>
                <a:cs typeface="Calibri" panose="020F0502020204030204" pitchFamily="34" charset="0"/>
              </a:rPr>
              <a:t>Ano: 2016 Banca: FCC Órgão: DPE-ES Prova: FCC - 2016 - DPE-ES - Defensor Público</a:t>
            </a:r>
          </a:p>
          <a:p>
            <a:pPr marL="0" indent="0" algn="just">
              <a:lnSpc>
                <a:spcPct val="100000"/>
              </a:lnSpc>
              <a:spcBef>
                <a:spcPts val="0"/>
              </a:spcBef>
              <a:spcAft>
                <a:spcPts val="0"/>
              </a:spcAft>
              <a:buNone/>
            </a:pPr>
            <a:r>
              <a:rPr lang="pt-BR" sz="1400" dirty="0">
                <a:latin typeface="Calibri" panose="020F0502020204030204" pitchFamily="34" charset="0"/>
                <a:cs typeface="Calibri" panose="020F0502020204030204" pitchFamily="34" charset="0"/>
              </a:rPr>
              <a:t>Em relação ao fenômeno da “constitucionalização” do Direito, impactando as diversas disciplinas jurídicas, como, por exemplo, o Direito Civil, o Direito Processual Civil, o Direito Penal etc., e a força normativa da Constituição, considere:</a:t>
            </a:r>
          </a:p>
          <a:p>
            <a:pPr marL="0" indent="0" algn="just">
              <a:lnSpc>
                <a:spcPct val="100000"/>
              </a:lnSpc>
              <a:spcBef>
                <a:spcPts val="0"/>
              </a:spcBef>
              <a:spcAft>
                <a:spcPts val="0"/>
              </a:spcAft>
              <a:buNone/>
            </a:pPr>
            <a:r>
              <a:rPr lang="pt-BR" sz="1400" dirty="0">
                <a:latin typeface="Calibri" panose="020F0502020204030204" pitchFamily="34" charset="0"/>
                <a:cs typeface="Calibri" panose="020F0502020204030204" pitchFamily="34" charset="0"/>
              </a:rPr>
              <a:t>I. A nova ordem constitucional inaugurada em 1988 tratou de consolidar a força normativa e a supremacia da Constituição, muito embora mantida a centralidade normativo-axiológica do Código Civil no ordenamento jurídico brasileiro.</a:t>
            </a:r>
          </a:p>
          <a:p>
            <a:pPr marL="0" indent="0" algn="just">
              <a:lnSpc>
                <a:spcPct val="100000"/>
              </a:lnSpc>
              <a:spcBef>
                <a:spcPts val="0"/>
              </a:spcBef>
              <a:spcAft>
                <a:spcPts val="0"/>
              </a:spcAft>
              <a:buNone/>
            </a:pPr>
            <a:r>
              <a:rPr lang="pt-BR" sz="1400" dirty="0">
                <a:latin typeface="Calibri" panose="020F0502020204030204" pitchFamily="34" charset="0"/>
                <a:cs typeface="Calibri" panose="020F0502020204030204" pitchFamily="34" charset="0"/>
              </a:rPr>
              <a:t>II. Em que pese parte da doutrina atribuir força normativa à Constituição, ainda predomina, sobretudo na jurisprudência do Supremo Tribunal Federal, o entendimento de que a norma constitucional possui natureza apenas programática.</a:t>
            </a:r>
          </a:p>
          <a:p>
            <a:pPr marL="0" indent="0" algn="just">
              <a:lnSpc>
                <a:spcPct val="100000"/>
              </a:lnSpc>
              <a:spcBef>
                <a:spcPts val="0"/>
              </a:spcBef>
              <a:spcAft>
                <a:spcPts val="0"/>
              </a:spcAft>
              <a:buNone/>
            </a:pPr>
            <a:r>
              <a:rPr lang="pt-BR" sz="1400" dirty="0">
                <a:latin typeface="Calibri" panose="020F0502020204030204" pitchFamily="34" charset="0"/>
                <a:cs typeface="Calibri" panose="020F0502020204030204" pitchFamily="34" charset="0"/>
              </a:rPr>
              <a:t>III. No âmbito do Direito Privado, a eficácia entre particulares (ou vertical) dos direitos fundamentais é um exemplo significativo da força normativa da Constituição e da “constitucionalização” do Direito Civil.</a:t>
            </a:r>
          </a:p>
          <a:p>
            <a:pPr marL="0" indent="0" algn="just">
              <a:lnSpc>
                <a:spcPct val="100000"/>
              </a:lnSpc>
              <a:spcBef>
                <a:spcPts val="0"/>
              </a:spcBef>
              <a:spcAft>
                <a:spcPts val="0"/>
              </a:spcAft>
              <a:buNone/>
            </a:pPr>
            <a:r>
              <a:rPr lang="pt-BR" sz="1400" dirty="0">
                <a:latin typeface="Calibri" panose="020F0502020204030204" pitchFamily="34" charset="0"/>
                <a:cs typeface="Calibri" panose="020F0502020204030204" pitchFamily="34" charset="0"/>
              </a:rPr>
              <a:t>IV. Não obstante a força normativa da Constituição e o novo rol de direitos fundamentais consagrado pela Constituição Federal de 1988, o ordenamento jurídico brasileiro ainda se encontra assentado normativamente em um paradigma ou tradição liberal-individualista.</a:t>
            </a:r>
          </a:p>
          <a:p>
            <a:pPr marL="0" indent="0" algn="just">
              <a:lnSpc>
                <a:spcPct val="100000"/>
              </a:lnSpc>
              <a:spcBef>
                <a:spcPts val="0"/>
              </a:spcBef>
              <a:spcAft>
                <a:spcPts val="0"/>
              </a:spcAft>
              <a:buNone/>
            </a:pPr>
            <a:r>
              <a:rPr lang="pt-BR" sz="1400" dirty="0">
                <a:latin typeface="Calibri" panose="020F0502020204030204" pitchFamily="34" charset="0"/>
                <a:cs typeface="Calibri" panose="020F0502020204030204" pitchFamily="34" charset="0"/>
              </a:rPr>
              <a:t>V. A “</a:t>
            </a:r>
            <a:r>
              <a:rPr lang="pt-BR" sz="1400" dirty="0" err="1">
                <a:latin typeface="Calibri" panose="020F0502020204030204" pitchFamily="34" charset="0"/>
                <a:cs typeface="Calibri" panose="020F0502020204030204" pitchFamily="34" charset="0"/>
              </a:rPr>
              <a:t>despatrimonialização</a:t>
            </a:r>
            <a:r>
              <a:rPr lang="pt-BR" sz="1400" dirty="0">
                <a:latin typeface="Calibri" panose="020F0502020204030204" pitchFamily="34" charset="0"/>
                <a:cs typeface="Calibri" panose="020F0502020204030204" pitchFamily="34" charset="0"/>
              </a:rPr>
              <a:t>” do Direito Civil, conforme sustentada por parte da doutrina, é reflexo da centralidade que o princípio da dignidade da pessoa humana e os direitos fundamentais passam a ocupar no âmbito do Direito Privado, notadamente após a Constituição Federal de 1988.</a:t>
            </a:r>
          </a:p>
          <a:p>
            <a:pPr marL="0" indent="0" algn="just">
              <a:lnSpc>
                <a:spcPct val="100000"/>
              </a:lnSpc>
              <a:spcBef>
                <a:spcPts val="0"/>
              </a:spcBef>
              <a:spcAft>
                <a:spcPts val="0"/>
              </a:spcAft>
              <a:buNone/>
            </a:pPr>
            <a:endParaRPr lang="pt-BR" sz="1400" dirty="0">
              <a:latin typeface="Calibri" panose="020F0502020204030204" pitchFamily="34" charset="0"/>
              <a:cs typeface="Calibri" panose="020F0502020204030204" pitchFamily="34" charset="0"/>
            </a:endParaRPr>
          </a:p>
          <a:p>
            <a:pPr marL="0" indent="0" algn="just">
              <a:lnSpc>
                <a:spcPct val="100000"/>
              </a:lnSpc>
              <a:spcBef>
                <a:spcPts val="0"/>
              </a:spcBef>
              <a:spcAft>
                <a:spcPts val="0"/>
              </a:spcAft>
              <a:buNone/>
            </a:pPr>
            <a:r>
              <a:rPr lang="pt-BR" sz="1400" dirty="0">
                <a:latin typeface="Calibri" panose="020F0502020204030204" pitchFamily="34" charset="0"/>
                <a:cs typeface="Calibri" panose="020F0502020204030204" pitchFamily="34" charset="0"/>
              </a:rPr>
              <a:t>Está correto o que se afirma APENAS em</a:t>
            </a:r>
          </a:p>
          <a:p>
            <a:pPr marL="0" indent="0" algn="just">
              <a:lnSpc>
                <a:spcPct val="100000"/>
              </a:lnSpc>
              <a:spcBef>
                <a:spcPts val="0"/>
              </a:spcBef>
              <a:spcAft>
                <a:spcPts val="0"/>
              </a:spcAft>
              <a:buNone/>
            </a:pPr>
            <a:r>
              <a:rPr lang="pt-BR" sz="1400" dirty="0">
                <a:latin typeface="Calibri" panose="020F0502020204030204" pitchFamily="34" charset="0"/>
                <a:cs typeface="Calibri" panose="020F0502020204030204" pitchFamily="34" charset="0"/>
              </a:rPr>
              <a:t>A) V. / B) I e III. / C) III, IV e V. / D) II e III. / E) III e V.</a:t>
            </a:r>
          </a:p>
        </p:txBody>
      </p:sp>
    </p:spTree>
    <p:extLst>
      <p:ext uri="{BB962C8B-B14F-4D97-AF65-F5344CB8AC3E}">
        <p14:creationId xmlns:p14="http://schemas.microsoft.com/office/powerpoint/2010/main" val="3139966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pPr algn="ctr"/>
            <a:r>
              <a:rPr lang="pt-BR" b="0" i="0" dirty="0">
                <a:solidFill>
                  <a:srgbClr val="000000"/>
                </a:solidFill>
                <a:effectLst/>
                <a:latin typeface="docs-Calibri"/>
              </a:rPr>
              <a:t>EFICÁCIA DOS DIREITOS FUNDAMENTAIS</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Autofit/>
          </a:bodyPr>
          <a:lstStyle/>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Ano: 2017 Banca: FAPEMS Órgão: PC-MS Prova: FAPEMS - 2017 - PC-MS - Delegado de Polícia</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Sobre a eficácia dos direitos fundamentais, analise as afirmativas a seguir.</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I- A eficácia vertical dos direitos fundamentais foi desenvolvida para proteger os particulares contra o arbítrio do Estado, de modo a dedicar direitos em favor das pessoas privadas, limitando os poderes estatais.</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II- A eficácia horizontal trata da aplicação dos direitos fundamentais entre os particulares, tendo na constitucionalização do direito privado a sua gênese.</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III- A eficácia diagonal trata da aplicação dos direitos fundamentais entre os particulares nas hipóteses em que se configuram desigualdades fáticas.</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Está correto o que se afirma em</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A) III, apenas.</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B) I e III, apenas.</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C) II e III, apenas.</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D) I e II, apenas.</a:t>
            </a:r>
          </a:p>
          <a:p>
            <a:pPr marL="0" indent="0" algn="just">
              <a:lnSpc>
                <a:spcPct val="100000"/>
              </a:lnSpc>
              <a:spcBef>
                <a:spcPts val="0"/>
              </a:spcBef>
              <a:spcAft>
                <a:spcPts val="0"/>
              </a:spcAft>
              <a:buNone/>
            </a:pPr>
            <a:r>
              <a:rPr lang="pt-BR" sz="1600" dirty="0">
                <a:latin typeface="Calibri" panose="020F0502020204030204" pitchFamily="34" charset="0"/>
                <a:cs typeface="Calibri" panose="020F0502020204030204" pitchFamily="34" charset="0"/>
              </a:rPr>
              <a:t>E) I, </a:t>
            </a:r>
            <a:r>
              <a:rPr lang="pt-BR" sz="1600" dirty="0" err="1">
                <a:latin typeface="Calibri" panose="020F0502020204030204" pitchFamily="34" charset="0"/>
                <a:cs typeface="Calibri" panose="020F0502020204030204" pitchFamily="34" charset="0"/>
              </a:rPr>
              <a:t>lI</a:t>
            </a:r>
            <a:r>
              <a:rPr lang="pt-BR" sz="1600" dirty="0">
                <a:latin typeface="Calibri" panose="020F0502020204030204" pitchFamily="34" charset="0"/>
                <a:cs typeface="Calibri" panose="020F0502020204030204" pitchFamily="34" charset="0"/>
              </a:rPr>
              <a:t> e III.</a:t>
            </a:r>
          </a:p>
        </p:txBody>
      </p:sp>
    </p:spTree>
    <p:extLst>
      <p:ext uri="{BB962C8B-B14F-4D97-AF65-F5344CB8AC3E}">
        <p14:creationId xmlns:p14="http://schemas.microsoft.com/office/powerpoint/2010/main" val="27559902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Princípios de interpretação constitucional. </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a:bodyPr>
          <a:lstStyle/>
          <a:p>
            <a:pPr algn="just" rtl="0" fontAlgn="base">
              <a:spcBef>
                <a:spcPts val="0"/>
              </a:spcBef>
              <a:spcAft>
                <a:spcPts val="1000"/>
              </a:spcAft>
              <a:buFont typeface="Arial" panose="020B0604020202020204" pitchFamily="34" charset="0"/>
              <a:buChar char="•"/>
            </a:pPr>
            <a:r>
              <a:rPr lang="pt-BR" sz="3200" b="1" i="0" u="none" strike="noStrike" dirty="0">
                <a:solidFill>
                  <a:srgbClr val="000000"/>
                </a:solidFill>
                <a:effectLst/>
                <a:latin typeface="Calibri" panose="020F0502020204030204" pitchFamily="34" charset="0"/>
                <a:cs typeface="Calibri" panose="020F0502020204030204" pitchFamily="34" charset="0"/>
              </a:rPr>
              <a:t>Unidade da Constituição</a:t>
            </a:r>
            <a:r>
              <a:rPr lang="pt-BR" sz="3200" b="0" i="0" u="none" strike="noStrike" dirty="0">
                <a:solidFill>
                  <a:srgbClr val="000000"/>
                </a:solidFill>
                <a:effectLst/>
                <a:latin typeface="Calibri" panose="020F0502020204030204" pitchFamily="34" charset="0"/>
                <a:cs typeface="Calibri" panose="020F0502020204030204" pitchFamily="34" charset="0"/>
              </a:rPr>
              <a:t>: A Constituição deve ser sempre interpretada em sua globalidade, como um todo, e, assim, as aparentes antinomias deverão ser afastadas.</a:t>
            </a:r>
          </a:p>
          <a:p>
            <a:pPr algn="just" rtl="0" fontAlgn="base">
              <a:spcBef>
                <a:spcPts val="0"/>
              </a:spcBef>
              <a:spcAft>
                <a:spcPts val="1000"/>
              </a:spcAft>
              <a:buFont typeface="Arial" panose="020B0604020202020204" pitchFamily="34" charset="0"/>
              <a:buChar char="•"/>
            </a:pPr>
            <a:r>
              <a:rPr lang="pt-BR" sz="3200" b="1" i="0" u="none" strike="noStrike" dirty="0">
                <a:solidFill>
                  <a:srgbClr val="000000"/>
                </a:solidFill>
                <a:effectLst/>
                <a:latin typeface="Calibri" panose="020F0502020204030204" pitchFamily="34" charset="0"/>
                <a:cs typeface="Calibri" panose="020F0502020204030204" pitchFamily="34" charset="0"/>
              </a:rPr>
              <a:t>Efeito integrador</a:t>
            </a:r>
            <a:r>
              <a:rPr lang="pt-BR" sz="3200" b="0" i="0" u="none" strike="noStrike" dirty="0">
                <a:solidFill>
                  <a:srgbClr val="000000"/>
                </a:solidFill>
                <a:effectLst/>
                <a:latin typeface="Calibri" panose="020F0502020204030204" pitchFamily="34" charset="0"/>
                <a:cs typeface="Calibri" panose="020F0502020204030204" pitchFamily="34" charset="0"/>
              </a:rPr>
              <a:t>: dar a primazia aos critérios ou pontos de vista que favoreçam a integração política e social e o reforço da unidade política.</a:t>
            </a:r>
          </a:p>
          <a:p>
            <a:pPr algn="just" rtl="0" fontAlgn="base">
              <a:spcBef>
                <a:spcPts val="0"/>
              </a:spcBef>
              <a:spcAft>
                <a:spcPts val="1000"/>
              </a:spcAft>
              <a:buFont typeface="Arial" panose="020B0604020202020204" pitchFamily="34" charset="0"/>
              <a:buChar char="•"/>
            </a:pPr>
            <a:r>
              <a:rPr lang="pt-BR" sz="3200" b="1" i="0" u="none" strike="noStrike" dirty="0">
                <a:solidFill>
                  <a:srgbClr val="000000"/>
                </a:solidFill>
                <a:effectLst/>
                <a:latin typeface="Calibri" panose="020F0502020204030204" pitchFamily="34" charset="0"/>
                <a:cs typeface="Calibri" panose="020F0502020204030204" pitchFamily="34" charset="0"/>
              </a:rPr>
              <a:t>Máxima efetividade</a:t>
            </a:r>
            <a:r>
              <a:rPr lang="pt-BR" sz="3200" b="0" i="0" u="none" strike="noStrike" dirty="0">
                <a:solidFill>
                  <a:srgbClr val="000000"/>
                </a:solidFill>
                <a:effectLst/>
                <a:latin typeface="Calibri" panose="020F0502020204030204" pitchFamily="34" charset="0"/>
                <a:cs typeface="Calibri" panose="020F0502020204030204" pitchFamily="34" charset="0"/>
              </a:rPr>
              <a:t>: deve ser entendido no sentido de a norma constitucional ter a mais ampla efetividade social.</a:t>
            </a:r>
          </a:p>
          <a:p>
            <a:endParaRPr lang="pt-BR" sz="3600" dirty="0"/>
          </a:p>
        </p:txBody>
      </p:sp>
    </p:spTree>
    <p:extLst>
      <p:ext uri="{BB962C8B-B14F-4D97-AF65-F5344CB8AC3E}">
        <p14:creationId xmlns:p14="http://schemas.microsoft.com/office/powerpoint/2010/main" val="14869807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Princípios de interpretação constitucional. </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Autofit/>
          </a:bodyPr>
          <a:lstStyle/>
          <a:p>
            <a:pPr algn="just" rtl="0" fontAlgn="base">
              <a:spcBef>
                <a:spcPts val="0"/>
              </a:spcBef>
              <a:spcAft>
                <a:spcPts val="1000"/>
              </a:spcAft>
              <a:buFont typeface="Arial" panose="020B0604020202020204" pitchFamily="34" charset="0"/>
              <a:buChar char="•"/>
            </a:pPr>
            <a:r>
              <a:rPr lang="pt-BR" sz="3000" b="1" i="0" u="none" strike="noStrike" dirty="0">
                <a:solidFill>
                  <a:srgbClr val="000000"/>
                </a:solidFill>
                <a:effectLst/>
                <a:latin typeface="Calibri" panose="020F0502020204030204" pitchFamily="34" charset="0"/>
                <a:cs typeface="Calibri" panose="020F0502020204030204" pitchFamily="34" charset="0"/>
              </a:rPr>
              <a:t>Justeza ou conformidade (exatidão ou correção) funcional</a:t>
            </a:r>
            <a:r>
              <a:rPr lang="pt-BR" sz="3000" b="0" i="0" u="none" strike="noStrike" dirty="0">
                <a:solidFill>
                  <a:srgbClr val="000000"/>
                </a:solidFill>
                <a:effectLst/>
                <a:latin typeface="Calibri" panose="020F0502020204030204" pitchFamily="34" charset="0"/>
                <a:cs typeface="Calibri" panose="020F0502020204030204" pitchFamily="34" charset="0"/>
              </a:rPr>
              <a:t>: intérprete máximo da Constituição, no caso brasileiro o STF, ao concretizar a norma constitucional, será responsável por estabelecer a força normativa da Constituição, não podendo alterar a repartição de funções constitucionalmente estabelecidas pelo constituinte originário, como é o caso da separação de poderes, no sentido de preservação do Estado de Direito.</a:t>
            </a:r>
            <a:endParaRPr lang="pt-BR" sz="3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609503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Princípios de interpretação constitucional. </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Autofit/>
          </a:bodyPr>
          <a:lstStyle/>
          <a:p>
            <a:pPr algn="just" rtl="0" fontAlgn="base">
              <a:spcBef>
                <a:spcPts val="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Princípio das razões públicas</a:t>
            </a:r>
            <a:r>
              <a:rPr lang="pt-BR" sz="2400" b="0" i="0" u="none" strike="noStrike" dirty="0">
                <a:solidFill>
                  <a:srgbClr val="000000"/>
                </a:solidFill>
                <a:effectLst/>
                <a:latin typeface="Calibri" panose="020F0502020204030204" pitchFamily="34" charset="0"/>
                <a:cs typeface="Calibri" panose="020F0502020204030204" pitchFamily="34" charset="0"/>
              </a:rPr>
              <a:t>: com origem na filosofia kantiana e desenvolvido, mais recentemente, pelo filósofo John Rawls. A ideia de razões públicas é a de que, na esfera política, ao lidar com temas essenciais, como os que concernem aos direitos humanos, só são admissíveis argumentos independentes de doutrinas religiosas ou metafísicas controvertidas a que cada cidadão adira.</a:t>
            </a:r>
          </a:p>
          <a:p>
            <a:pPr marL="742950" lvl="1" indent="-285750" algn="just" rtl="0" fontAlgn="base">
              <a:spcBef>
                <a:spcPts val="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No campo privado, das discussões travadas nas famílias, nas entidades religiosas, nas associações etc., esse limite não se aplica. Mas na discussão pública, os cidadãos devem apresentar argumentos também públicos, que possam ser racionalmente aceitos pelos seus interlocutores, independentemente das respectivas crenças religiosas ou metafísicas.</a:t>
            </a:r>
          </a:p>
        </p:txBody>
      </p:sp>
    </p:spTree>
    <p:extLst>
      <p:ext uri="{BB962C8B-B14F-4D97-AF65-F5344CB8AC3E}">
        <p14:creationId xmlns:p14="http://schemas.microsoft.com/office/powerpoint/2010/main" val="41802811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Princípios de interpretação constitucional. </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Autofit/>
          </a:bodyPr>
          <a:lstStyle/>
          <a:p>
            <a:pPr algn="just" rtl="0" fontAlgn="base">
              <a:spcBef>
                <a:spcPts val="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 Concordância prática ou harmonização</a:t>
            </a:r>
            <a:r>
              <a:rPr lang="pt-BR" sz="2400" b="0" i="0" u="none" strike="noStrike" dirty="0">
                <a:solidFill>
                  <a:srgbClr val="000000"/>
                </a:solidFill>
                <a:effectLst/>
                <a:latin typeface="Calibri" panose="020F0502020204030204" pitchFamily="34" charset="0"/>
                <a:cs typeface="Calibri" panose="020F0502020204030204" pitchFamily="34" charset="0"/>
              </a:rPr>
              <a:t>: Partindo da ideia de unidade da Constituição, os bens jurídicos constitucionalizados deverão coexistir de forma harmônica na hipótese de eventual conflito ou concorrência entre eles, buscando, assim, evitar o sacrifício (total) de um princípio em relação a outro em choque. O fundamento da ideia de concordância decorre da inexistência de hierarquia entre os princípios.</a:t>
            </a:r>
          </a:p>
          <a:p>
            <a:pPr algn="just" rtl="0" fontAlgn="base">
              <a:spcBef>
                <a:spcPts val="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 Força normativa</a:t>
            </a:r>
            <a:r>
              <a:rPr lang="pt-BR" sz="2400" b="0" i="0" u="none" strike="noStrike" dirty="0">
                <a:solidFill>
                  <a:srgbClr val="000000"/>
                </a:solidFill>
                <a:effectLst/>
                <a:latin typeface="Calibri" panose="020F0502020204030204" pitchFamily="34" charset="0"/>
                <a:cs typeface="Calibri" panose="020F0502020204030204" pitchFamily="34" charset="0"/>
              </a:rPr>
              <a:t>: Os aplicadores da Constituição, ao solucionar conflitos, devem conferir a máxima efetividade às normas constitucionais. (HESSE) Vontade da CF.</a:t>
            </a:r>
          </a:p>
        </p:txBody>
      </p:sp>
    </p:spTree>
    <p:extLst>
      <p:ext uri="{BB962C8B-B14F-4D97-AF65-F5344CB8AC3E}">
        <p14:creationId xmlns:p14="http://schemas.microsoft.com/office/powerpoint/2010/main" val="5935875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Princípios de interpretação constitucional. </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Autofit/>
          </a:bodyPr>
          <a:lstStyle/>
          <a:p>
            <a:pPr algn="just" rtl="0" fontAlgn="base">
              <a:spcBef>
                <a:spcPts val="0"/>
              </a:spcBef>
              <a:spcAft>
                <a:spcPts val="1000"/>
              </a:spcAft>
              <a:buFont typeface="Arial" panose="020B0604020202020204" pitchFamily="34" charset="0"/>
              <a:buChar char="•"/>
            </a:pPr>
            <a:r>
              <a:rPr lang="pt-BR" sz="3200" b="1" i="0" u="none" strike="noStrike" dirty="0">
                <a:solidFill>
                  <a:srgbClr val="000000"/>
                </a:solidFill>
                <a:effectLst/>
                <a:latin typeface="Calibri" panose="020F0502020204030204" pitchFamily="34" charset="0"/>
                <a:cs typeface="Calibri" panose="020F0502020204030204" pitchFamily="34" charset="0"/>
              </a:rPr>
              <a:t> Interpretação conforme a Constituição:</a:t>
            </a:r>
            <a:r>
              <a:rPr lang="pt-BR" sz="3200" b="0" i="0" u="none" strike="noStrike" dirty="0">
                <a:solidFill>
                  <a:srgbClr val="000000"/>
                </a:solidFill>
                <a:effectLst/>
                <a:latin typeface="Calibri" panose="020F0502020204030204" pitchFamily="34" charset="0"/>
                <a:cs typeface="Calibri" panose="020F0502020204030204" pitchFamily="34" charset="0"/>
              </a:rPr>
              <a:t> Diante de normas plurissignificativas ou polissêmicas (que possuem mais de uma interpretação), deve-se preferir a exegese que mais se aproxime da Constituição e, portanto, que não seja contrária ao texto constitucional.</a:t>
            </a:r>
          </a:p>
        </p:txBody>
      </p:sp>
    </p:spTree>
    <p:extLst>
      <p:ext uri="{BB962C8B-B14F-4D97-AF65-F5344CB8AC3E}">
        <p14:creationId xmlns:p14="http://schemas.microsoft.com/office/powerpoint/2010/main" val="23328897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Princípios de interpretação constitucional. </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Autofit/>
          </a:bodyPr>
          <a:lstStyle/>
          <a:p>
            <a:pPr algn="just" rtl="0" fontAlgn="base">
              <a:spcBef>
                <a:spcPts val="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 Proporcionalidade ou razoabilidade</a:t>
            </a:r>
          </a:p>
          <a:p>
            <a:pPr algn="just" rtl="0" fontAlgn="base">
              <a:spcBef>
                <a:spcPts val="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 Necessidade: por alguns denominada exigibilidade, a adoção da medida que possa restringir direitos só se legitima se indispensável para o caso concreto e não se puder substituí-la por outra menos gravosa;</a:t>
            </a:r>
          </a:p>
          <a:p>
            <a:pPr algn="just" rtl="0" fontAlgn="base">
              <a:spcBef>
                <a:spcPts val="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 Adequação: também chamado de pertinência ou idoneidade, quer significar que o meio escolhido deve atingir o objetivo perquirido;</a:t>
            </a:r>
          </a:p>
          <a:p>
            <a:pPr algn="just" rtl="0" fontAlgn="base">
              <a:spcBef>
                <a:spcPts val="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 Proporcionalidade em sentido estrito: sendo a medida necessária e adequada, deve-se investigar se o ato praticado, em termos de realização do objetivo pretendido, supera a restrição a outros valores constitucionalizados. Podemos falar em máxima efetividade e mínima restrição.</a:t>
            </a:r>
          </a:p>
        </p:txBody>
      </p:sp>
    </p:spTree>
    <p:extLst>
      <p:ext uri="{BB962C8B-B14F-4D97-AF65-F5344CB8AC3E}">
        <p14:creationId xmlns:p14="http://schemas.microsoft.com/office/powerpoint/2010/main" val="79878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509E11-7D74-4A9A-AFAC-50A9B54B8338}"/>
              </a:ext>
            </a:extLst>
          </p:cNvPr>
          <p:cNvSpPr>
            <a:spLocks noGrp="1"/>
          </p:cNvSpPr>
          <p:nvPr>
            <p:ph type="title"/>
          </p:nvPr>
        </p:nvSpPr>
        <p:spPr/>
        <p:txBody>
          <a:bodyPr/>
          <a:lstStyle/>
          <a:p>
            <a:r>
              <a:rPr lang="pt-BR" b="0" i="0" dirty="0">
                <a:solidFill>
                  <a:srgbClr val="000000"/>
                </a:solidFill>
                <a:effectLst/>
                <a:latin typeface="Calibri" panose="020F0502020204030204" pitchFamily="34" charset="0"/>
                <a:cs typeface="Calibri" panose="020F0502020204030204" pitchFamily="34" charset="0"/>
              </a:rPr>
              <a:t>Conceitos introdutórios</a:t>
            </a:r>
            <a:endParaRPr lang="pt-BR" dirty="0">
              <a:latin typeface="Calibri" panose="020F0502020204030204" pitchFamily="34" charset="0"/>
              <a:cs typeface="Calibri" panose="020F0502020204030204" pitchFamily="34" charset="0"/>
            </a:endParaRPr>
          </a:p>
        </p:txBody>
      </p:sp>
      <p:sp>
        <p:nvSpPr>
          <p:cNvPr id="3" name="Espaço Reservado para Conteúdo 2">
            <a:extLst>
              <a:ext uri="{FF2B5EF4-FFF2-40B4-BE49-F238E27FC236}">
                <a16:creationId xmlns:a16="http://schemas.microsoft.com/office/drawing/2014/main" id="{AD254CA4-F8FA-4D5E-9828-065DEF4FF6CA}"/>
              </a:ext>
            </a:extLst>
          </p:cNvPr>
          <p:cNvSpPr>
            <a:spLocks noGrp="1"/>
          </p:cNvSpPr>
          <p:nvPr>
            <p:ph idx="1"/>
          </p:nvPr>
        </p:nvSpPr>
        <p:spPr/>
        <p:txBody>
          <a:bodyPr>
            <a:normAutofit/>
          </a:bodyPr>
          <a:lstStyle/>
          <a:p>
            <a:r>
              <a:rPr lang="pt-BR" sz="2400" dirty="0">
                <a:solidFill>
                  <a:srgbClr val="000000"/>
                </a:solidFill>
                <a:latin typeface="Calibri" panose="020F0502020204030204" pitchFamily="34" charset="0"/>
                <a:cs typeface="Calibri" panose="020F0502020204030204" pitchFamily="34" charset="0"/>
              </a:rPr>
              <a:t>- Sistemas em Bobbio: </a:t>
            </a:r>
            <a:r>
              <a:rPr lang="pt-BR" sz="2400" b="0" i="0" dirty="0">
                <a:solidFill>
                  <a:srgbClr val="000000"/>
                </a:solidFill>
                <a:effectLst/>
                <a:latin typeface="Calibri" panose="020F0502020204030204" pitchFamily="34" charset="0"/>
                <a:cs typeface="Calibri" panose="020F0502020204030204" pitchFamily="34" charset="0"/>
              </a:rPr>
              <a:t>- Três conceitos importantes: unidade, coerência e completude. </a:t>
            </a:r>
          </a:p>
          <a:p>
            <a:r>
              <a:rPr lang="pt-BR" sz="2400" dirty="0">
                <a:solidFill>
                  <a:srgbClr val="000000"/>
                </a:solidFill>
                <a:latin typeface="Calibri" panose="020F0502020204030204" pitchFamily="34" charset="0"/>
                <a:cs typeface="Calibri" panose="020F0502020204030204" pitchFamily="34" charset="0"/>
              </a:rPr>
              <a:t>- </a:t>
            </a:r>
            <a:r>
              <a:rPr lang="pt-BR" sz="2400" dirty="0">
                <a:solidFill>
                  <a:srgbClr val="1A1A1A"/>
                </a:solidFill>
                <a:latin typeface="Calibri" panose="020F0502020204030204" pitchFamily="34" charset="0"/>
                <a:cs typeface="Calibri" panose="020F0502020204030204" pitchFamily="34" charset="0"/>
              </a:rPr>
              <a:t>Escalonamento de normas (Kelsen), em que a condição de validade da norma é dada pela norma fundamental</a:t>
            </a:r>
          </a:p>
          <a:p>
            <a:r>
              <a:rPr lang="pt-BR" sz="2400" dirty="0">
                <a:solidFill>
                  <a:srgbClr val="1A1A1A"/>
                </a:solidFill>
                <a:latin typeface="Calibri" panose="020F0502020204030204" pitchFamily="34" charset="0"/>
                <a:cs typeface="Calibri" panose="020F0502020204030204" pitchFamily="34" charset="0"/>
              </a:rPr>
              <a:t>-  Para Bobbio, o fundamento da norma fundamental, por sua vez está </a:t>
            </a:r>
            <a:r>
              <a:rPr lang="pt-BR" sz="2400" b="1" dirty="0">
                <a:solidFill>
                  <a:srgbClr val="1A1A1A"/>
                </a:solidFill>
                <a:latin typeface="Calibri" panose="020F0502020204030204" pitchFamily="34" charset="0"/>
                <a:cs typeface="Calibri" panose="020F0502020204030204" pitchFamily="34" charset="0"/>
              </a:rPr>
              <a:t>fora do sistema: </a:t>
            </a:r>
            <a:r>
              <a:rPr lang="pt-BR" sz="2400" dirty="0">
                <a:solidFill>
                  <a:srgbClr val="1A1A1A"/>
                </a:solidFill>
                <a:latin typeface="Calibri" panose="020F0502020204030204" pitchFamily="34" charset="0"/>
                <a:cs typeface="Calibri" panose="020F0502020204030204" pitchFamily="34" charset="0"/>
              </a:rPr>
              <a:t>lei natural, modelo absolutista, contrato social. </a:t>
            </a:r>
          </a:p>
          <a:p>
            <a:r>
              <a:rPr lang="pt-BR" sz="2400" dirty="0">
                <a:solidFill>
                  <a:srgbClr val="1A1A1A"/>
                </a:solidFill>
                <a:latin typeface="Calibri" panose="020F0502020204030204" pitchFamily="34" charset="0"/>
                <a:cs typeface="Calibri" panose="020F0502020204030204" pitchFamily="34" charset="0"/>
              </a:rPr>
              <a:t>- Sistema é uma totalidade ordenada, devendo haver uma coerência. No sistema, exclui-se a incompatibilidade de norma</a:t>
            </a:r>
          </a:p>
          <a:p>
            <a:r>
              <a:rPr lang="pt-BR" sz="2400" dirty="0">
                <a:solidFill>
                  <a:srgbClr val="1A1A1A"/>
                </a:solidFill>
                <a:latin typeface="Calibri" panose="020F0502020204030204" pitchFamily="34" charset="0"/>
                <a:cs typeface="Calibri" panose="020F0502020204030204" pitchFamily="34" charset="0"/>
              </a:rPr>
              <a:t>- Completude está relacionado à superação das lacunas</a:t>
            </a:r>
          </a:p>
          <a:p>
            <a:endParaRPr lang="pt-BR" sz="2400" b="0" i="0" dirty="0">
              <a:solidFill>
                <a:srgbClr val="000000"/>
              </a:solidFill>
              <a:effectLst/>
              <a:latin typeface="Calibri" panose="020F0502020204030204" pitchFamily="34" charset="0"/>
              <a:cs typeface="Calibri" panose="020F0502020204030204" pitchFamily="34" charset="0"/>
            </a:endParaRPr>
          </a:p>
          <a:p>
            <a:endParaRPr lang="pt-BR" sz="2400" dirty="0"/>
          </a:p>
          <a:p>
            <a:endParaRPr lang="pt-BR" sz="2400" dirty="0"/>
          </a:p>
        </p:txBody>
      </p:sp>
    </p:spTree>
    <p:extLst>
      <p:ext uri="{BB962C8B-B14F-4D97-AF65-F5344CB8AC3E}">
        <p14:creationId xmlns:p14="http://schemas.microsoft.com/office/powerpoint/2010/main" val="23403959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fontScale="47500" lnSpcReduction="20000"/>
          </a:bodyPr>
          <a:lstStyle/>
          <a:p>
            <a:pPr algn="just"/>
            <a:r>
              <a:rPr lang="pt-BR" sz="9600" dirty="0">
                <a:latin typeface="Calibri" panose="020F0502020204030204" pitchFamily="34" charset="0"/>
                <a:cs typeface="Calibri" panose="020F0502020204030204" pitchFamily="34" charset="0"/>
              </a:rPr>
              <a:t>O direito civil, como um todo, passa por um processo de </a:t>
            </a:r>
            <a:r>
              <a:rPr lang="pt-BR" sz="9600" b="1" dirty="0" err="1">
                <a:latin typeface="Calibri" panose="020F0502020204030204" pitchFamily="34" charset="0"/>
                <a:cs typeface="Calibri" panose="020F0502020204030204" pitchFamily="34" charset="0"/>
              </a:rPr>
              <a:t>despatrimonialização</a:t>
            </a:r>
            <a:r>
              <a:rPr lang="pt-BR" sz="9600" b="1" dirty="0">
                <a:latin typeface="Calibri" panose="020F0502020204030204" pitchFamily="34" charset="0"/>
                <a:cs typeface="Calibri" panose="020F0502020204030204" pitchFamily="34" charset="0"/>
              </a:rPr>
              <a:t> e </a:t>
            </a:r>
            <a:r>
              <a:rPr lang="pt-BR" sz="9600" b="1" dirty="0" err="1">
                <a:latin typeface="Calibri" panose="020F0502020204030204" pitchFamily="34" charset="0"/>
                <a:cs typeface="Calibri" panose="020F0502020204030204" pitchFamily="34" charset="0"/>
              </a:rPr>
              <a:t>repersonalização</a:t>
            </a:r>
            <a:r>
              <a:rPr lang="pt-BR" sz="9600" dirty="0">
                <a:latin typeface="Calibri" panose="020F0502020204030204" pitchFamily="34" charset="0"/>
                <a:cs typeface="Calibri" panose="020F0502020204030204" pitchFamily="34" charset="0"/>
              </a:rPr>
              <a:t>.</a:t>
            </a:r>
          </a:p>
          <a:p>
            <a:pPr algn="just"/>
            <a:r>
              <a:rPr lang="pt-BR" sz="9600" dirty="0">
                <a:latin typeface="Calibri" panose="020F0502020204030204" pitchFamily="34" charset="0"/>
                <a:cs typeface="Calibri" panose="020F0502020204030204" pitchFamily="34" charset="0"/>
              </a:rPr>
              <a:t>Miguel </a:t>
            </a:r>
            <a:r>
              <a:rPr lang="pt-BR" sz="9600" dirty="0" err="1">
                <a:latin typeface="Calibri" panose="020F0502020204030204" pitchFamily="34" charset="0"/>
                <a:cs typeface="Calibri" panose="020F0502020204030204" pitchFamily="34" charset="0"/>
              </a:rPr>
              <a:t>Reale</a:t>
            </a:r>
            <a:r>
              <a:rPr lang="pt-BR" sz="9600" dirty="0">
                <a:latin typeface="Calibri" panose="020F0502020204030204" pitchFamily="34" charset="0"/>
                <a:cs typeface="Calibri" panose="020F0502020204030204" pitchFamily="34" charset="0"/>
              </a:rPr>
              <a:t> foi supervisor da comissão que elaborou o CC de 2002</a:t>
            </a:r>
          </a:p>
          <a:p>
            <a:pPr algn="just"/>
            <a:r>
              <a:rPr lang="pt-BR" sz="9600" dirty="0">
                <a:latin typeface="Calibri" panose="020F0502020204030204" pitchFamily="34" charset="0"/>
                <a:cs typeface="Calibri" panose="020F0502020204030204" pitchFamily="34" charset="0"/>
              </a:rPr>
              <a:t>Discussão começou em 1975, auge da ditadura</a:t>
            </a:r>
          </a:p>
          <a:p>
            <a:pPr algn="just"/>
            <a:endParaRPr lang="pt-B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68796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fontScale="47500" lnSpcReduction="20000"/>
          </a:bodyPr>
          <a:lstStyle/>
          <a:p>
            <a:pPr algn="just"/>
            <a:r>
              <a:rPr lang="pt-BR" sz="9600" dirty="0">
                <a:latin typeface="Calibri" panose="020F0502020204030204" pitchFamily="34" charset="0"/>
                <a:cs typeface="Calibri" panose="020F0502020204030204" pitchFamily="34" charset="0"/>
              </a:rPr>
              <a:t>Culturalismo Jurídico: três palavras orientam as decisões: cultura, experiência e história, que devem ser entendidas tanto do ponto de vista do julgador como do da sociedade, ou seja, do meio em que a decisão será tomada.</a:t>
            </a:r>
          </a:p>
          <a:p>
            <a:pPr algn="just"/>
            <a:endParaRPr lang="pt-B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44776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fontScale="32500" lnSpcReduction="20000"/>
          </a:bodyPr>
          <a:lstStyle/>
          <a:p>
            <a:pPr algn="just"/>
            <a:r>
              <a:rPr lang="pt-BR" sz="9600" dirty="0">
                <a:latin typeface="Calibri" panose="020F0502020204030204" pitchFamily="34" charset="0"/>
                <a:cs typeface="Calibri" panose="020F0502020204030204" pitchFamily="34" charset="0"/>
              </a:rPr>
              <a:t>Teoria Tridimensional do Direito - O Direito é formado por Fato (sociologismo), Valor (moralismo) e Norma (formalismo)</a:t>
            </a:r>
          </a:p>
          <a:p>
            <a:pPr algn="just"/>
            <a:r>
              <a:rPr lang="pt-BR" sz="9600" dirty="0">
                <a:latin typeface="Calibri" panose="020F0502020204030204" pitchFamily="34" charset="0"/>
                <a:cs typeface="Calibri" panose="020F0502020204030204" pitchFamily="34" charset="0"/>
              </a:rPr>
              <a:t>Em linhas gerais, a teoria tridimensional do direito postula que o direito deve ser sempre analisado de forma dialética, por meio de três aspectos distintos entre si: o fático (estudo do fato), o axiológico (o estudo do valor), e o normativo (o estudo das normas que compreende o </a:t>
            </a:r>
            <a:r>
              <a:rPr lang="pt-BR" sz="9600" dirty="0" err="1">
                <a:latin typeface="Calibri" panose="020F0502020204030204" pitchFamily="34" charset="0"/>
                <a:cs typeface="Calibri" panose="020F0502020204030204" pitchFamily="34" charset="0"/>
              </a:rPr>
              <a:t>dever-ser</a:t>
            </a:r>
            <a:r>
              <a:rPr lang="pt-BR" sz="9600" dirty="0">
                <a:latin typeface="Calibri" panose="020F0502020204030204" pitchFamily="34" charset="0"/>
                <a:cs typeface="Calibri" panose="020F0502020204030204" pitchFamily="34" charset="0"/>
              </a:rPr>
              <a:t>). Portanto, fato, valor e norma, devem estar sempre presentes em qualquer indagação acerca do direito.</a:t>
            </a:r>
          </a:p>
          <a:p>
            <a:pPr algn="just"/>
            <a:endParaRPr lang="pt-BR"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389877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lnSpcReduction="10000"/>
          </a:bodyPr>
          <a:lstStyle/>
          <a:p>
            <a:pPr algn="just" rtl="0" fontAlgn="base">
              <a:spcBef>
                <a:spcPts val="71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A doutrina, baseada nos ensinamentos do idealizador do Código Civil de 2002, Miguel </a:t>
            </a:r>
            <a:r>
              <a:rPr lang="pt-BR" sz="2400" b="0" i="0" u="none" strike="noStrike" dirty="0" err="1">
                <a:solidFill>
                  <a:srgbClr val="000000"/>
                </a:solidFill>
                <a:effectLst/>
                <a:latin typeface="Calibri" panose="020F0502020204030204" pitchFamily="34" charset="0"/>
                <a:cs typeface="Calibri" panose="020F0502020204030204" pitchFamily="34" charset="0"/>
              </a:rPr>
              <a:t>Reale</a:t>
            </a:r>
            <a:r>
              <a:rPr lang="pt-BR" sz="2400" b="0" i="0" u="none" strike="noStrike" dirty="0">
                <a:solidFill>
                  <a:srgbClr val="000000"/>
                </a:solidFill>
                <a:effectLst/>
                <a:latin typeface="Calibri" panose="020F0502020204030204" pitchFamily="34" charset="0"/>
                <a:cs typeface="Calibri" panose="020F0502020204030204" pitchFamily="34" charset="0"/>
              </a:rPr>
              <a:t>, aponta três princípios como fundantes do ordenamento civil instaurado com o novo diploma, quais sejam:</a:t>
            </a:r>
          </a:p>
          <a:p>
            <a:pPr marL="742950" lvl="1" indent="-285750" algn="just" rtl="0" fontAlgn="base">
              <a:spcBef>
                <a:spcPts val="71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Eticidade</a:t>
            </a:r>
            <a:r>
              <a:rPr lang="pt-BR" sz="2400" b="0" i="0" u="none" strike="noStrike" dirty="0">
                <a:solidFill>
                  <a:srgbClr val="000000"/>
                </a:solidFill>
                <a:effectLst/>
                <a:latin typeface="Calibri" panose="020F0502020204030204" pitchFamily="34" charset="0"/>
                <a:cs typeface="Calibri" panose="020F0502020204030204" pitchFamily="34" charset="0"/>
              </a:rPr>
              <a:t>: valorização da ética e da boa-fé. Princípio da confiança.</a:t>
            </a:r>
          </a:p>
          <a:p>
            <a:pPr marL="742950" lvl="1" indent="-285750" algn="just" rtl="0" fontAlgn="base">
              <a:spcBef>
                <a:spcPts val="71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Socialidade</a:t>
            </a:r>
            <a:r>
              <a:rPr lang="pt-BR" sz="2400" b="0" i="0" u="none" strike="noStrike" dirty="0">
                <a:solidFill>
                  <a:srgbClr val="000000"/>
                </a:solidFill>
                <a:effectLst/>
                <a:latin typeface="Calibri" panose="020F0502020204030204" pitchFamily="34" charset="0"/>
                <a:cs typeface="Calibri" panose="020F0502020204030204" pitchFamily="34" charset="0"/>
              </a:rPr>
              <a:t>: superação do caráter individualista por uma visão social.</a:t>
            </a:r>
          </a:p>
          <a:p>
            <a:pPr marL="742950" lvl="1" indent="-285750" algn="just" rtl="0" fontAlgn="base">
              <a:spcBef>
                <a:spcPts val="71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Operabilidade</a:t>
            </a:r>
            <a:r>
              <a:rPr lang="pt-BR" sz="2400" b="0" i="0" u="none" strike="noStrike" dirty="0">
                <a:solidFill>
                  <a:srgbClr val="000000"/>
                </a:solidFill>
                <a:effectLst/>
                <a:latin typeface="Calibri" panose="020F0502020204030204" pitchFamily="34" charset="0"/>
                <a:cs typeface="Calibri" panose="020F0502020204030204" pitchFamily="34" charset="0"/>
              </a:rPr>
              <a:t>: Esse princípio tem dois sentidos. Primeiro, o de simplicidade ou facilitação das categorias privadas, o que pode ser percebido, por exemplo, pelo tratamento diferenciado da prescrição e da decadência. Segundo, há o sentido de efetividade ou concretude, o que foi buscado pelo sistema aberto de cláusulas gerais adotado pela atual codificação material. </a:t>
            </a:r>
            <a:endParaRPr lang="pt-BR" sz="4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630255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fontScale="47500" lnSpcReduction="20000"/>
          </a:bodyPr>
          <a:lstStyle/>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Ano: 2016 Banca: FCC Órgão: DPE-ES Prova: FCC - 2016 - DPE-ES - Defensor Público - Darei apenas um exemplo. Quem é que, no Direito Civil brasileiro ou estrangeiro, até hoje, soube fazer uma distinção, nítida e fora de dúvida, entre prescrição e decadência? Há as teorias mais cerebrinas e bizantinas para se distinguir uma coisa de outra. Devido a esse contraste de </a:t>
            </a:r>
            <a:r>
              <a:rPr lang="pt-BR" sz="4400" dirty="0" err="1">
                <a:latin typeface="Calibri" panose="020F0502020204030204" pitchFamily="34" charset="0"/>
                <a:cs typeface="Calibri" panose="020F0502020204030204" pitchFamily="34" charset="0"/>
              </a:rPr>
              <a:t>idéias</a:t>
            </a:r>
            <a:r>
              <a:rPr lang="pt-BR" sz="4400" dirty="0">
                <a:latin typeface="Calibri" panose="020F0502020204030204" pitchFamily="34" charset="0"/>
                <a:cs typeface="Calibri" panose="020F0502020204030204" pitchFamily="34" charset="0"/>
              </a:rPr>
              <a:t>, assisti, uma vez, perplexo, num mesmo mês, a um Tribunal de São Paulo negar uma apelação interposta por mim e outros advogados, porque entendia que o nosso direito estava extinto por força de decadência; e, poucas semanas depois, ganhávamos, numa outra Câmara, por entender-se que o prazo era de prescrição, que havia sido interrompido! Por isso, o homem comum olha o Tribunal e fica perplexo. Ora, quisemos pôr termo a essa perplexidade, de maneira prática, porque o simples é o sinal da verdade, e não o bizantino e o complicado. Preferimos, por tais motivos, reunir as normas prescricionais, todas elas, enumerando-as na Parte Geral do Código. Não haverá dúvida nenhuma: ou figura no artigo que rege as prescrições, ou então se trata de decadência. Casos de decadência não figuram na Parte Geral, a não ser em cinco ou seis hipóteses em que cabia prevê-la, logo após, ou melhor, como complemento do artigo em que era, especificamente, aplicável. (REALE, Miguel. O projeto de Código Civil: situação atual e seus problemas fundamentais. São Paulo: Saraiva, 1986. p. 11-12).</a:t>
            </a:r>
          </a:p>
        </p:txBody>
      </p:sp>
    </p:spTree>
    <p:extLst>
      <p:ext uri="{BB962C8B-B14F-4D97-AF65-F5344CB8AC3E}">
        <p14:creationId xmlns:p14="http://schemas.microsoft.com/office/powerpoint/2010/main" val="27634896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fontScale="62500" lnSpcReduction="20000"/>
          </a:bodyPr>
          <a:lstStyle/>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Essa solução adotada no Código Civil de 2002 se vincula</a:t>
            </a:r>
          </a:p>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A) à diretriz fundamental da socialidade.</a:t>
            </a:r>
          </a:p>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B) à abolição da distinção entre prescrição e decadência.</a:t>
            </a:r>
          </a:p>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C) à diretriz fundamental da eticidade, evitando soluções juridicamente conflitantes.</a:t>
            </a:r>
          </a:p>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D) ao princípio da boa-fé objetiva, que garante a obtenção do julgamento esperado pelo jurisdicionado.</a:t>
            </a:r>
          </a:p>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E) à diretriz fundamental da operabilidade, evitando dificuldades interpretativas.</a:t>
            </a:r>
          </a:p>
        </p:txBody>
      </p:sp>
    </p:spTree>
    <p:extLst>
      <p:ext uri="{BB962C8B-B14F-4D97-AF65-F5344CB8AC3E}">
        <p14:creationId xmlns:p14="http://schemas.microsoft.com/office/powerpoint/2010/main" val="6564534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a:bodyPr>
          <a:lstStyle/>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Bobbio falava que passamos da </a:t>
            </a:r>
            <a:r>
              <a:rPr lang="pt-BR" sz="4400" b="1" dirty="0">
                <a:latin typeface="Calibri" panose="020F0502020204030204" pitchFamily="34" charset="0"/>
                <a:cs typeface="Calibri" panose="020F0502020204030204" pitchFamily="34" charset="0"/>
              </a:rPr>
              <a:t>estrutura </a:t>
            </a:r>
            <a:r>
              <a:rPr lang="pt-BR" sz="4400" dirty="0">
                <a:latin typeface="Calibri" panose="020F0502020204030204" pitchFamily="34" charset="0"/>
                <a:cs typeface="Calibri" panose="020F0502020204030204" pitchFamily="34" charset="0"/>
              </a:rPr>
              <a:t>à </a:t>
            </a:r>
            <a:r>
              <a:rPr lang="pt-BR" sz="4400" b="1" dirty="0">
                <a:latin typeface="Calibri" panose="020F0502020204030204" pitchFamily="34" charset="0"/>
                <a:cs typeface="Calibri" panose="020F0502020204030204" pitchFamily="34" charset="0"/>
              </a:rPr>
              <a:t>função</a:t>
            </a:r>
            <a:r>
              <a:rPr lang="pt-BR" sz="4400" dirty="0">
                <a:latin typeface="Calibri" panose="020F0502020204030204" pitchFamily="34" charset="0"/>
                <a:cs typeface="Calibri" panose="020F0502020204030204" pitchFamily="34" charset="0"/>
              </a:rPr>
              <a:t> do direito. </a:t>
            </a:r>
          </a:p>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Superação da visão estrutural, formal.</a:t>
            </a:r>
          </a:p>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Conceitos só fazem sentido na sua função social</a:t>
            </a:r>
          </a:p>
        </p:txBody>
      </p:sp>
    </p:spTree>
    <p:extLst>
      <p:ext uri="{BB962C8B-B14F-4D97-AF65-F5344CB8AC3E}">
        <p14:creationId xmlns:p14="http://schemas.microsoft.com/office/powerpoint/2010/main" val="6084284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a:bodyPr>
          <a:lstStyle/>
          <a:p>
            <a:pPr marL="0" indent="0" algn="just" rtl="0" fontAlgn="base">
              <a:spcBef>
                <a:spcPts val="710"/>
              </a:spcBef>
              <a:spcAft>
                <a:spcPts val="1000"/>
              </a:spcAft>
              <a:buNone/>
            </a:pPr>
            <a:r>
              <a:rPr lang="pt-BR" sz="4400" dirty="0">
                <a:latin typeface="Calibri" panose="020F0502020204030204" pitchFamily="34" charset="0"/>
                <a:cs typeface="Calibri" panose="020F0502020204030204" pitchFamily="34" charset="0"/>
              </a:rPr>
              <a:t>No campo dos contratos, nota-se essa mudança de forma bem clara. Supera-se a visão voluntarista, de que a vontade humana tudo pode, passando a traçar contornos éticos-sociais irrenunciáveis.</a:t>
            </a:r>
          </a:p>
          <a:p>
            <a:pPr marL="0" indent="0" algn="just" rtl="0" fontAlgn="base">
              <a:spcBef>
                <a:spcPts val="710"/>
              </a:spcBef>
              <a:spcAft>
                <a:spcPts val="1000"/>
              </a:spcAft>
              <a:buNone/>
            </a:pPr>
            <a:endParaRPr lang="pt-BR" sz="4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231698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lnSpcReduction="10000"/>
          </a:bodyPr>
          <a:lstStyle/>
          <a:p>
            <a:pPr marL="0" indent="0" algn="just" rtl="0" fontAlgn="base">
              <a:spcBef>
                <a:spcPts val="710"/>
              </a:spcBef>
              <a:spcAft>
                <a:spcPts val="1000"/>
              </a:spcAft>
              <a:buNone/>
            </a:pPr>
            <a:r>
              <a:rPr lang="pt-BR" sz="3600" b="0" i="0" dirty="0">
                <a:solidFill>
                  <a:srgbClr val="000000"/>
                </a:solidFill>
                <a:effectLst/>
                <a:latin typeface="Arial" panose="020B0604020202020204" pitchFamily="34" charset="0"/>
              </a:rPr>
              <a:t>Art. 421.  A liberdade contratual será exercida nos limites da função social do contrato</a:t>
            </a:r>
          </a:p>
          <a:p>
            <a:pPr algn="just" rtl="0" fontAlgn="base">
              <a:spcBef>
                <a:spcPts val="710"/>
              </a:spcBef>
              <a:spcAft>
                <a:spcPts val="1000"/>
              </a:spcAft>
              <a:buFontTx/>
              <a:buChar char="-"/>
            </a:pPr>
            <a:r>
              <a:rPr lang="pt-BR" sz="3600" dirty="0">
                <a:solidFill>
                  <a:srgbClr val="000000"/>
                </a:solidFill>
                <a:latin typeface="Arial" panose="020B0604020202020204" pitchFamily="34" charset="0"/>
                <a:cs typeface="Calibri" panose="020F0502020204030204" pitchFamily="34" charset="0"/>
              </a:rPr>
              <a:t>Contratos são instrumentos para a consecução de finalidades sociais. </a:t>
            </a:r>
          </a:p>
          <a:p>
            <a:pPr algn="just" rtl="0" fontAlgn="base">
              <a:spcBef>
                <a:spcPts val="710"/>
              </a:spcBef>
              <a:spcAft>
                <a:spcPts val="1000"/>
              </a:spcAft>
              <a:buFontTx/>
              <a:buChar char="-"/>
            </a:pPr>
            <a:r>
              <a:rPr lang="pt-BR" sz="3600" dirty="0">
                <a:solidFill>
                  <a:srgbClr val="000000"/>
                </a:solidFill>
                <a:latin typeface="Arial" panose="020B0604020202020204" pitchFamily="34" charset="0"/>
                <a:cs typeface="Calibri" panose="020F0502020204030204" pitchFamily="34" charset="0"/>
              </a:rPr>
              <a:t>Relativização do </a:t>
            </a:r>
            <a:r>
              <a:rPr lang="pt-BR" sz="3600" i="1" dirty="0">
                <a:solidFill>
                  <a:srgbClr val="000000"/>
                </a:solidFill>
                <a:latin typeface="Arial" panose="020B0604020202020204" pitchFamily="34" charset="0"/>
                <a:cs typeface="Calibri" panose="020F0502020204030204" pitchFamily="34" charset="0"/>
              </a:rPr>
              <a:t>pacta sunt servanda</a:t>
            </a:r>
            <a:r>
              <a:rPr lang="pt-BR" sz="3600" dirty="0">
                <a:solidFill>
                  <a:srgbClr val="000000"/>
                </a:solidFill>
                <a:latin typeface="Arial" panose="020B0604020202020204" pitchFamily="34" charset="0"/>
                <a:cs typeface="Calibri" panose="020F0502020204030204" pitchFamily="34" charset="0"/>
              </a:rPr>
              <a:t> é um termo em latim que significa “os pactos devem ser cumpridos”</a:t>
            </a:r>
            <a:endParaRPr lang="pt-BR" sz="4400" dirty="0">
              <a:latin typeface="Calibri" panose="020F0502020204030204" pitchFamily="34" charset="0"/>
              <a:cs typeface="Calibri" panose="020F0502020204030204" pitchFamily="34" charset="0"/>
            </a:endParaRPr>
          </a:p>
          <a:p>
            <a:pPr marL="0" indent="0" algn="just" rtl="0" fontAlgn="base">
              <a:spcBef>
                <a:spcPts val="710"/>
              </a:spcBef>
              <a:spcAft>
                <a:spcPts val="1000"/>
              </a:spcAft>
              <a:buNone/>
            </a:pPr>
            <a:endParaRPr lang="pt-BR" sz="4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317472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fontScale="92500" lnSpcReduction="20000"/>
          </a:bodyPr>
          <a:lstStyle/>
          <a:p>
            <a:pPr marL="0" indent="0" algn="just" rtl="0" fontAlgn="base">
              <a:spcBef>
                <a:spcPts val="710"/>
              </a:spcBef>
              <a:spcAft>
                <a:spcPts val="1000"/>
              </a:spcAft>
              <a:buNone/>
            </a:pPr>
            <a:r>
              <a:rPr lang="pt-BR" sz="2000" b="0" i="0" dirty="0">
                <a:solidFill>
                  <a:srgbClr val="000000"/>
                </a:solidFill>
                <a:effectLst/>
                <a:latin typeface="Arial" panose="020B0604020202020204" pitchFamily="34" charset="0"/>
              </a:rPr>
              <a:t>Direito é uma constante luta ideológica</a:t>
            </a:r>
          </a:p>
          <a:p>
            <a:pPr marL="0" indent="0" algn="just" rtl="0" fontAlgn="base">
              <a:spcBef>
                <a:spcPts val="710"/>
              </a:spcBef>
              <a:spcAft>
                <a:spcPts val="1000"/>
              </a:spcAft>
              <a:buNone/>
            </a:pPr>
            <a:r>
              <a:rPr lang="pt-BR" sz="2000" dirty="0">
                <a:latin typeface="Calibri" panose="020F0502020204030204" pitchFamily="34" charset="0"/>
                <a:cs typeface="Calibri" panose="020F0502020204030204" pitchFamily="34" charset="0"/>
              </a:rPr>
              <a:t>Parágrafo único. Nas relações contratuais privadas, prevalecerão o princípio da </a:t>
            </a:r>
            <a:r>
              <a:rPr lang="pt-BR" sz="2000" b="1" dirty="0">
                <a:latin typeface="Calibri" panose="020F0502020204030204" pitchFamily="34" charset="0"/>
                <a:cs typeface="Calibri" panose="020F0502020204030204" pitchFamily="34" charset="0"/>
              </a:rPr>
              <a:t>intervenção mínima e a excepcionalidade da revisão contratual</a:t>
            </a:r>
            <a:r>
              <a:rPr lang="pt-BR" sz="2000" dirty="0">
                <a:latin typeface="Calibri" panose="020F0502020204030204" pitchFamily="34" charset="0"/>
                <a:cs typeface="Calibri" panose="020F0502020204030204" pitchFamily="34" charset="0"/>
              </a:rPr>
              <a:t>. (Incluído pela Lei nº 13.874, de 2019)</a:t>
            </a:r>
          </a:p>
          <a:p>
            <a:pPr marL="0" indent="0" algn="just" rtl="0" fontAlgn="base">
              <a:spcBef>
                <a:spcPts val="710"/>
              </a:spcBef>
              <a:spcAft>
                <a:spcPts val="1000"/>
              </a:spcAft>
              <a:buNone/>
            </a:pPr>
            <a:r>
              <a:rPr lang="pt-BR" sz="2000" dirty="0">
                <a:latin typeface="Calibri" panose="020F0502020204030204" pitchFamily="34" charset="0"/>
                <a:cs typeface="Calibri" panose="020F0502020204030204" pitchFamily="34" charset="0"/>
              </a:rPr>
              <a:t>Art. 421-A.  Os contratos civis e empresariais presumem-se paritários e simétricos até a presença de elementos concretos que justifiquem o afastamento dessa presunção, ressalvados os regimes jurídicos previstos em leis especiais, garantido também que: (Incluído pela Lei nº 13.874, de 2019)</a:t>
            </a:r>
          </a:p>
          <a:p>
            <a:pPr marL="0" indent="0" algn="just" rtl="0" fontAlgn="base">
              <a:spcBef>
                <a:spcPts val="710"/>
              </a:spcBef>
              <a:spcAft>
                <a:spcPts val="1000"/>
              </a:spcAft>
              <a:buNone/>
            </a:pPr>
            <a:r>
              <a:rPr lang="pt-BR" sz="2000" dirty="0">
                <a:latin typeface="Calibri" panose="020F0502020204030204" pitchFamily="34" charset="0"/>
                <a:cs typeface="Calibri" panose="020F0502020204030204" pitchFamily="34" charset="0"/>
              </a:rPr>
              <a:t>I - as partes negociantes poderão estabelecer parâmetros objetivos para a interpretação das cláusulas negociais e de seus pressupostos de revisão ou de resolução; (Incluído pela Lei nº 13.874, de 2019)</a:t>
            </a:r>
          </a:p>
          <a:p>
            <a:pPr marL="0" indent="0" algn="just" rtl="0" fontAlgn="base">
              <a:spcBef>
                <a:spcPts val="710"/>
              </a:spcBef>
              <a:spcAft>
                <a:spcPts val="1000"/>
              </a:spcAft>
              <a:buNone/>
            </a:pPr>
            <a:r>
              <a:rPr lang="pt-BR" sz="2000" dirty="0">
                <a:latin typeface="Calibri" panose="020F0502020204030204" pitchFamily="34" charset="0"/>
                <a:cs typeface="Calibri" panose="020F0502020204030204" pitchFamily="34" charset="0"/>
              </a:rPr>
              <a:t>II - a alocação de riscos definida pelas partes deve ser respeitada e observada; e (Incluído pela Lei nº 13.874, de 2019)</a:t>
            </a:r>
          </a:p>
          <a:p>
            <a:pPr marL="0" indent="0" algn="just" rtl="0" fontAlgn="base">
              <a:spcBef>
                <a:spcPts val="710"/>
              </a:spcBef>
              <a:spcAft>
                <a:spcPts val="1000"/>
              </a:spcAft>
              <a:buNone/>
            </a:pPr>
            <a:r>
              <a:rPr lang="pt-BR" sz="2000" dirty="0">
                <a:latin typeface="Calibri" panose="020F0502020204030204" pitchFamily="34" charset="0"/>
                <a:cs typeface="Calibri" panose="020F0502020204030204" pitchFamily="34" charset="0"/>
              </a:rPr>
              <a:t>III - a revisão contratual somente ocorrerá de maneira excepcional e limitada. (Incluído pela Lei nº 13.874, de 2019)</a:t>
            </a:r>
          </a:p>
        </p:txBody>
      </p:sp>
    </p:spTree>
    <p:extLst>
      <p:ext uri="{BB962C8B-B14F-4D97-AF65-F5344CB8AC3E}">
        <p14:creationId xmlns:p14="http://schemas.microsoft.com/office/powerpoint/2010/main" val="2657329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52E4C1-D873-4DD1-87C2-DA4E2C54206F}"/>
              </a:ext>
            </a:extLst>
          </p:cNvPr>
          <p:cNvSpPr>
            <a:spLocks noGrp="1"/>
          </p:cNvSpPr>
          <p:nvPr>
            <p:ph type="title"/>
          </p:nvPr>
        </p:nvSpPr>
        <p:spPr/>
        <p:txBody>
          <a:bodyPr>
            <a:normAutofit/>
          </a:bodyPr>
          <a:lstStyle/>
          <a:p>
            <a:r>
              <a:rPr lang="pt-BR" b="0" i="0" dirty="0">
                <a:solidFill>
                  <a:srgbClr val="000000"/>
                </a:solidFill>
                <a:effectLst/>
                <a:latin typeface="docs-Calibri"/>
              </a:rPr>
              <a:t>Conceitos introdutórios</a:t>
            </a:r>
            <a:endParaRPr lang="pt-BR" dirty="0"/>
          </a:p>
        </p:txBody>
      </p:sp>
      <p:sp>
        <p:nvSpPr>
          <p:cNvPr id="3" name="Espaço Reservado para Conteúdo 2">
            <a:extLst>
              <a:ext uri="{FF2B5EF4-FFF2-40B4-BE49-F238E27FC236}">
                <a16:creationId xmlns:a16="http://schemas.microsoft.com/office/drawing/2014/main" id="{78EE22B4-A233-4C48-8206-79300A1E70AE}"/>
              </a:ext>
            </a:extLst>
          </p:cNvPr>
          <p:cNvSpPr>
            <a:spLocks noGrp="1"/>
          </p:cNvSpPr>
          <p:nvPr>
            <p:ph idx="1"/>
          </p:nvPr>
        </p:nvSpPr>
        <p:spPr/>
        <p:txBody>
          <a:bodyPr>
            <a:normAutofit/>
          </a:bodyPr>
          <a:lstStyle/>
          <a:p>
            <a:pPr algn="just">
              <a:lnSpc>
                <a:spcPct val="120000"/>
              </a:lnSpc>
            </a:pPr>
            <a:r>
              <a:rPr lang="pt-BR" sz="2400" dirty="0">
                <a:latin typeface="Calibri" panose="020F0502020204030204" pitchFamily="34" charset="0"/>
                <a:cs typeface="Calibri" panose="020F0502020204030204" pitchFamily="34" charset="0"/>
              </a:rPr>
              <a:t>NORBERTO BOBBIO estabelece por </a:t>
            </a:r>
            <a:r>
              <a:rPr lang="pt-BR" sz="2400" b="1" dirty="0">
                <a:latin typeface="Calibri" panose="020F0502020204030204" pitchFamily="34" charset="0"/>
                <a:cs typeface="Calibri" panose="020F0502020204030204" pitchFamily="34" charset="0"/>
              </a:rPr>
              <a:t>unidade</a:t>
            </a:r>
            <a:r>
              <a:rPr lang="pt-BR" sz="2400" dirty="0">
                <a:latin typeface="Calibri" panose="020F0502020204030204" pitchFamily="34" charset="0"/>
                <a:cs typeface="Calibri" panose="020F0502020204030204" pitchFamily="34" charset="0"/>
              </a:rPr>
              <a:t> quando "se pressupõe como base do ordenamento uma norma fundamental com a qual se possam, direta ou indiretamente, relacionar todas as normas do ordenamento".</a:t>
            </a:r>
          </a:p>
          <a:p>
            <a:pPr algn="just">
              <a:lnSpc>
                <a:spcPct val="120000"/>
              </a:lnSpc>
            </a:pPr>
            <a:r>
              <a:rPr lang="pt-BR" sz="2400" dirty="0">
                <a:latin typeface="Calibri" panose="020F0502020204030204" pitchFamily="34" charset="0"/>
                <a:cs typeface="Calibri" panose="020F0502020204030204" pitchFamily="34" charset="0"/>
              </a:rPr>
              <a:t>Certamente que tal relação não é suficiente para formar um sistema, "é necessário que os entes que a constituem não estejam somente em relacionamento com o todo, mas também num relacionamento de </a:t>
            </a:r>
            <a:r>
              <a:rPr lang="pt-BR" sz="2400" b="1" dirty="0">
                <a:latin typeface="Calibri" panose="020F0502020204030204" pitchFamily="34" charset="0"/>
                <a:cs typeface="Calibri" panose="020F0502020204030204" pitchFamily="34" charset="0"/>
              </a:rPr>
              <a:t>coerência</a:t>
            </a:r>
            <a:r>
              <a:rPr lang="pt-BR" sz="2400" dirty="0">
                <a:latin typeface="Calibri" panose="020F0502020204030204" pitchFamily="34" charset="0"/>
                <a:cs typeface="Calibri" panose="020F0502020204030204" pitchFamily="34" charset="0"/>
              </a:rPr>
              <a:t> entre si".“</a:t>
            </a:r>
          </a:p>
        </p:txBody>
      </p:sp>
    </p:spTree>
    <p:extLst>
      <p:ext uri="{BB962C8B-B14F-4D97-AF65-F5344CB8AC3E}">
        <p14:creationId xmlns:p14="http://schemas.microsoft.com/office/powerpoint/2010/main" val="21968197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dirty="0"/>
              <a:t>Código civil de 2002</a:t>
            </a:r>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a:bodyPr>
          <a:lstStyle/>
          <a:p>
            <a:pPr marL="0" indent="0" algn="just" rtl="0" fontAlgn="base">
              <a:spcBef>
                <a:spcPts val="710"/>
              </a:spcBef>
              <a:spcAft>
                <a:spcPts val="1000"/>
              </a:spcAft>
              <a:buNone/>
            </a:pPr>
            <a:r>
              <a:rPr lang="pt-BR" sz="3600" b="0" i="0" dirty="0">
                <a:solidFill>
                  <a:srgbClr val="000000"/>
                </a:solidFill>
                <a:effectLst/>
                <a:latin typeface="Calibri" panose="020F0502020204030204" pitchFamily="34" charset="0"/>
                <a:cs typeface="Calibri" panose="020F0502020204030204" pitchFamily="34" charset="0"/>
              </a:rPr>
              <a:t>AUTONOMIA PRIVADA X AUTONOMIA DA VONTADE</a:t>
            </a:r>
          </a:p>
          <a:p>
            <a:pPr marL="0" indent="0" algn="just" rtl="0" fontAlgn="base">
              <a:spcBef>
                <a:spcPts val="710"/>
              </a:spcBef>
              <a:spcAft>
                <a:spcPts val="1000"/>
              </a:spcAft>
              <a:buNone/>
            </a:pPr>
            <a:r>
              <a:rPr lang="pt-BR" sz="3600" b="0" i="0" dirty="0">
                <a:solidFill>
                  <a:srgbClr val="000000"/>
                </a:solidFill>
                <a:effectLst/>
                <a:latin typeface="Calibri" panose="020F0502020204030204" pitchFamily="34" charset="0"/>
                <a:cs typeface="Calibri" panose="020F0502020204030204" pitchFamily="34" charset="0"/>
              </a:rPr>
              <a:t>A autonomia da vontade “ o princípio pelo qual o agente tem a possibilidade de praticar um ato jurídico, determinando-lhe o conteúdo, a forma e os efeitos. Já a autonomia privada é o poder que o particular tem de criar, nos limites legais, normas jurídicas.</a:t>
            </a:r>
            <a:endParaRPr lang="pt-BR"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81722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BOA-FÉ</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a:bodyPr>
          <a:lstStyle/>
          <a:p>
            <a:r>
              <a:rPr lang="pt-BR" sz="3200" b="0" i="0" dirty="0">
                <a:solidFill>
                  <a:srgbClr val="000000"/>
                </a:solidFill>
                <a:effectLst/>
                <a:latin typeface="docs-Calibri"/>
              </a:rPr>
              <a:t>A boa-fé permeia tod</a:t>
            </a:r>
            <a:r>
              <a:rPr lang="pt-BR" sz="3200" dirty="0">
                <a:solidFill>
                  <a:srgbClr val="000000"/>
                </a:solidFill>
                <a:latin typeface="docs-Calibri"/>
              </a:rPr>
              <a:t>o o Código Civil de 2002, como uma espécie de guia hermenêutico. </a:t>
            </a:r>
          </a:p>
          <a:p>
            <a:r>
              <a:rPr lang="pt-BR" sz="3200" dirty="0">
                <a:solidFill>
                  <a:srgbClr val="000000"/>
                </a:solidFill>
                <a:latin typeface="docs-Calibri"/>
              </a:rPr>
              <a:t>Aparece na parte geral dos negócios jurídicos, como regra nos contratos, na análise da posse, entre outros</a:t>
            </a:r>
          </a:p>
          <a:p>
            <a:r>
              <a:rPr lang="pt-BR" sz="3200" dirty="0">
                <a:solidFill>
                  <a:srgbClr val="000000"/>
                </a:solidFill>
                <a:latin typeface="docs-Calibri"/>
              </a:rPr>
              <a:t>É o princípio que impõe às partes, numa relação negocial, agir com lealdade e cooperação, abstendo-se de condutas que possam frustrar as legítimas expectativas da outra parte.</a:t>
            </a:r>
            <a:endParaRPr lang="pt-BR" sz="3200" dirty="0"/>
          </a:p>
        </p:txBody>
      </p:sp>
    </p:spTree>
    <p:extLst>
      <p:ext uri="{BB962C8B-B14F-4D97-AF65-F5344CB8AC3E}">
        <p14:creationId xmlns:p14="http://schemas.microsoft.com/office/powerpoint/2010/main" val="34364948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Funções da </a:t>
            </a:r>
            <a:r>
              <a:rPr lang="pt-BR" dirty="0" err="1"/>
              <a:t>bOA-FÉ</a:t>
            </a:r>
            <a:r>
              <a:rPr lang="pt-BR" dirty="0"/>
              <a:t>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a:bodyPr>
          <a:lstStyle/>
          <a:p>
            <a:r>
              <a:rPr lang="pt-BR" sz="3200" dirty="0">
                <a:solidFill>
                  <a:srgbClr val="000000"/>
                </a:solidFill>
                <a:latin typeface="Calibri" panose="020F0502020204030204" pitchFamily="34" charset="0"/>
                <a:cs typeface="Calibri" panose="020F0502020204030204" pitchFamily="34" charset="0"/>
              </a:rPr>
              <a:t>A p</a:t>
            </a:r>
            <a:r>
              <a:rPr lang="pt-BR" sz="3200" b="0" i="0" u="none" strike="noStrike" dirty="0">
                <a:solidFill>
                  <a:srgbClr val="000000"/>
                </a:solidFill>
                <a:effectLst/>
                <a:latin typeface="Calibri" panose="020F0502020204030204" pitchFamily="34" charset="0"/>
                <a:cs typeface="Calibri" panose="020F0502020204030204" pitchFamily="34" charset="0"/>
              </a:rPr>
              <a:t>rimeira função da boa-fé objetiva é a função de </a:t>
            </a:r>
            <a:r>
              <a:rPr lang="pt-BR" sz="3200" b="1" i="0" u="none" strike="noStrike" dirty="0">
                <a:solidFill>
                  <a:srgbClr val="000000"/>
                </a:solidFill>
                <a:effectLst/>
                <a:latin typeface="Calibri" panose="020F0502020204030204" pitchFamily="34" charset="0"/>
                <a:cs typeface="Calibri" panose="020F0502020204030204" pitchFamily="34" charset="0"/>
              </a:rPr>
              <a:t>interpretação</a:t>
            </a:r>
            <a:r>
              <a:rPr lang="pt-BR" sz="3200" b="0" i="0" u="none" strike="noStrike" dirty="0">
                <a:solidFill>
                  <a:srgbClr val="000000"/>
                </a:solidFill>
                <a:effectLst/>
                <a:latin typeface="Calibri" panose="020F0502020204030204" pitchFamily="34" charset="0"/>
                <a:cs typeface="Calibri" panose="020F0502020204030204" pitchFamily="34" charset="0"/>
              </a:rPr>
              <a:t>, retirada do art. 113 do Código Civil, eis que os negócios jurídicos devem ser interpretados conforme a boa-fé e os usos do lugar da sua celebração. Nesse dispositivo, a boa-fé é consagrada como meio auxiliador do aplicador do direito para a interpretação dos negócios, da maneira mais favorável a quem esteja de boa-fé.</a:t>
            </a:r>
            <a:endParaRPr lang="pt-BR"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564615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Funções da </a:t>
            </a:r>
            <a:r>
              <a:rPr lang="pt-BR" dirty="0" err="1"/>
              <a:t>bOA-FÉ</a:t>
            </a:r>
            <a:r>
              <a:rPr lang="pt-BR" dirty="0"/>
              <a:t>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a:bodyPr>
          <a:lstStyle/>
          <a:p>
            <a:pPr algn="l"/>
            <a:r>
              <a:rPr lang="pt-BR" sz="1500" b="0" i="0" dirty="0">
                <a:solidFill>
                  <a:srgbClr val="000000"/>
                </a:solidFill>
                <a:effectLst/>
                <a:latin typeface="Calibri" panose="020F0502020204030204" pitchFamily="34" charset="0"/>
                <a:cs typeface="Calibri" panose="020F0502020204030204" pitchFamily="34" charset="0"/>
              </a:rPr>
              <a:t>Art. 113. Os negócios jurídicos devem ser interpretados conforme a boa-fé e os usos do lugar de sua celebração.</a:t>
            </a:r>
          </a:p>
          <a:p>
            <a:r>
              <a:rPr lang="pt-BR" sz="1500" b="0" i="0" dirty="0">
                <a:solidFill>
                  <a:srgbClr val="000000"/>
                </a:solidFill>
                <a:effectLst/>
                <a:latin typeface="Calibri" panose="020F0502020204030204" pitchFamily="34" charset="0"/>
                <a:cs typeface="Calibri" panose="020F0502020204030204" pitchFamily="34" charset="0"/>
              </a:rPr>
              <a:t>Incluído pela Lei nº 13.874, de 2019:</a:t>
            </a:r>
          </a:p>
          <a:p>
            <a:pPr algn="l"/>
            <a:r>
              <a:rPr lang="pt-BR" sz="1500" b="0" i="0" dirty="0">
                <a:solidFill>
                  <a:srgbClr val="000000"/>
                </a:solidFill>
                <a:effectLst/>
                <a:latin typeface="Calibri" panose="020F0502020204030204" pitchFamily="34" charset="0"/>
                <a:cs typeface="Calibri" panose="020F0502020204030204" pitchFamily="34" charset="0"/>
              </a:rPr>
              <a:t>§ 1º  A interpretação do negócio jurídico deve lhe atribuir o sentido que:</a:t>
            </a:r>
          </a:p>
          <a:p>
            <a:pPr algn="l"/>
            <a:r>
              <a:rPr lang="pt-BR" sz="1500" b="0" i="0" dirty="0">
                <a:solidFill>
                  <a:srgbClr val="000000"/>
                </a:solidFill>
                <a:effectLst/>
                <a:latin typeface="Calibri" panose="020F0502020204030204" pitchFamily="34" charset="0"/>
                <a:cs typeface="Calibri" panose="020F0502020204030204" pitchFamily="34" charset="0"/>
              </a:rPr>
              <a:t>I - for confirmado pelo comportamento das partes posterior à celebração do negócio; </a:t>
            </a:r>
          </a:p>
          <a:p>
            <a:pPr algn="l"/>
            <a:r>
              <a:rPr lang="pt-BR" sz="1500" b="0" i="0" dirty="0">
                <a:solidFill>
                  <a:srgbClr val="000000"/>
                </a:solidFill>
                <a:effectLst/>
                <a:latin typeface="Calibri" panose="020F0502020204030204" pitchFamily="34" charset="0"/>
                <a:cs typeface="Calibri" panose="020F0502020204030204" pitchFamily="34" charset="0"/>
              </a:rPr>
              <a:t>II - corresponder aos usos, costumes e práticas do mercado relativas ao tipo de negócio;</a:t>
            </a:r>
          </a:p>
          <a:p>
            <a:pPr algn="l"/>
            <a:r>
              <a:rPr lang="pt-BR" sz="1500" b="0" i="0" dirty="0">
                <a:solidFill>
                  <a:srgbClr val="000000"/>
                </a:solidFill>
                <a:effectLst/>
                <a:latin typeface="Calibri" panose="020F0502020204030204" pitchFamily="34" charset="0"/>
                <a:cs typeface="Calibri" panose="020F0502020204030204" pitchFamily="34" charset="0"/>
              </a:rPr>
              <a:t>III - corresponder à boa-fé;</a:t>
            </a:r>
          </a:p>
          <a:p>
            <a:pPr algn="l"/>
            <a:r>
              <a:rPr lang="pt-BR" sz="1500" b="0" i="0" dirty="0">
                <a:solidFill>
                  <a:srgbClr val="000000"/>
                </a:solidFill>
                <a:effectLst/>
                <a:latin typeface="Calibri" panose="020F0502020204030204" pitchFamily="34" charset="0"/>
                <a:cs typeface="Calibri" panose="020F0502020204030204" pitchFamily="34" charset="0"/>
              </a:rPr>
              <a:t>IV - for mais benéfico à parte que não redigiu o dispositivo, se identificável; e </a:t>
            </a:r>
          </a:p>
          <a:p>
            <a:pPr algn="l"/>
            <a:r>
              <a:rPr lang="pt-BR" sz="1500" b="0" i="0" dirty="0">
                <a:solidFill>
                  <a:srgbClr val="000000"/>
                </a:solidFill>
                <a:effectLst/>
                <a:latin typeface="Calibri" panose="020F0502020204030204" pitchFamily="34" charset="0"/>
                <a:cs typeface="Calibri" panose="020F0502020204030204" pitchFamily="34" charset="0"/>
              </a:rPr>
              <a:t>V - corresponder a qual seria a razoável negociação das partes sobre a questão discutida, inferida das demais disposições do negócio e da racionalidade econômica das partes, consideradas as informações disponíveis no momento de sua celebração. </a:t>
            </a:r>
          </a:p>
          <a:p>
            <a:pPr algn="l"/>
            <a:r>
              <a:rPr lang="pt-BR" sz="1500" b="0" i="0" dirty="0">
                <a:solidFill>
                  <a:srgbClr val="000000"/>
                </a:solidFill>
                <a:effectLst/>
                <a:latin typeface="Calibri" panose="020F0502020204030204" pitchFamily="34" charset="0"/>
                <a:cs typeface="Calibri" panose="020F0502020204030204" pitchFamily="34" charset="0"/>
              </a:rPr>
              <a:t>§ 2º  As partes poderão livremente pactuar regras de interpretação, de preenchimento de lacunas e de integração dos negócios jurídicos diversas daquelas previstas em lei. </a:t>
            </a:r>
          </a:p>
        </p:txBody>
      </p:sp>
    </p:spTree>
    <p:extLst>
      <p:ext uri="{BB962C8B-B14F-4D97-AF65-F5344CB8AC3E}">
        <p14:creationId xmlns:p14="http://schemas.microsoft.com/office/powerpoint/2010/main" val="11543433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Funções da </a:t>
            </a:r>
            <a:r>
              <a:rPr lang="pt-BR" dirty="0" err="1"/>
              <a:t>bOA-FÉ</a:t>
            </a:r>
            <a:r>
              <a:rPr lang="pt-BR" dirty="0"/>
              <a:t>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fontScale="92500" lnSpcReduction="10000"/>
          </a:bodyPr>
          <a:lstStyle/>
          <a:p>
            <a:pPr algn="just"/>
            <a:r>
              <a:rPr lang="pt-BR" sz="2800" b="0" i="0" u="none" strike="noStrike" dirty="0">
                <a:solidFill>
                  <a:srgbClr val="000000"/>
                </a:solidFill>
                <a:effectLst/>
                <a:latin typeface="Calibri" panose="020F0502020204030204" pitchFamily="34" charset="0"/>
                <a:cs typeface="Calibri" panose="020F0502020204030204" pitchFamily="34" charset="0"/>
              </a:rPr>
              <a:t>A segunda função é a de </a:t>
            </a:r>
            <a:r>
              <a:rPr lang="pt-BR" sz="2800" b="1" i="0" u="none" strike="noStrike" dirty="0">
                <a:solidFill>
                  <a:srgbClr val="000000"/>
                </a:solidFill>
                <a:effectLst/>
                <a:latin typeface="Calibri" panose="020F0502020204030204" pitchFamily="34" charset="0"/>
                <a:cs typeface="Calibri" panose="020F0502020204030204" pitchFamily="34" charset="0"/>
              </a:rPr>
              <a:t>controle</a:t>
            </a:r>
            <a:r>
              <a:rPr lang="pt-BR" sz="2800" b="0" i="0" u="none" strike="noStrike" dirty="0">
                <a:solidFill>
                  <a:srgbClr val="000000"/>
                </a:solidFill>
                <a:effectLst/>
                <a:latin typeface="Calibri" panose="020F0502020204030204" pitchFamily="34" charset="0"/>
                <a:cs typeface="Calibri" panose="020F0502020204030204" pitchFamily="34" charset="0"/>
              </a:rPr>
              <a:t>, retirada do art. 187 do CC, uma vez que aquele que contraria a boa-fé objetiva comete abuso de direito (“Também comete ato ilícito o titular de um direito que, ao exercê-lo, excede manifestamente os limites impostos pelo seu fim econômico ou social, pela boa-fé ou pelos bons costumes”). Segundo a doutrina brasileira, consolidada pelo Enunciado n. 37, aprovado na I Jornada de Direito Civil, a responsabilidade civil que decorre do abuso de direito é objetiva, isto é, não depende de culpa, uma vez que o art. 187 do CC adotou o critério objetivo-finalístico. Dessa forma, a quebra ou desrespeito à boa-fé objetiva conduz ao caminho sem volta da responsabilidade independentemente de culpa, seja pelo Enunciado n. 24 ou pelo Enunciado n. 37, ambos da I Jornada de Direito Civil. </a:t>
            </a:r>
            <a:endParaRPr lang="pt-B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862456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Funções da </a:t>
            </a:r>
            <a:r>
              <a:rPr lang="pt-BR" dirty="0" err="1"/>
              <a:t>bOA-FÉ</a:t>
            </a:r>
            <a:r>
              <a:rPr lang="pt-BR" dirty="0"/>
              <a:t>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a:bodyPr>
          <a:lstStyle/>
          <a:p>
            <a:pPr algn="just" rtl="0" fontAlgn="base">
              <a:spcBef>
                <a:spcPts val="0"/>
              </a:spcBef>
              <a:spcAft>
                <a:spcPts val="1000"/>
              </a:spcAft>
              <a:buFont typeface="Arial" panose="020B0604020202020204" pitchFamily="34" charset="0"/>
              <a:buChar char="•"/>
            </a:pPr>
            <a:r>
              <a:rPr lang="pt-BR" sz="2000" b="0" i="0" u="none" strike="noStrike" dirty="0">
                <a:solidFill>
                  <a:srgbClr val="000000"/>
                </a:solidFill>
                <a:effectLst/>
                <a:latin typeface="Calibri" panose="020F0502020204030204" pitchFamily="34" charset="0"/>
                <a:cs typeface="Calibri" panose="020F0502020204030204" pitchFamily="34" charset="0"/>
              </a:rPr>
              <a:t>A última função da boa-fé objetiva é a de </a:t>
            </a:r>
            <a:r>
              <a:rPr lang="pt-BR" sz="2000" b="1" i="0" u="none" strike="noStrike" dirty="0">
                <a:solidFill>
                  <a:srgbClr val="000000"/>
                </a:solidFill>
                <a:effectLst/>
                <a:latin typeface="Calibri" panose="020F0502020204030204" pitchFamily="34" charset="0"/>
                <a:cs typeface="Calibri" panose="020F0502020204030204" pitchFamily="34" charset="0"/>
              </a:rPr>
              <a:t>integração</a:t>
            </a:r>
            <a:r>
              <a:rPr lang="pt-BR" sz="2000" b="0" i="0" u="none" strike="noStrike" dirty="0">
                <a:solidFill>
                  <a:srgbClr val="000000"/>
                </a:solidFill>
                <a:effectLst/>
                <a:latin typeface="Calibri" panose="020F0502020204030204" pitchFamily="34" charset="0"/>
                <a:cs typeface="Calibri" panose="020F0502020204030204" pitchFamily="34" charset="0"/>
              </a:rPr>
              <a:t>, abstraída do art. 422 do CC/2002, segundo o qual: “Os contratantes são obrigados a guardar, assim na conclusão do contrato, como em sua execução, os princípios de probidade e boa-fé”. Relativamente à aplicação da boa-fé em todas as fases negociais, foram aprovados dois enunciados doutrinários pelo Conselho da Justiça Federal e pelo Superior Tribunal de Justiça. De acordo com o Enunciado n. 25 do CJF/STJ, da I Jornada, “o art. 422 do Código Civil não inviabiliza a aplicação pelo julgador do princípio da boa-fé nas fases pré-contratual e pós-contratual”.</a:t>
            </a:r>
          </a:p>
          <a:p>
            <a:pPr algn="just" fontAlgn="base">
              <a:spcBef>
                <a:spcPts val="0"/>
              </a:spcBef>
              <a:spcAft>
                <a:spcPts val="1000"/>
              </a:spcAft>
              <a:buFont typeface="Arial" panose="020B0604020202020204" pitchFamily="34" charset="0"/>
              <a:buChar char="•"/>
            </a:pPr>
            <a:r>
              <a:rPr lang="pt-BR" sz="2000" b="0" i="0" u="none" strike="noStrike" dirty="0">
                <a:solidFill>
                  <a:srgbClr val="000000"/>
                </a:solidFill>
                <a:effectLst/>
                <a:latin typeface="Calibri" panose="020F0502020204030204" pitchFamily="34" charset="0"/>
                <a:cs typeface="Calibri" panose="020F0502020204030204" pitchFamily="34" charset="0"/>
              </a:rPr>
              <a:t>Nos termos do Enunciado n. 170 da III Jornada, “A boa-fé objetiva deve ser observada pelas partes na fase de negociações preliminares e após a execução do contrato, quando tal exigência decorrer da natureza do contrato”. Apesar de serem parecidos, os enunciados têm conteúdos diversos, pois o primeiro é dirigido ao juiz, ao aplicador da norma no caso concreto, e o segundo é dirigido às partes do negócio jurídico.</a:t>
            </a:r>
          </a:p>
          <a:p>
            <a:pPr algn="just" rtl="0" fontAlgn="base">
              <a:spcBef>
                <a:spcPts val="0"/>
              </a:spcBef>
              <a:spcAft>
                <a:spcPts val="1000"/>
              </a:spcAft>
              <a:buFont typeface="Arial" panose="020B0604020202020204" pitchFamily="34" charset="0"/>
              <a:buChar char="•"/>
            </a:pPr>
            <a:endParaRPr lang="pt-BR" sz="20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044982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FIGURAS PARCELAS DA BOA-FÉ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a:bodyPr>
          <a:lstStyle/>
          <a:p>
            <a:pPr marL="167640" algn="just" rtl="0" fontAlgn="base">
              <a:spcBef>
                <a:spcPts val="710"/>
              </a:spcBef>
              <a:spcAft>
                <a:spcPts val="1000"/>
              </a:spcAft>
              <a:buFont typeface="Arial" panose="020B0604020202020204" pitchFamily="34" charset="0"/>
              <a:buChar char="•"/>
            </a:pPr>
            <a:r>
              <a:rPr lang="pt-BR" sz="2800" b="1" i="0" u="none" strike="noStrike" dirty="0" err="1">
                <a:solidFill>
                  <a:srgbClr val="000000"/>
                </a:solidFill>
                <a:effectLst/>
                <a:latin typeface="Calibri" panose="020F0502020204030204" pitchFamily="34" charset="0"/>
                <a:cs typeface="Calibri" panose="020F0502020204030204" pitchFamily="34" charset="0"/>
              </a:rPr>
              <a:t>Venire</a:t>
            </a:r>
            <a:r>
              <a:rPr lang="pt-BR" sz="2800" b="1" i="0" u="none" strike="noStrike" dirty="0">
                <a:solidFill>
                  <a:srgbClr val="000000"/>
                </a:solidFill>
                <a:effectLst/>
                <a:latin typeface="Calibri" panose="020F0502020204030204" pitchFamily="34" charset="0"/>
                <a:cs typeface="Calibri" panose="020F0502020204030204" pitchFamily="34" charset="0"/>
              </a:rPr>
              <a:t> contra </a:t>
            </a:r>
            <a:r>
              <a:rPr lang="pt-BR" sz="2800" b="1" i="0" u="none" strike="noStrike" dirty="0" err="1">
                <a:solidFill>
                  <a:srgbClr val="000000"/>
                </a:solidFill>
                <a:effectLst/>
                <a:latin typeface="Calibri" panose="020F0502020204030204" pitchFamily="34" charset="0"/>
                <a:cs typeface="Calibri" panose="020F0502020204030204" pitchFamily="34" charset="0"/>
              </a:rPr>
              <a:t>factum</a:t>
            </a:r>
            <a:r>
              <a:rPr lang="pt-BR" sz="2800" b="1" i="0" u="none" strike="noStrike" dirty="0">
                <a:solidFill>
                  <a:srgbClr val="000000"/>
                </a:solidFill>
                <a:effectLst/>
                <a:latin typeface="Calibri" panose="020F0502020204030204" pitchFamily="34" charset="0"/>
                <a:cs typeface="Calibri" panose="020F0502020204030204" pitchFamily="34" charset="0"/>
              </a:rPr>
              <a:t> </a:t>
            </a:r>
            <a:r>
              <a:rPr lang="pt-BR" sz="2800" b="1" i="0" u="none" strike="noStrike" dirty="0" err="1">
                <a:solidFill>
                  <a:srgbClr val="000000"/>
                </a:solidFill>
                <a:effectLst/>
                <a:latin typeface="Calibri" panose="020F0502020204030204" pitchFamily="34" charset="0"/>
                <a:cs typeface="Calibri" panose="020F0502020204030204" pitchFamily="34" charset="0"/>
              </a:rPr>
              <a:t>proprium</a:t>
            </a:r>
            <a:r>
              <a:rPr lang="pt-BR" sz="2800" b="1" i="0" u="none" strike="noStrike" dirty="0">
                <a:solidFill>
                  <a:srgbClr val="000000"/>
                </a:solidFill>
                <a:effectLst/>
                <a:latin typeface="Calibri" panose="020F0502020204030204" pitchFamily="34" charset="0"/>
                <a:cs typeface="Calibri" panose="020F0502020204030204" pitchFamily="34" charset="0"/>
              </a:rPr>
              <a:t> (teoria dos atos próprios)</a:t>
            </a:r>
            <a:r>
              <a:rPr lang="pt-BR" sz="2800" b="0" i="0" u="none" strike="noStrike" dirty="0">
                <a:solidFill>
                  <a:srgbClr val="000000"/>
                </a:solidFill>
                <a:effectLst/>
                <a:latin typeface="Calibri" panose="020F0502020204030204" pitchFamily="34" charset="0"/>
                <a:cs typeface="Calibri" panose="020F0502020204030204" pitchFamily="34" charset="0"/>
              </a:rPr>
              <a:t>: proibição de comportamento contraditório. Dois comportamentos contraditórios.</a:t>
            </a:r>
            <a:endParaRPr lang="pt-BR" sz="2800" b="1" i="0" u="none" strike="noStrike" dirty="0">
              <a:solidFill>
                <a:srgbClr val="000000"/>
              </a:solidFill>
              <a:effectLst/>
              <a:latin typeface="Calibri" panose="020F0502020204030204" pitchFamily="34" charset="0"/>
              <a:cs typeface="Calibri" panose="020F0502020204030204" pitchFamily="34" charset="0"/>
            </a:endParaRPr>
          </a:p>
          <a:p>
            <a:pPr marL="742950" lvl="1" indent="-285750" algn="just" rtl="0" fontAlgn="base">
              <a:spcBef>
                <a:spcPts val="710"/>
              </a:spcBef>
              <a:spcAft>
                <a:spcPts val="1000"/>
              </a:spcAft>
              <a:buFont typeface="Arial" panose="020B0604020202020204" pitchFamily="34" charset="0"/>
              <a:buChar char="•"/>
            </a:pPr>
            <a:r>
              <a:rPr lang="pt-BR" sz="2800" b="0" i="0" u="none" strike="noStrike" dirty="0">
                <a:solidFill>
                  <a:srgbClr val="000000"/>
                </a:solidFill>
                <a:effectLst/>
                <a:latin typeface="Calibri" panose="020F0502020204030204" pitchFamily="34" charset="0"/>
                <a:cs typeface="Calibri" panose="020F0502020204030204" pitchFamily="34" charset="0"/>
              </a:rPr>
              <a:t>a) Conduta inicial (</a:t>
            </a:r>
            <a:r>
              <a:rPr lang="pt-BR" sz="2800" b="0" i="0" u="none" strike="noStrike" dirty="0" err="1">
                <a:solidFill>
                  <a:srgbClr val="000000"/>
                </a:solidFill>
                <a:effectLst/>
                <a:latin typeface="Calibri" panose="020F0502020204030204" pitchFamily="34" charset="0"/>
                <a:cs typeface="Calibri" panose="020F0502020204030204" pitchFamily="34" charset="0"/>
              </a:rPr>
              <a:t>factum</a:t>
            </a:r>
            <a:r>
              <a:rPr lang="pt-BR" sz="2800" b="0" i="0" u="none" strike="noStrike" dirty="0">
                <a:solidFill>
                  <a:srgbClr val="000000"/>
                </a:solidFill>
                <a:effectLst/>
                <a:latin typeface="Calibri" panose="020F0502020204030204" pitchFamily="34" charset="0"/>
                <a:cs typeface="Calibri" panose="020F0502020204030204" pitchFamily="34" charset="0"/>
              </a:rPr>
              <a:t> </a:t>
            </a:r>
            <a:r>
              <a:rPr lang="pt-BR" sz="2800" b="0" i="0" u="none" strike="noStrike" dirty="0" err="1">
                <a:solidFill>
                  <a:srgbClr val="000000"/>
                </a:solidFill>
                <a:effectLst/>
                <a:latin typeface="Calibri" panose="020F0502020204030204" pitchFamily="34" charset="0"/>
                <a:cs typeface="Calibri" panose="020F0502020204030204" pitchFamily="34" charset="0"/>
              </a:rPr>
              <a:t>proprium</a:t>
            </a:r>
            <a:r>
              <a:rPr lang="pt-BR" sz="2800" b="0" i="0" u="none" strike="noStrike" dirty="0">
                <a:solidFill>
                  <a:srgbClr val="000000"/>
                </a:solidFill>
                <a:effectLst/>
                <a:latin typeface="Calibri" panose="020F0502020204030204" pitchFamily="34" charset="0"/>
                <a:cs typeface="Calibri" panose="020F0502020204030204" pitchFamily="34" charset="0"/>
              </a:rPr>
              <a:t>); b) Legítima confiança da outra parte na conservação do sentido objetivo desta primeira conduta; c) Um comportamento contraditório e violador da confiança; d) Um dano efetivo ou potencial daí resultante.</a:t>
            </a:r>
          </a:p>
          <a:p>
            <a:pPr algn="just" rtl="0" fontAlgn="base">
              <a:spcBef>
                <a:spcPts val="0"/>
              </a:spcBef>
              <a:spcAft>
                <a:spcPts val="1000"/>
              </a:spcAft>
              <a:buFont typeface="Arial" panose="020B0604020202020204" pitchFamily="34" charset="0"/>
              <a:buChar char="•"/>
            </a:pPr>
            <a:endParaRPr lang="pt-BR" sz="4400" b="0" i="0" u="none" strike="noStrike" dirty="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13756545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FIGURAS PARCELAS DA BOA-FÉ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a:bodyPr>
          <a:lstStyle/>
          <a:p>
            <a:pPr marL="167640" algn="just" rtl="0" fontAlgn="base">
              <a:spcBef>
                <a:spcPts val="710"/>
              </a:spcBef>
              <a:spcAft>
                <a:spcPts val="1000"/>
              </a:spcAft>
              <a:buFont typeface="Arial" panose="020B0604020202020204" pitchFamily="34" charset="0"/>
              <a:buChar char="•"/>
            </a:pPr>
            <a:r>
              <a:rPr lang="pt-BR" sz="4000" b="1" i="0" u="none" strike="noStrike" dirty="0" err="1">
                <a:solidFill>
                  <a:srgbClr val="000000"/>
                </a:solidFill>
                <a:effectLst/>
                <a:latin typeface="Calibri" panose="020F0502020204030204" pitchFamily="34" charset="0"/>
                <a:cs typeface="Calibri" panose="020F0502020204030204" pitchFamily="34" charset="0"/>
              </a:rPr>
              <a:t>Supressio</a:t>
            </a:r>
            <a:r>
              <a:rPr lang="pt-BR" sz="4000" b="0" i="0" u="none" strike="noStrike" dirty="0">
                <a:solidFill>
                  <a:srgbClr val="000000"/>
                </a:solidFill>
                <a:effectLst/>
                <a:latin typeface="Calibri" panose="020F0502020204030204" pitchFamily="34" charset="0"/>
                <a:cs typeface="Calibri" panose="020F0502020204030204" pitchFamily="34" charset="0"/>
              </a:rPr>
              <a:t>: supressão de direito ou faculdade por não ter sido exercido, em uma demonstração de desinteresse.</a:t>
            </a:r>
            <a:endParaRPr lang="pt-BR" sz="4000" b="1" i="0" u="none" strike="noStrike" dirty="0">
              <a:solidFill>
                <a:srgbClr val="000000"/>
              </a:solidFill>
              <a:effectLst/>
              <a:latin typeface="Calibri" panose="020F0502020204030204" pitchFamily="34" charset="0"/>
              <a:cs typeface="Calibri" panose="020F0502020204030204" pitchFamily="34" charset="0"/>
            </a:endParaRPr>
          </a:p>
          <a:p>
            <a:r>
              <a:rPr lang="pt-BR" sz="4000" b="1" i="0" u="none" strike="noStrike" dirty="0" err="1">
                <a:solidFill>
                  <a:srgbClr val="000000"/>
                </a:solidFill>
                <a:effectLst/>
                <a:latin typeface="Calibri" panose="020F0502020204030204" pitchFamily="34" charset="0"/>
                <a:cs typeface="Calibri" panose="020F0502020204030204" pitchFamily="34" charset="0"/>
              </a:rPr>
              <a:t>Surrectio</a:t>
            </a:r>
            <a:r>
              <a:rPr lang="pt-BR" sz="4000" b="0" i="0" u="none" strike="noStrike" dirty="0">
                <a:solidFill>
                  <a:srgbClr val="000000"/>
                </a:solidFill>
                <a:effectLst/>
                <a:latin typeface="Calibri" panose="020F0502020204030204" pitchFamily="34" charset="0"/>
                <a:cs typeface="Calibri" panose="020F0502020204030204" pitchFamily="34" charset="0"/>
              </a:rPr>
              <a:t>: surgimento de direito ou faculdade pela tolerância reiterada ao comportamento.</a:t>
            </a:r>
          </a:p>
        </p:txBody>
      </p:sp>
    </p:spTree>
    <p:extLst>
      <p:ext uri="{BB962C8B-B14F-4D97-AF65-F5344CB8AC3E}">
        <p14:creationId xmlns:p14="http://schemas.microsoft.com/office/powerpoint/2010/main" val="35491264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FIGURAS PARCELAS DA BOA-FÉ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a:bodyPr>
          <a:lstStyle/>
          <a:p>
            <a:pPr marL="167640" algn="just" rtl="0" fontAlgn="base">
              <a:spcBef>
                <a:spcPts val="710"/>
              </a:spcBef>
              <a:spcAft>
                <a:spcPts val="1000"/>
              </a:spcAft>
              <a:buFont typeface="Arial" panose="020B0604020202020204" pitchFamily="34" charset="0"/>
              <a:buChar char="•"/>
            </a:pPr>
            <a:r>
              <a:rPr lang="pt-BR" sz="2400" b="1" i="0" u="none" strike="noStrike" dirty="0">
                <a:solidFill>
                  <a:srgbClr val="000000"/>
                </a:solidFill>
                <a:effectLst/>
                <a:latin typeface="Calibri" panose="020F0502020204030204" pitchFamily="34" charset="0"/>
                <a:cs typeface="Calibri" panose="020F0502020204030204" pitchFamily="34" charset="0"/>
              </a:rPr>
              <a:t>Tu </a:t>
            </a:r>
            <a:r>
              <a:rPr lang="pt-BR" sz="2400" b="1" i="0" u="none" strike="noStrike" dirty="0" err="1">
                <a:solidFill>
                  <a:srgbClr val="000000"/>
                </a:solidFill>
                <a:effectLst/>
                <a:latin typeface="Calibri" panose="020F0502020204030204" pitchFamily="34" charset="0"/>
                <a:cs typeface="Calibri" panose="020F0502020204030204" pitchFamily="34" charset="0"/>
              </a:rPr>
              <a:t>quoque</a:t>
            </a:r>
            <a:r>
              <a:rPr lang="pt-BR" sz="2400" b="0" i="0" u="none" strike="noStrike" dirty="0">
                <a:solidFill>
                  <a:srgbClr val="000000"/>
                </a:solidFill>
                <a:effectLst/>
                <a:latin typeface="Calibri" panose="020F0502020204030204" pitchFamily="34" charset="0"/>
                <a:cs typeface="Calibri" panose="020F0502020204030204" pitchFamily="34" charset="0"/>
              </a:rPr>
              <a:t>: vedação ao uso de dois pesos e duas medidas. Condutas idênticas praticadas por sujeitos diferentes.</a:t>
            </a:r>
            <a:endParaRPr lang="pt-BR" sz="2400" b="1" i="0" u="none" strike="noStrike" dirty="0">
              <a:solidFill>
                <a:srgbClr val="000000"/>
              </a:solidFill>
              <a:effectLst/>
              <a:latin typeface="Calibri" panose="020F0502020204030204" pitchFamily="34" charset="0"/>
              <a:cs typeface="Calibri" panose="020F0502020204030204" pitchFamily="34" charset="0"/>
            </a:endParaRPr>
          </a:p>
          <a:p>
            <a:pPr marL="167640" algn="just" rtl="0" fontAlgn="base">
              <a:spcBef>
                <a:spcPts val="710"/>
              </a:spcBef>
              <a:spcAft>
                <a:spcPts val="1000"/>
              </a:spcAft>
              <a:buFont typeface="Arial" panose="020B0604020202020204" pitchFamily="34" charset="0"/>
              <a:buChar char="•"/>
            </a:pPr>
            <a:r>
              <a:rPr lang="pt-BR" sz="2400" b="1" i="0" u="none" strike="noStrike" dirty="0" err="1">
                <a:solidFill>
                  <a:srgbClr val="000000"/>
                </a:solidFill>
                <a:effectLst/>
                <a:latin typeface="Calibri" panose="020F0502020204030204" pitchFamily="34" charset="0"/>
                <a:cs typeface="Calibri" panose="020F0502020204030204" pitchFamily="34" charset="0"/>
              </a:rPr>
              <a:t>Duty</a:t>
            </a:r>
            <a:r>
              <a:rPr lang="pt-BR" sz="2400" b="1" i="0" u="none" strike="noStrike" dirty="0">
                <a:solidFill>
                  <a:srgbClr val="000000"/>
                </a:solidFill>
                <a:effectLst/>
                <a:latin typeface="Calibri" panose="020F0502020204030204" pitchFamily="34" charset="0"/>
                <a:cs typeface="Calibri" panose="020F0502020204030204" pitchFamily="34" charset="0"/>
              </a:rPr>
              <a:t> </a:t>
            </a:r>
            <a:r>
              <a:rPr lang="pt-BR" sz="2400" b="1" i="0" u="none" strike="noStrike" dirty="0" err="1">
                <a:solidFill>
                  <a:srgbClr val="000000"/>
                </a:solidFill>
                <a:effectLst/>
                <a:latin typeface="Calibri" panose="020F0502020204030204" pitchFamily="34" charset="0"/>
                <a:cs typeface="Calibri" panose="020F0502020204030204" pitchFamily="34" charset="0"/>
              </a:rPr>
              <a:t>to</a:t>
            </a:r>
            <a:r>
              <a:rPr lang="pt-BR" sz="2400" b="1" i="0" u="none" strike="noStrike" dirty="0">
                <a:solidFill>
                  <a:srgbClr val="000000"/>
                </a:solidFill>
                <a:effectLst/>
                <a:latin typeface="Calibri" panose="020F0502020204030204" pitchFamily="34" charset="0"/>
                <a:cs typeface="Calibri" panose="020F0502020204030204" pitchFamily="34" charset="0"/>
              </a:rPr>
              <a:t> </a:t>
            </a:r>
            <a:r>
              <a:rPr lang="pt-BR" sz="2400" b="1" i="0" u="none" strike="noStrike" dirty="0" err="1">
                <a:solidFill>
                  <a:srgbClr val="000000"/>
                </a:solidFill>
                <a:effectLst/>
                <a:latin typeface="Calibri" panose="020F0502020204030204" pitchFamily="34" charset="0"/>
                <a:cs typeface="Calibri" panose="020F0502020204030204" pitchFamily="34" charset="0"/>
              </a:rPr>
              <a:t>mitigate</a:t>
            </a:r>
            <a:r>
              <a:rPr lang="pt-BR" sz="2400" b="1" i="0" u="none" strike="noStrike" dirty="0">
                <a:solidFill>
                  <a:srgbClr val="000000"/>
                </a:solidFill>
                <a:effectLst/>
                <a:latin typeface="Calibri" panose="020F0502020204030204" pitchFamily="34" charset="0"/>
                <a:cs typeface="Calibri" panose="020F0502020204030204" pitchFamily="34" charset="0"/>
              </a:rPr>
              <a:t> </a:t>
            </a:r>
            <a:r>
              <a:rPr lang="pt-BR" sz="2400" b="1" i="0" u="none" strike="noStrike" dirty="0" err="1">
                <a:solidFill>
                  <a:srgbClr val="000000"/>
                </a:solidFill>
                <a:effectLst/>
                <a:latin typeface="Calibri" panose="020F0502020204030204" pitchFamily="34" charset="0"/>
                <a:cs typeface="Calibri" panose="020F0502020204030204" pitchFamily="34" charset="0"/>
              </a:rPr>
              <a:t>the</a:t>
            </a:r>
            <a:r>
              <a:rPr lang="pt-BR" sz="2400" b="1" i="0" u="none" strike="noStrike" dirty="0">
                <a:solidFill>
                  <a:srgbClr val="000000"/>
                </a:solidFill>
                <a:effectLst/>
                <a:latin typeface="Calibri" panose="020F0502020204030204" pitchFamily="34" charset="0"/>
                <a:cs typeface="Calibri" panose="020F0502020204030204" pitchFamily="34" charset="0"/>
              </a:rPr>
              <a:t> </a:t>
            </a:r>
            <a:r>
              <a:rPr lang="pt-BR" sz="2400" b="1" i="0" u="none" strike="noStrike" dirty="0" err="1">
                <a:solidFill>
                  <a:srgbClr val="000000"/>
                </a:solidFill>
                <a:effectLst/>
                <a:latin typeface="Calibri" panose="020F0502020204030204" pitchFamily="34" charset="0"/>
                <a:cs typeface="Calibri" panose="020F0502020204030204" pitchFamily="34" charset="0"/>
              </a:rPr>
              <a:t>loss</a:t>
            </a:r>
            <a:r>
              <a:rPr lang="pt-BR" sz="2400" b="0" i="0" u="none" strike="noStrike" dirty="0">
                <a:solidFill>
                  <a:srgbClr val="000000"/>
                </a:solidFill>
                <a:effectLst/>
                <a:latin typeface="Calibri" panose="020F0502020204030204" pitchFamily="34" charset="0"/>
                <a:cs typeface="Calibri" panose="020F0502020204030204" pitchFamily="34" charset="0"/>
              </a:rPr>
              <a:t>: as partes tem o dever extracontratual de mitigar as perdas advindas da relação jurídica, quando possível. </a:t>
            </a:r>
            <a:endParaRPr lang="pt-BR" sz="2400" b="1" i="0" u="none" strike="noStrike" dirty="0">
              <a:solidFill>
                <a:srgbClr val="000000"/>
              </a:solidFill>
              <a:effectLst/>
              <a:latin typeface="Calibri" panose="020F0502020204030204" pitchFamily="34" charset="0"/>
              <a:cs typeface="Calibri" panose="020F0502020204030204" pitchFamily="34" charset="0"/>
            </a:endParaRPr>
          </a:p>
          <a:p>
            <a:pPr marL="742950" lvl="1" indent="-285750" algn="just" rtl="0" fontAlgn="base">
              <a:spcBef>
                <a:spcPts val="710"/>
              </a:spcBef>
              <a:spcAft>
                <a:spcPts val="1000"/>
              </a:spcAft>
              <a:buFont typeface="Arial" panose="020B0604020202020204" pitchFamily="34" charset="0"/>
              <a:buChar char="•"/>
            </a:pPr>
            <a:r>
              <a:rPr lang="pt-BR" sz="2400" b="1" i="0" u="none" strike="noStrike" dirty="0">
                <a:solidFill>
                  <a:srgbClr val="A3238E"/>
                </a:solidFill>
                <a:effectLst/>
                <a:latin typeface="Calibri" panose="020F0502020204030204" pitchFamily="34" charset="0"/>
                <a:cs typeface="Calibri" panose="020F0502020204030204" pitchFamily="34" charset="0"/>
              </a:rPr>
              <a:t>CJF Enunciado</a:t>
            </a:r>
            <a:r>
              <a:rPr lang="pt-BR" sz="2400" b="0" i="0" u="none" strike="noStrike" dirty="0">
                <a:solidFill>
                  <a:srgbClr val="000000"/>
                </a:solidFill>
                <a:effectLst/>
                <a:latin typeface="Calibri" panose="020F0502020204030204" pitchFamily="34" charset="0"/>
                <a:cs typeface="Calibri" panose="020F0502020204030204" pitchFamily="34" charset="0"/>
              </a:rPr>
              <a:t>: A indenização não inclui os prejuízos agravados, nem os que poderiam ser evitados ou reduzidos mediante esforço razoável da vítima. Os custos da mitigação devem ser considerados no cálculo da indenização.</a:t>
            </a:r>
            <a:endParaRPr lang="pt-BR" sz="2400" b="1" i="0" u="none" strike="noStrike" dirty="0">
              <a:solidFill>
                <a:srgbClr val="000000"/>
              </a:solidFill>
              <a:effectLst/>
              <a:latin typeface="Calibri" panose="020F0502020204030204" pitchFamily="34" charset="0"/>
              <a:cs typeface="Calibri" panose="020F0502020204030204" pitchFamily="34" charset="0"/>
            </a:endParaRPr>
          </a:p>
          <a:p>
            <a:pPr algn="just" rtl="0" fontAlgn="base">
              <a:spcBef>
                <a:spcPts val="0"/>
              </a:spcBef>
              <a:spcAft>
                <a:spcPts val="1000"/>
              </a:spcAft>
              <a:buFont typeface="Arial" panose="020B0604020202020204" pitchFamily="34" charset="0"/>
              <a:buChar char="•"/>
            </a:pPr>
            <a:endParaRPr lang="pt-BR" sz="4000" b="0" i="0" u="none" strike="noStrike" dirty="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3843712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FIGURAS PARCELAS DA BOA-FÉ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a:bodyPr>
          <a:lstStyle/>
          <a:p>
            <a:pPr algn="just" fontAlgn="base">
              <a:spcBef>
                <a:spcPts val="0"/>
              </a:spcBef>
              <a:spcAft>
                <a:spcPts val="1000"/>
              </a:spcAft>
              <a:buFont typeface="Arial" panose="020B0604020202020204" pitchFamily="34" charset="0"/>
              <a:buChar char="•"/>
            </a:pPr>
            <a:r>
              <a:rPr lang="pt-BR" sz="1800" b="1" i="0" u="none" strike="noStrike" dirty="0" err="1">
                <a:solidFill>
                  <a:srgbClr val="000000"/>
                </a:solidFill>
                <a:effectLst/>
                <a:latin typeface="Calibri" panose="020F0502020204030204" pitchFamily="34" charset="0"/>
                <a:cs typeface="Calibri" panose="020F0502020204030204" pitchFamily="34" charset="0"/>
              </a:rPr>
              <a:t>Stoppel</a:t>
            </a:r>
            <a:r>
              <a:rPr lang="pt-BR" sz="1800" b="0" i="0" u="none" strike="noStrike" dirty="0">
                <a:solidFill>
                  <a:srgbClr val="000000"/>
                </a:solidFill>
                <a:effectLst/>
                <a:latin typeface="Calibri" panose="020F0502020204030204" pitchFamily="34" charset="0"/>
                <a:cs typeface="Calibri" panose="020F0502020204030204" pitchFamily="34" charset="0"/>
              </a:rPr>
              <a:t>: Pode-se conceituar o </a:t>
            </a:r>
            <a:r>
              <a:rPr lang="pt-BR" sz="1800" b="0" i="0" u="none" strike="noStrike" dirty="0" err="1">
                <a:solidFill>
                  <a:srgbClr val="000000"/>
                </a:solidFill>
                <a:effectLst/>
                <a:latin typeface="Calibri" panose="020F0502020204030204" pitchFamily="34" charset="0"/>
                <a:cs typeface="Calibri" panose="020F0502020204030204" pitchFamily="34" charset="0"/>
              </a:rPr>
              <a:t>stoppel</a:t>
            </a:r>
            <a:r>
              <a:rPr lang="pt-BR" sz="1800" b="0" i="0" u="none" strike="noStrike" dirty="0">
                <a:solidFill>
                  <a:srgbClr val="000000"/>
                </a:solidFill>
                <a:effectLst/>
                <a:latin typeface="Calibri" panose="020F0502020204030204" pitchFamily="34" charset="0"/>
                <a:cs typeface="Calibri" panose="020F0502020204030204" pitchFamily="34" charset="0"/>
              </a:rPr>
              <a:t> como uma barreira ou freio erigido às pretensões de quem reclama algo em contradição com o que anteriormente havia aceitado. Por meio dele, se impede, em virtude de uma presunção </a:t>
            </a:r>
            <a:r>
              <a:rPr lang="pt-BR" sz="1800" b="0" i="0" u="none" strike="noStrike" dirty="0" err="1">
                <a:solidFill>
                  <a:srgbClr val="000000"/>
                </a:solidFill>
                <a:effectLst/>
                <a:latin typeface="Calibri" panose="020F0502020204030204" pitchFamily="34" charset="0"/>
                <a:cs typeface="Calibri" panose="020F0502020204030204" pitchFamily="34" charset="0"/>
              </a:rPr>
              <a:t>iures</a:t>
            </a:r>
            <a:r>
              <a:rPr lang="pt-BR" sz="1800" b="0" i="0" u="none" strike="noStrike" dirty="0">
                <a:solidFill>
                  <a:srgbClr val="000000"/>
                </a:solidFill>
                <a:effectLst/>
                <a:latin typeface="Calibri" panose="020F0502020204030204" pitchFamily="34" charset="0"/>
                <a:cs typeface="Calibri" panose="020F0502020204030204" pitchFamily="34" charset="0"/>
              </a:rPr>
              <a:t> et de </a:t>
            </a:r>
            <a:r>
              <a:rPr lang="pt-BR" sz="1800" b="0" i="0" u="none" strike="noStrike" dirty="0" err="1">
                <a:solidFill>
                  <a:srgbClr val="000000"/>
                </a:solidFill>
                <a:effectLst/>
                <a:latin typeface="Calibri" panose="020F0502020204030204" pitchFamily="34" charset="0"/>
                <a:cs typeface="Calibri" panose="020F0502020204030204" pitchFamily="34" charset="0"/>
              </a:rPr>
              <a:t>iure</a:t>
            </a:r>
            <a:r>
              <a:rPr lang="pt-BR" sz="1800" b="0" i="0" u="none" strike="noStrike" dirty="0">
                <a:solidFill>
                  <a:srgbClr val="000000"/>
                </a:solidFill>
                <a:effectLst/>
                <a:latin typeface="Calibri" panose="020F0502020204030204" pitchFamily="34" charset="0"/>
                <a:cs typeface="Calibri" panose="020F0502020204030204" pitchFamily="34" charset="0"/>
              </a:rPr>
              <a:t>, uma pessoa de afirmar ou negar a existência de um fato determinado se antes exercitara um ato, fizera uma afirmação ou formulara uma negativa em sentido precisamente oposto. O instituto tem acolhida no Direito Internacional Público, sendo exemplificado no caso entre a Tailândia e Sião, de 1908 (Sião hoje em dia faz parte da Tailândia, mas não fazia na época): durante mais de 50 anos vigeu tratado entre eles reconhecendo seus limites fronteiriços. Porém, o Estado de Sião tinha uma série de dúvidas, por motivos supervenientes, sobre quais eram os reais limites geográficos entre eles, enquanto a Tailândia nunca impusera objeção e desfrutara, por todo esse tempo, da estabilidade que o tratado questionado proporcionara. Nesse caso, a Tailândia não poderia alegar que os limites antes determinados não foram por ela aceitos. Ele se diferencia do </a:t>
            </a:r>
            <a:r>
              <a:rPr lang="pt-BR" sz="1800" b="0" i="0" u="none" strike="noStrike" dirty="0" err="1">
                <a:solidFill>
                  <a:srgbClr val="000000"/>
                </a:solidFill>
                <a:effectLst/>
                <a:latin typeface="Calibri" panose="020F0502020204030204" pitchFamily="34" charset="0"/>
                <a:cs typeface="Calibri" panose="020F0502020204030204" pitchFamily="34" charset="0"/>
              </a:rPr>
              <a:t>supressio</a:t>
            </a:r>
            <a:r>
              <a:rPr lang="pt-BR" sz="1800" b="0" i="0" u="none" strike="noStrike" dirty="0">
                <a:solidFill>
                  <a:srgbClr val="000000"/>
                </a:solidFill>
                <a:effectLst/>
                <a:latin typeface="Calibri" panose="020F0502020204030204" pitchFamily="34" charset="0"/>
                <a:cs typeface="Calibri" panose="020F0502020204030204" pitchFamily="34" charset="0"/>
              </a:rPr>
              <a:t> por não envolver a perda de um direito, mas sim a perda de uma possibilidade de invocar determinado argumento ou fato. Diferencia-se, também, do tu </a:t>
            </a:r>
            <a:r>
              <a:rPr lang="pt-BR" sz="1800" b="0" i="0" u="none" strike="noStrike" dirty="0" err="1">
                <a:solidFill>
                  <a:srgbClr val="000000"/>
                </a:solidFill>
                <a:effectLst/>
                <a:latin typeface="Calibri" panose="020F0502020204030204" pitchFamily="34" charset="0"/>
                <a:cs typeface="Calibri" panose="020F0502020204030204" pitchFamily="34" charset="0"/>
              </a:rPr>
              <a:t>quoque</a:t>
            </a:r>
            <a:r>
              <a:rPr lang="pt-BR" sz="1800" b="0" i="0" u="none" strike="noStrike" dirty="0">
                <a:solidFill>
                  <a:srgbClr val="000000"/>
                </a:solidFill>
                <a:effectLst/>
                <a:latin typeface="Calibri" panose="020F0502020204030204" pitchFamily="34" charset="0"/>
                <a:cs typeface="Calibri" panose="020F0502020204030204" pitchFamily="34" charset="0"/>
              </a:rPr>
              <a:t> por não trazer em questão a malícia pré-concebida de uma parte como forma de conseguir determinada vantagem.</a:t>
            </a:r>
            <a:endParaRPr lang="pt-BR" sz="1800" b="1" i="0" u="none" strike="noStrike" dirty="0">
              <a:solidFill>
                <a:srgbClr val="000000"/>
              </a:solidFill>
              <a:effectLst/>
              <a:latin typeface="Calibri" panose="020F0502020204030204" pitchFamily="34" charset="0"/>
              <a:cs typeface="Calibri" panose="020F0502020204030204" pitchFamily="34" charset="0"/>
            </a:endParaRPr>
          </a:p>
          <a:p>
            <a:pPr algn="just" rtl="0" fontAlgn="base">
              <a:spcBef>
                <a:spcPts val="0"/>
              </a:spcBef>
              <a:spcAft>
                <a:spcPts val="1000"/>
              </a:spcAft>
              <a:buFont typeface="Arial" panose="020B0604020202020204" pitchFamily="34" charset="0"/>
              <a:buChar char="•"/>
            </a:pPr>
            <a:endParaRPr lang="pt-BR" sz="1800" b="0" i="0" u="none" strike="noStrike" dirty="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422352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52E4C1-D873-4DD1-87C2-DA4E2C54206F}"/>
              </a:ext>
            </a:extLst>
          </p:cNvPr>
          <p:cNvSpPr>
            <a:spLocks noGrp="1"/>
          </p:cNvSpPr>
          <p:nvPr>
            <p:ph type="title"/>
          </p:nvPr>
        </p:nvSpPr>
        <p:spPr/>
        <p:txBody>
          <a:bodyPr>
            <a:normAutofit/>
          </a:bodyPr>
          <a:lstStyle/>
          <a:p>
            <a:r>
              <a:rPr lang="pt-BR" b="0" i="0" dirty="0">
                <a:solidFill>
                  <a:srgbClr val="000000"/>
                </a:solidFill>
                <a:effectLst/>
                <a:latin typeface="docs-Calibri"/>
              </a:rPr>
              <a:t>Conceitos introdutórios</a:t>
            </a:r>
            <a:endParaRPr lang="pt-BR" dirty="0"/>
          </a:p>
        </p:txBody>
      </p:sp>
      <p:sp>
        <p:nvSpPr>
          <p:cNvPr id="3" name="Espaço Reservado para Conteúdo 2">
            <a:extLst>
              <a:ext uri="{FF2B5EF4-FFF2-40B4-BE49-F238E27FC236}">
                <a16:creationId xmlns:a16="http://schemas.microsoft.com/office/drawing/2014/main" id="{78EE22B4-A233-4C48-8206-79300A1E70AE}"/>
              </a:ext>
            </a:extLst>
          </p:cNvPr>
          <p:cNvSpPr>
            <a:spLocks noGrp="1"/>
          </p:cNvSpPr>
          <p:nvPr>
            <p:ph idx="1"/>
          </p:nvPr>
        </p:nvSpPr>
        <p:spPr/>
        <p:txBody>
          <a:bodyPr>
            <a:normAutofit/>
          </a:bodyPr>
          <a:lstStyle/>
          <a:p>
            <a:pPr>
              <a:lnSpc>
                <a:spcPct val="120000"/>
              </a:lnSpc>
            </a:pPr>
            <a:r>
              <a:rPr lang="pt-BR" sz="2000" dirty="0">
                <a:latin typeface="Calibri" panose="020F0502020204030204" pitchFamily="34" charset="0"/>
                <a:cs typeface="Calibri" panose="020F0502020204030204" pitchFamily="34" charset="0"/>
              </a:rPr>
              <a:t>O novo modelo de sistema jurídico é aquele que está permeado de valores e que tem como base fundamental a Constituição. Assim, é possível vislumbrar a perspectiva renovadora do novo modelo de sistema jurídico a qual o jurista JUAREZ FREITAS tão bem expõe "como sendo uma rede axiológica e hierarquizada de princípios gerais e tópicos, de normas e de valores jurídicos cuja função é a de, evitando ou superando antinomias, dar cumprimento aos princípios e objetivos fundamentais do Estado Democrático de Direito, assim como se encontram consubstanciados, expressa ou implicitamente, na Lei Maior".</a:t>
            </a:r>
          </a:p>
          <a:p>
            <a:pPr>
              <a:lnSpc>
                <a:spcPct val="120000"/>
              </a:lnSpc>
            </a:pPr>
            <a:r>
              <a:rPr lang="pt-BR" sz="2000" dirty="0">
                <a:latin typeface="Calibri" panose="020F0502020204030204" pitchFamily="34" charset="0"/>
                <a:cs typeface="Calibri" panose="020F0502020204030204" pitchFamily="34" charset="0"/>
              </a:rPr>
              <a:t>O ordenamento jurídico tem que ser entendido como um </a:t>
            </a:r>
            <a:r>
              <a:rPr lang="pt-BR" sz="2000" b="1" dirty="0">
                <a:latin typeface="Calibri" panose="020F0502020204030204" pitchFamily="34" charset="0"/>
                <a:cs typeface="Calibri" panose="020F0502020204030204" pitchFamily="34" charset="0"/>
              </a:rPr>
              <a:t>sistema aberto e completável</a:t>
            </a:r>
            <a:r>
              <a:rPr lang="pt-BR" sz="2000" dirty="0">
                <a:latin typeface="Calibri" panose="020F0502020204030204" pitchFamily="34" charset="0"/>
                <a:cs typeface="Calibri" panose="020F0502020204030204" pitchFamily="34" charset="0"/>
              </a:rPr>
              <a:t>, cabendo ao hermeneuta a responsabilidade de bem interpretá-lo a fim de dar cumprimento aos seus objetivos fundamentais.</a:t>
            </a:r>
          </a:p>
        </p:txBody>
      </p:sp>
    </p:spTree>
    <p:extLst>
      <p:ext uri="{BB962C8B-B14F-4D97-AF65-F5344CB8AC3E}">
        <p14:creationId xmlns:p14="http://schemas.microsoft.com/office/powerpoint/2010/main" val="25869352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FIGURAS PARCELAS DA BOA-FÉ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fontScale="92500"/>
          </a:bodyPr>
          <a:lstStyle/>
          <a:p>
            <a:pPr marL="167640" algn="just" rtl="0" fontAlgn="base">
              <a:spcBef>
                <a:spcPts val="71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Sobre o tema:</a:t>
            </a:r>
          </a:p>
          <a:p>
            <a:pPr marL="742950" lvl="1" indent="-285750" algn="just" rtl="0" fontAlgn="base">
              <a:spcBef>
                <a:spcPts val="710"/>
              </a:spcBef>
              <a:spcAft>
                <a:spcPts val="1000"/>
              </a:spcAft>
              <a:buFont typeface="Arial" panose="020B0604020202020204" pitchFamily="34" charset="0"/>
              <a:buChar char="•"/>
            </a:pPr>
            <a:r>
              <a:rPr lang="pt-BR" sz="2400" b="1" i="0" u="none" strike="noStrike" dirty="0">
                <a:solidFill>
                  <a:srgbClr val="A3238E"/>
                </a:solidFill>
                <a:effectLst/>
                <a:latin typeface="Calibri" panose="020F0502020204030204" pitchFamily="34" charset="0"/>
                <a:cs typeface="Calibri" panose="020F0502020204030204" pitchFamily="34" charset="0"/>
              </a:rPr>
              <a:t>CJF Enunciado 412</a:t>
            </a:r>
            <a:r>
              <a:rPr lang="pt-BR" sz="2400" b="0" i="0" u="none" strike="noStrike" dirty="0">
                <a:solidFill>
                  <a:srgbClr val="000000"/>
                </a:solidFill>
                <a:effectLst/>
                <a:latin typeface="Calibri" panose="020F0502020204030204" pitchFamily="34" charset="0"/>
                <a:cs typeface="Calibri" panose="020F0502020204030204" pitchFamily="34" charset="0"/>
              </a:rPr>
              <a:t> - As diversas hipóteses de exercício inadmissível de uma situação jurídica subjetiva, tais como </a:t>
            </a:r>
            <a:r>
              <a:rPr lang="pt-BR" sz="2400" b="0" i="0" u="none" strike="noStrike" dirty="0" err="1">
                <a:solidFill>
                  <a:srgbClr val="000000"/>
                </a:solidFill>
                <a:effectLst/>
                <a:latin typeface="Calibri" panose="020F0502020204030204" pitchFamily="34" charset="0"/>
                <a:cs typeface="Calibri" panose="020F0502020204030204" pitchFamily="34" charset="0"/>
              </a:rPr>
              <a:t>supressio</a:t>
            </a:r>
            <a:r>
              <a:rPr lang="pt-BR" sz="2400" b="0" i="0" u="none" strike="noStrike" dirty="0">
                <a:solidFill>
                  <a:srgbClr val="000000"/>
                </a:solidFill>
                <a:effectLst/>
                <a:latin typeface="Calibri" panose="020F0502020204030204" pitchFamily="34" charset="0"/>
                <a:cs typeface="Calibri" panose="020F0502020204030204" pitchFamily="34" charset="0"/>
              </a:rPr>
              <a:t>, tu </a:t>
            </a:r>
            <a:r>
              <a:rPr lang="pt-BR" sz="2400" b="0" i="0" u="none" strike="noStrike" dirty="0" err="1">
                <a:solidFill>
                  <a:srgbClr val="000000"/>
                </a:solidFill>
                <a:effectLst/>
                <a:latin typeface="Calibri" panose="020F0502020204030204" pitchFamily="34" charset="0"/>
                <a:cs typeface="Calibri" panose="020F0502020204030204" pitchFamily="34" charset="0"/>
              </a:rPr>
              <a:t>quoque</a:t>
            </a:r>
            <a:r>
              <a:rPr lang="pt-BR" sz="2400" b="0" i="0" u="none" strike="noStrike" dirty="0">
                <a:solidFill>
                  <a:srgbClr val="000000"/>
                </a:solidFill>
                <a:effectLst/>
                <a:latin typeface="Calibri" panose="020F0502020204030204" pitchFamily="34" charset="0"/>
                <a:cs typeface="Calibri" panose="020F0502020204030204" pitchFamily="34" charset="0"/>
              </a:rPr>
              <a:t>, </a:t>
            </a:r>
            <a:r>
              <a:rPr lang="pt-BR" sz="2400" b="0" i="0" u="none" strike="noStrike" dirty="0" err="1">
                <a:solidFill>
                  <a:srgbClr val="000000"/>
                </a:solidFill>
                <a:effectLst/>
                <a:latin typeface="Calibri" panose="020F0502020204030204" pitchFamily="34" charset="0"/>
                <a:cs typeface="Calibri" panose="020F0502020204030204" pitchFamily="34" charset="0"/>
              </a:rPr>
              <a:t>surrectio</a:t>
            </a:r>
            <a:r>
              <a:rPr lang="pt-BR" sz="2400" b="0" i="0" u="none" strike="noStrike" dirty="0">
                <a:solidFill>
                  <a:srgbClr val="000000"/>
                </a:solidFill>
                <a:effectLst/>
                <a:latin typeface="Calibri" panose="020F0502020204030204" pitchFamily="34" charset="0"/>
                <a:cs typeface="Calibri" panose="020F0502020204030204" pitchFamily="34" charset="0"/>
              </a:rPr>
              <a:t> e </a:t>
            </a:r>
            <a:r>
              <a:rPr lang="pt-BR" sz="2400" b="0" i="0" u="none" strike="noStrike" dirty="0" err="1">
                <a:solidFill>
                  <a:srgbClr val="000000"/>
                </a:solidFill>
                <a:effectLst/>
                <a:latin typeface="Calibri" panose="020F0502020204030204" pitchFamily="34" charset="0"/>
                <a:cs typeface="Calibri" panose="020F0502020204030204" pitchFamily="34" charset="0"/>
              </a:rPr>
              <a:t>venire</a:t>
            </a:r>
            <a:r>
              <a:rPr lang="pt-BR" sz="2400" b="0" i="0" u="none" strike="noStrike" dirty="0">
                <a:solidFill>
                  <a:srgbClr val="000000"/>
                </a:solidFill>
                <a:effectLst/>
                <a:latin typeface="Calibri" panose="020F0502020204030204" pitchFamily="34" charset="0"/>
                <a:cs typeface="Calibri" panose="020F0502020204030204" pitchFamily="34" charset="0"/>
              </a:rPr>
              <a:t> contra </a:t>
            </a:r>
            <a:r>
              <a:rPr lang="pt-BR" sz="2400" b="0" i="0" u="none" strike="noStrike" dirty="0" err="1">
                <a:solidFill>
                  <a:srgbClr val="000000"/>
                </a:solidFill>
                <a:effectLst/>
                <a:latin typeface="Calibri" panose="020F0502020204030204" pitchFamily="34" charset="0"/>
                <a:cs typeface="Calibri" panose="020F0502020204030204" pitchFamily="34" charset="0"/>
              </a:rPr>
              <a:t>factum</a:t>
            </a:r>
            <a:r>
              <a:rPr lang="pt-BR" sz="2400" b="0" i="0" u="none" strike="noStrike" dirty="0">
                <a:solidFill>
                  <a:srgbClr val="000000"/>
                </a:solidFill>
                <a:effectLst/>
                <a:latin typeface="Calibri" panose="020F0502020204030204" pitchFamily="34" charset="0"/>
                <a:cs typeface="Calibri" panose="020F0502020204030204" pitchFamily="34" charset="0"/>
              </a:rPr>
              <a:t> </a:t>
            </a:r>
            <a:r>
              <a:rPr lang="pt-BR" sz="2400" b="0" i="0" u="none" strike="noStrike" dirty="0" err="1">
                <a:solidFill>
                  <a:srgbClr val="000000"/>
                </a:solidFill>
                <a:effectLst/>
                <a:latin typeface="Calibri" panose="020F0502020204030204" pitchFamily="34" charset="0"/>
                <a:cs typeface="Calibri" panose="020F0502020204030204" pitchFamily="34" charset="0"/>
              </a:rPr>
              <a:t>proprium</a:t>
            </a:r>
            <a:r>
              <a:rPr lang="pt-BR" sz="2400" b="0" i="0" u="none" strike="noStrike" dirty="0">
                <a:solidFill>
                  <a:srgbClr val="000000"/>
                </a:solidFill>
                <a:effectLst/>
                <a:latin typeface="Calibri" panose="020F0502020204030204" pitchFamily="34" charset="0"/>
                <a:cs typeface="Calibri" panose="020F0502020204030204" pitchFamily="34" charset="0"/>
              </a:rPr>
              <a:t>, são concreções da boa-fé objetiva.</a:t>
            </a:r>
            <a:endParaRPr lang="pt-BR" sz="2400" dirty="0">
              <a:solidFill>
                <a:srgbClr val="000000"/>
              </a:solidFill>
              <a:latin typeface="Calibri" panose="020F0502020204030204" pitchFamily="34" charset="0"/>
              <a:cs typeface="Calibri" panose="020F0502020204030204" pitchFamily="34" charset="0"/>
            </a:endParaRPr>
          </a:p>
          <a:p>
            <a:pPr marL="742950" lvl="1" indent="-285750" algn="just" rtl="0" fontAlgn="base">
              <a:spcBef>
                <a:spcPts val="710"/>
              </a:spcBef>
              <a:spcAft>
                <a:spcPts val="1000"/>
              </a:spcAft>
              <a:buFont typeface="Arial" panose="020B0604020202020204" pitchFamily="34" charset="0"/>
              <a:buChar char="•"/>
            </a:pPr>
            <a:r>
              <a:rPr lang="pt-BR" sz="2400" b="1" i="0" u="none" strike="noStrike" dirty="0">
                <a:solidFill>
                  <a:srgbClr val="A3238E"/>
                </a:solidFill>
                <a:effectLst/>
                <a:latin typeface="Calibri" panose="020F0502020204030204" pitchFamily="34" charset="0"/>
                <a:cs typeface="Calibri" panose="020F0502020204030204" pitchFamily="34" charset="0"/>
              </a:rPr>
              <a:t>CJF Enunciado 414</a:t>
            </a:r>
            <a:r>
              <a:rPr lang="pt-BR" sz="2400" b="0" i="0" u="none" strike="noStrike" dirty="0">
                <a:solidFill>
                  <a:srgbClr val="000000"/>
                </a:solidFill>
                <a:effectLst/>
                <a:latin typeface="Calibri" panose="020F0502020204030204" pitchFamily="34" charset="0"/>
                <a:cs typeface="Calibri" panose="020F0502020204030204" pitchFamily="34" charset="0"/>
              </a:rPr>
              <a:t> - A cláusula geral do art. 187 do Código Civil tem fundamento constitucional nos princípios da solidariedade, devido processo legal e proteção da confiança, e aplica-se a todos os ramos do direito.</a:t>
            </a:r>
          </a:p>
          <a:p>
            <a:pPr marL="742950" lvl="1" indent="-285750" algn="just" rtl="0" fontAlgn="base">
              <a:spcBef>
                <a:spcPts val="710"/>
              </a:spcBef>
              <a:spcAft>
                <a:spcPts val="1000"/>
              </a:spcAft>
              <a:buFont typeface="Arial" panose="020B0604020202020204" pitchFamily="34" charset="0"/>
              <a:buChar char="•"/>
            </a:pPr>
            <a:r>
              <a:rPr lang="pt-BR" sz="2400" b="1" i="0" u="none" strike="noStrike" dirty="0">
                <a:solidFill>
                  <a:srgbClr val="A3238E"/>
                </a:solidFill>
                <a:effectLst/>
                <a:latin typeface="Calibri" panose="020F0502020204030204" pitchFamily="34" charset="0"/>
                <a:cs typeface="Calibri" panose="020F0502020204030204" pitchFamily="34" charset="0"/>
              </a:rPr>
              <a:t>Enunciado 24</a:t>
            </a:r>
            <a:r>
              <a:rPr lang="pt-BR" sz="2400" b="0" i="0" u="none" strike="noStrike" dirty="0">
                <a:solidFill>
                  <a:srgbClr val="000000"/>
                </a:solidFill>
                <a:effectLst/>
                <a:latin typeface="Calibri" panose="020F0502020204030204" pitchFamily="34" charset="0"/>
                <a:cs typeface="Calibri" panose="020F0502020204030204" pitchFamily="34" charset="0"/>
              </a:rPr>
              <a:t>: Em virtude do princípio da boa-fé, positivado no art. 422 do novo Código Civil, a violação dos deveres anexos constitui espécie de inadimplemento, independentemente de culpa.</a:t>
            </a:r>
            <a:endParaRPr lang="pt-BR" sz="40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010953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FIGURAS PARCELAS DA BOA-FÉ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lnSpcReduction="10000"/>
          </a:bodyPr>
          <a:lstStyle/>
          <a:p>
            <a:pPr marL="167640" algn="just" rtl="0" fontAlgn="base">
              <a:spcBef>
                <a:spcPts val="71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Ano: 2016 Banca: FAURGS Órgão: TJ-RS Prova: FAURGS - 2016 - TJ-RS - Juiz de Direito Substituto - Sobre os efeitos da boa-fé objetiva, é INCORRETO afirmar que</a:t>
            </a:r>
          </a:p>
          <a:p>
            <a:pPr marL="167640" algn="just" rtl="0" fontAlgn="base">
              <a:spcBef>
                <a:spcPts val="71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A) servem de limite ao exercício de direitos subjetivos.</a:t>
            </a:r>
          </a:p>
          <a:p>
            <a:pPr marL="167640" algn="just" rtl="0" fontAlgn="base">
              <a:spcBef>
                <a:spcPts val="71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B) resultam na proibição do comportamento contraditório.</a:t>
            </a:r>
          </a:p>
          <a:p>
            <a:pPr marL="167640" algn="just" rtl="0" fontAlgn="base">
              <a:spcBef>
                <a:spcPts val="71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C) qualificam a posse, protegendo o possuidor em relação aos frutos já percebidos.</a:t>
            </a:r>
          </a:p>
          <a:p>
            <a:pPr marL="167640" algn="just" rtl="0" fontAlgn="base">
              <a:spcBef>
                <a:spcPts val="71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D) servem como critério para interpretação dos negócios jurídicos.</a:t>
            </a:r>
          </a:p>
          <a:p>
            <a:pPr marL="167640" algn="just" rtl="0" fontAlgn="base">
              <a:spcBef>
                <a:spcPts val="710"/>
              </a:spcBef>
              <a:spcAft>
                <a:spcPts val="1000"/>
              </a:spcAft>
              <a:buFont typeface="Arial" panose="020B0604020202020204" pitchFamily="34" charset="0"/>
              <a:buChar char="•"/>
            </a:pPr>
            <a:r>
              <a:rPr lang="pt-BR" sz="2400" b="0" i="0" u="none" strike="noStrike" dirty="0">
                <a:solidFill>
                  <a:srgbClr val="000000"/>
                </a:solidFill>
                <a:effectLst/>
                <a:latin typeface="Calibri" panose="020F0502020204030204" pitchFamily="34" charset="0"/>
                <a:cs typeface="Calibri" panose="020F0502020204030204" pitchFamily="34" charset="0"/>
              </a:rPr>
              <a:t>E) reforçam o dever de informar das partes na relação obrigacional.</a:t>
            </a:r>
            <a:endParaRPr lang="pt-BR" sz="40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839163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8B8755-490A-427D-AFC8-29EC9CBEAC87}"/>
              </a:ext>
            </a:extLst>
          </p:cNvPr>
          <p:cNvSpPr>
            <a:spLocks noGrp="1"/>
          </p:cNvSpPr>
          <p:nvPr>
            <p:ph type="title"/>
          </p:nvPr>
        </p:nvSpPr>
        <p:spPr/>
        <p:txBody>
          <a:bodyPr/>
          <a:lstStyle/>
          <a:p>
            <a:r>
              <a:rPr lang="pt-BR" dirty="0"/>
              <a:t>FIGURAS PARCELAS DA BOA-FÉ OBJETIVA</a:t>
            </a:r>
          </a:p>
        </p:txBody>
      </p:sp>
      <p:sp>
        <p:nvSpPr>
          <p:cNvPr id="3" name="Espaço Reservado para Conteúdo 2">
            <a:extLst>
              <a:ext uri="{FF2B5EF4-FFF2-40B4-BE49-F238E27FC236}">
                <a16:creationId xmlns:a16="http://schemas.microsoft.com/office/drawing/2014/main" id="{4D5C859B-05E2-49BD-8EC9-B236293A3DB6}"/>
              </a:ext>
            </a:extLst>
          </p:cNvPr>
          <p:cNvSpPr>
            <a:spLocks noGrp="1"/>
          </p:cNvSpPr>
          <p:nvPr>
            <p:ph idx="1"/>
          </p:nvPr>
        </p:nvSpPr>
        <p:spPr/>
        <p:txBody>
          <a:bodyPr>
            <a:normAutofit fontScale="47500" lnSpcReduction="20000"/>
          </a:bodyPr>
          <a:lstStyle/>
          <a:p>
            <a:pPr marL="76200" indent="0" algn="just" rtl="0" fontAlgn="base">
              <a:spcBef>
                <a:spcPts val="710"/>
              </a:spcBef>
              <a:spcAft>
                <a:spcPts val="1000"/>
              </a:spcAft>
              <a:buNone/>
            </a:pPr>
            <a:r>
              <a:rPr lang="pt-BR" sz="4000" b="0" i="0" u="none" strike="noStrike" dirty="0">
                <a:solidFill>
                  <a:srgbClr val="000000"/>
                </a:solidFill>
                <a:effectLst/>
                <a:latin typeface="Calibri" panose="020F0502020204030204" pitchFamily="34" charset="0"/>
                <a:cs typeface="Calibri" panose="020F0502020204030204" pitchFamily="34" charset="0"/>
              </a:rPr>
              <a:t>Ano: 2017 Banca: BANPARÁ Órgão: BANPARÁ Prova: BANPARÁ - 2017 - BANPARÁ - Advogado</a:t>
            </a:r>
          </a:p>
          <a:p>
            <a:pPr marL="76200" indent="0" algn="just" rtl="0" fontAlgn="base">
              <a:spcBef>
                <a:spcPts val="710"/>
              </a:spcBef>
              <a:spcAft>
                <a:spcPts val="1000"/>
              </a:spcAft>
              <a:buNone/>
            </a:pPr>
            <a:r>
              <a:rPr lang="pt-BR" sz="4000" b="0" i="0" u="none" strike="noStrike" dirty="0">
                <a:solidFill>
                  <a:srgbClr val="000000"/>
                </a:solidFill>
                <a:effectLst/>
                <a:latin typeface="Calibri" panose="020F0502020204030204" pitchFamily="34" charset="0"/>
                <a:cs typeface="Calibri" panose="020F0502020204030204" pitchFamily="34" charset="0"/>
              </a:rPr>
              <a:t>De acordo com a doutrina civilista, os conceitos correlatos à boa-fé objetiva devem ser utilizados como função integrativa, suprindo lacunas do contrato e trazendo deveres implícitos às partes contratuais. A esse respeito, assinale a única resposta CORRETA:</a:t>
            </a:r>
          </a:p>
          <a:p>
            <a:pPr marL="76200" indent="0" algn="just" rtl="0" fontAlgn="base">
              <a:spcBef>
                <a:spcPts val="710"/>
              </a:spcBef>
              <a:spcAft>
                <a:spcPts val="1000"/>
              </a:spcAft>
              <a:buNone/>
            </a:pPr>
            <a:r>
              <a:rPr lang="pt-BR" sz="4000" b="0" i="0" u="none" strike="noStrike" dirty="0">
                <a:solidFill>
                  <a:srgbClr val="000000"/>
                </a:solidFill>
                <a:effectLst/>
                <a:latin typeface="Calibri" panose="020F0502020204030204" pitchFamily="34" charset="0"/>
                <a:cs typeface="Calibri" panose="020F0502020204030204" pitchFamily="34" charset="0"/>
              </a:rPr>
              <a:t>A) O tu </a:t>
            </a:r>
            <a:r>
              <a:rPr lang="pt-BR" sz="4000" b="0" i="0" u="none" strike="noStrike" dirty="0" err="1">
                <a:solidFill>
                  <a:srgbClr val="000000"/>
                </a:solidFill>
                <a:effectLst/>
                <a:latin typeface="Calibri" panose="020F0502020204030204" pitchFamily="34" charset="0"/>
                <a:cs typeface="Calibri" panose="020F0502020204030204" pitchFamily="34" charset="0"/>
              </a:rPr>
              <a:t>quoque</a:t>
            </a:r>
            <a:r>
              <a:rPr lang="pt-BR" sz="4000" b="0" i="0" u="none" strike="noStrike" dirty="0">
                <a:solidFill>
                  <a:srgbClr val="000000"/>
                </a:solidFill>
                <a:effectLst/>
                <a:latin typeface="Calibri" panose="020F0502020204030204" pitchFamily="34" charset="0"/>
                <a:cs typeface="Calibri" panose="020F0502020204030204" pitchFamily="34" charset="0"/>
              </a:rPr>
              <a:t> está relacionado à proteção de uma parte contra aquela que pretende exercer uma posição jurídica em contradição com o comportamento assumido anteriormente.</a:t>
            </a:r>
          </a:p>
          <a:p>
            <a:pPr marL="76200" indent="0" algn="just" rtl="0" fontAlgn="base">
              <a:spcBef>
                <a:spcPts val="710"/>
              </a:spcBef>
              <a:spcAft>
                <a:spcPts val="1000"/>
              </a:spcAft>
              <a:buNone/>
            </a:pPr>
            <a:r>
              <a:rPr lang="pt-BR" sz="4000" b="0" i="0" u="none" strike="noStrike" dirty="0">
                <a:solidFill>
                  <a:srgbClr val="000000"/>
                </a:solidFill>
                <a:effectLst/>
                <a:latin typeface="Calibri" panose="020F0502020204030204" pitchFamily="34" charset="0"/>
                <a:cs typeface="Calibri" panose="020F0502020204030204" pitchFamily="34" charset="0"/>
              </a:rPr>
              <a:t>B) A </a:t>
            </a:r>
            <a:r>
              <a:rPr lang="pt-BR" sz="4000" b="0" i="0" u="none" strike="noStrike" dirty="0" err="1">
                <a:solidFill>
                  <a:srgbClr val="000000"/>
                </a:solidFill>
                <a:effectLst/>
                <a:latin typeface="Calibri" panose="020F0502020204030204" pitchFamily="34" charset="0"/>
                <a:cs typeface="Calibri" panose="020F0502020204030204" pitchFamily="34" charset="0"/>
              </a:rPr>
              <a:t>surrectio</a:t>
            </a:r>
            <a:r>
              <a:rPr lang="pt-BR" sz="4000" b="0" i="0" u="none" strike="noStrike" dirty="0">
                <a:solidFill>
                  <a:srgbClr val="000000"/>
                </a:solidFill>
                <a:effectLst/>
                <a:latin typeface="Calibri" panose="020F0502020204030204" pitchFamily="34" charset="0"/>
                <a:cs typeface="Calibri" panose="020F0502020204030204" pitchFamily="34" charset="0"/>
              </a:rPr>
              <a:t> refere-se a um direito que não exercido durante determinado lapso de tempo não poderá mais sê-lo, por contrariar a boa-fé.</a:t>
            </a:r>
          </a:p>
          <a:p>
            <a:pPr marL="76200" indent="0" algn="just" rtl="0" fontAlgn="base">
              <a:spcBef>
                <a:spcPts val="710"/>
              </a:spcBef>
              <a:spcAft>
                <a:spcPts val="1000"/>
              </a:spcAft>
              <a:buNone/>
            </a:pPr>
            <a:r>
              <a:rPr lang="pt-BR" sz="4000" b="0" i="0" u="none" strike="noStrike" dirty="0">
                <a:solidFill>
                  <a:srgbClr val="000000"/>
                </a:solidFill>
                <a:effectLst/>
                <a:latin typeface="Calibri" panose="020F0502020204030204" pitchFamily="34" charset="0"/>
                <a:cs typeface="Calibri" panose="020F0502020204030204" pitchFamily="34" charset="0"/>
              </a:rPr>
              <a:t>C) A </a:t>
            </a:r>
            <a:r>
              <a:rPr lang="pt-BR" sz="4000" b="0" i="0" u="none" strike="noStrike" dirty="0" err="1">
                <a:solidFill>
                  <a:srgbClr val="000000"/>
                </a:solidFill>
                <a:effectLst/>
                <a:latin typeface="Calibri" panose="020F0502020204030204" pitchFamily="34" charset="0"/>
                <a:cs typeface="Calibri" panose="020F0502020204030204" pitchFamily="34" charset="0"/>
              </a:rPr>
              <a:t>surrectio</a:t>
            </a:r>
            <a:r>
              <a:rPr lang="pt-BR" sz="4000" b="0" i="0" u="none" strike="noStrike" dirty="0">
                <a:solidFill>
                  <a:srgbClr val="000000"/>
                </a:solidFill>
                <a:effectLst/>
                <a:latin typeface="Calibri" panose="020F0502020204030204" pitchFamily="34" charset="0"/>
                <a:cs typeface="Calibri" panose="020F0502020204030204" pitchFamily="34" charset="0"/>
              </a:rPr>
              <a:t> é considerada a outra face da </a:t>
            </a:r>
            <a:r>
              <a:rPr lang="pt-BR" sz="4000" b="0" i="0" u="none" strike="noStrike" dirty="0" err="1">
                <a:solidFill>
                  <a:srgbClr val="000000"/>
                </a:solidFill>
                <a:effectLst/>
                <a:latin typeface="Calibri" panose="020F0502020204030204" pitchFamily="34" charset="0"/>
                <a:cs typeface="Calibri" panose="020F0502020204030204" pitchFamily="34" charset="0"/>
              </a:rPr>
              <a:t>supressio</a:t>
            </a:r>
            <a:r>
              <a:rPr lang="pt-BR" sz="4000" b="0" i="0" u="none" strike="noStrike" dirty="0">
                <a:solidFill>
                  <a:srgbClr val="000000"/>
                </a:solidFill>
                <a:effectLst/>
                <a:latin typeface="Calibri" panose="020F0502020204030204" pitchFamily="34" charset="0"/>
                <a:cs typeface="Calibri" panose="020F0502020204030204" pitchFamily="34" charset="0"/>
              </a:rPr>
              <a:t>, ou seja, acarreta o nascimento de um direito em razão da continuada prática de certos atos.</a:t>
            </a:r>
          </a:p>
          <a:p>
            <a:pPr marL="76200" indent="0" algn="just" rtl="0" fontAlgn="base">
              <a:spcBef>
                <a:spcPts val="710"/>
              </a:spcBef>
              <a:spcAft>
                <a:spcPts val="1000"/>
              </a:spcAft>
              <a:buNone/>
            </a:pPr>
            <a:r>
              <a:rPr lang="pt-BR" sz="4000" b="0" i="0" u="none" strike="noStrike" dirty="0">
                <a:solidFill>
                  <a:srgbClr val="000000"/>
                </a:solidFill>
                <a:effectLst/>
                <a:latin typeface="Calibri" panose="020F0502020204030204" pitchFamily="34" charset="0"/>
                <a:cs typeface="Calibri" panose="020F0502020204030204" pitchFamily="34" charset="0"/>
              </a:rPr>
              <a:t>D) O </a:t>
            </a:r>
            <a:r>
              <a:rPr lang="pt-BR" sz="4000" b="0" i="0" u="none" strike="noStrike" dirty="0" err="1">
                <a:solidFill>
                  <a:srgbClr val="000000"/>
                </a:solidFill>
                <a:effectLst/>
                <a:latin typeface="Calibri" panose="020F0502020204030204" pitchFamily="34" charset="0"/>
                <a:cs typeface="Calibri" panose="020F0502020204030204" pitchFamily="34" charset="0"/>
              </a:rPr>
              <a:t>venire</a:t>
            </a:r>
            <a:r>
              <a:rPr lang="pt-BR" sz="4000" b="0" i="0" u="none" strike="noStrike" dirty="0">
                <a:solidFill>
                  <a:srgbClr val="000000"/>
                </a:solidFill>
                <a:effectLst/>
                <a:latin typeface="Calibri" panose="020F0502020204030204" pitchFamily="34" charset="0"/>
                <a:cs typeface="Calibri" panose="020F0502020204030204" pitchFamily="34" charset="0"/>
              </a:rPr>
              <a:t> contra </a:t>
            </a:r>
            <a:r>
              <a:rPr lang="pt-BR" sz="4000" b="0" i="0" u="none" strike="noStrike" dirty="0" err="1">
                <a:solidFill>
                  <a:srgbClr val="000000"/>
                </a:solidFill>
                <a:effectLst/>
                <a:latin typeface="Calibri" panose="020F0502020204030204" pitchFamily="34" charset="0"/>
                <a:cs typeface="Calibri" panose="020F0502020204030204" pitchFamily="34" charset="0"/>
              </a:rPr>
              <a:t>factum</a:t>
            </a:r>
            <a:r>
              <a:rPr lang="pt-BR" sz="4000" b="0" i="0" u="none" strike="noStrike" dirty="0">
                <a:solidFill>
                  <a:srgbClr val="000000"/>
                </a:solidFill>
                <a:effectLst/>
                <a:latin typeface="Calibri" panose="020F0502020204030204" pitchFamily="34" charset="0"/>
                <a:cs typeface="Calibri" panose="020F0502020204030204" pitchFamily="34" charset="0"/>
              </a:rPr>
              <a:t> </a:t>
            </a:r>
            <a:r>
              <a:rPr lang="pt-BR" sz="4000" b="0" i="0" u="none" strike="noStrike" dirty="0" err="1">
                <a:solidFill>
                  <a:srgbClr val="000000"/>
                </a:solidFill>
                <a:effectLst/>
                <a:latin typeface="Calibri" panose="020F0502020204030204" pitchFamily="34" charset="0"/>
                <a:cs typeface="Calibri" panose="020F0502020204030204" pitchFamily="34" charset="0"/>
              </a:rPr>
              <a:t>proprium</a:t>
            </a:r>
            <a:r>
              <a:rPr lang="pt-BR" sz="4000" b="0" i="0" u="none" strike="noStrike" dirty="0">
                <a:solidFill>
                  <a:srgbClr val="000000"/>
                </a:solidFill>
                <a:effectLst/>
                <a:latin typeface="Calibri" panose="020F0502020204030204" pitchFamily="34" charset="0"/>
                <a:cs typeface="Calibri" panose="020F0502020204030204" pitchFamily="34" charset="0"/>
              </a:rPr>
              <a:t> proíbe que uma pessoa faça contra outra o que não faria contra si mesmo, consistindo em aplicação do mesmo princípio inspirador da </a:t>
            </a:r>
            <a:r>
              <a:rPr lang="pt-BR" sz="4000" b="0" i="0" u="none" strike="noStrike" dirty="0" err="1">
                <a:solidFill>
                  <a:srgbClr val="000000"/>
                </a:solidFill>
                <a:effectLst/>
                <a:latin typeface="Calibri" panose="020F0502020204030204" pitchFamily="34" charset="0"/>
                <a:cs typeface="Calibri" panose="020F0502020204030204" pitchFamily="34" charset="0"/>
              </a:rPr>
              <a:t>exceptio</a:t>
            </a:r>
            <a:r>
              <a:rPr lang="pt-BR" sz="4000" b="0" i="0" u="none" strike="noStrike" dirty="0">
                <a:solidFill>
                  <a:srgbClr val="000000"/>
                </a:solidFill>
                <a:effectLst/>
                <a:latin typeface="Calibri" panose="020F0502020204030204" pitchFamily="34" charset="0"/>
                <a:cs typeface="Calibri" panose="020F0502020204030204" pitchFamily="34" charset="0"/>
              </a:rPr>
              <a:t> non </a:t>
            </a:r>
            <a:r>
              <a:rPr lang="pt-BR" sz="4000" b="0" i="0" u="none" strike="noStrike" dirty="0" err="1">
                <a:solidFill>
                  <a:srgbClr val="000000"/>
                </a:solidFill>
                <a:effectLst/>
                <a:latin typeface="Calibri" panose="020F0502020204030204" pitchFamily="34" charset="0"/>
                <a:cs typeface="Calibri" panose="020F0502020204030204" pitchFamily="34" charset="0"/>
              </a:rPr>
              <a:t>adimpleti</a:t>
            </a:r>
            <a:r>
              <a:rPr lang="pt-BR" sz="4000" b="0" i="0" u="none" strike="noStrike" dirty="0">
                <a:solidFill>
                  <a:srgbClr val="000000"/>
                </a:solidFill>
                <a:effectLst/>
                <a:latin typeface="Calibri" panose="020F0502020204030204" pitchFamily="34" charset="0"/>
                <a:cs typeface="Calibri" panose="020F0502020204030204" pitchFamily="34" charset="0"/>
              </a:rPr>
              <a:t> </a:t>
            </a:r>
            <a:r>
              <a:rPr lang="pt-BR" sz="4000" b="0" i="0" u="none" strike="noStrike" dirty="0" err="1">
                <a:solidFill>
                  <a:srgbClr val="000000"/>
                </a:solidFill>
                <a:effectLst/>
                <a:latin typeface="Calibri" panose="020F0502020204030204" pitchFamily="34" charset="0"/>
                <a:cs typeface="Calibri" panose="020F0502020204030204" pitchFamily="34" charset="0"/>
              </a:rPr>
              <a:t>contractus</a:t>
            </a:r>
            <a:r>
              <a:rPr lang="pt-BR" sz="4000" b="0" i="0" u="none" strike="noStrike" dirty="0">
                <a:solidFill>
                  <a:srgbClr val="000000"/>
                </a:solidFill>
                <a:effectLst/>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1460995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A6797A-CD36-4613-8B50-5C8519F066EA}"/>
              </a:ext>
            </a:extLst>
          </p:cNvPr>
          <p:cNvSpPr>
            <a:spLocks noGrp="1"/>
          </p:cNvSpPr>
          <p:nvPr>
            <p:ph type="title"/>
          </p:nvPr>
        </p:nvSpPr>
        <p:spPr/>
        <p:txBody>
          <a:bodyPr/>
          <a:lstStyle/>
          <a:p>
            <a:r>
              <a:rPr lang="pt-BR" dirty="0"/>
              <a:t>FUNÇÃO SOCIAL</a:t>
            </a:r>
          </a:p>
        </p:txBody>
      </p:sp>
      <p:sp>
        <p:nvSpPr>
          <p:cNvPr id="3" name="Espaço Reservado para Conteúdo 2">
            <a:extLst>
              <a:ext uri="{FF2B5EF4-FFF2-40B4-BE49-F238E27FC236}">
                <a16:creationId xmlns:a16="http://schemas.microsoft.com/office/drawing/2014/main" id="{B893BA4D-CAF6-47D7-91E2-304D769FFBB8}"/>
              </a:ext>
            </a:extLst>
          </p:cNvPr>
          <p:cNvSpPr>
            <a:spLocks noGrp="1"/>
          </p:cNvSpPr>
          <p:nvPr>
            <p:ph idx="1"/>
          </p:nvPr>
        </p:nvSpPr>
        <p:spPr/>
        <p:txBody>
          <a:bodyPr>
            <a:normAutofit/>
          </a:bodyPr>
          <a:lstStyle/>
          <a:p>
            <a:r>
              <a:rPr lang="pt-BR" b="0" i="0" dirty="0">
                <a:solidFill>
                  <a:srgbClr val="000000"/>
                </a:solidFill>
                <a:effectLst/>
                <a:latin typeface="docs-Calibri"/>
              </a:rPr>
              <a:t>A função social está ao lado da boa-fé como um qualificador interpretativo das relações particulares. Nã</a:t>
            </a:r>
            <a:r>
              <a:rPr lang="pt-BR" dirty="0">
                <a:solidFill>
                  <a:srgbClr val="000000"/>
                </a:solidFill>
                <a:latin typeface="docs-Calibri"/>
              </a:rPr>
              <a:t>o basta que o negócio faça sentido entre duas partes, deve ele cumprir uma função mais ampla de adequação social.</a:t>
            </a:r>
          </a:p>
          <a:p>
            <a:r>
              <a:rPr lang="pt-BR" b="0" i="0" dirty="0">
                <a:solidFill>
                  <a:srgbClr val="000000"/>
                </a:solidFill>
                <a:effectLst/>
                <a:latin typeface="docs-Calibri"/>
              </a:rPr>
              <a:t>Pode-se fa</a:t>
            </a:r>
            <a:r>
              <a:rPr lang="pt-BR" dirty="0">
                <a:solidFill>
                  <a:srgbClr val="000000"/>
                </a:solidFill>
                <a:latin typeface="docs-Calibri"/>
              </a:rPr>
              <a:t>lar em uma eficácia interna e outra externa.</a:t>
            </a:r>
          </a:p>
          <a:p>
            <a:r>
              <a:rPr lang="pt-BR" b="0" i="0" dirty="0">
                <a:solidFill>
                  <a:srgbClr val="000000"/>
                </a:solidFill>
                <a:effectLst/>
                <a:latin typeface="docs-Calibri"/>
              </a:rPr>
              <a:t>O contrato não deve interessar apenas às partes, mas cumprir uma função social externa. </a:t>
            </a:r>
          </a:p>
          <a:p>
            <a:r>
              <a:rPr lang="pt-BR" dirty="0">
                <a:solidFill>
                  <a:srgbClr val="000000"/>
                </a:solidFill>
                <a:latin typeface="docs-Calibri"/>
              </a:rPr>
              <a:t>Art. 5º da CF: XXIII - a propriedade atenderá a sua função social;</a:t>
            </a:r>
          </a:p>
          <a:p>
            <a:r>
              <a:rPr lang="pt-BR" dirty="0">
                <a:solidFill>
                  <a:srgbClr val="000000"/>
                </a:solidFill>
                <a:latin typeface="docs-Calibri"/>
              </a:rPr>
              <a:t>Função social da posse</a:t>
            </a:r>
          </a:p>
          <a:p>
            <a:endParaRPr lang="pt-BR" dirty="0">
              <a:solidFill>
                <a:srgbClr val="000000"/>
              </a:solidFill>
              <a:latin typeface="docs-Calibri"/>
            </a:endParaRPr>
          </a:p>
        </p:txBody>
      </p:sp>
    </p:spTree>
    <p:extLst>
      <p:ext uri="{BB962C8B-B14F-4D97-AF65-F5344CB8AC3E}">
        <p14:creationId xmlns:p14="http://schemas.microsoft.com/office/powerpoint/2010/main" val="12044243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DE INTRODUÇÃO ÀS NORMAS DO DIREITO BRASILEIRO (LINDB)</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a:bodyPr>
          <a:lstStyle/>
          <a:p>
            <a:r>
              <a:rPr lang="pt-BR" sz="3200" dirty="0">
                <a:latin typeface="Calibri" panose="020F0502020204030204" pitchFamily="34" charset="0"/>
                <a:cs typeface="Calibri" panose="020F0502020204030204" pitchFamily="34" charset="0"/>
              </a:rPr>
              <a:t>- ANTIGA LICC (LEI DE INTRODUÇÃO ÀS NORMAS DO CÓDIGO CIVIL</a:t>
            </a:r>
          </a:p>
          <a:p>
            <a:r>
              <a:rPr lang="pt-BR" sz="3200" dirty="0">
                <a:latin typeface="Calibri" panose="020F0502020204030204" pitchFamily="34" charset="0"/>
                <a:cs typeface="Calibri" panose="020F0502020204030204" pitchFamily="34" charset="0"/>
              </a:rPr>
              <a:t>- Normas de </a:t>
            </a:r>
            <a:r>
              <a:rPr lang="pt-BR" sz="3200" dirty="0" err="1">
                <a:latin typeface="Calibri" panose="020F0502020204030204" pitchFamily="34" charset="0"/>
                <a:cs typeface="Calibri" panose="020F0502020204030204" pitchFamily="34" charset="0"/>
              </a:rPr>
              <a:t>sobredireito</a:t>
            </a:r>
            <a:r>
              <a:rPr lang="pt-BR" sz="3200" dirty="0">
                <a:latin typeface="Calibri" panose="020F0502020204030204" pitchFamily="34" charset="0"/>
                <a:cs typeface="Calibri" panose="020F0502020204030204" pitchFamily="34" charset="0"/>
              </a:rPr>
              <a:t>: disciplina de outras normas</a:t>
            </a:r>
          </a:p>
        </p:txBody>
      </p:sp>
    </p:spTree>
    <p:extLst>
      <p:ext uri="{BB962C8B-B14F-4D97-AF65-F5344CB8AC3E}">
        <p14:creationId xmlns:p14="http://schemas.microsoft.com/office/powerpoint/2010/main" val="6772012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LINDB - FONTES</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92500"/>
          </a:bodyPr>
          <a:lstStyle/>
          <a:p>
            <a:r>
              <a:rPr lang="pt-BR" sz="2400" b="0" i="0" u="none" strike="noStrike" dirty="0">
                <a:solidFill>
                  <a:srgbClr val="000000"/>
                </a:solidFill>
                <a:effectLst/>
                <a:latin typeface="Calibri" panose="020F0502020204030204" pitchFamily="34" charset="0"/>
              </a:rPr>
              <a:t>A doutrina tradicional insiste em mencionar como fonte </a:t>
            </a:r>
            <a:r>
              <a:rPr lang="pt-BR" sz="2400" b="1" i="0" u="none" strike="noStrike" dirty="0">
                <a:solidFill>
                  <a:srgbClr val="000000"/>
                </a:solidFill>
                <a:effectLst/>
                <a:latin typeface="Calibri" panose="020F0502020204030204" pitchFamily="34" charset="0"/>
              </a:rPr>
              <a:t>a lei, a analogia, os costumes e os princípios gerais do direito</a:t>
            </a:r>
            <a:r>
              <a:rPr lang="pt-BR" sz="2400" b="0" i="0" u="none" strike="noStrike" dirty="0">
                <a:solidFill>
                  <a:srgbClr val="000000"/>
                </a:solidFill>
                <a:effectLst/>
                <a:latin typeface="Calibri" panose="020F0502020204030204" pitchFamily="34" charset="0"/>
              </a:rPr>
              <a:t>. Essa forma de abordar o problema, contudo, além de teoricamente ultrapassada, é esquemática e não ajuda na solução dos problemas práticos. Hoje a teoria da interpretação e a teoria dos direitos fundamentais sabem bem que interpretar é, em grande medida, criar o sentido da norma. A interpretação é uma atividade complexa na qual o texto legal, embora relevante, é apenas o ponto de partida. Confluem, na atividade interpretativa, múltiplos fatores, dentre os quais os próprios conceitos prévios do intérprete (os conhecidos preconceitos, segundo Gadamer). A jurisprudência já teve oportunidade de se manifestar afirmando que "as fontes do direito referidas pelo art. 5º da LICC (lei, costumes e princípios gerais de Direito) não são categorias estanques e imunes a combinações complexas, em resposta à igual complexidade dos fenômenos sociais e jurídicos modernos" (STJ, </a:t>
            </a:r>
            <a:r>
              <a:rPr lang="pt-BR" sz="2400" b="0" i="0" u="none" strike="noStrike" dirty="0" err="1">
                <a:solidFill>
                  <a:srgbClr val="000000"/>
                </a:solidFill>
                <a:effectLst/>
                <a:latin typeface="Calibri" panose="020F0502020204030204" pitchFamily="34" charset="0"/>
              </a:rPr>
              <a:t>REsp</a:t>
            </a:r>
            <a:r>
              <a:rPr lang="pt-BR" sz="2400" b="0" i="0" u="none" strike="noStrike" dirty="0">
                <a:solidFill>
                  <a:srgbClr val="000000"/>
                </a:solidFill>
                <a:effectLst/>
                <a:latin typeface="Calibri" panose="020F0502020204030204" pitchFamily="34" charset="0"/>
              </a:rPr>
              <a:t> 654.446, Rel. Min. Herman Benjamim).</a:t>
            </a:r>
            <a:endParaRPr lang="pt-BR" sz="4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28996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DE INTRODUÇÃO ÀS NORMAS DO DIREITO BRASILEIRO (LINDB)</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a:bodyPr>
          <a:lstStyle/>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É possível alegar, no direito civil, o desconhecimento da norma para escusar o seu descumprimento?</a:t>
            </a:r>
          </a:p>
        </p:txBody>
      </p:sp>
    </p:spTree>
    <p:extLst>
      <p:ext uri="{BB962C8B-B14F-4D97-AF65-F5344CB8AC3E}">
        <p14:creationId xmlns:p14="http://schemas.microsoft.com/office/powerpoint/2010/main" val="22478013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DE INTRODUÇÃO ÀS NORMAS DO DIREITO BRASILEIRO (LINDB)</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92500" lnSpcReduction="20000"/>
          </a:bodyPr>
          <a:lstStyle/>
          <a:p>
            <a:pPr algn="just" rtl="0" fontAlgn="base">
              <a:spcBef>
                <a:spcPts val="710"/>
              </a:spcBef>
              <a:spcAft>
                <a:spcPts val="1000"/>
              </a:spcAft>
              <a:buFont typeface="Arial" panose="020B0604020202020204" pitchFamily="34" charset="0"/>
              <a:buChar char="•"/>
            </a:pPr>
            <a:r>
              <a:rPr lang="pt-BR" sz="2000" b="0" i="0" u="none" strike="noStrike" dirty="0">
                <a:solidFill>
                  <a:srgbClr val="000000"/>
                </a:solidFill>
                <a:effectLst/>
                <a:latin typeface="Calibri" panose="020F0502020204030204" pitchFamily="34" charset="0"/>
                <a:cs typeface="Calibri" panose="020F0502020204030204" pitchFamily="34" charset="0"/>
              </a:rPr>
              <a:t>O art. 3</a:t>
            </a:r>
            <a:r>
              <a:rPr lang="pt-BR" sz="2000" b="0" i="0" u="none" strike="noStrike" baseline="30000" dirty="0">
                <a:solidFill>
                  <a:srgbClr val="000000"/>
                </a:solidFill>
                <a:effectLst/>
                <a:latin typeface="Calibri" panose="020F0502020204030204" pitchFamily="34" charset="0"/>
                <a:cs typeface="Calibri" panose="020F0502020204030204" pitchFamily="34" charset="0"/>
              </a:rPr>
              <a:t>o</a:t>
            </a:r>
            <a:r>
              <a:rPr lang="pt-BR" sz="2000" b="0" i="0" u="none" strike="noStrike" dirty="0">
                <a:solidFill>
                  <a:srgbClr val="000000"/>
                </a:solidFill>
                <a:effectLst/>
                <a:latin typeface="Calibri" panose="020F0502020204030204" pitchFamily="34" charset="0"/>
                <a:cs typeface="Calibri" panose="020F0502020204030204" pitchFamily="34" charset="0"/>
              </a:rPr>
              <a:t> da LINDB traz o princípio da obrigatoriedade da lei, segundo o qual ninguém pode deixar de cumprir a lei alegando não a conhecer. Três são as correntes doutrinárias que procuram justificar o conteúdo da norma: </a:t>
            </a:r>
          </a:p>
          <a:p>
            <a:pPr marL="742950" lvl="1" indent="-285750" algn="just" rtl="0" fontAlgn="base">
              <a:spcBef>
                <a:spcPts val="710"/>
              </a:spcBef>
              <a:spcAft>
                <a:spcPts val="1000"/>
              </a:spcAft>
              <a:buFont typeface="Arial" panose="020B0604020202020204" pitchFamily="34" charset="0"/>
              <a:buChar char="•"/>
            </a:pPr>
            <a:r>
              <a:rPr lang="pt-BR" sz="2000" b="1" i="0" u="none" strike="noStrike" dirty="0">
                <a:solidFill>
                  <a:srgbClr val="000000"/>
                </a:solidFill>
                <a:effectLst/>
                <a:latin typeface="Calibri" panose="020F0502020204030204" pitchFamily="34" charset="0"/>
                <a:cs typeface="Calibri" panose="020F0502020204030204" pitchFamily="34" charset="0"/>
              </a:rPr>
              <a:t>Teoria da ficção legal</a:t>
            </a:r>
            <a:r>
              <a:rPr lang="pt-BR" sz="2000" b="0" i="0" u="none" strike="noStrike" dirty="0">
                <a:solidFill>
                  <a:srgbClr val="000000"/>
                </a:solidFill>
                <a:effectLst/>
                <a:latin typeface="Calibri" panose="020F0502020204030204" pitchFamily="34" charset="0"/>
                <a:cs typeface="Calibri" panose="020F0502020204030204" pitchFamily="34" charset="0"/>
              </a:rPr>
              <a:t>, eis que a obrigatoriedade foi instituída pelo ordenamento para a segurança jurídica.</a:t>
            </a:r>
          </a:p>
          <a:p>
            <a:pPr marL="742950" lvl="1" indent="-285750" algn="just" rtl="0" fontAlgn="base">
              <a:spcBef>
                <a:spcPts val="710"/>
              </a:spcBef>
              <a:spcAft>
                <a:spcPts val="1000"/>
              </a:spcAft>
              <a:buFont typeface="Arial" panose="020B0604020202020204" pitchFamily="34" charset="0"/>
              <a:buChar char="•"/>
            </a:pPr>
            <a:r>
              <a:rPr lang="pt-BR" sz="2000" b="1" i="0" u="none" strike="noStrike" dirty="0">
                <a:solidFill>
                  <a:srgbClr val="000000"/>
                </a:solidFill>
                <a:effectLst/>
                <a:latin typeface="Calibri" panose="020F0502020204030204" pitchFamily="34" charset="0"/>
                <a:cs typeface="Calibri" panose="020F0502020204030204" pitchFamily="34" charset="0"/>
              </a:rPr>
              <a:t>Teoria da presunção absoluta</a:t>
            </a:r>
            <a:r>
              <a:rPr lang="pt-BR" sz="2000" b="0" i="0" u="none" strike="noStrike" dirty="0">
                <a:solidFill>
                  <a:srgbClr val="000000"/>
                </a:solidFill>
                <a:effectLst/>
                <a:latin typeface="Calibri" panose="020F0502020204030204" pitchFamily="34" charset="0"/>
                <a:cs typeface="Calibri" panose="020F0502020204030204" pitchFamily="34" charset="0"/>
              </a:rPr>
              <a:t>, pela qual haveria uma dedução </a:t>
            </a:r>
            <a:r>
              <a:rPr lang="pt-BR" sz="2000" b="0" i="1" u="none" strike="noStrike" dirty="0" err="1">
                <a:solidFill>
                  <a:srgbClr val="000000"/>
                </a:solidFill>
                <a:effectLst/>
                <a:latin typeface="Calibri" panose="020F0502020204030204" pitchFamily="34" charset="0"/>
                <a:cs typeface="Calibri" panose="020F0502020204030204" pitchFamily="34" charset="0"/>
              </a:rPr>
              <a:t>iure</a:t>
            </a:r>
            <a:r>
              <a:rPr lang="pt-BR" sz="2000" b="0" i="1" u="none" strike="noStrike" dirty="0">
                <a:solidFill>
                  <a:srgbClr val="000000"/>
                </a:solidFill>
                <a:effectLst/>
                <a:latin typeface="Calibri" panose="020F0502020204030204" pitchFamily="34" charset="0"/>
                <a:cs typeface="Calibri" panose="020F0502020204030204" pitchFamily="34" charset="0"/>
              </a:rPr>
              <a:t> et de </a:t>
            </a:r>
            <a:r>
              <a:rPr lang="pt-BR" sz="2000" b="0" i="1" u="none" strike="noStrike" dirty="0" err="1">
                <a:solidFill>
                  <a:srgbClr val="000000"/>
                </a:solidFill>
                <a:effectLst/>
                <a:latin typeface="Calibri" panose="020F0502020204030204" pitchFamily="34" charset="0"/>
                <a:cs typeface="Calibri" panose="020F0502020204030204" pitchFamily="34" charset="0"/>
              </a:rPr>
              <a:t>iure</a:t>
            </a:r>
            <a:r>
              <a:rPr lang="pt-BR" sz="2000" b="0" i="0" u="none" strike="noStrike" dirty="0">
                <a:solidFill>
                  <a:srgbClr val="000000"/>
                </a:solidFill>
                <a:effectLst/>
                <a:latin typeface="Calibri" panose="020F0502020204030204" pitchFamily="34" charset="0"/>
                <a:cs typeface="Calibri" panose="020F0502020204030204" pitchFamily="34" charset="0"/>
              </a:rPr>
              <a:t> de que todos conhecem as leis. </a:t>
            </a:r>
          </a:p>
          <a:p>
            <a:pPr marL="742950" lvl="1" indent="-285750" algn="just" rtl="0" fontAlgn="base">
              <a:spcBef>
                <a:spcPts val="710"/>
              </a:spcBef>
              <a:spcAft>
                <a:spcPts val="1000"/>
              </a:spcAft>
              <a:buFont typeface="Arial" panose="020B0604020202020204" pitchFamily="34" charset="0"/>
              <a:buChar char="•"/>
            </a:pPr>
            <a:r>
              <a:rPr lang="pt-BR" sz="2000" b="1" i="0" u="none" strike="noStrike" dirty="0">
                <a:solidFill>
                  <a:srgbClr val="000000"/>
                </a:solidFill>
                <a:effectLst/>
                <a:latin typeface="Calibri" panose="020F0502020204030204" pitchFamily="34" charset="0"/>
                <a:cs typeface="Calibri" panose="020F0502020204030204" pitchFamily="34" charset="0"/>
              </a:rPr>
              <a:t>Teoria da necessidade social</a:t>
            </a:r>
            <a:r>
              <a:rPr lang="pt-BR" sz="2000" b="0" i="0" u="none" strike="noStrike" dirty="0">
                <a:solidFill>
                  <a:srgbClr val="000000"/>
                </a:solidFill>
                <a:effectLst/>
                <a:latin typeface="Calibri" panose="020F0502020204030204" pitchFamily="34" charset="0"/>
                <a:cs typeface="Calibri" panose="020F0502020204030204" pitchFamily="34" charset="0"/>
              </a:rPr>
              <a:t>, amparada, segundo Maria Helena Diniz, na premissa “de que as normas devem ser conhecidas para que melhor sejam observadas”, a gerar o princípio da vigência sincrônica da lei. </a:t>
            </a:r>
          </a:p>
          <a:p>
            <a:pPr algn="just" rtl="0" fontAlgn="base">
              <a:spcBef>
                <a:spcPts val="710"/>
              </a:spcBef>
              <a:spcAft>
                <a:spcPts val="1000"/>
              </a:spcAft>
              <a:buFont typeface="Arial" panose="020B0604020202020204" pitchFamily="34" charset="0"/>
              <a:buChar char="•"/>
            </a:pPr>
            <a:r>
              <a:rPr lang="pt-BR" sz="2000" b="0" i="0" u="none" strike="noStrike" dirty="0">
                <a:solidFill>
                  <a:srgbClr val="000000"/>
                </a:solidFill>
                <a:effectLst/>
                <a:latin typeface="Calibri" panose="020F0502020204030204" pitchFamily="34" charset="0"/>
                <a:cs typeface="Calibri" panose="020F0502020204030204" pitchFamily="34" charset="0"/>
              </a:rPr>
              <a:t>Contudo, o princípio da obrigatoriedade não pode ser visto como um princípio absoluto. O próprio CC traz previsão de erro de direito como apto a ensejar a anulabilidade do negócio jurídico, desde que este seja a única causa para a celebração do contrato e não haja desobediência à lei.</a:t>
            </a:r>
          </a:p>
        </p:txBody>
      </p:sp>
    </p:spTree>
    <p:extLst>
      <p:ext uri="{BB962C8B-B14F-4D97-AF65-F5344CB8AC3E}">
        <p14:creationId xmlns:p14="http://schemas.microsoft.com/office/powerpoint/2010/main" val="321028595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COSTUMES</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a:bodyPr>
          <a:lstStyle/>
          <a:p>
            <a:r>
              <a:rPr lang="pt-BR" sz="2000" b="0" i="0" u="none" strike="noStrike" dirty="0">
                <a:solidFill>
                  <a:srgbClr val="000000"/>
                </a:solidFill>
                <a:effectLst/>
                <a:latin typeface="Calibri" panose="020F0502020204030204" pitchFamily="34" charset="0"/>
                <a:cs typeface="Calibri" panose="020F0502020204030204" pitchFamily="34" charset="0"/>
              </a:rPr>
              <a:t>- Costume Secundum </a:t>
            </a:r>
            <a:r>
              <a:rPr lang="pt-BR" sz="2000" b="0" i="0" u="none" strike="noStrike" dirty="0" err="1">
                <a:solidFill>
                  <a:srgbClr val="000000"/>
                </a:solidFill>
                <a:effectLst/>
                <a:latin typeface="Calibri" panose="020F0502020204030204" pitchFamily="34" charset="0"/>
                <a:cs typeface="Calibri" panose="020F0502020204030204" pitchFamily="34" charset="0"/>
              </a:rPr>
              <a:t>Legem</a:t>
            </a:r>
            <a:r>
              <a:rPr lang="pt-BR" sz="2000" b="0" i="0" u="none" strike="noStrike" dirty="0">
                <a:solidFill>
                  <a:srgbClr val="000000"/>
                </a:solidFill>
                <a:effectLst/>
                <a:latin typeface="Calibri" panose="020F0502020204030204" pitchFamily="34" charset="0"/>
                <a:cs typeface="Calibri" panose="020F0502020204030204" pitchFamily="34" charset="0"/>
              </a:rPr>
              <a:t>: os costumes contidos nessa classificação seriam aqueles que retratam prática idêntica ao comportamento exigido pela lei. Seria o costume correspondente à vontade da lei.</a:t>
            </a:r>
          </a:p>
          <a:p>
            <a:r>
              <a:rPr lang="pt-BR" sz="2000" b="0" i="0" u="none" strike="noStrike" dirty="0">
                <a:solidFill>
                  <a:srgbClr val="000000"/>
                </a:solidFill>
                <a:effectLst/>
                <a:latin typeface="Calibri" panose="020F0502020204030204" pitchFamily="34" charset="0"/>
                <a:cs typeface="Calibri" panose="020F0502020204030204" pitchFamily="34" charset="0"/>
              </a:rPr>
              <a:t>- Costume </a:t>
            </a:r>
            <a:r>
              <a:rPr lang="pt-BR" sz="2000" b="0" i="0" u="none" strike="noStrike" dirty="0" err="1">
                <a:solidFill>
                  <a:srgbClr val="000000"/>
                </a:solidFill>
                <a:effectLst/>
                <a:latin typeface="Calibri" panose="020F0502020204030204" pitchFamily="34" charset="0"/>
                <a:cs typeface="Calibri" panose="020F0502020204030204" pitchFamily="34" charset="0"/>
              </a:rPr>
              <a:t>Praeter</a:t>
            </a:r>
            <a:r>
              <a:rPr lang="pt-BR" sz="2000" b="0" i="0" u="none" strike="noStrike" dirty="0">
                <a:solidFill>
                  <a:srgbClr val="000000"/>
                </a:solidFill>
                <a:effectLst/>
                <a:latin typeface="Calibri" panose="020F0502020204030204" pitchFamily="34" charset="0"/>
                <a:cs typeface="Calibri" panose="020F0502020204030204" pitchFamily="34" charset="0"/>
              </a:rPr>
              <a:t> </a:t>
            </a:r>
            <a:r>
              <a:rPr lang="pt-BR" sz="2000" b="0" i="0" u="none" strike="noStrike" dirty="0" err="1">
                <a:solidFill>
                  <a:srgbClr val="000000"/>
                </a:solidFill>
                <a:effectLst/>
                <a:latin typeface="Calibri" panose="020F0502020204030204" pitchFamily="34" charset="0"/>
                <a:cs typeface="Calibri" panose="020F0502020204030204" pitchFamily="34" charset="0"/>
              </a:rPr>
              <a:t>Legem</a:t>
            </a:r>
            <a:r>
              <a:rPr lang="pt-BR" sz="2000" b="0" i="0" u="none" strike="noStrike" dirty="0">
                <a:solidFill>
                  <a:srgbClr val="000000"/>
                </a:solidFill>
                <a:effectLst/>
                <a:latin typeface="Calibri" panose="020F0502020204030204" pitchFamily="34" charset="0"/>
                <a:cs typeface="Calibri" panose="020F0502020204030204" pitchFamily="34" charset="0"/>
              </a:rPr>
              <a:t>: segundo essa classificação, os costumes seriam utilizados no caso de lacunas na lei, ou seja, diante da inexistência de uma lei específica para regular determinada situação, poderá ser observados os costumes correntes na região. Meio de integração.</a:t>
            </a:r>
          </a:p>
          <a:p>
            <a:r>
              <a:rPr lang="pt-BR" sz="2000" b="0" i="0" u="none" strike="noStrike" dirty="0">
                <a:solidFill>
                  <a:srgbClr val="000000"/>
                </a:solidFill>
                <a:effectLst/>
                <a:latin typeface="Calibri" panose="020F0502020204030204" pitchFamily="34" charset="0"/>
                <a:cs typeface="Calibri" panose="020F0502020204030204" pitchFamily="34" charset="0"/>
              </a:rPr>
              <a:t>- Costume Contra </a:t>
            </a:r>
            <a:r>
              <a:rPr lang="pt-BR" sz="2000" b="0" i="0" u="none" strike="noStrike" dirty="0" err="1">
                <a:solidFill>
                  <a:srgbClr val="000000"/>
                </a:solidFill>
                <a:effectLst/>
                <a:latin typeface="Calibri" panose="020F0502020204030204" pitchFamily="34" charset="0"/>
                <a:cs typeface="Calibri" panose="020F0502020204030204" pitchFamily="34" charset="0"/>
              </a:rPr>
              <a:t>Legem</a:t>
            </a:r>
            <a:r>
              <a:rPr lang="pt-BR" sz="2000" b="0" i="0" u="none" strike="noStrike" dirty="0">
                <a:solidFill>
                  <a:srgbClr val="000000"/>
                </a:solidFill>
                <a:effectLst/>
                <a:latin typeface="Calibri" panose="020F0502020204030204" pitchFamily="34" charset="0"/>
                <a:cs typeface="Calibri" panose="020F0502020204030204" pitchFamily="34" charset="0"/>
              </a:rPr>
              <a:t>: é o costume que contraria a lei, e nessa classificação faz surgir um grande problema sobre a validade e importância dos costumes.</a:t>
            </a:r>
            <a:endParaRPr lang="pt-B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082588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COSTUMES</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a:bodyPr>
          <a:lstStyle/>
          <a:p>
            <a:r>
              <a:rPr lang="pt-BR" sz="2000" b="0" i="0" u="none" strike="noStrike" dirty="0">
                <a:solidFill>
                  <a:srgbClr val="000000"/>
                </a:solidFill>
                <a:effectLst/>
                <a:latin typeface="Calibri" panose="020F0502020204030204" pitchFamily="34" charset="0"/>
                <a:cs typeface="Calibri" panose="020F0502020204030204" pitchFamily="34" charset="0"/>
              </a:rPr>
              <a:t>O Direito Brasileiro não admite o </a:t>
            </a:r>
            <a:r>
              <a:rPr lang="pt-BR" sz="2000" b="0" i="0" u="none" strike="noStrike" dirty="0" err="1">
                <a:solidFill>
                  <a:srgbClr val="000000"/>
                </a:solidFill>
                <a:effectLst/>
                <a:latin typeface="Calibri" panose="020F0502020204030204" pitchFamily="34" charset="0"/>
                <a:cs typeface="Calibri" panose="020F0502020204030204" pitchFamily="34" charset="0"/>
              </a:rPr>
              <a:t>dessuetudo</a:t>
            </a:r>
            <a:r>
              <a:rPr lang="pt-BR" sz="2000" b="0" i="0" u="none" strike="noStrike" dirty="0">
                <a:solidFill>
                  <a:srgbClr val="000000"/>
                </a:solidFill>
                <a:effectLst/>
                <a:latin typeface="Calibri" panose="020F0502020204030204" pitchFamily="34" charset="0"/>
                <a:cs typeface="Calibri" panose="020F0502020204030204" pitchFamily="34" charset="0"/>
              </a:rPr>
              <a:t>, que é a revogação da lei pelos costumes (uma lei que não conseguiu “pegar”, por exemplo). O direito do século XXI busca novos modos de legitimação e não se satisfaz com a imposição sem bases democráticas de legitimidade. Se toda uma comunidade adota modelo de comportamento abertamente contrário à determinada lei, qual o fundamento democrático que sustentaria tal norma?</a:t>
            </a:r>
          </a:p>
          <a:p>
            <a:endParaRPr lang="pt-BR" sz="2000" b="0" i="0" u="none" strike="noStrike" dirty="0">
              <a:solidFill>
                <a:srgbClr val="000000"/>
              </a:solidFill>
              <a:effectLst/>
              <a:latin typeface="Calibri" panose="020F0502020204030204" pitchFamily="34" charset="0"/>
              <a:cs typeface="Calibri" panose="020F0502020204030204" pitchFamily="34" charset="0"/>
            </a:endParaRPr>
          </a:p>
          <a:p>
            <a:pPr algn="just" rtl="0" fontAlgn="base">
              <a:spcBef>
                <a:spcPts val="0"/>
              </a:spcBef>
              <a:spcAft>
                <a:spcPts val="1000"/>
              </a:spcAft>
              <a:buFont typeface="Arial" panose="020B0604020202020204" pitchFamily="34" charset="0"/>
              <a:buChar char="•"/>
            </a:pPr>
            <a:r>
              <a:rPr lang="pt-BR" sz="2000" b="0" i="0" u="none" strike="noStrike" dirty="0">
                <a:solidFill>
                  <a:srgbClr val="000000"/>
                </a:solidFill>
                <a:effectLst/>
                <a:latin typeface="Roboto" panose="02000000000000000000" pitchFamily="2" charset="0"/>
              </a:rPr>
              <a:t>A revogação necessariamente se dará por outra lei, que revogará expressa ou tacitamente, no todo ou em parte a lei antiga. A revogação é gênero da qual ab-rogação e derrogação são espécies.</a:t>
            </a:r>
          </a:p>
          <a:p>
            <a:pPr marL="742950" lvl="1" indent="-285750" algn="just" rtl="0" fontAlgn="base">
              <a:spcBef>
                <a:spcPts val="0"/>
              </a:spcBef>
              <a:spcAft>
                <a:spcPts val="1000"/>
              </a:spcAft>
              <a:buFont typeface="Arial" panose="020B0604020202020204" pitchFamily="34" charset="0"/>
              <a:buChar char="•"/>
            </a:pPr>
            <a:r>
              <a:rPr lang="pt-BR" sz="2000" b="0" i="0" u="none" strike="noStrike" dirty="0">
                <a:solidFill>
                  <a:srgbClr val="000000"/>
                </a:solidFill>
                <a:effectLst/>
                <a:latin typeface="Roboto" panose="02000000000000000000" pitchFamily="2" charset="0"/>
              </a:rPr>
              <a:t>Ab-rogação: é a revogação total da lei. </a:t>
            </a:r>
          </a:p>
          <a:p>
            <a:pPr marL="742950" lvl="1" indent="-285750" algn="just" rtl="0" fontAlgn="base">
              <a:spcBef>
                <a:spcPts val="0"/>
              </a:spcBef>
              <a:spcAft>
                <a:spcPts val="1000"/>
              </a:spcAft>
              <a:buFont typeface="Arial" panose="020B0604020202020204" pitchFamily="34" charset="0"/>
              <a:buChar char="•"/>
            </a:pPr>
            <a:r>
              <a:rPr lang="pt-BR" sz="2000" b="0" i="0" u="none" strike="noStrike" dirty="0">
                <a:solidFill>
                  <a:srgbClr val="000000"/>
                </a:solidFill>
                <a:effectLst/>
                <a:latin typeface="Roboto" panose="02000000000000000000" pitchFamily="2" charset="0"/>
              </a:rPr>
              <a:t>Derrogação: é a revogação parcial da lei.</a:t>
            </a:r>
          </a:p>
          <a:p>
            <a:endParaRPr lang="pt-BR"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8661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52E4C1-D873-4DD1-87C2-DA4E2C54206F}"/>
              </a:ext>
            </a:extLst>
          </p:cNvPr>
          <p:cNvSpPr>
            <a:spLocks noGrp="1"/>
          </p:cNvSpPr>
          <p:nvPr>
            <p:ph type="title"/>
          </p:nvPr>
        </p:nvSpPr>
        <p:spPr/>
        <p:txBody>
          <a:bodyPr>
            <a:normAutofit/>
          </a:bodyPr>
          <a:lstStyle/>
          <a:p>
            <a:r>
              <a:rPr lang="pt-BR" b="0" i="0" dirty="0">
                <a:solidFill>
                  <a:srgbClr val="000000"/>
                </a:solidFill>
                <a:effectLst/>
                <a:latin typeface="docs-Calibri"/>
              </a:rPr>
              <a:t>Conceitos introdutórios</a:t>
            </a:r>
            <a:endParaRPr lang="pt-BR" dirty="0"/>
          </a:p>
        </p:txBody>
      </p:sp>
      <p:sp>
        <p:nvSpPr>
          <p:cNvPr id="3" name="Espaço Reservado para Conteúdo 2">
            <a:extLst>
              <a:ext uri="{FF2B5EF4-FFF2-40B4-BE49-F238E27FC236}">
                <a16:creationId xmlns:a16="http://schemas.microsoft.com/office/drawing/2014/main" id="{78EE22B4-A233-4C48-8206-79300A1E70AE}"/>
              </a:ext>
            </a:extLst>
          </p:cNvPr>
          <p:cNvSpPr>
            <a:spLocks noGrp="1"/>
          </p:cNvSpPr>
          <p:nvPr>
            <p:ph idx="1"/>
          </p:nvPr>
        </p:nvSpPr>
        <p:spPr/>
        <p:txBody>
          <a:bodyPr>
            <a:normAutofit fontScale="92500" lnSpcReduction="10000"/>
          </a:bodyPr>
          <a:lstStyle/>
          <a:p>
            <a:pPr algn="just">
              <a:lnSpc>
                <a:spcPct val="120000"/>
              </a:lnSpc>
            </a:pPr>
            <a:r>
              <a:rPr lang="pt-BR" sz="2800" dirty="0">
                <a:latin typeface="Calibri" panose="020F0502020204030204" pitchFamily="34" charset="0"/>
                <a:cs typeface="Calibri" panose="020F0502020204030204" pitchFamily="34" charset="0"/>
              </a:rPr>
              <a:t>Segundo a concepção teórico-jurídica tradicional, a função do direito consiste </a:t>
            </a:r>
            <a:r>
              <a:rPr lang="pt-BR" sz="2800" b="1" dirty="0">
                <a:latin typeface="Calibri" panose="020F0502020204030204" pitchFamily="34" charset="0"/>
                <a:cs typeface="Calibri" panose="020F0502020204030204" pitchFamily="34" charset="0"/>
              </a:rPr>
              <a:t>no controle social do comportamento</a:t>
            </a:r>
            <a:r>
              <a:rPr lang="pt-BR" sz="2800" dirty="0">
                <a:latin typeface="Calibri" panose="020F0502020204030204" pitchFamily="34" charset="0"/>
                <a:cs typeface="Calibri" panose="020F0502020204030204" pitchFamily="34" charset="0"/>
              </a:rPr>
              <a:t>, mediante a imposição de sanções negativas (ideia do Estado liberal clássico) ou positivas (ideia do "Welfare </a:t>
            </a:r>
            <a:r>
              <a:rPr lang="pt-BR" sz="2800" dirty="0" err="1">
                <a:latin typeface="Calibri" panose="020F0502020204030204" pitchFamily="34" charset="0"/>
                <a:cs typeface="Calibri" panose="020F0502020204030204" pitchFamily="34" charset="0"/>
              </a:rPr>
              <a:t>State</a:t>
            </a:r>
            <a:r>
              <a:rPr lang="pt-BR" sz="2800" dirty="0">
                <a:latin typeface="Calibri" panose="020F0502020204030204" pitchFamily="34" charset="0"/>
                <a:cs typeface="Calibri" panose="020F0502020204030204" pitchFamily="34" charset="0"/>
              </a:rPr>
              <a:t>"). Em KELSEN, por exemplo, a função do direito é eminentemente repressiva, pois trata-se de um aparato coativo que alcança o próprio fim mediante a organização de sanções negativas. BOBBIO refere-se à </a:t>
            </a:r>
            <a:r>
              <a:rPr lang="pt-BR" sz="2800" b="1" dirty="0">
                <a:latin typeface="Calibri" panose="020F0502020204030204" pitchFamily="34" charset="0"/>
                <a:cs typeface="Calibri" panose="020F0502020204030204" pitchFamily="34" charset="0"/>
              </a:rPr>
              <a:t>função promocional do direito</a:t>
            </a:r>
            <a:r>
              <a:rPr lang="pt-BR" sz="2800" dirty="0">
                <a:latin typeface="Calibri" panose="020F0502020204030204" pitchFamily="34" charset="0"/>
                <a:cs typeface="Calibri" panose="020F0502020204030204" pitchFamily="34" charset="0"/>
              </a:rPr>
              <a:t>, como um controle social ativo por parte do Estado, que se preocupa em fomentar ações vantajosas para a coletividade.</a:t>
            </a:r>
            <a:endParaRPr lang="pt-BR" sz="3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0685107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LINDB – repristinação</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92500" lnSpcReduction="20000"/>
          </a:bodyPr>
          <a:lstStyle/>
          <a:p>
            <a:r>
              <a:rPr lang="pt-BR" sz="2800" b="0" i="0" u="none" strike="noStrike" dirty="0">
                <a:solidFill>
                  <a:srgbClr val="000000"/>
                </a:solidFill>
                <a:effectLst/>
                <a:latin typeface="Calibri" panose="020F0502020204030204" pitchFamily="34" charset="0"/>
              </a:rPr>
              <a:t>Ela está prevista no art. 2°, § 3º, da Lei de Introdução nos seguintes termos: "Salvo disposição em contrário, a lei revogada não se restaura por ter a lei revogadora perdido a vigência". Isto é, a repristinação é o retorno da vigência da lei revogada pela revogação da lei revogadora. A afirmativa soa estranha e pouco explica. Digamos de outro modo. Digamos que temos três leis: A, B e C. A lei B revoga a lei A. Posteriormente, a lei C revoga a lei B. A lei A voltará a vigorar? A resposta é negativa. A menos que haja "disposição em contrário", isto é, a menos que haja menção legal expressa nesse sentido. A jurisprudência reconhece que “o direito brasileiro não admite a repristinação, salvo se houver uma declaração expressa" (STJ, </a:t>
            </a:r>
            <a:r>
              <a:rPr lang="pt-BR" sz="2800" b="0" i="0" u="none" strike="noStrike" dirty="0" err="1">
                <a:solidFill>
                  <a:srgbClr val="000000"/>
                </a:solidFill>
                <a:effectLst/>
                <a:latin typeface="Calibri" panose="020F0502020204030204" pitchFamily="34" charset="0"/>
              </a:rPr>
              <a:t>REsp</a:t>
            </a:r>
            <a:r>
              <a:rPr lang="pt-BR" sz="2800" b="0" i="0" u="none" strike="noStrike" dirty="0">
                <a:solidFill>
                  <a:srgbClr val="000000"/>
                </a:solidFill>
                <a:effectLst/>
                <a:latin typeface="Calibri" panose="020F0502020204030204" pitchFamily="34" charset="0"/>
              </a:rPr>
              <a:t> 541.239, Rel. Min. Luiz Fux). Convém lembrar, entretanto, que em matéria de controle concentrado de constitucionalidade poderá haver efeitos repristinatórios.</a:t>
            </a:r>
            <a:endParaRPr lang="pt-B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45386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LINDB - ANALOGIA</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92500" lnSpcReduction="10000"/>
          </a:bodyPr>
          <a:lstStyle/>
          <a:p>
            <a:endParaRPr lang="pt-BR" sz="2800" b="0" i="0" u="none" strike="noStrike" dirty="0">
              <a:solidFill>
                <a:srgbClr val="000000"/>
              </a:solidFill>
              <a:effectLst/>
              <a:latin typeface="Roboto" panose="02000000000000000000" pitchFamily="2" charset="0"/>
            </a:endParaRPr>
          </a:p>
          <a:p>
            <a:pPr algn="l"/>
            <a:r>
              <a:rPr lang="pt-BR" sz="3200" b="0" i="0" dirty="0">
                <a:solidFill>
                  <a:srgbClr val="333333"/>
                </a:solidFill>
                <a:effectLst/>
                <a:latin typeface="helvetica neue"/>
              </a:rPr>
              <a:t>A analogia </a:t>
            </a:r>
            <a:r>
              <a:rPr lang="pt-BR" sz="3200" b="0" i="1" dirty="0">
                <a:solidFill>
                  <a:srgbClr val="333333"/>
                </a:solidFill>
                <a:effectLst/>
                <a:latin typeface="helvetica neue"/>
              </a:rPr>
              <a:t>legis</a:t>
            </a:r>
            <a:r>
              <a:rPr lang="pt-BR" sz="3200" b="0" i="0" dirty="0">
                <a:solidFill>
                  <a:srgbClr val="333333"/>
                </a:solidFill>
                <a:effectLst/>
                <a:latin typeface="helvetica neue"/>
              </a:rPr>
              <a:t> caracteriza-se pela aplicação de lei a caso semelhante por ela previsto, ou seja, parte de um preceito legal e concreto, e faz a sua aplicação aos casos similares.</a:t>
            </a:r>
          </a:p>
          <a:p>
            <a:pPr algn="l"/>
            <a:r>
              <a:rPr lang="pt-BR" sz="3200" b="0" i="0" dirty="0">
                <a:solidFill>
                  <a:srgbClr val="333333"/>
                </a:solidFill>
                <a:effectLst/>
                <a:latin typeface="helvetica neue"/>
              </a:rPr>
              <a:t>De outro lado, tem-se a analogia </a:t>
            </a:r>
            <a:r>
              <a:rPr lang="pt-BR" sz="3200" b="0" i="1" dirty="0">
                <a:solidFill>
                  <a:srgbClr val="333333"/>
                </a:solidFill>
                <a:effectLst/>
                <a:latin typeface="helvetica neue"/>
              </a:rPr>
              <a:t>iuris</a:t>
            </a:r>
            <a:r>
              <a:rPr lang="pt-BR" sz="3200" b="0" i="0" dirty="0">
                <a:solidFill>
                  <a:srgbClr val="333333"/>
                </a:solidFill>
                <a:effectLst/>
                <a:latin typeface="helvetica neue"/>
              </a:rPr>
              <a:t>, esta que se caracteriza pela aplicação de </a:t>
            </a:r>
            <a:r>
              <a:rPr lang="pt-BR" sz="3200" b="0" i="1" dirty="0">
                <a:solidFill>
                  <a:srgbClr val="333333"/>
                </a:solidFill>
                <a:effectLst/>
                <a:latin typeface="helvetica neue"/>
              </a:rPr>
              <a:t>princípios de direito</a:t>
            </a:r>
            <a:r>
              <a:rPr lang="pt-BR" sz="3200" b="0" i="0" dirty="0">
                <a:solidFill>
                  <a:srgbClr val="333333"/>
                </a:solidFill>
                <a:effectLst/>
                <a:latin typeface="helvetica neue"/>
              </a:rPr>
              <a:t> nos casos de inexistência de norma jurídica aplicável.</a:t>
            </a:r>
          </a:p>
          <a:p>
            <a:pPr algn="l"/>
            <a:r>
              <a:rPr lang="pt-BR" sz="3200" dirty="0">
                <a:solidFill>
                  <a:srgbClr val="333333"/>
                </a:solidFill>
                <a:latin typeface="helvetica neue"/>
              </a:rPr>
              <a:t>Não confundir com interpretação extensiva. </a:t>
            </a:r>
            <a:endParaRPr lang="pt-BR" sz="3200" b="0" i="0" dirty="0">
              <a:solidFill>
                <a:srgbClr val="333333"/>
              </a:solidFill>
              <a:effectLst/>
              <a:latin typeface="helvetica neue"/>
            </a:endParaRPr>
          </a:p>
        </p:txBody>
      </p:sp>
    </p:spTree>
    <p:extLst>
      <p:ext uri="{BB962C8B-B14F-4D97-AF65-F5344CB8AC3E}">
        <p14:creationId xmlns:p14="http://schemas.microsoft.com/office/powerpoint/2010/main" val="407045044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LINDB - ANALOGIA</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92500" lnSpcReduction="20000"/>
          </a:bodyPr>
          <a:lstStyle/>
          <a:p>
            <a:pPr algn="l"/>
            <a:r>
              <a:rPr lang="pt-BR" sz="3200" b="0" i="0" dirty="0">
                <a:solidFill>
                  <a:srgbClr val="333333"/>
                </a:solidFill>
                <a:effectLst/>
                <a:latin typeface="helvetica neue"/>
              </a:rPr>
              <a:t>Exemplo: Art. 157. Ocorre a lesão quando uma pessoa, sob premente necessidade, ou por inexperiência, se obriga a prestação manifestamente desproporcional ao valor da prestação oposta. § 2 o </a:t>
            </a:r>
            <a:r>
              <a:rPr lang="pt-BR" sz="3200" b="1" i="0" dirty="0">
                <a:solidFill>
                  <a:srgbClr val="333333"/>
                </a:solidFill>
                <a:effectLst/>
                <a:latin typeface="helvetica neue"/>
              </a:rPr>
              <a:t>Não se decretará a anulação do negócio, se for oferecido suplemento suficiente, ou se a parte favorecida concordar com a redução do proveito</a:t>
            </a:r>
            <a:r>
              <a:rPr lang="pt-BR" sz="3200" b="0" i="0" dirty="0">
                <a:solidFill>
                  <a:srgbClr val="333333"/>
                </a:solidFill>
                <a:effectLst/>
                <a:latin typeface="helvetica neue"/>
              </a:rPr>
              <a:t>.</a:t>
            </a:r>
            <a:endParaRPr lang="pt-BR" sz="3200" dirty="0">
              <a:solidFill>
                <a:srgbClr val="333333"/>
              </a:solidFill>
              <a:latin typeface="helvetica neue"/>
            </a:endParaRPr>
          </a:p>
          <a:p>
            <a:pPr algn="l"/>
            <a:r>
              <a:rPr lang="pt-BR" sz="3200" b="0" i="0" dirty="0">
                <a:solidFill>
                  <a:srgbClr val="333333"/>
                </a:solidFill>
                <a:effectLst/>
                <a:latin typeface="helvetica neue"/>
              </a:rPr>
              <a:t>Aplicar a norma à lesão da lei de usura: interpretação extensiva, alarga o sentido da norma.</a:t>
            </a:r>
          </a:p>
          <a:p>
            <a:pPr algn="l"/>
            <a:r>
              <a:rPr lang="pt-BR" sz="3200" dirty="0">
                <a:solidFill>
                  <a:srgbClr val="333333"/>
                </a:solidFill>
                <a:latin typeface="helvetica neue"/>
              </a:rPr>
              <a:t>Aplicar o §2º ao estado de perigo: analogia</a:t>
            </a:r>
            <a:endParaRPr lang="pt-BR" sz="3200" b="0" i="0" dirty="0">
              <a:solidFill>
                <a:srgbClr val="333333"/>
              </a:solidFill>
              <a:effectLst/>
              <a:latin typeface="helvetica neue"/>
            </a:endParaRPr>
          </a:p>
        </p:txBody>
      </p:sp>
    </p:spTree>
    <p:extLst>
      <p:ext uri="{BB962C8B-B14F-4D97-AF65-F5344CB8AC3E}">
        <p14:creationId xmlns:p14="http://schemas.microsoft.com/office/powerpoint/2010/main" val="18530271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Antinomias jurídicas</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92500" lnSpcReduction="10000"/>
          </a:bodyPr>
          <a:lstStyle/>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Antinomia é a presença de duas normas conflitantes, válidas e emanadas de autoridade competente, sem que se possa dizer qual delas merece aplicação (lacuna de conflit</a:t>
            </a:r>
            <a:r>
              <a:rPr lang="pt-BR" sz="5400" dirty="0">
                <a:solidFill>
                  <a:srgbClr val="000000"/>
                </a:solidFill>
                <a:latin typeface="Calibri" panose="020F0502020204030204" pitchFamily="34" charset="0"/>
                <a:cs typeface="Calibri" panose="020F0502020204030204" pitchFamily="34" charset="0"/>
              </a:rPr>
              <a:t>o)</a:t>
            </a:r>
            <a:endParaRPr lang="pt-BR" sz="5400" b="0" i="0" u="none" strike="noStrike" dirty="0">
              <a:solidFill>
                <a:srgbClr val="000000"/>
              </a:solidFill>
              <a:effectLst/>
              <a:latin typeface="Calibri" panose="020F0502020204030204" pitchFamily="34" charset="0"/>
              <a:cs typeface="Calibri" panose="020F0502020204030204" pitchFamily="34" charset="0"/>
            </a:endParaRPr>
          </a:p>
          <a:p>
            <a:pPr algn="just" rtl="0" fontAlgn="base">
              <a:spcBef>
                <a:spcPts val="710"/>
              </a:spcBef>
              <a:spcAft>
                <a:spcPts val="1000"/>
              </a:spcAft>
              <a:buFont typeface="Arial" panose="020B0604020202020204" pitchFamily="34" charset="0"/>
              <a:buChar char="•"/>
            </a:pPr>
            <a:endParaRPr lang="pt-BR" sz="5400" b="0" i="0" u="none" strike="noStrike" dirty="0">
              <a:solidFill>
                <a:srgbClr val="000000"/>
              </a:solidFill>
              <a:effectLst/>
              <a:latin typeface="Calibri" panose="020F0502020204030204" pitchFamily="34" charset="0"/>
              <a:cs typeface="Calibri" panose="020F0502020204030204" pitchFamily="34" charset="0"/>
            </a:endParaRPr>
          </a:p>
          <a:p>
            <a:pPr algn="just" rtl="0" fontAlgn="base">
              <a:spcBef>
                <a:spcPts val="710"/>
              </a:spcBef>
              <a:spcAft>
                <a:spcPts val="1000"/>
              </a:spcAft>
              <a:buFont typeface="Arial" panose="020B0604020202020204" pitchFamily="34" charset="0"/>
              <a:buChar char="•"/>
            </a:pPr>
            <a:endParaRPr lang="pt-BR" sz="54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9115339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Antinomias jurídicas</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a:bodyPr>
          <a:lstStyle/>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Critérios clássicos (Bobbio)</a:t>
            </a:r>
          </a:p>
          <a:p>
            <a:pPr marL="914400" indent="-914400" algn="just" rtl="0" fontAlgn="base">
              <a:spcBef>
                <a:spcPts val="710"/>
              </a:spcBef>
              <a:spcAft>
                <a:spcPts val="1000"/>
              </a:spcAft>
              <a:buAutoNum type="alphaLcParenR"/>
            </a:pPr>
            <a:r>
              <a:rPr lang="pt-BR" sz="5400" b="0" i="0" u="none" strike="noStrike" dirty="0">
                <a:solidFill>
                  <a:srgbClr val="000000"/>
                </a:solidFill>
                <a:effectLst/>
                <a:latin typeface="Calibri" panose="020F0502020204030204" pitchFamily="34" charset="0"/>
                <a:cs typeface="Calibri" panose="020F0502020204030204" pitchFamily="34" charset="0"/>
              </a:rPr>
              <a:t>Cronológico</a:t>
            </a:r>
          </a:p>
          <a:p>
            <a:pPr marL="914400" indent="-914400" algn="just" rtl="0" fontAlgn="base">
              <a:spcBef>
                <a:spcPts val="710"/>
              </a:spcBef>
              <a:spcAft>
                <a:spcPts val="1000"/>
              </a:spcAft>
              <a:buAutoNum type="alphaLcParenR"/>
            </a:pPr>
            <a:r>
              <a:rPr lang="pt-BR" sz="5400" dirty="0">
                <a:solidFill>
                  <a:srgbClr val="000000"/>
                </a:solidFill>
                <a:latin typeface="Calibri" panose="020F0502020204030204" pitchFamily="34" charset="0"/>
                <a:cs typeface="Calibri" panose="020F0502020204030204" pitchFamily="34" charset="0"/>
              </a:rPr>
              <a:t>Especialidade</a:t>
            </a:r>
          </a:p>
          <a:p>
            <a:pPr marL="914400" indent="-914400" algn="just" rtl="0" fontAlgn="base">
              <a:spcBef>
                <a:spcPts val="710"/>
              </a:spcBef>
              <a:spcAft>
                <a:spcPts val="1000"/>
              </a:spcAft>
              <a:buAutoNum type="alphaLcParenR"/>
            </a:pPr>
            <a:r>
              <a:rPr lang="pt-BR" sz="5400" b="0" i="0" u="none" strike="noStrike" dirty="0">
                <a:solidFill>
                  <a:srgbClr val="000000"/>
                </a:solidFill>
                <a:effectLst/>
                <a:latin typeface="Calibri" panose="020F0502020204030204" pitchFamily="34" charset="0"/>
                <a:cs typeface="Calibri" panose="020F0502020204030204" pitchFamily="34" charset="0"/>
              </a:rPr>
              <a:t>Hierárquico </a:t>
            </a:r>
          </a:p>
          <a:p>
            <a:pPr algn="just" rtl="0" fontAlgn="base">
              <a:spcBef>
                <a:spcPts val="710"/>
              </a:spcBef>
              <a:spcAft>
                <a:spcPts val="1000"/>
              </a:spcAft>
              <a:buFont typeface="Arial" panose="020B0604020202020204" pitchFamily="34" charset="0"/>
              <a:buChar char="•"/>
            </a:pPr>
            <a:endParaRPr lang="pt-BR" sz="5400" b="0" i="0" u="none" strike="noStrike" dirty="0">
              <a:solidFill>
                <a:srgbClr val="000000"/>
              </a:solidFill>
              <a:effectLst/>
              <a:latin typeface="Calibri" panose="020F0502020204030204" pitchFamily="34" charset="0"/>
              <a:cs typeface="Calibri" panose="020F0502020204030204" pitchFamily="34" charset="0"/>
            </a:endParaRPr>
          </a:p>
          <a:p>
            <a:pPr algn="just" rtl="0" fontAlgn="base">
              <a:spcBef>
                <a:spcPts val="710"/>
              </a:spcBef>
              <a:spcAft>
                <a:spcPts val="1000"/>
              </a:spcAft>
              <a:buFont typeface="Arial" panose="020B0604020202020204" pitchFamily="34" charset="0"/>
              <a:buChar char="•"/>
            </a:pPr>
            <a:endParaRPr lang="pt-BR" sz="54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6092222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Antinomias jurídicas</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77500" lnSpcReduction="20000"/>
          </a:bodyPr>
          <a:lstStyle/>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Antinomia de 1º grau: conflito que envolve apenas um dos critérios</a:t>
            </a:r>
          </a:p>
          <a:p>
            <a:pPr marL="0" indent="0" algn="just" rtl="0" fontAlgn="base">
              <a:spcBef>
                <a:spcPts val="710"/>
              </a:spcBef>
              <a:spcAft>
                <a:spcPts val="1000"/>
              </a:spcAft>
              <a:buNone/>
            </a:pPr>
            <a:r>
              <a:rPr lang="pt-BR" sz="5400" dirty="0">
                <a:solidFill>
                  <a:srgbClr val="000000"/>
                </a:solidFill>
                <a:latin typeface="Calibri" panose="020F0502020204030204" pitchFamily="34" charset="0"/>
                <a:cs typeface="Calibri" panose="020F0502020204030204" pitchFamily="34" charset="0"/>
              </a:rPr>
              <a:t>Antinomia de 2º grau: envolve dois critérios</a:t>
            </a:r>
          </a:p>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Antinomia aparente: situação que pode ser resolvida com os critérios</a:t>
            </a:r>
          </a:p>
          <a:p>
            <a:pPr marL="0" indent="0" algn="just" rtl="0" fontAlgn="base">
              <a:spcBef>
                <a:spcPts val="710"/>
              </a:spcBef>
              <a:spcAft>
                <a:spcPts val="1000"/>
              </a:spcAft>
              <a:buNone/>
            </a:pPr>
            <a:r>
              <a:rPr lang="pt-BR" sz="5400" dirty="0">
                <a:solidFill>
                  <a:srgbClr val="000000"/>
                </a:solidFill>
                <a:latin typeface="Calibri" panose="020F0502020204030204" pitchFamily="34" charset="0"/>
                <a:cs typeface="Calibri" panose="020F0502020204030204" pitchFamily="34" charset="0"/>
              </a:rPr>
              <a:t>Antinomia real: Não pode ser resolvida com os critérios</a:t>
            </a:r>
            <a:endParaRPr lang="pt-BR" sz="5400" b="0" i="0" u="none" strike="noStrike" dirty="0">
              <a:solidFill>
                <a:srgbClr val="000000"/>
              </a:solidFill>
              <a:effectLst/>
              <a:latin typeface="Calibri" panose="020F0502020204030204" pitchFamily="34" charset="0"/>
              <a:cs typeface="Calibri" panose="020F0502020204030204" pitchFamily="34" charset="0"/>
            </a:endParaRPr>
          </a:p>
          <a:p>
            <a:pPr algn="just" rtl="0" fontAlgn="base">
              <a:spcBef>
                <a:spcPts val="710"/>
              </a:spcBef>
              <a:spcAft>
                <a:spcPts val="1000"/>
              </a:spcAft>
              <a:buFont typeface="Arial" panose="020B0604020202020204" pitchFamily="34" charset="0"/>
              <a:buChar char="•"/>
            </a:pPr>
            <a:endParaRPr lang="pt-BR" sz="54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4795491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Antinomias jurídicas</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40000" lnSpcReduction="20000"/>
          </a:bodyPr>
          <a:lstStyle/>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Ano: 2010 Banca: FCC Órgão: DPE-SP Prova: FCC - 2010 - DPE-SP - Defensor Público</a:t>
            </a:r>
          </a:p>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Em sua teoria do ordenamento jurídico, Norberto Bobbio estuda os aspectos da unidade, da coerência e da completude do ordenamento. Relativamente ao aspecto da coerência do ordenamento jurídico, "a situação de normas incompatíveis entre si" refere-se ao problema</a:t>
            </a:r>
          </a:p>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a) das antinomias.</a:t>
            </a:r>
          </a:p>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b) da analogia.</a:t>
            </a:r>
          </a:p>
          <a:p>
            <a:pPr marL="0" indent="0" algn="just" rtl="0" fontAlgn="base">
              <a:spcBef>
                <a:spcPts val="710"/>
              </a:spcBef>
              <a:spcAft>
                <a:spcPts val="1000"/>
              </a:spcAft>
              <a:buNone/>
            </a:pPr>
            <a:r>
              <a:rPr lang="pt-BR" sz="5400" b="0" i="0" u="none" strike="noStrike" dirty="0">
                <a:solidFill>
                  <a:srgbClr val="000000"/>
                </a:solidFill>
                <a:effectLst/>
                <a:latin typeface="Calibri" panose="020F0502020204030204" pitchFamily="34" charset="0"/>
                <a:cs typeface="Calibri" panose="020F0502020204030204" pitchFamily="34" charset="0"/>
              </a:rPr>
              <a:t>c) do espaço jurídico vazio.</a:t>
            </a:r>
          </a:p>
          <a:p>
            <a:pPr marL="0" indent="0" algn="just" rtl="0" fontAlgn="base">
              <a:spcBef>
                <a:spcPts val="710"/>
              </a:spcBef>
              <a:spcAft>
                <a:spcPts val="1000"/>
              </a:spcAft>
              <a:buNone/>
            </a:pPr>
            <a:r>
              <a:rPr lang="pt-BR" sz="5400" dirty="0">
                <a:solidFill>
                  <a:srgbClr val="000000"/>
                </a:solidFill>
                <a:latin typeface="Calibri" panose="020F0502020204030204" pitchFamily="34" charset="0"/>
                <a:cs typeface="Calibri" panose="020F0502020204030204" pitchFamily="34" charset="0"/>
              </a:rPr>
              <a:t>d) </a:t>
            </a:r>
            <a:r>
              <a:rPr lang="pt-BR" sz="5400" b="0" i="0" u="none" strike="noStrike" dirty="0">
                <a:solidFill>
                  <a:srgbClr val="000000"/>
                </a:solidFill>
                <a:effectLst/>
                <a:latin typeface="Calibri" panose="020F0502020204030204" pitchFamily="34" charset="0"/>
                <a:cs typeface="Calibri" panose="020F0502020204030204" pitchFamily="34" charset="0"/>
              </a:rPr>
              <a:t>das lacunas.</a:t>
            </a:r>
          </a:p>
          <a:p>
            <a:pPr marL="0" indent="0" algn="just" rtl="0" fontAlgn="base">
              <a:spcBef>
                <a:spcPts val="710"/>
              </a:spcBef>
              <a:spcAft>
                <a:spcPts val="1000"/>
              </a:spcAft>
              <a:buNone/>
            </a:pPr>
            <a:r>
              <a:rPr lang="pt-BR" sz="5400" dirty="0">
                <a:solidFill>
                  <a:srgbClr val="000000"/>
                </a:solidFill>
                <a:latin typeface="Calibri" panose="020F0502020204030204" pitchFamily="34" charset="0"/>
                <a:cs typeface="Calibri" panose="020F0502020204030204" pitchFamily="34" charset="0"/>
              </a:rPr>
              <a:t>e) </a:t>
            </a:r>
            <a:r>
              <a:rPr lang="pt-BR" sz="5400" b="0" i="0" u="none" strike="noStrike" dirty="0">
                <a:solidFill>
                  <a:srgbClr val="000000"/>
                </a:solidFill>
                <a:effectLst/>
                <a:latin typeface="Calibri" panose="020F0502020204030204" pitchFamily="34" charset="0"/>
                <a:cs typeface="Calibri" panose="020F0502020204030204" pitchFamily="34" charset="0"/>
              </a:rPr>
              <a:t>da incompletude.</a:t>
            </a:r>
          </a:p>
        </p:txBody>
      </p:sp>
    </p:spTree>
    <p:extLst>
      <p:ext uri="{BB962C8B-B14F-4D97-AF65-F5344CB8AC3E}">
        <p14:creationId xmlns:p14="http://schemas.microsoft.com/office/powerpoint/2010/main" val="404832046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DE INTRODUÇÃO ÀS NORMAS DO DIREITO BRASILEIRO (LINDB)</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85000" lnSpcReduction="20000"/>
          </a:bodyPr>
          <a:lstStyle/>
          <a:p>
            <a:pPr algn="just" rtl="0" fontAlgn="base">
              <a:spcBef>
                <a:spcPts val="710"/>
              </a:spcBef>
              <a:spcAft>
                <a:spcPts val="1000"/>
              </a:spcAft>
              <a:buFont typeface="Arial" panose="020B0604020202020204" pitchFamily="34" charset="0"/>
              <a:buChar char="•"/>
            </a:pPr>
            <a:r>
              <a:rPr lang="pt-BR" sz="5400" b="0" i="0" u="none" strike="noStrike" dirty="0">
                <a:solidFill>
                  <a:srgbClr val="000000"/>
                </a:solidFill>
                <a:effectLst/>
                <a:latin typeface="Calibri" panose="020F0502020204030204" pitchFamily="34" charset="0"/>
                <a:cs typeface="Calibri" panose="020F0502020204030204" pitchFamily="34" charset="0"/>
              </a:rPr>
              <a:t>Deve ser seguida a ordem do rol do art. 4o da LINDB, que traz formas de integração da norma jurídica? </a:t>
            </a:r>
          </a:p>
          <a:p>
            <a:pPr algn="just" rtl="0" fontAlgn="base">
              <a:spcBef>
                <a:spcPts val="710"/>
              </a:spcBef>
              <a:spcAft>
                <a:spcPts val="1000"/>
              </a:spcAft>
              <a:buFont typeface="Arial" panose="020B0604020202020204" pitchFamily="34" charset="0"/>
              <a:buChar char="•"/>
            </a:pPr>
            <a:r>
              <a:rPr lang="pt-BR" sz="5400" b="0" i="0" u="none" strike="noStrike" dirty="0">
                <a:solidFill>
                  <a:srgbClr val="000000"/>
                </a:solidFill>
                <a:effectLst/>
                <a:latin typeface="Calibri" panose="020F0502020204030204" pitchFamily="34" charset="0"/>
                <a:cs typeface="Calibri" panose="020F0502020204030204" pitchFamily="34" charset="0"/>
              </a:rPr>
              <a:t>Art. 4o  Quando a lei for omissa, o juiz decidirá o caso de acordo com a analogia, os costumes e os princípios gerais de direito.</a:t>
            </a:r>
          </a:p>
          <a:p>
            <a:pPr algn="just" rtl="0" fontAlgn="base">
              <a:spcBef>
                <a:spcPts val="710"/>
              </a:spcBef>
              <a:spcAft>
                <a:spcPts val="1000"/>
              </a:spcAft>
              <a:buFont typeface="Arial" panose="020B0604020202020204" pitchFamily="34" charset="0"/>
              <a:buChar char="•"/>
            </a:pPr>
            <a:endParaRPr lang="pt-BR" sz="5400" b="0" i="0" u="none" strike="noStrike" dirty="0">
              <a:solidFill>
                <a:srgbClr val="000000"/>
              </a:solidFill>
              <a:effectLst/>
              <a:latin typeface="Calibri" panose="020F0502020204030204" pitchFamily="34" charset="0"/>
              <a:cs typeface="Calibri" panose="020F0502020204030204" pitchFamily="34" charset="0"/>
            </a:endParaRPr>
          </a:p>
          <a:p>
            <a:pPr algn="just" rtl="0" fontAlgn="base">
              <a:spcBef>
                <a:spcPts val="710"/>
              </a:spcBef>
              <a:spcAft>
                <a:spcPts val="1000"/>
              </a:spcAft>
              <a:buFont typeface="Arial" panose="020B0604020202020204" pitchFamily="34" charset="0"/>
              <a:buChar char="•"/>
            </a:pPr>
            <a:endParaRPr lang="pt-BR" sz="54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2271017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EQUIDADE</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40000" lnSpcReduction="20000"/>
          </a:bodyPr>
          <a:lstStyle/>
          <a:p>
            <a:pPr algn="just" rtl="0" fontAlgn="base">
              <a:spcBef>
                <a:spcPts val="710"/>
              </a:spcBef>
              <a:spcAft>
                <a:spcPts val="1000"/>
              </a:spcAft>
              <a:buFontTx/>
              <a:buChar char="-"/>
            </a:pPr>
            <a:r>
              <a:rPr lang="pt-BR" sz="5400" b="0" i="0" u="none" strike="noStrike" dirty="0">
                <a:solidFill>
                  <a:srgbClr val="000000"/>
                </a:solidFill>
                <a:effectLst/>
                <a:latin typeface="Calibri" panose="020F0502020204030204" pitchFamily="34" charset="0"/>
                <a:cs typeface="Calibri" panose="020F0502020204030204" pitchFamily="34" charset="0"/>
              </a:rPr>
              <a:t>Equidade legal: aplicação prevista na lei. Ex. 413 do CC, redução equitativa da multa penal</a:t>
            </a:r>
          </a:p>
          <a:p>
            <a:pPr algn="just" rtl="0" fontAlgn="base">
              <a:spcBef>
                <a:spcPts val="710"/>
              </a:spcBef>
              <a:spcAft>
                <a:spcPts val="1000"/>
              </a:spcAft>
              <a:buFontTx/>
              <a:buChar char="-"/>
            </a:pPr>
            <a:r>
              <a:rPr lang="pt-BR" sz="5400" dirty="0">
                <a:solidFill>
                  <a:srgbClr val="000000"/>
                </a:solidFill>
                <a:latin typeface="Calibri" panose="020F0502020204030204" pitchFamily="34" charset="0"/>
                <a:cs typeface="Calibri" panose="020F0502020204030204" pitchFamily="34" charset="0"/>
              </a:rPr>
              <a:t>Equidade judicial: juiz só decidirá por equidade nos casos previstos em lei</a:t>
            </a:r>
          </a:p>
          <a:p>
            <a:pPr algn="just" rtl="0" fontAlgn="base">
              <a:spcBef>
                <a:spcPts val="710"/>
              </a:spcBef>
              <a:spcAft>
                <a:spcPts val="1000"/>
              </a:spcAft>
              <a:buFontTx/>
              <a:buChar char="-"/>
            </a:pPr>
            <a:r>
              <a:rPr lang="pt-BR" sz="5400" b="0" i="0" u="none" strike="noStrike" dirty="0">
                <a:solidFill>
                  <a:srgbClr val="000000"/>
                </a:solidFill>
                <a:effectLst/>
                <a:latin typeface="Calibri" panose="020F0502020204030204" pitchFamily="34" charset="0"/>
                <a:cs typeface="Calibri" panose="020F0502020204030204" pitchFamily="34" charset="0"/>
              </a:rPr>
              <a:t>Fonte de direito? Método de integração? </a:t>
            </a:r>
          </a:p>
          <a:p>
            <a:pPr algn="just" rtl="0" fontAlgn="base">
              <a:spcBef>
                <a:spcPts val="710"/>
              </a:spcBef>
              <a:spcAft>
                <a:spcPts val="1000"/>
              </a:spcAft>
              <a:buFontTx/>
              <a:buChar char="-"/>
            </a:pPr>
            <a:r>
              <a:rPr lang="pt-BR" sz="5400" b="0" i="0" u="none" strike="noStrike" dirty="0">
                <a:solidFill>
                  <a:srgbClr val="000000"/>
                </a:solidFill>
                <a:effectLst/>
                <a:latin typeface="Calibri" panose="020F0502020204030204" pitchFamily="34" charset="0"/>
                <a:cs typeface="Calibri" panose="020F0502020204030204" pitchFamily="34" charset="0"/>
              </a:rPr>
              <a:t>“Os princípios gerais de direito e a equidade estão previstos, pela Lei de Introdução às normas do Direito Brasileiro, como métodos de integração.” FALSA</a:t>
            </a:r>
          </a:p>
          <a:p>
            <a:pPr algn="just" rtl="0" fontAlgn="base">
              <a:spcBef>
                <a:spcPts val="710"/>
              </a:spcBef>
              <a:spcAft>
                <a:spcPts val="1000"/>
              </a:spcAft>
              <a:buFontTx/>
              <a:buChar char="-"/>
            </a:pPr>
            <a:r>
              <a:rPr lang="pt-BR" sz="5400" b="0" i="0" u="none" strike="noStrike" dirty="0">
                <a:solidFill>
                  <a:srgbClr val="000000"/>
                </a:solidFill>
                <a:effectLst/>
                <a:latin typeface="Calibri" panose="020F0502020204030204" pitchFamily="34" charset="0"/>
                <a:cs typeface="Calibri" panose="020F0502020204030204" pitchFamily="34" charset="0"/>
              </a:rPr>
              <a:t>“não se revela como fonte do direito, pois a autorização de seu emprego apenas permite ao juiz criar normas para o caso concreto com base em preceitos de justiça.” VERDADEIRA</a:t>
            </a:r>
          </a:p>
          <a:p>
            <a:pPr algn="just" rtl="0" fontAlgn="base">
              <a:spcBef>
                <a:spcPts val="710"/>
              </a:spcBef>
              <a:spcAft>
                <a:spcPts val="1000"/>
              </a:spcAft>
              <a:buFontTx/>
              <a:buChar char="-"/>
            </a:pPr>
            <a:r>
              <a:rPr lang="pt-BR" sz="5400" b="0" i="0" u="none" strike="noStrike" dirty="0">
                <a:solidFill>
                  <a:srgbClr val="000000"/>
                </a:solidFill>
                <a:effectLst/>
                <a:latin typeface="Calibri" panose="020F0502020204030204" pitchFamily="34" charset="0"/>
                <a:cs typeface="Calibri" panose="020F0502020204030204" pitchFamily="34" charset="0"/>
              </a:rPr>
              <a:t>TARTUCE – </a:t>
            </a:r>
            <a:r>
              <a:rPr lang="pt-BR" sz="5400" dirty="0">
                <a:solidFill>
                  <a:srgbClr val="000000"/>
                </a:solidFill>
                <a:latin typeface="Calibri" panose="020F0502020204030204" pitchFamily="34" charset="0"/>
                <a:cs typeface="Calibri" panose="020F0502020204030204" pitchFamily="34" charset="0"/>
              </a:rPr>
              <a:t>Fonte informal ou indireta do direito.</a:t>
            </a:r>
            <a:endParaRPr lang="pt-BR" sz="54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385215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EQUIDADE</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92500"/>
          </a:bodyPr>
          <a:lstStyle/>
          <a:p>
            <a:pPr algn="just" rtl="0" fontAlgn="base">
              <a:spcBef>
                <a:spcPts val="710"/>
              </a:spcBef>
              <a:spcAft>
                <a:spcPts val="1000"/>
              </a:spcAft>
              <a:buFontTx/>
              <a:buChar char="-"/>
            </a:pPr>
            <a:r>
              <a:rPr lang="pt-BR" sz="5400" b="0" i="0" u="none" strike="noStrike" dirty="0">
                <a:solidFill>
                  <a:srgbClr val="000000"/>
                </a:solidFill>
                <a:effectLst/>
                <a:latin typeface="Calibri" panose="020F0502020204030204" pitchFamily="34" charset="0"/>
                <a:cs typeface="Calibri" panose="020F0502020204030204" pitchFamily="34" charset="0"/>
              </a:rPr>
              <a:t>Julgar </a:t>
            </a:r>
            <a:r>
              <a:rPr lang="pt-BR" sz="5400" b="1" i="0" u="none" strike="noStrike" dirty="0">
                <a:solidFill>
                  <a:srgbClr val="000000"/>
                </a:solidFill>
                <a:effectLst/>
                <a:latin typeface="Calibri" panose="020F0502020204030204" pitchFamily="34" charset="0"/>
                <a:cs typeface="Calibri" panose="020F0502020204030204" pitchFamily="34" charset="0"/>
              </a:rPr>
              <a:t>por</a:t>
            </a:r>
            <a:r>
              <a:rPr lang="pt-BR" sz="5400" b="0" i="0" u="none" strike="noStrike" dirty="0">
                <a:solidFill>
                  <a:srgbClr val="000000"/>
                </a:solidFill>
                <a:effectLst/>
                <a:latin typeface="Calibri" panose="020F0502020204030204" pitchFamily="34" charset="0"/>
                <a:cs typeface="Calibri" panose="020F0502020204030204" pitchFamily="34" charset="0"/>
              </a:rPr>
              <a:t> equidade: desconsiderar as regras e normas jurídicas, decidindo-se por outras regras.</a:t>
            </a:r>
          </a:p>
          <a:p>
            <a:pPr algn="just" rtl="0" fontAlgn="base">
              <a:spcBef>
                <a:spcPts val="710"/>
              </a:spcBef>
              <a:spcAft>
                <a:spcPts val="1000"/>
              </a:spcAft>
              <a:buFontTx/>
              <a:buChar char="-"/>
            </a:pPr>
            <a:r>
              <a:rPr lang="pt-BR" sz="5400" dirty="0">
                <a:solidFill>
                  <a:srgbClr val="000000"/>
                </a:solidFill>
                <a:latin typeface="Calibri" panose="020F0502020204030204" pitchFamily="34" charset="0"/>
                <a:cs typeface="Calibri" panose="020F0502020204030204" pitchFamily="34" charset="0"/>
              </a:rPr>
              <a:t>Julgar </a:t>
            </a:r>
            <a:r>
              <a:rPr lang="pt-BR" sz="5400" b="1" dirty="0">
                <a:solidFill>
                  <a:srgbClr val="000000"/>
                </a:solidFill>
                <a:latin typeface="Calibri" panose="020F0502020204030204" pitchFamily="34" charset="0"/>
                <a:cs typeface="Calibri" panose="020F0502020204030204" pitchFamily="34" charset="0"/>
              </a:rPr>
              <a:t>com</a:t>
            </a:r>
            <a:r>
              <a:rPr lang="pt-BR" sz="5400" dirty="0">
                <a:solidFill>
                  <a:srgbClr val="000000"/>
                </a:solidFill>
                <a:latin typeface="Calibri" panose="020F0502020204030204" pitchFamily="34" charset="0"/>
                <a:cs typeface="Calibri" panose="020F0502020204030204" pitchFamily="34" charset="0"/>
              </a:rPr>
              <a:t> equidade: aplicar a justiça do caso concreto.</a:t>
            </a:r>
            <a:endParaRPr lang="pt-BR" sz="54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59127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Evolução do Direito Privado no Brasil</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a:bodyPr>
          <a:lstStyle/>
          <a:p>
            <a:r>
              <a:rPr lang="pt-BR" sz="2800" b="0" i="0" dirty="0">
                <a:solidFill>
                  <a:srgbClr val="000000"/>
                </a:solidFill>
                <a:effectLst/>
                <a:latin typeface="docs-Calibri"/>
              </a:rPr>
              <a:t>- O direito civil que perdurou até meados do século XX era baseado em um rigor formal</a:t>
            </a:r>
          </a:p>
          <a:p>
            <a:r>
              <a:rPr lang="pt-BR" sz="2800" dirty="0">
                <a:solidFill>
                  <a:srgbClr val="000000"/>
                </a:solidFill>
                <a:latin typeface="docs-Calibri"/>
              </a:rPr>
              <a:t>- As codificações não se preocupam com desigualdades nas relações privadas, antes as reforçavam.</a:t>
            </a:r>
          </a:p>
          <a:p>
            <a:r>
              <a:rPr lang="pt-BR" sz="2800" b="0" i="0" dirty="0">
                <a:solidFill>
                  <a:srgbClr val="000000"/>
                </a:solidFill>
                <a:effectLst/>
                <a:latin typeface="docs-Calibri"/>
              </a:rPr>
              <a:t>- Marido </a:t>
            </a:r>
            <a:r>
              <a:rPr lang="pt-BR" sz="2800" dirty="0">
                <a:solidFill>
                  <a:srgbClr val="000000"/>
                </a:solidFill>
                <a:latin typeface="docs-Calibri"/>
              </a:rPr>
              <a:t>sobrepunha-se à mulher, pai aos filhos, empregador a empregados.</a:t>
            </a:r>
            <a:endParaRPr lang="pt-BR" sz="2800" b="0" i="0" dirty="0">
              <a:solidFill>
                <a:srgbClr val="000000"/>
              </a:solidFill>
              <a:effectLst/>
              <a:latin typeface="docs-Calibri"/>
            </a:endParaRPr>
          </a:p>
          <a:p>
            <a:endParaRPr lang="pt-BR" sz="2800" b="0" i="0" dirty="0">
              <a:solidFill>
                <a:srgbClr val="000000"/>
              </a:solidFill>
              <a:effectLst/>
              <a:latin typeface="docs-Calibri"/>
            </a:endParaRPr>
          </a:p>
        </p:txBody>
      </p:sp>
    </p:spTree>
    <p:extLst>
      <p:ext uri="{BB962C8B-B14F-4D97-AF65-F5344CB8AC3E}">
        <p14:creationId xmlns:p14="http://schemas.microsoft.com/office/powerpoint/2010/main" val="79860421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DE INTRODUÇÃO ÀS NORMAS DO DIREITO BRASILEIRO (LINDB)</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lnSpcReduction="10000"/>
          </a:bodyPr>
          <a:lstStyle/>
          <a:p>
            <a:pPr algn="just" rtl="0" fontAlgn="base">
              <a:spcBef>
                <a:spcPts val="710"/>
              </a:spcBef>
              <a:spcAft>
                <a:spcPts val="1000"/>
              </a:spcAft>
              <a:buFont typeface="Arial" panose="020B0604020202020204" pitchFamily="34" charset="0"/>
              <a:buChar char="•"/>
            </a:pPr>
            <a:r>
              <a:rPr lang="pt-BR" sz="2000" b="0" i="0" u="none" strike="noStrike" dirty="0">
                <a:solidFill>
                  <a:srgbClr val="000000"/>
                </a:solidFill>
                <a:effectLst/>
                <a:latin typeface="Arial" panose="020B0604020202020204" pitchFamily="34" charset="0"/>
              </a:rPr>
              <a:t>Para a doutrina clássica, a ordem para suprir lacunas deveria ser a prevista na LINDB, começando pela Analogia, Costumes e por último Princípios Gerais do Direito.</a:t>
            </a:r>
          </a:p>
          <a:p>
            <a:pPr algn="just" rtl="0" fontAlgn="base">
              <a:spcBef>
                <a:spcPts val="710"/>
              </a:spcBef>
              <a:spcAft>
                <a:spcPts val="1000"/>
              </a:spcAft>
              <a:buFont typeface="Arial" panose="020B0604020202020204" pitchFamily="34" charset="0"/>
              <a:buChar char="•"/>
            </a:pPr>
            <a:r>
              <a:rPr lang="pt-BR" sz="2000" b="0" i="0" u="none" strike="noStrike" dirty="0">
                <a:solidFill>
                  <a:srgbClr val="000000"/>
                </a:solidFill>
                <a:effectLst/>
                <a:latin typeface="Arial" panose="020B0604020202020204" pitchFamily="34" charset="0"/>
              </a:rPr>
              <a:t>Modernamente, com a eficácia horizontal dos direitos fundamentais, não se pode mais dizer, categoricamente, que os princípios serão os últimos na linha de preferência.</a:t>
            </a:r>
          </a:p>
          <a:p>
            <a:pPr algn="just" rtl="0" fontAlgn="base">
              <a:spcBef>
                <a:spcPts val="710"/>
              </a:spcBef>
              <a:spcAft>
                <a:spcPts val="1000"/>
              </a:spcAft>
              <a:buFont typeface="Arial" panose="020B0604020202020204" pitchFamily="34" charset="0"/>
              <a:buChar char="•"/>
            </a:pPr>
            <a:r>
              <a:rPr lang="pt-BR" sz="2000" b="0" i="0" u="none" strike="noStrike" dirty="0">
                <a:solidFill>
                  <a:srgbClr val="000000"/>
                </a:solidFill>
                <a:effectLst/>
                <a:latin typeface="Arial" panose="020B0604020202020204" pitchFamily="34" charset="0"/>
              </a:rPr>
              <a:t>Essa ideia parece ter sido adotada pelo art. 8.º do Novo Código de Processo Civil, norma de caráter revolucionário inegável, ao estabelecer que, ao aplicar o ordenamento jurídico, o juiz atenderá aos fins sociais e às exigências do bem comum, resguardando e promovendo a dignidade da pessoa humana e observando a proporcionalidade, a razoabilidade, a legalidade, a publicidade e a eficiência. </a:t>
            </a:r>
          </a:p>
          <a:p>
            <a:pPr algn="just" rtl="0" fontAlgn="base">
              <a:spcBef>
                <a:spcPts val="710"/>
              </a:spcBef>
              <a:spcAft>
                <a:spcPts val="1000"/>
              </a:spcAft>
              <a:buFont typeface="Arial" panose="020B0604020202020204" pitchFamily="34" charset="0"/>
              <a:buChar char="•"/>
            </a:pPr>
            <a:r>
              <a:rPr lang="pt-BR" sz="2000" b="0" i="0" u="none" strike="noStrike" dirty="0">
                <a:solidFill>
                  <a:srgbClr val="000000"/>
                </a:solidFill>
                <a:effectLst/>
                <a:latin typeface="Arial" panose="020B0604020202020204" pitchFamily="34" charset="0"/>
              </a:rPr>
              <a:t>Com o Estado Democrático de Direito houve a transposição dos princípios gerais de direito para princípios constitucionais fundamentais. </a:t>
            </a:r>
          </a:p>
        </p:txBody>
      </p:sp>
    </p:spTree>
    <p:extLst>
      <p:ext uri="{BB962C8B-B14F-4D97-AF65-F5344CB8AC3E}">
        <p14:creationId xmlns:p14="http://schemas.microsoft.com/office/powerpoint/2010/main" val="362068961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no tempo</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a:bodyPr>
          <a:lstStyle/>
          <a:p>
            <a:pPr algn="just" rtl="0" fontAlgn="base">
              <a:spcBef>
                <a:spcPts val="0"/>
              </a:spcBef>
              <a:spcAft>
                <a:spcPts val="1000"/>
              </a:spcAft>
              <a:buFont typeface="Arial" panose="020B0604020202020204" pitchFamily="34" charset="0"/>
              <a:buChar char="•"/>
            </a:pPr>
            <a:r>
              <a:rPr lang="pt-BR" sz="2400" b="1" i="0" u="none" strike="noStrike" dirty="0">
                <a:solidFill>
                  <a:srgbClr val="000000"/>
                </a:solidFill>
                <a:effectLst/>
                <a:latin typeface="Roboto" panose="02000000000000000000" pitchFamily="2" charset="0"/>
              </a:rPr>
              <a:t>Lei no tempo: </a:t>
            </a:r>
            <a:r>
              <a:rPr lang="pt-BR" sz="2400" b="0" i="0" u="none" strike="noStrike" dirty="0">
                <a:solidFill>
                  <a:srgbClr val="000000"/>
                </a:solidFill>
                <a:effectLst/>
                <a:latin typeface="Roboto" panose="02000000000000000000" pitchFamily="2" charset="0"/>
              </a:rPr>
              <a:t>É certo que toda lei se destina aos fatos presentes e futuros, mas não aos passados. No Direito Brasileiro, portanto, consagrou-se a regra da irretroatividade das leis, de modo que as leis novas não alcançam os fatos pretéritos. A regra da irretroatividade é aplicável inclusive às normas jurídicas de ordem pública. </a:t>
            </a:r>
          </a:p>
          <a:p>
            <a:pPr marL="742950" lvl="1" indent="-285750" algn="just" rtl="0" fontAlgn="base">
              <a:spcBef>
                <a:spcPts val="0"/>
              </a:spcBef>
              <a:spcAft>
                <a:spcPts val="1000"/>
              </a:spcAft>
              <a:buFont typeface="Arial" panose="020B0604020202020204" pitchFamily="34" charset="0"/>
              <a:buChar char="•"/>
            </a:pPr>
            <a:r>
              <a:rPr lang="pt-BR" sz="2400" b="0" i="0" u="none" strike="noStrike" dirty="0">
                <a:solidFill>
                  <a:srgbClr val="000000"/>
                </a:solidFill>
                <a:effectLst/>
                <a:latin typeface="Roboto" panose="02000000000000000000" pitchFamily="2" charset="0"/>
              </a:rPr>
              <a:t>Exceção: admitem-se, excepcionalmente, efeitos retroativos na lei quando presentes dois requisitos, quais sejam: a) expressa disposição neste sentido: é preciso que a lei diga que produzirá efeitos retroativos. b) que a retroação não prejudique o ato jurídico perfeito, a coisa julgada e o direito adquirido.</a:t>
            </a:r>
          </a:p>
        </p:txBody>
      </p:sp>
    </p:spTree>
    <p:extLst>
      <p:ext uri="{BB962C8B-B14F-4D97-AF65-F5344CB8AC3E}">
        <p14:creationId xmlns:p14="http://schemas.microsoft.com/office/powerpoint/2010/main" val="396417852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no tempo</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70000" lnSpcReduction="20000"/>
          </a:bodyPr>
          <a:lstStyle/>
          <a:p>
            <a:pPr algn="just" rtl="0">
              <a:spcBef>
                <a:spcPts val="0"/>
              </a:spcBef>
              <a:spcAft>
                <a:spcPts val="0"/>
              </a:spcAft>
            </a:pPr>
            <a:r>
              <a:rPr lang="pt-BR" sz="3400" b="0" i="0" u="none" strike="noStrike" dirty="0">
                <a:solidFill>
                  <a:srgbClr val="000000"/>
                </a:solidFill>
                <a:effectLst/>
                <a:latin typeface="Calibri" panose="020F0502020204030204" pitchFamily="34" charset="0"/>
              </a:rPr>
              <a:t>Mesmo em se tratando de norma de ordem pública, ainda assim impõe-se aplicar os princípios constitucionais da irretroatividade da lei nova e de respeito ao direito adquirido. O STF decidiu que "no sistema constitucional brasileiro, a eficácia retroativa das leis (a) que é sempre excepcional, (b) que jamais se presume e (c) que deve necessariamente emanar de disposição legal expressa não pode gerar lesão ao ato jurídico perfeito, ao direito adquirido e à coisa julgada. A lei nova não pode reger os efeitos futuros gerados por contratos a ela anteriormente celebrados, sob pena de afetar a própria causa - ato ou fato ocorrido no passado - que lhes deu origem. Essa projeção retroativa da lei nova, mesmo tratando -se de retroatividade mínima, incide na vedação constitucional que protege a incolumidade do ato jurídico perfeito. A cláusula de salvaguarda do ato jurídico perfeito, inscrita na Constituição Federal, art. 5º, XXXVI, aplica-se a qualquer lei editada pelo Poder Público, ainda que se trate de lei de ordem pública. Precedentes do STF" (STE, Ag. 251533-6. Rel. Min. Celso de Mello, DJ 23/11/99).</a:t>
            </a:r>
            <a:endParaRPr lang="pt-BR" sz="3400" b="0" dirty="0">
              <a:effectLst/>
            </a:endParaRPr>
          </a:p>
          <a:p>
            <a:endParaRPr lang="pt-BR" sz="2800" b="0" i="0" u="none" strike="noStrike" dirty="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248486855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no tempo</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62500" lnSpcReduction="20000"/>
          </a:bodyPr>
          <a:lstStyle/>
          <a:p>
            <a:pPr algn="just" rtl="0">
              <a:spcBef>
                <a:spcPts val="0"/>
              </a:spcBef>
              <a:spcAft>
                <a:spcPts val="0"/>
              </a:spcAft>
            </a:pPr>
            <a:r>
              <a:rPr lang="pt-BR" sz="3400" b="1" i="0" u="none" strike="noStrike" dirty="0">
                <a:solidFill>
                  <a:srgbClr val="000000"/>
                </a:solidFill>
                <a:effectLst/>
                <a:latin typeface="Calibri" panose="020F0502020204030204" pitchFamily="34" charset="0"/>
              </a:rPr>
              <a:t>Direito adquirido</a:t>
            </a:r>
            <a:r>
              <a:rPr lang="pt-BR" sz="3400" b="0" i="0" u="none" strike="noStrike" dirty="0">
                <a:solidFill>
                  <a:srgbClr val="000000"/>
                </a:solidFill>
                <a:effectLst/>
                <a:latin typeface="Calibri" panose="020F0502020204030204" pitchFamily="34" charset="0"/>
              </a:rPr>
              <a:t>: é o direito material (ou) imaterial incorporado no patrimônio de uma pessoa natural, jurídica ou ente despersonalizado. Pela previsão do § 2.° do art. 6.° da Lei de Introdução, "consideram-se adquiridos assim os direitos que o seu titular, ou alguém por ela, possa exercer, como aqueles cujo começo do exercício tenha tempo prefixo, ou condição preestabelecida inalterável, a arbítrio de outrem". Como exemplo pode ser citado um beneficio previdenciário desfrutado por alguém.</a:t>
            </a:r>
          </a:p>
          <a:p>
            <a:pPr algn="just" rtl="0">
              <a:spcBef>
                <a:spcPts val="0"/>
              </a:spcBef>
              <a:spcAft>
                <a:spcPts val="0"/>
              </a:spcAft>
            </a:pPr>
            <a:endParaRPr lang="pt-BR" sz="3400" b="0" i="0" u="none" strike="noStrike" dirty="0">
              <a:solidFill>
                <a:srgbClr val="000000"/>
              </a:solidFill>
              <a:effectLst/>
              <a:latin typeface="Calibri" panose="020F0502020204030204" pitchFamily="34" charset="0"/>
            </a:endParaRPr>
          </a:p>
          <a:p>
            <a:pPr algn="just" rtl="0">
              <a:spcBef>
                <a:spcPts val="0"/>
              </a:spcBef>
              <a:spcAft>
                <a:spcPts val="0"/>
              </a:spcAft>
            </a:pPr>
            <a:r>
              <a:rPr lang="pt-BR" sz="3400" b="1" i="0" u="none" strike="noStrike" dirty="0">
                <a:solidFill>
                  <a:srgbClr val="000000"/>
                </a:solidFill>
                <a:effectLst/>
                <a:latin typeface="Calibri" panose="020F0502020204030204" pitchFamily="34" charset="0"/>
              </a:rPr>
              <a:t>Ato jurídico perfeito</a:t>
            </a:r>
            <a:r>
              <a:rPr lang="pt-BR" sz="3400" b="0" i="0" u="none" strike="noStrike" dirty="0">
                <a:solidFill>
                  <a:srgbClr val="000000"/>
                </a:solidFill>
                <a:effectLst/>
                <a:latin typeface="Calibri" panose="020F0502020204030204" pitchFamily="34" charset="0"/>
              </a:rPr>
              <a:t>: é a manifestação de vontade lícita, emanada por quem esteja em livre disposição, e aperfeiçoada. De acordo com o que consta do texto legal (art. 6.°, § 1.°, Lei de Introdução), o ato jurídico perfeito é aquele consumado de acordo com lei vigente ao tempo em que se efetuou. Exemplo: um contrato anterior já celebrado e que esteja gerando efeitos.</a:t>
            </a:r>
          </a:p>
          <a:p>
            <a:pPr algn="just" rtl="0">
              <a:spcBef>
                <a:spcPts val="0"/>
              </a:spcBef>
              <a:spcAft>
                <a:spcPts val="0"/>
              </a:spcAft>
            </a:pPr>
            <a:endParaRPr lang="pt-BR" sz="3400" dirty="0">
              <a:solidFill>
                <a:srgbClr val="000000"/>
              </a:solidFill>
              <a:latin typeface="Calibri" panose="020F0502020204030204" pitchFamily="34" charset="0"/>
            </a:endParaRPr>
          </a:p>
          <a:p>
            <a:pPr algn="just" rtl="0">
              <a:spcBef>
                <a:spcPts val="0"/>
              </a:spcBef>
              <a:spcAft>
                <a:spcPts val="0"/>
              </a:spcAft>
            </a:pPr>
            <a:r>
              <a:rPr lang="pt-BR" sz="3400" b="1" i="0" u="none" strike="noStrike" dirty="0">
                <a:solidFill>
                  <a:srgbClr val="000000"/>
                </a:solidFill>
                <a:effectLst/>
                <a:latin typeface="Calibri" panose="020F0502020204030204" pitchFamily="34" charset="0"/>
              </a:rPr>
              <a:t>Coisa julgada</a:t>
            </a:r>
            <a:r>
              <a:rPr lang="pt-BR" sz="3400" b="0" i="0" u="none" strike="noStrike" dirty="0">
                <a:solidFill>
                  <a:srgbClr val="000000"/>
                </a:solidFill>
                <a:effectLst/>
                <a:latin typeface="Calibri" panose="020F0502020204030204" pitchFamily="34" charset="0"/>
              </a:rPr>
              <a:t>: é a decisão judicial prolatada, da qual não cabe mais recurso (art. 6.°, § 3.°, Lei de Introdução)</a:t>
            </a:r>
            <a:endParaRPr lang="pt-BR" sz="2800" b="0" i="0" u="none" strike="noStrike" dirty="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131268972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Direito adquirido</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lnSpcReduction="10000"/>
          </a:bodyPr>
          <a:lstStyle/>
          <a:p>
            <a:pPr algn="just" rtl="0" fontAlgn="base">
              <a:spcBef>
                <a:spcPts val="0"/>
              </a:spcBef>
              <a:spcAft>
                <a:spcPts val="1000"/>
              </a:spcAft>
              <a:buFont typeface="Arial" panose="020B0604020202020204" pitchFamily="34" charset="0"/>
              <a:buChar char="•"/>
            </a:pPr>
            <a:r>
              <a:rPr lang="pt-BR" sz="1600" b="1" i="0" u="none" strike="noStrike" dirty="0">
                <a:solidFill>
                  <a:srgbClr val="000000"/>
                </a:solidFill>
                <a:effectLst/>
                <a:latin typeface="Roboto" panose="02000000000000000000" pitchFamily="2" charset="0"/>
              </a:rPr>
              <a:t>Direito adquirido</a:t>
            </a:r>
            <a:r>
              <a:rPr lang="pt-BR" sz="1600" b="0" i="0" u="none" strike="noStrike" dirty="0">
                <a:solidFill>
                  <a:srgbClr val="000000"/>
                </a:solidFill>
                <a:effectLst/>
                <a:latin typeface="Roboto" panose="02000000000000000000" pitchFamily="2" charset="0"/>
              </a:rPr>
              <a:t>: não existe direito adquirido em face do Poder Constituinte, pois ele instala uma nova ordem jurídica, sendo que tudo que lhe é incompatível é repelido. Porém, no Brasil, esta tese sofreu uma mutação, decorrente de interpretação do STF acerca das reformas previdenciárias estabelecidas pelo Poder Legislativo. </a:t>
            </a:r>
          </a:p>
          <a:p>
            <a:pPr marL="742950" lvl="1" indent="-285750" algn="just" rtl="0" fontAlgn="base">
              <a:spcBef>
                <a:spcPts val="0"/>
              </a:spcBef>
              <a:spcAft>
                <a:spcPts val="1000"/>
              </a:spcAft>
              <a:buFont typeface="Arial" panose="020B0604020202020204" pitchFamily="34" charset="0"/>
              <a:buChar char="•"/>
            </a:pPr>
            <a:r>
              <a:rPr lang="pt-BR" sz="1600" b="0" i="0" u="none" strike="noStrike" dirty="0">
                <a:solidFill>
                  <a:srgbClr val="000000"/>
                </a:solidFill>
                <a:effectLst/>
                <a:latin typeface="Roboto" panose="02000000000000000000" pitchFamily="2" charset="0"/>
              </a:rPr>
              <a:t>O STF disse que não há direito adquirido nem em face do Poder Constituinte Originário, nem em face do Poder Constituinte Derivado. Ou seja, emenda constitucional não precisa respeitar direito adquirido, mas isto é só no Brasil, por conta da Reforma da Previdência. </a:t>
            </a:r>
          </a:p>
          <a:p>
            <a:pPr marL="742950" lvl="1" indent="-285750" algn="just" rtl="0" fontAlgn="base">
              <a:spcBef>
                <a:spcPts val="0"/>
              </a:spcBef>
              <a:spcAft>
                <a:spcPts val="1000"/>
              </a:spcAft>
              <a:buFont typeface="Arial" panose="020B0604020202020204" pitchFamily="34" charset="0"/>
              <a:buChar char="•"/>
            </a:pPr>
            <a:r>
              <a:rPr lang="pt-BR" sz="1600" b="0" i="0" u="none" strike="noStrike" dirty="0">
                <a:solidFill>
                  <a:srgbClr val="000000"/>
                </a:solidFill>
                <a:effectLst/>
                <a:latin typeface="Roboto" panose="02000000000000000000" pitchFamily="2" charset="0"/>
              </a:rPr>
              <a:t>Daniel Sarmento (citado pelo </a:t>
            </a:r>
            <a:r>
              <a:rPr lang="pt-BR" sz="1600" b="0" i="0" u="none" strike="noStrike" dirty="0" err="1">
                <a:solidFill>
                  <a:srgbClr val="000000"/>
                </a:solidFill>
                <a:effectLst/>
                <a:latin typeface="Roboto" panose="02000000000000000000" pitchFamily="2" charset="0"/>
              </a:rPr>
              <a:t>Tartuce</a:t>
            </a:r>
            <a:r>
              <a:rPr lang="pt-BR" sz="1600" b="0" i="0" u="none" strike="noStrike" dirty="0">
                <a:solidFill>
                  <a:srgbClr val="000000"/>
                </a:solidFill>
                <a:effectLst/>
                <a:latin typeface="Roboto" panose="02000000000000000000" pitchFamily="2" charset="0"/>
              </a:rPr>
              <a:t>, p. 30): Ademais, verifica-se hoje uma mitigação da ideia de direito adquirido. Tal direito não pode ser levado ao extremo, sob pena de gerar injustiças. A segurança jurídica é um valor importante no Estado Democrático de Direito, mas não é o único valor e nem mesmo o mais importante. Se a segurança jurídica for protegida ao máximo, provavelmente o preço que se terá de pagar será um comprometimento na tutela da justiça e da igualdade substancial. Assim, a segurança jurídica, que no Estado Liberal era mais identificada com a proteção da propriedade e dos direitos patrimoniais em face do arbítrio estatal, caminha para uma segurança contra os infortúnios da vida; para uma segurança como garantia de direitos sociais básicos para os excluídos; e até para a segurança em face das novas tecnologias e riscos ecológicos da chamada sociedade de risco.</a:t>
            </a:r>
          </a:p>
        </p:txBody>
      </p:sp>
    </p:spTree>
    <p:extLst>
      <p:ext uri="{BB962C8B-B14F-4D97-AF65-F5344CB8AC3E}">
        <p14:creationId xmlns:p14="http://schemas.microsoft.com/office/powerpoint/2010/main" val="122397449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Direito adquirido</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a:bodyPr>
          <a:lstStyle/>
          <a:p>
            <a:pPr algn="just" rtl="0" fontAlgn="base">
              <a:spcBef>
                <a:spcPts val="0"/>
              </a:spcBef>
              <a:spcAft>
                <a:spcPts val="1000"/>
              </a:spcAft>
              <a:buFont typeface="Arial" panose="020B0604020202020204" pitchFamily="34" charset="0"/>
              <a:buChar char="•"/>
            </a:pPr>
            <a:r>
              <a:rPr lang="pt-BR" sz="2000" b="1" i="0" u="none" strike="noStrike" dirty="0">
                <a:solidFill>
                  <a:srgbClr val="000000"/>
                </a:solidFill>
                <a:effectLst/>
                <a:latin typeface="Calibri" panose="020F0502020204030204" pitchFamily="34" charset="0"/>
                <a:cs typeface="Calibri" panose="020F0502020204030204" pitchFamily="34" charset="0"/>
              </a:rPr>
              <a:t>Retroatividade motivada: </a:t>
            </a:r>
          </a:p>
          <a:p>
            <a:pPr algn="just" rtl="0" fontAlgn="base">
              <a:spcBef>
                <a:spcPts val="0"/>
              </a:spcBef>
              <a:spcAft>
                <a:spcPts val="1000"/>
              </a:spcAft>
              <a:buFont typeface="Arial" panose="020B0604020202020204" pitchFamily="34" charset="0"/>
              <a:buChar char="•"/>
            </a:pPr>
            <a:endParaRPr lang="pt-BR" sz="2000" b="1" dirty="0">
              <a:solidFill>
                <a:srgbClr val="000000"/>
              </a:solidFill>
              <a:latin typeface="Calibri" panose="020F0502020204030204" pitchFamily="34" charset="0"/>
              <a:cs typeface="Calibri" panose="020F0502020204030204" pitchFamily="34" charset="0"/>
            </a:endParaRPr>
          </a:p>
          <a:p>
            <a:pPr algn="l"/>
            <a:r>
              <a:rPr lang="pt-BR" sz="2000" b="0" i="0" dirty="0">
                <a:solidFill>
                  <a:srgbClr val="000000"/>
                </a:solidFill>
                <a:effectLst/>
                <a:latin typeface="Calibri" panose="020F0502020204030204" pitchFamily="34" charset="0"/>
                <a:cs typeface="Calibri" panose="020F0502020204030204" pitchFamily="34" charset="0"/>
              </a:rPr>
              <a:t>Art. 2.035. A validade dos negócios e demais atos jurídicos, constituídos antes da entrada em vigor deste Código, obedece ao disposto nas leis anteriores, referidas no art. 2.045, mas os seus efeitos, produzidos após a vigência deste Código, aos preceitos dele se subordinam, salvo se houver sido prevista pelas partes determinada forma de execução.</a:t>
            </a:r>
          </a:p>
          <a:p>
            <a:pPr algn="l"/>
            <a:r>
              <a:rPr lang="pt-BR" sz="2000" b="0" i="0" dirty="0">
                <a:solidFill>
                  <a:srgbClr val="000000"/>
                </a:solidFill>
                <a:effectLst/>
                <a:latin typeface="Calibri" panose="020F0502020204030204" pitchFamily="34" charset="0"/>
                <a:cs typeface="Calibri" panose="020F0502020204030204" pitchFamily="34" charset="0"/>
              </a:rPr>
              <a:t>Parágrafo único. Nenhuma convenção prevalecerá se contrariar preceitos de ordem pública, tais como os estabelecidos por este Código para assegurar a função social da propriedade e dos contratos.</a:t>
            </a:r>
          </a:p>
          <a:p>
            <a:pPr algn="just" rtl="0" fontAlgn="base">
              <a:spcBef>
                <a:spcPts val="0"/>
              </a:spcBef>
              <a:spcAft>
                <a:spcPts val="1000"/>
              </a:spcAft>
              <a:buFont typeface="Arial" panose="020B0604020202020204" pitchFamily="34" charset="0"/>
              <a:buChar char="•"/>
            </a:pPr>
            <a:endParaRPr lang="pt-BR" sz="20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8107110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Direito adquirido</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85000" lnSpcReduction="10000"/>
          </a:bodyPr>
          <a:lstStyle/>
          <a:p>
            <a:pPr algn="just" rtl="0" fontAlgn="base">
              <a:spcBef>
                <a:spcPts val="0"/>
              </a:spcBef>
              <a:spcAft>
                <a:spcPts val="1000"/>
              </a:spcAft>
              <a:buFont typeface="Arial" panose="020B0604020202020204" pitchFamily="34" charset="0"/>
              <a:buChar char="•"/>
            </a:pPr>
            <a:r>
              <a:rPr lang="pt-BR" sz="2000" b="1" i="0" u="none" strike="noStrike" dirty="0">
                <a:solidFill>
                  <a:srgbClr val="000000"/>
                </a:solidFill>
                <a:effectLst/>
                <a:latin typeface="Calibri" panose="020F0502020204030204" pitchFamily="34" charset="0"/>
                <a:cs typeface="Calibri" panose="020F0502020204030204" pitchFamily="34" charset="0"/>
              </a:rPr>
              <a:t>CORRETA – CESPE 2013 - </a:t>
            </a:r>
            <a:r>
              <a:rPr lang="pt-BR" sz="2000" i="0" u="none" strike="noStrike" dirty="0">
                <a:solidFill>
                  <a:srgbClr val="000000"/>
                </a:solidFill>
                <a:effectLst/>
                <a:latin typeface="Calibri" panose="020F0502020204030204" pitchFamily="34" charset="0"/>
                <a:cs typeface="Calibri" panose="020F0502020204030204" pitchFamily="34" charset="0"/>
              </a:rPr>
              <a:t>O princípio da irretroatividade da lei nova se aplica às leis de ordem pública.</a:t>
            </a:r>
          </a:p>
          <a:p>
            <a:pPr algn="just" rtl="0" fontAlgn="base">
              <a:spcBef>
                <a:spcPts val="0"/>
              </a:spcBef>
              <a:spcAft>
                <a:spcPts val="1000"/>
              </a:spcAft>
              <a:buFont typeface="Arial" panose="020B0604020202020204" pitchFamily="34" charset="0"/>
              <a:buChar char="•"/>
            </a:pPr>
            <a:r>
              <a:rPr lang="pt-BR" sz="2000" b="0" i="0" dirty="0">
                <a:solidFill>
                  <a:srgbClr val="000000"/>
                </a:solidFill>
                <a:effectLst/>
                <a:latin typeface="Calibri" panose="020F0502020204030204" pitchFamily="34" charset="0"/>
                <a:cs typeface="Calibri" panose="020F0502020204030204" pitchFamily="34" charset="0"/>
              </a:rPr>
              <a:t>Ano: 2015 Banca: FUNIVERSA Órgão: Secretaria da Criança - DF Prova: FUNIVERSA - 2015 - Secretaria da Criança - DF - Especialista Socioeducativo - Direito e Legislação- No que se refere à lei de introdução às normas do direito brasileiro, assinale a alternativa correta.</a:t>
            </a:r>
          </a:p>
          <a:p>
            <a:pPr algn="just" rtl="0" fontAlgn="base">
              <a:spcBef>
                <a:spcPts val="0"/>
              </a:spcBef>
              <a:spcAft>
                <a:spcPts val="1000"/>
              </a:spcAft>
              <a:buFont typeface="Arial" panose="020B0604020202020204" pitchFamily="34" charset="0"/>
              <a:buChar char="•"/>
            </a:pPr>
            <a:r>
              <a:rPr lang="pt-BR" sz="2000" b="0" i="0" dirty="0">
                <a:solidFill>
                  <a:srgbClr val="000000"/>
                </a:solidFill>
                <a:effectLst/>
                <a:latin typeface="Calibri" panose="020F0502020204030204" pitchFamily="34" charset="0"/>
                <a:cs typeface="Calibri" panose="020F0502020204030204" pitchFamily="34" charset="0"/>
              </a:rPr>
              <a:t>A) Os costumes são admitidos como forma de integração da norma jurídica ainda que, eventualmente, contrariem a lei.</a:t>
            </a:r>
          </a:p>
          <a:p>
            <a:pPr algn="just" rtl="0" fontAlgn="base">
              <a:spcBef>
                <a:spcPts val="0"/>
              </a:spcBef>
              <a:spcAft>
                <a:spcPts val="1000"/>
              </a:spcAft>
              <a:buFont typeface="Arial" panose="020B0604020202020204" pitchFamily="34" charset="0"/>
              <a:buChar char="•"/>
            </a:pPr>
            <a:r>
              <a:rPr lang="pt-BR" sz="2000" b="0" i="0" dirty="0">
                <a:solidFill>
                  <a:srgbClr val="000000"/>
                </a:solidFill>
                <a:effectLst/>
                <a:latin typeface="Calibri" panose="020F0502020204030204" pitchFamily="34" charset="0"/>
                <a:cs typeface="Calibri" panose="020F0502020204030204" pitchFamily="34" charset="0"/>
              </a:rPr>
              <a:t>B) Para funcionar como fonte do direito e meio de integração da norma jurídica, os princípios gerais do direito devem ser expressamente previstos pelo ordenamento.</a:t>
            </a:r>
          </a:p>
          <a:p>
            <a:pPr algn="just" rtl="0" fontAlgn="base">
              <a:spcBef>
                <a:spcPts val="0"/>
              </a:spcBef>
              <a:spcAft>
                <a:spcPts val="1000"/>
              </a:spcAft>
              <a:buFont typeface="Arial" panose="020B0604020202020204" pitchFamily="34" charset="0"/>
              <a:buChar char="•"/>
            </a:pPr>
            <a:r>
              <a:rPr lang="pt-BR" sz="2000" b="0" i="0" dirty="0">
                <a:solidFill>
                  <a:srgbClr val="000000"/>
                </a:solidFill>
                <a:effectLst/>
                <a:latin typeface="Calibri" panose="020F0502020204030204" pitchFamily="34" charset="0"/>
                <a:cs typeface="Calibri" panose="020F0502020204030204" pitchFamily="34" charset="0"/>
              </a:rPr>
              <a:t>C) Não cabe à lei prever hipótese de aplicação da equidade como meio de integração da norma jurídica. Avaliar se deve ou não haver recurso à equidade diante de omissão legal e das especificidades do caso concreto é tarefa exclusiva do juiz.</a:t>
            </a:r>
          </a:p>
          <a:p>
            <a:pPr algn="just" rtl="0" fontAlgn="base">
              <a:spcBef>
                <a:spcPts val="0"/>
              </a:spcBef>
              <a:spcAft>
                <a:spcPts val="1000"/>
              </a:spcAft>
              <a:buFont typeface="Arial" panose="020B0604020202020204" pitchFamily="34" charset="0"/>
              <a:buChar char="•"/>
            </a:pPr>
            <a:r>
              <a:rPr lang="pt-BR" sz="2000" b="0" i="0" dirty="0">
                <a:solidFill>
                  <a:srgbClr val="000000"/>
                </a:solidFill>
                <a:effectLst/>
                <a:latin typeface="Calibri" panose="020F0502020204030204" pitchFamily="34" charset="0"/>
                <a:cs typeface="Calibri" panose="020F0502020204030204" pitchFamily="34" charset="0"/>
              </a:rPr>
              <a:t>D) A retroatividade motivada tem o condão de relativizar a proteção legal ao ato jurídico perfeito.</a:t>
            </a:r>
          </a:p>
          <a:p>
            <a:pPr algn="just" rtl="0" fontAlgn="base">
              <a:spcBef>
                <a:spcPts val="0"/>
              </a:spcBef>
              <a:spcAft>
                <a:spcPts val="1000"/>
              </a:spcAft>
              <a:buFont typeface="Arial" panose="020B0604020202020204" pitchFamily="34" charset="0"/>
              <a:buChar char="•"/>
            </a:pPr>
            <a:r>
              <a:rPr lang="pt-BR" sz="2000" b="0" i="0">
                <a:solidFill>
                  <a:srgbClr val="000000"/>
                </a:solidFill>
                <a:effectLst/>
                <a:latin typeface="Calibri" panose="020F0502020204030204" pitchFamily="34" charset="0"/>
                <a:cs typeface="Calibri" panose="020F0502020204030204" pitchFamily="34" charset="0"/>
              </a:rPr>
              <a:t>E) A </a:t>
            </a:r>
            <a:r>
              <a:rPr lang="pt-BR" sz="2000" b="0" i="0" dirty="0">
                <a:solidFill>
                  <a:srgbClr val="000000"/>
                </a:solidFill>
                <a:effectLst/>
                <a:latin typeface="Calibri" panose="020F0502020204030204" pitchFamily="34" charset="0"/>
                <a:cs typeface="Calibri" panose="020F0502020204030204" pitchFamily="34" charset="0"/>
              </a:rPr>
              <a:t>relativização da coisa julgada é tendência atual que coloca em segundo plano a segurança jurídica para admitir a revisão do que foi decidido e transitado em julgado, por provocação de quaisquer das partes, sempre que houver dúvidas a respeito da justiça da </a:t>
            </a:r>
            <a:r>
              <a:rPr lang="pt-BR" sz="2000" b="0" i="0">
                <a:solidFill>
                  <a:srgbClr val="000000"/>
                </a:solidFill>
                <a:effectLst/>
                <a:latin typeface="Calibri" panose="020F0502020204030204" pitchFamily="34" charset="0"/>
                <a:cs typeface="Calibri" panose="020F0502020204030204" pitchFamily="34" charset="0"/>
              </a:rPr>
              <a:t>decisão.</a:t>
            </a:r>
            <a:endParaRPr lang="pt-BR" sz="2000" b="0" i="0"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127384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13.655/2019</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92500"/>
          </a:bodyPr>
          <a:lstStyle/>
          <a:p>
            <a:pPr algn="just"/>
            <a:r>
              <a:rPr lang="pt-BR" sz="2000" b="0" i="0" dirty="0">
                <a:solidFill>
                  <a:srgbClr val="000000"/>
                </a:solidFill>
                <a:effectLst/>
                <a:latin typeface="Calibri" panose="020F0502020204030204" pitchFamily="34" charset="0"/>
                <a:cs typeface="Calibri" panose="020F0502020204030204" pitchFamily="34" charset="0"/>
              </a:rPr>
              <a:t>Art. 20.  Nas esferas administrativa, controladora e judicial, não se decidirá com base em valores jurídicos abstratos sem que sejam consideradas as consequências práticas da decisão.</a:t>
            </a:r>
          </a:p>
          <a:p>
            <a:pPr algn="just"/>
            <a:r>
              <a:rPr lang="pt-BR" sz="2000" b="0" i="0" dirty="0">
                <a:solidFill>
                  <a:srgbClr val="000000"/>
                </a:solidFill>
                <a:effectLst/>
                <a:latin typeface="Calibri" panose="020F0502020204030204" pitchFamily="34" charset="0"/>
                <a:cs typeface="Calibri" panose="020F0502020204030204" pitchFamily="34" charset="0"/>
              </a:rPr>
              <a:t>Parágrafo único. A motivação demonstrará a necessidade e a adequação da medida imposta ou da invalidação de ato, contrato, ajuste, processo ou norma administrativa, inclusive em face das possíveis alternativas.</a:t>
            </a:r>
          </a:p>
          <a:p>
            <a:pPr algn="just"/>
            <a:r>
              <a:rPr lang="pt-BR" sz="2000" b="0" i="0" dirty="0">
                <a:solidFill>
                  <a:srgbClr val="000000"/>
                </a:solidFill>
                <a:effectLst/>
                <a:latin typeface="Calibri" panose="020F0502020204030204" pitchFamily="34" charset="0"/>
                <a:cs typeface="Calibri" panose="020F0502020204030204" pitchFamily="34" charset="0"/>
              </a:rPr>
              <a:t>Art. 21.  A decisão que, nas esferas administrativa, controladora ou judicial, decretar a invalidação de ato, contrato, ajuste, processo ou norma administrativa deverá indicar de modo expresso suas consequências jurídicas e administrativas.</a:t>
            </a:r>
          </a:p>
          <a:p>
            <a:pPr algn="just"/>
            <a:r>
              <a:rPr lang="pt-BR" sz="2000" b="0" i="0" dirty="0">
                <a:solidFill>
                  <a:srgbClr val="000000"/>
                </a:solidFill>
                <a:effectLst/>
                <a:latin typeface="Calibri" panose="020F0502020204030204" pitchFamily="34" charset="0"/>
                <a:cs typeface="Calibri" panose="020F0502020204030204" pitchFamily="34" charset="0"/>
              </a:rPr>
              <a:t>Parágrafo único.  A decisão a que se refere o </a:t>
            </a:r>
            <a:r>
              <a:rPr lang="pt-BR" sz="2000" b="1" i="0" dirty="0">
                <a:solidFill>
                  <a:srgbClr val="000000"/>
                </a:solidFill>
                <a:effectLst/>
                <a:latin typeface="Calibri" panose="020F0502020204030204" pitchFamily="34" charset="0"/>
                <a:cs typeface="Calibri" panose="020F0502020204030204" pitchFamily="34" charset="0"/>
              </a:rPr>
              <a:t>caput</a:t>
            </a:r>
            <a:r>
              <a:rPr lang="pt-BR" sz="2000" b="0" i="0" dirty="0">
                <a:solidFill>
                  <a:srgbClr val="000000"/>
                </a:solidFill>
                <a:effectLst/>
                <a:latin typeface="Calibri" panose="020F0502020204030204" pitchFamily="34" charset="0"/>
                <a:cs typeface="Calibri" panose="020F0502020204030204" pitchFamily="34" charset="0"/>
              </a:rPr>
              <a:t> deste artigo deverá, quando for o caso, indicar as condições para que a regularização ocorra de modo proporcional e equânime e sem prejuízo aos interesses gerais, não se podendo impor aos sujeitos atingidos ônus ou perdas que, em função das peculiaridades do caso, sejam anormais ou excessivos.</a:t>
            </a:r>
            <a:br>
              <a:rPr lang="pt-BR" sz="2000" dirty="0">
                <a:latin typeface="Calibri" panose="020F0502020204030204" pitchFamily="34" charset="0"/>
                <a:cs typeface="Calibri" panose="020F0502020204030204" pitchFamily="34" charset="0"/>
              </a:rPr>
            </a:br>
            <a:endParaRPr lang="pt-BR" sz="20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3713751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13.655/2019</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p:txBody>
          <a:bodyPr>
            <a:normAutofit fontScale="92500" lnSpcReduction="10000"/>
          </a:bodyPr>
          <a:lstStyle/>
          <a:p>
            <a:pPr algn="just"/>
            <a:r>
              <a:rPr lang="pt-BR" sz="1800" b="0" i="0" dirty="0">
                <a:solidFill>
                  <a:srgbClr val="000000"/>
                </a:solidFill>
                <a:effectLst/>
                <a:latin typeface="Calibri" panose="020F0502020204030204" pitchFamily="34" charset="0"/>
                <a:cs typeface="Calibri" panose="020F0502020204030204" pitchFamily="34" charset="0"/>
              </a:rPr>
              <a:t>Art. 22.  Na interpretação de normas sobre gestão pública, serão considerados os obstáculos e as dificuldades reais do gestor e as exigências das políticas públicas a seu cargo, sem prejuízo dos direitos dos administrados. </a:t>
            </a:r>
          </a:p>
          <a:p>
            <a:pPr algn="just"/>
            <a:r>
              <a:rPr lang="pt-BR" sz="1800" b="0" i="0" dirty="0">
                <a:solidFill>
                  <a:srgbClr val="000000"/>
                </a:solidFill>
                <a:effectLst/>
                <a:latin typeface="Calibri" panose="020F0502020204030204" pitchFamily="34" charset="0"/>
                <a:cs typeface="Calibri" panose="020F0502020204030204" pitchFamily="34" charset="0"/>
              </a:rPr>
              <a:t>§ 1º  Em decisão sobre regularidade de conduta ou validade de ato, contrato, ajuste, processo ou norma administrativa, serão consideradas as circunstâncias práticas que houverem imposto, limitado ou condicionado a ação do agente.</a:t>
            </a:r>
          </a:p>
          <a:p>
            <a:pPr algn="just"/>
            <a:r>
              <a:rPr lang="pt-BR" sz="1800" b="0" i="0" dirty="0">
                <a:solidFill>
                  <a:srgbClr val="000000"/>
                </a:solidFill>
                <a:effectLst/>
                <a:latin typeface="Calibri" panose="020F0502020204030204" pitchFamily="34" charset="0"/>
                <a:cs typeface="Calibri" panose="020F0502020204030204" pitchFamily="34" charset="0"/>
              </a:rPr>
              <a:t>§ 2º  Na aplicação de sanções, serão consideradas a natureza e a gravidade da infração cometida, os danos que dela provierem para a administração pública, as circunstâncias agravantes ou atenuantes e os antecedentes do agente.</a:t>
            </a:r>
          </a:p>
          <a:p>
            <a:pPr algn="just"/>
            <a:r>
              <a:rPr lang="pt-BR" sz="1800" b="0" i="0" dirty="0">
                <a:solidFill>
                  <a:srgbClr val="000000"/>
                </a:solidFill>
                <a:effectLst/>
                <a:latin typeface="Calibri" panose="020F0502020204030204" pitchFamily="34" charset="0"/>
                <a:cs typeface="Calibri" panose="020F0502020204030204" pitchFamily="34" charset="0"/>
              </a:rPr>
              <a:t>§ 3º  As sanções aplicadas ao agente serão levadas em conta na dosimetria das demais sanções de mesma natureza e relativas ao mesmo fato.</a:t>
            </a:r>
          </a:p>
          <a:p>
            <a:pPr algn="just"/>
            <a:r>
              <a:rPr lang="pt-BR" sz="1800" b="0" i="0" dirty="0">
                <a:solidFill>
                  <a:srgbClr val="000000"/>
                </a:solidFill>
                <a:effectLst/>
                <a:latin typeface="Calibri" panose="020F0502020204030204" pitchFamily="34" charset="0"/>
                <a:cs typeface="Calibri" panose="020F0502020204030204" pitchFamily="34" charset="0"/>
              </a:rPr>
              <a:t>Art. 23.  A decisão administrativa, controladora ou judicial que estabelecer interpretação ou orientação nova sobre norma de conteúdo indeterminado, impondo novo dever ou novo condicionamento de direito, deverá prever regime de transição quando indispensável para que o novo dever ou condicionamento de direito seja cumprido de modo proporcional, equânime e eficiente e sem prejuízo aos interesses gerais.</a:t>
            </a:r>
            <a:endParaRPr lang="pt-BR" sz="18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622083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13.655/2019</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a:xfrm>
            <a:off x="898072" y="1714500"/>
            <a:ext cx="9846130" cy="4594860"/>
          </a:xfrm>
        </p:spPr>
        <p:txBody>
          <a:bodyPr>
            <a:normAutofit fontScale="92500" lnSpcReduction="20000"/>
          </a:bodyPr>
          <a:lstStyle/>
          <a:p>
            <a:pPr algn="just"/>
            <a:r>
              <a:rPr lang="pt-BR" sz="1800" b="0" i="0" dirty="0">
                <a:solidFill>
                  <a:srgbClr val="000000"/>
                </a:solidFill>
                <a:effectLst/>
                <a:latin typeface="Calibri" panose="020F0502020204030204" pitchFamily="34" charset="0"/>
                <a:cs typeface="Calibri" panose="020F0502020204030204" pitchFamily="34" charset="0"/>
              </a:rPr>
              <a:t>Art. 24.  A revisão, nas esferas administrativa, controladora ou judicial, quanto à validade de ato, contrato, ajuste, processo ou norma administrativa cuja produção já se houver completado levará em conta as orientações gerais da época, sendo vedado que, com base em mudança posterior de orientação geral, se declarem inválidas situações plenamente constituídas.</a:t>
            </a:r>
          </a:p>
          <a:p>
            <a:pPr algn="just"/>
            <a:r>
              <a:rPr lang="pt-BR" sz="1800" b="0" i="0" dirty="0">
                <a:solidFill>
                  <a:srgbClr val="000000"/>
                </a:solidFill>
                <a:effectLst/>
                <a:latin typeface="Calibri" panose="020F0502020204030204" pitchFamily="34" charset="0"/>
                <a:cs typeface="Calibri" panose="020F0502020204030204" pitchFamily="34" charset="0"/>
              </a:rPr>
              <a:t>Parágrafo único.  Consideram-se orientações gerais as interpretações e especificações contidas em atos públicos de caráter geral ou em jurisprudência judicial ou administrativa majoritária, e ainda as adotadas por prática administrativa reiterada e de amplo conhecimento público.</a:t>
            </a:r>
          </a:p>
          <a:p>
            <a:pPr algn="just"/>
            <a:r>
              <a:rPr lang="pt-BR" sz="1800" b="0" i="0" dirty="0">
                <a:solidFill>
                  <a:srgbClr val="000000"/>
                </a:solidFill>
                <a:effectLst/>
                <a:latin typeface="Calibri" panose="020F0502020204030204" pitchFamily="34" charset="0"/>
                <a:cs typeface="Calibri" panose="020F0502020204030204" pitchFamily="34" charset="0"/>
              </a:rPr>
              <a:t>Art. 26. Para eliminar irregularidade, incerteza jurídica ou situação contenciosa na aplicação do direito público, inclusive no caso de expedição de licença, a autoridade administrativa poderá, após oitiva do órgão jurídico e, quando for o caso, após realização de consulta pública, e presentes razões de relevante interesse geral, celebrar compromisso com os interessados, observada a legislação aplicável, o qual só produzirá efeitos a partir de sua publicação oficial.</a:t>
            </a:r>
          </a:p>
          <a:p>
            <a:pPr algn="just"/>
            <a:r>
              <a:rPr lang="pt-BR" sz="1800" b="0" i="0" dirty="0">
                <a:solidFill>
                  <a:srgbClr val="000000"/>
                </a:solidFill>
                <a:effectLst/>
                <a:latin typeface="Calibri" panose="020F0502020204030204" pitchFamily="34" charset="0"/>
                <a:cs typeface="Calibri" panose="020F0502020204030204" pitchFamily="34" charset="0"/>
              </a:rPr>
              <a:t>§ 1º  O compromisso referido no caput deste artigo:</a:t>
            </a:r>
          </a:p>
          <a:p>
            <a:pPr algn="just"/>
            <a:r>
              <a:rPr lang="pt-BR" sz="1800" b="0" i="0" dirty="0">
                <a:solidFill>
                  <a:srgbClr val="000000"/>
                </a:solidFill>
                <a:effectLst/>
                <a:latin typeface="Calibri" panose="020F0502020204030204" pitchFamily="34" charset="0"/>
                <a:cs typeface="Calibri" panose="020F0502020204030204" pitchFamily="34" charset="0"/>
              </a:rPr>
              <a:t>I - buscará solução jurídica proporcional, equânime, eficiente e compatível com os interesses gerais;</a:t>
            </a:r>
          </a:p>
          <a:p>
            <a:pPr algn="just"/>
            <a:r>
              <a:rPr lang="pt-BR" sz="1800" b="0" i="0" dirty="0">
                <a:solidFill>
                  <a:srgbClr val="000000"/>
                </a:solidFill>
                <a:effectLst/>
                <a:latin typeface="Calibri" panose="020F0502020204030204" pitchFamily="34" charset="0"/>
                <a:cs typeface="Calibri" panose="020F0502020204030204" pitchFamily="34" charset="0"/>
              </a:rPr>
              <a:t>III - não poderá conferir desoneração permanente de dever ou condicionamento de direito reconhecidos por orientação geral;</a:t>
            </a:r>
          </a:p>
          <a:p>
            <a:pPr algn="just"/>
            <a:r>
              <a:rPr lang="pt-BR" sz="1800" b="0" i="0" dirty="0">
                <a:solidFill>
                  <a:srgbClr val="000000"/>
                </a:solidFill>
                <a:effectLst/>
                <a:latin typeface="Calibri" panose="020F0502020204030204" pitchFamily="34" charset="0"/>
                <a:cs typeface="Calibri" panose="020F0502020204030204" pitchFamily="34" charset="0"/>
              </a:rPr>
              <a:t>IV - deverá prever com clareza as obrigações das partes, o prazo para seu cumprimento e as sanções aplicáveis em caso de descumprimento.</a:t>
            </a:r>
            <a:endParaRPr lang="pt-BR" sz="18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0240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2416F4-CFD8-4DF4-8999-5F7B93BA5372}"/>
              </a:ext>
            </a:extLst>
          </p:cNvPr>
          <p:cNvSpPr>
            <a:spLocks noGrp="1"/>
          </p:cNvSpPr>
          <p:nvPr>
            <p:ph type="title"/>
          </p:nvPr>
        </p:nvSpPr>
        <p:spPr/>
        <p:txBody>
          <a:bodyPr/>
          <a:lstStyle/>
          <a:p>
            <a:r>
              <a:rPr lang="pt-BR" b="0" i="0" dirty="0">
                <a:solidFill>
                  <a:srgbClr val="000000"/>
                </a:solidFill>
                <a:effectLst/>
                <a:latin typeface="docs-Calibri"/>
              </a:rPr>
              <a:t>Evolução do Direito Privado no Brasil</a:t>
            </a:r>
            <a:endParaRPr lang="pt-BR" dirty="0"/>
          </a:p>
        </p:txBody>
      </p:sp>
      <p:sp>
        <p:nvSpPr>
          <p:cNvPr id="3" name="Espaço Reservado para Conteúdo 2">
            <a:extLst>
              <a:ext uri="{FF2B5EF4-FFF2-40B4-BE49-F238E27FC236}">
                <a16:creationId xmlns:a16="http://schemas.microsoft.com/office/drawing/2014/main" id="{9A4C3BD9-A594-4B3B-BD25-DBA11186C28D}"/>
              </a:ext>
            </a:extLst>
          </p:cNvPr>
          <p:cNvSpPr>
            <a:spLocks noGrp="1"/>
          </p:cNvSpPr>
          <p:nvPr>
            <p:ph idx="1"/>
          </p:nvPr>
        </p:nvSpPr>
        <p:spPr/>
        <p:txBody>
          <a:bodyPr>
            <a:normAutofit lnSpcReduction="10000"/>
          </a:bodyPr>
          <a:lstStyle/>
          <a:p>
            <a:r>
              <a:rPr lang="pt-BR" sz="2800" b="0" i="0" dirty="0">
                <a:solidFill>
                  <a:srgbClr val="000000"/>
                </a:solidFill>
                <a:effectLst/>
                <a:latin typeface="docs-Calibri"/>
              </a:rPr>
              <a:t>- Código de 1916 trazi</a:t>
            </a:r>
            <a:r>
              <a:rPr lang="pt-BR" sz="2800" dirty="0">
                <a:solidFill>
                  <a:srgbClr val="000000"/>
                </a:solidFill>
                <a:latin typeface="docs-Calibri"/>
              </a:rPr>
              <a:t>a os padrões culturais da sociedade patriarcal e patrimonialista da época.</a:t>
            </a:r>
            <a:endParaRPr lang="pt-BR" sz="2800" b="0" i="0" dirty="0">
              <a:solidFill>
                <a:srgbClr val="000000"/>
              </a:solidFill>
              <a:effectLst/>
              <a:latin typeface="docs-Calibri"/>
            </a:endParaRPr>
          </a:p>
          <a:p>
            <a:r>
              <a:rPr lang="pt-BR" sz="2800" b="0" i="0" dirty="0">
                <a:solidFill>
                  <a:srgbClr val="000000"/>
                </a:solidFill>
                <a:effectLst/>
                <a:latin typeface="docs-Calibri"/>
              </a:rPr>
              <a:t>- A propriedade era a instituição em torno da qual orbitavam os demais interesses jurídicos. </a:t>
            </a:r>
          </a:p>
          <a:p>
            <a:r>
              <a:rPr lang="pt-BR" sz="2800" dirty="0">
                <a:solidFill>
                  <a:srgbClr val="000000"/>
                </a:solidFill>
                <a:latin typeface="docs-Calibri"/>
              </a:rPr>
              <a:t>- Por sua vez, a mulher era um simples objeto da sociedade patriarcal</a:t>
            </a:r>
            <a:endParaRPr lang="pt-BR" sz="2800" b="0" i="0" dirty="0">
              <a:solidFill>
                <a:srgbClr val="000000"/>
              </a:solidFill>
              <a:effectLst/>
              <a:latin typeface="docs-Calibri"/>
            </a:endParaRPr>
          </a:p>
          <a:p>
            <a:r>
              <a:rPr lang="pt-BR" sz="2800" b="0" i="0" dirty="0">
                <a:solidFill>
                  <a:srgbClr val="000000"/>
                </a:solidFill>
                <a:effectLst/>
                <a:latin typeface="docs-Calibri"/>
              </a:rPr>
              <a:t>Art. 6. São incapazes, relativamente a certos atos (art. 147, n. 1), ou à maneira de os exercer:</a:t>
            </a:r>
          </a:p>
          <a:p>
            <a:r>
              <a:rPr lang="pt-BR" sz="2800" b="0" i="0" dirty="0">
                <a:solidFill>
                  <a:srgbClr val="000000"/>
                </a:solidFill>
                <a:effectLst/>
                <a:latin typeface="docs-Calibri"/>
              </a:rPr>
              <a:t>II. As mulheres casadas, enquanto subsistir a sociedade conjugal.</a:t>
            </a:r>
          </a:p>
          <a:p>
            <a:endParaRPr lang="pt-BR" sz="2800" b="0" i="0" dirty="0">
              <a:solidFill>
                <a:srgbClr val="000000"/>
              </a:solidFill>
              <a:effectLst/>
              <a:latin typeface="docs-Calibri"/>
            </a:endParaRPr>
          </a:p>
        </p:txBody>
      </p:sp>
    </p:spTree>
    <p:extLst>
      <p:ext uri="{BB962C8B-B14F-4D97-AF65-F5344CB8AC3E}">
        <p14:creationId xmlns:p14="http://schemas.microsoft.com/office/powerpoint/2010/main" val="257934115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6DA0DB-16F4-4EB4-8123-0D436AD4DAAD}"/>
              </a:ext>
            </a:extLst>
          </p:cNvPr>
          <p:cNvSpPr>
            <a:spLocks noGrp="1"/>
          </p:cNvSpPr>
          <p:nvPr>
            <p:ph type="title"/>
          </p:nvPr>
        </p:nvSpPr>
        <p:spPr/>
        <p:txBody>
          <a:bodyPr/>
          <a:lstStyle/>
          <a:p>
            <a:r>
              <a:rPr lang="pt-BR" dirty="0"/>
              <a:t>Lei 13.655/2019</a:t>
            </a:r>
          </a:p>
        </p:txBody>
      </p:sp>
      <p:sp>
        <p:nvSpPr>
          <p:cNvPr id="3" name="Espaço Reservado para Conteúdo 2">
            <a:extLst>
              <a:ext uri="{FF2B5EF4-FFF2-40B4-BE49-F238E27FC236}">
                <a16:creationId xmlns:a16="http://schemas.microsoft.com/office/drawing/2014/main" id="{76AE9830-A1B2-4FFF-AE52-FF760DFF2E08}"/>
              </a:ext>
            </a:extLst>
          </p:cNvPr>
          <p:cNvSpPr>
            <a:spLocks noGrp="1"/>
          </p:cNvSpPr>
          <p:nvPr>
            <p:ph idx="1"/>
          </p:nvPr>
        </p:nvSpPr>
        <p:spPr>
          <a:xfrm>
            <a:off x="898072" y="1714500"/>
            <a:ext cx="9846130" cy="4594860"/>
          </a:xfrm>
        </p:spPr>
        <p:txBody>
          <a:bodyPr>
            <a:normAutofit fontScale="92500" lnSpcReduction="10000"/>
          </a:bodyPr>
          <a:lstStyle/>
          <a:p>
            <a:pPr algn="just"/>
            <a:r>
              <a:rPr lang="pt-BR" sz="1600" b="0" i="0" dirty="0">
                <a:solidFill>
                  <a:srgbClr val="000000"/>
                </a:solidFill>
                <a:effectLst/>
                <a:latin typeface="Calibri" panose="020F0502020204030204" pitchFamily="34" charset="0"/>
                <a:cs typeface="Calibri" panose="020F0502020204030204" pitchFamily="34" charset="0"/>
              </a:rPr>
              <a:t>Art. 27.  A decisão do processo, nas esferas administrativa, controladora ou judicial, poderá impor compensação por benefícios indevidos ou prejuízos anormais ou injustos resultantes do processo ou da conduta dos envolvidos. </a:t>
            </a:r>
          </a:p>
          <a:p>
            <a:pPr algn="just"/>
            <a:r>
              <a:rPr lang="pt-BR" sz="1600" b="0" i="0" dirty="0">
                <a:solidFill>
                  <a:srgbClr val="000000"/>
                </a:solidFill>
                <a:effectLst/>
                <a:latin typeface="Calibri" panose="020F0502020204030204" pitchFamily="34" charset="0"/>
                <a:cs typeface="Calibri" panose="020F0502020204030204" pitchFamily="34" charset="0"/>
              </a:rPr>
              <a:t>§ 1º  A decisão sobre a compensação será motivada, ouvidas previamente as partes sobre seu cabimento, sua forma e, se for o caso, seu valor.</a:t>
            </a:r>
          </a:p>
          <a:p>
            <a:pPr algn="just"/>
            <a:r>
              <a:rPr lang="pt-BR" sz="1600" b="0" i="0" dirty="0">
                <a:solidFill>
                  <a:srgbClr val="000000"/>
                </a:solidFill>
                <a:effectLst/>
                <a:latin typeface="Calibri" panose="020F0502020204030204" pitchFamily="34" charset="0"/>
                <a:cs typeface="Calibri" panose="020F0502020204030204" pitchFamily="34" charset="0"/>
              </a:rPr>
              <a:t>§ 2º  Para prevenir ou regular a compensação, poderá ser celebrado compromisso processual entre os envolvidos. </a:t>
            </a:r>
          </a:p>
          <a:p>
            <a:pPr algn="just"/>
            <a:r>
              <a:rPr lang="pt-BR" sz="1600" b="0" i="0" dirty="0">
                <a:solidFill>
                  <a:srgbClr val="000000"/>
                </a:solidFill>
                <a:effectLst/>
                <a:latin typeface="Calibri" panose="020F0502020204030204" pitchFamily="34" charset="0"/>
                <a:cs typeface="Calibri" panose="020F0502020204030204" pitchFamily="34" charset="0"/>
              </a:rPr>
              <a:t>Art. 28.  O agente público responderá pessoalmente por suas decisões ou opiniões técnicas em caso de dolo ou erro grosseiro. </a:t>
            </a:r>
          </a:p>
          <a:p>
            <a:pPr algn="just"/>
            <a:r>
              <a:rPr lang="pt-BR" sz="1600" b="0" i="0" dirty="0">
                <a:solidFill>
                  <a:srgbClr val="000000"/>
                </a:solidFill>
                <a:effectLst/>
                <a:latin typeface="Calibri" panose="020F0502020204030204" pitchFamily="34" charset="0"/>
                <a:cs typeface="Calibri" panose="020F0502020204030204" pitchFamily="34" charset="0"/>
              </a:rPr>
              <a:t>Art. 29. Em qualquer órgão ou Poder, a edição de atos normativos por autoridade administrativa, salvo os de mera organização interna, poderá ser precedida de consulta pública para manifestação de interessados, preferencialmente por meio eletrônico, a qual será considerada na decisão.</a:t>
            </a:r>
          </a:p>
          <a:p>
            <a:pPr algn="just"/>
            <a:r>
              <a:rPr lang="pt-BR" sz="1600" b="0" i="0" dirty="0">
                <a:solidFill>
                  <a:srgbClr val="000000"/>
                </a:solidFill>
                <a:effectLst/>
                <a:latin typeface="Calibri" panose="020F0502020204030204" pitchFamily="34" charset="0"/>
                <a:cs typeface="Calibri" panose="020F0502020204030204" pitchFamily="34" charset="0"/>
              </a:rPr>
              <a:t>§ 1º  A convocação conterá a minuta do ato normativo e fixará o prazo e demais condições da consulta pública, observadas as normas legais e regulamentares específicas, se houver. </a:t>
            </a:r>
          </a:p>
          <a:p>
            <a:pPr algn="just"/>
            <a:r>
              <a:rPr lang="pt-BR" sz="1600" b="0" i="0" dirty="0">
                <a:solidFill>
                  <a:srgbClr val="000000"/>
                </a:solidFill>
                <a:effectLst/>
                <a:latin typeface="Calibri" panose="020F0502020204030204" pitchFamily="34" charset="0"/>
                <a:cs typeface="Calibri" panose="020F0502020204030204" pitchFamily="34" charset="0"/>
              </a:rPr>
              <a:t>Art. 30.  As autoridades públicas devem atuar para aumentar a segurança jurídica na aplicação das normas, inclusive por meio de regulamentos, súmulas administrativas e respostas a consultas.</a:t>
            </a:r>
          </a:p>
          <a:p>
            <a:pPr algn="just"/>
            <a:r>
              <a:rPr lang="pt-BR" sz="1600" b="0" i="0" dirty="0">
                <a:solidFill>
                  <a:srgbClr val="000000"/>
                </a:solidFill>
                <a:effectLst/>
                <a:latin typeface="Calibri" panose="020F0502020204030204" pitchFamily="34" charset="0"/>
                <a:cs typeface="Calibri" panose="020F0502020204030204" pitchFamily="34" charset="0"/>
              </a:rPr>
              <a:t>Parágrafo único.  Os instrumentos previstos no caput deste artigo terão caráter vinculante em relação ao órgão ou entidade a que se destinam, até ulterior revisão.</a:t>
            </a:r>
            <a:endParaRPr lang="pt-BR" sz="1600" b="0"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882703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2521</TotalTime>
  <Words>10361</Words>
  <Application>Microsoft Office PowerPoint</Application>
  <PresentationFormat>Widescreen</PresentationFormat>
  <Paragraphs>419</Paragraphs>
  <Slides>90</Slides>
  <Notes>10</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90</vt:i4>
      </vt:variant>
    </vt:vector>
  </HeadingPairs>
  <TitlesOfParts>
    <vt:vector size="99" baseType="lpstr">
      <vt:lpstr>Arial</vt:lpstr>
      <vt:lpstr>Calibri</vt:lpstr>
      <vt:lpstr>docs-Calibri</vt:lpstr>
      <vt:lpstr>helvetica neue</vt:lpstr>
      <vt:lpstr>Roboto</vt:lpstr>
      <vt:lpstr>Tw Cen MT</vt:lpstr>
      <vt:lpstr>Tw Cen MT Condensed</vt:lpstr>
      <vt:lpstr>Wingdings 3</vt:lpstr>
      <vt:lpstr>Integral</vt:lpstr>
      <vt:lpstr>Constitucionalização do direito civil</vt:lpstr>
      <vt:lpstr>INTRODUÇÃO</vt:lpstr>
      <vt:lpstr>Conceitos introdutórios</vt:lpstr>
      <vt:lpstr>Conceitos introdutórios</vt:lpstr>
      <vt:lpstr>Conceitos introdutórios</vt:lpstr>
      <vt:lpstr>Conceitos introdutórios</vt:lpstr>
      <vt:lpstr>Conceitos introdutórios</vt:lpstr>
      <vt:lpstr>Evolução do Direito Privado no Brasil</vt:lpstr>
      <vt:lpstr>Evolução do Direito Privado no Brasil</vt:lpstr>
      <vt:lpstr>Evolução do Direito Privado no Brasil</vt:lpstr>
      <vt:lpstr>Evolução do Direito Privado no Brasil</vt:lpstr>
      <vt:lpstr>Um novo direito civil</vt:lpstr>
      <vt:lpstr>Um novo direito civil</vt:lpstr>
      <vt:lpstr>Normas abertas</vt:lpstr>
      <vt:lpstr>Normas abertas</vt:lpstr>
      <vt:lpstr>Um novo direito civil</vt:lpstr>
      <vt:lpstr>Um novo direito civil</vt:lpstr>
      <vt:lpstr>Um novo direito civil</vt:lpstr>
      <vt:lpstr>Um novo direito civil</vt:lpstr>
      <vt:lpstr>Um novo direito civil</vt:lpstr>
      <vt:lpstr>Um novo direito civil</vt:lpstr>
      <vt:lpstr>Um novo direito civil</vt:lpstr>
      <vt:lpstr>Um novo direito civil</vt:lpstr>
      <vt:lpstr>CONSTITUCIONALISMO</vt:lpstr>
      <vt:lpstr>neoconstitucionalismo</vt:lpstr>
      <vt:lpstr>Constitucionalização do Direito Civil</vt:lpstr>
      <vt:lpstr>Constitucionalização do Direito Civil</vt:lpstr>
      <vt:lpstr>Constitucionalização do Direito Civil</vt:lpstr>
      <vt:lpstr>EFICÁCIA DOS DIREITOS FUNDAMENTAIS</vt:lpstr>
      <vt:lpstr>EFICÁCIA DOS DIREITOS FUNDAMENTAIS</vt:lpstr>
      <vt:lpstr>EFICÁCIA DOS DIREITOS FUNDAMENTAIS</vt:lpstr>
      <vt:lpstr>EFICÁCIA DOS DIREITOS FUNDAMENTAIS</vt:lpstr>
      <vt:lpstr>EFICÁCIA DOS DIREITOS FUNDAMENTAIS</vt:lpstr>
      <vt:lpstr>Princípios de interpretação constitucional. </vt:lpstr>
      <vt:lpstr>Princípios de interpretação constitucional. </vt:lpstr>
      <vt:lpstr>Princípios de interpretação constitucional. </vt:lpstr>
      <vt:lpstr>Princípios de interpretação constitucional. </vt:lpstr>
      <vt:lpstr>Princípios de interpretação constitucional. </vt:lpstr>
      <vt:lpstr>Princípios de interpretação constitucional. </vt:lpstr>
      <vt:lpstr>Código civil de 2002</vt:lpstr>
      <vt:lpstr>Código civil de 2002</vt:lpstr>
      <vt:lpstr>Código civil de 2002</vt:lpstr>
      <vt:lpstr>Código civil de 2002</vt:lpstr>
      <vt:lpstr>Código civil de 2002</vt:lpstr>
      <vt:lpstr>Código civil de 2002</vt:lpstr>
      <vt:lpstr>Código civil de 2002</vt:lpstr>
      <vt:lpstr>Código civil de 2002</vt:lpstr>
      <vt:lpstr>Código civil de 2002</vt:lpstr>
      <vt:lpstr>Código civil de 2002</vt:lpstr>
      <vt:lpstr>Código civil de 2002</vt:lpstr>
      <vt:lpstr>BOA-FÉ</vt:lpstr>
      <vt:lpstr>Funções da bOA-FÉ objetiva</vt:lpstr>
      <vt:lpstr>Funções da bOA-FÉ objetiva</vt:lpstr>
      <vt:lpstr>Funções da bOA-FÉ objetiva</vt:lpstr>
      <vt:lpstr>Funções da bOA-FÉ objetiva</vt:lpstr>
      <vt:lpstr>FIGURAS PARCELAS DA BOA-FÉ OBJETIVA</vt:lpstr>
      <vt:lpstr>FIGURAS PARCELAS DA BOA-FÉ OBJETIVA</vt:lpstr>
      <vt:lpstr>FIGURAS PARCELAS DA BOA-FÉ OBJETIVA</vt:lpstr>
      <vt:lpstr>FIGURAS PARCELAS DA BOA-FÉ OBJETIVA</vt:lpstr>
      <vt:lpstr>FIGURAS PARCELAS DA BOA-FÉ OBJETIVA</vt:lpstr>
      <vt:lpstr>FIGURAS PARCELAS DA BOA-FÉ OBJETIVA</vt:lpstr>
      <vt:lpstr>FIGURAS PARCELAS DA BOA-FÉ OBJETIVA</vt:lpstr>
      <vt:lpstr>FUNÇÃO SOCIAL</vt:lpstr>
      <vt:lpstr>LEI DE INTRODUÇÃO ÀS NORMAS DO DIREITO BRASILEIRO (LINDB)</vt:lpstr>
      <vt:lpstr>LINDB - FONTES</vt:lpstr>
      <vt:lpstr>LEI DE INTRODUÇÃO ÀS NORMAS DO DIREITO BRASILEIRO (LINDB)</vt:lpstr>
      <vt:lpstr>LEI DE INTRODUÇÃO ÀS NORMAS DO DIREITO BRASILEIRO (LINDB)</vt:lpstr>
      <vt:lpstr>COSTUMES</vt:lpstr>
      <vt:lpstr>COSTUMES</vt:lpstr>
      <vt:lpstr>LINDB – repristinação</vt:lpstr>
      <vt:lpstr>LINDB - ANALOGIA</vt:lpstr>
      <vt:lpstr>LINDB - ANALOGIA</vt:lpstr>
      <vt:lpstr>Antinomias jurídicas</vt:lpstr>
      <vt:lpstr>Antinomias jurídicas</vt:lpstr>
      <vt:lpstr>Antinomias jurídicas</vt:lpstr>
      <vt:lpstr>Antinomias jurídicas</vt:lpstr>
      <vt:lpstr>LEI DE INTRODUÇÃO ÀS NORMAS DO DIREITO BRASILEIRO (LINDB)</vt:lpstr>
      <vt:lpstr>EQUIDADE</vt:lpstr>
      <vt:lpstr>EQUIDADE</vt:lpstr>
      <vt:lpstr>LEI DE INTRODUÇÃO ÀS NORMAS DO DIREITO BRASILEIRO (LINDB)</vt:lpstr>
      <vt:lpstr>Lei no tempo</vt:lpstr>
      <vt:lpstr>Lei no tempo</vt:lpstr>
      <vt:lpstr>Lei no tempo</vt:lpstr>
      <vt:lpstr>Direito adquirido</vt:lpstr>
      <vt:lpstr>Direito adquirido</vt:lpstr>
      <vt:lpstr>Direito adquirido</vt:lpstr>
      <vt:lpstr>Lei 13.655/2019</vt:lpstr>
      <vt:lpstr>Lei 13.655/2019</vt:lpstr>
      <vt:lpstr>Lei 13.655/2019</vt:lpstr>
      <vt:lpstr>Lei 13.655/2019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Constitucionalização do direito civil</dc:title>
  <dc:creator>Pedro Ribeiro Agustoni Feilke</dc:creator>
  <cp:lastModifiedBy>Pedro Ribeiro Agustoni Feilke</cp:lastModifiedBy>
  <cp:revision>1</cp:revision>
  <dcterms:created xsi:type="dcterms:W3CDTF">2022-02-12T13:59:47Z</dcterms:created>
  <dcterms:modified xsi:type="dcterms:W3CDTF">2022-02-15T15:16:20Z</dcterms:modified>
</cp:coreProperties>
</file>