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2"/>
  </p:notesMasterIdLst>
  <p:sldIdLst>
    <p:sldId id="257" r:id="rId2"/>
    <p:sldId id="463" r:id="rId3"/>
    <p:sldId id="488" r:id="rId4"/>
    <p:sldId id="383" r:id="rId5"/>
    <p:sldId id="507" r:id="rId6"/>
    <p:sldId id="490" r:id="rId7"/>
    <p:sldId id="510" r:id="rId8"/>
    <p:sldId id="523" r:id="rId9"/>
    <p:sldId id="512" r:id="rId10"/>
    <p:sldId id="526" r:id="rId11"/>
    <p:sldId id="527" r:id="rId12"/>
    <p:sldId id="513" r:id="rId13"/>
    <p:sldId id="515" r:id="rId14"/>
    <p:sldId id="529" r:id="rId15"/>
    <p:sldId id="517" r:id="rId16"/>
    <p:sldId id="518" r:id="rId17"/>
    <p:sldId id="519" r:id="rId18"/>
    <p:sldId id="520" r:id="rId19"/>
    <p:sldId id="508" r:id="rId20"/>
    <p:sldId id="524" r:id="rId21"/>
    <p:sldId id="525" r:id="rId22"/>
    <p:sldId id="521" r:id="rId23"/>
    <p:sldId id="528" r:id="rId24"/>
    <p:sldId id="522" r:id="rId25"/>
    <p:sldId id="530" r:id="rId26"/>
    <p:sldId id="534" r:id="rId27"/>
    <p:sldId id="307" r:id="rId28"/>
    <p:sldId id="302" r:id="rId29"/>
    <p:sldId id="533" r:id="rId30"/>
    <p:sldId id="462" r:id="rId31"/>
    <p:sldId id="303" r:id="rId32"/>
    <p:sldId id="532" r:id="rId33"/>
    <p:sldId id="535" r:id="rId34"/>
    <p:sldId id="304" r:id="rId35"/>
    <p:sldId id="453" r:id="rId36"/>
    <p:sldId id="536" r:id="rId37"/>
    <p:sldId id="538" r:id="rId38"/>
    <p:sldId id="467" r:id="rId39"/>
    <p:sldId id="539" r:id="rId40"/>
    <p:sldId id="540" r:id="rId41"/>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519" autoAdjust="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D1EB67-760A-4BA7-98F3-A9EB54C96304}" type="doc">
      <dgm:prSet loTypeId="urn:microsoft.com/office/officeart/2005/8/layout/hierarchy2" loCatId="hierarchy" qsTypeId="urn:microsoft.com/office/officeart/2005/8/quickstyle/simple1" qsCatId="simple" csTypeId="urn:microsoft.com/office/officeart/2005/8/colors/accent6_2" csCatId="accent6" phldr="1"/>
      <dgm:spPr/>
      <dgm:t>
        <a:bodyPr/>
        <a:lstStyle/>
        <a:p>
          <a:endParaRPr lang="pt-BR"/>
        </a:p>
      </dgm:t>
    </dgm:pt>
    <dgm:pt modelId="{B73A9FAA-D354-4AEA-AE78-920BD3029624}">
      <dgm:prSet phldrT="[Texto]"/>
      <dgm:spPr/>
      <dgm:t>
        <a:bodyPr/>
        <a:lstStyle/>
        <a:p>
          <a:r>
            <a:rPr lang="pt-BR" dirty="0"/>
            <a:t>Normas autoaplicáveis</a:t>
          </a:r>
        </a:p>
      </dgm:t>
    </dgm:pt>
    <dgm:pt modelId="{A82E915E-7404-4D2A-9E95-6BF6DD7218AF}" type="parTrans" cxnId="{B2D89285-EE5F-4B19-9A3D-388FCCDB030A}">
      <dgm:prSet/>
      <dgm:spPr/>
      <dgm:t>
        <a:bodyPr/>
        <a:lstStyle/>
        <a:p>
          <a:endParaRPr lang="pt-BR"/>
        </a:p>
      </dgm:t>
    </dgm:pt>
    <dgm:pt modelId="{BDA24995-4AA4-4809-A65B-2737DFFB9537}" type="sibTrans" cxnId="{B2D89285-EE5F-4B19-9A3D-388FCCDB030A}">
      <dgm:prSet/>
      <dgm:spPr/>
      <dgm:t>
        <a:bodyPr/>
        <a:lstStyle/>
        <a:p>
          <a:endParaRPr lang="pt-BR"/>
        </a:p>
      </dgm:t>
    </dgm:pt>
    <dgm:pt modelId="{C166630E-D78B-4264-8CFC-9965B43DA0ED}">
      <dgm:prSet phldrT="[Texto]"/>
      <dgm:spPr/>
      <dgm:t>
        <a:bodyPr/>
        <a:lstStyle/>
        <a:p>
          <a:r>
            <a:rPr lang="pt-BR" dirty="0"/>
            <a:t>Eficácia plena</a:t>
          </a:r>
        </a:p>
      </dgm:t>
    </dgm:pt>
    <dgm:pt modelId="{5D1B14D4-B047-40AB-82EF-9923B37D9E34}" type="parTrans" cxnId="{4C934910-E162-41F8-9831-4D860EDF78A6}">
      <dgm:prSet/>
      <dgm:spPr/>
      <dgm:t>
        <a:bodyPr/>
        <a:lstStyle/>
        <a:p>
          <a:endParaRPr lang="pt-BR"/>
        </a:p>
      </dgm:t>
    </dgm:pt>
    <dgm:pt modelId="{60BC7691-7E07-4731-BC2E-12B1F4FF5D7C}" type="sibTrans" cxnId="{4C934910-E162-41F8-9831-4D860EDF78A6}">
      <dgm:prSet/>
      <dgm:spPr/>
      <dgm:t>
        <a:bodyPr/>
        <a:lstStyle/>
        <a:p>
          <a:endParaRPr lang="pt-BR"/>
        </a:p>
      </dgm:t>
    </dgm:pt>
    <dgm:pt modelId="{EC84CBEC-FF76-4A94-B920-00FFB545DDC6}">
      <dgm:prSet phldrT="[Texto]"/>
      <dgm:spPr/>
      <dgm:t>
        <a:bodyPr/>
        <a:lstStyle/>
        <a:p>
          <a:r>
            <a:rPr lang="pt-BR" dirty="0"/>
            <a:t>Eficácia contida</a:t>
          </a:r>
        </a:p>
      </dgm:t>
    </dgm:pt>
    <dgm:pt modelId="{85C61039-95AE-466F-B713-30D945065B88}" type="parTrans" cxnId="{74D681C3-755E-4688-8E89-0B191787EC5F}">
      <dgm:prSet/>
      <dgm:spPr/>
      <dgm:t>
        <a:bodyPr/>
        <a:lstStyle/>
        <a:p>
          <a:endParaRPr lang="pt-BR"/>
        </a:p>
      </dgm:t>
    </dgm:pt>
    <dgm:pt modelId="{8B8EBEF4-9CB7-4F71-9784-E2065A33EE94}" type="sibTrans" cxnId="{74D681C3-755E-4688-8E89-0B191787EC5F}">
      <dgm:prSet/>
      <dgm:spPr/>
      <dgm:t>
        <a:bodyPr/>
        <a:lstStyle/>
        <a:p>
          <a:endParaRPr lang="pt-BR"/>
        </a:p>
      </dgm:t>
    </dgm:pt>
    <dgm:pt modelId="{7DA4953E-720C-473A-A3AC-2E473DA5FECF}">
      <dgm:prSet phldrT="[Texto]"/>
      <dgm:spPr/>
      <dgm:t>
        <a:bodyPr/>
        <a:lstStyle/>
        <a:p>
          <a:r>
            <a:rPr lang="pt-BR" dirty="0"/>
            <a:t>Normas não autoaplicáveis</a:t>
          </a:r>
        </a:p>
      </dgm:t>
    </dgm:pt>
    <dgm:pt modelId="{B4860210-07C8-4695-A379-36BED78B7AD1}" type="parTrans" cxnId="{940205D0-B6EF-473D-9042-62967D50DB9B}">
      <dgm:prSet/>
      <dgm:spPr/>
      <dgm:t>
        <a:bodyPr/>
        <a:lstStyle/>
        <a:p>
          <a:endParaRPr lang="pt-BR"/>
        </a:p>
      </dgm:t>
    </dgm:pt>
    <dgm:pt modelId="{4BDD641D-00C5-4484-9003-CDD1B001E59D}" type="sibTrans" cxnId="{940205D0-B6EF-473D-9042-62967D50DB9B}">
      <dgm:prSet/>
      <dgm:spPr/>
      <dgm:t>
        <a:bodyPr/>
        <a:lstStyle/>
        <a:p>
          <a:endParaRPr lang="pt-BR"/>
        </a:p>
      </dgm:t>
    </dgm:pt>
    <dgm:pt modelId="{222BE6DD-4689-44CA-A25A-182B1890AB67}">
      <dgm:prSet phldrT="[Texto]"/>
      <dgm:spPr/>
      <dgm:t>
        <a:bodyPr/>
        <a:lstStyle/>
        <a:p>
          <a:r>
            <a:rPr lang="pt-BR" dirty="0"/>
            <a:t>Eficácia limitada</a:t>
          </a:r>
        </a:p>
      </dgm:t>
    </dgm:pt>
    <dgm:pt modelId="{D737EBB6-3075-467C-918C-DA26844E3498}" type="parTrans" cxnId="{5FC332A6-3759-4CFA-A8A0-FEE98DF0FF95}">
      <dgm:prSet/>
      <dgm:spPr/>
      <dgm:t>
        <a:bodyPr/>
        <a:lstStyle/>
        <a:p>
          <a:endParaRPr lang="pt-BR"/>
        </a:p>
      </dgm:t>
    </dgm:pt>
    <dgm:pt modelId="{B6089079-3529-4F4B-B29C-CF8FC2ADAFBB}" type="sibTrans" cxnId="{5FC332A6-3759-4CFA-A8A0-FEE98DF0FF95}">
      <dgm:prSet/>
      <dgm:spPr/>
      <dgm:t>
        <a:bodyPr/>
        <a:lstStyle/>
        <a:p>
          <a:endParaRPr lang="pt-BR"/>
        </a:p>
      </dgm:t>
    </dgm:pt>
    <dgm:pt modelId="{9437F3C8-23B8-4FA4-BAC8-3F12D0C57F66}">
      <dgm:prSet phldrT="[Texto]"/>
      <dgm:spPr/>
      <dgm:t>
        <a:bodyPr/>
        <a:lstStyle/>
        <a:p>
          <a:r>
            <a:rPr lang="pt-BR" dirty="0" err="1"/>
            <a:t>Institutivas</a:t>
          </a:r>
          <a:endParaRPr lang="pt-BR" dirty="0"/>
        </a:p>
      </dgm:t>
    </dgm:pt>
    <dgm:pt modelId="{DD002E8F-5F99-4B39-A803-8F777D1F9D51}" type="parTrans" cxnId="{21CD701E-0B16-4B56-9815-E6EEDFCCDB6D}">
      <dgm:prSet/>
      <dgm:spPr/>
      <dgm:t>
        <a:bodyPr/>
        <a:lstStyle/>
        <a:p>
          <a:endParaRPr lang="pt-BR"/>
        </a:p>
      </dgm:t>
    </dgm:pt>
    <dgm:pt modelId="{5EC87C85-1688-416D-8795-711FAC6D4CA4}" type="sibTrans" cxnId="{21CD701E-0B16-4B56-9815-E6EEDFCCDB6D}">
      <dgm:prSet/>
      <dgm:spPr/>
      <dgm:t>
        <a:bodyPr/>
        <a:lstStyle/>
        <a:p>
          <a:endParaRPr lang="pt-BR"/>
        </a:p>
      </dgm:t>
    </dgm:pt>
    <dgm:pt modelId="{8F773E53-45C9-467C-A1C4-4250C66EAE6F}">
      <dgm:prSet phldrT="[Texto]"/>
      <dgm:spPr/>
      <dgm:t>
        <a:bodyPr/>
        <a:lstStyle/>
        <a:p>
          <a:r>
            <a:rPr lang="pt-BR" dirty="0"/>
            <a:t>Facultativas</a:t>
          </a:r>
        </a:p>
      </dgm:t>
    </dgm:pt>
    <dgm:pt modelId="{02751CBB-BD26-4249-BC17-6DD71DE9540A}" type="parTrans" cxnId="{790B9DF9-3CF8-4E8E-BFF1-22C6250D7F0B}">
      <dgm:prSet/>
      <dgm:spPr/>
      <dgm:t>
        <a:bodyPr/>
        <a:lstStyle/>
        <a:p>
          <a:endParaRPr lang="pt-BR"/>
        </a:p>
      </dgm:t>
    </dgm:pt>
    <dgm:pt modelId="{C13FA9E5-42DF-48F3-A801-567E19A6BE01}" type="sibTrans" cxnId="{790B9DF9-3CF8-4E8E-BFF1-22C6250D7F0B}">
      <dgm:prSet/>
      <dgm:spPr/>
      <dgm:t>
        <a:bodyPr/>
        <a:lstStyle/>
        <a:p>
          <a:endParaRPr lang="pt-BR"/>
        </a:p>
      </dgm:t>
    </dgm:pt>
    <dgm:pt modelId="{CDF3A61C-00B5-4960-883C-39D126A59CCA}">
      <dgm:prSet phldrT="[Texto]"/>
      <dgm:spPr/>
      <dgm:t>
        <a:bodyPr/>
        <a:lstStyle/>
        <a:p>
          <a:r>
            <a:rPr lang="pt-BR" dirty="0"/>
            <a:t>Obrigatórias</a:t>
          </a:r>
        </a:p>
      </dgm:t>
    </dgm:pt>
    <dgm:pt modelId="{7E94D526-0269-40F4-9131-03E2CA7B8FE3}" type="parTrans" cxnId="{6C2EB983-41D7-4709-AB5B-7CEC52CE4226}">
      <dgm:prSet/>
      <dgm:spPr/>
      <dgm:t>
        <a:bodyPr/>
        <a:lstStyle/>
        <a:p>
          <a:endParaRPr lang="pt-BR"/>
        </a:p>
      </dgm:t>
    </dgm:pt>
    <dgm:pt modelId="{33DCF39A-DBB0-4861-85D2-E4EA710EF0FD}" type="sibTrans" cxnId="{6C2EB983-41D7-4709-AB5B-7CEC52CE4226}">
      <dgm:prSet/>
      <dgm:spPr/>
      <dgm:t>
        <a:bodyPr/>
        <a:lstStyle/>
        <a:p>
          <a:endParaRPr lang="pt-BR"/>
        </a:p>
      </dgm:t>
    </dgm:pt>
    <dgm:pt modelId="{C82A6D34-755D-4DB1-9CDD-0EA94C07B813}">
      <dgm:prSet phldrT="[Texto]"/>
      <dgm:spPr/>
      <dgm:t>
        <a:bodyPr/>
        <a:lstStyle/>
        <a:p>
          <a:r>
            <a:rPr lang="pt-BR" dirty="0"/>
            <a:t>Programáticas</a:t>
          </a:r>
        </a:p>
      </dgm:t>
    </dgm:pt>
    <dgm:pt modelId="{796B19B6-A56F-4387-8303-FE67612C80C0}" type="parTrans" cxnId="{2A89C1E2-9A9D-4FEB-9AC2-6EB91F891177}">
      <dgm:prSet/>
      <dgm:spPr/>
      <dgm:t>
        <a:bodyPr/>
        <a:lstStyle/>
        <a:p>
          <a:endParaRPr lang="pt-BR"/>
        </a:p>
      </dgm:t>
    </dgm:pt>
    <dgm:pt modelId="{29EFF838-BDB3-4728-B316-23A043E1B736}" type="sibTrans" cxnId="{2A89C1E2-9A9D-4FEB-9AC2-6EB91F891177}">
      <dgm:prSet/>
      <dgm:spPr/>
      <dgm:t>
        <a:bodyPr/>
        <a:lstStyle/>
        <a:p>
          <a:endParaRPr lang="pt-BR"/>
        </a:p>
      </dgm:t>
    </dgm:pt>
    <dgm:pt modelId="{602AC2A9-C0F0-4F36-AEB4-8EA3E8330DAE}" type="pres">
      <dgm:prSet presAssocID="{17D1EB67-760A-4BA7-98F3-A9EB54C96304}" presName="diagram" presStyleCnt="0">
        <dgm:presLayoutVars>
          <dgm:chPref val="1"/>
          <dgm:dir/>
          <dgm:animOne val="branch"/>
          <dgm:animLvl val="lvl"/>
          <dgm:resizeHandles val="exact"/>
        </dgm:presLayoutVars>
      </dgm:prSet>
      <dgm:spPr/>
    </dgm:pt>
    <dgm:pt modelId="{787258CB-E9B1-4887-B15C-ED0FDC922295}" type="pres">
      <dgm:prSet presAssocID="{B73A9FAA-D354-4AEA-AE78-920BD3029624}" presName="root1" presStyleCnt="0"/>
      <dgm:spPr/>
    </dgm:pt>
    <dgm:pt modelId="{29B7CD6C-7A28-47E6-A0DF-A8277A0A4E24}" type="pres">
      <dgm:prSet presAssocID="{B73A9FAA-D354-4AEA-AE78-920BD3029624}" presName="LevelOneTextNode" presStyleLbl="node0" presStyleIdx="0" presStyleCnt="2">
        <dgm:presLayoutVars>
          <dgm:chPref val="3"/>
        </dgm:presLayoutVars>
      </dgm:prSet>
      <dgm:spPr/>
    </dgm:pt>
    <dgm:pt modelId="{B25FE3EC-C457-45A2-A4DD-41AB577C21E1}" type="pres">
      <dgm:prSet presAssocID="{B73A9FAA-D354-4AEA-AE78-920BD3029624}" presName="level2hierChild" presStyleCnt="0"/>
      <dgm:spPr/>
    </dgm:pt>
    <dgm:pt modelId="{A4EC4435-5BC2-485A-B9CD-F457E1D47AA9}" type="pres">
      <dgm:prSet presAssocID="{5D1B14D4-B047-40AB-82EF-9923B37D9E34}" presName="conn2-1" presStyleLbl="parChTrans1D2" presStyleIdx="0" presStyleCnt="3"/>
      <dgm:spPr/>
    </dgm:pt>
    <dgm:pt modelId="{B5FE3BF9-466C-431A-899A-3008542BF27D}" type="pres">
      <dgm:prSet presAssocID="{5D1B14D4-B047-40AB-82EF-9923B37D9E34}" presName="connTx" presStyleLbl="parChTrans1D2" presStyleIdx="0" presStyleCnt="3"/>
      <dgm:spPr/>
    </dgm:pt>
    <dgm:pt modelId="{192B2304-4156-4FEF-A3FC-2636C98717F9}" type="pres">
      <dgm:prSet presAssocID="{C166630E-D78B-4264-8CFC-9965B43DA0ED}" presName="root2" presStyleCnt="0"/>
      <dgm:spPr/>
    </dgm:pt>
    <dgm:pt modelId="{FD66C144-9232-4AE6-80E4-5A9E8FD3109E}" type="pres">
      <dgm:prSet presAssocID="{C166630E-D78B-4264-8CFC-9965B43DA0ED}" presName="LevelTwoTextNode" presStyleLbl="node2" presStyleIdx="0" presStyleCnt="3">
        <dgm:presLayoutVars>
          <dgm:chPref val="3"/>
        </dgm:presLayoutVars>
      </dgm:prSet>
      <dgm:spPr/>
    </dgm:pt>
    <dgm:pt modelId="{9D9C0431-64BD-46E7-A468-63023CF5AA26}" type="pres">
      <dgm:prSet presAssocID="{C166630E-D78B-4264-8CFC-9965B43DA0ED}" presName="level3hierChild" presStyleCnt="0"/>
      <dgm:spPr/>
    </dgm:pt>
    <dgm:pt modelId="{DDC31A3D-369B-4C81-A1A9-E396C98A6F78}" type="pres">
      <dgm:prSet presAssocID="{85C61039-95AE-466F-B713-30D945065B88}" presName="conn2-1" presStyleLbl="parChTrans1D2" presStyleIdx="1" presStyleCnt="3"/>
      <dgm:spPr/>
    </dgm:pt>
    <dgm:pt modelId="{E90DA8BD-5DC6-4465-ADE0-AD9FE9747A25}" type="pres">
      <dgm:prSet presAssocID="{85C61039-95AE-466F-B713-30D945065B88}" presName="connTx" presStyleLbl="parChTrans1D2" presStyleIdx="1" presStyleCnt="3"/>
      <dgm:spPr/>
    </dgm:pt>
    <dgm:pt modelId="{0B1422DA-3647-4119-9947-A34C0FA8C9DD}" type="pres">
      <dgm:prSet presAssocID="{EC84CBEC-FF76-4A94-B920-00FFB545DDC6}" presName="root2" presStyleCnt="0"/>
      <dgm:spPr/>
    </dgm:pt>
    <dgm:pt modelId="{546FBFA3-DBEC-43B2-BD51-77E55C89FE68}" type="pres">
      <dgm:prSet presAssocID="{EC84CBEC-FF76-4A94-B920-00FFB545DDC6}" presName="LevelTwoTextNode" presStyleLbl="node2" presStyleIdx="1" presStyleCnt="3">
        <dgm:presLayoutVars>
          <dgm:chPref val="3"/>
        </dgm:presLayoutVars>
      </dgm:prSet>
      <dgm:spPr/>
    </dgm:pt>
    <dgm:pt modelId="{67C8C313-6B6F-4B5C-B0BE-2EBB6583C9C4}" type="pres">
      <dgm:prSet presAssocID="{EC84CBEC-FF76-4A94-B920-00FFB545DDC6}" presName="level3hierChild" presStyleCnt="0"/>
      <dgm:spPr/>
    </dgm:pt>
    <dgm:pt modelId="{ADBE829F-A6D4-4C7F-AB4A-5D8FEDD1C752}" type="pres">
      <dgm:prSet presAssocID="{7DA4953E-720C-473A-A3AC-2E473DA5FECF}" presName="root1" presStyleCnt="0"/>
      <dgm:spPr/>
    </dgm:pt>
    <dgm:pt modelId="{E42C96F1-2971-4A75-9BDE-718ADDF584F0}" type="pres">
      <dgm:prSet presAssocID="{7DA4953E-720C-473A-A3AC-2E473DA5FECF}" presName="LevelOneTextNode" presStyleLbl="node0" presStyleIdx="1" presStyleCnt="2">
        <dgm:presLayoutVars>
          <dgm:chPref val="3"/>
        </dgm:presLayoutVars>
      </dgm:prSet>
      <dgm:spPr/>
    </dgm:pt>
    <dgm:pt modelId="{9C78556E-1DCC-48F0-9A0E-CD7746EF338C}" type="pres">
      <dgm:prSet presAssocID="{7DA4953E-720C-473A-A3AC-2E473DA5FECF}" presName="level2hierChild" presStyleCnt="0"/>
      <dgm:spPr/>
    </dgm:pt>
    <dgm:pt modelId="{33EF8C92-9C15-4978-8AA2-2D1D679A8A10}" type="pres">
      <dgm:prSet presAssocID="{D737EBB6-3075-467C-918C-DA26844E3498}" presName="conn2-1" presStyleLbl="parChTrans1D2" presStyleIdx="2" presStyleCnt="3"/>
      <dgm:spPr/>
    </dgm:pt>
    <dgm:pt modelId="{BABC9980-C5F8-4D35-AFF5-3514AFBD138F}" type="pres">
      <dgm:prSet presAssocID="{D737EBB6-3075-467C-918C-DA26844E3498}" presName="connTx" presStyleLbl="parChTrans1D2" presStyleIdx="2" presStyleCnt="3"/>
      <dgm:spPr/>
    </dgm:pt>
    <dgm:pt modelId="{B6D9310C-C4D3-433D-964B-ABB7BB598866}" type="pres">
      <dgm:prSet presAssocID="{222BE6DD-4689-44CA-A25A-182B1890AB67}" presName="root2" presStyleCnt="0"/>
      <dgm:spPr/>
    </dgm:pt>
    <dgm:pt modelId="{2FFF1BE4-DE2D-4761-A841-12534406FA82}" type="pres">
      <dgm:prSet presAssocID="{222BE6DD-4689-44CA-A25A-182B1890AB67}" presName="LevelTwoTextNode" presStyleLbl="node2" presStyleIdx="2" presStyleCnt="3">
        <dgm:presLayoutVars>
          <dgm:chPref val="3"/>
        </dgm:presLayoutVars>
      </dgm:prSet>
      <dgm:spPr/>
    </dgm:pt>
    <dgm:pt modelId="{B2379943-C777-47CA-997C-C79A99C23524}" type="pres">
      <dgm:prSet presAssocID="{222BE6DD-4689-44CA-A25A-182B1890AB67}" presName="level3hierChild" presStyleCnt="0"/>
      <dgm:spPr/>
    </dgm:pt>
    <dgm:pt modelId="{6273FD00-D051-477F-88A9-4EC99390A1B2}" type="pres">
      <dgm:prSet presAssocID="{DD002E8F-5F99-4B39-A803-8F777D1F9D51}" presName="conn2-1" presStyleLbl="parChTrans1D3" presStyleIdx="0" presStyleCnt="2"/>
      <dgm:spPr/>
    </dgm:pt>
    <dgm:pt modelId="{69D959EC-7A56-4468-8B59-88E9264BED4C}" type="pres">
      <dgm:prSet presAssocID="{DD002E8F-5F99-4B39-A803-8F777D1F9D51}" presName="connTx" presStyleLbl="parChTrans1D3" presStyleIdx="0" presStyleCnt="2"/>
      <dgm:spPr/>
    </dgm:pt>
    <dgm:pt modelId="{C99BB16C-AD11-489B-AADC-BDEC8E1C13C4}" type="pres">
      <dgm:prSet presAssocID="{9437F3C8-23B8-4FA4-BAC8-3F12D0C57F66}" presName="root2" presStyleCnt="0"/>
      <dgm:spPr/>
    </dgm:pt>
    <dgm:pt modelId="{900763B0-E70D-4184-B1E5-925E093AD275}" type="pres">
      <dgm:prSet presAssocID="{9437F3C8-23B8-4FA4-BAC8-3F12D0C57F66}" presName="LevelTwoTextNode" presStyleLbl="node3" presStyleIdx="0" presStyleCnt="2">
        <dgm:presLayoutVars>
          <dgm:chPref val="3"/>
        </dgm:presLayoutVars>
      </dgm:prSet>
      <dgm:spPr/>
    </dgm:pt>
    <dgm:pt modelId="{31155E31-38AD-4661-AF65-B0631EBB2D02}" type="pres">
      <dgm:prSet presAssocID="{9437F3C8-23B8-4FA4-BAC8-3F12D0C57F66}" presName="level3hierChild" presStyleCnt="0"/>
      <dgm:spPr/>
    </dgm:pt>
    <dgm:pt modelId="{F5E3CC9B-9B64-4673-814E-9AC13239B1EC}" type="pres">
      <dgm:prSet presAssocID="{02751CBB-BD26-4249-BC17-6DD71DE9540A}" presName="conn2-1" presStyleLbl="parChTrans1D4" presStyleIdx="0" presStyleCnt="2"/>
      <dgm:spPr/>
    </dgm:pt>
    <dgm:pt modelId="{FC7A513C-9F6D-431D-BD21-83996F58C25A}" type="pres">
      <dgm:prSet presAssocID="{02751CBB-BD26-4249-BC17-6DD71DE9540A}" presName="connTx" presStyleLbl="parChTrans1D4" presStyleIdx="0" presStyleCnt="2"/>
      <dgm:spPr/>
    </dgm:pt>
    <dgm:pt modelId="{067E2067-5780-4AB4-9CCD-37E598930246}" type="pres">
      <dgm:prSet presAssocID="{8F773E53-45C9-467C-A1C4-4250C66EAE6F}" presName="root2" presStyleCnt="0"/>
      <dgm:spPr/>
    </dgm:pt>
    <dgm:pt modelId="{8A6D1C01-3079-48E5-A608-FD0AB7418E1B}" type="pres">
      <dgm:prSet presAssocID="{8F773E53-45C9-467C-A1C4-4250C66EAE6F}" presName="LevelTwoTextNode" presStyleLbl="node4" presStyleIdx="0" presStyleCnt="2">
        <dgm:presLayoutVars>
          <dgm:chPref val="3"/>
        </dgm:presLayoutVars>
      </dgm:prSet>
      <dgm:spPr/>
    </dgm:pt>
    <dgm:pt modelId="{6FE19ED3-AE80-4BC5-A689-50A668790BB1}" type="pres">
      <dgm:prSet presAssocID="{8F773E53-45C9-467C-A1C4-4250C66EAE6F}" presName="level3hierChild" presStyleCnt="0"/>
      <dgm:spPr/>
    </dgm:pt>
    <dgm:pt modelId="{A510D710-C89C-43CC-9A69-46585D6B1B08}" type="pres">
      <dgm:prSet presAssocID="{7E94D526-0269-40F4-9131-03E2CA7B8FE3}" presName="conn2-1" presStyleLbl="parChTrans1D4" presStyleIdx="1" presStyleCnt="2"/>
      <dgm:spPr/>
    </dgm:pt>
    <dgm:pt modelId="{D64D0304-9C0E-48C7-9ACE-78C5BFE603DC}" type="pres">
      <dgm:prSet presAssocID="{7E94D526-0269-40F4-9131-03E2CA7B8FE3}" presName="connTx" presStyleLbl="parChTrans1D4" presStyleIdx="1" presStyleCnt="2"/>
      <dgm:spPr/>
    </dgm:pt>
    <dgm:pt modelId="{15D94D48-9B1A-4A36-8183-FBB52F123A15}" type="pres">
      <dgm:prSet presAssocID="{CDF3A61C-00B5-4960-883C-39D126A59CCA}" presName="root2" presStyleCnt="0"/>
      <dgm:spPr/>
    </dgm:pt>
    <dgm:pt modelId="{F7287B3C-E1C8-4411-B7AC-C063A3FF9DC5}" type="pres">
      <dgm:prSet presAssocID="{CDF3A61C-00B5-4960-883C-39D126A59CCA}" presName="LevelTwoTextNode" presStyleLbl="node4" presStyleIdx="1" presStyleCnt="2">
        <dgm:presLayoutVars>
          <dgm:chPref val="3"/>
        </dgm:presLayoutVars>
      </dgm:prSet>
      <dgm:spPr/>
    </dgm:pt>
    <dgm:pt modelId="{E3A96E11-D3D5-4EAA-ADF9-E00B96FDB64D}" type="pres">
      <dgm:prSet presAssocID="{CDF3A61C-00B5-4960-883C-39D126A59CCA}" presName="level3hierChild" presStyleCnt="0"/>
      <dgm:spPr/>
    </dgm:pt>
    <dgm:pt modelId="{D26720FA-68D9-4B33-9F44-9F4E984AA80D}" type="pres">
      <dgm:prSet presAssocID="{796B19B6-A56F-4387-8303-FE67612C80C0}" presName="conn2-1" presStyleLbl="parChTrans1D3" presStyleIdx="1" presStyleCnt="2"/>
      <dgm:spPr/>
    </dgm:pt>
    <dgm:pt modelId="{B3717EFB-796F-423C-8E89-C6E32C871525}" type="pres">
      <dgm:prSet presAssocID="{796B19B6-A56F-4387-8303-FE67612C80C0}" presName="connTx" presStyleLbl="parChTrans1D3" presStyleIdx="1" presStyleCnt="2"/>
      <dgm:spPr/>
    </dgm:pt>
    <dgm:pt modelId="{445F78F9-DD72-41D3-85DC-D233DE3B7454}" type="pres">
      <dgm:prSet presAssocID="{C82A6D34-755D-4DB1-9CDD-0EA94C07B813}" presName="root2" presStyleCnt="0"/>
      <dgm:spPr/>
    </dgm:pt>
    <dgm:pt modelId="{AFEE3A54-C42E-4DED-8D57-B975B922A27E}" type="pres">
      <dgm:prSet presAssocID="{C82A6D34-755D-4DB1-9CDD-0EA94C07B813}" presName="LevelTwoTextNode" presStyleLbl="node3" presStyleIdx="1" presStyleCnt="2">
        <dgm:presLayoutVars>
          <dgm:chPref val="3"/>
        </dgm:presLayoutVars>
      </dgm:prSet>
      <dgm:spPr/>
    </dgm:pt>
    <dgm:pt modelId="{E513E8EB-1D45-4AB3-B8F7-E6EFF532F870}" type="pres">
      <dgm:prSet presAssocID="{C82A6D34-755D-4DB1-9CDD-0EA94C07B813}" presName="level3hierChild" presStyleCnt="0"/>
      <dgm:spPr/>
    </dgm:pt>
  </dgm:ptLst>
  <dgm:cxnLst>
    <dgm:cxn modelId="{379B910E-8C54-456A-8A46-1C3E7480A6CA}" type="presOf" srcId="{222BE6DD-4689-44CA-A25A-182B1890AB67}" destId="{2FFF1BE4-DE2D-4761-A841-12534406FA82}" srcOrd="0" destOrd="0" presId="urn:microsoft.com/office/officeart/2005/8/layout/hierarchy2"/>
    <dgm:cxn modelId="{4C934910-E162-41F8-9831-4D860EDF78A6}" srcId="{B73A9FAA-D354-4AEA-AE78-920BD3029624}" destId="{C166630E-D78B-4264-8CFC-9965B43DA0ED}" srcOrd="0" destOrd="0" parTransId="{5D1B14D4-B047-40AB-82EF-9923B37D9E34}" sibTransId="{60BC7691-7E07-4731-BC2E-12B1F4FF5D7C}"/>
    <dgm:cxn modelId="{E2CA7312-22F8-416E-9EF1-3ACE48AD61F1}" type="presOf" srcId="{5D1B14D4-B047-40AB-82EF-9923B37D9E34}" destId="{B5FE3BF9-466C-431A-899A-3008542BF27D}" srcOrd="1" destOrd="0" presId="urn:microsoft.com/office/officeart/2005/8/layout/hierarchy2"/>
    <dgm:cxn modelId="{BE834A15-0670-4C73-9990-200177776673}" type="presOf" srcId="{7E94D526-0269-40F4-9131-03E2CA7B8FE3}" destId="{A510D710-C89C-43CC-9A69-46585D6B1B08}" srcOrd="0" destOrd="0" presId="urn:microsoft.com/office/officeart/2005/8/layout/hierarchy2"/>
    <dgm:cxn modelId="{6EEE4116-2B74-4AF0-8258-E92B3CD3FC29}" type="presOf" srcId="{02751CBB-BD26-4249-BC17-6DD71DE9540A}" destId="{FC7A513C-9F6D-431D-BD21-83996F58C25A}" srcOrd="1" destOrd="0" presId="urn:microsoft.com/office/officeart/2005/8/layout/hierarchy2"/>
    <dgm:cxn modelId="{18B38E1A-60D1-4EEA-97D0-0950A82CB06B}" type="presOf" srcId="{B73A9FAA-D354-4AEA-AE78-920BD3029624}" destId="{29B7CD6C-7A28-47E6-A0DF-A8277A0A4E24}" srcOrd="0" destOrd="0" presId="urn:microsoft.com/office/officeart/2005/8/layout/hierarchy2"/>
    <dgm:cxn modelId="{11D6001D-06FD-4147-B2D7-5C01A3AE6196}" type="presOf" srcId="{85C61039-95AE-466F-B713-30D945065B88}" destId="{E90DA8BD-5DC6-4465-ADE0-AD9FE9747A25}" srcOrd="1" destOrd="0" presId="urn:microsoft.com/office/officeart/2005/8/layout/hierarchy2"/>
    <dgm:cxn modelId="{21CD701E-0B16-4B56-9815-E6EEDFCCDB6D}" srcId="{222BE6DD-4689-44CA-A25A-182B1890AB67}" destId="{9437F3C8-23B8-4FA4-BAC8-3F12D0C57F66}" srcOrd="0" destOrd="0" parTransId="{DD002E8F-5F99-4B39-A803-8F777D1F9D51}" sibTransId="{5EC87C85-1688-416D-8795-711FAC6D4CA4}"/>
    <dgm:cxn modelId="{B52A6232-4562-4F60-AC7E-1D2A4DC95AC9}" type="presOf" srcId="{85C61039-95AE-466F-B713-30D945065B88}" destId="{DDC31A3D-369B-4C81-A1A9-E396C98A6F78}" srcOrd="0" destOrd="0" presId="urn:microsoft.com/office/officeart/2005/8/layout/hierarchy2"/>
    <dgm:cxn modelId="{A2EC6332-BB95-48E5-887E-AEFD6DA927B8}" type="presOf" srcId="{D737EBB6-3075-467C-918C-DA26844E3498}" destId="{BABC9980-C5F8-4D35-AFF5-3514AFBD138F}" srcOrd="1" destOrd="0" presId="urn:microsoft.com/office/officeart/2005/8/layout/hierarchy2"/>
    <dgm:cxn modelId="{C7F1FA32-1B39-492D-A019-B4DD630395B1}" type="presOf" srcId="{DD002E8F-5F99-4B39-A803-8F777D1F9D51}" destId="{69D959EC-7A56-4468-8B59-88E9264BED4C}" srcOrd="1" destOrd="0" presId="urn:microsoft.com/office/officeart/2005/8/layout/hierarchy2"/>
    <dgm:cxn modelId="{3881B435-C217-435B-95B7-240A76245F57}" type="presOf" srcId="{C82A6D34-755D-4DB1-9CDD-0EA94C07B813}" destId="{AFEE3A54-C42E-4DED-8D57-B975B922A27E}" srcOrd="0" destOrd="0" presId="urn:microsoft.com/office/officeart/2005/8/layout/hierarchy2"/>
    <dgm:cxn modelId="{BF52795D-100D-402F-BF23-56CA6873BCD4}" type="presOf" srcId="{02751CBB-BD26-4249-BC17-6DD71DE9540A}" destId="{F5E3CC9B-9B64-4673-814E-9AC13239B1EC}" srcOrd="0" destOrd="0" presId="urn:microsoft.com/office/officeart/2005/8/layout/hierarchy2"/>
    <dgm:cxn modelId="{51B35643-093C-48C9-8714-7F51F4BBA644}" type="presOf" srcId="{7E94D526-0269-40F4-9131-03E2CA7B8FE3}" destId="{D64D0304-9C0E-48C7-9ACE-78C5BFE603DC}" srcOrd="1" destOrd="0" presId="urn:microsoft.com/office/officeart/2005/8/layout/hierarchy2"/>
    <dgm:cxn modelId="{7FCDA44F-A4F1-44A3-B57D-0BF79769EB04}" type="presOf" srcId="{796B19B6-A56F-4387-8303-FE67612C80C0}" destId="{D26720FA-68D9-4B33-9F44-9F4E984AA80D}" srcOrd="0" destOrd="0" presId="urn:microsoft.com/office/officeart/2005/8/layout/hierarchy2"/>
    <dgm:cxn modelId="{91D15051-2871-4A45-8693-994C12FC15D3}" type="presOf" srcId="{796B19B6-A56F-4387-8303-FE67612C80C0}" destId="{B3717EFB-796F-423C-8E89-C6E32C871525}" srcOrd="1" destOrd="0" presId="urn:microsoft.com/office/officeart/2005/8/layout/hierarchy2"/>
    <dgm:cxn modelId="{2862FC52-75A4-4834-93C1-0A4B7621F72D}" type="presOf" srcId="{5D1B14D4-B047-40AB-82EF-9923B37D9E34}" destId="{A4EC4435-5BC2-485A-B9CD-F457E1D47AA9}" srcOrd="0" destOrd="0" presId="urn:microsoft.com/office/officeart/2005/8/layout/hierarchy2"/>
    <dgm:cxn modelId="{CECB1657-D88A-4AD7-8F46-544094F9A2ED}" type="presOf" srcId="{D737EBB6-3075-467C-918C-DA26844E3498}" destId="{33EF8C92-9C15-4978-8AA2-2D1D679A8A10}" srcOrd="0" destOrd="0" presId="urn:microsoft.com/office/officeart/2005/8/layout/hierarchy2"/>
    <dgm:cxn modelId="{560F7C7E-92AE-450A-9E18-157EF312AB8F}" type="presOf" srcId="{C166630E-D78B-4264-8CFC-9965B43DA0ED}" destId="{FD66C144-9232-4AE6-80E4-5A9E8FD3109E}" srcOrd="0" destOrd="0" presId="urn:microsoft.com/office/officeart/2005/8/layout/hierarchy2"/>
    <dgm:cxn modelId="{16667E81-9FA5-495D-9CDC-F25A79DC6D03}" type="presOf" srcId="{17D1EB67-760A-4BA7-98F3-A9EB54C96304}" destId="{602AC2A9-C0F0-4F36-AEB4-8EA3E8330DAE}" srcOrd="0" destOrd="0" presId="urn:microsoft.com/office/officeart/2005/8/layout/hierarchy2"/>
    <dgm:cxn modelId="{6C2EB983-41D7-4709-AB5B-7CEC52CE4226}" srcId="{9437F3C8-23B8-4FA4-BAC8-3F12D0C57F66}" destId="{CDF3A61C-00B5-4960-883C-39D126A59CCA}" srcOrd="1" destOrd="0" parTransId="{7E94D526-0269-40F4-9131-03E2CA7B8FE3}" sibTransId="{33DCF39A-DBB0-4861-85D2-E4EA710EF0FD}"/>
    <dgm:cxn modelId="{B2D89285-EE5F-4B19-9A3D-388FCCDB030A}" srcId="{17D1EB67-760A-4BA7-98F3-A9EB54C96304}" destId="{B73A9FAA-D354-4AEA-AE78-920BD3029624}" srcOrd="0" destOrd="0" parTransId="{A82E915E-7404-4D2A-9E95-6BF6DD7218AF}" sibTransId="{BDA24995-4AA4-4809-A65B-2737DFFB9537}"/>
    <dgm:cxn modelId="{A5EA9D8B-E018-4BC6-98F1-F22CCB3FA49F}" type="presOf" srcId="{7DA4953E-720C-473A-A3AC-2E473DA5FECF}" destId="{E42C96F1-2971-4A75-9BDE-718ADDF584F0}" srcOrd="0" destOrd="0" presId="urn:microsoft.com/office/officeart/2005/8/layout/hierarchy2"/>
    <dgm:cxn modelId="{5FC332A6-3759-4CFA-A8A0-FEE98DF0FF95}" srcId="{7DA4953E-720C-473A-A3AC-2E473DA5FECF}" destId="{222BE6DD-4689-44CA-A25A-182B1890AB67}" srcOrd="0" destOrd="0" parTransId="{D737EBB6-3075-467C-918C-DA26844E3498}" sibTransId="{B6089079-3529-4F4B-B29C-CF8FC2ADAFBB}"/>
    <dgm:cxn modelId="{C70176B6-EB2B-49EE-B089-F367E3479714}" type="presOf" srcId="{CDF3A61C-00B5-4960-883C-39D126A59CCA}" destId="{F7287B3C-E1C8-4411-B7AC-C063A3FF9DC5}" srcOrd="0" destOrd="0" presId="urn:microsoft.com/office/officeart/2005/8/layout/hierarchy2"/>
    <dgm:cxn modelId="{74D681C3-755E-4688-8E89-0B191787EC5F}" srcId="{B73A9FAA-D354-4AEA-AE78-920BD3029624}" destId="{EC84CBEC-FF76-4A94-B920-00FFB545DDC6}" srcOrd="1" destOrd="0" parTransId="{85C61039-95AE-466F-B713-30D945065B88}" sibTransId="{8B8EBEF4-9CB7-4F71-9784-E2065A33EE94}"/>
    <dgm:cxn modelId="{4B9A41C5-2B12-42A2-897A-FAB430E74812}" type="presOf" srcId="{8F773E53-45C9-467C-A1C4-4250C66EAE6F}" destId="{8A6D1C01-3079-48E5-A608-FD0AB7418E1B}" srcOrd="0" destOrd="0" presId="urn:microsoft.com/office/officeart/2005/8/layout/hierarchy2"/>
    <dgm:cxn modelId="{6AEAF7CB-E5F8-49D3-992D-8A570BAD9F39}" type="presOf" srcId="{EC84CBEC-FF76-4A94-B920-00FFB545DDC6}" destId="{546FBFA3-DBEC-43B2-BD51-77E55C89FE68}" srcOrd="0" destOrd="0" presId="urn:microsoft.com/office/officeart/2005/8/layout/hierarchy2"/>
    <dgm:cxn modelId="{940205D0-B6EF-473D-9042-62967D50DB9B}" srcId="{17D1EB67-760A-4BA7-98F3-A9EB54C96304}" destId="{7DA4953E-720C-473A-A3AC-2E473DA5FECF}" srcOrd="1" destOrd="0" parTransId="{B4860210-07C8-4695-A379-36BED78B7AD1}" sibTransId="{4BDD641D-00C5-4484-9003-CDD1B001E59D}"/>
    <dgm:cxn modelId="{0887ABD5-F6A9-40B5-B07C-743E894AA5B5}" type="presOf" srcId="{DD002E8F-5F99-4B39-A803-8F777D1F9D51}" destId="{6273FD00-D051-477F-88A9-4EC99390A1B2}" srcOrd="0" destOrd="0" presId="urn:microsoft.com/office/officeart/2005/8/layout/hierarchy2"/>
    <dgm:cxn modelId="{2A89C1E2-9A9D-4FEB-9AC2-6EB91F891177}" srcId="{222BE6DD-4689-44CA-A25A-182B1890AB67}" destId="{C82A6D34-755D-4DB1-9CDD-0EA94C07B813}" srcOrd="1" destOrd="0" parTransId="{796B19B6-A56F-4387-8303-FE67612C80C0}" sibTransId="{29EFF838-BDB3-4728-B316-23A043E1B736}"/>
    <dgm:cxn modelId="{790B9DF9-3CF8-4E8E-BFF1-22C6250D7F0B}" srcId="{9437F3C8-23B8-4FA4-BAC8-3F12D0C57F66}" destId="{8F773E53-45C9-467C-A1C4-4250C66EAE6F}" srcOrd="0" destOrd="0" parTransId="{02751CBB-BD26-4249-BC17-6DD71DE9540A}" sibTransId="{C13FA9E5-42DF-48F3-A801-567E19A6BE01}"/>
    <dgm:cxn modelId="{4C004CFF-C10D-45BE-9264-09C23B331BBE}" type="presOf" srcId="{9437F3C8-23B8-4FA4-BAC8-3F12D0C57F66}" destId="{900763B0-E70D-4184-B1E5-925E093AD275}" srcOrd="0" destOrd="0" presId="urn:microsoft.com/office/officeart/2005/8/layout/hierarchy2"/>
    <dgm:cxn modelId="{111626E2-F638-43E4-9126-9BF150DD6146}" type="presParOf" srcId="{602AC2A9-C0F0-4F36-AEB4-8EA3E8330DAE}" destId="{787258CB-E9B1-4887-B15C-ED0FDC922295}" srcOrd="0" destOrd="0" presId="urn:microsoft.com/office/officeart/2005/8/layout/hierarchy2"/>
    <dgm:cxn modelId="{AB5427EF-EECB-4D70-A4F1-E4461926963C}" type="presParOf" srcId="{787258CB-E9B1-4887-B15C-ED0FDC922295}" destId="{29B7CD6C-7A28-47E6-A0DF-A8277A0A4E24}" srcOrd="0" destOrd="0" presId="urn:microsoft.com/office/officeart/2005/8/layout/hierarchy2"/>
    <dgm:cxn modelId="{BEB69EDB-C791-49A8-AE95-084BCE36050D}" type="presParOf" srcId="{787258CB-E9B1-4887-B15C-ED0FDC922295}" destId="{B25FE3EC-C457-45A2-A4DD-41AB577C21E1}" srcOrd="1" destOrd="0" presId="urn:microsoft.com/office/officeart/2005/8/layout/hierarchy2"/>
    <dgm:cxn modelId="{CCEC410A-BC35-49E0-B460-44368E450E5C}" type="presParOf" srcId="{B25FE3EC-C457-45A2-A4DD-41AB577C21E1}" destId="{A4EC4435-5BC2-485A-B9CD-F457E1D47AA9}" srcOrd="0" destOrd="0" presId="urn:microsoft.com/office/officeart/2005/8/layout/hierarchy2"/>
    <dgm:cxn modelId="{EFCAEC9D-AB7E-4D7C-9423-45D13EADFAF6}" type="presParOf" srcId="{A4EC4435-5BC2-485A-B9CD-F457E1D47AA9}" destId="{B5FE3BF9-466C-431A-899A-3008542BF27D}" srcOrd="0" destOrd="0" presId="urn:microsoft.com/office/officeart/2005/8/layout/hierarchy2"/>
    <dgm:cxn modelId="{664CB6E9-1AF5-44F9-9E3B-92F020E5724D}" type="presParOf" srcId="{B25FE3EC-C457-45A2-A4DD-41AB577C21E1}" destId="{192B2304-4156-4FEF-A3FC-2636C98717F9}" srcOrd="1" destOrd="0" presId="urn:microsoft.com/office/officeart/2005/8/layout/hierarchy2"/>
    <dgm:cxn modelId="{5CB5D729-375A-4682-B366-0D2B93D12E40}" type="presParOf" srcId="{192B2304-4156-4FEF-A3FC-2636C98717F9}" destId="{FD66C144-9232-4AE6-80E4-5A9E8FD3109E}" srcOrd="0" destOrd="0" presId="urn:microsoft.com/office/officeart/2005/8/layout/hierarchy2"/>
    <dgm:cxn modelId="{111BF074-1A86-47AC-8256-4E251A3579A1}" type="presParOf" srcId="{192B2304-4156-4FEF-A3FC-2636C98717F9}" destId="{9D9C0431-64BD-46E7-A468-63023CF5AA26}" srcOrd="1" destOrd="0" presId="urn:microsoft.com/office/officeart/2005/8/layout/hierarchy2"/>
    <dgm:cxn modelId="{FF5B6C24-DF7F-438B-90FB-FF9BEBEFA4E9}" type="presParOf" srcId="{B25FE3EC-C457-45A2-A4DD-41AB577C21E1}" destId="{DDC31A3D-369B-4C81-A1A9-E396C98A6F78}" srcOrd="2" destOrd="0" presId="urn:microsoft.com/office/officeart/2005/8/layout/hierarchy2"/>
    <dgm:cxn modelId="{3E02A0BF-9CC5-42F0-8CBB-62218315C956}" type="presParOf" srcId="{DDC31A3D-369B-4C81-A1A9-E396C98A6F78}" destId="{E90DA8BD-5DC6-4465-ADE0-AD9FE9747A25}" srcOrd="0" destOrd="0" presId="urn:microsoft.com/office/officeart/2005/8/layout/hierarchy2"/>
    <dgm:cxn modelId="{8868D491-27C7-48B3-A1DD-9C5A0E95420D}" type="presParOf" srcId="{B25FE3EC-C457-45A2-A4DD-41AB577C21E1}" destId="{0B1422DA-3647-4119-9947-A34C0FA8C9DD}" srcOrd="3" destOrd="0" presId="urn:microsoft.com/office/officeart/2005/8/layout/hierarchy2"/>
    <dgm:cxn modelId="{F85D25C4-679E-4DAF-9B75-510A77D48E1D}" type="presParOf" srcId="{0B1422DA-3647-4119-9947-A34C0FA8C9DD}" destId="{546FBFA3-DBEC-43B2-BD51-77E55C89FE68}" srcOrd="0" destOrd="0" presId="urn:microsoft.com/office/officeart/2005/8/layout/hierarchy2"/>
    <dgm:cxn modelId="{60CFAA9C-2795-4973-A5A5-6464FD434CD1}" type="presParOf" srcId="{0B1422DA-3647-4119-9947-A34C0FA8C9DD}" destId="{67C8C313-6B6F-4B5C-B0BE-2EBB6583C9C4}" srcOrd="1" destOrd="0" presId="urn:microsoft.com/office/officeart/2005/8/layout/hierarchy2"/>
    <dgm:cxn modelId="{FEC466EB-80DC-41BD-BC03-1E2DD2178AE1}" type="presParOf" srcId="{602AC2A9-C0F0-4F36-AEB4-8EA3E8330DAE}" destId="{ADBE829F-A6D4-4C7F-AB4A-5D8FEDD1C752}" srcOrd="1" destOrd="0" presId="urn:microsoft.com/office/officeart/2005/8/layout/hierarchy2"/>
    <dgm:cxn modelId="{D9809F02-FF0C-429B-92AA-B4525D5AD25F}" type="presParOf" srcId="{ADBE829F-A6D4-4C7F-AB4A-5D8FEDD1C752}" destId="{E42C96F1-2971-4A75-9BDE-718ADDF584F0}" srcOrd="0" destOrd="0" presId="urn:microsoft.com/office/officeart/2005/8/layout/hierarchy2"/>
    <dgm:cxn modelId="{FD70AE1F-75F2-4DBC-98A9-06D714F64CA3}" type="presParOf" srcId="{ADBE829F-A6D4-4C7F-AB4A-5D8FEDD1C752}" destId="{9C78556E-1DCC-48F0-9A0E-CD7746EF338C}" srcOrd="1" destOrd="0" presId="urn:microsoft.com/office/officeart/2005/8/layout/hierarchy2"/>
    <dgm:cxn modelId="{BB12E2C4-19C7-4830-9A2C-EF10BBAA4E4D}" type="presParOf" srcId="{9C78556E-1DCC-48F0-9A0E-CD7746EF338C}" destId="{33EF8C92-9C15-4978-8AA2-2D1D679A8A10}" srcOrd="0" destOrd="0" presId="urn:microsoft.com/office/officeart/2005/8/layout/hierarchy2"/>
    <dgm:cxn modelId="{E041C17E-E8E5-47C9-8963-024B945783FF}" type="presParOf" srcId="{33EF8C92-9C15-4978-8AA2-2D1D679A8A10}" destId="{BABC9980-C5F8-4D35-AFF5-3514AFBD138F}" srcOrd="0" destOrd="0" presId="urn:microsoft.com/office/officeart/2005/8/layout/hierarchy2"/>
    <dgm:cxn modelId="{EA3F7D5B-42EF-450D-8C07-4F471E306385}" type="presParOf" srcId="{9C78556E-1DCC-48F0-9A0E-CD7746EF338C}" destId="{B6D9310C-C4D3-433D-964B-ABB7BB598866}" srcOrd="1" destOrd="0" presId="urn:microsoft.com/office/officeart/2005/8/layout/hierarchy2"/>
    <dgm:cxn modelId="{1ABCA6F1-3FC1-4590-B358-BF72B86A8C8B}" type="presParOf" srcId="{B6D9310C-C4D3-433D-964B-ABB7BB598866}" destId="{2FFF1BE4-DE2D-4761-A841-12534406FA82}" srcOrd="0" destOrd="0" presId="urn:microsoft.com/office/officeart/2005/8/layout/hierarchy2"/>
    <dgm:cxn modelId="{E9D8795B-BB52-4D6B-9DE5-61CFA35A91B5}" type="presParOf" srcId="{B6D9310C-C4D3-433D-964B-ABB7BB598866}" destId="{B2379943-C777-47CA-997C-C79A99C23524}" srcOrd="1" destOrd="0" presId="urn:microsoft.com/office/officeart/2005/8/layout/hierarchy2"/>
    <dgm:cxn modelId="{BE426849-BE4E-42B2-8C65-F8C02FFEFB8F}" type="presParOf" srcId="{B2379943-C777-47CA-997C-C79A99C23524}" destId="{6273FD00-D051-477F-88A9-4EC99390A1B2}" srcOrd="0" destOrd="0" presId="urn:microsoft.com/office/officeart/2005/8/layout/hierarchy2"/>
    <dgm:cxn modelId="{174AAB5B-DCEA-4C74-B1C8-27890DDBB34F}" type="presParOf" srcId="{6273FD00-D051-477F-88A9-4EC99390A1B2}" destId="{69D959EC-7A56-4468-8B59-88E9264BED4C}" srcOrd="0" destOrd="0" presId="urn:microsoft.com/office/officeart/2005/8/layout/hierarchy2"/>
    <dgm:cxn modelId="{60A1DAF2-CD29-400E-8869-ADC14857B96B}" type="presParOf" srcId="{B2379943-C777-47CA-997C-C79A99C23524}" destId="{C99BB16C-AD11-489B-AADC-BDEC8E1C13C4}" srcOrd="1" destOrd="0" presId="urn:microsoft.com/office/officeart/2005/8/layout/hierarchy2"/>
    <dgm:cxn modelId="{474DE011-186E-4F9F-9A66-F8690A7E43F7}" type="presParOf" srcId="{C99BB16C-AD11-489B-AADC-BDEC8E1C13C4}" destId="{900763B0-E70D-4184-B1E5-925E093AD275}" srcOrd="0" destOrd="0" presId="urn:microsoft.com/office/officeart/2005/8/layout/hierarchy2"/>
    <dgm:cxn modelId="{0A3107BE-25E6-4979-B8B3-9FECF751E1B4}" type="presParOf" srcId="{C99BB16C-AD11-489B-AADC-BDEC8E1C13C4}" destId="{31155E31-38AD-4661-AF65-B0631EBB2D02}" srcOrd="1" destOrd="0" presId="urn:microsoft.com/office/officeart/2005/8/layout/hierarchy2"/>
    <dgm:cxn modelId="{4D7E3B20-E847-461B-80A1-65F167D9FAE8}" type="presParOf" srcId="{31155E31-38AD-4661-AF65-B0631EBB2D02}" destId="{F5E3CC9B-9B64-4673-814E-9AC13239B1EC}" srcOrd="0" destOrd="0" presId="urn:microsoft.com/office/officeart/2005/8/layout/hierarchy2"/>
    <dgm:cxn modelId="{8CBA6893-0CA4-49FB-9706-434CA24A8DDC}" type="presParOf" srcId="{F5E3CC9B-9B64-4673-814E-9AC13239B1EC}" destId="{FC7A513C-9F6D-431D-BD21-83996F58C25A}" srcOrd="0" destOrd="0" presId="urn:microsoft.com/office/officeart/2005/8/layout/hierarchy2"/>
    <dgm:cxn modelId="{375E877F-C076-4D76-B367-3868E9AD5A78}" type="presParOf" srcId="{31155E31-38AD-4661-AF65-B0631EBB2D02}" destId="{067E2067-5780-4AB4-9CCD-37E598930246}" srcOrd="1" destOrd="0" presId="urn:microsoft.com/office/officeart/2005/8/layout/hierarchy2"/>
    <dgm:cxn modelId="{761FF063-6B37-4176-94BC-70501FB31688}" type="presParOf" srcId="{067E2067-5780-4AB4-9CCD-37E598930246}" destId="{8A6D1C01-3079-48E5-A608-FD0AB7418E1B}" srcOrd="0" destOrd="0" presId="urn:microsoft.com/office/officeart/2005/8/layout/hierarchy2"/>
    <dgm:cxn modelId="{0CE45C63-E12F-4C1A-AE90-91CD11D2F4E0}" type="presParOf" srcId="{067E2067-5780-4AB4-9CCD-37E598930246}" destId="{6FE19ED3-AE80-4BC5-A689-50A668790BB1}" srcOrd="1" destOrd="0" presId="urn:microsoft.com/office/officeart/2005/8/layout/hierarchy2"/>
    <dgm:cxn modelId="{3213A254-E988-49FF-8777-ECE7A2FDBB01}" type="presParOf" srcId="{31155E31-38AD-4661-AF65-B0631EBB2D02}" destId="{A510D710-C89C-43CC-9A69-46585D6B1B08}" srcOrd="2" destOrd="0" presId="urn:microsoft.com/office/officeart/2005/8/layout/hierarchy2"/>
    <dgm:cxn modelId="{1CB73C7A-DA70-41F8-A888-76F2DEB5BCBC}" type="presParOf" srcId="{A510D710-C89C-43CC-9A69-46585D6B1B08}" destId="{D64D0304-9C0E-48C7-9ACE-78C5BFE603DC}" srcOrd="0" destOrd="0" presId="urn:microsoft.com/office/officeart/2005/8/layout/hierarchy2"/>
    <dgm:cxn modelId="{6B047506-B4C6-41A9-9722-5486E5993092}" type="presParOf" srcId="{31155E31-38AD-4661-AF65-B0631EBB2D02}" destId="{15D94D48-9B1A-4A36-8183-FBB52F123A15}" srcOrd="3" destOrd="0" presId="urn:microsoft.com/office/officeart/2005/8/layout/hierarchy2"/>
    <dgm:cxn modelId="{58F99B05-2F6A-429F-BACC-CB495AAFBADF}" type="presParOf" srcId="{15D94D48-9B1A-4A36-8183-FBB52F123A15}" destId="{F7287B3C-E1C8-4411-B7AC-C063A3FF9DC5}" srcOrd="0" destOrd="0" presId="urn:microsoft.com/office/officeart/2005/8/layout/hierarchy2"/>
    <dgm:cxn modelId="{D739152E-9AE5-40CD-8E3A-F1E509B39909}" type="presParOf" srcId="{15D94D48-9B1A-4A36-8183-FBB52F123A15}" destId="{E3A96E11-D3D5-4EAA-ADF9-E00B96FDB64D}" srcOrd="1" destOrd="0" presId="urn:microsoft.com/office/officeart/2005/8/layout/hierarchy2"/>
    <dgm:cxn modelId="{6D38FCF3-6DF6-48BC-9642-DA9D495822E4}" type="presParOf" srcId="{B2379943-C777-47CA-997C-C79A99C23524}" destId="{D26720FA-68D9-4B33-9F44-9F4E984AA80D}" srcOrd="2" destOrd="0" presId="urn:microsoft.com/office/officeart/2005/8/layout/hierarchy2"/>
    <dgm:cxn modelId="{F2FD04A0-F8D1-4F80-A6CB-A42BB977A29F}" type="presParOf" srcId="{D26720FA-68D9-4B33-9F44-9F4E984AA80D}" destId="{B3717EFB-796F-423C-8E89-C6E32C871525}" srcOrd="0" destOrd="0" presId="urn:microsoft.com/office/officeart/2005/8/layout/hierarchy2"/>
    <dgm:cxn modelId="{DF7A70CB-B491-4B4F-BD94-D173C9A27CE7}" type="presParOf" srcId="{B2379943-C777-47CA-997C-C79A99C23524}" destId="{445F78F9-DD72-41D3-85DC-D233DE3B7454}" srcOrd="3" destOrd="0" presId="urn:microsoft.com/office/officeart/2005/8/layout/hierarchy2"/>
    <dgm:cxn modelId="{FBB5CD1D-055D-4B52-A1C0-1FE0711D09F9}" type="presParOf" srcId="{445F78F9-DD72-41D3-85DC-D233DE3B7454}" destId="{AFEE3A54-C42E-4DED-8D57-B975B922A27E}" srcOrd="0" destOrd="0" presId="urn:microsoft.com/office/officeart/2005/8/layout/hierarchy2"/>
    <dgm:cxn modelId="{3797DDFE-1D5C-42A1-A01E-DA5AF2BB25CA}" type="presParOf" srcId="{445F78F9-DD72-41D3-85DC-D233DE3B7454}" destId="{E513E8EB-1D45-4AB3-B8F7-E6EFF532F870}"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B7CD6C-7A28-47E6-A0DF-A8277A0A4E24}">
      <dsp:nvSpPr>
        <dsp:cNvPr id="0" name=""/>
        <dsp:cNvSpPr/>
      </dsp:nvSpPr>
      <dsp:spPr>
        <a:xfrm>
          <a:off x="4670" y="843509"/>
          <a:ext cx="1583412" cy="791706"/>
        </a:xfrm>
        <a:prstGeom prst="roundRect">
          <a:avLst>
            <a:gd name="adj" fmla="val 10000"/>
          </a:avLst>
        </a:prstGeom>
        <a:solidFill>
          <a:schemeClr val="accent6">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kern="1200" dirty="0"/>
            <a:t>Normas autoaplicáveis</a:t>
          </a:r>
        </a:p>
      </dsp:txBody>
      <dsp:txXfrm>
        <a:off x="27858" y="866697"/>
        <a:ext cx="1537036" cy="745330"/>
      </dsp:txXfrm>
    </dsp:sp>
    <dsp:sp modelId="{A4EC4435-5BC2-485A-B9CD-F457E1D47AA9}">
      <dsp:nvSpPr>
        <dsp:cNvPr id="0" name=""/>
        <dsp:cNvSpPr/>
      </dsp:nvSpPr>
      <dsp:spPr>
        <a:xfrm rot="19457599">
          <a:off x="1514769" y="996761"/>
          <a:ext cx="779991" cy="29970"/>
        </a:xfrm>
        <a:custGeom>
          <a:avLst/>
          <a:gdLst/>
          <a:ahLst/>
          <a:cxnLst/>
          <a:rect l="0" t="0" r="0" b="0"/>
          <a:pathLst>
            <a:path>
              <a:moveTo>
                <a:pt x="0" y="14985"/>
              </a:moveTo>
              <a:lnTo>
                <a:pt x="779991" y="14985"/>
              </a:lnTo>
            </a:path>
          </a:pathLst>
        </a:custGeom>
        <a:noFill/>
        <a:ln w="55000" cap="flat" cmpd="thickThin"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885265" y="992247"/>
        <a:ext cx="38999" cy="38999"/>
      </dsp:txXfrm>
    </dsp:sp>
    <dsp:sp modelId="{FD66C144-9232-4AE6-80E4-5A9E8FD3109E}">
      <dsp:nvSpPr>
        <dsp:cNvPr id="0" name=""/>
        <dsp:cNvSpPr/>
      </dsp:nvSpPr>
      <dsp:spPr>
        <a:xfrm>
          <a:off x="2221447" y="388278"/>
          <a:ext cx="1583412" cy="791706"/>
        </a:xfrm>
        <a:prstGeom prst="roundRect">
          <a:avLst>
            <a:gd name="adj" fmla="val 10000"/>
          </a:avLst>
        </a:prstGeom>
        <a:solidFill>
          <a:schemeClr val="accent6">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kern="1200" dirty="0"/>
            <a:t>Eficácia plena</a:t>
          </a:r>
        </a:p>
      </dsp:txBody>
      <dsp:txXfrm>
        <a:off x="2244635" y="411466"/>
        <a:ext cx="1537036" cy="745330"/>
      </dsp:txXfrm>
    </dsp:sp>
    <dsp:sp modelId="{DDC31A3D-369B-4C81-A1A9-E396C98A6F78}">
      <dsp:nvSpPr>
        <dsp:cNvPr id="0" name=""/>
        <dsp:cNvSpPr/>
      </dsp:nvSpPr>
      <dsp:spPr>
        <a:xfrm rot="2142401">
          <a:off x="1514769" y="1451992"/>
          <a:ext cx="779991" cy="29970"/>
        </a:xfrm>
        <a:custGeom>
          <a:avLst/>
          <a:gdLst/>
          <a:ahLst/>
          <a:cxnLst/>
          <a:rect l="0" t="0" r="0" b="0"/>
          <a:pathLst>
            <a:path>
              <a:moveTo>
                <a:pt x="0" y="14985"/>
              </a:moveTo>
              <a:lnTo>
                <a:pt x="779991" y="14985"/>
              </a:lnTo>
            </a:path>
          </a:pathLst>
        </a:custGeom>
        <a:noFill/>
        <a:ln w="55000" cap="flat" cmpd="thickThin"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885265" y="1447478"/>
        <a:ext cx="38999" cy="38999"/>
      </dsp:txXfrm>
    </dsp:sp>
    <dsp:sp modelId="{546FBFA3-DBEC-43B2-BD51-77E55C89FE68}">
      <dsp:nvSpPr>
        <dsp:cNvPr id="0" name=""/>
        <dsp:cNvSpPr/>
      </dsp:nvSpPr>
      <dsp:spPr>
        <a:xfrm>
          <a:off x="2221447" y="1298740"/>
          <a:ext cx="1583412" cy="791706"/>
        </a:xfrm>
        <a:prstGeom prst="roundRect">
          <a:avLst>
            <a:gd name="adj" fmla="val 10000"/>
          </a:avLst>
        </a:prstGeom>
        <a:solidFill>
          <a:schemeClr val="accent6">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kern="1200" dirty="0"/>
            <a:t>Eficácia contida</a:t>
          </a:r>
        </a:p>
      </dsp:txBody>
      <dsp:txXfrm>
        <a:off x="2244635" y="1321928"/>
        <a:ext cx="1537036" cy="745330"/>
      </dsp:txXfrm>
    </dsp:sp>
    <dsp:sp modelId="{E42C96F1-2971-4A75-9BDE-718ADDF584F0}">
      <dsp:nvSpPr>
        <dsp:cNvPr id="0" name=""/>
        <dsp:cNvSpPr/>
      </dsp:nvSpPr>
      <dsp:spPr>
        <a:xfrm>
          <a:off x="4670" y="3119664"/>
          <a:ext cx="1583412" cy="791706"/>
        </a:xfrm>
        <a:prstGeom prst="roundRect">
          <a:avLst>
            <a:gd name="adj" fmla="val 10000"/>
          </a:avLst>
        </a:prstGeom>
        <a:solidFill>
          <a:schemeClr val="accent6">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kern="1200" dirty="0"/>
            <a:t>Normas não autoaplicáveis</a:t>
          </a:r>
        </a:p>
      </dsp:txBody>
      <dsp:txXfrm>
        <a:off x="27858" y="3142852"/>
        <a:ext cx="1537036" cy="745330"/>
      </dsp:txXfrm>
    </dsp:sp>
    <dsp:sp modelId="{33EF8C92-9C15-4978-8AA2-2D1D679A8A10}">
      <dsp:nvSpPr>
        <dsp:cNvPr id="0" name=""/>
        <dsp:cNvSpPr/>
      </dsp:nvSpPr>
      <dsp:spPr>
        <a:xfrm>
          <a:off x="1588082" y="3500532"/>
          <a:ext cx="633364" cy="29970"/>
        </a:xfrm>
        <a:custGeom>
          <a:avLst/>
          <a:gdLst/>
          <a:ahLst/>
          <a:cxnLst/>
          <a:rect l="0" t="0" r="0" b="0"/>
          <a:pathLst>
            <a:path>
              <a:moveTo>
                <a:pt x="0" y="14985"/>
              </a:moveTo>
              <a:lnTo>
                <a:pt x="633364" y="14985"/>
              </a:lnTo>
            </a:path>
          </a:pathLst>
        </a:custGeom>
        <a:noFill/>
        <a:ln w="55000" cap="flat" cmpd="thickThin"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888930" y="3499683"/>
        <a:ext cx="31668" cy="31668"/>
      </dsp:txXfrm>
    </dsp:sp>
    <dsp:sp modelId="{2FFF1BE4-DE2D-4761-A841-12534406FA82}">
      <dsp:nvSpPr>
        <dsp:cNvPr id="0" name=""/>
        <dsp:cNvSpPr/>
      </dsp:nvSpPr>
      <dsp:spPr>
        <a:xfrm>
          <a:off x="2221447" y="3119664"/>
          <a:ext cx="1583412" cy="791706"/>
        </a:xfrm>
        <a:prstGeom prst="roundRect">
          <a:avLst>
            <a:gd name="adj" fmla="val 10000"/>
          </a:avLst>
        </a:prstGeom>
        <a:solidFill>
          <a:schemeClr val="accent6">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kern="1200" dirty="0"/>
            <a:t>Eficácia limitada</a:t>
          </a:r>
        </a:p>
      </dsp:txBody>
      <dsp:txXfrm>
        <a:off x="2244635" y="3142852"/>
        <a:ext cx="1537036" cy="745330"/>
      </dsp:txXfrm>
    </dsp:sp>
    <dsp:sp modelId="{6273FD00-D051-477F-88A9-4EC99390A1B2}">
      <dsp:nvSpPr>
        <dsp:cNvPr id="0" name=""/>
        <dsp:cNvSpPr/>
      </dsp:nvSpPr>
      <dsp:spPr>
        <a:xfrm rot="19457599">
          <a:off x="3731546" y="3272916"/>
          <a:ext cx="779991" cy="29970"/>
        </a:xfrm>
        <a:custGeom>
          <a:avLst/>
          <a:gdLst/>
          <a:ahLst/>
          <a:cxnLst/>
          <a:rect l="0" t="0" r="0" b="0"/>
          <a:pathLst>
            <a:path>
              <a:moveTo>
                <a:pt x="0" y="14985"/>
              </a:moveTo>
              <a:lnTo>
                <a:pt x="779991" y="14985"/>
              </a:lnTo>
            </a:path>
          </a:pathLst>
        </a:custGeom>
        <a:noFill/>
        <a:ln w="55000" cap="flat" cmpd="thickThin"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4102042" y="3268402"/>
        <a:ext cx="38999" cy="38999"/>
      </dsp:txXfrm>
    </dsp:sp>
    <dsp:sp modelId="{900763B0-E70D-4184-B1E5-925E093AD275}">
      <dsp:nvSpPr>
        <dsp:cNvPr id="0" name=""/>
        <dsp:cNvSpPr/>
      </dsp:nvSpPr>
      <dsp:spPr>
        <a:xfrm>
          <a:off x="4438224" y="2664433"/>
          <a:ext cx="1583412" cy="791706"/>
        </a:xfrm>
        <a:prstGeom prst="roundRect">
          <a:avLst>
            <a:gd name="adj" fmla="val 10000"/>
          </a:avLst>
        </a:prstGeom>
        <a:solidFill>
          <a:schemeClr val="accent6">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kern="1200" dirty="0" err="1"/>
            <a:t>Institutivas</a:t>
          </a:r>
          <a:endParaRPr lang="pt-BR" sz="1700" kern="1200" dirty="0"/>
        </a:p>
      </dsp:txBody>
      <dsp:txXfrm>
        <a:off x="4461412" y="2687621"/>
        <a:ext cx="1537036" cy="745330"/>
      </dsp:txXfrm>
    </dsp:sp>
    <dsp:sp modelId="{F5E3CC9B-9B64-4673-814E-9AC13239B1EC}">
      <dsp:nvSpPr>
        <dsp:cNvPr id="0" name=""/>
        <dsp:cNvSpPr/>
      </dsp:nvSpPr>
      <dsp:spPr>
        <a:xfrm rot="19457599">
          <a:off x="5948323" y="2817685"/>
          <a:ext cx="779991" cy="29970"/>
        </a:xfrm>
        <a:custGeom>
          <a:avLst/>
          <a:gdLst/>
          <a:ahLst/>
          <a:cxnLst/>
          <a:rect l="0" t="0" r="0" b="0"/>
          <a:pathLst>
            <a:path>
              <a:moveTo>
                <a:pt x="0" y="14985"/>
              </a:moveTo>
              <a:lnTo>
                <a:pt x="779991" y="14985"/>
              </a:lnTo>
            </a:path>
          </a:pathLst>
        </a:custGeom>
        <a:noFill/>
        <a:ln w="55000" cap="flat" cmpd="thickThin"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6318819" y="2813171"/>
        <a:ext cx="38999" cy="38999"/>
      </dsp:txXfrm>
    </dsp:sp>
    <dsp:sp modelId="{8A6D1C01-3079-48E5-A608-FD0AB7418E1B}">
      <dsp:nvSpPr>
        <dsp:cNvPr id="0" name=""/>
        <dsp:cNvSpPr/>
      </dsp:nvSpPr>
      <dsp:spPr>
        <a:xfrm>
          <a:off x="6655001" y="2209202"/>
          <a:ext cx="1583412" cy="791706"/>
        </a:xfrm>
        <a:prstGeom prst="roundRect">
          <a:avLst>
            <a:gd name="adj" fmla="val 10000"/>
          </a:avLst>
        </a:prstGeom>
        <a:solidFill>
          <a:schemeClr val="accent6">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kern="1200" dirty="0"/>
            <a:t>Facultativas</a:t>
          </a:r>
        </a:p>
      </dsp:txBody>
      <dsp:txXfrm>
        <a:off x="6678189" y="2232390"/>
        <a:ext cx="1537036" cy="745330"/>
      </dsp:txXfrm>
    </dsp:sp>
    <dsp:sp modelId="{A510D710-C89C-43CC-9A69-46585D6B1B08}">
      <dsp:nvSpPr>
        <dsp:cNvPr id="0" name=""/>
        <dsp:cNvSpPr/>
      </dsp:nvSpPr>
      <dsp:spPr>
        <a:xfrm rot="2142401">
          <a:off x="5948323" y="3272916"/>
          <a:ext cx="779991" cy="29970"/>
        </a:xfrm>
        <a:custGeom>
          <a:avLst/>
          <a:gdLst/>
          <a:ahLst/>
          <a:cxnLst/>
          <a:rect l="0" t="0" r="0" b="0"/>
          <a:pathLst>
            <a:path>
              <a:moveTo>
                <a:pt x="0" y="14985"/>
              </a:moveTo>
              <a:lnTo>
                <a:pt x="779991" y="14985"/>
              </a:lnTo>
            </a:path>
          </a:pathLst>
        </a:custGeom>
        <a:noFill/>
        <a:ln w="55000" cap="flat" cmpd="thickThin"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6318819" y="3268402"/>
        <a:ext cx="38999" cy="38999"/>
      </dsp:txXfrm>
    </dsp:sp>
    <dsp:sp modelId="{F7287B3C-E1C8-4411-B7AC-C063A3FF9DC5}">
      <dsp:nvSpPr>
        <dsp:cNvPr id="0" name=""/>
        <dsp:cNvSpPr/>
      </dsp:nvSpPr>
      <dsp:spPr>
        <a:xfrm>
          <a:off x="6655001" y="3119664"/>
          <a:ext cx="1583412" cy="791706"/>
        </a:xfrm>
        <a:prstGeom prst="roundRect">
          <a:avLst>
            <a:gd name="adj" fmla="val 10000"/>
          </a:avLst>
        </a:prstGeom>
        <a:solidFill>
          <a:schemeClr val="accent6">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kern="1200" dirty="0"/>
            <a:t>Obrigatórias</a:t>
          </a:r>
        </a:p>
      </dsp:txBody>
      <dsp:txXfrm>
        <a:off x="6678189" y="3142852"/>
        <a:ext cx="1537036" cy="745330"/>
      </dsp:txXfrm>
    </dsp:sp>
    <dsp:sp modelId="{D26720FA-68D9-4B33-9F44-9F4E984AA80D}">
      <dsp:nvSpPr>
        <dsp:cNvPr id="0" name=""/>
        <dsp:cNvSpPr/>
      </dsp:nvSpPr>
      <dsp:spPr>
        <a:xfrm rot="2142401">
          <a:off x="3731546" y="3728147"/>
          <a:ext cx="779991" cy="29970"/>
        </a:xfrm>
        <a:custGeom>
          <a:avLst/>
          <a:gdLst/>
          <a:ahLst/>
          <a:cxnLst/>
          <a:rect l="0" t="0" r="0" b="0"/>
          <a:pathLst>
            <a:path>
              <a:moveTo>
                <a:pt x="0" y="14985"/>
              </a:moveTo>
              <a:lnTo>
                <a:pt x="779991" y="14985"/>
              </a:lnTo>
            </a:path>
          </a:pathLst>
        </a:custGeom>
        <a:noFill/>
        <a:ln w="55000" cap="flat" cmpd="thickThin"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4102042" y="3723633"/>
        <a:ext cx="38999" cy="38999"/>
      </dsp:txXfrm>
    </dsp:sp>
    <dsp:sp modelId="{AFEE3A54-C42E-4DED-8D57-B975B922A27E}">
      <dsp:nvSpPr>
        <dsp:cNvPr id="0" name=""/>
        <dsp:cNvSpPr/>
      </dsp:nvSpPr>
      <dsp:spPr>
        <a:xfrm>
          <a:off x="4438224" y="3574895"/>
          <a:ext cx="1583412" cy="791706"/>
        </a:xfrm>
        <a:prstGeom prst="roundRect">
          <a:avLst>
            <a:gd name="adj" fmla="val 10000"/>
          </a:avLst>
        </a:prstGeom>
        <a:solidFill>
          <a:schemeClr val="accent6">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kern="1200" dirty="0"/>
            <a:t>Programáticas</a:t>
          </a:r>
        </a:p>
      </dsp:txBody>
      <dsp:txXfrm>
        <a:off x="4461412" y="3598083"/>
        <a:ext cx="1537036" cy="74533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B49E0B-FDE0-4A81-AC9B-1B4D8B448350}" type="datetimeFigureOut">
              <a:rPr lang="pt-BR" smtClean="0"/>
              <a:t>09/04/2022</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9127FD-7A8B-44A3-B5D9-8C84CC9E73F5}" type="slidenum">
              <a:rPr lang="pt-BR" smtClean="0"/>
              <a:t>‹nº›</a:t>
            </a:fld>
            <a:endParaRPr lang="pt-BR"/>
          </a:p>
        </p:txBody>
      </p:sp>
    </p:spTree>
    <p:extLst>
      <p:ext uri="{BB962C8B-B14F-4D97-AF65-F5344CB8AC3E}">
        <p14:creationId xmlns:p14="http://schemas.microsoft.com/office/powerpoint/2010/main" val="39821768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03136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333835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85908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474531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025251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547359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110122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261047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281524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854324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00931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196873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598382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112915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015715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928933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31372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23493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039624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770859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54463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649467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06250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442eb61d9d_0_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442eb61d9d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781362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10" name="Triângulo retângul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ítul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t-BR"/>
              <a:t>Clique para editar o estilo do título mestre</a:t>
            </a:r>
            <a:endParaRPr kumimoji="0" lang="en-US"/>
          </a:p>
        </p:txBody>
      </p:sp>
      <p:sp>
        <p:nvSpPr>
          <p:cNvPr id="17" name="Subtítu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a:t>Clique para editar o estilo do subtítulo mestre</a:t>
            </a:r>
            <a:endParaRPr kumimoji="0" lang="en-US"/>
          </a:p>
        </p:txBody>
      </p:sp>
      <p:grpSp>
        <p:nvGrpSpPr>
          <p:cNvPr id="2" name="Grupo 1"/>
          <p:cNvGrpSpPr/>
          <p:nvPr/>
        </p:nvGrpSpPr>
        <p:grpSpPr>
          <a:xfrm>
            <a:off x="-3765" y="4953000"/>
            <a:ext cx="9147765" cy="1912088"/>
            <a:chOff x="-3765" y="4832896"/>
            <a:chExt cx="9147765" cy="2032192"/>
          </a:xfrm>
        </p:grpSpPr>
        <p:sp>
          <p:nvSpPr>
            <p:cNvPr id="7" name="Forma liv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orma liv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orma liv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Conector reto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ço Reservado para Data 29"/>
          <p:cNvSpPr>
            <a:spLocks noGrp="1"/>
          </p:cNvSpPr>
          <p:nvPr>
            <p:ph type="dt" sz="half" idx="10"/>
          </p:nvPr>
        </p:nvSpPr>
        <p:spPr/>
        <p:txBody>
          <a:bodyPr/>
          <a:lstStyle>
            <a:lvl1pPr>
              <a:defRPr>
                <a:solidFill>
                  <a:srgbClr val="FFFFFF"/>
                </a:solidFill>
              </a:defRPr>
            </a:lvl1pPr>
            <a:extLst/>
          </a:lstStyle>
          <a:p>
            <a:fld id="{415C8CFC-B4F8-4BB5-B1E4-8D8EDA80ACF7}" type="datetimeFigureOut">
              <a:rPr lang="pt-BR" smtClean="0"/>
              <a:pPr/>
              <a:t>09/04/2022</a:t>
            </a:fld>
            <a:endParaRPr lang="pt-BR"/>
          </a:p>
        </p:txBody>
      </p:sp>
      <p:sp>
        <p:nvSpPr>
          <p:cNvPr id="19" name="Espaço Reservado para Rodapé 18"/>
          <p:cNvSpPr>
            <a:spLocks noGrp="1"/>
          </p:cNvSpPr>
          <p:nvPr>
            <p:ph type="ftr" sz="quarter" idx="11"/>
          </p:nvPr>
        </p:nvSpPr>
        <p:spPr/>
        <p:txBody>
          <a:bodyPr/>
          <a:lstStyle>
            <a:lvl1pPr>
              <a:defRPr>
                <a:solidFill>
                  <a:schemeClr val="accent1">
                    <a:tint val="20000"/>
                  </a:schemeClr>
                </a:solidFill>
              </a:defRPr>
            </a:lvl1pPr>
            <a:extLst/>
          </a:lstStyle>
          <a:p>
            <a:endParaRPr lang="pt-BR"/>
          </a:p>
        </p:txBody>
      </p:sp>
      <p:sp>
        <p:nvSpPr>
          <p:cNvPr id="27" name="Espaço Reservado para Número de Slide 26"/>
          <p:cNvSpPr>
            <a:spLocks noGrp="1"/>
          </p:cNvSpPr>
          <p:nvPr>
            <p:ph type="sldNum" sz="quarter" idx="12"/>
          </p:nvPr>
        </p:nvSpPr>
        <p:spPr/>
        <p:txBody>
          <a:bodyPr/>
          <a:lstStyle>
            <a:lvl1pPr>
              <a:defRPr>
                <a:solidFill>
                  <a:srgbClr val="FFFFFF"/>
                </a:solidFill>
              </a:defRPr>
            </a:lvl1pPr>
            <a:extLst/>
          </a:lstStyle>
          <a:p>
            <a:fld id="{FCD232F3-BFF7-4356-951D-AB5572DB6457}"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a:xfrm>
            <a:off x="457200" y="1481329"/>
            <a:ext cx="8229600" cy="4386071"/>
          </a:xfrm>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415C8CFC-B4F8-4BB5-B1E4-8D8EDA80ACF7}" type="datetimeFigureOut">
              <a:rPr lang="pt-BR" smtClean="0"/>
              <a:pPr/>
              <a:t>09/04/2022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CD232F3-BFF7-4356-951D-AB5572DB6457}"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44013" y="274640"/>
            <a:ext cx="1777470" cy="5592761"/>
          </a:xfrm>
        </p:spPr>
        <p:txBody>
          <a:bodyPr vert="eaVert"/>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41"/>
            <a:ext cx="6324600" cy="5592760"/>
          </a:xfrm>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415C8CFC-B4F8-4BB5-B1E4-8D8EDA80ACF7}" type="datetimeFigureOut">
              <a:rPr lang="pt-BR" smtClean="0"/>
              <a:pPr/>
              <a:t>09/04/2022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CD232F3-BFF7-4356-951D-AB5572DB6457}" type="slidenum">
              <a:rPr lang="pt-BR" smtClean="0"/>
              <a:pPr/>
              <a:t>‹nº›</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subtitle">
  <p:cSld name="Title and subtitle">
    <p:bg>
      <p:bgPr>
        <a:solidFill>
          <a:schemeClr val="lt1"/>
        </a:solidFill>
        <a:effectLst/>
      </p:bgPr>
    </p:bg>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570047" y="1325200"/>
            <a:ext cx="3055500" cy="1486000"/>
          </a:xfrm>
          <a:prstGeom prst="rect">
            <a:avLst/>
          </a:prstGeom>
        </p:spPr>
        <p:txBody>
          <a:bodyPr spcFirstLastPara="1" wrap="square" lIns="91425" tIns="91425" rIns="91425" bIns="91425" anchor="b" anchorCtr="0">
            <a:noAutofit/>
          </a:bodyPr>
          <a:lstStyle>
            <a:lvl1pPr lvl="0" rtl="0">
              <a:lnSpc>
                <a:spcPct val="115000"/>
              </a:lnSpc>
              <a:spcBef>
                <a:spcPts val="0"/>
              </a:spcBef>
              <a:spcAft>
                <a:spcPts val="0"/>
              </a:spcAft>
              <a:buSzPts val="2400"/>
              <a:buNone/>
              <a:defRPr/>
            </a:lvl1pPr>
            <a:lvl2pPr lvl="1" rtl="0">
              <a:spcBef>
                <a:spcPts val="0"/>
              </a:spcBef>
              <a:spcAft>
                <a:spcPts val="0"/>
              </a:spcAft>
              <a:buClr>
                <a:schemeClr val="lt1"/>
              </a:buClr>
              <a:buSzPts val="4000"/>
              <a:buNone/>
              <a:defRPr sz="4000">
                <a:solidFill>
                  <a:schemeClr val="lt1"/>
                </a:solidFill>
              </a:defRPr>
            </a:lvl2pPr>
            <a:lvl3pPr lvl="2" rtl="0">
              <a:spcBef>
                <a:spcPts val="0"/>
              </a:spcBef>
              <a:spcAft>
                <a:spcPts val="0"/>
              </a:spcAft>
              <a:buClr>
                <a:schemeClr val="lt1"/>
              </a:buClr>
              <a:buSzPts val="4000"/>
              <a:buNone/>
              <a:defRPr sz="4000">
                <a:solidFill>
                  <a:schemeClr val="lt1"/>
                </a:solidFill>
              </a:defRPr>
            </a:lvl3pPr>
            <a:lvl4pPr lvl="3" rtl="0">
              <a:spcBef>
                <a:spcPts val="0"/>
              </a:spcBef>
              <a:spcAft>
                <a:spcPts val="0"/>
              </a:spcAft>
              <a:buClr>
                <a:schemeClr val="lt1"/>
              </a:buClr>
              <a:buSzPts val="4000"/>
              <a:buNone/>
              <a:defRPr sz="4000">
                <a:solidFill>
                  <a:schemeClr val="lt1"/>
                </a:solidFill>
              </a:defRPr>
            </a:lvl4pPr>
            <a:lvl5pPr lvl="4" rtl="0">
              <a:spcBef>
                <a:spcPts val="0"/>
              </a:spcBef>
              <a:spcAft>
                <a:spcPts val="0"/>
              </a:spcAft>
              <a:buClr>
                <a:schemeClr val="lt1"/>
              </a:buClr>
              <a:buSzPts val="4000"/>
              <a:buNone/>
              <a:defRPr sz="4000">
                <a:solidFill>
                  <a:schemeClr val="lt1"/>
                </a:solidFill>
              </a:defRPr>
            </a:lvl5pPr>
            <a:lvl6pPr lvl="5" rtl="0">
              <a:spcBef>
                <a:spcPts val="0"/>
              </a:spcBef>
              <a:spcAft>
                <a:spcPts val="0"/>
              </a:spcAft>
              <a:buClr>
                <a:schemeClr val="lt1"/>
              </a:buClr>
              <a:buSzPts val="4000"/>
              <a:buNone/>
              <a:defRPr sz="4000">
                <a:solidFill>
                  <a:schemeClr val="lt1"/>
                </a:solidFill>
              </a:defRPr>
            </a:lvl6pPr>
            <a:lvl7pPr lvl="6" rtl="0">
              <a:spcBef>
                <a:spcPts val="0"/>
              </a:spcBef>
              <a:spcAft>
                <a:spcPts val="0"/>
              </a:spcAft>
              <a:buClr>
                <a:schemeClr val="lt1"/>
              </a:buClr>
              <a:buSzPts val="4000"/>
              <a:buNone/>
              <a:defRPr sz="4000">
                <a:solidFill>
                  <a:schemeClr val="lt1"/>
                </a:solidFill>
              </a:defRPr>
            </a:lvl7pPr>
            <a:lvl8pPr lvl="7" rtl="0">
              <a:spcBef>
                <a:spcPts val="0"/>
              </a:spcBef>
              <a:spcAft>
                <a:spcPts val="0"/>
              </a:spcAft>
              <a:buClr>
                <a:schemeClr val="lt1"/>
              </a:buClr>
              <a:buSzPts val="4000"/>
              <a:buNone/>
              <a:defRPr sz="4000">
                <a:solidFill>
                  <a:schemeClr val="lt1"/>
                </a:solidFill>
              </a:defRPr>
            </a:lvl8pPr>
            <a:lvl9pPr lvl="8" rtl="0">
              <a:spcBef>
                <a:spcPts val="0"/>
              </a:spcBef>
              <a:spcAft>
                <a:spcPts val="0"/>
              </a:spcAft>
              <a:buClr>
                <a:schemeClr val="lt1"/>
              </a:buClr>
              <a:buSzPts val="4000"/>
              <a:buNone/>
              <a:defRPr sz="4000">
                <a:solidFill>
                  <a:schemeClr val="lt1"/>
                </a:solidFill>
              </a:defRPr>
            </a:lvl9pPr>
          </a:lstStyle>
          <a:p>
            <a:endParaRPr/>
          </a:p>
        </p:txBody>
      </p:sp>
      <p:sp>
        <p:nvSpPr>
          <p:cNvPr id="42" name="Google Shape;42;p6"/>
          <p:cNvSpPr txBox="1">
            <a:spLocks noGrp="1"/>
          </p:cNvSpPr>
          <p:nvPr>
            <p:ph type="subTitle" idx="1"/>
          </p:nvPr>
        </p:nvSpPr>
        <p:spPr>
          <a:xfrm>
            <a:off x="614775" y="3419700"/>
            <a:ext cx="2920800" cy="7708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4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43" name="Google Shape;43;p6"/>
          <p:cNvSpPr txBox="1">
            <a:spLocks noGrp="1"/>
          </p:cNvSpPr>
          <p:nvPr>
            <p:ph type="sldNum" idx="12"/>
          </p:nvPr>
        </p:nvSpPr>
        <p:spPr>
          <a:xfrm>
            <a:off x="8548658" y="6217623"/>
            <a:ext cx="548700" cy="524800"/>
          </a:xfrm>
          <a:prstGeom prst="rect">
            <a:avLst/>
          </a:prstGeom>
        </p:spPr>
        <p:txBody>
          <a:bodyPr spcFirstLastPara="1" wrap="square" lIns="91425" tIns="91425" rIns="91425" bIns="91425" anchor="ctr" anchorCtr="0">
            <a:noAutofit/>
          </a:bodyPr>
          <a:lstStyle>
            <a:lvl1pPr lvl="0" rtl="0">
              <a:buNone/>
              <a:defRPr sz="1200">
                <a:solidFill>
                  <a:srgbClr val="CCCCCC"/>
                </a:solidFill>
                <a:latin typeface="Arvo"/>
                <a:ea typeface="Arvo"/>
                <a:cs typeface="Arvo"/>
                <a:sym typeface="Arvo"/>
              </a:defRPr>
            </a:lvl1pPr>
            <a:lvl2pPr lvl="1" rtl="0">
              <a:buNone/>
              <a:defRPr sz="1200">
                <a:solidFill>
                  <a:srgbClr val="CCCCCC"/>
                </a:solidFill>
                <a:latin typeface="Arvo"/>
                <a:ea typeface="Arvo"/>
                <a:cs typeface="Arvo"/>
                <a:sym typeface="Arvo"/>
              </a:defRPr>
            </a:lvl2pPr>
            <a:lvl3pPr lvl="2" rtl="0">
              <a:buNone/>
              <a:defRPr sz="1200">
                <a:solidFill>
                  <a:srgbClr val="CCCCCC"/>
                </a:solidFill>
                <a:latin typeface="Arvo"/>
                <a:ea typeface="Arvo"/>
                <a:cs typeface="Arvo"/>
                <a:sym typeface="Arvo"/>
              </a:defRPr>
            </a:lvl3pPr>
            <a:lvl4pPr lvl="3" rtl="0">
              <a:buNone/>
              <a:defRPr sz="1200">
                <a:solidFill>
                  <a:srgbClr val="CCCCCC"/>
                </a:solidFill>
                <a:latin typeface="Arvo"/>
                <a:ea typeface="Arvo"/>
                <a:cs typeface="Arvo"/>
                <a:sym typeface="Arvo"/>
              </a:defRPr>
            </a:lvl4pPr>
            <a:lvl5pPr lvl="4" rtl="0">
              <a:buNone/>
              <a:defRPr sz="1200">
                <a:solidFill>
                  <a:srgbClr val="CCCCCC"/>
                </a:solidFill>
                <a:latin typeface="Arvo"/>
                <a:ea typeface="Arvo"/>
                <a:cs typeface="Arvo"/>
                <a:sym typeface="Arvo"/>
              </a:defRPr>
            </a:lvl5pPr>
            <a:lvl6pPr lvl="5" rtl="0">
              <a:buNone/>
              <a:defRPr sz="1200">
                <a:solidFill>
                  <a:srgbClr val="CCCCCC"/>
                </a:solidFill>
                <a:latin typeface="Arvo"/>
                <a:ea typeface="Arvo"/>
                <a:cs typeface="Arvo"/>
                <a:sym typeface="Arvo"/>
              </a:defRPr>
            </a:lvl6pPr>
            <a:lvl7pPr lvl="6" rtl="0">
              <a:buNone/>
              <a:defRPr sz="1200">
                <a:solidFill>
                  <a:srgbClr val="CCCCCC"/>
                </a:solidFill>
                <a:latin typeface="Arvo"/>
                <a:ea typeface="Arvo"/>
                <a:cs typeface="Arvo"/>
                <a:sym typeface="Arvo"/>
              </a:defRPr>
            </a:lvl7pPr>
            <a:lvl8pPr lvl="7" rtl="0">
              <a:buNone/>
              <a:defRPr sz="1200">
                <a:solidFill>
                  <a:srgbClr val="CCCCCC"/>
                </a:solidFill>
                <a:latin typeface="Arvo"/>
                <a:ea typeface="Arvo"/>
                <a:cs typeface="Arvo"/>
                <a:sym typeface="Arvo"/>
              </a:defRPr>
            </a:lvl8pPr>
            <a:lvl9pPr lvl="8" rtl="0">
              <a:buNone/>
              <a:defRPr sz="1200">
                <a:solidFill>
                  <a:srgbClr val="CCCCCC"/>
                </a:solidFill>
                <a:latin typeface="Arvo"/>
                <a:ea typeface="Arvo"/>
                <a:cs typeface="Arvo"/>
                <a:sym typeface="Arvo"/>
              </a:defRPr>
            </a:lvl9pPr>
          </a:lstStyle>
          <a:p>
            <a:pPr algn="l"/>
            <a:fld id="{00000000-1234-1234-1234-123412341234}" type="slidenum">
              <a:rPr lang="pt-BR" smtClean="0"/>
              <a:pPr algn="l"/>
              <a:t>‹nº›</a:t>
            </a:fld>
            <a:endParaRPr lang="pt-BR"/>
          </a:p>
        </p:txBody>
      </p:sp>
      <p:cxnSp>
        <p:nvCxnSpPr>
          <p:cNvPr id="44" name="Google Shape;44;p6"/>
          <p:cNvCxnSpPr/>
          <p:nvPr/>
        </p:nvCxnSpPr>
        <p:spPr>
          <a:xfrm>
            <a:off x="678525" y="2747433"/>
            <a:ext cx="676200" cy="0"/>
          </a:xfrm>
          <a:prstGeom prst="straightConnector1">
            <a:avLst/>
          </a:prstGeom>
          <a:noFill/>
          <a:ln w="76200" cap="flat" cmpd="sng">
            <a:solidFill>
              <a:schemeClr val="accent1"/>
            </a:solidFill>
            <a:prstDash val="solid"/>
            <a:round/>
            <a:headEnd type="none" w="med" len="med"/>
            <a:tailEnd type="none" w="med" len="med"/>
          </a:ln>
        </p:spPr>
      </p:cxnSp>
    </p:spTree>
    <p:extLst>
      <p:ext uri="{BB962C8B-B14F-4D97-AF65-F5344CB8AC3E}">
        <p14:creationId xmlns:p14="http://schemas.microsoft.com/office/powerpoint/2010/main" val="1018526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415C8CFC-B4F8-4BB5-B1E4-8D8EDA80ACF7}" type="datetimeFigureOut">
              <a:rPr lang="pt-BR" smtClean="0"/>
              <a:pPr/>
              <a:t>09/04/2022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CD232F3-BFF7-4356-951D-AB5572DB6457}" type="slidenum">
              <a:rPr lang="pt-BR" smtClean="0"/>
              <a:pPr/>
              <a:t>‹nº›</a:t>
            </a:fld>
            <a:endParaRPr lang="pt-BR"/>
          </a:p>
        </p:txBody>
      </p:sp>
      <p:sp>
        <p:nvSpPr>
          <p:cNvPr id="7" name="Título 6"/>
          <p:cNvSpPr>
            <a:spLocks noGrp="1"/>
          </p:cNvSpPr>
          <p:nvPr>
            <p:ph type="title"/>
          </p:nvPr>
        </p:nvSpPr>
        <p:spPr/>
        <p:txBody>
          <a:bodyPr rtlCol="0"/>
          <a:lstStyle/>
          <a:p>
            <a:r>
              <a:rPr kumimoji="0" lang="pt-BR"/>
              <a:t>Clique para editar o estilo do título mestre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t-BR"/>
              <a:t>Clique para editar o estilo do título mestre</a:t>
            </a:r>
            <a:endParaRPr kumimoji="0" lang="en-US"/>
          </a:p>
        </p:txBody>
      </p:sp>
      <p:sp>
        <p:nvSpPr>
          <p:cNvPr id="3" name="Espaço Reservado para Texto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a:t>Clique para editar os estilos do texto mestre</a:t>
            </a:r>
          </a:p>
        </p:txBody>
      </p:sp>
      <p:sp>
        <p:nvSpPr>
          <p:cNvPr id="4" name="Espaço Reservado para Data 3"/>
          <p:cNvSpPr>
            <a:spLocks noGrp="1"/>
          </p:cNvSpPr>
          <p:nvPr>
            <p:ph type="dt" sz="half" idx="10"/>
          </p:nvPr>
        </p:nvSpPr>
        <p:spPr/>
        <p:txBody>
          <a:bodyPr/>
          <a:lstStyle/>
          <a:p>
            <a:fld id="{415C8CFC-B4F8-4BB5-B1E4-8D8EDA80ACF7}" type="datetimeFigureOut">
              <a:rPr lang="pt-BR" smtClean="0"/>
              <a:pPr/>
              <a:t>09/04/2022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CD232F3-BFF7-4356-951D-AB5572DB6457}" type="slidenum">
              <a:rPr lang="pt-BR" smtClean="0"/>
              <a:pPr/>
              <a:t>‹nº›</a:t>
            </a:fld>
            <a:endParaRPr lang="pt-BR"/>
          </a:p>
        </p:txBody>
      </p:sp>
      <p:sp>
        <p:nvSpPr>
          <p:cNvPr id="7" name="Divisa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Divisa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bg>
      <p:bgRef idx="1002">
        <a:schemeClr val="bg1"/>
      </p:bgRef>
    </p:bg>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Conteúd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5" name="Espaço Reservado para Data 4"/>
          <p:cNvSpPr>
            <a:spLocks noGrp="1"/>
          </p:cNvSpPr>
          <p:nvPr>
            <p:ph type="dt" sz="half" idx="10"/>
          </p:nvPr>
        </p:nvSpPr>
        <p:spPr/>
        <p:txBody>
          <a:bodyPr/>
          <a:lstStyle/>
          <a:p>
            <a:fld id="{415C8CFC-B4F8-4BB5-B1E4-8D8EDA80ACF7}" type="datetimeFigureOut">
              <a:rPr lang="pt-BR" smtClean="0"/>
              <a:pPr/>
              <a:t>09/04/2022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CD232F3-BFF7-4356-951D-AB5572DB6457}" type="slidenum">
              <a:rPr lang="pt-BR" smtClean="0"/>
              <a:pPr/>
              <a:t>‹nº›</a:t>
            </a:fld>
            <a:endParaRPr lang="pt-BR"/>
          </a:p>
        </p:txBody>
      </p:sp>
      <p:sp>
        <p:nvSpPr>
          <p:cNvPr id="8" name="Título 7"/>
          <p:cNvSpPr>
            <a:spLocks noGrp="1"/>
          </p:cNvSpPr>
          <p:nvPr>
            <p:ph type="title"/>
          </p:nvPr>
        </p:nvSpPr>
        <p:spPr/>
        <p:txBody>
          <a:bodyPr rtlCol="0"/>
          <a:lstStyle/>
          <a:p>
            <a:r>
              <a:rPr kumimoji="0" lang="pt-BR"/>
              <a:t>Clique para editar o estilo do título mestre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nchor="ctr"/>
          <a:lstStyle>
            <a:lvl1pPr>
              <a:defRPr/>
            </a:lvl1pPr>
            <a:extLst/>
          </a:lstStyle>
          <a:p>
            <a:r>
              <a:rPr kumimoji="0" lang="pt-BR"/>
              <a:t>Clique para editar o estilo do título mestre</a:t>
            </a:r>
            <a:endParaRPr kumimoji="0" lang="en-US"/>
          </a:p>
        </p:txBody>
      </p:sp>
      <p:sp>
        <p:nvSpPr>
          <p:cNvPr id="3" name="Espaço Reservado para Tex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a:t>Clique para editar os estilos do texto mestre</a:t>
            </a:r>
          </a:p>
        </p:txBody>
      </p:sp>
      <p:sp>
        <p:nvSpPr>
          <p:cNvPr id="4" name="Espaço Reservado para Tex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a:t>Clique para editar os estilos do texto mestre</a:t>
            </a:r>
          </a:p>
        </p:txBody>
      </p:sp>
      <p:sp>
        <p:nvSpPr>
          <p:cNvPr id="5" name="Espaço Reservado para Conteúd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6" name="Espaço Reservado para Conteúd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7" name="Espaço Reservado para Data 6"/>
          <p:cNvSpPr>
            <a:spLocks noGrp="1"/>
          </p:cNvSpPr>
          <p:nvPr>
            <p:ph type="dt" sz="half" idx="10"/>
          </p:nvPr>
        </p:nvSpPr>
        <p:spPr/>
        <p:txBody>
          <a:bodyPr/>
          <a:lstStyle/>
          <a:p>
            <a:fld id="{415C8CFC-B4F8-4BB5-B1E4-8D8EDA80ACF7}" type="datetimeFigureOut">
              <a:rPr lang="pt-BR" smtClean="0"/>
              <a:pPr/>
              <a:t>09/04/2022</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FCD232F3-BFF7-4356-951D-AB5572DB6457}" type="slidenum">
              <a:rPr lang="pt-BR" smtClean="0"/>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bg>
      <p:bgRef idx="1002">
        <a:schemeClr val="bg1"/>
      </p:bgRef>
    </p:bg>
    <p:spTree>
      <p:nvGrpSpPr>
        <p:cNvPr id="1" name=""/>
        <p:cNvGrpSpPr/>
        <p:nvPr/>
      </p:nvGrpSpPr>
      <p:grpSpPr>
        <a:xfrm>
          <a:off x="0" y="0"/>
          <a:ext cx="0" cy="0"/>
          <a:chOff x="0" y="0"/>
          <a:chExt cx="0" cy="0"/>
        </a:xfrm>
      </p:grpSpPr>
      <p:sp>
        <p:nvSpPr>
          <p:cNvPr id="3" name="Espaço Reservado para Data 2"/>
          <p:cNvSpPr>
            <a:spLocks noGrp="1"/>
          </p:cNvSpPr>
          <p:nvPr>
            <p:ph type="dt" sz="half" idx="10"/>
          </p:nvPr>
        </p:nvSpPr>
        <p:spPr/>
        <p:txBody>
          <a:bodyPr/>
          <a:lstStyle/>
          <a:p>
            <a:fld id="{415C8CFC-B4F8-4BB5-B1E4-8D8EDA80ACF7}" type="datetimeFigureOut">
              <a:rPr lang="pt-BR" smtClean="0"/>
              <a:pPr/>
              <a:t>09/04/2022</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FCD232F3-BFF7-4356-951D-AB5572DB6457}" type="slidenum">
              <a:rPr lang="pt-BR" smtClean="0"/>
              <a:pPr/>
              <a:t>‹nº›</a:t>
            </a:fld>
            <a:endParaRPr lang="pt-BR"/>
          </a:p>
        </p:txBody>
      </p:sp>
      <p:sp>
        <p:nvSpPr>
          <p:cNvPr id="6" name="Título 5"/>
          <p:cNvSpPr>
            <a:spLocks noGrp="1"/>
          </p:cNvSpPr>
          <p:nvPr>
            <p:ph type="title"/>
          </p:nvPr>
        </p:nvSpPr>
        <p:spPr/>
        <p:txBody>
          <a:bodyPr rtlCol="0"/>
          <a:lstStyle/>
          <a:p>
            <a:r>
              <a:rPr kumimoji="0" lang="pt-BR"/>
              <a:t>Clique para editar o estilo do título mestre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415C8CFC-B4F8-4BB5-B1E4-8D8EDA80ACF7}" type="datetimeFigureOut">
              <a:rPr lang="pt-BR" smtClean="0"/>
              <a:pPr/>
              <a:t>09/04/2022</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FCD232F3-BFF7-4356-951D-AB5572DB6457}"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t-BR"/>
              <a:t>Clique para editar o estilo do título mestre</a:t>
            </a:r>
            <a:endParaRPr kumimoji="0" lang="en-US"/>
          </a:p>
        </p:txBody>
      </p:sp>
      <p:sp>
        <p:nvSpPr>
          <p:cNvPr id="3" name="Espaço Reservado para Tex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t-BR"/>
              <a:t>Clique para editar os estilos do texto mestre</a:t>
            </a:r>
          </a:p>
        </p:txBody>
      </p:sp>
      <p:sp>
        <p:nvSpPr>
          <p:cNvPr id="4" name="Espaço Reservado para Conteúd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5" name="Espaço Reservado para Data 4"/>
          <p:cNvSpPr>
            <a:spLocks noGrp="1"/>
          </p:cNvSpPr>
          <p:nvPr>
            <p:ph type="dt" sz="half" idx="10"/>
          </p:nvPr>
        </p:nvSpPr>
        <p:spPr>
          <a:xfrm>
            <a:off x="6727032" y="6407944"/>
            <a:ext cx="1920240" cy="365760"/>
          </a:xfrm>
        </p:spPr>
        <p:txBody>
          <a:bodyPr/>
          <a:lstStyle/>
          <a:p>
            <a:fld id="{415C8CFC-B4F8-4BB5-B1E4-8D8EDA80ACF7}" type="datetimeFigureOut">
              <a:rPr lang="pt-BR" smtClean="0"/>
              <a:pPr/>
              <a:t>09/04/2022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CD232F3-BFF7-4356-951D-AB5572DB6457}" type="slidenum">
              <a:rPr lang="pt-BR" smtClean="0"/>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2">
        <a:schemeClr val="bg1"/>
      </p:bgRef>
    </p:bg>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t-BR"/>
              <a:t>Clique para editar os estilos do texto mestre</a:t>
            </a:r>
          </a:p>
        </p:txBody>
      </p:sp>
      <p:sp>
        <p:nvSpPr>
          <p:cNvPr id="3" name="Espaço Reservado para Imagem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t-BR"/>
              <a:t>Clique no ícone para adicionar uma imagem</a:t>
            </a:r>
            <a:endParaRPr kumimoji="0" lang="en-US" dirty="0"/>
          </a:p>
        </p:txBody>
      </p:sp>
      <p:sp>
        <p:nvSpPr>
          <p:cNvPr id="5" name="Espaço Reservado para Data 4"/>
          <p:cNvSpPr>
            <a:spLocks noGrp="1"/>
          </p:cNvSpPr>
          <p:nvPr>
            <p:ph type="dt" sz="half" idx="10"/>
          </p:nvPr>
        </p:nvSpPr>
        <p:spPr/>
        <p:txBody>
          <a:bodyPr/>
          <a:lstStyle>
            <a:lvl1pPr>
              <a:defRPr>
                <a:solidFill>
                  <a:schemeClr val="tx1"/>
                </a:solidFill>
              </a:defRPr>
            </a:lvl1pPr>
            <a:extLst/>
          </a:lstStyle>
          <a:p>
            <a:fld id="{415C8CFC-B4F8-4BB5-B1E4-8D8EDA80ACF7}" type="datetimeFigureOut">
              <a:rPr lang="pt-BR" smtClean="0"/>
              <a:pPr/>
              <a:t>09/04/2022</a:t>
            </a:fld>
            <a:endParaRPr lang="pt-BR"/>
          </a:p>
        </p:txBody>
      </p:sp>
      <p:sp>
        <p:nvSpPr>
          <p:cNvPr id="6" name="Espaço Reservado para Rodapé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pt-BR"/>
          </a:p>
        </p:txBody>
      </p:sp>
      <p:sp>
        <p:nvSpPr>
          <p:cNvPr id="7" name="Espaço Reservado para Número de Slide 6"/>
          <p:cNvSpPr>
            <a:spLocks noGrp="1"/>
          </p:cNvSpPr>
          <p:nvPr>
            <p:ph type="sldNum" sz="quarter" idx="12"/>
          </p:nvPr>
        </p:nvSpPr>
        <p:spPr/>
        <p:txBody>
          <a:bodyPr/>
          <a:lstStyle>
            <a:lvl1pPr>
              <a:defRPr>
                <a:solidFill>
                  <a:schemeClr val="tx1"/>
                </a:solidFill>
              </a:defRPr>
            </a:lvl1pPr>
            <a:extLst/>
          </a:lstStyle>
          <a:p>
            <a:fld id="{FCD232F3-BFF7-4356-951D-AB5572DB6457}" type="slidenum">
              <a:rPr lang="pt-BR" smtClean="0"/>
              <a:pPr/>
              <a:t>‹nº›</a:t>
            </a:fld>
            <a:endParaRPr lang="pt-BR"/>
          </a:p>
        </p:txBody>
      </p:sp>
      <p:sp>
        <p:nvSpPr>
          <p:cNvPr id="2" name="Títu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t-BR"/>
              <a:t>Clique para editar o estilo do título mestre</a:t>
            </a:r>
            <a:endParaRPr kumimoji="0" lang="en-US"/>
          </a:p>
        </p:txBody>
      </p:sp>
      <p:sp>
        <p:nvSpPr>
          <p:cNvPr id="8" name="Forma liv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orma liv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iângulo retângulo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Conector reto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Divisa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Divisa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a liv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orma liv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iângulo retângulo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Conector reto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ço Reservado para Títu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pt-BR"/>
              <a:t>Clique para editar o estilo do título mestre</a:t>
            </a:r>
            <a:endParaRPr kumimoji="0" lang="en-US"/>
          </a:p>
        </p:txBody>
      </p:sp>
      <p:sp>
        <p:nvSpPr>
          <p:cNvPr id="30" name="Espaço Reservado para Texto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pt-BR"/>
              <a:t>Clique para editar os estilos do texto mestre</a:t>
            </a:r>
          </a:p>
          <a:p>
            <a:pPr lvl="1" eaLnBrk="1" latinLnBrk="0" hangingPunct="1"/>
            <a:r>
              <a:rPr kumimoji="0" lang="pt-BR"/>
              <a:t>Segundo nível</a:t>
            </a:r>
          </a:p>
          <a:p>
            <a:pPr lvl="2" eaLnBrk="1" latinLnBrk="0" hangingPunct="1"/>
            <a:r>
              <a:rPr kumimoji="0" lang="pt-BR"/>
              <a:t>Terceiro nível</a:t>
            </a:r>
          </a:p>
          <a:p>
            <a:pPr lvl="3" eaLnBrk="1" latinLnBrk="0" hangingPunct="1"/>
            <a:r>
              <a:rPr kumimoji="0" lang="pt-BR"/>
              <a:t>Quarto nível</a:t>
            </a:r>
          </a:p>
          <a:p>
            <a:pPr lvl="4" eaLnBrk="1" latinLnBrk="0" hangingPunct="1"/>
            <a:r>
              <a:rPr kumimoji="0" lang="pt-BR"/>
              <a:t>Quinto nível</a:t>
            </a:r>
            <a:endParaRPr kumimoji="0" lang="en-US"/>
          </a:p>
        </p:txBody>
      </p:sp>
      <p:sp>
        <p:nvSpPr>
          <p:cNvPr id="10" name="Espaço Reservado para Dat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15C8CFC-B4F8-4BB5-B1E4-8D8EDA80ACF7}" type="datetimeFigureOut">
              <a:rPr lang="pt-BR" smtClean="0"/>
              <a:pPr/>
              <a:t>09/04/2022</a:t>
            </a:fld>
            <a:endParaRPr lang="pt-BR"/>
          </a:p>
        </p:txBody>
      </p:sp>
      <p:sp>
        <p:nvSpPr>
          <p:cNvPr id="22" name="Espaço Reservado para Rodapé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pt-BR"/>
          </a:p>
        </p:txBody>
      </p:sp>
      <p:sp>
        <p:nvSpPr>
          <p:cNvPr id="18" name="Espaço Reservado para Número de Slid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CD232F3-BFF7-4356-951D-AB5572DB6457}"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23528" y="528886"/>
            <a:ext cx="8496944" cy="2063471"/>
          </a:xfrm>
        </p:spPr>
        <p:txBody>
          <a:bodyPr>
            <a:noAutofit/>
          </a:bodyPr>
          <a:lstStyle/>
          <a:p>
            <a:pPr algn="ctr"/>
            <a:r>
              <a:rPr lang="pt-BR" sz="5000" dirty="0"/>
              <a:t>DIREITO CONSTITUCIONAL</a:t>
            </a:r>
            <a:br>
              <a:rPr lang="pt-BR" sz="5000" dirty="0"/>
            </a:br>
            <a:r>
              <a:rPr lang="pt-BR" sz="3500" dirty="0"/>
              <a:t>1. Normas constitucionais.</a:t>
            </a:r>
            <a:br>
              <a:rPr lang="pt-BR" sz="3500" dirty="0"/>
            </a:br>
            <a:r>
              <a:rPr lang="pt-BR" sz="3500" dirty="0"/>
              <a:t>2. </a:t>
            </a:r>
            <a:r>
              <a:rPr lang="pt-BR" sz="3500"/>
              <a:t>Hermenêutica constitucional.</a:t>
            </a:r>
            <a:endParaRPr lang="pt-BR" sz="3500" dirty="0"/>
          </a:p>
        </p:txBody>
      </p:sp>
      <p:sp>
        <p:nvSpPr>
          <p:cNvPr id="3" name="Subtítulo 2"/>
          <p:cNvSpPr>
            <a:spLocks noGrp="1"/>
          </p:cNvSpPr>
          <p:nvPr>
            <p:ph type="subTitle" idx="1"/>
          </p:nvPr>
        </p:nvSpPr>
        <p:spPr>
          <a:xfrm>
            <a:off x="4779138" y="3343786"/>
            <a:ext cx="3886200" cy="1032532"/>
          </a:xfrm>
        </p:spPr>
        <p:txBody>
          <a:bodyPr>
            <a:normAutofit/>
          </a:bodyPr>
          <a:lstStyle/>
          <a:p>
            <a:r>
              <a:rPr lang="pt-BR" sz="1800" dirty="0"/>
              <a:t>Luís Henrique Linhares </a:t>
            </a:r>
            <a:r>
              <a:rPr lang="pt-BR" sz="1800" dirty="0" err="1"/>
              <a:t>Zouein</a:t>
            </a:r>
            <a:endParaRPr lang="pt-BR" sz="1800" dirty="0"/>
          </a:p>
          <a:p>
            <a:r>
              <a:rPr lang="pt-BR" sz="1800" dirty="0"/>
              <a:t> @lhlzouein</a:t>
            </a:r>
          </a:p>
          <a:p>
            <a:r>
              <a:rPr lang="pt-BR" sz="1800" dirty="0"/>
              <a:t>https://t.me/lhlzouein</a:t>
            </a:r>
          </a:p>
        </p:txBody>
      </p:sp>
      <p:pic>
        <p:nvPicPr>
          <p:cNvPr id="7" name="Imagem 6" descr="logo insta.jpg">
            <a:extLst>
              <a:ext uri="{FF2B5EF4-FFF2-40B4-BE49-F238E27FC236}">
                <a16:creationId xmlns:a16="http://schemas.microsoft.com/office/drawing/2014/main" id="{5EEE7749-3A0B-467F-BEF7-6A00FD33D768}"/>
              </a:ext>
            </a:extLst>
          </p:cNvPr>
          <p:cNvPicPr>
            <a:picLocks noChangeAspect="1"/>
          </p:cNvPicPr>
          <p:nvPr/>
        </p:nvPicPr>
        <p:blipFill>
          <a:blip r:embed="rId2" cstate="print"/>
          <a:stretch>
            <a:fillRect/>
          </a:stretch>
        </p:blipFill>
        <p:spPr>
          <a:xfrm>
            <a:off x="6948264" y="3689364"/>
            <a:ext cx="342900" cy="341376"/>
          </a:xfrm>
          <a:prstGeom prst="rect">
            <a:avLst/>
          </a:prstGeom>
        </p:spPr>
      </p:pic>
      <p:pic>
        <p:nvPicPr>
          <p:cNvPr id="1026" name="Picture 2" descr="logodownload.org/wp-content/uploads/2017/11/tel...">
            <a:extLst>
              <a:ext uri="{FF2B5EF4-FFF2-40B4-BE49-F238E27FC236}">
                <a16:creationId xmlns:a16="http://schemas.microsoft.com/office/drawing/2014/main" id="{6C526455-3A21-4D08-9365-06BEF3DFD40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08104" y="3888619"/>
            <a:ext cx="443865" cy="411480"/>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m 3">
            <a:extLst>
              <a:ext uri="{FF2B5EF4-FFF2-40B4-BE49-F238E27FC236}">
                <a16:creationId xmlns:a16="http://schemas.microsoft.com/office/drawing/2014/main" id="{4B548B6C-7781-4A45-9843-DF1251AC436E}"/>
              </a:ext>
            </a:extLst>
          </p:cNvPr>
          <p:cNvPicPr>
            <a:picLocks noChangeAspect="1"/>
          </p:cNvPicPr>
          <p:nvPr/>
        </p:nvPicPr>
        <p:blipFill>
          <a:blip r:embed="rId4"/>
          <a:stretch>
            <a:fillRect/>
          </a:stretch>
        </p:blipFill>
        <p:spPr>
          <a:xfrm>
            <a:off x="478662" y="2592357"/>
            <a:ext cx="3548261" cy="22494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320278" y="188640"/>
            <a:ext cx="8503444" cy="411956"/>
          </a:xfrm>
        </p:spPr>
        <p:txBody>
          <a:bodyPr>
            <a:noAutofit/>
          </a:bodyPr>
          <a:lstStyle/>
          <a:p>
            <a:pPr algn="ctr"/>
            <a:r>
              <a:rPr lang="pt-BR" sz="3000" dirty="0">
                <a:solidFill>
                  <a:schemeClr val="tx1">
                    <a:lumMod val="95000"/>
                    <a:lumOff val="5000"/>
                  </a:schemeClr>
                </a:solidFill>
                <a:effectLst>
                  <a:outerShdw blurRad="38100" dist="38100" dir="2700000" algn="tl">
                    <a:srgbClr val="000000">
                      <a:alpha val="43137"/>
                    </a:srgbClr>
                  </a:outerShdw>
                </a:effectLst>
                <a:latin typeface="+mn-lt"/>
              </a:rPr>
              <a:t>DPEES / FCC / 2016:</a:t>
            </a:r>
          </a:p>
        </p:txBody>
      </p:sp>
      <p:sp>
        <p:nvSpPr>
          <p:cNvPr id="4" name="Subtítulo 2">
            <a:extLst>
              <a:ext uri="{FF2B5EF4-FFF2-40B4-BE49-F238E27FC236}">
                <a16:creationId xmlns:a16="http://schemas.microsoft.com/office/drawing/2014/main" id="{9FFB70F9-3750-4FE5-BA24-D3D743ED38B2}"/>
              </a:ext>
            </a:extLst>
          </p:cNvPr>
          <p:cNvSpPr txBox="1">
            <a:spLocks/>
          </p:cNvSpPr>
          <p:nvPr/>
        </p:nvSpPr>
        <p:spPr>
          <a:xfrm>
            <a:off x="137160" y="764704"/>
            <a:ext cx="8869680" cy="4146551"/>
          </a:xfrm>
          <a:prstGeom prst="rect">
            <a:avLst/>
          </a:prstGeom>
          <a:noFill/>
          <a:ln>
            <a:noFill/>
          </a:ln>
        </p:spPr>
        <p:txBody>
          <a:bodyPr spcFirstLastPara="1" wrap="square" lIns="0"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1pPr>
            <a:lvl2pPr marL="914400" marR="0" lvl="1"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2pPr>
            <a:lvl3pPr marL="1371600" marR="0" lvl="2"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3pPr>
            <a:lvl4pPr marL="1828800" marR="0" lvl="3"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4pPr>
            <a:lvl5pPr marL="2286000" marR="0" lvl="4"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5pPr>
            <a:lvl6pPr marL="2743200" marR="0" lvl="5"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6pPr>
            <a:lvl7pPr marL="3200400" marR="0" lvl="6"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7pPr>
            <a:lvl8pPr marL="3657600" marR="0" lvl="7"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8pPr>
            <a:lvl9pPr marL="4114800" marR="0" lvl="8" indent="-292100" algn="l" rtl="0">
              <a:lnSpc>
                <a:spcPct val="100000"/>
              </a:lnSpc>
              <a:spcBef>
                <a:spcPts val="0"/>
              </a:spcBef>
              <a:spcAft>
                <a:spcPts val="0"/>
              </a:spcAft>
              <a:buClr>
                <a:schemeClr val="lt2"/>
              </a:buClr>
              <a:buSzPts val="1000"/>
              <a:buFont typeface="Ubuntu Light"/>
              <a:buNone/>
              <a:defRPr sz="1000" b="0" i="0" u="none" strike="noStrike" cap="none">
                <a:solidFill>
                  <a:schemeClr val="lt2"/>
                </a:solidFill>
                <a:latin typeface="Ubuntu Light"/>
                <a:ea typeface="Ubuntu Light"/>
                <a:cs typeface="Ubuntu Light"/>
                <a:sym typeface="Ubuntu Light"/>
              </a:defRPr>
            </a:lvl9pPr>
          </a:lstStyle>
          <a:p>
            <a:pPr marL="358766" indent="-358766" algn="just">
              <a:buClrTx/>
              <a:buSzPct val="100000"/>
              <a:buFont typeface="Wingdings" panose="05000000000000000000" pitchFamily="2" charset="2"/>
              <a:buChar char="§"/>
            </a:pPr>
            <a:r>
              <a:rPr lang="pt-BR" sz="1800" dirty="0">
                <a:solidFill>
                  <a:srgbClr val="18162D"/>
                </a:solidFill>
                <a:latin typeface="+mn-lt"/>
              </a:rPr>
              <a:t>A respeito da distinção entre princípios e regras, é CORRETO afirmar:</a:t>
            </a:r>
          </a:p>
          <a:p>
            <a:pPr marL="358766" indent="-358766" algn="just">
              <a:buClrTx/>
              <a:buSzPct val="100000"/>
              <a:buFont typeface="Wingdings" panose="05000000000000000000" pitchFamily="2" charset="2"/>
              <a:buChar char="§"/>
            </a:pPr>
            <a:endParaRPr lang="pt-BR" sz="1800" dirty="0">
              <a:solidFill>
                <a:srgbClr val="18162D"/>
              </a:solidFill>
              <a:latin typeface="+mn-lt"/>
            </a:endParaRPr>
          </a:p>
          <a:p>
            <a:pPr marL="358766" indent="-358766" algn="just">
              <a:buClrTx/>
              <a:buSzPct val="100000"/>
              <a:buFont typeface="Wingdings" panose="05000000000000000000" pitchFamily="2" charset="2"/>
              <a:buChar char="§"/>
            </a:pPr>
            <a:r>
              <a:rPr lang="pt-BR" sz="1800" dirty="0">
                <a:solidFill>
                  <a:srgbClr val="18162D"/>
                </a:solidFill>
                <a:latin typeface="+mn-lt"/>
              </a:rPr>
              <a:t>A) Diante da colisão entre princípios, tem-se o afastamento de um dos princípios pelo princípio da especialidade ou ainda pela declaração de invalidade.</a:t>
            </a:r>
          </a:p>
          <a:p>
            <a:pPr marL="358766" indent="-358766" algn="just">
              <a:buClrTx/>
              <a:buSzPct val="100000"/>
              <a:buFont typeface="Wingdings" panose="05000000000000000000" pitchFamily="2" charset="2"/>
              <a:buChar char="§"/>
            </a:pPr>
            <a:endParaRPr lang="pt-BR" sz="1800" dirty="0">
              <a:solidFill>
                <a:srgbClr val="18162D"/>
              </a:solidFill>
              <a:latin typeface="+mn-lt"/>
            </a:endParaRPr>
          </a:p>
          <a:p>
            <a:pPr marL="358766" indent="-358766" algn="just">
              <a:buClrTx/>
              <a:buSzPct val="100000"/>
              <a:buFont typeface="Wingdings" panose="05000000000000000000" pitchFamily="2" charset="2"/>
              <a:buChar char="§"/>
            </a:pPr>
            <a:r>
              <a:rPr lang="pt-BR" sz="1800" dirty="0">
                <a:solidFill>
                  <a:srgbClr val="18162D"/>
                </a:solidFill>
                <a:latin typeface="+mn-lt"/>
              </a:rPr>
              <a:t>B) As regras e os princípios são espécies de normas jurídicas, ressalvando-se a maior hierarquia normativa atribuída aos princípios.</a:t>
            </a:r>
          </a:p>
          <a:p>
            <a:pPr marL="358766" indent="-358766" algn="just">
              <a:buClrTx/>
              <a:buSzPct val="100000"/>
              <a:buFont typeface="Wingdings" panose="05000000000000000000" pitchFamily="2" charset="2"/>
              <a:buChar char="§"/>
            </a:pPr>
            <a:endParaRPr lang="pt-BR" sz="1800" dirty="0">
              <a:solidFill>
                <a:srgbClr val="18162D"/>
              </a:solidFill>
              <a:latin typeface="+mn-lt"/>
            </a:endParaRPr>
          </a:p>
          <a:p>
            <a:pPr marL="358766" indent="-358766" algn="just">
              <a:buClrTx/>
              <a:buSzPct val="100000"/>
              <a:buFont typeface="Wingdings" panose="05000000000000000000" pitchFamily="2" charset="2"/>
              <a:buChar char="§"/>
            </a:pPr>
            <a:r>
              <a:rPr lang="pt-BR" sz="1800" dirty="0">
                <a:solidFill>
                  <a:srgbClr val="18162D"/>
                </a:solidFill>
                <a:latin typeface="+mn-lt"/>
              </a:rPr>
              <a:t>C) Os princípios possuem um grau de abstração maior em relação às regras, aplicando-se pela lógica do “tudo ou nada”.</a:t>
            </a:r>
          </a:p>
          <a:p>
            <a:pPr marL="358766" indent="-358766" algn="just">
              <a:buClrTx/>
              <a:buSzPct val="100000"/>
              <a:buFont typeface="Wingdings" panose="05000000000000000000" pitchFamily="2" charset="2"/>
              <a:buChar char="§"/>
            </a:pPr>
            <a:endParaRPr lang="pt-BR" sz="1800" dirty="0">
              <a:solidFill>
                <a:srgbClr val="18162D"/>
              </a:solidFill>
              <a:latin typeface="+mn-lt"/>
            </a:endParaRPr>
          </a:p>
          <a:p>
            <a:pPr marL="358766" indent="-358766" algn="just">
              <a:buClrTx/>
              <a:buSzPct val="100000"/>
              <a:buFont typeface="Wingdings" panose="05000000000000000000" pitchFamily="2" charset="2"/>
              <a:buChar char="§"/>
            </a:pPr>
            <a:r>
              <a:rPr lang="pt-BR" sz="1800" dirty="0">
                <a:solidFill>
                  <a:srgbClr val="18162D"/>
                </a:solidFill>
                <a:latin typeface="+mn-lt"/>
              </a:rPr>
              <a:t>D) Os princípios por serem vagos e indeterminados, carecem de mediações </a:t>
            </a:r>
            <a:r>
              <a:rPr lang="pt-BR" sz="1800" dirty="0" err="1">
                <a:solidFill>
                  <a:srgbClr val="18162D"/>
                </a:solidFill>
                <a:latin typeface="+mn-lt"/>
              </a:rPr>
              <a:t>concretizadoras</a:t>
            </a:r>
            <a:r>
              <a:rPr lang="pt-BR" sz="1800" dirty="0">
                <a:solidFill>
                  <a:srgbClr val="18162D"/>
                </a:solidFill>
                <a:latin typeface="+mn-lt"/>
              </a:rPr>
              <a:t> (do legislador, do juiz), enquanto as regras são suscetíveis de aplicação direta.</a:t>
            </a:r>
          </a:p>
          <a:p>
            <a:pPr marL="358766" indent="-358766" algn="just">
              <a:buClrTx/>
              <a:buSzPct val="100000"/>
              <a:buFont typeface="Wingdings" panose="05000000000000000000" pitchFamily="2" charset="2"/>
              <a:buChar char="§"/>
            </a:pPr>
            <a:endParaRPr lang="pt-BR" sz="1800" dirty="0">
              <a:solidFill>
                <a:srgbClr val="18162D"/>
              </a:solidFill>
              <a:latin typeface="+mn-lt"/>
            </a:endParaRPr>
          </a:p>
          <a:p>
            <a:pPr marL="358766" indent="-358766" algn="just">
              <a:buClrTx/>
              <a:buSzPct val="100000"/>
              <a:buFont typeface="Wingdings" panose="05000000000000000000" pitchFamily="2" charset="2"/>
              <a:buChar char="§"/>
            </a:pPr>
            <a:r>
              <a:rPr lang="pt-BR" sz="1800" dirty="0">
                <a:solidFill>
                  <a:srgbClr val="18162D"/>
                </a:solidFill>
                <a:latin typeface="+mn-lt"/>
              </a:rPr>
              <a:t>E) Na hipótese de conflito entre regras, tem-se a ponderação das regras colidentes.</a:t>
            </a:r>
          </a:p>
        </p:txBody>
      </p:sp>
    </p:spTree>
    <p:extLst>
      <p:ext uri="{BB962C8B-B14F-4D97-AF65-F5344CB8AC3E}">
        <p14:creationId xmlns:p14="http://schemas.microsoft.com/office/powerpoint/2010/main" val="3085104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320278" y="188640"/>
            <a:ext cx="8503444" cy="411956"/>
          </a:xfrm>
        </p:spPr>
        <p:txBody>
          <a:bodyPr>
            <a:noAutofit/>
          </a:bodyPr>
          <a:lstStyle/>
          <a:p>
            <a:pPr algn="ctr"/>
            <a:r>
              <a:rPr lang="pt-BR" sz="3000" dirty="0">
                <a:solidFill>
                  <a:schemeClr val="tx1">
                    <a:lumMod val="95000"/>
                    <a:lumOff val="5000"/>
                  </a:schemeClr>
                </a:solidFill>
                <a:effectLst>
                  <a:outerShdw blurRad="38100" dist="38100" dir="2700000" algn="tl">
                    <a:srgbClr val="000000">
                      <a:alpha val="43137"/>
                    </a:srgbClr>
                  </a:outerShdw>
                </a:effectLst>
                <a:latin typeface="+mn-lt"/>
              </a:rPr>
              <a:t>DPEES / FCC / 2016:</a:t>
            </a:r>
          </a:p>
        </p:txBody>
      </p:sp>
      <p:sp>
        <p:nvSpPr>
          <p:cNvPr id="4" name="Subtítulo 2">
            <a:extLst>
              <a:ext uri="{FF2B5EF4-FFF2-40B4-BE49-F238E27FC236}">
                <a16:creationId xmlns:a16="http://schemas.microsoft.com/office/drawing/2014/main" id="{9FFB70F9-3750-4FE5-BA24-D3D743ED38B2}"/>
              </a:ext>
            </a:extLst>
          </p:cNvPr>
          <p:cNvSpPr txBox="1">
            <a:spLocks/>
          </p:cNvSpPr>
          <p:nvPr/>
        </p:nvSpPr>
        <p:spPr>
          <a:xfrm>
            <a:off x="137160" y="764704"/>
            <a:ext cx="8869680" cy="4232672"/>
          </a:xfrm>
          <a:prstGeom prst="rect">
            <a:avLst/>
          </a:prstGeom>
          <a:noFill/>
          <a:ln>
            <a:noFill/>
          </a:ln>
        </p:spPr>
        <p:txBody>
          <a:bodyPr spcFirstLastPara="1" wrap="square" lIns="0"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1pPr>
            <a:lvl2pPr marL="914400" marR="0" lvl="1"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2pPr>
            <a:lvl3pPr marL="1371600" marR="0" lvl="2"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3pPr>
            <a:lvl4pPr marL="1828800" marR="0" lvl="3"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4pPr>
            <a:lvl5pPr marL="2286000" marR="0" lvl="4"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5pPr>
            <a:lvl6pPr marL="2743200" marR="0" lvl="5"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6pPr>
            <a:lvl7pPr marL="3200400" marR="0" lvl="6"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7pPr>
            <a:lvl8pPr marL="3657600" marR="0" lvl="7"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8pPr>
            <a:lvl9pPr marL="4114800" marR="0" lvl="8" indent="-292100" algn="l" rtl="0">
              <a:lnSpc>
                <a:spcPct val="100000"/>
              </a:lnSpc>
              <a:spcBef>
                <a:spcPts val="0"/>
              </a:spcBef>
              <a:spcAft>
                <a:spcPts val="0"/>
              </a:spcAft>
              <a:buClr>
                <a:schemeClr val="lt2"/>
              </a:buClr>
              <a:buSzPts val="1000"/>
              <a:buFont typeface="Ubuntu Light"/>
              <a:buNone/>
              <a:defRPr sz="1000" b="0" i="0" u="none" strike="noStrike" cap="none">
                <a:solidFill>
                  <a:schemeClr val="lt2"/>
                </a:solidFill>
                <a:latin typeface="Ubuntu Light"/>
                <a:ea typeface="Ubuntu Light"/>
                <a:cs typeface="Ubuntu Light"/>
                <a:sym typeface="Ubuntu Light"/>
              </a:defRPr>
            </a:lvl9pPr>
          </a:lstStyle>
          <a:p>
            <a:pPr marL="358766" indent="-358766" algn="just">
              <a:buClrTx/>
              <a:buSzPct val="100000"/>
              <a:buFont typeface="Wingdings" panose="05000000000000000000" pitchFamily="2" charset="2"/>
              <a:buChar char="§"/>
            </a:pPr>
            <a:r>
              <a:rPr lang="pt-BR" sz="1800" dirty="0">
                <a:solidFill>
                  <a:srgbClr val="18162D"/>
                </a:solidFill>
                <a:latin typeface="+mn-lt"/>
              </a:rPr>
              <a:t>A respeito da distinção entre princípios e regras, é correto afirmar:</a:t>
            </a:r>
          </a:p>
          <a:p>
            <a:pPr marL="358766" indent="-358766" algn="just">
              <a:buClrTx/>
              <a:buSzPct val="100000"/>
              <a:buFont typeface="Wingdings" panose="05000000000000000000" pitchFamily="2" charset="2"/>
              <a:buChar char="§"/>
            </a:pPr>
            <a:endParaRPr lang="pt-BR" sz="1800" dirty="0">
              <a:solidFill>
                <a:srgbClr val="18162D"/>
              </a:solidFill>
              <a:latin typeface="+mn-lt"/>
            </a:endParaRPr>
          </a:p>
          <a:p>
            <a:pPr marL="358766" indent="-358766" algn="just">
              <a:buClrTx/>
              <a:buSzPct val="100000"/>
              <a:buFont typeface="Wingdings" panose="05000000000000000000" pitchFamily="2" charset="2"/>
              <a:buChar char="§"/>
            </a:pPr>
            <a:r>
              <a:rPr lang="pt-BR" sz="1800" dirty="0">
                <a:solidFill>
                  <a:srgbClr val="18162D"/>
                </a:solidFill>
                <a:latin typeface="+mn-lt"/>
              </a:rPr>
              <a:t>A) Diante da colisão entre princípios, tem-se o afastamento de um dos princípios pelo princípio da especialidade ou ainda pela declaração de invalidade.</a:t>
            </a:r>
          </a:p>
          <a:p>
            <a:pPr marL="358766" indent="-358766" algn="just">
              <a:buClrTx/>
              <a:buSzPct val="100000"/>
              <a:buFont typeface="Wingdings" panose="05000000000000000000" pitchFamily="2" charset="2"/>
              <a:buChar char="§"/>
            </a:pPr>
            <a:endParaRPr lang="pt-BR" sz="1800" dirty="0">
              <a:solidFill>
                <a:srgbClr val="18162D"/>
              </a:solidFill>
              <a:latin typeface="+mn-lt"/>
            </a:endParaRPr>
          </a:p>
          <a:p>
            <a:pPr marL="358766" indent="-358766" algn="just">
              <a:buClrTx/>
              <a:buSzPct val="100000"/>
              <a:buFont typeface="Wingdings" panose="05000000000000000000" pitchFamily="2" charset="2"/>
              <a:buChar char="§"/>
            </a:pPr>
            <a:r>
              <a:rPr lang="pt-BR" sz="1800" dirty="0">
                <a:solidFill>
                  <a:srgbClr val="18162D"/>
                </a:solidFill>
                <a:latin typeface="+mn-lt"/>
              </a:rPr>
              <a:t>B) As regras e os princípios são espécies de normas jurídicas, ressalvando-se a maior hierarquia normativa atribuída aos princípios.</a:t>
            </a:r>
          </a:p>
          <a:p>
            <a:pPr marL="358766" indent="-358766" algn="just">
              <a:buClrTx/>
              <a:buSzPct val="100000"/>
              <a:buFont typeface="Wingdings" panose="05000000000000000000" pitchFamily="2" charset="2"/>
              <a:buChar char="§"/>
            </a:pPr>
            <a:endParaRPr lang="pt-BR" sz="1800" dirty="0">
              <a:solidFill>
                <a:srgbClr val="18162D"/>
              </a:solidFill>
              <a:latin typeface="+mn-lt"/>
            </a:endParaRPr>
          </a:p>
          <a:p>
            <a:pPr marL="358766" indent="-358766" algn="just">
              <a:buClrTx/>
              <a:buSzPct val="100000"/>
              <a:buFont typeface="Wingdings" panose="05000000000000000000" pitchFamily="2" charset="2"/>
              <a:buChar char="§"/>
            </a:pPr>
            <a:r>
              <a:rPr lang="pt-BR" sz="1800" dirty="0">
                <a:solidFill>
                  <a:srgbClr val="18162D"/>
                </a:solidFill>
                <a:latin typeface="+mn-lt"/>
              </a:rPr>
              <a:t>C) Os princípios possuem um grau de abstração maior em relação às regras, aplicando-se pela lógica do “tudo ou nada”.</a:t>
            </a:r>
          </a:p>
          <a:p>
            <a:pPr marL="358766" indent="-358766" algn="just">
              <a:buClrTx/>
              <a:buSzPct val="100000"/>
              <a:buFont typeface="Wingdings" panose="05000000000000000000" pitchFamily="2" charset="2"/>
              <a:buChar char="§"/>
            </a:pPr>
            <a:endParaRPr lang="pt-BR" sz="1800" dirty="0">
              <a:solidFill>
                <a:srgbClr val="18162D"/>
              </a:solidFill>
              <a:latin typeface="+mn-lt"/>
            </a:endParaRPr>
          </a:p>
          <a:p>
            <a:pPr marL="358766" indent="-358766" algn="just">
              <a:buClrTx/>
              <a:buSzPct val="100000"/>
              <a:buFont typeface="Wingdings" panose="05000000000000000000" pitchFamily="2" charset="2"/>
              <a:buChar char="§"/>
            </a:pPr>
            <a:r>
              <a:rPr lang="pt-BR" sz="1800" dirty="0">
                <a:solidFill>
                  <a:srgbClr val="18162D"/>
                </a:solidFill>
                <a:latin typeface="+mn-lt"/>
              </a:rPr>
              <a:t>D) </a:t>
            </a:r>
            <a:r>
              <a:rPr lang="pt-BR" sz="1800" b="1" dirty="0">
                <a:solidFill>
                  <a:srgbClr val="18162D"/>
                </a:solidFill>
                <a:latin typeface="+mn-lt"/>
              </a:rPr>
              <a:t>Os princípios por serem vagos e indeterminados, carecem de mediações </a:t>
            </a:r>
            <a:r>
              <a:rPr lang="pt-BR" sz="1800" b="1" dirty="0" err="1">
                <a:solidFill>
                  <a:srgbClr val="18162D"/>
                </a:solidFill>
                <a:latin typeface="+mn-lt"/>
              </a:rPr>
              <a:t>concretizadoras</a:t>
            </a:r>
            <a:r>
              <a:rPr lang="pt-BR" sz="1800" b="1" dirty="0">
                <a:solidFill>
                  <a:srgbClr val="18162D"/>
                </a:solidFill>
                <a:latin typeface="+mn-lt"/>
              </a:rPr>
              <a:t> (do legislador, do juiz), enquanto as regras são suscetíveis de aplicação direta</a:t>
            </a:r>
            <a:r>
              <a:rPr lang="pt-BR" sz="1800" dirty="0">
                <a:solidFill>
                  <a:srgbClr val="18162D"/>
                </a:solidFill>
                <a:latin typeface="+mn-lt"/>
              </a:rPr>
              <a:t>. </a:t>
            </a:r>
            <a:r>
              <a:rPr lang="pt-BR" sz="1800" b="1" u="sng" dirty="0">
                <a:solidFill>
                  <a:srgbClr val="18162D"/>
                </a:solidFill>
                <a:latin typeface="+mn-lt"/>
              </a:rPr>
              <a:t>ALTERNATIVA CORRETA</a:t>
            </a:r>
            <a:r>
              <a:rPr lang="pt-BR" sz="1800" dirty="0">
                <a:solidFill>
                  <a:srgbClr val="18162D"/>
                </a:solidFill>
                <a:latin typeface="+mn-lt"/>
              </a:rPr>
              <a:t>!</a:t>
            </a:r>
          </a:p>
          <a:p>
            <a:pPr marL="358766" indent="-358766" algn="just">
              <a:buClrTx/>
              <a:buSzPct val="100000"/>
              <a:buFont typeface="Wingdings" panose="05000000000000000000" pitchFamily="2" charset="2"/>
              <a:buChar char="§"/>
            </a:pPr>
            <a:endParaRPr lang="pt-BR" sz="1800" dirty="0">
              <a:solidFill>
                <a:srgbClr val="18162D"/>
              </a:solidFill>
              <a:latin typeface="+mn-lt"/>
            </a:endParaRPr>
          </a:p>
          <a:p>
            <a:pPr marL="358766" indent="-358766" algn="just">
              <a:buClrTx/>
              <a:buSzPct val="100000"/>
              <a:buFont typeface="Wingdings" panose="05000000000000000000" pitchFamily="2" charset="2"/>
              <a:buChar char="§"/>
            </a:pPr>
            <a:r>
              <a:rPr lang="pt-BR" sz="1800" dirty="0">
                <a:solidFill>
                  <a:srgbClr val="18162D"/>
                </a:solidFill>
                <a:latin typeface="+mn-lt"/>
              </a:rPr>
              <a:t>E) Na hipótese de conflito entre regras, tem-se a ponderação das regras colidentes.</a:t>
            </a:r>
          </a:p>
        </p:txBody>
      </p:sp>
    </p:spTree>
    <p:extLst>
      <p:ext uri="{BB962C8B-B14F-4D97-AF65-F5344CB8AC3E}">
        <p14:creationId xmlns:p14="http://schemas.microsoft.com/office/powerpoint/2010/main" val="817275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314512" y="260648"/>
            <a:ext cx="8503444" cy="411956"/>
          </a:xfrm>
        </p:spPr>
        <p:txBody>
          <a:bodyPr>
            <a:noAutofit/>
          </a:bodyPr>
          <a:lstStyle/>
          <a:p>
            <a:pPr algn="ctr"/>
            <a:r>
              <a:rPr lang="pt-BR" sz="3500" dirty="0">
                <a:solidFill>
                  <a:schemeClr val="tx1">
                    <a:lumMod val="95000"/>
                    <a:lumOff val="5000"/>
                  </a:schemeClr>
                </a:solidFill>
                <a:effectLst>
                  <a:outerShdw blurRad="38100" dist="38100" dir="2700000" algn="tl">
                    <a:srgbClr val="000000">
                      <a:alpha val="43137"/>
                    </a:srgbClr>
                  </a:outerShdw>
                </a:effectLst>
                <a:latin typeface="+mn-lt"/>
              </a:rPr>
              <a:t>Proporcionalidade</a:t>
            </a:r>
            <a:r>
              <a:rPr lang="pt-BR" sz="3500" dirty="0">
                <a:solidFill>
                  <a:schemeClr val="bg1"/>
                </a:solidFill>
                <a:latin typeface="+mn-lt"/>
              </a:rPr>
              <a:t>:</a:t>
            </a:r>
          </a:p>
        </p:txBody>
      </p:sp>
      <p:sp>
        <p:nvSpPr>
          <p:cNvPr id="6" name="Espaço Reservado para Conteúdo 7">
            <a:extLst>
              <a:ext uri="{FF2B5EF4-FFF2-40B4-BE49-F238E27FC236}">
                <a16:creationId xmlns:a16="http://schemas.microsoft.com/office/drawing/2014/main" id="{0F0C0295-D220-454C-8A67-F9A7B88BC7E9}"/>
              </a:ext>
            </a:extLst>
          </p:cNvPr>
          <p:cNvSpPr txBox="1">
            <a:spLocks/>
          </p:cNvSpPr>
          <p:nvPr/>
        </p:nvSpPr>
        <p:spPr>
          <a:xfrm>
            <a:off x="232308" y="908720"/>
            <a:ext cx="8667852" cy="4005491"/>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1pPr>
            <a:lvl2pPr marL="914400" marR="0" lvl="1"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2pPr>
            <a:lvl3pPr marL="1371600" marR="0" lvl="2"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3pPr>
            <a:lvl4pPr marL="1828800" marR="0" lvl="3"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4pPr>
            <a:lvl5pPr marL="2286000" marR="0" lvl="4"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5pPr>
            <a:lvl6pPr marL="2743200" marR="0" lvl="5"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6pPr>
            <a:lvl7pPr marL="3200400" marR="0" lvl="6"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7pPr>
            <a:lvl8pPr marL="3657600" marR="0" lvl="7"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8pPr>
            <a:lvl9pPr marL="4114800" marR="0" lvl="8" indent="-292100" algn="l" rtl="0">
              <a:lnSpc>
                <a:spcPct val="100000"/>
              </a:lnSpc>
              <a:spcBef>
                <a:spcPts val="0"/>
              </a:spcBef>
              <a:spcAft>
                <a:spcPts val="0"/>
              </a:spcAft>
              <a:buClr>
                <a:schemeClr val="lt2"/>
              </a:buClr>
              <a:buSzPts val="1000"/>
              <a:buFont typeface="Ubuntu Light"/>
              <a:buNone/>
              <a:defRPr sz="1000" b="0" i="0" u="none" strike="noStrike" cap="none">
                <a:solidFill>
                  <a:schemeClr val="lt2"/>
                </a:solidFill>
                <a:latin typeface="Ubuntu Light"/>
                <a:ea typeface="Ubuntu Light"/>
                <a:cs typeface="Ubuntu Light"/>
                <a:sym typeface="Ubuntu Light"/>
              </a:defRPr>
            </a:lvl9pPr>
          </a:lstStyle>
          <a:p>
            <a:pPr marL="358766" indent="-358766" algn="just">
              <a:buClrTx/>
              <a:buSzPct val="100000"/>
              <a:buFont typeface="Wingdings" panose="05000000000000000000" pitchFamily="2" charset="2"/>
              <a:buChar char="§"/>
            </a:pPr>
            <a:r>
              <a:rPr lang="pt-BR" sz="2800" b="1" dirty="0">
                <a:solidFill>
                  <a:srgbClr val="19172E"/>
                </a:solidFill>
                <a:latin typeface="+mn-lt"/>
              </a:rPr>
              <a:t>Proporcionalidade como “limite dos limites”.</a:t>
            </a:r>
            <a:endParaRPr lang="pt-BR" sz="2800" dirty="0">
              <a:solidFill>
                <a:srgbClr val="19172E"/>
              </a:solidFill>
              <a:latin typeface="+mn-lt"/>
            </a:endParaRPr>
          </a:p>
          <a:p>
            <a:pPr marL="0" lvl="1" indent="0" algn="just">
              <a:buClrTx/>
              <a:buSzPct val="100000"/>
            </a:pPr>
            <a:endParaRPr lang="pt-BR" sz="2800" dirty="0">
              <a:solidFill>
                <a:srgbClr val="19172E"/>
              </a:solidFill>
              <a:latin typeface="+mn-lt"/>
            </a:endParaRPr>
          </a:p>
          <a:p>
            <a:pPr marL="358766" indent="-358766" algn="just">
              <a:buClrTx/>
              <a:buSzPct val="100000"/>
              <a:buFont typeface="Wingdings" panose="05000000000000000000" pitchFamily="2" charset="2"/>
              <a:buChar char="§"/>
            </a:pPr>
            <a:r>
              <a:rPr lang="pt-BR" sz="2800" b="1" dirty="0">
                <a:solidFill>
                  <a:srgbClr val="19172E"/>
                </a:solidFill>
                <a:latin typeface="+mn-lt"/>
              </a:rPr>
              <a:t>O “princípio” da proporcionalidade é, de fato, um princípio?</a:t>
            </a:r>
          </a:p>
          <a:p>
            <a:pPr marL="358766" indent="-358766" algn="just">
              <a:buClrTx/>
              <a:buSzPct val="100000"/>
              <a:buFont typeface="Wingdings" panose="05000000000000000000" pitchFamily="2" charset="2"/>
              <a:buChar char="§"/>
            </a:pPr>
            <a:endParaRPr lang="pt-BR" sz="2800" b="1" dirty="0">
              <a:solidFill>
                <a:srgbClr val="19172E"/>
              </a:solidFill>
              <a:latin typeface="+mn-lt"/>
            </a:endParaRPr>
          </a:p>
          <a:p>
            <a:pPr marL="358766" indent="-358766">
              <a:buClrTx/>
              <a:buSzPct val="100000"/>
              <a:buFont typeface="Wingdings" panose="05000000000000000000" pitchFamily="2" charset="2"/>
              <a:buChar char="§"/>
            </a:pPr>
            <a:r>
              <a:rPr lang="pt-BR" sz="2800" b="1" dirty="0">
                <a:solidFill>
                  <a:srgbClr val="19172E"/>
                </a:solidFill>
                <a:latin typeface="+mn-lt"/>
              </a:rPr>
              <a:t>Subprincípios da proporcionalidade:</a:t>
            </a:r>
          </a:p>
          <a:p>
            <a:pPr marL="815954" lvl="2" indent="-358766">
              <a:buClrTx/>
              <a:buSzPct val="100000"/>
              <a:buFont typeface="Wingdings" panose="05000000000000000000" pitchFamily="2" charset="2"/>
              <a:buChar char="§"/>
            </a:pPr>
            <a:r>
              <a:rPr lang="pt-BR" sz="2800" dirty="0">
                <a:solidFill>
                  <a:srgbClr val="19172E"/>
                </a:solidFill>
                <a:latin typeface="+mn-lt"/>
              </a:rPr>
              <a:t>Adequação (3 passos);</a:t>
            </a:r>
          </a:p>
          <a:p>
            <a:pPr marL="815954" lvl="2" indent="-358766">
              <a:buClrTx/>
              <a:buSzPct val="100000"/>
              <a:buFont typeface="Wingdings" panose="05000000000000000000" pitchFamily="2" charset="2"/>
              <a:buChar char="§"/>
            </a:pPr>
            <a:r>
              <a:rPr lang="pt-BR" sz="2800" dirty="0">
                <a:solidFill>
                  <a:srgbClr val="19172E"/>
                </a:solidFill>
                <a:latin typeface="+mn-lt"/>
              </a:rPr>
              <a:t>Necessidade (juízo comparativo);</a:t>
            </a:r>
          </a:p>
          <a:p>
            <a:pPr marL="815954" lvl="2" indent="-358766">
              <a:buClrTx/>
              <a:buSzPct val="100000"/>
              <a:buFont typeface="Wingdings" panose="05000000000000000000" pitchFamily="2" charset="2"/>
              <a:buChar char="§"/>
            </a:pPr>
            <a:r>
              <a:rPr lang="pt-BR" sz="2800" dirty="0">
                <a:solidFill>
                  <a:srgbClr val="19172E"/>
                </a:solidFill>
                <a:latin typeface="+mn-lt"/>
              </a:rPr>
              <a:t>Proporcionalidade em sentido estrito (custo-benefício - ponderação).</a:t>
            </a:r>
          </a:p>
        </p:txBody>
      </p:sp>
    </p:spTree>
    <p:extLst>
      <p:ext uri="{BB962C8B-B14F-4D97-AF65-F5344CB8AC3E}">
        <p14:creationId xmlns:p14="http://schemas.microsoft.com/office/powerpoint/2010/main" val="1348979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320278" y="260648"/>
            <a:ext cx="8503444" cy="411956"/>
          </a:xfrm>
        </p:spPr>
        <p:txBody>
          <a:bodyPr>
            <a:noAutofit/>
          </a:bodyPr>
          <a:lstStyle/>
          <a:p>
            <a:pPr algn="ctr"/>
            <a:r>
              <a:rPr lang="pt-BR" sz="4000" dirty="0">
                <a:solidFill>
                  <a:schemeClr val="tx1">
                    <a:lumMod val="95000"/>
                    <a:lumOff val="5000"/>
                  </a:schemeClr>
                </a:solidFill>
                <a:effectLst>
                  <a:outerShdw blurRad="38100" dist="38100" dir="2700000" algn="tl">
                    <a:srgbClr val="000000">
                      <a:alpha val="43137"/>
                    </a:srgbClr>
                  </a:outerShdw>
                </a:effectLst>
                <a:latin typeface="+mn-lt"/>
              </a:rPr>
              <a:t>Postulados:</a:t>
            </a:r>
          </a:p>
        </p:txBody>
      </p:sp>
      <p:sp>
        <p:nvSpPr>
          <p:cNvPr id="5" name="Subtítulo 2">
            <a:extLst>
              <a:ext uri="{FF2B5EF4-FFF2-40B4-BE49-F238E27FC236}">
                <a16:creationId xmlns:a16="http://schemas.microsoft.com/office/drawing/2014/main" id="{AF9613A6-A29A-42F8-8B81-9CE32CF281E0}"/>
              </a:ext>
            </a:extLst>
          </p:cNvPr>
          <p:cNvSpPr txBox="1">
            <a:spLocks/>
          </p:cNvSpPr>
          <p:nvPr/>
        </p:nvSpPr>
        <p:spPr>
          <a:xfrm>
            <a:off x="320278" y="1052736"/>
            <a:ext cx="8416187" cy="3866126"/>
          </a:xfrm>
          <a:prstGeom prst="rect">
            <a:avLst/>
          </a:prstGeom>
          <a:noFill/>
          <a:ln>
            <a:noFill/>
          </a:ln>
        </p:spPr>
        <p:txBody>
          <a:bodyPr spcFirstLastPara="1" wrap="square" lIns="0"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1pPr>
            <a:lvl2pPr marL="914400" marR="0" lvl="1"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2pPr>
            <a:lvl3pPr marL="1371600" marR="0" lvl="2"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3pPr>
            <a:lvl4pPr marL="1828800" marR="0" lvl="3"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4pPr>
            <a:lvl5pPr marL="2286000" marR="0" lvl="4"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5pPr>
            <a:lvl6pPr marL="2743200" marR="0" lvl="5"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6pPr>
            <a:lvl7pPr marL="3200400" marR="0" lvl="6"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7pPr>
            <a:lvl8pPr marL="3657600" marR="0" lvl="7"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8pPr>
            <a:lvl9pPr marL="4114800" marR="0" lvl="8" indent="-292100" algn="l" rtl="0">
              <a:lnSpc>
                <a:spcPct val="100000"/>
              </a:lnSpc>
              <a:spcBef>
                <a:spcPts val="0"/>
              </a:spcBef>
              <a:spcAft>
                <a:spcPts val="0"/>
              </a:spcAft>
              <a:buClr>
                <a:schemeClr val="lt2"/>
              </a:buClr>
              <a:buSzPts val="1000"/>
              <a:buFont typeface="Ubuntu Light"/>
              <a:buNone/>
              <a:defRPr sz="1000" b="0" i="0" u="none" strike="noStrike" cap="none">
                <a:solidFill>
                  <a:schemeClr val="lt2"/>
                </a:solidFill>
                <a:latin typeface="Ubuntu Light"/>
                <a:ea typeface="Ubuntu Light"/>
                <a:cs typeface="Ubuntu Light"/>
                <a:sym typeface="Ubuntu Light"/>
              </a:defRPr>
            </a:lvl9pPr>
          </a:lstStyle>
          <a:p>
            <a:pPr indent="-12700" algn="just"/>
            <a:r>
              <a:rPr lang="pt-BR" sz="2600" dirty="0">
                <a:solidFill>
                  <a:srgbClr val="19172E"/>
                </a:solidFill>
                <a:latin typeface="+mn-lt"/>
              </a:rPr>
              <a:t>“(...) definidos como </a:t>
            </a:r>
            <a:r>
              <a:rPr lang="pt-BR" sz="2600" b="1" dirty="0">
                <a:solidFill>
                  <a:srgbClr val="19172E"/>
                </a:solidFill>
                <a:latin typeface="+mn-lt"/>
              </a:rPr>
              <a:t>deveres de segundo grau </a:t>
            </a:r>
            <a:r>
              <a:rPr lang="pt-BR" sz="2600" dirty="0">
                <a:solidFill>
                  <a:srgbClr val="19172E"/>
                </a:solidFill>
                <a:latin typeface="+mn-lt"/>
              </a:rPr>
              <a:t>que, situados no âmbito das </a:t>
            </a:r>
            <a:r>
              <a:rPr lang="pt-BR" sz="2600" b="1" dirty="0" err="1">
                <a:solidFill>
                  <a:srgbClr val="19172E"/>
                </a:solidFill>
                <a:latin typeface="+mn-lt"/>
              </a:rPr>
              <a:t>metanormas</a:t>
            </a:r>
            <a:r>
              <a:rPr lang="pt-BR" sz="2600" dirty="0">
                <a:solidFill>
                  <a:srgbClr val="19172E"/>
                </a:solidFill>
                <a:latin typeface="+mn-lt"/>
              </a:rPr>
              <a:t>, estabelecem a estrutura de aplicação e prescrevem modos de raciocínio e argumentação no tocante a outras normas. É o caso, por exemplo, do </a:t>
            </a:r>
            <a:r>
              <a:rPr lang="pt-BR" sz="2600" b="1" dirty="0">
                <a:solidFill>
                  <a:srgbClr val="19172E"/>
                </a:solidFill>
                <a:latin typeface="+mn-lt"/>
              </a:rPr>
              <a:t>postulado da proporcionalidade</a:t>
            </a:r>
            <a:r>
              <a:rPr lang="pt-BR" sz="2600" dirty="0">
                <a:solidFill>
                  <a:srgbClr val="19172E"/>
                </a:solidFill>
                <a:latin typeface="+mn-lt"/>
              </a:rPr>
              <a:t>*. Embora tradicionalmente denominado de princípio, a rigor, a proporcionalidade é condição de possibilidade do raciocínio com princípios.” (Marcelo </a:t>
            </a:r>
            <a:r>
              <a:rPr lang="pt-BR" sz="2600" dirty="0" err="1">
                <a:solidFill>
                  <a:srgbClr val="19172E"/>
                </a:solidFill>
                <a:latin typeface="+mn-lt"/>
              </a:rPr>
              <a:t>Novelino</a:t>
            </a:r>
            <a:r>
              <a:rPr lang="pt-BR" sz="2600" dirty="0">
                <a:solidFill>
                  <a:srgbClr val="19172E"/>
                </a:solidFill>
                <a:latin typeface="+mn-lt"/>
              </a:rPr>
              <a:t>)</a:t>
            </a:r>
          </a:p>
        </p:txBody>
      </p:sp>
    </p:spTree>
    <p:extLst>
      <p:ext uri="{BB962C8B-B14F-4D97-AF65-F5344CB8AC3E}">
        <p14:creationId xmlns:p14="http://schemas.microsoft.com/office/powerpoint/2010/main" val="19879476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23528" y="528886"/>
            <a:ext cx="8496944" cy="2063471"/>
          </a:xfrm>
        </p:spPr>
        <p:txBody>
          <a:bodyPr>
            <a:noAutofit/>
          </a:bodyPr>
          <a:lstStyle/>
          <a:p>
            <a:pPr algn="ctr"/>
            <a:r>
              <a:rPr lang="pt-BR" sz="3500" dirty="0"/>
              <a:t>1.Normas constitucionais:</a:t>
            </a:r>
            <a:br>
              <a:rPr lang="pt-BR" sz="3500" dirty="0"/>
            </a:br>
            <a:r>
              <a:rPr lang="pt-BR" sz="2500" dirty="0"/>
              <a:t>1. 1. Espécies normativas: regras, princípios e postulados.</a:t>
            </a:r>
            <a:br>
              <a:rPr lang="pt-BR" sz="2500" dirty="0"/>
            </a:br>
            <a:r>
              <a:rPr lang="pt-BR" sz="2500" dirty="0"/>
              <a:t>1. 2. </a:t>
            </a:r>
            <a:r>
              <a:rPr lang="pt-BR" sz="2500" u="sng" dirty="0"/>
              <a:t>Classificação das normas constitucionais quanto à eficácia</a:t>
            </a:r>
            <a:r>
              <a:rPr lang="pt-BR" sz="2500" dirty="0"/>
              <a:t>.</a:t>
            </a:r>
          </a:p>
        </p:txBody>
      </p:sp>
      <p:sp>
        <p:nvSpPr>
          <p:cNvPr id="3" name="Subtítulo 2"/>
          <p:cNvSpPr>
            <a:spLocks noGrp="1"/>
          </p:cNvSpPr>
          <p:nvPr>
            <p:ph type="subTitle" idx="1"/>
          </p:nvPr>
        </p:nvSpPr>
        <p:spPr>
          <a:xfrm>
            <a:off x="4779138" y="3343786"/>
            <a:ext cx="3886200" cy="1032532"/>
          </a:xfrm>
        </p:spPr>
        <p:txBody>
          <a:bodyPr>
            <a:normAutofit/>
          </a:bodyPr>
          <a:lstStyle/>
          <a:p>
            <a:r>
              <a:rPr lang="pt-BR" sz="1800" dirty="0"/>
              <a:t>Luís Henrique Linhares </a:t>
            </a:r>
            <a:r>
              <a:rPr lang="pt-BR" sz="1800" dirty="0" err="1"/>
              <a:t>Zouein</a:t>
            </a:r>
            <a:endParaRPr lang="pt-BR" sz="1800" dirty="0"/>
          </a:p>
          <a:p>
            <a:r>
              <a:rPr lang="pt-BR" sz="1800" dirty="0"/>
              <a:t> @lhlzouein</a:t>
            </a:r>
          </a:p>
          <a:p>
            <a:r>
              <a:rPr lang="pt-BR" sz="1800" dirty="0"/>
              <a:t>https://t.me/lhlzouein</a:t>
            </a:r>
          </a:p>
        </p:txBody>
      </p:sp>
      <p:pic>
        <p:nvPicPr>
          <p:cNvPr id="7" name="Imagem 6" descr="logo insta.jpg">
            <a:extLst>
              <a:ext uri="{FF2B5EF4-FFF2-40B4-BE49-F238E27FC236}">
                <a16:creationId xmlns:a16="http://schemas.microsoft.com/office/drawing/2014/main" id="{5EEE7749-3A0B-467F-BEF7-6A00FD33D768}"/>
              </a:ext>
            </a:extLst>
          </p:cNvPr>
          <p:cNvPicPr>
            <a:picLocks noChangeAspect="1"/>
          </p:cNvPicPr>
          <p:nvPr/>
        </p:nvPicPr>
        <p:blipFill>
          <a:blip r:embed="rId2" cstate="print"/>
          <a:stretch>
            <a:fillRect/>
          </a:stretch>
        </p:blipFill>
        <p:spPr>
          <a:xfrm>
            <a:off x="6948264" y="3689364"/>
            <a:ext cx="342900" cy="341376"/>
          </a:xfrm>
          <a:prstGeom prst="rect">
            <a:avLst/>
          </a:prstGeom>
        </p:spPr>
      </p:pic>
      <p:pic>
        <p:nvPicPr>
          <p:cNvPr id="1026" name="Picture 2" descr="logodownload.org/wp-content/uploads/2017/11/tel...">
            <a:extLst>
              <a:ext uri="{FF2B5EF4-FFF2-40B4-BE49-F238E27FC236}">
                <a16:creationId xmlns:a16="http://schemas.microsoft.com/office/drawing/2014/main" id="{6C526455-3A21-4D08-9365-06BEF3DFD40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08104" y="3888619"/>
            <a:ext cx="443865" cy="411480"/>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m 3">
            <a:extLst>
              <a:ext uri="{FF2B5EF4-FFF2-40B4-BE49-F238E27FC236}">
                <a16:creationId xmlns:a16="http://schemas.microsoft.com/office/drawing/2014/main" id="{4B548B6C-7781-4A45-9843-DF1251AC436E}"/>
              </a:ext>
            </a:extLst>
          </p:cNvPr>
          <p:cNvPicPr>
            <a:picLocks noChangeAspect="1"/>
          </p:cNvPicPr>
          <p:nvPr/>
        </p:nvPicPr>
        <p:blipFill>
          <a:blip r:embed="rId4"/>
          <a:stretch>
            <a:fillRect/>
          </a:stretch>
        </p:blipFill>
        <p:spPr>
          <a:xfrm>
            <a:off x="478662" y="2592357"/>
            <a:ext cx="3548261" cy="2249417"/>
          </a:xfrm>
          <a:prstGeom prst="rect">
            <a:avLst/>
          </a:prstGeom>
        </p:spPr>
      </p:pic>
    </p:spTree>
    <p:extLst>
      <p:ext uri="{BB962C8B-B14F-4D97-AF65-F5344CB8AC3E}">
        <p14:creationId xmlns:p14="http://schemas.microsoft.com/office/powerpoint/2010/main" val="2145391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0" y="260648"/>
            <a:ext cx="9144000" cy="411956"/>
          </a:xfrm>
        </p:spPr>
        <p:txBody>
          <a:bodyPr>
            <a:noAutofit/>
          </a:bodyPr>
          <a:lstStyle/>
          <a:p>
            <a:pPr algn="ctr"/>
            <a:r>
              <a:rPr lang="pt-BR" sz="2600" dirty="0">
                <a:solidFill>
                  <a:schemeClr val="tx1">
                    <a:lumMod val="95000"/>
                    <a:lumOff val="5000"/>
                  </a:schemeClr>
                </a:solidFill>
                <a:effectLst>
                  <a:outerShdw blurRad="38100" dist="38100" dir="2700000" algn="tl">
                    <a:srgbClr val="000000">
                      <a:alpha val="43137"/>
                    </a:srgbClr>
                  </a:outerShdw>
                </a:effectLst>
                <a:latin typeface="+mn-lt"/>
              </a:rPr>
              <a:t>Esclarecimentos preliminares: a questão dos planos normativos.</a:t>
            </a:r>
          </a:p>
        </p:txBody>
      </p:sp>
      <p:sp>
        <p:nvSpPr>
          <p:cNvPr id="5" name="Subtítulo 2">
            <a:extLst>
              <a:ext uri="{FF2B5EF4-FFF2-40B4-BE49-F238E27FC236}">
                <a16:creationId xmlns:a16="http://schemas.microsoft.com/office/drawing/2014/main" id="{8F156BF7-17B1-438A-9A4C-9F7942FA588F}"/>
              </a:ext>
            </a:extLst>
          </p:cNvPr>
          <p:cNvSpPr txBox="1">
            <a:spLocks/>
          </p:cNvSpPr>
          <p:nvPr/>
        </p:nvSpPr>
        <p:spPr>
          <a:xfrm>
            <a:off x="181466" y="908720"/>
            <a:ext cx="8781068" cy="3959180"/>
          </a:xfrm>
          <a:prstGeom prst="rect">
            <a:avLst/>
          </a:prstGeom>
          <a:noFill/>
          <a:ln>
            <a:noFill/>
          </a:ln>
        </p:spPr>
        <p:txBody>
          <a:bodyPr spcFirstLastPara="1" wrap="square" lIns="0"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1pPr>
            <a:lvl2pPr marL="914400" marR="0" lvl="1"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2pPr>
            <a:lvl3pPr marL="1371600" marR="0" lvl="2"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3pPr>
            <a:lvl4pPr marL="1828800" marR="0" lvl="3"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4pPr>
            <a:lvl5pPr marL="2286000" marR="0" lvl="4"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5pPr>
            <a:lvl6pPr marL="2743200" marR="0" lvl="5"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6pPr>
            <a:lvl7pPr marL="3200400" marR="0" lvl="6"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7pPr>
            <a:lvl8pPr marL="3657600" marR="0" lvl="7"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8pPr>
            <a:lvl9pPr marL="4114800" marR="0" lvl="8" indent="-292100" algn="l" rtl="0">
              <a:lnSpc>
                <a:spcPct val="100000"/>
              </a:lnSpc>
              <a:spcBef>
                <a:spcPts val="0"/>
              </a:spcBef>
              <a:spcAft>
                <a:spcPts val="0"/>
              </a:spcAft>
              <a:buClr>
                <a:schemeClr val="lt2"/>
              </a:buClr>
              <a:buSzPts val="1000"/>
              <a:buFont typeface="Ubuntu Light"/>
              <a:buNone/>
              <a:defRPr sz="1000" b="0" i="0" u="none" strike="noStrike" cap="none">
                <a:solidFill>
                  <a:schemeClr val="lt2"/>
                </a:solidFill>
                <a:latin typeface="Ubuntu Light"/>
                <a:ea typeface="Ubuntu Light"/>
                <a:cs typeface="Ubuntu Light"/>
                <a:sym typeface="Ubuntu Light"/>
              </a:defRPr>
            </a:lvl9pPr>
          </a:lstStyle>
          <a:p>
            <a:pPr>
              <a:buClrTx/>
              <a:buSzPct val="100000"/>
              <a:buFont typeface="Wingdings" panose="05000000000000000000" pitchFamily="2" charset="2"/>
              <a:buChar char="§"/>
            </a:pPr>
            <a:r>
              <a:rPr lang="pt-BR" sz="1750" b="1" dirty="0">
                <a:solidFill>
                  <a:srgbClr val="18162D"/>
                </a:solidFill>
                <a:latin typeface="+mn-lt"/>
              </a:rPr>
              <a:t>Existência:</a:t>
            </a:r>
            <a:endParaRPr lang="pt-BR" sz="1750" dirty="0">
              <a:solidFill>
                <a:srgbClr val="18162D"/>
              </a:solidFill>
              <a:latin typeface="+mn-lt"/>
            </a:endParaRPr>
          </a:p>
          <a:p>
            <a:pPr lvl="1">
              <a:buClrTx/>
              <a:buSzPct val="100000"/>
              <a:buFont typeface="Wingdings" panose="05000000000000000000" pitchFamily="2" charset="2"/>
              <a:buChar char="§"/>
            </a:pPr>
            <a:r>
              <a:rPr lang="pt-BR" sz="1750" dirty="0">
                <a:solidFill>
                  <a:srgbClr val="18162D"/>
                </a:solidFill>
                <a:latin typeface="+mn-lt"/>
              </a:rPr>
              <a:t>Autoridade aparentemente competente.</a:t>
            </a:r>
          </a:p>
          <a:p>
            <a:pPr lvl="1">
              <a:buClrTx/>
              <a:buSzPct val="100000"/>
              <a:buFont typeface="Wingdings" panose="05000000000000000000" pitchFamily="2" charset="2"/>
              <a:buChar char="§"/>
            </a:pPr>
            <a:r>
              <a:rPr lang="pt-BR" sz="1750" dirty="0">
                <a:solidFill>
                  <a:srgbClr val="18162D"/>
                </a:solidFill>
                <a:latin typeface="+mn-lt"/>
              </a:rPr>
              <a:t>Existência = vigência.</a:t>
            </a:r>
          </a:p>
          <a:p>
            <a:pPr lvl="1" algn="just">
              <a:buClrTx/>
              <a:buSzPct val="100000"/>
              <a:buFont typeface="Wingdings" panose="05000000000000000000" pitchFamily="2" charset="2"/>
              <a:buChar char="§"/>
            </a:pPr>
            <a:r>
              <a:rPr lang="pt-BR" sz="1750" dirty="0">
                <a:solidFill>
                  <a:srgbClr val="18162D"/>
                </a:solidFill>
                <a:latin typeface="+mn-lt"/>
              </a:rPr>
              <a:t>Vigência vs. Vigor? </a:t>
            </a:r>
            <a:r>
              <a:rPr lang="pt-BR" sz="1750" dirty="0" err="1">
                <a:solidFill>
                  <a:srgbClr val="18162D"/>
                </a:solidFill>
                <a:latin typeface="+mn-lt"/>
              </a:rPr>
              <a:t>Ex</a:t>
            </a:r>
            <a:r>
              <a:rPr lang="pt-BR" sz="1750" dirty="0">
                <a:solidFill>
                  <a:srgbClr val="18162D"/>
                </a:solidFill>
                <a:latin typeface="+mn-lt"/>
              </a:rPr>
              <a:t>: ultratividade da lei penal.</a:t>
            </a:r>
          </a:p>
          <a:p>
            <a:pPr lvl="1" algn="just">
              <a:buClrTx/>
              <a:buSzPct val="100000"/>
              <a:buFont typeface="Wingdings" panose="05000000000000000000" pitchFamily="2" charset="2"/>
              <a:buChar char="§"/>
            </a:pPr>
            <a:endParaRPr lang="pt-BR" sz="1750" dirty="0">
              <a:solidFill>
                <a:srgbClr val="18162D"/>
              </a:solidFill>
              <a:latin typeface="+mn-lt"/>
            </a:endParaRPr>
          </a:p>
          <a:p>
            <a:pPr>
              <a:buClrTx/>
              <a:buSzPct val="100000"/>
              <a:buFont typeface="Wingdings" panose="05000000000000000000" pitchFamily="2" charset="2"/>
              <a:buChar char="§"/>
            </a:pPr>
            <a:r>
              <a:rPr lang="pt-BR" sz="1750" b="1" dirty="0">
                <a:solidFill>
                  <a:srgbClr val="18162D"/>
                </a:solidFill>
                <a:latin typeface="+mn-lt"/>
              </a:rPr>
              <a:t>Validade</a:t>
            </a:r>
            <a:r>
              <a:rPr lang="pt-BR" sz="1750" dirty="0">
                <a:solidFill>
                  <a:srgbClr val="18162D"/>
                </a:solidFill>
                <a:latin typeface="+mn-lt"/>
              </a:rPr>
              <a:t>:</a:t>
            </a:r>
          </a:p>
          <a:p>
            <a:pPr lvl="1" algn="just">
              <a:buClrTx/>
              <a:buSzPct val="100000"/>
              <a:buFont typeface="Wingdings" panose="05000000000000000000" pitchFamily="2" charset="2"/>
              <a:buChar char="§"/>
            </a:pPr>
            <a:r>
              <a:rPr lang="pt-BR" sz="1750" dirty="0">
                <a:solidFill>
                  <a:srgbClr val="18162D"/>
                </a:solidFill>
                <a:latin typeface="+mn-lt"/>
              </a:rPr>
              <a:t>Estrutura escalonada da ordem jurídica.</a:t>
            </a:r>
          </a:p>
          <a:p>
            <a:pPr lvl="1" algn="just">
              <a:buClrTx/>
              <a:buSzPct val="100000"/>
              <a:buFont typeface="Wingdings" panose="05000000000000000000" pitchFamily="2" charset="2"/>
              <a:buChar char="§"/>
            </a:pPr>
            <a:r>
              <a:rPr lang="pt-BR" sz="1750" dirty="0">
                <a:solidFill>
                  <a:srgbClr val="18162D"/>
                </a:solidFill>
                <a:latin typeface="+mn-lt"/>
              </a:rPr>
              <a:t>Análise de compatibilidade vertical entre parâmetro e objeto.</a:t>
            </a:r>
          </a:p>
          <a:p>
            <a:pPr lvl="1" algn="just">
              <a:buClrTx/>
              <a:buSzPct val="100000"/>
              <a:buFont typeface="Wingdings" panose="05000000000000000000" pitchFamily="2" charset="2"/>
              <a:buChar char="§"/>
            </a:pPr>
            <a:r>
              <a:rPr lang="pt-BR" sz="1750" dirty="0">
                <a:solidFill>
                  <a:srgbClr val="18162D"/>
                </a:solidFill>
                <a:latin typeface="+mn-lt"/>
              </a:rPr>
              <a:t>Tratados Internacionais de Direitos Humanos.</a:t>
            </a:r>
          </a:p>
          <a:p>
            <a:pPr lvl="1" algn="just">
              <a:buClrTx/>
              <a:buSzPct val="100000"/>
              <a:buFont typeface="Wingdings" panose="05000000000000000000" pitchFamily="2" charset="2"/>
              <a:buChar char="§"/>
            </a:pPr>
            <a:endParaRPr lang="pt-BR" sz="1750" dirty="0">
              <a:solidFill>
                <a:srgbClr val="18162D"/>
              </a:solidFill>
              <a:latin typeface="+mn-lt"/>
            </a:endParaRPr>
          </a:p>
          <a:p>
            <a:pPr>
              <a:buClrTx/>
              <a:buSzPct val="100000"/>
              <a:buFont typeface="Wingdings" panose="05000000000000000000" pitchFamily="2" charset="2"/>
              <a:buChar char="§"/>
            </a:pPr>
            <a:r>
              <a:rPr lang="pt-BR" sz="1750" b="1" dirty="0">
                <a:solidFill>
                  <a:srgbClr val="18162D"/>
                </a:solidFill>
                <a:latin typeface="+mn-lt"/>
              </a:rPr>
              <a:t>Eficácia (jurídica):</a:t>
            </a:r>
          </a:p>
          <a:p>
            <a:pPr lvl="1" algn="just">
              <a:buClrTx/>
              <a:buSzPct val="100000"/>
              <a:buFont typeface="Wingdings" panose="05000000000000000000" pitchFamily="2" charset="2"/>
              <a:buChar char="§"/>
            </a:pPr>
            <a:r>
              <a:rPr lang="pt-BR" sz="1750" dirty="0">
                <a:solidFill>
                  <a:srgbClr val="18162D"/>
                </a:solidFill>
                <a:latin typeface="+mn-lt"/>
              </a:rPr>
              <a:t>Aptidão para produzir efeitos.</a:t>
            </a:r>
          </a:p>
          <a:p>
            <a:pPr lvl="1" algn="just">
              <a:buClrTx/>
              <a:buSzPct val="100000"/>
              <a:buFont typeface="Wingdings" panose="05000000000000000000" pitchFamily="2" charset="2"/>
              <a:buChar char="§"/>
            </a:pPr>
            <a:r>
              <a:rPr lang="pt-BR" sz="1750" b="1" dirty="0">
                <a:solidFill>
                  <a:srgbClr val="18162D"/>
                </a:solidFill>
                <a:latin typeface="+mn-lt"/>
              </a:rPr>
              <a:t>Exigência em provas</a:t>
            </a:r>
            <a:r>
              <a:rPr lang="pt-BR" sz="1750" dirty="0">
                <a:solidFill>
                  <a:srgbClr val="18162D"/>
                </a:solidFill>
                <a:latin typeface="+mn-lt"/>
              </a:rPr>
              <a:t>: “</a:t>
            </a:r>
            <a:r>
              <a:rPr lang="pt-BR" sz="1750" i="1" dirty="0">
                <a:solidFill>
                  <a:srgbClr val="18162D"/>
                </a:solidFill>
                <a:latin typeface="+mn-lt"/>
              </a:rPr>
              <a:t>Toda norma constitucional goza de eficácia jurídica</a:t>
            </a:r>
            <a:r>
              <a:rPr lang="pt-BR" sz="1750" dirty="0">
                <a:solidFill>
                  <a:srgbClr val="18162D"/>
                </a:solidFill>
                <a:latin typeface="+mn-lt"/>
              </a:rPr>
              <a:t>.” </a:t>
            </a:r>
            <a:r>
              <a:rPr lang="pt-BR" sz="1750" b="1" u="sng" dirty="0">
                <a:solidFill>
                  <a:srgbClr val="18162D"/>
                </a:solidFill>
                <a:latin typeface="+mn-lt"/>
              </a:rPr>
              <a:t>CERTO</a:t>
            </a:r>
            <a:r>
              <a:rPr lang="pt-BR" sz="1750" dirty="0">
                <a:solidFill>
                  <a:srgbClr val="18162D"/>
                </a:solidFill>
                <a:latin typeface="+mn-lt"/>
              </a:rPr>
              <a:t>! </a:t>
            </a:r>
            <a:r>
              <a:rPr lang="pt-BR" sz="1750" b="1" dirty="0">
                <a:solidFill>
                  <a:srgbClr val="18162D"/>
                </a:solidFill>
                <a:latin typeface="+mn-lt"/>
              </a:rPr>
              <a:t>MPEAP / </a:t>
            </a:r>
            <a:r>
              <a:rPr lang="pt-BR" sz="1750" b="1" dirty="0" err="1">
                <a:solidFill>
                  <a:srgbClr val="18162D"/>
                </a:solidFill>
                <a:latin typeface="+mn-lt"/>
              </a:rPr>
              <a:t>Cespe</a:t>
            </a:r>
            <a:r>
              <a:rPr lang="pt-BR" sz="1750" b="1" dirty="0">
                <a:solidFill>
                  <a:srgbClr val="18162D"/>
                </a:solidFill>
                <a:latin typeface="+mn-lt"/>
              </a:rPr>
              <a:t> / 2021</a:t>
            </a:r>
            <a:r>
              <a:rPr lang="pt-BR" sz="1750" dirty="0">
                <a:solidFill>
                  <a:srgbClr val="18162D"/>
                </a:solidFill>
                <a:latin typeface="+mn-lt"/>
              </a:rPr>
              <a:t>.</a:t>
            </a:r>
          </a:p>
          <a:p>
            <a:pPr lvl="1" algn="just">
              <a:buClrTx/>
              <a:buSzPct val="100000"/>
              <a:buFont typeface="Wingdings" panose="05000000000000000000" pitchFamily="2" charset="2"/>
              <a:buChar char="§"/>
            </a:pPr>
            <a:r>
              <a:rPr lang="pt-BR" sz="1750" dirty="0">
                <a:solidFill>
                  <a:srgbClr val="18162D"/>
                </a:solidFill>
                <a:latin typeface="+mn-lt"/>
              </a:rPr>
              <a:t>Diferença de grau.</a:t>
            </a:r>
          </a:p>
          <a:p>
            <a:pPr lvl="1" algn="just">
              <a:buClrTx/>
              <a:buSzPct val="100000"/>
              <a:buFont typeface="Wingdings" panose="05000000000000000000" pitchFamily="2" charset="2"/>
              <a:buChar char="§"/>
            </a:pPr>
            <a:endParaRPr lang="pt-BR" sz="1750" dirty="0">
              <a:solidFill>
                <a:srgbClr val="18162D"/>
              </a:solidFill>
              <a:latin typeface="+mn-lt"/>
            </a:endParaRPr>
          </a:p>
          <a:p>
            <a:pPr>
              <a:buClrTx/>
              <a:buSzPct val="100000"/>
              <a:buFont typeface="Wingdings" panose="05000000000000000000" pitchFamily="2" charset="2"/>
              <a:buChar char="§"/>
            </a:pPr>
            <a:r>
              <a:rPr lang="pt-BR" sz="1750" b="1" dirty="0">
                <a:solidFill>
                  <a:srgbClr val="18162D"/>
                </a:solidFill>
                <a:latin typeface="+mn-lt"/>
              </a:rPr>
              <a:t>Efetividade (ou eficácia social):</a:t>
            </a:r>
            <a:endParaRPr lang="pt-BR" sz="1750" dirty="0">
              <a:solidFill>
                <a:srgbClr val="18162D"/>
              </a:solidFill>
              <a:latin typeface="+mn-lt"/>
            </a:endParaRPr>
          </a:p>
          <a:p>
            <a:pPr lvl="1" algn="just">
              <a:buClrTx/>
              <a:buSzPct val="100000"/>
              <a:buFont typeface="Wingdings" panose="05000000000000000000" pitchFamily="2" charset="2"/>
              <a:buChar char="§"/>
            </a:pPr>
            <a:r>
              <a:rPr lang="pt-BR" sz="1750" dirty="0">
                <a:solidFill>
                  <a:srgbClr val="18162D"/>
                </a:solidFill>
                <a:latin typeface="+mn-lt"/>
              </a:rPr>
              <a:t>Produção concreta de efeitos.</a:t>
            </a:r>
          </a:p>
        </p:txBody>
      </p:sp>
    </p:spTree>
    <p:extLst>
      <p:ext uri="{BB962C8B-B14F-4D97-AF65-F5344CB8AC3E}">
        <p14:creationId xmlns:p14="http://schemas.microsoft.com/office/powerpoint/2010/main" val="2599246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149650" y="260648"/>
            <a:ext cx="8844699" cy="411086"/>
          </a:xfrm>
        </p:spPr>
        <p:txBody>
          <a:bodyPr>
            <a:noAutofit/>
          </a:bodyPr>
          <a:lstStyle/>
          <a:p>
            <a:pPr algn="ctr"/>
            <a:r>
              <a:rPr lang="pt-BR" sz="2800" dirty="0">
                <a:solidFill>
                  <a:schemeClr val="tx1">
                    <a:lumMod val="95000"/>
                    <a:lumOff val="5000"/>
                  </a:schemeClr>
                </a:solidFill>
                <a:effectLst>
                  <a:outerShdw blurRad="38100" dist="38100" dir="2700000" algn="tl">
                    <a:srgbClr val="000000">
                      <a:alpha val="43137"/>
                    </a:srgbClr>
                  </a:outerShdw>
                </a:effectLst>
              </a:rPr>
              <a:t>Classificação das normas constitucionais quanto à eficácia:</a:t>
            </a:r>
          </a:p>
        </p:txBody>
      </p:sp>
      <p:sp>
        <p:nvSpPr>
          <p:cNvPr id="5" name="Subtítulo 2">
            <a:extLst>
              <a:ext uri="{FF2B5EF4-FFF2-40B4-BE49-F238E27FC236}">
                <a16:creationId xmlns:a16="http://schemas.microsoft.com/office/drawing/2014/main" id="{7833C25D-6D24-4229-990B-823CA446C546}"/>
              </a:ext>
            </a:extLst>
          </p:cNvPr>
          <p:cNvSpPr txBox="1">
            <a:spLocks/>
          </p:cNvSpPr>
          <p:nvPr/>
        </p:nvSpPr>
        <p:spPr>
          <a:xfrm>
            <a:off x="149649" y="908720"/>
            <a:ext cx="8844699" cy="5328592"/>
          </a:xfrm>
          <a:prstGeom prst="rect">
            <a:avLst/>
          </a:prstGeom>
          <a:noFill/>
          <a:ln>
            <a:noFill/>
          </a:ln>
        </p:spPr>
        <p:txBody>
          <a:bodyPr spcFirstLastPara="1" wrap="square" lIns="0" tIns="91425" rIns="91425" bIns="91425" anchor="t" anchorCtr="0">
            <a:normAutofit fontScale="55000" lnSpcReduction="20000"/>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1pPr>
            <a:lvl2pPr marL="914400" marR="0" lvl="1"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2pPr>
            <a:lvl3pPr marL="1371600" marR="0" lvl="2"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3pPr>
            <a:lvl4pPr marL="1828800" marR="0" lvl="3"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4pPr>
            <a:lvl5pPr marL="2286000" marR="0" lvl="4"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5pPr>
            <a:lvl6pPr marL="2743200" marR="0" lvl="5"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6pPr>
            <a:lvl7pPr marL="3200400" marR="0" lvl="6"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7pPr>
            <a:lvl8pPr marL="3657600" marR="0" lvl="7"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8pPr>
            <a:lvl9pPr marL="4114800" marR="0" lvl="8" indent="-292100" algn="l" rtl="0">
              <a:lnSpc>
                <a:spcPct val="100000"/>
              </a:lnSpc>
              <a:spcBef>
                <a:spcPts val="0"/>
              </a:spcBef>
              <a:spcAft>
                <a:spcPts val="0"/>
              </a:spcAft>
              <a:buClr>
                <a:schemeClr val="lt2"/>
              </a:buClr>
              <a:buSzPts val="1000"/>
              <a:buFont typeface="Ubuntu Light"/>
              <a:buNone/>
              <a:defRPr sz="1000" b="0" i="0" u="none" strike="noStrike" cap="none">
                <a:solidFill>
                  <a:schemeClr val="lt2"/>
                </a:solidFill>
                <a:latin typeface="Ubuntu Light"/>
                <a:ea typeface="Ubuntu Light"/>
                <a:cs typeface="Ubuntu Light"/>
                <a:sym typeface="Ubuntu Light"/>
              </a:defRPr>
            </a:lvl9pPr>
          </a:lstStyle>
          <a:p>
            <a:pPr algn="just">
              <a:buClrTx/>
              <a:buFont typeface="Wingdings" panose="05000000000000000000" pitchFamily="2" charset="2"/>
              <a:buChar char="§"/>
            </a:pPr>
            <a:r>
              <a:rPr lang="pt-BR" sz="2500" b="1" dirty="0">
                <a:solidFill>
                  <a:srgbClr val="18162D"/>
                </a:solidFill>
                <a:latin typeface="+mn-lt"/>
              </a:rPr>
              <a:t>1. A classificação estadunidense </a:t>
            </a:r>
            <a:r>
              <a:rPr lang="pt-BR" sz="2500" dirty="0">
                <a:solidFill>
                  <a:srgbClr val="18162D"/>
                </a:solidFill>
                <a:latin typeface="+mn-lt"/>
              </a:rPr>
              <a:t>(classificação bipartida):</a:t>
            </a:r>
          </a:p>
          <a:p>
            <a:pPr lvl="1" algn="just">
              <a:buClrTx/>
              <a:buFont typeface="Wingdings" panose="05000000000000000000" pitchFamily="2" charset="2"/>
              <a:buChar char="§"/>
            </a:pPr>
            <a:r>
              <a:rPr lang="pt-BR" sz="2500" dirty="0">
                <a:solidFill>
                  <a:srgbClr val="18162D"/>
                </a:solidFill>
                <a:latin typeface="+mn-lt"/>
              </a:rPr>
              <a:t>Normas constitucionais autoaplicáveis (ou autoexecutáveis).</a:t>
            </a:r>
          </a:p>
          <a:p>
            <a:pPr lvl="1" algn="just">
              <a:buClrTx/>
              <a:buFont typeface="Wingdings" panose="05000000000000000000" pitchFamily="2" charset="2"/>
              <a:buChar char="§"/>
            </a:pPr>
            <a:r>
              <a:rPr lang="pt-BR" sz="2500" dirty="0">
                <a:solidFill>
                  <a:srgbClr val="18162D"/>
                </a:solidFill>
                <a:latin typeface="+mn-lt"/>
              </a:rPr>
              <a:t>Normas constitucionais não autoaplicáveis (ou não autoexecutáveis).</a:t>
            </a:r>
          </a:p>
          <a:p>
            <a:pPr lvl="1" algn="just">
              <a:buClrTx/>
              <a:buFont typeface="Wingdings" panose="05000000000000000000" pitchFamily="2" charset="2"/>
              <a:buChar char="§"/>
            </a:pPr>
            <a:endParaRPr lang="pt-BR" sz="2500" dirty="0">
              <a:solidFill>
                <a:srgbClr val="18162D"/>
              </a:solidFill>
              <a:latin typeface="+mn-lt"/>
            </a:endParaRPr>
          </a:p>
          <a:p>
            <a:pPr algn="just">
              <a:buClrTx/>
              <a:buFont typeface="Wingdings" panose="05000000000000000000" pitchFamily="2" charset="2"/>
              <a:buChar char="§"/>
            </a:pPr>
            <a:r>
              <a:rPr lang="pt-BR" sz="2500" b="1" dirty="0">
                <a:solidFill>
                  <a:srgbClr val="18162D"/>
                </a:solidFill>
                <a:latin typeface="+mn-lt"/>
              </a:rPr>
              <a:t>2. A classificação de José Afonso da Silva </a:t>
            </a:r>
            <a:r>
              <a:rPr lang="pt-BR" sz="2500" dirty="0">
                <a:solidFill>
                  <a:srgbClr val="18162D"/>
                </a:solidFill>
                <a:latin typeface="+mn-lt"/>
              </a:rPr>
              <a:t>(classificação </a:t>
            </a:r>
            <a:r>
              <a:rPr lang="pt-BR" sz="2500" dirty="0" err="1">
                <a:solidFill>
                  <a:srgbClr val="18162D"/>
                </a:solidFill>
                <a:latin typeface="+mn-lt"/>
              </a:rPr>
              <a:t>tripartide</a:t>
            </a:r>
            <a:r>
              <a:rPr lang="pt-BR" sz="2500" dirty="0">
                <a:solidFill>
                  <a:srgbClr val="18162D"/>
                </a:solidFill>
                <a:latin typeface="+mn-lt"/>
              </a:rPr>
              <a:t>):</a:t>
            </a:r>
          </a:p>
          <a:p>
            <a:pPr algn="just">
              <a:buClrTx/>
              <a:buFont typeface="Wingdings" panose="05000000000000000000" pitchFamily="2" charset="2"/>
              <a:buChar char="§"/>
            </a:pPr>
            <a:endParaRPr lang="pt-BR" sz="2500" dirty="0">
              <a:solidFill>
                <a:srgbClr val="18162D"/>
              </a:solidFill>
              <a:latin typeface="+mn-lt"/>
            </a:endParaRPr>
          </a:p>
          <a:p>
            <a:pPr lvl="1" algn="just">
              <a:buClrTx/>
              <a:buFont typeface="Wingdings" panose="05000000000000000000" pitchFamily="2" charset="2"/>
              <a:buChar char="§"/>
            </a:pPr>
            <a:r>
              <a:rPr lang="pt-BR" sz="2500" b="1" dirty="0">
                <a:solidFill>
                  <a:srgbClr val="18162D"/>
                </a:solidFill>
                <a:latin typeface="+mn-lt"/>
              </a:rPr>
              <a:t>2.1. Normas de eficácia </a:t>
            </a:r>
            <a:r>
              <a:rPr lang="pt-BR" sz="2500" b="1" u="sng" dirty="0">
                <a:solidFill>
                  <a:srgbClr val="18162D"/>
                </a:solidFill>
                <a:latin typeface="+mn-lt"/>
              </a:rPr>
              <a:t>plena</a:t>
            </a:r>
            <a:r>
              <a:rPr lang="pt-BR" sz="2500" dirty="0">
                <a:solidFill>
                  <a:srgbClr val="18162D"/>
                </a:solidFill>
                <a:latin typeface="+mn-lt"/>
              </a:rPr>
              <a:t>:</a:t>
            </a:r>
          </a:p>
          <a:p>
            <a:pPr lvl="2" algn="just">
              <a:buClrTx/>
              <a:buFont typeface="Wingdings" panose="05000000000000000000" pitchFamily="2" charset="2"/>
              <a:buChar char="§"/>
            </a:pPr>
            <a:r>
              <a:rPr lang="pt-BR" sz="2500" b="1" dirty="0">
                <a:solidFill>
                  <a:srgbClr val="18162D"/>
                </a:solidFill>
                <a:latin typeface="+mn-lt"/>
              </a:rPr>
              <a:t>Exigências em provas -</a:t>
            </a:r>
            <a:r>
              <a:rPr lang="pt-BR" sz="2500" dirty="0">
                <a:solidFill>
                  <a:srgbClr val="18162D"/>
                </a:solidFill>
                <a:latin typeface="+mn-lt"/>
              </a:rPr>
              <a:t> </a:t>
            </a:r>
            <a:r>
              <a:rPr lang="pt-BR" sz="2500" b="1" dirty="0">
                <a:solidFill>
                  <a:srgbClr val="18162D"/>
                </a:solidFill>
                <a:latin typeface="+mn-lt"/>
              </a:rPr>
              <a:t>MPEAP / </a:t>
            </a:r>
            <a:r>
              <a:rPr lang="pt-BR" sz="2500" b="1" dirty="0" err="1">
                <a:solidFill>
                  <a:srgbClr val="18162D"/>
                </a:solidFill>
                <a:latin typeface="+mn-lt"/>
              </a:rPr>
              <a:t>Cespe</a:t>
            </a:r>
            <a:r>
              <a:rPr lang="pt-BR" sz="2500" b="1" dirty="0">
                <a:solidFill>
                  <a:srgbClr val="18162D"/>
                </a:solidFill>
                <a:latin typeface="+mn-lt"/>
              </a:rPr>
              <a:t> / 2021: </a:t>
            </a:r>
            <a:r>
              <a:rPr lang="pt-BR" sz="2500" dirty="0">
                <a:solidFill>
                  <a:srgbClr val="18162D"/>
                </a:solidFill>
                <a:latin typeface="+mn-lt"/>
              </a:rPr>
              <a:t>“</a:t>
            </a:r>
            <a:r>
              <a:rPr lang="pt-BR" sz="2500" i="1" dirty="0">
                <a:solidFill>
                  <a:srgbClr val="18162D"/>
                </a:solidFill>
                <a:latin typeface="+mn-lt"/>
              </a:rPr>
              <a:t>Normas de eficácia plena independem de regulamentação para surtirem efeitos</a:t>
            </a:r>
            <a:r>
              <a:rPr lang="pt-BR" sz="2500" dirty="0">
                <a:solidFill>
                  <a:srgbClr val="18162D"/>
                </a:solidFill>
                <a:latin typeface="+mn-lt"/>
              </a:rPr>
              <a:t>.” </a:t>
            </a:r>
            <a:r>
              <a:rPr lang="pt-BR" sz="2500" b="1" u="sng" dirty="0">
                <a:solidFill>
                  <a:srgbClr val="18162D"/>
                </a:solidFill>
                <a:latin typeface="+mn-lt"/>
              </a:rPr>
              <a:t>CERTO</a:t>
            </a:r>
            <a:r>
              <a:rPr lang="pt-BR" sz="2500" dirty="0">
                <a:solidFill>
                  <a:srgbClr val="18162D"/>
                </a:solidFill>
                <a:latin typeface="+mn-lt"/>
              </a:rPr>
              <a:t>!</a:t>
            </a:r>
          </a:p>
          <a:p>
            <a:pPr lvl="2" algn="just">
              <a:buClrTx/>
              <a:buFont typeface="Wingdings" panose="05000000000000000000" pitchFamily="2" charset="2"/>
              <a:buChar char="§"/>
            </a:pPr>
            <a:r>
              <a:rPr lang="pt-BR" sz="2500" dirty="0">
                <a:solidFill>
                  <a:srgbClr val="18162D"/>
                </a:solidFill>
                <a:latin typeface="+mn-lt"/>
              </a:rPr>
              <a:t>Aplicabilidade </a:t>
            </a:r>
            <a:r>
              <a:rPr lang="pt-BR" sz="2500" u="sng" dirty="0">
                <a:solidFill>
                  <a:srgbClr val="18162D"/>
                </a:solidFill>
                <a:latin typeface="+mn-lt"/>
              </a:rPr>
              <a:t>direta</a:t>
            </a:r>
            <a:r>
              <a:rPr lang="pt-BR" sz="2500" dirty="0">
                <a:solidFill>
                  <a:srgbClr val="18162D"/>
                </a:solidFill>
                <a:latin typeface="+mn-lt"/>
              </a:rPr>
              <a:t>, </a:t>
            </a:r>
            <a:r>
              <a:rPr lang="pt-BR" sz="2500" u="sng" dirty="0">
                <a:solidFill>
                  <a:srgbClr val="18162D"/>
                </a:solidFill>
                <a:latin typeface="+mn-lt"/>
              </a:rPr>
              <a:t>imediata</a:t>
            </a:r>
            <a:r>
              <a:rPr lang="pt-BR" sz="2500" dirty="0">
                <a:solidFill>
                  <a:srgbClr val="18162D"/>
                </a:solidFill>
                <a:latin typeface="+mn-lt"/>
              </a:rPr>
              <a:t> e </a:t>
            </a:r>
            <a:r>
              <a:rPr lang="pt-BR" sz="2500" u="sng" dirty="0">
                <a:solidFill>
                  <a:srgbClr val="18162D"/>
                </a:solidFill>
                <a:latin typeface="+mn-lt"/>
              </a:rPr>
              <a:t>integral</a:t>
            </a:r>
            <a:r>
              <a:rPr lang="pt-BR" sz="2500" dirty="0">
                <a:solidFill>
                  <a:srgbClr val="18162D"/>
                </a:solidFill>
                <a:latin typeface="+mn-lt"/>
              </a:rPr>
              <a:t>.</a:t>
            </a:r>
          </a:p>
          <a:p>
            <a:pPr lvl="2" algn="just">
              <a:buClrTx/>
              <a:buFont typeface="Wingdings" panose="05000000000000000000" pitchFamily="2" charset="2"/>
              <a:buChar char="§"/>
            </a:pPr>
            <a:r>
              <a:rPr lang="pt-BR" sz="2500" dirty="0">
                <a:solidFill>
                  <a:srgbClr val="18162D"/>
                </a:solidFill>
                <a:latin typeface="+mn-lt"/>
              </a:rPr>
              <a:t>Normas autoaplicáveis.</a:t>
            </a:r>
          </a:p>
          <a:p>
            <a:pPr lvl="2" algn="just">
              <a:buClrTx/>
              <a:buFont typeface="Wingdings" panose="05000000000000000000" pitchFamily="2" charset="2"/>
              <a:buChar char="§"/>
            </a:pPr>
            <a:r>
              <a:rPr lang="pt-BR" sz="2500" dirty="0">
                <a:solidFill>
                  <a:srgbClr val="18162D"/>
                </a:solidFill>
                <a:latin typeface="+mn-lt"/>
              </a:rPr>
              <a:t>Restrição vs. regulamentação. </a:t>
            </a:r>
            <a:r>
              <a:rPr lang="pt-BR" sz="2500" b="1" dirty="0">
                <a:solidFill>
                  <a:srgbClr val="18162D"/>
                </a:solidFill>
                <a:latin typeface="+mn-lt"/>
              </a:rPr>
              <a:t>Críticas</a:t>
            </a:r>
            <a:r>
              <a:rPr lang="pt-BR" sz="2500" dirty="0">
                <a:solidFill>
                  <a:srgbClr val="18162D"/>
                </a:solidFill>
                <a:latin typeface="+mn-lt"/>
              </a:rPr>
              <a:t>.</a:t>
            </a:r>
          </a:p>
          <a:p>
            <a:pPr lvl="2" algn="just">
              <a:buClrTx/>
              <a:buFont typeface="Wingdings" panose="05000000000000000000" pitchFamily="2" charset="2"/>
              <a:buChar char="§"/>
            </a:pPr>
            <a:endParaRPr lang="pt-BR" sz="2500" dirty="0">
              <a:solidFill>
                <a:srgbClr val="18162D"/>
              </a:solidFill>
              <a:latin typeface="+mn-lt"/>
            </a:endParaRPr>
          </a:p>
          <a:p>
            <a:pPr lvl="1" algn="just">
              <a:buClrTx/>
              <a:buFont typeface="Wingdings" panose="05000000000000000000" pitchFamily="2" charset="2"/>
              <a:buChar char="§"/>
            </a:pPr>
            <a:r>
              <a:rPr lang="pt-BR" sz="2500" b="1" dirty="0">
                <a:solidFill>
                  <a:srgbClr val="18162D"/>
                </a:solidFill>
                <a:latin typeface="+mn-lt"/>
              </a:rPr>
              <a:t>2.2. Normas de eficácia </a:t>
            </a:r>
            <a:r>
              <a:rPr lang="pt-BR" sz="2500" b="1" u="sng" dirty="0">
                <a:solidFill>
                  <a:srgbClr val="18162D"/>
                </a:solidFill>
                <a:latin typeface="+mn-lt"/>
              </a:rPr>
              <a:t>contida</a:t>
            </a:r>
            <a:r>
              <a:rPr lang="pt-BR" sz="2500" b="1" dirty="0">
                <a:solidFill>
                  <a:srgbClr val="18162D"/>
                </a:solidFill>
                <a:latin typeface="+mn-lt"/>
              </a:rPr>
              <a:t>:</a:t>
            </a:r>
          </a:p>
          <a:p>
            <a:pPr lvl="2" algn="just">
              <a:buClrTx/>
              <a:buFont typeface="Wingdings" panose="05000000000000000000" pitchFamily="2" charset="2"/>
              <a:buChar char="§"/>
            </a:pPr>
            <a:r>
              <a:rPr lang="pt-BR" sz="2500" b="1" dirty="0">
                <a:solidFill>
                  <a:srgbClr val="18162D"/>
                </a:solidFill>
                <a:latin typeface="+mn-lt"/>
              </a:rPr>
              <a:t>Exigência em provas</a:t>
            </a:r>
            <a:r>
              <a:rPr lang="pt-BR" sz="2500" dirty="0">
                <a:solidFill>
                  <a:srgbClr val="18162D"/>
                </a:solidFill>
                <a:latin typeface="+mn-lt"/>
              </a:rPr>
              <a:t>: “</a:t>
            </a:r>
            <a:r>
              <a:rPr lang="pt-BR" sz="2500" i="1" dirty="0">
                <a:solidFill>
                  <a:srgbClr val="18162D"/>
                </a:solidFill>
                <a:latin typeface="+mn-lt"/>
              </a:rPr>
              <a:t>Os interesses advindos das matérias tratadas pelas normas constitucionais de eficácia contida receberam do legislador constituinte normatividade suficiente</a:t>
            </a:r>
            <a:r>
              <a:rPr lang="pt-BR" sz="2500" dirty="0">
                <a:solidFill>
                  <a:srgbClr val="18162D"/>
                </a:solidFill>
                <a:latin typeface="+mn-lt"/>
              </a:rPr>
              <a:t>.” </a:t>
            </a:r>
            <a:r>
              <a:rPr lang="pt-BR" sz="2500" b="1" u="sng" dirty="0">
                <a:solidFill>
                  <a:srgbClr val="18162D"/>
                </a:solidFill>
                <a:latin typeface="+mn-lt"/>
              </a:rPr>
              <a:t>CERTO</a:t>
            </a:r>
            <a:r>
              <a:rPr lang="pt-BR" sz="2500" dirty="0">
                <a:solidFill>
                  <a:srgbClr val="18162D"/>
                </a:solidFill>
                <a:latin typeface="+mn-lt"/>
              </a:rPr>
              <a:t>! M</a:t>
            </a:r>
            <a:r>
              <a:rPr lang="pt-BR" sz="2500" b="1" dirty="0">
                <a:solidFill>
                  <a:srgbClr val="18162D"/>
                </a:solidFill>
                <a:latin typeface="+mn-lt"/>
              </a:rPr>
              <a:t>PEGO / Banca própria / 2019 = TJPA / </a:t>
            </a:r>
            <a:r>
              <a:rPr lang="pt-BR" sz="2500" b="1" dirty="0" err="1">
                <a:solidFill>
                  <a:srgbClr val="18162D"/>
                </a:solidFill>
                <a:latin typeface="+mn-lt"/>
              </a:rPr>
              <a:t>Cespe</a:t>
            </a:r>
            <a:r>
              <a:rPr lang="pt-BR" sz="2500" b="1" dirty="0">
                <a:solidFill>
                  <a:srgbClr val="18162D"/>
                </a:solidFill>
                <a:latin typeface="+mn-lt"/>
              </a:rPr>
              <a:t> / 2019.</a:t>
            </a:r>
            <a:endParaRPr lang="pt-BR" sz="2500" dirty="0">
              <a:solidFill>
                <a:srgbClr val="18162D"/>
              </a:solidFill>
              <a:latin typeface="+mn-lt"/>
            </a:endParaRPr>
          </a:p>
          <a:p>
            <a:pPr lvl="2" algn="just">
              <a:buClrTx/>
              <a:buFont typeface="Wingdings" panose="05000000000000000000" pitchFamily="2" charset="2"/>
              <a:buChar char="§"/>
            </a:pPr>
            <a:r>
              <a:rPr lang="pt-BR" sz="2500" dirty="0">
                <a:solidFill>
                  <a:srgbClr val="18162D"/>
                </a:solidFill>
                <a:latin typeface="+mn-lt"/>
              </a:rPr>
              <a:t>Aplicabilidade </a:t>
            </a:r>
            <a:r>
              <a:rPr lang="pt-BR" sz="2500" u="sng" dirty="0">
                <a:solidFill>
                  <a:srgbClr val="18162D"/>
                </a:solidFill>
                <a:latin typeface="+mn-lt"/>
              </a:rPr>
              <a:t>direta</a:t>
            </a:r>
            <a:r>
              <a:rPr lang="pt-BR" sz="2500" dirty="0">
                <a:solidFill>
                  <a:srgbClr val="18162D"/>
                </a:solidFill>
                <a:latin typeface="+mn-lt"/>
              </a:rPr>
              <a:t>, </a:t>
            </a:r>
            <a:r>
              <a:rPr lang="pt-BR" sz="2500" u="sng" dirty="0">
                <a:solidFill>
                  <a:srgbClr val="18162D"/>
                </a:solidFill>
                <a:latin typeface="+mn-lt"/>
              </a:rPr>
              <a:t>imediata</a:t>
            </a:r>
            <a:r>
              <a:rPr lang="pt-BR" sz="2500" dirty="0">
                <a:solidFill>
                  <a:srgbClr val="18162D"/>
                </a:solidFill>
                <a:latin typeface="+mn-lt"/>
              </a:rPr>
              <a:t>, mas </a:t>
            </a:r>
            <a:r>
              <a:rPr lang="pt-BR" sz="2500" u="sng" dirty="0">
                <a:solidFill>
                  <a:srgbClr val="18162D"/>
                </a:solidFill>
                <a:latin typeface="+mn-lt"/>
              </a:rPr>
              <a:t>possivelmente não integral</a:t>
            </a:r>
            <a:r>
              <a:rPr lang="pt-BR" sz="2500" b="1" dirty="0">
                <a:solidFill>
                  <a:srgbClr val="18162D"/>
                </a:solidFill>
                <a:latin typeface="+mn-lt"/>
              </a:rPr>
              <a:t>.</a:t>
            </a:r>
          </a:p>
          <a:p>
            <a:pPr lvl="2" algn="just">
              <a:buClrTx/>
              <a:buFont typeface="Wingdings" panose="05000000000000000000" pitchFamily="2" charset="2"/>
              <a:buChar char="§"/>
            </a:pPr>
            <a:r>
              <a:rPr lang="pt-BR" sz="2500" dirty="0">
                <a:solidFill>
                  <a:srgbClr val="18162D"/>
                </a:solidFill>
                <a:latin typeface="+mn-lt"/>
              </a:rPr>
              <a:t>Normas autoaplicáveis.</a:t>
            </a:r>
          </a:p>
          <a:p>
            <a:pPr lvl="2" algn="just">
              <a:buClrTx/>
              <a:buFont typeface="Wingdings" panose="05000000000000000000" pitchFamily="2" charset="2"/>
              <a:buChar char="§"/>
            </a:pPr>
            <a:r>
              <a:rPr lang="pt-BR" sz="2500" dirty="0">
                <a:solidFill>
                  <a:srgbClr val="18162D"/>
                </a:solidFill>
                <a:latin typeface="+mn-lt"/>
              </a:rPr>
              <a:t>A questão da nomenclatura: </a:t>
            </a:r>
            <a:r>
              <a:rPr lang="pt-BR" sz="2500" b="1" dirty="0">
                <a:solidFill>
                  <a:srgbClr val="18162D"/>
                </a:solidFill>
                <a:latin typeface="+mn-lt"/>
              </a:rPr>
              <a:t>eficácia </a:t>
            </a:r>
            <a:r>
              <a:rPr lang="pt-BR" sz="2500" b="1" u="sng" dirty="0">
                <a:solidFill>
                  <a:srgbClr val="18162D"/>
                </a:solidFill>
                <a:latin typeface="+mn-lt"/>
              </a:rPr>
              <a:t>restringível</a:t>
            </a:r>
            <a:r>
              <a:rPr lang="pt-BR" sz="2500" dirty="0">
                <a:solidFill>
                  <a:srgbClr val="18162D"/>
                </a:solidFill>
                <a:latin typeface="+mn-lt"/>
              </a:rPr>
              <a:t>?</a:t>
            </a:r>
          </a:p>
          <a:p>
            <a:pPr lvl="2" algn="just">
              <a:buClrTx/>
              <a:buFont typeface="Wingdings" panose="05000000000000000000" pitchFamily="2" charset="2"/>
              <a:buChar char="§"/>
            </a:pPr>
            <a:r>
              <a:rPr lang="pt-BR" sz="2500" dirty="0" err="1">
                <a:solidFill>
                  <a:srgbClr val="18162D"/>
                </a:solidFill>
                <a:latin typeface="+mn-lt"/>
              </a:rPr>
              <a:t>Ex</a:t>
            </a:r>
            <a:r>
              <a:rPr lang="pt-BR" sz="2500" dirty="0">
                <a:solidFill>
                  <a:srgbClr val="18162D"/>
                </a:solidFill>
                <a:latin typeface="+mn-lt"/>
              </a:rPr>
              <a:t>: “</a:t>
            </a:r>
            <a:r>
              <a:rPr lang="pt-BR" sz="2500" i="1" dirty="0">
                <a:solidFill>
                  <a:srgbClr val="18162D"/>
                </a:solidFill>
                <a:latin typeface="+mn-lt"/>
              </a:rPr>
              <a:t>é livre o exercício de qualquer trabalho, ofício ou profissão, </a:t>
            </a:r>
            <a:r>
              <a:rPr lang="pt-BR" sz="2500" i="1" u="sng" dirty="0">
                <a:solidFill>
                  <a:srgbClr val="18162D"/>
                </a:solidFill>
                <a:latin typeface="+mn-lt"/>
              </a:rPr>
              <a:t>atendidas as qualificações profissionais que a lei estabelecer</a:t>
            </a:r>
            <a:r>
              <a:rPr lang="pt-BR" sz="2500" dirty="0">
                <a:solidFill>
                  <a:srgbClr val="18162D"/>
                </a:solidFill>
                <a:latin typeface="+mn-lt"/>
              </a:rPr>
              <a:t>” (art. 5º, inciso XIII, da CRFB).</a:t>
            </a:r>
          </a:p>
          <a:p>
            <a:pPr lvl="3" algn="just">
              <a:buClrTx/>
              <a:buFont typeface="Wingdings" panose="05000000000000000000" pitchFamily="2" charset="2"/>
              <a:buChar char="§"/>
            </a:pPr>
            <a:r>
              <a:rPr lang="pt-BR" sz="2500" b="1" dirty="0">
                <a:solidFill>
                  <a:srgbClr val="18162D"/>
                </a:solidFill>
                <a:latin typeface="+mn-lt"/>
              </a:rPr>
              <a:t>Exame da OAB</a:t>
            </a:r>
            <a:r>
              <a:rPr lang="pt-BR" sz="2500" dirty="0">
                <a:solidFill>
                  <a:srgbClr val="18162D"/>
                </a:solidFill>
                <a:latin typeface="+mn-lt"/>
              </a:rPr>
              <a:t>: </a:t>
            </a:r>
            <a:r>
              <a:rPr lang="es-ES" sz="2500" dirty="0">
                <a:solidFill>
                  <a:srgbClr val="18162D"/>
                </a:solidFill>
                <a:latin typeface="+mn-lt"/>
              </a:rPr>
              <a:t>RE 603.583, </a:t>
            </a:r>
            <a:r>
              <a:rPr lang="es-ES" sz="2500" dirty="0" err="1">
                <a:solidFill>
                  <a:srgbClr val="18162D"/>
                </a:solidFill>
                <a:latin typeface="+mn-lt"/>
              </a:rPr>
              <a:t>rel.</a:t>
            </a:r>
            <a:r>
              <a:rPr lang="es-ES" sz="2500" dirty="0">
                <a:solidFill>
                  <a:srgbClr val="18162D"/>
                </a:solidFill>
                <a:latin typeface="+mn-lt"/>
              </a:rPr>
              <a:t> min. Marco </a:t>
            </a:r>
            <a:r>
              <a:rPr lang="es-ES" sz="2500" dirty="0" err="1">
                <a:solidFill>
                  <a:srgbClr val="18162D"/>
                </a:solidFill>
                <a:latin typeface="+mn-lt"/>
              </a:rPr>
              <a:t>Aurélio</a:t>
            </a:r>
            <a:r>
              <a:rPr lang="es-ES" sz="2500" dirty="0">
                <a:solidFill>
                  <a:srgbClr val="18162D"/>
                </a:solidFill>
                <a:latin typeface="+mn-lt"/>
              </a:rPr>
              <a:t>, j. 26-10-2011, P, DJE de 25-5-2012, Tema 241.</a:t>
            </a:r>
          </a:p>
          <a:p>
            <a:pPr lvl="1" algn="just">
              <a:buClrTx/>
              <a:buFont typeface="Wingdings" panose="05000000000000000000" pitchFamily="2" charset="2"/>
              <a:buChar char="§"/>
            </a:pPr>
            <a:r>
              <a:rPr lang="pt-BR" sz="2500" b="1" dirty="0">
                <a:solidFill>
                  <a:srgbClr val="18162D"/>
                </a:solidFill>
                <a:latin typeface="+mn-lt"/>
              </a:rPr>
              <a:t>Quais são os “limites dos limites”?</a:t>
            </a:r>
          </a:p>
          <a:p>
            <a:pPr lvl="2" algn="just">
              <a:buClrTx/>
              <a:buFont typeface="Wingdings" panose="05000000000000000000" pitchFamily="2" charset="2"/>
              <a:buChar char="§"/>
            </a:pPr>
            <a:r>
              <a:rPr lang="pt-BR" sz="2500" dirty="0">
                <a:solidFill>
                  <a:schemeClr val="tx1">
                    <a:lumMod val="50000"/>
                  </a:schemeClr>
                </a:solidFill>
                <a:latin typeface="+mn-lt"/>
              </a:rPr>
              <a:t>“As leis infraconstitucionais que restringem as normas constitucionais devem obedecer três critérios: a) não podem ferir o </a:t>
            </a:r>
            <a:r>
              <a:rPr lang="pt-BR" sz="2500" b="1" dirty="0">
                <a:solidFill>
                  <a:schemeClr val="tx1">
                    <a:lumMod val="50000"/>
                  </a:schemeClr>
                </a:solidFill>
                <a:latin typeface="+mn-lt"/>
              </a:rPr>
              <a:t>núcleo essencial</a:t>
            </a:r>
            <a:r>
              <a:rPr lang="pt-BR" sz="2500" dirty="0">
                <a:solidFill>
                  <a:schemeClr val="tx1">
                    <a:lumMod val="50000"/>
                  </a:schemeClr>
                </a:solidFill>
                <a:latin typeface="+mn-lt"/>
              </a:rPr>
              <a:t> dos direitos fundamentais; b) devem ser </a:t>
            </a:r>
            <a:r>
              <a:rPr lang="pt-BR" sz="2500" b="1" dirty="0">
                <a:solidFill>
                  <a:schemeClr val="tx1">
                    <a:lumMod val="50000"/>
                  </a:schemeClr>
                </a:solidFill>
                <a:latin typeface="+mn-lt"/>
              </a:rPr>
              <a:t>razoáveis</a:t>
            </a:r>
            <a:r>
              <a:rPr lang="pt-BR" sz="2500" dirty="0">
                <a:solidFill>
                  <a:schemeClr val="tx1">
                    <a:lumMod val="50000"/>
                  </a:schemeClr>
                </a:solidFill>
                <a:latin typeface="+mn-lt"/>
              </a:rPr>
              <a:t>; c) devem ser </a:t>
            </a:r>
            <a:r>
              <a:rPr lang="pt-BR" sz="2500" b="1" dirty="0">
                <a:solidFill>
                  <a:schemeClr val="tx1">
                    <a:lumMod val="50000"/>
                  </a:schemeClr>
                </a:solidFill>
                <a:latin typeface="+mn-lt"/>
              </a:rPr>
              <a:t>proporcionais</a:t>
            </a:r>
            <a:r>
              <a:rPr lang="pt-BR" sz="2500" dirty="0">
                <a:solidFill>
                  <a:schemeClr val="tx1">
                    <a:lumMod val="50000"/>
                  </a:schemeClr>
                </a:solidFill>
                <a:latin typeface="+mn-lt"/>
              </a:rPr>
              <a:t>.” (Flávio Martins)</a:t>
            </a:r>
          </a:p>
          <a:p>
            <a:pPr lvl="2" algn="just">
              <a:buClrTx/>
              <a:buFont typeface="Wingdings" panose="05000000000000000000" pitchFamily="2" charset="2"/>
              <a:buChar char="§"/>
            </a:pPr>
            <a:endParaRPr lang="pt-BR" dirty="0">
              <a:solidFill>
                <a:schemeClr val="tx1"/>
              </a:solidFill>
              <a:latin typeface="+mn-lt"/>
            </a:endParaRPr>
          </a:p>
          <a:p>
            <a:pPr lvl="2" algn="just"/>
            <a:endParaRPr lang="pt-BR" sz="1600" dirty="0"/>
          </a:p>
        </p:txBody>
      </p:sp>
    </p:spTree>
    <p:extLst>
      <p:ext uri="{BB962C8B-B14F-4D97-AF65-F5344CB8AC3E}">
        <p14:creationId xmlns:p14="http://schemas.microsoft.com/office/powerpoint/2010/main" val="760783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120564" y="260648"/>
            <a:ext cx="8866814" cy="411956"/>
          </a:xfrm>
        </p:spPr>
        <p:txBody>
          <a:bodyPr>
            <a:noAutofit/>
          </a:bodyPr>
          <a:lstStyle/>
          <a:p>
            <a:pPr algn="ctr"/>
            <a:r>
              <a:rPr lang="pt-BR" sz="2500" dirty="0">
                <a:solidFill>
                  <a:schemeClr val="tx1">
                    <a:lumMod val="95000"/>
                    <a:lumOff val="5000"/>
                  </a:schemeClr>
                </a:solidFill>
                <a:effectLst>
                  <a:outerShdw blurRad="38100" dist="38100" dir="2700000" algn="tl">
                    <a:srgbClr val="000000">
                      <a:alpha val="43137"/>
                    </a:srgbClr>
                  </a:outerShdw>
                </a:effectLst>
                <a:latin typeface="+mn-lt"/>
              </a:rPr>
              <a:t>Classificação das normas constitucionais quanto à eficácia:</a:t>
            </a:r>
          </a:p>
        </p:txBody>
      </p:sp>
      <p:sp>
        <p:nvSpPr>
          <p:cNvPr id="5" name="Subtítulo 2">
            <a:extLst>
              <a:ext uri="{FF2B5EF4-FFF2-40B4-BE49-F238E27FC236}">
                <a16:creationId xmlns:a16="http://schemas.microsoft.com/office/drawing/2014/main" id="{5AC51376-7E1C-49EE-B325-5F5AE74446C3}"/>
              </a:ext>
            </a:extLst>
          </p:cNvPr>
          <p:cNvSpPr txBox="1">
            <a:spLocks/>
          </p:cNvSpPr>
          <p:nvPr/>
        </p:nvSpPr>
        <p:spPr>
          <a:xfrm>
            <a:off x="169682" y="836712"/>
            <a:ext cx="8768578" cy="5472608"/>
          </a:xfrm>
          <a:prstGeom prst="rect">
            <a:avLst/>
          </a:prstGeom>
          <a:noFill/>
          <a:ln>
            <a:noFill/>
          </a:ln>
        </p:spPr>
        <p:txBody>
          <a:bodyPr spcFirstLastPara="1" wrap="square" lIns="0"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1pPr>
            <a:lvl2pPr marL="914400" marR="0" lvl="1"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2pPr>
            <a:lvl3pPr marL="1371600" marR="0" lvl="2"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3pPr>
            <a:lvl4pPr marL="1828800" marR="0" lvl="3"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4pPr>
            <a:lvl5pPr marL="2286000" marR="0" lvl="4"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5pPr>
            <a:lvl6pPr marL="2743200" marR="0" lvl="5"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6pPr>
            <a:lvl7pPr marL="3200400" marR="0" lvl="6"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7pPr>
            <a:lvl8pPr marL="3657600" marR="0" lvl="7"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8pPr>
            <a:lvl9pPr marL="4114800" marR="0" lvl="8" indent="-292100" algn="l" rtl="0">
              <a:lnSpc>
                <a:spcPct val="100000"/>
              </a:lnSpc>
              <a:spcBef>
                <a:spcPts val="0"/>
              </a:spcBef>
              <a:spcAft>
                <a:spcPts val="0"/>
              </a:spcAft>
              <a:buClr>
                <a:schemeClr val="lt2"/>
              </a:buClr>
              <a:buSzPts val="1000"/>
              <a:buFont typeface="Ubuntu Light"/>
              <a:buNone/>
              <a:defRPr sz="1000" b="0" i="0" u="none" strike="noStrike" cap="none">
                <a:solidFill>
                  <a:schemeClr val="lt2"/>
                </a:solidFill>
                <a:latin typeface="Ubuntu Light"/>
                <a:ea typeface="Ubuntu Light"/>
                <a:cs typeface="Ubuntu Light"/>
                <a:sym typeface="Ubuntu Light"/>
              </a:defRPr>
            </a:lvl9pPr>
          </a:lstStyle>
          <a:p>
            <a:pPr algn="just">
              <a:buClrTx/>
              <a:buFont typeface="Wingdings" panose="05000000000000000000" pitchFamily="2" charset="2"/>
              <a:buChar char="§"/>
            </a:pPr>
            <a:r>
              <a:rPr lang="pt-BR" sz="1600" b="1" dirty="0">
                <a:solidFill>
                  <a:srgbClr val="18162D"/>
                </a:solidFill>
                <a:latin typeface="+mn-lt"/>
              </a:rPr>
              <a:t>2.3. Normas de eficácia </a:t>
            </a:r>
            <a:r>
              <a:rPr lang="pt-BR" sz="1600" b="1" u="sng" dirty="0">
                <a:solidFill>
                  <a:srgbClr val="18162D"/>
                </a:solidFill>
                <a:latin typeface="+mn-lt"/>
              </a:rPr>
              <a:t>limitada:</a:t>
            </a:r>
            <a:endParaRPr lang="pt-BR" sz="1600" b="1" dirty="0">
              <a:solidFill>
                <a:srgbClr val="18162D"/>
              </a:solidFill>
              <a:latin typeface="+mn-lt"/>
            </a:endParaRPr>
          </a:p>
          <a:p>
            <a:pPr lvl="1" algn="just">
              <a:buClrTx/>
              <a:buFont typeface="Wingdings" panose="05000000000000000000" pitchFamily="2" charset="2"/>
              <a:buChar char="§"/>
            </a:pPr>
            <a:r>
              <a:rPr lang="pt-BR" sz="1600" dirty="0">
                <a:solidFill>
                  <a:srgbClr val="18162D"/>
                </a:solidFill>
                <a:latin typeface="+mn-lt"/>
              </a:rPr>
              <a:t>Aplicabilidade </a:t>
            </a:r>
            <a:r>
              <a:rPr lang="pt-BR" sz="1600" u="sng" dirty="0">
                <a:solidFill>
                  <a:srgbClr val="18162D"/>
                </a:solidFill>
                <a:latin typeface="+mn-lt"/>
              </a:rPr>
              <a:t>indireta</a:t>
            </a:r>
            <a:r>
              <a:rPr lang="pt-BR" sz="1600" dirty="0">
                <a:solidFill>
                  <a:srgbClr val="18162D"/>
                </a:solidFill>
                <a:latin typeface="+mn-lt"/>
              </a:rPr>
              <a:t>, </a:t>
            </a:r>
            <a:r>
              <a:rPr lang="pt-BR" sz="1600" u="sng" dirty="0">
                <a:solidFill>
                  <a:srgbClr val="18162D"/>
                </a:solidFill>
                <a:latin typeface="+mn-lt"/>
              </a:rPr>
              <a:t>mediata</a:t>
            </a:r>
            <a:r>
              <a:rPr lang="pt-BR" sz="1600" dirty="0">
                <a:solidFill>
                  <a:srgbClr val="18162D"/>
                </a:solidFill>
                <a:latin typeface="+mn-lt"/>
              </a:rPr>
              <a:t> e </a:t>
            </a:r>
            <a:r>
              <a:rPr lang="pt-BR" sz="1600" u="sng" dirty="0">
                <a:solidFill>
                  <a:srgbClr val="18162D"/>
                </a:solidFill>
                <a:latin typeface="+mn-lt"/>
              </a:rPr>
              <a:t>reduzida</a:t>
            </a:r>
            <a:r>
              <a:rPr lang="pt-BR" sz="1600" dirty="0">
                <a:solidFill>
                  <a:srgbClr val="18162D"/>
                </a:solidFill>
                <a:latin typeface="+mn-lt"/>
              </a:rPr>
              <a:t> = </a:t>
            </a:r>
            <a:r>
              <a:rPr lang="pt-BR" sz="1600" b="1" dirty="0">
                <a:solidFill>
                  <a:srgbClr val="18162D"/>
                </a:solidFill>
                <a:latin typeface="+mn-lt"/>
              </a:rPr>
              <a:t>MPESC / Banca própria / 2016.</a:t>
            </a:r>
          </a:p>
          <a:p>
            <a:pPr lvl="1" algn="just">
              <a:buClrTx/>
              <a:buFont typeface="Wingdings" panose="05000000000000000000" pitchFamily="2" charset="2"/>
              <a:buChar char="§"/>
            </a:pPr>
            <a:r>
              <a:rPr lang="pt-BR" sz="1600" dirty="0">
                <a:solidFill>
                  <a:srgbClr val="18162D"/>
                </a:solidFill>
                <a:latin typeface="+mn-lt"/>
              </a:rPr>
              <a:t>Normas não autoaplicáveis.</a:t>
            </a:r>
          </a:p>
          <a:p>
            <a:pPr lvl="1" algn="just">
              <a:buClrTx/>
              <a:buFont typeface="Wingdings" panose="05000000000000000000" pitchFamily="2" charset="2"/>
              <a:buChar char="§"/>
            </a:pPr>
            <a:r>
              <a:rPr lang="pt-BR" sz="1600" dirty="0">
                <a:solidFill>
                  <a:srgbClr val="18162D"/>
                </a:solidFill>
                <a:latin typeface="+mn-lt"/>
              </a:rPr>
              <a:t>Eficácia positiva vs. eficácia negativa.</a:t>
            </a:r>
          </a:p>
          <a:p>
            <a:pPr lvl="1" algn="just">
              <a:buClrTx/>
              <a:buFont typeface="Wingdings" panose="05000000000000000000" pitchFamily="2" charset="2"/>
              <a:buChar char="§"/>
            </a:pPr>
            <a:r>
              <a:rPr lang="pt-BR" sz="1600" dirty="0">
                <a:solidFill>
                  <a:srgbClr val="18162D"/>
                </a:solidFill>
                <a:latin typeface="+mn-lt"/>
              </a:rPr>
              <a:t>Efeitos mínimos – </a:t>
            </a:r>
            <a:r>
              <a:rPr lang="pt-BR" sz="1600" b="1" dirty="0">
                <a:solidFill>
                  <a:srgbClr val="18162D"/>
                </a:solidFill>
                <a:latin typeface="+mn-lt"/>
              </a:rPr>
              <a:t>MPEPB / FCC/ 2018</a:t>
            </a:r>
            <a:r>
              <a:rPr lang="pt-BR" sz="1600" dirty="0">
                <a:solidFill>
                  <a:srgbClr val="18162D"/>
                </a:solidFill>
                <a:latin typeface="+mn-lt"/>
              </a:rPr>
              <a:t>.</a:t>
            </a:r>
          </a:p>
          <a:p>
            <a:pPr lvl="2" algn="just">
              <a:buClrTx/>
              <a:buFont typeface="Wingdings" panose="05000000000000000000" pitchFamily="2" charset="2"/>
              <a:buChar char="§"/>
            </a:pPr>
            <a:r>
              <a:rPr lang="pt-BR" sz="1600" dirty="0">
                <a:solidFill>
                  <a:srgbClr val="18162D"/>
                </a:solidFill>
                <a:latin typeface="+mn-lt"/>
              </a:rPr>
              <a:t>a) não recepcionar a legislação anterior incompatível;</a:t>
            </a:r>
          </a:p>
          <a:p>
            <a:pPr lvl="2" algn="just">
              <a:buClrTx/>
              <a:buFont typeface="Wingdings" panose="05000000000000000000" pitchFamily="2" charset="2"/>
              <a:buChar char="§"/>
            </a:pPr>
            <a:r>
              <a:rPr lang="pt-BR" sz="1600" dirty="0">
                <a:solidFill>
                  <a:srgbClr val="18162D"/>
                </a:solidFill>
                <a:latin typeface="+mn-lt"/>
              </a:rPr>
              <a:t>b) servir como parâmetro no controle de constitucionalidade;</a:t>
            </a:r>
          </a:p>
          <a:p>
            <a:pPr lvl="2" algn="just">
              <a:buClrTx/>
              <a:buFont typeface="Wingdings" panose="05000000000000000000" pitchFamily="2" charset="2"/>
              <a:buChar char="§"/>
            </a:pPr>
            <a:r>
              <a:rPr lang="pt-BR" sz="1600" dirty="0">
                <a:solidFill>
                  <a:srgbClr val="18162D"/>
                </a:solidFill>
                <a:latin typeface="+mn-lt"/>
              </a:rPr>
              <a:t>c) condicionar a legislação futura.</a:t>
            </a:r>
          </a:p>
          <a:p>
            <a:pPr lvl="2" algn="just">
              <a:buClrTx/>
              <a:buFont typeface="Wingdings" panose="05000000000000000000" pitchFamily="2" charset="2"/>
              <a:buChar char="§"/>
            </a:pPr>
            <a:endParaRPr lang="pt-BR" sz="1600" dirty="0">
              <a:solidFill>
                <a:srgbClr val="18162D"/>
              </a:solidFill>
              <a:latin typeface="+mn-lt"/>
            </a:endParaRPr>
          </a:p>
          <a:p>
            <a:pPr lvl="1" algn="just">
              <a:buClrTx/>
              <a:buFont typeface="Wingdings" panose="05000000000000000000" pitchFamily="2" charset="2"/>
              <a:buChar char="§"/>
            </a:pPr>
            <a:r>
              <a:rPr lang="pt-BR" sz="1600" b="1" dirty="0">
                <a:solidFill>
                  <a:srgbClr val="18162D"/>
                </a:solidFill>
                <a:latin typeface="+mn-lt"/>
              </a:rPr>
              <a:t>2.3.1. Normas de </a:t>
            </a:r>
            <a:r>
              <a:rPr lang="pt-BR" sz="1600" b="1" u="sng" dirty="0">
                <a:solidFill>
                  <a:srgbClr val="18162D"/>
                </a:solidFill>
                <a:latin typeface="+mn-lt"/>
              </a:rPr>
              <a:t>princípio </a:t>
            </a:r>
            <a:r>
              <a:rPr lang="pt-BR" sz="1600" b="1" u="sng" dirty="0" err="1">
                <a:solidFill>
                  <a:srgbClr val="18162D"/>
                </a:solidFill>
                <a:latin typeface="+mn-lt"/>
              </a:rPr>
              <a:t>institutivo</a:t>
            </a:r>
            <a:r>
              <a:rPr lang="pt-BR" sz="1600" b="1" dirty="0">
                <a:solidFill>
                  <a:srgbClr val="18162D"/>
                </a:solidFill>
                <a:latin typeface="+mn-lt"/>
              </a:rPr>
              <a:t> </a:t>
            </a:r>
            <a:r>
              <a:rPr lang="pt-BR" sz="1600" dirty="0">
                <a:solidFill>
                  <a:srgbClr val="18162D"/>
                </a:solidFill>
                <a:latin typeface="+mn-lt"/>
              </a:rPr>
              <a:t>(</a:t>
            </a:r>
            <a:r>
              <a:rPr lang="pt-BR" sz="1600" b="1" dirty="0">
                <a:solidFill>
                  <a:srgbClr val="18162D"/>
                </a:solidFill>
                <a:latin typeface="+mn-lt"/>
              </a:rPr>
              <a:t>facultativas</a:t>
            </a:r>
            <a:r>
              <a:rPr lang="pt-BR" sz="1600" dirty="0">
                <a:solidFill>
                  <a:srgbClr val="18162D"/>
                </a:solidFill>
                <a:latin typeface="+mn-lt"/>
              </a:rPr>
              <a:t> ou </a:t>
            </a:r>
            <a:r>
              <a:rPr lang="pt-BR" sz="1600" b="1" dirty="0">
                <a:solidFill>
                  <a:srgbClr val="18162D"/>
                </a:solidFill>
                <a:latin typeface="+mn-lt"/>
              </a:rPr>
              <a:t>impositivas: </a:t>
            </a:r>
            <a:r>
              <a:rPr lang="pt-BR" sz="1600" b="1" u="sng" dirty="0">
                <a:solidFill>
                  <a:srgbClr val="18162D"/>
                </a:solidFill>
                <a:latin typeface="+mn-lt"/>
              </a:rPr>
              <a:t>consequência</a:t>
            </a:r>
            <a:r>
              <a:rPr lang="pt-BR" sz="1600" b="1" dirty="0">
                <a:solidFill>
                  <a:srgbClr val="18162D"/>
                </a:solidFill>
                <a:latin typeface="+mn-lt"/>
              </a:rPr>
              <a:t>)</a:t>
            </a:r>
            <a:endParaRPr lang="pt-BR" sz="1600" dirty="0">
              <a:solidFill>
                <a:srgbClr val="18162D"/>
              </a:solidFill>
              <a:latin typeface="+mn-lt"/>
            </a:endParaRPr>
          </a:p>
          <a:p>
            <a:pPr lvl="2" algn="just">
              <a:buClrTx/>
              <a:buFont typeface="Wingdings" panose="05000000000000000000" pitchFamily="2" charset="2"/>
              <a:buChar char="§"/>
            </a:pPr>
            <a:r>
              <a:rPr lang="pt-BR" sz="1600" b="1" dirty="0">
                <a:solidFill>
                  <a:srgbClr val="18162D"/>
                </a:solidFill>
                <a:latin typeface="+mn-lt"/>
              </a:rPr>
              <a:t>Normas </a:t>
            </a:r>
            <a:r>
              <a:rPr lang="pt-BR" sz="1600" b="1" u="sng" dirty="0">
                <a:solidFill>
                  <a:srgbClr val="18162D"/>
                </a:solidFill>
                <a:latin typeface="+mn-lt"/>
              </a:rPr>
              <a:t>facultativas</a:t>
            </a:r>
            <a:r>
              <a:rPr lang="pt-BR" sz="1600" dirty="0">
                <a:solidFill>
                  <a:srgbClr val="18162D"/>
                </a:solidFill>
                <a:latin typeface="+mn-lt"/>
              </a:rPr>
              <a:t>: “</a:t>
            </a:r>
            <a:r>
              <a:rPr lang="pt-BR" sz="1600" i="1" dirty="0">
                <a:solidFill>
                  <a:srgbClr val="18162D"/>
                </a:solidFill>
                <a:latin typeface="+mn-lt"/>
              </a:rPr>
              <a:t>A lei estadual </a:t>
            </a:r>
            <a:r>
              <a:rPr lang="pt-BR" sz="1600" i="1" u="sng" dirty="0">
                <a:solidFill>
                  <a:srgbClr val="18162D"/>
                </a:solidFill>
                <a:latin typeface="+mn-lt"/>
              </a:rPr>
              <a:t>poderá</a:t>
            </a:r>
            <a:r>
              <a:rPr lang="pt-BR" sz="1600" i="1" dirty="0">
                <a:solidFill>
                  <a:srgbClr val="18162D"/>
                </a:solidFill>
                <a:latin typeface="+mn-lt"/>
              </a:rPr>
              <a:t> criar, mediante proposta do Tribunal de Justiça, a Justiça Militar estadual, constituída, em primeiro grau, pelos juízes de direito e pelos Conselhos de Justiça e, em segundo grau, pelo próprio Tribunal de Justiça, ou por Tribunal de Justiça Militar nos Estados em que o efetivo militar seja </a:t>
            </a:r>
            <a:r>
              <a:rPr lang="pt-BR" sz="1600" b="1" i="1" dirty="0">
                <a:solidFill>
                  <a:srgbClr val="18162D"/>
                </a:solidFill>
                <a:latin typeface="+mn-lt"/>
              </a:rPr>
              <a:t>superior a vinte mil integrantes</a:t>
            </a:r>
            <a:r>
              <a:rPr lang="pt-BR" sz="1600" dirty="0">
                <a:solidFill>
                  <a:srgbClr val="18162D"/>
                </a:solidFill>
                <a:latin typeface="+mn-lt"/>
              </a:rPr>
              <a:t>.” (art. 125, §3º, da CRFB)</a:t>
            </a:r>
          </a:p>
          <a:p>
            <a:pPr lvl="2" algn="just">
              <a:buClrTx/>
              <a:buFont typeface="Wingdings" panose="05000000000000000000" pitchFamily="2" charset="2"/>
              <a:buChar char="§"/>
            </a:pPr>
            <a:r>
              <a:rPr lang="pt-BR" sz="1600" b="1" dirty="0">
                <a:solidFill>
                  <a:srgbClr val="18162D"/>
                </a:solidFill>
                <a:latin typeface="+mn-lt"/>
              </a:rPr>
              <a:t>Normas </a:t>
            </a:r>
            <a:r>
              <a:rPr lang="pt-BR" sz="1600" b="1" u="sng" dirty="0">
                <a:solidFill>
                  <a:srgbClr val="18162D"/>
                </a:solidFill>
                <a:latin typeface="+mn-lt"/>
              </a:rPr>
              <a:t>impositivas</a:t>
            </a:r>
            <a:r>
              <a:rPr lang="pt-BR" sz="1600" dirty="0">
                <a:solidFill>
                  <a:srgbClr val="18162D"/>
                </a:solidFill>
                <a:latin typeface="+mn-lt"/>
              </a:rPr>
              <a:t>: “</a:t>
            </a:r>
            <a:r>
              <a:rPr lang="pt-BR" sz="1600" i="1" dirty="0">
                <a:solidFill>
                  <a:srgbClr val="18162D"/>
                </a:solidFill>
                <a:latin typeface="+mn-lt"/>
              </a:rPr>
              <a:t>Lei federal </a:t>
            </a:r>
            <a:r>
              <a:rPr lang="pt-BR" sz="1600" i="1" u="sng" dirty="0">
                <a:solidFill>
                  <a:srgbClr val="18162D"/>
                </a:solidFill>
                <a:latin typeface="+mn-lt"/>
              </a:rPr>
              <a:t>disporá</a:t>
            </a:r>
            <a:r>
              <a:rPr lang="pt-BR" sz="1600" i="1" dirty="0">
                <a:solidFill>
                  <a:srgbClr val="18162D"/>
                </a:solidFill>
                <a:latin typeface="+mn-lt"/>
              </a:rPr>
              <a:t> sobre a utilização, pelo Governo do Distrito Federal, da polícia civil, da polícia penal, da polícia militar e do corpo de bombeiros militar</a:t>
            </a:r>
            <a:r>
              <a:rPr lang="pt-BR" sz="1600" dirty="0">
                <a:solidFill>
                  <a:srgbClr val="18162D"/>
                </a:solidFill>
                <a:latin typeface="+mn-lt"/>
              </a:rPr>
              <a:t>.” (art. 32, §4º, da CRFB, com redação dada pela Emenda Constitucional nº 104, de 2019)</a:t>
            </a:r>
          </a:p>
        </p:txBody>
      </p:sp>
    </p:spTree>
    <p:extLst>
      <p:ext uri="{BB962C8B-B14F-4D97-AF65-F5344CB8AC3E}">
        <p14:creationId xmlns:p14="http://schemas.microsoft.com/office/powerpoint/2010/main" val="1888072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107504" y="116632"/>
            <a:ext cx="8503444" cy="446484"/>
          </a:xfrm>
        </p:spPr>
        <p:txBody>
          <a:bodyPr>
            <a:noAutofit/>
          </a:bodyPr>
          <a:lstStyle/>
          <a:p>
            <a:pPr algn="ctr"/>
            <a:r>
              <a:rPr lang="pt-BR" sz="3500" dirty="0">
                <a:solidFill>
                  <a:schemeClr val="tx1">
                    <a:lumMod val="95000"/>
                    <a:lumOff val="5000"/>
                  </a:schemeClr>
                </a:solidFill>
                <a:effectLst>
                  <a:outerShdw blurRad="38100" dist="38100" dir="2700000" algn="tl">
                    <a:srgbClr val="000000">
                      <a:alpha val="43137"/>
                    </a:srgbClr>
                  </a:outerShdw>
                </a:effectLst>
                <a:latin typeface="+mn-lt"/>
              </a:rPr>
              <a:t>2.3.2. Normas programáticas:</a:t>
            </a:r>
          </a:p>
        </p:txBody>
      </p:sp>
      <p:sp>
        <p:nvSpPr>
          <p:cNvPr id="5" name="Subtítulo 2">
            <a:extLst>
              <a:ext uri="{FF2B5EF4-FFF2-40B4-BE49-F238E27FC236}">
                <a16:creationId xmlns:a16="http://schemas.microsoft.com/office/drawing/2014/main" id="{FFD0EED7-90FA-4226-A744-3994B51A1CA0}"/>
              </a:ext>
            </a:extLst>
          </p:cNvPr>
          <p:cNvSpPr txBox="1">
            <a:spLocks/>
          </p:cNvSpPr>
          <p:nvPr/>
        </p:nvSpPr>
        <p:spPr>
          <a:xfrm>
            <a:off x="198120" y="764704"/>
            <a:ext cx="8747760" cy="5328592"/>
          </a:xfrm>
          <a:prstGeom prst="rect">
            <a:avLst/>
          </a:prstGeom>
          <a:noFill/>
          <a:ln>
            <a:noFill/>
          </a:ln>
        </p:spPr>
        <p:txBody>
          <a:bodyPr spcFirstLastPara="1" wrap="square" lIns="0" tIns="91425" rIns="91425" bIns="91425" anchor="t" anchorCtr="0">
            <a:normAutofit fontScale="92500" lnSpcReduction="10000"/>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1pPr>
            <a:lvl2pPr marL="914400" marR="0" lvl="1"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2pPr>
            <a:lvl3pPr marL="1371600" marR="0" lvl="2"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3pPr>
            <a:lvl4pPr marL="1828800" marR="0" lvl="3"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4pPr>
            <a:lvl5pPr marL="2286000" marR="0" lvl="4"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5pPr>
            <a:lvl6pPr marL="2743200" marR="0" lvl="5"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6pPr>
            <a:lvl7pPr marL="3200400" marR="0" lvl="6"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7pPr>
            <a:lvl8pPr marL="3657600" marR="0" lvl="7"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8pPr>
            <a:lvl9pPr marL="4114800" marR="0" lvl="8" indent="-292100" algn="l" rtl="0">
              <a:lnSpc>
                <a:spcPct val="100000"/>
              </a:lnSpc>
              <a:spcBef>
                <a:spcPts val="0"/>
              </a:spcBef>
              <a:spcAft>
                <a:spcPts val="0"/>
              </a:spcAft>
              <a:buClr>
                <a:schemeClr val="lt2"/>
              </a:buClr>
              <a:buSzPts val="1000"/>
              <a:buFont typeface="Ubuntu Light"/>
              <a:buNone/>
              <a:defRPr sz="1000" b="0" i="0" u="none" strike="noStrike" cap="none">
                <a:solidFill>
                  <a:schemeClr val="lt2"/>
                </a:solidFill>
                <a:latin typeface="Ubuntu Light"/>
                <a:ea typeface="Ubuntu Light"/>
                <a:cs typeface="Ubuntu Light"/>
                <a:sym typeface="Ubuntu Light"/>
              </a:defRPr>
            </a:lvl9pPr>
          </a:lstStyle>
          <a:p>
            <a:pPr algn="just">
              <a:buClrTx/>
              <a:buFont typeface="Wingdings" panose="05000000000000000000" pitchFamily="2" charset="2"/>
              <a:buChar char="§"/>
            </a:pPr>
            <a:r>
              <a:rPr lang="pt-BR" sz="1800" b="1" dirty="0">
                <a:solidFill>
                  <a:srgbClr val="18162D"/>
                </a:solidFill>
                <a:latin typeface="+mn-lt"/>
              </a:rPr>
              <a:t>Conceito.</a:t>
            </a:r>
          </a:p>
          <a:p>
            <a:pPr algn="just">
              <a:buClrTx/>
              <a:buFont typeface="Wingdings" panose="05000000000000000000" pitchFamily="2" charset="2"/>
              <a:buChar char="§"/>
            </a:pPr>
            <a:endParaRPr lang="pt-BR" sz="1800" b="1" dirty="0">
              <a:solidFill>
                <a:srgbClr val="18162D"/>
              </a:solidFill>
              <a:latin typeface="+mn-lt"/>
            </a:endParaRPr>
          </a:p>
          <a:p>
            <a:pPr algn="just">
              <a:buClrTx/>
              <a:buFont typeface="Wingdings" panose="05000000000000000000" pitchFamily="2" charset="2"/>
              <a:buChar char="§"/>
            </a:pPr>
            <a:r>
              <a:rPr lang="pt-BR" sz="1800" b="1" dirty="0">
                <a:solidFill>
                  <a:srgbClr val="18162D"/>
                </a:solidFill>
                <a:latin typeface="+mn-lt"/>
              </a:rPr>
              <a:t>Direitos sociais como normas programáticas?</a:t>
            </a:r>
          </a:p>
          <a:p>
            <a:pPr lvl="1" algn="just">
              <a:buClrTx/>
              <a:buFont typeface="Wingdings" panose="05000000000000000000" pitchFamily="2" charset="2"/>
              <a:buChar char="§"/>
            </a:pPr>
            <a:r>
              <a:rPr lang="pt-BR" sz="1800" dirty="0">
                <a:solidFill>
                  <a:srgbClr val="18162D"/>
                </a:solidFill>
                <a:latin typeface="+mn-lt"/>
              </a:rPr>
              <a:t>Exemplo de normas programáticas: art. 3º da CRFB (objetivos fundamentais).</a:t>
            </a:r>
          </a:p>
          <a:p>
            <a:pPr algn="just">
              <a:buClrTx/>
              <a:buFont typeface="Wingdings" panose="05000000000000000000" pitchFamily="2" charset="2"/>
              <a:buChar char="§"/>
            </a:pPr>
            <a:endParaRPr lang="pt-BR" sz="1800" b="1" dirty="0">
              <a:solidFill>
                <a:srgbClr val="18162D"/>
              </a:solidFill>
              <a:latin typeface="+mn-lt"/>
            </a:endParaRPr>
          </a:p>
          <a:p>
            <a:pPr algn="just">
              <a:buClrTx/>
              <a:buFont typeface="Wingdings" panose="05000000000000000000" pitchFamily="2" charset="2"/>
              <a:buChar char="§"/>
            </a:pPr>
            <a:r>
              <a:rPr lang="pt-BR" sz="1800" b="1" dirty="0">
                <a:solidFill>
                  <a:srgbClr val="18162D"/>
                </a:solidFill>
                <a:latin typeface="+mn-lt"/>
              </a:rPr>
              <a:t>Posição dominante (posição para provas)</a:t>
            </a:r>
            <a:r>
              <a:rPr lang="pt-BR" sz="1800" dirty="0">
                <a:solidFill>
                  <a:srgbClr val="18162D"/>
                </a:solidFill>
                <a:latin typeface="+mn-lt"/>
              </a:rPr>
              <a:t>: “(...) </a:t>
            </a:r>
            <a:r>
              <a:rPr lang="pt-BR" sz="1800" i="1" dirty="0">
                <a:solidFill>
                  <a:srgbClr val="18162D"/>
                </a:solidFill>
                <a:latin typeface="+mn-lt"/>
              </a:rPr>
              <a:t>não se pode exigir o cumprimento na íntegra das normas programáticas, mas é possível se exigirem duas coisas: a) a </a:t>
            </a:r>
            <a:r>
              <a:rPr lang="pt-BR" sz="1800" b="1" i="1" dirty="0">
                <a:solidFill>
                  <a:srgbClr val="18162D"/>
                </a:solidFill>
                <a:latin typeface="+mn-lt"/>
              </a:rPr>
              <a:t>existência de um plano de ação </a:t>
            </a:r>
            <a:r>
              <a:rPr lang="pt-BR" sz="1800" i="1" dirty="0">
                <a:solidFill>
                  <a:srgbClr val="18162D"/>
                </a:solidFill>
                <a:latin typeface="+mn-lt"/>
              </a:rPr>
              <a:t>– um conjunto de políticas públicas – destinado a cumprir os objetivos constitucionais; b) o cumprimento de um “</a:t>
            </a:r>
            <a:r>
              <a:rPr lang="pt-BR" sz="1800" b="1" i="1" dirty="0">
                <a:solidFill>
                  <a:srgbClr val="18162D"/>
                </a:solidFill>
                <a:latin typeface="+mn-lt"/>
              </a:rPr>
              <a:t>mínimo existencial</a:t>
            </a:r>
            <a:r>
              <a:rPr lang="pt-BR" sz="1800" i="1" dirty="0">
                <a:solidFill>
                  <a:srgbClr val="18162D"/>
                </a:solidFill>
                <a:latin typeface="+mn-lt"/>
              </a:rPr>
              <a:t>” de suas normas</a:t>
            </a:r>
            <a:r>
              <a:rPr lang="pt-BR" sz="1800" dirty="0">
                <a:solidFill>
                  <a:srgbClr val="18162D"/>
                </a:solidFill>
                <a:latin typeface="+mn-lt"/>
              </a:rPr>
              <a:t>.” (Flávio Martins)</a:t>
            </a:r>
          </a:p>
          <a:p>
            <a:pPr marL="916663" lvl="2" indent="-285743" algn="just">
              <a:buClrTx/>
              <a:buFont typeface="Wingdings" panose="05000000000000000000" pitchFamily="2" charset="2"/>
              <a:buChar char="§"/>
            </a:pPr>
            <a:endParaRPr lang="pt-BR" sz="1800" dirty="0">
              <a:solidFill>
                <a:srgbClr val="18162D"/>
              </a:solidFill>
              <a:latin typeface="+mn-lt"/>
            </a:endParaRPr>
          </a:p>
          <a:p>
            <a:pPr algn="just">
              <a:buClrTx/>
              <a:buFont typeface="Wingdings" panose="05000000000000000000" pitchFamily="2" charset="2"/>
              <a:buChar char="§"/>
            </a:pPr>
            <a:r>
              <a:rPr lang="pt-BR" sz="1800" b="1" dirty="0">
                <a:solidFill>
                  <a:srgbClr val="18162D"/>
                </a:solidFill>
                <a:latin typeface="+mn-lt"/>
              </a:rPr>
              <a:t>Minha posição</a:t>
            </a:r>
            <a:r>
              <a:rPr lang="pt-BR" sz="1800" dirty="0">
                <a:solidFill>
                  <a:srgbClr val="18162D"/>
                </a:solidFill>
                <a:latin typeface="+mn-lt"/>
              </a:rPr>
              <a:t>: “(...) </a:t>
            </a:r>
            <a:r>
              <a:rPr lang="pt-BR" sz="1800" i="1" dirty="0">
                <a:solidFill>
                  <a:srgbClr val="18162D"/>
                </a:solidFill>
                <a:latin typeface="+mn-lt"/>
              </a:rPr>
              <a:t>dúvidas não podem mais subsistir quanto à natureza jurídica das normas programáticas. </a:t>
            </a:r>
            <a:r>
              <a:rPr lang="pt-BR" sz="1800" b="1" i="1" dirty="0">
                <a:solidFill>
                  <a:srgbClr val="18162D"/>
                </a:solidFill>
                <a:latin typeface="+mn-lt"/>
              </a:rPr>
              <a:t>Se a Constituição é, toda ela, norma jurídica, todos os direitos nela contemplados têm aplicabilidade direta, vinculando tanto o Judiciário, quanto o Executivo e o Legislativo</a:t>
            </a:r>
            <a:r>
              <a:rPr lang="pt-BR" sz="1800" i="1" dirty="0">
                <a:solidFill>
                  <a:srgbClr val="18162D"/>
                </a:solidFill>
                <a:latin typeface="+mn-lt"/>
              </a:rPr>
              <a:t>. Assim, as normas programáticas, sobretudo as atributivas de direitos sociais e econômicos, devem ser entendidas como diretamente aplicáveis e imediatamente vinculantes de todos os órgãos do Poder. (...) não pairam mais dúvidas nem subsistem mais questionamentos a respeito do caráter jurídico e, consequentemente, vinculante das normas constitucionais programáticas</a:t>
            </a:r>
            <a:r>
              <a:rPr lang="pt-BR" sz="1800" dirty="0">
                <a:solidFill>
                  <a:srgbClr val="18162D"/>
                </a:solidFill>
                <a:latin typeface="+mn-lt"/>
              </a:rPr>
              <a:t>.” (</a:t>
            </a:r>
            <a:r>
              <a:rPr lang="pt-BR" sz="1800" dirty="0" err="1">
                <a:solidFill>
                  <a:srgbClr val="18162D"/>
                </a:solidFill>
                <a:latin typeface="+mn-lt"/>
              </a:rPr>
              <a:t>Dirley</a:t>
            </a:r>
            <a:r>
              <a:rPr lang="pt-BR" sz="1800" dirty="0">
                <a:solidFill>
                  <a:srgbClr val="18162D"/>
                </a:solidFill>
                <a:latin typeface="+mn-lt"/>
              </a:rPr>
              <a:t> da Cunha Júnior)</a:t>
            </a:r>
          </a:p>
          <a:p>
            <a:pPr lvl="3" algn="just"/>
            <a:endParaRPr lang="pt-BR" sz="1600" dirty="0"/>
          </a:p>
        </p:txBody>
      </p:sp>
    </p:spTree>
    <p:extLst>
      <p:ext uri="{BB962C8B-B14F-4D97-AF65-F5344CB8AC3E}">
        <p14:creationId xmlns:p14="http://schemas.microsoft.com/office/powerpoint/2010/main" val="7748134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5" name="Espaço Reservado para Conteúdo 7">
            <a:extLst>
              <a:ext uri="{FF2B5EF4-FFF2-40B4-BE49-F238E27FC236}">
                <a16:creationId xmlns:a16="http://schemas.microsoft.com/office/drawing/2014/main" id="{A226A318-34D5-4C9E-8AF9-D1B3F698D128}"/>
              </a:ext>
            </a:extLst>
          </p:cNvPr>
          <p:cNvSpPr>
            <a:spLocks noGrp="1"/>
          </p:cNvSpPr>
          <p:nvPr/>
        </p:nvSpPr>
        <p:spPr>
          <a:xfrm>
            <a:off x="3851920" y="696471"/>
            <a:ext cx="5165124" cy="5317574"/>
          </a:xfrm>
          <a:prstGeom prst="rect">
            <a:avLst/>
          </a:prstGeom>
        </p:spPr>
        <p:txBody>
          <a:bodyPr vert="horz">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5" indent="0" algn="just">
              <a:buNone/>
            </a:pPr>
            <a:r>
              <a:rPr lang="pt-BR" sz="2300" dirty="0">
                <a:solidFill>
                  <a:srgbClr val="18162D"/>
                </a:solidFill>
              </a:rPr>
              <a:t>"A orientação doutrinária moderna é no sentido de reconhecer eficácia plena e aplicabilidade imediata à maioria das normas constitucionais, mesmo a grande parte daquelas de caráter </a:t>
            </a:r>
            <a:r>
              <a:rPr lang="pt-BR" sz="2300" dirty="0" err="1">
                <a:solidFill>
                  <a:srgbClr val="18162D"/>
                </a:solidFill>
              </a:rPr>
              <a:t>sócio-ideológicas</a:t>
            </a:r>
            <a:r>
              <a:rPr lang="pt-BR" sz="2300" dirty="0">
                <a:solidFill>
                  <a:srgbClr val="18162D"/>
                </a:solidFill>
              </a:rPr>
              <a:t>, as quais até bem recentemente não passavam de princípios programáticos. Torna-se cada vez mais concreta a outorga dos direitos e garantias sociais das constituições.”</a:t>
            </a:r>
          </a:p>
          <a:p>
            <a:pPr marL="109725" indent="0">
              <a:buNone/>
            </a:pPr>
            <a:endParaRPr lang="pt-BR" sz="2000" dirty="0">
              <a:solidFill>
                <a:srgbClr val="18162D"/>
              </a:solidFill>
            </a:endParaRPr>
          </a:p>
          <a:p>
            <a:pPr marL="109725" indent="0" algn="just">
              <a:buNone/>
            </a:pPr>
            <a:r>
              <a:rPr lang="pt-BR" sz="1450" dirty="0">
                <a:solidFill>
                  <a:srgbClr val="18162D"/>
                </a:solidFill>
              </a:rPr>
              <a:t>DA SILVA, José Afonso. Aplicabilidade das normas constitucionais. São Paulo: Editora Revista dos Tribunais, 1968, p. 80.</a:t>
            </a:r>
          </a:p>
          <a:p>
            <a:pPr marL="109725" indent="0" algn="just">
              <a:buNone/>
            </a:pPr>
            <a:endParaRPr lang="pt-BR" sz="1400" dirty="0">
              <a:solidFill>
                <a:srgbClr val="18162D"/>
              </a:solidFill>
            </a:endParaRPr>
          </a:p>
        </p:txBody>
      </p:sp>
      <p:sp>
        <p:nvSpPr>
          <p:cNvPr id="8" name="CaixaDeTexto 7">
            <a:extLst>
              <a:ext uri="{FF2B5EF4-FFF2-40B4-BE49-F238E27FC236}">
                <a16:creationId xmlns:a16="http://schemas.microsoft.com/office/drawing/2014/main" id="{69D00A4D-AF35-427C-9671-2F4B5C76A6C5}"/>
              </a:ext>
            </a:extLst>
          </p:cNvPr>
          <p:cNvSpPr txBox="1"/>
          <p:nvPr/>
        </p:nvSpPr>
        <p:spPr>
          <a:xfrm>
            <a:off x="166860" y="188640"/>
            <a:ext cx="3538679" cy="1015663"/>
          </a:xfrm>
          <a:prstGeom prst="rect">
            <a:avLst/>
          </a:prstGeom>
          <a:noFill/>
        </p:spPr>
        <p:txBody>
          <a:bodyPr wrap="square">
            <a:spAutoFit/>
          </a:bodyPr>
          <a:lstStyle/>
          <a:p>
            <a:pPr algn="ctr"/>
            <a:r>
              <a:rPr lang="pt-BR" sz="2000" b="1" dirty="0">
                <a:solidFill>
                  <a:schemeClr val="tx1">
                    <a:lumMod val="95000"/>
                    <a:lumOff val="5000"/>
                  </a:schemeClr>
                </a:solidFill>
                <a:effectLst>
                  <a:outerShdw blurRad="38100" dist="38100" dir="2700000" algn="tl">
                    <a:srgbClr val="000000">
                      <a:alpha val="43137"/>
                    </a:srgbClr>
                  </a:outerShdw>
                </a:effectLst>
              </a:rPr>
              <a:t>Uma análise responsável do pensamento de José Afonso da Silva:</a:t>
            </a:r>
          </a:p>
        </p:txBody>
      </p:sp>
      <p:pic>
        <p:nvPicPr>
          <p:cNvPr id="9" name="Picture 4" descr="Sem Comissão Afonso Arinos, não teria havido Constituinte, diz professor  aposentado da USP - Política - Estadão">
            <a:extLst>
              <a:ext uri="{FF2B5EF4-FFF2-40B4-BE49-F238E27FC236}">
                <a16:creationId xmlns:a16="http://schemas.microsoft.com/office/drawing/2014/main" id="{CCD71666-F4CC-42CF-98E9-599B475126D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7219" r="23218" b="-1"/>
          <a:stretch/>
        </p:blipFill>
        <p:spPr bwMode="auto">
          <a:xfrm>
            <a:off x="60217" y="1331049"/>
            <a:ext cx="3744079" cy="4195901"/>
          </a:xfrm>
          <a:prstGeom prst="rect">
            <a:avLst/>
          </a:prstGeom>
          <a:solidFill>
            <a:srgbClr val="FFFFFF"/>
          </a:solidFill>
        </p:spPr>
      </p:pic>
    </p:spTree>
    <p:extLst>
      <p:ext uri="{BB962C8B-B14F-4D97-AF65-F5344CB8AC3E}">
        <p14:creationId xmlns:p14="http://schemas.microsoft.com/office/powerpoint/2010/main" val="523620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23528" y="528886"/>
            <a:ext cx="8496944" cy="2063471"/>
          </a:xfrm>
        </p:spPr>
        <p:txBody>
          <a:bodyPr>
            <a:noAutofit/>
          </a:bodyPr>
          <a:lstStyle/>
          <a:p>
            <a:pPr algn="ctr"/>
            <a:r>
              <a:rPr lang="pt-BR" sz="3500" dirty="0"/>
              <a:t>1.Normas constitucionais:</a:t>
            </a:r>
            <a:br>
              <a:rPr lang="pt-BR" sz="3500" dirty="0"/>
            </a:br>
            <a:r>
              <a:rPr lang="pt-BR" sz="2500" dirty="0"/>
              <a:t>1. 1. </a:t>
            </a:r>
            <a:r>
              <a:rPr lang="pt-BR" sz="2500" u="sng" dirty="0"/>
              <a:t>Espécies normativas: regras, princípios e postulados</a:t>
            </a:r>
            <a:r>
              <a:rPr lang="pt-BR" sz="2500" dirty="0"/>
              <a:t>.</a:t>
            </a:r>
            <a:br>
              <a:rPr lang="pt-BR" sz="2500" dirty="0"/>
            </a:br>
            <a:r>
              <a:rPr lang="pt-BR" sz="2500" dirty="0"/>
              <a:t>1. 2. Classificação das normas constitucionais quanto à eficácia.</a:t>
            </a:r>
          </a:p>
        </p:txBody>
      </p:sp>
      <p:sp>
        <p:nvSpPr>
          <p:cNvPr id="3" name="Subtítulo 2"/>
          <p:cNvSpPr>
            <a:spLocks noGrp="1"/>
          </p:cNvSpPr>
          <p:nvPr>
            <p:ph type="subTitle" idx="1"/>
          </p:nvPr>
        </p:nvSpPr>
        <p:spPr>
          <a:xfrm>
            <a:off x="4779138" y="3343786"/>
            <a:ext cx="3886200" cy="1032532"/>
          </a:xfrm>
        </p:spPr>
        <p:txBody>
          <a:bodyPr>
            <a:normAutofit/>
          </a:bodyPr>
          <a:lstStyle/>
          <a:p>
            <a:r>
              <a:rPr lang="pt-BR" sz="1800" dirty="0"/>
              <a:t>Luís Henrique Linhares </a:t>
            </a:r>
            <a:r>
              <a:rPr lang="pt-BR" sz="1800" dirty="0" err="1"/>
              <a:t>Zouein</a:t>
            </a:r>
            <a:endParaRPr lang="pt-BR" sz="1800" dirty="0"/>
          </a:p>
          <a:p>
            <a:r>
              <a:rPr lang="pt-BR" sz="1800" dirty="0"/>
              <a:t> @lhlzouein</a:t>
            </a:r>
          </a:p>
          <a:p>
            <a:r>
              <a:rPr lang="pt-BR" sz="1800" dirty="0"/>
              <a:t>https://t.me/lhlzouein</a:t>
            </a:r>
          </a:p>
        </p:txBody>
      </p:sp>
      <p:pic>
        <p:nvPicPr>
          <p:cNvPr id="7" name="Imagem 6" descr="logo insta.jpg">
            <a:extLst>
              <a:ext uri="{FF2B5EF4-FFF2-40B4-BE49-F238E27FC236}">
                <a16:creationId xmlns:a16="http://schemas.microsoft.com/office/drawing/2014/main" id="{5EEE7749-3A0B-467F-BEF7-6A00FD33D768}"/>
              </a:ext>
            </a:extLst>
          </p:cNvPr>
          <p:cNvPicPr>
            <a:picLocks noChangeAspect="1"/>
          </p:cNvPicPr>
          <p:nvPr/>
        </p:nvPicPr>
        <p:blipFill>
          <a:blip r:embed="rId2" cstate="print"/>
          <a:stretch>
            <a:fillRect/>
          </a:stretch>
        </p:blipFill>
        <p:spPr>
          <a:xfrm>
            <a:off x="6948264" y="3689364"/>
            <a:ext cx="342900" cy="341376"/>
          </a:xfrm>
          <a:prstGeom prst="rect">
            <a:avLst/>
          </a:prstGeom>
        </p:spPr>
      </p:pic>
      <p:pic>
        <p:nvPicPr>
          <p:cNvPr id="1026" name="Picture 2" descr="logodownload.org/wp-content/uploads/2017/11/tel...">
            <a:extLst>
              <a:ext uri="{FF2B5EF4-FFF2-40B4-BE49-F238E27FC236}">
                <a16:creationId xmlns:a16="http://schemas.microsoft.com/office/drawing/2014/main" id="{6C526455-3A21-4D08-9365-06BEF3DFD40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08104" y="3888619"/>
            <a:ext cx="443865" cy="411480"/>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m 3">
            <a:extLst>
              <a:ext uri="{FF2B5EF4-FFF2-40B4-BE49-F238E27FC236}">
                <a16:creationId xmlns:a16="http://schemas.microsoft.com/office/drawing/2014/main" id="{4B548B6C-7781-4A45-9843-DF1251AC436E}"/>
              </a:ext>
            </a:extLst>
          </p:cNvPr>
          <p:cNvPicPr>
            <a:picLocks noChangeAspect="1"/>
          </p:cNvPicPr>
          <p:nvPr/>
        </p:nvPicPr>
        <p:blipFill>
          <a:blip r:embed="rId4"/>
          <a:stretch>
            <a:fillRect/>
          </a:stretch>
        </p:blipFill>
        <p:spPr>
          <a:xfrm>
            <a:off x="478662" y="2592357"/>
            <a:ext cx="3548261" cy="2249417"/>
          </a:xfrm>
          <a:prstGeom prst="rect">
            <a:avLst/>
          </a:prstGeom>
        </p:spPr>
      </p:pic>
    </p:spTree>
    <p:extLst>
      <p:ext uri="{BB962C8B-B14F-4D97-AF65-F5344CB8AC3E}">
        <p14:creationId xmlns:p14="http://schemas.microsoft.com/office/powerpoint/2010/main" val="2077223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278368" y="188640"/>
            <a:ext cx="8503444" cy="411956"/>
          </a:xfrm>
        </p:spPr>
        <p:txBody>
          <a:bodyPr>
            <a:noAutofit/>
          </a:bodyPr>
          <a:lstStyle/>
          <a:p>
            <a:pPr algn="ctr"/>
            <a:r>
              <a:rPr lang="pt-BR" sz="2500" dirty="0">
                <a:solidFill>
                  <a:schemeClr val="tx1">
                    <a:lumMod val="95000"/>
                    <a:lumOff val="5000"/>
                  </a:schemeClr>
                </a:solidFill>
                <a:effectLst>
                  <a:outerShdw blurRad="38100" dist="38100" dir="2700000" algn="tl">
                    <a:srgbClr val="000000">
                      <a:alpha val="43137"/>
                    </a:srgbClr>
                  </a:outerShdw>
                </a:effectLst>
                <a:latin typeface="+mn-lt"/>
              </a:rPr>
              <a:t>MPECE / </a:t>
            </a:r>
            <a:r>
              <a:rPr lang="pt-BR" sz="2500" dirty="0" err="1">
                <a:solidFill>
                  <a:schemeClr val="tx1">
                    <a:lumMod val="95000"/>
                    <a:lumOff val="5000"/>
                  </a:schemeClr>
                </a:solidFill>
                <a:effectLst>
                  <a:outerShdw blurRad="38100" dist="38100" dir="2700000" algn="tl">
                    <a:srgbClr val="000000">
                      <a:alpha val="43137"/>
                    </a:srgbClr>
                  </a:outerShdw>
                </a:effectLst>
                <a:latin typeface="+mn-lt"/>
              </a:rPr>
              <a:t>Cespe</a:t>
            </a:r>
            <a:r>
              <a:rPr lang="pt-BR" sz="2500" dirty="0">
                <a:solidFill>
                  <a:schemeClr val="tx1">
                    <a:lumMod val="95000"/>
                    <a:lumOff val="5000"/>
                  </a:schemeClr>
                </a:solidFill>
                <a:effectLst>
                  <a:outerShdw blurRad="38100" dist="38100" dir="2700000" algn="tl">
                    <a:srgbClr val="000000">
                      <a:alpha val="43137"/>
                    </a:srgbClr>
                  </a:outerShdw>
                </a:effectLst>
                <a:latin typeface="+mn-lt"/>
              </a:rPr>
              <a:t> / 2020:</a:t>
            </a:r>
          </a:p>
        </p:txBody>
      </p:sp>
      <p:sp>
        <p:nvSpPr>
          <p:cNvPr id="5" name="Subtítulo 2">
            <a:extLst>
              <a:ext uri="{FF2B5EF4-FFF2-40B4-BE49-F238E27FC236}">
                <a16:creationId xmlns:a16="http://schemas.microsoft.com/office/drawing/2014/main" id="{5AC51376-7E1C-49EE-B325-5F5AE74446C3}"/>
              </a:ext>
            </a:extLst>
          </p:cNvPr>
          <p:cNvSpPr txBox="1">
            <a:spLocks/>
          </p:cNvSpPr>
          <p:nvPr/>
        </p:nvSpPr>
        <p:spPr>
          <a:xfrm>
            <a:off x="121920" y="764704"/>
            <a:ext cx="8816340" cy="4461510"/>
          </a:xfrm>
          <a:prstGeom prst="rect">
            <a:avLst/>
          </a:prstGeom>
          <a:noFill/>
          <a:ln>
            <a:noFill/>
          </a:ln>
        </p:spPr>
        <p:txBody>
          <a:bodyPr spcFirstLastPara="1" wrap="square" lIns="0"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1pPr>
            <a:lvl2pPr marL="914400" marR="0" lvl="1"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2pPr>
            <a:lvl3pPr marL="1371600" marR="0" lvl="2"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3pPr>
            <a:lvl4pPr marL="1828800" marR="0" lvl="3"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4pPr>
            <a:lvl5pPr marL="2286000" marR="0" lvl="4"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5pPr>
            <a:lvl6pPr marL="2743200" marR="0" lvl="5"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6pPr>
            <a:lvl7pPr marL="3200400" marR="0" lvl="6"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7pPr>
            <a:lvl8pPr marL="3657600" marR="0" lvl="7"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8pPr>
            <a:lvl9pPr marL="4114800" marR="0" lvl="8" indent="-292100" algn="l" rtl="0">
              <a:lnSpc>
                <a:spcPct val="100000"/>
              </a:lnSpc>
              <a:spcBef>
                <a:spcPts val="0"/>
              </a:spcBef>
              <a:spcAft>
                <a:spcPts val="0"/>
              </a:spcAft>
              <a:buClr>
                <a:schemeClr val="lt2"/>
              </a:buClr>
              <a:buSzPts val="1000"/>
              <a:buFont typeface="Ubuntu Light"/>
              <a:buNone/>
              <a:defRPr sz="1000" b="0" i="0" u="none" strike="noStrike" cap="none">
                <a:solidFill>
                  <a:schemeClr val="lt2"/>
                </a:solidFill>
                <a:latin typeface="Ubuntu Light"/>
                <a:ea typeface="Ubuntu Light"/>
                <a:cs typeface="Ubuntu Light"/>
                <a:sym typeface="Ubuntu Light"/>
              </a:defRPr>
            </a:lvl9pPr>
          </a:lstStyle>
          <a:p>
            <a:pPr algn="just">
              <a:buClrTx/>
              <a:buFont typeface="Wingdings" panose="05000000000000000000" pitchFamily="2" charset="2"/>
              <a:buChar char="§"/>
            </a:pPr>
            <a:r>
              <a:rPr lang="pt-BR" sz="1600" dirty="0">
                <a:solidFill>
                  <a:srgbClr val="18162D"/>
                </a:solidFill>
                <a:latin typeface="+mn-lt"/>
              </a:rPr>
              <a:t>Art. 5.º. (...) LVIII – o civilmente identificado não será submetido a identificação criminal, salvo nas hipóteses previstas em lei;</a:t>
            </a:r>
          </a:p>
          <a:p>
            <a:pPr algn="just">
              <a:buClrTx/>
              <a:buFont typeface="Wingdings" panose="05000000000000000000" pitchFamily="2" charset="2"/>
              <a:buChar char="§"/>
            </a:pPr>
            <a:endParaRPr lang="pt-BR" sz="1600" dirty="0">
              <a:solidFill>
                <a:srgbClr val="18162D"/>
              </a:solidFill>
              <a:latin typeface="+mn-lt"/>
            </a:endParaRPr>
          </a:p>
          <a:p>
            <a:pPr algn="just">
              <a:buClrTx/>
              <a:buFont typeface="Wingdings" panose="05000000000000000000" pitchFamily="2" charset="2"/>
              <a:buChar char="§"/>
            </a:pPr>
            <a:r>
              <a:rPr lang="pt-BR" sz="1600" dirty="0">
                <a:solidFill>
                  <a:srgbClr val="18162D"/>
                </a:solidFill>
                <a:latin typeface="+mn-lt"/>
              </a:rPr>
              <a:t>Art. 18. (...) § 1.º Brasília é a Capital Federal.</a:t>
            </a:r>
          </a:p>
          <a:p>
            <a:pPr algn="just">
              <a:buClrTx/>
              <a:buFont typeface="Wingdings" panose="05000000000000000000" pitchFamily="2" charset="2"/>
              <a:buChar char="§"/>
            </a:pPr>
            <a:endParaRPr lang="pt-BR" sz="1600" dirty="0">
              <a:solidFill>
                <a:srgbClr val="18162D"/>
              </a:solidFill>
              <a:latin typeface="+mn-lt"/>
            </a:endParaRPr>
          </a:p>
          <a:p>
            <a:pPr algn="just">
              <a:buClrTx/>
              <a:buFont typeface="Wingdings" panose="05000000000000000000" pitchFamily="2" charset="2"/>
              <a:buChar char="§"/>
            </a:pPr>
            <a:r>
              <a:rPr lang="pt-BR" sz="1600" dirty="0">
                <a:solidFill>
                  <a:srgbClr val="18162D"/>
                </a:solidFill>
                <a:latin typeface="+mn-lt"/>
              </a:rPr>
              <a:t>Art. 153. Compete à União instituir impostos sobre: (...) VII – grandes fortunas, nos termos de lei complementar. (...)</a:t>
            </a:r>
          </a:p>
          <a:p>
            <a:pPr algn="just">
              <a:buClrTx/>
              <a:buFont typeface="Wingdings" panose="05000000000000000000" pitchFamily="2" charset="2"/>
              <a:buChar char="§"/>
            </a:pPr>
            <a:endParaRPr lang="pt-BR" sz="1600" dirty="0">
              <a:solidFill>
                <a:srgbClr val="18162D"/>
              </a:solidFill>
              <a:latin typeface="+mn-lt"/>
            </a:endParaRPr>
          </a:p>
          <a:p>
            <a:pPr algn="just">
              <a:buClrTx/>
              <a:buFont typeface="Wingdings" panose="05000000000000000000" pitchFamily="2" charset="2"/>
              <a:buChar char="§"/>
            </a:pPr>
            <a:r>
              <a:rPr lang="pt-BR" sz="1600" dirty="0">
                <a:solidFill>
                  <a:srgbClr val="18162D"/>
                </a:solidFill>
                <a:latin typeface="+mn-lt"/>
              </a:rPr>
              <a:t>Quanto ao grau de eficácia, as normas constitucionais precedentes classificam-se, respectivamente, como de eficácia</a:t>
            </a:r>
          </a:p>
          <a:p>
            <a:pPr algn="just">
              <a:buClrTx/>
              <a:buFont typeface="Wingdings" panose="05000000000000000000" pitchFamily="2" charset="2"/>
              <a:buChar char="§"/>
            </a:pPr>
            <a:endParaRPr lang="pt-BR" sz="1600" dirty="0">
              <a:solidFill>
                <a:srgbClr val="18162D"/>
              </a:solidFill>
              <a:latin typeface="+mn-lt"/>
            </a:endParaRPr>
          </a:p>
          <a:p>
            <a:pPr algn="just">
              <a:buClrTx/>
              <a:buFont typeface="Wingdings" panose="05000000000000000000" pitchFamily="2" charset="2"/>
              <a:buChar char="§"/>
            </a:pPr>
            <a:r>
              <a:rPr lang="pt-BR" sz="1600" dirty="0">
                <a:solidFill>
                  <a:srgbClr val="18162D"/>
                </a:solidFill>
                <a:latin typeface="+mn-lt"/>
              </a:rPr>
              <a:t>A) programática, plena e contida.</a:t>
            </a:r>
          </a:p>
          <a:p>
            <a:pPr algn="just">
              <a:buClrTx/>
              <a:buFont typeface="Wingdings" panose="05000000000000000000" pitchFamily="2" charset="2"/>
              <a:buChar char="§"/>
            </a:pPr>
            <a:endParaRPr lang="pt-BR" sz="1600" dirty="0">
              <a:solidFill>
                <a:srgbClr val="18162D"/>
              </a:solidFill>
              <a:latin typeface="+mn-lt"/>
            </a:endParaRPr>
          </a:p>
          <a:p>
            <a:pPr algn="just">
              <a:buClrTx/>
              <a:buFont typeface="Wingdings" panose="05000000000000000000" pitchFamily="2" charset="2"/>
              <a:buChar char="§"/>
            </a:pPr>
            <a:r>
              <a:rPr lang="pt-BR" sz="1600" dirty="0">
                <a:solidFill>
                  <a:srgbClr val="18162D"/>
                </a:solidFill>
                <a:latin typeface="+mn-lt"/>
              </a:rPr>
              <a:t>B) limitada, plena e contida.</a:t>
            </a:r>
          </a:p>
          <a:p>
            <a:pPr algn="just">
              <a:buClrTx/>
              <a:buFont typeface="Wingdings" panose="05000000000000000000" pitchFamily="2" charset="2"/>
              <a:buChar char="§"/>
            </a:pPr>
            <a:endParaRPr lang="pt-BR" sz="1600" dirty="0">
              <a:solidFill>
                <a:srgbClr val="18162D"/>
              </a:solidFill>
              <a:latin typeface="+mn-lt"/>
            </a:endParaRPr>
          </a:p>
          <a:p>
            <a:pPr algn="just">
              <a:buClrTx/>
              <a:buFont typeface="Wingdings" panose="05000000000000000000" pitchFamily="2" charset="2"/>
              <a:buChar char="§"/>
            </a:pPr>
            <a:r>
              <a:rPr lang="pt-BR" sz="1600" dirty="0">
                <a:solidFill>
                  <a:srgbClr val="18162D"/>
                </a:solidFill>
                <a:latin typeface="+mn-lt"/>
              </a:rPr>
              <a:t>C) contida, limitada e plena.</a:t>
            </a:r>
          </a:p>
          <a:p>
            <a:pPr algn="just">
              <a:buClrTx/>
              <a:buFont typeface="Wingdings" panose="05000000000000000000" pitchFamily="2" charset="2"/>
              <a:buChar char="§"/>
            </a:pPr>
            <a:endParaRPr lang="pt-BR" sz="1600" dirty="0">
              <a:solidFill>
                <a:srgbClr val="18162D"/>
              </a:solidFill>
              <a:latin typeface="+mn-lt"/>
            </a:endParaRPr>
          </a:p>
          <a:p>
            <a:pPr algn="just">
              <a:buClrTx/>
              <a:buFont typeface="Wingdings" panose="05000000000000000000" pitchFamily="2" charset="2"/>
              <a:buChar char="§"/>
            </a:pPr>
            <a:r>
              <a:rPr lang="pt-BR" sz="1600" dirty="0">
                <a:solidFill>
                  <a:srgbClr val="18162D"/>
                </a:solidFill>
                <a:latin typeface="+mn-lt"/>
              </a:rPr>
              <a:t>D) plena, contida e limitada.</a:t>
            </a:r>
          </a:p>
          <a:p>
            <a:pPr algn="just">
              <a:buClrTx/>
              <a:buFont typeface="Wingdings" panose="05000000000000000000" pitchFamily="2" charset="2"/>
              <a:buChar char="§"/>
            </a:pPr>
            <a:endParaRPr lang="pt-BR" sz="1600" dirty="0">
              <a:solidFill>
                <a:srgbClr val="18162D"/>
              </a:solidFill>
              <a:latin typeface="+mn-lt"/>
            </a:endParaRPr>
          </a:p>
          <a:p>
            <a:pPr algn="just">
              <a:buClrTx/>
              <a:buFont typeface="Wingdings" panose="05000000000000000000" pitchFamily="2" charset="2"/>
              <a:buChar char="§"/>
            </a:pPr>
            <a:r>
              <a:rPr lang="pt-BR" sz="1600" dirty="0">
                <a:solidFill>
                  <a:srgbClr val="18162D"/>
                </a:solidFill>
                <a:latin typeface="+mn-lt"/>
              </a:rPr>
              <a:t>E) contida, plena e limitada.</a:t>
            </a:r>
          </a:p>
        </p:txBody>
      </p:sp>
    </p:spTree>
    <p:extLst>
      <p:ext uri="{BB962C8B-B14F-4D97-AF65-F5344CB8AC3E}">
        <p14:creationId xmlns:p14="http://schemas.microsoft.com/office/powerpoint/2010/main" val="1881092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278368" y="188640"/>
            <a:ext cx="8503444" cy="411956"/>
          </a:xfrm>
        </p:spPr>
        <p:txBody>
          <a:bodyPr>
            <a:noAutofit/>
          </a:bodyPr>
          <a:lstStyle/>
          <a:p>
            <a:pPr algn="ctr"/>
            <a:r>
              <a:rPr lang="pt-BR" sz="3000" dirty="0">
                <a:solidFill>
                  <a:schemeClr val="tx1">
                    <a:lumMod val="95000"/>
                    <a:lumOff val="5000"/>
                  </a:schemeClr>
                </a:solidFill>
                <a:effectLst>
                  <a:outerShdw blurRad="38100" dist="38100" dir="2700000" algn="tl">
                    <a:srgbClr val="000000">
                      <a:alpha val="43137"/>
                    </a:srgbClr>
                  </a:outerShdw>
                </a:effectLst>
                <a:latin typeface="+mn-lt"/>
              </a:rPr>
              <a:t>MPECE / </a:t>
            </a:r>
            <a:r>
              <a:rPr lang="pt-BR" sz="3000" dirty="0" err="1">
                <a:solidFill>
                  <a:schemeClr val="tx1">
                    <a:lumMod val="95000"/>
                    <a:lumOff val="5000"/>
                  </a:schemeClr>
                </a:solidFill>
                <a:effectLst>
                  <a:outerShdw blurRad="38100" dist="38100" dir="2700000" algn="tl">
                    <a:srgbClr val="000000">
                      <a:alpha val="43137"/>
                    </a:srgbClr>
                  </a:outerShdw>
                </a:effectLst>
                <a:latin typeface="+mn-lt"/>
              </a:rPr>
              <a:t>Cespe</a:t>
            </a:r>
            <a:r>
              <a:rPr lang="pt-BR" sz="3000" dirty="0">
                <a:solidFill>
                  <a:schemeClr val="tx1">
                    <a:lumMod val="95000"/>
                    <a:lumOff val="5000"/>
                  </a:schemeClr>
                </a:solidFill>
                <a:effectLst>
                  <a:outerShdw blurRad="38100" dist="38100" dir="2700000" algn="tl">
                    <a:srgbClr val="000000">
                      <a:alpha val="43137"/>
                    </a:srgbClr>
                  </a:outerShdw>
                </a:effectLst>
                <a:latin typeface="+mn-lt"/>
              </a:rPr>
              <a:t> / 2020:</a:t>
            </a:r>
          </a:p>
        </p:txBody>
      </p:sp>
      <p:sp>
        <p:nvSpPr>
          <p:cNvPr id="5" name="Subtítulo 2">
            <a:extLst>
              <a:ext uri="{FF2B5EF4-FFF2-40B4-BE49-F238E27FC236}">
                <a16:creationId xmlns:a16="http://schemas.microsoft.com/office/drawing/2014/main" id="{5AC51376-7E1C-49EE-B325-5F5AE74446C3}"/>
              </a:ext>
            </a:extLst>
          </p:cNvPr>
          <p:cNvSpPr txBox="1">
            <a:spLocks/>
          </p:cNvSpPr>
          <p:nvPr/>
        </p:nvSpPr>
        <p:spPr>
          <a:xfrm>
            <a:off x="121920" y="764704"/>
            <a:ext cx="8816340" cy="4461510"/>
          </a:xfrm>
          <a:prstGeom prst="rect">
            <a:avLst/>
          </a:prstGeom>
          <a:noFill/>
          <a:ln>
            <a:noFill/>
          </a:ln>
        </p:spPr>
        <p:txBody>
          <a:bodyPr spcFirstLastPara="1" wrap="square" lIns="0"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1pPr>
            <a:lvl2pPr marL="914400" marR="0" lvl="1"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2pPr>
            <a:lvl3pPr marL="1371600" marR="0" lvl="2"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3pPr>
            <a:lvl4pPr marL="1828800" marR="0" lvl="3"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4pPr>
            <a:lvl5pPr marL="2286000" marR="0" lvl="4"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5pPr>
            <a:lvl6pPr marL="2743200" marR="0" lvl="5"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6pPr>
            <a:lvl7pPr marL="3200400" marR="0" lvl="6"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7pPr>
            <a:lvl8pPr marL="3657600" marR="0" lvl="7"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8pPr>
            <a:lvl9pPr marL="4114800" marR="0" lvl="8" indent="-292100" algn="l" rtl="0">
              <a:lnSpc>
                <a:spcPct val="100000"/>
              </a:lnSpc>
              <a:spcBef>
                <a:spcPts val="0"/>
              </a:spcBef>
              <a:spcAft>
                <a:spcPts val="0"/>
              </a:spcAft>
              <a:buClr>
                <a:schemeClr val="lt2"/>
              </a:buClr>
              <a:buSzPts val="1000"/>
              <a:buFont typeface="Ubuntu Light"/>
              <a:buNone/>
              <a:defRPr sz="1000" b="0" i="0" u="none" strike="noStrike" cap="none">
                <a:solidFill>
                  <a:schemeClr val="lt2"/>
                </a:solidFill>
                <a:latin typeface="Ubuntu Light"/>
                <a:ea typeface="Ubuntu Light"/>
                <a:cs typeface="Ubuntu Light"/>
                <a:sym typeface="Ubuntu Light"/>
              </a:defRPr>
            </a:lvl9pPr>
          </a:lstStyle>
          <a:p>
            <a:pPr algn="just">
              <a:buClrTx/>
              <a:buFont typeface="Wingdings" panose="05000000000000000000" pitchFamily="2" charset="2"/>
              <a:buChar char="§"/>
            </a:pPr>
            <a:r>
              <a:rPr lang="pt-BR" sz="1600" dirty="0">
                <a:solidFill>
                  <a:srgbClr val="18162D"/>
                </a:solidFill>
                <a:latin typeface="+mn-lt"/>
              </a:rPr>
              <a:t>Art. 5.º. (...) LVIII – o civilmente identificado não será submetido a identificação criminal, salvo nas hipóteses previstas em lei;</a:t>
            </a:r>
          </a:p>
          <a:p>
            <a:pPr algn="just">
              <a:buClrTx/>
              <a:buFont typeface="Wingdings" panose="05000000000000000000" pitchFamily="2" charset="2"/>
              <a:buChar char="§"/>
            </a:pPr>
            <a:endParaRPr lang="pt-BR" sz="1600" dirty="0">
              <a:solidFill>
                <a:srgbClr val="18162D"/>
              </a:solidFill>
              <a:latin typeface="+mn-lt"/>
            </a:endParaRPr>
          </a:p>
          <a:p>
            <a:pPr algn="just">
              <a:buClrTx/>
              <a:buFont typeface="Wingdings" panose="05000000000000000000" pitchFamily="2" charset="2"/>
              <a:buChar char="§"/>
            </a:pPr>
            <a:r>
              <a:rPr lang="pt-BR" sz="1600" dirty="0">
                <a:solidFill>
                  <a:srgbClr val="18162D"/>
                </a:solidFill>
                <a:latin typeface="+mn-lt"/>
              </a:rPr>
              <a:t>Art. 18. (...) § 1.º Brasília é a Capital Federal.</a:t>
            </a:r>
          </a:p>
          <a:p>
            <a:pPr algn="just">
              <a:buClrTx/>
              <a:buFont typeface="Wingdings" panose="05000000000000000000" pitchFamily="2" charset="2"/>
              <a:buChar char="§"/>
            </a:pPr>
            <a:endParaRPr lang="pt-BR" sz="1600" dirty="0">
              <a:solidFill>
                <a:srgbClr val="18162D"/>
              </a:solidFill>
              <a:latin typeface="+mn-lt"/>
            </a:endParaRPr>
          </a:p>
          <a:p>
            <a:pPr algn="just">
              <a:buClrTx/>
              <a:buFont typeface="Wingdings" panose="05000000000000000000" pitchFamily="2" charset="2"/>
              <a:buChar char="§"/>
            </a:pPr>
            <a:r>
              <a:rPr lang="pt-BR" sz="1600" dirty="0">
                <a:solidFill>
                  <a:srgbClr val="18162D"/>
                </a:solidFill>
                <a:latin typeface="+mn-lt"/>
              </a:rPr>
              <a:t>Art. 153. Compete à União instituir impostos sobre: (...) VII – grandes fortunas, nos termos de lei complementar. (...)</a:t>
            </a:r>
          </a:p>
          <a:p>
            <a:pPr algn="just">
              <a:buClrTx/>
              <a:buFont typeface="Wingdings" panose="05000000000000000000" pitchFamily="2" charset="2"/>
              <a:buChar char="§"/>
            </a:pPr>
            <a:endParaRPr lang="pt-BR" sz="1600" dirty="0">
              <a:solidFill>
                <a:srgbClr val="18162D"/>
              </a:solidFill>
              <a:latin typeface="+mn-lt"/>
            </a:endParaRPr>
          </a:p>
          <a:p>
            <a:pPr algn="just">
              <a:buClrTx/>
              <a:buFont typeface="Wingdings" panose="05000000000000000000" pitchFamily="2" charset="2"/>
              <a:buChar char="§"/>
            </a:pPr>
            <a:r>
              <a:rPr lang="pt-BR" sz="1600" dirty="0">
                <a:solidFill>
                  <a:srgbClr val="18162D"/>
                </a:solidFill>
                <a:latin typeface="+mn-lt"/>
              </a:rPr>
              <a:t>Quanto ao grau de eficácia, as normas constitucionais precedentes classificam-se, respectivamente, como de eficácia</a:t>
            </a:r>
          </a:p>
          <a:p>
            <a:pPr algn="just">
              <a:buClrTx/>
              <a:buFont typeface="Wingdings" panose="05000000000000000000" pitchFamily="2" charset="2"/>
              <a:buChar char="§"/>
            </a:pPr>
            <a:endParaRPr lang="pt-BR" sz="1600" dirty="0">
              <a:solidFill>
                <a:srgbClr val="18162D"/>
              </a:solidFill>
              <a:latin typeface="+mn-lt"/>
            </a:endParaRPr>
          </a:p>
          <a:p>
            <a:pPr algn="just">
              <a:buClrTx/>
              <a:buFont typeface="Wingdings" panose="05000000000000000000" pitchFamily="2" charset="2"/>
              <a:buChar char="§"/>
            </a:pPr>
            <a:r>
              <a:rPr lang="pt-BR" sz="1600" dirty="0">
                <a:solidFill>
                  <a:srgbClr val="18162D"/>
                </a:solidFill>
                <a:latin typeface="+mn-lt"/>
              </a:rPr>
              <a:t>A) programática, plena e contida.</a:t>
            </a:r>
          </a:p>
          <a:p>
            <a:pPr algn="just">
              <a:buClrTx/>
              <a:buFont typeface="Wingdings" panose="05000000000000000000" pitchFamily="2" charset="2"/>
              <a:buChar char="§"/>
            </a:pPr>
            <a:endParaRPr lang="pt-BR" sz="1600" dirty="0">
              <a:solidFill>
                <a:srgbClr val="18162D"/>
              </a:solidFill>
              <a:latin typeface="+mn-lt"/>
            </a:endParaRPr>
          </a:p>
          <a:p>
            <a:pPr algn="just">
              <a:buClrTx/>
              <a:buFont typeface="Wingdings" panose="05000000000000000000" pitchFamily="2" charset="2"/>
              <a:buChar char="§"/>
            </a:pPr>
            <a:r>
              <a:rPr lang="pt-BR" sz="1600" dirty="0">
                <a:solidFill>
                  <a:srgbClr val="18162D"/>
                </a:solidFill>
                <a:latin typeface="+mn-lt"/>
              </a:rPr>
              <a:t>B) limitada, plena e contida.</a:t>
            </a:r>
          </a:p>
          <a:p>
            <a:pPr algn="just">
              <a:buClrTx/>
              <a:buFont typeface="Wingdings" panose="05000000000000000000" pitchFamily="2" charset="2"/>
              <a:buChar char="§"/>
            </a:pPr>
            <a:endParaRPr lang="pt-BR" sz="1600" dirty="0">
              <a:solidFill>
                <a:srgbClr val="18162D"/>
              </a:solidFill>
              <a:latin typeface="+mn-lt"/>
            </a:endParaRPr>
          </a:p>
          <a:p>
            <a:pPr algn="just">
              <a:buClrTx/>
              <a:buFont typeface="Wingdings" panose="05000000000000000000" pitchFamily="2" charset="2"/>
              <a:buChar char="§"/>
            </a:pPr>
            <a:r>
              <a:rPr lang="pt-BR" sz="1600" dirty="0">
                <a:solidFill>
                  <a:srgbClr val="18162D"/>
                </a:solidFill>
                <a:latin typeface="+mn-lt"/>
              </a:rPr>
              <a:t>C) contida, limitada e plena.</a:t>
            </a:r>
          </a:p>
          <a:p>
            <a:pPr algn="just">
              <a:buClrTx/>
              <a:buFont typeface="Wingdings" panose="05000000000000000000" pitchFamily="2" charset="2"/>
              <a:buChar char="§"/>
            </a:pPr>
            <a:endParaRPr lang="pt-BR" sz="1600" dirty="0">
              <a:solidFill>
                <a:srgbClr val="18162D"/>
              </a:solidFill>
              <a:latin typeface="+mn-lt"/>
            </a:endParaRPr>
          </a:p>
          <a:p>
            <a:pPr algn="just">
              <a:buClrTx/>
              <a:buFont typeface="Wingdings" panose="05000000000000000000" pitchFamily="2" charset="2"/>
              <a:buChar char="§"/>
            </a:pPr>
            <a:r>
              <a:rPr lang="pt-BR" sz="1600" dirty="0">
                <a:solidFill>
                  <a:srgbClr val="18162D"/>
                </a:solidFill>
                <a:latin typeface="+mn-lt"/>
              </a:rPr>
              <a:t>D) plena, contida e limitada.</a:t>
            </a:r>
          </a:p>
          <a:p>
            <a:pPr algn="just">
              <a:buClrTx/>
              <a:buFont typeface="Wingdings" panose="05000000000000000000" pitchFamily="2" charset="2"/>
              <a:buChar char="§"/>
            </a:pPr>
            <a:endParaRPr lang="pt-BR" sz="1600" dirty="0">
              <a:solidFill>
                <a:srgbClr val="18162D"/>
              </a:solidFill>
              <a:latin typeface="+mn-lt"/>
            </a:endParaRPr>
          </a:p>
          <a:p>
            <a:pPr algn="just">
              <a:buClrTx/>
              <a:buFont typeface="Wingdings" panose="05000000000000000000" pitchFamily="2" charset="2"/>
              <a:buChar char="§"/>
            </a:pPr>
            <a:r>
              <a:rPr lang="pt-BR" sz="1600" dirty="0">
                <a:solidFill>
                  <a:srgbClr val="18162D"/>
                </a:solidFill>
                <a:latin typeface="+mn-lt"/>
              </a:rPr>
              <a:t>E) </a:t>
            </a:r>
            <a:r>
              <a:rPr lang="pt-BR" sz="1600" b="1" dirty="0">
                <a:solidFill>
                  <a:srgbClr val="18162D"/>
                </a:solidFill>
                <a:latin typeface="+mn-lt"/>
              </a:rPr>
              <a:t>contida, plena e limitada</a:t>
            </a:r>
            <a:r>
              <a:rPr lang="pt-BR" sz="1600" dirty="0">
                <a:solidFill>
                  <a:srgbClr val="18162D"/>
                </a:solidFill>
                <a:latin typeface="+mn-lt"/>
              </a:rPr>
              <a:t>. </a:t>
            </a:r>
            <a:r>
              <a:rPr lang="pt-BR" sz="1600" b="1" u="sng" dirty="0">
                <a:solidFill>
                  <a:srgbClr val="18162D"/>
                </a:solidFill>
                <a:latin typeface="+mn-lt"/>
              </a:rPr>
              <a:t>ALTERNATIVA CORRETA</a:t>
            </a:r>
            <a:r>
              <a:rPr lang="pt-BR" sz="1600" dirty="0">
                <a:solidFill>
                  <a:srgbClr val="18162D"/>
                </a:solidFill>
                <a:latin typeface="+mn-lt"/>
              </a:rPr>
              <a:t>!</a:t>
            </a:r>
          </a:p>
        </p:txBody>
      </p:sp>
    </p:spTree>
    <p:extLst>
      <p:ext uri="{BB962C8B-B14F-4D97-AF65-F5344CB8AC3E}">
        <p14:creationId xmlns:p14="http://schemas.microsoft.com/office/powerpoint/2010/main" val="9623839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989856" y="332656"/>
            <a:ext cx="7164288" cy="411956"/>
          </a:xfrm>
        </p:spPr>
        <p:txBody>
          <a:bodyPr>
            <a:noAutofit/>
          </a:bodyPr>
          <a:lstStyle/>
          <a:p>
            <a:pPr algn="ctr"/>
            <a:r>
              <a:rPr lang="pt-BR" sz="3000" dirty="0">
                <a:solidFill>
                  <a:schemeClr val="tx1">
                    <a:lumMod val="95000"/>
                    <a:lumOff val="5000"/>
                  </a:schemeClr>
                </a:solidFill>
                <a:effectLst>
                  <a:outerShdw blurRad="38100" dist="38100" dir="2700000" algn="tl">
                    <a:srgbClr val="000000">
                      <a:alpha val="43137"/>
                    </a:srgbClr>
                  </a:outerShdw>
                </a:effectLst>
                <a:latin typeface="+mn-lt"/>
              </a:rPr>
              <a:t>Classificação de José Afonso da Silva:</a:t>
            </a:r>
          </a:p>
        </p:txBody>
      </p:sp>
      <p:graphicFrame>
        <p:nvGraphicFramePr>
          <p:cNvPr id="5" name="Diagrama 4">
            <a:extLst>
              <a:ext uri="{FF2B5EF4-FFF2-40B4-BE49-F238E27FC236}">
                <a16:creationId xmlns:a16="http://schemas.microsoft.com/office/drawing/2014/main" id="{8B418321-EEEA-4D16-874E-0F23B2288069}"/>
              </a:ext>
            </a:extLst>
          </p:cNvPr>
          <p:cNvGraphicFramePr/>
          <p:nvPr>
            <p:extLst>
              <p:ext uri="{D42A27DB-BD31-4B8C-83A1-F6EECF244321}">
                <p14:modId xmlns:p14="http://schemas.microsoft.com/office/powerpoint/2010/main" val="151027648"/>
              </p:ext>
            </p:extLst>
          </p:nvPr>
        </p:nvGraphicFramePr>
        <p:xfrm>
          <a:off x="450458" y="980728"/>
          <a:ext cx="8243084" cy="47548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78066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5" name="Espaço Reservado para Conteúdo 7">
            <a:extLst>
              <a:ext uri="{FF2B5EF4-FFF2-40B4-BE49-F238E27FC236}">
                <a16:creationId xmlns:a16="http://schemas.microsoft.com/office/drawing/2014/main" id="{A226A318-34D5-4C9E-8AF9-D1B3F698D128}"/>
              </a:ext>
            </a:extLst>
          </p:cNvPr>
          <p:cNvSpPr>
            <a:spLocks noGrp="1"/>
          </p:cNvSpPr>
          <p:nvPr/>
        </p:nvSpPr>
        <p:spPr>
          <a:xfrm>
            <a:off x="3779912" y="188640"/>
            <a:ext cx="5297227" cy="4369324"/>
          </a:xfrm>
          <a:prstGeom prst="rect">
            <a:avLst/>
          </a:prstGeom>
        </p:spPr>
        <p:txBody>
          <a:bodyPr vert="horz">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lgn="just">
              <a:buClr>
                <a:schemeClr val="tx1">
                  <a:lumMod val="50000"/>
                </a:schemeClr>
              </a:buClr>
              <a:buFont typeface="Wingdings" panose="05000000000000000000" pitchFamily="2" charset="2"/>
              <a:buChar char="§"/>
            </a:pPr>
            <a:r>
              <a:rPr lang="pt-BR" sz="1380" b="1" dirty="0">
                <a:solidFill>
                  <a:schemeClr val="tx1">
                    <a:lumMod val="50000"/>
                  </a:schemeClr>
                </a:solidFill>
                <a:ea typeface="Source Sans Pro" panose="020B0503030403020204" pitchFamily="34" charset="0"/>
              </a:rPr>
              <a:t>Conceito</a:t>
            </a:r>
            <a:r>
              <a:rPr lang="pt-BR" sz="1380" dirty="0">
                <a:solidFill>
                  <a:schemeClr val="tx1">
                    <a:lumMod val="50000"/>
                  </a:schemeClr>
                </a:solidFill>
                <a:ea typeface="Source Sans Pro" panose="020B0503030403020204" pitchFamily="34" charset="0"/>
              </a:rPr>
              <a:t>: a constitucionalização simbólica é um fenômeno que se dá quando a atividade legiferante se importa mais com o simbolismo das normas constitucionais que edita do que com a sua força normativa propriamente dita, gerando um déficit de concretização das normas constitucionais.</a:t>
            </a:r>
          </a:p>
          <a:p>
            <a:pPr algn="just">
              <a:buClr>
                <a:schemeClr val="tx1">
                  <a:lumMod val="50000"/>
                </a:schemeClr>
              </a:buClr>
              <a:buFont typeface="Wingdings" panose="05000000000000000000" pitchFamily="2" charset="2"/>
              <a:buChar char="§"/>
            </a:pPr>
            <a:endParaRPr lang="pt-BR" sz="1380" dirty="0">
              <a:solidFill>
                <a:schemeClr val="tx1">
                  <a:lumMod val="50000"/>
                </a:schemeClr>
              </a:solidFill>
              <a:ea typeface="Source Sans Pro" panose="020B0503030403020204" pitchFamily="34" charset="0"/>
            </a:endParaRPr>
          </a:p>
          <a:p>
            <a:pPr algn="just">
              <a:buClr>
                <a:schemeClr val="tx1">
                  <a:lumMod val="50000"/>
                </a:schemeClr>
              </a:buClr>
              <a:buFont typeface="Wingdings" panose="05000000000000000000" pitchFamily="2" charset="2"/>
              <a:buChar char="§"/>
            </a:pPr>
            <a:r>
              <a:rPr lang="pt-BR" sz="1380" b="1" u="sng" dirty="0">
                <a:solidFill>
                  <a:schemeClr val="tx1">
                    <a:lumMod val="50000"/>
                  </a:schemeClr>
                </a:solidFill>
                <a:ea typeface="Source Sans Pro" panose="020B0503030403020204" pitchFamily="34" charset="0"/>
              </a:rPr>
              <a:t>Funções primordiais da constitucionalização simbólica:</a:t>
            </a:r>
          </a:p>
          <a:p>
            <a:pPr algn="just">
              <a:buClr>
                <a:schemeClr val="tx1">
                  <a:lumMod val="50000"/>
                </a:schemeClr>
              </a:buClr>
              <a:buFont typeface="Wingdings" panose="05000000000000000000" pitchFamily="2" charset="2"/>
              <a:buChar char="§"/>
            </a:pPr>
            <a:r>
              <a:rPr lang="pt-BR" sz="1380" b="1" dirty="0">
                <a:solidFill>
                  <a:schemeClr val="tx1">
                    <a:lumMod val="50000"/>
                  </a:schemeClr>
                </a:solidFill>
                <a:ea typeface="Source Sans Pro" panose="020B0503030403020204" pitchFamily="34" charset="0"/>
              </a:rPr>
              <a:t>1ª função – a </a:t>
            </a:r>
            <a:r>
              <a:rPr lang="pt-BR" sz="1380" b="1" u="sng" dirty="0">
                <a:solidFill>
                  <a:schemeClr val="tx1">
                    <a:lumMod val="50000"/>
                  </a:schemeClr>
                </a:solidFill>
                <a:ea typeface="Source Sans Pro" panose="020B0503030403020204" pitchFamily="34" charset="0"/>
              </a:rPr>
              <a:t>confirmação de valores sociais</a:t>
            </a:r>
            <a:r>
              <a:rPr lang="pt-BR" sz="1380" dirty="0">
                <a:solidFill>
                  <a:schemeClr val="tx1">
                    <a:lumMod val="50000"/>
                  </a:schemeClr>
                </a:solidFill>
                <a:ea typeface="Source Sans Pro" panose="020B0503030403020204" pitchFamily="34" charset="0"/>
              </a:rPr>
              <a:t>: a edição da norma constitucional implica numa conquista legislativa de um grupo em relação a outro, sedimentando na constituição a sua vitória social/moral, pouco importando se será, de fato, eficaz. </a:t>
            </a:r>
            <a:r>
              <a:rPr lang="pt-BR" sz="1380" dirty="0" err="1">
                <a:solidFill>
                  <a:schemeClr val="tx1">
                    <a:lumMod val="50000"/>
                  </a:schemeClr>
                </a:solidFill>
                <a:ea typeface="Source Sans Pro" panose="020B0503030403020204" pitchFamily="34" charset="0"/>
              </a:rPr>
              <a:t>Ex</a:t>
            </a:r>
            <a:r>
              <a:rPr lang="pt-BR" sz="1380" dirty="0">
                <a:solidFill>
                  <a:schemeClr val="tx1">
                    <a:lumMod val="50000"/>
                  </a:schemeClr>
                </a:solidFill>
                <a:ea typeface="Source Sans Pro" panose="020B0503030403020204" pitchFamily="34" charset="0"/>
              </a:rPr>
              <a:t>: </a:t>
            </a:r>
            <a:r>
              <a:rPr lang="pt-BR" sz="1380" b="1" dirty="0">
                <a:solidFill>
                  <a:schemeClr val="tx1">
                    <a:lumMod val="50000"/>
                  </a:schemeClr>
                </a:solidFill>
                <a:ea typeface="Source Sans Pro" panose="020B0503030403020204" pitchFamily="34" charset="0"/>
              </a:rPr>
              <a:t>criminalização do aborto</a:t>
            </a:r>
            <a:r>
              <a:rPr lang="pt-BR" sz="1380" dirty="0">
                <a:solidFill>
                  <a:schemeClr val="tx1">
                    <a:lumMod val="50000"/>
                  </a:schemeClr>
                </a:solidFill>
                <a:ea typeface="Source Sans Pro" panose="020B0503030403020204" pitchFamily="34" charset="0"/>
              </a:rPr>
              <a:t>.</a:t>
            </a:r>
          </a:p>
          <a:p>
            <a:pPr algn="just">
              <a:buClr>
                <a:schemeClr val="tx1">
                  <a:lumMod val="50000"/>
                </a:schemeClr>
              </a:buClr>
              <a:buFont typeface="Wingdings" panose="05000000000000000000" pitchFamily="2" charset="2"/>
              <a:buChar char="§"/>
            </a:pPr>
            <a:r>
              <a:rPr lang="pt-BR" sz="1380" b="1" dirty="0">
                <a:solidFill>
                  <a:schemeClr val="tx1">
                    <a:lumMod val="50000"/>
                  </a:schemeClr>
                </a:solidFill>
                <a:ea typeface="Source Sans Pro" panose="020B0503030403020204" pitchFamily="34" charset="0"/>
              </a:rPr>
              <a:t>2ª função – </a:t>
            </a:r>
            <a:r>
              <a:rPr lang="pt-BR" sz="1380" b="1" u="sng" dirty="0">
                <a:solidFill>
                  <a:schemeClr val="tx1">
                    <a:lumMod val="50000"/>
                  </a:schemeClr>
                </a:solidFill>
                <a:ea typeface="Source Sans Pro" panose="020B0503030403020204" pitchFamily="34" charset="0"/>
              </a:rPr>
              <a:t>demonstrar a capacidade de ação do Estado</a:t>
            </a:r>
            <a:r>
              <a:rPr lang="pt-BR" sz="1380" dirty="0">
                <a:solidFill>
                  <a:schemeClr val="tx1">
                    <a:lumMod val="50000"/>
                  </a:schemeClr>
                </a:solidFill>
                <a:ea typeface="Source Sans Pro" panose="020B0503030403020204" pitchFamily="34" charset="0"/>
              </a:rPr>
              <a:t>: também chamada de “</a:t>
            </a:r>
            <a:r>
              <a:rPr lang="pt-BR" sz="1380" b="1" dirty="0">
                <a:solidFill>
                  <a:schemeClr val="tx1">
                    <a:lumMod val="50000"/>
                  </a:schemeClr>
                </a:solidFill>
                <a:ea typeface="Source Sans Pro" panose="020B0503030403020204" pitchFamily="34" charset="0"/>
              </a:rPr>
              <a:t>legislação álibi</a:t>
            </a:r>
            <a:r>
              <a:rPr lang="pt-BR" sz="1380" dirty="0">
                <a:solidFill>
                  <a:schemeClr val="tx1">
                    <a:lumMod val="50000"/>
                  </a:schemeClr>
                </a:solidFill>
                <a:ea typeface="Source Sans Pro" panose="020B0503030403020204" pitchFamily="34" charset="0"/>
              </a:rPr>
              <a:t>”, neste caso, a edição da norma seria uma forma de o governo dar uma “resposta rápida” à sociedade a respeito de determinada demanda social, pouco importando se está efetivamente solucionando a questão. </a:t>
            </a:r>
            <a:r>
              <a:rPr lang="pt-BR" sz="1380" dirty="0" err="1">
                <a:solidFill>
                  <a:schemeClr val="tx1">
                    <a:lumMod val="50000"/>
                  </a:schemeClr>
                </a:solidFill>
                <a:ea typeface="Source Sans Pro" panose="020B0503030403020204" pitchFamily="34" charset="0"/>
              </a:rPr>
              <a:t>Ex</a:t>
            </a:r>
            <a:r>
              <a:rPr lang="pt-BR" sz="1380" dirty="0">
                <a:solidFill>
                  <a:schemeClr val="tx1">
                    <a:lumMod val="50000"/>
                  </a:schemeClr>
                </a:solidFill>
                <a:ea typeface="Source Sans Pro" panose="020B0503030403020204" pitchFamily="34" charset="0"/>
              </a:rPr>
              <a:t>: </a:t>
            </a:r>
            <a:r>
              <a:rPr lang="pt-BR" sz="1380" b="1" dirty="0">
                <a:solidFill>
                  <a:schemeClr val="tx1">
                    <a:lumMod val="50000"/>
                  </a:schemeClr>
                </a:solidFill>
                <a:ea typeface="Source Sans Pro" panose="020B0503030403020204" pitchFamily="34" charset="0"/>
              </a:rPr>
              <a:t>elevação de penas ou recrudescimento da execução penal</a:t>
            </a:r>
            <a:r>
              <a:rPr lang="pt-BR" sz="1380" dirty="0">
                <a:solidFill>
                  <a:schemeClr val="tx1">
                    <a:lumMod val="50000"/>
                  </a:schemeClr>
                </a:solidFill>
                <a:ea typeface="Source Sans Pro" panose="020B0503030403020204" pitchFamily="34" charset="0"/>
              </a:rPr>
              <a:t>.</a:t>
            </a:r>
          </a:p>
          <a:p>
            <a:pPr algn="just">
              <a:buClr>
                <a:schemeClr val="tx1">
                  <a:lumMod val="50000"/>
                </a:schemeClr>
              </a:buClr>
              <a:buFont typeface="Wingdings" panose="05000000000000000000" pitchFamily="2" charset="2"/>
              <a:buChar char="§"/>
            </a:pPr>
            <a:r>
              <a:rPr lang="pt-BR" sz="1380" b="1" dirty="0">
                <a:solidFill>
                  <a:schemeClr val="tx1">
                    <a:lumMod val="50000"/>
                  </a:schemeClr>
                </a:solidFill>
                <a:ea typeface="Source Sans Pro" panose="020B0503030403020204" pitchFamily="34" charset="0"/>
              </a:rPr>
              <a:t>3ª função – </a:t>
            </a:r>
            <a:r>
              <a:rPr lang="pt-BR" sz="1380" b="1" u="sng" dirty="0">
                <a:solidFill>
                  <a:schemeClr val="tx1">
                    <a:lumMod val="50000"/>
                  </a:schemeClr>
                </a:solidFill>
                <a:ea typeface="Source Sans Pro" panose="020B0503030403020204" pitchFamily="34" charset="0"/>
              </a:rPr>
              <a:t>adiamento da solução de conflitos por meio de compromissos dilatórios</a:t>
            </a:r>
            <a:r>
              <a:rPr lang="pt-BR" sz="1380" dirty="0">
                <a:solidFill>
                  <a:schemeClr val="tx1">
                    <a:lumMod val="50000"/>
                  </a:schemeClr>
                </a:solidFill>
                <a:ea typeface="Source Sans Pro" panose="020B0503030403020204" pitchFamily="34" charset="0"/>
              </a:rPr>
              <a:t>: a norma editada busca simplesmente firmar um compromisso dilatório de solução de um conflito entre grupos sociais. Isso porque um grupo se contenta com a constitucionalização do compromisso, por meio da definição normativa de planos ou metas, enquanto que o outro sabe que não será eficaz. </a:t>
            </a:r>
            <a:r>
              <a:rPr lang="pt-BR" sz="1380" dirty="0" err="1">
                <a:solidFill>
                  <a:schemeClr val="tx1">
                    <a:lumMod val="50000"/>
                  </a:schemeClr>
                </a:solidFill>
                <a:ea typeface="Source Sans Pro" panose="020B0503030403020204" pitchFamily="34" charset="0"/>
              </a:rPr>
              <a:t>Ex</a:t>
            </a:r>
            <a:r>
              <a:rPr lang="pt-BR" sz="1380" dirty="0">
                <a:solidFill>
                  <a:schemeClr val="tx1">
                    <a:lumMod val="50000"/>
                  </a:schemeClr>
                </a:solidFill>
                <a:ea typeface="Source Sans Pro" panose="020B0503030403020204" pitchFamily="34" charset="0"/>
              </a:rPr>
              <a:t>: </a:t>
            </a:r>
            <a:r>
              <a:rPr lang="pt-BR" sz="1380" b="1" dirty="0">
                <a:solidFill>
                  <a:schemeClr val="tx1">
                    <a:lumMod val="50000"/>
                  </a:schemeClr>
                </a:solidFill>
                <a:ea typeface="Source Sans Pro" panose="020B0503030403020204" pitchFamily="34" charset="0"/>
              </a:rPr>
              <a:t>art. 98 do ADCT</a:t>
            </a:r>
            <a:r>
              <a:rPr lang="pt-BR" sz="1380" dirty="0">
                <a:solidFill>
                  <a:schemeClr val="tx1">
                    <a:lumMod val="50000"/>
                  </a:schemeClr>
                </a:solidFill>
                <a:ea typeface="Source Sans Pro" panose="020B0503030403020204" pitchFamily="34" charset="0"/>
              </a:rPr>
              <a:t>.</a:t>
            </a:r>
          </a:p>
        </p:txBody>
      </p:sp>
      <p:sp>
        <p:nvSpPr>
          <p:cNvPr id="8" name="CaixaDeTexto 7">
            <a:extLst>
              <a:ext uri="{FF2B5EF4-FFF2-40B4-BE49-F238E27FC236}">
                <a16:creationId xmlns:a16="http://schemas.microsoft.com/office/drawing/2014/main" id="{69D00A4D-AF35-427C-9671-2F4B5C76A6C5}"/>
              </a:ext>
            </a:extLst>
          </p:cNvPr>
          <p:cNvSpPr txBox="1"/>
          <p:nvPr/>
        </p:nvSpPr>
        <p:spPr>
          <a:xfrm>
            <a:off x="168346" y="244115"/>
            <a:ext cx="3538679" cy="707886"/>
          </a:xfrm>
          <a:prstGeom prst="rect">
            <a:avLst/>
          </a:prstGeom>
          <a:noFill/>
        </p:spPr>
        <p:txBody>
          <a:bodyPr wrap="square">
            <a:spAutoFit/>
          </a:bodyPr>
          <a:lstStyle/>
          <a:p>
            <a:pPr algn="ctr"/>
            <a:r>
              <a:rPr lang="pt-BR" sz="2000" b="1" dirty="0">
                <a:solidFill>
                  <a:schemeClr val="tx1">
                    <a:lumMod val="95000"/>
                    <a:lumOff val="5000"/>
                  </a:schemeClr>
                </a:solidFill>
                <a:effectLst>
                  <a:outerShdw blurRad="38100" dist="38100" dir="2700000" algn="tl">
                    <a:srgbClr val="000000">
                      <a:alpha val="43137"/>
                    </a:srgbClr>
                  </a:outerShdw>
                </a:effectLst>
              </a:rPr>
              <a:t>Constitucionalização simbólica (Marcelo Neves):</a:t>
            </a:r>
          </a:p>
        </p:txBody>
      </p:sp>
      <p:pic>
        <p:nvPicPr>
          <p:cNvPr id="6" name="Picture 4" descr="Marcelo Neves | Universidade de Brasília - UnB - Academia.edu">
            <a:extLst>
              <a:ext uri="{FF2B5EF4-FFF2-40B4-BE49-F238E27FC236}">
                <a16:creationId xmlns:a16="http://schemas.microsoft.com/office/drawing/2014/main" id="{F8BEB854-20FF-447C-9EE6-2B2AB31968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459" y="1196752"/>
            <a:ext cx="3827870" cy="38278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29106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0" y="1051323"/>
            <a:ext cx="8503444" cy="411956"/>
          </a:xfrm>
        </p:spPr>
        <p:txBody>
          <a:bodyPr/>
          <a:lstStyle/>
          <a:p>
            <a:pPr algn="ctr"/>
            <a:r>
              <a:rPr lang="pt-BR" sz="1100" dirty="0">
                <a:solidFill>
                  <a:schemeClr val="bg1"/>
                </a:solidFill>
              </a:rPr>
              <a:t>:</a:t>
            </a:r>
            <a:endParaRPr lang="pt-BR" sz="2000" dirty="0">
              <a:solidFill>
                <a:schemeClr val="bg1"/>
              </a:solidFill>
            </a:endParaRPr>
          </a:p>
        </p:txBody>
      </p:sp>
      <p:sp>
        <p:nvSpPr>
          <p:cNvPr id="6" name="Título 1">
            <a:extLst>
              <a:ext uri="{FF2B5EF4-FFF2-40B4-BE49-F238E27FC236}">
                <a16:creationId xmlns:a16="http://schemas.microsoft.com/office/drawing/2014/main" id="{CCA772D0-35EC-49E5-AE20-CC8F2041A2E9}"/>
              </a:ext>
            </a:extLst>
          </p:cNvPr>
          <p:cNvSpPr txBox="1">
            <a:spLocks/>
          </p:cNvSpPr>
          <p:nvPr/>
        </p:nvSpPr>
        <p:spPr>
          <a:xfrm>
            <a:off x="457200" y="257157"/>
            <a:ext cx="8229600" cy="504056"/>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15000"/>
              </a:lnSpc>
              <a:spcBef>
                <a:spcPts val="0"/>
              </a:spcBef>
              <a:spcAft>
                <a:spcPts val="0"/>
              </a:spcAft>
              <a:buClr>
                <a:schemeClr val="dk1"/>
              </a:buClr>
              <a:buSzPts val="2400"/>
              <a:buFont typeface="Ubuntu"/>
              <a:buNone/>
              <a:defRPr sz="2400" b="1" i="0" u="none" strike="noStrike" cap="none">
                <a:solidFill>
                  <a:schemeClr val="dk1"/>
                </a:solidFill>
                <a:latin typeface="Ubuntu"/>
                <a:ea typeface="Ubuntu"/>
                <a:cs typeface="Ubuntu"/>
                <a:sym typeface="Ubuntu"/>
              </a:defRPr>
            </a:lvl1pPr>
            <a:lvl2pPr marR="0" lvl="1" algn="l" rtl="0">
              <a:lnSpc>
                <a:spcPct val="100000"/>
              </a:lnSpc>
              <a:spcBef>
                <a:spcPts val="0"/>
              </a:spcBef>
              <a:spcAft>
                <a:spcPts val="0"/>
              </a:spcAft>
              <a:buClr>
                <a:schemeClr val="lt1"/>
              </a:buClr>
              <a:buSzPts val="4000"/>
              <a:buFont typeface="Arvo"/>
              <a:buNone/>
              <a:defRPr sz="4000" b="0" i="0" u="none" strike="noStrike" cap="none">
                <a:solidFill>
                  <a:schemeClr val="lt1"/>
                </a:solidFill>
                <a:latin typeface="Arvo"/>
                <a:ea typeface="Arvo"/>
                <a:cs typeface="Arvo"/>
                <a:sym typeface="Arvo"/>
              </a:defRPr>
            </a:lvl2pPr>
            <a:lvl3pPr marR="0" lvl="2" algn="l" rtl="0">
              <a:lnSpc>
                <a:spcPct val="100000"/>
              </a:lnSpc>
              <a:spcBef>
                <a:spcPts val="0"/>
              </a:spcBef>
              <a:spcAft>
                <a:spcPts val="0"/>
              </a:spcAft>
              <a:buClr>
                <a:schemeClr val="lt1"/>
              </a:buClr>
              <a:buSzPts val="4000"/>
              <a:buFont typeface="Arvo"/>
              <a:buNone/>
              <a:defRPr sz="4000" b="0" i="0" u="none" strike="noStrike" cap="none">
                <a:solidFill>
                  <a:schemeClr val="lt1"/>
                </a:solidFill>
                <a:latin typeface="Arvo"/>
                <a:ea typeface="Arvo"/>
                <a:cs typeface="Arvo"/>
                <a:sym typeface="Arvo"/>
              </a:defRPr>
            </a:lvl3pPr>
            <a:lvl4pPr marR="0" lvl="3" algn="l" rtl="0">
              <a:lnSpc>
                <a:spcPct val="100000"/>
              </a:lnSpc>
              <a:spcBef>
                <a:spcPts val="0"/>
              </a:spcBef>
              <a:spcAft>
                <a:spcPts val="0"/>
              </a:spcAft>
              <a:buClr>
                <a:schemeClr val="lt1"/>
              </a:buClr>
              <a:buSzPts val="4000"/>
              <a:buFont typeface="Arvo"/>
              <a:buNone/>
              <a:defRPr sz="4000" b="0" i="0" u="none" strike="noStrike" cap="none">
                <a:solidFill>
                  <a:schemeClr val="lt1"/>
                </a:solidFill>
                <a:latin typeface="Arvo"/>
                <a:ea typeface="Arvo"/>
                <a:cs typeface="Arvo"/>
                <a:sym typeface="Arvo"/>
              </a:defRPr>
            </a:lvl4pPr>
            <a:lvl5pPr marR="0" lvl="4" algn="l" rtl="0">
              <a:lnSpc>
                <a:spcPct val="100000"/>
              </a:lnSpc>
              <a:spcBef>
                <a:spcPts val="0"/>
              </a:spcBef>
              <a:spcAft>
                <a:spcPts val="0"/>
              </a:spcAft>
              <a:buClr>
                <a:schemeClr val="lt1"/>
              </a:buClr>
              <a:buSzPts val="4000"/>
              <a:buFont typeface="Arvo"/>
              <a:buNone/>
              <a:defRPr sz="4000" b="0" i="0" u="none" strike="noStrike" cap="none">
                <a:solidFill>
                  <a:schemeClr val="lt1"/>
                </a:solidFill>
                <a:latin typeface="Arvo"/>
                <a:ea typeface="Arvo"/>
                <a:cs typeface="Arvo"/>
                <a:sym typeface="Arvo"/>
              </a:defRPr>
            </a:lvl5pPr>
            <a:lvl6pPr marR="0" lvl="5" algn="l" rtl="0">
              <a:lnSpc>
                <a:spcPct val="100000"/>
              </a:lnSpc>
              <a:spcBef>
                <a:spcPts val="0"/>
              </a:spcBef>
              <a:spcAft>
                <a:spcPts val="0"/>
              </a:spcAft>
              <a:buClr>
                <a:schemeClr val="lt1"/>
              </a:buClr>
              <a:buSzPts val="4000"/>
              <a:buFont typeface="Arvo"/>
              <a:buNone/>
              <a:defRPr sz="4000" b="0" i="0" u="none" strike="noStrike" cap="none">
                <a:solidFill>
                  <a:schemeClr val="lt1"/>
                </a:solidFill>
                <a:latin typeface="Arvo"/>
                <a:ea typeface="Arvo"/>
                <a:cs typeface="Arvo"/>
                <a:sym typeface="Arvo"/>
              </a:defRPr>
            </a:lvl6pPr>
            <a:lvl7pPr marR="0" lvl="6" algn="l" rtl="0">
              <a:lnSpc>
                <a:spcPct val="100000"/>
              </a:lnSpc>
              <a:spcBef>
                <a:spcPts val="0"/>
              </a:spcBef>
              <a:spcAft>
                <a:spcPts val="0"/>
              </a:spcAft>
              <a:buClr>
                <a:schemeClr val="lt1"/>
              </a:buClr>
              <a:buSzPts val="4000"/>
              <a:buFont typeface="Arvo"/>
              <a:buNone/>
              <a:defRPr sz="4000" b="0" i="0" u="none" strike="noStrike" cap="none">
                <a:solidFill>
                  <a:schemeClr val="lt1"/>
                </a:solidFill>
                <a:latin typeface="Arvo"/>
                <a:ea typeface="Arvo"/>
                <a:cs typeface="Arvo"/>
                <a:sym typeface="Arvo"/>
              </a:defRPr>
            </a:lvl7pPr>
            <a:lvl8pPr marR="0" lvl="7" algn="l" rtl="0">
              <a:lnSpc>
                <a:spcPct val="100000"/>
              </a:lnSpc>
              <a:spcBef>
                <a:spcPts val="0"/>
              </a:spcBef>
              <a:spcAft>
                <a:spcPts val="0"/>
              </a:spcAft>
              <a:buClr>
                <a:schemeClr val="lt1"/>
              </a:buClr>
              <a:buSzPts val="4000"/>
              <a:buFont typeface="Arvo"/>
              <a:buNone/>
              <a:defRPr sz="4000" b="0" i="0" u="none" strike="noStrike" cap="none">
                <a:solidFill>
                  <a:schemeClr val="lt1"/>
                </a:solidFill>
                <a:latin typeface="Arvo"/>
                <a:ea typeface="Arvo"/>
                <a:cs typeface="Arvo"/>
                <a:sym typeface="Arvo"/>
              </a:defRPr>
            </a:lvl8pPr>
            <a:lvl9pPr marR="0" lvl="8" algn="l" rtl="0">
              <a:lnSpc>
                <a:spcPct val="100000"/>
              </a:lnSpc>
              <a:spcBef>
                <a:spcPts val="0"/>
              </a:spcBef>
              <a:spcAft>
                <a:spcPts val="0"/>
              </a:spcAft>
              <a:buClr>
                <a:schemeClr val="lt1"/>
              </a:buClr>
              <a:buSzPts val="4000"/>
              <a:buFont typeface="Arvo"/>
              <a:buNone/>
              <a:defRPr sz="4000" b="0" i="0" u="none" strike="noStrike" cap="none">
                <a:solidFill>
                  <a:schemeClr val="lt1"/>
                </a:solidFill>
                <a:latin typeface="Arvo"/>
                <a:ea typeface="Arvo"/>
                <a:cs typeface="Arvo"/>
                <a:sym typeface="Arvo"/>
              </a:defRPr>
            </a:lvl9pPr>
          </a:lstStyle>
          <a:p>
            <a:pPr algn="ctr"/>
            <a:r>
              <a:rPr lang="pt-BR" sz="3000" dirty="0">
                <a:solidFill>
                  <a:schemeClr val="tx1">
                    <a:lumMod val="95000"/>
                    <a:lumOff val="5000"/>
                  </a:schemeClr>
                </a:solidFill>
                <a:effectLst>
                  <a:outerShdw blurRad="38100" dist="38100" dir="2700000" algn="tl">
                    <a:srgbClr val="000000">
                      <a:alpha val="43137"/>
                    </a:srgbClr>
                  </a:outerShdw>
                </a:effectLst>
                <a:latin typeface="+mn-lt"/>
              </a:rPr>
              <a:t>Outras classificações:</a:t>
            </a:r>
          </a:p>
        </p:txBody>
      </p:sp>
      <p:sp>
        <p:nvSpPr>
          <p:cNvPr id="7" name="Subtítulo 2">
            <a:extLst>
              <a:ext uri="{FF2B5EF4-FFF2-40B4-BE49-F238E27FC236}">
                <a16:creationId xmlns:a16="http://schemas.microsoft.com/office/drawing/2014/main" id="{3BA6935E-AD8B-4F0B-8F5F-C87462D23FED}"/>
              </a:ext>
            </a:extLst>
          </p:cNvPr>
          <p:cNvSpPr txBox="1">
            <a:spLocks/>
          </p:cNvSpPr>
          <p:nvPr/>
        </p:nvSpPr>
        <p:spPr>
          <a:xfrm>
            <a:off x="203292" y="773290"/>
            <a:ext cx="8737416" cy="4887958"/>
          </a:xfrm>
          <a:prstGeom prst="rect">
            <a:avLst/>
          </a:prstGeom>
          <a:noFill/>
          <a:ln>
            <a:noFill/>
          </a:ln>
        </p:spPr>
        <p:txBody>
          <a:bodyPr spcFirstLastPara="1" wrap="square" lIns="0" tIns="91425" rIns="91425" bIns="91425" anchor="t" anchorCtr="0">
            <a:normAutofit fontScale="92500" lnSpcReduction="20000"/>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1pPr>
            <a:lvl2pPr marL="914400" marR="0" lvl="1"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2pPr>
            <a:lvl3pPr marL="1371600" marR="0" lvl="2"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3pPr>
            <a:lvl4pPr marL="1828800" marR="0" lvl="3"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4pPr>
            <a:lvl5pPr marL="2286000" marR="0" lvl="4"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5pPr>
            <a:lvl6pPr marL="2743200" marR="0" lvl="5"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6pPr>
            <a:lvl7pPr marL="3200400" marR="0" lvl="6"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7pPr>
            <a:lvl8pPr marL="3657600" marR="0" lvl="7"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8pPr>
            <a:lvl9pPr marL="4114800" marR="0" lvl="8" indent="-292100" algn="l" rtl="0">
              <a:lnSpc>
                <a:spcPct val="100000"/>
              </a:lnSpc>
              <a:spcBef>
                <a:spcPts val="0"/>
              </a:spcBef>
              <a:spcAft>
                <a:spcPts val="0"/>
              </a:spcAft>
              <a:buClr>
                <a:schemeClr val="lt2"/>
              </a:buClr>
              <a:buSzPts val="1000"/>
              <a:buFont typeface="Ubuntu Light"/>
              <a:buNone/>
              <a:defRPr sz="1000" b="0" i="0" u="none" strike="noStrike" cap="none">
                <a:solidFill>
                  <a:schemeClr val="lt2"/>
                </a:solidFill>
                <a:latin typeface="Ubuntu Light"/>
                <a:ea typeface="Ubuntu Light"/>
                <a:cs typeface="Ubuntu Light"/>
                <a:sym typeface="Ubuntu Light"/>
              </a:defRPr>
            </a:lvl9pPr>
          </a:lstStyle>
          <a:p>
            <a:pPr algn="just">
              <a:buClrTx/>
              <a:buSzPct val="100000"/>
              <a:buFont typeface="Wingdings" panose="05000000000000000000" pitchFamily="2" charset="2"/>
              <a:buChar char="§"/>
            </a:pPr>
            <a:r>
              <a:rPr lang="pt-BR" sz="2100" b="1" dirty="0">
                <a:solidFill>
                  <a:srgbClr val="18162D"/>
                </a:solidFill>
                <a:latin typeface="+mn-lt"/>
              </a:rPr>
              <a:t>Normas com eficácia absoluta ou “</a:t>
            </a:r>
            <a:r>
              <a:rPr lang="pt-BR" sz="2100" b="1" dirty="0" err="1">
                <a:solidFill>
                  <a:srgbClr val="18162D"/>
                </a:solidFill>
                <a:latin typeface="+mn-lt"/>
              </a:rPr>
              <a:t>supereficazes</a:t>
            </a:r>
            <a:r>
              <a:rPr lang="pt-BR" sz="2100" b="1" dirty="0">
                <a:solidFill>
                  <a:srgbClr val="18162D"/>
                </a:solidFill>
                <a:latin typeface="+mn-lt"/>
              </a:rPr>
              <a:t>” (Maria Helena Diniz)</a:t>
            </a:r>
            <a:r>
              <a:rPr lang="pt-BR" sz="2100" dirty="0">
                <a:solidFill>
                  <a:srgbClr val="18162D"/>
                </a:solidFill>
                <a:latin typeface="+mn-lt"/>
              </a:rPr>
              <a:t>:</a:t>
            </a:r>
          </a:p>
          <a:p>
            <a:pPr lvl="1" algn="just">
              <a:buClrTx/>
              <a:buSzPct val="100000"/>
              <a:buFont typeface="Wingdings" panose="05000000000000000000" pitchFamily="2" charset="2"/>
              <a:buChar char="§"/>
            </a:pPr>
            <a:r>
              <a:rPr lang="pt-BR" sz="2100" dirty="0" err="1">
                <a:solidFill>
                  <a:srgbClr val="18162D"/>
                </a:solidFill>
                <a:latin typeface="+mn-lt"/>
              </a:rPr>
              <a:t>Ex</a:t>
            </a:r>
            <a:r>
              <a:rPr lang="pt-BR" sz="2100" dirty="0">
                <a:solidFill>
                  <a:srgbClr val="18162D"/>
                </a:solidFill>
                <a:latin typeface="+mn-lt"/>
              </a:rPr>
              <a:t>: cláusulas pétreas.</a:t>
            </a:r>
          </a:p>
          <a:p>
            <a:pPr lvl="1" algn="just">
              <a:buClrTx/>
              <a:buSzPct val="100000"/>
              <a:buFont typeface="Wingdings" panose="05000000000000000000" pitchFamily="2" charset="2"/>
              <a:buChar char="§"/>
            </a:pPr>
            <a:r>
              <a:rPr lang="pt-BR" sz="2100" dirty="0">
                <a:solidFill>
                  <a:srgbClr val="18162D"/>
                </a:solidFill>
                <a:latin typeface="+mn-lt"/>
              </a:rPr>
              <a:t>Crítica.</a:t>
            </a:r>
          </a:p>
          <a:p>
            <a:pPr lvl="1" algn="just">
              <a:buClrTx/>
              <a:buSzPct val="100000"/>
              <a:buFont typeface="Wingdings" panose="05000000000000000000" pitchFamily="2" charset="2"/>
              <a:buChar char="§"/>
            </a:pPr>
            <a:endParaRPr lang="pt-BR" sz="2100" dirty="0">
              <a:solidFill>
                <a:srgbClr val="18162D"/>
              </a:solidFill>
              <a:latin typeface="+mn-lt"/>
            </a:endParaRPr>
          </a:p>
          <a:p>
            <a:pPr algn="just">
              <a:buClrTx/>
              <a:buSzPct val="100000"/>
              <a:buFont typeface="Wingdings" panose="05000000000000000000" pitchFamily="2" charset="2"/>
              <a:buChar char="§"/>
            </a:pPr>
            <a:r>
              <a:rPr lang="pt-BR" sz="2100" b="1" dirty="0">
                <a:solidFill>
                  <a:srgbClr val="18162D"/>
                </a:solidFill>
                <a:latin typeface="+mn-lt"/>
              </a:rPr>
              <a:t>Normas com eficácia exaurida ou exaurível (</a:t>
            </a:r>
            <a:r>
              <a:rPr lang="pt-BR" sz="2100" b="1" dirty="0" err="1">
                <a:solidFill>
                  <a:srgbClr val="18162D"/>
                </a:solidFill>
                <a:latin typeface="+mn-lt"/>
              </a:rPr>
              <a:t>Uadi</a:t>
            </a:r>
            <a:r>
              <a:rPr lang="pt-BR" sz="2100" b="1" dirty="0">
                <a:solidFill>
                  <a:srgbClr val="18162D"/>
                </a:solidFill>
                <a:latin typeface="+mn-lt"/>
              </a:rPr>
              <a:t> </a:t>
            </a:r>
            <a:r>
              <a:rPr lang="pt-BR" sz="2100" b="1" dirty="0" err="1">
                <a:solidFill>
                  <a:srgbClr val="18162D"/>
                </a:solidFill>
                <a:latin typeface="+mn-lt"/>
              </a:rPr>
              <a:t>Lammêgo</a:t>
            </a:r>
            <a:r>
              <a:rPr lang="pt-BR" sz="2100" b="1" dirty="0">
                <a:solidFill>
                  <a:srgbClr val="18162D"/>
                </a:solidFill>
                <a:latin typeface="+mn-lt"/>
              </a:rPr>
              <a:t> </a:t>
            </a:r>
            <a:r>
              <a:rPr lang="pt-BR" sz="2100" b="1" dirty="0" err="1">
                <a:solidFill>
                  <a:srgbClr val="18162D"/>
                </a:solidFill>
                <a:latin typeface="+mn-lt"/>
              </a:rPr>
              <a:t>Bulos</a:t>
            </a:r>
            <a:r>
              <a:rPr lang="pt-BR" sz="2100" b="1" dirty="0">
                <a:solidFill>
                  <a:srgbClr val="18162D"/>
                </a:solidFill>
                <a:latin typeface="+mn-lt"/>
              </a:rPr>
              <a:t>)</a:t>
            </a:r>
            <a:r>
              <a:rPr lang="pt-BR" sz="2100" dirty="0">
                <a:solidFill>
                  <a:srgbClr val="18162D"/>
                </a:solidFill>
                <a:latin typeface="+mn-lt"/>
              </a:rPr>
              <a:t>:</a:t>
            </a:r>
          </a:p>
          <a:p>
            <a:pPr algn="just">
              <a:buClrTx/>
              <a:buSzPct val="100000"/>
              <a:buFont typeface="Wingdings" panose="05000000000000000000" pitchFamily="2" charset="2"/>
              <a:buChar char="§"/>
            </a:pPr>
            <a:endParaRPr lang="pt-BR" sz="2100" dirty="0">
              <a:solidFill>
                <a:srgbClr val="18162D"/>
              </a:solidFill>
              <a:latin typeface="+mn-lt"/>
            </a:endParaRPr>
          </a:p>
          <a:p>
            <a:pPr lvl="1" algn="just">
              <a:buClrTx/>
              <a:buSzPct val="100000"/>
              <a:buFont typeface="Wingdings" panose="05000000000000000000" pitchFamily="2" charset="2"/>
              <a:buChar char="§"/>
            </a:pPr>
            <a:r>
              <a:rPr lang="pt-BR" sz="2100" b="1" dirty="0">
                <a:solidFill>
                  <a:srgbClr val="18162D"/>
                </a:solidFill>
                <a:latin typeface="+mn-lt"/>
              </a:rPr>
              <a:t>Eficácia exaurida</a:t>
            </a:r>
            <a:r>
              <a:rPr lang="pt-BR" sz="2100" dirty="0">
                <a:solidFill>
                  <a:srgbClr val="18162D"/>
                </a:solidFill>
                <a:latin typeface="+mn-lt"/>
              </a:rPr>
              <a:t>: “(...) </a:t>
            </a:r>
            <a:r>
              <a:rPr lang="pt-BR" sz="2100" i="1" dirty="0">
                <a:solidFill>
                  <a:srgbClr val="18162D"/>
                </a:solidFill>
                <a:latin typeface="+mn-lt"/>
              </a:rPr>
              <a:t>compreendidas como aquelas que, embora vigentes, são insuscetíveis de continuar a produzir efeitos por já terem efetivado seus comandos</a:t>
            </a:r>
            <a:r>
              <a:rPr lang="pt-BR" sz="2100" dirty="0">
                <a:solidFill>
                  <a:srgbClr val="18162D"/>
                </a:solidFill>
                <a:latin typeface="+mn-lt"/>
              </a:rPr>
              <a:t>.” (Marcelo </a:t>
            </a:r>
            <a:r>
              <a:rPr lang="pt-BR" sz="2100" dirty="0" err="1">
                <a:solidFill>
                  <a:srgbClr val="18162D"/>
                </a:solidFill>
                <a:latin typeface="+mn-lt"/>
              </a:rPr>
              <a:t>Novelino</a:t>
            </a:r>
            <a:r>
              <a:rPr lang="pt-BR" sz="2100" dirty="0">
                <a:solidFill>
                  <a:srgbClr val="18162D"/>
                </a:solidFill>
                <a:latin typeface="+mn-lt"/>
              </a:rPr>
              <a:t>)</a:t>
            </a:r>
          </a:p>
          <a:p>
            <a:pPr algn="just">
              <a:buClrTx/>
              <a:buSzPct val="100000"/>
              <a:buFont typeface="Wingdings" panose="05000000000000000000" pitchFamily="2" charset="2"/>
              <a:buChar char="§"/>
            </a:pPr>
            <a:endParaRPr lang="pt-BR" sz="2100" dirty="0">
              <a:solidFill>
                <a:srgbClr val="18162D"/>
              </a:solidFill>
              <a:latin typeface="+mn-lt"/>
            </a:endParaRPr>
          </a:p>
          <a:p>
            <a:pPr lvl="1" algn="just">
              <a:buClrTx/>
              <a:buSzPct val="100000"/>
              <a:buFont typeface="Wingdings" panose="05000000000000000000" pitchFamily="2" charset="2"/>
              <a:buChar char="§"/>
            </a:pPr>
            <a:r>
              <a:rPr lang="pt-BR" sz="2100" b="1" dirty="0">
                <a:solidFill>
                  <a:srgbClr val="18162D"/>
                </a:solidFill>
                <a:latin typeface="+mn-lt"/>
              </a:rPr>
              <a:t>Eficácia exaurível</a:t>
            </a:r>
            <a:r>
              <a:rPr lang="pt-BR" sz="2100" dirty="0">
                <a:solidFill>
                  <a:srgbClr val="18162D"/>
                </a:solidFill>
                <a:latin typeface="+mn-lt"/>
              </a:rPr>
              <a:t>: “</a:t>
            </a:r>
            <a:r>
              <a:rPr lang="pt-BR" sz="2100" i="1" dirty="0">
                <a:solidFill>
                  <a:srgbClr val="18162D"/>
                </a:solidFill>
                <a:latin typeface="+mn-lt"/>
              </a:rPr>
              <a:t>Referidas normas </a:t>
            </a:r>
            <a:r>
              <a:rPr lang="pt-BR" sz="2100" dirty="0">
                <a:solidFill>
                  <a:srgbClr val="18162D"/>
                </a:solidFill>
                <a:latin typeface="+mn-lt"/>
              </a:rPr>
              <a:t>[de eficácia exaurida], </a:t>
            </a:r>
            <a:r>
              <a:rPr lang="pt-BR" sz="2100" i="1" dirty="0">
                <a:solidFill>
                  <a:srgbClr val="18162D"/>
                </a:solidFill>
                <a:latin typeface="+mn-lt"/>
              </a:rPr>
              <a:t>enquanto não implementados seus comandos, podem ser designadas como de eficácia exaurível</a:t>
            </a:r>
            <a:r>
              <a:rPr lang="pt-BR" sz="2100" dirty="0">
                <a:solidFill>
                  <a:srgbClr val="18162D"/>
                </a:solidFill>
                <a:latin typeface="+mn-lt"/>
              </a:rPr>
              <a:t>.” (Marcelo </a:t>
            </a:r>
            <a:r>
              <a:rPr lang="pt-BR" sz="2100" dirty="0" err="1">
                <a:solidFill>
                  <a:srgbClr val="18162D"/>
                </a:solidFill>
                <a:latin typeface="+mn-lt"/>
              </a:rPr>
              <a:t>Novelino</a:t>
            </a:r>
            <a:r>
              <a:rPr lang="pt-BR" sz="2100" dirty="0">
                <a:solidFill>
                  <a:srgbClr val="18162D"/>
                </a:solidFill>
                <a:latin typeface="+mn-lt"/>
              </a:rPr>
              <a:t>)</a:t>
            </a:r>
          </a:p>
          <a:p>
            <a:pPr lvl="1" algn="just">
              <a:buClrTx/>
              <a:buSzPct val="100000"/>
              <a:buFont typeface="Wingdings" panose="05000000000000000000" pitchFamily="2" charset="2"/>
              <a:buChar char="§"/>
            </a:pPr>
            <a:endParaRPr lang="pt-BR" sz="2100" b="1" dirty="0">
              <a:solidFill>
                <a:srgbClr val="18162D"/>
              </a:solidFill>
              <a:latin typeface="+mn-lt"/>
            </a:endParaRPr>
          </a:p>
          <a:p>
            <a:pPr lvl="1" algn="just">
              <a:buClrTx/>
              <a:buSzPct val="100000"/>
              <a:buFont typeface="Wingdings" panose="05000000000000000000" pitchFamily="2" charset="2"/>
              <a:buChar char="§"/>
            </a:pPr>
            <a:r>
              <a:rPr lang="pt-BR" sz="2100" b="1" dirty="0">
                <a:solidFill>
                  <a:srgbClr val="18162D"/>
                </a:solidFill>
                <a:latin typeface="+mn-lt"/>
              </a:rPr>
              <a:t>Exemplo -</a:t>
            </a:r>
            <a:r>
              <a:rPr lang="pt-BR" sz="2100" dirty="0">
                <a:solidFill>
                  <a:srgbClr val="18162D"/>
                </a:solidFill>
                <a:latin typeface="+mn-lt"/>
              </a:rPr>
              <a:t> art. 2º do ADCT – “</a:t>
            </a:r>
            <a:r>
              <a:rPr lang="pt-BR" sz="2100" i="1" dirty="0">
                <a:solidFill>
                  <a:srgbClr val="18162D"/>
                </a:solidFill>
                <a:latin typeface="+mn-lt"/>
              </a:rPr>
              <a:t>No dia 7 de setembro de 1993 o eleitorado definirá, através de plebiscito, a forma (república ou monarquia constitucional) e o sistema de governo (parlamentarismo ou presidencialismo) que devem vigorar no País</a:t>
            </a:r>
            <a:r>
              <a:rPr lang="pt-BR" sz="2100" dirty="0">
                <a:solidFill>
                  <a:srgbClr val="18162D"/>
                </a:solidFill>
                <a:latin typeface="+mn-lt"/>
              </a:rPr>
              <a:t>.” (Vide EC 2/1992)</a:t>
            </a:r>
          </a:p>
          <a:p>
            <a:pPr algn="just"/>
            <a:endParaRPr lang="pt-BR" dirty="0"/>
          </a:p>
        </p:txBody>
      </p:sp>
    </p:spTree>
    <p:extLst>
      <p:ext uri="{BB962C8B-B14F-4D97-AF65-F5344CB8AC3E}">
        <p14:creationId xmlns:p14="http://schemas.microsoft.com/office/powerpoint/2010/main" val="11926625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23528" y="528886"/>
            <a:ext cx="8496944" cy="2063471"/>
          </a:xfrm>
        </p:spPr>
        <p:txBody>
          <a:bodyPr>
            <a:noAutofit/>
          </a:bodyPr>
          <a:lstStyle/>
          <a:p>
            <a:pPr algn="ctr"/>
            <a:r>
              <a:rPr lang="pt-BR" sz="3500" dirty="0"/>
              <a:t>2. Hermenêutica constitucional:</a:t>
            </a:r>
            <a:br>
              <a:rPr lang="pt-BR" sz="3500" dirty="0"/>
            </a:br>
            <a:r>
              <a:rPr lang="pt-BR" sz="2500" dirty="0"/>
              <a:t>2. 1. Princípios hermenêuticos.</a:t>
            </a:r>
            <a:br>
              <a:rPr lang="pt-BR" sz="2500" dirty="0"/>
            </a:br>
            <a:r>
              <a:rPr lang="pt-BR" sz="2500" dirty="0"/>
              <a:t>2. 2. Métodos hermenêuticos.</a:t>
            </a:r>
            <a:br>
              <a:rPr lang="pt-BR" sz="2500" dirty="0"/>
            </a:br>
            <a:r>
              <a:rPr lang="pt-BR" sz="2500" dirty="0"/>
              <a:t>2.3. Outros conceitos hermenêuticos.</a:t>
            </a:r>
          </a:p>
        </p:txBody>
      </p:sp>
      <p:sp>
        <p:nvSpPr>
          <p:cNvPr id="3" name="Subtítulo 2"/>
          <p:cNvSpPr>
            <a:spLocks noGrp="1"/>
          </p:cNvSpPr>
          <p:nvPr>
            <p:ph type="subTitle" idx="1"/>
          </p:nvPr>
        </p:nvSpPr>
        <p:spPr>
          <a:xfrm>
            <a:off x="4779138" y="3343786"/>
            <a:ext cx="3886200" cy="1032532"/>
          </a:xfrm>
        </p:spPr>
        <p:txBody>
          <a:bodyPr>
            <a:normAutofit/>
          </a:bodyPr>
          <a:lstStyle/>
          <a:p>
            <a:r>
              <a:rPr lang="pt-BR" sz="1800" dirty="0"/>
              <a:t>Luís Henrique Linhares </a:t>
            </a:r>
            <a:r>
              <a:rPr lang="pt-BR" sz="1800" dirty="0" err="1"/>
              <a:t>Zouein</a:t>
            </a:r>
            <a:endParaRPr lang="pt-BR" sz="1800" dirty="0"/>
          </a:p>
          <a:p>
            <a:r>
              <a:rPr lang="pt-BR" sz="1800" dirty="0"/>
              <a:t> @lhlzouein</a:t>
            </a:r>
          </a:p>
          <a:p>
            <a:r>
              <a:rPr lang="pt-BR" sz="1800" dirty="0"/>
              <a:t>https://t.me/lhlzouein</a:t>
            </a:r>
          </a:p>
        </p:txBody>
      </p:sp>
      <p:pic>
        <p:nvPicPr>
          <p:cNvPr id="7" name="Imagem 6" descr="logo insta.jpg">
            <a:extLst>
              <a:ext uri="{FF2B5EF4-FFF2-40B4-BE49-F238E27FC236}">
                <a16:creationId xmlns:a16="http://schemas.microsoft.com/office/drawing/2014/main" id="{5EEE7749-3A0B-467F-BEF7-6A00FD33D768}"/>
              </a:ext>
            </a:extLst>
          </p:cNvPr>
          <p:cNvPicPr>
            <a:picLocks noChangeAspect="1"/>
          </p:cNvPicPr>
          <p:nvPr/>
        </p:nvPicPr>
        <p:blipFill>
          <a:blip r:embed="rId2" cstate="print"/>
          <a:stretch>
            <a:fillRect/>
          </a:stretch>
        </p:blipFill>
        <p:spPr>
          <a:xfrm>
            <a:off x="6948264" y="3689364"/>
            <a:ext cx="342900" cy="341376"/>
          </a:xfrm>
          <a:prstGeom prst="rect">
            <a:avLst/>
          </a:prstGeom>
        </p:spPr>
      </p:pic>
      <p:pic>
        <p:nvPicPr>
          <p:cNvPr id="1026" name="Picture 2" descr="logodownload.org/wp-content/uploads/2017/11/tel...">
            <a:extLst>
              <a:ext uri="{FF2B5EF4-FFF2-40B4-BE49-F238E27FC236}">
                <a16:creationId xmlns:a16="http://schemas.microsoft.com/office/drawing/2014/main" id="{6C526455-3A21-4D08-9365-06BEF3DFD40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08104" y="3888619"/>
            <a:ext cx="443865" cy="411480"/>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m 3">
            <a:extLst>
              <a:ext uri="{FF2B5EF4-FFF2-40B4-BE49-F238E27FC236}">
                <a16:creationId xmlns:a16="http://schemas.microsoft.com/office/drawing/2014/main" id="{4B548B6C-7781-4A45-9843-DF1251AC436E}"/>
              </a:ext>
            </a:extLst>
          </p:cNvPr>
          <p:cNvPicPr>
            <a:picLocks noChangeAspect="1"/>
          </p:cNvPicPr>
          <p:nvPr/>
        </p:nvPicPr>
        <p:blipFill>
          <a:blip r:embed="rId4"/>
          <a:stretch>
            <a:fillRect/>
          </a:stretch>
        </p:blipFill>
        <p:spPr>
          <a:xfrm>
            <a:off x="478662" y="2592357"/>
            <a:ext cx="3548261" cy="2249417"/>
          </a:xfrm>
          <a:prstGeom prst="rect">
            <a:avLst/>
          </a:prstGeom>
        </p:spPr>
      </p:pic>
    </p:spTree>
    <p:extLst>
      <p:ext uri="{BB962C8B-B14F-4D97-AF65-F5344CB8AC3E}">
        <p14:creationId xmlns:p14="http://schemas.microsoft.com/office/powerpoint/2010/main" val="38951775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23528" y="528886"/>
            <a:ext cx="8496944" cy="2063471"/>
          </a:xfrm>
        </p:spPr>
        <p:txBody>
          <a:bodyPr>
            <a:noAutofit/>
          </a:bodyPr>
          <a:lstStyle/>
          <a:p>
            <a:pPr algn="ctr"/>
            <a:r>
              <a:rPr lang="pt-BR" sz="3500" dirty="0"/>
              <a:t>2. Hermenêutica constitucional:</a:t>
            </a:r>
            <a:br>
              <a:rPr lang="pt-BR" sz="3500" dirty="0"/>
            </a:br>
            <a:r>
              <a:rPr lang="pt-BR" sz="2500" dirty="0"/>
              <a:t>2. 1. </a:t>
            </a:r>
            <a:r>
              <a:rPr lang="pt-BR" sz="2500" u="sng" dirty="0"/>
              <a:t>Princípios hermenêuticos</a:t>
            </a:r>
            <a:r>
              <a:rPr lang="pt-BR" sz="2500" dirty="0"/>
              <a:t>.</a:t>
            </a:r>
            <a:br>
              <a:rPr lang="pt-BR" sz="2500" dirty="0"/>
            </a:br>
            <a:r>
              <a:rPr lang="pt-BR" sz="2500" dirty="0"/>
              <a:t>2. 2. Métodos hermenêuticos.</a:t>
            </a:r>
            <a:br>
              <a:rPr lang="pt-BR" sz="2500" dirty="0"/>
            </a:br>
            <a:r>
              <a:rPr lang="pt-BR" sz="2500" dirty="0"/>
              <a:t>2.3. Outros conceitos hermenêuticos.</a:t>
            </a:r>
          </a:p>
        </p:txBody>
      </p:sp>
      <p:sp>
        <p:nvSpPr>
          <p:cNvPr id="3" name="Subtítulo 2"/>
          <p:cNvSpPr>
            <a:spLocks noGrp="1"/>
          </p:cNvSpPr>
          <p:nvPr>
            <p:ph type="subTitle" idx="1"/>
          </p:nvPr>
        </p:nvSpPr>
        <p:spPr>
          <a:xfrm>
            <a:off x="4779138" y="3343786"/>
            <a:ext cx="3886200" cy="1032532"/>
          </a:xfrm>
        </p:spPr>
        <p:txBody>
          <a:bodyPr>
            <a:normAutofit/>
          </a:bodyPr>
          <a:lstStyle/>
          <a:p>
            <a:r>
              <a:rPr lang="pt-BR" sz="1800" dirty="0"/>
              <a:t>Luís Henrique Linhares </a:t>
            </a:r>
            <a:r>
              <a:rPr lang="pt-BR" sz="1800" dirty="0" err="1"/>
              <a:t>Zouein</a:t>
            </a:r>
            <a:endParaRPr lang="pt-BR" sz="1800" dirty="0"/>
          </a:p>
          <a:p>
            <a:r>
              <a:rPr lang="pt-BR" sz="1800" dirty="0"/>
              <a:t> @lhlzouein</a:t>
            </a:r>
          </a:p>
          <a:p>
            <a:r>
              <a:rPr lang="pt-BR" sz="1800" dirty="0"/>
              <a:t>https://t.me/lhlzouein</a:t>
            </a:r>
          </a:p>
        </p:txBody>
      </p:sp>
      <p:pic>
        <p:nvPicPr>
          <p:cNvPr id="7" name="Imagem 6" descr="logo insta.jpg">
            <a:extLst>
              <a:ext uri="{FF2B5EF4-FFF2-40B4-BE49-F238E27FC236}">
                <a16:creationId xmlns:a16="http://schemas.microsoft.com/office/drawing/2014/main" id="{5EEE7749-3A0B-467F-BEF7-6A00FD33D768}"/>
              </a:ext>
            </a:extLst>
          </p:cNvPr>
          <p:cNvPicPr>
            <a:picLocks noChangeAspect="1"/>
          </p:cNvPicPr>
          <p:nvPr/>
        </p:nvPicPr>
        <p:blipFill>
          <a:blip r:embed="rId2" cstate="print"/>
          <a:stretch>
            <a:fillRect/>
          </a:stretch>
        </p:blipFill>
        <p:spPr>
          <a:xfrm>
            <a:off x="6948264" y="3689364"/>
            <a:ext cx="342900" cy="341376"/>
          </a:xfrm>
          <a:prstGeom prst="rect">
            <a:avLst/>
          </a:prstGeom>
        </p:spPr>
      </p:pic>
      <p:pic>
        <p:nvPicPr>
          <p:cNvPr id="1026" name="Picture 2" descr="logodownload.org/wp-content/uploads/2017/11/tel...">
            <a:extLst>
              <a:ext uri="{FF2B5EF4-FFF2-40B4-BE49-F238E27FC236}">
                <a16:creationId xmlns:a16="http://schemas.microsoft.com/office/drawing/2014/main" id="{6C526455-3A21-4D08-9365-06BEF3DFD40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08104" y="3888619"/>
            <a:ext cx="443865" cy="411480"/>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m 3">
            <a:extLst>
              <a:ext uri="{FF2B5EF4-FFF2-40B4-BE49-F238E27FC236}">
                <a16:creationId xmlns:a16="http://schemas.microsoft.com/office/drawing/2014/main" id="{4B548B6C-7781-4A45-9843-DF1251AC436E}"/>
              </a:ext>
            </a:extLst>
          </p:cNvPr>
          <p:cNvPicPr>
            <a:picLocks noChangeAspect="1"/>
          </p:cNvPicPr>
          <p:nvPr/>
        </p:nvPicPr>
        <p:blipFill>
          <a:blip r:embed="rId4"/>
          <a:stretch>
            <a:fillRect/>
          </a:stretch>
        </p:blipFill>
        <p:spPr>
          <a:xfrm>
            <a:off x="478662" y="2592357"/>
            <a:ext cx="3548261" cy="2249417"/>
          </a:xfrm>
          <a:prstGeom prst="rect">
            <a:avLst/>
          </a:prstGeom>
        </p:spPr>
      </p:pic>
    </p:spTree>
    <p:extLst>
      <p:ext uri="{BB962C8B-B14F-4D97-AF65-F5344CB8AC3E}">
        <p14:creationId xmlns:p14="http://schemas.microsoft.com/office/powerpoint/2010/main" val="14172345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idx="1"/>
          </p:nvPr>
        </p:nvSpPr>
        <p:spPr>
          <a:xfrm>
            <a:off x="35496" y="542753"/>
            <a:ext cx="9073008" cy="5112568"/>
          </a:xfrm>
        </p:spPr>
        <p:txBody>
          <a:bodyPr vert="horz" lIns="0" tIns="34290" rIns="68580" bIns="34290" rtlCol="0">
            <a:noAutofit/>
          </a:bodyPr>
          <a:lstStyle/>
          <a:p>
            <a:pPr algn="just"/>
            <a:r>
              <a:rPr lang="pt-BR" sz="1570" b="1" dirty="0"/>
              <a:t>Interpretação vs. Hermenêutica vs. Hermenêutica jurídica:</a:t>
            </a:r>
          </a:p>
          <a:p>
            <a:pPr lvl="1" algn="just"/>
            <a:r>
              <a:rPr lang="pt-BR" sz="1570" dirty="0"/>
              <a:t>Origem etimológica da palavra: Hermes.</a:t>
            </a:r>
          </a:p>
          <a:p>
            <a:pPr marL="82296" indent="0" algn="just">
              <a:buNone/>
            </a:pPr>
            <a:endParaRPr lang="pt-BR" sz="1570" b="1" dirty="0"/>
          </a:p>
          <a:p>
            <a:pPr algn="just"/>
            <a:r>
              <a:rPr lang="pt-BR" sz="1570" b="1" dirty="0"/>
              <a:t>Métodos clássicos:</a:t>
            </a:r>
          </a:p>
          <a:p>
            <a:pPr lvl="1" algn="just"/>
            <a:r>
              <a:rPr lang="pt-BR" sz="1570" dirty="0"/>
              <a:t>Interpretação literal ou gramatical (vs. Interpretação restritiva).</a:t>
            </a:r>
          </a:p>
          <a:p>
            <a:pPr lvl="2" algn="just"/>
            <a:r>
              <a:rPr lang="pt-BR" sz="1570" dirty="0"/>
              <a:t>Positivismo exegético e o juiz como “boca da lei”.</a:t>
            </a:r>
          </a:p>
          <a:p>
            <a:pPr lvl="1" algn="just"/>
            <a:r>
              <a:rPr lang="pt-BR" sz="1570" dirty="0"/>
              <a:t>Interpretação histórica.</a:t>
            </a:r>
          </a:p>
          <a:p>
            <a:pPr lvl="1" algn="just"/>
            <a:r>
              <a:rPr lang="pt-BR" sz="1570" dirty="0"/>
              <a:t>Interpretação teleológica.</a:t>
            </a:r>
          </a:p>
          <a:p>
            <a:pPr lvl="2" algn="just"/>
            <a:r>
              <a:rPr lang="pt-BR" sz="1570" dirty="0">
                <a:solidFill>
                  <a:schemeClr val="tx1">
                    <a:lumMod val="50000"/>
                  </a:schemeClr>
                </a:solidFill>
              </a:rPr>
              <a:t>Art. 5º da </a:t>
            </a:r>
            <a:r>
              <a:rPr lang="pt-BR" sz="1570" dirty="0" err="1">
                <a:solidFill>
                  <a:schemeClr val="tx1">
                    <a:lumMod val="50000"/>
                  </a:schemeClr>
                </a:solidFill>
              </a:rPr>
              <a:t>Lindb</a:t>
            </a:r>
            <a:r>
              <a:rPr lang="pt-BR" sz="1570" dirty="0">
                <a:solidFill>
                  <a:schemeClr val="tx1">
                    <a:lumMod val="50000"/>
                  </a:schemeClr>
                </a:solidFill>
              </a:rPr>
              <a:t>: “</a:t>
            </a:r>
            <a:r>
              <a:rPr lang="pt-BR" sz="1570" i="1" dirty="0">
                <a:solidFill>
                  <a:schemeClr val="tx1">
                    <a:lumMod val="50000"/>
                  </a:schemeClr>
                </a:solidFill>
              </a:rPr>
              <a:t>Na aplicação da lei, o juiz atenderá aos </a:t>
            </a:r>
            <a:r>
              <a:rPr lang="pt-BR" sz="1570" b="1" i="1" dirty="0">
                <a:solidFill>
                  <a:schemeClr val="tx1">
                    <a:lumMod val="50000"/>
                  </a:schemeClr>
                </a:solidFill>
              </a:rPr>
              <a:t>fins sociais </a:t>
            </a:r>
            <a:r>
              <a:rPr lang="pt-BR" sz="1570" i="1" dirty="0">
                <a:solidFill>
                  <a:schemeClr val="tx1">
                    <a:lumMod val="50000"/>
                  </a:schemeClr>
                </a:solidFill>
              </a:rPr>
              <a:t>a que ela se dirige e às exigências do bem comum</a:t>
            </a:r>
            <a:r>
              <a:rPr lang="pt-BR" sz="1570" dirty="0">
                <a:solidFill>
                  <a:schemeClr val="tx1">
                    <a:lumMod val="50000"/>
                  </a:schemeClr>
                </a:solidFill>
              </a:rPr>
              <a:t>.”</a:t>
            </a:r>
            <a:endParaRPr lang="pt-BR" sz="1570" dirty="0"/>
          </a:p>
          <a:p>
            <a:pPr lvl="1" algn="just"/>
            <a:r>
              <a:rPr lang="pt-BR" sz="1570" dirty="0"/>
              <a:t>Interpretação sistemática.</a:t>
            </a:r>
          </a:p>
          <a:p>
            <a:pPr lvl="1" algn="just"/>
            <a:endParaRPr lang="pt-BR" sz="1570" dirty="0"/>
          </a:p>
          <a:p>
            <a:pPr algn="just"/>
            <a:r>
              <a:rPr lang="pt-BR" sz="1570" b="1" dirty="0" err="1"/>
              <a:t>Neoconstitucionalismo</a:t>
            </a:r>
            <a:r>
              <a:rPr lang="pt-BR" sz="1570" b="1" dirty="0"/>
              <a:t> e a superação dos métodos de interpretação mediante puro raciocínio lógico-dedutivo.</a:t>
            </a:r>
          </a:p>
          <a:p>
            <a:pPr lvl="1" algn="just"/>
            <a:r>
              <a:rPr lang="pt-BR" sz="1570" dirty="0" err="1">
                <a:solidFill>
                  <a:schemeClr val="tx1">
                    <a:lumMod val="50000"/>
                  </a:schemeClr>
                </a:solidFill>
              </a:rPr>
              <a:t>Obs</a:t>
            </a:r>
            <a:r>
              <a:rPr lang="pt-BR" sz="1570" dirty="0">
                <a:solidFill>
                  <a:schemeClr val="tx1">
                    <a:lumMod val="50000"/>
                  </a:schemeClr>
                </a:solidFill>
              </a:rPr>
              <a:t>: mudanças na teoria da norma jurídica – força normativa dos princípios</a:t>
            </a:r>
            <a:endParaRPr lang="pt-BR" sz="1570" b="1" dirty="0"/>
          </a:p>
          <a:p>
            <a:pPr marL="82296" indent="0" algn="just">
              <a:buNone/>
            </a:pPr>
            <a:endParaRPr lang="pt-BR" sz="1570" b="1" dirty="0"/>
          </a:p>
          <a:p>
            <a:pPr algn="just"/>
            <a:r>
              <a:rPr lang="pt-BR" sz="1570" b="1" dirty="0"/>
              <a:t>Fundamentos para uma hermenêutica especificamente constitucional:</a:t>
            </a:r>
          </a:p>
          <a:p>
            <a:pPr lvl="1" algn="just"/>
            <a:r>
              <a:rPr lang="pt-BR" sz="1570" dirty="0"/>
              <a:t>1. Superioridade hierárquica;</a:t>
            </a:r>
          </a:p>
          <a:p>
            <a:pPr lvl="1" algn="just"/>
            <a:r>
              <a:rPr lang="pt-BR" sz="1570" dirty="0"/>
              <a:t>2. Caráter político;</a:t>
            </a:r>
          </a:p>
          <a:p>
            <a:pPr lvl="1" algn="just"/>
            <a:r>
              <a:rPr lang="pt-BR" sz="1570" dirty="0"/>
              <a:t>3. Conteúdo específico;</a:t>
            </a:r>
          </a:p>
          <a:p>
            <a:pPr lvl="1" algn="just"/>
            <a:r>
              <a:rPr lang="pt-BR" sz="1570" dirty="0"/>
              <a:t>4. Natureza da linguagem.</a:t>
            </a:r>
          </a:p>
        </p:txBody>
      </p:sp>
      <p:sp>
        <p:nvSpPr>
          <p:cNvPr id="2" name="Título 1"/>
          <p:cNvSpPr>
            <a:spLocks noGrp="1"/>
          </p:cNvSpPr>
          <p:nvPr>
            <p:ph type="title"/>
          </p:nvPr>
        </p:nvSpPr>
        <p:spPr>
          <a:xfrm>
            <a:off x="1485899" y="46597"/>
            <a:ext cx="6172200" cy="486054"/>
          </a:xfrm>
        </p:spPr>
        <p:txBody>
          <a:bodyPr>
            <a:noAutofit/>
          </a:bodyPr>
          <a:lstStyle/>
          <a:p>
            <a:pPr algn="ctr"/>
            <a:r>
              <a:rPr lang="pt-BR" sz="3300" dirty="0"/>
              <a:t>Introdução</a:t>
            </a:r>
          </a:p>
        </p:txBody>
      </p:sp>
      <p:pic>
        <p:nvPicPr>
          <p:cNvPr id="1026" name="Picture 2" descr="http://3.bp.blogspot.com/_uqRLzBLiAF0/TEsGwSdkeII/AAAAAAAAAkc/ruXO7k1rwjc/s1600/hermes1.jpg">
            <a:extLst>
              <a:ext uri="{FF2B5EF4-FFF2-40B4-BE49-F238E27FC236}">
                <a16:creationId xmlns:a16="http://schemas.microsoft.com/office/drawing/2014/main" id="{1B91C7FE-7063-45D8-884B-66742F87F5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256323"/>
            <a:ext cx="1512168" cy="18266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idx="1"/>
          </p:nvPr>
        </p:nvSpPr>
        <p:spPr>
          <a:xfrm>
            <a:off x="261591" y="908720"/>
            <a:ext cx="8618456" cy="4234992"/>
          </a:xfrm>
        </p:spPr>
        <p:txBody>
          <a:bodyPr vert="horz" lIns="0" tIns="34290" rIns="68580" bIns="34290" rtlCol="0">
            <a:noAutofit/>
          </a:bodyPr>
          <a:lstStyle/>
          <a:p>
            <a:pPr algn="just"/>
            <a:r>
              <a:rPr lang="pt-BR" sz="2000" b="1" dirty="0"/>
              <a:t>Konrad Hesse e J. J. Gomes </a:t>
            </a:r>
            <a:r>
              <a:rPr lang="pt-BR" sz="2000" b="1" dirty="0" err="1"/>
              <a:t>Canotilho</a:t>
            </a:r>
            <a:r>
              <a:rPr lang="pt-BR" sz="2000" b="1" dirty="0"/>
              <a:t> (DPEGO / FCC / 2021).</a:t>
            </a:r>
          </a:p>
          <a:p>
            <a:pPr lvl="1" algn="just"/>
            <a:endParaRPr lang="pt-BR" sz="2000" dirty="0"/>
          </a:p>
          <a:p>
            <a:pPr algn="just"/>
            <a:r>
              <a:rPr lang="pt-BR" sz="2000" b="1" dirty="0"/>
              <a:t>Unidade da Constituição:</a:t>
            </a:r>
          </a:p>
          <a:p>
            <a:pPr lvl="1" algn="just"/>
            <a:r>
              <a:rPr lang="pt-BR" sz="2000" dirty="0"/>
              <a:t>Constituição como um sistema composto por normas conexas e interdependentes: sistema harmônico e unitário.</a:t>
            </a:r>
          </a:p>
          <a:p>
            <a:pPr lvl="1" algn="just"/>
            <a:r>
              <a:rPr lang="pt-BR" sz="2000" dirty="0"/>
              <a:t>Especialização da interpretação sistemática.</a:t>
            </a:r>
          </a:p>
          <a:p>
            <a:pPr lvl="1" algn="just"/>
            <a:r>
              <a:rPr lang="pt-BR" sz="2000" dirty="0"/>
              <a:t>CRFB como constituição heterodoxa (plural).</a:t>
            </a:r>
          </a:p>
          <a:p>
            <a:pPr lvl="1" algn="just"/>
            <a:r>
              <a:rPr lang="pt-BR" sz="2000" dirty="0"/>
              <a:t>Necessidade de harmonização de tensões e (aparentes) contradições.</a:t>
            </a:r>
          </a:p>
          <a:p>
            <a:pPr lvl="1" algn="just"/>
            <a:r>
              <a:rPr lang="pt-BR" sz="2000" dirty="0"/>
              <a:t>Ausência de hierarquia entre normas constitucionais.</a:t>
            </a:r>
          </a:p>
          <a:p>
            <a:pPr lvl="1" algn="just"/>
            <a:r>
              <a:rPr lang="pt-BR" sz="2000" dirty="0"/>
              <a:t>Otto </a:t>
            </a:r>
            <a:r>
              <a:rPr lang="pt-BR" sz="2000" dirty="0" err="1"/>
              <a:t>Bachof</a:t>
            </a:r>
            <a:r>
              <a:rPr lang="pt-BR" sz="2000" dirty="0"/>
              <a:t>, a posição do STF e as “normas constitucionais originárias inconstitucionais”.</a:t>
            </a:r>
          </a:p>
        </p:txBody>
      </p:sp>
      <p:sp>
        <p:nvSpPr>
          <p:cNvPr id="2" name="Título 1"/>
          <p:cNvSpPr>
            <a:spLocks noGrp="1"/>
          </p:cNvSpPr>
          <p:nvPr>
            <p:ph type="title"/>
          </p:nvPr>
        </p:nvSpPr>
        <p:spPr>
          <a:xfrm>
            <a:off x="403581" y="260648"/>
            <a:ext cx="8334477" cy="378042"/>
          </a:xfrm>
        </p:spPr>
        <p:txBody>
          <a:bodyPr>
            <a:noAutofit/>
          </a:bodyPr>
          <a:lstStyle/>
          <a:p>
            <a:pPr algn="ctr"/>
            <a:r>
              <a:rPr lang="pt-BR" sz="3000" dirty="0"/>
              <a:t>Princípios constitucionais hermenêuticos: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idx="1"/>
          </p:nvPr>
        </p:nvSpPr>
        <p:spPr>
          <a:xfrm>
            <a:off x="3725285" y="620688"/>
            <a:ext cx="5311211" cy="5832648"/>
          </a:xfrm>
        </p:spPr>
        <p:txBody>
          <a:bodyPr vert="horz" lIns="0" tIns="34290" rIns="68580" bIns="34290" rtlCol="0">
            <a:noAutofit/>
          </a:bodyPr>
          <a:lstStyle/>
          <a:p>
            <a:pPr marL="109728" indent="0" algn="just">
              <a:buNone/>
            </a:pPr>
            <a:r>
              <a:rPr lang="pt-BR" sz="1400" dirty="0"/>
              <a:t>“A tese de que há hierarquia entre normas constitucionais originárias dando azo à declaração de inconstitucionalidade de umas em face de outras é incompossível com o sistema de Constituição rígida. Na atual Carta Magna "compete ao STF, precipuamente, a guarda da Constituição" (art. 102, caput), o que implica dizer que essa jurisdição lhe é atribuída para impedir que se desrespeite a Constituição como um todo, e não para, com relação a ela, exercer o papel de fiscal do poder constituinte originário, a fim de verificar se este teria, ou não, violado os princípios de direito </a:t>
            </a:r>
            <a:r>
              <a:rPr lang="pt-BR" sz="1400" dirty="0" err="1"/>
              <a:t>suprapositivo</a:t>
            </a:r>
            <a:r>
              <a:rPr lang="pt-BR" sz="1400" dirty="0"/>
              <a:t> que ele próprio havia incluído no texto da mesma Constituição. Por outro lado, as cláusulas pétreas não podem ser invocadas para sustentação da tese da inconstitucionalidade de normas constitucionais inferiores em face de normas constitucionais superiores, porquanto a Constituição as prevê apenas como limites ao poder constituinte derivado ao rever ou ao emendar a Constituição elaborada pelo poder constituinte originário, e não como abarcando normas cuja observância se impôs ao próprio poder constituinte originário com relação às outras que não sejam consideradas como cláusulas pétreas, e, portanto, possam ser emendadas. Ação não conhecida por impossibilidade jurídica do pedido.”</a:t>
            </a:r>
          </a:p>
          <a:p>
            <a:pPr marL="109728" indent="0" algn="just">
              <a:buNone/>
            </a:pPr>
            <a:endParaRPr lang="pt-BR" sz="1400" dirty="0"/>
          </a:p>
          <a:p>
            <a:pPr marL="109728" indent="0" algn="just">
              <a:buNone/>
            </a:pPr>
            <a:r>
              <a:rPr lang="pt-BR" sz="1400" dirty="0"/>
              <a:t>ADI 815, rel. min. Moreira Alves, j. 28-3-1996, P, DJ de 10-5-1996.</a:t>
            </a:r>
          </a:p>
        </p:txBody>
      </p:sp>
      <p:sp>
        <p:nvSpPr>
          <p:cNvPr id="2" name="Título 1"/>
          <p:cNvSpPr>
            <a:spLocks noGrp="1"/>
          </p:cNvSpPr>
          <p:nvPr>
            <p:ph type="title"/>
          </p:nvPr>
        </p:nvSpPr>
        <p:spPr>
          <a:xfrm>
            <a:off x="403582" y="116632"/>
            <a:ext cx="8334477" cy="378042"/>
          </a:xfrm>
        </p:spPr>
        <p:txBody>
          <a:bodyPr>
            <a:noAutofit/>
          </a:bodyPr>
          <a:lstStyle/>
          <a:p>
            <a:r>
              <a:rPr lang="pt-BR" sz="3000" dirty="0"/>
              <a:t>Princípios constitucionais hermenêuticos:</a:t>
            </a:r>
          </a:p>
        </p:txBody>
      </p:sp>
      <p:pic>
        <p:nvPicPr>
          <p:cNvPr id="1026" name="Picture 2" descr="Moreira-Alves-CV-2006">
            <a:extLst>
              <a:ext uri="{FF2B5EF4-FFF2-40B4-BE49-F238E27FC236}">
                <a16:creationId xmlns:a16="http://schemas.microsoft.com/office/drawing/2014/main" id="{6081BBDE-2B28-40D0-8F38-2011364056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021" y="836712"/>
            <a:ext cx="3148807" cy="4765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0563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5" name="Espaço Reservado para Conteúdo 7">
            <a:extLst>
              <a:ext uri="{FF2B5EF4-FFF2-40B4-BE49-F238E27FC236}">
                <a16:creationId xmlns:a16="http://schemas.microsoft.com/office/drawing/2014/main" id="{A226A318-34D5-4C9E-8AF9-D1B3F698D128}"/>
              </a:ext>
            </a:extLst>
          </p:cNvPr>
          <p:cNvSpPr>
            <a:spLocks noGrp="1"/>
          </p:cNvSpPr>
          <p:nvPr/>
        </p:nvSpPr>
        <p:spPr>
          <a:xfrm>
            <a:off x="3849512" y="979434"/>
            <a:ext cx="4888089" cy="5472608"/>
          </a:xfrm>
          <a:prstGeom prst="rect">
            <a:avLst/>
          </a:prstGeom>
        </p:spPr>
        <p:txBody>
          <a:bodyPr vert="horz">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5" indent="0" algn="just">
              <a:buNone/>
            </a:pPr>
            <a:endParaRPr lang="pt-BR" sz="1400" dirty="0">
              <a:solidFill>
                <a:srgbClr val="18162D"/>
              </a:solidFill>
            </a:endParaRPr>
          </a:p>
        </p:txBody>
      </p:sp>
      <p:sp>
        <p:nvSpPr>
          <p:cNvPr id="8" name="CaixaDeTexto 7">
            <a:extLst>
              <a:ext uri="{FF2B5EF4-FFF2-40B4-BE49-F238E27FC236}">
                <a16:creationId xmlns:a16="http://schemas.microsoft.com/office/drawing/2014/main" id="{69D00A4D-AF35-427C-9671-2F4B5C76A6C5}"/>
              </a:ext>
            </a:extLst>
          </p:cNvPr>
          <p:cNvSpPr txBox="1"/>
          <p:nvPr/>
        </p:nvSpPr>
        <p:spPr>
          <a:xfrm>
            <a:off x="51189" y="1060221"/>
            <a:ext cx="3538679" cy="1154162"/>
          </a:xfrm>
          <a:prstGeom prst="rect">
            <a:avLst/>
          </a:prstGeom>
          <a:noFill/>
        </p:spPr>
        <p:txBody>
          <a:bodyPr wrap="square">
            <a:spAutoFit/>
          </a:bodyPr>
          <a:lstStyle/>
          <a:p>
            <a:pPr algn="ctr"/>
            <a:r>
              <a:rPr lang="pt-BR" sz="2300" b="1" dirty="0">
                <a:solidFill>
                  <a:schemeClr val="bg1"/>
                </a:solidFill>
                <a:latin typeface="+mj-lt"/>
              </a:rPr>
              <a:t>A Constituição como um sistema aberto de normas:</a:t>
            </a:r>
          </a:p>
        </p:txBody>
      </p:sp>
      <p:pic>
        <p:nvPicPr>
          <p:cNvPr id="9" name="Imagem 8">
            <a:extLst>
              <a:ext uri="{FF2B5EF4-FFF2-40B4-BE49-F238E27FC236}">
                <a16:creationId xmlns:a16="http://schemas.microsoft.com/office/drawing/2014/main" id="{C84BE54F-00DB-4E07-AB8A-6364DAC33408}"/>
              </a:ext>
            </a:extLst>
          </p:cNvPr>
          <p:cNvPicPr>
            <a:picLocks noChangeAspect="1"/>
          </p:cNvPicPr>
          <p:nvPr/>
        </p:nvPicPr>
        <p:blipFill>
          <a:blip r:embed="rId3"/>
          <a:stretch>
            <a:fillRect/>
          </a:stretch>
        </p:blipFill>
        <p:spPr>
          <a:xfrm>
            <a:off x="51189" y="1043694"/>
            <a:ext cx="4160336" cy="3960440"/>
          </a:xfrm>
          <a:prstGeom prst="rect">
            <a:avLst/>
          </a:prstGeom>
        </p:spPr>
      </p:pic>
      <p:sp>
        <p:nvSpPr>
          <p:cNvPr id="10" name="CaixaDeTexto 9">
            <a:extLst>
              <a:ext uri="{FF2B5EF4-FFF2-40B4-BE49-F238E27FC236}">
                <a16:creationId xmlns:a16="http://schemas.microsoft.com/office/drawing/2014/main" id="{BE09B72B-A6B3-4BE7-BAC1-062C41B5E37C}"/>
              </a:ext>
            </a:extLst>
          </p:cNvPr>
          <p:cNvSpPr txBox="1"/>
          <p:nvPr/>
        </p:nvSpPr>
        <p:spPr>
          <a:xfrm>
            <a:off x="4283968" y="405958"/>
            <a:ext cx="4713277" cy="5641544"/>
          </a:xfrm>
          <a:prstGeom prst="rect">
            <a:avLst/>
          </a:prstGeom>
          <a:noFill/>
        </p:spPr>
        <p:txBody>
          <a:bodyPr wrap="square">
            <a:spAutoFit/>
          </a:bodyPr>
          <a:lstStyle/>
          <a:p>
            <a:pPr algn="just"/>
            <a:r>
              <a:rPr lang="pt-BR" sz="1530" dirty="0"/>
              <a:t>“Segundo o professor </a:t>
            </a:r>
            <a:r>
              <a:rPr lang="pt-BR" sz="1530" b="1" dirty="0"/>
              <a:t>José Joaquim Gomes Canotilho</a:t>
            </a:r>
            <a:r>
              <a:rPr lang="pt-BR" sz="1530" dirty="0"/>
              <a:t>, </a:t>
            </a:r>
            <a:r>
              <a:rPr lang="pt-BR" sz="1530" b="1" dirty="0"/>
              <a:t>a Constituição é um </a:t>
            </a:r>
            <a:r>
              <a:rPr lang="pt-BR" sz="1530" b="1" u="sng" dirty="0"/>
              <a:t>sistema</a:t>
            </a:r>
            <a:r>
              <a:rPr lang="pt-BR" sz="1530" b="1" dirty="0"/>
              <a:t> </a:t>
            </a:r>
            <a:r>
              <a:rPr lang="pt-BR" sz="1530" b="1" u="sng" dirty="0"/>
              <a:t>normativo</a:t>
            </a:r>
            <a:r>
              <a:rPr lang="pt-BR" sz="1530" b="1" dirty="0"/>
              <a:t> </a:t>
            </a:r>
            <a:r>
              <a:rPr lang="pt-BR" sz="1530" b="1" u="sng" dirty="0"/>
              <a:t>aberto</a:t>
            </a:r>
            <a:r>
              <a:rPr lang="pt-BR" sz="1530" b="1" dirty="0"/>
              <a:t> de </a:t>
            </a:r>
            <a:r>
              <a:rPr lang="pt-BR" sz="1530" b="1" u="sng" dirty="0"/>
              <a:t>regras</a:t>
            </a:r>
            <a:r>
              <a:rPr lang="pt-BR" sz="1530" b="1" dirty="0"/>
              <a:t> e </a:t>
            </a:r>
            <a:r>
              <a:rPr lang="pt-BR" sz="1530" b="1" u="sng" dirty="0"/>
              <a:t>princípios</a:t>
            </a:r>
            <a:r>
              <a:rPr lang="pt-BR" sz="1530" dirty="0"/>
              <a:t>. Isto porque:</a:t>
            </a:r>
          </a:p>
          <a:p>
            <a:pPr marL="285743" indent="-285743" algn="just">
              <a:buFont typeface="Wingdings" panose="05000000000000000000" pitchFamily="2" charset="2"/>
              <a:buChar char="§"/>
            </a:pPr>
            <a:r>
              <a:rPr lang="pt-BR" sz="1530" dirty="0"/>
              <a:t>1) é um </a:t>
            </a:r>
            <a:r>
              <a:rPr lang="pt-BR" sz="1530" b="1" dirty="0"/>
              <a:t>sistema jurídico</a:t>
            </a:r>
            <a:r>
              <a:rPr lang="pt-BR" sz="1530" dirty="0"/>
              <a:t>, porque é um sistema dinâmico de normas;</a:t>
            </a:r>
          </a:p>
          <a:p>
            <a:pPr marL="285743" indent="-285743" algn="just">
              <a:buFont typeface="Wingdings" panose="05000000000000000000" pitchFamily="2" charset="2"/>
              <a:buChar char="§"/>
            </a:pPr>
            <a:r>
              <a:rPr lang="pt-BR" sz="1530" dirty="0"/>
              <a:t>2) é um </a:t>
            </a:r>
            <a:r>
              <a:rPr lang="pt-BR" sz="1530" b="1" dirty="0"/>
              <a:t>sistema aberto</a:t>
            </a:r>
            <a:r>
              <a:rPr lang="pt-BR" sz="1530" dirty="0"/>
              <a:t>, porque tem uma estrutura dialógica, traduzida na disponibilidade e capacidade de aprendizagem das normas constitucionais para captarem a mudança da realidade e estarem abertas às concepções cambiantes de ‘verdade’ e ‘justiça’;</a:t>
            </a:r>
          </a:p>
          <a:p>
            <a:pPr marL="285743" indent="-285743" algn="just">
              <a:buFont typeface="Wingdings" panose="05000000000000000000" pitchFamily="2" charset="2"/>
              <a:buChar char="§"/>
            </a:pPr>
            <a:r>
              <a:rPr lang="pt-BR" sz="1530" dirty="0"/>
              <a:t>3) é um </a:t>
            </a:r>
            <a:r>
              <a:rPr lang="pt-BR" sz="1530" b="1" dirty="0"/>
              <a:t>sistema normativo</a:t>
            </a:r>
            <a:r>
              <a:rPr lang="pt-BR" sz="1530" dirty="0"/>
              <a:t>, porque a estruturação das expectativas referentes a valores, programas, funções e pessoas, é feita através de normas;</a:t>
            </a:r>
          </a:p>
          <a:p>
            <a:pPr marL="285743" indent="-285743" algn="just">
              <a:buFont typeface="Wingdings" panose="05000000000000000000" pitchFamily="2" charset="2"/>
              <a:buChar char="§"/>
            </a:pPr>
            <a:r>
              <a:rPr lang="pt-BR" sz="1530" dirty="0"/>
              <a:t>4) é um </a:t>
            </a:r>
            <a:r>
              <a:rPr lang="pt-BR" sz="1530" b="1" dirty="0"/>
              <a:t>sistema de </a:t>
            </a:r>
            <a:r>
              <a:rPr lang="pt-BR" sz="1530" b="1" u="sng" dirty="0"/>
              <a:t>regras</a:t>
            </a:r>
            <a:r>
              <a:rPr lang="pt-BR" sz="1530" b="1" dirty="0"/>
              <a:t> e </a:t>
            </a:r>
            <a:r>
              <a:rPr lang="pt-BR" sz="1530" b="1" u="sng" dirty="0"/>
              <a:t>princípios</a:t>
            </a:r>
            <a:r>
              <a:rPr lang="pt-BR" sz="1530" dirty="0"/>
              <a:t>, pois as normas do sistema tanto podem revelar-se sob a forma de princípios como sob a forma de regras.”</a:t>
            </a:r>
          </a:p>
          <a:p>
            <a:pPr marL="285743" indent="-285743" algn="just">
              <a:buFont typeface="Wingdings" panose="05000000000000000000" pitchFamily="2" charset="2"/>
              <a:buChar char="§"/>
            </a:pPr>
            <a:endParaRPr lang="pt-BR" sz="1530" dirty="0"/>
          </a:p>
          <a:p>
            <a:pPr algn="just"/>
            <a:r>
              <a:rPr lang="pt-BR" sz="1200" i="1" dirty="0"/>
              <a:t>Apud</a:t>
            </a:r>
            <a:r>
              <a:rPr lang="pt-BR" sz="1200" dirty="0"/>
              <a:t> MARTINS, Flávio. Curso de Direito Constitucional. São Paulo: Saraiva Educação, 2020, p. 300.</a:t>
            </a:r>
          </a:p>
        </p:txBody>
      </p:sp>
    </p:spTree>
    <p:extLst>
      <p:ext uri="{BB962C8B-B14F-4D97-AF65-F5344CB8AC3E}">
        <p14:creationId xmlns:p14="http://schemas.microsoft.com/office/powerpoint/2010/main" val="13952072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idx="1"/>
          </p:nvPr>
        </p:nvSpPr>
        <p:spPr>
          <a:xfrm>
            <a:off x="280447" y="698611"/>
            <a:ext cx="8583105" cy="5460777"/>
          </a:xfrm>
        </p:spPr>
        <p:txBody>
          <a:bodyPr vert="horz" lIns="0" tIns="34290" rIns="68580" bIns="34290" rtlCol="0">
            <a:noAutofit/>
          </a:bodyPr>
          <a:lstStyle/>
          <a:p>
            <a:pPr algn="just"/>
            <a:r>
              <a:rPr lang="pt-BR" sz="1750" b="1" dirty="0"/>
              <a:t>Concordância prática (ou harmonização):</a:t>
            </a:r>
          </a:p>
          <a:p>
            <a:pPr lvl="1" algn="just"/>
            <a:r>
              <a:rPr lang="pt-BR" sz="1750" dirty="0"/>
              <a:t>Decorrência da unidade da Constituição.</a:t>
            </a:r>
          </a:p>
          <a:p>
            <a:pPr lvl="1" algn="just"/>
            <a:r>
              <a:rPr lang="pt-BR" sz="1750" dirty="0"/>
              <a:t>Instrumento para solução de colisões entre direitos fundamentais.</a:t>
            </a:r>
          </a:p>
          <a:p>
            <a:pPr lvl="1" algn="just"/>
            <a:r>
              <a:rPr lang="pt-BR" sz="1750" dirty="0"/>
              <a:t>À luz de casos concretos.</a:t>
            </a:r>
          </a:p>
          <a:p>
            <a:pPr lvl="1" algn="just"/>
            <a:r>
              <a:rPr lang="pt-BR" sz="1750" dirty="0"/>
              <a:t>Concessões recíprocas – ponderação?</a:t>
            </a:r>
          </a:p>
          <a:p>
            <a:pPr lvl="1" algn="just"/>
            <a:endParaRPr lang="pt-BR" sz="1750" dirty="0"/>
          </a:p>
          <a:p>
            <a:pPr algn="just"/>
            <a:r>
              <a:rPr lang="pt-BR" sz="1750" b="1" dirty="0"/>
              <a:t>Efeito integrador:</a:t>
            </a:r>
          </a:p>
          <a:p>
            <a:pPr lvl="1" algn="just"/>
            <a:r>
              <a:rPr lang="pt-BR" sz="1750" b="1" dirty="0"/>
              <a:t>Exigência em provas:</a:t>
            </a:r>
          </a:p>
          <a:p>
            <a:pPr lvl="2" algn="just"/>
            <a:r>
              <a:rPr lang="pt-BR" sz="1750" dirty="0"/>
              <a:t>P: “</a:t>
            </a:r>
            <a:r>
              <a:rPr lang="pt-BR" sz="1750" i="1" dirty="0"/>
              <a:t>Dentre os princípios de interpretação constitucional, aquele que indica a necessidade de se dar preferência aos critérios de interpretação que favoreçam a integração política e social e o reforço da unidade política é chamado de princípio</a:t>
            </a:r>
            <a:r>
              <a:rPr lang="pt-BR" sz="1750" dirty="0"/>
              <a:t>”:</a:t>
            </a:r>
          </a:p>
          <a:p>
            <a:pPr lvl="2" algn="just"/>
            <a:r>
              <a:rPr lang="pt-BR" sz="1750" dirty="0"/>
              <a:t>R: “</a:t>
            </a:r>
            <a:r>
              <a:rPr lang="pt-BR" sz="1750" i="1" dirty="0"/>
              <a:t>do efeito integrador</a:t>
            </a:r>
            <a:r>
              <a:rPr lang="pt-BR" sz="1750" dirty="0"/>
              <a:t>.” (</a:t>
            </a:r>
            <a:r>
              <a:rPr lang="pt-BR" sz="1750" b="1" dirty="0"/>
              <a:t>DPERR / FCC / 2021</a:t>
            </a:r>
            <a:r>
              <a:rPr lang="pt-BR" sz="1750" dirty="0"/>
              <a:t>).</a:t>
            </a:r>
          </a:p>
          <a:p>
            <a:pPr lvl="1" algn="just"/>
            <a:r>
              <a:rPr lang="pt-BR" sz="1750" dirty="0"/>
              <a:t>Mais uma decorrência da unidade da Constituição.</a:t>
            </a:r>
          </a:p>
          <a:p>
            <a:pPr lvl="1" algn="just"/>
            <a:r>
              <a:rPr lang="pt-BR" sz="1750" dirty="0"/>
              <a:t>Constituição como elemento de integração comunitária e conservação da unidade político-social.</a:t>
            </a:r>
          </a:p>
          <a:p>
            <a:pPr lvl="1" algn="just"/>
            <a:r>
              <a:rPr lang="pt-BR" sz="1750" dirty="0"/>
              <a:t>Busca por soluções pluralisticamente integradores.</a:t>
            </a:r>
          </a:p>
        </p:txBody>
      </p:sp>
      <p:sp>
        <p:nvSpPr>
          <p:cNvPr id="2" name="Título 1"/>
          <p:cNvSpPr>
            <a:spLocks noGrp="1"/>
          </p:cNvSpPr>
          <p:nvPr>
            <p:ph type="title"/>
          </p:nvPr>
        </p:nvSpPr>
        <p:spPr>
          <a:xfrm>
            <a:off x="467096" y="116632"/>
            <a:ext cx="8209805" cy="486054"/>
          </a:xfrm>
        </p:spPr>
        <p:txBody>
          <a:bodyPr>
            <a:noAutofit/>
          </a:bodyPr>
          <a:lstStyle/>
          <a:p>
            <a:pPr algn="ctr"/>
            <a:r>
              <a:rPr lang="pt-BR" sz="3000" dirty="0"/>
              <a:t>Princípios constitucionais hermenêuticos:</a:t>
            </a:r>
          </a:p>
        </p:txBody>
      </p:sp>
    </p:spTree>
    <p:extLst>
      <p:ext uri="{BB962C8B-B14F-4D97-AF65-F5344CB8AC3E}">
        <p14:creationId xmlns:p14="http://schemas.microsoft.com/office/powerpoint/2010/main" val="16836761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idx="1"/>
          </p:nvPr>
        </p:nvSpPr>
        <p:spPr>
          <a:xfrm>
            <a:off x="238956" y="764704"/>
            <a:ext cx="8666081" cy="3841752"/>
          </a:xfrm>
        </p:spPr>
        <p:txBody>
          <a:bodyPr vert="horz" lIns="0" tIns="34290" rIns="68580" bIns="34290" rtlCol="0">
            <a:noAutofit/>
          </a:bodyPr>
          <a:lstStyle/>
          <a:p>
            <a:pPr algn="just"/>
            <a:r>
              <a:rPr lang="pt-BR" sz="1650" b="1" dirty="0"/>
              <a:t>Conformidade funcional (ou justeza) – MPRJ / Banca própria / 2018:</a:t>
            </a:r>
          </a:p>
          <a:p>
            <a:pPr lvl="1" algn="just"/>
            <a:r>
              <a:rPr lang="pt-BR" sz="1650" dirty="0"/>
              <a:t>Separação de poderes: instrumento limitador do “ativismo judicial”.</a:t>
            </a:r>
          </a:p>
          <a:p>
            <a:pPr lvl="1" algn="just"/>
            <a:r>
              <a:rPr lang="pt-BR" sz="1650" dirty="0"/>
              <a:t>Especialmente voltado às Cortes Constitucionais.</a:t>
            </a:r>
          </a:p>
          <a:p>
            <a:pPr lvl="1" algn="just"/>
            <a:r>
              <a:rPr lang="pt-BR" sz="1650" dirty="0"/>
              <a:t>Impossibilidade de subversão do </a:t>
            </a:r>
            <a:r>
              <a:rPr lang="pt-BR" sz="1650" b="1" dirty="0"/>
              <a:t>esquema organizatório-funcional </a:t>
            </a:r>
            <a:r>
              <a:rPr lang="pt-BR" sz="1650" dirty="0"/>
              <a:t>(usurpação de competência).</a:t>
            </a:r>
          </a:p>
          <a:p>
            <a:pPr lvl="1" algn="just"/>
            <a:r>
              <a:rPr lang="pt-BR" sz="1650" dirty="0"/>
              <a:t>A mutação constitucional do </a:t>
            </a:r>
            <a:r>
              <a:rPr lang="pt-BR" sz="1650" b="1" dirty="0"/>
              <a:t>art. 52, inciso X, da CRFB </a:t>
            </a:r>
            <a:r>
              <a:rPr lang="pt-BR" sz="1650" dirty="0"/>
              <a:t>e a posição do STF (</a:t>
            </a:r>
            <a:r>
              <a:rPr lang="pt-BR" sz="1650" dirty="0" err="1"/>
              <a:t>ADIs</a:t>
            </a:r>
            <a:r>
              <a:rPr lang="pt-BR" sz="1650" dirty="0"/>
              <a:t> 3.406 e 3.470).</a:t>
            </a:r>
          </a:p>
          <a:p>
            <a:pPr lvl="2" algn="just"/>
            <a:r>
              <a:rPr lang="pt-BR" sz="1650" dirty="0"/>
              <a:t>Pela violação ao princípio da conformidade funcional: Flávio Martins; Marcelo </a:t>
            </a:r>
            <a:r>
              <a:rPr lang="pt-BR" sz="1650" dirty="0" err="1"/>
              <a:t>Novelino</a:t>
            </a:r>
            <a:r>
              <a:rPr lang="pt-BR" sz="1650" dirty="0"/>
              <a:t>; Pedro </a:t>
            </a:r>
            <a:r>
              <a:rPr lang="pt-BR" sz="1650" dirty="0" err="1"/>
              <a:t>Lenza</a:t>
            </a:r>
            <a:r>
              <a:rPr lang="pt-BR" sz="1650" dirty="0"/>
              <a:t>.</a:t>
            </a:r>
          </a:p>
          <a:p>
            <a:pPr lvl="2" algn="just"/>
            <a:endParaRPr lang="pt-BR" sz="1650" dirty="0"/>
          </a:p>
          <a:p>
            <a:pPr algn="just"/>
            <a:r>
              <a:rPr lang="pt-BR" sz="1650" b="1" dirty="0"/>
              <a:t>Força normativa da Constituição:</a:t>
            </a:r>
          </a:p>
          <a:p>
            <a:pPr lvl="1" algn="just"/>
            <a:r>
              <a:rPr lang="pt-BR" sz="1650" dirty="0"/>
              <a:t>Konrad Hesse vs. concepção sociológica de Fernand </a:t>
            </a:r>
            <a:r>
              <a:rPr lang="pt-BR" sz="1650" dirty="0" err="1"/>
              <a:t>Lassalle</a:t>
            </a:r>
            <a:r>
              <a:rPr lang="pt-BR" sz="1650" dirty="0"/>
              <a:t>.</a:t>
            </a:r>
          </a:p>
          <a:p>
            <a:pPr lvl="1" algn="just"/>
            <a:r>
              <a:rPr lang="pt-BR" sz="1650" dirty="0"/>
              <a:t>Ser vs. </a:t>
            </a:r>
            <a:r>
              <a:rPr lang="pt-BR" sz="1650" dirty="0" err="1"/>
              <a:t>deve-ser</a:t>
            </a:r>
            <a:r>
              <a:rPr lang="pt-BR" sz="1650" dirty="0"/>
              <a:t>: relação de mútua coordenação.</a:t>
            </a:r>
          </a:p>
          <a:p>
            <a:pPr lvl="1" algn="just"/>
            <a:r>
              <a:rPr lang="pt-BR" sz="1650" dirty="0"/>
              <a:t>Superação da ideia de Constituição como documento político (“mera exortação moral”).</a:t>
            </a:r>
          </a:p>
          <a:p>
            <a:pPr lvl="1" algn="just"/>
            <a:r>
              <a:rPr lang="pt-BR" sz="1650" dirty="0"/>
              <a:t>Busca pela eficácia máxima.</a:t>
            </a:r>
          </a:p>
          <a:p>
            <a:pPr lvl="1" algn="just"/>
            <a:r>
              <a:rPr lang="pt-BR" sz="1650" dirty="0"/>
              <a:t>Necessidade de observância do contexto fático.</a:t>
            </a:r>
          </a:p>
          <a:p>
            <a:pPr lvl="1" algn="just"/>
            <a:r>
              <a:rPr lang="pt-BR" sz="1650" dirty="0"/>
              <a:t>Necessidade de atualização de suas normas.</a:t>
            </a:r>
          </a:p>
          <a:p>
            <a:pPr lvl="1" algn="just"/>
            <a:r>
              <a:rPr lang="pt-BR" sz="1650" dirty="0"/>
              <a:t>“Vontade de Constituição” vs. “Vontade de Poder”.</a:t>
            </a:r>
          </a:p>
        </p:txBody>
      </p:sp>
      <p:sp>
        <p:nvSpPr>
          <p:cNvPr id="2" name="Título 1"/>
          <p:cNvSpPr>
            <a:spLocks noGrp="1"/>
          </p:cNvSpPr>
          <p:nvPr>
            <p:ph type="title"/>
          </p:nvPr>
        </p:nvSpPr>
        <p:spPr>
          <a:xfrm>
            <a:off x="534914" y="188640"/>
            <a:ext cx="8074167" cy="486054"/>
          </a:xfrm>
        </p:spPr>
        <p:txBody>
          <a:bodyPr>
            <a:noAutofit/>
          </a:bodyPr>
          <a:lstStyle/>
          <a:p>
            <a:pPr algn="ctr"/>
            <a:r>
              <a:rPr lang="pt-BR" sz="3000" dirty="0"/>
              <a:t>Princípios constitucionais hermenêuticos: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idx="1"/>
          </p:nvPr>
        </p:nvSpPr>
        <p:spPr>
          <a:xfrm>
            <a:off x="221037" y="620688"/>
            <a:ext cx="8701431" cy="4072380"/>
          </a:xfrm>
        </p:spPr>
        <p:txBody>
          <a:bodyPr vert="horz" lIns="0" tIns="34290" rIns="68580" bIns="34290" rtlCol="0">
            <a:noAutofit/>
          </a:bodyPr>
          <a:lstStyle/>
          <a:p>
            <a:pPr algn="just"/>
            <a:r>
              <a:rPr lang="pt-BR" sz="1380" b="1" dirty="0"/>
              <a:t>Máxima efetividade (ou da eficiência):</a:t>
            </a:r>
          </a:p>
          <a:p>
            <a:pPr lvl="1" algn="just"/>
            <a:r>
              <a:rPr lang="pt-BR" sz="1380" dirty="0"/>
              <a:t>Manifestação da força normativa da Constituição.</a:t>
            </a:r>
          </a:p>
          <a:p>
            <a:pPr lvl="1" algn="just"/>
            <a:r>
              <a:rPr lang="pt-BR" sz="1380" dirty="0"/>
              <a:t>Conexão com o princípio da concordância prática.</a:t>
            </a:r>
          </a:p>
          <a:p>
            <a:pPr lvl="1" algn="just"/>
            <a:r>
              <a:rPr lang="pt-BR" sz="1380" dirty="0"/>
              <a:t>Busca pela otimização da eficácia das normas constitucionais.</a:t>
            </a:r>
          </a:p>
          <a:p>
            <a:pPr lvl="1" algn="just"/>
            <a:r>
              <a:rPr lang="pt-BR" sz="1380" dirty="0"/>
              <a:t>Enfoque nos direitos fundamentais.</a:t>
            </a:r>
          </a:p>
          <a:p>
            <a:pPr lvl="1" algn="just"/>
            <a:r>
              <a:rPr lang="pt-BR" sz="1380" dirty="0" err="1"/>
              <a:t>Obs</a:t>
            </a:r>
            <a:r>
              <a:rPr lang="pt-BR" sz="1380" dirty="0"/>
              <a:t>: “coringa” em provas discursivas (</a:t>
            </a:r>
            <a:r>
              <a:rPr lang="pt-BR" sz="1380" dirty="0" err="1"/>
              <a:t>ex</a:t>
            </a:r>
            <a:r>
              <a:rPr lang="pt-BR" sz="1380" dirty="0"/>
              <a:t>: direitos sociais).</a:t>
            </a:r>
          </a:p>
          <a:p>
            <a:pPr lvl="1" algn="just"/>
            <a:endParaRPr lang="pt-BR" sz="1380" dirty="0"/>
          </a:p>
          <a:p>
            <a:pPr algn="just"/>
            <a:r>
              <a:rPr lang="pt-BR" sz="1380" b="1" dirty="0"/>
              <a:t>Interpretação conforme:</a:t>
            </a:r>
          </a:p>
          <a:p>
            <a:pPr lvl="1" algn="just"/>
            <a:r>
              <a:rPr lang="pt-BR" sz="1380" dirty="0"/>
              <a:t>Especial abertura semântica das normas em geral.</a:t>
            </a:r>
          </a:p>
          <a:p>
            <a:pPr lvl="1" algn="just"/>
            <a:r>
              <a:rPr lang="pt-BR" sz="1380" dirty="0"/>
              <a:t>Consequência: </a:t>
            </a:r>
            <a:r>
              <a:rPr lang="pt-BR" sz="1380" b="1" dirty="0"/>
              <a:t>normas polissêmicas</a:t>
            </a:r>
            <a:r>
              <a:rPr lang="pt-BR" sz="1380" dirty="0"/>
              <a:t>.</a:t>
            </a:r>
          </a:p>
          <a:p>
            <a:pPr lvl="2" algn="just"/>
            <a:r>
              <a:rPr lang="pt-BR" sz="1380" dirty="0"/>
              <a:t>A posição do STF: “</a:t>
            </a:r>
            <a:r>
              <a:rPr lang="pt-BR" sz="1380" i="1" dirty="0"/>
              <a:t>Impossibilidade, na espécie, de se dar interpretação conforme à Constituição, pois essa técnica só é utilizável quando a norma impugnada admite, dentre as várias interpretações possíveis, uma que a compatibilize com a Carta Magna, e </a:t>
            </a:r>
            <a:r>
              <a:rPr lang="pt-BR" sz="1380" b="1" i="1" dirty="0"/>
              <a:t>não quando o sentido da norma é unívoco</a:t>
            </a:r>
            <a:r>
              <a:rPr lang="pt-BR" sz="1380" i="1" dirty="0"/>
              <a:t>, como sucede no caso presente</a:t>
            </a:r>
            <a:r>
              <a:rPr lang="pt-BR" sz="1380" dirty="0"/>
              <a:t>.” (ADI 1.344 MC, rel. min. Moreira Alves, j. 18-12-1995, P, DJ de 19-4-1996)</a:t>
            </a:r>
          </a:p>
          <a:p>
            <a:pPr lvl="1" algn="just"/>
            <a:r>
              <a:rPr lang="pt-BR" sz="1380" dirty="0"/>
              <a:t>Força normativa e máxima efetividade.</a:t>
            </a:r>
          </a:p>
          <a:p>
            <a:pPr lvl="1" algn="just"/>
            <a:r>
              <a:rPr lang="pt-BR" sz="1380" dirty="0"/>
              <a:t>Deferência ao legislador e presunção de constitucionalidade das leis.</a:t>
            </a:r>
          </a:p>
          <a:p>
            <a:pPr lvl="1" algn="just"/>
            <a:r>
              <a:rPr lang="pt-BR" sz="1380" dirty="0"/>
              <a:t>Princípio de interpretação da legislação infraconstitucional.</a:t>
            </a:r>
          </a:p>
          <a:p>
            <a:pPr lvl="1" algn="just"/>
            <a:r>
              <a:rPr lang="pt-BR" sz="1380" dirty="0"/>
              <a:t>Limites: a) literalidade do texto; b) identidade básica do direito positivo e suas finalidades.</a:t>
            </a:r>
          </a:p>
          <a:p>
            <a:pPr lvl="1" algn="just"/>
            <a:r>
              <a:rPr lang="pt-BR" sz="1380" dirty="0"/>
              <a:t>Interpretação conforme como técnica de controle.</a:t>
            </a:r>
          </a:p>
          <a:p>
            <a:pPr lvl="1" algn="just"/>
            <a:r>
              <a:rPr lang="pt-BR" sz="1380" dirty="0"/>
              <a:t>Interpretação conforme como “</a:t>
            </a:r>
            <a:r>
              <a:rPr lang="pt-BR" sz="1380" b="1" u="sng" dirty="0"/>
              <a:t>situação constitucional imperfeita</a:t>
            </a:r>
            <a:r>
              <a:rPr lang="pt-BR" sz="1380" dirty="0"/>
              <a:t>”: 1) </a:t>
            </a:r>
            <a:r>
              <a:rPr lang="pt-BR" sz="1380" b="1" dirty="0"/>
              <a:t>TJCE / </a:t>
            </a:r>
            <a:r>
              <a:rPr lang="pt-BR" sz="1380" b="1" dirty="0" err="1"/>
              <a:t>Cespe</a:t>
            </a:r>
            <a:r>
              <a:rPr lang="pt-BR" sz="1380" b="1" dirty="0"/>
              <a:t> / 2019; </a:t>
            </a:r>
            <a:r>
              <a:rPr lang="pt-BR" sz="1380" dirty="0"/>
              <a:t>2)</a:t>
            </a:r>
            <a:r>
              <a:rPr lang="pt-BR" sz="1380" b="1" dirty="0"/>
              <a:t> TJSC / </a:t>
            </a:r>
            <a:r>
              <a:rPr lang="pt-BR" sz="1380" b="1" dirty="0" err="1"/>
              <a:t>Cespe</a:t>
            </a:r>
            <a:r>
              <a:rPr lang="pt-BR" sz="1380" b="1" dirty="0"/>
              <a:t> / 2019.</a:t>
            </a:r>
            <a:endParaRPr lang="pt-BR" sz="1380" dirty="0"/>
          </a:p>
          <a:p>
            <a:pPr lvl="1" algn="just"/>
            <a:r>
              <a:rPr lang="pt-BR" sz="1380" dirty="0"/>
              <a:t>Interpretação conforme vs. declaração parcial de inconstitucionalidade sem redução de texto.</a:t>
            </a:r>
          </a:p>
        </p:txBody>
      </p:sp>
      <p:sp>
        <p:nvSpPr>
          <p:cNvPr id="2" name="Título 1"/>
          <p:cNvSpPr>
            <a:spLocks noGrp="1"/>
          </p:cNvSpPr>
          <p:nvPr>
            <p:ph type="title"/>
          </p:nvPr>
        </p:nvSpPr>
        <p:spPr>
          <a:xfrm>
            <a:off x="272035" y="116632"/>
            <a:ext cx="8599433" cy="378042"/>
          </a:xfrm>
        </p:spPr>
        <p:txBody>
          <a:bodyPr>
            <a:noAutofit/>
          </a:bodyPr>
          <a:lstStyle/>
          <a:p>
            <a:pPr algn="ctr"/>
            <a:r>
              <a:rPr lang="pt-BR" sz="3000" dirty="0"/>
              <a:t>Princípios constitucionais hermenêuticos:</a:t>
            </a:r>
          </a:p>
        </p:txBody>
      </p:sp>
    </p:spTree>
    <p:extLst>
      <p:ext uri="{BB962C8B-B14F-4D97-AF65-F5344CB8AC3E}">
        <p14:creationId xmlns:p14="http://schemas.microsoft.com/office/powerpoint/2010/main" val="23389296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23528" y="528886"/>
            <a:ext cx="8496944" cy="2063471"/>
          </a:xfrm>
        </p:spPr>
        <p:txBody>
          <a:bodyPr>
            <a:noAutofit/>
          </a:bodyPr>
          <a:lstStyle/>
          <a:p>
            <a:pPr algn="ctr"/>
            <a:r>
              <a:rPr lang="pt-BR" sz="3500" dirty="0"/>
              <a:t>2. Hermenêutica constitucional:</a:t>
            </a:r>
            <a:br>
              <a:rPr lang="pt-BR" sz="3500" dirty="0"/>
            </a:br>
            <a:r>
              <a:rPr lang="pt-BR" sz="2500" dirty="0"/>
              <a:t>2. 1. Princípios hermenêuticos.</a:t>
            </a:r>
            <a:br>
              <a:rPr lang="pt-BR" sz="2500" dirty="0"/>
            </a:br>
            <a:r>
              <a:rPr lang="pt-BR" sz="2500" dirty="0"/>
              <a:t>2. 2. </a:t>
            </a:r>
            <a:r>
              <a:rPr lang="pt-BR" sz="2500" u="sng" dirty="0"/>
              <a:t>Métodos hermenêuticos</a:t>
            </a:r>
            <a:r>
              <a:rPr lang="pt-BR" sz="2500" dirty="0"/>
              <a:t>.</a:t>
            </a:r>
            <a:br>
              <a:rPr lang="pt-BR" sz="2500" dirty="0"/>
            </a:br>
            <a:r>
              <a:rPr lang="pt-BR" sz="2500" dirty="0"/>
              <a:t>2.3. Outros conceitos hermenêuticos.</a:t>
            </a:r>
          </a:p>
        </p:txBody>
      </p:sp>
      <p:sp>
        <p:nvSpPr>
          <p:cNvPr id="3" name="Subtítulo 2"/>
          <p:cNvSpPr>
            <a:spLocks noGrp="1"/>
          </p:cNvSpPr>
          <p:nvPr>
            <p:ph type="subTitle" idx="1"/>
          </p:nvPr>
        </p:nvSpPr>
        <p:spPr>
          <a:xfrm>
            <a:off x="4779138" y="3343786"/>
            <a:ext cx="3886200" cy="1032532"/>
          </a:xfrm>
        </p:spPr>
        <p:txBody>
          <a:bodyPr>
            <a:normAutofit/>
          </a:bodyPr>
          <a:lstStyle/>
          <a:p>
            <a:r>
              <a:rPr lang="pt-BR" sz="1800" dirty="0"/>
              <a:t>Luís Henrique Linhares </a:t>
            </a:r>
            <a:r>
              <a:rPr lang="pt-BR" sz="1800" dirty="0" err="1"/>
              <a:t>Zouein</a:t>
            </a:r>
            <a:endParaRPr lang="pt-BR" sz="1800" dirty="0"/>
          </a:p>
          <a:p>
            <a:r>
              <a:rPr lang="pt-BR" sz="1800" dirty="0"/>
              <a:t> @lhlzouein</a:t>
            </a:r>
          </a:p>
          <a:p>
            <a:r>
              <a:rPr lang="pt-BR" sz="1800" dirty="0"/>
              <a:t>https://t.me/lhlzouein</a:t>
            </a:r>
          </a:p>
        </p:txBody>
      </p:sp>
      <p:pic>
        <p:nvPicPr>
          <p:cNvPr id="7" name="Imagem 6" descr="logo insta.jpg">
            <a:extLst>
              <a:ext uri="{FF2B5EF4-FFF2-40B4-BE49-F238E27FC236}">
                <a16:creationId xmlns:a16="http://schemas.microsoft.com/office/drawing/2014/main" id="{5EEE7749-3A0B-467F-BEF7-6A00FD33D768}"/>
              </a:ext>
            </a:extLst>
          </p:cNvPr>
          <p:cNvPicPr>
            <a:picLocks noChangeAspect="1"/>
          </p:cNvPicPr>
          <p:nvPr/>
        </p:nvPicPr>
        <p:blipFill>
          <a:blip r:embed="rId2" cstate="print"/>
          <a:stretch>
            <a:fillRect/>
          </a:stretch>
        </p:blipFill>
        <p:spPr>
          <a:xfrm>
            <a:off x="6948264" y="3689364"/>
            <a:ext cx="342900" cy="341376"/>
          </a:xfrm>
          <a:prstGeom prst="rect">
            <a:avLst/>
          </a:prstGeom>
        </p:spPr>
      </p:pic>
      <p:pic>
        <p:nvPicPr>
          <p:cNvPr id="1026" name="Picture 2" descr="logodownload.org/wp-content/uploads/2017/11/tel...">
            <a:extLst>
              <a:ext uri="{FF2B5EF4-FFF2-40B4-BE49-F238E27FC236}">
                <a16:creationId xmlns:a16="http://schemas.microsoft.com/office/drawing/2014/main" id="{6C526455-3A21-4D08-9365-06BEF3DFD40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08104" y="3888619"/>
            <a:ext cx="443865" cy="411480"/>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m 3">
            <a:extLst>
              <a:ext uri="{FF2B5EF4-FFF2-40B4-BE49-F238E27FC236}">
                <a16:creationId xmlns:a16="http://schemas.microsoft.com/office/drawing/2014/main" id="{4B548B6C-7781-4A45-9843-DF1251AC436E}"/>
              </a:ext>
            </a:extLst>
          </p:cNvPr>
          <p:cNvPicPr>
            <a:picLocks noChangeAspect="1"/>
          </p:cNvPicPr>
          <p:nvPr/>
        </p:nvPicPr>
        <p:blipFill>
          <a:blip r:embed="rId4"/>
          <a:stretch>
            <a:fillRect/>
          </a:stretch>
        </p:blipFill>
        <p:spPr>
          <a:xfrm>
            <a:off x="478662" y="2592357"/>
            <a:ext cx="3548261" cy="2249417"/>
          </a:xfrm>
          <a:prstGeom prst="rect">
            <a:avLst/>
          </a:prstGeom>
        </p:spPr>
      </p:pic>
    </p:spTree>
    <p:extLst>
      <p:ext uri="{BB962C8B-B14F-4D97-AF65-F5344CB8AC3E}">
        <p14:creationId xmlns:p14="http://schemas.microsoft.com/office/powerpoint/2010/main" val="37617167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idx="1"/>
          </p:nvPr>
        </p:nvSpPr>
        <p:spPr>
          <a:xfrm>
            <a:off x="242250" y="836712"/>
            <a:ext cx="8673150" cy="5184576"/>
          </a:xfrm>
        </p:spPr>
        <p:txBody>
          <a:bodyPr vert="horz" lIns="0" tIns="34290" rIns="68580" bIns="34290" rtlCol="0">
            <a:noAutofit/>
          </a:bodyPr>
          <a:lstStyle/>
          <a:p>
            <a:pPr algn="just"/>
            <a:r>
              <a:rPr lang="pt-BR" sz="2200" b="1" dirty="0"/>
              <a:t>Método científico-espiritual:</a:t>
            </a:r>
          </a:p>
          <a:p>
            <a:pPr lvl="1" algn="just"/>
            <a:r>
              <a:rPr lang="pt-BR" sz="2200" dirty="0"/>
              <a:t>Rudolf </a:t>
            </a:r>
            <a:r>
              <a:rPr lang="pt-BR" sz="2200" dirty="0" err="1"/>
              <a:t>Smend</a:t>
            </a:r>
            <a:r>
              <a:rPr lang="pt-BR" sz="2200" dirty="0"/>
              <a:t> </a:t>
            </a:r>
            <a:r>
              <a:rPr lang="pt-BR" sz="2400" dirty="0">
                <a:solidFill>
                  <a:srgbClr val="000000"/>
                </a:solidFill>
              </a:rPr>
              <a:t>(1882-1975).</a:t>
            </a:r>
            <a:endParaRPr lang="pt-BR" sz="2200" dirty="0"/>
          </a:p>
          <a:p>
            <a:pPr lvl="1" algn="just"/>
            <a:r>
              <a:rPr lang="pt-BR" sz="2200" dirty="0"/>
              <a:t>Elemento valorativa.</a:t>
            </a:r>
          </a:p>
          <a:p>
            <a:pPr lvl="1" algn="just"/>
            <a:r>
              <a:rPr lang="pt-BR" sz="2200" dirty="0"/>
              <a:t>Elemento sociológico.</a:t>
            </a:r>
          </a:p>
          <a:p>
            <a:pPr lvl="1" algn="just"/>
            <a:r>
              <a:rPr lang="pt-BR" sz="2200" dirty="0"/>
              <a:t>Elemento integrativo.</a:t>
            </a:r>
          </a:p>
          <a:p>
            <a:pPr lvl="1" algn="just"/>
            <a:endParaRPr lang="pt-BR" sz="2200" dirty="0"/>
          </a:p>
          <a:p>
            <a:pPr algn="just"/>
            <a:r>
              <a:rPr lang="pt-BR" sz="2200" b="1" dirty="0"/>
              <a:t>Método tópico-problemático:</a:t>
            </a:r>
          </a:p>
          <a:p>
            <a:pPr lvl="1" algn="just"/>
            <a:r>
              <a:rPr lang="pt-BR" sz="2200" dirty="0"/>
              <a:t>Theodor </a:t>
            </a:r>
            <a:r>
              <a:rPr lang="pt-BR" sz="2200" dirty="0" err="1"/>
              <a:t>Viehweg</a:t>
            </a:r>
            <a:r>
              <a:rPr lang="pt-BR" sz="2200" dirty="0"/>
              <a:t> </a:t>
            </a:r>
            <a:r>
              <a:rPr lang="pt-BR" sz="2400" dirty="0">
                <a:solidFill>
                  <a:srgbClr val="000000"/>
                </a:solidFill>
              </a:rPr>
              <a:t>(1907-1988).</a:t>
            </a:r>
            <a:endParaRPr lang="pt-BR" sz="2200" dirty="0"/>
          </a:p>
          <a:p>
            <a:pPr lvl="1" algn="just"/>
            <a:r>
              <a:rPr lang="pt-BR" sz="2200" dirty="0"/>
              <a:t>Compreensão prévia do problema: problema -&gt; norma.</a:t>
            </a:r>
          </a:p>
          <a:p>
            <a:pPr lvl="1" algn="just"/>
            <a:r>
              <a:rPr lang="pt-BR" sz="2200" i="1" dirty="0" err="1"/>
              <a:t>Topois</a:t>
            </a:r>
            <a:r>
              <a:rPr lang="pt-BR" sz="2200" i="1" dirty="0"/>
              <a:t> </a:t>
            </a:r>
            <a:r>
              <a:rPr lang="pt-BR" sz="2200" dirty="0"/>
              <a:t>(“pontos de vista”).</a:t>
            </a:r>
          </a:p>
          <a:p>
            <a:pPr lvl="1" algn="just"/>
            <a:r>
              <a:rPr lang="pt-BR" sz="2200" dirty="0"/>
              <a:t>“Processo aberto de argumentação”.</a:t>
            </a:r>
          </a:p>
          <a:p>
            <a:pPr lvl="1" algn="just"/>
            <a:r>
              <a:rPr lang="pt-BR" sz="2200" dirty="0"/>
              <a:t>Críticas.</a:t>
            </a:r>
          </a:p>
        </p:txBody>
      </p:sp>
      <p:sp>
        <p:nvSpPr>
          <p:cNvPr id="2" name="Título 1"/>
          <p:cNvSpPr>
            <a:spLocks noGrp="1"/>
          </p:cNvSpPr>
          <p:nvPr>
            <p:ph type="title"/>
          </p:nvPr>
        </p:nvSpPr>
        <p:spPr>
          <a:xfrm>
            <a:off x="498913" y="116632"/>
            <a:ext cx="8146174" cy="562976"/>
          </a:xfrm>
        </p:spPr>
        <p:txBody>
          <a:bodyPr>
            <a:noAutofit/>
          </a:bodyPr>
          <a:lstStyle/>
          <a:p>
            <a:pPr algn="ctr"/>
            <a:r>
              <a:rPr lang="pt-BR" sz="2800" dirty="0"/>
              <a:t>Métodos de interpretação constitucional:</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idx="1"/>
          </p:nvPr>
        </p:nvSpPr>
        <p:spPr>
          <a:xfrm>
            <a:off x="206899" y="764704"/>
            <a:ext cx="8666080" cy="5184576"/>
          </a:xfrm>
        </p:spPr>
        <p:txBody>
          <a:bodyPr vert="horz" lIns="0" tIns="34290" rIns="68580" bIns="34290" rtlCol="0">
            <a:noAutofit/>
          </a:bodyPr>
          <a:lstStyle/>
          <a:p>
            <a:pPr algn="just"/>
            <a:r>
              <a:rPr lang="pt-BR" sz="1500" b="1" dirty="0"/>
              <a:t>Método hermenêutico-</a:t>
            </a:r>
            <a:r>
              <a:rPr lang="pt-BR" sz="1500" b="1" dirty="0" err="1"/>
              <a:t>concretizador</a:t>
            </a:r>
            <a:r>
              <a:rPr lang="pt-BR" sz="1500" b="1" dirty="0"/>
              <a:t> – MPEPI / </a:t>
            </a:r>
            <a:r>
              <a:rPr lang="pt-BR" sz="1500" b="1" dirty="0" err="1"/>
              <a:t>Cespe</a:t>
            </a:r>
            <a:r>
              <a:rPr lang="pt-BR" sz="1500" b="1" dirty="0"/>
              <a:t> / 2019.</a:t>
            </a:r>
          </a:p>
          <a:p>
            <a:pPr lvl="1" algn="just"/>
            <a:r>
              <a:rPr lang="pt-BR" sz="1500" dirty="0"/>
              <a:t>Konrad Hesse.</a:t>
            </a:r>
          </a:p>
          <a:p>
            <a:pPr lvl="1" algn="just"/>
            <a:r>
              <a:rPr lang="pt-BR" sz="1500" dirty="0"/>
              <a:t>Interpretação e aplicação como processo unitário.</a:t>
            </a:r>
          </a:p>
          <a:p>
            <a:pPr lvl="1" algn="just"/>
            <a:r>
              <a:rPr lang="pt-BR" sz="1500" dirty="0"/>
              <a:t>Elementos:</a:t>
            </a:r>
          </a:p>
          <a:p>
            <a:pPr lvl="2" algn="just"/>
            <a:r>
              <a:rPr lang="pt-BR" sz="1500" dirty="0"/>
              <a:t>1. Norma a ser concretizada.</a:t>
            </a:r>
          </a:p>
          <a:p>
            <a:pPr lvl="2" algn="just"/>
            <a:r>
              <a:rPr lang="pt-BR" sz="1500" dirty="0"/>
              <a:t>2. Compreensão prévia do intérprete (</a:t>
            </a:r>
            <a:r>
              <a:rPr lang="pt-BR" sz="1500" b="1" dirty="0" err="1"/>
              <a:t>pré</a:t>
            </a:r>
            <a:r>
              <a:rPr lang="pt-BR" sz="1500" b="1" dirty="0"/>
              <a:t>-compreensão</a:t>
            </a:r>
            <a:r>
              <a:rPr lang="pt-BR" sz="1500" dirty="0"/>
              <a:t>) – </a:t>
            </a:r>
            <a:r>
              <a:rPr lang="pt-BR" sz="1500" b="1" dirty="0"/>
              <a:t>TJSC / </a:t>
            </a:r>
            <a:r>
              <a:rPr lang="pt-BR" sz="1500" b="1" dirty="0" err="1"/>
              <a:t>Cespe</a:t>
            </a:r>
            <a:r>
              <a:rPr lang="pt-BR" sz="1500" b="1" dirty="0"/>
              <a:t> / 2019</a:t>
            </a:r>
            <a:r>
              <a:rPr lang="pt-BR" sz="1500" dirty="0"/>
              <a:t>.</a:t>
            </a:r>
          </a:p>
          <a:p>
            <a:pPr lvl="2" algn="just"/>
            <a:r>
              <a:rPr lang="pt-BR" sz="1500" dirty="0"/>
              <a:t>3. O problema concreto a ser resolvido.</a:t>
            </a:r>
          </a:p>
          <a:p>
            <a:pPr lvl="1" algn="just"/>
            <a:r>
              <a:rPr lang="pt-BR" sz="1500" dirty="0"/>
              <a:t>Primazia da norma sobre o problema (vs. método tópico-problemático).</a:t>
            </a:r>
          </a:p>
          <a:p>
            <a:pPr lvl="1" algn="just"/>
            <a:endParaRPr lang="pt-BR" sz="1500" dirty="0"/>
          </a:p>
          <a:p>
            <a:pPr algn="just"/>
            <a:r>
              <a:rPr lang="pt-BR" sz="1500" b="1" dirty="0"/>
              <a:t>Método normativo-estruturante:</a:t>
            </a:r>
          </a:p>
          <a:p>
            <a:pPr lvl="1" algn="just"/>
            <a:r>
              <a:rPr lang="pt-BR" sz="1500" dirty="0"/>
              <a:t>Friedrich Muller.</a:t>
            </a:r>
          </a:p>
          <a:p>
            <a:pPr lvl="1" algn="just"/>
            <a:r>
              <a:rPr lang="pt-BR" sz="1500" dirty="0"/>
              <a:t>Distinção entre interpretação e concretização.</a:t>
            </a:r>
          </a:p>
          <a:p>
            <a:pPr lvl="1" algn="just"/>
            <a:r>
              <a:rPr lang="pt-BR" sz="1500" dirty="0"/>
              <a:t>Distinção entre norma e texto normativo.</a:t>
            </a:r>
          </a:p>
          <a:p>
            <a:pPr lvl="1" algn="just"/>
            <a:r>
              <a:rPr lang="pt-BR" sz="1500" dirty="0"/>
              <a:t>Programa normativo (texto como mera “ponta do iceberg”).</a:t>
            </a:r>
          </a:p>
          <a:p>
            <a:pPr lvl="2" algn="just"/>
            <a:r>
              <a:rPr lang="pt-BR" sz="1500" dirty="0"/>
              <a:t>A observação de J. J. Gomes </a:t>
            </a:r>
            <a:r>
              <a:rPr lang="pt-BR" sz="1500" dirty="0" err="1"/>
              <a:t>Canotilho</a:t>
            </a:r>
            <a:r>
              <a:rPr lang="pt-BR" sz="1500" dirty="0"/>
              <a:t>: “</a:t>
            </a:r>
            <a:r>
              <a:rPr lang="pt-BR" sz="1500" i="1" dirty="0"/>
              <a:t>O programa normativo não é apenas a soma dos dados linguísticos normativamente relevantes do texto, captados a nível puramente semântico</a:t>
            </a:r>
            <a:r>
              <a:rPr lang="pt-BR" sz="1500" dirty="0"/>
              <a:t>.”</a:t>
            </a:r>
          </a:p>
          <a:p>
            <a:pPr lvl="1" algn="just"/>
            <a:r>
              <a:rPr lang="pt-BR" sz="1500" dirty="0"/>
              <a:t>Domínio normativo.</a:t>
            </a:r>
          </a:p>
          <a:p>
            <a:pPr lvl="1" algn="just"/>
            <a:r>
              <a:rPr lang="pt-BR" sz="1500" dirty="0"/>
              <a:t>Norma jurídica.</a:t>
            </a:r>
          </a:p>
        </p:txBody>
      </p:sp>
      <p:sp>
        <p:nvSpPr>
          <p:cNvPr id="2" name="Título 1"/>
          <p:cNvSpPr>
            <a:spLocks noGrp="1"/>
          </p:cNvSpPr>
          <p:nvPr>
            <p:ph type="title"/>
          </p:nvPr>
        </p:nvSpPr>
        <p:spPr>
          <a:xfrm>
            <a:off x="665201" y="188640"/>
            <a:ext cx="7749476" cy="432048"/>
          </a:xfrm>
        </p:spPr>
        <p:txBody>
          <a:bodyPr>
            <a:noAutofit/>
          </a:bodyPr>
          <a:lstStyle/>
          <a:p>
            <a:pPr algn="ctr"/>
            <a:r>
              <a:rPr lang="pt-BR" sz="2800" dirty="0"/>
              <a:t>Métodos de interpretação constitucional:</a:t>
            </a:r>
          </a:p>
        </p:txBody>
      </p:sp>
    </p:spTree>
    <p:extLst>
      <p:ext uri="{BB962C8B-B14F-4D97-AF65-F5344CB8AC3E}">
        <p14:creationId xmlns:p14="http://schemas.microsoft.com/office/powerpoint/2010/main" val="41996880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23528" y="528886"/>
            <a:ext cx="8496944" cy="2063471"/>
          </a:xfrm>
        </p:spPr>
        <p:txBody>
          <a:bodyPr>
            <a:noAutofit/>
          </a:bodyPr>
          <a:lstStyle/>
          <a:p>
            <a:pPr algn="ctr"/>
            <a:r>
              <a:rPr lang="pt-BR" sz="3500" dirty="0"/>
              <a:t>2. Hermenêutica constitucional:</a:t>
            </a:r>
            <a:br>
              <a:rPr lang="pt-BR" sz="3500" dirty="0"/>
            </a:br>
            <a:r>
              <a:rPr lang="pt-BR" sz="2500" dirty="0"/>
              <a:t>2. 1. Princípios hermenêuticos.</a:t>
            </a:r>
            <a:br>
              <a:rPr lang="pt-BR" sz="2500" dirty="0"/>
            </a:br>
            <a:r>
              <a:rPr lang="pt-BR" sz="2500" dirty="0"/>
              <a:t>2. 2. Métodos hermenêuticos.</a:t>
            </a:r>
            <a:br>
              <a:rPr lang="pt-BR" sz="2500" dirty="0"/>
            </a:br>
            <a:r>
              <a:rPr lang="pt-BR" sz="2500" dirty="0"/>
              <a:t>2.3. </a:t>
            </a:r>
            <a:r>
              <a:rPr lang="pt-BR" sz="2500" u="sng" dirty="0"/>
              <a:t>Outros conceitos hermenêuticos</a:t>
            </a:r>
            <a:r>
              <a:rPr lang="pt-BR" sz="2500" dirty="0"/>
              <a:t>.</a:t>
            </a:r>
          </a:p>
        </p:txBody>
      </p:sp>
      <p:sp>
        <p:nvSpPr>
          <p:cNvPr id="3" name="Subtítulo 2"/>
          <p:cNvSpPr>
            <a:spLocks noGrp="1"/>
          </p:cNvSpPr>
          <p:nvPr>
            <p:ph type="subTitle" idx="1"/>
          </p:nvPr>
        </p:nvSpPr>
        <p:spPr>
          <a:xfrm>
            <a:off x="4779138" y="3343786"/>
            <a:ext cx="3886200" cy="1032532"/>
          </a:xfrm>
        </p:spPr>
        <p:txBody>
          <a:bodyPr>
            <a:normAutofit/>
          </a:bodyPr>
          <a:lstStyle/>
          <a:p>
            <a:r>
              <a:rPr lang="pt-BR" sz="1800" dirty="0"/>
              <a:t>Luís Henrique Linhares </a:t>
            </a:r>
            <a:r>
              <a:rPr lang="pt-BR" sz="1800" dirty="0" err="1"/>
              <a:t>Zouein</a:t>
            </a:r>
            <a:endParaRPr lang="pt-BR" sz="1800" dirty="0"/>
          </a:p>
          <a:p>
            <a:r>
              <a:rPr lang="pt-BR" sz="1800" dirty="0"/>
              <a:t> @lhlzouein</a:t>
            </a:r>
          </a:p>
          <a:p>
            <a:r>
              <a:rPr lang="pt-BR" sz="1800" dirty="0"/>
              <a:t>https://t.me/lhlzouein</a:t>
            </a:r>
          </a:p>
        </p:txBody>
      </p:sp>
      <p:pic>
        <p:nvPicPr>
          <p:cNvPr id="7" name="Imagem 6" descr="logo insta.jpg">
            <a:extLst>
              <a:ext uri="{FF2B5EF4-FFF2-40B4-BE49-F238E27FC236}">
                <a16:creationId xmlns:a16="http://schemas.microsoft.com/office/drawing/2014/main" id="{5EEE7749-3A0B-467F-BEF7-6A00FD33D768}"/>
              </a:ext>
            </a:extLst>
          </p:cNvPr>
          <p:cNvPicPr>
            <a:picLocks noChangeAspect="1"/>
          </p:cNvPicPr>
          <p:nvPr/>
        </p:nvPicPr>
        <p:blipFill>
          <a:blip r:embed="rId2" cstate="print"/>
          <a:stretch>
            <a:fillRect/>
          </a:stretch>
        </p:blipFill>
        <p:spPr>
          <a:xfrm>
            <a:off x="6948264" y="3689364"/>
            <a:ext cx="342900" cy="341376"/>
          </a:xfrm>
          <a:prstGeom prst="rect">
            <a:avLst/>
          </a:prstGeom>
        </p:spPr>
      </p:pic>
      <p:pic>
        <p:nvPicPr>
          <p:cNvPr id="1026" name="Picture 2" descr="logodownload.org/wp-content/uploads/2017/11/tel...">
            <a:extLst>
              <a:ext uri="{FF2B5EF4-FFF2-40B4-BE49-F238E27FC236}">
                <a16:creationId xmlns:a16="http://schemas.microsoft.com/office/drawing/2014/main" id="{6C526455-3A21-4D08-9365-06BEF3DFD40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08104" y="3888619"/>
            <a:ext cx="443865" cy="411480"/>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m 3">
            <a:extLst>
              <a:ext uri="{FF2B5EF4-FFF2-40B4-BE49-F238E27FC236}">
                <a16:creationId xmlns:a16="http://schemas.microsoft.com/office/drawing/2014/main" id="{4B548B6C-7781-4A45-9843-DF1251AC436E}"/>
              </a:ext>
            </a:extLst>
          </p:cNvPr>
          <p:cNvPicPr>
            <a:picLocks noChangeAspect="1"/>
          </p:cNvPicPr>
          <p:nvPr/>
        </p:nvPicPr>
        <p:blipFill>
          <a:blip r:embed="rId4"/>
          <a:stretch>
            <a:fillRect/>
          </a:stretch>
        </p:blipFill>
        <p:spPr>
          <a:xfrm>
            <a:off x="478662" y="2592357"/>
            <a:ext cx="3548261" cy="2249417"/>
          </a:xfrm>
          <a:prstGeom prst="rect">
            <a:avLst/>
          </a:prstGeom>
        </p:spPr>
      </p:pic>
    </p:spTree>
    <p:extLst>
      <p:ext uri="{BB962C8B-B14F-4D97-AF65-F5344CB8AC3E}">
        <p14:creationId xmlns:p14="http://schemas.microsoft.com/office/powerpoint/2010/main" val="20808445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p:nvPr>
        </p:nvSpPr>
        <p:spPr>
          <a:xfrm>
            <a:off x="30480" y="438150"/>
            <a:ext cx="9044940" cy="563880"/>
          </a:xfrm>
        </p:spPr>
        <p:txBody>
          <a:bodyPr/>
          <a:lstStyle/>
          <a:p>
            <a:pPr algn="ctr"/>
            <a:r>
              <a:rPr lang="pt-BR" sz="2300" dirty="0">
                <a:solidFill>
                  <a:schemeClr val="tx1"/>
                </a:solidFill>
              </a:rPr>
              <a:t>Outros conceitos hermenêuticos: a sociedade aberta dos interpretes.</a:t>
            </a:r>
          </a:p>
        </p:txBody>
      </p:sp>
      <p:sp>
        <p:nvSpPr>
          <p:cNvPr id="5" name="Subtítulo 2">
            <a:extLst>
              <a:ext uri="{FF2B5EF4-FFF2-40B4-BE49-F238E27FC236}">
                <a16:creationId xmlns:a16="http://schemas.microsoft.com/office/drawing/2014/main" id="{13964C9A-110E-4290-B805-67B914656228}"/>
              </a:ext>
            </a:extLst>
          </p:cNvPr>
          <p:cNvSpPr>
            <a:spLocks noGrp="1"/>
          </p:cNvSpPr>
          <p:nvPr/>
        </p:nvSpPr>
        <p:spPr>
          <a:xfrm>
            <a:off x="3491880" y="1002030"/>
            <a:ext cx="5583540" cy="4853940"/>
          </a:xfrm>
          <a:prstGeom prst="rect">
            <a:avLst/>
          </a:prstGeom>
        </p:spPr>
        <p:txBody>
          <a:bodyPr vert="horz" lIns="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buFont typeface="Wingdings" panose="05000000000000000000" pitchFamily="2" charset="2"/>
              <a:buChar char="§"/>
            </a:pPr>
            <a:r>
              <a:rPr lang="pt-BR" sz="1300" dirty="0">
                <a:solidFill>
                  <a:srgbClr val="000000"/>
                </a:solidFill>
              </a:rPr>
              <a:t>Peter </a:t>
            </a:r>
            <a:r>
              <a:rPr lang="pt-BR" sz="1300" dirty="0" err="1">
                <a:solidFill>
                  <a:srgbClr val="000000"/>
                </a:solidFill>
              </a:rPr>
              <a:t>Haberle</a:t>
            </a:r>
            <a:r>
              <a:rPr lang="pt-BR" sz="1300" dirty="0">
                <a:solidFill>
                  <a:srgbClr val="000000"/>
                </a:solidFill>
              </a:rPr>
              <a:t> (1934).</a:t>
            </a:r>
          </a:p>
          <a:p>
            <a:pPr algn="just">
              <a:spcBef>
                <a:spcPts val="600"/>
              </a:spcBef>
              <a:buFont typeface="Wingdings" panose="05000000000000000000" pitchFamily="2" charset="2"/>
              <a:buChar char="§"/>
            </a:pPr>
            <a:endParaRPr lang="pt-BR" sz="1300" dirty="0">
              <a:solidFill>
                <a:srgbClr val="000000"/>
              </a:solidFill>
            </a:endParaRPr>
          </a:p>
          <a:p>
            <a:pPr algn="just">
              <a:spcBef>
                <a:spcPts val="600"/>
              </a:spcBef>
              <a:buFont typeface="Wingdings" panose="05000000000000000000" pitchFamily="2" charset="2"/>
              <a:buChar char="§"/>
            </a:pPr>
            <a:r>
              <a:rPr lang="pt-BR" sz="1300" dirty="0">
                <a:solidFill>
                  <a:srgbClr val="000000"/>
                </a:solidFill>
              </a:rPr>
              <a:t>Um deslocamento de perspectiva: </a:t>
            </a:r>
            <a:r>
              <a:rPr lang="pt-BR" sz="1300" b="1" dirty="0">
                <a:solidFill>
                  <a:srgbClr val="000000"/>
                </a:solidFill>
              </a:rPr>
              <a:t>quem interpreta?</a:t>
            </a:r>
          </a:p>
          <a:p>
            <a:pPr lvl="1" algn="just">
              <a:spcBef>
                <a:spcPts val="600"/>
              </a:spcBef>
              <a:buFont typeface="Wingdings" panose="05000000000000000000" pitchFamily="2" charset="2"/>
              <a:buChar char="§"/>
            </a:pPr>
            <a:r>
              <a:rPr lang="pt-BR" sz="1300" dirty="0"/>
              <a:t>“no processo de interpretação constitucional estão potencialmente vinculados todos os órgãos estatais, todas as potências públicas, todos os cidadãos e grupos, não sendo possível estabelecer-se um elenco cerrado ou fixado com </a:t>
            </a:r>
            <a:r>
              <a:rPr lang="pt-BR" sz="1300" i="1" dirty="0" err="1"/>
              <a:t>numerus</a:t>
            </a:r>
            <a:r>
              <a:rPr lang="pt-BR" sz="1300" i="1" dirty="0"/>
              <a:t> </a:t>
            </a:r>
            <a:r>
              <a:rPr lang="pt-BR" sz="1300" i="1" dirty="0" err="1"/>
              <a:t>clausus</a:t>
            </a:r>
            <a:r>
              <a:rPr lang="pt-BR" sz="1300" dirty="0"/>
              <a:t> de intérpretes da Constituição.”</a:t>
            </a:r>
          </a:p>
          <a:p>
            <a:pPr lvl="1" algn="just">
              <a:spcBef>
                <a:spcPts val="600"/>
              </a:spcBef>
              <a:buFont typeface="Wingdings" panose="05000000000000000000" pitchFamily="2" charset="2"/>
              <a:buChar char="§"/>
            </a:pPr>
            <a:r>
              <a:rPr lang="pt-BR" sz="800" dirty="0"/>
              <a:t>HÄBERLE, Peter. Hermenêutica Constitucional - A sociedade aberta dos intérpretes da constituição: contribuição para a interpretação pluralista e "procedimental" da constituição. Porto Alegre: Sergio </a:t>
            </a:r>
            <a:r>
              <a:rPr lang="pt-BR" sz="800" dirty="0" err="1"/>
              <a:t>Antonio</a:t>
            </a:r>
            <a:r>
              <a:rPr lang="pt-BR" sz="800" dirty="0"/>
              <a:t> Fabris Editor, 1997, p. 13.</a:t>
            </a:r>
          </a:p>
          <a:p>
            <a:pPr algn="just">
              <a:spcBef>
                <a:spcPts val="600"/>
              </a:spcBef>
              <a:buFont typeface="Wingdings" panose="05000000000000000000" pitchFamily="2" charset="2"/>
              <a:buChar char="§"/>
            </a:pPr>
            <a:endParaRPr lang="pt-BR" sz="1300" dirty="0">
              <a:solidFill>
                <a:srgbClr val="000000"/>
              </a:solidFill>
            </a:endParaRPr>
          </a:p>
          <a:p>
            <a:pPr algn="just">
              <a:spcBef>
                <a:spcPts val="600"/>
              </a:spcBef>
              <a:buFont typeface="Wingdings" panose="05000000000000000000" pitchFamily="2" charset="2"/>
              <a:buChar char="§"/>
            </a:pPr>
            <a:r>
              <a:rPr lang="pt-BR" sz="1300" dirty="0">
                <a:solidFill>
                  <a:srgbClr val="000000"/>
                </a:solidFill>
              </a:rPr>
              <a:t>Importância da sociedade civil.</a:t>
            </a:r>
          </a:p>
          <a:p>
            <a:pPr algn="just">
              <a:spcBef>
                <a:spcPts val="600"/>
              </a:spcBef>
              <a:buFont typeface="Wingdings" panose="05000000000000000000" pitchFamily="2" charset="2"/>
              <a:buChar char="§"/>
            </a:pPr>
            <a:endParaRPr lang="pt-BR" sz="1300" dirty="0">
              <a:solidFill>
                <a:srgbClr val="000000"/>
              </a:solidFill>
            </a:endParaRPr>
          </a:p>
          <a:p>
            <a:pPr algn="just">
              <a:spcBef>
                <a:spcPts val="600"/>
              </a:spcBef>
              <a:buFont typeface="Wingdings" panose="05000000000000000000" pitchFamily="2" charset="2"/>
              <a:buChar char="§"/>
            </a:pPr>
            <a:r>
              <a:rPr lang="pt-BR" sz="1300" dirty="0">
                <a:solidFill>
                  <a:srgbClr val="000000"/>
                </a:solidFill>
              </a:rPr>
              <a:t>Instrumento de integração da realidade no processo de interpretação.</a:t>
            </a:r>
          </a:p>
          <a:p>
            <a:pPr marL="0" indent="0" algn="just">
              <a:spcBef>
                <a:spcPts val="600"/>
              </a:spcBef>
              <a:buNone/>
            </a:pPr>
            <a:endParaRPr lang="pt-BR" sz="1300" dirty="0">
              <a:solidFill>
                <a:srgbClr val="000000"/>
              </a:solidFill>
            </a:endParaRPr>
          </a:p>
          <a:p>
            <a:pPr algn="just">
              <a:spcBef>
                <a:spcPts val="600"/>
              </a:spcBef>
              <a:buFont typeface="Wingdings" panose="05000000000000000000" pitchFamily="2" charset="2"/>
              <a:buChar char="§"/>
            </a:pPr>
            <a:r>
              <a:rPr lang="pt-BR" sz="1300" dirty="0">
                <a:solidFill>
                  <a:srgbClr val="000000"/>
                </a:solidFill>
              </a:rPr>
              <a:t>Importância do processo político.</a:t>
            </a:r>
          </a:p>
          <a:p>
            <a:pPr algn="just">
              <a:spcBef>
                <a:spcPts val="600"/>
              </a:spcBef>
              <a:buFont typeface="Wingdings" panose="05000000000000000000" pitchFamily="2" charset="2"/>
              <a:buChar char="§"/>
            </a:pPr>
            <a:endParaRPr lang="pt-BR" sz="1300" dirty="0">
              <a:solidFill>
                <a:srgbClr val="000000"/>
              </a:solidFill>
            </a:endParaRPr>
          </a:p>
          <a:p>
            <a:pPr algn="just">
              <a:spcBef>
                <a:spcPts val="600"/>
              </a:spcBef>
              <a:buFont typeface="Wingdings" panose="05000000000000000000" pitchFamily="2" charset="2"/>
              <a:buChar char="§"/>
            </a:pPr>
            <a:r>
              <a:rPr lang="pt-BR" sz="1300" dirty="0">
                <a:solidFill>
                  <a:srgbClr val="000000"/>
                </a:solidFill>
              </a:rPr>
              <a:t>A influência dos debates públicos nas decisões judiciais.</a:t>
            </a:r>
          </a:p>
          <a:p>
            <a:pPr algn="just">
              <a:spcBef>
                <a:spcPts val="600"/>
              </a:spcBef>
              <a:buFont typeface="Wingdings" panose="05000000000000000000" pitchFamily="2" charset="2"/>
              <a:buChar char="§"/>
            </a:pPr>
            <a:endParaRPr lang="pt-BR" sz="1300" dirty="0">
              <a:solidFill>
                <a:srgbClr val="000000"/>
              </a:solidFill>
            </a:endParaRPr>
          </a:p>
          <a:p>
            <a:pPr algn="just">
              <a:spcBef>
                <a:spcPts val="600"/>
              </a:spcBef>
              <a:buFont typeface="Wingdings" panose="05000000000000000000" pitchFamily="2" charset="2"/>
              <a:buChar char="§"/>
            </a:pPr>
            <a:r>
              <a:rPr lang="pt-BR" sz="1300" i="1" dirty="0">
                <a:solidFill>
                  <a:srgbClr val="000000"/>
                </a:solidFill>
              </a:rPr>
              <a:t>Amicus </a:t>
            </a:r>
            <a:r>
              <a:rPr lang="pt-BR" sz="1300" i="1" dirty="0" err="1">
                <a:solidFill>
                  <a:srgbClr val="000000"/>
                </a:solidFill>
              </a:rPr>
              <a:t>curiae</a:t>
            </a:r>
            <a:r>
              <a:rPr lang="pt-BR" sz="1300" i="1" dirty="0">
                <a:solidFill>
                  <a:srgbClr val="000000"/>
                </a:solidFill>
              </a:rPr>
              <a:t> </a:t>
            </a:r>
            <a:r>
              <a:rPr lang="pt-BR" sz="1300" dirty="0">
                <a:solidFill>
                  <a:srgbClr val="000000"/>
                </a:solidFill>
              </a:rPr>
              <a:t>e a realização de audiências públicas.</a:t>
            </a:r>
          </a:p>
        </p:txBody>
      </p:sp>
      <p:pic>
        <p:nvPicPr>
          <p:cNvPr id="1026" name="Picture 2" descr="A influência de Peter Häberle no Direito Constitucional ibero-americano -  Os ConstitucionalistasOs Constitucionalistas">
            <a:extLst>
              <a:ext uri="{FF2B5EF4-FFF2-40B4-BE49-F238E27FC236}">
                <a16:creationId xmlns:a16="http://schemas.microsoft.com/office/drawing/2014/main" id="{69023173-E1EB-4779-B075-0EFA8BEB50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 y="1002030"/>
            <a:ext cx="3246200" cy="48179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46760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idx="1"/>
          </p:nvPr>
        </p:nvSpPr>
        <p:spPr>
          <a:xfrm>
            <a:off x="262772" y="578882"/>
            <a:ext cx="8618456" cy="4215278"/>
          </a:xfrm>
        </p:spPr>
        <p:txBody>
          <a:bodyPr vert="horz" lIns="0" tIns="34290" rIns="68580" bIns="34290" rtlCol="0">
            <a:noAutofit/>
          </a:bodyPr>
          <a:lstStyle/>
          <a:p>
            <a:pPr algn="just">
              <a:buFont typeface="Wingdings" panose="05000000000000000000" pitchFamily="2" charset="2"/>
              <a:buChar char="§"/>
            </a:pPr>
            <a:r>
              <a:rPr lang="pt-BR" sz="1400" b="1" dirty="0">
                <a:solidFill>
                  <a:srgbClr val="000000"/>
                </a:solidFill>
              </a:rPr>
              <a:t>Princípio </a:t>
            </a:r>
            <a:r>
              <a:rPr lang="pt-BR" sz="1400" b="1" i="1" dirty="0">
                <a:solidFill>
                  <a:srgbClr val="000000"/>
                </a:solidFill>
              </a:rPr>
              <a:t>pro persona </a:t>
            </a:r>
            <a:r>
              <a:rPr lang="pt-BR" sz="1400" b="1" dirty="0">
                <a:solidFill>
                  <a:srgbClr val="000000"/>
                </a:solidFill>
              </a:rPr>
              <a:t>(ou </a:t>
            </a:r>
            <a:r>
              <a:rPr lang="pt-BR" sz="1400" b="1" i="1" dirty="0">
                <a:solidFill>
                  <a:srgbClr val="000000"/>
                </a:solidFill>
              </a:rPr>
              <a:t>pro </a:t>
            </a:r>
            <a:r>
              <a:rPr lang="pt-BR" sz="1400" b="1" i="1" dirty="0" err="1">
                <a:solidFill>
                  <a:srgbClr val="000000"/>
                </a:solidFill>
              </a:rPr>
              <a:t>homine</a:t>
            </a:r>
            <a:r>
              <a:rPr lang="pt-BR" sz="1400" b="1" dirty="0">
                <a:solidFill>
                  <a:srgbClr val="000000"/>
                </a:solidFill>
              </a:rPr>
              <a:t>).</a:t>
            </a:r>
          </a:p>
          <a:p>
            <a:pPr lvl="1" algn="just">
              <a:buFont typeface="Wingdings" panose="05000000000000000000" pitchFamily="2" charset="2"/>
              <a:buChar char="§"/>
            </a:pPr>
            <a:r>
              <a:rPr lang="pt-BR" sz="1400" dirty="0">
                <a:solidFill>
                  <a:srgbClr val="000000"/>
                </a:solidFill>
              </a:rPr>
              <a:t>Presunção de inocência: CRFB vs. CADH.</a:t>
            </a:r>
          </a:p>
          <a:p>
            <a:pPr marL="628650" lvl="1" indent="-285750" algn="just">
              <a:buFont typeface="Wingdings" panose="05000000000000000000" pitchFamily="2" charset="2"/>
              <a:buChar char="§"/>
            </a:pPr>
            <a:endParaRPr lang="pt-BR" sz="1400" dirty="0"/>
          </a:p>
          <a:p>
            <a:pPr algn="just">
              <a:buFont typeface="Wingdings" panose="05000000000000000000" pitchFamily="2" charset="2"/>
              <a:buChar char="§"/>
            </a:pPr>
            <a:r>
              <a:rPr lang="pt-BR" sz="1400" b="1" dirty="0"/>
              <a:t>Preâmbulo:</a:t>
            </a:r>
          </a:p>
          <a:p>
            <a:pPr lvl="1" algn="just">
              <a:buFont typeface="Wingdings" panose="05000000000000000000" pitchFamily="2" charset="2"/>
              <a:buChar char="§"/>
            </a:pPr>
            <a:r>
              <a:rPr lang="pt-BR" sz="1400" dirty="0">
                <a:solidFill>
                  <a:srgbClr val="000000"/>
                </a:solidFill>
              </a:rPr>
              <a:t>1ª corrente: natureza normativa (consequência);</a:t>
            </a:r>
          </a:p>
          <a:p>
            <a:pPr lvl="1" algn="just">
              <a:buFont typeface="Wingdings" panose="05000000000000000000" pitchFamily="2" charset="2"/>
              <a:buChar char="§"/>
            </a:pPr>
            <a:r>
              <a:rPr lang="pt-BR" sz="1400" dirty="0">
                <a:solidFill>
                  <a:srgbClr val="000000"/>
                </a:solidFill>
              </a:rPr>
              <a:t>2ª corrente: natureza não normativa;</a:t>
            </a:r>
          </a:p>
          <a:p>
            <a:pPr lvl="2" algn="just">
              <a:buFont typeface="Wingdings" panose="05000000000000000000" pitchFamily="2" charset="2"/>
              <a:buChar char="§"/>
            </a:pPr>
            <a:r>
              <a:rPr lang="pt-BR" sz="1400" dirty="0">
                <a:solidFill>
                  <a:srgbClr val="000000"/>
                </a:solidFill>
              </a:rPr>
              <a:t>Tese da irrelevância jurídica;</a:t>
            </a:r>
          </a:p>
          <a:p>
            <a:pPr lvl="2" algn="just">
              <a:buFont typeface="Wingdings" panose="05000000000000000000" pitchFamily="2" charset="2"/>
              <a:buChar char="§"/>
            </a:pPr>
            <a:r>
              <a:rPr lang="pt-BR" sz="1400" dirty="0">
                <a:solidFill>
                  <a:srgbClr val="000000"/>
                </a:solidFill>
              </a:rPr>
              <a:t>Tese da relevância interpretativa (posição do STF e de José Afonso da Silva).</a:t>
            </a:r>
          </a:p>
          <a:p>
            <a:pPr lvl="3" algn="just">
              <a:buFont typeface="Wingdings" panose="05000000000000000000" pitchFamily="2" charset="2"/>
              <a:buChar char="§"/>
            </a:pPr>
            <a:r>
              <a:rPr lang="pt-BR" sz="1400" dirty="0">
                <a:solidFill>
                  <a:srgbClr val="000000"/>
                </a:solidFill>
              </a:rPr>
              <a:t>“Preâmbulo da Constituição: não constitui norma central. Invocação da proteção de Deus: não se trata de norma de reprodução obrigatória na Constituição estadual, </a:t>
            </a:r>
            <a:r>
              <a:rPr lang="pt-BR" sz="1400" b="1" dirty="0">
                <a:solidFill>
                  <a:srgbClr val="000000"/>
                </a:solidFill>
              </a:rPr>
              <a:t>não tendo força normativa</a:t>
            </a:r>
            <a:r>
              <a:rPr lang="pt-BR" sz="1400" dirty="0">
                <a:solidFill>
                  <a:srgbClr val="000000"/>
                </a:solidFill>
              </a:rPr>
              <a:t>.” (ADI 2.076, rel. min. Carlos Velloso, j. 15-8-2002, P, DJ de 8-8-2003)</a:t>
            </a:r>
          </a:p>
          <a:p>
            <a:pPr lvl="3" algn="just">
              <a:buFont typeface="Wingdings" panose="05000000000000000000" pitchFamily="2" charset="2"/>
              <a:buChar char="§"/>
            </a:pPr>
            <a:endParaRPr lang="pt-BR" sz="1400" dirty="0"/>
          </a:p>
          <a:p>
            <a:pPr algn="just">
              <a:buFont typeface="Wingdings" panose="05000000000000000000" pitchFamily="2" charset="2"/>
              <a:buChar char="§"/>
            </a:pPr>
            <a:r>
              <a:rPr lang="pt-BR" sz="1400" b="1" dirty="0"/>
              <a:t>Mutação constitucional:</a:t>
            </a:r>
          </a:p>
          <a:p>
            <a:pPr lvl="1" algn="just">
              <a:buFont typeface="Wingdings" panose="05000000000000000000" pitchFamily="2" charset="2"/>
              <a:buChar char="§"/>
            </a:pPr>
            <a:r>
              <a:rPr lang="pt-BR" sz="1400" dirty="0"/>
              <a:t>Texto vs. Norma.</a:t>
            </a:r>
          </a:p>
          <a:p>
            <a:pPr lvl="1" algn="just">
              <a:buFont typeface="Wingdings" panose="05000000000000000000" pitchFamily="2" charset="2"/>
              <a:buChar char="§"/>
            </a:pPr>
            <a:r>
              <a:rPr lang="pt-BR" sz="1400" dirty="0"/>
              <a:t>Processo informal de alteração da Constituição.</a:t>
            </a:r>
          </a:p>
          <a:p>
            <a:pPr lvl="1" algn="just">
              <a:buFont typeface="Wingdings" panose="05000000000000000000" pitchFamily="2" charset="2"/>
              <a:buChar char="§"/>
            </a:pPr>
            <a:r>
              <a:rPr lang="pt-BR" sz="1400" dirty="0"/>
              <a:t>Profundas alterações no contexto social, econômico, político ou na consciência jurídica coletiva.</a:t>
            </a:r>
          </a:p>
          <a:p>
            <a:pPr lvl="1" algn="just">
              <a:buFont typeface="Wingdings" panose="05000000000000000000" pitchFamily="2" charset="2"/>
              <a:buChar char="§"/>
            </a:pPr>
            <a:r>
              <a:rPr lang="pt-BR" sz="1400" dirty="0"/>
              <a:t>Alteração da norma sem que haja alteração do texto.</a:t>
            </a:r>
          </a:p>
          <a:p>
            <a:pPr lvl="1" algn="just">
              <a:buFont typeface="Wingdings" panose="05000000000000000000" pitchFamily="2" charset="2"/>
              <a:buChar char="§"/>
            </a:pPr>
            <a:r>
              <a:rPr lang="pt-BR" sz="1400" dirty="0"/>
              <a:t>Limites: a) literalidade do texto constitucional; b) respeito aos princípios fundamentais que concedem identidade à Constituição.</a:t>
            </a:r>
          </a:p>
          <a:p>
            <a:pPr lvl="1" algn="just">
              <a:buFont typeface="Wingdings" panose="05000000000000000000" pitchFamily="2" charset="2"/>
              <a:buChar char="§"/>
            </a:pPr>
            <a:r>
              <a:rPr lang="pt-BR" sz="1400" dirty="0"/>
              <a:t>Manifestação do Poder Constituinte Difuso.</a:t>
            </a:r>
          </a:p>
        </p:txBody>
      </p:sp>
      <p:sp>
        <p:nvSpPr>
          <p:cNvPr id="2" name="Título 1"/>
          <p:cNvSpPr>
            <a:spLocks noGrp="1"/>
          </p:cNvSpPr>
          <p:nvPr>
            <p:ph type="title"/>
          </p:nvPr>
        </p:nvSpPr>
        <p:spPr>
          <a:xfrm>
            <a:off x="812344" y="116632"/>
            <a:ext cx="7519312" cy="379153"/>
          </a:xfrm>
        </p:spPr>
        <p:txBody>
          <a:bodyPr>
            <a:noAutofit/>
          </a:bodyPr>
          <a:lstStyle/>
          <a:p>
            <a:pPr algn="ctr"/>
            <a:r>
              <a:rPr lang="pt-BR" sz="3000" dirty="0"/>
              <a:t>Outros conceitos hermenêuticos:</a:t>
            </a:r>
          </a:p>
        </p:txBody>
      </p:sp>
    </p:spTree>
    <p:extLst>
      <p:ext uri="{BB962C8B-B14F-4D97-AF65-F5344CB8AC3E}">
        <p14:creationId xmlns:p14="http://schemas.microsoft.com/office/powerpoint/2010/main" val="30914091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p:nvPr>
        </p:nvSpPr>
        <p:spPr>
          <a:xfrm>
            <a:off x="0" y="404664"/>
            <a:ext cx="9144000" cy="411480"/>
          </a:xfrm>
        </p:spPr>
        <p:txBody>
          <a:bodyPr/>
          <a:lstStyle/>
          <a:p>
            <a:pPr algn="ctr"/>
            <a:r>
              <a:rPr lang="pt-BR" sz="1650" dirty="0">
                <a:solidFill>
                  <a:schemeClr val="tx1"/>
                </a:solidFill>
              </a:rPr>
              <a:t>XXXV CONCURSO PARA INGRESSO NA CLASSE INICIAL DA CARREIRA DO MINISTÉRIO PÚBLICO DO ESTADO DO RIO DE JANEIRO - PROVA ESCRITA PRELIMINAR – 20.05.2018</a:t>
            </a:r>
          </a:p>
        </p:txBody>
      </p:sp>
      <p:sp>
        <p:nvSpPr>
          <p:cNvPr id="5" name="Subtítulo 2">
            <a:extLst>
              <a:ext uri="{FF2B5EF4-FFF2-40B4-BE49-F238E27FC236}">
                <a16:creationId xmlns:a16="http://schemas.microsoft.com/office/drawing/2014/main" id="{13964C9A-110E-4290-B805-67B914656228}"/>
              </a:ext>
            </a:extLst>
          </p:cNvPr>
          <p:cNvSpPr>
            <a:spLocks noGrp="1"/>
          </p:cNvSpPr>
          <p:nvPr/>
        </p:nvSpPr>
        <p:spPr>
          <a:xfrm>
            <a:off x="426308" y="816144"/>
            <a:ext cx="8291384" cy="5277152"/>
          </a:xfrm>
          <a:prstGeom prst="rect">
            <a:avLst/>
          </a:prstGeom>
        </p:spPr>
        <p:txBody>
          <a:bodyPr vert="horz" lIns="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9728" indent="0" algn="just">
              <a:buNone/>
            </a:pPr>
            <a:r>
              <a:rPr lang="pt-BR" sz="1700" dirty="0">
                <a:solidFill>
                  <a:srgbClr val="000000"/>
                </a:solidFill>
              </a:rPr>
              <a:t>11ª Questão – Direito Constitucional (Valor: 5 pontos)</a:t>
            </a:r>
          </a:p>
          <a:p>
            <a:pPr marL="109728" indent="0" algn="just">
              <a:buNone/>
            </a:pPr>
            <a:r>
              <a:rPr lang="pt-BR" sz="1700" dirty="0">
                <a:solidFill>
                  <a:srgbClr val="000000"/>
                </a:solidFill>
              </a:rPr>
              <a:t>O Tribunal de Justiça do Estado Alfa, no exercício regular de sua competência, ao reconhecer a ocorrência de </a:t>
            </a:r>
            <a:r>
              <a:rPr lang="pt-BR" sz="1700" b="1" dirty="0">
                <a:solidFill>
                  <a:srgbClr val="000000"/>
                </a:solidFill>
              </a:rPr>
              <a:t>mutação constitucional </a:t>
            </a:r>
            <a:r>
              <a:rPr lang="pt-BR" sz="1700" dirty="0">
                <a:solidFill>
                  <a:srgbClr val="000000"/>
                </a:solidFill>
              </a:rPr>
              <a:t>do art. X, da Constituição de Alfa, deliberou um </a:t>
            </a:r>
            <a:r>
              <a:rPr lang="pt-BR" sz="1700" b="1" dirty="0">
                <a:solidFill>
                  <a:srgbClr val="000000"/>
                </a:solidFill>
              </a:rPr>
              <a:t>novo sentido a esse enunciado</a:t>
            </a:r>
            <a:r>
              <a:rPr lang="pt-BR" sz="1700" dirty="0">
                <a:solidFill>
                  <a:srgbClr val="000000"/>
                </a:solidFill>
              </a:rPr>
              <a:t>, recusando o sentido anteriormente adotado. No entanto, houve uma manifestação contrária por parte de membros da Assembleia Legislativa do Estado Alfa, que, entendendo que o instituto da </a:t>
            </a:r>
            <a:r>
              <a:rPr lang="pt-BR" sz="1700" b="1" dirty="0">
                <a:solidFill>
                  <a:srgbClr val="000000"/>
                </a:solidFill>
              </a:rPr>
              <a:t>mutação estaria sendo utilizado em desconformidade com as balizas traçadas pelo sistema jurídico-constitucional brasileiro, defendeu a inconstitucionalidade da referida mutação constitucional</a:t>
            </a:r>
            <a:r>
              <a:rPr lang="pt-BR" sz="1700" dirty="0">
                <a:solidFill>
                  <a:srgbClr val="000000"/>
                </a:solidFill>
              </a:rPr>
              <a:t>. Nesse sentido, responda de forma justificada, e em consonância com a inteligência do sistema jurídico-constitucional brasileiro, as questões que seguem:</a:t>
            </a:r>
          </a:p>
          <a:p>
            <a:pPr marL="109728" indent="0" algn="just">
              <a:buNone/>
            </a:pPr>
            <a:r>
              <a:rPr lang="pt-BR" sz="1700" dirty="0">
                <a:solidFill>
                  <a:srgbClr val="000000"/>
                </a:solidFill>
              </a:rPr>
              <a:t>a) no processo de reconhecimento da existência de </a:t>
            </a:r>
            <a:r>
              <a:rPr lang="pt-BR" sz="1700" b="1" dirty="0">
                <a:solidFill>
                  <a:srgbClr val="000000"/>
                </a:solidFill>
              </a:rPr>
              <a:t>mutação constitucional</a:t>
            </a:r>
            <a:r>
              <a:rPr lang="pt-BR" sz="1700" dirty="0">
                <a:solidFill>
                  <a:srgbClr val="000000"/>
                </a:solidFill>
              </a:rPr>
              <a:t>, haveria </a:t>
            </a:r>
            <a:r>
              <a:rPr lang="pt-BR" sz="1700" b="1" u="sng" dirty="0">
                <a:solidFill>
                  <a:srgbClr val="000000"/>
                </a:solidFill>
              </a:rPr>
              <a:t>LIMITES</a:t>
            </a:r>
            <a:r>
              <a:rPr lang="pt-BR" sz="1700" dirty="0">
                <a:solidFill>
                  <a:srgbClr val="000000"/>
                </a:solidFill>
              </a:rPr>
              <a:t> </a:t>
            </a:r>
            <a:r>
              <a:rPr lang="pt-BR" sz="1700" b="1" dirty="0">
                <a:solidFill>
                  <a:srgbClr val="000000"/>
                </a:solidFill>
              </a:rPr>
              <a:t>ao Poder Constituinte difuso</a:t>
            </a:r>
            <a:r>
              <a:rPr lang="pt-BR" sz="1700" dirty="0">
                <a:solidFill>
                  <a:srgbClr val="000000"/>
                </a:solidFill>
              </a:rPr>
              <a:t> do Estado Alfa? Justifique.</a:t>
            </a:r>
          </a:p>
          <a:p>
            <a:pPr marL="109728" indent="0" algn="just">
              <a:buNone/>
            </a:pPr>
            <a:r>
              <a:rPr lang="pt-BR" sz="1700" dirty="0">
                <a:solidFill>
                  <a:srgbClr val="000000"/>
                </a:solidFill>
              </a:rPr>
              <a:t>b) no âmbito das discussões sobre a legitimidade constituinte, havendo discrepância entre o texto constitucional e a nova norma estabelecida pelo Poder Constituinte difuso, em que sentido o </a:t>
            </a:r>
            <a:r>
              <a:rPr lang="pt-BR" sz="1700" b="1" dirty="0">
                <a:solidFill>
                  <a:srgbClr val="000000"/>
                </a:solidFill>
              </a:rPr>
              <a:t>princípio da conformidade funcional ou justeza </a:t>
            </a:r>
            <a:r>
              <a:rPr lang="pt-BR" sz="1700" dirty="0">
                <a:solidFill>
                  <a:srgbClr val="000000"/>
                </a:solidFill>
              </a:rPr>
              <a:t>pode ser suscitado? Justifique.</a:t>
            </a:r>
          </a:p>
          <a:p>
            <a:pPr marL="109728" indent="0" algn="just">
              <a:buNone/>
            </a:pPr>
            <a:r>
              <a:rPr lang="pt-BR" sz="1700" dirty="0">
                <a:solidFill>
                  <a:srgbClr val="000000"/>
                </a:solidFill>
              </a:rPr>
              <a:t>Resposta objetivamente fundamentada.</a:t>
            </a:r>
          </a:p>
          <a:p>
            <a:pPr algn="just">
              <a:buFont typeface="Wingdings" panose="05000000000000000000" pitchFamily="2" charset="2"/>
              <a:buChar char="§"/>
            </a:pPr>
            <a:endParaRPr lang="pt-BR" sz="1800" dirty="0">
              <a:solidFill>
                <a:srgbClr val="18162D"/>
              </a:solidFill>
            </a:endParaRPr>
          </a:p>
        </p:txBody>
      </p:sp>
    </p:spTree>
    <p:extLst>
      <p:ext uri="{BB962C8B-B14F-4D97-AF65-F5344CB8AC3E}">
        <p14:creationId xmlns:p14="http://schemas.microsoft.com/office/powerpoint/2010/main" val="1895098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0" y="188640"/>
            <a:ext cx="9144000" cy="411956"/>
          </a:xfrm>
        </p:spPr>
        <p:txBody>
          <a:bodyPr>
            <a:noAutofit/>
          </a:bodyPr>
          <a:lstStyle/>
          <a:p>
            <a:pPr algn="ctr"/>
            <a:r>
              <a:rPr lang="pt-BR" sz="2300" dirty="0">
                <a:solidFill>
                  <a:schemeClr val="tx1">
                    <a:lumMod val="95000"/>
                    <a:lumOff val="5000"/>
                  </a:schemeClr>
                </a:solidFill>
                <a:effectLst>
                  <a:outerShdw blurRad="38100" dist="38100" dir="2700000" algn="tl">
                    <a:srgbClr val="000000">
                      <a:alpha val="43137"/>
                    </a:srgbClr>
                  </a:outerShdw>
                </a:effectLst>
                <a:latin typeface="+mn-lt"/>
              </a:rPr>
              <a:t>Introdução à concepção binária de norma: regras e princípios.</a:t>
            </a:r>
          </a:p>
        </p:txBody>
      </p:sp>
      <p:sp>
        <p:nvSpPr>
          <p:cNvPr id="4" name="Subtítulo 2">
            <a:extLst>
              <a:ext uri="{FF2B5EF4-FFF2-40B4-BE49-F238E27FC236}">
                <a16:creationId xmlns:a16="http://schemas.microsoft.com/office/drawing/2014/main" id="{E227708D-3BDE-4188-8E13-F75C0A198FA5}"/>
              </a:ext>
            </a:extLst>
          </p:cNvPr>
          <p:cNvSpPr txBox="1">
            <a:spLocks/>
          </p:cNvSpPr>
          <p:nvPr/>
        </p:nvSpPr>
        <p:spPr>
          <a:xfrm>
            <a:off x="182880" y="764704"/>
            <a:ext cx="8778240" cy="4669502"/>
          </a:xfrm>
          <a:prstGeom prst="rect">
            <a:avLst/>
          </a:prstGeom>
          <a:noFill/>
          <a:ln>
            <a:noFill/>
          </a:ln>
        </p:spPr>
        <p:txBody>
          <a:bodyPr spcFirstLastPara="1" wrap="square" lIns="0"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1pPr>
            <a:lvl2pPr marL="914400" marR="0" lvl="1"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2pPr>
            <a:lvl3pPr marL="1371600" marR="0" lvl="2"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3pPr>
            <a:lvl4pPr marL="1828800" marR="0" lvl="3"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4pPr>
            <a:lvl5pPr marL="2286000" marR="0" lvl="4"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5pPr>
            <a:lvl6pPr marL="2743200" marR="0" lvl="5"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6pPr>
            <a:lvl7pPr marL="3200400" marR="0" lvl="6"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7pPr>
            <a:lvl8pPr marL="3657600" marR="0" lvl="7"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8pPr>
            <a:lvl9pPr marL="4114800" marR="0" lvl="8" indent="-292100" algn="l" rtl="0">
              <a:lnSpc>
                <a:spcPct val="100000"/>
              </a:lnSpc>
              <a:spcBef>
                <a:spcPts val="0"/>
              </a:spcBef>
              <a:spcAft>
                <a:spcPts val="0"/>
              </a:spcAft>
              <a:buClr>
                <a:schemeClr val="lt2"/>
              </a:buClr>
              <a:buSzPts val="1000"/>
              <a:buFont typeface="Ubuntu Light"/>
              <a:buNone/>
              <a:defRPr sz="1000" b="0" i="0" u="none" strike="noStrike" cap="none">
                <a:solidFill>
                  <a:schemeClr val="lt2"/>
                </a:solidFill>
                <a:latin typeface="Ubuntu Light"/>
                <a:ea typeface="Ubuntu Light"/>
                <a:cs typeface="Ubuntu Light"/>
                <a:sym typeface="Ubuntu Light"/>
              </a:defRPr>
            </a:lvl9pPr>
          </a:lstStyle>
          <a:p>
            <a:pPr algn="just">
              <a:buClrTx/>
              <a:buSzPct val="100000"/>
              <a:buFont typeface="Wingdings" panose="05000000000000000000" pitchFamily="2" charset="2"/>
              <a:buChar char="§"/>
            </a:pPr>
            <a:r>
              <a:rPr lang="pt-BR" sz="1800" b="1" dirty="0">
                <a:solidFill>
                  <a:srgbClr val="19172E"/>
                </a:solidFill>
                <a:latin typeface="+mn-lt"/>
              </a:rPr>
              <a:t>Espécies de normas jurídicas</a:t>
            </a:r>
            <a:r>
              <a:rPr lang="pt-BR" sz="1800" dirty="0">
                <a:solidFill>
                  <a:srgbClr val="19172E"/>
                </a:solidFill>
                <a:latin typeface="+mn-lt"/>
              </a:rPr>
              <a:t>: regras e princípios.</a:t>
            </a:r>
          </a:p>
          <a:p>
            <a:pPr algn="just">
              <a:buClrTx/>
              <a:buSzPct val="100000"/>
              <a:buFont typeface="Wingdings" panose="05000000000000000000" pitchFamily="2" charset="2"/>
              <a:buChar char="§"/>
            </a:pPr>
            <a:endParaRPr lang="pt-BR" sz="1800" dirty="0">
              <a:solidFill>
                <a:srgbClr val="19172E"/>
              </a:solidFill>
              <a:latin typeface="+mn-lt"/>
            </a:endParaRPr>
          </a:p>
          <a:p>
            <a:pPr algn="just">
              <a:buClrTx/>
              <a:buSzPct val="100000"/>
              <a:buFont typeface="Wingdings" panose="05000000000000000000" pitchFamily="2" charset="2"/>
              <a:buChar char="§"/>
            </a:pPr>
            <a:r>
              <a:rPr lang="pt-BR" sz="1800" b="1" dirty="0">
                <a:solidFill>
                  <a:srgbClr val="19172E"/>
                </a:solidFill>
                <a:latin typeface="+mn-lt"/>
              </a:rPr>
              <a:t>Princípios como fonte subsidiária do direito:</a:t>
            </a:r>
          </a:p>
          <a:p>
            <a:pPr lvl="1" algn="just">
              <a:buClrTx/>
              <a:buSzPct val="100000"/>
              <a:buFont typeface="Wingdings" panose="05000000000000000000" pitchFamily="2" charset="2"/>
              <a:buChar char="§"/>
            </a:pPr>
            <a:r>
              <a:rPr lang="pt-BR" sz="1800" dirty="0">
                <a:solidFill>
                  <a:srgbClr val="19172E"/>
                </a:solidFill>
                <a:latin typeface="+mn-lt"/>
              </a:rPr>
              <a:t>“Por muito tempo prevaleceu na teoria jurídica tradicional a ideia de que os princípios desempenhavam uma </a:t>
            </a:r>
            <a:r>
              <a:rPr lang="pt-BR" sz="1800" b="1" dirty="0">
                <a:solidFill>
                  <a:srgbClr val="19172E"/>
                </a:solidFill>
                <a:latin typeface="+mn-lt"/>
              </a:rPr>
              <a:t>função meramente auxiliar ou subsidiária</a:t>
            </a:r>
            <a:r>
              <a:rPr lang="pt-BR" sz="1800" dirty="0">
                <a:solidFill>
                  <a:srgbClr val="19172E"/>
                </a:solidFill>
                <a:latin typeface="+mn-lt"/>
              </a:rPr>
              <a:t> na aplicação do Direito, servindo de integração da ordem jurídica na hipótese de eventual lacuna. Nesse sentido, </a:t>
            </a:r>
            <a:r>
              <a:rPr lang="pt-BR" sz="1800" b="1" dirty="0">
                <a:solidFill>
                  <a:srgbClr val="19172E"/>
                </a:solidFill>
                <a:latin typeface="+mn-lt"/>
              </a:rPr>
              <a:t>os princípios não eram vistos como normas jurídicas</a:t>
            </a:r>
            <a:r>
              <a:rPr lang="pt-BR" sz="1800" dirty="0">
                <a:solidFill>
                  <a:srgbClr val="19172E"/>
                </a:solidFill>
                <a:latin typeface="+mn-lt"/>
              </a:rPr>
              <a:t>, mas apenas como ferramentas úteis para sua integração e aplicação.” (</a:t>
            </a:r>
            <a:r>
              <a:rPr lang="pt-BR" sz="1800" dirty="0" err="1">
                <a:solidFill>
                  <a:srgbClr val="19172E"/>
                </a:solidFill>
                <a:latin typeface="+mn-lt"/>
              </a:rPr>
              <a:t>Dirley</a:t>
            </a:r>
            <a:r>
              <a:rPr lang="pt-BR" sz="1800" dirty="0">
                <a:solidFill>
                  <a:srgbClr val="19172E"/>
                </a:solidFill>
                <a:latin typeface="+mn-lt"/>
              </a:rPr>
              <a:t> da Cunha Júnior)</a:t>
            </a:r>
          </a:p>
          <a:p>
            <a:pPr lvl="1" algn="just">
              <a:buClrTx/>
              <a:buSzPct val="100000"/>
              <a:buFont typeface="Wingdings" panose="05000000000000000000" pitchFamily="2" charset="2"/>
              <a:buChar char="§"/>
            </a:pPr>
            <a:r>
              <a:rPr lang="pt-BR" sz="1800" dirty="0">
                <a:solidFill>
                  <a:srgbClr val="19172E"/>
                </a:solidFill>
                <a:latin typeface="+mn-lt"/>
              </a:rPr>
              <a:t>Art. 4º da LINDB: “</a:t>
            </a:r>
            <a:r>
              <a:rPr lang="pt-BR" sz="1800" i="1" dirty="0">
                <a:solidFill>
                  <a:srgbClr val="19172E"/>
                </a:solidFill>
                <a:latin typeface="+mn-lt"/>
              </a:rPr>
              <a:t>Quando a lei for omissa, o juiz decidirá o caso de acordo com a analogia, os costumes e os </a:t>
            </a:r>
            <a:r>
              <a:rPr lang="pt-BR" sz="1800" b="1" i="1" dirty="0">
                <a:solidFill>
                  <a:srgbClr val="19172E"/>
                </a:solidFill>
                <a:latin typeface="+mn-lt"/>
              </a:rPr>
              <a:t>princípios gerais de direito</a:t>
            </a:r>
            <a:r>
              <a:rPr lang="pt-BR" sz="1800" dirty="0">
                <a:solidFill>
                  <a:srgbClr val="19172E"/>
                </a:solidFill>
                <a:latin typeface="+mn-lt"/>
              </a:rPr>
              <a:t>.”</a:t>
            </a:r>
          </a:p>
          <a:p>
            <a:pPr lvl="1" algn="just">
              <a:buClrTx/>
              <a:buSzPct val="100000"/>
              <a:buFont typeface="Wingdings" panose="05000000000000000000" pitchFamily="2" charset="2"/>
              <a:buChar char="§"/>
            </a:pPr>
            <a:endParaRPr lang="pt-BR" sz="1800" dirty="0">
              <a:solidFill>
                <a:srgbClr val="19172E"/>
              </a:solidFill>
              <a:latin typeface="+mn-lt"/>
            </a:endParaRPr>
          </a:p>
          <a:p>
            <a:pPr algn="just">
              <a:buClrTx/>
              <a:buSzPct val="100000"/>
              <a:buFont typeface="Wingdings" panose="05000000000000000000" pitchFamily="2" charset="2"/>
              <a:buChar char="§"/>
            </a:pPr>
            <a:r>
              <a:rPr lang="pt-BR" sz="1800" b="1" dirty="0">
                <a:solidFill>
                  <a:srgbClr val="19172E"/>
                </a:solidFill>
                <a:latin typeface="+mn-lt"/>
              </a:rPr>
              <a:t>Superação desta perspectiva:</a:t>
            </a:r>
          </a:p>
          <a:p>
            <a:pPr lvl="1" algn="just">
              <a:buClrTx/>
              <a:buSzPct val="100000"/>
              <a:buFont typeface="Wingdings" panose="05000000000000000000" pitchFamily="2" charset="2"/>
              <a:buChar char="§"/>
            </a:pPr>
            <a:r>
              <a:rPr lang="pt-BR" sz="1800" dirty="0">
                <a:solidFill>
                  <a:srgbClr val="19172E"/>
                </a:solidFill>
                <a:latin typeface="+mn-lt"/>
              </a:rPr>
              <a:t>“A distinção clássica entre princípios e normas encontra-se superada pela concepção de que </a:t>
            </a:r>
            <a:r>
              <a:rPr lang="pt-BR" sz="1800" b="1" dirty="0">
                <a:solidFill>
                  <a:srgbClr val="19172E"/>
                </a:solidFill>
                <a:latin typeface="+mn-lt"/>
              </a:rPr>
              <a:t>tanto os princípios como as regras são espécies do gênero norma jurídica</a:t>
            </a:r>
            <a:r>
              <a:rPr lang="pt-BR" sz="1800" dirty="0">
                <a:solidFill>
                  <a:srgbClr val="19172E"/>
                </a:solidFill>
                <a:latin typeface="+mn-lt"/>
              </a:rPr>
              <a:t>.” (Marcelo </a:t>
            </a:r>
            <a:r>
              <a:rPr lang="pt-BR" sz="1800" dirty="0" err="1">
                <a:solidFill>
                  <a:srgbClr val="19172E"/>
                </a:solidFill>
                <a:latin typeface="+mn-lt"/>
              </a:rPr>
              <a:t>Novelino</a:t>
            </a:r>
            <a:r>
              <a:rPr lang="pt-BR" sz="1800" dirty="0">
                <a:solidFill>
                  <a:srgbClr val="19172E"/>
                </a:solidFill>
                <a:latin typeface="+mn-lt"/>
              </a:rPr>
              <a:t>)</a:t>
            </a:r>
          </a:p>
        </p:txBody>
      </p:sp>
    </p:spTree>
    <p:extLst>
      <p:ext uri="{BB962C8B-B14F-4D97-AF65-F5344CB8AC3E}">
        <p14:creationId xmlns:p14="http://schemas.microsoft.com/office/powerpoint/2010/main" val="10752982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5" name="Subtítulo 2">
            <a:extLst>
              <a:ext uri="{FF2B5EF4-FFF2-40B4-BE49-F238E27FC236}">
                <a16:creationId xmlns:a16="http://schemas.microsoft.com/office/drawing/2014/main" id="{13964C9A-110E-4290-B805-67B914656228}"/>
              </a:ext>
            </a:extLst>
          </p:cNvPr>
          <p:cNvSpPr>
            <a:spLocks noGrp="1"/>
          </p:cNvSpPr>
          <p:nvPr/>
        </p:nvSpPr>
        <p:spPr>
          <a:xfrm>
            <a:off x="408560" y="1052736"/>
            <a:ext cx="8291384" cy="4002951"/>
          </a:xfrm>
          <a:prstGeom prst="rect">
            <a:avLst/>
          </a:prstGeom>
        </p:spPr>
        <p:txBody>
          <a:bodyPr vert="horz" lIns="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9728" indent="0" algn="ctr">
              <a:buNone/>
            </a:pPr>
            <a:r>
              <a:rPr lang="pt-BR" sz="1800" b="1" u="sng" dirty="0">
                <a:solidFill>
                  <a:srgbClr val="000000"/>
                </a:solidFill>
              </a:rPr>
              <a:t>GABARITO OFICIAL</a:t>
            </a:r>
            <a:r>
              <a:rPr lang="pt-BR" sz="1800" b="1" dirty="0">
                <a:solidFill>
                  <a:srgbClr val="000000"/>
                </a:solidFill>
              </a:rPr>
              <a:t>:</a:t>
            </a:r>
          </a:p>
          <a:p>
            <a:pPr marL="109728" indent="0" algn="just">
              <a:buNone/>
            </a:pPr>
            <a:endParaRPr lang="pt-BR" sz="1800" dirty="0">
              <a:solidFill>
                <a:srgbClr val="000000"/>
              </a:solidFill>
            </a:endParaRPr>
          </a:p>
          <a:p>
            <a:pPr marL="109728" indent="0" algn="just">
              <a:buNone/>
            </a:pPr>
            <a:r>
              <a:rPr lang="pt-BR" sz="1800" dirty="0">
                <a:solidFill>
                  <a:srgbClr val="000000"/>
                </a:solidFill>
              </a:rPr>
              <a:t>“Os </a:t>
            </a:r>
            <a:r>
              <a:rPr lang="pt-BR" sz="1800" b="1" u="sng" dirty="0">
                <a:solidFill>
                  <a:srgbClr val="000000"/>
                </a:solidFill>
              </a:rPr>
              <a:t>LIMITES</a:t>
            </a:r>
            <a:r>
              <a:rPr lang="pt-BR" sz="1800" b="1" dirty="0">
                <a:solidFill>
                  <a:srgbClr val="000000"/>
                </a:solidFill>
              </a:rPr>
              <a:t> ao reconhecimento da mutação constitucional </a:t>
            </a:r>
            <a:r>
              <a:rPr lang="pt-BR" sz="1800" dirty="0">
                <a:solidFill>
                  <a:srgbClr val="000000"/>
                </a:solidFill>
              </a:rPr>
              <a:t>são as [1] </a:t>
            </a:r>
            <a:r>
              <a:rPr lang="pt-BR" sz="1800" b="1" u="sng" dirty="0">
                <a:solidFill>
                  <a:srgbClr val="000000"/>
                </a:solidFill>
              </a:rPr>
              <a:t>possibilidades semânticas do texto</a:t>
            </a:r>
            <a:r>
              <a:rPr lang="pt-BR" sz="1800" dirty="0">
                <a:solidFill>
                  <a:srgbClr val="000000"/>
                </a:solidFill>
              </a:rPr>
              <a:t>, [2] </a:t>
            </a:r>
            <a:r>
              <a:rPr lang="pt-BR" sz="1800" b="1" u="sng" dirty="0">
                <a:solidFill>
                  <a:srgbClr val="000000"/>
                </a:solidFill>
              </a:rPr>
              <a:t>respeito aos princípios fundamentais que concedem identidade àquela específica Constituição</a:t>
            </a:r>
            <a:r>
              <a:rPr lang="pt-BR" sz="1800" dirty="0">
                <a:solidFill>
                  <a:srgbClr val="000000"/>
                </a:solidFill>
              </a:rPr>
              <a:t>, observância às normas de reprodução obrigatória, sem desconsiderar que a mesma deve se adequar aos princípios estabelecidos pela Constituição Federal de 1988. O </a:t>
            </a:r>
            <a:r>
              <a:rPr lang="pt-BR" sz="1800" b="1" u="sng" dirty="0">
                <a:solidFill>
                  <a:srgbClr val="000000"/>
                </a:solidFill>
              </a:rPr>
              <a:t>PRINCÍPIO DA CONFORMIDADE FUNCIONAL</a:t>
            </a:r>
            <a:r>
              <a:rPr lang="pt-BR" sz="1800" b="1" dirty="0">
                <a:solidFill>
                  <a:srgbClr val="000000"/>
                </a:solidFill>
              </a:rPr>
              <a:t> tem por objetivo impedir que os órgãos encarregados em realizar a interpretação constitucional cheguem a um </a:t>
            </a:r>
            <a:r>
              <a:rPr lang="pt-BR" sz="1800" b="1" u="sng" dirty="0">
                <a:solidFill>
                  <a:srgbClr val="000000"/>
                </a:solidFill>
              </a:rPr>
              <a:t>resultado que subverta o esquema organizatório funcional estabelecido pela Constituição</a:t>
            </a:r>
            <a:r>
              <a:rPr lang="pt-BR" sz="1800" b="1" dirty="0">
                <a:solidFill>
                  <a:srgbClr val="000000"/>
                </a:solidFill>
              </a:rPr>
              <a:t>, sob pena de usurpação de competência</a:t>
            </a:r>
            <a:r>
              <a:rPr lang="pt-BR" sz="1800" dirty="0">
                <a:solidFill>
                  <a:srgbClr val="000000"/>
                </a:solidFill>
              </a:rPr>
              <a:t>. Nesse sentido, interpretação de norma constitucional pelo poder constituinte difuso que ultrapasse os </a:t>
            </a:r>
            <a:r>
              <a:rPr lang="pt-BR" sz="1800" b="1" dirty="0">
                <a:solidFill>
                  <a:srgbClr val="000000"/>
                </a:solidFill>
              </a:rPr>
              <a:t>limites textuais constitucionais expressos</a:t>
            </a:r>
            <a:r>
              <a:rPr lang="pt-BR" sz="1800" dirty="0">
                <a:solidFill>
                  <a:srgbClr val="000000"/>
                </a:solidFill>
              </a:rPr>
              <a:t>, evidencia </a:t>
            </a:r>
            <a:r>
              <a:rPr lang="pt-BR" sz="1800" b="1" dirty="0">
                <a:solidFill>
                  <a:srgbClr val="000000"/>
                </a:solidFill>
              </a:rPr>
              <a:t>invasão na esfera </a:t>
            </a:r>
            <a:r>
              <a:rPr lang="pt-BR" sz="1800" b="1" dirty="0" err="1">
                <a:solidFill>
                  <a:srgbClr val="000000"/>
                </a:solidFill>
              </a:rPr>
              <a:t>competencial</a:t>
            </a:r>
            <a:r>
              <a:rPr lang="pt-BR" sz="1800" dirty="0">
                <a:solidFill>
                  <a:srgbClr val="000000"/>
                </a:solidFill>
              </a:rPr>
              <a:t> de um poder por outro (do Legislativo pelo Judiciário), desequilibrando o </a:t>
            </a:r>
            <a:r>
              <a:rPr lang="pt-BR" sz="1800" b="1" dirty="0">
                <a:solidFill>
                  <a:srgbClr val="000000"/>
                </a:solidFill>
              </a:rPr>
              <a:t>sistema de divisão de poderes </a:t>
            </a:r>
            <a:r>
              <a:rPr lang="pt-BR" sz="1800" dirty="0">
                <a:solidFill>
                  <a:srgbClr val="000000"/>
                </a:solidFill>
              </a:rPr>
              <a:t>(artigo 2º da CR/88) e violando o mencionado princípio.”</a:t>
            </a:r>
          </a:p>
          <a:p>
            <a:pPr algn="just">
              <a:buFont typeface="Wingdings" panose="05000000000000000000" pitchFamily="2" charset="2"/>
              <a:buChar char="§"/>
            </a:pPr>
            <a:endParaRPr lang="pt-BR" sz="1800" dirty="0">
              <a:solidFill>
                <a:srgbClr val="18162D"/>
              </a:solidFill>
            </a:endParaRPr>
          </a:p>
        </p:txBody>
      </p:sp>
      <p:sp>
        <p:nvSpPr>
          <p:cNvPr id="6" name="Título 2">
            <a:extLst>
              <a:ext uri="{FF2B5EF4-FFF2-40B4-BE49-F238E27FC236}">
                <a16:creationId xmlns:a16="http://schemas.microsoft.com/office/drawing/2014/main" id="{634F830A-B5CD-473B-A251-A333F586049A}"/>
              </a:ext>
            </a:extLst>
          </p:cNvPr>
          <p:cNvSpPr txBox="1">
            <a:spLocks/>
          </p:cNvSpPr>
          <p:nvPr/>
        </p:nvSpPr>
        <p:spPr>
          <a:xfrm>
            <a:off x="0" y="476672"/>
            <a:ext cx="9108504" cy="41148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15000"/>
              </a:lnSpc>
              <a:spcBef>
                <a:spcPts val="0"/>
              </a:spcBef>
              <a:spcAft>
                <a:spcPts val="0"/>
              </a:spcAft>
              <a:buClr>
                <a:schemeClr val="dk1"/>
              </a:buClr>
              <a:buSzPts val="2400"/>
              <a:buFont typeface="Ubuntu"/>
              <a:buNone/>
              <a:defRPr sz="2400" b="1" i="0" u="none" strike="noStrike" cap="none">
                <a:solidFill>
                  <a:schemeClr val="dk1"/>
                </a:solidFill>
                <a:latin typeface="Ubuntu"/>
                <a:ea typeface="Ubuntu"/>
                <a:cs typeface="Ubuntu"/>
                <a:sym typeface="Ubuntu"/>
              </a:defRPr>
            </a:lvl1pPr>
            <a:lvl2pPr marR="0" lvl="1" algn="l" rtl="0">
              <a:lnSpc>
                <a:spcPct val="100000"/>
              </a:lnSpc>
              <a:spcBef>
                <a:spcPts val="0"/>
              </a:spcBef>
              <a:spcAft>
                <a:spcPts val="0"/>
              </a:spcAft>
              <a:buClr>
                <a:schemeClr val="lt1"/>
              </a:buClr>
              <a:buSzPts val="4000"/>
              <a:buFont typeface="Arvo"/>
              <a:buNone/>
              <a:defRPr sz="4000" b="0" i="0" u="none" strike="noStrike" cap="none">
                <a:solidFill>
                  <a:schemeClr val="lt1"/>
                </a:solidFill>
                <a:latin typeface="Arvo"/>
                <a:ea typeface="Arvo"/>
                <a:cs typeface="Arvo"/>
                <a:sym typeface="Arvo"/>
              </a:defRPr>
            </a:lvl2pPr>
            <a:lvl3pPr marR="0" lvl="2" algn="l" rtl="0">
              <a:lnSpc>
                <a:spcPct val="100000"/>
              </a:lnSpc>
              <a:spcBef>
                <a:spcPts val="0"/>
              </a:spcBef>
              <a:spcAft>
                <a:spcPts val="0"/>
              </a:spcAft>
              <a:buClr>
                <a:schemeClr val="lt1"/>
              </a:buClr>
              <a:buSzPts val="4000"/>
              <a:buFont typeface="Arvo"/>
              <a:buNone/>
              <a:defRPr sz="4000" b="0" i="0" u="none" strike="noStrike" cap="none">
                <a:solidFill>
                  <a:schemeClr val="lt1"/>
                </a:solidFill>
                <a:latin typeface="Arvo"/>
                <a:ea typeface="Arvo"/>
                <a:cs typeface="Arvo"/>
                <a:sym typeface="Arvo"/>
              </a:defRPr>
            </a:lvl3pPr>
            <a:lvl4pPr marR="0" lvl="3" algn="l" rtl="0">
              <a:lnSpc>
                <a:spcPct val="100000"/>
              </a:lnSpc>
              <a:spcBef>
                <a:spcPts val="0"/>
              </a:spcBef>
              <a:spcAft>
                <a:spcPts val="0"/>
              </a:spcAft>
              <a:buClr>
                <a:schemeClr val="lt1"/>
              </a:buClr>
              <a:buSzPts val="4000"/>
              <a:buFont typeface="Arvo"/>
              <a:buNone/>
              <a:defRPr sz="4000" b="0" i="0" u="none" strike="noStrike" cap="none">
                <a:solidFill>
                  <a:schemeClr val="lt1"/>
                </a:solidFill>
                <a:latin typeface="Arvo"/>
                <a:ea typeface="Arvo"/>
                <a:cs typeface="Arvo"/>
                <a:sym typeface="Arvo"/>
              </a:defRPr>
            </a:lvl4pPr>
            <a:lvl5pPr marR="0" lvl="4" algn="l" rtl="0">
              <a:lnSpc>
                <a:spcPct val="100000"/>
              </a:lnSpc>
              <a:spcBef>
                <a:spcPts val="0"/>
              </a:spcBef>
              <a:spcAft>
                <a:spcPts val="0"/>
              </a:spcAft>
              <a:buClr>
                <a:schemeClr val="lt1"/>
              </a:buClr>
              <a:buSzPts val="4000"/>
              <a:buFont typeface="Arvo"/>
              <a:buNone/>
              <a:defRPr sz="4000" b="0" i="0" u="none" strike="noStrike" cap="none">
                <a:solidFill>
                  <a:schemeClr val="lt1"/>
                </a:solidFill>
                <a:latin typeface="Arvo"/>
                <a:ea typeface="Arvo"/>
                <a:cs typeface="Arvo"/>
                <a:sym typeface="Arvo"/>
              </a:defRPr>
            </a:lvl5pPr>
            <a:lvl6pPr marR="0" lvl="5" algn="l" rtl="0">
              <a:lnSpc>
                <a:spcPct val="100000"/>
              </a:lnSpc>
              <a:spcBef>
                <a:spcPts val="0"/>
              </a:spcBef>
              <a:spcAft>
                <a:spcPts val="0"/>
              </a:spcAft>
              <a:buClr>
                <a:schemeClr val="lt1"/>
              </a:buClr>
              <a:buSzPts val="4000"/>
              <a:buFont typeface="Arvo"/>
              <a:buNone/>
              <a:defRPr sz="4000" b="0" i="0" u="none" strike="noStrike" cap="none">
                <a:solidFill>
                  <a:schemeClr val="lt1"/>
                </a:solidFill>
                <a:latin typeface="Arvo"/>
                <a:ea typeface="Arvo"/>
                <a:cs typeface="Arvo"/>
                <a:sym typeface="Arvo"/>
              </a:defRPr>
            </a:lvl6pPr>
            <a:lvl7pPr marR="0" lvl="6" algn="l" rtl="0">
              <a:lnSpc>
                <a:spcPct val="100000"/>
              </a:lnSpc>
              <a:spcBef>
                <a:spcPts val="0"/>
              </a:spcBef>
              <a:spcAft>
                <a:spcPts val="0"/>
              </a:spcAft>
              <a:buClr>
                <a:schemeClr val="lt1"/>
              </a:buClr>
              <a:buSzPts val="4000"/>
              <a:buFont typeface="Arvo"/>
              <a:buNone/>
              <a:defRPr sz="4000" b="0" i="0" u="none" strike="noStrike" cap="none">
                <a:solidFill>
                  <a:schemeClr val="lt1"/>
                </a:solidFill>
                <a:latin typeface="Arvo"/>
                <a:ea typeface="Arvo"/>
                <a:cs typeface="Arvo"/>
                <a:sym typeface="Arvo"/>
              </a:defRPr>
            </a:lvl7pPr>
            <a:lvl8pPr marR="0" lvl="7" algn="l" rtl="0">
              <a:lnSpc>
                <a:spcPct val="100000"/>
              </a:lnSpc>
              <a:spcBef>
                <a:spcPts val="0"/>
              </a:spcBef>
              <a:spcAft>
                <a:spcPts val="0"/>
              </a:spcAft>
              <a:buClr>
                <a:schemeClr val="lt1"/>
              </a:buClr>
              <a:buSzPts val="4000"/>
              <a:buFont typeface="Arvo"/>
              <a:buNone/>
              <a:defRPr sz="4000" b="0" i="0" u="none" strike="noStrike" cap="none">
                <a:solidFill>
                  <a:schemeClr val="lt1"/>
                </a:solidFill>
                <a:latin typeface="Arvo"/>
                <a:ea typeface="Arvo"/>
                <a:cs typeface="Arvo"/>
                <a:sym typeface="Arvo"/>
              </a:defRPr>
            </a:lvl8pPr>
            <a:lvl9pPr marR="0" lvl="8" algn="l" rtl="0">
              <a:lnSpc>
                <a:spcPct val="100000"/>
              </a:lnSpc>
              <a:spcBef>
                <a:spcPts val="0"/>
              </a:spcBef>
              <a:spcAft>
                <a:spcPts val="0"/>
              </a:spcAft>
              <a:buClr>
                <a:schemeClr val="lt1"/>
              </a:buClr>
              <a:buSzPts val="4000"/>
              <a:buFont typeface="Arvo"/>
              <a:buNone/>
              <a:defRPr sz="4000" b="0" i="0" u="none" strike="noStrike" cap="none">
                <a:solidFill>
                  <a:schemeClr val="lt1"/>
                </a:solidFill>
                <a:latin typeface="Arvo"/>
                <a:ea typeface="Arvo"/>
                <a:cs typeface="Arvo"/>
                <a:sym typeface="Arvo"/>
              </a:defRPr>
            </a:lvl9pPr>
          </a:lstStyle>
          <a:p>
            <a:pPr algn="ctr"/>
            <a:r>
              <a:rPr lang="pt-BR" sz="1650" dirty="0">
                <a:solidFill>
                  <a:schemeClr val="tx1"/>
                </a:solidFill>
                <a:latin typeface="+mj-lt"/>
              </a:rPr>
              <a:t>XXXV CONCURSO PARA INGRESSO NA CLASSE INICIAL DA CARREIRA DO MINISTÉRIO PÚBLICO DO ESTADO DO RIO DE JANEIRO - PROVA ESCRITA PRELIMINAR – 20.05.2018</a:t>
            </a:r>
          </a:p>
        </p:txBody>
      </p:sp>
    </p:spTree>
    <p:extLst>
      <p:ext uri="{BB962C8B-B14F-4D97-AF65-F5344CB8AC3E}">
        <p14:creationId xmlns:p14="http://schemas.microsoft.com/office/powerpoint/2010/main" val="1195626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5" name="Espaço Reservado para Conteúdo 7">
            <a:extLst>
              <a:ext uri="{FF2B5EF4-FFF2-40B4-BE49-F238E27FC236}">
                <a16:creationId xmlns:a16="http://schemas.microsoft.com/office/drawing/2014/main" id="{A226A318-34D5-4C9E-8AF9-D1B3F698D128}"/>
              </a:ext>
            </a:extLst>
          </p:cNvPr>
          <p:cNvSpPr>
            <a:spLocks noGrp="1"/>
          </p:cNvSpPr>
          <p:nvPr/>
        </p:nvSpPr>
        <p:spPr>
          <a:xfrm>
            <a:off x="33533" y="332656"/>
            <a:ext cx="5111684" cy="4756712"/>
          </a:xfrm>
          <a:prstGeom prst="rect">
            <a:avLst/>
          </a:prstGeom>
        </p:spPr>
        <p:txBody>
          <a:bodyPr vert="horz">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5" indent="0" algn="just">
              <a:buNone/>
            </a:pPr>
            <a:r>
              <a:rPr lang="pt-BR" sz="2400" dirty="0">
                <a:solidFill>
                  <a:srgbClr val="19172E"/>
                </a:solidFill>
              </a:rPr>
              <a:t>“Um sistema exclusivo de regras seria ruim, pois não permitiria o balanceamento de valores e interesses numa sociedade pluralista, como afirma Canotilho. Da mesma forma, como diz o mesmo português, um sistema baseado exclusivamente em princípios pecaria pela indeterminação, pela inexistência de regras precisas.”</a:t>
            </a:r>
          </a:p>
          <a:p>
            <a:pPr marL="109725" indent="0" algn="just">
              <a:buNone/>
            </a:pPr>
            <a:endParaRPr lang="pt-BR" sz="2100" dirty="0">
              <a:solidFill>
                <a:srgbClr val="19172E"/>
              </a:solidFill>
            </a:endParaRPr>
          </a:p>
          <a:p>
            <a:pPr marL="109725" indent="0" algn="just">
              <a:buNone/>
            </a:pPr>
            <a:r>
              <a:rPr lang="pt-BR" sz="1700" dirty="0">
                <a:solidFill>
                  <a:srgbClr val="19172E"/>
                </a:solidFill>
              </a:rPr>
              <a:t>MARTINS, Flávio. Curso de Direito Constitucional. São Paulo: Saraiva Educação, 2021, p. 328.</a:t>
            </a:r>
          </a:p>
          <a:p>
            <a:pPr marL="109725" indent="0" algn="just">
              <a:buNone/>
            </a:pPr>
            <a:endParaRPr lang="pt-BR" sz="1400" dirty="0">
              <a:solidFill>
                <a:srgbClr val="18162D"/>
              </a:solidFill>
            </a:endParaRPr>
          </a:p>
        </p:txBody>
      </p:sp>
      <p:pic>
        <p:nvPicPr>
          <p:cNvPr id="9" name="Imagem 8">
            <a:extLst>
              <a:ext uri="{FF2B5EF4-FFF2-40B4-BE49-F238E27FC236}">
                <a16:creationId xmlns:a16="http://schemas.microsoft.com/office/drawing/2014/main" id="{09BD01B7-FF01-47A7-A3A7-7DD1E437173A}"/>
              </a:ext>
            </a:extLst>
          </p:cNvPr>
          <p:cNvPicPr>
            <a:picLocks noChangeAspect="1"/>
          </p:cNvPicPr>
          <p:nvPr/>
        </p:nvPicPr>
        <p:blipFill rotWithShape="1">
          <a:blip r:embed="rId3"/>
          <a:srcRect t="5080" b="5259"/>
          <a:stretch/>
        </p:blipFill>
        <p:spPr>
          <a:xfrm>
            <a:off x="5145217" y="404664"/>
            <a:ext cx="3868328" cy="5262865"/>
          </a:xfrm>
          <a:prstGeom prst="rect">
            <a:avLst/>
          </a:prstGeom>
        </p:spPr>
      </p:pic>
    </p:spTree>
    <p:extLst>
      <p:ext uri="{BB962C8B-B14F-4D97-AF65-F5344CB8AC3E}">
        <p14:creationId xmlns:p14="http://schemas.microsoft.com/office/powerpoint/2010/main" val="104154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1362173" y="188640"/>
            <a:ext cx="6419654" cy="411956"/>
          </a:xfrm>
        </p:spPr>
        <p:txBody>
          <a:bodyPr>
            <a:noAutofit/>
          </a:bodyPr>
          <a:lstStyle/>
          <a:p>
            <a:pPr algn="ctr"/>
            <a:r>
              <a:rPr lang="pt-BR" sz="4000" dirty="0">
                <a:solidFill>
                  <a:schemeClr val="tx1">
                    <a:lumMod val="95000"/>
                    <a:lumOff val="5000"/>
                  </a:schemeClr>
                </a:solidFill>
                <a:effectLst>
                  <a:outerShdw blurRad="38100" dist="38100" dir="2700000" algn="tl">
                    <a:srgbClr val="000000">
                      <a:alpha val="43137"/>
                    </a:srgbClr>
                  </a:outerShdw>
                </a:effectLst>
                <a:latin typeface="+mn-lt"/>
              </a:rPr>
              <a:t>Diferenças</a:t>
            </a:r>
            <a:r>
              <a:rPr lang="pt-BR" sz="4000" dirty="0">
                <a:solidFill>
                  <a:schemeClr val="tx1">
                    <a:lumMod val="95000"/>
                    <a:lumOff val="5000"/>
                  </a:schemeClr>
                </a:solidFill>
                <a:latin typeface="+mn-lt"/>
              </a:rPr>
              <a:t>:</a:t>
            </a:r>
            <a:endParaRPr lang="pt-BR" sz="4000" dirty="0">
              <a:solidFill>
                <a:schemeClr val="bg1"/>
              </a:solidFill>
              <a:latin typeface="+mn-lt"/>
            </a:endParaRPr>
          </a:p>
        </p:txBody>
      </p:sp>
      <p:sp>
        <p:nvSpPr>
          <p:cNvPr id="5" name="CaixaDeTexto 4">
            <a:extLst>
              <a:ext uri="{FF2B5EF4-FFF2-40B4-BE49-F238E27FC236}">
                <a16:creationId xmlns:a16="http://schemas.microsoft.com/office/drawing/2014/main" id="{1716688B-3A62-4D14-A711-7FFDBE787D10}"/>
              </a:ext>
            </a:extLst>
          </p:cNvPr>
          <p:cNvSpPr txBox="1"/>
          <p:nvPr/>
        </p:nvSpPr>
        <p:spPr>
          <a:xfrm>
            <a:off x="426308" y="1052736"/>
            <a:ext cx="8291384" cy="4324261"/>
          </a:xfrm>
          <a:prstGeom prst="rect">
            <a:avLst/>
          </a:prstGeom>
          <a:noFill/>
        </p:spPr>
        <p:txBody>
          <a:bodyPr wrap="square">
            <a:spAutoFit/>
          </a:bodyPr>
          <a:lstStyle/>
          <a:p>
            <a:pPr marL="342892" indent="-342892" algn="just">
              <a:buFont typeface="Wingdings" panose="05000000000000000000" pitchFamily="2" charset="2"/>
              <a:buChar char="§"/>
            </a:pPr>
            <a:r>
              <a:rPr lang="pt-BR" sz="2500" b="1" dirty="0"/>
              <a:t>1. Quanto ao grau de abstração, generalidade e indeterminação </a:t>
            </a:r>
            <a:r>
              <a:rPr lang="pt-BR" sz="2500" dirty="0"/>
              <a:t>(tese fraca).</a:t>
            </a:r>
          </a:p>
          <a:p>
            <a:pPr marL="342892" indent="-342892" algn="just">
              <a:buFont typeface="Wingdings" panose="05000000000000000000" pitchFamily="2" charset="2"/>
              <a:buChar char="§"/>
            </a:pPr>
            <a:endParaRPr lang="pt-BR" sz="2500" dirty="0"/>
          </a:p>
          <a:p>
            <a:pPr marL="342892" indent="-342892" algn="just">
              <a:buFont typeface="Wingdings" panose="05000000000000000000" pitchFamily="2" charset="2"/>
              <a:buChar char="§"/>
            </a:pPr>
            <a:r>
              <a:rPr lang="pt-BR" sz="2500" b="1" dirty="0"/>
              <a:t>2. Mandamentos definitivos vs. mandamentos de otimização </a:t>
            </a:r>
            <a:r>
              <a:rPr lang="pt-BR" sz="2500" dirty="0"/>
              <a:t>(Roberto Alexy).</a:t>
            </a:r>
          </a:p>
          <a:p>
            <a:pPr marL="342892" lvl="1" indent="-342892" algn="just">
              <a:buFont typeface="Wingdings" panose="05000000000000000000" pitchFamily="2" charset="2"/>
              <a:buChar char="§"/>
            </a:pPr>
            <a:endParaRPr lang="pt-BR" sz="2500" dirty="0"/>
          </a:p>
          <a:p>
            <a:pPr marL="342892" indent="-342892" algn="just">
              <a:buFont typeface="Wingdings" panose="05000000000000000000" pitchFamily="2" charset="2"/>
              <a:buChar char="§"/>
            </a:pPr>
            <a:r>
              <a:rPr lang="pt-BR" sz="2500" b="1" dirty="0"/>
              <a:t>3. Razões decisivas</a:t>
            </a:r>
            <a:r>
              <a:rPr lang="pt-BR" sz="2500" dirty="0"/>
              <a:t> (regras) vs. </a:t>
            </a:r>
            <a:r>
              <a:rPr lang="pt-BR" sz="2500" b="1" dirty="0"/>
              <a:t>razões contributivas </a:t>
            </a:r>
            <a:r>
              <a:rPr lang="pt-BR" sz="2500" dirty="0"/>
              <a:t>(princípios) – Marcelo </a:t>
            </a:r>
            <a:r>
              <a:rPr lang="pt-BR" sz="2500" dirty="0" err="1"/>
              <a:t>Novelino</a:t>
            </a:r>
            <a:r>
              <a:rPr lang="pt-BR" sz="2500" dirty="0"/>
              <a:t>.</a:t>
            </a:r>
          </a:p>
          <a:p>
            <a:pPr marL="342892" lvl="1" indent="-342892" algn="just">
              <a:buFont typeface="Wingdings" panose="05000000000000000000" pitchFamily="2" charset="2"/>
              <a:buChar char="§"/>
            </a:pPr>
            <a:endParaRPr lang="pt-BR" sz="2500" dirty="0"/>
          </a:p>
          <a:p>
            <a:pPr marL="342892" indent="-342892" algn="just">
              <a:buFont typeface="Wingdings" panose="05000000000000000000" pitchFamily="2" charset="2"/>
              <a:buChar char="§"/>
            </a:pPr>
            <a:r>
              <a:rPr lang="pt-BR" sz="2500" b="1" dirty="0"/>
              <a:t>4. Quanto à solução em caso de colisões ou conflitos</a:t>
            </a:r>
            <a:r>
              <a:rPr lang="pt-BR" sz="2500" dirty="0"/>
              <a:t> (tese forte).</a:t>
            </a:r>
          </a:p>
        </p:txBody>
      </p:sp>
    </p:spTree>
    <p:extLst>
      <p:ext uri="{BB962C8B-B14F-4D97-AF65-F5344CB8AC3E}">
        <p14:creationId xmlns:p14="http://schemas.microsoft.com/office/powerpoint/2010/main" val="197899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1418733" y="188640"/>
            <a:ext cx="6306533" cy="411956"/>
          </a:xfrm>
        </p:spPr>
        <p:txBody>
          <a:bodyPr>
            <a:noAutofit/>
          </a:bodyPr>
          <a:lstStyle/>
          <a:p>
            <a:pPr algn="ctr"/>
            <a:r>
              <a:rPr lang="pt-BR" sz="4000" dirty="0">
                <a:solidFill>
                  <a:schemeClr val="tx1">
                    <a:lumMod val="95000"/>
                    <a:lumOff val="5000"/>
                  </a:schemeClr>
                </a:solidFill>
                <a:effectLst>
                  <a:outerShdw blurRad="38100" dist="38100" dir="2700000" algn="tl">
                    <a:srgbClr val="000000">
                      <a:alpha val="43137"/>
                    </a:srgbClr>
                  </a:outerShdw>
                </a:effectLst>
                <a:latin typeface="+mn-lt"/>
              </a:rPr>
              <a:t>Diferenças:</a:t>
            </a:r>
          </a:p>
        </p:txBody>
      </p:sp>
      <p:sp>
        <p:nvSpPr>
          <p:cNvPr id="4" name="Subtítulo 2">
            <a:extLst>
              <a:ext uri="{FF2B5EF4-FFF2-40B4-BE49-F238E27FC236}">
                <a16:creationId xmlns:a16="http://schemas.microsoft.com/office/drawing/2014/main" id="{1AD3EEBB-D13B-4739-A0FD-7054CC74A18C}"/>
              </a:ext>
            </a:extLst>
          </p:cNvPr>
          <p:cNvSpPr txBox="1">
            <a:spLocks/>
          </p:cNvSpPr>
          <p:nvPr/>
        </p:nvSpPr>
        <p:spPr>
          <a:xfrm>
            <a:off x="293575" y="764704"/>
            <a:ext cx="8556847" cy="4036848"/>
          </a:xfrm>
          <a:prstGeom prst="rect">
            <a:avLst/>
          </a:prstGeom>
          <a:noFill/>
          <a:ln>
            <a:noFill/>
          </a:ln>
        </p:spPr>
        <p:txBody>
          <a:bodyPr spcFirstLastPara="1" wrap="square" lIns="0"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1pPr>
            <a:lvl2pPr marL="914400" marR="0" lvl="1"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2pPr>
            <a:lvl3pPr marL="1371600" marR="0" lvl="2"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3pPr>
            <a:lvl4pPr marL="1828800" marR="0" lvl="3"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4pPr>
            <a:lvl5pPr marL="2286000" marR="0" lvl="4"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5pPr>
            <a:lvl6pPr marL="2743200" marR="0" lvl="5"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6pPr>
            <a:lvl7pPr marL="3200400" marR="0" lvl="6"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7pPr>
            <a:lvl8pPr marL="3657600" marR="0" lvl="7"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8pPr>
            <a:lvl9pPr marL="4114800" marR="0" lvl="8" indent="-292100" algn="l" rtl="0">
              <a:lnSpc>
                <a:spcPct val="100000"/>
              </a:lnSpc>
              <a:spcBef>
                <a:spcPts val="0"/>
              </a:spcBef>
              <a:spcAft>
                <a:spcPts val="0"/>
              </a:spcAft>
              <a:buClr>
                <a:schemeClr val="lt2"/>
              </a:buClr>
              <a:buSzPts val="1000"/>
              <a:buFont typeface="Ubuntu Light"/>
              <a:buNone/>
              <a:defRPr sz="1000" b="0" i="0" u="none" strike="noStrike" cap="none">
                <a:solidFill>
                  <a:schemeClr val="lt2"/>
                </a:solidFill>
                <a:latin typeface="Ubuntu Light"/>
                <a:ea typeface="Ubuntu Light"/>
                <a:cs typeface="Ubuntu Light"/>
                <a:sym typeface="Ubuntu Light"/>
              </a:defRPr>
            </a:lvl9pPr>
          </a:lstStyle>
          <a:p>
            <a:pPr marL="358766" indent="-358766" algn="just">
              <a:buClrTx/>
              <a:buSzPct val="100000"/>
              <a:buFont typeface="Wingdings" panose="05000000000000000000" pitchFamily="2" charset="2"/>
              <a:buChar char="§"/>
            </a:pPr>
            <a:r>
              <a:rPr lang="pt-BR" sz="2200" b="1" dirty="0">
                <a:solidFill>
                  <a:srgbClr val="19172E"/>
                </a:solidFill>
                <a:latin typeface="+mn-lt"/>
              </a:rPr>
              <a:t>4.1. Regras: tudo ou nada – subsunção silogística:</a:t>
            </a:r>
            <a:endParaRPr lang="pt-BR" sz="2200" dirty="0">
              <a:solidFill>
                <a:srgbClr val="19172E"/>
              </a:solidFill>
              <a:latin typeface="+mn-lt"/>
            </a:endParaRPr>
          </a:p>
          <a:p>
            <a:pPr lvl="1" indent="-284156" algn="just">
              <a:buClrTx/>
              <a:buSzPct val="100000"/>
              <a:buFont typeface="Wingdings" panose="05000000000000000000" pitchFamily="2" charset="2"/>
              <a:buChar char="§"/>
            </a:pPr>
            <a:r>
              <a:rPr lang="pt-BR" sz="2200" dirty="0">
                <a:solidFill>
                  <a:srgbClr val="19172E"/>
                </a:solidFill>
                <a:latin typeface="+mn-lt"/>
              </a:rPr>
              <a:t>a) critério hierárquico;</a:t>
            </a:r>
          </a:p>
          <a:p>
            <a:pPr lvl="1" indent="-284156" algn="just">
              <a:buClrTx/>
              <a:buSzPct val="100000"/>
              <a:buFont typeface="Wingdings" panose="05000000000000000000" pitchFamily="2" charset="2"/>
              <a:buChar char="§"/>
            </a:pPr>
            <a:r>
              <a:rPr lang="pt-BR" sz="2200" dirty="0">
                <a:solidFill>
                  <a:srgbClr val="19172E"/>
                </a:solidFill>
                <a:latin typeface="+mn-lt"/>
              </a:rPr>
              <a:t>b) critério cronológico;</a:t>
            </a:r>
          </a:p>
          <a:p>
            <a:pPr lvl="1" indent="-284156" algn="just">
              <a:buClrTx/>
              <a:buSzPct val="100000"/>
              <a:buFont typeface="Wingdings" panose="05000000000000000000" pitchFamily="2" charset="2"/>
              <a:buChar char="§"/>
            </a:pPr>
            <a:r>
              <a:rPr lang="pt-BR" sz="2200" dirty="0">
                <a:solidFill>
                  <a:srgbClr val="19172E"/>
                </a:solidFill>
                <a:latin typeface="+mn-lt"/>
              </a:rPr>
              <a:t>c) critério da especialidade.</a:t>
            </a:r>
          </a:p>
          <a:p>
            <a:pPr marL="914378" lvl="2" indent="-284156" algn="just">
              <a:buClrTx/>
              <a:buFont typeface="Wingdings" panose="05000000000000000000" pitchFamily="2" charset="2"/>
              <a:buChar char="§"/>
            </a:pPr>
            <a:endParaRPr lang="pt-BR" sz="2200" dirty="0">
              <a:solidFill>
                <a:srgbClr val="19172E"/>
              </a:solidFill>
              <a:latin typeface="+mn-lt"/>
            </a:endParaRPr>
          </a:p>
          <a:p>
            <a:pPr lvl="1" indent="-284156" algn="just">
              <a:buClrTx/>
              <a:buSzPct val="100000"/>
              <a:buFont typeface="Wingdings" panose="05000000000000000000" pitchFamily="2" charset="2"/>
              <a:buChar char="§"/>
            </a:pPr>
            <a:r>
              <a:rPr lang="pt-BR" sz="2200" b="1" dirty="0">
                <a:solidFill>
                  <a:srgbClr val="19172E"/>
                </a:solidFill>
                <a:latin typeface="+mn-lt"/>
              </a:rPr>
              <a:t>Cláusula de exceção.</a:t>
            </a:r>
            <a:endParaRPr lang="pt-BR" sz="2200" dirty="0">
              <a:solidFill>
                <a:srgbClr val="19172E"/>
              </a:solidFill>
              <a:latin typeface="+mn-lt"/>
            </a:endParaRPr>
          </a:p>
          <a:p>
            <a:pPr marL="914378" lvl="2" indent="-284156" algn="just">
              <a:buClrTx/>
              <a:buFont typeface="Wingdings" panose="05000000000000000000" pitchFamily="2" charset="2"/>
              <a:buChar char="§"/>
            </a:pPr>
            <a:endParaRPr lang="pt-BR" sz="2200" b="1" dirty="0">
              <a:solidFill>
                <a:srgbClr val="19172E"/>
              </a:solidFill>
              <a:latin typeface="+mn-lt"/>
            </a:endParaRPr>
          </a:p>
          <a:p>
            <a:pPr lvl="1" indent="-284156" algn="just">
              <a:buClrTx/>
              <a:buSzPct val="100000"/>
              <a:buFont typeface="Wingdings" panose="05000000000000000000" pitchFamily="2" charset="2"/>
              <a:buChar char="§"/>
            </a:pPr>
            <a:r>
              <a:rPr lang="pt-BR" sz="2200" b="1" dirty="0" err="1">
                <a:solidFill>
                  <a:srgbClr val="19172E"/>
                </a:solidFill>
                <a:latin typeface="+mn-lt"/>
              </a:rPr>
              <a:t>Derrotabilidade</a:t>
            </a:r>
            <a:r>
              <a:rPr lang="pt-BR" sz="2200" b="1" dirty="0">
                <a:solidFill>
                  <a:srgbClr val="19172E"/>
                </a:solidFill>
                <a:latin typeface="+mn-lt"/>
              </a:rPr>
              <a:t>.</a:t>
            </a:r>
            <a:endParaRPr lang="pt-BR" sz="2200" dirty="0">
              <a:solidFill>
                <a:srgbClr val="19172E"/>
              </a:solidFill>
              <a:latin typeface="+mn-lt"/>
            </a:endParaRPr>
          </a:p>
          <a:p>
            <a:pPr marL="914378" lvl="2" indent="-284156" algn="just">
              <a:buClrTx/>
              <a:buFont typeface="Wingdings" panose="05000000000000000000" pitchFamily="2" charset="2"/>
              <a:buChar char="§"/>
            </a:pPr>
            <a:endParaRPr lang="pt-BR" sz="2200" b="1" dirty="0">
              <a:solidFill>
                <a:srgbClr val="19172E"/>
              </a:solidFill>
              <a:latin typeface="+mn-lt"/>
            </a:endParaRPr>
          </a:p>
          <a:p>
            <a:pPr lvl="1" indent="-284156" algn="just">
              <a:buClrTx/>
              <a:buSzPct val="100000"/>
              <a:buFont typeface="Wingdings" panose="05000000000000000000" pitchFamily="2" charset="2"/>
              <a:buChar char="§"/>
            </a:pPr>
            <a:r>
              <a:rPr lang="pt-BR" sz="2200" b="1" dirty="0">
                <a:solidFill>
                  <a:srgbClr val="19172E"/>
                </a:solidFill>
                <a:latin typeface="+mn-lt"/>
              </a:rPr>
              <a:t>Ponderação de regras? NÃO!</a:t>
            </a:r>
          </a:p>
          <a:p>
            <a:pPr marL="1371566" lvl="4" indent="-284156" algn="just">
              <a:buClrTx/>
              <a:buSzPct val="100000"/>
              <a:buFont typeface="Wingdings" panose="05000000000000000000" pitchFamily="2" charset="2"/>
              <a:buChar char="§"/>
            </a:pPr>
            <a:r>
              <a:rPr lang="pt-BR" sz="2200" dirty="0">
                <a:solidFill>
                  <a:srgbClr val="19172E"/>
                </a:solidFill>
                <a:latin typeface="+mn-lt"/>
              </a:rPr>
              <a:t>Art. 489, §2º, do CPC: “</a:t>
            </a:r>
            <a:r>
              <a:rPr lang="pt-BR" sz="2200" i="1" dirty="0">
                <a:solidFill>
                  <a:srgbClr val="19172E"/>
                </a:solidFill>
                <a:latin typeface="+mn-lt"/>
              </a:rPr>
              <a:t>No caso de </a:t>
            </a:r>
            <a:r>
              <a:rPr lang="pt-BR" sz="2200" b="1" i="1" u="sng" dirty="0">
                <a:solidFill>
                  <a:srgbClr val="19172E"/>
                </a:solidFill>
                <a:latin typeface="+mn-lt"/>
              </a:rPr>
              <a:t>colisão entre NORMAS</a:t>
            </a:r>
            <a:r>
              <a:rPr lang="pt-BR" sz="2200" i="1" dirty="0">
                <a:solidFill>
                  <a:srgbClr val="19172E"/>
                </a:solidFill>
                <a:latin typeface="+mn-lt"/>
              </a:rPr>
              <a:t>, o juiz deve justificar o objeto e os critérios gerais da </a:t>
            </a:r>
            <a:r>
              <a:rPr lang="pt-BR" sz="2200" b="1" i="1" dirty="0">
                <a:solidFill>
                  <a:srgbClr val="19172E"/>
                </a:solidFill>
                <a:latin typeface="+mn-lt"/>
              </a:rPr>
              <a:t>ponderação</a:t>
            </a:r>
            <a:r>
              <a:rPr lang="pt-BR" sz="2200" i="1" dirty="0">
                <a:solidFill>
                  <a:srgbClr val="19172E"/>
                </a:solidFill>
                <a:latin typeface="+mn-lt"/>
              </a:rPr>
              <a:t> efetuada, enunciando as razões que autorizam a interferência na norma afastad</a:t>
            </a:r>
            <a:r>
              <a:rPr lang="pt-BR" sz="2200" i="1" dirty="0">
                <a:solidFill>
                  <a:schemeClr val="tx1">
                    <a:lumMod val="50000"/>
                  </a:schemeClr>
                </a:solidFill>
                <a:latin typeface="+mn-lt"/>
              </a:rPr>
              <a:t>a e as premissas fáticas que fundamentam a conclusão</a:t>
            </a:r>
            <a:r>
              <a:rPr lang="pt-BR" sz="2200" dirty="0">
                <a:solidFill>
                  <a:schemeClr val="tx1">
                    <a:lumMod val="50000"/>
                  </a:schemeClr>
                </a:solidFill>
                <a:latin typeface="+mn-lt"/>
              </a:rPr>
              <a:t>.”</a:t>
            </a:r>
          </a:p>
        </p:txBody>
      </p:sp>
    </p:spTree>
    <p:extLst>
      <p:ext uri="{BB962C8B-B14F-4D97-AF65-F5344CB8AC3E}">
        <p14:creationId xmlns:p14="http://schemas.microsoft.com/office/powerpoint/2010/main" val="3277068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1415197" y="116632"/>
            <a:ext cx="6313603" cy="411956"/>
          </a:xfrm>
        </p:spPr>
        <p:txBody>
          <a:bodyPr>
            <a:noAutofit/>
          </a:bodyPr>
          <a:lstStyle/>
          <a:p>
            <a:pPr algn="ctr"/>
            <a:r>
              <a:rPr lang="pt-BR" sz="4000" dirty="0">
                <a:solidFill>
                  <a:schemeClr val="tx1">
                    <a:lumMod val="95000"/>
                    <a:lumOff val="5000"/>
                  </a:schemeClr>
                </a:solidFill>
                <a:effectLst>
                  <a:outerShdw blurRad="38100" dist="38100" dir="2700000" algn="tl">
                    <a:srgbClr val="000000">
                      <a:alpha val="43137"/>
                    </a:srgbClr>
                  </a:outerShdw>
                </a:effectLst>
                <a:latin typeface="+mn-lt"/>
              </a:rPr>
              <a:t>Diferenças:</a:t>
            </a:r>
          </a:p>
        </p:txBody>
      </p:sp>
      <p:sp>
        <p:nvSpPr>
          <p:cNvPr id="4" name="Subtítulo 2">
            <a:extLst>
              <a:ext uri="{FF2B5EF4-FFF2-40B4-BE49-F238E27FC236}">
                <a16:creationId xmlns:a16="http://schemas.microsoft.com/office/drawing/2014/main" id="{8466FA6F-578F-4869-A740-62436FDD4717}"/>
              </a:ext>
            </a:extLst>
          </p:cNvPr>
          <p:cNvSpPr txBox="1">
            <a:spLocks/>
          </p:cNvSpPr>
          <p:nvPr/>
        </p:nvSpPr>
        <p:spPr>
          <a:xfrm>
            <a:off x="226642" y="620688"/>
            <a:ext cx="8690712" cy="4293565"/>
          </a:xfrm>
          <a:prstGeom prst="rect">
            <a:avLst/>
          </a:prstGeom>
          <a:noFill/>
          <a:ln>
            <a:noFill/>
          </a:ln>
        </p:spPr>
        <p:txBody>
          <a:bodyPr spcFirstLastPara="1" wrap="square" lIns="0"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1pPr>
            <a:lvl2pPr marL="914400" marR="0" lvl="1"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2pPr>
            <a:lvl3pPr marL="1371600" marR="0" lvl="2"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3pPr>
            <a:lvl4pPr marL="1828800" marR="0" lvl="3"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4pPr>
            <a:lvl5pPr marL="2286000" marR="0" lvl="4"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5pPr>
            <a:lvl6pPr marL="2743200" marR="0" lvl="5"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6pPr>
            <a:lvl7pPr marL="3200400" marR="0" lvl="6"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7pPr>
            <a:lvl8pPr marL="3657600" marR="0" lvl="7"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8pPr>
            <a:lvl9pPr marL="4114800" marR="0" lvl="8" indent="-292100" algn="l" rtl="0">
              <a:lnSpc>
                <a:spcPct val="100000"/>
              </a:lnSpc>
              <a:spcBef>
                <a:spcPts val="0"/>
              </a:spcBef>
              <a:spcAft>
                <a:spcPts val="0"/>
              </a:spcAft>
              <a:buClr>
                <a:schemeClr val="lt2"/>
              </a:buClr>
              <a:buSzPts val="1000"/>
              <a:buFont typeface="Ubuntu Light"/>
              <a:buNone/>
              <a:defRPr sz="1000" b="0" i="0" u="none" strike="noStrike" cap="none">
                <a:solidFill>
                  <a:schemeClr val="lt2"/>
                </a:solidFill>
                <a:latin typeface="Ubuntu Light"/>
                <a:ea typeface="Ubuntu Light"/>
                <a:cs typeface="Ubuntu Light"/>
                <a:sym typeface="Ubuntu Light"/>
              </a:defRPr>
            </a:lvl9pPr>
          </a:lstStyle>
          <a:p>
            <a:pPr marL="358766" lvl="1" indent="-358766" algn="just">
              <a:buClrTx/>
              <a:buSzPct val="100000"/>
              <a:buFont typeface="Wingdings" panose="05000000000000000000" pitchFamily="2" charset="2"/>
              <a:buChar char="§"/>
            </a:pPr>
            <a:r>
              <a:rPr lang="pt-BR" sz="1670" b="1" dirty="0">
                <a:solidFill>
                  <a:srgbClr val="18162D"/>
                </a:solidFill>
                <a:latin typeface="+mn-lt"/>
              </a:rPr>
              <a:t>4.2. Princípios: a ponderação e a dimensão do peso</a:t>
            </a:r>
            <a:r>
              <a:rPr lang="pt-BR" sz="1670" dirty="0">
                <a:solidFill>
                  <a:srgbClr val="18162D"/>
                </a:solidFill>
                <a:latin typeface="+mn-lt"/>
              </a:rPr>
              <a:t>.</a:t>
            </a:r>
          </a:p>
          <a:p>
            <a:pPr marL="901678" lvl="2" indent="-296855" algn="just">
              <a:buClrTx/>
              <a:buSzPct val="100000"/>
              <a:buFont typeface="Wingdings" panose="05000000000000000000" pitchFamily="2" charset="2"/>
              <a:buChar char="§"/>
            </a:pPr>
            <a:r>
              <a:rPr lang="pt-BR" sz="1670" dirty="0">
                <a:solidFill>
                  <a:srgbClr val="18162D"/>
                </a:solidFill>
                <a:latin typeface="+mn-lt"/>
              </a:rPr>
              <a:t>Análise do caso concreto.</a:t>
            </a:r>
          </a:p>
          <a:p>
            <a:pPr marL="901678" lvl="2" indent="-296855" algn="just">
              <a:buClrTx/>
              <a:buSzPct val="100000"/>
              <a:buFont typeface="Wingdings" panose="05000000000000000000" pitchFamily="2" charset="2"/>
              <a:buChar char="§"/>
            </a:pPr>
            <a:r>
              <a:rPr lang="pt-BR" sz="1670" dirty="0">
                <a:solidFill>
                  <a:srgbClr val="18162D"/>
                </a:solidFill>
                <a:latin typeface="+mn-lt"/>
              </a:rPr>
              <a:t>Tentativa de harmonização.</a:t>
            </a:r>
          </a:p>
          <a:p>
            <a:pPr marL="901678" lvl="2" indent="-296855" algn="just">
              <a:buClrTx/>
              <a:buSzPct val="100000"/>
              <a:buFont typeface="Wingdings" panose="05000000000000000000" pitchFamily="2" charset="2"/>
              <a:buChar char="§"/>
            </a:pPr>
            <a:r>
              <a:rPr lang="pt-BR" sz="1670" dirty="0">
                <a:solidFill>
                  <a:srgbClr val="18162D"/>
                </a:solidFill>
                <a:latin typeface="+mn-lt"/>
              </a:rPr>
              <a:t>Ausência de invalidade ou revogação.</a:t>
            </a:r>
          </a:p>
          <a:p>
            <a:pPr lvl="2" algn="just">
              <a:buClrTx/>
              <a:buFont typeface="Wingdings" panose="05000000000000000000" pitchFamily="2" charset="2"/>
              <a:buChar char="§"/>
            </a:pPr>
            <a:endParaRPr lang="pt-BR" sz="1670" dirty="0">
              <a:solidFill>
                <a:srgbClr val="18162D"/>
              </a:solidFill>
              <a:latin typeface="+mn-lt"/>
            </a:endParaRPr>
          </a:p>
          <a:p>
            <a:pPr marL="358766" lvl="1" indent="-358766" algn="just">
              <a:buClrTx/>
              <a:buSzPct val="100000"/>
              <a:buFont typeface="Wingdings" panose="05000000000000000000" pitchFamily="2" charset="2"/>
              <a:buChar char="§"/>
            </a:pPr>
            <a:r>
              <a:rPr lang="pt-BR" sz="1670" b="1" dirty="0">
                <a:solidFill>
                  <a:srgbClr val="18162D"/>
                </a:solidFill>
                <a:latin typeface="+mn-lt"/>
              </a:rPr>
              <a:t>Críticas à ponderação</a:t>
            </a:r>
            <a:r>
              <a:rPr lang="pt-BR" sz="1670" dirty="0">
                <a:solidFill>
                  <a:srgbClr val="18162D"/>
                </a:solidFill>
                <a:latin typeface="+mn-lt"/>
              </a:rPr>
              <a:t>:</a:t>
            </a:r>
          </a:p>
          <a:p>
            <a:pPr marL="901678" lvl="2" algn="just">
              <a:buClrTx/>
              <a:buSzPct val="100000"/>
              <a:buFont typeface="Wingdings" panose="05000000000000000000" pitchFamily="2" charset="2"/>
              <a:buChar char="§"/>
            </a:pPr>
            <a:r>
              <a:rPr lang="pt-BR" sz="1670" dirty="0">
                <a:solidFill>
                  <a:srgbClr val="18162D"/>
                </a:solidFill>
                <a:latin typeface="+mn-lt"/>
              </a:rPr>
              <a:t>“Os </a:t>
            </a:r>
            <a:r>
              <a:rPr lang="pt-BR" sz="1670" b="1" dirty="0">
                <a:solidFill>
                  <a:srgbClr val="18162D"/>
                </a:solidFill>
                <a:latin typeface="+mn-lt"/>
              </a:rPr>
              <a:t>críticos da ponderação </a:t>
            </a:r>
            <a:r>
              <a:rPr lang="pt-BR" sz="1670" dirty="0">
                <a:solidFill>
                  <a:srgbClr val="18162D"/>
                </a:solidFill>
                <a:latin typeface="+mn-lt"/>
              </a:rPr>
              <a:t>costumam acusá-la de ser um procedimento discricionário, capaz de permitir arbitrariedades e de conduzir à exacerbação do subjetivismo, mas não apontam alternativas metodológicas melhores, desprovidas desses defeitos. A rigor, tais problemas não decorrem da ponderação em si, mas sim da existência de enunciados normativos que, por serem vagos e imprecisos, são insuficientes para fornecer os elementos necessários à formulação de juízos definitivos. De fato, diferentes julgadores podem conferir pesos distintos ao mesmo princípio e chegar a resultados diversos quanto à relação de precedência entre eles. Isso, no entanto, não é uma característica específica da ponderação, mas de todo procedimento decisório envolvendo questões normativas complexas.” (Marcelo </a:t>
            </a:r>
            <a:r>
              <a:rPr lang="pt-BR" sz="1670" dirty="0" err="1">
                <a:solidFill>
                  <a:srgbClr val="18162D"/>
                </a:solidFill>
                <a:latin typeface="+mn-lt"/>
              </a:rPr>
              <a:t>Novelino</a:t>
            </a:r>
            <a:r>
              <a:rPr lang="pt-BR" sz="1670" dirty="0">
                <a:solidFill>
                  <a:srgbClr val="18162D"/>
                </a:solidFill>
                <a:latin typeface="+mn-lt"/>
              </a:rPr>
              <a:t>) </a:t>
            </a:r>
          </a:p>
          <a:p>
            <a:pPr lvl="2" algn="just">
              <a:buClrTx/>
              <a:buFont typeface="Wingdings" panose="05000000000000000000" pitchFamily="2" charset="2"/>
              <a:buChar char="§"/>
            </a:pPr>
            <a:endParaRPr lang="pt-BR" sz="1670" dirty="0">
              <a:solidFill>
                <a:srgbClr val="18162D"/>
              </a:solidFill>
              <a:latin typeface="+mn-lt"/>
            </a:endParaRPr>
          </a:p>
          <a:p>
            <a:pPr marL="317492" lvl="1" algn="just">
              <a:buClrTx/>
              <a:buSzPct val="100000"/>
              <a:buFont typeface="Wingdings" panose="05000000000000000000" pitchFamily="2" charset="2"/>
              <a:buChar char="§"/>
            </a:pPr>
            <a:r>
              <a:rPr lang="pt-BR" sz="1670" b="1" dirty="0">
                <a:solidFill>
                  <a:srgbClr val="18162D"/>
                </a:solidFill>
                <a:latin typeface="+mn-lt"/>
              </a:rPr>
              <a:t>É possível o conflito entre uma regra e um princípio? CUIDADO!</a:t>
            </a:r>
          </a:p>
        </p:txBody>
      </p:sp>
    </p:spTree>
    <p:extLst>
      <p:ext uri="{BB962C8B-B14F-4D97-AF65-F5344CB8AC3E}">
        <p14:creationId xmlns:p14="http://schemas.microsoft.com/office/powerpoint/2010/main" val="2983555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 name="Título 2">
            <a:extLst>
              <a:ext uri="{FF2B5EF4-FFF2-40B4-BE49-F238E27FC236}">
                <a16:creationId xmlns:a16="http://schemas.microsoft.com/office/drawing/2014/main" id="{4CD3B9D4-9F58-8947-BBD9-13E89A49FB4D}"/>
              </a:ext>
            </a:extLst>
          </p:cNvPr>
          <p:cNvSpPr>
            <a:spLocks noGrp="1"/>
          </p:cNvSpPr>
          <p:nvPr>
            <p:ph type="title" idx="4294967295"/>
          </p:nvPr>
        </p:nvSpPr>
        <p:spPr>
          <a:xfrm>
            <a:off x="1424624" y="188640"/>
            <a:ext cx="6264113" cy="411956"/>
          </a:xfrm>
        </p:spPr>
        <p:txBody>
          <a:bodyPr>
            <a:noAutofit/>
          </a:bodyPr>
          <a:lstStyle/>
          <a:p>
            <a:pPr algn="ctr"/>
            <a:r>
              <a:rPr lang="pt-BR" sz="4000" dirty="0">
                <a:solidFill>
                  <a:schemeClr val="tx1">
                    <a:lumMod val="95000"/>
                    <a:lumOff val="5000"/>
                  </a:schemeClr>
                </a:solidFill>
                <a:effectLst>
                  <a:outerShdw blurRad="38100" dist="38100" dir="2700000" algn="tl">
                    <a:srgbClr val="000000">
                      <a:alpha val="43137"/>
                    </a:srgbClr>
                  </a:outerShdw>
                </a:effectLst>
                <a:latin typeface="+mn-lt"/>
              </a:rPr>
              <a:t>Diferenças:</a:t>
            </a:r>
          </a:p>
        </p:txBody>
      </p:sp>
      <p:sp>
        <p:nvSpPr>
          <p:cNvPr id="4" name="Subtítulo 2">
            <a:extLst>
              <a:ext uri="{FF2B5EF4-FFF2-40B4-BE49-F238E27FC236}">
                <a16:creationId xmlns:a16="http://schemas.microsoft.com/office/drawing/2014/main" id="{9FFB70F9-3750-4FE5-BA24-D3D743ED38B2}"/>
              </a:ext>
            </a:extLst>
          </p:cNvPr>
          <p:cNvSpPr txBox="1">
            <a:spLocks/>
          </p:cNvSpPr>
          <p:nvPr/>
        </p:nvSpPr>
        <p:spPr>
          <a:xfrm>
            <a:off x="185000" y="692696"/>
            <a:ext cx="8773999" cy="4146551"/>
          </a:xfrm>
          <a:prstGeom prst="rect">
            <a:avLst/>
          </a:prstGeom>
          <a:noFill/>
          <a:ln>
            <a:noFill/>
          </a:ln>
        </p:spPr>
        <p:txBody>
          <a:bodyPr spcFirstLastPara="1" wrap="square" lIns="0"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1pPr>
            <a:lvl2pPr marL="914400" marR="0" lvl="1" indent="-317500" algn="l" rtl="0">
              <a:lnSpc>
                <a:spcPct val="100000"/>
              </a:lnSpc>
              <a:spcBef>
                <a:spcPts val="0"/>
              </a:spcBef>
              <a:spcAft>
                <a:spcPts val="0"/>
              </a:spcAft>
              <a:buClr>
                <a:schemeClr val="lt2"/>
              </a:buClr>
              <a:buSzPts val="1400"/>
              <a:buFont typeface="Ubuntu Light"/>
              <a:buNone/>
              <a:defRPr sz="1400" b="0" i="0" u="none" strike="noStrike" cap="none">
                <a:solidFill>
                  <a:schemeClr val="lt2"/>
                </a:solidFill>
                <a:latin typeface="Ubuntu Light"/>
                <a:ea typeface="Ubuntu Light"/>
                <a:cs typeface="Ubuntu Light"/>
                <a:sym typeface="Ubuntu Light"/>
              </a:defRPr>
            </a:lvl2pPr>
            <a:lvl3pPr marL="1371600" marR="0" lvl="2"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3pPr>
            <a:lvl4pPr marL="1828800" marR="0" lvl="3" indent="-311150" algn="l" rtl="0">
              <a:lnSpc>
                <a:spcPct val="100000"/>
              </a:lnSpc>
              <a:spcBef>
                <a:spcPts val="0"/>
              </a:spcBef>
              <a:spcAft>
                <a:spcPts val="0"/>
              </a:spcAft>
              <a:buClr>
                <a:schemeClr val="lt2"/>
              </a:buClr>
              <a:buSzPts val="1300"/>
              <a:buFont typeface="Ubuntu Light"/>
              <a:buNone/>
              <a:defRPr sz="1300" b="0" i="0" u="none" strike="noStrike" cap="none">
                <a:solidFill>
                  <a:schemeClr val="lt2"/>
                </a:solidFill>
                <a:latin typeface="Ubuntu Light"/>
                <a:ea typeface="Ubuntu Light"/>
                <a:cs typeface="Ubuntu Light"/>
                <a:sym typeface="Ubuntu Light"/>
              </a:defRPr>
            </a:lvl4pPr>
            <a:lvl5pPr marL="2286000" marR="0" lvl="4"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5pPr>
            <a:lvl6pPr marL="2743200" marR="0" lvl="5" indent="-304800" algn="l" rtl="0">
              <a:lnSpc>
                <a:spcPct val="100000"/>
              </a:lnSpc>
              <a:spcBef>
                <a:spcPts val="0"/>
              </a:spcBef>
              <a:spcAft>
                <a:spcPts val="0"/>
              </a:spcAft>
              <a:buClr>
                <a:schemeClr val="lt2"/>
              </a:buClr>
              <a:buSzPts val="1200"/>
              <a:buFont typeface="Ubuntu Light"/>
              <a:buNone/>
              <a:defRPr sz="1200" b="0" i="0" u="none" strike="noStrike" cap="none">
                <a:solidFill>
                  <a:schemeClr val="lt2"/>
                </a:solidFill>
                <a:latin typeface="Ubuntu Light"/>
                <a:ea typeface="Ubuntu Light"/>
                <a:cs typeface="Ubuntu Light"/>
                <a:sym typeface="Ubuntu Light"/>
              </a:defRPr>
            </a:lvl6pPr>
            <a:lvl7pPr marL="3200400" marR="0" lvl="6"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7pPr>
            <a:lvl8pPr marL="3657600" marR="0" lvl="7" indent="-298450" algn="l" rtl="0">
              <a:lnSpc>
                <a:spcPct val="100000"/>
              </a:lnSpc>
              <a:spcBef>
                <a:spcPts val="0"/>
              </a:spcBef>
              <a:spcAft>
                <a:spcPts val="0"/>
              </a:spcAft>
              <a:buClr>
                <a:schemeClr val="lt2"/>
              </a:buClr>
              <a:buSzPts val="1100"/>
              <a:buFont typeface="Ubuntu Light"/>
              <a:buNone/>
              <a:defRPr sz="1100" b="0" i="0" u="none" strike="noStrike" cap="none">
                <a:solidFill>
                  <a:schemeClr val="lt2"/>
                </a:solidFill>
                <a:latin typeface="Ubuntu Light"/>
                <a:ea typeface="Ubuntu Light"/>
                <a:cs typeface="Ubuntu Light"/>
                <a:sym typeface="Ubuntu Light"/>
              </a:defRPr>
            </a:lvl8pPr>
            <a:lvl9pPr marL="4114800" marR="0" lvl="8" indent="-292100" algn="l" rtl="0">
              <a:lnSpc>
                <a:spcPct val="100000"/>
              </a:lnSpc>
              <a:spcBef>
                <a:spcPts val="0"/>
              </a:spcBef>
              <a:spcAft>
                <a:spcPts val="0"/>
              </a:spcAft>
              <a:buClr>
                <a:schemeClr val="lt2"/>
              </a:buClr>
              <a:buSzPts val="1000"/>
              <a:buFont typeface="Ubuntu Light"/>
              <a:buNone/>
              <a:defRPr sz="1000" b="0" i="0" u="none" strike="noStrike" cap="none">
                <a:solidFill>
                  <a:schemeClr val="lt2"/>
                </a:solidFill>
                <a:latin typeface="Ubuntu Light"/>
                <a:ea typeface="Ubuntu Light"/>
                <a:cs typeface="Ubuntu Light"/>
                <a:sym typeface="Ubuntu Light"/>
              </a:defRPr>
            </a:lvl9pPr>
          </a:lstStyle>
          <a:p>
            <a:pPr marL="358766" indent="-358766" algn="just">
              <a:buClrTx/>
              <a:buSzPct val="100000"/>
              <a:buFont typeface="Wingdings" panose="05000000000000000000" pitchFamily="2" charset="2"/>
              <a:buChar char="§"/>
            </a:pPr>
            <a:r>
              <a:rPr lang="pt-BR" sz="1750" b="1" dirty="0">
                <a:solidFill>
                  <a:srgbClr val="18162D"/>
                </a:solidFill>
                <a:latin typeface="+mn-lt"/>
              </a:rPr>
              <a:t>5. O caráter de fundamentalidade dos princípios e a função “</a:t>
            </a:r>
            <a:r>
              <a:rPr lang="pt-BR" sz="1750" b="1" dirty="0" err="1">
                <a:solidFill>
                  <a:srgbClr val="18162D"/>
                </a:solidFill>
                <a:latin typeface="+mn-lt"/>
              </a:rPr>
              <a:t>normogenética</a:t>
            </a:r>
            <a:r>
              <a:rPr lang="pt-BR" sz="1750" b="1" dirty="0">
                <a:solidFill>
                  <a:srgbClr val="18162D"/>
                </a:solidFill>
                <a:latin typeface="+mn-lt"/>
              </a:rPr>
              <a:t>”</a:t>
            </a:r>
            <a:r>
              <a:rPr lang="pt-BR" sz="1750" dirty="0">
                <a:solidFill>
                  <a:srgbClr val="18162D"/>
                </a:solidFill>
                <a:latin typeface="+mn-lt"/>
              </a:rPr>
              <a:t>:</a:t>
            </a:r>
          </a:p>
          <a:p>
            <a:pPr marL="882628" lvl="1" indent="-285743" algn="just">
              <a:buClrTx/>
              <a:buSzPct val="100000"/>
              <a:buFont typeface="Wingdings" panose="05000000000000000000" pitchFamily="2" charset="2"/>
              <a:buChar char="§"/>
            </a:pPr>
            <a:r>
              <a:rPr lang="pt-BR" sz="1750" b="1" dirty="0">
                <a:solidFill>
                  <a:srgbClr val="18162D"/>
                </a:solidFill>
                <a:latin typeface="+mn-lt"/>
              </a:rPr>
              <a:t>5.1. Caráter de fundamentalidade</a:t>
            </a:r>
            <a:r>
              <a:rPr lang="pt-BR" sz="1750" dirty="0">
                <a:solidFill>
                  <a:srgbClr val="18162D"/>
                </a:solidFill>
                <a:latin typeface="+mn-lt"/>
              </a:rPr>
              <a:t>: “</a:t>
            </a:r>
            <a:r>
              <a:rPr lang="pt-BR" sz="1750" i="1" dirty="0">
                <a:solidFill>
                  <a:srgbClr val="18162D"/>
                </a:solidFill>
                <a:latin typeface="+mn-lt"/>
              </a:rPr>
              <a:t>os princípios são normas de natureza estruturante ou com um papel fundamental no ordenamento jurídico devido à sua posição hierárquica no sistema das fontes (</a:t>
            </a:r>
            <a:r>
              <a:rPr lang="pt-BR" sz="1750" i="1" dirty="0" err="1">
                <a:solidFill>
                  <a:srgbClr val="18162D"/>
                </a:solidFill>
                <a:latin typeface="+mn-lt"/>
              </a:rPr>
              <a:t>ex</a:t>
            </a:r>
            <a:r>
              <a:rPr lang="pt-BR" sz="1750" i="1" dirty="0">
                <a:solidFill>
                  <a:srgbClr val="18162D"/>
                </a:solidFill>
                <a:latin typeface="+mn-lt"/>
              </a:rPr>
              <a:t>: princípios constitucionais) ou à sua importância estruturante dentro do sistema jurídico (</a:t>
            </a:r>
            <a:r>
              <a:rPr lang="pt-BR" sz="1750" i="1" dirty="0" err="1">
                <a:solidFill>
                  <a:srgbClr val="18162D"/>
                </a:solidFill>
                <a:latin typeface="+mn-lt"/>
              </a:rPr>
              <a:t>ex</a:t>
            </a:r>
            <a:r>
              <a:rPr lang="pt-BR" sz="1750" i="1" dirty="0">
                <a:solidFill>
                  <a:srgbClr val="18162D"/>
                </a:solidFill>
                <a:latin typeface="+mn-lt"/>
              </a:rPr>
              <a:t>: princípio do Estado de Direito)</a:t>
            </a:r>
            <a:r>
              <a:rPr lang="pt-BR" sz="1750" dirty="0">
                <a:solidFill>
                  <a:srgbClr val="18162D"/>
                </a:solidFill>
                <a:latin typeface="+mn-lt"/>
              </a:rPr>
              <a:t>”. (Bernardo Gonçalves)</a:t>
            </a:r>
          </a:p>
          <a:p>
            <a:pPr marL="882628" lvl="1" indent="-285743" algn="just">
              <a:buClrTx/>
              <a:buSzPct val="100000"/>
              <a:buFont typeface="Wingdings" panose="05000000000000000000" pitchFamily="2" charset="2"/>
              <a:buChar char="§"/>
            </a:pPr>
            <a:r>
              <a:rPr lang="pt-BR" sz="1750" b="1" dirty="0">
                <a:solidFill>
                  <a:srgbClr val="18162D"/>
                </a:solidFill>
                <a:latin typeface="+mn-lt"/>
              </a:rPr>
              <a:t>5.2. Função </a:t>
            </a:r>
            <a:r>
              <a:rPr lang="pt-BR" sz="1750" b="1" dirty="0" err="1">
                <a:solidFill>
                  <a:srgbClr val="18162D"/>
                </a:solidFill>
                <a:latin typeface="+mn-lt"/>
              </a:rPr>
              <a:t>normogenética</a:t>
            </a:r>
            <a:r>
              <a:rPr lang="pt-BR" sz="1750" dirty="0">
                <a:solidFill>
                  <a:srgbClr val="18162D"/>
                </a:solidFill>
                <a:latin typeface="+mn-lt"/>
              </a:rPr>
              <a:t>: “</a:t>
            </a:r>
            <a:r>
              <a:rPr lang="pt-BR" sz="1750" i="1" dirty="0">
                <a:solidFill>
                  <a:srgbClr val="18162D"/>
                </a:solidFill>
                <a:latin typeface="+mn-lt"/>
              </a:rPr>
              <a:t>os princípios são fundamentos de regras, isto é, são normas que estão na base ou constituem a </a:t>
            </a:r>
            <a:r>
              <a:rPr lang="pt-BR" sz="1750" i="1" dirty="0" err="1">
                <a:solidFill>
                  <a:srgbClr val="18162D"/>
                </a:solidFill>
                <a:latin typeface="+mn-lt"/>
              </a:rPr>
              <a:t>ratio</a:t>
            </a:r>
            <a:r>
              <a:rPr lang="pt-BR" sz="1750" i="1" dirty="0">
                <a:solidFill>
                  <a:srgbClr val="18162D"/>
                </a:solidFill>
                <a:latin typeface="+mn-lt"/>
              </a:rPr>
              <a:t> de regras jurídicas, desempenhando, por isso, uma função </a:t>
            </a:r>
            <a:r>
              <a:rPr lang="pt-BR" sz="1750" i="1" dirty="0" err="1">
                <a:solidFill>
                  <a:srgbClr val="18162D"/>
                </a:solidFill>
                <a:latin typeface="+mn-lt"/>
              </a:rPr>
              <a:t>normogenética</a:t>
            </a:r>
            <a:r>
              <a:rPr lang="pt-BR" sz="1750" i="1" dirty="0">
                <a:solidFill>
                  <a:srgbClr val="18162D"/>
                </a:solidFill>
                <a:latin typeface="+mn-lt"/>
              </a:rPr>
              <a:t> </a:t>
            </a:r>
            <a:r>
              <a:rPr lang="pt-BR" sz="1750" i="1" dirty="0" err="1">
                <a:solidFill>
                  <a:srgbClr val="18162D"/>
                </a:solidFill>
                <a:latin typeface="+mn-lt"/>
              </a:rPr>
              <a:t>fundamentante</a:t>
            </a:r>
            <a:r>
              <a:rPr lang="pt-BR" sz="1750" dirty="0">
                <a:solidFill>
                  <a:srgbClr val="18162D"/>
                </a:solidFill>
                <a:latin typeface="+mn-lt"/>
              </a:rPr>
              <a:t>.” (Bernardo Gonçalves)</a:t>
            </a:r>
          </a:p>
          <a:p>
            <a:pPr marL="882628" lvl="1" indent="-285743" algn="just">
              <a:buClrTx/>
              <a:buFont typeface="Wingdings" panose="05000000000000000000" pitchFamily="2" charset="2"/>
              <a:buChar char="§"/>
            </a:pPr>
            <a:endParaRPr lang="pt-BR" sz="1750" dirty="0">
              <a:solidFill>
                <a:srgbClr val="18162D"/>
              </a:solidFill>
              <a:latin typeface="+mn-lt"/>
            </a:endParaRPr>
          </a:p>
          <a:p>
            <a:pPr marL="358766" indent="-358766" algn="just">
              <a:buClrTx/>
              <a:buSzPct val="100000"/>
              <a:buFont typeface="Wingdings" panose="05000000000000000000" pitchFamily="2" charset="2"/>
              <a:buChar char="§"/>
            </a:pPr>
            <a:r>
              <a:rPr lang="pt-BR" sz="1750" b="1" dirty="0">
                <a:solidFill>
                  <a:srgbClr val="18162D"/>
                </a:solidFill>
                <a:latin typeface="+mn-lt"/>
              </a:rPr>
              <a:t>6. Função hermenêutica dos princípios</a:t>
            </a:r>
            <a:r>
              <a:rPr lang="pt-BR" sz="1750" dirty="0">
                <a:solidFill>
                  <a:srgbClr val="18162D"/>
                </a:solidFill>
                <a:latin typeface="+mn-lt"/>
              </a:rPr>
              <a:t>:</a:t>
            </a:r>
          </a:p>
          <a:p>
            <a:pPr marL="882628" lvl="1" indent="-285743" algn="just">
              <a:buClrTx/>
              <a:buSzPct val="100000"/>
              <a:buFont typeface="Wingdings" panose="05000000000000000000" pitchFamily="2" charset="2"/>
              <a:buChar char="§"/>
            </a:pPr>
            <a:r>
              <a:rPr lang="pt-BR" sz="1750" b="1" dirty="0">
                <a:solidFill>
                  <a:srgbClr val="18162D"/>
                </a:solidFill>
                <a:latin typeface="+mn-lt"/>
              </a:rPr>
              <a:t>Redução ou extensão teleológica </a:t>
            </a:r>
            <a:r>
              <a:rPr lang="pt-BR" sz="1750" dirty="0">
                <a:solidFill>
                  <a:srgbClr val="18162D"/>
                </a:solidFill>
                <a:latin typeface="+mn-lt"/>
              </a:rPr>
              <a:t>(</a:t>
            </a:r>
            <a:r>
              <a:rPr lang="pt-BR" sz="1750" dirty="0" err="1">
                <a:solidFill>
                  <a:srgbClr val="18162D"/>
                </a:solidFill>
                <a:latin typeface="+mn-lt"/>
              </a:rPr>
              <a:t>ex</a:t>
            </a:r>
            <a:r>
              <a:rPr lang="pt-BR" sz="1750" dirty="0">
                <a:solidFill>
                  <a:srgbClr val="18162D"/>
                </a:solidFill>
                <a:latin typeface="+mn-lt"/>
              </a:rPr>
              <a:t>: vedação de cães).</a:t>
            </a:r>
          </a:p>
          <a:p>
            <a:pPr marL="1346166" lvl="2" indent="-285743" algn="just">
              <a:buClrTx/>
              <a:buSzPct val="100000"/>
              <a:buFont typeface="Wingdings" panose="05000000000000000000" pitchFamily="2" charset="2"/>
              <a:buChar char="§"/>
            </a:pPr>
            <a:r>
              <a:rPr lang="pt-BR" sz="1750" dirty="0">
                <a:solidFill>
                  <a:srgbClr val="18162D"/>
                </a:solidFill>
                <a:latin typeface="+mn-lt"/>
              </a:rPr>
              <a:t>“Os princípios, por serem fundamentos das regras, desempenham uma função interpretativa relevante em relação a estas. Por um lado, as hipóteses de incidência das regras podem ser reduzidas (</a:t>
            </a:r>
            <a:r>
              <a:rPr lang="pt-BR" sz="1750" b="1" dirty="0">
                <a:solidFill>
                  <a:srgbClr val="18162D"/>
                </a:solidFill>
                <a:latin typeface="+mn-lt"/>
              </a:rPr>
              <a:t>redução teleológica</a:t>
            </a:r>
            <a:r>
              <a:rPr lang="pt-BR" sz="1750" dirty="0">
                <a:solidFill>
                  <a:srgbClr val="18162D"/>
                </a:solidFill>
                <a:latin typeface="+mn-lt"/>
              </a:rPr>
              <a:t>) ou ampliadas (</a:t>
            </a:r>
            <a:r>
              <a:rPr lang="pt-BR" sz="1750" b="1" dirty="0">
                <a:solidFill>
                  <a:srgbClr val="18162D"/>
                </a:solidFill>
                <a:latin typeface="+mn-lt"/>
              </a:rPr>
              <a:t>extensão teleológica</a:t>
            </a:r>
            <a:r>
              <a:rPr lang="pt-BR" sz="1750" dirty="0">
                <a:solidFill>
                  <a:srgbClr val="18162D"/>
                </a:solidFill>
                <a:latin typeface="+mn-lt"/>
              </a:rPr>
              <a:t>) com auxílio de determinados princípios.” (Marcelo </a:t>
            </a:r>
            <a:r>
              <a:rPr lang="pt-BR" sz="1750" dirty="0" err="1">
                <a:solidFill>
                  <a:srgbClr val="18162D"/>
                </a:solidFill>
                <a:latin typeface="+mn-lt"/>
              </a:rPr>
              <a:t>Novelino</a:t>
            </a:r>
            <a:r>
              <a:rPr lang="pt-BR" sz="1750" dirty="0">
                <a:solidFill>
                  <a:srgbClr val="18162D"/>
                </a:solidFill>
                <a:latin typeface="+mn-lt"/>
              </a:rPr>
              <a:t>)</a:t>
            </a:r>
          </a:p>
        </p:txBody>
      </p:sp>
    </p:spTree>
    <p:extLst>
      <p:ext uri="{BB962C8B-B14F-4D97-AF65-F5344CB8AC3E}">
        <p14:creationId xmlns:p14="http://schemas.microsoft.com/office/powerpoint/2010/main" val="30339287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so">
  <a:themeElements>
    <a:clrScheme name="Metrô">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Concurso">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so">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7200</TotalTime>
  <Words>5078</Words>
  <Application>Microsoft Office PowerPoint</Application>
  <PresentationFormat>Apresentação na tela (4:3)</PresentationFormat>
  <Paragraphs>411</Paragraphs>
  <Slides>40</Slides>
  <Notes>24</Notes>
  <HiddenSlides>0</HiddenSlides>
  <MMClips>0</MMClips>
  <ScaleCrop>false</ScaleCrop>
  <HeadingPairs>
    <vt:vector size="6" baseType="variant">
      <vt:variant>
        <vt:lpstr>Fontes usadas</vt:lpstr>
      </vt:variant>
      <vt:variant>
        <vt:i4>11</vt:i4>
      </vt:variant>
      <vt:variant>
        <vt:lpstr>Tema</vt:lpstr>
      </vt:variant>
      <vt:variant>
        <vt:i4>1</vt:i4>
      </vt:variant>
      <vt:variant>
        <vt:lpstr>Títulos de slides</vt:lpstr>
      </vt:variant>
      <vt:variant>
        <vt:i4>40</vt:i4>
      </vt:variant>
    </vt:vector>
  </HeadingPairs>
  <TitlesOfParts>
    <vt:vector size="52" baseType="lpstr">
      <vt:lpstr>Arial</vt:lpstr>
      <vt:lpstr>Arvo</vt:lpstr>
      <vt:lpstr>Calibri</vt:lpstr>
      <vt:lpstr>Lucida Sans Unicode</vt:lpstr>
      <vt:lpstr>Source Sans Pro</vt:lpstr>
      <vt:lpstr>Ubuntu</vt:lpstr>
      <vt:lpstr>Ubuntu Light</vt:lpstr>
      <vt:lpstr>Verdana</vt:lpstr>
      <vt:lpstr>Wingdings</vt:lpstr>
      <vt:lpstr>Wingdings 2</vt:lpstr>
      <vt:lpstr>Wingdings 3</vt:lpstr>
      <vt:lpstr>Concurso</vt:lpstr>
      <vt:lpstr>DIREITO CONSTITUCIONAL 1. Normas constitucionais. 2. Hermenêutica constitucional.</vt:lpstr>
      <vt:lpstr>1.Normas constitucionais: 1. 1. Espécies normativas: regras, princípios e postulados. 1. 2. Classificação das normas constitucionais quanto à eficácia.</vt:lpstr>
      <vt:lpstr>Apresentação do PowerPoint</vt:lpstr>
      <vt:lpstr>Introdução à concepção binária de norma: regras e princípios.</vt:lpstr>
      <vt:lpstr>Apresentação do PowerPoint</vt:lpstr>
      <vt:lpstr>Diferenças:</vt:lpstr>
      <vt:lpstr>Diferenças:</vt:lpstr>
      <vt:lpstr>Diferenças:</vt:lpstr>
      <vt:lpstr>Diferenças:</vt:lpstr>
      <vt:lpstr>DPEES / FCC / 2016:</vt:lpstr>
      <vt:lpstr>DPEES / FCC / 2016:</vt:lpstr>
      <vt:lpstr>Proporcionalidade:</vt:lpstr>
      <vt:lpstr>Postulados:</vt:lpstr>
      <vt:lpstr>1.Normas constitucionais: 1. 1. Espécies normativas: regras, princípios e postulados. 1. 2. Classificação das normas constitucionais quanto à eficácia.</vt:lpstr>
      <vt:lpstr>Esclarecimentos preliminares: a questão dos planos normativos.</vt:lpstr>
      <vt:lpstr>Classificação das normas constitucionais quanto à eficácia:</vt:lpstr>
      <vt:lpstr>Classificação das normas constitucionais quanto à eficácia:</vt:lpstr>
      <vt:lpstr>2.3.2. Normas programáticas:</vt:lpstr>
      <vt:lpstr>Apresentação do PowerPoint</vt:lpstr>
      <vt:lpstr>MPECE / Cespe / 2020:</vt:lpstr>
      <vt:lpstr>MPECE / Cespe / 2020:</vt:lpstr>
      <vt:lpstr>Classificação de José Afonso da Silva:</vt:lpstr>
      <vt:lpstr>Apresentação do PowerPoint</vt:lpstr>
      <vt:lpstr>:</vt:lpstr>
      <vt:lpstr>2. Hermenêutica constitucional: 2. 1. Princípios hermenêuticos. 2. 2. Métodos hermenêuticos. 2.3. Outros conceitos hermenêuticos.</vt:lpstr>
      <vt:lpstr>2. Hermenêutica constitucional: 2. 1. Princípios hermenêuticos. 2. 2. Métodos hermenêuticos. 2.3. Outros conceitos hermenêuticos.</vt:lpstr>
      <vt:lpstr>Introdução</vt:lpstr>
      <vt:lpstr>Princípios constitucionais hermenêuticos:</vt:lpstr>
      <vt:lpstr>Princípios constitucionais hermenêuticos:</vt:lpstr>
      <vt:lpstr>Princípios constitucionais hermenêuticos:</vt:lpstr>
      <vt:lpstr>Princípios constitucionais hermenêuticos:</vt:lpstr>
      <vt:lpstr>Princípios constitucionais hermenêuticos:</vt:lpstr>
      <vt:lpstr>2. Hermenêutica constitucional: 2. 1. Princípios hermenêuticos. 2. 2. Métodos hermenêuticos. 2.3. Outros conceitos hermenêuticos.</vt:lpstr>
      <vt:lpstr>Métodos de interpretação constitucional:</vt:lpstr>
      <vt:lpstr>Métodos de interpretação constitucional:</vt:lpstr>
      <vt:lpstr>2. Hermenêutica constitucional: 2. 1. Princípios hermenêuticos. 2. 2. Métodos hermenêuticos. 2.3. Outros conceitos hermenêuticos.</vt:lpstr>
      <vt:lpstr>Outros conceitos hermenêuticos: a sociedade aberta dos interpretes.</vt:lpstr>
      <vt:lpstr>Outros conceitos hermenêuticos:</vt:lpstr>
      <vt:lpstr>XXXV CONCURSO PARA INGRESSO NA CLASSE INICIAL DA CARREIRA DO MINISTÉRIO PÚBLICO DO ESTADO DO RIO DE JANEIRO - PROVA ESCRITA PRELIMINAR – 20.05.2018</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Poder Constituinte. Constitucionalismo. Regras vs. Princípios. Hermenêutica Constitucional. Classificação das normas constitucionais quanto à eficácia. Concepções e classificações das Constituições.</dc:title>
  <dc:creator>U s u a r i o</dc:creator>
  <cp:lastModifiedBy>Luis Henrique Linhares Zouein</cp:lastModifiedBy>
  <cp:revision>1179</cp:revision>
  <dcterms:created xsi:type="dcterms:W3CDTF">2019-09-09T23:16:45Z</dcterms:created>
  <dcterms:modified xsi:type="dcterms:W3CDTF">2022-04-09T11:02:10Z</dcterms:modified>
</cp:coreProperties>
</file>