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5" r:id="rId6"/>
    <p:sldId id="266" r:id="rId7"/>
    <p:sldId id="267" r:id="rId8"/>
    <p:sldId id="261" r:id="rId9"/>
    <p:sldId id="263" r:id="rId10"/>
    <p:sldId id="262" r:id="rId11"/>
    <p:sldId id="264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705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9127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474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216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43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80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48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866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5931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465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17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FBB4F-262E-4DF5-BC3E-B3F0D377D85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1D3C6-9C87-4DDB-8394-BDC7F775D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18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81158" y="285728"/>
            <a:ext cx="7772400" cy="5072098"/>
          </a:xfrm>
        </p:spPr>
        <p:txBody>
          <a:bodyPr>
            <a:normAutofit/>
          </a:bodyPr>
          <a:lstStyle/>
          <a:p>
            <a:r>
              <a:rPr lang="pt-BR" sz="3600" dirty="0"/>
              <a:t>Curso Popular de Formação de Defensoras e Defensores Públicos</a:t>
            </a:r>
            <a:br>
              <a:rPr lang="pt-BR" dirty="0"/>
            </a:br>
            <a:br>
              <a:rPr lang="pt-BR" dirty="0"/>
            </a:br>
            <a:br>
              <a:rPr lang="pt-BR" dirty="0"/>
            </a:br>
            <a:r>
              <a:rPr lang="pt-BR" dirty="0"/>
              <a:t>Língua Portuguesa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81225" y="4327370"/>
            <a:ext cx="2281248" cy="228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35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Acentuação</a:t>
            </a:r>
          </a:p>
          <a:p>
            <a:endParaRPr lang="pt-BR" b="1" dirty="0"/>
          </a:p>
          <a:p>
            <a:r>
              <a:rPr lang="pt-BR" b="1" dirty="0"/>
              <a:t>- Proparoxítonas</a:t>
            </a:r>
          </a:p>
          <a:p>
            <a:r>
              <a:rPr lang="pt-BR" dirty="0"/>
              <a:t> </a:t>
            </a:r>
          </a:p>
          <a:p>
            <a:r>
              <a:rPr lang="pt-BR" dirty="0"/>
              <a:t>Ótimo</a:t>
            </a:r>
          </a:p>
          <a:p>
            <a:r>
              <a:rPr lang="pt-BR" dirty="0"/>
              <a:t>Próximo</a:t>
            </a:r>
          </a:p>
          <a:p>
            <a:r>
              <a:rPr lang="pt-BR" dirty="0"/>
              <a:t>Óculos</a:t>
            </a:r>
          </a:p>
          <a:p>
            <a:r>
              <a:rPr lang="pt-BR" dirty="0"/>
              <a:t>Vírgula</a:t>
            </a:r>
          </a:p>
          <a:p>
            <a:r>
              <a:rPr lang="pt-BR" dirty="0"/>
              <a:t>Máximo</a:t>
            </a:r>
          </a:p>
          <a:p>
            <a:r>
              <a:rPr lang="pt-BR" dirty="0"/>
              <a:t>Mínimo</a:t>
            </a:r>
          </a:p>
          <a:p>
            <a:r>
              <a:rPr lang="pt-BR" dirty="0"/>
              <a:t>Fantástico</a:t>
            </a:r>
          </a:p>
          <a:p>
            <a:r>
              <a:rPr lang="pt-BR" dirty="0"/>
              <a:t>Política</a:t>
            </a:r>
          </a:p>
          <a:p>
            <a:r>
              <a:rPr lang="pt-BR" dirty="0"/>
              <a:t>Última</a:t>
            </a:r>
          </a:p>
          <a:p>
            <a:r>
              <a:rPr lang="pt-BR" dirty="0"/>
              <a:t>Democrático </a:t>
            </a:r>
          </a:p>
          <a:p>
            <a:r>
              <a:rPr lang="pt-BR" dirty="0"/>
              <a:t>Ilícita</a:t>
            </a:r>
          </a:p>
          <a:p>
            <a:r>
              <a:rPr lang="pt-BR" dirty="0"/>
              <a:t>Jurídico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r>
              <a:rPr lang="pt-BR" dirty="0"/>
              <a:t> 			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2313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Acentuação</a:t>
            </a:r>
          </a:p>
          <a:p>
            <a:endParaRPr lang="pt-BR" b="1" dirty="0"/>
          </a:p>
          <a:p>
            <a:pPr marL="285750" indent="-285750">
              <a:buFontTx/>
              <a:buChar char="-"/>
            </a:pPr>
            <a:r>
              <a:rPr lang="pt-BR" b="1" dirty="0"/>
              <a:t>Hiatos</a:t>
            </a:r>
          </a:p>
          <a:p>
            <a:pPr marL="285750" indent="-285750">
              <a:buFontTx/>
              <a:buChar char="-"/>
            </a:pPr>
            <a:endParaRPr lang="pt-BR" b="1" dirty="0"/>
          </a:p>
          <a:p>
            <a:r>
              <a:rPr lang="pt-BR" dirty="0"/>
              <a:t>Atribuído </a:t>
            </a:r>
          </a:p>
          <a:p>
            <a:r>
              <a:rPr lang="pt-BR" dirty="0"/>
              <a:t>Saída </a:t>
            </a:r>
          </a:p>
          <a:p>
            <a:r>
              <a:rPr lang="pt-BR" dirty="0"/>
              <a:t>Juízes </a:t>
            </a:r>
          </a:p>
          <a:p>
            <a:r>
              <a:rPr lang="pt-BR" dirty="0"/>
              <a:t>País </a:t>
            </a:r>
          </a:p>
          <a:p>
            <a:r>
              <a:rPr lang="pt-BR" dirty="0"/>
              <a:t>Saúde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r>
              <a:rPr lang="pt-BR" dirty="0"/>
              <a:t> 			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flipH="1">
            <a:off x="3017851" y="2517914"/>
            <a:ext cx="59707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Itu – Jaú </a:t>
            </a:r>
          </a:p>
          <a:p>
            <a:endParaRPr lang="pt-BR" dirty="0"/>
          </a:p>
          <a:p>
            <a:r>
              <a:rPr lang="pt-BR" dirty="0"/>
              <a:t>Juiz – Juízes </a:t>
            </a:r>
          </a:p>
        </p:txBody>
      </p:sp>
    </p:spTree>
    <p:extLst>
      <p:ext uri="{BB962C8B-B14F-4D97-AF65-F5344CB8AC3E}">
        <p14:creationId xmlns:p14="http://schemas.microsoft.com/office/powerpoint/2010/main" val="3753020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Crase </a:t>
            </a:r>
          </a:p>
          <a:p>
            <a:endParaRPr lang="pt-BR" b="1" dirty="0"/>
          </a:p>
          <a:p>
            <a:endParaRPr lang="pt-BR" b="1" dirty="0"/>
          </a:p>
          <a:p>
            <a:endParaRPr lang="pt-BR" b="1" dirty="0"/>
          </a:p>
          <a:p>
            <a:endParaRPr lang="pt-BR" dirty="0"/>
          </a:p>
          <a:p>
            <a:r>
              <a:rPr lang="pt-BR" dirty="0"/>
              <a:t>“... o que coloca em </a:t>
            </a:r>
            <a:r>
              <a:rPr lang="pt-BR" dirty="0">
                <a:solidFill>
                  <a:srgbClr val="FF0000"/>
                </a:solidFill>
              </a:rPr>
              <a:t>cheque</a:t>
            </a:r>
            <a:r>
              <a:rPr lang="pt-BR" dirty="0"/>
              <a:t> não somente a vida da criança mas também a da mãe causando problemas </a:t>
            </a:r>
            <a:r>
              <a:rPr lang="pt-BR" dirty="0">
                <a:solidFill>
                  <a:srgbClr val="FF0000"/>
                </a:solidFill>
              </a:rPr>
              <a:t>a</a:t>
            </a:r>
            <a:r>
              <a:rPr lang="pt-BR" dirty="0"/>
              <a:t> saúde”</a:t>
            </a:r>
          </a:p>
          <a:p>
            <a:endParaRPr lang="pt-BR" dirty="0"/>
          </a:p>
          <a:p>
            <a:r>
              <a:rPr lang="pt-BR" dirty="0"/>
              <a:t>“que são os direitos humanos constitucionalizados, </a:t>
            </a:r>
            <a:r>
              <a:rPr lang="pt-BR" dirty="0">
                <a:solidFill>
                  <a:srgbClr val="FF0000"/>
                </a:solidFill>
              </a:rPr>
              <a:t>à</a:t>
            </a:r>
            <a:r>
              <a:rPr lang="pt-BR" dirty="0"/>
              <a:t> partir da CF/88...”</a:t>
            </a:r>
          </a:p>
          <a:p>
            <a:endParaRPr lang="pt-BR" dirty="0"/>
          </a:p>
          <a:p>
            <a:r>
              <a:rPr lang="pt-BR" dirty="0"/>
              <a:t>“o Estado deve assegurar o respeito </a:t>
            </a:r>
            <a:r>
              <a:rPr lang="pt-BR" dirty="0">
                <a:solidFill>
                  <a:srgbClr val="FF0000"/>
                </a:solidFill>
              </a:rPr>
              <a:t>as</a:t>
            </a:r>
            <a:r>
              <a:rPr lang="pt-BR" dirty="0"/>
              <a:t> garantias individuais inerentes </a:t>
            </a:r>
            <a:r>
              <a:rPr lang="pt-BR" dirty="0">
                <a:solidFill>
                  <a:srgbClr val="FF0000"/>
                </a:solidFill>
              </a:rPr>
              <a:t>a</a:t>
            </a:r>
            <a:r>
              <a:rPr lang="pt-BR" dirty="0"/>
              <a:t> vida do ser humano”</a:t>
            </a:r>
          </a:p>
          <a:p>
            <a:endParaRPr lang="pt-BR" dirty="0"/>
          </a:p>
          <a:p>
            <a:r>
              <a:rPr lang="pt-BR" dirty="0"/>
              <a:t>“para que possam desenvolver esta difícil tarefa, de importância </a:t>
            </a:r>
            <a:r>
              <a:rPr lang="pt-BR" dirty="0">
                <a:solidFill>
                  <a:srgbClr val="FF0000"/>
                </a:solidFill>
              </a:rPr>
              <a:t>à</a:t>
            </a:r>
            <a:r>
              <a:rPr lang="pt-BR" dirty="0"/>
              <a:t> todos, brasileiros ou não.”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r>
              <a:rPr lang="pt-BR" dirty="0"/>
              <a:t> 			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flipH="1">
            <a:off x="3017851" y="2517914"/>
            <a:ext cx="597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9267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Crase </a:t>
            </a:r>
          </a:p>
          <a:p>
            <a:endParaRPr lang="pt-BR" b="1" dirty="0"/>
          </a:p>
          <a:p>
            <a:endParaRPr lang="pt-BR" b="1" dirty="0"/>
          </a:p>
          <a:p>
            <a:pPr marL="285750" indent="-285750">
              <a:buFontTx/>
              <a:buChar char="-"/>
            </a:pPr>
            <a:r>
              <a:rPr lang="pt-BR" b="1" dirty="0"/>
              <a:t>Nunca antes de palavras masculinas </a:t>
            </a:r>
          </a:p>
          <a:p>
            <a:pPr marL="285750" indent="-285750">
              <a:buFontTx/>
              <a:buChar char="-"/>
            </a:pPr>
            <a:endParaRPr lang="pt-BR" b="1" dirty="0"/>
          </a:p>
          <a:p>
            <a:r>
              <a:rPr lang="pt-BR" dirty="0"/>
              <a:t>andar a cavalo, ir a pé</a:t>
            </a:r>
          </a:p>
          <a:p>
            <a:pPr marL="285750" indent="-285750">
              <a:buFontTx/>
              <a:buChar char="-"/>
            </a:pPr>
            <a:endParaRPr lang="pt-BR" b="1" dirty="0"/>
          </a:p>
          <a:p>
            <a:pPr marL="285750" indent="-285750">
              <a:buFontTx/>
              <a:buChar char="-"/>
            </a:pPr>
            <a:r>
              <a:rPr lang="pt-BR" b="1" dirty="0"/>
              <a:t>Nunca antes de verbos</a:t>
            </a:r>
          </a:p>
          <a:p>
            <a:endParaRPr lang="pt-BR" b="1" dirty="0"/>
          </a:p>
          <a:p>
            <a:r>
              <a:rPr lang="pt-BR" dirty="0"/>
              <a:t>a partir, começou a chover </a:t>
            </a:r>
          </a:p>
          <a:p>
            <a:pPr marL="285750" indent="-285750">
              <a:buFontTx/>
              <a:buChar char="-"/>
            </a:pPr>
            <a:endParaRPr lang="pt-BR" b="1" dirty="0"/>
          </a:p>
          <a:p>
            <a:pPr marL="285750" indent="-285750">
              <a:buFontTx/>
              <a:buChar char="-"/>
            </a:pPr>
            <a:r>
              <a:rPr lang="pt-BR" b="1" dirty="0"/>
              <a:t>Nunca antes de artigos e pronomes indefinidos</a:t>
            </a:r>
          </a:p>
          <a:p>
            <a:endParaRPr lang="pt-BR" b="1" dirty="0"/>
          </a:p>
          <a:p>
            <a:r>
              <a:rPr lang="pt-BR" dirty="0"/>
              <a:t>a poucos metros, entregou o envelope a uma secretária</a:t>
            </a:r>
            <a:r>
              <a:rPr lang="pt-BR" b="1" dirty="0"/>
              <a:t> </a:t>
            </a:r>
          </a:p>
          <a:p>
            <a:endParaRPr lang="pt-BR" b="1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r>
              <a:rPr lang="pt-BR" dirty="0"/>
              <a:t> 			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flipH="1">
            <a:off x="3017851" y="2517914"/>
            <a:ext cx="597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4956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Crase – Casos especiais </a:t>
            </a:r>
          </a:p>
          <a:p>
            <a:endParaRPr lang="pt-BR" b="1" dirty="0"/>
          </a:p>
          <a:p>
            <a:endParaRPr lang="pt-BR" b="1" dirty="0"/>
          </a:p>
          <a:p>
            <a:r>
              <a:rPr lang="pt-BR" b="1" dirty="0"/>
              <a:t>- a seguido de plural </a:t>
            </a:r>
          </a:p>
          <a:p>
            <a:endParaRPr lang="pt-BR" dirty="0"/>
          </a:p>
          <a:p>
            <a:r>
              <a:rPr lang="pt-BR" dirty="0"/>
              <a:t>Ela não ia a festas naquele tempo.</a:t>
            </a:r>
          </a:p>
          <a:p>
            <a:endParaRPr lang="pt-BR" dirty="0"/>
          </a:p>
          <a:p>
            <a:r>
              <a:rPr lang="pt-BR" dirty="0"/>
              <a:t>Ela não ia a bailes naquele tempo.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Ela não ia às festas que ele promovia. </a:t>
            </a:r>
          </a:p>
          <a:p>
            <a:endParaRPr lang="pt-BR" dirty="0"/>
          </a:p>
          <a:p>
            <a:r>
              <a:rPr lang="pt-BR" dirty="0"/>
              <a:t>Ela não ia aos bailes que ele promovia.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r>
              <a:rPr lang="pt-BR" dirty="0"/>
              <a:t> 			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flipH="1">
            <a:off x="3017851" y="2517914"/>
            <a:ext cx="597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9366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Crase – Casos especiais </a:t>
            </a:r>
          </a:p>
          <a:p>
            <a:endParaRPr lang="pt-BR" b="1" dirty="0"/>
          </a:p>
          <a:p>
            <a:endParaRPr lang="pt-BR" b="1" dirty="0"/>
          </a:p>
          <a:p>
            <a:r>
              <a:rPr lang="pt-BR" b="1" dirty="0"/>
              <a:t>- à (maneira de)</a:t>
            </a:r>
          </a:p>
          <a:p>
            <a:endParaRPr lang="pt-BR" dirty="0"/>
          </a:p>
          <a:p>
            <a:r>
              <a:rPr lang="pt-BR" dirty="0"/>
              <a:t>Mia Couto escreve à Guimarães Rosa. (à moda de/ ao estilo de)</a:t>
            </a:r>
          </a:p>
          <a:p>
            <a:endParaRPr lang="pt-BR" dirty="0"/>
          </a:p>
          <a:p>
            <a:r>
              <a:rPr lang="pt-BR" dirty="0"/>
              <a:t>Bife à milanesa. (à moda de </a:t>
            </a:r>
            <a:r>
              <a:rPr lang="pt-BR" dirty="0" err="1"/>
              <a:t>milão</a:t>
            </a:r>
            <a:r>
              <a:rPr lang="pt-BR" dirty="0"/>
              <a:t>)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r>
              <a:rPr lang="pt-BR" dirty="0"/>
              <a:t> 			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flipH="1">
            <a:off x="3017851" y="2517914"/>
            <a:ext cx="597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5301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Crase – Casos especiais </a:t>
            </a:r>
          </a:p>
          <a:p>
            <a:endParaRPr lang="pt-BR" b="1" dirty="0"/>
          </a:p>
          <a:p>
            <a:endParaRPr lang="pt-BR" b="1" dirty="0"/>
          </a:p>
          <a:p>
            <a:pPr marL="285750" indent="-285750">
              <a:buFontTx/>
              <a:buChar char="-"/>
            </a:pPr>
            <a:r>
              <a:rPr lang="pt-BR" b="1" dirty="0"/>
              <a:t>Adjuntos adverbiais femininos</a:t>
            </a:r>
          </a:p>
          <a:p>
            <a:pPr marL="285750" indent="-285750">
              <a:buFontTx/>
              <a:buChar char="-"/>
            </a:pPr>
            <a:endParaRPr lang="pt-BR" b="1" dirty="0"/>
          </a:p>
          <a:p>
            <a:r>
              <a:rPr lang="pt-BR" dirty="0"/>
              <a:t>Lavou a mão que estava suja. </a:t>
            </a:r>
          </a:p>
          <a:p>
            <a:r>
              <a:rPr lang="pt-BR" dirty="0"/>
              <a:t>Lavou o vestido à mão. </a:t>
            </a:r>
          </a:p>
          <a:p>
            <a:endParaRPr lang="pt-BR" dirty="0"/>
          </a:p>
          <a:p>
            <a:r>
              <a:rPr lang="pt-BR" dirty="0"/>
              <a:t>A noite estava tranquila. </a:t>
            </a:r>
          </a:p>
          <a:p>
            <a:r>
              <a:rPr lang="pt-BR" dirty="0"/>
              <a:t>À noite, costumávamos sair. </a:t>
            </a:r>
          </a:p>
          <a:p>
            <a:endParaRPr lang="pt-BR" dirty="0"/>
          </a:p>
          <a:p>
            <a:r>
              <a:rPr lang="pt-BR" dirty="0"/>
              <a:t>A casa estava cheirando à gasolina.</a:t>
            </a:r>
          </a:p>
          <a:p>
            <a:r>
              <a:rPr lang="pt-BR" dirty="0"/>
              <a:t>A casa estava cheirando a gás. </a:t>
            </a:r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r>
              <a:rPr lang="pt-BR" dirty="0"/>
              <a:t> 			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flipH="1">
            <a:off x="3017851" y="2517914"/>
            <a:ext cx="597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1987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Programa de Língua Portuguesa/ Questões Textuais</a:t>
            </a:r>
            <a:endParaRPr lang="pt-BR" dirty="0"/>
          </a:p>
          <a:p>
            <a:endParaRPr lang="pt-BR" sz="1600" b="1" dirty="0"/>
          </a:p>
          <a:p>
            <a:r>
              <a:rPr lang="pt-BR" sz="1600" b="1" dirty="0"/>
              <a:t>Aula 1</a:t>
            </a:r>
            <a:endParaRPr lang="pt-BR" sz="1600" dirty="0"/>
          </a:p>
          <a:p>
            <a:r>
              <a:rPr lang="pt-BR" sz="1600" dirty="0"/>
              <a:t>Apresentação do curso</a:t>
            </a:r>
          </a:p>
          <a:p>
            <a:r>
              <a:rPr lang="pt-BR" sz="1600" dirty="0"/>
              <a:t>Adequação </a:t>
            </a:r>
            <a:r>
              <a:rPr lang="pt-BR" sz="1600" dirty="0" err="1"/>
              <a:t>linguística</a:t>
            </a:r>
            <a:endParaRPr lang="pt-BR" sz="1600" dirty="0"/>
          </a:p>
          <a:p>
            <a:r>
              <a:rPr lang="pt-BR" sz="1600" dirty="0"/>
              <a:t>Pronomes Relativos</a:t>
            </a:r>
          </a:p>
          <a:p>
            <a:r>
              <a:rPr lang="pt-BR" sz="1600" dirty="0"/>
              <a:t> </a:t>
            </a:r>
          </a:p>
          <a:p>
            <a:r>
              <a:rPr lang="pt-BR" sz="1600" b="1" dirty="0"/>
              <a:t>Aula 2 </a:t>
            </a:r>
            <a:endParaRPr lang="pt-BR" sz="1600" dirty="0"/>
          </a:p>
          <a:p>
            <a:r>
              <a:rPr lang="pt-BR" sz="1600" dirty="0"/>
              <a:t>Elementos de coesão: o uso dos conectores </a:t>
            </a:r>
          </a:p>
          <a:p>
            <a:r>
              <a:rPr lang="pt-BR" sz="1600" dirty="0"/>
              <a:t>Inadequações comuns</a:t>
            </a:r>
          </a:p>
          <a:p>
            <a:r>
              <a:rPr lang="pt-BR" sz="1600" dirty="0"/>
              <a:t>Regência verbal e nominal</a:t>
            </a:r>
          </a:p>
          <a:p>
            <a:r>
              <a:rPr lang="pt-BR" sz="1600" dirty="0"/>
              <a:t> </a:t>
            </a:r>
          </a:p>
          <a:p>
            <a:r>
              <a:rPr lang="pt-BR" sz="1600" b="1" dirty="0"/>
              <a:t>Aula 3</a:t>
            </a:r>
            <a:endParaRPr lang="pt-BR" sz="1600" dirty="0"/>
          </a:p>
          <a:p>
            <a:r>
              <a:rPr lang="pt-BR" sz="1600" dirty="0"/>
              <a:t>Paragrafação / Períodos</a:t>
            </a:r>
          </a:p>
          <a:p>
            <a:r>
              <a:rPr lang="pt-BR" sz="1600" dirty="0"/>
              <a:t>Coerência</a:t>
            </a:r>
          </a:p>
          <a:p>
            <a:r>
              <a:rPr lang="pt-BR" sz="1600" dirty="0"/>
              <a:t>Pontuação</a:t>
            </a:r>
          </a:p>
          <a:p>
            <a:r>
              <a:rPr lang="pt-BR" sz="1600" dirty="0"/>
              <a:t> </a:t>
            </a:r>
          </a:p>
          <a:p>
            <a:r>
              <a:rPr lang="pt-BR" sz="1600" b="1" dirty="0"/>
              <a:t>Aula 4</a:t>
            </a:r>
            <a:endParaRPr lang="pt-BR" sz="1600" dirty="0"/>
          </a:p>
          <a:p>
            <a:r>
              <a:rPr lang="pt-BR" sz="1600" dirty="0"/>
              <a:t>Acentuação: o que mudou com a reforma ortográfica?</a:t>
            </a:r>
          </a:p>
          <a:p>
            <a:r>
              <a:rPr lang="pt-BR" sz="1600" dirty="0"/>
              <a:t>Crase</a:t>
            </a:r>
          </a:p>
          <a:p>
            <a:r>
              <a:rPr lang="pt-BR" sz="1600" dirty="0"/>
              <a:t> </a:t>
            </a:r>
          </a:p>
          <a:p>
            <a:r>
              <a:rPr lang="pt-BR" sz="1600" b="1" dirty="0"/>
              <a:t>Aula 5</a:t>
            </a:r>
            <a:endParaRPr lang="pt-BR" sz="1600" dirty="0"/>
          </a:p>
          <a:p>
            <a:r>
              <a:rPr lang="pt-BR" sz="1600" dirty="0"/>
              <a:t>Colocação pronominal</a:t>
            </a:r>
          </a:p>
          <a:p>
            <a:r>
              <a:rPr lang="pt-BR" sz="1600" dirty="0"/>
              <a:t>Concordância verbal e nominal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7045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“A ideia de que a Constituição é suficiente para impedir o tratamento degradante e desumano</a:t>
            </a:r>
            <a:r>
              <a:rPr lang="pt-BR" dirty="0">
                <a:solidFill>
                  <a:srgbClr val="FF0000"/>
                </a:solidFill>
              </a:rPr>
              <a:t>,</a:t>
            </a:r>
            <a:r>
              <a:rPr lang="pt-BR" dirty="0"/>
              <a:t> é apenas simbólica.”</a:t>
            </a:r>
          </a:p>
          <a:p>
            <a:r>
              <a:rPr lang="pt-BR" dirty="0"/>
              <a:t>			sujeito 							predicado</a:t>
            </a:r>
          </a:p>
          <a:p>
            <a:endParaRPr lang="pt-BR" dirty="0"/>
          </a:p>
          <a:p>
            <a:pPr marL="285750" indent="-285750">
              <a:buFontTx/>
              <a:buChar char="-"/>
            </a:pPr>
            <a:r>
              <a:rPr lang="pt-BR" b="1" dirty="0"/>
              <a:t>Não há vírgula entre sujeito e predicado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r>
              <a:rPr lang="pt-BR" dirty="0"/>
              <a:t>“Dessa forma, a intervenção do estado, no que diz respeito ao direito penal, deve ser limitada devido à fragilidade...”</a:t>
            </a:r>
          </a:p>
          <a:p>
            <a:r>
              <a:rPr lang="pt-BR" dirty="0"/>
              <a:t>  partícula de 	   sujeito                                             valor explicativo	           predicado</a:t>
            </a:r>
          </a:p>
          <a:p>
            <a:r>
              <a:rPr lang="pt-BR" dirty="0"/>
              <a:t>    continuação</a:t>
            </a:r>
          </a:p>
          <a:p>
            <a:endParaRPr lang="pt-BR" dirty="0"/>
          </a:p>
          <a:p>
            <a:r>
              <a:rPr lang="pt-BR" dirty="0"/>
              <a:t>“No direito penal, os princípios são pilares para interpretação e aplicação das normas jurídicas.”</a:t>
            </a:r>
          </a:p>
          <a:p>
            <a:r>
              <a:rPr lang="pt-BR" dirty="0"/>
              <a:t>adjunto adverbial </a:t>
            </a:r>
          </a:p>
          <a:p>
            <a:endParaRPr lang="pt-BR" dirty="0"/>
          </a:p>
          <a:p>
            <a:pPr marL="285750" indent="-285750">
              <a:buFontTx/>
              <a:buChar char="-"/>
            </a:pPr>
            <a:r>
              <a:rPr lang="pt-BR" b="1" dirty="0"/>
              <a:t>Para isolar adjunto adverbial antecipado</a:t>
            </a:r>
          </a:p>
          <a:p>
            <a:endParaRPr lang="pt-BR" b="1" dirty="0"/>
          </a:p>
          <a:p>
            <a:r>
              <a:rPr lang="pt-BR" dirty="0"/>
              <a:t>“Portanto, com o passar do tempo, por conta do dinamismo social, há forte tendência...”</a:t>
            </a:r>
          </a:p>
          <a:p>
            <a:r>
              <a:rPr lang="pt-BR" dirty="0"/>
              <a:t>conjunção              		orações intercaladas     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cxnSp>
        <p:nvCxnSpPr>
          <p:cNvPr id="7" name="Conector reto 6"/>
          <p:cNvCxnSpPr/>
          <p:nvPr/>
        </p:nvCxnSpPr>
        <p:spPr>
          <a:xfrm flipV="1">
            <a:off x="516835" y="1166191"/>
            <a:ext cx="8706678" cy="13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4200938" y="2550321"/>
            <a:ext cx="3326295" cy="13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609600" y="3617843"/>
            <a:ext cx="15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1537252" y="4969565"/>
            <a:ext cx="6930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8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pPr marL="285750" indent="-285750">
              <a:buFontTx/>
              <a:buChar char="-"/>
            </a:pPr>
            <a:r>
              <a:rPr lang="pt-BR" b="1" dirty="0"/>
              <a:t>Para isolar aposto, ou qualquer elemento de valor explicativo</a:t>
            </a:r>
          </a:p>
          <a:p>
            <a:r>
              <a:rPr lang="pt-BR" dirty="0"/>
              <a:t>“... com base no livro Princípios Penais no Estado Democrático, escrito pelo ilustre professor Marcelo </a:t>
            </a:r>
            <a:r>
              <a:rPr lang="pt-BR" dirty="0" err="1"/>
              <a:t>Semer</a:t>
            </a:r>
            <a:r>
              <a:rPr lang="pt-BR" dirty="0"/>
              <a:t>...”</a:t>
            </a:r>
          </a:p>
          <a:p>
            <a:endParaRPr lang="pt-BR" dirty="0"/>
          </a:p>
          <a:p>
            <a:pPr marL="285750" indent="-285750">
              <a:buFontTx/>
              <a:buChar char="-"/>
            </a:pPr>
            <a:r>
              <a:rPr lang="pt-BR" b="1" dirty="0"/>
              <a:t>Para isolar vocativo</a:t>
            </a:r>
          </a:p>
          <a:p>
            <a:r>
              <a:rPr lang="pt-BR" dirty="0"/>
              <a:t>“Senhor ministro, ...”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endParaRPr lang="pt-BR" dirty="0"/>
          </a:p>
          <a:p>
            <a:pPr marL="285750" indent="-285750">
              <a:buFontTx/>
              <a:buChar char="-"/>
            </a:pPr>
            <a:r>
              <a:rPr lang="pt-BR" b="1" dirty="0"/>
              <a:t>Para separar orações subordinadas adverbiais, principalmente quando antepostas à principal</a:t>
            </a:r>
          </a:p>
          <a:p>
            <a:pPr marL="285750" indent="-285750">
              <a:buFontTx/>
              <a:buChar char="-"/>
            </a:pPr>
            <a:endParaRPr lang="pt-BR" b="1" dirty="0"/>
          </a:p>
          <a:p>
            <a:r>
              <a:rPr lang="pt-BR" b="1" dirty="0"/>
              <a:t>                          </a:t>
            </a:r>
            <a:r>
              <a:rPr lang="pt-BR" dirty="0"/>
              <a:t>o. adverbial concessiva		             adjunto adverbial</a:t>
            </a:r>
            <a:endParaRPr lang="pt-BR" b="1" dirty="0"/>
          </a:p>
          <a:p>
            <a:r>
              <a:rPr lang="pt-BR" dirty="0"/>
              <a:t>“Embora seja um direito constitucionalmente assegurado, recentemente, o Supremo Tribunal Federal decidiu em sentido contrário e determinou que, após a decisão condenatória em segunda instância, o acusado poderá ser preso.”</a:t>
            </a:r>
          </a:p>
          <a:p>
            <a:r>
              <a:rPr lang="pt-BR" dirty="0"/>
              <a:t>					adjunto adverbial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cxnSp>
        <p:nvCxnSpPr>
          <p:cNvPr id="4" name="Conector reto 3"/>
          <p:cNvCxnSpPr/>
          <p:nvPr/>
        </p:nvCxnSpPr>
        <p:spPr>
          <a:xfrm>
            <a:off x="609600" y="4200939"/>
            <a:ext cx="5194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3975652" y="4412974"/>
            <a:ext cx="4678018" cy="2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586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r>
              <a:rPr lang="pt-BR" dirty="0"/>
              <a:t>“É importante esclarecer que conforme a teoria da territorialidade do direito penal que visa estabelecer os limites territoriais para que o Estado possa buscar a punição para o fato delituoso cometido em solo ou mar territorial de outro pais no qual não se criminaliza tal conduta afasta o direito de punir do Estado brasileiro ainda que o agente seja brasileiro e tenha ido ao outro país apenas para cometer tal delito.”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690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r>
              <a:rPr lang="pt-BR" dirty="0"/>
              <a:t>“É importante esclarecer / que / conforme a teoria da territorialidade do direito penal / que visa estabelecer os limites territoriais / para que o Estado possa buscar a punição para o fato delituoso / cometido em solo ou mar territorial de outro pais / no qual não se criminaliza tal conduta / afasta o direito de punir do Estado brasileiro / ainda que o agente seja brasileiro / e tenha ido ao outro país / apenas para cometer tal delito.”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“É importante esclarecer que, conforme a teoria da territorialidade do direito penal, que visa a estabelecer os limites territoriais para que o Estado possa buscar a punição para o fato delituoso cometido em solo ou mar territorial de outro país, no qual não se criminaliza tal conduta, </a:t>
            </a:r>
            <a:r>
              <a:rPr lang="pt-BR" dirty="0">
                <a:solidFill>
                  <a:srgbClr val="FF0000"/>
                </a:solidFill>
              </a:rPr>
              <a:t>afasta</a:t>
            </a:r>
            <a:r>
              <a:rPr lang="pt-BR" dirty="0"/>
              <a:t> o direito de punir do Estado brasileiro, ainda que o agente seja brasileiro e tenha ido ao outro país apenas para cometer tal delito.”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3118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r>
              <a:rPr lang="pt-BR" dirty="0"/>
              <a:t>“É importante esclarecer que, conforme a teoria da territorialidade do direito penal, que visa a estabelecer os limites territoriais para que o Estado possa buscar a punição para o fato delituoso cometido em solo ou mar territorial de outro país, no qual não se criminaliza tal conduta, </a:t>
            </a:r>
            <a:r>
              <a:rPr lang="pt-BR" dirty="0">
                <a:solidFill>
                  <a:srgbClr val="FF0000"/>
                </a:solidFill>
              </a:rPr>
              <a:t>afasta</a:t>
            </a:r>
            <a:r>
              <a:rPr lang="pt-BR" dirty="0"/>
              <a:t> o direito de punir do Estado brasileiro, ainda que o agente seja brasileiro e tenha ido ao outro país apenas para cometer tal delito.”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A teoria da territorialidade do direito penal visa a estabelecer os limites territoriais para que o Estado possa buscar punição para o fato delituoso cometido em solo ou mar territorial de outro país, onde não se criminaliza tal conduta. </a:t>
            </a:r>
          </a:p>
          <a:p>
            <a:pPr algn="ctr"/>
            <a:r>
              <a:rPr lang="pt-BR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52166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384313" y="398956"/>
            <a:ext cx="11131826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Acentuação</a:t>
            </a:r>
          </a:p>
          <a:p>
            <a:endParaRPr lang="pt-BR" dirty="0"/>
          </a:p>
          <a:p>
            <a:r>
              <a:rPr lang="pt-BR" b="1" dirty="0"/>
              <a:t>- Oxítonas e Monossílabos Tônicos</a:t>
            </a:r>
          </a:p>
          <a:p>
            <a:endParaRPr lang="pt-BR" dirty="0"/>
          </a:p>
          <a:p>
            <a:r>
              <a:rPr lang="pt-BR" dirty="0"/>
              <a:t>Paraná 	</a:t>
            </a:r>
          </a:p>
          <a:p>
            <a:r>
              <a:rPr lang="pt-BR" dirty="0"/>
              <a:t>café</a:t>
            </a:r>
          </a:p>
          <a:p>
            <a:r>
              <a:rPr lang="pt-BR" dirty="0"/>
              <a:t>cipó 	</a:t>
            </a:r>
          </a:p>
          <a:p>
            <a:r>
              <a:rPr lang="pt-BR" dirty="0"/>
              <a:t>também	</a:t>
            </a:r>
          </a:p>
          <a:p>
            <a:r>
              <a:rPr lang="pt-BR" dirty="0"/>
              <a:t>herói	</a:t>
            </a:r>
          </a:p>
          <a:p>
            <a:r>
              <a:rPr lang="pt-BR" dirty="0"/>
              <a:t>parabéns		</a:t>
            </a:r>
          </a:p>
          <a:p>
            <a:r>
              <a:rPr lang="pt-BR" dirty="0"/>
              <a:t>dói</a:t>
            </a:r>
          </a:p>
          <a:p>
            <a:r>
              <a:rPr lang="pt-BR" dirty="0"/>
              <a:t>céu</a:t>
            </a:r>
          </a:p>
          <a:p>
            <a:endParaRPr lang="pt-BR" dirty="0"/>
          </a:p>
          <a:p>
            <a:r>
              <a:rPr lang="pt-BR" dirty="0"/>
              <a:t>Ele vê – eles veem </a:t>
            </a:r>
          </a:p>
          <a:p>
            <a:r>
              <a:rPr lang="pt-BR" dirty="0"/>
              <a:t>Ele vem – eles vêm </a:t>
            </a:r>
          </a:p>
          <a:p>
            <a:endParaRPr lang="pt-BR" dirty="0"/>
          </a:p>
          <a:p>
            <a:r>
              <a:rPr lang="pt-BR" dirty="0"/>
              <a:t>Ele tem – eles têm </a:t>
            </a:r>
          </a:p>
          <a:p>
            <a:endParaRPr lang="pt-BR" dirty="0"/>
          </a:p>
          <a:p>
            <a:r>
              <a:rPr lang="pt-BR" dirty="0"/>
              <a:t>Se ele vier (vir)</a:t>
            </a:r>
          </a:p>
          <a:p>
            <a:r>
              <a:rPr lang="pt-BR" dirty="0"/>
              <a:t>Se ele vir (ver)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			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108174" y="1762539"/>
            <a:ext cx="5844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a(s)	e(s)	o(s)</a:t>
            </a:r>
          </a:p>
          <a:p>
            <a:endParaRPr lang="pt-BR" dirty="0"/>
          </a:p>
          <a:p>
            <a:r>
              <a:rPr lang="pt-BR" dirty="0" err="1"/>
              <a:t>ém</a:t>
            </a:r>
            <a:r>
              <a:rPr lang="pt-BR" dirty="0"/>
              <a:t>	</a:t>
            </a:r>
            <a:r>
              <a:rPr lang="pt-BR" dirty="0" err="1"/>
              <a:t>éns</a:t>
            </a:r>
            <a:r>
              <a:rPr lang="pt-BR" dirty="0"/>
              <a:t>	</a:t>
            </a:r>
            <a:r>
              <a:rPr lang="pt-BR" dirty="0" err="1"/>
              <a:t>éi</a:t>
            </a:r>
            <a:r>
              <a:rPr lang="pt-BR" dirty="0"/>
              <a:t>	</a:t>
            </a:r>
            <a:r>
              <a:rPr lang="pt-BR" dirty="0" err="1"/>
              <a:t>ói</a:t>
            </a:r>
            <a:r>
              <a:rPr lang="pt-BR" dirty="0"/>
              <a:t>	</a:t>
            </a:r>
            <a:r>
              <a:rPr lang="pt-BR" dirty="0" err="1"/>
              <a:t>éu</a:t>
            </a:r>
            <a:endParaRPr lang="pt-BR" dirty="0"/>
          </a:p>
          <a:p>
            <a:r>
              <a:rPr lang="pt-B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87557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81158" y="21429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37322" y="821635"/>
            <a:ext cx="11131826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Acentuação</a:t>
            </a:r>
          </a:p>
          <a:p>
            <a:endParaRPr lang="pt-BR" b="1" dirty="0"/>
          </a:p>
          <a:p>
            <a:r>
              <a:rPr lang="pt-BR" b="1" dirty="0"/>
              <a:t>- Paroxítonas</a:t>
            </a:r>
          </a:p>
          <a:p>
            <a:r>
              <a:rPr lang="pt-BR" dirty="0"/>
              <a:t> </a:t>
            </a:r>
          </a:p>
          <a:p>
            <a:r>
              <a:rPr lang="pt-BR" dirty="0"/>
              <a:t>Instância</a:t>
            </a:r>
          </a:p>
          <a:p>
            <a:r>
              <a:rPr lang="pt-BR" dirty="0"/>
              <a:t>Inocência</a:t>
            </a:r>
          </a:p>
          <a:p>
            <a:r>
              <a:rPr lang="pt-BR" dirty="0"/>
              <a:t>Princípio</a:t>
            </a:r>
          </a:p>
          <a:p>
            <a:r>
              <a:rPr lang="pt-BR" dirty="0"/>
              <a:t>Indivíduo</a:t>
            </a:r>
          </a:p>
          <a:p>
            <a:r>
              <a:rPr lang="pt-BR" dirty="0"/>
              <a:t>Caráter</a:t>
            </a:r>
          </a:p>
          <a:p>
            <a:r>
              <a:rPr lang="pt-BR" dirty="0"/>
              <a:t>Álbum </a:t>
            </a:r>
          </a:p>
          <a:p>
            <a:r>
              <a:rPr lang="pt-BR" dirty="0"/>
              <a:t>Vírus</a:t>
            </a:r>
          </a:p>
          <a:p>
            <a:r>
              <a:rPr lang="pt-BR" dirty="0"/>
              <a:t>Táxi</a:t>
            </a:r>
          </a:p>
          <a:p>
            <a:r>
              <a:rPr lang="pt-BR" dirty="0"/>
              <a:t>Lápis </a:t>
            </a:r>
          </a:p>
          <a:p>
            <a:r>
              <a:rPr lang="pt-BR" dirty="0"/>
              <a:t>Hífen </a:t>
            </a:r>
          </a:p>
          <a:p>
            <a:r>
              <a:rPr lang="pt-BR" dirty="0"/>
              <a:t>Cabível </a:t>
            </a:r>
          </a:p>
          <a:p>
            <a:r>
              <a:rPr lang="pt-BR" dirty="0"/>
              <a:t>Tórax</a:t>
            </a:r>
          </a:p>
          <a:p>
            <a:r>
              <a:rPr lang="pt-BR" dirty="0"/>
              <a:t>Órfã </a:t>
            </a:r>
          </a:p>
          <a:p>
            <a:r>
              <a:rPr lang="pt-BR" dirty="0"/>
              <a:t>Bíceps </a:t>
            </a:r>
          </a:p>
          <a:p>
            <a:endParaRPr lang="pt-BR" dirty="0"/>
          </a:p>
          <a:p>
            <a:r>
              <a:rPr lang="pt-BR" dirty="0"/>
              <a:t> </a:t>
            </a:r>
          </a:p>
          <a:p>
            <a:endParaRPr lang="pt-BR" dirty="0"/>
          </a:p>
          <a:p>
            <a:r>
              <a:rPr lang="pt-BR" dirty="0"/>
              <a:t> 			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902226" y="2067339"/>
            <a:ext cx="7337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	i(s)	n	l	u(s)</a:t>
            </a:r>
          </a:p>
          <a:p>
            <a:endParaRPr lang="pt-BR" dirty="0"/>
          </a:p>
          <a:p>
            <a:r>
              <a:rPr lang="pt-BR" dirty="0"/>
              <a:t>X	ã(s)	um	uns	os	ditongo</a:t>
            </a:r>
          </a:p>
        </p:txBody>
      </p:sp>
    </p:spTree>
    <p:extLst>
      <p:ext uri="{BB962C8B-B14F-4D97-AF65-F5344CB8AC3E}">
        <p14:creationId xmlns:p14="http://schemas.microsoft.com/office/powerpoint/2010/main" val="12436774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767</Words>
  <Application>Microsoft Office PowerPoint</Application>
  <PresentationFormat>Widescreen</PresentationFormat>
  <Paragraphs>300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Curso Popular de Formação de Defensoras e Defensores Públicos   Língua Portuguesa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   Língua Portuguesa</dc:title>
  <dc:creator>Letícia Góes</dc:creator>
  <cp:lastModifiedBy>Letícia Góes</cp:lastModifiedBy>
  <cp:revision>15</cp:revision>
  <dcterms:created xsi:type="dcterms:W3CDTF">2016-09-25T23:35:17Z</dcterms:created>
  <dcterms:modified xsi:type="dcterms:W3CDTF">2016-09-26T16:29:26Z</dcterms:modified>
</cp:coreProperties>
</file>