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90" r:id="rId3"/>
    <p:sldId id="291" r:id="rId4"/>
    <p:sldId id="292" r:id="rId5"/>
    <p:sldId id="295" r:id="rId6"/>
    <p:sldId id="294" r:id="rId7"/>
    <p:sldId id="267" r:id="rId8"/>
    <p:sldId id="272" r:id="rId9"/>
    <p:sldId id="273" r:id="rId10"/>
    <p:sldId id="289" r:id="rId11"/>
    <p:sldId id="275" r:id="rId12"/>
    <p:sldId id="276" r:id="rId13"/>
    <p:sldId id="261" r:id="rId14"/>
    <p:sldId id="262" r:id="rId15"/>
    <p:sldId id="264" r:id="rId16"/>
    <p:sldId id="260" r:id="rId17"/>
    <p:sldId id="263" r:id="rId18"/>
    <p:sldId id="270" r:id="rId19"/>
    <p:sldId id="271" r:id="rId20"/>
    <p:sldId id="286" r:id="rId21"/>
    <p:sldId id="287" r:id="rId22"/>
    <p:sldId id="266" r:id="rId23"/>
    <p:sldId id="278" r:id="rId24"/>
    <p:sldId id="279" r:id="rId25"/>
    <p:sldId id="282" r:id="rId26"/>
    <p:sldId id="281" r:id="rId27"/>
    <p:sldId id="283" r:id="rId28"/>
    <p:sldId id="284" r:id="rId29"/>
    <p:sldId id="268" r:id="rId30"/>
    <p:sldId id="285" r:id="rId31"/>
    <p:sldId id="288" r:id="rId32"/>
    <p:sldId id="296" r:id="rId33"/>
    <p:sldId id="297" r:id="rId34"/>
    <p:sldId id="298" r:id="rId35"/>
    <p:sldId id="299" r:id="rId36"/>
    <p:sldId id="300" r:id="rId37"/>
    <p:sldId id="30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2" d="100"/>
          <a:sy n="72" d="100"/>
        </p:scale>
        <p:origin x="6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25/04/2019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4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25/04/2019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27214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25/04/2019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1906812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31D341-1A75-461E-8B2D-8D2241F0564A}" type="datetimeFigureOut">
              <a:rPr lang="pt-BR" smtClean="0"/>
              <a:t>25/04/2019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1990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31D341-1A75-461E-8B2D-8D2241F0564A}" type="datetimeFigureOut">
              <a:rPr lang="pt-BR" smtClean="0"/>
              <a:t>25/04/2019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FBC8DE0-9300-4B55-BB82-1CB013E9338D}" type="slidenum">
              <a:rPr lang="pt-BR" smtClean="0"/>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47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31D341-1A75-461E-8B2D-8D2241F0564A}" type="datetimeFigureOut">
              <a:rPr lang="pt-BR" smtClean="0"/>
              <a:t>25/04/2019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140210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31D341-1A75-461E-8B2D-8D2241F0564A}" type="datetimeFigureOut">
              <a:rPr lang="pt-BR" smtClean="0"/>
              <a:t>25/04/2019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314510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31D341-1A75-461E-8B2D-8D2241F0564A}" type="datetimeFigureOut">
              <a:rPr lang="pt-BR" smtClean="0"/>
              <a:t>25/04/2019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45767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231D341-1A75-461E-8B2D-8D2241F0564A}" type="datetimeFigureOut">
              <a:rPr lang="pt-BR" smtClean="0"/>
              <a:t>25/04/2019</a:t>
            </a:fld>
            <a:endParaRPr lang="pt-B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pt-BR"/>
          </a:p>
        </p:txBody>
      </p:sp>
      <p:sp>
        <p:nvSpPr>
          <p:cNvPr id="9" name="Slide Number Placeholder 8"/>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2715648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231D341-1A75-461E-8B2D-8D2241F0564A}" type="datetimeFigureOut">
              <a:rPr lang="pt-BR" smtClean="0"/>
              <a:t>25/04/2019</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BC8DE0-9300-4B55-BB82-1CB013E9338D}" type="slidenum">
              <a:rPr lang="pt-BR" smtClean="0"/>
              <a:t>‹nº›</a:t>
            </a:fld>
            <a:endParaRPr lang="pt-BR"/>
          </a:p>
        </p:txBody>
      </p:sp>
    </p:spTree>
    <p:extLst>
      <p:ext uri="{BB962C8B-B14F-4D97-AF65-F5344CB8AC3E}">
        <p14:creationId xmlns:p14="http://schemas.microsoft.com/office/powerpoint/2010/main" val="367439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6231D341-1A75-461E-8B2D-8D2241F0564A}" type="datetimeFigureOut">
              <a:rPr lang="pt-BR" smtClean="0"/>
              <a:t>25/04/2019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FBC8DE0-9300-4B55-BB82-1CB013E9338D}" type="slidenum">
              <a:rPr lang="pt-BR" smtClean="0"/>
              <a:t>‹nº›</a:t>
            </a:fld>
            <a:endParaRPr lang="pt-BR"/>
          </a:p>
        </p:txBody>
      </p:sp>
    </p:spTree>
    <p:extLst>
      <p:ext uri="{BB962C8B-B14F-4D97-AF65-F5344CB8AC3E}">
        <p14:creationId xmlns:p14="http://schemas.microsoft.com/office/powerpoint/2010/main" val="162401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231D341-1A75-461E-8B2D-8D2241F0564A}" type="datetimeFigureOut">
              <a:rPr lang="pt-BR" smtClean="0"/>
              <a:t>25/04/2019</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BC8DE0-9300-4B55-BB82-1CB013E9338D}" type="slidenum">
              <a:rPr lang="pt-BR" smtClean="0"/>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84969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heua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8DE4F8-ACAB-459B-AEE8-07CAD206CC1F}"/>
              </a:ext>
            </a:extLst>
          </p:cNvPr>
          <p:cNvSpPr>
            <a:spLocks noGrp="1"/>
          </p:cNvSpPr>
          <p:nvPr>
            <p:ph type="ctrTitle"/>
          </p:nvPr>
        </p:nvSpPr>
        <p:spPr>
          <a:xfrm>
            <a:off x="2428452" y="1455013"/>
            <a:ext cx="6911011" cy="986626"/>
          </a:xfrm>
        </p:spPr>
        <p:txBody>
          <a:bodyPr>
            <a:normAutofit fontScale="90000"/>
          </a:bodyPr>
          <a:lstStyle/>
          <a:p>
            <a:pPr algn="ctr"/>
            <a:r>
              <a:rPr lang="pt-BR" sz="7200" b="1" dirty="0"/>
              <a:t>Crimes contra a vida</a:t>
            </a:r>
          </a:p>
        </p:txBody>
      </p:sp>
      <p:sp>
        <p:nvSpPr>
          <p:cNvPr id="3" name="Subtítulo 2">
            <a:extLst>
              <a:ext uri="{FF2B5EF4-FFF2-40B4-BE49-F238E27FC236}">
                <a16:creationId xmlns:a16="http://schemas.microsoft.com/office/drawing/2014/main" id="{3CF4EE30-8367-4354-938B-90624C701964}"/>
              </a:ext>
            </a:extLst>
          </p:cNvPr>
          <p:cNvSpPr>
            <a:spLocks noGrp="1"/>
          </p:cNvSpPr>
          <p:nvPr>
            <p:ph type="subTitle" idx="1"/>
          </p:nvPr>
        </p:nvSpPr>
        <p:spPr>
          <a:xfrm>
            <a:off x="1709530" y="2688411"/>
            <a:ext cx="8772939" cy="1126283"/>
          </a:xfrm>
        </p:spPr>
        <p:txBody>
          <a:bodyPr>
            <a:normAutofit fontScale="92500"/>
          </a:bodyPr>
          <a:lstStyle/>
          <a:p>
            <a:pPr algn="ctr"/>
            <a:r>
              <a:rPr lang="pt-BR" sz="4600" dirty="0">
                <a:solidFill>
                  <a:schemeClr val="accent2"/>
                </a:solidFill>
              </a:rPr>
              <a:t>DIREITO PENAL – PARTE ESPECIAL</a:t>
            </a:r>
          </a:p>
        </p:txBody>
      </p:sp>
      <p:sp>
        <p:nvSpPr>
          <p:cNvPr id="8" name="Subtítulo 2">
            <a:extLst>
              <a:ext uri="{FF2B5EF4-FFF2-40B4-BE49-F238E27FC236}">
                <a16:creationId xmlns:a16="http://schemas.microsoft.com/office/drawing/2014/main" id="{08B513E7-3A58-4CBA-8693-F3090323840B}"/>
              </a:ext>
            </a:extLst>
          </p:cNvPr>
          <p:cNvSpPr txBox="1">
            <a:spLocks/>
          </p:cNvSpPr>
          <p:nvPr/>
        </p:nvSpPr>
        <p:spPr>
          <a:xfrm>
            <a:off x="4970186" y="3654731"/>
            <a:ext cx="1827541" cy="477055"/>
          </a:xfrm>
          <a:prstGeom prst="rect">
            <a:avLst/>
          </a:prstGeom>
        </p:spPr>
        <p:txBody>
          <a:bodyPr vert="horz" lIns="91440" tIns="45720" rIns="91440" bIns="45720" rtlCol="0" anchor="t">
            <a:normAutofit fontScale="3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pt-BR" sz="8800" dirty="0"/>
              <a:t>abril/2019</a:t>
            </a:r>
          </a:p>
        </p:txBody>
      </p:sp>
      <p:sp>
        <p:nvSpPr>
          <p:cNvPr id="4" name="CaixaDeTexto 3">
            <a:extLst>
              <a:ext uri="{FF2B5EF4-FFF2-40B4-BE49-F238E27FC236}">
                <a16:creationId xmlns:a16="http://schemas.microsoft.com/office/drawing/2014/main" id="{6165A478-6E36-44E7-AFB0-BD50DA0C324F}"/>
              </a:ext>
            </a:extLst>
          </p:cNvPr>
          <p:cNvSpPr txBox="1"/>
          <p:nvPr/>
        </p:nvSpPr>
        <p:spPr>
          <a:xfrm>
            <a:off x="3949138" y="5224643"/>
            <a:ext cx="3869634" cy="430887"/>
          </a:xfrm>
          <a:prstGeom prst="rect">
            <a:avLst/>
          </a:prstGeom>
          <a:noFill/>
        </p:spPr>
        <p:txBody>
          <a:bodyPr wrap="square" rtlCol="0">
            <a:spAutoFit/>
          </a:bodyPr>
          <a:lstStyle/>
          <a:p>
            <a:pPr algn="ctr"/>
            <a:r>
              <a:rPr lang="pt-BR" sz="2200" dirty="0">
                <a:hlinkClick r:id="rId2"/>
              </a:rPr>
              <a:t>theuan@gmail.com</a:t>
            </a:r>
            <a:r>
              <a:rPr lang="pt-BR" sz="2200" dirty="0"/>
              <a:t> </a:t>
            </a:r>
          </a:p>
        </p:txBody>
      </p:sp>
      <p:sp>
        <p:nvSpPr>
          <p:cNvPr id="9" name="CaixaDeTexto 8">
            <a:extLst>
              <a:ext uri="{FF2B5EF4-FFF2-40B4-BE49-F238E27FC236}">
                <a16:creationId xmlns:a16="http://schemas.microsoft.com/office/drawing/2014/main" id="{1F0FCFAD-F0CA-4388-B5D2-08615A743620}"/>
              </a:ext>
            </a:extLst>
          </p:cNvPr>
          <p:cNvSpPr txBox="1"/>
          <p:nvPr/>
        </p:nvSpPr>
        <p:spPr>
          <a:xfrm>
            <a:off x="3711978" y="4724985"/>
            <a:ext cx="4343955" cy="477054"/>
          </a:xfrm>
          <a:prstGeom prst="rect">
            <a:avLst/>
          </a:prstGeom>
          <a:noFill/>
        </p:spPr>
        <p:txBody>
          <a:bodyPr wrap="square" rtlCol="0">
            <a:spAutoFit/>
          </a:bodyPr>
          <a:lstStyle/>
          <a:p>
            <a:pPr algn="ctr"/>
            <a:r>
              <a:rPr lang="pt-BR" sz="2500" b="1" cap="small" dirty="0"/>
              <a:t>Theuan Carvalho Gomes</a:t>
            </a:r>
          </a:p>
        </p:txBody>
      </p:sp>
    </p:spTree>
    <p:extLst>
      <p:ext uri="{BB962C8B-B14F-4D97-AF65-F5344CB8AC3E}">
        <p14:creationId xmlns:p14="http://schemas.microsoft.com/office/powerpoint/2010/main" val="262879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03199" y="3394086"/>
            <a:ext cx="11785601" cy="2523813"/>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“É bastante comum, no âmbito do Tribunal do Júri, afirmar a presença de um crime duplamente qualificado. Dogmaticamente, no entanto, isso, se mostra equivocado, pois, a partir da primeira situação, objetiva ou subjetiva, que expressa uma qualificadora, o crime passa da órbita do homicídio comum à órbita do homicídio qualificado. [...] Assim, muito embora se possa considerar que o homicídio se dê por múltiplas qualificadoras, tem-se que a primeira há de ser utilizada para a consideração do crime qualificado – pena de 12 (doze) a 30 (trinta) anos de reclusão - , enquanto as demais figuram como causas genéricas de causa de aumento de pena, majorando, assim, a sanção dentro da moldura penal imposta (REALE </a:t>
            </a:r>
            <a:r>
              <a:rPr lang="pt-BR" sz="2400" i="1" dirty="0">
                <a:solidFill>
                  <a:schemeClr val="tx1"/>
                </a:solidFill>
              </a:rPr>
              <a:t>et al.</a:t>
            </a:r>
            <a:r>
              <a:rPr lang="pt-BR" sz="2400" dirty="0">
                <a:solidFill>
                  <a:schemeClr val="tx1"/>
                </a:solidFill>
              </a:rPr>
              <a:t>, 2017, p. 359)</a:t>
            </a:r>
            <a:endParaRPr lang="pt-BR" sz="2400"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8" name="Espaço Reservado para Conteúdo 2">
            <a:extLst>
              <a:ext uri="{FF2B5EF4-FFF2-40B4-BE49-F238E27FC236}">
                <a16:creationId xmlns:a16="http://schemas.microsoft.com/office/drawing/2014/main" id="{7D5EBC49-77C1-4E1C-B5F7-552F91CC2063}"/>
              </a:ext>
            </a:extLst>
          </p:cNvPr>
          <p:cNvSpPr txBox="1">
            <a:spLocks/>
          </p:cNvSpPr>
          <p:nvPr/>
        </p:nvSpPr>
        <p:spPr>
          <a:xfrm>
            <a:off x="2269986" y="1072516"/>
            <a:ext cx="7302500" cy="13461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accent1">
                    <a:lumMod val="75000"/>
                  </a:schemeClr>
                </a:solidFill>
              </a:rPr>
              <a:t>É possível que um homicídio “duplamente” qualificado?</a:t>
            </a:r>
          </a:p>
          <a:p>
            <a:pPr marL="0" indent="0">
              <a:buNone/>
            </a:pPr>
            <a:endParaRPr lang="pt-BR" sz="2400" dirty="0"/>
          </a:p>
          <a:p>
            <a:pPr algn="just">
              <a:buFont typeface="Wingdings" panose="05000000000000000000" pitchFamily="2" charset="2"/>
              <a:buChar char="§"/>
            </a:pPr>
            <a:endParaRPr lang="pt-BR" dirty="0"/>
          </a:p>
        </p:txBody>
      </p:sp>
      <p:sp>
        <p:nvSpPr>
          <p:cNvPr id="9" name="Espaço Reservado para Conteúdo 2">
            <a:extLst>
              <a:ext uri="{FF2B5EF4-FFF2-40B4-BE49-F238E27FC236}">
                <a16:creationId xmlns:a16="http://schemas.microsoft.com/office/drawing/2014/main" id="{D26122E3-D530-4ED5-B92D-9B1652702EE3}"/>
              </a:ext>
            </a:extLst>
          </p:cNvPr>
          <p:cNvSpPr txBox="1">
            <a:spLocks/>
          </p:cNvSpPr>
          <p:nvPr/>
        </p:nvSpPr>
        <p:spPr>
          <a:xfrm>
            <a:off x="2269986" y="2539510"/>
            <a:ext cx="7302500" cy="73377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accent1">
                    <a:lumMod val="75000"/>
                  </a:schemeClr>
                </a:solidFill>
              </a:rPr>
              <a:t>E triplamente qualificado?</a:t>
            </a:r>
          </a:p>
          <a:p>
            <a:pPr marL="0" indent="0">
              <a:buNone/>
            </a:pPr>
            <a:endParaRPr lang="pt-BR" sz="2400" dirty="0"/>
          </a:p>
          <a:p>
            <a:pPr algn="just">
              <a:buFont typeface="Wingdings" panose="05000000000000000000" pitchFamily="2" charset="2"/>
              <a:buChar char="§"/>
            </a:pPr>
            <a:endParaRPr lang="pt-BR" dirty="0"/>
          </a:p>
        </p:txBody>
      </p:sp>
    </p:spTree>
    <p:extLst>
      <p:ext uri="{BB962C8B-B14F-4D97-AF65-F5344CB8AC3E}">
        <p14:creationId xmlns:p14="http://schemas.microsoft.com/office/powerpoint/2010/main" val="361549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É possível o homicídio ser qualificado e privilegiado ao mesmo tempo?</a:t>
            </a:r>
          </a:p>
          <a:p>
            <a:pPr algn="just">
              <a:buFont typeface="Wingdings" panose="05000000000000000000" pitchFamily="2" charset="2"/>
              <a:buChar char="§"/>
            </a:pPr>
            <a:r>
              <a:rPr lang="pt-BR" sz="2800" dirty="0">
                <a:solidFill>
                  <a:schemeClr val="tx1"/>
                </a:solidFill>
              </a:rPr>
              <a:t> Sim, desde que a qualificadora não seja subjetiva, isto é, relacionada ao motivo do crime, pois o homicídio privilegiado depende de “relevante valor social ou moral”, ou que agente tenha agido “dominado de violenta emoção”, “logo em seguida a injusta provocação da vítima”. </a:t>
            </a:r>
          </a:p>
          <a:p>
            <a:pPr algn="just">
              <a:buFont typeface="Wingdings" panose="05000000000000000000" pitchFamily="2" charset="2"/>
              <a:buChar char="§"/>
            </a:pPr>
            <a:r>
              <a:rPr lang="pt-BR" sz="2800" dirty="0">
                <a:solidFill>
                  <a:schemeClr val="tx1"/>
                </a:solidFill>
              </a:rPr>
              <a:t> Exemplo: pai chega em casa e descobre que sua filha acabou de ser estuprada pelo vizinho. Logo em seguida, ele se arma com um maçarico e vai até a casa do vizinho e o queima até a morte (qualificadora objetiva do emprego de fogo).</a:t>
            </a:r>
          </a:p>
          <a:p>
            <a:pPr algn="just">
              <a:buFont typeface="Wingdings" panose="05000000000000000000" pitchFamily="2" charset="2"/>
              <a:buChar char="§"/>
            </a:pPr>
            <a:r>
              <a:rPr lang="pt-BR" sz="2800" dirty="0">
                <a:solidFill>
                  <a:schemeClr val="tx1"/>
                </a:solidFill>
              </a:rPr>
              <a:t> Esse homicídio qualificado-privilegiado é crime hediondo? </a:t>
            </a:r>
          </a:p>
          <a:p>
            <a:pPr algn="just">
              <a:buFont typeface="Wingdings" panose="05000000000000000000" pitchFamily="2" charset="2"/>
              <a:buChar char="§"/>
            </a:pPr>
            <a:r>
              <a:rPr lang="pt-BR" sz="2800" dirty="0">
                <a:solidFill>
                  <a:schemeClr val="tx1"/>
                </a:solidFill>
              </a:rPr>
              <a:t> “Por incompatibilidade axiológica e por falta de previsão legal, o homicídio qualificado-privilegiado não integra o rol dos denominados crimes hediondos (Precedentes)”. (STJ, HC 153.728/SP, Rel. Min. Felix Fischer, </a:t>
            </a:r>
            <a:r>
              <a:rPr lang="pt-BR" sz="2800" dirty="0" err="1">
                <a:solidFill>
                  <a:schemeClr val="tx1"/>
                </a:solidFill>
              </a:rPr>
              <a:t>DJe</a:t>
            </a:r>
            <a:r>
              <a:rPr lang="pt-BR" sz="2800" dirty="0">
                <a:solidFill>
                  <a:schemeClr val="tx1"/>
                </a:solidFill>
              </a:rPr>
              <a:t>. 31.5.2010).</a:t>
            </a:r>
            <a:endParaRPr lang="pt-BR" sz="2800"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Tree>
    <p:extLst>
      <p:ext uri="{BB962C8B-B14F-4D97-AF65-F5344CB8AC3E}">
        <p14:creationId xmlns:p14="http://schemas.microsoft.com/office/powerpoint/2010/main" val="22884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Art. 1o São considerados hediondos os seguintes crimes, todos tipificados no Decreto-Lei no 2.848, de 7 de dezembro de 1940 - Código Penal, consumados ou tentados: </a:t>
            </a:r>
          </a:p>
          <a:p>
            <a:pPr marL="0" indent="0" algn="just">
              <a:buNone/>
            </a:pPr>
            <a:r>
              <a:rPr lang="pt-BR" sz="2800" dirty="0">
                <a:solidFill>
                  <a:schemeClr val="tx1"/>
                </a:solidFill>
              </a:rPr>
              <a:t> I – homicídio (art. 121), quando praticado em atividade típica de grupo de extermínio, ainda que cometido por um só agente, e homicídio qualificado (art. 121, § 2o, incisos I, II, III, IV, V, VI e VII).</a:t>
            </a:r>
          </a:p>
          <a:p>
            <a:pPr algn="just">
              <a:buFont typeface="Wingdings" panose="05000000000000000000" pitchFamily="2" charset="2"/>
              <a:buChar char="§"/>
            </a:pPr>
            <a:r>
              <a:rPr lang="pt-BR" sz="2800" dirty="0">
                <a:solidFill>
                  <a:schemeClr val="tx1"/>
                </a:solidFill>
              </a:rPr>
              <a:t> Conclusão: </a:t>
            </a:r>
          </a:p>
          <a:p>
            <a:pPr marL="749808" lvl="1" indent="-457200" algn="just">
              <a:buFont typeface="Wingdings" panose="05000000000000000000" pitchFamily="2" charset="2"/>
              <a:buChar char="ü"/>
            </a:pPr>
            <a:r>
              <a:rPr lang="pt-BR" sz="2600" dirty="0">
                <a:solidFill>
                  <a:schemeClr val="tx1"/>
                </a:solidFill>
              </a:rPr>
              <a:t>o homicídio qualificado propriamente dito </a:t>
            </a:r>
            <a:r>
              <a:rPr lang="pt-BR" sz="2600" b="1" dirty="0">
                <a:solidFill>
                  <a:srgbClr val="FF0000"/>
                </a:solidFill>
              </a:rPr>
              <a:t>é hediondo.</a:t>
            </a:r>
          </a:p>
          <a:p>
            <a:pPr marL="749808" lvl="1" indent="-457200" algn="just">
              <a:buFont typeface="Wingdings" panose="05000000000000000000" pitchFamily="2" charset="2"/>
              <a:buChar char="ü"/>
            </a:pPr>
            <a:r>
              <a:rPr lang="pt-BR" sz="2600" dirty="0">
                <a:solidFill>
                  <a:schemeClr val="tx1"/>
                </a:solidFill>
              </a:rPr>
              <a:t>o homicídio qualificado-privilegiado </a:t>
            </a:r>
            <a:r>
              <a:rPr lang="pt-BR" sz="2600" b="1" dirty="0">
                <a:solidFill>
                  <a:schemeClr val="tx1"/>
                </a:solidFill>
              </a:rPr>
              <a:t>não é hediondo. </a:t>
            </a:r>
          </a:p>
          <a:p>
            <a:pPr marL="749808" lvl="1" indent="-457200" algn="just">
              <a:buFont typeface="Wingdings" panose="05000000000000000000" pitchFamily="2" charset="2"/>
              <a:buChar char="ü"/>
            </a:pPr>
            <a:r>
              <a:rPr lang="pt-BR" sz="2600" dirty="0">
                <a:solidFill>
                  <a:schemeClr val="tx1"/>
                </a:solidFill>
              </a:rPr>
              <a:t>o homicídio simples propriamente dito </a:t>
            </a:r>
            <a:r>
              <a:rPr lang="pt-BR" sz="2600" b="1" dirty="0">
                <a:solidFill>
                  <a:schemeClr val="tx1"/>
                </a:solidFill>
              </a:rPr>
              <a:t>não é hediondo.</a:t>
            </a:r>
          </a:p>
          <a:p>
            <a:pPr marL="749808" lvl="1" indent="-457200" algn="just">
              <a:buFont typeface="Wingdings" panose="05000000000000000000" pitchFamily="2" charset="2"/>
              <a:buChar char="ü"/>
            </a:pPr>
            <a:r>
              <a:rPr lang="pt-BR" sz="2600" dirty="0">
                <a:solidFill>
                  <a:schemeClr val="tx1"/>
                </a:solidFill>
              </a:rPr>
              <a:t>o homicídio simples, em atividade típica de grupo de extermínio, </a:t>
            </a:r>
            <a:r>
              <a:rPr lang="pt-BR" sz="2600" b="1" dirty="0">
                <a:solidFill>
                  <a:srgbClr val="FF0000"/>
                </a:solidFill>
              </a:rPr>
              <a:t>é hediondo.</a:t>
            </a: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Tree>
    <p:extLst>
      <p:ext uri="{BB962C8B-B14F-4D97-AF65-F5344CB8AC3E}">
        <p14:creationId xmlns:p14="http://schemas.microsoft.com/office/powerpoint/2010/main" val="117638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076700" cy="391306"/>
          </a:xfrm>
        </p:spPr>
        <p:txBody>
          <a:bodyPr>
            <a:noAutofit/>
          </a:bodyPr>
          <a:lstStyle/>
          <a:p>
            <a:r>
              <a:rPr lang="pt-BR" sz="2800" b="1" dirty="0">
                <a:solidFill>
                  <a:schemeClr val="bg1">
                    <a:lumMod val="50000"/>
                  </a:schemeClr>
                </a:solidFill>
              </a:rPr>
              <a:t>2. CRIME DE HOMICÍDIO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393700" y="1064339"/>
            <a:ext cx="3352800" cy="5031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pt-BR" sz="2400" dirty="0"/>
          </a:p>
          <a:p>
            <a:pPr marL="0" indent="0">
              <a:buNone/>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42B5B41E-67BE-4C80-8C03-4CBE0E4CE7F1}"/>
              </a:ext>
            </a:extLst>
          </p:cNvPr>
          <p:cNvSpPr txBox="1">
            <a:spLocks/>
          </p:cNvSpPr>
          <p:nvPr/>
        </p:nvSpPr>
        <p:spPr>
          <a:xfrm>
            <a:off x="2349500" y="2755902"/>
            <a:ext cx="7302500" cy="13461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accent1">
                    <a:lumMod val="75000"/>
                  </a:schemeClr>
                </a:solidFill>
              </a:rPr>
              <a:t>QUANDO COMEÇA E QUANDO TERMINA A VIDA HUMANA?</a:t>
            </a:r>
          </a:p>
          <a:p>
            <a:pPr marL="0" indent="0">
              <a:buNone/>
            </a:pPr>
            <a:endParaRPr lang="pt-BR" sz="2400" dirty="0"/>
          </a:p>
          <a:p>
            <a:pPr algn="just">
              <a:buFont typeface="Wingdings" panose="05000000000000000000" pitchFamily="2" charset="2"/>
              <a:buChar char="§"/>
            </a:pPr>
            <a:endParaRPr lang="pt-BR" dirty="0"/>
          </a:p>
        </p:txBody>
      </p:sp>
    </p:spTree>
    <p:extLst>
      <p:ext uri="{BB962C8B-B14F-4D97-AF65-F5344CB8AC3E}">
        <p14:creationId xmlns:p14="http://schemas.microsoft.com/office/powerpoint/2010/main" val="60175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2.1. Bem jurídico e objeto material</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Para incidência do tipo penal de homicídio, considera-se como marco inicial para existência da </a:t>
            </a:r>
            <a:r>
              <a:rPr lang="pt-BR" sz="2400" b="1" dirty="0">
                <a:solidFill>
                  <a:schemeClr val="tx1"/>
                </a:solidFill>
              </a:rPr>
              <a:t>pessoa</a:t>
            </a:r>
            <a:r>
              <a:rPr lang="pt-BR" sz="2400" dirty="0">
                <a:solidFill>
                  <a:schemeClr val="tx1"/>
                </a:solidFill>
              </a:rPr>
              <a:t> humana o seu </a:t>
            </a:r>
            <a:r>
              <a:rPr lang="pt-BR" sz="2400" b="1" dirty="0">
                <a:solidFill>
                  <a:schemeClr val="tx1"/>
                </a:solidFill>
              </a:rPr>
              <a:t>nascimento</a:t>
            </a:r>
            <a:r>
              <a:rPr lang="pt-BR" sz="2400" dirty="0">
                <a:solidFill>
                  <a:schemeClr val="tx1"/>
                </a:solidFill>
              </a:rPr>
              <a:t>, isto é, a independência da vida extrauterina.</a:t>
            </a:r>
          </a:p>
          <a:p>
            <a:pPr algn="just">
              <a:buFont typeface="Wingdings" panose="05000000000000000000" pitchFamily="2" charset="2"/>
              <a:buChar char="§"/>
            </a:pPr>
            <a:r>
              <a:rPr lang="pt-BR" sz="2400" dirty="0">
                <a:solidFill>
                  <a:schemeClr val="tx1"/>
                </a:solidFill>
              </a:rPr>
              <a:t> Homicídio (assassinato) significa eliminar a vida de alguém. Embora a vida seja um bem fundamental do ser individual-social, que é o homem, sua proteção legal constitui um interesse compartido do indivíduo e do Estado.</a:t>
            </a:r>
          </a:p>
          <a:p>
            <a:pPr algn="just">
              <a:buFont typeface="Wingdings" panose="05000000000000000000" pitchFamily="2" charset="2"/>
              <a:buChar char="§"/>
            </a:pPr>
            <a:r>
              <a:rPr lang="pt-BR" sz="2400" dirty="0">
                <a:solidFill>
                  <a:schemeClr val="tx1"/>
                </a:solidFill>
              </a:rPr>
              <a:t> Evidentemente, antes do nascimento com vida, não haverá homicídio, mas sim aborto.</a:t>
            </a:r>
          </a:p>
          <a:p>
            <a:pPr algn="just">
              <a:buFont typeface="Wingdings" panose="05000000000000000000" pitchFamily="2" charset="2"/>
              <a:buChar char="§"/>
            </a:pPr>
            <a:r>
              <a:rPr lang="pt-BR" sz="2400" dirty="0">
                <a:solidFill>
                  <a:schemeClr val="tx1"/>
                </a:solidFill>
              </a:rPr>
              <a:t> Embora alguma controvérsia quanto ao marco final da vida, o art. 3º, Lei 9.434/97 permite a retirada de órgãos e tecidos para doações após o diagnóstico de </a:t>
            </a:r>
            <a:r>
              <a:rPr lang="pt-BR" sz="2400" b="1" dirty="0">
                <a:solidFill>
                  <a:schemeClr val="tx1"/>
                </a:solidFill>
              </a:rPr>
              <a:t>morte encefálica</a:t>
            </a:r>
            <a:r>
              <a:rPr lang="pt-BR" sz="2400" dirty="0">
                <a:solidFill>
                  <a:schemeClr val="tx1"/>
                </a:solidFill>
              </a:rPr>
              <a:t>.</a:t>
            </a:r>
          </a:p>
          <a:p>
            <a:pPr algn="just">
              <a:buFont typeface="Wingdings" panose="05000000000000000000" pitchFamily="2" charset="2"/>
              <a:buChar char="§"/>
            </a:pPr>
            <a:r>
              <a:rPr lang="pt-BR" sz="2400" dirty="0">
                <a:solidFill>
                  <a:schemeClr val="tx1"/>
                </a:solidFill>
              </a:rPr>
              <a:t> O bem juridicamente protegido é a pessoa e, num sentido mais amplo, a vida. </a:t>
            </a:r>
          </a:p>
          <a:p>
            <a:pPr algn="just">
              <a:buFont typeface="Wingdings" panose="05000000000000000000" pitchFamily="2" charset="2"/>
              <a:buChar char="§"/>
            </a:pPr>
            <a:r>
              <a:rPr lang="pt-BR" sz="2400" dirty="0">
                <a:solidFill>
                  <a:schemeClr val="tx1"/>
                </a:solidFill>
              </a:rPr>
              <a:t> “O CP inicia sua Parte Especial tratando do título ‘Dos crimes contra a pessoa’. Assim, trata a pessoa humana, à sua inteireza, como o bem jurídico mais importante do firmamento penal, cabendo-lhe o papel introdutório dos demais crimes” (REALE </a:t>
            </a:r>
            <a:r>
              <a:rPr lang="pt-BR" sz="2400" i="1" dirty="0">
                <a:solidFill>
                  <a:schemeClr val="tx1"/>
                </a:solidFill>
              </a:rPr>
              <a:t>et al</a:t>
            </a:r>
            <a:r>
              <a:rPr lang="pt-BR" sz="2400" dirty="0">
                <a:solidFill>
                  <a:schemeClr val="tx1"/>
                </a:solidFill>
              </a:rPr>
              <a:t>, 2017, p. 247).</a:t>
            </a:r>
          </a:p>
          <a:p>
            <a:pPr algn="just">
              <a:buFont typeface="Wingdings" panose="05000000000000000000" pitchFamily="2" charset="2"/>
              <a:buChar char="§"/>
            </a:pPr>
            <a:r>
              <a:rPr lang="pt-BR" sz="2400" dirty="0">
                <a:solidFill>
                  <a:schemeClr val="tx1"/>
                </a:solidFill>
              </a:rPr>
              <a:t> Objeto material do delito é o ser humano com vida extrauterina.</a:t>
            </a:r>
          </a:p>
          <a:p>
            <a:pPr marL="0" indent="0">
              <a:buNone/>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393700" y="1064339"/>
            <a:ext cx="3352800" cy="50315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pt-BR" sz="2400" dirty="0"/>
          </a:p>
          <a:p>
            <a:pPr marL="0" indent="0">
              <a:buNone/>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42B5B41E-67BE-4C80-8C03-4CBE0E4CE7F1}"/>
              </a:ext>
            </a:extLst>
          </p:cNvPr>
          <p:cNvSpPr txBox="1">
            <a:spLocks/>
          </p:cNvSpPr>
          <p:nvPr/>
        </p:nvSpPr>
        <p:spPr>
          <a:xfrm>
            <a:off x="2330450" y="1110214"/>
            <a:ext cx="7302500" cy="134619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3800" b="1" dirty="0">
                <a:solidFill>
                  <a:schemeClr val="tx1"/>
                </a:solidFill>
              </a:rPr>
              <a:t>“Homicídio é a eliminação da vida de alguém levada a efeito por outrem. Embora a vida seja um bem fundamental do ser individual-social, que é o homem, sua proteção legal constitui um interesse compartido do indivíduo e do Estado”</a:t>
            </a:r>
          </a:p>
          <a:p>
            <a:pPr marL="0" indent="0" algn="ctr">
              <a:buNone/>
            </a:pPr>
            <a:r>
              <a:rPr lang="pt-BR" sz="2200" b="1" dirty="0">
                <a:solidFill>
                  <a:schemeClr val="tx1"/>
                </a:solidFill>
              </a:rPr>
              <a:t>(BITENCOURT, 2012, p. 506)</a:t>
            </a:r>
            <a:endParaRPr lang="pt-BR" sz="2200" dirty="0">
              <a:solidFill>
                <a:schemeClr val="tx1"/>
              </a:solidFill>
            </a:endParaRPr>
          </a:p>
          <a:p>
            <a:pPr algn="just">
              <a:buFont typeface="Wingdings" panose="05000000000000000000" pitchFamily="2" charset="2"/>
              <a:buChar char="§"/>
            </a:pPr>
            <a:endParaRPr lang="pt-BR" dirty="0">
              <a:solidFill>
                <a:schemeClr val="tx1">
                  <a:lumMod val="50000"/>
                  <a:lumOff val="50000"/>
                </a:schemeClr>
              </a:solidFill>
            </a:endParaRPr>
          </a:p>
        </p:txBody>
      </p:sp>
      <p:sp>
        <p:nvSpPr>
          <p:cNvPr id="10" name="Título 1">
            <a:extLst>
              <a:ext uri="{FF2B5EF4-FFF2-40B4-BE49-F238E27FC236}">
                <a16:creationId xmlns:a16="http://schemas.microsoft.com/office/drawing/2014/main" id="{3446E8EB-830E-4EFF-9D5A-0AB3008EEBDD}"/>
              </a:ext>
            </a:extLst>
          </p:cNvPr>
          <p:cNvSpPr txBox="1">
            <a:spLocks/>
          </p:cNvSpPr>
          <p:nvPr/>
        </p:nvSpPr>
        <p:spPr>
          <a:xfrm>
            <a:off x="393700" y="345282"/>
            <a:ext cx="4953000" cy="48021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2.1. Bem jurídico e objeto material</a:t>
            </a:r>
            <a:endParaRPr lang="pt-BR" sz="2800" dirty="0">
              <a:solidFill>
                <a:schemeClr val="bg1">
                  <a:lumMod val="50000"/>
                </a:schemeClr>
              </a:solidFill>
            </a:endParaRPr>
          </a:p>
        </p:txBody>
      </p:sp>
    </p:spTree>
    <p:extLst>
      <p:ext uri="{BB962C8B-B14F-4D97-AF65-F5344CB8AC3E}">
        <p14:creationId xmlns:p14="http://schemas.microsoft.com/office/powerpoint/2010/main" val="195633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2.2. Sujeito ativo e passivo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dirty="0">
                <a:solidFill>
                  <a:schemeClr val="tx1"/>
                </a:solidFill>
              </a:rPr>
              <a:t> </a:t>
            </a:r>
            <a:r>
              <a:rPr lang="pt-BR" sz="2400" dirty="0">
                <a:solidFill>
                  <a:schemeClr val="tx1"/>
                </a:solidFill>
              </a:rPr>
              <a:t>Quanto ao sujeito ativo, trata-se de crime comum, ou seja, qualquer um pode cometer homicídio, não se exigindo qualquer qualificação especial.</a:t>
            </a:r>
          </a:p>
          <a:p>
            <a:pPr algn="just">
              <a:buFont typeface="Wingdings" panose="05000000000000000000" pitchFamily="2" charset="2"/>
              <a:buChar char="§"/>
            </a:pPr>
            <a:r>
              <a:rPr lang="pt-BR" sz="2400" dirty="0">
                <a:solidFill>
                  <a:schemeClr val="tx1"/>
                </a:solidFill>
              </a:rPr>
              <a:t> Já o sujeito passivo é o ser humano com vida (“ser vivo nascido de mulher”), que surge </a:t>
            </a:r>
            <a:r>
              <a:rPr lang="pt-BR" sz="2400" i="1" dirty="0">
                <a:solidFill>
                  <a:schemeClr val="tx1"/>
                </a:solidFill>
              </a:rPr>
              <a:t>a partir dos procedimentos de parto</a:t>
            </a:r>
            <a:r>
              <a:rPr lang="pt-BR" sz="2400" dirty="0">
                <a:solidFill>
                  <a:schemeClr val="tx1"/>
                </a:solidFill>
              </a:rPr>
              <a:t>, independentemente da respiração do recém-nascido. Dessa forma, pode ocorrer homicídio (e não aborto) inclusive com o feto ainda dentro do ventre materno, desde que já tenham começado as contrações expulsivas, ou o início da operação, caso seja cesariana (incisão abdominal).</a:t>
            </a:r>
          </a:p>
          <a:p>
            <a:pPr algn="just">
              <a:buFont typeface="Wingdings" panose="05000000000000000000" pitchFamily="2" charset="2"/>
              <a:buChar char="§"/>
            </a:pPr>
            <a:r>
              <a:rPr lang="pt-BR" sz="2400" dirty="0">
                <a:solidFill>
                  <a:schemeClr val="tx1"/>
                </a:solidFill>
              </a:rPr>
              <a:t> O limite máximo é a morte da pessoa, que ocorre com a cessação definitiva das atividades cerebrais.</a:t>
            </a:r>
          </a:p>
          <a:p>
            <a:pPr algn="just">
              <a:buFont typeface="Wingdings" panose="05000000000000000000" pitchFamily="2" charset="2"/>
              <a:buChar char="§"/>
            </a:pPr>
            <a:r>
              <a:rPr lang="pt-BR" sz="2400" b="1" i="1" dirty="0">
                <a:solidFill>
                  <a:schemeClr val="tx1"/>
                </a:solidFill>
              </a:rPr>
              <a:t> </a:t>
            </a:r>
            <a:r>
              <a:rPr lang="pt-BR" sz="2400" b="1" dirty="0">
                <a:solidFill>
                  <a:schemeClr val="tx1"/>
                </a:solidFill>
              </a:rPr>
              <a:t>OBS</a:t>
            </a:r>
            <a:r>
              <a:rPr lang="pt-BR" sz="2400" b="1" i="1" dirty="0">
                <a:solidFill>
                  <a:schemeClr val="tx1"/>
                </a:solidFill>
              </a:rPr>
              <a:t>:</a:t>
            </a:r>
            <a:r>
              <a:rPr lang="pt-BR" sz="2400" dirty="0">
                <a:solidFill>
                  <a:schemeClr val="tx1"/>
                </a:solidFill>
              </a:rPr>
              <a:t> Caso o homicídio seja praticado contra o Presidente da República e outras autoridades específicas, caberá a disciplina à Lei nº 7.170/83, que prevê pena ainda mais grave (15 a 30 anos).</a:t>
            </a:r>
          </a:p>
          <a:p>
            <a:pPr marL="0" indent="0" algn="just">
              <a:buNone/>
            </a:pPr>
            <a:r>
              <a:rPr lang="pt-BR" sz="2400" dirty="0">
                <a:solidFill>
                  <a:schemeClr val="tx1"/>
                </a:solidFill>
              </a:rPr>
              <a:t>Art. 29 - Matar qualquer das autoridades referidas no art. 26 (Presidente da República, Câmara, Senado e STF). Pena: reclusão, de 15 a 30 anos – </a:t>
            </a:r>
            <a:r>
              <a:rPr lang="pt-BR" sz="2400" b="1" dirty="0">
                <a:solidFill>
                  <a:schemeClr val="tx1"/>
                </a:solidFill>
              </a:rPr>
              <a:t>sujeito passivo especial.</a:t>
            </a:r>
            <a:endParaRPr lang="pt-BR" sz="2400" dirty="0">
              <a:solidFill>
                <a:schemeClr val="tx1"/>
              </a:solidFill>
            </a:endParaRPr>
          </a:p>
          <a:p>
            <a:pPr algn="just">
              <a:buFont typeface="Wingdings" panose="05000000000000000000" pitchFamily="2" charset="2"/>
              <a:buChar char="§"/>
            </a:pPr>
            <a:endParaRPr lang="pt-BR" sz="2400" dirty="0"/>
          </a:p>
          <a:p>
            <a:pPr>
              <a:buFont typeface="Wingdings" panose="05000000000000000000" pitchFamily="2" charset="2"/>
              <a:buChar char="§"/>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65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2.3. Tipicidade objetiva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O tipo objetivo é matar alguém, que não o próprio agente, por qualquer meio (delito de forma livre), desde que idôneo a provocar a morte da vítima. </a:t>
            </a:r>
          </a:p>
          <a:p>
            <a:pPr algn="just">
              <a:buFont typeface="Wingdings" panose="05000000000000000000" pitchFamily="2" charset="2"/>
              <a:buChar char="§"/>
            </a:pPr>
            <a:r>
              <a:rPr lang="pt-BR" sz="2400" dirty="0">
                <a:solidFill>
                  <a:schemeClr val="tx1"/>
                </a:solidFill>
              </a:rPr>
              <a:t> </a:t>
            </a:r>
            <a:r>
              <a:rPr lang="pt-BR" sz="2400" i="1" dirty="0">
                <a:solidFill>
                  <a:schemeClr val="tx1"/>
                </a:solidFill>
              </a:rPr>
              <a:t>Matar </a:t>
            </a:r>
            <a:r>
              <a:rPr lang="pt-BR" sz="2400" dirty="0">
                <a:solidFill>
                  <a:schemeClr val="tx1"/>
                </a:solidFill>
              </a:rPr>
              <a:t>significa impor a antecipação temporal da vida alheia.</a:t>
            </a:r>
          </a:p>
          <a:p>
            <a:pPr algn="just">
              <a:buFont typeface="Wingdings" panose="05000000000000000000" pitchFamily="2" charset="2"/>
              <a:buChar char="§"/>
            </a:pPr>
            <a:r>
              <a:rPr lang="pt-BR" sz="2400" dirty="0">
                <a:solidFill>
                  <a:schemeClr val="tx1"/>
                </a:solidFill>
              </a:rPr>
              <a:t> A elementar </a:t>
            </a:r>
            <a:r>
              <a:rPr lang="pt-BR" sz="2400" i="1" dirty="0">
                <a:solidFill>
                  <a:schemeClr val="tx1"/>
                </a:solidFill>
              </a:rPr>
              <a:t>alguém </a:t>
            </a:r>
            <a:r>
              <a:rPr lang="pt-BR" sz="2400" dirty="0">
                <a:solidFill>
                  <a:schemeClr val="tx1"/>
                </a:solidFill>
              </a:rPr>
              <a:t>significa todos os seres humanos exceto o agente.</a:t>
            </a:r>
          </a:p>
          <a:p>
            <a:pPr algn="just">
              <a:buFont typeface="Wingdings" panose="05000000000000000000" pitchFamily="2" charset="2"/>
              <a:buChar char="§"/>
            </a:pPr>
            <a:r>
              <a:rPr lang="pt-BR" sz="2400" dirty="0">
                <a:solidFill>
                  <a:schemeClr val="tx1"/>
                </a:solidFill>
              </a:rPr>
              <a:t> A doutrina aponta algumas classificações desses meios para se cometer um homicídio:</a:t>
            </a:r>
          </a:p>
          <a:p>
            <a:pPr marL="0" indent="0" algn="just">
              <a:buNone/>
            </a:pPr>
            <a:r>
              <a:rPr lang="pt-BR" sz="2400" u="sng" dirty="0">
                <a:solidFill>
                  <a:schemeClr val="tx1"/>
                </a:solidFill>
              </a:rPr>
              <a:t>Meios diretos</a:t>
            </a:r>
            <a:r>
              <a:rPr lang="pt-BR" sz="2400" dirty="0">
                <a:solidFill>
                  <a:schemeClr val="tx1"/>
                </a:solidFill>
              </a:rPr>
              <a:t>: aqueles em que o agente usa para, pessoalmente, atingir a vítima (</a:t>
            </a:r>
            <a:r>
              <a:rPr lang="pt-BR" sz="2400" dirty="0" err="1">
                <a:solidFill>
                  <a:schemeClr val="tx1"/>
                </a:solidFill>
              </a:rPr>
              <a:t>ex</a:t>
            </a:r>
            <a:r>
              <a:rPr lang="pt-BR" sz="2400" dirty="0">
                <a:solidFill>
                  <a:schemeClr val="tx1"/>
                </a:solidFill>
              </a:rPr>
              <a:t>: disparos, esganadura, punhalada). </a:t>
            </a:r>
          </a:p>
          <a:p>
            <a:pPr marL="0" indent="0" algn="just">
              <a:buNone/>
            </a:pPr>
            <a:r>
              <a:rPr lang="pt-BR" sz="2400" u="sng" dirty="0">
                <a:solidFill>
                  <a:schemeClr val="tx1"/>
                </a:solidFill>
              </a:rPr>
              <a:t>Meios indiretos</a:t>
            </a:r>
            <a:r>
              <a:rPr lang="pt-BR" sz="2400" dirty="0">
                <a:solidFill>
                  <a:schemeClr val="tx1"/>
                </a:solidFill>
              </a:rPr>
              <a:t>: são os que conduzem à morte de modo mediato (</a:t>
            </a:r>
            <a:r>
              <a:rPr lang="pt-BR" sz="2400" dirty="0" err="1">
                <a:solidFill>
                  <a:schemeClr val="tx1"/>
                </a:solidFill>
              </a:rPr>
              <a:t>ex</a:t>
            </a:r>
            <a:r>
              <a:rPr lang="pt-BR" sz="2400" dirty="0">
                <a:solidFill>
                  <a:schemeClr val="tx1"/>
                </a:solidFill>
              </a:rPr>
              <a:t>: ataque de animal, armadilha).</a:t>
            </a:r>
          </a:p>
          <a:p>
            <a:pPr marL="0" indent="0" algn="just">
              <a:buNone/>
            </a:pPr>
            <a:r>
              <a:rPr lang="pt-BR" sz="2400" u="sng" dirty="0">
                <a:solidFill>
                  <a:schemeClr val="tx1"/>
                </a:solidFill>
              </a:rPr>
              <a:t>Meios materiais</a:t>
            </a:r>
            <a:r>
              <a:rPr lang="pt-BR" sz="2400" dirty="0">
                <a:solidFill>
                  <a:schemeClr val="tx1"/>
                </a:solidFill>
              </a:rPr>
              <a:t>: químicos, mecânicos, patológicos.</a:t>
            </a:r>
          </a:p>
          <a:p>
            <a:pPr marL="0" indent="0" algn="just">
              <a:buNone/>
            </a:pPr>
            <a:r>
              <a:rPr lang="pt-BR" sz="2400" u="sng" dirty="0">
                <a:solidFill>
                  <a:schemeClr val="tx1"/>
                </a:solidFill>
              </a:rPr>
              <a:t>Meios morais</a:t>
            </a:r>
            <a:r>
              <a:rPr lang="pt-BR" sz="2400" dirty="0">
                <a:solidFill>
                  <a:schemeClr val="tx1"/>
                </a:solidFill>
              </a:rPr>
              <a:t>: é que se encaixa o susto, ou seja, pode-se matar uma pessoa de susto, desde que haja nexo causal entre o susto e a morte da pessoa, uma condição pré-existente conhecida pelo sujeito ativo e a caracterização do elemento subjetivo dolo ou culpa quanto ao resultado.</a:t>
            </a:r>
          </a:p>
          <a:p>
            <a:pPr>
              <a:buFont typeface="Wingdings" panose="05000000000000000000" pitchFamily="2" charset="2"/>
              <a:buChar char="§"/>
            </a:pPr>
            <a:endParaRPr lang="pt-BR" sz="2400" dirty="0"/>
          </a:p>
          <a:p>
            <a:pPr>
              <a:buFont typeface="Wingdings" panose="05000000000000000000" pitchFamily="2" charset="2"/>
              <a:buChar char="§"/>
            </a:pPr>
            <a:endParaRPr lang="pt-BR" sz="2400" b="1" dirty="0"/>
          </a:p>
          <a:p>
            <a:pPr algn="just">
              <a:buFont typeface="Wingdings" panose="05000000000000000000" pitchFamily="2" charset="2"/>
              <a:buChar char="§"/>
            </a:pPr>
            <a:endParaRPr lang="pt-BR" sz="24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3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5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No crime de homicídio simples (art. 121, </a:t>
            </a:r>
            <a:r>
              <a:rPr lang="pt-BR" sz="2400" i="1" dirty="0">
                <a:solidFill>
                  <a:schemeClr val="tx1"/>
                </a:solidFill>
              </a:rPr>
              <a:t>caput</a:t>
            </a:r>
            <a:r>
              <a:rPr lang="pt-BR" sz="2400" dirty="0">
                <a:solidFill>
                  <a:schemeClr val="tx1"/>
                </a:solidFill>
              </a:rPr>
              <a:t>) o tipo subjetivo é como pelo dolo (direto ou eventual), chamado de </a:t>
            </a:r>
            <a:r>
              <a:rPr lang="pt-BR" sz="2400" b="1" i="1" dirty="0">
                <a:solidFill>
                  <a:schemeClr val="tx1"/>
                </a:solidFill>
              </a:rPr>
              <a:t>animus necandi</a:t>
            </a:r>
            <a:r>
              <a:rPr lang="pt-BR" sz="2400" dirty="0">
                <a:solidFill>
                  <a:schemeClr val="tx1"/>
                </a:solidFill>
              </a:rPr>
              <a:t>, além de também ser possível a sua forma culposa (art. 121, §3º, CP).</a:t>
            </a:r>
          </a:p>
          <a:p>
            <a:pPr algn="just">
              <a:buFont typeface="Wingdings" panose="05000000000000000000" pitchFamily="2" charset="2"/>
              <a:buChar char="§"/>
            </a:pPr>
            <a:r>
              <a:rPr lang="pt-BR" sz="2400" dirty="0">
                <a:solidFill>
                  <a:schemeClr val="tx1"/>
                </a:solidFill>
              </a:rPr>
              <a:t> Lembrando que </a:t>
            </a:r>
            <a:r>
              <a:rPr lang="pt-BR" sz="2400" i="1" dirty="0">
                <a:solidFill>
                  <a:schemeClr val="tx1"/>
                </a:solidFill>
              </a:rPr>
              <a:t>dolo </a:t>
            </a:r>
            <a:r>
              <a:rPr lang="pt-BR" sz="2400" dirty="0">
                <a:solidFill>
                  <a:schemeClr val="tx1"/>
                </a:solidFill>
              </a:rPr>
              <a:t>significa consciência e vontade de realizar a conduta descrita no tipo. Portanto, no caso do homicídio, o dolo significa vontade consciente de matar alguém.</a:t>
            </a:r>
          </a:p>
          <a:p>
            <a:pPr algn="just">
              <a:buFont typeface="Wingdings" panose="05000000000000000000" pitchFamily="2" charset="2"/>
              <a:buChar char="§"/>
            </a:pPr>
            <a:r>
              <a:rPr lang="pt-BR" sz="2400" dirty="0">
                <a:solidFill>
                  <a:schemeClr val="tx1"/>
                </a:solidFill>
              </a:rPr>
              <a:t> A doutrina clássica como dolo de </a:t>
            </a:r>
            <a:r>
              <a:rPr lang="pt-BR" sz="2400" i="1" dirty="0">
                <a:solidFill>
                  <a:schemeClr val="tx1"/>
                </a:solidFill>
              </a:rPr>
              <a:t>dano, </a:t>
            </a:r>
            <a:r>
              <a:rPr lang="pt-BR" sz="2400" dirty="0">
                <a:solidFill>
                  <a:schemeClr val="tx1"/>
                </a:solidFill>
              </a:rPr>
              <a:t>e não de perigo, pois exige lesão efetiva ao bem jurídico tutelado (eliminação da vida).</a:t>
            </a:r>
          </a:p>
          <a:p>
            <a:pPr algn="just">
              <a:buFont typeface="Wingdings" panose="05000000000000000000" pitchFamily="2" charset="2"/>
              <a:buChar char="§"/>
            </a:pPr>
            <a:r>
              <a:rPr lang="pt-BR" sz="2400" dirty="0">
                <a:solidFill>
                  <a:schemeClr val="tx1"/>
                </a:solidFill>
              </a:rPr>
              <a:t> O dolo direto ou de primeiro grau, no caso do homicídio, significa que a consciência e vontade do agente engloba imediatamente o fim proposto e os meios escolhidos para tanto.</a:t>
            </a:r>
          </a:p>
          <a:p>
            <a:pPr algn="just">
              <a:buFont typeface="Wingdings" panose="05000000000000000000" pitchFamily="2" charset="2"/>
              <a:buChar char="§"/>
            </a:pPr>
            <a:r>
              <a:rPr lang="pt-BR" sz="2400" dirty="0">
                <a:solidFill>
                  <a:schemeClr val="tx1"/>
                </a:solidFill>
              </a:rPr>
              <a:t> Já o dolo indireto ou de segundo grau, os efeitos colaterais da conduta são abrangidos mediatamente pela vontade consciente do agente, mas sua produção necessária é abarcada como objeto do dolo. </a:t>
            </a:r>
            <a:r>
              <a:rPr lang="pt-BR" sz="2400" dirty="0" err="1">
                <a:solidFill>
                  <a:schemeClr val="tx1"/>
                </a:solidFill>
              </a:rPr>
              <a:t>Ex</a:t>
            </a:r>
            <a:r>
              <a:rPr lang="pt-BR" sz="2400" dirty="0">
                <a:solidFill>
                  <a:schemeClr val="tx1"/>
                </a:solidFill>
              </a:rPr>
              <a:t>: bomba no motor do carro do inimigo que sempre é conduzido por um motorista seu – haverá dolo de segundo grau com relação ao motorista.</a:t>
            </a:r>
          </a:p>
          <a:p>
            <a:pPr algn="just">
              <a:buFont typeface="Wingdings" panose="05000000000000000000" pitchFamily="2" charset="2"/>
              <a:buChar char="§"/>
            </a:pPr>
            <a:r>
              <a:rPr lang="pt-BR" sz="2400" dirty="0">
                <a:solidFill>
                  <a:schemeClr val="tx1"/>
                </a:solidFill>
              </a:rPr>
              <a:t> Dolo eventual: o agente prevê o resultado e aceita o risco de produzi-lo.</a:t>
            </a: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45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Será justamente o elemento dolo que diferenciará o homicídio do crime de lesão corporal seguida de morte, ou do crime de tortura com resultado morte. Esses dois últimos são crimes preterdolosos</a:t>
            </a:r>
          </a:p>
          <a:p>
            <a:pPr algn="just">
              <a:buFont typeface="Wingdings" panose="05000000000000000000" pitchFamily="2" charset="2"/>
              <a:buChar char="§"/>
            </a:pPr>
            <a:r>
              <a:rPr lang="pt-BR" sz="2400" dirty="0">
                <a:solidFill>
                  <a:schemeClr val="tx1"/>
                </a:solidFill>
              </a:rPr>
              <a:t> </a:t>
            </a:r>
            <a:r>
              <a:rPr lang="pt-BR" sz="2400" dirty="0">
                <a:solidFill>
                  <a:srgbClr val="FF0000"/>
                </a:solidFill>
              </a:rPr>
              <a:t>ATENÇÃO: </a:t>
            </a:r>
            <a:r>
              <a:rPr lang="pt-BR" sz="2400" dirty="0">
                <a:solidFill>
                  <a:schemeClr val="tx1"/>
                </a:solidFill>
              </a:rPr>
              <a:t>poderá haver </a:t>
            </a:r>
            <a:r>
              <a:rPr lang="pt-BR" sz="2400" b="1" dirty="0">
                <a:solidFill>
                  <a:schemeClr val="tx1"/>
                </a:solidFill>
              </a:rPr>
              <a:t>homicídio qualificado pela tortura </a:t>
            </a:r>
            <a:r>
              <a:rPr lang="pt-BR" sz="2400" dirty="0">
                <a:solidFill>
                  <a:schemeClr val="tx1"/>
                </a:solidFill>
              </a:rPr>
              <a:t>e o crime de </a:t>
            </a:r>
            <a:r>
              <a:rPr lang="pt-BR" sz="2400" b="1" dirty="0">
                <a:solidFill>
                  <a:schemeClr val="tx1"/>
                </a:solidFill>
              </a:rPr>
              <a:t>tortura com resultado morte</a:t>
            </a:r>
            <a:r>
              <a:rPr lang="pt-BR" sz="2400" dirty="0">
                <a:solidFill>
                  <a:schemeClr val="tx1"/>
                </a:solidFill>
              </a:rPr>
              <a:t> – que são coisas diferentes. A distinção entre eles se dá justamente em razão do dolo. Se o dolo era de matar e o modo de execução foi a tortura, essas circunstâncias caracterizam o crime de homicídio qualificado. Se o dolo era de torturar, mas houve o resultado morte, haverá uma tortura preterdolosa.</a:t>
            </a:r>
          </a:p>
          <a:p>
            <a:pPr algn="just">
              <a:buFont typeface="Wingdings" panose="05000000000000000000" pitchFamily="2" charset="2"/>
              <a:buChar char="§"/>
            </a:pPr>
            <a:r>
              <a:rPr lang="pt-BR" sz="2400" dirty="0">
                <a:solidFill>
                  <a:schemeClr val="tx1"/>
                </a:solidFill>
              </a:rPr>
              <a:t> </a:t>
            </a:r>
            <a:r>
              <a:rPr lang="pt-BR" sz="2400" dirty="0">
                <a:solidFill>
                  <a:srgbClr val="FF0000"/>
                </a:solidFill>
              </a:rPr>
              <a:t>ATENÇÃO: </a:t>
            </a:r>
            <a:r>
              <a:rPr lang="pt-BR" sz="2400" dirty="0">
                <a:solidFill>
                  <a:schemeClr val="tx1"/>
                </a:solidFill>
              </a:rPr>
              <a:t>“</a:t>
            </a:r>
            <a:r>
              <a:rPr lang="pt-BR" sz="2400" b="1" dirty="0">
                <a:solidFill>
                  <a:schemeClr val="tx1"/>
                </a:solidFill>
              </a:rPr>
              <a:t>homicídio</a:t>
            </a:r>
            <a:r>
              <a:rPr lang="pt-BR" sz="2400" dirty="0">
                <a:solidFill>
                  <a:schemeClr val="tx1"/>
                </a:solidFill>
              </a:rPr>
              <a:t> </a:t>
            </a:r>
            <a:r>
              <a:rPr lang="pt-BR" sz="2400" b="1" dirty="0">
                <a:solidFill>
                  <a:schemeClr val="tx1"/>
                </a:solidFill>
              </a:rPr>
              <a:t>preterdoloso”</a:t>
            </a:r>
            <a:r>
              <a:rPr lang="pt-BR" sz="2400" dirty="0">
                <a:solidFill>
                  <a:schemeClr val="tx1"/>
                </a:solidFill>
              </a:rPr>
              <a:t> não é sequer crime contra a vida. O que chamamos de homicídio preterdoloso é a lesão corporal com resultado morte (art. 129, §3º, CP).</a:t>
            </a:r>
          </a:p>
          <a:p>
            <a:pPr marL="292608" lvl="1" indent="0" algn="just">
              <a:buNone/>
            </a:pPr>
            <a:r>
              <a:rPr lang="pt-BR" sz="2200" i="1" dirty="0">
                <a:solidFill>
                  <a:schemeClr val="tx1"/>
                </a:solidFill>
              </a:rPr>
              <a:t>Art. 129. Ofender a integridade corporal ou a saúde de outrem: § 3° Se resulta morte e as circunstâncias evidenciam que o agente não </a:t>
            </a:r>
            <a:r>
              <a:rPr lang="pt-BR" sz="2200" i="1" dirty="0" err="1">
                <a:solidFill>
                  <a:schemeClr val="tx1"/>
                </a:solidFill>
              </a:rPr>
              <a:t>quís</a:t>
            </a:r>
            <a:r>
              <a:rPr lang="pt-BR" sz="2200" i="1" dirty="0">
                <a:solidFill>
                  <a:schemeClr val="tx1"/>
                </a:solidFill>
              </a:rPr>
              <a:t> o resultado, nem assumiu o risco de </a:t>
            </a:r>
            <a:r>
              <a:rPr lang="pt-BR" sz="2200" i="1" dirty="0" err="1">
                <a:solidFill>
                  <a:schemeClr val="tx1"/>
                </a:solidFill>
              </a:rPr>
              <a:t>produzí-lo</a:t>
            </a:r>
            <a:r>
              <a:rPr lang="pt-BR" sz="2200" i="1" dirty="0">
                <a:solidFill>
                  <a:schemeClr val="tx1"/>
                </a:solidFill>
              </a:rPr>
              <a:t>: Pena: reclusão, de quatro a doze anos. </a:t>
            </a:r>
          </a:p>
          <a:p>
            <a:pPr>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3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2FD546B6-4996-48C0-8C38-3CC98379B2EC}"/>
              </a:ext>
            </a:extLst>
          </p:cNvPr>
          <p:cNvPicPr>
            <a:picLocks noChangeAspect="1"/>
          </p:cNvPicPr>
          <p:nvPr/>
        </p:nvPicPr>
        <p:blipFill>
          <a:blip r:embed="rId2"/>
          <a:stretch>
            <a:fillRect/>
          </a:stretch>
        </p:blipFill>
        <p:spPr>
          <a:xfrm>
            <a:off x="13252" y="879610"/>
            <a:ext cx="8090452" cy="5336256"/>
          </a:xfrm>
          <a:prstGeom prst="rect">
            <a:avLst/>
          </a:prstGeom>
        </p:spPr>
      </p:pic>
      <p:sp>
        <p:nvSpPr>
          <p:cNvPr id="10" name="CaixaDeTexto 9">
            <a:extLst>
              <a:ext uri="{FF2B5EF4-FFF2-40B4-BE49-F238E27FC236}">
                <a16:creationId xmlns:a16="http://schemas.microsoft.com/office/drawing/2014/main" id="{6BB9D612-3E95-485D-8A77-D3A1FAB4AAE1}"/>
              </a:ext>
            </a:extLst>
          </p:cNvPr>
          <p:cNvSpPr txBox="1"/>
          <p:nvPr/>
        </p:nvSpPr>
        <p:spPr>
          <a:xfrm>
            <a:off x="8652566" y="3105833"/>
            <a:ext cx="2704547" cy="954107"/>
          </a:xfrm>
          <a:prstGeom prst="rect">
            <a:avLst/>
          </a:prstGeom>
          <a:noFill/>
        </p:spPr>
        <p:txBody>
          <a:bodyPr wrap="square" rtlCol="0">
            <a:spAutoFit/>
          </a:bodyPr>
          <a:lstStyle/>
          <a:p>
            <a:pPr algn="ctr"/>
            <a:r>
              <a:rPr lang="pt-BR" sz="2800" b="1" dirty="0">
                <a:solidFill>
                  <a:schemeClr val="accent1"/>
                </a:solidFill>
              </a:rPr>
              <a:t>Fonte: Atlas da Violência, 2018.</a:t>
            </a:r>
          </a:p>
        </p:txBody>
      </p:sp>
    </p:spTree>
    <p:extLst>
      <p:ext uri="{BB962C8B-B14F-4D97-AF65-F5344CB8AC3E}">
        <p14:creationId xmlns:p14="http://schemas.microsoft.com/office/powerpoint/2010/main" val="10066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200" dirty="0">
                <a:solidFill>
                  <a:schemeClr val="tx1"/>
                </a:solidFill>
              </a:rPr>
              <a:t> A tipicidade subjetiva (dolo) deve abarcar, inclusive, o especial fim de agir.</a:t>
            </a:r>
          </a:p>
          <a:p>
            <a:pPr algn="just">
              <a:buFont typeface="Wingdings" panose="05000000000000000000" pitchFamily="2" charset="2"/>
              <a:buChar char="§"/>
            </a:pPr>
            <a:r>
              <a:rPr lang="pt-BR" sz="2200" i="1" dirty="0">
                <a:solidFill>
                  <a:schemeClr val="tx1"/>
                </a:solidFill>
              </a:rPr>
              <a:t> </a:t>
            </a:r>
            <a:r>
              <a:rPr lang="pt-BR" sz="2200" dirty="0">
                <a:solidFill>
                  <a:schemeClr val="tx1"/>
                </a:solidFill>
              </a:rPr>
              <a:t>Vale dizer que na </a:t>
            </a:r>
            <a:r>
              <a:rPr lang="pt-BR" sz="2200" i="1" dirty="0" err="1">
                <a:solidFill>
                  <a:schemeClr val="tx1"/>
                </a:solidFill>
              </a:rPr>
              <a:t>aberractio</a:t>
            </a:r>
            <a:r>
              <a:rPr lang="pt-BR" sz="2200" i="1" dirty="0">
                <a:solidFill>
                  <a:schemeClr val="tx1"/>
                </a:solidFill>
              </a:rPr>
              <a:t> ictus </a:t>
            </a:r>
            <a:r>
              <a:rPr lang="pt-BR" sz="2200" dirty="0">
                <a:solidFill>
                  <a:schemeClr val="tx1"/>
                </a:solidFill>
              </a:rPr>
              <a:t>(bala perdida) e no erro sobre a pessoa (irmão gêmeo), prevalece o elemento subjetivo (ficção jurídica) aos aspectos objetivos do homicídio para efeitos de aplicação das circunstâncias, já que, de acordo com a lei, o agente responde pelo homicídio com todas as características e como se tivesse atingido quem pretendia. </a:t>
            </a:r>
          </a:p>
          <a:p>
            <a:pPr algn="just">
              <a:buFont typeface="Wingdings" panose="05000000000000000000" pitchFamily="2" charset="2"/>
              <a:buChar char="§"/>
            </a:pPr>
            <a:r>
              <a:rPr lang="pt-BR" sz="2200" dirty="0">
                <a:solidFill>
                  <a:schemeClr val="tx1"/>
                </a:solidFill>
              </a:rPr>
              <a:t> Ex.: o agente pretende matar o pai e se mantém em campana atrás da porta de casa. No horário que o pai costuma chegar do trabalho, um homem da mesma estatura entra na casa e o agente atira imaginando matar o próprio pai, quando, na verdade, descobre se tratar do tio. Nesse caso, será possível a imputação de </a:t>
            </a:r>
            <a:r>
              <a:rPr lang="pt-BR" sz="2200" i="1" dirty="0">
                <a:solidFill>
                  <a:schemeClr val="tx1"/>
                </a:solidFill>
              </a:rPr>
              <a:t>parricídio </a:t>
            </a:r>
            <a:r>
              <a:rPr lang="pt-BR" sz="2200" b="1" dirty="0">
                <a:solidFill>
                  <a:schemeClr val="tx1"/>
                </a:solidFill>
              </a:rPr>
              <a:t>consumado </a:t>
            </a:r>
            <a:r>
              <a:rPr lang="pt-BR" sz="2200" dirty="0">
                <a:solidFill>
                  <a:schemeClr val="tx1"/>
                </a:solidFill>
              </a:rPr>
              <a:t>mesmo o pai do agente não ter sofrido sequer tentativa e evidentemente estar vivo.</a:t>
            </a:r>
          </a:p>
          <a:p>
            <a:pPr lvl="1"/>
            <a:r>
              <a:rPr lang="pt-BR" sz="2000" b="1" dirty="0">
                <a:solidFill>
                  <a:schemeClr val="tx1"/>
                </a:solidFill>
              </a:rPr>
              <a:t>Art. 20, § 3º</a:t>
            </a:r>
            <a:r>
              <a:rPr lang="pt-BR" sz="2000" dirty="0">
                <a:solidFill>
                  <a:schemeClr val="tx1"/>
                </a:solidFill>
              </a:rPr>
              <a:t>. O erro quanto à pessoa contra a qual o crime é praticado não isenta de pena. Não se consideram, neste caso, as condições ou qualidades da vítima, senão as da pessoa contra quem o agente queria praticar o crime.</a:t>
            </a:r>
          </a:p>
          <a:p>
            <a:pPr lvl="1"/>
            <a:r>
              <a:rPr lang="pt-BR" sz="2000" b="1" dirty="0">
                <a:solidFill>
                  <a:schemeClr val="tx1"/>
                </a:solidFill>
              </a:rPr>
              <a:t>Art. 73 </a:t>
            </a:r>
            <a:r>
              <a:rPr lang="pt-BR" sz="2000" b="1" i="1" dirty="0">
                <a:solidFill>
                  <a:schemeClr val="tx1"/>
                </a:solidFill>
              </a:rPr>
              <a:t>(aberratio ictus</a:t>
            </a:r>
            <a:r>
              <a:rPr lang="pt-BR" sz="2000" b="1" dirty="0">
                <a:solidFill>
                  <a:schemeClr val="tx1"/>
                </a:solidFill>
              </a:rPr>
              <a:t>)</a:t>
            </a:r>
            <a:r>
              <a:rPr lang="pt-BR" sz="2000" b="1" i="1" dirty="0">
                <a:solidFill>
                  <a:schemeClr val="tx1"/>
                </a:solidFill>
              </a:rPr>
              <a:t>.</a:t>
            </a:r>
            <a:r>
              <a:rPr lang="pt-BR" sz="2000" b="1" dirty="0">
                <a:solidFill>
                  <a:schemeClr val="tx1"/>
                </a:solidFill>
              </a:rPr>
              <a:t> </a:t>
            </a:r>
            <a:r>
              <a:rPr lang="pt-BR" sz="2000" dirty="0">
                <a:solidFill>
                  <a:schemeClr val="tx1"/>
                </a:solidFill>
              </a:rPr>
              <a:t>Quando, por acidente ou erro no uso dos meios de execução, o agente, ao invés de atingir a pessoa que pretendia ofender, atinge pessoa diversa, responde como se tivesse praticado o crime contra aquela, atendendo-se ao disposto no § 3º do art. 20 deste Código. No caso de ser também atingida a pessoa que o agente pretendia ofender, aplica-se a regra do art. 70 deste Código.</a:t>
            </a:r>
          </a:p>
          <a:p>
            <a:pPr algn="just">
              <a:buFont typeface="Wingdings" panose="05000000000000000000" pitchFamily="2" charset="2"/>
              <a:buChar char="§"/>
            </a:pPr>
            <a:endParaRPr lang="pt-BR" sz="2400" dirty="0">
              <a:solidFill>
                <a:schemeClr val="tx1"/>
              </a:solidFill>
            </a:endParaRPr>
          </a:p>
          <a:p>
            <a:pPr marL="0" indent="0" algn="just">
              <a:buNone/>
            </a:pPr>
            <a:endParaRPr lang="pt-BR" sz="2200" i="1" dirty="0">
              <a:solidFill>
                <a:schemeClr val="tx1"/>
              </a:solidFill>
            </a:endParaRPr>
          </a:p>
          <a:p>
            <a:pPr>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92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2.4. Tipicidade Subjetiva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Já na </a:t>
            </a:r>
            <a:r>
              <a:rPr lang="pt-BR" sz="2600" i="1" dirty="0" err="1">
                <a:solidFill>
                  <a:schemeClr val="tx1"/>
                </a:solidFill>
              </a:rPr>
              <a:t>aberractio</a:t>
            </a:r>
            <a:r>
              <a:rPr lang="pt-BR" sz="2600" i="1" dirty="0">
                <a:solidFill>
                  <a:schemeClr val="tx1"/>
                </a:solidFill>
              </a:rPr>
              <a:t> causae</a:t>
            </a:r>
            <a:r>
              <a:rPr lang="pt-BR" sz="2600" dirty="0">
                <a:solidFill>
                  <a:schemeClr val="tx1"/>
                </a:solidFill>
              </a:rPr>
              <a:t>, circunstâncias de caráter objetivo são afetadas, e não serão aplicadas caso deixem de ocorrer na situação concreta, independentemente do dolo do autor quanto ao cometimento do crime de determinadas formas. Já as circunstâncias subjetivas não são afetadas, e permanecem sendo aplicadas independentemente da aberração causal. </a:t>
            </a:r>
          </a:p>
          <a:p>
            <a:pPr algn="just">
              <a:buFont typeface="Wingdings" panose="05000000000000000000" pitchFamily="2" charset="2"/>
              <a:buChar char="§"/>
            </a:pPr>
            <a:r>
              <a:rPr lang="pt-BR" sz="2600" dirty="0">
                <a:solidFill>
                  <a:schemeClr val="tx1"/>
                </a:solidFill>
              </a:rPr>
              <a:t> Ex.: sujeito atira no outro e enterra achando que está morto, mas a vítima morre pela asfixia debaixo da terra. O agente responde por homicídio simples, independente da asfixia. É a ideia de dolo geral.</a:t>
            </a:r>
          </a:p>
          <a:p>
            <a:pPr algn="just">
              <a:buFont typeface="Wingdings" panose="05000000000000000000" pitchFamily="2" charset="2"/>
              <a:buChar char="§"/>
            </a:pPr>
            <a:r>
              <a:rPr lang="pt-BR" sz="2600" dirty="0">
                <a:solidFill>
                  <a:schemeClr val="tx1"/>
                </a:solidFill>
              </a:rPr>
              <a:t> Pode ainda ocorrer situação chamada de dolo alternativo, por exemplo, quando o dolo direto do agente é de lesão corporal, mas é produzido resultado morte, que foi devido a um dolo eventual, e por isso não se aplica a lesão corporal seguida de morte, mas sim homicídio doloso. </a:t>
            </a:r>
          </a:p>
          <a:p>
            <a:pPr algn="just">
              <a:buFont typeface="Wingdings" panose="05000000000000000000" pitchFamily="2" charset="2"/>
              <a:buChar char="§"/>
            </a:pPr>
            <a:r>
              <a:rPr lang="pt-BR" sz="2600" dirty="0">
                <a:solidFill>
                  <a:schemeClr val="tx1"/>
                </a:solidFill>
              </a:rPr>
              <a:t> Ex.: Torcedor joga cadeira da arquibancada para acertar outro na geral. O dolo direto é de lesar, mas há dolo eventual de matar (dolo alternativo).</a:t>
            </a:r>
          </a:p>
          <a:p>
            <a:pPr algn="just">
              <a:buFont typeface="Wingdings" panose="05000000000000000000" pitchFamily="2" charset="2"/>
              <a:buChar char="§"/>
            </a:pPr>
            <a:endParaRPr lang="pt-BR" sz="2400" dirty="0">
              <a:solidFill>
                <a:schemeClr val="tx1"/>
              </a:solidFill>
            </a:endParaRPr>
          </a:p>
          <a:p>
            <a:pPr marL="0" indent="0" algn="just">
              <a:buNone/>
            </a:pPr>
            <a:endParaRPr lang="pt-BR" sz="2200" i="1" dirty="0">
              <a:solidFill>
                <a:schemeClr val="tx1"/>
              </a:solidFill>
            </a:endParaRPr>
          </a:p>
          <a:p>
            <a:pPr>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29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2.5. Consumação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O homicídio estará consumado com o resultado morte, isto é, com o fim da vida humana, que ocorre por meio da morte encefálica.</a:t>
            </a:r>
          </a:p>
          <a:p>
            <a:pPr algn="just">
              <a:buFont typeface="Wingdings" panose="05000000000000000000" pitchFamily="2" charset="2"/>
              <a:buChar char="§"/>
            </a:pPr>
            <a:r>
              <a:rPr lang="pt-BR" sz="2800" dirty="0">
                <a:solidFill>
                  <a:schemeClr val="tx1"/>
                </a:solidFill>
              </a:rPr>
              <a:t> Em regra, o fim da vida é atestado por meio de laudo necroscópico (ou exame cadavérico), o que prova a materialidade do crime de homicídio.</a:t>
            </a:r>
          </a:p>
          <a:p>
            <a:pPr algn="just">
              <a:buFont typeface="Wingdings" panose="05000000000000000000" pitchFamily="2" charset="2"/>
              <a:buChar char="§"/>
            </a:pPr>
            <a:r>
              <a:rPr lang="pt-BR" sz="2800" dirty="0">
                <a:solidFill>
                  <a:schemeClr val="tx1"/>
                </a:solidFill>
              </a:rPr>
              <a:t> Na impossibilidade do exame de corpo de delito direto, é possível atestar a morte por meio indireto (art. 158, CPP e art. 167, CPP). Caso contrário, bastaria ocultar o cadáver para que nunca se imputasse a alguém o crime de homicídio – mesmo assim, é difícil o Júri reconhecer o crime de homicídio sem o cadáver.</a:t>
            </a:r>
          </a:p>
          <a:p>
            <a:pPr marL="0" indent="0" algn="just">
              <a:buNone/>
            </a:pPr>
            <a:r>
              <a:rPr lang="pt-BR" sz="2800" b="1" dirty="0">
                <a:solidFill>
                  <a:schemeClr val="tx1"/>
                </a:solidFill>
              </a:rPr>
              <a:t>OBS</a:t>
            </a:r>
            <a:r>
              <a:rPr lang="pt-BR" sz="2800" dirty="0">
                <a:solidFill>
                  <a:schemeClr val="tx1"/>
                </a:solidFill>
              </a:rPr>
              <a:t>: a prova testemunhal supletiva somente será possível quando o até mesmo o exame de corpo de delito indireto for possível.</a:t>
            </a: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4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Tentativa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t> </a:t>
            </a:r>
            <a:r>
              <a:rPr lang="pt-BR" sz="2400" u="sng" dirty="0">
                <a:solidFill>
                  <a:schemeClr val="tx1"/>
                </a:solidFill>
              </a:rPr>
              <a:t>Tentativa perfeita</a:t>
            </a:r>
            <a:r>
              <a:rPr lang="pt-BR" sz="2400" dirty="0">
                <a:solidFill>
                  <a:schemeClr val="tx1"/>
                </a:solidFill>
              </a:rPr>
              <a:t>: hipótese em que todos os atos de execução foram praticados, mas mesmo assim a vítima não morreu. </a:t>
            </a:r>
            <a:r>
              <a:rPr lang="pt-BR" sz="2400" dirty="0" err="1">
                <a:solidFill>
                  <a:schemeClr val="tx1"/>
                </a:solidFill>
              </a:rPr>
              <a:t>Ex</a:t>
            </a:r>
            <a:r>
              <a:rPr lang="pt-BR" sz="2400" dirty="0">
                <a:solidFill>
                  <a:schemeClr val="tx1"/>
                </a:solidFill>
              </a:rPr>
              <a:t>: o agente descarrega a arma na vítima, acertei alguns tiros, mas ainda assim ela sobreviveu. </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Tentativa imperfeita</a:t>
            </a:r>
            <a:r>
              <a:rPr lang="pt-BR" sz="2400" dirty="0">
                <a:solidFill>
                  <a:schemeClr val="tx1"/>
                </a:solidFill>
              </a:rPr>
              <a:t>: quando a ação for interrompida por circunstâncias alheias à vontade do agente durante a execução. </a:t>
            </a:r>
            <a:r>
              <a:rPr lang="pt-BR" sz="2400" dirty="0" err="1">
                <a:solidFill>
                  <a:schemeClr val="tx1"/>
                </a:solidFill>
              </a:rPr>
              <a:t>Ex</a:t>
            </a:r>
            <a:r>
              <a:rPr lang="pt-BR" sz="2400" dirty="0">
                <a:solidFill>
                  <a:schemeClr val="tx1"/>
                </a:solidFill>
              </a:rPr>
              <a:t>: atirador mira na vítima, mas assim que dispara uma terceira pessoa lhe empurra de modo a evitar o tiro acertasse o alvo.</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Tentativa cruenta</a:t>
            </a:r>
            <a:r>
              <a:rPr lang="pt-BR" sz="2400" dirty="0">
                <a:solidFill>
                  <a:schemeClr val="tx1"/>
                </a:solidFill>
              </a:rPr>
              <a:t>: é aquela que deixa lesões na vítima (sangrenta). </a:t>
            </a:r>
            <a:r>
              <a:rPr lang="pt-BR" sz="2400" dirty="0" err="1">
                <a:solidFill>
                  <a:schemeClr val="tx1"/>
                </a:solidFill>
              </a:rPr>
              <a:t>Ex</a:t>
            </a:r>
            <a:r>
              <a:rPr lang="pt-BR" sz="2400" dirty="0">
                <a:solidFill>
                  <a:schemeClr val="tx1"/>
                </a:solidFill>
              </a:rPr>
              <a:t>: agente acerta um tiro na vítima, mas ela sobrevive.</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Tentativa branca</a:t>
            </a:r>
            <a:r>
              <a:rPr lang="pt-BR" sz="2400" dirty="0">
                <a:solidFill>
                  <a:schemeClr val="tx1"/>
                </a:solidFill>
              </a:rPr>
              <a:t>: é aquela que não deixa lesões na vítima. </a:t>
            </a:r>
            <a:r>
              <a:rPr lang="pt-BR" sz="2400" dirty="0" err="1">
                <a:solidFill>
                  <a:schemeClr val="tx1"/>
                </a:solidFill>
              </a:rPr>
              <a:t>Ex</a:t>
            </a:r>
            <a:r>
              <a:rPr lang="pt-BR" sz="2400" dirty="0">
                <a:solidFill>
                  <a:schemeClr val="tx1"/>
                </a:solidFill>
              </a:rPr>
              <a:t>: agente dispara contra a vítima, mas não lhe acerta nenhum tiro.</a:t>
            </a:r>
          </a:p>
          <a:p>
            <a:pPr marL="0" indent="0" algn="just">
              <a:buNone/>
            </a:pPr>
            <a:r>
              <a:rPr lang="pt-BR" sz="2400" dirty="0">
                <a:solidFill>
                  <a:schemeClr val="tx1"/>
                </a:solidFill>
              </a:rPr>
              <a:t>O grau e a forma da tentativa nos orientam quanto a redução de pena na forma do art. 14, II, §ú. Uma tentativa branca certamente comporta maior grau de redução de pena do que uma tentativa cruenta. Uma tentativa imperfeita certamente comporta maior grau de redução de pena do que uma tentativa perfeita.</a:t>
            </a:r>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68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fade">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t> </a:t>
            </a:r>
            <a:r>
              <a:rPr lang="pt-BR" sz="2400" dirty="0">
                <a:solidFill>
                  <a:schemeClr val="tx1"/>
                </a:solidFill>
              </a:rPr>
              <a:t>Art. 121, § 1º Se o agente comete o crime impelido por motivo de </a:t>
            </a:r>
            <a:r>
              <a:rPr lang="pt-BR" sz="2400" b="1" dirty="0">
                <a:solidFill>
                  <a:schemeClr val="tx1"/>
                </a:solidFill>
              </a:rPr>
              <a:t> </a:t>
            </a:r>
            <a:r>
              <a:rPr lang="pt-BR" sz="2400" b="1" dirty="0">
                <a:solidFill>
                  <a:srgbClr val="00B050"/>
                </a:solidFill>
              </a:rPr>
              <a:t>(i) relevante valor social </a:t>
            </a:r>
            <a:r>
              <a:rPr lang="pt-BR" sz="2400" dirty="0">
                <a:solidFill>
                  <a:schemeClr val="tx1"/>
                </a:solidFill>
              </a:rPr>
              <a:t>ou</a:t>
            </a:r>
            <a:r>
              <a:rPr lang="pt-BR" sz="2400" dirty="0"/>
              <a:t> </a:t>
            </a:r>
            <a:r>
              <a:rPr lang="pt-BR" sz="2400" b="1" dirty="0">
                <a:solidFill>
                  <a:srgbClr val="0070C0"/>
                </a:solidFill>
              </a:rPr>
              <a:t>(</a:t>
            </a:r>
            <a:r>
              <a:rPr lang="pt-BR" sz="2400" b="1" dirty="0" err="1">
                <a:solidFill>
                  <a:srgbClr val="0070C0"/>
                </a:solidFill>
              </a:rPr>
              <a:t>ii</a:t>
            </a:r>
            <a:r>
              <a:rPr lang="pt-BR" sz="2400" b="1" dirty="0">
                <a:solidFill>
                  <a:srgbClr val="0070C0"/>
                </a:solidFill>
              </a:rPr>
              <a:t>) moral</a:t>
            </a:r>
            <a:r>
              <a:rPr lang="pt-BR" sz="2400" dirty="0"/>
              <a:t>, </a:t>
            </a:r>
            <a:r>
              <a:rPr lang="pt-BR" sz="2400" dirty="0">
                <a:solidFill>
                  <a:schemeClr val="tx1"/>
                </a:solidFill>
              </a:rPr>
              <a:t>ou sob o </a:t>
            </a:r>
            <a:r>
              <a:rPr lang="pt-BR" sz="2400" b="1" dirty="0">
                <a:solidFill>
                  <a:srgbClr val="7030A0"/>
                </a:solidFill>
              </a:rPr>
              <a:t>(</a:t>
            </a:r>
            <a:r>
              <a:rPr lang="pt-BR" sz="2400" b="1" dirty="0" err="1">
                <a:solidFill>
                  <a:srgbClr val="7030A0"/>
                </a:solidFill>
              </a:rPr>
              <a:t>iii</a:t>
            </a:r>
            <a:r>
              <a:rPr lang="pt-BR" sz="2400" b="1" dirty="0">
                <a:solidFill>
                  <a:srgbClr val="7030A0"/>
                </a:solidFill>
              </a:rPr>
              <a:t>) domínio de violenta emoção</a:t>
            </a:r>
            <a:r>
              <a:rPr lang="pt-BR" sz="2400" dirty="0"/>
              <a:t>, </a:t>
            </a:r>
            <a:r>
              <a:rPr lang="pt-BR" sz="2400" dirty="0">
                <a:solidFill>
                  <a:srgbClr val="FF0000"/>
                </a:solidFill>
              </a:rPr>
              <a:t>logo em seguida a injusta provocação da vítima</a:t>
            </a:r>
            <a:r>
              <a:rPr lang="pt-BR" sz="2400" dirty="0"/>
              <a:t>, </a:t>
            </a:r>
            <a:r>
              <a:rPr lang="pt-BR" sz="2400" dirty="0">
                <a:solidFill>
                  <a:schemeClr val="tx1"/>
                </a:solidFill>
              </a:rPr>
              <a:t>ou juiz pode reduzir a pena de um sexto a um terço. É o chamado </a:t>
            </a:r>
            <a:r>
              <a:rPr lang="pt-BR" sz="2400" b="1" dirty="0">
                <a:solidFill>
                  <a:schemeClr val="tx1"/>
                </a:solidFill>
              </a:rPr>
              <a:t>homicídio compassivo.</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Relevante valor social</a:t>
            </a:r>
            <a:r>
              <a:rPr lang="pt-BR" sz="2400" dirty="0">
                <a:solidFill>
                  <a:schemeClr val="tx1"/>
                </a:solidFill>
              </a:rPr>
              <a:t>: é um valor curativo, não pertence apenas ao indivíduo (é um valor do meio em que ele vive, é um valor compartilhado com outras pessoas). Ex.: aquele que mata, num </a:t>
            </a:r>
            <a:r>
              <a:rPr lang="pt-BR" sz="2400" dirty="0" err="1">
                <a:solidFill>
                  <a:schemeClr val="tx1"/>
                </a:solidFill>
              </a:rPr>
              <a:t>raptus</a:t>
            </a:r>
            <a:r>
              <a:rPr lang="pt-BR" sz="2400" dirty="0">
                <a:solidFill>
                  <a:schemeClr val="tx1"/>
                </a:solidFill>
              </a:rPr>
              <a:t> de indignação cívica, mata um vil traidor da pátria.</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Relevante valor moral</a:t>
            </a:r>
            <a:r>
              <a:rPr lang="pt-BR" sz="2400" dirty="0">
                <a:solidFill>
                  <a:schemeClr val="tx1"/>
                </a:solidFill>
              </a:rPr>
              <a:t>: é um valor individual. A melhor hipótese lembrada pela doutrina é a eutanásia. Ex.: agente sabia que a vítima estava em estágio terminal da doença e quer aliviar seu sofrimento.</a:t>
            </a:r>
          </a:p>
          <a:p>
            <a:pPr algn="just">
              <a:buFont typeface="Wingdings" panose="05000000000000000000" pitchFamily="2" charset="2"/>
              <a:buChar char="§"/>
            </a:pPr>
            <a:r>
              <a:rPr lang="pt-BR" sz="2400" u="sng" dirty="0">
                <a:solidFill>
                  <a:schemeClr val="tx1"/>
                </a:solidFill>
              </a:rPr>
              <a:t> Violenta emoção</a:t>
            </a:r>
            <a:r>
              <a:rPr lang="pt-BR" sz="2400" dirty="0">
                <a:solidFill>
                  <a:schemeClr val="tx1"/>
                </a:solidFill>
              </a:rPr>
              <a:t>: não é qualquer emoção, é uma emoção que se destaca, é algo além do natural. A violenta emoção deve vir acompanhada do elemento temporal. Não é uma emoção a destempo, ela deve ter sido provocada por injusta provocação da vítima. </a:t>
            </a:r>
          </a:p>
        </p:txBody>
      </p:sp>
    </p:spTree>
    <p:extLst>
      <p:ext uri="{BB962C8B-B14F-4D97-AF65-F5344CB8AC3E}">
        <p14:creationId xmlns:p14="http://schemas.microsoft.com/office/powerpoint/2010/main" val="381746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sz="2400" dirty="0">
              <a:solidFill>
                <a:schemeClr val="tx1"/>
              </a:solidFill>
            </a:endParaRPr>
          </a:p>
          <a:p>
            <a:pPr marL="0" indent="0" algn="ctr">
              <a:buNone/>
            </a:pPr>
            <a:r>
              <a:rPr lang="pt-BR" sz="2800" dirty="0">
                <a:solidFill>
                  <a:schemeClr val="tx1"/>
                </a:solidFill>
              </a:rPr>
              <a:t>“Entendemos que a emoção, quando atinge o seu auge, reduz quase totalmente a </a:t>
            </a:r>
            <a:r>
              <a:rPr lang="pt-BR" sz="2800" i="1" dirty="0">
                <a:solidFill>
                  <a:schemeClr val="tx1"/>
                </a:solidFill>
              </a:rPr>
              <a:t>vis </a:t>
            </a:r>
            <a:r>
              <a:rPr lang="pt-BR" sz="2800" i="1" dirty="0" err="1">
                <a:solidFill>
                  <a:schemeClr val="tx1"/>
                </a:solidFill>
              </a:rPr>
              <a:t>electiva</a:t>
            </a:r>
            <a:r>
              <a:rPr lang="pt-BR" sz="2800" i="1" dirty="0">
                <a:solidFill>
                  <a:schemeClr val="tx1"/>
                </a:solidFill>
              </a:rPr>
              <a:t> </a:t>
            </a:r>
            <a:r>
              <a:rPr lang="pt-BR" sz="2800" dirty="0">
                <a:solidFill>
                  <a:schemeClr val="tx1"/>
                </a:solidFill>
              </a:rPr>
              <a:t>em face dos motivos e a possibilidade do </a:t>
            </a:r>
            <a:r>
              <a:rPr lang="pt-BR" sz="2800" i="1" dirty="0">
                <a:solidFill>
                  <a:schemeClr val="tx1"/>
                </a:solidFill>
              </a:rPr>
              <a:t>self-</a:t>
            </a:r>
            <a:r>
              <a:rPr lang="pt-BR" sz="2800" i="1" dirty="0" err="1">
                <a:solidFill>
                  <a:schemeClr val="tx1"/>
                </a:solidFill>
              </a:rPr>
              <a:t>control</a:t>
            </a:r>
            <a:r>
              <a:rPr lang="pt-BR" sz="2800" i="1" dirty="0">
                <a:solidFill>
                  <a:schemeClr val="tx1"/>
                </a:solidFill>
              </a:rPr>
              <a:t>. </a:t>
            </a:r>
            <a:r>
              <a:rPr lang="pt-BR" sz="2800" dirty="0">
                <a:solidFill>
                  <a:schemeClr val="tx1"/>
                </a:solidFill>
              </a:rPr>
              <a:t>Já alguém comparou o homem sob o influxo da emoção violenta a um carro tirado por bons cavalos, mas tendo à </a:t>
            </a:r>
            <a:r>
              <a:rPr lang="pt-BR" sz="2800" dirty="0" err="1">
                <a:solidFill>
                  <a:schemeClr val="tx1"/>
                </a:solidFill>
              </a:rPr>
              <a:t>boléia</a:t>
            </a:r>
            <a:r>
              <a:rPr lang="pt-BR" sz="2800" dirty="0">
                <a:solidFill>
                  <a:schemeClr val="tx1"/>
                </a:solidFill>
              </a:rPr>
              <a:t> um cocheiro bêbedo. Na crise aguda da emoção, os motivos inibitórios tornam-se inócuos freios sem rédea,  e são deixados a si mesmos os centros motores de pura execução. Dá-se a desintegração da personalidade psíquica. Dissocia-se o jogo das funções cerebrais.”</a:t>
            </a:r>
          </a:p>
          <a:p>
            <a:pPr marL="0" indent="0" algn="ctr">
              <a:buNone/>
            </a:pPr>
            <a:br>
              <a:rPr lang="pt-BR" sz="2800" dirty="0">
                <a:solidFill>
                  <a:schemeClr val="tx1"/>
                </a:solidFill>
              </a:rPr>
            </a:br>
            <a:r>
              <a:rPr lang="pt-BR" sz="2800" dirty="0">
                <a:solidFill>
                  <a:schemeClr val="tx1"/>
                </a:solidFill>
              </a:rPr>
              <a:t>(HUNGRIA, 1958, p. 133)</a:t>
            </a:r>
          </a:p>
        </p:txBody>
      </p:sp>
    </p:spTree>
    <p:extLst>
      <p:ext uri="{BB962C8B-B14F-4D97-AF65-F5344CB8AC3E}">
        <p14:creationId xmlns:p14="http://schemas.microsoft.com/office/powerpoint/2010/main" val="32501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a:t>
            </a:r>
            <a:r>
              <a:rPr lang="pt-BR" sz="2400" u="sng" dirty="0">
                <a:solidFill>
                  <a:schemeClr val="tx1"/>
                </a:solidFill>
              </a:rPr>
              <a:t>Logo após</a:t>
            </a:r>
            <a:r>
              <a:rPr lang="pt-BR" sz="2400" dirty="0">
                <a:solidFill>
                  <a:schemeClr val="tx1"/>
                </a:solidFill>
              </a:rPr>
              <a:t>: deve ser imediatamente. Não se admite intervalo. A mora da reação exclui o privilégio – busca evitar o ódio guardado.</a:t>
            </a:r>
          </a:p>
          <a:p>
            <a:pPr algn="just">
              <a:buFont typeface="Wingdings" panose="05000000000000000000" pitchFamily="2" charset="2"/>
              <a:buChar char="§"/>
            </a:pPr>
            <a:r>
              <a:rPr lang="pt-BR" sz="2400" u="sng" dirty="0">
                <a:solidFill>
                  <a:schemeClr val="tx1"/>
                </a:solidFill>
              </a:rPr>
              <a:t> Injusta provocação</a:t>
            </a:r>
            <a:r>
              <a:rPr lang="pt-BR" sz="2400" dirty="0">
                <a:solidFill>
                  <a:schemeClr val="tx1"/>
                </a:solidFill>
              </a:rPr>
              <a:t>: “a injustiça da provocação deve ser apreciada objetivamente, isto é, não segundo a opinião de quem reage, mas segundo a opinião geral, sem se perder de vista, entretanto, a qualidade ou condição das pessoas dos contendores, seu nível de educação, seus legítimos melindres. [...] O provocante deve ser pessoa consciente e responsável, pois, com crianças e loucos, ouvidos moucos” (HUNGRIA, 1956, p. 150/151).</a:t>
            </a:r>
          </a:p>
          <a:p>
            <a:pPr algn="just">
              <a:buFont typeface="Wingdings" panose="05000000000000000000" pitchFamily="2" charset="2"/>
              <a:buChar char="§"/>
            </a:pPr>
            <a:r>
              <a:rPr lang="pt-BR" sz="2400" dirty="0">
                <a:solidFill>
                  <a:schemeClr val="tx1"/>
                </a:solidFill>
              </a:rPr>
              <a:t> Se a vítima causar agressão, provavelmente não será hipótese de privilégio, mas sim de legítima defesa (excludente de antijuridicidade e que afasta o crime).</a:t>
            </a:r>
          </a:p>
          <a:p>
            <a:pPr algn="just">
              <a:buFont typeface="Wingdings" panose="05000000000000000000" pitchFamily="2" charset="2"/>
              <a:buChar char="§"/>
            </a:pPr>
            <a:r>
              <a:rPr lang="pt-BR" sz="2400" dirty="0">
                <a:solidFill>
                  <a:schemeClr val="tx1"/>
                </a:solidFill>
              </a:rPr>
              <a:t> O privilégio não justifica a prática do crime. Na verdade, o privilégio aqui é uma causa obrigatória de redução da pena. O privilégio (assim como as causas de aumento e as qualificadoras) deve ser submetido à </a:t>
            </a:r>
            <a:r>
              <a:rPr lang="pt-BR" sz="2400" dirty="0" err="1">
                <a:solidFill>
                  <a:schemeClr val="tx1"/>
                </a:solidFill>
              </a:rPr>
              <a:t>quesitação</a:t>
            </a:r>
            <a:r>
              <a:rPr lang="pt-BR" sz="2400" dirty="0">
                <a:solidFill>
                  <a:schemeClr val="tx1"/>
                </a:solidFill>
              </a:rPr>
              <a:t>. É um poder-dever do juiz aplicar a redução oriunda ao privilégio se o júri reconhecê-la.</a:t>
            </a:r>
          </a:p>
          <a:p>
            <a:pPr algn="just">
              <a:buFont typeface="Wingdings" panose="05000000000000000000" pitchFamily="2" charset="2"/>
              <a:buChar char="§"/>
            </a:pPr>
            <a:endParaRPr lang="pt-BR" sz="2400" dirty="0">
              <a:solidFill>
                <a:schemeClr val="tx1"/>
              </a:solidFill>
            </a:endParaRPr>
          </a:p>
        </p:txBody>
      </p:sp>
    </p:spTree>
    <p:extLst>
      <p:ext uri="{BB962C8B-B14F-4D97-AF65-F5344CB8AC3E}">
        <p14:creationId xmlns:p14="http://schemas.microsoft.com/office/powerpoint/2010/main" val="53416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234121" y="871916"/>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600" dirty="0">
                <a:solidFill>
                  <a:schemeClr val="tx1"/>
                </a:solidFill>
              </a:rPr>
              <a:t>“O punhal do </a:t>
            </a:r>
            <a:r>
              <a:rPr lang="pt-BR" sz="2600" i="1" dirty="0">
                <a:solidFill>
                  <a:schemeClr val="tx1"/>
                </a:solidFill>
              </a:rPr>
              <a:t>Mouro de Veneza </a:t>
            </a:r>
            <a:r>
              <a:rPr lang="pt-BR" sz="2600" dirty="0">
                <a:solidFill>
                  <a:schemeClr val="tx1"/>
                </a:solidFill>
              </a:rPr>
              <a:t>só é brandido  por aqueles que asselvajam o amor na febre alta dos sentidos e, à menor suspeita de infidelidade  da criatura a que vivem </a:t>
            </a:r>
            <a:r>
              <a:rPr lang="pt-BR" sz="2600" dirty="0" err="1">
                <a:solidFill>
                  <a:schemeClr val="tx1"/>
                </a:solidFill>
              </a:rPr>
              <a:t>enranichados</a:t>
            </a:r>
            <a:r>
              <a:rPr lang="pt-BR" sz="2600" dirty="0">
                <a:solidFill>
                  <a:schemeClr val="tx1"/>
                </a:solidFill>
              </a:rPr>
              <a:t> (o termos é brutal, mas é exato), desvairam, </a:t>
            </a:r>
            <a:r>
              <a:rPr lang="pt-BR" sz="2600" dirty="0" err="1">
                <a:solidFill>
                  <a:schemeClr val="tx1"/>
                </a:solidFill>
              </a:rPr>
              <a:t>estuantes</a:t>
            </a:r>
            <a:r>
              <a:rPr lang="pt-BR" sz="2600" dirty="0">
                <a:solidFill>
                  <a:schemeClr val="tx1"/>
                </a:solidFill>
              </a:rPr>
              <a:t> de animalidade assanhada. O protagonista do crime passional é, em noventa casos sobre cem, o </a:t>
            </a:r>
            <a:r>
              <a:rPr lang="pt-BR" sz="2600" i="1" dirty="0">
                <a:solidFill>
                  <a:schemeClr val="tx1"/>
                </a:solidFill>
              </a:rPr>
              <a:t>ciumento sensual. </a:t>
            </a:r>
            <a:r>
              <a:rPr lang="pt-BR" sz="2600" dirty="0">
                <a:solidFill>
                  <a:schemeClr val="tx1"/>
                </a:solidFill>
              </a:rPr>
              <a:t>É o ciumento que, como diz </a:t>
            </a:r>
            <a:r>
              <a:rPr lang="pt-BR" sz="2600" dirty="0" err="1">
                <a:solidFill>
                  <a:schemeClr val="tx1"/>
                </a:solidFill>
              </a:rPr>
              <a:t>Rabinowicz</a:t>
            </a:r>
            <a:r>
              <a:rPr lang="pt-BR" sz="2600" dirty="0">
                <a:solidFill>
                  <a:schemeClr val="tx1"/>
                </a:solidFill>
              </a:rPr>
              <a:t>, invocando Espinosa, estruge de despeito e de cólera porque vê, pela imaginação, o corpo da amante enlaçado pelos braços de outro que não </a:t>
            </a:r>
            <a:r>
              <a:rPr lang="pt-BR" sz="2600" dirty="0" err="1">
                <a:solidFill>
                  <a:schemeClr val="tx1"/>
                </a:solidFill>
              </a:rPr>
              <a:t>êle</a:t>
            </a:r>
            <a:r>
              <a:rPr lang="pt-BR" sz="2600" dirty="0">
                <a:solidFill>
                  <a:schemeClr val="tx1"/>
                </a:solidFill>
              </a:rPr>
              <a:t>, a imagem </a:t>
            </a:r>
            <a:r>
              <a:rPr lang="pt-BR" sz="2600" i="1" dirty="0">
                <a:solidFill>
                  <a:schemeClr val="tx1"/>
                </a:solidFill>
              </a:rPr>
              <a:t>daquilo </a:t>
            </a:r>
            <a:r>
              <a:rPr lang="pt-BR" sz="2600" dirty="0">
                <a:solidFill>
                  <a:schemeClr val="tx1"/>
                </a:solidFill>
              </a:rPr>
              <a:t>que ama unida à imagem do sexo </a:t>
            </a:r>
            <a:r>
              <a:rPr lang="pt-BR" sz="2600" dirty="0" err="1">
                <a:solidFill>
                  <a:schemeClr val="tx1"/>
                </a:solidFill>
              </a:rPr>
              <a:t>dêsse</a:t>
            </a:r>
            <a:r>
              <a:rPr lang="pt-BR" sz="2600" dirty="0">
                <a:solidFill>
                  <a:schemeClr val="tx1"/>
                </a:solidFill>
              </a:rPr>
              <a:t> outro, </a:t>
            </a:r>
            <a:r>
              <a:rPr lang="pt-BR" sz="2600" dirty="0" err="1">
                <a:solidFill>
                  <a:schemeClr val="tx1"/>
                </a:solidFill>
              </a:rPr>
              <a:t>adescarag</a:t>
            </a:r>
            <a:r>
              <a:rPr lang="pt-BR" sz="2600" dirty="0">
                <a:solidFill>
                  <a:schemeClr val="tx1"/>
                </a:solidFill>
              </a:rPr>
              <a:t> espasmódica do </a:t>
            </a:r>
            <a:r>
              <a:rPr lang="pt-BR" sz="2600" i="1" dirty="0">
                <a:solidFill>
                  <a:schemeClr val="tx1"/>
                </a:solidFill>
              </a:rPr>
              <a:t>tertius, </a:t>
            </a:r>
            <a:r>
              <a:rPr lang="pt-BR" sz="2600" dirty="0">
                <a:solidFill>
                  <a:schemeClr val="tx1"/>
                </a:solidFill>
              </a:rPr>
              <a:t>a sua </a:t>
            </a:r>
            <a:r>
              <a:rPr lang="pt-BR" sz="2600" dirty="0" err="1">
                <a:solidFill>
                  <a:schemeClr val="tx1"/>
                </a:solidFill>
              </a:rPr>
              <a:t>virtilidade</a:t>
            </a:r>
            <a:r>
              <a:rPr lang="pt-BR" sz="2600" dirty="0">
                <a:solidFill>
                  <a:schemeClr val="tx1"/>
                </a:solidFill>
              </a:rPr>
              <a:t>, as suas ejaculações... Fixada com rude franqueza, é essa a verdadeira psicologia dos sicários passionais. Para esses gorilas derrabados só haveria um meio de se </a:t>
            </a:r>
            <a:r>
              <a:rPr lang="pt-BR" sz="2600" dirty="0" err="1">
                <a:solidFill>
                  <a:schemeClr val="tx1"/>
                </a:solidFill>
              </a:rPr>
              <a:t>amaninarem</a:t>
            </a:r>
            <a:r>
              <a:rPr lang="pt-BR" sz="2600" dirty="0">
                <a:solidFill>
                  <a:schemeClr val="tx1"/>
                </a:solidFill>
              </a:rPr>
              <a:t> do seu sensualismo inquieto e exasperado: recolherem-se, enrodilhados, ao desvão vaginal da fêmea preferida e aí montarem guarda à fidelidade que julgam periclitante. Como isso não é possível, atribuem-se o </a:t>
            </a:r>
            <a:r>
              <a:rPr lang="pt-BR" sz="2600" i="1" dirty="0">
                <a:solidFill>
                  <a:schemeClr val="tx1"/>
                </a:solidFill>
              </a:rPr>
              <a:t>direito de matar </a:t>
            </a:r>
            <a:r>
              <a:rPr lang="pt-BR" sz="2600" dirty="0">
                <a:solidFill>
                  <a:schemeClr val="tx1"/>
                </a:solidFill>
              </a:rPr>
              <a:t>e, finda a </a:t>
            </a:r>
            <a:r>
              <a:rPr lang="pt-BR" sz="2600" dirty="0" err="1">
                <a:solidFill>
                  <a:schemeClr val="tx1"/>
                </a:solidFill>
              </a:rPr>
              <a:t>magarejada</a:t>
            </a:r>
            <a:r>
              <a:rPr lang="pt-BR" sz="2600" dirty="0">
                <a:solidFill>
                  <a:schemeClr val="tx1"/>
                </a:solidFill>
              </a:rPr>
              <a:t>, repetem o herói de Shakespeare: ‘Dizei, se o quiserdes, que sou um assassino, mas por honra, porque fiz tudo pela honra e nada por ódio’.” (HUNGRIA, 1956, v. V, p. 154).</a:t>
            </a:r>
          </a:p>
        </p:txBody>
      </p:sp>
    </p:spTree>
    <p:extLst>
      <p:ext uri="{BB962C8B-B14F-4D97-AF65-F5344CB8AC3E}">
        <p14:creationId xmlns:p14="http://schemas.microsoft.com/office/powerpoint/2010/main" val="9830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0" end="0"/>
                                            </p:txEl>
                                          </p:spTgt>
                                        </p:tgtEl>
                                      </p:cBhvr>
                                    </p:animEffect>
                                    <p:animScale>
                                      <p:cBhvr>
                                        <p:cTn id="12"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2.6. Homicídio privilegiado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3DCD2901-3D4C-4F0F-8764-2FD9951B935F}"/>
              </a:ext>
            </a:extLst>
          </p:cNvPr>
          <p:cNvSpPr txBox="1">
            <a:spLocks/>
          </p:cNvSpPr>
          <p:nvPr/>
        </p:nvSpPr>
        <p:spPr>
          <a:xfrm>
            <a:off x="1825210" y="965811"/>
            <a:ext cx="7742858" cy="12086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pt-BR" sz="2800" b="1" dirty="0">
                <a:solidFill>
                  <a:schemeClr val="accent2"/>
                </a:solidFill>
                <a:latin typeface="+mj-lt"/>
                <a:cs typeface="Courier New" panose="02070309020205020404" pitchFamily="49" charset="0"/>
              </a:rPr>
              <a:t>É possível sustentar a tese da legítima defesa da honra em pleno século XXI? Defensora ou Defensor pode ser impedido de sustentar alguma tese?</a:t>
            </a:r>
          </a:p>
        </p:txBody>
      </p:sp>
      <p:sp>
        <p:nvSpPr>
          <p:cNvPr id="3" name="CaixaDeTexto 2">
            <a:extLst>
              <a:ext uri="{FF2B5EF4-FFF2-40B4-BE49-F238E27FC236}">
                <a16:creationId xmlns:a16="http://schemas.microsoft.com/office/drawing/2014/main" id="{CA6F7D58-BBEC-4FEF-B2D2-524F8AE7A432}"/>
              </a:ext>
            </a:extLst>
          </p:cNvPr>
          <p:cNvSpPr txBox="1"/>
          <p:nvPr/>
        </p:nvSpPr>
        <p:spPr>
          <a:xfrm>
            <a:off x="234121" y="2193053"/>
            <a:ext cx="11723758" cy="3816429"/>
          </a:xfrm>
          <a:prstGeom prst="rect">
            <a:avLst/>
          </a:prstGeom>
          <a:noFill/>
        </p:spPr>
        <p:txBody>
          <a:bodyPr wrap="square" rtlCol="0">
            <a:spAutoFit/>
          </a:bodyPr>
          <a:lstStyle/>
          <a:p>
            <a:pPr marL="342900" indent="-342900" algn="just">
              <a:buFont typeface="Wingdings" panose="05000000000000000000" pitchFamily="2" charset="2"/>
              <a:buChar char="§"/>
            </a:pPr>
            <a:r>
              <a:rPr lang="pt-BR" sz="2200" dirty="0"/>
              <a:t>Muitos sustentam um confronto entre objetivos da Defensoria Pública: de um lado, a primazia da dignidade da pessoa humana e a prevalência e efetividade dos direitos humanos; de outro, a garantia dos princípios constitucionais da ampla defesa e do contraditório.</a:t>
            </a:r>
          </a:p>
          <a:p>
            <a:pPr marL="342900" indent="-342900" algn="just">
              <a:buFont typeface="Wingdings" panose="05000000000000000000" pitchFamily="2" charset="2"/>
              <a:buChar char="§"/>
            </a:pPr>
            <a:r>
              <a:rPr lang="pt-BR" sz="2200" dirty="0"/>
              <a:t>A liberdade de argumento é indissociável de uma defesa criminal efetiva, logo, quando muito, poderia haver apenas uma recomendação, mas jamais uma proibição de utilização da tese.</a:t>
            </a:r>
          </a:p>
          <a:p>
            <a:pPr marL="342900" indent="-342900" algn="just">
              <a:buFont typeface="Wingdings" panose="05000000000000000000" pitchFamily="2" charset="2"/>
              <a:buChar char="§"/>
            </a:pPr>
            <a:r>
              <a:rPr lang="pt-BR" sz="2200" dirty="0"/>
              <a:t>Caio Paiva defende que: “o defensor poderá se valer de sua prerrogativa de deixar de patrocinar a ação (no que se insere também a defesa) por considerá-la manifestamente incabível ou inconveniente aos interesses da parte (artigos 44, XII, 89, XII, e 128, XII, da LC 80/94)”.</a:t>
            </a:r>
          </a:p>
          <a:p>
            <a:pPr marL="342900" indent="-342900" algn="just">
              <a:buFont typeface="Wingdings" panose="05000000000000000000" pitchFamily="2" charset="2"/>
              <a:buChar char="§"/>
            </a:pPr>
            <a:r>
              <a:rPr lang="pt-BR" sz="2200" dirty="0"/>
              <a:t>Renata Paiva entende que “o argumento da legitima defesa da honra nos casos no Feminicídio no Tribunal de Júri deve ser substituído pelo argumento da cultura de discriminação produzida uma serie de omissões estatais que fazem o agressor uma espécie de vítima cultural”</a:t>
            </a:r>
          </a:p>
        </p:txBody>
      </p:sp>
    </p:spTree>
    <p:extLst>
      <p:ext uri="{BB962C8B-B14F-4D97-AF65-F5344CB8AC3E}">
        <p14:creationId xmlns:p14="http://schemas.microsoft.com/office/powerpoint/2010/main" val="332008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2.7. Eutanásia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8F7BCCAB-D57A-49C3-905E-16E004197421}"/>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400" dirty="0">
                <a:solidFill>
                  <a:schemeClr val="tx1"/>
                </a:solidFill>
              </a:rPr>
              <a:t> A exposição de motivos da Parte Especial de 1940 faz uma interpretação autêntica do que seria um motivo de relevante valor moral: “o projeto entende significa o motivo que, em si mesmo, é aprovado pela moral prática, como, por exemplo, a compaixão ante o remediável sofrimento da vítima (caso do homicídio </a:t>
            </a:r>
            <a:r>
              <a:rPr lang="pt-BR" sz="2400" dirty="0" err="1">
                <a:solidFill>
                  <a:schemeClr val="tx1"/>
                </a:solidFill>
              </a:rPr>
              <a:t>eutanásico</a:t>
            </a:r>
            <a:r>
              <a:rPr lang="pt-BR" sz="2400" dirty="0">
                <a:solidFill>
                  <a:schemeClr val="tx1"/>
                </a:solidFill>
              </a:rPr>
              <a:t>), a indignação contra um traidor da pátria, etc.”</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Eutanásia</a:t>
            </a:r>
            <a:r>
              <a:rPr lang="pt-BR" sz="2400" dirty="0">
                <a:solidFill>
                  <a:schemeClr val="tx1"/>
                </a:solidFill>
              </a:rPr>
              <a:t>: é a morte provocada por sentimento de piedade à pessoa que sofre. Ao invés de deixar acontecer, o agente abrevia a vida do moribundo para que este não sofra mais. Não previsão legal para prática de eutanásia no Brasil, em que pese um movimento nesse sentido.</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Ortotanásia</a:t>
            </a:r>
            <a:r>
              <a:rPr lang="pt-BR" sz="2400" dirty="0">
                <a:solidFill>
                  <a:schemeClr val="tx1"/>
                </a:solidFill>
              </a:rPr>
              <a:t>: deixa-se que a morte se desenvolva naturalmente, sem que procedimentos médicos de salvação </a:t>
            </a:r>
          </a:p>
          <a:p>
            <a:pPr algn="just">
              <a:buFont typeface="Wingdings" panose="05000000000000000000" pitchFamily="2" charset="2"/>
              <a:buChar char="§"/>
            </a:pPr>
            <a:r>
              <a:rPr lang="pt-BR" sz="2400" dirty="0">
                <a:solidFill>
                  <a:schemeClr val="tx1"/>
                </a:solidFill>
              </a:rPr>
              <a:t> </a:t>
            </a:r>
            <a:r>
              <a:rPr lang="pt-BR" sz="2400" u="sng" dirty="0">
                <a:solidFill>
                  <a:schemeClr val="tx1"/>
                </a:solidFill>
              </a:rPr>
              <a:t>Distanásia</a:t>
            </a:r>
            <a:r>
              <a:rPr lang="pt-BR" sz="2400" dirty="0">
                <a:solidFill>
                  <a:schemeClr val="tx1"/>
                </a:solidFill>
              </a:rPr>
              <a:t>: significa prolongamento artificial da vida. O paciente terminal é mantido vivo por meio da tecnologia médica. Para Maria Helena Diniz, "trata-se do prolongamento exagerado da morte de um paciente terminal ou tratamento inútil. Não visa prolongar a vida, mas sim o processo de morte" (DINIZ, Maria Helena. O estado atual do </a:t>
            </a:r>
            <a:r>
              <a:rPr lang="pt-BR" sz="2400" dirty="0" err="1">
                <a:solidFill>
                  <a:schemeClr val="tx1"/>
                </a:solidFill>
              </a:rPr>
              <a:t>biodireito</a:t>
            </a:r>
            <a:r>
              <a:rPr lang="pt-BR" sz="2400" dirty="0">
                <a:solidFill>
                  <a:schemeClr val="tx1"/>
                </a:solidFill>
              </a:rPr>
              <a:t>. São Paulo: Saraiva, 2001).</a:t>
            </a:r>
            <a:endParaRPr lang="pt-BR" dirty="0"/>
          </a:p>
        </p:txBody>
      </p:sp>
    </p:spTree>
    <p:extLst>
      <p:ext uri="{BB962C8B-B14F-4D97-AF65-F5344CB8AC3E}">
        <p14:creationId xmlns:p14="http://schemas.microsoft.com/office/powerpoint/2010/main" val="7638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5EB79A94-98BE-4857-8E90-5819EB580C83}"/>
              </a:ext>
            </a:extLst>
          </p:cNvPr>
          <p:cNvPicPr>
            <a:picLocks noChangeAspect="1"/>
          </p:cNvPicPr>
          <p:nvPr/>
        </p:nvPicPr>
        <p:blipFill>
          <a:blip r:embed="rId2"/>
          <a:stretch>
            <a:fillRect/>
          </a:stretch>
        </p:blipFill>
        <p:spPr>
          <a:xfrm>
            <a:off x="5088835" y="878612"/>
            <a:ext cx="5512903" cy="5455276"/>
          </a:xfrm>
          <a:prstGeom prst="rect">
            <a:avLst/>
          </a:prstGeom>
        </p:spPr>
      </p:pic>
      <p:sp>
        <p:nvSpPr>
          <p:cNvPr id="9" name="CaixaDeTexto 8">
            <a:extLst>
              <a:ext uri="{FF2B5EF4-FFF2-40B4-BE49-F238E27FC236}">
                <a16:creationId xmlns:a16="http://schemas.microsoft.com/office/drawing/2014/main" id="{FDF56DB3-712E-42FA-9F90-45EB66E3B4F7}"/>
              </a:ext>
            </a:extLst>
          </p:cNvPr>
          <p:cNvSpPr txBox="1"/>
          <p:nvPr/>
        </p:nvSpPr>
        <p:spPr>
          <a:xfrm>
            <a:off x="1120911" y="2900341"/>
            <a:ext cx="2704547" cy="954107"/>
          </a:xfrm>
          <a:prstGeom prst="rect">
            <a:avLst/>
          </a:prstGeom>
          <a:noFill/>
        </p:spPr>
        <p:txBody>
          <a:bodyPr wrap="square" rtlCol="0">
            <a:spAutoFit/>
          </a:bodyPr>
          <a:lstStyle/>
          <a:p>
            <a:pPr algn="ctr"/>
            <a:r>
              <a:rPr lang="pt-BR" sz="2800" b="1" dirty="0">
                <a:solidFill>
                  <a:schemeClr val="accent1"/>
                </a:solidFill>
              </a:rPr>
              <a:t>Fonte: Atlas da Violência, 2018.</a:t>
            </a:r>
          </a:p>
        </p:txBody>
      </p:sp>
    </p:spTree>
    <p:extLst>
      <p:ext uri="{BB962C8B-B14F-4D97-AF65-F5344CB8AC3E}">
        <p14:creationId xmlns:p14="http://schemas.microsoft.com/office/powerpoint/2010/main" val="37883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2.7. Eutanásia</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Espaço Reservado para Conteúdo 2">
            <a:extLst>
              <a:ext uri="{FF2B5EF4-FFF2-40B4-BE49-F238E27FC236}">
                <a16:creationId xmlns:a16="http://schemas.microsoft.com/office/drawing/2014/main" id="{8F7BCCAB-D57A-49C3-905E-16E004197421}"/>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O código de Ética Médica, prevê, em seu art. 1º, XXII, que “nas situações clínicas irreversíveis e terminais, o médico evitará a realização de procedimentos diagnósticos e terapêuticos desnecessários e propiciará aos pacientes sob sua atenção todos os cuidados paliativos apropriados”.</a:t>
            </a:r>
          </a:p>
          <a:p>
            <a:pPr algn="just">
              <a:buFont typeface="Wingdings" panose="05000000000000000000" pitchFamily="2" charset="2"/>
              <a:buChar char="§"/>
            </a:pPr>
            <a:r>
              <a:rPr lang="pt-BR" sz="2600" dirty="0">
                <a:solidFill>
                  <a:schemeClr val="tx1"/>
                </a:solidFill>
              </a:rPr>
              <a:t> O art. 41, do mesmo Código, diz que é vedado ao médico “abreviar a vida do paciente, ainda que a pedido deste ou de seu representante legal”. O parágrafo único do mesmo artigo diz que “nos casos de doença incurável e terminal deve o médio oferecer todos os cuidados paliativos disponíveis sem empreender ações diagnósticas ou terapêuticas inúteis ou obstinadas, levando sempre em consideração a vontade expressa do paciente, ou na sua impossibilidade, a de seu representante legal”.</a:t>
            </a:r>
          </a:p>
          <a:p>
            <a:pPr algn="just">
              <a:buFont typeface="Wingdings" panose="05000000000000000000" pitchFamily="2" charset="2"/>
              <a:buChar char="§"/>
            </a:pPr>
            <a:r>
              <a:rPr lang="pt-BR" sz="2600" dirty="0">
                <a:solidFill>
                  <a:schemeClr val="tx1"/>
                </a:solidFill>
              </a:rPr>
              <a:t> O que fica claro é que o Código Médico pretende autorizar a distanásia.</a:t>
            </a:r>
          </a:p>
          <a:p>
            <a:pPr algn="just">
              <a:buFont typeface="Wingdings" panose="05000000000000000000" pitchFamily="2" charset="2"/>
              <a:buChar char="§"/>
            </a:pPr>
            <a:r>
              <a:rPr lang="pt-BR" sz="2600" dirty="0">
                <a:solidFill>
                  <a:schemeClr val="tx1"/>
                </a:solidFill>
              </a:rPr>
              <a:t> Em regra, eutanásia é exemplo de homicídio privilegiado.</a:t>
            </a:r>
          </a:p>
        </p:txBody>
      </p:sp>
    </p:spTree>
    <p:extLst>
      <p:ext uri="{BB962C8B-B14F-4D97-AF65-F5344CB8AC3E}">
        <p14:creationId xmlns:p14="http://schemas.microsoft.com/office/powerpoint/2010/main" val="19902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As circunstâncias que qualificam o homicídio dividem-se:</a:t>
            </a:r>
          </a:p>
          <a:p>
            <a:pPr marL="0" indent="0" algn="just">
              <a:buNone/>
            </a:pPr>
            <a:r>
              <a:rPr lang="pt-BR" sz="2800" u="sng" dirty="0">
                <a:solidFill>
                  <a:schemeClr val="tx1"/>
                </a:solidFill>
              </a:rPr>
              <a:t>Motivos</a:t>
            </a:r>
            <a:r>
              <a:rPr lang="pt-BR" sz="2800" dirty="0">
                <a:solidFill>
                  <a:schemeClr val="tx1"/>
                </a:solidFill>
              </a:rPr>
              <a:t>: paga, promessa de recompensa ou outro motivo torpe ou fútil;</a:t>
            </a:r>
          </a:p>
          <a:p>
            <a:pPr marL="0" indent="0" algn="just">
              <a:buNone/>
            </a:pPr>
            <a:r>
              <a:rPr lang="pt-BR" sz="2800" u="sng" dirty="0">
                <a:solidFill>
                  <a:schemeClr val="tx1"/>
                </a:solidFill>
              </a:rPr>
              <a:t>Meios</a:t>
            </a:r>
            <a:r>
              <a:rPr lang="pt-BR" sz="2800" dirty="0">
                <a:solidFill>
                  <a:schemeClr val="tx1"/>
                </a:solidFill>
              </a:rPr>
              <a:t>: veneno, fogo, explosivo, asfixia, tortura ou outro meio de que possa resultar perigo comum;</a:t>
            </a:r>
          </a:p>
          <a:p>
            <a:pPr marL="0" indent="0" algn="just">
              <a:buNone/>
            </a:pPr>
            <a:r>
              <a:rPr lang="pt-BR" sz="2800" u="sng" dirty="0">
                <a:solidFill>
                  <a:schemeClr val="tx1"/>
                </a:solidFill>
              </a:rPr>
              <a:t>Modos</a:t>
            </a:r>
            <a:r>
              <a:rPr lang="pt-BR" sz="2800" dirty="0">
                <a:solidFill>
                  <a:schemeClr val="tx1"/>
                </a:solidFill>
              </a:rPr>
              <a:t>: traição, emboscada, mediante dissimulação ou outro recurso que dificulte ou torne impossível a defesa da vítima;</a:t>
            </a:r>
          </a:p>
          <a:p>
            <a:pPr marL="0" indent="0" algn="just">
              <a:buNone/>
            </a:pPr>
            <a:r>
              <a:rPr lang="pt-BR" sz="2800" u="sng" dirty="0">
                <a:solidFill>
                  <a:schemeClr val="tx1"/>
                </a:solidFill>
              </a:rPr>
              <a:t>Fins</a:t>
            </a:r>
            <a:r>
              <a:rPr lang="pt-BR" sz="2800" dirty="0">
                <a:solidFill>
                  <a:schemeClr val="tx1"/>
                </a:solidFill>
              </a:rPr>
              <a:t>: para assegurar a execução, ocultação, impunidade ou vantagem de outro crime</a:t>
            </a:r>
            <a:r>
              <a:rPr lang="pt-BR" sz="2600" dirty="0">
                <a:solidFill>
                  <a:schemeClr val="tx1"/>
                </a:solidFill>
              </a:rPr>
              <a:t>.</a:t>
            </a:r>
          </a:p>
          <a:p>
            <a:pPr marL="0" indent="0" algn="just">
              <a:buNone/>
            </a:pPr>
            <a:r>
              <a:rPr lang="pt-BR" sz="2600" u="sng" dirty="0">
                <a:solidFill>
                  <a:schemeClr val="tx1"/>
                </a:solidFill>
              </a:rPr>
              <a:t>Pessoas</a:t>
            </a:r>
            <a:r>
              <a:rPr lang="pt-BR" sz="2600" dirty="0">
                <a:solidFill>
                  <a:schemeClr val="tx1"/>
                </a:solidFill>
              </a:rPr>
              <a:t>: contra mulher, no âmbito de violência doméstica e/ou menosprezo pela condição gênero; contra autoridades de policiais, no exercício de sua função ou em razão dela.</a:t>
            </a:r>
          </a:p>
          <a:p>
            <a:pPr marL="0" indent="0" algn="just">
              <a:buNone/>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959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94553"/>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AutoNum type="alphaUcParenR"/>
            </a:pPr>
            <a:r>
              <a:rPr lang="pt-BR" b="1" cap="all" dirty="0">
                <a:solidFill>
                  <a:schemeClr val="tx1"/>
                </a:solidFill>
              </a:rPr>
              <a:t>Mediante paga ou promessa de recompensa, ou outro motivo torpe</a:t>
            </a:r>
          </a:p>
          <a:p>
            <a:pPr algn="just">
              <a:buFont typeface="Wingdings" panose="05000000000000000000" pitchFamily="2" charset="2"/>
              <a:buChar char="§"/>
            </a:pPr>
            <a:r>
              <a:rPr lang="pt-BR" sz="2100" dirty="0">
                <a:solidFill>
                  <a:schemeClr val="tx1"/>
                </a:solidFill>
              </a:rPr>
              <a:t> </a:t>
            </a:r>
            <a:r>
              <a:rPr lang="pt-BR" dirty="0">
                <a:solidFill>
                  <a:schemeClr val="tx1"/>
                </a:solidFill>
              </a:rPr>
              <a:t>Torpe é o motivo que mais vivamente ofende a moralidade média ou o sentimento ético-social comum. É o motivo abjeto, ignóbil, repugnante, que imprime ao crime um caráter de extrema vileza ou imoralidade. Tais são, </a:t>
            </a:r>
            <a:r>
              <a:rPr lang="pt-BR" i="1" dirty="0">
                <a:solidFill>
                  <a:schemeClr val="tx1"/>
                </a:solidFill>
              </a:rPr>
              <a:t>in </a:t>
            </a:r>
            <a:r>
              <a:rPr lang="pt-BR" i="1" dirty="0" err="1">
                <a:solidFill>
                  <a:schemeClr val="tx1"/>
                </a:solidFill>
              </a:rPr>
              <a:t>exemplis</a:t>
            </a:r>
            <a:r>
              <a:rPr lang="pt-BR" dirty="0">
                <a:solidFill>
                  <a:schemeClr val="tx1"/>
                </a:solidFill>
              </a:rPr>
              <a:t>, o fim de lucro ou cupidez, o prazer do mal, o desenfreio da lascívia, a vaidade criminal, o despeito da imoralidade contrariada.” (HUNGRIA, 1958, v. 5, p. 163/164). Exemplo: homicídio mercenário.</a:t>
            </a:r>
          </a:p>
          <a:p>
            <a:pPr algn="just">
              <a:buFont typeface="Wingdings" panose="05000000000000000000" pitchFamily="2" charset="2"/>
              <a:buChar char="§"/>
            </a:pPr>
            <a:r>
              <a:rPr lang="pt-BR" sz="2100" dirty="0">
                <a:solidFill>
                  <a:schemeClr val="tx1"/>
                </a:solidFill>
              </a:rPr>
              <a:t> A paga é o valor ou outra vantagem recebida antecipadamente para que o agente leve a efeito a empreitada criminosa. Já na promessa de recompensa o agente não recebe antecipadamente, mas existe uma promessa de pagamento futuro.</a:t>
            </a:r>
          </a:p>
          <a:p>
            <a:pPr algn="just">
              <a:buFont typeface="Wingdings" panose="05000000000000000000" pitchFamily="2" charset="2"/>
              <a:buChar char="§"/>
            </a:pPr>
            <a:r>
              <a:rPr lang="pt-BR" sz="2100" dirty="0">
                <a:solidFill>
                  <a:schemeClr val="tx1"/>
                </a:solidFill>
              </a:rPr>
              <a:t> Existe controvérsia na doutrina se a recompensa deve ou não possuir natureza patrimonial. Para alguns (Greco e Damásio), não há a necessidade de natureza patrimonial para que se configure recompensa, podendo ser a promessa de casamento ou mesmo uma relação sexual. Todavia, para a maioria da doutrina (Régis Prado, Mirabete e Hungria), a paga ou promessa de recompensa devem ter conteúdo econômico, e favores de outra natureza poderiam configurar, no caso concreto, outro motivo torpe.</a:t>
            </a:r>
          </a:p>
          <a:p>
            <a:pPr algn="just">
              <a:buFont typeface="Wingdings" panose="05000000000000000000" pitchFamily="2" charset="2"/>
              <a:buChar char="§"/>
            </a:pPr>
            <a:r>
              <a:rPr lang="pt-BR" sz="2100" dirty="0">
                <a:solidFill>
                  <a:schemeClr val="tx1"/>
                </a:solidFill>
              </a:rPr>
              <a:t> É  majoritária a posição de que </a:t>
            </a:r>
            <a:r>
              <a:rPr lang="pt-BR" sz="2100" b="1" dirty="0">
                <a:solidFill>
                  <a:schemeClr val="tx1"/>
                </a:solidFill>
              </a:rPr>
              <a:t>o mandante do crime não responderá por essa qualificadora</a:t>
            </a:r>
            <a:r>
              <a:rPr lang="pt-BR" sz="2100" dirty="0">
                <a:solidFill>
                  <a:schemeClr val="tx1"/>
                </a:solidFill>
              </a:rPr>
              <a:t>, que diz respeito somente ao executor, já que nem sempre o mandante terá torpeza ao contratar um executor, como no caso de eutanásia praticada por um enfermeiro a pedido de um parente.</a:t>
            </a:r>
            <a:endParaRPr lang="pt-BR" dirty="0"/>
          </a:p>
          <a:p>
            <a:pPr algn="just"/>
            <a:endParaRPr lang="pt-BR" dirty="0"/>
          </a:p>
          <a:p>
            <a:pPr algn="just"/>
            <a:endParaRPr lang="pt-BR" dirty="0"/>
          </a:p>
          <a:p>
            <a:pPr marL="457200" indent="-457200" algn="just">
              <a:buAutoNum type="alphaUcParenR"/>
            </a:pPr>
            <a:endParaRPr lang="pt-BR"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133314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b) </a:t>
            </a:r>
            <a:r>
              <a:rPr lang="pt-BR" sz="2400" b="1" cap="all" dirty="0">
                <a:solidFill>
                  <a:schemeClr val="tx1"/>
                </a:solidFill>
              </a:rPr>
              <a:t>Mediante paga ou promessa de recompensa, ou outro motivo torpe</a:t>
            </a:r>
          </a:p>
          <a:p>
            <a:pPr algn="just">
              <a:buFont typeface="Wingdings" panose="05000000000000000000" pitchFamily="2" charset="2"/>
              <a:buChar char="§"/>
            </a:pPr>
            <a:r>
              <a:rPr lang="pt-BR" sz="2400" dirty="0">
                <a:solidFill>
                  <a:schemeClr val="tx1"/>
                </a:solidFill>
              </a:rPr>
              <a:t>  Motivo fútil é o motivo insignificante, que faz com que o comportamento do agente seja desproporcional, tendo-se em vista a sensibilidade moral média. </a:t>
            </a:r>
          </a:p>
          <a:p>
            <a:pPr algn="just">
              <a:buFont typeface="Wingdings" panose="05000000000000000000" pitchFamily="2" charset="2"/>
              <a:buChar char="§"/>
            </a:pPr>
            <a:r>
              <a:rPr lang="pt-BR" sz="2400" dirty="0">
                <a:solidFill>
                  <a:schemeClr val="tx1"/>
                </a:solidFill>
              </a:rPr>
              <a:t> “O motivo é fútil quando notavelmente desproporcionado ou inadequado, do ponto de vista do homo </a:t>
            </a:r>
            <a:r>
              <a:rPr lang="pt-BR" sz="2400" dirty="0" err="1">
                <a:solidFill>
                  <a:schemeClr val="tx1"/>
                </a:solidFill>
              </a:rPr>
              <a:t>medius</a:t>
            </a:r>
            <a:r>
              <a:rPr lang="pt-BR" sz="2400" dirty="0">
                <a:solidFill>
                  <a:schemeClr val="tx1"/>
                </a:solidFill>
              </a:rPr>
              <a:t> e em relação ao crime de que se trata. Se o motivo torpe revela um grau particular de perversidade, o motivo fútil traduz o egoísmo intolerante, prepotente, mesquinho, que vai até a insensibilidade moral” (HUNGRIA, 1958, v. V, p. 164)</a:t>
            </a:r>
          </a:p>
          <a:p>
            <a:pPr algn="just">
              <a:buFont typeface="Wingdings" panose="05000000000000000000" pitchFamily="2" charset="2"/>
              <a:buChar char="§"/>
            </a:pPr>
            <a:r>
              <a:rPr lang="pt-BR" sz="2400" dirty="0">
                <a:solidFill>
                  <a:schemeClr val="tx1"/>
                </a:solidFill>
              </a:rPr>
              <a:t> Exemplo clássico: a briga de trânsito ou a discussão de futebol.</a:t>
            </a:r>
          </a:p>
          <a:p>
            <a:pPr algn="just">
              <a:buFont typeface="Wingdings" panose="05000000000000000000" pitchFamily="2" charset="2"/>
              <a:buChar char="§"/>
            </a:pPr>
            <a:r>
              <a:rPr lang="pt-BR" sz="2400" dirty="0">
                <a:solidFill>
                  <a:schemeClr val="tx1"/>
                </a:solidFill>
              </a:rPr>
              <a:t> Se o sujeito pratica o fato sem razão alguma, não incide a qualificadora do motivo fútil, à luz do Princípio da Reserva Legal.</a:t>
            </a:r>
          </a:p>
          <a:p>
            <a:pPr algn="just">
              <a:buFont typeface="Wingdings" panose="05000000000000000000" pitchFamily="2" charset="2"/>
              <a:buChar char="§"/>
            </a:pPr>
            <a:r>
              <a:rPr lang="pt-BR" sz="2400" dirty="0">
                <a:solidFill>
                  <a:schemeClr val="tx1"/>
                </a:solidFill>
              </a:rPr>
              <a:t> De acordo com a jurisprudência, o ciúme, em regra, não é motivo fútil, mas um sentimento humano, ainda que altamente perigoso, pois impede a ação lúcida e por ele a pessoa pode ser levada a violenta emoção ao ver a vítima com o </a:t>
            </a:r>
            <a:r>
              <a:rPr lang="pt-BR" sz="2400" dirty="0" err="1">
                <a:solidFill>
                  <a:schemeClr val="tx1"/>
                </a:solidFill>
              </a:rPr>
              <a:t>ex-companheiro</a:t>
            </a:r>
            <a:r>
              <a:rPr lang="pt-BR" sz="2400" dirty="0">
                <a:solidFill>
                  <a:schemeClr val="tx1"/>
                </a:solidFill>
              </a:rPr>
              <a:t> – pode até configurar o privilégio.</a:t>
            </a:r>
            <a:endParaRPr lang="pt-BR" sz="2400" dirty="0"/>
          </a:p>
          <a:p>
            <a:pPr algn="just"/>
            <a:endParaRPr lang="pt-BR" dirty="0"/>
          </a:p>
          <a:p>
            <a:pPr algn="just"/>
            <a:endParaRPr lang="pt-BR" dirty="0"/>
          </a:p>
          <a:p>
            <a:pPr marL="457200" indent="-457200" algn="just">
              <a:buAutoNum type="alphaUcParenR"/>
            </a:pPr>
            <a:endParaRPr lang="pt-BR"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23490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c)	</a:t>
            </a:r>
            <a:r>
              <a:rPr lang="pt-BR" sz="2400" b="1" cap="all" dirty="0">
                <a:solidFill>
                  <a:schemeClr val="tx1"/>
                </a:solidFill>
              </a:rPr>
              <a:t>EMPREGO DE VENENO, FOGO, EXPLOSIVO, ASFIXIA, TORTURA OU OUTRO MEIO INSIDIOSO OU CRUEL, OU DE QUE POSSA RESULTAR PERIGO COMUM</a:t>
            </a:r>
          </a:p>
          <a:p>
            <a:pPr marL="0" indent="0" algn="just">
              <a:buNone/>
            </a:pPr>
            <a:r>
              <a:rPr lang="pt-BR" sz="2400" u="sng" dirty="0">
                <a:solidFill>
                  <a:schemeClr val="tx1"/>
                </a:solidFill>
              </a:rPr>
              <a:t>Insidioso</a:t>
            </a:r>
            <a:r>
              <a:rPr lang="pt-BR" sz="2400" dirty="0">
                <a:solidFill>
                  <a:schemeClr val="tx1"/>
                </a:solidFill>
              </a:rPr>
              <a:t>: o meio utilizado pelo agente sem que a vítima tome dele conhecimento, ou seja, aquele meio oculto.</a:t>
            </a:r>
          </a:p>
          <a:p>
            <a:pPr marL="0" indent="0" algn="just">
              <a:buNone/>
            </a:pPr>
            <a:r>
              <a:rPr lang="pt-BR" sz="2400" u="sng" dirty="0">
                <a:solidFill>
                  <a:schemeClr val="tx1"/>
                </a:solidFill>
              </a:rPr>
              <a:t>Cruel</a:t>
            </a:r>
            <a:r>
              <a:rPr lang="pt-BR" sz="2400" dirty="0">
                <a:solidFill>
                  <a:schemeClr val="tx1"/>
                </a:solidFill>
              </a:rPr>
              <a:t>: meio que causa um sofrimento excessivo e desnecessário à vítima. </a:t>
            </a:r>
          </a:p>
          <a:p>
            <a:pPr marL="0" indent="0" algn="just">
              <a:buNone/>
            </a:pPr>
            <a:r>
              <a:rPr lang="pt-BR" sz="2400" u="sng" dirty="0">
                <a:solidFill>
                  <a:schemeClr val="tx1"/>
                </a:solidFill>
              </a:rPr>
              <a:t>Perigo comum</a:t>
            </a:r>
            <a:r>
              <a:rPr lang="pt-BR" sz="2400" dirty="0">
                <a:solidFill>
                  <a:schemeClr val="tx1"/>
                </a:solidFill>
              </a:rPr>
              <a:t>: é aquele meio capaz de afetar número indeterminado de pessoas (</a:t>
            </a:r>
            <a:r>
              <a:rPr lang="pt-BR" sz="2400" dirty="0" err="1">
                <a:solidFill>
                  <a:schemeClr val="tx1"/>
                </a:solidFill>
              </a:rPr>
              <a:t>ex</a:t>
            </a:r>
            <a:r>
              <a:rPr lang="pt-BR" sz="2400" dirty="0">
                <a:solidFill>
                  <a:schemeClr val="tx1"/>
                </a:solidFill>
              </a:rPr>
              <a:t>: inundação, explosivo).</a:t>
            </a:r>
          </a:p>
          <a:p>
            <a:pPr marL="0" indent="0" algn="just">
              <a:buNone/>
            </a:pPr>
            <a:r>
              <a:rPr lang="pt-BR" sz="2400" u="sng" dirty="0">
                <a:solidFill>
                  <a:schemeClr val="tx1"/>
                </a:solidFill>
              </a:rPr>
              <a:t>Veneno</a:t>
            </a:r>
            <a:r>
              <a:rPr lang="pt-BR" sz="2400" dirty="0">
                <a:solidFill>
                  <a:schemeClr val="tx1"/>
                </a:solidFill>
              </a:rPr>
              <a:t>, para qualificar o homicídio, deve ser ministrado de forma insidiosa, desconhecida pela vítima. Em tese, dependendo dos efeitos do veneno, mesmo se conhecido pela vítima poderá configurar meio cruel, mas o veneno referido expressamente deve ser ministrado por meio insidioso. Majoritariamente, entende-se que a substância tóxica para certas pessoas e inócuas para outras podem gerar a qualificação pelo veneno, desde que ministradas de forma insidiosa. </a:t>
            </a:r>
            <a:r>
              <a:rPr lang="pt-BR" sz="2400" b="1" dirty="0" err="1">
                <a:solidFill>
                  <a:schemeClr val="tx1"/>
                </a:solidFill>
              </a:rPr>
              <a:t>Ex</a:t>
            </a:r>
            <a:r>
              <a:rPr lang="pt-BR" sz="2400" b="1" dirty="0">
                <a:solidFill>
                  <a:schemeClr val="tx1"/>
                </a:solidFill>
              </a:rPr>
              <a:t>:</a:t>
            </a:r>
            <a:r>
              <a:rPr lang="pt-BR" sz="2400" dirty="0">
                <a:solidFill>
                  <a:schemeClr val="tx1"/>
                </a:solidFill>
              </a:rPr>
              <a:t> Colocar no copo de refrigerante de uma pessoa alérgica camarão moído.</a:t>
            </a: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2929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c)	</a:t>
            </a:r>
            <a:r>
              <a:rPr lang="pt-BR" sz="2400" b="1" cap="all" dirty="0">
                <a:solidFill>
                  <a:schemeClr val="tx1"/>
                </a:solidFill>
              </a:rPr>
              <a:t>EMPREGO DE VENENO, FOGO, EXPLOSIVO, ASFIXIA, TORTURA OU OUTRO MEIO INSIDIOSO OU CRUEL, OU DE QUE POSSA RESULTAR PERIGO COMUM</a:t>
            </a:r>
          </a:p>
          <a:p>
            <a:pPr marL="0" indent="0" algn="just">
              <a:buNone/>
            </a:pPr>
            <a:r>
              <a:rPr lang="pt-BR" sz="2200" u="sng" dirty="0">
                <a:solidFill>
                  <a:schemeClr val="tx1"/>
                </a:solidFill>
              </a:rPr>
              <a:t>Fogo</a:t>
            </a:r>
            <a:r>
              <a:rPr lang="pt-BR" sz="2200" dirty="0">
                <a:solidFill>
                  <a:schemeClr val="tx1"/>
                </a:solidFill>
              </a:rPr>
              <a:t>: meio extremamente cruel à execução do homicídio. </a:t>
            </a:r>
            <a:r>
              <a:rPr lang="pt-BR" sz="2200" dirty="0" err="1">
                <a:solidFill>
                  <a:schemeClr val="tx1"/>
                </a:solidFill>
              </a:rPr>
              <a:t>Ex</a:t>
            </a:r>
            <a:r>
              <a:rPr lang="pt-BR" sz="2200" dirty="0">
                <a:solidFill>
                  <a:schemeClr val="tx1"/>
                </a:solidFill>
              </a:rPr>
              <a:t>: Atear fogo em mendigos.</a:t>
            </a:r>
          </a:p>
          <a:p>
            <a:pPr marL="0" indent="0" algn="just">
              <a:buNone/>
            </a:pPr>
            <a:r>
              <a:rPr lang="pt-BR" sz="2200" u="sng" dirty="0">
                <a:solidFill>
                  <a:schemeClr val="tx1"/>
                </a:solidFill>
              </a:rPr>
              <a:t>Explosivo</a:t>
            </a:r>
            <a:r>
              <a:rPr lang="pt-BR" sz="2200" dirty="0">
                <a:solidFill>
                  <a:schemeClr val="tx1"/>
                </a:solidFill>
              </a:rPr>
              <a:t> é o meio utilizado pelo agente que qualifica o homicídio devido ao perigo que traz para número indeterminado de pessoas, como é o caso de matar a vítima usando do arremesso de uma granada.</a:t>
            </a:r>
          </a:p>
          <a:p>
            <a:pPr marL="0" indent="0" algn="just">
              <a:buNone/>
            </a:pPr>
            <a:r>
              <a:rPr lang="pt-BR" sz="2200" u="sng" dirty="0">
                <a:solidFill>
                  <a:schemeClr val="tx1"/>
                </a:solidFill>
              </a:rPr>
              <a:t>Asfixia:</a:t>
            </a:r>
            <a:r>
              <a:rPr lang="pt-BR" sz="2200" dirty="0">
                <a:solidFill>
                  <a:schemeClr val="tx1"/>
                </a:solidFill>
              </a:rPr>
              <a:t> é a supressão da respiração, ou seja, uma </a:t>
            </a:r>
            <a:r>
              <a:rPr lang="pt-BR" sz="2200" dirty="0" err="1">
                <a:solidFill>
                  <a:schemeClr val="tx1"/>
                </a:solidFill>
              </a:rPr>
              <a:t>obstaculização</a:t>
            </a:r>
            <a:r>
              <a:rPr lang="pt-BR" sz="2200" dirty="0">
                <a:solidFill>
                  <a:schemeClr val="tx1"/>
                </a:solidFill>
              </a:rPr>
              <a:t> da função respiratória da vítima, dando-se por falta de oxigênio no sangue, causando um grande sofrimento à ela. Pode ser a asfixia mecânica, como enforcamento e afogamento, ou ainda tóxica, como o uso de gases.</a:t>
            </a:r>
          </a:p>
          <a:p>
            <a:pPr marL="0" indent="0" algn="just">
              <a:buNone/>
            </a:pPr>
            <a:r>
              <a:rPr lang="pt-BR" sz="2200" u="sng" dirty="0">
                <a:solidFill>
                  <a:schemeClr val="tx1"/>
                </a:solidFill>
              </a:rPr>
              <a:t>Tortura:</a:t>
            </a:r>
            <a:r>
              <a:rPr lang="pt-BR" sz="2200" dirty="0">
                <a:solidFill>
                  <a:schemeClr val="tx1"/>
                </a:solidFill>
              </a:rPr>
              <a:t> é a inflição de mal desnecessário, com o propósito de provocar dor e angústia na morte da pessoa. Trata-se essa qualificadora de um meio cruel para se alcançar o resultado morte pretendido pelo agente. Portanto, é o dolo que serve para diferenciar essa qualificadora do tipo autônomo tortura qualificada pela morte, previsto em lei especial, em que o dolo do agente é voltado para a tortura, e a morte é produto de culpa (</a:t>
            </a:r>
            <a:r>
              <a:rPr lang="pt-BR" sz="2200" dirty="0" err="1">
                <a:solidFill>
                  <a:schemeClr val="tx1"/>
                </a:solidFill>
              </a:rPr>
              <a:t>preterdolo</a:t>
            </a:r>
            <a:r>
              <a:rPr lang="pt-BR" sz="2200" dirty="0">
                <a:solidFill>
                  <a:schemeClr val="tx1"/>
                </a:solidFill>
              </a:rPr>
              <a:t>), ou seja, a tortura na legislação especial é um fim em si mesmo. (Lei 9.455/97, art. 1º).</a:t>
            </a: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9274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d) </a:t>
            </a:r>
            <a:r>
              <a:rPr lang="pt-BR" sz="2400" b="1" cap="all" dirty="0">
                <a:solidFill>
                  <a:schemeClr val="tx1"/>
                </a:solidFill>
              </a:rPr>
              <a:t>A TRAIÇÃO, DE EMBOSCADA, OU MEDIANTE DISSIMULAÇÃO OU OUTRO RECURSO QUE DIFICULTE OU TORN IMPOSSÍVEL A DEFESA DO OFENDIDO</a:t>
            </a:r>
          </a:p>
          <a:p>
            <a:pPr marL="0" indent="0" algn="just">
              <a:buNone/>
            </a:pPr>
            <a:r>
              <a:rPr lang="pt-BR" sz="2200" u="sng" dirty="0">
                <a:solidFill>
                  <a:schemeClr val="tx1"/>
                </a:solidFill>
              </a:rPr>
              <a:t>Traição:</a:t>
            </a:r>
            <a:r>
              <a:rPr lang="pt-BR" sz="2200" dirty="0">
                <a:solidFill>
                  <a:schemeClr val="tx1"/>
                </a:solidFill>
              </a:rPr>
              <a:t> significa enganar, ser infiel, de modo que, no contexto do homicídio, é a ação do agente que colhe a vítima por trás, desprevenida, sem ter esta qualquer visualização do ataque. O ataque súbito, pela frente, pode constituir surpresa, mas não traição.</a:t>
            </a:r>
          </a:p>
          <a:p>
            <a:pPr marL="0" indent="0" algn="just">
              <a:buNone/>
            </a:pPr>
            <a:r>
              <a:rPr lang="pt-BR" sz="2200" u="sng" dirty="0">
                <a:solidFill>
                  <a:schemeClr val="tx1"/>
                </a:solidFill>
              </a:rPr>
              <a:t>Emboscada</a:t>
            </a:r>
            <a:r>
              <a:rPr lang="pt-BR" sz="2200" dirty="0">
                <a:solidFill>
                  <a:schemeClr val="tx1"/>
                </a:solidFill>
              </a:rPr>
              <a:t>: pode ser entendida como uma espécie de traição. Nela, contudo, o agente se coloca de tocaia, escondido, aguardando a vítima passar para que então ataque e obtenha sucesso.</a:t>
            </a:r>
          </a:p>
          <a:p>
            <a:pPr marL="0" indent="0" algn="just">
              <a:buNone/>
            </a:pPr>
            <a:r>
              <a:rPr lang="pt-BR" sz="2200" u="sng" dirty="0">
                <a:solidFill>
                  <a:schemeClr val="tx1"/>
                </a:solidFill>
              </a:rPr>
              <a:t>Dissimular</a:t>
            </a:r>
            <a:r>
              <a:rPr lang="pt-BR" sz="2200" dirty="0">
                <a:solidFill>
                  <a:schemeClr val="tx1"/>
                </a:solidFill>
              </a:rPr>
              <a:t>: significa ocultar a intenção homicida, fazendo-se passar por amigo ou pessoa de confiança, a fim de facilitar o cometimento do delito</a:t>
            </a:r>
          </a:p>
          <a:p>
            <a:pPr marL="0" indent="0" algn="just">
              <a:buNone/>
            </a:pPr>
            <a:r>
              <a:rPr lang="pt-BR" sz="2200" b="1" dirty="0">
                <a:solidFill>
                  <a:schemeClr val="tx1"/>
                </a:solidFill>
              </a:rPr>
              <a:t>Inf. 618 STF</a:t>
            </a:r>
            <a:r>
              <a:rPr lang="pt-BR" sz="2200" dirty="0">
                <a:solidFill>
                  <a:schemeClr val="tx1"/>
                </a:solidFill>
              </a:rPr>
              <a:t>. </a:t>
            </a:r>
            <a:r>
              <a:rPr lang="pt-BR" sz="2200" u="sng" dirty="0">
                <a:solidFill>
                  <a:schemeClr val="tx1"/>
                </a:solidFill>
              </a:rPr>
              <a:t>São incompatíveis o dolo eventual e a qualificadora prevista no inciso IV do § 2º do art. 121 do CP (à traição, de emboscada ou mediante dissimulação ou outro recurso que dificulte ou torne impossível a defesa do ofendido)</a:t>
            </a:r>
            <a:r>
              <a:rPr lang="pt-BR" sz="2200" dirty="0">
                <a:solidFill>
                  <a:schemeClr val="tx1"/>
                </a:solidFill>
              </a:rPr>
              <a:t>. Na espécie, o paciente fora pronunciado por dirigir veículo, em alta velocidade, e, ao avançar sobre a calçada, atropelara casal de transeuntes, evadindo-se sem prestar socorro às vítimas. Concluiu-se pela ausência do dolo específico, imprescindível à configuração da citada qualificadora.</a:t>
            </a:r>
          </a:p>
          <a:p>
            <a:pPr algn="just">
              <a:buFont typeface="Wingdings" panose="05000000000000000000" pitchFamily="2" charset="2"/>
              <a:buChar char="§"/>
            </a:pPr>
            <a:endParaRPr lang="pt-BR" dirty="0"/>
          </a:p>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7632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4953000" cy="480218"/>
          </a:xfrm>
        </p:spPr>
        <p:txBody>
          <a:bodyPr>
            <a:noAutofit/>
          </a:bodyPr>
          <a:lstStyle/>
          <a:p>
            <a:r>
              <a:rPr lang="pt-BR" sz="2800" b="1" dirty="0">
                <a:solidFill>
                  <a:schemeClr val="bg1">
                    <a:lumMod val="50000"/>
                  </a:schemeClr>
                </a:solidFill>
              </a:rPr>
              <a:t>2.8. Homicídio qualificado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Espaço Reservado para Conteúdo 2">
            <a:extLst>
              <a:ext uri="{FF2B5EF4-FFF2-40B4-BE49-F238E27FC236}">
                <a16:creationId xmlns:a16="http://schemas.microsoft.com/office/drawing/2014/main" id="{5A07DE9B-08C1-49EB-BDE8-DDAE57449176}"/>
              </a:ext>
            </a:extLst>
          </p:cNvPr>
          <p:cNvSpPr txBox="1">
            <a:spLocks/>
          </p:cNvSpPr>
          <p:nvPr/>
        </p:nvSpPr>
        <p:spPr>
          <a:xfrm>
            <a:off x="234121" y="871536"/>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
        <p:nvSpPr>
          <p:cNvPr id="8" name="Espaço Reservado para Conteúdo 2">
            <a:extLst>
              <a:ext uri="{FF2B5EF4-FFF2-40B4-BE49-F238E27FC236}">
                <a16:creationId xmlns:a16="http://schemas.microsoft.com/office/drawing/2014/main" id="{8FB3918B-AF79-4F12-A8A2-3F679BFAAB0A}"/>
              </a:ext>
            </a:extLst>
          </p:cNvPr>
          <p:cNvSpPr txBox="1">
            <a:spLocks/>
          </p:cNvSpPr>
          <p:nvPr/>
        </p:nvSpPr>
        <p:spPr>
          <a:xfrm>
            <a:off x="170069" y="868429"/>
            <a:ext cx="11851862" cy="56411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pt-BR" sz="2400" b="1" cap="all" dirty="0">
                <a:solidFill>
                  <a:schemeClr val="accent1">
                    <a:lumMod val="60000"/>
                    <a:lumOff val="40000"/>
                  </a:schemeClr>
                </a:solidFill>
              </a:rPr>
              <a:t>E) </a:t>
            </a:r>
            <a:r>
              <a:rPr lang="pt-BR" sz="2400" b="1" cap="all" dirty="0">
                <a:solidFill>
                  <a:schemeClr val="tx1"/>
                </a:solidFill>
              </a:rPr>
              <a:t>Para assegurar a execução, a ocultação, a impunidade ou a vantagem de outro crime</a:t>
            </a:r>
          </a:p>
          <a:p>
            <a:pPr algn="just"/>
            <a:r>
              <a:rPr lang="pt-BR" sz="2200" dirty="0">
                <a:solidFill>
                  <a:schemeClr val="tx1"/>
                </a:solidFill>
              </a:rPr>
              <a:t>O homicídio deverá ter relação com outro crime, havendo conexão. Pressupõe a existência de dois crimes. A conexão poderá ser teleológica ou consequencial.</a:t>
            </a:r>
          </a:p>
          <a:p>
            <a:pPr algn="just"/>
            <a:r>
              <a:rPr lang="pt-BR" sz="2200" u="sng" dirty="0">
                <a:solidFill>
                  <a:schemeClr val="tx1"/>
                </a:solidFill>
              </a:rPr>
              <a:t>Conexão teleológica: </a:t>
            </a:r>
            <a:r>
              <a:rPr lang="pt-BR" sz="2200" dirty="0">
                <a:solidFill>
                  <a:schemeClr val="tx1"/>
                </a:solidFill>
              </a:rPr>
              <a:t>é aquela em que se leva em consideração o fim em virtude do qual é praticado o homicídio. O homicídio é perpetrado como meio para executar outro crime, ou seja, a finalidade do homicídio é assegurar a execução de outro crime. Ex.: Matar o vigilante da agência bancária no dia anterior à prática do roubo. Homicídio para poder provocar incêndio.</a:t>
            </a:r>
          </a:p>
          <a:p>
            <a:pPr algn="just"/>
            <a:r>
              <a:rPr lang="pt-BR" sz="2200" u="sng" dirty="0">
                <a:solidFill>
                  <a:schemeClr val="tx1"/>
                </a:solidFill>
              </a:rPr>
              <a:t>Conexão consequencial:</a:t>
            </a:r>
            <a:r>
              <a:rPr lang="pt-BR" sz="2200" dirty="0">
                <a:solidFill>
                  <a:schemeClr val="tx1"/>
                </a:solidFill>
              </a:rPr>
              <a:t> é aquela em que o homicídio é cometido com a finalidade de assegurar a ocultação ou a vantagem de outro crime, ou mesmo assegurar a impunidade. O homicídio é cometido como a solução para que o agente não seja condenado por outro crime, ou ainda para garantir a vantagem de outro crime. Ex.: Homicídio contra perito que vai apurar apropriação indébita do agente. Homicídio da testemunha que pode identificar o agente como autor de um roubo (</a:t>
            </a:r>
            <a:r>
              <a:rPr lang="pt-BR" sz="2200" b="1" dirty="0">
                <a:solidFill>
                  <a:schemeClr val="tx1"/>
                </a:solidFill>
              </a:rPr>
              <a:t>queima de arquivo</a:t>
            </a:r>
            <a:r>
              <a:rPr lang="pt-BR" sz="2200" dirty="0">
                <a:solidFill>
                  <a:schemeClr val="tx1"/>
                </a:solidFill>
              </a:rPr>
              <a:t>). Agente que mata seu companheiro de roubo para que fique sozinho com o produto do crime.</a:t>
            </a:r>
          </a:p>
          <a:p>
            <a:pPr algn="just">
              <a:buFont typeface="Wingdings" panose="05000000000000000000" pitchFamily="2" charset="2"/>
              <a:buChar char="§"/>
            </a:pPr>
            <a:endParaRPr lang="pt-BR" sz="2400" b="1" cap="all" dirty="0">
              <a:solidFill>
                <a:schemeClr val="tx1"/>
              </a:solidFill>
            </a:endParaRPr>
          </a:p>
          <a:p>
            <a:pPr marL="0" indent="0" algn="just">
              <a:buNone/>
            </a:pPr>
            <a:endParaRPr lang="pt-BR" sz="2400" dirty="0"/>
          </a:p>
          <a:p>
            <a:pPr algn="just"/>
            <a:endParaRPr lang="pt-BR" sz="2400" dirty="0"/>
          </a:p>
          <a:p>
            <a:pPr marL="457200" indent="-457200" algn="just">
              <a:buAutoNum type="alphaUcParenR"/>
            </a:pPr>
            <a:endParaRPr lang="pt-BR" sz="2400" dirty="0"/>
          </a:p>
          <a:p>
            <a:pPr algn="just">
              <a:buFont typeface="Wingdings" panose="05000000000000000000" pitchFamily="2" charset="2"/>
              <a:buChar char="§"/>
            </a:pPr>
            <a:endParaRPr lang="pt-BR" sz="2600" dirty="0">
              <a:solidFill>
                <a:schemeClr val="tx1"/>
              </a:solidFill>
            </a:endParaRPr>
          </a:p>
          <a:p>
            <a:pPr marL="0" indent="0" algn="just">
              <a:buNone/>
            </a:pPr>
            <a:endParaRPr lang="pt-BR" sz="2600" dirty="0">
              <a:solidFill>
                <a:schemeClr val="tx1"/>
              </a:solidFill>
            </a:endParaRPr>
          </a:p>
          <a:p>
            <a:pPr marL="0" indent="0" algn="just">
              <a:buNone/>
            </a:pPr>
            <a:endParaRPr lang="pt-BR" sz="2600" dirty="0">
              <a:solidFill>
                <a:schemeClr val="tx1"/>
              </a:solidFill>
            </a:endParaRPr>
          </a:p>
        </p:txBody>
      </p:sp>
    </p:spTree>
    <p:extLst>
      <p:ext uri="{BB962C8B-B14F-4D97-AF65-F5344CB8AC3E}">
        <p14:creationId xmlns:p14="http://schemas.microsoft.com/office/powerpoint/2010/main" val="19753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99392"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marL="0" indent="0" algn="ctr">
              <a:buNone/>
            </a:pPr>
            <a:r>
              <a:rPr lang="pt-BR" dirty="0">
                <a:solidFill>
                  <a:schemeClr val="tx1"/>
                </a:solidFill>
              </a:rPr>
              <a:t>.</a:t>
            </a:r>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m 7">
            <a:extLst>
              <a:ext uri="{FF2B5EF4-FFF2-40B4-BE49-F238E27FC236}">
                <a16:creationId xmlns:a16="http://schemas.microsoft.com/office/drawing/2014/main" id="{085C0587-1EAD-4B7F-9041-8333ACB85844}"/>
              </a:ext>
            </a:extLst>
          </p:cNvPr>
          <p:cNvPicPr>
            <a:picLocks noChangeAspect="1"/>
          </p:cNvPicPr>
          <p:nvPr/>
        </p:nvPicPr>
        <p:blipFill>
          <a:blip r:embed="rId2"/>
          <a:stretch>
            <a:fillRect/>
          </a:stretch>
        </p:blipFill>
        <p:spPr>
          <a:xfrm>
            <a:off x="99392" y="866131"/>
            <a:ext cx="9479170" cy="5297106"/>
          </a:xfrm>
          <a:prstGeom prst="rect">
            <a:avLst/>
          </a:prstGeom>
        </p:spPr>
      </p:pic>
      <p:sp>
        <p:nvSpPr>
          <p:cNvPr id="9" name="CaixaDeTexto 8">
            <a:extLst>
              <a:ext uri="{FF2B5EF4-FFF2-40B4-BE49-F238E27FC236}">
                <a16:creationId xmlns:a16="http://schemas.microsoft.com/office/drawing/2014/main" id="{E5D8262A-C95E-440E-8C15-C7069EA93C09}"/>
              </a:ext>
            </a:extLst>
          </p:cNvPr>
          <p:cNvSpPr txBox="1"/>
          <p:nvPr/>
        </p:nvSpPr>
        <p:spPr>
          <a:xfrm>
            <a:off x="9217995" y="3037630"/>
            <a:ext cx="2704547" cy="954107"/>
          </a:xfrm>
          <a:prstGeom prst="rect">
            <a:avLst/>
          </a:prstGeom>
          <a:noFill/>
        </p:spPr>
        <p:txBody>
          <a:bodyPr wrap="square" rtlCol="0">
            <a:spAutoFit/>
          </a:bodyPr>
          <a:lstStyle/>
          <a:p>
            <a:pPr algn="ctr"/>
            <a:r>
              <a:rPr lang="pt-BR" sz="2800" b="1" dirty="0">
                <a:solidFill>
                  <a:schemeClr val="accent1"/>
                </a:solidFill>
              </a:rPr>
              <a:t>Fonte: Atlas da Violência, 2018.</a:t>
            </a:r>
          </a:p>
        </p:txBody>
      </p:sp>
    </p:spTree>
    <p:extLst>
      <p:ext uri="{BB962C8B-B14F-4D97-AF65-F5344CB8AC3E}">
        <p14:creationId xmlns:p14="http://schemas.microsoft.com/office/powerpoint/2010/main" val="208576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1" end="11"/>
                                            </p:txEl>
                                          </p:spTgt>
                                        </p:tgtEl>
                                        <p:attrNameLst>
                                          <p:attrName>style.visibility</p:attrName>
                                        </p:attrNameLst>
                                      </p:cBhvr>
                                      <p:to>
                                        <p:strVal val="visible"/>
                                      </p:to>
                                    </p:set>
                                    <p:animEffect transition="in" filter="fade">
                                      <p:cBhvr>
                                        <p:cTn id="12" dur="500"/>
                                        <p:tgtEl>
                                          <p:spTgt spid="7">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74542" y="642133"/>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marL="0" indent="0" algn="ctr">
              <a:buNone/>
            </a:pPr>
            <a:r>
              <a:rPr lang="pt-BR" dirty="0">
                <a:solidFill>
                  <a:schemeClr val="tx1"/>
                </a:solidFill>
              </a:rPr>
              <a:t>.</a:t>
            </a:r>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2DCDEFA6-E7EF-4945-B899-FD0F23D41399}"/>
              </a:ext>
            </a:extLst>
          </p:cNvPr>
          <p:cNvPicPr>
            <a:picLocks noChangeAspect="1"/>
          </p:cNvPicPr>
          <p:nvPr/>
        </p:nvPicPr>
        <p:blipFill>
          <a:blip r:embed="rId2"/>
          <a:stretch>
            <a:fillRect/>
          </a:stretch>
        </p:blipFill>
        <p:spPr>
          <a:xfrm>
            <a:off x="538301" y="951705"/>
            <a:ext cx="4754084" cy="5232185"/>
          </a:xfrm>
          <a:prstGeom prst="rect">
            <a:avLst/>
          </a:prstGeom>
        </p:spPr>
      </p:pic>
      <p:sp>
        <p:nvSpPr>
          <p:cNvPr id="9" name="Retângulo 8">
            <a:extLst>
              <a:ext uri="{FF2B5EF4-FFF2-40B4-BE49-F238E27FC236}">
                <a16:creationId xmlns:a16="http://schemas.microsoft.com/office/drawing/2014/main" id="{FE96596D-B4DE-4D61-8C2A-08607FCFA4A6}"/>
              </a:ext>
            </a:extLst>
          </p:cNvPr>
          <p:cNvSpPr/>
          <p:nvPr/>
        </p:nvSpPr>
        <p:spPr>
          <a:xfrm>
            <a:off x="5683321" y="2090172"/>
            <a:ext cx="5970378" cy="2677656"/>
          </a:xfrm>
          <a:prstGeom prst="rect">
            <a:avLst/>
          </a:prstGeom>
        </p:spPr>
        <p:txBody>
          <a:bodyPr wrap="square">
            <a:spAutoFit/>
          </a:bodyPr>
          <a:lstStyle/>
          <a:p>
            <a:pPr algn="ctr"/>
            <a:r>
              <a:rPr lang="pt-BR" sz="2400" dirty="0">
                <a:latin typeface="+mj-lt"/>
                <a:cs typeface="Courier New" panose="02070309020205020404" pitchFamily="49" charset="0"/>
              </a:rPr>
              <a:t>“O índice de elucidação dos crimes homicídio é baixíssimo no Brasil. Estima-se, em pesquisas realizadas, inclusive a realizada pela Associação Brasileira de Criminalística, 2011, que varie entre 5% e 8%. Este percentual é de 65% nos Estados Unidos, no Reino Unido é de 90% e na França é de 80%.” (Fonte: CNMP, Meta 2, 2012)</a:t>
            </a:r>
          </a:p>
        </p:txBody>
      </p:sp>
    </p:spTree>
    <p:extLst>
      <p:ext uri="{BB962C8B-B14F-4D97-AF65-F5344CB8AC3E}">
        <p14:creationId xmlns:p14="http://schemas.microsoft.com/office/powerpoint/2010/main" val="415428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1" end="11"/>
                                            </p:txEl>
                                          </p:spTgt>
                                        </p:tgtEl>
                                        <p:attrNameLst>
                                          <p:attrName>style.visibility</p:attrName>
                                        </p:attrNameLst>
                                      </p:cBhvr>
                                      <p:to>
                                        <p:strVal val="visible"/>
                                      </p:to>
                                    </p:set>
                                    <p:animEffect transition="in" filter="fade">
                                      <p:cBhvr>
                                        <p:cTn id="12" dur="500"/>
                                        <p:tgtEl>
                                          <p:spTgt spid="7">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5" name="CaixaDeTexto 4">
            <a:extLst>
              <a:ext uri="{FF2B5EF4-FFF2-40B4-BE49-F238E27FC236}">
                <a16:creationId xmlns:a16="http://schemas.microsoft.com/office/drawing/2014/main" id="{741BB25E-ED66-4F2F-9E2B-9450FB5746A8}"/>
              </a:ext>
            </a:extLst>
          </p:cNvPr>
          <p:cNvSpPr txBox="1"/>
          <p:nvPr/>
        </p:nvSpPr>
        <p:spPr>
          <a:xfrm>
            <a:off x="393700" y="1874728"/>
            <a:ext cx="11162196" cy="3108543"/>
          </a:xfrm>
          <a:prstGeom prst="rect">
            <a:avLst/>
          </a:prstGeom>
          <a:noFill/>
        </p:spPr>
        <p:txBody>
          <a:bodyPr wrap="square" rtlCol="0">
            <a:spAutoFit/>
          </a:bodyPr>
          <a:lstStyle/>
          <a:p>
            <a:pPr algn="ctr"/>
            <a:r>
              <a:rPr lang="pt-BR" sz="2800" b="1" dirty="0">
                <a:latin typeface="+mj-lt"/>
                <a:cs typeface="Courier New" panose="02070309020205020404" pitchFamily="49" charset="0"/>
              </a:rPr>
              <a:t>“A missão do criminólogo cautelar não será nada simpática: é sempre tétrico andar pelo necrotério levantando </a:t>
            </a:r>
            <a:r>
              <a:rPr lang="pt-BR" sz="2800" b="1" dirty="0" err="1">
                <a:latin typeface="+mj-lt"/>
                <a:cs typeface="Courier New" panose="02070309020205020404" pitchFamily="49" charset="0"/>
              </a:rPr>
              <a:t>lençois</a:t>
            </a:r>
            <a:r>
              <a:rPr lang="pt-BR" sz="2800" b="1" dirty="0">
                <a:latin typeface="+mj-lt"/>
                <a:cs typeface="Courier New" panose="02070309020205020404" pitchFamily="49" charset="0"/>
              </a:rPr>
              <a:t> e mostrando cadáveres produzidos pelo poder punitivo, mas muito pior é negar sua existência e, ademais, é suicida fazê-lo, pois, a qualquer momento, pode ser ele mesmo o que fica debaixo do lençol.</a:t>
            </a:r>
          </a:p>
          <a:p>
            <a:pPr algn="ctr"/>
            <a:endParaRPr lang="pt-BR" sz="2800" b="1" dirty="0">
              <a:latin typeface="+mj-lt"/>
              <a:cs typeface="Courier New" panose="02070309020205020404" pitchFamily="49" charset="0"/>
            </a:endParaRPr>
          </a:p>
          <a:p>
            <a:pPr algn="ctr"/>
            <a:r>
              <a:rPr lang="pt-BR" sz="2800" b="1" dirty="0">
                <a:latin typeface="+mj-lt"/>
                <a:cs typeface="Courier New" panose="02070309020205020404" pitchFamily="49" charset="0"/>
              </a:rPr>
              <a:t>(ZAFFARONI, 2013, p. 267)</a:t>
            </a:r>
          </a:p>
        </p:txBody>
      </p:sp>
    </p:spTree>
    <p:extLst>
      <p:ext uri="{BB962C8B-B14F-4D97-AF65-F5344CB8AC3E}">
        <p14:creationId xmlns:p14="http://schemas.microsoft.com/office/powerpoint/2010/main" val="35349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BEC255-1BC6-4D0C-A3CF-F88108A8B621}"/>
              </a:ext>
            </a:extLst>
          </p:cNvPr>
          <p:cNvSpPr>
            <a:spLocks noGrp="1"/>
          </p:cNvSpPr>
          <p:nvPr>
            <p:ph type="title" idx="4294967295"/>
          </p:nvPr>
        </p:nvSpPr>
        <p:spPr>
          <a:xfrm>
            <a:off x="393700" y="345282"/>
            <a:ext cx="3175000" cy="400038"/>
          </a:xfrm>
        </p:spPr>
        <p:txBody>
          <a:bodyPr>
            <a:noAutofit/>
          </a:body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dirty="0">
                <a:solidFill>
                  <a:schemeClr val="tx1"/>
                </a:solidFill>
              </a:rPr>
              <a:t> A parte especial do CP está dividida de acordo com os </a:t>
            </a:r>
            <a:r>
              <a:rPr lang="pt-BR" b="1" dirty="0">
                <a:solidFill>
                  <a:schemeClr val="tx1"/>
                </a:solidFill>
              </a:rPr>
              <a:t>bens jurídicos </a:t>
            </a:r>
            <a:r>
              <a:rPr lang="pt-BR" dirty="0">
                <a:solidFill>
                  <a:schemeClr val="tx1"/>
                </a:solidFill>
              </a:rPr>
              <a:t>protegidos pelos tipos penais. </a:t>
            </a:r>
          </a:p>
          <a:p>
            <a:pPr algn="just">
              <a:buFont typeface="Wingdings" panose="05000000000000000000" pitchFamily="2" charset="2"/>
              <a:buChar char="§"/>
            </a:pPr>
            <a:r>
              <a:rPr lang="pt-BR" dirty="0">
                <a:solidFill>
                  <a:schemeClr val="tx1"/>
                </a:solidFill>
              </a:rPr>
              <a:t> “Pelo seu minucioso rigor sistemático, ressai a classificação proposta por Arturo Rocco. Partindo de um conceito de </a:t>
            </a:r>
            <a:r>
              <a:rPr lang="pt-BR" dirty="0" err="1">
                <a:solidFill>
                  <a:schemeClr val="tx1"/>
                </a:solidFill>
              </a:rPr>
              <a:t>Jhering</a:t>
            </a:r>
            <a:r>
              <a:rPr lang="pt-BR" dirty="0">
                <a:solidFill>
                  <a:schemeClr val="tx1"/>
                </a:solidFill>
              </a:rPr>
              <a:t> e de Von Liszt, o insigne penalista italiano acentua que a existência humana é o centro de irradiação de todos os bens ou interesses juridicamente protegidos (entendendo-se por bem tudo aquilo que pode satisfazer a uma necessidade humana e por interesses a avaliação subjetiva do bem como tal);” (HUNGRIA, 1958, p. 10).</a:t>
            </a:r>
          </a:p>
          <a:p>
            <a:pPr algn="just">
              <a:buFont typeface="Wingdings" panose="05000000000000000000" pitchFamily="2" charset="2"/>
              <a:buChar char="§"/>
            </a:pPr>
            <a:r>
              <a:rPr lang="pt-BR" dirty="0">
                <a:solidFill>
                  <a:schemeClr val="tx1"/>
                </a:solidFill>
              </a:rPr>
              <a:t> A parte especial, assim, divide-se em 11 títulos:</a:t>
            </a:r>
          </a:p>
          <a:p>
            <a:pPr marL="578358" lvl="1" indent="-285750" algn="just">
              <a:buFont typeface="Wingdings" panose="05000000000000000000" pitchFamily="2" charset="2"/>
              <a:buChar char="Ø"/>
            </a:pPr>
            <a:r>
              <a:rPr lang="pt-BR" dirty="0">
                <a:solidFill>
                  <a:schemeClr val="tx1"/>
                </a:solidFill>
              </a:rPr>
              <a:t>Dos crimes contra a pessoa</a:t>
            </a:r>
          </a:p>
          <a:p>
            <a:pPr marL="578358" lvl="1" indent="-285750" algn="just">
              <a:buFont typeface="Wingdings" panose="05000000000000000000" pitchFamily="2" charset="2"/>
              <a:buChar char="Ø"/>
            </a:pPr>
            <a:r>
              <a:rPr lang="pt-BR" dirty="0">
                <a:solidFill>
                  <a:schemeClr val="tx1"/>
                </a:solidFill>
              </a:rPr>
              <a:t>Dos crimes contra o patrimônio</a:t>
            </a:r>
          </a:p>
          <a:p>
            <a:pPr marL="578358" lvl="1" indent="-285750" algn="just">
              <a:buFont typeface="Wingdings" panose="05000000000000000000" pitchFamily="2" charset="2"/>
              <a:buChar char="Ø"/>
            </a:pPr>
            <a:r>
              <a:rPr lang="pt-BR" dirty="0">
                <a:solidFill>
                  <a:schemeClr val="tx1"/>
                </a:solidFill>
              </a:rPr>
              <a:t>Dos crimes contra a propriedade imaterial</a:t>
            </a:r>
          </a:p>
          <a:p>
            <a:pPr marL="578358" lvl="1" indent="-285750" algn="just">
              <a:buFont typeface="Wingdings" panose="05000000000000000000" pitchFamily="2" charset="2"/>
              <a:buChar char="Ø"/>
            </a:pPr>
            <a:r>
              <a:rPr lang="pt-BR" dirty="0">
                <a:solidFill>
                  <a:schemeClr val="tx1"/>
                </a:solidFill>
              </a:rPr>
              <a:t>Dos crimes contra a organização do trabalho</a:t>
            </a:r>
          </a:p>
          <a:p>
            <a:pPr marL="578358" lvl="1" indent="-285750" algn="just">
              <a:buFont typeface="Wingdings" panose="05000000000000000000" pitchFamily="2" charset="2"/>
              <a:buChar char="Ø"/>
            </a:pPr>
            <a:r>
              <a:rPr lang="pt-BR" dirty="0">
                <a:solidFill>
                  <a:schemeClr val="tx1"/>
                </a:solidFill>
              </a:rPr>
              <a:t>Dos crimes contra o sentimento religioso e contra o respeito aos mortos</a:t>
            </a:r>
          </a:p>
          <a:p>
            <a:pPr marL="578358" lvl="1" indent="-285750" algn="just">
              <a:buFont typeface="Wingdings" panose="05000000000000000000" pitchFamily="2" charset="2"/>
              <a:buChar char="Ø"/>
            </a:pPr>
            <a:r>
              <a:rPr lang="pt-BR" dirty="0">
                <a:solidFill>
                  <a:schemeClr val="tx1"/>
                </a:solidFill>
              </a:rPr>
              <a:t>Dos crimes contra os costumes</a:t>
            </a:r>
          </a:p>
          <a:p>
            <a:pPr marL="578358" lvl="1" indent="-285750" algn="just">
              <a:buFont typeface="Wingdings" panose="05000000000000000000" pitchFamily="2" charset="2"/>
              <a:buChar char="Ø"/>
            </a:pPr>
            <a:r>
              <a:rPr lang="pt-BR" dirty="0">
                <a:solidFill>
                  <a:schemeClr val="tx1"/>
                </a:solidFill>
              </a:rPr>
              <a:t>Dos crimes contra a família</a:t>
            </a:r>
          </a:p>
          <a:p>
            <a:pPr marL="578358" lvl="1" indent="-285750" algn="just">
              <a:buFont typeface="Wingdings" panose="05000000000000000000" pitchFamily="2" charset="2"/>
              <a:buChar char="Ø"/>
            </a:pPr>
            <a:r>
              <a:rPr lang="pt-BR" dirty="0">
                <a:solidFill>
                  <a:schemeClr val="tx1"/>
                </a:solidFill>
              </a:rPr>
              <a:t>Dos crimes contra a incolumidade pública</a:t>
            </a:r>
          </a:p>
          <a:p>
            <a:pPr marL="578358" lvl="1" indent="-285750" algn="just">
              <a:buFont typeface="Wingdings" panose="05000000000000000000" pitchFamily="2" charset="2"/>
              <a:buChar char="Ø"/>
            </a:pPr>
            <a:r>
              <a:rPr lang="pt-BR" dirty="0">
                <a:solidFill>
                  <a:schemeClr val="tx1"/>
                </a:solidFill>
              </a:rPr>
              <a:t>Dos crimes contra a fé pública</a:t>
            </a:r>
          </a:p>
          <a:p>
            <a:pPr marL="578358" lvl="1" indent="-285750" algn="just">
              <a:buFont typeface="Wingdings" panose="05000000000000000000" pitchFamily="2" charset="2"/>
              <a:buChar char="Ø"/>
            </a:pPr>
            <a:r>
              <a:rPr lang="pt-BR" dirty="0">
                <a:solidFill>
                  <a:schemeClr val="tx1"/>
                </a:solidFill>
              </a:rPr>
              <a:t>Dos crimes contra a administração pública</a:t>
            </a:r>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51527057-17E6-4F75-AB5D-CCE881E0A85D}"/>
              </a:ext>
            </a:extLst>
          </p:cNvPr>
          <p:cNvSpPr txBox="1"/>
          <p:nvPr/>
        </p:nvSpPr>
        <p:spPr>
          <a:xfrm>
            <a:off x="6096000" y="2967335"/>
            <a:ext cx="3911600" cy="923330"/>
          </a:xfrm>
          <a:prstGeom prst="rect">
            <a:avLst/>
          </a:prstGeom>
          <a:noFill/>
        </p:spPr>
        <p:txBody>
          <a:bodyPr wrap="square" rtlCol="0">
            <a:spAutoFit/>
          </a:bodyPr>
          <a:lstStyle/>
          <a:p>
            <a:r>
              <a:rPr lang="pt-BR" dirty="0"/>
              <a:t>Crimes contra a vida</a:t>
            </a:r>
          </a:p>
          <a:p>
            <a:r>
              <a:rPr lang="pt-BR" dirty="0"/>
              <a:t>Das lesões corporais</a:t>
            </a:r>
          </a:p>
          <a:p>
            <a:r>
              <a:rPr lang="pt-BR" dirty="0"/>
              <a:t>Da periclitação da vida e da saúde</a:t>
            </a:r>
          </a:p>
        </p:txBody>
      </p:sp>
      <p:cxnSp>
        <p:nvCxnSpPr>
          <p:cNvPr id="16" name="Conector reto 15">
            <a:extLst>
              <a:ext uri="{FF2B5EF4-FFF2-40B4-BE49-F238E27FC236}">
                <a16:creationId xmlns:a16="http://schemas.microsoft.com/office/drawing/2014/main" id="{854108F6-B202-4F30-AE26-5EC02B9EE3E6}"/>
              </a:ext>
            </a:extLst>
          </p:cNvPr>
          <p:cNvCxnSpPr>
            <a:cxnSpLocks/>
          </p:cNvCxnSpPr>
          <p:nvPr/>
        </p:nvCxnSpPr>
        <p:spPr>
          <a:xfrm>
            <a:off x="3479800" y="3314700"/>
            <a:ext cx="2527300" cy="575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2925FAE3-DA65-4F51-AAED-B7FF1FC6CDDB}"/>
              </a:ext>
            </a:extLst>
          </p:cNvPr>
          <p:cNvCxnSpPr>
            <a:cxnSpLocks/>
          </p:cNvCxnSpPr>
          <p:nvPr/>
        </p:nvCxnSpPr>
        <p:spPr>
          <a:xfrm flipV="1">
            <a:off x="3479800" y="2967336"/>
            <a:ext cx="2616200" cy="347364"/>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tângulo 20">
            <a:extLst>
              <a:ext uri="{FF2B5EF4-FFF2-40B4-BE49-F238E27FC236}">
                <a16:creationId xmlns:a16="http://schemas.microsoft.com/office/drawing/2014/main" id="{77B3BEF6-9E3D-4AD0-BE4D-E9CB3DFE3B50}"/>
              </a:ext>
            </a:extLst>
          </p:cNvPr>
          <p:cNvSpPr/>
          <p:nvPr/>
        </p:nvSpPr>
        <p:spPr>
          <a:xfrm>
            <a:off x="6007100" y="2967333"/>
            <a:ext cx="3454400" cy="923318"/>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pt-BR"/>
          </a:p>
        </p:txBody>
      </p:sp>
    </p:spTree>
    <p:extLst>
      <p:ext uri="{BB962C8B-B14F-4D97-AF65-F5344CB8AC3E}">
        <p14:creationId xmlns:p14="http://schemas.microsoft.com/office/powerpoint/2010/main" val="29228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500"/>
                                        <p:tgtEl>
                                          <p:spTgt spid="7">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fade">
                                      <p:cBhvr>
                                        <p:cTn id="36" dur="500"/>
                                        <p:tgtEl>
                                          <p:spTgt spid="7">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500"/>
                                        <p:tgtEl>
                                          <p:spTgt spid="7">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500"/>
                                        <p:tgtEl>
                                          <p:spTgt spid="7">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xEl>
                                              <p:pRg st="9" end="9"/>
                                            </p:txEl>
                                          </p:spTgt>
                                        </p:tgtEl>
                                        <p:attrNameLst>
                                          <p:attrName>style.visibility</p:attrName>
                                        </p:attrNameLst>
                                      </p:cBhvr>
                                      <p:to>
                                        <p:strVal val="visible"/>
                                      </p:to>
                                    </p:set>
                                    <p:animEffect transition="in" filter="fade">
                                      <p:cBhvr>
                                        <p:cTn id="45" dur="500"/>
                                        <p:tgtEl>
                                          <p:spTgt spid="7">
                                            <p:txEl>
                                              <p:pRg st="9" end="9"/>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Effect transition="in" filter="fade">
                                      <p:cBhvr>
                                        <p:cTn id="48" dur="500"/>
                                        <p:tgtEl>
                                          <p:spTgt spid="7">
                                            <p:txEl>
                                              <p:pRg st="10" end="10"/>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fade">
                                      <p:cBhvr>
                                        <p:cTn id="51" dur="500"/>
                                        <p:tgtEl>
                                          <p:spTgt spid="7">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7">
                                            <p:txEl>
                                              <p:pRg st="12" end="12"/>
                                            </p:txEl>
                                          </p:spTgt>
                                        </p:tgtEl>
                                        <p:attrNameLst>
                                          <p:attrName>style.visibility</p:attrName>
                                        </p:attrNameLst>
                                      </p:cBhvr>
                                      <p:to>
                                        <p:strVal val="visible"/>
                                      </p:to>
                                    </p:set>
                                    <p:animEffect transition="in" filter="fade">
                                      <p:cBhvr>
                                        <p:cTn id="54" dur="500"/>
                                        <p:tgtEl>
                                          <p:spTgt spid="7">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xEl>
                                              <p:pRg st="0" end="0"/>
                                            </p:txEl>
                                          </p:spTgt>
                                        </p:tgtEl>
                                        <p:attrNameLst>
                                          <p:attrName>style.visibility</p:attrName>
                                        </p:attrNameLst>
                                      </p:cBhvr>
                                      <p:to>
                                        <p:strVal val="visible"/>
                                      </p:to>
                                    </p:set>
                                    <p:animEffect transition="in" filter="fade">
                                      <p:cBhvr>
                                        <p:cTn id="69" dur="500"/>
                                        <p:tgtEl>
                                          <p:spTgt spid="11">
                                            <p:txEl>
                                              <p:pRg st="0" end="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11">
                                            <p:txEl>
                                              <p:pRg st="1" end="1"/>
                                            </p:txEl>
                                          </p:spTgt>
                                        </p:tgtEl>
                                        <p:attrNameLst>
                                          <p:attrName>style.visibility</p:attrName>
                                        </p:attrNameLst>
                                      </p:cBhvr>
                                      <p:to>
                                        <p:strVal val="visible"/>
                                      </p:to>
                                    </p:set>
                                    <p:animEffect transition="in" filter="fade">
                                      <p:cBhvr>
                                        <p:cTn id="72" dur="500"/>
                                        <p:tgtEl>
                                          <p:spTgt spid="11">
                                            <p:txEl>
                                              <p:pRg st="1" end="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Effect transition="in" filter="fade">
                                      <p:cBhvr>
                                        <p:cTn id="75" dur="500"/>
                                        <p:tgtEl>
                                          <p:spTgt spid="11">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34121" y="848518"/>
            <a:ext cx="11723758" cy="526415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800" dirty="0">
                <a:solidFill>
                  <a:schemeClr val="tx1"/>
                </a:solidFill>
              </a:rPr>
              <a:t> Estrutura básica de análise dogmática do tipo penal:</a:t>
            </a:r>
          </a:p>
          <a:p>
            <a:pPr algn="just">
              <a:buFont typeface="Wingdings" panose="05000000000000000000" pitchFamily="2" charset="2"/>
              <a:buChar char="§"/>
            </a:pPr>
            <a:endParaRPr lang="pt-BR" dirty="0">
              <a:solidFill>
                <a:schemeClr val="tx1"/>
              </a:solidFill>
            </a:endParaRPr>
          </a:p>
          <a:p>
            <a:pPr marL="1465760" lvl="5" indent="-457200" algn="just">
              <a:buAutoNum type="arabicPeriod"/>
            </a:pPr>
            <a:r>
              <a:rPr lang="pt-BR" sz="2800" dirty="0">
                <a:solidFill>
                  <a:schemeClr val="tx1"/>
                </a:solidFill>
              </a:rPr>
              <a:t>Bem jurídico.</a:t>
            </a:r>
          </a:p>
          <a:p>
            <a:pPr marL="1465760" lvl="5" indent="-457200" algn="just">
              <a:buAutoNum type="arabicPeriod"/>
            </a:pPr>
            <a:r>
              <a:rPr lang="pt-BR" sz="2800" dirty="0">
                <a:solidFill>
                  <a:schemeClr val="tx1"/>
                </a:solidFill>
              </a:rPr>
              <a:t>Sujeito ativo e passivo.</a:t>
            </a:r>
          </a:p>
          <a:p>
            <a:pPr marL="1465760" lvl="5" indent="-457200" algn="just">
              <a:buAutoNum type="arabicPeriod"/>
            </a:pPr>
            <a:r>
              <a:rPr lang="pt-BR" sz="2800" dirty="0">
                <a:solidFill>
                  <a:schemeClr val="tx1"/>
                </a:solidFill>
              </a:rPr>
              <a:t>Tipicidade objetiva.</a:t>
            </a:r>
          </a:p>
          <a:p>
            <a:pPr marL="1465760" lvl="5" indent="-457200" algn="just">
              <a:buAutoNum type="arabicPeriod"/>
            </a:pPr>
            <a:r>
              <a:rPr lang="pt-BR" sz="2800" dirty="0">
                <a:solidFill>
                  <a:schemeClr val="tx1"/>
                </a:solidFill>
              </a:rPr>
              <a:t>Tipicidade subjetiva.</a:t>
            </a:r>
          </a:p>
          <a:p>
            <a:pPr marL="1465760" lvl="5" indent="-457200" algn="just">
              <a:buAutoNum type="arabicPeriod"/>
            </a:pPr>
            <a:r>
              <a:rPr lang="pt-BR" sz="2800" dirty="0">
                <a:solidFill>
                  <a:schemeClr val="tx1"/>
                </a:solidFill>
              </a:rPr>
              <a:t>Consumação e tentativa.</a:t>
            </a:r>
          </a:p>
          <a:p>
            <a:pPr marL="1465760" lvl="5" indent="-457200" algn="just">
              <a:buAutoNum type="arabicPeriod"/>
            </a:pPr>
            <a:r>
              <a:rPr lang="pt-BR" sz="2800" dirty="0">
                <a:solidFill>
                  <a:schemeClr val="tx1"/>
                </a:solidFill>
              </a:rPr>
              <a:t>Concurso de agentes.</a:t>
            </a:r>
          </a:p>
          <a:p>
            <a:pPr marL="1465760" lvl="5" indent="-457200" algn="just">
              <a:buAutoNum type="arabicPeriod"/>
            </a:pPr>
            <a:r>
              <a:rPr lang="pt-BR" sz="2800" dirty="0">
                <a:solidFill>
                  <a:schemeClr val="tx1"/>
                </a:solidFill>
              </a:rPr>
              <a:t>Privilégios e qualificadoras.</a:t>
            </a:r>
          </a:p>
          <a:p>
            <a:pPr marL="1008560" lvl="5" indent="0" algn="just">
              <a:buNone/>
            </a:pPr>
            <a:endParaRPr lang="pt-BR" sz="2800" dirty="0"/>
          </a:p>
          <a:p>
            <a:pPr algn="just">
              <a:buFont typeface="Wingdings" panose="05000000000000000000" pitchFamily="2" charset="2"/>
              <a:buChar char="§"/>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Tree>
    <p:extLst>
      <p:ext uri="{BB962C8B-B14F-4D97-AF65-F5344CB8AC3E}">
        <p14:creationId xmlns:p14="http://schemas.microsoft.com/office/powerpoint/2010/main" val="25517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761A11AA-0993-49EA-AD74-2D1E316DB026}"/>
              </a:ext>
            </a:extLst>
          </p:cNvPr>
          <p:cNvSpPr txBox="1">
            <a:spLocks/>
          </p:cNvSpPr>
          <p:nvPr/>
        </p:nvSpPr>
        <p:spPr>
          <a:xfrm>
            <a:off x="220868" y="848518"/>
            <a:ext cx="11785601" cy="5664200"/>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r>
              <a:rPr lang="pt-BR" sz="2600" dirty="0">
                <a:solidFill>
                  <a:schemeClr val="tx1"/>
                </a:solidFill>
              </a:rPr>
              <a:t> O Código Penal nos traz qualificadoras e privilégios, agravantes e atenuantes, causas de aumento e de diminuição.</a:t>
            </a:r>
          </a:p>
          <a:p>
            <a:pPr algn="just">
              <a:buFont typeface="Wingdings" panose="05000000000000000000" pitchFamily="2" charset="2"/>
              <a:buChar char="§"/>
            </a:pPr>
            <a:r>
              <a:rPr lang="pt-BR" sz="2600" dirty="0">
                <a:solidFill>
                  <a:schemeClr val="tx1"/>
                </a:solidFill>
              </a:rPr>
              <a:t> </a:t>
            </a:r>
            <a:r>
              <a:rPr lang="pt-BR" sz="2600" b="1" dirty="0">
                <a:solidFill>
                  <a:schemeClr val="tx1"/>
                </a:solidFill>
              </a:rPr>
              <a:t>Qualificadoras e privilégios </a:t>
            </a:r>
            <a:r>
              <a:rPr lang="pt-BR" sz="2600" dirty="0">
                <a:solidFill>
                  <a:schemeClr val="tx1"/>
                </a:solidFill>
              </a:rPr>
              <a:t>modificam o preceito secundário do tipo penal, isto é, alteram o ponto de partida da pena aplicável ao crime. As qualificadoras incidem na primeira fase da dosimetria. </a:t>
            </a:r>
            <a:r>
              <a:rPr lang="pt-BR" sz="2600" dirty="0" err="1">
                <a:solidFill>
                  <a:schemeClr val="tx1"/>
                </a:solidFill>
              </a:rPr>
              <a:t>Ex</a:t>
            </a:r>
            <a:r>
              <a:rPr lang="pt-BR" sz="2600" dirty="0">
                <a:solidFill>
                  <a:schemeClr val="tx1"/>
                </a:solidFill>
              </a:rPr>
              <a:t>: homicídio simples, pena de 6 a 20 anos; homicídio qualificado, pena de 12 a 30 anos;</a:t>
            </a:r>
          </a:p>
          <a:p>
            <a:pPr algn="just">
              <a:buFont typeface="Wingdings" panose="05000000000000000000" pitchFamily="2" charset="2"/>
              <a:buChar char="§"/>
            </a:pPr>
            <a:r>
              <a:rPr lang="pt-BR" sz="2600" dirty="0">
                <a:solidFill>
                  <a:schemeClr val="tx1"/>
                </a:solidFill>
              </a:rPr>
              <a:t> </a:t>
            </a:r>
            <a:r>
              <a:rPr lang="pt-BR" sz="2600" b="1" dirty="0">
                <a:solidFill>
                  <a:schemeClr val="tx1"/>
                </a:solidFill>
              </a:rPr>
              <a:t>Agravantes</a:t>
            </a:r>
            <a:r>
              <a:rPr lang="pt-BR" sz="2600" dirty="0">
                <a:solidFill>
                  <a:schemeClr val="tx1"/>
                </a:solidFill>
              </a:rPr>
              <a:t> (</a:t>
            </a:r>
            <a:r>
              <a:rPr lang="pt-BR" sz="2600" dirty="0" err="1">
                <a:solidFill>
                  <a:schemeClr val="tx1"/>
                </a:solidFill>
              </a:rPr>
              <a:t>arts</a:t>
            </a:r>
            <a:r>
              <a:rPr lang="pt-BR" sz="2600" dirty="0">
                <a:solidFill>
                  <a:schemeClr val="tx1"/>
                </a:solidFill>
              </a:rPr>
              <a:t>. 61 e 62, CP) e </a:t>
            </a:r>
            <a:r>
              <a:rPr lang="pt-BR" sz="2600" b="1" dirty="0">
                <a:solidFill>
                  <a:schemeClr val="tx1"/>
                </a:solidFill>
              </a:rPr>
              <a:t>atenuantes</a:t>
            </a:r>
            <a:r>
              <a:rPr lang="pt-BR" sz="2600" dirty="0">
                <a:solidFill>
                  <a:schemeClr val="tx1"/>
                </a:solidFill>
              </a:rPr>
              <a:t> (</a:t>
            </a:r>
            <a:r>
              <a:rPr lang="pt-BR" sz="2600" dirty="0" err="1">
                <a:solidFill>
                  <a:schemeClr val="tx1"/>
                </a:solidFill>
              </a:rPr>
              <a:t>arts</a:t>
            </a:r>
            <a:r>
              <a:rPr lang="pt-BR" sz="2600" dirty="0">
                <a:solidFill>
                  <a:schemeClr val="tx1"/>
                </a:solidFill>
              </a:rPr>
              <a:t>. 65, 66, CP) estão previstas no previstas na parte geral do Código Penal. As agravantes incidem na segunda fase da dosimetria.</a:t>
            </a:r>
          </a:p>
          <a:p>
            <a:pPr algn="just">
              <a:buFont typeface="Wingdings" panose="05000000000000000000" pitchFamily="2" charset="2"/>
              <a:buChar char="§"/>
            </a:pPr>
            <a:r>
              <a:rPr lang="pt-BR" sz="2600" dirty="0">
                <a:solidFill>
                  <a:schemeClr val="tx1"/>
                </a:solidFill>
              </a:rPr>
              <a:t> Já as </a:t>
            </a:r>
            <a:r>
              <a:rPr lang="pt-BR" sz="2600" b="1" dirty="0">
                <a:solidFill>
                  <a:schemeClr val="tx1"/>
                </a:solidFill>
              </a:rPr>
              <a:t>causas de aumento e de diminuição </a:t>
            </a:r>
            <a:r>
              <a:rPr lang="pt-BR" sz="2600" dirty="0">
                <a:solidFill>
                  <a:schemeClr val="tx1"/>
                </a:solidFill>
              </a:rPr>
              <a:t>incidem na terceira fase da dosimetria, e está espalhadas pelo Código Penal. </a:t>
            </a:r>
            <a:r>
              <a:rPr lang="pt-BR" sz="2600" dirty="0" err="1">
                <a:solidFill>
                  <a:schemeClr val="tx1"/>
                </a:solidFill>
              </a:rPr>
              <a:t>Ex</a:t>
            </a:r>
            <a:r>
              <a:rPr lang="pt-BR" sz="2600" dirty="0">
                <a:solidFill>
                  <a:schemeClr val="tx1"/>
                </a:solidFill>
              </a:rPr>
              <a:t>: tentativa (art. 14, II, §ú: -1/3 até 2/3; roubo majorado (art. 157, §2º, CP: + 1/3 até 1/2)</a:t>
            </a:r>
          </a:p>
          <a:p>
            <a:pPr marL="0" indent="0" algn="just">
              <a:buNone/>
            </a:pPr>
            <a:endParaRPr lang="pt-BR" dirty="0"/>
          </a:p>
          <a:p>
            <a:pPr algn="just">
              <a:buFont typeface="Wingdings" panose="05000000000000000000" pitchFamily="2" charset="2"/>
              <a:buChar char="§"/>
            </a:pPr>
            <a:endParaRPr lang="pt-BR" dirty="0"/>
          </a:p>
        </p:txBody>
      </p:sp>
      <p:cxnSp>
        <p:nvCxnSpPr>
          <p:cNvPr id="6" name="Conector reto 5">
            <a:extLst>
              <a:ext uri="{FF2B5EF4-FFF2-40B4-BE49-F238E27FC236}">
                <a16:creationId xmlns:a16="http://schemas.microsoft.com/office/drawing/2014/main" id="{15A26B22-3659-4792-8ECD-D5A201641BE1}"/>
              </a:ext>
            </a:extLst>
          </p:cNvPr>
          <p:cNvCxnSpPr>
            <a:cxnSpLocks/>
          </p:cNvCxnSpPr>
          <p:nvPr/>
        </p:nvCxnSpPr>
        <p:spPr>
          <a:xfrm>
            <a:off x="0" y="84851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E8EB93F3-E509-40E4-9C5B-1C08DF46DDAA}"/>
              </a:ext>
            </a:extLst>
          </p:cNvPr>
          <p:cNvSpPr txBox="1">
            <a:spLocks/>
          </p:cNvSpPr>
          <p:nvPr/>
        </p:nvSpPr>
        <p:spPr>
          <a:xfrm>
            <a:off x="393700" y="345282"/>
            <a:ext cx="3175000" cy="40003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pt-BR" sz="2800" b="1" dirty="0">
                <a:solidFill>
                  <a:schemeClr val="bg1">
                    <a:lumMod val="50000"/>
                  </a:schemeClr>
                </a:solidFill>
              </a:rPr>
              <a:t>1. INTRODUÇÃO</a:t>
            </a:r>
            <a:endParaRPr lang="pt-BR" sz="2800" dirty="0">
              <a:solidFill>
                <a:schemeClr val="bg1">
                  <a:lumMod val="50000"/>
                </a:schemeClr>
              </a:solidFill>
            </a:endParaRPr>
          </a:p>
        </p:txBody>
      </p:sp>
      <p:sp>
        <p:nvSpPr>
          <p:cNvPr id="4" name="CaixaDeTexto 3">
            <a:extLst>
              <a:ext uri="{FF2B5EF4-FFF2-40B4-BE49-F238E27FC236}">
                <a16:creationId xmlns:a16="http://schemas.microsoft.com/office/drawing/2014/main" id="{48867F70-51FD-4328-B55F-DB35A5E0C090}"/>
              </a:ext>
            </a:extLst>
          </p:cNvPr>
          <p:cNvSpPr txBox="1"/>
          <p:nvPr/>
        </p:nvSpPr>
        <p:spPr>
          <a:xfrm rot="20508935">
            <a:off x="733594" y="2792589"/>
            <a:ext cx="9773277" cy="1569660"/>
          </a:xfrm>
          <a:prstGeom prst="rect">
            <a:avLst/>
          </a:prstGeom>
          <a:noFill/>
        </p:spPr>
        <p:txBody>
          <a:bodyPr wrap="square" rtlCol="0">
            <a:spAutoFit/>
          </a:bodyPr>
          <a:lstStyle/>
          <a:p>
            <a:pPr algn="ctr"/>
            <a:r>
              <a:rPr lang="pt-BR" sz="3200" b="1" dirty="0">
                <a:solidFill>
                  <a:schemeClr val="bg1"/>
                </a:solidFill>
                <a:highlight>
                  <a:srgbClr val="FF0000"/>
                </a:highlight>
                <a:latin typeface="Courier New" panose="02070309020205020404" pitchFamily="49" charset="0"/>
                <a:cs typeface="Courier New" panose="02070309020205020404" pitchFamily="49" charset="0"/>
              </a:rPr>
              <a:t>Atenção</a:t>
            </a:r>
            <a:r>
              <a:rPr lang="pt-BR" sz="3200" dirty="0">
                <a:solidFill>
                  <a:schemeClr val="bg1"/>
                </a:solidFill>
                <a:highlight>
                  <a:srgbClr val="FF0000"/>
                </a:highlight>
                <a:latin typeface="Courier New" panose="02070309020205020404" pitchFamily="49" charset="0"/>
                <a:cs typeface="Courier New" panose="02070309020205020404" pitchFamily="49" charset="0"/>
              </a:rPr>
              <a:t>: muitas qualificadoras do homicídio também são agravantes genéricas!</a:t>
            </a:r>
          </a:p>
        </p:txBody>
      </p:sp>
    </p:spTree>
    <p:extLst>
      <p:ext uri="{BB962C8B-B14F-4D97-AF65-F5344CB8AC3E}">
        <p14:creationId xmlns:p14="http://schemas.microsoft.com/office/powerpoint/2010/main" val="43705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879</TotalTime>
  <Words>5522</Words>
  <Application>Microsoft Office PowerPoint</Application>
  <PresentationFormat>Widescreen</PresentationFormat>
  <Paragraphs>289</Paragraphs>
  <Slides>37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37</vt:i4>
      </vt:variant>
    </vt:vector>
  </HeadingPairs>
  <TitlesOfParts>
    <vt:vector size="43" baseType="lpstr">
      <vt:lpstr>Calibri</vt:lpstr>
      <vt:lpstr>Calibri Light</vt:lpstr>
      <vt:lpstr>Courier New</vt:lpstr>
      <vt:lpstr>Wingdings</vt:lpstr>
      <vt:lpstr>Wingdings 3</vt:lpstr>
      <vt:lpstr>Retrospectiva</vt:lpstr>
      <vt:lpstr>Crimes contra a vida</vt:lpstr>
      <vt:lpstr>1. INTRODUÇÃO</vt:lpstr>
      <vt:lpstr>1. INTRODUÇÃO</vt:lpstr>
      <vt:lpstr>1. INTRODUÇÃO</vt:lpstr>
      <vt:lpstr>1. INTRODUÇÃO</vt:lpstr>
      <vt:lpstr>1. INTRODUÇÃO</vt:lpstr>
      <vt:lpstr>1. INTRODUÇÃO</vt:lpstr>
      <vt:lpstr>Apresentação do PowerPoint</vt:lpstr>
      <vt:lpstr>Apresentação do PowerPoint</vt:lpstr>
      <vt:lpstr>Apresentação do PowerPoint</vt:lpstr>
      <vt:lpstr>Apresentação do PowerPoint</vt:lpstr>
      <vt:lpstr>Apresentação do PowerPoint</vt:lpstr>
      <vt:lpstr>2. CRIME DE HOMICÍDIO</vt:lpstr>
      <vt:lpstr>2.1. Bem jurídico e objeto material</vt:lpstr>
      <vt:lpstr>Apresentação do PowerPoint</vt:lpstr>
      <vt:lpstr>2.2. Sujeito ativo e passivo</vt:lpstr>
      <vt:lpstr>2.3. Tipicidade objetiva</vt:lpstr>
      <vt:lpstr>2.4. Tipicidade Subjetiva</vt:lpstr>
      <vt:lpstr>2.4. Tipicidade Subjetiva</vt:lpstr>
      <vt:lpstr>2.4. Tipicidade Subjetiva</vt:lpstr>
      <vt:lpstr>2.4. Tipicidade Subjetiva</vt:lpstr>
      <vt:lpstr>2.5. Consumação</vt:lpstr>
      <vt:lpstr>2.6. Tentativa</vt:lpstr>
      <vt:lpstr>2.6. Homicídio privilegiado</vt:lpstr>
      <vt:lpstr>2.6. Homicídio privilegiado</vt:lpstr>
      <vt:lpstr>2.6. Homicídio privilegiado</vt:lpstr>
      <vt:lpstr>2.6. Homicídio privilegiado</vt:lpstr>
      <vt:lpstr>2.6. Homicídio privilegiado</vt:lpstr>
      <vt:lpstr>2.7. Eutanásia</vt:lpstr>
      <vt:lpstr>2.7. Eutanásia</vt:lpstr>
      <vt:lpstr>2.8. Homicídio qualificado</vt:lpstr>
      <vt:lpstr>2.8. Homicídio qualificado</vt:lpstr>
      <vt:lpstr>2.8. Homicídio qualificado</vt:lpstr>
      <vt:lpstr>2.8. Homicídio qualificado</vt:lpstr>
      <vt:lpstr>2.8. Homicídio qualificado</vt:lpstr>
      <vt:lpstr>2.8. Homicídio qualificado</vt:lpstr>
      <vt:lpstr>2.8. Homicídio qualificado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Diageo Brasil Ltda.</dc:title>
  <dc:creator>Fernanda Oliveira</dc:creator>
  <cp:lastModifiedBy>Theuan Carvalho Gomes da Silva</cp:lastModifiedBy>
  <cp:revision>145</cp:revision>
  <dcterms:created xsi:type="dcterms:W3CDTF">2018-05-23T11:59:30Z</dcterms:created>
  <dcterms:modified xsi:type="dcterms:W3CDTF">2019-04-25T21:28:17Z</dcterms:modified>
</cp:coreProperties>
</file>