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327" r:id="rId2"/>
    <p:sldId id="351" r:id="rId3"/>
    <p:sldId id="499" r:id="rId4"/>
    <p:sldId id="500" r:id="rId5"/>
    <p:sldId id="442" r:id="rId6"/>
    <p:sldId id="496" r:id="rId7"/>
    <p:sldId id="439" r:id="rId8"/>
    <p:sldId id="441" r:id="rId9"/>
    <p:sldId id="440" r:id="rId10"/>
    <p:sldId id="443" r:id="rId11"/>
    <p:sldId id="444" r:id="rId12"/>
    <p:sldId id="445" r:id="rId13"/>
    <p:sldId id="446" r:id="rId14"/>
    <p:sldId id="447" r:id="rId15"/>
    <p:sldId id="448" r:id="rId16"/>
    <p:sldId id="449" r:id="rId17"/>
    <p:sldId id="450" r:id="rId18"/>
    <p:sldId id="451" r:id="rId19"/>
    <p:sldId id="452" r:id="rId20"/>
    <p:sldId id="453" r:id="rId21"/>
    <p:sldId id="454" r:id="rId22"/>
    <p:sldId id="455" r:id="rId23"/>
    <p:sldId id="456" r:id="rId24"/>
    <p:sldId id="457" r:id="rId25"/>
    <p:sldId id="458" r:id="rId26"/>
    <p:sldId id="459" r:id="rId27"/>
    <p:sldId id="460" r:id="rId28"/>
    <p:sldId id="461" r:id="rId29"/>
    <p:sldId id="462" r:id="rId30"/>
    <p:sldId id="463" r:id="rId31"/>
    <p:sldId id="464" r:id="rId32"/>
    <p:sldId id="497" r:id="rId33"/>
    <p:sldId id="465" r:id="rId34"/>
    <p:sldId id="466" r:id="rId35"/>
    <p:sldId id="467" r:id="rId36"/>
    <p:sldId id="501" r:id="rId37"/>
    <p:sldId id="468" r:id="rId38"/>
    <p:sldId id="469" r:id="rId39"/>
    <p:sldId id="470" r:id="rId40"/>
    <p:sldId id="471" r:id="rId41"/>
    <p:sldId id="472" r:id="rId42"/>
    <p:sldId id="473" r:id="rId43"/>
    <p:sldId id="474" r:id="rId44"/>
    <p:sldId id="475" r:id="rId45"/>
    <p:sldId id="476" r:id="rId46"/>
    <p:sldId id="477" r:id="rId47"/>
    <p:sldId id="479" r:id="rId48"/>
    <p:sldId id="502" r:id="rId49"/>
    <p:sldId id="478" r:id="rId50"/>
    <p:sldId id="480" r:id="rId51"/>
    <p:sldId id="481" r:id="rId52"/>
    <p:sldId id="482" r:id="rId53"/>
    <p:sldId id="483" r:id="rId54"/>
    <p:sldId id="498" r:id="rId55"/>
    <p:sldId id="484" r:id="rId56"/>
    <p:sldId id="485" r:id="rId57"/>
    <p:sldId id="486" r:id="rId58"/>
    <p:sldId id="487" r:id="rId59"/>
    <p:sldId id="488" r:id="rId60"/>
    <p:sldId id="489" r:id="rId61"/>
    <p:sldId id="490" r:id="rId62"/>
    <p:sldId id="491" r:id="rId63"/>
    <p:sldId id="492" r:id="rId64"/>
    <p:sldId id="493" r:id="rId65"/>
    <p:sldId id="494" r:id="rId66"/>
    <p:sldId id="495" r:id="rId6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660"/>
  </p:normalViewPr>
  <p:slideViewPr>
    <p:cSldViewPr>
      <p:cViewPr varScale="1">
        <p:scale>
          <a:sx n="72" d="100"/>
          <a:sy n="72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C0CEE2-5392-4C8F-9479-9CC8437FB20E}" type="datetimeFigureOut">
              <a:rPr lang="pt-BR" smtClean="0"/>
              <a:t>20/09/2018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9AFB41-AEB1-40C3-9503-081B1A4E0F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r>
              <a:rPr lang="pt-BR" dirty="0"/>
              <a:t>Disciplina 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FDCB4A-EA6F-4618-AD00-7F07AB8707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7910EB4-E58E-4BF1-A0A6-B8140209E05E}"/>
              </a:ext>
            </a:extLst>
          </p:cNvPr>
          <p:cNvSpPr/>
          <p:nvPr/>
        </p:nvSpPr>
        <p:spPr>
          <a:xfrm>
            <a:off x="0" y="4653135"/>
            <a:ext cx="9144000" cy="2231369"/>
          </a:xfrm>
          <a:prstGeom prst="rect">
            <a:avLst/>
          </a:prstGeom>
          <a:solidFill>
            <a:schemeClr val="accent2"/>
          </a:solidFill>
          <a:ln>
            <a:solidFill>
              <a:srgbClr val="9CB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ED9C36A-5253-418C-8887-4C190037A035}"/>
              </a:ext>
            </a:extLst>
          </p:cNvPr>
          <p:cNvSpPr txBox="1"/>
          <p:nvPr/>
        </p:nvSpPr>
        <p:spPr>
          <a:xfrm>
            <a:off x="2915816" y="4901098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/>
              <a:t>Aula dia 20/09/2018</a:t>
            </a:r>
          </a:p>
        </p:txBody>
      </p:sp>
    </p:spTree>
    <p:extLst>
      <p:ext uri="{BB962C8B-B14F-4D97-AF65-F5344CB8AC3E}">
        <p14:creationId xmlns:p14="http://schemas.microsoft.com/office/powerpoint/2010/main" val="2063582891"/>
      </p:ext>
    </p:extLst>
  </p:cSld>
  <p:clrMapOvr>
    <a:masterClrMapping/>
  </p:clrMapOvr>
  <p:transition spd="slow">
    <p:push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COMPETÊNCIA DISCIPLINAR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A autoridade administrava fará a </a:t>
            </a:r>
            <a:r>
              <a:rPr lang="pt-BR" sz="2400" b="1" u="sng" dirty="0"/>
              <a:t>apuração</a:t>
            </a:r>
            <a:r>
              <a:rPr lang="pt-BR" sz="2400" dirty="0"/>
              <a:t> disciplinar e </a:t>
            </a:r>
            <a:r>
              <a:rPr lang="pt-BR" sz="2400" b="1" u="sng" dirty="0"/>
              <a:t>instauração do procedimento</a:t>
            </a:r>
            <a:r>
              <a:rPr lang="pt-BR" sz="2400" dirty="0"/>
              <a:t>, mas as faltas só podem surtir efeitos jurídicos mediante uma decisão judicial.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A autoridade carcerária </a:t>
            </a:r>
            <a:r>
              <a:rPr lang="pt-BR" sz="2400" b="1" u="sng" dirty="0"/>
              <a:t>não poderá julgar</a:t>
            </a:r>
            <a:r>
              <a:rPr lang="pt-BR" sz="2400" dirty="0"/>
              <a:t>, pois no cotidiano carcerário a administração penitenciária ostenta o caráter de parte.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Ainda que se trate de faltas médias ou leves &gt; rebaixamento de conduta que pode influenciar a fruição de direitos na execução penal. </a:t>
            </a: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78577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TENTATIVA DISCIPLINAR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Art. 49, P. único da LEP &gt; “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punição da tentativa com a mesma sanção da falta consumada”</a:t>
            </a:r>
          </a:p>
          <a:p>
            <a:endParaRPr lang="pt-BR" sz="2200" dirty="0"/>
          </a:p>
          <a:p>
            <a:pPr algn="just"/>
            <a:r>
              <a:rPr lang="pt-BR" sz="2200" dirty="0"/>
              <a:t>Roig &gt; essa previsão legal desconsidera o desvalor do resultado em clara influência do direito penal do autor. Pune-se a mera manifestação da vontade contrária à norma carcerária e despreza a potencialidade lesiva da conduta (teoria subjetiva da tentativa).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Desproporcionalidade &gt; há redução para crimes e a desconsideração para faltas disciplinares. 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 err="1"/>
              <a:t>Pavarini</a:t>
            </a:r>
            <a:r>
              <a:rPr lang="pt-BR" sz="2200" dirty="0"/>
              <a:t> e </a:t>
            </a:r>
            <a:r>
              <a:rPr lang="pt-BR" sz="2200" dirty="0" err="1"/>
              <a:t>Giamberdino</a:t>
            </a:r>
            <a:r>
              <a:rPr lang="pt-BR" sz="2200" dirty="0"/>
              <a:t> &gt; o legislador atribui maior gravidade as faltas disciplinares do que as contravenções penais (artigo 4º LCP &gt; não é punível a tentativa de contravenção penal)</a:t>
            </a:r>
          </a:p>
        </p:txBody>
      </p:sp>
    </p:spTree>
    <p:extLst>
      <p:ext uri="{BB962C8B-B14F-4D97-AF65-F5344CB8AC3E}">
        <p14:creationId xmlns:p14="http://schemas.microsoft.com/office/powerpoint/2010/main" val="1762595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MEDIDAS DE SEGURANÇA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/>
              <a:t>Roig/Mirabete &gt; as pessoas submetidas a medidas de segurança </a:t>
            </a:r>
            <a:r>
              <a:rPr lang="pt-BR" sz="2200" b="1" u="sng" dirty="0"/>
              <a:t>não</a:t>
            </a:r>
            <a:r>
              <a:rPr lang="pt-BR" sz="2200" dirty="0"/>
              <a:t> comentem faltas disciplinares, pelos seguintes motivos: </a:t>
            </a:r>
          </a:p>
          <a:p>
            <a:pPr algn="just"/>
            <a:endParaRPr lang="pt-BR" sz="2200" dirty="0"/>
          </a:p>
          <a:p>
            <a:pPr marL="514350" indent="-514350" algn="just">
              <a:buAutoNum type="romanLcParenR"/>
            </a:pPr>
            <a:r>
              <a:rPr lang="pt-BR" sz="2200" dirty="0"/>
              <a:t>A manutenção da medida de segurança é de </a:t>
            </a:r>
            <a:r>
              <a:rPr lang="pt-BR" sz="2200" b="1" u="sng" dirty="0"/>
              <a:t>ordem psiquiátrica </a:t>
            </a:r>
            <a:r>
              <a:rPr lang="pt-BR" sz="2200" dirty="0"/>
              <a:t>e não tem haver com a esfera disciplinar;</a:t>
            </a:r>
          </a:p>
          <a:p>
            <a:pPr marL="514350" indent="-514350" algn="just">
              <a:buAutoNum type="romanLcParenR"/>
            </a:pPr>
            <a:r>
              <a:rPr lang="pt-BR" sz="2200" dirty="0"/>
              <a:t>Se </a:t>
            </a:r>
            <a:r>
              <a:rPr lang="pt-BR" sz="2200" b="1" u="sng" dirty="0"/>
              <a:t>são penalmente inimputáveis </a:t>
            </a:r>
            <a:r>
              <a:rPr lang="pt-BR" sz="2200" dirty="0"/>
              <a:t>com muito mais razão o são disciplinarmente;</a:t>
            </a:r>
          </a:p>
          <a:p>
            <a:pPr marL="514350" indent="-514350" algn="just">
              <a:buAutoNum type="romanLcParenR"/>
            </a:pPr>
            <a:r>
              <a:rPr lang="pt-BR" sz="2200" dirty="0"/>
              <a:t>Leitura a </a:t>
            </a:r>
            <a:r>
              <a:rPr lang="pt-BR" sz="2200" i="1" dirty="0"/>
              <a:t>contrario sensu </a:t>
            </a:r>
            <a:r>
              <a:rPr lang="pt-BR" sz="2200" dirty="0"/>
              <a:t>do </a:t>
            </a:r>
            <a:r>
              <a:rPr lang="pt-BR" sz="2200" b="1" u="sng" dirty="0"/>
              <a:t>artigo 44, </a:t>
            </a:r>
            <a:r>
              <a:rPr lang="pt-BR" sz="2200" b="1" u="sng" dirty="0" err="1"/>
              <a:t>pú</a:t>
            </a:r>
            <a:r>
              <a:rPr lang="pt-BR" sz="2200" b="1" u="sng" dirty="0"/>
              <a:t> da LEP</a:t>
            </a:r>
            <a:r>
              <a:rPr lang="pt-BR" sz="2200" dirty="0"/>
              <a:t>: estão sujeitos a disciplina os condenados a PPL, PRD e presos provisórios (princípio da legalidade);</a:t>
            </a:r>
          </a:p>
          <a:p>
            <a:pPr marL="514350" indent="-514350" algn="just">
              <a:buAutoNum type="romanLcParenR"/>
            </a:pPr>
            <a:r>
              <a:rPr lang="pt-BR" sz="2200" dirty="0"/>
              <a:t>Quando a LEP quis incluir os submetidos a medida de segurança o fez expressamente &gt; artigo 42 da LEP (dos direitos). </a:t>
            </a:r>
          </a:p>
        </p:txBody>
      </p:sp>
    </p:spTree>
    <p:extLst>
      <p:ext uri="{BB962C8B-B14F-4D97-AF65-F5344CB8AC3E}">
        <p14:creationId xmlns:p14="http://schemas.microsoft.com/office/powerpoint/2010/main" val="74444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MEDIDAS DE SEGURANÇA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Costa &gt; A </a:t>
            </a:r>
            <a:r>
              <a:rPr lang="pt-BR" sz="2400" b="1" dirty="0"/>
              <a:t>disciplina prisional </a:t>
            </a:r>
            <a:r>
              <a:rPr lang="pt-B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</a:t>
            </a:r>
            <a:r>
              <a:rPr lang="pt-BR" sz="2400" dirty="0"/>
              <a:t> pode estar estruturada no </a:t>
            </a:r>
            <a:r>
              <a:rPr lang="pt-BR" sz="2400" b="1" dirty="0"/>
              <a:t>princípio da defesa social</a:t>
            </a:r>
            <a:r>
              <a:rPr lang="pt-BR" sz="2400" dirty="0"/>
              <a:t>, mas sim no </a:t>
            </a:r>
            <a:r>
              <a:rPr lang="pt-BR" sz="2400" b="1" dirty="0"/>
              <a:t>princípio da culpabilidade</a:t>
            </a:r>
            <a:r>
              <a:rPr lang="pt-BR" sz="2400" dirty="0"/>
              <a:t> pelo fato cometido. </a:t>
            </a:r>
          </a:p>
          <a:p>
            <a:endParaRPr lang="pt-BR" sz="2400" dirty="0"/>
          </a:p>
          <a:p>
            <a:pPr algn="just"/>
            <a:r>
              <a:rPr lang="pt-BR" sz="2400" b="1" u="sng" dirty="0"/>
              <a:t>Regras Mínimas </a:t>
            </a:r>
            <a:r>
              <a:rPr lang="pt-BR" sz="2400" dirty="0"/>
              <a:t>&gt; os administradores prisionais não devem punir a conduta do preso que seja considerada como resultado de sua doença mental ou incapacidade intelectual (Regra 39.3).  </a:t>
            </a:r>
          </a:p>
          <a:p>
            <a:endParaRPr lang="pt-BR" sz="2400" dirty="0"/>
          </a:p>
          <a:p>
            <a:pPr algn="just"/>
            <a:r>
              <a:rPr lang="pt-BR" sz="2400" dirty="0"/>
              <a:t>Necessidade de </a:t>
            </a:r>
            <a:r>
              <a:rPr lang="pt-BR" sz="2400" b="1" dirty="0"/>
              <a:t>cientificação das normas disciplinares </a:t>
            </a:r>
            <a:r>
              <a:rPr lang="pt-BR" sz="2400" dirty="0"/>
              <a:t>quando do ingresso na unidade &gt; Art. 46 da LEP + Regra 54 das Regras Mínimas (causa de exclusão da culpabilidade disciplinar)</a:t>
            </a:r>
          </a:p>
        </p:txBody>
      </p:sp>
    </p:spTree>
    <p:extLst>
      <p:ext uri="{BB962C8B-B14F-4D97-AF65-F5344CB8AC3E}">
        <p14:creationId xmlns:p14="http://schemas.microsoft.com/office/powerpoint/2010/main" val="1972996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 da LEP &gt; Subversão da ordem</a:t>
            </a:r>
          </a:p>
          <a:p>
            <a:endParaRPr lang="pt-BR" sz="2200" b="1" u="sng" dirty="0"/>
          </a:p>
          <a:p>
            <a:pPr algn="just"/>
            <a:r>
              <a:rPr lang="pt-BR" sz="2200" dirty="0"/>
              <a:t>Brito &gt; movimento interno que tenha por finalidade interromper a tranquilidade carcerária por meio de condutas não permitidas. São </a:t>
            </a:r>
            <a:r>
              <a:rPr lang="pt-BR" sz="2200" b="1" dirty="0"/>
              <a:t>meios ilegítimos de reinvindicação</a:t>
            </a:r>
            <a:r>
              <a:rPr lang="pt-BR" sz="2200" dirty="0"/>
              <a:t>: rebeliões, incêndios e restrição da liberdade de internos, funcionários e familiares.</a:t>
            </a:r>
          </a:p>
          <a:p>
            <a:endParaRPr lang="pt-BR" sz="2200" dirty="0"/>
          </a:p>
          <a:p>
            <a:pPr algn="just"/>
            <a:r>
              <a:rPr lang="pt-BR" sz="2200" dirty="0"/>
              <a:t>Roig &gt; dever de comportamento oposto aos movimentos individuais ou coletivos de fuga e/ou subversão da ordem &gt; dever jurídico que não pode ser exigido </a:t>
            </a:r>
            <a:r>
              <a:rPr lang="pt-BR" sz="2200" dirty="0" err="1"/>
              <a:t>faticamente</a:t>
            </a:r>
            <a:r>
              <a:rPr lang="pt-BR" sz="2200" dirty="0"/>
              <a:t> ante o risco à integridade física da pessoa que se opõe ao coletivo carcerário. </a:t>
            </a:r>
          </a:p>
          <a:p>
            <a:endParaRPr lang="pt-BR" sz="2200" dirty="0"/>
          </a:p>
          <a:p>
            <a:r>
              <a:rPr lang="pt-BR" sz="2200" dirty="0"/>
              <a:t>Costa &gt; peca pela </a:t>
            </a:r>
            <a:r>
              <a:rPr lang="pt-BR" sz="2200" b="1" u="sng" dirty="0"/>
              <a:t>ausência de clareza e precisão</a:t>
            </a:r>
            <a:r>
              <a:rPr lang="pt-BR" sz="2200" dirty="0"/>
              <a:t>. </a:t>
            </a:r>
          </a:p>
          <a:p>
            <a:endParaRPr lang="pt-BR" sz="2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4007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 da LEP &gt; Subversão da ordem</a:t>
            </a:r>
          </a:p>
          <a:p>
            <a:endParaRPr lang="pt-BR" sz="2200" b="1" u="sng" dirty="0"/>
          </a:p>
          <a:p>
            <a:pPr algn="just"/>
            <a:r>
              <a:rPr lang="pt-BR" sz="2200" dirty="0"/>
              <a:t>Roig &gt; </a:t>
            </a:r>
            <a:r>
              <a:rPr lang="pt-BR" sz="2200" b="1" dirty="0"/>
              <a:t>a definição de ordem é feita com base nos interesses e necessidades da gestão prisional</a:t>
            </a:r>
            <a:r>
              <a:rPr lang="pt-BR" sz="2200" dirty="0"/>
              <a:t>. A punição passa a depender exclusivamente do arbítrio da autoridade penitenciária, pois a ela compete interpretar o que é ou não violação a ordem e disciplina em clara </a:t>
            </a:r>
            <a:r>
              <a:rPr lang="pt-BR" sz="2200" b="1" u="sng" dirty="0"/>
              <a:t>insegurança jurídica</a:t>
            </a:r>
            <a:r>
              <a:rPr lang="pt-BR" sz="2200" u="sng" dirty="0"/>
              <a:t> </a:t>
            </a:r>
            <a:r>
              <a:rPr lang="pt-BR" sz="2200" dirty="0"/>
              <a:t>para os presos. É </a:t>
            </a:r>
            <a:r>
              <a:rPr lang="pt-BR" sz="2200" b="1" u="sng" dirty="0"/>
              <a:t>inviável a refutação defensiva</a:t>
            </a:r>
            <a:r>
              <a:rPr lang="pt-BR" sz="2200" dirty="0"/>
              <a:t>, em clara violação ao contraditório e ampla defesa. </a:t>
            </a:r>
          </a:p>
          <a:p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774361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 da LEP &gt; aspectos especiais</a:t>
            </a:r>
          </a:p>
          <a:p>
            <a:endParaRPr lang="pt-BR" sz="2200" b="1" u="sng" dirty="0"/>
          </a:p>
          <a:p>
            <a:r>
              <a:rPr lang="pt-BR" sz="2200" b="1" dirty="0"/>
              <a:t>Greve de fome</a:t>
            </a:r>
            <a:r>
              <a:rPr lang="pt-BR" sz="2200" dirty="0"/>
              <a:t> &gt; Mirabete entende que caracteriza falta grave. Roig indica que o único lesado é o próprio condenado &gt; o preso tem o direito (e não o dever) de se alimentar, ainda que em forma de protesto;</a:t>
            </a:r>
          </a:p>
          <a:p>
            <a:endParaRPr lang="pt-BR" sz="2200" dirty="0"/>
          </a:p>
          <a:p>
            <a:r>
              <a:rPr lang="pt-BR" sz="2200" b="1" dirty="0"/>
              <a:t>Corte de cabelos</a:t>
            </a:r>
            <a:r>
              <a:rPr lang="pt-BR" sz="2200" dirty="0"/>
              <a:t> &gt; ato de recusa ao corte de cabelo: violação ao direito da personalidade do detento, caracterizando-se como abuso de poder &gt; desconstituição do direito à imagem (Costa). Se houver riscos higiênicos para os demais presos o Estado deve fornecer os meios para tratar eventuais doenças (Roig).</a:t>
            </a:r>
          </a:p>
        </p:txBody>
      </p:sp>
    </p:spTree>
    <p:extLst>
      <p:ext uri="{BB962C8B-B14F-4D97-AF65-F5344CB8AC3E}">
        <p14:creationId xmlns:p14="http://schemas.microsoft.com/office/powerpoint/2010/main" val="3813096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 da LEP &gt; aspectos especiais </a:t>
            </a:r>
          </a:p>
          <a:p>
            <a:endParaRPr lang="pt-BR" sz="2200" b="1" u="sng" dirty="0"/>
          </a:p>
          <a:p>
            <a:r>
              <a:rPr lang="pt-BR" sz="2400" b="1" dirty="0"/>
              <a:t>Luta corporal entre dois detentos </a:t>
            </a:r>
            <a:r>
              <a:rPr lang="pt-BR" sz="2400" dirty="0"/>
              <a:t>&gt; não se trata de incitação ou participação em movimento de subversão a ordem (STJ, HC 51102/RS, 5º turma, 12/09/2006).</a:t>
            </a:r>
          </a:p>
          <a:p>
            <a:endParaRPr lang="pt-BR" sz="2400" dirty="0"/>
          </a:p>
          <a:p>
            <a:r>
              <a:rPr lang="pt-BR" sz="2400" b="1" dirty="0"/>
              <a:t>Exemplos de distorção</a:t>
            </a:r>
            <a:r>
              <a:rPr lang="pt-BR" sz="2400" dirty="0"/>
              <a:t>: i) embriaguez; </a:t>
            </a:r>
            <a:r>
              <a:rPr lang="pt-BR" sz="2400" dirty="0" err="1"/>
              <a:t>ii</a:t>
            </a:r>
            <a:r>
              <a:rPr lang="pt-BR" sz="2400" dirty="0"/>
              <a:t>) envio de carta para magistrado pleiteando direitos e </a:t>
            </a:r>
            <a:r>
              <a:rPr lang="pt-BR" sz="2400" dirty="0" err="1"/>
              <a:t>iii</a:t>
            </a:r>
            <a:r>
              <a:rPr lang="pt-BR" sz="2400" dirty="0"/>
              <a:t>) afirmação de que determinado funcionário não tem palavra (Marcão)   </a:t>
            </a:r>
          </a:p>
        </p:txBody>
      </p:sp>
    </p:spTree>
    <p:extLst>
      <p:ext uri="{BB962C8B-B14F-4D97-AF65-F5344CB8AC3E}">
        <p14:creationId xmlns:p14="http://schemas.microsoft.com/office/powerpoint/2010/main" val="606096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II da LEP &gt; fuga</a:t>
            </a:r>
            <a:endParaRPr lang="pt-BR" sz="2400" dirty="0"/>
          </a:p>
          <a:p>
            <a:pPr algn="ctr"/>
            <a:endParaRPr lang="pt-BR" sz="2400" dirty="0"/>
          </a:p>
          <a:p>
            <a:r>
              <a:rPr lang="pt-BR" sz="2400" b="1" dirty="0"/>
              <a:t>Fundamento</a:t>
            </a:r>
            <a:r>
              <a:rPr lang="pt-BR" sz="2400" dirty="0"/>
              <a:t>&gt; garantir a proteção e eficácia das decisões judiciais, visando preservar a disciplina e a custódia oficial. Tem como pressuposto a legalidade da prisão (Costa) </a:t>
            </a:r>
          </a:p>
          <a:p>
            <a:endParaRPr lang="pt-BR" sz="2400" dirty="0"/>
          </a:p>
          <a:p>
            <a:r>
              <a:rPr lang="pt-BR" sz="2400" b="1" dirty="0"/>
              <a:t>Dano</a:t>
            </a:r>
            <a:r>
              <a:rPr lang="pt-BR" sz="2400" dirty="0"/>
              <a:t> &gt; se for meio para a fuga é fato atípico &gt; animus </a:t>
            </a:r>
            <a:r>
              <a:rPr lang="pt-BR" sz="2400" dirty="0" err="1"/>
              <a:t>nocendi</a:t>
            </a:r>
            <a:r>
              <a:rPr lang="pt-BR" sz="2400" dirty="0"/>
              <a:t> &gt; imprescindibilidade do elemento subjetivo especial (STJ, HC 137.188/MS, 5º turma, 15/09/2009 e HC 226021/SP, 5º turma, 21/06/2012).</a:t>
            </a:r>
          </a:p>
          <a:p>
            <a:endParaRPr lang="pt-BR" sz="2400" dirty="0"/>
          </a:p>
          <a:p>
            <a:r>
              <a:rPr lang="pt-BR" sz="2400" dirty="0"/>
              <a:t>Art. 352 do CP &gt; fuga mediante violência </a:t>
            </a:r>
            <a:r>
              <a:rPr lang="pt-BR" sz="2400" b="1" u="sng" dirty="0"/>
              <a:t>contra a pessoa.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44745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II da LEP &gt; fuga</a:t>
            </a:r>
            <a:endParaRPr lang="pt-BR" sz="2400" dirty="0"/>
          </a:p>
          <a:p>
            <a:endParaRPr lang="pt-BR" sz="2000" dirty="0"/>
          </a:p>
          <a:p>
            <a:r>
              <a:rPr lang="pt-BR" sz="2000" dirty="0"/>
              <a:t> i) </a:t>
            </a:r>
            <a:r>
              <a:rPr lang="pt-BR" sz="2000" b="1" u="sng" dirty="0"/>
              <a:t>Atraso</a:t>
            </a:r>
            <a:r>
              <a:rPr lang="pt-BR" sz="2000" dirty="0"/>
              <a:t>: retorno tempestivo sem maiores implicações na rotina carcerária dentro de um prazo razoável.</a:t>
            </a:r>
          </a:p>
          <a:p>
            <a:endParaRPr lang="pt-BR" sz="2000" dirty="0"/>
          </a:p>
          <a:p>
            <a:r>
              <a:rPr lang="pt-BR" sz="2000" dirty="0" err="1"/>
              <a:t>ii</a:t>
            </a:r>
            <a:r>
              <a:rPr lang="pt-BR" sz="2000" dirty="0"/>
              <a:t>) </a:t>
            </a:r>
            <a:r>
              <a:rPr lang="pt-BR" sz="2000" b="1" u="sng" dirty="0"/>
              <a:t>Retorno espontâneo</a:t>
            </a:r>
            <a:r>
              <a:rPr lang="pt-BR" sz="2000" b="1" dirty="0"/>
              <a:t>: </a:t>
            </a:r>
            <a:r>
              <a:rPr lang="pt-BR" sz="2000" dirty="0"/>
              <a:t>é o regresso voluntário ao estabelecimento após expressivo decurso de tempo.</a:t>
            </a:r>
          </a:p>
          <a:p>
            <a:r>
              <a:rPr lang="pt-BR" sz="2000" dirty="0"/>
              <a:t>Há </a:t>
            </a:r>
            <a:r>
              <a:rPr lang="pt-BR" sz="2000" b="1" u="sng" dirty="0"/>
              <a:t>duas posições </a:t>
            </a:r>
            <a:r>
              <a:rPr lang="pt-BR" sz="2000" dirty="0"/>
              <a:t>acerca da falta grave nesses casos: a) o retorno espontâneo é indiferente e b) não pode ser falta grave, pois ausentes as consequências do ato indisciplinar &gt; figura do arrependimento posterior (artigo 16 do CP).</a:t>
            </a:r>
          </a:p>
          <a:p>
            <a:endParaRPr lang="pt-BR" sz="2000" dirty="0"/>
          </a:p>
          <a:p>
            <a:r>
              <a:rPr lang="pt-BR" sz="2000" dirty="0" err="1"/>
              <a:t>iii</a:t>
            </a:r>
            <a:r>
              <a:rPr lang="pt-BR" sz="2000" dirty="0"/>
              <a:t>) </a:t>
            </a:r>
            <a:r>
              <a:rPr lang="pt-BR" sz="2000" b="1" u="sng" dirty="0"/>
              <a:t>Fuga</a:t>
            </a:r>
            <a:r>
              <a:rPr lang="pt-BR" sz="2000" b="1" dirty="0"/>
              <a:t>: </a:t>
            </a:r>
            <a:r>
              <a:rPr lang="pt-BR" sz="2000" dirty="0"/>
              <a:t>evasão sem a pretensão de retorno interrompida por circunstâncias alheias a vontade do agente. Essa fuga deve ser sem violência à pessoa, pois caso contrário estaríamos diante de prática de fato doloso (artigo 52 da LEP).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116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ASPECTOS INTRODUTÓRIOS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ym typeface="Wingdings" panose="05000000000000000000" pitchFamily="2" charset="2"/>
              </a:rPr>
              <a:t>Importância do tema</a:t>
            </a:r>
          </a:p>
          <a:p>
            <a:pPr algn="ctr"/>
            <a:r>
              <a:rPr lang="pt-BR" sz="2400" b="1" dirty="0">
                <a:sym typeface="Wingdings" panose="05000000000000000000" pitchFamily="2" charset="2"/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>
                <a:sym typeface="Wingdings" panose="05000000000000000000" pitchFamily="2" charset="2"/>
              </a:rPr>
              <a:t>Necessidade de estruturar os </a:t>
            </a:r>
            <a:r>
              <a:rPr lang="pt-BR" sz="2200" b="1" dirty="0">
                <a:sym typeface="Wingdings" panose="05000000000000000000" pitchFamily="2" charset="2"/>
              </a:rPr>
              <a:t>requisitos para a caracterização de uma falta</a:t>
            </a:r>
            <a:r>
              <a:rPr lang="pt-BR" sz="2200" dirty="0">
                <a:sym typeface="Wingdings" panose="05000000000000000000" pitchFamily="2" charset="2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>
                <a:sym typeface="Wingdings" panose="05000000000000000000" pitchFamily="2" charset="2"/>
              </a:rPr>
              <a:t>Discutir as </a:t>
            </a:r>
            <a:r>
              <a:rPr lang="pt-BR" sz="2200" b="1" dirty="0">
                <a:sym typeface="Wingdings" panose="05000000000000000000" pitchFamily="2" charset="2"/>
              </a:rPr>
              <a:t>consequências do descumprimento </a:t>
            </a:r>
            <a:r>
              <a:rPr lang="pt-BR" sz="2200" dirty="0">
                <a:sym typeface="Wingdings" panose="05000000000000000000" pitchFamily="2" charset="2"/>
              </a:rPr>
              <a:t>das normas atinentes a execução da pena;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O reconhecimento de faltas disciplinares pode ter </a:t>
            </a:r>
            <a:r>
              <a:rPr lang="pt-BR" sz="2200" b="1" dirty="0"/>
              <a:t>graves consequências</a:t>
            </a:r>
            <a:r>
              <a:rPr lang="pt-BR" sz="2200" dirty="0"/>
              <a:t> para o sentenciado.</a:t>
            </a:r>
          </a:p>
        </p:txBody>
      </p:sp>
    </p:spTree>
    <p:extLst>
      <p:ext uri="{BB962C8B-B14F-4D97-AF65-F5344CB8AC3E}">
        <p14:creationId xmlns:p14="http://schemas.microsoft.com/office/powerpoint/2010/main" val="1976184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II da LEP &gt; fuga</a:t>
            </a:r>
            <a:endParaRPr lang="pt-BR" sz="2400" dirty="0"/>
          </a:p>
          <a:p>
            <a:endParaRPr lang="pt-BR" sz="2200" dirty="0"/>
          </a:p>
          <a:p>
            <a:pPr algn="just"/>
            <a:r>
              <a:rPr lang="pt-BR" sz="2400" b="1" u="sng" dirty="0"/>
              <a:t>Direito de fugir </a:t>
            </a:r>
            <a:r>
              <a:rPr lang="pt-BR" sz="2400" dirty="0"/>
              <a:t>&gt; evasão daqueles que já tem direito a indulto/RA e LC &gt; </a:t>
            </a:r>
            <a:r>
              <a:rPr lang="pt-BR" sz="2400" b="1" dirty="0"/>
              <a:t>exercício regular do direito à liberdade </a:t>
            </a:r>
            <a:r>
              <a:rPr lang="pt-BR" sz="2400" dirty="0"/>
              <a:t>(Roig) &gt; natureza declaratória da decisão de RA e Indulto. </a:t>
            </a:r>
          </a:p>
          <a:p>
            <a:endParaRPr lang="pt-BR" sz="2400" dirty="0"/>
          </a:p>
          <a:p>
            <a:pPr algn="just"/>
            <a:r>
              <a:rPr lang="pt-BR" sz="2400" dirty="0"/>
              <a:t>É legítima a negativa de apreciação do indulto pela fuga? 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Não é possível condicionar tal avaliação a recaptura do preso &gt; </a:t>
            </a:r>
            <a:r>
              <a:rPr lang="pt-BR" sz="2400" b="1" dirty="0"/>
              <a:t>negativa de jurisdição </a:t>
            </a:r>
            <a:r>
              <a:rPr lang="pt-BR" sz="2400" dirty="0"/>
              <a:t>(inafastabilidade) &gt; o juízo deve verificar se o sentenciado preencheu os requisitos antes da evasão. 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3742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III da LEP &gt; posse de instrumento ofensivo</a:t>
            </a:r>
          </a:p>
          <a:p>
            <a:endParaRPr lang="pt-BR" sz="2400" dirty="0"/>
          </a:p>
          <a:p>
            <a:pPr algn="just"/>
            <a:r>
              <a:rPr lang="pt-BR" sz="2400" dirty="0"/>
              <a:t>Brito &gt; o controle das armas brancas e de fogo é estimulado no mundo livre, logo, com muito mais razão deve ser no interior dos estabelecimentos carcerários. </a:t>
            </a:r>
          </a:p>
          <a:p>
            <a:endParaRPr lang="pt-BR" sz="2400" dirty="0"/>
          </a:p>
          <a:p>
            <a:pPr algn="just"/>
            <a:r>
              <a:rPr lang="pt-BR" sz="2400" b="1" dirty="0"/>
              <a:t>Vagueza da expressão </a:t>
            </a:r>
            <a:r>
              <a:rPr lang="pt-BR" sz="2400" dirty="0"/>
              <a:t>&gt; muitas coisas podem ser consideras instrumentos ofensivos (</a:t>
            </a:r>
            <a:r>
              <a:rPr lang="pt-BR" sz="2400" b="1" dirty="0"/>
              <a:t>tipo genérico</a:t>
            </a:r>
            <a:r>
              <a:rPr lang="pt-BR" sz="2400" dirty="0"/>
              <a:t>) &gt; incertezas no tocante a “instrumento” &gt; insegurança jurídica (Costa/Roig)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1241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III da LEP &gt; posse de instrumento ofensivo</a:t>
            </a:r>
          </a:p>
          <a:p>
            <a:endParaRPr lang="pt-BR" sz="2400" dirty="0"/>
          </a:p>
          <a:p>
            <a:pPr algn="just"/>
            <a:r>
              <a:rPr lang="pt-BR" sz="2400" dirty="0"/>
              <a:t>Problemas na </a:t>
            </a:r>
            <a:r>
              <a:rPr lang="pt-BR" sz="2400" b="1" u="sng" dirty="0"/>
              <a:t>refutação e verificação </a:t>
            </a:r>
            <a:r>
              <a:rPr lang="pt-BR" sz="2400" dirty="0"/>
              <a:t>&gt; vagueza das expressões, o que viola garantias penais e processuais. 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Possibilidade de decisões antagônicas diante da apreensão dos mesmos objetos &gt; depende somente do juízo utilitário de oportunidade. </a:t>
            </a:r>
          </a:p>
          <a:p>
            <a:endParaRPr lang="pt-BR" sz="2200" dirty="0"/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indispensável a </a:t>
            </a:r>
            <a:r>
              <a:rPr lang="pt-BR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realização de perícia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 comprovar a potencialidade lesiva &gt; o simples fato de possuir o objeto não é suficiente para o cometimento da falta (STJ, HC 184.880/MG, 5º turma, 21/06/2012). 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13833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IV da LEP &gt; provocar acidente de trabalho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Brito &gt; somente se admite a forma </a:t>
            </a:r>
            <a:r>
              <a:rPr lang="pt-BR" sz="2400" b="1" u="sng" dirty="0"/>
              <a:t>culposa</a:t>
            </a:r>
            <a:r>
              <a:rPr lang="pt-BR" sz="2400" dirty="0"/>
              <a:t>, pois se fosse dolosa caracterizaria a prática de algum ilícito penal (lesão corporal e dano), o que levaria a aplicação do artigo 52 LEP. </a:t>
            </a:r>
          </a:p>
          <a:p>
            <a:pPr algn="ctr"/>
            <a:endParaRPr lang="pt-BR" sz="2800" dirty="0"/>
          </a:p>
          <a:p>
            <a:pPr algn="ctr"/>
            <a:r>
              <a:rPr lang="pt-BR" sz="2800" dirty="0"/>
              <a:t>X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Roig &gt; somente condutas </a:t>
            </a:r>
            <a:r>
              <a:rPr lang="pt-BR" sz="2400" b="1" u="sng" dirty="0"/>
              <a:t>dolosas</a:t>
            </a:r>
            <a:r>
              <a:rPr lang="pt-BR" sz="2400" dirty="0"/>
              <a:t> podem ensejar responsabilização &gt; artigo 18 do CP &gt; a regra são punições de crimes dolosos &gt; logo, não poderia haver um tratamento mais gravosos para as faltas disciplinares. 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  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39051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u="sng" dirty="0"/>
              <a:t>Art. 50, inciso V da LEP &gt; descumprimento das condições do regime aberto</a:t>
            </a:r>
          </a:p>
          <a:p>
            <a:endParaRPr lang="pt-BR" sz="2200" dirty="0"/>
          </a:p>
          <a:p>
            <a:r>
              <a:rPr lang="pt-BR" sz="2200" dirty="0"/>
              <a:t>Isso feriria a confiança do Estado depositada no condenado. As condições estão descritas no </a:t>
            </a:r>
            <a:r>
              <a:rPr lang="pt-BR" sz="2200" b="1" u="sng" dirty="0"/>
              <a:t>artigo 115 da LEP</a:t>
            </a:r>
          </a:p>
          <a:p>
            <a:endParaRPr lang="pt-BR" sz="2200" dirty="0"/>
          </a:p>
          <a:p>
            <a:pPr algn="just"/>
            <a:r>
              <a:rPr lang="pt-BR" sz="2200" dirty="0"/>
              <a:t>Roig &gt; </a:t>
            </a:r>
            <a:r>
              <a:rPr lang="pt-BR" sz="2200" b="1" dirty="0"/>
              <a:t>Crime doloso </a:t>
            </a:r>
            <a:r>
              <a:rPr lang="pt-BR" sz="2200" dirty="0"/>
              <a:t>cometido durante o regime aberto não é falta grave, pois </a:t>
            </a:r>
            <a:r>
              <a:rPr lang="pt-BR" sz="2200" b="1" dirty="0"/>
              <a:t>não está submetido à disciplina carcerária</a:t>
            </a:r>
            <a:r>
              <a:rPr lang="pt-BR" sz="2200" dirty="0"/>
              <a:t>. O inciso prevê o descumprimento das condições previstas no artigo 115 da LEP (e nesse rol não há nada específico acerca de crimes dolosos) &gt; </a:t>
            </a:r>
            <a:r>
              <a:rPr lang="pt-BR" sz="2200" b="1" dirty="0"/>
              <a:t>estrita legalidade</a:t>
            </a:r>
            <a:r>
              <a:rPr lang="pt-BR" sz="2200" dirty="0"/>
              <a:t>.</a:t>
            </a:r>
          </a:p>
          <a:p>
            <a:endParaRPr lang="pt-BR" sz="2200" dirty="0"/>
          </a:p>
          <a:p>
            <a:pPr algn="just"/>
            <a:r>
              <a:rPr lang="pt-BR" sz="2200" dirty="0"/>
              <a:t>Além disso, deve ser feita uma análise ante o </a:t>
            </a:r>
            <a:r>
              <a:rPr lang="pt-BR" sz="2200" b="1" u="sng" dirty="0"/>
              <a:t>princípio da homogeneidade</a:t>
            </a:r>
            <a:r>
              <a:rPr lang="pt-BR" sz="2200" dirty="0"/>
              <a:t> &gt; contravenções e crimes de menor potencial ofensivo &gt; não são passíveis de gerar encarceramento.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90322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u="sng" dirty="0"/>
              <a:t>Art. 50, inciso VI da LEP &gt; inobservância dos deveres (artigo 39, incisos II e V da LEP)</a:t>
            </a:r>
            <a:endParaRPr lang="pt-BR" sz="2200" dirty="0"/>
          </a:p>
          <a:p>
            <a:r>
              <a:rPr lang="pt-BR" sz="2200" b="1" dirty="0"/>
              <a:t> </a:t>
            </a:r>
            <a:endParaRPr lang="pt-BR" sz="2200" dirty="0"/>
          </a:p>
          <a:p>
            <a:pPr lvl="0"/>
            <a:r>
              <a:rPr lang="pt-BR" sz="2200" b="1" u="sng" dirty="0"/>
              <a:t>Obediência ao servidor e a qualquer pessoa com quem deva se relacionar</a:t>
            </a:r>
            <a:r>
              <a:rPr lang="pt-BR" sz="2200" dirty="0"/>
              <a:t> e </a:t>
            </a:r>
            <a:r>
              <a:rPr lang="pt-BR" sz="2200" b="1" u="sng" dirty="0"/>
              <a:t>Execução do trabalho, das tarefas e ordens recebidas</a:t>
            </a:r>
          </a:p>
          <a:p>
            <a:endParaRPr lang="pt-BR" sz="2200" dirty="0"/>
          </a:p>
          <a:p>
            <a:pPr algn="just"/>
            <a:r>
              <a:rPr lang="pt-BR" sz="2200" dirty="0"/>
              <a:t>Requisitos para que o sistema carcerário funcione &gt; para a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manutenção e bom andamento da vida carcerária</a:t>
            </a:r>
            <a:r>
              <a:rPr lang="pt-BR" sz="2200" dirty="0"/>
              <a:t>.</a:t>
            </a:r>
          </a:p>
          <a:p>
            <a:r>
              <a:rPr lang="pt-BR" sz="2200" dirty="0"/>
              <a:t> </a:t>
            </a:r>
          </a:p>
          <a:p>
            <a:pPr algn="just"/>
            <a:r>
              <a:rPr lang="pt-BR" sz="2200" b="1" u="sng" dirty="0"/>
              <a:t>Recusa ao trabalho </a:t>
            </a:r>
            <a:r>
              <a:rPr lang="pt-BR" sz="2200" dirty="0"/>
              <a:t>&gt; o trabalho é livre (artigo 5º, inciso XIII – livre exercício e artigo 5º, inciso XLVII – proibição de trabalhos forçados) &gt; a CF não faz exceção, logo, não é possível a imposição de um dever na LEP com consequente punição disciplinar (Roig). </a:t>
            </a:r>
          </a:p>
        </p:txBody>
      </p:sp>
    </p:spTree>
    <p:extLst>
      <p:ext uri="{BB962C8B-B14F-4D97-AF65-F5344CB8AC3E}">
        <p14:creationId xmlns:p14="http://schemas.microsoft.com/office/powerpoint/2010/main" val="1384607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u="sng" dirty="0"/>
              <a:t>Art. 50, inciso VI da LEP &gt; inobservância dos deveres (artigo 39, incisos II e V da LEP)</a:t>
            </a:r>
            <a:endParaRPr lang="pt-BR" sz="2200" dirty="0"/>
          </a:p>
          <a:p>
            <a:r>
              <a:rPr lang="pt-BR" sz="2200" b="1" dirty="0"/>
              <a:t> </a:t>
            </a:r>
            <a:endParaRPr lang="pt-BR" sz="2200" dirty="0"/>
          </a:p>
          <a:p>
            <a:pPr algn="just"/>
            <a:r>
              <a:rPr lang="pt-BR" sz="2200" dirty="0"/>
              <a:t>Roig &gt; Dever geral de obediência que seria atentatório ao estado democrático de direito &gt; instituído em normas lacunosas e manipuláveis, o que fragiliza o princípio da legalidade. </a:t>
            </a:r>
          </a:p>
          <a:p>
            <a:endParaRPr lang="pt-BR" sz="2200" dirty="0"/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imprescindível que a autoridade carcerária aponte especificamente o que teria sido o ato de desobediência e desrespeito ao servidor (STJ, HC 284829/SP, 6º Turma, 30/06/2015). 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7443522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u="sng" dirty="0"/>
              <a:t>Art. 50, inciso VI da LEP &gt; inobservância dos deveres (artigo 39, incisos II e V da LEP)</a:t>
            </a:r>
            <a:endParaRPr lang="pt-BR" sz="2200" dirty="0"/>
          </a:p>
          <a:p>
            <a:r>
              <a:rPr lang="pt-BR" sz="2200" b="1" dirty="0"/>
              <a:t> </a:t>
            </a:r>
            <a:endParaRPr lang="pt-BR" sz="2200" dirty="0"/>
          </a:p>
          <a:p>
            <a:pPr algn="just"/>
            <a:r>
              <a:rPr lang="pt-BR" sz="2200" dirty="0"/>
              <a:t>Roig &gt; </a:t>
            </a:r>
            <a:r>
              <a:rPr lang="pt-BR" sz="2200" b="1" u="sng" dirty="0"/>
              <a:t>rompimento da tornozeleira </a:t>
            </a:r>
            <a:r>
              <a:rPr lang="pt-BR" sz="2200" dirty="0"/>
              <a:t>&gt; as únicas consequências são aquelas previstas no artigo 146-C, parágrafo único &gt; a configuração de falta grave não consta desse rol &gt; o cometimento de falta grave é um motivo para a revogação da monitoração eletrônica e não o contrário (STJ, </a:t>
            </a:r>
            <a:r>
              <a:rPr lang="pt-BR" sz="2200" dirty="0" err="1"/>
              <a:t>Resp</a:t>
            </a:r>
            <a:r>
              <a:rPr lang="pt-BR" sz="2200" dirty="0"/>
              <a:t> 1.519.802/SP, em 10/11/2016)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700080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VII da LEP &gt; aparelho telefônico, rádio ou similar</a:t>
            </a:r>
          </a:p>
          <a:p>
            <a:endParaRPr lang="pt-BR" sz="2200" dirty="0"/>
          </a:p>
          <a:p>
            <a:pPr algn="just"/>
            <a:r>
              <a:rPr lang="pt-BR" sz="2200" dirty="0"/>
              <a:t>Brito &gt; justifica-se pela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segurança do estabelecimento </a:t>
            </a:r>
            <a:r>
              <a:rPr lang="pt-BR" sz="2200" dirty="0"/>
              <a:t>e pela necessidade de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isolamento do preso </a:t>
            </a:r>
            <a:r>
              <a:rPr lang="pt-BR" sz="2200" dirty="0"/>
              <a:t>&gt; a possibilidade de contato com o mundo exterior pode </a:t>
            </a:r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ensejar rebeliões, práticas de crimes e comando de organizações criminosas</a:t>
            </a:r>
            <a:r>
              <a:rPr lang="pt-BR" sz="2200" dirty="0"/>
              <a:t>. </a:t>
            </a:r>
          </a:p>
          <a:p>
            <a:endParaRPr lang="pt-BR" sz="2200" dirty="0"/>
          </a:p>
          <a:p>
            <a:pPr algn="just"/>
            <a:r>
              <a:rPr lang="pt-BR" sz="2200" dirty="0"/>
              <a:t>Porém, o contato com o mundo exterior não pode ser interrompido e deve ser mantido por meio de </a:t>
            </a:r>
            <a:r>
              <a:rPr lang="pt-BR" sz="2200" b="1" u="sng" dirty="0"/>
              <a:t>correspondência</a:t>
            </a:r>
            <a:r>
              <a:rPr lang="pt-BR" sz="2200" dirty="0"/>
              <a:t>.</a:t>
            </a:r>
          </a:p>
          <a:p>
            <a:endParaRPr lang="pt-BR" sz="2200" dirty="0"/>
          </a:p>
          <a:p>
            <a:pPr algn="just"/>
            <a:r>
              <a:rPr lang="pt-BR" sz="2200" dirty="0"/>
              <a:t>Costa &gt; </a:t>
            </a:r>
            <a:r>
              <a:rPr lang="pt-BR" sz="2200" b="1" dirty="0"/>
              <a:t>medida de política penitenciária </a:t>
            </a:r>
            <a:r>
              <a:rPr lang="pt-BR" sz="2200" dirty="0"/>
              <a:t>que visa </a:t>
            </a:r>
            <a:r>
              <a:rPr lang="pt-BR" sz="2200" b="1" dirty="0"/>
              <a:t>dificultar a atuação de organizações criminosas </a:t>
            </a:r>
            <a:r>
              <a:rPr lang="pt-BR" sz="2200" dirty="0"/>
              <a:t>no interior das unidades prisionais.   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947213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VII da LEP &gt; aparelho telefônico, rádio ou similar</a:t>
            </a:r>
          </a:p>
          <a:p>
            <a:endParaRPr lang="pt-BR" sz="2200" b="1" u="sng" dirty="0"/>
          </a:p>
          <a:p>
            <a:pPr algn="ctr"/>
            <a:r>
              <a:rPr lang="pt-BR" sz="2200" b="1" dirty="0"/>
              <a:t>Exame Pericial</a:t>
            </a:r>
          </a:p>
          <a:p>
            <a:pPr algn="just"/>
            <a:endParaRPr lang="pt-BR" sz="2200" b="1" dirty="0"/>
          </a:p>
          <a:p>
            <a:pPr algn="just"/>
            <a:r>
              <a:rPr lang="pt-BR" sz="2200" dirty="0"/>
              <a:t> </a:t>
            </a:r>
            <a:r>
              <a:rPr lang="pt-BR" sz="2200" b="1" u="sng" dirty="0"/>
              <a:t>1º corrente</a:t>
            </a:r>
            <a:r>
              <a:rPr lang="pt-BR" sz="2200" b="1" dirty="0"/>
              <a:t>:</a:t>
            </a:r>
            <a:r>
              <a:rPr lang="pt-BR" sz="2200" dirty="0"/>
              <a:t> não é necessário, pois a mera posse do aparelho seria suficiente para configurar a falta e não há regra que imponha a realização (STJ, HC 133497/SP, 5º turma, 03/09/2009 e HC 213489/SP, 5º turma, 06/03/2012).</a:t>
            </a:r>
          </a:p>
          <a:p>
            <a:pPr algn="just"/>
            <a:endParaRPr lang="pt-BR" sz="2200" b="1" dirty="0"/>
          </a:p>
          <a:p>
            <a:pPr algn="just"/>
            <a:r>
              <a:rPr lang="pt-BR" sz="2200" b="1" u="sng" dirty="0"/>
              <a:t>2º corrente</a:t>
            </a:r>
            <a:r>
              <a:rPr lang="pt-BR" sz="2200" dirty="0"/>
              <a:t>: a realização de perícia é elemento indispensável para a comprovação que o aparelho permite comunicação com outros presos ou com o ambiente externo (Roig). 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732825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ASPECTOS INTRODUTÓRIOS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ym typeface="Wingdings" panose="05000000000000000000" pitchFamily="2" charset="2"/>
              </a:rPr>
              <a:t>O que é Disciplina?</a:t>
            </a:r>
          </a:p>
          <a:p>
            <a:pPr algn="ctr"/>
            <a:r>
              <a:rPr lang="pt-BR" sz="2400" b="1" dirty="0">
                <a:sym typeface="Wingdings" panose="05000000000000000000" pitchFamily="2" charset="2"/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>
                <a:sym typeface="Wingdings" panose="05000000000000000000" pitchFamily="2" charset="2"/>
              </a:rPr>
              <a:t>Manutenção do </a:t>
            </a:r>
            <a:r>
              <a:rPr lang="pt-BR" sz="2200" b="1" dirty="0">
                <a:sym typeface="Wingdings" panose="05000000000000000000" pitchFamily="2" charset="2"/>
              </a:rPr>
              <a:t>conjunto de regras de conduta </a:t>
            </a:r>
            <a:r>
              <a:rPr lang="pt-BR" sz="2200" dirty="0">
                <a:sym typeface="Wingdings" panose="05000000000000000000" pitchFamily="2" charset="2"/>
              </a:rPr>
              <a:t>entre os membros de um agrupamento, visando </a:t>
            </a:r>
            <a:r>
              <a:rPr lang="pt-BR" sz="2200" b="1" dirty="0">
                <a:sym typeface="Wingdings" panose="05000000000000000000" pitchFamily="2" charset="2"/>
              </a:rPr>
              <a:t>garantir a convivência institucional </a:t>
            </a:r>
            <a:r>
              <a:rPr lang="pt-BR" sz="2200" dirty="0">
                <a:sym typeface="Wingdings" panose="05000000000000000000" pitchFamily="2" charset="2"/>
              </a:rPr>
              <a:t>(Brito).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b="1" dirty="0">
                <a:sym typeface="Wingdings" panose="05000000000000000000" pitchFamily="2" charset="2"/>
              </a:rPr>
              <a:t>Colaboração com a ordem e na obediência às determinações da autoridade </a:t>
            </a:r>
            <a:r>
              <a:rPr lang="pt-BR" sz="2200" dirty="0">
                <a:sym typeface="Wingdings" panose="05000000000000000000" pitchFamily="2" charset="2"/>
              </a:rPr>
              <a:t>(Costa).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9043936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VII da LEP &gt; aparelho telefônico, rádio ou similar</a:t>
            </a:r>
          </a:p>
          <a:p>
            <a:endParaRPr lang="pt-BR" sz="2200" b="1" u="sng" dirty="0"/>
          </a:p>
          <a:p>
            <a:pPr algn="ctr"/>
            <a:r>
              <a:rPr lang="pt-BR" sz="2200" b="1" dirty="0"/>
              <a:t>Apreensão de chips, baterias e acessórios</a:t>
            </a:r>
          </a:p>
          <a:p>
            <a:pPr algn="just"/>
            <a:endParaRPr lang="pt-BR" sz="2200" b="1" dirty="0"/>
          </a:p>
          <a:p>
            <a:pPr algn="just"/>
            <a:r>
              <a:rPr lang="pt-BR" sz="2200" b="1" u="sng" dirty="0"/>
              <a:t>1º corrente</a:t>
            </a:r>
            <a:r>
              <a:rPr lang="pt-BR" sz="2200" dirty="0"/>
              <a:t>: qualquer um desses instrumentos é capaz de ensejar a falta grave (STF, HC 105973 RS, 2º turma, 30/11/2010 e STJ, </a:t>
            </a:r>
            <a:r>
              <a:rPr lang="pt-BR" sz="2200" dirty="0" err="1"/>
              <a:t>Resp</a:t>
            </a:r>
            <a:r>
              <a:rPr lang="pt-BR" sz="2200" dirty="0"/>
              <a:t> 1287956/SP, 5º turma, 07/08/2012).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 </a:t>
            </a:r>
            <a:r>
              <a:rPr lang="pt-BR" sz="2200" b="1" u="sng" dirty="0"/>
              <a:t>2º corrente</a:t>
            </a:r>
            <a:r>
              <a:rPr lang="pt-BR" sz="2200" b="1" dirty="0"/>
              <a:t>:</a:t>
            </a:r>
            <a:r>
              <a:rPr lang="pt-BR" sz="2200" dirty="0"/>
              <a:t> o inciso fala em “permita comunicação” e tais objetos não são capazes de permitir a comunicação.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8182014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Art. 50, inciso VII da LEP &gt; aparelho telefônico, rádio ou similar</a:t>
            </a:r>
          </a:p>
          <a:p>
            <a:endParaRPr lang="pt-BR" sz="2400" b="1" u="sng" dirty="0"/>
          </a:p>
          <a:p>
            <a:pPr algn="ctr"/>
            <a:r>
              <a:rPr lang="pt-BR" sz="2400" b="1" dirty="0"/>
              <a:t>Presos no regime semiaberto e aberto</a:t>
            </a:r>
          </a:p>
          <a:p>
            <a:endParaRPr lang="pt-BR" sz="2400" b="1" dirty="0"/>
          </a:p>
          <a:p>
            <a:pPr algn="just"/>
            <a:r>
              <a:rPr lang="pt-BR" sz="2400" b="1" dirty="0"/>
              <a:t>S</a:t>
            </a:r>
            <a:r>
              <a:rPr lang="pt-BR" sz="2400" dirty="0"/>
              <a:t>e a finalidade da proibição é a repressão de contatos externos isso não teria sentido para esses presos, pois têm direitos a saídas e trabalho externo.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Durante a maior parte do tempo estarão em meio livre interagindo com a sociedade &gt; necessidade de tratamento diferenciado para os presos no regime aberto e semiaberto (Roig). </a:t>
            </a:r>
          </a:p>
          <a:p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5056982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Art. 50, inciso VII da LEP &gt; aparelho telefônico, rádio ou similar</a:t>
            </a:r>
          </a:p>
          <a:p>
            <a:endParaRPr lang="pt-BR" sz="2400" b="1" u="sng" dirty="0"/>
          </a:p>
          <a:p>
            <a:pPr algn="ctr"/>
            <a:r>
              <a:rPr lang="pt-BR" sz="2400" b="1" dirty="0"/>
              <a:t>Presos no regime semiaberto e aberto</a:t>
            </a:r>
          </a:p>
          <a:p>
            <a:endParaRPr lang="pt-BR" sz="2400" b="1" dirty="0"/>
          </a:p>
          <a:p>
            <a:endParaRPr lang="pt-BR" sz="2400" dirty="0"/>
          </a:p>
          <a:p>
            <a:pPr algn="just"/>
            <a:r>
              <a:rPr lang="pt-BR" sz="2400" dirty="0"/>
              <a:t>Tal proibição não se aplica aos presos no regime semiaberto durante o trânsito para unidade e o trabalho externo (Costa). Logo, tal proibição se aplicaria somente aos presos do regime fechado (</a:t>
            </a:r>
            <a:r>
              <a:rPr lang="pt-BR" sz="2400" dirty="0" err="1"/>
              <a:t>Pavarini</a:t>
            </a:r>
            <a:r>
              <a:rPr lang="pt-BR" sz="2400" dirty="0"/>
              <a:t> e </a:t>
            </a:r>
            <a:r>
              <a:rPr lang="pt-BR" sz="2400" dirty="0" err="1"/>
              <a:t>Giamberdino</a:t>
            </a:r>
            <a:r>
              <a:rPr lang="pt-BR" sz="2400" dirty="0"/>
              <a:t>).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9330516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u="sng" dirty="0"/>
              <a:t>Art. 50, inciso VII da LEP &gt; aparelho telefônico, rádio ou similar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Celular </a:t>
            </a:r>
          </a:p>
          <a:p>
            <a:r>
              <a:rPr lang="pt-BR" sz="2400" dirty="0"/>
              <a:t>Mecanismo de inclusão social &gt; gerando novas oportunidades de renda e emprego e possibilita estreitar os laços com a família. </a:t>
            </a:r>
          </a:p>
          <a:p>
            <a:endParaRPr lang="pt-BR" sz="2400" dirty="0"/>
          </a:p>
          <a:p>
            <a:r>
              <a:rPr lang="pt-BR" sz="2400" dirty="0"/>
              <a:t>Novas Regras Mínimas: i) o regime prisional deve procurar minimizar as diferenças entre a vida no cárcere e a em liberdade (regra 5.1) e </a:t>
            </a:r>
            <a:r>
              <a:rPr lang="pt-BR" sz="2400" dirty="0" err="1"/>
              <a:t>ii</a:t>
            </a:r>
            <a:r>
              <a:rPr lang="pt-BR" sz="2400" dirty="0"/>
              <a:t>) o tratamento prisional deve enfatizar a não exclusão do preso na comunidade, mas a sua participação contínua (regra 88.1). </a:t>
            </a:r>
          </a:p>
          <a:p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5850907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50, inciso VII da LEP &gt; aparelho telefônico, rádio ou similar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Celular 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Regras de Mandela: i) os prisioneiros devem ter o direito de comunicarem-se com seus familiares e amigos periodicamente (regra 58.1); </a:t>
            </a:r>
            <a:r>
              <a:rPr lang="pt-BR" sz="2400" dirty="0" err="1"/>
              <a:t>ii</a:t>
            </a:r>
            <a:r>
              <a:rPr lang="pt-BR" sz="2400" dirty="0"/>
              <a:t>) os presos devem ser regularmente informados das notícias mais importantes (regra 63) e </a:t>
            </a:r>
            <a:r>
              <a:rPr lang="pt-BR" sz="2400" dirty="0" err="1"/>
              <a:t>iii</a:t>
            </a:r>
            <a:r>
              <a:rPr lang="pt-BR" sz="2400" dirty="0"/>
              <a:t>) o futuro pós condenação deve ser uma preocupação &gt; incentivos e auxílios a manter relações com indivíduos ou entidades fora do sistema prisional (regra 107).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9857637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u="sng" dirty="0"/>
              <a:t>Art. 50, inciso VII da LEP &gt; aparelho telefônico, rádio ou similar</a:t>
            </a:r>
          </a:p>
          <a:p>
            <a:pPr algn="ctr"/>
            <a:r>
              <a:rPr lang="pt-BR" sz="2200" b="1" dirty="0"/>
              <a:t>Celular </a:t>
            </a:r>
          </a:p>
          <a:p>
            <a:endParaRPr lang="pt-BR" sz="2200" dirty="0"/>
          </a:p>
          <a:p>
            <a:r>
              <a:rPr lang="pt-BR" sz="2200" dirty="0"/>
              <a:t>Proibição para evitar atos criminosos encobre o fato de que a maioria das comunicações é feita para falar com familiares e advogados. </a:t>
            </a:r>
          </a:p>
          <a:p>
            <a:endParaRPr lang="pt-BR" sz="2200" dirty="0"/>
          </a:p>
          <a:p>
            <a:r>
              <a:rPr lang="pt-BR" sz="2200" dirty="0" err="1"/>
              <a:t>Proibicionismo</a:t>
            </a:r>
            <a:r>
              <a:rPr lang="pt-BR" sz="2200" dirty="0"/>
              <a:t> &gt; fomenta a corrupção, troca de favores e produção de privilégios. Talvez, proporcionalmente, as pessoas em liberdade tenham atividades criminosas mais intensas através do uso de celulares do que os presos, mas é impensável pensar na proibição de uso de celulares no mundo livre. Um direito certo, concreto e objetivo (direito à comunicação) não pode ser substituído por uma potencial e remota violação. 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0219069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u="sng" dirty="0"/>
              <a:t>Art. 50, </a:t>
            </a:r>
            <a:endParaRPr lang="pt-BR" sz="2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A0A4BD3-D2FD-4A57-BC6C-E446ECEAC8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137" y="1052736"/>
            <a:ext cx="8109723" cy="453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4020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Art. 51 da LEP &gt; infrações cometidas por aqueles que estão em </a:t>
            </a:r>
            <a:r>
              <a:rPr lang="pt-BR" sz="2400" b="1" u="sng" dirty="0"/>
              <a:t>pena restritiva de direitos </a:t>
            </a:r>
          </a:p>
          <a:p>
            <a:endParaRPr lang="pt-BR" sz="2400" b="1" u="sng" dirty="0"/>
          </a:p>
          <a:p>
            <a:pPr lvl="0"/>
            <a:r>
              <a:rPr lang="pt-BR" sz="2400" dirty="0"/>
              <a:t>a) Descumprir injustificadamente a restrição imposta; </a:t>
            </a:r>
          </a:p>
          <a:p>
            <a:pPr lvl="0"/>
            <a:endParaRPr lang="pt-BR" sz="2400" dirty="0"/>
          </a:p>
          <a:p>
            <a:pPr lvl="0"/>
            <a:r>
              <a:rPr lang="pt-BR" sz="2400" dirty="0"/>
              <a:t>b) Retardar injustificadamente a restrição e  </a:t>
            </a:r>
          </a:p>
          <a:p>
            <a:pPr lvl="0"/>
            <a:endParaRPr lang="pt-BR" sz="2400" dirty="0"/>
          </a:p>
          <a:p>
            <a:pPr lvl="0"/>
            <a:r>
              <a:rPr lang="pt-BR" sz="2400" dirty="0"/>
              <a:t>c) Não observar os deveres previstos nos incisos II e V do artigo 39 da LEP. 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2414920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52 da LEP &gt; Prática de fato previsto como doloso</a:t>
            </a:r>
          </a:p>
          <a:p>
            <a:endParaRPr lang="pt-BR" sz="2400" b="1" u="sng" dirty="0"/>
          </a:p>
          <a:p>
            <a:r>
              <a:rPr lang="pt-BR" sz="2400" dirty="0"/>
              <a:t>Discussão sobre a possibilidade de cumulação entre sanções criminais e administrativas &gt; </a:t>
            </a:r>
            <a:r>
              <a:rPr lang="pt-BR" sz="2400" i="1" dirty="0"/>
              <a:t>bis in idem</a:t>
            </a:r>
          </a:p>
          <a:p>
            <a:endParaRPr lang="pt-BR" sz="2400" dirty="0"/>
          </a:p>
          <a:p>
            <a:r>
              <a:rPr lang="pt-BR" sz="2400" b="1" u="sng" dirty="0"/>
              <a:t>Súmula 526 do STJ </a:t>
            </a:r>
            <a:r>
              <a:rPr lang="pt-BR" sz="2400" dirty="0"/>
              <a:t>&gt; </a:t>
            </a:r>
            <a:r>
              <a:rPr lang="pt-BR" sz="2400" b="1" u="sng" dirty="0"/>
              <a:t>não</a:t>
            </a:r>
            <a:r>
              <a:rPr lang="pt-BR" sz="2400" dirty="0"/>
              <a:t> é necessário trânsito em julgado para o reconhecimento da falta grave decorrente da prática de crime doloso. </a:t>
            </a:r>
          </a:p>
          <a:p>
            <a:endParaRPr lang="pt-BR" sz="2400" dirty="0"/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Basta uma “certeza suficiente em relação ao crime e sua autoria”. </a:t>
            </a:r>
          </a:p>
          <a:p>
            <a:endParaRPr lang="pt-BR" sz="2400" u="sng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0970745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52 da LEP &gt; Prática de fato previsto como doloso</a:t>
            </a:r>
          </a:p>
          <a:p>
            <a:endParaRPr lang="pt-BR" sz="2400" b="1" u="sng" dirty="0"/>
          </a:p>
          <a:p>
            <a:pPr algn="just"/>
            <a:r>
              <a:rPr lang="pt-BR" sz="2400" dirty="0"/>
              <a:t>Crítica &gt; forma de antecipação dos efeitos da tutela penal &gt; troca da segurança jurídica pela fluidez de um juízo de probabilidade. 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Aplicação de uma medida constritiva da liberdade ao apenado por via administrativa. </a:t>
            </a:r>
          </a:p>
          <a:p>
            <a:endParaRPr lang="pt-BR" sz="2200" dirty="0"/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STJ já decidiu que não pode subsistir o reconhecimento da falta disciplinar de natureza grave ante uma posterior absolvição pelo crime de que o sentenciado foi acusado (STJ, HC 289.123, 5º turma, 21/05/2015).</a:t>
            </a:r>
          </a:p>
          <a:p>
            <a:endParaRPr lang="pt-BR" sz="2400" u="sng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35928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ASPECTOS INTRODUTÓRIOS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412776"/>
            <a:ext cx="798848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ym typeface="Wingdings" panose="05000000000000000000" pitchFamily="2" charset="2"/>
              </a:rPr>
              <a:t>O que é Disciplina?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Colaboração com a ordem estabelecida, visando uma melhor adaptação do condenado ao sistema executivo que está sujeito para uma </a:t>
            </a:r>
            <a:r>
              <a:rPr lang="pt-BR" sz="2200" b="1" dirty="0"/>
              <a:t>melhor absorção dos valores exigidos para o convívio social.</a:t>
            </a:r>
            <a:r>
              <a:rPr lang="pt-BR" sz="2200" dirty="0"/>
              <a:t> É a forma de </a:t>
            </a:r>
            <a:r>
              <a:rPr lang="pt-BR" sz="2200" b="1" dirty="0"/>
              <a:t>incutir os valores éticos-sociais </a:t>
            </a:r>
            <a:r>
              <a:rPr lang="pt-BR" sz="2200" dirty="0"/>
              <a:t>ao condenado de maneira que possa compreender o </a:t>
            </a:r>
            <a:r>
              <a:rPr lang="pt-BR" sz="2200" b="1" dirty="0"/>
              <a:t>caráter reintegrador da pena aplicada </a:t>
            </a:r>
            <a:r>
              <a:rPr lang="pt-BR" sz="2200" dirty="0"/>
              <a:t>(Prado).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/>
              <a:t>A ideia de disciplina historicamente é alheia às garantias legais &gt; modelo penal de legalidade atenuada &gt; elasticidade e indeterminação das faltas disciplinares.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200" dirty="0" err="1"/>
              <a:t>Goffman</a:t>
            </a:r>
            <a:r>
              <a:rPr lang="pt-BR" sz="2200" dirty="0"/>
              <a:t>, Foucault e Jurandir Freire Costa, Cristina </a:t>
            </a:r>
            <a:r>
              <a:rPr lang="pt-BR" sz="2200" dirty="0" err="1"/>
              <a:t>Rauter</a:t>
            </a:r>
            <a:r>
              <a:rPr lang="pt-BR" sz="2200" dirty="0"/>
              <a:t>.</a:t>
            </a: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120372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/>
              <a:t>Art. 52 da LEP &gt; Prática de fato previsto como doloso</a:t>
            </a:r>
          </a:p>
          <a:p>
            <a:pPr algn="just"/>
            <a:endParaRPr lang="pt-BR" sz="2400" b="1" u="sng" dirty="0"/>
          </a:p>
          <a:p>
            <a:pPr algn="just"/>
            <a:r>
              <a:rPr lang="pt-BR" sz="2400" b="1" dirty="0"/>
              <a:t>Crimes culposos e contravenções </a:t>
            </a:r>
            <a:r>
              <a:rPr lang="pt-BR" sz="2400" dirty="0"/>
              <a:t>&gt; só podem ensejar no máximo faltas médias, desde que tenha previsão nos regulamentos. 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b="1" dirty="0"/>
              <a:t>Crimes de ação penal privada e pública condicionada </a:t>
            </a:r>
            <a:r>
              <a:rPr lang="pt-BR" sz="2400" dirty="0"/>
              <a:t>&gt; queixa e representação devem ser entendidas como condições de procedibilidade para a instauração do procedimento administrativo disciplinar. </a:t>
            </a:r>
          </a:p>
          <a:p>
            <a:pPr algn="ctr"/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Laudo Toxicológico &gt; porte ou tráfico de drogas. É imprescindível para a punição pela correspondente falta disciplinar (STJ, HC 295387, 6º Turma, 19/05/2015).</a:t>
            </a:r>
          </a:p>
          <a:p>
            <a:endParaRPr lang="pt-BR" sz="2400" u="sng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0283000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FALTAS GRAVES EM ESPÉCIE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b="1" u="sng" dirty="0"/>
              <a:t>Art. 52 da LEP &gt; Prática de fato previsto como doloso</a:t>
            </a:r>
          </a:p>
          <a:p>
            <a:endParaRPr lang="pt-BR" sz="2100" b="1" u="sng" dirty="0"/>
          </a:p>
          <a:p>
            <a:pPr algn="ctr"/>
            <a:r>
              <a:rPr lang="pt-BR" sz="2100" b="1" dirty="0"/>
              <a:t>Art. 28 da lei de drogas </a:t>
            </a:r>
          </a:p>
          <a:p>
            <a:endParaRPr lang="pt-BR" sz="2100" dirty="0"/>
          </a:p>
          <a:p>
            <a:pPr algn="ctr"/>
            <a:r>
              <a:rPr lang="pt-BR" sz="2100" dirty="0"/>
              <a:t>Cotejo com o princípio da lesividade,  intervenção mínima e proporcionalidade. </a:t>
            </a:r>
            <a:r>
              <a:rPr lang="pt-BR" sz="2100" b="1" dirty="0"/>
              <a:t>Se no âmbito penal não enseja medidas de privação de liberdade não teria sentido no seio disciplinar ter efeitos desta ordem. </a:t>
            </a:r>
            <a:r>
              <a:rPr lang="pt-BR" sz="2100" dirty="0"/>
              <a:t>Criminalização mais leve que uma contravenção penal.</a:t>
            </a:r>
          </a:p>
          <a:p>
            <a:endParaRPr lang="pt-BR" sz="2100" dirty="0"/>
          </a:p>
          <a:p>
            <a:pPr algn="just"/>
            <a:r>
              <a:rPr lang="pt-BR" sz="2100" dirty="0"/>
              <a:t>Se a prática de contravenções penais não gera falta grave, com muito mais razão não se poderia gerar punição disciplinar pelo uso de drogas (</a:t>
            </a:r>
            <a:r>
              <a:rPr lang="pt-BR" sz="2100" dirty="0" err="1"/>
              <a:t>Pavarini</a:t>
            </a:r>
            <a:r>
              <a:rPr lang="pt-BR" sz="2100" dirty="0"/>
              <a:t> e </a:t>
            </a:r>
            <a:r>
              <a:rPr lang="pt-BR" sz="2100" dirty="0" err="1"/>
              <a:t>Giamberdino</a:t>
            </a:r>
            <a:r>
              <a:rPr lang="pt-BR" sz="2100" dirty="0"/>
              <a:t>).</a:t>
            </a:r>
          </a:p>
          <a:p>
            <a:pPr algn="just"/>
            <a:endParaRPr lang="pt-BR" sz="2100" dirty="0"/>
          </a:p>
          <a:p>
            <a:pPr algn="ctr"/>
            <a:r>
              <a:rPr lang="pt-B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Direito às drogas, especialmente no ambiente carcerário. </a:t>
            </a:r>
          </a:p>
          <a:p>
            <a:endParaRPr lang="pt-BR" sz="2400" u="sng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8644472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Art. 57 da LEP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b="1" dirty="0"/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Tempo de prisão como circunstância a ser considerada na aplicação da sanção disciplinar </a:t>
            </a:r>
          </a:p>
          <a:p>
            <a:endParaRPr lang="pt-BR" sz="2400" dirty="0"/>
          </a:p>
          <a:p>
            <a:r>
              <a:rPr lang="pt-BR" sz="2400" dirty="0"/>
              <a:t>Critério manipulável &gt; </a:t>
            </a:r>
            <a:r>
              <a:rPr lang="pt-BR" sz="2400" b="1" u="sng" dirty="0"/>
              <a:t>muito tempo </a:t>
            </a:r>
            <a:r>
              <a:rPr lang="pt-BR" sz="2400" dirty="0"/>
              <a:t>(já deveria ter internalizado as normas) e </a:t>
            </a:r>
            <a:r>
              <a:rPr lang="pt-BR" sz="2400" b="1" u="sng" dirty="0"/>
              <a:t>pouco tempo </a:t>
            </a:r>
            <a:r>
              <a:rPr lang="pt-BR" sz="2400" dirty="0"/>
              <a:t>(desde de cedo revela que não se adequa). </a:t>
            </a:r>
          </a:p>
          <a:p>
            <a:endParaRPr lang="pt-BR" sz="2400" u="sng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2248200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SANÇÕES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200" dirty="0"/>
          </a:p>
          <a:p>
            <a:pPr algn="just"/>
            <a:r>
              <a:rPr lang="pt-BR" sz="2200" dirty="0"/>
              <a:t>Não podem ter caráter desumano e/ou lesionar ou colocar em risco a integridade física e moral do condenado. </a:t>
            </a:r>
          </a:p>
          <a:p>
            <a:endParaRPr lang="pt-BR" sz="2200" dirty="0"/>
          </a:p>
          <a:p>
            <a:r>
              <a:rPr lang="pt-BR" sz="2200" dirty="0"/>
              <a:t>Art. 53 da LEP traz as modalidades de sanções:</a:t>
            </a:r>
          </a:p>
          <a:p>
            <a:pPr lvl="0"/>
            <a:r>
              <a:rPr lang="pt-BR" sz="2200" dirty="0"/>
              <a:t>I) Advertência</a:t>
            </a:r>
          </a:p>
          <a:p>
            <a:pPr lvl="0"/>
            <a:r>
              <a:rPr lang="pt-BR" sz="2200" dirty="0"/>
              <a:t>II) Repreensão</a:t>
            </a:r>
          </a:p>
          <a:p>
            <a:pPr lvl="0"/>
            <a:r>
              <a:rPr lang="pt-BR" sz="2200" dirty="0"/>
              <a:t>III) Suspensão ou restrição de direitos</a:t>
            </a:r>
          </a:p>
          <a:p>
            <a:pPr lvl="0"/>
            <a:r>
              <a:rPr lang="pt-BR" sz="2200" dirty="0"/>
              <a:t>IV) Isolamento</a:t>
            </a:r>
          </a:p>
          <a:p>
            <a:pPr lvl="0"/>
            <a:r>
              <a:rPr lang="pt-BR" sz="2200" dirty="0"/>
              <a:t>V) Inclusão no RDD</a:t>
            </a:r>
          </a:p>
          <a:p>
            <a:endParaRPr lang="pt-BR" sz="2400" u="sng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6770683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SANÇÕES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São as únicas sanções possíveis: não podem ser estabelecidas por regulamentos estaduais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Vedado o emprego de cela escura e sanções coletivas.  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Advertência e repreensão são destinadas a faltas médias ou leves (P único do artigo 57 da LEP)</a:t>
            </a:r>
          </a:p>
          <a:p>
            <a:endParaRPr lang="pt-BR" sz="2400" u="sng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3703084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latin typeface="Corbel" panose="020B0503020204020204" pitchFamily="34" charset="0"/>
              </a:rPr>
              <a:t>Consequências da Falta Grave</a:t>
            </a: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pt-BR" sz="2400" dirty="0"/>
          </a:p>
          <a:p>
            <a:pPr lvl="0"/>
            <a:r>
              <a:rPr lang="pt-BR" sz="2400" dirty="0"/>
              <a:t>i) Regressão para regime mais gravoso; </a:t>
            </a:r>
          </a:p>
          <a:p>
            <a:pPr lvl="0"/>
            <a:endParaRPr lang="pt-BR" sz="2400" dirty="0"/>
          </a:p>
          <a:p>
            <a:pPr lvl="0"/>
            <a:r>
              <a:rPr lang="pt-BR" sz="2400" dirty="0" err="1"/>
              <a:t>ii</a:t>
            </a:r>
            <a:r>
              <a:rPr lang="pt-BR" sz="2400" dirty="0"/>
              <a:t>) Revogação do benefício de saída temporária; </a:t>
            </a:r>
          </a:p>
          <a:p>
            <a:pPr lvl="0"/>
            <a:endParaRPr lang="pt-BR" sz="2400" dirty="0"/>
          </a:p>
          <a:p>
            <a:pPr lvl="0"/>
            <a:r>
              <a:rPr lang="pt-BR" sz="2400" dirty="0" err="1"/>
              <a:t>iii</a:t>
            </a:r>
            <a:r>
              <a:rPr lang="pt-BR" sz="2400" dirty="0"/>
              <a:t>) Inclusão no RDD; </a:t>
            </a:r>
          </a:p>
          <a:p>
            <a:pPr lvl="0"/>
            <a:endParaRPr lang="pt-BR" sz="2400" dirty="0"/>
          </a:p>
          <a:p>
            <a:pPr lvl="0"/>
            <a:r>
              <a:rPr lang="pt-BR" sz="2400" dirty="0" err="1"/>
              <a:t>iv</a:t>
            </a:r>
            <a:r>
              <a:rPr lang="pt-BR" sz="2400" dirty="0"/>
              <a:t>) Perda dos dias remidos; </a:t>
            </a:r>
          </a:p>
          <a:p>
            <a:pPr lvl="0"/>
            <a:endParaRPr lang="pt-BR" sz="2400" dirty="0"/>
          </a:p>
          <a:p>
            <a:pPr lvl="0"/>
            <a:r>
              <a:rPr lang="pt-BR" sz="2400" dirty="0"/>
              <a:t>v) Conversão da PRD em PPL; </a:t>
            </a:r>
          </a:p>
          <a:p>
            <a:pPr lvl="0"/>
            <a:endParaRPr lang="pt-BR" sz="2400" dirty="0"/>
          </a:p>
          <a:p>
            <a:endParaRPr lang="pt-BR" sz="2400" u="sng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3952423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latin typeface="Corbel" panose="020B0503020204020204" pitchFamily="34" charset="0"/>
              </a:rPr>
              <a:t>Consequências da Falta Grave</a:t>
            </a: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pt-BR" sz="2400" dirty="0"/>
          </a:p>
          <a:p>
            <a:pPr lvl="0"/>
            <a:r>
              <a:rPr lang="pt-BR" sz="2400" dirty="0"/>
              <a:t>vi) Rebaixamento do comportamento carcerário; </a:t>
            </a:r>
          </a:p>
          <a:p>
            <a:pPr lvl="0"/>
            <a:endParaRPr lang="pt-BR" sz="2400" dirty="0"/>
          </a:p>
          <a:p>
            <a:pPr lvl="0"/>
            <a:r>
              <a:rPr lang="pt-BR" sz="2400" dirty="0" err="1"/>
              <a:t>vii</a:t>
            </a:r>
            <a:r>
              <a:rPr lang="pt-BR" sz="2400" dirty="0"/>
              <a:t>) Desclassificação para atividades laborativas; </a:t>
            </a:r>
          </a:p>
          <a:p>
            <a:pPr lvl="0"/>
            <a:endParaRPr lang="pt-BR" sz="2400" dirty="0"/>
          </a:p>
          <a:p>
            <a:pPr lvl="0"/>
            <a:r>
              <a:rPr lang="pt-BR" sz="2400" dirty="0" err="1"/>
              <a:t>viii</a:t>
            </a:r>
            <a:r>
              <a:rPr lang="pt-BR" sz="2400" dirty="0"/>
              <a:t>) Vedação do indulto e comutação dos doze meses posteriores a falta grave. </a:t>
            </a:r>
          </a:p>
          <a:p>
            <a:endParaRPr lang="pt-BR" sz="2000" u="sng" dirty="0"/>
          </a:p>
          <a:p>
            <a:pPr algn="ctr"/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STJ e STF &gt; marco interruptivo para a obtenção da progressão de regime &gt; alteração da data-base para a data do cometimento da falta disciplinar. Presos no regime fechado não poderiam ser regredidos. Por isso a necessidade de interrupção do tempo para progressão. </a:t>
            </a:r>
          </a:p>
          <a:p>
            <a:pPr algn="ctr"/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(Precedentes: STJ: </a:t>
            </a:r>
            <a:r>
              <a:rPr lang="pt-B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AgRg</a:t>
            </a: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nos </a:t>
            </a:r>
            <a:r>
              <a:rPr lang="pt-BR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EResp</a:t>
            </a: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1.238.177/SP, 3º seção, 12/02/2014/ STF: HC 114.370/RJ, 2º turma, 17/09/2013). 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8514398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latin typeface="Corbel" panose="020B0503020204020204" pitchFamily="34" charset="0"/>
              </a:rPr>
              <a:t>USO DE ALGEMAS</a:t>
            </a: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/>
              <a:t>STF</a:t>
            </a:r>
            <a:r>
              <a:rPr lang="pt-BR" sz="2200" dirty="0"/>
              <a:t> &gt; súmula vinculante 11 </a:t>
            </a:r>
          </a:p>
          <a:p>
            <a:endParaRPr lang="pt-BR" sz="2200" b="1" dirty="0"/>
          </a:p>
          <a:p>
            <a:pPr algn="just"/>
            <a:r>
              <a:rPr lang="pt-BR" dirty="0"/>
              <a:t>Só é lícito o uso de algemas em </a:t>
            </a:r>
            <a:r>
              <a:rPr lang="pt-BR" b="1" dirty="0"/>
              <a:t>casos de resistência </a:t>
            </a:r>
            <a:r>
              <a:rPr lang="pt-BR" dirty="0"/>
              <a:t>e de </a:t>
            </a:r>
            <a:r>
              <a:rPr lang="pt-BR" b="1" dirty="0"/>
              <a:t>fundado receio de fuga ou de perigo à integridade física própria ou alheia</a:t>
            </a:r>
            <a:r>
              <a:rPr lang="pt-BR" dirty="0"/>
              <a:t>, por parte do preso ou de terceiros, justificada a excepcionalidade por escrito, sob pena de responsabilidade disciplinar, civil e penal do agente ou da autoridade e de nulidade da prisão ou do ato processual a que se refere, sem prejuízo da responsabilidade civil do Estado.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1869759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latin typeface="Corbel" panose="020B0503020204020204" pitchFamily="34" charset="0"/>
              </a:rPr>
              <a:t>USO DE ALGEMAS</a:t>
            </a: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200" b="1" dirty="0"/>
          </a:p>
          <a:p>
            <a:r>
              <a:rPr lang="pt-BR" sz="2200" b="1" dirty="0"/>
              <a:t>Regras Mínimas da ONU </a:t>
            </a:r>
          </a:p>
          <a:p>
            <a:endParaRPr lang="pt-BR" sz="2200" b="1" dirty="0"/>
          </a:p>
          <a:p>
            <a:r>
              <a:rPr lang="pt-BR" sz="2200" dirty="0"/>
              <a:t>Item 33 &gt; não devem ser usadas como castigo ou coerção, somente de forma preventiva </a:t>
            </a:r>
          </a:p>
          <a:p>
            <a:endParaRPr lang="pt-BR" sz="2200" dirty="0"/>
          </a:p>
          <a:p>
            <a:r>
              <a:rPr lang="pt-BR" sz="2200" dirty="0"/>
              <a:t>Item 34 &gt; devem ter o uso regulamentado pela administração central &gt; evitar que cada estabelecimento tenha uma norma.</a:t>
            </a:r>
          </a:p>
          <a:p>
            <a:endParaRPr lang="pt-BR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9672493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latin typeface="Corbel" panose="020B0503020204020204" pitchFamily="34" charset="0"/>
              </a:rPr>
              <a:t>USO DE ALGEMAS</a:t>
            </a: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/>
              <a:t>Decreto nº 6.049/2007 (regulamento penitenciário federal): 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Art. 84 &gt; antes de serem utilizadas devem ser </a:t>
            </a:r>
            <a:r>
              <a:rPr lang="pt-BR" sz="2200" b="1" dirty="0"/>
              <a:t>esgotadas as medidas menos extremas</a:t>
            </a:r>
            <a:r>
              <a:rPr lang="pt-BR" sz="2200" dirty="0"/>
              <a:t>. A utilização deve ser a </a:t>
            </a:r>
            <a:r>
              <a:rPr lang="pt-BR" sz="2200" b="1" dirty="0"/>
              <a:t>mínima necessária</a:t>
            </a:r>
            <a:r>
              <a:rPr lang="pt-BR" sz="2200" dirty="0"/>
              <a:t>. E </a:t>
            </a:r>
            <a:r>
              <a:rPr lang="pt-BR" sz="2200" b="1" dirty="0"/>
              <a:t>nunca devem ser utilizados como meio de punição</a:t>
            </a:r>
          </a:p>
          <a:p>
            <a:pPr algn="just"/>
            <a:r>
              <a:rPr lang="pt-BR" sz="2200" dirty="0"/>
              <a:t> </a:t>
            </a:r>
          </a:p>
          <a:p>
            <a:pPr algn="just"/>
            <a:r>
              <a:rPr lang="pt-BR" sz="2200" b="1" dirty="0"/>
              <a:t>Decreto Federal 8.858/2016</a:t>
            </a:r>
          </a:p>
          <a:p>
            <a:pPr algn="just"/>
            <a:endParaRPr lang="pt-BR" sz="2200" b="1" dirty="0"/>
          </a:p>
          <a:p>
            <a:pPr algn="just"/>
            <a:r>
              <a:rPr lang="pt-BR" sz="2200" dirty="0"/>
              <a:t>Permitido o emprego: i) receio de fuga; </a:t>
            </a:r>
            <a:r>
              <a:rPr lang="pt-BR" sz="2200" dirty="0" err="1"/>
              <a:t>ii</a:t>
            </a:r>
            <a:r>
              <a:rPr lang="pt-BR" sz="2200" dirty="0"/>
              <a:t>) casos de resistência; </a:t>
            </a:r>
            <a:r>
              <a:rPr lang="pt-BR" sz="2200" dirty="0" err="1"/>
              <a:t>iii</a:t>
            </a:r>
            <a:r>
              <a:rPr lang="pt-BR" sz="2200" dirty="0"/>
              <a:t>) risco a integridade física; </a:t>
            </a:r>
            <a:r>
              <a:rPr lang="pt-BR" sz="2200" dirty="0" err="1"/>
              <a:t>iv</a:t>
            </a:r>
            <a:r>
              <a:rPr lang="pt-BR" sz="2200" dirty="0"/>
              <a:t>) utilização justificada por escrito.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b="1" dirty="0"/>
              <a:t>Resolução 03/2012 do CNPCP </a:t>
            </a:r>
            <a:r>
              <a:rPr lang="pt-BR" sz="2200" dirty="0"/>
              <a:t>&gt; proibição do uso de algemas como meio de contenção quando os presos estão sendo submetidos a procedimentos cirúrgicos. </a:t>
            </a:r>
          </a:p>
          <a:p>
            <a:r>
              <a:rPr lang="pt-BR" dirty="0"/>
              <a:t> </a:t>
            </a:r>
          </a:p>
          <a:p>
            <a:endParaRPr lang="pt-BR" dirty="0"/>
          </a:p>
          <a:p>
            <a:endParaRPr lang="pt-BR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05810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ASPECTOS INTRODUTÓRIOS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70080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Teoria do tipo disciplinar</a:t>
            </a:r>
            <a:r>
              <a:rPr lang="pt-BR" sz="2400" dirty="0"/>
              <a:t> </a:t>
            </a:r>
          </a:p>
          <a:p>
            <a:pPr algn="ctr"/>
            <a:endParaRPr lang="pt-BR" sz="2200" dirty="0"/>
          </a:p>
          <a:p>
            <a:pPr algn="just"/>
            <a:r>
              <a:rPr lang="pt-BR" sz="2400" dirty="0"/>
              <a:t> a)  </a:t>
            </a:r>
            <a:r>
              <a:rPr lang="pt-BR" sz="2400" b="1" dirty="0"/>
              <a:t>Inviabilidade de encarar o Estado como titular de bens jurídicos </a:t>
            </a:r>
            <a:r>
              <a:rPr lang="pt-BR" sz="2400" dirty="0"/>
              <a:t>(ordem e disciplina carcerárias) &gt; com isso se justificaria sanções a todo e qualquer incidente carcerário; </a:t>
            </a:r>
          </a:p>
          <a:p>
            <a:pPr algn="just"/>
            <a:endParaRPr lang="pt-BR" sz="2400" dirty="0"/>
          </a:p>
          <a:p>
            <a:pPr marL="342900" indent="-342900" algn="just">
              <a:buAutoNum type="alphaLcParenR" startAt="2"/>
            </a:pPr>
            <a:r>
              <a:rPr lang="pt-BR" sz="2400" dirty="0"/>
              <a:t>A </a:t>
            </a:r>
            <a:r>
              <a:rPr lang="pt-BR" sz="2400" b="1" dirty="0"/>
              <a:t>execução penal </a:t>
            </a:r>
            <a:r>
              <a:rPr lang="pt-BR" sz="2400" dirty="0"/>
              <a:t>deve ser compreendida como um </a:t>
            </a:r>
            <a:r>
              <a:rPr lang="pt-BR" sz="2400" b="1" dirty="0"/>
              <a:t>instrumento de limitação racional do poder punitivo</a:t>
            </a:r>
            <a:r>
              <a:rPr lang="pt-BR" sz="2400" dirty="0"/>
              <a:t>; </a:t>
            </a:r>
          </a:p>
          <a:p>
            <a:pPr marL="342900" indent="-342900" algn="just">
              <a:buAutoNum type="alphaLcParenR" startAt="2"/>
            </a:pPr>
            <a:endParaRPr lang="pt-BR" sz="2400" dirty="0"/>
          </a:p>
          <a:p>
            <a:pPr algn="just"/>
            <a:r>
              <a:rPr lang="pt-BR" sz="2400" dirty="0"/>
              <a:t>c) Restrição das faltas apenas a </a:t>
            </a:r>
            <a:r>
              <a:rPr lang="pt-BR" sz="2400" b="1" dirty="0"/>
              <a:t>condutas dolosas; </a:t>
            </a:r>
          </a:p>
          <a:p>
            <a:pPr algn="just"/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5722997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latin typeface="Corbel" panose="020B0503020204020204" pitchFamily="34" charset="0"/>
              </a:rPr>
              <a:t>USO DE ALGEMAS</a:t>
            </a: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r>
              <a:rPr lang="pt-BR" sz="2400" b="1" dirty="0"/>
              <a:t>Resolução 03/2012 do CNPCP </a:t>
            </a:r>
            <a:r>
              <a:rPr lang="pt-BR" sz="2400" dirty="0"/>
              <a:t>&gt; proibição do uso de algemas como meio de contenção quando os presos estão sendo submetidos a procedimentos cirúrgicos. </a:t>
            </a:r>
          </a:p>
          <a:p>
            <a:r>
              <a:rPr lang="pt-BR" sz="2400" dirty="0"/>
              <a:t> 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Vedação &gt; utilização em </a:t>
            </a:r>
            <a:r>
              <a:rPr lang="pt-B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mulheres durante o trabalho de parto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 durante o trajeto da parturiente entre a unidade prisional e o hospital e durante o período que se encontrar hospitalizada  </a:t>
            </a:r>
          </a:p>
          <a:p>
            <a:endParaRPr lang="pt-BR" sz="24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7848413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latin typeface="Corbel" panose="020B0503020204020204" pitchFamily="34" charset="0"/>
              </a:rPr>
              <a:t>USO DE ALGEMAS</a:t>
            </a: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pic>
        <p:nvPicPr>
          <p:cNvPr id="4" name="Imagem 3" descr="Resultado de imagem para mulheres em trabalho de parto algemadas">
            <a:extLst>
              <a:ext uri="{FF2B5EF4-FFF2-40B4-BE49-F238E27FC236}">
                <a16:creationId xmlns:a16="http://schemas.microsoft.com/office/drawing/2014/main" id="{A715EAD2-BBF7-4676-9CF9-89CF1E54770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652" y="1988840"/>
            <a:ext cx="6264696" cy="4104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87862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 Disciplinar Diferenciado</a:t>
            </a:r>
            <a:endParaRPr lang="pt-BR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/>
          </a:p>
          <a:p>
            <a:pPr algn="just"/>
            <a:r>
              <a:rPr lang="pt-BR" sz="2400" dirty="0"/>
              <a:t>Contexto &gt; Foi criado mediante resolução da SAP SP em 2001 visando “combater o desenfreado crescimento da criminalidade organizada”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Aplicado na penitenciária de Presidente Bernardes.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Morte do juiz corregedor dos presídios da região de Presidente Prudente e </a:t>
            </a:r>
            <a:r>
              <a:rPr lang="pt-BR" sz="2400" dirty="0" err="1"/>
              <a:t>mega</a:t>
            </a:r>
            <a:r>
              <a:rPr lang="pt-BR" sz="2400" dirty="0"/>
              <a:t> rebelião simultânea em 29 presídios. </a:t>
            </a:r>
          </a:p>
          <a:p>
            <a:endParaRPr lang="pt-BR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6153268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 Disciplinar Diferenciado</a:t>
            </a:r>
            <a:endParaRPr lang="pt-BR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RDD se aplica nas seguintes hipóteses (Lei 10.792/2003)</a:t>
            </a:r>
            <a:r>
              <a:rPr lang="pt-BR" sz="2200" dirty="0"/>
              <a:t>: </a:t>
            </a:r>
          </a:p>
          <a:p>
            <a:pPr lvl="0"/>
            <a:endParaRPr lang="pt-BR" sz="2200" dirty="0"/>
          </a:p>
          <a:p>
            <a:pPr lvl="0" algn="just"/>
            <a:r>
              <a:rPr lang="pt-BR" sz="2200" dirty="0"/>
              <a:t>i) </a:t>
            </a:r>
            <a:r>
              <a:rPr lang="pt-BR" sz="2200" b="1" dirty="0"/>
              <a:t>Prática de crime doloso que gere subversão da ordem e disciplinas internas</a:t>
            </a:r>
            <a:r>
              <a:rPr lang="pt-BR" sz="2200" dirty="0"/>
              <a:t>; </a:t>
            </a:r>
          </a:p>
          <a:p>
            <a:pPr lvl="0"/>
            <a:endParaRPr lang="pt-BR" sz="2200" dirty="0"/>
          </a:p>
          <a:p>
            <a:pPr lvl="0" algn="just"/>
            <a:r>
              <a:rPr lang="pt-BR" sz="2200" dirty="0" err="1"/>
              <a:t>ii</a:t>
            </a:r>
            <a:r>
              <a:rPr lang="pt-BR" sz="2200" dirty="0"/>
              <a:t>) </a:t>
            </a:r>
            <a:r>
              <a:rPr lang="pt-BR" sz="2200" b="1" dirty="0"/>
              <a:t>Presos de alto risco para a ordem e segurança do estabelecimento penal ou para a sociedade</a:t>
            </a:r>
            <a:r>
              <a:rPr lang="pt-BR" sz="2200" dirty="0"/>
              <a:t>;</a:t>
            </a:r>
          </a:p>
          <a:p>
            <a:pPr lvl="0"/>
            <a:endParaRPr lang="pt-BR" sz="2200" dirty="0"/>
          </a:p>
          <a:p>
            <a:pPr lvl="0"/>
            <a:r>
              <a:rPr lang="pt-BR" sz="2200" dirty="0" err="1"/>
              <a:t>iii</a:t>
            </a:r>
            <a:r>
              <a:rPr lang="pt-BR" sz="2200" dirty="0"/>
              <a:t>) </a:t>
            </a:r>
            <a:r>
              <a:rPr lang="pt-BR" sz="2200" b="1" dirty="0"/>
              <a:t>Presos suspeitos de envolvimento ou participação (a qualquer título) em organizações criminosas, quadrilha ou bando. </a:t>
            </a:r>
          </a:p>
          <a:p>
            <a:pPr lvl="0"/>
            <a:endParaRPr lang="pt-BR" sz="2200" dirty="0"/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 ser aplicado a </a:t>
            </a:r>
            <a:r>
              <a:rPr lang="pt-BR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presos definitivos e provisórios</a:t>
            </a:r>
          </a:p>
          <a:p>
            <a:pPr lvl="0"/>
            <a:endParaRPr lang="pt-BR" sz="2200" dirty="0"/>
          </a:p>
          <a:p>
            <a:endParaRPr lang="pt-BR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95845811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 Disciplinar Diferenciado</a:t>
            </a:r>
            <a:endParaRPr lang="pt-BR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Características do RDD (Lei 10.792/2003)</a:t>
            </a:r>
            <a:r>
              <a:rPr lang="pt-BR" sz="2200" dirty="0"/>
              <a:t>: </a:t>
            </a:r>
          </a:p>
          <a:p>
            <a:pPr lvl="0"/>
            <a:endParaRPr lang="pt-BR" sz="2200" dirty="0"/>
          </a:p>
          <a:p>
            <a:pPr lvl="0"/>
            <a:r>
              <a:rPr lang="pt-BR" sz="2200" dirty="0"/>
              <a:t>i) Duração máxima de 360 dias, até 1/6 da pena; </a:t>
            </a:r>
          </a:p>
          <a:p>
            <a:pPr lvl="0"/>
            <a:endParaRPr lang="pt-BR" sz="2200" dirty="0"/>
          </a:p>
          <a:p>
            <a:pPr lvl="0"/>
            <a:r>
              <a:rPr lang="pt-BR" sz="2200" dirty="0" err="1"/>
              <a:t>ii</a:t>
            </a:r>
            <a:r>
              <a:rPr lang="pt-BR" sz="2200" dirty="0"/>
              <a:t>) Recolhimento em cela individual;</a:t>
            </a:r>
          </a:p>
          <a:p>
            <a:pPr lvl="0"/>
            <a:endParaRPr lang="pt-BR" sz="2200" dirty="0"/>
          </a:p>
          <a:p>
            <a:pPr lvl="0"/>
            <a:r>
              <a:rPr lang="pt-BR" sz="2200" dirty="0" err="1"/>
              <a:t>iii</a:t>
            </a:r>
            <a:r>
              <a:rPr lang="pt-BR" sz="2200" dirty="0"/>
              <a:t>) Visitas semanais de duas pessoas com duração máxima de duas horas;</a:t>
            </a:r>
          </a:p>
          <a:p>
            <a:pPr lvl="0"/>
            <a:endParaRPr lang="pt-BR" sz="2200" dirty="0"/>
          </a:p>
          <a:p>
            <a:pPr lvl="0"/>
            <a:r>
              <a:rPr lang="pt-BR" sz="2200" dirty="0" err="1"/>
              <a:t>iv</a:t>
            </a:r>
            <a:r>
              <a:rPr lang="pt-BR" sz="2200" dirty="0"/>
              <a:t>) Saída da cela por duas horas diárias para banho de sol. </a:t>
            </a:r>
          </a:p>
          <a:p>
            <a:pPr lvl="0"/>
            <a:endParaRPr lang="pt-BR" sz="2200" dirty="0"/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Caso de Avaré</a:t>
            </a:r>
          </a:p>
          <a:p>
            <a:pPr lvl="0"/>
            <a:endParaRPr lang="pt-BR" sz="2200" dirty="0"/>
          </a:p>
          <a:p>
            <a:endParaRPr lang="pt-BR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26558179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 Disciplinar Diferenciado</a:t>
            </a:r>
            <a:endParaRPr lang="pt-BR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Duas modalidades </a:t>
            </a:r>
            <a:r>
              <a:rPr lang="pt-BR" sz="2400" dirty="0"/>
              <a:t>(Costa/ Roig) 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400" dirty="0"/>
          </a:p>
          <a:p>
            <a:r>
              <a:rPr lang="pt-BR" sz="2200" dirty="0"/>
              <a:t> i) </a:t>
            </a:r>
            <a:r>
              <a:rPr lang="pt-BR" sz="2200" b="1" u="sng" dirty="0"/>
              <a:t>Punitivo</a:t>
            </a:r>
            <a:r>
              <a:rPr lang="pt-BR" sz="2200" dirty="0"/>
              <a:t>: decorre de fato previsto como crime doloso ou que cause subversão da ordem ou da disciplina interna e </a:t>
            </a:r>
          </a:p>
          <a:p>
            <a:endParaRPr lang="pt-BR" sz="2200" dirty="0"/>
          </a:p>
          <a:p>
            <a:r>
              <a:rPr lang="pt-BR" sz="2200" dirty="0" err="1"/>
              <a:t>ii</a:t>
            </a:r>
            <a:r>
              <a:rPr lang="pt-BR" sz="2200" dirty="0"/>
              <a:t>) </a:t>
            </a:r>
            <a:r>
              <a:rPr lang="pt-BR" sz="2200" b="1" u="sng" dirty="0"/>
              <a:t>Cautelar</a:t>
            </a:r>
            <a:r>
              <a:rPr lang="pt-BR" sz="2200" b="1" dirty="0"/>
              <a:t>: </a:t>
            </a:r>
            <a:r>
              <a:rPr lang="pt-BR" sz="2200" dirty="0"/>
              <a:t>presos que apresentam alto risco para a ordem e segurança do estabelecimento ou sociedade</a:t>
            </a:r>
          </a:p>
          <a:p>
            <a:endParaRPr lang="pt-BR" dirty="0"/>
          </a:p>
          <a:p>
            <a:pPr algn="ctr"/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 ter uma proximidade temporal com os fatos imputados &gt; não seria possível se falar em RDD por participação pretérita em organizações criminosas (STJ HC 326070/SP, 5º turma, 01/12/2015 e HC 339764/SP, 6º turma, 30/06/2016).   </a:t>
            </a:r>
          </a:p>
          <a:p>
            <a:pPr lvl="0"/>
            <a:endParaRPr lang="pt-BR" sz="2200" dirty="0"/>
          </a:p>
          <a:p>
            <a:endParaRPr lang="pt-BR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0617825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 Disciplinar Diferenciado</a:t>
            </a:r>
            <a:endParaRPr lang="pt-BR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Procedimento</a:t>
            </a:r>
            <a:r>
              <a:rPr lang="pt-BR" sz="2400" dirty="0"/>
              <a:t> 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2200" dirty="0"/>
          </a:p>
          <a:p>
            <a:pPr marL="400050" indent="-400050">
              <a:buAutoNum type="romanLcParenR"/>
            </a:pPr>
            <a:r>
              <a:rPr lang="pt-BR" sz="2200" dirty="0"/>
              <a:t>Direção do estabelecimento deve requerer (ou seus superiores) circunstanciadamente ao Poder Judiciário; </a:t>
            </a:r>
          </a:p>
          <a:p>
            <a:pPr marL="400050" indent="-400050">
              <a:buAutoNum type="romanLcParenR"/>
            </a:pPr>
            <a:endParaRPr lang="pt-BR" sz="2200" dirty="0"/>
          </a:p>
          <a:p>
            <a:pPr marL="400050" indent="-400050">
              <a:buAutoNum type="romanLcParenR"/>
            </a:pPr>
            <a:r>
              <a:rPr lang="pt-BR" sz="2200" dirty="0"/>
              <a:t>O juiz tem 15 dias para prolatar a decisão; </a:t>
            </a:r>
          </a:p>
          <a:p>
            <a:pPr marL="400050" indent="-400050">
              <a:buAutoNum type="romanLcParenR"/>
            </a:pPr>
            <a:endParaRPr lang="pt-BR" sz="2200" dirty="0"/>
          </a:p>
          <a:p>
            <a:pPr marL="400050" indent="-400050">
              <a:buAutoNum type="romanLcParenR"/>
            </a:pPr>
            <a:r>
              <a:rPr lang="pt-BR" sz="2200" dirty="0"/>
              <a:t>MP deve se manifestar antes da decisão (não pode pedir a inclusão) e </a:t>
            </a:r>
          </a:p>
          <a:p>
            <a:pPr marL="400050" indent="-400050">
              <a:buAutoNum type="romanLcParenR"/>
            </a:pPr>
            <a:endParaRPr lang="pt-BR" sz="2200" dirty="0"/>
          </a:p>
          <a:p>
            <a:pPr marL="400050" indent="-400050">
              <a:buAutoNum type="romanLcParenR"/>
            </a:pPr>
            <a:r>
              <a:rPr lang="pt-BR" sz="2200" dirty="0"/>
              <a:t>Manifestação da defesa. </a:t>
            </a:r>
          </a:p>
          <a:p>
            <a:pPr lvl="0"/>
            <a:endParaRPr lang="pt-BR" sz="2200" dirty="0"/>
          </a:p>
          <a:p>
            <a:endParaRPr lang="pt-BR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1353603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 Disciplinar Diferenciado</a:t>
            </a:r>
            <a:endParaRPr lang="pt-BR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Natureza da medida </a:t>
            </a:r>
          </a:p>
          <a:p>
            <a:endParaRPr lang="pt-BR" sz="2200" dirty="0"/>
          </a:p>
          <a:p>
            <a:pPr marL="400050" indent="-400050">
              <a:buAutoNum type="romanLcParenR"/>
            </a:pPr>
            <a:r>
              <a:rPr lang="pt-BR" sz="2200" dirty="0"/>
              <a:t>Cautelar; </a:t>
            </a:r>
          </a:p>
          <a:p>
            <a:pPr marL="400050" indent="-400050">
              <a:buAutoNum type="romanLcParenR"/>
            </a:pPr>
            <a:endParaRPr lang="pt-BR" sz="2200" dirty="0"/>
          </a:p>
          <a:p>
            <a:pPr marL="400050" indent="-400050">
              <a:buAutoNum type="romanLcParenR"/>
            </a:pPr>
            <a:r>
              <a:rPr lang="pt-BR" sz="2200" dirty="0"/>
              <a:t>4º regime de cumprimento de pena; </a:t>
            </a:r>
          </a:p>
          <a:p>
            <a:pPr marL="400050" indent="-400050">
              <a:buAutoNum type="romanLcParenR"/>
            </a:pPr>
            <a:endParaRPr lang="pt-BR" sz="2200" dirty="0"/>
          </a:p>
          <a:p>
            <a:pPr marL="400050" indent="-400050">
              <a:buAutoNum type="romanLcParenR"/>
            </a:pPr>
            <a:r>
              <a:rPr lang="pt-BR" sz="2200" dirty="0"/>
              <a:t>Regime disciplinar carcerário especial, dentro do regime fechado; </a:t>
            </a:r>
          </a:p>
          <a:p>
            <a:pPr marL="400050" indent="-400050">
              <a:buAutoNum type="romanLcParenR"/>
            </a:pPr>
            <a:endParaRPr lang="pt-BR" sz="2200" dirty="0"/>
          </a:p>
          <a:p>
            <a:pPr marL="400050" indent="-400050">
              <a:buAutoNum type="romanLcParenR"/>
            </a:pPr>
            <a:r>
              <a:rPr lang="pt-BR" sz="2200" dirty="0"/>
              <a:t>Sanção administrativa (STJ e STF) &gt; deve estar ligado a uma infração grave cometida pelo recluso dentro do sistema penitenciário </a:t>
            </a:r>
          </a:p>
          <a:p>
            <a:pPr lvl="0"/>
            <a:endParaRPr lang="pt-BR" sz="2200" dirty="0"/>
          </a:p>
          <a:p>
            <a:endParaRPr lang="pt-BR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68925978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 Disciplinar Diferenciado</a:t>
            </a:r>
            <a:endParaRPr lang="pt-BR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Possibilidade de Progressão </a:t>
            </a:r>
          </a:p>
          <a:p>
            <a:endParaRPr lang="pt-BR" sz="2200" dirty="0"/>
          </a:p>
          <a:p>
            <a:pPr algn="just"/>
            <a:r>
              <a:rPr lang="pt-BR" sz="2200" dirty="0"/>
              <a:t>Possibilidade de progressão do preso em RDD, mas o problema estaria no requisito subjetivo (Marcão). 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/>
              <a:t>Não podem ter a progressão vedada ante a inexistência de norma proibitiva. O fato de estar no RDD não pode ser usado para desprestigiar o mérito do condenado, salvo se a conduta que ensejo a classificação comportamental negativa estiver relacionada a atos ocorridos no curso do RDD (Roig).  </a:t>
            </a:r>
          </a:p>
          <a:p>
            <a:pPr lvl="0"/>
            <a:endParaRPr lang="pt-BR" sz="2200" dirty="0"/>
          </a:p>
          <a:p>
            <a:endParaRPr lang="pt-BR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8485153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 Disciplinar Diferenciado</a:t>
            </a:r>
            <a:endParaRPr lang="pt-BR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Efeitos deletérios </a:t>
            </a:r>
          </a:p>
          <a:p>
            <a:endParaRPr lang="pt-BR" sz="2000" dirty="0"/>
          </a:p>
          <a:p>
            <a:r>
              <a:rPr lang="pt-BR" sz="2000" dirty="0"/>
              <a:t>Necessidade de </a:t>
            </a:r>
            <a:r>
              <a:rPr lang="pt-BR" sz="2000" b="1" u="sng" dirty="0"/>
              <a:t>parecer médico </a:t>
            </a:r>
            <a:r>
              <a:rPr lang="pt-BR" sz="2000" dirty="0"/>
              <a:t>indicando que o RDD não causará lesão ao recluso &gt; há decisões judiciais indicando que esse parecer é essencial à inclusão do preso no RDD. </a:t>
            </a:r>
          </a:p>
          <a:p>
            <a:endParaRPr lang="pt-BR" sz="2000" dirty="0"/>
          </a:p>
          <a:p>
            <a:r>
              <a:rPr lang="pt-BR" sz="2000" dirty="0"/>
              <a:t>Durante o RDD deve ser acompanhado por psicólogo e psiquiatra (artigo 24 do regulamento penitenciário federal)</a:t>
            </a:r>
          </a:p>
          <a:p>
            <a:endParaRPr lang="pt-BR" sz="2000" dirty="0"/>
          </a:p>
          <a:p>
            <a:r>
              <a:rPr lang="pt-BR" sz="2000" dirty="0"/>
              <a:t>Dois pontos de duvidosa constitucionalidade: i) imprecisão ou falta de taxatividade das hipóteses de inclusão e </a:t>
            </a:r>
            <a:r>
              <a:rPr lang="pt-BR" sz="2000" dirty="0" err="1"/>
              <a:t>ii</a:t>
            </a:r>
            <a:r>
              <a:rPr lang="pt-BR" sz="2000" dirty="0"/>
              <a:t>) isolamento diário de 22 horas. </a:t>
            </a:r>
          </a:p>
          <a:p>
            <a:endParaRPr lang="pt-BR" sz="2000" dirty="0"/>
          </a:p>
          <a:p>
            <a:r>
              <a:rPr lang="pt-BR" sz="2000" dirty="0"/>
              <a:t>Possibilidade de ensino durante o RDD &gt; não há vedação expressa. </a:t>
            </a:r>
          </a:p>
        </p:txBody>
      </p:sp>
    </p:spTree>
    <p:extLst>
      <p:ext uri="{BB962C8B-B14F-4D97-AF65-F5344CB8AC3E}">
        <p14:creationId xmlns:p14="http://schemas.microsoft.com/office/powerpoint/2010/main" val="711085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ASPECTOS INTRODUTÓRIOS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Teoria do tipo disciplinar</a:t>
            </a:r>
            <a:r>
              <a:rPr lang="pt-BR" sz="2400" dirty="0"/>
              <a:t> </a:t>
            </a:r>
          </a:p>
          <a:p>
            <a:pPr algn="just"/>
            <a:r>
              <a:rPr lang="pt-BR" sz="2400" dirty="0"/>
              <a:t> </a:t>
            </a:r>
          </a:p>
          <a:p>
            <a:pPr algn="just"/>
            <a:r>
              <a:rPr lang="pt-BR" sz="2400" dirty="0"/>
              <a:t>d) Aplicação dos </a:t>
            </a:r>
            <a:r>
              <a:rPr lang="pt-BR" sz="2400" b="1" dirty="0"/>
              <a:t>conteúdos limitativos do Código Penal</a:t>
            </a:r>
            <a:r>
              <a:rPr lang="pt-BR" sz="2400" dirty="0"/>
              <a:t> e da legislação especial (atenuantes, prescrição </a:t>
            </a:r>
            <a:r>
              <a:rPr lang="pt-BR" sz="2400" dirty="0" err="1"/>
              <a:t>etc</a:t>
            </a:r>
            <a:r>
              <a:rPr lang="pt-BR" sz="2400" dirty="0"/>
              <a:t>);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e) Consideração de </a:t>
            </a:r>
            <a:r>
              <a:rPr lang="pt-BR" sz="2400" b="1" dirty="0"/>
              <a:t>excludentes de culpabilidade disciplinar </a:t>
            </a:r>
            <a:r>
              <a:rPr lang="pt-BR" sz="2400" dirty="0"/>
              <a:t>(como desconhecimento da norma). </a:t>
            </a:r>
            <a:endParaRPr lang="pt-BR" sz="24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6842421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Presídios Federais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Lei 11.671/2008 &gt; condenados ou presos provisórios &gt; aqueles cuja medida se justifique no interesse da segurança pública ou do próprio preso (artigo 3º). </a:t>
            </a:r>
          </a:p>
          <a:p>
            <a:endParaRPr lang="pt-BR" sz="2000" dirty="0"/>
          </a:p>
          <a:p>
            <a:r>
              <a:rPr lang="pt-BR" sz="2000" b="1" dirty="0"/>
              <a:t>Não se destinam a presos da justiça federal</a:t>
            </a:r>
            <a:r>
              <a:rPr lang="pt-BR" sz="2000" dirty="0"/>
              <a:t>, mas sim de </a:t>
            </a:r>
            <a:r>
              <a:rPr lang="pt-BR" sz="2000" b="1" u="sng" dirty="0"/>
              <a:t>perfil específico </a:t>
            </a:r>
            <a:r>
              <a:rPr lang="pt-BR" sz="2000" dirty="0"/>
              <a:t>&gt; ligados a organizações criminosas ou que no sistema estadual liderem ações delitivas. </a:t>
            </a:r>
          </a:p>
          <a:p>
            <a:endParaRPr lang="pt-BR" sz="2000" dirty="0"/>
          </a:p>
          <a:p>
            <a:r>
              <a:rPr lang="pt-BR" sz="2000" dirty="0"/>
              <a:t>São 4 presídios: </a:t>
            </a:r>
            <a:r>
              <a:rPr lang="pt-BR" sz="2000" dirty="0" err="1"/>
              <a:t>Catanduvas</a:t>
            </a:r>
            <a:r>
              <a:rPr lang="pt-BR" sz="2000" dirty="0"/>
              <a:t>; Campo Grande; Porto Velho e Mossoró.</a:t>
            </a:r>
          </a:p>
          <a:p>
            <a:endParaRPr lang="pt-BR" sz="2000" dirty="0"/>
          </a:p>
          <a:p>
            <a:r>
              <a:rPr lang="pt-BR" sz="2000" dirty="0"/>
              <a:t>Procedimento &gt; requerimento da autoridade administrativa, MP ou do próprio preso (art. 5º) &gt; prazo de 5 dias &gt; o DEPEN deve ser ouvido para indicar o estabelecimento adequado (§2º do artigo 5º)</a:t>
            </a:r>
          </a:p>
          <a:p>
            <a:endParaRPr lang="pt-BR" sz="2000" dirty="0"/>
          </a:p>
          <a:p>
            <a:r>
              <a:rPr lang="pt-BR" sz="2000" dirty="0"/>
              <a:t>Período de permanência &gt; 360 dias, podendo ser renovável (</a:t>
            </a:r>
            <a:r>
              <a:rPr lang="pt-BR" sz="2000" b="1" u="sng" dirty="0"/>
              <a:t>não há limite expresso na lei</a:t>
            </a:r>
            <a:r>
              <a:rPr lang="pt-BR" sz="2000" dirty="0"/>
              <a:t>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501005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Presídios Federais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Não é a mesma coisa que RDD, mas tem um caráter mais rigoroso que os presídios estaduais. </a:t>
            </a:r>
          </a:p>
          <a:p>
            <a:endParaRPr lang="pt-BR" sz="2000" dirty="0"/>
          </a:p>
          <a:p>
            <a:r>
              <a:rPr lang="pt-BR" sz="2000" dirty="0"/>
              <a:t>Sistema de controle compartilhado entre o juiz da origem (estadual) e do destino (federal) &gt; em caso de divergência os tribunais superiores intervém (conflito de competência) </a:t>
            </a:r>
          </a:p>
          <a:p>
            <a:endParaRPr lang="pt-BR" sz="2000" dirty="0"/>
          </a:p>
          <a:p>
            <a:r>
              <a:rPr lang="pt-BR" sz="2000" dirty="0"/>
              <a:t>Lotação &gt; a máxima não pode ser ultrapassada e é necessário uma reserva de vagas para emergências. </a:t>
            </a:r>
            <a:r>
              <a:rPr lang="pt-BR" sz="2000" b="1" dirty="0"/>
              <a:t>Maior controle </a:t>
            </a:r>
            <a:r>
              <a:rPr lang="pt-BR" sz="2000" dirty="0"/>
              <a:t>e elemento a ser </a:t>
            </a:r>
            <a:r>
              <a:rPr lang="pt-BR" sz="2000" b="1" dirty="0"/>
              <a:t>observado nos conflitos de competência</a:t>
            </a:r>
            <a:r>
              <a:rPr lang="pt-BR" sz="2000" dirty="0"/>
              <a:t>. </a:t>
            </a:r>
          </a:p>
          <a:p>
            <a:endParaRPr lang="pt-BR" sz="2000" dirty="0"/>
          </a:p>
          <a:p>
            <a:r>
              <a:rPr lang="pt-BR" sz="2000" dirty="0"/>
              <a:t>O deferimento da progressão de regime pelo juízo federal &gt; determina o retorno do apenado ao Estado de origem &gt; impossibilidade da renovação (</a:t>
            </a:r>
            <a:r>
              <a:rPr lang="pt-BR" sz="2000" dirty="0" err="1"/>
              <a:t>Pavarini</a:t>
            </a:r>
            <a:r>
              <a:rPr lang="pt-BR" sz="2000" dirty="0"/>
              <a:t> e </a:t>
            </a:r>
            <a:r>
              <a:rPr lang="pt-BR" sz="2000" dirty="0" err="1"/>
              <a:t>Giamberdino</a:t>
            </a:r>
            <a:r>
              <a:rPr lang="pt-BR" sz="2000" dirty="0"/>
              <a:t>/Roig). Porém, esse não foi o entendimento do STF (HC 129.509 em 24/11/2015).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279604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Prescrição Disciplinar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A229E8-D515-44D4-AF99-87500DC247F3}"/>
              </a:ext>
            </a:extLst>
          </p:cNvPr>
          <p:cNvSpPr txBox="1"/>
          <p:nvPr/>
        </p:nvSpPr>
        <p:spPr>
          <a:xfrm>
            <a:off x="577757" y="1700808"/>
            <a:ext cx="7988485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há previsão expressa de prescrição das faltas no CP e na LEP.</a:t>
            </a:r>
          </a:p>
          <a:p>
            <a:endParaRPr lang="pt-BR" sz="2100" b="1" dirty="0"/>
          </a:p>
          <a:p>
            <a:r>
              <a:rPr lang="pt-BR" sz="2100" b="1" u="sng" dirty="0"/>
              <a:t>1º corrente: STF e STJ (menor prazo penal) </a:t>
            </a:r>
            <a:r>
              <a:rPr lang="pt-BR" sz="2100" b="1" dirty="0"/>
              <a:t>&gt; </a:t>
            </a:r>
            <a:r>
              <a:rPr lang="pt-BR" sz="2100" dirty="0"/>
              <a:t>ante a ausência de previsão legal estabeleceu-se o seguinte: i) existe prescrição das faltas disciplinares; </a:t>
            </a:r>
            <a:r>
              <a:rPr lang="pt-BR" sz="2100" dirty="0" err="1"/>
              <a:t>ii</a:t>
            </a:r>
            <a:r>
              <a:rPr lang="pt-BR" sz="2100" dirty="0"/>
              <a:t>) deve ser aplicado o menor prazo penal e </a:t>
            </a:r>
            <a:r>
              <a:rPr lang="pt-BR" sz="2100" dirty="0" err="1"/>
              <a:t>iii</a:t>
            </a:r>
            <a:r>
              <a:rPr lang="pt-BR" sz="2100" dirty="0"/>
              <a:t>) que seria o previsto no artigo 109, inciso VI do CP &gt; </a:t>
            </a:r>
            <a:r>
              <a:rPr lang="pt-BR" sz="2100" b="1" u="sng" dirty="0"/>
              <a:t>3 anos</a:t>
            </a:r>
            <a:r>
              <a:rPr lang="pt-BR" sz="2100" dirty="0"/>
              <a:t>. </a:t>
            </a:r>
          </a:p>
          <a:p>
            <a:endParaRPr lang="pt-BR" sz="2100" b="1" dirty="0"/>
          </a:p>
          <a:p>
            <a:r>
              <a:rPr lang="pt-BR" sz="2100" b="1" u="sng" dirty="0"/>
              <a:t>Subcorrente 1:</a:t>
            </a:r>
            <a:r>
              <a:rPr lang="pt-BR" sz="2100" dirty="0"/>
              <a:t> o menor prazo penal não é o previsto no artigo 109, mas sim o indicado no artigo 114, inciso I (multa isolada) ou na lei de drogas para o artigo 28 (ver o artigo) &gt; </a:t>
            </a:r>
            <a:r>
              <a:rPr lang="pt-BR" sz="2100" b="1" u="sng" dirty="0"/>
              <a:t>2 anos</a:t>
            </a:r>
            <a:r>
              <a:rPr lang="pt-BR" sz="2100" dirty="0"/>
              <a:t>; </a:t>
            </a:r>
          </a:p>
          <a:p>
            <a:endParaRPr lang="pt-BR" sz="2100" b="1" dirty="0"/>
          </a:p>
          <a:p>
            <a:r>
              <a:rPr lang="pt-BR" sz="2100" b="1" u="sng" dirty="0"/>
              <a:t>Subcorrente 2</a:t>
            </a:r>
            <a:r>
              <a:rPr lang="pt-BR" sz="2100" b="1" dirty="0"/>
              <a:t>: </a:t>
            </a:r>
            <a:r>
              <a:rPr lang="pt-BR" sz="2100" dirty="0"/>
              <a:t>o menor prazo penal deveria ser o indicado nos artigos anteriores, mas com a redução prevista no artigo 115 do CP (prescrição pela metade) &gt; </a:t>
            </a:r>
            <a:r>
              <a:rPr lang="pt-BR" sz="2100" b="1" u="sng" dirty="0"/>
              <a:t>1 ano</a:t>
            </a:r>
            <a:r>
              <a:rPr lang="pt-BR" sz="2100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192044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Prescrição Disciplinar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A229E8-D515-44D4-AF99-87500DC247F3}"/>
              </a:ext>
            </a:extLst>
          </p:cNvPr>
          <p:cNvSpPr txBox="1"/>
          <p:nvPr/>
        </p:nvSpPr>
        <p:spPr>
          <a:xfrm>
            <a:off x="577757" y="1700808"/>
            <a:ext cx="798848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/>
              <a:t>2º </a:t>
            </a:r>
            <a:r>
              <a:rPr lang="pt-BR" sz="2200" b="1" u="sng" dirty="0"/>
              <a:t>Corrente: decretos de indulto</a:t>
            </a:r>
            <a:r>
              <a:rPr lang="pt-BR" sz="2200" dirty="0"/>
              <a:t>: trazem o prazo de ausência de falta grave no período de um ano &gt; se esse lapso pode ser utilizado para extinguir a pena não teria sentido em se utilizar um lapso mais largo para a manutenção da falta disciplinar </a:t>
            </a:r>
            <a:r>
              <a:rPr lang="pt-BR" sz="2200" b="1" u="sng" dirty="0"/>
              <a:t>&gt; 1 ano;</a:t>
            </a:r>
          </a:p>
          <a:p>
            <a:endParaRPr lang="pt-BR" sz="2200" dirty="0"/>
          </a:p>
          <a:p>
            <a:r>
              <a:rPr lang="pt-BR" sz="2200" b="1" u="sng" dirty="0"/>
              <a:t>3º Corrente: utilização do lapso previsto na lei 8.112 para faltas disciplinares </a:t>
            </a:r>
            <a:r>
              <a:rPr lang="pt-BR" sz="2200" b="1" dirty="0"/>
              <a:t>&gt; </a:t>
            </a:r>
            <a:r>
              <a:rPr lang="pt-BR" sz="2200" dirty="0"/>
              <a:t>uma falta disciplinar durante o cumprimento da pena está mais próxima de uma sanção disciplinar funcional do que de um crime, logo, o lapso de prescrição administrativa seria mais adequado &gt; </a:t>
            </a:r>
            <a:r>
              <a:rPr lang="pt-BR" sz="2200" b="1" u="sng" dirty="0"/>
              <a:t>180 dias</a:t>
            </a:r>
            <a:r>
              <a:rPr lang="pt-BR" sz="2200" dirty="0"/>
              <a:t>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242659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Prescrição Disciplinar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A229E8-D515-44D4-AF99-87500DC247F3}"/>
              </a:ext>
            </a:extLst>
          </p:cNvPr>
          <p:cNvSpPr txBox="1"/>
          <p:nvPr/>
        </p:nvSpPr>
        <p:spPr>
          <a:xfrm>
            <a:off x="577757" y="1700808"/>
            <a:ext cx="798848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u="sng" dirty="0"/>
              <a:t>4º Corrente</a:t>
            </a:r>
            <a:r>
              <a:rPr lang="pt-BR" sz="2200" b="1" dirty="0"/>
              <a:t>: regulamento penitenciário federal e decreto de indulto de 2017 &gt; </a:t>
            </a:r>
            <a:r>
              <a:rPr lang="pt-BR" sz="2200" b="1" u="sng" dirty="0"/>
              <a:t>30 dias. </a:t>
            </a:r>
          </a:p>
          <a:p>
            <a:endParaRPr lang="pt-BR" sz="2200" dirty="0"/>
          </a:p>
          <a:p>
            <a:r>
              <a:rPr lang="pt-BR" sz="2200" dirty="0"/>
              <a:t>Termo inicial &gt; deve começar a partir do cometimento da falta &gt; em caso de fuga deve se contar da data da evasão &gt;absoluta ausência de previsão legal (Roig) &gt; o STJ tem posição no sentido que deve ser contado da recaptura (STJ, HC 140870/RS, 5º turma, 09/02/2010 e </a:t>
            </a:r>
            <a:r>
              <a:rPr lang="pt-BR" sz="2200" dirty="0" err="1"/>
              <a:t>AgRg</a:t>
            </a:r>
            <a:r>
              <a:rPr lang="pt-BR" sz="2200" dirty="0"/>
              <a:t> no HC 142.454/SP, 6º turma, 19/02/2011).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51384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Classificação da Conduta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A229E8-D515-44D4-AF99-87500DC247F3}"/>
              </a:ext>
            </a:extLst>
          </p:cNvPr>
          <p:cNvSpPr txBox="1"/>
          <p:nvPr/>
        </p:nvSpPr>
        <p:spPr>
          <a:xfrm>
            <a:off x="577757" y="1700808"/>
            <a:ext cx="798848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 </a:t>
            </a:r>
            <a:endParaRPr lang="pt-BR" sz="2200" dirty="0"/>
          </a:p>
          <a:p>
            <a:r>
              <a:rPr lang="pt-BR" sz="2200" dirty="0"/>
              <a:t>Regulamento penitenciário federal (artigo 76): </a:t>
            </a:r>
          </a:p>
          <a:p>
            <a:endParaRPr lang="pt-BR" sz="2200" dirty="0"/>
          </a:p>
          <a:p>
            <a:pPr lvl="0"/>
            <a:r>
              <a:rPr lang="pt-BR" sz="2200" b="1" dirty="0"/>
              <a:t>Ótima:</a:t>
            </a:r>
            <a:r>
              <a:rPr lang="pt-BR" sz="2200" dirty="0"/>
              <a:t> não possuir anotações disciplinares e possuir recompensa; </a:t>
            </a:r>
          </a:p>
          <a:p>
            <a:pPr lvl="0"/>
            <a:endParaRPr lang="pt-BR" sz="2200" b="1" dirty="0"/>
          </a:p>
          <a:p>
            <a:pPr lvl="0"/>
            <a:r>
              <a:rPr lang="pt-BR" sz="2200" b="1" dirty="0"/>
              <a:t>Boa:</a:t>
            </a:r>
            <a:r>
              <a:rPr lang="pt-BR" sz="2200" dirty="0"/>
              <a:t> não possuir anotações disciplinares; </a:t>
            </a:r>
          </a:p>
          <a:p>
            <a:pPr lvl="0"/>
            <a:endParaRPr lang="pt-BR" sz="2200" b="1" dirty="0"/>
          </a:p>
          <a:p>
            <a:pPr lvl="0"/>
            <a:r>
              <a:rPr lang="pt-BR" sz="2200" b="1" dirty="0"/>
              <a:t>Regular:</a:t>
            </a:r>
            <a:r>
              <a:rPr lang="pt-BR" sz="2200" dirty="0"/>
              <a:t> registrar faltas médias e leves que ainda não foram </a:t>
            </a:r>
          </a:p>
          <a:p>
            <a:pPr lvl="0"/>
            <a:r>
              <a:rPr lang="pt-BR" sz="2200" dirty="0"/>
              <a:t>reabilitadas; </a:t>
            </a:r>
          </a:p>
          <a:p>
            <a:endParaRPr lang="pt-BR" sz="2200" b="1" dirty="0"/>
          </a:p>
          <a:p>
            <a:r>
              <a:rPr lang="pt-BR" sz="2200" b="1" dirty="0"/>
              <a:t>Má: </a:t>
            </a:r>
            <a:r>
              <a:rPr lang="pt-BR" sz="2200" dirty="0"/>
              <a:t>quando o prontuário registrar falta grave sem reabilitação da conduta</a:t>
            </a:r>
          </a:p>
        </p:txBody>
      </p:sp>
    </p:spTree>
    <p:extLst>
      <p:ext uri="{BB962C8B-B14F-4D97-AF65-F5344CB8AC3E}">
        <p14:creationId xmlns:p14="http://schemas.microsoft.com/office/powerpoint/2010/main" val="391367270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Reabilitação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A229E8-D515-44D4-AF99-87500DC247F3}"/>
              </a:ext>
            </a:extLst>
          </p:cNvPr>
          <p:cNvSpPr txBox="1"/>
          <p:nvPr/>
        </p:nvSpPr>
        <p:spPr>
          <a:xfrm>
            <a:off x="577757" y="1700808"/>
            <a:ext cx="798848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 Prazos para reabilitação (artigo 81 do regulamento penitenciário federal): </a:t>
            </a:r>
          </a:p>
          <a:p>
            <a:pPr lvl="0"/>
            <a:endParaRPr lang="pt-BR" sz="2200" dirty="0"/>
          </a:p>
          <a:p>
            <a:pPr lvl="0"/>
            <a:r>
              <a:rPr lang="pt-BR" sz="2200" b="1" dirty="0"/>
              <a:t>Três meses</a:t>
            </a:r>
            <a:r>
              <a:rPr lang="pt-BR" sz="2200" dirty="0"/>
              <a:t>: faltas leves; </a:t>
            </a:r>
          </a:p>
          <a:p>
            <a:pPr lvl="0"/>
            <a:endParaRPr lang="pt-BR" sz="2200" dirty="0"/>
          </a:p>
          <a:p>
            <a:pPr lvl="0"/>
            <a:r>
              <a:rPr lang="pt-BR" sz="2200" b="1" dirty="0"/>
              <a:t>Seis meses</a:t>
            </a:r>
            <a:r>
              <a:rPr lang="pt-BR" sz="2200" dirty="0"/>
              <a:t>: faltas médias; </a:t>
            </a:r>
          </a:p>
          <a:p>
            <a:pPr lvl="0"/>
            <a:endParaRPr lang="pt-BR" sz="2200" dirty="0"/>
          </a:p>
          <a:p>
            <a:pPr lvl="0"/>
            <a:r>
              <a:rPr lang="pt-BR" sz="2200" b="1" dirty="0"/>
              <a:t>Doze meses</a:t>
            </a:r>
            <a:r>
              <a:rPr lang="pt-BR" sz="2200" dirty="0"/>
              <a:t>: faltas graves</a:t>
            </a:r>
          </a:p>
          <a:p>
            <a:pPr lvl="0"/>
            <a:endParaRPr lang="pt-BR" sz="2200" dirty="0"/>
          </a:p>
          <a:p>
            <a:pPr lvl="0"/>
            <a:r>
              <a:rPr lang="pt-BR" sz="2200" b="1" dirty="0"/>
              <a:t>Vinte e quatro meses</a:t>
            </a:r>
            <a:r>
              <a:rPr lang="pt-BR" sz="2200" dirty="0"/>
              <a:t>: faltas graves praticadas com violência ou grave ameaça a pessoa. </a:t>
            </a:r>
          </a:p>
          <a:p>
            <a:endParaRPr lang="pt-BR" sz="2200" dirty="0"/>
          </a:p>
          <a:p>
            <a:pPr algn="ctr"/>
            <a:r>
              <a:rPr lang="pt-B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Brito &gt; esses requisitos violam a legalidade.</a:t>
            </a:r>
          </a:p>
        </p:txBody>
      </p:sp>
    </p:spTree>
    <p:extLst>
      <p:ext uri="{BB962C8B-B14F-4D97-AF65-F5344CB8AC3E}">
        <p14:creationId xmlns:p14="http://schemas.microsoft.com/office/powerpoint/2010/main" val="3532818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LEGALIDADE DISCIPLINAR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u="sng" dirty="0"/>
              <a:t>Artigo 45 da LEP </a:t>
            </a:r>
            <a:r>
              <a:rPr lang="pt-BR" sz="2400" dirty="0"/>
              <a:t>&gt; “não haverá falta nem sanção disciplinar sem expressa e anterior previsão legal ou regulamentar”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Brito &gt; defende que houve uma </a:t>
            </a:r>
            <a:r>
              <a:rPr lang="pt-BR" sz="2400" b="1" u="sng" dirty="0"/>
              <a:t>mitigação da legalidade </a:t>
            </a:r>
            <a:r>
              <a:rPr lang="pt-BR" sz="2400" dirty="0"/>
              <a:t>ao se estabelecer a cisão entre faltas graves (tipificação legal) e </a:t>
            </a:r>
            <a:r>
              <a:rPr lang="pt-BR" sz="2400" b="1" u="sng" dirty="0"/>
              <a:t>faltas médias e leves </a:t>
            </a:r>
            <a:r>
              <a:rPr lang="pt-BR" sz="2400" dirty="0"/>
              <a:t>(tipificação pelos </a:t>
            </a:r>
            <a:r>
              <a:rPr lang="pt-BR" sz="2400" b="1" dirty="0"/>
              <a:t>regulamentos estaduais</a:t>
            </a:r>
            <a:r>
              <a:rPr lang="pt-BR" sz="2400" dirty="0"/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2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b="1" u="sng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b="1" u="sng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27830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LEGALIDADE DISCIPLINAR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Costa &gt; deve haver uma </a:t>
            </a:r>
            <a:r>
              <a:rPr lang="pt-BR" sz="2400" b="1" dirty="0"/>
              <a:t>relação de proporcionalidade entre as faltas médias/leves e as graves</a:t>
            </a:r>
            <a:r>
              <a:rPr lang="pt-BR" sz="2400" dirty="0"/>
              <a:t>. As faltas médias não podem ensejar regressão de regime, revogação de saída temporária, perda dos dias remidos, mas podem incidir no mérito do condenado, </a:t>
            </a:r>
            <a:r>
              <a:rPr lang="pt-BR" sz="2400" b="1" dirty="0"/>
              <a:t>influenciando o conceito de “comportamento satisfatório”.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Sanções &gt; só podem ser aplicadas as definidas na LEP (artigo 53), mesmo para as faltas leves e médias. </a:t>
            </a:r>
          </a:p>
          <a:p>
            <a:pPr algn="ctr"/>
            <a:r>
              <a:rPr lang="pt-B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Sanção é diferente de consequências da falta disciplinar.</a:t>
            </a: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0159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0" y="764704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4000" b="1" u="sng" dirty="0">
                <a:solidFill>
                  <a:schemeClr val="tx1"/>
                </a:solidFill>
                <a:latin typeface="Corbel" panose="020B0503020204020204" pitchFamily="34" charset="0"/>
              </a:rPr>
              <a:t>COMPETÊNCIA DISCIPLINAR </a:t>
            </a:r>
            <a:endParaRPr lang="pt-BR" sz="4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700808"/>
            <a:ext cx="798848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A disciplina será mantida pela autoridade administrativa (artigo 48 da LEP).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400" dirty="0"/>
              <a:t>Impossibilidade do poder disciplinar ser atribuição de um dos presos &gt; caso dos faxinas (Regra 40.1 das novas Regras Mínimas)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147209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15790</TotalTime>
  <Words>4782</Words>
  <Application>Microsoft Office PowerPoint</Application>
  <PresentationFormat>Apresentação na tela (4:3)</PresentationFormat>
  <Paragraphs>513</Paragraphs>
  <Slides>66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66</vt:i4>
      </vt:variant>
    </vt:vector>
  </HeadingPairs>
  <TitlesOfParts>
    <vt:vector size="72" baseType="lpstr">
      <vt:lpstr>Calibri</vt:lpstr>
      <vt:lpstr>Constantia</vt:lpstr>
      <vt:lpstr>Corbel</vt:lpstr>
      <vt:lpstr>Wingdings</vt:lpstr>
      <vt:lpstr>Wingdings 2</vt:lpstr>
      <vt:lpstr>Fluxo</vt:lpstr>
      <vt:lpstr>Disciplina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do Delito</dc:title>
  <dc:creator>Usuário do Windows</dc:creator>
  <cp:lastModifiedBy>rafael barcelos tristão</cp:lastModifiedBy>
  <cp:revision>362</cp:revision>
  <dcterms:created xsi:type="dcterms:W3CDTF">2017-09-29T19:01:22Z</dcterms:created>
  <dcterms:modified xsi:type="dcterms:W3CDTF">2018-09-20T17:07:18Z</dcterms:modified>
</cp:coreProperties>
</file>