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81" r:id="rId1"/>
  </p:sldMasterIdLst>
  <p:notesMasterIdLst>
    <p:notesMasterId r:id="rId49"/>
  </p:notesMasterIdLst>
  <p:handoutMasterIdLst>
    <p:handoutMasterId r:id="rId50"/>
  </p:handoutMasterIdLst>
  <p:sldIdLst>
    <p:sldId id="288" r:id="rId2"/>
    <p:sldId id="547" r:id="rId3"/>
    <p:sldId id="607" r:id="rId4"/>
    <p:sldId id="542" r:id="rId5"/>
    <p:sldId id="543" r:id="rId6"/>
    <p:sldId id="535" r:id="rId7"/>
    <p:sldId id="540" r:id="rId8"/>
    <p:sldId id="541" r:id="rId9"/>
    <p:sldId id="453" r:id="rId10"/>
    <p:sldId id="534" r:id="rId11"/>
    <p:sldId id="544" r:id="rId12"/>
    <p:sldId id="455" r:id="rId13"/>
    <p:sldId id="456" r:id="rId14"/>
    <p:sldId id="647" r:id="rId15"/>
    <p:sldId id="648" r:id="rId16"/>
    <p:sldId id="649" r:id="rId17"/>
    <p:sldId id="458" r:id="rId18"/>
    <p:sldId id="454" r:id="rId19"/>
    <p:sldId id="657" r:id="rId20"/>
    <p:sldId id="459" r:id="rId21"/>
    <p:sldId id="658" r:id="rId22"/>
    <p:sldId id="612" r:id="rId23"/>
    <p:sldId id="611" r:id="rId24"/>
    <p:sldId id="613" r:id="rId25"/>
    <p:sldId id="614" r:id="rId26"/>
    <p:sldId id="615" r:id="rId27"/>
    <p:sldId id="616" r:id="rId28"/>
    <p:sldId id="617" r:id="rId29"/>
    <p:sldId id="618" r:id="rId30"/>
    <p:sldId id="619" r:id="rId31"/>
    <p:sldId id="651" r:id="rId32"/>
    <p:sldId id="652" r:id="rId33"/>
    <p:sldId id="653" r:id="rId34"/>
    <p:sldId id="654" r:id="rId35"/>
    <p:sldId id="655" r:id="rId36"/>
    <p:sldId id="656" r:id="rId37"/>
    <p:sldId id="659" r:id="rId38"/>
    <p:sldId id="660" r:id="rId39"/>
    <p:sldId id="661" r:id="rId40"/>
    <p:sldId id="662" r:id="rId41"/>
    <p:sldId id="663" r:id="rId42"/>
    <p:sldId id="664" r:id="rId43"/>
    <p:sldId id="665" r:id="rId44"/>
    <p:sldId id="666" r:id="rId45"/>
    <p:sldId id="667" r:id="rId46"/>
    <p:sldId id="668" r:id="rId47"/>
    <p:sldId id="669" r:id="rId48"/>
  </p:sldIdLst>
  <p:sldSz cx="9144000" cy="6858000" type="screen4x3"/>
  <p:notesSz cx="7099300" cy="10234613"/>
  <p:defaultTextStyle>
    <a:defPPr>
      <a:defRPr lang="en-US"/>
    </a:defPPr>
    <a:lvl1pPr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Tahoma" panose="020B0604030504040204" pitchFamily="34" charset="0"/>
        <a:ea typeface="+mn-ea"/>
        <a:cs typeface="+mn-cs"/>
      </a:defRPr>
    </a:lvl5pPr>
    <a:lvl6pPr marL="2286000" algn="l" defTabSz="914400" rtl="0" eaLnBrk="1" latinLnBrk="0" hangingPunct="1">
      <a:defRPr sz="2400" kern="1200">
        <a:solidFill>
          <a:schemeClr val="tx1"/>
        </a:solidFill>
        <a:latin typeface="Tahoma" panose="020B0604030504040204" pitchFamily="34" charset="0"/>
        <a:ea typeface="+mn-ea"/>
        <a:cs typeface="+mn-cs"/>
      </a:defRPr>
    </a:lvl6pPr>
    <a:lvl7pPr marL="2743200" algn="l" defTabSz="914400" rtl="0" eaLnBrk="1" latinLnBrk="0" hangingPunct="1">
      <a:defRPr sz="2400" kern="1200">
        <a:solidFill>
          <a:schemeClr val="tx1"/>
        </a:solidFill>
        <a:latin typeface="Tahoma" panose="020B0604030504040204" pitchFamily="34" charset="0"/>
        <a:ea typeface="+mn-ea"/>
        <a:cs typeface="+mn-cs"/>
      </a:defRPr>
    </a:lvl7pPr>
    <a:lvl8pPr marL="3200400" algn="l" defTabSz="914400" rtl="0" eaLnBrk="1" latinLnBrk="0" hangingPunct="1">
      <a:defRPr sz="2400" kern="1200">
        <a:solidFill>
          <a:schemeClr val="tx1"/>
        </a:solidFill>
        <a:latin typeface="Tahoma" panose="020B0604030504040204" pitchFamily="34" charset="0"/>
        <a:ea typeface="+mn-ea"/>
        <a:cs typeface="+mn-cs"/>
      </a:defRPr>
    </a:lvl8pPr>
    <a:lvl9pPr marL="3657600" algn="l" defTabSz="914400" rtl="0" eaLnBrk="1" latinLnBrk="0" hangingPunct="1">
      <a:defRPr sz="2400" kern="1200">
        <a:solidFill>
          <a:schemeClr val="tx1"/>
        </a:solidFill>
        <a:latin typeface="Tahoma" panose="020B060403050404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3070">
          <p15:clr>
            <a:srgbClr val="A4A3A4"/>
          </p15:clr>
        </p15:guide>
        <p15:guide id="2" pos="215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fael Negreiros Dantas Lima" initials="RNDL"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loop="1" showNarration="1" showAnimation="0" useTimings="0">
    <p:present/>
    <p:sldRg st="1" end="36"/>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0"/>
      </p:ext>
    </p:extLst>
  </p:showPr>
  <p:clrMru>
    <a:srgbClr val="CCECFF"/>
    <a:srgbClr val="FFFF00"/>
    <a:srgbClr val="660033"/>
    <a:srgbClr val="993300"/>
    <a:srgbClr val="00CC66"/>
    <a:srgbClr val="666633"/>
    <a:srgbClr val="FF9966"/>
    <a:srgbClr val="CC99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323" autoAdjust="0"/>
  </p:normalViewPr>
  <p:slideViewPr>
    <p:cSldViewPr>
      <p:cViewPr varScale="1">
        <p:scale>
          <a:sx n="50" d="100"/>
          <a:sy n="50" d="100"/>
        </p:scale>
        <p:origin x="-138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38" d="100"/>
          <a:sy n="38" d="100"/>
        </p:scale>
        <p:origin x="-1536" y="-78"/>
      </p:cViewPr>
      <p:guideLst>
        <p:guide orient="horz" pos="3224"/>
        <p:guide pos="2236"/>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commentAuthors" Target="commentAuthors.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426" name="Rectangle 2"/>
          <p:cNvSpPr>
            <a:spLocks noGrp="1" noChangeArrowheads="1"/>
          </p:cNvSpPr>
          <p:nvPr>
            <p:ph type="hdr" sz="quarter"/>
          </p:nvPr>
        </p:nvSpPr>
        <p:spPr bwMode="auto">
          <a:xfrm>
            <a:off x="0" y="1"/>
            <a:ext cx="3075925" cy="511731"/>
          </a:xfrm>
          <a:prstGeom prst="rect">
            <a:avLst/>
          </a:prstGeom>
          <a:noFill/>
          <a:ln w="9525">
            <a:noFill/>
            <a:miter lim="800000"/>
            <a:headEnd/>
            <a:tailEnd/>
          </a:ln>
          <a:effectLst/>
        </p:spPr>
        <p:txBody>
          <a:bodyPr vert="horz" wrap="square" lIns="95482" tIns="47741" rIns="95482" bIns="47741" numCol="1" anchor="t" anchorCtr="0" compatLnSpc="1">
            <a:prstTxWarp prst="textNoShape">
              <a:avLst/>
            </a:prstTxWarp>
          </a:bodyPr>
          <a:lstStyle>
            <a:lvl1pPr eaLnBrk="1" hangingPunct="1">
              <a:defRPr sz="1300"/>
            </a:lvl1pPr>
          </a:lstStyle>
          <a:p>
            <a:pPr>
              <a:defRPr/>
            </a:pPr>
            <a:endParaRPr lang="pt-BR"/>
          </a:p>
        </p:txBody>
      </p:sp>
      <p:sp>
        <p:nvSpPr>
          <p:cNvPr id="103427" name="Rectangle 3"/>
          <p:cNvSpPr>
            <a:spLocks noGrp="1" noChangeArrowheads="1"/>
          </p:cNvSpPr>
          <p:nvPr>
            <p:ph type="dt" sz="quarter" idx="1"/>
          </p:nvPr>
        </p:nvSpPr>
        <p:spPr bwMode="auto">
          <a:xfrm>
            <a:off x="4023376" y="1"/>
            <a:ext cx="3075925" cy="511731"/>
          </a:xfrm>
          <a:prstGeom prst="rect">
            <a:avLst/>
          </a:prstGeom>
          <a:noFill/>
          <a:ln w="9525">
            <a:noFill/>
            <a:miter lim="800000"/>
            <a:headEnd/>
            <a:tailEnd/>
          </a:ln>
          <a:effectLst/>
        </p:spPr>
        <p:txBody>
          <a:bodyPr vert="horz" wrap="square" lIns="95482" tIns="47741" rIns="95482" bIns="47741" numCol="1" anchor="t" anchorCtr="0" compatLnSpc="1">
            <a:prstTxWarp prst="textNoShape">
              <a:avLst/>
            </a:prstTxWarp>
          </a:bodyPr>
          <a:lstStyle>
            <a:lvl1pPr algn="r" eaLnBrk="1" hangingPunct="1">
              <a:defRPr sz="1300"/>
            </a:lvl1pPr>
          </a:lstStyle>
          <a:p>
            <a:pPr>
              <a:defRPr/>
            </a:pPr>
            <a:endParaRPr lang="pt-BR"/>
          </a:p>
        </p:txBody>
      </p:sp>
      <p:sp>
        <p:nvSpPr>
          <p:cNvPr id="103428" name="Rectangle 4"/>
          <p:cNvSpPr>
            <a:spLocks noGrp="1" noChangeArrowheads="1"/>
          </p:cNvSpPr>
          <p:nvPr>
            <p:ph type="ftr" sz="quarter" idx="2"/>
          </p:nvPr>
        </p:nvSpPr>
        <p:spPr bwMode="auto">
          <a:xfrm>
            <a:off x="0" y="9722883"/>
            <a:ext cx="3075925" cy="511730"/>
          </a:xfrm>
          <a:prstGeom prst="rect">
            <a:avLst/>
          </a:prstGeom>
          <a:noFill/>
          <a:ln w="9525">
            <a:noFill/>
            <a:miter lim="800000"/>
            <a:headEnd/>
            <a:tailEnd/>
          </a:ln>
          <a:effectLst/>
        </p:spPr>
        <p:txBody>
          <a:bodyPr vert="horz" wrap="square" lIns="95482" tIns="47741" rIns="95482" bIns="47741" numCol="1" anchor="b" anchorCtr="0" compatLnSpc="1">
            <a:prstTxWarp prst="textNoShape">
              <a:avLst/>
            </a:prstTxWarp>
          </a:bodyPr>
          <a:lstStyle>
            <a:lvl1pPr eaLnBrk="1" hangingPunct="1">
              <a:defRPr sz="1300"/>
            </a:lvl1pPr>
          </a:lstStyle>
          <a:p>
            <a:pPr>
              <a:defRPr/>
            </a:pPr>
            <a:endParaRPr lang="pt-BR"/>
          </a:p>
        </p:txBody>
      </p:sp>
      <p:sp>
        <p:nvSpPr>
          <p:cNvPr id="103429" name="Rectangle 5"/>
          <p:cNvSpPr>
            <a:spLocks noGrp="1" noChangeArrowheads="1"/>
          </p:cNvSpPr>
          <p:nvPr>
            <p:ph type="sldNum" sz="quarter" idx="3"/>
          </p:nvPr>
        </p:nvSpPr>
        <p:spPr bwMode="auto">
          <a:xfrm>
            <a:off x="4023376" y="9722883"/>
            <a:ext cx="3075925" cy="511730"/>
          </a:xfrm>
          <a:prstGeom prst="rect">
            <a:avLst/>
          </a:prstGeom>
          <a:noFill/>
          <a:ln w="9525">
            <a:noFill/>
            <a:miter lim="800000"/>
            <a:headEnd/>
            <a:tailEnd/>
          </a:ln>
          <a:effectLst/>
        </p:spPr>
        <p:txBody>
          <a:bodyPr vert="horz" wrap="square" lIns="95482" tIns="47741" rIns="95482" bIns="47741" numCol="1" anchor="b" anchorCtr="0" compatLnSpc="1">
            <a:prstTxWarp prst="textNoShape">
              <a:avLst/>
            </a:prstTxWarp>
          </a:bodyPr>
          <a:lstStyle>
            <a:lvl1pPr algn="r" eaLnBrk="1" hangingPunct="1">
              <a:defRPr sz="1300"/>
            </a:lvl1pPr>
          </a:lstStyle>
          <a:p>
            <a:pPr>
              <a:defRPr/>
            </a:pPr>
            <a:fld id="{72186FBA-3471-4F70-AEAD-93D021F4362D}" type="slidenum">
              <a:rPr lang="pt-BR" altLang="pt-BR"/>
              <a:pPr>
                <a:defRPr/>
              </a:pPr>
              <a:t>‹nº›</a:t>
            </a:fld>
            <a:endParaRPr lang="pt-BR" altLang="pt-BR"/>
          </a:p>
        </p:txBody>
      </p:sp>
    </p:spTree>
    <p:extLst>
      <p:ext uri="{BB962C8B-B14F-4D97-AF65-F5344CB8AC3E}">
        <p14:creationId xmlns:p14="http://schemas.microsoft.com/office/powerpoint/2010/main" xmlns="" val="3051478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7218" name="Rectangle 1026"/>
          <p:cNvSpPr>
            <a:spLocks noGrp="1" noChangeArrowheads="1"/>
          </p:cNvSpPr>
          <p:nvPr>
            <p:ph type="hdr" sz="quarter"/>
          </p:nvPr>
        </p:nvSpPr>
        <p:spPr bwMode="auto">
          <a:xfrm>
            <a:off x="0" y="0"/>
            <a:ext cx="3079214" cy="480060"/>
          </a:xfrm>
          <a:prstGeom prst="rect">
            <a:avLst/>
          </a:prstGeom>
          <a:noFill/>
          <a:ln w="9525">
            <a:noFill/>
            <a:miter lim="800000"/>
            <a:headEnd/>
            <a:tailEnd/>
          </a:ln>
          <a:effectLst/>
        </p:spPr>
        <p:txBody>
          <a:bodyPr vert="horz" wrap="none" lIns="95482" tIns="47741" rIns="95482" bIns="47741" numCol="1" anchor="t" anchorCtr="0" compatLnSpc="1">
            <a:prstTxWarp prst="textNoShape">
              <a:avLst/>
            </a:prstTxWarp>
          </a:bodyPr>
          <a:lstStyle>
            <a:lvl1pPr eaLnBrk="1" hangingPunct="1">
              <a:defRPr sz="1300"/>
            </a:lvl1pPr>
          </a:lstStyle>
          <a:p>
            <a:pPr>
              <a:defRPr/>
            </a:pPr>
            <a:endParaRPr lang="pt-BR"/>
          </a:p>
        </p:txBody>
      </p:sp>
      <p:sp>
        <p:nvSpPr>
          <p:cNvPr id="137219" name="Rectangle 1027"/>
          <p:cNvSpPr>
            <a:spLocks noGrp="1" noChangeArrowheads="1"/>
          </p:cNvSpPr>
          <p:nvPr>
            <p:ph type="dt" idx="1"/>
          </p:nvPr>
        </p:nvSpPr>
        <p:spPr bwMode="auto">
          <a:xfrm>
            <a:off x="4026665" y="0"/>
            <a:ext cx="3079214" cy="480060"/>
          </a:xfrm>
          <a:prstGeom prst="rect">
            <a:avLst/>
          </a:prstGeom>
          <a:noFill/>
          <a:ln w="9525">
            <a:noFill/>
            <a:miter lim="800000"/>
            <a:headEnd/>
            <a:tailEnd/>
          </a:ln>
          <a:effectLst/>
        </p:spPr>
        <p:txBody>
          <a:bodyPr vert="horz" wrap="none" lIns="95482" tIns="47741" rIns="95482" bIns="47741" numCol="1" anchor="t" anchorCtr="0" compatLnSpc="1">
            <a:prstTxWarp prst="textNoShape">
              <a:avLst/>
            </a:prstTxWarp>
          </a:bodyPr>
          <a:lstStyle>
            <a:lvl1pPr algn="r" eaLnBrk="1" hangingPunct="1">
              <a:defRPr sz="1300"/>
            </a:lvl1pPr>
          </a:lstStyle>
          <a:p>
            <a:pPr>
              <a:defRPr/>
            </a:pPr>
            <a:endParaRPr lang="pt-BR"/>
          </a:p>
        </p:txBody>
      </p:sp>
      <p:sp>
        <p:nvSpPr>
          <p:cNvPr id="3076" name="Rectangle 1028"/>
          <p:cNvSpPr>
            <a:spLocks noGrp="1" noRot="1" noChangeAspect="1" noChangeArrowheads="1" noTextEdit="1"/>
          </p:cNvSpPr>
          <p:nvPr>
            <p:ph type="sldImg" idx="2"/>
          </p:nvPr>
        </p:nvSpPr>
        <p:spPr bwMode="auto">
          <a:xfrm>
            <a:off x="993775" y="800100"/>
            <a:ext cx="5119688" cy="3840163"/>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137221" name="Rectangle 1029"/>
          <p:cNvSpPr>
            <a:spLocks noGrp="1" noChangeArrowheads="1"/>
          </p:cNvSpPr>
          <p:nvPr>
            <p:ph type="body" sz="quarter" idx="3"/>
          </p:nvPr>
        </p:nvSpPr>
        <p:spPr bwMode="auto">
          <a:xfrm>
            <a:off x="947451" y="4880610"/>
            <a:ext cx="5210978" cy="4560570"/>
          </a:xfrm>
          <a:prstGeom prst="rect">
            <a:avLst/>
          </a:prstGeom>
          <a:noFill/>
          <a:ln w="9525">
            <a:noFill/>
            <a:miter lim="800000"/>
            <a:headEnd/>
            <a:tailEnd/>
          </a:ln>
          <a:effectLst/>
        </p:spPr>
        <p:txBody>
          <a:bodyPr vert="horz" wrap="none" lIns="95482" tIns="47741" rIns="95482" bIns="47741" numCol="1" anchor="t" anchorCtr="0" compatLnSpc="1">
            <a:prstTxWarp prst="textNoShape">
              <a:avLst/>
            </a:prstTxWarp>
          </a:bodyPr>
          <a:lstStyle/>
          <a:p>
            <a:pPr lvl="0"/>
            <a:r>
              <a:rPr lang="pt-BR" noProof="0" smtClean="0"/>
              <a:t>Clique para editar os estilos do texto mestre</a:t>
            </a:r>
          </a:p>
          <a:p>
            <a:pPr lvl="1"/>
            <a:r>
              <a:rPr lang="pt-BR" noProof="0" smtClean="0"/>
              <a:t>Segundo nível</a:t>
            </a:r>
          </a:p>
          <a:p>
            <a:pPr lvl="2"/>
            <a:r>
              <a:rPr lang="pt-BR" noProof="0" smtClean="0"/>
              <a:t>Terceiro nível</a:t>
            </a:r>
          </a:p>
          <a:p>
            <a:pPr lvl="3"/>
            <a:r>
              <a:rPr lang="pt-BR" noProof="0" smtClean="0"/>
              <a:t>Quarto nível</a:t>
            </a:r>
          </a:p>
          <a:p>
            <a:pPr lvl="4"/>
            <a:r>
              <a:rPr lang="pt-BR" noProof="0" smtClean="0"/>
              <a:t>Quinto nível</a:t>
            </a:r>
          </a:p>
        </p:txBody>
      </p:sp>
      <p:sp>
        <p:nvSpPr>
          <p:cNvPr id="137222" name="Rectangle 1030"/>
          <p:cNvSpPr>
            <a:spLocks noGrp="1" noChangeArrowheads="1"/>
          </p:cNvSpPr>
          <p:nvPr>
            <p:ph type="ftr" sz="quarter" idx="4"/>
          </p:nvPr>
        </p:nvSpPr>
        <p:spPr bwMode="auto">
          <a:xfrm>
            <a:off x="0" y="9761220"/>
            <a:ext cx="3079214" cy="480060"/>
          </a:xfrm>
          <a:prstGeom prst="rect">
            <a:avLst/>
          </a:prstGeom>
          <a:noFill/>
          <a:ln w="9525">
            <a:noFill/>
            <a:miter lim="800000"/>
            <a:headEnd/>
            <a:tailEnd/>
          </a:ln>
          <a:effectLst/>
        </p:spPr>
        <p:txBody>
          <a:bodyPr vert="horz" wrap="none" lIns="95482" tIns="47741" rIns="95482" bIns="47741" numCol="1" anchor="b" anchorCtr="0" compatLnSpc="1">
            <a:prstTxWarp prst="textNoShape">
              <a:avLst/>
            </a:prstTxWarp>
          </a:bodyPr>
          <a:lstStyle>
            <a:lvl1pPr eaLnBrk="1" hangingPunct="1">
              <a:defRPr sz="1300"/>
            </a:lvl1pPr>
          </a:lstStyle>
          <a:p>
            <a:pPr>
              <a:defRPr/>
            </a:pPr>
            <a:endParaRPr lang="pt-BR"/>
          </a:p>
        </p:txBody>
      </p:sp>
      <p:sp>
        <p:nvSpPr>
          <p:cNvPr id="137223" name="Rectangle 1031"/>
          <p:cNvSpPr>
            <a:spLocks noGrp="1" noChangeArrowheads="1"/>
          </p:cNvSpPr>
          <p:nvPr>
            <p:ph type="sldNum" sz="quarter" idx="5"/>
          </p:nvPr>
        </p:nvSpPr>
        <p:spPr bwMode="auto">
          <a:xfrm>
            <a:off x="4026665" y="9761220"/>
            <a:ext cx="3079214" cy="480060"/>
          </a:xfrm>
          <a:prstGeom prst="rect">
            <a:avLst/>
          </a:prstGeom>
          <a:noFill/>
          <a:ln w="9525">
            <a:noFill/>
            <a:miter lim="800000"/>
            <a:headEnd/>
            <a:tailEnd/>
          </a:ln>
          <a:effectLst/>
        </p:spPr>
        <p:txBody>
          <a:bodyPr vert="horz" wrap="none" lIns="95482" tIns="47741" rIns="95482" bIns="47741" numCol="1" anchor="b" anchorCtr="0" compatLnSpc="1">
            <a:prstTxWarp prst="textNoShape">
              <a:avLst/>
            </a:prstTxWarp>
          </a:bodyPr>
          <a:lstStyle>
            <a:lvl1pPr algn="r" eaLnBrk="1" hangingPunct="1">
              <a:defRPr sz="1300"/>
            </a:lvl1pPr>
          </a:lstStyle>
          <a:p>
            <a:pPr>
              <a:defRPr/>
            </a:pPr>
            <a:fld id="{15EC5C24-01A8-4DCD-9FE7-4FB77AA44174}" type="slidenum">
              <a:rPr lang="pt-BR" altLang="pt-BR"/>
              <a:pPr>
                <a:defRPr/>
              </a:pPr>
              <a:t>‹nº›</a:t>
            </a:fld>
            <a:endParaRPr lang="pt-BR" altLang="pt-BR"/>
          </a:p>
        </p:txBody>
      </p:sp>
    </p:spTree>
    <p:extLst>
      <p:ext uri="{BB962C8B-B14F-4D97-AF65-F5344CB8AC3E}">
        <p14:creationId xmlns:p14="http://schemas.microsoft.com/office/powerpoint/2010/main" xmlns="" val="212705427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7" name="Arredondar Retângulo em um Canto Diagonal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ítulo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pt-BR" smtClean="0"/>
              <a:t>Clique para editar o título mestre</a:t>
            </a:r>
            <a:endParaRPr kumimoji="0" lang="en-US"/>
          </a:p>
        </p:txBody>
      </p:sp>
      <p:sp>
        <p:nvSpPr>
          <p:cNvPr id="9" name="Subtítulo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pt-BR" smtClean="0"/>
              <a:t>Clique para editar o estilo do subtítulo mestre</a:t>
            </a:r>
            <a:endParaRPr kumimoji="0" lang="en-US"/>
          </a:p>
        </p:txBody>
      </p:sp>
      <p:sp>
        <p:nvSpPr>
          <p:cNvPr id="10" name="Espaço Reservado para Data 9"/>
          <p:cNvSpPr>
            <a:spLocks noGrp="1"/>
          </p:cNvSpPr>
          <p:nvPr>
            <p:ph type="dt" sz="half" idx="10"/>
          </p:nvPr>
        </p:nvSpPr>
        <p:spPr>
          <a:xfrm>
            <a:off x="5562600" y="6509004"/>
            <a:ext cx="3002280" cy="274320"/>
          </a:xfrm>
        </p:spPr>
        <p:txBody>
          <a:bodyPr vert="horz" rtlCol="0"/>
          <a:lstStyle>
            <a:extLst/>
          </a:lstStyle>
          <a:p>
            <a:pPr>
              <a:defRPr/>
            </a:pPr>
            <a:endParaRPr lang="pt-BR">
              <a:solidFill>
                <a:srgbClr val="1C1C1C"/>
              </a:solidFill>
            </a:endParaRPr>
          </a:p>
        </p:txBody>
      </p:sp>
      <p:sp>
        <p:nvSpPr>
          <p:cNvPr id="11" name="Espaço Reservado para Número de Slide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defRPr/>
            </a:pPr>
            <a:fld id="{9E0A662F-7D93-4F76-9896-CA5C3AFEBD56}" type="slidenum">
              <a:rPr lang="pt-BR" altLang="pt-BR" smtClean="0">
                <a:solidFill>
                  <a:srgbClr val="1C1C1C"/>
                </a:solidFill>
              </a:rPr>
              <a:pPr>
                <a:defRPr/>
              </a:pPr>
              <a:t>‹nº›</a:t>
            </a:fld>
            <a:endParaRPr lang="pt-BR" altLang="pt-BR">
              <a:solidFill>
                <a:srgbClr val="1C1C1C"/>
              </a:solidFill>
            </a:endParaRPr>
          </a:p>
        </p:txBody>
      </p:sp>
      <p:sp>
        <p:nvSpPr>
          <p:cNvPr id="12" name="Espaço Reservado para Rodapé 11"/>
          <p:cNvSpPr>
            <a:spLocks noGrp="1"/>
          </p:cNvSpPr>
          <p:nvPr>
            <p:ph type="ftr" sz="quarter" idx="12"/>
          </p:nvPr>
        </p:nvSpPr>
        <p:spPr>
          <a:xfrm>
            <a:off x="1600200" y="6509004"/>
            <a:ext cx="3907464" cy="274320"/>
          </a:xfrm>
        </p:spPr>
        <p:txBody>
          <a:bodyPr vert="horz" rtlCol="0"/>
          <a:lstStyle>
            <a:extLst/>
          </a:lstStyle>
          <a:p>
            <a:pPr>
              <a:defRPr/>
            </a:pPr>
            <a:endParaRPr lang="pt-BR">
              <a:solidFill>
                <a:srgbClr val="1C1C1C"/>
              </a:solidFill>
            </a:endParaRPr>
          </a:p>
        </p:txBody>
      </p:sp>
    </p:spTree>
  </p:cSld>
  <p:clrMapOvr>
    <a:masterClrMapping/>
  </p:clrMapOvr>
  <p:transition>
    <p:comb/>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endParaRPr lang="pt-BR">
              <a:solidFill>
                <a:srgbClr val="000000"/>
              </a:solidFill>
            </a:endParaRPr>
          </a:p>
        </p:txBody>
      </p:sp>
      <p:sp>
        <p:nvSpPr>
          <p:cNvPr id="5" name="Espaço Reservado para Rodapé 4"/>
          <p:cNvSpPr>
            <a:spLocks noGrp="1"/>
          </p:cNvSpPr>
          <p:nvPr>
            <p:ph type="ftr" sz="quarter" idx="11"/>
          </p:nvPr>
        </p:nvSpPr>
        <p:spPr/>
        <p:txBody>
          <a:bodyPr/>
          <a:lstStyle>
            <a:extLst/>
          </a:lstStyle>
          <a:p>
            <a:pPr>
              <a:defRPr/>
            </a:pPr>
            <a:endParaRPr lang="pt-BR">
              <a:solidFill>
                <a:srgbClr val="000000"/>
              </a:solidFill>
            </a:endParaRPr>
          </a:p>
        </p:txBody>
      </p:sp>
      <p:sp>
        <p:nvSpPr>
          <p:cNvPr id="6" name="Espaço Reservado para Número de Slide 5"/>
          <p:cNvSpPr>
            <a:spLocks noGrp="1"/>
          </p:cNvSpPr>
          <p:nvPr>
            <p:ph type="sldNum" sz="quarter" idx="12"/>
          </p:nvPr>
        </p:nvSpPr>
        <p:spPr/>
        <p:txBody>
          <a:bodyPr/>
          <a:lstStyle>
            <a:extLst/>
          </a:lstStyle>
          <a:p>
            <a:pPr>
              <a:defRPr/>
            </a:pPr>
            <a:fld id="{67A33BCB-B467-4592-9F7A-530EA4D2C319}"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lvl1pPr algn="l">
              <a:defRPr/>
            </a:lvl1pPr>
            <a:extLst/>
          </a:lstStyle>
          <a:p>
            <a:r>
              <a:rPr kumimoji="0" lang="pt-BR" smtClean="0"/>
              <a:t>Clique para editar o título mestre</a:t>
            </a:r>
            <a:endParaRPr kumimoji="0" lang="en-US"/>
          </a:p>
        </p:txBody>
      </p:sp>
      <p:sp>
        <p:nvSpPr>
          <p:cNvPr id="3" name="Espaço Reservado para Texto Vertical 2"/>
          <p:cNvSpPr>
            <a:spLocks noGrp="1"/>
          </p:cNvSpPr>
          <p:nvPr>
            <p:ph type="body" orient="vert" idx="1"/>
          </p:nvPr>
        </p:nvSpPr>
        <p:spPr>
          <a:xfrm>
            <a:off x="457200" y="274638"/>
            <a:ext cx="6019800" cy="5851525"/>
          </a:xfrm>
        </p:spPr>
        <p:txBody>
          <a:bodyPr vert="eaVert"/>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endParaRPr lang="pt-BR">
              <a:solidFill>
                <a:srgbClr val="000000"/>
              </a:solidFill>
            </a:endParaRPr>
          </a:p>
        </p:txBody>
      </p:sp>
      <p:sp>
        <p:nvSpPr>
          <p:cNvPr id="5" name="Espaço Reservado para Rodapé 4"/>
          <p:cNvSpPr>
            <a:spLocks noGrp="1"/>
          </p:cNvSpPr>
          <p:nvPr>
            <p:ph type="ftr" sz="quarter" idx="11"/>
          </p:nvPr>
        </p:nvSpPr>
        <p:spPr/>
        <p:txBody>
          <a:bodyPr/>
          <a:lstStyle>
            <a:extLst/>
          </a:lstStyle>
          <a:p>
            <a:pPr>
              <a:defRPr/>
            </a:pPr>
            <a:endParaRPr lang="pt-BR">
              <a:solidFill>
                <a:srgbClr val="000000"/>
              </a:solidFill>
            </a:endParaRPr>
          </a:p>
        </p:txBody>
      </p:sp>
      <p:sp>
        <p:nvSpPr>
          <p:cNvPr id="6" name="Espaço Reservado para Número de Slide 5"/>
          <p:cNvSpPr>
            <a:spLocks noGrp="1"/>
          </p:cNvSpPr>
          <p:nvPr>
            <p:ph type="sldNum" sz="quarter" idx="12"/>
          </p:nvPr>
        </p:nvSpPr>
        <p:spPr/>
        <p:txBody>
          <a:bodyPr/>
          <a:lstStyle>
            <a:extLst/>
          </a:lstStyle>
          <a:p>
            <a:pPr>
              <a:defRPr/>
            </a:pPr>
            <a:fld id="{7F023032-EF06-4B89-A753-9F45B1D0A640}"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cSld name="Título, texto e clip-art">
    <p:spTree>
      <p:nvGrpSpPr>
        <p:cNvPr id="1" name=""/>
        <p:cNvGrpSpPr/>
        <p:nvPr/>
      </p:nvGrpSpPr>
      <p:grpSpPr>
        <a:xfrm>
          <a:off x="0" y="0"/>
          <a:ext cx="0" cy="0"/>
          <a:chOff x="0" y="0"/>
          <a:chExt cx="0" cy="0"/>
        </a:xfrm>
      </p:grpSpPr>
      <p:sp>
        <p:nvSpPr>
          <p:cNvPr id="2" name="Título 1"/>
          <p:cNvSpPr>
            <a:spLocks noGrp="1"/>
          </p:cNvSpPr>
          <p:nvPr>
            <p:ph type="title"/>
          </p:nvPr>
        </p:nvSpPr>
        <p:spPr>
          <a:xfrm>
            <a:off x="1150938" y="617538"/>
            <a:ext cx="7793037" cy="1143000"/>
          </a:xfrm>
        </p:spPr>
        <p:txBody>
          <a:bodyPr/>
          <a:lstStyle/>
          <a:p>
            <a:r>
              <a:rPr lang="pt-BR" smtClean="0"/>
              <a:t>Clique para editar o estilo do título mestre</a:t>
            </a:r>
            <a:endParaRPr lang="pt-BR"/>
          </a:p>
        </p:txBody>
      </p:sp>
      <p:sp>
        <p:nvSpPr>
          <p:cNvPr id="3" name="Espaço Reservado para Texto 2"/>
          <p:cNvSpPr>
            <a:spLocks noGrp="1"/>
          </p:cNvSpPr>
          <p:nvPr>
            <p:ph type="body" sz="half" idx="1"/>
          </p:nvPr>
        </p:nvSpPr>
        <p:spPr>
          <a:xfrm>
            <a:off x="1182688" y="2017713"/>
            <a:ext cx="3810000" cy="4114800"/>
          </a:xfrm>
        </p:spPr>
        <p:txBody>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lip-art 3"/>
          <p:cNvSpPr>
            <a:spLocks noGrp="1"/>
          </p:cNvSpPr>
          <p:nvPr>
            <p:ph type="clipArt" sz="half" idx="2"/>
          </p:nvPr>
        </p:nvSpPr>
        <p:spPr>
          <a:xfrm>
            <a:off x="5145088" y="2017713"/>
            <a:ext cx="3810000" cy="4114800"/>
          </a:xfrm>
        </p:spPr>
        <p:txBody>
          <a:bodyPr/>
          <a:lstStyle/>
          <a:p>
            <a:pPr lvl="0"/>
            <a:endParaRPr lang="pt-BR"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pt-BR">
              <a:solidFill>
                <a:srgbClr val="000000"/>
              </a:solidFill>
            </a:endParaRPr>
          </a:p>
        </p:txBody>
      </p:sp>
      <p:sp>
        <p:nvSpPr>
          <p:cNvPr id="6" name="Rectangle 12"/>
          <p:cNvSpPr>
            <a:spLocks noGrp="1" noChangeArrowheads="1"/>
          </p:cNvSpPr>
          <p:nvPr>
            <p:ph type="ftr" sz="quarter" idx="11"/>
          </p:nvPr>
        </p:nvSpPr>
        <p:spPr>
          <a:ln/>
        </p:spPr>
        <p:txBody>
          <a:bodyPr/>
          <a:lstStyle>
            <a:lvl1pPr>
              <a:defRPr/>
            </a:lvl1pPr>
          </a:lstStyle>
          <a:p>
            <a:pPr>
              <a:defRPr/>
            </a:pPr>
            <a:endParaRPr lang="pt-BR">
              <a:solidFill>
                <a:srgbClr val="000000"/>
              </a:solidFill>
            </a:endParaRPr>
          </a:p>
        </p:txBody>
      </p:sp>
      <p:sp>
        <p:nvSpPr>
          <p:cNvPr id="7" name="Rectangle 13"/>
          <p:cNvSpPr>
            <a:spLocks noGrp="1" noChangeArrowheads="1"/>
          </p:cNvSpPr>
          <p:nvPr>
            <p:ph type="sldNum" sz="quarter" idx="12"/>
          </p:nvPr>
        </p:nvSpPr>
        <p:spPr>
          <a:ln/>
        </p:spPr>
        <p:txBody>
          <a:bodyPr/>
          <a:lstStyle>
            <a:lvl1pPr>
              <a:defRPr/>
            </a:lvl1pPr>
          </a:lstStyle>
          <a:p>
            <a:pPr>
              <a:defRPr/>
            </a:pPr>
            <a:fld id="{A4321286-F3A9-4651-A741-0DE9375B2772}" type="slidenum">
              <a:rPr lang="pt-BR" altLang="pt-BR">
                <a:solidFill>
                  <a:srgbClr val="000000"/>
                </a:solidFill>
              </a:rPr>
              <a:pPr>
                <a:defRPr/>
              </a:pPr>
              <a:t>‹nº›</a:t>
            </a:fld>
            <a:endParaRPr lang="pt-BR" altLang="pt-BR">
              <a:solidFill>
                <a:srgbClr val="000000"/>
              </a:solidFill>
            </a:endParaRPr>
          </a:p>
        </p:txBody>
      </p:sp>
    </p:spTree>
    <p:extLst>
      <p:ext uri="{BB962C8B-B14F-4D97-AF65-F5344CB8AC3E}">
        <p14:creationId xmlns:p14="http://schemas.microsoft.com/office/powerpoint/2010/main" xmlns="" val="2754663947"/>
      </p:ext>
    </p:extLst>
  </p:cSld>
  <p:clrMapOvr>
    <a:masterClrMapping/>
  </p:clrMapOvr>
  <p:transition>
    <p:comb/>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7" name="Retângulo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Conteúdo 2"/>
          <p:cNvSpPr>
            <a:spLocks noGrp="1"/>
          </p:cNvSpPr>
          <p:nvPr>
            <p:ph idx="1"/>
          </p:nvPr>
        </p:nvSpPr>
        <p:spPr/>
        <p:txBody>
          <a:bodyPr/>
          <a:lstStyle>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extLst/>
          </a:lstStyle>
          <a:p>
            <a:pPr>
              <a:defRPr/>
            </a:pPr>
            <a:endParaRPr lang="pt-BR">
              <a:solidFill>
                <a:srgbClr val="000000"/>
              </a:solidFill>
            </a:endParaRPr>
          </a:p>
        </p:txBody>
      </p:sp>
      <p:sp>
        <p:nvSpPr>
          <p:cNvPr id="5" name="Espaço Reservado para Rodapé 4"/>
          <p:cNvSpPr>
            <a:spLocks noGrp="1"/>
          </p:cNvSpPr>
          <p:nvPr>
            <p:ph type="ftr" sz="quarter" idx="11"/>
          </p:nvPr>
        </p:nvSpPr>
        <p:spPr/>
        <p:txBody>
          <a:bodyPr/>
          <a:lstStyle>
            <a:extLst/>
          </a:lstStyle>
          <a:p>
            <a:pPr>
              <a:defRPr/>
            </a:pPr>
            <a:endParaRPr lang="pt-BR">
              <a:solidFill>
                <a:srgbClr val="000000"/>
              </a:solidFill>
            </a:endParaRPr>
          </a:p>
        </p:txBody>
      </p:sp>
      <p:sp>
        <p:nvSpPr>
          <p:cNvPr id="6" name="Espaço Reservado para Número de Slide 5"/>
          <p:cNvSpPr>
            <a:spLocks noGrp="1"/>
          </p:cNvSpPr>
          <p:nvPr>
            <p:ph type="sldNum" sz="quarter" idx="12"/>
          </p:nvPr>
        </p:nvSpPr>
        <p:spPr/>
        <p:txBody>
          <a:bodyPr/>
          <a:lstStyle>
            <a:extLst/>
          </a:lstStyle>
          <a:p>
            <a:pPr>
              <a:defRPr/>
            </a:pPr>
            <a:fld id="{26EE31E6-FC5F-41D2-BB8D-2846ED296DDE}"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Cabeçalho da Seção">
    <p:bg>
      <p:bgRef idx="1001">
        <a:schemeClr val="bg2"/>
      </p:bgRef>
    </p:bg>
    <p:spTree>
      <p:nvGrpSpPr>
        <p:cNvPr id="1" name=""/>
        <p:cNvGrpSpPr/>
        <p:nvPr/>
      </p:nvGrpSpPr>
      <p:grpSpPr>
        <a:xfrm>
          <a:off x="0" y="0"/>
          <a:ext cx="0" cy="0"/>
          <a:chOff x="0" y="0"/>
          <a:chExt cx="0" cy="0"/>
        </a:xfrm>
      </p:grpSpPr>
      <p:sp>
        <p:nvSpPr>
          <p:cNvPr id="7" name="Retângulo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pt-BR" smtClean="0"/>
              <a:t>Clique para editar o texto mestre</a:t>
            </a:r>
          </a:p>
        </p:txBody>
      </p:sp>
      <p:sp>
        <p:nvSpPr>
          <p:cNvPr id="8" name="Espaço Reservado para Data 7"/>
          <p:cNvSpPr>
            <a:spLocks noGrp="1"/>
          </p:cNvSpPr>
          <p:nvPr>
            <p:ph type="dt" sz="half" idx="10"/>
          </p:nvPr>
        </p:nvSpPr>
        <p:spPr>
          <a:xfrm>
            <a:off x="5562600" y="6513670"/>
            <a:ext cx="3002280" cy="274320"/>
          </a:xfrm>
        </p:spPr>
        <p:txBody>
          <a:bodyPr vert="horz" rtlCol="0"/>
          <a:lstStyle>
            <a:extLst/>
          </a:lstStyle>
          <a:p>
            <a:pPr>
              <a:defRPr/>
            </a:pPr>
            <a:endParaRPr lang="pt-BR">
              <a:solidFill>
                <a:srgbClr val="000000"/>
              </a:solidFill>
            </a:endParaRPr>
          </a:p>
        </p:txBody>
      </p:sp>
      <p:sp>
        <p:nvSpPr>
          <p:cNvPr id="9" name="Espaço Reservado para Número de Slide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defRPr/>
            </a:pPr>
            <a:fld id="{986AC7AE-9FCE-43BD-BB9C-006E1F857E59}" type="slidenum">
              <a:rPr lang="pt-BR" altLang="pt-BR" smtClean="0">
                <a:solidFill>
                  <a:srgbClr val="000000"/>
                </a:solidFill>
              </a:rPr>
              <a:pPr>
                <a:defRPr/>
              </a:pPr>
              <a:t>‹nº›</a:t>
            </a:fld>
            <a:endParaRPr lang="pt-BR" altLang="pt-BR">
              <a:solidFill>
                <a:srgbClr val="000000"/>
              </a:solidFill>
            </a:endParaRPr>
          </a:p>
        </p:txBody>
      </p:sp>
      <p:sp>
        <p:nvSpPr>
          <p:cNvPr id="10" name="Espaço Reservado para Rodapé 9"/>
          <p:cNvSpPr>
            <a:spLocks noGrp="1"/>
          </p:cNvSpPr>
          <p:nvPr>
            <p:ph type="ftr" sz="quarter" idx="12"/>
          </p:nvPr>
        </p:nvSpPr>
        <p:spPr>
          <a:xfrm>
            <a:off x="1600200" y="6513670"/>
            <a:ext cx="3907464" cy="274320"/>
          </a:xfrm>
        </p:spPr>
        <p:txBody>
          <a:bodyPr vert="horz" rtlCol="0"/>
          <a:lstStyle>
            <a:extLst/>
          </a:lstStyle>
          <a:p>
            <a:pPr>
              <a:defRPr/>
            </a:pPr>
            <a:endParaRPr lang="pt-BR">
              <a:solidFill>
                <a:srgbClr val="000000"/>
              </a:solidFill>
            </a:endParaRPr>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kumimoji="0" lang="pt-BR" smtClean="0"/>
              <a:t>Clique para editar o título mestre</a:t>
            </a:r>
            <a:endParaRPr kumimoji="0" lang="en-US"/>
          </a:p>
        </p:txBody>
      </p:sp>
      <p:sp>
        <p:nvSpPr>
          <p:cNvPr id="3" name="Espaço Reservado para Conteúdo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extLst/>
          </a:lstStyle>
          <a:p>
            <a:pPr>
              <a:defRPr/>
            </a:pPr>
            <a:endParaRPr lang="pt-BR">
              <a:solidFill>
                <a:srgbClr val="000000"/>
              </a:solidFill>
            </a:endParaRPr>
          </a:p>
        </p:txBody>
      </p:sp>
      <p:sp>
        <p:nvSpPr>
          <p:cNvPr id="6" name="Espaço Reservado para Rodapé 5"/>
          <p:cNvSpPr>
            <a:spLocks noGrp="1"/>
          </p:cNvSpPr>
          <p:nvPr>
            <p:ph type="ftr" sz="quarter" idx="11"/>
          </p:nvPr>
        </p:nvSpPr>
        <p:spPr/>
        <p:txBody>
          <a:bodyPr/>
          <a:lstStyle>
            <a:extLst/>
          </a:lstStyle>
          <a:p>
            <a:pPr>
              <a:defRPr/>
            </a:pPr>
            <a:endParaRPr lang="pt-BR">
              <a:solidFill>
                <a:srgbClr val="000000"/>
              </a:solidFill>
            </a:endParaRPr>
          </a:p>
        </p:txBody>
      </p:sp>
      <p:sp>
        <p:nvSpPr>
          <p:cNvPr id="7" name="Espaço Reservado para Número de Slide 6"/>
          <p:cNvSpPr>
            <a:spLocks noGrp="1"/>
          </p:cNvSpPr>
          <p:nvPr>
            <p:ph type="sldNum" sz="quarter" idx="12"/>
          </p:nvPr>
        </p:nvSpPr>
        <p:spPr>
          <a:xfrm>
            <a:off x="8641080" y="6514568"/>
            <a:ext cx="464288" cy="274320"/>
          </a:xfrm>
        </p:spPr>
        <p:txBody>
          <a:bodyPr/>
          <a:lstStyle>
            <a:extLst/>
          </a:lstStyle>
          <a:p>
            <a:pPr>
              <a:defRPr/>
            </a:pPr>
            <a:fld id="{F80F1981-C4E3-47BD-95A5-12CCF29C0CDF}" type="slidenum">
              <a:rPr lang="pt-BR" altLang="pt-BR" smtClean="0">
                <a:solidFill>
                  <a:srgbClr val="000000"/>
                </a:solidFill>
              </a:rPr>
              <a:pPr>
                <a:defRPr/>
              </a:pPr>
              <a:t>‹nº›</a:t>
            </a:fld>
            <a:endParaRPr lang="pt-BR" altLang="pt-BR">
              <a:solidFill>
                <a:srgbClr val="000000"/>
              </a:solidFill>
            </a:endParaRPr>
          </a:p>
        </p:txBody>
      </p:sp>
      <p:sp>
        <p:nvSpPr>
          <p:cNvPr id="10" name="Retângulo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comb/>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Retângulo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tângulo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ítulo 1"/>
          <p:cNvSpPr>
            <a:spLocks noGrp="1"/>
          </p:cNvSpPr>
          <p:nvPr>
            <p:ph type="title"/>
          </p:nvPr>
        </p:nvSpPr>
        <p:spPr>
          <a:xfrm>
            <a:off x="457200" y="251948"/>
            <a:ext cx="8229600" cy="1143000"/>
          </a:xfrm>
        </p:spPr>
        <p:txBody>
          <a:bodyPr anchor="b"/>
          <a:lstStyle>
            <a:lvl1pPr>
              <a:defRPr/>
            </a:lvl1pPr>
            <a:extLst/>
          </a:lstStyle>
          <a:p>
            <a:r>
              <a:rPr kumimoji="0" lang="pt-BR" smtClean="0"/>
              <a:t>Clique para editar o título mestre</a:t>
            </a:r>
            <a:endParaRPr kumimoji="0" lang="en-US"/>
          </a:p>
        </p:txBody>
      </p:sp>
      <p:sp>
        <p:nvSpPr>
          <p:cNvPr id="3" name="Espaço Reservado para Texto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4" name="Espaço Reservado para Texto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pt-BR" smtClean="0"/>
              <a:t>Clique para editar o texto mestre</a:t>
            </a:r>
          </a:p>
        </p:txBody>
      </p:sp>
      <p:sp>
        <p:nvSpPr>
          <p:cNvPr id="5" name="Espaço Reservado para Conteúdo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extLst/>
          </a:lstStyle>
          <a:p>
            <a:pPr>
              <a:defRPr/>
            </a:pPr>
            <a:endParaRPr lang="pt-BR">
              <a:solidFill>
                <a:srgbClr val="000000"/>
              </a:solidFill>
            </a:endParaRPr>
          </a:p>
        </p:txBody>
      </p:sp>
      <p:sp>
        <p:nvSpPr>
          <p:cNvPr id="8" name="Espaço Reservado para Rodapé 7"/>
          <p:cNvSpPr>
            <a:spLocks noGrp="1"/>
          </p:cNvSpPr>
          <p:nvPr>
            <p:ph type="ftr" sz="quarter" idx="11"/>
          </p:nvPr>
        </p:nvSpPr>
        <p:spPr/>
        <p:txBody>
          <a:bodyPr/>
          <a:lstStyle>
            <a:extLst/>
          </a:lstStyle>
          <a:p>
            <a:pPr>
              <a:defRPr/>
            </a:pPr>
            <a:endParaRPr lang="pt-BR">
              <a:solidFill>
                <a:srgbClr val="000000"/>
              </a:solidFill>
            </a:endParaRPr>
          </a:p>
        </p:txBody>
      </p:sp>
      <p:sp>
        <p:nvSpPr>
          <p:cNvPr id="9" name="Espaço Reservado para Número de Slide 8"/>
          <p:cNvSpPr>
            <a:spLocks noGrp="1"/>
          </p:cNvSpPr>
          <p:nvPr>
            <p:ph type="sldNum" sz="quarter" idx="12"/>
          </p:nvPr>
        </p:nvSpPr>
        <p:spPr>
          <a:xfrm>
            <a:off x="8641080" y="6514568"/>
            <a:ext cx="464288" cy="274320"/>
          </a:xfrm>
        </p:spPr>
        <p:txBody>
          <a:bodyPr/>
          <a:lstStyle>
            <a:extLst/>
          </a:lstStyle>
          <a:p>
            <a:pPr>
              <a:defRPr/>
            </a:pPr>
            <a:fld id="{066B4526-59B6-431D-A05D-2FC59873E77E}"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53218"/>
            <a:ext cx="8229600" cy="1143000"/>
          </a:xfrm>
        </p:spPr>
        <p:txBody>
          <a:bodyPr/>
          <a:lstStyle>
            <a:extLst/>
          </a:lstStyle>
          <a:p>
            <a:r>
              <a:rPr kumimoji="0" lang="pt-BR" smtClean="0"/>
              <a:t>Clique para editar o título mestre</a:t>
            </a:r>
            <a:endParaRPr kumimoji="0" lang="en-US"/>
          </a:p>
        </p:txBody>
      </p:sp>
      <p:sp>
        <p:nvSpPr>
          <p:cNvPr id="3" name="Espaço Reservado para Data 2"/>
          <p:cNvSpPr>
            <a:spLocks noGrp="1"/>
          </p:cNvSpPr>
          <p:nvPr>
            <p:ph type="dt" sz="half" idx="10"/>
          </p:nvPr>
        </p:nvSpPr>
        <p:spPr/>
        <p:txBody>
          <a:bodyPr/>
          <a:lstStyle>
            <a:extLst/>
          </a:lstStyle>
          <a:p>
            <a:pPr>
              <a:defRPr/>
            </a:pPr>
            <a:endParaRPr lang="pt-BR">
              <a:solidFill>
                <a:srgbClr val="000000"/>
              </a:solidFill>
            </a:endParaRPr>
          </a:p>
        </p:txBody>
      </p:sp>
      <p:sp>
        <p:nvSpPr>
          <p:cNvPr id="4" name="Espaço Reservado para Rodapé 3"/>
          <p:cNvSpPr>
            <a:spLocks noGrp="1"/>
          </p:cNvSpPr>
          <p:nvPr>
            <p:ph type="ftr" sz="quarter" idx="11"/>
          </p:nvPr>
        </p:nvSpPr>
        <p:spPr/>
        <p:txBody>
          <a:bodyPr/>
          <a:lstStyle>
            <a:extLst/>
          </a:lstStyle>
          <a:p>
            <a:pPr>
              <a:defRPr/>
            </a:pPr>
            <a:endParaRPr lang="pt-BR">
              <a:solidFill>
                <a:srgbClr val="000000"/>
              </a:solidFill>
            </a:endParaRPr>
          </a:p>
        </p:txBody>
      </p:sp>
      <p:sp>
        <p:nvSpPr>
          <p:cNvPr id="5" name="Espaço Reservado para Número de Slide 4"/>
          <p:cNvSpPr>
            <a:spLocks noGrp="1"/>
          </p:cNvSpPr>
          <p:nvPr>
            <p:ph type="sldNum" sz="quarter" idx="12"/>
          </p:nvPr>
        </p:nvSpPr>
        <p:spPr/>
        <p:txBody>
          <a:bodyPr/>
          <a:lstStyle>
            <a:extLst/>
          </a:lstStyle>
          <a:p>
            <a:pPr>
              <a:defRPr/>
            </a:pPr>
            <a:fld id="{3F131DB7-F273-4CC2-A7FD-A757B283AB6E}" type="slidenum">
              <a:rPr lang="pt-BR" altLang="pt-BR" smtClean="0">
                <a:solidFill>
                  <a:srgbClr val="000000"/>
                </a:solidFill>
              </a:rPr>
              <a:pPr>
                <a:defRPr/>
              </a:pPr>
              <a:t>‹nº›</a:t>
            </a:fld>
            <a:endParaRPr lang="pt-BR" altLang="pt-BR">
              <a:solidFill>
                <a:srgbClr val="000000"/>
              </a:solidFill>
            </a:endParaRPr>
          </a:p>
        </p:txBody>
      </p:sp>
      <p:sp>
        <p:nvSpPr>
          <p:cNvPr id="7" name="Retângulo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comb/>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extLst/>
          </a:lstStyle>
          <a:p>
            <a:pPr>
              <a:defRPr/>
            </a:pPr>
            <a:endParaRPr lang="pt-BR">
              <a:solidFill>
                <a:srgbClr val="000000"/>
              </a:solidFill>
            </a:endParaRPr>
          </a:p>
        </p:txBody>
      </p:sp>
      <p:sp>
        <p:nvSpPr>
          <p:cNvPr id="3" name="Espaço Reservado para Rodapé 2"/>
          <p:cNvSpPr>
            <a:spLocks noGrp="1"/>
          </p:cNvSpPr>
          <p:nvPr>
            <p:ph type="ftr" sz="quarter" idx="11"/>
          </p:nvPr>
        </p:nvSpPr>
        <p:spPr/>
        <p:txBody>
          <a:bodyPr/>
          <a:lstStyle>
            <a:extLst/>
          </a:lstStyle>
          <a:p>
            <a:pPr>
              <a:defRPr/>
            </a:pPr>
            <a:endParaRPr lang="pt-BR">
              <a:solidFill>
                <a:srgbClr val="000000"/>
              </a:solidFill>
            </a:endParaRPr>
          </a:p>
        </p:txBody>
      </p:sp>
      <p:sp>
        <p:nvSpPr>
          <p:cNvPr id="4" name="Espaço Reservado para Número de Slide 3"/>
          <p:cNvSpPr>
            <a:spLocks noGrp="1"/>
          </p:cNvSpPr>
          <p:nvPr>
            <p:ph type="sldNum" sz="quarter" idx="12"/>
          </p:nvPr>
        </p:nvSpPr>
        <p:spPr/>
        <p:txBody>
          <a:bodyPr/>
          <a:lstStyle>
            <a:extLst/>
          </a:lstStyle>
          <a:p>
            <a:pPr>
              <a:defRPr/>
            </a:pPr>
            <a:fld id="{81DD0248-2ED4-46C6-BE40-3D141C1B62F9}" type="slidenum">
              <a:rPr lang="pt-BR" altLang="pt-BR" smtClean="0">
                <a:solidFill>
                  <a:srgbClr val="000000"/>
                </a:solidFill>
              </a:rPr>
              <a:pPr>
                <a:defRPr/>
              </a:pPr>
              <a:t>‹nº›</a:t>
            </a:fld>
            <a:endParaRPr lang="pt-BR" alt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bg>
      <p:bgRef idx="1001">
        <a:schemeClr val="bg2"/>
      </p:bgRef>
    </p:bg>
    <p:spTree>
      <p:nvGrpSpPr>
        <p:cNvPr id="1" name=""/>
        <p:cNvGrpSpPr/>
        <p:nvPr/>
      </p:nvGrpSpPr>
      <p:grpSpPr>
        <a:xfrm>
          <a:off x="0" y="0"/>
          <a:ext cx="0" cy="0"/>
          <a:chOff x="0" y="0"/>
          <a:chExt cx="0" cy="0"/>
        </a:xfrm>
      </p:grpSpPr>
      <p:sp>
        <p:nvSpPr>
          <p:cNvPr id="8" name="Retângulo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ítulo 1"/>
          <p:cNvSpPr>
            <a:spLocks noGrp="1"/>
          </p:cNvSpPr>
          <p:nvPr>
            <p:ph type="title"/>
          </p:nvPr>
        </p:nvSpPr>
        <p:spPr>
          <a:xfrm>
            <a:off x="4963136" y="304800"/>
            <a:ext cx="3931920" cy="762000"/>
          </a:xfrm>
        </p:spPr>
        <p:txBody>
          <a:bodyPr anchor="b"/>
          <a:lstStyle>
            <a:lvl1pPr marL="0" algn="r">
              <a:buNone/>
              <a:defRPr sz="2000" b="1"/>
            </a:lvl1pPr>
            <a:extLst/>
          </a:lstStyle>
          <a:p>
            <a:r>
              <a:rPr kumimoji="0" lang="pt-BR" smtClean="0"/>
              <a:t>Clique para editar o título mestre</a:t>
            </a:r>
            <a:endParaRPr kumimoji="0" lang="en-US"/>
          </a:p>
        </p:txBody>
      </p:sp>
      <p:sp>
        <p:nvSpPr>
          <p:cNvPr id="3" name="Espaço Reservado para Texto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pt-BR" smtClean="0"/>
              <a:t>Clique para editar o texto mestre</a:t>
            </a:r>
          </a:p>
        </p:txBody>
      </p:sp>
      <p:sp>
        <p:nvSpPr>
          <p:cNvPr id="4" name="Espaço Reservado para Conteúdo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9" name="Espaço Reservado para Data 8"/>
          <p:cNvSpPr>
            <a:spLocks noGrp="1"/>
          </p:cNvSpPr>
          <p:nvPr>
            <p:ph type="dt" sz="half" idx="10"/>
          </p:nvPr>
        </p:nvSpPr>
        <p:spPr>
          <a:xfrm>
            <a:off x="5562600" y="6513670"/>
            <a:ext cx="3002280" cy="274320"/>
          </a:xfrm>
        </p:spPr>
        <p:txBody>
          <a:bodyPr vert="horz" rtlCol="0"/>
          <a:lstStyle>
            <a:extLst/>
          </a:lstStyle>
          <a:p>
            <a:pPr>
              <a:defRPr/>
            </a:pPr>
            <a:endParaRPr lang="pt-BR">
              <a:solidFill>
                <a:srgbClr val="000000"/>
              </a:solidFill>
            </a:endParaRPr>
          </a:p>
        </p:txBody>
      </p:sp>
      <p:sp>
        <p:nvSpPr>
          <p:cNvPr id="10" name="Espaço Reservado para Número de Slide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pPr>
              <a:defRPr/>
            </a:pPr>
            <a:fld id="{2F952B89-039C-4425-A781-9880A8BA9A32}" type="slidenum">
              <a:rPr lang="pt-BR" altLang="pt-BR" smtClean="0">
                <a:solidFill>
                  <a:srgbClr val="000000"/>
                </a:solidFill>
              </a:rPr>
              <a:pPr>
                <a:defRPr/>
              </a:pPr>
              <a:t>‹nº›</a:t>
            </a:fld>
            <a:endParaRPr lang="pt-BR" altLang="pt-BR">
              <a:solidFill>
                <a:srgbClr val="000000"/>
              </a:solidFill>
            </a:endParaRPr>
          </a:p>
        </p:txBody>
      </p:sp>
      <p:sp>
        <p:nvSpPr>
          <p:cNvPr id="11" name="Espaço Reservado para Rodapé 10"/>
          <p:cNvSpPr>
            <a:spLocks noGrp="1"/>
          </p:cNvSpPr>
          <p:nvPr>
            <p:ph type="ftr" sz="quarter" idx="12"/>
          </p:nvPr>
        </p:nvSpPr>
        <p:spPr>
          <a:xfrm>
            <a:off x="1600200" y="6513670"/>
            <a:ext cx="3907464" cy="274320"/>
          </a:xfrm>
        </p:spPr>
        <p:txBody>
          <a:bodyPr vert="horz" rtlCol="0"/>
          <a:lstStyle>
            <a:extLst/>
          </a:lstStyle>
          <a:p>
            <a:pPr>
              <a:defRPr/>
            </a:pPr>
            <a:endParaRPr lang="pt-BR">
              <a:solidFill>
                <a:srgbClr val="000000"/>
              </a:solidFill>
            </a:endParaRPr>
          </a:p>
        </p:txBody>
      </p:sp>
    </p:spTree>
  </p:cSld>
  <p:clrMapOvr>
    <a:overrideClrMapping bg1="dk1" tx1="lt1" bg2="dk2" tx2="lt2" accent1="accent1" accent2="accent2" accent3="accent3" accent4="accent4" accent5="accent5" accent6="accent6" hlink="hlink" folHlink="folHlink"/>
  </p:clrMapOvr>
  <p:transition>
    <p:comb/>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3040443" y="4724400"/>
            <a:ext cx="5486400" cy="664536"/>
          </a:xfrm>
        </p:spPr>
        <p:txBody>
          <a:bodyPr anchor="b"/>
          <a:lstStyle>
            <a:lvl1pPr marL="0" algn="r">
              <a:buNone/>
              <a:defRPr sz="2000" b="1"/>
            </a:lvl1pPr>
            <a:extLst/>
          </a:lstStyle>
          <a:p>
            <a:r>
              <a:rPr kumimoji="0" lang="pt-BR" smtClean="0"/>
              <a:t>Clique para editar o título mestre</a:t>
            </a:r>
            <a:endParaRPr kumimoji="0" lang="en-US"/>
          </a:p>
        </p:txBody>
      </p:sp>
      <p:sp>
        <p:nvSpPr>
          <p:cNvPr id="4" name="Espaço Reservado para Texto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pt-BR" smtClean="0"/>
              <a:t>Clique para editar o texto mestre</a:t>
            </a:r>
          </a:p>
        </p:txBody>
      </p:sp>
      <p:sp>
        <p:nvSpPr>
          <p:cNvPr id="13" name="Espaço Reservado para Imagem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pt-BR" smtClean="0">
                <a:solidFill>
                  <a:schemeClr val="lt1"/>
                </a:solidFill>
                <a:latin typeface="+mn-lt"/>
                <a:ea typeface="+mn-ea"/>
                <a:cs typeface="+mn-cs"/>
              </a:rPr>
              <a:t>Clique no ícone para adicionar uma imagem</a:t>
            </a:r>
            <a:endParaRPr kumimoji="0" lang="en-US" dirty="0">
              <a:solidFill>
                <a:schemeClr val="lt1"/>
              </a:solidFill>
              <a:latin typeface="+mn-lt"/>
              <a:ea typeface="+mn-ea"/>
              <a:cs typeface="+mn-cs"/>
            </a:endParaRPr>
          </a:p>
        </p:txBody>
      </p:sp>
      <p:sp>
        <p:nvSpPr>
          <p:cNvPr id="8" name="Espaço Reservado para Data 7"/>
          <p:cNvSpPr>
            <a:spLocks noGrp="1"/>
          </p:cNvSpPr>
          <p:nvPr>
            <p:ph type="dt" sz="half" idx="10"/>
          </p:nvPr>
        </p:nvSpPr>
        <p:spPr>
          <a:xfrm>
            <a:off x="5562600" y="6509004"/>
            <a:ext cx="3002280" cy="274320"/>
          </a:xfrm>
        </p:spPr>
        <p:txBody>
          <a:bodyPr vert="horz" rtlCol="0"/>
          <a:lstStyle>
            <a:extLst/>
          </a:lstStyle>
          <a:p>
            <a:pPr>
              <a:defRPr/>
            </a:pPr>
            <a:endParaRPr lang="pt-BR">
              <a:solidFill>
                <a:srgbClr val="000000"/>
              </a:solidFill>
            </a:endParaRPr>
          </a:p>
        </p:txBody>
      </p:sp>
      <p:sp>
        <p:nvSpPr>
          <p:cNvPr id="9" name="Espaço Reservado para Número de Slide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pPr>
              <a:defRPr/>
            </a:pPr>
            <a:fld id="{5DB845B2-5E68-4B34-A4A3-6C9FE9A7BBC5}" type="slidenum">
              <a:rPr lang="pt-BR" altLang="pt-BR" smtClean="0">
                <a:solidFill>
                  <a:srgbClr val="000000"/>
                </a:solidFill>
              </a:rPr>
              <a:pPr>
                <a:defRPr/>
              </a:pPr>
              <a:t>‹nº›</a:t>
            </a:fld>
            <a:endParaRPr lang="pt-BR" altLang="pt-BR">
              <a:solidFill>
                <a:srgbClr val="000000"/>
              </a:solidFill>
            </a:endParaRPr>
          </a:p>
        </p:txBody>
      </p:sp>
      <p:sp>
        <p:nvSpPr>
          <p:cNvPr id="10" name="Espaço Reservado para Rodapé 9"/>
          <p:cNvSpPr>
            <a:spLocks noGrp="1"/>
          </p:cNvSpPr>
          <p:nvPr>
            <p:ph type="ftr" sz="quarter" idx="12"/>
          </p:nvPr>
        </p:nvSpPr>
        <p:spPr>
          <a:xfrm>
            <a:off x="1600200" y="6509004"/>
            <a:ext cx="3907464" cy="274320"/>
          </a:xfrm>
        </p:spPr>
        <p:txBody>
          <a:bodyPr vert="horz" rtlCol="0"/>
          <a:lstStyle>
            <a:extLst/>
          </a:lstStyle>
          <a:p>
            <a:pPr>
              <a:defRPr/>
            </a:pPr>
            <a:endParaRPr lang="pt-BR">
              <a:solidFill>
                <a:srgbClr val="000000"/>
              </a:solidFill>
            </a:endParaRPr>
          </a:p>
        </p:txBody>
      </p:sp>
    </p:spTree>
  </p:cSld>
  <p:clrMapOvr>
    <a:masterClrMapping/>
  </p:clrMapOvr>
  <p:transition>
    <p:comb/>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Arredondar Retângulo em um Canto Diagonal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ço Reservado para Rodapé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pPr>
              <a:defRPr/>
            </a:pPr>
            <a:endParaRPr lang="pt-BR">
              <a:solidFill>
                <a:srgbClr val="000000"/>
              </a:solidFill>
            </a:endParaRPr>
          </a:p>
        </p:txBody>
      </p:sp>
      <p:sp>
        <p:nvSpPr>
          <p:cNvPr id="14" name="Espaço Reservado para Data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pPr>
              <a:defRPr/>
            </a:pPr>
            <a:endParaRPr lang="pt-BR">
              <a:solidFill>
                <a:srgbClr val="000000"/>
              </a:solidFill>
            </a:endParaRPr>
          </a:p>
        </p:txBody>
      </p:sp>
      <p:sp>
        <p:nvSpPr>
          <p:cNvPr id="23" name="Espaço Reservado para Número de Slide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pPr>
              <a:defRPr/>
            </a:pPr>
            <a:fld id="{396C9740-62E1-416B-9C53-ADE51F57A7E8}" type="slidenum">
              <a:rPr lang="pt-BR" altLang="pt-BR" smtClean="0">
                <a:solidFill>
                  <a:srgbClr val="000000"/>
                </a:solidFill>
              </a:rPr>
              <a:pPr>
                <a:defRPr/>
              </a:pPr>
              <a:t>‹nº›</a:t>
            </a:fld>
            <a:endParaRPr lang="pt-BR" altLang="pt-BR">
              <a:solidFill>
                <a:srgbClr val="000000"/>
              </a:solidFill>
            </a:endParaRPr>
          </a:p>
        </p:txBody>
      </p:sp>
      <p:sp>
        <p:nvSpPr>
          <p:cNvPr id="22" name="Espaço Reservado para Título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pt-BR" smtClean="0"/>
              <a:t>Clique para editar o título mestre</a:t>
            </a:r>
            <a:endParaRPr kumimoji="0" lang="en-US"/>
          </a:p>
        </p:txBody>
      </p:sp>
      <p:sp>
        <p:nvSpPr>
          <p:cNvPr id="13" name="Espaço Reservado para Texto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pt-BR" smtClean="0"/>
              <a:t>Clique para editar 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Tree>
  </p:cSld>
  <p:clrMap bg1="dk1" tx1="lt1" bg2="dk2" tx2="lt2" accent1="accent1" accent2="accent2" accent3="accent3" accent4="accent4" accent5="accent5" accent6="accent6" hlink="hlink" folHlink="folHlink"/>
  <p:sldLayoutIdLst>
    <p:sldLayoutId id="2147484282" r:id="rId1"/>
    <p:sldLayoutId id="2147484283" r:id="rId2"/>
    <p:sldLayoutId id="2147484284" r:id="rId3"/>
    <p:sldLayoutId id="2147484285" r:id="rId4"/>
    <p:sldLayoutId id="2147484286" r:id="rId5"/>
    <p:sldLayoutId id="2147484287" r:id="rId6"/>
    <p:sldLayoutId id="2147484288" r:id="rId7"/>
    <p:sldLayoutId id="2147484289" r:id="rId8"/>
    <p:sldLayoutId id="2147484290" r:id="rId9"/>
    <p:sldLayoutId id="2147484291" r:id="rId10"/>
    <p:sldLayoutId id="2147484292" r:id="rId11"/>
    <p:sldLayoutId id="2147484293" r:id="rId12"/>
  </p:sldLayoutIdLst>
  <p:transition>
    <p:comb/>
  </p:transition>
  <p:timing>
    <p:tnLst>
      <p:par>
        <p:cTn id="1" dur="indefinite" restart="never" nodeType="tmRoot"/>
      </p:par>
    </p:tnLst>
  </p:timing>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5122"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algn="ctr" eaLnBrk="1" hangingPunct="1">
              <a:defRPr/>
            </a:pPr>
            <a:r>
              <a:rPr lang="pt-BR" sz="2200" b="1" dirty="0" smtClean="0">
                <a:solidFill>
                  <a:srgbClr val="FFC000"/>
                </a:solidFill>
              </a:rPr>
              <a:t>Curso de formação de Defensoras e Defensores </a:t>
            </a:r>
            <a:r>
              <a:rPr lang="pt-BR" sz="2200" b="1" dirty="0" err="1" smtClean="0">
                <a:solidFill>
                  <a:srgbClr val="FFC000"/>
                </a:solidFill>
              </a:rPr>
              <a:t>Públic@s</a:t>
            </a:r>
            <a:r>
              <a:rPr lang="pt-BR" sz="2200" b="1" dirty="0">
                <a:solidFill>
                  <a:srgbClr val="FFC000"/>
                </a:solidFill>
              </a:rPr>
              <a:t/>
            </a:r>
            <a:br>
              <a:rPr lang="pt-BR" sz="2200" b="1" dirty="0">
                <a:solidFill>
                  <a:srgbClr val="FFC000"/>
                </a:solidFill>
              </a:rPr>
            </a:br>
            <a:r>
              <a:rPr lang="pt-BR" sz="2200" b="1" dirty="0">
                <a:solidFill>
                  <a:srgbClr val="FFC000"/>
                </a:solidFill>
              </a:rPr>
              <a:t/>
            </a:r>
            <a:br>
              <a:rPr lang="pt-BR" sz="2200" b="1" dirty="0">
                <a:solidFill>
                  <a:srgbClr val="FFC000"/>
                </a:solidFill>
              </a:rPr>
            </a:br>
            <a:endParaRPr lang="pt-BR" sz="2200" b="1" dirty="0" smtClean="0">
              <a:solidFill>
                <a:srgbClr val="FFC000"/>
              </a:solidFill>
            </a:endParaRPr>
          </a:p>
          <a:p>
            <a:pPr algn="ctr" eaLnBrk="1" hangingPunct="1">
              <a:defRPr/>
            </a:pPr>
            <a:endParaRPr lang="pt-BR" sz="2200" b="1" dirty="0">
              <a:solidFill>
                <a:srgbClr val="FFC000"/>
              </a:solidFill>
            </a:endParaRPr>
          </a:p>
          <a:p>
            <a:pPr algn="ctr" eaLnBrk="1" hangingPunct="1">
              <a:defRPr/>
            </a:pPr>
            <a:r>
              <a:rPr lang="pt-BR" sz="2200" b="1" dirty="0">
                <a:solidFill>
                  <a:srgbClr val="FFC000"/>
                </a:solidFill>
              </a:rPr>
              <a:t>DIREITO </a:t>
            </a:r>
            <a:r>
              <a:rPr lang="pt-BR" sz="2200" b="1" dirty="0" smtClean="0">
                <a:solidFill>
                  <a:srgbClr val="FFC000"/>
                </a:solidFill>
              </a:rPr>
              <a:t>CIVIL</a:t>
            </a:r>
          </a:p>
          <a:p>
            <a:pPr algn="ctr" eaLnBrk="1" hangingPunct="1">
              <a:defRPr/>
            </a:pPr>
            <a:r>
              <a:rPr lang="pt-BR" sz="2200" b="1" dirty="0" smtClean="0">
                <a:solidFill>
                  <a:srgbClr val="FFC000"/>
                </a:solidFill>
              </a:rPr>
              <a:t>Parte geral (módulo 2)</a:t>
            </a:r>
            <a:endParaRPr lang="pt-BR" sz="2200" b="1" dirty="0">
              <a:solidFill>
                <a:srgbClr val="FFC000"/>
              </a:solidFill>
            </a:endParaRPr>
          </a:p>
          <a:p>
            <a:pPr algn="ctr" eaLnBrk="1" hangingPunct="1">
              <a:defRPr/>
            </a:pPr>
            <a:endParaRPr lang="pt-BR" sz="2200" b="1" dirty="0">
              <a:solidFill>
                <a:schemeClr val="accent2"/>
              </a:solidFill>
            </a:endParaRPr>
          </a:p>
          <a:p>
            <a:pPr algn="ctr" eaLnBrk="1" hangingPunct="1">
              <a:defRPr/>
            </a:pPr>
            <a:endParaRPr lang="pt-BR" sz="2200" b="1" dirty="0">
              <a:solidFill>
                <a:schemeClr val="accent2"/>
              </a:solidFill>
            </a:endParaRPr>
          </a:p>
          <a:p>
            <a:pPr algn="ctr" eaLnBrk="1" hangingPunct="1">
              <a:defRPr/>
            </a:pPr>
            <a:endParaRPr lang="pt-BR" sz="2200" b="1" dirty="0">
              <a:solidFill>
                <a:schemeClr val="accent2"/>
              </a:solidFill>
            </a:endParaRPr>
          </a:p>
          <a:p>
            <a:pPr algn="ctr" eaLnBrk="1" hangingPunct="1">
              <a:defRPr/>
            </a:pPr>
            <a:r>
              <a:rPr lang="pt-BR" sz="2200" b="1" dirty="0" smtClean="0">
                <a:solidFill>
                  <a:schemeClr val="bg1"/>
                </a:solidFill>
              </a:rPr>
              <a:t>Daniella Bonilha de Carvalho</a:t>
            </a:r>
            <a:endParaRPr lang="pt-BR" sz="2200" b="1" dirty="0">
              <a:solidFill>
                <a:schemeClr val="bg1"/>
              </a:solidFill>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marL="457200" indent="-457200" eaLnBrk="1" hangingPunct="1">
              <a:buFontTx/>
              <a:buAutoNum type="arabicParenR"/>
              <a:defRPr/>
            </a:pPr>
            <a:endParaRPr lang="pt-BR" sz="1000" b="1" dirty="0">
              <a:solidFill>
                <a:schemeClr val="accent2"/>
              </a:solidFill>
              <a:latin typeface="Arial" charset="0"/>
            </a:endParaRPr>
          </a:p>
          <a:p>
            <a:pPr eaLnBrk="1" hangingPunct="1">
              <a:defRPr/>
            </a:pPr>
            <a:r>
              <a:rPr lang="pt-BR" sz="1000" b="1" dirty="0">
                <a:solidFill>
                  <a:schemeClr val="accent2"/>
                </a:solidFill>
                <a:latin typeface="Arial" charset="0"/>
              </a:rPr>
              <a:t/>
            </a:r>
            <a:br>
              <a:rPr lang="pt-BR" sz="1000" b="1" dirty="0">
                <a:solidFill>
                  <a:schemeClr val="accent2"/>
                </a:solidFill>
                <a:latin typeface="Arial" charset="0"/>
              </a:rPr>
            </a:br>
            <a:endParaRPr lang="pt-BR" sz="1000" b="1" dirty="0">
              <a:solidFill>
                <a:schemeClr val="accent2"/>
              </a:solidFill>
              <a:latin typeface="Arial" charset="0"/>
            </a:endParaRPr>
          </a:p>
        </p:txBody>
      </p:sp>
    </p:spTree>
  </p:cSld>
  <p:clrMapOvr>
    <a:masterClrMapping/>
  </p:clrMapOvr>
  <p:transition>
    <p:comb/>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3314"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3315" name="Rectangle 7"/>
          <p:cNvSpPr>
            <a:spLocks noChangeArrowheads="1"/>
          </p:cNvSpPr>
          <p:nvPr/>
        </p:nvSpPr>
        <p:spPr bwMode="auto">
          <a:xfrm>
            <a:off x="199571" y="235857"/>
            <a:ext cx="8686800" cy="5943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None/>
            </a:pPr>
            <a:endParaRPr lang="pt-BR" altLang="pt-BR" sz="2400" dirty="0">
              <a:solidFill>
                <a:schemeClr val="bg1"/>
              </a:solidFill>
              <a:latin typeface="Arial" panose="020B0604020202020204" pitchFamily="34" charset="0"/>
            </a:endParaRPr>
          </a:p>
          <a:p>
            <a:pPr>
              <a:spcBef>
                <a:spcPct val="0"/>
              </a:spcBef>
              <a:buClrTx/>
              <a:buSzTx/>
              <a:buNone/>
            </a:pPr>
            <a:endParaRPr lang="pt-BR" altLang="pt-BR" sz="2400" dirty="0">
              <a:solidFill>
                <a:schemeClr val="bg1"/>
              </a:solidFill>
              <a:latin typeface="Arial" panose="020B0604020202020204" pitchFamily="34" charset="0"/>
            </a:endParaRPr>
          </a:p>
          <a:p>
            <a:pPr>
              <a:spcBef>
                <a:spcPct val="0"/>
              </a:spcBef>
              <a:buClrTx/>
              <a:buSzTx/>
              <a:buNone/>
            </a:pPr>
            <a:endParaRPr lang="pt-BR" altLang="pt-BR" sz="2400" dirty="0">
              <a:solidFill>
                <a:schemeClr val="bg1"/>
              </a:solidFill>
              <a:latin typeface="Arial" panose="020B0604020202020204" pitchFamily="34" charset="0"/>
            </a:endParaRPr>
          </a:p>
        </p:txBody>
      </p:sp>
      <p:sp>
        <p:nvSpPr>
          <p:cNvPr id="2" name="CaixaDeTexto 1"/>
          <p:cNvSpPr txBox="1"/>
          <p:nvPr/>
        </p:nvSpPr>
        <p:spPr>
          <a:xfrm>
            <a:off x="74360" y="35170"/>
            <a:ext cx="8962136" cy="6555641"/>
          </a:xfrm>
          <a:prstGeom prst="rect">
            <a:avLst/>
          </a:prstGeom>
          <a:noFill/>
        </p:spPr>
        <p:txBody>
          <a:bodyPr wrap="square" rtlCol="0">
            <a:spAutoFit/>
          </a:bodyPr>
          <a:lstStyle/>
          <a:p>
            <a:pPr algn="just"/>
            <a:r>
              <a:rPr lang="pt-BR" sz="2000" b="1" dirty="0" smtClean="0">
                <a:solidFill>
                  <a:srgbClr val="FFC000"/>
                </a:solidFill>
              </a:rPr>
              <a:t>O devedor poderá elidir a tentativa de pagamento pelo terceiro interessado nas seguintes hipóteses:</a:t>
            </a:r>
          </a:p>
          <a:p>
            <a:pPr algn="just"/>
            <a:endParaRPr lang="pt-BR" sz="2000" b="1" dirty="0"/>
          </a:p>
          <a:p>
            <a:pPr marL="342900" indent="-342900" algn="just">
              <a:buFontTx/>
              <a:buChar char="-"/>
            </a:pPr>
            <a:r>
              <a:rPr lang="pt-BR" sz="2000" dirty="0" smtClean="0"/>
              <a:t>Quando a obrigação for personalíssima (só o devedor tem aptidão para prestar a demanda obrigada perante terceiro). </a:t>
            </a:r>
          </a:p>
          <a:p>
            <a:pPr marL="342900" indent="-342900" algn="just">
              <a:buFontTx/>
              <a:buChar char="-"/>
            </a:pPr>
            <a:endParaRPr lang="pt-BR" sz="2000" dirty="0"/>
          </a:p>
          <a:p>
            <a:pPr marL="342900" indent="-342900" algn="just">
              <a:buFontTx/>
              <a:buChar char="-"/>
            </a:pPr>
            <a:r>
              <a:rPr lang="pt-BR" sz="2000" dirty="0" smtClean="0"/>
              <a:t>Quando houver convenção na qual credor e devedor expressamente excluam a possibilidade de cumprimento por terceiro. </a:t>
            </a:r>
          </a:p>
          <a:p>
            <a:pPr algn="just"/>
            <a:endParaRPr lang="pt-BR" sz="2000" dirty="0"/>
          </a:p>
          <a:p>
            <a:pPr algn="just"/>
            <a:r>
              <a:rPr lang="pt-BR" sz="2000" b="1" dirty="0" smtClean="0">
                <a:solidFill>
                  <a:srgbClr val="FFC000"/>
                </a:solidFill>
              </a:rPr>
              <a:t>Quais as consequências se o terceiro interessado pagar em tais situações?</a:t>
            </a:r>
          </a:p>
          <a:p>
            <a:pPr algn="just"/>
            <a:endParaRPr lang="pt-BR" sz="2000" b="1" dirty="0">
              <a:solidFill>
                <a:srgbClr val="FFC000"/>
              </a:solidFill>
            </a:endParaRPr>
          </a:p>
          <a:p>
            <a:pPr algn="just"/>
            <a:r>
              <a:rPr lang="pt-BR" sz="2000" dirty="0" smtClean="0"/>
              <a:t>O terceiro não terá direito subjetivo ao pagamento, não </a:t>
            </a:r>
            <a:r>
              <a:rPr lang="pt-BR" sz="2000" dirty="0" err="1" smtClean="0"/>
              <a:t>titularizando</a:t>
            </a:r>
            <a:r>
              <a:rPr lang="pt-BR" sz="2000" dirty="0" smtClean="0"/>
              <a:t>, portanto, o crédito.</a:t>
            </a:r>
          </a:p>
          <a:p>
            <a:pPr algn="just"/>
            <a:endParaRPr lang="pt-BR" sz="2000" dirty="0"/>
          </a:p>
          <a:p>
            <a:pPr algn="just"/>
            <a:r>
              <a:rPr lang="pt-BR" sz="2000" b="1" dirty="0" smtClean="0">
                <a:solidFill>
                  <a:srgbClr val="FFC000"/>
                </a:solidFill>
              </a:rPr>
              <a:t>Limites de atuação do terceiro interessado:</a:t>
            </a:r>
            <a:r>
              <a:rPr lang="pt-BR" sz="2000" dirty="0" smtClean="0">
                <a:solidFill>
                  <a:srgbClr val="FFC000"/>
                </a:solidFill>
              </a:rPr>
              <a:t> </a:t>
            </a:r>
            <a:r>
              <a:rPr lang="pt-BR" sz="2000" dirty="0" smtClean="0"/>
              <a:t>a ele não é conferida legitimidade para pleitear a revisão do contrato principal ou anulação de suas cláusulas abusivas, mesmo sendo responsável subsidiário ou solidário.</a:t>
            </a:r>
          </a:p>
          <a:p>
            <a:pPr algn="just"/>
            <a:endParaRPr lang="pt-BR" sz="2000" dirty="0"/>
          </a:p>
          <a:p>
            <a:pPr algn="just"/>
            <a:r>
              <a:rPr lang="pt-BR" sz="2000" dirty="0" smtClean="0"/>
              <a:t>O garante só poderá discutir a legalidade do contrato secundário e acessório, por tratar-se de relação jurídica materialmente distinta do contrato-base.  </a:t>
            </a:r>
            <a:endParaRPr lang="pt-BR" sz="2000" b="1" dirty="0"/>
          </a:p>
        </p:txBody>
      </p:sp>
    </p:spTree>
  </p:cSld>
  <p:clrMapOvr>
    <a:masterClrMapping/>
  </p:clrMapOvr>
  <p:transition>
    <p:comb/>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8"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3315" name="Rectangle 7"/>
          <p:cNvSpPr>
            <a:spLocks noChangeArrowheads="1"/>
          </p:cNvSpPr>
          <p:nvPr/>
        </p:nvSpPr>
        <p:spPr bwMode="auto">
          <a:xfrm>
            <a:off x="228600" y="457200"/>
            <a:ext cx="8686800" cy="5943600"/>
          </a:xfrm>
          <a:prstGeom prst="rect">
            <a:avLst/>
          </a:prstGeom>
          <a:noFill/>
          <a:ln>
            <a:noFill/>
          </a:ln>
          <a:extLst/>
        </p:spPr>
        <p:txBody>
          <a:bodyPr anchor="b"/>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endParaRPr lang="pt-BR" altLang="pt-BR" b="1" dirty="0">
              <a:solidFill>
                <a:schemeClr val="accent2"/>
              </a:solidFill>
              <a:latin typeface="Arial" panose="020B0604020202020204" pitchFamily="34" charset="0"/>
            </a:endParaRPr>
          </a:p>
        </p:txBody>
      </p:sp>
      <p:sp>
        <p:nvSpPr>
          <p:cNvPr id="2" name="CaixaDeTexto 1"/>
          <p:cNvSpPr txBox="1"/>
          <p:nvPr/>
        </p:nvSpPr>
        <p:spPr>
          <a:xfrm>
            <a:off x="32825" y="0"/>
            <a:ext cx="9144000" cy="7571303"/>
          </a:xfrm>
          <a:prstGeom prst="rect">
            <a:avLst/>
          </a:prstGeom>
          <a:noFill/>
        </p:spPr>
        <p:txBody>
          <a:bodyPr wrap="square" rtlCol="0">
            <a:spAutoFit/>
          </a:bodyPr>
          <a:lstStyle/>
          <a:p>
            <a:pPr algn="just"/>
            <a:r>
              <a:rPr lang="pt-BR" sz="1800" dirty="0" smtClean="0">
                <a:solidFill>
                  <a:srgbClr val="FFC000"/>
                </a:solidFill>
              </a:rPr>
              <a:t>“O fiador </a:t>
            </a:r>
            <a:r>
              <a:rPr lang="pt-BR" sz="1800" dirty="0">
                <a:solidFill>
                  <a:srgbClr val="FFC000"/>
                </a:solidFill>
              </a:rPr>
              <a:t>de mútuo bancário não tem legitimidade para, exclusivamente e em nome próprio, pleitear em juízo a revisão e o afastamento de cláusulas e encargos abusivos constantes do contrato principal.</a:t>
            </a:r>
            <a:r>
              <a:rPr lang="pt-BR" sz="1800" b="1" dirty="0"/>
              <a:t> </a:t>
            </a:r>
            <a:r>
              <a:rPr lang="pt-BR" sz="1800" dirty="0"/>
              <a:t>Com efeito, a fiança é obrigação acessória, assumida por terceiro, que garante ao credor o cumprimento total ou parcial da obrigação principal de outrem (o devedor) caso este não a cumpra ou não possa cumpri-la conforme o avençado. </a:t>
            </a:r>
            <a:r>
              <a:rPr lang="pt-BR" sz="1800" dirty="0" smtClean="0"/>
              <a:t>(...). </a:t>
            </a:r>
            <a:r>
              <a:rPr lang="pt-BR" sz="1800" dirty="0">
                <a:solidFill>
                  <a:srgbClr val="FFC000"/>
                </a:solidFill>
              </a:rPr>
              <a:t>A despeito disso, a relação jurídica que se estabelece entre o credor e o devedor do negócio jurídico principal não se confunde com a relação estabelecida no contrato secundário (de fiança), </a:t>
            </a:r>
            <a:r>
              <a:rPr lang="pt-BR" sz="1800" dirty="0"/>
              <a:t>firmado entre aquele mesmo credor e o fiador, que se apresenta como mero garantidor do adimplemento da obrigação principal. Cuida-se, portanto, de contratos que, apesar de vinculados pela </a:t>
            </a:r>
            <a:r>
              <a:rPr lang="pt-BR" sz="1800" dirty="0" err="1"/>
              <a:t>acessoriedade</a:t>
            </a:r>
            <a:r>
              <a:rPr lang="pt-BR" sz="1800" dirty="0"/>
              <a:t> da fiança, dizem respeito a relações jurídico-materiais distintas. Essa distinção existente entre as relações de direito material é que torna evidente </a:t>
            </a:r>
            <a:r>
              <a:rPr lang="pt-BR" sz="1800" dirty="0">
                <a:solidFill>
                  <a:srgbClr val="FFC000"/>
                </a:solidFill>
              </a:rPr>
              <a:t>a ilegitimidade do fiador para, exclusivamente e em nome próprio, postular em juízo a revisão e o afastamento de cláusulas e encargos abusivos constantes do contrato principal (mútuo bancário)</a:t>
            </a:r>
            <a:r>
              <a:rPr lang="pt-BR" sz="1800" dirty="0"/>
              <a:t>, materializador, como de outro modo não poderia ser, da comunhão de vontades, exclusivamente, dos contratantes (credor e devedor). É que não se pode confundir legitimidade para agir </a:t>
            </a:r>
            <a:r>
              <a:rPr lang="pt-BR" sz="1800" dirty="0" smtClean="0"/>
              <a:t>(...) com </a:t>
            </a:r>
            <a:r>
              <a:rPr lang="pt-BR" sz="1800" dirty="0"/>
              <a:t>interesse de agir, nem, menos ainda, conceber a ideia de que o exercício da ação estaria sujeito apenas à existência do segundo</a:t>
            </a:r>
            <a:r>
              <a:rPr lang="pt-BR" sz="1800" dirty="0">
                <a:solidFill>
                  <a:srgbClr val="FFC000"/>
                </a:solidFill>
              </a:rPr>
              <a:t>. Desse modo, apesar de ser inconteste a existência de interesse econômico do fiador na eventual minoração da dívida que se comprometeu garantir perante o credor, não é sua a legitimidade para demandar a revisão das cláusulas apostas no contrato principal, sendo irrelevante, nesse aspecto, o fato de responder de modo subsidiário ou mesmo solidariamente pelo adimplemento da obrigação</a:t>
            </a:r>
            <a:r>
              <a:rPr lang="pt-BR" sz="1800" dirty="0"/>
              <a:t>. Isso porque, para tanto, a titular do direito material correlato é pessoa jurídica distinta e o fiador, como consabido, não está autorizado por lei a atuar como seu substituto </a:t>
            </a:r>
            <a:r>
              <a:rPr lang="pt-BR" sz="1800" dirty="0" smtClean="0"/>
              <a:t>processual”.</a:t>
            </a:r>
            <a:r>
              <a:rPr lang="pt-BR" sz="1800" dirty="0"/>
              <a:t> </a:t>
            </a:r>
            <a:r>
              <a:rPr lang="pt-BR" sz="1800" dirty="0" smtClean="0">
                <a:solidFill>
                  <a:schemeClr val="bg1"/>
                </a:solidFill>
              </a:rPr>
              <a:t>(</a:t>
            </a:r>
            <a:r>
              <a:rPr lang="pt-BR" sz="1800" dirty="0" err="1" smtClean="0">
                <a:solidFill>
                  <a:schemeClr val="bg1"/>
                </a:solidFill>
              </a:rPr>
              <a:t>REsp</a:t>
            </a:r>
            <a:r>
              <a:rPr lang="pt-BR" sz="1800" dirty="0" smtClean="0">
                <a:solidFill>
                  <a:schemeClr val="bg1"/>
                </a:solidFill>
              </a:rPr>
              <a:t> 926.792-SC </a:t>
            </a:r>
            <a:r>
              <a:rPr lang="pt-BR" sz="1800" dirty="0">
                <a:solidFill>
                  <a:schemeClr val="bg1"/>
                </a:solidFill>
              </a:rPr>
              <a:t>Rel. Min. Ricardo Villas </a:t>
            </a:r>
            <a:r>
              <a:rPr lang="pt-BR" sz="1800" dirty="0" err="1">
                <a:solidFill>
                  <a:schemeClr val="bg1"/>
                </a:solidFill>
              </a:rPr>
              <a:t>Bôas</a:t>
            </a:r>
            <a:r>
              <a:rPr lang="pt-BR" sz="1800" dirty="0">
                <a:solidFill>
                  <a:schemeClr val="bg1"/>
                </a:solidFill>
              </a:rPr>
              <a:t> </a:t>
            </a:r>
            <a:r>
              <a:rPr lang="pt-BR" sz="1800" dirty="0" err="1">
                <a:solidFill>
                  <a:schemeClr val="bg1"/>
                </a:solidFill>
              </a:rPr>
              <a:t>Cueva</a:t>
            </a:r>
            <a:r>
              <a:rPr lang="pt-BR" sz="1800" dirty="0">
                <a:solidFill>
                  <a:schemeClr val="bg1"/>
                </a:solidFill>
              </a:rPr>
              <a:t>, julgado em 14/4/2015, </a:t>
            </a:r>
            <a:r>
              <a:rPr lang="pt-BR" sz="1800" dirty="0" err="1">
                <a:solidFill>
                  <a:schemeClr val="bg1"/>
                </a:solidFill>
              </a:rPr>
              <a:t>DJe</a:t>
            </a:r>
            <a:r>
              <a:rPr lang="pt-BR" sz="1800" dirty="0">
                <a:solidFill>
                  <a:schemeClr val="bg1"/>
                </a:solidFill>
              </a:rPr>
              <a:t> </a:t>
            </a:r>
            <a:r>
              <a:rPr lang="pt-BR" sz="1800" dirty="0" smtClean="0">
                <a:solidFill>
                  <a:schemeClr val="bg1"/>
                </a:solidFill>
              </a:rPr>
              <a:t>17/4/2015).</a:t>
            </a:r>
            <a:endParaRPr lang="pt-BR" sz="1800" dirty="0">
              <a:solidFill>
                <a:schemeClr val="bg1"/>
              </a:solidFill>
            </a:endParaRPr>
          </a:p>
        </p:txBody>
      </p:sp>
    </p:spTree>
  </p:cSld>
  <p:clrMapOvr>
    <a:masterClrMapping/>
  </p:clrMapOvr>
  <p:transition>
    <p:comb/>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7410"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algn="ctr" eaLnBrk="1" hangingPunct="1">
              <a:defRPr/>
            </a:pPr>
            <a:endParaRPr lang="pt-BR" sz="1800" dirty="0" smtClean="0">
              <a:solidFill>
                <a:schemeClr val="bg1"/>
              </a:solidFill>
              <a:latin typeface="Arial" charset="0"/>
              <a:sym typeface="Wingdings" panose="05000000000000000000" pitchFamily="2" charset="2"/>
            </a:endParaRPr>
          </a:p>
        </p:txBody>
      </p:sp>
      <p:sp>
        <p:nvSpPr>
          <p:cNvPr id="2" name="CaixaDeTexto 1"/>
          <p:cNvSpPr txBox="1"/>
          <p:nvPr/>
        </p:nvSpPr>
        <p:spPr>
          <a:xfrm>
            <a:off x="0" y="116632"/>
            <a:ext cx="9144000" cy="6863417"/>
          </a:xfrm>
          <a:prstGeom prst="rect">
            <a:avLst/>
          </a:prstGeom>
          <a:noFill/>
        </p:spPr>
        <p:txBody>
          <a:bodyPr wrap="square" rtlCol="0">
            <a:spAutoFit/>
          </a:bodyPr>
          <a:lstStyle/>
          <a:p>
            <a:pPr algn="just"/>
            <a:r>
              <a:rPr lang="pt-BR" sz="2000" b="1" dirty="0" smtClean="0">
                <a:solidFill>
                  <a:srgbClr val="FFC000"/>
                </a:solidFill>
              </a:rPr>
              <a:t>*Terceiro não interessado: </a:t>
            </a:r>
            <a:r>
              <a:rPr lang="pt-BR" sz="2000" dirty="0" smtClean="0"/>
              <a:t>trata-se de figura estranha à relação obrigacional, e, portanto, imune aos efeitos deletérios de eventual inadimplemento pelo devedor. </a:t>
            </a:r>
          </a:p>
          <a:p>
            <a:pPr algn="just"/>
            <a:endParaRPr lang="pt-BR" sz="2000" dirty="0"/>
          </a:p>
          <a:p>
            <a:pPr algn="just"/>
            <a:r>
              <a:rPr lang="pt-BR" sz="2000" dirty="0" smtClean="0"/>
              <a:t>A princípio, trata-se de pessoa que não possui interesse jurídico ou econômico em sanar o débito, contudo, foi reconhecido pelo ordenamento a faculdade de figurar como </a:t>
            </a:r>
            <a:r>
              <a:rPr lang="pt-BR" sz="2000" i="1" dirty="0" err="1" smtClean="0"/>
              <a:t>solvens</a:t>
            </a:r>
            <a:r>
              <a:rPr lang="pt-BR" sz="2000" i="1" dirty="0" smtClean="0"/>
              <a:t>. </a:t>
            </a:r>
            <a:endParaRPr lang="pt-BR" sz="2000" dirty="0" smtClean="0"/>
          </a:p>
          <a:p>
            <a:pPr algn="just"/>
            <a:endParaRPr lang="pt-BR" sz="2000" dirty="0"/>
          </a:p>
          <a:p>
            <a:pPr algn="just"/>
            <a:r>
              <a:rPr lang="pt-BR" sz="2000" dirty="0">
                <a:solidFill>
                  <a:srgbClr val="CCECFF"/>
                </a:solidFill>
              </a:rPr>
              <a:t>Art. 305, CC: “O terceiro não interessado, que paga a dívida </a:t>
            </a:r>
            <a:r>
              <a:rPr lang="pt-BR" sz="2000" b="1" dirty="0">
                <a:solidFill>
                  <a:srgbClr val="CCECFF"/>
                </a:solidFill>
              </a:rPr>
              <a:t>em seu próprio nome</a:t>
            </a:r>
            <a:r>
              <a:rPr lang="pt-BR" sz="2000" dirty="0">
                <a:solidFill>
                  <a:srgbClr val="CCECFF"/>
                </a:solidFill>
              </a:rPr>
              <a:t>, </a:t>
            </a:r>
            <a:r>
              <a:rPr lang="pt-BR" sz="2000" b="1" dirty="0">
                <a:solidFill>
                  <a:srgbClr val="CCECFF"/>
                </a:solidFill>
              </a:rPr>
              <a:t>tem </a:t>
            </a:r>
            <a:r>
              <a:rPr lang="pt-BR" sz="2000" b="1" u="sng" dirty="0">
                <a:solidFill>
                  <a:srgbClr val="CCECFF"/>
                </a:solidFill>
              </a:rPr>
              <a:t>direito a reembolsar-se</a:t>
            </a:r>
            <a:r>
              <a:rPr lang="pt-BR" sz="2000" b="1" dirty="0">
                <a:solidFill>
                  <a:srgbClr val="CCECFF"/>
                </a:solidFill>
              </a:rPr>
              <a:t> do que pagar; mas </a:t>
            </a:r>
            <a:r>
              <a:rPr lang="pt-BR" sz="2000" b="1" u="sng" dirty="0">
                <a:solidFill>
                  <a:srgbClr val="CCECFF"/>
                </a:solidFill>
              </a:rPr>
              <a:t>não se sub-roga</a:t>
            </a:r>
            <a:r>
              <a:rPr lang="pt-BR" sz="2000" b="1" dirty="0">
                <a:solidFill>
                  <a:srgbClr val="CCECFF"/>
                </a:solidFill>
              </a:rPr>
              <a:t> nos direitos</a:t>
            </a:r>
            <a:r>
              <a:rPr lang="pt-BR" sz="2000" dirty="0">
                <a:solidFill>
                  <a:srgbClr val="CCECFF"/>
                </a:solidFill>
              </a:rPr>
              <a:t> do credor. Parágrafo único: Se </a:t>
            </a:r>
            <a:r>
              <a:rPr lang="pt-BR" sz="2000" u="sng" dirty="0">
                <a:solidFill>
                  <a:srgbClr val="CCECFF"/>
                </a:solidFill>
              </a:rPr>
              <a:t>antes de vencida a dívida, só terá direito ao reembolso no vencimento</a:t>
            </a:r>
            <a:r>
              <a:rPr lang="pt-BR" sz="2000" dirty="0">
                <a:solidFill>
                  <a:srgbClr val="CCECFF"/>
                </a:solidFill>
              </a:rPr>
              <a:t>”. </a:t>
            </a:r>
          </a:p>
          <a:p>
            <a:pPr algn="just"/>
            <a:r>
              <a:rPr lang="pt-BR" sz="2000" dirty="0" smtClean="0">
                <a:solidFill>
                  <a:srgbClr val="CCECFF"/>
                </a:solidFill>
              </a:rPr>
              <a:t> </a:t>
            </a:r>
            <a:endParaRPr lang="pt-BR" sz="2000" dirty="0" smtClean="0"/>
          </a:p>
          <a:p>
            <a:pPr algn="just"/>
            <a:r>
              <a:rPr lang="pt-BR" sz="2000" b="1" dirty="0" smtClean="0">
                <a:solidFill>
                  <a:srgbClr val="FFC000"/>
                </a:solidFill>
              </a:rPr>
              <a:t>Duas são as formas de intervenção:</a:t>
            </a:r>
            <a:endParaRPr lang="pt-BR" sz="2000" b="1" dirty="0">
              <a:solidFill>
                <a:srgbClr val="FFC000"/>
              </a:solidFill>
            </a:endParaRPr>
          </a:p>
          <a:p>
            <a:pPr algn="just"/>
            <a:endParaRPr lang="pt-BR" sz="2000" dirty="0" smtClean="0"/>
          </a:p>
          <a:p>
            <a:pPr algn="just"/>
            <a:r>
              <a:rPr lang="pt-BR" sz="2000" dirty="0" smtClean="0"/>
              <a:t>a) </a:t>
            </a:r>
            <a:r>
              <a:rPr lang="pt-BR" sz="2000" u="sng" dirty="0" smtClean="0"/>
              <a:t>Pagamento por conta e em nome do devedor</a:t>
            </a:r>
            <a:r>
              <a:rPr lang="pt-BR" sz="2000" dirty="0" smtClean="0"/>
              <a:t>: trata-se de verdadeira doação incondicional, extinguindo-se a dívida, sem que surja nova obrigação entre o terceiro e o devedor, afastando-se, por conseguinte, seu direito ao reembolso. </a:t>
            </a:r>
          </a:p>
          <a:p>
            <a:pPr algn="just"/>
            <a:endParaRPr lang="pt-BR" sz="2000" dirty="0" smtClean="0"/>
          </a:p>
          <a:p>
            <a:pPr algn="just"/>
            <a:r>
              <a:rPr lang="pt-BR" sz="2000" dirty="0" smtClean="0"/>
              <a:t>Ex. é o caso do amigo do devedor, que preocupado com a sua situação, sana a dívida. </a:t>
            </a:r>
            <a:endParaRPr lang="pt-BR" sz="2000" dirty="0"/>
          </a:p>
          <a:p>
            <a:pPr algn="just"/>
            <a:endParaRPr lang="pt-BR" sz="2000" dirty="0">
              <a:solidFill>
                <a:schemeClr val="bg1"/>
              </a:solidFill>
            </a:endParaRPr>
          </a:p>
        </p:txBody>
      </p:sp>
    </p:spTree>
  </p:cSld>
  <p:clrMapOvr>
    <a:masterClrMapping/>
  </p:clrMapOvr>
  <p:transition>
    <p:comb/>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8434"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235634"/>
            <a:ext cx="8686800" cy="6400800"/>
          </a:xfrm>
          <a:prstGeom prst="rect">
            <a:avLst/>
          </a:prstGeom>
          <a:noFill/>
          <a:ln w="9525">
            <a:noFill/>
            <a:miter lim="800000"/>
            <a:headEnd/>
            <a:tailEnd/>
          </a:ln>
          <a:effectLst/>
        </p:spPr>
        <p:txBody>
          <a:bodyPr anchor="t"/>
          <a:lstStyle/>
          <a:p>
            <a:pPr marL="0" indent="0" algn="just">
              <a:buNone/>
            </a:pPr>
            <a:r>
              <a:rPr lang="pt-BR" altLang="pt-BR" sz="2000" dirty="0" smtClean="0">
                <a:ea typeface="Tahoma" panose="020B0604030504040204" pitchFamily="34" charset="0"/>
                <a:cs typeface="Tahoma" panose="020B0604030504040204" pitchFamily="34" charset="0"/>
              </a:rPr>
              <a:t>O credor não poderá recusar o pagamento, sob pena de o terceiro utilizar os meios conducentes à exoneração do devedor, tal como ocorre com relação ao terceiro interessado. </a:t>
            </a:r>
          </a:p>
          <a:p>
            <a:pPr marL="0" indent="0" algn="just">
              <a:buNone/>
            </a:pPr>
            <a:endParaRPr lang="pt-BR" altLang="pt-BR" sz="2000" dirty="0" smtClean="0">
              <a:ea typeface="Tahoma" panose="020B0604030504040204" pitchFamily="34" charset="0"/>
              <a:cs typeface="Tahoma" panose="020B0604030504040204" pitchFamily="34" charset="0"/>
            </a:endParaRPr>
          </a:p>
          <a:p>
            <a:pPr algn="just"/>
            <a:r>
              <a:rPr lang="pt-BR" altLang="pt-BR" sz="2000" dirty="0" smtClean="0">
                <a:ea typeface="Tahoma" panose="020B0604030504040204" pitchFamily="34" charset="0"/>
                <a:cs typeface="Tahoma" panose="020B0604030504040204" pitchFamily="34" charset="0"/>
              </a:rPr>
              <a:t>Parágrafo único do art. 304, CC: </a:t>
            </a:r>
            <a:r>
              <a:rPr lang="pt-BR" sz="2000" dirty="0"/>
              <a:t>“Qualquer interessado na extinção da dívida pode pagá-la, usando, se o credor se opuser, dos meios conducentes à exoneração do devedor. </a:t>
            </a:r>
            <a:r>
              <a:rPr lang="pt-BR" sz="2000" b="1" dirty="0">
                <a:solidFill>
                  <a:srgbClr val="CCECFF"/>
                </a:solidFill>
              </a:rPr>
              <a:t>Parágrafo único:</a:t>
            </a:r>
            <a:r>
              <a:rPr lang="pt-BR" sz="2000" dirty="0">
                <a:solidFill>
                  <a:srgbClr val="CCECFF"/>
                </a:solidFill>
              </a:rPr>
              <a:t> Igual direito cabe ao </a:t>
            </a:r>
            <a:r>
              <a:rPr lang="pt-BR" sz="2000" b="1" u="sng" dirty="0">
                <a:solidFill>
                  <a:srgbClr val="CCECFF"/>
                </a:solidFill>
              </a:rPr>
              <a:t>terceiro não interessado</a:t>
            </a:r>
            <a:r>
              <a:rPr lang="pt-BR" sz="2000" dirty="0">
                <a:solidFill>
                  <a:srgbClr val="CCECFF"/>
                </a:solidFill>
              </a:rPr>
              <a:t>, se o fizer </a:t>
            </a:r>
            <a:r>
              <a:rPr lang="pt-BR" sz="2000" b="1" dirty="0">
                <a:solidFill>
                  <a:srgbClr val="CCECFF"/>
                </a:solidFill>
              </a:rPr>
              <a:t>em nome e à conta do devedor</a:t>
            </a:r>
            <a:r>
              <a:rPr lang="pt-BR" sz="2000" dirty="0">
                <a:solidFill>
                  <a:srgbClr val="CCECFF"/>
                </a:solidFill>
              </a:rPr>
              <a:t>, salvo oposição deste”. </a:t>
            </a:r>
          </a:p>
          <a:p>
            <a:pPr marL="0" indent="0" algn="just">
              <a:buNone/>
            </a:pPr>
            <a:endParaRPr lang="pt-BR" altLang="pt-BR" sz="2000" dirty="0" smtClean="0">
              <a:ea typeface="Tahoma" panose="020B0604030504040204" pitchFamily="34" charset="0"/>
              <a:cs typeface="Tahoma" panose="020B0604030504040204" pitchFamily="34" charset="0"/>
            </a:endParaRPr>
          </a:p>
          <a:p>
            <a:pPr marL="0" indent="0" algn="just">
              <a:buNone/>
            </a:pPr>
            <a:r>
              <a:rPr lang="pt-BR" altLang="pt-BR" sz="2000" dirty="0" smtClean="0">
                <a:ea typeface="Tahoma" panose="020B0604030504040204" pitchFamily="34" charset="0"/>
                <a:cs typeface="Tahoma" panose="020B0604030504040204" pitchFamily="34" charset="0"/>
              </a:rPr>
              <a:t>É possível que o devedor recuse o pagamento do terceiro. Neste caso, se o credor não aceitar, o terceiro não terá à sua disposição meios exoneratórios. </a:t>
            </a:r>
          </a:p>
          <a:p>
            <a:pPr marL="0" indent="0" algn="just">
              <a:buNone/>
            </a:pPr>
            <a:endParaRPr lang="pt-BR" altLang="pt-BR" sz="2000" dirty="0">
              <a:ea typeface="Tahoma" panose="020B0604030504040204" pitchFamily="34" charset="0"/>
              <a:cs typeface="Tahoma" panose="020B0604030504040204" pitchFamily="34" charset="0"/>
            </a:endParaRPr>
          </a:p>
          <a:p>
            <a:pPr marL="0" indent="0" algn="just">
              <a:buNone/>
            </a:pPr>
            <a:r>
              <a:rPr lang="pt-BR" altLang="pt-BR" sz="2000" dirty="0" smtClean="0">
                <a:ea typeface="Tahoma" panose="020B0604030504040204" pitchFamily="34" charset="0"/>
                <a:cs typeface="Tahoma" panose="020B0604030504040204" pitchFamily="34" charset="0"/>
              </a:rPr>
              <a:t>E ainda, em que pese eventual recusa do devedor, caso o credor aceite o pagamento oferecido pelo terceiro, ele não se encontrará em mora frente ao devedor. </a:t>
            </a:r>
          </a:p>
          <a:p>
            <a:pPr marL="0" indent="0" algn="just">
              <a:buNone/>
            </a:pPr>
            <a:endParaRPr lang="pt-BR" altLang="pt-BR" sz="2000" dirty="0">
              <a:ea typeface="Tahoma" panose="020B0604030504040204" pitchFamily="34" charset="0"/>
              <a:cs typeface="Tahoma" panose="020B0604030504040204" pitchFamily="34" charset="0"/>
            </a:endParaRPr>
          </a:p>
          <a:p>
            <a:pPr marL="0" indent="0" algn="just">
              <a:buNone/>
            </a:pPr>
            <a:endParaRPr lang="pt-BR" altLang="pt-BR" sz="2000" dirty="0">
              <a:solidFill>
                <a:schemeClr val="bg1"/>
              </a:solidFill>
              <a:ea typeface="Tahoma" panose="020B0604030504040204" pitchFamily="34" charset="0"/>
              <a:cs typeface="Tahoma" panose="020B0604030504040204" pitchFamily="34" charset="0"/>
            </a:endParaRPr>
          </a:p>
          <a:p>
            <a:pPr eaLnBrk="1" hangingPunct="1">
              <a:defRPr/>
            </a:pPr>
            <a:endParaRPr lang="pt-BR" sz="2000" b="1" dirty="0">
              <a:solidFill>
                <a:srgbClr val="FFC000"/>
              </a:solidFill>
            </a:endParaRPr>
          </a:p>
        </p:txBody>
      </p:sp>
      <p:sp>
        <p:nvSpPr>
          <p:cNvPr id="18436" name="Rectangle 1"/>
          <p:cNvSpPr>
            <a:spLocks noChangeArrowheads="1"/>
          </p:cNvSpPr>
          <p:nvPr/>
        </p:nvSpPr>
        <p:spPr bwMode="auto">
          <a:xfrm>
            <a:off x="0" y="-187325"/>
            <a:ext cx="184150" cy="8318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none" anchor="ct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r>
              <a:rPr lang="en-US" altLang="pt-BR" sz="2400"/>
              <a:t/>
            </a:r>
            <a:br>
              <a:rPr lang="en-US" altLang="pt-BR" sz="2400"/>
            </a:br>
            <a:endParaRPr lang="en-US" altLang="pt-BR" sz="2400"/>
          </a:p>
        </p:txBody>
      </p:sp>
    </p:spTree>
  </p:cSld>
  <p:clrMapOvr>
    <a:masterClrMapping/>
  </p:clrMapOvr>
  <p:transition>
    <p:comb/>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332656"/>
            <a:ext cx="8280920" cy="5940088"/>
          </a:xfrm>
          <a:prstGeom prst="rect">
            <a:avLst/>
          </a:prstGeom>
          <a:noFill/>
        </p:spPr>
        <p:txBody>
          <a:bodyPr wrap="square" rtlCol="0">
            <a:spAutoFit/>
          </a:bodyPr>
          <a:lstStyle/>
          <a:p>
            <a:pPr algn="just"/>
            <a:r>
              <a:rPr lang="pt-BR" sz="2000" u="sng" dirty="0" smtClean="0"/>
              <a:t>b) Pagamento em seu próprio nome:</a:t>
            </a:r>
            <a:r>
              <a:rPr lang="pt-BR" sz="2000" dirty="0" smtClean="0"/>
              <a:t> o terceiro não interessado, nesta hipótese, terá direito ao reembolso. </a:t>
            </a:r>
          </a:p>
          <a:p>
            <a:pPr algn="just"/>
            <a:endParaRPr lang="pt-BR" sz="2000" u="sng" dirty="0"/>
          </a:p>
          <a:p>
            <a:pPr algn="just"/>
            <a:r>
              <a:rPr lang="pt-BR" sz="2000" dirty="0" smtClean="0"/>
              <a:t>Não terá direito à sub-rogação, pois inexiste vínculo entre o </a:t>
            </a:r>
            <a:r>
              <a:rPr lang="pt-BR" sz="2000" i="1" dirty="0" err="1" smtClean="0"/>
              <a:t>solvens</a:t>
            </a:r>
            <a:r>
              <a:rPr lang="pt-BR" sz="2000" dirty="0" smtClean="0"/>
              <a:t> e o devedor. O terceiro, portanto, não vai incorporar a qualidade creditória e os privilégios e garantias do credor originário, pois não há motivação jurídica que fundamente o pagamento. </a:t>
            </a:r>
          </a:p>
          <a:p>
            <a:pPr algn="just"/>
            <a:endParaRPr lang="pt-BR" sz="2000" dirty="0" smtClean="0"/>
          </a:p>
          <a:p>
            <a:pPr algn="just"/>
            <a:r>
              <a:rPr lang="pt-BR" sz="2000" dirty="0" smtClean="0"/>
              <a:t>O terceiro não interessado apenas pleiteará a quantidade efetivamente despendida através do ajuizamento da </a:t>
            </a:r>
            <a:r>
              <a:rPr lang="pt-BR" sz="2000" i="1" dirty="0" err="1" smtClean="0">
                <a:solidFill>
                  <a:srgbClr val="FFC000"/>
                </a:solidFill>
              </a:rPr>
              <a:t>actio</a:t>
            </a:r>
            <a:r>
              <a:rPr lang="pt-BR" sz="2000" i="1" dirty="0" smtClean="0">
                <a:solidFill>
                  <a:srgbClr val="FFC000"/>
                </a:solidFill>
              </a:rPr>
              <a:t> in rem verso</a:t>
            </a:r>
            <a:r>
              <a:rPr lang="pt-BR" sz="2000" dirty="0" smtClean="0"/>
              <a:t> para evitar o enriquecimento sem causa do devedor. </a:t>
            </a:r>
          </a:p>
          <a:p>
            <a:pPr algn="just"/>
            <a:endParaRPr lang="pt-BR" sz="2000" dirty="0"/>
          </a:p>
          <a:p>
            <a:pPr algn="just"/>
            <a:r>
              <a:rPr lang="pt-BR" sz="2000" dirty="0">
                <a:solidFill>
                  <a:srgbClr val="CCECFF"/>
                </a:solidFill>
              </a:rPr>
              <a:t>Art. 884. Aquele que, sem justa causa, se enriquecer à custa de outrem, será obrigado a restituir o indevidamente auferido, feita a atualização dos valores monetários</a:t>
            </a:r>
            <a:r>
              <a:rPr lang="pt-BR" sz="2000" dirty="0" smtClean="0">
                <a:solidFill>
                  <a:srgbClr val="CCECFF"/>
                </a:solidFill>
              </a:rPr>
              <a:t>.</a:t>
            </a:r>
          </a:p>
          <a:p>
            <a:pPr algn="just"/>
            <a:endParaRPr lang="pt-BR" sz="2000" dirty="0">
              <a:solidFill>
                <a:srgbClr val="CCECFF"/>
              </a:solidFill>
            </a:endParaRPr>
          </a:p>
          <a:p>
            <a:pPr algn="just"/>
            <a:r>
              <a:rPr lang="pt-BR" sz="2000" dirty="0" smtClean="0"/>
              <a:t>Trata-se de ação de conhecimento, e em seu bojo, poderá demonstrar seu direito de ressarcimento para, posteriormente, munido de título judicial, executar tal dívida.</a:t>
            </a:r>
            <a:endParaRPr lang="pt-BR" sz="2000" dirty="0"/>
          </a:p>
        </p:txBody>
      </p:sp>
    </p:spTree>
    <p:extLst>
      <p:ext uri="{BB962C8B-B14F-4D97-AF65-F5344CB8AC3E}">
        <p14:creationId xmlns:p14="http://schemas.microsoft.com/office/powerpoint/2010/main" xmlns="" val="1389045042"/>
      </p:ext>
    </p:extLst>
  </p:cSld>
  <p:clrMapOvr>
    <a:masterClrMapping/>
  </p:clrMapOvr>
  <p:transition>
    <p:comb/>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404664"/>
            <a:ext cx="8280920" cy="6863417"/>
          </a:xfrm>
          <a:prstGeom prst="rect">
            <a:avLst/>
          </a:prstGeom>
          <a:noFill/>
        </p:spPr>
        <p:txBody>
          <a:bodyPr wrap="square" rtlCol="0">
            <a:spAutoFit/>
          </a:bodyPr>
          <a:lstStyle/>
          <a:p>
            <a:pPr algn="just"/>
            <a:r>
              <a:rPr lang="pt-BR" sz="2000" dirty="0" smtClean="0"/>
              <a:t>“Recurso </a:t>
            </a:r>
            <a:r>
              <a:rPr lang="pt-BR" sz="2000" dirty="0"/>
              <a:t>Especial. Direito Civil e Processual civil. Ação de reparação de danos. Acidente de trânsito. </a:t>
            </a:r>
            <a:r>
              <a:rPr lang="pt-BR" sz="2000" dirty="0">
                <a:solidFill>
                  <a:srgbClr val="FFC000"/>
                </a:solidFill>
              </a:rPr>
              <a:t>Pagamento de despesas por terceiro desinteressado. </a:t>
            </a:r>
            <a:r>
              <a:rPr lang="pt-BR" sz="2000" dirty="0"/>
              <a:t>Legitimidade ativa ad causam. - </a:t>
            </a:r>
            <a:r>
              <a:rPr lang="pt-BR" sz="2000" dirty="0">
                <a:solidFill>
                  <a:srgbClr val="FFC000"/>
                </a:solidFill>
              </a:rPr>
              <a:t>O terceiro não interessado que paga em seu próprio nome as despesas com tratamento médico-hospitalar de vítimas de acidente de trânsito é parte legítima para propor ação contra aquele que, segundo alega, deu causa ao sinistro, para reembolsar-se daquilo que </a:t>
            </a:r>
            <a:r>
              <a:rPr lang="pt-BR" sz="2000" dirty="0" smtClean="0">
                <a:solidFill>
                  <a:srgbClr val="FFC000"/>
                </a:solidFill>
              </a:rPr>
              <a:t>pagou”</a:t>
            </a:r>
            <a:r>
              <a:rPr lang="pt-BR" sz="2000" dirty="0" smtClean="0"/>
              <a:t>. (STJ</a:t>
            </a:r>
            <a:r>
              <a:rPr lang="pt-BR" sz="2000" dirty="0"/>
              <a:t>, </a:t>
            </a:r>
            <a:r>
              <a:rPr lang="pt-BR" sz="2000" dirty="0" err="1"/>
              <a:t>REsp</a:t>
            </a:r>
            <a:r>
              <a:rPr lang="pt-BR" sz="2000" dirty="0"/>
              <a:t> </a:t>
            </a:r>
            <a:r>
              <a:rPr lang="pt-BR" sz="2000" dirty="0" smtClean="0"/>
              <a:t>332.592/SP).</a:t>
            </a:r>
          </a:p>
          <a:p>
            <a:pPr algn="just"/>
            <a:endParaRPr lang="pt-BR" sz="2000" dirty="0">
              <a:solidFill>
                <a:srgbClr val="CCECFF"/>
              </a:solidFill>
            </a:endParaRPr>
          </a:p>
          <a:p>
            <a:r>
              <a:rPr lang="pt-BR" sz="2000" dirty="0">
                <a:solidFill>
                  <a:srgbClr val="CCECFF"/>
                </a:solidFill>
              </a:rPr>
              <a:t>Art. 305. O terceiro não interessado, que paga a dívida em seu próprio nome, tem direito a reembolsar-se do que pagar; mas não se sub-roga nos direitos do </a:t>
            </a:r>
            <a:r>
              <a:rPr lang="pt-BR" sz="2000" dirty="0" smtClean="0">
                <a:solidFill>
                  <a:srgbClr val="CCECFF"/>
                </a:solidFill>
              </a:rPr>
              <a:t>credor. Parágrafo </a:t>
            </a:r>
            <a:r>
              <a:rPr lang="pt-BR" sz="2000" dirty="0">
                <a:solidFill>
                  <a:srgbClr val="CCECFF"/>
                </a:solidFill>
              </a:rPr>
              <a:t>único. Se pagar antes de vencida a dívida, só terá direito ao reembolso no vencimento.</a:t>
            </a:r>
          </a:p>
          <a:p>
            <a:pPr algn="just"/>
            <a:endParaRPr lang="pt-BR" sz="2000" dirty="0" smtClean="0"/>
          </a:p>
          <a:p>
            <a:pPr algn="just"/>
            <a:r>
              <a:rPr lang="pt-BR" sz="2000" dirty="0" smtClean="0"/>
              <a:t>O terceiro não interessado que paga em seu próprio nome deverá respeitar o termo de vencimento originário para recobrar o valor despendido. Do contrário, se pudesse exigir o débito logo após solver a obrigação, culminaria por agravar ainda mais a situação do devedor, o que não é justificável pelo princípio da boa-fé objetiva. </a:t>
            </a:r>
          </a:p>
          <a:p>
            <a:pPr algn="just"/>
            <a:endParaRPr lang="pt-BR" sz="2000" dirty="0" smtClean="0"/>
          </a:p>
          <a:p>
            <a:pPr algn="just"/>
            <a:endParaRPr lang="pt-BR" sz="2000" dirty="0"/>
          </a:p>
          <a:p>
            <a:pPr algn="just"/>
            <a:endParaRPr lang="pt-BR" sz="2000" dirty="0"/>
          </a:p>
        </p:txBody>
      </p:sp>
    </p:spTree>
    <p:extLst>
      <p:ext uri="{BB962C8B-B14F-4D97-AF65-F5344CB8AC3E}">
        <p14:creationId xmlns:p14="http://schemas.microsoft.com/office/powerpoint/2010/main" xmlns="" val="3067201801"/>
      </p:ext>
    </p:extLst>
  </p:cSld>
  <p:clrMapOvr>
    <a:masterClrMapping/>
  </p:clrMapOvr>
  <p:transition>
    <p:comb/>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1520" y="260648"/>
            <a:ext cx="8496944" cy="6694140"/>
          </a:xfrm>
          <a:prstGeom prst="rect">
            <a:avLst/>
          </a:prstGeom>
          <a:noFill/>
        </p:spPr>
        <p:txBody>
          <a:bodyPr wrap="square" rtlCol="0">
            <a:spAutoFit/>
          </a:bodyPr>
          <a:lstStyle/>
          <a:p>
            <a:pPr algn="just"/>
            <a:r>
              <a:rPr lang="pt-BR" sz="1950" dirty="0" smtClean="0"/>
              <a:t>Existem duas situações em que o pagamento feito em nome próprio pelo terceiro não interessado gera sub-rogação:</a:t>
            </a:r>
          </a:p>
          <a:p>
            <a:pPr algn="just"/>
            <a:endParaRPr lang="pt-BR" sz="1950" dirty="0"/>
          </a:p>
          <a:p>
            <a:pPr algn="just"/>
            <a:r>
              <a:rPr lang="pt-BR" sz="1950" dirty="0" smtClean="0"/>
              <a:t>a) Em caso de sub-rogação convencional, ou seja, quando o credor originário, expressamente, transferir-lhe as suas garantias contra o devedor. Art. 347, I, CC. </a:t>
            </a:r>
          </a:p>
          <a:p>
            <a:pPr algn="just"/>
            <a:endParaRPr lang="pt-BR" sz="1950" dirty="0" smtClean="0"/>
          </a:p>
          <a:p>
            <a:pPr algn="just"/>
            <a:r>
              <a:rPr lang="pt-BR" sz="1950" dirty="0">
                <a:solidFill>
                  <a:srgbClr val="CCECFF"/>
                </a:solidFill>
              </a:rPr>
              <a:t>Art. 347. </a:t>
            </a:r>
            <a:r>
              <a:rPr lang="pt-BR" sz="1950" dirty="0" smtClean="0">
                <a:solidFill>
                  <a:srgbClr val="CCECFF"/>
                </a:solidFill>
              </a:rPr>
              <a:t>“A </a:t>
            </a:r>
            <a:r>
              <a:rPr lang="pt-BR" sz="1950" dirty="0">
                <a:solidFill>
                  <a:srgbClr val="CCECFF"/>
                </a:solidFill>
              </a:rPr>
              <a:t>sub-rogação é </a:t>
            </a:r>
            <a:r>
              <a:rPr lang="pt-BR" sz="1950" dirty="0" smtClean="0">
                <a:solidFill>
                  <a:srgbClr val="CCECFF"/>
                </a:solidFill>
              </a:rPr>
              <a:t>convencional: I </a:t>
            </a:r>
            <a:r>
              <a:rPr lang="pt-BR" sz="1950" dirty="0">
                <a:solidFill>
                  <a:srgbClr val="CCECFF"/>
                </a:solidFill>
              </a:rPr>
              <a:t>- quando o credor recebe o pagamento de terceiro e </a:t>
            </a:r>
            <a:r>
              <a:rPr lang="pt-BR" sz="1950" u="sng" dirty="0">
                <a:solidFill>
                  <a:srgbClr val="CCECFF"/>
                </a:solidFill>
              </a:rPr>
              <a:t>expressamente lhe transfere todos os seus </a:t>
            </a:r>
            <a:r>
              <a:rPr lang="pt-BR" sz="1950" u="sng" dirty="0" smtClean="0">
                <a:solidFill>
                  <a:srgbClr val="CCECFF"/>
                </a:solidFill>
              </a:rPr>
              <a:t>direitos</a:t>
            </a:r>
            <a:r>
              <a:rPr lang="pt-BR" sz="1950" dirty="0" smtClean="0">
                <a:solidFill>
                  <a:srgbClr val="CCECFF"/>
                </a:solidFill>
              </a:rPr>
              <a:t>”.</a:t>
            </a:r>
          </a:p>
          <a:p>
            <a:pPr algn="just"/>
            <a:endParaRPr lang="pt-BR" sz="1950" dirty="0"/>
          </a:p>
          <a:p>
            <a:pPr algn="just"/>
            <a:r>
              <a:rPr lang="pt-BR" sz="1950" dirty="0" smtClean="0"/>
              <a:t>b) Alienação fiduciária em garantia.</a:t>
            </a:r>
          </a:p>
          <a:p>
            <a:pPr algn="just"/>
            <a:endParaRPr lang="pt-BR" sz="1950" dirty="0" smtClean="0"/>
          </a:p>
          <a:p>
            <a:pPr algn="just"/>
            <a:r>
              <a:rPr lang="pt-BR" sz="1950" dirty="0" smtClean="0"/>
              <a:t>Ex. “A” adquire um automóvel em alienação fiduciária. O banco, credor da dívida, é proprietário do bem. “A”, por complicações financeiras, acaba devendo ao banco três parcelas. Resolve, então, dirigir-se a outra instituição financeira para contrair empréstimo para efetuar o pagamento. Neste caso, ainda que terceiro seja não interessado, a referida instituição poderá sub-rogar-se de pleno direito no crédito e na propriedade fiduciária.  </a:t>
            </a:r>
            <a:endParaRPr lang="pt-BR" sz="1950" dirty="0"/>
          </a:p>
          <a:p>
            <a:pPr algn="just"/>
            <a:endParaRPr lang="pt-BR" sz="1950" dirty="0" smtClean="0"/>
          </a:p>
          <a:p>
            <a:pPr algn="just"/>
            <a:r>
              <a:rPr lang="pt-BR" sz="1950" dirty="0" smtClean="0">
                <a:solidFill>
                  <a:srgbClr val="CCECFF"/>
                </a:solidFill>
              </a:rPr>
              <a:t>Art. 1368, CC: “O terceiro, interessa ou não que pagar a dívida, se sub-rogará de pleno direito no crédito e na propriedade fiduciária”.</a:t>
            </a:r>
            <a:endParaRPr lang="pt-BR" sz="1950" dirty="0">
              <a:solidFill>
                <a:srgbClr val="CCECFF"/>
              </a:solidFill>
            </a:endParaRPr>
          </a:p>
        </p:txBody>
      </p:sp>
    </p:spTree>
    <p:extLst>
      <p:ext uri="{BB962C8B-B14F-4D97-AF65-F5344CB8AC3E}">
        <p14:creationId xmlns:p14="http://schemas.microsoft.com/office/powerpoint/2010/main" xmlns="" val="3974417221"/>
      </p:ext>
    </p:extLst>
  </p:cSld>
  <p:clrMapOvr>
    <a:masterClrMapping/>
  </p:clrMapOvr>
  <p:transition>
    <p:comb/>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0482"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20483" name="Rectangle 7"/>
          <p:cNvSpPr>
            <a:spLocks noChangeArrowheads="1"/>
          </p:cNvSpPr>
          <p:nvPr/>
        </p:nvSpPr>
        <p:spPr bwMode="auto">
          <a:xfrm>
            <a:off x="228600" y="457200"/>
            <a:ext cx="8686800" cy="5943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t"/>
          <a:lstStyle>
            <a:lvl1pPr marL="342900" indent="-342900">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marL="0" indent="0" algn="just" eaLnBrk="1" hangingPunct="1">
              <a:buNone/>
              <a:defRPr/>
            </a:pPr>
            <a:r>
              <a:rPr lang="en-GB" altLang="pt-BR" sz="2000" dirty="0" smtClean="0">
                <a:ea typeface="Arial Unicode MS" panose="020B0604020202020204" pitchFamily="34" charset="-128"/>
                <a:cs typeface="Arial Unicode MS" panose="020B0604020202020204" pitchFamily="34" charset="-128"/>
              </a:rPr>
              <a:t>Caso o </a:t>
            </a:r>
            <a:r>
              <a:rPr lang="en-GB" altLang="pt-BR" sz="2000" dirty="0" err="1" smtClean="0">
                <a:ea typeface="Arial Unicode MS" panose="020B0604020202020204" pitchFamily="34" charset="-128"/>
                <a:cs typeface="Arial Unicode MS" panose="020B0604020202020204" pitchFamily="34" charset="-128"/>
              </a:rPr>
              <a:t>credor</a:t>
            </a:r>
            <a:r>
              <a:rPr lang="en-GB" altLang="pt-BR" sz="2000" dirty="0" smtClean="0">
                <a:ea typeface="Arial Unicode MS" panose="020B0604020202020204" pitchFamily="34" charset="-128"/>
                <a:cs typeface="Arial Unicode MS" panose="020B0604020202020204" pitchFamily="34" charset="-128"/>
              </a:rPr>
              <a:t> recuse o pagamento </a:t>
            </a:r>
            <a:r>
              <a:rPr lang="en-GB" altLang="pt-BR" sz="2000" dirty="0" err="1" smtClean="0">
                <a:ea typeface="Arial Unicode MS" panose="020B0604020202020204" pitchFamily="34" charset="-128"/>
                <a:cs typeface="Arial Unicode MS" panose="020B0604020202020204" pitchFamily="34" charset="-128"/>
              </a:rPr>
              <a:t>pelo</a:t>
            </a:r>
            <a:r>
              <a:rPr lang="en-GB" altLang="pt-BR" sz="2000" dirty="0" smtClean="0">
                <a:ea typeface="Arial Unicode MS" panose="020B0604020202020204" pitchFamily="34" charset="-128"/>
                <a:cs typeface="Arial Unicode MS" panose="020B0604020202020204" pitchFamily="34" charset="-128"/>
              </a:rPr>
              <a:t> terceiro </a:t>
            </a:r>
            <a:r>
              <a:rPr lang="en-GB" altLang="pt-BR" sz="2000" dirty="0" err="1" smtClean="0">
                <a:ea typeface="Arial Unicode MS" panose="020B0604020202020204" pitchFamily="34" charset="-128"/>
                <a:cs typeface="Arial Unicode MS" panose="020B0604020202020204" pitchFamily="34" charset="-128"/>
              </a:rPr>
              <a:t>não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interessado</a:t>
            </a:r>
            <a:r>
              <a:rPr lang="en-GB" altLang="pt-BR" sz="2000" dirty="0" smtClean="0">
                <a:ea typeface="Arial Unicode MS" panose="020B0604020202020204" pitchFamily="34" charset="-128"/>
                <a:cs typeface="Arial Unicode MS" panose="020B0604020202020204" pitchFamily="34" charset="-128"/>
              </a:rPr>
              <a:t>, a </a:t>
            </a:r>
            <a:r>
              <a:rPr lang="en-GB" altLang="pt-BR" sz="2000" dirty="0" err="1" smtClean="0">
                <a:ea typeface="Arial Unicode MS" panose="020B0604020202020204" pitchFamily="34" charset="-128"/>
                <a:cs typeface="Arial Unicode MS" panose="020B0604020202020204" pitchFamily="34" charset="-128"/>
              </a:rPr>
              <a:t>ser</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efetuado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em</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nome</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próprio</a:t>
            </a:r>
            <a:r>
              <a:rPr lang="en-GB" altLang="pt-BR" sz="2000" dirty="0" smtClean="0">
                <a:ea typeface="Arial Unicode MS" panose="020B0604020202020204" pitchFamily="34" charset="-128"/>
                <a:cs typeface="Arial Unicode MS" panose="020B0604020202020204" pitchFamily="34" charset="-128"/>
              </a:rPr>
              <a:t>, </a:t>
            </a:r>
            <a:r>
              <a:rPr lang="en-GB" altLang="pt-BR" sz="2000" u="sng" dirty="0" err="1" smtClean="0">
                <a:ea typeface="Arial Unicode MS" panose="020B0604020202020204" pitchFamily="34" charset="-128"/>
                <a:cs typeface="Arial Unicode MS" panose="020B0604020202020204" pitchFamily="34" charset="-128"/>
              </a:rPr>
              <a:t>não</a:t>
            </a:r>
            <a:r>
              <a:rPr lang="en-GB" altLang="pt-BR" sz="2000" u="sng" dirty="0" smtClean="0">
                <a:ea typeface="Arial Unicode MS" panose="020B0604020202020204" pitchFamily="34" charset="-128"/>
                <a:cs typeface="Arial Unicode MS" panose="020B0604020202020204" pitchFamily="34" charset="-128"/>
              </a:rPr>
              <a:t> </a:t>
            </a:r>
            <a:r>
              <a:rPr lang="en-GB" altLang="pt-BR" sz="2000" u="sng" dirty="0" err="1" smtClean="0">
                <a:ea typeface="Arial Unicode MS" panose="020B0604020202020204" pitchFamily="34" charset="-128"/>
                <a:cs typeface="Arial Unicode MS" panose="020B0604020202020204" pitchFamily="34" charset="-128"/>
              </a:rPr>
              <a:t>lhe</a:t>
            </a:r>
            <a:r>
              <a:rPr lang="en-GB" altLang="pt-BR" sz="2000" u="sng" dirty="0" smtClean="0">
                <a:ea typeface="Arial Unicode MS" panose="020B0604020202020204" pitchFamily="34" charset="-128"/>
                <a:cs typeface="Arial Unicode MS" panose="020B0604020202020204" pitchFamily="34" charset="-128"/>
              </a:rPr>
              <a:t> </a:t>
            </a:r>
            <a:r>
              <a:rPr lang="en-GB" altLang="pt-BR" sz="2000" u="sng" dirty="0" err="1" smtClean="0">
                <a:ea typeface="Arial Unicode MS" panose="020B0604020202020204" pitchFamily="34" charset="-128"/>
                <a:cs typeface="Arial Unicode MS" panose="020B0604020202020204" pitchFamily="34" charset="-128"/>
              </a:rPr>
              <a:t>será</a:t>
            </a:r>
            <a:r>
              <a:rPr lang="en-GB" altLang="pt-BR" sz="2000" u="sng" dirty="0" smtClean="0">
                <a:ea typeface="Arial Unicode MS" panose="020B0604020202020204" pitchFamily="34" charset="-128"/>
                <a:cs typeface="Arial Unicode MS" panose="020B0604020202020204" pitchFamily="34" charset="-128"/>
              </a:rPr>
              <a:t> </a:t>
            </a:r>
            <a:r>
              <a:rPr lang="en-GB" altLang="pt-BR" sz="2000" u="sng" dirty="0" err="1" smtClean="0">
                <a:ea typeface="Arial Unicode MS" panose="020B0604020202020204" pitchFamily="34" charset="-128"/>
                <a:cs typeface="Arial Unicode MS" panose="020B0604020202020204" pitchFamily="34" charset="-128"/>
              </a:rPr>
              <a:t>lícito</a:t>
            </a:r>
            <a:r>
              <a:rPr lang="en-GB" altLang="pt-BR" sz="2000" u="sng" dirty="0" smtClean="0">
                <a:ea typeface="Arial Unicode MS" panose="020B0604020202020204" pitchFamily="34" charset="-128"/>
                <a:cs typeface="Arial Unicode MS" panose="020B0604020202020204" pitchFamily="34" charset="-128"/>
              </a:rPr>
              <a:t> </a:t>
            </a:r>
            <a:r>
              <a:rPr lang="en-GB" altLang="pt-BR" sz="2000" u="sng" dirty="0" err="1" smtClean="0">
                <a:ea typeface="Arial Unicode MS" panose="020B0604020202020204" pitchFamily="34" charset="-128"/>
                <a:cs typeface="Arial Unicode MS" panose="020B0604020202020204" pitchFamily="34" charset="-128"/>
              </a:rPr>
              <a:t>exercitar</a:t>
            </a:r>
            <a:r>
              <a:rPr lang="en-GB" altLang="pt-BR" sz="2000" u="sng" dirty="0" smtClean="0">
                <a:ea typeface="Arial Unicode MS" panose="020B0604020202020204" pitchFamily="34" charset="-128"/>
                <a:cs typeface="Arial Unicode MS" panose="020B0604020202020204" pitchFamily="34" charset="-128"/>
              </a:rPr>
              <a:t> a </a:t>
            </a:r>
            <a:r>
              <a:rPr lang="en-GB" altLang="pt-BR" sz="2000" u="sng" dirty="0" err="1" smtClean="0">
                <a:ea typeface="Arial Unicode MS" panose="020B0604020202020204" pitchFamily="34" charset="-128"/>
                <a:cs typeface="Arial Unicode MS" panose="020B0604020202020204" pitchFamily="34" charset="-128"/>
              </a:rPr>
              <a:t>pretensão</a:t>
            </a:r>
            <a:r>
              <a:rPr lang="en-GB" altLang="pt-BR" sz="2000" u="sng" dirty="0" smtClean="0">
                <a:ea typeface="Arial Unicode MS" panose="020B0604020202020204" pitchFamily="34" charset="-128"/>
                <a:cs typeface="Arial Unicode MS" panose="020B0604020202020204" pitchFamily="34" charset="-128"/>
              </a:rPr>
              <a:t>  de </a:t>
            </a:r>
            <a:r>
              <a:rPr lang="en-GB" altLang="pt-BR" sz="2000" u="sng" dirty="0" err="1" smtClean="0">
                <a:ea typeface="Arial Unicode MS" panose="020B0604020202020204" pitchFamily="34" charset="-128"/>
                <a:cs typeface="Arial Unicode MS" panose="020B0604020202020204" pitchFamily="34" charset="-128"/>
              </a:rPr>
              <a:t>consignação</a:t>
            </a:r>
            <a:r>
              <a:rPr lang="en-GB" altLang="pt-BR" sz="2000" dirty="0" smtClean="0">
                <a:ea typeface="Arial Unicode MS" panose="020B0604020202020204" pitchFamily="34" charset="-128"/>
                <a:cs typeface="Arial Unicode MS" panose="020B0604020202020204" pitchFamily="34" charset="-128"/>
              </a:rPr>
              <a:t> para </a:t>
            </a:r>
            <a:r>
              <a:rPr lang="en-GB" altLang="pt-BR" sz="2000" dirty="0" err="1" smtClean="0">
                <a:ea typeface="Arial Unicode MS" panose="020B0604020202020204" pitchFamily="34" charset="-128"/>
                <a:cs typeface="Arial Unicode MS" panose="020B0604020202020204" pitchFamily="34" charset="-128"/>
              </a:rPr>
              <a:t>constranger</a:t>
            </a:r>
            <a:r>
              <a:rPr lang="en-GB" altLang="pt-BR" sz="2000" dirty="0" smtClean="0">
                <a:ea typeface="Arial Unicode MS" panose="020B0604020202020204" pitchFamily="34" charset="-128"/>
                <a:cs typeface="Arial Unicode MS" panose="020B0604020202020204" pitchFamily="34" charset="-128"/>
              </a:rPr>
              <a:t> o </a:t>
            </a:r>
            <a:r>
              <a:rPr lang="en-GB" altLang="pt-BR" sz="2000" dirty="0" err="1" smtClean="0">
                <a:ea typeface="Arial Unicode MS" panose="020B0604020202020204" pitchFamily="34" charset="-128"/>
                <a:cs typeface="Arial Unicode MS" panose="020B0604020202020204" pitchFamily="34" charset="-128"/>
              </a:rPr>
              <a:t>credor</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ao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recebimento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pois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não</a:t>
            </a:r>
            <a:r>
              <a:rPr lang="en-GB" altLang="pt-BR" sz="2000" dirty="0" smtClean="0">
                <a:ea typeface="Arial Unicode MS" panose="020B0604020202020204" pitchFamily="34" charset="-128"/>
                <a:cs typeface="Arial Unicode MS" panose="020B0604020202020204" pitchFamily="34" charset="-128"/>
              </a:rPr>
              <a:t> se </a:t>
            </a:r>
            <a:r>
              <a:rPr lang="en-GB" altLang="pt-BR" sz="2000" dirty="0" err="1" smtClean="0">
                <a:ea typeface="Arial Unicode MS" panose="020B0604020202020204" pitchFamily="34" charset="-128"/>
                <a:cs typeface="Arial Unicode MS" panose="020B0604020202020204" pitchFamily="34" charset="-128"/>
              </a:rPr>
              <a:t>trata</a:t>
            </a:r>
            <a:r>
              <a:rPr lang="en-GB" altLang="pt-BR" sz="2000" dirty="0" smtClean="0">
                <a:ea typeface="Arial Unicode MS" panose="020B0604020202020204" pitchFamily="34" charset="-128"/>
                <a:cs typeface="Arial Unicode MS" panose="020B0604020202020204" pitchFamily="34" charset="-128"/>
              </a:rPr>
              <a:t> de pagamento do </a:t>
            </a:r>
            <a:r>
              <a:rPr lang="en-GB" altLang="pt-BR" sz="2000" dirty="0" err="1" smtClean="0">
                <a:ea typeface="Arial Unicode MS" panose="020B0604020202020204" pitchFamily="34" charset="-128"/>
                <a:cs typeface="Arial Unicode MS" panose="020B0604020202020204" pitchFamily="34" charset="-128"/>
              </a:rPr>
              <a:t>devedor</a:t>
            </a:r>
            <a:r>
              <a:rPr lang="en-GB" altLang="pt-BR" sz="2000" dirty="0" smtClean="0">
                <a:ea typeface="Arial Unicode MS" panose="020B0604020202020204" pitchFamily="34" charset="-128"/>
                <a:cs typeface="Arial Unicode MS" panose="020B0604020202020204" pitchFamily="34" charset="-128"/>
              </a:rPr>
              <a:t>, do terceiro </a:t>
            </a:r>
            <a:r>
              <a:rPr lang="en-GB" altLang="pt-BR" sz="2000" dirty="0" err="1" smtClean="0">
                <a:ea typeface="Arial Unicode MS" panose="020B0604020202020204" pitchFamily="34" charset="-128"/>
                <a:cs typeface="Arial Unicode MS" panose="020B0604020202020204" pitchFamily="34" charset="-128"/>
              </a:rPr>
              <a:t>interessado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ou</a:t>
            </a:r>
            <a:r>
              <a:rPr lang="en-GB" altLang="pt-BR" sz="2000" dirty="0" smtClean="0">
                <a:ea typeface="Arial Unicode MS" panose="020B0604020202020204" pitchFamily="34" charset="-128"/>
                <a:cs typeface="Arial Unicode MS" panose="020B0604020202020204" pitchFamily="34" charset="-128"/>
              </a:rPr>
              <a:t> do </a:t>
            </a:r>
            <a:r>
              <a:rPr lang="en-GB" altLang="pt-BR" sz="2000" dirty="0" err="1" smtClean="0">
                <a:ea typeface="Arial Unicode MS" panose="020B0604020202020204" pitchFamily="34" charset="-128"/>
                <a:cs typeface="Arial Unicode MS" panose="020B0604020202020204" pitchFamily="34" charset="-128"/>
              </a:rPr>
              <a:t>desinteressado</a:t>
            </a:r>
            <a:r>
              <a:rPr lang="en-GB" altLang="pt-BR" sz="2000" dirty="0" smtClean="0">
                <a:ea typeface="Arial Unicode MS" panose="020B0604020202020204" pitchFamily="34" charset="-128"/>
                <a:cs typeface="Arial Unicode MS" panose="020B0604020202020204" pitchFamily="34" charset="-128"/>
              </a:rPr>
              <a:t> que </a:t>
            </a:r>
            <a:r>
              <a:rPr lang="en-GB" altLang="pt-BR" sz="2000" dirty="0" err="1" smtClean="0">
                <a:ea typeface="Arial Unicode MS" panose="020B0604020202020204" pitchFamily="34" charset="-128"/>
                <a:cs typeface="Arial Unicode MS" panose="020B0604020202020204" pitchFamily="34" charset="-128"/>
              </a:rPr>
              <a:t>paga</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em</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nome</a:t>
            </a:r>
            <a:r>
              <a:rPr lang="en-GB" altLang="pt-BR" sz="2000" dirty="0" smtClean="0">
                <a:ea typeface="Arial Unicode MS" panose="020B0604020202020204" pitchFamily="34" charset="-128"/>
                <a:cs typeface="Arial Unicode MS" panose="020B0604020202020204" pitchFamily="34" charset="-128"/>
              </a:rPr>
              <a:t> do </a:t>
            </a:r>
            <a:r>
              <a:rPr lang="en-GB" altLang="pt-BR" sz="2000" dirty="0" err="1" smtClean="0">
                <a:ea typeface="Arial Unicode MS" panose="020B0604020202020204" pitchFamily="34" charset="-128"/>
                <a:cs typeface="Arial Unicode MS" panose="020B0604020202020204" pitchFamily="34" charset="-128"/>
              </a:rPr>
              <a:t>devedor</a:t>
            </a:r>
            <a:r>
              <a:rPr lang="en-GB" altLang="pt-BR" sz="2000" dirty="0" smtClean="0">
                <a:ea typeface="Arial Unicode MS" panose="020B0604020202020204" pitchFamily="34" charset="-128"/>
                <a:cs typeface="Arial Unicode MS" panose="020B0604020202020204" pitchFamily="34" charset="-128"/>
              </a:rPr>
              <a:t>. </a:t>
            </a:r>
            <a:r>
              <a:rPr lang="en-GB" altLang="pt-BR" sz="2000" b="1" dirty="0" smtClean="0">
                <a:ea typeface="Arial Unicode MS" panose="020B0604020202020204" pitchFamily="34" charset="-128"/>
                <a:cs typeface="Arial Unicode MS" panose="020B0604020202020204" pitchFamily="34" charset="-128"/>
              </a:rPr>
              <a:t> </a:t>
            </a:r>
          </a:p>
          <a:p>
            <a:pPr marL="0" indent="0" algn="just" eaLnBrk="1" hangingPunct="1">
              <a:buNone/>
              <a:defRPr/>
            </a:pPr>
            <a:endParaRPr lang="en-GB" altLang="pt-BR" sz="2000" b="1" dirty="0" smtClean="0">
              <a:ea typeface="Arial Unicode MS" panose="020B0604020202020204" pitchFamily="34" charset="-128"/>
              <a:cs typeface="Arial Unicode MS" panose="020B0604020202020204" pitchFamily="34" charset="-128"/>
            </a:endParaRPr>
          </a:p>
          <a:p>
            <a:pPr marL="0" indent="0" algn="just" eaLnBrk="1" hangingPunct="1">
              <a:buNone/>
              <a:defRPr/>
            </a:pPr>
            <a:r>
              <a:rPr lang="pt-BR" sz="2000" dirty="0" smtClean="0">
                <a:solidFill>
                  <a:srgbClr val="CCECFF"/>
                </a:solidFill>
              </a:rPr>
              <a:t>Art. 306, CC: “O pagamento feito por terceiro, </a:t>
            </a:r>
            <a:r>
              <a:rPr lang="pt-BR" sz="2000" b="1" u="sng" dirty="0" smtClean="0">
                <a:solidFill>
                  <a:srgbClr val="CCECFF"/>
                </a:solidFill>
              </a:rPr>
              <a:t>com desconhecimento ou oposição do devedor</a:t>
            </a:r>
            <a:r>
              <a:rPr lang="pt-BR" sz="2000" dirty="0" smtClean="0">
                <a:solidFill>
                  <a:srgbClr val="CCECFF"/>
                </a:solidFill>
              </a:rPr>
              <a:t>, </a:t>
            </a:r>
            <a:r>
              <a:rPr lang="pt-BR" sz="2000" b="1" dirty="0" smtClean="0">
                <a:solidFill>
                  <a:srgbClr val="CCECFF"/>
                </a:solidFill>
              </a:rPr>
              <a:t>não obriga a reembolsar</a:t>
            </a:r>
            <a:r>
              <a:rPr lang="pt-BR" sz="2000" dirty="0" smtClean="0">
                <a:solidFill>
                  <a:srgbClr val="CCECFF"/>
                </a:solidFill>
              </a:rPr>
              <a:t> aquele que pagou, se o devedor </a:t>
            </a:r>
            <a:r>
              <a:rPr lang="pt-BR" sz="2000" b="1" dirty="0" smtClean="0">
                <a:solidFill>
                  <a:srgbClr val="CCECFF"/>
                </a:solidFill>
              </a:rPr>
              <a:t>tinha meios</a:t>
            </a:r>
            <a:r>
              <a:rPr lang="pt-BR" sz="2000" dirty="0" smtClean="0">
                <a:solidFill>
                  <a:srgbClr val="CCECFF"/>
                </a:solidFill>
              </a:rPr>
              <a:t> para </a:t>
            </a:r>
            <a:r>
              <a:rPr lang="pt-BR" sz="2000" b="1" dirty="0" smtClean="0">
                <a:solidFill>
                  <a:srgbClr val="CCECFF"/>
                </a:solidFill>
              </a:rPr>
              <a:t>ilidir</a:t>
            </a:r>
            <a:r>
              <a:rPr lang="pt-BR" sz="2000" dirty="0" smtClean="0">
                <a:solidFill>
                  <a:srgbClr val="CCECFF"/>
                </a:solidFill>
              </a:rPr>
              <a:t> a ação”. </a:t>
            </a:r>
          </a:p>
          <a:p>
            <a:pPr marL="0" indent="0" algn="just" eaLnBrk="1" hangingPunct="1">
              <a:buNone/>
              <a:defRPr/>
            </a:pPr>
            <a:endParaRPr lang="en-GB" altLang="pt-BR" sz="2000" dirty="0" smtClean="0">
              <a:ea typeface="Arial Unicode MS" panose="020B0604020202020204" pitchFamily="34" charset="-128"/>
              <a:cs typeface="Arial Unicode MS" panose="020B0604020202020204" pitchFamily="34" charset="-128"/>
            </a:endParaRPr>
          </a:p>
          <a:p>
            <a:pPr marL="0" indent="0" algn="just" eaLnBrk="1" hangingPunct="1">
              <a:buNone/>
              <a:defRPr/>
            </a:pPr>
            <a:r>
              <a:rPr lang="en-GB" altLang="pt-BR" sz="2000" dirty="0" err="1" smtClean="0">
                <a:ea typeface="Arial Unicode MS" panose="020B0604020202020204" pitchFamily="34" charset="-128"/>
                <a:cs typeface="Arial Unicode MS" panose="020B0604020202020204" pitchFamily="34" charset="-128"/>
              </a:rPr>
              <a:t>Afasta</a:t>
            </a:r>
            <a:r>
              <a:rPr lang="en-GB" altLang="pt-BR" sz="2000" dirty="0" smtClean="0">
                <a:ea typeface="Arial Unicode MS" panose="020B0604020202020204" pitchFamily="34" charset="-128"/>
                <a:cs typeface="Arial Unicode MS" panose="020B0604020202020204" pitchFamily="34" charset="-128"/>
              </a:rPr>
              <a:t>-se o </a:t>
            </a:r>
            <a:r>
              <a:rPr lang="en-GB" altLang="pt-BR" sz="2000" dirty="0" err="1" smtClean="0">
                <a:ea typeface="Arial Unicode MS" panose="020B0604020202020204" pitchFamily="34" charset="-128"/>
                <a:cs typeface="Arial Unicode MS" panose="020B0604020202020204" pitchFamily="34" charset="-128"/>
              </a:rPr>
              <a:t>direito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ao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reembolso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nas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hipóteses</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em</a:t>
            </a:r>
            <a:r>
              <a:rPr lang="en-GB" altLang="pt-BR" sz="2000" dirty="0" smtClean="0">
                <a:ea typeface="Arial Unicode MS" panose="020B0604020202020204" pitchFamily="34" charset="-128"/>
                <a:cs typeface="Arial Unicode MS" panose="020B0604020202020204" pitchFamily="34" charset="-128"/>
              </a:rPr>
              <a:t> que o pagamento é </a:t>
            </a:r>
            <a:r>
              <a:rPr lang="en-GB" altLang="pt-BR" sz="2000" dirty="0" err="1" smtClean="0">
                <a:ea typeface="Arial Unicode MS" panose="020B0604020202020204" pitchFamily="34" charset="-128"/>
                <a:cs typeface="Arial Unicode MS" panose="020B0604020202020204" pitchFamily="34" charset="-128"/>
              </a:rPr>
              <a:t>feito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por</a:t>
            </a:r>
            <a:r>
              <a:rPr lang="en-GB" altLang="pt-BR" sz="2000" dirty="0" smtClean="0">
                <a:ea typeface="Arial Unicode MS" panose="020B0604020202020204" pitchFamily="34" charset="-128"/>
                <a:cs typeface="Arial Unicode MS" panose="020B0604020202020204" pitchFamily="34" charset="-128"/>
              </a:rPr>
              <a:t> terceiro, </a:t>
            </a:r>
            <a:r>
              <a:rPr lang="en-GB" altLang="pt-BR" sz="2000" dirty="0" err="1" smtClean="0">
                <a:ea typeface="Arial Unicode MS" panose="020B0604020202020204" pitchFamily="34" charset="-128"/>
                <a:cs typeface="Arial Unicode MS" panose="020B0604020202020204" pitchFamily="34" charset="-128"/>
              </a:rPr>
              <a:t>quando</a:t>
            </a:r>
            <a:r>
              <a:rPr lang="en-GB" altLang="pt-BR" sz="2000" dirty="0" smtClean="0">
                <a:ea typeface="Arial Unicode MS" panose="020B0604020202020204" pitchFamily="34" charset="-128"/>
                <a:cs typeface="Arial Unicode MS" panose="020B0604020202020204" pitchFamily="34" charset="-128"/>
              </a:rPr>
              <a:t> o </a:t>
            </a:r>
            <a:r>
              <a:rPr lang="en-GB" altLang="pt-BR" sz="2000" dirty="0" err="1" smtClean="0">
                <a:ea typeface="Arial Unicode MS" panose="020B0604020202020204" pitchFamily="34" charset="-128"/>
                <a:cs typeface="Arial Unicode MS" panose="020B0604020202020204" pitchFamily="34" charset="-128"/>
              </a:rPr>
              <a:t>devedor</a:t>
            </a:r>
            <a:r>
              <a:rPr lang="en-GB" altLang="pt-BR" sz="2000" dirty="0" smtClean="0">
                <a:ea typeface="Arial Unicode MS" panose="020B0604020202020204" pitchFamily="34" charset="-128"/>
                <a:cs typeface="Arial Unicode MS" panose="020B0604020202020204" pitchFamily="34" charset="-128"/>
              </a:rPr>
              <a:t> </a:t>
            </a:r>
            <a:r>
              <a:rPr lang="en-GB" altLang="pt-BR" sz="2000" u="sng" dirty="0" err="1" smtClean="0">
                <a:ea typeface="Arial Unicode MS" panose="020B0604020202020204" pitchFamily="34" charset="-128"/>
                <a:cs typeface="Arial Unicode MS" panose="020B0604020202020204" pitchFamily="34" charset="-128"/>
              </a:rPr>
              <a:t>desconhecia</a:t>
            </a:r>
            <a:r>
              <a:rPr lang="en-GB" altLang="pt-BR" sz="2000" u="sng" dirty="0" smtClean="0">
                <a:ea typeface="Arial Unicode MS" panose="020B0604020202020204" pitchFamily="34" charset="-128"/>
                <a:cs typeface="Arial Unicode MS" panose="020B0604020202020204" pitchFamily="34" charset="-128"/>
              </a:rPr>
              <a:t> </a:t>
            </a:r>
            <a:r>
              <a:rPr lang="en-GB" altLang="pt-BR" sz="2000" u="sng" dirty="0" err="1" smtClean="0">
                <a:ea typeface="Arial Unicode MS" panose="020B0604020202020204" pitchFamily="34" charset="-128"/>
                <a:cs typeface="Arial Unicode MS" panose="020B0604020202020204" pitchFamily="34" charset="-128"/>
              </a:rPr>
              <a:t>ou</a:t>
            </a:r>
            <a:r>
              <a:rPr lang="en-GB" altLang="pt-BR" sz="2000" u="sng" dirty="0" smtClean="0">
                <a:ea typeface="Arial Unicode MS" panose="020B0604020202020204" pitchFamily="34" charset="-128"/>
                <a:cs typeface="Arial Unicode MS" panose="020B0604020202020204" pitchFamily="34" charset="-128"/>
              </a:rPr>
              <a:t> </a:t>
            </a:r>
            <a:r>
              <a:rPr lang="en-GB" altLang="pt-BR" sz="2000" u="sng" dirty="0" err="1" smtClean="0">
                <a:ea typeface="Arial Unicode MS" panose="020B0604020202020204" pitchFamily="34" charset="-128"/>
                <a:cs typeface="Arial Unicode MS" panose="020B0604020202020204" pitchFamily="34" charset="-128"/>
              </a:rPr>
              <a:t>possuía</a:t>
            </a:r>
            <a:r>
              <a:rPr lang="en-GB" altLang="pt-BR" sz="2000" u="sng" dirty="0" smtClean="0">
                <a:ea typeface="Arial Unicode MS" panose="020B0604020202020204" pitchFamily="34" charset="-128"/>
                <a:cs typeface="Arial Unicode MS" panose="020B0604020202020204" pitchFamily="34" charset="-128"/>
              </a:rPr>
              <a:t> </a:t>
            </a:r>
            <a:r>
              <a:rPr lang="en-GB" altLang="pt-BR" sz="2000" u="sng" dirty="0" err="1" smtClean="0">
                <a:ea typeface="Arial Unicode MS" panose="020B0604020202020204" pitchFamily="34" charset="-128"/>
                <a:cs typeface="Arial Unicode MS" panose="020B0604020202020204" pitchFamily="34" charset="-128"/>
              </a:rPr>
              <a:t>razões</a:t>
            </a:r>
            <a:r>
              <a:rPr lang="en-GB" altLang="pt-BR" sz="2000" u="sng" dirty="0" smtClean="0">
                <a:ea typeface="Arial Unicode MS" panose="020B0604020202020204" pitchFamily="34" charset="-128"/>
                <a:cs typeface="Arial Unicode MS" panose="020B0604020202020204" pitchFamily="34" charset="-128"/>
              </a:rPr>
              <a:t> para </a:t>
            </a:r>
            <a:r>
              <a:rPr lang="en-GB" altLang="pt-BR" sz="2000" u="sng" dirty="0" err="1" smtClean="0">
                <a:ea typeface="Arial Unicode MS" panose="020B0604020202020204" pitchFamily="34" charset="-128"/>
                <a:cs typeface="Arial Unicode MS" panose="020B0604020202020204" pitchFamily="34" charset="-128"/>
              </a:rPr>
              <a:t>negá</a:t>
            </a:r>
            <a:r>
              <a:rPr lang="en-GB" altLang="pt-BR" sz="2000" u="sng" dirty="0" smtClean="0">
                <a:ea typeface="Arial Unicode MS" panose="020B0604020202020204" pitchFamily="34" charset="-128"/>
                <a:cs typeface="Arial Unicode MS" panose="020B0604020202020204" pitchFamily="34" charset="-128"/>
              </a:rPr>
              <a:t>-lo, </a:t>
            </a:r>
            <a:r>
              <a:rPr lang="en-GB" altLang="pt-BR" sz="2000" u="sng" dirty="0" err="1" smtClean="0">
                <a:ea typeface="Arial Unicode MS" panose="020B0604020202020204" pitchFamily="34" charset="-128"/>
                <a:cs typeface="Arial Unicode MS" panose="020B0604020202020204" pitchFamily="34" charset="-128"/>
              </a:rPr>
              <a:t>pois</a:t>
            </a:r>
            <a:r>
              <a:rPr lang="en-GB" altLang="pt-BR" sz="2000" u="sng" dirty="0" smtClean="0">
                <a:ea typeface="Arial Unicode MS" panose="020B0604020202020204" pitchFamily="34" charset="-128"/>
                <a:cs typeface="Arial Unicode MS" panose="020B0604020202020204" pitchFamily="34" charset="-128"/>
              </a:rPr>
              <a:t> </a:t>
            </a:r>
            <a:r>
              <a:rPr lang="en-GB" altLang="pt-BR" sz="2000" u="sng" dirty="0" err="1" smtClean="0">
                <a:ea typeface="Arial Unicode MS" panose="020B0604020202020204" pitchFamily="34" charset="-128"/>
                <a:cs typeface="Arial Unicode MS" panose="020B0604020202020204" pitchFamily="34" charset="-128"/>
              </a:rPr>
              <a:t>contava</a:t>
            </a:r>
            <a:r>
              <a:rPr lang="en-GB" altLang="pt-BR" sz="2000" u="sng" dirty="0" smtClean="0">
                <a:ea typeface="Arial Unicode MS" panose="020B0604020202020204" pitchFamily="34" charset="-128"/>
                <a:cs typeface="Arial Unicode MS" panose="020B0604020202020204" pitchFamily="34" charset="-128"/>
              </a:rPr>
              <a:t> com </a:t>
            </a:r>
            <a:r>
              <a:rPr lang="en-GB" altLang="pt-BR" sz="2000" u="sng" dirty="0" err="1" smtClean="0">
                <a:ea typeface="Arial Unicode MS" panose="020B0604020202020204" pitchFamily="34" charset="-128"/>
                <a:cs typeface="Arial Unicode MS" panose="020B0604020202020204" pitchFamily="34" charset="-128"/>
              </a:rPr>
              <a:t>meios</a:t>
            </a:r>
            <a:r>
              <a:rPr lang="en-GB" altLang="pt-BR" sz="2000" u="sng" dirty="0" smtClean="0">
                <a:ea typeface="Arial Unicode MS" panose="020B0604020202020204" pitchFamily="34" charset="-128"/>
                <a:cs typeface="Arial Unicode MS" panose="020B0604020202020204" pitchFamily="34" charset="-128"/>
              </a:rPr>
              <a:t> para </a:t>
            </a:r>
            <a:r>
              <a:rPr lang="en-GB" altLang="pt-BR" sz="2000" u="sng" dirty="0" err="1" smtClean="0">
                <a:ea typeface="Arial Unicode MS" panose="020B0604020202020204" pitchFamily="34" charset="-128"/>
                <a:cs typeface="Arial Unicode MS" panose="020B0604020202020204" pitchFamily="34" charset="-128"/>
              </a:rPr>
              <a:t>evitar</a:t>
            </a:r>
            <a:r>
              <a:rPr lang="en-GB" altLang="pt-BR" sz="2000" u="sng" dirty="0" smtClean="0">
                <a:ea typeface="Arial Unicode MS" panose="020B0604020202020204" pitchFamily="34" charset="-128"/>
                <a:cs typeface="Arial Unicode MS" panose="020B0604020202020204" pitchFamily="34" charset="-128"/>
              </a:rPr>
              <a:t> que o </a:t>
            </a:r>
            <a:r>
              <a:rPr lang="en-GB" altLang="pt-BR" sz="2000" u="sng" dirty="0" err="1" smtClean="0">
                <a:ea typeface="Arial Unicode MS" panose="020B0604020202020204" pitchFamily="34" charset="-128"/>
                <a:cs typeface="Arial Unicode MS" panose="020B0604020202020204" pitchFamily="34" charset="-128"/>
              </a:rPr>
              <a:t>credor</a:t>
            </a:r>
            <a:r>
              <a:rPr lang="en-GB" altLang="pt-BR" sz="2000" u="sng" dirty="0" smtClean="0">
                <a:ea typeface="Arial Unicode MS" panose="020B0604020202020204" pitchFamily="34" charset="-128"/>
                <a:cs typeface="Arial Unicode MS" panose="020B0604020202020204" pitchFamily="34" charset="-128"/>
              </a:rPr>
              <a:t> </a:t>
            </a:r>
            <a:r>
              <a:rPr lang="en-GB" altLang="pt-BR" sz="2000" u="sng" dirty="0" err="1" smtClean="0">
                <a:ea typeface="Arial Unicode MS" panose="020B0604020202020204" pitchFamily="34" charset="-128"/>
                <a:cs typeface="Arial Unicode MS" panose="020B0604020202020204" pitchFamily="34" charset="-128"/>
              </a:rPr>
              <a:t>exercitasse</a:t>
            </a:r>
            <a:r>
              <a:rPr lang="en-GB" altLang="pt-BR" sz="2000" u="sng" dirty="0" smtClean="0">
                <a:ea typeface="Arial Unicode MS" panose="020B0604020202020204" pitchFamily="34" charset="-128"/>
                <a:cs typeface="Arial Unicode MS" panose="020B0604020202020204" pitchFamily="34" charset="-128"/>
              </a:rPr>
              <a:t> o </a:t>
            </a:r>
            <a:r>
              <a:rPr lang="en-GB" altLang="pt-BR" sz="2000" u="sng" dirty="0" err="1" smtClean="0">
                <a:ea typeface="Arial Unicode MS" panose="020B0604020202020204" pitchFamily="34" charset="-128"/>
                <a:cs typeface="Arial Unicode MS" panose="020B0604020202020204" pitchFamily="34" charset="-128"/>
              </a:rPr>
              <a:t>seu</a:t>
            </a:r>
            <a:r>
              <a:rPr lang="en-GB" altLang="pt-BR" sz="2000" u="sng" dirty="0" smtClean="0">
                <a:ea typeface="Arial Unicode MS" panose="020B0604020202020204" pitchFamily="34" charset="-128"/>
                <a:cs typeface="Arial Unicode MS" panose="020B0604020202020204" pitchFamily="34" charset="-128"/>
              </a:rPr>
              <a:t> </a:t>
            </a:r>
            <a:r>
              <a:rPr lang="en-GB" altLang="pt-BR" sz="2000" u="sng" dirty="0" err="1" smtClean="0">
                <a:ea typeface="Arial Unicode MS" panose="020B0604020202020204" pitchFamily="34" charset="-128"/>
                <a:cs typeface="Arial Unicode MS" panose="020B0604020202020204" pitchFamily="34" charset="-128"/>
              </a:rPr>
              <a:t>direito</a:t>
            </a:r>
            <a:r>
              <a:rPr lang="en-GB" altLang="pt-BR" sz="2000" u="sng" dirty="0" smtClean="0">
                <a:ea typeface="Arial Unicode MS" panose="020B0604020202020204" pitchFamily="34" charset="-128"/>
                <a:cs typeface="Arial Unicode MS" panose="020B0604020202020204" pitchFamily="34" charset="-128"/>
              </a:rPr>
              <a:t> de </a:t>
            </a:r>
            <a:r>
              <a:rPr lang="en-GB" altLang="pt-BR" sz="2000" u="sng" dirty="0" err="1" smtClean="0">
                <a:ea typeface="Arial Unicode MS" panose="020B0604020202020204" pitchFamily="34" charset="-128"/>
                <a:cs typeface="Arial Unicode MS" panose="020B0604020202020204" pitchFamily="34" charset="-128"/>
              </a:rPr>
              <a:t>cobrança</a:t>
            </a:r>
            <a:r>
              <a:rPr lang="en-GB" altLang="pt-BR" sz="2000" u="sng" dirty="0" smtClean="0">
                <a:ea typeface="Arial Unicode MS" panose="020B0604020202020204" pitchFamily="34" charset="-128"/>
                <a:cs typeface="Arial Unicode MS" panose="020B0604020202020204" pitchFamily="34" charset="-128"/>
              </a:rPr>
              <a:t>.</a:t>
            </a:r>
          </a:p>
          <a:p>
            <a:pPr marL="0" indent="0" algn="just" eaLnBrk="1" hangingPunct="1">
              <a:buNone/>
              <a:defRPr/>
            </a:pPr>
            <a:endParaRPr lang="en-GB" altLang="pt-BR" sz="2000" b="1" dirty="0" smtClean="0">
              <a:ea typeface="Arial Unicode MS" panose="020B0604020202020204" pitchFamily="34" charset="-128"/>
              <a:cs typeface="Arial Unicode MS" panose="020B0604020202020204" pitchFamily="34" charset="-128"/>
            </a:endParaRPr>
          </a:p>
          <a:p>
            <a:pPr marL="0" indent="0" algn="just" eaLnBrk="1" hangingPunct="1">
              <a:buNone/>
              <a:defRPr/>
            </a:pPr>
            <a:r>
              <a:rPr lang="en-GB" altLang="pt-BR" sz="2000" dirty="0" smtClean="0">
                <a:ea typeface="Arial Unicode MS" panose="020B0604020202020204" pitchFamily="34" charset="-128"/>
                <a:cs typeface="Arial Unicode MS" panose="020B0604020202020204" pitchFamily="34" charset="-128"/>
              </a:rPr>
              <a:t>Ex. </a:t>
            </a:r>
            <a:r>
              <a:rPr lang="en-GB" altLang="pt-BR" sz="2000" dirty="0" err="1" smtClean="0">
                <a:ea typeface="Arial Unicode MS" panose="020B0604020202020204" pitchFamily="34" charset="-128"/>
                <a:cs typeface="Arial Unicode MS" panose="020B0604020202020204" pitchFamily="34" charset="-128"/>
              </a:rPr>
              <a:t>Nulidade</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ou</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anulabilidade</a:t>
            </a:r>
            <a:r>
              <a:rPr lang="en-GB" altLang="pt-BR" sz="2000" dirty="0" smtClean="0">
                <a:ea typeface="Arial Unicode MS" panose="020B0604020202020204" pitchFamily="34" charset="-128"/>
                <a:cs typeface="Arial Unicode MS" panose="020B0604020202020204" pitchFamily="34" charset="-128"/>
              </a:rPr>
              <a:t> do </a:t>
            </a:r>
            <a:r>
              <a:rPr lang="en-GB" altLang="pt-BR" sz="2000" dirty="0" err="1" smtClean="0">
                <a:ea typeface="Arial Unicode MS" panose="020B0604020202020204" pitchFamily="34" charset="-128"/>
                <a:cs typeface="Arial Unicode MS" panose="020B0604020202020204" pitchFamily="34" charset="-128"/>
              </a:rPr>
              <a:t>negócio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jurídico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compensação</a:t>
            </a:r>
            <a:r>
              <a:rPr lang="en-GB" altLang="pt-BR" sz="2000" dirty="0" smtClean="0">
                <a:ea typeface="Arial Unicode MS" panose="020B0604020202020204" pitchFamily="34" charset="-128"/>
                <a:cs typeface="Arial Unicode MS" panose="020B0604020202020204" pitchFamily="34" charset="-128"/>
              </a:rPr>
              <a:t> do </a:t>
            </a:r>
            <a:r>
              <a:rPr lang="en-GB" altLang="pt-BR" sz="2000" dirty="0" err="1" smtClean="0">
                <a:ea typeface="Arial Unicode MS" panose="020B0604020202020204" pitchFamily="34" charset="-128"/>
                <a:cs typeface="Arial Unicode MS" panose="020B0604020202020204" pitchFamily="34" charset="-128"/>
              </a:rPr>
              <a:t>débito</a:t>
            </a:r>
            <a:r>
              <a:rPr lang="en-GB" altLang="pt-BR" sz="2000" dirty="0" smtClean="0">
                <a:ea typeface="Arial Unicode MS" panose="020B0604020202020204" pitchFamily="34" charset="-128"/>
                <a:cs typeface="Arial Unicode MS" panose="020B0604020202020204" pitchFamily="34" charset="-128"/>
              </a:rPr>
              <a:t>, </a:t>
            </a:r>
            <a:r>
              <a:rPr lang="en-GB" altLang="pt-BR" sz="2000" dirty="0" err="1" smtClean="0">
                <a:ea typeface="Arial Unicode MS" panose="020B0604020202020204" pitchFamily="34" charset="-128"/>
                <a:cs typeface="Arial Unicode MS" panose="020B0604020202020204" pitchFamily="34" charset="-128"/>
              </a:rPr>
              <a:t>prescrição</a:t>
            </a:r>
            <a:r>
              <a:rPr lang="en-GB" altLang="pt-BR" sz="2000" dirty="0" smtClean="0">
                <a:ea typeface="Arial Unicode MS" panose="020B0604020202020204" pitchFamily="34" charset="-128"/>
                <a:cs typeface="Arial Unicode MS" panose="020B0604020202020204" pitchFamily="34" charset="-128"/>
              </a:rPr>
              <a:t> da </a:t>
            </a:r>
            <a:r>
              <a:rPr lang="en-GB" altLang="pt-BR" sz="2000" dirty="0" err="1" smtClean="0">
                <a:ea typeface="Arial Unicode MS" panose="020B0604020202020204" pitchFamily="34" charset="-128"/>
                <a:cs typeface="Arial Unicode MS" panose="020B0604020202020204" pitchFamily="34" charset="-128"/>
              </a:rPr>
              <a:t>pretensãao</a:t>
            </a:r>
            <a:r>
              <a:rPr lang="en-GB" altLang="pt-BR" sz="2000" dirty="0" smtClean="0">
                <a:ea typeface="Arial Unicode MS" panose="020B0604020202020204" pitchFamily="34" charset="-128"/>
                <a:cs typeface="Arial Unicode MS" panose="020B0604020202020204" pitchFamily="34" charset="-128"/>
              </a:rPr>
              <a:t>, etc. </a:t>
            </a:r>
          </a:p>
        </p:txBody>
      </p:sp>
    </p:spTree>
  </p:cSld>
  <p:clrMapOvr>
    <a:masterClrMapping/>
  </p:clrMapOvr>
  <p:transition>
    <p:comb/>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6386"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213792"/>
            <a:ext cx="8686800" cy="6644208"/>
          </a:xfrm>
          <a:prstGeom prst="rect">
            <a:avLst/>
          </a:prstGeom>
          <a:noFill/>
          <a:ln w="9525">
            <a:noFill/>
            <a:miter lim="800000"/>
            <a:headEnd/>
            <a:tailEnd/>
          </a:ln>
          <a:effectLst/>
        </p:spPr>
        <p:txBody>
          <a:bodyPr anchor="t"/>
          <a:lstStyle/>
          <a:p>
            <a:pPr algn="just" eaLnBrk="1" hangingPunct="1">
              <a:defRPr/>
            </a:pPr>
            <a:r>
              <a:rPr lang="pt-BR" sz="2000" dirty="0" smtClean="0"/>
              <a:t>O dispositivo se refere àquelas hipóteses em que o devedor poderia suscitar as exceções, defesas indiretas de mérito, pelas quais não se opõe o devedor à pretensão do credor, mas envolvem fatos impeditivos, modificativos ou extintivos ao seu direito. </a:t>
            </a:r>
          </a:p>
          <a:p>
            <a:pPr algn="just" eaLnBrk="1" hangingPunct="1">
              <a:defRPr/>
            </a:pPr>
            <a:endParaRPr lang="pt-BR" sz="2000" dirty="0"/>
          </a:p>
          <a:p>
            <a:pPr algn="just" eaLnBrk="1" hangingPunct="1">
              <a:defRPr/>
            </a:pPr>
            <a:r>
              <a:rPr lang="pt-BR" sz="2000" dirty="0" smtClean="0"/>
              <a:t>A mencionada norma alcança os terceiros interessados e desinteressados:</a:t>
            </a:r>
          </a:p>
          <a:p>
            <a:pPr algn="just" eaLnBrk="1" hangingPunct="1">
              <a:defRPr/>
            </a:pPr>
            <a:endParaRPr lang="pt-BR" sz="2000" dirty="0"/>
          </a:p>
          <a:p>
            <a:pPr algn="just" eaLnBrk="1" hangingPunct="1">
              <a:defRPr/>
            </a:pPr>
            <a:r>
              <a:rPr lang="pt-BR" sz="2000" dirty="0" smtClean="0"/>
              <a:t>Se o devedor tiver meios de excepcionar parcialmente a dívida, a sua oposição será eficaz no sentido de </a:t>
            </a:r>
            <a:r>
              <a:rPr lang="pt-BR" sz="2000" u="sng" dirty="0" smtClean="0"/>
              <a:t>restringir a sub-rogação </a:t>
            </a:r>
            <a:r>
              <a:rPr lang="pt-BR" sz="2000" dirty="0" smtClean="0"/>
              <a:t>(do terceiro interessado) ou o </a:t>
            </a:r>
            <a:r>
              <a:rPr lang="pt-BR" sz="2000" u="sng" dirty="0" smtClean="0"/>
              <a:t>direito de reembolso </a:t>
            </a:r>
            <a:r>
              <a:rPr lang="pt-BR" sz="2000" dirty="0" smtClean="0"/>
              <a:t>(do terceiro não interessado) até o limite em que se elidiu o débito. </a:t>
            </a:r>
          </a:p>
          <a:p>
            <a:pPr algn="just" eaLnBrk="1" hangingPunct="1">
              <a:defRPr/>
            </a:pPr>
            <a:endParaRPr lang="pt-BR" sz="2000" dirty="0">
              <a:ea typeface="Tahoma" panose="020B0604030504040204" pitchFamily="34" charset="0"/>
              <a:cs typeface="Tahoma" panose="020B0604030504040204" pitchFamily="34" charset="0"/>
            </a:endParaRPr>
          </a:p>
          <a:p>
            <a:pPr algn="just" eaLnBrk="1" hangingPunct="1">
              <a:defRPr/>
            </a:pPr>
            <a:r>
              <a:rPr lang="pt-BR" sz="2000" dirty="0" smtClean="0">
                <a:ea typeface="Tahoma" panose="020B0604030504040204" pitchFamily="34" charset="0"/>
                <a:cs typeface="Tahoma" panose="020B0604030504040204" pitchFamily="34" charset="0"/>
              </a:rPr>
              <a:t>No entanto, se o devedor não tinha como elidir o pagamento, mesmo que surpreendido com a atitude do terceiro, terá de reembolsá-lo.  </a:t>
            </a:r>
            <a:endParaRPr lang="pt-BR" sz="2000" dirty="0">
              <a:ea typeface="Tahoma" panose="020B0604030504040204" pitchFamily="34" charset="0"/>
              <a:cs typeface="Tahoma" panose="020B0604030504040204" pitchFamily="34" charset="0"/>
            </a:endParaRPr>
          </a:p>
          <a:p>
            <a:pPr algn="just" eaLnBrk="1" hangingPunct="1">
              <a:defRPr/>
            </a:pPr>
            <a:endParaRPr lang="pt-BR" sz="2000" dirty="0" smtClean="0">
              <a:solidFill>
                <a:schemeClr val="bg1"/>
              </a:solidFill>
              <a:ea typeface="Tahoma" panose="020B0604030504040204" pitchFamily="34" charset="0"/>
              <a:cs typeface="Tahoma" panose="020B0604030504040204" pitchFamily="34" charset="0"/>
            </a:endParaRPr>
          </a:p>
          <a:p>
            <a:pPr algn="just" eaLnBrk="1" hangingPunct="1">
              <a:defRPr/>
            </a:pPr>
            <a:r>
              <a:rPr lang="pt-BR" sz="2000" dirty="0">
                <a:solidFill>
                  <a:srgbClr val="FFC000"/>
                </a:solidFill>
              </a:rPr>
              <a:t>Combinação entre os artigos 306 e 871, CC: </a:t>
            </a:r>
            <a:r>
              <a:rPr lang="pt-BR" sz="2000" dirty="0"/>
              <a:t>caso o terceiro pague </a:t>
            </a:r>
            <a:r>
              <a:rPr lang="pt-BR" sz="2000" u="sng" dirty="0"/>
              <a:t>dívida de alimentos</a:t>
            </a:r>
            <a:r>
              <a:rPr lang="pt-BR" sz="2000" dirty="0"/>
              <a:t>, obterá ressarcimento em face do devedor, ainda que não tenha por este sido ratificado. Privilegiar as finalidades do </a:t>
            </a:r>
            <a:r>
              <a:rPr lang="pt-BR" sz="2000" dirty="0" err="1"/>
              <a:t>alimentário</a:t>
            </a:r>
            <a:r>
              <a:rPr lang="pt-BR" sz="2000" dirty="0"/>
              <a:t> em detrimento da formalidade da prévia interpelação. Contudo, se o devedor tiver </a:t>
            </a:r>
            <a:r>
              <a:rPr lang="pt-BR" sz="2000" u="sng" dirty="0"/>
              <a:t>argumento hábil a elidir a sua obrigação de prestar </a:t>
            </a:r>
            <a:r>
              <a:rPr lang="pt-BR" sz="2000" dirty="0"/>
              <a:t>(ex. a </a:t>
            </a:r>
            <a:r>
              <a:rPr lang="pt-BR" sz="2000" dirty="0" smtClean="0"/>
              <a:t>maioridade </a:t>
            </a:r>
            <a:r>
              <a:rPr lang="pt-BR" sz="2000" dirty="0"/>
              <a:t>do credor alimentar) </a:t>
            </a:r>
            <a:r>
              <a:rPr lang="pt-BR" sz="2000" u="sng" dirty="0"/>
              <a:t>não poderá ser constrangido </a:t>
            </a:r>
            <a:r>
              <a:rPr lang="pt-BR" sz="2000" dirty="0"/>
              <a:t>ao reembolso. </a:t>
            </a:r>
          </a:p>
          <a:p>
            <a:pPr algn="just" eaLnBrk="1" hangingPunct="1">
              <a:defRPr/>
            </a:pPr>
            <a:endParaRPr lang="pt-BR" sz="2000" dirty="0">
              <a:solidFill>
                <a:schemeClr val="bg1"/>
              </a:solidFill>
              <a:ea typeface="Tahoma" panose="020B0604030504040204" pitchFamily="34" charset="0"/>
              <a:cs typeface="Tahoma" panose="020B0604030504040204" pitchFamily="34" charset="0"/>
            </a:endParaRPr>
          </a:p>
        </p:txBody>
      </p:sp>
    </p:spTree>
  </p:cSld>
  <p:clrMapOvr>
    <a:masterClrMapping/>
  </p:clrMapOvr>
  <p:transition>
    <p:comb/>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3803" y="692696"/>
            <a:ext cx="7920880" cy="5016758"/>
          </a:xfrm>
          <a:prstGeom prst="rect">
            <a:avLst/>
          </a:prstGeom>
          <a:noFill/>
        </p:spPr>
        <p:txBody>
          <a:bodyPr wrap="square" rtlCol="0">
            <a:spAutoFit/>
          </a:bodyPr>
          <a:lstStyle/>
          <a:p>
            <a:pPr algn="just"/>
            <a:endParaRPr lang="pt-BR" sz="2000" b="1" i="1" dirty="0"/>
          </a:p>
          <a:p>
            <a:pPr algn="just"/>
            <a:r>
              <a:rPr lang="pt-BR" sz="2000" b="1" dirty="0" smtClean="0"/>
              <a:t>“PAGAMENTO</a:t>
            </a:r>
            <a:r>
              <a:rPr lang="pt-BR" sz="2000" dirty="0"/>
              <a:t>. </a:t>
            </a:r>
            <a:r>
              <a:rPr lang="pt-BR" sz="2000" b="1" dirty="0">
                <a:solidFill>
                  <a:srgbClr val="FFC000"/>
                </a:solidFill>
              </a:rPr>
              <a:t>TERCEIRO</a:t>
            </a:r>
            <a:r>
              <a:rPr lang="pt-BR" sz="2000" dirty="0">
                <a:solidFill>
                  <a:srgbClr val="FFC000"/>
                </a:solidFill>
              </a:rPr>
              <a:t> </a:t>
            </a:r>
            <a:r>
              <a:rPr lang="pt-BR" sz="2000" b="1" dirty="0">
                <a:solidFill>
                  <a:srgbClr val="FFC000"/>
                </a:solidFill>
              </a:rPr>
              <a:t>INTERESSADO</a:t>
            </a:r>
            <a:r>
              <a:rPr lang="pt-BR" sz="2000" dirty="0"/>
              <a:t>. </a:t>
            </a:r>
            <a:r>
              <a:rPr lang="pt-BR" sz="2000" b="1" dirty="0"/>
              <a:t>DIREITO</a:t>
            </a:r>
            <a:r>
              <a:rPr lang="pt-BR" sz="2000" dirty="0"/>
              <a:t> </a:t>
            </a:r>
            <a:r>
              <a:rPr lang="pt-BR" sz="2000" b="1" dirty="0" smtClean="0"/>
              <a:t>DE</a:t>
            </a:r>
            <a:r>
              <a:rPr lang="pt-BR" sz="2000" dirty="0"/>
              <a:t> </a:t>
            </a:r>
            <a:endParaRPr lang="pt-BR" sz="2000" dirty="0" smtClean="0"/>
          </a:p>
          <a:p>
            <a:pPr algn="just"/>
            <a:r>
              <a:rPr lang="pt-BR" sz="2000" b="1" dirty="0" smtClean="0"/>
              <a:t>REEMBOLSO</a:t>
            </a:r>
            <a:r>
              <a:rPr lang="pt-BR" sz="2000" dirty="0" smtClean="0"/>
              <a:t>. 1- O</a:t>
            </a:r>
            <a:r>
              <a:rPr lang="pt-BR" sz="2000" dirty="0"/>
              <a:t> pagamento de dívida por terceiro (CC/2020, art. 306), de modo a </a:t>
            </a:r>
            <a:r>
              <a:rPr lang="pt-BR" sz="2000" b="1" dirty="0">
                <a:solidFill>
                  <a:srgbClr val="FFC000"/>
                </a:solidFill>
              </a:rPr>
              <a:t>não ensejar o direito de reembolso</a:t>
            </a:r>
            <a:r>
              <a:rPr lang="pt-BR" sz="2000" dirty="0"/>
              <a:t>, deve preencher </a:t>
            </a:r>
            <a:r>
              <a:rPr lang="pt-BR" sz="2000" b="1" dirty="0">
                <a:solidFill>
                  <a:srgbClr val="FFC000"/>
                </a:solidFill>
              </a:rPr>
              <a:t>três condições: </a:t>
            </a:r>
            <a:r>
              <a:rPr lang="pt-BR" sz="2000" dirty="0"/>
              <a:t>a) o </a:t>
            </a:r>
            <a:r>
              <a:rPr lang="pt-BR" sz="2000" b="1" dirty="0"/>
              <a:t>pagamento</a:t>
            </a:r>
            <a:r>
              <a:rPr lang="pt-BR" sz="2000" dirty="0"/>
              <a:t> de </a:t>
            </a:r>
            <a:r>
              <a:rPr lang="pt-BR" sz="2000" b="1" dirty="0"/>
              <a:t>dívida</a:t>
            </a:r>
            <a:r>
              <a:rPr lang="pt-BR" sz="2000" dirty="0"/>
              <a:t> é feita por </a:t>
            </a:r>
            <a:r>
              <a:rPr lang="pt-BR" sz="2000" b="1" dirty="0"/>
              <a:t>terceiro</a:t>
            </a:r>
            <a:r>
              <a:rPr lang="pt-BR" sz="2000" dirty="0"/>
              <a:t>; b) o devedor </a:t>
            </a:r>
            <a:r>
              <a:rPr lang="pt-BR" sz="2000" b="1" dirty="0"/>
              <a:t>desconhece o</a:t>
            </a:r>
            <a:r>
              <a:rPr lang="pt-BR" sz="2000" dirty="0"/>
              <a:t> </a:t>
            </a:r>
            <a:r>
              <a:rPr lang="pt-BR" sz="2000" b="1" dirty="0"/>
              <a:t>pagamento</a:t>
            </a:r>
            <a:r>
              <a:rPr lang="pt-BR" sz="2000" dirty="0"/>
              <a:t> ou </a:t>
            </a:r>
            <a:r>
              <a:rPr lang="pt-BR" sz="2000" b="1" dirty="0"/>
              <a:t>se opõe </a:t>
            </a:r>
            <a:r>
              <a:rPr lang="pt-BR" sz="2000" dirty="0"/>
              <a:t>ao </a:t>
            </a:r>
            <a:r>
              <a:rPr lang="pt-BR" sz="2000" b="1" dirty="0"/>
              <a:t>pagamento</a:t>
            </a:r>
            <a:r>
              <a:rPr lang="pt-BR" sz="2000" dirty="0"/>
              <a:t>; c) o devedor </a:t>
            </a:r>
            <a:r>
              <a:rPr lang="pt-BR" sz="2000" b="1" dirty="0"/>
              <a:t>tinha meios para "ilidir a ação", </a:t>
            </a:r>
            <a:r>
              <a:rPr lang="pt-BR" sz="2000" dirty="0"/>
              <a:t>ou seja, a cobrança da </a:t>
            </a:r>
            <a:r>
              <a:rPr lang="pt-BR" sz="2000" b="1" dirty="0"/>
              <a:t>dívida</a:t>
            </a:r>
            <a:r>
              <a:rPr lang="pt-BR" sz="2000" dirty="0"/>
              <a:t> feita pelo </a:t>
            </a:r>
            <a:r>
              <a:rPr lang="pt-BR" sz="2000" b="1" dirty="0"/>
              <a:t>terceiro</a:t>
            </a:r>
            <a:r>
              <a:rPr lang="pt-BR" sz="2000" dirty="0"/>
              <a:t>. 2- Não apresentando o devedor </a:t>
            </a:r>
            <a:r>
              <a:rPr lang="pt-BR" sz="2000" b="1" dirty="0">
                <a:solidFill>
                  <a:srgbClr val="FFC000"/>
                </a:solidFill>
              </a:rPr>
              <a:t>fato "sério e sua admissibilidade provável", </a:t>
            </a:r>
            <a:r>
              <a:rPr lang="pt-BR" sz="2000" dirty="0"/>
              <a:t>para se opor ao </a:t>
            </a:r>
            <a:r>
              <a:rPr lang="pt-BR" sz="2000" b="1" dirty="0"/>
              <a:t>pagamento</a:t>
            </a:r>
            <a:r>
              <a:rPr lang="pt-BR" sz="2000" dirty="0"/>
              <a:t> efetuado por </a:t>
            </a:r>
            <a:r>
              <a:rPr lang="pt-BR" sz="2000" b="1" dirty="0"/>
              <a:t>terceiro</a:t>
            </a:r>
            <a:r>
              <a:rPr lang="pt-BR" sz="2000" dirty="0"/>
              <a:t>, </a:t>
            </a:r>
            <a:r>
              <a:rPr lang="pt-BR" sz="2000" dirty="0" smtClean="0"/>
              <a:t>torna </a:t>
            </a:r>
            <a:r>
              <a:rPr lang="pt-BR" sz="2000" dirty="0"/>
              <a:t>irrelevante ter ou não conhecimento do </a:t>
            </a:r>
            <a:r>
              <a:rPr lang="pt-BR" sz="2000" b="1" dirty="0"/>
              <a:t>pagamento</a:t>
            </a:r>
            <a:r>
              <a:rPr lang="pt-BR" sz="2000" dirty="0"/>
              <a:t>. 3- Incidência de correção monetária e juros de mora sobre o valor devido como </a:t>
            </a:r>
            <a:r>
              <a:rPr lang="pt-BR" sz="2000" b="1" dirty="0"/>
              <a:t>reembolso</a:t>
            </a:r>
            <a:r>
              <a:rPr lang="pt-BR" sz="2000" dirty="0"/>
              <a:t>, sob pena de enriquecimento ilícito do devedor. 4- Apelação não </a:t>
            </a:r>
            <a:r>
              <a:rPr lang="pt-BR" sz="2000" dirty="0" smtClean="0"/>
              <a:t>provida”. (TJSP, Ap. n. 990093532883, 18ª Câmara de Direito Privado, rel. Alexandre Lazzarini, D.J&gt; 04/05/2010). </a:t>
            </a:r>
            <a:endParaRPr lang="pt-BR" sz="2000" dirty="0"/>
          </a:p>
        </p:txBody>
      </p:sp>
    </p:spTree>
    <p:extLst>
      <p:ext uri="{BB962C8B-B14F-4D97-AF65-F5344CB8AC3E}">
        <p14:creationId xmlns:p14="http://schemas.microsoft.com/office/powerpoint/2010/main" xmlns="" val="2650548769"/>
      </p:ext>
    </p:extLst>
  </p:cSld>
  <p:clrMapOvr>
    <a:masterClrMapping/>
  </p:clrMapOvr>
  <p:transition>
    <p:comb/>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62" name="Rectangle 13"/>
          <p:cNvSpPr>
            <a:spLocks noGrp="1" noChangeArrowheads="1"/>
          </p:cNvSpPr>
          <p:nvPr>
            <p:ph idx="1"/>
          </p:nvPr>
        </p:nvSpPr>
        <p:spPr>
          <a:xfrm>
            <a:off x="468313" y="260350"/>
            <a:ext cx="8207375" cy="6159500"/>
          </a:xfrm>
        </p:spPr>
        <p:txBody>
          <a:bodyPr>
            <a:normAutofit/>
          </a:bodyPr>
          <a:lstStyle/>
          <a:p>
            <a:pPr marL="0" indent="0" algn="just">
              <a:buNone/>
            </a:pPr>
            <a:r>
              <a:rPr lang="pt-BR" sz="2100" b="1" dirty="0" smtClean="0">
                <a:solidFill>
                  <a:srgbClr val="FFC000"/>
                </a:solidFill>
                <a:latin typeface="Tahoma" panose="020B0604030504040204" pitchFamily="34" charset="0"/>
                <a:ea typeface="Tahoma" panose="020B0604030504040204" pitchFamily="34" charset="0"/>
                <a:cs typeface="Tahoma" panose="020B0604030504040204" pitchFamily="34" charset="0"/>
              </a:rPr>
              <a:t>Aula 1 – Pontos do edital VII Concurso DPE/SP:</a:t>
            </a:r>
          </a:p>
          <a:p>
            <a:pPr marL="0" indent="0" algn="just">
              <a:buNone/>
            </a:pPr>
            <a:endParaRPr lang="pt-BR" sz="2400" b="1" dirty="0">
              <a:solidFill>
                <a:srgbClr val="FFC000"/>
              </a:solidFill>
              <a:latin typeface="Tahoma" panose="020B0604030504040204" pitchFamily="34" charset="0"/>
              <a:ea typeface="Tahoma" panose="020B0604030504040204" pitchFamily="34" charset="0"/>
              <a:cs typeface="Tahoma" panose="020B0604030504040204" pitchFamily="34" charset="0"/>
            </a:endParaRPr>
          </a:p>
          <a:p>
            <a:pPr marL="0" indent="0">
              <a:buNone/>
            </a:pPr>
            <a:r>
              <a:rPr lang="pt-BR" sz="2000" dirty="0">
                <a:solidFill>
                  <a:schemeClr val="bg1"/>
                </a:solidFill>
                <a:latin typeface="Tahoma" panose="020B0604030504040204" pitchFamily="34" charset="0"/>
                <a:ea typeface="Tahoma" panose="020B0604030504040204" pitchFamily="34" charset="0"/>
                <a:cs typeface="Tahoma" panose="020B0604030504040204" pitchFamily="34" charset="0"/>
              </a:rPr>
              <a:t>Adimplemento das obrigações: sujeitos, objeto, </a:t>
            </a:r>
            <a:r>
              <a:rPr lang="pt-BR" sz="2000" dirty="0" smtClean="0">
                <a:solidFill>
                  <a:schemeClr val="bg1"/>
                </a:solidFill>
                <a:latin typeface="Tahoma" panose="020B0604030504040204" pitchFamily="34" charset="0"/>
                <a:ea typeface="Tahoma" panose="020B0604030504040204" pitchFamily="34" charset="0"/>
                <a:cs typeface="Tahoma" panose="020B0604030504040204" pitchFamily="34" charset="0"/>
              </a:rPr>
              <a:t>prova do </a:t>
            </a:r>
            <a:r>
              <a:rPr lang="pt-BR" sz="2000" dirty="0">
                <a:solidFill>
                  <a:schemeClr val="bg1"/>
                </a:solidFill>
                <a:latin typeface="Tahoma" panose="020B0604030504040204" pitchFamily="34" charset="0"/>
                <a:ea typeface="Tahoma" panose="020B0604030504040204" pitchFamily="34" charset="0"/>
                <a:cs typeface="Tahoma" panose="020B0604030504040204" pitchFamily="34" charset="0"/>
              </a:rPr>
              <a:t>pagamento. </a:t>
            </a:r>
            <a:r>
              <a:rPr lang="pt-BR" altLang="pt-BR" sz="2000" dirty="0" smtClean="0">
                <a:solidFill>
                  <a:schemeClr val="bg1"/>
                </a:solidFill>
                <a:latin typeface="Tahoma" panose="020B0604030504040204" pitchFamily="34" charset="0"/>
                <a:ea typeface="Tahoma" panose="020B0604030504040204" pitchFamily="34" charset="0"/>
                <a:cs typeface="Tahoma" panose="020B0604030504040204" pitchFamily="34" charset="0"/>
              </a:rPr>
              <a:t> </a:t>
            </a:r>
          </a:p>
        </p:txBody>
      </p:sp>
    </p:spTree>
  </p:cSld>
  <p:clrMapOvr>
    <a:masterClrMapping/>
  </p:clrMapOvr>
  <p:transition>
    <p:comb/>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27650"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02105" y="277837"/>
            <a:ext cx="8686800" cy="6284168"/>
          </a:xfrm>
          <a:prstGeom prst="rect">
            <a:avLst/>
          </a:prstGeom>
          <a:noFill/>
          <a:ln w="9525">
            <a:noFill/>
            <a:miter lim="800000"/>
            <a:headEnd/>
            <a:tailEnd/>
          </a:ln>
          <a:effectLst/>
        </p:spPr>
        <p:txBody>
          <a:bodyPr anchor="t"/>
          <a:lstStyle/>
          <a:p>
            <a:pPr algn="just"/>
            <a:r>
              <a:rPr lang="pt-BR" sz="2000" dirty="0">
                <a:solidFill>
                  <a:srgbClr val="CCECFF"/>
                </a:solidFill>
              </a:rPr>
              <a:t>Art. 307. </a:t>
            </a:r>
            <a:r>
              <a:rPr lang="pt-BR" sz="2000" dirty="0" smtClean="0">
                <a:solidFill>
                  <a:srgbClr val="CCECFF"/>
                </a:solidFill>
              </a:rPr>
              <a:t>“Só </a:t>
            </a:r>
            <a:r>
              <a:rPr lang="pt-BR" sz="2000" dirty="0">
                <a:solidFill>
                  <a:srgbClr val="CCECFF"/>
                </a:solidFill>
              </a:rPr>
              <a:t>terá </a:t>
            </a:r>
            <a:r>
              <a:rPr lang="pt-BR" sz="2000" b="1" u="sng" dirty="0">
                <a:solidFill>
                  <a:srgbClr val="CCECFF"/>
                </a:solidFill>
              </a:rPr>
              <a:t>eficácia</a:t>
            </a:r>
            <a:r>
              <a:rPr lang="pt-BR" sz="2000" dirty="0">
                <a:solidFill>
                  <a:srgbClr val="CCECFF"/>
                </a:solidFill>
              </a:rPr>
              <a:t> o pagamento que importar </a:t>
            </a:r>
            <a:r>
              <a:rPr lang="pt-BR" sz="2000" u="sng" dirty="0">
                <a:solidFill>
                  <a:srgbClr val="CCECFF"/>
                </a:solidFill>
              </a:rPr>
              <a:t>transmissão da propriedade, quando feito por quem possa alienar o objeto</a:t>
            </a:r>
            <a:r>
              <a:rPr lang="pt-BR" sz="2000" dirty="0">
                <a:solidFill>
                  <a:srgbClr val="CCECFF"/>
                </a:solidFill>
              </a:rPr>
              <a:t> em que ele </a:t>
            </a:r>
            <a:r>
              <a:rPr lang="pt-BR" sz="2000" dirty="0" smtClean="0">
                <a:solidFill>
                  <a:srgbClr val="CCECFF"/>
                </a:solidFill>
              </a:rPr>
              <a:t>consistiu. </a:t>
            </a:r>
          </a:p>
          <a:p>
            <a:pPr algn="just"/>
            <a:r>
              <a:rPr lang="pt-BR" sz="2000" dirty="0" smtClean="0">
                <a:solidFill>
                  <a:srgbClr val="CCECFF"/>
                </a:solidFill>
              </a:rPr>
              <a:t>Parágrafo </a:t>
            </a:r>
            <a:r>
              <a:rPr lang="pt-BR" sz="2000" dirty="0">
                <a:solidFill>
                  <a:srgbClr val="CCECFF"/>
                </a:solidFill>
              </a:rPr>
              <a:t>único. Se se der em pagamento </a:t>
            </a:r>
            <a:r>
              <a:rPr lang="pt-BR" sz="2000" b="1" u="sng" dirty="0">
                <a:solidFill>
                  <a:srgbClr val="CCECFF"/>
                </a:solidFill>
              </a:rPr>
              <a:t>coisa fungível</a:t>
            </a:r>
            <a:r>
              <a:rPr lang="pt-BR" sz="2000" dirty="0">
                <a:solidFill>
                  <a:srgbClr val="CCECFF"/>
                </a:solidFill>
              </a:rPr>
              <a:t>, não se poderá mais reclamar do credor que, de </a:t>
            </a:r>
            <a:r>
              <a:rPr lang="pt-BR" sz="2000" b="1" u="sng" dirty="0">
                <a:solidFill>
                  <a:srgbClr val="CCECFF"/>
                </a:solidFill>
              </a:rPr>
              <a:t>boa-fé</a:t>
            </a:r>
            <a:r>
              <a:rPr lang="pt-BR" sz="2000" dirty="0">
                <a:solidFill>
                  <a:srgbClr val="CCECFF"/>
                </a:solidFill>
              </a:rPr>
              <a:t>, a </a:t>
            </a:r>
            <a:r>
              <a:rPr lang="pt-BR" sz="2000" b="1" u="sng" dirty="0">
                <a:solidFill>
                  <a:srgbClr val="CCECFF"/>
                </a:solidFill>
              </a:rPr>
              <a:t>recebeu e consumiu</a:t>
            </a:r>
            <a:r>
              <a:rPr lang="pt-BR" sz="2000" dirty="0">
                <a:solidFill>
                  <a:srgbClr val="CCECFF"/>
                </a:solidFill>
              </a:rPr>
              <a:t>, ainda que o solvente não tivesse o direito de </a:t>
            </a:r>
            <a:r>
              <a:rPr lang="pt-BR" sz="2000" dirty="0" smtClean="0">
                <a:solidFill>
                  <a:srgbClr val="CCECFF"/>
                </a:solidFill>
              </a:rPr>
              <a:t>aliená-la”.</a:t>
            </a:r>
            <a:endParaRPr lang="pt-BR" sz="2000" dirty="0">
              <a:solidFill>
                <a:srgbClr val="CCECFF"/>
              </a:solidFill>
            </a:endParaRPr>
          </a:p>
          <a:p>
            <a:pPr algn="just" eaLnBrk="1" hangingPunct="1">
              <a:defRPr/>
            </a:pPr>
            <a:endParaRPr lang="pt-BR" sz="2000" dirty="0">
              <a:solidFill>
                <a:schemeClr val="bg1"/>
              </a:solidFill>
              <a:ea typeface="Tahoma" panose="020B0604030504040204" pitchFamily="34" charset="0"/>
              <a:cs typeface="Tahoma" panose="020B0604030504040204" pitchFamily="34" charset="0"/>
            </a:endParaRPr>
          </a:p>
          <a:p>
            <a:pPr algn="just" eaLnBrk="1" hangingPunct="1">
              <a:defRPr/>
            </a:pPr>
            <a:r>
              <a:rPr lang="pt-BR" sz="2000" dirty="0" smtClean="0">
                <a:ea typeface="Tahoma" panose="020B0604030504040204" pitchFamily="34" charset="0"/>
                <a:cs typeface="Tahoma" panose="020B0604030504040204" pitchFamily="34" charset="0"/>
              </a:rPr>
              <a:t>O dispositivo exige a legitimação (poder de dispor do titular), ou seja, o sujeito deve ser efetivamente o titular do bem transmitido, sob pena de se reputar ineficaz o pagamento. </a:t>
            </a:r>
          </a:p>
          <a:p>
            <a:pPr algn="just" eaLnBrk="1" hangingPunct="1">
              <a:defRPr/>
            </a:pPr>
            <a:endParaRPr lang="pt-BR" sz="2000" b="1" dirty="0">
              <a:ea typeface="Tahoma" panose="020B0604030504040204" pitchFamily="34" charset="0"/>
              <a:cs typeface="Tahoma" panose="020B0604030504040204" pitchFamily="34" charset="0"/>
            </a:endParaRPr>
          </a:p>
          <a:p>
            <a:pPr algn="just" eaLnBrk="1" hangingPunct="1">
              <a:defRPr/>
            </a:pPr>
            <a:r>
              <a:rPr lang="pt-BR" sz="2000" dirty="0" smtClean="0">
                <a:ea typeface="Tahoma" panose="020B0604030504040204" pitchFamily="34" charset="0"/>
                <a:cs typeface="Tahoma" panose="020B0604030504040204" pitchFamily="34" charset="0"/>
              </a:rPr>
              <a:t>O negócio é válido, mas o pagamento é ineficaz perante o verdadeiro proprietário, podendo ele retirar o bem do credor. O pagamento irregular conduz à ineficácia do negócio jurídico, eis que afasta a sua força liberatória. </a:t>
            </a:r>
            <a:endParaRPr lang="pt-BR" sz="2000" dirty="0">
              <a:ea typeface="Tahoma" panose="020B0604030504040204" pitchFamily="34" charset="0"/>
              <a:cs typeface="Tahoma" panose="020B0604030504040204" pitchFamily="34" charset="0"/>
            </a:endParaRPr>
          </a:p>
          <a:p>
            <a:pPr algn="just" eaLnBrk="1" hangingPunct="1">
              <a:defRPr/>
            </a:pPr>
            <a:endParaRPr lang="pt-BR" sz="2000" dirty="0" smtClean="0">
              <a:ea typeface="Tahoma" panose="020B0604030504040204" pitchFamily="34" charset="0"/>
              <a:cs typeface="Tahoma" panose="020B0604030504040204" pitchFamily="34" charset="0"/>
            </a:endParaRPr>
          </a:p>
          <a:p>
            <a:pPr algn="just" eaLnBrk="1" hangingPunct="1">
              <a:defRPr/>
            </a:pPr>
            <a:r>
              <a:rPr lang="pt-BR" sz="2000" dirty="0" smtClean="0">
                <a:ea typeface="Tahoma" panose="020B0604030504040204" pitchFamily="34" charset="0"/>
                <a:cs typeface="Tahoma" panose="020B0604030504040204" pitchFamily="34" charset="0"/>
              </a:rPr>
              <a:t>Se o bem transmitido for bem fungível, e o credor de boa-fé consumi-lo, na ilusão de que havia adquirido do verdadeiro dono, só restará ao verdadeiro proprietário do bem o ajuizamento de ação indenizatória em face do </a:t>
            </a:r>
            <a:r>
              <a:rPr lang="pt-BR" sz="2000" i="1" dirty="0" err="1" smtClean="0">
                <a:ea typeface="Tahoma" panose="020B0604030504040204" pitchFamily="34" charset="0"/>
                <a:cs typeface="Tahoma" panose="020B0604030504040204" pitchFamily="34" charset="0"/>
              </a:rPr>
              <a:t>solvens</a:t>
            </a:r>
            <a:r>
              <a:rPr lang="pt-BR" sz="2000" dirty="0" smtClean="0">
                <a:ea typeface="Tahoma" panose="020B0604030504040204" pitchFamily="34" charset="0"/>
                <a:cs typeface="Tahoma" panose="020B0604030504040204" pitchFamily="34" charset="0"/>
              </a:rPr>
              <a:t>. Verificada, no entanto, a má-fé do credor, responderá por perdas e danos.</a:t>
            </a:r>
            <a:endParaRPr lang="pt-BR" sz="2000" dirty="0">
              <a:ea typeface="Tahoma" panose="020B0604030504040204" pitchFamily="34" charset="0"/>
              <a:cs typeface="Tahoma" panose="020B0604030504040204" pitchFamily="34" charset="0"/>
            </a:endParaRPr>
          </a:p>
        </p:txBody>
      </p:sp>
    </p:spTree>
  </p:cSld>
  <p:clrMapOvr>
    <a:masterClrMapping/>
  </p:clrMapOvr>
  <p:transition>
    <p:comb/>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548680"/>
            <a:ext cx="8208912" cy="5324535"/>
          </a:xfrm>
          <a:prstGeom prst="rect">
            <a:avLst/>
          </a:prstGeom>
          <a:noFill/>
        </p:spPr>
        <p:txBody>
          <a:bodyPr wrap="square" rtlCol="0">
            <a:spAutoFit/>
          </a:bodyPr>
          <a:lstStyle/>
          <a:p>
            <a:pPr algn="just"/>
            <a:r>
              <a:rPr lang="pt-BR" sz="2000" b="1" dirty="0" smtClean="0">
                <a:solidFill>
                  <a:srgbClr val="FFC000"/>
                </a:solidFill>
              </a:rPr>
              <a:t>Consignação em pagamento</a:t>
            </a:r>
          </a:p>
          <a:p>
            <a:pPr algn="just"/>
            <a:endParaRPr lang="pt-BR" sz="2000" dirty="0"/>
          </a:p>
          <a:p>
            <a:pPr algn="just"/>
            <a:r>
              <a:rPr lang="pt-BR" sz="2000" dirty="0" smtClean="0"/>
              <a:t>E se o credor se opuser, há possibilidade de consignação em pagamento.</a:t>
            </a:r>
          </a:p>
          <a:p>
            <a:pPr algn="just"/>
            <a:endParaRPr lang="pt-BR" sz="2000" dirty="0"/>
          </a:p>
          <a:p>
            <a:pPr algn="just"/>
            <a:r>
              <a:rPr lang="pt-BR" sz="2000" dirty="0" smtClean="0">
                <a:solidFill>
                  <a:srgbClr val="CCECFF"/>
                </a:solidFill>
              </a:rPr>
              <a:t>Art. 334, CC: “Considera-se pagamento e extingue a obrigação o depósito judicial ou em estabelecimento bancário da coisa devida, nos casos e nas formas legais”. </a:t>
            </a:r>
          </a:p>
          <a:p>
            <a:pPr algn="just"/>
            <a:endParaRPr lang="pt-BR" sz="2000" dirty="0">
              <a:solidFill>
                <a:srgbClr val="CCECFF"/>
              </a:solidFill>
            </a:endParaRPr>
          </a:p>
          <a:p>
            <a:pPr algn="just"/>
            <a:r>
              <a:rPr lang="pt-BR" sz="2000" dirty="0" smtClean="0">
                <a:solidFill>
                  <a:srgbClr val="CCECFF"/>
                </a:solidFill>
              </a:rPr>
              <a:t>Art. 539, NCPC: “Nos casos previstos em lei, poderá o devedor ou terceiro requerer, com efeito de pagamento, a consignação da quantia ou da coisa devida”. </a:t>
            </a:r>
          </a:p>
          <a:p>
            <a:pPr algn="just"/>
            <a:endParaRPr lang="pt-BR" sz="2000" dirty="0">
              <a:solidFill>
                <a:srgbClr val="CCECFF"/>
              </a:solidFill>
            </a:endParaRPr>
          </a:p>
          <a:p>
            <a:pPr algn="just"/>
            <a:r>
              <a:rPr lang="pt-BR" sz="2000" dirty="0" smtClean="0">
                <a:solidFill>
                  <a:srgbClr val="CCECFF"/>
                </a:solidFill>
              </a:rPr>
              <a:t>Art. 540, NCPC: “Requerer-se-á </a:t>
            </a:r>
            <a:r>
              <a:rPr lang="pt-BR" sz="2000" dirty="0">
                <a:solidFill>
                  <a:srgbClr val="CCECFF"/>
                </a:solidFill>
              </a:rPr>
              <a:t>a consignação no lugar do pagamento, cessando para o devedor, à data do depósito, os juros e os riscos, salvo se a demanda for julgada improcedente”. </a:t>
            </a:r>
          </a:p>
          <a:p>
            <a:pPr algn="just"/>
            <a:endParaRPr lang="pt-BR" sz="2000" dirty="0">
              <a:solidFill>
                <a:srgbClr val="CCECFF"/>
              </a:solidFill>
            </a:endParaRPr>
          </a:p>
        </p:txBody>
      </p:sp>
    </p:spTree>
    <p:extLst>
      <p:ext uri="{BB962C8B-B14F-4D97-AF65-F5344CB8AC3E}">
        <p14:creationId xmlns:p14="http://schemas.microsoft.com/office/powerpoint/2010/main" xmlns="" val="3996021219"/>
      </p:ext>
    </p:extLst>
  </p:cSld>
  <p:clrMapOvr>
    <a:masterClrMapping/>
  </p:clrMapOvr>
  <p:transition>
    <p:comb/>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188640"/>
            <a:ext cx="8496944" cy="6955750"/>
          </a:xfrm>
          <a:prstGeom prst="rect">
            <a:avLst/>
          </a:prstGeom>
          <a:noFill/>
        </p:spPr>
        <p:txBody>
          <a:bodyPr wrap="square" rtlCol="0">
            <a:spAutoFit/>
          </a:bodyPr>
          <a:lstStyle/>
          <a:p>
            <a:pPr algn="just"/>
            <a:r>
              <a:rPr lang="pt-BR" sz="2000" b="1" dirty="0" smtClean="0">
                <a:solidFill>
                  <a:srgbClr val="FFC000"/>
                </a:solidFill>
              </a:rPr>
              <a:t>Questão – Banca FMP - DPE/PA (2015)</a:t>
            </a:r>
          </a:p>
          <a:p>
            <a:pPr algn="just"/>
            <a:endParaRPr lang="pt-BR" sz="2000" b="1" dirty="0">
              <a:solidFill>
                <a:srgbClr val="FFC000"/>
              </a:solidFill>
            </a:endParaRPr>
          </a:p>
          <a:p>
            <a:pPr algn="just"/>
            <a:r>
              <a:rPr lang="pt-BR" sz="2000" dirty="0"/>
              <a:t>Assinale a alternativa </a:t>
            </a:r>
            <a:r>
              <a:rPr lang="pt-BR" sz="2000" b="1" dirty="0"/>
              <a:t>INCORRETA</a:t>
            </a:r>
            <a:r>
              <a:rPr lang="pt-BR" sz="2000" dirty="0" smtClean="0"/>
              <a:t>.</a:t>
            </a:r>
          </a:p>
          <a:p>
            <a:pPr algn="just"/>
            <a:endParaRPr lang="pt-BR" sz="2000" dirty="0"/>
          </a:p>
          <a:p>
            <a:pPr algn="just"/>
            <a:r>
              <a:rPr lang="pt-BR" sz="2000" dirty="0"/>
              <a:t> </a:t>
            </a:r>
            <a:r>
              <a:rPr lang="pt-BR" sz="2000" dirty="0" smtClean="0"/>
              <a:t>a) A </a:t>
            </a:r>
            <a:r>
              <a:rPr lang="pt-BR" sz="2000" dirty="0"/>
              <a:t>boa-fé objetiva configura norma impositiva de limites ao exercício de direitos subjetivos, configurando, assim, importante critério de mensuração da ocorrência do adequado adimplemento e dos limites do enriquecimento ilícito</a:t>
            </a:r>
            <a:r>
              <a:rPr lang="pt-BR" sz="2000" dirty="0" smtClean="0"/>
              <a:t>.</a:t>
            </a:r>
          </a:p>
          <a:p>
            <a:pPr algn="just"/>
            <a:endParaRPr lang="pt-BR" sz="2000" dirty="0"/>
          </a:p>
          <a:p>
            <a:pPr algn="just"/>
            <a:r>
              <a:rPr lang="pt-BR" sz="2000" dirty="0"/>
              <a:t> </a:t>
            </a:r>
            <a:r>
              <a:rPr lang="pt-BR" sz="2000" dirty="0" smtClean="0"/>
              <a:t>b) O </a:t>
            </a:r>
            <a:r>
              <a:rPr lang="pt-BR" sz="2000" dirty="0"/>
              <a:t>adimplemento substancial deriva do postulado ou princípio da boa-fé objetiva e obsta o direito à resolução do contrato, como exceção ao princípio da exatidão do dever de prestar, em contratos bilaterais ou comutativos</a:t>
            </a:r>
            <a:r>
              <a:rPr lang="pt-BR" sz="2000" dirty="0" smtClean="0"/>
              <a:t>.</a:t>
            </a:r>
          </a:p>
          <a:p>
            <a:pPr algn="just"/>
            <a:endParaRPr lang="pt-BR" sz="2000" dirty="0"/>
          </a:p>
          <a:p>
            <a:pPr algn="just"/>
            <a:r>
              <a:rPr lang="pt-BR" sz="2000" dirty="0"/>
              <a:t> </a:t>
            </a:r>
            <a:r>
              <a:rPr lang="pt-BR" sz="2000" dirty="0" smtClean="0"/>
              <a:t>c) O </a:t>
            </a:r>
            <a:r>
              <a:rPr lang="pt-BR" sz="2000" dirty="0"/>
              <a:t>terceiro não interessado que paga a dívida em seu próprio nome se sub-roga no direito do credor</a:t>
            </a:r>
            <a:r>
              <a:rPr lang="pt-BR" sz="2000" dirty="0" smtClean="0"/>
              <a:t>.</a:t>
            </a:r>
          </a:p>
          <a:p>
            <a:pPr algn="just"/>
            <a:endParaRPr lang="pt-BR" sz="2000" dirty="0"/>
          </a:p>
          <a:p>
            <a:pPr algn="just"/>
            <a:r>
              <a:rPr lang="pt-BR" sz="2000" dirty="0"/>
              <a:t> </a:t>
            </a:r>
            <a:r>
              <a:rPr lang="pt-BR" sz="2000" dirty="0" smtClean="0"/>
              <a:t>d) A </a:t>
            </a:r>
            <a:r>
              <a:rPr lang="pt-BR" sz="2000" dirty="0"/>
              <a:t>falência do devedor é causa legal de vencimento antecipado da obrigação, que não atinge devedores solidários solventes</a:t>
            </a:r>
            <a:r>
              <a:rPr lang="pt-BR" sz="2000" dirty="0" smtClean="0"/>
              <a:t>.</a:t>
            </a:r>
          </a:p>
          <a:p>
            <a:pPr algn="just"/>
            <a:endParaRPr lang="pt-BR" sz="2000" dirty="0"/>
          </a:p>
          <a:p>
            <a:pPr algn="just"/>
            <a:r>
              <a:rPr lang="pt-BR" sz="2000" dirty="0"/>
              <a:t> </a:t>
            </a:r>
            <a:r>
              <a:rPr lang="pt-BR" sz="2000" dirty="0" smtClean="0"/>
              <a:t>e) A </a:t>
            </a:r>
            <a:r>
              <a:rPr lang="pt-BR" sz="2000" dirty="0"/>
              <a:t>cláusula penal tem natureza de obrigação acessória.</a:t>
            </a:r>
          </a:p>
          <a:p>
            <a:endParaRPr lang="pt-BR" sz="2200" dirty="0"/>
          </a:p>
        </p:txBody>
      </p:sp>
    </p:spTree>
    <p:extLst>
      <p:ext uri="{BB962C8B-B14F-4D97-AF65-F5344CB8AC3E}">
        <p14:creationId xmlns:p14="http://schemas.microsoft.com/office/powerpoint/2010/main" xmlns="" val="1065439890"/>
      </p:ext>
    </p:extLst>
  </p:cSld>
  <p:clrMapOvr>
    <a:masterClrMapping/>
  </p:clrMapOvr>
  <p:transition>
    <p:comb/>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476821" y="116632"/>
            <a:ext cx="8280920" cy="6863417"/>
          </a:xfrm>
          <a:prstGeom prst="rect">
            <a:avLst/>
          </a:prstGeom>
        </p:spPr>
        <p:txBody>
          <a:bodyPr wrap="square">
            <a:spAutoFit/>
          </a:bodyPr>
          <a:lstStyle/>
          <a:p>
            <a:pPr algn="just"/>
            <a:r>
              <a:rPr lang="pt-BR" sz="2000" b="1" dirty="0" smtClean="0">
                <a:solidFill>
                  <a:srgbClr val="FFC000"/>
                </a:solidFill>
              </a:rPr>
              <a:t>Questão </a:t>
            </a:r>
            <a:r>
              <a:rPr lang="pt-BR" sz="2000" b="1" dirty="0">
                <a:solidFill>
                  <a:srgbClr val="FFC000"/>
                </a:solidFill>
              </a:rPr>
              <a:t>– Banca FMP - DPE/PA (2015)</a:t>
            </a:r>
          </a:p>
          <a:p>
            <a:pPr algn="just"/>
            <a:endParaRPr lang="pt-BR" sz="2000" b="1" dirty="0">
              <a:solidFill>
                <a:srgbClr val="CCECFF"/>
              </a:solidFill>
            </a:endParaRPr>
          </a:p>
          <a:p>
            <a:pPr algn="just"/>
            <a:r>
              <a:rPr lang="pt-BR" sz="2000" dirty="0"/>
              <a:t>Assinale a alternativa </a:t>
            </a:r>
            <a:r>
              <a:rPr lang="pt-BR" sz="2000" b="1" dirty="0"/>
              <a:t>INCORRETA</a:t>
            </a:r>
            <a:r>
              <a:rPr lang="pt-BR" sz="2000" dirty="0"/>
              <a:t>.</a:t>
            </a:r>
          </a:p>
          <a:p>
            <a:pPr algn="just"/>
            <a:endParaRPr lang="pt-BR" sz="2000" dirty="0"/>
          </a:p>
          <a:p>
            <a:pPr algn="just"/>
            <a:r>
              <a:rPr lang="pt-BR" sz="2000" dirty="0"/>
              <a:t> a) A boa-fé objetiva configura norma impositiva de limites ao exercício de direitos subjetivos, configurando, assim, importante critério de mensuração da ocorrência do adequado adimplemento e dos limites do enriquecimento ilícito.</a:t>
            </a:r>
          </a:p>
          <a:p>
            <a:pPr algn="just"/>
            <a:endParaRPr lang="pt-BR" sz="2000" dirty="0"/>
          </a:p>
          <a:p>
            <a:pPr algn="just"/>
            <a:r>
              <a:rPr lang="pt-BR" sz="2000" dirty="0"/>
              <a:t> b) O adimplemento substancial deriva do postulado ou princípio da boa-fé objetiva e obsta o direito à resolução do contrato, como exceção ao princípio da exatidão do dever de prestar, em contratos bilaterais ou comutativos.</a:t>
            </a:r>
          </a:p>
          <a:p>
            <a:pPr algn="just"/>
            <a:endParaRPr lang="pt-BR" sz="2000" dirty="0"/>
          </a:p>
          <a:p>
            <a:pPr algn="just"/>
            <a:r>
              <a:rPr lang="pt-BR" sz="2000" dirty="0"/>
              <a:t> </a:t>
            </a:r>
            <a:r>
              <a:rPr lang="pt-BR" sz="2000" dirty="0">
                <a:solidFill>
                  <a:srgbClr val="FFC000"/>
                </a:solidFill>
              </a:rPr>
              <a:t>c) O terceiro não interessado que paga a dívida em seu próprio nome se sub-roga no direito do credor.</a:t>
            </a:r>
          </a:p>
          <a:p>
            <a:pPr algn="just"/>
            <a:endParaRPr lang="pt-BR" sz="2000" dirty="0"/>
          </a:p>
          <a:p>
            <a:pPr algn="just"/>
            <a:r>
              <a:rPr lang="pt-BR" sz="2000" dirty="0"/>
              <a:t> d) A falência do devedor é causa legal de vencimento antecipado da obrigação, que não atinge devedores solidários solventes.</a:t>
            </a:r>
          </a:p>
          <a:p>
            <a:pPr algn="just"/>
            <a:endParaRPr lang="pt-BR" sz="2000" dirty="0"/>
          </a:p>
          <a:p>
            <a:pPr algn="just"/>
            <a:r>
              <a:rPr lang="pt-BR" sz="2000" dirty="0"/>
              <a:t> e) A cláusula penal tem natureza de obrigação acessória.</a:t>
            </a:r>
          </a:p>
          <a:p>
            <a:pPr algn="just" eaLnBrk="1" hangingPunct="1">
              <a:defRPr/>
            </a:pPr>
            <a:endParaRPr lang="pt-BR" sz="2000" dirty="0" smtClean="0">
              <a:solidFill>
                <a:schemeClr val="bg1"/>
              </a:solidFill>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811124803"/>
      </p:ext>
    </p:extLst>
  </p:cSld>
  <p:clrMapOvr>
    <a:masterClrMapping/>
  </p:clrMapOvr>
  <p:transition>
    <p:comb/>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11560" y="548680"/>
            <a:ext cx="7920880" cy="5940088"/>
          </a:xfrm>
          <a:prstGeom prst="rect">
            <a:avLst/>
          </a:prstGeom>
          <a:noFill/>
        </p:spPr>
        <p:txBody>
          <a:bodyPr wrap="square" rtlCol="0">
            <a:spAutoFit/>
          </a:bodyPr>
          <a:lstStyle/>
          <a:p>
            <a:pPr algn="just"/>
            <a:r>
              <a:rPr lang="pt-BR" altLang="pt-BR" sz="2000" b="1" dirty="0" smtClean="0">
                <a:solidFill>
                  <a:srgbClr val="FFC000"/>
                </a:solidFill>
              </a:rPr>
              <a:t>2. A quem se deve pagar? </a:t>
            </a:r>
            <a:r>
              <a:rPr lang="pt-BR" altLang="pt-BR" sz="2000" b="1" dirty="0">
                <a:solidFill>
                  <a:srgbClr val="FFC000"/>
                </a:solidFill>
              </a:rPr>
              <a:t>O </a:t>
            </a:r>
            <a:r>
              <a:rPr lang="pt-BR" altLang="pt-BR" sz="2000" b="1" i="1" dirty="0" err="1" smtClean="0">
                <a:solidFill>
                  <a:srgbClr val="FFC000"/>
                </a:solidFill>
              </a:rPr>
              <a:t>accipiens</a:t>
            </a:r>
            <a:endParaRPr lang="pt-BR" altLang="pt-BR" sz="2000" b="1" i="1" dirty="0" smtClean="0">
              <a:solidFill>
                <a:srgbClr val="FFC000"/>
              </a:solidFill>
            </a:endParaRPr>
          </a:p>
          <a:p>
            <a:pPr algn="just"/>
            <a:endParaRPr lang="pt-BR" altLang="pt-BR" sz="2000" i="1" dirty="0"/>
          </a:p>
          <a:p>
            <a:pPr algn="just"/>
            <a:r>
              <a:rPr lang="pt-BR" altLang="pt-BR" sz="2000" i="1" dirty="0" err="1" smtClean="0"/>
              <a:t>Accipiens</a:t>
            </a:r>
            <a:r>
              <a:rPr lang="pt-BR" altLang="pt-BR" sz="2000" dirty="0" smtClean="0"/>
              <a:t>: sujeito passivo do pagamento. Aquele que recebe.</a:t>
            </a:r>
          </a:p>
          <a:p>
            <a:pPr algn="just"/>
            <a:endParaRPr lang="pt-BR" altLang="pt-BR" sz="2000" dirty="0">
              <a:solidFill>
                <a:srgbClr val="FFC000"/>
              </a:solidFill>
            </a:endParaRPr>
          </a:p>
          <a:p>
            <a:pPr algn="just"/>
            <a:r>
              <a:rPr lang="pt-BR" altLang="pt-BR" sz="2000" dirty="0" smtClean="0">
                <a:solidFill>
                  <a:srgbClr val="FFC000"/>
                </a:solidFill>
              </a:rPr>
              <a:t>*</a:t>
            </a:r>
            <a:r>
              <a:rPr lang="pt-BR" altLang="pt-BR" sz="2000" b="1" dirty="0" smtClean="0">
                <a:solidFill>
                  <a:srgbClr val="FFC000"/>
                </a:solidFill>
              </a:rPr>
              <a:t>Credor: </a:t>
            </a:r>
            <a:r>
              <a:rPr lang="pt-BR" altLang="pt-BR" sz="2000" dirty="0" smtClean="0"/>
              <a:t>A pessoalidade e identidade do credor são essenciais, tendo em vista que a obrigação se constitui, primeiramente, para a sua satisfação. </a:t>
            </a:r>
          </a:p>
          <a:p>
            <a:pPr algn="just"/>
            <a:endParaRPr lang="pt-BR" altLang="pt-BR" sz="2000" dirty="0"/>
          </a:p>
          <a:p>
            <a:pPr algn="just"/>
            <a:r>
              <a:rPr lang="pt-BR" altLang="pt-BR" sz="2000" dirty="0" smtClean="0">
                <a:solidFill>
                  <a:srgbClr val="CCECFF"/>
                </a:solidFill>
              </a:rPr>
              <a:t>Art. 308, CC: “</a:t>
            </a:r>
            <a:r>
              <a:rPr lang="pt-BR" altLang="pt-BR" sz="2000" dirty="0">
                <a:solidFill>
                  <a:srgbClr val="CCECFF"/>
                </a:solidFill>
              </a:rPr>
              <a:t>O</a:t>
            </a:r>
            <a:r>
              <a:rPr lang="pt-BR" sz="2000" dirty="0" smtClean="0">
                <a:solidFill>
                  <a:srgbClr val="CCECFF"/>
                </a:solidFill>
              </a:rPr>
              <a:t> </a:t>
            </a:r>
            <a:r>
              <a:rPr lang="pt-BR" sz="2000" dirty="0">
                <a:solidFill>
                  <a:srgbClr val="CCECFF"/>
                </a:solidFill>
              </a:rPr>
              <a:t>pagamento deve ser feito ao credor </a:t>
            </a:r>
            <a:r>
              <a:rPr lang="pt-BR" sz="2000" b="1" dirty="0">
                <a:solidFill>
                  <a:srgbClr val="CCECFF"/>
                </a:solidFill>
              </a:rPr>
              <a:t>ou a quem de direito o represente</a:t>
            </a:r>
            <a:r>
              <a:rPr lang="pt-BR" sz="2000" dirty="0">
                <a:solidFill>
                  <a:srgbClr val="CCECFF"/>
                </a:solidFill>
              </a:rPr>
              <a:t>, sob pena de </a:t>
            </a:r>
            <a:r>
              <a:rPr lang="pt-BR" sz="2000" b="1" dirty="0">
                <a:solidFill>
                  <a:srgbClr val="CCECFF"/>
                </a:solidFill>
              </a:rPr>
              <a:t>só valer depois de por ele ratificado</a:t>
            </a:r>
            <a:r>
              <a:rPr lang="pt-BR" sz="2000" dirty="0">
                <a:solidFill>
                  <a:srgbClr val="CCECFF"/>
                </a:solidFill>
              </a:rPr>
              <a:t>, ou </a:t>
            </a:r>
            <a:r>
              <a:rPr lang="pt-BR" sz="2000" b="1" dirty="0">
                <a:solidFill>
                  <a:srgbClr val="CCECFF"/>
                </a:solidFill>
              </a:rPr>
              <a:t>tanto quanto reverter em seu proveito</a:t>
            </a:r>
            <a:r>
              <a:rPr lang="pt-BR" sz="2000" dirty="0">
                <a:solidFill>
                  <a:srgbClr val="CCECFF"/>
                </a:solidFill>
              </a:rPr>
              <a:t>”. </a:t>
            </a:r>
            <a:r>
              <a:rPr lang="pt-BR" altLang="pt-BR" sz="2000" dirty="0" smtClean="0">
                <a:solidFill>
                  <a:srgbClr val="CCECFF"/>
                </a:solidFill>
              </a:rPr>
              <a:t> </a:t>
            </a:r>
          </a:p>
          <a:p>
            <a:pPr algn="just"/>
            <a:endParaRPr lang="pt-BR" altLang="pt-BR" sz="2000" dirty="0"/>
          </a:p>
          <a:p>
            <a:pPr algn="just"/>
            <a:r>
              <a:rPr lang="pt-BR" altLang="pt-BR" sz="2000" dirty="0" smtClean="0"/>
              <a:t>Ponto interessante: o dispositivo viabiliza que o pagamento feito ao incapaz seja válido, desde que haja posterior ratificação ou na hipótese de prova de que reverteu em seu proveito. </a:t>
            </a:r>
          </a:p>
          <a:p>
            <a:pPr algn="just"/>
            <a:endParaRPr lang="pt-BR" altLang="pt-BR" sz="2000" b="1" dirty="0"/>
          </a:p>
          <a:p>
            <a:pPr algn="just"/>
            <a:r>
              <a:rPr lang="pt-BR" altLang="pt-BR" sz="2000" b="1" dirty="0" smtClean="0">
                <a:solidFill>
                  <a:srgbClr val="FFC000"/>
                </a:solidFill>
              </a:rPr>
              <a:t>- Credor originário: </a:t>
            </a:r>
            <a:r>
              <a:rPr lang="pt-BR" altLang="pt-BR" sz="2000" dirty="0" smtClean="0"/>
              <a:t>é o que recebe o pagamento em virtude de sua participação no próprio nascimento da relação obrigacional. </a:t>
            </a:r>
            <a:endParaRPr lang="pt-BR" altLang="pt-BR" sz="2000" b="1" dirty="0"/>
          </a:p>
          <a:p>
            <a:pPr algn="just"/>
            <a:endParaRPr lang="pt-BR" altLang="pt-BR" sz="2000" dirty="0" smtClean="0"/>
          </a:p>
        </p:txBody>
      </p:sp>
    </p:spTree>
    <p:extLst>
      <p:ext uri="{BB962C8B-B14F-4D97-AF65-F5344CB8AC3E}">
        <p14:creationId xmlns:p14="http://schemas.microsoft.com/office/powerpoint/2010/main" xmlns="" val="202863463"/>
      </p:ext>
    </p:extLst>
  </p:cSld>
  <p:clrMapOvr>
    <a:masterClrMapping/>
  </p:clrMapOvr>
  <p:transition>
    <p:comb/>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51520" y="188641"/>
            <a:ext cx="8496944" cy="6217087"/>
          </a:xfrm>
          <a:prstGeom prst="rect">
            <a:avLst/>
          </a:prstGeom>
        </p:spPr>
        <p:txBody>
          <a:bodyPr wrap="square">
            <a:spAutoFit/>
          </a:bodyPr>
          <a:lstStyle/>
          <a:p>
            <a:pPr algn="just">
              <a:buNone/>
            </a:pPr>
            <a:r>
              <a:rPr lang="pt-BR" sz="1800" b="1" dirty="0" smtClean="0">
                <a:ea typeface="Tahoma" panose="020B0604030504040204" pitchFamily="34" charset="0"/>
                <a:cs typeface="Tahoma" panose="020B0604030504040204" pitchFamily="34" charset="0"/>
              </a:rPr>
              <a:t>     </a:t>
            </a:r>
          </a:p>
          <a:p>
            <a:pPr algn="just">
              <a:buNone/>
            </a:pPr>
            <a:r>
              <a:rPr lang="pt-BR" sz="1800" b="1" dirty="0" smtClean="0">
                <a:ea typeface="Tahoma" panose="020B0604030504040204" pitchFamily="34" charset="0"/>
                <a:cs typeface="Tahoma" panose="020B0604030504040204" pitchFamily="34" charset="0"/>
              </a:rPr>
              <a:t> </a:t>
            </a:r>
            <a:r>
              <a:rPr lang="pt-BR" sz="2000" b="1" dirty="0" smtClean="0">
                <a:solidFill>
                  <a:srgbClr val="FFC000"/>
                </a:solidFill>
                <a:ea typeface="Tahoma" panose="020B0604030504040204" pitchFamily="34" charset="0"/>
                <a:cs typeface="Tahoma" panose="020B0604030504040204" pitchFamily="34" charset="0"/>
              </a:rPr>
              <a:t>- Credor derivado:</a:t>
            </a:r>
            <a:r>
              <a:rPr lang="pt-BR" sz="2000" dirty="0" smtClean="0">
                <a:solidFill>
                  <a:srgbClr val="FFC000"/>
                </a:solidFill>
                <a:ea typeface="Tahoma" panose="020B0604030504040204" pitchFamily="34" charset="0"/>
                <a:cs typeface="Tahoma" panose="020B0604030504040204" pitchFamily="34" charset="0"/>
              </a:rPr>
              <a:t> </a:t>
            </a:r>
            <a:r>
              <a:rPr lang="pt-BR" sz="2000" dirty="0" smtClean="0">
                <a:ea typeface="Tahoma" panose="020B0604030504040204" pitchFamily="34" charset="0"/>
                <a:cs typeface="Tahoma" panose="020B0604030504040204" pitchFamily="34" charset="0"/>
              </a:rPr>
              <a:t>substitui o credor originário em virtude de negócio jurídico ou morte, autorizando, portanto, ao recebimento do pagamento por parte do devedor. Ex. herdeiros, legatários, cessionários, sub-rogados. </a:t>
            </a:r>
          </a:p>
          <a:p>
            <a:pPr algn="just">
              <a:buNone/>
            </a:pPr>
            <a:endParaRPr lang="pt-BR" sz="2000" dirty="0" smtClean="0">
              <a:ea typeface="Tahoma" panose="020B0604030504040204" pitchFamily="34" charset="0"/>
              <a:cs typeface="Tahoma" panose="020B0604030504040204" pitchFamily="34" charset="0"/>
            </a:endParaRPr>
          </a:p>
          <a:p>
            <a:pPr algn="just">
              <a:buNone/>
            </a:pPr>
            <a:r>
              <a:rPr lang="pt-BR" sz="2000" dirty="0" smtClean="0">
                <a:ea typeface="Tahoma" panose="020B0604030504040204" pitchFamily="34" charset="0"/>
                <a:cs typeface="Tahoma" panose="020B0604030504040204" pitchFamily="34" charset="0"/>
              </a:rPr>
              <a:t>Diante da </a:t>
            </a:r>
            <a:r>
              <a:rPr lang="pt-BR" sz="2000" u="sng" dirty="0" smtClean="0">
                <a:ea typeface="Tahoma" panose="020B0604030504040204" pitchFamily="34" charset="0"/>
                <a:cs typeface="Tahoma" panose="020B0604030504040204" pitchFamily="34" charset="0"/>
              </a:rPr>
              <a:t>pluralidade de herdeiros</a:t>
            </a:r>
            <a:r>
              <a:rPr lang="pt-BR" sz="2000" dirty="0" smtClean="0">
                <a:ea typeface="Tahoma" panose="020B0604030504040204" pitchFamily="34" charset="0"/>
                <a:cs typeface="Tahoma" panose="020B0604030504040204" pitchFamily="34" charset="0"/>
              </a:rPr>
              <a:t>, quando a obrigação foi originalmente contraída pelo devedor com o </a:t>
            </a:r>
            <a:r>
              <a:rPr lang="pt-BR" sz="2000" i="1" dirty="0" smtClean="0">
                <a:ea typeface="Tahoma" panose="020B0604030504040204" pitchFamily="34" charset="0"/>
                <a:cs typeface="Tahoma" panose="020B0604030504040204" pitchFamily="34" charset="0"/>
              </a:rPr>
              <a:t>de cujus</a:t>
            </a:r>
            <a:r>
              <a:rPr lang="pt-BR" sz="2000" dirty="0" smtClean="0">
                <a:ea typeface="Tahoma" panose="020B0604030504040204" pitchFamily="34" charset="0"/>
                <a:cs typeface="Tahoma" panose="020B0604030504040204" pitchFamily="34" charset="0"/>
              </a:rPr>
              <a:t>, o </a:t>
            </a:r>
            <a:r>
              <a:rPr lang="pt-BR" sz="2000" b="1" dirty="0" smtClean="0">
                <a:ea typeface="Tahoma" panose="020B0604030504040204" pitchFamily="34" charset="0"/>
                <a:cs typeface="Tahoma" panose="020B0604030504040204" pitchFamily="34" charset="0"/>
              </a:rPr>
              <a:t>espólio</a:t>
            </a:r>
            <a:r>
              <a:rPr lang="pt-BR" sz="2000" dirty="0" smtClean="0">
                <a:ea typeface="Tahoma" panose="020B0604030504040204" pitchFamily="34" charset="0"/>
                <a:cs typeface="Tahoma" panose="020B0604030504040204" pitchFamily="34" charset="0"/>
              </a:rPr>
              <a:t> assume a posição de credor da integralidade da prestação, já que por sua natureza legal, a </a:t>
            </a:r>
            <a:r>
              <a:rPr lang="pt-BR" sz="2000" u="sng" dirty="0" smtClean="0">
                <a:ea typeface="Tahoma" panose="020B0604030504040204" pitchFamily="34" charset="0"/>
                <a:cs typeface="Tahoma" panose="020B0604030504040204" pitchFamily="34" charset="0"/>
              </a:rPr>
              <a:t>herança é uma massa indivisível</a:t>
            </a:r>
            <a:r>
              <a:rPr lang="pt-BR" sz="2000" dirty="0" smtClean="0">
                <a:ea typeface="Tahoma" panose="020B0604030504040204" pitchFamily="34" charset="0"/>
                <a:cs typeface="Tahoma" panose="020B0604030504040204" pitchFamily="34" charset="0"/>
              </a:rPr>
              <a:t>. Contudo, </a:t>
            </a:r>
            <a:r>
              <a:rPr lang="pt-BR" sz="2000" b="1" dirty="0" smtClean="0">
                <a:ea typeface="Tahoma" panose="020B0604030504040204" pitchFamily="34" charset="0"/>
                <a:cs typeface="Tahoma" panose="020B0604030504040204" pitchFamily="34" charset="0"/>
              </a:rPr>
              <a:t>se o pagamento se der após a partilha</a:t>
            </a:r>
            <a:r>
              <a:rPr lang="pt-BR" sz="2000" dirty="0" smtClean="0">
                <a:ea typeface="Tahoma" panose="020B0604030504040204" pitchFamily="34" charset="0"/>
                <a:cs typeface="Tahoma" panose="020B0604030504040204" pitchFamily="34" charset="0"/>
              </a:rPr>
              <a:t>, viabiliza-se o </a:t>
            </a:r>
            <a:r>
              <a:rPr lang="pt-BR" sz="2000" u="sng" dirty="0" smtClean="0">
                <a:ea typeface="Tahoma" panose="020B0604030504040204" pitchFamily="34" charset="0"/>
                <a:cs typeface="Tahoma" panose="020B0604030504040204" pitchFamily="34" charset="0"/>
              </a:rPr>
              <a:t>fracionamento da prestação</a:t>
            </a:r>
            <a:r>
              <a:rPr lang="pt-BR" sz="2000" dirty="0" smtClean="0">
                <a:ea typeface="Tahoma" panose="020B0604030504040204" pitchFamily="34" charset="0"/>
                <a:cs typeface="Tahoma" panose="020B0604030504040204" pitchFamily="34" charset="0"/>
              </a:rPr>
              <a:t>, a depender do número de sucessores. </a:t>
            </a:r>
          </a:p>
          <a:p>
            <a:pPr algn="just">
              <a:buNone/>
            </a:pPr>
            <a:endParaRPr lang="pt-BR" sz="2000" dirty="0">
              <a:ea typeface="Tahoma" panose="020B0604030504040204" pitchFamily="34" charset="0"/>
              <a:cs typeface="Tahoma" panose="020B0604030504040204" pitchFamily="34" charset="0"/>
            </a:endParaRPr>
          </a:p>
          <a:p>
            <a:pPr algn="just"/>
            <a:r>
              <a:rPr lang="pt-BR" sz="2000" b="1" dirty="0" smtClean="0">
                <a:solidFill>
                  <a:srgbClr val="FFC000"/>
                </a:solidFill>
                <a:ea typeface="Tahoma" panose="020B0604030504040204" pitchFamily="34" charset="0"/>
                <a:cs typeface="Tahoma" panose="020B0604030504040204" pitchFamily="34" charset="0"/>
              </a:rPr>
              <a:t>- Credor putativo: </a:t>
            </a:r>
            <a:r>
              <a:rPr lang="pt-BR" sz="2000" dirty="0" smtClean="0">
                <a:ea typeface="Tahoma" panose="020B0604030504040204" pitchFamily="34" charset="0"/>
                <a:cs typeface="Tahoma" panose="020B0604030504040204" pitchFamily="34" charset="0"/>
              </a:rPr>
              <a:t>aplica-se a teoria da aparência. Quando alguém se apresenta socialmente com título aparentemente válido, propiciando ao </a:t>
            </a:r>
            <a:r>
              <a:rPr lang="pt-BR" sz="2000" i="1" dirty="0" err="1" smtClean="0">
                <a:ea typeface="Tahoma" panose="020B0604030504040204" pitchFamily="34" charset="0"/>
                <a:cs typeface="Tahoma" panose="020B0604030504040204" pitchFamily="34" charset="0"/>
              </a:rPr>
              <a:t>solvens</a:t>
            </a:r>
            <a:r>
              <a:rPr lang="pt-BR" sz="2000" dirty="0" smtClean="0">
                <a:ea typeface="Tahoma" panose="020B0604030504040204" pitchFamily="34" charset="0"/>
                <a:cs typeface="Tahoma" panose="020B0604030504040204" pitchFamily="34" charset="0"/>
              </a:rPr>
              <a:t> de boa-fé a incidência de erro escusável, induzindo à falsa percepção de estar autorizado a receber. </a:t>
            </a:r>
          </a:p>
          <a:p>
            <a:pPr algn="just"/>
            <a:endParaRPr lang="pt-BR" sz="2000" dirty="0" smtClean="0">
              <a:ea typeface="Tahoma" panose="020B0604030504040204" pitchFamily="34" charset="0"/>
              <a:cs typeface="Tahoma" panose="020B0604030504040204" pitchFamily="34" charset="0"/>
            </a:endParaRPr>
          </a:p>
          <a:p>
            <a:pPr algn="just"/>
            <a:r>
              <a:rPr lang="pt-BR" sz="2000" dirty="0" smtClean="0">
                <a:ea typeface="Tahoma" panose="020B0604030504040204" pitchFamily="34" charset="0"/>
                <a:cs typeface="Tahoma" panose="020B0604030504040204" pitchFamily="34" charset="0"/>
              </a:rPr>
              <a:t>Ex. caso do sucessor que obteve pagamentos, mas cujo testamento venha a ser posteriormente nulificado. Neste caso, o credor putativo agiu de boa-fé por ignorar a sua real situação</a:t>
            </a:r>
            <a:r>
              <a:rPr lang="pt-BR" sz="2000" dirty="0">
                <a:ea typeface="Tahoma" panose="020B0604030504040204" pitchFamily="34" charset="0"/>
                <a:cs typeface="Tahoma" panose="020B0604030504040204" pitchFamily="34" charset="0"/>
              </a:rPr>
              <a:t>.</a:t>
            </a:r>
            <a:endParaRPr lang="pt-BR" sz="2000" dirty="0" smtClean="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1450165209"/>
      </p:ext>
    </p:extLst>
  </p:cSld>
  <p:clrMapOvr>
    <a:masterClrMapping/>
  </p:clrMapOvr>
  <p:transition>
    <p:comb/>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395536" y="260648"/>
            <a:ext cx="8496944" cy="6247864"/>
          </a:xfrm>
          <a:prstGeom prst="rect">
            <a:avLst/>
          </a:prstGeom>
        </p:spPr>
        <p:txBody>
          <a:bodyPr wrap="square">
            <a:spAutoFit/>
          </a:bodyPr>
          <a:lstStyle/>
          <a:p>
            <a:pPr algn="just"/>
            <a:endParaRPr lang="pt-BR" sz="2000" dirty="0" smtClean="0">
              <a:solidFill>
                <a:srgbClr val="CCECFF"/>
              </a:solidFill>
            </a:endParaRPr>
          </a:p>
          <a:p>
            <a:pPr algn="just"/>
            <a:endParaRPr lang="pt-BR" sz="2000" dirty="0">
              <a:solidFill>
                <a:srgbClr val="CCECFF"/>
              </a:solidFill>
            </a:endParaRPr>
          </a:p>
          <a:p>
            <a:pPr algn="just"/>
            <a:r>
              <a:rPr lang="pt-BR" sz="2000" dirty="0" smtClean="0">
                <a:solidFill>
                  <a:srgbClr val="CCECFF"/>
                </a:solidFill>
              </a:rPr>
              <a:t>Art. 309, CC: “O pagamento feito de boa-fé ao credor putativo é válido, ainda provado depois que não era credor”. </a:t>
            </a:r>
          </a:p>
          <a:p>
            <a:pPr algn="just"/>
            <a:endParaRPr lang="pt-BR" sz="2000" dirty="0"/>
          </a:p>
          <a:p>
            <a:pPr algn="just"/>
            <a:r>
              <a:rPr lang="pt-BR" sz="2000" dirty="0" smtClean="0"/>
              <a:t>O pagamento só será eficaz se, à luz do caso concreto, restar claro o exercício do dever anexo de diligência do devedor no sentido de efetuar responsavelmente o pagamento a quem parecia, perante todos, idôneo a receber. Boa-fé objetiva. </a:t>
            </a:r>
          </a:p>
          <a:p>
            <a:pPr algn="just"/>
            <a:endParaRPr lang="pt-BR" sz="2000" dirty="0"/>
          </a:p>
          <a:p>
            <a:pPr algn="just"/>
            <a:r>
              <a:rPr lang="pt-BR" sz="2000" dirty="0" smtClean="0"/>
              <a:t>Evidente que aquele que recebeu o pagamento na qualidade de credor putativo, fica obrigado a reembolsar o verdadeiro credor, sob pena de enriquecer ilicitamente. </a:t>
            </a:r>
          </a:p>
          <a:p>
            <a:pPr algn="just"/>
            <a:endParaRPr lang="pt-BR" sz="2000" dirty="0"/>
          </a:p>
          <a:p>
            <a:pPr algn="just"/>
            <a:r>
              <a:rPr lang="pt-BR" sz="2000" dirty="0">
                <a:solidFill>
                  <a:srgbClr val="CCECFF"/>
                </a:solidFill>
              </a:rPr>
              <a:t>Art. 876, CC: “Todo aquele que recebeu o que lhe não era devido fica obrigado a restituir; obrigação que incumbe àquele que recebe dívida condicional antes de cumprida a condição”. </a:t>
            </a:r>
          </a:p>
          <a:p>
            <a:pPr algn="just"/>
            <a:endParaRPr lang="pt-BR" sz="2000" dirty="0" smtClean="0">
              <a:solidFill>
                <a:srgbClr val="CCECFF"/>
              </a:solidFill>
            </a:endParaRPr>
          </a:p>
          <a:p>
            <a:pPr algn="just"/>
            <a:endParaRPr lang="pt-BR" sz="2000" dirty="0">
              <a:solidFill>
                <a:srgbClr val="FFC000"/>
              </a:solidFill>
            </a:endParaRPr>
          </a:p>
          <a:p>
            <a:pPr algn="just"/>
            <a:r>
              <a:rPr lang="pt-BR" sz="2000" dirty="0" smtClean="0">
                <a:solidFill>
                  <a:srgbClr val="FFC000"/>
                </a:solidFill>
              </a:rPr>
              <a:t> </a:t>
            </a:r>
            <a:endParaRPr lang="pt-BR" sz="2000" b="1" dirty="0" smtClean="0">
              <a:solidFill>
                <a:srgbClr val="FFC000"/>
              </a:solidFill>
            </a:endParaRPr>
          </a:p>
        </p:txBody>
      </p:sp>
    </p:spTree>
    <p:extLst>
      <p:ext uri="{BB962C8B-B14F-4D97-AF65-F5344CB8AC3E}">
        <p14:creationId xmlns:p14="http://schemas.microsoft.com/office/powerpoint/2010/main" xmlns="" val="2787232158"/>
      </p:ext>
    </p:extLst>
  </p:cSld>
  <p:clrMapOvr>
    <a:masterClrMapping/>
  </p:clrMapOvr>
  <p:transition>
    <p:comb/>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51520" y="188640"/>
            <a:ext cx="8712968" cy="6555641"/>
          </a:xfrm>
          <a:prstGeom prst="rect">
            <a:avLst/>
          </a:prstGeom>
        </p:spPr>
        <p:txBody>
          <a:bodyPr wrap="square">
            <a:spAutoFit/>
          </a:bodyPr>
          <a:lstStyle/>
          <a:p>
            <a:pPr algn="just"/>
            <a:endParaRPr lang="pt-BR" sz="2000" dirty="0" smtClean="0">
              <a:solidFill>
                <a:srgbClr val="FFC000"/>
              </a:solidFill>
            </a:endParaRPr>
          </a:p>
          <a:p>
            <a:pPr algn="just"/>
            <a:r>
              <a:rPr lang="pt-BR" sz="2000" dirty="0" smtClean="0">
                <a:solidFill>
                  <a:srgbClr val="FFC000"/>
                </a:solidFill>
              </a:rPr>
              <a:t>*</a:t>
            </a:r>
            <a:r>
              <a:rPr lang="pt-BR" sz="2000" b="1" dirty="0">
                <a:solidFill>
                  <a:srgbClr val="FFC000"/>
                </a:solidFill>
              </a:rPr>
              <a:t>Representante do credor:</a:t>
            </a:r>
            <a:r>
              <a:rPr lang="pt-BR" sz="2000" dirty="0">
                <a:solidFill>
                  <a:srgbClr val="FFC000"/>
                </a:solidFill>
              </a:rPr>
              <a:t> </a:t>
            </a:r>
            <a:r>
              <a:rPr lang="pt-BR" sz="2000" dirty="0"/>
              <a:t>tem legitimidade para o recebimento do pagamento , oportunizando ao </a:t>
            </a:r>
            <a:r>
              <a:rPr lang="pt-BR" sz="2000" i="1" dirty="0" err="1"/>
              <a:t>solvens</a:t>
            </a:r>
            <a:r>
              <a:rPr lang="pt-BR" sz="2000" i="1" dirty="0"/>
              <a:t> </a:t>
            </a:r>
            <a:r>
              <a:rPr lang="pt-BR" sz="2000" dirty="0"/>
              <a:t>a facilitação de sua liberação do vínculo obrigacional</a:t>
            </a:r>
            <a:r>
              <a:rPr lang="pt-BR" sz="2000" dirty="0" smtClean="0"/>
              <a:t>.</a:t>
            </a:r>
          </a:p>
          <a:p>
            <a:pPr algn="just"/>
            <a:endParaRPr lang="pt-BR" sz="2000" dirty="0"/>
          </a:p>
          <a:p>
            <a:pPr marL="342900" indent="-342900" algn="just">
              <a:buFontTx/>
              <a:buChar char="-"/>
            </a:pPr>
            <a:r>
              <a:rPr lang="pt-BR" sz="2000" b="1" dirty="0" smtClean="0"/>
              <a:t>Representante legal:</a:t>
            </a:r>
            <a:r>
              <a:rPr lang="pt-BR" sz="2000" dirty="0" smtClean="0"/>
              <a:t> representa o absoluta e relativamente incapaz. </a:t>
            </a:r>
          </a:p>
          <a:p>
            <a:pPr marL="342900" indent="-342900" algn="just">
              <a:buFontTx/>
              <a:buChar char="-"/>
            </a:pPr>
            <a:endParaRPr lang="pt-BR" sz="2000" dirty="0"/>
          </a:p>
          <a:p>
            <a:pPr algn="just"/>
            <a:r>
              <a:rPr lang="pt-BR" sz="2000" b="1" dirty="0" smtClean="0"/>
              <a:t>- Representante judicial:</a:t>
            </a:r>
            <a:r>
              <a:rPr lang="pt-BR" sz="2000" dirty="0" smtClean="0"/>
              <a:t> conferido por meio de decisão judicial. Ex. inventariante, síndico.</a:t>
            </a:r>
          </a:p>
          <a:p>
            <a:pPr marL="342900" indent="-342900" algn="just">
              <a:buFontTx/>
              <a:buChar char="-"/>
            </a:pPr>
            <a:endParaRPr lang="pt-BR" sz="2000" b="1" dirty="0"/>
          </a:p>
          <a:p>
            <a:pPr algn="just"/>
            <a:r>
              <a:rPr lang="pt-BR" sz="2000" b="1" dirty="0" smtClean="0"/>
              <a:t>- Representante convencional:</a:t>
            </a:r>
            <a:r>
              <a:rPr lang="pt-BR" sz="2000" dirty="0" smtClean="0"/>
              <a:t> aquele nomeado pelo credor para receber o pagamento (mandatário)</a:t>
            </a:r>
            <a:endParaRPr lang="pt-BR" sz="2000" b="1" dirty="0" smtClean="0"/>
          </a:p>
          <a:p>
            <a:pPr algn="just"/>
            <a:endParaRPr lang="pt-BR" sz="2000" dirty="0" smtClean="0"/>
          </a:p>
          <a:p>
            <a:pPr algn="just"/>
            <a:r>
              <a:rPr lang="pt-BR" sz="2000" dirty="0" smtClean="0"/>
              <a:t>As categorias acima se diferem no que se refere à extinção da dívida. </a:t>
            </a:r>
          </a:p>
          <a:p>
            <a:pPr algn="just"/>
            <a:endParaRPr lang="pt-BR" sz="2000" dirty="0"/>
          </a:p>
          <a:p>
            <a:pPr algn="just"/>
            <a:r>
              <a:rPr lang="pt-BR" sz="2000" dirty="0" smtClean="0"/>
              <a:t>Caso haja </a:t>
            </a:r>
            <a:r>
              <a:rPr lang="pt-BR" sz="2000" u="sng" dirty="0" smtClean="0"/>
              <a:t>representante convencional</a:t>
            </a:r>
            <a:r>
              <a:rPr lang="pt-BR" sz="2000" dirty="0" smtClean="0"/>
              <a:t>, efetuado o pagamento diretamente ao credor, haverá a </a:t>
            </a:r>
            <a:r>
              <a:rPr lang="pt-BR" sz="2000" u="sng" dirty="0" smtClean="0"/>
              <a:t>automática liberação obrigacional do devedor</a:t>
            </a:r>
            <a:r>
              <a:rPr lang="pt-BR" sz="2000" dirty="0" smtClean="0"/>
              <a:t>. No entanto, em caso de ter sido constituído </a:t>
            </a:r>
            <a:r>
              <a:rPr lang="pt-BR" sz="2000" u="sng" dirty="0" smtClean="0"/>
              <a:t>representante legal ou judicial</a:t>
            </a:r>
            <a:r>
              <a:rPr lang="pt-BR" sz="2000" dirty="0" smtClean="0"/>
              <a:t>, o pagamento efetuado ao credor, </a:t>
            </a:r>
            <a:r>
              <a:rPr lang="pt-BR" sz="2000" u="sng" dirty="0" smtClean="0"/>
              <a:t>não exonerará o devedor</a:t>
            </a:r>
            <a:r>
              <a:rPr lang="pt-BR" sz="2000" dirty="0" smtClean="0"/>
              <a:t>, o qual poderá ser coagido a </a:t>
            </a:r>
            <a:r>
              <a:rPr lang="pt-BR" sz="2000" b="1" dirty="0" smtClean="0"/>
              <a:t>pagar novamente</a:t>
            </a:r>
            <a:r>
              <a:rPr lang="pt-BR" sz="2000" dirty="0" smtClean="0"/>
              <a:t>, assumindo o </a:t>
            </a:r>
            <a:r>
              <a:rPr lang="pt-BR" sz="2000" b="1" dirty="0" smtClean="0"/>
              <a:t>ônus de provar </a:t>
            </a:r>
            <a:r>
              <a:rPr lang="pt-BR" sz="2000" dirty="0" smtClean="0"/>
              <a:t>que o pagamento </a:t>
            </a:r>
            <a:r>
              <a:rPr lang="pt-BR" sz="2000" b="1" dirty="0" smtClean="0"/>
              <a:t>reverteu em beneficio do credor </a:t>
            </a:r>
            <a:r>
              <a:rPr lang="pt-BR" sz="2000" dirty="0" smtClean="0"/>
              <a:t>para liberar-se. </a:t>
            </a:r>
            <a:endParaRPr lang="pt-BR" sz="2000" dirty="0"/>
          </a:p>
        </p:txBody>
      </p:sp>
    </p:spTree>
    <p:extLst>
      <p:ext uri="{BB962C8B-B14F-4D97-AF65-F5344CB8AC3E}">
        <p14:creationId xmlns:p14="http://schemas.microsoft.com/office/powerpoint/2010/main" xmlns="" val="2700949302"/>
      </p:ext>
    </p:extLst>
  </p:cSld>
  <p:clrMapOvr>
    <a:masterClrMapping/>
  </p:clrMapOvr>
  <p:transition>
    <p:comb/>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395536" y="332655"/>
            <a:ext cx="8424936" cy="5016758"/>
          </a:xfrm>
          <a:prstGeom prst="rect">
            <a:avLst/>
          </a:prstGeom>
        </p:spPr>
        <p:txBody>
          <a:bodyPr wrap="square">
            <a:spAutoFit/>
          </a:bodyPr>
          <a:lstStyle/>
          <a:p>
            <a:pPr algn="just"/>
            <a:r>
              <a:rPr lang="pt-BR" sz="2000" b="1" dirty="0" smtClean="0">
                <a:solidFill>
                  <a:srgbClr val="FFC000"/>
                </a:solidFill>
              </a:rPr>
              <a:t>Mandatário tácito: </a:t>
            </a:r>
            <a:r>
              <a:rPr lang="pt-BR" sz="2000" dirty="0" smtClean="0"/>
              <a:t>trata-se de pessoa autorizada a receber, sem configurar-se como credor real ou representante legal, judicial ou convencional. É aquele munido de </a:t>
            </a:r>
            <a:r>
              <a:rPr lang="pt-BR" sz="2000" b="1" dirty="0" smtClean="0"/>
              <a:t>quitação outorgada pelo credor. </a:t>
            </a:r>
          </a:p>
          <a:p>
            <a:pPr algn="just"/>
            <a:endParaRPr lang="pt-BR" sz="2000" b="1" dirty="0">
              <a:solidFill>
                <a:srgbClr val="CCECFF"/>
              </a:solidFill>
            </a:endParaRPr>
          </a:p>
          <a:p>
            <a:pPr algn="just"/>
            <a:r>
              <a:rPr lang="pt-BR" sz="2000" dirty="0" smtClean="0">
                <a:solidFill>
                  <a:srgbClr val="CCECFF"/>
                </a:solidFill>
              </a:rPr>
              <a:t>Art. 311, CC: “Considera-se autorizado a receber o pagamento o portador da quitação, salvo se as circunstâncias contrariarem a presunção daí resultante”. </a:t>
            </a:r>
          </a:p>
          <a:p>
            <a:pPr algn="just"/>
            <a:endParaRPr lang="pt-BR" sz="2000" dirty="0" smtClean="0"/>
          </a:p>
          <a:p>
            <a:pPr algn="just"/>
            <a:r>
              <a:rPr lang="pt-BR" sz="2000" dirty="0" smtClean="0"/>
              <a:t>Se o devedor possuir razões objetivas para desconfiar da credibilidade do portador (“circunstâncias contrariarem a presunção”), e mesmo assim, acaba solvendo a dívida, acabará pagando novamente ao verdadeiro credor. </a:t>
            </a:r>
            <a:endParaRPr lang="pt-BR" sz="2000" dirty="0"/>
          </a:p>
          <a:p>
            <a:pPr algn="just"/>
            <a:endParaRPr lang="pt-BR" sz="2000" dirty="0" smtClean="0"/>
          </a:p>
          <a:p>
            <a:pPr algn="just"/>
            <a:r>
              <a:rPr lang="pt-BR" sz="2000" dirty="0" smtClean="0"/>
              <a:t>A parte final do dispositivo afasta a presunção </a:t>
            </a:r>
            <a:r>
              <a:rPr lang="pt-BR" sz="2000" i="1" dirty="0" smtClean="0"/>
              <a:t>juris tantum</a:t>
            </a:r>
            <a:r>
              <a:rPr lang="pt-BR" sz="2000" dirty="0"/>
              <a:t> </a:t>
            </a:r>
            <a:r>
              <a:rPr lang="pt-BR" sz="2000" dirty="0" smtClean="0"/>
              <a:t>de legitimidade do portador da quitação. Ex. título foi perdido, extraviado, furtado. </a:t>
            </a:r>
            <a:endParaRPr lang="pt-BR" sz="2000" dirty="0"/>
          </a:p>
        </p:txBody>
      </p:sp>
    </p:spTree>
    <p:extLst>
      <p:ext uri="{BB962C8B-B14F-4D97-AF65-F5344CB8AC3E}">
        <p14:creationId xmlns:p14="http://schemas.microsoft.com/office/powerpoint/2010/main" xmlns="" val="3673822171"/>
      </p:ext>
    </p:extLst>
  </p:cSld>
  <p:clrMapOvr>
    <a:masterClrMapping/>
  </p:clrMapOvr>
  <p:transition>
    <p:comb/>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79512" y="19828"/>
            <a:ext cx="8964488" cy="6863417"/>
          </a:xfrm>
          <a:prstGeom prst="rect">
            <a:avLst/>
          </a:prstGeom>
        </p:spPr>
        <p:txBody>
          <a:bodyPr wrap="square">
            <a:spAutoFit/>
          </a:bodyPr>
          <a:lstStyle/>
          <a:p>
            <a:pPr algn="just"/>
            <a:r>
              <a:rPr lang="pt-BR" sz="2000" dirty="0" smtClean="0">
                <a:ea typeface="Tahoma" panose="020B0604030504040204" pitchFamily="34" charset="0"/>
                <a:cs typeface="Tahoma" panose="020B0604030504040204" pitchFamily="34" charset="0"/>
              </a:rPr>
              <a:t>Em geral, é reputado como ineficaz perante o verdadeiro credor o pagamento feito ao </a:t>
            </a:r>
            <a:r>
              <a:rPr lang="pt-BR" sz="2000" i="1" dirty="0" err="1" smtClean="0">
                <a:ea typeface="Tahoma" panose="020B0604030504040204" pitchFamily="34" charset="0"/>
                <a:cs typeface="Tahoma" panose="020B0604030504040204" pitchFamily="34" charset="0"/>
              </a:rPr>
              <a:t>accipiens</a:t>
            </a:r>
            <a:r>
              <a:rPr lang="pt-BR" sz="2000" i="1" dirty="0" smtClean="0">
                <a:ea typeface="Tahoma" panose="020B0604030504040204" pitchFamily="34" charset="0"/>
                <a:cs typeface="Tahoma" panose="020B0604030504040204" pitchFamily="34" charset="0"/>
              </a:rPr>
              <a:t>  </a:t>
            </a:r>
            <a:r>
              <a:rPr lang="pt-BR" sz="2000" dirty="0" smtClean="0">
                <a:ea typeface="Tahoma" panose="020B0604030504040204" pitchFamily="34" charset="0"/>
                <a:cs typeface="Tahoma" panose="020B0604030504040204" pitchFamily="34" charset="0"/>
              </a:rPr>
              <a:t>que não seja credor ou representante. </a:t>
            </a:r>
          </a:p>
          <a:p>
            <a:pPr algn="just"/>
            <a:endParaRPr lang="pt-BR" sz="2000" dirty="0">
              <a:ea typeface="Tahoma" panose="020B0604030504040204" pitchFamily="34" charset="0"/>
              <a:cs typeface="Tahoma" panose="020B0604030504040204" pitchFamily="34" charset="0"/>
            </a:endParaRPr>
          </a:p>
          <a:p>
            <a:pPr algn="just"/>
            <a:r>
              <a:rPr lang="pt-BR" sz="2000" dirty="0" smtClean="0">
                <a:ea typeface="Tahoma" panose="020B0604030504040204" pitchFamily="34" charset="0"/>
                <a:cs typeface="Tahoma" panose="020B0604030504040204" pitchFamily="34" charset="0"/>
              </a:rPr>
              <a:t>No entanto, no final do artigo 308, CC há a previsão de duas hipóteses que exoneram o devedor da obrigação:</a:t>
            </a:r>
          </a:p>
          <a:p>
            <a:pPr algn="just"/>
            <a:endParaRPr lang="pt-BR" sz="2000" dirty="0">
              <a:ea typeface="Tahoma" panose="020B0604030504040204" pitchFamily="34" charset="0"/>
              <a:cs typeface="Tahoma" panose="020B0604030504040204" pitchFamily="34" charset="0"/>
            </a:endParaRPr>
          </a:p>
          <a:p>
            <a:pPr algn="just"/>
            <a:r>
              <a:rPr lang="pt-BR" sz="2000" dirty="0" smtClean="0">
                <a:ea typeface="Tahoma" panose="020B0604030504040204" pitchFamily="34" charset="0"/>
                <a:cs typeface="Tahoma" panose="020B0604030504040204" pitchFamily="34" charset="0"/>
              </a:rPr>
              <a:t>a) Caso o pagamento não seja realizado ao real representante do credor, mas posteriormente seja por este ratificado. </a:t>
            </a:r>
          </a:p>
          <a:p>
            <a:pPr algn="just"/>
            <a:endParaRPr lang="pt-BR" sz="2000" dirty="0" smtClean="0"/>
          </a:p>
          <a:p>
            <a:pPr algn="just"/>
            <a:r>
              <a:rPr lang="pt-BR" sz="2000" dirty="0" smtClean="0"/>
              <a:t>b) Caso o </a:t>
            </a:r>
            <a:r>
              <a:rPr lang="pt-BR" sz="2000" i="1" dirty="0" err="1" smtClean="0"/>
              <a:t>solvens</a:t>
            </a:r>
            <a:r>
              <a:rPr lang="pt-BR" sz="2000" dirty="0" smtClean="0"/>
              <a:t> demonstre que o pagamento reverteu em proveito do verdadeiro credor, apesar de ter sido realizado perante outra pessoa. </a:t>
            </a:r>
          </a:p>
          <a:p>
            <a:pPr algn="just"/>
            <a:endParaRPr lang="pt-BR" sz="2000" dirty="0">
              <a:solidFill>
                <a:srgbClr val="CCECFF"/>
              </a:solidFill>
            </a:endParaRPr>
          </a:p>
          <a:p>
            <a:pPr algn="just"/>
            <a:r>
              <a:rPr lang="pt-BR" sz="2000" dirty="0" smtClean="0">
                <a:solidFill>
                  <a:srgbClr val="CCECFF"/>
                </a:solidFill>
              </a:rPr>
              <a:t>Art. 310, CC: “Não vale o pagamento </a:t>
            </a:r>
            <a:r>
              <a:rPr lang="pt-BR" sz="2000" u="sng" dirty="0" smtClean="0">
                <a:solidFill>
                  <a:srgbClr val="CCECFF"/>
                </a:solidFill>
              </a:rPr>
              <a:t>cientemente feito</a:t>
            </a:r>
            <a:r>
              <a:rPr lang="pt-BR" sz="2000" dirty="0" smtClean="0">
                <a:solidFill>
                  <a:srgbClr val="CCECFF"/>
                </a:solidFill>
              </a:rPr>
              <a:t> ao credor incapaz de quitar, se o devedor não provar que em benefício dele efetivamente reverteu”. </a:t>
            </a:r>
          </a:p>
          <a:p>
            <a:pPr algn="just"/>
            <a:endParaRPr lang="pt-BR" sz="2000" dirty="0"/>
          </a:p>
          <a:p>
            <a:pPr algn="just"/>
            <a:r>
              <a:rPr lang="pt-BR" sz="2000" dirty="0" smtClean="0"/>
              <a:t>Se o </a:t>
            </a:r>
            <a:r>
              <a:rPr lang="pt-BR" sz="2000" i="1" dirty="0" err="1" smtClean="0"/>
              <a:t>solvens</a:t>
            </a:r>
            <a:r>
              <a:rPr lang="pt-BR" sz="2000" dirty="0" smtClean="0"/>
              <a:t> souber da incapacidade do credor, o pagamento será ineficaz. Mas se aquele que paga não tiver ciência da incapacidade de quem recebe, o ato terá efeito liberatório. Se suscitada a incapacidade, deverá o </a:t>
            </a:r>
            <a:r>
              <a:rPr lang="pt-BR" sz="2000" i="1" dirty="0" err="1" smtClean="0"/>
              <a:t>solvens</a:t>
            </a:r>
            <a:r>
              <a:rPr lang="pt-BR" sz="2000" dirty="0" smtClean="0"/>
              <a:t> demonstrar que o valor despendido reverteu em proveito do próprio incapaz para liberar-se da obrigação. Ex. pai paga alimentos ao filho menor de idade.</a:t>
            </a:r>
          </a:p>
          <a:p>
            <a:pPr algn="just"/>
            <a:endParaRPr lang="pt-BR" sz="2000" dirty="0"/>
          </a:p>
          <a:p>
            <a:pPr algn="just"/>
            <a:r>
              <a:rPr lang="pt-BR" sz="2000" dirty="0" smtClean="0"/>
              <a:t>Obs. Art. 180, CC – relativamente incapaz. Ocultação maliciosa.  </a:t>
            </a:r>
            <a:endParaRPr lang="pt-BR" sz="2000" dirty="0"/>
          </a:p>
        </p:txBody>
      </p:sp>
    </p:spTree>
    <p:extLst>
      <p:ext uri="{BB962C8B-B14F-4D97-AF65-F5344CB8AC3E}">
        <p14:creationId xmlns:p14="http://schemas.microsoft.com/office/powerpoint/2010/main" xmlns="" val="1302982126"/>
      </p:ext>
    </p:extLst>
  </p:cSld>
  <p:clrMapOvr>
    <a:masterClrMapping/>
  </p:clrMapOvr>
  <p:transition>
    <p:comb/>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43362" name="Rectangle 13"/>
          <p:cNvSpPr>
            <a:spLocks noGrp="1" noChangeArrowheads="1"/>
          </p:cNvSpPr>
          <p:nvPr>
            <p:ph idx="1"/>
          </p:nvPr>
        </p:nvSpPr>
        <p:spPr>
          <a:xfrm>
            <a:off x="395536" y="260648"/>
            <a:ext cx="8279383" cy="6408712"/>
          </a:xfrm>
        </p:spPr>
        <p:txBody>
          <a:bodyPr>
            <a:normAutofit fontScale="92500" lnSpcReduction="20000"/>
          </a:bodyPr>
          <a:lstStyle/>
          <a:p>
            <a:pPr marL="0" indent="0" algn="just" eaLnBrk="1" hangingPunct="1">
              <a:buNone/>
            </a:pPr>
            <a:r>
              <a:rPr lang="pt-BR" altLang="pt-BR" sz="2200" b="1" dirty="0" smtClean="0">
                <a:solidFill>
                  <a:srgbClr val="FFC000"/>
                </a:solidFill>
                <a:latin typeface="Tahoma" panose="020B0604030504040204" pitchFamily="34" charset="0"/>
                <a:ea typeface="Tahoma" panose="020B0604030504040204" pitchFamily="34" charset="0"/>
                <a:cs typeface="Tahoma" panose="020B0604030504040204" pitchFamily="34" charset="0"/>
              </a:rPr>
              <a:t>Adimplemento Obrigacional (Teoria do Pagamento)</a:t>
            </a:r>
          </a:p>
          <a:p>
            <a:pPr marL="0" indent="0" algn="just" eaLnBrk="1" hangingPunct="1">
              <a:buNone/>
            </a:pPr>
            <a:endParaRPr lang="pt-BR" altLang="pt-BR" sz="2200" b="1" dirty="0">
              <a:solidFill>
                <a:srgbClr val="FFC000"/>
              </a:solidFill>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None/>
            </a:pPr>
            <a:r>
              <a:rPr lang="pt-BR" altLang="pt-BR" sz="2200" dirty="0" smtClean="0">
                <a:latin typeface="Tahoma" panose="020B0604030504040204" pitchFamily="34" charset="0"/>
                <a:ea typeface="Tahoma" panose="020B0604030504040204" pitchFamily="34" charset="0"/>
                <a:cs typeface="Tahoma" panose="020B0604030504040204" pitchFamily="34" charset="0"/>
              </a:rPr>
              <a:t>Pagamento é o cumprimento espontâneo (voluntário) e integral de uma prestação, qualquer que seja ela (dar, fazer, não fazer), pelo devedor ou por terceiro, extinguindo o vínculo obrigacional existente. </a:t>
            </a:r>
          </a:p>
          <a:p>
            <a:pPr marL="0" indent="0" algn="just" eaLnBrk="1" hangingPunct="1">
              <a:buNone/>
            </a:pPr>
            <a:endParaRPr lang="pt-BR" altLang="pt-BR" sz="2200" dirty="0">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None/>
            </a:pPr>
            <a:r>
              <a:rPr lang="pt-BR" altLang="pt-BR" sz="2200" dirty="0" smtClean="0">
                <a:latin typeface="Tahoma" panose="020B0604030504040204" pitchFamily="34" charset="0"/>
                <a:ea typeface="Tahoma" panose="020B0604030504040204" pitchFamily="34" charset="0"/>
                <a:cs typeface="Tahoma" panose="020B0604030504040204" pitchFamily="34" charset="0"/>
              </a:rPr>
              <a:t>Pagamento é sinônimo de adimplemento = momento extintivo da obrigação.</a:t>
            </a:r>
          </a:p>
          <a:p>
            <a:pPr marL="0" indent="0" algn="just" eaLnBrk="1" hangingPunct="1">
              <a:buNone/>
            </a:pPr>
            <a:endParaRPr lang="pt-BR" altLang="pt-BR" sz="2200" dirty="0" smtClean="0">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None/>
            </a:pPr>
            <a:r>
              <a:rPr lang="pt-BR" altLang="pt-BR" sz="2200" dirty="0" smtClean="0">
                <a:latin typeface="Tahoma" panose="020B0604030504040204" pitchFamily="34" charset="0"/>
                <a:ea typeface="Tahoma" panose="020B0604030504040204" pitchFamily="34" charset="0"/>
                <a:cs typeface="Tahoma" panose="020B0604030504040204" pitchFamily="34" charset="0"/>
              </a:rPr>
              <a:t>De acordo com Gustavo </a:t>
            </a:r>
            <a:r>
              <a:rPr lang="pt-BR" altLang="pt-BR" sz="2200" dirty="0" err="1" smtClean="0">
                <a:latin typeface="Tahoma" panose="020B0604030504040204" pitchFamily="34" charset="0"/>
                <a:ea typeface="Tahoma" panose="020B0604030504040204" pitchFamily="34" charset="0"/>
                <a:cs typeface="Tahoma" panose="020B0604030504040204" pitchFamily="34" charset="0"/>
              </a:rPr>
              <a:t>Tepedino</a:t>
            </a:r>
            <a:r>
              <a:rPr lang="pt-BR" altLang="pt-BR" sz="2200" dirty="0" smtClean="0">
                <a:latin typeface="Tahoma" panose="020B0604030504040204" pitchFamily="34" charset="0"/>
                <a:ea typeface="Tahoma" panose="020B0604030504040204" pitchFamily="34" charset="0"/>
                <a:cs typeface="Tahoma" panose="020B0604030504040204" pitchFamily="34" charset="0"/>
              </a:rPr>
              <a:t>, o adimplemento é apenas uma das espécies do gênero da extinção das obrigações. Esta poderá ocorrer pela:</a:t>
            </a:r>
          </a:p>
          <a:p>
            <a:pPr marL="0" indent="0" algn="just" eaLnBrk="1" hangingPunct="1">
              <a:buNone/>
            </a:pPr>
            <a:endParaRPr lang="pt-BR" altLang="pt-BR" sz="2200" dirty="0" smtClean="0">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None/>
            </a:pPr>
            <a:r>
              <a:rPr lang="pt-BR" altLang="pt-BR" sz="2200" dirty="0" smtClean="0">
                <a:latin typeface="Tahoma" panose="020B0604030504040204" pitchFamily="34" charset="0"/>
                <a:ea typeface="Tahoma" panose="020B0604030504040204" pitchFamily="34" charset="0"/>
                <a:cs typeface="Tahoma" panose="020B0604030504040204" pitchFamily="34" charset="0"/>
              </a:rPr>
              <a:t>(a) execução forçada (tutela especifica ou perdas e danos); </a:t>
            </a:r>
          </a:p>
          <a:p>
            <a:pPr marL="0" indent="0" algn="just" eaLnBrk="1" hangingPunct="1">
              <a:buNone/>
            </a:pPr>
            <a:endParaRPr lang="pt-BR" altLang="pt-BR" sz="2200" dirty="0" smtClean="0">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None/>
            </a:pPr>
            <a:r>
              <a:rPr lang="pt-BR" altLang="pt-BR" sz="2200" dirty="0" smtClean="0">
                <a:latin typeface="Tahoma" panose="020B0604030504040204" pitchFamily="34" charset="0"/>
                <a:ea typeface="Tahoma" panose="020B0604030504040204" pitchFamily="34" charset="0"/>
                <a:cs typeface="Tahoma" panose="020B0604030504040204" pitchFamily="34" charset="0"/>
              </a:rPr>
              <a:t>(b) impossibilidade da prestação; </a:t>
            </a:r>
          </a:p>
          <a:p>
            <a:pPr marL="0" indent="0" algn="just" eaLnBrk="1" hangingPunct="1">
              <a:buNone/>
            </a:pPr>
            <a:endParaRPr lang="pt-BR" altLang="pt-BR" sz="2200" dirty="0">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None/>
            </a:pPr>
            <a:r>
              <a:rPr lang="pt-BR" altLang="pt-BR" sz="2200" dirty="0" smtClean="0">
                <a:latin typeface="Tahoma" panose="020B0604030504040204" pitchFamily="34" charset="0"/>
                <a:ea typeface="Tahoma" panose="020B0604030504040204" pitchFamily="34" charset="0"/>
                <a:cs typeface="Tahoma" panose="020B0604030504040204" pitchFamily="34" charset="0"/>
              </a:rPr>
              <a:t>(c) demais modos de extinção, como a novação, compensação, remissão, etc. </a:t>
            </a:r>
          </a:p>
          <a:p>
            <a:pPr marL="0" indent="0" algn="just" eaLnBrk="1" hangingPunct="1">
              <a:buNone/>
            </a:pPr>
            <a:endParaRPr lang="pt-BR" altLang="pt-BR" sz="2200" dirty="0">
              <a:latin typeface="Tahoma" panose="020B0604030504040204" pitchFamily="34" charset="0"/>
              <a:ea typeface="Tahoma" panose="020B0604030504040204" pitchFamily="34" charset="0"/>
              <a:cs typeface="Tahoma" panose="020B0604030504040204" pitchFamily="34" charset="0"/>
            </a:endParaRPr>
          </a:p>
          <a:p>
            <a:pPr marL="0" indent="0" algn="just" eaLnBrk="1" hangingPunct="1">
              <a:buNone/>
            </a:pPr>
            <a:r>
              <a:rPr lang="pt-BR" altLang="pt-BR" sz="2200" dirty="0" smtClean="0">
                <a:latin typeface="Tahoma" panose="020B0604030504040204" pitchFamily="34" charset="0"/>
                <a:ea typeface="Tahoma" panose="020B0604030504040204" pitchFamily="34" charset="0"/>
                <a:cs typeface="Tahoma" panose="020B0604030504040204" pitchFamily="34" charset="0"/>
              </a:rPr>
              <a:t>Toda relação obrigacional nasce para extinguir-se, pois transitória. O cumprimento da obrigação, portanto, não é apenas um dever do devedor, mas também um direito. Direito de exonerar-se, ver-se livre do vínculo obrigacional. O devedor tem o direito de pagar. </a:t>
            </a:r>
          </a:p>
          <a:p>
            <a:pPr marL="0" indent="0" algn="just" eaLnBrk="1" hangingPunct="1">
              <a:buNone/>
            </a:pPr>
            <a:endParaRPr lang="pt-BR" altLang="pt-BR" sz="2200" dirty="0" smtClean="0">
              <a:latin typeface="Tahoma" panose="020B0604030504040204" pitchFamily="34" charset="0"/>
              <a:ea typeface="Tahoma" panose="020B0604030504040204" pitchFamily="34" charset="0"/>
              <a:cs typeface="Tahoma" panose="020B0604030504040204" pitchFamily="34" charset="0"/>
            </a:endParaRPr>
          </a:p>
          <a:p>
            <a:pPr algn="just" eaLnBrk="1" hangingPunct="1">
              <a:buFontTx/>
              <a:buChar char="-"/>
            </a:pPr>
            <a:endParaRPr lang="pt-BR" altLang="pt-BR" sz="2000"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xmlns="" val="2517547470"/>
      </p:ext>
    </p:extLst>
  </p:cSld>
  <p:clrMapOvr>
    <a:masterClrMapping/>
  </p:clrMapOvr>
  <p:transition>
    <p:comb/>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79512" y="188641"/>
            <a:ext cx="8640960" cy="7294305"/>
          </a:xfrm>
          <a:prstGeom prst="rect">
            <a:avLst/>
          </a:prstGeom>
        </p:spPr>
        <p:txBody>
          <a:bodyPr wrap="square">
            <a:spAutoFit/>
          </a:bodyPr>
          <a:lstStyle/>
          <a:p>
            <a:pPr algn="just"/>
            <a:r>
              <a:rPr lang="pt-BR" sz="1800" b="1" dirty="0" smtClean="0">
                <a:solidFill>
                  <a:srgbClr val="FFC000"/>
                </a:solidFill>
                <a:ea typeface="Tahoma" panose="020B0604030504040204" pitchFamily="34" charset="0"/>
                <a:cs typeface="Tahoma" panose="020B0604030504040204" pitchFamily="34" charset="0"/>
              </a:rPr>
              <a:t>     Questão – FFC – DPE/MA (2015):</a:t>
            </a:r>
          </a:p>
          <a:p>
            <a:pPr algn="just"/>
            <a:endParaRPr lang="pt-BR" sz="1800" b="1" dirty="0">
              <a:solidFill>
                <a:srgbClr val="FFC000"/>
              </a:solidFill>
              <a:ea typeface="Tahoma" panose="020B0604030504040204" pitchFamily="34" charset="0"/>
              <a:cs typeface="Tahoma" panose="020B0604030504040204" pitchFamily="34" charset="0"/>
            </a:endParaRPr>
          </a:p>
          <a:p>
            <a:r>
              <a:rPr lang="pt-BR" sz="1800" dirty="0"/>
              <a:t>Humberto devia a Teobaldo a importância de dez mil reais. Entretanto, realizou o pagamento desta dívida a </a:t>
            </a:r>
            <a:r>
              <a:rPr lang="pt-BR" sz="1800" dirty="0" err="1"/>
              <a:t>Petronílio</a:t>
            </a:r>
            <a:r>
              <a:rPr lang="pt-BR" sz="1800" dirty="0"/>
              <a:t>. Nesta hipótese, o </a:t>
            </a:r>
            <a:r>
              <a:rPr lang="pt-BR" sz="1800" dirty="0" smtClean="0"/>
              <a:t>pagamento</a:t>
            </a:r>
          </a:p>
          <a:p>
            <a:endParaRPr lang="pt-BR" sz="1800" dirty="0"/>
          </a:p>
          <a:p>
            <a:pPr algn="just"/>
            <a:r>
              <a:rPr lang="pt-BR" sz="1800" dirty="0" smtClean="0"/>
              <a:t>a) somente </a:t>
            </a:r>
            <a:r>
              <a:rPr lang="pt-BR" sz="1800" dirty="0"/>
              <a:t>terá eficácia liberatória caso o devedor comprove que o pagamento foi feito de boa-fé em favor de credor putativo, como decorrência da boa-fé objetiva e da teoria da aparência, sendo irrelevante no caso relatado verificar se houve a anuência ou a reversão do valor em favor do credor originário (</a:t>
            </a:r>
            <a:r>
              <a:rPr lang="pt-BR" sz="1800" i="1" dirty="0" err="1"/>
              <a:t>accipiens</a:t>
            </a:r>
            <a:r>
              <a:rPr lang="pt-BR" sz="1800" dirty="0"/>
              <a:t>)</a:t>
            </a:r>
          </a:p>
          <a:p>
            <a:pPr algn="just"/>
            <a:endParaRPr lang="pt-BR" sz="1800" dirty="0" smtClean="0"/>
          </a:p>
          <a:p>
            <a:pPr algn="just"/>
            <a:r>
              <a:rPr lang="pt-BR" sz="1800" dirty="0" smtClean="0"/>
              <a:t>b) somente </a:t>
            </a:r>
            <a:r>
              <a:rPr lang="pt-BR" sz="1800" dirty="0"/>
              <a:t>será válido com a aceitação de Teobaldo, uma vez que a legitimidade é elemento de validade do negócio jurídico, e, neste caso, o pagamento não foi feito ao credor originário (</a:t>
            </a:r>
            <a:r>
              <a:rPr lang="pt-BR" sz="1800" i="1" dirty="0" err="1"/>
              <a:t>accipiens</a:t>
            </a:r>
            <a:r>
              <a:rPr lang="pt-BR" sz="1800" dirty="0"/>
              <a:t>).</a:t>
            </a:r>
          </a:p>
          <a:p>
            <a:pPr algn="just"/>
            <a:endParaRPr lang="pt-BR" sz="1800" dirty="0" smtClean="0"/>
          </a:p>
          <a:p>
            <a:pPr algn="just"/>
            <a:r>
              <a:rPr lang="pt-BR" sz="1800" dirty="0" smtClean="0"/>
              <a:t>c) é </a:t>
            </a:r>
            <a:r>
              <a:rPr lang="pt-BR" sz="1800" dirty="0"/>
              <a:t>válido e eficaz, sendo absolutamente irrelevante o fato de ter sido feito a pessoa diversa do credor, pois a cobrança em duplicidade de um débito já pago não é admitida no ordenamento jurídico brasileiro.</a:t>
            </a:r>
          </a:p>
          <a:p>
            <a:pPr algn="just"/>
            <a:endParaRPr lang="pt-BR" sz="1800" dirty="0" smtClean="0"/>
          </a:p>
          <a:p>
            <a:pPr algn="just"/>
            <a:r>
              <a:rPr lang="pt-BR" sz="1800" dirty="0" smtClean="0"/>
              <a:t>d) não </a:t>
            </a:r>
            <a:r>
              <a:rPr lang="pt-BR" sz="1800" dirty="0"/>
              <a:t>tem validade, uma vez que o pagamento feito a terceiro estranho à relação obrigacional não admite ratificação.</a:t>
            </a:r>
          </a:p>
          <a:p>
            <a:pPr algn="just"/>
            <a:endParaRPr lang="pt-BR" sz="1800" dirty="0" smtClean="0"/>
          </a:p>
          <a:p>
            <a:pPr algn="just"/>
            <a:r>
              <a:rPr lang="pt-BR" sz="1800" dirty="0" smtClean="0"/>
              <a:t>e) poderá </a:t>
            </a:r>
            <a:r>
              <a:rPr lang="pt-BR" sz="1800" dirty="0"/>
              <a:t>ter eficácia liberatória caso Teobaldo ratifique o pagamento ou que o devedor comprove que o pagamento foi feito de boa-fé em favor de credor putativo, ou, ainda, que o devedor prove que o valor reverteu em favor do verdadeiro credor.</a:t>
            </a:r>
          </a:p>
          <a:p>
            <a:pPr algn="just"/>
            <a:endParaRPr lang="pt-BR" sz="1800" dirty="0">
              <a:solidFill>
                <a:schemeClr val="bg1"/>
              </a:solidFill>
            </a:endParaRPr>
          </a:p>
        </p:txBody>
      </p:sp>
    </p:spTree>
    <p:extLst>
      <p:ext uri="{BB962C8B-B14F-4D97-AF65-F5344CB8AC3E}">
        <p14:creationId xmlns:p14="http://schemas.microsoft.com/office/powerpoint/2010/main" xmlns="" val="3905732884"/>
      </p:ext>
    </p:extLst>
  </p:cSld>
  <p:clrMapOvr>
    <a:masterClrMapping/>
  </p:clrMapOvr>
  <p:transition>
    <p:comb/>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179512" y="188640"/>
            <a:ext cx="8856984" cy="6740307"/>
          </a:xfrm>
          <a:prstGeom prst="rect">
            <a:avLst/>
          </a:prstGeom>
          <a:noFill/>
        </p:spPr>
        <p:txBody>
          <a:bodyPr wrap="square" rtlCol="0">
            <a:spAutoFit/>
          </a:bodyPr>
          <a:lstStyle/>
          <a:p>
            <a:pPr algn="just"/>
            <a:r>
              <a:rPr lang="pt-BR" sz="1800" b="1" dirty="0" smtClean="0">
                <a:solidFill>
                  <a:srgbClr val="FFC000"/>
                </a:solidFill>
                <a:ea typeface="Tahoma" panose="020B0604030504040204" pitchFamily="34" charset="0"/>
                <a:cs typeface="Tahoma" panose="020B0604030504040204" pitchFamily="34" charset="0"/>
              </a:rPr>
              <a:t>Gabarito:</a:t>
            </a:r>
            <a:endParaRPr lang="pt-BR" sz="1800" b="1" dirty="0">
              <a:solidFill>
                <a:srgbClr val="FFC000"/>
              </a:solidFill>
              <a:ea typeface="Tahoma" panose="020B0604030504040204" pitchFamily="34" charset="0"/>
              <a:cs typeface="Tahoma" panose="020B0604030504040204" pitchFamily="34" charset="0"/>
            </a:endParaRPr>
          </a:p>
          <a:p>
            <a:pPr algn="just"/>
            <a:endParaRPr lang="pt-BR" sz="1800" b="1" dirty="0">
              <a:solidFill>
                <a:srgbClr val="FFC000"/>
              </a:solidFill>
              <a:ea typeface="Tahoma" panose="020B0604030504040204" pitchFamily="34" charset="0"/>
              <a:cs typeface="Tahoma" panose="020B0604030504040204" pitchFamily="34" charset="0"/>
            </a:endParaRPr>
          </a:p>
          <a:p>
            <a:r>
              <a:rPr lang="pt-BR" sz="1800" dirty="0"/>
              <a:t>Humberto devia a Teobaldo a importância de dez mil reais. Entretanto, realizou o pagamento desta dívida a </a:t>
            </a:r>
            <a:r>
              <a:rPr lang="pt-BR" sz="1800" dirty="0" err="1"/>
              <a:t>Petronílio</a:t>
            </a:r>
            <a:r>
              <a:rPr lang="pt-BR" sz="1800" dirty="0"/>
              <a:t>. Nesta hipótese, o pagamento</a:t>
            </a:r>
          </a:p>
          <a:p>
            <a:endParaRPr lang="pt-BR" sz="1800" dirty="0"/>
          </a:p>
          <a:p>
            <a:pPr algn="just"/>
            <a:r>
              <a:rPr lang="pt-BR" sz="1800" dirty="0"/>
              <a:t>a) somente terá eficácia liberatória caso o devedor comprove que o pagamento foi feito de boa-fé em favor de credor putativo, como decorrência da boa-fé objetiva e da teoria da aparência, sendo irrelevante no caso relatado verificar se houve a anuência ou a reversão do valor em favor do credor originário (</a:t>
            </a:r>
            <a:r>
              <a:rPr lang="pt-BR" sz="1800" i="1" dirty="0" err="1"/>
              <a:t>accipiens</a:t>
            </a:r>
            <a:r>
              <a:rPr lang="pt-BR" sz="1800" dirty="0"/>
              <a:t>)</a:t>
            </a:r>
          </a:p>
          <a:p>
            <a:pPr algn="just"/>
            <a:endParaRPr lang="pt-BR" sz="1800" dirty="0"/>
          </a:p>
          <a:p>
            <a:pPr algn="just"/>
            <a:r>
              <a:rPr lang="pt-BR" sz="1800" dirty="0"/>
              <a:t>b) somente será válido com a aceitação de Teobaldo, uma vez que a legitimidade é elemento de validade do negócio jurídico, e, neste caso, o pagamento não foi feito ao credor originário (</a:t>
            </a:r>
            <a:r>
              <a:rPr lang="pt-BR" sz="1800" i="1" dirty="0" err="1"/>
              <a:t>accipiens</a:t>
            </a:r>
            <a:r>
              <a:rPr lang="pt-BR" sz="1800" dirty="0"/>
              <a:t>).</a:t>
            </a:r>
          </a:p>
          <a:p>
            <a:pPr algn="just"/>
            <a:endParaRPr lang="pt-BR" sz="1800" dirty="0"/>
          </a:p>
          <a:p>
            <a:pPr algn="just"/>
            <a:r>
              <a:rPr lang="pt-BR" sz="1800" dirty="0"/>
              <a:t>c) é válido e eficaz, sendo absolutamente irrelevante o fato de ter sido feito a pessoa diversa do credor, pois a cobrança em duplicidade de um débito já pago não é admitida no ordenamento jurídico brasileiro.</a:t>
            </a:r>
          </a:p>
          <a:p>
            <a:pPr algn="just"/>
            <a:endParaRPr lang="pt-BR" sz="1800" dirty="0"/>
          </a:p>
          <a:p>
            <a:pPr algn="just"/>
            <a:r>
              <a:rPr lang="pt-BR" sz="1800" dirty="0"/>
              <a:t>d) não tem validade, uma vez que o pagamento feito a terceiro estranho à relação obrigacional não admite ratificação.</a:t>
            </a:r>
          </a:p>
          <a:p>
            <a:pPr algn="just"/>
            <a:endParaRPr lang="pt-BR" sz="1800" dirty="0"/>
          </a:p>
          <a:p>
            <a:pPr algn="just"/>
            <a:r>
              <a:rPr lang="pt-BR" sz="1800" dirty="0">
                <a:solidFill>
                  <a:srgbClr val="FFC000"/>
                </a:solidFill>
              </a:rPr>
              <a:t>e) poderá ter eficácia liberatória caso Teobaldo ratifique o pagamento ou que o devedor comprove que o pagamento foi feito de boa-fé em favor de credor putativo, ou, ainda, que o devedor prove que o valor reverteu em favor do verdadeiro credor</a:t>
            </a:r>
            <a:r>
              <a:rPr lang="pt-BR" sz="1800" dirty="0" smtClean="0">
                <a:solidFill>
                  <a:srgbClr val="FFC000"/>
                </a:solidFill>
              </a:rPr>
              <a:t>.</a:t>
            </a:r>
            <a:endParaRPr lang="pt-BR" sz="1800" dirty="0">
              <a:solidFill>
                <a:srgbClr val="FFC000"/>
              </a:solidFill>
            </a:endParaRPr>
          </a:p>
        </p:txBody>
      </p:sp>
    </p:spTree>
    <p:extLst>
      <p:ext uri="{BB962C8B-B14F-4D97-AF65-F5344CB8AC3E}">
        <p14:creationId xmlns:p14="http://schemas.microsoft.com/office/powerpoint/2010/main" xmlns="" val="1567934703"/>
      </p:ext>
    </p:extLst>
  </p:cSld>
  <p:clrMapOvr>
    <a:masterClrMapping/>
  </p:clrMapOvr>
  <p:transition>
    <p:comb/>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1520" y="188640"/>
            <a:ext cx="8568952" cy="5940088"/>
          </a:xfrm>
          <a:prstGeom prst="rect">
            <a:avLst/>
          </a:prstGeom>
          <a:noFill/>
        </p:spPr>
        <p:txBody>
          <a:bodyPr wrap="square" rtlCol="0">
            <a:spAutoFit/>
          </a:bodyPr>
          <a:lstStyle/>
          <a:p>
            <a:pPr algn="just"/>
            <a:r>
              <a:rPr lang="pt-BR" altLang="pt-BR" sz="2000" b="1" dirty="0" smtClean="0">
                <a:solidFill>
                  <a:srgbClr val="FFC000"/>
                </a:solidFill>
              </a:rPr>
              <a:t>Requisitos objetivos </a:t>
            </a:r>
            <a:r>
              <a:rPr lang="pt-BR" altLang="pt-BR" sz="2000" b="1" dirty="0">
                <a:solidFill>
                  <a:srgbClr val="FFC000"/>
                </a:solidFill>
              </a:rPr>
              <a:t>do </a:t>
            </a:r>
            <a:r>
              <a:rPr lang="pt-BR" altLang="pt-BR" sz="2000" b="1" dirty="0" smtClean="0">
                <a:solidFill>
                  <a:srgbClr val="FFC000"/>
                </a:solidFill>
              </a:rPr>
              <a:t>pagamento</a:t>
            </a:r>
          </a:p>
          <a:p>
            <a:pPr algn="just"/>
            <a:endParaRPr lang="pt-BR" altLang="pt-BR" sz="2000" b="1" dirty="0">
              <a:solidFill>
                <a:srgbClr val="FFC000"/>
              </a:solidFill>
            </a:endParaRPr>
          </a:p>
          <a:p>
            <a:pPr marL="457200" indent="-457200" algn="just">
              <a:buAutoNum type="arabicParenR"/>
            </a:pPr>
            <a:r>
              <a:rPr lang="pt-BR" altLang="pt-BR" sz="2000" b="1" dirty="0" smtClean="0">
                <a:solidFill>
                  <a:srgbClr val="FFC000"/>
                </a:solidFill>
              </a:rPr>
              <a:t>Objeto do pagamento: o que se deve pagar?</a:t>
            </a:r>
          </a:p>
          <a:p>
            <a:pPr algn="just"/>
            <a:endParaRPr lang="pt-BR" altLang="pt-BR" sz="2000" b="1" dirty="0">
              <a:solidFill>
                <a:srgbClr val="CCECFF"/>
              </a:solidFill>
            </a:endParaRPr>
          </a:p>
          <a:p>
            <a:pPr algn="just"/>
            <a:r>
              <a:rPr lang="pt-BR" altLang="pt-BR" sz="2000" dirty="0" smtClean="0">
                <a:solidFill>
                  <a:srgbClr val="CCECFF"/>
                </a:solidFill>
              </a:rPr>
              <a:t>Art. 313, CC: “O credor não é obrigado a receber prestação diversa da que lhe é devida, ainda que mais valiosa”.</a:t>
            </a:r>
          </a:p>
          <a:p>
            <a:pPr algn="just"/>
            <a:endParaRPr lang="pt-BR" altLang="pt-BR" sz="2000" dirty="0" smtClean="0"/>
          </a:p>
          <a:p>
            <a:pPr algn="just"/>
            <a:r>
              <a:rPr lang="pt-BR" altLang="pt-BR" sz="2000" dirty="0" smtClean="0"/>
              <a:t>Consagração do </a:t>
            </a:r>
            <a:r>
              <a:rPr lang="pt-BR" altLang="pt-BR" sz="2000" b="1" dirty="0" smtClean="0"/>
              <a:t>princípio da identidade ou exatidão da prestação</a:t>
            </a:r>
            <a:r>
              <a:rPr lang="pt-BR" altLang="pt-BR" sz="2000" dirty="0" smtClean="0"/>
              <a:t>, ou seja, o cumprimento da obrigação deve se ajustar perfeitamente ao projeto contratual, à luz da boa-fé objetiva. </a:t>
            </a:r>
          </a:p>
          <a:p>
            <a:pPr algn="just"/>
            <a:endParaRPr lang="pt-BR" altLang="pt-BR" sz="2000" dirty="0"/>
          </a:p>
          <a:p>
            <a:pPr algn="just"/>
            <a:r>
              <a:rPr lang="pt-BR" altLang="pt-BR" sz="2000" dirty="0" smtClean="0"/>
              <a:t>Qualquer mudança do objeto devido na prestação depende da concordância e vontade das partes. O credor não pode ser compelido a receber outra coisa, ainda que mais valiosa, bem como o devedor não é obrigado a prestar algo distinto do acordado. </a:t>
            </a:r>
          </a:p>
          <a:p>
            <a:pPr algn="just"/>
            <a:endParaRPr lang="pt-BR" altLang="pt-BR" sz="2000" dirty="0"/>
          </a:p>
          <a:p>
            <a:pPr algn="just"/>
            <a:r>
              <a:rPr lang="pt-BR" altLang="pt-BR" sz="2000" dirty="0" smtClean="0"/>
              <a:t>O art. 313, CC deve ser interpretado à luz da boa-fé objetiva, ou seja, tal rigidez poderá ser relativizada quando a inflexibilidade representar exercício de abuso do direito por parte do credor (art. 187, CC). </a:t>
            </a:r>
            <a:endParaRPr lang="pt-BR" sz="2000" dirty="0">
              <a:solidFill>
                <a:schemeClr val="bg1"/>
              </a:solidFill>
            </a:endParaRPr>
          </a:p>
        </p:txBody>
      </p:sp>
    </p:spTree>
    <p:extLst>
      <p:ext uri="{BB962C8B-B14F-4D97-AF65-F5344CB8AC3E}">
        <p14:creationId xmlns:p14="http://schemas.microsoft.com/office/powerpoint/2010/main" xmlns="" val="2105867144"/>
      </p:ext>
    </p:extLst>
  </p:cSld>
  <p:clrMapOvr>
    <a:masterClrMapping/>
  </p:clrMapOvr>
  <p:transition>
    <p:comb/>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67544" y="332656"/>
            <a:ext cx="8280920" cy="6555641"/>
          </a:xfrm>
          <a:prstGeom prst="rect">
            <a:avLst/>
          </a:prstGeom>
          <a:noFill/>
        </p:spPr>
        <p:txBody>
          <a:bodyPr wrap="square" rtlCol="0">
            <a:spAutoFit/>
          </a:bodyPr>
          <a:lstStyle/>
          <a:p>
            <a:pPr algn="just"/>
            <a:endParaRPr lang="pt-BR" sz="2000" dirty="0" smtClean="0">
              <a:solidFill>
                <a:srgbClr val="FFC000"/>
              </a:solidFill>
            </a:endParaRPr>
          </a:p>
          <a:p>
            <a:pPr algn="just"/>
            <a:r>
              <a:rPr lang="pt-BR" sz="2000" dirty="0" smtClean="0">
                <a:solidFill>
                  <a:srgbClr val="FFC000"/>
                </a:solidFill>
              </a:rPr>
              <a:t>A autonomia privada deve ser balizada pelos princípios éticos do sistema</a:t>
            </a:r>
          </a:p>
          <a:p>
            <a:pPr algn="just"/>
            <a:endParaRPr lang="pt-BR" sz="2000" dirty="0"/>
          </a:p>
          <a:p>
            <a:pPr algn="just"/>
            <a:r>
              <a:rPr lang="pt-BR" sz="2000" dirty="0" smtClean="0"/>
              <a:t>Ex. devedor cumpriu a obrigação quase que integralmente. </a:t>
            </a:r>
            <a:r>
              <a:rPr lang="pt-BR" sz="2000" b="1" dirty="0" smtClean="0"/>
              <a:t>Adimplemento substancial</a:t>
            </a:r>
            <a:r>
              <a:rPr lang="pt-BR" sz="2000" dirty="0" smtClean="0"/>
              <a:t>. Sob pena de agir com abuso de direito, o credor só poderá pleitear a indenização, não impondo a rescisão contratual, sob pena de incidir em abuso de direito. </a:t>
            </a:r>
          </a:p>
          <a:p>
            <a:pPr algn="just"/>
            <a:endParaRPr lang="pt-BR" sz="2000" dirty="0"/>
          </a:p>
          <a:p>
            <a:pPr algn="just"/>
            <a:r>
              <a:rPr lang="pt-BR" sz="2000" dirty="0" smtClean="0"/>
              <a:t>Ex. Diante de hipótese de </a:t>
            </a:r>
            <a:r>
              <a:rPr lang="pt-BR" sz="2000" b="1" dirty="0" smtClean="0"/>
              <a:t>onerosidade excessiva</a:t>
            </a:r>
            <a:r>
              <a:rPr lang="pt-BR" sz="2000" dirty="0" smtClean="0"/>
              <a:t>, o magistrado poderá determinar a revisão contratual em prol de uma das partes, relativizando, portanto, o princípio da identidade do pagamento. </a:t>
            </a:r>
          </a:p>
          <a:p>
            <a:pPr algn="just"/>
            <a:endParaRPr lang="pt-BR" sz="2000" dirty="0"/>
          </a:p>
          <a:p>
            <a:pPr algn="just"/>
            <a:r>
              <a:rPr lang="pt-BR" sz="2000" dirty="0" smtClean="0"/>
              <a:t>Ex. </a:t>
            </a:r>
            <a:r>
              <a:rPr lang="pt-BR" sz="2000" b="1" dirty="0" smtClean="0"/>
              <a:t>Moratória legal. </a:t>
            </a:r>
            <a:r>
              <a:rPr lang="pt-BR" sz="2000" dirty="0" smtClean="0"/>
              <a:t>Permissão do CPC: faculta-se ao devedor, na fase na ocasião da oposição dos embargos à execução, o direito de pleitear o parcelamento da dívida em até 6 vezes, mediante depósito inicial de 30% do total a ser pago. Há uma chancela do Estado, com vistas a efetivar o processo.</a:t>
            </a:r>
          </a:p>
          <a:p>
            <a:pPr algn="just"/>
            <a:endParaRPr lang="pt-BR" sz="2000" dirty="0"/>
          </a:p>
          <a:p>
            <a:pPr algn="just"/>
            <a:endParaRPr lang="pt-BR" sz="2000" dirty="0" smtClean="0"/>
          </a:p>
          <a:p>
            <a:pPr algn="just"/>
            <a:endParaRPr lang="pt-BR" sz="2000" dirty="0"/>
          </a:p>
        </p:txBody>
      </p:sp>
    </p:spTree>
    <p:extLst>
      <p:ext uri="{BB962C8B-B14F-4D97-AF65-F5344CB8AC3E}">
        <p14:creationId xmlns:p14="http://schemas.microsoft.com/office/powerpoint/2010/main" xmlns="" val="2487480772"/>
      </p:ext>
    </p:extLst>
  </p:cSld>
  <p:clrMapOvr>
    <a:masterClrMapping/>
  </p:clrMapOvr>
  <p:transition>
    <p:comb/>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404664"/>
            <a:ext cx="8352928" cy="5940088"/>
          </a:xfrm>
          <a:prstGeom prst="rect">
            <a:avLst/>
          </a:prstGeom>
          <a:noFill/>
        </p:spPr>
        <p:txBody>
          <a:bodyPr wrap="square" rtlCol="0">
            <a:spAutoFit/>
          </a:bodyPr>
          <a:lstStyle/>
          <a:p>
            <a:pPr algn="just"/>
            <a:r>
              <a:rPr lang="pt-BR" sz="2000" dirty="0" smtClean="0"/>
              <a:t>Uma situação curiosa se dá no âmbito das </a:t>
            </a:r>
            <a:r>
              <a:rPr lang="pt-BR" sz="2000" b="1" dirty="0" smtClean="0"/>
              <a:t>obrigações facultativas</a:t>
            </a:r>
            <a:r>
              <a:rPr lang="pt-BR" sz="2000" dirty="0" smtClean="0"/>
              <a:t>, nas quais o devedor tem a faculdade de substituir a obrigação originária por uma modalidade de adimplemento diverso. Permissivo contratual que derroga o dispositivo. </a:t>
            </a:r>
          </a:p>
          <a:p>
            <a:pPr algn="just"/>
            <a:endParaRPr lang="pt-BR" sz="2000" dirty="0">
              <a:solidFill>
                <a:srgbClr val="CCECFF"/>
              </a:solidFill>
            </a:endParaRPr>
          </a:p>
          <a:p>
            <a:pPr algn="just"/>
            <a:r>
              <a:rPr lang="pt-BR" sz="2000" dirty="0" smtClean="0">
                <a:solidFill>
                  <a:srgbClr val="CCECFF"/>
                </a:solidFill>
              </a:rPr>
              <a:t>Art. 314, CC: “Ainda que a obrigação tenha por </a:t>
            </a:r>
            <a:r>
              <a:rPr lang="pt-BR" sz="2000" u="sng" dirty="0" smtClean="0">
                <a:solidFill>
                  <a:srgbClr val="CCECFF"/>
                </a:solidFill>
              </a:rPr>
              <a:t>objeto prestação divisível, não pode o credor ser obrigado</a:t>
            </a:r>
            <a:r>
              <a:rPr lang="pt-BR" sz="2000" dirty="0" smtClean="0">
                <a:solidFill>
                  <a:srgbClr val="CCECFF"/>
                </a:solidFill>
              </a:rPr>
              <a:t> a receber, nem o devedor a pagar, </a:t>
            </a:r>
            <a:r>
              <a:rPr lang="pt-BR" sz="2000" u="sng" dirty="0" smtClean="0">
                <a:solidFill>
                  <a:srgbClr val="CCECFF"/>
                </a:solidFill>
              </a:rPr>
              <a:t>por partes</a:t>
            </a:r>
            <a:r>
              <a:rPr lang="pt-BR" sz="2000" dirty="0" smtClean="0">
                <a:solidFill>
                  <a:srgbClr val="CCECFF"/>
                </a:solidFill>
              </a:rPr>
              <a:t>, se assim não se ajustou”. </a:t>
            </a:r>
          </a:p>
          <a:p>
            <a:pPr algn="just"/>
            <a:endParaRPr lang="pt-BR" sz="2000" dirty="0">
              <a:solidFill>
                <a:srgbClr val="CCECFF"/>
              </a:solidFill>
            </a:endParaRPr>
          </a:p>
          <a:p>
            <a:pPr algn="just"/>
            <a:r>
              <a:rPr lang="pt-BR" sz="2000" dirty="0" smtClean="0"/>
              <a:t>O dispositivo cuida do vetor quantitativo do pagamento. </a:t>
            </a:r>
          </a:p>
          <a:p>
            <a:pPr algn="just"/>
            <a:endParaRPr lang="pt-BR" sz="2000" dirty="0">
              <a:solidFill>
                <a:srgbClr val="CCECFF"/>
              </a:solidFill>
            </a:endParaRPr>
          </a:p>
          <a:p>
            <a:pPr algn="just"/>
            <a:r>
              <a:rPr lang="pt-BR" sz="2000" dirty="0" smtClean="0">
                <a:solidFill>
                  <a:srgbClr val="CCECFF"/>
                </a:solidFill>
              </a:rPr>
              <a:t>Art. 315, CC: “As dívidas em dinheiro deverão ser pagas </a:t>
            </a:r>
            <a:r>
              <a:rPr lang="pt-BR" sz="2000" u="sng" dirty="0" smtClean="0">
                <a:solidFill>
                  <a:srgbClr val="CCECFF"/>
                </a:solidFill>
              </a:rPr>
              <a:t>no vencimento</a:t>
            </a:r>
            <a:r>
              <a:rPr lang="pt-BR" sz="2000" dirty="0" smtClean="0">
                <a:solidFill>
                  <a:srgbClr val="CCECFF"/>
                </a:solidFill>
              </a:rPr>
              <a:t>, em </a:t>
            </a:r>
            <a:r>
              <a:rPr lang="pt-BR" sz="2000" u="sng" dirty="0" smtClean="0">
                <a:solidFill>
                  <a:srgbClr val="CCECFF"/>
                </a:solidFill>
              </a:rPr>
              <a:t>moeda corrente </a:t>
            </a:r>
            <a:r>
              <a:rPr lang="pt-BR" sz="2000" dirty="0" smtClean="0">
                <a:solidFill>
                  <a:srgbClr val="CCECFF"/>
                </a:solidFill>
              </a:rPr>
              <a:t>e pelo </a:t>
            </a:r>
            <a:r>
              <a:rPr lang="pt-BR" sz="2000" u="sng" dirty="0" smtClean="0">
                <a:solidFill>
                  <a:srgbClr val="CCECFF"/>
                </a:solidFill>
              </a:rPr>
              <a:t>valor nominal</a:t>
            </a:r>
            <a:r>
              <a:rPr lang="pt-BR" sz="2000" dirty="0" smtClean="0">
                <a:solidFill>
                  <a:srgbClr val="CCECFF"/>
                </a:solidFill>
              </a:rPr>
              <a:t>, salvo o disposto nos artigos subsequentes”.</a:t>
            </a:r>
          </a:p>
          <a:p>
            <a:pPr algn="just"/>
            <a:endParaRPr lang="pt-BR" sz="2000" dirty="0"/>
          </a:p>
          <a:p>
            <a:pPr algn="just"/>
            <a:r>
              <a:rPr lang="pt-BR" sz="2000" dirty="0" smtClean="0"/>
              <a:t>Princípio do nominalismo: consagra o valor consignado na moeda. Contudo, considerando o </a:t>
            </a:r>
            <a:r>
              <a:rPr lang="pt-BR" sz="2000" b="1" dirty="0" smtClean="0"/>
              <a:t>fenômeno inflacionário</a:t>
            </a:r>
            <a:r>
              <a:rPr lang="pt-BR" sz="2000" dirty="0" smtClean="0"/>
              <a:t>, a moeda apresenta relativa estabilidade, e o valor nominal da dívida teria, portanto, caráter enunciativo, diante da mutabilidade. </a:t>
            </a:r>
            <a:endParaRPr lang="pt-BR" sz="2000" dirty="0"/>
          </a:p>
        </p:txBody>
      </p:sp>
    </p:spTree>
    <p:extLst>
      <p:ext uri="{BB962C8B-B14F-4D97-AF65-F5344CB8AC3E}">
        <p14:creationId xmlns:p14="http://schemas.microsoft.com/office/powerpoint/2010/main" xmlns="" val="706222347"/>
      </p:ext>
    </p:extLst>
  </p:cSld>
  <p:clrMapOvr>
    <a:masterClrMapping/>
  </p:clrMapOvr>
  <p:transition>
    <p:comb/>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1520" y="188640"/>
            <a:ext cx="8784976" cy="6817251"/>
          </a:xfrm>
          <a:prstGeom prst="rect">
            <a:avLst/>
          </a:prstGeom>
          <a:noFill/>
        </p:spPr>
        <p:txBody>
          <a:bodyPr wrap="square" rtlCol="0">
            <a:spAutoFit/>
          </a:bodyPr>
          <a:lstStyle/>
          <a:p>
            <a:pPr algn="just"/>
            <a:r>
              <a:rPr lang="pt-BR" sz="1900" dirty="0" smtClean="0"/>
              <a:t>Desta forma, interpreta-se o dispositivo com a presunção de estar contida a </a:t>
            </a:r>
            <a:r>
              <a:rPr lang="pt-BR" sz="1900" b="1" u="sng" dirty="0" smtClean="0"/>
              <a:t>correção monetária</a:t>
            </a:r>
            <a:r>
              <a:rPr lang="pt-BR" sz="1900" dirty="0" smtClean="0"/>
              <a:t>. A atualização monetária não gera acréscimo, mas apenas </a:t>
            </a:r>
            <a:r>
              <a:rPr lang="pt-BR" sz="1900" b="1" dirty="0" smtClean="0"/>
              <a:t>atualiza o valor nominal </a:t>
            </a:r>
            <a:r>
              <a:rPr lang="pt-BR" sz="1900" dirty="0" smtClean="0"/>
              <a:t>expresso em moeda. Tal instituto não afasta o nominalismo, pois decorre da simples passagem do tempo. </a:t>
            </a:r>
          </a:p>
          <a:p>
            <a:pPr algn="just"/>
            <a:endParaRPr lang="pt-BR" sz="1900" dirty="0"/>
          </a:p>
          <a:p>
            <a:pPr algn="just"/>
            <a:r>
              <a:rPr lang="pt-BR" sz="1900" dirty="0" smtClean="0"/>
              <a:t>“PROCESSUAL </a:t>
            </a:r>
            <a:r>
              <a:rPr lang="pt-BR" sz="1900" dirty="0"/>
              <a:t>CIVIL. DIREITO ECONÔMICO. EXECUÇÃO DE SENTENÇA. </a:t>
            </a:r>
            <a:r>
              <a:rPr lang="pt-BR" sz="1900" dirty="0">
                <a:solidFill>
                  <a:srgbClr val="FFC000"/>
                </a:solidFill>
              </a:rPr>
              <a:t>CORREÇÃO MONETÁRIA</a:t>
            </a:r>
            <a:r>
              <a:rPr lang="pt-BR" sz="1900" dirty="0"/>
              <a:t>. IGP-M. ÍNDICES DE DEFLAÇÃO. APLICABILIDADE, QUANDO NÃO IMPORTEM REDUÇÃO DO VALOR NOMINAL ORIGINAL. </a:t>
            </a:r>
            <a:r>
              <a:rPr lang="pt-BR" sz="1900" dirty="0">
                <a:solidFill>
                  <a:srgbClr val="FFC000"/>
                </a:solidFill>
              </a:rPr>
              <a:t>1. A correção monetária nada mais é do que um mecanismo de manutenção do poder aquisitivo da moeda, não devendo representar, consequentemente, por si só, nem um </a:t>
            </a:r>
            <a:r>
              <a:rPr lang="pt-BR" sz="1900" dirty="0" err="1">
                <a:solidFill>
                  <a:srgbClr val="FFC000"/>
                </a:solidFill>
              </a:rPr>
              <a:t>plus</a:t>
            </a:r>
            <a:r>
              <a:rPr lang="pt-BR" sz="1900" dirty="0">
                <a:solidFill>
                  <a:srgbClr val="FFC000"/>
                </a:solidFill>
              </a:rPr>
              <a:t> nem um </a:t>
            </a:r>
            <a:r>
              <a:rPr lang="pt-BR" sz="1900" dirty="0" err="1">
                <a:solidFill>
                  <a:srgbClr val="FFC000"/>
                </a:solidFill>
              </a:rPr>
              <a:t>minus</a:t>
            </a:r>
            <a:r>
              <a:rPr lang="pt-BR" sz="1900" dirty="0">
                <a:solidFill>
                  <a:srgbClr val="FFC000"/>
                </a:solidFill>
              </a:rPr>
              <a:t> em sua substância.</a:t>
            </a:r>
            <a:r>
              <a:rPr lang="pt-BR" sz="1900" dirty="0"/>
              <a:t> Corrigir o valor nominal da obrigação nada mais representa do que </a:t>
            </a:r>
            <a:r>
              <a:rPr lang="pt-BR" sz="1900" dirty="0">
                <a:solidFill>
                  <a:srgbClr val="FFC000"/>
                </a:solidFill>
              </a:rPr>
              <a:t>manter, no tempo, o seu poder de compra original, alterado pelas oscilações inflacionárias positivas e negativas ocorridas no período.</a:t>
            </a:r>
            <a:r>
              <a:rPr lang="pt-BR" sz="1900" dirty="0"/>
              <a:t> Atualizar a obrigação levando em conta apenas oscilações positivas importaria distorcer a realidade econômica produzindo um resultado que não representa a simples manutenção do primitivo poder aquisitivo, mas um indevido acréscimo no valor real. Nessa linha, estabelece o Manual de Orientação de Procedimento de Cálculos aprovado pelo Conselho da Justiça Federal que, não havendo decisão judicial em contrário, "os índices negativos de correção monetária (deflação) serão considerados no cálculo de atualização", salvo "se a atualização implicar redução do principal", hipótese em que "deve prevalecer o valor nominal". 2. Recurso especial </a:t>
            </a:r>
            <a:r>
              <a:rPr lang="pt-BR" sz="1900" dirty="0" smtClean="0"/>
              <a:t>provido”. (STJ, REsp1240963, Rel. Min. </a:t>
            </a:r>
            <a:r>
              <a:rPr lang="pt-BR" sz="1900" dirty="0" err="1" smtClean="0"/>
              <a:t>Teori</a:t>
            </a:r>
            <a:r>
              <a:rPr lang="pt-BR" sz="1900" dirty="0" smtClean="0"/>
              <a:t> Zavascki, D.J. 24/08/2011).</a:t>
            </a:r>
          </a:p>
        </p:txBody>
      </p:sp>
    </p:spTree>
    <p:extLst>
      <p:ext uri="{BB962C8B-B14F-4D97-AF65-F5344CB8AC3E}">
        <p14:creationId xmlns:p14="http://schemas.microsoft.com/office/powerpoint/2010/main" xmlns="" val="2704964401"/>
      </p:ext>
    </p:extLst>
  </p:cSld>
  <p:clrMapOvr>
    <a:masterClrMapping/>
  </p:clrMapOvr>
  <p:transition>
    <p:comb/>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95536" y="404664"/>
            <a:ext cx="8496944" cy="5016758"/>
          </a:xfrm>
          <a:prstGeom prst="rect">
            <a:avLst/>
          </a:prstGeom>
          <a:noFill/>
        </p:spPr>
        <p:txBody>
          <a:bodyPr wrap="square" rtlCol="0">
            <a:spAutoFit/>
          </a:bodyPr>
          <a:lstStyle/>
          <a:p>
            <a:pPr algn="just"/>
            <a:endParaRPr lang="pt-BR" sz="2000" dirty="0" smtClean="0">
              <a:solidFill>
                <a:srgbClr val="CCECFF"/>
              </a:solidFill>
            </a:endParaRPr>
          </a:p>
          <a:p>
            <a:pPr algn="just"/>
            <a:r>
              <a:rPr lang="pt-BR" sz="2000" dirty="0" smtClean="0">
                <a:solidFill>
                  <a:srgbClr val="CCECFF"/>
                </a:solidFill>
              </a:rPr>
              <a:t>Art. 316, CC: “É lícito convencionar o aumento progressivo de prestações sucessivas”. </a:t>
            </a:r>
          </a:p>
          <a:p>
            <a:pPr algn="just"/>
            <a:endParaRPr lang="pt-BR" sz="2000" dirty="0"/>
          </a:p>
          <a:p>
            <a:pPr algn="just"/>
            <a:r>
              <a:rPr lang="pt-BR" sz="2000" dirty="0" smtClean="0"/>
              <a:t>Gustavo </a:t>
            </a:r>
            <a:r>
              <a:rPr lang="pt-BR" sz="2000" dirty="0" err="1" smtClean="0"/>
              <a:t>Tepedino</a:t>
            </a:r>
            <a:r>
              <a:rPr lang="pt-BR" sz="2000" dirty="0"/>
              <a:t> </a:t>
            </a:r>
            <a:r>
              <a:rPr lang="pt-BR" sz="2000" dirty="0" smtClean="0"/>
              <a:t>conceitua a cláusula da escala móvel como “a que faz oscilar a prestação do devedor segundo os índices do custo de vida, os preços de determinadas mercadorias, ou a variação dos salários”. (TEPEDINO, Gustavo. </a:t>
            </a:r>
            <a:r>
              <a:rPr lang="pt-BR" sz="2000" i="1" dirty="0" smtClean="0"/>
              <a:t>Código Civil interpretado</a:t>
            </a:r>
            <a:r>
              <a:rPr lang="pt-BR" sz="2000" dirty="0" smtClean="0"/>
              <a:t>. V.1., p. 607). </a:t>
            </a:r>
          </a:p>
          <a:p>
            <a:pPr algn="just"/>
            <a:endParaRPr lang="pt-BR" sz="2000" dirty="0"/>
          </a:p>
          <a:p>
            <a:pPr algn="just"/>
            <a:r>
              <a:rPr lang="pt-BR" sz="2000" dirty="0" smtClean="0"/>
              <a:t>Tal cláusula excepciona o princípio do nominalismo ao permitir a revisão das prestações </a:t>
            </a:r>
            <a:r>
              <a:rPr lang="pt-BR" sz="2000" u="sng" dirty="0" smtClean="0"/>
              <a:t>com base em índices fixados pelas partes</a:t>
            </a:r>
            <a:r>
              <a:rPr lang="pt-BR" sz="2000" dirty="0" smtClean="0"/>
              <a:t>, desde que respeitados os vetores do sistema, </a:t>
            </a:r>
            <a:r>
              <a:rPr lang="pt-BR" sz="2000" u="sng" dirty="0" smtClean="0"/>
              <a:t>os princípios da eticidade e a função social do contrato. </a:t>
            </a:r>
          </a:p>
          <a:p>
            <a:pPr algn="just"/>
            <a:endParaRPr lang="pt-BR" sz="2000" dirty="0"/>
          </a:p>
          <a:p>
            <a:pPr algn="just"/>
            <a:r>
              <a:rPr lang="pt-BR" sz="2000" dirty="0" smtClean="0"/>
              <a:t>A CF (art. 7º, IV) veda o reajuste com base no valor do salário mínimo. Exceção: prestação de alimentos. </a:t>
            </a:r>
          </a:p>
        </p:txBody>
      </p:sp>
    </p:spTree>
    <p:extLst>
      <p:ext uri="{BB962C8B-B14F-4D97-AF65-F5344CB8AC3E}">
        <p14:creationId xmlns:p14="http://schemas.microsoft.com/office/powerpoint/2010/main" xmlns="" val="4060312059"/>
      </p:ext>
    </p:extLst>
  </p:cSld>
  <p:clrMapOvr>
    <a:masterClrMapping/>
  </p:clrMapOvr>
  <p:transition>
    <p:comb/>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11560" y="188640"/>
            <a:ext cx="8208912" cy="6555641"/>
          </a:xfrm>
          <a:prstGeom prst="rect">
            <a:avLst/>
          </a:prstGeom>
          <a:noFill/>
        </p:spPr>
        <p:txBody>
          <a:bodyPr wrap="square" rtlCol="0">
            <a:spAutoFit/>
          </a:bodyPr>
          <a:lstStyle/>
          <a:p>
            <a:pPr algn="just"/>
            <a:r>
              <a:rPr lang="pt-BR" sz="2000" dirty="0" smtClean="0">
                <a:solidFill>
                  <a:srgbClr val="CCECFF"/>
                </a:solidFill>
              </a:rPr>
              <a:t>Art. 318, CC: “São </a:t>
            </a:r>
            <a:r>
              <a:rPr lang="pt-BR" sz="2000" b="1" dirty="0" smtClean="0">
                <a:solidFill>
                  <a:srgbClr val="CCECFF"/>
                </a:solidFill>
              </a:rPr>
              <a:t>nulas</a:t>
            </a:r>
            <a:r>
              <a:rPr lang="pt-BR" sz="2000" dirty="0" smtClean="0">
                <a:solidFill>
                  <a:srgbClr val="CCECFF"/>
                </a:solidFill>
              </a:rPr>
              <a:t> as convenções de pagamento </a:t>
            </a:r>
            <a:r>
              <a:rPr lang="pt-BR" sz="2000" u="sng" dirty="0" smtClean="0">
                <a:solidFill>
                  <a:srgbClr val="CCECFF"/>
                </a:solidFill>
              </a:rPr>
              <a:t>em ouro ou em moeda estrangeira</a:t>
            </a:r>
            <a:r>
              <a:rPr lang="pt-BR" sz="2000" dirty="0" smtClean="0">
                <a:solidFill>
                  <a:srgbClr val="CCECFF"/>
                </a:solidFill>
              </a:rPr>
              <a:t>, bem como para compensar a diferença entre o valor desta e o da moeda nacional, </a:t>
            </a:r>
            <a:r>
              <a:rPr lang="pt-BR" sz="2000" b="1" dirty="0" smtClean="0">
                <a:solidFill>
                  <a:srgbClr val="CCECFF"/>
                </a:solidFill>
              </a:rPr>
              <a:t>excetuados os casos previstos na legislação especial”. </a:t>
            </a:r>
          </a:p>
          <a:p>
            <a:pPr algn="just"/>
            <a:endParaRPr lang="pt-BR" sz="2000" dirty="0"/>
          </a:p>
          <a:p>
            <a:pPr algn="just"/>
            <a:r>
              <a:rPr lang="pt-BR" sz="2000" dirty="0" smtClean="0"/>
              <a:t>Lei 10.192/2001 (dispõe sobre medidas complementares do Plano Real) prevê que as estipulações de pagamento de </a:t>
            </a:r>
            <a:r>
              <a:rPr lang="pt-BR" sz="2000" u="sng" dirty="0" smtClean="0"/>
              <a:t>obrigações pecuniárias exequíveis no território nacional</a:t>
            </a:r>
            <a:r>
              <a:rPr lang="pt-BR" sz="2000" dirty="0" smtClean="0"/>
              <a:t> serão feitas </a:t>
            </a:r>
            <a:r>
              <a:rPr lang="pt-BR" sz="2000" u="sng" dirty="0" smtClean="0"/>
              <a:t>em real</a:t>
            </a:r>
            <a:r>
              <a:rPr lang="pt-BR" sz="2000" dirty="0" smtClean="0"/>
              <a:t>, </a:t>
            </a:r>
            <a:r>
              <a:rPr lang="pt-BR" sz="2000" dirty="0" smtClean="0">
                <a:solidFill>
                  <a:srgbClr val="FFC000"/>
                </a:solidFill>
              </a:rPr>
              <a:t>vedando-se a estipulação em moedas estrangeiras, </a:t>
            </a:r>
            <a:r>
              <a:rPr lang="pt-BR" sz="2000" dirty="0" smtClean="0"/>
              <a:t>com exceção dos contratos de exportação, importação, câmbio e </a:t>
            </a:r>
            <a:r>
              <a:rPr lang="pt-BR" sz="2000" i="1" dirty="0" smtClean="0"/>
              <a:t>leasing</a:t>
            </a:r>
            <a:r>
              <a:rPr lang="pt-BR" sz="2000" dirty="0" smtClean="0"/>
              <a:t> com recursos captados no exterior. </a:t>
            </a:r>
          </a:p>
          <a:p>
            <a:pPr algn="just"/>
            <a:endParaRPr lang="pt-BR" sz="2000" dirty="0" smtClean="0"/>
          </a:p>
          <a:p>
            <a:pPr algn="just"/>
            <a:r>
              <a:rPr lang="pt-BR" sz="2000" dirty="0" smtClean="0"/>
              <a:t>A cláusula de escala móvel deve ser afastada em negócios jurídicos que se verifica assimetria entre as partes contratantes, em especial em contratos cujo objeto sejam bens essenciais, ligados ao “patrimônio mínimo” para a manutenção da dignidade humana (moradia, saúde, educação e alimentos), sob pena de violar a função social do contrato. </a:t>
            </a:r>
          </a:p>
          <a:p>
            <a:pPr algn="just"/>
            <a:endParaRPr lang="pt-BR" sz="2000" dirty="0">
              <a:solidFill>
                <a:srgbClr val="CCECFF"/>
              </a:solidFill>
            </a:endParaRPr>
          </a:p>
          <a:p>
            <a:pPr algn="just"/>
            <a:r>
              <a:rPr lang="pt-BR" sz="2000" dirty="0" smtClean="0">
                <a:solidFill>
                  <a:srgbClr val="CCECFF"/>
                </a:solidFill>
              </a:rPr>
              <a:t>Art. 2035, parágrafo único, CC: “Nenhuma convenção prevalecerá se contrariar preceitos de ordem pública, tais como estabelecidos por este Código para assegurar a função social da propriedade e dos contratos”.  </a:t>
            </a:r>
          </a:p>
        </p:txBody>
      </p:sp>
    </p:spTree>
    <p:extLst>
      <p:ext uri="{BB962C8B-B14F-4D97-AF65-F5344CB8AC3E}">
        <p14:creationId xmlns:p14="http://schemas.microsoft.com/office/powerpoint/2010/main" xmlns="" val="1238527310"/>
      </p:ext>
    </p:extLst>
  </p:cSld>
  <p:clrMapOvr>
    <a:masterClrMapping/>
  </p:clrMapOvr>
  <p:transition>
    <p:comb/>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1520" y="302359"/>
            <a:ext cx="8784976" cy="6555641"/>
          </a:xfrm>
          <a:prstGeom prst="rect">
            <a:avLst/>
          </a:prstGeom>
          <a:noFill/>
        </p:spPr>
        <p:txBody>
          <a:bodyPr wrap="square" rtlCol="0">
            <a:spAutoFit/>
          </a:bodyPr>
          <a:lstStyle/>
          <a:p>
            <a:pPr algn="just"/>
            <a:r>
              <a:rPr lang="pt-BR" sz="2000" dirty="0" smtClean="0">
                <a:solidFill>
                  <a:srgbClr val="CCECFF"/>
                </a:solidFill>
              </a:rPr>
              <a:t>Art. 317, CC: “Quando, por </a:t>
            </a:r>
            <a:r>
              <a:rPr lang="pt-BR" sz="2000" b="1" u="sng" dirty="0" smtClean="0">
                <a:solidFill>
                  <a:srgbClr val="CCECFF"/>
                </a:solidFill>
              </a:rPr>
              <a:t>motivos imprevisíveis</a:t>
            </a:r>
            <a:r>
              <a:rPr lang="pt-BR" sz="2000" dirty="0" smtClean="0">
                <a:solidFill>
                  <a:srgbClr val="CCECFF"/>
                </a:solidFill>
              </a:rPr>
              <a:t>, sobrevier </a:t>
            </a:r>
            <a:r>
              <a:rPr lang="pt-BR" sz="2000" b="1" u="sng" dirty="0" smtClean="0">
                <a:solidFill>
                  <a:srgbClr val="CCECFF"/>
                </a:solidFill>
              </a:rPr>
              <a:t>desproporção manifesta </a:t>
            </a:r>
            <a:r>
              <a:rPr lang="pt-BR" sz="2000" dirty="0" smtClean="0">
                <a:solidFill>
                  <a:srgbClr val="CCECFF"/>
                </a:solidFill>
              </a:rPr>
              <a:t>entre o </a:t>
            </a:r>
            <a:r>
              <a:rPr lang="pt-BR" sz="2000" b="1" u="sng" dirty="0" smtClean="0">
                <a:solidFill>
                  <a:srgbClr val="CCECFF"/>
                </a:solidFill>
              </a:rPr>
              <a:t>valor da prestação devida e o do momento de sua execução</a:t>
            </a:r>
            <a:r>
              <a:rPr lang="pt-BR" sz="2000" dirty="0" smtClean="0">
                <a:solidFill>
                  <a:srgbClr val="CCECFF"/>
                </a:solidFill>
              </a:rPr>
              <a:t>, poderá o </a:t>
            </a:r>
            <a:r>
              <a:rPr lang="pt-BR" sz="2000" b="1" u="sng" dirty="0" smtClean="0">
                <a:solidFill>
                  <a:srgbClr val="CCECFF"/>
                </a:solidFill>
              </a:rPr>
              <a:t>juiz corrigi-lo</a:t>
            </a:r>
            <a:r>
              <a:rPr lang="pt-BR" sz="2000" dirty="0" smtClean="0">
                <a:solidFill>
                  <a:srgbClr val="CCECFF"/>
                </a:solidFill>
              </a:rPr>
              <a:t>, a pedido da parte, de modo que assegure, quanto possível, o </a:t>
            </a:r>
            <a:r>
              <a:rPr lang="pt-BR" sz="2000" b="1" u="sng" dirty="0" smtClean="0">
                <a:solidFill>
                  <a:srgbClr val="CCECFF"/>
                </a:solidFill>
              </a:rPr>
              <a:t>valor real da prestação</a:t>
            </a:r>
            <a:r>
              <a:rPr lang="pt-BR" sz="2000" dirty="0" smtClean="0">
                <a:solidFill>
                  <a:srgbClr val="CCECFF"/>
                </a:solidFill>
              </a:rPr>
              <a:t>”.</a:t>
            </a:r>
          </a:p>
          <a:p>
            <a:pPr algn="just"/>
            <a:endParaRPr lang="pt-BR" sz="2000" dirty="0">
              <a:solidFill>
                <a:srgbClr val="CCECFF"/>
              </a:solidFill>
            </a:endParaRPr>
          </a:p>
          <a:p>
            <a:pPr algn="just"/>
            <a:r>
              <a:rPr lang="pt-BR" sz="2000" dirty="0" smtClean="0"/>
              <a:t>Sob a perspectiva da obrigação como processo dinâmico, há interesse em adaptar a relação jurídica às </a:t>
            </a:r>
            <a:r>
              <a:rPr lang="pt-BR" sz="2000" dirty="0" err="1" smtClean="0"/>
              <a:t>vicisssitudes</a:t>
            </a:r>
            <a:r>
              <a:rPr lang="pt-BR" sz="2000" dirty="0" smtClean="0"/>
              <a:t> que a passagem do tempo produz. O </a:t>
            </a:r>
            <a:r>
              <a:rPr lang="pt-BR" sz="2000" u="sng" dirty="0" smtClean="0"/>
              <a:t>direito subjetivo ao crédito será balizado pela preservação do vínculo jurídico originário</a:t>
            </a:r>
            <a:r>
              <a:rPr lang="pt-BR" sz="2000" dirty="0" smtClean="0"/>
              <a:t>, pois a autonomia privada não pode conduzir à injustiça ou opressão econômica. </a:t>
            </a:r>
          </a:p>
          <a:p>
            <a:pPr algn="just"/>
            <a:endParaRPr lang="pt-BR" sz="2000" dirty="0"/>
          </a:p>
          <a:p>
            <a:pPr algn="just"/>
            <a:r>
              <a:rPr lang="pt-BR" sz="2000" dirty="0" smtClean="0"/>
              <a:t>As relações duradouras, de execução diferida no tempo, possuem em seu núcleo basilar o permanente </a:t>
            </a:r>
            <a:r>
              <a:rPr lang="pt-BR" sz="2000" u="sng" dirty="0" smtClean="0"/>
              <a:t>dever de revisão do conteúdo da relação jurídica</a:t>
            </a:r>
            <a:r>
              <a:rPr lang="pt-BR" sz="2000" dirty="0" smtClean="0"/>
              <a:t>, à luz da boa-fé objetiva, para obstar a desproporção entre as prestações.  </a:t>
            </a:r>
          </a:p>
          <a:p>
            <a:pPr algn="just"/>
            <a:endParaRPr lang="pt-BR" sz="2000" dirty="0"/>
          </a:p>
          <a:p>
            <a:pPr algn="just"/>
            <a:r>
              <a:rPr lang="pt-BR" sz="2000" dirty="0" smtClean="0"/>
              <a:t>Teresa Negreiros defende que “o </a:t>
            </a:r>
            <a:r>
              <a:rPr lang="pt-BR" sz="2000" u="sng" dirty="0" smtClean="0"/>
              <a:t>princípio do equilíbrio econômico</a:t>
            </a:r>
            <a:r>
              <a:rPr lang="pt-BR" sz="2000" dirty="0" smtClean="0"/>
              <a:t> incide sobre o programa contratual, servindo como </a:t>
            </a:r>
            <a:r>
              <a:rPr lang="pt-BR" sz="2000" b="1" dirty="0" smtClean="0"/>
              <a:t>parâmetro</a:t>
            </a:r>
            <a:r>
              <a:rPr lang="pt-BR" sz="2000" dirty="0" smtClean="0"/>
              <a:t> para a avalição do seu </a:t>
            </a:r>
            <a:r>
              <a:rPr lang="pt-BR" sz="2000" b="1" dirty="0" smtClean="0"/>
              <a:t>conteúdo e resultado</a:t>
            </a:r>
            <a:r>
              <a:rPr lang="pt-BR" sz="2000" dirty="0" smtClean="0"/>
              <a:t>, mediante a comparação das vantagens e encargos atribuídos a cada um dos contratantes”.  (NEGREIROS, Teresa. </a:t>
            </a:r>
            <a:r>
              <a:rPr lang="pt-BR" sz="2000" i="1" dirty="0" smtClean="0"/>
              <a:t>Teoria do contrato</a:t>
            </a:r>
            <a:r>
              <a:rPr lang="pt-BR" sz="2000" dirty="0" smtClean="0"/>
              <a:t>: novos paradigmas, p. 157).</a:t>
            </a:r>
          </a:p>
        </p:txBody>
      </p:sp>
    </p:spTree>
    <p:extLst>
      <p:ext uri="{BB962C8B-B14F-4D97-AF65-F5344CB8AC3E}">
        <p14:creationId xmlns:p14="http://schemas.microsoft.com/office/powerpoint/2010/main" xmlns="" val="2828644439"/>
      </p:ext>
    </p:extLst>
  </p:cSld>
  <p:clrMapOvr>
    <a:masterClrMapping/>
  </p:clrMapOvr>
  <p:transition>
    <p:comb/>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p:cNvSpPr txBox="1"/>
          <p:nvPr/>
        </p:nvSpPr>
        <p:spPr>
          <a:xfrm>
            <a:off x="539552" y="476672"/>
            <a:ext cx="8136904" cy="6247864"/>
          </a:xfrm>
          <a:prstGeom prst="rect">
            <a:avLst/>
          </a:prstGeom>
          <a:noFill/>
        </p:spPr>
        <p:txBody>
          <a:bodyPr wrap="square" rtlCol="0">
            <a:spAutoFit/>
          </a:bodyPr>
          <a:lstStyle/>
          <a:p>
            <a:pPr algn="just"/>
            <a:r>
              <a:rPr lang="pt-BR" sz="2000" b="1" dirty="0" smtClean="0">
                <a:solidFill>
                  <a:srgbClr val="FFC000"/>
                </a:solidFill>
              </a:rPr>
              <a:t>Análise conjunta dos art. 317 e 478, ambos do CC:</a:t>
            </a:r>
          </a:p>
          <a:p>
            <a:pPr algn="just"/>
            <a:endParaRPr lang="pt-BR" sz="2000" b="1" dirty="0"/>
          </a:p>
          <a:p>
            <a:pPr algn="just"/>
            <a:r>
              <a:rPr lang="pt-BR" sz="2000" dirty="0" smtClean="0"/>
              <a:t>Art. 478, CC: “Nos contratos de execução continuada ou diferida, se a prestação de uma das partes se tornar excessivamente onerosa, </a:t>
            </a:r>
            <a:r>
              <a:rPr lang="pt-BR" sz="2000" b="1" dirty="0" smtClean="0"/>
              <a:t>com extrema vantagem para a outra</a:t>
            </a:r>
            <a:r>
              <a:rPr lang="pt-BR" sz="2000" dirty="0" smtClean="0"/>
              <a:t>, em virtude de </a:t>
            </a:r>
            <a:r>
              <a:rPr lang="pt-BR" sz="2000" b="1" dirty="0" smtClean="0"/>
              <a:t>acontecimentos extraordinários e imprevisíveis</a:t>
            </a:r>
            <a:r>
              <a:rPr lang="pt-BR" sz="2000" dirty="0" smtClean="0"/>
              <a:t>, poderá o devedor pedir a resolução do contrato. Os efeitos da sentença que a decretar retroagirão à data da citação”. </a:t>
            </a:r>
          </a:p>
          <a:p>
            <a:pPr algn="just"/>
            <a:endParaRPr lang="pt-BR" sz="2000" dirty="0"/>
          </a:p>
          <a:p>
            <a:pPr algn="just"/>
            <a:r>
              <a:rPr lang="pt-BR" sz="2000" dirty="0" smtClean="0"/>
              <a:t>Ambos os dispositivos versam sobre a cláusula </a:t>
            </a:r>
            <a:r>
              <a:rPr lang="pt-BR" sz="2000" i="1" dirty="0" smtClean="0"/>
              <a:t>rebus sic stantibus</a:t>
            </a:r>
            <a:r>
              <a:rPr lang="pt-BR" sz="2000" dirty="0" smtClean="0"/>
              <a:t>, prevendo o desequilíbrio das prestações em razão da incidência de </a:t>
            </a:r>
            <a:r>
              <a:rPr lang="pt-BR" sz="2000" u="sng" dirty="0" smtClean="0"/>
              <a:t>eventos supervenientes e imprevisíveis</a:t>
            </a:r>
            <a:r>
              <a:rPr lang="pt-BR" sz="2000" dirty="0" smtClean="0"/>
              <a:t>. </a:t>
            </a:r>
          </a:p>
          <a:p>
            <a:pPr algn="just"/>
            <a:endParaRPr lang="pt-BR" sz="2000" dirty="0"/>
          </a:p>
          <a:p>
            <a:pPr algn="just"/>
            <a:r>
              <a:rPr lang="pt-BR" sz="2000" dirty="0" smtClean="0"/>
              <a:t>Todavia, o art. 478,CC adere à </a:t>
            </a:r>
            <a:r>
              <a:rPr lang="pt-BR" sz="2000" b="1" u="sng" dirty="0" smtClean="0"/>
              <a:t>teoria da imprevisão</a:t>
            </a:r>
            <a:r>
              <a:rPr lang="pt-BR" sz="2000" dirty="0" smtClean="0"/>
              <a:t>, a qual requer, além da imprevisibilidade do evento, a </a:t>
            </a:r>
            <a:r>
              <a:rPr lang="pt-BR" sz="2000" b="1" dirty="0" err="1" smtClean="0"/>
              <a:t>extraordinariedade</a:t>
            </a:r>
            <a:r>
              <a:rPr lang="pt-BR" sz="2000" b="1" dirty="0" smtClean="0"/>
              <a:t> da álea.</a:t>
            </a:r>
          </a:p>
          <a:p>
            <a:pPr algn="just"/>
            <a:endParaRPr lang="pt-BR" sz="2000" dirty="0"/>
          </a:p>
          <a:p>
            <a:pPr algn="just"/>
            <a:r>
              <a:rPr lang="pt-BR" sz="2000" dirty="0" smtClean="0"/>
              <a:t>O art. 317, CC aproxima-se da </a:t>
            </a:r>
            <a:r>
              <a:rPr lang="pt-BR" sz="2000" b="1" u="sng" dirty="0" smtClean="0"/>
              <a:t>teoria da excessiva onerosidade</a:t>
            </a:r>
            <a:r>
              <a:rPr lang="pt-BR" sz="2000" dirty="0" smtClean="0"/>
              <a:t>, substituindo o requisito do fato extraordinário pela </a:t>
            </a:r>
            <a:r>
              <a:rPr lang="pt-BR" sz="2000" u="sng" dirty="0" smtClean="0"/>
              <a:t>desproporção manifesta entre as prestações</a:t>
            </a:r>
            <a:r>
              <a:rPr lang="pt-BR" sz="2000" dirty="0" smtClean="0"/>
              <a:t>. Tal dispositivo deve ser interpretado conforme a Constituição, à luz do princípio da solidariedade. </a:t>
            </a:r>
            <a:endParaRPr lang="pt-BR" sz="2000" dirty="0"/>
          </a:p>
        </p:txBody>
      </p:sp>
    </p:spTree>
    <p:extLst>
      <p:ext uri="{BB962C8B-B14F-4D97-AF65-F5344CB8AC3E}">
        <p14:creationId xmlns:p14="http://schemas.microsoft.com/office/powerpoint/2010/main" xmlns="" val="3528332745"/>
      </p:ext>
    </p:extLst>
  </p:cSld>
  <p:clrMapOvr>
    <a:masterClrMapping/>
  </p:clrMapOvr>
  <p:transition>
    <p:comb/>
  </p:transition>
</p:sld>
</file>

<file path=ppt/slides/slide4.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8194"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7171" name="Rectangle 7"/>
          <p:cNvSpPr>
            <a:spLocks noChangeArrowheads="1"/>
          </p:cNvSpPr>
          <p:nvPr/>
        </p:nvSpPr>
        <p:spPr bwMode="auto">
          <a:xfrm>
            <a:off x="228600" y="457200"/>
            <a:ext cx="8686800" cy="6212160"/>
          </a:xfrm>
          <a:prstGeom prst="rect">
            <a:avLst/>
          </a:prstGeom>
          <a:noFill/>
          <a:ln>
            <a:noFill/>
          </a:ln>
          <a:extLst/>
        </p:spPr>
        <p:txBody>
          <a:bodyPr anchor="b"/>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lang="pt-BR" altLang="pt-BR" b="1" dirty="0" smtClean="0">
              <a:solidFill>
                <a:schemeClr val="bg1"/>
              </a:solidFill>
            </a:endParaRPr>
          </a:p>
          <a:p>
            <a:pPr algn="ctr" eaLnBrk="1" hangingPunct="1">
              <a:defRPr/>
            </a:pPr>
            <a:endParaRPr lang="pt-BR" altLang="pt-BR" b="1" dirty="0" smtClean="0">
              <a:solidFill>
                <a:srgbClr val="FFC000"/>
              </a:solidFill>
            </a:endParaRPr>
          </a:p>
          <a:p>
            <a:pPr algn="ctr" eaLnBrk="1" hangingPunct="1">
              <a:defRPr/>
            </a:pPr>
            <a:endParaRPr lang="pt-BR" altLang="pt-BR" b="1" dirty="0" smtClean="0">
              <a:solidFill>
                <a:schemeClr val="bg1"/>
              </a:solidFill>
              <a:latin typeface="Arial" panose="020B0604020202020204" pitchFamily="34" charset="0"/>
            </a:endParaRPr>
          </a:p>
          <a:p>
            <a:pPr algn="ctr" eaLnBrk="1" hangingPunct="1">
              <a:defRPr/>
            </a:pPr>
            <a:endParaRPr lang="pt-BR" altLang="pt-BR" b="1" dirty="0" smtClean="0">
              <a:solidFill>
                <a:schemeClr val="accent2"/>
              </a:solidFill>
              <a:latin typeface="Arial" panose="020B0604020202020204" pitchFamily="34" charset="0"/>
            </a:endParaRPr>
          </a:p>
          <a:p>
            <a:pPr algn="ctr" eaLnBrk="1" hangingPunct="1">
              <a:defRPr/>
            </a:pPr>
            <a:endParaRPr lang="pt-BR" altLang="pt-BR" b="1" dirty="0">
              <a:solidFill>
                <a:schemeClr val="accent2"/>
              </a:solidFill>
              <a:latin typeface="Arial" panose="020B0604020202020204" pitchFamily="34" charset="0"/>
            </a:endParaRPr>
          </a:p>
          <a:p>
            <a:pPr algn="ctr" eaLnBrk="1" hangingPunct="1">
              <a:defRPr/>
            </a:pPr>
            <a:endParaRPr lang="pt-BR" altLang="pt-BR" sz="1000" b="1" dirty="0" smtClean="0">
              <a:solidFill>
                <a:schemeClr val="accent2"/>
              </a:solidFill>
              <a:latin typeface="Arial" panose="020B0604020202020204" pitchFamily="34" charset="0"/>
            </a:endParaRPr>
          </a:p>
        </p:txBody>
      </p:sp>
      <p:sp>
        <p:nvSpPr>
          <p:cNvPr id="2" name="CaixaDeTexto 1"/>
          <p:cNvSpPr txBox="1"/>
          <p:nvPr/>
        </p:nvSpPr>
        <p:spPr>
          <a:xfrm>
            <a:off x="467544" y="457200"/>
            <a:ext cx="8064896" cy="6247864"/>
          </a:xfrm>
          <a:prstGeom prst="rect">
            <a:avLst/>
          </a:prstGeom>
          <a:noFill/>
        </p:spPr>
        <p:txBody>
          <a:bodyPr wrap="square" rtlCol="0">
            <a:spAutoFit/>
          </a:bodyPr>
          <a:lstStyle/>
          <a:p>
            <a:pPr algn="just"/>
            <a:r>
              <a:rPr lang="pt-BR" sz="2000" dirty="0" smtClean="0"/>
              <a:t>Superação da visão restritiva e dualista do direito das obrigações, em que devedor e credor ocupam polos antagônicos. </a:t>
            </a:r>
          </a:p>
          <a:p>
            <a:pPr algn="just"/>
            <a:endParaRPr lang="pt-BR" sz="2000" dirty="0" smtClean="0"/>
          </a:p>
          <a:p>
            <a:pPr algn="just"/>
            <a:r>
              <a:rPr lang="pt-BR" sz="2000" b="1" u="sng" dirty="0" smtClean="0"/>
              <a:t>Processo dinâmico de satisfação</a:t>
            </a:r>
            <a:r>
              <a:rPr lang="pt-BR" sz="2000" dirty="0" smtClean="0"/>
              <a:t>: o conteúdo da prestação extrapola os termos contratuais, alcançando os deveres anexos emanados da boa-fé objetiva. </a:t>
            </a:r>
          </a:p>
          <a:p>
            <a:pPr algn="just"/>
            <a:endParaRPr lang="pt-BR" sz="2000" dirty="0"/>
          </a:p>
          <a:p>
            <a:pPr algn="just"/>
            <a:r>
              <a:rPr lang="pt-BR" sz="2000" dirty="0" smtClean="0">
                <a:solidFill>
                  <a:srgbClr val="CCECFF"/>
                </a:solidFill>
              </a:rPr>
              <a:t>Princípios norteadores do Código Civil no âmbito da teoria do pagamento:</a:t>
            </a:r>
          </a:p>
          <a:p>
            <a:pPr algn="just"/>
            <a:endParaRPr lang="pt-BR" sz="2000" dirty="0"/>
          </a:p>
          <a:p>
            <a:pPr algn="just"/>
            <a:r>
              <a:rPr lang="pt-BR" sz="2000" b="1" dirty="0" smtClean="0">
                <a:solidFill>
                  <a:srgbClr val="CCECFF"/>
                </a:solidFill>
              </a:rPr>
              <a:t>*Eticidade: </a:t>
            </a:r>
            <a:r>
              <a:rPr lang="pt-BR" sz="2000" dirty="0" smtClean="0"/>
              <a:t>princípio da boa-fé objetiva. Impõe às partes uma atuação leal, cooperativa, em cumprimento ao dever de informação, que atenda às expectativas comuns. </a:t>
            </a:r>
          </a:p>
          <a:p>
            <a:pPr algn="just"/>
            <a:endParaRPr lang="pt-BR" sz="2000" dirty="0"/>
          </a:p>
          <a:p>
            <a:pPr algn="just"/>
            <a:r>
              <a:rPr lang="pt-BR" sz="2000" b="1" dirty="0" smtClean="0">
                <a:solidFill>
                  <a:srgbClr val="CCECFF"/>
                </a:solidFill>
              </a:rPr>
              <a:t>*Operabilidade</a:t>
            </a:r>
            <a:r>
              <a:rPr lang="pt-BR" sz="2000" dirty="0" smtClean="0"/>
              <a:t>: considera-se o contexto da relação, considerando as circunstâncias do caso e a (</a:t>
            </a:r>
            <a:r>
              <a:rPr lang="pt-BR" sz="2000" dirty="0" err="1" smtClean="0"/>
              <a:t>des</a:t>
            </a:r>
            <a:r>
              <a:rPr lang="pt-BR" sz="2000" dirty="0" smtClean="0"/>
              <a:t>)igualdade das partes. </a:t>
            </a:r>
          </a:p>
          <a:p>
            <a:pPr algn="just"/>
            <a:endParaRPr lang="pt-BR" sz="2000" dirty="0"/>
          </a:p>
          <a:p>
            <a:pPr algn="just"/>
            <a:r>
              <a:rPr lang="pt-BR" sz="2000" b="1" dirty="0" smtClean="0">
                <a:solidFill>
                  <a:srgbClr val="CCECFF"/>
                </a:solidFill>
              </a:rPr>
              <a:t>*Socialidade</a:t>
            </a:r>
            <a:r>
              <a:rPr lang="pt-BR" sz="2000" dirty="0" smtClean="0"/>
              <a:t>: prepondera-se o bem comum pelo cumprimento da função social do contrato, relativizando a autonomia privada. </a:t>
            </a:r>
          </a:p>
          <a:p>
            <a:pPr marL="342900" indent="-342900" algn="just">
              <a:buFontTx/>
              <a:buChar char="-"/>
            </a:pPr>
            <a:endParaRPr lang="pt-BR" sz="2000" dirty="0">
              <a:solidFill>
                <a:schemeClr val="bg1"/>
              </a:solidFill>
            </a:endParaRPr>
          </a:p>
        </p:txBody>
      </p:sp>
    </p:spTree>
  </p:cSld>
  <p:clrMapOvr>
    <a:masterClrMapping/>
  </p:clrMapOvr>
  <p:transition>
    <p:comb/>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323528" y="332656"/>
            <a:ext cx="8496944" cy="6247864"/>
          </a:xfrm>
          <a:prstGeom prst="rect">
            <a:avLst/>
          </a:prstGeom>
          <a:noFill/>
        </p:spPr>
        <p:txBody>
          <a:bodyPr wrap="square" rtlCol="0">
            <a:spAutoFit/>
          </a:bodyPr>
          <a:lstStyle/>
          <a:p>
            <a:pPr algn="just"/>
            <a:r>
              <a:rPr lang="pt-BR" sz="2000" dirty="0" smtClean="0"/>
              <a:t>Outra distinção entre os artigos remonta aos efeitos da aplicação de cada uma das teorias.</a:t>
            </a:r>
          </a:p>
          <a:p>
            <a:pPr algn="just"/>
            <a:endParaRPr lang="pt-BR" sz="2000" dirty="0"/>
          </a:p>
          <a:p>
            <a:pPr algn="just"/>
            <a:r>
              <a:rPr lang="pt-BR" sz="2000" dirty="0" smtClean="0"/>
              <a:t>Preenchidos os requisitos para a aplicação do </a:t>
            </a:r>
            <a:r>
              <a:rPr lang="pt-BR" sz="2000" b="1" dirty="0" smtClean="0"/>
              <a:t>art. 478, CC</a:t>
            </a:r>
            <a:r>
              <a:rPr lang="pt-BR" sz="2000" dirty="0" smtClean="0"/>
              <a:t>, a saída legislativa será a </a:t>
            </a:r>
            <a:r>
              <a:rPr lang="pt-BR" sz="2000" b="1" u="sng" dirty="0" smtClean="0"/>
              <a:t>resolução contratual</a:t>
            </a:r>
            <a:r>
              <a:rPr lang="pt-BR" sz="2000" dirty="0" smtClean="0"/>
              <a:t>, ou seja, incide o direito </a:t>
            </a:r>
            <a:r>
              <a:rPr lang="pt-BR" sz="2000" dirty="0" err="1" smtClean="0"/>
              <a:t>potestativo</a:t>
            </a:r>
            <a:r>
              <a:rPr lang="pt-BR" sz="2000" dirty="0" smtClean="0"/>
              <a:t> do devedor desconstituir o negócio, caso a parte contrária se recuse a restaurar a situação de equilíbrio. </a:t>
            </a:r>
          </a:p>
          <a:p>
            <a:pPr algn="just"/>
            <a:endParaRPr lang="pt-BR" sz="2000" dirty="0"/>
          </a:p>
          <a:p>
            <a:pPr algn="just"/>
            <a:r>
              <a:rPr lang="pt-BR" sz="2000" dirty="0" smtClean="0"/>
              <a:t>Já o </a:t>
            </a:r>
            <a:r>
              <a:rPr lang="pt-BR" sz="2000" b="1" dirty="0" smtClean="0"/>
              <a:t>art. 317, CC </a:t>
            </a:r>
            <a:r>
              <a:rPr lang="pt-BR" sz="2000" dirty="0" smtClean="0"/>
              <a:t>permite que o magistrado possa </a:t>
            </a:r>
            <a:r>
              <a:rPr lang="pt-BR" sz="2000" b="1" u="sng" dirty="0" smtClean="0"/>
              <a:t>conservar o negócio </a:t>
            </a:r>
            <a:r>
              <a:rPr lang="pt-BR" sz="2000" dirty="0" smtClean="0"/>
              <a:t>jurídico, mediante a </a:t>
            </a:r>
            <a:r>
              <a:rPr lang="pt-BR" sz="2000" b="1" u="sng" dirty="0" smtClean="0"/>
              <a:t>revisão de seus termos</a:t>
            </a:r>
            <a:r>
              <a:rPr lang="pt-BR" sz="2000" dirty="0" smtClean="0"/>
              <a:t>, a fim de que os efeitos econômicos e sociais sejam protegidos, visando à igualdade substancial. </a:t>
            </a:r>
          </a:p>
          <a:p>
            <a:pPr algn="just"/>
            <a:endParaRPr lang="pt-BR" sz="2000" dirty="0"/>
          </a:p>
          <a:p>
            <a:pPr algn="just"/>
            <a:r>
              <a:rPr lang="pt-BR" sz="2000" dirty="0" smtClean="0"/>
              <a:t>Há uma verdadeira aproximação deste dispositivo com o </a:t>
            </a:r>
            <a:r>
              <a:rPr lang="pt-BR" sz="2000" b="1" dirty="0" smtClean="0"/>
              <a:t>art. 6º, V, CDC</a:t>
            </a:r>
            <a:r>
              <a:rPr lang="pt-BR" sz="2000" dirty="0" smtClean="0"/>
              <a:t>, ao permitir a revisão contratual e correção do desequilíbrio das prestações. </a:t>
            </a:r>
          </a:p>
          <a:p>
            <a:pPr algn="just"/>
            <a:endParaRPr lang="pt-BR" sz="2000" dirty="0"/>
          </a:p>
          <a:p>
            <a:pPr algn="just"/>
            <a:r>
              <a:rPr lang="pt-BR" sz="2000" dirty="0" smtClean="0"/>
              <a:t>Outro ponto distintivo:</a:t>
            </a:r>
            <a:endParaRPr lang="pt-BR" sz="2000" dirty="0"/>
          </a:p>
          <a:p>
            <a:pPr algn="just"/>
            <a:r>
              <a:rPr lang="pt-BR" sz="2000" dirty="0" smtClean="0"/>
              <a:t>O </a:t>
            </a:r>
            <a:r>
              <a:rPr lang="pt-BR" sz="2000" u="sng" dirty="0" smtClean="0"/>
              <a:t>art. 317, CC estende sua eficácia a qualquer relação obrigacional</a:t>
            </a:r>
            <a:r>
              <a:rPr lang="pt-BR" sz="2000" dirty="0" smtClean="0"/>
              <a:t>, enquanto o </a:t>
            </a:r>
            <a:r>
              <a:rPr lang="pt-BR" sz="2000" u="sng" dirty="0" smtClean="0"/>
              <a:t>art. 478, CC limita-se ao campo dos contratos</a:t>
            </a:r>
            <a:r>
              <a:rPr lang="pt-BR" sz="2000" dirty="0" smtClean="0"/>
              <a:t>.  </a:t>
            </a:r>
            <a:endParaRPr lang="pt-BR" sz="2000" dirty="0"/>
          </a:p>
        </p:txBody>
      </p:sp>
    </p:spTree>
    <p:extLst>
      <p:ext uri="{BB962C8B-B14F-4D97-AF65-F5344CB8AC3E}">
        <p14:creationId xmlns:p14="http://schemas.microsoft.com/office/powerpoint/2010/main" xmlns="" val="3330928375"/>
      </p:ext>
    </p:extLst>
  </p:cSld>
  <p:clrMapOvr>
    <a:masterClrMapping/>
  </p:clrMapOvr>
  <p:transition>
    <p:comb/>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04738" y="476672"/>
            <a:ext cx="8136904" cy="5632311"/>
          </a:xfrm>
          <a:prstGeom prst="rect">
            <a:avLst/>
          </a:prstGeom>
          <a:noFill/>
        </p:spPr>
        <p:txBody>
          <a:bodyPr wrap="square" rtlCol="0">
            <a:spAutoFit/>
          </a:bodyPr>
          <a:lstStyle/>
          <a:p>
            <a:pPr algn="just"/>
            <a:r>
              <a:rPr lang="pt-BR" sz="2000" b="1" dirty="0" smtClean="0">
                <a:solidFill>
                  <a:srgbClr val="FFC000"/>
                </a:solidFill>
              </a:rPr>
              <a:t>3. Prova do pagamento</a:t>
            </a:r>
          </a:p>
          <a:p>
            <a:pPr algn="just"/>
            <a:endParaRPr lang="pt-BR" sz="2000" b="1" dirty="0">
              <a:solidFill>
                <a:srgbClr val="CCECFF"/>
              </a:solidFill>
            </a:endParaRPr>
          </a:p>
          <a:p>
            <a:pPr algn="just"/>
            <a:r>
              <a:rPr lang="pt-BR" sz="2000" dirty="0" smtClean="0">
                <a:solidFill>
                  <a:srgbClr val="CCECFF"/>
                </a:solidFill>
              </a:rPr>
              <a:t>Art. 319, CC: “O devedor que paga tem direito a quitação regular, e pode reter o pagamento, enquanto não lhe seja dada”.</a:t>
            </a:r>
          </a:p>
          <a:p>
            <a:pPr algn="just"/>
            <a:endParaRPr lang="pt-BR" sz="2000" dirty="0"/>
          </a:p>
          <a:p>
            <a:pPr algn="just"/>
            <a:r>
              <a:rPr lang="pt-BR" sz="2000" dirty="0" smtClean="0"/>
              <a:t>Este artigo atesta que o pagamento não é dever, mas direito subjetivo do devedor ou do terceiro que paga de ver o reconhecimento pelo credor ou de quem o recebeu, para, então, exonerar-se do débito. </a:t>
            </a:r>
          </a:p>
          <a:p>
            <a:pPr algn="just"/>
            <a:endParaRPr lang="pt-BR" sz="2000" dirty="0"/>
          </a:p>
          <a:p>
            <a:pPr algn="just"/>
            <a:r>
              <a:rPr lang="pt-BR" sz="2000" dirty="0" smtClean="0"/>
              <a:t>O </a:t>
            </a:r>
            <a:r>
              <a:rPr lang="pt-BR" sz="2000" u="sng" dirty="0" smtClean="0"/>
              <a:t>recibo é o instrumento que certifica a quitação</a:t>
            </a:r>
            <a:r>
              <a:rPr lang="pt-BR" sz="2000" dirty="0" smtClean="0"/>
              <a:t>. Diante da inviabilidade de sua obtenção, a demonstração do pagamento poderá se dar por outros meios (art. 212, CC):</a:t>
            </a:r>
          </a:p>
          <a:p>
            <a:pPr algn="just"/>
            <a:endParaRPr lang="pt-BR" sz="2000" dirty="0"/>
          </a:p>
          <a:p>
            <a:pPr marL="514350" indent="-514350" algn="just">
              <a:buAutoNum type="romanUcParenR"/>
            </a:pPr>
            <a:r>
              <a:rPr lang="pt-BR" sz="2000" dirty="0" smtClean="0"/>
              <a:t>Confissão</a:t>
            </a:r>
          </a:p>
          <a:p>
            <a:pPr marL="514350" indent="-514350" algn="just">
              <a:buAutoNum type="romanUcParenR"/>
            </a:pPr>
            <a:r>
              <a:rPr lang="pt-BR" sz="2000" dirty="0" smtClean="0"/>
              <a:t>Documento</a:t>
            </a:r>
          </a:p>
          <a:p>
            <a:pPr marL="514350" indent="-514350" algn="just">
              <a:buAutoNum type="romanUcParenR"/>
            </a:pPr>
            <a:r>
              <a:rPr lang="pt-BR" sz="2000" dirty="0" smtClean="0"/>
              <a:t>Testemunha</a:t>
            </a:r>
          </a:p>
          <a:p>
            <a:pPr marL="514350" indent="-514350" algn="just">
              <a:buAutoNum type="romanUcParenR"/>
            </a:pPr>
            <a:r>
              <a:rPr lang="pt-BR" sz="2000" dirty="0" smtClean="0"/>
              <a:t>Presunção</a:t>
            </a:r>
          </a:p>
          <a:p>
            <a:pPr marL="514350" indent="-514350" algn="just">
              <a:buAutoNum type="romanUcParenR"/>
            </a:pPr>
            <a:r>
              <a:rPr lang="pt-BR" sz="2000" dirty="0" smtClean="0"/>
              <a:t>Perícia</a:t>
            </a:r>
          </a:p>
        </p:txBody>
      </p:sp>
    </p:spTree>
    <p:extLst>
      <p:ext uri="{BB962C8B-B14F-4D97-AF65-F5344CB8AC3E}">
        <p14:creationId xmlns:p14="http://schemas.microsoft.com/office/powerpoint/2010/main" xmlns="" val="3017331810"/>
      </p:ext>
    </p:extLst>
  </p:cSld>
  <p:clrMapOvr>
    <a:masterClrMapping/>
  </p:clrMapOvr>
  <p:transition>
    <p:comb/>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620688"/>
            <a:ext cx="8136904" cy="5016758"/>
          </a:xfrm>
          <a:prstGeom prst="rect">
            <a:avLst/>
          </a:prstGeom>
          <a:noFill/>
        </p:spPr>
        <p:txBody>
          <a:bodyPr wrap="square" rtlCol="0">
            <a:spAutoFit/>
          </a:bodyPr>
          <a:lstStyle/>
          <a:p>
            <a:pPr algn="just"/>
            <a:r>
              <a:rPr lang="pt-BR" sz="2000" dirty="0" smtClean="0"/>
              <a:t>Além do direito à retenção do pagamento, a recusa à quitação induz o credor à mora (art. 394, CC), e faculta ao devedor exercer o direito de pretensão de consignação em pagamento, por tratar-se de recusa injustificada de receber a prestação (art. 335, I, CC). </a:t>
            </a:r>
          </a:p>
          <a:p>
            <a:pPr algn="just"/>
            <a:endParaRPr lang="pt-BR" sz="2000" dirty="0">
              <a:solidFill>
                <a:srgbClr val="CCECFF"/>
              </a:solidFill>
            </a:endParaRPr>
          </a:p>
          <a:p>
            <a:pPr algn="just"/>
            <a:r>
              <a:rPr lang="pt-BR" sz="2000" dirty="0" smtClean="0">
                <a:solidFill>
                  <a:srgbClr val="CCECFF"/>
                </a:solidFill>
              </a:rPr>
              <a:t>Art. 335, CC: “A consignação tem lugar: I – se o credor não puder, ou, sem justa causa, recusar receber o pagamento, ou </a:t>
            </a:r>
            <a:r>
              <a:rPr lang="pt-BR" sz="2000" u="sng" dirty="0" smtClean="0">
                <a:solidFill>
                  <a:srgbClr val="CCECFF"/>
                </a:solidFill>
              </a:rPr>
              <a:t>dar quitação na devida forma</a:t>
            </a:r>
            <a:r>
              <a:rPr lang="pt-BR" sz="2000" dirty="0" smtClean="0">
                <a:solidFill>
                  <a:srgbClr val="CCECFF"/>
                </a:solidFill>
              </a:rPr>
              <a:t>”. </a:t>
            </a:r>
          </a:p>
          <a:p>
            <a:pPr algn="just"/>
            <a:endParaRPr lang="pt-BR" sz="2000" dirty="0"/>
          </a:p>
          <a:p>
            <a:pPr algn="just"/>
            <a:r>
              <a:rPr lang="pt-BR" sz="2000" dirty="0" smtClean="0"/>
              <a:t>A quitação é revogável: se, em momento posterior, o credor perceber que parte do pagamento ainda está em aberto, poderá buscar a diferença em juízo, assumindo o ônus probatório. </a:t>
            </a:r>
          </a:p>
          <a:p>
            <a:pPr algn="just"/>
            <a:endParaRPr lang="pt-BR" sz="2000" dirty="0"/>
          </a:p>
          <a:p>
            <a:pPr algn="just"/>
            <a:r>
              <a:rPr lang="pt-BR" sz="2000" dirty="0" smtClean="0"/>
              <a:t>Conceito de quitação ampliado: meios eletrônicos ou outras formas de comunicação à distância, não exigindo a presença corpórea das partes. </a:t>
            </a:r>
            <a:endParaRPr lang="pt-BR" sz="2000" dirty="0"/>
          </a:p>
        </p:txBody>
      </p:sp>
    </p:spTree>
    <p:extLst>
      <p:ext uri="{BB962C8B-B14F-4D97-AF65-F5344CB8AC3E}">
        <p14:creationId xmlns:p14="http://schemas.microsoft.com/office/powerpoint/2010/main" xmlns="" val="4084997771"/>
      </p:ext>
    </p:extLst>
  </p:cSld>
  <p:clrMapOvr>
    <a:masterClrMapping/>
  </p:clrMapOvr>
  <p:transition>
    <p:comb/>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251520" y="284982"/>
            <a:ext cx="8712968" cy="6247864"/>
          </a:xfrm>
          <a:prstGeom prst="rect">
            <a:avLst/>
          </a:prstGeom>
          <a:noFill/>
        </p:spPr>
        <p:txBody>
          <a:bodyPr wrap="square" rtlCol="0">
            <a:spAutoFit/>
          </a:bodyPr>
          <a:lstStyle/>
          <a:p>
            <a:pPr algn="just"/>
            <a:r>
              <a:rPr lang="pt-BR" sz="2000" dirty="0" smtClean="0">
                <a:solidFill>
                  <a:srgbClr val="CCECFF"/>
                </a:solidFill>
              </a:rPr>
              <a:t>Art. 320, CC: “A quitação, que </a:t>
            </a:r>
            <a:r>
              <a:rPr lang="pt-BR" sz="2000" u="sng" dirty="0" smtClean="0">
                <a:solidFill>
                  <a:srgbClr val="CCECFF"/>
                </a:solidFill>
              </a:rPr>
              <a:t>sempre poderá ser dada por instrumento particular</a:t>
            </a:r>
            <a:r>
              <a:rPr lang="pt-BR" sz="2000" dirty="0" smtClean="0">
                <a:solidFill>
                  <a:srgbClr val="CCECFF"/>
                </a:solidFill>
              </a:rPr>
              <a:t>, designará o </a:t>
            </a:r>
            <a:r>
              <a:rPr lang="pt-BR" sz="2000" b="1" dirty="0" smtClean="0">
                <a:solidFill>
                  <a:srgbClr val="CCECFF"/>
                </a:solidFill>
              </a:rPr>
              <a:t>valor e a espécie da dívida </a:t>
            </a:r>
            <a:r>
              <a:rPr lang="pt-BR" sz="2000" dirty="0" smtClean="0">
                <a:solidFill>
                  <a:srgbClr val="CCECFF"/>
                </a:solidFill>
              </a:rPr>
              <a:t>quitada, o </a:t>
            </a:r>
            <a:r>
              <a:rPr lang="pt-BR" sz="2000" b="1" dirty="0" smtClean="0">
                <a:solidFill>
                  <a:srgbClr val="CCECFF"/>
                </a:solidFill>
              </a:rPr>
              <a:t>nome do devedor</a:t>
            </a:r>
            <a:r>
              <a:rPr lang="pt-BR" sz="2000" dirty="0" smtClean="0">
                <a:solidFill>
                  <a:srgbClr val="CCECFF"/>
                </a:solidFill>
              </a:rPr>
              <a:t>, ou quem por este pagou, </a:t>
            </a:r>
            <a:r>
              <a:rPr lang="pt-BR" sz="2000" b="1" dirty="0" smtClean="0">
                <a:solidFill>
                  <a:srgbClr val="CCECFF"/>
                </a:solidFill>
              </a:rPr>
              <a:t>o tempo e o lugar do pagamento</a:t>
            </a:r>
            <a:r>
              <a:rPr lang="pt-BR" sz="2000" dirty="0" smtClean="0">
                <a:solidFill>
                  <a:srgbClr val="CCECFF"/>
                </a:solidFill>
              </a:rPr>
              <a:t>, com a </a:t>
            </a:r>
            <a:r>
              <a:rPr lang="pt-BR" sz="2000" b="1" dirty="0" smtClean="0">
                <a:solidFill>
                  <a:srgbClr val="CCECFF"/>
                </a:solidFill>
              </a:rPr>
              <a:t>assinatura </a:t>
            </a:r>
            <a:r>
              <a:rPr lang="pt-BR" sz="2000" dirty="0" smtClean="0">
                <a:solidFill>
                  <a:srgbClr val="CCECFF"/>
                </a:solidFill>
              </a:rPr>
              <a:t>do credor, ou do seu representante”. </a:t>
            </a:r>
          </a:p>
          <a:p>
            <a:pPr algn="just"/>
            <a:endParaRPr lang="pt-BR" sz="2000" dirty="0"/>
          </a:p>
          <a:p>
            <a:pPr algn="just"/>
            <a:r>
              <a:rPr lang="pt-BR" sz="2000" dirty="0" smtClean="0"/>
              <a:t>Ainda que se refira a contrato solene, que exija a escritura pública, como no caso de compra e venda de imóvel com valor superior a 30 salários mínimos, a quitação poderá ser dada por instrumento particular. </a:t>
            </a:r>
          </a:p>
          <a:p>
            <a:pPr algn="just"/>
            <a:endParaRPr lang="pt-BR" sz="2000" dirty="0"/>
          </a:p>
          <a:p>
            <a:pPr algn="just"/>
            <a:r>
              <a:rPr lang="pt-BR" sz="2000" dirty="0" smtClean="0"/>
              <a:t>De acordo com o ordenamento, qualquer forma de quitação será suficiente para facilitar a exoneração do devedor. </a:t>
            </a:r>
          </a:p>
          <a:p>
            <a:pPr algn="just"/>
            <a:endParaRPr lang="pt-BR" sz="2000" dirty="0"/>
          </a:p>
          <a:p>
            <a:pPr algn="just"/>
            <a:r>
              <a:rPr lang="pt-BR" sz="2000" dirty="0" smtClean="0"/>
              <a:t>Elementos da quitação:</a:t>
            </a:r>
          </a:p>
          <a:p>
            <a:pPr algn="just"/>
            <a:endParaRPr lang="pt-BR" sz="2000" dirty="0" smtClean="0"/>
          </a:p>
          <a:p>
            <a:pPr marL="457200" indent="-457200" algn="just">
              <a:buAutoNum type="arabicParenR"/>
            </a:pPr>
            <a:r>
              <a:rPr lang="pt-BR" sz="2000" dirty="0" smtClean="0"/>
              <a:t>Valor</a:t>
            </a:r>
          </a:p>
          <a:p>
            <a:pPr marL="457200" indent="-457200" algn="just">
              <a:buAutoNum type="arabicParenR"/>
            </a:pPr>
            <a:r>
              <a:rPr lang="pt-BR" sz="2000" dirty="0" smtClean="0"/>
              <a:t>Identificação do débito (relação obrigacional)</a:t>
            </a:r>
          </a:p>
          <a:p>
            <a:pPr marL="457200" indent="-457200" algn="just">
              <a:buAutoNum type="arabicParenR"/>
            </a:pPr>
            <a:r>
              <a:rPr lang="pt-BR" sz="2000" dirty="0" smtClean="0"/>
              <a:t>Identificação do devedor</a:t>
            </a:r>
          </a:p>
          <a:p>
            <a:pPr marL="457200" indent="-457200" algn="just">
              <a:buAutoNum type="arabicParenR"/>
            </a:pPr>
            <a:r>
              <a:rPr lang="pt-BR" sz="2000" dirty="0" smtClean="0"/>
              <a:t>Tempo do pagamento (evitando discussões sobre mora)</a:t>
            </a:r>
          </a:p>
          <a:p>
            <a:pPr marL="457200" indent="-457200" algn="just">
              <a:buAutoNum type="arabicParenR"/>
            </a:pPr>
            <a:r>
              <a:rPr lang="pt-BR" sz="2000" dirty="0" smtClean="0"/>
              <a:t>Local do pagamento</a:t>
            </a:r>
          </a:p>
          <a:p>
            <a:pPr marL="457200" indent="-457200" algn="just">
              <a:buAutoNum type="arabicParenR"/>
            </a:pPr>
            <a:r>
              <a:rPr lang="pt-BR" sz="2000" dirty="0" smtClean="0"/>
              <a:t>Assinatura do credor ou seu representante (mecânica ou eletrônica)</a:t>
            </a:r>
          </a:p>
        </p:txBody>
      </p:sp>
    </p:spTree>
    <p:extLst>
      <p:ext uri="{BB962C8B-B14F-4D97-AF65-F5344CB8AC3E}">
        <p14:creationId xmlns:p14="http://schemas.microsoft.com/office/powerpoint/2010/main" xmlns="" val="2830712334"/>
      </p:ext>
    </p:extLst>
  </p:cSld>
  <p:clrMapOvr>
    <a:masterClrMapping/>
  </p:clrMapOvr>
  <p:transition>
    <p:comb/>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611560" y="476672"/>
            <a:ext cx="8136904" cy="6247864"/>
          </a:xfrm>
          <a:prstGeom prst="rect">
            <a:avLst/>
          </a:prstGeom>
          <a:noFill/>
        </p:spPr>
        <p:txBody>
          <a:bodyPr wrap="square" rtlCol="0">
            <a:spAutoFit/>
          </a:bodyPr>
          <a:lstStyle/>
          <a:p>
            <a:pPr algn="just"/>
            <a:endParaRPr lang="pt-BR" sz="2000" dirty="0" smtClean="0">
              <a:solidFill>
                <a:srgbClr val="CCECFF"/>
              </a:solidFill>
            </a:endParaRPr>
          </a:p>
          <a:p>
            <a:pPr algn="just"/>
            <a:r>
              <a:rPr lang="pt-BR" sz="2000" dirty="0" smtClean="0">
                <a:solidFill>
                  <a:srgbClr val="CCECFF"/>
                </a:solidFill>
              </a:rPr>
              <a:t>Parágrafo único, art. 320, CC: “</a:t>
            </a:r>
            <a:r>
              <a:rPr lang="pt-BR" sz="2000" u="sng" dirty="0" smtClean="0">
                <a:solidFill>
                  <a:srgbClr val="CCECFF"/>
                </a:solidFill>
              </a:rPr>
              <a:t>Ainda sem os requisitos </a:t>
            </a:r>
            <a:r>
              <a:rPr lang="pt-BR" sz="2000" dirty="0" smtClean="0">
                <a:solidFill>
                  <a:srgbClr val="CCECFF"/>
                </a:solidFill>
              </a:rPr>
              <a:t>estabelecidos neste artigo, </a:t>
            </a:r>
            <a:r>
              <a:rPr lang="pt-BR" sz="2000" u="sng" dirty="0" smtClean="0">
                <a:solidFill>
                  <a:srgbClr val="CCECFF"/>
                </a:solidFill>
              </a:rPr>
              <a:t>valerá a quitação</a:t>
            </a:r>
            <a:r>
              <a:rPr lang="pt-BR" sz="2000" dirty="0" smtClean="0">
                <a:solidFill>
                  <a:srgbClr val="CCECFF"/>
                </a:solidFill>
              </a:rPr>
              <a:t>, se de seus termos ou das circunstâncias </a:t>
            </a:r>
            <a:r>
              <a:rPr lang="pt-BR" sz="2000" u="sng" dirty="0" smtClean="0">
                <a:solidFill>
                  <a:srgbClr val="CCECFF"/>
                </a:solidFill>
              </a:rPr>
              <a:t>resultar haver sido paga a dívida</a:t>
            </a:r>
            <a:r>
              <a:rPr lang="pt-BR" sz="2000" dirty="0" smtClean="0">
                <a:solidFill>
                  <a:srgbClr val="CCECFF"/>
                </a:solidFill>
              </a:rPr>
              <a:t>”.</a:t>
            </a:r>
          </a:p>
          <a:p>
            <a:pPr algn="just"/>
            <a:endParaRPr lang="pt-BR" sz="2000" dirty="0"/>
          </a:p>
          <a:p>
            <a:pPr algn="just"/>
            <a:r>
              <a:rPr lang="pt-BR" sz="2000" dirty="0" smtClean="0"/>
              <a:t>Presunção de pagamento à luz da função interpretativa do princípio da boa-fé objetiva (art. 113, CC) – usos locais, padrões de conduta. </a:t>
            </a:r>
          </a:p>
          <a:p>
            <a:pPr algn="just"/>
            <a:endParaRPr lang="pt-BR" sz="2000" dirty="0"/>
          </a:p>
          <a:p>
            <a:pPr algn="just"/>
            <a:r>
              <a:rPr lang="pt-BR" sz="2000" dirty="0" smtClean="0">
                <a:solidFill>
                  <a:srgbClr val="CCECFF"/>
                </a:solidFill>
              </a:rPr>
              <a:t>Art. 321, CC: “Nos débitos, cuja </a:t>
            </a:r>
            <a:r>
              <a:rPr lang="pt-BR" sz="2000" u="sng" dirty="0" smtClean="0">
                <a:solidFill>
                  <a:srgbClr val="CCECFF"/>
                </a:solidFill>
              </a:rPr>
              <a:t>quitação consista na devolução do título</a:t>
            </a:r>
            <a:r>
              <a:rPr lang="pt-BR" sz="2000" dirty="0" smtClean="0">
                <a:solidFill>
                  <a:srgbClr val="CCECFF"/>
                </a:solidFill>
              </a:rPr>
              <a:t>, </a:t>
            </a:r>
            <a:r>
              <a:rPr lang="pt-BR" sz="2000" b="1" dirty="0" smtClean="0">
                <a:solidFill>
                  <a:srgbClr val="CCECFF"/>
                </a:solidFill>
              </a:rPr>
              <a:t>perdido este</a:t>
            </a:r>
            <a:r>
              <a:rPr lang="pt-BR" sz="2000" dirty="0" smtClean="0">
                <a:solidFill>
                  <a:srgbClr val="CCECFF"/>
                </a:solidFill>
              </a:rPr>
              <a:t>, poderá o devedor exigir, retendo o pagamento, </a:t>
            </a:r>
            <a:r>
              <a:rPr lang="pt-BR" sz="2000" u="sng" dirty="0" smtClean="0">
                <a:solidFill>
                  <a:srgbClr val="CCECFF"/>
                </a:solidFill>
              </a:rPr>
              <a:t>declaração do credor que inutilize o título </a:t>
            </a:r>
            <a:r>
              <a:rPr lang="pt-BR" sz="2000" dirty="0" smtClean="0">
                <a:solidFill>
                  <a:srgbClr val="CCECFF"/>
                </a:solidFill>
              </a:rPr>
              <a:t>desaparecido”. </a:t>
            </a:r>
          </a:p>
          <a:p>
            <a:pPr algn="just"/>
            <a:endParaRPr lang="pt-BR" sz="2000" dirty="0"/>
          </a:p>
          <a:p>
            <a:pPr algn="just"/>
            <a:r>
              <a:rPr lang="pt-BR" sz="2000" dirty="0" smtClean="0"/>
              <a:t>Enquanto não for adotada a providência exigida (declaração do credor), o devedor terá direito de retenção do pagamento. Poderá ele, ainda, exercer o direito de consignar o pagamento para descaracterizar a sua mora. </a:t>
            </a:r>
          </a:p>
          <a:p>
            <a:pPr algn="just"/>
            <a:endParaRPr lang="pt-BR" sz="2000" dirty="0"/>
          </a:p>
          <a:p>
            <a:pPr algn="just"/>
            <a:endParaRPr lang="pt-BR" sz="2000" dirty="0" smtClean="0"/>
          </a:p>
          <a:p>
            <a:pPr algn="just"/>
            <a:endParaRPr lang="pt-BR" sz="2000" dirty="0"/>
          </a:p>
          <a:p>
            <a:pPr algn="just"/>
            <a:r>
              <a:rPr lang="pt-BR" sz="2000" dirty="0" smtClean="0"/>
              <a:t> </a:t>
            </a:r>
            <a:endParaRPr lang="pt-BR" sz="2000" dirty="0"/>
          </a:p>
        </p:txBody>
      </p:sp>
    </p:spTree>
    <p:extLst>
      <p:ext uri="{BB962C8B-B14F-4D97-AF65-F5344CB8AC3E}">
        <p14:creationId xmlns:p14="http://schemas.microsoft.com/office/powerpoint/2010/main" xmlns="" val="4270838271"/>
      </p:ext>
    </p:extLst>
  </p:cSld>
  <p:clrMapOvr>
    <a:masterClrMapping/>
  </p:clrMapOvr>
  <p:transition>
    <p:comb/>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539552" y="548680"/>
            <a:ext cx="8208912" cy="5940088"/>
          </a:xfrm>
          <a:prstGeom prst="rect">
            <a:avLst/>
          </a:prstGeom>
          <a:noFill/>
        </p:spPr>
        <p:txBody>
          <a:bodyPr wrap="square" rtlCol="0">
            <a:spAutoFit/>
          </a:bodyPr>
          <a:lstStyle/>
          <a:p>
            <a:pPr algn="just"/>
            <a:r>
              <a:rPr lang="pt-BR" sz="2000" b="1" dirty="0" smtClean="0">
                <a:solidFill>
                  <a:srgbClr val="FFC000"/>
                </a:solidFill>
              </a:rPr>
              <a:t>Presunção legal do pagamento: </a:t>
            </a:r>
            <a:r>
              <a:rPr lang="pt-BR" sz="2000" b="1" dirty="0" err="1" smtClean="0">
                <a:solidFill>
                  <a:srgbClr val="FFC000"/>
                </a:solidFill>
              </a:rPr>
              <a:t>arts</a:t>
            </a:r>
            <a:r>
              <a:rPr lang="pt-BR" sz="2000" b="1" dirty="0" smtClean="0">
                <a:solidFill>
                  <a:srgbClr val="FFC000"/>
                </a:solidFill>
              </a:rPr>
              <a:t>. 322/324, CCB</a:t>
            </a:r>
          </a:p>
          <a:p>
            <a:pPr algn="just"/>
            <a:endParaRPr lang="pt-BR" sz="2000" b="1" dirty="0" smtClean="0"/>
          </a:p>
          <a:p>
            <a:pPr algn="just"/>
            <a:r>
              <a:rPr lang="pt-BR" sz="2000" dirty="0" smtClean="0">
                <a:solidFill>
                  <a:srgbClr val="CCECFF"/>
                </a:solidFill>
              </a:rPr>
              <a:t>Art. 322, CC: “Quando o pagamento for em quotas periódicas, </a:t>
            </a:r>
            <a:r>
              <a:rPr lang="pt-BR" sz="2000" u="sng" dirty="0" smtClean="0">
                <a:solidFill>
                  <a:srgbClr val="CCECFF"/>
                </a:solidFill>
              </a:rPr>
              <a:t>a quitação da última estabelece</a:t>
            </a:r>
            <a:r>
              <a:rPr lang="pt-BR" sz="2000" dirty="0" smtClean="0">
                <a:solidFill>
                  <a:srgbClr val="CCECFF"/>
                </a:solidFill>
              </a:rPr>
              <a:t>, até prova em contrário, </a:t>
            </a:r>
            <a:r>
              <a:rPr lang="pt-BR" sz="2000" u="sng" dirty="0" smtClean="0">
                <a:solidFill>
                  <a:srgbClr val="CCECFF"/>
                </a:solidFill>
              </a:rPr>
              <a:t>a presunção</a:t>
            </a:r>
            <a:r>
              <a:rPr lang="pt-BR" sz="2000" dirty="0" smtClean="0">
                <a:solidFill>
                  <a:srgbClr val="CCECFF"/>
                </a:solidFill>
              </a:rPr>
              <a:t> de estarem solvidas as anteriores”. </a:t>
            </a:r>
          </a:p>
          <a:p>
            <a:pPr algn="just"/>
            <a:endParaRPr lang="pt-BR" sz="2000" dirty="0" smtClean="0"/>
          </a:p>
          <a:p>
            <a:pPr algn="just"/>
            <a:r>
              <a:rPr lang="pt-BR" sz="2000" dirty="0" smtClean="0"/>
              <a:t>Presunção relativa: o credor pode demonstrar a falta de pagamento de uma das prestações, afastando a presunção. </a:t>
            </a:r>
          </a:p>
          <a:p>
            <a:pPr algn="just"/>
            <a:endParaRPr lang="pt-BR" sz="2000" dirty="0"/>
          </a:p>
          <a:p>
            <a:pPr algn="just"/>
            <a:r>
              <a:rPr lang="pt-BR" sz="2000" dirty="0" smtClean="0">
                <a:solidFill>
                  <a:srgbClr val="CCECFF"/>
                </a:solidFill>
              </a:rPr>
              <a:t>Art. 323, CC: “Sendo a quitação do capital sem reserva de juros, estes presumem-se pagos”.</a:t>
            </a:r>
          </a:p>
          <a:p>
            <a:pPr algn="just"/>
            <a:endParaRPr lang="pt-BR" sz="2000" dirty="0"/>
          </a:p>
          <a:p>
            <a:pPr algn="just"/>
            <a:r>
              <a:rPr lang="pt-BR" sz="2000" dirty="0" smtClean="0"/>
              <a:t>Se o credor exonerou o devedor do principal, sem menção ao acessório, isso importa reconhecer o completo adimplemento da obrigação. </a:t>
            </a:r>
          </a:p>
          <a:p>
            <a:pPr algn="just"/>
            <a:endParaRPr lang="pt-BR" sz="2000" dirty="0"/>
          </a:p>
          <a:p>
            <a:pPr algn="just"/>
            <a:r>
              <a:rPr lang="pt-BR" sz="2000" dirty="0" smtClean="0"/>
              <a:t>Prevalece a corrente doutrinária que tal presunção seria </a:t>
            </a:r>
            <a:r>
              <a:rPr lang="pt-BR" sz="2000" i="1" dirty="0" smtClean="0"/>
              <a:t>juris tantum</a:t>
            </a:r>
            <a:r>
              <a:rPr lang="pt-BR" sz="2000" dirty="0" smtClean="0"/>
              <a:t>, facultando ao credor provar que a quitação foi obtida de forma viciada, demonstrando que os juros estão em aberto. Criticar tal corrente. </a:t>
            </a:r>
            <a:endParaRPr lang="pt-BR" sz="2000" dirty="0"/>
          </a:p>
        </p:txBody>
      </p:sp>
    </p:spTree>
    <p:extLst>
      <p:ext uri="{BB962C8B-B14F-4D97-AF65-F5344CB8AC3E}">
        <p14:creationId xmlns:p14="http://schemas.microsoft.com/office/powerpoint/2010/main" xmlns="" val="1704927517"/>
      </p:ext>
    </p:extLst>
  </p:cSld>
  <p:clrMapOvr>
    <a:masterClrMapping/>
  </p:clrMapOvr>
  <p:transition>
    <p:comb/>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ixaDeTexto 1"/>
          <p:cNvSpPr txBox="1"/>
          <p:nvPr/>
        </p:nvSpPr>
        <p:spPr>
          <a:xfrm>
            <a:off x="475003" y="332656"/>
            <a:ext cx="8136904" cy="6247864"/>
          </a:xfrm>
          <a:prstGeom prst="rect">
            <a:avLst/>
          </a:prstGeom>
          <a:noFill/>
        </p:spPr>
        <p:txBody>
          <a:bodyPr wrap="square" rtlCol="0">
            <a:spAutoFit/>
          </a:bodyPr>
          <a:lstStyle/>
          <a:p>
            <a:pPr algn="just"/>
            <a:r>
              <a:rPr lang="pt-BR" sz="2000" dirty="0" smtClean="0">
                <a:solidFill>
                  <a:srgbClr val="CCECFF"/>
                </a:solidFill>
              </a:rPr>
              <a:t>Art. 324, CC: “A entrega do título ao devedor firma a presunção do pagamento”. </a:t>
            </a:r>
          </a:p>
          <a:p>
            <a:pPr algn="just"/>
            <a:endParaRPr lang="pt-BR" sz="2000" dirty="0"/>
          </a:p>
          <a:p>
            <a:pPr algn="just"/>
            <a:r>
              <a:rPr lang="pt-BR" sz="2000" dirty="0" smtClean="0"/>
              <a:t>A entrega do título supre a quitação exigida pelo art. 320, CC. Ao efetuar a tradição do título ao devedor, o credor está admitindo a sua satisfação pelo pagamento, pois trata-se de prova da existência da própria obrigação. </a:t>
            </a:r>
          </a:p>
          <a:p>
            <a:pPr algn="just"/>
            <a:endParaRPr lang="pt-BR" sz="2000" dirty="0"/>
          </a:p>
          <a:p>
            <a:pPr algn="just"/>
            <a:r>
              <a:rPr lang="pt-BR" sz="2000" dirty="0" smtClean="0">
                <a:solidFill>
                  <a:srgbClr val="CCECFF"/>
                </a:solidFill>
              </a:rPr>
              <a:t>Parágrafo único: “Ficará sem efeito a quitação assim operada se o credor provar, em sessenta dias, a falta do pagamento”. </a:t>
            </a:r>
          </a:p>
          <a:p>
            <a:pPr algn="just"/>
            <a:endParaRPr lang="pt-BR" sz="2000" dirty="0">
              <a:solidFill>
                <a:srgbClr val="CCECFF"/>
              </a:solidFill>
            </a:endParaRPr>
          </a:p>
          <a:p>
            <a:pPr algn="just"/>
            <a:r>
              <a:rPr lang="pt-BR" sz="2000" dirty="0" smtClean="0"/>
              <a:t>Ex. se o devedor recebeu o título por meios não idôneos (ex. subtração), o credor poderá, dentro do prazo de 60 dias, exercer o direito de destituir a eficácia da quitação. </a:t>
            </a:r>
          </a:p>
          <a:p>
            <a:pPr algn="just"/>
            <a:endParaRPr lang="pt-BR" sz="2000" dirty="0"/>
          </a:p>
          <a:p>
            <a:pPr algn="just"/>
            <a:r>
              <a:rPr lang="pt-BR" sz="2000" dirty="0" smtClean="0"/>
              <a:t>Art. 325, CC: a regra geral demanda que todas as despesas relacionadas com o pagamento e quitação ocorrem por conta do devedor (ex. taxas bancárias, transporte de mercadorias), salvo se houver convenção em sentido contrário ou se as despesas extraordinárias forem produzidas exclusivamente pelo credor. </a:t>
            </a:r>
            <a:endParaRPr lang="pt-BR" sz="2000" dirty="0"/>
          </a:p>
        </p:txBody>
      </p:sp>
    </p:spTree>
    <p:extLst>
      <p:ext uri="{BB962C8B-B14F-4D97-AF65-F5344CB8AC3E}">
        <p14:creationId xmlns:p14="http://schemas.microsoft.com/office/powerpoint/2010/main" xmlns="" val="2783726763"/>
      </p:ext>
    </p:extLst>
  </p:cSld>
  <p:clrMapOvr>
    <a:masterClrMapping/>
  </p:clrMapOvr>
  <p:transition>
    <p:comb/>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886661356"/>
      </p:ext>
    </p:extLst>
  </p:cSld>
  <p:clrMapOvr>
    <a:masterClrMapping/>
  </p:clrMapOvr>
  <p:transition>
    <p:comb/>
  </p:transition>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9218"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7171" name="Rectangle 7"/>
          <p:cNvSpPr>
            <a:spLocks noChangeArrowheads="1"/>
          </p:cNvSpPr>
          <p:nvPr/>
        </p:nvSpPr>
        <p:spPr bwMode="auto">
          <a:xfrm>
            <a:off x="244308" y="277837"/>
            <a:ext cx="8686800" cy="5943600"/>
          </a:xfrm>
          <a:prstGeom prst="rect">
            <a:avLst/>
          </a:prstGeom>
          <a:noFill/>
          <a:ln>
            <a:noFill/>
          </a:ln>
          <a:extLst/>
        </p:spPr>
        <p:txBody>
          <a:bodyPr anchor="b"/>
          <a:lstStyle>
            <a:lvl1pPr>
              <a:defRPr sz="2400">
                <a:solidFill>
                  <a:schemeClr val="tx1"/>
                </a:solidFill>
                <a:latin typeface="Tahoma" panose="020B0604030504040204" pitchFamily="34" charset="0"/>
              </a:defRPr>
            </a:lvl1pPr>
            <a:lvl2pPr marL="742950" indent="-285750">
              <a:defRPr sz="2400">
                <a:solidFill>
                  <a:schemeClr val="tx1"/>
                </a:solidFill>
                <a:latin typeface="Tahoma" panose="020B0604030504040204" pitchFamily="34" charset="0"/>
              </a:defRPr>
            </a:lvl2pPr>
            <a:lvl3pPr marL="1143000" indent="-228600">
              <a:defRPr sz="2400">
                <a:solidFill>
                  <a:schemeClr val="tx1"/>
                </a:solidFill>
                <a:latin typeface="Tahoma" panose="020B0604030504040204" pitchFamily="34" charset="0"/>
              </a:defRPr>
            </a:lvl3pPr>
            <a:lvl4pPr marL="1600200" indent="-228600">
              <a:defRPr sz="2400">
                <a:solidFill>
                  <a:schemeClr val="tx1"/>
                </a:solidFill>
                <a:latin typeface="Tahoma" panose="020B0604030504040204" pitchFamily="34" charset="0"/>
              </a:defRPr>
            </a:lvl4pPr>
            <a:lvl5pPr marL="2057400" indent="-228600">
              <a:defRPr sz="2400">
                <a:solidFill>
                  <a:schemeClr val="tx1"/>
                </a:solidFill>
                <a:latin typeface="Tahoma" panose="020B0604030504040204" pitchFamily="34" charset="0"/>
              </a:defRPr>
            </a:lvl5pPr>
            <a:lvl6pPr marL="2514600" indent="-228600" eaLnBrk="0" fontAlgn="base" hangingPunct="0">
              <a:spcBef>
                <a:spcPct val="0"/>
              </a:spcBef>
              <a:spcAft>
                <a:spcPct val="0"/>
              </a:spcAft>
              <a:defRPr sz="2400">
                <a:solidFill>
                  <a:schemeClr val="tx1"/>
                </a:solidFill>
                <a:latin typeface="Tahoma" panose="020B0604030504040204" pitchFamily="34" charset="0"/>
              </a:defRPr>
            </a:lvl6pPr>
            <a:lvl7pPr marL="2971800" indent="-228600" eaLnBrk="0" fontAlgn="base" hangingPunct="0">
              <a:spcBef>
                <a:spcPct val="0"/>
              </a:spcBef>
              <a:spcAft>
                <a:spcPct val="0"/>
              </a:spcAft>
              <a:defRPr sz="2400">
                <a:solidFill>
                  <a:schemeClr val="tx1"/>
                </a:solidFill>
                <a:latin typeface="Tahoma" panose="020B0604030504040204" pitchFamily="34" charset="0"/>
              </a:defRPr>
            </a:lvl7pPr>
            <a:lvl8pPr marL="3429000" indent="-228600" eaLnBrk="0" fontAlgn="base" hangingPunct="0">
              <a:spcBef>
                <a:spcPct val="0"/>
              </a:spcBef>
              <a:spcAft>
                <a:spcPct val="0"/>
              </a:spcAft>
              <a:defRPr sz="2400">
                <a:solidFill>
                  <a:schemeClr val="tx1"/>
                </a:solidFill>
                <a:latin typeface="Tahoma" panose="020B0604030504040204" pitchFamily="34" charset="0"/>
              </a:defRPr>
            </a:lvl8pPr>
            <a:lvl9pPr marL="3886200" indent="-228600" eaLnBrk="0" fontAlgn="base" hangingPunct="0">
              <a:spcBef>
                <a:spcPct val="0"/>
              </a:spcBef>
              <a:spcAft>
                <a:spcPct val="0"/>
              </a:spcAft>
              <a:defRPr sz="2400">
                <a:solidFill>
                  <a:schemeClr val="tx1"/>
                </a:solidFill>
                <a:latin typeface="Tahoma" panose="020B0604030504040204" pitchFamily="34" charset="0"/>
              </a:defRPr>
            </a:lvl9pPr>
          </a:lstStyle>
          <a:p>
            <a:pPr algn="ctr" eaLnBrk="1" hangingPunct="1">
              <a:defRPr/>
            </a:pPr>
            <a:endParaRPr lang="pt-BR" altLang="pt-BR" b="1" dirty="0" smtClean="0">
              <a:solidFill>
                <a:schemeClr val="bg1"/>
              </a:solidFill>
            </a:endParaRPr>
          </a:p>
          <a:p>
            <a:pPr algn="ctr" eaLnBrk="1" hangingPunct="1">
              <a:defRPr/>
            </a:pPr>
            <a:endParaRPr lang="pt-BR" altLang="pt-BR" b="1" dirty="0" smtClean="0">
              <a:solidFill>
                <a:srgbClr val="FFC000"/>
              </a:solidFill>
            </a:endParaRPr>
          </a:p>
          <a:p>
            <a:pPr algn="ctr" eaLnBrk="1" hangingPunct="1">
              <a:defRPr/>
            </a:pPr>
            <a:endParaRPr lang="pt-BR" altLang="pt-BR" b="1" dirty="0" smtClean="0">
              <a:solidFill>
                <a:schemeClr val="bg1"/>
              </a:solidFill>
              <a:latin typeface="Arial" panose="020B0604020202020204" pitchFamily="34" charset="0"/>
            </a:endParaRPr>
          </a:p>
          <a:p>
            <a:pPr eaLnBrk="1" hangingPunct="1">
              <a:defRPr/>
            </a:pPr>
            <a:endParaRPr lang="pt-BR" dirty="0">
              <a:solidFill>
                <a:schemeClr val="bg2">
                  <a:lumMod val="10000"/>
                  <a:lumOff val="90000"/>
                </a:schemeClr>
              </a:solidFill>
            </a:endParaRPr>
          </a:p>
          <a:p>
            <a:pPr eaLnBrk="1" hangingPunct="1">
              <a:defRPr/>
            </a:pPr>
            <a:endParaRPr lang="pt-BR" dirty="0" smtClean="0">
              <a:solidFill>
                <a:schemeClr val="bg2">
                  <a:lumMod val="10000"/>
                  <a:lumOff val="90000"/>
                </a:schemeClr>
              </a:solidFill>
            </a:endParaRPr>
          </a:p>
        </p:txBody>
      </p:sp>
      <p:sp>
        <p:nvSpPr>
          <p:cNvPr id="2" name="Retângulo 1"/>
          <p:cNvSpPr/>
          <p:nvPr/>
        </p:nvSpPr>
        <p:spPr>
          <a:xfrm>
            <a:off x="228600" y="228600"/>
            <a:ext cx="8519864" cy="6863417"/>
          </a:xfrm>
          <a:prstGeom prst="rect">
            <a:avLst/>
          </a:prstGeom>
        </p:spPr>
        <p:txBody>
          <a:bodyPr wrap="square" anchor="t">
            <a:spAutoFit/>
          </a:bodyPr>
          <a:lstStyle/>
          <a:p>
            <a:pPr algn="just"/>
            <a:r>
              <a:rPr lang="pt-BR" sz="2000" b="1" dirty="0" smtClean="0">
                <a:solidFill>
                  <a:srgbClr val="FFC000"/>
                </a:solidFill>
              </a:rPr>
              <a:t>Requisitos do pagamento:</a:t>
            </a:r>
          </a:p>
          <a:p>
            <a:pPr algn="just"/>
            <a:endParaRPr lang="pt-BR" sz="2000" b="1" dirty="0">
              <a:solidFill>
                <a:srgbClr val="FFC000"/>
              </a:solidFill>
            </a:endParaRPr>
          </a:p>
          <a:p>
            <a:pPr marL="457200" indent="-457200" algn="just">
              <a:buAutoNum type="alphaLcParenR"/>
            </a:pPr>
            <a:r>
              <a:rPr lang="pt-BR" sz="2000" u="sng" dirty="0" smtClean="0"/>
              <a:t>Exatidão</a:t>
            </a:r>
            <a:r>
              <a:rPr lang="pt-BR" sz="2000" dirty="0" smtClean="0"/>
              <a:t>: o cumprimento deve ser integral para haver o adimplemento. Se o cumprimento é parcial, não houve pagamento.</a:t>
            </a:r>
          </a:p>
          <a:p>
            <a:pPr marL="457200" indent="-457200" algn="just">
              <a:buAutoNum type="alphaLcParenR"/>
            </a:pPr>
            <a:endParaRPr lang="pt-BR" sz="2000" dirty="0"/>
          </a:p>
          <a:p>
            <a:pPr marL="457200" indent="-457200" algn="just">
              <a:buAutoNum type="alphaLcParenR"/>
            </a:pPr>
            <a:r>
              <a:rPr lang="pt-BR" sz="2000" u="sng" dirty="0" smtClean="0"/>
              <a:t>Licitude</a:t>
            </a:r>
            <a:r>
              <a:rPr lang="pt-BR" sz="2000" dirty="0" smtClean="0"/>
              <a:t>: o pagamento deve ser lícito.</a:t>
            </a:r>
          </a:p>
          <a:p>
            <a:pPr marL="457200" indent="-457200" algn="just">
              <a:buAutoNum type="alphaLcParenR"/>
            </a:pPr>
            <a:endParaRPr lang="pt-BR" sz="2000" dirty="0"/>
          </a:p>
          <a:p>
            <a:pPr marL="457200" indent="-457200" algn="just">
              <a:buAutoNum type="alphaLcParenR"/>
            </a:pPr>
            <a:r>
              <a:rPr lang="pt-BR" sz="2000" u="sng" dirty="0" smtClean="0"/>
              <a:t>Espontaneidade</a:t>
            </a:r>
            <a:r>
              <a:rPr lang="pt-BR" sz="2000" dirty="0" smtClean="0"/>
              <a:t>: o pagamento deve ser voluntário. </a:t>
            </a:r>
          </a:p>
          <a:p>
            <a:pPr marL="457200" indent="-457200" algn="just">
              <a:buAutoNum type="alphaLcParenR"/>
            </a:pPr>
            <a:endParaRPr lang="pt-BR" sz="2000" dirty="0"/>
          </a:p>
          <a:p>
            <a:pPr algn="just"/>
            <a:r>
              <a:rPr lang="pt-BR" sz="2000" dirty="0" smtClean="0"/>
              <a:t>O efeito do pagamento é a liberação do vínculo obrigacional decorrente de um ato exato, lícito e espontâneo. </a:t>
            </a:r>
          </a:p>
          <a:p>
            <a:pPr algn="just"/>
            <a:endParaRPr lang="pt-BR" sz="2000" dirty="0"/>
          </a:p>
          <a:p>
            <a:pPr algn="just"/>
            <a:r>
              <a:rPr lang="pt-BR" sz="2000" dirty="0" smtClean="0"/>
              <a:t>Karl </a:t>
            </a:r>
            <a:r>
              <a:rPr lang="pt-BR" sz="2000" dirty="0" err="1" smtClean="0"/>
              <a:t>Larenz</a:t>
            </a:r>
            <a:r>
              <a:rPr lang="pt-BR" sz="2000" dirty="0" smtClean="0"/>
              <a:t>: o pagamento tem por natureza a execução real da relação jurídica, pois extingue a obrigação. </a:t>
            </a:r>
          </a:p>
          <a:p>
            <a:pPr algn="just"/>
            <a:endParaRPr lang="pt-BR" sz="2000" dirty="0"/>
          </a:p>
          <a:p>
            <a:pPr algn="just"/>
            <a:r>
              <a:rPr lang="pt-BR" sz="2000" dirty="0" smtClean="0"/>
              <a:t>E se o credor recebeu o pagamento, mas vem a demandar, posteriormente, o devedor?</a:t>
            </a:r>
          </a:p>
          <a:p>
            <a:pPr algn="just"/>
            <a:endParaRPr lang="pt-BR" sz="2000" dirty="0"/>
          </a:p>
          <a:p>
            <a:pPr algn="just"/>
            <a:r>
              <a:rPr lang="pt-BR" sz="2000" dirty="0" smtClean="0"/>
              <a:t>Nos termos dos artigos 939 e 940, Código Civil, quem cobra dívida já paga, no todo ou em parte, responde em dobro ou pelo equivalente – responsabilidade civil pela cobrança indevida. </a:t>
            </a:r>
          </a:p>
          <a:p>
            <a:pPr algn="just"/>
            <a:r>
              <a:rPr lang="pt-BR" sz="2000" dirty="0" smtClean="0">
                <a:solidFill>
                  <a:srgbClr val="CCECFF"/>
                </a:solidFill>
              </a:rPr>
              <a:t>. </a:t>
            </a:r>
            <a:endParaRPr lang="pt-BR" sz="2000" dirty="0">
              <a:solidFill>
                <a:srgbClr val="CCECFF"/>
              </a:solidFill>
            </a:endParaRPr>
          </a:p>
        </p:txBody>
      </p:sp>
    </p:spTree>
  </p:cSld>
  <p:clrMapOvr>
    <a:masterClrMapping/>
  </p:clrMapOvr>
  <p:transition>
    <p:comb/>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6146"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algn="ctr" eaLnBrk="1" hangingPunct="1">
              <a:defRPr/>
            </a:pPr>
            <a:endParaRPr lang="pt-BR" b="1" dirty="0">
              <a:solidFill>
                <a:schemeClr val="bg1"/>
              </a:solidFill>
            </a:endParaRPr>
          </a:p>
        </p:txBody>
      </p:sp>
      <p:sp>
        <p:nvSpPr>
          <p:cNvPr id="4" name="CaixaDeTexto 3"/>
          <p:cNvSpPr txBox="1"/>
          <p:nvPr/>
        </p:nvSpPr>
        <p:spPr>
          <a:xfrm>
            <a:off x="228600" y="31652"/>
            <a:ext cx="8447856" cy="6863417"/>
          </a:xfrm>
          <a:prstGeom prst="rect">
            <a:avLst/>
          </a:prstGeom>
          <a:noFill/>
        </p:spPr>
        <p:txBody>
          <a:bodyPr wrap="square" rtlCol="0">
            <a:spAutoFit/>
          </a:bodyPr>
          <a:lstStyle/>
          <a:p>
            <a:pPr algn="just"/>
            <a:r>
              <a:rPr lang="pt-BR" sz="2000" dirty="0">
                <a:solidFill>
                  <a:srgbClr val="CCECFF"/>
                </a:solidFill>
              </a:rPr>
              <a:t>Art. 940, CC: “Aquele que demandar por dívida já paga, no todo ou em parte, sem ressalvar as quantias recebidas, ou pedir mais do que for devido, ficará obrigado a pagar ao devedor, no primeiro caso, o dobro do que houver cobrado e, no segundo, o equivalente do que dele exigir, salvo se houver prescrição</a:t>
            </a:r>
            <a:r>
              <a:rPr lang="pt-BR" sz="2000" dirty="0" smtClean="0">
                <a:solidFill>
                  <a:srgbClr val="CCECFF"/>
                </a:solidFill>
              </a:rPr>
              <a:t>”</a:t>
            </a:r>
          </a:p>
          <a:p>
            <a:pPr algn="just"/>
            <a:endParaRPr lang="pt-BR" sz="2000" dirty="0">
              <a:solidFill>
                <a:srgbClr val="FFC000"/>
              </a:solidFill>
            </a:endParaRPr>
          </a:p>
          <a:p>
            <a:pPr algn="just"/>
            <a:r>
              <a:rPr lang="pt-BR" sz="2000" dirty="0" smtClean="0">
                <a:solidFill>
                  <a:srgbClr val="FFC000"/>
                </a:solidFill>
              </a:rPr>
              <a:t>Qual o limite processual para que o devedor alegue que já pagou?</a:t>
            </a:r>
            <a:endParaRPr lang="pt-BR" sz="2000" dirty="0">
              <a:solidFill>
                <a:srgbClr val="FFC000"/>
              </a:solidFill>
            </a:endParaRPr>
          </a:p>
          <a:p>
            <a:pPr algn="just"/>
            <a:endParaRPr lang="pt-BR" sz="2000" dirty="0" smtClean="0"/>
          </a:p>
          <a:p>
            <a:pPr algn="just"/>
            <a:r>
              <a:rPr lang="pt-BR" sz="2000" dirty="0" smtClean="0"/>
              <a:t>O STJ já enfrentou este tema em que há verdadeiro conflito entre enriquecimento sem causa e segurança jurídica:</a:t>
            </a:r>
          </a:p>
          <a:p>
            <a:endParaRPr lang="pt-BR" sz="2000" dirty="0"/>
          </a:p>
          <a:p>
            <a:pPr algn="just"/>
            <a:r>
              <a:rPr lang="pt-BR" sz="2000" dirty="0" err="1" smtClean="0">
                <a:solidFill>
                  <a:srgbClr val="CCECFF"/>
                </a:solidFill>
              </a:rPr>
              <a:t>AgRegREsp</a:t>
            </a:r>
            <a:r>
              <a:rPr lang="pt-BR" sz="2000" dirty="0" smtClean="0">
                <a:solidFill>
                  <a:srgbClr val="CCECFF"/>
                </a:solidFill>
              </a:rPr>
              <a:t> 849.434/PR: </a:t>
            </a:r>
            <a:r>
              <a:rPr lang="pt-BR" sz="2000" dirty="0" smtClean="0"/>
              <a:t>“AGRAVO </a:t>
            </a:r>
            <a:r>
              <a:rPr lang="pt-BR" sz="2000" dirty="0"/>
              <a:t>REGIMENTAL EM RECURSO ESPECIAL. EMBARGOS </a:t>
            </a:r>
            <a:r>
              <a:rPr lang="pt-BR" sz="2000" dirty="0" smtClean="0"/>
              <a:t>À EXECUÇÃO </a:t>
            </a:r>
            <a:r>
              <a:rPr lang="pt-BR" sz="2000" dirty="0"/>
              <a:t>DE </a:t>
            </a:r>
            <a:r>
              <a:rPr lang="pt-BR" sz="2000" dirty="0" smtClean="0"/>
              <a:t>TÍTULO JUDICIAL</a:t>
            </a:r>
            <a:r>
              <a:rPr lang="pt-BR" sz="2000" dirty="0"/>
              <a:t>. ALEGAÇÃO DE </a:t>
            </a:r>
            <a:r>
              <a:rPr lang="pt-BR" sz="2000" dirty="0" smtClean="0"/>
              <a:t>PAGAMENTO EFETUADO </a:t>
            </a:r>
            <a:r>
              <a:rPr lang="pt-BR" sz="2000" dirty="0"/>
              <a:t>ANTERIORMENTE À </a:t>
            </a:r>
            <a:r>
              <a:rPr lang="pt-BR" sz="2000" dirty="0" smtClean="0"/>
              <a:t>SENTENÇA. ART</a:t>
            </a:r>
            <a:r>
              <a:rPr lang="pt-BR" sz="2000" dirty="0"/>
              <a:t>. 741, VI, DO CPC. IMPOSSIBILIDADE. PRECEDENTES DA </a:t>
            </a:r>
            <a:r>
              <a:rPr lang="pt-BR" sz="2000" dirty="0" smtClean="0"/>
              <a:t>CORTE. 1</a:t>
            </a:r>
            <a:r>
              <a:rPr lang="pt-BR" sz="2000" dirty="0"/>
              <a:t>. A jurisprudência desta Corte se firmou no sentido de que </a:t>
            </a:r>
            <a:r>
              <a:rPr lang="pt-BR" sz="2000" u="sng" dirty="0"/>
              <a:t>não </a:t>
            </a:r>
            <a:r>
              <a:rPr lang="pt-BR" sz="2000" u="sng" dirty="0" smtClean="0"/>
              <a:t>é possível </a:t>
            </a:r>
            <a:r>
              <a:rPr lang="pt-BR" sz="2000" u="sng" dirty="0"/>
              <a:t>a alegação em embargos de pagamento efetuado </a:t>
            </a:r>
            <a:r>
              <a:rPr lang="pt-BR" sz="2000" u="sng" dirty="0" smtClean="0"/>
              <a:t>anteriormente à </a:t>
            </a:r>
            <a:r>
              <a:rPr lang="pt-BR" sz="2000" u="sng" dirty="0"/>
              <a:t>sentença </a:t>
            </a:r>
            <a:r>
              <a:rPr lang="pt-BR" sz="2000" u="sng" dirty="0" smtClean="0"/>
              <a:t>exequenda</a:t>
            </a:r>
            <a:r>
              <a:rPr lang="pt-BR" sz="2000" dirty="0" smtClean="0"/>
              <a:t>. 2</a:t>
            </a:r>
            <a:r>
              <a:rPr lang="pt-BR" sz="2000" dirty="0"/>
              <a:t>. Agravo regimental a que se nega </a:t>
            </a:r>
            <a:r>
              <a:rPr lang="pt-BR" sz="2000" dirty="0" smtClean="0"/>
              <a:t>provimento”. </a:t>
            </a:r>
          </a:p>
          <a:p>
            <a:pPr algn="just"/>
            <a:endParaRPr lang="pt-BR" sz="2000" dirty="0"/>
          </a:p>
          <a:p>
            <a:pPr algn="just"/>
            <a:r>
              <a:rPr lang="pt-BR" sz="2000" dirty="0" smtClean="0"/>
              <a:t>STJ: até o limite da prolação da sentença na respectiva ação. Crítica: deveria ser até a formação da coisa julgada ou no cumprimento de sentença (por meio dos embargos).</a:t>
            </a:r>
            <a:endParaRPr lang="pt-BR" sz="2000" dirty="0"/>
          </a:p>
        </p:txBody>
      </p:sp>
    </p:spTree>
  </p:cSld>
  <p:clrMapOvr>
    <a:masterClrMapping/>
  </p:clrMapOvr>
  <p:transition>
    <p:comb/>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1267" name="Rectangle 7"/>
          <p:cNvSpPr>
            <a:spLocks noChangeArrowheads="1"/>
          </p:cNvSpPr>
          <p:nvPr/>
        </p:nvSpPr>
        <p:spPr bwMode="auto">
          <a:xfrm>
            <a:off x="228600" y="457200"/>
            <a:ext cx="8686800" cy="5943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lgn="ctr" eaLnBrk="1" hangingPunct="1">
              <a:spcBef>
                <a:spcPct val="0"/>
              </a:spcBef>
              <a:buClrTx/>
              <a:buSzTx/>
              <a:buFontTx/>
              <a:buNone/>
            </a:pPr>
            <a:endParaRPr lang="pt-BR" altLang="pt-BR" sz="2400" b="1" dirty="0">
              <a:solidFill>
                <a:schemeClr val="bg1"/>
              </a:solidFill>
            </a:endParaRPr>
          </a:p>
          <a:p>
            <a:pPr algn="ctr" eaLnBrk="1" hangingPunct="1">
              <a:spcBef>
                <a:spcPct val="0"/>
              </a:spcBef>
              <a:buClrTx/>
              <a:buSzTx/>
              <a:buFontTx/>
              <a:buNone/>
            </a:pPr>
            <a:endParaRPr lang="pt-BR" altLang="pt-BR" sz="2400" b="1" dirty="0">
              <a:solidFill>
                <a:srgbClr val="FFC000"/>
              </a:solidFill>
            </a:endParaRPr>
          </a:p>
          <a:p>
            <a:pPr algn="ctr" eaLnBrk="1" hangingPunct="1">
              <a:spcBef>
                <a:spcPct val="0"/>
              </a:spcBef>
              <a:buClrTx/>
              <a:buSzTx/>
              <a:buFontTx/>
              <a:buNone/>
            </a:pPr>
            <a:endParaRPr lang="pt-BR" altLang="pt-BR" sz="2400" b="1" dirty="0">
              <a:solidFill>
                <a:schemeClr val="bg1"/>
              </a:solidFill>
              <a:latin typeface="Arial" panose="020B0604020202020204" pitchFamily="34" charset="0"/>
            </a:endParaRPr>
          </a:p>
          <a:p>
            <a:pPr algn="ctr" eaLnBrk="1" hangingPunct="1">
              <a:spcBef>
                <a:spcPct val="0"/>
              </a:spcBef>
              <a:buClrTx/>
              <a:buSzTx/>
              <a:buFontTx/>
              <a:buNone/>
            </a:pPr>
            <a:r>
              <a:rPr lang="pt-BR" altLang="pt-BR" sz="2400" b="1" dirty="0">
                <a:solidFill>
                  <a:schemeClr val="accent2"/>
                </a:solidFill>
              </a:rPr>
              <a:t> </a:t>
            </a:r>
            <a:endParaRPr lang="pt-BR" altLang="pt-BR" sz="1000" b="1" dirty="0">
              <a:solidFill>
                <a:schemeClr val="bg1"/>
              </a:solidFill>
              <a:latin typeface="Arial" panose="020B0604020202020204" pitchFamily="34" charset="0"/>
            </a:endParaRPr>
          </a:p>
        </p:txBody>
      </p:sp>
      <p:sp>
        <p:nvSpPr>
          <p:cNvPr id="2" name="Retângulo 1"/>
          <p:cNvSpPr/>
          <p:nvPr/>
        </p:nvSpPr>
        <p:spPr>
          <a:xfrm>
            <a:off x="462279" y="498392"/>
            <a:ext cx="7992888" cy="6863417"/>
          </a:xfrm>
          <a:prstGeom prst="rect">
            <a:avLst/>
          </a:prstGeom>
        </p:spPr>
        <p:txBody>
          <a:bodyPr wrap="square">
            <a:spAutoFit/>
          </a:bodyPr>
          <a:lstStyle/>
          <a:p>
            <a:pPr algn="just"/>
            <a:r>
              <a:rPr lang="pt-BR" altLang="pt-BR" sz="2000" b="1" dirty="0" smtClean="0">
                <a:solidFill>
                  <a:srgbClr val="FFC000"/>
                </a:solidFill>
              </a:rPr>
              <a:t>Requisitos subjetivos do pagamento</a:t>
            </a:r>
          </a:p>
          <a:p>
            <a:pPr algn="just"/>
            <a:endParaRPr lang="pt-BR" altLang="pt-BR" sz="2000" b="1" dirty="0" smtClean="0">
              <a:solidFill>
                <a:srgbClr val="FFFF00"/>
              </a:solidFill>
            </a:endParaRPr>
          </a:p>
          <a:p>
            <a:pPr algn="just"/>
            <a:r>
              <a:rPr lang="pt-BR" altLang="pt-BR" sz="2000" b="1" dirty="0" smtClean="0">
                <a:solidFill>
                  <a:srgbClr val="FFC000"/>
                </a:solidFill>
              </a:rPr>
              <a:t>1. Quem paga? O </a:t>
            </a:r>
            <a:r>
              <a:rPr lang="pt-BR" altLang="pt-BR" sz="2000" b="1" i="1" dirty="0" err="1" smtClean="0">
                <a:solidFill>
                  <a:srgbClr val="FFC000"/>
                </a:solidFill>
              </a:rPr>
              <a:t>solvens</a:t>
            </a:r>
            <a:endParaRPr lang="pt-BR" altLang="pt-BR" sz="2000" b="1" i="1" dirty="0" smtClean="0">
              <a:solidFill>
                <a:srgbClr val="FFC000"/>
              </a:solidFill>
            </a:endParaRPr>
          </a:p>
          <a:p>
            <a:pPr algn="just"/>
            <a:endParaRPr lang="pt-BR" altLang="pt-BR" sz="2000" dirty="0"/>
          </a:p>
          <a:p>
            <a:pPr algn="just"/>
            <a:r>
              <a:rPr lang="pt-BR" altLang="pt-BR" sz="2000" dirty="0" smtClean="0"/>
              <a:t>Sujeito ativo do pagamento</a:t>
            </a:r>
            <a:r>
              <a:rPr lang="pt-BR" altLang="pt-BR" sz="2000" dirty="0"/>
              <a:t> </a:t>
            </a:r>
            <a:r>
              <a:rPr lang="pt-BR" altLang="pt-BR" sz="2000" dirty="0" smtClean="0"/>
              <a:t>(artigos 304/307, CCB)</a:t>
            </a:r>
          </a:p>
          <a:p>
            <a:pPr algn="just"/>
            <a:endParaRPr lang="pt-BR" altLang="pt-BR" sz="2000" b="1" dirty="0">
              <a:solidFill>
                <a:srgbClr val="FFC000"/>
              </a:solidFill>
            </a:endParaRPr>
          </a:p>
          <a:p>
            <a:pPr algn="just"/>
            <a:r>
              <a:rPr lang="pt-BR" altLang="pt-BR" sz="2000" dirty="0" smtClean="0"/>
              <a:t>Quem DEVE pagar: devedor</a:t>
            </a:r>
          </a:p>
          <a:p>
            <a:pPr algn="just"/>
            <a:endParaRPr lang="pt-BR" altLang="pt-BR" sz="2000" dirty="0"/>
          </a:p>
          <a:p>
            <a:pPr algn="just"/>
            <a:r>
              <a:rPr lang="pt-BR" altLang="pt-BR" sz="2000" dirty="0" smtClean="0"/>
              <a:t>Quem PODE pagar: terceiro (interessado ou não)</a:t>
            </a:r>
          </a:p>
          <a:p>
            <a:pPr algn="just"/>
            <a:endParaRPr lang="pt-BR" altLang="pt-BR" sz="2000" dirty="0"/>
          </a:p>
          <a:p>
            <a:pPr algn="just"/>
            <a:r>
              <a:rPr lang="pt-BR" altLang="pt-BR" sz="2000" dirty="0" smtClean="0">
                <a:solidFill>
                  <a:srgbClr val="FFC000"/>
                </a:solidFill>
              </a:rPr>
              <a:t>*</a:t>
            </a:r>
            <a:r>
              <a:rPr lang="pt-BR" altLang="pt-BR" sz="2000" b="1" dirty="0" smtClean="0">
                <a:solidFill>
                  <a:srgbClr val="FFC000"/>
                </a:solidFill>
              </a:rPr>
              <a:t>Devedor:</a:t>
            </a:r>
            <a:r>
              <a:rPr lang="pt-BR" altLang="pt-BR" sz="2000" dirty="0" smtClean="0">
                <a:solidFill>
                  <a:srgbClr val="FFC000"/>
                </a:solidFill>
              </a:rPr>
              <a:t> </a:t>
            </a:r>
            <a:r>
              <a:rPr lang="pt-BR" altLang="pt-BR" sz="2000" dirty="0" smtClean="0"/>
              <a:t>ordinariamente, o pagamento será feito pelo devedor, seu mandatário ou, ainda, por seus herdeiros (até as forças da herança – art. 1997, CC), excetuando-se as obrigações personalíssimas, que demandam a atividade pessoal do devedor. </a:t>
            </a:r>
          </a:p>
          <a:p>
            <a:pPr algn="just"/>
            <a:endParaRPr lang="pt-BR" altLang="pt-BR" sz="2000" dirty="0" smtClean="0"/>
          </a:p>
          <a:p>
            <a:pPr algn="just"/>
            <a:r>
              <a:rPr lang="pt-BR" altLang="pt-BR" sz="2000" dirty="0" smtClean="0">
                <a:solidFill>
                  <a:srgbClr val="FFC000"/>
                </a:solidFill>
              </a:rPr>
              <a:t>*</a:t>
            </a:r>
            <a:r>
              <a:rPr lang="pt-BR" altLang="pt-BR" sz="2000" b="1" dirty="0" smtClean="0">
                <a:solidFill>
                  <a:srgbClr val="FFC000"/>
                </a:solidFill>
              </a:rPr>
              <a:t>Terceiro interessado:</a:t>
            </a:r>
            <a:r>
              <a:rPr lang="pt-BR" altLang="pt-BR" sz="2000" dirty="0" smtClean="0">
                <a:solidFill>
                  <a:srgbClr val="FFC000"/>
                </a:solidFill>
              </a:rPr>
              <a:t> </a:t>
            </a:r>
            <a:r>
              <a:rPr lang="pt-BR" altLang="pt-BR" sz="2000" dirty="0" smtClean="0"/>
              <a:t>é a pessoa que integra a relação obrigacional por estar indiretamente responsável pela solução do débito, e, portanto, legitimada para adimpli-lo, sob pena de sofrer os efeitos do inadimplemento. Possui o direito de pagar para ver-se livre do agravamento. </a:t>
            </a:r>
            <a:endParaRPr lang="pt-BR" altLang="pt-BR" sz="2000" dirty="0"/>
          </a:p>
          <a:p>
            <a:pPr algn="just"/>
            <a:endParaRPr lang="pt-BR" altLang="pt-BR" sz="2000" dirty="0"/>
          </a:p>
          <a:p>
            <a:pPr algn="just"/>
            <a:endParaRPr lang="pt-BR" altLang="pt-BR" sz="2000" b="1" dirty="0">
              <a:solidFill>
                <a:srgbClr val="FFFF00"/>
              </a:solidFill>
            </a:endParaRPr>
          </a:p>
        </p:txBody>
      </p:sp>
    </p:spTree>
  </p:cSld>
  <p:clrMapOvr>
    <a:masterClrMapping/>
  </p:clrMapOvr>
  <p:transition>
    <p:comb/>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2290" name="Text Box 3"/>
          <p:cNvSpPr txBox="1">
            <a:spLocks noChangeArrowheads="1"/>
          </p:cNvSpPr>
          <p:nvPr/>
        </p:nvSpPr>
        <p:spPr bwMode="auto">
          <a:xfrm>
            <a:off x="609600" y="0"/>
            <a:ext cx="3581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2291" name="Rectangle 7"/>
          <p:cNvSpPr>
            <a:spLocks noChangeArrowheads="1"/>
          </p:cNvSpPr>
          <p:nvPr/>
        </p:nvSpPr>
        <p:spPr bwMode="auto">
          <a:xfrm>
            <a:off x="228600" y="457200"/>
            <a:ext cx="8686800" cy="59436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b"/>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a:spcBef>
                <a:spcPct val="0"/>
              </a:spcBef>
              <a:buClrTx/>
              <a:buSzTx/>
              <a:buFontTx/>
              <a:buNone/>
            </a:pPr>
            <a:endParaRPr lang="pt-BR" altLang="pt-BR" sz="2400" b="1" dirty="0" smtClean="0">
              <a:solidFill>
                <a:schemeClr val="bg1"/>
              </a:solidFill>
              <a:latin typeface="Arial" panose="020B0604020202020204" pitchFamily="34" charset="0"/>
            </a:endParaRPr>
          </a:p>
          <a:p>
            <a:pPr>
              <a:spcBef>
                <a:spcPct val="0"/>
              </a:spcBef>
              <a:buClrTx/>
              <a:buSzTx/>
              <a:buFontTx/>
              <a:buNone/>
            </a:pPr>
            <a:endParaRPr lang="pt-BR" altLang="pt-BR" sz="1000" b="1" dirty="0">
              <a:solidFill>
                <a:schemeClr val="bg1"/>
              </a:solidFill>
              <a:latin typeface="Arial" panose="020B0604020202020204" pitchFamily="34" charset="0"/>
            </a:endParaRPr>
          </a:p>
        </p:txBody>
      </p:sp>
      <p:sp>
        <p:nvSpPr>
          <p:cNvPr id="3" name="CaixaDeTexto 2"/>
          <p:cNvSpPr txBox="1"/>
          <p:nvPr/>
        </p:nvSpPr>
        <p:spPr>
          <a:xfrm>
            <a:off x="467544" y="318136"/>
            <a:ext cx="8136904" cy="6247864"/>
          </a:xfrm>
          <a:prstGeom prst="rect">
            <a:avLst/>
          </a:prstGeom>
          <a:noFill/>
        </p:spPr>
        <p:txBody>
          <a:bodyPr wrap="square" rtlCol="0">
            <a:spAutoFit/>
          </a:bodyPr>
          <a:lstStyle/>
          <a:p>
            <a:pPr algn="just"/>
            <a:r>
              <a:rPr lang="pt-BR" sz="2000" b="1" dirty="0" smtClean="0"/>
              <a:t>Art. 346, III, Código Civil:</a:t>
            </a:r>
            <a:r>
              <a:rPr lang="pt-BR" sz="2000" dirty="0" smtClean="0"/>
              <a:t> </a:t>
            </a:r>
            <a:r>
              <a:rPr lang="pt-BR" sz="2000" dirty="0" smtClean="0">
                <a:solidFill>
                  <a:srgbClr val="CCECFF"/>
                </a:solidFill>
              </a:rPr>
              <a:t>“A sub-rogação opera-se, de pleno direito, em favor: III – do terceiro interessado, que paga a dívida pela qual era ou podia ser obrigado, no todo ou em parte”. </a:t>
            </a:r>
          </a:p>
          <a:p>
            <a:pPr algn="just"/>
            <a:endParaRPr lang="pt-BR" sz="2000" dirty="0">
              <a:solidFill>
                <a:srgbClr val="CCECFF"/>
              </a:solidFill>
            </a:endParaRPr>
          </a:p>
          <a:p>
            <a:pPr algn="just"/>
            <a:r>
              <a:rPr lang="pt-BR" sz="2000" dirty="0" smtClean="0"/>
              <a:t>Ex. 1. O sublocatário. Se o locatário não pagou o aluguel ao locador, aquele que subloca terá sua esfera jurídica de interesses atingida, ao correr o risco de sofrer um despejo</a:t>
            </a:r>
          </a:p>
          <a:p>
            <a:pPr algn="just"/>
            <a:endParaRPr lang="pt-BR" sz="2000" dirty="0"/>
          </a:p>
          <a:p>
            <a:pPr algn="just"/>
            <a:r>
              <a:rPr lang="pt-BR" sz="2000" dirty="0" smtClean="0"/>
              <a:t>Ex. 2. O fiador. O garante também poderá sofrer os efeitos deletérios do inadimplemento se o devedor principal não cumprir sua obrigação. </a:t>
            </a:r>
            <a:r>
              <a:rPr lang="pt-BR" sz="2000" dirty="0" smtClean="0">
                <a:solidFill>
                  <a:srgbClr val="CCECFF"/>
                </a:solidFill>
              </a:rPr>
              <a:t> </a:t>
            </a:r>
          </a:p>
          <a:p>
            <a:pPr algn="just"/>
            <a:endParaRPr lang="pt-BR" sz="2000" dirty="0"/>
          </a:p>
          <a:p>
            <a:pPr algn="just"/>
            <a:r>
              <a:rPr lang="pt-BR" sz="2000" dirty="0" smtClean="0"/>
              <a:t>Para </a:t>
            </a:r>
            <a:r>
              <a:rPr lang="pt-BR" sz="2000" b="1" dirty="0" smtClean="0"/>
              <a:t>Jorge </a:t>
            </a:r>
            <a:r>
              <a:rPr lang="pt-BR" sz="2000" b="1" dirty="0" err="1" smtClean="0"/>
              <a:t>Cesa</a:t>
            </a:r>
            <a:r>
              <a:rPr lang="pt-BR" sz="2000" b="1" dirty="0" smtClean="0"/>
              <a:t> Ferreira da Silva</a:t>
            </a:r>
            <a:r>
              <a:rPr lang="pt-BR" sz="2000" dirty="0" smtClean="0"/>
              <a:t>, não se poderia aceitar que o </a:t>
            </a:r>
            <a:r>
              <a:rPr lang="pt-BR" sz="2000" u="sng" dirty="0" smtClean="0"/>
              <a:t>fiador, avalista, codevedor solidário e codevedor em obrigação indivisível</a:t>
            </a:r>
            <a:r>
              <a:rPr lang="pt-BR" sz="2000" dirty="0" smtClean="0"/>
              <a:t> sejam considerados terceiros, por configurarem no polo passivo da relação. </a:t>
            </a:r>
          </a:p>
          <a:p>
            <a:pPr algn="just"/>
            <a:endParaRPr lang="pt-BR" sz="2000" dirty="0"/>
          </a:p>
          <a:p>
            <a:pPr algn="just"/>
            <a:r>
              <a:rPr lang="pt-BR" sz="2000" dirty="0" smtClean="0"/>
              <a:t>Contudo, a lei visa a </a:t>
            </a:r>
            <a:r>
              <a:rPr lang="pt-BR" sz="2000" b="1" u="sng" dirty="0" smtClean="0"/>
              <a:t>relação interna entre os devedores</a:t>
            </a:r>
            <a:r>
              <a:rPr lang="pt-BR" sz="2000" dirty="0" smtClean="0"/>
              <a:t>, fazendo do coobrigado um terceiro com relação à parte na qual não é devedor, mas responsável. </a:t>
            </a:r>
            <a:endParaRPr lang="pt-BR" sz="2000" dirty="0"/>
          </a:p>
          <a:p>
            <a:pPr algn="just"/>
            <a:endParaRPr lang="pt-BR" sz="2000" dirty="0">
              <a:solidFill>
                <a:srgbClr val="CCECFF"/>
              </a:solidFill>
            </a:endParaRPr>
          </a:p>
        </p:txBody>
      </p:sp>
    </p:spTree>
  </p:cSld>
  <p:clrMapOvr>
    <a:masterClrMapping/>
  </p:clrMapOvr>
  <p:transition>
    <p:comb/>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5362" name="Text Box 3"/>
          <p:cNvSpPr txBox="1">
            <a:spLocks noChangeArrowheads="1"/>
          </p:cNvSpPr>
          <p:nvPr/>
        </p:nvSpPr>
        <p:spPr bwMode="auto">
          <a:xfrm>
            <a:off x="609600" y="-63305"/>
            <a:ext cx="3581400" cy="4572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anose="05000000000000000000" pitchFamily="2" charset="2"/>
              <a:buChar char="n"/>
              <a:defRPr sz="3200">
                <a:solidFill>
                  <a:schemeClr val="tx1"/>
                </a:solidFill>
                <a:latin typeface="Tahoma" panose="020B0604030504040204" pitchFamily="34" charset="0"/>
              </a:defRPr>
            </a:lvl1pPr>
            <a:lvl2pPr marL="742950" indent="-285750">
              <a:spcBef>
                <a:spcPct val="20000"/>
              </a:spcBef>
              <a:buClr>
                <a:schemeClr val="hlink"/>
              </a:buClr>
              <a:buSzPct val="55000"/>
              <a:buFont typeface="Wingdings" panose="05000000000000000000" pitchFamily="2" charset="2"/>
              <a:buChar char="n"/>
              <a:defRPr sz="2800">
                <a:solidFill>
                  <a:schemeClr val="tx1"/>
                </a:solidFill>
                <a:latin typeface="Tahoma" panose="020B0604030504040204" pitchFamily="34" charset="0"/>
              </a:defRPr>
            </a:lvl2pPr>
            <a:lvl3pPr marL="1143000" indent="-228600">
              <a:spcBef>
                <a:spcPct val="20000"/>
              </a:spcBef>
              <a:buClr>
                <a:schemeClr val="folHlink"/>
              </a:buClr>
              <a:buSzPct val="50000"/>
              <a:buFont typeface="Wingdings" panose="05000000000000000000" pitchFamily="2" charset="2"/>
              <a:buChar char="n"/>
              <a:defRPr sz="2400">
                <a:solidFill>
                  <a:schemeClr val="tx1"/>
                </a:solidFill>
                <a:latin typeface="Tahoma" panose="020B0604030504040204" pitchFamily="34" charset="0"/>
              </a:defRPr>
            </a:lvl3pPr>
            <a:lvl4pPr marL="1600200" indent="-228600">
              <a:spcBef>
                <a:spcPct val="20000"/>
              </a:spcBef>
              <a:buClr>
                <a:schemeClr val="accent2"/>
              </a:buClr>
              <a:buSzPct val="55000"/>
              <a:buFont typeface="Wingdings" panose="05000000000000000000" pitchFamily="2" charset="2"/>
              <a:buChar char="n"/>
              <a:defRPr sz="2000">
                <a:solidFill>
                  <a:schemeClr val="tx1"/>
                </a:solidFill>
                <a:latin typeface="Tahoma" panose="020B0604030504040204" pitchFamily="34" charset="0"/>
              </a:defRPr>
            </a:lvl4pPr>
            <a:lvl5pPr marL="2057400" indent="-228600">
              <a:spcBef>
                <a:spcPct val="20000"/>
              </a:spcBef>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Tahoma" panose="020B0604030504040204" pitchFamily="34" charset="0"/>
              </a:defRPr>
            </a:lvl9pPr>
          </a:lstStyle>
          <a:p>
            <a:pPr eaLnBrk="1" hangingPunct="1">
              <a:spcBef>
                <a:spcPct val="50000"/>
              </a:spcBef>
              <a:buClrTx/>
              <a:buSzTx/>
              <a:buFontTx/>
              <a:buNone/>
            </a:pPr>
            <a:endParaRPr lang="pt-BR" altLang="pt-BR" sz="2400"/>
          </a:p>
        </p:txBody>
      </p:sp>
      <p:sp>
        <p:nvSpPr>
          <p:cNvPr id="141319" name="Rectangle 7"/>
          <p:cNvSpPr>
            <a:spLocks noChangeArrowheads="1"/>
          </p:cNvSpPr>
          <p:nvPr/>
        </p:nvSpPr>
        <p:spPr bwMode="auto">
          <a:xfrm>
            <a:off x="228600" y="457200"/>
            <a:ext cx="8686800" cy="5943600"/>
          </a:xfrm>
          <a:prstGeom prst="rect">
            <a:avLst/>
          </a:prstGeom>
          <a:noFill/>
          <a:ln w="9525">
            <a:noFill/>
            <a:miter lim="800000"/>
            <a:headEnd/>
            <a:tailEnd/>
          </a:ln>
          <a:effectLst/>
        </p:spPr>
        <p:txBody>
          <a:bodyPr anchor="b"/>
          <a:lstStyle/>
          <a:p>
            <a:pPr algn="ctr" eaLnBrk="1" hangingPunct="1">
              <a:defRPr/>
            </a:pPr>
            <a:endParaRPr lang="pt-BR" dirty="0">
              <a:solidFill>
                <a:schemeClr val="bg1"/>
              </a:solidFill>
            </a:endParaRPr>
          </a:p>
        </p:txBody>
      </p:sp>
      <p:sp>
        <p:nvSpPr>
          <p:cNvPr id="2" name="CaixaDeTexto 1"/>
          <p:cNvSpPr txBox="1"/>
          <p:nvPr/>
        </p:nvSpPr>
        <p:spPr>
          <a:xfrm>
            <a:off x="609600" y="393895"/>
            <a:ext cx="7922840" cy="6247864"/>
          </a:xfrm>
          <a:prstGeom prst="rect">
            <a:avLst/>
          </a:prstGeom>
          <a:noFill/>
        </p:spPr>
        <p:txBody>
          <a:bodyPr wrap="square" rtlCol="0">
            <a:spAutoFit/>
          </a:bodyPr>
          <a:lstStyle/>
          <a:p>
            <a:pPr algn="just"/>
            <a:r>
              <a:rPr lang="pt-BR" sz="2000" b="1" dirty="0" smtClean="0">
                <a:solidFill>
                  <a:srgbClr val="FFC000"/>
                </a:solidFill>
              </a:rPr>
              <a:t>Efeitos do pagamento efetuado pelo terceiro interessado</a:t>
            </a:r>
          </a:p>
          <a:p>
            <a:pPr algn="just"/>
            <a:endParaRPr lang="pt-BR" sz="2000" dirty="0">
              <a:solidFill>
                <a:srgbClr val="CCECFF"/>
              </a:solidFill>
            </a:endParaRPr>
          </a:p>
          <a:p>
            <a:pPr algn="just"/>
            <a:r>
              <a:rPr lang="pt-BR" sz="2000" dirty="0" smtClean="0">
                <a:solidFill>
                  <a:srgbClr val="CCECFF"/>
                </a:solidFill>
              </a:rPr>
              <a:t>Art. 304, CC: “Qualquer interessado na extinção da dívida pode pagá-la, usando se o credor se opuser, dos meios conducentes à exoneração do devedor”.</a:t>
            </a:r>
          </a:p>
          <a:p>
            <a:pPr algn="just"/>
            <a:endParaRPr lang="pt-BR" sz="2000" dirty="0">
              <a:solidFill>
                <a:srgbClr val="CCECFF"/>
              </a:solidFill>
            </a:endParaRPr>
          </a:p>
          <a:p>
            <a:pPr algn="just"/>
            <a:r>
              <a:rPr lang="pt-BR" sz="2000" dirty="0" smtClean="0"/>
              <a:t>Se houver recusa por parte do credor do pagamento oferecido pelo terceiro interessado, a este será autorizado usar de todos os meios concedidos ao devedor para a sua exoneração. </a:t>
            </a:r>
          </a:p>
          <a:p>
            <a:pPr algn="just"/>
            <a:endParaRPr lang="pt-BR" sz="2000" dirty="0"/>
          </a:p>
          <a:p>
            <a:pPr algn="just"/>
            <a:r>
              <a:rPr lang="pt-BR" sz="2000" dirty="0" smtClean="0"/>
              <a:t>O pagamento realizado pelo terceiro interessado gera sub-rogação, ou seja, aquele que paga passa a </a:t>
            </a:r>
            <a:r>
              <a:rPr lang="pt-BR" sz="2000" dirty="0" err="1" smtClean="0"/>
              <a:t>titularizar</a:t>
            </a:r>
            <a:r>
              <a:rPr lang="pt-BR" sz="2000" dirty="0" smtClean="0"/>
              <a:t> o crédito, com o direito de cobrar do devedor. </a:t>
            </a:r>
          </a:p>
          <a:p>
            <a:pPr algn="just"/>
            <a:endParaRPr lang="pt-BR" sz="2000" dirty="0" smtClean="0"/>
          </a:p>
          <a:p>
            <a:pPr algn="just"/>
            <a:r>
              <a:rPr lang="pt-BR" sz="2000" dirty="0" smtClean="0"/>
              <a:t>Art. 349, CC: A sub-rogação incorpora ao patrimônio do terceiro interessado que pagou todos os direitos, ações, privilégios e garantias do credor primitivo em relação à dívida, seja contra o devedor principal ou perante os garantidores. </a:t>
            </a:r>
          </a:p>
          <a:p>
            <a:pPr algn="just"/>
            <a:endParaRPr lang="pt-BR" sz="2000" dirty="0"/>
          </a:p>
          <a:p>
            <a:pPr algn="just"/>
            <a:endParaRPr lang="pt-BR" sz="2000" dirty="0" smtClean="0"/>
          </a:p>
        </p:txBody>
      </p:sp>
    </p:spTree>
  </p:cSld>
  <p:clrMapOvr>
    <a:masterClrMapping/>
  </p:clrMapOvr>
  <p:transition>
    <p:comb/>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undição">
  <a:themeElements>
    <a:clrScheme name="Adjacência">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Fundição">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Fundição">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2.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c:\Arquivos de programas\Microsoft Office2\Templates\Presentation Designs\Blends.pot</Template>
  <TotalTime>40964</TotalTime>
  <Words>6814</Words>
  <Application>Microsoft Office PowerPoint</Application>
  <PresentationFormat>Apresentação na tela (4:3)</PresentationFormat>
  <Paragraphs>463</Paragraphs>
  <Slides>47</Slides>
  <Notes>0</Notes>
  <HiddenSlides>0</HiddenSlides>
  <MMClips>0</MMClips>
  <ScaleCrop>false</ScaleCrop>
  <HeadingPairs>
    <vt:vector size="4" baseType="variant">
      <vt:variant>
        <vt:lpstr>Tema</vt:lpstr>
      </vt:variant>
      <vt:variant>
        <vt:i4>1</vt:i4>
      </vt:variant>
      <vt:variant>
        <vt:lpstr>Títulos de slides</vt:lpstr>
      </vt:variant>
      <vt:variant>
        <vt:i4>47</vt:i4>
      </vt:variant>
    </vt:vector>
  </HeadingPairs>
  <TitlesOfParts>
    <vt:vector size="48" baseType="lpstr">
      <vt:lpstr>Fundição</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vector>
  </TitlesOfParts>
  <Company>Ministério Público - RS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Controle Externo</dc:title>
  <dc:creator>PGJ001</dc:creator>
  <cp:lastModifiedBy>cliemte</cp:lastModifiedBy>
  <cp:revision>1051</cp:revision>
  <cp:lastPrinted>2015-09-01T16:56:40Z</cp:lastPrinted>
  <dcterms:created xsi:type="dcterms:W3CDTF">2002-06-18T12:30:57Z</dcterms:created>
  <dcterms:modified xsi:type="dcterms:W3CDTF">2017-02-14T17:18:38Z</dcterms:modified>
</cp:coreProperties>
</file>