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75" r:id="rId5"/>
    <p:sldId id="270" r:id="rId6"/>
    <p:sldId id="274" r:id="rId7"/>
    <p:sldId id="271" r:id="rId8"/>
    <p:sldId id="276" r:id="rId9"/>
    <p:sldId id="277" r:id="rId10"/>
    <p:sldId id="259" r:id="rId11"/>
    <p:sldId id="266" r:id="rId12"/>
    <p:sldId id="278" r:id="rId13"/>
    <p:sldId id="263" r:id="rId14"/>
    <p:sldId id="262" r:id="rId15"/>
    <p:sldId id="280" r:id="rId16"/>
    <p:sldId id="281" r:id="rId17"/>
    <p:sldId id="264" r:id="rId18"/>
    <p:sldId id="265" r:id="rId19"/>
    <p:sldId id="261"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23DFC2-372F-4D75-9E1F-C411D84E393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28169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23DFC2-372F-4D75-9E1F-C411D84E393D}"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74027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23DFC2-372F-4D75-9E1F-C411D84E393D}"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42874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23DFC2-372F-4D75-9E1F-C411D84E393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2435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23DFC2-372F-4D75-9E1F-C411D84E393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55632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123DFC2-372F-4D75-9E1F-C411D84E393D}" type="datetimeFigureOut">
              <a:rPr lang="en-US" smtClean="0"/>
              <a:t>2/18/2022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74453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123DFC2-372F-4D75-9E1F-C411D84E393D}" type="datetimeFigureOut">
              <a:rPr lang="en-US" smtClean="0"/>
              <a:t>2/18/2022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89667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123DFC2-372F-4D75-9E1F-C411D84E393D}" type="datetimeFigureOut">
              <a:rPr lang="en-US" smtClean="0"/>
              <a:t>2/18/2022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57424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23DFC2-372F-4D75-9E1F-C411D84E393D}"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13327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123DFC2-372F-4D75-9E1F-C411D84E393D}" type="datetimeFigureOut">
              <a:rPr lang="en-US" smtClean="0"/>
              <a:t>2/18/2022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46099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123DFC2-372F-4D75-9E1F-C411D84E393D}" type="datetimeFigureOut">
              <a:rPr lang="en-US" smtClean="0"/>
              <a:t>2/18/2022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19118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123DFC2-372F-4D75-9E1F-C411D84E393D}" type="datetimeFigureOut">
              <a:rPr lang="en-US" smtClean="0"/>
              <a:t>2/18/2022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076A6C5-84B7-4EDB-896F-3E6C579DCBA0}" type="slidenum">
              <a:rPr lang="en-US" smtClean="0"/>
              <a:t>‹#›</a:t>
            </a:fld>
            <a:endParaRPr lang="en-US"/>
          </a:p>
        </p:txBody>
      </p:sp>
    </p:spTree>
    <p:extLst>
      <p:ext uri="{BB962C8B-B14F-4D97-AF65-F5344CB8AC3E}">
        <p14:creationId xmlns:p14="http://schemas.microsoft.com/office/powerpoint/2010/main" val="37571339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jurisprudencia.stf.jus.br/pages/search/sjur371057/fals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C23A-2015-4065-B551-AC2083FFCB05}"/>
              </a:ext>
            </a:extLst>
          </p:cNvPr>
          <p:cNvSpPr>
            <a:spLocks noGrp="1"/>
          </p:cNvSpPr>
          <p:nvPr>
            <p:ph type="ctrTitle"/>
          </p:nvPr>
        </p:nvSpPr>
        <p:spPr/>
        <p:txBody>
          <a:bodyPr>
            <a:normAutofit/>
          </a:bodyPr>
          <a:lstStyle/>
          <a:p>
            <a:r>
              <a:rPr lang="pt-BR" sz="4800" dirty="0"/>
              <a:t>DIREITO TRIBUTÁRIO: CONCURSO DEFENSORIA PÚBLICA DO ESTADO</a:t>
            </a:r>
            <a:endParaRPr lang="en-US" sz="4800" dirty="0"/>
          </a:p>
        </p:txBody>
      </p:sp>
      <p:sp>
        <p:nvSpPr>
          <p:cNvPr id="3" name="Subtitle 2">
            <a:extLst>
              <a:ext uri="{FF2B5EF4-FFF2-40B4-BE49-F238E27FC236}">
                <a16:creationId xmlns:a16="http://schemas.microsoft.com/office/drawing/2014/main" id="{CAFE105A-464F-4048-8B41-615165F63168}"/>
              </a:ext>
            </a:extLst>
          </p:cNvPr>
          <p:cNvSpPr>
            <a:spLocks noGrp="1"/>
          </p:cNvSpPr>
          <p:nvPr>
            <p:ph type="subTitle" idx="1"/>
          </p:nvPr>
        </p:nvSpPr>
        <p:spPr>
          <a:xfrm>
            <a:off x="1100014" y="4670246"/>
            <a:ext cx="7543471" cy="1181914"/>
          </a:xfrm>
        </p:spPr>
        <p:txBody>
          <a:bodyPr>
            <a:normAutofit fontScale="92500" lnSpcReduction="10000"/>
          </a:bodyPr>
          <a:lstStyle/>
          <a:p>
            <a:pPr>
              <a:lnSpc>
                <a:spcPct val="100000"/>
              </a:lnSpc>
              <a:spcBef>
                <a:spcPts val="0"/>
              </a:spcBef>
            </a:pPr>
            <a:r>
              <a:rPr lang="pt-BR" sz="2000" dirty="0"/>
              <a:t>Profa. Dra. Vanessa Vilela Berbel</a:t>
            </a:r>
          </a:p>
          <a:p>
            <a:pPr>
              <a:lnSpc>
                <a:spcPct val="100000"/>
              </a:lnSpc>
              <a:spcBef>
                <a:spcPts val="0"/>
              </a:spcBef>
            </a:pPr>
            <a:r>
              <a:rPr lang="pt-BR" sz="2000" dirty="0"/>
              <a:t>Doutora (PUC/SP) e Mestre (USP) em Teoria e Filosofia do Direitos</a:t>
            </a:r>
          </a:p>
          <a:p>
            <a:pPr>
              <a:lnSpc>
                <a:spcPct val="100000"/>
              </a:lnSpc>
              <a:spcBef>
                <a:spcPts val="0"/>
              </a:spcBef>
            </a:pPr>
            <a:r>
              <a:rPr lang="pt-BR" sz="2000" dirty="0"/>
              <a:t>Especialista em Direito Tributário</a:t>
            </a:r>
          </a:p>
          <a:p>
            <a:pPr>
              <a:lnSpc>
                <a:spcPct val="100000"/>
              </a:lnSpc>
              <a:spcBef>
                <a:spcPts val="0"/>
              </a:spcBef>
            </a:pPr>
            <a:r>
              <a:rPr lang="pt-BR" sz="2000" dirty="0"/>
              <a:t>Professora Do Instituto Federal do Paraná</a:t>
            </a:r>
            <a:endParaRPr lang="en-US" sz="2000" dirty="0"/>
          </a:p>
        </p:txBody>
      </p:sp>
    </p:spTree>
    <p:extLst>
      <p:ext uri="{BB962C8B-B14F-4D97-AF65-F5344CB8AC3E}">
        <p14:creationId xmlns:p14="http://schemas.microsoft.com/office/powerpoint/2010/main" val="1506239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315200" cy="5667114"/>
          </a:xfrm>
        </p:spPr>
        <p:txBody>
          <a:bodyPr>
            <a:normAutofit/>
          </a:bodyPr>
          <a:lstStyle/>
          <a:p>
            <a:pPr marL="0" indent="0" algn="ctr">
              <a:buNone/>
            </a:pPr>
            <a:r>
              <a:rPr lang="pt-BR" dirty="0">
                <a:solidFill>
                  <a:srgbClr val="000000"/>
                </a:solidFill>
              </a:rPr>
              <a:t>Código Tributário Nacional </a:t>
            </a:r>
            <a:endParaRPr lang="pt-BR" b="0" i="0" dirty="0">
              <a:solidFill>
                <a:srgbClr val="000000"/>
              </a:solidFill>
              <a:effectLst/>
            </a:endParaRPr>
          </a:p>
          <a:p>
            <a:pPr algn="just"/>
            <a:r>
              <a:rPr lang="pt-BR" b="0" i="0" dirty="0">
                <a:solidFill>
                  <a:srgbClr val="000000"/>
                </a:solidFill>
                <a:effectLst/>
              </a:rPr>
              <a:t>Art. 3º Tributo é toda prestação pecuniária </a:t>
            </a:r>
            <a:r>
              <a:rPr lang="pt-BR" b="1" i="0" dirty="0">
                <a:solidFill>
                  <a:srgbClr val="000000"/>
                </a:solidFill>
                <a:effectLst/>
              </a:rPr>
              <a:t>compulsória</a:t>
            </a:r>
            <a:r>
              <a:rPr lang="pt-BR" b="0" i="0" dirty="0">
                <a:solidFill>
                  <a:srgbClr val="000000"/>
                </a:solidFill>
                <a:effectLst/>
              </a:rPr>
              <a:t>, </a:t>
            </a:r>
            <a:r>
              <a:rPr lang="pt-BR" b="1" i="0" dirty="0">
                <a:solidFill>
                  <a:srgbClr val="000000"/>
                </a:solidFill>
                <a:effectLst/>
              </a:rPr>
              <a:t>em moeda ou cujo valor nela se possa exprimir</a:t>
            </a:r>
            <a:r>
              <a:rPr lang="pt-BR" b="0" i="0" dirty="0">
                <a:solidFill>
                  <a:srgbClr val="000000"/>
                </a:solidFill>
                <a:effectLst/>
              </a:rPr>
              <a:t>, </a:t>
            </a:r>
            <a:r>
              <a:rPr lang="pt-BR" b="1" i="0" dirty="0">
                <a:solidFill>
                  <a:srgbClr val="000000"/>
                </a:solidFill>
                <a:effectLst/>
              </a:rPr>
              <a:t>que não constitua sanção de ato ilícito</a:t>
            </a:r>
            <a:r>
              <a:rPr lang="pt-BR" b="0" i="0" dirty="0">
                <a:solidFill>
                  <a:srgbClr val="000000"/>
                </a:solidFill>
                <a:effectLst/>
              </a:rPr>
              <a:t>, instituída </a:t>
            </a:r>
            <a:r>
              <a:rPr lang="pt-BR" b="1" i="0" dirty="0">
                <a:solidFill>
                  <a:srgbClr val="000000"/>
                </a:solidFill>
                <a:effectLst/>
              </a:rPr>
              <a:t>em lei </a:t>
            </a:r>
            <a:r>
              <a:rPr lang="pt-BR" b="0" i="0" dirty="0">
                <a:solidFill>
                  <a:srgbClr val="000000"/>
                </a:solidFill>
                <a:effectLst/>
              </a:rPr>
              <a:t>e </a:t>
            </a:r>
            <a:r>
              <a:rPr lang="pt-BR" b="1" i="0" dirty="0">
                <a:solidFill>
                  <a:srgbClr val="000000"/>
                </a:solidFill>
                <a:effectLst/>
              </a:rPr>
              <a:t>cobrada mediante atividade administrativa plenamente vinculada.</a:t>
            </a:r>
          </a:p>
          <a:p>
            <a:pPr algn="just"/>
            <a:r>
              <a:rPr lang="en-US" b="1" dirty="0" err="1">
                <a:solidFill>
                  <a:srgbClr val="000000"/>
                </a:solidFill>
              </a:rPr>
              <a:t>Obrigação</a:t>
            </a:r>
            <a:r>
              <a:rPr lang="en-US" b="1" dirty="0">
                <a:solidFill>
                  <a:srgbClr val="000000"/>
                </a:solidFill>
              </a:rPr>
              <a:t> </a:t>
            </a:r>
            <a:r>
              <a:rPr lang="en-US" b="1" dirty="0" err="1">
                <a:solidFill>
                  <a:srgbClr val="000000"/>
                </a:solidFill>
              </a:rPr>
              <a:t>compulsória</a:t>
            </a:r>
            <a:r>
              <a:rPr lang="en-US" b="1" dirty="0">
                <a:solidFill>
                  <a:srgbClr val="000000"/>
                </a:solidFill>
              </a:rPr>
              <a:t>:</a:t>
            </a:r>
          </a:p>
          <a:p>
            <a:pPr marL="0" indent="0" algn="just">
              <a:buNone/>
            </a:pPr>
            <a:r>
              <a:rPr lang="pt-BR" dirty="0"/>
              <a:t>Enunciado 545 da Súmula do STF: “Preços de serviços públicos e taxas não se confundem, porque estas, diferentemente daqueles, são compulsórias e têm sua cobrança condicionada à prévia autorização orçamentária, em relação à lei que as instituiu.</a:t>
            </a:r>
          </a:p>
          <a:p>
            <a:pPr marL="0" indent="0" algn="just">
              <a:buNone/>
            </a:pPr>
            <a:r>
              <a:rPr lang="pt-BR" dirty="0"/>
              <a:t>Tese: O pedágio cobrado pela efetiva utilização de rodovias não tem natureza tributária, mas de preço público, razão pela qual não está sujeito ao princípio da legalidade estrita. (vide ADI 800 - </a:t>
            </a:r>
            <a:r>
              <a:rPr lang="en-US" dirty="0"/>
              <a:t>DJE de 1º-7-2014. </a:t>
            </a:r>
            <a:r>
              <a:rPr lang="pt-BR" dirty="0"/>
              <a:t> </a:t>
            </a:r>
            <a:r>
              <a:rPr lang="en-US" dirty="0" err="1"/>
              <a:t>Informativo</a:t>
            </a:r>
            <a:r>
              <a:rPr lang="en-US" dirty="0"/>
              <a:t> STF 750)</a:t>
            </a:r>
            <a:endParaRPr lang="en-US" dirty="0">
              <a:solidFill>
                <a:srgbClr val="000000"/>
              </a:solidFill>
            </a:endParaRPr>
          </a:p>
          <a:p>
            <a:pPr marL="0" indent="0">
              <a:buNone/>
            </a:pP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37008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315200" cy="5667114"/>
          </a:xfrm>
        </p:spPr>
        <p:txBody>
          <a:bodyPr>
            <a:normAutofit lnSpcReduction="10000"/>
          </a:bodyPr>
          <a:lstStyle/>
          <a:p>
            <a:pPr marL="0" indent="0" algn="just">
              <a:buNone/>
            </a:pPr>
            <a:r>
              <a:rPr lang="pt-BR" dirty="0">
                <a:solidFill>
                  <a:srgbClr val="000000"/>
                </a:solidFill>
              </a:rPr>
              <a:t>Código Tributário Nacional </a:t>
            </a:r>
            <a:endParaRPr lang="pt-BR" b="0" i="0" dirty="0">
              <a:solidFill>
                <a:srgbClr val="000000"/>
              </a:solidFill>
              <a:effectLst/>
            </a:endParaRPr>
          </a:p>
          <a:p>
            <a:pPr algn="just"/>
            <a:r>
              <a:rPr lang="pt-BR" b="0" i="0" dirty="0">
                <a:solidFill>
                  <a:srgbClr val="000000"/>
                </a:solidFill>
                <a:effectLst/>
              </a:rPr>
              <a:t>Art. 3º Tributo é toda prestação pecuniária </a:t>
            </a:r>
            <a:r>
              <a:rPr lang="pt-BR" b="1" i="0" dirty="0">
                <a:solidFill>
                  <a:srgbClr val="000000"/>
                </a:solidFill>
                <a:effectLst/>
              </a:rPr>
              <a:t>compulsória</a:t>
            </a:r>
            <a:r>
              <a:rPr lang="pt-BR" b="0" i="0" dirty="0">
                <a:solidFill>
                  <a:srgbClr val="000000"/>
                </a:solidFill>
                <a:effectLst/>
              </a:rPr>
              <a:t>, </a:t>
            </a:r>
            <a:r>
              <a:rPr lang="pt-BR" b="1" i="0" dirty="0">
                <a:solidFill>
                  <a:srgbClr val="000000"/>
                </a:solidFill>
                <a:effectLst/>
              </a:rPr>
              <a:t>em moeda ou cujo valor nela se possa exprimir</a:t>
            </a:r>
            <a:r>
              <a:rPr lang="pt-BR" b="0" i="0" dirty="0">
                <a:solidFill>
                  <a:srgbClr val="000000"/>
                </a:solidFill>
                <a:effectLst/>
              </a:rPr>
              <a:t>, </a:t>
            </a:r>
            <a:r>
              <a:rPr lang="pt-BR" b="1" i="0" dirty="0">
                <a:solidFill>
                  <a:srgbClr val="000000"/>
                </a:solidFill>
                <a:effectLst/>
              </a:rPr>
              <a:t>que não constitua sanção de ato ilícito</a:t>
            </a:r>
            <a:r>
              <a:rPr lang="pt-BR" b="0" i="0" dirty="0">
                <a:solidFill>
                  <a:srgbClr val="000000"/>
                </a:solidFill>
                <a:effectLst/>
              </a:rPr>
              <a:t>, instituída </a:t>
            </a:r>
            <a:r>
              <a:rPr lang="pt-BR" b="1" i="0" dirty="0">
                <a:solidFill>
                  <a:srgbClr val="000000"/>
                </a:solidFill>
                <a:effectLst/>
              </a:rPr>
              <a:t>em lei </a:t>
            </a:r>
            <a:r>
              <a:rPr lang="pt-BR" b="0" i="0" dirty="0">
                <a:solidFill>
                  <a:srgbClr val="000000"/>
                </a:solidFill>
                <a:effectLst/>
              </a:rPr>
              <a:t>e </a:t>
            </a:r>
            <a:r>
              <a:rPr lang="pt-BR" b="1" i="0" dirty="0">
                <a:solidFill>
                  <a:srgbClr val="000000"/>
                </a:solidFill>
                <a:effectLst/>
              </a:rPr>
              <a:t>cobrada mediante atividade administrativa plenamente vinculada.</a:t>
            </a:r>
          </a:p>
          <a:p>
            <a:pPr algn="just"/>
            <a:r>
              <a:rPr lang="en-US" b="1" dirty="0">
                <a:solidFill>
                  <a:srgbClr val="000000"/>
                </a:solidFill>
              </a:rPr>
              <a:t>Em </a:t>
            </a:r>
            <a:r>
              <a:rPr lang="en-US" b="1" dirty="0" err="1">
                <a:solidFill>
                  <a:srgbClr val="000000"/>
                </a:solidFill>
              </a:rPr>
              <a:t>moeda</a:t>
            </a:r>
            <a:r>
              <a:rPr lang="en-US" b="1" dirty="0">
                <a:solidFill>
                  <a:srgbClr val="000000"/>
                </a:solidFill>
              </a:rPr>
              <a:t> </a:t>
            </a:r>
            <a:r>
              <a:rPr lang="en-US" b="1" dirty="0" err="1">
                <a:solidFill>
                  <a:srgbClr val="000000"/>
                </a:solidFill>
              </a:rPr>
              <a:t>ou</a:t>
            </a:r>
            <a:r>
              <a:rPr lang="en-US" b="1" dirty="0">
                <a:solidFill>
                  <a:srgbClr val="000000"/>
                </a:solidFill>
              </a:rPr>
              <a:t> </a:t>
            </a:r>
            <a:r>
              <a:rPr lang="en-US" b="1" dirty="0" err="1">
                <a:solidFill>
                  <a:srgbClr val="000000"/>
                </a:solidFill>
              </a:rPr>
              <a:t>cujo</a:t>
            </a:r>
            <a:r>
              <a:rPr lang="en-US" b="1" dirty="0">
                <a:solidFill>
                  <a:srgbClr val="000000"/>
                </a:solidFill>
              </a:rPr>
              <a:t> valor se </a:t>
            </a:r>
            <a:r>
              <a:rPr lang="en-US" b="1" dirty="0" err="1">
                <a:solidFill>
                  <a:srgbClr val="000000"/>
                </a:solidFill>
              </a:rPr>
              <a:t>possa</a:t>
            </a:r>
            <a:r>
              <a:rPr lang="en-US" b="1" dirty="0">
                <a:solidFill>
                  <a:srgbClr val="000000"/>
                </a:solidFill>
              </a:rPr>
              <a:t> </a:t>
            </a:r>
            <a:r>
              <a:rPr lang="en-US" b="1" dirty="0" err="1">
                <a:solidFill>
                  <a:srgbClr val="000000"/>
                </a:solidFill>
              </a:rPr>
              <a:t>exprimir</a:t>
            </a:r>
            <a:r>
              <a:rPr lang="en-US" b="1" dirty="0">
                <a:solidFill>
                  <a:srgbClr val="000000"/>
                </a:solidFill>
              </a:rPr>
              <a:t>:</a:t>
            </a:r>
          </a:p>
          <a:p>
            <a:pPr marL="457200" indent="-457200" algn="just">
              <a:buAutoNum type="alphaLcParenR"/>
            </a:pPr>
            <a:r>
              <a:rPr lang="en-US" dirty="0">
                <a:solidFill>
                  <a:srgbClr val="000000"/>
                </a:solidFill>
              </a:rPr>
              <a:t>E se o valor do </a:t>
            </a:r>
            <a:r>
              <a:rPr lang="en-US" dirty="0" err="1">
                <a:solidFill>
                  <a:srgbClr val="000000"/>
                </a:solidFill>
              </a:rPr>
              <a:t>bem</a:t>
            </a:r>
            <a:r>
              <a:rPr lang="en-US" dirty="0">
                <a:solidFill>
                  <a:srgbClr val="000000"/>
                </a:solidFill>
              </a:rPr>
              <a:t> </a:t>
            </a:r>
            <a:r>
              <a:rPr lang="en-US" dirty="0" err="1">
                <a:solidFill>
                  <a:srgbClr val="000000"/>
                </a:solidFill>
              </a:rPr>
              <a:t>estiver</a:t>
            </a:r>
            <a:r>
              <a:rPr lang="en-US" dirty="0">
                <a:solidFill>
                  <a:srgbClr val="000000"/>
                </a:solidFill>
              </a:rPr>
              <a:t> em </a:t>
            </a:r>
            <a:r>
              <a:rPr lang="en-US" dirty="0" err="1">
                <a:solidFill>
                  <a:srgbClr val="000000"/>
                </a:solidFill>
              </a:rPr>
              <a:t>moeda</a:t>
            </a:r>
            <a:r>
              <a:rPr lang="en-US" dirty="0">
                <a:solidFill>
                  <a:srgbClr val="000000"/>
                </a:solidFill>
              </a:rPr>
              <a:t> </a:t>
            </a:r>
            <a:r>
              <a:rPr lang="en-US" dirty="0" err="1">
                <a:solidFill>
                  <a:srgbClr val="000000"/>
                </a:solidFill>
              </a:rPr>
              <a:t>estrangeira</a:t>
            </a:r>
            <a:r>
              <a:rPr lang="en-US" dirty="0">
                <a:solidFill>
                  <a:srgbClr val="000000"/>
                </a:solidFill>
              </a:rPr>
              <a:t>? </a:t>
            </a:r>
          </a:p>
          <a:p>
            <a:pPr marL="0" indent="0" algn="just">
              <a:buNone/>
            </a:pPr>
            <a:r>
              <a:rPr lang="pt-BR" b="0" i="0" dirty="0">
                <a:solidFill>
                  <a:srgbClr val="000000"/>
                </a:solidFill>
                <a:effectLst/>
              </a:rPr>
              <a:t>Art. 143. Salvo disposição de lei em contrário, quando o valor tributário esteja expresso em moeda estrangeira, no lançamento far-se-á sua conversão em moeda nacional ao câmbio do dia da ocorrência do fato gerador da obrigação.</a:t>
            </a:r>
            <a:endParaRPr lang="en-US" b="0" i="0" dirty="0">
              <a:solidFill>
                <a:srgbClr val="000000"/>
              </a:solidFill>
              <a:effectLst/>
            </a:endParaRPr>
          </a:p>
          <a:p>
            <a:pPr marL="0" indent="0" algn="just">
              <a:buNone/>
            </a:pPr>
            <a:endParaRPr lang="en-US" dirty="0">
              <a:solidFill>
                <a:srgbClr val="000000"/>
              </a:solidFill>
            </a:endParaRPr>
          </a:p>
          <a:p>
            <a:pPr marL="457200" indent="-457200" algn="just">
              <a:buAutoNum type="alphaLcParenR"/>
            </a:pPr>
            <a:r>
              <a:rPr lang="en-US" dirty="0" err="1">
                <a:solidFill>
                  <a:srgbClr val="000000"/>
                </a:solidFill>
              </a:rPr>
              <a:t>Dação</a:t>
            </a:r>
            <a:r>
              <a:rPr lang="en-US" dirty="0">
                <a:solidFill>
                  <a:srgbClr val="000000"/>
                </a:solidFill>
              </a:rPr>
              <a:t> em Pagamento </a:t>
            </a:r>
            <a:r>
              <a:rPr lang="en-US" dirty="0" err="1">
                <a:solidFill>
                  <a:srgbClr val="000000"/>
                </a:solidFill>
              </a:rPr>
              <a:t>instituída</a:t>
            </a:r>
            <a:r>
              <a:rPr lang="en-US" dirty="0">
                <a:solidFill>
                  <a:srgbClr val="000000"/>
                </a:solidFill>
              </a:rPr>
              <a:t> pela LC 104/2001 </a:t>
            </a:r>
            <a:r>
              <a:rPr lang="en-US" dirty="0" err="1">
                <a:solidFill>
                  <a:srgbClr val="000000"/>
                </a:solidFill>
              </a:rPr>
              <a:t>desnatura</a:t>
            </a:r>
            <a:r>
              <a:rPr lang="en-US" dirty="0">
                <a:solidFill>
                  <a:srgbClr val="000000"/>
                </a:solidFill>
              </a:rPr>
              <a:t> </a:t>
            </a:r>
            <a:r>
              <a:rPr lang="en-US" dirty="0" err="1">
                <a:solidFill>
                  <a:srgbClr val="000000"/>
                </a:solidFill>
              </a:rPr>
              <a:t>essa</a:t>
            </a:r>
            <a:r>
              <a:rPr lang="en-US" dirty="0">
                <a:solidFill>
                  <a:srgbClr val="000000"/>
                </a:solidFill>
              </a:rPr>
              <a:t> </a:t>
            </a:r>
            <a:r>
              <a:rPr lang="en-US" dirty="0" err="1">
                <a:solidFill>
                  <a:srgbClr val="000000"/>
                </a:solidFill>
              </a:rPr>
              <a:t>característica</a:t>
            </a:r>
            <a:r>
              <a:rPr lang="en-US" dirty="0">
                <a:solidFill>
                  <a:srgbClr val="000000"/>
                </a:solidFill>
              </a:rPr>
              <a:t>? </a:t>
            </a:r>
          </a:p>
          <a:p>
            <a:pPr marL="0" indent="0" algn="just">
              <a:buNone/>
            </a:pPr>
            <a:r>
              <a:rPr lang="pt-BR" b="0" i="0" dirty="0">
                <a:solidFill>
                  <a:srgbClr val="000000"/>
                </a:solidFill>
                <a:effectLst/>
              </a:rPr>
              <a:t>Art. 156. Extinguem o crédito tributário: XI – a dação em pagamento em bens imóveis, na forma e condições estabelecidas em lei. (Lei 13.259/2016)</a:t>
            </a:r>
          </a:p>
          <a:p>
            <a:pPr marL="0" indent="0" algn="just">
              <a:buNone/>
            </a:pPr>
            <a:endParaRPr lang="en-US" dirty="0">
              <a:solidFill>
                <a:srgbClr val="000000"/>
              </a:solidFill>
            </a:endParaRPr>
          </a:p>
          <a:p>
            <a:pPr marL="0" indent="0" algn="just">
              <a:buNone/>
            </a:pPr>
            <a:endParaRPr lang="en-US" dirty="0">
              <a:solidFill>
                <a:srgbClr val="000000"/>
              </a:solidFill>
            </a:endParaRPr>
          </a:p>
        </p:txBody>
      </p:sp>
    </p:spTree>
    <p:extLst>
      <p:ext uri="{BB962C8B-B14F-4D97-AF65-F5344CB8AC3E}">
        <p14:creationId xmlns:p14="http://schemas.microsoft.com/office/powerpoint/2010/main" val="2055908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315200" cy="5667114"/>
          </a:xfrm>
        </p:spPr>
        <p:txBody>
          <a:bodyPr>
            <a:normAutofit lnSpcReduction="10000"/>
          </a:bodyPr>
          <a:lstStyle/>
          <a:p>
            <a:pPr marL="0" indent="0" algn="just">
              <a:buNone/>
            </a:pPr>
            <a:r>
              <a:rPr lang="pt-BR" dirty="0">
                <a:solidFill>
                  <a:srgbClr val="000000"/>
                </a:solidFill>
              </a:rPr>
              <a:t>Código Tributário Nacional </a:t>
            </a:r>
            <a:endParaRPr lang="pt-BR" b="0" i="0" dirty="0">
              <a:solidFill>
                <a:srgbClr val="000000"/>
              </a:solidFill>
              <a:effectLst/>
            </a:endParaRPr>
          </a:p>
          <a:p>
            <a:pPr algn="just"/>
            <a:r>
              <a:rPr lang="pt-BR" b="0" i="0" dirty="0">
                <a:solidFill>
                  <a:srgbClr val="000000"/>
                </a:solidFill>
                <a:effectLst/>
              </a:rPr>
              <a:t>Art. 3º Tributo é toda prestação pecuniária </a:t>
            </a:r>
            <a:r>
              <a:rPr lang="pt-BR" b="1" i="0" dirty="0">
                <a:solidFill>
                  <a:srgbClr val="000000"/>
                </a:solidFill>
                <a:effectLst/>
              </a:rPr>
              <a:t>compulsória</a:t>
            </a:r>
            <a:r>
              <a:rPr lang="pt-BR" b="0" i="0" dirty="0">
                <a:solidFill>
                  <a:srgbClr val="000000"/>
                </a:solidFill>
                <a:effectLst/>
              </a:rPr>
              <a:t>, </a:t>
            </a:r>
            <a:r>
              <a:rPr lang="pt-BR" b="1" i="0" dirty="0">
                <a:solidFill>
                  <a:srgbClr val="000000"/>
                </a:solidFill>
                <a:effectLst/>
              </a:rPr>
              <a:t>em moeda ou cujo valor nela se possa exprimir</a:t>
            </a:r>
            <a:r>
              <a:rPr lang="pt-BR" b="0" i="0" dirty="0">
                <a:solidFill>
                  <a:srgbClr val="000000"/>
                </a:solidFill>
                <a:effectLst/>
              </a:rPr>
              <a:t>, </a:t>
            </a:r>
            <a:r>
              <a:rPr lang="pt-BR" b="1" i="0" dirty="0">
                <a:solidFill>
                  <a:srgbClr val="000000"/>
                </a:solidFill>
                <a:effectLst/>
              </a:rPr>
              <a:t>que não constitua sanção de ato ilícito</a:t>
            </a:r>
            <a:r>
              <a:rPr lang="pt-BR" b="0" i="0" dirty="0">
                <a:solidFill>
                  <a:srgbClr val="000000"/>
                </a:solidFill>
                <a:effectLst/>
              </a:rPr>
              <a:t>, instituída </a:t>
            </a:r>
            <a:r>
              <a:rPr lang="pt-BR" b="1" i="0" dirty="0">
                <a:solidFill>
                  <a:srgbClr val="000000"/>
                </a:solidFill>
                <a:effectLst/>
              </a:rPr>
              <a:t>em lei </a:t>
            </a:r>
            <a:r>
              <a:rPr lang="pt-BR" b="0" i="0" dirty="0">
                <a:solidFill>
                  <a:srgbClr val="000000"/>
                </a:solidFill>
                <a:effectLst/>
              </a:rPr>
              <a:t>e </a:t>
            </a:r>
            <a:r>
              <a:rPr lang="pt-BR" b="1" i="0" dirty="0">
                <a:solidFill>
                  <a:srgbClr val="000000"/>
                </a:solidFill>
                <a:effectLst/>
              </a:rPr>
              <a:t>cobrada mediante atividade administrativa plenamente vinculada.</a:t>
            </a:r>
          </a:p>
          <a:p>
            <a:pPr algn="just"/>
            <a:r>
              <a:rPr lang="en-US" b="1" dirty="0">
                <a:solidFill>
                  <a:srgbClr val="000000"/>
                </a:solidFill>
              </a:rPr>
              <a:t>Em </a:t>
            </a:r>
            <a:r>
              <a:rPr lang="en-US" b="1" dirty="0" err="1">
                <a:solidFill>
                  <a:srgbClr val="000000"/>
                </a:solidFill>
              </a:rPr>
              <a:t>moeda</a:t>
            </a:r>
            <a:r>
              <a:rPr lang="en-US" b="1" dirty="0">
                <a:solidFill>
                  <a:srgbClr val="000000"/>
                </a:solidFill>
              </a:rPr>
              <a:t> </a:t>
            </a:r>
            <a:r>
              <a:rPr lang="en-US" b="1" dirty="0" err="1">
                <a:solidFill>
                  <a:srgbClr val="000000"/>
                </a:solidFill>
              </a:rPr>
              <a:t>ou</a:t>
            </a:r>
            <a:r>
              <a:rPr lang="en-US" b="1" dirty="0">
                <a:solidFill>
                  <a:srgbClr val="000000"/>
                </a:solidFill>
              </a:rPr>
              <a:t> </a:t>
            </a:r>
            <a:r>
              <a:rPr lang="en-US" b="1" dirty="0" err="1">
                <a:solidFill>
                  <a:srgbClr val="000000"/>
                </a:solidFill>
              </a:rPr>
              <a:t>cujo</a:t>
            </a:r>
            <a:r>
              <a:rPr lang="en-US" b="1" dirty="0">
                <a:solidFill>
                  <a:srgbClr val="000000"/>
                </a:solidFill>
              </a:rPr>
              <a:t> valor se </a:t>
            </a:r>
            <a:r>
              <a:rPr lang="en-US" b="1" dirty="0" err="1">
                <a:solidFill>
                  <a:srgbClr val="000000"/>
                </a:solidFill>
              </a:rPr>
              <a:t>possa</a:t>
            </a:r>
            <a:r>
              <a:rPr lang="en-US" b="1" dirty="0">
                <a:solidFill>
                  <a:srgbClr val="000000"/>
                </a:solidFill>
              </a:rPr>
              <a:t> </a:t>
            </a:r>
            <a:r>
              <a:rPr lang="en-US" b="1" dirty="0" err="1">
                <a:solidFill>
                  <a:srgbClr val="000000"/>
                </a:solidFill>
              </a:rPr>
              <a:t>exprimir</a:t>
            </a:r>
            <a:r>
              <a:rPr lang="en-US" b="1" dirty="0">
                <a:solidFill>
                  <a:srgbClr val="000000"/>
                </a:solidFill>
              </a:rPr>
              <a:t>:</a:t>
            </a:r>
          </a:p>
          <a:p>
            <a:pPr marL="457200" indent="-457200" algn="just">
              <a:buAutoNum type="alphaLcParenR"/>
            </a:pPr>
            <a:r>
              <a:rPr lang="en-US" dirty="0">
                <a:solidFill>
                  <a:srgbClr val="000000"/>
                </a:solidFill>
              </a:rPr>
              <a:t>E se o valor do </a:t>
            </a:r>
            <a:r>
              <a:rPr lang="en-US" dirty="0" err="1">
                <a:solidFill>
                  <a:srgbClr val="000000"/>
                </a:solidFill>
              </a:rPr>
              <a:t>bem</a:t>
            </a:r>
            <a:r>
              <a:rPr lang="en-US" dirty="0">
                <a:solidFill>
                  <a:srgbClr val="000000"/>
                </a:solidFill>
              </a:rPr>
              <a:t> </a:t>
            </a:r>
            <a:r>
              <a:rPr lang="en-US" dirty="0" err="1">
                <a:solidFill>
                  <a:srgbClr val="000000"/>
                </a:solidFill>
              </a:rPr>
              <a:t>estiver</a:t>
            </a:r>
            <a:r>
              <a:rPr lang="en-US" dirty="0">
                <a:solidFill>
                  <a:srgbClr val="000000"/>
                </a:solidFill>
              </a:rPr>
              <a:t> em </a:t>
            </a:r>
            <a:r>
              <a:rPr lang="en-US" dirty="0" err="1">
                <a:solidFill>
                  <a:srgbClr val="000000"/>
                </a:solidFill>
              </a:rPr>
              <a:t>moeda</a:t>
            </a:r>
            <a:r>
              <a:rPr lang="en-US" dirty="0">
                <a:solidFill>
                  <a:srgbClr val="000000"/>
                </a:solidFill>
              </a:rPr>
              <a:t> </a:t>
            </a:r>
            <a:r>
              <a:rPr lang="en-US" dirty="0" err="1">
                <a:solidFill>
                  <a:srgbClr val="000000"/>
                </a:solidFill>
              </a:rPr>
              <a:t>estrangeira</a:t>
            </a:r>
            <a:r>
              <a:rPr lang="en-US" dirty="0">
                <a:solidFill>
                  <a:srgbClr val="000000"/>
                </a:solidFill>
              </a:rPr>
              <a:t>? </a:t>
            </a:r>
          </a:p>
          <a:p>
            <a:pPr marL="0" indent="0" algn="just">
              <a:buNone/>
            </a:pPr>
            <a:r>
              <a:rPr lang="pt-BR" b="0" i="0" dirty="0">
                <a:solidFill>
                  <a:srgbClr val="000000"/>
                </a:solidFill>
                <a:effectLst/>
              </a:rPr>
              <a:t>CTN - Art. 143. Salvo disposição de lei em contrário, quando o valor tributário esteja expresso em moeda estrangeira, no lançamento far-se-á sua conversão em moeda nacional ao câmbio do dia da ocorrência do fato gerador da obrigação.</a:t>
            </a:r>
            <a:endParaRPr lang="en-US" b="0" i="0" dirty="0">
              <a:solidFill>
                <a:srgbClr val="000000"/>
              </a:solidFill>
              <a:effectLst/>
            </a:endParaRPr>
          </a:p>
          <a:p>
            <a:pPr marL="0" indent="0" algn="just">
              <a:buNone/>
            </a:pPr>
            <a:endParaRPr lang="en-US" dirty="0">
              <a:solidFill>
                <a:srgbClr val="000000"/>
              </a:solidFill>
            </a:endParaRPr>
          </a:p>
          <a:p>
            <a:pPr marL="457200" indent="-457200" algn="just">
              <a:buAutoNum type="alphaLcParenR"/>
            </a:pPr>
            <a:r>
              <a:rPr lang="en-US" dirty="0" err="1">
                <a:solidFill>
                  <a:srgbClr val="000000"/>
                </a:solidFill>
              </a:rPr>
              <a:t>Dação</a:t>
            </a:r>
            <a:r>
              <a:rPr lang="en-US" dirty="0">
                <a:solidFill>
                  <a:srgbClr val="000000"/>
                </a:solidFill>
              </a:rPr>
              <a:t> em Pagamento </a:t>
            </a:r>
            <a:r>
              <a:rPr lang="en-US" dirty="0" err="1">
                <a:solidFill>
                  <a:srgbClr val="000000"/>
                </a:solidFill>
              </a:rPr>
              <a:t>instituída</a:t>
            </a:r>
            <a:r>
              <a:rPr lang="en-US" dirty="0">
                <a:solidFill>
                  <a:srgbClr val="000000"/>
                </a:solidFill>
              </a:rPr>
              <a:t> pela LC 104/2001 </a:t>
            </a:r>
            <a:r>
              <a:rPr lang="en-US" dirty="0" err="1">
                <a:solidFill>
                  <a:srgbClr val="000000"/>
                </a:solidFill>
              </a:rPr>
              <a:t>desnatura</a:t>
            </a:r>
            <a:r>
              <a:rPr lang="en-US" dirty="0">
                <a:solidFill>
                  <a:srgbClr val="000000"/>
                </a:solidFill>
              </a:rPr>
              <a:t> </a:t>
            </a:r>
            <a:r>
              <a:rPr lang="en-US" dirty="0" err="1">
                <a:solidFill>
                  <a:srgbClr val="000000"/>
                </a:solidFill>
              </a:rPr>
              <a:t>essa</a:t>
            </a:r>
            <a:r>
              <a:rPr lang="en-US" dirty="0">
                <a:solidFill>
                  <a:srgbClr val="000000"/>
                </a:solidFill>
              </a:rPr>
              <a:t> </a:t>
            </a:r>
            <a:r>
              <a:rPr lang="en-US" dirty="0" err="1">
                <a:solidFill>
                  <a:srgbClr val="000000"/>
                </a:solidFill>
              </a:rPr>
              <a:t>característica</a:t>
            </a:r>
            <a:r>
              <a:rPr lang="en-US" dirty="0">
                <a:solidFill>
                  <a:srgbClr val="000000"/>
                </a:solidFill>
              </a:rPr>
              <a:t>? </a:t>
            </a:r>
          </a:p>
          <a:p>
            <a:pPr marL="0" indent="0" algn="just">
              <a:buNone/>
            </a:pPr>
            <a:r>
              <a:rPr lang="pt-BR" b="0" i="0" dirty="0">
                <a:solidFill>
                  <a:srgbClr val="000000"/>
                </a:solidFill>
                <a:effectLst/>
              </a:rPr>
              <a:t>CTN - Art. 156. Extinguem o crédito tributário: XI – a dação em pagamento em bens imóveis, na forma e condições estabelecidas em lei. (Lei 13.259/2016)</a:t>
            </a:r>
          </a:p>
          <a:p>
            <a:pPr marL="0" indent="0" algn="just">
              <a:buNone/>
            </a:pPr>
            <a:endParaRPr lang="en-US" dirty="0">
              <a:solidFill>
                <a:srgbClr val="000000"/>
              </a:solidFill>
            </a:endParaRPr>
          </a:p>
          <a:p>
            <a:pPr marL="0" indent="0" algn="just">
              <a:buNone/>
            </a:pPr>
            <a:endParaRPr lang="en-US" dirty="0">
              <a:solidFill>
                <a:srgbClr val="000000"/>
              </a:solidFill>
            </a:endParaRPr>
          </a:p>
        </p:txBody>
      </p:sp>
    </p:spTree>
    <p:extLst>
      <p:ext uri="{BB962C8B-B14F-4D97-AF65-F5344CB8AC3E}">
        <p14:creationId xmlns:p14="http://schemas.microsoft.com/office/powerpoint/2010/main" val="279526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3FDE3AB-D702-4FA4-B33C-E256B091B6A8}"/>
              </a:ext>
            </a:extLst>
          </p:cNvPr>
          <p:cNvSpPr>
            <a:spLocks noGrp="1"/>
          </p:cNvSpPr>
          <p:nvPr>
            <p:ph type="ctrTitle" idx="4294967295"/>
          </p:nvPr>
        </p:nvSpPr>
        <p:spPr>
          <a:xfrm>
            <a:off x="1029903" y="634432"/>
            <a:ext cx="10029524" cy="3254375"/>
          </a:xfrm>
        </p:spPr>
        <p:txBody>
          <a:bodyPr>
            <a:normAutofit fontScale="90000"/>
          </a:bodyPr>
          <a:lstStyle/>
          <a:p>
            <a:r>
              <a:rPr lang="pt-BR" sz="1800" dirty="0">
                <a:effectLst/>
                <a:latin typeface="Calibri" panose="020F0502020204030204" pitchFamily="34" charset="0"/>
                <a:ea typeface="Calibri" panose="020F0502020204030204" pitchFamily="34" charset="0"/>
                <a:cs typeface="Times New Roman" panose="02020603050405020304" pitchFamily="18" charset="0"/>
              </a:rPr>
              <a:t>CEBRASPE | DPE/RS – Edital: 2021</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pt-BR" sz="3200" dirty="0">
                <a:effectLst/>
                <a:latin typeface="Calibri" panose="020F0502020204030204" pitchFamily="34" charset="0"/>
                <a:ea typeface="Calibri" panose="020F0502020204030204" pitchFamily="34" charset="0"/>
                <a:cs typeface="Times New Roman" panose="02020603050405020304" pitchFamily="18" charset="0"/>
              </a:rPr>
            </a:br>
            <a:br>
              <a:rPr lang="pt-BR" sz="3200" dirty="0">
                <a:effectLst/>
                <a:latin typeface="Calibri" panose="020F0502020204030204" pitchFamily="34" charset="0"/>
                <a:ea typeface="Calibri" panose="020F0502020204030204" pitchFamily="34" charset="0"/>
                <a:cs typeface="Times New Roman" panose="02020603050405020304" pitchFamily="18" charset="0"/>
              </a:rPr>
            </a:br>
            <a:br>
              <a:rPr lang="pt-BR" sz="3200" dirty="0">
                <a:effectLst/>
                <a:latin typeface="Calibri" panose="020F0502020204030204" pitchFamily="34" charset="0"/>
                <a:ea typeface="Calibri" panose="020F0502020204030204" pitchFamily="34" charset="0"/>
                <a:cs typeface="Times New Roman" panose="02020603050405020304" pitchFamily="18" charset="0"/>
              </a:rPr>
            </a:br>
            <a:br>
              <a:rPr lang="pt-BR" sz="3200" dirty="0">
                <a:effectLst/>
                <a:latin typeface="Calibri" panose="020F0502020204030204" pitchFamily="34" charset="0"/>
                <a:ea typeface="Calibri" panose="020F0502020204030204" pitchFamily="34" charset="0"/>
                <a:cs typeface="Times New Roman" panose="02020603050405020304" pitchFamily="18" charset="0"/>
              </a:rPr>
            </a:br>
            <a:r>
              <a:rPr lang="pt-BR" sz="3600" dirty="0">
                <a:solidFill>
                  <a:schemeClr val="tx1"/>
                </a:solidFill>
                <a:latin typeface="+mn-lt"/>
                <a:ea typeface="+mn-ea"/>
                <a:cs typeface="+mn-cs"/>
              </a:rPr>
              <a:t>Com relação ao crédito tributário, julgue o item subsequente.</a:t>
            </a:r>
            <a:br>
              <a:rPr lang="pt-BR" sz="3600" dirty="0">
                <a:solidFill>
                  <a:schemeClr val="tx1"/>
                </a:solidFill>
                <a:latin typeface="+mn-lt"/>
                <a:ea typeface="+mn-ea"/>
                <a:cs typeface="+mn-cs"/>
              </a:rPr>
            </a:br>
            <a:br>
              <a:rPr lang="pt-BR" sz="3600" dirty="0">
                <a:solidFill>
                  <a:schemeClr val="tx1"/>
                </a:solidFill>
                <a:latin typeface="+mn-lt"/>
                <a:ea typeface="+mn-ea"/>
                <a:cs typeface="+mn-cs"/>
              </a:rPr>
            </a:br>
            <a:r>
              <a:rPr lang="pt-BR" sz="3600" dirty="0">
                <a:solidFill>
                  <a:schemeClr val="tx1"/>
                </a:solidFill>
                <a:latin typeface="+mn-lt"/>
                <a:ea typeface="+mn-ea"/>
                <a:cs typeface="+mn-cs"/>
              </a:rPr>
              <a:t>80- Nos casos em que o valor tributário estiver expresso em moeda estrangeira, no ato de constituição do crédito tributário, a sua conversão em moeda nacional deverá ser feita ao câmbio do dia do lançamento do fato gerador da obrigação</a:t>
            </a:r>
            <a:endParaRPr lang="en-US" sz="2200" dirty="0">
              <a:solidFill>
                <a:schemeClr val="tx1"/>
              </a:solidFill>
              <a:latin typeface="+mn-lt"/>
              <a:ea typeface="+mn-ea"/>
              <a:cs typeface="+mn-cs"/>
            </a:endParaRPr>
          </a:p>
        </p:txBody>
      </p:sp>
      <p:sp>
        <p:nvSpPr>
          <p:cNvPr id="9" name="Subtitle 8">
            <a:extLst>
              <a:ext uri="{FF2B5EF4-FFF2-40B4-BE49-F238E27FC236}">
                <a16:creationId xmlns:a16="http://schemas.microsoft.com/office/drawing/2014/main" id="{36AA3261-E1F3-40BD-8991-0EFA398F8B6F}"/>
              </a:ext>
            </a:extLst>
          </p:cNvPr>
          <p:cNvSpPr>
            <a:spLocks noGrp="1"/>
          </p:cNvSpPr>
          <p:nvPr>
            <p:ph type="subTitle" idx="4294967295"/>
          </p:nvPr>
        </p:nvSpPr>
        <p:spPr>
          <a:xfrm>
            <a:off x="1029903" y="4757053"/>
            <a:ext cx="7315200" cy="914400"/>
          </a:xfrm>
        </p:spPr>
        <p:txBody>
          <a:bodyPr>
            <a:normAutofit/>
          </a:bodyPr>
          <a:lstStyle/>
          <a:p>
            <a:r>
              <a:rPr lang="pt-BR" sz="2800" b="1" dirty="0">
                <a:solidFill>
                  <a:schemeClr val="tx1"/>
                </a:solidFill>
              </a:rPr>
              <a:t>Certo ou Errado?</a:t>
            </a:r>
            <a:endParaRPr lang="en-US" sz="2800" b="1" dirty="0">
              <a:solidFill>
                <a:schemeClr val="tx1"/>
              </a:solidFill>
            </a:endParaRPr>
          </a:p>
        </p:txBody>
      </p:sp>
      <p:sp>
        <p:nvSpPr>
          <p:cNvPr id="11" name="TextBox 10">
            <a:extLst>
              <a:ext uri="{FF2B5EF4-FFF2-40B4-BE49-F238E27FC236}">
                <a16:creationId xmlns:a16="http://schemas.microsoft.com/office/drawing/2014/main" id="{C4999F9F-6DF6-4357-8D88-C9AC45A97690}"/>
              </a:ext>
            </a:extLst>
          </p:cNvPr>
          <p:cNvSpPr txBox="1"/>
          <p:nvPr/>
        </p:nvSpPr>
        <p:spPr>
          <a:xfrm>
            <a:off x="1270535" y="681138"/>
            <a:ext cx="6097604" cy="375552"/>
          </a:xfrm>
          <a:prstGeom prst="rect">
            <a:avLst/>
          </a:prstGeom>
          <a:noFill/>
        </p:spPr>
        <p:txBody>
          <a:bodyPr wrap="square">
            <a:spAutoFit/>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CEBRASPE | DPE/RS – Edital: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61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40392" y="981777"/>
            <a:ext cx="7921680" cy="5667114"/>
          </a:xfrm>
        </p:spPr>
        <p:txBody>
          <a:bodyPr>
            <a:noAutofit/>
          </a:bodyPr>
          <a:lstStyle/>
          <a:p>
            <a:pPr marL="0" indent="0" algn="ctr">
              <a:lnSpc>
                <a:spcPct val="100000"/>
              </a:lnSpc>
              <a:spcBef>
                <a:spcPts val="0"/>
              </a:spcBef>
              <a:buNone/>
            </a:pPr>
            <a:r>
              <a:rPr lang="pt-BR" dirty="0">
                <a:solidFill>
                  <a:srgbClr val="000000"/>
                </a:solidFill>
              </a:rPr>
              <a:t>Código Tributário Nacional </a:t>
            </a:r>
          </a:p>
          <a:p>
            <a:pPr marL="0" algn="just">
              <a:lnSpc>
                <a:spcPct val="100000"/>
              </a:lnSpc>
              <a:spcBef>
                <a:spcPts val="0"/>
              </a:spcBef>
            </a:pPr>
            <a:r>
              <a:rPr lang="pt-BR" b="0" i="0" dirty="0">
                <a:solidFill>
                  <a:srgbClr val="000000"/>
                </a:solidFill>
                <a:effectLst/>
              </a:rPr>
              <a:t>Art. 3º Tributo é toda prestação pecuniária </a:t>
            </a:r>
            <a:r>
              <a:rPr lang="pt-BR" b="1" i="0" dirty="0">
                <a:solidFill>
                  <a:srgbClr val="000000"/>
                </a:solidFill>
                <a:effectLst/>
              </a:rPr>
              <a:t>compulsória</a:t>
            </a:r>
            <a:r>
              <a:rPr lang="pt-BR" b="0" i="0" dirty="0">
                <a:solidFill>
                  <a:srgbClr val="000000"/>
                </a:solidFill>
                <a:effectLst/>
              </a:rPr>
              <a:t>, </a:t>
            </a:r>
            <a:r>
              <a:rPr lang="pt-BR" b="1" i="0" dirty="0">
                <a:solidFill>
                  <a:srgbClr val="000000"/>
                </a:solidFill>
                <a:effectLst/>
              </a:rPr>
              <a:t>em moeda ou cujo valor nela se possa exprimir</a:t>
            </a:r>
            <a:r>
              <a:rPr lang="pt-BR" b="0" i="0" dirty="0">
                <a:solidFill>
                  <a:srgbClr val="000000"/>
                </a:solidFill>
                <a:effectLst/>
              </a:rPr>
              <a:t>, </a:t>
            </a:r>
            <a:r>
              <a:rPr lang="pt-BR" b="1" i="0" dirty="0">
                <a:solidFill>
                  <a:srgbClr val="000000"/>
                </a:solidFill>
                <a:effectLst/>
              </a:rPr>
              <a:t>que não constitua sanção de ato ilícito</a:t>
            </a:r>
            <a:r>
              <a:rPr lang="pt-BR" b="0" i="0" dirty="0">
                <a:solidFill>
                  <a:srgbClr val="000000"/>
                </a:solidFill>
                <a:effectLst/>
              </a:rPr>
              <a:t>, instituída </a:t>
            </a:r>
            <a:r>
              <a:rPr lang="pt-BR" b="1" i="0" dirty="0">
                <a:solidFill>
                  <a:srgbClr val="000000"/>
                </a:solidFill>
                <a:effectLst/>
              </a:rPr>
              <a:t>em lei </a:t>
            </a:r>
            <a:r>
              <a:rPr lang="pt-BR" b="0" i="0" dirty="0">
                <a:solidFill>
                  <a:srgbClr val="000000"/>
                </a:solidFill>
                <a:effectLst/>
              </a:rPr>
              <a:t>e </a:t>
            </a:r>
            <a:r>
              <a:rPr lang="pt-BR" b="1" i="0" dirty="0">
                <a:solidFill>
                  <a:srgbClr val="000000"/>
                </a:solidFill>
                <a:effectLst/>
              </a:rPr>
              <a:t>cobrada mediante atividade administrativa plenamente vinculada.</a:t>
            </a:r>
          </a:p>
          <a:p>
            <a:pPr marL="0" algn="just">
              <a:lnSpc>
                <a:spcPct val="100000"/>
              </a:lnSpc>
              <a:spcBef>
                <a:spcPts val="0"/>
              </a:spcBef>
            </a:pPr>
            <a:endParaRPr lang="pt-BR" b="1" i="0" dirty="0">
              <a:solidFill>
                <a:srgbClr val="000000"/>
              </a:solidFill>
              <a:effectLst/>
            </a:endParaRPr>
          </a:p>
          <a:p>
            <a:pPr marL="0" algn="just">
              <a:lnSpc>
                <a:spcPct val="100000"/>
              </a:lnSpc>
              <a:spcBef>
                <a:spcPts val="0"/>
              </a:spcBef>
            </a:pPr>
            <a:r>
              <a:rPr lang="en-US" b="1" dirty="0" err="1">
                <a:solidFill>
                  <a:srgbClr val="0070C0"/>
                </a:solidFill>
              </a:rPr>
              <a:t>Instituída</a:t>
            </a:r>
            <a:r>
              <a:rPr lang="en-US" b="1" dirty="0">
                <a:solidFill>
                  <a:srgbClr val="0070C0"/>
                </a:solidFill>
              </a:rPr>
              <a:t> em lei</a:t>
            </a:r>
            <a:r>
              <a:rPr lang="en-US" b="1" dirty="0">
                <a:solidFill>
                  <a:srgbClr val="000000"/>
                </a:solidFill>
              </a:rPr>
              <a:t>:</a:t>
            </a:r>
          </a:p>
          <a:p>
            <a:pPr marL="0" indent="0" algn="just">
              <a:lnSpc>
                <a:spcPct val="100000"/>
              </a:lnSpc>
              <a:spcBef>
                <a:spcPts val="0"/>
              </a:spcBef>
              <a:buNone/>
            </a:pPr>
            <a:r>
              <a:rPr lang="en-US" dirty="0" err="1">
                <a:solidFill>
                  <a:srgbClr val="000000"/>
                </a:solidFill>
              </a:rPr>
              <a:t>Decorrência</a:t>
            </a:r>
            <a:r>
              <a:rPr lang="en-US" dirty="0">
                <a:solidFill>
                  <a:srgbClr val="000000"/>
                </a:solidFill>
              </a:rPr>
              <a:t> do </a:t>
            </a:r>
            <a:r>
              <a:rPr lang="en-US" dirty="0" err="1">
                <a:solidFill>
                  <a:srgbClr val="000000"/>
                </a:solidFill>
              </a:rPr>
              <a:t>princípio</a:t>
            </a:r>
            <a:r>
              <a:rPr lang="en-US" dirty="0">
                <a:solidFill>
                  <a:srgbClr val="000000"/>
                </a:solidFill>
              </a:rPr>
              <a:t> da </a:t>
            </a:r>
            <a:r>
              <a:rPr lang="en-US" dirty="0" err="1">
                <a:solidFill>
                  <a:srgbClr val="000000"/>
                </a:solidFill>
              </a:rPr>
              <a:t>autoimposição</a:t>
            </a:r>
            <a:r>
              <a:rPr lang="en-US" dirty="0">
                <a:solidFill>
                  <a:srgbClr val="000000"/>
                </a:solidFill>
              </a:rPr>
              <a:t> (“</a:t>
            </a:r>
            <a:r>
              <a:rPr lang="en-US" i="1" dirty="0">
                <a:solidFill>
                  <a:srgbClr val="000000"/>
                </a:solidFill>
              </a:rPr>
              <a:t>one man one vote”</a:t>
            </a:r>
            <a:r>
              <a:rPr lang="en-US" dirty="0">
                <a:solidFill>
                  <a:srgbClr val="000000"/>
                </a:solidFill>
              </a:rPr>
              <a:t>)</a:t>
            </a:r>
          </a:p>
          <a:p>
            <a:pPr marL="0" lvl="1" indent="0" algn="just">
              <a:lnSpc>
                <a:spcPct val="100000"/>
              </a:lnSpc>
              <a:spcBef>
                <a:spcPts val="0"/>
              </a:spcBef>
              <a:spcAft>
                <a:spcPts val="0"/>
              </a:spcAft>
              <a:buNone/>
            </a:pPr>
            <a:endParaRPr lang="pt-BR" sz="2000" b="0" i="0" dirty="0">
              <a:solidFill>
                <a:srgbClr val="000000"/>
              </a:solidFill>
              <a:effectLst/>
            </a:endParaRPr>
          </a:p>
          <a:p>
            <a:pPr marL="0" lvl="1" indent="0" algn="just">
              <a:lnSpc>
                <a:spcPct val="100000"/>
              </a:lnSpc>
              <a:spcBef>
                <a:spcPts val="0"/>
              </a:spcBef>
              <a:spcAft>
                <a:spcPts val="0"/>
              </a:spcAft>
              <a:buNone/>
            </a:pPr>
            <a:r>
              <a:rPr lang="pt-BR" sz="2000" b="0" i="0" dirty="0">
                <a:solidFill>
                  <a:srgbClr val="000000"/>
                </a:solidFill>
                <a:effectLst/>
              </a:rPr>
              <a:t>CF/88: Art. 150. Sem prejuízo de outras garantias asseguradas ao contribuinte, é vedado à União, aos Estados, ao Distrito Federal e aos Municípios:</a:t>
            </a:r>
          </a:p>
          <a:p>
            <a:pPr marL="0" lvl="1" algn="just">
              <a:lnSpc>
                <a:spcPct val="100000"/>
              </a:lnSpc>
              <a:spcBef>
                <a:spcPts val="0"/>
              </a:spcBef>
              <a:spcAft>
                <a:spcPts val="0"/>
              </a:spcAft>
            </a:pPr>
            <a:r>
              <a:rPr lang="pt-BR" sz="2000" b="0" i="0" dirty="0">
                <a:solidFill>
                  <a:srgbClr val="000000"/>
                </a:solidFill>
                <a:effectLst/>
              </a:rPr>
              <a:t>I - </a:t>
            </a:r>
            <a:r>
              <a:rPr lang="pt-BR" sz="2000" b="1" i="0" dirty="0">
                <a:solidFill>
                  <a:srgbClr val="000000"/>
                </a:solidFill>
                <a:effectLst/>
              </a:rPr>
              <a:t>exigir ou aumentar tributo sem lei que o estabeleça;</a:t>
            </a:r>
          </a:p>
          <a:p>
            <a:pPr marL="0" lvl="1" algn="just">
              <a:lnSpc>
                <a:spcPct val="100000"/>
              </a:lnSpc>
              <a:spcBef>
                <a:spcPts val="0"/>
              </a:spcBef>
              <a:spcAft>
                <a:spcPts val="0"/>
              </a:spcAft>
            </a:pPr>
            <a:endParaRPr lang="pt-BR" sz="2200" b="1" i="0" dirty="0">
              <a:solidFill>
                <a:srgbClr val="000000"/>
              </a:solidFill>
              <a:effectLst/>
            </a:endParaRPr>
          </a:p>
          <a:p>
            <a:pPr marL="457200" indent="-457200" algn="just">
              <a:spcBef>
                <a:spcPts val="0"/>
              </a:spcBef>
              <a:buAutoNum type="alphaLcParenR"/>
            </a:pPr>
            <a:r>
              <a:rPr lang="en-US" b="1" dirty="0">
                <a:solidFill>
                  <a:srgbClr val="000000"/>
                </a:solidFill>
              </a:rPr>
              <a:t>Lei x </a:t>
            </a:r>
            <a:r>
              <a:rPr lang="en-US" b="1" dirty="0" err="1">
                <a:solidFill>
                  <a:srgbClr val="000000"/>
                </a:solidFill>
              </a:rPr>
              <a:t>legislação</a:t>
            </a:r>
            <a:r>
              <a:rPr lang="en-US" b="1" dirty="0">
                <a:solidFill>
                  <a:srgbClr val="000000"/>
                </a:solidFill>
              </a:rPr>
              <a:t> </a:t>
            </a:r>
            <a:r>
              <a:rPr lang="en-US" b="1" dirty="0" err="1">
                <a:solidFill>
                  <a:srgbClr val="000000"/>
                </a:solidFill>
              </a:rPr>
              <a:t>tributária</a:t>
            </a:r>
            <a:r>
              <a:rPr lang="en-US" b="1" dirty="0">
                <a:solidFill>
                  <a:srgbClr val="000000"/>
                </a:solidFill>
              </a:rPr>
              <a:t> </a:t>
            </a:r>
          </a:p>
          <a:p>
            <a:pPr marL="0" indent="0" algn="just">
              <a:lnSpc>
                <a:spcPct val="100000"/>
              </a:lnSpc>
              <a:spcBef>
                <a:spcPts val="0"/>
              </a:spcBef>
              <a:buFont typeface="Wingdings 2" pitchFamily="18" charset="2"/>
              <a:buNone/>
            </a:pPr>
            <a:r>
              <a:rPr lang="pt-BR" dirty="0">
                <a:solidFill>
                  <a:srgbClr val="000000"/>
                </a:solidFill>
                <a:cs typeface="Arial" panose="020B0604020202020204" pitchFamily="34" charset="0"/>
              </a:rPr>
              <a:t>Lei: art. 59 da CF/88</a:t>
            </a:r>
          </a:p>
          <a:p>
            <a:pPr algn="just">
              <a:spcBef>
                <a:spcPts val="0"/>
              </a:spcBef>
            </a:pPr>
            <a:r>
              <a:rPr lang="pt-BR" dirty="0">
                <a:solidFill>
                  <a:srgbClr val="000000"/>
                </a:solidFill>
                <a:cs typeface="Arial" panose="020B0604020202020204" pitchFamily="34" charset="0"/>
              </a:rPr>
              <a:t>Legislação tributária: CTN, </a:t>
            </a:r>
            <a:r>
              <a:rPr lang="pt-BR" b="0" i="0" dirty="0">
                <a:solidFill>
                  <a:srgbClr val="000000"/>
                </a:solidFill>
                <a:effectLst/>
                <a:cs typeface="Arial" panose="020B0604020202020204" pitchFamily="34" charset="0"/>
              </a:rPr>
              <a:t>Art. 96. A expressão "legislação tributária" compreende as leis, os tratados e as convenções internacionais, os decretos e as normas complementares que versem, no todo ou em parte, sobre tributos e relações jurídicas a eles pertinentes.</a:t>
            </a:r>
          </a:p>
          <a:p>
            <a:pPr marL="0" lvl="1" algn="just">
              <a:lnSpc>
                <a:spcPct val="100000"/>
              </a:lnSpc>
              <a:spcBef>
                <a:spcPts val="0"/>
              </a:spcBef>
              <a:spcAft>
                <a:spcPts val="0"/>
              </a:spcAft>
            </a:pPr>
            <a:endParaRPr lang="pt-BR" sz="2200" b="1" i="0" dirty="0">
              <a:solidFill>
                <a:srgbClr val="000000"/>
              </a:solidFill>
              <a:effectLst/>
            </a:endParaRPr>
          </a:p>
          <a:p>
            <a:pPr lvl="1" algn="just">
              <a:spcBef>
                <a:spcPts val="0"/>
              </a:spcBef>
              <a:spcAft>
                <a:spcPts val="0"/>
              </a:spcAft>
            </a:pPr>
            <a:endParaRPr lang="pt-BR" sz="2200" b="0" i="0" dirty="0">
              <a:solidFill>
                <a:srgbClr val="000000"/>
              </a:solidFill>
              <a:effectLst/>
            </a:endParaRPr>
          </a:p>
          <a:p>
            <a:pPr algn="just">
              <a:spcBef>
                <a:spcPts val="0"/>
              </a:spcBef>
            </a:pPr>
            <a:endParaRPr lang="pt-BR" sz="2200" dirty="0"/>
          </a:p>
        </p:txBody>
      </p:sp>
    </p:spTree>
    <p:extLst>
      <p:ext uri="{BB962C8B-B14F-4D97-AF65-F5344CB8AC3E}">
        <p14:creationId xmlns:p14="http://schemas.microsoft.com/office/powerpoint/2010/main" val="3678539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623296" cy="5667114"/>
          </a:xfrm>
        </p:spPr>
        <p:txBody>
          <a:bodyPr>
            <a:noAutofit/>
          </a:bodyPr>
          <a:lstStyle/>
          <a:p>
            <a:pPr marL="0" indent="0" algn="just">
              <a:spcBef>
                <a:spcPts val="0"/>
              </a:spcBef>
              <a:buNone/>
            </a:pPr>
            <a:r>
              <a:rPr lang="pt-BR" sz="2200" b="1" dirty="0">
                <a:solidFill>
                  <a:schemeClr val="tx1"/>
                </a:solidFill>
              </a:rPr>
              <a:t>(aparentes) Exceções ao princípio da legalidade</a:t>
            </a:r>
          </a:p>
          <a:p>
            <a:pPr marL="0" indent="0" algn="just">
              <a:spcBef>
                <a:spcPts val="0"/>
              </a:spcBef>
              <a:buNone/>
            </a:pPr>
            <a:endParaRPr lang="pt-BR" sz="2200" b="1" dirty="0">
              <a:solidFill>
                <a:schemeClr val="tx1"/>
              </a:solidFill>
            </a:endParaRPr>
          </a:p>
          <a:p>
            <a:pPr algn="just">
              <a:spcBef>
                <a:spcPts val="0"/>
              </a:spcBef>
            </a:pPr>
            <a:r>
              <a:rPr lang="pt-BR" sz="2200" dirty="0">
                <a:solidFill>
                  <a:schemeClr val="tx1"/>
                </a:solidFill>
              </a:rPr>
              <a:t>Previstas na própria CF: </a:t>
            </a:r>
          </a:p>
          <a:p>
            <a:pPr algn="just">
              <a:spcBef>
                <a:spcPts val="0"/>
              </a:spcBef>
            </a:pPr>
            <a:r>
              <a:rPr lang="pt-BR" sz="2200" dirty="0">
                <a:solidFill>
                  <a:schemeClr val="tx1"/>
                </a:solidFill>
              </a:rPr>
              <a:t>(a) alteração de alíquota do II, IE, IPI e IOF, nas condições e limites legais – art. 153, </a:t>
            </a:r>
            <a:r>
              <a:rPr lang="en-US" sz="2200" dirty="0">
                <a:solidFill>
                  <a:schemeClr val="tx1"/>
                </a:solidFill>
              </a:rPr>
              <a:t>§ 1º ; </a:t>
            </a:r>
          </a:p>
          <a:p>
            <a:pPr algn="just">
              <a:spcBef>
                <a:spcPts val="0"/>
              </a:spcBef>
            </a:pPr>
            <a:r>
              <a:rPr lang="en-US" sz="2200" dirty="0">
                <a:solidFill>
                  <a:schemeClr val="tx1"/>
                </a:solidFill>
              </a:rPr>
              <a:t>(b) </a:t>
            </a:r>
            <a:r>
              <a:rPr lang="en-US" sz="2200" b="0" i="0" dirty="0">
                <a:solidFill>
                  <a:schemeClr val="tx1"/>
                </a:solidFill>
                <a:effectLst/>
              </a:rPr>
              <a:t>art 177 § 4º, I, b </a:t>
            </a:r>
            <a:r>
              <a:rPr lang="en-US" sz="2200" dirty="0">
                <a:solidFill>
                  <a:schemeClr val="tx1"/>
                </a:solidFill>
              </a:rPr>
              <a:t>: </a:t>
            </a:r>
            <a:r>
              <a:rPr lang="en-US" sz="2200" dirty="0" err="1">
                <a:solidFill>
                  <a:schemeClr val="tx1"/>
                </a:solidFill>
              </a:rPr>
              <a:t>redução</a:t>
            </a:r>
            <a:r>
              <a:rPr lang="en-US" sz="2200" dirty="0">
                <a:solidFill>
                  <a:schemeClr val="tx1"/>
                </a:solidFill>
              </a:rPr>
              <a:t> e </a:t>
            </a:r>
            <a:r>
              <a:rPr lang="en-US" sz="2200" dirty="0" err="1">
                <a:solidFill>
                  <a:schemeClr val="tx1"/>
                </a:solidFill>
              </a:rPr>
              <a:t>restabelecimento</a:t>
            </a:r>
            <a:r>
              <a:rPr lang="en-US" sz="2200" dirty="0">
                <a:solidFill>
                  <a:schemeClr val="tx1"/>
                </a:solidFill>
              </a:rPr>
              <a:t> da </a:t>
            </a:r>
            <a:r>
              <a:rPr lang="en-US" sz="2200" dirty="0" err="1">
                <a:solidFill>
                  <a:schemeClr val="tx1"/>
                </a:solidFill>
              </a:rPr>
              <a:t>alíquota</a:t>
            </a:r>
            <a:r>
              <a:rPr lang="en-US" sz="2200" dirty="0">
                <a:solidFill>
                  <a:schemeClr val="tx1"/>
                </a:solidFill>
              </a:rPr>
              <a:t> da CIDE </a:t>
            </a:r>
            <a:r>
              <a:rPr lang="en-US" sz="2200" dirty="0" err="1">
                <a:solidFill>
                  <a:schemeClr val="tx1"/>
                </a:solidFill>
              </a:rPr>
              <a:t>combustível</a:t>
            </a:r>
            <a:r>
              <a:rPr lang="en-US" sz="2200" dirty="0">
                <a:solidFill>
                  <a:schemeClr val="tx1"/>
                </a:solidFill>
              </a:rPr>
              <a:t>; </a:t>
            </a:r>
          </a:p>
          <a:p>
            <a:pPr algn="just">
              <a:spcBef>
                <a:spcPts val="0"/>
              </a:spcBef>
            </a:pPr>
            <a:r>
              <a:rPr lang="en-US" sz="2200" b="0" i="0" dirty="0">
                <a:solidFill>
                  <a:schemeClr val="tx1"/>
                </a:solidFill>
                <a:effectLst/>
              </a:rPr>
              <a:t>(c) art 155, IV- </a:t>
            </a:r>
            <a:r>
              <a:rPr lang="en-US" sz="2200" b="0" i="0" dirty="0" err="1">
                <a:solidFill>
                  <a:schemeClr val="tx1"/>
                </a:solidFill>
                <a:effectLst/>
              </a:rPr>
              <a:t>definição</a:t>
            </a:r>
            <a:r>
              <a:rPr lang="en-US" sz="2200" b="0" i="0" dirty="0">
                <a:solidFill>
                  <a:schemeClr val="tx1"/>
                </a:solidFill>
                <a:effectLst/>
              </a:rPr>
              <a:t> da </a:t>
            </a:r>
            <a:r>
              <a:rPr lang="en-US" sz="2200" b="0" i="0" dirty="0" err="1">
                <a:solidFill>
                  <a:schemeClr val="tx1"/>
                </a:solidFill>
                <a:effectLst/>
              </a:rPr>
              <a:t>alíquota</a:t>
            </a:r>
            <a:r>
              <a:rPr lang="en-US" sz="2200" b="0" i="0" dirty="0">
                <a:solidFill>
                  <a:schemeClr val="tx1"/>
                </a:solidFill>
                <a:effectLst/>
              </a:rPr>
              <a:t> do ICMS </a:t>
            </a:r>
            <a:r>
              <a:rPr lang="en-US" sz="2200" b="0" i="0" dirty="0" err="1">
                <a:solidFill>
                  <a:schemeClr val="tx1"/>
                </a:solidFill>
                <a:effectLst/>
              </a:rPr>
              <a:t>monofásico</a:t>
            </a:r>
            <a:r>
              <a:rPr lang="en-US" sz="2200" b="0" i="0" dirty="0">
                <a:solidFill>
                  <a:schemeClr val="tx1"/>
                </a:solidFill>
                <a:effectLst/>
              </a:rPr>
              <a:t> sob</a:t>
            </a:r>
            <a:r>
              <a:rPr lang="en-US" sz="2200" dirty="0">
                <a:solidFill>
                  <a:schemeClr val="tx1"/>
                </a:solidFill>
              </a:rPr>
              <a:t>re </a:t>
            </a:r>
            <a:r>
              <a:rPr lang="en-US" sz="2200" dirty="0" err="1">
                <a:solidFill>
                  <a:schemeClr val="tx1"/>
                </a:solidFill>
              </a:rPr>
              <a:t>combustíveis</a:t>
            </a:r>
            <a:r>
              <a:rPr lang="en-US" sz="2200" dirty="0">
                <a:solidFill>
                  <a:schemeClr val="tx1"/>
                </a:solidFill>
              </a:rPr>
              <a:t> </a:t>
            </a:r>
            <a:r>
              <a:rPr lang="en-US" sz="2200" dirty="0" err="1">
                <a:solidFill>
                  <a:schemeClr val="tx1"/>
                </a:solidFill>
              </a:rPr>
              <a:t>pelo</a:t>
            </a:r>
            <a:r>
              <a:rPr lang="en-US" sz="2200" dirty="0">
                <a:solidFill>
                  <a:schemeClr val="tx1"/>
                </a:solidFill>
              </a:rPr>
              <a:t> </a:t>
            </a:r>
            <a:r>
              <a:rPr lang="en-US" sz="2200" dirty="0" err="1">
                <a:solidFill>
                  <a:schemeClr val="tx1"/>
                </a:solidFill>
              </a:rPr>
              <a:t>Convênio</a:t>
            </a:r>
            <a:r>
              <a:rPr lang="en-US" sz="2200" dirty="0">
                <a:solidFill>
                  <a:schemeClr val="tx1"/>
                </a:solidFill>
              </a:rPr>
              <a:t> </a:t>
            </a:r>
            <a:r>
              <a:rPr lang="en-US" sz="2200" dirty="0" err="1">
                <a:solidFill>
                  <a:schemeClr val="tx1"/>
                </a:solidFill>
              </a:rPr>
              <a:t>Confaz</a:t>
            </a:r>
            <a:r>
              <a:rPr lang="en-US" sz="2200" dirty="0">
                <a:solidFill>
                  <a:schemeClr val="tx1"/>
                </a:solidFill>
              </a:rPr>
              <a:t>; </a:t>
            </a:r>
          </a:p>
          <a:p>
            <a:pPr algn="just">
              <a:spcBef>
                <a:spcPts val="0"/>
              </a:spcBef>
            </a:pPr>
            <a:r>
              <a:rPr lang="en-US" sz="2200" dirty="0">
                <a:solidFill>
                  <a:schemeClr val="tx1"/>
                </a:solidFill>
              </a:rPr>
              <a:t>(d) </a:t>
            </a:r>
            <a:r>
              <a:rPr lang="en-US" sz="2200" dirty="0" err="1">
                <a:solidFill>
                  <a:schemeClr val="tx1"/>
                </a:solidFill>
              </a:rPr>
              <a:t>atualização</a:t>
            </a:r>
            <a:r>
              <a:rPr lang="en-US" sz="2200" dirty="0">
                <a:solidFill>
                  <a:schemeClr val="tx1"/>
                </a:solidFill>
              </a:rPr>
              <a:t> da base de </a:t>
            </a:r>
            <a:r>
              <a:rPr lang="en-US" sz="2200" dirty="0" err="1">
                <a:solidFill>
                  <a:schemeClr val="tx1"/>
                </a:solidFill>
              </a:rPr>
              <a:t>cálculo</a:t>
            </a:r>
            <a:r>
              <a:rPr lang="en-US" sz="2200" dirty="0">
                <a:solidFill>
                  <a:schemeClr val="tx1"/>
                </a:solidFill>
              </a:rPr>
              <a:t> do IPTU.</a:t>
            </a:r>
          </a:p>
          <a:p>
            <a:pPr marL="0" indent="0" algn="just">
              <a:spcBef>
                <a:spcPts val="0"/>
              </a:spcBef>
              <a:buNone/>
            </a:pPr>
            <a:endParaRPr lang="pt-BR" sz="2200" dirty="0">
              <a:solidFill>
                <a:schemeClr val="tx1"/>
              </a:solidFill>
            </a:endParaRPr>
          </a:p>
          <a:p>
            <a:pPr marL="0" indent="0" algn="just">
              <a:spcBef>
                <a:spcPts val="0"/>
              </a:spcBef>
              <a:buNone/>
            </a:pPr>
            <a:r>
              <a:rPr lang="pt-BR" sz="2200" dirty="0">
                <a:solidFill>
                  <a:schemeClr val="tx1"/>
                </a:solidFill>
              </a:rPr>
              <a:t>STF: </a:t>
            </a:r>
          </a:p>
          <a:p>
            <a:pPr marL="0" indent="0" algn="just">
              <a:spcBef>
                <a:spcPts val="0"/>
              </a:spcBef>
              <a:buNone/>
            </a:pPr>
            <a:endParaRPr lang="pt-BR" sz="2200" dirty="0">
              <a:solidFill>
                <a:schemeClr val="tx1"/>
              </a:solidFill>
            </a:endParaRPr>
          </a:p>
          <a:p>
            <a:pPr algn="just">
              <a:spcBef>
                <a:spcPts val="0"/>
              </a:spcBef>
            </a:pPr>
            <a:r>
              <a:rPr lang="pt-BR" dirty="0"/>
              <a:t>Atualização da base de cálculo do IPTU dentro dos limites inflacionários: </a:t>
            </a:r>
            <a:r>
              <a:rPr lang="pt-BR" b="0" i="0" dirty="0">
                <a:solidFill>
                  <a:srgbClr val="000000"/>
                </a:solidFill>
                <a:effectLst/>
                <a:latin typeface="Muli"/>
              </a:rPr>
              <a:t>A majoração do valor venal dos imóveis para efeito da cobrança de </a:t>
            </a:r>
            <a:r>
              <a:rPr lang="pt-BR" b="1" i="0" dirty="0">
                <a:solidFill>
                  <a:srgbClr val="FF0000"/>
                </a:solidFill>
                <a:effectLst/>
                <a:latin typeface="Muli"/>
              </a:rPr>
              <a:t>IPTU</a:t>
            </a:r>
            <a:r>
              <a:rPr lang="pt-BR" b="0" i="0" dirty="0">
                <a:solidFill>
                  <a:srgbClr val="000000"/>
                </a:solidFill>
                <a:effectLst/>
                <a:latin typeface="Muli"/>
              </a:rPr>
              <a:t> não prescinde da edição de lei em sentido formal, exigência que somente se pode afastar quando a atualização não excede os índices inflacionários anuais de correção monetária. </a:t>
            </a:r>
            <a:r>
              <a:rPr lang="pt-BR" b="0" i="0" dirty="0" err="1">
                <a:solidFill>
                  <a:srgbClr val="000000"/>
                </a:solidFill>
                <a:effectLst/>
                <a:latin typeface="Muli"/>
              </a:rPr>
              <a:t>Obs</a:t>
            </a:r>
            <a:r>
              <a:rPr lang="pt-BR" b="0" i="0" dirty="0">
                <a:solidFill>
                  <a:srgbClr val="000000"/>
                </a:solidFill>
                <a:effectLst/>
                <a:latin typeface="Muli"/>
              </a:rPr>
              <a:t>: Redação da tese aprovada nos termos do item 2 da Ata da 12ª Sessão Administrativa do STF, realizada em 09/12/2015. (Tema 211)</a:t>
            </a:r>
            <a:r>
              <a:rPr lang="pt-BR" dirty="0"/>
              <a:t> </a:t>
            </a:r>
            <a:br>
              <a:rPr lang="pt-BR" dirty="0"/>
            </a:br>
            <a:endParaRPr lang="en-US" dirty="0">
              <a:solidFill>
                <a:srgbClr val="000000"/>
              </a:solidFill>
            </a:endParaRPr>
          </a:p>
          <a:p>
            <a:pPr marL="0" indent="0" algn="just">
              <a:spcBef>
                <a:spcPts val="0"/>
              </a:spcBef>
              <a:buNone/>
            </a:pPr>
            <a:endParaRPr lang="en-US" sz="1800" dirty="0"/>
          </a:p>
        </p:txBody>
      </p:sp>
    </p:spTree>
    <p:extLst>
      <p:ext uri="{BB962C8B-B14F-4D97-AF65-F5344CB8AC3E}">
        <p14:creationId xmlns:p14="http://schemas.microsoft.com/office/powerpoint/2010/main" val="339210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623296" cy="5667114"/>
          </a:xfrm>
        </p:spPr>
        <p:txBody>
          <a:bodyPr>
            <a:noAutofit/>
          </a:bodyPr>
          <a:lstStyle/>
          <a:p>
            <a:pPr marL="0" indent="0" algn="just">
              <a:spcBef>
                <a:spcPts val="0"/>
              </a:spcBef>
              <a:buNone/>
            </a:pPr>
            <a:endParaRPr lang="pt-BR" sz="2200" dirty="0">
              <a:solidFill>
                <a:schemeClr val="tx1"/>
              </a:solidFill>
            </a:endParaRPr>
          </a:p>
          <a:p>
            <a:pPr marL="0" indent="0" algn="just">
              <a:spcBef>
                <a:spcPts val="0"/>
              </a:spcBef>
              <a:buNone/>
            </a:pPr>
            <a:r>
              <a:rPr lang="pt-BR" sz="2200" dirty="0">
                <a:solidFill>
                  <a:schemeClr val="tx1"/>
                </a:solidFill>
              </a:rPr>
              <a:t>STF: </a:t>
            </a:r>
          </a:p>
          <a:p>
            <a:pPr marL="0" indent="0" algn="just">
              <a:spcBef>
                <a:spcPts val="0"/>
              </a:spcBef>
              <a:buNone/>
            </a:pPr>
            <a:endParaRPr lang="pt-BR" sz="2400" dirty="0">
              <a:solidFill>
                <a:schemeClr val="tx1"/>
              </a:solidFill>
            </a:endParaRPr>
          </a:p>
          <a:p>
            <a:pPr marL="0" indent="0" algn="just">
              <a:spcBef>
                <a:spcPts val="0"/>
              </a:spcBef>
              <a:buNone/>
            </a:pPr>
            <a:r>
              <a:rPr lang="pt-BR" sz="1800" dirty="0">
                <a:solidFill>
                  <a:srgbClr val="000000"/>
                </a:solidFill>
              </a:rPr>
              <a:t>“</a:t>
            </a:r>
            <a:r>
              <a:rPr lang="pt-BR" sz="1800" b="0" i="0" dirty="0">
                <a:solidFill>
                  <a:srgbClr val="000000"/>
                </a:solidFill>
                <a:effectLst/>
              </a:rPr>
              <a:t>É inconstitucional, por ofensa ao princípio da </a:t>
            </a:r>
            <a:r>
              <a:rPr lang="pt-BR" sz="1800" b="1" i="0" dirty="0">
                <a:solidFill>
                  <a:schemeClr val="tx1"/>
                </a:solidFill>
                <a:effectLst/>
              </a:rPr>
              <a:t>legalidade</a:t>
            </a:r>
            <a:r>
              <a:rPr lang="pt-BR" sz="1800" b="0" i="0" dirty="0">
                <a:solidFill>
                  <a:schemeClr val="tx1"/>
                </a:solidFill>
                <a:effectLst/>
              </a:rPr>
              <a:t> </a:t>
            </a:r>
            <a:r>
              <a:rPr lang="pt-BR" sz="1800" b="1" i="0" dirty="0">
                <a:solidFill>
                  <a:schemeClr val="tx1"/>
                </a:solidFill>
                <a:effectLst/>
              </a:rPr>
              <a:t>tributária</a:t>
            </a:r>
            <a:r>
              <a:rPr lang="pt-BR" sz="1800" b="0" i="0" dirty="0">
                <a:solidFill>
                  <a:schemeClr val="tx1"/>
                </a:solidFill>
                <a:effectLst/>
              </a:rPr>
              <a:t>, lei que delega aos </a:t>
            </a:r>
            <a:r>
              <a:rPr lang="pt-BR" sz="1800" b="1" i="0" dirty="0">
                <a:solidFill>
                  <a:schemeClr val="tx1"/>
                </a:solidFill>
                <a:effectLst/>
              </a:rPr>
              <a:t>conselhos</a:t>
            </a:r>
            <a:r>
              <a:rPr lang="pt-BR" sz="1800" b="0" i="0" dirty="0">
                <a:solidFill>
                  <a:schemeClr val="tx1"/>
                </a:solidFill>
                <a:effectLst/>
              </a:rPr>
              <a:t> de fiscalização de profissões regulamentadas a competência de fixar ou majorar, sem parâmetro legal, o valor das contribuições de interesse das categorias profissionais e econômicas, usualmente cobradas sob o título de anuidades, vedada, ademais, a atualização desse valor pelos </a:t>
            </a:r>
            <a:r>
              <a:rPr lang="pt-BR" sz="1800" b="1" i="0" dirty="0">
                <a:solidFill>
                  <a:schemeClr val="tx1"/>
                </a:solidFill>
                <a:effectLst/>
              </a:rPr>
              <a:t>conselhos</a:t>
            </a:r>
            <a:r>
              <a:rPr lang="pt-BR" sz="1800" b="0" i="0" dirty="0">
                <a:solidFill>
                  <a:schemeClr val="tx1"/>
                </a:solidFill>
                <a:effectLst/>
              </a:rPr>
              <a:t> em percentual superior aos índices legalmente previstos”</a:t>
            </a:r>
          </a:p>
          <a:p>
            <a:pPr marL="0" indent="0" algn="just">
              <a:spcBef>
                <a:spcPts val="0"/>
              </a:spcBef>
              <a:buNone/>
            </a:pPr>
            <a:endParaRPr lang="pt-BR" sz="1800" dirty="0">
              <a:solidFill>
                <a:schemeClr val="tx1"/>
              </a:solidFill>
            </a:endParaRPr>
          </a:p>
          <a:p>
            <a:pPr marL="0" indent="0" algn="just">
              <a:spcBef>
                <a:spcPts val="0"/>
              </a:spcBef>
              <a:buNone/>
            </a:pPr>
            <a:r>
              <a:rPr lang="pt-BR" sz="1800" dirty="0">
                <a:solidFill>
                  <a:schemeClr val="tx1"/>
                </a:solidFill>
              </a:rPr>
              <a:t>Contribuição para os Conselhos profissionais: </a:t>
            </a:r>
            <a:r>
              <a:rPr lang="en-US" sz="1800" b="1" i="0" dirty="0" err="1">
                <a:solidFill>
                  <a:srgbClr val="FF0000"/>
                </a:solidFill>
                <a:effectLst/>
              </a:rPr>
              <a:t>Legalidade</a:t>
            </a:r>
            <a:r>
              <a:rPr lang="en-US" sz="1800" b="0" i="0" dirty="0">
                <a:solidFill>
                  <a:srgbClr val="FF0000"/>
                </a:solidFill>
                <a:effectLst/>
              </a:rPr>
              <a:t> </a:t>
            </a:r>
            <a:r>
              <a:rPr lang="en-US" sz="1800" b="0" i="0" dirty="0" err="1">
                <a:solidFill>
                  <a:srgbClr val="FF0000"/>
                </a:solidFill>
                <a:effectLst/>
              </a:rPr>
              <a:t>suficiente</a:t>
            </a:r>
            <a:r>
              <a:rPr lang="en-US" sz="1800" dirty="0">
                <a:solidFill>
                  <a:srgbClr val="FF0000"/>
                </a:solidFill>
              </a:rPr>
              <a:t>. </a:t>
            </a:r>
            <a:r>
              <a:rPr lang="pt-BR" sz="1800" b="0" i="0" dirty="0">
                <a:solidFill>
                  <a:schemeClr val="tx1"/>
                </a:solidFill>
                <a:effectLst/>
              </a:rPr>
              <a:t>Delegação aos </a:t>
            </a:r>
            <a:r>
              <a:rPr lang="pt-BR" sz="1800" b="1" i="0" dirty="0">
                <a:solidFill>
                  <a:schemeClr val="tx1"/>
                </a:solidFill>
                <a:effectLst/>
              </a:rPr>
              <a:t>conselhos</a:t>
            </a:r>
            <a:r>
              <a:rPr lang="pt-BR" sz="1800" b="0" i="0" dirty="0">
                <a:solidFill>
                  <a:schemeClr val="tx1"/>
                </a:solidFill>
                <a:effectLst/>
              </a:rPr>
              <a:t> de fiscalização de profissões regulamentadas do poder de fixar e majorar, sem parâmetro legal, o valor das anuidades. Inconstitucionalidade</a:t>
            </a:r>
          </a:p>
          <a:p>
            <a:pPr marL="0" indent="0" algn="just">
              <a:spcBef>
                <a:spcPts val="0"/>
              </a:spcBef>
              <a:buNone/>
            </a:pPr>
            <a:r>
              <a:rPr lang="pt-BR" sz="1800" dirty="0">
                <a:solidFill>
                  <a:schemeClr val="tx1"/>
                </a:solidFill>
              </a:rPr>
              <a:t>“</a:t>
            </a:r>
            <a:r>
              <a:rPr lang="pt-BR" sz="1800" b="0" i="0" dirty="0">
                <a:solidFill>
                  <a:schemeClr val="tx1"/>
                </a:solidFill>
                <a:effectLst/>
              </a:rPr>
              <a:t>Como nessas contribuições existe </a:t>
            </a:r>
            <a:r>
              <a:rPr lang="pt-BR" sz="1800" b="0" i="0" dirty="0">
                <a:solidFill>
                  <a:srgbClr val="FF0000"/>
                </a:solidFill>
                <a:effectLst/>
              </a:rPr>
              <a:t>um quê de atividade estatal</a:t>
            </a:r>
            <a:r>
              <a:rPr lang="pt-BR" sz="1800" b="0" i="0" dirty="0">
                <a:solidFill>
                  <a:schemeClr val="tx1"/>
                </a:solidFill>
                <a:effectLst/>
              </a:rPr>
              <a:t> prestada em benefício direto ao contribuinte ou a grupo, seria </a:t>
            </a:r>
            <a:r>
              <a:rPr lang="pt-BR" sz="1800" b="0" i="0" dirty="0">
                <a:solidFill>
                  <a:srgbClr val="FF0000"/>
                </a:solidFill>
                <a:effectLst/>
              </a:rPr>
              <a:t>imprescindível uma faixa de indeterminação e de complementação administrativa </a:t>
            </a:r>
            <a:r>
              <a:rPr lang="pt-BR" sz="1800" b="0" i="0" dirty="0">
                <a:solidFill>
                  <a:schemeClr val="tx1"/>
                </a:solidFill>
                <a:effectLst/>
              </a:rPr>
              <a:t>de seus elementos configuradores, dificilmente apreendidos pela </a:t>
            </a:r>
            <a:r>
              <a:rPr lang="pt-BR" sz="1800" b="1" i="0" dirty="0">
                <a:solidFill>
                  <a:schemeClr val="tx1"/>
                </a:solidFill>
                <a:effectLst/>
              </a:rPr>
              <a:t>legalidade</a:t>
            </a:r>
            <a:r>
              <a:rPr lang="pt-BR" sz="1800" b="0" i="0" dirty="0">
                <a:solidFill>
                  <a:schemeClr val="tx1"/>
                </a:solidFill>
                <a:effectLst/>
              </a:rPr>
              <a:t> </a:t>
            </a:r>
            <a:r>
              <a:rPr lang="pt-BR" sz="1800" b="1" i="0" dirty="0">
                <a:solidFill>
                  <a:schemeClr val="tx1"/>
                </a:solidFill>
                <a:effectLst/>
              </a:rPr>
              <a:t>fechada</a:t>
            </a:r>
            <a:r>
              <a:rPr lang="pt-BR" sz="1800" b="0" i="0" dirty="0">
                <a:solidFill>
                  <a:schemeClr val="tx1"/>
                </a:solidFill>
                <a:effectLst/>
              </a:rPr>
              <a:t>. Precedentes. 2. Respeita o princípio da </a:t>
            </a:r>
            <a:r>
              <a:rPr lang="pt-BR" sz="1800" b="1" i="0" dirty="0">
                <a:solidFill>
                  <a:schemeClr val="tx1"/>
                </a:solidFill>
                <a:effectLst/>
              </a:rPr>
              <a:t>legalidade</a:t>
            </a:r>
            <a:r>
              <a:rPr lang="pt-BR" sz="1800" b="0" i="0" dirty="0">
                <a:solidFill>
                  <a:schemeClr val="tx1"/>
                </a:solidFill>
                <a:effectLst/>
              </a:rPr>
              <a:t> a lei que disciplina </a:t>
            </a:r>
            <a:r>
              <a:rPr lang="pt-BR" sz="1800" b="0" i="0" dirty="0">
                <a:solidFill>
                  <a:srgbClr val="000000"/>
                </a:solidFill>
                <a:effectLst/>
              </a:rPr>
              <a:t>os elementos essenciais determinantes para o reconhecimento da contribuição de interesse de categoria econômica como tal e deixa um espaço de complementação para o regulamento.” (Tema 540) (</a:t>
            </a:r>
            <a:r>
              <a:rPr lang="en-US" sz="1800" b="1" i="0" dirty="0">
                <a:solidFill>
                  <a:srgbClr val="00A6E6"/>
                </a:solidFill>
                <a:effectLst/>
                <a:hlinkClick r:id="rId2"/>
              </a:rPr>
              <a:t>RE 704292, Dias Toffoli, 03/08/2017)</a:t>
            </a:r>
          </a:p>
          <a:p>
            <a:pPr marL="0" indent="0" algn="just">
              <a:spcBef>
                <a:spcPts val="0"/>
              </a:spcBef>
              <a:buNone/>
            </a:pPr>
            <a:endParaRPr lang="en-US" sz="1800" dirty="0"/>
          </a:p>
        </p:txBody>
      </p:sp>
    </p:spTree>
    <p:extLst>
      <p:ext uri="{BB962C8B-B14F-4D97-AF65-F5344CB8AC3E}">
        <p14:creationId xmlns:p14="http://schemas.microsoft.com/office/powerpoint/2010/main" val="3148492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227E-7F20-49A5-8332-557E7C57A358}"/>
              </a:ext>
            </a:extLst>
          </p:cNvPr>
          <p:cNvSpPr>
            <a:spLocks noGrp="1"/>
          </p:cNvSpPr>
          <p:nvPr>
            <p:ph type="title"/>
          </p:nvPr>
        </p:nvSpPr>
        <p:spPr/>
        <p:txBody>
          <a:bodyPr/>
          <a:lstStyle/>
          <a:p>
            <a:r>
              <a:rPr lang="pt-BR" dirty="0"/>
              <a:t>TRIBUTOS E ESPÉCIES TRIBUTÁRIAS</a:t>
            </a:r>
            <a:endParaRPr lang="en-US" dirty="0"/>
          </a:p>
        </p:txBody>
      </p:sp>
      <p:sp>
        <p:nvSpPr>
          <p:cNvPr id="3" name="Content Placeholder 2">
            <a:extLst>
              <a:ext uri="{FF2B5EF4-FFF2-40B4-BE49-F238E27FC236}">
                <a16:creationId xmlns:a16="http://schemas.microsoft.com/office/drawing/2014/main" id="{2EA57193-882D-479D-8D89-DF0997546230}"/>
              </a:ext>
            </a:extLst>
          </p:cNvPr>
          <p:cNvSpPr>
            <a:spLocks noGrp="1"/>
          </p:cNvSpPr>
          <p:nvPr>
            <p:ph idx="1"/>
          </p:nvPr>
        </p:nvSpPr>
        <p:spPr>
          <a:xfrm>
            <a:off x="3878893" y="490889"/>
            <a:ext cx="7315200" cy="5667114"/>
          </a:xfrm>
        </p:spPr>
        <p:txBody>
          <a:bodyPr>
            <a:normAutofit/>
          </a:bodyPr>
          <a:lstStyle/>
          <a:p>
            <a:pPr marL="0" indent="0" algn="ctr">
              <a:buNone/>
            </a:pPr>
            <a:r>
              <a:rPr lang="pt-BR" dirty="0">
                <a:solidFill>
                  <a:srgbClr val="000000"/>
                </a:solidFill>
                <a:latin typeface="Arial" panose="020B0604020202020204" pitchFamily="34" charset="0"/>
              </a:rPr>
              <a:t>Código Tributário Nacional </a:t>
            </a:r>
            <a:endParaRPr lang="pt-BR" b="0" i="0" dirty="0">
              <a:solidFill>
                <a:srgbClr val="000000"/>
              </a:solidFill>
              <a:effectLst/>
              <a:latin typeface="Arial" panose="020B0604020202020204" pitchFamily="34" charset="0"/>
            </a:endParaRPr>
          </a:p>
          <a:p>
            <a:pPr marL="457200" indent="-457200">
              <a:buAutoNum type="alphaLcParenR"/>
            </a:pPr>
            <a:r>
              <a:rPr lang="en-US" b="1" dirty="0">
                <a:solidFill>
                  <a:srgbClr val="000000"/>
                </a:solidFill>
                <a:latin typeface="Arial" panose="020B0604020202020204" pitchFamily="34" charset="0"/>
              </a:rPr>
              <a:t>Pode a </a:t>
            </a:r>
            <a:r>
              <a:rPr lang="en-US" b="1" dirty="0" err="1">
                <a:solidFill>
                  <a:srgbClr val="000000"/>
                </a:solidFill>
                <a:latin typeface="Arial" panose="020B0604020202020204" pitchFamily="34" charset="0"/>
              </a:rPr>
              <a:t>Medida</a:t>
            </a:r>
            <a:r>
              <a:rPr lang="en-US" b="1" dirty="0">
                <a:solidFill>
                  <a:srgbClr val="000000"/>
                </a:solidFill>
                <a:latin typeface="Arial" panose="020B0604020202020204" pitchFamily="34" charset="0"/>
              </a:rPr>
              <a:t> </a:t>
            </a:r>
            <a:r>
              <a:rPr lang="en-US" b="1" dirty="0" err="1">
                <a:solidFill>
                  <a:srgbClr val="000000"/>
                </a:solidFill>
                <a:latin typeface="Arial" panose="020B0604020202020204" pitchFamily="34" charset="0"/>
              </a:rPr>
              <a:t>Provisória</a:t>
            </a:r>
            <a:r>
              <a:rPr lang="en-US" b="1" dirty="0">
                <a:solidFill>
                  <a:srgbClr val="000000"/>
                </a:solidFill>
                <a:latin typeface="Arial" panose="020B0604020202020204" pitchFamily="34" charset="0"/>
              </a:rPr>
              <a:t> </a:t>
            </a:r>
            <a:r>
              <a:rPr lang="en-US" b="1" dirty="0" err="1">
                <a:solidFill>
                  <a:srgbClr val="000000"/>
                </a:solidFill>
                <a:latin typeface="Arial" panose="020B0604020202020204" pitchFamily="34" charset="0"/>
              </a:rPr>
              <a:t>instituir</a:t>
            </a:r>
            <a:r>
              <a:rPr lang="en-US" b="1" dirty="0">
                <a:solidFill>
                  <a:srgbClr val="000000"/>
                </a:solidFill>
                <a:latin typeface="Arial" panose="020B0604020202020204" pitchFamily="34" charset="0"/>
              </a:rPr>
              <a:t> </a:t>
            </a:r>
            <a:r>
              <a:rPr lang="en-US" b="1" dirty="0" err="1">
                <a:solidFill>
                  <a:srgbClr val="000000"/>
                </a:solidFill>
                <a:latin typeface="Arial" panose="020B0604020202020204" pitchFamily="34" charset="0"/>
              </a:rPr>
              <a:t>tributo</a:t>
            </a:r>
            <a:r>
              <a:rPr lang="en-US" b="1" dirty="0">
                <a:solidFill>
                  <a:srgbClr val="000000"/>
                </a:solidFill>
                <a:latin typeface="Arial" panose="020B0604020202020204" pitchFamily="34" charset="0"/>
              </a:rPr>
              <a:t>? </a:t>
            </a:r>
          </a:p>
          <a:p>
            <a:r>
              <a:rPr lang="en-US" dirty="0" err="1">
                <a:solidFill>
                  <a:schemeClr val="tx1"/>
                </a:solidFill>
                <a:latin typeface="Arial" panose="020B0604020202020204" pitchFamily="34" charset="0"/>
                <a:cs typeface="Arial" panose="020B0604020202020204" pitchFamily="34" charset="0"/>
              </a:rPr>
              <a:t>Existir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pressupostos</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relevância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urgência</a:t>
            </a:r>
            <a:endParaRPr lang="en-US" dirty="0">
              <a:solidFill>
                <a:schemeClr val="tx1"/>
              </a:solidFill>
              <a:latin typeface="Arial" panose="020B0604020202020204" pitchFamily="34" charset="0"/>
              <a:cs typeface="Arial" panose="020B0604020202020204" pitchFamily="34" charset="0"/>
            </a:endParaRPr>
          </a:p>
          <a:p>
            <a:r>
              <a:rPr lang="en-US" dirty="0" err="1">
                <a:solidFill>
                  <a:schemeClr val="tx1"/>
                </a:solidFill>
                <a:latin typeface="Arial" panose="020B0604020202020204" pitchFamily="34" charset="0"/>
                <a:cs typeface="Arial" panose="020B0604020202020204" pitchFamily="34" charset="0"/>
              </a:rPr>
              <a:t>Respeitar</a:t>
            </a:r>
            <a:r>
              <a:rPr lang="en-US" dirty="0">
                <a:solidFill>
                  <a:schemeClr val="tx1"/>
                </a:solidFill>
                <a:latin typeface="Arial" panose="020B0604020202020204" pitchFamily="34" charset="0"/>
                <a:cs typeface="Arial" panose="020B0604020202020204" pitchFamily="34" charset="0"/>
              </a:rPr>
              <a:t> o </a:t>
            </a:r>
            <a:r>
              <a:rPr lang="en-US" dirty="0" err="1">
                <a:solidFill>
                  <a:schemeClr val="tx1"/>
                </a:solidFill>
                <a:latin typeface="Arial" panose="020B0604020202020204" pitchFamily="34" charset="0"/>
                <a:cs typeface="Arial" panose="020B0604020202020204" pitchFamily="34" charset="0"/>
              </a:rPr>
              <a:t>princípio</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anterioridade</a:t>
            </a:r>
            <a:r>
              <a:rPr lang="en-US" dirty="0">
                <a:solidFill>
                  <a:schemeClr val="tx1"/>
                </a:solidFill>
                <a:latin typeface="Arial" panose="020B0604020202020204" pitchFamily="34" charset="0"/>
                <a:cs typeface="Arial" panose="020B0604020202020204" pitchFamily="34" charset="0"/>
              </a:rPr>
              <a:t>, no que </a:t>
            </a:r>
            <a:r>
              <a:rPr lang="en-US" dirty="0" err="1">
                <a:solidFill>
                  <a:schemeClr val="tx1"/>
                </a:solidFill>
                <a:latin typeface="Arial" panose="020B0604020202020204" pitchFamily="34" charset="0"/>
                <a:cs typeface="Arial" panose="020B0604020202020204" pitchFamily="34" charset="0"/>
              </a:rPr>
              <a:t>couber</a:t>
            </a:r>
            <a:endParaRPr lang="en-US" dirty="0">
              <a:solidFill>
                <a:schemeClr val="tx1"/>
              </a:solidFill>
              <a:latin typeface="Arial" panose="020B0604020202020204" pitchFamily="34" charset="0"/>
              <a:cs typeface="Arial" panose="020B0604020202020204" pitchFamily="34" charset="0"/>
            </a:endParaRPr>
          </a:p>
          <a:p>
            <a:pPr marL="0" indent="0">
              <a:buNone/>
            </a:pPr>
            <a:endParaRPr lang="en-US" dirty="0">
              <a:solidFill>
                <a:schemeClr val="tx1"/>
              </a:solidFill>
              <a:latin typeface="Arial" panose="020B0604020202020204" pitchFamily="34" charset="0"/>
              <a:cs typeface="Arial" panose="020B0604020202020204" pitchFamily="34" charset="0"/>
            </a:endParaRPr>
          </a:p>
          <a:p>
            <a:pPr marL="502920" lvl="1" indent="0" algn="just">
              <a:buNone/>
            </a:pPr>
            <a:r>
              <a:rPr lang="pt-BR" sz="1600" dirty="0">
                <a:solidFill>
                  <a:schemeClr val="tx1"/>
                </a:solidFill>
                <a:latin typeface="Arial" panose="020B0604020202020204" pitchFamily="34" charset="0"/>
                <a:cs typeface="Arial" panose="020B0604020202020204" pitchFamily="34" charset="0"/>
              </a:rPr>
              <a:t>CF/88- art. 62 § 2º Medida provisória que implique instituição ou majoração de impostos, exceto os previstos nos </a:t>
            </a:r>
            <a:r>
              <a:rPr lang="pt-BR" sz="1600" dirty="0" err="1">
                <a:solidFill>
                  <a:schemeClr val="tx1"/>
                </a:solidFill>
                <a:latin typeface="Arial" panose="020B0604020202020204" pitchFamily="34" charset="0"/>
                <a:cs typeface="Arial" panose="020B0604020202020204" pitchFamily="34" charset="0"/>
              </a:rPr>
              <a:t>arts</a:t>
            </a:r>
            <a:r>
              <a:rPr lang="pt-BR" sz="1600" dirty="0">
                <a:solidFill>
                  <a:schemeClr val="tx1"/>
                </a:solidFill>
                <a:latin typeface="Arial" panose="020B0604020202020204" pitchFamily="34" charset="0"/>
                <a:cs typeface="Arial" panose="020B0604020202020204" pitchFamily="34" charset="0"/>
              </a:rPr>
              <a:t>. 153, I, II, IV, V, e 154, II, só produzirá efeitos no exercício financeiro seguinte se houver sido convertida em lei até o último dia daquele em que foi editada. (Incluído pela EC 32/2001)</a:t>
            </a:r>
          </a:p>
          <a:p>
            <a:pPr marL="0" indent="0">
              <a:buNone/>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For </a:t>
            </a:r>
            <a:r>
              <a:rPr lang="en-US" dirty="0" err="1">
                <a:solidFill>
                  <a:schemeClr val="tx1"/>
                </a:solidFill>
                <a:latin typeface="Arial" panose="020B0604020202020204" pitchFamily="34" charset="0"/>
                <a:cs typeface="Arial" panose="020B0604020202020204" pitchFamily="34" charset="0"/>
              </a:rPr>
              <a:t>convertida</a:t>
            </a:r>
            <a:r>
              <a:rPr lang="en-US" dirty="0">
                <a:solidFill>
                  <a:schemeClr val="tx1"/>
                </a:solidFill>
                <a:latin typeface="Arial" panose="020B0604020202020204" pitchFamily="34" charset="0"/>
                <a:cs typeface="Arial" panose="020B0604020202020204" pitchFamily="34" charset="0"/>
              </a:rPr>
              <a:t> em lei no </a:t>
            </a:r>
            <a:r>
              <a:rPr lang="en-US" dirty="0" err="1">
                <a:solidFill>
                  <a:schemeClr val="tx1"/>
                </a:solidFill>
                <a:latin typeface="Arial" panose="020B0604020202020204" pitchFamily="34" charset="0"/>
                <a:cs typeface="Arial" panose="020B0604020202020204" pitchFamily="34" charset="0"/>
              </a:rPr>
              <a:t>prazo</a:t>
            </a:r>
            <a:r>
              <a:rPr lang="en-US" dirty="0">
                <a:solidFill>
                  <a:schemeClr val="tx1"/>
                </a:solidFill>
                <a:latin typeface="Arial" panose="020B0604020202020204" pitchFamily="34" charset="0"/>
                <a:cs typeface="Arial" panose="020B0604020202020204" pitchFamily="34" charset="0"/>
              </a:rPr>
              <a:t> de 60 </a:t>
            </a:r>
            <a:r>
              <a:rPr lang="en-US" dirty="0" err="1">
                <a:solidFill>
                  <a:schemeClr val="tx1"/>
                </a:solidFill>
                <a:latin typeface="Arial" panose="020B0604020202020204" pitchFamily="34" charset="0"/>
                <a:cs typeface="Arial" panose="020B0604020202020204" pitchFamily="34" charset="0"/>
              </a:rPr>
              <a:t>dias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prorrogáveis</a:t>
            </a:r>
            <a:r>
              <a:rPr lang="en-US" dirty="0">
                <a:solidFill>
                  <a:schemeClr val="tx1"/>
                </a:solidFill>
                <a:latin typeface="Arial" panose="020B0604020202020204" pitchFamily="34" charset="0"/>
                <a:cs typeface="Arial" panose="020B0604020202020204" pitchFamily="34" charset="0"/>
              </a:rPr>
              <a:t> por </a:t>
            </a:r>
            <a:r>
              <a:rPr lang="en-US" dirty="0" err="1">
                <a:solidFill>
                  <a:schemeClr val="tx1"/>
                </a:solidFill>
                <a:latin typeface="Arial" panose="020B0604020202020204" pitchFamily="34" charset="0"/>
                <a:cs typeface="Arial" panose="020B0604020202020204" pitchFamily="34" charset="0"/>
              </a:rPr>
              <a:t>igual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período</a:t>
            </a:r>
            <a:r>
              <a:rPr lang="en-US" dirty="0">
                <a:solidFill>
                  <a:schemeClr val="tx1"/>
                </a:solidFill>
                <a:latin typeface="Arial" panose="020B0604020202020204" pitchFamily="34" charset="0"/>
                <a:cs typeface="Arial" panose="020B0604020202020204" pitchFamily="34" charset="0"/>
              </a:rPr>
              <a:t>.</a:t>
            </a:r>
          </a:p>
          <a:p>
            <a:r>
              <a:rPr lang="en-US" dirty="0" err="1">
                <a:solidFill>
                  <a:schemeClr val="tx1"/>
                </a:solidFill>
                <a:latin typeface="Arial" panose="020B0604020202020204" pitchFamily="34" charset="0"/>
                <a:cs typeface="Arial" panose="020B0604020202020204" pitchFamily="34" charset="0"/>
              </a:rPr>
              <a:t>Não</a:t>
            </a:r>
            <a:r>
              <a:rPr lang="en-US" dirty="0">
                <a:solidFill>
                  <a:schemeClr val="tx1"/>
                </a:solidFill>
                <a:latin typeface="Arial" panose="020B0604020202020204" pitchFamily="34" charset="0"/>
                <a:cs typeface="Arial" panose="020B0604020202020204" pitchFamily="34" charset="0"/>
              </a:rPr>
              <a:t> for </a:t>
            </a:r>
            <a:r>
              <a:rPr lang="en-US" b="1" dirty="0" err="1">
                <a:solidFill>
                  <a:schemeClr val="tx1"/>
                </a:solidFill>
                <a:latin typeface="Arial" panose="020B0604020202020204" pitchFamily="34" charset="0"/>
                <a:cs typeface="Arial" panose="020B0604020202020204" pitchFamily="34" charset="0"/>
              </a:rPr>
              <a:t>matéria</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afeta</a:t>
            </a:r>
            <a:r>
              <a:rPr lang="en-US" b="1" dirty="0">
                <a:solidFill>
                  <a:schemeClr val="tx1"/>
                </a:solidFill>
                <a:latin typeface="Arial" panose="020B0604020202020204" pitchFamily="34" charset="0"/>
                <a:cs typeface="Arial" panose="020B0604020202020204" pitchFamily="34" charset="0"/>
              </a:rPr>
              <a:t> à lei </a:t>
            </a:r>
            <a:r>
              <a:rPr lang="en-US" b="1" dirty="0" err="1">
                <a:solidFill>
                  <a:schemeClr val="tx1"/>
                </a:solidFill>
                <a:latin typeface="Arial" panose="020B0604020202020204" pitchFamily="34" charset="0"/>
                <a:cs typeface="Arial" panose="020B0604020202020204" pitchFamily="34" charset="0"/>
              </a:rPr>
              <a:t>complementar</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08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7AC0-2915-495B-9F96-98A2242B2D03}"/>
              </a:ext>
            </a:extLst>
          </p:cNvPr>
          <p:cNvSpPr>
            <a:spLocks noGrp="1"/>
          </p:cNvSpPr>
          <p:nvPr>
            <p:ph type="title"/>
          </p:nvPr>
        </p:nvSpPr>
        <p:spPr/>
        <p:txBody>
          <a:bodyPr>
            <a:normAutofit/>
          </a:bodyPr>
          <a:lstStyle/>
          <a:p>
            <a:r>
              <a:rPr lang="pt-BR" sz="2800" dirty="0"/>
              <a:t>LEI COMPLEMENTAR EM MATÉRIA TRIBUTÁRIA</a:t>
            </a:r>
            <a:endParaRPr lang="en-US" sz="2800" dirty="0"/>
          </a:p>
        </p:txBody>
      </p:sp>
      <p:sp>
        <p:nvSpPr>
          <p:cNvPr id="3" name="Content Placeholder 2">
            <a:extLst>
              <a:ext uri="{FF2B5EF4-FFF2-40B4-BE49-F238E27FC236}">
                <a16:creationId xmlns:a16="http://schemas.microsoft.com/office/drawing/2014/main" id="{2CC27C28-2E44-4111-BD9D-1A556ED52920}"/>
              </a:ext>
            </a:extLst>
          </p:cNvPr>
          <p:cNvSpPr>
            <a:spLocks noGrp="1"/>
          </p:cNvSpPr>
          <p:nvPr>
            <p:ph idx="1"/>
          </p:nvPr>
        </p:nvSpPr>
        <p:spPr/>
        <p:txBody>
          <a:bodyPr>
            <a:normAutofit/>
          </a:bodyPr>
          <a:lstStyle/>
          <a:p>
            <a:pPr marL="0" indent="0" algn="just">
              <a:buNone/>
            </a:pPr>
            <a:r>
              <a:rPr lang="pt-BR" dirty="0">
                <a:solidFill>
                  <a:srgbClr val="000000"/>
                </a:solidFill>
                <a:latin typeface="Arial" panose="020B0604020202020204" pitchFamily="34" charset="0"/>
              </a:rPr>
              <a:t>CONSTITUIÇÃO FEDERAL </a:t>
            </a:r>
            <a:endParaRPr lang="pt-BR" b="0" i="0" dirty="0">
              <a:solidFill>
                <a:srgbClr val="000000"/>
              </a:solidFill>
              <a:effectLst/>
              <a:latin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O Código </a:t>
            </a:r>
            <a:r>
              <a:rPr lang="en-US" dirty="0" err="1">
                <a:solidFill>
                  <a:schemeClr val="tx1"/>
                </a:solidFill>
                <a:latin typeface="Arial" panose="020B0604020202020204" pitchFamily="34" charset="0"/>
                <a:cs typeface="Arial" panose="020B0604020202020204" pitchFamily="34" charset="0"/>
              </a:rPr>
              <a:t>Tributário</a:t>
            </a:r>
            <a:r>
              <a:rPr lang="en-US" dirty="0">
                <a:solidFill>
                  <a:schemeClr val="tx1"/>
                </a:solidFill>
                <a:latin typeface="Arial" panose="020B0604020202020204" pitchFamily="34" charset="0"/>
                <a:cs typeface="Arial" panose="020B0604020202020204" pitchFamily="34" charset="0"/>
              </a:rPr>
              <a:t> Nacional </a:t>
            </a:r>
            <a:r>
              <a:rPr lang="en-US" dirty="0" err="1">
                <a:solidFill>
                  <a:schemeClr val="tx1"/>
                </a:solidFill>
                <a:latin typeface="Arial" panose="020B0604020202020204" pitchFamily="34" charset="0"/>
                <a:cs typeface="Arial" panose="020B0604020202020204" pitchFamily="34" charset="0"/>
              </a:rPr>
              <a:t>foi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recebido</a:t>
            </a:r>
            <a:r>
              <a:rPr lang="en-US" dirty="0">
                <a:solidFill>
                  <a:schemeClr val="tx1"/>
                </a:solidFill>
                <a:latin typeface="Arial" panose="020B0604020202020204" pitchFamily="34" charset="0"/>
                <a:cs typeface="Arial" panose="020B0604020202020204" pitchFamily="34" charset="0"/>
              </a:rPr>
              <a:t> com status de Lei </a:t>
            </a:r>
            <a:r>
              <a:rPr lang="en-US" dirty="0" err="1">
                <a:solidFill>
                  <a:schemeClr val="tx1"/>
                </a:solidFill>
                <a:latin typeface="Arial" panose="020B0604020202020204" pitchFamily="34" charset="0"/>
                <a:cs typeface="Arial" panose="020B0604020202020204" pitchFamily="34" charset="0"/>
              </a:rPr>
              <a:t>Complementar</a:t>
            </a:r>
            <a:endParaRPr lang="en-US" dirty="0">
              <a:solidFill>
                <a:schemeClr val="tx1"/>
              </a:solidFill>
              <a:latin typeface="Arial" panose="020B0604020202020204" pitchFamily="34" charset="0"/>
              <a:cs typeface="Arial" panose="020B0604020202020204" pitchFamily="34" charset="0"/>
            </a:endParaRPr>
          </a:p>
          <a:p>
            <a:r>
              <a:rPr lang="en-US" dirty="0" err="1">
                <a:solidFill>
                  <a:schemeClr val="tx1"/>
                </a:solidFill>
                <a:latin typeface="Arial" panose="020B0604020202020204" pitchFamily="34" charset="0"/>
                <a:cs typeface="Arial" panose="020B0604020202020204" pitchFamily="34" charset="0"/>
              </a:rPr>
              <a:t>Há</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matérias</a:t>
            </a:r>
            <a:r>
              <a:rPr lang="en-US" dirty="0">
                <a:solidFill>
                  <a:schemeClr val="tx1"/>
                </a:solidFill>
                <a:latin typeface="Arial" panose="020B0604020202020204" pitchFamily="34" charset="0"/>
                <a:cs typeface="Arial" panose="020B0604020202020204" pitchFamily="34" charset="0"/>
              </a:rPr>
              <a:t> que </a:t>
            </a:r>
            <a:r>
              <a:rPr lang="en-US" dirty="0" err="1">
                <a:solidFill>
                  <a:schemeClr val="tx1"/>
                </a:solidFill>
                <a:latin typeface="Arial" panose="020B0604020202020204" pitchFamily="34" charset="0"/>
                <a:cs typeface="Arial" panose="020B0604020202020204" pitchFamily="34" charset="0"/>
              </a:rPr>
              <a:t>são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reservadas</a:t>
            </a:r>
            <a:r>
              <a:rPr lang="en-US" dirty="0">
                <a:solidFill>
                  <a:schemeClr val="tx1"/>
                </a:solidFill>
                <a:latin typeface="Arial" panose="020B0604020202020204" pitchFamily="34" charset="0"/>
                <a:cs typeface="Arial" panose="020B0604020202020204" pitchFamily="34" charset="0"/>
              </a:rPr>
              <a:t> à lei </a:t>
            </a:r>
            <a:r>
              <a:rPr lang="en-US" dirty="0" err="1">
                <a:solidFill>
                  <a:schemeClr val="tx1"/>
                </a:solidFill>
                <a:latin typeface="Arial" panose="020B0604020202020204" pitchFamily="34" charset="0"/>
                <a:cs typeface="Arial" panose="020B0604020202020204" pitchFamily="34" charset="0"/>
              </a:rPr>
              <a:t>complementar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outras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não</a:t>
            </a:r>
            <a:r>
              <a:rPr lang="en-US" dirty="0">
                <a:solidFill>
                  <a:schemeClr val="tx1"/>
                </a:solidFill>
                <a:latin typeface="Arial" panose="020B0604020202020204" pitchFamily="34" charset="0"/>
                <a:cs typeface="Arial" panose="020B0604020202020204" pitchFamily="34" charset="0"/>
              </a:rPr>
              <a:t>. Se </a:t>
            </a:r>
            <a:r>
              <a:rPr lang="en-US" dirty="0" err="1">
                <a:solidFill>
                  <a:schemeClr val="tx1"/>
                </a:solidFill>
                <a:latin typeface="Arial" panose="020B0604020202020204" pitchFamily="34" charset="0"/>
                <a:cs typeface="Arial" panose="020B0604020202020204" pitchFamily="34" charset="0"/>
              </a:rPr>
              <a:t>não</a:t>
            </a:r>
            <a:r>
              <a:rPr lang="en-US" dirty="0">
                <a:solidFill>
                  <a:schemeClr val="tx1"/>
                </a:solidFill>
                <a:latin typeface="Arial" panose="020B0604020202020204" pitchFamily="34" charset="0"/>
                <a:cs typeface="Arial" panose="020B0604020202020204" pitchFamily="34" charset="0"/>
              </a:rPr>
              <a:t> for </a:t>
            </a:r>
            <a:r>
              <a:rPr lang="en-US" dirty="0" err="1">
                <a:solidFill>
                  <a:schemeClr val="tx1"/>
                </a:solidFill>
                <a:latin typeface="Arial" panose="020B0604020202020204" pitchFamily="34" charset="0"/>
                <a:cs typeface="Arial" panose="020B0604020202020204" pitchFamily="34" charset="0"/>
              </a:rPr>
              <a:t>reservado</a:t>
            </a:r>
            <a:r>
              <a:rPr lang="en-US" dirty="0">
                <a:solidFill>
                  <a:schemeClr val="tx1"/>
                </a:solidFill>
                <a:latin typeface="Arial" panose="020B0604020202020204" pitchFamily="34" charset="0"/>
                <a:cs typeface="Arial" panose="020B0604020202020204" pitchFamily="34" charset="0"/>
              </a:rPr>
              <a:t> à lei </a:t>
            </a:r>
            <a:r>
              <a:rPr lang="en-US" dirty="0" err="1">
                <a:solidFill>
                  <a:schemeClr val="tx1"/>
                </a:solidFill>
                <a:latin typeface="Arial" panose="020B0604020202020204" pitchFamily="34" charset="0"/>
                <a:cs typeface="Arial" panose="020B0604020202020204" pitchFamily="34" charset="0"/>
              </a:rPr>
              <a:t>complementar</a:t>
            </a:r>
            <a:r>
              <a:rPr lang="en-US" dirty="0">
                <a:solidFill>
                  <a:schemeClr val="tx1"/>
                </a:solidFill>
                <a:latin typeface="Arial" panose="020B0604020202020204" pitchFamily="34" charset="0"/>
                <a:cs typeface="Arial" panose="020B0604020202020204" pitchFamily="34" charset="0"/>
              </a:rPr>
              <a:t>, pode lei </a:t>
            </a:r>
            <a:r>
              <a:rPr lang="en-US" dirty="0" err="1">
                <a:solidFill>
                  <a:schemeClr val="tx1"/>
                </a:solidFill>
                <a:latin typeface="Arial" panose="020B0604020202020204" pitchFamily="34" charset="0"/>
                <a:cs typeface="Arial" panose="020B0604020202020204" pitchFamily="34" charset="0"/>
              </a:rPr>
              <a:t>ordinária</a:t>
            </a:r>
            <a:r>
              <a:rPr lang="en-US" dirty="0">
                <a:solidFill>
                  <a:schemeClr val="tx1"/>
                </a:solidFill>
                <a:latin typeface="Arial" panose="020B0604020202020204" pitchFamily="34" charset="0"/>
                <a:cs typeface="Arial" panose="020B0604020202020204" pitchFamily="34" charset="0"/>
              </a:rPr>
              <a:t> e MP</a:t>
            </a:r>
          </a:p>
          <a:p>
            <a:r>
              <a:rPr lang="en-US" dirty="0" err="1">
                <a:solidFill>
                  <a:schemeClr val="tx1"/>
                </a:solidFill>
                <a:latin typeface="Arial" panose="020B0604020202020204" pitchFamily="34" charset="0"/>
                <a:cs typeface="Arial" panose="020B0604020202020204" pitchFamily="34" charset="0"/>
              </a:rPr>
              <a:t>Existe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hierarquia</a:t>
            </a:r>
            <a:r>
              <a:rPr lang="en-US" dirty="0">
                <a:solidFill>
                  <a:schemeClr val="tx1"/>
                </a:solidFill>
                <a:latin typeface="Arial" panose="020B0604020202020204" pitchFamily="34" charset="0"/>
                <a:cs typeface="Arial" panose="020B0604020202020204" pitchFamily="34" charset="0"/>
              </a:rPr>
              <a:t> entre Lei </a:t>
            </a:r>
            <a:r>
              <a:rPr lang="en-US" dirty="0" err="1">
                <a:solidFill>
                  <a:schemeClr val="tx1"/>
                </a:solidFill>
                <a:latin typeface="Arial" panose="020B0604020202020204" pitchFamily="34" charset="0"/>
                <a:cs typeface="Arial" panose="020B0604020202020204" pitchFamily="34" charset="0"/>
              </a:rPr>
              <a:t>Complementar</a:t>
            </a:r>
            <a:r>
              <a:rPr lang="en-US" dirty="0">
                <a:solidFill>
                  <a:schemeClr val="tx1"/>
                </a:solidFill>
                <a:latin typeface="Arial" panose="020B0604020202020204" pitchFamily="34" charset="0"/>
                <a:cs typeface="Arial" panose="020B0604020202020204" pitchFamily="34" charset="0"/>
              </a:rPr>
              <a:t> e Lei </a:t>
            </a:r>
            <a:r>
              <a:rPr lang="en-US" dirty="0" err="1">
                <a:solidFill>
                  <a:schemeClr val="tx1"/>
                </a:solidFill>
                <a:latin typeface="Arial" panose="020B0604020202020204" pitchFamily="34" charset="0"/>
                <a:cs typeface="Arial" panose="020B0604020202020204" pitchFamily="34" charset="0"/>
              </a:rPr>
              <a:t>Ordinária</a:t>
            </a:r>
            <a:r>
              <a:rPr lang="en-US" dirty="0">
                <a:solidFill>
                  <a:schemeClr val="tx1"/>
                </a:solidFill>
                <a:latin typeface="Arial" panose="020B0604020202020204" pitchFamily="34" charset="0"/>
                <a:cs typeface="Arial" panose="020B0604020202020204" pitchFamily="34" charset="0"/>
              </a:rPr>
              <a:t>?</a:t>
            </a:r>
          </a:p>
          <a:p>
            <a:pPr lvl="1"/>
            <a:r>
              <a:rPr lang="en-US" dirty="0" err="1">
                <a:solidFill>
                  <a:schemeClr val="tx1"/>
                </a:solidFill>
                <a:latin typeface="Arial" panose="020B0604020202020204" pitchFamily="34" charset="0"/>
                <a:cs typeface="Arial" panose="020B0604020202020204" pitchFamily="34" charset="0"/>
              </a:rPr>
              <a:t>Não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Souto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Marios</a:t>
            </a:r>
            <a:r>
              <a:rPr lang="en-US" dirty="0">
                <a:solidFill>
                  <a:schemeClr val="tx1"/>
                </a:solidFill>
                <a:latin typeface="Arial" panose="020B0604020202020204" pitchFamily="34" charset="0"/>
                <a:cs typeface="Arial" panose="020B0604020202020204" pitchFamily="34" charset="0"/>
              </a:rPr>
              <a:t> Borges</a:t>
            </a:r>
          </a:p>
          <a:p>
            <a:pPr lvl="1"/>
            <a:r>
              <a:rPr lang="en-US" dirty="0">
                <a:solidFill>
                  <a:schemeClr val="tx1"/>
                </a:solidFill>
                <a:latin typeface="Arial" panose="020B0604020202020204" pitchFamily="34" charset="0"/>
                <a:cs typeface="Arial" panose="020B0604020202020204" pitchFamily="34" charset="0"/>
              </a:rPr>
              <a:t>Sim, </a:t>
            </a:r>
            <a:r>
              <a:rPr lang="en-US" dirty="0" err="1">
                <a:solidFill>
                  <a:schemeClr val="tx1"/>
                </a:solidFill>
                <a:latin typeface="Arial" panose="020B0604020202020204" pitchFamily="34" charset="0"/>
                <a:cs typeface="Arial" panose="020B0604020202020204" pitchFamily="34" charset="0"/>
              </a:rPr>
              <a:t>quando</a:t>
            </a:r>
            <a:r>
              <a:rPr lang="en-US" dirty="0">
                <a:solidFill>
                  <a:schemeClr val="tx1"/>
                </a:solidFill>
                <a:latin typeface="Arial" panose="020B0604020202020204" pitchFamily="34" charset="0"/>
                <a:cs typeface="Arial" panose="020B0604020202020204" pitchFamily="34" charset="0"/>
              </a:rPr>
              <a:t> for </a:t>
            </a:r>
            <a:r>
              <a:rPr lang="en-US" dirty="0" err="1">
                <a:solidFill>
                  <a:schemeClr val="tx1"/>
                </a:solidFill>
                <a:latin typeface="Arial" panose="020B0604020202020204" pitchFamily="34" charset="0"/>
                <a:cs typeface="Arial" panose="020B0604020202020204" pitchFamily="34" charset="0"/>
              </a:rPr>
              <a:t>fundamento</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validade</a:t>
            </a:r>
            <a:r>
              <a:rPr lang="en-US" dirty="0">
                <a:solidFill>
                  <a:schemeClr val="tx1"/>
                </a:solidFill>
                <a:latin typeface="Arial" panose="020B0604020202020204" pitchFamily="34" charset="0"/>
                <a:cs typeface="Arial" panose="020B0604020202020204" pitchFamily="34" charset="0"/>
              </a:rPr>
              <a:t> da Lei </a:t>
            </a:r>
            <a:r>
              <a:rPr lang="en-US" dirty="0" err="1">
                <a:solidFill>
                  <a:schemeClr val="tx1"/>
                </a:solidFill>
                <a:latin typeface="Arial" panose="020B0604020202020204" pitchFamily="34" charset="0"/>
                <a:cs typeface="Arial" panose="020B0604020202020204" pitchFamily="34" charset="0"/>
              </a:rPr>
              <a:t>Ordinária</a:t>
            </a:r>
            <a:r>
              <a:rPr lang="en-US" dirty="0">
                <a:solidFill>
                  <a:schemeClr val="tx1"/>
                </a:solidFill>
                <a:latin typeface="Arial" panose="020B0604020202020204" pitchFamily="34" charset="0"/>
                <a:cs typeface="Arial" panose="020B0604020202020204" pitchFamily="34" charset="0"/>
              </a:rPr>
              <a:t>: José Afonso, Sacha </a:t>
            </a:r>
            <a:r>
              <a:rPr lang="en-US" dirty="0" err="1">
                <a:solidFill>
                  <a:schemeClr val="tx1"/>
                </a:solidFill>
                <a:latin typeface="Arial" panose="020B0604020202020204" pitchFamily="34" charset="0"/>
                <a:cs typeface="Arial" panose="020B0604020202020204" pitchFamily="34" charset="0"/>
              </a:rPr>
              <a:t>Calmon</a:t>
            </a:r>
            <a:r>
              <a:rPr lang="en-US" dirty="0">
                <a:solidFill>
                  <a:schemeClr val="tx1"/>
                </a:solidFill>
                <a:latin typeface="Arial" panose="020B0604020202020204" pitchFamily="34" charset="0"/>
                <a:cs typeface="Arial" panose="020B0604020202020204" pitchFamily="34" charset="0"/>
              </a:rPr>
              <a:t> e Maria do </a:t>
            </a:r>
            <a:r>
              <a:rPr lang="en-US" dirty="0" err="1">
                <a:solidFill>
                  <a:schemeClr val="tx1"/>
                </a:solidFill>
                <a:latin typeface="Arial" panose="020B0604020202020204" pitchFamily="34" charset="0"/>
                <a:cs typeface="Arial" panose="020B0604020202020204" pitchFamily="34" charset="0"/>
              </a:rPr>
              <a:t>Rosário</a:t>
            </a:r>
            <a:r>
              <a:rPr lang="en-US" dirty="0">
                <a:solidFill>
                  <a:schemeClr val="tx1"/>
                </a:solidFill>
                <a:latin typeface="Arial" panose="020B0604020202020204" pitchFamily="34" charset="0"/>
                <a:cs typeface="Arial" panose="020B0604020202020204" pitchFamily="34" charset="0"/>
              </a:rPr>
              <a:t> Esteves.</a:t>
            </a:r>
          </a:p>
          <a:p>
            <a:pPr lvl="1"/>
            <a:r>
              <a:rPr lang="en-US" dirty="0">
                <a:solidFill>
                  <a:schemeClr val="tx1"/>
                </a:solidFill>
                <a:latin typeface="Arial" panose="020B0604020202020204" pitchFamily="34" charset="0"/>
                <a:cs typeface="Arial" panose="020B0604020202020204" pitchFamily="34" charset="0"/>
              </a:rPr>
              <a:t>Sim, por ser um </a:t>
            </a:r>
            <a:r>
              <a:rPr lang="en-US" dirty="0" err="1">
                <a:solidFill>
                  <a:schemeClr val="tx1"/>
                </a:solidFill>
                <a:latin typeface="Arial" panose="020B0604020202020204" pitchFamily="34" charset="0"/>
                <a:cs typeface="Arial" panose="020B0604020202020204" pitchFamily="34" charset="0"/>
              </a:rPr>
              <a:t>ato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intermediário</a:t>
            </a:r>
            <a:r>
              <a:rPr lang="en-US" dirty="0">
                <a:solidFill>
                  <a:schemeClr val="tx1"/>
                </a:solidFill>
                <a:latin typeface="Arial" panose="020B0604020202020204" pitchFamily="34" charset="0"/>
                <a:cs typeface="Arial" panose="020B0604020202020204" pitchFamily="34" charset="0"/>
              </a:rPr>
              <a:t> entre CF e Lei </a:t>
            </a:r>
            <a:r>
              <a:rPr lang="en-US" dirty="0" err="1">
                <a:solidFill>
                  <a:schemeClr val="tx1"/>
                </a:solidFill>
                <a:latin typeface="Arial" panose="020B0604020202020204" pitchFamily="34" charset="0"/>
                <a:cs typeface="Arial" panose="020B0604020202020204" pitchFamily="34" charset="0"/>
              </a:rPr>
              <a:t>ordinária</a:t>
            </a:r>
            <a:r>
              <a:rPr lang="en-US" dirty="0">
                <a:solidFill>
                  <a:schemeClr val="tx1"/>
                </a:solidFill>
                <a:latin typeface="Arial" panose="020B0604020202020204" pitchFamily="34" charset="0"/>
                <a:cs typeface="Arial" panose="020B0604020202020204" pitchFamily="34" charset="0"/>
              </a:rPr>
              <a:t>: Paulo de Barros Carvalho, Ives </a:t>
            </a:r>
            <a:r>
              <a:rPr lang="en-US" dirty="0" err="1">
                <a:solidFill>
                  <a:schemeClr val="tx1"/>
                </a:solidFill>
                <a:latin typeface="Arial" panose="020B0604020202020204" pitchFamily="34" charset="0"/>
                <a:cs typeface="Arial" panose="020B0604020202020204" pitchFamily="34" charset="0"/>
              </a:rPr>
              <a:t>Gandra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Manoel</a:t>
            </a:r>
            <a:r>
              <a:rPr lang="en-US" dirty="0">
                <a:solidFill>
                  <a:schemeClr val="tx1"/>
                </a:solidFill>
                <a:latin typeface="Arial" panose="020B0604020202020204" pitchFamily="34" charset="0"/>
                <a:cs typeface="Arial" panose="020B0604020202020204" pitchFamily="34" charset="0"/>
              </a:rPr>
              <a:t> Gonçalves Ferreira Filho.</a:t>
            </a:r>
          </a:p>
          <a:p>
            <a:r>
              <a:rPr lang="en-US"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461079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7AC0-2915-495B-9F96-98A2242B2D03}"/>
              </a:ext>
            </a:extLst>
          </p:cNvPr>
          <p:cNvSpPr>
            <a:spLocks noGrp="1"/>
          </p:cNvSpPr>
          <p:nvPr>
            <p:ph type="title"/>
          </p:nvPr>
        </p:nvSpPr>
        <p:spPr/>
        <p:txBody>
          <a:bodyPr>
            <a:normAutofit/>
          </a:bodyPr>
          <a:lstStyle/>
          <a:p>
            <a:r>
              <a:rPr lang="pt-BR" sz="2800" dirty="0"/>
              <a:t>LEI COMPLEMENTAR EM MATÉRIA TRIBUTÁRIA</a:t>
            </a:r>
            <a:endParaRPr lang="en-US" sz="2800" dirty="0"/>
          </a:p>
        </p:txBody>
      </p:sp>
      <p:sp>
        <p:nvSpPr>
          <p:cNvPr id="3" name="Content Placeholder 2">
            <a:extLst>
              <a:ext uri="{FF2B5EF4-FFF2-40B4-BE49-F238E27FC236}">
                <a16:creationId xmlns:a16="http://schemas.microsoft.com/office/drawing/2014/main" id="{2CC27C28-2E44-4111-BD9D-1A556ED52920}"/>
              </a:ext>
            </a:extLst>
          </p:cNvPr>
          <p:cNvSpPr>
            <a:spLocks noGrp="1"/>
          </p:cNvSpPr>
          <p:nvPr>
            <p:ph idx="1"/>
          </p:nvPr>
        </p:nvSpPr>
        <p:spPr/>
        <p:txBody>
          <a:bodyPr>
            <a:normAutofit fontScale="85000" lnSpcReduction="20000"/>
          </a:bodyPr>
          <a:lstStyle/>
          <a:p>
            <a:pPr marL="0" indent="0" algn="just">
              <a:buNone/>
            </a:pPr>
            <a:r>
              <a:rPr lang="pt-BR" b="1" u="sng" dirty="0">
                <a:solidFill>
                  <a:srgbClr val="000000"/>
                </a:solidFill>
                <a:latin typeface="Arial" panose="020B0604020202020204" pitchFamily="34" charset="0"/>
              </a:rPr>
              <a:t>Matérias reservadas à lei complementar</a:t>
            </a:r>
          </a:p>
          <a:p>
            <a:pPr marL="0" indent="0" algn="just">
              <a:buNone/>
            </a:pPr>
            <a:r>
              <a:rPr lang="pt-BR" dirty="0">
                <a:solidFill>
                  <a:srgbClr val="000000"/>
                </a:solidFill>
                <a:latin typeface="Arial" panose="020B0604020202020204" pitchFamily="34" charset="0"/>
              </a:rPr>
              <a:t>CONSTITUIÇÃO FEDERAL </a:t>
            </a:r>
            <a:endParaRPr lang="pt-BR" b="0" i="0" dirty="0">
              <a:solidFill>
                <a:srgbClr val="000000"/>
              </a:solidFill>
              <a:effectLst/>
              <a:latin typeface="Arial" panose="020B0604020202020204" pitchFamily="34" charset="0"/>
            </a:endParaRPr>
          </a:p>
          <a:p>
            <a:pPr marL="0" indent="0" algn="just">
              <a:buNone/>
            </a:pPr>
            <a:r>
              <a:rPr lang="pt-BR" b="0" i="0" dirty="0">
                <a:solidFill>
                  <a:srgbClr val="000000"/>
                </a:solidFill>
                <a:effectLst/>
                <a:latin typeface="Arial" panose="020B0604020202020204" pitchFamily="34" charset="0"/>
              </a:rPr>
              <a:t>Art. 146. Cabe à lei complementar:</a:t>
            </a:r>
          </a:p>
          <a:p>
            <a:pPr marL="0" indent="0" algn="just">
              <a:buNone/>
            </a:pPr>
            <a:r>
              <a:rPr lang="pt-BR" b="0" i="0" dirty="0">
                <a:solidFill>
                  <a:srgbClr val="000000"/>
                </a:solidFill>
                <a:effectLst/>
                <a:latin typeface="Arial" panose="020B0604020202020204" pitchFamily="34" charset="0"/>
              </a:rPr>
              <a:t>I - dispor sobre conflitos de competência, em matéria tributária, entre a União, os Estados, o Distrito Federal e os Municípios;</a:t>
            </a:r>
          </a:p>
          <a:p>
            <a:pPr marL="0" indent="0" algn="just">
              <a:buNone/>
            </a:pPr>
            <a:r>
              <a:rPr lang="pt-BR" b="0" i="0" dirty="0">
                <a:solidFill>
                  <a:srgbClr val="000000"/>
                </a:solidFill>
                <a:effectLst/>
                <a:latin typeface="Arial" panose="020B0604020202020204" pitchFamily="34" charset="0"/>
              </a:rPr>
              <a:t>II - regular as limitações constitucionais ao poder de tributar;</a:t>
            </a:r>
          </a:p>
          <a:p>
            <a:pPr marL="0" indent="0" algn="just">
              <a:buNone/>
            </a:pPr>
            <a:r>
              <a:rPr lang="pt-BR" b="0" i="0" dirty="0">
                <a:solidFill>
                  <a:srgbClr val="000000"/>
                </a:solidFill>
                <a:effectLst/>
                <a:latin typeface="Arial" panose="020B0604020202020204" pitchFamily="34" charset="0"/>
              </a:rPr>
              <a:t>III - estabelecer normas gerais em matéria de legislação tributária, especialmente sobre:</a:t>
            </a:r>
          </a:p>
          <a:p>
            <a:pPr marL="0" indent="0" algn="just">
              <a:buNone/>
            </a:pPr>
            <a:r>
              <a:rPr lang="pt-BR" b="0" i="0" dirty="0">
                <a:solidFill>
                  <a:srgbClr val="000000"/>
                </a:solidFill>
                <a:effectLst/>
                <a:latin typeface="Arial" panose="020B0604020202020204" pitchFamily="34" charset="0"/>
              </a:rPr>
              <a:t>a) definição de tributos e de suas espécies, bem como, em relação aos impostos discriminados nesta Constituição, a dos respectivos fatos geradores, bases de cálculo e contribuintes;</a:t>
            </a:r>
          </a:p>
          <a:p>
            <a:pPr marL="0" indent="0" algn="just">
              <a:buNone/>
            </a:pPr>
            <a:r>
              <a:rPr lang="pt-BR" b="0" i="0" dirty="0">
                <a:solidFill>
                  <a:srgbClr val="000000"/>
                </a:solidFill>
                <a:effectLst/>
                <a:latin typeface="Arial" panose="020B0604020202020204" pitchFamily="34" charset="0"/>
              </a:rPr>
              <a:t>b) obrigação, lançamento, crédito, prescrição e decadência tributários;</a:t>
            </a:r>
          </a:p>
          <a:p>
            <a:pPr marL="0" indent="0" algn="just">
              <a:buNone/>
            </a:pPr>
            <a:r>
              <a:rPr lang="pt-BR" b="0" i="0" dirty="0">
                <a:solidFill>
                  <a:srgbClr val="000000"/>
                </a:solidFill>
                <a:effectLst/>
                <a:latin typeface="Arial" panose="020B0604020202020204" pitchFamily="34" charset="0"/>
              </a:rPr>
              <a:t>c) adequado tratamento tributário ao ato cooperativo praticado pelas sociedades cooperativas.</a:t>
            </a:r>
          </a:p>
          <a:p>
            <a:pPr marL="0" indent="0" algn="just">
              <a:buNone/>
            </a:pPr>
            <a:r>
              <a:rPr lang="pt-BR" b="0" i="0" dirty="0">
                <a:solidFill>
                  <a:srgbClr val="000000"/>
                </a:solidFill>
                <a:effectLst/>
                <a:latin typeface="Arial" panose="020B0604020202020204" pitchFamily="34" charset="0"/>
              </a:rPr>
              <a:t>d) definição de tratamento diferenciado e favorecido para as microempresas e para as empresas de pequeno porte, inclusive regimes especiais ou simplificados no caso do imposto previsto no art. 155, II, das contribuições previstas no art. 195, I e §§ 12 e 13, e da contribuição a que se refere o art. 239.     </a:t>
            </a:r>
          </a:p>
          <a:p>
            <a:endParaRPr lang="en-US" dirty="0"/>
          </a:p>
        </p:txBody>
      </p:sp>
    </p:spTree>
    <p:extLst>
      <p:ext uri="{BB962C8B-B14F-4D97-AF65-F5344CB8AC3E}">
        <p14:creationId xmlns:p14="http://schemas.microsoft.com/office/powerpoint/2010/main" val="295439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0165-3925-4837-94F6-B227EEC23C4A}"/>
              </a:ext>
            </a:extLst>
          </p:cNvPr>
          <p:cNvSpPr>
            <a:spLocks noGrp="1"/>
          </p:cNvSpPr>
          <p:nvPr>
            <p:ph type="title"/>
          </p:nvPr>
        </p:nvSpPr>
        <p:spPr/>
        <p:txBody>
          <a:bodyPr/>
          <a:lstStyle/>
          <a:p>
            <a:r>
              <a:rPr lang="pt-BR" dirty="0"/>
              <a:t>Editais vigentes</a:t>
            </a:r>
            <a:endParaRPr lang="en-US" dirty="0"/>
          </a:p>
        </p:txBody>
      </p:sp>
      <p:sp>
        <p:nvSpPr>
          <p:cNvPr id="3" name="Content Placeholder 2">
            <a:extLst>
              <a:ext uri="{FF2B5EF4-FFF2-40B4-BE49-F238E27FC236}">
                <a16:creationId xmlns:a16="http://schemas.microsoft.com/office/drawing/2014/main" id="{9CE97A05-88E6-4E12-95E7-6D46F69A2767}"/>
              </a:ext>
            </a:extLst>
          </p:cNvPr>
          <p:cNvSpPr>
            <a:spLocks noGrp="1"/>
          </p:cNvSpPr>
          <p:nvPr>
            <p:ph idx="1"/>
          </p:nvPr>
        </p:nvSpPr>
        <p:spPr/>
        <p:txBody>
          <a:bodyPr/>
          <a:lstStyle/>
          <a:p>
            <a:pPr marL="0" indent="0">
              <a:buNone/>
            </a:pPr>
            <a:r>
              <a:rPr lang="pt-BR" b="1" dirty="0"/>
              <a:t>Defensoria Pública do Estado do Paraná.</a:t>
            </a:r>
            <a:r>
              <a:rPr lang="pt-BR" dirty="0"/>
              <a:t> </a:t>
            </a:r>
          </a:p>
          <a:p>
            <a:pPr algn="just"/>
            <a:r>
              <a:rPr lang="pt-BR" dirty="0"/>
              <a:t>Da tributação e orçamento. Sistema Tributário Nacional. Princípios Gerais. Limitações ao Poder de Tributar. Dos impostos da União, dos Estados-membros, do Distrito Federal e dos Municípios. Repartição de receitas tributárias. Finanças públicas. Normas gerais sobre finanças públicas. Orçamentos públicos. </a:t>
            </a:r>
          </a:p>
          <a:p>
            <a:pPr marL="0" indent="0" algn="just">
              <a:buNone/>
            </a:pPr>
            <a:r>
              <a:rPr lang="pt-BR" b="1" dirty="0"/>
              <a:t>Defensoria Pública da Bahia</a:t>
            </a:r>
          </a:p>
          <a:p>
            <a:pPr algn="just"/>
            <a:r>
              <a:rPr lang="pt-BR" dirty="0"/>
              <a:t>Da Tributação e do Orçamento. Sistema Tributário Nacional. Princípios Gerais. Limitações ao Poder de Tributar. Dos impostos da União, dos Estados-membros, do Distrito Federal e dos Municípios. Repartição das Receitas Tributárias. Finanças Públicas. Normas gerais sobre finanças públicas. Orçamentos.</a:t>
            </a:r>
          </a:p>
          <a:p>
            <a:pPr algn="just"/>
            <a:r>
              <a:rPr lang="pt-BR" dirty="0"/>
              <a:t>Crimes contra a Ordem Tributária (Leis 8.137/90, 9249/95, 9.430/96 e 10.684/03),</a:t>
            </a:r>
            <a:endParaRPr lang="en-US" dirty="0"/>
          </a:p>
        </p:txBody>
      </p:sp>
    </p:spTree>
    <p:extLst>
      <p:ext uri="{BB962C8B-B14F-4D97-AF65-F5344CB8AC3E}">
        <p14:creationId xmlns:p14="http://schemas.microsoft.com/office/powerpoint/2010/main" val="865285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8CDC-62C9-4488-BF2E-11825A9C7BB3}"/>
              </a:ext>
            </a:extLst>
          </p:cNvPr>
          <p:cNvSpPr>
            <a:spLocks noGrp="1"/>
          </p:cNvSpPr>
          <p:nvPr>
            <p:ph type="title"/>
          </p:nvPr>
        </p:nvSpPr>
        <p:spPr/>
        <p:txBody>
          <a:bodyPr>
            <a:normAutofit/>
          </a:bodyPr>
          <a:lstStyle/>
          <a:p>
            <a:r>
              <a:rPr lang="pt-BR" sz="2800" dirty="0"/>
              <a:t>LEI COMPLEMENTAR EM MATÉRIA TRIBUTÁRIA </a:t>
            </a:r>
            <a:endParaRPr lang="en-US" sz="2800" dirty="0"/>
          </a:p>
        </p:txBody>
      </p:sp>
      <p:sp>
        <p:nvSpPr>
          <p:cNvPr id="3" name="Content Placeholder 2">
            <a:extLst>
              <a:ext uri="{FF2B5EF4-FFF2-40B4-BE49-F238E27FC236}">
                <a16:creationId xmlns:a16="http://schemas.microsoft.com/office/drawing/2014/main" id="{C605E279-50EA-4B2A-89E4-FABE464B0E63}"/>
              </a:ext>
            </a:extLst>
          </p:cNvPr>
          <p:cNvSpPr>
            <a:spLocks noGrp="1"/>
          </p:cNvSpPr>
          <p:nvPr>
            <p:ph idx="1"/>
          </p:nvPr>
        </p:nvSpPr>
        <p:spPr/>
        <p:txBody>
          <a:bodyPr>
            <a:normAutofit lnSpcReduction="10000"/>
          </a:bodyPr>
          <a:lstStyle/>
          <a:p>
            <a:pPr marL="0" indent="0">
              <a:buNone/>
            </a:pPr>
            <a:r>
              <a:rPr lang="pt-BR" b="0" i="0" dirty="0">
                <a:solidFill>
                  <a:srgbClr val="000000"/>
                </a:solidFill>
                <a:effectLst/>
                <a:latin typeface="Times New Roman" panose="02020603050405020304" pitchFamily="18" charset="0"/>
              </a:rPr>
              <a:t>O art. 146 da CF687 estatui, em síntese, caber à lei complementar três funções: </a:t>
            </a:r>
          </a:p>
          <a:p>
            <a:pPr marL="0" indent="0">
              <a:buNone/>
            </a:pPr>
            <a:r>
              <a:rPr lang="pt-BR" b="0" i="0" dirty="0">
                <a:solidFill>
                  <a:srgbClr val="000000"/>
                </a:solidFill>
                <a:effectLst/>
                <a:latin typeface="Times New Roman" panose="02020603050405020304" pitchFamily="18" charset="0"/>
              </a:rPr>
              <a:t>a) dispor sobre conflitos de competência, em matéria tributária entre os entes federativos; </a:t>
            </a:r>
          </a:p>
          <a:p>
            <a:pPr marL="0" indent="0">
              <a:buNone/>
            </a:pPr>
            <a:r>
              <a:rPr lang="pt-BR" b="0" i="0" dirty="0">
                <a:solidFill>
                  <a:srgbClr val="000000"/>
                </a:solidFill>
                <a:effectLst/>
                <a:latin typeface="Times New Roman" panose="02020603050405020304" pitchFamily="18" charset="0"/>
              </a:rPr>
              <a:t>b) regular as limitações ao poder de tributar; e </a:t>
            </a:r>
          </a:p>
          <a:p>
            <a:pPr marL="0" indent="0">
              <a:buNone/>
            </a:pPr>
            <a:r>
              <a:rPr lang="pt-BR" b="0" i="0" dirty="0">
                <a:solidFill>
                  <a:srgbClr val="000000"/>
                </a:solidFill>
                <a:effectLst/>
                <a:latin typeface="Times New Roman" panose="02020603050405020304" pitchFamily="18" charset="0"/>
              </a:rPr>
              <a:t>c) estabelecer normas gerais em matéria de legislação tributária.</a:t>
            </a:r>
          </a:p>
          <a:p>
            <a:pPr marL="0" indent="0">
              <a:buNone/>
            </a:pPr>
            <a:r>
              <a:rPr lang="pt-BR" b="0" i="0" dirty="0">
                <a:solidFill>
                  <a:srgbClr val="000000"/>
                </a:solidFill>
                <a:effectLst/>
                <a:latin typeface="Times New Roman" panose="02020603050405020304" pitchFamily="18" charset="0"/>
              </a:rPr>
              <a:t>Ausência de lei definindo os fatos geradores, as bases de cálculo e os contribuintes (art. 146, III, a, da CF): </a:t>
            </a:r>
          </a:p>
          <a:p>
            <a:pPr marL="0" indent="0">
              <a:buNone/>
            </a:pPr>
            <a:r>
              <a:rPr lang="pt-BR" dirty="0">
                <a:solidFill>
                  <a:srgbClr val="000000"/>
                </a:solidFill>
                <a:latin typeface="Times New Roman" panose="02020603050405020304" pitchFamily="18" charset="0"/>
              </a:rPr>
              <a:t>-</a:t>
            </a:r>
            <a:r>
              <a:rPr lang="pt-BR" b="0" i="0" dirty="0">
                <a:solidFill>
                  <a:srgbClr val="000000"/>
                </a:solidFill>
                <a:effectLst/>
                <a:latin typeface="Times New Roman" panose="02020603050405020304" pitchFamily="18" charset="0"/>
              </a:rPr>
              <a:t>Os estados e o Distrito Federal, fazendo uso da competência aludida no art. 24, § 3º, da CF688, podem legislar, de maneira plena, editando tanto normas de caráter geral quanto normas específicas;</a:t>
            </a:r>
          </a:p>
          <a:p>
            <a:pPr marL="0" indent="0">
              <a:buNone/>
            </a:pPr>
            <a:r>
              <a:rPr lang="pt-BR" b="0" i="0" dirty="0">
                <a:solidFill>
                  <a:srgbClr val="000000"/>
                </a:solidFill>
                <a:effectLst/>
                <a:latin typeface="Times New Roman" panose="02020603050405020304" pitchFamily="18" charset="0"/>
              </a:rPr>
              <a:t>-sobrevindo norma geral federal, ficará suspensa a eficácia da lei estadual ou do Distrito Federal; </a:t>
            </a:r>
          </a:p>
          <a:p>
            <a:pPr marL="0" indent="0">
              <a:buNone/>
            </a:pPr>
            <a:r>
              <a:rPr lang="pt-BR" dirty="0">
                <a:solidFill>
                  <a:srgbClr val="000000"/>
                </a:solidFill>
                <a:latin typeface="Times New Roman" panose="02020603050405020304" pitchFamily="18" charset="0"/>
              </a:rPr>
              <a:t>-ausência de LC definindo limitações ao poder de tributar: os Estados não poderão suprir a lacuna.</a:t>
            </a:r>
            <a:endParaRPr lang="en-US" dirty="0"/>
          </a:p>
        </p:txBody>
      </p:sp>
    </p:spTree>
    <p:extLst>
      <p:ext uri="{BB962C8B-B14F-4D97-AF65-F5344CB8AC3E}">
        <p14:creationId xmlns:p14="http://schemas.microsoft.com/office/powerpoint/2010/main" val="243230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8CDC-62C9-4488-BF2E-11825A9C7BB3}"/>
              </a:ext>
            </a:extLst>
          </p:cNvPr>
          <p:cNvSpPr>
            <a:spLocks noGrp="1"/>
          </p:cNvSpPr>
          <p:nvPr>
            <p:ph type="title"/>
          </p:nvPr>
        </p:nvSpPr>
        <p:spPr/>
        <p:txBody>
          <a:bodyPr>
            <a:normAutofit/>
          </a:bodyPr>
          <a:lstStyle/>
          <a:p>
            <a:r>
              <a:rPr lang="pt-BR" sz="2800" dirty="0"/>
              <a:t>LEI COMPLEMENTAR EM MATÉRIA TRIBUTÁRIA </a:t>
            </a:r>
            <a:endParaRPr lang="en-US" sz="2800" dirty="0"/>
          </a:p>
        </p:txBody>
      </p:sp>
      <p:sp>
        <p:nvSpPr>
          <p:cNvPr id="3" name="Content Placeholder 2">
            <a:extLst>
              <a:ext uri="{FF2B5EF4-FFF2-40B4-BE49-F238E27FC236}">
                <a16:creationId xmlns:a16="http://schemas.microsoft.com/office/drawing/2014/main" id="{C605E279-50EA-4B2A-89E4-FABE464B0E63}"/>
              </a:ext>
            </a:extLst>
          </p:cNvPr>
          <p:cNvSpPr>
            <a:spLocks noGrp="1"/>
          </p:cNvSpPr>
          <p:nvPr>
            <p:ph idx="1"/>
          </p:nvPr>
        </p:nvSpPr>
        <p:spPr/>
        <p:txBody>
          <a:bodyPr>
            <a:normAutofit fontScale="85000" lnSpcReduction="10000"/>
          </a:bodyPr>
          <a:lstStyle/>
          <a:p>
            <a:pPr algn="l"/>
            <a:endParaRPr lang="pt-BR" b="0" i="0" dirty="0">
              <a:solidFill>
                <a:srgbClr val="000000"/>
              </a:solidFill>
              <a:effectLst/>
              <a:latin typeface="Times New Roman" panose="02020603050405020304" pitchFamily="18" charset="0"/>
            </a:endParaRPr>
          </a:p>
          <a:p>
            <a:pPr algn="just"/>
            <a:r>
              <a:rPr lang="pt-BR" sz="2300" b="0" i="0" dirty="0">
                <a:solidFill>
                  <a:srgbClr val="000000"/>
                </a:solidFill>
                <a:effectLst/>
              </a:rPr>
              <a:t>Exceção -ITCMD, extraterritorialidade e necessidade de lei complementar - RE 851108/SP (Tema 825 RG)</a:t>
            </a:r>
          </a:p>
          <a:p>
            <a:pPr algn="just"/>
            <a:r>
              <a:rPr lang="pt-BR" sz="2300" b="0" i="0" dirty="0">
                <a:solidFill>
                  <a:srgbClr val="000000"/>
                </a:solidFill>
                <a:effectLst/>
              </a:rPr>
              <a:t>“É vedado aos estados e ao Distrito Federal instituir o ITCMD nas hipóteses referidas no art. 155, § 1º, III, da Constituição Federal sem a intervenção da lei complementar exigida pelo </a:t>
            </a:r>
            <a:r>
              <a:rPr lang="pt-BR" sz="2300" b="0" i="0" dirty="0" err="1">
                <a:solidFill>
                  <a:srgbClr val="000000"/>
                </a:solidFill>
                <a:effectLst/>
              </a:rPr>
              <a:t>refe-rido</a:t>
            </a:r>
            <a:r>
              <a:rPr lang="pt-BR" sz="2300" b="0" i="0" dirty="0">
                <a:solidFill>
                  <a:srgbClr val="000000"/>
                </a:solidFill>
                <a:effectLst/>
              </a:rPr>
              <a:t> dispositivo constitucional</a:t>
            </a:r>
            <a:r>
              <a:rPr lang="pt-BR" sz="2300" dirty="0">
                <a:solidFill>
                  <a:srgbClr val="000000"/>
                </a:solidFill>
              </a:rPr>
              <a:t>”</a:t>
            </a:r>
            <a:endParaRPr lang="pt-BR" sz="2300" b="0" i="0" dirty="0">
              <a:solidFill>
                <a:srgbClr val="000000"/>
              </a:solidFill>
              <a:effectLst/>
            </a:endParaRPr>
          </a:p>
          <a:p>
            <a:pPr algn="just"/>
            <a:r>
              <a:rPr lang="pt-BR" dirty="0">
                <a:solidFill>
                  <a:srgbClr val="000000"/>
                </a:solidFill>
              </a:rPr>
              <a:t>E</a:t>
            </a:r>
            <a:r>
              <a:rPr lang="pt-BR" b="0" i="0" dirty="0">
                <a:solidFill>
                  <a:srgbClr val="000000"/>
                </a:solidFill>
                <a:effectLst/>
              </a:rPr>
              <a:t>m razão das múltiplas funções da lei complementar, é importante atentar que o art. 24, § 3º, da CF e o art. 34, § 3º, do ADCT não autorizam a ação dos estados em qualquer caso de inexistência da lei nacional.</a:t>
            </a:r>
          </a:p>
          <a:p>
            <a:pPr algn="just"/>
            <a:r>
              <a:rPr lang="pt-BR" b="0" i="0" dirty="0">
                <a:solidFill>
                  <a:srgbClr val="000000"/>
                </a:solidFill>
                <a:effectLst/>
              </a:rPr>
              <a:t>“No campo dos limites da competência concorrente, a regulamentação da matéria diretamente pelos estados teria consequências que excederiam os limites dos poderes tributantes e constituiria campo fértil ao surgimento de conflito horizontal de competências.”</a:t>
            </a:r>
          </a:p>
          <a:p>
            <a:pPr algn="just"/>
            <a:r>
              <a:rPr lang="pt-BR" b="0" i="0" dirty="0">
                <a:solidFill>
                  <a:srgbClr val="000000"/>
                </a:solidFill>
                <a:effectLst/>
              </a:rPr>
              <a:t>“As alíneas a e b do inciso III do § 1º do art. 155 da CF especificam a necessidade de regulação por lei complementar para as hipóteses de transmissão de bens imóveis ou móveis, corpóreos ou incorpóreos localizados no exterior, bem como de doador ou de “de cujus” domiciliados ou residente fora do país, no caso de inventário processado no exterior.”</a:t>
            </a:r>
          </a:p>
          <a:p>
            <a:endParaRPr lang="en-US" dirty="0"/>
          </a:p>
        </p:txBody>
      </p:sp>
    </p:spTree>
    <p:extLst>
      <p:ext uri="{BB962C8B-B14F-4D97-AF65-F5344CB8AC3E}">
        <p14:creationId xmlns:p14="http://schemas.microsoft.com/office/powerpoint/2010/main" val="108707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D977-B9F7-4A53-A8C3-91D6263D47AE}"/>
              </a:ext>
            </a:extLst>
          </p:cNvPr>
          <p:cNvSpPr>
            <a:spLocks noGrp="1"/>
          </p:cNvSpPr>
          <p:nvPr>
            <p:ph type="title"/>
          </p:nvPr>
        </p:nvSpPr>
        <p:spPr/>
        <p:txBody>
          <a:bodyPr>
            <a:normAutofit/>
          </a:bodyPr>
          <a:lstStyle/>
          <a:p>
            <a:pPr algn="ctr"/>
            <a:r>
              <a:rPr lang="pt-BR" sz="2000" dirty="0"/>
              <a:t>TÍTULO VI- DA TRIBUTAÇÃO E DO ORÇAMENTO</a:t>
            </a:r>
            <a:br>
              <a:rPr lang="pt-BR" sz="2000" dirty="0"/>
            </a:br>
            <a:br>
              <a:rPr lang="pt-BR" sz="2000" dirty="0"/>
            </a:br>
            <a:r>
              <a:rPr lang="pt-BR" sz="2000" dirty="0"/>
              <a:t>CAPÍTULO I- DO SISTEMA TRIBUTÁRIO NACIONAL</a:t>
            </a:r>
            <a:br>
              <a:rPr lang="pt-BR" sz="2000" dirty="0"/>
            </a:br>
            <a:br>
              <a:rPr lang="pt-BR" sz="2000" dirty="0"/>
            </a:br>
            <a:r>
              <a:rPr lang="pt-BR" sz="2000" dirty="0"/>
              <a:t>SEÇÃO I-DOS PRINCÍPIOS GERAIS</a:t>
            </a:r>
            <a:br>
              <a:rPr lang="pt-BR" sz="2000" dirty="0"/>
            </a:br>
            <a:endParaRPr lang="en-US" sz="2000" dirty="0"/>
          </a:p>
        </p:txBody>
      </p:sp>
      <p:sp>
        <p:nvSpPr>
          <p:cNvPr id="3" name="Content Placeholder 2">
            <a:extLst>
              <a:ext uri="{FF2B5EF4-FFF2-40B4-BE49-F238E27FC236}">
                <a16:creationId xmlns:a16="http://schemas.microsoft.com/office/drawing/2014/main" id="{EB757CBC-E3FC-482A-BEC4-1E61CD24CA17}"/>
              </a:ext>
            </a:extLst>
          </p:cNvPr>
          <p:cNvSpPr>
            <a:spLocks noGrp="1"/>
          </p:cNvSpPr>
          <p:nvPr>
            <p:ph idx="1"/>
          </p:nvPr>
        </p:nvSpPr>
        <p:spPr/>
        <p:txBody>
          <a:bodyPr/>
          <a:lstStyle/>
          <a:p>
            <a:r>
              <a:rPr lang="pt-BR" sz="2400" dirty="0"/>
              <a:t>DA TRIBUTAÇÃO E DO ORÇAMENTO</a:t>
            </a:r>
          </a:p>
          <a:p>
            <a:pPr marL="0" indent="0" algn="just">
              <a:buNone/>
            </a:pPr>
            <a:r>
              <a:rPr lang="pt-BR" u="sng" dirty="0">
                <a:solidFill>
                  <a:schemeClr val="tx1"/>
                </a:solidFill>
              </a:rPr>
              <a:t>Receitas originárias: </a:t>
            </a:r>
            <a:r>
              <a:rPr lang="pt-BR" dirty="0">
                <a:solidFill>
                  <a:schemeClr val="tx1"/>
                </a:solidFill>
              </a:rPr>
              <a:t>de maneira semelhante a um particular, o Estado obtém receitas patrimoniais ou empresariais – Regime jurídico predominantemente privado.</a:t>
            </a:r>
          </a:p>
          <a:p>
            <a:pPr marL="0" indent="0" algn="just">
              <a:buNone/>
            </a:pPr>
            <a:r>
              <a:rPr lang="pt-BR" dirty="0">
                <a:solidFill>
                  <a:schemeClr val="tx1"/>
                </a:solidFill>
              </a:rPr>
              <a:t>Exemplo: aluguéis e receitas decorrentes de preços públicos</a:t>
            </a:r>
          </a:p>
          <a:p>
            <a:pPr marL="0" indent="0" algn="just">
              <a:buNone/>
            </a:pPr>
            <a:r>
              <a:rPr lang="pt-BR" u="sng" dirty="0">
                <a:solidFill>
                  <a:schemeClr val="tx1"/>
                </a:solidFill>
              </a:rPr>
              <a:t>Receitas derivada: </a:t>
            </a:r>
            <a:r>
              <a:rPr lang="pt-BR" dirty="0">
                <a:solidFill>
                  <a:schemeClr val="tx1"/>
                </a:solidFill>
              </a:rPr>
              <a:t>o Estado se vale de seu poder de império para impor a obrigação, independentemente do particular – Regime jurídico predominantemente público.</a:t>
            </a:r>
            <a:br>
              <a:rPr lang="pt-BR" sz="2000" dirty="0">
                <a:solidFill>
                  <a:schemeClr val="tx1"/>
                </a:solidFill>
              </a:rPr>
            </a:br>
            <a:endParaRPr lang="pt-BR" sz="2000" dirty="0">
              <a:solidFill>
                <a:schemeClr val="tx1"/>
              </a:solidFill>
            </a:endParaRPr>
          </a:p>
          <a:p>
            <a:pPr marL="0" indent="0" algn="just">
              <a:buNone/>
            </a:pPr>
            <a:r>
              <a:rPr lang="pt-BR" dirty="0">
                <a:solidFill>
                  <a:schemeClr val="tx1"/>
                </a:solidFill>
              </a:rPr>
              <a:t>Exemplos: tributos e multas.</a:t>
            </a:r>
            <a:endParaRPr lang="en-US" dirty="0">
              <a:solidFill>
                <a:schemeClr val="tx1"/>
              </a:solidFill>
            </a:endParaRPr>
          </a:p>
        </p:txBody>
      </p:sp>
    </p:spTree>
    <p:extLst>
      <p:ext uri="{BB962C8B-B14F-4D97-AF65-F5344CB8AC3E}">
        <p14:creationId xmlns:p14="http://schemas.microsoft.com/office/powerpoint/2010/main" val="374257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029A-4BCB-4BAA-AE0D-CE9FFF36FC50}"/>
              </a:ext>
            </a:extLst>
          </p:cNvPr>
          <p:cNvSpPr>
            <a:spLocks noGrp="1"/>
          </p:cNvSpPr>
          <p:nvPr>
            <p:ph type="title"/>
          </p:nvPr>
        </p:nvSpPr>
        <p:spPr/>
        <p:txBody>
          <a:bodyPr/>
          <a:lstStyle/>
          <a:p>
            <a:r>
              <a:rPr lang="pt-BR" dirty="0"/>
              <a:t>SISTEMA TRIBUTÁRIO NACIONAL</a:t>
            </a:r>
            <a:endParaRPr lang="en-US" dirty="0"/>
          </a:p>
        </p:txBody>
      </p:sp>
      <p:sp>
        <p:nvSpPr>
          <p:cNvPr id="3" name="Content Placeholder 2">
            <a:extLst>
              <a:ext uri="{FF2B5EF4-FFF2-40B4-BE49-F238E27FC236}">
                <a16:creationId xmlns:a16="http://schemas.microsoft.com/office/drawing/2014/main" id="{5019F8DD-6324-4F85-A9B1-381529453C72}"/>
              </a:ext>
            </a:extLst>
          </p:cNvPr>
          <p:cNvSpPr>
            <a:spLocks noGrp="1"/>
          </p:cNvSpPr>
          <p:nvPr>
            <p:ph idx="1"/>
          </p:nvPr>
        </p:nvSpPr>
        <p:spPr>
          <a:xfrm>
            <a:off x="3416881" y="979611"/>
            <a:ext cx="7315200" cy="5120640"/>
          </a:xfrm>
        </p:spPr>
        <p:txBody>
          <a:bodyPr>
            <a:normAutofit fontScale="92500" lnSpcReduction="10000"/>
          </a:bodyPr>
          <a:lstStyle/>
          <a:p>
            <a:r>
              <a:rPr lang="pt-BR" dirty="0">
                <a:latin typeface="+mj-lt"/>
              </a:rPr>
              <a:t>Repartição de receitas tributárias</a:t>
            </a:r>
          </a:p>
          <a:p>
            <a:pPr marL="0" indent="0">
              <a:buNone/>
            </a:pPr>
            <a:r>
              <a:rPr lang="en-US" b="1" dirty="0" err="1">
                <a:solidFill>
                  <a:srgbClr val="000000"/>
                </a:solidFill>
              </a:rPr>
              <a:t>F</a:t>
            </a:r>
            <a:r>
              <a:rPr lang="en-US" b="1" i="0" dirty="0" err="1">
                <a:solidFill>
                  <a:srgbClr val="000000"/>
                </a:solidFill>
                <a:effectLst/>
              </a:rPr>
              <a:t>ederalismo</a:t>
            </a:r>
            <a:r>
              <a:rPr lang="en-US" b="1" i="0" dirty="0">
                <a:solidFill>
                  <a:srgbClr val="000000"/>
                </a:solidFill>
                <a:effectLst/>
              </a:rPr>
              <a:t> de </a:t>
            </a:r>
            <a:r>
              <a:rPr lang="en-US" b="1" i="0" dirty="0" err="1">
                <a:solidFill>
                  <a:srgbClr val="000000"/>
                </a:solidFill>
                <a:effectLst/>
              </a:rPr>
              <a:t>cooperação</a:t>
            </a:r>
            <a:endParaRPr lang="pt-BR" b="1" dirty="0"/>
          </a:p>
          <a:p>
            <a:pPr marL="0" indent="0" algn="just">
              <a:buNone/>
            </a:pPr>
            <a:r>
              <a:rPr lang="pt-BR" sz="1900" dirty="0">
                <a:solidFill>
                  <a:schemeClr val="tx1"/>
                </a:solidFill>
              </a:rPr>
              <a:t>“</a:t>
            </a:r>
            <a:r>
              <a:rPr lang="pt-BR" sz="2200" dirty="0">
                <a:solidFill>
                  <a:schemeClr val="tx1"/>
                </a:solidFill>
              </a:rPr>
              <a:t>É dos Estados e Distrito Federal a titularidade do que arrecadado, considerado Imposto de Renda, incidente na fonte, sobre rendimentos pagos, a qualquer título, por si, autarquias e fundações que instituírem e mantiverem.”</a:t>
            </a:r>
            <a:endParaRPr lang="pt-BR" sz="1900" dirty="0">
              <a:solidFill>
                <a:schemeClr val="tx1"/>
              </a:solidFill>
            </a:endParaRPr>
          </a:p>
          <a:p>
            <a:pPr marL="0" indent="0" algn="just">
              <a:buNone/>
            </a:pPr>
            <a:r>
              <a:rPr lang="pt-BR" sz="2200" dirty="0"/>
              <a:t>Consequência lógica: </a:t>
            </a:r>
            <a:r>
              <a:rPr lang="pt-BR" sz="2200" b="1" dirty="0">
                <a:solidFill>
                  <a:schemeClr val="tx1"/>
                </a:solidFill>
              </a:rPr>
              <a:t>Capacidade tributária ativa</a:t>
            </a:r>
            <a:r>
              <a:rPr lang="pt-BR" sz="2200" dirty="0">
                <a:solidFill>
                  <a:schemeClr val="tx1"/>
                </a:solidFill>
              </a:rPr>
              <a:t>: </a:t>
            </a:r>
            <a:r>
              <a:rPr lang="pt-BR" sz="2200" dirty="0"/>
              <a:t>Imposto de Renda incidente sobre rendimentos pagos a autarquias e fundações estaduais e distritais - RE 607886/RJ (Tema 364 RG)</a:t>
            </a:r>
          </a:p>
          <a:p>
            <a:pPr algn="just"/>
            <a:r>
              <a:rPr lang="pt-BR" sz="2200" dirty="0"/>
              <a:t>Sendo as unidades federativas destinatárias do tributo retido, o STF reconheceu a elas a </a:t>
            </a:r>
            <a:r>
              <a:rPr lang="pt-BR" sz="2200" dirty="0" err="1"/>
              <a:t>a</a:t>
            </a:r>
            <a:r>
              <a:rPr lang="pt-BR" sz="2200" dirty="0"/>
              <a:t> capacidade ativa para arrecadar o imposto. Por esse motivo, na linha de precedente da Corte 613, cabe à Justiça comum estadual julgar controvérsia envolvendo Imposto de Renda retido na fonte, na forma do art. 157, I, da CF, ante a ausência do interesse da União sobre ação de repetição de indébito relativa ao tributo. RE 607886/RJ, relator Min. Marco Aurélio, julgamento virtual finalizado em 4.5.2021 (sexta-feira), às 23:59 (INF 1017)</a:t>
            </a:r>
          </a:p>
          <a:p>
            <a:pPr marL="0" indent="0">
              <a:buNone/>
            </a:pPr>
            <a:endParaRPr lang="en-US" dirty="0"/>
          </a:p>
        </p:txBody>
      </p:sp>
    </p:spTree>
    <p:extLst>
      <p:ext uri="{BB962C8B-B14F-4D97-AF65-F5344CB8AC3E}">
        <p14:creationId xmlns:p14="http://schemas.microsoft.com/office/powerpoint/2010/main" val="620392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029A-4BCB-4BAA-AE0D-CE9FFF36FC50}"/>
              </a:ext>
            </a:extLst>
          </p:cNvPr>
          <p:cNvSpPr>
            <a:spLocks noGrp="1"/>
          </p:cNvSpPr>
          <p:nvPr>
            <p:ph type="title"/>
          </p:nvPr>
        </p:nvSpPr>
        <p:spPr/>
        <p:txBody>
          <a:bodyPr/>
          <a:lstStyle/>
          <a:p>
            <a:r>
              <a:rPr lang="pt-BR" dirty="0"/>
              <a:t>SISTEMA TRIBUTÁRIO NACIONAL</a:t>
            </a:r>
            <a:endParaRPr lang="en-US" dirty="0"/>
          </a:p>
        </p:txBody>
      </p:sp>
      <p:sp>
        <p:nvSpPr>
          <p:cNvPr id="3" name="Content Placeholder 2">
            <a:extLst>
              <a:ext uri="{FF2B5EF4-FFF2-40B4-BE49-F238E27FC236}">
                <a16:creationId xmlns:a16="http://schemas.microsoft.com/office/drawing/2014/main" id="{5019F8DD-6324-4F85-A9B1-381529453C72}"/>
              </a:ext>
            </a:extLst>
          </p:cNvPr>
          <p:cNvSpPr>
            <a:spLocks noGrp="1"/>
          </p:cNvSpPr>
          <p:nvPr>
            <p:ph idx="1"/>
          </p:nvPr>
        </p:nvSpPr>
        <p:spPr>
          <a:xfrm>
            <a:off x="3696013" y="864108"/>
            <a:ext cx="7315200" cy="5120640"/>
          </a:xfrm>
        </p:spPr>
        <p:txBody>
          <a:bodyPr>
            <a:normAutofit/>
          </a:bodyPr>
          <a:lstStyle/>
          <a:p>
            <a:r>
              <a:rPr lang="pt-BR" sz="2400" dirty="0"/>
              <a:t>Repartição de receitas tributárias</a:t>
            </a:r>
          </a:p>
          <a:p>
            <a:pPr marL="0" indent="0" algn="just">
              <a:buNone/>
            </a:pPr>
            <a:endParaRPr lang="en-US" sz="2200" dirty="0">
              <a:solidFill>
                <a:srgbClr val="000000"/>
              </a:solidFill>
            </a:endParaRPr>
          </a:p>
          <a:p>
            <a:pPr marL="0" indent="0" algn="just">
              <a:buNone/>
            </a:pPr>
            <a:r>
              <a:rPr lang="en-US" sz="2200" dirty="0" err="1">
                <a:solidFill>
                  <a:srgbClr val="000000"/>
                </a:solidFill>
              </a:rPr>
              <a:t>F</a:t>
            </a:r>
            <a:r>
              <a:rPr lang="en-US" sz="2200" b="0" i="0" dirty="0" err="1">
                <a:solidFill>
                  <a:srgbClr val="000000"/>
                </a:solidFill>
                <a:effectLst/>
              </a:rPr>
              <a:t>ederalismo</a:t>
            </a:r>
            <a:r>
              <a:rPr lang="en-US" sz="2200" b="0" i="0" dirty="0">
                <a:solidFill>
                  <a:srgbClr val="000000"/>
                </a:solidFill>
                <a:effectLst/>
              </a:rPr>
              <a:t> de </a:t>
            </a:r>
            <a:r>
              <a:rPr lang="en-US" sz="2200" b="0" i="0" dirty="0" err="1">
                <a:solidFill>
                  <a:srgbClr val="000000"/>
                </a:solidFill>
                <a:effectLst/>
              </a:rPr>
              <a:t>cooperação</a:t>
            </a:r>
            <a:endParaRPr lang="pt-BR" sz="2200" dirty="0"/>
          </a:p>
          <a:p>
            <a:pPr marL="0" indent="0" algn="just">
              <a:buNone/>
            </a:pPr>
            <a:r>
              <a:rPr lang="pt-BR" sz="2200" b="0" i="0" dirty="0">
                <a:solidFill>
                  <a:srgbClr val="000000"/>
                </a:solidFill>
                <a:effectLst/>
              </a:rPr>
              <a:t>“Pertence ao Município, aos Estados e ao Distrito Federal a titularidade das receitas arrecadadas a título de imposto de renda retido na fonte incidente sobre valores pagos por eles, suas autarquias e fundações a pessoas físicas ou jurídicas contratadas para a prestação de bens ou serviços, conforme disposto nos </a:t>
            </a:r>
            <a:r>
              <a:rPr lang="pt-BR" sz="2200" b="0" i="0" dirty="0" err="1">
                <a:solidFill>
                  <a:srgbClr val="000000"/>
                </a:solidFill>
                <a:effectLst/>
              </a:rPr>
              <a:t>arts</a:t>
            </a:r>
            <a:r>
              <a:rPr lang="pt-BR" sz="2200" b="0" i="0" dirty="0">
                <a:solidFill>
                  <a:srgbClr val="000000"/>
                </a:solidFill>
                <a:effectLst/>
              </a:rPr>
              <a:t>. 158, I, e 157, I, da Constituição Federal. (Tema 1130 RG)</a:t>
            </a:r>
            <a:endParaRPr lang="pt-BR" sz="2200" dirty="0">
              <a:solidFill>
                <a:srgbClr val="000000"/>
              </a:solidFill>
            </a:endParaRPr>
          </a:p>
          <a:p>
            <a:pPr marL="0" indent="0">
              <a:buNone/>
            </a:pPr>
            <a:endParaRPr lang="en-US" dirty="0"/>
          </a:p>
        </p:txBody>
      </p:sp>
    </p:spTree>
    <p:extLst>
      <p:ext uri="{BB962C8B-B14F-4D97-AF65-F5344CB8AC3E}">
        <p14:creationId xmlns:p14="http://schemas.microsoft.com/office/powerpoint/2010/main" val="89378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8B4C57-187A-4299-8F52-DF2AE50951C4}"/>
              </a:ext>
            </a:extLst>
          </p:cNvPr>
          <p:cNvSpPr txBox="1"/>
          <p:nvPr/>
        </p:nvSpPr>
        <p:spPr>
          <a:xfrm>
            <a:off x="488481" y="0"/>
            <a:ext cx="10416941" cy="6222794"/>
          </a:xfrm>
          <a:prstGeom prst="rect">
            <a:avLst/>
          </a:prstGeom>
          <a:noFill/>
        </p:spPr>
        <p:txBody>
          <a:bodyPr wrap="square">
            <a:spAutoFit/>
          </a:bodyPr>
          <a:lstStyle/>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CEBRASPE – DPE/PA – Edital: 2021 </a:t>
            </a:r>
            <a:endParaRPr lang="en-US"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O produto da arrecadação do imposto sobre a renda da pessoa física (IRPF), cobrado na fonte e incidente sobre os rendimentos pagos por uma autarquia do Estado do Pará a seus servidores, pertence: </a:t>
            </a: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A - ao </a:t>
            </a:r>
            <a:r>
              <a:rPr lang="pt-BR" sz="2400" dirty="0">
                <a:ea typeface="Calibri" panose="020F0502020204030204" pitchFamily="34" charset="0"/>
                <a:cs typeface="Times New Roman" panose="02020603050405020304" pitchFamily="18" charset="0"/>
              </a:rPr>
              <a:t>E</a:t>
            </a:r>
            <a:r>
              <a:rPr lang="pt-BR" sz="2400" dirty="0">
                <a:effectLst/>
                <a:ea typeface="Calibri" panose="020F0502020204030204" pitchFamily="34" charset="0"/>
                <a:cs typeface="Times New Roman" panose="02020603050405020304" pitchFamily="18" charset="0"/>
              </a:rPr>
              <a:t>stado do Pará, devendo ser repartido com os respectivos municípios por meio do FPM. </a:t>
            </a: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B - à União. </a:t>
            </a: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C - ao Fundo de Participação dos Estados e do Distrito Federal e ao Fundo de Participação dos Municípios, devendo ser repartido com estados e municípios na forma da legislação. </a:t>
            </a: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D - à União, devendo ser repartido com os estados e municípios por meio do Fundo de Participação dos Estados e do Distrito Federal e do Fundo de Participação dos Municípios. </a:t>
            </a:r>
          </a:p>
          <a:p>
            <a:pPr algn="just">
              <a:lnSpc>
                <a:spcPct val="107000"/>
              </a:lnSpc>
              <a:spcAft>
                <a:spcPts val="800"/>
              </a:spcAft>
            </a:pPr>
            <a:r>
              <a:rPr lang="pt-BR" sz="2400" dirty="0">
                <a:effectLst/>
                <a:ea typeface="Calibri" panose="020F0502020204030204" pitchFamily="34" charset="0"/>
                <a:cs typeface="Times New Roman" panose="02020603050405020304" pitchFamily="18" charset="0"/>
              </a:rPr>
              <a:t>E - ao estado do Pará</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37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029A-4BCB-4BAA-AE0D-CE9FFF36FC50}"/>
              </a:ext>
            </a:extLst>
          </p:cNvPr>
          <p:cNvSpPr>
            <a:spLocks noGrp="1"/>
          </p:cNvSpPr>
          <p:nvPr>
            <p:ph type="title"/>
          </p:nvPr>
        </p:nvSpPr>
        <p:spPr/>
        <p:txBody>
          <a:bodyPr/>
          <a:lstStyle/>
          <a:p>
            <a:r>
              <a:rPr lang="pt-BR" dirty="0"/>
              <a:t>SISTEMA TRIBUTÁRIO NACIONAL</a:t>
            </a:r>
            <a:endParaRPr lang="en-US" dirty="0"/>
          </a:p>
        </p:txBody>
      </p:sp>
      <p:sp>
        <p:nvSpPr>
          <p:cNvPr id="3" name="Content Placeholder 2">
            <a:extLst>
              <a:ext uri="{FF2B5EF4-FFF2-40B4-BE49-F238E27FC236}">
                <a16:creationId xmlns:a16="http://schemas.microsoft.com/office/drawing/2014/main" id="{5019F8DD-6324-4F85-A9B1-381529453C72}"/>
              </a:ext>
            </a:extLst>
          </p:cNvPr>
          <p:cNvSpPr>
            <a:spLocks noGrp="1"/>
          </p:cNvSpPr>
          <p:nvPr>
            <p:ph idx="1"/>
          </p:nvPr>
        </p:nvSpPr>
        <p:spPr>
          <a:xfrm>
            <a:off x="3696013" y="779646"/>
            <a:ext cx="7315200" cy="5205102"/>
          </a:xfrm>
        </p:spPr>
        <p:txBody>
          <a:bodyPr>
            <a:normAutofit fontScale="85000" lnSpcReduction="20000"/>
          </a:bodyPr>
          <a:lstStyle/>
          <a:p>
            <a:r>
              <a:rPr lang="pt-BR" sz="2400" dirty="0"/>
              <a:t>Pacto federativo e receitas tributárias</a:t>
            </a:r>
          </a:p>
          <a:p>
            <a:pPr lvl="1"/>
            <a:r>
              <a:rPr lang="pt-BR" sz="2100" b="1" dirty="0"/>
              <a:t>IMUNIDADE RECÍTROCA</a:t>
            </a:r>
          </a:p>
          <a:p>
            <a:pPr marL="502920" lvl="1" indent="0" algn="just">
              <a:buNone/>
            </a:pPr>
            <a:endParaRPr lang="pt-BR" sz="2400" dirty="0"/>
          </a:p>
          <a:p>
            <a:pPr marL="502920" lvl="1" indent="0" algn="just">
              <a:buNone/>
            </a:pPr>
            <a:r>
              <a:rPr lang="pt-BR" sz="2400" dirty="0"/>
              <a:t>Art. 150. Sem prejuízo de outras garantias asseguradas ao contribuinte, é vedado à União, aos Estados, ao Distrito Federal e aos Municípios:</a:t>
            </a:r>
          </a:p>
          <a:p>
            <a:pPr marL="502920" lvl="1" indent="0" algn="just">
              <a:buNone/>
            </a:pPr>
            <a:r>
              <a:rPr lang="pt-BR" sz="2400" dirty="0"/>
              <a:t>VI - instituir impostos sobre:         (Vide Emenda Constitucional nº 3, de 1993)</a:t>
            </a:r>
          </a:p>
          <a:p>
            <a:pPr marL="960120" lvl="1" indent="-457200" algn="just">
              <a:buAutoNum type="alphaLcParenR"/>
            </a:pPr>
            <a:r>
              <a:rPr lang="pt-BR" sz="2400" dirty="0"/>
              <a:t>patrimônio, renda ou serviços, uns dos outros;</a:t>
            </a:r>
          </a:p>
          <a:p>
            <a:pPr marL="502920" lvl="1" indent="0" algn="just">
              <a:buNone/>
            </a:pPr>
            <a:endParaRPr lang="pt-BR" sz="2400" dirty="0"/>
          </a:p>
          <a:p>
            <a:pPr marL="502920" lvl="1" indent="0" algn="just">
              <a:buNone/>
            </a:pPr>
            <a:r>
              <a:rPr lang="pt-BR" sz="2400" dirty="0"/>
              <a:t>Caso Companhia do Metropolitano de São Paulo (</a:t>
            </a:r>
            <a:r>
              <a:rPr lang="pt-BR" sz="2400" dirty="0" err="1"/>
              <a:t>Metrô-SP</a:t>
            </a:r>
            <a:r>
              <a:rPr lang="pt-BR" sz="2400" dirty="0"/>
              <a:t>) e imunidade do IPTU: </a:t>
            </a:r>
          </a:p>
          <a:p>
            <a:pPr marL="502920" lvl="1" indent="0" algn="just">
              <a:buNone/>
            </a:pPr>
            <a:r>
              <a:rPr lang="pt-BR" sz="2400" b="1" dirty="0"/>
              <a:t>Tese fixada</a:t>
            </a:r>
            <a:r>
              <a:rPr lang="pt-BR" sz="2400" dirty="0"/>
              <a:t>: “As empresas públicas e as sociedades de economia mista delegatárias de serviços públicos essenciais, que não distribuam lucros a acionistas privados nem ofereçam risco ao equilíbrio concorrencial, são beneficiárias da imunidade tributária recíproca prevista no artigo 150, VI, ‘a’, da Constituição Federal, independentemente de cobrança de tarifa como contraprestação do serviço”.</a:t>
            </a:r>
            <a:r>
              <a:rPr lang="en-US" sz="2400" dirty="0"/>
              <a:t> (</a:t>
            </a:r>
            <a:r>
              <a:rPr lang="en-US" sz="2400" dirty="0" err="1"/>
              <a:t>Tema</a:t>
            </a:r>
            <a:r>
              <a:rPr lang="en-US" sz="2400" dirty="0"/>
              <a:t> 1.140), (RE 1320054)</a:t>
            </a:r>
            <a:endParaRPr lang="pt-BR" sz="2400" dirty="0"/>
          </a:p>
        </p:txBody>
      </p:sp>
    </p:spTree>
    <p:extLst>
      <p:ext uri="{BB962C8B-B14F-4D97-AF65-F5344CB8AC3E}">
        <p14:creationId xmlns:p14="http://schemas.microsoft.com/office/powerpoint/2010/main" val="219974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029A-4BCB-4BAA-AE0D-CE9FFF36FC50}"/>
              </a:ext>
            </a:extLst>
          </p:cNvPr>
          <p:cNvSpPr>
            <a:spLocks noGrp="1"/>
          </p:cNvSpPr>
          <p:nvPr>
            <p:ph type="title"/>
          </p:nvPr>
        </p:nvSpPr>
        <p:spPr/>
        <p:txBody>
          <a:bodyPr/>
          <a:lstStyle/>
          <a:p>
            <a:r>
              <a:rPr lang="pt-BR" dirty="0"/>
              <a:t>SISTEMA TRIBUTÁRIO NACIONAL</a:t>
            </a:r>
            <a:endParaRPr lang="en-US" dirty="0"/>
          </a:p>
        </p:txBody>
      </p:sp>
      <p:sp>
        <p:nvSpPr>
          <p:cNvPr id="3" name="Content Placeholder 2">
            <a:extLst>
              <a:ext uri="{FF2B5EF4-FFF2-40B4-BE49-F238E27FC236}">
                <a16:creationId xmlns:a16="http://schemas.microsoft.com/office/drawing/2014/main" id="{5019F8DD-6324-4F85-A9B1-381529453C72}"/>
              </a:ext>
            </a:extLst>
          </p:cNvPr>
          <p:cNvSpPr>
            <a:spLocks noGrp="1"/>
          </p:cNvSpPr>
          <p:nvPr>
            <p:ph idx="1"/>
          </p:nvPr>
        </p:nvSpPr>
        <p:spPr>
          <a:xfrm>
            <a:off x="3696013" y="864108"/>
            <a:ext cx="7315200" cy="5120640"/>
          </a:xfrm>
        </p:spPr>
        <p:txBody>
          <a:bodyPr>
            <a:normAutofit/>
          </a:bodyPr>
          <a:lstStyle/>
          <a:p>
            <a:r>
              <a:rPr lang="pt-BR" dirty="0"/>
              <a:t>Pacto federativo e receitas tributárias</a:t>
            </a:r>
          </a:p>
          <a:p>
            <a:pPr marL="0" indent="0" algn="just">
              <a:buNone/>
            </a:pPr>
            <a:r>
              <a:rPr lang="pt-BR" b="0" i="0" dirty="0">
                <a:solidFill>
                  <a:srgbClr val="000000"/>
                </a:solidFill>
                <a:effectLst/>
              </a:rPr>
              <a:t>ADPF 357/DF, relatora Min. </a:t>
            </a:r>
            <a:r>
              <a:rPr lang="pt-BR" b="0" i="0" dirty="0" err="1">
                <a:solidFill>
                  <a:srgbClr val="000000"/>
                </a:solidFill>
                <a:effectLst/>
              </a:rPr>
              <a:t>Cármen</a:t>
            </a:r>
            <a:r>
              <a:rPr lang="pt-BR" b="0" i="0" dirty="0">
                <a:solidFill>
                  <a:srgbClr val="000000"/>
                </a:solidFill>
                <a:effectLst/>
              </a:rPr>
              <a:t> Lúcia, julgamento em 24.6.2021 (INF 1023)</a:t>
            </a:r>
          </a:p>
          <a:p>
            <a:pPr marL="0" indent="0" algn="just">
              <a:buNone/>
            </a:pPr>
            <a:r>
              <a:rPr lang="pt-BR" b="0" i="0" dirty="0">
                <a:solidFill>
                  <a:srgbClr val="000000"/>
                </a:solidFill>
                <a:effectLst/>
              </a:rPr>
              <a:t>O concurso de preferência entre os entes federados na cobrança judicial dos créditos tributários e não tributários, previsto no parágrafo único do art. 187 da Lei 5.172/1966 (Código Tributário Nacional) e no parágrafo único do art. 29 da Lei 6.830/1980 (Lei de Execuções Fiscais), não foi recepcionado pela Constituição Federal de 1988 (CF/1988).</a:t>
            </a:r>
          </a:p>
          <a:p>
            <a:pPr marL="0" indent="0" algn="just">
              <a:buNone/>
            </a:pPr>
            <a:r>
              <a:rPr lang="pt-BR" b="0" i="0" dirty="0">
                <a:solidFill>
                  <a:srgbClr val="000000"/>
                </a:solidFill>
                <a:effectLst/>
              </a:rPr>
              <a:t>O Plenário, por maioria, julgou procedente o pedido formulado em arguição de descumprimento de preceito fundamental para declarar a não recepção, pela CF/1988, das </a:t>
            </a:r>
            <a:r>
              <a:rPr lang="pt-BR" b="0" i="0" dirty="0" err="1">
                <a:solidFill>
                  <a:srgbClr val="000000"/>
                </a:solidFill>
                <a:effectLst/>
              </a:rPr>
              <a:t>nor-mas</a:t>
            </a:r>
            <a:r>
              <a:rPr lang="pt-BR" b="0" i="0" dirty="0">
                <a:solidFill>
                  <a:srgbClr val="000000"/>
                </a:solidFill>
                <a:effectLst/>
              </a:rPr>
              <a:t> previstas no parágrafo único do art. 187 da Lei 5.172/1966 e no parágrafo único do art. 29 da Lei 6.830/1980, e para cancelar o Enunciado 563 da Súmula do Supremo Tribunal Federal (STF)</a:t>
            </a:r>
            <a:endParaRPr lang="en-US" dirty="0"/>
          </a:p>
        </p:txBody>
      </p:sp>
    </p:spTree>
    <p:extLst>
      <p:ext uri="{BB962C8B-B14F-4D97-AF65-F5344CB8AC3E}">
        <p14:creationId xmlns:p14="http://schemas.microsoft.com/office/powerpoint/2010/main" val="295333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6A88-6321-478F-A22C-0A555BAE9D09}"/>
              </a:ext>
            </a:extLst>
          </p:cNvPr>
          <p:cNvSpPr>
            <a:spLocks noGrp="1"/>
          </p:cNvSpPr>
          <p:nvPr>
            <p:ph type="title"/>
          </p:nvPr>
        </p:nvSpPr>
        <p:spPr/>
        <p:txBody>
          <a:bodyPr/>
          <a:lstStyle/>
          <a:p>
            <a:r>
              <a:rPr lang="pt-BR" dirty="0"/>
              <a:t>SISTEMA TRIBUTÁRIO NACIONAL</a:t>
            </a:r>
            <a:endParaRPr lang="en-US" dirty="0"/>
          </a:p>
        </p:txBody>
      </p:sp>
      <p:sp>
        <p:nvSpPr>
          <p:cNvPr id="3" name="Content Placeholder 2">
            <a:extLst>
              <a:ext uri="{FF2B5EF4-FFF2-40B4-BE49-F238E27FC236}">
                <a16:creationId xmlns:a16="http://schemas.microsoft.com/office/drawing/2014/main" id="{CE33B638-ED2B-4D02-8A97-ED278AA9218E}"/>
              </a:ext>
            </a:extLst>
          </p:cNvPr>
          <p:cNvSpPr>
            <a:spLocks noGrp="1"/>
          </p:cNvSpPr>
          <p:nvPr>
            <p:ph idx="1"/>
          </p:nvPr>
        </p:nvSpPr>
        <p:spPr>
          <a:xfrm>
            <a:off x="3869268" y="539015"/>
            <a:ext cx="7315200" cy="5445733"/>
          </a:xfrm>
        </p:spPr>
        <p:txBody>
          <a:bodyPr>
            <a:normAutofit lnSpcReduction="10000"/>
          </a:bodyPr>
          <a:lstStyle/>
          <a:p>
            <a:pPr algn="just"/>
            <a:r>
              <a:rPr lang="pt-BR" dirty="0">
                <a:solidFill>
                  <a:schemeClr val="tx1"/>
                </a:solidFill>
              </a:rPr>
              <a:t>CONSTITUIÇÃO FEDERAL</a:t>
            </a:r>
          </a:p>
          <a:p>
            <a:pPr marL="0" indent="0" algn="just">
              <a:buNone/>
            </a:pPr>
            <a:r>
              <a:rPr lang="pt-BR" dirty="0">
                <a:solidFill>
                  <a:schemeClr val="tx1"/>
                </a:solidFill>
              </a:rPr>
              <a:t>A</a:t>
            </a:r>
            <a:r>
              <a:rPr lang="pt-BR" b="0" i="0" dirty="0">
                <a:solidFill>
                  <a:schemeClr val="tx1"/>
                </a:solidFill>
                <a:effectLst/>
              </a:rPr>
              <a:t>rt. 145. A União, os Estados, o Distrito Federal e os Municípios poderão instituir os seguintes tributos:</a:t>
            </a:r>
          </a:p>
          <a:p>
            <a:pPr marL="0" indent="0" algn="just">
              <a:buNone/>
            </a:pPr>
            <a:r>
              <a:rPr lang="pt-BR" b="0" i="0" dirty="0">
                <a:solidFill>
                  <a:schemeClr val="tx1"/>
                </a:solidFill>
                <a:effectLst/>
              </a:rPr>
              <a:t>I - impostos;</a:t>
            </a:r>
          </a:p>
          <a:p>
            <a:pPr marL="0" indent="0" algn="just">
              <a:buNone/>
            </a:pPr>
            <a:r>
              <a:rPr lang="pt-BR" b="0" i="0" dirty="0">
                <a:solidFill>
                  <a:schemeClr val="tx1"/>
                </a:solidFill>
                <a:effectLst/>
              </a:rPr>
              <a:t>II - taxas, em razão do exercício do poder de polícia ou pela utilização, efetiva ou potencial, de serviços públicos específicos e divisíveis, prestados ao contribuinte ou postos a sua disposição;</a:t>
            </a:r>
          </a:p>
          <a:p>
            <a:pPr marL="0" indent="0" algn="just">
              <a:buNone/>
            </a:pPr>
            <a:r>
              <a:rPr lang="pt-BR" b="0" i="0" dirty="0">
                <a:solidFill>
                  <a:schemeClr val="tx1"/>
                </a:solidFill>
                <a:effectLst/>
              </a:rPr>
              <a:t>III - contribuição de melhoria, decorrente de obras públicas.</a:t>
            </a:r>
          </a:p>
          <a:p>
            <a:pPr marL="0" indent="0" algn="just">
              <a:buNone/>
            </a:pPr>
            <a:endParaRPr lang="pt-BR" b="0" i="0" dirty="0">
              <a:solidFill>
                <a:schemeClr val="tx1"/>
              </a:solidFill>
              <a:effectLst/>
            </a:endParaRPr>
          </a:p>
          <a:p>
            <a:pPr marL="0" indent="0">
              <a:buNone/>
            </a:pPr>
            <a:r>
              <a:rPr lang="en-US" b="1" dirty="0">
                <a:solidFill>
                  <a:schemeClr val="tx1"/>
                </a:solidFill>
              </a:rPr>
              <a:t>Teoria tripartite </a:t>
            </a:r>
            <a:r>
              <a:rPr lang="en-US" b="1" dirty="0" err="1">
                <a:solidFill>
                  <a:schemeClr val="tx1"/>
                </a:solidFill>
              </a:rPr>
              <a:t>ou</a:t>
            </a:r>
            <a:r>
              <a:rPr lang="en-US" b="1" dirty="0">
                <a:solidFill>
                  <a:schemeClr val="tx1"/>
                </a:solidFill>
              </a:rPr>
              <a:t> </a:t>
            </a:r>
            <a:r>
              <a:rPr lang="en-US" b="1" dirty="0" err="1">
                <a:solidFill>
                  <a:schemeClr val="tx1"/>
                </a:solidFill>
              </a:rPr>
              <a:t>tricotômica</a:t>
            </a:r>
            <a:r>
              <a:rPr lang="en-US" dirty="0">
                <a:solidFill>
                  <a:schemeClr val="tx1"/>
                </a:solidFill>
              </a:rPr>
              <a:t>: art. 5</a:t>
            </a:r>
            <a:r>
              <a:rPr lang="en-US" b="0" i="1" dirty="0">
                <a:effectLst/>
                <a:latin typeface="Georgia" panose="02040502050405020303" pitchFamily="18" charset="0"/>
              </a:rPr>
              <a:t>º</a:t>
            </a:r>
            <a:r>
              <a:rPr lang="en-US" dirty="0">
                <a:solidFill>
                  <a:schemeClr val="tx1"/>
                </a:solidFill>
              </a:rPr>
              <a:t> do CTN: </a:t>
            </a:r>
            <a:r>
              <a:rPr lang="en-US" dirty="0" err="1">
                <a:solidFill>
                  <a:schemeClr val="tx1"/>
                </a:solidFill>
              </a:rPr>
              <a:t>natureza</a:t>
            </a:r>
            <a:r>
              <a:rPr lang="en-US" dirty="0">
                <a:solidFill>
                  <a:schemeClr val="tx1"/>
                </a:solidFill>
              </a:rPr>
              <a:t> do tribute </a:t>
            </a:r>
            <a:r>
              <a:rPr lang="en-US" dirty="0" err="1">
                <a:solidFill>
                  <a:schemeClr val="tx1"/>
                </a:solidFill>
              </a:rPr>
              <a:t>definida</a:t>
            </a:r>
            <a:r>
              <a:rPr lang="en-US" dirty="0">
                <a:solidFill>
                  <a:schemeClr val="tx1"/>
                </a:solidFill>
              </a:rPr>
              <a:t> </a:t>
            </a:r>
            <a:r>
              <a:rPr lang="en-US" dirty="0" err="1">
                <a:solidFill>
                  <a:schemeClr val="tx1"/>
                </a:solidFill>
              </a:rPr>
              <a:t>pelo</a:t>
            </a:r>
            <a:r>
              <a:rPr lang="en-US" dirty="0">
                <a:solidFill>
                  <a:schemeClr val="tx1"/>
                </a:solidFill>
              </a:rPr>
              <a:t> </a:t>
            </a:r>
            <a:r>
              <a:rPr lang="en-US" dirty="0" err="1">
                <a:solidFill>
                  <a:schemeClr val="tx1"/>
                </a:solidFill>
              </a:rPr>
              <a:t>fato</a:t>
            </a:r>
            <a:r>
              <a:rPr lang="en-US" dirty="0">
                <a:solidFill>
                  <a:schemeClr val="tx1"/>
                </a:solidFill>
              </a:rPr>
              <a:t> </a:t>
            </a:r>
            <a:r>
              <a:rPr lang="en-US" dirty="0" err="1">
                <a:solidFill>
                  <a:schemeClr val="tx1"/>
                </a:solidFill>
              </a:rPr>
              <a:t>gerador</a:t>
            </a:r>
            <a:r>
              <a:rPr lang="en-US" dirty="0">
                <a:solidFill>
                  <a:schemeClr val="tx1"/>
                </a:solidFill>
              </a:rPr>
              <a:t> (taxa: </a:t>
            </a:r>
            <a:r>
              <a:rPr lang="en-US" dirty="0" err="1">
                <a:solidFill>
                  <a:schemeClr val="tx1"/>
                </a:solidFill>
              </a:rPr>
              <a:t>vinculada</a:t>
            </a:r>
            <a:r>
              <a:rPr lang="en-US" dirty="0">
                <a:solidFill>
                  <a:schemeClr val="tx1"/>
                </a:solidFill>
              </a:rPr>
              <a:t> à </a:t>
            </a:r>
            <a:r>
              <a:rPr lang="en-US" dirty="0" err="1">
                <a:solidFill>
                  <a:schemeClr val="tx1"/>
                </a:solidFill>
              </a:rPr>
              <a:t>prestação</a:t>
            </a:r>
            <a:r>
              <a:rPr lang="en-US" dirty="0">
                <a:solidFill>
                  <a:schemeClr val="tx1"/>
                </a:solidFill>
              </a:rPr>
              <a:t> de </a:t>
            </a:r>
            <a:r>
              <a:rPr lang="en-US" dirty="0" err="1">
                <a:solidFill>
                  <a:schemeClr val="tx1"/>
                </a:solidFill>
              </a:rPr>
              <a:t>serviço</a:t>
            </a:r>
            <a:r>
              <a:rPr lang="en-US" dirty="0">
                <a:solidFill>
                  <a:schemeClr val="tx1"/>
                </a:solidFill>
              </a:rPr>
              <a:t> </a:t>
            </a:r>
            <a:r>
              <a:rPr lang="en-US" dirty="0" err="1">
                <a:solidFill>
                  <a:schemeClr val="tx1"/>
                </a:solidFill>
              </a:rPr>
              <a:t>público</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poder</a:t>
            </a:r>
            <a:r>
              <a:rPr lang="en-US" dirty="0">
                <a:solidFill>
                  <a:schemeClr val="tx1"/>
                </a:solidFill>
              </a:rPr>
              <a:t> de </a:t>
            </a:r>
            <a:r>
              <a:rPr lang="en-US" dirty="0" err="1">
                <a:solidFill>
                  <a:schemeClr val="tx1"/>
                </a:solidFill>
              </a:rPr>
              <a:t>polícia</a:t>
            </a:r>
            <a:r>
              <a:rPr lang="en-US" dirty="0">
                <a:solidFill>
                  <a:schemeClr val="tx1"/>
                </a:solidFill>
              </a:rPr>
              <a:t>; </a:t>
            </a:r>
            <a:r>
              <a:rPr lang="en-US" dirty="0" err="1">
                <a:solidFill>
                  <a:schemeClr val="tx1"/>
                </a:solidFill>
              </a:rPr>
              <a:t>imposto</a:t>
            </a:r>
            <a:r>
              <a:rPr lang="en-US" dirty="0">
                <a:solidFill>
                  <a:schemeClr val="tx1"/>
                </a:solidFill>
              </a:rPr>
              <a:t>: </a:t>
            </a:r>
            <a:r>
              <a:rPr lang="en-US" dirty="0" err="1">
                <a:solidFill>
                  <a:schemeClr val="tx1"/>
                </a:solidFill>
              </a:rPr>
              <a:t>não</a:t>
            </a:r>
            <a:r>
              <a:rPr lang="en-US" dirty="0">
                <a:solidFill>
                  <a:schemeClr val="tx1"/>
                </a:solidFill>
              </a:rPr>
              <a:t> </a:t>
            </a:r>
            <a:r>
              <a:rPr lang="en-US" dirty="0" err="1">
                <a:solidFill>
                  <a:schemeClr val="tx1"/>
                </a:solidFill>
              </a:rPr>
              <a:t>vinculado</a:t>
            </a:r>
            <a:r>
              <a:rPr lang="en-US" dirty="0">
                <a:solidFill>
                  <a:schemeClr val="tx1"/>
                </a:solidFill>
              </a:rPr>
              <a:t> e </a:t>
            </a:r>
            <a:r>
              <a:rPr lang="en-US" dirty="0" err="1">
                <a:solidFill>
                  <a:schemeClr val="tx1"/>
                </a:solidFill>
              </a:rPr>
              <a:t>contribuição</a:t>
            </a:r>
            <a:r>
              <a:rPr lang="en-US" dirty="0">
                <a:solidFill>
                  <a:schemeClr val="tx1"/>
                </a:solidFill>
              </a:rPr>
              <a:t> de </a:t>
            </a:r>
            <a:r>
              <a:rPr lang="en-US" dirty="0" err="1">
                <a:solidFill>
                  <a:schemeClr val="tx1"/>
                </a:solidFill>
              </a:rPr>
              <a:t>melhoria</a:t>
            </a:r>
            <a:r>
              <a:rPr lang="en-US" dirty="0">
                <a:solidFill>
                  <a:schemeClr val="tx1"/>
                </a:solidFill>
              </a:rPr>
              <a:t>: </a:t>
            </a:r>
            <a:r>
              <a:rPr lang="en-US" dirty="0" err="1">
                <a:solidFill>
                  <a:schemeClr val="tx1"/>
                </a:solidFill>
              </a:rPr>
              <a:t>vinculado</a:t>
            </a:r>
            <a:r>
              <a:rPr lang="en-US" dirty="0">
                <a:solidFill>
                  <a:schemeClr val="tx1"/>
                </a:solidFill>
              </a:rPr>
              <a:t> à </a:t>
            </a:r>
            <a:r>
              <a:rPr lang="en-US" dirty="0" err="1">
                <a:solidFill>
                  <a:schemeClr val="tx1"/>
                </a:solidFill>
              </a:rPr>
              <a:t>obra</a:t>
            </a:r>
            <a:r>
              <a:rPr lang="en-US" dirty="0">
                <a:solidFill>
                  <a:schemeClr val="tx1"/>
                </a:solidFill>
              </a:rPr>
              <a:t> </a:t>
            </a:r>
            <a:r>
              <a:rPr lang="en-US" dirty="0" err="1">
                <a:solidFill>
                  <a:schemeClr val="tx1"/>
                </a:solidFill>
              </a:rPr>
              <a:t>pública</a:t>
            </a:r>
            <a:r>
              <a:rPr lang="en-US" dirty="0">
                <a:solidFill>
                  <a:schemeClr val="tx1"/>
                </a:solidFill>
              </a:rPr>
              <a:t>). </a:t>
            </a:r>
            <a:r>
              <a:rPr lang="en-US" dirty="0" err="1">
                <a:solidFill>
                  <a:schemeClr val="tx1"/>
                </a:solidFill>
              </a:rPr>
              <a:t>empréstimos</a:t>
            </a:r>
            <a:r>
              <a:rPr lang="en-US" dirty="0">
                <a:solidFill>
                  <a:schemeClr val="tx1"/>
                </a:solidFill>
              </a:rPr>
              <a:t> </a:t>
            </a:r>
            <a:r>
              <a:rPr lang="en-US" dirty="0" err="1">
                <a:solidFill>
                  <a:schemeClr val="tx1"/>
                </a:solidFill>
              </a:rPr>
              <a:t>compulsórios</a:t>
            </a:r>
            <a:r>
              <a:rPr lang="en-US" dirty="0">
                <a:solidFill>
                  <a:schemeClr val="tx1"/>
                </a:solidFill>
              </a:rPr>
              <a:t> e </a:t>
            </a:r>
            <a:r>
              <a:rPr lang="en-US" dirty="0" err="1">
                <a:solidFill>
                  <a:schemeClr val="tx1"/>
                </a:solidFill>
              </a:rPr>
              <a:t>contribuições</a:t>
            </a:r>
            <a:r>
              <a:rPr lang="en-US" dirty="0">
                <a:solidFill>
                  <a:schemeClr val="tx1"/>
                </a:solidFill>
              </a:rPr>
              <a:t> </a:t>
            </a:r>
            <a:r>
              <a:rPr lang="en-US" dirty="0" err="1">
                <a:solidFill>
                  <a:schemeClr val="tx1"/>
                </a:solidFill>
              </a:rPr>
              <a:t>especiais</a:t>
            </a:r>
            <a:r>
              <a:rPr lang="en-US" dirty="0">
                <a:solidFill>
                  <a:schemeClr val="tx1"/>
                </a:solidFill>
              </a:rPr>
              <a:t> </a:t>
            </a:r>
            <a:r>
              <a:rPr lang="en-US" dirty="0" err="1">
                <a:solidFill>
                  <a:schemeClr val="tx1"/>
                </a:solidFill>
              </a:rPr>
              <a:t>seriam</a:t>
            </a:r>
            <a:r>
              <a:rPr lang="en-US" dirty="0">
                <a:solidFill>
                  <a:schemeClr val="tx1"/>
                </a:solidFill>
              </a:rPr>
              <a:t> </a:t>
            </a:r>
            <a:r>
              <a:rPr lang="en-US" dirty="0" err="1">
                <a:solidFill>
                  <a:schemeClr val="tx1"/>
                </a:solidFill>
              </a:rPr>
              <a:t>taxas</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impostos</a:t>
            </a:r>
            <a:r>
              <a:rPr lang="en-US" dirty="0">
                <a:solidFill>
                  <a:schemeClr val="tx1"/>
                </a:solidFill>
              </a:rPr>
              <a:t>.</a:t>
            </a:r>
          </a:p>
          <a:p>
            <a:pPr marL="0" indent="0">
              <a:buNone/>
            </a:pPr>
            <a:r>
              <a:rPr lang="en-US" b="1" dirty="0">
                <a:solidFill>
                  <a:schemeClr val="tx1"/>
                </a:solidFill>
              </a:rPr>
              <a:t>Teoria </a:t>
            </a:r>
            <a:r>
              <a:rPr lang="en-US" b="1" dirty="0" err="1">
                <a:solidFill>
                  <a:schemeClr val="tx1"/>
                </a:solidFill>
              </a:rPr>
              <a:t>pentapartida</a:t>
            </a:r>
            <a:r>
              <a:rPr lang="en-US" b="1" dirty="0">
                <a:solidFill>
                  <a:schemeClr val="tx1"/>
                </a:solidFill>
              </a:rPr>
              <a:t>: </a:t>
            </a:r>
            <a:r>
              <a:rPr lang="pt-BR" dirty="0">
                <a:solidFill>
                  <a:schemeClr val="tx1"/>
                </a:solidFill>
              </a:rPr>
              <a:t>a) impostos; b) taxas; c</a:t>
            </a:r>
            <a:r>
              <a:rPr lang="pt-BR" b="0" i="0" dirty="0">
                <a:solidFill>
                  <a:srgbClr val="333333"/>
                </a:solidFill>
                <a:effectLst/>
                <a:latin typeface="helvetica neue"/>
              </a:rPr>
              <a:t>) </a:t>
            </a:r>
            <a:r>
              <a:rPr lang="pt-BR" dirty="0">
                <a:solidFill>
                  <a:schemeClr val="tx1"/>
                </a:solidFill>
              </a:rPr>
              <a:t>contribuições de melhoria; d) empréstimos Compulsórios; e) contribuições especiais.</a:t>
            </a:r>
            <a:endParaRPr lang="en-US" dirty="0">
              <a:solidFill>
                <a:schemeClr val="tx1"/>
              </a:solidFill>
            </a:endParaRPr>
          </a:p>
        </p:txBody>
      </p:sp>
    </p:spTree>
    <p:extLst>
      <p:ext uri="{BB962C8B-B14F-4D97-AF65-F5344CB8AC3E}">
        <p14:creationId xmlns:p14="http://schemas.microsoft.com/office/powerpoint/2010/main" val="352912975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436</TotalTime>
  <Words>3023</Words>
  <Application>Microsoft Office PowerPoint</Application>
  <PresentationFormat>Widescreen</PresentationFormat>
  <Paragraphs>166</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Corbel</vt:lpstr>
      <vt:lpstr>Georgia</vt:lpstr>
      <vt:lpstr>helvetica neue</vt:lpstr>
      <vt:lpstr>Muli</vt:lpstr>
      <vt:lpstr>Times New Roman</vt:lpstr>
      <vt:lpstr>Wingdings 2</vt:lpstr>
      <vt:lpstr>Frame</vt:lpstr>
      <vt:lpstr>DIREITO TRIBUTÁRIO: CONCURSO DEFENSORIA PÚBLICA DO ESTADO</vt:lpstr>
      <vt:lpstr>Editais vigentes</vt:lpstr>
      <vt:lpstr>TÍTULO VI- DA TRIBUTAÇÃO E DO ORÇAMENTO  CAPÍTULO I- DO SISTEMA TRIBUTÁRIO NACIONAL  SEÇÃO I-DOS PRINCÍPIOS GERAIS </vt:lpstr>
      <vt:lpstr>SISTEMA TRIBUTÁRIO NACIONAL</vt:lpstr>
      <vt:lpstr>SISTEMA TRIBUTÁRIO NACIONAL</vt:lpstr>
      <vt:lpstr>PowerPoint Presentation</vt:lpstr>
      <vt:lpstr>SISTEMA TRIBUTÁRIO NACIONAL</vt:lpstr>
      <vt:lpstr>SISTEMA TRIBUTÁRIO NACIONAL</vt:lpstr>
      <vt:lpstr>SISTEMA TRIBUTÁRIO NACIONAL</vt:lpstr>
      <vt:lpstr>TRIBUTOS E ESPÉCIES TRIBUTÁRIAS</vt:lpstr>
      <vt:lpstr>TRIBUTOS E ESPÉCIES TRIBUTÁRIAS</vt:lpstr>
      <vt:lpstr>TRIBUTOS E ESPÉCIES TRIBUTÁRIAS</vt:lpstr>
      <vt:lpstr>CEBRASPE | DPE/RS – Edital: 2021     Com relação ao crédito tributário, julgue o item subsequente.  80- Nos casos em que o valor tributário estiver expresso em moeda estrangeira, no ato de constituição do crédito tributário, a sua conversão em moeda nacional deverá ser feita ao câmbio do dia do lançamento do fato gerador da obrigação</vt:lpstr>
      <vt:lpstr>TRIBUTOS E ESPÉCIES TRIBUTÁRIAS</vt:lpstr>
      <vt:lpstr>TRIBUTOS E ESPÉCIES TRIBUTÁRIAS</vt:lpstr>
      <vt:lpstr>TRIBUTOS E ESPÉCIES TRIBUTÁRIAS</vt:lpstr>
      <vt:lpstr>TRIBUTOS E ESPÉCIES TRIBUTÁRIAS</vt:lpstr>
      <vt:lpstr>LEI COMPLEMENTAR EM MATÉRIA TRIBUTÁRIA</vt:lpstr>
      <vt:lpstr>LEI COMPLEMENTAR EM MATÉRIA TRIBUTÁRIA</vt:lpstr>
      <vt:lpstr>LEI COMPLEMENTAR EM MATÉRIA TRIBUTÁRIA </vt:lpstr>
      <vt:lpstr>LEI COMPLEMENTAR EM MATÉRIA TRIBUTÁRIA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Vilela Berbel</dc:creator>
  <cp:lastModifiedBy>Vanessa Vilela Berbel</cp:lastModifiedBy>
  <cp:revision>57</cp:revision>
  <dcterms:created xsi:type="dcterms:W3CDTF">2022-02-16T22:16:30Z</dcterms:created>
  <dcterms:modified xsi:type="dcterms:W3CDTF">2022-02-18T19:16:27Z</dcterms:modified>
</cp:coreProperties>
</file>